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4" r:id="rId2"/>
    <p:sldId id="299" r:id="rId3"/>
    <p:sldId id="306" r:id="rId4"/>
    <p:sldId id="257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59" r:id="rId15"/>
    <p:sldId id="317" r:id="rId16"/>
    <p:sldId id="390" r:id="rId17"/>
    <p:sldId id="318" r:id="rId18"/>
    <p:sldId id="392" r:id="rId19"/>
    <p:sldId id="320" r:id="rId20"/>
    <p:sldId id="321" r:id="rId21"/>
    <p:sldId id="258" r:id="rId22"/>
    <p:sldId id="322" r:id="rId23"/>
    <p:sldId id="323" r:id="rId24"/>
    <p:sldId id="332" r:id="rId25"/>
    <p:sldId id="324" r:id="rId26"/>
    <p:sldId id="325" r:id="rId27"/>
    <p:sldId id="326" r:id="rId28"/>
    <p:sldId id="327" r:id="rId29"/>
    <p:sldId id="328" r:id="rId30"/>
    <p:sldId id="329" r:id="rId31"/>
    <p:sldId id="271" r:id="rId32"/>
    <p:sldId id="272" r:id="rId33"/>
    <p:sldId id="281" r:id="rId34"/>
    <p:sldId id="333" r:id="rId35"/>
    <p:sldId id="285" r:id="rId36"/>
    <p:sldId id="286" r:id="rId37"/>
    <p:sldId id="288" r:id="rId38"/>
    <p:sldId id="335" r:id="rId39"/>
    <p:sldId id="336" r:id="rId40"/>
    <p:sldId id="305" r:id="rId41"/>
    <p:sldId id="287" r:id="rId42"/>
    <p:sldId id="284" r:id="rId43"/>
    <p:sldId id="393" r:id="rId44"/>
    <p:sldId id="293" r:id="rId45"/>
    <p:sldId id="294" r:id="rId46"/>
    <p:sldId id="295" r:id="rId47"/>
    <p:sldId id="300" r:id="rId48"/>
    <p:sldId id="260" r:id="rId49"/>
    <p:sldId id="319" r:id="rId50"/>
    <p:sldId id="282" r:id="rId51"/>
    <p:sldId id="291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1376">
          <p15:clr>
            <a:srgbClr val="A4A3A4"/>
          </p15:clr>
        </p15:guide>
        <p15:guide id="3" orient="horz" pos="3016">
          <p15:clr>
            <a:srgbClr val="A4A3A4"/>
          </p15:clr>
        </p15:guide>
        <p15:guide id="4" orient="horz" pos="3540">
          <p15:clr>
            <a:srgbClr val="A4A3A4"/>
          </p15:clr>
        </p15:guide>
        <p15:guide id="5" pos="420">
          <p15:clr>
            <a:srgbClr val="A4A3A4"/>
          </p15:clr>
        </p15:guide>
        <p15:guide id="6" pos="1185">
          <p15:clr>
            <a:srgbClr val="A4A3A4"/>
          </p15:clr>
        </p15:guide>
        <p15:guide id="7" pos="2071">
          <p15:clr>
            <a:srgbClr val="A4A3A4"/>
          </p15:clr>
        </p15:guide>
        <p15:guide id="8" pos="3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9"/>
    <p:restoredTop sz="94693"/>
  </p:normalViewPr>
  <p:slideViewPr>
    <p:cSldViewPr snapToGrid="0">
      <p:cViewPr varScale="1">
        <p:scale>
          <a:sx n="156" d="100"/>
          <a:sy n="156" d="100"/>
        </p:scale>
        <p:origin x="584" y="184"/>
      </p:cViewPr>
      <p:guideLst>
        <p:guide orient="horz" pos="1010"/>
        <p:guide orient="horz" pos="1376"/>
        <p:guide orient="horz" pos="3016"/>
        <p:guide orient="horz" pos="3540"/>
        <p:guide pos="420"/>
        <p:guide pos="1185"/>
        <p:guide pos="2071"/>
        <p:guide pos="3058"/>
      </p:guideLst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51DF06-3A35-4249-8908-09DBC460A4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60000-FBDE-B446-8F5C-120AB120B9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928518-266B-BD44-8016-A578B49643F9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7522B-B2F4-F64E-9B3E-527F26236E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5533C-2A1A-E340-A003-8ED7DC1C4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47632F-0E25-C045-BFC8-4A71F269A5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F55973-7B53-9F41-B904-AFD2FD3E97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2C41D-A076-4C4B-A2D6-169E62889E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50A2386-C573-7443-91B9-38D4D3D58D26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5DEE0A-E84E-5E4F-85EA-28DFAF6107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970AA7-BFD2-7D4C-8165-597BE2898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B63BE-15E3-214F-B533-4E2B6A241B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F3C29-D24B-3B40-BB24-0B8F689F4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287A949-BCF3-5B40-ADAC-1DAB128FCA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6C618002-6C68-7643-98EF-92CDC4D6B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3BC0A8-D62C-1043-9FFC-2F5084AB4971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656C490-C42A-4348-A457-26C42652EF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A374A48-2FAE-3D4C-BDF6-F9D70336E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C66F5E90-E311-AB46-A5C0-132DBFAEA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4BBAF6-2B55-E141-85FE-B72EB1A34BE4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7EFD2E2-3B42-CD45-AD84-B937D9B195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93B73D5-579B-5947-ACD6-AA0A88922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A666BBD-F78A-6E48-9515-0BFAE86B7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841E4C-A053-4540-B2D2-A16DAB70E254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6C40273-7FD8-CA4B-A116-CE60DE803B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AFF155A-A291-DD46-9EAF-E42CEAEF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724E900-5F2D-2A40-ADFA-A06F35912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499A2B-BFA0-AE43-92F1-8D0E8D04ABC5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CF4D0B1-437C-3B4B-A786-F76B142FB7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F1D095-807D-674E-A328-C7B44C5FF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6FA0C27C-4AA1-AD4A-AB58-493FBA5F8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B85472-266A-C14C-8554-E6768A5C285F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6F21A25-1DBC-B74E-97AD-9F17868297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591BCD8-BDFE-1549-8B4E-AF3731BD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DB108DB-2D1C-5C48-B963-93A5DCE1F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8ADC0F-F84F-144B-B9E0-1D0EFC851A63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F7EB49D1-CB43-B643-AB47-E94A27A623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1010E47-F786-7046-B34B-0EB8539AD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E1E2D-1973-614E-BA19-EDF58EA2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7BDE-257E-0341-95FA-CCF073F38703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9E10-2E4B-7348-B822-33BCD86B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6BDE-6A8F-3F4F-8415-5273FC9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5B79-309F-8340-9702-ACC6E9A05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C8D7-C57E-4145-B177-77028E5D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AC47E-9800-B348-84AC-18966BF30005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02B61-A8D4-F549-AFAA-6D647D50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4D3C-419E-274A-8546-2DA61F28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177A-5C95-924E-8262-EBEA5D27D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48B7-A40B-034D-B562-8D2110ED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DEECE-0FA6-554F-830E-31892150D554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BA67-3593-7A4C-87FB-854299B6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14C7-F4BC-BC43-A0C3-5ED3AA93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FAB43-0AAC-3D4B-99A2-5C1E8EBC4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91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7B7F-1CD3-2C4D-9294-6B636849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9724D-B99F-BC4C-9C2E-A225866DDB16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8109-4B51-134A-8DC7-C9DC65C6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291A4-25E9-1147-83F6-B923FB40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CCD6B-02FD-4941-810E-ADE9C8515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6364-D420-824A-959B-95B89D3C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BFB19-59A0-2A44-8C93-1AA71B582A81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853C6-6676-4C40-B265-3FBCDF3A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4BAE-3422-FC4A-B716-87433F49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C079-B5A8-5041-8A3E-C2A614548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85F4D7-1148-F645-9EFA-FF461A69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F7A40-7B07-AA43-A5D9-2B0945FE2479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42C39F-2007-C74D-8E74-45C2561A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7582-710F-1241-A5F3-CB1F886C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EB0F6-448A-1B4C-B1CE-7FD42BB46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0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EB0118-181C-434C-BAD4-50CA9CD1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304B-AD57-E74B-8114-3347585EF2E4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64095B-0195-1C4B-8FA9-00CA9919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77149-4301-9F42-A00A-55AE15B3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146C3-A4C7-0D49-82C8-CB232CC1A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1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7E83C7-CEAA-F84D-BA69-AB64EBF8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2AF67-BE91-014E-8E6F-71B58A1AB98C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987A98-1473-714B-B88F-38F5DAF8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8B5969-02B1-EE49-8E11-786C4C31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4CA1F-FAC9-6544-A4A8-E55756472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98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E7A5F4-796E-304F-B380-8535E72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9CDB8-4CB2-2F4B-A9EA-0941DF5ACD6D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F8BF36-3A10-4B4E-99FA-16B71E9D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463E9-1C7A-1849-99F3-20EB868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5E93-E1CC-0D4A-9E65-1494CB287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62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4D470-D6F6-434E-9FBB-5F911535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660A6-7678-404D-BFE9-4B82E6168A22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08DEB2-DF9D-DB4C-AF3A-5C0EDECC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5BE23-40D0-9A40-90EF-B2B4152A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59A4-89E9-1941-BADE-F4A78F194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FCB3B2-E443-E140-BA08-A498AE63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11EE2-D062-4B43-8AD3-088EE78DA990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AE9848-B3B2-2346-AB44-296E850B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25B2F3-E407-AC4B-B814-F5F13E9B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D49EF-7B8C-7E48-A7C5-E2771CB17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CAB3F9-EF33-1548-BE8B-804584376B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500892D-61B2-764D-990E-56047FEE2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A720C-394A-2C44-8AEF-2C982648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91B46C-843D-BB46-9B03-CC97C7EF6FF3}" type="datetime1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3218-3285-894E-B773-70C69221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CA64-6B55-3347-ABB2-C9159DE3A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CBB65833-A50A-D64D-842A-CD8FBCBDCE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incomplete mon lisa cropped small.png">
            <a:extLst>
              <a:ext uri="{FF2B5EF4-FFF2-40B4-BE49-F238E27FC236}">
                <a16:creationId xmlns:a16="http://schemas.microsoft.com/office/drawing/2014/main" id="{BC916747-1915-3446-9507-4C6001A5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696">
            <a:off x="2727552" y="158750"/>
            <a:ext cx="43307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5EEEFAC0-8525-554D-B747-BFE6B0E3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7" y="1016000"/>
            <a:ext cx="6565900" cy="2413000"/>
          </a:xfrm>
        </p:spPr>
        <p:txBody>
          <a:bodyPr/>
          <a:lstStyle/>
          <a:p>
            <a:pPr algn="ctr"/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is No Complete</a:t>
            </a:r>
            <a:b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Calculus of Inductive Inference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B44EC5CF-E1CE-0440-BFB8-7FBEBF94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EF7C89D9-A63A-224F-A28E-912AAA9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C8B1F3B-2890-4942-B176-4D50302DBDC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4EDD29A6-6A6A-5349-B9DA-5BD53018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05" y="3350379"/>
            <a:ext cx="81783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  <a:p>
            <a:pPr algn="ctr" eaLnBrk="1" hangingPunct="1"/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Based 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Ch. 12. “No Place to Stand: The Incompleteness of All Calculi of Inductive Inference”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in</a:t>
            </a:r>
          </a:p>
          <a:p>
            <a:pPr algn="ctr" eaLnBrk="1" hangingPunct="1"/>
            <a:r>
              <a:rPr lang="en-US" altLang="en-US" sz="1800" i="1" dirty="0">
                <a:latin typeface="Times" pitchFamily="2" charset="0"/>
              </a:rPr>
              <a:t>The Material Theory of Induction</a:t>
            </a:r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and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“A Demonstration of the Incompleteness of Calculi of Inductive Inference,” </a:t>
            </a:r>
            <a:r>
              <a:rPr lang="en-US" altLang="en-US" sz="1800" i="1" dirty="0">
                <a:latin typeface="Times" pitchFamily="2" charset="0"/>
              </a:rPr>
              <a:t>British Journal for the Philosophy of Science</a:t>
            </a:r>
            <a:r>
              <a:rPr lang="en-US" altLang="en-US" sz="1800" dirty="0">
                <a:latin typeface="Times" pitchFamily="2" charset="0"/>
              </a:rPr>
              <a:t>,  </a:t>
            </a:r>
            <a:r>
              <a:rPr lang="en-US" altLang="en-US" sz="1800" b="1" dirty="0">
                <a:latin typeface="Times" pitchFamily="2" charset="0"/>
              </a:rPr>
              <a:t>70</a:t>
            </a:r>
            <a:r>
              <a:rPr lang="en-US" altLang="en-US" sz="1800" dirty="0">
                <a:latin typeface="Times" pitchFamily="2" charset="0"/>
              </a:rPr>
              <a:t> (2019), pp. 1119–1144.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F12E8455-47FC-D24F-89FB-98AF8A9C5534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28B0B21B-7E21-6A4A-AF6D-4019F857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DC6E952-3D12-BE43-B3FE-F19A1C51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EE59867-6CE3-324A-9055-9F54E466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A92C83-D411-154C-A196-C60AC202619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3557" name="Group 19">
            <a:extLst>
              <a:ext uri="{FF2B5EF4-FFF2-40B4-BE49-F238E27FC236}">
                <a16:creationId xmlns:a16="http://schemas.microsoft.com/office/drawing/2014/main" id="{924CA674-F10B-A746-B850-AC924FA8B69B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3584" name="TextBox 4">
              <a:extLst>
                <a:ext uri="{FF2B5EF4-FFF2-40B4-BE49-F238E27FC236}">
                  <a16:creationId xmlns:a16="http://schemas.microsoft.com/office/drawing/2014/main" id="{0FB42355-745D-5746-B364-CFCE709ED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3585" name="TextBox 5">
              <a:extLst>
                <a:ext uri="{FF2B5EF4-FFF2-40B4-BE49-F238E27FC236}">
                  <a16:creationId xmlns:a16="http://schemas.microsoft.com/office/drawing/2014/main" id="{F6CFF8F5-69BB-194C-849F-F9098DE50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FBB592-F830-EA41-96BB-69C58EF55F7E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7" name="TextBox 16">
              <a:extLst>
                <a:ext uri="{FF2B5EF4-FFF2-40B4-BE49-F238E27FC236}">
                  <a16:creationId xmlns:a16="http://schemas.microsoft.com/office/drawing/2014/main" id="{5C600731-5B4A-A44A-A93A-4E6C3DE78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3558" name="Group 33">
            <a:extLst>
              <a:ext uri="{FF2B5EF4-FFF2-40B4-BE49-F238E27FC236}">
                <a16:creationId xmlns:a16="http://schemas.microsoft.com/office/drawing/2014/main" id="{4EEA9687-734F-6B44-9FB8-EF389BBFEF99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3579" name="Group 21">
              <a:extLst>
                <a:ext uri="{FF2B5EF4-FFF2-40B4-BE49-F238E27FC236}">
                  <a16:creationId xmlns:a16="http://schemas.microsoft.com/office/drawing/2014/main" id="{C4CCD88A-7F92-A743-B956-12F67AAF3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3581" name="TextBox 12">
                <a:extLst>
                  <a:ext uri="{FF2B5EF4-FFF2-40B4-BE49-F238E27FC236}">
                    <a16:creationId xmlns:a16="http://schemas.microsoft.com/office/drawing/2014/main" id="{C01FE062-DB98-EC43-9812-EE80DBB2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82" name="TextBox 13">
                <a:extLst>
                  <a:ext uri="{FF2B5EF4-FFF2-40B4-BE49-F238E27FC236}">
                    <a16:creationId xmlns:a16="http://schemas.microsoft.com/office/drawing/2014/main" id="{D37AC3BE-CF60-CB4F-A29E-8DF8CB63D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3974436-7A34-BA41-BAF2-479CA7B1329D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0" name="TextBox 30">
              <a:extLst>
                <a:ext uri="{FF2B5EF4-FFF2-40B4-BE49-F238E27FC236}">
                  <a16:creationId xmlns:a16="http://schemas.microsoft.com/office/drawing/2014/main" id="{E1BFC0AA-02B7-3C40-9035-68AA086D1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3559" name="TextBox 28">
            <a:extLst>
              <a:ext uri="{FF2B5EF4-FFF2-40B4-BE49-F238E27FC236}">
                <a16:creationId xmlns:a16="http://schemas.microsoft.com/office/drawing/2014/main" id="{BB4D40E7-3DC9-C041-A542-788A98EF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3560" name="TextBox 31">
            <a:extLst>
              <a:ext uri="{FF2B5EF4-FFF2-40B4-BE49-F238E27FC236}">
                <a16:creationId xmlns:a16="http://schemas.microsoft.com/office/drawing/2014/main" id="{922E45C5-2E45-D548-9E37-17B2E4BB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CA866FEE-4C23-C340-89CA-49570844CC74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2982913"/>
            <a:ext cx="3565525" cy="985837"/>
            <a:chOff x="4915551" y="2982357"/>
            <a:chExt cx="3565098" cy="98569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C02F3C2-85DC-C040-AFDF-5B07B1425F7D}"/>
                </a:ext>
              </a:extLst>
            </p:cNvPr>
            <p:cNvSpPr/>
            <p:nvPr/>
          </p:nvSpPr>
          <p:spPr>
            <a:xfrm>
              <a:off x="4928249" y="3020452"/>
              <a:ext cx="3442876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8D043249-58CE-9749-8F96-F5EE92860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DC05D646-6811-9947-87DE-37D537B3AA07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313363"/>
            <a:ext cx="6621463" cy="646112"/>
            <a:chOff x="751865" y="5313904"/>
            <a:chExt cx="6621462" cy="64633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1A6EA67-45F1-2645-8CE5-9DFD95F88FD1}"/>
                </a:ext>
              </a:extLst>
            </p:cNvPr>
            <p:cNvSpPr/>
            <p:nvPr/>
          </p:nvSpPr>
          <p:spPr>
            <a:xfrm>
              <a:off x="751865" y="5440947"/>
              <a:ext cx="6621462" cy="439886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6" name="TextBox 46">
              <a:extLst>
                <a:ext uri="{FF2B5EF4-FFF2-40B4-BE49-F238E27FC236}">
                  <a16:creationId xmlns:a16="http://schemas.microsoft.com/office/drawing/2014/main" id="{17D48B5D-FB83-A448-B039-B1739A08C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313904"/>
              <a:ext cx="65828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&gt;&gt;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7AD35A17-24AB-1B47-A727-6A64FA49C1A9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3267075"/>
            <a:ext cx="4092575" cy="1844675"/>
            <a:chOff x="4302687" y="3266692"/>
            <a:chExt cx="4092579" cy="1845018"/>
          </a:xfrm>
        </p:grpSpPr>
        <p:grpSp>
          <p:nvGrpSpPr>
            <p:cNvPr id="23564" name="Group 21">
              <a:extLst>
                <a:ext uri="{FF2B5EF4-FFF2-40B4-BE49-F238E27FC236}">
                  <a16:creationId xmlns:a16="http://schemas.microsoft.com/office/drawing/2014/main" id="{E19D5A34-65F5-6947-B60B-01B237F03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010" y="3997657"/>
              <a:ext cx="1259843" cy="902516"/>
              <a:chOff x="7061930" y="1900565"/>
              <a:chExt cx="1260386" cy="902284"/>
            </a:xfrm>
          </p:grpSpPr>
          <p:sp>
            <p:nvSpPr>
              <p:cNvPr id="23572" name="TextBox 12">
                <a:extLst>
                  <a:ext uri="{FF2B5EF4-FFF2-40B4-BE49-F238E27FC236}">
                    <a16:creationId xmlns:a16="http://schemas.microsoft.com/office/drawing/2014/main" id="{6F58E26A-124C-E24E-A7B1-FA50DC42D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0" y="1900565"/>
                <a:ext cx="1142752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simp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73" name="TextBox 13">
                <a:extLst>
                  <a:ext uri="{FF2B5EF4-FFF2-40B4-BE49-F238E27FC236}">
                    <a16:creationId xmlns:a16="http://schemas.microsoft.com/office/drawing/2014/main" id="{E0D8E16D-A8E4-7B4D-BBFD-5070037B0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1930" y="2341303"/>
                <a:ext cx="1227998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comp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389681B-089B-8340-9170-7FE622C4C3A1}"/>
                  </a:ext>
                </a:extLst>
              </p:cNvPr>
              <p:cNvCxnSpPr/>
              <p:nvPr/>
            </p:nvCxnSpPr>
            <p:spPr>
              <a:xfrm>
                <a:off x="7065372" y="2385727"/>
                <a:ext cx="125625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5" name="TextBox 39">
              <a:extLst>
                <a:ext uri="{FF2B5EF4-FFF2-40B4-BE49-F238E27FC236}">
                  <a16:creationId xmlns:a16="http://schemas.microsoft.com/office/drawing/2014/main" id="{B6372CB6-57F6-CE4C-9A50-6AF4988B5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36" y="4189200"/>
              <a:ext cx="3871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=</a:t>
              </a:r>
            </a:p>
          </p:txBody>
        </p:sp>
        <p:grpSp>
          <p:nvGrpSpPr>
            <p:cNvPr id="23566" name="Group 21">
              <a:extLst>
                <a:ext uri="{FF2B5EF4-FFF2-40B4-BE49-F238E27FC236}">
                  <a16:creationId xmlns:a16="http://schemas.microsoft.com/office/drawing/2014/main" id="{B2174EA2-44AB-FF49-97B1-69ECD76E9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7240" y="4041885"/>
              <a:ext cx="933819" cy="877241"/>
              <a:chOff x="7047376" y="1919517"/>
              <a:chExt cx="934221" cy="877016"/>
            </a:xfrm>
          </p:grpSpPr>
          <p:sp>
            <p:nvSpPr>
              <p:cNvPr id="23569" name="TextBox 12">
                <a:extLst>
                  <a:ext uri="{FF2B5EF4-FFF2-40B4-BE49-F238E27FC236}">
                    <a16:creationId xmlns:a16="http://schemas.microsoft.com/office/drawing/2014/main" id="{F8B4C267-5085-374F-B7CF-288CA3657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7376" y="1919517"/>
                <a:ext cx="934221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many</a:t>
                </a:r>
              </a:p>
            </p:txBody>
          </p:sp>
          <p:sp>
            <p:nvSpPr>
              <p:cNvPr id="23570" name="TextBox 13">
                <a:extLst>
                  <a:ext uri="{FF2B5EF4-FFF2-40B4-BE49-F238E27FC236}">
                    <a16:creationId xmlns:a16="http://schemas.microsoft.com/office/drawing/2014/main" id="{F5AC5B57-2E27-BD4B-80B0-EDF18AE7F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0425" y="2334986"/>
                <a:ext cx="725553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few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154296C-5EAB-FC4A-8C39-082616A467DC}"/>
                  </a:ext>
                </a:extLst>
              </p:cNvPr>
              <p:cNvCxnSpPr/>
              <p:nvPr/>
            </p:nvCxnSpPr>
            <p:spPr>
              <a:xfrm>
                <a:off x="7064720" y="2385860"/>
                <a:ext cx="83220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45">
              <a:extLst>
                <a:ext uri="{FF2B5EF4-FFF2-40B4-BE49-F238E27FC236}">
                  <a16:creationId xmlns:a16="http://schemas.microsoft.com/office/drawing/2014/main" id="{A73D03C4-2916-D14D-AB88-473FBF54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055" y="4189199"/>
              <a:ext cx="769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&gt;&gt;1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11CA4704-2641-6847-8EAE-79F283BA3239}"/>
                </a:ext>
              </a:extLst>
            </p:cNvPr>
            <p:cNvSpPr/>
            <p:nvPr/>
          </p:nvSpPr>
          <p:spPr>
            <a:xfrm>
              <a:off x="4302687" y="3266692"/>
              <a:ext cx="411163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198E26A4-ED87-2149-B599-12CC88CAA0D3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F212BF5B-8E29-A844-82F3-EE9D2C51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6D9010C-6E05-8944-A508-12488E00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ED1E19D-01E0-1542-9805-ADA93B70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05732C-6D39-3C46-9117-005AF5CC6E8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4581" name="Group 19">
            <a:extLst>
              <a:ext uri="{FF2B5EF4-FFF2-40B4-BE49-F238E27FC236}">
                <a16:creationId xmlns:a16="http://schemas.microsoft.com/office/drawing/2014/main" id="{B9E9B5DE-D0F2-4943-AB9B-7B148D617B2F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4599" name="TextBox 4">
              <a:extLst>
                <a:ext uri="{FF2B5EF4-FFF2-40B4-BE49-F238E27FC236}">
                  <a16:creationId xmlns:a16="http://schemas.microsoft.com/office/drawing/2014/main" id="{BA69AAFF-A217-224D-9714-6E48D71B2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4600" name="TextBox 5">
              <a:extLst>
                <a:ext uri="{FF2B5EF4-FFF2-40B4-BE49-F238E27FC236}">
                  <a16:creationId xmlns:a16="http://schemas.microsoft.com/office/drawing/2014/main" id="{7B80A098-9E30-5549-B11E-33B55496F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1E230-947E-114A-BFEE-C403D46A1044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TextBox 16">
              <a:extLst>
                <a:ext uri="{FF2B5EF4-FFF2-40B4-BE49-F238E27FC236}">
                  <a16:creationId xmlns:a16="http://schemas.microsoft.com/office/drawing/2014/main" id="{83E3D8FB-894C-5F4B-B92B-9A2879E00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4582" name="Group 33">
            <a:extLst>
              <a:ext uri="{FF2B5EF4-FFF2-40B4-BE49-F238E27FC236}">
                <a16:creationId xmlns:a16="http://schemas.microsoft.com/office/drawing/2014/main" id="{2D3974FF-B923-3145-9CF3-B644C4E72E0D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4594" name="Group 21">
              <a:extLst>
                <a:ext uri="{FF2B5EF4-FFF2-40B4-BE49-F238E27FC236}">
                  <a16:creationId xmlns:a16="http://schemas.microsoft.com/office/drawing/2014/main" id="{C1064CB4-6CBE-FE45-A873-923551353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4596" name="TextBox 12">
                <a:extLst>
                  <a:ext uri="{FF2B5EF4-FFF2-40B4-BE49-F238E27FC236}">
                    <a16:creationId xmlns:a16="http://schemas.microsoft.com/office/drawing/2014/main" id="{2D413F36-0A78-154D-9A32-7E45547AE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4597" name="TextBox 13">
                <a:extLst>
                  <a:ext uri="{FF2B5EF4-FFF2-40B4-BE49-F238E27FC236}">
                    <a16:creationId xmlns:a16="http://schemas.microsoft.com/office/drawing/2014/main" id="{C623FBE2-5518-1D41-88ED-6387A4FF01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1706DBC-9634-F14B-A24A-D80B0E5FC8AB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5" name="TextBox 30">
              <a:extLst>
                <a:ext uri="{FF2B5EF4-FFF2-40B4-BE49-F238E27FC236}">
                  <a16:creationId xmlns:a16="http://schemas.microsoft.com/office/drawing/2014/main" id="{C9976EB9-F7E3-C24F-BD41-2D974BDF7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4583" name="TextBox 28">
            <a:extLst>
              <a:ext uri="{FF2B5EF4-FFF2-40B4-BE49-F238E27FC236}">
                <a16:creationId xmlns:a16="http://schemas.microsoft.com/office/drawing/2014/main" id="{DAB39B17-855D-D046-AAF6-7D867DE9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4584" name="TextBox 31">
            <a:extLst>
              <a:ext uri="{FF2B5EF4-FFF2-40B4-BE49-F238E27FC236}">
                <a16:creationId xmlns:a16="http://schemas.microsoft.com/office/drawing/2014/main" id="{59FEA674-289E-7342-A91A-B7BEB13D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3D6C8BF4-FAAA-E548-878E-CA8DFB7EE28E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976563"/>
            <a:ext cx="4381500" cy="1370012"/>
            <a:chOff x="4762823" y="2976038"/>
            <a:chExt cx="4381177" cy="1371127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BB8E326-7AD8-454E-9604-E60D66F346A3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3" name="TextBox 32">
              <a:extLst>
                <a:ext uri="{FF2B5EF4-FFF2-40B4-BE49-F238E27FC236}">
                  <a16:creationId xmlns:a16="http://schemas.microsoft.com/office/drawing/2014/main" id="{0EAF2841-548D-0D44-BE5C-9C7CE3591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884F2C9C-FB45-7349-B4E8-915C58C0E50A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194300"/>
            <a:ext cx="6621463" cy="768350"/>
            <a:chOff x="751865" y="5193843"/>
            <a:chExt cx="6621462" cy="76944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4CA7840-6ECC-FD43-A61D-1CAC1D7FDCC3}"/>
                </a:ext>
              </a:extLst>
            </p:cNvPr>
            <p:cNvSpPr/>
            <p:nvPr/>
          </p:nvSpPr>
          <p:spPr>
            <a:xfrm>
              <a:off x="751865" y="5440255"/>
              <a:ext cx="6621462" cy="440361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1" name="TextBox 46">
              <a:extLst>
                <a:ext uri="{FF2B5EF4-FFF2-40B4-BE49-F238E27FC236}">
                  <a16:creationId xmlns:a16="http://schemas.microsoft.com/office/drawing/2014/main" id="{4741334D-4FA4-0B4B-A079-EAE3EBA19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193843"/>
              <a:ext cx="638032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  <a:r>
                <a:rPr lang="en-US" altLang="en-US" sz="4400">
                  <a:latin typeface="Times" pitchFamily="2" charset="0"/>
                </a:rPr>
                <a:t>=</a:t>
              </a:r>
              <a:r>
                <a:rPr lang="en-US" altLang="en-US" sz="3600">
                  <a:latin typeface="Times" pitchFamily="2" charset="0"/>
                </a:rPr>
                <a:t>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82D97CC1-2572-BF4A-BA4C-F48196A6A1FF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3254375"/>
            <a:ext cx="3222625" cy="1844675"/>
            <a:chOff x="4220551" y="3254055"/>
            <a:chExt cx="3222754" cy="1845018"/>
          </a:xfrm>
        </p:grpSpPr>
        <p:sp>
          <p:nvSpPr>
            <p:cNvPr id="24588" name="TextBox 12">
              <a:extLst>
                <a:ext uri="{FF2B5EF4-FFF2-40B4-BE49-F238E27FC236}">
                  <a16:creationId xmlns:a16="http://schemas.microsoft.com/office/drawing/2014/main" id="{41CC1CE6-460B-194D-A7E3-4FA7904B4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778" y="4433637"/>
              <a:ext cx="2512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) = P(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)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B0060D9D-4627-B94F-998B-C8F12A271A0C}"/>
                </a:ext>
              </a:extLst>
            </p:cNvPr>
            <p:cNvSpPr/>
            <p:nvPr/>
          </p:nvSpPr>
          <p:spPr>
            <a:xfrm>
              <a:off x="4220551" y="3254055"/>
              <a:ext cx="411178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138D86F-F904-7649-8FA6-0CF90E214918}"/>
              </a:ext>
            </a:extLst>
          </p:cNvPr>
          <p:cNvSpPr/>
          <p:nvPr/>
        </p:nvSpPr>
        <p:spPr>
          <a:xfrm>
            <a:off x="536575" y="303213"/>
            <a:ext cx="6008688" cy="669925"/>
          </a:xfrm>
          <a:custGeom>
            <a:avLst/>
            <a:gdLst>
              <a:gd name="connsiteX0" fmla="*/ 246410 w 6008598"/>
              <a:gd name="connsiteY0" fmla="*/ 18955 h 669766"/>
              <a:gd name="connsiteX1" fmla="*/ 5831689 w 6008598"/>
              <a:gd name="connsiteY1" fmla="*/ 176919 h 669766"/>
              <a:gd name="connsiteX2" fmla="*/ 6008598 w 6008598"/>
              <a:gd name="connsiteY2" fmla="*/ 644492 h 669766"/>
              <a:gd name="connsiteX3" fmla="*/ 0 w 6008598"/>
              <a:gd name="connsiteY3" fmla="*/ 669766 h 669766"/>
              <a:gd name="connsiteX4" fmla="*/ 246410 w 6008598"/>
              <a:gd name="connsiteY4" fmla="*/ 18955 h 66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98" h="669766">
                <a:moveTo>
                  <a:pt x="246410" y="18955"/>
                </a:moveTo>
                <a:lnTo>
                  <a:pt x="5831689" y="176919"/>
                </a:lnTo>
                <a:lnTo>
                  <a:pt x="6008598" y="644492"/>
                </a:lnTo>
                <a:lnTo>
                  <a:pt x="0" y="669766"/>
                </a:lnTo>
                <a:cubicBezTo>
                  <a:pt x="86626" y="445795"/>
                  <a:pt x="25224" y="0"/>
                  <a:pt x="246410" y="18955"/>
                </a:cubicBez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9E78CADD-B127-DE45-9548-B261927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239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86D33EA-5116-5844-98CD-E6977D68C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42FA152-1281-244B-9E83-3F89643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47DB52-8309-7B40-A3B4-03D42AF6922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A2CADF90-B45B-2144-8F16-9A56C4D7C158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2090738"/>
            <a:ext cx="3565525" cy="985837"/>
            <a:chOff x="4915551" y="2982357"/>
            <a:chExt cx="3565098" cy="9856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006A6AE-E817-FF40-B4D6-B616847F6A23}"/>
                </a:ext>
              </a:extLst>
            </p:cNvPr>
            <p:cNvSpPr/>
            <p:nvPr/>
          </p:nvSpPr>
          <p:spPr>
            <a:xfrm>
              <a:off x="4928249" y="3020452"/>
              <a:ext cx="3442875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8" name="TextBox 6">
              <a:extLst>
                <a:ext uri="{FF2B5EF4-FFF2-40B4-BE49-F238E27FC236}">
                  <a16:creationId xmlns:a16="http://schemas.microsoft.com/office/drawing/2014/main" id="{C0884180-C8A1-8D4F-A5E6-43CA94316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25606" name="Group 7">
            <a:extLst>
              <a:ext uri="{FF2B5EF4-FFF2-40B4-BE49-F238E27FC236}">
                <a16:creationId xmlns:a16="http://schemas.microsoft.com/office/drawing/2014/main" id="{B3D8FFC3-BB6B-CB40-9F42-BC3D8015F461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073275"/>
            <a:ext cx="4381500" cy="1370013"/>
            <a:chOff x="4762823" y="2976038"/>
            <a:chExt cx="4381177" cy="137112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E21506-9E8A-DB4A-B40F-A4D517EA7D1A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6" name="TextBox 9">
              <a:extLst>
                <a:ext uri="{FF2B5EF4-FFF2-40B4-BE49-F238E27FC236}">
                  <a16:creationId xmlns:a16="http://schemas.microsoft.com/office/drawing/2014/main" id="{F1252A00-2821-0147-A3F8-D997C7109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A4FD84BC-5827-154C-B1A0-480CC918CEA9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1004888"/>
            <a:ext cx="6835775" cy="758825"/>
            <a:chOff x="1636412" y="1004651"/>
            <a:chExt cx="6836280" cy="758435"/>
          </a:xfrm>
        </p:grpSpPr>
        <p:sp>
          <p:nvSpPr>
            <p:cNvPr id="25613" name="TextBox 10">
              <a:extLst>
                <a:ext uri="{FF2B5EF4-FFF2-40B4-BE49-F238E27FC236}">
                  <a16:creationId xmlns:a16="http://schemas.microsoft.com/office/drawing/2014/main" id="{693C9E08-6BAE-774C-8495-68001EDF3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865" y="1055200"/>
              <a:ext cx="64698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 determination of inductive strengths of support by considerations external to calculations within the calculus.</a:t>
              </a:r>
            </a:p>
          </p:txBody>
        </p:sp>
        <p:sp>
          <p:nvSpPr>
            <p:cNvPr id="25614" name="TextBox 11">
              <a:extLst>
                <a:ext uri="{FF2B5EF4-FFF2-40B4-BE49-F238E27FC236}">
                  <a16:creationId xmlns:a16="http://schemas.microsoft.com/office/drawing/2014/main" id="{0796A7CB-9979-3848-9F6F-EDF9C4D7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412" y="1004651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687D10B5-CC0C-1643-ABF9-36FAA3A7AA5D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3937000"/>
            <a:ext cx="5111750" cy="1970088"/>
            <a:chOff x="916138" y="4265022"/>
            <a:chExt cx="5111415" cy="197139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6FE6CE2-1D63-6F4F-9102-0CACD7BB04FD}"/>
                </a:ext>
              </a:extLst>
            </p:cNvPr>
            <p:cNvSpPr/>
            <p:nvPr/>
          </p:nvSpPr>
          <p:spPr>
            <a:xfrm>
              <a:off x="2647987" y="4392106"/>
              <a:ext cx="3203365" cy="1844307"/>
            </a:xfrm>
            <a:custGeom>
              <a:avLst/>
              <a:gdLst>
                <a:gd name="connsiteX0" fmla="*/ 334865 w 3045368"/>
                <a:gd name="connsiteY0" fmla="*/ 0 h 1661779"/>
                <a:gd name="connsiteX1" fmla="*/ 3045368 w 3045368"/>
                <a:gd name="connsiteY1" fmla="*/ 82141 h 1661779"/>
                <a:gd name="connsiteX2" fmla="*/ 2881095 w 3045368"/>
                <a:gd name="connsiteY2" fmla="*/ 1661779 h 1661779"/>
                <a:gd name="connsiteX3" fmla="*/ 0 w 3045368"/>
                <a:gd name="connsiteY3" fmla="*/ 1440630 h 1661779"/>
                <a:gd name="connsiteX4" fmla="*/ 334865 w 3045368"/>
                <a:gd name="connsiteY4" fmla="*/ 0 h 16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368" h="1661779">
                  <a:moveTo>
                    <a:pt x="334865" y="0"/>
                  </a:moveTo>
                  <a:lnTo>
                    <a:pt x="3045368" y="82141"/>
                  </a:lnTo>
                  <a:lnTo>
                    <a:pt x="2881095" y="1661779"/>
                  </a:lnTo>
                  <a:lnTo>
                    <a:pt x="0" y="1440630"/>
                  </a:lnTo>
                  <a:lnTo>
                    <a:pt x="33486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0" name="TextBox 13">
              <a:extLst>
                <a:ext uri="{FF2B5EF4-FFF2-40B4-BE49-F238E27FC236}">
                  <a16:creationId xmlns:a16="http://schemas.microsoft.com/office/drawing/2014/main" id="{D5D553FA-5747-6E45-8973-8CA049294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916" y="4265022"/>
              <a:ext cx="320963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Eliminate the influence of external inductive content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                   by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expanding the scope of the analysis to include the external factors.</a:t>
              </a:r>
            </a:p>
          </p:txBody>
        </p:sp>
        <p:sp>
          <p:nvSpPr>
            <p:cNvPr id="25611" name="TextBox 12">
              <a:extLst>
                <a:ext uri="{FF2B5EF4-FFF2-40B4-BE49-F238E27FC236}">
                  <a16:creationId xmlns:a16="http://schemas.microsoft.com/office/drawing/2014/main" id="{C2EF218E-3D17-1B47-83FF-6F0DACBAB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138" y="4265023"/>
              <a:ext cx="1611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The optimists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 hope.</a:t>
              </a:r>
              <a:endParaRPr lang="en-US" altLang="en-US" sz="1800">
                <a:latin typeface="Times" pitchFamily="2" charset="0"/>
              </a:endParaRPr>
            </a:p>
          </p:txBody>
        </p:sp>
        <p:pic>
          <p:nvPicPr>
            <p:cNvPr id="25612" name="Picture 16">
              <a:extLst>
                <a:ext uri="{FF2B5EF4-FFF2-40B4-BE49-F238E27FC236}">
                  <a16:creationId xmlns:a16="http://schemas.microsoft.com/office/drawing/2014/main" id="{4CDF4342-795B-434D-A943-009E9E295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888" y="4909516"/>
              <a:ext cx="1300486" cy="81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5840E04-73A4-BB45-BF5F-572487818044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93332065-3AEB-614E-8950-BF79F40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055813"/>
            <a:ext cx="5673725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8DBBBE0-C5C0-D349-941F-AE4910583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F229FDE-A7F4-B542-AA92-A2D5103C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FEBCE8-A1F1-EF4C-BBB0-8D9E1323C04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F59524D1-EAD7-DB49-9196-0E2EDF767583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820863"/>
            <a:ext cx="1955800" cy="1931987"/>
            <a:chOff x="596505" y="1821531"/>
            <a:chExt cx="1956280" cy="19305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FC6D8A-3CB9-D749-9C67-4124A94C699D}"/>
                </a:ext>
              </a:extLst>
            </p:cNvPr>
            <p:cNvSpPr/>
            <p:nvPr/>
          </p:nvSpPr>
          <p:spPr>
            <a:xfrm>
              <a:off x="929962" y="1821531"/>
              <a:ext cx="1468798" cy="1930566"/>
            </a:xfrm>
            <a:custGeom>
              <a:avLst/>
              <a:gdLst>
                <a:gd name="connsiteX0" fmla="*/ 577263 w 1468813"/>
                <a:gd name="connsiteY0" fmla="*/ 38483 h 1930566"/>
                <a:gd name="connsiteX1" fmla="*/ 1032659 w 1468813"/>
                <a:gd name="connsiteY1" fmla="*/ 0 h 1930566"/>
                <a:gd name="connsiteX2" fmla="*/ 1468813 w 1468813"/>
                <a:gd name="connsiteY2" fmla="*/ 1930566 h 1930566"/>
                <a:gd name="connsiteX3" fmla="*/ 0 w 1468813"/>
                <a:gd name="connsiteY3" fmla="*/ 1770220 h 1930566"/>
                <a:gd name="connsiteX4" fmla="*/ 577263 w 1468813"/>
                <a:gd name="connsiteY4" fmla="*/ 38483 h 193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13" h="1930566">
                  <a:moveTo>
                    <a:pt x="577263" y="38483"/>
                  </a:moveTo>
                  <a:lnTo>
                    <a:pt x="1032659" y="0"/>
                  </a:lnTo>
                  <a:lnTo>
                    <a:pt x="1468813" y="1930566"/>
                  </a:lnTo>
                  <a:lnTo>
                    <a:pt x="0" y="1770220"/>
                  </a:lnTo>
                  <a:lnTo>
                    <a:pt x="577263" y="384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4" name="TextBox 11">
              <a:extLst>
                <a:ext uri="{FF2B5EF4-FFF2-40B4-BE49-F238E27FC236}">
                  <a16:creationId xmlns:a16="http://schemas.microsoft.com/office/drawing/2014/main" id="{56CD2380-DF70-294C-A7F4-1FEF51EDA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5" y="2732298"/>
              <a:ext cx="195628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Complete list of what supports what with what strength.</a:t>
              </a: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BA0DA210-05A9-D549-87A8-BDA22F227102}"/>
              </a:ext>
            </a:extLst>
          </p:cNvPr>
          <p:cNvGrpSpPr>
            <a:grpSpLocks/>
          </p:cNvGrpSpPr>
          <p:nvPr/>
        </p:nvGrpSpPr>
        <p:grpSpPr bwMode="auto">
          <a:xfrm>
            <a:off x="4143375" y="1808163"/>
            <a:ext cx="2244725" cy="1885950"/>
            <a:chOff x="4143463" y="1808703"/>
            <a:chExt cx="2244910" cy="18854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030367-59AC-4647-9895-BD348BDB0A4F}"/>
                </a:ext>
              </a:extLst>
            </p:cNvPr>
            <p:cNvSpPr/>
            <p:nvPr/>
          </p:nvSpPr>
          <p:spPr>
            <a:xfrm>
              <a:off x="4438762" y="1808703"/>
              <a:ext cx="1493961" cy="1775901"/>
            </a:xfrm>
            <a:custGeom>
              <a:avLst/>
              <a:gdLst>
                <a:gd name="connsiteX0" fmla="*/ 1000589 w 1494469"/>
                <a:gd name="connsiteY0" fmla="*/ 0 h 1776634"/>
                <a:gd name="connsiteX1" fmla="*/ 0 w 1494469"/>
                <a:gd name="connsiteY1" fmla="*/ 1391804 h 1776634"/>
                <a:gd name="connsiteX2" fmla="*/ 1205837 w 1494469"/>
                <a:gd name="connsiteY2" fmla="*/ 1776634 h 1776634"/>
                <a:gd name="connsiteX3" fmla="*/ 1494469 w 1494469"/>
                <a:gd name="connsiteY3" fmla="*/ 153932 h 1776634"/>
                <a:gd name="connsiteX4" fmla="*/ 1000589 w 1494469"/>
                <a:gd name="connsiteY4" fmla="*/ 0 h 177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69" h="1776634">
                  <a:moveTo>
                    <a:pt x="1000589" y="0"/>
                  </a:moveTo>
                  <a:lnTo>
                    <a:pt x="0" y="1391804"/>
                  </a:lnTo>
                  <a:lnTo>
                    <a:pt x="1205837" y="1776634"/>
                  </a:lnTo>
                  <a:lnTo>
                    <a:pt x="1494469" y="153932"/>
                  </a:lnTo>
                  <a:lnTo>
                    <a:pt x="100058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TextBox 12">
              <a:extLst>
                <a:ext uri="{FF2B5EF4-FFF2-40B4-BE49-F238E27FC236}">
                  <a16:creationId xmlns:a16="http://schemas.microsoft.com/office/drawing/2014/main" id="{BB051C67-F9B7-9D47-B46B-ABB3FEBEF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63" y="2770780"/>
              <a:ext cx="22449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No inductive content introduced from outside.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1E31E888-81E2-0E4F-BD79-26081A6521CE}"/>
              </a:ext>
            </a:extLst>
          </p:cNvPr>
          <p:cNvSpPr/>
          <p:nvPr/>
        </p:nvSpPr>
        <p:spPr>
          <a:xfrm>
            <a:off x="673100" y="500063"/>
            <a:ext cx="6048375" cy="795337"/>
          </a:xfrm>
          <a:custGeom>
            <a:avLst/>
            <a:gdLst>
              <a:gd name="connsiteX0" fmla="*/ 89796 w 5535307"/>
              <a:gd name="connsiteY0" fmla="*/ 0 h 699109"/>
              <a:gd name="connsiteX1" fmla="*/ 5483995 w 5535307"/>
              <a:gd name="connsiteY1" fmla="*/ 352762 h 699109"/>
              <a:gd name="connsiteX2" fmla="*/ 5535307 w 5535307"/>
              <a:gd name="connsiteY2" fmla="*/ 500280 h 699109"/>
              <a:gd name="connsiteX3" fmla="*/ 0 w 5535307"/>
              <a:gd name="connsiteY3" fmla="*/ 699109 h 699109"/>
              <a:gd name="connsiteX4" fmla="*/ 89796 w 5535307"/>
              <a:gd name="connsiteY4" fmla="*/ 0 h 6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307" h="699109">
                <a:moveTo>
                  <a:pt x="89796" y="0"/>
                </a:moveTo>
                <a:lnTo>
                  <a:pt x="5483995" y="352762"/>
                </a:lnTo>
                <a:lnTo>
                  <a:pt x="5535307" y="500280"/>
                </a:lnTo>
                <a:lnTo>
                  <a:pt x="0" y="699109"/>
                </a:lnTo>
                <a:lnTo>
                  <a:pt x="8979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69C98233-2E66-ED42-B0E7-2260C843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8288"/>
            <a:ext cx="6527800" cy="1003300"/>
          </a:xfrm>
        </p:spPr>
        <p:txBody>
          <a:bodyPr/>
          <a:lstStyle/>
          <a:p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 a domain</a:t>
            </a:r>
            <a:endParaRPr lang="en-US" altLang="en-US" sz="5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51BC0FBA-CCD5-424D-8993-3E63C8331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C70B6F87-8800-E64D-A317-8474BB85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E1C6E4-8E73-FD4E-8931-7EE8CA1A46F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id="{04A37ABE-5961-7541-88FC-FCC23EC2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546225"/>
            <a:ext cx="154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inductive content</a:t>
            </a: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C05AB174-5EAB-4444-9AED-53274C6C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704975"/>
            <a:ext cx="70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All</a:t>
            </a:r>
            <a:endParaRPr lang="en-US" altLang="en-US" sz="3200"/>
          </a:p>
        </p:txBody>
      </p:sp>
      <p:sp>
        <p:nvSpPr>
          <p:cNvPr id="27657" name="TextBox 8">
            <a:extLst>
              <a:ext uri="{FF2B5EF4-FFF2-40B4-BE49-F238E27FC236}">
                <a16:creationId xmlns:a16="http://schemas.microsoft.com/office/drawing/2014/main" id="{BB5F18AA-D452-6D47-9501-11982468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609725"/>
            <a:ext cx="283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is fixed by the calculus from</a:t>
            </a:r>
          </a:p>
        </p:txBody>
      </p:sp>
      <p:sp>
        <p:nvSpPr>
          <p:cNvPr id="27658" name="TextBox 9">
            <a:extLst>
              <a:ext uri="{FF2B5EF4-FFF2-40B4-BE49-F238E27FC236}">
                <a16:creationId xmlns:a16="http://schemas.microsoft.com/office/drawing/2014/main" id="{33448931-7FA8-2F42-9686-879F4916C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373188"/>
            <a:ext cx="2628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propositions within the domain.</a:t>
            </a:r>
          </a:p>
          <a:p>
            <a:pPr algn="ctr" eaLnBrk="1" hangingPunct="1"/>
            <a:endParaRPr lang="en-US" altLang="en-US" sz="2800">
              <a:latin typeface="Times" pitchFamily="2" charset="0"/>
            </a:endParaRPr>
          </a:p>
        </p:txBody>
      </p:sp>
      <p:pic>
        <p:nvPicPr>
          <p:cNvPr id="27659" name="Picture 10" descr="complete pillbottle.jpeg">
            <a:extLst>
              <a:ext uri="{FF2B5EF4-FFF2-40B4-BE49-F238E27FC236}">
                <a16:creationId xmlns:a16="http://schemas.microsoft.com/office/drawing/2014/main" id="{8F81615D-7ABE-C84D-A13A-364B059F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79388"/>
            <a:ext cx="1009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>
            <a:extLst>
              <a:ext uri="{FF2B5EF4-FFF2-40B4-BE49-F238E27FC236}">
                <a16:creationId xmlns:a16="http://schemas.microsoft.com/office/drawing/2014/main" id="{4B87C921-472E-2245-BDA3-3935EAFA8629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4410075"/>
            <a:ext cx="7889875" cy="1782763"/>
            <a:chOff x="512191" y="4410198"/>
            <a:chExt cx="7889875" cy="1782763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AA1C6678-550C-C644-BF85-26EE5DD87B0C}"/>
                </a:ext>
              </a:extLst>
            </p:cNvPr>
            <p:cNvSpPr/>
            <p:nvPr/>
          </p:nvSpPr>
          <p:spPr>
            <a:xfrm>
              <a:off x="5379466" y="4638798"/>
              <a:ext cx="2057400" cy="149860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71EC9E18-3FB4-BA4C-B551-0BD98DE426F2}"/>
                </a:ext>
              </a:extLst>
            </p:cNvPr>
            <p:cNvSpPr/>
            <p:nvPr/>
          </p:nvSpPr>
          <p:spPr>
            <a:xfrm rot="16200000">
              <a:off x="4700809" y="5047580"/>
              <a:ext cx="919163" cy="609600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2F69D738-5134-E04C-BD1B-ABF7CB52C924}"/>
                </a:ext>
              </a:extLst>
            </p:cNvPr>
            <p:cNvSpPr/>
            <p:nvPr/>
          </p:nvSpPr>
          <p:spPr>
            <a:xfrm rot="16200000">
              <a:off x="3372865" y="4333999"/>
              <a:ext cx="1685925" cy="20320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7727A070-42F5-1D47-AB37-898C79915556}"/>
                </a:ext>
              </a:extLst>
            </p:cNvPr>
            <p:cNvSpPr/>
            <p:nvPr/>
          </p:nvSpPr>
          <p:spPr>
            <a:xfrm rot="16200000">
              <a:off x="2753740" y="5048374"/>
              <a:ext cx="919163" cy="608012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12">
              <a:extLst>
                <a:ext uri="{FF2B5EF4-FFF2-40B4-BE49-F238E27FC236}">
                  <a16:creationId xmlns:a16="http://schemas.microsoft.com/office/drawing/2014/main" id="{9F2F0A07-BDE7-C44C-BE9C-54596A834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328" y="4410198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IN</a:t>
              </a:r>
            </a:p>
          </p:txBody>
        </p:sp>
        <p:sp>
          <p:nvSpPr>
            <p:cNvPr id="27666" name="TextBox 13">
              <a:extLst>
                <a:ext uri="{FF2B5EF4-FFF2-40B4-BE49-F238E27FC236}">
                  <a16:creationId xmlns:a16="http://schemas.microsoft.com/office/drawing/2014/main" id="{0DF447AB-56EC-CB45-8F64-17E1EC1A3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791" y="4460998"/>
              <a:ext cx="882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OUT</a:t>
              </a:r>
            </a:p>
          </p:txBody>
        </p:sp>
        <p:sp>
          <p:nvSpPr>
            <p:cNvPr id="27667" name="TextBox 17">
              <a:extLst>
                <a:ext uri="{FF2B5EF4-FFF2-40B4-BE49-F238E27FC236}">
                  <a16:creationId xmlns:a16="http://schemas.microsoft.com/office/drawing/2014/main" id="{81D58FE1-BE96-9C40-B54D-AC8DB0EB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728" y="4968998"/>
              <a:ext cx="270033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Proper warrant</a:t>
              </a:r>
              <a:r>
                <a:rPr lang="en-US" altLang="en-US" sz="2000">
                  <a:latin typeface="Times" pitchFamily="2" charset="0"/>
                </a:rPr>
                <a:t> for all hypotheses of science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588C673F-3429-1043-B725-E717FD406FD1}"/>
                </a:ext>
              </a:extLst>
            </p:cNvPr>
            <p:cNvSpPr/>
            <p:nvPr/>
          </p:nvSpPr>
          <p:spPr>
            <a:xfrm>
              <a:off x="1002728" y="4575298"/>
              <a:ext cx="2057400" cy="1536700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9" name="TextBox 14">
              <a:extLst>
                <a:ext uri="{FF2B5EF4-FFF2-40B4-BE49-F238E27FC236}">
                  <a16:creationId xmlns:a16="http://schemas.microsoft.com/office/drawing/2014/main" id="{82578162-FF44-1F47-A11E-FF679D9E9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91" y="4918198"/>
              <a:ext cx="233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All background facts of science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85E93E-F239-C44A-827F-5E98C559FC28}"/>
                </a:ext>
              </a:extLst>
            </p:cNvPr>
            <p:cNvSpPr txBox="1"/>
            <p:nvPr/>
          </p:nvSpPr>
          <p:spPr>
            <a:xfrm>
              <a:off x="3703066" y="5045198"/>
              <a:ext cx="1422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/>
                  <a:ea typeface="ＭＳ Ｐゴシック" pitchFamily="-107" charset="-128"/>
                  <a:cs typeface="Arial Black"/>
                </a:rPr>
                <a:t>universal calculus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1274692107218_hz-fileserver3_453197.jpg">
            <a:extLst>
              <a:ext uri="{FF2B5EF4-FFF2-40B4-BE49-F238E27FC236}">
                <a16:creationId xmlns:a16="http://schemas.microsoft.com/office/drawing/2014/main" id="{A55FCEDD-8B16-1248-8AD7-1901B158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4838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6F359E38-6FE3-2941-9FAD-B88EEF70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AD79897-D9CB-CD48-968F-871F50189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F3FCC15-EC3F-5F48-9436-E11F5FE1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9A7D25-5FBF-AB44-A62F-2C238F9F6B2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B8FBEA97-54C8-9D41-A69B-6550A2935B18}"/>
              </a:ext>
            </a:extLst>
          </p:cNvPr>
          <p:cNvSpPr/>
          <p:nvPr/>
        </p:nvSpPr>
        <p:spPr>
          <a:xfrm>
            <a:off x="1241425" y="252413"/>
            <a:ext cx="6407150" cy="6407150"/>
          </a:xfrm>
          <a:prstGeom prst="octagon">
            <a:avLst/>
          </a:prstGeom>
          <a:solidFill>
            <a:srgbClr val="DC333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B6ECD692-324F-9F49-AEBE-02F08AE62A5A}"/>
              </a:ext>
            </a:extLst>
          </p:cNvPr>
          <p:cNvSpPr/>
          <p:nvPr/>
        </p:nvSpPr>
        <p:spPr>
          <a:xfrm>
            <a:off x="1346200" y="357188"/>
            <a:ext cx="6197600" cy="6197600"/>
          </a:xfrm>
          <a:prstGeom prst="octagon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C2F278-4610-F243-AAFC-5F703FF89698}"/>
              </a:ext>
            </a:extLst>
          </p:cNvPr>
          <p:cNvSpPr/>
          <p:nvPr/>
        </p:nvSpPr>
        <p:spPr>
          <a:xfrm>
            <a:off x="4264025" y="455613"/>
            <a:ext cx="88900" cy="873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A99589-8100-D24A-81BC-3C6C031AC010}"/>
              </a:ext>
            </a:extLst>
          </p:cNvPr>
          <p:cNvSpPr/>
          <p:nvPr/>
        </p:nvSpPr>
        <p:spPr>
          <a:xfrm>
            <a:off x="4449763" y="449263"/>
            <a:ext cx="88900" cy="873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EF337-A2C3-9445-99CC-CB49CF21D6AD}"/>
              </a:ext>
            </a:extLst>
          </p:cNvPr>
          <p:cNvSpPr/>
          <p:nvPr/>
        </p:nvSpPr>
        <p:spPr>
          <a:xfrm>
            <a:off x="4221163" y="6356350"/>
            <a:ext cx="87312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10398-7A15-DB4E-8695-81109C825E06}"/>
              </a:ext>
            </a:extLst>
          </p:cNvPr>
          <p:cNvSpPr/>
          <p:nvPr/>
        </p:nvSpPr>
        <p:spPr>
          <a:xfrm>
            <a:off x="3987800" y="6657975"/>
            <a:ext cx="695325" cy="463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501D43-2DBA-334A-A459-E3E19A271E89}"/>
              </a:ext>
            </a:extLst>
          </p:cNvPr>
          <p:cNvSpPr/>
          <p:nvPr/>
        </p:nvSpPr>
        <p:spPr>
          <a:xfrm>
            <a:off x="4405313" y="6350000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84" name="Picture 17" descr="stop.png">
            <a:extLst>
              <a:ext uri="{FF2B5EF4-FFF2-40B4-BE49-F238E27FC236}">
                <a16:creationId xmlns:a16="http://schemas.microsoft.com/office/drawing/2014/main" id="{EA2ED565-FB9F-4341-9AFF-FE82562E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22300"/>
            <a:ext cx="4902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Box 6">
            <a:extLst>
              <a:ext uri="{FF2B5EF4-FFF2-40B4-BE49-F238E27FC236}">
                <a16:creationId xmlns:a16="http://schemas.microsoft.com/office/drawing/2014/main" id="{6BDECC28-0032-754A-AAED-02D68D9A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695325"/>
            <a:ext cx="62547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A6A6A6"/>
                </a:solidFill>
                <a:latin typeface="Helvetica Neue" panose="02000503000000020004" pitchFamily="2" charset="0"/>
              </a:rPr>
              <a:t>THERE IS</a:t>
            </a:r>
          </a:p>
          <a:p>
            <a:pPr algn="ctr" eaLnBrk="1" hangingPunct="1"/>
            <a:r>
              <a:rPr lang="en-US" altLang="en-US" sz="9600" b="1">
                <a:solidFill>
                  <a:srgbClr val="A6A6A6"/>
                </a:solidFill>
                <a:latin typeface="Helvetica Neue" panose="02000503000000020004" pitchFamily="2" charset="0"/>
              </a:rPr>
              <a:t>NO</a:t>
            </a:r>
            <a:endParaRPr lang="en-US" altLang="en-US" sz="4800" b="1">
              <a:solidFill>
                <a:srgbClr val="A6A6A6"/>
              </a:solidFill>
              <a:latin typeface="Helvetica Neue" panose="02000503000000020004" pitchFamily="2" charset="0"/>
            </a:endParaRP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rgbClr val="A6A6A6"/>
                </a:solidFill>
                <a:latin typeface="Helvetica Neue" panose="02000503000000020004" pitchFamily="2" charset="0"/>
              </a:rPr>
              <a:t>NON-TRIVIAL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rgbClr val="A6A6A6"/>
                </a:solidFill>
                <a:latin typeface="Helvetica Neue" panose="02000503000000020004" pitchFamily="2" charset="0"/>
              </a:rPr>
              <a:t> COMPLETE CALCULUS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rgbClr val="A6A6A6"/>
                </a:solidFill>
                <a:latin typeface="Helvetica Neue" panose="02000503000000020004" pitchFamily="2" charset="0"/>
              </a:rPr>
              <a:t> OF INDUCTIVE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rgbClr val="A6A6A6"/>
                </a:solidFill>
                <a:latin typeface="Helvetica Neue" panose="02000503000000020004" pitchFamily="2" charset="0"/>
              </a:rPr>
              <a:t> INFERENCE.</a:t>
            </a:r>
          </a:p>
        </p:txBody>
      </p:sp>
      <p:sp>
        <p:nvSpPr>
          <p:cNvPr id="28686" name="TextBox 6">
            <a:extLst>
              <a:ext uri="{FF2B5EF4-FFF2-40B4-BE49-F238E27FC236}">
                <a16:creationId xmlns:a16="http://schemas.microsoft.com/office/drawing/2014/main" id="{610C60A7-2EE7-9449-91F3-4A26AEFD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708025"/>
            <a:ext cx="62547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  <a:latin typeface="Helvetica Neue" panose="02000503000000020004" pitchFamily="2" charset="0"/>
              </a:rPr>
              <a:t>THERE IS</a:t>
            </a:r>
          </a:p>
          <a:p>
            <a:pPr algn="ctr" eaLnBrk="1" hangingPunct="1"/>
            <a:r>
              <a:rPr lang="en-US" altLang="en-US" sz="9600" b="1">
                <a:solidFill>
                  <a:schemeClr val="bg1"/>
                </a:solidFill>
                <a:latin typeface="Helvetica Neue" panose="02000503000000020004" pitchFamily="2" charset="0"/>
              </a:rPr>
              <a:t>NO</a:t>
            </a:r>
            <a:endParaRPr lang="en-US" altLang="en-US" sz="4800" b="1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chemeClr val="bg1"/>
                </a:solidFill>
                <a:latin typeface="Helvetica Neue" panose="02000503000000020004" pitchFamily="2" charset="0"/>
              </a:rPr>
              <a:t>NON-TRIVIAL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chemeClr val="bg1"/>
                </a:solidFill>
                <a:latin typeface="Helvetica Neue" panose="02000503000000020004" pitchFamily="2" charset="0"/>
              </a:rPr>
              <a:t> COMPLETE CALCULUS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chemeClr val="bg1"/>
                </a:solidFill>
                <a:latin typeface="Helvetica Neue" panose="02000503000000020004" pitchFamily="2" charset="0"/>
              </a:rPr>
              <a:t> OF INDUCTIVE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altLang="en-US" sz="4000" b="1">
                <a:solidFill>
                  <a:schemeClr val="bg1"/>
                </a:solidFill>
                <a:latin typeface="Helvetica Neue" panose="02000503000000020004" pitchFamily="2" charset="0"/>
              </a:rPr>
              <a:t> INFERENCE.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9E2BFE5E-58BA-7C4D-BB68-42793944C323}"/>
              </a:ext>
            </a:extLst>
          </p:cNvPr>
          <p:cNvSpPr/>
          <p:nvPr/>
        </p:nvSpPr>
        <p:spPr>
          <a:xfrm>
            <a:off x="478971" y="304800"/>
            <a:ext cx="7739743" cy="664029"/>
          </a:xfrm>
          <a:custGeom>
            <a:avLst/>
            <a:gdLst>
              <a:gd name="connsiteX0" fmla="*/ 228600 w 7739743"/>
              <a:gd name="connsiteY0" fmla="*/ 0 h 664029"/>
              <a:gd name="connsiteX1" fmla="*/ 7598229 w 7739743"/>
              <a:gd name="connsiteY1" fmla="*/ 293914 h 664029"/>
              <a:gd name="connsiteX2" fmla="*/ 7739743 w 7739743"/>
              <a:gd name="connsiteY2" fmla="*/ 522514 h 664029"/>
              <a:gd name="connsiteX3" fmla="*/ 7598229 w 7739743"/>
              <a:gd name="connsiteY3" fmla="*/ 500743 h 664029"/>
              <a:gd name="connsiteX4" fmla="*/ 0 w 7739743"/>
              <a:gd name="connsiteY4" fmla="*/ 664029 h 664029"/>
              <a:gd name="connsiteX5" fmla="*/ 228600 w 7739743"/>
              <a:gd name="connsiteY5" fmla="*/ 0 h 6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9743" h="664029">
                <a:moveTo>
                  <a:pt x="228600" y="0"/>
                </a:moveTo>
                <a:lnTo>
                  <a:pt x="7598229" y="293914"/>
                </a:lnTo>
                <a:lnTo>
                  <a:pt x="7739743" y="522514"/>
                </a:lnTo>
                <a:cubicBezTo>
                  <a:pt x="7627603" y="497594"/>
                  <a:pt x="7675226" y="500743"/>
                  <a:pt x="7598229" y="500743"/>
                </a:cubicBezTo>
                <a:lnTo>
                  <a:pt x="0" y="664029"/>
                </a:lnTo>
                <a:lnTo>
                  <a:pt x="228600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454470-A17A-2E45-849E-2737E2B24BD3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331913"/>
            <a:ext cx="8413750" cy="1139825"/>
            <a:chOff x="482601" y="1331784"/>
            <a:chExt cx="8414266" cy="113956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D3DAA6-2F71-574E-A9FB-ACFE5C4C814F}"/>
                </a:ext>
              </a:extLst>
            </p:cNvPr>
            <p:cNvSpPr/>
            <p:nvPr/>
          </p:nvSpPr>
          <p:spPr>
            <a:xfrm>
              <a:off x="482601" y="1358765"/>
              <a:ext cx="8215817" cy="1112586"/>
            </a:xfrm>
            <a:custGeom>
              <a:avLst/>
              <a:gdLst>
                <a:gd name="connsiteX0" fmla="*/ 0 w 7455243"/>
                <a:gd name="connsiteY0" fmla="*/ 288325 h 1112108"/>
                <a:gd name="connsiteX1" fmla="*/ 7455243 w 7455243"/>
                <a:gd name="connsiteY1" fmla="*/ 0 h 1112108"/>
                <a:gd name="connsiteX2" fmla="*/ 7139459 w 7455243"/>
                <a:gd name="connsiteY2" fmla="*/ 1112108 h 1112108"/>
                <a:gd name="connsiteX3" fmla="*/ 7070810 w 7455243"/>
                <a:gd name="connsiteY3" fmla="*/ 1098379 h 1112108"/>
                <a:gd name="connsiteX4" fmla="*/ 0 w 7455243"/>
                <a:gd name="connsiteY4" fmla="*/ 28832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243" h="1112108">
                  <a:moveTo>
                    <a:pt x="0" y="288325"/>
                  </a:moveTo>
                  <a:lnTo>
                    <a:pt x="7455243" y="0"/>
                  </a:lnTo>
                  <a:lnTo>
                    <a:pt x="7139459" y="1112108"/>
                  </a:lnTo>
                  <a:lnTo>
                    <a:pt x="7070810" y="1098379"/>
                  </a:lnTo>
                  <a:lnTo>
                    <a:pt x="0" y="28832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19">
              <a:extLst>
                <a:ext uri="{FF2B5EF4-FFF2-40B4-BE49-F238E27FC236}">
                  <a16:creationId xmlns:a16="http://schemas.microsoft.com/office/drawing/2014/main" id="{76600E52-6B0E-B348-8780-46C7FB05E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470" y="1338649"/>
              <a:ext cx="22173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 want “</a:t>
              </a:r>
              <a:r>
                <a:rPr lang="en-US" altLang="ja-JP" sz="1800">
                  <a:latin typeface="Times" pitchFamily="2" charset="0"/>
                </a:rPr>
                <a:t>informationless,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</a:t>
              </a:r>
              <a:r>
                <a:rPr lang="en-US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vacuous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priors.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1223" name="TextBox 20">
              <a:extLst>
                <a:ext uri="{FF2B5EF4-FFF2-40B4-BE49-F238E27FC236}">
                  <a16:creationId xmlns:a16="http://schemas.microsoft.com/office/drawing/2014/main" id="{9F76879D-EB98-5C4F-94C1-6F5C0FAC0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596" y="1331784"/>
              <a:ext cx="2004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But priors always add inductive content.</a:t>
              </a:r>
            </a:p>
          </p:txBody>
        </p:sp>
        <p:sp>
          <p:nvSpPr>
            <p:cNvPr id="51224" name="TextBox 21">
              <a:extLst>
                <a:ext uri="{FF2B5EF4-FFF2-40B4-BE49-F238E27FC236}">
                  <a16:creationId xmlns:a16="http://schemas.microsoft.com/office/drawing/2014/main" id="{9FE5F621-A20A-874B-91F0-B8911BDD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59" y="1331784"/>
              <a:ext cx="28901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No computation is inductively self-contained.</a:t>
              </a:r>
            </a:p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“incompleteness”</a:t>
              </a:r>
            </a:p>
          </p:txBody>
        </p:sp>
      </p:grpSp>
      <p:sp>
        <p:nvSpPr>
          <p:cNvPr id="51202" name="Title 1">
            <a:extLst>
              <a:ext uri="{FF2B5EF4-FFF2-40B4-BE49-F238E27FC236}">
                <a16:creationId xmlns:a16="http://schemas.microsoft.com/office/drawing/2014/main" id="{FE86BA6A-EB87-E74C-BC6D-66E6F16A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03300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The Bayesian </a:t>
            </a:r>
            <a:r>
              <a:rPr lang="en-US" altLang="en-US" sz="3600" dirty="0">
                <a:latin typeface="Times" pitchFamily="2" charset="0"/>
                <a:ea typeface="ＭＳ Ｐゴシック" panose="020B0600070205080204" pitchFamily="34" charset="-128"/>
              </a:rPr>
              <a:t>lacuna </a:t>
            </a:r>
            <a:r>
              <a:rPr lang="en-US" altLang="en-US" sz="2800" dirty="0">
                <a:latin typeface="Times" pitchFamily="2" charset="0"/>
                <a:ea typeface="ＭＳ Ｐゴシック" panose="020B0600070205080204" pitchFamily="34" charset="-128"/>
              </a:rPr>
              <a:t>is unavoidable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987B924-360C-B04D-A921-10A06408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4A28BD68-E83D-964B-AAA2-9DBF0BFE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5F15DB-0B80-5A4A-823B-D58640FF999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1205" name="TextBox 7">
            <a:extLst>
              <a:ext uri="{FF2B5EF4-FFF2-40B4-BE49-F238E27FC236}">
                <a16:creationId xmlns:a16="http://schemas.microsoft.com/office/drawing/2014/main" id="{EE4144DE-93F5-AC4D-AAB4-E325D004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561013"/>
            <a:ext cx="328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6" name="TextBox 8">
            <a:extLst>
              <a:ext uri="{FF2B5EF4-FFF2-40B4-BE49-F238E27FC236}">
                <a16:creationId xmlns:a16="http://schemas.microsoft.com/office/drawing/2014/main" id="{13EA7454-9F5F-574B-A4A4-A39CF297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02150"/>
            <a:ext cx="267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AD9DAFF7-1806-594C-A86F-AAA1E703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411538"/>
            <a:ext cx="185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7C10C87-E22B-AC45-A6FE-D810B46C01B8}"/>
              </a:ext>
            </a:extLst>
          </p:cNvPr>
          <p:cNvSpPr/>
          <p:nvPr/>
        </p:nvSpPr>
        <p:spPr>
          <a:xfrm>
            <a:off x="968375" y="4064000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EE5D49EF-B80B-BC49-8A4A-D0125A74458B}"/>
              </a:ext>
            </a:extLst>
          </p:cNvPr>
          <p:cNvSpPr/>
          <p:nvPr/>
        </p:nvSpPr>
        <p:spPr>
          <a:xfrm>
            <a:off x="960438" y="2959100"/>
            <a:ext cx="427037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13">
            <a:extLst>
              <a:ext uri="{FF2B5EF4-FFF2-40B4-BE49-F238E27FC236}">
                <a16:creationId xmlns:a16="http://schemas.microsoft.com/office/drawing/2014/main" id="{6376245E-9A9C-3841-8FD0-1E2A9192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959100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n-2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51211" name="TextBox 14">
            <a:extLst>
              <a:ext uri="{FF2B5EF4-FFF2-40B4-BE49-F238E27FC236}">
                <a16:creationId xmlns:a16="http://schemas.microsoft.com/office/drawing/2014/main" id="{8AC493AF-1631-3543-B67E-C7A1A443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64000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Times" pitchFamily="2" charset="0"/>
              </a:rPr>
              <a:t>conditionalize on E</a:t>
            </a:r>
            <a:r>
              <a:rPr lang="en-US" altLang="en-US" sz="1800" baseline="-25000" dirty="0">
                <a:latin typeface="Times" pitchFamily="2" charset="0"/>
              </a:rPr>
              <a:t>n-1</a:t>
            </a:r>
            <a:r>
              <a:rPr lang="en-US" altLang="en-US" sz="1800" dirty="0">
                <a:latin typeface="Times" pitchFamily="2" charset="0"/>
              </a:rPr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3B9C12B-F4BC-1340-8A8D-32454AE27C57}"/>
              </a:ext>
            </a:extLst>
          </p:cNvPr>
          <p:cNvSpPr/>
          <p:nvPr/>
        </p:nvSpPr>
        <p:spPr>
          <a:xfrm>
            <a:off x="974725" y="5038725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3" name="TextBox 16">
            <a:extLst>
              <a:ext uri="{FF2B5EF4-FFF2-40B4-BE49-F238E27FC236}">
                <a16:creationId xmlns:a16="http://schemas.microsoft.com/office/drawing/2014/main" id="{659265BB-E1B8-514E-AF88-488C9DBF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503872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13953050-4327-B445-954A-2C4B8BA31599}"/>
              </a:ext>
            </a:extLst>
          </p:cNvPr>
          <p:cNvSpPr/>
          <p:nvPr/>
        </p:nvSpPr>
        <p:spPr>
          <a:xfrm>
            <a:off x="960438" y="2006600"/>
            <a:ext cx="427037" cy="454025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5" name="TextBox 18">
            <a:extLst>
              <a:ext uri="{FF2B5EF4-FFF2-40B4-BE49-F238E27FC236}">
                <a16:creationId xmlns:a16="http://schemas.microsoft.com/office/drawing/2014/main" id="{01192AAC-50F3-1F4E-BC17-0B9AB0AD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2558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2800">
                <a:latin typeface="Times" pitchFamily="2" charset="0"/>
              </a:rPr>
              <a:t>…</a:t>
            </a:r>
            <a:endParaRPr lang="en-US" altLang="en-US" sz="2800">
              <a:latin typeface="Times" pitchFamily="2" charset="0"/>
            </a:endParaRPr>
          </a:p>
        </p:txBody>
      </p:sp>
      <p:sp>
        <p:nvSpPr>
          <p:cNvPr id="51216" name="TextBox 10">
            <a:extLst>
              <a:ext uri="{FF2B5EF4-FFF2-40B4-BE49-F238E27FC236}">
                <a16:creationId xmlns:a16="http://schemas.microsoft.com/office/drawing/2014/main" id="{DBA869AE-E940-1E4A-88A9-AD58FB55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428750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B45A24-BD69-904A-8793-852B8AB7EB0F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2849563"/>
            <a:ext cx="3694112" cy="3452812"/>
            <a:chOff x="5189838" y="2848919"/>
            <a:chExt cx="3693298" cy="345302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F1C2B1-6D2D-754B-8068-FBBCDF023C98}"/>
                </a:ext>
              </a:extLst>
            </p:cNvPr>
            <p:cNvSpPr/>
            <p:nvPr/>
          </p:nvSpPr>
          <p:spPr>
            <a:xfrm>
              <a:off x="5189838" y="2848919"/>
              <a:ext cx="3315556" cy="3453027"/>
            </a:xfrm>
            <a:custGeom>
              <a:avLst/>
              <a:gdLst>
                <a:gd name="connsiteX0" fmla="*/ 247135 w 3315730"/>
                <a:gd name="connsiteY0" fmla="*/ 0 h 3453027"/>
                <a:gd name="connsiteX1" fmla="*/ 3315730 w 3315730"/>
                <a:gd name="connsiteY1" fmla="*/ 123567 h 3453027"/>
                <a:gd name="connsiteX2" fmla="*/ 3178432 w 3315730"/>
                <a:gd name="connsiteY2" fmla="*/ 3453027 h 3453027"/>
                <a:gd name="connsiteX3" fmla="*/ 0 w 3315730"/>
                <a:gd name="connsiteY3" fmla="*/ 3171567 h 3453027"/>
                <a:gd name="connsiteX4" fmla="*/ 247135 w 3315730"/>
                <a:gd name="connsiteY4" fmla="*/ 0 h 34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730" h="3453027">
                  <a:moveTo>
                    <a:pt x="247135" y="0"/>
                  </a:moveTo>
                  <a:lnTo>
                    <a:pt x="3315730" y="123567"/>
                  </a:lnTo>
                  <a:lnTo>
                    <a:pt x="3178432" y="3453027"/>
                  </a:lnTo>
                  <a:lnTo>
                    <a:pt x="0" y="3171567"/>
                  </a:lnTo>
                  <a:lnTo>
                    <a:pt x="247135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0" name="TextBox 22">
              <a:extLst>
                <a:ext uri="{FF2B5EF4-FFF2-40B4-BE49-F238E27FC236}">
                  <a16:creationId xmlns:a16="http://schemas.microsoft.com/office/drawing/2014/main" id="{627A898B-49DF-B642-950F-203635FC7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432" y="2958755"/>
              <a:ext cx="341870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Is there another, generalized, modified calculus that is complete?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FA8C66-4660-214B-92AF-B263A937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706938"/>
            <a:ext cx="1962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>
                <a:latin typeface="Times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898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36D51B0-D7AA-074A-A1B5-E2D60F5F44E9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FD653167-F313-E74B-AAAA-BACD7F25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055813"/>
            <a:ext cx="6013450" cy="10033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Demonstrating the Incompleteness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FCBDA9A-BCB0-4845-B755-D21BF8BF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2D0B471-2BAF-A94C-BA2B-5A6BE4E1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ED08D5-4685-AC45-AFE9-B60418E4411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52F4744-53A3-F94F-AC53-0EFFBEF2C3B5}"/>
              </a:ext>
            </a:extLst>
          </p:cNvPr>
          <p:cNvSpPr/>
          <p:nvPr/>
        </p:nvSpPr>
        <p:spPr>
          <a:xfrm>
            <a:off x="88900" y="1435100"/>
            <a:ext cx="4167188" cy="4716463"/>
          </a:xfrm>
          <a:custGeom>
            <a:avLst/>
            <a:gdLst>
              <a:gd name="connsiteX0" fmla="*/ 315784 w 4166973"/>
              <a:gd name="connsiteY0" fmla="*/ 0 h 4716162"/>
              <a:gd name="connsiteX1" fmla="*/ 4166973 w 4166973"/>
              <a:gd name="connsiteY1" fmla="*/ 116702 h 4716162"/>
              <a:gd name="connsiteX2" fmla="*/ 4105189 w 4166973"/>
              <a:gd name="connsiteY2" fmla="*/ 4716162 h 4716162"/>
              <a:gd name="connsiteX3" fmla="*/ 0 w 4166973"/>
              <a:gd name="connsiteY3" fmla="*/ 4544540 h 4716162"/>
              <a:gd name="connsiteX4" fmla="*/ 315784 w 4166973"/>
              <a:gd name="connsiteY4" fmla="*/ 0 h 47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973" h="4716162">
                <a:moveTo>
                  <a:pt x="315784" y="0"/>
                </a:moveTo>
                <a:lnTo>
                  <a:pt x="4166973" y="116702"/>
                </a:lnTo>
                <a:lnTo>
                  <a:pt x="4105189" y="4716162"/>
                </a:lnTo>
                <a:lnTo>
                  <a:pt x="0" y="4544540"/>
                </a:lnTo>
                <a:lnTo>
                  <a:pt x="31578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7448470E-AF70-DA47-B747-48A11859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274638"/>
            <a:ext cx="7651750" cy="857250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Sketch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B1A67D0E-4962-4347-A1DC-FE39A2B5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E99FB75D-1712-EC43-8BD0-C76F568A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8BE551-A713-2247-A244-0F53A27A8A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3253" name="TextBox 4">
            <a:extLst>
              <a:ext uri="{FF2B5EF4-FFF2-40B4-BE49-F238E27FC236}">
                <a16:creationId xmlns:a16="http://schemas.microsoft.com/office/drawing/2014/main" id="{3FF0B0E4-6382-8A4B-9ED2-56DE6B43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97025"/>
            <a:ext cx="400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Deductive Definability</a:t>
            </a:r>
          </a:p>
        </p:txBody>
      </p:sp>
      <p:sp>
        <p:nvSpPr>
          <p:cNvPr id="53254" name="TextBox 5">
            <a:extLst>
              <a:ext uri="{FF2B5EF4-FFF2-40B4-BE49-F238E27FC236}">
                <a16:creationId xmlns:a16="http://schemas.microsoft.com/office/drawing/2014/main" id="{D9655CD1-9EF4-8445-908C-0469C0D5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251075"/>
            <a:ext cx="330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defined implicitly or explicit by deductive relations among propositions of a Boolean algebra.</a:t>
            </a:r>
          </a:p>
        </p:txBody>
      </p:sp>
      <p:sp>
        <p:nvSpPr>
          <p:cNvPr id="53255" name="TextBox 6">
            <a:extLst>
              <a:ext uri="{FF2B5EF4-FFF2-40B4-BE49-F238E27FC236}">
                <a16:creationId xmlns:a16="http://schemas.microsoft.com/office/drawing/2014/main" id="{EF76C069-E588-5844-B657-1F84452F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998913"/>
            <a:ext cx="378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Asymptotic Stability</a:t>
            </a:r>
          </a:p>
        </p:txBody>
      </p:sp>
      <p:sp>
        <p:nvSpPr>
          <p:cNvPr id="53256" name="TextBox 7">
            <a:extLst>
              <a:ext uri="{FF2B5EF4-FFF2-40B4-BE49-F238E27FC236}">
                <a16:creationId xmlns:a16="http://schemas.microsoft.com/office/drawing/2014/main" id="{77A96730-7DC2-9D4C-A662-AFFED531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67518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for some fixed propositions eventually stabilize to unique values as the propositions are embedded in larger algebras of propositions.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EEC54-7C9B-FE4F-8E2C-6016F1B2D5A9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2368550"/>
            <a:ext cx="1811338" cy="1695450"/>
            <a:chOff x="7105133" y="2368378"/>
            <a:chExt cx="1812326" cy="16956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01ECB-24AC-964F-A580-7BD57B94F1FA}"/>
                </a:ext>
              </a:extLst>
            </p:cNvPr>
            <p:cNvSpPr/>
            <p:nvPr/>
          </p:nvSpPr>
          <p:spPr>
            <a:xfrm flipH="1">
              <a:off x="7160726" y="2368378"/>
              <a:ext cx="1756733" cy="1695622"/>
            </a:xfrm>
            <a:custGeom>
              <a:avLst/>
              <a:gdLst>
                <a:gd name="connsiteX0" fmla="*/ 315784 w 4166973"/>
                <a:gd name="connsiteY0" fmla="*/ 0 h 4716162"/>
                <a:gd name="connsiteX1" fmla="*/ 4166973 w 4166973"/>
                <a:gd name="connsiteY1" fmla="*/ 116702 h 4716162"/>
                <a:gd name="connsiteX2" fmla="*/ 4105189 w 4166973"/>
                <a:gd name="connsiteY2" fmla="*/ 4716162 h 4716162"/>
                <a:gd name="connsiteX3" fmla="*/ 0 w 4166973"/>
                <a:gd name="connsiteY3" fmla="*/ 4544540 h 4716162"/>
                <a:gd name="connsiteX4" fmla="*/ 315784 w 4166973"/>
                <a:gd name="connsiteY4" fmla="*/ 0 h 471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973" h="4716162">
                  <a:moveTo>
                    <a:pt x="315784" y="0"/>
                  </a:moveTo>
                  <a:lnTo>
                    <a:pt x="4166973" y="116702"/>
                  </a:lnTo>
                  <a:lnTo>
                    <a:pt x="4105189" y="4716162"/>
                  </a:lnTo>
                  <a:lnTo>
                    <a:pt x="0" y="4544540"/>
                  </a:lnTo>
                  <a:lnTo>
                    <a:pt x="3157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8">
              <a:extLst>
                <a:ext uri="{FF2B5EF4-FFF2-40B4-BE49-F238E27FC236}">
                  <a16:creationId xmlns:a16="http://schemas.microsoft.com/office/drawing/2014/main" id="{4126EA24-BBE5-CA47-9794-6C42F5CD4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133" y="2574325"/>
              <a:ext cx="1729947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Triviality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All strengths have the same value.</a:t>
              </a:r>
            </a:p>
          </p:txBody>
        </p:sp>
      </p:grpSp>
      <p:pic>
        <p:nvPicPr>
          <p:cNvPr id="53258" name="Picture 16" descr="waterfall_incomplete_smaller.png">
            <a:extLst>
              <a:ext uri="{FF2B5EF4-FFF2-40B4-BE49-F238E27FC236}">
                <a16:creationId xmlns:a16="http://schemas.microsoft.com/office/drawing/2014/main" id="{87E9AAAE-BCD9-B541-A1B2-1F1CD8D90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7033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635011-B016-464C-B740-E3E23F61722D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51100"/>
            <a:ext cx="2257425" cy="2455863"/>
            <a:chOff x="4626919" y="2450757"/>
            <a:chExt cx="2258540" cy="2456997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15523F0F-8FFD-6F42-A490-17F17575E370}"/>
                </a:ext>
              </a:extLst>
            </p:cNvPr>
            <p:cNvSpPr/>
            <p:nvPr/>
          </p:nvSpPr>
          <p:spPr>
            <a:xfrm>
              <a:off x="4626919" y="3033639"/>
              <a:ext cx="1926588" cy="9640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1" name="TextBox 11">
              <a:extLst>
                <a:ext uri="{FF2B5EF4-FFF2-40B4-BE49-F238E27FC236}">
                  <a16:creationId xmlns:a16="http://schemas.microsoft.com/office/drawing/2014/main" id="{5BFE11A1-B12A-2945-9F78-6BE399D02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2450757"/>
              <a:ext cx="2018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Symmetry of Boolean algebras.</a:t>
              </a:r>
            </a:p>
          </p:txBody>
        </p:sp>
        <p:sp>
          <p:nvSpPr>
            <p:cNvPr id="53262" name="TextBox 12">
              <a:extLst>
                <a:ext uri="{FF2B5EF4-FFF2-40B4-BE49-F238E27FC236}">
                  <a16:creationId xmlns:a16="http://schemas.microsoft.com/office/drawing/2014/main" id="{88180571-9A56-C842-8500-FAF17FA82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3984424"/>
              <a:ext cx="2258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Principle of indifference reasoning in the extreme.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9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77D6E70-F200-224A-8FC1-591F2C69413D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72212763-1F37-A94E-A1F2-DB4C629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Definability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19794C7-0D17-814F-8D60-695AEC57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C6A82C3-C719-D64D-B65E-F0882272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BA3905-76C6-8243-8A99-9ED4DD4CABA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pleteness p1.jpg">
            <a:extLst>
              <a:ext uri="{FF2B5EF4-FFF2-40B4-BE49-F238E27FC236}">
                <a16:creationId xmlns:a16="http://schemas.microsoft.com/office/drawing/2014/main" id="{E9195FD2-0C9F-954C-BA5D-17ED6EE8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0200"/>
            <a:ext cx="3878262" cy="58166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itle 1">
            <a:extLst>
              <a:ext uri="{FF2B5EF4-FFF2-40B4-BE49-F238E27FC236}">
                <a16:creationId xmlns:a16="http://schemas.microsoft.com/office/drawing/2014/main" id="{340EF300-D71B-4542-98B9-F78CDB4B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0FD24419-87B1-C042-A137-54EDC053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F9274BF0-1DE8-B64E-A557-B01112F7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C31C8-970F-D24E-BB87-D095BF57232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8" name="Picture 7" descr="incom intro.png">
            <a:extLst>
              <a:ext uri="{FF2B5EF4-FFF2-40B4-BE49-F238E27FC236}">
                <a16:creationId xmlns:a16="http://schemas.microsoft.com/office/drawing/2014/main" id="{5C748F1B-807C-144B-87F8-9106D85B2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68338"/>
            <a:ext cx="4438650" cy="5749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7FF186D8-FDDD-E74F-BA6C-48AF51B7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AE38C5-E405-A842-B612-E78514CED0E5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32770" name="Freeform 4">
            <a:extLst>
              <a:ext uri="{FF2B5EF4-FFF2-40B4-BE49-F238E27FC236}">
                <a16:creationId xmlns:a16="http://schemas.microsoft.com/office/drawing/2014/main" id="{9FAD2F9D-3802-EB4C-885B-040A898B9F2A}"/>
              </a:ext>
            </a:extLst>
          </p:cNvPr>
          <p:cNvSpPr>
            <a:spLocks/>
          </p:cNvSpPr>
          <p:nvPr/>
        </p:nvSpPr>
        <p:spPr bwMode="auto">
          <a:xfrm flipH="1" flipV="1">
            <a:off x="601663" y="152400"/>
            <a:ext cx="7991475" cy="103346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BDD204C-82A4-BC46-A2A8-2EDCB12FF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6863"/>
            <a:ext cx="7442200" cy="712787"/>
          </a:xfrm>
        </p:spPr>
        <p:txBody>
          <a:bodyPr/>
          <a:lstStyle/>
          <a:p>
            <a:pPr algn="r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Structure: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Finite Boolean Algebras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AD3F9BB-90E0-2841-9673-7A61A31D0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6180138"/>
            <a:ext cx="1900238" cy="4746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32773" name="Rectangle 15">
            <a:extLst>
              <a:ext uri="{FF2B5EF4-FFF2-40B4-BE49-F238E27FC236}">
                <a16:creationId xmlns:a16="http://schemas.microsoft.com/office/drawing/2014/main" id="{D1732E66-10CE-834C-A3C6-1E87193AA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1263650"/>
            <a:ext cx="701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Goal: Lay bare the deductive structure of ordinary sentential logic, free of  the distracting duplications: A = (AvA) = (A&amp;A) = (Av (A&amp;A)) = ….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1BB20DAC-759A-4E45-A82D-856DEDDD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3588"/>
            <a:ext cx="755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All finite sets of sentences belong to one of a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one, two, three, four, … atom Boolean algebra: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F87094CA-3045-5840-86DF-8F33CBE4206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81313"/>
            <a:ext cx="7796213" cy="3695700"/>
            <a:chOff x="336" y="1815"/>
            <a:chExt cx="4911" cy="2328"/>
          </a:xfrm>
        </p:grpSpPr>
        <p:sp>
          <p:nvSpPr>
            <p:cNvPr id="32777" name="Freeform 18">
              <a:extLst>
                <a:ext uri="{FF2B5EF4-FFF2-40B4-BE49-F238E27FC236}">
                  <a16:creationId xmlns:a16="http://schemas.microsoft.com/office/drawing/2014/main" id="{5BCA6B45-FA9E-054F-887C-9FF75143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1940"/>
              <a:ext cx="1067" cy="480"/>
            </a:xfrm>
            <a:custGeom>
              <a:avLst/>
              <a:gdLst>
                <a:gd name="T0" fmla="*/ 167 w 1067"/>
                <a:gd name="T1" fmla="*/ 0 h 480"/>
                <a:gd name="T2" fmla="*/ 1067 w 1067"/>
                <a:gd name="T3" fmla="*/ 140 h 480"/>
                <a:gd name="T4" fmla="*/ 947 w 1067"/>
                <a:gd name="T5" fmla="*/ 360 h 480"/>
                <a:gd name="T6" fmla="*/ 0 w 1067"/>
                <a:gd name="T7" fmla="*/ 480 h 480"/>
                <a:gd name="T8" fmla="*/ 167 w 1067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7"/>
                <a:gd name="T16" fmla="*/ 0 h 480"/>
                <a:gd name="T17" fmla="*/ 1067 w 1067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7" h="480">
                  <a:moveTo>
                    <a:pt x="167" y="0"/>
                  </a:moveTo>
                  <a:lnTo>
                    <a:pt x="1067" y="140"/>
                  </a:lnTo>
                  <a:lnTo>
                    <a:pt x="947" y="360"/>
                  </a:lnTo>
                  <a:lnTo>
                    <a:pt x="0" y="48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7">
              <a:extLst>
                <a:ext uri="{FF2B5EF4-FFF2-40B4-BE49-F238E27FC236}">
                  <a16:creationId xmlns:a16="http://schemas.microsoft.com/office/drawing/2014/main" id="{AFD60887-8C18-1542-BAA9-ED79F409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3185"/>
              <a:ext cx="1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universally true</a:t>
              </a:r>
            </a:p>
          </p:txBody>
        </p:sp>
        <p:sp>
          <p:nvSpPr>
            <p:cNvPr id="32779" name="Rectangle 8">
              <a:extLst>
                <a:ext uri="{FF2B5EF4-FFF2-40B4-BE49-F238E27FC236}">
                  <a16:creationId xmlns:a16="http://schemas.microsoft.com/office/drawing/2014/main" id="{9D67F8B1-581A-0642-92E5-D19B861E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3543"/>
              <a:ext cx="8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contradiction</a:t>
              </a:r>
            </a:p>
          </p:txBody>
        </p:sp>
        <p:pic>
          <p:nvPicPr>
            <p:cNvPr id="32780" name="Picture 9" descr="Three atom algebra">
              <a:extLst>
                <a:ext uri="{FF2B5EF4-FFF2-40B4-BE49-F238E27FC236}">
                  <a16:creationId xmlns:a16="http://schemas.microsoft.com/office/drawing/2014/main" id="{68C0AF3E-39F7-9C4B-8D54-E3E0CF703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15"/>
              <a:ext cx="1702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Rectangle 10">
              <a:extLst>
                <a:ext uri="{FF2B5EF4-FFF2-40B4-BE49-F238E27FC236}">
                  <a16:creationId xmlns:a16="http://schemas.microsoft.com/office/drawing/2014/main" id="{A84CEF2E-F946-934C-81D3-86F20CFC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08"/>
              <a:ext cx="148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Three-atom</a:t>
              </a:r>
              <a:r>
                <a:rPr lang="en-US" altLang="en-US" sz="1800">
                  <a:latin typeface="Times" pitchFamily="2" charset="0"/>
                </a:rPr>
                <a:t> algebra.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Atoms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 are the logically strongest propositions that are not </a:t>
              </a:r>
            </a:p>
          </p:txBody>
        </p:sp>
        <p:pic>
          <p:nvPicPr>
            <p:cNvPr id="32782" name="Picture 12" descr="omega2">
              <a:extLst>
                <a:ext uri="{FF2B5EF4-FFF2-40B4-BE49-F238E27FC236}">
                  <a16:creationId xmlns:a16="http://schemas.microsoft.com/office/drawing/2014/main" id="{87BD92D3-CC77-5C42-BECD-77B8B40F1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3128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null2">
              <a:extLst>
                <a:ext uri="{FF2B5EF4-FFF2-40B4-BE49-F238E27FC236}">
                  <a16:creationId xmlns:a16="http://schemas.microsoft.com/office/drawing/2014/main" id="{0E1FA7FD-8411-A747-BAD2-19E9B2B70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512"/>
              <a:ext cx="24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null2">
              <a:extLst>
                <a:ext uri="{FF2B5EF4-FFF2-40B4-BE49-F238E27FC236}">
                  <a16:creationId xmlns:a16="http://schemas.microsoft.com/office/drawing/2014/main" id="{F5F25C23-61C2-4148-AC65-E9D628D13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640"/>
              <a:ext cx="12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9">
              <a:extLst>
                <a:ext uri="{FF2B5EF4-FFF2-40B4-BE49-F238E27FC236}">
                  <a16:creationId xmlns:a16="http://schemas.microsoft.com/office/drawing/2014/main" id="{612C0944-DC11-AC43-9830-CAA6FE861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1968"/>
              <a:ext cx="134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latin typeface="Times" pitchFamily="2" charset="0"/>
                </a:rPr>
                <a:t>Finitely</a:t>
              </a:r>
              <a:r>
                <a:rPr lang="en-US" altLang="en-US" sz="2000">
                  <a:latin typeface="Times" pitchFamily="2" charset="0"/>
                </a:rPr>
                <a:t> many</a:t>
              </a:r>
              <a:r>
                <a:rPr lang="en-US" altLang="en-US" sz="1800">
                  <a:latin typeface="Times" pitchFamily="2" charset="0"/>
                </a:rPr>
                <a:t> propositions closed under </a:t>
              </a:r>
              <a:r>
                <a:rPr lang="en-US" altLang="en-US">
                  <a:latin typeface="Times" pitchFamily="2" charset="0"/>
                </a:rPr>
                <a:t>v</a:t>
              </a:r>
              <a:r>
                <a:rPr lang="en-US" altLang="en-US" sz="1800">
                  <a:latin typeface="Times" pitchFamily="2" charset="0"/>
                </a:rPr>
                <a:t> (or), </a:t>
              </a:r>
              <a:r>
                <a:rPr lang="en-US" altLang="en-US">
                  <a:latin typeface="Times" pitchFamily="2" charset="0"/>
                </a:rPr>
                <a:t>&amp;</a:t>
              </a:r>
              <a:r>
                <a:rPr lang="en-US" altLang="en-US" sz="1800">
                  <a:latin typeface="Times" pitchFamily="2" charset="0"/>
                </a:rPr>
                <a:t> (and), </a:t>
              </a:r>
              <a:r>
                <a:rPr lang="en-US" altLang="en-US">
                  <a:latin typeface="Times" pitchFamily="2" charset="0"/>
                </a:rPr>
                <a:t>~</a:t>
              </a:r>
              <a:r>
                <a:rPr lang="en-US" altLang="en-US" sz="1800">
                  <a:latin typeface="Times" pitchFamily="2" charset="0"/>
                </a:rPr>
                <a:t> (negation).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86176B99-116E-AF4D-B006-4A70C2C7C26B}"/>
              </a:ext>
            </a:extLst>
          </p:cNvPr>
          <p:cNvSpPr/>
          <p:nvPr/>
        </p:nvSpPr>
        <p:spPr>
          <a:xfrm>
            <a:off x="533400" y="4894263"/>
            <a:ext cx="5156200" cy="744537"/>
          </a:xfrm>
          <a:custGeom>
            <a:avLst/>
            <a:gdLst>
              <a:gd name="connsiteX0" fmla="*/ 389467 w 5156200"/>
              <a:gd name="connsiteY0" fmla="*/ 0 h 745067"/>
              <a:gd name="connsiteX1" fmla="*/ 5105400 w 5156200"/>
              <a:gd name="connsiteY1" fmla="*/ 457200 h 745067"/>
              <a:gd name="connsiteX2" fmla="*/ 5156200 w 5156200"/>
              <a:gd name="connsiteY2" fmla="*/ 745067 h 745067"/>
              <a:gd name="connsiteX3" fmla="*/ 0 w 5156200"/>
              <a:gd name="connsiteY3" fmla="*/ 702734 h 745067"/>
              <a:gd name="connsiteX4" fmla="*/ 389467 w 51562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745067">
                <a:moveTo>
                  <a:pt x="389467" y="0"/>
                </a:moveTo>
                <a:lnTo>
                  <a:pt x="5105400" y="457200"/>
                </a:lnTo>
                <a:lnTo>
                  <a:pt x="5156200" y="745067"/>
                </a:lnTo>
                <a:lnTo>
                  <a:pt x="0" y="702734"/>
                </a:lnTo>
                <a:lnTo>
                  <a:pt x="389467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24AB5885-D228-C347-BA7E-16C8B8E77E0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530475"/>
            <a:ext cx="7537450" cy="2333625"/>
            <a:chOff x="211663" y="2886228"/>
            <a:chExt cx="7536504" cy="2334195"/>
          </a:xfrm>
        </p:grpSpPr>
        <p:pic>
          <p:nvPicPr>
            <p:cNvPr id="34831" name="Picture 14" descr="computing machine.jpg">
              <a:extLst>
                <a:ext uri="{FF2B5EF4-FFF2-40B4-BE49-F238E27FC236}">
                  <a16:creationId xmlns:a16="http://schemas.microsoft.com/office/drawing/2014/main" id="{DF512509-F4EF-2E4B-BE0D-AE72DB6F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3" y="2886228"/>
              <a:ext cx="3501293" cy="233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2" name="Group 12">
              <a:extLst>
                <a:ext uri="{FF2B5EF4-FFF2-40B4-BE49-F238E27FC236}">
                  <a16:creationId xmlns:a16="http://schemas.microsoft.com/office/drawing/2014/main" id="{6121C9EB-1AEC-EF42-BA90-79CBE3120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675" y="3376940"/>
              <a:ext cx="4574492" cy="1438229"/>
              <a:chOff x="3656936" y="3284791"/>
              <a:chExt cx="4574492" cy="1438229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B720DE7-9309-DE41-B6A1-F76041E46B44}"/>
                  </a:ext>
                </a:extLst>
              </p:cNvPr>
              <p:cNvSpPr/>
              <p:nvPr/>
            </p:nvSpPr>
            <p:spPr>
              <a:xfrm rot="21328030">
                <a:off x="4061589" y="3462580"/>
                <a:ext cx="3588887" cy="1260783"/>
              </a:xfrm>
              <a:custGeom>
                <a:avLst/>
                <a:gdLst>
                  <a:gd name="connsiteX0" fmla="*/ 53192 w 3368373"/>
                  <a:gd name="connsiteY0" fmla="*/ 0 h 1260714"/>
                  <a:gd name="connsiteX1" fmla="*/ 332449 w 3368373"/>
                  <a:gd name="connsiteY1" fmla="*/ 33247 h 1260714"/>
                  <a:gd name="connsiteX2" fmla="*/ 3118368 w 3368373"/>
                  <a:gd name="connsiteY2" fmla="*/ 265975 h 1260714"/>
                  <a:gd name="connsiteX3" fmla="*/ 3178209 w 3368373"/>
                  <a:gd name="connsiteY3" fmla="*/ 1070550 h 1260714"/>
                  <a:gd name="connsiteX4" fmla="*/ 0 w 3368373"/>
                  <a:gd name="connsiteY4" fmla="*/ 937562 h 1260714"/>
                  <a:gd name="connsiteX5" fmla="*/ 53192 w 3368373"/>
                  <a:gd name="connsiteY5" fmla="*/ 0 h 126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8373" h="1260714">
                    <a:moveTo>
                      <a:pt x="53192" y="0"/>
                    </a:moveTo>
                    <a:lnTo>
                      <a:pt x="332449" y="33247"/>
                    </a:lnTo>
                    <a:lnTo>
                      <a:pt x="3118368" y="265975"/>
                    </a:lnTo>
                    <a:cubicBezTo>
                      <a:pt x="3140337" y="534009"/>
                      <a:pt x="3368373" y="1260714"/>
                      <a:pt x="3178209" y="1070550"/>
                    </a:cubicBezTo>
                    <a:lnTo>
                      <a:pt x="0" y="937562"/>
                    </a:lnTo>
                    <a:lnTo>
                      <a:pt x="5319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34" name="TextBox 5">
                <a:extLst>
                  <a:ext uri="{FF2B5EF4-FFF2-40B4-BE49-F238E27FC236}">
                    <a16:creationId xmlns:a16="http://schemas.microsoft.com/office/drawing/2014/main" id="{FB8A135C-0E30-DA44-B511-9ED0E7359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936" y="3284791"/>
                <a:ext cx="4574492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543050" indent="-15430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Calculus </a:t>
                </a:r>
                <a:r>
                  <a:rPr lang="en-US" altLang="en-US" sz="1800">
                    <a:latin typeface="Times" pitchFamily="2" charset="0"/>
                  </a:rPr>
                  <a:t>= strengths can by computed by explicit or implicit </a:t>
                </a:r>
                <a:r>
                  <a:rPr lang="en-US" altLang="en-US" sz="3200">
                    <a:latin typeface="Times" pitchFamily="2" charset="0"/>
                  </a:rPr>
                  <a:t>rules </a:t>
                </a:r>
                <a:endParaRPr lang="en-US" altLang="en-US" sz="1800">
                  <a:latin typeface="Times" pitchFamily="2" charset="0"/>
                </a:endParaRPr>
              </a:p>
            </p:txBody>
          </p:sp>
        </p:grp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3D6A0B57-C45D-3649-B7F2-A26016F96E36}"/>
              </a:ext>
            </a:extLst>
          </p:cNvPr>
          <p:cNvSpPr/>
          <p:nvPr/>
        </p:nvSpPr>
        <p:spPr>
          <a:xfrm>
            <a:off x="731838" y="438150"/>
            <a:ext cx="7200900" cy="646113"/>
          </a:xfrm>
          <a:custGeom>
            <a:avLst/>
            <a:gdLst>
              <a:gd name="connsiteX0" fmla="*/ 279257 w 7200838"/>
              <a:gd name="connsiteY0" fmla="*/ 0 h 644989"/>
              <a:gd name="connsiteX1" fmla="*/ 7140997 w 7200838"/>
              <a:gd name="connsiteY1" fmla="*/ 299222 h 644989"/>
              <a:gd name="connsiteX2" fmla="*/ 7200838 w 7200838"/>
              <a:gd name="connsiteY2" fmla="*/ 644989 h 644989"/>
              <a:gd name="connsiteX3" fmla="*/ 0 w 7200838"/>
              <a:gd name="connsiteY3" fmla="*/ 644989 h 644989"/>
              <a:gd name="connsiteX4" fmla="*/ 279257 w 7200838"/>
              <a:gd name="connsiteY4" fmla="*/ 0 h 64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38" h="644989">
                <a:moveTo>
                  <a:pt x="279257" y="0"/>
                </a:moveTo>
                <a:lnTo>
                  <a:pt x="7140997" y="299222"/>
                </a:lnTo>
                <a:lnTo>
                  <a:pt x="7200838" y="644989"/>
                </a:lnTo>
                <a:lnTo>
                  <a:pt x="0" y="644989"/>
                </a:lnTo>
                <a:lnTo>
                  <a:pt x="27925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CCF64808-8B4D-244C-8D0C-2074395F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 strengths of support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2A2BC6CE-17AC-544B-99F6-7CDAF654D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7E5B7FDA-50CB-884D-84D0-3C5B4CBA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46679A-E153-8E4D-836B-5EEA4198861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87DEA1E-2CE9-CB40-9C74-21A3F3BF61DD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412875"/>
            <a:ext cx="5000625" cy="1333500"/>
            <a:chOff x="671547" y="1649045"/>
            <a:chExt cx="5000027" cy="133385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E279509-353A-7E4E-8D42-E9CD240F4DCC}"/>
                </a:ext>
              </a:extLst>
            </p:cNvPr>
            <p:cNvSpPr/>
            <p:nvPr/>
          </p:nvSpPr>
          <p:spPr>
            <a:xfrm>
              <a:off x="1203296" y="1722090"/>
              <a:ext cx="3368272" cy="1260812"/>
            </a:xfrm>
            <a:custGeom>
              <a:avLst/>
              <a:gdLst>
                <a:gd name="connsiteX0" fmla="*/ 53192 w 3368373"/>
                <a:gd name="connsiteY0" fmla="*/ 0 h 1260714"/>
                <a:gd name="connsiteX1" fmla="*/ 332449 w 3368373"/>
                <a:gd name="connsiteY1" fmla="*/ 33247 h 1260714"/>
                <a:gd name="connsiteX2" fmla="*/ 3118368 w 3368373"/>
                <a:gd name="connsiteY2" fmla="*/ 265975 h 1260714"/>
                <a:gd name="connsiteX3" fmla="*/ 3178209 w 3368373"/>
                <a:gd name="connsiteY3" fmla="*/ 1070550 h 1260714"/>
                <a:gd name="connsiteX4" fmla="*/ 0 w 3368373"/>
                <a:gd name="connsiteY4" fmla="*/ 937562 h 1260714"/>
                <a:gd name="connsiteX5" fmla="*/ 53192 w 3368373"/>
                <a:gd name="connsiteY5" fmla="*/ 0 h 126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373" h="1260714">
                  <a:moveTo>
                    <a:pt x="53192" y="0"/>
                  </a:moveTo>
                  <a:lnTo>
                    <a:pt x="332449" y="33247"/>
                  </a:lnTo>
                  <a:lnTo>
                    <a:pt x="3118368" y="265975"/>
                  </a:lnTo>
                  <a:cubicBezTo>
                    <a:pt x="3140337" y="534009"/>
                    <a:pt x="3368373" y="1260714"/>
                    <a:pt x="3178209" y="1070550"/>
                  </a:cubicBezTo>
                  <a:lnTo>
                    <a:pt x="0" y="937562"/>
                  </a:lnTo>
                  <a:lnTo>
                    <a:pt x="5319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0" name="TextBox 4">
              <a:extLst>
                <a:ext uri="{FF2B5EF4-FFF2-40B4-BE49-F238E27FC236}">
                  <a16:creationId xmlns:a16="http://schemas.microsoft.com/office/drawing/2014/main" id="{ABA7D64B-5712-0246-8C7F-D8FB87B56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47" y="1649045"/>
              <a:ext cx="500002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16038" indent="-13160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400">
                  <a:latin typeface="Times" pitchFamily="2" charset="0"/>
                </a:rPr>
                <a:t>[A|B]</a:t>
              </a:r>
              <a:r>
                <a:rPr lang="en-US" altLang="en-US" sz="1800">
                  <a:latin typeface="Times" pitchFamily="2" charset="0"/>
                </a:rPr>
                <a:t> = Strength of inductive support that proposition </a:t>
              </a:r>
              <a:r>
                <a:rPr lang="en-US" altLang="en-US" sz="3600">
                  <a:latin typeface="Times" pitchFamily="2" charset="0"/>
                </a:rPr>
                <a:t>B</a:t>
              </a:r>
              <a:r>
                <a:rPr lang="en-US" altLang="en-US" sz="1800">
                  <a:latin typeface="Times" pitchFamily="2" charset="0"/>
                </a:rPr>
                <a:t> affords to </a:t>
              </a:r>
              <a:r>
                <a:rPr lang="en-US" altLang="en-US" sz="3200">
                  <a:latin typeface="Times" pitchFamily="2" charset="0"/>
                </a:rPr>
                <a:t>A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5DBB8999-D379-B24D-9C23-88967B592DA5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4894263"/>
            <a:ext cx="8010525" cy="1136650"/>
            <a:chOff x="116945" y="4893735"/>
            <a:chExt cx="8011054" cy="113762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8FA2CEC-2B38-5945-8A46-670B8069C905}"/>
                </a:ext>
              </a:extLst>
            </p:cNvPr>
            <p:cNvSpPr/>
            <p:nvPr/>
          </p:nvSpPr>
          <p:spPr>
            <a:xfrm>
              <a:off x="626567" y="4893735"/>
              <a:ext cx="7196612" cy="1083603"/>
            </a:xfrm>
            <a:custGeom>
              <a:avLst/>
              <a:gdLst>
                <a:gd name="connsiteX0" fmla="*/ 203200 w 7196667"/>
                <a:gd name="connsiteY0" fmla="*/ 0 h 1083733"/>
                <a:gd name="connsiteX1" fmla="*/ 254000 w 7196667"/>
                <a:gd name="connsiteY1" fmla="*/ 0 h 1083733"/>
                <a:gd name="connsiteX2" fmla="*/ 7095067 w 7196667"/>
                <a:gd name="connsiteY2" fmla="*/ 440267 h 1083733"/>
                <a:gd name="connsiteX3" fmla="*/ 7196667 w 7196667"/>
                <a:gd name="connsiteY3" fmla="*/ 1049867 h 1083733"/>
                <a:gd name="connsiteX4" fmla="*/ 0 w 7196667"/>
                <a:gd name="connsiteY4" fmla="*/ 1083733 h 1083733"/>
                <a:gd name="connsiteX5" fmla="*/ 203200 w 7196667"/>
                <a:gd name="connsiteY5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6667" h="1083733">
                  <a:moveTo>
                    <a:pt x="203200" y="0"/>
                  </a:moveTo>
                  <a:lnTo>
                    <a:pt x="254000" y="0"/>
                  </a:lnTo>
                  <a:lnTo>
                    <a:pt x="7095067" y="440267"/>
                  </a:lnTo>
                  <a:lnTo>
                    <a:pt x="7196667" y="1049867"/>
                  </a:lnTo>
                  <a:lnTo>
                    <a:pt x="0" y="108373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25" name="TextBox 16">
              <a:extLst>
                <a:ext uri="{FF2B5EF4-FFF2-40B4-BE49-F238E27FC236}">
                  <a16:creationId xmlns:a16="http://schemas.microsoft.com/office/drawing/2014/main" id="{80F9083A-67DD-BB47-A7B4-EFB2C48CE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45" y="4954141"/>
              <a:ext cx="22436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Deductive definability</a:t>
              </a:r>
            </a:p>
          </p:txBody>
        </p:sp>
        <p:sp>
          <p:nvSpPr>
            <p:cNvPr id="34826" name="TextBox 17">
              <a:extLst>
                <a:ext uri="{FF2B5EF4-FFF2-40B4-BE49-F238E27FC236}">
                  <a16:creationId xmlns:a16="http://schemas.microsoft.com/office/drawing/2014/main" id="{EB4F9254-D754-BB44-8BFE-4F54E2818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266" y="5147733"/>
              <a:ext cx="15578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Deductive Structure</a:t>
              </a:r>
            </a:p>
          </p:txBody>
        </p:sp>
        <p:sp>
          <p:nvSpPr>
            <p:cNvPr id="34827" name="TextBox 18">
              <a:extLst>
                <a:ext uri="{FF2B5EF4-FFF2-40B4-BE49-F238E27FC236}">
                  <a16:creationId xmlns:a16="http://schemas.microsoft.com/office/drawing/2014/main" id="{54F2E24C-7257-3A49-A6AA-7483C00D6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599" y="5333999"/>
              <a:ext cx="766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fixes</a:t>
              </a:r>
            </a:p>
          </p:txBody>
        </p:sp>
        <p:sp>
          <p:nvSpPr>
            <p:cNvPr id="34828" name="TextBox 19">
              <a:extLst>
                <a:ext uri="{FF2B5EF4-FFF2-40B4-BE49-F238E27FC236}">
                  <a16:creationId xmlns:a16="http://schemas.microsoft.com/office/drawing/2014/main" id="{8DF4A8EA-0386-C84D-8D61-081FDB7AF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866" y="5156198"/>
              <a:ext cx="26331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Inductive strengths of support.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CF0C696-4D72-2B40-BEDF-E0DB169180B9}"/>
              </a:ext>
            </a:extLst>
          </p:cNvPr>
          <p:cNvSpPr/>
          <p:nvPr/>
        </p:nvSpPr>
        <p:spPr>
          <a:xfrm>
            <a:off x="381000" y="1643063"/>
            <a:ext cx="3471863" cy="2276475"/>
          </a:xfrm>
          <a:custGeom>
            <a:avLst/>
            <a:gdLst>
              <a:gd name="connsiteX0" fmla="*/ 279400 w 3471333"/>
              <a:gd name="connsiteY0" fmla="*/ 0 h 2277534"/>
              <a:gd name="connsiteX1" fmla="*/ 279400 w 3471333"/>
              <a:gd name="connsiteY1" fmla="*/ 0 h 2277534"/>
              <a:gd name="connsiteX2" fmla="*/ 3471333 w 3471333"/>
              <a:gd name="connsiteY2" fmla="*/ 169334 h 2277534"/>
              <a:gd name="connsiteX3" fmla="*/ 3386667 w 3471333"/>
              <a:gd name="connsiteY3" fmla="*/ 2277534 h 2277534"/>
              <a:gd name="connsiteX4" fmla="*/ 0 w 3471333"/>
              <a:gd name="connsiteY4" fmla="*/ 2048934 h 2277534"/>
              <a:gd name="connsiteX5" fmla="*/ 279400 w 3471333"/>
              <a:gd name="connsiteY5" fmla="*/ 0 h 22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333" h="2277534">
                <a:moveTo>
                  <a:pt x="279400" y="0"/>
                </a:moveTo>
                <a:lnTo>
                  <a:pt x="279400" y="0"/>
                </a:lnTo>
                <a:lnTo>
                  <a:pt x="3471333" y="169334"/>
                </a:lnTo>
                <a:lnTo>
                  <a:pt x="3386667" y="2277534"/>
                </a:lnTo>
                <a:lnTo>
                  <a:pt x="0" y="2048934"/>
                </a:lnTo>
                <a:lnTo>
                  <a:pt x="2794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028041F0-08D5-2344-A834-84562C3D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Deductively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Definable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Logic of Induction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E9B78A66-5E68-BA4E-8E14-401F69F3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66572F4-1998-5A47-9BDF-A85BC593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24CD0-3F09-484E-B0D1-8D1C3B9A6FD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5A4A9265-4491-394D-BF07-3AEDF5F5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479550"/>
            <a:ext cx="3763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Explicit </a:t>
            </a:r>
            <a:r>
              <a:rPr lang="en-US" altLang="en-US" sz="2000" i="1">
                <a:latin typeface="Times" pitchFamily="2" charset="0"/>
              </a:rPr>
              <a:t>definition of [A</a:t>
            </a:r>
            <a:r>
              <a:rPr lang="en-US" altLang="en-US" sz="2000" i="1" baseline="-25000">
                <a:latin typeface="Times" pitchFamily="2" charset="0"/>
              </a:rPr>
              <a:t>i</a:t>
            </a:r>
            <a:r>
              <a:rPr lang="en-US" altLang="en-US" sz="2000" i="1">
                <a:latin typeface="Times" pitchFamily="2" charset="0"/>
              </a:rPr>
              <a:t>| A</a:t>
            </a:r>
            <a:r>
              <a:rPr lang="en-US" altLang="en-US" sz="2000" i="1" baseline="-25000">
                <a:latin typeface="Times" pitchFamily="2" charset="0"/>
              </a:rPr>
              <a:t>k</a:t>
            </a:r>
            <a:r>
              <a:rPr lang="en-US" altLang="en-US" sz="2000" i="1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sz="2000" i="1">
                <a:latin typeface="Times" pitchFamily="2" charset="0"/>
              </a:rPr>
              <a:t>for i, k = 1, ..., m </a:t>
            </a:r>
            <a:endParaRPr lang="en-US" altLang="en-US" sz="20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= formula that mentions only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6ED44D9B-B8AA-9344-9C0A-F5CD7456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306888"/>
            <a:ext cx="2795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classical probability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[A|B] = P(A|B) = #A&amp;B/#B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E56E2E9-3B39-864A-8136-8C5EC0C2D0BD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1465263"/>
            <a:ext cx="3868737" cy="3694112"/>
            <a:chOff x="4944534" y="1464733"/>
            <a:chExt cx="3869266" cy="369452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01AE08F-A1F8-8046-A872-EA68266B3529}"/>
                </a:ext>
              </a:extLst>
            </p:cNvPr>
            <p:cNvSpPr/>
            <p:nvPr/>
          </p:nvSpPr>
          <p:spPr>
            <a:xfrm>
              <a:off x="4969937" y="1583808"/>
              <a:ext cx="3564424" cy="2792727"/>
            </a:xfrm>
            <a:custGeom>
              <a:avLst/>
              <a:gdLst>
                <a:gd name="connsiteX0" fmla="*/ 254000 w 3564467"/>
                <a:gd name="connsiteY0" fmla="*/ 0 h 2633133"/>
                <a:gd name="connsiteX1" fmla="*/ 3564467 w 3564467"/>
                <a:gd name="connsiteY1" fmla="*/ 169333 h 2633133"/>
                <a:gd name="connsiteX2" fmla="*/ 3454400 w 3564467"/>
                <a:gd name="connsiteY2" fmla="*/ 2633133 h 2633133"/>
                <a:gd name="connsiteX3" fmla="*/ 0 w 3564467"/>
                <a:gd name="connsiteY3" fmla="*/ 2573866 h 2633133"/>
                <a:gd name="connsiteX4" fmla="*/ 254000 w 3564467"/>
                <a:gd name="connsiteY4" fmla="*/ 0 h 26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4467" h="2633133">
                  <a:moveTo>
                    <a:pt x="254000" y="0"/>
                  </a:moveTo>
                  <a:lnTo>
                    <a:pt x="3564467" y="169333"/>
                  </a:lnTo>
                  <a:lnTo>
                    <a:pt x="3454400" y="2633133"/>
                  </a:lnTo>
                  <a:lnTo>
                    <a:pt x="0" y="2573866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0" name="TextBox 9">
              <a:extLst>
                <a:ext uri="{FF2B5EF4-FFF2-40B4-BE49-F238E27FC236}">
                  <a16:creationId xmlns:a16="http://schemas.microsoft.com/office/drawing/2014/main" id="{9DE7F7B2-2619-4E44-90AC-D32A58F6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402" y="1464733"/>
              <a:ext cx="3826398" cy="302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Implicit </a:t>
              </a:r>
              <a:r>
                <a:rPr lang="en-US" altLang="en-US" sz="2000" i="1">
                  <a:latin typeface="Times" pitchFamily="2" charset="0"/>
                </a:rPr>
                <a:t>definition of [A</a:t>
              </a:r>
              <a:r>
                <a:rPr lang="en-US" altLang="en-US" sz="2000" i="1" baseline="-25000">
                  <a:latin typeface="Times" pitchFamily="2" charset="0"/>
                </a:rPr>
                <a:t>i</a:t>
              </a:r>
              <a:r>
                <a:rPr lang="en-US" altLang="en-US" sz="2000" i="1">
                  <a:latin typeface="Times" pitchFamily="2" charset="0"/>
                </a:rPr>
                <a:t>| A</a:t>
              </a:r>
              <a:r>
                <a:rPr lang="en-US" altLang="en-US" sz="2000" i="1" baseline="-25000">
                  <a:latin typeface="Times" pitchFamily="2" charset="0"/>
                </a:rPr>
                <a:t>k</a:t>
              </a:r>
              <a:r>
                <a:rPr lang="en-US" altLang="en-US" sz="2000" i="1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 for i, k = 1, ..., m</a:t>
              </a:r>
            </a:p>
            <a:p>
              <a:pPr eaLnBrk="1" hangingPunct="1"/>
              <a:endParaRPr lang="en-US" altLang="en-US" sz="1800" i="1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Sentences that mention only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• the strengths [A</a:t>
              </a:r>
              <a:r>
                <a:rPr lang="en-US" altLang="en-US" sz="1800" baseline="-25000">
                  <a:latin typeface="Times" pitchFamily="2" charset="0"/>
                </a:rPr>
                <a:t>i</a:t>
              </a:r>
              <a:r>
                <a:rPr lang="en-US" altLang="en-US" sz="1800">
                  <a:latin typeface="Times" pitchFamily="2" charset="0"/>
                </a:rPr>
                <a:t>|A</a:t>
              </a:r>
              <a:r>
                <a:rPr lang="en-US" altLang="en-US" sz="1800" baseline="-25000">
                  <a:latin typeface="Times" pitchFamily="2" charset="0"/>
                </a:rPr>
                <a:t>k</a:t>
              </a:r>
              <a:r>
                <a:rPr lang="en-US" altLang="en-US" sz="180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• the deductive relations among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...,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• their deductive relations to the atoms of the algebra Ω.</a:t>
              </a:r>
            </a:p>
            <a:p>
              <a:pPr eaLnBrk="1" hangingPunct="1"/>
              <a:r>
                <a:rPr lang="en-US" altLang="en-US" sz="1600">
                  <a:latin typeface="Times" pitchFamily="2" charset="0"/>
                </a:rPr>
                <a:t>The sentences uniquely fix the strengths.</a:t>
              </a:r>
            </a:p>
          </p:txBody>
        </p:sp>
        <p:sp>
          <p:nvSpPr>
            <p:cNvPr id="35851" name="TextBox 10">
              <a:extLst>
                <a:ext uri="{FF2B5EF4-FFF2-40B4-BE49-F238E27FC236}">
                  <a16:creationId xmlns:a16="http://schemas.microsoft.com/office/drawing/2014/main" id="{E52F2DEB-484A-F445-9D60-87E8732CC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534" y="4512734"/>
              <a:ext cx="3428940" cy="64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Kolmogorov axioms plus equiprobability of atoms.</a:t>
              </a:r>
            </a:p>
          </p:txBody>
        </p:sp>
      </p:grpSp>
      <p:sp>
        <p:nvSpPr>
          <p:cNvPr id="35848" name="TextBox 14">
            <a:extLst>
              <a:ext uri="{FF2B5EF4-FFF2-40B4-BE49-F238E27FC236}">
                <a16:creationId xmlns:a16="http://schemas.microsoft.com/office/drawing/2014/main" id="{6DB2D046-6043-784D-9316-FEA9665F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048250"/>
            <a:ext cx="256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9025" indent="-1089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#formula = number of atoms in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90C8B6C-BD80-CE4C-9782-CF14396A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34938"/>
            <a:ext cx="2959100" cy="4267200"/>
          </a:xfrm>
        </p:spPr>
        <p:txBody>
          <a:bodyPr/>
          <a:lstStyle/>
          <a:p>
            <a:pPr algn="r"/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are many, interesting, deductively definable logics of induction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ABCEF16-C2A9-8041-98D1-9FF48A37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9858F58-29DC-C843-8D92-A00ED84D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F9DF37-C936-5F41-84ED-7D620C1FA3D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68" name="Picture 4" descr="Ded Def Log Ind p.1.pdf">
            <a:extLst>
              <a:ext uri="{FF2B5EF4-FFF2-40B4-BE49-F238E27FC236}">
                <a16:creationId xmlns:a16="http://schemas.microsoft.com/office/drawing/2014/main" id="{AB8EFCF8-0664-C844-B624-2BB8D5D85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79375"/>
            <a:ext cx="4246563" cy="6443663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DSC08984 small.png">
            <a:extLst>
              <a:ext uri="{FF2B5EF4-FFF2-40B4-BE49-F238E27FC236}">
                <a16:creationId xmlns:a16="http://schemas.microsoft.com/office/drawing/2014/main" id="{00E7A11C-4FA5-5641-A80C-C3F1D588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5191125"/>
            <a:ext cx="20177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8740B561-06BA-AA4E-AA6B-C5704FF42F88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01800"/>
            <a:ext cx="1997075" cy="2608263"/>
            <a:chOff x="6671733" y="1701800"/>
            <a:chExt cx="1998134" cy="2607733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08B496-AEC6-854F-B1B5-40BE019128C1}"/>
                </a:ext>
              </a:extLst>
            </p:cNvPr>
            <p:cNvSpPr/>
            <p:nvPr/>
          </p:nvSpPr>
          <p:spPr>
            <a:xfrm>
              <a:off x="6671733" y="1701800"/>
              <a:ext cx="1904421" cy="2607733"/>
            </a:xfrm>
            <a:custGeom>
              <a:avLst/>
              <a:gdLst>
                <a:gd name="connsiteX0" fmla="*/ 0 w 1905000"/>
                <a:gd name="connsiteY0" fmla="*/ 0 h 2607733"/>
                <a:gd name="connsiteX1" fmla="*/ 685800 w 1905000"/>
                <a:gd name="connsiteY1" fmla="*/ 0 h 2607733"/>
                <a:gd name="connsiteX2" fmla="*/ 1905000 w 1905000"/>
                <a:gd name="connsiteY2" fmla="*/ 2133600 h 2607733"/>
                <a:gd name="connsiteX3" fmla="*/ 194734 w 1905000"/>
                <a:gd name="connsiteY3" fmla="*/ 2607733 h 2607733"/>
                <a:gd name="connsiteX4" fmla="*/ 0 w 1905000"/>
                <a:gd name="connsiteY4" fmla="*/ 0 h 26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2607733">
                  <a:moveTo>
                    <a:pt x="0" y="0"/>
                  </a:moveTo>
                  <a:lnTo>
                    <a:pt x="685800" y="0"/>
                  </a:lnTo>
                  <a:lnTo>
                    <a:pt x="1905000" y="2133600"/>
                  </a:lnTo>
                  <a:lnTo>
                    <a:pt x="194734" y="260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0" name="TextBox 14">
              <a:extLst>
                <a:ext uri="{FF2B5EF4-FFF2-40B4-BE49-F238E27FC236}">
                  <a16:creationId xmlns:a16="http://schemas.microsoft.com/office/drawing/2014/main" id="{23629970-E6CC-2940-B980-E0CA47B4C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667" y="3369732"/>
              <a:ext cx="1981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Deductive relations among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,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  and the atoms. 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C25565B1-C25F-4A41-8400-98028000B7B4}"/>
              </a:ext>
            </a:extLst>
          </p:cNvPr>
          <p:cNvSpPr/>
          <p:nvPr/>
        </p:nvSpPr>
        <p:spPr>
          <a:xfrm>
            <a:off x="465138" y="228600"/>
            <a:ext cx="6596062" cy="592138"/>
          </a:xfrm>
          <a:custGeom>
            <a:avLst/>
            <a:gdLst>
              <a:gd name="connsiteX0" fmla="*/ 397933 w 6595533"/>
              <a:gd name="connsiteY0" fmla="*/ 0 h 592667"/>
              <a:gd name="connsiteX1" fmla="*/ 6502400 w 6595533"/>
              <a:gd name="connsiteY1" fmla="*/ 304800 h 592667"/>
              <a:gd name="connsiteX2" fmla="*/ 6595533 w 6595533"/>
              <a:gd name="connsiteY2" fmla="*/ 533400 h 592667"/>
              <a:gd name="connsiteX3" fmla="*/ 0 w 6595533"/>
              <a:gd name="connsiteY3" fmla="*/ 592667 h 592667"/>
              <a:gd name="connsiteX4" fmla="*/ 397933 w 6595533"/>
              <a:gd name="connsiteY4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533" h="592667">
                <a:moveTo>
                  <a:pt x="397933" y="0"/>
                </a:moveTo>
                <a:lnTo>
                  <a:pt x="6502400" y="304800"/>
                </a:lnTo>
                <a:lnTo>
                  <a:pt x="6595533" y="533400"/>
                </a:lnTo>
                <a:lnTo>
                  <a:pt x="0" y="592667"/>
                </a:lnTo>
                <a:lnTo>
                  <a:pt x="39793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BD77EAA0-010D-C64E-87B8-EC0F2546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8008938" cy="6064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C35C1A95-ABA3-1949-ADCD-6BB3DE3D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DE1244B4-8223-1040-A6A9-F8243BDC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4C607B-B758-0B47-90E0-A6BEFE6417C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AD5E8-4DAE-4A4F-9FBC-CCE2F9C1B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1270000"/>
            <a:ext cx="219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must be fixed by resources fully within the algebra.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pic>
        <p:nvPicPr>
          <p:cNvPr id="37895" name="Picture 9" descr="Big Boolean Algebra.png">
            <a:extLst>
              <a:ext uri="{FF2B5EF4-FFF2-40B4-BE49-F238E27FC236}">
                <a16:creationId xmlns:a16="http://schemas.microsoft.com/office/drawing/2014/main" id="{A3D1FC26-2EEA-C74D-9614-75176AAD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2488"/>
            <a:ext cx="42068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1">
            <a:extLst>
              <a:ext uri="{FF2B5EF4-FFF2-40B4-BE49-F238E27FC236}">
                <a16:creationId xmlns:a16="http://schemas.microsoft.com/office/drawing/2014/main" id="{39D3C062-DE1D-CB41-896D-1960352B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236663"/>
            <a:ext cx="1770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 a very big Boolean algebra…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7A410961-A9D0-6E43-9914-7CD4F3C467D3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52538"/>
            <a:ext cx="3406775" cy="3305175"/>
            <a:chOff x="1608667" y="1253067"/>
            <a:chExt cx="3405717" cy="3305175"/>
          </a:xfrm>
        </p:grpSpPr>
        <p:pic>
          <p:nvPicPr>
            <p:cNvPr id="37907" name="Picture 10" descr="Big Boolean Algebra overlay.png">
              <a:extLst>
                <a:ext uri="{FF2B5EF4-FFF2-40B4-BE49-F238E27FC236}">
                  <a16:creationId xmlns:a16="http://schemas.microsoft.com/office/drawing/2014/main" id="{41DCE3A4-D72B-5F42-B0F0-8B5B4DFC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084" y="3332692"/>
              <a:ext cx="20193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Box 12">
              <a:extLst>
                <a:ext uri="{FF2B5EF4-FFF2-40B4-BE49-F238E27FC236}">
                  <a16:creationId xmlns:a16="http://schemas.microsoft.com/office/drawing/2014/main" id="{853F7DF9-F4ED-A748-AB19-F34212DAE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667" y="1253067"/>
              <a:ext cx="241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…for some very large set of propositions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{A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}   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9E5D63-F6B9-C846-B265-DA5B761F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287463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strengths 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],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], …, [A</a:t>
            </a:r>
            <a:r>
              <a:rPr lang="en-US" altLang="en-US" sz="1800" baseline="-25000">
                <a:latin typeface="Times" pitchFamily="2" charset="0"/>
              </a:rPr>
              <a:t>m-1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]…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FAD36C87-FF59-0145-83B3-FAF6BD4686BC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989263"/>
            <a:ext cx="2311400" cy="2565400"/>
            <a:chOff x="541868" y="2988733"/>
            <a:chExt cx="2311397" cy="2565864"/>
          </a:xfrm>
        </p:grpSpPr>
        <p:sp>
          <p:nvSpPr>
            <p:cNvPr id="37903" name="TextBox 15">
              <a:extLst>
                <a:ext uri="{FF2B5EF4-FFF2-40B4-BE49-F238E27FC236}">
                  <a16:creationId xmlns:a16="http://schemas.microsoft.com/office/drawing/2014/main" id="{F6E4104F-0C45-B34C-B8F7-AB6E6FD69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2" y="4631267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37904" name="TextBox 16">
              <a:extLst>
                <a:ext uri="{FF2B5EF4-FFF2-40B4-BE49-F238E27FC236}">
                  <a16:creationId xmlns:a16="http://schemas.microsoft.com/office/drawing/2014/main" id="{9B713A5D-001D-8847-BD38-F1D87A61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8" y="2988733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5D39F3D1-56B4-D74F-9BC6-1AA3922C873D}"/>
                </a:ext>
              </a:extLst>
            </p:cNvPr>
            <p:cNvSpPr/>
            <p:nvPr/>
          </p:nvSpPr>
          <p:spPr>
            <a:xfrm rot="1800000">
              <a:off x="2040466" y="3412672"/>
              <a:ext cx="719136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7F429FA-CC5D-1647-A048-A2FED5AD0B3A}"/>
                </a:ext>
              </a:extLst>
            </p:cNvPr>
            <p:cNvSpPr/>
            <p:nvPr/>
          </p:nvSpPr>
          <p:spPr>
            <a:xfrm rot="20025089">
              <a:off x="2134128" y="4554291"/>
              <a:ext cx="719137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4CDEAFCF-7C26-6747-9DC5-252834A60010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387600"/>
            <a:ext cx="2159000" cy="3767138"/>
            <a:chOff x="601134" y="2387599"/>
            <a:chExt cx="2159000" cy="3767666"/>
          </a:xfrm>
        </p:grpSpPr>
        <p:sp>
          <p:nvSpPr>
            <p:cNvPr id="25" name="Multiply 24">
              <a:extLst>
                <a:ext uri="{FF2B5EF4-FFF2-40B4-BE49-F238E27FC236}">
                  <a16:creationId xmlns:a16="http://schemas.microsoft.com/office/drawing/2014/main" id="{F8F8608B-2D79-2346-AD4D-27BD1EC7AA46}"/>
                </a:ext>
              </a:extLst>
            </p:cNvPr>
            <p:cNvSpPr/>
            <p:nvPr/>
          </p:nvSpPr>
          <p:spPr>
            <a:xfrm>
              <a:off x="601134" y="2387599"/>
              <a:ext cx="2151062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Multiply 25">
              <a:extLst>
                <a:ext uri="{FF2B5EF4-FFF2-40B4-BE49-F238E27FC236}">
                  <a16:creationId xmlns:a16="http://schemas.microsoft.com/office/drawing/2014/main" id="{70A7D732-892A-F64A-9CBE-4A3E74A9DAFB}"/>
                </a:ext>
              </a:extLst>
            </p:cNvPr>
            <p:cNvSpPr/>
            <p:nvPr/>
          </p:nvSpPr>
          <p:spPr>
            <a:xfrm>
              <a:off x="609071" y="4005489"/>
              <a:ext cx="2151063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053165F5-40F6-B145-8BFE-008527F4ED1F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051517DB-1966-6B44-BFFF-FA055EC4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C5933EF8-924B-8B49-A783-7842668DE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8EA08EF-B54E-D540-9F41-8C145113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326175-948E-7C49-9B9E-1B8CC2765D7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F8D0CC0C-2D05-D143-A8F8-EE742C33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09ED14-3583-654C-B9D3-D7C8D2C495EC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9938" name="Freeform 9">
            <a:extLst>
              <a:ext uri="{FF2B5EF4-FFF2-40B4-BE49-F238E27FC236}">
                <a16:creationId xmlns:a16="http://schemas.microsoft.com/office/drawing/2014/main" id="{8D1B4443-2DC5-0F4C-A23B-BFFD25142669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46731B-E6DC-AB4D-BCBA-488F96997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4861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Symmetries of a Boolean algebra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8ED890F-303D-2844-AB74-CF2993BE0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1A65B965-F579-FB40-94CF-23F40448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227138"/>
            <a:ext cx="351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Same</a:t>
            </a:r>
            <a:r>
              <a:rPr lang="en-US" altLang="en-US" sz="2000">
                <a:latin typeface="Times" pitchFamily="2" charset="0"/>
              </a:rPr>
              <a:t> deductive</a:t>
            </a:r>
            <a:r>
              <a:rPr lang="en-US" altLang="en-US" sz="1800">
                <a:latin typeface="Times" pitchFamily="2" charset="0"/>
              </a:rPr>
              <a:t> structure if we…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EC5961B-DB21-5E4B-8192-1DC3EE590C9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7467600" cy="2389188"/>
            <a:chOff x="576" y="720"/>
            <a:chExt cx="4704" cy="1505"/>
          </a:xfrm>
        </p:grpSpPr>
        <p:pic>
          <p:nvPicPr>
            <p:cNvPr id="39946" name="Picture 4" descr="Three atom algebra equiv">
              <a:extLst>
                <a:ext uri="{FF2B5EF4-FFF2-40B4-BE49-F238E27FC236}">
                  <a16:creationId xmlns:a16="http://schemas.microsoft.com/office/drawing/2014/main" id="{660F5AA6-B016-684C-82A6-C41EF7581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720"/>
              <a:ext cx="2880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7">
              <a:extLst>
                <a:ext uri="{FF2B5EF4-FFF2-40B4-BE49-F238E27FC236}">
                  <a16:creationId xmlns:a16="http://schemas.microsoft.com/office/drawing/2014/main" id="{7AE0C0F5-79CD-A344-8519-046A491F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82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relabel the atoms arbitrarily.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970E055E-14C5-B749-85ED-DF0C29E0E6AF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3962400"/>
            <a:ext cx="7140575" cy="2389188"/>
            <a:chOff x="525" y="2496"/>
            <a:chExt cx="4498" cy="1505"/>
          </a:xfrm>
        </p:grpSpPr>
        <p:pic>
          <p:nvPicPr>
            <p:cNvPr id="39944" name="Picture 5" descr="Three atom algebra permuted">
              <a:extLst>
                <a:ext uri="{FF2B5EF4-FFF2-40B4-BE49-F238E27FC236}">
                  <a16:creationId xmlns:a16="http://schemas.microsoft.com/office/drawing/2014/main" id="{083A3B00-F45E-8047-A1E4-7958F0679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496"/>
              <a:ext cx="2527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Rectangle 8">
              <a:extLst>
                <a:ext uri="{FF2B5EF4-FFF2-40B4-BE49-F238E27FC236}">
                  <a16:creationId xmlns:a16="http://schemas.microsoft.com/office/drawing/2014/main" id="{267EFEE0-3333-8442-84EB-2F8E1F1C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004"/>
              <a:ext cx="14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permute the atomic labels arbitrarily.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D5C16F58-583E-5040-A366-29E8712C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6B5FDF-45C5-DC41-A54E-C26C851B4C0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41986" name="Freeform 2">
            <a:extLst>
              <a:ext uri="{FF2B5EF4-FFF2-40B4-BE49-F238E27FC236}">
                <a16:creationId xmlns:a16="http://schemas.microsoft.com/office/drawing/2014/main" id="{888D17C7-FFE1-1E4D-ACD3-A6B7D10A8339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2F01C62-CD9A-2446-B587-D02A81DA4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Richness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of Symmetries </a:t>
            </a: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of a Boolean algebra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A355686B-D239-6B43-BF44-58C42B67C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pic>
        <p:nvPicPr>
          <p:cNvPr id="41989" name="Picture 12" descr="Three atom algebra 3D2">
            <a:extLst>
              <a:ext uri="{FF2B5EF4-FFF2-40B4-BE49-F238E27FC236}">
                <a16:creationId xmlns:a16="http://schemas.microsoft.com/office/drawing/2014/main" id="{651121B3-7B11-1840-ADF7-2263962B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8638"/>
            <a:ext cx="2292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 descr="Three atom algebra 3D">
            <a:extLst>
              <a:ext uri="{FF2B5EF4-FFF2-40B4-BE49-F238E27FC236}">
                <a16:creationId xmlns:a16="http://schemas.microsoft.com/office/drawing/2014/main" id="{F9A44081-F57D-A446-9B9E-A0E93B49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9987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4">
            <a:extLst>
              <a:ext uri="{FF2B5EF4-FFF2-40B4-BE49-F238E27FC236}">
                <a16:creationId xmlns:a16="http://schemas.microsoft.com/office/drawing/2014/main" id="{4685BD5A-E042-6D46-8960-F200B508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Cyclic permutation of atoms a</a:t>
            </a:r>
            <a:r>
              <a:rPr lang="en-US" altLang="en-US" sz="1800" baseline="-25000"/>
              <a:t>1</a:t>
            </a:r>
            <a:r>
              <a:rPr lang="en-US" altLang="en-US" sz="1800"/>
              <a:t>, a</a:t>
            </a:r>
            <a:r>
              <a:rPr lang="en-US" altLang="en-US" sz="1800" baseline="-25000"/>
              <a:t>2</a:t>
            </a:r>
            <a:r>
              <a:rPr lang="en-US" altLang="en-US" sz="1800"/>
              <a:t>, a</a:t>
            </a:r>
            <a:r>
              <a:rPr lang="en-US" altLang="en-US" sz="1800" baseline="-25000"/>
              <a:t>3</a:t>
            </a:r>
          </a:p>
        </p:txBody>
      </p:sp>
      <p:sp>
        <p:nvSpPr>
          <p:cNvPr id="41992" name="Rectangle 15">
            <a:extLst>
              <a:ext uri="{FF2B5EF4-FFF2-40B4-BE49-F238E27FC236}">
                <a16:creationId xmlns:a16="http://schemas.microsoft.com/office/drawing/2014/main" id="{DEC94BFA-038D-6E4D-BA1F-A9B8E679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10200"/>
            <a:ext cx="187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Exchange of atoms a</a:t>
            </a:r>
            <a:r>
              <a:rPr lang="en-US" altLang="en-US" sz="1800" baseline="-25000"/>
              <a:t>1</a:t>
            </a:r>
            <a:r>
              <a:rPr lang="en-US" altLang="en-US" sz="1800"/>
              <a:t> and a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1BE81780-C629-A149-A25C-01D7DC88C0D9}"/>
              </a:ext>
            </a:extLst>
          </p:cNvPr>
          <p:cNvSpPr/>
          <p:nvPr/>
        </p:nvSpPr>
        <p:spPr>
          <a:xfrm>
            <a:off x="5824538" y="1658938"/>
            <a:ext cx="1677987" cy="998537"/>
          </a:xfrm>
          <a:custGeom>
            <a:avLst/>
            <a:gdLst>
              <a:gd name="connsiteX0" fmla="*/ 58314 w 1678155"/>
              <a:gd name="connsiteY0" fmla="*/ 0 h 997880"/>
              <a:gd name="connsiteX1" fmla="*/ 1678155 w 1678155"/>
              <a:gd name="connsiteY1" fmla="*/ 103676 h 997880"/>
              <a:gd name="connsiteX2" fmla="*/ 1568005 w 1678155"/>
              <a:gd name="connsiteY2" fmla="*/ 997880 h 997880"/>
              <a:gd name="connsiteX3" fmla="*/ 0 w 1678155"/>
              <a:gd name="connsiteY3" fmla="*/ 829407 h 997880"/>
              <a:gd name="connsiteX4" fmla="*/ 58314 w 1678155"/>
              <a:gd name="connsiteY4" fmla="*/ 0 h 9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155" h="997880">
                <a:moveTo>
                  <a:pt x="58314" y="0"/>
                </a:moveTo>
                <a:lnTo>
                  <a:pt x="1678155" y="103676"/>
                </a:lnTo>
                <a:lnTo>
                  <a:pt x="1568005" y="997880"/>
                </a:lnTo>
                <a:lnTo>
                  <a:pt x="0" y="829407"/>
                </a:lnTo>
                <a:lnTo>
                  <a:pt x="5831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9F68421-768B-8A4F-BD6C-BC75978394D1}"/>
              </a:ext>
            </a:extLst>
          </p:cNvPr>
          <p:cNvSpPr/>
          <p:nvPr/>
        </p:nvSpPr>
        <p:spPr>
          <a:xfrm>
            <a:off x="492125" y="1457325"/>
            <a:ext cx="3214688" cy="1471613"/>
          </a:xfrm>
          <a:custGeom>
            <a:avLst/>
            <a:gdLst>
              <a:gd name="connsiteX0" fmla="*/ 155504 w 3213763"/>
              <a:gd name="connsiteY0" fmla="*/ 0 h 1470902"/>
              <a:gd name="connsiteX1" fmla="*/ 3213763 w 3213763"/>
              <a:gd name="connsiteY1" fmla="*/ 142554 h 1470902"/>
              <a:gd name="connsiteX2" fmla="*/ 3097135 w 3213763"/>
              <a:gd name="connsiteY2" fmla="*/ 1470902 h 1470902"/>
              <a:gd name="connsiteX3" fmla="*/ 0 w 3213763"/>
              <a:gd name="connsiteY3" fmla="*/ 1263550 h 1470902"/>
              <a:gd name="connsiteX4" fmla="*/ 155504 w 3213763"/>
              <a:gd name="connsiteY4" fmla="*/ 0 h 14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63" h="1470902">
                <a:moveTo>
                  <a:pt x="155504" y="0"/>
                </a:moveTo>
                <a:lnTo>
                  <a:pt x="3213763" y="142554"/>
                </a:lnTo>
                <a:lnTo>
                  <a:pt x="3097135" y="1470902"/>
                </a:lnTo>
                <a:lnTo>
                  <a:pt x="0" y="1263550"/>
                </a:lnTo>
                <a:lnTo>
                  <a:pt x="15550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B610814-6EC4-1D48-91A7-6E6E91944CAB}"/>
              </a:ext>
            </a:extLst>
          </p:cNvPr>
          <p:cNvSpPr/>
          <p:nvPr/>
        </p:nvSpPr>
        <p:spPr>
          <a:xfrm>
            <a:off x="4024313" y="1677988"/>
            <a:ext cx="1482725" cy="1004887"/>
          </a:xfrm>
          <a:prstGeom prst="rightArrow">
            <a:avLst/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AD918C9D-9BE1-9A46-BC58-B1FCD120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a deductively definable logic of induction…</a:t>
            </a:r>
          </a:p>
        </p:txBody>
      </p:sp>
      <p:sp>
        <p:nvSpPr>
          <p:cNvPr id="44037" name="Content Placeholder 2">
            <a:extLst>
              <a:ext uri="{FF2B5EF4-FFF2-40B4-BE49-F238E27FC236}">
                <a16:creationId xmlns:a16="http://schemas.microsoft.com/office/drawing/2014/main" id="{762B23EE-4717-B349-8D84-60F376C43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4442E548-26AE-5E4C-9D38-6C79AD0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AD6100-710A-3348-8061-8BB9C62E584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9" name="TextBox 4">
            <a:extLst>
              <a:ext uri="{FF2B5EF4-FFF2-40B4-BE49-F238E27FC236}">
                <a16:creationId xmlns:a16="http://schemas.microsoft.com/office/drawing/2014/main" id="{C404DBFE-98F3-714D-866A-FFE96295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35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sp>
        <p:nvSpPr>
          <p:cNvPr id="44040" name="TextBox 5">
            <a:extLst>
              <a:ext uri="{FF2B5EF4-FFF2-40B4-BE49-F238E27FC236}">
                <a16:creationId xmlns:a16="http://schemas.microsoft.com/office/drawing/2014/main" id="{0F19F4BE-2A67-1746-9E67-C9F8619C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504950"/>
            <a:ext cx="3090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sp>
        <p:nvSpPr>
          <p:cNvPr id="44041" name="TextBox 6">
            <a:extLst>
              <a:ext uri="{FF2B5EF4-FFF2-40B4-BE49-F238E27FC236}">
                <a16:creationId xmlns:a16="http://schemas.microsoft.com/office/drawing/2014/main" id="{630F28A6-8FD1-D241-9AB3-2319551DE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165258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strengths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[A</a:t>
            </a:r>
            <a:r>
              <a:rPr lang="en-US" altLang="en-US" baseline="-25000">
                <a:latin typeface="Times" pitchFamily="2" charset="0"/>
              </a:rPr>
              <a:t>i</a:t>
            </a:r>
            <a:r>
              <a:rPr lang="en-US" altLang="en-US">
                <a:latin typeface="Times" pitchFamily="2" charset="0"/>
              </a:rPr>
              <a:t>|A</a:t>
            </a:r>
            <a:r>
              <a:rPr lang="en-US" altLang="en-US" baseline="-25000">
                <a:latin typeface="Times" pitchFamily="2" charset="0"/>
              </a:rPr>
              <a:t>k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  <p:sp>
        <p:nvSpPr>
          <p:cNvPr id="44042" name="TextBox 7">
            <a:extLst>
              <a:ext uri="{FF2B5EF4-FFF2-40B4-BE49-F238E27FC236}">
                <a16:creationId xmlns:a16="http://schemas.microsoft.com/office/drawing/2014/main" id="{E261973B-860F-314C-A728-85143D4E0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22438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115FB0B6-B81E-6148-AD87-132C4C206591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043238"/>
            <a:ext cx="6662737" cy="571500"/>
            <a:chOff x="1231079" y="2883487"/>
            <a:chExt cx="6661191" cy="570218"/>
          </a:xfrm>
        </p:grpSpPr>
        <p:sp>
          <p:nvSpPr>
            <p:cNvPr id="44053" name="TextBox 11">
              <a:extLst>
                <a:ext uri="{FF2B5EF4-FFF2-40B4-BE49-F238E27FC236}">
                  <a16:creationId xmlns:a16="http://schemas.microsoft.com/office/drawing/2014/main" id="{7B9A7372-D114-CB40-87F6-3625C516E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079" y="290292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44054" name="TextBox 12">
              <a:extLst>
                <a:ext uri="{FF2B5EF4-FFF2-40B4-BE49-F238E27FC236}">
                  <a16:creationId xmlns:a16="http://schemas.microsoft.com/office/drawing/2014/main" id="{A5E6CE2C-00C3-0F4F-A3BC-26BA5D699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029" y="289644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F7D815E-A4FF-374E-A752-D57A24174B4A}"/>
                </a:ext>
              </a:extLst>
            </p:cNvPr>
            <p:cNvSpPr/>
            <p:nvPr/>
          </p:nvSpPr>
          <p:spPr>
            <a:xfrm>
              <a:off x="3381642" y="2883487"/>
              <a:ext cx="2442596" cy="570218"/>
            </a:xfrm>
            <a:prstGeom prst="rightArrow">
              <a:avLst>
                <a:gd name="adj1" fmla="val 34795"/>
                <a:gd name="adj2" fmla="val 47149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CF4223B6-07C5-9A47-98F2-6BEDB647911F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94138"/>
            <a:ext cx="6635750" cy="1444625"/>
            <a:chOff x="1321790" y="3894328"/>
            <a:chExt cx="6636896" cy="144498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A7F2A39-13C0-E547-838C-09660BD4FF16}"/>
                </a:ext>
              </a:extLst>
            </p:cNvPr>
            <p:cNvSpPr/>
            <p:nvPr/>
          </p:nvSpPr>
          <p:spPr>
            <a:xfrm>
              <a:off x="1399590" y="3984837"/>
              <a:ext cx="1644934" cy="1354473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ED6A5-32F2-4247-AAD3-DD8BEFB22C49}"/>
                </a:ext>
              </a:extLst>
            </p:cNvPr>
            <p:cNvSpPr/>
            <p:nvPr/>
          </p:nvSpPr>
          <p:spPr>
            <a:xfrm>
              <a:off x="5870762" y="4289713"/>
              <a:ext cx="1924382" cy="685969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7" name="TextBox 9">
              <a:extLst>
                <a:ext uri="{FF2B5EF4-FFF2-40B4-BE49-F238E27FC236}">
                  <a16:creationId xmlns:a16="http://schemas.microsoft.com/office/drawing/2014/main" id="{407FDB9C-B1E8-C446-989D-AE82028D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790" y="3894328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8" name="TextBox 10">
              <a:extLst>
                <a:ext uri="{FF2B5EF4-FFF2-40B4-BE49-F238E27FC236}">
                  <a16:creationId xmlns:a16="http://schemas.microsoft.com/office/drawing/2014/main" id="{8FE7C311-F8A6-4A4D-8729-22F4441C7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270" y="4833891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9" name="TextBox 17">
              <a:extLst>
                <a:ext uri="{FF2B5EF4-FFF2-40B4-BE49-F238E27FC236}">
                  <a16:creationId xmlns:a16="http://schemas.microsoft.com/office/drawing/2014/main" id="{1B28BE4E-995F-2C47-84FB-A161F33F8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447" y="4296070"/>
              <a:ext cx="2131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deductive relations as</a:t>
              </a:r>
            </a:p>
          </p:txBody>
        </p:sp>
        <p:sp>
          <p:nvSpPr>
            <p:cNvPr id="44050" name="TextBox 18">
              <a:extLst>
                <a:ext uri="{FF2B5EF4-FFF2-40B4-BE49-F238E27FC236}">
                  <a16:creationId xmlns:a16="http://schemas.microsoft.com/office/drawing/2014/main" id="{A3B6E0AC-1F74-D040-AE10-7ADE81297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67" y="4140557"/>
              <a:ext cx="1630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44051" name="TextBox 19">
              <a:extLst>
                <a:ext uri="{FF2B5EF4-FFF2-40B4-BE49-F238E27FC236}">
                  <a16:creationId xmlns:a16="http://schemas.microsoft.com/office/drawing/2014/main" id="{7C1D567C-8B10-4A41-A517-BF4547D5A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642" y="4548781"/>
              <a:ext cx="1881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= [a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FF1AA0A-A6F9-AB43-AC47-CAA1E3716134}"/>
                </a:ext>
              </a:extLst>
            </p:cNvPr>
            <p:cNvSpPr/>
            <p:nvPr/>
          </p:nvSpPr>
          <p:spPr>
            <a:xfrm>
              <a:off x="4043235" y="4108693"/>
              <a:ext cx="1482981" cy="1003548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AA31C3E3-AE03-F04E-B65B-91818A0C51B0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762375"/>
            <a:ext cx="5356225" cy="2097088"/>
            <a:chOff x="641456" y="3555192"/>
            <a:chExt cx="5356803" cy="209719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0273FB6-D029-3F47-B09C-094F070ED455}"/>
                </a:ext>
              </a:extLst>
            </p:cNvPr>
            <p:cNvSpPr/>
            <p:nvPr/>
          </p:nvSpPr>
          <p:spPr>
            <a:xfrm>
              <a:off x="751006" y="5255492"/>
              <a:ext cx="1600373" cy="396895"/>
            </a:xfrm>
            <a:custGeom>
              <a:avLst/>
              <a:gdLst>
                <a:gd name="connsiteX0" fmla="*/ 0 w 1463821"/>
                <a:gd name="connsiteY0" fmla="*/ 0 h 397314"/>
                <a:gd name="connsiteX1" fmla="*/ 1457856 w 1463821"/>
                <a:gd name="connsiteY1" fmla="*/ 64798 h 397314"/>
                <a:gd name="connsiteX2" fmla="*/ 1341228 w 1463821"/>
                <a:gd name="connsiteY2" fmla="*/ 395265 h 397314"/>
                <a:gd name="connsiteX3" fmla="*/ 32396 w 1463821"/>
                <a:gd name="connsiteY3" fmla="*/ 375825 h 397314"/>
                <a:gd name="connsiteX4" fmla="*/ 0 w 1463821"/>
                <a:gd name="connsiteY4" fmla="*/ 0 h 3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821" h="397314">
                  <a:moveTo>
                    <a:pt x="0" y="0"/>
                  </a:moveTo>
                  <a:lnTo>
                    <a:pt x="1457856" y="64798"/>
                  </a:lnTo>
                  <a:cubicBezTo>
                    <a:pt x="1347024" y="397314"/>
                    <a:pt x="1463821" y="395265"/>
                    <a:pt x="1341228" y="395265"/>
                  </a:cubicBezTo>
                  <a:lnTo>
                    <a:pt x="32396" y="37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6" name="TextBox 14">
              <a:extLst>
                <a:ext uri="{FF2B5EF4-FFF2-40B4-BE49-F238E27FC236}">
                  <a16:creationId xmlns:a16="http://schemas.microsoft.com/office/drawing/2014/main" id="{C88A40F8-9C82-D248-A82D-67935FEF7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56" y="4406226"/>
              <a:ext cx="179192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     …</a:t>
              </a:r>
            </a:p>
            <a:p>
              <a:pPr eaLnBrk="1" hangingPunct="1"/>
              <a:endParaRPr lang="en-US" altLang="en-US" sz="1400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7" name="Picture 21" descr="Venn fill 4.png">
              <a:extLst>
                <a:ext uri="{FF2B5EF4-FFF2-40B4-BE49-F238E27FC236}">
                  <a16:creationId xmlns:a16="http://schemas.microsoft.com/office/drawing/2014/main" id="{94CAE12D-864B-8740-AAA9-5CFC8DA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809" y="3555192"/>
              <a:ext cx="4254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05B28F77-475E-C64C-A56E-8F6AFB9FF12B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802063"/>
            <a:ext cx="5287962" cy="730250"/>
            <a:chOff x="686811" y="3594099"/>
            <a:chExt cx="5287985" cy="73025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E02BDEC-8B84-B245-BC38-92B78472CCF1}"/>
                </a:ext>
              </a:extLst>
            </p:cNvPr>
            <p:cNvSpPr/>
            <p:nvPr/>
          </p:nvSpPr>
          <p:spPr>
            <a:xfrm>
              <a:off x="739198" y="3763961"/>
              <a:ext cx="1793883" cy="493713"/>
            </a:xfrm>
            <a:custGeom>
              <a:avLst/>
              <a:gdLst>
                <a:gd name="connsiteX0" fmla="*/ 0 w 1710552"/>
                <a:gd name="connsiteY0" fmla="*/ 0 h 492460"/>
                <a:gd name="connsiteX1" fmla="*/ 77752 w 1710552"/>
                <a:gd name="connsiteY1" fmla="*/ 6480 h 492460"/>
                <a:gd name="connsiteX2" fmla="*/ 1710552 w 1710552"/>
                <a:gd name="connsiteY2" fmla="*/ 123115 h 492460"/>
                <a:gd name="connsiteX3" fmla="*/ 1697593 w 1710552"/>
                <a:gd name="connsiteY3" fmla="*/ 479501 h 492460"/>
                <a:gd name="connsiteX4" fmla="*/ 84232 w 1710552"/>
                <a:gd name="connsiteY4" fmla="*/ 492460 h 492460"/>
                <a:gd name="connsiteX5" fmla="*/ 0 w 1710552"/>
                <a:gd name="connsiteY5" fmla="*/ 0 h 4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552" h="492460">
                  <a:moveTo>
                    <a:pt x="0" y="0"/>
                  </a:moveTo>
                  <a:lnTo>
                    <a:pt x="77752" y="6480"/>
                  </a:lnTo>
                  <a:lnTo>
                    <a:pt x="1710552" y="123115"/>
                  </a:lnTo>
                  <a:lnTo>
                    <a:pt x="1697593" y="479501"/>
                  </a:lnTo>
                  <a:lnTo>
                    <a:pt x="84232" y="492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3" name="TextBox 13">
              <a:extLst>
                <a:ext uri="{FF2B5EF4-FFF2-40B4-BE49-F238E27FC236}">
                  <a16:creationId xmlns:a16="http://schemas.microsoft.com/office/drawing/2014/main" id="{271496F2-9A50-134A-8728-728F56CCE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11" y="3797131"/>
              <a:ext cx="19584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4" name="Picture 18" descr="Venn fill 3.png">
              <a:extLst>
                <a:ext uri="{FF2B5EF4-FFF2-40B4-BE49-F238E27FC236}">
                  <a16:creationId xmlns:a16="http://schemas.microsoft.com/office/drawing/2014/main" id="{C7EA3F00-CC77-7F4D-BBB4-E3BE71EB7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946" y="3594099"/>
              <a:ext cx="9588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CC64BB10-6784-6D48-945F-5C4C30D459F1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2339975"/>
            <a:ext cx="7332663" cy="3044825"/>
            <a:chOff x="511869" y="2131836"/>
            <a:chExt cx="7331475" cy="304603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776FDC8-C5DA-8349-8F4F-6C8D49B083E1}"/>
                </a:ext>
              </a:extLst>
            </p:cNvPr>
            <p:cNvSpPr/>
            <p:nvPr/>
          </p:nvSpPr>
          <p:spPr>
            <a:xfrm>
              <a:off x="557900" y="2177892"/>
              <a:ext cx="2150713" cy="498672"/>
            </a:xfrm>
            <a:custGeom>
              <a:avLst/>
              <a:gdLst>
                <a:gd name="connsiteX0" fmla="*/ 38876 w 2151148"/>
                <a:gd name="connsiteY0" fmla="*/ 0 h 498941"/>
                <a:gd name="connsiteX1" fmla="*/ 38876 w 2151148"/>
                <a:gd name="connsiteY1" fmla="*/ 0 h 498941"/>
                <a:gd name="connsiteX2" fmla="*/ 2151148 w 2151148"/>
                <a:gd name="connsiteY2" fmla="*/ 84237 h 498941"/>
                <a:gd name="connsiteX3" fmla="*/ 2118752 w 2151148"/>
                <a:gd name="connsiteY3" fmla="*/ 498941 h 498941"/>
                <a:gd name="connsiteX4" fmla="*/ 0 w 2151148"/>
                <a:gd name="connsiteY4" fmla="*/ 336947 h 498941"/>
                <a:gd name="connsiteX5" fmla="*/ 38876 w 2151148"/>
                <a:gd name="connsiteY5" fmla="*/ 0 h 49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148" h="498941">
                  <a:moveTo>
                    <a:pt x="38876" y="0"/>
                  </a:moveTo>
                  <a:lnTo>
                    <a:pt x="38876" y="0"/>
                  </a:lnTo>
                  <a:lnTo>
                    <a:pt x="2151148" y="84237"/>
                  </a:lnTo>
                  <a:lnTo>
                    <a:pt x="2118752" y="498941"/>
                  </a:lnTo>
                  <a:lnTo>
                    <a:pt x="0" y="336947"/>
                  </a:lnTo>
                  <a:lnTo>
                    <a:pt x="3887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0" name="TextBox 6">
              <a:extLst>
                <a:ext uri="{FF2B5EF4-FFF2-40B4-BE49-F238E27FC236}">
                  <a16:creationId xmlns:a16="http://schemas.microsoft.com/office/drawing/2014/main" id="{999EFF96-AA1C-1B42-A060-B1A0FD18B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69" y="2131836"/>
              <a:ext cx="2291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#~A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1" name="Picture 8" descr="Venn fill 1.png">
              <a:extLst>
                <a:ext uri="{FF2B5EF4-FFF2-40B4-BE49-F238E27FC236}">
                  <a16:creationId xmlns:a16="http://schemas.microsoft.com/office/drawing/2014/main" id="{4DB8E4FD-42F4-DE45-B669-00F987095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469" y="2352117"/>
              <a:ext cx="3698875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8DBE113B-1767-E94D-9217-B3E39D7928C8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806700"/>
            <a:ext cx="5284788" cy="1463675"/>
            <a:chOff x="602580" y="2599455"/>
            <a:chExt cx="5284740" cy="146367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CC41BDB-A180-764C-8F8D-F83206027015}"/>
                </a:ext>
              </a:extLst>
            </p:cNvPr>
            <p:cNvSpPr/>
            <p:nvPr/>
          </p:nvSpPr>
          <p:spPr>
            <a:xfrm>
              <a:off x="751804" y="2948705"/>
              <a:ext cx="2019282" cy="517525"/>
            </a:xfrm>
            <a:custGeom>
              <a:avLst/>
              <a:gdLst>
                <a:gd name="connsiteX0" fmla="*/ 58314 w 2018785"/>
                <a:gd name="connsiteY0" fmla="*/ 0 h 518380"/>
                <a:gd name="connsiteX1" fmla="*/ 1930850 w 2018785"/>
                <a:gd name="connsiteY1" fmla="*/ 64798 h 518380"/>
                <a:gd name="connsiteX2" fmla="*/ 1866056 w 2018785"/>
                <a:gd name="connsiteY2" fmla="*/ 518380 h 518380"/>
                <a:gd name="connsiteX3" fmla="*/ 0 w 2018785"/>
                <a:gd name="connsiteY3" fmla="*/ 434143 h 518380"/>
                <a:gd name="connsiteX4" fmla="*/ 58314 w 2018785"/>
                <a:gd name="connsiteY4" fmla="*/ 0 h 5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785" h="518380">
                  <a:moveTo>
                    <a:pt x="58314" y="0"/>
                  </a:moveTo>
                  <a:lnTo>
                    <a:pt x="1930850" y="64798"/>
                  </a:lnTo>
                  <a:cubicBezTo>
                    <a:pt x="1911375" y="216280"/>
                    <a:pt x="2018785" y="518380"/>
                    <a:pt x="1866056" y="518380"/>
                  </a:cubicBezTo>
                  <a:lnTo>
                    <a:pt x="0" y="434143"/>
                  </a:lnTo>
                  <a:lnTo>
                    <a:pt x="5831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067" name="Picture 11" descr="Venn fill 2.png">
              <a:extLst>
                <a:ext uri="{FF2B5EF4-FFF2-40B4-BE49-F238E27FC236}">
                  <a16:creationId xmlns:a16="http://schemas.microsoft.com/office/drawing/2014/main" id="{0F38F615-32C9-004A-897A-DB77F335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95" y="2599455"/>
              <a:ext cx="133032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Box 12">
              <a:extLst>
                <a:ext uri="{FF2B5EF4-FFF2-40B4-BE49-F238E27FC236}">
                  <a16:creationId xmlns:a16="http://schemas.microsoft.com/office/drawing/2014/main" id="{43935AEC-EF84-5D41-8036-5CD8D8499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80" y="2928845"/>
              <a:ext cx="2124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</p:grpSp>
      <p:sp>
        <p:nvSpPr>
          <p:cNvPr id="45061" name="Title 1">
            <a:extLst>
              <a:ext uri="{FF2B5EF4-FFF2-40B4-BE49-F238E27FC236}">
                <a16:creationId xmlns:a16="http://schemas.microsoft.com/office/drawing/2014/main" id="{59813A5B-928E-D148-B5CC-3380EC9C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190500"/>
            <a:ext cx="8008937" cy="774700"/>
          </a:xfrm>
        </p:spPr>
        <p:txBody>
          <a:bodyPr/>
          <a:lstStyle/>
          <a:p>
            <a:pPr marL="628650" indent="-628650"/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2" name="Content Placeholder 2">
            <a:extLst>
              <a:ext uri="{FF2B5EF4-FFF2-40B4-BE49-F238E27FC236}">
                <a16:creationId xmlns:a16="http://schemas.microsoft.com/office/drawing/2014/main" id="{BE80C5D6-EF82-6B45-95AF-2EF9E59C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3" name="Slide Number Placeholder 3">
            <a:extLst>
              <a:ext uri="{FF2B5EF4-FFF2-40B4-BE49-F238E27FC236}">
                <a16:creationId xmlns:a16="http://schemas.microsoft.com/office/drawing/2014/main" id="{5180E5BA-2769-9344-A78A-FED343B4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6E11E8-C636-514B-97B2-C50502647AE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45064" name="Picture 4" descr="Venn Diagram.png">
            <a:extLst>
              <a:ext uri="{FF2B5EF4-FFF2-40B4-BE49-F238E27FC236}">
                <a16:creationId xmlns:a16="http://schemas.microsoft.com/office/drawing/2014/main" id="{A169B8E1-A1B2-8546-A467-9C4400013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549525"/>
            <a:ext cx="3721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51D6D7-2E33-4649-AB75-02D81750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8363"/>
            <a:ext cx="61166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Times" pitchFamily="2" charset="0"/>
              </a:rPr>
              <a:t>fixed</a:t>
            </a:r>
            <a:r>
              <a:rPr lang="en-US" altLang="en-US" sz="3600">
                <a:latin typeface="Times" pitchFamily="2" charset="0"/>
              </a:rPr>
              <a:t> by number </a:t>
            </a:r>
            <a:r>
              <a:rPr lang="en-US" altLang="en-US" sz="3200">
                <a:latin typeface="Times" pitchFamily="2" charset="0"/>
              </a:rPr>
              <a:t>of atoms </a:t>
            </a:r>
            <a:r>
              <a:rPr lang="en-US" altLang="en-US" sz="2800">
                <a:latin typeface="Times" pitchFamily="2" charset="0"/>
              </a:rPr>
              <a:t>in the logically strongest propositions:</a:t>
            </a:r>
            <a:endParaRPr lang="en-US" altLang="en-US" sz="36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ED31CEDF-7299-1246-82A7-34E75C70CAC5}"/>
              </a:ext>
            </a:extLst>
          </p:cNvPr>
          <p:cNvSpPr/>
          <p:nvPr/>
        </p:nvSpPr>
        <p:spPr>
          <a:xfrm>
            <a:off x="1592263" y="1755775"/>
            <a:ext cx="4170362" cy="1581150"/>
          </a:xfrm>
          <a:custGeom>
            <a:avLst/>
            <a:gdLst>
              <a:gd name="connsiteX0" fmla="*/ 0 w 3892005"/>
              <a:gd name="connsiteY0" fmla="*/ 0 h 1542243"/>
              <a:gd name="connsiteX1" fmla="*/ 151637 w 3892005"/>
              <a:gd name="connsiteY1" fmla="*/ 0 h 1542243"/>
              <a:gd name="connsiteX2" fmla="*/ 3835141 w 3892005"/>
              <a:gd name="connsiteY2" fmla="*/ 151645 h 1542243"/>
              <a:gd name="connsiteX3" fmla="*/ 3892005 w 3892005"/>
              <a:gd name="connsiteY3" fmla="*/ 1194206 h 1542243"/>
              <a:gd name="connsiteX4" fmla="*/ 94773 w 3892005"/>
              <a:gd name="connsiteY4" fmla="*/ 1093110 h 1542243"/>
              <a:gd name="connsiteX5" fmla="*/ 0 w 3892005"/>
              <a:gd name="connsiteY5" fmla="*/ 0 h 154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005" h="1542243">
                <a:moveTo>
                  <a:pt x="0" y="0"/>
                </a:moveTo>
                <a:lnTo>
                  <a:pt x="151637" y="0"/>
                </a:lnTo>
                <a:cubicBezTo>
                  <a:pt x="1379468" y="50635"/>
                  <a:pt x="2606266" y="151645"/>
                  <a:pt x="3835141" y="151645"/>
                </a:cubicBezTo>
                <a:cubicBezTo>
                  <a:pt x="3853982" y="499172"/>
                  <a:pt x="3892005" y="1542243"/>
                  <a:pt x="3892005" y="1194206"/>
                </a:cubicBezTo>
                <a:lnTo>
                  <a:pt x="94773" y="1093110"/>
                </a:lnTo>
                <a:lnTo>
                  <a:pt x="0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A9B5A54-A054-2740-8FB6-D393870F8276}"/>
              </a:ext>
            </a:extLst>
          </p:cNvPr>
          <p:cNvSpPr/>
          <p:nvPr/>
        </p:nvSpPr>
        <p:spPr>
          <a:xfrm>
            <a:off x="596900" y="236538"/>
            <a:ext cx="5649913" cy="1058862"/>
          </a:xfrm>
          <a:custGeom>
            <a:avLst/>
            <a:gdLst>
              <a:gd name="connsiteX0" fmla="*/ 243733 w 5650759"/>
              <a:gd name="connsiteY0" fmla="*/ 0 h 1058284"/>
              <a:gd name="connsiteX1" fmla="*/ 5612275 w 5650759"/>
              <a:gd name="connsiteY1" fmla="*/ 391244 h 1058284"/>
              <a:gd name="connsiteX2" fmla="*/ 5650759 w 5650759"/>
              <a:gd name="connsiteY2" fmla="*/ 788903 h 1058284"/>
              <a:gd name="connsiteX3" fmla="*/ 0 w 5650759"/>
              <a:gd name="connsiteY3" fmla="*/ 1058284 h 1058284"/>
              <a:gd name="connsiteX4" fmla="*/ 243733 w 5650759"/>
              <a:gd name="connsiteY4" fmla="*/ 0 h 105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0759" h="1058284">
                <a:moveTo>
                  <a:pt x="243733" y="0"/>
                </a:moveTo>
                <a:lnTo>
                  <a:pt x="5612275" y="391244"/>
                </a:lnTo>
                <a:lnTo>
                  <a:pt x="5650759" y="788903"/>
                </a:lnTo>
                <a:lnTo>
                  <a:pt x="0" y="1058284"/>
                </a:lnTo>
                <a:lnTo>
                  <a:pt x="2437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7CDB295A-5F69-A64F-89D3-787E440B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198438"/>
            <a:ext cx="8008937" cy="1003300"/>
          </a:xfrm>
        </p:spPr>
        <p:txBody>
          <a:bodyPr/>
          <a:lstStyle/>
          <a:p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This Talk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F3905F0B-E9BE-E745-8FEC-086E3739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FA19278C-DE0C-0240-84DC-2F94011C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38C264-9E72-1349-94A2-561DF1D9C95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16390" name="Picture 4" descr="Norton_speaking_small.jpg">
            <a:extLst>
              <a:ext uri="{FF2B5EF4-FFF2-40B4-BE49-F238E27FC236}">
                <a16:creationId xmlns:a16="http://schemas.microsoft.com/office/drawing/2014/main" id="{D4D32CCF-D933-264F-BD27-06D19BF7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2540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5">
            <a:extLst>
              <a:ext uri="{FF2B5EF4-FFF2-40B4-BE49-F238E27FC236}">
                <a16:creationId xmlns:a16="http://schemas.microsoft.com/office/drawing/2014/main" id="{1E154625-B6F1-3C47-99C3-9C66D69E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614488"/>
            <a:ext cx="39766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Times" pitchFamily="2" charset="0"/>
              </a:rPr>
              <a:t>There is no</a:t>
            </a:r>
            <a:r>
              <a:rPr lang="en-US" altLang="en-US" sz="3200">
                <a:latin typeface="Times" pitchFamily="2" charset="0"/>
              </a:rPr>
              <a:t> </a:t>
            </a:r>
            <a:r>
              <a:rPr lang="en-US" altLang="en-US" sz="2800">
                <a:latin typeface="Times" pitchFamily="2" charset="0"/>
              </a:rPr>
              <a:t>non-trivial,</a:t>
            </a:r>
          </a:p>
          <a:p>
            <a:pPr eaLnBrk="1" hangingPunct="1"/>
            <a:r>
              <a:rPr lang="en-US" altLang="en-US" sz="2800">
                <a:latin typeface="Times" pitchFamily="2" charset="0"/>
              </a:rPr>
              <a:t>complete calculus of inductive inference.</a:t>
            </a:r>
          </a:p>
        </p:txBody>
      </p:sp>
      <p:sp>
        <p:nvSpPr>
          <p:cNvPr id="16392" name="TextBox 25">
            <a:extLst>
              <a:ext uri="{FF2B5EF4-FFF2-40B4-BE49-F238E27FC236}">
                <a16:creationId xmlns:a16="http://schemas.microsoft.com/office/drawing/2014/main" id="{A36B79E7-B1B5-8547-A51B-B63E44DA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624013"/>
            <a:ext cx="1435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latin typeface="Times" pitchFamily="2" charset="0"/>
              </a:rPr>
              <a:t>The big claim</a:t>
            </a: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3A8B9FED-9827-774C-8BA8-73D597B314B6}"/>
              </a:ext>
            </a:extLst>
          </p:cNvPr>
          <p:cNvGrpSpPr>
            <a:grpSpLocks/>
          </p:cNvGrpSpPr>
          <p:nvPr/>
        </p:nvGrpSpPr>
        <p:grpSpPr bwMode="auto">
          <a:xfrm>
            <a:off x="436563" y="3487738"/>
            <a:ext cx="3581400" cy="835025"/>
            <a:chOff x="435955" y="3487842"/>
            <a:chExt cx="3582413" cy="83425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F749E4-2D0E-4B4D-BEF8-95CCC58DEF1F}"/>
                </a:ext>
              </a:extLst>
            </p:cNvPr>
            <p:cNvSpPr/>
            <p:nvPr/>
          </p:nvSpPr>
          <p:spPr>
            <a:xfrm>
              <a:off x="435955" y="3487842"/>
              <a:ext cx="1630823" cy="777159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3" name="Picture 26" descr="one.png">
              <a:extLst>
                <a:ext uri="{FF2B5EF4-FFF2-40B4-BE49-F238E27FC236}">
                  <a16:creationId xmlns:a16="http://schemas.microsoft.com/office/drawing/2014/main" id="{72F61A8C-051C-6E4E-988D-E2B512F1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0" y="3648704"/>
              <a:ext cx="279593" cy="52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29">
              <a:extLst>
                <a:ext uri="{FF2B5EF4-FFF2-40B4-BE49-F238E27FC236}">
                  <a16:creationId xmlns:a16="http://schemas.microsoft.com/office/drawing/2014/main" id="{25E9503F-3970-4F44-8541-B90A7549D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091" y="3614212"/>
              <a:ext cx="32222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What is completeness and why would we want it?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0FA50FBD-18C6-D342-9B81-2D1E243C97FD}"/>
              </a:ext>
            </a:extLst>
          </p:cNvPr>
          <p:cNvGrpSpPr>
            <a:grpSpLocks/>
          </p:cNvGrpSpPr>
          <p:nvPr/>
        </p:nvGrpSpPr>
        <p:grpSpPr bwMode="auto">
          <a:xfrm>
            <a:off x="2041525" y="4543425"/>
            <a:ext cx="3340100" cy="776288"/>
            <a:chOff x="2040775" y="4543040"/>
            <a:chExt cx="3340207" cy="777182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8C14E38-2773-634A-9EDE-7C7B3245C5E6}"/>
                </a:ext>
              </a:extLst>
            </p:cNvPr>
            <p:cNvSpPr/>
            <p:nvPr/>
          </p:nvSpPr>
          <p:spPr>
            <a:xfrm>
              <a:off x="2040775" y="4543040"/>
              <a:ext cx="163041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0" name="Picture 27" descr="two.png">
              <a:extLst>
                <a:ext uri="{FF2B5EF4-FFF2-40B4-BE49-F238E27FC236}">
                  <a16:creationId xmlns:a16="http://schemas.microsoft.com/office/drawing/2014/main" id="{63B888F8-02B5-1946-A031-68DBD58B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602" y="4675106"/>
              <a:ext cx="393092" cy="50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30">
              <a:extLst>
                <a:ext uri="{FF2B5EF4-FFF2-40B4-BE49-F238E27FC236}">
                  <a16:creationId xmlns:a16="http://schemas.microsoft.com/office/drawing/2014/main" id="{91C8278D-482A-A74E-A006-6D34BB371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048" y="4707322"/>
              <a:ext cx="28979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Why can</a:t>
              </a:r>
              <a:r>
                <a:rPr lang="ja-JP" altLang="en-US" sz="2000">
                  <a:latin typeface="Times" pitchFamily="2" charset="0"/>
                </a:rPr>
                <a:t>’</a:t>
              </a:r>
              <a:r>
                <a:rPr lang="en-US" altLang="ja-JP" sz="2000">
                  <a:latin typeface="Times" pitchFamily="2" charset="0"/>
                </a:rPr>
                <a:t>t we have it?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490816F0-E307-D740-AE55-58F2377981B8}"/>
              </a:ext>
            </a:extLst>
          </p:cNvPr>
          <p:cNvGrpSpPr>
            <a:grpSpLocks/>
          </p:cNvGrpSpPr>
          <p:nvPr/>
        </p:nvGrpSpPr>
        <p:grpSpPr bwMode="auto">
          <a:xfrm>
            <a:off x="3298825" y="5535613"/>
            <a:ext cx="5529263" cy="776287"/>
            <a:chOff x="3298095" y="5535052"/>
            <a:chExt cx="5530152" cy="777182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AA43C3B-8C5A-BB40-BF8C-D12086F22DAC}"/>
                </a:ext>
              </a:extLst>
            </p:cNvPr>
            <p:cNvSpPr/>
            <p:nvPr/>
          </p:nvSpPr>
          <p:spPr>
            <a:xfrm>
              <a:off x="3298095" y="5535052"/>
              <a:ext cx="163062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397" name="Picture 28" descr="three.png">
              <a:extLst>
                <a:ext uri="{FF2B5EF4-FFF2-40B4-BE49-F238E27FC236}">
                  <a16:creationId xmlns:a16="http://schemas.microsoft.com/office/drawing/2014/main" id="{A99EABC2-B39C-6146-935A-C6B965F9C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4" y="5647608"/>
              <a:ext cx="37509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31">
              <a:extLst>
                <a:ext uri="{FF2B5EF4-FFF2-40B4-BE49-F238E27FC236}">
                  <a16:creationId xmlns:a16="http://schemas.microsoft.com/office/drawing/2014/main" id="{271969D2-E09F-8E44-A7E6-FD067907E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368" y="5737247"/>
              <a:ext cx="50878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Times" pitchFamily="2" charset="0"/>
                </a:rPr>
                <a:t>Really? Isn</a:t>
              </a:r>
              <a:r>
                <a:rPr lang="en-US" altLang="ja-JP" sz="2000" dirty="0">
                  <a:latin typeface="Times" pitchFamily="2" charset="0"/>
                </a:rPr>
                <a:t>’t there some way out?</a:t>
              </a:r>
              <a:endParaRPr lang="en-US" altLang="en-US" sz="2000" dirty="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FBD1FAF-CF9D-E245-9A82-1A6D88B68313}"/>
              </a:ext>
            </a:extLst>
          </p:cNvPr>
          <p:cNvSpPr/>
          <p:nvPr/>
        </p:nvSpPr>
        <p:spPr>
          <a:xfrm>
            <a:off x="687388" y="1781175"/>
            <a:ext cx="7315200" cy="4432300"/>
          </a:xfrm>
          <a:custGeom>
            <a:avLst/>
            <a:gdLst>
              <a:gd name="connsiteX0" fmla="*/ 583143 w 7315200"/>
              <a:gd name="connsiteY0" fmla="*/ 6480 h 4432145"/>
              <a:gd name="connsiteX1" fmla="*/ 634978 w 7315200"/>
              <a:gd name="connsiteY1" fmla="*/ 0 h 4432145"/>
              <a:gd name="connsiteX2" fmla="*/ 7315200 w 7315200"/>
              <a:gd name="connsiteY2" fmla="*/ 174953 h 4432145"/>
              <a:gd name="connsiteX3" fmla="*/ 7140258 w 7315200"/>
              <a:gd name="connsiteY3" fmla="*/ 4432145 h 4432145"/>
              <a:gd name="connsiteX4" fmla="*/ 0 w 7315200"/>
              <a:gd name="connsiteY4" fmla="*/ 4134077 h 4432145"/>
              <a:gd name="connsiteX5" fmla="*/ 583143 w 7315200"/>
              <a:gd name="connsiteY5" fmla="*/ 6480 h 44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0" h="4432145">
                <a:moveTo>
                  <a:pt x="583143" y="6480"/>
                </a:moveTo>
                <a:lnTo>
                  <a:pt x="634978" y="0"/>
                </a:lnTo>
                <a:lnTo>
                  <a:pt x="7315200" y="174953"/>
                </a:lnTo>
                <a:lnTo>
                  <a:pt x="7140258" y="4432145"/>
                </a:lnTo>
                <a:lnTo>
                  <a:pt x="0" y="4134077"/>
                </a:lnTo>
                <a:lnTo>
                  <a:pt x="583143" y="648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21C5570F-0C52-A44F-851E-0BE4C430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85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36589296-76A4-BA4F-8708-CD0EB5F2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FA25591-732A-034C-B798-C6C1C9FE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2A2ED5-B70B-1F4B-886B-BDBC51D877E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C4F4513C-E38D-2048-AFA3-09065DD0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749425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For propositions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 and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 in the set {A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,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, ..., A</a:t>
            </a:r>
            <a:r>
              <a:rPr lang="en-US" altLang="en-US" sz="2800" baseline="-25000">
                <a:latin typeface="Times" pitchFamily="2" charset="0"/>
              </a:rPr>
              <a:t>m</a:t>
            </a:r>
            <a:r>
              <a:rPr lang="en-US" altLang="en-US" sz="2800">
                <a:latin typeface="Times" pitchFamily="2" charset="0"/>
              </a:rPr>
              <a:t>}  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44BCA5B9-2C85-E347-B952-4DFE4DB7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595563"/>
            <a:ext cx="72469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25" indent="-2397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[A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|A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]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= </a:t>
            </a:r>
            <a:r>
              <a:rPr lang="en-US" altLang="en-US" sz="6000">
                <a:solidFill>
                  <a:srgbClr val="000000"/>
                </a:solidFill>
                <a:latin typeface="Times" pitchFamily="2" charset="0"/>
              </a:rPr>
              <a:t>f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  …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&amp;…&amp;~A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)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endParaRPr lang="en-US" altLang="en-US" sz="360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endParaRPr lang="en-US" altLang="en-US" sz="3600"/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EB355B97-DF76-F049-9035-71172470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6240463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list of 2</a:t>
            </a:r>
            <a:r>
              <a:rPr lang="en-US" altLang="en-US" sz="1800" baseline="30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 logically strongest conjunctions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635F5201-F069-434D-9D38-A08BA32D8AF4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277813"/>
            <a:ext cx="2632075" cy="1303337"/>
            <a:chOff x="5794480" y="277826"/>
            <a:chExt cx="2632651" cy="13031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831FC0-4D6F-8940-81F9-096C0BB229E8}"/>
                </a:ext>
              </a:extLst>
            </p:cNvPr>
            <p:cNvSpPr/>
            <p:nvPr/>
          </p:nvSpPr>
          <p:spPr>
            <a:xfrm>
              <a:off x="6112049" y="377823"/>
              <a:ext cx="2064202" cy="1203139"/>
            </a:xfrm>
            <a:custGeom>
              <a:avLst/>
              <a:gdLst>
                <a:gd name="connsiteX0" fmla="*/ 0 w 2063787"/>
                <a:gd name="connsiteY0" fmla="*/ 125684 h 1203913"/>
                <a:gd name="connsiteX1" fmla="*/ 1898419 w 2063787"/>
                <a:gd name="connsiteY1" fmla="*/ 0 h 1203913"/>
                <a:gd name="connsiteX2" fmla="*/ 2063787 w 2063787"/>
                <a:gd name="connsiteY2" fmla="*/ 959161 h 1203913"/>
                <a:gd name="connsiteX3" fmla="*/ 145523 w 2063787"/>
                <a:gd name="connsiteY3" fmla="*/ 1203913 h 1203913"/>
                <a:gd name="connsiteX4" fmla="*/ 0 w 2063787"/>
                <a:gd name="connsiteY4" fmla="*/ 125684 h 120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87" h="1203913">
                  <a:moveTo>
                    <a:pt x="0" y="125684"/>
                  </a:moveTo>
                  <a:lnTo>
                    <a:pt x="1898419" y="0"/>
                  </a:lnTo>
                  <a:lnTo>
                    <a:pt x="2063787" y="959161"/>
                  </a:lnTo>
                  <a:lnTo>
                    <a:pt x="145523" y="1203913"/>
                  </a:lnTo>
                  <a:lnTo>
                    <a:pt x="0" y="12568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0" name="TextBox 8">
              <a:extLst>
                <a:ext uri="{FF2B5EF4-FFF2-40B4-BE49-F238E27FC236}">
                  <a16:creationId xmlns:a16="http://schemas.microsoft.com/office/drawing/2014/main" id="{5A74C96E-5AF4-1D49-BBDA-AC1C07B4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80" y="324130"/>
              <a:ext cx="101205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Very many</a:t>
              </a:r>
              <a:r>
                <a:rPr lang="en-US" altLang="en-US" sz="2800">
                  <a:latin typeface="Times" pitchFamily="2" charset="0"/>
                </a:rPr>
                <a:t> f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s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92F21CC4-56CE-5846-A6E2-95F9FC0F0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394" y="277826"/>
              <a:ext cx="10517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Very many inductive logics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C79608A6-0975-044C-B317-4F6AC7D5A082}"/>
                </a:ext>
              </a:extLst>
            </p:cNvPr>
            <p:cNvSpPr/>
            <p:nvPr/>
          </p:nvSpPr>
          <p:spPr>
            <a:xfrm>
              <a:off x="6912325" y="827016"/>
              <a:ext cx="443010" cy="250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96BFBBA-EF25-F94D-950F-5ED6A415DF68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A87748F2-2C09-464D-926C-FE937A6B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9E40B77-6085-7D46-86D6-05C95462F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8F812CC-0F72-244D-BE37-165F89B3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19ABEE-DAD2-8743-91C6-E57AFFC5EFD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0E1C64BD-248C-9941-8F16-208C705E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A5572F-C98D-C54D-827D-CED7C7F507F5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48130" name="Freeform 20">
            <a:extLst>
              <a:ext uri="{FF2B5EF4-FFF2-40B4-BE49-F238E27FC236}">
                <a16:creationId xmlns:a16="http://schemas.microsoft.com/office/drawing/2014/main" id="{B5860A3D-7CC7-A547-9BE0-36BAE1A22E0E}"/>
              </a:ext>
            </a:extLst>
          </p:cNvPr>
          <p:cNvSpPr>
            <a:spLocks/>
          </p:cNvSpPr>
          <p:nvPr/>
        </p:nvSpPr>
        <p:spPr bwMode="auto">
          <a:xfrm>
            <a:off x="668338" y="558800"/>
            <a:ext cx="7823200" cy="568325"/>
          </a:xfrm>
          <a:custGeom>
            <a:avLst/>
            <a:gdLst>
              <a:gd name="T0" fmla="*/ 2147483647 w 4928"/>
              <a:gd name="T1" fmla="*/ 2147483647 h 361"/>
              <a:gd name="T2" fmla="*/ 0 w 4928"/>
              <a:gd name="T3" fmla="*/ 0 h 361"/>
              <a:gd name="T4" fmla="*/ 2147483647 w 4928"/>
              <a:gd name="T5" fmla="*/ 2147483647 h 361"/>
              <a:gd name="T6" fmla="*/ 2147483647 w 4928"/>
              <a:gd name="T7" fmla="*/ 2147483647 h 361"/>
              <a:gd name="T8" fmla="*/ 2147483647 w 4928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361"/>
              <a:gd name="T17" fmla="*/ 4928 w 4928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361">
                <a:moveTo>
                  <a:pt x="162" y="361"/>
                </a:moveTo>
                <a:lnTo>
                  <a:pt x="0" y="0"/>
                </a:lnTo>
                <a:lnTo>
                  <a:pt x="4818" y="132"/>
                </a:lnTo>
                <a:lnTo>
                  <a:pt x="4928" y="297"/>
                </a:lnTo>
                <a:lnTo>
                  <a:pt x="162" y="361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5446CBF-5E43-C14E-A520-511B5BCB8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829786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How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to make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 Boolean Algebra Bigger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2" name="Content Placeholder 23">
            <a:extLst>
              <a:ext uri="{FF2B5EF4-FFF2-40B4-BE49-F238E27FC236}">
                <a16:creationId xmlns:a16="http://schemas.microsoft.com/office/drawing/2014/main" id="{5D64CA3F-F670-8F40-8777-C1B73FFE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3" name="TextBox 24">
            <a:extLst>
              <a:ext uri="{FF2B5EF4-FFF2-40B4-BE49-F238E27FC236}">
                <a16:creationId xmlns:a16="http://schemas.microsoft.com/office/drawing/2014/main" id="{DF4499B7-5276-284C-BC60-436B9C15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08125"/>
            <a:ext cx="206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44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2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3</a:t>
            </a:r>
            <a:r>
              <a:rPr lang="en-US" altLang="en-US" sz="4400">
                <a:latin typeface="Times" pitchFamily="2" charset="0"/>
              </a:rPr>
              <a:t> </a:t>
            </a:r>
          </a:p>
        </p:txBody>
      </p:sp>
      <p:sp>
        <p:nvSpPr>
          <p:cNvPr id="48134" name="TextBox 11">
            <a:extLst>
              <a:ext uri="{FF2B5EF4-FFF2-40B4-BE49-F238E27FC236}">
                <a16:creationId xmlns:a16="http://schemas.microsoft.com/office/drawing/2014/main" id="{78F2A4C1-02D6-3C44-A20C-B96A9AB6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43063"/>
            <a:ext cx="2219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800" baseline="-2500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There is a solar eclipse on June 1.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24CF8EC8-BCDF-B242-97BC-E030B160A09A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422525"/>
            <a:ext cx="7704137" cy="3903663"/>
            <a:chOff x="541867" y="2421997"/>
            <a:chExt cx="7704137" cy="3904552"/>
          </a:xfrm>
        </p:grpSpPr>
        <p:grpSp>
          <p:nvGrpSpPr>
            <p:cNvPr id="48137" name="Group 28">
              <a:extLst>
                <a:ext uri="{FF2B5EF4-FFF2-40B4-BE49-F238E27FC236}">
                  <a16:creationId xmlns:a16="http://schemas.microsoft.com/office/drawing/2014/main" id="{FE5A3084-BF4E-7A45-826B-D0BAE7255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129" y="2421997"/>
              <a:ext cx="4714875" cy="3511550"/>
              <a:chOff x="1490133" y="2404532"/>
              <a:chExt cx="4715934" cy="3512642"/>
            </a:xfrm>
          </p:grpSpPr>
          <p:sp>
            <p:nvSpPr>
              <p:cNvPr id="48140" name="AutoShape 14">
                <a:extLst>
                  <a:ext uri="{FF2B5EF4-FFF2-40B4-BE49-F238E27FC236}">
                    <a16:creationId xmlns:a16="http://schemas.microsoft.com/office/drawing/2014/main" id="{1FB5581B-5020-6E4D-8E4B-B68C76824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80533" y="3014132"/>
                <a:ext cx="2590800" cy="1371600"/>
              </a:xfrm>
              <a:prstGeom prst="rightArrow">
                <a:avLst>
                  <a:gd name="adj1" fmla="val 50000"/>
                  <a:gd name="adj2" fmla="val 47222"/>
                </a:avLst>
              </a:prstGeom>
              <a:solidFill>
                <a:srgbClr val="BEF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</p:txBody>
          </p:sp>
          <p:sp>
            <p:nvSpPr>
              <p:cNvPr id="48141" name="Rectangle 12">
                <a:extLst>
                  <a:ext uri="{FF2B5EF4-FFF2-40B4-BE49-F238E27FC236}">
                    <a16:creationId xmlns:a16="http://schemas.microsoft.com/office/drawing/2014/main" id="{0612B098-3CCD-5848-9A4D-142D928C1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530" y="2918883"/>
                <a:ext cx="353853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disjunctive refinement</a:t>
                </a:r>
              </a:p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 baseline="-25000">
                    <a:latin typeface="Times" pitchFamily="2" charset="0"/>
                  </a:rPr>
                  <a:t> </a:t>
                </a:r>
                <a:r>
                  <a:rPr lang="en-US" altLang="en-US">
                    <a:latin typeface="Times" pitchFamily="2" charset="0"/>
                  </a:rPr>
                  <a:t>expanded to 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v 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endParaRPr lang="en-US" altLang="en-US" baseline="-25000">
                  <a:solidFill>
                    <a:srgbClr val="FF0000"/>
                  </a:solidFill>
                  <a:latin typeface="Times" pitchFamily="2" charset="0"/>
                </a:endParaRPr>
              </a:p>
              <a:p>
                <a:pPr eaLnBrk="1" hangingPunct="1"/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48142" name="Rectangle 13">
                <a:extLst>
                  <a:ext uri="{FF2B5EF4-FFF2-40B4-BE49-F238E27FC236}">
                    <a16:creationId xmlns:a16="http://schemas.microsoft.com/office/drawing/2014/main" id="{353F8883-5508-4248-B103-6EFA8313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867" y="2556933"/>
                <a:ext cx="1846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endParaRPr lang="en-US" altLang="en-US" sz="1800" baseline="-25000">
                  <a:latin typeface="Times" pitchFamily="2" charset="0"/>
                </a:endParaRPr>
              </a:p>
            </p:txBody>
          </p:sp>
          <p:sp>
            <p:nvSpPr>
              <p:cNvPr id="48143" name="TextBox 27">
                <a:extLst>
                  <a:ext uri="{FF2B5EF4-FFF2-40B4-BE49-F238E27FC236}">
                    <a16:creationId xmlns:a16="http://schemas.microsoft.com/office/drawing/2014/main" id="{FDBD3422-9EF8-C54C-867B-C020A33F5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5147733"/>
                <a:ext cx="284853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4400">
                    <a:latin typeface="Times" pitchFamily="2" charset="0"/>
                  </a:rPr>
                  <a:t>, </a:t>
                </a:r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3</a:t>
                </a:r>
                <a:r>
                  <a:rPr lang="en-US" altLang="en-US" sz="44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48138" name="TextBox 12">
              <a:extLst>
                <a:ext uri="{FF2B5EF4-FFF2-40B4-BE49-F238E27FC236}">
                  <a16:creationId xmlns:a16="http://schemas.microsoft.com/office/drawing/2014/main" id="{A2FBA22E-1E7B-BD43-A8F6-B6BF67175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7" y="3970865"/>
              <a:ext cx="23706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sz="1800">
                  <a:latin typeface="Times" pitchFamily="2" charset="0"/>
                </a:rPr>
                <a:t>There is a solar eclipse in the morning of June 1.</a:t>
              </a:r>
            </a:p>
          </p:txBody>
        </p:sp>
        <p:sp>
          <p:nvSpPr>
            <p:cNvPr id="48139" name="TextBox 13">
              <a:extLst>
                <a:ext uri="{FF2B5EF4-FFF2-40B4-BE49-F238E27FC236}">
                  <a16:creationId xmlns:a16="http://schemas.microsoft.com/office/drawing/2014/main" id="{975B68CB-1FC8-954C-A448-ACC8BFD86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65" y="5249331"/>
              <a:ext cx="25484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sz="1800">
                  <a:latin typeface="Times" pitchFamily="2" charset="0"/>
                </a:rPr>
                <a:t>There is a solar eclipse in the afternoon of June 1.</a:t>
              </a:r>
            </a:p>
          </p:txBody>
        </p:sp>
      </p:grpSp>
      <p:pic>
        <p:nvPicPr>
          <p:cNvPr id="17" name="Picture 16" descr="eclipse.jpg">
            <a:extLst>
              <a:ext uri="{FF2B5EF4-FFF2-40B4-BE49-F238E27FC236}">
                <a16:creationId xmlns:a16="http://schemas.microsoft.com/office/drawing/2014/main" id="{C91EA222-B3C3-6746-9D53-04D2540F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55" y="2452701"/>
            <a:ext cx="1005923" cy="100592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F89C785C-2930-6847-8F76-5CA9229F7A63}"/>
              </a:ext>
            </a:extLst>
          </p:cNvPr>
          <p:cNvSpPr/>
          <p:nvPr/>
        </p:nvSpPr>
        <p:spPr>
          <a:xfrm>
            <a:off x="542925" y="396875"/>
            <a:ext cx="7807325" cy="681038"/>
          </a:xfrm>
          <a:custGeom>
            <a:avLst/>
            <a:gdLst>
              <a:gd name="connsiteX0" fmla="*/ 198441 w 7807128"/>
              <a:gd name="connsiteY0" fmla="*/ 0 h 681335"/>
              <a:gd name="connsiteX1" fmla="*/ 7692899 w 7807128"/>
              <a:gd name="connsiteY1" fmla="*/ 390279 h 681335"/>
              <a:gd name="connsiteX2" fmla="*/ 7699514 w 7807128"/>
              <a:gd name="connsiteY2" fmla="*/ 588726 h 681335"/>
              <a:gd name="connsiteX3" fmla="*/ 0 w 7807128"/>
              <a:gd name="connsiteY3" fmla="*/ 681335 h 681335"/>
              <a:gd name="connsiteX4" fmla="*/ 198441 w 7807128"/>
              <a:gd name="connsiteY4" fmla="*/ 0 h 6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128" h="681335">
                <a:moveTo>
                  <a:pt x="198441" y="0"/>
                </a:moveTo>
                <a:lnTo>
                  <a:pt x="7692899" y="390279"/>
                </a:lnTo>
                <a:cubicBezTo>
                  <a:pt x="7742208" y="601609"/>
                  <a:pt x="7807128" y="588726"/>
                  <a:pt x="7699514" y="588726"/>
                </a:cubicBezTo>
                <a:lnTo>
                  <a:pt x="0" y="681335"/>
                </a:lnTo>
                <a:lnTo>
                  <a:pt x="1984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6497359D-0E7A-AC40-97A7-D13FAB93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Refine for more expressive power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A8D28774-8A22-0449-9A22-6F19F6C1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8D4BE54-6024-BD44-BFCF-132D1173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7AEFEF-EE71-C443-9E7D-D2EFEB17C9A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0181" name="Picture 5" descr="Dartboard.png">
            <a:extLst>
              <a:ext uri="{FF2B5EF4-FFF2-40B4-BE49-F238E27FC236}">
                <a16:creationId xmlns:a16="http://schemas.microsoft.com/office/drawing/2014/main" id="{3C2A8FE8-4E7F-D44E-898D-F4DEAC23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671638"/>
            <a:ext cx="3365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4D90AB9-D34D-574E-BC30-D9A36A062F45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727200"/>
            <a:ext cx="5108575" cy="917575"/>
            <a:chOff x="568864" y="1719875"/>
            <a:chExt cx="5108161" cy="918093"/>
          </a:xfrm>
        </p:grpSpPr>
        <p:sp>
          <p:nvSpPr>
            <p:cNvPr id="50243" name="TextBox 7">
              <a:extLst>
                <a:ext uri="{FF2B5EF4-FFF2-40B4-BE49-F238E27FC236}">
                  <a16:creationId xmlns:a16="http://schemas.microsoft.com/office/drawing/2014/main" id="{25752055-45DC-FA42-832B-E89335F3A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4" y="1719875"/>
              <a:ext cx="1795838" cy="64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two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1/2</a:t>
              </a:r>
            </a:p>
          </p:txBody>
        </p:sp>
        <p:sp>
          <p:nvSpPr>
            <p:cNvPr id="50244" name="TextBox 8">
              <a:extLst>
                <a:ext uri="{FF2B5EF4-FFF2-40B4-BE49-F238E27FC236}">
                  <a16:creationId xmlns:a16="http://schemas.microsoft.com/office/drawing/2014/main" id="{C326B103-12E1-3143-8F57-29A6B8EB9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669" y="177279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5" name="TextBox 9">
              <a:extLst>
                <a:ext uri="{FF2B5EF4-FFF2-40B4-BE49-F238E27FC236}">
                  <a16:creationId xmlns:a16="http://schemas.microsoft.com/office/drawing/2014/main" id="{500C25A9-C16F-E348-8CDE-A0F56155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295" y="217630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EC300B3-C327-CE4C-B74F-66ED4657630E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1685925"/>
            <a:ext cx="5773737" cy="2262188"/>
            <a:chOff x="517897" y="1620650"/>
            <a:chExt cx="5774296" cy="2260919"/>
          </a:xfrm>
        </p:grpSpPr>
        <p:sp>
          <p:nvSpPr>
            <p:cNvPr id="50234" name="Rectangle 10">
              <a:extLst>
                <a:ext uri="{FF2B5EF4-FFF2-40B4-BE49-F238E27FC236}">
                  <a16:creationId xmlns:a16="http://schemas.microsoft.com/office/drawing/2014/main" id="{1A55CC1A-18B5-5540-84AD-5D0839ECA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97" y="2437928"/>
              <a:ext cx="2066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ten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8/10</a:t>
              </a:r>
            </a:p>
          </p:txBody>
        </p:sp>
        <p:sp>
          <p:nvSpPr>
            <p:cNvPr id="50235" name="TextBox 11">
              <a:extLst>
                <a:ext uri="{FF2B5EF4-FFF2-40B4-BE49-F238E27FC236}">
                  <a16:creationId xmlns:a16="http://schemas.microsoft.com/office/drawing/2014/main" id="{AD39475B-C12E-5645-B7D2-CD9828F18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028" y="162065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6" name="TextBox 13">
              <a:extLst>
                <a:ext uri="{FF2B5EF4-FFF2-40B4-BE49-F238E27FC236}">
                  <a16:creationId xmlns:a16="http://schemas.microsoft.com/office/drawing/2014/main" id="{F858D8B2-1E93-3341-920D-2592712DE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131" y="281133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7" name="TextBox 14">
              <a:extLst>
                <a:ext uri="{FF2B5EF4-FFF2-40B4-BE49-F238E27FC236}">
                  <a16:creationId xmlns:a16="http://schemas.microsoft.com/office/drawing/2014/main" id="{A5CF140E-00FF-7242-AD9E-54687F94D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02" y="259304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8" name="TextBox 15">
              <a:extLst>
                <a:ext uri="{FF2B5EF4-FFF2-40B4-BE49-F238E27FC236}">
                  <a16:creationId xmlns:a16="http://schemas.microsoft.com/office/drawing/2014/main" id="{8D4F85A3-8087-F544-8141-5D2E8E810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252" y="243428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9" name="TextBox 16">
              <a:extLst>
                <a:ext uri="{FF2B5EF4-FFF2-40B4-BE49-F238E27FC236}">
                  <a16:creationId xmlns:a16="http://schemas.microsoft.com/office/drawing/2014/main" id="{20C0D899-8F32-7648-9106-3057BB834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463" y="191832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0" name="TextBox 17">
              <a:extLst>
                <a:ext uri="{FF2B5EF4-FFF2-40B4-BE49-F238E27FC236}">
                  <a16:creationId xmlns:a16="http://schemas.microsoft.com/office/drawing/2014/main" id="{7530ECD8-337D-6340-A711-EE15656AA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048" y="1898476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1" name="TextBox 18">
              <a:extLst>
                <a:ext uri="{FF2B5EF4-FFF2-40B4-BE49-F238E27FC236}">
                  <a16:creationId xmlns:a16="http://schemas.microsoft.com/office/drawing/2014/main" id="{3CD26461-6C53-FB45-ACB5-DFB98FFDD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863" y="3221457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2" name="TextBox 19">
              <a:extLst>
                <a:ext uri="{FF2B5EF4-FFF2-40B4-BE49-F238E27FC236}">
                  <a16:creationId xmlns:a16="http://schemas.microsoft.com/office/drawing/2014/main" id="{4981B30E-C3F7-AB40-BEA6-0CD5C8FA7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425" y="341990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pic>
        <p:nvPicPr>
          <p:cNvPr id="7" name="Picture 6" descr="dart-board-hi.png">
            <a:extLst>
              <a:ext uri="{FF2B5EF4-FFF2-40B4-BE49-F238E27FC236}">
                <a16:creationId xmlns:a16="http://schemas.microsoft.com/office/drawing/2014/main" id="{13C590C5-9375-CC47-AD21-D935157D4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460625"/>
            <a:ext cx="581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0">
            <a:extLst>
              <a:ext uri="{FF2B5EF4-FFF2-40B4-BE49-F238E27FC236}">
                <a16:creationId xmlns:a16="http://schemas.microsoft.com/office/drawing/2014/main" id="{D53B1534-F2AD-D646-81AE-9C37EFA2DCCD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1587500"/>
            <a:ext cx="7388225" cy="3371850"/>
            <a:chOff x="531654" y="1587576"/>
            <a:chExt cx="7387752" cy="3372222"/>
          </a:xfrm>
        </p:grpSpPr>
        <p:grpSp>
          <p:nvGrpSpPr>
            <p:cNvPr id="50194" name="Group 69">
              <a:extLst>
                <a:ext uri="{FF2B5EF4-FFF2-40B4-BE49-F238E27FC236}">
                  <a16:creationId xmlns:a16="http://schemas.microsoft.com/office/drawing/2014/main" id="{7CF3423D-F711-4140-A50E-BE60086F4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431" y="1587576"/>
              <a:ext cx="3136975" cy="3372222"/>
              <a:chOff x="4782431" y="1587576"/>
              <a:chExt cx="3136975" cy="3372222"/>
            </a:xfrm>
          </p:grpSpPr>
          <p:sp>
            <p:nvSpPr>
              <p:cNvPr id="50196" name="TextBox 21">
                <a:extLst>
                  <a:ext uri="{FF2B5EF4-FFF2-40B4-BE49-F238E27FC236}">
                    <a16:creationId xmlns:a16="http://schemas.microsoft.com/office/drawing/2014/main" id="{ACA7620A-24EB-0A4F-9518-1CD75A6B2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4257" y="449813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7" name="TextBox 22">
                <a:extLst>
                  <a:ext uri="{FF2B5EF4-FFF2-40B4-BE49-F238E27FC236}">
                    <a16:creationId xmlns:a16="http://schemas.microsoft.com/office/drawing/2014/main" id="{767D17D3-E70A-8443-B4AC-955375EBB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431" y="442536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8" name="TextBox 23">
                <a:extLst>
                  <a:ext uri="{FF2B5EF4-FFF2-40B4-BE49-F238E27FC236}">
                    <a16:creationId xmlns:a16="http://schemas.microsoft.com/office/drawing/2014/main" id="{9656FA55-6122-4444-B6CA-16160E9AB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8935" y="447828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9" name="TextBox 24">
                <a:extLst>
                  <a:ext uri="{FF2B5EF4-FFF2-40B4-BE49-F238E27FC236}">
                    <a16:creationId xmlns:a16="http://schemas.microsoft.com/office/drawing/2014/main" id="{76065247-29C5-2641-B84B-791B3B445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7" y="437906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0" name="TextBox 25">
                <a:extLst>
                  <a:ext uri="{FF2B5EF4-FFF2-40B4-BE49-F238E27FC236}">
                    <a16:creationId xmlns:a16="http://schemas.microsoft.com/office/drawing/2014/main" id="{B8D92AAE-4735-C942-840F-4153A632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065" y="4174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1" name="TextBox 26">
                <a:extLst>
                  <a:ext uri="{FF2B5EF4-FFF2-40B4-BE49-F238E27FC236}">
                    <a16:creationId xmlns:a16="http://schemas.microsoft.com/office/drawing/2014/main" id="{65E95028-FCCA-E148-BD78-9A1917A4C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7533" y="18058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2" name="TextBox 27">
                <a:extLst>
                  <a:ext uri="{FF2B5EF4-FFF2-40B4-BE49-F238E27FC236}">
                    <a16:creationId xmlns:a16="http://schemas.microsoft.com/office/drawing/2014/main" id="{BF81D41C-DF7F-9C44-9DA6-7262F9EF8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3100" y="15875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3" name="TextBox 28">
                <a:extLst>
                  <a:ext uri="{FF2B5EF4-FFF2-40B4-BE49-F238E27FC236}">
                    <a16:creationId xmlns:a16="http://schemas.microsoft.com/office/drawing/2014/main" id="{E8E7D152-D976-E84E-9B80-B0E062BA1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5327" y="182571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4" name="TextBox 29">
                <a:extLst>
                  <a:ext uri="{FF2B5EF4-FFF2-40B4-BE49-F238E27FC236}">
                    <a16:creationId xmlns:a16="http://schemas.microsoft.com/office/drawing/2014/main" id="{C9F8A76C-3DF3-DE43-B310-B978DA190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6685" y="179263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5" name="TextBox 30">
                <a:extLst>
                  <a:ext uri="{FF2B5EF4-FFF2-40B4-BE49-F238E27FC236}">
                    <a16:creationId xmlns:a16="http://schemas.microsoft.com/office/drawing/2014/main" id="{FD88E58E-67E1-C74F-B279-37C3C9D5B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364" y="219614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6" name="TextBox 32">
                <a:extLst>
                  <a:ext uri="{FF2B5EF4-FFF2-40B4-BE49-F238E27FC236}">
                    <a16:creationId xmlns:a16="http://schemas.microsoft.com/office/drawing/2014/main" id="{B1E1E1B8-7933-804C-95F1-94C0531D0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870" y="23152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7" name="TextBox 33">
                <a:extLst>
                  <a:ext uri="{FF2B5EF4-FFF2-40B4-BE49-F238E27FC236}">
                    <a16:creationId xmlns:a16="http://schemas.microsoft.com/office/drawing/2014/main" id="{8967C03A-1933-5A42-BEC9-5983DC45A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282" y="27981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8" name="TextBox 34">
                <a:extLst>
                  <a:ext uri="{FF2B5EF4-FFF2-40B4-BE49-F238E27FC236}">
                    <a16:creationId xmlns:a16="http://schemas.microsoft.com/office/drawing/2014/main" id="{13C34243-A445-2F4A-A505-37BE23BAA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9558" y="275841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9" name="TextBox 35">
                <a:extLst>
                  <a:ext uri="{FF2B5EF4-FFF2-40B4-BE49-F238E27FC236}">
                    <a16:creationId xmlns:a16="http://schemas.microsoft.com/office/drawing/2014/main" id="{1B181C1A-BB0F-E44B-8496-4246B6A7FA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088" y="322145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0" name="TextBox 36">
                <a:extLst>
                  <a:ext uri="{FF2B5EF4-FFF2-40B4-BE49-F238E27FC236}">
                    <a16:creationId xmlns:a16="http://schemas.microsoft.com/office/drawing/2014/main" id="{78B4A5D1-6835-C24D-836E-FCB92DD00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720" y="3109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1" name="TextBox 37">
                <a:extLst>
                  <a:ext uri="{FF2B5EF4-FFF2-40B4-BE49-F238E27FC236}">
                    <a16:creationId xmlns:a16="http://schemas.microsoft.com/office/drawing/2014/main" id="{02DBBC70-AAE1-D246-B450-BCEDEED5F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1740" y="32743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2" name="TextBox 38">
                <a:extLst>
                  <a:ext uri="{FF2B5EF4-FFF2-40B4-BE49-F238E27FC236}">
                    <a16:creationId xmlns:a16="http://schemas.microsoft.com/office/drawing/2014/main" id="{3833132C-D745-974F-9557-AA8A13DDA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163" y="33339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3" name="TextBox 39">
                <a:extLst>
                  <a:ext uri="{FF2B5EF4-FFF2-40B4-BE49-F238E27FC236}">
                    <a16:creationId xmlns:a16="http://schemas.microsoft.com/office/drawing/2014/main" id="{14FC8238-FBDF-214D-BD02-92DD18E11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822" y="38035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4" name="TextBox 40">
                <a:extLst>
                  <a:ext uri="{FF2B5EF4-FFF2-40B4-BE49-F238E27FC236}">
                    <a16:creationId xmlns:a16="http://schemas.microsoft.com/office/drawing/2014/main" id="{9F164561-D150-104C-AC53-AF2E56391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5014" y="36911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5" name="TextBox 41">
                <a:extLst>
                  <a:ext uri="{FF2B5EF4-FFF2-40B4-BE49-F238E27FC236}">
                    <a16:creationId xmlns:a16="http://schemas.microsoft.com/office/drawing/2014/main" id="{F7C4EFB3-26FA-7F40-97D3-5CE46F2DE8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049" y="355220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6" name="TextBox 42">
                <a:extLst>
                  <a:ext uri="{FF2B5EF4-FFF2-40B4-BE49-F238E27FC236}">
                    <a16:creationId xmlns:a16="http://schemas.microsoft.com/office/drawing/2014/main" id="{D1D3A657-C0B0-C442-A111-EEF05A32D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0894" y="40681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7" name="TextBox 43">
                <a:extLst>
                  <a:ext uri="{FF2B5EF4-FFF2-40B4-BE49-F238E27FC236}">
                    <a16:creationId xmlns:a16="http://schemas.microsoft.com/office/drawing/2014/main" id="{743D222D-11A6-8146-A949-C1770CE5C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474" y="418723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8" name="TextBox 44">
                <a:extLst>
                  <a:ext uri="{FF2B5EF4-FFF2-40B4-BE49-F238E27FC236}">
                    <a16:creationId xmlns:a16="http://schemas.microsoft.com/office/drawing/2014/main" id="{6B6FCEDD-94B1-454B-9AA1-0B9AED160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7" y="391602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9" name="TextBox 45">
                <a:extLst>
                  <a:ext uri="{FF2B5EF4-FFF2-40B4-BE49-F238E27FC236}">
                    <a16:creationId xmlns:a16="http://schemas.microsoft.com/office/drawing/2014/main" id="{3F98C0BC-9788-FF47-9003-5783016C6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735" y="37572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0" name="TextBox 46">
                <a:extLst>
                  <a:ext uri="{FF2B5EF4-FFF2-40B4-BE49-F238E27FC236}">
                    <a16:creationId xmlns:a16="http://schemas.microsoft.com/office/drawing/2014/main" id="{EB990CD3-87F5-B44A-809C-B932EA2C8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1605" y="369773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1" name="TextBox 47">
                <a:extLst>
                  <a:ext uri="{FF2B5EF4-FFF2-40B4-BE49-F238E27FC236}">
                    <a16:creationId xmlns:a16="http://schemas.microsoft.com/office/drawing/2014/main" id="{4675AB83-C28A-124B-A06D-0479CBC5F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731" y="367127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2" name="TextBox 48">
                <a:extLst>
                  <a:ext uri="{FF2B5EF4-FFF2-40B4-BE49-F238E27FC236}">
                    <a16:creationId xmlns:a16="http://schemas.microsoft.com/office/drawing/2014/main" id="{CCE3BDFD-CCF9-C740-9875-430193AA6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1916" y="414754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3" name="TextBox 49">
                <a:extLst>
                  <a:ext uri="{FF2B5EF4-FFF2-40B4-BE49-F238E27FC236}">
                    <a16:creationId xmlns:a16="http://schemas.microsoft.com/office/drawing/2014/main" id="{1D9B055F-FF32-D34E-8FB9-58175A9C4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5" y="436583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4" name="TextBox 50">
                <a:extLst>
                  <a:ext uri="{FF2B5EF4-FFF2-40B4-BE49-F238E27FC236}">
                    <a16:creationId xmlns:a16="http://schemas.microsoft.com/office/drawing/2014/main" id="{FE6DD573-6B02-F147-A4B6-B681E8FCC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9957" y="443860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5" name="TextBox 51">
                <a:extLst>
                  <a:ext uri="{FF2B5EF4-FFF2-40B4-BE49-F238E27FC236}">
                    <a16:creationId xmlns:a16="http://schemas.microsoft.com/office/drawing/2014/main" id="{C344443E-2079-A34D-BBAA-31BC116CD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050" y="418723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6" name="TextBox 52">
                <a:extLst>
                  <a:ext uri="{FF2B5EF4-FFF2-40B4-BE49-F238E27FC236}">
                    <a16:creationId xmlns:a16="http://schemas.microsoft.com/office/drawing/2014/main" id="{18397F9D-FDF7-5A42-B371-DE6234546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014" y="373080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7" name="TextBox 53">
                <a:extLst>
                  <a:ext uri="{FF2B5EF4-FFF2-40B4-BE49-F238E27FC236}">
                    <a16:creationId xmlns:a16="http://schemas.microsoft.com/office/drawing/2014/main" id="{C2081D17-E423-7341-979E-56DC56AAA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7685" y="305608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8" name="TextBox 54">
                <a:extLst>
                  <a:ext uri="{FF2B5EF4-FFF2-40B4-BE49-F238E27FC236}">
                    <a16:creationId xmlns:a16="http://schemas.microsoft.com/office/drawing/2014/main" id="{760904DE-7F94-BB4D-8619-FA683B698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676" y="20903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9" name="TextBox 55">
                <a:extLst>
                  <a:ext uri="{FF2B5EF4-FFF2-40B4-BE49-F238E27FC236}">
                    <a16:creationId xmlns:a16="http://schemas.microsoft.com/office/drawing/2014/main" id="{114A044C-2FD4-FB48-9355-F33743875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294" y="314869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0" name="TextBox 56">
                <a:extLst>
                  <a:ext uri="{FF2B5EF4-FFF2-40B4-BE49-F238E27FC236}">
                    <a16:creationId xmlns:a16="http://schemas.microsoft.com/office/drawing/2014/main" id="{EF76CF11-1E75-3943-9390-A36BA40D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944" y="323468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1" name="TextBox 57">
                <a:extLst>
                  <a:ext uri="{FF2B5EF4-FFF2-40B4-BE49-F238E27FC236}">
                    <a16:creationId xmlns:a16="http://schemas.microsoft.com/office/drawing/2014/main" id="{5E3C1FAE-6696-EA42-A1B3-0ECA35B47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3965" y="293701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2" name="TextBox 58">
                <a:extLst>
                  <a:ext uri="{FF2B5EF4-FFF2-40B4-BE49-F238E27FC236}">
                    <a16:creationId xmlns:a16="http://schemas.microsoft.com/office/drawing/2014/main" id="{FF606DF3-967D-5446-99EC-FDE71A40F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6883" y="24475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3" name="TextBox 59">
                <a:extLst>
                  <a:ext uri="{FF2B5EF4-FFF2-40B4-BE49-F238E27FC236}">
                    <a16:creationId xmlns:a16="http://schemas.microsoft.com/office/drawing/2014/main" id="{3A0E4905-94E2-1B4A-B111-C61A0B814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351" y="219614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</p:grpSp>
        <p:sp>
          <p:nvSpPr>
            <p:cNvPr id="50195" name="TextBox 63">
              <a:extLst>
                <a:ext uri="{FF2B5EF4-FFF2-40B4-BE49-F238E27FC236}">
                  <a16:creationId xmlns:a16="http://schemas.microsoft.com/office/drawing/2014/main" id="{10F8C075-B2E4-1D4D-9904-F5D30C00E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54" y="3284516"/>
              <a:ext cx="2142035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100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79/100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67">
            <a:extLst>
              <a:ext uri="{FF2B5EF4-FFF2-40B4-BE49-F238E27FC236}">
                <a16:creationId xmlns:a16="http://schemas.microsoft.com/office/drawing/2014/main" id="{F8CEE64F-16C7-1844-B3A5-E5B50C759F5D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38600"/>
            <a:ext cx="3078162" cy="877888"/>
            <a:chOff x="787150" y="5292232"/>
            <a:chExt cx="3077534" cy="878263"/>
          </a:xfrm>
        </p:grpSpPr>
        <p:sp>
          <p:nvSpPr>
            <p:cNvPr id="50192" name="TextBox 64">
              <a:extLst>
                <a:ext uri="{FF2B5EF4-FFF2-40B4-BE49-F238E27FC236}">
                  <a16:creationId xmlns:a16="http://schemas.microsoft.com/office/drawing/2014/main" id="{F46C2D45-79DC-B041-8669-952EDA449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50" y="5801269"/>
              <a:ext cx="3077534" cy="36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π/4 = 0.785398... </a:t>
              </a:r>
            </a:p>
          </p:txBody>
        </p:sp>
        <p:sp>
          <p:nvSpPr>
            <p:cNvPr id="67" name="Down Arrow 66">
              <a:extLst>
                <a:ext uri="{FF2B5EF4-FFF2-40B4-BE49-F238E27FC236}">
                  <a16:creationId xmlns:a16="http://schemas.microsoft.com/office/drawing/2014/main" id="{6B453C10-63E1-814C-B00A-4249EB8FDC2E}"/>
                </a:ext>
              </a:extLst>
            </p:cNvPr>
            <p:cNvSpPr/>
            <p:nvPr/>
          </p:nvSpPr>
          <p:spPr>
            <a:xfrm>
              <a:off x="1210926" y="5292232"/>
              <a:ext cx="330133" cy="528864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1">
            <a:extLst>
              <a:ext uri="{FF2B5EF4-FFF2-40B4-BE49-F238E27FC236}">
                <a16:creationId xmlns:a16="http://schemas.microsoft.com/office/drawing/2014/main" id="{85D5A1A3-8FB4-BE4F-819D-9B02B708AABC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5565775"/>
            <a:ext cx="8586788" cy="954088"/>
            <a:chOff x="279531" y="5566001"/>
            <a:chExt cx="8586458" cy="954107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C5D50D7-7A14-5C46-86B0-8EBA42231680}"/>
                </a:ext>
              </a:extLst>
            </p:cNvPr>
            <p:cNvSpPr/>
            <p:nvPr/>
          </p:nvSpPr>
          <p:spPr>
            <a:xfrm>
              <a:off x="522410" y="5651728"/>
              <a:ext cx="8014979" cy="722327"/>
            </a:xfrm>
            <a:custGeom>
              <a:avLst/>
              <a:gdLst>
                <a:gd name="connsiteX0" fmla="*/ 170149 w 7863323"/>
                <a:gd name="connsiteY0" fmla="*/ 0 h 723094"/>
                <a:gd name="connsiteX1" fmla="*/ 7863323 w 7863323"/>
                <a:gd name="connsiteY1" fmla="*/ 267362 h 723094"/>
                <a:gd name="connsiteX2" fmla="*/ 7820786 w 7863323"/>
                <a:gd name="connsiteY2" fmla="*/ 595489 h 723094"/>
                <a:gd name="connsiteX3" fmla="*/ 0 w 7863323"/>
                <a:gd name="connsiteY3" fmla="*/ 723094 h 723094"/>
                <a:gd name="connsiteX4" fmla="*/ 170149 w 7863323"/>
                <a:gd name="connsiteY4" fmla="*/ 0 h 7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3323" h="723094">
                  <a:moveTo>
                    <a:pt x="170149" y="0"/>
                  </a:moveTo>
                  <a:lnTo>
                    <a:pt x="7863323" y="267362"/>
                  </a:lnTo>
                  <a:lnTo>
                    <a:pt x="7820786" y="595489"/>
                  </a:lnTo>
                  <a:lnTo>
                    <a:pt x="0" y="723094"/>
                  </a:lnTo>
                  <a:lnTo>
                    <a:pt x="170149" y="0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89" name="TextBox 65">
              <a:extLst>
                <a:ext uri="{FF2B5EF4-FFF2-40B4-BE49-F238E27FC236}">
                  <a16:creationId xmlns:a16="http://schemas.microsoft.com/office/drawing/2014/main" id="{4E523348-79A8-244E-81FF-8F451B3A3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31" y="5566001"/>
              <a:ext cx="19688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Asymptotic stability</a:t>
              </a:r>
            </a:p>
          </p:txBody>
        </p:sp>
        <p:sp>
          <p:nvSpPr>
            <p:cNvPr id="50190" name="TextBox 67">
              <a:extLst>
                <a:ext uri="{FF2B5EF4-FFF2-40B4-BE49-F238E27FC236}">
                  <a16:creationId xmlns:a16="http://schemas.microsoft.com/office/drawing/2014/main" id="{EE0C6BB4-3F59-E142-A12A-3E6369805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551" y="5644995"/>
              <a:ext cx="13415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[A|B]</a:t>
              </a:r>
            </a:p>
          </p:txBody>
        </p:sp>
        <p:sp>
          <p:nvSpPr>
            <p:cNvPr id="50191" name="TextBox 69">
              <a:extLst>
                <a:ext uri="{FF2B5EF4-FFF2-40B4-BE49-F238E27FC236}">
                  <a16:creationId xmlns:a16="http://schemas.microsoft.com/office/drawing/2014/main" id="{086DDA3A-DE6C-6040-AEF7-782CB018B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977" y="5748294"/>
              <a:ext cx="51470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stabilizes towards a unique limiting value </a:t>
              </a:r>
              <a:r>
                <a:rPr lang="en-US" altLang="en-US" sz="1400">
                  <a:latin typeface="Times" pitchFamily="2" charset="0"/>
                </a:rPr>
                <a:t>under arbitrary disjunctive refinement of A and B and the other propositions.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4CE558DE-1D7B-2745-8F7F-0531EAB42AD7}"/>
              </a:ext>
            </a:extLst>
          </p:cNvPr>
          <p:cNvSpPr/>
          <p:nvPr/>
        </p:nvSpPr>
        <p:spPr>
          <a:xfrm>
            <a:off x="641350" y="463550"/>
            <a:ext cx="5213350" cy="674688"/>
          </a:xfrm>
          <a:custGeom>
            <a:avLst/>
            <a:gdLst>
              <a:gd name="connsiteX0" fmla="*/ 171982 w 5212386"/>
              <a:gd name="connsiteY0" fmla="*/ 0 h 674720"/>
              <a:gd name="connsiteX1" fmla="*/ 5099936 w 5212386"/>
              <a:gd name="connsiteY1" fmla="*/ 304286 h 674720"/>
              <a:gd name="connsiteX2" fmla="*/ 5212386 w 5212386"/>
              <a:gd name="connsiteY2" fmla="*/ 608571 h 674720"/>
              <a:gd name="connsiteX3" fmla="*/ 0 w 5212386"/>
              <a:gd name="connsiteY3" fmla="*/ 674720 h 674720"/>
              <a:gd name="connsiteX4" fmla="*/ 171982 w 5212386"/>
              <a:gd name="connsiteY4" fmla="*/ 0 h 6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386" h="674720">
                <a:moveTo>
                  <a:pt x="171982" y="0"/>
                </a:moveTo>
                <a:lnTo>
                  <a:pt x="5099936" y="304286"/>
                </a:lnTo>
                <a:lnTo>
                  <a:pt x="5212386" y="608571"/>
                </a:lnTo>
                <a:lnTo>
                  <a:pt x="0" y="674720"/>
                </a:lnTo>
                <a:lnTo>
                  <a:pt x="17198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0C8DA21A-F7C5-8C4A-A97B-EE793A7F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98438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8EF8963-0C3D-7B46-A0A1-9F193144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3191693-B46E-FA44-B74D-3F61A9CF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18F7F4-C284-A84C-AF48-2CFA017242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1205" name="Picture 4" descr="algebra grey.png">
            <a:extLst>
              <a:ext uri="{FF2B5EF4-FFF2-40B4-BE49-F238E27FC236}">
                <a16:creationId xmlns:a16="http://schemas.microsoft.com/office/drawing/2014/main" id="{2A6F5D3C-F3C5-5F4E-9091-88260863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49425"/>
            <a:ext cx="4095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gebra grey.png">
            <a:extLst>
              <a:ext uri="{FF2B5EF4-FFF2-40B4-BE49-F238E27FC236}">
                <a16:creationId xmlns:a16="http://schemas.microsoft.com/office/drawing/2014/main" id="{F6D71B12-E6D1-1C45-BA14-F27B740A6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6088"/>
            <a:ext cx="4954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lgebra grey.png">
            <a:extLst>
              <a:ext uri="{FF2B5EF4-FFF2-40B4-BE49-F238E27FC236}">
                <a16:creationId xmlns:a16="http://schemas.microsoft.com/office/drawing/2014/main" id="{AF31F82B-7818-7946-BD70-502637BF5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1646238"/>
            <a:ext cx="84994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>
            <a:extLst>
              <a:ext uri="{FF2B5EF4-FFF2-40B4-BE49-F238E27FC236}">
                <a16:creationId xmlns:a16="http://schemas.microsoft.com/office/drawing/2014/main" id="{903F8B0F-2A73-E146-B954-27658E788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1052513"/>
            <a:ext cx="282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As disjunctive refinement continues:</a:t>
            </a:r>
          </a:p>
        </p:txBody>
      </p:sp>
      <p:pic>
        <p:nvPicPr>
          <p:cNvPr id="11" name="Picture 10" descr="algebra grey.png">
            <a:extLst>
              <a:ext uri="{FF2B5EF4-FFF2-40B4-BE49-F238E27FC236}">
                <a16:creationId xmlns:a16="http://schemas.microsoft.com/office/drawing/2014/main" id="{A58EF384-127D-0845-A246-6B7835CC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49425"/>
            <a:ext cx="645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1" descr="Big Boolean Algebra overlay 2.png">
            <a:extLst>
              <a:ext uri="{FF2B5EF4-FFF2-40B4-BE49-F238E27FC236}">
                <a16:creationId xmlns:a16="http://schemas.microsoft.com/office/drawing/2014/main" id="{5A1B2B20-C248-9B40-9434-DD2A55C4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608263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2D6684-7ECC-7E43-B96F-1BEE3D42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8" y="2192338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[A</a:t>
            </a:r>
            <a:r>
              <a:rPr lang="en-US" altLang="en-US" baseline="-25000" dirty="0">
                <a:latin typeface="Times" pitchFamily="2" charset="0"/>
              </a:rPr>
              <a:t>1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], [A</a:t>
            </a:r>
            <a:r>
              <a:rPr lang="en-US" altLang="en-US" baseline="-25000" dirty="0">
                <a:latin typeface="Times" pitchFamily="2" charset="0"/>
              </a:rPr>
              <a:t>2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dirty="0">
                <a:latin typeface="Times" pitchFamily="2" charset="0"/>
              </a:rPr>
              <a:t>stabilize.</a:t>
            </a:r>
          </a:p>
        </p:txBody>
      </p:sp>
      <p:pic>
        <p:nvPicPr>
          <p:cNvPr id="51212" name="Picture 5" descr="omega.png">
            <a:extLst>
              <a:ext uri="{FF2B5EF4-FFF2-40B4-BE49-F238E27FC236}">
                <a16:creationId xmlns:a16="http://schemas.microsoft.com/office/drawing/2014/main" id="{100B4029-D37A-054B-9DAF-00933F53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501775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6" descr="null.png">
            <a:extLst>
              <a:ext uri="{FF2B5EF4-FFF2-40B4-BE49-F238E27FC236}">
                <a16:creationId xmlns:a16="http://schemas.microsoft.com/office/drawing/2014/main" id="{DF1C7074-C559-1641-BC99-205E1A028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219700"/>
            <a:ext cx="346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D02F40ED-6E4B-0243-AA06-AB4668A079DF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5549900"/>
            <a:ext cx="2387600" cy="661988"/>
            <a:chOff x="714388" y="5549903"/>
            <a:chExt cx="2387908" cy="66148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D2A09A-6E8C-684D-A0C0-8C14C6A822B7}"/>
                </a:ext>
              </a:extLst>
            </p:cNvPr>
            <p:cNvSpPr/>
            <p:nvPr/>
          </p:nvSpPr>
          <p:spPr>
            <a:xfrm>
              <a:off x="714388" y="5549903"/>
              <a:ext cx="489013" cy="62183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19" name="TextBox 13">
              <a:extLst>
                <a:ext uri="{FF2B5EF4-FFF2-40B4-BE49-F238E27FC236}">
                  <a16:creationId xmlns:a16="http://schemas.microsoft.com/office/drawing/2014/main" id="{11A54CD4-5035-3D44-8D51-DEFC4FC65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537" y="5569747"/>
              <a:ext cx="2321759" cy="64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Eventually just inductive hair-splitting.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213F5F7-72EC-8A40-93D9-53A37C695127}"/>
              </a:ext>
            </a:extLst>
          </p:cNvPr>
          <p:cNvGrpSpPr>
            <a:grpSpLocks/>
          </p:cNvGrpSpPr>
          <p:nvPr/>
        </p:nvGrpSpPr>
        <p:grpSpPr bwMode="auto">
          <a:xfrm>
            <a:off x="5100638" y="5351463"/>
            <a:ext cx="3444875" cy="1323975"/>
            <a:chOff x="5099936" y="5351457"/>
            <a:chExt cx="3446261" cy="132363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F30EA3-44C9-EB4E-9A5B-FDC451B5E43C}"/>
                </a:ext>
              </a:extLst>
            </p:cNvPr>
            <p:cNvSpPr/>
            <p:nvPr/>
          </p:nvSpPr>
          <p:spPr>
            <a:xfrm>
              <a:off x="5099936" y="5397482"/>
              <a:ext cx="489147" cy="62214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17" name="TextBox 14">
              <a:extLst>
                <a:ext uri="{FF2B5EF4-FFF2-40B4-BE49-F238E27FC236}">
                  <a16:creationId xmlns:a16="http://schemas.microsoft.com/office/drawing/2014/main" id="{2957A35D-B5A5-9F4D-AC58-7AA791A81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929" y="5351457"/>
              <a:ext cx="3360268" cy="132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Else</a:t>
              </a:r>
              <a:r>
                <a:rPr lang="en-US" altLang="en-US" sz="1800">
                  <a:latin typeface="Times" pitchFamily="2" charset="0"/>
                </a:rPr>
                <a:t> no definite values for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|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], [A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|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unless </a:t>
              </a:r>
              <a:r>
                <a:rPr lang="en-US" altLang="en-US" sz="1800">
                  <a:latin typeface="Times" pitchFamily="2" charset="0"/>
                </a:rPr>
                <a:t>refinement halted by inductive content from outside.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84EBF0C-5A9B-7D47-8928-1EA868CAFB1D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B0406E4C-233F-2A4F-8B51-CD82947A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Triviality Deduced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8C891C8D-CC06-A94A-8EE6-C9882F36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D4F9FCF-9B12-3F49-914B-F599498A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D14874-F050-F040-98F9-7C21F5DFC3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E11D12B6-A7B2-9E46-B3D2-609D8BBA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3C88A1-1207-3048-8E15-AF50676B4C40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3250" name="Freeform 19">
            <a:extLst>
              <a:ext uri="{FF2B5EF4-FFF2-40B4-BE49-F238E27FC236}">
                <a16:creationId xmlns:a16="http://schemas.microsoft.com/office/drawing/2014/main" id="{30215A5A-7027-2C4A-B26D-7EEA24D470D9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283040E-FB9B-574F-A71A-043835E6F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968CF90-478D-D044-B4A3-320132B09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645150"/>
            <a:ext cx="1576388" cy="736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   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928E07DE-5506-0042-A559-DC337E3B81A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711450"/>
            <a:ext cx="1816100" cy="1339850"/>
            <a:chOff x="301504" y="2711142"/>
            <a:chExt cx="1816938" cy="1340578"/>
          </a:xfrm>
        </p:grpSpPr>
        <p:sp>
          <p:nvSpPr>
            <p:cNvPr id="53279" name="AutoShape 28">
              <a:extLst>
                <a:ext uri="{FF2B5EF4-FFF2-40B4-BE49-F238E27FC236}">
                  <a16:creationId xmlns:a16="http://schemas.microsoft.com/office/drawing/2014/main" id="{F5E9301D-7DD7-9C45-B31B-FD6E03D5E9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1098">
              <a:off x="1325122" y="3258400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3280" name="Freeform 20">
              <a:extLst>
                <a:ext uri="{FF2B5EF4-FFF2-40B4-BE49-F238E27FC236}">
                  <a16:creationId xmlns:a16="http://schemas.microsoft.com/office/drawing/2014/main" id="{C0D5E25A-8332-0645-A233-994E66D1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28" y="3278443"/>
              <a:ext cx="785812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14">
              <a:extLst>
                <a:ext uri="{FF2B5EF4-FFF2-40B4-BE49-F238E27FC236}">
                  <a16:creationId xmlns:a16="http://schemas.microsoft.com/office/drawing/2014/main" id="{D85E82DC-67CA-3A4B-9FCB-E1822C8A9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04" y="2953190"/>
              <a:ext cx="14669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 to b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v…vb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</p:grpSp>
      <p:sp>
        <p:nvSpPr>
          <p:cNvPr id="53254" name="TextBox 27">
            <a:extLst>
              <a:ext uri="{FF2B5EF4-FFF2-40B4-BE49-F238E27FC236}">
                <a16:creationId xmlns:a16="http://schemas.microsoft.com/office/drawing/2014/main" id="{52371992-5516-994F-BF67-8F2D21A6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3255" name="TextBox 28">
            <a:extLst>
              <a:ext uri="{FF2B5EF4-FFF2-40B4-BE49-F238E27FC236}">
                <a16:creationId xmlns:a16="http://schemas.microsoft.com/office/drawing/2014/main" id="{B1A3DCE6-E0C5-7046-B00D-D0F5FB7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14488"/>
            <a:ext cx="3916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[a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 = [a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53256" name="TextBox 29">
            <a:extLst>
              <a:ext uri="{FF2B5EF4-FFF2-40B4-BE49-F238E27FC236}">
                <a16:creationId xmlns:a16="http://schemas.microsoft.com/office/drawing/2014/main" id="{AE1266F6-988E-B546-9F40-5315916E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321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From earlier</a:t>
            </a:r>
          </a:p>
        </p:txBody>
      </p:sp>
      <p:sp>
        <p:nvSpPr>
          <p:cNvPr id="53257" name="TextBox 26">
            <a:extLst>
              <a:ext uri="{FF2B5EF4-FFF2-40B4-BE49-F238E27FC236}">
                <a16:creationId xmlns:a16="http://schemas.microsoft.com/office/drawing/2014/main" id="{AAC0A2B3-8FBF-664E-B5E0-343FA914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1399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53258" name="TextBox 27">
            <a:extLst>
              <a:ext uri="{FF2B5EF4-FFF2-40B4-BE49-F238E27FC236}">
                <a16:creationId xmlns:a16="http://schemas.microsoft.com/office/drawing/2014/main" id="{FF52E903-C12A-384B-AA7E-7FF1CEF5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163763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C6667260-6D6E-8848-9B98-1675BC48EFCF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2705100"/>
            <a:ext cx="1830387" cy="1339850"/>
            <a:chOff x="3721832" y="2704977"/>
            <a:chExt cx="1830407" cy="1340578"/>
          </a:xfrm>
        </p:grpSpPr>
        <p:sp>
          <p:nvSpPr>
            <p:cNvPr id="53276" name="Freeform 24">
              <a:extLst>
                <a:ext uri="{FF2B5EF4-FFF2-40B4-BE49-F238E27FC236}">
                  <a16:creationId xmlns:a16="http://schemas.microsoft.com/office/drawing/2014/main" id="{A7177C51-A2E7-1248-B833-85CFE174A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993" y="3265857"/>
              <a:ext cx="785813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16">
              <a:extLst>
                <a:ext uri="{FF2B5EF4-FFF2-40B4-BE49-F238E27FC236}">
                  <a16:creationId xmlns:a16="http://schemas.microsoft.com/office/drawing/2014/main" id="{F7E9011A-5AB8-8244-82A3-D031E4333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356" y="2932482"/>
              <a:ext cx="1443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r>
                <a:rPr lang="en-US" altLang="en-US" sz="1600">
                  <a:latin typeface="Times" pitchFamily="2" charset="0"/>
                </a:rPr>
                <a:t> to c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v…vc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  <p:sp>
          <p:nvSpPr>
            <p:cNvPr id="53278" name="AutoShape 28">
              <a:extLst>
                <a:ext uri="{FF2B5EF4-FFF2-40B4-BE49-F238E27FC236}">
                  <a16:creationId xmlns:a16="http://schemas.microsoft.com/office/drawing/2014/main" id="{452AE2A3-0476-6143-B351-AA2A2C05D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98902" flipH="1">
              <a:off x="3174574" y="3252235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A4A7CAA9-E4C7-FE44-8500-2791E6D4A00E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4298950"/>
            <a:ext cx="3586163" cy="1865313"/>
            <a:chOff x="194405" y="4298637"/>
            <a:chExt cx="3584915" cy="1865971"/>
          </a:xfrm>
        </p:grpSpPr>
        <p:sp>
          <p:nvSpPr>
            <p:cNvPr id="53271" name="Freeform 21">
              <a:extLst>
                <a:ext uri="{FF2B5EF4-FFF2-40B4-BE49-F238E27FC236}">
                  <a16:creationId xmlns:a16="http://schemas.microsoft.com/office/drawing/2014/main" id="{FCA622A7-4414-A34D-8706-A5CCF1BE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05" y="4457387"/>
              <a:ext cx="1357312" cy="220662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Freeform 22">
              <a:extLst>
                <a:ext uri="{FF2B5EF4-FFF2-40B4-BE49-F238E27FC236}">
                  <a16:creationId xmlns:a16="http://schemas.microsoft.com/office/drawing/2014/main" id="{E5FF5CC6-2BA2-4642-B538-AD7709B38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67" y="4427224"/>
              <a:ext cx="1239837" cy="242887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Freeform 23">
              <a:extLst>
                <a:ext uri="{FF2B5EF4-FFF2-40B4-BE49-F238E27FC236}">
                  <a16:creationId xmlns:a16="http://schemas.microsoft.com/office/drawing/2014/main" id="{936B48B6-715D-5646-BFC6-7195500E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23" y="5160858"/>
              <a:ext cx="1325562" cy="2635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15">
              <a:extLst>
                <a:ext uri="{FF2B5EF4-FFF2-40B4-BE49-F238E27FC236}">
                  <a16:creationId xmlns:a16="http://schemas.microsoft.com/office/drawing/2014/main" id="{FEEDEB2A-052F-6046-A7E2-DD28EA567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05" y="4298637"/>
              <a:ext cx="35784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endParaRPr lang="en-US" altLang="en-US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[a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5" name="TextBox 29">
              <a:extLst>
                <a:ext uri="{FF2B5EF4-FFF2-40B4-BE49-F238E27FC236}">
                  <a16:creationId xmlns:a16="http://schemas.microsoft.com/office/drawing/2014/main" id="{7D795969-2D3D-C64F-8631-B33A5FE40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6" y="5795276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&gt; 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211FE214-9281-0843-A34A-BBD6ECBE1754}"/>
              </a:ext>
            </a:extLst>
          </p:cNvPr>
          <p:cNvGrpSpPr>
            <a:grpSpLocks/>
          </p:cNvGrpSpPr>
          <p:nvPr/>
        </p:nvGrpSpPr>
        <p:grpSpPr bwMode="auto">
          <a:xfrm>
            <a:off x="3938588" y="4260850"/>
            <a:ext cx="4021137" cy="1879600"/>
            <a:chOff x="3938235" y="4260727"/>
            <a:chExt cx="4020847" cy="1879219"/>
          </a:xfrm>
        </p:grpSpPr>
        <p:sp>
          <p:nvSpPr>
            <p:cNvPr id="53266" name="Freeform 25">
              <a:extLst>
                <a:ext uri="{FF2B5EF4-FFF2-40B4-BE49-F238E27FC236}">
                  <a16:creationId xmlns:a16="http://schemas.microsoft.com/office/drawing/2014/main" id="{6267923B-DE2F-E544-98C1-06911AA2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35" y="4478214"/>
              <a:ext cx="1430338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Freeform 26">
              <a:extLst>
                <a:ext uri="{FF2B5EF4-FFF2-40B4-BE49-F238E27FC236}">
                  <a16:creationId xmlns:a16="http://schemas.microsoft.com/office/drawing/2014/main" id="{0A366341-32BA-1D4C-97A1-C765160D5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036" y="5285721"/>
              <a:ext cx="1462088" cy="19050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Freeform 27">
              <a:extLst>
                <a:ext uri="{FF2B5EF4-FFF2-40B4-BE49-F238E27FC236}">
                  <a16:creationId xmlns:a16="http://schemas.microsoft.com/office/drawing/2014/main" id="{CFCD2DDD-2567-D149-9C8D-B8EFF4CA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060" y="5210445"/>
              <a:ext cx="1609193" cy="28575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17">
              <a:extLst>
                <a:ext uri="{FF2B5EF4-FFF2-40B4-BE49-F238E27FC236}">
                  <a16:creationId xmlns:a16="http://schemas.microsoft.com/office/drawing/2014/main" id="{A4F1DD42-9CE6-224E-B923-6C9257D33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35" y="4260727"/>
              <a:ext cx="39439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[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 baseline="-25000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0" name="TextBox 30">
              <a:extLst>
                <a:ext uri="{FF2B5EF4-FFF2-40B4-BE49-F238E27FC236}">
                  <a16:creationId xmlns:a16="http://schemas.microsoft.com/office/drawing/2014/main" id="{65AD4759-EFA8-5348-BEF0-341FF22BB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1698" y="5770614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&lt; 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F2E4CB95-AD47-A94B-819E-81FD8AC4F939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1843088"/>
            <a:ext cx="2990850" cy="1171575"/>
            <a:chOff x="5664036" y="1842367"/>
            <a:chExt cx="2991401" cy="117240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0EAEECD-2EC2-8145-AB19-93841ABDB309}"/>
                </a:ext>
              </a:extLst>
            </p:cNvPr>
            <p:cNvSpPr/>
            <p:nvPr/>
          </p:nvSpPr>
          <p:spPr>
            <a:xfrm>
              <a:off x="5789472" y="2126731"/>
              <a:ext cx="2791339" cy="888045"/>
            </a:xfrm>
            <a:custGeom>
              <a:avLst/>
              <a:gdLst>
                <a:gd name="connsiteX0" fmla="*/ 209605 w 2792673"/>
                <a:gd name="connsiteY0" fmla="*/ 0 h 887786"/>
                <a:gd name="connsiteX1" fmla="*/ 2792673 w 2792673"/>
                <a:gd name="connsiteY1" fmla="*/ 147964 h 887786"/>
                <a:gd name="connsiteX2" fmla="*/ 2774179 w 2792673"/>
                <a:gd name="connsiteY2" fmla="*/ 887786 h 887786"/>
                <a:gd name="connsiteX3" fmla="*/ 0 w 2792673"/>
                <a:gd name="connsiteY3" fmla="*/ 727492 h 887786"/>
                <a:gd name="connsiteX4" fmla="*/ 209605 w 2792673"/>
                <a:gd name="connsiteY4" fmla="*/ 0 h 8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673" h="887786">
                  <a:moveTo>
                    <a:pt x="209605" y="0"/>
                  </a:moveTo>
                  <a:lnTo>
                    <a:pt x="2792673" y="147964"/>
                  </a:lnTo>
                  <a:lnTo>
                    <a:pt x="2774179" y="887786"/>
                  </a:lnTo>
                  <a:lnTo>
                    <a:pt x="0" y="727492"/>
                  </a:lnTo>
                  <a:lnTo>
                    <a:pt x="20960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30">
              <a:extLst>
                <a:ext uri="{FF2B5EF4-FFF2-40B4-BE49-F238E27FC236}">
                  <a16:creationId xmlns:a16="http://schemas.microsoft.com/office/drawing/2014/main" id="{20030BA8-61CC-DF45-A32F-789FC3B3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036" y="2195336"/>
              <a:ext cx="23255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Confuse by malicious disjunctive refinement.</a:t>
              </a:r>
            </a:p>
          </p:txBody>
        </p:sp>
        <p:pic>
          <p:nvPicPr>
            <p:cNvPr id="53265" name="Picture 33" descr="devil.png">
              <a:extLst>
                <a:ext uri="{FF2B5EF4-FFF2-40B4-BE49-F238E27FC236}">
                  <a16:creationId xmlns:a16="http://schemas.microsoft.com/office/drawing/2014/main" id="{971073E0-BB88-2249-9699-0D6E2E8C0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371" y="1842367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>
            <a:extLst>
              <a:ext uri="{FF2B5EF4-FFF2-40B4-BE49-F238E27FC236}">
                <a16:creationId xmlns:a16="http://schemas.microsoft.com/office/drawing/2014/main" id="{115CCE0B-3472-6A42-BF6F-E0C38AF5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497173-7376-2149-A703-D3D36F4ABA9F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5298" name="Freeform 19">
            <a:extLst>
              <a:ext uri="{FF2B5EF4-FFF2-40B4-BE49-F238E27FC236}">
                <a16:creationId xmlns:a16="http://schemas.microsoft.com/office/drawing/2014/main" id="{EF1D647F-BE69-F346-BAFF-B76376F42C56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7E47732-52BE-0846-80D2-A577409F5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5300" name="TextBox 27">
            <a:extLst>
              <a:ext uri="{FF2B5EF4-FFF2-40B4-BE49-F238E27FC236}">
                <a16:creationId xmlns:a16="http://schemas.microsoft.com/office/drawing/2014/main" id="{26316A36-00BA-BA40-9962-A7724105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5301" name="Content Placeholder 34">
            <a:extLst>
              <a:ext uri="{FF2B5EF4-FFF2-40B4-BE49-F238E27FC236}">
                <a16:creationId xmlns:a16="http://schemas.microsoft.com/office/drawing/2014/main" id="{E6320624-7DD2-A446-B5DE-20B8276E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pic>
        <p:nvPicPr>
          <p:cNvPr id="55302" name="Picture 35" descr="Screen Shot 2015-02-28 at 1.29.35 PM.png">
            <a:extLst>
              <a:ext uri="{FF2B5EF4-FFF2-40B4-BE49-F238E27FC236}">
                <a16:creationId xmlns:a16="http://schemas.microsoft.com/office/drawing/2014/main" id="{722EF490-65FC-BF43-AD80-A49EC1914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36688"/>
            <a:ext cx="38639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B12794C6-635A-F74E-BE1D-5A16B6F10898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989388"/>
            <a:ext cx="8759825" cy="2120900"/>
            <a:chOff x="339066" y="3988876"/>
            <a:chExt cx="8760350" cy="2120824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11B1669-AF44-5648-BBEB-14132E90EBA0}"/>
                </a:ext>
              </a:extLst>
            </p:cNvPr>
            <p:cNvSpPr/>
            <p:nvPr/>
          </p:nvSpPr>
          <p:spPr>
            <a:xfrm>
              <a:off x="339066" y="4185719"/>
              <a:ext cx="3113275" cy="1923981"/>
            </a:xfrm>
            <a:custGeom>
              <a:avLst/>
              <a:gdLst>
                <a:gd name="connsiteX0" fmla="*/ 258924 w 3113245"/>
                <a:gd name="connsiteY0" fmla="*/ 0 h 1923538"/>
                <a:gd name="connsiteX1" fmla="*/ 3113245 w 3113245"/>
                <a:gd name="connsiteY1" fmla="*/ 123304 h 1923538"/>
                <a:gd name="connsiteX2" fmla="*/ 3088585 w 3113245"/>
                <a:gd name="connsiteY2" fmla="*/ 1923538 h 1923538"/>
                <a:gd name="connsiteX3" fmla="*/ 0 w 3113245"/>
                <a:gd name="connsiteY3" fmla="*/ 1609114 h 1923538"/>
                <a:gd name="connsiteX4" fmla="*/ 258924 w 3113245"/>
                <a:gd name="connsiteY4" fmla="*/ 0 h 19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245" h="1923538">
                  <a:moveTo>
                    <a:pt x="258924" y="0"/>
                  </a:moveTo>
                  <a:lnTo>
                    <a:pt x="3113245" y="123304"/>
                  </a:lnTo>
                  <a:lnTo>
                    <a:pt x="3088585" y="1923538"/>
                  </a:lnTo>
                  <a:lnTo>
                    <a:pt x="0" y="1609114"/>
                  </a:lnTo>
                  <a:lnTo>
                    <a:pt x="258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05" name="TextBox 36">
              <a:extLst>
                <a:ext uri="{FF2B5EF4-FFF2-40B4-BE49-F238E27FC236}">
                  <a16:creationId xmlns:a16="http://schemas.microsoft.com/office/drawing/2014/main" id="{B534145C-8BFB-134F-9DD8-5BF081101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166" y="3988876"/>
              <a:ext cx="1351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Instability…</a:t>
              </a:r>
            </a:p>
          </p:txBody>
        </p:sp>
        <p:sp>
          <p:nvSpPr>
            <p:cNvPr id="55306" name="TextBox 37">
              <a:extLst>
                <a:ext uri="{FF2B5EF4-FFF2-40B4-BE49-F238E27FC236}">
                  <a16:creationId xmlns:a16="http://schemas.microsoft.com/office/drawing/2014/main" id="{085CCB2F-9FFE-D248-8063-2D1E4ACAE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61" y="4525245"/>
              <a:ext cx="299611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Unless all</a:t>
              </a:r>
              <a:r>
                <a:rPr lang="en-US" altLang="en-US" sz="2000">
                  <a:latin typeface="Times" pitchFamily="2" charset="0"/>
                </a:rPr>
                <a:t> strengths converge to the same limit under repeated disjunctive refinement.</a:t>
              </a:r>
            </a:p>
          </p:txBody>
        </p:sp>
        <p:sp>
          <p:nvSpPr>
            <p:cNvPr id="55307" name="TextBox 38">
              <a:extLst>
                <a:ext uri="{FF2B5EF4-FFF2-40B4-BE49-F238E27FC236}">
                  <a16:creationId xmlns:a16="http://schemas.microsoft.com/office/drawing/2014/main" id="{7EA63976-77A6-1E4F-A2B2-7D52C99D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609" y="4186162"/>
              <a:ext cx="3209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[A|B]    [C|D]   [E|F]     [G|H] …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3E8244B-090A-D340-9B78-E7ADCE2B4FE6}"/>
                </a:ext>
              </a:extLst>
            </p:cNvPr>
            <p:cNvSpPr/>
            <p:nvPr/>
          </p:nvSpPr>
          <p:spPr>
            <a:xfrm rot="3535436">
              <a:off x="5283687" y="5016739"/>
              <a:ext cx="1155659" cy="13812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EBF2E6E6-BF95-114F-BFC8-1C947FA4C6C4}"/>
                </a:ext>
              </a:extLst>
            </p:cNvPr>
            <p:cNvSpPr/>
            <p:nvPr/>
          </p:nvSpPr>
          <p:spPr>
            <a:xfrm rot="4633352">
              <a:off x="5954438" y="4995308"/>
              <a:ext cx="992151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81897624-E855-104C-8425-23F2DD0157EE}"/>
                </a:ext>
              </a:extLst>
            </p:cNvPr>
            <p:cNvSpPr/>
            <p:nvPr/>
          </p:nvSpPr>
          <p:spPr>
            <a:xfrm rot="16711022" flipH="1">
              <a:off x="6458499" y="4989752"/>
              <a:ext cx="993739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BAE2C6FC-E91C-6E4B-BCD6-8FC14EE5E97C}"/>
                </a:ext>
              </a:extLst>
            </p:cNvPr>
            <p:cNvSpPr/>
            <p:nvPr/>
          </p:nvSpPr>
          <p:spPr>
            <a:xfrm rot="18064564" flipH="1">
              <a:off x="6941930" y="4974671"/>
              <a:ext cx="1155659" cy="13653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12" name="TextBox 43">
              <a:extLst>
                <a:ext uri="{FF2B5EF4-FFF2-40B4-BE49-F238E27FC236}">
                  <a16:creationId xmlns:a16="http://schemas.microsoft.com/office/drawing/2014/main" id="{748B30F2-80A9-9843-BF31-2BE10F7B0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687" y="5708963"/>
              <a:ext cx="120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same limit</a:t>
              </a:r>
            </a:p>
          </p:txBody>
        </p:sp>
        <p:pic>
          <p:nvPicPr>
            <p:cNvPr id="55313" name="Picture 44" descr="devil.png">
              <a:extLst>
                <a:ext uri="{FF2B5EF4-FFF2-40B4-BE49-F238E27FC236}">
                  <a16:creationId xmlns:a16="http://schemas.microsoft.com/office/drawing/2014/main" id="{977ED1A3-63E3-E843-A182-A9E814C5F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16" y="4524224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45" descr="devil.png">
              <a:extLst>
                <a:ext uri="{FF2B5EF4-FFF2-40B4-BE49-F238E27FC236}">
                  <a16:creationId xmlns:a16="http://schemas.microsoft.com/office/drawing/2014/main" id="{70C128D8-035A-4040-8B10-728C071B7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3335" y="4505728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TextBox 47">
              <a:extLst>
                <a:ext uri="{FF2B5EF4-FFF2-40B4-BE49-F238E27FC236}">
                  <a16:creationId xmlns:a16="http://schemas.microsoft.com/office/drawing/2014/main" id="{C3B2B101-758D-3B4A-83F4-8BE423442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212" y="4173831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6" name="TextBox 48">
              <a:extLst>
                <a:ext uri="{FF2B5EF4-FFF2-40B4-BE49-F238E27FC236}">
                  <a16:creationId xmlns:a16="http://schemas.microsoft.com/office/drawing/2014/main" id="{0996BAB1-4AC4-3949-92A4-F4D2A927D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4573">
              <a:off x="4512663" y="4198493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7" name="TextBox 49">
              <a:extLst>
                <a:ext uri="{FF2B5EF4-FFF2-40B4-BE49-F238E27FC236}">
                  <a16:creationId xmlns:a16="http://schemas.microsoft.com/office/drawing/2014/main" id="{034A97DF-20BB-BC4B-B2DB-16851E7DE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14350">
              <a:off x="4204421" y="4297135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grpSp>
          <p:nvGrpSpPr>
            <p:cNvPr id="55318" name="Group 55">
              <a:extLst>
                <a:ext uri="{FF2B5EF4-FFF2-40B4-BE49-F238E27FC236}">
                  <a16:creationId xmlns:a16="http://schemas.microsoft.com/office/drawing/2014/main" id="{25E28DD6-3370-CD4F-BDFB-85E957FCAF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2770" y="4192328"/>
              <a:ext cx="646646" cy="769635"/>
              <a:chOff x="8452770" y="4192328"/>
              <a:chExt cx="646646" cy="769635"/>
            </a:xfrm>
          </p:grpSpPr>
          <p:sp>
            <p:nvSpPr>
              <p:cNvPr id="55319" name="TextBox 52">
                <a:extLst>
                  <a:ext uri="{FF2B5EF4-FFF2-40B4-BE49-F238E27FC236}">
                    <a16:creationId xmlns:a16="http://schemas.microsoft.com/office/drawing/2014/main" id="{FDB6E820-974D-A44E-A44D-E5A95716D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4561" y="4192328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0" name="TextBox 53">
                <a:extLst>
                  <a:ext uri="{FF2B5EF4-FFF2-40B4-BE49-F238E27FC236}">
                    <a16:creationId xmlns:a16="http://schemas.microsoft.com/office/drawing/2014/main" id="{FA34939A-0843-864C-9584-79AD6D2F2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4573">
                <a:off x="8761012" y="4216990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1" name="TextBox 54">
                <a:extLst>
                  <a:ext uri="{FF2B5EF4-FFF2-40B4-BE49-F238E27FC236}">
                    <a16:creationId xmlns:a16="http://schemas.microsoft.com/office/drawing/2014/main" id="{FCA507D1-409F-2A45-BB44-3C932D9F7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614350">
                <a:off x="8452770" y="4315632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BED4C7C-A59F-3048-B001-58868BC0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E867E0E6-004B-B242-93B2-E65F0685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D3CA986B-CB0A-CD4F-AF19-53C65C2B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28761F-F11F-6B4A-BF59-E1287ACA115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" name="Picture 5" descr="Incompleteness p1.jpg">
            <a:extLst>
              <a:ext uri="{FF2B5EF4-FFF2-40B4-BE49-F238E27FC236}">
                <a16:creationId xmlns:a16="http://schemas.microsoft.com/office/drawing/2014/main" id="{250A7AFC-3210-B147-987D-47106B0F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4963"/>
            <a:ext cx="4122738" cy="618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BE49B953-E8A8-1542-8A1E-DB6883A6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C181801B-19BE-7844-9CED-F0D6E557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15439A0C-D0AC-7445-BE00-A8D34FFC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B766D9-B66A-0D41-AF91-2DDF3AA9BAE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" name="Picture 4" descr="Incompleteness p1138.jpg">
            <a:extLst>
              <a:ext uri="{FF2B5EF4-FFF2-40B4-BE49-F238E27FC236}">
                <a16:creationId xmlns:a16="http://schemas.microsoft.com/office/drawing/2014/main" id="{7B5DC598-5992-814E-8B77-12C56B63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completeness p1139.jpg">
            <a:extLst>
              <a:ext uri="{FF2B5EF4-FFF2-40B4-BE49-F238E27FC236}">
                <a16:creationId xmlns:a16="http://schemas.microsoft.com/office/drawing/2014/main" id="{1814FA1B-4658-DF45-9614-DAD75AA4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000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completeness p1140.jpg">
            <a:extLst>
              <a:ext uri="{FF2B5EF4-FFF2-40B4-BE49-F238E27FC236}">
                <a16:creationId xmlns:a16="http://schemas.microsoft.com/office/drawing/2014/main" id="{631894AD-FE59-BF4B-A514-BA39C0A5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79400"/>
            <a:ext cx="2428875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B7E550-E1B5-834C-8F98-C363EDA554F4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3014663"/>
            <a:ext cx="7832725" cy="3660775"/>
            <a:chOff x="770466" y="3014134"/>
            <a:chExt cx="7831665" cy="3661833"/>
          </a:xfrm>
        </p:grpSpPr>
        <p:pic>
          <p:nvPicPr>
            <p:cNvPr id="8" name="Picture 7" descr="Incompleteness p1141.jpg">
              <a:extLst>
                <a:ext uri="{FF2B5EF4-FFF2-40B4-BE49-F238E27FC236}">
                  <a16:creationId xmlns:a16="http://schemas.microsoft.com/office/drawing/2014/main" id="{02FFC2D9-45CD-E947-9159-37E398586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6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mpleteness p1142.jpg">
              <a:extLst>
                <a:ext uri="{FF2B5EF4-FFF2-40B4-BE49-F238E27FC236}">
                  <a16:creationId xmlns:a16="http://schemas.microsoft.com/office/drawing/2014/main" id="{33065F6B-D0AF-A147-B7B8-E9CE92552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completeness p1143.jpg">
              <a:extLst>
                <a:ext uri="{FF2B5EF4-FFF2-40B4-BE49-F238E27FC236}">
                  <a16:creationId xmlns:a16="http://schemas.microsoft.com/office/drawing/2014/main" id="{C0705B18-3E62-E74C-B228-F799AB94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198" y="3031067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B80B08E-AE96-3F40-AEFC-F717CE18B11B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992F1522-E40E-D34B-AE4A-E8B9BCBA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989138"/>
            <a:ext cx="4656138" cy="147796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Path to Completeness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C384806-B98F-C845-BA46-116C7F61F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DE75D66-C94A-AB47-AF57-F1A780C1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3EF2AF-9104-C04D-B92E-1F65166EFC1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6C2D058-730F-724B-B963-F3ECF7B54A02}"/>
              </a:ext>
            </a:extLst>
          </p:cNvPr>
          <p:cNvSpPr/>
          <p:nvPr/>
        </p:nvSpPr>
        <p:spPr>
          <a:xfrm>
            <a:off x="542925" y="357188"/>
            <a:ext cx="5621338" cy="733425"/>
          </a:xfrm>
          <a:custGeom>
            <a:avLst/>
            <a:gdLst>
              <a:gd name="connsiteX0" fmla="*/ 61648 w 5622335"/>
              <a:gd name="connsiteY0" fmla="*/ 0 h 733657"/>
              <a:gd name="connsiteX1" fmla="*/ 5468214 w 5622335"/>
              <a:gd name="connsiteY1" fmla="*/ 252773 h 733657"/>
              <a:gd name="connsiteX2" fmla="*/ 5622335 w 5622335"/>
              <a:gd name="connsiteY2" fmla="*/ 573362 h 733657"/>
              <a:gd name="connsiteX3" fmla="*/ 0 w 5622335"/>
              <a:gd name="connsiteY3" fmla="*/ 733657 h 733657"/>
              <a:gd name="connsiteX4" fmla="*/ 61648 w 5622335"/>
              <a:gd name="connsiteY4" fmla="*/ 0 h 73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2335" h="733657">
                <a:moveTo>
                  <a:pt x="61648" y="0"/>
                </a:moveTo>
                <a:lnTo>
                  <a:pt x="5468214" y="252773"/>
                </a:lnTo>
                <a:lnTo>
                  <a:pt x="5622335" y="573362"/>
                </a:lnTo>
                <a:lnTo>
                  <a:pt x="0" y="733657"/>
                </a:lnTo>
                <a:lnTo>
                  <a:pt x="6164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BB65050E-DC70-604D-AD35-2710BC13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sum…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63AC41-D16F-354F-8CC1-B5F2D871EA74}"/>
              </a:ext>
            </a:extLst>
          </p:cNvPr>
          <p:cNvSpPr/>
          <p:nvPr/>
        </p:nvSpPr>
        <p:spPr>
          <a:xfrm>
            <a:off x="654050" y="1770063"/>
            <a:ext cx="5035550" cy="3605212"/>
          </a:xfrm>
          <a:custGeom>
            <a:avLst/>
            <a:gdLst>
              <a:gd name="connsiteX0" fmla="*/ 604155 w 5036675"/>
              <a:gd name="connsiteY0" fmla="*/ 0 h 3606634"/>
              <a:gd name="connsiteX1" fmla="*/ 5036675 w 5036675"/>
              <a:gd name="connsiteY1" fmla="*/ 302094 h 3606634"/>
              <a:gd name="connsiteX2" fmla="*/ 4512664 w 5036675"/>
              <a:gd name="connsiteY2" fmla="*/ 3606634 h 3606634"/>
              <a:gd name="connsiteX3" fmla="*/ 0 w 5036675"/>
              <a:gd name="connsiteY3" fmla="*/ 3150410 h 3606634"/>
              <a:gd name="connsiteX4" fmla="*/ 604155 w 5036675"/>
              <a:gd name="connsiteY4" fmla="*/ 0 h 3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675" h="3606634">
                <a:moveTo>
                  <a:pt x="604155" y="0"/>
                </a:moveTo>
                <a:lnTo>
                  <a:pt x="5036675" y="302094"/>
                </a:lnTo>
                <a:lnTo>
                  <a:pt x="4512664" y="3606634"/>
                </a:lnTo>
                <a:lnTo>
                  <a:pt x="0" y="3150410"/>
                </a:lnTo>
                <a:lnTo>
                  <a:pt x="60415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8" name="Content Placeholder 2">
            <a:extLst>
              <a:ext uri="{FF2B5EF4-FFF2-40B4-BE49-F238E27FC236}">
                <a16:creationId xmlns:a16="http://schemas.microsoft.com/office/drawing/2014/main" id="{E114D604-ACDC-E342-ACBC-E64DFA8F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BC971512-013B-934E-87A0-B520B77B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B31584-9DF0-C749-AD92-ECB0B5A8A54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7350" name="TextBox 4">
            <a:extLst>
              <a:ext uri="{FF2B5EF4-FFF2-40B4-BE49-F238E27FC236}">
                <a16:creationId xmlns:a16="http://schemas.microsoft.com/office/drawing/2014/main" id="{42E18EAE-6669-1841-BCD2-BF670960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652588"/>
            <a:ext cx="50434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</a:t>
            </a:r>
            <a:r>
              <a:rPr lang="en-US" altLang="en-US" sz="1800">
                <a:latin typeface="Times" pitchFamily="2" charset="0"/>
              </a:rPr>
              <a:t>a set of propositions {A</a:t>
            </a:r>
            <a:r>
              <a:rPr lang="en-US" altLang="en-US" sz="12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…, A</a:t>
            </a:r>
            <a:r>
              <a:rPr lang="en-US" altLang="en-US" sz="12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defined on finite Boolean algebras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and for</a:t>
            </a:r>
            <a:r>
              <a:rPr lang="en-US" altLang="en-US" sz="1800">
                <a:latin typeface="Times" pitchFamily="2" charset="0"/>
              </a:rPr>
              <a:t> an inductive logic that is: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(a) deductively definable,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(b) asymptotically stable and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(c) continuous</a:t>
            </a:r>
            <a:r>
              <a:rPr lang="en-US" altLang="en-US" sz="1400">
                <a:latin typeface="Times" pitchFamily="2" charset="0"/>
              </a:rPr>
              <a:t>,</a:t>
            </a:r>
            <a:endParaRPr lang="en-US" altLang="en-US" sz="18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all </a:t>
            </a:r>
            <a:r>
              <a:rPr lang="en-US" altLang="en-US" sz="1800">
                <a:latin typeface="Times" pitchFamily="2" charset="0"/>
              </a:rPr>
              <a:t>the well-defined inductive strengths [A</a:t>
            </a:r>
            <a:r>
              <a:rPr lang="en-US" altLang="en-US" sz="12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2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converge under disjunctive refinement to a single strength.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200">
                <a:latin typeface="Times" pitchFamily="2" charset="0"/>
              </a:rPr>
              <a:t>This includes the maximum strength [Ω|Ω] and the minimum strength [Ø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|</a:t>
            </a:r>
            <a:r>
              <a:rPr lang="en-US" altLang="en-US" sz="1200">
                <a:latin typeface="Times" pitchFamily="2" charset="0"/>
              </a:rPr>
              <a:t>Ω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].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85EC774-B927-014C-9B60-AEA44D7E18D4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671513"/>
            <a:ext cx="2465388" cy="5497512"/>
            <a:chOff x="6442075" y="671781"/>
            <a:chExt cx="2465388" cy="5497244"/>
          </a:xfrm>
        </p:grpSpPr>
        <p:grpSp>
          <p:nvGrpSpPr>
            <p:cNvPr id="57352" name="Group 12">
              <a:extLst>
                <a:ext uri="{FF2B5EF4-FFF2-40B4-BE49-F238E27FC236}">
                  <a16:creationId xmlns:a16="http://schemas.microsoft.com/office/drawing/2014/main" id="{52352F0A-2870-D24E-BF0F-9F0DDAFD0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2075" y="2441719"/>
              <a:ext cx="2465388" cy="3727306"/>
              <a:chOff x="6442258" y="2441414"/>
              <a:chExt cx="2465935" cy="3727427"/>
            </a:xfrm>
          </p:grpSpPr>
          <p:sp>
            <p:nvSpPr>
              <p:cNvPr id="57354" name="TextBox 7">
                <a:extLst>
                  <a:ext uri="{FF2B5EF4-FFF2-40B4-BE49-F238E27FC236}">
                    <a16:creationId xmlns:a16="http://schemas.microsoft.com/office/drawing/2014/main" id="{AA92830F-B5CB-7D4A-A8BE-72B1DAAA9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6380" y="2441414"/>
                <a:ext cx="206829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Avoid triviality</a:t>
                </a:r>
              </a:p>
            </p:txBody>
          </p:sp>
          <p:sp>
            <p:nvSpPr>
              <p:cNvPr id="57355" name="TextBox 8">
                <a:extLst>
                  <a:ext uri="{FF2B5EF4-FFF2-40B4-BE49-F238E27FC236}">
                    <a16:creationId xmlns:a16="http://schemas.microsoft.com/office/drawing/2014/main" id="{D2647D6B-E0C2-3448-B498-3CBF9660A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10" y="3464835"/>
                <a:ext cx="2099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Incompleteness</a:t>
                </a:r>
              </a:p>
            </p:txBody>
          </p:sp>
          <p:sp>
            <p:nvSpPr>
              <p:cNvPr id="57356" name="TextBox 9">
                <a:extLst>
                  <a:ext uri="{FF2B5EF4-FFF2-40B4-BE49-F238E27FC236}">
                    <a16:creationId xmlns:a16="http://schemas.microsoft.com/office/drawing/2014/main" id="{A3A0D72E-59D9-644D-BCAC-2ED583635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258" y="4568403"/>
                <a:ext cx="246593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" pitchFamily="2" charset="0"/>
                  </a:rPr>
                  <a:t>Introduce </a:t>
                </a:r>
                <a:r>
                  <a:rPr lang="en-US" altLang="en-US" sz="2000">
                    <a:latin typeface="Times" pitchFamily="2" charset="0"/>
                  </a:rPr>
                  <a:t>external inductive</a:t>
                </a:r>
                <a:r>
                  <a:rPr lang="en-US" altLang="en-US" sz="1800">
                    <a:latin typeface="Times" pitchFamily="2" charset="0"/>
                  </a:rPr>
                  <a:t> content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e.g. stipulate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priors, preferred partitions, …</a:t>
                </a: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8702DEB3-BC4F-194E-B909-F80753048677}"/>
                  </a:ext>
                </a:extLst>
              </p:cNvPr>
              <p:cNvSpPr/>
              <p:nvPr/>
            </p:nvSpPr>
            <p:spPr>
              <a:xfrm>
                <a:off x="7379091" y="2978018"/>
                <a:ext cx="412842" cy="487355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id="{B87867E2-E046-EE48-932B-569280261308}"/>
                  </a:ext>
                </a:extLst>
              </p:cNvPr>
              <p:cNvSpPr/>
              <p:nvPr/>
            </p:nvSpPr>
            <p:spPr>
              <a:xfrm>
                <a:off x="7415612" y="4051151"/>
                <a:ext cx="414429" cy="485767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57353" name="Picture 16" descr="waterfall_incomplete_smaller.png">
              <a:extLst>
                <a:ext uri="{FF2B5EF4-FFF2-40B4-BE49-F238E27FC236}">
                  <a16:creationId xmlns:a16="http://schemas.microsoft.com/office/drawing/2014/main" id="{BAD2D23A-205D-5541-A1B7-95349CFD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324" y="671781"/>
              <a:ext cx="1704388" cy="16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Buster keaton Bars.jpeg">
            <a:extLst>
              <a:ext uri="{FF2B5EF4-FFF2-40B4-BE49-F238E27FC236}">
                <a16:creationId xmlns:a16="http://schemas.microsoft.com/office/drawing/2014/main" id="{DEFAF740-80C3-4541-B56F-32A765F5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264">
            <a:off x="3103563" y="2451100"/>
            <a:ext cx="5219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3B8E7E5-029A-2548-AEBC-4087A658E28B}"/>
              </a:ext>
            </a:extLst>
          </p:cNvPr>
          <p:cNvSpPr/>
          <p:nvPr/>
        </p:nvSpPr>
        <p:spPr>
          <a:xfrm>
            <a:off x="457200" y="546100"/>
            <a:ext cx="4527550" cy="2019300"/>
          </a:xfrm>
          <a:custGeom>
            <a:avLst/>
            <a:gdLst>
              <a:gd name="connsiteX0" fmla="*/ 361950 w 4667250"/>
              <a:gd name="connsiteY0" fmla="*/ 0 h 2146300"/>
              <a:gd name="connsiteX1" fmla="*/ 361950 w 4667250"/>
              <a:gd name="connsiteY1" fmla="*/ 0 h 2146300"/>
              <a:gd name="connsiteX2" fmla="*/ 4667250 w 4667250"/>
              <a:gd name="connsiteY2" fmla="*/ 139700 h 2146300"/>
              <a:gd name="connsiteX3" fmla="*/ 4464050 w 4667250"/>
              <a:gd name="connsiteY3" fmla="*/ 2146300 h 2146300"/>
              <a:gd name="connsiteX4" fmla="*/ 0 w 4667250"/>
              <a:gd name="connsiteY4" fmla="*/ 1924050 h 2146300"/>
              <a:gd name="connsiteX5" fmla="*/ 361950 w 4667250"/>
              <a:gd name="connsiteY5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0" h="2146300">
                <a:moveTo>
                  <a:pt x="361950" y="0"/>
                </a:moveTo>
                <a:lnTo>
                  <a:pt x="361950" y="0"/>
                </a:lnTo>
                <a:lnTo>
                  <a:pt x="4667250" y="139700"/>
                </a:lnTo>
                <a:lnTo>
                  <a:pt x="4464050" y="2146300"/>
                </a:lnTo>
                <a:lnTo>
                  <a:pt x="0" y="1924050"/>
                </a:lnTo>
                <a:lnTo>
                  <a:pt x="361950" y="0"/>
                </a:lnTo>
                <a:close/>
              </a:path>
            </a:pathLst>
          </a:custGeom>
          <a:solidFill>
            <a:srgbClr val="0055F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832BD5D9-97AF-234C-8751-6BD55BA2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5150"/>
            <a:ext cx="4152900" cy="168275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Escape?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FF058AB1-72E1-694A-A378-A0856EDE1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47AA98D4-15A7-0149-BE7D-72545612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C2740C-F686-4E43-938C-1C3D509E0B6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3DF43BF-4B65-9E4B-964A-4085AB8A51BF}"/>
              </a:ext>
            </a:extLst>
          </p:cNvPr>
          <p:cNvSpPr/>
          <p:nvPr/>
        </p:nvSpPr>
        <p:spPr>
          <a:xfrm>
            <a:off x="850900" y="395288"/>
            <a:ext cx="5041900" cy="795337"/>
          </a:xfrm>
          <a:custGeom>
            <a:avLst/>
            <a:gdLst>
              <a:gd name="connsiteX0" fmla="*/ 73978 w 5042840"/>
              <a:gd name="connsiteY0" fmla="*/ 0 h 795309"/>
              <a:gd name="connsiteX1" fmla="*/ 4981191 w 5042840"/>
              <a:gd name="connsiteY1" fmla="*/ 363746 h 795309"/>
              <a:gd name="connsiteX2" fmla="*/ 5042840 w 5042840"/>
              <a:gd name="connsiteY2" fmla="*/ 641179 h 795309"/>
              <a:gd name="connsiteX3" fmla="*/ 0 w 5042840"/>
              <a:gd name="connsiteY3" fmla="*/ 795309 h 795309"/>
              <a:gd name="connsiteX4" fmla="*/ 73978 w 5042840"/>
              <a:gd name="connsiteY4" fmla="*/ 0 h 79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2840" h="795309">
                <a:moveTo>
                  <a:pt x="73978" y="0"/>
                </a:moveTo>
                <a:lnTo>
                  <a:pt x="4981191" y="363746"/>
                </a:lnTo>
                <a:lnTo>
                  <a:pt x="5042840" y="641179"/>
                </a:lnTo>
                <a:lnTo>
                  <a:pt x="0" y="795309"/>
                </a:ln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B1CAD8B-4822-D84A-BDD3-AEF20FAB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1331DA94-7F0B-0247-B0D5-E6769AE7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09AF0A-6C69-F649-B38D-93159EA7908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9396" name="Group 17">
            <a:extLst>
              <a:ext uri="{FF2B5EF4-FFF2-40B4-BE49-F238E27FC236}">
                <a16:creationId xmlns:a16="http://schemas.microsoft.com/office/drawing/2014/main" id="{78025C00-113F-4D45-A4F5-D9E37BEEB8C9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2274888"/>
            <a:ext cx="3470275" cy="1354137"/>
            <a:chOff x="345231" y="2040678"/>
            <a:chExt cx="3470675" cy="135421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D79E90-CD5F-C449-B7F2-2C77A1049466}"/>
                </a:ext>
              </a:extLst>
            </p:cNvPr>
            <p:cNvSpPr/>
            <p:nvPr/>
          </p:nvSpPr>
          <p:spPr>
            <a:xfrm>
              <a:off x="345231" y="2059729"/>
              <a:ext cx="1349531" cy="481040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3" name="TextBox 4">
              <a:extLst>
                <a:ext uri="{FF2B5EF4-FFF2-40B4-BE49-F238E27FC236}">
                  <a16:creationId xmlns:a16="http://schemas.microsoft.com/office/drawing/2014/main" id="{0C7516B1-EE97-EF42-A746-DFE50E9AC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396" y="2040678"/>
              <a:ext cx="346451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deductive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logic?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infinite Boolean algebra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predicate logic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	…</a:t>
              </a:r>
            </a:p>
          </p:txBody>
        </p:sp>
      </p:grpSp>
      <p:sp>
        <p:nvSpPr>
          <p:cNvPr id="59397" name="Title 1">
            <a:extLst>
              <a:ext uri="{FF2B5EF4-FFF2-40B4-BE49-F238E27FC236}">
                <a16:creationId xmlns:a16="http://schemas.microsoft.com/office/drawing/2014/main" id="{51EA4337-5F00-4E4E-9E5D-8C43E44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23850"/>
            <a:ext cx="51466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Enhanced Logics?</a:t>
            </a:r>
          </a:p>
        </p:txBody>
      </p:sp>
      <p:pic>
        <p:nvPicPr>
          <p:cNvPr id="59398" name="Picture 10" descr="chain.png">
            <a:extLst>
              <a:ext uri="{FF2B5EF4-FFF2-40B4-BE49-F238E27FC236}">
                <a16:creationId xmlns:a16="http://schemas.microsoft.com/office/drawing/2014/main" id="{F927F601-8232-9047-8C13-0A6E696F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8925"/>
            <a:ext cx="1292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EAF87C27-A2F1-C54D-9CC0-3F258CBF38C3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1725613"/>
            <a:ext cx="4064000" cy="1908175"/>
            <a:chOff x="4204421" y="1726252"/>
            <a:chExt cx="4062630" cy="190821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2019D5-473A-0D47-AAC7-792A890A04F9}"/>
                </a:ext>
              </a:extLst>
            </p:cNvPr>
            <p:cNvSpPr/>
            <p:nvPr/>
          </p:nvSpPr>
          <p:spPr>
            <a:xfrm>
              <a:off x="4204421" y="1762765"/>
              <a:ext cx="1350508" cy="481023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1" name="TextBox 11">
              <a:extLst>
                <a:ext uri="{FF2B5EF4-FFF2-40B4-BE49-F238E27FC236}">
                  <a16:creationId xmlns:a16="http://schemas.microsoft.com/office/drawing/2014/main" id="{E59D9362-0DF5-9948-AEFC-A3261ED1B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812" y="1726252"/>
              <a:ext cx="4037239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inductive </a:t>
              </a:r>
              <a:r>
                <a:rPr lang="en-US" altLang="en-US">
                  <a:latin typeface="Times" pitchFamily="2" charset="0"/>
                </a:rPr>
                <a:t>logic?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[A|B,C] = support for A from B with background C 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[A,B|C,D] = relative support for A vs B from C with background D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…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D78B3E98-04C8-2548-8479-8E67A5CC5757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305175"/>
            <a:ext cx="6096000" cy="3062288"/>
            <a:chOff x="1171321" y="3304589"/>
            <a:chExt cx="6097026" cy="3062206"/>
          </a:xfrm>
        </p:grpSpPr>
        <p:grpSp>
          <p:nvGrpSpPr>
            <p:cNvPr id="59401" name="Group 19">
              <a:extLst>
                <a:ext uri="{FF2B5EF4-FFF2-40B4-BE49-F238E27FC236}">
                  <a16:creationId xmlns:a16="http://schemas.microsoft.com/office/drawing/2014/main" id="{EEB32769-30DA-F14A-9D96-BDD6F48CE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705" y="5190458"/>
              <a:ext cx="5164137" cy="1176337"/>
              <a:chOff x="1501202" y="4234461"/>
              <a:chExt cx="5162991" cy="117707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7DFF99-8E08-754C-ADF1-E9CA75B25211}"/>
                  </a:ext>
                </a:extLst>
              </p:cNvPr>
              <p:cNvSpPr/>
              <p:nvPr/>
            </p:nvSpPr>
            <p:spPr>
              <a:xfrm>
                <a:off x="1541278" y="4587129"/>
                <a:ext cx="4992420" cy="678270"/>
              </a:xfrm>
              <a:custGeom>
                <a:avLst/>
                <a:gdLst>
                  <a:gd name="connsiteX0" fmla="*/ 178781 w 3994817"/>
                  <a:gd name="connsiteY0" fmla="*/ 0 h 678171"/>
                  <a:gd name="connsiteX1" fmla="*/ 3994817 w 3994817"/>
                  <a:gd name="connsiteY1" fmla="*/ 30826 h 678171"/>
                  <a:gd name="connsiteX2" fmla="*/ 3988652 w 3994817"/>
                  <a:gd name="connsiteY2" fmla="*/ 678171 h 678171"/>
                  <a:gd name="connsiteX3" fmla="*/ 0 w 3994817"/>
                  <a:gd name="connsiteY3" fmla="*/ 665840 h 678171"/>
                  <a:gd name="connsiteX4" fmla="*/ 178781 w 3994817"/>
                  <a:gd name="connsiteY4" fmla="*/ 0 h 67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817" h="678171">
                    <a:moveTo>
                      <a:pt x="178781" y="0"/>
                    </a:moveTo>
                    <a:lnTo>
                      <a:pt x="3994817" y="30826"/>
                    </a:lnTo>
                    <a:lnTo>
                      <a:pt x="3988652" y="678171"/>
                    </a:lnTo>
                    <a:lnTo>
                      <a:pt x="0" y="665840"/>
                    </a:lnTo>
                    <a:lnTo>
                      <a:pt x="178781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407" name="TextBox 6">
                <a:extLst>
                  <a:ext uri="{FF2B5EF4-FFF2-40B4-BE49-F238E27FC236}">
                    <a16:creationId xmlns:a16="http://schemas.microsoft.com/office/drawing/2014/main" id="{D1BF4996-2623-CA4A-A7D7-21F74EB65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178" y="4457430"/>
                <a:ext cx="377288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latin typeface="Times" pitchFamily="2" charset="0"/>
                  </a:rPr>
                  <a:t>No protection from malicious refinements.</a:t>
                </a:r>
              </a:p>
            </p:txBody>
          </p:sp>
          <p:pic>
            <p:nvPicPr>
              <p:cNvPr id="59408" name="Picture 12" descr="devil.png">
                <a:extLst>
                  <a:ext uri="{FF2B5EF4-FFF2-40B4-BE49-F238E27FC236}">
                    <a16:creationId xmlns:a16="http://schemas.microsoft.com/office/drawing/2014/main" id="{8C6F163D-9C5E-364C-A171-8F1A55BBE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127" y="4234461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9" name="Picture 13" descr="devil.png">
                <a:extLst>
                  <a:ext uri="{FF2B5EF4-FFF2-40B4-BE49-F238E27FC236}">
                    <a16:creationId xmlns:a16="http://schemas.microsoft.com/office/drawing/2014/main" id="{BB6F12B8-AABE-CA47-A517-CA0D6A84B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01202" y="4252956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707D89C7-F22E-9D44-8CF3-134CF0EC7A1B}"/>
                </a:ext>
              </a:extLst>
            </p:cNvPr>
            <p:cNvSpPr/>
            <p:nvPr/>
          </p:nvSpPr>
          <p:spPr>
            <a:xfrm rot="3079986">
              <a:off x="1713716" y="4019706"/>
              <a:ext cx="1770016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6A925743-059E-D944-AF17-06DDD47D4A72}"/>
                </a:ext>
              </a:extLst>
            </p:cNvPr>
            <p:cNvSpPr/>
            <p:nvPr/>
          </p:nvSpPr>
          <p:spPr>
            <a:xfrm rot="7339195">
              <a:off x="4500249" y="4259411"/>
              <a:ext cx="1770015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04" name="TextBox 17">
              <a:extLst>
                <a:ext uri="{FF2B5EF4-FFF2-40B4-BE49-F238E27FC236}">
                  <a16:creationId xmlns:a16="http://schemas.microsoft.com/office/drawing/2014/main" id="{C77DDB2A-BFF2-8C4D-B73E-693370F05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321" y="3908729"/>
              <a:ext cx="23796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" pitchFamily="2" charset="0"/>
                </a:rPr>
                <a:t>Deductive structure remains highly symmetric.</a:t>
              </a:r>
            </a:p>
          </p:txBody>
        </p:sp>
        <p:sp>
          <p:nvSpPr>
            <p:cNvPr id="59405" name="TextBox 19">
              <a:extLst>
                <a:ext uri="{FF2B5EF4-FFF2-40B4-BE49-F238E27FC236}">
                  <a16:creationId xmlns:a16="http://schemas.microsoft.com/office/drawing/2014/main" id="{04F833F4-1642-C344-8370-2F5BA88B8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246" y="4075188"/>
              <a:ext cx="30331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Slight adjustment to proof yields analogous no go result.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18E8059-9D74-E249-93C9-B35098BCA2B5}"/>
              </a:ext>
            </a:extLst>
          </p:cNvPr>
          <p:cNvGrpSpPr/>
          <p:nvPr/>
        </p:nvGrpSpPr>
        <p:grpSpPr>
          <a:xfrm>
            <a:off x="666487" y="2900363"/>
            <a:ext cx="1565783" cy="1538287"/>
            <a:chOff x="666487" y="2900363"/>
            <a:chExt cx="1565783" cy="1538287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90F281EB-DEA8-DB45-A50D-E965E76EA56F}"/>
                </a:ext>
              </a:extLst>
            </p:cNvPr>
            <p:cNvSpPr/>
            <p:nvPr/>
          </p:nvSpPr>
          <p:spPr bwMode="auto">
            <a:xfrm rot="7804487">
              <a:off x="832645" y="3402807"/>
              <a:ext cx="1538287" cy="533400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1" name="TextBox 12">
              <a:extLst>
                <a:ext uri="{FF2B5EF4-FFF2-40B4-BE49-F238E27FC236}">
                  <a16:creationId xmlns:a16="http://schemas.microsoft.com/office/drawing/2014/main" id="{37DB7A80-071B-D642-87F0-61027F5D9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87" y="3502489"/>
              <a:ext cx="1565783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600">
                  <a:latin typeface="Times" pitchFamily="2" charset="0"/>
                </a:rPr>
                <a:t>“</a:t>
              </a:r>
              <a:r>
                <a:rPr lang="en-US" altLang="ja-JP" sz="1600" dirty="0">
                  <a:latin typeface="Times" pitchFamily="2" charset="0"/>
                </a:rPr>
                <a:t>washing out of the priors</a:t>
              </a:r>
              <a:r>
                <a:rPr lang="ja-JP" altLang="en-US" sz="1600">
                  <a:latin typeface="Times" pitchFamily="2" charset="0"/>
                </a:rPr>
                <a:t>”</a:t>
              </a:r>
              <a:r>
                <a:rPr lang="en-US" altLang="ja-JP" sz="1600" dirty="0">
                  <a:latin typeface="Times" pitchFamily="2" charset="0"/>
                </a:rPr>
                <a:t>??</a:t>
              </a:r>
              <a:endParaRPr lang="en-US" altLang="en-US" sz="1600" dirty="0">
                <a:latin typeface="Times" pitchFamily="2" charset="0"/>
              </a:endParaRPr>
            </a:p>
          </p:txBody>
        </p:sp>
      </p:grpSp>
      <p:grpSp>
        <p:nvGrpSpPr>
          <p:cNvPr id="2" name="Group 33">
            <a:extLst>
              <a:ext uri="{FF2B5EF4-FFF2-40B4-BE49-F238E27FC236}">
                <a16:creationId xmlns:a16="http://schemas.microsoft.com/office/drawing/2014/main" id="{7F030657-AFC6-6349-A2C5-13033DD9270B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438650"/>
            <a:ext cx="1708150" cy="1916113"/>
            <a:chOff x="4315388" y="4438935"/>
            <a:chExt cx="1707661" cy="1915925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5B7B62C-5747-464B-8D76-880D51F6472E}"/>
                </a:ext>
              </a:extLst>
            </p:cNvPr>
            <p:cNvSpPr/>
            <p:nvPr/>
          </p:nvSpPr>
          <p:spPr>
            <a:xfrm>
              <a:off x="4599470" y="4438935"/>
              <a:ext cx="1109344" cy="1868305"/>
            </a:xfrm>
            <a:custGeom>
              <a:avLst/>
              <a:gdLst>
                <a:gd name="connsiteX0" fmla="*/ 0 w 1109672"/>
                <a:gd name="connsiteY0" fmla="*/ 1738582 h 1868051"/>
                <a:gd name="connsiteX1" fmla="*/ 548671 w 1109672"/>
                <a:gd name="connsiteY1" fmla="*/ 6165 h 1868051"/>
                <a:gd name="connsiteX2" fmla="*/ 628814 w 1109672"/>
                <a:gd name="connsiteY2" fmla="*/ 0 h 1868051"/>
                <a:gd name="connsiteX3" fmla="*/ 1109672 w 1109672"/>
                <a:gd name="connsiteY3" fmla="*/ 1868051 h 1868051"/>
                <a:gd name="connsiteX4" fmla="*/ 0 w 1109672"/>
                <a:gd name="connsiteY4" fmla="*/ 1738582 h 186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672" h="1868051">
                  <a:moveTo>
                    <a:pt x="0" y="1738582"/>
                  </a:moveTo>
                  <a:lnTo>
                    <a:pt x="548671" y="6165"/>
                  </a:lnTo>
                  <a:lnTo>
                    <a:pt x="628814" y="0"/>
                  </a:lnTo>
                  <a:lnTo>
                    <a:pt x="1109672" y="1868051"/>
                  </a:lnTo>
                  <a:lnTo>
                    <a:pt x="0" y="173858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9" name="TextBox 17">
              <a:extLst>
                <a:ext uri="{FF2B5EF4-FFF2-40B4-BE49-F238E27FC236}">
                  <a16:creationId xmlns:a16="http://schemas.microsoft.com/office/drawing/2014/main" id="{A2328096-9F87-6944-903F-A6B25A4E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388" y="5431530"/>
              <a:ext cx="170766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there is a ratio of priors that delivers it</a:t>
              </a: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81CB7ACF-455B-6441-8DC0-DE3B983CE451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4229100"/>
            <a:ext cx="2428875" cy="1917700"/>
            <a:chOff x="6368281" y="4229318"/>
            <a:chExt cx="2428946" cy="191737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775390F-5C40-CB4D-8195-5D7A4F48E184}"/>
                </a:ext>
              </a:extLst>
            </p:cNvPr>
            <p:cNvSpPr/>
            <p:nvPr/>
          </p:nvSpPr>
          <p:spPr>
            <a:xfrm>
              <a:off x="6701666" y="4229318"/>
              <a:ext cx="1732014" cy="1917374"/>
            </a:xfrm>
            <a:custGeom>
              <a:avLst/>
              <a:gdLst>
                <a:gd name="connsiteX0" fmla="*/ 850748 w 1732320"/>
                <a:gd name="connsiteY0" fmla="*/ 0 h 1917374"/>
                <a:gd name="connsiteX1" fmla="*/ 1646012 w 1732320"/>
                <a:gd name="connsiteY1" fmla="*/ 49322 h 1917374"/>
                <a:gd name="connsiteX2" fmla="*/ 1732320 w 1732320"/>
                <a:gd name="connsiteY2" fmla="*/ 1917374 h 1917374"/>
                <a:gd name="connsiteX3" fmla="*/ 0 w 1732320"/>
                <a:gd name="connsiteY3" fmla="*/ 1547462 h 1917374"/>
                <a:gd name="connsiteX4" fmla="*/ 850748 w 1732320"/>
                <a:gd name="connsiteY4" fmla="*/ 0 h 19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320" h="1917374">
                  <a:moveTo>
                    <a:pt x="850748" y="0"/>
                  </a:moveTo>
                  <a:lnTo>
                    <a:pt x="1646012" y="49322"/>
                  </a:lnTo>
                  <a:lnTo>
                    <a:pt x="1732320" y="1917374"/>
                  </a:lnTo>
                  <a:lnTo>
                    <a:pt x="0" y="1547462"/>
                  </a:lnTo>
                  <a:lnTo>
                    <a:pt x="8507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7" name="TextBox 19">
              <a:extLst>
                <a:ext uri="{FF2B5EF4-FFF2-40B4-BE49-F238E27FC236}">
                  <a16:creationId xmlns:a16="http://schemas.microsoft.com/office/drawing/2014/main" id="{7B7CEB2C-35FF-6A43-BE41-AA53B5B1C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81" y="5006133"/>
              <a:ext cx="24289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external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inductive content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…incomplete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B6231429-F570-F04A-9357-7CAF85A038FC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4389438"/>
            <a:ext cx="1627188" cy="1868487"/>
            <a:chOff x="2860486" y="4389613"/>
            <a:chExt cx="1627518" cy="186805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84B9AA-E87D-3443-8960-F20D45D2BD1D}"/>
                </a:ext>
              </a:extLst>
            </p:cNvPr>
            <p:cNvSpPr/>
            <p:nvPr/>
          </p:nvSpPr>
          <p:spPr>
            <a:xfrm>
              <a:off x="3174875" y="4389613"/>
              <a:ext cx="1159110" cy="1868052"/>
            </a:xfrm>
            <a:custGeom>
              <a:avLst/>
              <a:gdLst>
                <a:gd name="connsiteX0" fmla="*/ 0 w 1158990"/>
                <a:gd name="connsiteY0" fmla="*/ 1738583 h 1868052"/>
                <a:gd name="connsiteX1" fmla="*/ 0 w 1158990"/>
                <a:gd name="connsiteY1" fmla="*/ 1738583 h 1868052"/>
                <a:gd name="connsiteX2" fmla="*/ 406879 w 1158990"/>
                <a:gd name="connsiteY2" fmla="*/ 0 h 1868052"/>
                <a:gd name="connsiteX3" fmla="*/ 524011 w 1158990"/>
                <a:gd name="connsiteY3" fmla="*/ 24661 h 1868052"/>
                <a:gd name="connsiteX4" fmla="*/ 1158990 w 1158990"/>
                <a:gd name="connsiteY4" fmla="*/ 1868052 h 1868052"/>
                <a:gd name="connsiteX5" fmla="*/ 0 w 1158990"/>
                <a:gd name="connsiteY5" fmla="*/ 1738583 h 18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90" h="1868052">
                  <a:moveTo>
                    <a:pt x="0" y="1738583"/>
                  </a:moveTo>
                  <a:lnTo>
                    <a:pt x="0" y="1738583"/>
                  </a:lnTo>
                  <a:lnTo>
                    <a:pt x="406879" y="0"/>
                  </a:lnTo>
                  <a:lnTo>
                    <a:pt x="524011" y="24661"/>
                  </a:lnTo>
                  <a:lnTo>
                    <a:pt x="1158990" y="1868052"/>
                  </a:lnTo>
                  <a:lnTo>
                    <a:pt x="0" y="17385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5" name="TextBox 16">
              <a:extLst>
                <a:ext uri="{FF2B5EF4-FFF2-40B4-BE49-F238E27FC236}">
                  <a16:creationId xmlns:a16="http://schemas.microsoft.com/office/drawing/2014/main" id="{B5BB04D2-9F8A-E84F-B62E-F37A3F6FB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486" y="5468521"/>
              <a:ext cx="16275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fixed evidence </a:t>
              </a:r>
              <a:r>
                <a:rPr lang="en-US" altLang="en-US" sz="2000">
                  <a:latin typeface="Times" pitchFamily="2" charset="0"/>
                </a:rPr>
                <a:t>E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DAD1BA3A-1DB6-0743-88E6-E3634EA2AD0C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4481513"/>
            <a:ext cx="1868488" cy="1949450"/>
            <a:chOff x="826089" y="4482091"/>
            <a:chExt cx="1867946" cy="194819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39ED575-C683-A744-A8C4-8603064F4A40}"/>
                </a:ext>
              </a:extLst>
            </p:cNvPr>
            <p:cNvSpPr/>
            <p:nvPr/>
          </p:nvSpPr>
          <p:spPr>
            <a:xfrm>
              <a:off x="943530" y="4482091"/>
              <a:ext cx="1521971" cy="1948199"/>
            </a:xfrm>
            <a:custGeom>
              <a:avLst/>
              <a:gdLst>
                <a:gd name="connsiteX0" fmla="*/ 0 w 1522715"/>
                <a:gd name="connsiteY0" fmla="*/ 1504306 h 1948199"/>
                <a:gd name="connsiteX1" fmla="*/ 906231 w 1522715"/>
                <a:gd name="connsiteY1" fmla="*/ 49322 h 1948199"/>
                <a:gd name="connsiteX2" fmla="*/ 930891 w 1522715"/>
                <a:gd name="connsiteY2" fmla="*/ 36991 h 1948199"/>
                <a:gd name="connsiteX3" fmla="*/ 1115836 w 1522715"/>
                <a:gd name="connsiteY3" fmla="*/ 0 h 1948199"/>
                <a:gd name="connsiteX4" fmla="*/ 1522715 w 1522715"/>
                <a:gd name="connsiteY4" fmla="*/ 1948199 h 1948199"/>
                <a:gd name="connsiteX5" fmla="*/ 0 w 1522715"/>
                <a:gd name="connsiteY5" fmla="*/ 1504306 h 19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15" h="1948199">
                  <a:moveTo>
                    <a:pt x="0" y="1504306"/>
                  </a:moveTo>
                  <a:cubicBezTo>
                    <a:pt x="302077" y="1019311"/>
                    <a:pt x="600142" y="531795"/>
                    <a:pt x="906231" y="49322"/>
                  </a:cubicBezTo>
                  <a:cubicBezTo>
                    <a:pt x="911154" y="41562"/>
                    <a:pt x="930891" y="36991"/>
                    <a:pt x="930891" y="36991"/>
                  </a:cubicBezTo>
                  <a:lnTo>
                    <a:pt x="1115836" y="0"/>
                  </a:lnTo>
                  <a:lnTo>
                    <a:pt x="1522715" y="1948199"/>
                  </a:lnTo>
                  <a:lnTo>
                    <a:pt x="0" y="150430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3" name="TextBox 15">
              <a:extLst>
                <a:ext uri="{FF2B5EF4-FFF2-40B4-BE49-F238E27FC236}">
                  <a16:creationId xmlns:a16="http://schemas.microsoft.com/office/drawing/2014/main" id="{A6607639-D61B-8B46-A25A-AFB65BE5F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089" y="5419199"/>
              <a:ext cx="1867946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any nominated favoring of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over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endParaRPr lang="en-US" altLang="en-US" sz="1800" baseline="-25000">
                <a:latin typeface="Times" pitchFamily="2" charset="0"/>
              </a:endParaRP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C4905861-0DBF-714E-8AED-C943AE66CCEB}"/>
              </a:ext>
            </a:extLst>
          </p:cNvPr>
          <p:cNvSpPr/>
          <p:nvPr/>
        </p:nvSpPr>
        <p:spPr>
          <a:xfrm>
            <a:off x="573088" y="1176338"/>
            <a:ext cx="7527925" cy="919162"/>
          </a:xfrm>
          <a:custGeom>
            <a:avLst/>
            <a:gdLst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7642414"/>
              <a:gd name="connsiteY0" fmla="*/ 0 h 986156"/>
              <a:gd name="connsiteX1" fmla="*/ 73978 w 7642414"/>
              <a:gd name="connsiteY1" fmla="*/ 0 h 986156"/>
              <a:gd name="connsiteX2" fmla="*/ 7527271 w 7642414"/>
              <a:gd name="connsiteY2" fmla="*/ 36992 h 986156"/>
              <a:gd name="connsiteX3" fmla="*/ 6399171 w 7642414"/>
              <a:gd name="connsiteY3" fmla="*/ 986156 h 986156"/>
              <a:gd name="connsiteX4" fmla="*/ 0 w 7642414"/>
              <a:gd name="connsiteY4" fmla="*/ 635015 h 986156"/>
              <a:gd name="connsiteX5" fmla="*/ 73978 w 7642414"/>
              <a:gd name="connsiteY5" fmla="*/ 0 h 986156"/>
              <a:gd name="connsiteX0" fmla="*/ 73978 w 7527271"/>
              <a:gd name="connsiteY0" fmla="*/ 0 h 986156"/>
              <a:gd name="connsiteX1" fmla="*/ 73978 w 7527271"/>
              <a:gd name="connsiteY1" fmla="*/ 0 h 986156"/>
              <a:gd name="connsiteX2" fmla="*/ 7527271 w 7527271"/>
              <a:gd name="connsiteY2" fmla="*/ 36992 h 986156"/>
              <a:gd name="connsiteX3" fmla="*/ 6399171 w 7527271"/>
              <a:gd name="connsiteY3" fmla="*/ 986156 h 986156"/>
              <a:gd name="connsiteX4" fmla="*/ 0 w 7527271"/>
              <a:gd name="connsiteY4" fmla="*/ 635015 h 986156"/>
              <a:gd name="connsiteX5" fmla="*/ 73978 w 7527271"/>
              <a:gd name="connsiteY5" fmla="*/ 0 h 986156"/>
              <a:gd name="connsiteX0" fmla="*/ 73978 w 8265025"/>
              <a:gd name="connsiteY0" fmla="*/ 0 h 684310"/>
              <a:gd name="connsiteX1" fmla="*/ 73978 w 8265025"/>
              <a:gd name="connsiteY1" fmla="*/ 0 h 684310"/>
              <a:gd name="connsiteX2" fmla="*/ 7527271 w 8265025"/>
              <a:gd name="connsiteY2" fmla="*/ 36992 h 684310"/>
              <a:gd name="connsiteX3" fmla="*/ 7317677 w 8265025"/>
              <a:gd name="connsiteY3" fmla="*/ 684310 h 684310"/>
              <a:gd name="connsiteX4" fmla="*/ 0 w 8265025"/>
              <a:gd name="connsiteY4" fmla="*/ 635015 h 684310"/>
              <a:gd name="connsiteX5" fmla="*/ 73978 w 8265025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6357"/>
              <a:gd name="connsiteX1" fmla="*/ 73978 w 7527271"/>
              <a:gd name="connsiteY1" fmla="*/ 0 h 686357"/>
              <a:gd name="connsiteX2" fmla="*/ 7527271 w 7527271"/>
              <a:gd name="connsiteY2" fmla="*/ 36992 h 686357"/>
              <a:gd name="connsiteX3" fmla="*/ 7317677 w 7527271"/>
              <a:gd name="connsiteY3" fmla="*/ 684310 h 686357"/>
              <a:gd name="connsiteX4" fmla="*/ 0 w 7527271"/>
              <a:gd name="connsiteY4" fmla="*/ 635015 h 686357"/>
              <a:gd name="connsiteX5" fmla="*/ 73978 w 7527271"/>
              <a:gd name="connsiteY5" fmla="*/ 0 h 6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7271" h="686357">
                <a:moveTo>
                  <a:pt x="73978" y="0"/>
                </a:moveTo>
                <a:lnTo>
                  <a:pt x="73978" y="0"/>
                </a:lnTo>
                <a:lnTo>
                  <a:pt x="7527271" y="36992"/>
                </a:lnTo>
                <a:cubicBezTo>
                  <a:pt x="7510993" y="242511"/>
                  <a:pt x="7321862" y="683247"/>
                  <a:pt x="7317677" y="684310"/>
                </a:cubicBezTo>
                <a:cubicBezTo>
                  <a:pt x="7338073" y="686357"/>
                  <a:pt x="2439226" y="651447"/>
                  <a:pt x="0" y="635015"/>
                </a:cubicBez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3" name="Title 1">
            <a:extLst>
              <a:ext uri="{FF2B5EF4-FFF2-40B4-BE49-F238E27FC236}">
                <a16:creationId xmlns:a16="http://schemas.microsoft.com/office/drawing/2014/main" id="{172EB4F0-89B5-9E4C-80DC-7F6E35C7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822325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</a:t>
            </a:r>
            <a:r>
              <a:rPr lang="en-US" altLang="en-US" dirty="0" err="1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Bayesianism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0424" name="Content Placeholder 2">
            <a:extLst>
              <a:ext uri="{FF2B5EF4-FFF2-40B4-BE49-F238E27FC236}">
                <a16:creationId xmlns:a16="http://schemas.microsoft.com/office/drawing/2014/main" id="{ECADF2FA-B02F-9143-ADFA-CF799948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0425" name="Slide Number Placeholder 3">
            <a:extLst>
              <a:ext uri="{FF2B5EF4-FFF2-40B4-BE49-F238E27FC236}">
                <a16:creationId xmlns:a16="http://schemas.microsoft.com/office/drawing/2014/main" id="{2BEF8DC9-1C03-BF49-BA1F-460A1D36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1FAC57-9D40-1D4E-B2D1-387C801BA28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0426" name="TextBox 4">
            <a:extLst>
              <a:ext uri="{FF2B5EF4-FFF2-40B4-BE49-F238E27FC236}">
                <a16:creationId xmlns:a16="http://schemas.microsoft.com/office/drawing/2014/main" id="{ED3E1446-5D9B-CC4A-9171-715EAD3F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33475"/>
            <a:ext cx="2940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Prior probabilities</a:t>
            </a:r>
            <a:r>
              <a:rPr lang="en-US" altLang="en-US" sz="1800">
                <a:latin typeface="Times" pitchFamily="2" charset="0"/>
              </a:rPr>
              <a:t> introduced as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arbitrary opinion.</a:t>
            </a:r>
          </a:p>
        </p:txBody>
      </p:sp>
      <p:sp>
        <p:nvSpPr>
          <p:cNvPr id="60427" name="TextBox 5">
            <a:extLst>
              <a:ext uri="{FF2B5EF4-FFF2-40B4-BE49-F238E27FC236}">
                <a16:creationId xmlns:a16="http://schemas.microsoft.com/office/drawing/2014/main" id="{2FA101DB-A006-9844-9A98-B4D63A88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33488"/>
            <a:ext cx="415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Symmetry </a:t>
            </a:r>
            <a:r>
              <a:rPr lang="en-US" altLang="en-US" sz="1800">
                <a:latin typeface="Times" pitchFamily="2" charset="0"/>
              </a:rPr>
              <a:t>of symmetry theorem broken.</a:t>
            </a:r>
          </a:p>
          <a:p>
            <a:pPr eaLnBrk="1" hangingPunct="1"/>
            <a:r>
              <a:rPr lang="en-US" altLang="en-US" sz="2000">
                <a:latin typeface="Times" pitchFamily="2" charset="0"/>
              </a:rPr>
              <a:t>Malicious </a:t>
            </a:r>
            <a:r>
              <a:rPr lang="en-US" altLang="en-US" sz="1800">
                <a:latin typeface="Times" pitchFamily="2" charset="0"/>
              </a:rPr>
              <a:t>disjunctive refinement blocked.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3DFE00A-BB0A-4748-8E68-DCC9EDC46EBA}"/>
              </a:ext>
            </a:extLst>
          </p:cNvPr>
          <p:cNvSpPr/>
          <p:nvPr/>
        </p:nvSpPr>
        <p:spPr>
          <a:xfrm>
            <a:off x="3365500" y="1485900"/>
            <a:ext cx="542925" cy="2841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DB819A29-23BC-AB49-9F08-5B49F8EE7465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2024063"/>
            <a:ext cx="4460875" cy="1630362"/>
            <a:chOff x="567165" y="2023483"/>
            <a:chExt cx="4459875" cy="16305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4E3433-2423-984A-B6D1-B7E109906653}"/>
                </a:ext>
              </a:extLst>
            </p:cNvPr>
            <p:cNvSpPr/>
            <p:nvPr/>
          </p:nvSpPr>
          <p:spPr>
            <a:xfrm>
              <a:off x="1774981" y="2928485"/>
              <a:ext cx="2109315" cy="288966"/>
            </a:xfrm>
            <a:custGeom>
              <a:avLst/>
              <a:gdLst>
                <a:gd name="connsiteX0" fmla="*/ 92473 w 2108376"/>
                <a:gd name="connsiteY0" fmla="*/ 0 h 289764"/>
                <a:gd name="connsiteX1" fmla="*/ 2108376 w 2108376"/>
                <a:gd name="connsiteY1" fmla="*/ 67817 h 289764"/>
                <a:gd name="connsiteX2" fmla="*/ 2089881 w 2108376"/>
                <a:gd name="connsiteY2" fmla="*/ 265103 h 289764"/>
                <a:gd name="connsiteX3" fmla="*/ 0 w 2108376"/>
                <a:gd name="connsiteY3" fmla="*/ 289764 h 289764"/>
                <a:gd name="connsiteX4" fmla="*/ 92473 w 2108376"/>
                <a:gd name="connsiteY4" fmla="*/ 0 h 2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376" h="289764">
                  <a:moveTo>
                    <a:pt x="92473" y="0"/>
                  </a:moveTo>
                  <a:lnTo>
                    <a:pt x="2108376" y="67817"/>
                  </a:lnTo>
                  <a:lnTo>
                    <a:pt x="2089881" y="265103"/>
                  </a:lnTo>
                  <a:lnTo>
                    <a:pt x="0" y="289764"/>
                  </a:lnTo>
                  <a:lnTo>
                    <a:pt x="9247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4" name="TextBox 9">
              <a:extLst>
                <a:ext uri="{FF2B5EF4-FFF2-40B4-BE49-F238E27FC236}">
                  <a16:creationId xmlns:a16="http://schemas.microsoft.com/office/drawing/2014/main" id="{974005F8-3C1E-1543-967F-8505A9866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199" y="2023483"/>
              <a:ext cx="84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BUT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4CF983-7346-7D49-8F67-C04F49CA00A2}"/>
                </a:ext>
              </a:extLst>
            </p:cNvPr>
            <p:cNvSpPr txBox="1"/>
            <p:nvPr/>
          </p:nvSpPr>
          <p:spPr>
            <a:xfrm>
              <a:off x="567165" y="2453755"/>
              <a:ext cx="4459875" cy="1200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12813" indent="-912813">
                <a:defRPr/>
              </a:pPr>
              <a:r>
                <a:rPr lang="en-US" sz="2400" dirty="0" err="1">
                  <a:latin typeface="Times"/>
                  <a:ea typeface="ＭＳ Ｐゴシック" pitchFamily="-106" charset="-128"/>
                  <a:cs typeface="Times"/>
                </a:rPr>
                <a:t>P(hypothesis</a:t>
              </a: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 | evidence)</a:t>
              </a:r>
              <a:b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</a:b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= arbitrary opinion</a:t>
              </a:r>
            </a:p>
            <a:p>
              <a:pPr marL="912813" indent="857250">
                <a:defRPr/>
              </a:pP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+ evidential warrant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9A7F4026-719C-B543-99D6-CBBAEEECFB01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465513"/>
            <a:ext cx="2625725" cy="1014412"/>
            <a:chOff x="6368280" y="3464836"/>
            <a:chExt cx="2626223" cy="101566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73A93D1-790E-A44D-BD02-6CD6C54BAF7C}"/>
                </a:ext>
              </a:extLst>
            </p:cNvPr>
            <p:cNvSpPr/>
            <p:nvPr/>
          </p:nvSpPr>
          <p:spPr>
            <a:xfrm>
              <a:off x="6368280" y="3539540"/>
              <a:ext cx="887581" cy="418028"/>
            </a:xfrm>
            <a:custGeom>
              <a:avLst/>
              <a:gdLst>
                <a:gd name="connsiteX0" fmla="*/ 357561 w 2089881"/>
                <a:gd name="connsiteY0" fmla="*/ 0 h 2385927"/>
                <a:gd name="connsiteX1" fmla="*/ 406880 w 2089881"/>
                <a:gd name="connsiteY1" fmla="*/ 0 h 2385927"/>
                <a:gd name="connsiteX2" fmla="*/ 2089881 w 2089881"/>
                <a:gd name="connsiteY2" fmla="*/ 147964 h 2385927"/>
                <a:gd name="connsiteX3" fmla="*/ 1960420 w 2089881"/>
                <a:gd name="connsiteY3" fmla="*/ 2385927 h 2385927"/>
                <a:gd name="connsiteX4" fmla="*/ 0 w 2089881"/>
                <a:gd name="connsiteY4" fmla="*/ 2126989 h 2385927"/>
                <a:gd name="connsiteX5" fmla="*/ 357561 w 2089881"/>
                <a:gd name="connsiteY5" fmla="*/ 0 h 23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881" h="2385927">
                  <a:moveTo>
                    <a:pt x="357561" y="0"/>
                  </a:moveTo>
                  <a:lnTo>
                    <a:pt x="406880" y="0"/>
                  </a:lnTo>
                  <a:lnTo>
                    <a:pt x="2089881" y="147964"/>
                  </a:lnTo>
                  <a:lnTo>
                    <a:pt x="1960420" y="2385927"/>
                  </a:lnTo>
                  <a:lnTo>
                    <a:pt x="0" y="2126989"/>
                  </a:lnTo>
                  <a:lnTo>
                    <a:pt x="35756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2" name="TextBox 18">
              <a:extLst>
                <a:ext uri="{FF2B5EF4-FFF2-40B4-BE49-F238E27FC236}">
                  <a16:creationId xmlns:a16="http://schemas.microsoft.com/office/drawing/2014/main" id="{AF0D5D89-C4A8-A04E-8CC6-33F76714D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929" y="3464836"/>
              <a:ext cx="256457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Escape</a:t>
              </a:r>
              <a:r>
                <a:rPr lang="en-US" altLang="en-US" sz="1800">
                  <a:latin typeface="Times" pitchFamily="2" charset="0"/>
                </a:rPr>
                <a:t>: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Tempered Bayesianism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Use only </a:t>
              </a:r>
              <a:r>
                <a:rPr lang="en-US" altLang="en-US" sz="1800" i="1">
                  <a:latin typeface="Times" pitchFamily="2" charset="0"/>
                </a:rPr>
                <a:t>sensible </a:t>
              </a:r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B1CBF-5D02-9349-A775-8CB652BBDE65}"/>
              </a:ext>
            </a:extLst>
          </p:cNvPr>
          <p:cNvGrpSpPr/>
          <p:nvPr/>
        </p:nvGrpSpPr>
        <p:grpSpPr>
          <a:xfrm>
            <a:off x="130175" y="4187830"/>
            <a:ext cx="5526345" cy="1045734"/>
            <a:chOff x="130175" y="4187830"/>
            <a:chExt cx="5526345" cy="1045734"/>
          </a:xfrm>
        </p:grpSpPr>
        <p:sp>
          <p:nvSpPr>
            <p:cNvPr id="60439" name="TextBox 14">
              <a:extLst>
                <a:ext uri="{FF2B5EF4-FFF2-40B4-BE49-F238E27FC236}">
                  <a16:creationId xmlns:a16="http://schemas.microsoft.com/office/drawing/2014/main" id="{84633C9B-A897-2D4F-B7BA-EC5595290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75" y="4377984"/>
              <a:ext cx="1066460" cy="64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 dirty="0">
                  <a:latin typeface="Times" pitchFamily="2" charset="0"/>
                </a:rPr>
                <a:t>Bayes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 dirty="0">
                  <a:latin typeface="Times" pitchFamily="2" charset="0"/>
                </a:rPr>
                <a:t> theorem</a:t>
              </a: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1B7A29-7810-5340-84E4-0F044953098F}"/>
                </a:ext>
              </a:extLst>
            </p:cNvPr>
            <p:cNvSpPr txBox="1"/>
            <p:nvPr/>
          </p:nvSpPr>
          <p:spPr>
            <a:xfrm>
              <a:off x="1276663" y="4187830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P(H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 | E)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37621-5966-FB43-BF44-034ED8E4F4DB}"/>
                </a:ext>
              </a:extLst>
            </p:cNvPr>
            <p:cNvSpPr txBox="1"/>
            <p:nvPr/>
          </p:nvSpPr>
          <p:spPr>
            <a:xfrm>
              <a:off x="3041416" y="4187830"/>
              <a:ext cx="1745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P(E | H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)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E8A017-7C38-9648-BC3B-BEA371CFD354}"/>
                </a:ext>
              </a:extLst>
            </p:cNvPr>
            <p:cNvSpPr txBox="1"/>
            <p:nvPr/>
          </p:nvSpPr>
          <p:spPr>
            <a:xfrm>
              <a:off x="4651117" y="418783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P(H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B9A22A-BAFB-2940-BC45-4C37BDBF04A2}"/>
                </a:ext>
              </a:extLst>
            </p:cNvPr>
            <p:cNvSpPr txBox="1"/>
            <p:nvPr/>
          </p:nvSpPr>
          <p:spPr>
            <a:xfrm>
              <a:off x="1268498" y="4710344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P(H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 | E)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AFF262-799B-0A4E-8C21-818590112F22}"/>
                </a:ext>
              </a:extLst>
            </p:cNvPr>
            <p:cNvSpPr txBox="1"/>
            <p:nvPr/>
          </p:nvSpPr>
          <p:spPr>
            <a:xfrm>
              <a:off x="3033251" y="4710344"/>
              <a:ext cx="1745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P(E | H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)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CB2229-BA83-9F48-A1C9-4ED3C1132F24}"/>
                </a:ext>
              </a:extLst>
            </p:cNvPr>
            <p:cNvSpPr txBox="1"/>
            <p:nvPr/>
          </p:nvSpPr>
          <p:spPr>
            <a:xfrm>
              <a:off x="4642952" y="4710344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P(H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A35AEC-2876-3C47-B5B6-852393088C6B}"/>
                </a:ext>
              </a:extLst>
            </p:cNvPr>
            <p:cNvCxnSpPr>
              <a:cxnSpLocks/>
            </p:cNvCxnSpPr>
            <p:nvPr/>
          </p:nvCxnSpPr>
          <p:spPr>
            <a:xfrm>
              <a:off x="3017860" y="4710344"/>
              <a:ext cx="1470003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8089E2-F9C7-3743-BF50-8D9ACED9811E}"/>
                </a:ext>
              </a:extLst>
            </p:cNvPr>
            <p:cNvCxnSpPr>
              <a:cxnSpLocks/>
            </p:cNvCxnSpPr>
            <p:nvPr/>
          </p:nvCxnSpPr>
          <p:spPr>
            <a:xfrm>
              <a:off x="4748689" y="4710344"/>
              <a:ext cx="770368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805B2B-BF72-304B-8E94-6F8DC3C3F780}"/>
                </a:ext>
              </a:extLst>
            </p:cNvPr>
            <p:cNvCxnSpPr>
              <a:cxnSpLocks/>
            </p:cNvCxnSpPr>
            <p:nvPr/>
          </p:nvCxnSpPr>
          <p:spPr>
            <a:xfrm>
              <a:off x="1352347" y="4710344"/>
              <a:ext cx="125206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DE4A4D-1B6B-3340-B6D0-0AECB3CDB547}"/>
                </a:ext>
              </a:extLst>
            </p:cNvPr>
            <p:cNvSpPr txBox="1"/>
            <p:nvPr/>
          </p:nvSpPr>
          <p:spPr>
            <a:xfrm>
              <a:off x="2646607" y="4431496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=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D2EA98-490B-BB46-9E8C-6681B825A250}"/>
                </a:ext>
              </a:extLst>
            </p:cNvPr>
            <p:cNvSpPr txBox="1"/>
            <p:nvPr/>
          </p:nvSpPr>
          <p:spPr>
            <a:xfrm>
              <a:off x="4483193" y="4362696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3B68BED-5FE5-A340-A1AE-A534966F9378}"/>
              </a:ext>
            </a:extLst>
          </p:cNvPr>
          <p:cNvSpPr/>
          <p:nvPr/>
        </p:nvSpPr>
        <p:spPr>
          <a:xfrm>
            <a:off x="474663" y="350838"/>
            <a:ext cx="7083425" cy="944562"/>
          </a:xfrm>
          <a:custGeom>
            <a:avLst/>
            <a:gdLst>
              <a:gd name="connsiteX0" fmla="*/ 246593 w 5887423"/>
              <a:gd name="connsiteY0" fmla="*/ 0 h 943273"/>
              <a:gd name="connsiteX1" fmla="*/ 5788785 w 5887423"/>
              <a:gd name="connsiteY1" fmla="*/ 487049 h 943273"/>
              <a:gd name="connsiteX2" fmla="*/ 5887423 w 5887423"/>
              <a:gd name="connsiteY2" fmla="*/ 924778 h 943273"/>
              <a:gd name="connsiteX3" fmla="*/ 0 w 5887423"/>
              <a:gd name="connsiteY3" fmla="*/ 943273 h 943273"/>
              <a:gd name="connsiteX4" fmla="*/ 246593 w 5887423"/>
              <a:gd name="connsiteY4" fmla="*/ 0 h 9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423" h="943273">
                <a:moveTo>
                  <a:pt x="246593" y="0"/>
                </a:moveTo>
                <a:lnTo>
                  <a:pt x="5788785" y="487049"/>
                </a:lnTo>
                <a:lnTo>
                  <a:pt x="5887423" y="924778"/>
                </a:lnTo>
                <a:lnTo>
                  <a:pt x="0" y="943273"/>
                </a:lnTo>
                <a:lnTo>
                  <a:pt x="246593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BE0B7A7E-0037-FC47-9A7A-7B1A929CD3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8DCFF"/>
          </a:solidFill>
        </p:spPr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Confirmation Measures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F669C538-03B8-BE4F-B6BE-48637B3C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CBCB5FE-D094-904C-8C8E-11D83B42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7E47FD-82CF-8442-9BE0-A8D5003CF13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8807F2A1-3917-8E40-A4F6-BE95984F2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65288"/>
            <a:ext cx="1462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e. g. Distance measure</a:t>
            </a: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B025AB09-E885-9B4E-B688-5564CB97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1774825"/>
            <a:ext cx="312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d(H,E,B) = P(H|E&amp;B) – P(H|B)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1CD48B1D-F7AC-DE4F-8771-630998CB8421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749550"/>
            <a:ext cx="2465388" cy="3095625"/>
            <a:chOff x="659636" y="2749674"/>
            <a:chExt cx="2465939" cy="309492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B341A97-CE48-BC41-96E8-977432D1395F}"/>
                </a:ext>
              </a:extLst>
            </p:cNvPr>
            <p:cNvSpPr/>
            <p:nvPr/>
          </p:nvSpPr>
          <p:spPr>
            <a:xfrm>
              <a:off x="659636" y="2879819"/>
              <a:ext cx="2243639" cy="2964778"/>
            </a:xfrm>
            <a:custGeom>
              <a:avLst/>
              <a:gdLst>
                <a:gd name="connsiteX0" fmla="*/ 0 w 2052892"/>
                <a:gd name="connsiteY0" fmla="*/ 0 h 3119584"/>
                <a:gd name="connsiteX1" fmla="*/ 2052892 w 2052892"/>
                <a:gd name="connsiteY1" fmla="*/ 191120 h 3119584"/>
                <a:gd name="connsiteX2" fmla="*/ 1941924 w 2052892"/>
                <a:gd name="connsiteY2" fmla="*/ 3119584 h 3119584"/>
                <a:gd name="connsiteX3" fmla="*/ 18494 w 2052892"/>
                <a:gd name="connsiteY3" fmla="*/ 2891472 h 3119584"/>
                <a:gd name="connsiteX4" fmla="*/ 0 w 2052892"/>
                <a:gd name="connsiteY4" fmla="*/ 0 h 3119584"/>
                <a:gd name="connsiteX0" fmla="*/ 191111 w 2244003"/>
                <a:gd name="connsiteY0" fmla="*/ 0 h 3119584"/>
                <a:gd name="connsiteX1" fmla="*/ 2244003 w 2244003"/>
                <a:gd name="connsiteY1" fmla="*/ 191120 h 3119584"/>
                <a:gd name="connsiteX2" fmla="*/ 2133035 w 2244003"/>
                <a:gd name="connsiteY2" fmla="*/ 3119584 h 3119584"/>
                <a:gd name="connsiteX3" fmla="*/ 0 w 2244003"/>
                <a:gd name="connsiteY3" fmla="*/ 2891472 h 3119584"/>
                <a:gd name="connsiteX4" fmla="*/ 191111 w 2244003"/>
                <a:gd name="connsiteY4" fmla="*/ 0 h 31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03" h="3119584">
                  <a:moveTo>
                    <a:pt x="191111" y="0"/>
                  </a:moveTo>
                  <a:lnTo>
                    <a:pt x="2244003" y="191120"/>
                  </a:lnTo>
                  <a:lnTo>
                    <a:pt x="2133035" y="3119584"/>
                  </a:lnTo>
                  <a:lnTo>
                    <a:pt x="0" y="2891472"/>
                  </a:lnTo>
                  <a:lnTo>
                    <a:pt x="19111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7" name="TextBox 6">
              <a:extLst>
                <a:ext uri="{FF2B5EF4-FFF2-40B4-BE49-F238E27FC236}">
                  <a16:creationId xmlns:a16="http://schemas.microsoft.com/office/drawing/2014/main" id="{D9759795-579C-024C-A9F8-147227F65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254" y="2749674"/>
              <a:ext cx="224400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Either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the confirmation measure</a:t>
              </a:r>
            </a:p>
          </p:txBody>
        </p:sp>
        <p:sp>
          <p:nvSpPr>
            <p:cNvPr id="61458" name="TextBox 7">
              <a:extLst>
                <a:ext uri="{FF2B5EF4-FFF2-40B4-BE49-F238E27FC236}">
                  <a16:creationId xmlns:a16="http://schemas.microsoft.com/office/drawing/2014/main" id="{DB7A9F10-476B-314F-A4A0-883DE7273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38" y="3822415"/>
              <a:ext cx="17569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dependent on an arbitrary prior</a:t>
              </a:r>
            </a:p>
          </p:txBody>
        </p:sp>
        <p:sp>
          <p:nvSpPr>
            <p:cNvPr id="61459" name="TextBox 8">
              <a:extLst>
                <a:ext uri="{FF2B5EF4-FFF2-40B4-BE49-F238E27FC236}">
                  <a16:creationId xmlns:a16="http://schemas.microsoft.com/office/drawing/2014/main" id="{7A42E157-629A-6B40-8793-82D6CE124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715" y="4623890"/>
              <a:ext cx="481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or</a:t>
              </a:r>
              <a:endParaRPr lang="en-US" altLang="en-US" sz="1800" i="1">
                <a:latin typeface="Times" pitchFamily="2" charset="0"/>
              </a:endParaRPr>
            </a:p>
          </p:txBody>
        </p:sp>
        <p:sp>
          <p:nvSpPr>
            <p:cNvPr id="61460" name="TextBox 9">
              <a:extLst>
                <a:ext uri="{FF2B5EF4-FFF2-40B4-BE49-F238E27FC236}">
                  <a16:creationId xmlns:a16="http://schemas.microsoft.com/office/drawing/2014/main" id="{92DF2509-C963-8A4C-9F43-1F36F14FC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925" y="5147930"/>
              <a:ext cx="23056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NOT dependent on an arbitrary prior.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7D2B923E-2A2C-8543-9E87-696DFA23FAB3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724275"/>
            <a:ext cx="4827587" cy="1014413"/>
            <a:chOff x="3107080" y="3723773"/>
            <a:chExt cx="4827071" cy="101566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617CB1-0327-2C44-86AC-F845A0E56B5A}"/>
                </a:ext>
              </a:extLst>
            </p:cNvPr>
            <p:cNvSpPr/>
            <p:nvPr/>
          </p:nvSpPr>
          <p:spPr>
            <a:xfrm>
              <a:off x="5578553" y="3803246"/>
              <a:ext cx="790490" cy="346501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D0E30BDE-DB1F-BE4B-B3A7-D791E14301B4}"/>
                </a:ext>
              </a:extLst>
            </p:cNvPr>
            <p:cNvSpPr/>
            <p:nvPr/>
          </p:nvSpPr>
          <p:spPr>
            <a:xfrm>
              <a:off x="3107080" y="4044843"/>
              <a:ext cx="2133372" cy="2702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5" name="TextBox 11">
              <a:extLst>
                <a:ext uri="{FF2B5EF4-FFF2-40B4-BE49-F238E27FC236}">
                  <a16:creationId xmlns:a16="http://schemas.microsoft.com/office/drawing/2014/main" id="{294D97DE-F829-5745-A811-C7F7A48C0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87" y="3723773"/>
              <a:ext cx="2373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Fails </a:t>
              </a:r>
              <a:r>
                <a:rPr lang="en-US" altLang="en-US" sz="2000">
                  <a:latin typeface="Times" pitchFamily="2" charset="0"/>
                </a:rPr>
                <a:t>to</a:t>
              </a:r>
              <a:r>
                <a:rPr lang="en-US" altLang="en-US" sz="1800">
                  <a:latin typeface="Times" pitchFamily="2" charset="0"/>
                </a:rPr>
                <a:t> provide an objective measure of inductive support.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2B5C980-857A-3D46-9496-EA2E27BD40AB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4994275"/>
            <a:ext cx="5160962" cy="954088"/>
            <a:chOff x="3107080" y="4993800"/>
            <a:chExt cx="5159971" cy="95528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607F56-7F33-7D4F-B9FD-9AD50C64CE10}"/>
                </a:ext>
              </a:extLst>
            </p:cNvPr>
            <p:cNvSpPr/>
            <p:nvPr/>
          </p:nvSpPr>
          <p:spPr>
            <a:xfrm>
              <a:off x="5584691" y="5073274"/>
              <a:ext cx="1288802" cy="346508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1" name="TextBox 12">
              <a:extLst>
                <a:ext uri="{FF2B5EF4-FFF2-40B4-BE49-F238E27FC236}">
                  <a16:creationId xmlns:a16="http://schemas.microsoft.com/office/drawing/2014/main" id="{B61BF9BE-B536-7D46-B9D2-F1FED31F3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015" y="4993800"/>
              <a:ext cx="2694036" cy="95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Is subject</a:t>
              </a:r>
              <a:r>
                <a:rPr lang="en-US" altLang="en-US" sz="2000">
                  <a:latin typeface="Times" pitchFamily="2" charset="0"/>
                </a:rPr>
                <a:t> to</a:t>
              </a:r>
              <a:r>
                <a:rPr lang="en-US" altLang="en-US" sz="1800">
                  <a:latin typeface="Times" pitchFamily="2" charset="0"/>
                </a:rPr>
                <a:t> the triviality result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or its use is incomplete.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CFBC4373-5203-4342-8A18-CA30C2E7526B}"/>
                </a:ext>
              </a:extLst>
            </p:cNvPr>
            <p:cNvSpPr/>
            <p:nvPr/>
          </p:nvSpPr>
          <p:spPr>
            <a:xfrm>
              <a:off x="3107080" y="5364151"/>
              <a:ext cx="2133190" cy="2702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7297B06-87FB-3C4F-BBDD-5556198581FA}"/>
              </a:ext>
            </a:extLst>
          </p:cNvPr>
          <p:cNvSpPr/>
          <p:nvPr/>
        </p:nvSpPr>
        <p:spPr>
          <a:xfrm>
            <a:off x="2427288" y="1160463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83EAFE1C-8424-174D-89C0-2A07DB87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Conclusion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2E839CBC-0C05-8B44-A18D-43F71BBC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503D8B9E-14D9-EE43-96C6-279578AB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9BA406-A71B-A547-B8AB-ABC125D8DD5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9016145-C785-8342-9C40-A38967849C33}"/>
              </a:ext>
            </a:extLst>
          </p:cNvPr>
          <p:cNvSpPr/>
          <p:nvPr/>
        </p:nvSpPr>
        <p:spPr>
          <a:xfrm>
            <a:off x="522288" y="700088"/>
            <a:ext cx="7972425" cy="1122362"/>
          </a:xfrm>
          <a:custGeom>
            <a:avLst/>
            <a:gdLst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1152890 h 1535131"/>
              <a:gd name="connsiteX4" fmla="*/ 209604 w 5813445"/>
              <a:gd name="connsiteY4" fmla="*/ 0 h 1535131"/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387089 h 1535131"/>
              <a:gd name="connsiteX4" fmla="*/ 209604 w 5813445"/>
              <a:gd name="connsiteY4" fmla="*/ 0 h 15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445" h="1535131">
                <a:moveTo>
                  <a:pt x="209604" y="0"/>
                </a:moveTo>
                <a:lnTo>
                  <a:pt x="0" y="1535131"/>
                </a:lnTo>
                <a:lnTo>
                  <a:pt x="5776455" y="1337845"/>
                </a:lnTo>
                <a:lnTo>
                  <a:pt x="5813445" y="387089"/>
                </a:lnTo>
                <a:lnTo>
                  <a:pt x="20960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87C3299-0070-F54E-9E9E-F32E2841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5109FA5E-3D28-7149-92AC-CF42478C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32EC7C-223F-3F41-B836-F4F0CC02486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58A3079E-5C8C-464D-95F5-5B60B629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879725"/>
            <a:ext cx="4462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pitchFamily="2" charset="0"/>
              </a:rPr>
              <a:t>It is merely inference that conforms with such-and-such a calculus.</a:t>
            </a:r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DD8106E8-CCFA-3449-97E3-CBB7D126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631825"/>
            <a:ext cx="8024813" cy="1003300"/>
          </a:xfrm>
        </p:spPr>
        <p:txBody>
          <a:bodyPr/>
          <a:lstStyle/>
          <a:p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</a:t>
            </a:r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</a:t>
            </a:r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inference?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6B5818EB-432C-604F-BE25-A17B77257A98}"/>
              </a:ext>
            </a:extLst>
          </p:cNvPr>
          <p:cNvSpPr/>
          <p:nvPr/>
        </p:nvSpPr>
        <p:spPr>
          <a:xfrm>
            <a:off x="-373063" y="1776413"/>
            <a:ext cx="6311901" cy="4838700"/>
          </a:xfrm>
          <a:prstGeom prst="mathMultiply">
            <a:avLst>
              <a:gd name="adj1" fmla="val 12438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A2870D8-3A47-524A-BA3D-0CB8ECDA0D30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2576513"/>
            <a:ext cx="3725862" cy="3624262"/>
            <a:chOff x="4665131" y="405342"/>
            <a:chExt cx="3726658" cy="3624679"/>
          </a:xfrm>
        </p:grpSpPr>
        <p:grpSp>
          <p:nvGrpSpPr>
            <p:cNvPr id="63496" name="Group 22">
              <a:extLst>
                <a:ext uri="{FF2B5EF4-FFF2-40B4-BE49-F238E27FC236}">
                  <a16:creationId xmlns:a16="http://schemas.microsoft.com/office/drawing/2014/main" id="{88970E26-D012-FE49-826D-4754F7031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131" y="626004"/>
              <a:ext cx="3726658" cy="3404017"/>
              <a:chOff x="4665131" y="626004"/>
              <a:chExt cx="3726658" cy="3404017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D6A300C-F5E8-6E46-8292-DED42544D295}"/>
                  </a:ext>
                </a:extLst>
              </p:cNvPr>
              <p:cNvSpPr/>
              <p:nvPr/>
            </p:nvSpPr>
            <p:spPr>
              <a:xfrm flipH="1">
                <a:off x="4665131" y="626029"/>
                <a:ext cx="3436084" cy="3403992"/>
              </a:xfrm>
              <a:custGeom>
                <a:avLst/>
                <a:gdLst>
                  <a:gd name="connsiteX0" fmla="*/ 440267 w 3183467"/>
                  <a:gd name="connsiteY0" fmla="*/ 0 h 2514600"/>
                  <a:gd name="connsiteX1" fmla="*/ 440267 w 3183467"/>
                  <a:gd name="connsiteY1" fmla="*/ 0 h 2514600"/>
                  <a:gd name="connsiteX2" fmla="*/ 3183467 w 3183467"/>
                  <a:gd name="connsiteY2" fmla="*/ 330200 h 2514600"/>
                  <a:gd name="connsiteX3" fmla="*/ 2878667 w 3183467"/>
                  <a:gd name="connsiteY3" fmla="*/ 2514600 h 2514600"/>
                  <a:gd name="connsiteX4" fmla="*/ 0 w 3183467"/>
                  <a:gd name="connsiteY4" fmla="*/ 2142066 h 2514600"/>
                  <a:gd name="connsiteX5" fmla="*/ 440267 w 3183467"/>
                  <a:gd name="connsiteY5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467" h="2514600">
                    <a:moveTo>
                      <a:pt x="440267" y="0"/>
                    </a:moveTo>
                    <a:lnTo>
                      <a:pt x="440267" y="0"/>
                    </a:lnTo>
                    <a:lnTo>
                      <a:pt x="3183467" y="330200"/>
                    </a:lnTo>
                    <a:lnTo>
                      <a:pt x="2878667" y="2514600"/>
                    </a:lnTo>
                    <a:lnTo>
                      <a:pt x="0" y="2142066"/>
                    </a:lnTo>
                    <a:lnTo>
                      <a:pt x="44026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499" name="TextBox 14">
                <a:extLst>
                  <a:ext uri="{FF2B5EF4-FFF2-40B4-BE49-F238E27FC236}">
                    <a16:creationId xmlns:a16="http://schemas.microsoft.com/office/drawing/2014/main" id="{A6708405-6D19-B946-B2CF-8E57F68CB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401" y="719666"/>
                <a:ext cx="3540388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There will always be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r>
                  <a:rPr lang="en-US" altLang="en-US" sz="3200">
                    <a:latin typeface="Times" pitchFamily="2" charset="0"/>
                  </a:rPr>
                  <a:t>a bit missing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in formal accounts of inductive inference.</a:t>
                </a:r>
              </a:p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Priors must</a:t>
                </a:r>
                <a:r>
                  <a:rPr lang="en-US" altLang="en-US" sz="1800">
                    <a:latin typeface="Times" pitchFamily="2" charset="0"/>
                  </a:rPr>
                  <a:t> be set </a:t>
                </a:r>
                <a:r>
                  <a:rPr lang="ja-JP" altLang="en-US" sz="1800">
                    <a:latin typeface="Times" pitchFamily="2" charset="0"/>
                  </a:rPr>
                  <a:t>“</a:t>
                </a:r>
                <a:r>
                  <a:rPr lang="en-US" altLang="ja-JP" sz="1800">
                    <a:latin typeface="Times" pitchFamily="2" charset="0"/>
                  </a:rPr>
                  <a:t>sensibly.</a:t>
                </a:r>
                <a:r>
                  <a:rPr lang="ja-JP" altLang="en-US" sz="1800">
                    <a:latin typeface="Times" pitchFamily="2" charset="0"/>
                  </a:rPr>
                  <a:t>”</a:t>
                </a:r>
                <a:br>
                  <a:rPr lang="en-US" altLang="ja-JP" sz="1800">
                    <a:latin typeface="Times" pitchFamily="2" charset="0"/>
                  </a:rPr>
                </a:br>
                <a:r>
                  <a:rPr lang="en-US" altLang="ja-JP" sz="1800">
                    <a:latin typeface="Times" pitchFamily="2" charset="0"/>
                  </a:rPr>
                  <a:t>   Preferred partitions chosen.</a:t>
                </a:r>
                <a:endParaRPr lang="en-US" altLang="ja-JP" sz="16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…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External inductive content is always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  needed to escape triviality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400">
                    <a:latin typeface="Times" pitchFamily="2" charset="0"/>
                  </a:rPr>
                  <a:t>             </a:t>
                </a:r>
              </a:p>
            </p:txBody>
          </p:sp>
        </p:grpSp>
        <p:pic>
          <p:nvPicPr>
            <p:cNvPr id="63497" name="Picture 24" descr="apple.png">
              <a:extLst>
                <a:ext uri="{FF2B5EF4-FFF2-40B4-BE49-F238E27FC236}">
                  <a16:creationId xmlns:a16="http://schemas.microsoft.com/office/drawing/2014/main" id="{F64FACA4-9215-7446-A35E-0F54AE766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72" y="405342"/>
              <a:ext cx="906462" cy="101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incomplete mon lisa cropped small.png">
            <a:extLst>
              <a:ext uri="{FF2B5EF4-FFF2-40B4-BE49-F238E27FC236}">
                <a16:creationId xmlns:a16="http://schemas.microsoft.com/office/drawing/2014/main" id="{D297E67D-E1C4-9644-8202-FCD36E8E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304">
            <a:off x="928688" y="147638"/>
            <a:ext cx="7526337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>
            <a:extLst>
              <a:ext uri="{FF2B5EF4-FFF2-40B4-BE49-F238E27FC236}">
                <a16:creationId xmlns:a16="http://schemas.microsoft.com/office/drawing/2014/main" id="{E56EF132-47CC-D947-AAB6-42F8CDB0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0338"/>
            <a:ext cx="80089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828D0D80-959A-6E40-AAEE-C0D31C1C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B5AA967D-CB13-604D-A3A8-F940827E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BF5CB8-219E-C245-9D02-9028602C9E9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0A555E6-54A1-DF49-8641-E49A3C71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85750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A6EA076A-362F-A54C-A789-7C089D16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100"/>
            <a:ext cx="9144000" cy="225425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676B9D1-AE61-2340-AF9D-06BF6279F157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FB1B687B-EB09-AB45-8E02-7807547B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50" y="2628900"/>
            <a:ext cx="4872038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Appendices</a:t>
            </a:r>
            <a:endParaRPr lang="en-US" altLang="en-US" sz="60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FE16E17E-E0EB-3F45-9CBA-20FE054A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AC2285B1-266E-0448-850F-43EB53DA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6F00EC-A144-3046-B272-062F627779AD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1B171DDA-7350-DE40-A6FB-F79A503BA0E4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06400"/>
            <a:ext cx="6223000" cy="1600200"/>
            <a:chOff x="2480733" y="406400"/>
            <a:chExt cx="6223000" cy="1600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A3EB9C-01F1-954F-9E5E-E1F807471D89}"/>
                </a:ext>
              </a:extLst>
            </p:cNvPr>
            <p:cNvSpPr/>
            <p:nvPr/>
          </p:nvSpPr>
          <p:spPr>
            <a:xfrm>
              <a:off x="2480733" y="406400"/>
              <a:ext cx="5900737" cy="1600200"/>
            </a:xfrm>
            <a:custGeom>
              <a:avLst/>
              <a:gdLst>
                <a:gd name="connsiteX0" fmla="*/ 5325534 w 5901267"/>
                <a:gd name="connsiteY0" fmla="*/ 0 h 1600200"/>
                <a:gd name="connsiteX1" fmla="*/ 101600 w 5901267"/>
                <a:gd name="connsiteY1" fmla="*/ 1193800 h 1600200"/>
                <a:gd name="connsiteX2" fmla="*/ 0 w 5901267"/>
                <a:gd name="connsiteY2" fmla="*/ 1600200 h 1600200"/>
                <a:gd name="connsiteX3" fmla="*/ 5901267 w 5901267"/>
                <a:gd name="connsiteY3" fmla="*/ 1168400 h 1600200"/>
                <a:gd name="connsiteX4" fmla="*/ 5325534 w 5901267"/>
                <a:gd name="connsiteY4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1267" h="1600200">
                  <a:moveTo>
                    <a:pt x="5325534" y="0"/>
                  </a:moveTo>
                  <a:lnTo>
                    <a:pt x="101600" y="1193800"/>
                  </a:lnTo>
                  <a:lnTo>
                    <a:pt x="0" y="1600200"/>
                  </a:lnTo>
                  <a:lnTo>
                    <a:pt x="5901267" y="1168400"/>
                  </a:lnTo>
                  <a:lnTo>
                    <a:pt x="5325534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9" name="TextBox 8">
              <a:extLst>
                <a:ext uri="{FF2B5EF4-FFF2-40B4-BE49-F238E27FC236}">
                  <a16:creationId xmlns:a16="http://schemas.microsoft.com/office/drawing/2014/main" id="{F80CB6E3-1952-C94E-91E9-6D59A4E45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04646"/>
              <a:ext cx="25315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 standard way of defining a logic of induction that expresses completeness.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4BB39768-2A2F-4F47-93F0-AC08B533536A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278063"/>
            <a:ext cx="6442075" cy="981075"/>
            <a:chOff x="2480733" y="2277531"/>
            <a:chExt cx="6443135" cy="9821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4140042-16D4-DA42-ADC5-D8BC753C4A21}"/>
                </a:ext>
              </a:extLst>
            </p:cNvPr>
            <p:cNvSpPr/>
            <p:nvPr/>
          </p:nvSpPr>
          <p:spPr>
            <a:xfrm>
              <a:off x="2480733" y="2295012"/>
              <a:ext cx="5757222" cy="964655"/>
            </a:xfrm>
            <a:custGeom>
              <a:avLst/>
              <a:gdLst>
                <a:gd name="connsiteX0" fmla="*/ 5757334 w 5757334"/>
                <a:gd name="connsiteY0" fmla="*/ 59266 h 965200"/>
                <a:gd name="connsiteX1" fmla="*/ 93134 w 5757334"/>
                <a:gd name="connsiteY1" fmla="*/ 0 h 965200"/>
                <a:gd name="connsiteX2" fmla="*/ 0 w 5757334"/>
                <a:gd name="connsiteY2" fmla="*/ 220133 h 965200"/>
                <a:gd name="connsiteX3" fmla="*/ 4978400 w 5757334"/>
                <a:gd name="connsiteY3" fmla="*/ 965200 h 965200"/>
                <a:gd name="connsiteX4" fmla="*/ 5757334 w 5757334"/>
                <a:gd name="connsiteY4" fmla="*/ 59266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334" h="965200">
                  <a:moveTo>
                    <a:pt x="5757334" y="59266"/>
                  </a:moveTo>
                  <a:lnTo>
                    <a:pt x="93134" y="0"/>
                  </a:lnTo>
                  <a:lnTo>
                    <a:pt x="0" y="220133"/>
                  </a:lnTo>
                  <a:lnTo>
                    <a:pt x="4978400" y="965200"/>
                  </a:lnTo>
                  <a:lnTo>
                    <a:pt x="5757334" y="59266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9">
              <a:extLst>
                <a:ext uri="{FF2B5EF4-FFF2-40B4-BE49-F238E27FC236}">
                  <a16:creationId xmlns:a16="http://schemas.microsoft.com/office/drawing/2014/main" id="{62717FAF-5A56-CC4E-BD15-37FA02A01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1" y="2277531"/>
              <a:ext cx="259926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Well-behaved under redescription of the propositions. </a:t>
              </a: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20C806F6-AB86-5C40-AAD0-037835D357DF}"/>
              </a:ext>
            </a:extLst>
          </p:cNvPr>
          <p:cNvSpPr/>
          <p:nvPr/>
        </p:nvSpPr>
        <p:spPr>
          <a:xfrm>
            <a:off x="431800" y="1227138"/>
            <a:ext cx="1074738" cy="898525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97A89A0-F54A-E54A-8EBE-ABB4584D63C5}"/>
              </a:ext>
            </a:extLst>
          </p:cNvPr>
          <p:cNvSpPr/>
          <p:nvPr/>
        </p:nvSpPr>
        <p:spPr>
          <a:xfrm>
            <a:off x="490538" y="3784600"/>
            <a:ext cx="1076325" cy="896938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1363A5BD-A07D-5C4D-AD90-A0CE5EF4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302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Overall…</a:t>
            </a:r>
          </a:p>
        </p:txBody>
      </p:sp>
      <p:sp>
        <p:nvSpPr>
          <p:cNvPr id="30726" name="Content Placeholder 2">
            <a:extLst>
              <a:ext uri="{FF2B5EF4-FFF2-40B4-BE49-F238E27FC236}">
                <a16:creationId xmlns:a16="http://schemas.microsoft.com/office/drawing/2014/main" id="{FCF4CEF5-9290-C742-ADA8-08A265A3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7" name="Slide Number Placeholder 3">
            <a:extLst>
              <a:ext uri="{FF2B5EF4-FFF2-40B4-BE49-F238E27FC236}">
                <a16:creationId xmlns:a16="http://schemas.microsoft.com/office/drawing/2014/main" id="{831CB7C6-1B00-6F46-95B7-2188E62E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92FA08-AFAA-5A42-96B9-F9F2B24EFFA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0728" name="TextBox 4">
            <a:extLst>
              <a:ext uri="{FF2B5EF4-FFF2-40B4-BE49-F238E27FC236}">
                <a16:creationId xmlns:a16="http://schemas.microsoft.com/office/drawing/2014/main" id="{62BA33DD-E053-3B46-BA01-A0246B72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311275"/>
            <a:ext cx="55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30729" name="TextBox 5">
            <a:extLst>
              <a:ext uri="{FF2B5EF4-FFF2-40B4-BE49-F238E27FC236}">
                <a16:creationId xmlns:a16="http://schemas.microsoft.com/office/drawing/2014/main" id="{57900D59-B04C-574B-BA06-4B9E3479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320800"/>
            <a:ext cx="3987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(a) The inductive logic is deductively definable;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(b) asymptotically stable; and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(c) continuous,</a:t>
            </a:r>
          </a:p>
        </p:txBody>
      </p:sp>
      <p:sp>
        <p:nvSpPr>
          <p:cNvPr id="30730" name="TextBox 6">
            <a:extLst>
              <a:ext uri="{FF2B5EF4-FFF2-40B4-BE49-F238E27FC236}">
                <a16:creationId xmlns:a16="http://schemas.microsoft.com/office/drawing/2014/main" id="{EEC7A59C-7C98-1544-8CE9-93DE1CFA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5263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30731" name="TextBox 7">
            <a:extLst>
              <a:ext uri="{FF2B5EF4-FFF2-40B4-BE49-F238E27FC236}">
                <a16:creationId xmlns:a16="http://schemas.microsoft.com/office/drawing/2014/main" id="{09E0E0DF-D9C0-4542-8BC2-0677DBFD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046538"/>
            <a:ext cx="398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all inductive strengths of support are the same.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(the trivial inductive logic).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B86C68CC-BD6E-0C4E-BC36-B0EAFC3BDF17}"/>
              </a:ext>
            </a:extLst>
          </p:cNvPr>
          <p:cNvSpPr/>
          <p:nvPr/>
        </p:nvSpPr>
        <p:spPr>
          <a:xfrm>
            <a:off x="2674938" y="3259138"/>
            <a:ext cx="568325" cy="525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814EAA1C-89B1-894C-B0FD-359072F89F34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3429000"/>
            <a:ext cx="5324475" cy="1262063"/>
            <a:chOff x="3420533" y="3429000"/>
            <a:chExt cx="5325532" cy="126153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C84DC5-019A-524C-A337-83667CBDCABC}"/>
                </a:ext>
              </a:extLst>
            </p:cNvPr>
            <p:cNvSpPr/>
            <p:nvPr/>
          </p:nvSpPr>
          <p:spPr>
            <a:xfrm>
              <a:off x="3420533" y="3429000"/>
              <a:ext cx="5003205" cy="1261533"/>
            </a:xfrm>
            <a:custGeom>
              <a:avLst/>
              <a:gdLst>
                <a:gd name="connsiteX0" fmla="*/ 0 w 5003800"/>
                <a:gd name="connsiteY0" fmla="*/ 0 h 1261533"/>
                <a:gd name="connsiteX1" fmla="*/ 5003800 w 5003800"/>
                <a:gd name="connsiteY1" fmla="*/ 397933 h 1261533"/>
                <a:gd name="connsiteX2" fmla="*/ 4682067 w 5003800"/>
                <a:gd name="connsiteY2" fmla="*/ 1261533 h 1261533"/>
                <a:gd name="connsiteX3" fmla="*/ 0 w 5003800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800" h="1261533">
                  <a:moveTo>
                    <a:pt x="0" y="0"/>
                  </a:moveTo>
                  <a:lnTo>
                    <a:pt x="5003800" y="397933"/>
                  </a:lnTo>
                  <a:lnTo>
                    <a:pt x="4682067" y="126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5" name="TextBox 11">
              <a:extLst>
                <a:ext uri="{FF2B5EF4-FFF2-40B4-BE49-F238E27FC236}">
                  <a16:creationId xmlns:a16="http://schemas.microsoft.com/office/drawing/2014/main" id="{AC4D7196-4D16-114C-B826-A47E6C6F5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733800"/>
              <a:ext cx="2573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Proof method: principle of indifference thinking runs amok.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56612BBC-4346-8242-B81B-3DD1D3C6895F}"/>
              </a:ext>
            </a:extLst>
          </p:cNvPr>
          <p:cNvSpPr/>
          <p:nvPr/>
        </p:nvSpPr>
        <p:spPr>
          <a:xfrm>
            <a:off x="1687513" y="1547813"/>
            <a:ext cx="4429125" cy="1371600"/>
          </a:xfrm>
          <a:custGeom>
            <a:avLst/>
            <a:gdLst>
              <a:gd name="connsiteX0" fmla="*/ 120045 w 4429051"/>
              <a:gd name="connsiteY0" fmla="*/ 0 h 1371126"/>
              <a:gd name="connsiteX1" fmla="*/ 4429051 w 4429051"/>
              <a:gd name="connsiteY1" fmla="*/ 113734 h 1371126"/>
              <a:gd name="connsiteX2" fmla="*/ 4372187 w 4429051"/>
              <a:gd name="connsiteY2" fmla="*/ 1371126 h 1371126"/>
              <a:gd name="connsiteX3" fmla="*/ 0 w 4429051"/>
              <a:gd name="connsiteY3" fmla="*/ 1137339 h 1371126"/>
              <a:gd name="connsiteX4" fmla="*/ 120045 w 4429051"/>
              <a:gd name="connsiteY4" fmla="*/ 0 h 13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051" h="1371126">
                <a:moveTo>
                  <a:pt x="120045" y="0"/>
                </a:moveTo>
                <a:lnTo>
                  <a:pt x="4429051" y="113734"/>
                </a:lnTo>
                <a:lnTo>
                  <a:pt x="4372187" y="1371126"/>
                </a:lnTo>
                <a:lnTo>
                  <a:pt x="0" y="1137339"/>
                </a:lnTo>
                <a:lnTo>
                  <a:pt x="120045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379AF73-EE36-A54A-AC5F-C3A90265AEAF}"/>
              </a:ext>
            </a:extLst>
          </p:cNvPr>
          <p:cNvSpPr/>
          <p:nvPr/>
        </p:nvSpPr>
        <p:spPr>
          <a:xfrm>
            <a:off x="727075" y="411163"/>
            <a:ext cx="6499225" cy="725487"/>
          </a:xfrm>
          <a:custGeom>
            <a:avLst/>
            <a:gdLst>
              <a:gd name="connsiteX0" fmla="*/ 157955 w 6229735"/>
              <a:gd name="connsiteY0" fmla="*/ 0 h 726634"/>
              <a:gd name="connsiteX1" fmla="*/ 6014916 w 6229735"/>
              <a:gd name="connsiteY1" fmla="*/ 183238 h 726634"/>
              <a:gd name="connsiteX2" fmla="*/ 6229735 w 6229735"/>
              <a:gd name="connsiteY2" fmla="*/ 676085 h 726634"/>
              <a:gd name="connsiteX3" fmla="*/ 0 w 6229735"/>
              <a:gd name="connsiteY3" fmla="*/ 726634 h 726634"/>
              <a:gd name="connsiteX4" fmla="*/ 157955 w 6229735"/>
              <a:gd name="connsiteY4" fmla="*/ 0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735" h="726634">
                <a:moveTo>
                  <a:pt x="157955" y="0"/>
                </a:moveTo>
                <a:lnTo>
                  <a:pt x="6014916" y="183238"/>
                </a:lnTo>
                <a:lnTo>
                  <a:pt x="6229735" y="676085"/>
                </a:lnTo>
                <a:lnTo>
                  <a:pt x="0" y="726634"/>
                </a:lnTo>
                <a:lnTo>
                  <a:pt x="157955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ED22448F-16BE-4644-B9F7-15E48B43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23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 inductive inference?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8E0FA098-D81F-894A-B4A9-B38204D9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A6A26275-4EE3-C549-BE5D-1AA70831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EAE78B-676B-B744-8F02-2C8A92B7F9E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8438" name="TextBox 4">
            <a:extLst>
              <a:ext uri="{FF2B5EF4-FFF2-40B4-BE49-F238E27FC236}">
                <a16:creationId xmlns:a16="http://schemas.microsoft.com/office/drawing/2014/main" id="{31CF020A-8BAC-A44A-9054-57217EF4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-227013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500">
                <a:latin typeface="Times" pitchFamily="2" charset="0"/>
              </a:rPr>
              <a:t>?</a:t>
            </a: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8E714EC7-0EF1-FC4E-8502-AAC99E0CA849}"/>
              </a:ext>
            </a:extLst>
          </p:cNvPr>
          <p:cNvSpPr txBox="1">
            <a:spLocks noChangeArrowheads="1"/>
          </p:cNvSpPr>
          <p:nvPr/>
        </p:nvSpPr>
        <p:spPr bwMode="auto">
          <a:xfrm rot="-1055122">
            <a:off x="7367588" y="179388"/>
            <a:ext cx="639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0" name="TextBox 6">
            <a:extLst>
              <a:ext uri="{FF2B5EF4-FFF2-40B4-BE49-F238E27FC236}">
                <a16:creationId xmlns:a16="http://schemas.microsoft.com/office/drawing/2014/main" id="{330044E2-038F-B042-92EB-F27972B5B5B2}"/>
              </a:ext>
            </a:extLst>
          </p:cNvPr>
          <p:cNvSpPr txBox="1">
            <a:spLocks noChangeArrowheads="1"/>
          </p:cNvSpPr>
          <p:nvPr/>
        </p:nvSpPr>
        <p:spPr bwMode="auto">
          <a:xfrm rot="764033">
            <a:off x="8258175" y="53975"/>
            <a:ext cx="639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B6941F14-7756-4A41-B8A4-45BB0174C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6563"/>
            <a:ext cx="127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An appealing possibility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4D677E92-2177-824B-9E3E-E23963B3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1460500"/>
            <a:ext cx="1560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latin typeface="Times" pitchFamily="2" charset="0"/>
              </a:rPr>
              <a:t>Good</a:t>
            </a:r>
          </a:p>
          <a:p>
            <a:pPr algn="r" eaLnBrk="1" hangingPunct="1"/>
            <a:r>
              <a:rPr lang="en-US" altLang="en-US" sz="2800">
                <a:latin typeface="Times" pitchFamily="2" charset="0"/>
              </a:rPr>
              <a:t>inductive inference</a:t>
            </a:r>
          </a:p>
        </p:txBody>
      </p:sp>
      <p:sp>
        <p:nvSpPr>
          <p:cNvPr id="18443" name="TextBox 11">
            <a:extLst>
              <a:ext uri="{FF2B5EF4-FFF2-40B4-BE49-F238E27FC236}">
                <a16:creationId xmlns:a16="http://schemas.microsoft.com/office/drawing/2014/main" id="{574F2C63-9220-C14B-A535-E198C334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06563"/>
            <a:ext cx="53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=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C2BC8886-34DE-444C-9B52-4BB7D0340467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070225"/>
            <a:ext cx="4711700" cy="923925"/>
            <a:chOff x="1228878" y="3178234"/>
            <a:chExt cx="4711981" cy="923330"/>
          </a:xfrm>
        </p:grpSpPr>
        <p:sp>
          <p:nvSpPr>
            <p:cNvPr id="18468" name="TextBox 14">
              <a:extLst>
                <a:ext uri="{FF2B5EF4-FFF2-40B4-BE49-F238E27FC236}">
                  <a16:creationId xmlns:a16="http://schemas.microsoft.com/office/drawing/2014/main" id="{6082B9E4-11A7-5E46-A037-4CCBF8C87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878" y="3178234"/>
              <a:ext cx="1756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Woes of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inductive inference</a:t>
              </a:r>
            </a:p>
          </p:txBody>
        </p:sp>
        <p:sp>
          <p:nvSpPr>
            <p:cNvPr id="18469" name="TextBox 15">
              <a:extLst>
                <a:ext uri="{FF2B5EF4-FFF2-40B4-BE49-F238E27FC236}">
                  <a16:creationId xmlns:a16="http://schemas.microsoft.com/office/drawing/2014/main" id="{487179B8-18D4-8543-B721-0FAE55B47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3332845"/>
              <a:ext cx="19712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Mechanical calculation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1F8CA4DE-3DF9-874C-BCE7-966070A94C33}"/>
                </a:ext>
              </a:extLst>
            </p:cNvPr>
            <p:cNvSpPr/>
            <p:nvPr/>
          </p:nvSpPr>
          <p:spPr>
            <a:xfrm>
              <a:off x="3297514" y="3547884"/>
              <a:ext cx="373084" cy="25383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E8370B25-9ABC-824B-A9F7-2E413AFEAA7A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18025"/>
            <a:ext cx="4422775" cy="785813"/>
            <a:chOff x="2975867" y="4454580"/>
            <a:chExt cx="4422733" cy="786357"/>
          </a:xfrm>
        </p:grpSpPr>
        <p:grpSp>
          <p:nvGrpSpPr>
            <p:cNvPr id="18464" name="Group 35">
              <a:extLst>
                <a:ext uri="{FF2B5EF4-FFF2-40B4-BE49-F238E27FC236}">
                  <a16:creationId xmlns:a16="http://schemas.microsoft.com/office/drawing/2014/main" id="{9C233E51-24C2-924D-A067-B4E542E1C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3914" y="4871605"/>
              <a:ext cx="2242957" cy="369332"/>
              <a:chOff x="4763914" y="4871605"/>
              <a:chExt cx="2242957" cy="369332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D1974F35-1CC2-2047-8137-C4D717912185}"/>
                  </a:ext>
                </a:extLst>
              </p:cNvPr>
              <p:cNvSpPr/>
              <p:nvPr/>
            </p:nvSpPr>
            <p:spPr>
              <a:xfrm>
                <a:off x="4826874" y="5010589"/>
                <a:ext cx="1755759" cy="189044"/>
              </a:xfrm>
              <a:custGeom>
                <a:avLst/>
                <a:gdLst>
                  <a:gd name="connsiteX0" fmla="*/ 44227 w 1756457"/>
                  <a:gd name="connsiteY0" fmla="*/ 0 h 189557"/>
                  <a:gd name="connsiteX1" fmla="*/ 1756457 w 1756457"/>
                  <a:gd name="connsiteY1" fmla="*/ 18956 h 189557"/>
                  <a:gd name="connsiteX2" fmla="*/ 1737502 w 1756457"/>
                  <a:gd name="connsiteY2" fmla="*/ 189557 h 189557"/>
                  <a:gd name="connsiteX3" fmla="*/ 0 w 1756457"/>
                  <a:gd name="connsiteY3" fmla="*/ 145327 h 189557"/>
                  <a:gd name="connsiteX4" fmla="*/ 44227 w 1756457"/>
                  <a:gd name="connsiteY4" fmla="*/ 0 h 18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457" h="189557">
                    <a:moveTo>
                      <a:pt x="44227" y="0"/>
                    </a:moveTo>
                    <a:lnTo>
                      <a:pt x="1756457" y="18956"/>
                    </a:lnTo>
                    <a:lnTo>
                      <a:pt x="1737502" y="189557"/>
                    </a:lnTo>
                    <a:lnTo>
                      <a:pt x="0" y="145327"/>
                    </a:lnTo>
                    <a:lnTo>
                      <a:pt x="4422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7" name="TextBox 26">
                <a:extLst>
                  <a:ext uri="{FF2B5EF4-FFF2-40B4-BE49-F238E27FC236}">
                    <a16:creationId xmlns:a16="http://schemas.microsoft.com/office/drawing/2014/main" id="{72D288B0-D75F-0448-8023-486E3716C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914" y="4871605"/>
                <a:ext cx="2242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strength of support</a:t>
                </a:r>
              </a:p>
            </p:txBody>
          </p:sp>
        </p:grp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4A610D92-0CA3-E44A-A274-DE437BDB1AE9}"/>
                </a:ext>
              </a:extLst>
            </p:cNvPr>
            <p:cNvSpPr/>
            <p:nvPr/>
          </p:nvSpPr>
          <p:spPr>
            <a:xfrm>
              <a:off x="2975867" y="4454580"/>
              <a:ext cx="4422733" cy="511529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419792BE-B3E8-2741-BF0D-B49148E2AFD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826125"/>
            <a:ext cx="4164013" cy="747713"/>
            <a:chOff x="3658231" y="5825706"/>
            <a:chExt cx="4163688" cy="74844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F47E90-63DB-4142-8D84-1A6431D39A26}"/>
                </a:ext>
              </a:extLst>
            </p:cNvPr>
            <p:cNvSpPr/>
            <p:nvPr/>
          </p:nvSpPr>
          <p:spPr>
            <a:xfrm>
              <a:off x="4940831" y="6337381"/>
              <a:ext cx="1566741" cy="189098"/>
            </a:xfrm>
            <a:custGeom>
              <a:avLst/>
              <a:gdLst>
                <a:gd name="connsiteX0" fmla="*/ 44227 w 1756457"/>
                <a:gd name="connsiteY0" fmla="*/ 0 h 189557"/>
                <a:gd name="connsiteX1" fmla="*/ 1756457 w 1756457"/>
                <a:gd name="connsiteY1" fmla="*/ 18956 h 189557"/>
                <a:gd name="connsiteX2" fmla="*/ 1737502 w 1756457"/>
                <a:gd name="connsiteY2" fmla="*/ 189557 h 189557"/>
                <a:gd name="connsiteX3" fmla="*/ 0 w 1756457"/>
                <a:gd name="connsiteY3" fmla="*/ 145327 h 189557"/>
                <a:gd name="connsiteX4" fmla="*/ 44227 w 1756457"/>
                <a:gd name="connsiteY4" fmla="*/ 0 h 18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457" h="189557">
                  <a:moveTo>
                    <a:pt x="44227" y="0"/>
                  </a:moveTo>
                  <a:lnTo>
                    <a:pt x="1756457" y="18956"/>
                  </a:lnTo>
                  <a:lnTo>
                    <a:pt x="1737502" y="189557"/>
                  </a:lnTo>
                  <a:lnTo>
                    <a:pt x="0" y="145327"/>
                  </a:lnTo>
                  <a:lnTo>
                    <a:pt x="4422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2" name="TextBox 27">
              <a:extLst>
                <a:ext uri="{FF2B5EF4-FFF2-40B4-BE49-F238E27FC236}">
                  <a16:creationId xmlns:a16="http://schemas.microsoft.com/office/drawing/2014/main" id="{36187DB8-0AC3-7343-A066-351A372A3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687" y="6204819"/>
              <a:ext cx="1472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other calculus</a:t>
              </a:r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00211ABB-FC87-2C46-BBA7-0480F6162363}"/>
                </a:ext>
              </a:extLst>
            </p:cNvPr>
            <p:cNvSpPr/>
            <p:nvPr/>
          </p:nvSpPr>
          <p:spPr>
            <a:xfrm>
              <a:off x="3658231" y="5825706"/>
              <a:ext cx="4163688" cy="392497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77E0F2E1-30D6-7741-BD11-3F3E32D93793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378075"/>
            <a:ext cx="5748337" cy="1747838"/>
            <a:chOff x="3040063" y="2378075"/>
            <a:chExt cx="5748337" cy="1747838"/>
          </a:xfrm>
        </p:grpSpPr>
        <p:grpSp>
          <p:nvGrpSpPr>
            <p:cNvPr id="18457" name="Group 30">
              <a:extLst>
                <a:ext uri="{FF2B5EF4-FFF2-40B4-BE49-F238E27FC236}">
                  <a16:creationId xmlns:a16="http://schemas.microsoft.com/office/drawing/2014/main" id="{E51D1F28-27DE-DC4A-B37F-854079458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300" y="2438400"/>
              <a:ext cx="4864100" cy="1687513"/>
              <a:chOff x="3923596" y="2438962"/>
              <a:chExt cx="4865006" cy="1687053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DC1CBD7-7EC0-8A4B-A206-C1074323E829}"/>
                  </a:ext>
                </a:extLst>
              </p:cNvPr>
              <p:cNvSpPr/>
              <p:nvPr/>
            </p:nvSpPr>
            <p:spPr>
              <a:xfrm>
                <a:off x="3923596" y="2438962"/>
                <a:ext cx="4372789" cy="1687053"/>
              </a:xfrm>
              <a:custGeom>
                <a:avLst/>
                <a:gdLst>
                  <a:gd name="connsiteX0" fmla="*/ 69500 w 4372187"/>
                  <a:gd name="connsiteY0" fmla="*/ 0 h 1687053"/>
                  <a:gd name="connsiteX1" fmla="*/ 2963231 w 4372187"/>
                  <a:gd name="connsiteY1" fmla="*/ 31592 h 1687053"/>
                  <a:gd name="connsiteX2" fmla="*/ 2950594 w 4372187"/>
                  <a:gd name="connsiteY2" fmla="*/ 290653 h 1687053"/>
                  <a:gd name="connsiteX3" fmla="*/ 3279140 w 4372187"/>
                  <a:gd name="connsiteY3" fmla="*/ 518121 h 1687053"/>
                  <a:gd name="connsiteX4" fmla="*/ 4372187 w 4372187"/>
                  <a:gd name="connsiteY4" fmla="*/ 574988 h 1687053"/>
                  <a:gd name="connsiteX5" fmla="*/ 4245823 w 4372187"/>
                  <a:gd name="connsiteY5" fmla="*/ 1687053 h 1687053"/>
                  <a:gd name="connsiteX6" fmla="*/ 3215958 w 4372187"/>
                  <a:gd name="connsiteY6" fmla="*/ 1484860 h 1687053"/>
                  <a:gd name="connsiteX7" fmla="*/ 3253867 w 4372187"/>
                  <a:gd name="connsiteY7" fmla="*/ 631855 h 1687053"/>
                  <a:gd name="connsiteX8" fmla="*/ 2912685 w 4372187"/>
                  <a:gd name="connsiteY8" fmla="*/ 341202 h 1687053"/>
                  <a:gd name="connsiteX9" fmla="*/ 0 w 4372187"/>
                  <a:gd name="connsiteY9" fmla="*/ 398069 h 1687053"/>
                  <a:gd name="connsiteX10" fmla="*/ 69500 w 4372187"/>
                  <a:gd name="connsiteY10" fmla="*/ 0 h 168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2187" h="1687053">
                    <a:moveTo>
                      <a:pt x="69500" y="0"/>
                    </a:moveTo>
                    <a:lnTo>
                      <a:pt x="2963231" y="31592"/>
                    </a:lnTo>
                    <a:lnTo>
                      <a:pt x="2950594" y="290653"/>
                    </a:lnTo>
                    <a:lnTo>
                      <a:pt x="3279140" y="518121"/>
                    </a:lnTo>
                    <a:lnTo>
                      <a:pt x="4372187" y="574988"/>
                    </a:lnTo>
                    <a:lnTo>
                      <a:pt x="4245823" y="1687053"/>
                    </a:lnTo>
                    <a:lnTo>
                      <a:pt x="3215958" y="1484860"/>
                    </a:lnTo>
                    <a:lnTo>
                      <a:pt x="3253867" y="631855"/>
                    </a:lnTo>
                    <a:lnTo>
                      <a:pt x="2912685" y="341202"/>
                    </a:lnTo>
                    <a:lnTo>
                      <a:pt x="0" y="398069"/>
                    </a:lnTo>
                    <a:lnTo>
                      <a:pt x="6950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0" name="TextBox 21">
                <a:extLst>
                  <a:ext uri="{FF2B5EF4-FFF2-40B4-BE49-F238E27FC236}">
                    <a16:creationId xmlns:a16="http://schemas.microsoft.com/office/drawing/2014/main" id="{C2558B8E-BBE8-6E44-8EDC-3FCF6B60A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089" y="2843349"/>
                <a:ext cx="1628513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or some other calculus</a:t>
                </a:r>
              </a:p>
            </p:txBody>
          </p:sp>
        </p:grp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4CDF3015-A009-3241-A811-4F59FFF9B670}"/>
                </a:ext>
              </a:extLst>
            </p:cNvPr>
            <p:cNvSpPr/>
            <p:nvPr/>
          </p:nvSpPr>
          <p:spPr bwMode="auto">
            <a:xfrm>
              <a:off x="3040063" y="2378075"/>
              <a:ext cx="4422775" cy="511175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48" name="TextBox 10">
            <a:extLst>
              <a:ext uri="{FF2B5EF4-FFF2-40B4-BE49-F238E27FC236}">
                <a16:creationId xmlns:a16="http://schemas.microsoft.com/office/drawing/2014/main" id="{2F7D9948-2F78-AE45-A523-63500243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452563"/>
            <a:ext cx="33162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Inference that conforms with the probability calculus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08EAEB9-8030-6F49-B8AC-1D9446D077F1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287838"/>
            <a:ext cx="6215063" cy="668337"/>
            <a:chOff x="729740" y="4477370"/>
            <a:chExt cx="6215710" cy="667773"/>
          </a:xfrm>
        </p:grpSpPr>
        <p:sp>
          <p:nvSpPr>
            <p:cNvPr id="18454" name="TextBox 12">
              <a:extLst>
                <a:ext uri="{FF2B5EF4-FFF2-40B4-BE49-F238E27FC236}">
                  <a16:creationId xmlns:a16="http://schemas.microsoft.com/office/drawing/2014/main" id="{8CAB439E-B5B8-7843-B15C-2C698A2FC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740" y="4498812"/>
              <a:ext cx="2255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Particular facts of inductive support</a:t>
              </a:r>
            </a:p>
          </p:txBody>
        </p:sp>
        <p:sp>
          <p:nvSpPr>
            <p:cNvPr id="18455" name="TextBox 17">
              <a:extLst>
                <a:ext uri="{FF2B5EF4-FFF2-40B4-BE49-F238E27FC236}">
                  <a16:creationId xmlns:a16="http://schemas.microsoft.com/office/drawing/2014/main" id="{668AE0FA-D76E-DE41-8038-842870FAF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4477370"/>
              <a:ext cx="29758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Computation of a particular conditional probability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6BB3B3B1-6D8D-DF47-AB77-B332E9AED6BC}"/>
                </a:ext>
              </a:extLst>
            </p:cNvPr>
            <p:cNvSpPr/>
            <p:nvPr/>
          </p:nvSpPr>
          <p:spPr>
            <a:xfrm>
              <a:off x="3298582" y="4718466"/>
              <a:ext cx="371514" cy="25219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7F3AC8F-55E5-E647-A80F-CF93B6AF9B67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5507038"/>
            <a:ext cx="6524625" cy="661987"/>
            <a:chOff x="338012" y="5760225"/>
            <a:chExt cx="6525302" cy="661271"/>
          </a:xfrm>
        </p:grpSpPr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18AA9940-B130-4045-B7D5-31F604628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12" y="5775165"/>
              <a:ext cx="2647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General properties of inductive inference</a:t>
              </a:r>
            </a:p>
          </p:txBody>
        </p:sp>
        <p:sp>
          <p:nvSpPr>
            <p:cNvPr id="18452" name="TextBox 18">
              <a:extLst>
                <a:ext uri="{FF2B5EF4-FFF2-40B4-BE49-F238E27FC236}">
                  <a16:creationId xmlns:a16="http://schemas.microsoft.com/office/drawing/2014/main" id="{D970E73D-6736-F74B-885D-5B7306E32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5760225"/>
              <a:ext cx="289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Demonstration of a theorem in the probability calculus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04BAB836-136E-DF4B-B6CE-51AA48A71079}"/>
                </a:ext>
              </a:extLst>
            </p:cNvPr>
            <p:cNvSpPr/>
            <p:nvPr/>
          </p:nvSpPr>
          <p:spPr>
            <a:xfrm>
              <a:off x="3297419" y="5994921"/>
              <a:ext cx="373101" cy="2521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EA0C61E-23A6-6749-A2E5-981F1E64BB24}"/>
              </a:ext>
            </a:extLst>
          </p:cNvPr>
          <p:cNvSpPr/>
          <p:nvPr/>
        </p:nvSpPr>
        <p:spPr>
          <a:xfrm>
            <a:off x="654050" y="1947863"/>
            <a:ext cx="4340225" cy="4057650"/>
          </a:xfrm>
          <a:custGeom>
            <a:avLst/>
            <a:gdLst>
              <a:gd name="connsiteX0" fmla="*/ 1078847 w 4340048"/>
              <a:gd name="connsiteY0" fmla="*/ 0 h 4056693"/>
              <a:gd name="connsiteX1" fmla="*/ 4340048 w 4340048"/>
              <a:gd name="connsiteY1" fmla="*/ 974100 h 4056693"/>
              <a:gd name="connsiteX2" fmla="*/ 3612597 w 4340048"/>
              <a:gd name="connsiteY2" fmla="*/ 4056693 h 4056693"/>
              <a:gd name="connsiteX3" fmla="*/ 0 w 4340048"/>
              <a:gd name="connsiteY3" fmla="*/ 3279880 h 4056693"/>
              <a:gd name="connsiteX4" fmla="*/ 1078847 w 4340048"/>
              <a:gd name="connsiteY4" fmla="*/ 0 h 405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048" h="4056693">
                <a:moveTo>
                  <a:pt x="1078847" y="0"/>
                </a:moveTo>
                <a:lnTo>
                  <a:pt x="4340048" y="974100"/>
                </a:lnTo>
                <a:lnTo>
                  <a:pt x="3612597" y="4056693"/>
                </a:lnTo>
                <a:lnTo>
                  <a:pt x="0" y="3279880"/>
                </a:lnTo>
                <a:lnTo>
                  <a:pt x="107884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2E12258-CEEA-9645-86BE-6620FC0F10FF}"/>
              </a:ext>
            </a:extLst>
          </p:cNvPr>
          <p:cNvSpPr/>
          <p:nvPr/>
        </p:nvSpPr>
        <p:spPr>
          <a:xfrm>
            <a:off x="615950" y="403225"/>
            <a:ext cx="7500938" cy="747713"/>
          </a:xfrm>
          <a:custGeom>
            <a:avLst/>
            <a:gdLst>
              <a:gd name="connsiteX0" fmla="*/ 66147 w 7501074"/>
              <a:gd name="connsiteY0" fmla="*/ 0 h 747484"/>
              <a:gd name="connsiteX1" fmla="*/ 7428312 w 7501074"/>
              <a:gd name="connsiteY1" fmla="*/ 350590 h 747484"/>
              <a:gd name="connsiteX2" fmla="*/ 7501074 w 7501074"/>
              <a:gd name="connsiteY2" fmla="*/ 628416 h 747484"/>
              <a:gd name="connsiteX3" fmla="*/ 0 w 7501074"/>
              <a:gd name="connsiteY3" fmla="*/ 747484 h 747484"/>
              <a:gd name="connsiteX4" fmla="*/ 66147 w 7501074"/>
              <a:gd name="connsiteY4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074" h="747484">
                <a:moveTo>
                  <a:pt x="66147" y="0"/>
                </a:moveTo>
                <a:lnTo>
                  <a:pt x="7428312" y="350590"/>
                </a:lnTo>
                <a:lnTo>
                  <a:pt x="7501074" y="628416"/>
                </a:lnTo>
                <a:lnTo>
                  <a:pt x="0" y="747484"/>
                </a:lnTo>
                <a:lnTo>
                  <a:pt x="6614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983CB0BC-9C6C-3B4D-914B-4FCD689B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condition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A7AFCA32-E55E-3B43-AD78-E4A24959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7F64AE2D-0DC7-7946-BAD6-295540C2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DC9390-CD0C-844E-8EFE-5B8398E128D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931479AE-FA99-2845-BAE3-2D83A05CD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522413"/>
            <a:ext cx="4606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Asymptotic Stability Under</a:t>
            </a:r>
          </a:p>
          <a:p>
            <a:pPr eaLnBrk="1" hangingPunct="1"/>
            <a:r>
              <a:rPr lang="en-US" altLang="en-US" i="1">
                <a:latin typeface="Times" pitchFamily="2" charset="0"/>
              </a:rPr>
              <a:t>Disjunctive Refinement</a:t>
            </a:r>
          </a:p>
          <a:p>
            <a:pPr eaLnBrk="1" hangingPunct="1"/>
            <a:endParaRPr lang="en-US" altLang="en-US" sz="1800" i="1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some fixed set of propositions 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of the explicit or implicit definition of a deductively definable logic of induction,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each strength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], i, k = 1, ..., m,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exists a limiting value, possibly unique to that strength,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</a:t>
            </a:r>
            <a:r>
              <a:rPr lang="en-US" altLang="en-US" sz="1800" baseline="-25000">
                <a:latin typeface="Times" pitchFamily="2" charset="0"/>
              </a:rPr>
              <a:t>lim</a:t>
            </a:r>
            <a:r>
              <a:rPr lang="en-US" altLang="en-US" sz="1800">
                <a:latin typeface="Times" pitchFamily="2" charset="0"/>
              </a:rPr>
              <a:t> 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to which the strength converges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under all possible disjunctive refinements of the algebra.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5" descr="Venn A B overlay.png">
            <a:extLst>
              <a:ext uri="{FF2B5EF4-FFF2-40B4-BE49-F238E27FC236}">
                <a16:creationId xmlns:a16="http://schemas.microsoft.com/office/drawing/2014/main" id="{897EF353-A208-AB43-8FD3-A8718227E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6" descr="Venn A B overlay.png">
            <a:extLst>
              <a:ext uri="{FF2B5EF4-FFF2-40B4-BE49-F238E27FC236}">
                <a16:creationId xmlns:a16="http://schemas.microsoft.com/office/drawing/2014/main" id="{971B14BD-FFD7-514F-8278-5F7A5BC8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3730DD49-34DB-C544-B8E1-355AC475E4CA}"/>
              </a:ext>
            </a:extLst>
          </p:cNvPr>
          <p:cNvSpPr/>
          <p:nvPr/>
        </p:nvSpPr>
        <p:spPr>
          <a:xfrm>
            <a:off x="6369050" y="560388"/>
            <a:ext cx="1509713" cy="673100"/>
          </a:xfrm>
          <a:custGeom>
            <a:avLst/>
            <a:gdLst>
              <a:gd name="connsiteX0" fmla="*/ 283583 w 1510386"/>
              <a:gd name="connsiteY0" fmla="*/ 0 h 672005"/>
              <a:gd name="connsiteX1" fmla="*/ 332902 w 1510386"/>
              <a:gd name="connsiteY1" fmla="*/ 0 h 672005"/>
              <a:gd name="connsiteX2" fmla="*/ 1510386 w 1510386"/>
              <a:gd name="connsiteY2" fmla="*/ 80147 h 672005"/>
              <a:gd name="connsiteX3" fmla="*/ 1399419 w 1510386"/>
              <a:gd name="connsiteY3" fmla="*/ 672005 h 672005"/>
              <a:gd name="connsiteX4" fmla="*/ 0 w 1510386"/>
              <a:gd name="connsiteY4" fmla="*/ 554867 h 672005"/>
              <a:gd name="connsiteX5" fmla="*/ 283583 w 1510386"/>
              <a:gd name="connsiteY5" fmla="*/ 0 h 6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386" h="672005">
                <a:moveTo>
                  <a:pt x="283583" y="0"/>
                </a:moveTo>
                <a:lnTo>
                  <a:pt x="332902" y="0"/>
                </a:lnTo>
                <a:lnTo>
                  <a:pt x="1510386" y="80147"/>
                </a:lnTo>
                <a:lnTo>
                  <a:pt x="1399419" y="672005"/>
                </a:lnTo>
                <a:lnTo>
                  <a:pt x="0" y="554867"/>
                </a:lnTo>
                <a:lnTo>
                  <a:pt x="2835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AA41788-ED35-2A47-80C8-077FEC56FF19}"/>
              </a:ext>
            </a:extLst>
          </p:cNvPr>
          <p:cNvSpPr/>
          <p:nvPr/>
        </p:nvSpPr>
        <p:spPr>
          <a:xfrm>
            <a:off x="517525" y="444500"/>
            <a:ext cx="4981575" cy="585788"/>
          </a:xfrm>
          <a:custGeom>
            <a:avLst/>
            <a:gdLst>
              <a:gd name="connsiteX0" fmla="*/ 215769 w 4981191"/>
              <a:gd name="connsiteY0" fmla="*/ 0 h 585693"/>
              <a:gd name="connsiteX1" fmla="*/ 4907213 w 4981191"/>
              <a:gd name="connsiteY1" fmla="*/ 252773 h 585693"/>
              <a:gd name="connsiteX2" fmla="*/ 4981191 w 4981191"/>
              <a:gd name="connsiteY2" fmla="*/ 579528 h 585693"/>
              <a:gd name="connsiteX3" fmla="*/ 0 w 4981191"/>
              <a:gd name="connsiteY3" fmla="*/ 585693 h 585693"/>
              <a:gd name="connsiteX4" fmla="*/ 215769 w 4981191"/>
              <a:gd name="connsiteY4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191" h="585693">
                <a:moveTo>
                  <a:pt x="215769" y="0"/>
                </a:moveTo>
                <a:lnTo>
                  <a:pt x="4907213" y="252773"/>
                </a:lnTo>
                <a:lnTo>
                  <a:pt x="4981191" y="579528"/>
                </a:lnTo>
                <a:lnTo>
                  <a:pt x="0" y="585693"/>
                </a:lnTo>
                <a:lnTo>
                  <a:pt x="21576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7867BA72-BC09-FE47-B680-23045D2E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324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Continuity illustrated</a:t>
            </a:r>
          </a:p>
        </p:txBody>
      </p:sp>
      <p:sp>
        <p:nvSpPr>
          <p:cNvPr id="74758" name="Content Placeholder 2">
            <a:extLst>
              <a:ext uri="{FF2B5EF4-FFF2-40B4-BE49-F238E27FC236}">
                <a16:creationId xmlns:a16="http://schemas.microsoft.com/office/drawing/2014/main" id="{EF2866D6-29D3-3E42-A356-E3E686D0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4759" name="Slide Number Placeholder 3">
            <a:extLst>
              <a:ext uri="{FF2B5EF4-FFF2-40B4-BE49-F238E27FC236}">
                <a16:creationId xmlns:a16="http://schemas.microsoft.com/office/drawing/2014/main" id="{0C7E7185-8410-2441-86EA-F618872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09867-4043-AD4F-89C3-3A1F2A61F39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60" name="TextBox 6">
            <a:extLst>
              <a:ext uri="{FF2B5EF4-FFF2-40B4-BE49-F238E27FC236}">
                <a16:creationId xmlns:a16="http://schemas.microsoft.com/office/drawing/2014/main" id="{640412D6-E4F2-744A-9E00-02930630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323056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</a:t>
            </a:r>
          </a:p>
        </p:txBody>
      </p:sp>
      <p:sp>
        <p:nvSpPr>
          <p:cNvPr id="74761" name="TextBox 7">
            <a:extLst>
              <a:ext uri="{FF2B5EF4-FFF2-40B4-BE49-F238E27FC236}">
                <a16:creationId xmlns:a16="http://schemas.microsoft.com/office/drawing/2014/main" id="{B0788BB3-1D12-4E40-BD80-74446F36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3155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B</a:t>
            </a:r>
          </a:p>
        </p:txBody>
      </p:sp>
      <p:sp>
        <p:nvSpPr>
          <p:cNvPr id="74762" name="TextBox 8">
            <a:extLst>
              <a:ext uri="{FF2B5EF4-FFF2-40B4-BE49-F238E27FC236}">
                <a16:creationId xmlns:a16="http://schemas.microsoft.com/office/drawing/2014/main" id="{6EA14461-668C-3848-A489-B1EB2627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2607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</a:t>
            </a:r>
          </a:p>
        </p:txBody>
      </p:sp>
      <p:sp>
        <p:nvSpPr>
          <p:cNvPr id="74763" name="TextBox 9">
            <a:extLst>
              <a:ext uri="{FF2B5EF4-FFF2-40B4-BE49-F238E27FC236}">
                <a16:creationId xmlns:a16="http://schemas.microsoft.com/office/drawing/2014/main" id="{8A44B119-4CAC-FE43-AFF2-3CBD253C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1750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</a:t>
            </a:r>
          </a:p>
        </p:txBody>
      </p:sp>
      <p:sp>
        <p:nvSpPr>
          <p:cNvPr id="74764" name="TextBox 10">
            <a:extLst>
              <a:ext uri="{FF2B5EF4-FFF2-40B4-BE49-F238E27FC236}">
                <a16:creationId xmlns:a16="http://schemas.microsoft.com/office/drawing/2014/main" id="{227E4B89-DA9F-3045-BE71-F10BCAC0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60826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sp>
        <p:nvSpPr>
          <p:cNvPr id="74765" name="TextBox 11">
            <a:extLst>
              <a:ext uri="{FF2B5EF4-FFF2-40B4-BE49-F238E27FC236}">
                <a16:creationId xmlns:a16="http://schemas.microsoft.com/office/drawing/2014/main" id="{F18F56D8-E391-E541-9375-C3A92980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260191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10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grpSp>
        <p:nvGrpSpPr>
          <p:cNvPr id="74766" name="Group 25">
            <a:extLst>
              <a:ext uri="{FF2B5EF4-FFF2-40B4-BE49-F238E27FC236}">
                <a16:creationId xmlns:a16="http://schemas.microsoft.com/office/drawing/2014/main" id="{D3B1F1D6-60C4-1843-AAD5-78FAB9979B24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090738"/>
            <a:ext cx="6056312" cy="1101725"/>
            <a:chOff x="1615187" y="2089998"/>
            <a:chExt cx="6055373" cy="1102990"/>
          </a:xfrm>
        </p:grpSpPr>
        <p:sp>
          <p:nvSpPr>
            <p:cNvPr id="74787" name="TextBox 12">
              <a:extLst>
                <a:ext uri="{FF2B5EF4-FFF2-40B4-BE49-F238E27FC236}">
                  <a16:creationId xmlns:a16="http://schemas.microsoft.com/office/drawing/2014/main" id="{987D3027-6718-D34B-903E-3DEA87576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8" name="TextBox 13">
              <a:extLst>
                <a:ext uri="{FF2B5EF4-FFF2-40B4-BE49-F238E27FC236}">
                  <a16:creationId xmlns:a16="http://schemas.microsoft.com/office/drawing/2014/main" id="{FE4CA4E8-1D9F-1B43-AA0E-DCF28FA52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9" name="TextBox 14">
              <a:extLst>
                <a:ext uri="{FF2B5EF4-FFF2-40B4-BE49-F238E27FC236}">
                  <a16:creationId xmlns:a16="http://schemas.microsoft.com/office/drawing/2014/main" id="{8C41F359-854D-3345-91E8-8DA1A0385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90" name="TextBox 15">
              <a:extLst>
                <a:ext uri="{FF2B5EF4-FFF2-40B4-BE49-F238E27FC236}">
                  <a16:creationId xmlns:a16="http://schemas.microsoft.com/office/drawing/2014/main" id="{E0F114D3-3538-2749-896C-264A8F406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sp>
        <p:nvSpPr>
          <p:cNvPr id="74767" name="TextBox 16">
            <a:extLst>
              <a:ext uri="{FF2B5EF4-FFF2-40B4-BE49-F238E27FC236}">
                <a16:creationId xmlns:a16="http://schemas.microsoft.com/office/drawing/2014/main" id="{CD28E96C-007F-C247-B2D5-AC656640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19100"/>
            <a:ext cx="2195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Absolute differences in atom counts do not matter in the limit.</a:t>
            </a:r>
          </a:p>
        </p:txBody>
      </p:sp>
      <p:sp>
        <p:nvSpPr>
          <p:cNvPr id="74768" name="TextBox 17">
            <a:extLst>
              <a:ext uri="{FF2B5EF4-FFF2-40B4-BE49-F238E27FC236}">
                <a16:creationId xmlns:a16="http://schemas.microsoft.com/office/drawing/2014/main" id="{9812067A-C7D6-F342-B35B-C4723E53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4248150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[A|B]</a:t>
            </a:r>
          </a:p>
        </p:txBody>
      </p:sp>
      <p:sp>
        <p:nvSpPr>
          <p:cNvPr id="74769" name="TextBox 18">
            <a:extLst>
              <a:ext uri="{FF2B5EF4-FFF2-40B4-BE49-F238E27FC236}">
                <a16:creationId xmlns:a16="http://schemas.microsoft.com/office/drawing/2014/main" id="{59664C64-8DBE-EF4B-96F9-E403E4F1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316413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[C|D]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7BB2AAAF-B0A1-5245-87CB-4F58B70CE9D1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120900"/>
            <a:ext cx="6170613" cy="1103313"/>
            <a:chOff x="1615187" y="2089998"/>
            <a:chExt cx="6170789" cy="1102990"/>
          </a:xfrm>
        </p:grpSpPr>
        <p:sp>
          <p:nvSpPr>
            <p:cNvPr id="74783" name="TextBox 27">
              <a:extLst>
                <a:ext uri="{FF2B5EF4-FFF2-40B4-BE49-F238E27FC236}">
                  <a16:creationId xmlns:a16="http://schemas.microsoft.com/office/drawing/2014/main" id="{01E0CC3A-6BE7-3642-B86C-18B8CC0D5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4" name="TextBox 28">
              <a:extLst>
                <a:ext uri="{FF2B5EF4-FFF2-40B4-BE49-F238E27FC236}">
                  <a16:creationId xmlns:a16="http://schemas.microsoft.com/office/drawing/2014/main" id="{A6823F50-4799-4444-882F-6733472E7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5" name="TextBox 29">
              <a:extLst>
                <a:ext uri="{FF2B5EF4-FFF2-40B4-BE49-F238E27FC236}">
                  <a16:creationId xmlns:a16="http://schemas.microsoft.com/office/drawing/2014/main" id="{11DEA6F9-42A3-1A47-B4FC-6AB550C47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6" name="TextBox 30">
              <a:extLst>
                <a:ext uri="{FF2B5EF4-FFF2-40B4-BE49-F238E27FC236}">
                  <a16:creationId xmlns:a16="http://schemas.microsoft.com/office/drawing/2014/main" id="{C6EB1549-F55B-3B40-A6C7-DD78AEF5C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8C70E59F-D0AA-3B45-8E19-BE4DE6BD8739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2163763"/>
            <a:ext cx="6445250" cy="1103312"/>
            <a:chOff x="1615187" y="2089998"/>
            <a:chExt cx="6444775" cy="1102990"/>
          </a:xfrm>
        </p:grpSpPr>
        <p:sp>
          <p:nvSpPr>
            <p:cNvPr id="74779" name="TextBox 32">
              <a:extLst>
                <a:ext uri="{FF2B5EF4-FFF2-40B4-BE49-F238E27FC236}">
                  <a16:creationId xmlns:a16="http://schemas.microsoft.com/office/drawing/2014/main" id="{7D590DAA-D37F-B44C-AE34-04A7A6606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0" name="TextBox 33">
              <a:extLst>
                <a:ext uri="{FF2B5EF4-FFF2-40B4-BE49-F238E27FC236}">
                  <a16:creationId xmlns:a16="http://schemas.microsoft.com/office/drawing/2014/main" id="{E1296F5E-B837-EE48-8188-83D5B39A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1" name="TextBox 34">
              <a:extLst>
                <a:ext uri="{FF2B5EF4-FFF2-40B4-BE49-F238E27FC236}">
                  <a16:creationId xmlns:a16="http://schemas.microsoft.com/office/drawing/2014/main" id="{E7B1706F-4A7E-8D43-BD9D-2D1C83703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2" name="TextBox 35">
              <a:extLst>
                <a:ext uri="{FF2B5EF4-FFF2-40B4-BE49-F238E27FC236}">
                  <a16:creationId xmlns:a16="http://schemas.microsoft.com/office/drawing/2014/main" id="{938C7250-61BC-AD42-B690-F7DE90493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478" y="2163981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pic>
        <p:nvPicPr>
          <p:cNvPr id="74772" name="Picture 4" descr="Venn A B.png">
            <a:extLst>
              <a:ext uri="{FF2B5EF4-FFF2-40B4-BE49-F238E27FC236}">
                <a16:creationId xmlns:a16="http://schemas.microsoft.com/office/drawing/2014/main" id="{E09D914E-FA38-3F43-ADBC-72A247D96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581150"/>
            <a:ext cx="34909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5" descr="Venn A B.png">
            <a:extLst>
              <a:ext uri="{FF2B5EF4-FFF2-40B4-BE49-F238E27FC236}">
                <a16:creationId xmlns:a16="http://schemas.microsoft.com/office/drawing/2014/main" id="{670EF677-1F02-0F4A-B586-C0BF727F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581150"/>
            <a:ext cx="3490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4">
            <a:extLst>
              <a:ext uri="{FF2B5EF4-FFF2-40B4-BE49-F238E27FC236}">
                <a16:creationId xmlns:a16="http://schemas.microsoft.com/office/drawing/2014/main" id="{1E1397E3-CA25-5041-AA66-6AEF74984CFF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805363"/>
            <a:ext cx="1273175" cy="1606550"/>
            <a:chOff x="3708939" y="4804645"/>
            <a:chExt cx="1272252" cy="1606570"/>
          </a:xfrm>
        </p:grpSpPr>
        <p:sp>
          <p:nvSpPr>
            <p:cNvPr id="74775" name="TextBox 38">
              <a:extLst>
                <a:ext uri="{FF2B5EF4-FFF2-40B4-BE49-F238E27FC236}">
                  <a16:creationId xmlns:a16="http://schemas.microsoft.com/office/drawing/2014/main" id="{0C857993-6E9B-9745-9AA6-68500061A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861" y="4944479"/>
              <a:ext cx="1134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converge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7E940358-AE05-734D-BF77-E498F8412F33}"/>
                </a:ext>
              </a:extLst>
            </p:cNvPr>
            <p:cNvSpPr/>
            <p:nvPr/>
          </p:nvSpPr>
          <p:spPr>
            <a:xfrm rot="3535436">
              <a:off x="3200089" y="5332545"/>
              <a:ext cx="1155714" cy="138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96144235-B44A-9045-8F70-3696019B1CAC}"/>
                </a:ext>
              </a:extLst>
            </p:cNvPr>
            <p:cNvSpPr/>
            <p:nvPr/>
          </p:nvSpPr>
          <p:spPr>
            <a:xfrm rot="18064564" flipH="1">
              <a:off x="4315292" y="5313496"/>
              <a:ext cx="1155714" cy="1380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8" name="TextBox 41">
              <a:extLst>
                <a:ext uri="{FF2B5EF4-FFF2-40B4-BE49-F238E27FC236}">
                  <a16:creationId xmlns:a16="http://schemas.microsoft.com/office/drawing/2014/main" id="{70C1CD5E-3B32-8041-B2C3-D73C2E6E8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36" y="6041883"/>
              <a:ext cx="1152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limit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627C9B50-9296-5546-92AF-6A1F7A6053BD}"/>
              </a:ext>
            </a:extLst>
          </p:cNvPr>
          <p:cNvSpPr/>
          <p:nvPr/>
        </p:nvSpPr>
        <p:spPr>
          <a:xfrm>
            <a:off x="574675" y="341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A8AAD31B-C45C-164F-A661-F09545B7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6985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Particular Fact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B0A8DB0-48C8-B44B-B2E2-0A2FC8A6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D60894A-1414-F543-8CE4-985180FE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698524-9CD5-5B47-896D-FA5C74CCB8D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EE5A8AD1-0C60-7742-B32A-CAD6EF15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260475"/>
            <a:ext cx="178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Is 7,919 the thousand</a:t>
            </a:r>
            <a:r>
              <a:rPr lang="en-US" altLang="ja-JP" sz="1800" dirty="0">
                <a:latin typeface="Times" pitchFamily="2" charset="0"/>
              </a:rPr>
              <a:t>’s prime number?</a:t>
            </a:r>
            <a:endParaRPr lang="en-US" altLang="en-US" sz="1800" dirty="0">
              <a:latin typeface="Times" pitchFamily="2" charset="0"/>
            </a:endParaRP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EC7EC910-AB6B-EF4B-BF9E-698CCC0D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244600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Compute mechanically by the sieve or Eratosthenes</a:t>
            </a:r>
          </a:p>
        </p:txBody>
      </p:sp>
      <p:grpSp>
        <p:nvGrpSpPr>
          <p:cNvPr id="19463" name="Group 19">
            <a:extLst>
              <a:ext uri="{FF2B5EF4-FFF2-40B4-BE49-F238E27FC236}">
                <a16:creationId xmlns:a16="http://schemas.microsoft.com/office/drawing/2014/main" id="{44A6DC5C-3432-314B-97B5-75FB709A0F0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17738"/>
            <a:ext cx="4495800" cy="369887"/>
            <a:chOff x="3929914" y="2489510"/>
            <a:chExt cx="4497049" cy="369332"/>
          </a:xfrm>
        </p:grpSpPr>
        <p:sp>
          <p:nvSpPr>
            <p:cNvPr id="19502" name="TextBox 6">
              <a:extLst>
                <a:ext uri="{FF2B5EF4-FFF2-40B4-BE49-F238E27FC236}">
                  <a16:creationId xmlns:a16="http://schemas.microsoft.com/office/drawing/2014/main" id="{46BC3F8C-D5EB-1A49-8414-50C480BD2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2</a:t>
              </a:r>
            </a:p>
          </p:txBody>
        </p:sp>
        <p:sp>
          <p:nvSpPr>
            <p:cNvPr id="19503" name="TextBox 7">
              <a:extLst>
                <a:ext uri="{FF2B5EF4-FFF2-40B4-BE49-F238E27FC236}">
                  <a16:creationId xmlns:a16="http://schemas.microsoft.com/office/drawing/2014/main" id="{43CBD67D-2099-C248-BF0D-DAA923C73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27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3</a:t>
              </a:r>
            </a:p>
          </p:txBody>
        </p:sp>
        <p:sp>
          <p:nvSpPr>
            <p:cNvPr id="19504" name="TextBox 8">
              <a:extLst>
                <a:ext uri="{FF2B5EF4-FFF2-40B4-BE49-F238E27FC236}">
                  <a16:creationId xmlns:a16="http://schemas.microsoft.com/office/drawing/2014/main" id="{59C7B7B6-CE96-BE4D-95B4-04810C77D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63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4</a:t>
              </a:r>
            </a:p>
          </p:txBody>
        </p:sp>
        <p:sp>
          <p:nvSpPr>
            <p:cNvPr id="19505" name="TextBox 9">
              <a:extLst>
                <a:ext uri="{FF2B5EF4-FFF2-40B4-BE49-F238E27FC236}">
                  <a16:creationId xmlns:a16="http://schemas.microsoft.com/office/drawing/2014/main" id="{A1AE6B1D-9BD9-334D-873E-6A1846786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000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5</a:t>
              </a:r>
            </a:p>
          </p:txBody>
        </p:sp>
        <p:sp>
          <p:nvSpPr>
            <p:cNvPr id="19506" name="TextBox 10">
              <a:extLst>
                <a:ext uri="{FF2B5EF4-FFF2-40B4-BE49-F238E27FC236}">
                  <a16:creationId xmlns:a16="http://schemas.microsoft.com/office/drawing/2014/main" id="{A2CC6A7C-AD79-5B4E-9232-FD4299D8C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362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6</a:t>
              </a:r>
            </a:p>
          </p:txBody>
        </p:sp>
        <p:sp>
          <p:nvSpPr>
            <p:cNvPr id="19507" name="TextBox 11">
              <a:extLst>
                <a:ext uri="{FF2B5EF4-FFF2-40B4-BE49-F238E27FC236}">
                  <a16:creationId xmlns:a16="http://schemas.microsoft.com/office/drawing/2014/main" id="{686B91B5-5045-5D48-901C-55CA8BD39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172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7</a:t>
              </a:r>
            </a:p>
          </p:txBody>
        </p:sp>
        <p:sp>
          <p:nvSpPr>
            <p:cNvPr id="19508" name="TextBox 12">
              <a:extLst>
                <a:ext uri="{FF2B5EF4-FFF2-40B4-BE49-F238E27FC236}">
                  <a16:creationId xmlns:a16="http://schemas.microsoft.com/office/drawing/2014/main" id="{58C1FED8-CCA8-9C4D-928B-7064D3F4B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408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8</a:t>
              </a:r>
            </a:p>
          </p:txBody>
        </p:sp>
        <p:sp>
          <p:nvSpPr>
            <p:cNvPr id="19509" name="TextBox 13">
              <a:extLst>
                <a:ext uri="{FF2B5EF4-FFF2-40B4-BE49-F238E27FC236}">
                  <a16:creationId xmlns:a16="http://schemas.microsoft.com/office/drawing/2014/main" id="{BA5CA4F3-BCAA-0A47-9E31-A8365538C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44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9</a:t>
              </a:r>
            </a:p>
          </p:txBody>
        </p:sp>
        <p:sp>
          <p:nvSpPr>
            <p:cNvPr id="19510" name="TextBox 14">
              <a:extLst>
                <a:ext uri="{FF2B5EF4-FFF2-40B4-BE49-F238E27FC236}">
                  <a16:creationId xmlns:a16="http://schemas.microsoft.com/office/drawing/2014/main" id="{17185435-AEB6-AB4D-A321-A1FF3389B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810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10</a:t>
              </a:r>
            </a:p>
          </p:txBody>
        </p:sp>
        <p:sp>
          <p:nvSpPr>
            <p:cNvPr id="19511" name="TextBox 15">
              <a:extLst>
                <a:ext uri="{FF2B5EF4-FFF2-40B4-BE49-F238E27FC236}">
                  <a16:creationId xmlns:a16="http://schemas.microsoft.com/office/drawing/2014/main" id="{C0AD6B9A-3A02-9B46-A5A5-DFAD0DB1F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588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11</a:t>
              </a:r>
            </a:p>
          </p:txBody>
        </p:sp>
        <p:sp>
          <p:nvSpPr>
            <p:cNvPr id="19512" name="TextBox 16">
              <a:extLst>
                <a:ext uri="{FF2B5EF4-FFF2-40B4-BE49-F238E27FC236}">
                  <a16:creationId xmlns:a16="http://schemas.microsoft.com/office/drawing/2014/main" id="{5B2FF76E-B3F4-144D-8FEC-F170157F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913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12</a:t>
              </a:r>
            </a:p>
          </p:txBody>
        </p:sp>
        <p:sp>
          <p:nvSpPr>
            <p:cNvPr id="19513" name="TextBox 17">
              <a:extLst>
                <a:ext uri="{FF2B5EF4-FFF2-40B4-BE49-F238E27FC236}">
                  <a16:creationId xmlns:a16="http://schemas.microsoft.com/office/drawing/2014/main" id="{BD923EF7-B9DF-5A4E-8110-190A0D6D7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691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13</a:t>
              </a:r>
            </a:p>
          </p:txBody>
        </p:sp>
        <p:sp>
          <p:nvSpPr>
            <p:cNvPr id="19514" name="TextBox 18">
              <a:extLst>
                <a:ext uri="{FF2B5EF4-FFF2-40B4-BE49-F238E27FC236}">
                  <a16:creationId xmlns:a16="http://schemas.microsoft.com/office/drawing/2014/main" id="{AB42BBBF-DD39-B841-9A1D-836A7D01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1465" y="248951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…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B7F8D541-8064-9B49-94A4-8A9BCCB6873C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540000"/>
            <a:ext cx="454025" cy="565150"/>
            <a:chOff x="3828824" y="2559014"/>
            <a:chExt cx="454046" cy="565207"/>
          </a:xfrm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091A0FC5-E598-DF4D-B990-A3C9C79F77D6}"/>
                </a:ext>
              </a:extLst>
            </p:cNvPr>
            <p:cNvSpPr/>
            <p:nvPr/>
          </p:nvSpPr>
          <p:spPr>
            <a:xfrm>
              <a:off x="3917728" y="2559014"/>
              <a:ext cx="277826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01" name="TextBox 21">
              <a:extLst>
                <a:ext uri="{FF2B5EF4-FFF2-40B4-BE49-F238E27FC236}">
                  <a16:creationId xmlns:a16="http://schemas.microsoft.com/office/drawing/2014/main" id="{077047DC-09FE-6047-8E12-DAA2F85CA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5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1st</a:t>
              </a:r>
            </a:p>
          </p:txBody>
        </p:sp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88D5A82-9F17-1D4E-9B5E-05C02A47DDA1}"/>
              </a:ext>
            </a:extLst>
          </p:cNvPr>
          <p:cNvSpPr/>
          <p:nvPr/>
        </p:nvSpPr>
        <p:spPr>
          <a:xfrm>
            <a:off x="3044825" y="1641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5D0341E7-3145-6340-9504-1586FF2A6144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3998913"/>
            <a:ext cx="7853363" cy="2185987"/>
            <a:chOff x="568638" y="3999645"/>
            <a:chExt cx="7853509" cy="2184655"/>
          </a:xfrm>
        </p:grpSpPr>
        <p:sp>
          <p:nvSpPr>
            <p:cNvPr id="19496" name="TextBox 23">
              <a:extLst>
                <a:ext uri="{FF2B5EF4-FFF2-40B4-BE49-F238E27FC236}">
                  <a16:creationId xmlns:a16="http://schemas.microsoft.com/office/drawing/2014/main" id="{109D49CB-9AE1-B647-A7B6-A4B0755D1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38" y="3999645"/>
              <a:ext cx="224295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Is evolution well supported by the fossil record?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68FBE748-73BD-8D43-B482-245102B0A413}"/>
                </a:ext>
              </a:extLst>
            </p:cNvPr>
            <p:cNvSpPr/>
            <p:nvPr/>
          </p:nvSpPr>
          <p:spPr>
            <a:xfrm>
              <a:off x="3000733" y="4440701"/>
              <a:ext cx="373070" cy="25225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8" name="TextBox 25">
              <a:extLst>
                <a:ext uri="{FF2B5EF4-FFF2-40B4-BE49-F238E27FC236}">
                  <a16:creationId xmlns:a16="http://schemas.microsoft.com/office/drawing/2014/main" id="{9271D1D7-E428-3645-A339-6E113456D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187" y="4138653"/>
              <a:ext cx="46059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Compute mechanically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evolution | fossils ) = 0.99865</a:t>
              </a:r>
            </a:p>
          </p:txBody>
        </p:sp>
        <p:pic>
          <p:nvPicPr>
            <p:cNvPr id="19499" name="Picture 26">
              <a:extLst>
                <a:ext uri="{FF2B5EF4-FFF2-40B4-BE49-F238E27FC236}">
                  <a16:creationId xmlns:a16="http://schemas.microsoft.com/office/drawing/2014/main" id="{90805018-AE9F-9F4A-B14D-3BE2DAB3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4941109"/>
              <a:ext cx="1909432" cy="124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7" name="Picture 27">
            <a:extLst>
              <a:ext uri="{FF2B5EF4-FFF2-40B4-BE49-F238E27FC236}">
                <a16:creationId xmlns:a16="http://schemas.microsoft.com/office/drawing/2014/main" id="{CF1C1F6B-35C3-354C-A2B0-0B899304F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01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7">
            <a:extLst>
              <a:ext uri="{FF2B5EF4-FFF2-40B4-BE49-F238E27FC236}">
                <a16:creationId xmlns:a16="http://schemas.microsoft.com/office/drawing/2014/main" id="{94A1B6F2-2172-E845-8C89-C1C33F56877D}"/>
              </a:ext>
            </a:extLst>
          </p:cNvPr>
          <p:cNvGrpSpPr>
            <a:grpSpLocks/>
          </p:cNvGrpSpPr>
          <p:nvPr/>
        </p:nvGrpSpPr>
        <p:grpSpPr bwMode="auto">
          <a:xfrm>
            <a:off x="4479925" y="2246313"/>
            <a:ext cx="3095625" cy="354012"/>
            <a:chOff x="4479597" y="2246246"/>
            <a:chExt cx="3095934" cy="353839"/>
          </a:xfrm>
        </p:grpSpPr>
        <p:sp>
          <p:nvSpPr>
            <p:cNvPr id="30" name="Multiply 29">
              <a:extLst>
                <a:ext uri="{FF2B5EF4-FFF2-40B4-BE49-F238E27FC236}">
                  <a16:creationId xmlns:a16="http://schemas.microsoft.com/office/drawing/2014/main" id="{5DD0BE91-FF21-C04C-A15C-7A41E0410118}"/>
                </a:ext>
              </a:extLst>
            </p:cNvPr>
            <p:cNvSpPr/>
            <p:nvPr/>
          </p:nvSpPr>
          <p:spPr>
            <a:xfrm>
              <a:off x="447959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Multiply 30">
              <a:extLst>
                <a:ext uri="{FF2B5EF4-FFF2-40B4-BE49-F238E27FC236}">
                  <a16:creationId xmlns:a16="http://schemas.microsoft.com/office/drawing/2014/main" id="{48019E70-FD82-A94B-A6CF-28338CFA44A8}"/>
                </a:ext>
              </a:extLst>
            </p:cNvPr>
            <p:cNvSpPr/>
            <p:nvPr/>
          </p:nvSpPr>
          <p:spPr>
            <a:xfrm>
              <a:off x="5079732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DB124393-C29B-4F44-BACC-E4E0BDA4B417}"/>
                </a:ext>
              </a:extLst>
            </p:cNvPr>
            <p:cNvSpPr/>
            <p:nvPr/>
          </p:nvSpPr>
          <p:spPr>
            <a:xfrm>
              <a:off x="567986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407A6905-CF6D-1C48-BEE3-723E99E3DF92}"/>
                </a:ext>
              </a:extLst>
            </p:cNvPr>
            <p:cNvSpPr/>
            <p:nvPr/>
          </p:nvSpPr>
          <p:spPr>
            <a:xfrm>
              <a:off x="6407014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1DA52433-84DA-4F4F-AF0E-20BC68397972}"/>
                </a:ext>
              </a:extLst>
            </p:cNvPr>
            <p:cNvSpPr/>
            <p:nvPr/>
          </p:nvSpPr>
          <p:spPr>
            <a:xfrm>
              <a:off x="7221484" y="2246246"/>
              <a:ext cx="354047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98C0E1FA-5A39-8D47-9F78-33B52BF62150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2540000"/>
            <a:ext cx="530225" cy="565150"/>
            <a:chOff x="3828824" y="2559014"/>
            <a:chExt cx="530915" cy="565207"/>
          </a:xfrm>
        </p:grpSpPr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629E49DF-A8DC-5E4A-9907-D35B54E7E61F}"/>
                </a:ext>
              </a:extLst>
            </p:cNvPr>
            <p:cNvSpPr/>
            <p:nvPr/>
          </p:nvSpPr>
          <p:spPr>
            <a:xfrm>
              <a:off x="3917840" y="2559014"/>
              <a:ext cx="278174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0" name="TextBox 36">
              <a:extLst>
                <a:ext uri="{FF2B5EF4-FFF2-40B4-BE49-F238E27FC236}">
                  <a16:creationId xmlns:a16="http://schemas.microsoft.com/office/drawing/2014/main" id="{5D66B8DC-831E-5E46-B869-8933B4734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2nd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30C2D9C3-1047-074D-9E33-4891D7C3A518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227263"/>
            <a:ext cx="2501900" cy="366712"/>
            <a:chOff x="5131134" y="2228044"/>
            <a:chExt cx="2502024" cy="366476"/>
          </a:xfrm>
        </p:grpSpPr>
        <p:sp>
          <p:nvSpPr>
            <p:cNvPr id="39" name="Multiply 38">
              <a:extLst>
                <a:ext uri="{FF2B5EF4-FFF2-40B4-BE49-F238E27FC236}">
                  <a16:creationId xmlns:a16="http://schemas.microsoft.com/office/drawing/2014/main" id="{A55AC695-E6EE-D948-B477-6E8E84236984}"/>
                </a:ext>
              </a:extLst>
            </p:cNvPr>
            <p:cNvSpPr/>
            <p:nvPr/>
          </p:nvSpPr>
          <p:spPr>
            <a:xfrm>
              <a:off x="5131134" y="2240736"/>
              <a:ext cx="354031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619AD920-01FA-C844-8B4C-A466B0B43672}"/>
                </a:ext>
              </a:extLst>
            </p:cNvPr>
            <p:cNvSpPr/>
            <p:nvPr/>
          </p:nvSpPr>
          <p:spPr>
            <a:xfrm>
              <a:off x="6021766" y="2228044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Multiply 40">
              <a:extLst>
                <a:ext uri="{FF2B5EF4-FFF2-40B4-BE49-F238E27FC236}">
                  <a16:creationId xmlns:a16="http://schemas.microsoft.com/office/drawing/2014/main" id="{1089A7ED-19C1-4344-9088-B063A5050F91}"/>
                </a:ext>
              </a:extLst>
            </p:cNvPr>
            <p:cNvSpPr/>
            <p:nvPr/>
          </p:nvSpPr>
          <p:spPr>
            <a:xfrm>
              <a:off x="7279128" y="2240736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0667B88A-5048-6A4B-A1C9-9B626B883A54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2540000"/>
            <a:ext cx="492125" cy="565150"/>
            <a:chOff x="3828824" y="2559014"/>
            <a:chExt cx="492443" cy="565207"/>
          </a:xfrm>
        </p:grpSpPr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136B0A87-5939-6A4A-A31F-70388CDF5137}"/>
                </a:ext>
              </a:extLst>
            </p:cNvPr>
            <p:cNvSpPr/>
            <p:nvPr/>
          </p:nvSpPr>
          <p:spPr>
            <a:xfrm>
              <a:off x="3917781" y="2559014"/>
              <a:ext cx="277992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5" name="TextBox 44">
              <a:extLst>
                <a:ext uri="{FF2B5EF4-FFF2-40B4-BE49-F238E27FC236}">
                  <a16:creationId xmlns:a16="http://schemas.microsoft.com/office/drawing/2014/main" id="{40C8C7B6-AD8B-D04D-BB23-9E717B517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3rd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E3A0617F-A4A0-8740-97C3-B47E417AE7D8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2540000"/>
            <a:ext cx="2741612" cy="565150"/>
            <a:chOff x="5332554" y="2540059"/>
            <a:chExt cx="2741542" cy="565207"/>
          </a:xfrm>
        </p:grpSpPr>
        <p:grpSp>
          <p:nvGrpSpPr>
            <p:cNvPr id="19475" name="Group 47">
              <a:extLst>
                <a:ext uri="{FF2B5EF4-FFF2-40B4-BE49-F238E27FC236}">
                  <a16:creationId xmlns:a16="http://schemas.microsoft.com/office/drawing/2014/main" id="{FE48D07D-BDDA-1F41-B2BF-44277001A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2554" y="2540059"/>
              <a:ext cx="479631" cy="565207"/>
              <a:chOff x="3828824" y="2559014"/>
              <a:chExt cx="479631" cy="565207"/>
            </a:xfrm>
          </p:grpSpPr>
          <p:sp>
            <p:nvSpPr>
              <p:cNvPr id="49" name="Up Arrow 48">
                <a:extLst>
                  <a:ext uri="{FF2B5EF4-FFF2-40B4-BE49-F238E27FC236}">
                    <a16:creationId xmlns:a16="http://schemas.microsoft.com/office/drawing/2014/main" id="{DB8FD873-5932-494E-8944-493DF1BFE094}"/>
                  </a:ext>
                </a:extLst>
              </p:cNvPr>
              <p:cNvSpPr/>
              <p:nvPr/>
            </p:nvSpPr>
            <p:spPr>
              <a:xfrm>
                <a:off x="391772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3" name="TextBox 49">
                <a:extLst>
                  <a:ext uri="{FF2B5EF4-FFF2-40B4-BE49-F238E27FC236}">
                    <a16:creationId xmlns:a16="http://schemas.microsoft.com/office/drawing/2014/main" id="{D2986617-992A-AE4E-8CD2-20DA39D80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4th</a:t>
                </a:r>
              </a:p>
            </p:txBody>
          </p:sp>
        </p:grpSp>
        <p:grpSp>
          <p:nvGrpSpPr>
            <p:cNvPr id="19476" name="Group 50">
              <a:extLst>
                <a:ext uri="{FF2B5EF4-FFF2-40B4-BE49-F238E27FC236}">
                  <a16:creationId xmlns:a16="http://schemas.microsoft.com/office/drawing/2014/main" id="{9BD01D64-7434-5F48-A684-386914128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7828" y="2540059"/>
              <a:ext cx="479631" cy="565207"/>
              <a:chOff x="3828824" y="2559014"/>
              <a:chExt cx="479631" cy="565207"/>
            </a:xfrm>
          </p:grpSpPr>
          <p:sp>
            <p:nvSpPr>
              <p:cNvPr id="52" name="Up Arrow 51">
                <a:extLst>
                  <a:ext uri="{FF2B5EF4-FFF2-40B4-BE49-F238E27FC236}">
                    <a16:creationId xmlns:a16="http://schemas.microsoft.com/office/drawing/2014/main" id="{E085564D-3293-C54F-9ECB-D9AD735540AE}"/>
                  </a:ext>
                </a:extLst>
              </p:cNvPr>
              <p:cNvSpPr/>
              <p:nvPr/>
            </p:nvSpPr>
            <p:spPr>
              <a:xfrm>
                <a:off x="391846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1" name="TextBox 52">
                <a:extLst>
                  <a:ext uri="{FF2B5EF4-FFF2-40B4-BE49-F238E27FC236}">
                    <a16:creationId xmlns:a16="http://schemas.microsoft.com/office/drawing/2014/main" id="{92F2CC1A-6D2E-364F-AFE2-959C68781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5th</a:t>
                </a:r>
              </a:p>
            </p:txBody>
          </p:sp>
        </p:grpSp>
        <p:grpSp>
          <p:nvGrpSpPr>
            <p:cNvPr id="19477" name="Group 53">
              <a:extLst>
                <a:ext uri="{FF2B5EF4-FFF2-40B4-BE49-F238E27FC236}">
                  <a16:creationId xmlns:a16="http://schemas.microsoft.com/office/drawing/2014/main" id="{928FD05F-8ADE-6649-B828-1471B6AD4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465" y="2540059"/>
              <a:ext cx="479631" cy="565207"/>
              <a:chOff x="3828824" y="2559014"/>
              <a:chExt cx="479631" cy="565207"/>
            </a:xfrm>
          </p:grpSpPr>
          <p:sp>
            <p:nvSpPr>
              <p:cNvPr id="55" name="Up Arrow 54">
                <a:extLst>
                  <a:ext uri="{FF2B5EF4-FFF2-40B4-BE49-F238E27FC236}">
                    <a16:creationId xmlns:a16="http://schemas.microsoft.com/office/drawing/2014/main" id="{2696CD57-D710-D642-8DFC-1F637A6761C5}"/>
                  </a:ext>
                </a:extLst>
              </p:cNvPr>
              <p:cNvSpPr/>
              <p:nvPr/>
            </p:nvSpPr>
            <p:spPr>
              <a:xfrm>
                <a:off x="3917940" y="2559014"/>
                <a:ext cx="277806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79" name="TextBox 55">
                <a:extLst>
                  <a:ext uri="{FF2B5EF4-FFF2-40B4-BE49-F238E27FC236}">
                    <a16:creationId xmlns:a16="http://schemas.microsoft.com/office/drawing/2014/main" id="{9081F0F6-DB35-3B44-A153-F8C27A7D9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6th</a:t>
                </a:r>
              </a:p>
            </p:txBody>
          </p:sp>
        </p:grpSp>
      </p:grpSp>
      <p:sp>
        <p:nvSpPr>
          <p:cNvPr id="58" name="Multiply 57">
            <a:extLst>
              <a:ext uri="{FF2B5EF4-FFF2-40B4-BE49-F238E27FC236}">
                <a16:creationId xmlns:a16="http://schemas.microsoft.com/office/drawing/2014/main" id="{51199CAF-1337-1746-99A8-72CD5BC63DDC}"/>
              </a:ext>
            </a:extLst>
          </p:cNvPr>
          <p:cNvSpPr/>
          <p:nvPr/>
        </p:nvSpPr>
        <p:spPr bwMode="auto">
          <a:xfrm>
            <a:off x="6451600" y="2239963"/>
            <a:ext cx="354013" cy="354012"/>
          </a:xfrm>
          <a:prstGeom prst="mathMultiply">
            <a:avLst>
              <a:gd name="adj1" fmla="val 12806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C0C5FA16-95BE-EC47-BB46-5BE28061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5135563"/>
            <a:ext cx="4605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evolution | fossils ] = </a:t>
            </a:r>
            <a:r>
              <a:rPr lang="en-US" altLang="en-US" i="1">
                <a:latin typeface="Times" pitchFamily="2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70D8BD02-8156-7C4A-96E7-B03B5A94451D}"/>
              </a:ext>
            </a:extLst>
          </p:cNvPr>
          <p:cNvSpPr/>
          <p:nvPr/>
        </p:nvSpPr>
        <p:spPr>
          <a:xfrm>
            <a:off x="574675" y="214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F7EB298-9709-F846-9893-E628011F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008938" cy="696913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 Properties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9F49C99-E0D5-A247-9C19-D50DB7D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6EF3139-B65B-1B41-A802-5A909E5B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8B3D78-2825-1044-BD61-0482A56CFD3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6C7DD0FA-6262-BC4B-9A20-BF0778A1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135063"/>
            <a:ext cx="1782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Are there infinitely many prime numbers?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0529982E-C47A-D54F-B03E-BA6BA85A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117600"/>
            <a:ext cx="28051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Yes. Euclid proves constructively  that for any prime number, there is always a greater one.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5F56C58-D5FF-2B48-8CA6-F9ED420FF26E}"/>
              </a:ext>
            </a:extLst>
          </p:cNvPr>
          <p:cNvSpPr/>
          <p:nvPr/>
        </p:nvSpPr>
        <p:spPr>
          <a:xfrm>
            <a:off x="3044825" y="1514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7">
            <a:extLst>
              <a:ext uri="{FF2B5EF4-FFF2-40B4-BE49-F238E27FC236}">
                <a16:creationId xmlns:a16="http://schemas.microsoft.com/office/drawing/2014/main" id="{56EC0E10-7FDF-054C-9309-33E1D4E3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174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6F5790DF-A8D2-B747-8A4F-2B992E73D9F4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3733800"/>
            <a:ext cx="8023225" cy="2757488"/>
            <a:chOff x="398463" y="3733800"/>
            <a:chExt cx="8023225" cy="275748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82FE87-D476-0641-925D-FBEA43A7B752}"/>
                </a:ext>
              </a:extLst>
            </p:cNvPr>
            <p:cNvSpPr/>
            <p:nvPr/>
          </p:nvSpPr>
          <p:spPr>
            <a:xfrm>
              <a:off x="565150" y="41656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EC4EA-BB62-4548-BA11-1832606F8CF4}"/>
                </a:ext>
              </a:extLst>
            </p:cNvPr>
            <p:cNvSpPr/>
            <p:nvPr/>
          </p:nvSpPr>
          <p:spPr>
            <a:xfrm>
              <a:off x="1047750" y="446405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1F65E8-F1DD-B649-9DC3-962A1DFE3121}"/>
                </a:ext>
              </a:extLst>
            </p:cNvPr>
            <p:cNvSpPr/>
            <p:nvPr/>
          </p:nvSpPr>
          <p:spPr>
            <a:xfrm>
              <a:off x="800100" y="47625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4" name="Group 58">
              <a:extLst>
                <a:ext uri="{FF2B5EF4-FFF2-40B4-BE49-F238E27FC236}">
                  <a16:creationId xmlns:a16="http://schemas.microsoft.com/office/drawing/2014/main" id="{AABE88E3-1A98-B143-A299-791DF89D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63" y="3733800"/>
              <a:ext cx="8023225" cy="2757487"/>
              <a:chOff x="398046" y="3734247"/>
              <a:chExt cx="8024101" cy="2756932"/>
            </a:xfrm>
          </p:grpSpPr>
          <p:sp>
            <p:nvSpPr>
              <p:cNvPr id="20495" name="TextBox 23">
                <a:extLst>
                  <a:ext uri="{FF2B5EF4-FFF2-40B4-BE49-F238E27FC236}">
                    <a16:creationId xmlns:a16="http://schemas.microsoft.com/office/drawing/2014/main" id="{461D100F-282E-1A45-A92E-00E6B7548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46" y="3734247"/>
                <a:ext cx="2413549" cy="1569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If a simple hypothesis </a:t>
                </a:r>
                <a:r>
                  <a:rPr lang="en-US" altLang="en-US" sz="2000" i="1">
                    <a:latin typeface="Times" pitchFamily="2" charset="0"/>
                  </a:rPr>
                  <a:t>simp</a:t>
                </a:r>
                <a:r>
                  <a:rPr lang="en-US" altLang="en-US" sz="1800">
                    <a:latin typeface="Times" pitchFamily="2" charset="0"/>
                  </a:rPr>
                  <a:t> and complicated one </a:t>
                </a:r>
                <a:r>
                  <a:rPr lang="en-US" altLang="en-US" sz="2000" i="1">
                    <a:latin typeface="Times" pitchFamily="2" charset="0"/>
                  </a:rPr>
                  <a:t>comp</a:t>
                </a:r>
                <a:r>
                  <a:rPr lang="en-US" altLang="en-US" sz="1800">
                    <a:latin typeface="Times" pitchFamily="2" charset="0"/>
                  </a:rPr>
                  <a:t> both entail the </a:t>
                </a:r>
                <a:r>
                  <a:rPr lang="en-US" altLang="en-US" sz="2000" i="1">
                    <a:latin typeface="Times" pitchFamily="2" charset="0"/>
                  </a:rPr>
                  <a:t>evid</a:t>
                </a:r>
                <a:r>
                  <a:rPr lang="en-US" altLang="en-US" sz="1800">
                    <a:latin typeface="Times" pitchFamily="2" charset="0"/>
                  </a:rPr>
                  <a:t>ence, should we prefer the simpler one?</a:t>
                </a:r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04035949-5C46-044E-86B9-7C35F411A00E}"/>
                  </a:ext>
                </a:extLst>
              </p:cNvPr>
              <p:cNvSpPr/>
              <p:nvPr/>
            </p:nvSpPr>
            <p:spPr>
              <a:xfrm>
                <a:off x="3001830" y="4175483"/>
                <a:ext cx="371516" cy="25236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97" name="TextBox 25">
                <a:extLst>
                  <a:ext uri="{FF2B5EF4-FFF2-40B4-BE49-F238E27FC236}">
                    <a16:creationId xmlns:a16="http://schemas.microsoft.com/office/drawing/2014/main" id="{E39EAC57-BA29-5948-A1D3-BE72C2027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187" y="3873255"/>
                <a:ext cx="460596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Prove as a theorem that</a:t>
                </a:r>
              </a:p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 </a:t>
                </a:r>
                <a:r>
                  <a:rPr lang="en-US" altLang="en-US" i="1">
                    <a:latin typeface="Times" pitchFamily="2" charset="0"/>
                  </a:rPr>
                  <a:t>simp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 &gt; P( </a:t>
                </a:r>
                <a:r>
                  <a:rPr lang="en-US" altLang="en-US" i="1">
                    <a:latin typeface="Times" pitchFamily="2" charset="0"/>
                  </a:rPr>
                  <a:t>comp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pic>
            <p:nvPicPr>
              <p:cNvPr id="20498" name="Picture 57" descr="simple.jpg">
                <a:extLst>
                  <a:ext uri="{FF2B5EF4-FFF2-40B4-BE49-F238E27FC236}">
                    <a16:creationId xmlns:a16="http://schemas.microsoft.com/office/drawing/2014/main" id="{5442F05A-31B8-C549-9739-B32963DEE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40" y="5311683"/>
                <a:ext cx="1902414" cy="117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61A93515-4AEC-B344-B9F1-8F4774D0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4605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</a:t>
            </a:r>
            <a:r>
              <a:rPr lang="en-US" altLang="en-US" i="1">
                <a:latin typeface="Times" pitchFamily="2" charset="0"/>
              </a:rPr>
              <a:t>simp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 &gt; [ </a:t>
            </a:r>
            <a:r>
              <a:rPr lang="en-US" altLang="en-US" i="1">
                <a:latin typeface="Times" pitchFamily="2" charset="0"/>
              </a:rPr>
              <a:t>comp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18CCBDC-32CD-5740-8D9B-51FAE687E5E4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F9B1B058-2BEC-AD4B-A583-B62A3398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  <a:b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(illustrated)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02FA1D7-4046-A448-B71F-7B82A886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E48EA8-C610-4E4D-A6F1-6A07728F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CE7636-B5D8-BE40-A4CD-122A6FD2303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1389C267-D12B-E74A-888E-5C567930DA44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CF35FDCB-8107-E142-9319-97543871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A3DBA4A-66EC-BB4E-8B77-DEFB12FE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A1274A1-3383-9A46-B30C-0FBA6B95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233D76-BB1D-D349-84AA-8FB01507D90D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3" name="Group 19">
            <a:extLst>
              <a:ext uri="{FF2B5EF4-FFF2-40B4-BE49-F238E27FC236}">
                <a16:creationId xmlns:a16="http://schemas.microsoft.com/office/drawing/2014/main" id="{975E707B-9A22-D64B-B682-586F15DDA9DD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2555" name="TextBox 4">
              <a:extLst>
                <a:ext uri="{FF2B5EF4-FFF2-40B4-BE49-F238E27FC236}">
                  <a16:creationId xmlns:a16="http://schemas.microsoft.com/office/drawing/2014/main" id="{534E1FCA-F3F9-1C48-B6FD-DFE4DAF59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2556" name="TextBox 5">
              <a:extLst>
                <a:ext uri="{FF2B5EF4-FFF2-40B4-BE49-F238E27FC236}">
                  <a16:creationId xmlns:a16="http://schemas.microsoft.com/office/drawing/2014/main" id="{1DB3C4A6-EFF1-AD4B-8F31-B27EDC6D8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13C1F-71B0-0F46-86FD-96A777EA5781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16">
              <a:extLst>
                <a:ext uri="{FF2B5EF4-FFF2-40B4-BE49-F238E27FC236}">
                  <a16:creationId xmlns:a16="http://schemas.microsoft.com/office/drawing/2014/main" id="{17F949CC-6D3D-C74F-8AEE-80482B553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EBC1A299-56ED-CD49-84F8-B60F5AA4FF79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1344613"/>
            <a:ext cx="1401762" cy="1385887"/>
            <a:chOff x="7049292" y="1527940"/>
            <a:chExt cx="1401874" cy="1386984"/>
          </a:xfrm>
        </p:grpSpPr>
        <p:grpSp>
          <p:nvGrpSpPr>
            <p:cNvPr id="22550" name="Group 21">
              <a:extLst>
                <a:ext uri="{FF2B5EF4-FFF2-40B4-BE49-F238E27FC236}">
                  <a16:creationId xmlns:a16="http://schemas.microsoft.com/office/drawing/2014/main" id="{70EDAB9A-F4A8-744D-AA69-913E414E4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2552" name="TextBox 12">
                <a:extLst>
                  <a:ext uri="{FF2B5EF4-FFF2-40B4-BE49-F238E27FC236}">
                    <a16:creationId xmlns:a16="http://schemas.microsoft.com/office/drawing/2014/main" id="{12776D80-2444-0246-BA97-06A763FEE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53" name="TextBox 13">
                <a:extLst>
                  <a:ext uri="{FF2B5EF4-FFF2-40B4-BE49-F238E27FC236}">
                    <a16:creationId xmlns:a16="http://schemas.microsoft.com/office/drawing/2014/main" id="{11493DBE-06F0-6746-8B38-A8BE223D9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644301C-4B82-E644-8CF0-1C1131AF0D74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Box 30">
              <a:extLst>
                <a:ext uri="{FF2B5EF4-FFF2-40B4-BE49-F238E27FC236}">
                  <a16:creationId xmlns:a16="http://schemas.microsoft.com/office/drawing/2014/main" id="{E9EB79E6-DB0B-9B43-9819-3A6E13AD0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3D9B95E3-E930-FE4A-8DFC-CA4A878A304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1344613"/>
            <a:ext cx="3124200" cy="1385887"/>
            <a:chOff x="3790727" y="1527940"/>
            <a:chExt cx="3124159" cy="1386984"/>
          </a:xfrm>
        </p:grpSpPr>
        <p:grpSp>
          <p:nvGrpSpPr>
            <p:cNvPr id="22544" name="Group 20">
              <a:extLst>
                <a:ext uri="{FF2B5EF4-FFF2-40B4-BE49-F238E27FC236}">
                  <a16:creationId xmlns:a16="http://schemas.microsoft.com/office/drawing/2014/main" id="{086D669E-30C2-2446-80ED-2F188F4E8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727" y="1837396"/>
              <a:ext cx="3124159" cy="1077528"/>
              <a:chOff x="3790727" y="1837396"/>
              <a:chExt cx="3124159" cy="1077528"/>
            </a:xfrm>
          </p:grpSpPr>
          <p:sp>
            <p:nvSpPr>
              <p:cNvPr id="22546" name="TextBox 9">
                <a:extLst>
                  <a:ext uri="{FF2B5EF4-FFF2-40B4-BE49-F238E27FC236}">
                    <a16:creationId xmlns:a16="http://schemas.microsoft.com/office/drawing/2014/main" id="{CAB62913-6C1F-C243-AFDC-EDED19319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6365" y="1837396"/>
                <a:ext cx="2330830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simp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47" name="TextBox 10">
                <a:extLst>
                  <a:ext uri="{FF2B5EF4-FFF2-40B4-BE49-F238E27FC236}">
                    <a16:creationId xmlns:a16="http://schemas.microsoft.com/office/drawing/2014/main" id="{77F4DC72-BD59-0247-8BEC-D8FB701F5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727" y="2391838"/>
                <a:ext cx="2520008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 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comp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5F2E055-E575-4F46-B4CB-1B488E1CA623}"/>
                  </a:ext>
                </a:extLst>
              </p:cNvPr>
              <p:cNvCxnSpPr/>
              <p:nvPr/>
            </p:nvCxnSpPr>
            <p:spPr>
              <a:xfrm>
                <a:off x="3982811" y="2387457"/>
                <a:ext cx="2444718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9" name="TextBox 17">
                <a:extLst>
                  <a:ext uri="{FF2B5EF4-FFF2-40B4-BE49-F238E27FC236}">
                    <a16:creationId xmlns:a16="http://schemas.microsoft.com/office/drawing/2014/main" id="{66151261-66F8-B047-9EDB-A09618419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980" y="213587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x</a:t>
                </a:r>
              </a:p>
            </p:txBody>
          </p:sp>
        </p:grpSp>
        <p:sp>
          <p:nvSpPr>
            <p:cNvPr id="22545" name="TextBox 31">
              <a:extLst>
                <a:ext uri="{FF2B5EF4-FFF2-40B4-BE49-F238E27FC236}">
                  <a16:creationId xmlns:a16="http://schemas.microsoft.com/office/drawing/2014/main" id="{58C717A5-F728-4348-939B-B3A5D3F74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835" y="1527940"/>
              <a:ext cx="1210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likelihoods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A5669BAA-F8F6-1149-8351-6382F9C5B81F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2801938"/>
            <a:ext cx="4124325" cy="1257300"/>
            <a:chOff x="1983912" y="2801262"/>
            <a:chExt cx="4124060" cy="1257300"/>
          </a:xfrm>
        </p:grpSpPr>
        <p:grpSp>
          <p:nvGrpSpPr>
            <p:cNvPr id="22538" name="Group 28">
              <a:extLst>
                <a:ext uri="{FF2B5EF4-FFF2-40B4-BE49-F238E27FC236}">
                  <a16:creationId xmlns:a16="http://schemas.microsoft.com/office/drawing/2014/main" id="{163307B7-739F-EE42-AA93-6D43C7B1E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1697" y="2801262"/>
              <a:ext cx="1946275" cy="1257300"/>
              <a:chOff x="4332259" y="2984963"/>
              <a:chExt cx="1946938" cy="1257165"/>
            </a:xfrm>
          </p:grpSpPr>
          <p:sp>
            <p:nvSpPr>
              <p:cNvPr id="11" name="Up Arrow 10">
                <a:extLst>
                  <a:ext uri="{FF2B5EF4-FFF2-40B4-BE49-F238E27FC236}">
                    <a16:creationId xmlns:a16="http://schemas.microsoft.com/office/drawing/2014/main" id="{7829F3F2-1881-E543-B09B-2FC6139AA5CE}"/>
                  </a:ext>
                </a:extLst>
              </p:cNvPr>
              <p:cNvSpPr/>
              <p:nvPr/>
            </p:nvSpPr>
            <p:spPr>
              <a:xfrm>
                <a:off x="4332384" y="2984963"/>
                <a:ext cx="1946813" cy="1257165"/>
              </a:xfrm>
              <a:prstGeom prst="upArrow">
                <a:avLst/>
              </a:pr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1" name="TextBox 23">
                <a:extLst>
                  <a:ext uri="{FF2B5EF4-FFF2-40B4-BE49-F238E27FC236}">
                    <a16:creationId xmlns:a16="http://schemas.microsoft.com/office/drawing/2014/main" id="{18CEB5C6-5921-D74C-A842-326245EB3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139690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14B5CE-1A60-B746-8FBF-F4772980745F}"/>
                  </a:ext>
                </a:extLst>
              </p:cNvPr>
              <p:cNvCxnSpPr/>
              <p:nvPr/>
            </p:nvCxnSpPr>
            <p:spPr>
              <a:xfrm>
                <a:off x="5005670" y="3700848"/>
                <a:ext cx="62247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3" name="TextBox 27">
                <a:extLst>
                  <a:ext uri="{FF2B5EF4-FFF2-40B4-BE49-F238E27FC236}">
                    <a16:creationId xmlns:a16="http://schemas.microsoft.com/office/drawing/2014/main" id="{BBD80B7D-F05F-C448-9B10-591579A9A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629663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</p:grpSp>
        <p:sp>
          <p:nvSpPr>
            <p:cNvPr id="22539" name="TextBox 27">
              <a:extLst>
                <a:ext uri="{FF2B5EF4-FFF2-40B4-BE49-F238E27FC236}">
                  <a16:creationId xmlns:a16="http://schemas.microsoft.com/office/drawing/2014/main" id="{1C4A3DF3-6A4F-1649-B04C-FEFBE363C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912" y="3146639"/>
              <a:ext cx="1927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Both </a:t>
              </a:r>
              <a:r>
                <a:rPr lang="en-US" altLang="en-US" sz="1800" i="1">
                  <a:latin typeface="Times" pitchFamily="2" charset="0"/>
                </a:rPr>
                <a:t>simp</a:t>
              </a:r>
              <a:r>
                <a:rPr lang="en-US" altLang="en-US" sz="1800">
                  <a:latin typeface="Times" pitchFamily="2" charset="0"/>
                </a:rPr>
                <a:t> and </a:t>
              </a:r>
              <a:r>
                <a:rPr lang="en-US" altLang="en-US" sz="1800" i="1">
                  <a:latin typeface="Times" pitchFamily="2" charset="0"/>
                </a:rPr>
                <a:t>comp</a:t>
              </a:r>
              <a:r>
                <a:rPr lang="en-US" altLang="en-US" sz="1800">
                  <a:latin typeface="Times" pitchFamily="2" charset="0"/>
                </a:rPr>
                <a:t> entail </a:t>
              </a:r>
              <a:r>
                <a:rPr lang="en-US" altLang="en-US" sz="1800" i="1">
                  <a:latin typeface="Times" pitchFamily="2" charset="0"/>
                </a:rPr>
                <a:t>evid</a:t>
              </a:r>
              <a:r>
                <a:rPr lang="en-US" altLang="en-US" sz="1800">
                  <a:latin typeface="Times" pitchFamily="2" charset="0"/>
                </a:rPr>
                <a:t>.</a:t>
              </a:r>
            </a:p>
          </p:txBody>
        </p:sp>
      </p:grpSp>
      <p:sp>
        <p:nvSpPr>
          <p:cNvPr id="22537" name="TextBox 28">
            <a:extLst>
              <a:ext uri="{FF2B5EF4-FFF2-40B4-BE49-F238E27FC236}">
                <a16:creationId xmlns:a16="http://schemas.microsoft.com/office/drawing/2014/main" id="{5F2651B8-4D88-C44E-9227-5A3B6CAA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301E-6 -2.79102E-6 L -0.33918 -2.7910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DC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2695</Words>
  <Application>Microsoft Macintosh PowerPoint</Application>
  <PresentationFormat>On-screen Show (4:3)</PresentationFormat>
  <Paragraphs>578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ＭＳ Ｐゴシック</vt:lpstr>
      <vt:lpstr>Times</vt:lpstr>
      <vt:lpstr>Calibri</vt:lpstr>
      <vt:lpstr>Arial Black</vt:lpstr>
      <vt:lpstr>Helvetica Neue</vt:lpstr>
      <vt:lpstr>ヒラギノ角ゴ Pro W3</vt:lpstr>
      <vt:lpstr>Symbol</vt:lpstr>
      <vt:lpstr>Office Theme</vt:lpstr>
      <vt:lpstr>There is No Complete Calculus of Inductive Inference</vt:lpstr>
      <vt:lpstr> </vt:lpstr>
      <vt:lpstr>This Talk</vt:lpstr>
      <vt:lpstr>The Path to Completeness</vt:lpstr>
      <vt:lpstr>What IS inductive inference?</vt:lpstr>
      <vt:lpstr>Particular Fact</vt:lpstr>
      <vt:lpstr>General Properties</vt:lpstr>
      <vt:lpstr>External Inductive Content (illustrated)</vt:lpstr>
      <vt:lpstr>Simple versus Complicated</vt:lpstr>
      <vt:lpstr>Simple versus Complicated</vt:lpstr>
      <vt:lpstr>Simple versus Complicated</vt:lpstr>
      <vt:lpstr>External Inductive Content</vt:lpstr>
      <vt:lpstr>Completeness</vt:lpstr>
      <vt:lpstr>Completeness in a domain</vt:lpstr>
      <vt:lpstr>PowerPoint Presentation</vt:lpstr>
      <vt:lpstr>The Bayesian lacuna is unavoidable</vt:lpstr>
      <vt:lpstr>Demonstrating the Incompleteness</vt:lpstr>
      <vt:lpstr>Sketch</vt:lpstr>
      <vt:lpstr>Deductive Definability</vt:lpstr>
      <vt:lpstr>Deductive Structure: Finite Boolean Algebras</vt:lpstr>
      <vt:lpstr> Inductive strengths of support</vt:lpstr>
      <vt:lpstr>Deductively Definable Logic of Induction</vt:lpstr>
      <vt:lpstr>There are many, interesting, deductively definable logics of induction </vt:lpstr>
      <vt:lpstr>Completeness</vt:lpstr>
      <vt:lpstr>Symmetry Theorem</vt:lpstr>
      <vt:lpstr>Symmetries of a Boolean algebra</vt:lpstr>
      <vt:lpstr>Richness of Symmetries of a Boolean algebra</vt:lpstr>
      <vt:lpstr>In a deductively definable logic of induction…</vt:lpstr>
      <vt:lpstr>Deductive structure</vt:lpstr>
      <vt:lpstr>Symmetry Theorem</vt:lpstr>
      <vt:lpstr>Asymptotic Stability</vt:lpstr>
      <vt:lpstr>How to make a Boolean Algebra Bigger</vt:lpstr>
      <vt:lpstr>Refine for more expressive power</vt:lpstr>
      <vt:lpstr>Asymptotic Stability</vt:lpstr>
      <vt:lpstr>Triviality Deduced</vt:lpstr>
      <vt:lpstr>The Rough Idea</vt:lpstr>
      <vt:lpstr>The Rough Idea</vt:lpstr>
      <vt:lpstr>PowerPoint Presentation</vt:lpstr>
      <vt:lpstr>PowerPoint Presentation</vt:lpstr>
      <vt:lpstr>In sum…</vt:lpstr>
      <vt:lpstr>Escape?</vt:lpstr>
      <vt:lpstr>Enhanced Logics?</vt:lpstr>
      <vt:lpstr>Subjective Bayesianism</vt:lpstr>
      <vt:lpstr>Subjective Bayesian Confirmation Measures</vt:lpstr>
      <vt:lpstr>Conclusion</vt:lpstr>
      <vt:lpstr>What is inductive inference?</vt:lpstr>
      <vt:lpstr> </vt:lpstr>
      <vt:lpstr>Appendices</vt:lpstr>
      <vt:lpstr>Overall…</vt:lpstr>
      <vt:lpstr>The condition</vt:lpstr>
      <vt:lpstr>Continuity illustrated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443</cp:revision>
  <dcterms:created xsi:type="dcterms:W3CDTF">2016-04-08T14:33:44Z</dcterms:created>
  <dcterms:modified xsi:type="dcterms:W3CDTF">2021-02-22T21:47:28Z</dcterms:modified>
</cp:coreProperties>
</file>