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412" r:id="rId2"/>
    <p:sldId id="373" r:id="rId3"/>
    <p:sldId id="413" r:id="rId4"/>
    <p:sldId id="414" r:id="rId5"/>
    <p:sldId id="415" r:id="rId6"/>
    <p:sldId id="416" r:id="rId7"/>
    <p:sldId id="376" r:id="rId8"/>
    <p:sldId id="396" r:id="rId9"/>
    <p:sldId id="401" r:id="rId10"/>
    <p:sldId id="402" r:id="rId11"/>
    <p:sldId id="400" r:id="rId12"/>
    <p:sldId id="420" r:id="rId13"/>
    <p:sldId id="403" r:id="rId14"/>
    <p:sldId id="404" r:id="rId15"/>
    <p:sldId id="365" r:id="rId16"/>
    <p:sldId id="366" r:id="rId17"/>
    <p:sldId id="367" r:id="rId18"/>
    <p:sldId id="368" r:id="rId19"/>
    <p:sldId id="399" r:id="rId20"/>
    <p:sldId id="379" r:id="rId21"/>
    <p:sldId id="369" r:id="rId22"/>
    <p:sldId id="417" r:id="rId23"/>
    <p:sldId id="418" r:id="rId24"/>
    <p:sldId id="419" r:id="rId25"/>
    <p:sldId id="406" r:id="rId26"/>
    <p:sldId id="411" r:id="rId27"/>
    <p:sldId id="383" r:id="rId28"/>
    <p:sldId id="384" r:id="rId29"/>
    <p:sldId id="377" r:id="rId30"/>
    <p:sldId id="378" r:id="rId31"/>
    <p:sldId id="386" r:id="rId32"/>
    <p:sldId id="423" r:id="rId33"/>
    <p:sldId id="422" r:id="rId34"/>
    <p:sldId id="387" r:id="rId35"/>
    <p:sldId id="388" r:id="rId36"/>
    <p:sldId id="393" r:id="rId37"/>
    <p:sldId id="357" r:id="rId38"/>
    <p:sldId id="363" r:id="rId39"/>
    <p:sldId id="359" r:id="rId40"/>
    <p:sldId id="360" r:id="rId41"/>
    <p:sldId id="361" r:id="rId42"/>
    <p:sldId id="355" r:id="rId43"/>
    <p:sldId id="354" r:id="rId44"/>
    <p:sldId id="358" r:id="rId45"/>
    <p:sldId id="407" r:id="rId46"/>
    <p:sldId id="421" r:id="rId47"/>
    <p:sldId id="389" r:id="rId48"/>
    <p:sldId id="390" r:id="rId49"/>
    <p:sldId id="391" r:id="rId50"/>
    <p:sldId id="392"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35">
          <p15:clr>
            <a:srgbClr val="A4A3A4"/>
          </p15:clr>
        </p15:guide>
        <p15:guide id="2" orient="horz" pos="2802">
          <p15:clr>
            <a:srgbClr val="A4A3A4"/>
          </p15:clr>
        </p15:guide>
        <p15:guide id="3" orient="horz" pos="629">
          <p15:clr>
            <a:srgbClr val="A4A3A4"/>
          </p15:clr>
        </p15:guide>
        <p15:guide id="4" pos="4435">
          <p15:clr>
            <a:srgbClr val="A4A3A4"/>
          </p15:clr>
        </p15:guide>
        <p15:guide id="5" pos="5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C8"/>
    <a:srgbClr val="C8FF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8"/>
    <p:restoredTop sz="94684"/>
  </p:normalViewPr>
  <p:slideViewPr>
    <p:cSldViewPr snapToGrid="0">
      <p:cViewPr varScale="1">
        <p:scale>
          <a:sx n="154" d="100"/>
          <a:sy n="154" d="100"/>
        </p:scale>
        <p:origin x="1712" y="200"/>
      </p:cViewPr>
      <p:guideLst>
        <p:guide orient="horz" pos="3435"/>
        <p:guide orient="horz" pos="2802"/>
        <p:guide orient="horz" pos="629"/>
        <p:guide pos="4435"/>
        <p:guide pos="579"/>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F4C75B-3DB6-BF43-919E-22D179F994B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220358A-0B62-D741-9B63-386F7DB1031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04545E8-D27A-D34F-B7B9-5FE0EEC1D34C}" type="datetime1">
              <a:rPr lang="en-US" altLang="en-US"/>
              <a:pPr/>
              <a:t>2/22/21</a:t>
            </a:fld>
            <a:endParaRPr lang="en-US" altLang="en-US"/>
          </a:p>
        </p:txBody>
      </p:sp>
      <p:sp>
        <p:nvSpPr>
          <p:cNvPr id="4" name="Footer Placeholder 3">
            <a:extLst>
              <a:ext uri="{FF2B5EF4-FFF2-40B4-BE49-F238E27FC236}">
                <a16:creationId xmlns:a16="http://schemas.microsoft.com/office/drawing/2014/main" id="{7D4B5A4C-A007-4E46-800F-F91D9CE78EB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5AE8CF6A-EF20-0A4A-873F-DF3AB61E177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D463232-6C3B-2349-BA66-F7C2B3899A4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F7357-1995-4A47-BA71-594EA28457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28A39C3-F9A9-A148-8515-19CEFB37A6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3AACF6A8-58DA-D842-8E06-F9D2B40FFF05}" type="datetime1">
              <a:rPr lang="en-US" altLang="en-US"/>
              <a:pPr/>
              <a:t>2/22/21</a:t>
            </a:fld>
            <a:endParaRPr lang="en-US" altLang="en-US"/>
          </a:p>
        </p:txBody>
      </p:sp>
      <p:sp>
        <p:nvSpPr>
          <p:cNvPr id="4" name="Slide Image Placeholder 3">
            <a:extLst>
              <a:ext uri="{FF2B5EF4-FFF2-40B4-BE49-F238E27FC236}">
                <a16:creationId xmlns:a16="http://schemas.microsoft.com/office/drawing/2014/main" id="{F52A89EE-88A5-9446-9301-30F11051989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6C6B80-CC2C-AA4E-89A0-DE03C0E6381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EA3E09-8B5F-EF40-A263-34E50C8287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4D2F2B4-56A8-FC45-9A49-55A783A576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08C0704-8438-B845-95EB-E29BC315E7C3}"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AB33C2E8-0383-A243-BC8C-632D5BAE25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3B06DD-5CD4-2B4B-833A-94C106DBB269}" type="slidenum">
              <a:rPr lang="en-US" altLang="en-US" sz="1200">
                <a:latin typeface="Times" pitchFamily="2" charset="0"/>
              </a:rPr>
              <a:pPr eaLnBrk="1" hangingPunct="1"/>
              <a:t>17</a:t>
            </a:fld>
            <a:endParaRPr lang="en-US" altLang="en-US" sz="1200">
              <a:latin typeface="Times" pitchFamily="2" charset="0"/>
            </a:endParaRPr>
          </a:p>
        </p:txBody>
      </p:sp>
      <p:sp>
        <p:nvSpPr>
          <p:cNvPr id="29698" name="Rectangle 2">
            <a:extLst>
              <a:ext uri="{FF2B5EF4-FFF2-40B4-BE49-F238E27FC236}">
                <a16:creationId xmlns:a16="http://schemas.microsoft.com/office/drawing/2014/main" id="{0B05307D-C6BF-7A4E-BC5C-05175B01F0C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0A5F590D-384A-7043-9862-98608A434D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67AC8AF7-29CB-1A43-824F-113CC344DA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A82BA6-29CE-B442-A6FA-0BCEDF006E7C}" type="slidenum">
              <a:rPr lang="en-US" altLang="en-US" sz="1200">
                <a:latin typeface="Times" pitchFamily="2" charset="0"/>
              </a:rPr>
              <a:pPr eaLnBrk="1" hangingPunct="1"/>
              <a:t>18</a:t>
            </a:fld>
            <a:endParaRPr lang="en-US" altLang="en-US" sz="1200">
              <a:latin typeface="Times" pitchFamily="2" charset="0"/>
            </a:endParaRPr>
          </a:p>
        </p:txBody>
      </p:sp>
      <p:sp>
        <p:nvSpPr>
          <p:cNvPr id="31746" name="Rectangle 2">
            <a:extLst>
              <a:ext uri="{FF2B5EF4-FFF2-40B4-BE49-F238E27FC236}">
                <a16:creationId xmlns:a16="http://schemas.microsoft.com/office/drawing/2014/main" id="{7E48BA28-ED8B-7645-8AA8-2D7E3C9637C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D894E2D5-DAF3-B84B-BCA5-54DF13C834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5732F7F-08AA-1740-9AC8-11D47846A2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D4B8E4-40E6-4047-AB96-A982BB097622}"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
        <p:nvSpPr>
          <p:cNvPr id="34818" name="Rectangle 2">
            <a:extLst>
              <a:ext uri="{FF2B5EF4-FFF2-40B4-BE49-F238E27FC236}">
                <a16:creationId xmlns:a16="http://schemas.microsoft.com/office/drawing/2014/main" id="{440137F0-D245-4642-9463-AAC021FE476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AEB90D0E-214C-C941-A71D-F809C5EB8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042F6A3-E7ED-CF49-8B92-748A0239E90C}"/>
              </a:ext>
            </a:extLst>
          </p:cNvPr>
          <p:cNvSpPr>
            <a:spLocks noGrp="1"/>
          </p:cNvSpPr>
          <p:nvPr>
            <p:ph type="dt" sz="half" idx="10"/>
          </p:nvPr>
        </p:nvSpPr>
        <p:spPr/>
        <p:txBody>
          <a:bodyPr/>
          <a:lstStyle>
            <a:lvl1pPr>
              <a:defRPr/>
            </a:lvl1pPr>
          </a:lstStyle>
          <a:p>
            <a:fld id="{EF890170-841D-794F-A098-9BC48D01500F}" type="datetime1">
              <a:rPr lang="en-US" altLang="en-US"/>
              <a:pPr/>
              <a:t>2/22/21</a:t>
            </a:fld>
            <a:endParaRPr lang="en-US" altLang="en-US"/>
          </a:p>
        </p:txBody>
      </p:sp>
      <p:sp>
        <p:nvSpPr>
          <p:cNvPr id="5" name="Footer Placeholder 4">
            <a:extLst>
              <a:ext uri="{FF2B5EF4-FFF2-40B4-BE49-F238E27FC236}">
                <a16:creationId xmlns:a16="http://schemas.microsoft.com/office/drawing/2014/main" id="{8483CD4C-8508-AC41-8F0A-50F24D12F7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C52400-555C-7B45-83B4-35FC68603ED7}"/>
              </a:ext>
            </a:extLst>
          </p:cNvPr>
          <p:cNvSpPr>
            <a:spLocks noGrp="1"/>
          </p:cNvSpPr>
          <p:nvPr>
            <p:ph type="sldNum" sz="quarter" idx="12"/>
          </p:nvPr>
        </p:nvSpPr>
        <p:spPr/>
        <p:txBody>
          <a:bodyPr/>
          <a:lstStyle>
            <a:lvl1pPr>
              <a:defRPr/>
            </a:lvl1pPr>
          </a:lstStyle>
          <a:p>
            <a:fld id="{014BAB1B-E0A6-744E-B5D6-8E19E5A58F06}" type="slidenum">
              <a:rPr lang="en-US" altLang="en-US"/>
              <a:pPr/>
              <a:t>‹#›</a:t>
            </a:fld>
            <a:endParaRPr lang="en-US" altLang="en-US"/>
          </a:p>
        </p:txBody>
      </p:sp>
    </p:spTree>
    <p:extLst>
      <p:ext uri="{BB962C8B-B14F-4D97-AF65-F5344CB8AC3E}">
        <p14:creationId xmlns:p14="http://schemas.microsoft.com/office/powerpoint/2010/main" val="354217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4471C-2C5F-834D-86FF-BAA7088DAD45}"/>
              </a:ext>
            </a:extLst>
          </p:cNvPr>
          <p:cNvSpPr>
            <a:spLocks noGrp="1"/>
          </p:cNvSpPr>
          <p:nvPr>
            <p:ph type="dt" sz="half" idx="10"/>
          </p:nvPr>
        </p:nvSpPr>
        <p:spPr/>
        <p:txBody>
          <a:bodyPr/>
          <a:lstStyle>
            <a:lvl1pPr>
              <a:defRPr/>
            </a:lvl1pPr>
          </a:lstStyle>
          <a:p>
            <a:fld id="{66396923-EA32-D24A-B690-CD30A5AACFF6}" type="datetime1">
              <a:rPr lang="en-US" altLang="en-US"/>
              <a:pPr/>
              <a:t>2/22/21</a:t>
            </a:fld>
            <a:endParaRPr lang="en-US" altLang="en-US"/>
          </a:p>
        </p:txBody>
      </p:sp>
      <p:sp>
        <p:nvSpPr>
          <p:cNvPr id="5" name="Footer Placeholder 4">
            <a:extLst>
              <a:ext uri="{FF2B5EF4-FFF2-40B4-BE49-F238E27FC236}">
                <a16:creationId xmlns:a16="http://schemas.microsoft.com/office/drawing/2014/main" id="{D7C8D0C3-A0EC-B941-8D75-17FF1911C0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99EF1C-1DC2-6544-91FA-D4D328979B59}"/>
              </a:ext>
            </a:extLst>
          </p:cNvPr>
          <p:cNvSpPr>
            <a:spLocks noGrp="1"/>
          </p:cNvSpPr>
          <p:nvPr>
            <p:ph type="sldNum" sz="quarter" idx="12"/>
          </p:nvPr>
        </p:nvSpPr>
        <p:spPr/>
        <p:txBody>
          <a:bodyPr/>
          <a:lstStyle>
            <a:lvl1pPr>
              <a:defRPr/>
            </a:lvl1pPr>
          </a:lstStyle>
          <a:p>
            <a:fld id="{95B61106-C58E-224B-80E1-9DC429E59706}" type="slidenum">
              <a:rPr lang="en-US" altLang="en-US"/>
              <a:pPr/>
              <a:t>‹#›</a:t>
            </a:fld>
            <a:endParaRPr lang="en-US" altLang="en-US"/>
          </a:p>
        </p:txBody>
      </p:sp>
    </p:spTree>
    <p:extLst>
      <p:ext uri="{BB962C8B-B14F-4D97-AF65-F5344CB8AC3E}">
        <p14:creationId xmlns:p14="http://schemas.microsoft.com/office/powerpoint/2010/main" val="4125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2CE7-1F2B-6D49-96A9-CCDF529C3BA5}"/>
              </a:ext>
            </a:extLst>
          </p:cNvPr>
          <p:cNvSpPr>
            <a:spLocks noGrp="1"/>
          </p:cNvSpPr>
          <p:nvPr>
            <p:ph type="dt" sz="half" idx="10"/>
          </p:nvPr>
        </p:nvSpPr>
        <p:spPr/>
        <p:txBody>
          <a:bodyPr/>
          <a:lstStyle>
            <a:lvl1pPr>
              <a:defRPr/>
            </a:lvl1pPr>
          </a:lstStyle>
          <a:p>
            <a:fld id="{502D03CD-A6CC-0245-BA0C-A4BFFE1CEFD8}" type="datetime1">
              <a:rPr lang="en-US" altLang="en-US"/>
              <a:pPr/>
              <a:t>2/22/21</a:t>
            </a:fld>
            <a:endParaRPr lang="en-US" altLang="en-US"/>
          </a:p>
        </p:txBody>
      </p:sp>
      <p:sp>
        <p:nvSpPr>
          <p:cNvPr id="5" name="Footer Placeholder 4">
            <a:extLst>
              <a:ext uri="{FF2B5EF4-FFF2-40B4-BE49-F238E27FC236}">
                <a16:creationId xmlns:a16="http://schemas.microsoft.com/office/drawing/2014/main" id="{9C430068-42B6-D64D-9D08-ADA410A8A7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423F27-E115-3F45-B827-E7FCF014CF43}"/>
              </a:ext>
            </a:extLst>
          </p:cNvPr>
          <p:cNvSpPr>
            <a:spLocks noGrp="1"/>
          </p:cNvSpPr>
          <p:nvPr>
            <p:ph type="sldNum" sz="quarter" idx="12"/>
          </p:nvPr>
        </p:nvSpPr>
        <p:spPr/>
        <p:txBody>
          <a:bodyPr/>
          <a:lstStyle>
            <a:lvl1pPr>
              <a:defRPr/>
            </a:lvl1pPr>
          </a:lstStyle>
          <a:p>
            <a:fld id="{5A870919-238D-C946-9F52-CE2166C8D2AF}" type="slidenum">
              <a:rPr lang="en-US" altLang="en-US"/>
              <a:pPr/>
              <a:t>‹#›</a:t>
            </a:fld>
            <a:endParaRPr lang="en-US" altLang="en-US"/>
          </a:p>
        </p:txBody>
      </p:sp>
    </p:spTree>
    <p:extLst>
      <p:ext uri="{BB962C8B-B14F-4D97-AF65-F5344CB8AC3E}">
        <p14:creationId xmlns:p14="http://schemas.microsoft.com/office/powerpoint/2010/main" val="30495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D3FEB-06E9-8B40-AC3B-7602047567CB}"/>
              </a:ext>
            </a:extLst>
          </p:cNvPr>
          <p:cNvSpPr>
            <a:spLocks noGrp="1"/>
          </p:cNvSpPr>
          <p:nvPr>
            <p:ph type="dt" sz="half" idx="10"/>
          </p:nvPr>
        </p:nvSpPr>
        <p:spPr/>
        <p:txBody>
          <a:bodyPr/>
          <a:lstStyle>
            <a:lvl1pPr>
              <a:defRPr/>
            </a:lvl1pPr>
          </a:lstStyle>
          <a:p>
            <a:fld id="{622B0ECB-3C3A-4F44-A3E2-69E0C448ED4C}" type="datetime1">
              <a:rPr lang="en-US" altLang="en-US"/>
              <a:pPr/>
              <a:t>2/22/21</a:t>
            </a:fld>
            <a:endParaRPr lang="en-US" altLang="en-US"/>
          </a:p>
        </p:txBody>
      </p:sp>
      <p:sp>
        <p:nvSpPr>
          <p:cNvPr id="5" name="Footer Placeholder 4">
            <a:extLst>
              <a:ext uri="{FF2B5EF4-FFF2-40B4-BE49-F238E27FC236}">
                <a16:creationId xmlns:a16="http://schemas.microsoft.com/office/drawing/2014/main" id="{ED000B92-7B1F-9548-B0FB-D390F80D5D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473330-43C9-2B48-8CFE-455298219AC7}"/>
              </a:ext>
            </a:extLst>
          </p:cNvPr>
          <p:cNvSpPr>
            <a:spLocks noGrp="1"/>
          </p:cNvSpPr>
          <p:nvPr>
            <p:ph type="sldNum" sz="quarter" idx="12"/>
          </p:nvPr>
        </p:nvSpPr>
        <p:spPr/>
        <p:txBody>
          <a:bodyPr/>
          <a:lstStyle>
            <a:lvl1pPr>
              <a:defRPr/>
            </a:lvl1pPr>
          </a:lstStyle>
          <a:p>
            <a:fld id="{68CB87C9-4AB0-BC4A-87A4-EC36DDF42AA0}" type="slidenum">
              <a:rPr lang="en-US" altLang="en-US"/>
              <a:pPr/>
              <a:t>‹#›</a:t>
            </a:fld>
            <a:endParaRPr lang="en-US" altLang="en-US"/>
          </a:p>
        </p:txBody>
      </p:sp>
    </p:spTree>
    <p:extLst>
      <p:ext uri="{BB962C8B-B14F-4D97-AF65-F5344CB8AC3E}">
        <p14:creationId xmlns:p14="http://schemas.microsoft.com/office/powerpoint/2010/main" val="129439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13F4A8-E4A6-3C4F-901E-58DC53791EDC}"/>
              </a:ext>
            </a:extLst>
          </p:cNvPr>
          <p:cNvSpPr>
            <a:spLocks noGrp="1"/>
          </p:cNvSpPr>
          <p:nvPr>
            <p:ph type="dt" sz="half" idx="10"/>
          </p:nvPr>
        </p:nvSpPr>
        <p:spPr/>
        <p:txBody>
          <a:bodyPr/>
          <a:lstStyle>
            <a:lvl1pPr>
              <a:defRPr/>
            </a:lvl1pPr>
          </a:lstStyle>
          <a:p>
            <a:fld id="{5C63C161-A0B5-2E44-BD7A-B6974CDEE239}" type="datetime1">
              <a:rPr lang="en-US" altLang="en-US"/>
              <a:pPr/>
              <a:t>2/22/21</a:t>
            </a:fld>
            <a:endParaRPr lang="en-US" altLang="en-US"/>
          </a:p>
        </p:txBody>
      </p:sp>
      <p:sp>
        <p:nvSpPr>
          <p:cNvPr id="5" name="Footer Placeholder 4">
            <a:extLst>
              <a:ext uri="{FF2B5EF4-FFF2-40B4-BE49-F238E27FC236}">
                <a16:creationId xmlns:a16="http://schemas.microsoft.com/office/drawing/2014/main" id="{72E9F68A-B985-4444-AEF2-B20A51A32A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9B9239-A146-AC4F-A74F-B15BD7488D1D}"/>
              </a:ext>
            </a:extLst>
          </p:cNvPr>
          <p:cNvSpPr>
            <a:spLocks noGrp="1"/>
          </p:cNvSpPr>
          <p:nvPr>
            <p:ph type="sldNum" sz="quarter" idx="12"/>
          </p:nvPr>
        </p:nvSpPr>
        <p:spPr/>
        <p:txBody>
          <a:bodyPr/>
          <a:lstStyle>
            <a:lvl1pPr>
              <a:defRPr/>
            </a:lvl1pPr>
          </a:lstStyle>
          <a:p>
            <a:fld id="{36116FC1-7C42-8149-9726-C2AF807FE36A}" type="slidenum">
              <a:rPr lang="en-US" altLang="en-US"/>
              <a:pPr/>
              <a:t>‹#›</a:t>
            </a:fld>
            <a:endParaRPr lang="en-US" altLang="en-US"/>
          </a:p>
        </p:txBody>
      </p:sp>
    </p:spTree>
    <p:extLst>
      <p:ext uri="{BB962C8B-B14F-4D97-AF65-F5344CB8AC3E}">
        <p14:creationId xmlns:p14="http://schemas.microsoft.com/office/powerpoint/2010/main" val="272475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075A2D4-A038-B942-9DB9-5CFBB6503379}"/>
              </a:ext>
            </a:extLst>
          </p:cNvPr>
          <p:cNvSpPr>
            <a:spLocks noGrp="1"/>
          </p:cNvSpPr>
          <p:nvPr>
            <p:ph type="dt" sz="half" idx="10"/>
          </p:nvPr>
        </p:nvSpPr>
        <p:spPr/>
        <p:txBody>
          <a:bodyPr/>
          <a:lstStyle>
            <a:lvl1pPr>
              <a:defRPr/>
            </a:lvl1pPr>
          </a:lstStyle>
          <a:p>
            <a:fld id="{797A0956-A5C9-ED4F-A374-3A65C36C714E}" type="datetime1">
              <a:rPr lang="en-US" altLang="en-US"/>
              <a:pPr/>
              <a:t>2/22/21</a:t>
            </a:fld>
            <a:endParaRPr lang="en-US" altLang="en-US"/>
          </a:p>
        </p:txBody>
      </p:sp>
      <p:sp>
        <p:nvSpPr>
          <p:cNvPr id="6" name="Footer Placeholder 4">
            <a:extLst>
              <a:ext uri="{FF2B5EF4-FFF2-40B4-BE49-F238E27FC236}">
                <a16:creationId xmlns:a16="http://schemas.microsoft.com/office/drawing/2014/main" id="{3D62DC59-D6F9-0A42-93A3-31D9B384FE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4028C8-643D-2A48-9256-37A8E404F2EA}"/>
              </a:ext>
            </a:extLst>
          </p:cNvPr>
          <p:cNvSpPr>
            <a:spLocks noGrp="1"/>
          </p:cNvSpPr>
          <p:nvPr>
            <p:ph type="sldNum" sz="quarter" idx="12"/>
          </p:nvPr>
        </p:nvSpPr>
        <p:spPr/>
        <p:txBody>
          <a:bodyPr/>
          <a:lstStyle>
            <a:lvl1pPr>
              <a:defRPr/>
            </a:lvl1pPr>
          </a:lstStyle>
          <a:p>
            <a:fld id="{70FA50FD-73AD-344C-A54F-69AF447395F8}" type="slidenum">
              <a:rPr lang="en-US" altLang="en-US"/>
              <a:pPr/>
              <a:t>‹#›</a:t>
            </a:fld>
            <a:endParaRPr lang="en-US" altLang="en-US"/>
          </a:p>
        </p:txBody>
      </p:sp>
    </p:spTree>
    <p:extLst>
      <p:ext uri="{BB962C8B-B14F-4D97-AF65-F5344CB8AC3E}">
        <p14:creationId xmlns:p14="http://schemas.microsoft.com/office/powerpoint/2010/main" val="38061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CB4FD93-8774-CC49-9738-1445871E72DD}"/>
              </a:ext>
            </a:extLst>
          </p:cNvPr>
          <p:cNvSpPr>
            <a:spLocks noGrp="1"/>
          </p:cNvSpPr>
          <p:nvPr>
            <p:ph type="dt" sz="half" idx="10"/>
          </p:nvPr>
        </p:nvSpPr>
        <p:spPr/>
        <p:txBody>
          <a:bodyPr/>
          <a:lstStyle>
            <a:lvl1pPr>
              <a:defRPr/>
            </a:lvl1pPr>
          </a:lstStyle>
          <a:p>
            <a:fld id="{CE4EFDA5-2F5B-8A4E-BD5E-2B220B8BA75C}" type="datetime1">
              <a:rPr lang="en-US" altLang="en-US"/>
              <a:pPr/>
              <a:t>2/22/21</a:t>
            </a:fld>
            <a:endParaRPr lang="en-US" altLang="en-US"/>
          </a:p>
        </p:txBody>
      </p:sp>
      <p:sp>
        <p:nvSpPr>
          <p:cNvPr id="8" name="Footer Placeholder 4">
            <a:extLst>
              <a:ext uri="{FF2B5EF4-FFF2-40B4-BE49-F238E27FC236}">
                <a16:creationId xmlns:a16="http://schemas.microsoft.com/office/drawing/2014/main" id="{3219E054-E402-4B43-A54F-59E00A0D73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0A08E6-7390-4D47-9A8E-0ACD81ABCC81}"/>
              </a:ext>
            </a:extLst>
          </p:cNvPr>
          <p:cNvSpPr>
            <a:spLocks noGrp="1"/>
          </p:cNvSpPr>
          <p:nvPr>
            <p:ph type="sldNum" sz="quarter" idx="12"/>
          </p:nvPr>
        </p:nvSpPr>
        <p:spPr/>
        <p:txBody>
          <a:bodyPr/>
          <a:lstStyle>
            <a:lvl1pPr>
              <a:defRPr/>
            </a:lvl1pPr>
          </a:lstStyle>
          <a:p>
            <a:fld id="{34BB19E7-16E3-E14E-BEEC-0687C1E1859D}" type="slidenum">
              <a:rPr lang="en-US" altLang="en-US"/>
              <a:pPr/>
              <a:t>‹#›</a:t>
            </a:fld>
            <a:endParaRPr lang="en-US" altLang="en-US"/>
          </a:p>
        </p:txBody>
      </p:sp>
    </p:spTree>
    <p:extLst>
      <p:ext uri="{BB962C8B-B14F-4D97-AF65-F5344CB8AC3E}">
        <p14:creationId xmlns:p14="http://schemas.microsoft.com/office/powerpoint/2010/main" val="108318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EA4FA68-1C5D-9A41-8AEF-A784119A89ED}"/>
              </a:ext>
            </a:extLst>
          </p:cNvPr>
          <p:cNvSpPr>
            <a:spLocks noGrp="1"/>
          </p:cNvSpPr>
          <p:nvPr>
            <p:ph type="dt" sz="half" idx="10"/>
          </p:nvPr>
        </p:nvSpPr>
        <p:spPr/>
        <p:txBody>
          <a:bodyPr/>
          <a:lstStyle>
            <a:lvl1pPr>
              <a:defRPr/>
            </a:lvl1pPr>
          </a:lstStyle>
          <a:p>
            <a:fld id="{0DE9347F-A54E-0F41-ACFD-274F107E100A}" type="datetime1">
              <a:rPr lang="en-US" altLang="en-US"/>
              <a:pPr/>
              <a:t>2/22/21</a:t>
            </a:fld>
            <a:endParaRPr lang="en-US" altLang="en-US"/>
          </a:p>
        </p:txBody>
      </p:sp>
      <p:sp>
        <p:nvSpPr>
          <p:cNvPr id="4" name="Footer Placeholder 4">
            <a:extLst>
              <a:ext uri="{FF2B5EF4-FFF2-40B4-BE49-F238E27FC236}">
                <a16:creationId xmlns:a16="http://schemas.microsoft.com/office/drawing/2014/main" id="{6F5C24AB-25C8-A24C-87DF-22209081A19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F15989-8EE1-1A43-B7C0-EA9B97617432}"/>
              </a:ext>
            </a:extLst>
          </p:cNvPr>
          <p:cNvSpPr>
            <a:spLocks noGrp="1"/>
          </p:cNvSpPr>
          <p:nvPr>
            <p:ph type="sldNum" sz="quarter" idx="12"/>
          </p:nvPr>
        </p:nvSpPr>
        <p:spPr/>
        <p:txBody>
          <a:bodyPr/>
          <a:lstStyle>
            <a:lvl1pPr>
              <a:defRPr/>
            </a:lvl1pPr>
          </a:lstStyle>
          <a:p>
            <a:fld id="{E2A08736-087A-A04D-AAC8-2537303EF6E5}" type="slidenum">
              <a:rPr lang="en-US" altLang="en-US"/>
              <a:pPr/>
              <a:t>‹#›</a:t>
            </a:fld>
            <a:endParaRPr lang="en-US" altLang="en-US"/>
          </a:p>
        </p:txBody>
      </p:sp>
    </p:spTree>
    <p:extLst>
      <p:ext uri="{BB962C8B-B14F-4D97-AF65-F5344CB8AC3E}">
        <p14:creationId xmlns:p14="http://schemas.microsoft.com/office/powerpoint/2010/main" val="311154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618F0D-7788-4C41-A5B4-BBEB363014A9}"/>
              </a:ext>
            </a:extLst>
          </p:cNvPr>
          <p:cNvSpPr>
            <a:spLocks noGrp="1"/>
          </p:cNvSpPr>
          <p:nvPr>
            <p:ph type="dt" sz="half" idx="10"/>
          </p:nvPr>
        </p:nvSpPr>
        <p:spPr/>
        <p:txBody>
          <a:bodyPr/>
          <a:lstStyle>
            <a:lvl1pPr>
              <a:defRPr/>
            </a:lvl1pPr>
          </a:lstStyle>
          <a:p>
            <a:fld id="{94B6EAEF-0ED5-BE43-8116-695E833EED37}" type="datetime1">
              <a:rPr lang="en-US" altLang="en-US"/>
              <a:pPr/>
              <a:t>2/22/21</a:t>
            </a:fld>
            <a:endParaRPr lang="en-US" altLang="en-US"/>
          </a:p>
        </p:txBody>
      </p:sp>
      <p:sp>
        <p:nvSpPr>
          <p:cNvPr id="3" name="Footer Placeholder 4">
            <a:extLst>
              <a:ext uri="{FF2B5EF4-FFF2-40B4-BE49-F238E27FC236}">
                <a16:creationId xmlns:a16="http://schemas.microsoft.com/office/drawing/2014/main" id="{0755229E-2151-8746-B19D-ED5291429E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E3F17C9-738C-0746-9247-B2C81FD7BDB9}"/>
              </a:ext>
            </a:extLst>
          </p:cNvPr>
          <p:cNvSpPr>
            <a:spLocks noGrp="1"/>
          </p:cNvSpPr>
          <p:nvPr>
            <p:ph type="sldNum" sz="quarter" idx="12"/>
          </p:nvPr>
        </p:nvSpPr>
        <p:spPr/>
        <p:txBody>
          <a:bodyPr/>
          <a:lstStyle>
            <a:lvl1pPr>
              <a:defRPr/>
            </a:lvl1pPr>
          </a:lstStyle>
          <a:p>
            <a:fld id="{97F37FE7-FCCE-ED40-9B87-601943B6B8E6}" type="slidenum">
              <a:rPr lang="en-US" altLang="en-US"/>
              <a:pPr/>
              <a:t>‹#›</a:t>
            </a:fld>
            <a:endParaRPr lang="en-US" altLang="en-US"/>
          </a:p>
        </p:txBody>
      </p:sp>
    </p:spTree>
    <p:extLst>
      <p:ext uri="{BB962C8B-B14F-4D97-AF65-F5344CB8AC3E}">
        <p14:creationId xmlns:p14="http://schemas.microsoft.com/office/powerpoint/2010/main" val="402959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6410F8-E8A3-6347-B33B-5A8ADEC93F8D}"/>
              </a:ext>
            </a:extLst>
          </p:cNvPr>
          <p:cNvSpPr>
            <a:spLocks noGrp="1"/>
          </p:cNvSpPr>
          <p:nvPr>
            <p:ph type="dt" sz="half" idx="10"/>
          </p:nvPr>
        </p:nvSpPr>
        <p:spPr/>
        <p:txBody>
          <a:bodyPr/>
          <a:lstStyle>
            <a:lvl1pPr>
              <a:defRPr/>
            </a:lvl1pPr>
          </a:lstStyle>
          <a:p>
            <a:fld id="{B0A6B903-0BD8-144A-9868-44F2073538AB}" type="datetime1">
              <a:rPr lang="en-US" altLang="en-US"/>
              <a:pPr/>
              <a:t>2/22/21</a:t>
            </a:fld>
            <a:endParaRPr lang="en-US" altLang="en-US"/>
          </a:p>
        </p:txBody>
      </p:sp>
      <p:sp>
        <p:nvSpPr>
          <p:cNvPr id="6" name="Footer Placeholder 4">
            <a:extLst>
              <a:ext uri="{FF2B5EF4-FFF2-40B4-BE49-F238E27FC236}">
                <a16:creationId xmlns:a16="http://schemas.microsoft.com/office/drawing/2014/main" id="{CC164EC4-9E26-AB4E-9486-FFB67AEFB8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C81F8F-0C4D-3A4C-884D-A65380852A1F}"/>
              </a:ext>
            </a:extLst>
          </p:cNvPr>
          <p:cNvSpPr>
            <a:spLocks noGrp="1"/>
          </p:cNvSpPr>
          <p:nvPr>
            <p:ph type="sldNum" sz="quarter" idx="12"/>
          </p:nvPr>
        </p:nvSpPr>
        <p:spPr/>
        <p:txBody>
          <a:bodyPr/>
          <a:lstStyle>
            <a:lvl1pPr>
              <a:defRPr/>
            </a:lvl1pPr>
          </a:lstStyle>
          <a:p>
            <a:fld id="{61B04683-2AE6-8442-9573-7D7765FC4528}" type="slidenum">
              <a:rPr lang="en-US" altLang="en-US"/>
              <a:pPr/>
              <a:t>‹#›</a:t>
            </a:fld>
            <a:endParaRPr lang="en-US" altLang="en-US"/>
          </a:p>
        </p:txBody>
      </p:sp>
    </p:spTree>
    <p:extLst>
      <p:ext uri="{BB962C8B-B14F-4D97-AF65-F5344CB8AC3E}">
        <p14:creationId xmlns:p14="http://schemas.microsoft.com/office/powerpoint/2010/main" val="242250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EEC868-E1F9-654F-9A82-835B59B961EE}"/>
              </a:ext>
            </a:extLst>
          </p:cNvPr>
          <p:cNvSpPr>
            <a:spLocks noGrp="1"/>
          </p:cNvSpPr>
          <p:nvPr>
            <p:ph type="dt" sz="half" idx="10"/>
          </p:nvPr>
        </p:nvSpPr>
        <p:spPr/>
        <p:txBody>
          <a:bodyPr/>
          <a:lstStyle>
            <a:lvl1pPr>
              <a:defRPr/>
            </a:lvl1pPr>
          </a:lstStyle>
          <a:p>
            <a:fld id="{69F09FDD-4492-0C41-B3DB-FB9075E13DA6}" type="datetime1">
              <a:rPr lang="en-US" altLang="en-US"/>
              <a:pPr/>
              <a:t>2/22/21</a:t>
            </a:fld>
            <a:endParaRPr lang="en-US" altLang="en-US"/>
          </a:p>
        </p:txBody>
      </p:sp>
      <p:sp>
        <p:nvSpPr>
          <p:cNvPr id="6" name="Footer Placeholder 4">
            <a:extLst>
              <a:ext uri="{FF2B5EF4-FFF2-40B4-BE49-F238E27FC236}">
                <a16:creationId xmlns:a16="http://schemas.microsoft.com/office/drawing/2014/main" id="{378B99C5-0484-9C44-9E23-A1D0AC1715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BB302C-946B-CC4C-95B9-6996B862AD23}"/>
              </a:ext>
            </a:extLst>
          </p:cNvPr>
          <p:cNvSpPr>
            <a:spLocks noGrp="1"/>
          </p:cNvSpPr>
          <p:nvPr>
            <p:ph type="sldNum" sz="quarter" idx="12"/>
          </p:nvPr>
        </p:nvSpPr>
        <p:spPr/>
        <p:txBody>
          <a:bodyPr/>
          <a:lstStyle>
            <a:lvl1pPr>
              <a:defRPr/>
            </a:lvl1pPr>
          </a:lstStyle>
          <a:p>
            <a:fld id="{58DA29CB-A909-1F40-ACD5-E97687AAE724}" type="slidenum">
              <a:rPr lang="en-US" altLang="en-US"/>
              <a:pPr/>
              <a:t>‹#›</a:t>
            </a:fld>
            <a:endParaRPr lang="en-US" altLang="en-US"/>
          </a:p>
        </p:txBody>
      </p:sp>
    </p:spTree>
    <p:extLst>
      <p:ext uri="{BB962C8B-B14F-4D97-AF65-F5344CB8AC3E}">
        <p14:creationId xmlns:p14="http://schemas.microsoft.com/office/powerpoint/2010/main" val="249524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2E5B91-FA9F-E649-8E3A-D958522E5683}"/>
              </a:ext>
            </a:extLst>
          </p:cNvPr>
          <p:cNvSpPr>
            <a:spLocks noGrp="1"/>
          </p:cNvSpPr>
          <p:nvPr>
            <p:ph type="title"/>
          </p:nvPr>
        </p:nvSpPr>
        <p:spPr bwMode="auto">
          <a:xfrm>
            <a:off x="457200" y="274638"/>
            <a:ext cx="8008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a:extLst>
              <a:ext uri="{FF2B5EF4-FFF2-40B4-BE49-F238E27FC236}">
                <a16:creationId xmlns:a16="http://schemas.microsoft.com/office/drawing/2014/main" id="{4A17944E-FF13-3D4A-AF0D-B3077E05C1AC}"/>
              </a:ext>
            </a:extLst>
          </p:cNvPr>
          <p:cNvSpPr>
            <a:spLocks noGrp="1"/>
          </p:cNvSpPr>
          <p:nvPr>
            <p:ph type="body" idx="1"/>
          </p:nvPr>
        </p:nvSpPr>
        <p:spPr bwMode="auto">
          <a:xfrm>
            <a:off x="0" y="6489700"/>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AB1114-ACC5-3441-949E-B9BFB4A0B67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4780A924-D173-7846-A67F-943DEBF12BBE}" type="datetime1">
              <a:rPr lang="en-US" altLang="en-US"/>
              <a:pPr/>
              <a:t>2/22/21</a:t>
            </a:fld>
            <a:endParaRPr lang="en-US" altLang="en-US"/>
          </a:p>
        </p:txBody>
      </p:sp>
      <p:sp>
        <p:nvSpPr>
          <p:cNvPr id="5" name="Footer Placeholder 4">
            <a:extLst>
              <a:ext uri="{FF2B5EF4-FFF2-40B4-BE49-F238E27FC236}">
                <a16:creationId xmlns:a16="http://schemas.microsoft.com/office/drawing/2014/main" id="{E9EDD726-7155-1C46-BE0A-BFFC261A3F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8E29964-3528-BD4B-B063-17607E6B093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2" charset="0"/>
              </a:defRPr>
            </a:lvl1pPr>
          </a:lstStyle>
          <a:p>
            <a:fld id="{01895E55-EA6D-2E43-93F2-CB1BA5FC1D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2pPr>
      <a:lvl3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3pPr>
      <a:lvl4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4pPr>
      <a:lvl5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5pPr>
      <a:lvl6pPr marL="457200" algn="l" defTabSz="457200" rtl="0" fontAlgn="base">
        <a:spcBef>
          <a:spcPct val="0"/>
        </a:spcBef>
        <a:spcAft>
          <a:spcPct val="0"/>
        </a:spcAft>
        <a:defRPr sz="4400">
          <a:solidFill>
            <a:schemeClr val="tx1"/>
          </a:solidFill>
          <a:latin typeface="Times" charset="0"/>
          <a:ea typeface="ＭＳ Ｐゴシック" charset="-128"/>
        </a:defRPr>
      </a:lvl6pPr>
      <a:lvl7pPr marL="914400" algn="l" defTabSz="457200" rtl="0" fontAlgn="base">
        <a:spcBef>
          <a:spcPct val="0"/>
        </a:spcBef>
        <a:spcAft>
          <a:spcPct val="0"/>
        </a:spcAft>
        <a:defRPr sz="4400">
          <a:solidFill>
            <a:schemeClr val="tx1"/>
          </a:solidFill>
          <a:latin typeface="Times" charset="0"/>
          <a:ea typeface="ＭＳ Ｐゴシック" charset="-128"/>
        </a:defRPr>
      </a:lvl7pPr>
      <a:lvl8pPr marL="1371600" algn="l" defTabSz="457200" rtl="0" fontAlgn="base">
        <a:spcBef>
          <a:spcPct val="0"/>
        </a:spcBef>
        <a:spcAft>
          <a:spcPct val="0"/>
        </a:spcAft>
        <a:defRPr sz="4400">
          <a:solidFill>
            <a:schemeClr val="tx1"/>
          </a:solidFill>
          <a:latin typeface="Times" charset="0"/>
          <a:ea typeface="ＭＳ Ｐゴシック" charset="-128"/>
        </a:defRPr>
      </a:lvl8pPr>
      <a:lvl9pPr marL="1828800" algn="l"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a:ea typeface="ＭＳ Ｐゴシック"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49B504-F2C7-814B-937A-19FC94ECBE75}"/>
              </a:ext>
            </a:extLst>
          </p:cNvPr>
          <p:cNvSpPr/>
          <p:nvPr/>
        </p:nvSpPr>
        <p:spPr>
          <a:xfrm>
            <a:off x="349250" y="438150"/>
            <a:ext cx="8585200" cy="6243638"/>
          </a:xfrm>
          <a:prstGeom prst="rect">
            <a:avLst/>
          </a:prstGeom>
          <a:noFill/>
          <a:ln w="28575" cmpd="sng">
            <a:solidFill>
              <a:srgbClr val="1A1A1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2" name="Title 1">
            <a:extLst>
              <a:ext uri="{FF2B5EF4-FFF2-40B4-BE49-F238E27FC236}">
                <a16:creationId xmlns:a16="http://schemas.microsoft.com/office/drawing/2014/main" id="{4803F226-37A0-744D-80C9-B66DDDC075F6}"/>
              </a:ext>
            </a:extLst>
          </p:cNvPr>
          <p:cNvSpPr>
            <a:spLocks noGrp="1"/>
          </p:cNvSpPr>
          <p:nvPr>
            <p:ph type="title"/>
          </p:nvPr>
        </p:nvSpPr>
        <p:spPr>
          <a:xfrm>
            <a:off x="1420813" y="695325"/>
            <a:ext cx="6565900" cy="2413000"/>
          </a:xfrm>
        </p:spPr>
        <p:txBody>
          <a:bodyPr/>
          <a:lstStyle/>
          <a:p>
            <a:pPr algn="ctr"/>
            <a:r>
              <a:rPr lang="en-US" altLang="en-US" sz="7200">
                <a:latin typeface="Times" pitchFamily="2" charset="0"/>
                <a:ea typeface="ＭＳ Ｐゴシック" panose="020B0600070205080204" pitchFamily="34" charset="-128"/>
              </a:rPr>
              <a:t>Why Not Bayes</a:t>
            </a:r>
            <a:endParaRPr lang="en-US" altLang="en-US" sz="4800">
              <a:latin typeface="Times" pitchFamily="2" charset="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DF84AB97-A2B6-834C-8D20-AA9902E93F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C8E80D98-D188-D247-A677-A7EF5DCBD62A}" type="slidenum">
              <a:rPr lang="en-US" altLang="en-US" sz="1200">
                <a:solidFill>
                  <a:srgbClr val="898989"/>
                </a:solidFill>
                <a:latin typeface="Times" pitchFamily="2" charset="0"/>
              </a:rPr>
              <a:pPr algn="ctr" eaLnBrk="1" hangingPunct="1"/>
              <a:t>1</a:t>
            </a:fld>
            <a:endParaRPr lang="en-US" altLang="en-US" sz="1200">
              <a:solidFill>
                <a:srgbClr val="898989"/>
              </a:solidFill>
              <a:latin typeface="Times" pitchFamily="2" charset="0"/>
            </a:endParaRPr>
          </a:p>
        </p:txBody>
      </p:sp>
      <p:sp>
        <p:nvSpPr>
          <p:cNvPr id="15365" name="TextBox 2">
            <a:extLst>
              <a:ext uri="{FF2B5EF4-FFF2-40B4-BE49-F238E27FC236}">
                <a16:creationId xmlns:a16="http://schemas.microsoft.com/office/drawing/2014/main" id="{F60A3B45-2385-F946-98FD-C6A7FAE68E98}"/>
              </a:ext>
            </a:extLst>
          </p:cNvPr>
          <p:cNvSpPr txBox="1">
            <a:spLocks noChangeArrowheads="1"/>
          </p:cNvSpPr>
          <p:nvPr/>
        </p:nvSpPr>
        <p:spPr bwMode="auto">
          <a:xfrm>
            <a:off x="2128044" y="2826346"/>
            <a:ext cx="5151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latin typeface="Times" pitchFamily="2" charset="0"/>
              </a:rPr>
              <a:t>John D. Norton</a:t>
            </a:r>
          </a:p>
          <a:p>
            <a:pPr algn="ctr" eaLnBrk="1" hangingPunct="1"/>
            <a:r>
              <a:rPr lang="en-US" altLang="en-US" sz="1800" dirty="0">
                <a:latin typeface="Times" pitchFamily="2" charset="0"/>
              </a:rPr>
              <a:t>Department of History and Philosophy of Science</a:t>
            </a:r>
          </a:p>
          <a:p>
            <a:pPr algn="ctr" eaLnBrk="1" hangingPunct="1"/>
            <a:r>
              <a:rPr lang="en-US" altLang="en-US" sz="1800" dirty="0">
                <a:latin typeface="Times" pitchFamily="2" charset="0"/>
              </a:rPr>
              <a:t>University of Pittsburgh</a:t>
            </a:r>
          </a:p>
        </p:txBody>
      </p:sp>
      <p:sp>
        <p:nvSpPr>
          <p:cNvPr id="2" name="TextBox 1">
            <a:extLst>
              <a:ext uri="{FF2B5EF4-FFF2-40B4-BE49-F238E27FC236}">
                <a16:creationId xmlns:a16="http://schemas.microsoft.com/office/drawing/2014/main" id="{3E622F01-587C-B946-8FEF-1D48A38FC136}"/>
              </a:ext>
            </a:extLst>
          </p:cNvPr>
          <p:cNvSpPr txBox="1"/>
          <p:nvPr/>
        </p:nvSpPr>
        <p:spPr>
          <a:xfrm>
            <a:off x="1261143" y="4406681"/>
            <a:ext cx="6358857" cy="1477328"/>
          </a:xfrm>
          <a:prstGeom prst="rect">
            <a:avLst/>
          </a:prstGeom>
          <a:noFill/>
        </p:spPr>
        <p:txBody>
          <a:bodyPr wrap="none" rtlCol="0">
            <a:spAutoFit/>
          </a:bodyPr>
          <a:lstStyle/>
          <a:p>
            <a:pPr algn="ctr"/>
            <a:r>
              <a:rPr lang="en-US" dirty="0">
                <a:latin typeface="Times"/>
                <a:cs typeface="Times"/>
              </a:rPr>
              <a:t>Based on</a:t>
            </a:r>
          </a:p>
          <a:p>
            <a:pPr algn="ctr"/>
            <a:r>
              <a:rPr lang="en-US" dirty="0">
                <a:latin typeface="Times"/>
                <a:cs typeface="Times"/>
              </a:rPr>
              <a:t>Ch. 10. Why Not Bayes</a:t>
            </a:r>
          </a:p>
          <a:p>
            <a:pPr algn="ctr"/>
            <a:r>
              <a:rPr lang="en-US" dirty="0">
                <a:latin typeface="Times"/>
                <a:cs typeface="Times"/>
              </a:rPr>
              <a:t>Ch. 11. Circularity in the Scoring Rule Vindication of Probabilities</a:t>
            </a:r>
          </a:p>
          <a:p>
            <a:pPr algn="ctr"/>
            <a:r>
              <a:rPr lang="en-US" dirty="0">
                <a:latin typeface="Times"/>
                <a:cs typeface="Times"/>
              </a:rPr>
              <a:t>in</a:t>
            </a:r>
          </a:p>
          <a:p>
            <a:pPr algn="ctr"/>
            <a:r>
              <a:rPr lang="en-US" i="1" dirty="0">
                <a:latin typeface="Times"/>
                <a:cs typeface="Times"/>
              </a:rPr>
              <a:t>The Material Theory of Induction</a:t>
            </a:r>
          </a:p>
        </p:txBody>
      </p:sp>
      <p:sp>
        <p:nvSpPr>
          <p:cNvPr id="5" name="Content Placeholder 4">
            <a:extLst>
              <a:ext uri="{FF2B5EF4-FFF2-40B4-BE49-F238E27FC236}">
                <a16:creationId xmlns:a16="http://schemas.microsoft.com/office/drawing/2014/main" id="{7BD957F2-3D1D-9B48-A71D-BB47DAA880DE}"/>
              </a:ext>
            </a:extLst>
          </p:cNvPr>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F7FB35D-D0FE-594F-83D2-CE83213F28F8}"/>
              </a:ext>
            </a:extLst>
          </p:cNvPr>
          <p:cNvSpPr>
            <a:spLocks noGrp="1"/>
          </p:cNvSpPr>
          <p:nvPr>
            <p:ph type="title"/>
          </p:nvPr>
        </p:nvSpPr>
        <p:spPr>
          <a:xfrm>
            <a:off x="4183063" y="93663"/>
            <a:ext cx="3629025" cy="1003300"/>
          </a:xfrm>
        </p:spPr>
        <p:txBody>
          <a:bodyPr/>
          <a:lstStyle/>
          <a:p>
            <a:pPr algn="ctr"/>
            <a:r>
              <a:rPr lang="en-US" altLang="en-US">
                <a:latin typeface="Times" pitchFamily="2" charset="0"/>
                <a:ea typeface="ＭＳ Ｐゴシック" panose="020B0600070205080204" pitchFamily="34" charset="-128"/>
              </a:rPr>
              <a:t>Induction</a:t>
            </a:r>
          </a:p>
        </p:txBody>
      </p:sp>
      <p:sp>
        <p:nvSpPr>
          <p:cNvPr id="22530" name="Content Placeholder 2">
            <a:extLst>
              <a:ext uri="{FF2B5EF4-FFF2-40B4-BE49-F238E27FC236}">
                <a16:creationId xmlns:a16="http://schemas.microsoft.com/office/drawing/2014/main" id="{529CF245-9D23-A245-B587-82CED6465C93}"/>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00350383-D7A8-D04D-9158-8A30A938BB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837863-F129-484E-9582-9A4DBB37BB88}" type="slidenum">
              <a:rPr lang="en-US" altLang="en-US" sz="1200">
                <a:solidFill>
                  <a:srgbClr val="898989"/>
                </a:solidFill>
                <a:latin typeface="Times" pitchFamily="2" charset="0"/>
              </a:rPr>
              <a:pPr eaLnBrk="1" hangingPunct="1"/>
              <a:t>10</a:t>
            </a:fld>
            <a:endParaRPr lang="en-US" altLang="en-US" sz="1200">
              <a:solidFill>
                <a:srgbClr val="898989"/>
              </a:solidFill>
              <a:latin typeface="Times" pitchFamily="2" charset="0"/>
            </a:endParaRPr>
          </a:p>
        </p:txBody>
      </p:sp>
      <p:grpSp>
        <p:nvGrpSpPr>
          <p:cNvPr id="22532" name="Group 21">
            <a:extLst>
              <a:ext uri="{FF2B5EF4-FFF2-40B4-BE49-F238E27FC236}">
                <a16:creationId xmlns:a16="http://schemas.microsoft.com/office/drawing/2014/main" id="{1C5A4D1B-A042-7F45-9D58-0FA9568BFD26}"/>
              </a:ext>
            </a:extLst>
          </p:cNvPr>
          <p:cNvGrpSpPr>
            <a:grpSpLocks/>
          </p:cNvGrpSpPr>
          <p:nvPr/>
        </p:nvGrpSpPr>
        <p:grpSpPr bwMode="auto">
          <a:xfrm>
            <a:off x="4011613" y="1949450"/>
            <a:ext cx="3959225" cy="668338"/>
            <a:chOff x="4132146" y="1656964"/>
            <a:chExt cx="3958684" cy="669471"/>
          </a:xfrm>
        </p:grpSpPr>
        <p:grpSp>
          <p:nvGrpSpPr>
            <p:cNvPr id="22564" name="Group 41">
              <a:extLst>
                <a:ext uri="{FF2B5EF4-FFF2-40B4-BE49-F238E27FC236}">
                  <a16:creationId xmlns:a16="http://schemas.microsoft.com/office/drawing/2014/main" id="{996C567D-A803-BF45-9C7E-8EDD8DB58C74}"/>
                </a:ext>
              </a:extLst>
            </p:cNvPr>
            <p:cNvGrpSpPr>
              <a:grpSpLocks/>
            </p:cNvGrpSpPr>
            <p:nvPr/>
          </p:nvGrpSpPr>
          <p:grpSpPr bwMode="auto">
            <a:xfrm>
              <a:off x="4132146" y="1656964"/>
              <a:ext cx="1815171" cy="646331"/>
              <a:chOff x="4132146" y="1656964"/>
              <a:chExt cx="1815171" cy="646331"/>
            </a:xfrm>
          </p:grpSpPr>
          <p:sp>
            <p:nvSpPr>
              <p:cNvPr id="19" name="Freeform 18">
                <a:extLst>
                  <a:ext uri="{FF2B5EF4-FFF2-40B4-BE49-F238E27FC236}">
                    <a16:creationId xmlns:a16="http://schemas.microsoft.com/office/drawing/2014/main" id="{7BFA77A6-86B1-FC46-BCE2-7AB2CB040BCF}"/>
                  </a:ext>
                </a:extLst>
              </p:cNvPr>
              <p:cNvSpPr/>
              <p:nvPr/>
            </p:nvSpPr>
            <p:spPr bwMode="auto">
              <a:xfrm>
                <a:off x="4219446" y="1709441"/>
                <a:ext cx="1666647" cy="58837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69" name="TextBox 4">
                <a:extLst>
                  <a:ext uri="{FF2B5EF4-FFF2-40B4-BE49-F238E27FC236}">
                    <a16:creationId xmlns:a16="http://schemas.microsoft.com/office/drawing/2014/main" id="{0842F603-3EF7-5E43-9BED-37EAF1A11E7D}"/>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sp>
          <p:nvSpPr>
            <p:cNvPr id="22565" name="TextBox 5">
              <a:extLst>
                <a:ext uri="{FF2B5EF4-FFF2-40B4-BE49-F238E27FC236}">
                  <a16:creationId xmlns:a16="http://schemas.microsoft.com/office/drawing/2014/main" id="{7870F369-F693-DC46-974D-25CCC1D0BC6F}"/>
                </a:ext>
              </a:extLst>
            </p:cNvPr>
            <p:cNvSpPr txBox="1">
              <a:spLocks noChangeArrowheads="1"/>
            </p:cNvSpPr>
            <p:nvPr/>
          </p:nvSpPr>
          <p:spPr bwMode="auto">
            <a:xfrm>
              <a:off x="5810328" y="1768766"/>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sp>
          <p:nvSpPr>
            <p:cNvPr id="20" name="Freeform 19">
              <a:extLst>
                <a:ext uri="{FF2B5EF4-FFF2-40B4-BE49-F238E27FC236}">
                  <a16:creationId xmlns:a16="http://schemas.microsoft.com/office/drawing/2014/main" id="{F8CA0FFA-2311-B24C-A3B6-82A1092E8276}"/>
                </a:ext>
              </a:extLst>
            </p:cNvPr>
            <p:cNvSpPr/>
            <p:nvPr/>
          </p:nvSpPr>
          <p:spPr bwMode="auto">
            <a:xfrm flipV="1">
              <a:off x="6443230" y="1734884"/>
              <a:ext cx="1412682" cy="542255"/>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67" name="TextBox 6">
              <a:extLst>
                <a:ext uri="{FF2B5EF4-FFF2-40B4-BE49-F238E27FC236}">
                  <a16:creationId xmlns:a16="http://schemas.microsoft.com/office/drawing/2014/main" id="{D907C30B-0778-AD4B-AEE7-41A69CFED87C}"/>
                </a:ext>
              </a:extLst>
            </p:cNvPr>
            <p:cNvSpPr txBox="1">
              <a:spLocks noChangeArrowheads="1"/>
            </p:cNvSpPr>
            <p:nvPr/>
          </p:nvSpPr>
          <p:spPr bwMode="auto">
            <a:xfrm>
              <a:off x="6335287" y="1680104"/>
              <a:ext cx="1755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future will be snowy.</a:t>
              </a:r>
            </a:p>
          </p:txBody>
        </p:sp>
      </p:grpSp>
      <p:cxnSp>
        <p:nvCxnSpPr>
          <p:cNvPr id="36" name="Straight Connector 35">
            <a:extLst>
              <a:ext uri="{FF2B5EF4-FFF2-40B4-BE49-F238E27FC236}">
                <a16:creationId xmlns:a16="http://schemas.microsoft.com/office/drawing/2014/main" id="{6D9B3723-4F60-0346-9C0C-F410C3615FF9}"/>
              </a:ext>
            </a:extLst>
          </p:cNvPr>
          <p:cNvCxnSpPr/>
          <p:nvPr/>
        </p:nvCxnSpPr>
        <p:spPr bwMode="auto">
          <a:xfrm>
            <a:off x="4083050" y="19034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 49">
            <a:extLst>
              <a:ext uri="{FF2B5EF4-FFF2-40B4-BE49-F238E27FC236}">
                <a16:creationId xmlns:a16="http://schemas.microsoft.com/office/drawing/2014/main" id="{779D4C40-8384-784D-B912-3B62775D789C}"/>
              </a:ext>
            </a:extLst>
          </p:cNvPr>
          <p:cNvGrpSpPr>
            <a:grpSpLocks/>
          </p:cNvGrpSpPr>
          <p:nvPr/>
        </p:nvGrpSpPr>
        <p:grpSpPr bwMode="auto">
          <a:xfrm>
            <a:off x="4624388" y="2695575"/>
            <a:ext cx="2522537" cy="898525"/>
            <a:chOff x="4733075" y="3165707"/>
            <a:chExt cx="2521413" cy="898293"/>
          </a:xfrm>
        </p:grpSpPr>
        <p:sp>
          <p:nvSpPr>
            <p:cNvPr id="47" name="Freeform 46">
              <a:extLst>
                <a:ext uri="{FF2B5EF4-FFF2-40B4-BE49-F238E27FC236}">
                  <a16:creationId xmlns:a16="http://schemas.microsoft.com/office/drawing/2014/main" id="{C3C8ABB2-66EB-8D49-8DA6-0CCD6C51C855}"/>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63" name="TextBox 37">
              <a:extLst>
                <a:ext uri="{FF2B5EF4-FFF2-40B4-BE49-F238E27FC236}">
                  <a16:creationId xmlns:a16="http://schemas.microsoft.com/office/drawing/2014/main" id="{6680C1EF-D533-9B44-AB3B-5AD08BEC1E3F}"/>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asserts</a:t>
              </a:r>
            </a:p>
            <a:p>
              <a:pPr algn="ctr" eaLnBrk="1" hangingPunct="1"/>
              <a:r>
                <a:rPr lang="en-US" altLang="en-US" sz="1800">
                  <a:latin typeface="Times" pitchFamily="2" charset="0"/>
                </a:rPr>
                <a:t>more than premises.</a:t>
              </a:r>
            </a:p>
          </p:txBody>
        </p:sp>
      </p:grpSp>
      <p:grpSp>
        <p:nvGrpSpPr>
          <p:cNvPr id="22535" name="Group 43">
            <a:extLst>
              <a:ext uri="{FF2B5EF4-FFF2-40B4-BE49-F238E27FC236}">
                <a16:creationId xmlns:a16="http://schemas.microsoft.com/office/drawing/2014/main" id="{B1352999-3FF4-6240-A848-053B005AB4E7}"/>
              </a:ext>
            </a:extLst>
          </p:cNvPr>
          <p:cNvGrpSpPr>
            <a:grpSpLocks/>
          </p:cNvGrpSpPr>
          <p:nvPr/>
        </p:nvGrpSpPr>
        <p:grpSpPr bwMode="auto">
          <a:xfrm>
            <a:off x="5138738" y="1149350"/>
            <a:ext cx="1816100" cy="646113"/>
            <a:chOff x="4132146" y="1656964"/>
            <a:chExt cx="1815171" cy="646331"/>
          </a:xfrm>
        </p:grpSpPr>
        <p:sp>
          <p:nvSpPr>
            <p:cNvPr id="45" name="Freeform 44">
              <a:extLst>
                <a:ext uri="{FF2B5EF4-FFF2-40B4-BE49-F238E27FC236}">
                  <a16:creationId xmlns:a16="http://schemas.microsoft.com/office/drawing/2014/main" id="{F1E41618-8DBC-F541-954D-AC66218EF9F4}"/>
                </a:ext>
              </a:extLst>
            </p:cNvPr>
            <p:cNvSpPr/>
            <p:nvPr/>
          </p:nvSpPr>
          <p:spPr bwMode="auto">
            <a:xfrm>
              <a:off x="4219413" y="1709370"/>
              <a:ext cx="1666022" cy="58916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61" name="TextBox 4">
              <a:extLst>
                <a:ext uri="{FF2B5EF4-FFF2-40B4-BE49-F238E27FC236}">
                  <a16:creationId xmlns:a16="http://schemas.microsoft.com/office/drawing/2014/main" id="{75CFA6B5-1955-A54B-A610-988CAEBD7085}"/>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grpSp>
        <p:nvGrpSpPr>
          <p:cNvPr id="6" name="Group 32">
            <a:extLst>
              <a:ext uri="{FF2B5EF4-FFF2-40B4-BE49-F238E27FC236}">
                <a16:creationId xmlns:a16="http://schemas.microsoft.com/office/drawing/2014/main" id="{B8DCFE60-D032-7F41-9EFA-C3F558A5DA42}"/>
              </a:ext>
            </a:extLst>
          </p:cNvPr>
          <p:cNvGrpSpPr>
            <a:grpSpLocks/>
          </p:cNvGrpSpPr>
          <p:nvPr/>
        </p:nvGrpSpPr>
        <p:grpSpPr bwMode="auto">
          <a:xfrm>
            <a:off x="1157288" y="1538288"/>
            <a:ext cx="2708275" cy="2303462"/>
            <a:chOff x="1127125" y="1989138"/>
            <a:chExt cx="2708275" cy="2303462"/>
          </a:xfrm>
        </p:grpSpPr>
        <p:sp>
          <p:nvSpPr>
            <p:cNvPr id="25" name="Freeform 24">
              <a:extLst>
                <a:ext uri="{FF2B5EF4-FFF2-40B4-BE49-F238E27FC236}">
                  <a16:creationId xmlns:a16="http://schemas.microsoft.com/office/drawing/2014/main" id="{64B26F6B-E3A1-4B48-BCDD-F696EE2477AC}"/>
                </a:ext>
              </a:extLst>
            </p:cNvPr>
            <p:cNvSpPr/>
            <p:nvPr/>
          </p:nvSpPr>
          <p:spPr>
            <a:xfrm>
              <a:off x="1282700" y="3184525"/>
              <a:ext cx="2241550" cy="1108075"/>
            </a:xfrm>
            <a:custGeom>
              <a:avLst/>
              <a:gdLst>
                <a:gd name="connsiteX0" fmla="*/ 0 w 2242634"/>
                <a:gd name="connsiteY0" fmla="*/ 0 h 1108927"/>
                <a:gd name="connsiteX1" fmla="*/ 68146 w 2242634"/>
                <a:gd name="connsiteY1" fmla="*/ 0 h 1108927"/>
                <a:gd name="connsiteX2" fmla="*/ 2242634 w 2242634"/>
                <a:gd name="connsiteY2" fmla="*/ 43366 h 1108927"/>
                <a:gd name="connsiteX3" fmla="*/ 2199268 w 2242634"/>
                <a:gd name="connsiteY3" fmla="*/ 1108927 h 1108927"/>
                <a:gd name="connsiteX4" fmla="*/ 6195 w 2242634"/>
                <a:gd name="connsiteY4" fmla="*/ 1028391 h 1108927"/>
                <a:gd name="connsiteX5" fmla="*/ 0 w 2242634"/>
                <a:gd name="connsiteY5" fmla="*/ 0 h 11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634" h="1108927">
                  <a:moveTo>
                    <a:pt x="0" y="0"/>
                  </a:moveTo>
                  <a:lnTo>
                    <a:pt x="68146" y="0"/>
                  </a:lnTo>
                  <a:lnTo>
                    <a:pt x="2242634" y="43366"/>
                  </a:lnTo>
                  <a:lnTo>
                    <a:pt x="2199268" y="1108927"/>
                  </a:lnTo>
                  <a:lnTo>
                    <a:pt x="6195" y="1028391"/>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556" name="Group 33">
              <a:extLst>
                <a:ext uri="{FF2B5EF4-FFF2-40B4-BE49-F238E27FC236}">
                  <a16:creationId xmlns:a16="http://schemas.microsoft.com/office/drawing/2014/main" id="{ACB9BFA5-BEAC-C847-B8BD-44BF91EE7836}"/>
                </a:ext>
              </a:extLst>
            </p:cNvPr>
            <p:cNvGrpSpPr>
              <a:grpSpLocks/>
            </p:cNvGrpSpPr>
            <p:nvPr/>
          </p:nvGrpSpPr>
          <p:grpSpPr bwMode="auto">
            <a:xfrm>
              <a:off x="1127125" y="1989138"/>
              <a:ext cx="2708275" cy="2241550"/>
              <a:chOff x="1127511" y="1988634"/>
              <a:chExt cx="2707270" cy="2242296"/>
            </a:xfrm>
          </p:grpSpPr>
          <p:sp>
            <p:nvSpPr>
              <p:cNvPr id="24" name="Bent Arrow 23">
                <a:extLst>
                  <a:ext uri="{FF2B5EF4-FFF2-40B4-BE49-F238E27FC236}">
                    <a16:creationId xmlns:a16="http://schemas.microsoft.com/office/drawing/2014/main" id="{DC54DAF1-B1D9-0B46-8A53-C40DBA2CA313}"/>
                  </a:ext>
                </a:extLst>
              </p:cNvPr>
              <p:cNvSpPr/>
              <p:nvPr/>
            </p:nvSpPr>
            <p:spPr>
              <a:xfrm>
                <a:off x="2068549" y="1988634"/>
                <a:ext cx="1766232" cy="1232310"/>
              </a:xfrm>
              <a:prstGeom prst="bentArrow">
                <a:avLst>
                  <a:gd name="adj1" fmla="val 33040"/>
                  <a:gd name="adj2" fmla="val 29774"/>
                  <a:gd name="adj3" fmla="val 35050"/>
                  <a:gd name="adj4" fmla="val 43750"/>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2558" name="TextBox 39">
                <a:extLst>
                  <a:ext uri="{FF2B5EF4-FFF2-40B4-BE49-F238E27FC236}">
                    <a16:creationId xmlns:a16="http://schemas.microsoft.com/office/drawing/2014/main" id="{5C8990B5-597E-CC4B-A4E7-0580192F6BA0}"/>
                  </a:ext>
                </a:extLst>
              </p:cNvPr>
              <p:cNvSpPr txBox="1">
                <a:spLocks noChangeArrowheads="1"/>
              </p:cNvSpPr>
              <p:nvPr/>
            </p:nvSpPr>
            <p:spPr bwMode="auto">
              <a:xfrm>
                <a:off x="1685074" y="2149707"/>
                <a:ext cx="1654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warrant outside the premises</a:t>
                </a:r>
              </a:p>
            </p:txBody>
          </p:sp>
          <p:sp>
            <p:nvSpPr>
              <p:cNvPr id="22559" name="TextBox 22">
                <a:extLst>
                  <a:ext uri="{FF2B5EF4-FFF2-40B4-BE49-F238E27FC236}">
                    <a16:creationId xmlns:a16="http://schemas.microsoft.com/office/drawing/2014/main" id="{4B74D01E-BF34-0B42-8A2F-DBAC08C48B72}"/>
                  </a:ext>
                </a:extLst>
              </p:cNvPr>
              <p:cNvSpPr txBox="1">
                <a:spLocks noChangeArrowheads="1"/>
              </p:cNvSpPr>
              <p:nvPr/>
            </p:nvSpPr>
            <p:spPr bwMode="auto">
              <a:xfrm>
                <a:off x="1127511" y="3215267"/>
                <a:ext cx="25214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FACT: our world is </a:t>
                </a:r>
                <a:r>
                  <a:rPr lang="en-US" altLang="en-US" sz="2000" i="1">
                    <a:latin typeface="Times" pitchFamily="2" charset="0"/>
                  </a:rPr>
                  <a:t>hospitable </a:t>
                </a:r>
                <a:r>
                  <a:rPr lang="en-US" altLang="en-US" sz="2000">
                    <a:latin typeface="Times" pitchFamily="2" charset="0"/>
                  </a:rPr>
                  <a:t>to this inductive inference.</a:t>
                </a:r>
              </a:p>
            </p:txBody>
          </p:sp>
        </p:grpSp>
      </p:grpSp>
      <p:grpSp>
        <p:nvGrpSpPr>
          <p:cNvPr id="8" name="Group 34">
            <a:extLst>
              <a:ext uri="{FF2B5EF4-FFF2-40B4-BE49-F238E27FC236}">
                <a16:creationId xmlns:a16="http://schemas.microsoft.com/office/drawing/2014/main" id="{D1DA75AF-0FA9-DF43-818B-81ADF808EDF2}"/>
              </a:ext>
            </a:extLst>
          </p:cNvPr>
          <p:cNvGrpSpPr>
            <a:grpSpLocks/>
          </p:cNvGrpSpPr>
          <p:nvPr/>
        </p:nvGrpSpPr>
        <p:grpSpPr bwMode="auto">
          <a:xfrm>
            <a:off x="469900" y="3849688"/>
            <a:ext cx="4646613" cy="1709737"/>
            <a:chOff x="469831" y="3849107"/>
            <a:chExt cx="4646612" cy="1709866"/>
          </a:xfrm>
        </p:grpSpPr>
        <p:pic>
          <p:nvPicPr>
            <p:cNvPr id="22549" name="Picture 32" descr="blue_marble.jpg">
              <a:extLst>
                <a:ext uri="{FF2B5EF4-FFF2-40B4-BE49-F238E27FC236}">
                  <a16:creationId xmlns:a16="http://schemas.microsoft.com/office/drawing/2014/main" id="{45EC2875-8649-E447-949E-9DCB40A4B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034" y="4724985"/>
              <a:ext cx="821415" cy="8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33" descr="blue_marble_redder.jpg">
              <a:extLst>
                <a:ext uri="{FF2B5EF4-FFF2-40B4-BE49-F238E27FC236}">
                  <a16:creationId xmlns:a16="http://schemas.microsoft.com/office/drawing/2014/main" id="{015ECD15-A7BE-0E48-8308-90FB0FC80A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862" y="4718964"/>
              <a:ext cx="814837" cy="82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51" name="Group 28">
              <a:extLst>
                <a:ext uri="{FF2B5EF4-FFF2-40B4-BE49-F238E27FC236}">
                  <a16:creationId xmlns:a16="http://schemas.microsoft.com/office/drawing/2014/main" id="{A2D71BF3-621A-F243-86EE-55426B26482F}"/>
                </a:ext>
              </a:extLst>
            </p:cNvPr>
            <p:cNvGrpSpPr>
              <a:grpSpLocks/>
            </p:cNvGrpSpPr>
            <p:nvPr/>
          </p:nvGrpSpPr>
          <p:grpSpPr bwMode="auto">
            <a:xfrm>
              <a:off x="469831" y="3849107"/>
              <a:ext cx="4646612" cy="922337"/>
              <a:chOff x="446048" y="4584390"/>
              <a:chExt cx="4646341" cy="923330"/>
            </a:xfrm>
          </p:grpSpPr>
          <p:sp>
            <p:nvSpPr>
              <p:cNvPr id="22552" name="TextBox 25">
                <a:extLst>
                  <a:ext uri="{FF2B5EF4-FFF2-40B4-BE49-F238E27FC236}">
                    <a16:creationId xmlns:a16="http://schemas.microsoft.com/office/drawing/2014/main" id="{4BD9C6C8-A24E-8C46-818F-14CD19B0E2A4}"/>
                  </a:ext>
                </a:extLst>
              </p:cNvPr>
              <p:cNvSpPr txBox="1">
                <a:spLocks noChangeArrowheads="1"/>
              </p:cNvSpPr>
              <p:nvPr/>
            </p:nvSpPr>
            <p:spPr bwMode="auto">
              <a:xfrm>
                <a:off x="446048" y="4584390"/>
                <a:ext cx="1629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i="1">
                    <a:latin typeface="Times" pitchFamily="2" charset="0"/>
                  </a:rPr>
                  <a:t>Hospitable</a:t>
                </a:r>
                <a:r>
                  <a:rPr lang="en-US" altLang="en-US" sz="1800">
                    <a:latin typeface="Times" pitchFamily="2" charset="0"/>
                  </a:rPr>
                  <a:t>:</a:t>
                </a:r>
              </a:p>
              <a:p>
                <a:pPr algn="r" eaLnBrk="1" hangingPunct="1"/>
                <a:r>
                  <a:rPr lang="en-US" altLang="en-US" sz="1800">
                    <a:latin typeface="Times" pitchFamily="2" charset="0"/>
                  </a:rPr>
                  <a:t>World without climate change.</a:t>
                </a:r>
              </a:p>
            </p:txBody>
          </p:sp>
          <p:sp>
            <p:nvSpPr>
              <p:cNvPr id="22553" name="TextBox 26">
                <a:extLst>
                  <a:ext uri="{FF2B5EF4-FFF2-40B4-BE49-F238E27FC236}">
                    <a16:creationId xmlns:a16="http://schemas.microsoft.com/office/drawing/2014/main" id="{8EA7A682-000F-4343-BAE2-D01F79D27A73}"/>
                  </a:ext>
                </a:extLst>
              </p:cNvPr>
              <p:cNvSpPr txBox="1">
                <a:spLocks noChangeArrowheads="1"/>
              </p:cNvSpPr>
              <p:nvPr/>
            </p:nvSpPr>
            <p:spPr bwMode="auto">
              <a:xfrm>
                <a:off x="2663902" y="4584390"/>
                <a:ext cx="242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Inhospitable</a:t>
                </a:r>
                <a:r>
                  <a:rPr lang="en-US" altLang="en-US" sz="1800">
                    <a:latin typeface="Times" pitchFamily="2" charset="0"/>
                  </a:rPr>
                  <a:t>:</a:t>
                </a:r>
              </a:p>
              <a:p>
                <a:pPr eaLnBrk="1" hangingPunct="1"/>
                <a:r>
                  <a:rPr lang="en-US" altLang="en-US" sz="1800">
                    <a:latin typeface="Times" pitchFamily="2" charset="0"/>
                  </a:rPr>
                  <a:t>World with warming climate change.</a:t>
                </a:r>
              </a:p>
            </p:txBody>
          </p:sp>
          <p:sp>
            <p:nvSpPr>
              <p:cNvPr id="22554" name="TextBox 27">
                <a:extLst>
                  <a:ext uri="{FF2B5EF4-FFF2-40B4-BE49-F238E27FC236}">
                    <a16:creationId xmlns:a16="http://schemas.microsoft.com/office/drawing/2014/main" id="{46F8209C-1C83-7445-A360-D2FD3E91655B}"/>
                  </a:ext>
                </a:extLst>
              </p:cNvPr>
              <p:cNvSpPr txBox="1">
                <a:spLocks noChangeArrowheads="1"/>
              </p:cNvSpPr>
              <p:nvPr/>
            </p:nvSpPr>
            <p:spPr bwMode="auto">
              <a:xfrm>
                <a:off x="2180683" y="4867275"/>
                <a:ext cx="40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vs</a:t>
                </a:r>
              </a:p>
            </p:txBody>
          </p:sp>
        </p:grpSp>
      </p:grpSp>
      <p:grpSp>
        <p:nvGrpSpPr>
          <p:cNvPr id="10" name="Group 32">
            <a:extLst>
              <a:ext uri="{FF2B5EF4-FFF2-40B4-BE49-F238E27FC236}">
                <a16:creationId xmlns:a16="http://schemas.microsoft.com/office/drawing/2014/main" id="{C050437D-BA04-FB4C-9A76-49D83EF35801}"/>
              </a:ext>
            </a:extLst>
          </p:cNvPr>
          <p:cNvGrpSpPr>
            <a:grpSpLocks/>
          </p:cNvGrpSpPr>
          <p:nvPr/>
        </p:nvGrpSpPr>
        <p:grpSpPr bwMode="auto">
          <a:xfrm>
            <a:off x="898525" y="5715000"/>
            <a:ext cx="7242175" cy="776288"/>
            <a:chOff x="898293" y="5600390"/>
            <a:chExt cx="7242097" cy="777289"/>
          </a:xfrm>
        </p:grpSpPr>
        <p:sp>
          <p:nvSpPr>
            <p:cNvPr id="32" name="Freeform 31">
              <a:extLst>
                <a:ext uri="{FF2B5EF4-FFF2-40B4-BE49-F238E27FC236}">
                  <a16:creationId xmlns:a16="http://schemas.microsoft.com/office/drawing/2014/main" id="{2491E42C-664F-174C-B258-293E05679203}"/>
                </a:ext>
              </a:extLst>
            </p:cNvPr>
            <p:cNvSpPr/>
            <p:nvPr/>
          </p:nvSpPr>
          <p:spPr>
            <a:xfrm>
              <a:off x="917343" y="5668741"/>
              <a:ext cx="7223047" cy="662841"/>
            </a:xfrm>
            <a:custGeom>
              <a:avLst/>
              <a:gdLst>
                <a:gd name="connsiteX0" fmla="*/ 322146 w 7223512"/>
                <a:gd name="connsiteY0" fmla="*/ 0 h 662878"/>
                <a:gd name="connsiteX1" fmla="*/ 7062439 w 7223512"/>
                <a:gd name="connsiteY1" fmla="*/ 55756 h 662878"/>
                <a:gd name="connsiteX2" fmla="*/ 7223512 w 7223512"/>
                <a:gd name="connsiteY2" fmla="*/ 662878 h 662878"/>
                <a:gd name="connsiteX3" fmla="*/ 0 w 7223512"/>
                <a:gd name="connsiteY3" fmla="*/ 613317 h 662878"/>
                <a:gd name="connsiteX4" fmla="*/ 322146 w 7223512"/>
                <a:gd name="connsiteY4" fmla="*/ 0 h 66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512" h="662878">
                  <a:moveTo>
                    <a:pt x="322146" y="0"/>
                  </a:moveTo>
                  <a:lnTo>
                    <a:pt x="7062439" y="55756"/>
                  </a:lnTo>
                  <a:lnTo>
                    <a:pt x="7223512" y="662878"/>
                  </a:lnTo>
                  <a:lnTo>
                    <a:pt x="0" y="613317"/>
                  </a:lnTo>
                  <a:lnTo>
                    <a:pt x="322146"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47" name="TextBox 29">
              <a:extLst>
                <a:ext uri="{FF2B5EF4-FFF2-40B4-BE49-F238E27FC236}">
                  <a16:creationId xmlns:a16="http://schemas.microsoft.com/office/drawing/2014/main" id="{E9C1DC05-32AB-8F4A-8834-BAC68CEC4172}"/>
                </a:ext>
              </a:extLst>
            </p:cNvPr>
            <p:cNvSpPr txBox="1">
              <a:spLocks noChangeArrowheads="1"/>
            </p:cNvSpPr>
            <p:nvPr/>
          </p:nvSpPr>
          <p:spPr bwMode="auto">
            <a:xfrm>
              <a:off x="898293" y="5600390"/>
              <a:ext cx="15301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200">
                  <a:latin typeface="Times" pitchFamily="2" charset="0"/>
                </a:rPr>
                <a:t>Cascade</a:t>
              </a:r>
            </a:p>
            <a:p>
              <a:pPr algn="r" eaLnBrk="1" hangingPunct="1"/>
              <a:r>
                <a:rPr lang="en-US" altLang="en-US" sz="2200">
                  <a:latin typeface="Times" pitchFamily="2" charset="0"/>
                </a:rPr>
                <a:t>of warrants</a:t>
              </a:r>
            </a:p>
          </p:txBody>
        </p:sp>
        <p:sp>
          <p:nvSpPr>
            <p:cNvPr id="22548" name="TextBox 30">
              <a:extLst>
                <a:ext uri="{FF2B5EF4-FFF2-40B4-BE49-F238E27FC236}">
                  <a16:creationId xmlns:a16="http://schemas.microsoft.com/office/drawing/2014/main" id="{A4C3B4DB-1880-4A40-B29A-082FF569207E}"/>
                </a:ext>
              </a:extLst>
            </p:cNvPr>
            <p:cNvSpPr txBox="1">
              <a:spLocks noChangeArrowheads="1"/>
            </p:cNvSpPr>
            <p:nvPr/>
          </p:nvSpPr>
          <p:spPr bwMode="auto">
            <a:xfrm>
              <a:off x="2589557" y="5608238"/>
              <a:ext cx="5532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latin typeface="Times" pitchFamily="2" charset="0"/>
                </a:rPr>
                <a:t>Whether a schema applies in some domain depends on the  facts prevailing in the domain.</a:t>
              </a:r>
            </a:p>
          </p:txBody>
        </p:sp>
      </p:grpSp>
      <p:pic>
        <p:nvPicPr>
          <p:cNvPr id="22539" name="Picture 36" descr="snowy tree.jpg">
            <a:extLst>
              <a:ext uri="{FF2B5EF4-FFF2-40B4-BE49-F238E27FC236}">
                <a16:creationId xmlns:a16="http://schemas.microsoft.com/office/drawing/2014/main" id="{A6C0A82B-6CF2-824F-85F3-FB1A804D45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7" descr="snowy tree.jpg">
            <a:extLst>
              <a:ext uri="{FF2B5EF4-FFF2-40B4-BE49-F238E27FC236}">
                <a16:creationId xmlns:a16="http://schemas.microsoft.com/office/drawing/2014/main" id="{AE270731-B2B3-B84C-ABFF-412D515B69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8" descr="snowy tree.jpg">
            <a:extLst>
              <a:ext uri="{FF2B5EF4-FFF2-40B4-BE49-F238E27FC236}">
                <a16:creationId xmlns:a16="http://schemas.microsoft.com/office/drawing/2014/main" id="{287FE8B1-9806-FE4F-BDCC-ED7CA25F7A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39" descr="snowy tree.jpg">
            <a:extLst>
              <a:ext uri="{FF2B5EF4-FFF2-40B4-BE49-F238E27FC236}">
                <a16:creationId xmlns:a16="http://schemas.microsoft.com/office/drawing/2014/main" id="{DE1D8C52-1466-B94C-A612-DF39AB1A19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40" descr="snowy tree.jpg">
            <a:extLst>
              <a:ext uri="{FF2B5EF4-FFF2-40B4-BE49-F238E27FC236}">
                <a16:creationId xmlns:a16="http://schemas.microsoft.com/office/drawing/2014/main" id="{6A2B72BE-777E-9C4A-8617-3AA9C2F6F8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41" descr="snowy tree.jpg">
            <a:extLst>
              <a:ext uri="{FF2B5EF4-FFF2-40B4-BE49-F238E27FC236}">
                <a16:creationId xmlns:a16="http://schemas.microsoft.com/office/drawing/2014/main" id="{7429C095-2978-7B4B-A01E-54956FEA51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42" descr="snowy tree.jpg">
            <a:extLst>
              <a:ext uri="{FF2B5EF4-FFF2-40B4-BE49-F238E27FC236}">
                <a16:creationId xmlns:a16="http://schemas.microsoft.com/office/drawing/2014/main" id="{35E52186-9E09-F449-B780-C5E520F989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1975" y="2254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40D8EEF-E4C6-7443-A93D-B406B6C58F10}"/>
              </a:ext>
            </a:extLst>
          </p:cNvPr>
          <p:cNvGrpSpPr>
            <a:grpSpLocks/>
          </p:cNvGrpSpPr>
          <p:nvPr/>
        </p:nvGrpSpPr>
        <p:grpSpPr bwMode="auto">
          <a:xfrm>
            <a:off x="2479675" y="3932238"/>
            <a:ext cx="4862513" cy="2552700"/>
            <a:chOff x="2478923" y="3932441"/>
            <a:chExt cx="4862764" cy="2552009"/>
          </a:xfrm>
        </p:grpSpPr>
        <p:sp>
          <p:nvSpPr>
            <p:cNvPr id="13" name="Freeform 12">
              <a:extLst>
                <a:ext uri="{FF2B5EF4-FFF2-40B4-BE49-F238E27FC236}">
                  <a16:creationId xmlns:a16="http://schemas.microsoft.com/office/drawing/2014/main" id="{D665E9E7-4487-0D46-8951-CFDACD2A0B56}"/>
                </a:ext>
              </a:extLst>
            </p:cNvPr>
            <p:cNvSpPr/>
            <p:nvPr/>
          </p:nvSpPr>
          <p:spPr>
            <a:xfrm>
              <a:off x="2478923" y="3932441"/>
              <a:ext cx="4862764" cy="2133022"/>
            </a:xfrm>
            <a:custGeom>
              <a:avLst/>
              <a:gdLst>
                <a:gd name="connsiteX0" fmla="*/ 6792 w 4862764"/>
                <a:gd name="connsiteY0" fmla="*/ 1534942 h 2132619"/>
                <a:gd name="connsiteX1" fmla="*/ 4183607 w 4862764"/>
                <a:gd name="connsiteY1" fmla="*/ 0 h 2132619"/>
                <a:gd name="connsiteX2" fmla="*/ 4862764 w 4862764"/>
                <a:gd name="connsiteY2" fmla="*/ 1168186 h 2132619"/>
                <a:gd name="connsiteX3" fmla="*/ 0 w 4862764"/>
                <a:gd name="connsiteY3" fmla="*/ 2132619 h 2132619"/>
                <a:gd name="connsiteX4" fmla="*/ 6792 w 4862764"/>
                <a:gd name="connsiteY4" fmla="*/ 1534942 h 213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764" h="2132619">
                  <a:moveTo>
                    <a:pt x="6792" y="1534942"/>
                  </a:moveTo>
                  <a:lnTo>
                    <a:pt x="4183607" y="0"/>
                  </a:lnTo>
                  <a:lnTo>
                    <a:pt x="4862764" y="1168186"/>
                  </a:lnTo>
                  <a:lnTo>
                    <a:pt x="0" y="2132619"/>
                  </a:lnTo>
                  <a:lnTo>
                    <a:pt x="6792" y="1534942"/>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3584" name="TextBox 10">
              <a:extLst>
                <a:ext uri="{FF2B5EF4-FFF2-40B4-BE49-F238E27FC236}">
                  <a16:creationId xmlns:a16="http://schemas.microsoft.com/office/drawing/2014/main" id="{697CEB22-9B6F-3D4C-A745-78AEDDB71C12}"/>
                </a:ext>
              </a:extLst>
            </p:cNvPr>
            <p:cNvSpPr txBox="1">
              <a:spLocks noChangeArrowheads="1"/>
            </p:cNvSpPr>
            <p:nvPr/>
          </p:nvSpPr>
          <p:spPr bwMode="auto">
            <a:xfrm>
              <a:off x="4910305" y="4163361"/>
              <a:ext cx="20646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Includes warrant for probabilities.</a:t>
              </a:r>
            </a:p>
            <a:p>
              <a:pPr eaLnBrk="1" hangingPunct="1"/>
              <a:r>
                <a:rPr lang="en-US" altLang="en-US" sz="1800">
                  <a:latin typeface="Times" pitchFamily="2" charset="0"/>
                </a:rPr>
                <a:t>e.g. chaotic processes are pseudo-random.</a:t>
              </a:r>
            </a:p>
          </p:txBody>
        </p:sp>
        <p:pic>
          <p:nvPicPr>
            <p:cNvPr id="23585" name="Picture 11" descr="dice.jpg">
              <a:extLst>
                <a:ext uri="{FF2B5EF4-FFF2-40B4-BE49-F238E27FC236}">
                  <a16:creationId xmlns:a16="http://schemas.microsoft.com/office/drawing/2014/main" id="{2D904DF0-C04C-EB4F-90E9-919B419D0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7519" y="5649505"/>
              <a:ext cx="1262599" cy="83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C0605CF0-1827-6844-86E6-B340A5249FC4}"/>
              </a:ext>
            </a:extLst>
          </p:cNvPr>
          <p:cNvGrpSpPr>
            <a:grpSpLocks/>
          </p:cNvGrpSpPr>
          <p:nvPr/>
        </p:nvGrpSpPr>
        <p:grpSpPr bwMode="auto">
          <a:xfrm>
            <a:off x="3965575" y="1868488"/>
            <a:ext cx="3695700" cy="784225"/>
            <a:chOff x="3966277" y="1867740"/>
            <a:chExt cx="3694613" cy="785516"/>
          </a:xfrm>
        </p:grpSpPr>
        <p:grpSp>
          <p:nvGrpSpPr>
            <p:cNvPr id="23578" name="Group 14">
              <a:extLst>
                <a:ext uri="{FF2B5EF4-FFF2-40B4-BE49-F238E27FC236}">
                  <a16:creationId xmlns:a16="http://schemas.microsoft.com/office/drawing/2014/main" id="{40207639-B361-1943-8406-CAF4EAD308AE}"/>
                </a:ext>
              </a:extLst>
            </p:cNvPr>
            <p:cNvGrpSpPr>
              <a:grpSpLocks/>
            </p:cNvGrpSpPr>
            <p:nvPr/>
          </p:nvGrpSpPr>
          <p:grpSpPr bwMode="auto">
            <a:xfrm>
              <a:off x="3966277" y="1867740"/>
              <a:ext cx="3694613" cy="785516"/>
              <a:chOff x="3966277" y="1867740"/>
              <a:chExt cx="3694613" cy="785516"/>
            </a:xfrm>
          </p:grpSpPr>
          <p:sp>
            <p:nvSpPr>
              <p:cNvPr id="56" name="Freeform 55">
                <a:extLst>
                  <a:ext uri="{FF2B5EF4-FFF2-40B4-BE49-F238E27FC236}">
                    <a16:creationId xmlns:a16="http://schemas.microsoft.com/office/drawing/2014/main" id="{FF806674-BAE7-2145-86AF-C1A035407C2F}"/>
                  </a:ext>
                </a:extLst>
              </p:cNvPr>
              <p:cNvSpPr/>
              <p:nvPr/>
            </p:nvSpPr>
            <p:spPr bwMode="auto">
              <a:xfrm>
                <a:off x="3966277" y="2064914"/>
                <a:ext cx="3694613" cy="588342"/>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81" name="TextBox 4">
                <a:extLst>
                  <a:ext uri="{FF2B5EF4-FFF2-40B4-BE49-F238E27FC236}">
                    <a16:creationId xmlns:a16="http://schemas.microsoft.com/office/drawing/2014/main" id="{A16DA2F3-4F89-3F4D-A3E9-2525F400CC24}"/>
                  </a:ext>
                </a:extLst>
              </p:cNvPr>
              <p:cNvSpPr txBox="1">
                <a:spLocks noChangeArrowheads="1"/>
              </p:cNvSpPr>
              <p:nvPr/>
            </p:nvSpPr>
            <p:spPr bwMode="auto">
              <a:xfrm>
                <a:off x="6282203" y="2146202"/>
                <a:ext cx="864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is high.</a:t>
                </a:r>
              </a:p>
            </p:txBody>
          </p:sp>
          <p:sp>
            <p:nvSpPr>
              <p:cNvPr id="23582" name="TextBox 1">
                <a:extLst>
                  <a:ext uri="{FF2B5EF4-FFF2-40B4-BE49-F238E27FC236}">
                    <a16:creationId xmlns:a16="http://schemas.microsoft.com/office/drawing/2014/main" id="{586BDAB7-972E-934B-909D-A360B447BAFA}"/>
                  </a:ext>
                </a:extLst>
              </p:cNvPr>
              <p:cNvSpPr txBox="1">
                <a:spLocks noChangeArrowheads="1"/>
              </p:cNvSpPr>
              <p:nvPr/>
            </p:nvSpPr>
            <p:spPr bwMode="auto">
              <a:xfrm>
                <a:off x="4455269" y="1867740"/>
                <a:ext cx="18617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P(       )</a:t>
                </a:r>
              </a:p>
            </p:txBody>
          </p:sp>
        </p:grpSp>
        <p:sp>
          <p:nvSpPr>
            <p:cNvPr id="23579" name="TextBox 2">
              <a:extLst>
                <a:ext uri="{FF2B5EF4-FFF2-40B4-BE49-F238E27FC236}">
                  <a16:creationId xmlns:a16="http://schemas.microsoft.com/office/drawing/2014/main" id="{D8818B5C-FC7D-124C-977D-EE88ABFB8F57}"/>
                </a:ext>
              </a:extLst>
            </p:cNvPr>
            <p:cNvSpPr txBox="1">
              <a:spLocks noChangeArrowheads="1"/>
            </p:cNvSpPr>
            <p:nvPr/>
          </p:nvSpPr>
          <p:spPr bwMode="auto">
            <a:xfrm>
              <a:off x="4985014" y="2003575"/>
              <a:ext cx="1045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warming climate </a:t>
              </a:r>
            </a:p>
          </p:txBody>
        </p:sp>
      </p:grpSp>
      <p:sp>
        <p:nvSpPr>
          <p:cNvPr id="23555" name="Title 1">
            <a:extLst>
              <a:ext uri="{FF2B5EF4-FFF2-40B4-BE49-F238E27FC236}">
                <a16:creationId xmlns:a16="http://schemas.microsoft.com/office/drawing/2014/main" id="{FFA11F35-1149-A74C-8FF5-93D73DB5505D}"/>
              </a:ext>
            </a:extLst>
          </p:cNvPr>
          <p:cNvSpPr>
            <a:spLocks noGrp="1"/>
          </p:cNvSpPr>
          <p:nvPr>
            <p:ph type="title"/>
          </p:nvPr>
        </p:nvSpPr>
        <p:spPr>
          <a:xfrm>
            <a:off x="2173288" y="93663"/>
            <a:ext cx="5638800" cy="1003300"/>
          </a:xfrm>
        </p:spPr>
        <p:txBody>
          <a:bodyPr/>
          <a:lstStyle/>
          <a:p>
            <a:pPr algn="ctr"/>
            <a:r>
              <a:rPr lang="en-US" altLang="en-US">
                <a:latin typeface="Times" pitchFamily="2" charset="0"/>
                <a:ea typeface="ＭＳ Ｐゴシック" panose="020B0600070205080204" pitchFamily="34" charset="-128"/>
              </a:rPr>
              <a:t>Probabilistic Success</a:t>
            </a:r>
          </a:p>
        </p:txBody>
      </p:sp>
      <p:sp>
        <p:nvSpPr>
          <p:cNvPr id="23556" name="Content Placeholder 2">
            <a:extLst>
              <a:ext uri="{FF2B5EF4-FFF2-40B4-BE49-F238E27FC236}">
                <a16:creationId xmlns:a16="http://schemas.microsoft.com/office/drawing/2014/main" id="{618D546F-7262-1243-BE1E-E6F39059CB7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3557" name="Slide Number Placeholder 3">
            <a:extLst>
              <a:ext uri="{FF2B5EF4-FFF2-40B4-BE49-F238E27FC236}">
                <a16:creationId xmlns:a16="http://schemas.microsoft.com/office/drawing/2014/main" id="{3BD91A75-CA6F-B94C-8D4E-4F4545087D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16CECA-8160-FA40-B5A5-9882FEA51F87}" type="slidenum">
              <a:rPr lang="en-US" altLang="en-US" sz="1200">
                <a:solidFill>
                  <a:srgbClr val="898989"/>
                </a:solidFill>
                <a:latin typeface="Times" pitchFamily="2" charset="0"/>
              </a:rPr>
              <a:pPr eaLnBrk="1" hangingPunct="1"/>
              <a:t>11</a:t>
            </a:fld>
            <a:endParaRPr lang="en-US" altLang="en-US" sz="1200">
              <a:solidFill>
                <a:srgbClr val="898989"/>
              </a:solidFill>
              <a:latin typeface="Times" pitchFamily="2" charset="0"/>
            </a:endParaRPr>
          </a:p>
        </p:txBody>
      </p:sp>
      <p:cxnSp>
        <p:nvCxnSpPr>
          <p:cNvPr id="36" name="Straight Connector 35">
            <a:extLst>
              <a:ext uri="{FF2B5EF4-FFF2-40B4-BE49-F238E27FC236}">
                <a16:creationId xmlns:a16="http://schemas.microsoft.com/office/drawing/2014/main" id="{40A8141F-9FCC-0B44-880D-7B3A6C463ECF}"/>
              </a:ext>
            </a:extLst>
          </p:cNvPr>
          <p:cNvCxnSpPr/>
          <p:nvPr/>
        </p:nvCxnSpPr>
        <p:spPr bwMode="auto">
          <a:xfrm>
            <a:off x="4083050" y="19034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 49">
            <a:extLst>
              <a:ext uri="{FF2B5EF4-FFF2-40B4-BE49-F238E27FC236}">
                <a16:creationId xmlns:a16="http://schemas.microsoft.com/office/drawing/2014/main" id="{35CE0568-CF21-0C4D-A4A8-5090E6EB1770}"/>
              </a:ext>
            </a:extLst>
          </p:cNvPr>
          <p:cNvGrpSpPr>
            <a:grpSpLocks/>
          </p:cNvGrpSpPr>
          <p:nvPr/>
        </p:nvGrpSpPr>
        <p:grpSpPr bwMode="auto">
          <a:xfrm>
            <a:off x="4624388" y="2695575"/>
            <a:ext cx="2522537" cy="898525"/>
            <a:chOff x="4733075" y="3165707"/>
            <a:chExt cx="2521413" cy="898293"/>
          </a:xfrm>
        </p:grpSpPr>
        <p:sp>
          <p:nvSpPr>
            <p:cNvPr id="47" name="Freeform 46">
              <a:extLst>
                <a:ext uri="{FF2B5EF4-FFF2-40B4-BE49-F238E27FC236}">
                  <a16:creationId xmlns:a16="http://schemas.microsoft.com/office/drawing/2014/main" id="{56DE6397-E04C-1E4F-953A-2585627B958B}"/>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77" name="TextBox 37">
              <a:extLst>
                <a:ext uri="{FF2B5EF4-FFF2-40B4-BE49-F238E27FC236}">
                  <a16:creationId xmlns:a16="http://schemas.microsoft.com/office/drawing/2014/main" id="{9EE37163-73C5-CE43-A39D-65E003619FC8}"/>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asserts</a:t>
              </a:r>
            </a:p>
            <a:p>
              <a:pPr algn="ctr" eaLnBrk="1" hangingPunct="1"/>
              <a:r>
                <a:rPr lang="en-US" altLang="en-US" sz="1800">
                  <a:latin typeface="Times" pitchFamily="2" charset="0"/>
                </a:rPr>
                <a:t>more than premises.</a:t>
              </a:r>
            </a:p>
          </p:txBody>
        </p:sp>
      </p:grpSp>
      <p:sp>
        <p:nvSpPr>
          <p:cNvPr id="45" name="Freeform 44">
            <a:extLst>
              <a:ext uri="{FF2B5EF4-FFF2-40B4-BE49-F238E27FC236}">
                <a16:creationId xmlns:a16="http://schemas.microsoft.com/office/drawing/2014/main" id="{DA30EFA0-F05D-6244-B56D-08B551373E08}"/>
              </a:ext>
            </a:extLst>
          </p:cNvPr>
          <p:cNvSpPr/>
          <p:nvPr/>
        </p:nvSpPr>
        <p:spPr bwMode="auto">
          <a:xfrm>
            <a:off x="4210050" y="1201738"/>
            <a:ext cx="3695700" cy="588962"/>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1" name="TextBox 4">
            <a:extLst>
              <a:ext uri="{FF2B5EF4-FFF2-40B4-BE49-F238E27FC236}">
                <a16:creationId xmlns:a16="http://schemas.microsoft.com/office/drawing/2014/main" id="{FBE5D262-BBBC-1741-8C77-337E46AF9D7B}"/>
              </a:ext>
            </a:extLst>
          </p:cNvPr>
          <p:cNvSpPr txBox="1">
            <a:spLocks noChangeArrowheads="1"/>
          </p:cNvSpPr>
          <p:nvPr/>
        </p:nvSpPr>
        <p:spPr bwMode="auto">
          <a:xfrm>
            <a:off x="4548188" y="1122363"/>
            <a:ext cx="269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Present climate and related terrestrial processes.</a:t>
            </a:r>
          </a:p>
        </p:txBody>
      </p:sp>
      <p:grpSp>
        <p:nvGrpSpPr>
          <p:cNvPr id="6" name="Group 32">
            <a:extLst>
              <a:ext uri="{FF2B5EF4-FFF2-40B4-BE49-F238E27FC236}">
                <a16:creationId xmlns:a16="http://schemas.microsoft.com/office/drawing/2014/main" id="{8FE83682-ED54-8044-B9FB-D3D1FE41B9E4}"/>
              </a:ext>
            </a:extLst>
          </p:cNvPr>
          <p:cNvGrpSpPr>
            <a:grpSpLocks/>
          </p:cNvGrpSpPr>
          <p:nvPr/>
        </p:nvGrpSpPr>
        <p:grpSpPr bwMode="auto">
          <a:xfrm>
            <a:off x="1157288" y="1538288"/>
            <a:ext cx="2708275" cy="2303462"/>
            <a:chOff x="1127125" y="1989138"/>
            <a:chExt cx="2708275" cy="2303462"/>
          </a:xfrm>
        </p:grpSpPr>
        <p:sp>
          <p:nvSpPr>
            <p:cNvPr id="25" name="Freeform 24">
              <a:extLst>
                <a:ext uri="{FF2B5EF4-FFF2-40B4-BE49-F238E27FC236}">
                  <a16:creationId xmlns:a16="http://schemas.microsoft.com/office/drawing/2014/main" id="{27D2323C-FB6D-1842-98DF-D0CFB077C344}"/>
                </a:ext>
              </a:extLst>
            </p:cNvPr>
            <p:cNvSpPr/>
            <p:nvPr/>
          </p:nvSpPr>
          <p:spPr>
            <a:xfrm>
              <a:off x="1282700" y="3184525"/>
              <a:ext cx="2241550" cy="1108075"/>
            </a:xfrm>
            <a:custGeom>
              <a:avLst/>
              <a:gdLst>
                <a:gd name="connsiteX0" fmla="*/ 0 w 2242634"/>
                <a:gd name="connsiteY0" fmla="*/ 0 h 1108927"/>
                <a:gd name="connsiteX1" fmla="*/ 68146 w 2242634"/>
                <a:gd name="connsiteY1" fmla="*/ 0 h 1108927"/>
                <a:gd name="connsiteX2" fmla="*/ 2242634 w 2242634"/>
                <a:gd name="connsiteY2" fmla="*/ 43366 h 1108927"/>
                <a:gd name="connsiteX3" fmla="*/ 2199268 w 2242634"/>
                <a:gd name="connsiteY3" fmla="*/ 1108927 h 1108927"/>
                <a:gd name="connsiteX4" fmla="*/ 6195 w 2242634"/>
                <a:gd name="connsiteY4" fmla="*/ 1028391 h 1108927"/>
                <a:gd name="connsiteX5" fmla="*/ 0 w 2242634"/>
                <a:gd name="connsiteY5" fmla="*/ 0 h 11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634" h="1108927">
                  <a:moveTo>
                    <a:pt x="0" y="0"/>
                  </a:moveTo>
                  <a:lnTo>
                    <a:pt x="68146" y="0"/>
                  </a:lnTo>
                  <a:lnTo>
                    <a:pt x="2242634" y="43366"/>
                  </a:lnTo>
                  <a:lnTo>
                    <a:pt x="2199268" y="1108927"/>
                  </a:lnTo>
                  <a:lnTo>
                    <a:pt x="6195" y="1028391"/>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3572" name="Group 33">
              <a:extLst>
                <a:ext uri="{FF2B5EF4-FFF2-40B4-BE49-F238E27FC236}">
                  <a16:creationId xmlns:a16="http://schemas.microsoft.com/office/drawing/2014/main" id="{5910D685-89AE-8343-A654-76E5CB6CD062}"/>
                </a:ext>
              </a:extLst>
            </p:cNvPr>
            <p:cNvGrpSpPr>
              <a:grpSpLocks/>
            </p:cNvGrpSpPr>
            <p:nvPr/>
          </p:nvGrpSpPr>
          <p:grpSpPr bwMode="auto">
            <a:xfrm>
              <a:off x="1127125" y="1989138"/>
              <a:ext cx="2708275" cy="2241550"/>
              <a:chOff x="1127511" y="1988634"/>
              <a:chExt cx="2707270" cy="2242296"/>
            </a:xfrm>
          </p:grpSpPr>
          <p:sp>
            <p:nvSpPr>
              <p:cNvPr id="24" name="Bent Arrow 23">
                <a:extLst>
                  <a:ext uri="{FF2B5EF4-FFF2-40B4-BE49-F238E27FC236}">
                    <a16:creationId xmlns:a16="http://schemas.microsoft.com/office/drawing/2014/main" id="{0628A313-C670-6B4F-9338-C1A39061403F}"/>
                  </a:ext>
                </a:extLst>
              </p:cNvPr>
              <p:cNvSpPr/>
              <p:nvPr/>
            </p:nvSpPr>
            <p:spPr>
              <a:xfrm>
                <a:off x="2068549" y="1988634"/>
                <a:ext cx="1766232" cy="1232310"/>
              </a:xfrm>
              <a:prstGeom prst="bentArrow">
                <a:avLst>
                  <a:gd name="adj1" fmla="val 33040"/>
                  <a:gd name="adj2" fmla="val 29774"/>
                  <a:gd name="adj3" fmla="val 35050"/>
                  <a:gd name="adj4" fmla="val 43750"/>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3574" name="TextBox 39">
                <a:extLst>
                  <a:ext uri="{FF2B5EF4-FFF2-40B4-BE49-F238E27FC236}">
                    <a16:creationId xmlns:a16="http://schemas.microsoft.com/office/drawing/2014/main" id="{B46B8C6E-D548-1449-8C16-B85FC43CDCB6}"/>
                  </a:ext>
                </a:extLst>
              </p:cNvPr>
              <p:cNvSpPr txBox="1">
                <a:spLocks noChangeArrowheads="1"/>
              </p:cNvSpPr>
              <p:nvPr/>
            </p:nvSpPr>
            <p:spPr bwMode="auto">
              <a:xfrm>
                <a:off x="1685074" y="2149707"/>
                <a:ext cx="1654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warrant outside the premises</a:t>
                </a:r>
              </a:p>
            </p:txBody>
          </p:sp>
          <p:sp>
            <p:nvSpPr>
              <p:cNvPr id="23575" name="TextBox 22">
                <a:extLst>
                  <a:ext uri="{FF2B5EF4-FFF2-40B4-BE49-F238E27FC236}">
                    <a16:creationId xmlns:a16="http://schemas.microsoft.com/office/drawing/2014/main" id="{C1B00B54-93BB-A348-A953-5DF350EFE997}"/>
                  </a:ext>
                </a:extLst>
              </p:cNvPr>
              <p:cNvSpPr txBox="1">
                <a:spLocks noChangeArrowheads="1"/>
              </p:cNvSpPr>
              <p:nvPr/>
            </p:nvSpPr>
            <p:spPr bwMode="auto">
              <a:xfrm>
                <a:off x="1127511" y="3215267"/>
                <a:ext cx="25214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FACT: our world is </a:t>
                </a:r>
                <a:r>
                  <a:rPr lang="en-US" altLang="en-US" sz="2000" i="1">
                    <a:latin typeface="Times" pitchFamily="2" charset="0"/>
                  </a:rPr>
                  <a:t>hospitable </a:t>
                </a:r>
                <a:r>
                  <a:rPr lang="en-US" altLang="en-US" sz="2000">
                    <a:latin typeface="Times" pitchFamily="2" charset="0"/>
                  </a:rPr>
                  <a:t>to this inductive inference.</a:t>
                </a:r>
              </a:p>
            </p:txBody>
          </p:sp>
        </p:grpSp>
      </p:grpSp>
      <p:pic>
        <p:nvPicPr>
          <p:cNvPr id="23563" name="Picture 32" descr="blue_marble.jpg">
            <a:extLst>
              <a:ext uri="{FF2B5EF4-FFF2-40B4-BE49-F238E27FC236}">
                <a16:creationId xmlns:a16="http://schemas.microsoft.com/office/drawing/2014/main" id="{2A75F2EE-788C-574E-A30A-94AA87A0CE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0500"/>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32" descr="blue_marble.jpg">
            <a:extLst>
              <a:ext uri="{FF2B5EF4-FFF2-40B4-BE49-F238E27FC236}">
                <a16:creationId xmlns:a16="http://schemas.microsoft.com/office/drawing/2014/main" id="{6033FB11-F2B2-0842-9E13-2E7295B3A0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90500"/>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33" descr="blue_marble_redder.jpg">
            <a:extLst>
              <a:ext uri="{FF2B5EF4-FFF2-40B4-BE49-F238E27FC236}">
                <a16:creationId xmlns:a16="http://schemas.microsoft.com/office/drawing/2014/main" id="{1B0459FF-3536-2D4E-B645-1259F0381F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5488" y="190500"/>
            <a:ext cx="69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32" descr="blue_marble.jpg">
            <a:extLst>
              <a:ext uri="{FF2B5EF4-FFF2-40B4-BE49-F238E27FC236}">
                <a16:creationId xmlns:a16="http://schemas.microsoft.com/office/drawing/2014/main" id="{D6A3B07D-8CC9-2D47-998C-3D9CE57946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90500"/>
            <a:ext cx="70167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3" descr="blue_marble_redder.jpg">
            <a:extLst>
              <a:ext uri="{FF2B5EF4-FFF2-40B4-BE49-F238E27FC236}">
                <a16:creationId xmlns:a16="http://schemas.microsoft.com/office/drawing/2014/main" id="{884E900A-D5CC-914A-9744-A3C99C7548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8088" y="190500"/>
            <a:ext cx="69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7F602834-3051-D742-8637-C23604044D60}"/>
              </a:ext>
            </a:extLst>
          </p:cNvPr>
          <p:cNvGrpSpPr>
            <a:grpSpLocks/>
          </p:cNvGrpSpPr>
          <p:nvPr/>
        </p:nvGrpSpPr>
        <p:grpSpPr bwMode="auto">
          <a:xfrm>
            <a:off x="341313" y="3946525"/>
            <a:ext cx="3746500" cy="2405063"/>
            <a:chOff x="342040" y="3946023"/>
            <a:chExt cx="3746486" cy="2405147"/>
          </a:xfrm>
        </p:grpSpPr>
        <p:pic>
          <p:nvPicPr>
            <p:cNvPr id="23569" name="Picture 6" descr="IPCC Report.jpg">
              <a:extLst>
                <a:ext uri="{FF2B5EF4-FFF2-40B4-BE49-F238E27FC236}">
                  <a16:creationId xmlns:a16="http://schemas.microsoft.com/office/drawing/2014/main" id="{443EF993-22F3-6A49-A6ED-4EFEE39FDB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040" y="3985922"/>
              <a:ext cx="1828800" cy="236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TextBox 8">
              <a:extLst>
                <a:ext uri="{FF2B5EF4-FFF2-40B4-BE49-F238E27FC236}">
                  <a16:creationId xmlns:a16="http://schemas.microsoft.com/office/drawing/2014/main" id="{DE5B830F-EF19-A041-B4E9-6DB4807F74EF}"/>
                </a:ext>
              </a:extLst>
            </p:cNvPr>
            <p:cNvSpPr txBox="1">
              <a:spLocks noChangeArrowheads="1"/>
            </p:cNvSpPr>
            <p:nvPr/>
          </p:nvSpPr>
          <p:spPr bwMode="auto">
            <a:xfrm>
              <a:off x="2295551" y="3946023"/>
              <a:ext cx="17929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Warranting facts in the detailed climate models.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284F665F-E06C-DE45-ABDB-732235C93388}"/>
              </a:ext>
            </a:extLst>
          </p:cNvPr>
          <p:cNvSpPr/>
          <p:nvPr/>
        </p:nvSpPr>
        <p:spPr>
          <a:xfrm>
            <a:off x="473825" y="207818"/>
            <a:ext cx="7946968" cy="739833"/>
          </a:xfrm>
          <a:custGeom>
            <a:avLst/>
            <a:gdLst>
              <a:gd name="connsiteX0" fmla="*/ 207819 w 7946968"/>
              <a:gd name="connsiteY0" fmla="*/ 0 h 739833"/>
              <a:gd name="connsiteX1" fmla="*/ 7930342 w 7946968"/>
              <a:gd name="connsiteY1" fmla="*/ 191193 h 739833"/>
              <a:gd name="connsiteX2" fmla="*/ 7946968 w 7946968"/>
              <a:gd name="connsiteY2" fmla="*/ 548640 h 739833"/>
              <a:gd name="connsiteX3" fmla="*/ 0 w 7946968"/>
              <a:gd name="connsiteY3" fmla="*/ 739833 h 739833"/>
              <a:gd name="connsiteX4" fmla="*/ 207819 w 7946968"/>
              <a:gd name="connsiteY4" fmla="*/ 0 h 73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6968" h="739833">
                <a:moveTo>
                  <a:pt x="207819" y="0"/>
                </a:moveTo>
                <a:lnTo>
                  <a:pt x="7930342" y="191193"/>
                </a:lnTo>
                <a:lnTo>
                  <a:pt x="7946968" y="548640"/>
                </a:lnTo>
                <a:lnTo>
                  <a:pt x="0" y="739833"/>
                </a:lnTo>
                <a:lnTo>
                  <a:pt x="207819" y="0"/>
                </a:lnTo>
                <a:close/>
              </a:path>
            </a:pathLst>
          </a:custGeom>
          <a:solidFill>
            <a:srgbClr val="B5DC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9E5C91D-BF68-4745-B801-475CF2DBDD3D}"/>
              </a:ext>
            </a:extLst>
          </p:cNvPr>
          <p:cNvSpPr>
            <a:spLocks noGrp="1"/>
          </p:cNvSpPr>
          <p:nvPr>
            <p:ph type="title"/>
          </p:nvPr>
        </p:nvSpPr>
        <p:spPr>
          <a:xfrm>
            <a:off x="429886" y="153510"/>
            <a:ext cx="8008938" cy="1003300"/>
          </a:xfrm>
        </p:spPr>
        <p:txBody>
          <a:bodyPr/>
          <a:lstStyle/>
          <a:p>
            <a:r>
              <a:rPr lang="en-US" dirty="0"/>
              <a:t>Doomsday Argument</a:t>
            </a:r>
          </a:p>
        </p:txBody>
      </p:sp>
      <p:pic>
        <p:nvPicPr>
          <p:cNvPr id="10" name="Content Placeholder 9" descr="A picture containing outdoor object&#10;&#10;Description automatically generated">
            <a:extLst>
              <a:ext uri="{FF2B5EF4-FFF2-40B4-BE49-F238E27FC236}">
                <a16:creationId xmlns:a16="http://schemas.microsoft.com/office/drawing/2014/main" id="{B5E29BC6-2388-F647-B1CF-C551C4BC5E2D}"/>
              </a:ext>
            </a:extLst>
          </p:cNvPr>
          <p:cNvPicPr>
            <a:picLocks noGrp="1" noChangeAspect="1"/>
          </p:cNvPicPr>
          <p:nvPr>
            <p:ph idx="1"/>
          </p:nvPr>
        </p:nvPicPr>
        <p:blipFill>
          <a:blip r:embed="rId2"/>
          <a:stretch>
            <a:fillRect/>
          </a:stretch>
        </p:blipFill>
        <p:spPr>
          <a:xfrm>
            <a:off x="546550" y="1876227"/>
            <a:ext cx="862013" cy="862013"/>
          </a:xfrm>
        </p:spPr>
      </p:pic>
      <p:sp>
        <p:nvSpPr>
          <p:cNvPr id="4" name="Slide Number Placeholder 3">
            <a:extLst>
              <a:ext uri="{FF2B5EF4-FFF2-40B4-BE49-F238E27FC236}">
                <a16:creationId xmlns:a16="http://schemas.microsoft.com/office/drawing/2014/main" id="{2B4766BA-B4A9-844E-9BCD-FB6B57A6FA65}"/>
              </a:ext>
            </a:extLst>
          </p:cNvPr>
          <p:cNvSpPr>
            <a:spLocks noGrp="1"/>
          </p:cNvSpPr>
          <p:nvPr>
            <p:ph type="sldNum" sz="quarter" idx="12"/>
          </p:nvPr>
        </p:nvSpPr>
        <p:spPr/>
        <p:txBody>
          <a:bodyPr/>
          <a:lstStyle/>
          <a:p>
            <a:fld id="{68CB87C9-4AB0-BC4A-87A4-EC36DDF42AA0}" type="slidenum">
              <a:rPr lang="en-US" altLang="en-US" smtClean="0"/>
              <a:pPr/>
              <a:t>12</a:t>
            </a:fld>
            <a:endParaRPr lang="en-US" altLang="en-US"/>
          </a:p>
        </p:txBody>
      </p:sp>
      <p:pic>
        <p:nvPicPr>
          <p:cNvPr id="5" name="Picture 32" descr="blue_marble.jpg">
            <a:extLst>
              <a:ext uri="{FF2B5EF4-FFF2-40B4-BE49-F238E27FC236}">
                <a16:creationId xmlns:a16="http://schemas.microsoft.com/office/drawing/2014/main" id="{8FACB5F4-26C3-2642-B244-C9F293C22C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8482" y="1950839"/>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descr="blue_marble_redder.jpg">
            <a:extLst>
              <a:ext uri="{FF2B5EF4-FFF2-40B4-BE49-F238E27FC236}">
                <a16:creationId xmlns:a16="http://schemas.microsoft.com/office/drawing/2014/main" id="{57AC5B15-A023-BA41-A780-EDCF230212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5387" y="2001148"/>
            <a:ext cx="69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Point Star 6">
            <a:extLst>
              <a:ext uri="{FF2B5EF4-FFF2-40B4-BE49-F238E27FC236}">
                <a16:creationId xmlns:a16="http://schemas.microsoft.com/office/drawing/2014/main" id="{37901238-DDD2-D444-A3A2-138596481BE9}"/>
              </a:ext>
            </a:extLst>
          </p:cNvPr>
          <p:cNvSpPr/>
          <p:nvPr/>
        </p:nvSpPr>
        <p:spPr>
          <a:xfrm>
            <a:off x="7667249" y="2191648"/>
            <a:ext cx="265113" cy="263525"/>
          </a:xfrm>
          <a:prstGeom prst="star12">
            <a:avLst>
              <a:gd name="adj" fmla="val 161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12-Point Star 7">
            <a:extLst>
              <a:ext uri="{FF2B5EF4-FFF2-40B4-BE49-F238E27FC236}">
                <a16:creationId xmlns:a16="http://schemas.microsoft.com/office/drawing/2014/main" id="{6E90B837-DEBD-E746-A6C8-BA971013E0C1}"/>
              </a:ext>
            </a:extLst>
          </p:cNvPr>
          <p:cNvSpPr/>
          <p:nvPr/>
        </p:nvSpPr>
        <p:spPr>
          <a:xfrm>
            <a:off x="6589336" y="1845573"/>
            <a:ext cx="1019175" cy="1017587"/>
          </a:xfrm>
          <a:prstGeom prst="star12">
            <a:avLst>
              <a:gd name="adj" fmla="val 1616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 name="Picture 32" descr="blue_marble.jpg">
            <a:extLst>
              <a:ext uri="{FF2B5EF4-FFF2-40B4-BE49-F238E27FC236}">
                <a16:creationId xmlns:a16="http://schemas.microsoft.com/office/drawing/2014/main" id="{1ED6F453-D3D2-5B4D-8FF0-0D734B03F4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6895" y="1997973"/>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blue_marble.jpg">
            <a:extLst>
              <a:ext uri="{FF2B5EF4-FFF2-40B4-BE49-F238E27FC236}">
                <a16:creationId xmlns:a16="http://schemas.microsoft.com/office/drawing/2014/main" id="{9E9724DF-E30C-C940-9C78-864AEB91C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721" y="1997973"/>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blue_marble.jpg">
            <a:extLst>
              <a:ext uri="{FF2B5EF4-FFF2-40B4-BE49-F238E27FC236}">
                <a16:creationId xmlns:a16="http://schemas.microsoft.com/office/drawing/2014/main" id="{ED86F75B-5698-804E-A57F-DB0BD37D0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8560" y="2016827"/>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descr="blue_marble.jpg">
            <a:extLst>
              <a:ext uri="{FF2B5EF4-FFF2-40B4-BE49-F238E27FC236}">
                <a16:creationId xmlns:a16="http://schemas.microsoft.com/office/drawing/2014/main" id="{7E64921C-04D1-ED42-A554-C629474A0C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948" y="2016827"/>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C193386-8CE3-E742-AD6B-6CE029CBF115}"/>
              </a:ext>
            </a:extLst>
          </p:cNvPr>
          <p:cNvSpPr txBox="1"/>
          <p:nvPr/>
        </p:nvSpPr>
        <p:spPr>
          <a:xfrm>
            <a:off x="457200" y="1109690"/>
            <a:ext cx="1024639" cy="646331"/>
          </a:xfrm>
          <a:prstGeom prst="rect">
            <a:avLst/>
          </a:prstGeom>
          <a:noFill/>
        </p:spPr>
        <p:txBody>
          <a:bodyPr wrap="none" rtlCol="0">
            <a:spAutoFit/>
          </a:bodyPr>
          <a:lstStyle/>
          <a:p>
            <a:r>
              <a:rPr lang="en-US" dirty="0">
                <a:latin typeface="Times"/>
                <a:cs typeface="Times"/>
              </a:rPr>
              <a:t>Creation</a:t>
            </a:r>
          </a:p>
          <a:p>
            <a:r>
              <a:rPr lang="en-US" dirty="0">
                <a:latin typeface="Times"/>
                <a:cs typeface="Times"/>
              </a:rPr>
              <a:t>Time = 0</a:t>
            </a:r>
          </a:p>
        </p:txBody>
      </p:sp>
      <p:sp>
        <p:nvSpPr>
          <p:cNvPr id="16" name="TextBox 15">
            <a:extLst>
              <a:ext uri="{FF2B5EF4-FFF2-40B4-BE49-F238E27FC236}">
                <a16:creationId xmlns:a16="http://schemas.microsoft.com/office/drawing/2014/main" id="{3CF1EA6B-883A-D84B-93A0-6F2B1EC57D35}"/>
              </a:ext>
            </a:extLst>
          </p:cNvPr>
          <p:cNvSpPr txBox="1"/>
          <p:nvPr/>
        </p:nvSpPr>
        <p:spPr>
          <a:xfrm>
            <a:off x="4524866" y="1172532"/>
            <a:ext cx="973343" cy="646331"/>
          </a:xfrm>
          <a:prstGeom prst="rect">
            <a:avLst/>
          </a:prstGeom>
          <a:noFill/>
        </p:spPr>
        <p:txBody>
          <a:bodyPr wrap="none" rtlCol="0">
            <a:spAutoFit/>
          </a:bodyPr>
          <a:lstStyle/>
          <a:p>
            <a:r>
              <a:rPr lang="en-US" dirty="0">
                <a:latin typeface="Times"/>
                <a:cs typeface="Times"/>
              </a:rPr>
              <a:t>Now</a:t>
            </a:r>
          </a:p>
          <a:p>
            <a:r>
              <a:rPr lang="en-US" dirty="0">
                <a:latin typeface="Times"/>
                <a:cs typeface="Times"/>
              </a:rPr>
              <a:t>Time = t</a:t>
            </a:r>
          </a:p>
        </p:txBody>
      </p:sp>
      <p:sp>
        <p:nvSpPr>
          <p:cNvPr id="17" name="TextBox 16">
            <a:extLst>
              <a:ext uri="{FF2B5EF4-FFF2-40B4-BE49-F238E27FC236}">
                <a16:creationId xmlns:a16="http://schemas.microsoft.com/office/drawing/2014/main" id="{9264FCE7-1969-6D43-8317-50CDEA2FC9FE}"/>
              </a:ext>
            </a:extLst>
          </p:cNvPr>
          <p:cNvSpPr txBox="1"/>
          <p:nvPr/>
        </p:nvSpPr>
        <p:spPr>
          <a:xfrm>
            <a:off x="6606278" y="1172533"/>
            <a:ext cx="1046248" cy="646331"/>
          </a:xfrm>
          <a:prstGeom prst="rect">
            <a:avLst/>
          </a:prstGeom>
          <a:noFill/>
        </p:spPr>
        <p:txBody>
          <a:bodyPr wrap="none" rtlCol="0">
            <a:spAutoFit/>
          </a:bodyPr>
          <a:lstStyle/>
          <a:p>
            <a:r>
              <a:rPr lang="en-US" dirty="0">
                <a:latin typeface="Times"/>
                <a:cs typeface="Times"/>
              </a:rPr>
              <a:t>Doom</a:t>
            </a:r>
          </a:p>
          <a:p>
            <a:r>
              <a:rPr lang="en-US" dirty="0">
                <a:latin typeface="Times"/>
                <a:cs typeface="Times"/>
              </a:rPr>
              <a:t>Time = T</a:t>
            </a:r>
          </a:p>
        </p:txBody>
      </p:sp>
      <p:sp>
        <p:nvSpPr>
          <p:cNvPr id="18" name="Rectangle 17">
            <a:extLst>
              <a:ext uri="{FF2B5EF4-FFF2-40B4-BE49-F238E27FC236}">
                <a16:creationId xmlns:a16="http://schemas.microsoft.com/office/drawing/2014/main" id="{DF7B406C-F93B-5543-96EF-73821401417D}"/>
              </a:ext>
            </a:extLst>
          </p:cNvPr>
          <p:cNvSpPr/>
          <p:nvPr/>
        </p:nvSpPr>
        <p:spPr>
          <a:xfrm>
            <a:off x="546549" y="2927578"/>
            <a:ext cx="7120699" cy="243621"/>
          </a:xfrm>
          <a:prstGeom prst="rect">
            <a:avLst/>
          </a:prstGeom>
          <a:gradFill flip="none" rotWithShape="1">
            <a:gsLst>
              <a:gs pos="0">
                <a:schemeClr val="bg1"/>
              </a:gs>
              <a:gs pos="99000">
                <a:srgbClr val="0070C0"/>
              </a:gs>
              <a:gs pos="22000">
                <a:srgbClr val="0070C0"/>
              </a:gs>
              <a:gs pos="9000">
                <a:srgbClr val="FF4040"/>
              </a:gs>
            </a:gsLst>
            <a:lin ang="1080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E7868FF9-B5C0-2847-9EDD-B6CAC79F78AB}"/>
              </a:ext>
            </a:extLst>
          </p:cNvPr>
          <p:cNvGrpSpPr/>
          <p:nvPr/>
        </p:nvGrpSpPr>
        <p:grpSpPr>
          <a:xfrm>
            <a:off x="191193" y="3458095"/>
            <a:ext cx="2501072" cy="1481350"/>
            <a:chOff x="191193" y="3458095"/>
            <a:chExt cx="2501072" cy="1481350"/>
          </a:xfrm>
        </p:grpSpPr>
        <p:sp>
          <p:nvSpPr>
            <p:cNvPr id="43" name="Freeform 42">
              <a:extLst>
                <a:ext uri="{FF2B5EF4-FFF2-40B4-BE49-F238E27FC236}">
                  <a16:creationId xmlns:a16="http://schemas.microsoft.com/office/drawing/2014/main" id="{6B83C3FD-AB71-594A-938D-1970CE685243}"/>
                </a:ext>
              </a:extLst>
            </p:cNvPr>
            <p:cNvSpPr/>
            <p:nvPr/>
          </p:nvSpPr>
          <p:spPr>
            <a:xfrm>
              <a:off x="191193" y="3458095"/>
              <a:ext cx="1620982" cy="1050913"/>
            </a:xfrm>
            <a:custGeom>
              <a:avLst/>
              <a:gdLst>
                <a:gd name="connsiteX0" fmla="*/ 274320 w 1620982"/>
                <a:gd name="connsiteY0" fmla="*/ 0 h 1354974"/>
                <a:gd name="connsiteX1" fmla="*/ 1604356 w 1620982"/>
                <a:gd name="connsiteY1" fmla="*/ 324196 h 1354974"/>
                <a:gd name="connsiteX2" fmla="*/ 1620982 w 1620982"/>
                <a:gd name="connsiteY2" fmla="*/ 1022465 h 1354974"/>
                <a:gd name="connsiteX3" fmla="*/ 0 w 1620982"/>
                <a:gd name="connsiteY3" fmla="*/ 1354974 h 1354974"/>
                <a:gd name="connsiteX4" fmla="*/ 274320 w 1620982"/>
                <a:gd name="connsiteY4" fmla="*/ 0 h 1354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982" h="1354974">
                  <a:moveTo>
                    <a:pt x="274320" y="0"/>
                  </a:moveTo>
                  <a:lnTo>
                    <a:pt x="1604356" y="324196"/>
                  </a:lnTo>
                  <a:lnTo>
                    <a:pt x="1620982" y="1022465"/>
                  </a:lnTo>
                  <a:lnTo>
                    <a:pt x="0" y="1354974"/>
                  </a:lnTo>
                  <a:lnTo>
                    <a:pt x="27432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EE531FC3-19BB-7D49-A1AB-FA24F7BB7CFF}"/>
                </a:ext>
              </a:extLst>
            </p:cNvPr>
            <p:cNvSpPr txBox="1"/>
            <p:nvPr/>
          </p:nvSpPr>
          <p:spPr>
            <a:xfrm>
              <a:off x="388379" y="3511065"/>
              <a:ext cx="2303886" cy="923330"/>
            </a:xfrm>
            <a:prstGeom prst="rect">
              <a:avLst/>
            </a:prstGeom>
            <a:noFill/>
          </p:spPr>
          <p:txBody>
            <a:bodyPr wrap="square" rtlCol="0">
              <a:spAutoFit/>
            </a:bodyPr>
            <a:lstStyle/>
            <a:p>
              <a:r>
                <a:rPr lang="en-US" dirty="0">
                  <a:latin typeface="Times"/>
                  <a:cs typeface="Times"/>
                </a:rPr>
                <a:t>Our t is equally likely in any unit time interval from 0 to T.</a:t>
              </a:r>
            </a:p>
          </p:txBody>
        </p:sp>
        <p:sp>
          <p:nvSpPr>
            <p:cNvPr id="20" name="TextBox 19">
              <a:extLst>
                <a:ext uri="{FF2B5EF4-FFF2-40B4-BE49-F238E27FC236}">
                  <a16:creationId xmlns:a16="http://schemas.microsoft.com/office/drawing/2014/main" id="{343FAC72-D0DD-CA49-B65E-290F95363D61}"/>
                </a:ext>
              </a:extLst>
            </p:cNvPr>
            <p:cNvSpPr txBox="1"/>
            <p:nvPr/>
          </p:nvSpPr>
          <p:spPr>
            <a:xfrm>
              <a:off x="415693" y="4477780"/>
              <a:ext cx="1796710" cy="461665"/>
            </a:xfrm>
            <a:prstGeom prst="rect">
              <a:avLst/>
            </a:prstGeom>
            <a:noFill/>
          </p:spPr>
          <p:txBody>
            <a:bodyPr wrap="none" rtlCol="0">
              <a:spAutoFit/>
            </a:bodyPr>
            <a:lstStyle/>
            <a:p>
              <a:r>
                <a:rPr lang="en-US" sz="2400" dirty="0">
                  <a:latin typeface="Times"/>
                  <a:cs typeface="Times"/>
                </a:rPr>
                <a:t>P(t | T) = 1/T</a:t>
              </a:r>
            </a:p>
          </p:txBody>
        </p:sp>
      </p:grpSp>
      <p:grpSp>
        <p:nvGrpSpPr>
          <p:cNvPr id="46" name="Group 45">
            <a:extLst>
              <a:ext uri="{FF2B5EF4-FFF2-40B4-BE49-F238E27FC236}">
                <a16:creationId xmlns:a16="http://schemas.microsoft.com/office/drawing/2014/main" id="{BB9819CE-2B56-9749-913E-B1B2234E068F}"/>
              </a:ext>
            </a:extLst>
          </p:cNvPr>
          <p:cNvGrpSpPr/>
          <p:nvPr/>
        </p:nvGrpSpPr>
        <p:grpSpPr>
          <a:xfrm>
            <a:off x="116378" y="5037513"/>
            <a:ext cx="2769864" cy="1011149"/>
            <a:chOff x="116378" y="5037513"/>
            <a:chExt cx="2769864" cy="1011149"/>
          </a:xfrm>
        </p:grpSpPr>
        <p:sp>
          <p:nvSpPr>
            <p:cNvPr id="44" name="Freeform 43">
              <a:extLst>
                <a:ext uri="{FF2B5EF4-FFF2-40B4-BE49-F238E27FC236}">
                  <a16:creationId xmlns:a16="http://schemas.microsoft.com/office/drawing/2014/main" id="{923B32A9-B4C1-654A-BAD7-7283B69E8A77}"/>
                </a:ext>
              </a:extLst>
            </p:cNvPr>
            <p:cNvSpPr/>
            <p:nvPr/>
          </p:nvSpPr>
          <p:spPr>
            <a:xfrm>
              <a:off x="116378" y="5037513"/>
              <a:ext cx="1620982" cy="789709"/>
            </a:xfrm>
            <a:custGeom>
              <a:avLst/>
              <a:gdLst>
                <a:gd name="connsiteX0" fmla="*/ 274320 w 1620982"/>
                <a:gd name="connsiteY0" fmla="*/ 0 h 1354974"/>
                <a:gd name="connsiteX1" fmla="*/ 1604356 w 1620982"/>
                <a:gd name="connsiteY1" fmla="*/ 324196 h 1354974"/>
                <a:gd name="connsiteX2" fmla="*/ 1620982 w 1620982"/>
                <a:gd name="connsiteY2" fmla="*/ 1022465 h 1354974"/>
                <a:gd name="connsiteX3" fmla="*/ 0 w 1620982"/>
                <a:gd name="connsiteY3" fmla="*/ 1354974 h 1354974"/>
                <a:gd name="connsiteX4" fmla="*/ 274320 w 1620982"/>
                <a:gd name="connsiteY4" fmla="*/ 0 h 1354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982" h="1354974">
                  <a:moveTo>
                    <a:pt x="274320" y="0"/>
                  </a:moveTo>
                  <a:lnTo>
                    <a:pt x="1604356" y="324196"/>
                  </a:lnTo>
                  <a:lnTo>
                    <a:pt x="1620982" y="1022465"/>
                  </a:lnTo>
                  <a:lnTo>
                    <a:pt x="0" y="1354974"/>
                  </a:lnTo>
                  <a:lnTo>
                    <a:pt x="27432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303B7A3A-A989-3A42-94F1-D69D78814724}"/>
                </a:ext>
              </a:extLst>
            </p:cNvPr>
            <p:cNvSpPr txBox="1"/>
            <p:nvPr/>
          </p:nvSpPr>
          <p:spPr>
            <a:xfrm>
              <a:off x="367026" y="5217421"/>
              <a:ext cx="2519216" cy="369332"/>
            </a:xfrm>
            <a:prstGeom prst="rect">
              <a:avLst/>
            </a:prstGeom>
            <a:noFill/>
          </p:spPr>
          <p:txBody>
            <a:bodyPr wrap="none" rtlCol="0">
              <a:spAutoFit/>
            </a:bodyPr>
            <a:lstStyle/>
            <a:p>
              <a:r>
                <a:rPr lang="en-US" dirty="0">
                  <a:latin typeface="Times"/>
                  <a:cs typeface="Times"/>
                </a:rPr>
                <a:t>Prior indifference over T.</a:t>
              </a:r>
            </a:p>
          </p:txBody>
        </p:sp>
        <p:sp>
          <p:nvSpPr>
            <p:cNvPr id="27" name="TextBox 26">
              <a:extLst>
                <a:ext uri="{FF2B5EF4-FFF2-40B4-BE49-F238E27FC236}">
                  <a16:creationId xmlns:a16="http://schemas.microsoft.com/office/drawing/2014/main" id="{AF7C41D9-2B73-2C4F-A54C-15F6437BEA0E}"/>
                </a:ext>
              </a:extLst>
            </p:cNvPr>
            <p:cNvSpPr txBox="1"/>
            <p:nvPr/>
          </p:nvSpPr>
          <p:spPr>
            <a:xfrm>
              <a:off x="367026" y="5586997"/>
              <a:ext cx="1845377" cy="461665"/>
            </a:xfrm>
            <a:prstGeom prst="rect">
              <a:avLst/>
            </a:prstGeom>
            <a:noFill/>
          </p:spPr>
          <p:txBody>
            <a:bodyPr wrap="none" rtlCol="0">
              <a:spAutoFit/>
            </a:bodyPr>
            <a:lstStyle/>
            <a:p>
              <a:r>
                <a:rPr lang="en-US" sz="2400" dirty="0">
                  <a:latin typeface="Times"/>
                  <a:cs typeface="Times"/>
                </a:rPr>
                <a:t>P(T</a:t>
              </a:r>
              <a:r>
                <a:rPr lang="en-US" sz="2400" baseline="-25000" dirty="0">
                  <a:latin typeface="Times"/>
                  <a:cs typeface="Times"/>
                </a:rPr>
                <a:t>1</a:t>
              </a:r>
              <a:r>
                <a:rPr lang="en-US" sz="2400" dirty="0">
                  <a:latin typeface="Times"/>
                  <a:cs typeface="Times"/>
                </a:rPr>
                <a:t>) = P(T</a:t>
              </a:r>
              <a:r>
                <a:rPr lang="en-US" sz="2400" baseline="-25000" dirty="0">
                  <a:latin typeface="Times"/>
                  <a:cs typeface="Times"/>
                </a:rPr>
                <a:t>2</a:t>
              </a:r>
              <a:r>
                <a:rPr lang="en-US" sz="2400" dirty="0">
                  <a:latin typeface="Times"/>
                  <a:cs typeface="Times"/>
                </a:rPr>
                <a:t>)</a:t>
              </a:r>
            </a:p>
          </p:txBody>
        </p:sp>
      </p:grpSp>
      <p:grpSp>
        <p:nvGrpSpPr>
          <p:cNvPr id="47" name="Group 46">
            <a:extLst>
              <a:ext uri="{FF2B5EF4-FFF2-40B4-BE49-F238E27FC236}">
                <a16:creationId xmlns:a16="http://schemas.microsoft.com/office/drawing/2014/main" id="{3498BE2A-0019-F041-A441-109571ED3100}"/>
              </a:ext>
            </a:extLst>
          </p:cNvPr>
          <p:cNvGrpSpPr/>
          <p:nvPr/>
        </p:nvGrpSpPr>
        <p:grpSpPr>
          <a:xfrm>
            <a:off x="2890857" y="3520280"/>
            <a:ext cx="3665339" cy="1032743"/>
            <a:chOff x="2890857" y="3520280"/>
            <a:chExt cx="3665339" cy="1032743"/>
          </a:xfrm>
        </p:grpSpPr>
        <p:sp>
          <p:nvSpPr>
            <p:cNvPr id="21" name="TextBox 20">
              <a:extLst>
                <a:ext uri="{FF2B5EF4-FFF2-40B4-BE49-F238E27FC236}">
                  <a16:creationId xmlns:a16="http://schemas.microsoft.com/office/drawing/2014/main" id="{A512CFF7-0DCE-744F-9D6B-1A46ACA7EFFC}"/>
                </a:ext>
              </a:extLst>
            </p:cNvPr>
            <p:cNvSpPr txBox="1"/>
            <p:nvPr/>
          </p:nvSpPr>
          <p:spPr>
            <a:xfrm>
              <a:off x="2909711" y="3524811"/>
              <a:ext cx="1125629" cy="461665"/>
            </a:xfrm>
            <a:prstGeom prst="rect">
              <a:avLst/>
            </a:prstGeom>
            <a:noFill/>
          </p:spPr>
          <p:txBody>
            <a:bodyPr wrap="none" rtlCol="0">
              <a:spAutoFit/>
            </a:bodyPr>
            <a:lstStyle/>
            <a:p>
              <a:r>
                <a:rPr lang="en-US" sz="2400" dirty="0">
                  <a:latin typeface="Times"/>
                  <a:cs typeface="Times"/>
                </a:rPr>
                <a:t>P(T</a:t>
              </a:r>
              <a:r>
                <a:rPr lang="en-US" sz="2400" baseline="-25000" dirty="0">
                  <a:latin typeface="Times"/>
                  <a:cs typeface="Times"/>
                </a:rPr>
                <a:t>1 </a:t>
              </a:r>
              <a:r>
                <a:rPr lang="en-US" sz="2400" dirty="0">
                  <a:latin typeface="Times"/>
                  <a:cs typeface="Times"/>
                </a:rPr>
                <a:t>| t)</a:t>
              </a:r>
            </a:p>
          </p:txBody>
        </p:sp>
        <p:sp>
          <p:nvSpPr>
            <p:cNvPr id="22" name="TextBox 21">
              <a:extLst>
                <a:ext uri="{FF2B5EF4-FFF2-40B4-BE49-F238E27FC236}">
                  <a16:creationId xmlns:a16="http://schemas.microsoft.com/office/drawing/2014/main" id="{8ABB2CC7-5B81-684F-8F4B-3DE3B32B8343}"/>
                </a:ext>
              </a:extLst>
            </p:cNvPr>
            <p:cNvSpPr txBox="1"/>
            <p:nvPr/>
          </p:nvSpPr>
          <p:spPr>
            <a:xfrm>
              <a:off x="2890857" y="4065784"/>
              <a:ext cx="1125629" cy="461665"/>
            </a:xfrm>
            <a:prstGeom prst="rect">
              <a:avLst/>
            </a:prstGeom>
            <a:noFill/>
          </p:spPr>
          <p:txBody>
            <a:bodyPr wrap="none" rtlCol="0">
              <a:spAutoFit/>
            </a:bodyPr>
            <a:lstStyle/>
            <a:p>
              <a:r>
                <a:rPr lang="en-US" sz="2400" dirty="0">
                  <a:latin typeface="Times"/>
                  <a:cs typeface="Times"/>
                </a:rPr>
                <a:t>P(T</a:t>
              </a:r>
              <a:r>
                <a:rPr lang="en-US" sz="2400" baseline="-25000" dirty="0">
                  <a:latin typeface="Times"/>
                  <a:cs typeface="Times"/>
                </a:rPr>
                <a:t>2 </a:t>
              </a:r>
              <a:r>
                <a:rPr lang="en-US" sz="2400" dirty="0">
                  <a:latin typeface="Times"/>
                  <a:cs typeface="Times"/>
                </a:rPr>
                <a:t>| t)</a:t>
              </a:r>
            </a:p>
          </p:txBody>
        </p:sp>
        <p:sp>
          <p:nvSpPr>
            <p:cNvPr id="23" name="TextBox 22">
              <a:extLst>
                <a:ext uri="{FF2B5EF4-FFF2-40B4-BE49-F238E27FC236}">
                  <a16:creationId xmlns:a16="http://schemas.microsoft.com/office/drawing/2014/main" id="{A966892B-4867-FE4F-983F-FB7C4F85D823}"/>
                </a:ext>
              </a:extLst>
            </p:cNvPr>
            <p:cNvSpPr txBox="1"/>
            <p:nvPr/>
          </p:nvSpPr>
          <p:spPr>
            <a:xfrm>
              <a:off x="4435679" y="3520280"/>
              <a:ext cx="2120517" cy="461665"/>
            </a:xfrm>
            <a:prstGeom prst="rect">
              <a:avLst/>
            </a:prstGeom>
            <a:noFill/>
          </p:spPr>
          <p:txBody>
            <a:bodyPr wrap="none" rtlCol="0">
              <a:spAutoFit/>
            </a:bodyPr>
            <a:lstStyle/>
            <a:p>
              <a:r>
                <a:rPr lang="en-US" sz="2400" dirty="0">
                  <a:latin typeface="Times"/>
                  <a:cs typeface="Times"/>
                </a:rPr>
                <a:t>P(t | T</a:t>
              </a:r>
              <a:r>
                <a:rPr lang="en-US" sz="2400" baseline="-25000" dirty="0">
                  <a:latin typeface="Times"/>
                  <a:cs typeface="Times"/>
                </a:rPr>
                <a:t>1</a:t>
              </a:r>
              <a:r>
                <a:rPr lang="en-US" sz="2400" dirty="0">
                  <a:latin typeface="Times"/>
                  <a:cs typeface="Times"/>
                </a:rPr>
                <a:t>) .  P(T</a:t>
              </a:r>
              <a:r>
                <a:rPr lang="en-US" sz="2400" baseline="-25000" dirty="0">
                  <a:latin typeface="Times"/>
                  <a:cs typeface="Times"/>
                </a:rPr>
                <a:t>1</a:t>
              </a:r>
              <a:r>
                <a:rPr lang="en-US" sz="2400" dirty="0">
                  <a:latin typeface="Times"/>
                  <a:cs typeface="Times"/>
                </a:rPr>
                <a:t>)</a:t>
              </a:r>
            </a:p>
          </p:txBody>
        </p:sp>
        <p:sp>
          <p:nvSpPr>
            <p:cNvPr id="24" name="TextBox 23">
              <a:extLst>
                <a:ext uri="{FF2B5EF4-FFF2-40B4-BE49-F238E27FC236}">
                  <a16:creationId xmlns:a16="http://schemas.microsoft.com/office/drawing/2014/main" id="{5A4A8843-BDDA-FF4D-B0DE-BE86472A2499}"/>
                </a:ext>
              </a:extLst>
            </p:cNvPr>
            <p:cNvSpPr txBox="1"/>
            <p:nvPr/>
          </p:nvSpPr>
          <p:spPr>
            <a:xfrm>
              <a:off x="4421684" y="4091358"/>
              <a:ext cx="2120517" cy="461665"/>
            </a:xfrm>
            <a:prstGeom prst="rect">
              <a:avLst/>
            </a:prstGeom>
            <a:noFill/>
          </p:spPr>
          <p:txBody>
            <a:bodyPr wrap="none" rtlCol="0">
              <a:spAutoFit/>
            </a:bodyPr>
            <a:lstStyle/>
            <a:p>
              <a:r>
                <a:rPr lang="en-US" sz="2400" dirty="0">
                  <a:latin typeface="Times"/>
                  <a:cs typeface="Times"/>
                </a:rPr>
                <a:t>P(t | T</a:t>
              </a:r>
              <a:r>
                <a:rPr lang="en-US" sz="2400" baseline="-25000" dirty="0">
                  <a:latin typeface="Times"/>
                  <a:cs typeface="Times"/>
                </a:rPr>
                <a:t>2</a:t>
              </a:r>
              <a:r>
                <a:rPr lang="en-US" sz="2400" dirty="0">
                  <a:latin typeface="Times"/>
                  <a:cs typeface="Times"/>
                </a:rPr>
                <a:t>) .  P(T</a:t>
              </a:r>
              <a:r>
                <a:rPr lang="en-US" sz="2400" baseline="-25000" dirty="0">
                  <a:latin typeface="Times"/>
                  <a:cs typeface="Times"/>
                </a:rPr>
                <a:t>2</a:t>
              </a:r>
              <a:r>
                <a:rPr lang="en-US" sz="2400" dirty="0">
                  <a:latin typeface="Times"/>
                  <a:cs typeface="Times"/>
                </a:rPr>
                <a:t>)</a:t>
              </a:r>
            </a:p>
          </p:txBody>
        </p:sp>
        <p:cxnSp>
          <p:nvCxnSpPr>
            <p:cNvPr id="31" name="Straight Connector 30">
              <a:extLst>
                <a:ext uri="{FF2B5EF4-FFF2-40B4-BE49-F238E27FC236}">
                  <a16:creationId xmlns:a16="http://schemas.microsoft.com/office/drawing/2014/main" id="{0A18220D-4D9D-FE43-BD54-B97D7FA71C0D}"/>
                </a:ext>
              </a:extLst>
            </p:cNvPr>
            <p:cNvCxnSpPr>
              <a:cxnSpLocks/>
            </p:cNvCxnSpPr>
            <p:nvPr/>
          </p:nvCxnSpPr>
          <p:spPr>
            <a:xfrm>
              <a:off x="2994382" y="4058366"/>
              <a:ext cx="91857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C3F62BA-D986-D149-BDE6-4CEDA045D4C9}"/>
                </a:ext>
              </a:extLst>
            </p:cNvPr>
            <p:cNvCxnSpPr>
              <a:cxnSpLocks/>
            </p:cNvCxnSpPr>
            <p:nvPr/>
          </p:nvCxnSpPr>
          <p:spPr>
            <a:xfrm>
              <a:off x="4465735" y="4050053"/>
              <a:ext cx="2009880" cy="0"/>
            </a:xfrm>
            <a:prstGeom prst="line">
              <a:avLst/>
            </a:prstGeom>
            <a:ln w="254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51F245F-D813-B348-AE3C-8C20C71D8810}"/>
                </a:ext>
              </a:extLst>
            </p:cNvPr>
            <p:cNvSpPr txBox="1"/>
            <p:nvPr/>
          </p:nvSpPr>
          <p:spPr>
            <a:xfrm>
              <a:off x="3999103" y="3768523"/>
              <a:ext cx="386644" cy="523220"/>
            </a:xfrm>
            <a:prstGeom prst="rect">
              <a:avLst/>
            </a:prstGeom>
            <a:noFill/>
          </p:spPr>
          <p:txBody>
            <a:bodyPr wrap="none" rtlCol="0">
              <a:spAutoFit/>
            </a:bodyPr>
            <a:lstStyle/>
            <a:p>
              <a:r>
                <a:rPr lang="en-US" sz="2800" dirty="0">
                  <a:latin typeface="Times"/>
                  <a:cs typeface="Times"/>
                </a:rPr>
                <a:t>=</a:t>
              </a:r>
            </a:p>
          </p:txBody>
        </p:sp>
      </p:grpSp>
      <p:grpSp>
        <p:nvGrpSpPr>
          <p:cNvPr id="48" name="Group 47">
            <a:extLst>
              <a:ext uri="{FF2B5EF4-FFF2-40B4-BE49-F238E27FC236}">
                <a16:creationId xmlns:a16="http://schemas.microsoft.com/office/drawing/2014/main" id="{54C1A1A0-DD70-244F-B858-76FB297AB97F}"/>
              </a:ext>
            </a:extLst>
          </p:cNvPr>
          <p:cNvGrpSpPr/>
          <p:nvPr/>
        </p:nvGrpSpPr>
        <p:grpSpPr>
          <a:xfrm>
            <a:off x="6600987" y="3520279"/>
            <a:ext cx="1368584" cy="1041577"/>
            <a:chOff x="6600987" y="3520279"/>
            <a:chExt cx="1368584" cy="1041577"/>
          </a:xfrm>
        </p:grpSpPr>
        <p:sp>
          <p:nvSpPr>
            <p:cNvPr id="28" name="TextBox 27">
              <a:extLst>
                <a:ext uri="{FF2B5EF4-FFF2-40B4-BE49-F238E27FC236}">
                  <a16:creationId xmlns:a16="http://schemas.microsoft.com/office/drawing/2014/main" id="{FE9B668D-F751-9C46-8B1A-F4329769D3FF}"/>
                </a:ext>
              </a:extLst>
            </p:cNvPr>
            <p:cNvSpPr txBox="1"/>
            <p:nvPr/>
          </p:nvSpPr>
          <p:spPr>
            <a:xfrm>
              <a:off x="7086839" y="3520279"/>
              <a:ext cx="785215" cy="461665"/>
            </a:xfrm>
            <a:prstGeom prst="rect">
              <a:avLst/>
            </a:prstGeom>
            <a:noFill/>
          </p:spPr>
          <p:txBody>
            <a:bodyPr wrap="none" rtlCol="0">
              <a:spAutoFit/>
            </a:bodyPr>
            <a:lstStyle/>
            <a:p>
              <a:r>
                <a:rPr lang="en-US" sz="2400" dirty="0">
                  <a:latin typeface="Times"/>
                  <a:cs typeface="Times"/>
                </a:rPr>
                <a:t>1/ T</a:t>
              </a:r>
              <a:r>
                <a:rPr lang="en-US" sz="2400" baseline="-25000" dirty="0">
                  <a:latin typeface="Times"/>
                  <a:cs typeface="Times"/>
                </a:rPr>
                <a:t>1</a:t>
              </a:r>
              <a:endParaRPr lang="en-US" sz="2400" dirty="0">
                <a:latin typeface="Times"/>
                <a:cs typeface="Times"/>
              </a:endParaRPr>
            </a:p>
          </p:txBody>
        </p:sp>
        <p:sp>
          <p:nvSpPr>
            <p:cNvPr id="29" name="TextBox 28">
              <a:extLst>
                <a:ext uri="{FF2B5EF4-FFF2-40B4-BE49-F238E27FC236}">
                  <a16:creationId xmlns:a16="http://schemas.microsoft.com/office/drawing/2014/main" id="{23C47E2D-E14E-164B-BBB5-E6E76A814D24}"/>
                </a:ext>
              </a:extLst>
            </p:cNvPr>
            <p:cNvSpPr txBox="1"/>
            <p:nvPr/>
          </p:nvSpPr>
          <p:spPr>
            <a:xfrm>
              <a:off x="7083843" y="4100191"/>
              <a:ext cx="785215" cy="461665"/>
            </a:xfrm>
            <a:prstGeom prst="rect">
              <a:avLst/>
            </a:prstGeom>
            <a:noFill/>
          </p:spPr>
          <p:txBody>
            <a:bodyPr wrap="none" rtlCol="0">
              <a:spAutoFit/>
            </a:bodyPr>
            <a:lstStyle/>
            <a:p>
              <a:r>
                <a:rPr lang="en-US" sz="2400" dirty="0">
                  <a:latin typeface="Times"/>
                  <a:cs typeface="Times"/>
                </a:rPr>
                <a:t>1/ T</a:t>
              </a:r>
              <a:r>
                <a:rPr lang="en-US" sz="2400" baseline="-25000" dirty="0">
                  <a:latin typeface="Times"/>
                  <a:cs typeface="Times"/>
                </a:rPr>
                <a:t>2</a:t>
              </a:r>
              <a:endParaRPr lang="en-US" sz="2400" dirty="0">
                <a:latin typeface="Times"/>
                <a:cs typeface="Times"/>
              </a:endParaRPr>
            </a:p>
          </p:txBody>
        </p:sp>
        <p:cxnSp>
          <p:nvCxnSpPr>
            <p:cNvPr id="36" name="Straight Connector 35">
              <a:extLst>
                <a:ext uri="{FF2B5EF4-FFF2-40B4-BE49-F238E27FC236}">
                  <a16:creationId xmlns:a16="http://schemas.microsoft.com/office/drawing/2014/main" id="{26880511-8CA3-2844-A215-633744571CCE}"/>
                </a:ext>
              </a:extLst>
            </p:cNvPr>
            <p:cNvCxnSpPr>
              <a:cxnSpLocks/>
            </p:cNvCxnSpPr>
            <p:nvPr/>
          </p:nvCxnSpPr>
          <p:spPr>
            <a:xfrm>
              <a:off x="7050993" y="4041741"/>
              <a:ext cx="918578" cy="0"/>
            </a:xfrm>
            <a:prstGeom prst="line">
              <a:avLst/>
            </a:prstGeom>
            <a:ln w="25400"/>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DCD1A283-8313-B04D-95C0-D83852B836CC}"/>
                </a:ext>
              </a:extLst>
            </p:cNvPr>
            <p:cNvSpPr txBox="1"/>
            <p:nvPr/>
          </p:nvSpPr>
          <p:spPr>
            <a:xfrm>
              <a:off x="6600987" y="3768523"/>
              <a:ext cx="386644" cy="523220"/>
            </a:xfrm>
            <a:prstGeom prst="rect">
              <a:avLst/>
            </a:prstGeom>
            <a:noFill/>
          </p:spPr>
          <p:txBody>
            <a:bodyPr wrap="none" rtlCol="0">
              <a:spAutoFit/>
            </a:bodyPr>
            <a:lstStyle/>
            <a:p>
              <a:r>
                <a:rPr lang="en-US" sz="2800" dirty="0">
                  <a:latin typeface="Times"/>
                  <a:cs typeface="Times"/>
                </a:rPr>
                <a:t>=</a:t>
              </a:r>
            </a:p>
          </p:txBody>
        </p:sp>
      </p:grpSp>
      <p:grpSp>
        <p:nvGrpSpPr>
          <p:cNvPr id="51" name="Group 50">
            <a:extLst>
              <a:ext uri="{FF2B5EF4-FFF2-40B4-BE49-F238E27FC236}">
                <a16:creationId xmlns:a16="http://schemas.microsoft.com/office/drawing/2014/main" id="{61762DFF-A1A6-D741-8E85-3E1E3575A7FC}"/>
              </a:ext>
            </a:extLst>
          </p:cNvPr>
          <p:cNvGrpSpPr/>
          <p:nvPr/>
        </p:nvGrpSpPr>
        <p:grpSpPr>
          <a:xfrm>
            <a:off x="3885908" y="4921135"/>
            <a:ext cx="4277190" cy="1379912"/>
            <a:chOff x="3885908" y="4921135"/>
            <a:chExt cx="4277190" cy="1379912"/>
          </a:xfrm>
        </p:grpSpPr>
        <p:grpSp>
          <p:nvGrpSpPr>
            <p:cNvPr id="50" name="Group 49">
              <a:extLst>
                <a:ext uri="{FF2B5EF4-FFF2-40B4-BE49-F238E27FC236}">
                  <a16:creationId xmlns:a16="http://schemas.microsoft.com/office/drawing/2014/main" id="{D8482066-E28A-7C4C-9A55-58ABB4671E6C}"/>
                </a:ext>
              </a:extLst>
            </p:cNvPr>
            <p:cNvGrpSpPr/>
            <p:nvPr/>
          </p:nvGrpSpPr>
          <p:grpSpPr>
            <a:xfrm>
              <a:off x="3885908" y="4921135"/>
              <a:ext cx="3869867" cy="1379912"/>
              <a:chOff x="3885908" y="4921135"/>
              <a:chExt cx="3869867" cy="1379912"/>
            </a:xfrm>
          </p:grpSpPr>
          <p:sp>
            <p:nvSpPr>
              <p:cNvPr id="49" name="Freeform 48">
                <a:extLst>
                  <a:ext uri="{FF2B5EF4-FFF2-40B4-BE49-F238E27FC236}">
                    <a16:creationId xmlns:a16="http://schemas.microsoft.com/office/drawing/2014/main" id="{C8EC81B0-5CE5-7846-B9EB-C6A6EC7583FD}"/>
                  </a:ext>
                </a:extLst>
              </p:cNvPr>
              <p:cNvSpPr/>
              <p:nvPr/>
            </p:nvSpPr>
            <p:spPr>
              <a:xfrm>
                <a:off x="3956858" y="4921135"/>
                <a:ext cx="3798917" cy="1379912"/>
              </a:xfrm>
              <a:custGeom>
                <a:avLst/>
                <a:gdLst>
                  <a:gd name="connsiteX0" fmla="*/ 407324 w 3798917"/>
                  <a:gd name="connsiteY0" fmla="*/ 0 h 1379912"/>
                  <a:gd name="connsiteX1" fmla="*/ 457200 w 3798917"/>
                  <a:gd name="connsiteY1" fmla="*/ 8312 h 1379912"/>
                  <a:gd name="connsiteX2" fmla="*/ 3798917 w 3798917"/>
                  <a:gd name="connsiteY2" fmla="*/ 41563 h 1379912"/>
                  <a:gd name="connsiteX3" fmla="*/ 3724102 w 3798917"/>
                  <a:gd name="connsiteY3" fmla="*/ 1379912 h 1379912"/>
                  <a:gd name="connsiteX4" fmla="*/ 0 w 3798917"/>
                  <a:gd name="connsiteY4" fmla="*/ 1263534 h 1379912"/>
                  <a:gd name="connsiteX5" fmla="*/ 407324 w 3798917"/>
                  <a:gd name="connsiteY5" fmla="*/ 0 h 13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8917" h="1379912">
                    <a:moveTo>
                      <a:pt x="407324" y="0"/>
                    </a:moveTo>
                    <a:lnTo>
                      <a:pt x="457200" y="8312"/>
                    </a:lnTo>
                    <a:lnTo>
                      <a:pt x="3798917" y="41563"/>
                    </a:lnTo>
                    <a:lnTo>
                      <a:pt x="3724102" y="1379912"/>
                    </a:lnTo>
                    <a:lnTo>
                      <a:pt x="0" y="1263534"/>
                    </a:lnTo>
                    <a:lnTo>
                      <a:pt x="407324"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B270E6DC-FDE2-3247-BD7A-CCA6B37722FD}"/>
                  </a:ext>
                </a:extLst>
              </p:cNvPr>
              <p:cNvSpPr txBox="1"/>
              <p:nvPr/>
            </p:nvSpPr>
            <p:spPr>
              <a:xfrm>
                <a:off x="3885908" y="4978526"/>
                <a:ext cx="1125629" cy="1200329"/>
              </a:xfrm>
              <a:prstGeom prst="rect">
                <a:avLst/>
              </a:prstGeom>
              <a:noFill/>
            </p:spPr>
            <p:txBody>
              <a:bodyPr wrap="square" rtlCol="0">
                <a:spAutoFit/>
              </a:bodyPr>
              <a:lstStyle/>
              <a:p>
                <a:pPr algn="r"/>
                <a:r>
                  <a:rPr lang="en-US" sz="2400" dirty="0">
                    <a:latin typeface="Times"/>
                    <a:cs typeface="Times"/>
                  </a:rPr>
                  <a:t>Doom </a:t>
                </a:r>
                <a:r>
                  <a:rPr lang="en-US" sz="2400" i="1" dirty="0">
                    <a:latin typeface="Times"/>
                    <a:cs typeface="Times"/>
                  </a:rPr>
                  <a:t>soon</a:t>
                </a:r>
              </a:p>
              <a:p>
                <a:pPr algn="r"/>
                <a:r>
                  <a:rPr lang="en-US" sz="2400" dirty="0">
                    <a:latin typeface="Times"/>
                    <a:cs typeface="Times"/>
                  </a:rPr>
                  <a:t>at T</a:t>
                </a:r>
              </a:p>
            </p:txBody>
          </p:sp>
          <p:sp>
            <p:nvSpPr>
              <p:cNvPr id="40" name="TextBox 39">
                <a:extLst>
                  <a:ext uri="{FF2B5EF4-FFF2-40B4-BE49-F238E27FC236}">
                    <a16:creationId xmlns:a16="http://schemas.microsoft.com/office/drawing/2014/main" id="{DC027656-70E6-6E48-A8CA-1925BE783E30}"/>
                  </a:ext>
                </a:extLst>
              </p:cNvPr>
              <p:cNvSpPr txBox="1"/>
              <p:nvPr/>
            </p:nvSpPr>
            <p:spPr>
              <a:xfrm>
                <a:off x="5194382" y="5123222"/>
                <a:ext cx="1532393" cy="923330"/>
              </a:xfrm>
              <a:prstGeom prst="rect">
                <a:avLst/>
              </a:prstGeom>
              <a:noFill/>
            </p:spPr>
            <p:txBody>
              <a:bodyPr wrap="square" rtlCol="0">
                <a:spAutoFit/>
              </a:bodyPr>
              <a:lstStyle/>
              <a:p>
                <a:pPr algn="ctr"/>
                <a:r>
                  <a:rPr lang="en-US" dirty="0">
                    <a:latin typeface="Times"/>
                    <a:cs typeface="Times"/>
                  </a:rPr>
                  <a:t>ten times more probable than</a:t>
                </a:r>
              </a:p>
            </p:txBody>
          </p:sp>
        </p:grpSp>
        <p:sp>
          <p:nvSpPr>
            <p:cNvPr id="41" name="TextBox 40">
              <a:extLst>
                <a:ext uri="{FF2B5EF4-FFF2-40B4-BE49-F238E27FC236}">
                  <a16:creationId xmlns:a16="http://schemas.microsoft.com/office/drawing/2014/main" id="{5D8D44CE-C3E2-A84F-8D05-1BD5AD8E5E7F}"/>
                </a:ext>
              </a:extLst>
            </p:cNvPr>
            <p:cNvSpPr txBox="1"/>
            <p:nvPr/>
          </p:nvSpPr>
          <p:spPr>
            <a:xfrm>
              <a:off x="6891251" y="4985957"/>
              <a:ext cx="1271847" cy="1200329"/>
            </a:xfrm>
            <a:prstGeom prst="rect">
              <a:avLst/>
            </a:prstGeom>
            <a:noFill/>
          </p:spPr>
          <p:txBody>
            <a:bodyPr wrap="square" rtlCol="0">
              <a:spAutoFit/>
            </a:bodyPr>
            <a:lstStyle/>
            <a:p>
              <a:r>
                <a:rPr lang="en-US" sz="2400" dirty="0">
                  <a:latin typeface="Times"/>
                  <a:cs typeface="Times"/>
                </a:rPr>
                <a:t>Doom</a:t>
              </a:r>
            </a:p>
            <a:p>
              <a:r>
                <a:rPr lang="en-US" sz="2400" i="1" dirty="0">
                  <a:latin typeface="Times"/>
                  <a:cs typeface="Times"/>
                </a:rPr>
                <a:t>later</a:t>
              </a:r>
            </a:p>
            <a:p>
              <a:r>
                <a:rPr lang="en-US" sz="2400" dirty="0">
                  <a:latin typeface="Times"/>
                  <a:cs typeface="Times"/>
                </a:rPr>
                <a:t>at 10T</a:t>
              </a:r>
            </a:p>
          </p:txBody>
        </p:sp>
      </p:grpSp>
    </p:spTree>
    <p:extLst>
      <p:ext uri="{BB962C8B-B14F-4D97-AF65-F5344CB8AC3E}">
        <p14:creationId xmlns:p14="http://schemas.microsoft.com/office/powerpoint/2010/main" val="4712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357EFE6-5EA4-B04F-B06C-537B2583979D}"/>
              </a:ext>
            </a:extLst>
          </p:cNvPr>
          <p:cNvSpPr>
            <a:spLocks noGrp="1"/>
          </p:cNvSpPr>
          <p:nvPr>
            <p:ph type="title"/>
          </p:nvPr>
        </p:nvSpPr>
        <p:spPr>
          <a:xfrm>
            <a:off x="2173288" y="93663"/>
            <a:ext cx="5638800" cy="1003300"/>
          </a:xfrm>
        </p:spPr>
        <p:txBody>
          <a:bodyPr/>
          <a:lstStyle/>
          <a:p>
            <a:pPr algn="ctr"/>
            <a:r>
              <a:rPr lang="en-US" altLang="en-US">
                <a:latin typeface="Times" pitchFamily="2" charset="0"/>
                <a:ea typeface="ＭＳ Ｐゴシック" panose="020B0600070205080204" pitchFamily="34" charset="-128"/>
              </a:rPr>
              <a:t>Probabilistic Failure</a:t>
            </a:r>
          </a:p>
        </p:txBody>
      </p:sp>
      <p:sp>
        <p:nvSpPr>
          <p:cNvPr id="24578" name="Content Placeholder 2">
            <a:extLst>
              <a:ext uri="{FF2B5EF4-FFF2-40B4-BE49-F238E27FC236}">
                <a16:creationId xmlns:a16="http://schemas.microsoft.com/office/drawing/2014/main" id="{BE9849E9-0010-B441-A2C8-A073776798A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051A18B8-AFC8-9749-9808-391D82A276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E5C51E-B407-E042-A9FC-2B496088A801}" type="slidenum">
              <a:rPr lang="en-US" altLang="en-US" sz="1200">
                <a:solidFill>
                  <a:srgbClr val="898989"/>
                </a:solidFill>
                <a:latin typeface="Times" pitchFamily="2" charset="0"/>
              </a:rPr>
              <a:pPr eaLnBrk="1" hangingPunct="1"/>
              <a:t>13</a:t>
            </a:fld>
            <a:endParaRPr lang="en-US" altLang="en-US" sz="1200">
              <a:solidFill>
                <a:srgbClr val="898989"/>
              </a:solidFill>
              <a:latin typeface="Times" pitchFamily="2" charset="0"/>
            </a:endParaRPr>
          </a:p>
        </p:txBody>
      </p:sp>
      <p:cxnSp>
        <p:nvCxnSpPr>
          <p:cNvPr id="36" name="Straight Connector 35">
            <a:extLst>
              <a:ext uri="{FF2B5EF4-FFF2-40B4-BE49-F238E27FC236}">
                <a16:creationId xmlns:a16="http://schemas.microsoft.com/office/drawing/2014/main" id="{65ACB278-CD40-6D4C-8621-8A294DC54657}"/>
              </a:ext>
            </a:extLst>
          </p:cNvPr>
          <p:cNvCxnSpPr/>
          <p:nvPr/>
        </p:nvCxnSpPr>
        <p:spPr bwMode="auto">
          <a:xfrm>
            <a:off x="4083050" y="19034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 49">
            <a:extLst>
              <a:ext uri="{FF2B5EF4-FFF2-40B4-BE49-F238E27FC236}">
                <a16:creationId xmlns:a16="http://schemas.microsoft.com/office/drawing/2014/main" id="{6ABB8618-34B8-E44A-B4BB-18B5F1EACC9F}"/>
              </a:ext>
            </a:extLst>
          </p:cNvPr>
          <p:cNvGrpSpPr>
            <a:grpSpLocks/>
          </p:cNvGrpSpPr>
          <p:nvPr/>
        </p:nvGrpSpPr>
        <p:grpSpPr bwMode="auto">
          <a:xfrm>
            <a:off x="4624388" y="2695575"/>
            <a:ext cx="2522537" cy="898525"/>
            <a:chOff x="4733075" y="3165707"/>
            <a:chExt cx="2521413" cy="898293"/>
          </a:xfrm>
        </p:grpSpPr>
        <p:sp>
          <p:nvSpPr>
            <p:cNvPr id="47" name="Freeform 46">
              <a:extLst>
                <a:ext uri="{FF2B5EF4-FFF2-40B4-BE49-F238E27FC236}">
                  <a16:creationId xmlns:a16="http://schemas.microsoft.com/office/drawing/2014/main" id="{289B3894-A006-1E4A-B97A-6D87FFF6ABB2}"/>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7" name="TextBox 37">
              <a:extLst>
                <a:ext uri="{FF2B5EF4-FFF2-40B4-BE49-F238E27FC236}">
                  <a16:creationId xmlns:a16="http://schemas.microsoft.com/office/drawing/2014/main" id="{84090C37-7172-5949-BC2B-1FC274DEB892}"/>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asserts</a:t>
              </a:r>
            </a:p>
            <a:p>
              <a:pPr algn="ctr" eaLnBrk="1" hangingPunct="1"/>
              <a:r>
                <a:rPr lang="en-US" altLang="en-US" sz="1800">
                  <a:latin typeface="Times" pitchFamily="2" charset="0"/>
                </a:rPr>
                <a:t>more than premises.</a:t>
              </a:r>
            </a:p>
          </p:txBody>
        </p:sp>
      </p:grpSp>
      <p:sp>
        <p:nvSpPr>
          <p:cNvPr id="45" name="Freeform 44">
            <a:extLst>
              <a:ext uri="{FF2B5EF4-FFF2-40B4-BE49-F238E27FC236}">
                <a16:creationId xmlns:a16="http://schemas.microsoft.com/office/drawing/2014/main" id="{47174893-7A9C-B24D-94C6-958CFA00C09E}"/>
              </a:ext>
            </a:extLst>
          </p:cNvPr>
          <p:cNvSpPr/>
          <p:nvPr/>
        </p:nvSpPr>
        <p:spPr bwMode="auto">
          <a:xfrm>
            <a:off x="4210050" y="1201738"/>
            <a:ext cx="3695700" cy="588962"/>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3" name="TextBox 4">
            <a:extLst>
              <a:ext uri="{FF2B5EF4-FFF2-40B4-BE49-F238E27FC236}">
                <a16:creationId xmlns:a16="http://schemas.microsoft.com/office/drawing/2014/main" id="{9419EA54-4673-6547-9903-7A1C33B2E862}"/>
              </a:ext>
            </a:extLst>
          </p:cNvPr>
          <p:cNvSpPr txBox="1">
            <a:spLocks noChangeArrowheads="1"/>
          </p:cNvSpPr>
          <p:nvPr/>
        </p:nvSpPr>
        <p:spPr bwMode="auto">
          <a:xfrm>
            <a:off x="4330700" y="1230313"/>
            <a:ext cx="3316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Our world has survived </a:t>
            </a:r>
            <a:r>
              <a:rPr lang="en-US" altLang="en-US" sz="1800" i="1">
                <a:latin typeface="Times" pitchFamily="2" charset="0"/>
              </a:rPr>
              <a:t>t</a:t>
            </a:r>
            <a:r>
              <a:rPr lang="en-US" altLang="en-US" sz="1800">
                <a:latin typeface="Times" pitchFamily="2" charset="0"/>
              </a:rPr>
              <a:t> years.</a:t>
            </a:r>
          </a:p>
        </p:txBody>
      </p:sp>
      <p:grpSp>
        <p:nvGrpSpPr>
          <p:cNvPr id="23" name="Group 22">
            <a:extLst>
              <a:ext uri="{FF2B5EF4-FFF2-40B4-BE49-F238E27FC236}">
                <a16:creationId xmlns:a16="http://schemas.microsoft.com/office/drawing/2014/main" id="{1EEB4EE1-F281-E64F-9791-9AF46E6A37DE}"/>
              </a:ext>
            </a:extLst>
          </p:cNvPr>
          <p:cNvGrpSpPr>
            <a:grpSpLocks/>
          </p:cNvGrpSpPr>
          <p:nvPr/>
        </p:nvGrpSpPr>
        <p:grpSpPr bwMode="auto">
          <a:xfrm>
            <a:off x="1358900" y="1538288"/>
            <a:ext cx="2506663" cy="1231900"/>
            <a:chOff x="1358314" y="1538288"/>
            <a:chExt cx="2507249" cy="1231900"/>
          </a:xfrm>
        </p:grpSpPr>
        <p:sp>
          <p:nvSpPr>
            <p:cNvPr id="24" name="Bent Arrow 23">
              <a:extLst>
                <a:ext uri="{FF2B5EF4-FFF2-40B4-BE49-F238E27FC236}">
                  <a16:creationId xmlns:a16="http://schemas.microsoft.com/office/drawing/2014/main" id="{F8C07F12-85AA-B845-8603-B0FF1FACA42D}"/>
                </a:ext>
              </a:extLst>
            </p:cNvPr>
            <p:cNvSpPr/>
            <p:nvPr/>
          </p:nvSpPr>
          <p:spPr bwMode="auto">
            <a:xfrm>
              <a:off x="2098262" y="1538288"/>
              <a:ext cx="1767301" cy="1231900"/>
            </a:xfrm>
            <a:prstGeom prst="bentArrow">
              <a:avLst>
                <a:gd name="adj1" fmla="val 33040"/>
                <a:gd name="adj2" fmla="val 29774"/>
                <a:gd name="adj3" fmla="val 35050"/>
                <a:gd name="adj4" fmla="val 43750"/>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605" name="TextBox 39">
              <a:extLst>
                <a:ext uri="{FF2B5EF4-FFF2-40B4-BE49-F238E27FC236}">
                  <a16:creationId xmlns:a16="http://schemas.microsoft.com/office/drawing/2014/main" id="{4EE23D65-EF8E-0B4E-A99C-AEA61BE90557}"/>
                </a:ext>
              </a:extLst>
            </p:cNvPr>
            <p:cNvSpPr txBox="1">
              <a:spLocks noChangeArrowheads="1"/>
            </p:cNvSpPr>
            <p:nvPr/>
          </p:nvSpPr>
          <p:spPr bwMode="auto">
            <a:xfrm>
              <a:off x="1358314" y="1699307"/>
              <a:ext cx="2011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NO warrant outside the premises</a:t>
              </a:r>
            </a:p>
          </p:txBody>
        </p:sp>
      </p:grpSp>
      <p:pic>
        <p:nvPicPr>
          <p:cNvPr id="24585" name="Picture 32" descr="blue_marble.jpg">
            <a:extLst>
              <a:ext uri="{FF2B5EF4-FFF2-40B4-BE49-F238E27FC236}">
                <a16:creationId xmlns:a16="http://schemas.microsoft.com/office/drawing/2014/main" id="{3F6515FB-041B-8641-99EA-2F954CD565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 y="190500"/>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32" descr="blue_marble.jpg">
            <a:extLst>
              <a:ext uri="{FF2B5EF4-FFF2-40B4-BE49-F238E27FC236}">
                <a16:creationId xmlns:a16="http://schemas.microsoft.com/office/drawing/2014/main" id="{DB830BA2-5BCC-4A47-AC98-BDDF3335A3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90500"/>
            <a:ext cx="703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32" descr="blue_marble.jpg">
            <a:extLst>
              <a:ext uri="{FF2B5EF4-FFF2-40B4-BE49-F238E27FC236}">
                <a16:creationId xmlns:a16="http://schemas.microsoft.com/office/drawing/2014/main" id="{222A27E3-49A9-414D-BF90-2753E3ADB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90500"/>
            <a:ext cx="70167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33" descr="blue_marble_redder.jpg">
            <a:extLst>
              <a:ext uri="{FF2B5EF4-FFF2-40B4-BE49-F238E27FC236}">
                <a16:creationId xmlns:a16="http://schemas.microsoft.com/office/drawing/2014/main" id="{8AE8C6D8-C4A8-B04C-8996-A68AE8ABD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90500"/>
            <a:ext cx="69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2-Point Star 7">
            <a:extLst>
              <a:ext uri="{FF2B5EF4-FFF2-40B4-BE49-F238E27FC236}">
                <a16:creationId xmlns:a16="http://schemas.microsoft.com/office/drawing/2014/main" id="{5AD2DC70-328A-0346-8920-78F3F9E9B920}"/>
              </a:ext>
            </a:extLst>
          </p:cNvPr>
          <p:cNvSpPr/>
          <p:nvPr/>
        </p:nvSpPr>
        <p:spPr>
          <a:xfrm>
            <a:off x="7369175" y="61913"/>
            <a:ext cx="1019175" cy="1017587"/>
          </a:xfrm>
          <a:prstGeom prst="star12">
            <a:avLst>
              <a:gd name="adj" fmla="val 1616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12-Point Star 36">
            <a:extLst>
              <a:ext uri="{FF2B5EF4-FFF2-40B4-BE49-F238E27FC236}">
                <a16:creationId xmlns:a16="http://schemas.microsoft.com/office/drawing/2014/main" id="{F8E3D68A-8EF5-5E4F-81C2-A56B65391AD3}"/>
              </a:ext>
            </a:extLst>
          </p:cNvPr>
          <p:cNvSpPr/>
          <p:nvPr/>
        </p:nvSpPr>
        <p:spPr>
          <a:xfrm>
            <a:off x="8489950" y="381000"/>
            <a:ext cx="265113" cy="263525"/>
          </a:xfrm>
          <a:prstGeom prst="star12">
            <a:avLst>
              <a:gd name="adj" fmla="val 161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 name="Group 21">
            <a:extLst>
              <a:ext uri="{FF2B5EF4-FFF2-40B4-BE49-F238E27FC236}">
                <a16:creationId xmlns:a16="http://schemas.microsoft.com/office/drawing/2014/main" id="{D9CA6E38-EC0F-E145-89BD-C00EBE1E0741}"/>
              </a:ext>
            </a:extLst>
          </p:cNvPr>
          <p:cNvGrpSpPr>
            <a:grpSpLocks/>
          </p:cNvGrpSpPr>
          <p:nvPr/>
        </p:nvGrpSpPr>
        <p:grpSpPr bwMode="auto">
          <a:xfrm>
            <a:off x="3965575" y="1528763"/>
            <a:ext cx="5565775" cy="3060700"/>
            <a:chOff x="3966277" y="1528151"/>
            <a:chExt cx="5565855" cy="3061394"/>
          </a:xfrm>
        </p:grpSpPr>
        <p:grpSp>
          <p:nvGrpSpPr>
            <p:cNvPr id="24596" name="Group 15">
              <a:extLst>
                <a:ext uri="{FF2B5EF4-FFF2-40B4-BE49-F238E27FC236}">
                  <a16:creationId xmlns:a16="http://schemas.microsoft.com/office/drawing/2014/main" id="{598B9117-9355-4042-8832-5915BF19F08D}"/>
                </a:ext>
              </a:extLst>
            </p:cNvPr>
            <p:cNvGrpSpPr>
              <a:grpSpLocks/>
            </p:cNvGrpSpPr>
            <p:nvPr/>
          </p:nvGrpSpPr>
          <p:grpSpPr bwMode="auto">
            <a:xfrm>
              <a:off x="3966277" y="1867740"/>
              <a:ext cx="3694613" cy="785516"/>
              <a:chOff x="3966277" y="1867740"/>
              <a:chExt cx="3694613" cy="785516"/>
            </a:xfrm>
          </p:grpSpPr>
          <p:grpSp>
            <p:nvGrpSpPr>
              <p:cNvPr id="24599" name="Group 14">
                <a:extLst>
                  <a:ext uri="{FF2B5EF4-FFF2-40B4-BE49-F238E27FC236}">
                    <a16:creationId xmlns:a16="http://schemas.microsoft.com/office/drawing/2014/main" id="{75D1B343-E4BD-6A46-A8AC-4CCFEB43031F}"/>
                  </a:ext>
                </a:extLst>
              </p:cNvPr>
              <p:cNvGrpSpPr>
                <a:grpSpLocks/>
              </p:cNvGrpSpPr>
              <p:nvPr/>
            </p:nvGrpSpPr>
            <p:grpSpPr bwMode="auto">
              <a:xfrm>
                <a:off x="3966277" y="1867740"/>
                <a:ext cx="3694613" cy="785516"/>
                <a:chOff x="3966277" y="1867740"/>
                <a:chExt cx="3694613" cy="785516"/>
              </a:xfrm>
            </p:grpSpPr>
            <p:sp>
              <p:nvSpPr>
                <p:cNvPr id="56" name="Freeform 55">
                  <a:extLst>
                    <a:ext uri="{FF2B5EF4-FFF2-40B4-BE49-F238E27FC236}">
                      <a16:creationId xmlns:a16="http://schemas.microsoft.com/office/drawing/2014/main" id="{543E5A32-ADEF-E042-B210-951886413C27}"/>
                    </a:ext>
                  </a:extLst>
                </p:cNvPr>
                <p:cNvSpPr/>
                <p:nvPr/>
              </p:nvSpPr>
              <p:spPr bwMode="auto">
                <a:xfrm>
                  <a:off x="3966277" y="2064848"/>
                  <a:ext cx="3694166" cy="589095"/>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2" name="TextBox 4">
                  <a:extLst>
                    <a:ext uri="{FF2B5EF4-FFF2-40B4-BE49-F238E27FC236}">
                      <a16:creationId xmlns:a16="http://schemas.microsoft.com/office/drawing/2014/main" id="{8CF715F8-BAD2-3046-A701-10B1D3D67849}"/>
                    </a:ext>
                  </a:extLst>
                </p:cNvPr>
                <p:cNvSpPr txBox="1">
                  <a:spLocks noChangeArrowheads="1"/>
                </p:cNvSpPr>
                <p:nvPr/>
              </p:nvSpPr>
              <p:spPr bwMode="auto">
                <a:xfrm>
                  <a:off x="6153163" y="1983199"/>
                  <a:ext cx="14805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greater for smaller </a:t>
                  </a:r>
                  <a:r>
                    <a:rPr lang="en-US" altLang="en-US" sz="1800" i="1">
                      <a:latin typeface="Times" pitchFamily="2" charset="0"/>
                    </a:rPr>
                    <a:t>T&gt;</a:t>
                  </a:r>
                  <a:r>
                    <a:rPr lang="en-US" altLang="en-US" sz="1800">
                      <a:latin typeface="Times" pitchFamily="2" charset="0"/>
                    </a:rPr>
                    <a:t>t</a:t>
                  </a:r>
                  <a:r>
                    <a:rPr lang="en-US" altLang="en-US" sz="1800" i="1">
                      <a:latin typeface="Times" pitchFamily="2" charset="0"/>
                    </a:rPr>
                    <a:t>.</a:t>
                  </a:r>
                  <a:endParaRPr lang="en-US" altLang="en-US" sz="1800">
                    <a:latin typeface="Times" pitchFamily="2" charset="0"/>
                  </a:endParaRPr>
                </a:p>
              </p:txBody>
            </p:sp>
            <p:sp>
              <p:nvSpPr>
                <p:cNvPr id="24603" name="TextBox 1">
                  <a:extLst>
                    <a:ext uri="{FF2B5EF4-FFF2-40B4-BE49-F238E27FC236}">
                      <a16:creationId xmlns:a16="http://schemas.microsoft.com/office/drawing/2014/main" id="{9C665654-DCFE-B944-BD1F-E378C742DA03}"/>
                    </a:ext>
                  </a:extLst>
                </p:cNvPr>
                <p:cNvSpPr txBox="1">
                  <a:spLocks noChangeArrowheads="1"/>
                </p:cNvSpPr>
                <p:nvPr/>
              </p:nvSpPr>
              <p:spPr bwMode="auto">
                <a:xfrm>
                  <a:off x="4353396" y="1867740"/>
                  <a:ext cx="18617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P(       )</a:t>
                  </a:r>
                </a:p>
              </p:txBody>
            </p:sp>
          </p:grpSp>
          <p:sp>
            <p:nvSpPr>
              <p:cNvPr id="24600" name="TextBox 2">
                <a:extLst>
                  <a:ext uri="{FF2B5EF4-FFF2-40B4-BE49-F238E27FC236}">
                    <a16:creationId xmlns:a16="http://schemas.microsoft.com/office/drawing/2014/main" id="{16CB9240-2301-824A-B11E-D68EBFB4DB94}"/>
                  </a:ext>
                </a:extLst>
              </p:cNvPr>
              <p:cNvSpPr txBox="1">
                <a:spLocks noChangeArrowheads="1"/>
              </p:cNvSpPr>
              <p:nvPr/>
            </p:nvSpPr>
            <p:spPr bwMode="auto">
              <a:xfrm>
                <a:off x="4883141" y="2003575"/>
                <a:ext cx="1045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doom at time </a:t>
                </a:r>
                <a:r>
                  <a:rPr lang="en-US" altLang="en-US" sz="1800" i="1">
                    <a:latin typeface="Times" pitchFamily="2" charset="0"/>
                  </a:rPr>
                  <a:t>T</a:t>
                </a:r>
                <a:r>
                  <a:rPr lang="en-US" altLang="en-US" sz="1800">
                    <a:latin typeface="Times" pitchFamily="2" charset="0"/>
                  </a:rPr>
                  <a:t> </a:t>
                </a:r>
              </a:p>
            </p:txBody>
          </p:sp>
        </p:grpSp>
        <p:sp>
          <p:nvSpPr>
            <p:cNvPr id="24597" name="TextBox 9">
              <a:extLst>
                <a:ext uri="{FF2B5EF4-FFF2-40B4-BE49-F238E27FC236}">
                  <a16:creationId xmlns:a16="http://schemas.microsoft.com/office/drawing/2014/main" id="{F3CD0140-5124-7641-9BC5-2C1E2FD9418F}"/>
                </a:ext>
              </a:extLst>
            </p:cNvPr>
            <p:cNvSpPr txBox="1">
              <a:spLocks noChangeArrowheads="1"/>
            </p:cNvSpPr>
            <p:nvPr/>
          </p:nvSpPr>
          <p:spPr bwMode="auto">
            <a:xfrm>
              <a:off x="7755971" y="1528151"/>
              <a:ext cx="17761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“Doomsday argument”</a:t>
              </a:r>
            </a:p>
          </p:txBody>
        </p:sp>
        <p:pic>
          <p:nvPicPr>
            <p:cNvPr id="14" name="Picture 13" descr="Leslie Doomsday p1.jpg">
              <a:extLst>
                <a:ext uri="{FF2B5EF4-FFF2-40B4-BE49-F238E27FC236}">
                  <a16:creationId xmlns:a16="http://schemas.microsoft.com/office/drawing/2014/main" id="{BD7171EE-8B20-5946-A0EE-5043F4D13C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1853" y="2353838"/>
              <a:ext cx="1551010" cy="2235707"/>
            </a:xfrm>
            <a:prstGeom prst="rect">
              <a:avLst/>
            </a:prstGeom>
            <a:noFill/>
            <a:ln w="9525">
              <a:solidFill>
                <a:srgbClr val="7F7F7F"/>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C9176503-DDE4-EA4C-8DD9-E40FC56C83AB}"/>
              </a:ext>
            </a:extLst>
          </p:cNvPr>
          <p:cNvGrpSpPr>
            <a:grpSpLocks/>
          </p:cNvGrpSpPr>
          <p:nvPr/>
        </p:nvGrpSpPr>
        <p:grpSpPr bwMode="auto">
          <a:xfrm>
            <a:off x="627063" y="2665413"/>
            <a:ext cx="5461000" cy="3649662"/>
            <a:chOff x="626913" y="2665757"/>
            <a:chExt cx="5460800" cy="3648899"/>
          </a:xfrm>
        </p:grpSpPr>
        <p:sp>
          <p:nvSpPr>
            <p:cNvPr id="25" name="Freeform 24">
              <a:extLst>
                <a:ext uri="{FF2B5EF4-FFF2-40B4-BE49-F238E27FC236}">
                  <a16:creationId xmlns:a16="http://schemas.microsoft.com/office/drawing/2014/main" id="{7047B42F-3483-1F4C-9CD9-7F4F6B47C10D}"/>
                </a:ext>
              </a:extLst>
            </p:cNvPr>
            <p:cNvSpPr/>
            <p:nvPr/>
          </p:nvSpPr>
          <p:spPr bwMode="auto">
            <a:xfrm>
              <a:off x="626913" y="2665757"/>
              <a:ext cx="3651116" cy="2985463"/>
            </a:xfrm>
            <a:custGeom>
              <a:avLst/>
              <a:gdLst>
                <a:gd name="connsiteX0" fmla="*/ 0 w 2242634"/>
                <a:gd name="connsiteY0" fmla="*/ 0 h 1108927"/>
                <a:gd name="connsiteX1" fmla="*/ 68146 w 2242634"/>
                <a:gd name="connsiteY1" fmla="*/ 0 h 1108927"/>
                <a:gd name="connsiteX2" fmla="*/ 2242634 w 2242634"/>
                <a:gd name="connsiteY2" fmla="*/ 43366 h 1108927"/>
                <a:gd name="connsiteX3" fmla="*/ 2199268 w 2242634"/>
                <a:gd name="connsiteY3" fmla="*/ 1108927 h 1108927"/>
                <a:gd name="connsiteX4" fmla="*/ 6195 w 2242634"/>
                <a:gd name="connsiteY4" fmla="*/ 1028391 h 1108927"/>
                <a:gd name="connsiteX5" fmla="*/ 0 w 2242634"/>
                <a:gd name="connsiteY5" fmla="*/ 0 h 11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634" h="1108927">
                  <a:moveTo>
                    <a:pt x="0" y="0"/>
                  </a:moveTo>
                  <a:lnTo>
                    <a:pt x="68146" y="0"/>
                  </a:lnTo>
                  <a:lnTo>
                    <a:pt x="2242634" y="43366"/>
                  </a:lnTo>
                  <a:lnTo>
                    <a:pt x="2199268" y="1108927"/>
                  </a:lnTo>
                  <a:lnTo>
                    <a:pt x="6195" y="1028391"/>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4" name="TextBox 18">
              <a:extLst>
                <a:ext uri="{FF2B5EF4-FFF2-40B4-BE49-F238E27FC236}">
                  <a16:creationId xmlns:a16="http://schemas.microsoft.com/office/drawing/2014/main" id="{9CFF5FE9-AB4A-084C-B5F4-2322830954AC}"/>
                </a:ext>
              </a:extLst>
            </p:cNvPr>
            <p:cNvSpPr txBox="1">
              <a:spLocks noChangeArrowheads="1"/>
            </p:cNvSpPr>
            <p:nvPr/>
          </p:nvSpPr>
          <p:spPr bwMode="auto">
            <a:xfrm>
              <a:off x="631616" y="2777839"/>
              <a:ext cx="392552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Failed warrant:</a:t>
              </a:r>
            </a:p>
            <a:p>
              <a:pPr eaLnBrk="1" hangingPunct="1"/>
              <a:endParaRPr lang="en-US" altLang="en-US" sz="1800">
                <a:latin typeface="Times" pitchFamily="2" charset="0"/>
              </a:endParaRPr>
            </a:p>
            <a:p>
              <a:pPr eaLnBrk="1" hangingPunct="1"/>
              <a:r>
                <a:rPr lang="en-US" altLang="en-US" sz="1800">
                  <a:latin typeface="Times" pitchFamily="2" charset="0"/>
                </a:rPr>
                <a:t>“Self-sampling assumption”</a:t>
              </a:r>
            </a:p>
            <a:p>
              <a:pPr eaLnBrk="1" hangingPunct="1"/>
              <a:endParaRPr lang="en-US" altLang="en-US" sz="1800">
                <a:latin typeface="Times" pitchFamily="2" charset="0"/>
              </a:endParaRPr>
            </a:p>
            <a:p>
              <a:pPr eaLnBrk="1" hangingPunct="1"/>
              <a:r>
                <a:rPr lang="en-US" altLang="en-US" sz="1800">
                  <a:latin typeface="Times" pitchFamily="2" charset="0"/>
                </a:rPr>
                <a:t>“One should reason as if one were a random sample from the set of all observers in one’s reference class.”</a:t>
              </a:r>
            </a:p>
            <a:p>
              <a:pPr eaLnBrk="1" hangingPunct="1"/>
              <a:endParaRPr lang="en-US" altLang="en-US" sz="1800">
                <a:latin typeface="Times" pitchFamily="2" charset="0"/>
              </a:endParaRPr>
            </a:p>
            <a:p>
              <a:pPr eaLnBrk="1" hangingPunct="1"/>
              <a:r>
                <a:rPr lang="en-US" altLang="en-US" sz="1200">
                  <a:latin typeface="Times" pitchFamily="2" charset="0"/>
                </a:rPr>
                <a:t>Nick Bostrom, </a:t>
              </a:r>
              <a:r>
                <a:rPr lang="en-US" altLang="en-US" sz="1200" i="1">
                  <a:latin typeface="Times" pitchFamily="2" charset="0"/>
                </a:rPr>
                <a:t>Anthropic Bias</a:t>
              </a:r>
              <a:r>
                <a:rPr lang="en-US" altLang="en-US" sz="1200">
                  <a:latin typeface="Times" pitchFamily="2" charset="0"/>
                </a:rPr>
                <a:t>. Routledge, 2002. p.57.</a:t>
              </a:r>
            </a:p>
          </p:txBody>
        </p:sp>
        <p:pic>
          <p:nvPicPr>
            <p:cNvPr id="24595" name="Picture 20" descr="Anthropic bias cover.png">
              <a:extLst>
                <a:ext uri="{FF2B5EF4-FFF2-40B4-BE49-F238E27FC236}">
                  <a16:creationId xmlns:a16="http://schemas.microsoft.com/office/drawing/2014/main" id="{9E246476-0D0F-674A-B974-BB641BA750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2770" y="3742269"/>
              <a:ext cx="1684943" cy="25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a:extLst>
              <a:ext uri="{FF2B5EF4-FFF2-40B4-BE49-F238E27FC236}">
                <a16:creationId xmlns:a16="http://schemas.microsoft.com/office/drawing/2014/main" id="{10F1B865-46F0-CB46-8FD1-D3A1BC6088D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5602" name="Slide Number Placeholder 3">
            <a:extLst>
              <a:ext uri="{FF2B5EF4-FFF2-40B4-BE49-F238E27FC236}">
                <a16:creationId xmlns:a16="http://schemas.microsoft.com/office/drawing/2014/main" id="{1535EC0B-1669-9748-8C06-4457CD7792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11BDB06-4F16-9A42-BBBE-B4B53BF57A06}" type="slidenum">
              <a:rPr lang="en-US" altLang="en-US" sz="1200">
                <a:solidFill>
                  <a:srgbClr val="898989"/>
                </a:solidFill>
                <a:latin typeface="Times" pitchFamily="2" charset="0"/>
              </a:rPr>
              <a:pPr eaLnBrk="1" hangingPunct="1"/>
              <a:t>14</a:t>
            </a:fld>
            <a:endParaRPr lang="en-US" altLang="en-US" sz="1200">
              <a:solidFill>
                <a:srgbClr val="898989"/>
              </a:solidFill>
              <a:latin typeface="Times" pitchFamily="2" charset="0"/>
            </a:endParaRPr>
          </a:p>
        </p:txBody>
      </p:sp>
      <p:sp>
        <p:nvSpPr>
          <p:cNvPr id="5" name="Freeform 4">
            <a:extLst>
              <a:ext uri="{FF2B5EF4-FFF2-40B4-BE49-F238E27FC236}">
                <a16:creationId xmlns:a16="http://schemas.microsoft.com/office/drawing/2014/main" id="{9B07D8A0-9512-B143-B2EA-F8455466D4CF}"/>
              </a:ext>
            </a:extLst>
          </p:cNvPr>
          <p:cNvSpPr/>
          <p:nvPr/>
        </p:nvSpPr>
        <p:spPr>
          <a:xfrm>
            <a:off x="2493963" y="346075"/>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04" name="Title 1">
            <a:extLst>
              <a:ext uri="{FF2B5EF4-FFF2-40B4-BE49-F238E27FC236}">
                <a16:creationId xmlns:a16="http://schemas.microsoft.com/office/drawing/2014/main" id="{4A22AAF0-2466-CE41-B452-69CF412E6715}"/>
              </a:ext>
            </a:extLst>
          </p:cNvPr>
          <p:cNvSpPr>
            <a:spLocks noGrp="1"/>
          </p:cNvSpPr>
          <p:nvPr>
            <p:ph type="title"/>
          </p:nvPr>
        </p:nvSpPr>
        <p:spPr>
          <a:xfrm>
            <a:off x="593725" y="1782763"/>
            <a:ext cx="6062663" cy="1003300"/>
          </a:xfrm>
        </p:spPr>
        <p:txBody>
          <a:bodyPr/>
          <a:lstStyle/>
          <a:p>
            <a:pPr algn="r"/>
            <a:r>
              <a:rPr lang="en-US" altLang="en-US" sz="6000">
                <a:latin typeface="Times" pitchFamily="2" charset="0"/>
                <a:ea typeface="ＭＳ Ｐゴシック" panose="020B0600070205080204" pitchFamily="34" charset="-128"/>
              </a:rPr>
              <a:t>If not probabilities, then </a:t>
            </a:r>
            <a:r>
              <a:rPr lang="en-US" altLang="en-US" sz="7200" i="1">
                <a:latin typeface="Times" pitchFamily="2" charset="0"/>
                <a:ea typeface="ＭＳ Ｐゴシック" panose="020B0600070205080204" pitchFamily="34" charset="-128"/>
              </a:rPr>
              <a:t>what</a:t>
            </a:r>
            <a:r>
              <a:rPr lang="en-US" altLang="en-US" sz="6000">
                <a:latin typeface="Times" pitchFamily="2" charset="0"/>
                <a:ea typeface="ＭＳ Ｐゴシック" panose="020B0600070205080204" pitchFamily="34" charset="-128"/>
              </a:rPr>
              <a:t>?</a:t>
            </a:r>
          </a:p>
        </p:txBody>
      </p:sp>
      <p:sp>
        <p:nvSpPr>
          <p:cNvPr id="25605" name="TextBox 1">
            <a:extLst>
              <a:ext uri="{FF2B5EF4-FFF2-40B4-BE49-F238E27FC236}">
                <a16:creationId xmlns:a16="http://schemas.microsoft.com/office/drawing/2014/main" id="{9C368F30-32A6-2F44-B778-4E044F6F51BE}"/>
              </a:ext>
            </a:extLst>
          </p:cNvPr>
          <p:cNvSpPr txBox="1">
            <a:spLocks noChangeArrowheads="1"/>
          </p:cNvSpPr>
          <p:nvPr/>
        </p:nvSpPr>
        <p:spPr bwMode="auto">
          <a:xfrm>
            <a:off x="3667125" y="3681413"/>
            <a:ext cx="2768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Invariances determine:</a:t>
            </a:r>
          </a:p>
          <a:p>
            <a:pPr algn="r" eaLnBrk="1" hangingPunct="1"/>
            <a:r>
              <a:rPr lang="en-US" altLang="en-US" sz="1800">
                <a:latin typeface="Times" pitchFamily="2" charset="0"/>
              </a:rPr>
              <a:t>Completely neutral support.</a:t>
            </a:r>
          </a:p>
          <a:p>
            <a:pPr algn="r" eaLnBrk="1" hangingPunct="1"/>
            <a:r>
              <a:rPr lang="en-US" altLang="en-US" sz="1800">
                <a:latin typeface="Times" pitchFamily="2" charset="0"/>
              </a:rPr>
              <a:t>Infinite lottery logic.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25C14D3-75A8-254B-B152-34B4DD943E62}"/>
              </a:ext>
            </a:extLst>
          </p:cNvPr>
          <p:cNvSpPr/>
          <p:nvPr/>
        </p:nvSpPr>
        <p:spPr>
          <a:xfrm>
            <a:off x="3008313" y="382588"/>
            <a:ext cx="5032375" cy="4992687"/>
          </a:xfrm>
          <a:custGeom>
            <a:avLst/>
            <a:gdLst>
              <a:gd name="connsiteX0" fmla="*/ 3027947 w 5033210"/>
              <a:gd name="connsiteY0" fmla="*/ 0 h 4993106"/>
              <a:gd name="connsiteX1" fmla="*/ 5033210 w 5033210"/>
              <a:gd name="connsiteY1" fmla="*/ 1811421 h 4993106"/>
              <a:gd name="connsiteX2" fmla="*/ 4057316 w 5033210"/>
              <a:gd name="connsiteY2" fmla="*/ 4993106 h 4993106"/>
              <a:gd name="connsiteX3" fmla="*/ 0 w 5033210"/>
              <a:gd name="connsiteY3" fmla="*/ 3582737 h 4993106"/>
              <a:gd name="connsiteX4" fmla="*/ 3027947 w 5033210"/>
              <a:gd name="connsiteY4" fmla="*/ 0 h 499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3210" h="4993106">
                <a:moveTo>
                  <a:pt x="3027947" y="0"/>
                </a:moveTo>
                <a:lnTo>
                  <a:pt x="5033210" y="1811421"/>
                </a:lnTo>
                <a:lnTo>
                  <a:pt x="4057316" y="4993106"/>
                </a:lnTo>
                <a:lnTo>
                  <a:pt x="0" y="3582737"/>
                </a:lnTo>
                <a:lnTo>
                  <a:pt x="3027947" y="0"/>
                </a:lnTo>
                <a:close/>
              </a:path>
            </a:pathLst>
          </a:custGeom>
          <a:solidFill>
            <a:srgbClr val="C8E2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6" name="Title 1">
            <a:extLst>
              <a:ext uri="{FF2B5EF4-FFF2-40B4-BE49-F238E27FC236}">
                <a16:creationId xmlns:a16="http://schemas.microsoft.com/office/drawing/2014/main" id="{3D6077DE-740A-6D4F-80D5-CBC443D9729A}"/>
              </a:ext>
            </a:extLst>
          </p:cNvPr>
          <p:cNvSpPr>
            <a:spLocks noGrp="1"/>
          </p:cNvSpPr>
          <p:nvPr>
            <p:ph type="title"/>
          </p:nvPr>
        </p:nvSpPr>
        <p:spPr>
          <a:xfrm>
            <a:off x="1733550" y="1858963"/>
            <a:ext cx="5051425" cy="2287587"/>
          </a:xfrm>
        </p:spPr>
        <p:txBody>
          <a:bodyPr/>
          <a:lstStyle/>
          <a:p>
            <a:pPr algn="r"/>
            <a:r>
              <a:rPr lang="en-US" altLang="en-US" sz="6000">
                <a:latin typeface="Times" pitchFamily="2" charset="0"/>
                <a:ea typeface="ＭＳ Ｐゴシック" panose="020B0600070205080204" pitchFamily="34" charset="-128"/>
              </a:rPr>
              <a:t>Completely Neutral Support</a:t>
            </a:r>
          </a:p>
        </p:txBody>
      </p:sp>
      <p:sp>
        <p:nvSpPr>
          <p:cNvPr id="26627" name="Content Placeholder 2">
            <a:extLst>
              <a:ext uri="{FF2B5EF4-FFF2-40B4-BE49-F238E27FC236}">
                <a16:creationId xmlns:a16="http://schemas.microsoft.com/office/drawing/2014/main" id="{914F7EF9-7AEC-444D-8719-D15FFAB90E2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3B24FA48-5585-2348-B2FA-F1B555252A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FA708CC-E80B-1D48-8894-BDD01041B042}" type="slidenum">
              <a:rPr lang="en-US" altLang="en-US" sz="1200">
                <a:solidFill>
                  <a:srgbClr val="898989"/>
                </a:solidFill>
                <a:latin typeface="Times" pitchFamily="2" charset="0"/>
              </a:rPr>
              <a:pPr eaLnBrk="1" hangingPunct="1"/>
              <a:t>15</a:t>
            </a:fld>
            <a:endParaRPr lang="en-US" altLang="en-US" sz="1200">
              <a:solidFill>
                <a:srgbClr val="898989"/>
              </a:solidFill>
              <a:latin typeface="Times"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244E3BDE-1569-A648-AF93-14050EE9F0E2}"/>
              </a:ext>
            </a:extLst>
          </p:cNvPr>
          <p:cNvGrpSpPr>
            <a:grpSpLocks/>
          </p:cNvGrpSpPr>
          <p:nvPr/>
        </p:nvGrpSpPr>
        <p:grpSpPr bwMode="auto">
          <a:xfrm>
            <a:off x="384175" y="2630488"/>
            <a:ext cx="8177213" cy="1173162"/>
            <a:chOff x="383471" y="2630959"/>
            <a:chExt cx="8177675" cy="1171997"/>
          </a:xfrm>
        </p:grpSpPr>
        <p:sp>
          <p:nvSpPr>
            <p:cNvPr id="50" name="Freeform 49">
              <a:extLst>
                <a:ext uri="{FF2B5EF4-FFF2-40B4-BE49-F238E27FC236}">
                  <a16:creationId xmlns:a16="http://schemas.microsoft.com/office/drawing/2014/main" id="{AC6EBB87-2395-AF4F-8EFB-4516A00B7931}"/>
                </a:ext>
              </a:extLst>
            </p:cNvPr>
            <p:cNvSpPr/>
            <p:nvPr/>
          </p:nvSpPr>
          <p:spPr>
            <a:xfrm>
              <a:off x="2526717" y="2691224"/>
              <a:ext cx="5964575" cy="980101"/>
            </a:xfrm>
            <a:custGeom>
              <a:avLst/>
              <a:gdLst>
                <a:gd name="connsiteX0" fmla="*/ 176909 w 5616870"/>
                <a:gd name="connsiteY0" fmla="*/ 0 h 979376"/>
                <a:gd name="connsiteX1" fmla="*/ 5616870 w 5616870"/>
                <a:gd name="connsiteY1" fmla="*/ 56867 h 979376"/>
                <a:gd name="connsiteX2" fmla="*/ 5597916 w 5616870"/>
                <a:gd name="connsiteY2" fmla="*/ 979376 h 979376"/>
                <a:gd name="connsiteX3" fmla="*/ 0 w 5616870"/>
                <a:gd name="connsiteY3" fmla="*/ 890916 h 979376"/>
                <a:gd name="connsiteX4" fmla="*/ 176909 w 5616870"/>
                <a:gd name="connsiteY4" fmla="*/ 0 h 97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870" h="979376">
                  <a:moveTo>
                    <a:pt x="176909" y="0"/>
                  </a:moveTo>
                  <a:lnTo>
                    <a:pt x="5616870" y="56867"/>
                  </a:lnTo>
                  <a:lnTo>
                    <a:pt x="5597916" y="979376"/>
                  </a:lnTo>
                  <a:lnTo>
                    <a:pt x="0" y="890916"/>
                  </a:lnTo>
                  <a:lnTo>
                    <a:pt x="17690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96" name="TextBox 5">
              <a:extLst>
                <a:ext uri="{FF2B5EF4-FFF2-40B4-BE49-F238E27FC236}">
                  <a16:creationId xmlns:a16="http://schemas.microsoft.com/office/drawing/2014/main" id="{5E2F692D-8F1B-4E41-BBC3-8782AF99416A}"/>
                </a:ext>
              </a:extLst>
            </p:cNvPr>
            <p:cNvSpPr txBox="1">
              <a:spLocks noChangeArrowheads="1"/>
            </p:cNvSpPr>
            <p:nvPr/>
          </p:nvSpPr>
          <p:spPr bwMode="auto">
            <a:xfrm>
              <a:off x="383471" y="2725738"/>
              <a:ext cx="20510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 Invariance under redescription</a:t>
              </a:r>
            </a:p>
            <a:p>
              <a:pPr eaLnBrk="1" hangingPunct="1"/>
              <a:r>
                <a:rPr lang="en-US" altLang="en-US" sz="1400">
                  <a:latin typeface="Times" pitchFamily="2" charset="0"/>
                </a:rPr>
                <a:t>(= principle of indifference reasoning)</a:t>
              </a:r>
            </a:p>
          </p:txBody>
        </p:sp>
        <p:sp>
          <p:nvSpPr>
            <p:cNvPr id="27697" name="TextBox 7">
              <a:extLst>
                <a:ext uri="{FF2B5EF4-FFF2-40B4-BE49-F238E27FC236}">
                  <a16:creationId xmlns:a16="http://schemas.microsoft.com/office/drawing/2014/main" id="{05404C72-EEB3-3A45-A179-F8CAFE9FE434}"/>
                </a:ext>
              </a:extLst>
            </p:cNvPr>
            <p:cNvSpPr txBox="1">
              <a:spLocks noChangeArrowheads="1"/>
            </p:cNvSpPr>
            <p:nvPr/>
          </p:nvSpPr>
          <p:spPr bwMode="auto">
            <a:xfrm>
              <a:off x="5974645" y="2725738"/>
              <a:ext cx="25865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Ignorance over h’ = f(h): equal intervals have equal support</a:t>
              </a:r>
            </a:p>
          </p:txBody>
        </p:sp>
        <p:sp>
          <p:nvSpPr>
            <p:cNvPr id="27698" name="TextBox 43">
              <a:extLst>
                <a:ext uri="{FF2B5EF4-FFF2-40B4-BE49-F238E27FC236}">
                  <a16:creationId xmlns:a16="http://schemas.microsoft.com/office/drawing/2014/main" id="{A5B93A90-F42E-1A4E-8F90-A3AEAC33171E}"/>
                </a:ext>
              </a:extLst>
            </p:cNvPr>
            <p:cNvSpPr txBox="1">
              <a:spLocks noChangeArrowheads="1"/>
            </p:cNvSpPr>
            <p:nvPr/>
          </p:nvSpPr>
          <p:spPr bwMode="auto">
            <a:xfrm>
              <a:off x="5189538" y="2630959"/>
              <a:ext cx="4739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a:t>
              </a:r>
            </a:p>
          </p:txBody>
        </p:sp>
      </p:grpSp>
      <p:sp>
        <p:nvSpPr>
          <p:cNvPr id="48" name="Freeform 47">
            <a:extLst>
              <a:ext uri="{FF2B5EF4-FFF2-40B4-BE49-F238E27FC236}">
                <a16:creationId xmlns:a16="http://schemas.microsoft.com/office/drawing/2014/main" id="{77AFAD38-380E-E540-8D13-32E7C89323BB}"/>
              </a:ext>
            </a:extLst>
          </p:cNvPr>
          <p:cNvSpPr/>
          <p:nvPr/>
        </p:nvSpPr>
        <p:spPr>
          <a:xfrm>
            <a:off x="379413" y="296863"/>
            <a:ext cx="7739062" cy="790575"/>
          </a:xfrm>
          <a:custGeom>
            <a:avLst/>
            <a:gdLst>
              <a:gd name="connsiteX0" fmla="*/ 353818 w 7739782"/>
              <a:gd name="connsiteY0" fmla="*/ 0 h 593944"/>
              <a:gd name="connsiteX1" fmla="*/ 7632373 w 7739782"/>
              <a:gd name="connsiteY1" fmla="*/ 284335 h 593944"/>
              <a:gd name="connsiteX2" fmla="*/ 7739782 w 7739782"/>
              <a:gd name="connsiteY2" fmla="*/ 593944 h 593944"/>
              <a:gd name="connsiteX3" fmla="*/ 0 w 7739782"/>
              <a:gd name="connsiteY3" fmla="*/ 537078 h 593944"/>
              <a:gd name="connsiteX4" fmla="*/ 353818 w 7739782"/>
              <a:gd name="connsiteY4" fmla="*/ 0 h 59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9782" h="593944">
                <a:moveTo>
                  <a:pt x="353818" y="0"/>
                </a:moveTo>
                <a:lnTo>
                  <a:pt x="7632373" y="284335"/>
                </a:lnTo>
                <a:lnTo>
                  <a:pt x="7739782" y="593944"/>
                </a:lnTo>
                <a:lnTo>
                  <a:pt x="0" y="537078"/>
                </a:lnTo>
                <a:lnTo>
                  <a:pt x="353818" y="0"/>
                </a:lnTo>
                <a:close/>
              </a:path>
            </a:pathLst>
          </a:custGeom>
          <a:solidFill>
            <a:srgbClr val="C8E2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1" name="Title 1">
            <a:extLst>
              <a:ext uri="{FF2B5EF4-FFF2-40B4-BE49-F238E27FC236}">
                <a16:creationId xmlns:a16="http://schemas.microsoft.com/office/drawing/2014/main" id="{84E0764D-6711-A343-B7CD-5A73263D58DF}"/>
              </a:ext>
            </a:extLst>
          </p:cNvPr>
          <p:cNvSpPr>
            <a:spLocks noGrp="1"/>
          </p:cNvSpPr>
          <p:nvPr>
            <p:ph type="title"/>
          </p:nvPr>
        </p:nvSpPr>
        <p:spPr>
          <a:xfrm>
            <a:off x="412750" y="198438"/>
            <a:ext cx="8008938" cy="1003300"/>
          </a:xfrm>
        </p:spPr>
        <p:txBody>
          <a:bodyPr/>
          <a:lstStyle/>
          <a:p>
            <a:r>
              <a:rPr lang="en-US" altLang="en-US" sz="3600">
                <a:latin typeface="Times" pitchFamily="2" charset="0"/>
                <a:ea typeface="ＭＳ Ｐゴシック" panose="020B0600070205080204" pitchFamily="34" charset="-128"/>
              </a:rPr>
              <a:t>Cosmic parameter h</a:t>
            </a:r>
            <a:r>
              <a:rPr lang="en-US" altLang="en-US" sz="2800">
                <a:latin typeface="Times" pitchFamily="2" charset="0"/>
                <a:ea typeface="ＭＳ Ｐゴシック" panose="020B0600070205080204" pitchFamily="34" charset="-128"/>
              </a:rPr>
              <a:t> </a:t>
            </a:r>
            <a:r>
              <a:rPr lang="en-US" altLang="en-US" sz="2400">
                <a:latin typeface="Times" pitchFamily="2" charset="0"/>
                <a:ea typeface="ＭＳ Ｐゴシック" panose="020B0600070205080204" pitchFamily="34" charset="-128"/>
              </a:rPr>
              <a:t>over which we are</a:t>
            </a:r>
            <a:br>
              <a:rPr lang="en-US" altLang="en-US" sz="2400">
                <a:latin typeface="Times" pitchFamily="2" charset="0"/>
                <a:ea typeface="ＭＳ Ｐゴシック" panose="020B0600070205080204" pitchFamily="34" charset="-128"/>
              </a:rPr>
            </a:br>
            <a:r>
              <a:rPr lang="en-US" altLang="en-US" sz="2400">
                <a:latin typeface="Times" pitchFamily="2" charset="0"/>
                <a:ea typeface="ＭＳ Ｐゴシック" panose="020B0600070205080204" pitchFamily="34" charset="-128"/>
              </a:rPr>
              <a:t>completely ignorant </a:t>
            </a:r>
            <a:r>
              <a:rPr lang="en-US" altLang="en-US" sz="1800">
                <a:latin typeface="Times" pitchFamily="2" charset="0"/>
                <a:ea typeface="ＭＳ Ｐゴシック" panose="020B0600070205080204" pitchFamily="34" charset="-128"/>
              </a:rPr>
              <a:t>(completely neutral support)</a:t>
            </a:r>
            <a:endParaRPr lang="en-US" altLang="en-US" sz="4000">
              <a:latin typeface="Times" pitchFamily="2" charset="0"/>
              <a:ea typeface="ＭＳ Ｐゴシック" panose="020B0600070205080204" pitchFamily="34" charset="-128"/>
            </a:endParaRPr>
          </a:p>
        </p:txBody>
      </p:sp>
      <p:sp>
        <p:nvSpPr>
          <p:cNvPr id="27652" name="Content Placeholder 2">
            <a:extLst>
              <a:ext uri="{FF2B5EF4-FFF2-40B4-BE49-F238E27FC236}">
                <a16:creationId xmlns:a16="http://schemas.microsoft.com/office/drawing/2014/main" id="{8DC06354-11E1-C941-9009-45464FFBF96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7653" name="Slide Number Placeholder 3">
            <a:extLst>
              <a:ext uri="{FF2B5EF4-FFF2-40B4-BE49-F238E27FC236}">
                <a16:creationId xmlns:a16="http://schemas.microsoft.com/office/drawing/2014/main" id="{EF16FF65-8A27-0A4C-A7D0-987DE255F5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F3CEF9-0114-4640-A280-DC0931D4624F}" type="slidenum">
              <a:rPr lang="en-US" altLang="en-US" sz="1200">
                <a:solidFill>
                  <a:srgbClr val="898989"/>
                </a:solidFill>
                <a:latin typeface="Times" pitchFamily="2" charset="0"/>
              </a:rPr>
              <a:pPr eaLnBrk="1" hangingPunct="1"/>
              <a:t>16</a:t>
            </a:fld>
            <a:endParaRPr lang="en-US" altLang="en-US" sz="1200">
              <a:solidFill>
                <a:srgbClr val="898989"/>
              </a:solidFill>
              <a:latin typeface="Times" pitchFamily="2" charset="0"/>
            </a:endParaRPr>
          </a:p>
        </p:txBody>
      </p:sp>
      <p:sp>
        <p:nvSpPr>
          <p:cNvPr id="27654" name="TextBox 6">
            <a:extLst>
              <a:ext uri="{FF2B5EF4-FFF2-40B4-BE49-F238E27FC236}">
                <a16:creationId xmlns:a16="http://schemas.microsoft.com/office/drawing/2014/main" id="{6462993A-B761-BA4B-940E-4AF6D9FAECD7}"/>
              </a:ext>
            </a:extLst>
          </p:cNvPr>
          <p:cNvSpPr txBox="1">
            <a:spLocks noChangeArrowheads="1"/>
          </p:cNvSpPr>
          <p:nvPr/>
        </p:nvSpPr>
        <p:spPr bwMode="auto">
          <a:xfrm>
            <a:off x="2679700" y="2705100"/>
            <a:ext cx="2162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Ignorance over h: equal intervals have equal support</a:t>
            </a:r>
          </a:p>
        </p:txBody>
      </p:sp>
      <p:grpSp>
        <p:nvGrpSpPr>
          <p:cNvPr id="27655" name="Group 14">
            <a:extLst>
              <a:ext uri="{FF2B5EF4-FFF2-40B4-BE49-F238E27FC236}">
                <a16:creationId xmlns:a16="http://schemas.microsoft.com/office/drawing/2014/main" id="{67336EDD-FE56-5C4C-AA8B-8BD8C279BC6C}"/>
              </a:ext>
            </a:extLst>
          </p:cNvPr>
          <p:cNvGrpSpPr>
            <a:grpSpLocks/>
          </p:cNvGrpSpPr>
          <p:nvPr/>
        </p:nvGrpSpPr>
        <p:grpSpPr bwMode="auto">
          <a:xfrm>
            <a:off x="639763" y="1384300"/>
            <a:ext cx="6511925" cy="1192213"/>
            <a:chOff x="1050926" y="2724491"/>
            <a:chExt cx="6511925" cy="1191316"/>
          </a:xfrm>
        </p:grpSpPr>
        <p:sp>
          <p:nvSpPr>
            <p:cNvPr id="27669" name="Freeform 40">
              <a:extLst>
                <a:ext uri="{FF2B5EF4-FFF2-40B4-BE49-F238E27FC236}">
                  <a16:creationId xmlns:a16="http://schemas.microsoft.com/office/drawing/2014/main" id="{301B33EF-BD18-854F-9031-4EA6053AE5E3}"/>
                </a:ext>
              </a:extLst>
            </p:cNvPr>
            <p:cNvSpPr>
              <a:spLocks/>
            </p:cNvSpPr>
            <p:nvPr/>
          </p:nvSpPr>
          <p:spPr bwMode="auto">
            <a:xfrm>
              <a:off x="1522413" y="3460750"/>
              <a:ext cx="5561013" cy="22225"/>
            </a:xfrm>
            <a:custGeom>
              <a:avLst/>
              <a:gdLst>
                <a:gd name="T0" fmla="*/ 0 w 3503"/>
                <a:gd name="T1" fmla="*/ 0 h 14"/>
                <a:gd name="T2" fmla="*/ 2147483647 w 3503"/>
                <a:gd name="T3" fmla="*/ 2147483647 h 14"/>
                <a:gd name="T4" fmla="*/ 2147483647 w 3503"/>
                <a:gd name="T5" fmla="*/ 2147483647 h 14"/>
                <a:gd name="T6" fmla="*/ 2147483647 w 3503"/>
                <a:gd name="T7" fmla="*/ 2147483647 h 14"/>
                <a:gd name="T8" fmla="*/ 0 60000 65536"/>
                <a:gd name="T9" fmla="*/ 0 60000 65536"/>
                <a:gd name="T10" fmla="*/ 0 60000 65536"/>
                <a:gd name="T11" fmla="*/ 0 60000 65536"/>
                <a:gd name="T12" fmla="*/ 0 w 3503"/>
                <a:gd name="T13" fmla="*/ 0 h 14"/>
                <a:gd name="T14" fmla="*/ 3503 w 3503"/>
                <a:gd name="T15" fmla="*/ 14 h 14"/>
              </a:gdLst>
              <a:ahLst/>
              <a:cxnLst>
                <a:cxn ang="T8">
                  <a:pos x="T0" y="T1"/>
                </a:cxn>
                <a:cxn ang="T9">
                  <a:pos x="T2" y="T3"/>
                </a:cxn>
                <a:cxn ang="T10">
                  <a:pos x="T4" y="T5"/>
                </a:cxn>
                <a:cxn ang="T11">
                  <a:pos x="T6" y="T7"/>
                </a:cxn>
              </a:cxnLst>
              <a:rect l="T12" t="T13" r="T14" b="T15"/>
              <a:pathLst>
                <a:path w="3503" h="14">
                  <a:moveTo>
                    <a:pt x="0" y="0"/>
                  </a:moveTo>
                  <a:cubicBezTo>
                    <a:pt x="195" y="2"/>
                    <a:pt x="760" y="10"/>
                    <a:pt x="1168" y="12"/>
                  </a:cubicBezTo>
                  <a:cubicBezTo>
                    <a:pt x="1576" y="14"/>
                    <a:pt x="2059" y="12"/>
                    <a:pt x="2448" y="12"/>
                  </a:cubicBezTo>
                  <a:cubicBezTo>
                    <a:pt x="2837" y="12"/>
                    <a:pt x="3283" y="12"/>
                    <a:pt x="3503" y="1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0" name="Rectangle 41">
              <a:extLst>
                <a:ext uri="{FF2B5EF4-FFF2-40B4-BE49-F238E27FC236}">
                  <a16:creationId xmlns:a16="http://schemas.microsoft.com/office/drawing/2014/main" id="{84EB4725-660F-7D49-BACD-CBAA15BA6D40}"/>
                </a:ext>
              </a:extLst>
            </p:cNvPr>
            <p:cNvSpPr>
              <a:spLocks noChangeArrowheads="1"/>
            </p:cNvSpPr>
            <p:nvPr/>
          </p:nvSpPr>
          <p:spPr bwMode="auto">
            <a:xfrm>
              <a:off x="1404938" y="35464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0</a:t>
              </a:r>
            </a:p>
          </p:txBody>
        </p:sp>
        <p:sp>
          <p:nvSpPr>
            <p:cNvPr id="27671" name="Rectangle 42">
              <a:extLst>
                <a:ext uri="{FF2B5EF4-FFF2-40B4-BE49-F238E27FC236}">
                  <a16:creationId xmlns:a16="http://schemas.microsoft.com/office/drawing/2014/main" id="{3EA1EB43-6A54-DB44-AFB3-9A16BD6DADE5}"/>
                </a:ext>
              </a:extLst>
            </p:cNvPr>
            <p:cNvSpPr>
              <a:spLocks noChangeArrowheads="1"/>
            </p:cNvSpPr>
            <p:nvPr/>
          </p:nvSpPr>
          <p:spPr bwMode="auto">
            <a:xfrm>
              <a:off x="2387601"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a:t>
              </a:r>
            </a:p>
          </p:txBody>
        </p:sp>
        <p:sp>
          <p:nvSpPr>
            <p:cNvPr id="27672" name="Rectangle 43">
              <a:extLst>
                <a:ext uri="{FF2B5EF4-FFF2-40B4-BE49-F238E27FC236}">
                  <a16:creationId xmlns:a16="http://schemas.microsoft.com/office/drawing/2014/main" id="{F2CDD7FC-3371-774E-A9E8-FD21FE6D6CBC}"/>
                </a:ext>
              </a:extLst>
            </p:cNvPr>
            <p:cNvSpPr>
              <a:spLocks noChangeArrowheads="1"/>
            </p:cNvSpPr>
            <p:nvPr/>
          </p:nvSpPr>
          <p:spPr bwMode="auto">
            <a:xfrm>
              <a:off x="3392488"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2</a:t>
              </a:r>
            </a:p>
          </p:txBody>
        </p:sp>
        <p:sp>
          <p:nvSpPr>
            <p:cNvPr id="27673" name="Rectangle 44">
              <a:extLst>
                <a:ext uri="{FF2B5EF4-FFF2-40B4-BE49-F238E27FC236}">
                  <a16:creationId xmlns:a16="http://schemas.microsoft.com/office/drawing/2014/main" id="{839B927C-3B23-0446-83C3-FB112F6BB65D}"/>
                </a:ext>
              </a:extLst>
            </p:cNvPr>
            <p:cNvSpPr>
              <a:spLocks noChangeArrowheads="1"/>
            </p:cNvSpPr>
            <p:nvPr/>
          </p:nvSpPr>
          <p:spPr bwMode="auto">
            <a:xfrm>
              <a:off x="4354513"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3</a:t>
              </a:r>
            </a:p>
          </p:txBody>
        </p:sp>
        <p:sp>
          <p:nvSpPr>
            <p:cNvPr id="27674" name="Rectangle 45">
              <a:extLst>
                <a:ext uri="{FF2B5EF4-FFF2-40B4-BE49-F238E27FC236}">
                  <a16:creationId xmlns:a16="http://schemas.microsoft.com/office/drawing/2014/main" id="{7326970B-EC61-574E-8357-D9992ACEE5AF}"/>
                </a:ext>
              </a:extLst>
            </p:cNvPr>
            <p:cNvSpPr>
              <a:spLocks noChangeArrowheads="1"/>
            </p:cNvSpPr>
            <p:nvPr/>
          </p:nvSpPr>
          <p:spPr bwMode="auto">
            <a:xfrm>
              <a:off x="5276851" y="35464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4</a:t>
              </a:r>
            </a:p>
          </p:txBody>
        </p:sp>
        <p:sp>
          <p:nvSpPr>
            <p:cNvPr id="27675" name="Rectangle 46">
              <a:extLst>
                <a:ext uri="{FF2B5EF4-FFF2-40B4-BE49-F238E27FC236}">
                  <a16:creationId xmlns:a16="http://schemas.microsoft.com/office/drawing/2014/main" id="{84A69602-DAB8-F142-B9EF-560AFEF3530A}"/>
                </a:ext>
              </a:extLst>
            </p:cNvPr>
            <p:cNvSpPr>
              <a:spLocks noChangeArrowheads="1"/>
            </p:cNvSpPr>
            <p:nvPr/>
          </p:nvSpPr>
          <p:spPr bwMode="auto">
            <a:xfrm>
              <a:off x="6276976"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5</a:t>
              </a:r>
            </a:p>
          </p:txBody>
        </p:sp>
        <p:sp>
          <p:nvSpPr>
            <p:cNvPr id="27676" name="Rectangle 50">
              <a:extLst>
                <a:ext uri="{FF2B5EF4-FFF2-40B4-BE49-F238E27FC236}">
                  <a16:creationId xmlns:a16="http://schemas.microsoft.com/office/drawing/2014/main" id="{9797F1CA-4585-7046-A364-4F36B29C5F48}"/>
                </a:ext>
              </a:extLst>
            </p:cNvPr>
            <p:cNvSpPr>
              <a:spLocks noChangeArrowheads="1"/>
            </p:cNvSpPr>
            <p:nvPr/>
          </p:nvSpPr>
          <p:spPr bwMode="auto">
            <a:xfrm>
              <a:off x="1050926" y="3074988"/>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h</a:t>
              </a:r>
            </a:p>
          </p:txBody>
        </p:sp>
        <p:sp>
          <p:nvSpPr>
            <p:cNvPr id="27677" name="Line 51">
              <a:extLst>
                <a:ext uri="{FF2B5EF4-FFF2-40B4-BE49-F238E27FC236}">
                  <a16:creationId xmlns:a16="http://schemas.microsoft.com/office/drawing/2014/main" id="{57071AD3-8E07-3D4F-9EBA-DB052C06941D}"/>
                </a:ext>
              </a:extLst>
            </p:cNvPr>
            <p:cNvSpPr>
              <a:spLocks noChangeShapeType="1"/>
            </p:cNvSpPr>
            <p:nvPr/>
          </p:nvSpPr>
          <p:spPr bwMode="auto">
            <a:xfrm>
              <a:off x="1531938"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52">
              <a:extLst>
                <a:ext uri="{FF2B5EF4-FFF2-40B4-BE49-F238E27FC236}">
                  <a16:creationId xmlns:a16="http://schemas.microsoft.com/office/drawing/2014/main" id="{98923029-0940-6A4C-B15F-40FFEBDB9A58}"/>
                </a:ext>
              </a:extLst>
            </p:cNvPr>
            <p:cNvSpPr>
              <a:spLocks noChangeShapeType="1"/>
            </p:cNvSpPr>
            <p:nvPr/>
          </p:nvSpPr>
          <p:spPr bwMode="auto">
            <a:xfrm>
              <a:off x="2528888"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53">
              <a:extLst>
                <a:ext uri="{FF2B5EF4-FFF2-40B4-BE49-F238E27FC236}">
                  <a16:creationId xmlns:a16="http://schemas.microsoft.com/office/drawing/2014/main" id="{4E4A4C89-D32B-5644-A4BC-16CD13FFB5F6}"/>
                </a:ext>
              </a:extLst>
            </p:cNvPr>
            <p:cNvSpPr>
              <a:spLocks noChangeShapeType="1"/>
            </p:cNvSpPr>
            <p:nvPr/>
          </p:nvSpPr>
          <p:spPr bwMode="auto">
            <a:xfrm>
              <a:off x="3517901"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0" name="Line 54">
              <a:extLst>
                <a:ext uri="{FF2B5EF4-FFF2-40B4-BE49-F238E27FC236}">
                  <a16:creationId xmlns:a16="http://schemas.microsoft.com/office/drawing/2014/main" id="{DE44850C-BE4F-D444-81E8-41DD948EFC57}"/>
                </a:ext>
              </a:extLst>
            </p:cNvPr>
            <p:cNvSpPr>
              <a:spLocks noChangeShapeType="1"/>
            </p:cNvSpPr>
            <p:nvPr/>
          </p:nvSpPr>
          <p:spPr bwMode="auto">
            <a:xfrm>
              <a:off x="4495801"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55">
              <a:extLst>
                <a:ext uri="{FF2B5EF4-FFF2-40B4-BE49-F238E27FC236}">
                  <a16:creationId xmlns:a16="http://schemas.microsoft.com/office/drawing/2014/main" id="{719599C6-6BB0-9A4B-86EE-5843EC8052E9}"/>
                </a:ext>
              </a:extLst>
            </p:cNvPr>
            <p:cNvSpPr>
              <a:spLocks noChangeShapeType="1"/>
            </p:cNvSpPr>
            <p:nvPr/>
          </p:nvSpPr>
          <p:spPr bwMode="auto">
            <a:xfrm>
              <a:off x="5427663"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56">
              <a:extLst>
                <a:ext uri="{FF2B5EF4-FFF2-40B4-BE49-F238E27FC236}">
                  <a16:creationId xmlns:a16="http://schemas.microsoft.com/office/drawing/2014/main" id="{17EFB46B-38F7-EB4F-9253-BB397A31B05D}"/>
                </a:ext>
              </a:extLst>
            </p:cNvPr>
            <p:cNvSpPr>
              <a:spLocks noChangeShapeType="1"/>
            </p:cNvSpPr>
            <p:nvPr/>
          </p:nvSpPr>
          <p:spPr bwMode="auto">
            <a:xfrm>
              <a:off x="6396038"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57">
              <a:extLst>
                <a:ext uri="{FF2B5EF4-FFF2-40B4-BE49-F238E27FC236}">
                  <a16:creationId xmlns:a16="http://schemas.microsoft.com/office/drawing/2014/main" id="{9A67388E-BBBB-9B4A-8E16-05573934758F}"/>
                </a:ext>
              </a:extLst>
            </p:cNvPr>
            <p:cNvSpPr>
              <a:spLocks noChangeShapeType="1"/>
            </p:cNvSpPr>
            <p:nvPr/>
          </p:nvSpPr>
          <p:spPr bwMode="auto">
            <a:xfrm>
              <a:off x="7186613" y="3479800"/>
              <a:ext cx="150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58">
              <a:extLst>
                <a:ext uri="{FF2B5EF4-FFF2-40B4-BE49-F238E27FC236}">
                  <a16:creationId xmlns:a16="http://schemas.microsoft.com/office/drawing/2014/main" id="{6A93A86A-CBFE-2144-B232-1AA9761E6A27}"/>
                </a:ext>
              </a:extLst>
            </p:cNvPr>
            <p:cNvSpPr>
              <a:spLocks noChangeShapeType="1"/>
            </p:cNvSpPr>
            <p:nvPr/>
          </p:nvSpPr>
          <p:spPr bwMode="auto">
            <a:xfrm>
              <a:off x="7412038" y="3479800"/>
              <a:ext cx="150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5" name="Freeform 49">
              <a:extLst>
                <a:ext uri="{FF2B5EF4-FFF2-40B4-BE49-F238E27FC236}">
                  <a16:creationId xmlns:a16="http://schemas.microsoft.com/office/drawing/2014/main" id="{EEC29106-19B9-EE42-ADB4-34A1F15D4B93}"/>
                </a:ext>
              </a:extLst>
            </p:cNvPr>
            <p:cNvSpPr>
              <a:spLocks/>
            </p:cNvSpPr>
            <p:nvPr/>
          </p:nvSpPr>
          <p:spPr bwMode="auto">
            <a:xfrm flipV="1">
              <a:off x="1590676"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6" name="Rectangle 61">
              <a:extLst>
                <a:ext uri="{FF2B5EF4-FFF2-40B4-BE49-F238E27FC236}">
                  <a16:creationId xmlns:a16="http://schemas.microsoft.com/office/drawing/2014/main" id="{270F043A-4285-FF47-B4E6-31FD44E91848}"/>
                </a:ext>
              </a:extLst>
            </p:cNvPr>
            <p:cNvSpPr>
              <a:spLocks noChangeArrowheads="1"/>
            </p:cNvSpPr>
            <p:nvPr/>
          </p:nvSpPr>
          <p:spPr bwMode="auto">
            <a:xfrm>
              <a:off x="1882776"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7687" name="Freeform 64">
              <a:extLst>
                <a:ext uri="{FF2B5EF4-FFF2-40B4-BE49-F238E27FC236}">
                  <a16:creationId xmlns:a16="http://schemas.microsoft.com/office/drawing/2014/main" id="{CA8F729B-7041-6147-9A75-0386AA58E6FD}"/>
                </a:ext>
              </a:extLst>
            </p:cNvPr>
            <p:cNvSpPr>
              <a:spLocks/>
            </p:cNvSpPr>
            <p:nvPr/>
          </p:nvSpPr>
          <p:spPr bwMode="auto">
            <a:xfrm flipV="1">
              <a:off x="2587626"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8" name="Rectangle 65">
              <a:extLst>
                <a:ext uri="{FF2B5EF4-FFF2-40B4-BE49-F238E27FC236}">
                  <a16:creationId xmlns:a16="http://schemas.microsoft.com/office/drawing/2014/main" id="{DA6FBF6F-0FA7-4A4C-8A0D-823AD124814D}"/>
                </a:ext>
              </a:extLst>
            </p:cNvPr>
            <p:cNvSpPr>
              <a:spLocks noChangeArrowheads="1"/>
            </p:cNvSpPr>
            <p:nvPr/>
          </p:nvSpPr>
          <p:spPr bwMode="auto">
            <a:xfrm>
              <a:off x="2879726"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7689" name="Freeform 67">
              <a:extLst>
                <a:ext uri="{FF2B5EF4-FFF2-40B4-BE49-F238E27FC236}">
                  <a16:creationId xmlns:a16="http://schemas.microsoft.com/office/drawing/2014/main" id="{24A11B35-C909-7342-BD06-2AF9E97E2BCD}"/>
                </a:ext>
              </a:extLst>
            </p:cNvPr>
            <p:cNvSpPr>
              <a:spLocks/>
            </p:cNvSpPr>
            <p:nvPr/>
          </p:nvSpPr>
          <p:spPr bwMode="auto">
            <a:xfrm flipV="1">
              <a:off x="3548063"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90" name="Rectangle 68">
              <a:extLst>
                <a:ext uri="{FF2B5EF4-FFF2-40B4-BE49-F238E27FC236}">
                  <a16:creationId xmlns:a16="http://schemas.microsoft.com/office/drawing/2014/main" id="{A78CEC88-B433-154E-A2CF-9B8F933B940C}"/>
                </a:ext>
              </a:extLst>
            </p:cNvPr>
            <p:cNvSpPr>
              <a:spLocks noChangeArrowheads="1"/>
            </p:cNvSpPr>
            <p:nvPr/>
          </p:nvSpPr>
          <p:spPr bwMode="auto">
            <a:xfrm>
              <a:off x="3840163"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7691" name="Freeform 70">
              <a:extLst>
                <a:ext uri="{FF2B5EF4-FFF2-40B4-BE49-F238E27FC236}">
                  <a16:creationId xmlns:a16="http://schemas.microsoft.com/office/drawing/2014/main" id="{8EB32279-4306-8B40-B654-AC9D1D4D23DA}"/>
                </a:ext>
              </a:extLst>
            </p:cNvPr>
            <p:cNvSpPr>
              <a:spLocks/>
            </p:cNvSpPr>
            <p:nvPr/>
          </p:nvSpPr>
          <p:spPr bwMode="auto">
            <a:xfrm flipV="1">
              <a:off x="4516438"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92" name="Rectangle 71">
              <a:extLst>
                <a:ext uri="{FF2B5EF4-FFF2-40B4-BE49-F238E27FC236}">
                  <a16:creationId xmlns:a16="http://schemas.microsoft.com/office/drawing/2014/main" id="{C2CB9B38-563D-E148-9BAC-D6B8ECE7B5E2}"/>
                </a:ext>
              </a:extLst>
            </p:cNvPr>
            <p:cNvSpPr>
              <a:spLocks noChangeArrowheads="1"/>
            </p:cNvSpPr>
            <p:nvPr/>
          </p:nvSpPr>
          <p:spPr bwMode="auto">
            <a:xfrm>
              <a:off x="4808538"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7693" name="Freeform 73">
              <a:extLst>
                <a:ext uri="{FF2B5EF4-FFF2-40B4-BE49-F238E27FC236}">
                  <a16:creationId xmlns:a16="http://schemas.microsoft.com/office/drawing/2014/main" id="{92E73319-6F56-094A-BF7A-1CCE1859D7C7}"/>
                </a:ext>
              </a:extLst>
            </p:cNvPr>
            <p:cNvSpPr>
              <a:spLocks/>
            </p:cNvSpPr>
            <p:nvPr/>
          </p:nvSpPr>
          <p:spPr bwMode="auto">
            <a:xfrm flipV="1">
              <a:off x="5475288"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94" name="Rectangle 74">
              <a:extLst>
                <a:ext uri="{FF2B5EF4-FFF2-40B4-BE49-F238E27FC236}">
                  <a16:creationId xmlns:a16="http://schemas.microsoft.com/office/drawing/2014/main" id="{3DC68BDA-C2D8-2447-929E-367136678F44}"/>
                </a:ext>
              </a:extLst>
            </p:cNvPr>
            <p:cNvSpPr>
              <a:spLocks noChangeArrowheads="1"/>
            </p:cNvSpPr>
            <p:nvPr/>
          </p:nvSpPr>
          <p:spPr bwMode="auto">
            <a:xfrm>
              <a:off x="5767388"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grpSp>
      <p:grpSp>
        <p:nvGrpSpPr>
          <p:cNvPr id="56" name="Group 55">
            <a:extLst>
              <a:ext uri="{FF2B5EF4-FFF2-40B4-BE49-F238E27FC236}">
                <a16:creationId xmlns:a16="http://schemas.microsoft.com/office/drawing/2014/main" id="{A148D8FC-A44A-6145-86DA-8DF06F51E2F7}"/>
              </a:ext>
            </a:extLst>
          </p:cNvPr>
          <p:cNvGrpSpPr>
            <a:grpSpLocks/>
          </p:cNvGrpSpPr>
          <p:nvPr/>
        </p:nvGrpSpPr>
        <p:grpSpPr bwMode="auto">
          <a:xfrm>
            <a:off x="392113" y="3983038"/>
            <a:ext cx="7951787" cy="1284287"/>
            <a:chOff x="391724" y="3983762"/>
            <a:chExt cx="7952243" cy="1284099"/>
          </a:xfrm>
        </p:grpSpPr>
        <p:sp>
          <p:nvSpPr>
            <p:cNvPr id="51" name="Freeform 50">
              <a:extLst>
                <a:ext uri="{FF2B5EF4-FFF2-40B4-BE49-F238E27FC236}">
                  <a16:creationId xmlns:a16="http://schemas.microsoft.com/office/drawing/2014/main" id="{B796D31D-4640-5548-AC59-625C9727787E}"/>
                </a:ext>
              </a:extLst>
            </p:cNvPr>
            <p:cNvSpPr/>
            <p:nvPr/>
          </p:nvSpPr>
          <p:spPr>
            <a:xfrm flipV="1">
              <a:off x="2482581" y="4018682"/>
              <a:ext cx="5851861" cy="947598"/>
            </a:xfrm>
            <a:custGeom>
              <a:avLst/>
              <a:gdLst>
                <a:gd name="connsiteX0" fmla="*/ 176909 w 5616870"/>
                <a:gd name="connsiteY0" fmla="*/ 0 h 979376"/>
                <a:gd name="connsiteX1" fmla="*/ 5616870 w 5616870"/>
                <a:gd name="connsiteY1" fmla="*/ 56867 h 979376"/>
                <a:gd name="connsiteX2" fmla="*/ 5597916 w 5616870"/>
                <a:gd name="connsiteY2" fmla="*/ 979376 h 979376"/>
                <a:gd name="connsiteX3" fmla="*/ 0 w 5616870"/>
                <a:gd name="connsiteY3" fmla="*/ 890916 h 979376"/>
                <a:gd name="connsiteX4" fmla="*/ 176909 w 5616870"/>
                <a:gd name="connsiteY4" fmla="*/ 0 h 97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870" h="979376">
                  <a:moveTo>
                    <a:pt x="176909" y="0"/>
                  </a:moveTo>
                  <a:lnTo>
                    <a:pt x="5616870" y="56867"/>
                  </a:lnTo>
                  <a:lnTo>
                    <a:pt x="5597916" y="979376"/>
                  </a:lnTo>
                  <a:lnTo>
                    <a:pt x="0" y="890916"/>
                  </a:lnTo>
                  <a:lnTo>
                    <a:pt x="17690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5" name="TextBox 8">
              <a:extLst>
                <a:ext uri="{FF2B5EF4-FFF2-40B4-BE49-F238E27FC236}">
                  <a16:creationId xmlns:a16="http://schemas.microsoft.com/office/drawing/2014/main" id="{7AF0C045-9AEA-CD40-8CE7-F68E7ED1C83C}"/>
                </a:ext>
              </a:extLst>
            </p:cNvPr>
            <p:cNvSpPr txBox="1">
              <a:spLocks noChangeArrowheads="1"/>
            </p:cNvSpPr>
            <p:nvPr/>
          </p:nvSpPr>
          <p:spPr bwMode="auto">
            <a:xfrm>
              <a:off x="391724" y="4129088"/>
              <a:ext cx="204279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II. Invariance under negation</a:t>
              </a:r>
            </a:p>
            <a:p>
              <a:pPr eaLnBrk="1" hangingPunct="1"/>
              <a:r>
                <a:rPr lang="en-US" altLang="en-US" sz="1400">
                  <a:latin typeface="Times" pitchFamily="2" charset="0"/>
                </a:rPr>
                <a:t>e.g. A = “h lies in [0,1].”</a:t>
              </a:r>
            </a:p>
            <a:p>
              <a:pPr eaLnBrk="1" hangingPunct="1"/>
              <a:endParaRPr lang="en-US" altLang="en-US" sz="1800">
                <a:latin typeface="Times" pitchFamily="2" charset="0"/>
              </a:endParaRPr>
            </a:p>
          </p:txBody>
        </p:sp>
        <p:sp>
          <p:nvSpPr>
            <p:cNvPr id="27666" name="TextBox 9">
              <a:extLst>
                <a:ext uri="{FF2B5EF4-FFF2-40B4-BE49-F238E27FC236}">
                  <a16:creationId xmlns:a16="http://schemas.microsoft.com/office/drawing/2014/main" id="{940A5B48-3A8E-004A-9D51-097D53FE38DE}"/>
                </a:ext>
              </a:extLst>
            </p:cNvPr>
            <p:cNvSpPr txBox="1">
              <a:spLocks noChangeArrowheads="1"/>
            </p:cNvSpPr>
            <p:nvPr/>
          </p:nvSpPr>
          <p:spPr bwMode="auto">
            <a:xfrm>
              <a:off x="2432503" y="4145008"/>
              <a:ext cx="2408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Support for proposition A concerning h</a:t>
              </a:r>
            </a:p>
          </p:txBody>
        </p:sp>
        <p:sp>
          <p:nvSpPr>
            <p:cNvPr id="27667" name="TextBox 10">
              <a:extLst>
                <a:ext uri="{FF2B5EF4-FFF2-40B4-BE49-F238E27FC236}">
                  <a16:creationId xmlns:a16="http://schemas.microsoft.com/office/drawing/2014/main" id="{F9BE2D96-12D4-8C41-B1FD-A47B5E42F812}"/>
                </a:ext>
              </a:extLst>
            </p:cNvPr>
            <p:cNvSpPr txBox="1">
              <a:spLocks noChangeArrowheads="1"/>
            </p:cNvSpPr>
            <p:nvPr/>
          </p:nvSpPr>
          <p:spPr bwMode="auto">
            <a:xfrm>
              <a:off x="5974646" y="4129088"/>
              <a:ext cx="2369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Support for proposition not-A concerning h</a:t>
              </a:r>
            </a:p>
          </p:txBody>
        </p:sp>
        <p:sp>
          <p:nvSpPr>
            <p:cNvPr id="27668" name="TextBox 44">
              <a:extLst>
                <a:ext uri="{FF2B5EF4-FFF2-40B4-BE49-F238E27FC236}">
                  <a16:creationId xmlns:a16="http://schemas.microsoft.com/office/drawing/2014/main" id="{2BDF3825-76D9-ED49-A7C7-ECB47F3780F8}"/>
                </a:ext>
              </a:extLst>
            </p:cNvPr>
            <p:cNvSpPr txBox="1">
              <a:spLocks noChangeArrowheads="1"/>
            </p:cNvSpPr>
            <p:nvPr/>
          </p:nvSpPr>
          <p:spPr bwMode="auto">
            <a:xfrm>
              <a:off x="5189538" y="3983762"/>
              <a:ext cx="4739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a:t>
              </a:r>
            </a:p>
          </p:txBody>
        </p:sp>
      </p:grpSp>
      <p:grpSp>
        <p:nvGrpSpPr>
          <p:cNvPr id="57" name="Group 56">
            <a:extLst>
              <a:ext uri="{FF2B5EF4-FFF2-40B4-BE49-F238E27FC236}">
                <a16:creationId xmlns:a16="http://schemas.microsoft.com/office/drawing/2014/main" id="{4047A0EE-DACE-F748-A17A-F1A907DC04DF}"/>
              </a:ext>
            </a:extLst>
          </p:cNvPr>
          <p:cNvGrpSpPr>
            <a:grpSpLocks/>
          </p:cNvGrpSpPr>
          <p:nvPr/>
        </p:nvGrpSpPr>
        <p:grpSpPr bwMode="auto">
          <a:xfrm>
            <a:off x="2527300" y="5329238"/>
            <a:ext cx="5243513" cy="844550"/>
            <a:chOff x="2527276" y="5328801"/>
            <a:chExt cx="5244098" cy="844426"/>
          </a:xfrm>
        </p:grpSpPr>
        <p:sp>
          <p:nvSpPr>
            <p:cNvPr id="54" name="Freeform 53">
              <a:extLst>
                <a:ext uri="{FF2B5EF4-FFF2-40B4-BE49-F238E27FC236}">
                  <a16:creationId xmlns:a16="http://schemas.microsoft.com/office/drawing/2014/main" id="{F349B807-558C-E543-9128-6F41253289FD}"/>
                </a:ext>
              </a:extLst>
            </p:cNvPr>
            <p:cNvSpPr/>
            <p:nvPr/>
          </p:nvSpPr>
          <p:spPr>
            <a:xfrm>
              <a:off x="2527276" y="5357372"/>
              <a:ext cx="5244098" cy="815855"/>
            </a:xfrm>
            <a:custGeom>
              <a:avLst/>
              <a:gdLst>
                <a:gd name="connsiteX0" fmla="*/ 176909 w 5616870"/>
                <a:gd name="connsiteY0" fmla="*/ 0 h 979376"/>
                <a:gd name="connsiteX1" fmla="*/ 5616870 w 5616870"/>
                <a:gd name="connsiteY1" fmla="*/ 56867 h 979376"/>
                <a:gd name="connsiteX2" fmla="*/ 5597916 w 5616870"/>
                <a:gd name="connsiteY2" fmla="*/ 979376 h 979376"/>
                <a:gd name="connsiteX3" fmla="*/ 0 w 5616870"/>
                <a:gd name="connsiteY3" fmla="*/ 890916 h 979376"/>
                <a:gd name="connsiteX4" fmla="*/ 176909 w 5616870"/>
                <a:gd name="connsiteY4" fmla="*/ 0 h 97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870" h="979376">
                  <a:moveTo>
                    <a:pt x="176909" y="0"/>
                  </a:moveTo>
                  <a:lnTo>
                    <a:pt x="5616870" y="56867"/>
                  </a:lnTo>
                  <a:lnTo>
                    <a:pt x="5597916" y="979376"/>
                  </a:lnTo>
                  <a:lnTo>
                    <a:pt x="0" y="890916"/>
                  </a:lnTo>
                  <a:lnTo>
                    <a:pt x="176909"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9" name="TextBox 42">
              <a:extLst>
                <a:ext uri="{FF2B5EF4-FFF2-40B4-BE49-F238E27FC236}">
                  <a16:creationId xmlns:a16="http://schemas.microsoft.com/office/drawing/2014/main" id="{16E76BD9-3B32-334E-8204-8DE78DD67E76}"/>
                </a:ext>
              </a:extLst>
            </p:cNvPr>
            <p:cNvSpPr txBox="1">
              <a:spLocks noChangeArrowheads="1"/>
            </p:cNvSpPr>
            <p:nvPr/>
          </p:nvSpPr>
          <p:spPr bwMode="auto">
            <a:xfrm>
              <a:off x="3929914" y="5398310"/>
              <a:ext cx="2394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Invariance under</a:t>
              </a:r>
            </a:p>
            <a:p>
              <a:pPr algn="ctr" eaLnBrk="1" hangingPunct="1"/>
              <a:r>
                <a:rPr lang="en-US" altLang="en-US" sz="1800">
                  <a:latin typeface="Times" pitchFamily="2" charset="0"/>
                </a:rPr>
                <a:t> h’ = f(h) = 1/h</a:t>
              </a:r>
            </a:p>
          </p:txBody>
        </p:sp>
        <p:sp>
          <p:nvSpPr>
            <p:cNvPr id="27660" name="TextBox 45">
              <a:extLst>
                <a:ext uri="{FF2B5EF4-FFF2-40B4-BE49-F238E27FC236}">
                  <a16:creationId xmlns:a16="http://schemas.microsoft.com/office/drawing/2014/main" id="{55C2242D-8575-8743-8FDF-E0A6223FE72D}"/>
                </a:ext>
              </a:extLst>
            </p:cNvPr>
            <p:cNvSpPr txBox="1">
              <a:spLocks noChangeArrowheads="1"/>
            </p:cNvSpPr>
            <p:nvPr/>
          </p:nvSpPr>
          <p:spPr bwMode="auto">
            <a:xfrm>
              <a:off x="2868458" y="5347758"/>
              <a:ext cx="338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I</a:t>
              </a:r>
            </a:p>
          </p:txBody>
        </p:sp>
        <p:sp>
          <p:nvSpPr>
            <p:cNvPr id="27661" name="TextBox 46">
              <a:extLst>
                <a:ext uri="{FF2B5EF4-FFF2-40B4-BE49-F238E27FC236}">
                  <a16:creationId xmlns:a16="http://schemas.microsoft.com/office/drawing/2014/main" id="{DE9C5BA0-0E97-FB4A-BF74-463D879B9D30}"/>
                </a:ext>
              </a:extLst>
            </p:cNvPr>
            <p:cNvSpPr txBox="1">
              <a:spLocks noChangeArrowheads="1"/>
            </p:cNvSpPr>
            <p:nvPr/>
          </p:nvSpPr>
          <p:spPr bwMode="auto">
            <a:xfrm>
              <a:off x="7023808" y="5328801"/>
              <a:ext cx="4921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II</a:t>
              </a:r>
            </a:p>
          </p:txBody>
        </p:sp>
        <p:sp>
          <p:nvSpPr>
            <p:cNvPr id="52" name="Right Arrow 51">
              <a:extLst>
                <a:ext uri="{FF2B5EF4-FFF2-40B4-BE49-F238E27FC236}">
                  <a16:creationId xmlns:a16="http://schemas.microsoft.com/office/drawing/2014/main" id="{1C593712-6664-E24B-B1E6-1E4C63526419}"/>
                </a:ext>
              </a:extLst>
            </p:cNvPr>
            <p:cNvSpPr/>
            <p:nvPr/>
          </p:nvSpPr>
          <p:spPr>
            <a:xfrm>
              <a:off x="3500523" y="5573240"/>
              <a:ext cx="422322" cy="296818"/>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ight Arrow 52">
              <a:extLst>
                <a:ext uri="{FF2B5EF4-FFF2-40B4-BE49-F238E27FC236}">
                  <a16:creationId xmlns:a16="http://schemas.microsoft.com/office/drawing/2014/main" id="{54A9D5BA-80DD-DD48-8790-11860CF31443}"/>
                </a:ext>
              </a:extLst>
            </p:cNvPr>
            <p:cNvSpPr/>
            <p:nvPr/>
          </p:nvSpPr>
          <p:spPr>
            <a:xfrm rot="10800000">
              <a:off x="6344052" y="5554193"/>
              <a:ext cx="422322" cy="296818"/>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9F82CBC-6129-D142-A65A-B64CB5B9A118}"/>
              </a:ext>
            </a:extLst>
          </p:cNvPr>
          <p:cNvGrpSpPr>
            <a:grpSpLocks/>
          </p:cNvGrpSpPr>
          <p:nvPr/>
        </p:nvGrpSpPr>
        <p:grpSpPr bwMode="auto">
          <a:xfrm>
            <a:off x="1433513" y="1270000"/>
            <a:ext cx="6526212" cy="3563938"/>
            <a:chOff x="1371047" y="1421675"/>
            <a:chExt cx="6525996" cy="3563663"/>
          </a:xfrm>
        </p:grpSpPr>
        <p:grpSp>
          <p:nvGrpSpPr>
            <p:cNvPr id="28741" name="Group 8">
              <a:extLst>
                <a:ext uri="{FF2B5EF4-FFF2-40B4-BE49-F238E27FC236}">
                  <a16:creationId xmlns:a16="http://schemas.microsoft.com/office/drawing/2014/main" id="{D45E93B6-750B-8E46-9DA2-E3EAC07050A4}"/>
                </a:ext>
              </a:extLst>
            </p:cNvPr>
            <p:cNvGrpSpPr>
              <a:grpSpLocks/>
            </p:cNvGrpSpPr>
            <p:nvPr/>
          </p:nvGrpSpPr>
          <p:grpSpPr bwMode="auto">
            <a:xfrm>
              <a:off x="1371047" y="1421675"/>
              <a:ext cx="6525996" cy="3563663"/>
              <a:chOff x="1371047" y="1421675"/>
              <a:chExt cx="6525996" cy="3563663"/>
            </a:xfrm>
          </p:grpSpPr>
          <p:sp>
            <p:nvSpPr>
              <p:cNvPr id="5" name="Freeform 4">
                <a:extLst>
                  <a:ext uri="{FF2B5EF4-FFF2-40B4-BE49-F238E27FC236}">
                    <a16:creationId xmlns:a16="http://schemas.microsoft.com/office/drawing/2014/main" id="{A00729CE-592F-AE44-B57A-A473B4D160D6}"/>
                  </a:ext>
                </a:extLst>
              </p:cNvPr>
              <p:cNvSpPr/>
              <p:nvPr/>
            </p:nvSpPr>
            <p:spPr>
              <a:xfrm>
                <a:off x="1371047" y="1421675"/>
                <a:ext cx="1212810" cy="1149261"/>
              </a:xfrm>
              <a:custGeom>
                <a:avLst/>
                <a:gdLst>
                  <a:gd name="connsiteX0" fmla="*/ 37909 w 1213093"/>
                  <a:gd name="connsiteY0" fmla="*/ 0 h 1149976"/>
                  <a:gd name="connsiteX1" fmla="*/ 1213093 w 1213093"/>
                  <a:gd name="connsiteY1" fmla="*/ 82141 h 1149976"/>
                  <a:gd name="connsiteX2" fmla="*/ 1055138 w 1213093"/>
                  <a:gd name="connsiteY2" fmla="*/ 1149976 h 1149976"/>
                  <a:gd name="connsiteX3" fmla="*/ 0 w 1213093"/>
                  <a:gd name="connsiteY3" fmla="*/ 1149976 h 1149976"/>
                  <a:gd name="connsiteX4" fmla="*/ 37909 w 1213093"/>
                  <a:gd name="connsiteY4" fmla="*/ 0 h 114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093" h="1149976">
                    <a:moveTo>
                      <a:pt x="37909" y="0"/>
                    </a:moveTo>
                    <a:lnTo>
                      <a:pt x="1213093" y="82141"/>
                    </a:lnTo>
                    <a:lnTo>
                      <a:pt x="1055138" y="1149976"/>
                    </a:lnTo>
                    <a:lnTo>
                      <a:pt x="0" y="1149976"/>
                    </a:lnTo>
                    <a:lnTo>
                      <a:pt x="37909" y="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Freeform 85">
                <a:extLst>
                  <a:ext uri="{FF2B5EF4-FFF2-40B4-BE49-F238E27FC236}">
                    <a16:creationId xmlns:a16="http://schemas.microsoft.com/office/drawing/2014/main" id="{17EE3EA5-01A0-5F45-BE6A-BEAD7135AF6A}"/>
                  </a:ext>
                </a:extLst>
              </p:cNvPr>
              <p:cNvSpPr/>
              <p:nvPr/>
            </p:nvSpPr>
            <p:spPr>
              <a:xfrm>
                <a:off x="2514009" y="3929731"/>
                <a:ext cx="5383034" cy="1055607"/>
              </a:xfrm>
              <a:custGeom>
                <a:avLst/>
                <a:gdLst>
                  <a:gd name="connsiteX0" fmla="*/ 37909 w 1213093"/>
                  <a:gd name="connsiteY0" fmla="*/ 0 h 1149976"/>
                  <a:gd name="connsiteX1" fmla="*/ 1213093 w 1213093"/>
                  <a:gd name="connsiteY1" fmla="*/ 82141 h 1149976"/>
                  <a:gd name="connsiteX2" fmla="*/ 1055138 w 1213093"/>
                  <a:gd name="connsiteY2" fmla="*/ 1149976 h 1149976"/>
                  <a:gd name="connsiteX3" fmla="*/ 0 w 1213093"/>
                  <a:gd name="connsiteY3" fmla="*/ 1149976 h 1149976"/>
                  <a:gd name="connsiteX4" fmla="*/ 37909 w 1213093"/>
                  <a:gd name="connsiteY4" fmla="*/ 0 h 1149976"/>
                  <a:gd name="connsiteX0" fmla="*/ 37909 w 1213093"/>
                  <a:gd name="connsiteY0" fmla="*/ 0 h 1149976"/>
                  <a:gd name="connsiteX1" fmla="*/ 1213093 w 1213093"/>
                  <a:gd name="connsiteY1" fmla="*/ 82141 h 1149976"/>
                  <a:gd name="connsiteX2" fmla="*/ 1200258 w 1213093"/>
                  <a:gd name="connsiteY2" fmla="*/ 1093109 h 1149976"/>
                  <a:gd name="connsiteX3" fmla="*/ 0 w 1213093"/>
                  <a:gd name="connsiteY3" fmla="*/ 1149976 h 1149976"/>
                  <a:gd name="connsiteX4" fmla="*/ 37909 w 1213093"/>
                  <a:gd name="connsiteY4" fmla="*/ 0 h 1149976"/>
                  <a:gd name="connsiteX0" fmla="*/ 37909 w 1200258"/>
                  <a:gd name="connsiteY0" fmla="*/ 0 h 1149976"/>
                  <a:gd name="connsiteX1" fmla="*/ 1184914 w 1200258"/>
                  <a:gd name="connsiteY1" fmla="*/ 164282 h 1149976"/>
                  <a:gd name="connsiteX2" fmla="*/ 1200258 w 1200258"/>
                  <a:gd name="connsiteY2" fmla="*/ 1093109 h 1149976"/>
                  <a:gd name="connsiteX3" fmla="*/ 0 w 1200258"/>
                  <a:gd name="connsiteY3" fmla="*/ 1149976 h 1149976"/>
                  <a:gd name="connsiteX4" fmla="*/ 37909 w 1200258"/>
                  <a:gd name="connsiteY4" fmla="*/ 0 h 1149976"/>
                  <a:gd name="connsiteX0" fmla="*/ 26638 w 1200258"/>
                  <a:gd name="connsiteY0" fmla="*/ 0 h 1055198"/>
                  <a:gd name="connsiteX1" fmla="*/ 1184914 w 1200258"/>
                  <a:gd name="connsiteY1" fmla="*/ 69504 h 1055198"/>
                  <a:gd name="connsiteX2" fmla="*/ 1200258 w 1200258"/>
                  <a:gd name="connsiteY2" fmla="*/ 998331 h 1055198"/>
                  <a:gd name="connsiteX3" fmla="*/ 0 w 1200258"/>
                  <a:gd name="connsiteY3" fmla="*/ 1055198 h 1055198"/>
                  <a:gd name="connsiteX4" fmla="*/ 26638 w 1200258"/>
                  <a:gd name="connsiteY4" fmla="*/ 0 h 105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258" h="1055198">
                    <a:moveTo>
                      <a:pt x="26638" y="0"/>
                    </a:moveTo>
                    <a:lnTo>
                      <a:pt x="1184914" y="69504"/>
                    </a:lnTo>
                    <a:lnTo>
                      <a:pt x="1200258" y="998331"/>
                    </a:lnTo>
                    <a:lnTo>
                      <a:pt x="0" y="1055198"/>
                    </a:lnTo>
                    <a:lnTo>
                      <a:pt x="26638" y="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Arrow 6">
                <a:extLst>
                  <a:ext uri="{FF2B5EF4-FFF2-40B4-BE49-F238E27FC236}">
                    <a16:creationId xmlns:a16="http://schemas.microsoft.com/office/drawing/2014/main" id="{02B7EDB6-D2CD-A545-9583-EBA712DCE0CE}"/>
                  </a:ext>
                </a:extLst>
              </p:cNvPr>
              <p:cNvSpPr/>
              <p:nvPr/>
            </p:nvSpPr>
            <p:spPr>
              <a:xfrm rot="1969141">
                <a:off x="2094923" y="2890000"/>
                <a:ext cx="2431970" cy="338111"/>
              </a:xfrm>
              <a:prstGeom prst="rightArrow">
                <a:avLst>
                  <a:gd name="adj1" fmla="val 50000"/>
                  <a:gd name="adj2" fmla="val 6751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8742" name="TextBox 2">
              <a:extLst>
                <a:ext uri="{FF2B5EF4-FFF2-40B4-BE49-F238E27FC236}">
                  <a16:creationId xmlns:a16="http://schemas.microsoft.com/office/drawing/2014/main" id="{AB560FCD-0E3C-9E41-9705-70CC937AE559}"/>
                </a:ext>
              </a:extLst>
            </p:cNvPr>
            <p:cNvSpPr txBox="1">
              <a:spLocks noChangeArrowheads="1"/>
            </p:cNvSpPr>
            <p:nvPr/>
          </p:nvSpPr>
          <p:spPr bwMode="auto">
            <a:xfrm>
              <a:off x="4384825" y="2988675"/>
              <a:ext cx="1575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relabel h to 1/h</a:t>
              </a:r>
            </a:p>
          </p:txBody>
        </p:sp>
      </p:grpSp>
      <p:grpSp>
        <p:nvGrpSpPr>
          <p:cNvPr id="8" name="Group 7">
            <a:extLst>
              <a:ext uri="{FF2B5EF4-FFF2-40B4-BE49-F238E27FC236}">
                <a16:creationId xmlns:a16="http://schemas.microsoft.com/office/drawing/2014/main" id="{D5FEBCF1-1005-2348-84D2-3A4AD98CACA3}"/>
              </a:ext>
            </a:extLst>
          </p:cNvPr>
          <p:cNvGrpSpPr>
            <a:grpSpLocks/>
          </p:cNvGrpSpPr>
          <p:nvPr/>
        </p:nvGrpSpPr>
        <p:grpSpPr bwMode="auto">
          <a:xfrm>
            <a:off x="1554163" y="1384300"/>
            <a:ext cx="6662737" cy="3417888"/>
            <a:chOff x="1491093" y="1535407"/>
            <a:chExt cx="6662724" cy="3418339"/>
          </a:xfrm>
        </p:grpSpPr>
        <p:sp>
          <p:nvSpPr>
            <p:cNvPr id="6" name="Freeform 5">
              <a:extLst>
                <a:ext uri="{FF2B5EF4-FFF2-40B4-BE49-F238E27FC236}">
                  <a16:creationId xmlns:a16="http://schemas.microsoft.com/office/drawing/2014/main" id="{621C0EBB-C47D-EE41-B858-6C4539A9D32D}"/>
                </a:ext>
              </a:extLst>
            </p:cNvPr>
            <p:cNvSpPr/>
            <p:nvPr/>
          </p:nvSpPr>
          <p:spPr>
            <a:xfrm>
              <a:off x="1491093" y="3942375"/>
              <a:ext cx="1023935" cy="1011371"/>
            </a:xfrm>
            <a:custGeom>
              <a:avLst/>
              <a:gdLst>
                <a:gd name="connsiteX0" fmla="*/ 145318 w 5155642"/>
                <a:gd name="connsiteY0" fmla="*/ 0 h 1042562"/>
                <a:gd name="connsiteX1" fmla="*/ 0 w 5155642"/>
                <a:gd name="connsiteY1" fmla="*/ 1042562 h 1042562"/>
                <a:gd name="connsiteX2" fmla="*/ 5149324 w 5155642"/>
                <a:gd name="connsiteY2" fmla="*/ 998332 h 1042562"/>
                <a:gd name="connsiteX3" fmla="*/ 5155642 w 5155642"/>
                <a:gd name="connsiteY3" fmla="*/ 120053 h 1042562"/>
                <a:gd name="connsiteX4" fmla="*/ 145318 w 5155642"/>
                <a:gd name="connsiteY4" fmla="*/ 0 h 1042562"/>
                <a:gd name="connsiteX0" fmla="*/ 145318 w 5605461"/>
                <a:gd name="connsiteY0" fmla="*/ 0 h 1042562"/>
                <a:gd name="connsiteX1" fmla="*/ 0 w 5605461"/>
                <a:gd name="connsiteY1" fmla="*/ 1042562 h 1042562"/>
                <a:gd name="connsiteX2" fmla="*/ 5149324 w 5605461"/>
                <a:gd name="connsiteY2" fmla="*/ 998332 h 1042562"/>
                <a:gd name="connsiteX3" fmla="*/ 5605461 w 5605461"/>
                <a:gd name="connsiteY3" fmla="*/ 50548 h 1042562"/>
                <a:gd name="connsiteX4" fmla="*/ 145318 w 5605461"/>
                <a:gd name="connsiteY4" fmla="*/ 0 h 1042562"/>
                <a:gd name="connsiteX0" fmla="*/ 629739 w 5605461"/>
                <a:gd name="connsiteY0" fmla="*/ 0 h 1010970"/>
                <a:gd name="connsiteX1" fmla="*/ 0 w 5605461"/>
                <a:gd name="connsiteY1" fmla="*/ 1010970 h 1010970"/>
                <a:gd name="connsiteX2" fmla="*/ 5149324 w 5605461"/>
                <a:gd name="connsiteY2" fmla="*/ 966740 h 1010970"/>
                <a:gd name="connsiteX3" fmla="*/ 5605461 w 5605461"/>
                <a:gd name="connsiteY3" fmla="*/ 18956 h 1010970"/>
                <a:gd name="connsiteX4" fmla="*/ 629739 w 5605461"/>
                <a:gd name="connsiteY4" fmla="*/ 0 h 101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461" h="1010970">
                  <a:moveTo>
                    <a:pt x="629739" y="0"/>
                  </a:moveTo>
                  <a:lnTo>
                    <a:pt x="0" y="1010970"/>
                  </a:lnTo>
                  <a:lnTo>
                    <a:pt x="5149324" y="966740"/>
                  </a:lnTo>
                  <a:lnTo>
                    <a:pt x="5605461" y="18956"/>
                  </a:lnTo>
                  <a:lnTo>
                    <a:pt x="629739" y="0"/>
                  </a:lnTo>
                  <a:close/>
                </a:path>
              </a:pathLst>
            </a:custGeom>
            <a:solidFill>
              <a:srgbClr val="FFCA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Freeform 87">
              <a:extLst>
                <a:ext uri="{FF2B5EF4-FFF2-40B4-BE49-F238E27FC236}">
                  <a16:creationId xmlns:a16="http://schemas.microsoft.com/office/drawing/2014/main" id="{37806A26-B8B4-0747-9EA3-6F70505548EB}"/>
                </a:ext>
              </a:extLst>
            </p:cNvPr>
            <p:cNvSpPr/>
            <p:nvPr/>
          </p:nvSpPr>
          <p:spPr>
            <a:xfrm>
              <a:off x="2578528" y="1535407"/>
              <a:ext cx="5575289" cy="1011371"/>
            </a:xfrm>
            <a:custGeom>
              <a:avLst/>
              <a:gdLst>
                <a:gd name="connsiteX0" fmla="*/ 145318 w 5155642"/>
                <a:gd name="connsiteY0" fmla="*/ 0 h 1042562"/>
                <a:gd name="connsiteX1" fmla="*/ 0 w 5155642"/>
                <a:gd name="connsiteY1" fmla="*/ 1042562 h 1042562"/>
                <a:gd name="connsiteX2" fmla="*/ 5149324 w 5155642"/>
                <a:gd name="connsiteY2" fmla="*/ 998332 h 1042562"/>
                <a:gd name="connsiteX3" fmla="*/ 5155642 w 5155642"/>
                <a:gd name="connsiteY3" fmla="*/ 120053 h 1042562"/>
                <a:gd name="connsiteX4" fmla="*/ 145318 w 5155642"/>
                <a:gd name="connsiteY4" fmla="*/ 0 h 1042562"/>
                <a:gd name="connsiteX0" fmla="*/ 145318 w 5605461"/>
                <a:gd name="connsiteY0" fmla="*/ 0 h 1042562"/>
                <a:gd name="connsiteX1" fmla="*/ 0 w 5605461"/>
                <a:gd name="connsiteY1" fmla="*/ 1042562 h 1042562"/>
                <a:gd name="connsiteX2" fmla="*/ 5149324 w 5605461"/>
                <a:gd name="connsiteY2" fmla="*/ 998332 h 1042562"/>
                <a:gd name="connsiteX3" fmla="*/ 5605461 w 5605461"/>
                <a:gd name="connsiteY3" fmla="*/ 50548 h 1042562"/>
                <a:gd name="connsiteX4" fmla="*/ 145318 w 5605461"/>
                <a:gd name="connsiteY4" fmla="*/ 0 h 1042562"/>
                <a:gd name="connsiteX0" fmla="*/ 629739 w 5605461"/>
                <a:gd name="connsiteY0" fmla="*/ 0 h 1010970"/>
                <a:gd name="connsiteX1" fmla="*/ 0 w 5605461"/>
                <a:gd name="connsiteY1" fmla="*/ 1010970 h 1010970"/>
                <a:gd name="connsiteX2" fmla="*/ 5149324 w 5605461"/>
                <a:gd name="connsiteY2" fmla="*/ 966740 h 1010970"/>
                <a:gd name="connsiteX3" fmla="*/ 5605461 w 5605461"/>
                <a:gd name="connsiteY3" fmla="*/ 18956 h 1010970"/>
                <a:gd name="connsiteX4" fmla="*/ 629739 w 5605461"/>
                <a:gd name="connsiteY4" fmla="*/ 0 h 1010970"/>
                <a:gd name="connsiteX0" fmla="*/ 629739 w 5712460"/>
                <a:gd name="connsiteY0" fmla="*/ 0 h 1029925"/>
                <a:gd name="connsiteX1" fmla="*/ 0 w 5712460"/>
                <a:gd name="connsiteY1" fmla="*/ 1010970 h 1029925"/>
                <a:gd name="connsiteX2" fmla="*/ 5712460 w 5712460"/>
                <a:gd name="connsiteY2" fmla="*/ 1029925 h 1029925"/>
                <a:gd name="connsiteX3" fmla="*/ 5605461 w 5712460"/>
                <a:gd name="connsiteY3" fmla="*/ 18956 h 1029925"/>
                <a:gd name="connsiteX4" fmla="*/ 629739 w 5712460"/>
                <a:gd name="connsiteY4" fmla="*/ 0 h 1029925"/>
                <a:gd name="connsiteX0" fmla="*/ 137804 w 5712460"/>
                <a:gd name="connsiteY0" fmla="*/ 0 h 1010969"/>
                <a:gd name="connsiteX1" fmla="*/ 0 w 5712460"/>
                <a:gd name="connsiteY1" fmla="*/ 992014 h 1010969"/>
                <a:gd name="connsiteX2" fmla="*/ 5712460 w 5712460"/>
                <a:gd name="connsiteY2" fmla="*/ 1010969 h 1010969"/>
                <a:gd name="connsiteX3" fmla="*/ 5605461 w 5712460"/>
                <a:gd name="connsiteY3" fmla="*/ 0 h 1010969"/>
                <a:gd name="connsiteX4" fmla="*/ 137804 w 5712460"/>
                <a:gd name="connsiteY4" fmla="*/ 0 h 101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460" h="1010969">
                  <a:moveTo>
                    <a:pt x="137804" y="0"/>
                  </a:moveTo>
                  <a:lnTo>
                    <a:pt x="0" y="992014"/>
                  </a:lnTo>
                  <a:lnTo>
                    <a:pt x="5712460" y="1010969"/>
                  </a:lnTo>
                  <a:lnTo>
                    <a:pt x="5605461" y="0"/>
                  </a:lnTo>
                  <a:lnTo>
                    <a:pt x="137804" y="0"/>
                  </a:lnTo>
                  <a:close/>
                </a:path>
              </a:pathLst>
            </a:custGeom>
            <a:solidFill>
              <a:srgbClr val="FFCA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Right Arrow 89">
              <a:extLst>
                <a:ext uri="{FF2B5EF4-FFF2-40B4-BE49-F238E27FC236}">
                  <a16:creationId xmlns:a16="http://schemas.microsoft.com/office/drawing/2014/main" id="{BF41E965-3DA7-054B-BCCE-A9BDCB8E6A12}"/>
                </a:ext>
              </a:extLst>
            </p:cNvPr>
            <p:cNvSpPr/>
            <p:nvPr/>
          </p:nvSpPr>
          <p:spPr>
            <a:xfrm rot="9072797">
              <a:off x="2083229" y="2935767"/>
              <a:ext cx="3051169" cy="339770"/>
            </a:xfrm>
            <a:prstGeom prst="rightArrow">
              <a:avLst>
                <a:gd name="adj1" fmla="val 50000"/>
                <a:gd name="adj2" fmla="val 67514"/>
              </a:avLst>
            </a:prstGeom>
            <a:solidFill>
              <a:srgbClr val="FFCA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8675" name="Slide Number Placeholder 5">
            <a:extLst>
              <a:ext uri="{FF2B5EF4-FFF2-40B4-BE49-F238E27FC236}">
                <a16:creationId xmlns:a16="http://schemas.microsoft.com/office/drawing/2014/main" id="{6E4631F3-4FE6-6A42-99CE-1451F4BE54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D064EF-41FA-D547-A6BE-66F2C346503E}" type="slidenum">
              <a:rPr lang="en-US" altLang="en-US" sz="1400">
                <a:latin typeface="Times" pitchFamily="2" charset="0"/>
              </a:rPr>
              <a:pPr eaLnBrk="1" hangingPunct="1"/>
              <a:t>17</a:t>
            </a:fld>
            <a:endParaRPr lang="en-US" altLang="en-US" sz="1400">
              <a:latin typeface="Times" pitchFamily="2" charset="0"/>
            </a:endParaRPr>
          </a:p>
        </p:txBody>
      </p:sp>
      <p:sp>
        <p:nvSpPr>
          <p:cNvPr id="28676" name="Freeform 2">
            <a:extLst>
              <a:ext uri="{FF2B5EF4-FFF2-40B4-BE49-F238E27FC236}">
                <a16:creationId xmlns:a16="http://schemas.microsoft.com/office/drawing/2014/main" id="{BDD022CD-C9A4-B048-A0D1-A9F161009FE0}"/>
              </a:ext>
            </a:extLst>
          </p:cNvPr>
          <p:cNvSpPr>
            <a:spLocks/>
          </p:cNvSpPr>
          <p:nvPr/>
        </p:nvSpPr>
        <p:spPr bwMode="auto">
          <a:xfrm>
            <a:off x="544513" y="117475"/>
            <a:ext cx="7385050" cy="620713"/>
          </a:xfrm>
          <a:custGeom>
            <a:avLst/>
            <a:gdLst>
              <a:gd name="T0" fmla="*/ 2147483647 w 4652"/>
              <a:gd name="T1" fmla="*/ 0 h 391"/>
              <a:gd name="T2" fmla="*/ 2147483647 w 4652"/>
              <a:gd name="T3" fmla="*/ 2147483647 h 391"/>
              <a:gd name="T4" fmla="*/ 2147483647 w 4652"/>
              <a:gd name="T5" fmla="*/ 2147483647 h 391"/>
              <a:gd name="T6" fmla="*/ 0 w 4652"/>
              <a:gd name="T7" fmla="*/ 2147483647 h 391"/>
              <a:gd name="T8" fmla="*/ 2147483647 w 4652"/>
              <a:gd name="T9" fmla="*/ 0 h 391"/>
              <a:gd name="T10" fmla="*/ 0 60000 65536"/>
              <a:gd name="T11" fmla="*/ 0 60000 65536"/>
              <a:gd name="T12" fmla="*/ 0 60000 65536"/>
              <a:gd name="T13" fmla="*/ 0 60000 65536"/>
              <a:gd name="T14" fmla="*/ 0 60000 65536"/>
              <a:gd name="T15" fmla="*/ 0 w 4652"/>
              <a:gd name="T16" fmla="*/ 0 h 391"/>
              <a:gd name="T17" fmla="*/ 4652 w 4652"/>
              <a:gd name="T18" fmla="*/ 391 h 391"/>
            </a:gdLst>
            <a:ahLst/>
            <a:cxnLst>
              <a:cxn ang="T10">
                <a:pos x="T0" y="T1"/>
              </a:cxn>
              <a:cxn ang="T11">
                <a:pos x="T2" y="T3"/>
              </a:cxn>
              <a:cxn ang="T12">
                <a:pos x="T4" y="T5"/>
              </a:cxn>
              <a:cxn ang="T13">
                <a:pos x="T6" y="T7"/>
              </a:cxn>
              <a:cxn ang="T14">
                <a:pos x="T8" y="T9"/>
              </a:cxn>
            </a:cxnLst>
            <a:rect l="T15" t="T16" r="T17" b="T18"/>
            <a:pathLst>
              <a:path w="4652" h="391">
                <a:moveTo>
                  <a:pt x="136" y="0"/>
                </a:moveTo>
                <a:lnTo>
                  <a:pt x="4421" y="201"/>
                </a:lnTo>
                <a:lnTo>
                  <a:pt x="4652" y="314"/>
                </a:lnTo>
                <a:lnTo>
                  <a:pt x="0" y="391"/>
                </a:lnTo>
                <a:lnTo>
                  <a:pt x="136" y="0"/>
                </a:lnTo>
                <a:close/>
              </a:path>
            </a:pathLst>
          </a:custGeom>
          <a:solidFill>
            <a:srgbClr val="C8E2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77" name="Rectangle 3">
            <a:extLst>
              <a:ext uri="{FF2B5EF4-FFF2-40B4-BE49-F238E27FC236}">
                <a16:creationId xmlns:a16="http://schemas.microsoft.com/office/drawing/2014/main" id="{3C307FFF-5F2B-0E4F-BACE-E117BDABDB39}"/>
              </a:ext>
            </a:extLst>
          </p:cNvPr>
          <p:cNvSpPr>
            <a:spLocks noGrp="1" noChangeArrowheads="1"/>
          </p:cNvSpPr>
          <p:nvPr>
            <p:ph type="title"/>
          </p:nvPr>
        </p:nvSpPr>
        <p:spPr>
          <a:xfrm>
            <a:off x="654050" y="82550"/>
            <a:ext cx="8015288" cy="609600"/>
          </a:xfrm>
        </p:spPr>
        <p:txBody>
          <a:bodyPr/>
          <a:lstStyle/>
          <a:p>
            <a:pPr eaLnBrk="1" hangingPunct="1"/>
            <a:r>
              <a:rPr lang="en-US" altLang="en-US" sz="4000">
                <a:latin typeface="Times" pitchFamily="2" charset="0"/>
                <a:ea typeface="ＭＳ Ｐゴシック" panose="020B0600070205080204" pitchFamily="34" charset="-128"/>
              </a:rPr>
              <a:t>Invariance under h’=1/h </a:t>
            </a:r>
            <a:endParaRPr lang="en-US" altLang="en-US" sz="2800">
              <a:latin typeface="Times" pitchFamily="2" charset="0"/>
              <a:ea typeface="ＭＳ Ｐゴシック" panose="020B0600070205080204" pitchFamily="34" charset="-128"/>
            </a:endParaRPr>
          </a:p>
        </p:txBody>
      </p:sp>
      <p:sp>
        <p:nvSpPr>
          <p:cNvPr id="28678" name="Rectangle 4">
            <a:extLst>
              <a:ext uri="{FF2B5EF4-FFF2-40B4-BE49-F238E27FC236}">
                <a16:creationId xmlns:a16="http://schemas.microsoft.com/office/drawing/2014/main" id="{6AB94B34-3D48-B346-8B7A-384BECF16F49}"/>
              </a:ext>
            </a:extLst>
          </p:cNvPr>
          <p:cNvSpPr>
            <a:spLocks noGrp="1" noChangeArrowheads="1"/>
          </p:cNvSpPr>
          <p:nvPr>
            <p:ph type="body"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28679" name="Freeform 9">
            <a:extLst>
              <a:ext uri="{FF2B5EF4-FFF2-40B4-BE49-F238E27FC236}">
                <a16:creationId xmlns:a16="http://schemas.microsoft.com/office/drawing/2014/main" id="{87B7F7D6-00F8-CE49-B525-034AA8DB203B}"/>
              </a:ext>
            </a:extLst>
          </p:cNvPr>
          <p:cNvSpPr>
            <a:spLocks/>
          </p:cNvSpPr>
          <p:nvPr/>
        </p:nvSpPr>
        <p:spPr bwMode="auto">
          <a:xfrm>
            <a:off x="1562100" y="4425950"/>
            <a:ext cx="5561013" cy="22225"/>
          </a:xfrm>
          <a:custGeom>
            <a:avLst/>
            <a:gdLst>
              <a:gd name="T0" fmla="*/ 0 w 3503"/>
              <a:gd name="T1" fmla="*/ 0 h 14"/>
              <a:gd name="T2" fmla="*/ 2147483647 w 3503"/>
              <a:gd name="T3" fmla="*/ 2147483647 h 14"/>
              <a:gd name="T4" fmla="*/ 2147483647 w 3503"/>
              <a:gd name="T5" fmla="*/ 2147483647 h 14"/>
              <a:gd name="T6" fmla="*/ 2147483647 w 3503"/>
              <a:gd name="T7" fmla="*/ 2147483647 h 14"/>
              <a:gd name="T8" fmla="*/ 0 60000 65536"/>
              <a:gd name="T9" fmla="*/ 0 60000 65536"/>
              <a:gd name="T10" fmla="*/ 0 60000 65536"/>
              <a:gd name="T11" fmla="*/ 0 60000 65536"/>
              <a:gd name="T12" fmla="*/ 0 w 3503"/>
              <a:gd name="T13" fmla="*/ 0 h 14"/>
              <a:gd name="T14" fmla="*/ 3503 w 3503"/>
              <a:gd name="T15" fmla="*/ 14 h 14"/>
            </a:gdLst>
            <a:ahLst/>
            <a:cxnLst>
              <a:cxn ang="T8">
                <a:pos x="T0" y="T1"/>
              </a:cxn>
              <a:cxn ang="T9">
                <a:pos x="T2" y="T3"/>
              </a:cxn>
              <a:cxn ang="T10">
                <a:pos x="T4" y="T5"/>
              </a:cxn>
              <a:cxn ang="T11">
                <a:pos x="T6" y="T7"/>
              </a:cxn>
            </a:cxnLst>
            <a:rect l="T12" t="T13" r="T14" b="T15"/>
            <a:pathLst>
              <a:path w="3503" h="14">
                <a:moveTo>
                  <a:pt x="0" y="0"/>
                </a:moveTo>
                <a:cubicBezTo>
                  <a:pt x="195" y="2"/>
                  <a:pt x="760" y="10"/>
                  <a:pt x="1168" y="12"/>
                </a:cubicBezTo>
                <a:cubicBezTo>
                  <a:pt x="1576" y="14"/>
                  <a:pt x="2059" y="12"/>
                  <a:pt x="2448" y="12"/>
                </a:cubicBezTo>
                <a:cubicBezTo>
                  <a:pt x="2837" y="12"/>
                  <a:pt x="3283" y="12"/>
                  <a:pt x="3503" y="1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0" name="Rectangle 10">
            <a:extLst>
              <a:ext uri="{FF2B5EF4-FFF2-40B4-BE49-F238E27FC236}">
                <a16:creationId xmlns:a16="http://schemas.microsoft.com/office/drawing/2014/main" id="{8650B13A-C0F0-7D41-A79E-C51E4B4F3F9C}"/>
              </a:ext>
            </a:extLst>
          </p:cNvPr>
          <p:cNvSpPr>
            <a:spLocks noChangeArrowheads="1"/>
          </p:cNvSpPr>
          <p:nvPr/>
        </p:nvSpPr>
        <p:spPr bwMode="auto">
          <a:xfrm>
            <a:off x="1444625" y="4511675"/>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0</a:t>
            </a:r>
          </a:p>
        </p:txBody>
      </p:sp>
      <p:sp>
        <p:nvSpPr>
          <p:cNvPr id="28681" name="Rectangle 11">
            <a:extLst>
              <a:ext uri="{FF2B5EF4-FFF2-40B4-BE49-F238E27FC236}">
                <a16:creationId xmlns:a16="http://schemas.microsoft.com/office/drawing/2014/main" id="{0FF43934-2150-0946-B1B9-0087B7AA0ABE}"/>
              </a:ext>
            </a:extLst>
          </p:cNvPr>
          <p:cNvSpPr>
            <a:spLocks noChangeArrowheads="1"/>
          </p:cNvSpPr>
          <p:nvPr/>
        </p:nvSpPr>
        <p:spPr bwMode="auto">
          <a:xfrm>
            <a:off x="2427288" y="4502150"/>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a:t>
            </a:r>
          </a:p>
        </p:txBody>
      </p:sp>
      <p:sp>
        <p:nvSpPr>
          <p:cNvPr id="28682" name="Rectangle 12">
            <a:extLst>
              <a:ext uri="{FF2B5EF4-FFF2-40B4-BE49-F238E27FC236}">
                <a16:creationId xmlns:a16="http://schemas.microsoft.com/office/drawing/2014/main" id="{C93F9810-B16D-A443-9621-E01021B98382}"/>
              </a:ext>
            </a:extLst>
          </p:cNvPr>
          <p:cNvSpPr>
            <a:spLocks noChangeArrowheads="1"/>
          </p:cNvSpPr>
          <p:nvPr/>
        </p:nvSpPr>
        <p:spPr bwMode="auto">
          <a:xfrm>
            <a:off x="3432175" y="45021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2</a:t>
            </a:r>
          </a:p>
        </p:txBody>
      </p:sp>
      <p:sp>
        <p:nvSpPr>
          <p:cNvPr id="28683" name="Rectangle 13">
            <a:extLst>
              <a:ext uri="{FF2B5EF4-FFF2-40B4-BE49-F238E27FC236}">
                <a16:creationId xmlns:a16="http://schemas.microsoft.com/office/drawing/2014/main" id="{EFD29082-46E1-9946-BAFE-7FE0465BAF18}"/>
              </a:ext>
            </a:extLst>
          </p:cNvPr>
          <p:cNvSpPr>
            <a:spLocks noChangeArrowheads="1"/>
          </p:cNvSpPr>
          <p:nvPr/>
        </p:nvSpPr>
        <p:spPr bwMode="auto">
          <a:xfrm>
            <a:off x="4394200" y="45021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3</a:t>
            </a:r>
          </a:p>
        </p:txBody>
      </p:sp>
      <p:sp>
        <p:nvSpPr>
          <p:cNvPr id="28684" name="Rectangle 14">
            <a:extLst>
              <a:ext uri="{FF2B5EF4-FFF2-40B4-BE49-F238E27FC236}">
                <a16:creationId xmlns:a16="http://schemas.microsoft.com/office/drawing/2014/main" id="{B2B5FE79-E111-1149-9984-952874616072}"/>
              </a:ext>
            </a:extLst>
          </p:cNvPr>
          <p:cNvSpPr>
            <a:spLocks noChangeArrowheads="1"/>
          </p:cNvSpPr>
          <p:nvPr/>
        </p:nvSpPr>
        <p:spPr bwMode="auto">
          <a:xfrm>
            <a:off x="5316538" y="4511675"/>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4</a:t>
            </a:r>
          </a:p>
        </p:txBody>
      </p:sp>
      <p:sp>
        <p:nvSpPr>
          <p:cNvPr id="28685" name="Rectangle 15">
            <a:extLst>
              <a:ext uri="{FF2B5EF4-FFF2-40B4-BE49-F238E27FC236}">
                <a16:creationId xmlns:a16="http://schemas.microsoft.com/office/drawing/2014/main" id="{A913B9DE-4D2F-2D4B-BC6A-20D2456CCBA2}"/>
              </a:ext>
            </a:extLst>
          </p:cNvPr>
          <p:cNvSpPr>
            <a:spLocks noChangeArrowheads="1"/>
          </p:cNvSpPr>
          <p:nvPr/>
        </p:nvSpPr>
        <p:spPr bwMode="auto">
          <a:xfrm>
            <a:off x="6316663" y="4502150"/>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5</a:t>
            </a:r>
          </a:p>
        </p:txBody>
      </p:sp>
      <p:sp>
        <p:nvSpPr>
          <p:cNvPr id="28686" name="Rectangle 16">
            <a:extLst>
              <a:ext uri="{FF2B5EF4-FFF2-40B4-BE49-F238E27FC236}">
                <a16:creationId xmlns:a16="http://schemas.microsoft.com/office/drawing/2014/main" id="{D46F3D88-0677-964C-9C2D-74535FA59BD8}"/>
              </a:ext>
            </a:extLst>
          </p:cNvPr>
          <p:cNvSpPr>
            <a:spLocks noChangeArrowheads="1"/>
          </p:cNvSpPr>
          <p:nvPr/>
        </p:nvSpPr>
        <p:spPr bwMode="auto">
          <a:xfrm>
            <a:off x="1090613" y="4040188"/>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h</a:t>
            </a:r>
          </a:p>
        </p:txBody>
      </p:sp>
      <p:sp>
        <p:nvSpPr>
          <p:cNvPr id="28687" name="Line 17">
            <a:extLst>
              <a:ext uri="{FF2B5EF4-FFF2-40B4-BE49-F238E27FC236}">
                <a16:creationId xmlns:a16="http://schemas.microsoft.com/office/drawing/2014/main" id="{E8185C57-6FDE-6C4F-9910-D0BB7FB1E2BD}"/>
              </a:ext>
            </a:extLst>
          </p:cNvPr>
          <p:cNvSpPr>
            <a:spLocks noChangeShapeType="1"/>
          </p:cNvSpPr>
          <p:nvPr/>
        </p:nvSpPr>
        <p:spPr bwMode="auto">
          <a:xfrm>
            <a:off x="1571625" y="43561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8">
            <a:extLst>
              <a:ext uri="{FF2B5EF4-FFF2-40B4-BE49-F238E27FC236}">
                <a16:creationId xmlns:a16="http://schemas.microsoft.com/office/drawing/2014/main" id="{656A321B-7A12-884F-8E2E-9F6B48BD4024}"/>
              </a:ext>
            </a:extLst>
          </p:cNvPr>
          <p:cNvSpPr>
            <a:spLocks noChangeShapeType="1"/>
          </p:cNvSpPr>
          <p:nvPr/>
        </p:nvSpPr>
        <p:spPr bwMode="auto">
          <a:xfrm>
            <a:off x="2568575" y="43561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9">
            <a:extLst>
              <a:ext uri="{FF2B5EF4-FFF2-40B4-BE49-F238E27FC236}">
                <a16:creationId xmlns:a16="http://schemas.microsoft.com/office/drawing/2014/main" id="{AA185486-8910-4F43-87A5-AA9DC8380FFC}"/>
              </a:ext>
            </a:extLst>
          </p:cNvPr>
          <p:cNvSpPr>
            <a:spLocks noChangeShapeType="1"/>
          </p:cNvSpPr>
          <p:nvPr/>
        </p:nvSpPr>
        <p:spPr bwMode="auto">
          <a:xfrm>
            <a:off x="3557588" y="43561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20">
            <a:extLst>
              <a:ext uri="{FF2B5EF4-FFF2-40B4-BE49-F238E27FC236}">
                <a16:creationId xmlns:a16="http://schemas.microsoft.com/office/drawing/2014/main" id="{A84606D9-325E-9F48-A7A1-E14FDCBB0BBA}"/>
              </a:ext>
            </a:extLst>
          </p:cNvPr>
          <p:cNvSpPr>
            <a:spLocks noChangeShapeType="1"/>
          </p:cNvSpPr>
          <p:nvPr/>
        </p:nvSpPr>
        <p:spPr bwMode="auto">
          <a:xfrm>
            <a:off x="4535488" y="43561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21">
            <a:extLst>
              <a:ext uri="{FF2B5EF4-FFF2-40B4-BE49-F238E27FC236}">
                <a16:creationId xmlns:a16="http://schemas.microsoft.com/office/drawing/2014/main" id="{A5BFA8FC-9F5B-1443-B05C-007D979854EC}"/>
              </a:ext>
            </a:extLst>
          </p:cNvPr>
          <p:cNvSpPr>
            <a:spLocks noChangeShapeType="1"/>
          </p:cNvSpPr>
          <p:nvPr/>
        </p:nvSpPr>
        <p:spPr bwMode="auto">
          <a:xfrm>
            <a:off x="5467350" y="43561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2" name="Line 22">
            <a:extLst>
              <a:ext uri="{FF2B5EF4-FFF2-40B4-BE49-F238E27FC236}">
                <a16:creationId xmlns:a16="http://schemas.microsoft.com/office/drawing/2014/main" id="{4646D537-769B-BD46-BAA5-EB365393DF26}"/>
              </a:ext>
            </a:extLst>
          </p:cNvPr>
          <p:cNvSpPr>
            <a:spLocks noChangeShapeType="1"/>
          </p:cNvSpPr>
          <p:nvPr/>
        </p:nvSpPr>
        <p:spPr bwMode="auto">
          <a:xfrm>
            <a:off x="6435725" y="43561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23">
            <a:extLst>
              <a:ext uri="{FF2B5EF4-FFF2-40B4-BE49-F238E27FC236}">
                <a16:creationId xmlns:a16="http://schemas.microsoft.com/office/drawing/2014/main" id="{3070E97A-65F4-2441-9FCC-B04504E051E4}"/>
              </a:ext>
            </a:extLst>
          </p:cNvPr>
          <p:cNvSpPr>
            <a:spLocks noChangeShapeType="1"/>
          </p:cNvSpPr>
          <p:nvPr/>
        </p:nvSpPr>
        <p:spPr bwMode="auto">
          <a:xfrm>
            <a:off x="7226300" y="4445000"/>
            <a:ext cx="150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4" name="Line 24">
            <a:extLst>
              <a:ext uri="{FF2B5EF4-FFF2-40B4-BE49-F238E27FC236}">
                <a16:creationId xmlns:a16="http://schemas.microsoft.com/office/drawing/2014/main" id="{1D029618-103B-7F47-88B1-86B4688031B5}"/>
              </a:ext>
            </a:extLst>
          </p:cNvPr>
          <p:cNvSpPr>
            <a:spLocks noChangeShapeType="1"/>
          </p:cNvSpPr>
          <p:nvPr/>
        </p:nvSpPr>
        <p:spPr bwMode="auto">
          <a:xfrm>
            <a:off x="7451725" y="4445000"/>
            <a:ext cx="150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0">
            <a:extLst>
              <a:ext uri="{FF2B5EF4-FFF2-40B4-BE49-F238E27FC236}">
                <a16:creationId xmlns:a16="http://schemas.microsoft.com/office/drawing/2014/main" id="{FE24E164-C9B2-A14C-BBF7-5F5888916248}"/>
              </a:ext>
            </a:extLst>
          </p:cNvPr>
          <p:cNvGrpSpPr>
            <a:grpSpLocks/>
          </p:cNvGrpSpPr>
          <p:nvPr/>
        </p:nvGrpSpPr>
        <p:grpSpPr bwMode="auto">
          <a:xfrm>
            <a:off x="2627313" y="3716338"/>
            <a:ext cx="4919662" cy="522287"/>
            <a:chOff x="2563505" y="3867242"/>
            <a:chExt cx="4919662" cy="523220"/>
          </a:xfrm>
        </p:grpSpPr>
        <p:sp>
          <p:nvSpPr>
            <p:cNvPr id="28734" name="Freeform 29">
              <a:extLst>
                <a:ext uri="{FF2B5EF4-FFF2-40B4-BE49-F238E27FC236}">
                  <a16:creationId xmlns:a16="http://schemas.microsoft.com/office/drawing/2014/main" id="{AA8B5C38-9411-9F4B-AE99-107A118F6C90}"/>
                </a:ext>
              </a:extLst>
            </p:cNvPr>
            <p:cNvSpPr>
              <a:spLocks/>
            </p:cNvSpPr>
            <p:nvPr/>
          </p:nvSpPr>
          <p:spPr bwMode="auto">
            <a:xfrm>
              <a:off x="2563505" y="4357749"/>
              <a:ext cx="4411662" cy="1587"/>
            </a:xfrm>
            <a:custGeom>
              <a:avLst/>
              <a:gdLst>
                <a:gd name="T0" fmla="*/ 0 w 2779"/>
                <a:gd name="T1" fmla="*/ 0 h 1"/>
                <a:gd name="T2" fmla="*/ 2147483647 w 2779"/>
                <a:gd name="T3" fmla="*/ 0 h 1"/>
                <a:gd name="T4" fmla="*/ 0 60000 65536"/>
                <a:gd name="T5" fmla="*/ 0 60000 65536"/>
                <a:gd name="T6" fmla="*/ 0 w 2779"/>
                <a:gd name="T7" fmla="*/ 0 h 1"/>
                <a:gd name="T8" fmla="*/ 2779 w 2779"/>
                <a:gd name="T9" fmla="*/ 1 h 1"/>
              </a:gdLst>
              <a:ahLst/>
              <a:cxnLst>
                <a:cxn ang="T4">
                  <a:pos x="T0" y="T1"/>
                </a:cxn>
                <a:cxn ang="T5">
                  <a:pos x="T2" y="T3"/>
                </a:cxn>
              </a:cxnLst>
              <a:rect l="T6" t="T7" r="T8" b="T9"/>
              <a:pathLst>
                <a:path w="2779" h="1">
                  <a:moveTo>
                    <a:pt x="0" y="0"/>
                  </a:moveTo>
                  <a:cubicBezTo>
                    <a:pt x="463" y="0"/>
                    <a:pt x="2200" y="0"/>
                    <a:pt x="277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5" name="Rectangle 30">
              <a:extLst>
                <a:ext uri="{FF2B5EF4-FFF2-40B4-BE49-F238E27FC236}">
                  <a16:creationId xmlns:a16="http://schemas.microsoft.com/office/drawing/2014/main" id="{961BB350-3A17-DF42-B9A9-9DEAAF9DB026}"/>
                </a:ext>
              </a:extLst>
            </p:cNvPr>
            <p:cNvSpPr>
              <a:spLocks noChangeArrowheads="1"/>
            </p:cNvSpPr>
            <p:nvPr/>
          </p:nvSpPr>
          <p:spPr bwMode="auto">
            <a:xfrm>
              <a:off x="4370080" y="3867242"/>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8736" name="Line 80">
              <a:extLst>
                <a:ext uri="{FF2B5EF4-FFF2-40B4-BE49-F238E27FC236}">
                  <a16:creationId xmlns:a16="http://schemas.microsoft.com/office/drawing/2014/main" id="{DE32D51D-5502-8443-A421-104EB5DEC67D}"/>
                </a:ext>
              </a:extLst>
            </p:cNvPr>
            <p:cNvSpPr>
              <a:spLocks noChangeShapeType="1"/>
            </p:cNvSpPr>
            <p:nvPr/>
          </p:nvSpPr>
          <p:spPr bwMode="auto">
            <a:xfrm>
              <a:off x="7106930" y="4359336"/>
              <a:ext cx="150812" cy="0"/>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7" name="Line 81">
              <a:extLst>
                <a:ext uri="{FF2B5EF4-FFF2-40B4-BE49-F238E27FC236}">
                  <a16:creationId xmlns:a16="http://schemas.microsoft.com/office/drawing/2014/main" id="{FB345DE6-0641-7D4B-9D78-9AF79FE6FCD3}"/>
                </a:ext>
              </a:extLst>
            </p:cNvPr>
            <p:cNvSpPr>
              <a:spLocks noChangeShapeType="1"/>
            </p:cNvSpPr>
            <p:nvPr/>
          </p:nvSpPr>
          <p:spPr bwMode="auto">
            <a:xfrm>
              <a:off x="7332355" y="4359336"/>
              <a:ext cx="150812" cy="0"/>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12">
            <a:extLst>
              <a:ext uri="{FF2B5EF4-FFF2-40B4-BE49-F238E27FC236}">
                <a16:creationId xmlns:a16="http://schemas.microsoft.com/office/drawing/2014/main" id="{5C4F6DCB-92F2-2F4B-BC9E-9FC534698A38}"/>
              </a:ext>
            </a:extLst>
          </p:cNvPr>
          <p:cNvGrpSpPr>
            <a:grpSpLocks/>
          </p:cNvGrpSpPr>
          <p:nvPr/>
        </p:nvGrpSpPr>
        <p:grpSpPr bwMode="auto">
          <a:xfrm>
            <a:off x="246063" y="2843213"/>
            <a:ext cx="2273300" cy="1395412"/>
            <a:chOff x="574956" y="2994993"/>
            <a:chExt cx="2272315" cy="1394502"/>
          </a:xfrm>
        </p:grpSpPr>
        <p:grpSp>
          <p:nvGrpSpPr>
            <p:cNvPr id="28730" name="Group 25">
              <a:extLst>
                <a:ext uri="{FF2B5EF4-FFF2-40B4-BE49-F238E27FC236}">
                  <a16:creationId xmlns:a16="http://schemas.microsoft.com/office/drawing/2014/main" id="{056146BC-C363-6048-9B9B-229D60FE11AC}"/>
                </a:ext>
              </a:extLst>
            </p:cNvPr>
            <p:cNvGrpSpPr>
              <a:grpSpLocks/>
            </p:cNvGrpSpPr>
            <p:nvPr/>
          </p:nvGrpSpPr>
          <p:grpSpPr bwMode="auto">
            <a:xfrm>
              <a:off x="1958271" y="3865621"/>
              <a:ext cx="889000" cy="523874"/>
              <a:chOff x="1002" y="1774"/>
              <a:chExt cx="560" cy="330"/>
            </a:xfrm>
          </p:grpSpPr>
          <p:sp>
            <p:nvSpPr>
              <p:cNvPr id="28732" name="Freeform 26">
                <a:extLst>
                  <a:ext uri="{FF2B5EF4-FFF2-40B4-BE49-F238E27FC236}">
                    <a16:creationId xmlns:a16="http://schemas.microsoft.com/office/drawing/2014/main" id="{9E0CB4A5-93AB-3E47-8937-303B08EBD038}"/>
                  </a:ext>
                </a:extLst>
              </p:cNvPr>
              <p:cNvSpPr>
                <a:spLocks/>
              </p:cNvSpPr>
              <p:nvPr/>
            </p:nvSpPr>
            <p:spPr bwMode="auto">
              <a:xfrm flipV="1">
                <a:off x="1002" y="2056"/>
                <a:ext cx="560" cy="27"/>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3" name="Rectangle 27">
                <a:extLst>
                  <a:ext uri="{FF2B5EF4-FFF2-40B4-BE49-F238E27FC236}">
                    <a16:creationId xmlns:a16="http://schemas.microsoft.com/office/drawing/2014/main" id="{62F08C99-BB9B-1246-8A8B-85FC67D09ADF}"/>
                  </a:ext>
                </a:extLst>
              </p:cNvPr>
              <p:cNvSpPr>
                <a:spLocks noChangeArrowheads="1"/>
              </p:cNvSpPr>
              <p:nvPr/>
            </p:nvSpPr>
            <p:spPr bwMode="auto">
              <a:xfrm>
                <a:off x="1186" y="1774"/>
                <a:ext cx="2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grpSp>
        <p:sp>
          <p:nvSpPr>
            <p:cNvPr id="28731" name="TextBox 1">
              <a:extLst>
                <a:ext uri="{FF2B5EF4-FFF2-40B4-BE49-F238E27FC236}">
                  <a16:creationId xmlns:a16="http://schemas.microsoft.com/office/drawing/2014/main" id="{89891501-7B8A-FB4F-978E-AA1D40FDE861}"/>
                </a:ext>
              </a:extLst>
            </p:cNvPr>
            <p:cNvSpPr txBox="1">
              <a:spLocks noChangeArrowheads="1"/>
            </p:cNvSpPr>
            <p:nvPr/>
          </p:nvSpPr>
          <p:spPr bwMode="auto">
            <a:xfrm>
              <a:off x="574956" y="2994993"/>
              <a:ext cx="1769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Times" pitchFamily="2" charset="0"/>
                </a:rPr>
                <a:t>Assume smaller interval cannot have greater support.</a:t>
              </a:r>
            </a:p>
          </p:txBody>
        </p:sp>
      </p:grpSp>
      <p:grpSp>
        <p:nvGrpSpPr>
          <p:cNvPr id="28697" name="Group 56">
            <a:extLst>
              <a:ext uri="{FF2B5EF4-FFF2-40B4-BE49-F238E27FC236}">
                <a16:creationId xmlns:a16="http://schemas.microsoft.com/office/drawing/2014/main" id="{AB58822C-2A67-0A47-8607-F7ACD0E4F4C7}"/>
              </a:ext>
            </a:extLst>
          </p:cNvPr>
          <p:cNvGrpSpPr>
            <a:grpSpLocks/>
          </p:cNvGrpSpPr>
          <p:nvPr/>
        </p:nvGrpSpPr>
        <p:grpSpPr bwMode="auto">
          <a:xfrm>
            <a:off x="1101725" y="1284288"/>
            <a:ext cx="6511925" cy="1190625"/>
            <a:chOff x="1050926" y="2724491"/>
            <a:chExt cx="6511925" cy="1191316"/>
          </a:xfrm>
        </p:grpSpPr>
        <p:sp>
          <p:nvSpPr>
            <p:cNvPr id="28704" name="Freeform 40">
              <a:extLst>
                <a:ext uri="{FF2B5EF4-FFF2-40B4-BE49-F238E27FC236}">
                  <a16:creationId xmlns:a16="http://schemas.microsoft.com/office/drawing/2014/main" id="{326D5447-128E-C043-9D83-05C8152D1309}"/>
                </a:ext>
              </a:extLst>
            </p:cNvPr>
            <p:cNvSpPr>
              <a:spLocks/>
            </p:cNvSpPr>
            <p:nvPr/>
          </p:nvSpPr>
          <p:spPr bwMode="auto">
            <a:xfrm>
              <a:off x="1522413" y="3460750"/>
              <a:ext cx="5561013" cy="22225"/>
            </a:xfrm>
            <a:custGeom>
              <a:avLst/>
              <a:gdLst>
                <a:gd name="T0" fmla="*/ 0 w 3503"/>
                <a:gd name="T1" fmla="*/ 0 h 14"/>
                <a:gd name="T2" fmla="*/ 2147483647 w 3503"/>
                <a:gd name="T3" fmla="*/ 2147483647 h 14"/>
                <a:gd name="T4" fmla="*/ 2147483647 w 3503"/>
                <a:gd name="T5" fmla="*/ 2147483647 h 14"/>
                <a:gd name="T6" fmla="*/ 2147483647 w 3503"/>
                <a:gd name="T7" fmla="*/ 2147483647 h 14"/>
                <a:gd name="T8" fmla="*/ 0 60000 65536"/>
                <a:gd name="T9" fmla="*/ 0 60000 65536"/>
                <a:gd name="T10" fmla="*/ 0 60000 65536"/>
                <a:gd name="T11" fmla="*/ 0 60000 65536"/>
                <a:gd name="T12" fmla="*/ 0 w 3503"/>
                <a:gd name="T13" fmla="*/ 0 h 14"/>
                <a:gd name="T14" fmla="*/ 3503 w 3503"/>
                <a:gd name="T15" fmla="*/ 14 h 14"/>
              </a:gdLst>
              <a:ahLst/>
              <a:cxnLst>
                <a:cxn ang="T8">
                  <a:pos x="T0" y="T1"/>
                </a:cxn>
                <a:cxn ang="T9">
                  <a:pos x="T2" y="T3"/>
                </a:cxn>
                <a:cxn ang="T10">
                  <a:pos x="T4" y="T5"/>
                </a:cxn>
                <a:cxn ang="T11">
                  <a:pos x="T6" y="T7"/>
                </a:cxn>
              </a:cxnLst>
              <a:rect l="T12" t="T13" r="T14" b="T15"/>
              <a:pathLst>
                <a:path w="3503" h="14">
                  <a:moveTo>
                    <a:pt x="0" y="0"/>
                  </a:moveTo>
                  <a:cubicBezTo>
                    <a:pt x="195" y="2"/>
                    <a:pt x="760" y="10"/>
                    <a:pt x="1168" y="12"/>
                  </a:cubicBezTo>
                  <a:cubicBezTo>
                    <a:pt x="1576" y="14"/>
                    <a:pt x="2059" y="12"/>
                    <a:pt x="2448" y="12"/>
                  </a:cubicBezTo>
                  <a:cubicBezTo>
                    <a:pt x="2837" y="12"/>
                    <a:pt x="3283" y="12"/>
                    <a:pt x="3503" y="1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05" name="Rectangle 41">
              <a:extLst>
                <a:ext uri="{FF2B5EF4-FFF2-40B4-BE49-F238E27FC236}">
                  <a16:creationId xmlns:a16="http://schemas.microsoft.com/office/drawing/2014/main" id="{D0F8D71B-6DD9-454B-9960-4CC28C34DA6E}"/>
                </a:ext>
              </a:extLst>
            </p:cNvPr>
            <p:cNvSpPr>
              <a:spLocks noChangeArrowheads="1"/>
            </p:cNvSpPr>
            <p:nvPr/>
          </p:nvSpPr>
          <p:spPr bwMode="auto">
            <a:xfrm>
              <a:off x="1404938" y="35464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0</a:t>
              </a:r>
            </a:p>
          </p:txBody>
        </p:sp>
        <p:sp>
          <p:nvSpPr>
            <p:cNvPr id="28706" name="Rectangle 42">
              <a:extLst>
                <a:ext uri="{FF2B5EF4-FFF2-40B4-BE49-F238E27FC236}">
                  <a16:creationId xmlns:a16="http://schemas.microsoft.com/office/drawing/2014/main" id="{7E33AD0C-8141-C149-92E1-5C7E7FDE0A6D}"/>
                </a:ext>
              </a:extLst>
            </p:cNvPr>
            <p:cNvSpPr>
              <a:spLocks noChangeArrowheads="1"/>
            </p:cNvSpPr>
            <p:nvPr/>
          </p:nvSpPr>
          <p:spPr bwMode="auto">
            <a:xfrm>
              <a:off x="2387601"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a:t>
              </a:r>
            </a:p>
          </p:txBody>
        </p:sp>
        <p:sp>
          <p:nvSpPr>
            <p:cNvPr id="28707" name="Rectangle 43">
              <a:extLst>
                <a:ext uri="{FF2B5EF4-FFF2-40B4-BE49-F238E27FC236}">
                  <a16:creationId xmlns:a16="http://schemas.microsoft.com/office/drawing/2014/main" id="{1AADEFE0-C6D7-C242-BCEF-E7A59E7AFA22}"/>
                </a:ext>
              </a:extLst>
            </p:cNvPr>
            <p:cNvSpPr>
              <a:spLocks noChangeArrowheads="1"/>
            </p:cNvSpPr>
            <p:nvPr/>
          </p:nvSpPr>
          <p:spPr bwMode="auto">
            <a:xfrm>
              <a:off x="3392488"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2</a:t>
              </a:r>
            </a:p>
          </p:txBody>
        </p:sp>
        <p:sp>
          <p:nvSpPr>
            <p:cNvPr id="28708" name="Rectangle 44">
              <a:extLst>
                <a:ext uri="{FF2B5EF4-FFF2-40B4-BE49-F238E27FC236}">
                  <a16:creationId xmlns:a16="http://schemas.microsoft.com/office/drawing/2014/main" id="{AEB5C9DE-4A51-6040-B324-2058900693EB}"/>
                </a:ext>
              </a:extLst>
            </p:cNvPr>
            <p:cNvSpPr>
              <a:spLocks noChangeArrowheads="1"/>
            </p:cNvSpPr>
            <p:nvPr/>
          </p:nvSpPr>
          <p:spPr bwMode="auto">
            <a:xfrm>
              <a:off x="4354513"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3</a:t>
              </a:r>
            </a:p>
          </p:txBody>
        </p:sp>
        <p:sp>
          <p:nvSpPr>
            <p:cNvPr id="28709" name="Rectangle 45">
              <a:extLst>
                <a:ext uri="{FF2B5EF4-FFF2-40B4-BE49-F238E27FC236}">
                  <a16:creationId xmlns:a16="http://schemas.microsoft.com/office/drawing/2014/main" id="{C44DCFDB-7B25-D447-A787-5F68AA891A20}"/>
                </a:ext>
              </a:extLst>
            </p:cNvPr>
            <p:cNvSpPr>
              <a:spLocks noChangeArrowheads="1"/>
            </p:cNvSpPr>
            <p:nvPr/>
          </p:nvSpPr>
          <p:spPr bwMode="auto">
            <a:xfrm>
              <a:off x="5276851" y="35464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4</a:t>
              </a:r>
            </a:p>
          </p:txBody>
        </p:sp>
        <p:sp>
          <p:nvSpPr>
            <p:cNvPr id="28710" name="Rectangle 46">
              <a:extLst>
                <a:ext uri="{FF2B5EF4-FFF2-40B4-BE49-F238E27FC236}">
                  <a16:creationId xmlns:a16="http://schemas.microsoft.com/office/drawing/2014/main" id="{C0B892F1-D15F-A04B-9994-51FA8C105C63}"/>
                </a:ext>
              </a:extLst>
            </p:cNvPr>
            <p:cNvSpPr>
              <a:spLocks noChangeArrowheads="1"/>
            </p:cNvSpPr>
            <p:nvPr/>
          </p:nvSpPr>
          <p:spPr bwMode="auto">
            <a:xfrm>
              <a:off x="6276976" y="35369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5</a:t>
              </a:r>
            </a:p>
          </p:txBody>
        </p:sp>
        <p:sp>
          <p:nvSpPr>
            <p:cNvPr id="28711" name="Rectangle 50">
              <a:extLst>
                <a:ext uri="{FF2B5EF4-FFF2-40B4-BE49-F238E27FC236}">
                  <a16:creationId xmlns:a16="http://schemas.microsoft.com/office/drawing/2014/main" id="{5CFDCFD9-5039-1F4E-B6F7-3C0CDEEF2660}"/>
                </a:ext>
              </a:extLst>
            </p:cNvPr>
            <p:cNvSpPr>
              <a:spLocks noChangeArrowheads="1"/>
            </p:cNvSpPr>
            <p:nvPr/>
          </p:nvSpPr>
          <p:spPr bwMode="auto">
            <a:xfrm>
              <a:off x="1050926" y="3074988"/>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h</a:t>
              </a:r>
            </a:p>
          </p:txBody>
        </p:sp>
        <p:sp>
          <p:nvSpPr>
            <p:cNvPr id="28712" name="Line 51">
              <a:extLst>
                <a:ext uri="{FF2B5EF4-FFF2-40B4-BE49-F238E27FC236}">
                  <a16:creationId xmlns:a16="http://schemas.microsoft.com/office/drawing/2014/main" id="{BEE96F2F-1604-3849-9E54-7F69EA6F456D}"/>
                </a:ext>
              </a:extLst>
            </p:cNvPr>
            <p:cNvSpPr>
              <a:spLocks noChangeShapeType="1"/>
            </p:cNvSpPr>
            <p:nvPr/>
          </p:nvSpPr>
          <p:spPr bwMode="auto">
            <a:xfrm>
              <a:off x="1531938"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3" name="Line 52">
              <a:extLst>
                <a:ext uri="{FF2B5EF4-FFF2-40B4-BE49-F238E27FC236}">
                  <a16:creationId xmlns:a16="http://schemas.microsoft.com/office/drawing/2014/main" id="{18FA4AA9-76B9-054F-B54C-D8A732DE0816}"/>
                </a:ext>
              </a:extLst>
            </p:cNvPr>
            <p:cNvSpPr>
              <a:spLocks noChangeShapeType="1"/>
            </p:cNvSpPr>
            <p:nvPr/>
          </p:nvSpPr>
          <p:spPr bwMode="auto">
            <a:xfrm>
              <a:off x="2528888"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4" name="Line 53">
              <a:extLst>
                <a:ext uri="{FF2B5EF4-FFF2-40B4-BE49-F238E27FC236}">
                  <a16:creationId xmlns:a16="http://schemas.microsoft.com/office/drawing/2014/main" id="{524A96C2-DFA4-2A46-BC04-496D69048239}"/>
                </a:ext>
              </a:extLst>
            </p:cNvPr>
            <p:cNvSpPr>
              <a:spLocks noChangeShapeType="1"/>
            </p:cNvSpPr>
            <p:nvPr/>
          </p:nvSpPr>
          <p:spPr bwMode="auto">
            <a:xfrm>
              <a:off x="3517901"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5" name="Line 54">
              <a:extLst>
                <a:ext uri="{FF2B5EF4-FFF2-40B4-BE49-F238E27FC236}">
                  <a16:creationId xmlns:a16="http://schemas.microsoft.com/office/drawing/2014/main" id="{4CD16782-B1B5-DF4D-B45E-EB8BA7ECAF21}"/>
                </a:ext>
              </a:extLst>
            </p:cNvPr>
            <p:cNvSpPr>
              <a:spLocks noChangeShapeType="1"/>
            </p:cNvSpPr>
            <p:nvPr/>
          </p:nvSpPr>
          <p:spPr bwMode="auto">
            <a:xfrm>
              <a:off x="4495801"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6" name="Line 55">
              <a:extLst>
                <a:ext uri="{FF2B5EF4-FFF2-40B4-BE49-F238E27FC236}">
                  <a16:creationId xmlns:a16="http://schemas.microsoft.com/office/drawing/2014/main" id="{C47314BA-A76C-E747-AFB6-0F124104F827}"/>
                </a:ext>
              </a:extLst>
            </p:cNvPr>
            <p:cNvSpPr>
              <a:spLocks noChangeShapeType="1"/>
            </p:cNvSpPr>
            <p:nvPr/>
          </p:nvSpPr>
          <p:spPr bwMode="auto">
            <a:xfrm>
              <a:off x="5427663"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7" name="Line 56">
              <a:extLst>
                <a:ext uri="{FF2B5EF4-FFF2-40B4-BE49-F238E27FC236}">
                  <a16:creationId xmlns:a16="http://schemas.microsoft.com/office/drawing/2014/main" id="{3AFD5AE8-4DB0-8A47-A753-3A87B1CACFD9}"/>
                </a:ext>
              </a:extLst>
            </p:cNvPr>
            <p:cNvSpPr>
              <a:spLocks noChangeShapeType="1"/>
            </p:cNvSpPr>
            <p:nvPr/>
          </p:nvSpPr>
          <p:spPr bwMode="auto">
            <a:xfrm>
              <a:off x="6396038" y="3390900"/>
              <a:ext cx="0" cy="179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8" name="Line 57">
              <a:extLst>
                <a:ext uri="{FF2B5EF4-FFF2-40B4-BE49-F238E27FC236}">
                  <a16:creationId xmlns:a16="http://schemas.microsoft.com/office/drawing/2014/main" id="{8F0D4835-A8C4-D94B-B39E-916102EA23FE}"/>
                </a:ext>
              </a:extLst>
            </p:cNvPr>
            <p:cNvSpPr>
              <a:spLocks noChangeShapeType="1"/>
            </p:cNvSpPr>
            <p:nvPr/>
          </p:nvSpPr>
          <p:spPr bwMode="auto">
            <a:xfrm>
              <a:off x="7186613" y="3479800"/>
              <a:ext cx="150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9" name="Line 58">
              <a:extLst>
                <a:ext uri="{FF2B5EF4-FFF2-40B4-BE49-F238E27FC236}">
                  <a16:creationId xmlns:a16="http://schemas.microsoft.com/office/drawing/2014/main" id="{C1DE8D13-6F5D-2E4F-B47E-D312A12CA797}"/>
                </a:ext>
              </a:extLst>
            </p:cNvPr>
            <p:cNvSpPr>
              <a:spLocks noChangeShapeType="1"/>
            </p:cNvSpPr>
            <p:nvPr/>
          </p:nvSpPr>
          <p:spPr bwMode="auto">
            <a:xfrm>
              <a:off x="7412038" y="3479800"/>
              <a:ext cx="150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0" name="Freeform 49">
              <a:extLst>
                <a:ext uri="{FF2B5EF4-FFF2-40B4-BE49-F238E27FC236}">
                  <a16:creationId xmlns:a16="http://schemas.microsoft.com/office/drawing/2014/main" id="{19294526-25FE-4547-8B30-3696A27B59E3}"/>
                </a:ext>
              </a:extLst>
            </p:cNvPr>
            <p:cNvSpPr>
              <a:spLocks/>
            </p:cNvSpPr>
            <p:nvPr/>
          </p:nvSpPr>
          <p:spPr bwMode="auto">
            <a:xfrm flipV="1">
              <a:off x="1590676"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1" name="Rectangle 61">
              <a:extLst>
                <a:ext uri="{FF2B5EF4-FFF2-40B4-BE49-F238E27FC236}">
                  <a16:creationId xmlns:a16="http://schemas.microsoft.com/office/drawing/2014/main" id="{B14A4FB5-5023-6F4A-B23F-E05F8549F7B8}"/>
                </a:ext>
              </a:extLst>
            </p:cNvPr>
            <p:cNvSpPr>
              <a:spLocks noChangeArrowheads="1"/>
            </p:cNvSpPr>
            <p:nvPr/>
          </p:nvSpPr>
          <p:spPr bwMode="auto">
            <a:xfrm>
              <a:off x="1882776"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8722" name="Freeform 64">
              <a:extLst>
                <a:ext uri="{FF2B5EF4-FFF2-40B4-BE49-F238E27FC236}">
                  <a16:creationId xmlns:a16="http://schemas.microsoft.com/office/drawing/2014/main" id="{91DCF9C4-CCF6-7943-A62C-81D0C2FF01DB}"/>
                </a:ext>
              </a:extLst>
            </p:cNvPr>
            <p:cNvSpPr>
              <a:spLocks/>
            </p:cNvSpPr>
            <p:nvPr/>
          </p:nvSpPr>
          <p:spPr bwMode="auto">
            <a:xfrm flipV="1">
              <a:off x="2587626"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3" name="Rectangle 65">
              <a:extLst>
                <a:ext uri="{FF2B5EF4-FFF2-40B4-BE49-F238E27FC236}">
                  <a16:creationId xmlns:a16="http://schemas.microsoft.com/office/drawing/2014/main" id="{9FC671DA-1F02-5E44-B6CE-CF5091DC74CB}"/>
                </a:ext>
              </a:extLst>
            </p:cNvPr>
            <p:cNvSpPr>
              <a:spLocks noChangeArrowheads="1"/>
            </p:cNvSpPr>
            <p:nvPr/>
          </p:nvSpPr>
          <p:spPr bwMode="auto">
            <a:xfrm>
              <a:off x="2879726"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8724" name="Freeform 67">
              <a:extLst>
                <a:ext uri="{FF2B5EF4-FFF2-40B4-BE49-F238E27FC236}">
                  <a16:creationId xmlns:a16="http://schemas.microsoft.com/office/drawing/2014/main" id="{AF9F0891-1262-974C-AE15-6E3142232DD7}"/>
                </a:ext>
              </a:extLst>
            </p:cNvPr>
            <p:cNvSpPr>
              <a:spLocks/>
            </p:cNvSpPr>
            <p:nvPr/>
          </p:nvSpPr>
          <p:spPr bwMode="auto">
            <a:xfrm flipV="1">
              <a:off x="3548063"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5" name="Rectangle 68">
              <a:extLst>
                <a:ext uri="{FF2B5EF4-FFF2-40B4-BE49-F238E27FC236}">
                  <a16:creationId xmlns:a16="http://schemas.microsoft.com/office/drawing/2014/main" id="{8EA1F7EB-073A-8347-B05A-FE7583FAEF9E}"/>
                </a:ext>
              </a:extLst>
            </p:cNvPr>
            <p:cNvSpPr>
              <a:spLocks noChangeArrowheads="1"/>
            </p:cNvSpPr>
            <p:nvPr/>
          </p:nvSpPr>
          <p:spPr bwMode="auto">
            <a:xfrm>
              <a:off x="3840163"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8726" name="Freeform 70">
              <a:extLst>
                <a:ext uri="{FF2B5EF4-FFF2-40B4-BE49-F238E27FC236}">
                  <a16:creationId xmlns:a16="http://schemas.microsoft.com/office/drawing/2014/main" id="{9D6F5E35-4D0B-B34A-B3A3-4D58E60532D2}"/>
                </a:ext>
              </a:extLst>
            </p:cNvPr>
            <p:cNvSpPr>
              <a:spLocks/>
            </p:cNvSpPr>
            <p:nvPr/>
          </p:nvSpPr>
          <p:spPr bwMode="auto">
            <a:xfrm flipV="1">
              <a:off x="4516438"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7" name="Rectangle 71">
              <a:extLst>
                <a:ext uri="{FF2B5EF4-FFF2-40B4-BE49-F238E27FC236}">
                  <a16:creationId xmlns:a16="http://schemas.microsoft.com/office/drawing/2014/main" id="{6E0F40F0-B4DF-AA4D-8F7D-1F7C01B6635B}"/>
                </a:ext>
              </a:extLst>
            </p:cNvPr>
            <p:cNvSpPr>
              <a:spLocks noChangeArrowheads="1"/>
            </p:cNvSpPr>
            <p:nvPr/>
          </p:nvSpPr>
          <p:spPr bwMode="auto">
            <a:xfrm>
              <a:off x="4808538"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sp>
          <p:nvSpPr>
            <p:cNvPr id="28728" name="Freeform 73">
              <a:extLst>
                <a:ext uri="{FF2B5EF4-FFF2-40B4-BE49-F238E27FC236}">
                  <a16:creationId xmlns:a16="http://schemas.microsoft.com/office/drawing/2014/main" id="{BB0F1D3F-E3C8-D445-BADB-EF71773170C5}"/>
                </a:ext>
              </a:extLst>
            </p:cNvPr>
            <p:cNvSpPr>
              <a:spLocks/>
            </p:cNvSpPr>
            <p:nvPr/>
          </p:nvSpPr>
          <p:spPr bwMode="auto">
            <a:xfrm flipV="1">
              <a:off x="5475288" y="3197225"/>
              <a:ext cx="889000" cy="42863"/>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9" name="Rectangle 74">
              <a:extLst>
                <a:ext uri="{FF2B5EF4-FFF2-40B4-BE49-F238E27FC236}">
                  <a16:creationId xmlns:a16="http://schemas.microsoft.com/office/drawing/2014/main" id="{444BDCC4-8E1B-7646-848F-4B90FCB94DE2}"/>
                </a:ext>
              </a:extLst>
            </p:cNvPr>
            <p:cNvSpPr>
              <a:spLocks noChangeArrowheads="1"/>
            </p:cNvSpPr>
            <p:nvPr/>
          </p:nvSpPr>
          <p:spPr bwMode="auto">
            <a:xfrm>
              <a:off x="5767388" y="2724491"/>
              <a:ext cx="324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00FF"/>
                  </a:solidFill>
                  <a:latin typeface="Times" pitchFamily="2" charset="0"/>
                </a:rPr>
                <a:t>I</a:t>
              </a:r>
            </a:p>
          </p:txBody>
        </p:sp>
      </p:grpSp>
      <p:grpSp>
        <p:nvGrpSpPr>
          <p:cNvPr id="17" name="Group 16">
            <a:extLst>
              <a:ext uri="{FF2B5EF4-FFF2-40B4-BE49-F238E27FC236}">
                <a16:creationId xmlns:a16="http://schemas.microsoft.com/office/drawing/2014/main" id="{977C68D8-3AD5-344D-9462-EF89B3143687}"/>
              </a:ext>
            </a:extLst>
          </p:cNvPr>
          <p:cNvGrpSpPr>
            <a:grpSpLocks/>
          </p:cNvGrpSpPr>
          <p:nvPr/>
        </p:nvGrpSpPr>
        <p:grpSpPr bwMode="auto">
          <a:xfrm>
            <a:off x="1579563" y="5313363"/>
            <a:ext cx="6142037" cy="1236662"/>
            <a:chOff x="1579549" y="5313903"/>
            <a:chExt cx="6141279" cy="1236128"/>
          </a:xfrm>
        </p:grpSpPr>
        <p:sp>
          <p:nvSpPr>
            <p:cNvPr id="16" name="Freeform 15">
              <a:extLst>
                <a:ext uri="{FF2B5EF4-FFF2-40B4-BE49-F238E27FC236}">
                  <a16:creationId xmlns:a16="http://schemas.microsoft.com/office/drawing/2014/main" id="{98CCAA36-E0DD-2541-9B28-C20E5DB69890}"/>
                </a:ext>
              </a:extLst>
            </p:cNvPr>
            <p:cNvSpPr/>
            <p:nvPr/>
          </p:nvSpPr>
          <p:spPr>
            <a:xfrm>
              <a:off x="1984311" y="5313903"/>
              <a:ext cx="5736517" cy="1150440"/>
            </a:xfrm>
            <a:custGeom>
              <a:avLst/>
              <a:gdLst>
                <a:gd name="connsiteX0" fmla="*/ 126363 w 5736916"/>
                <a:gd name="connsiteY0" fmla="*/ 0 h 1149977"/>
                <a:gd name="connsiteX1" fmla="*/ 5736916 w 5736916"/>
                <a:gd name="connsiteY1" fmla="*/ 157964 h 1149977"/>
                <a:gd name="connsiteX2" fmla="*/ 5724279 w 5736916"/>
                <a:gd name="connsiteY2" fmla="*/ 1149977 h 1149977"/>
                <a:gd name="connsiteX3" fmla="*/ 0 w 5736916"/>
                <a:gd name="connsiteY3" fmla="*/ 941465 h 1149977"/>
                <a:gd name="connsiteX4" fmla="*/ 126363 w 5736916"/>
                <a:gd name="connsiteY4" fmla="*/ 0 h 114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916" h="1149977">
                  <a:moveTo>
                    <a:pt x="126363" y="0"/>
                  </a:moveTo>
                  <a:lnTo>
                    <a:pt x="5736916" y="157964"/>
                  </a:lnTo>
                  <a:lnTo>
                    <a:pt x="5724279" y="1149977"/>
                  </a:lnTo>
                  <a:lnTo>
                    <a:pt x="0" y="941465"/>
                  </a:lnTo>
                  <a:lnTo>
                    <a:pt x="126363"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700" name="Rectangle 79">
              <a:extLst>
                <a:ext uri="{FF2B5EF4-FFF2-40B4-BE49-F238E27FC236}">
                  <a16:creationId xmlns:a16="http://schemas.microsoft.com/office/drawing/2014/main" id="{FE21EF4A-F71F-E549-A49A-B17E3FA7C4D1}"/>
                </a:ext>
              </a:extLst>
            </p:cNvPr>
            <p:cNvSpPr>
              <a:spLocks noChangeArrowheads="1"/>
            </p:cNvSpPr>
            <p:nvPr/>
          </p:nvSpPr>
          <p:spPr bwMode="auto">
            <a:xfrm>
              <a:off x="5778607" y="5349703"/>
              <a:ext cx="186075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support in </a:t>
              </a:r>
            </a:p>
            <a:p>
              <a:pPr algn="ctr" eaLnBrk="1" hangingPunct="1"/>
              <a:r>
                <a:rPr lang="en-US" altLang="en-US">
                  <a:latin typeface="Times" pitchFamily="2" charset="0"/>
                </a:rPr>
                <a:t>h in [1,2] </a:t>
              </a:r>
              <a:r>
                <a:rPr lang="en-US" altLang="en-US" i="1">
                  <a:latin typeface="Times" pitchFamily="2" charset="0"/>
                </a:rPr>
                <a:t>OR</a:t>
              </a:r>
              <a:r>
                <a:rPr lang="en-US" altLang="en-US">
                  <a:latin typeface="Times" pitchFamily="2" charset="0"/>
                </a:rPr>
                <a:t> </a:t>
              </a:r>
            </a:p>
            <a:p>
              <a:pPr algn="ctr" eaLnBrk="1" hangingPunct="1"/>
              <a:r>
                <a:rPr lang="en-US" altLang="en-US">
                  <a:latin typeface="Times" pitchFamily="2" charset="0"/>
                </a:rPr>
                <a:t>h in [2, ∞]</a:t>
              </a:r>
            </a:p>
          </p:txBody>
        </p:sp>
        <p:sp>
          <p:nvSpPr>
            <p:cNvPr id="28701" name="Rectangle 79">
              <a:extLst>
                <a:ext uri="{FF2B5EF4-FFF2-40B4-BE49-F238E27FC236}">
                  <a16:creationId xmlns:a16="http://schemas.microsoft.com/office/drawing/2014/main" id="{194DCCD4-E384-D043-BED4-0B84D5CD5A43}"/>
                </a:ext>
              </a:extLst>
            </p:cNvPr>
            <p:cNvSpPr>
              <a:spLocks noChangeArrowheads="1"/>
            </p:cNvSpPr>
            <p:nvPr/>
          </p:nvSpPr>
          <p:spPr bwMode="auto">
            <a:xfrm>
              <a:off x="3668429" y="5425525"/>
              <a:ext cx="15012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support  in</a:t>
              </a:r>
            </a:p>
            <a:p>
              <a:pPr algn="ctr" eaLnBrk="1" hangingPunct="1"/>
              <a:r>
                <a:rPr lang="en-US" altLang="en-US">
                  <a:latin typeface="Times" pitchFamily="2" charset="0"/>
                </a:rPr>
                <a:t>h in [1,2]</a:t>
              </a:r>
            </a:p>
          </p:txBody>
        </p:sp>
        <p:sp>
          <p:nvSpPr>
            <p:cNvPr id="28702" name="TextBox 13">
              <a:extLst>
                <a:ext uri="{FF2B5EF4-FFF2-40B4-BE49-F238E27FC236}">
                  <a16:creationId xmlns:a16="http://schemas.microsoft.com/office/drawing/2014/main" id="{CE020ABA-E625-A449-BC9E-672AA6486A17}"/>
                </a:ext>
              </a:extLst>
            </p:cNvPr>
            <p:cNvSpPr txBox="1">
              <a:spLocks noChangeArrowheads="1"/>
            </p:cNvSpPr>
            <p:nvPr/>
          </p:nvSpPr>
          <p:spPr bwMode="auto">
            <a:xfrm>
              <a:off x="1579549" y="5383407"/>
              <a:ext cx="18385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Additivity fails</a:t>
              </a:r>
            </a:p>
          </p:txBody>
        </p:sp>
        <p:sp>
          <p:nvSpPr>
            <p:cNvPr id="28703" name="TextBox 14">
              <a:extLst>
                <a:ext uri="{FF2B5EF4-FFF2-40B4-BE49-F238E27FC236}">
                  <a16:creationId xmlns:a16="http://schemas.microsoft.com/office/drawing/2014/main" id="{A5E4FFC3-8B49-AF41-A58A-8EA4598F9754}"/>
                </a:ext>
              </a:extLst>
            </p:cNvPr>
            <p:cNvSpPr txBox="1">
              <a:spLocks noChangeArrowheads="1"/>
            </p:cNvSpPr>
            <p:nvPr/>
          </p:nvSpPr>
          <p:spPr bwMode="auto">
            <a:xfrm>
              <a:off x="5326234" y="5522415"/>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a:extLst>
              <a:ext uri="{FF2B5EF4-FFF2-40B4-BE49-F238E27FC236}">
                <a16:creationId xmlns:a16="http://schemas.microsoft.com/office/drawing/2014/main" id="{27402014-AB02-3C4B-B9F5-C8FA041CCF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580461-BD8B-F540-9D9D-0B9CF89454A4}" type="slidenum">
              <a:rPr lang="en-US" altLang="en-US" sz="1400">
                <a:latin typeface="Times" pitchFamily="2" charset="0"/>
              </a:rPr>
              <a:pPr eaLnBrk="1" hangingPunct="1"/>
              <a:t>18</a:t>
            </a:fld>
            <a:endParaRPr lang="en-US" altLang="en-US" sz="1400">
              <a:latin typeface="Times" pitchFamily="2" charset="0"/>
            </a:endParaRPr>
          </a:p>
        </p:txBody>
      </p:sp>
      <p:sp>
        <p:nvSpPr>
          <p:cNvPr id="30722" name="Freeform 31">
            <a:extLst>
              <a:ext uri="{FF2B5EF4-FFF2-40B4-BE49-F238E27FC236}">
                <a16:creationId xmlns:a16="http://schemas.microsoft.com/office/drawing/2014/main" id="{D4A8F474-5CAC-254A-BD50-C05D9B0E9DB6}"/>
              </a:ext>
            </a:extLst>
          </p:cNvPr>
          <p:cNvSpPr>
            <a:spLocks/>
          </p:cNvSpPr>
          <p:nvPr/>
        </p:nvSpPr>
        <p:spPr bwMode="auto">
          <a:xfrm>
            <a:off x="477838" y="425450"/>
            <a:ext cx="6186487" cy="530225"/>
          </a:xfrm>
          <a:custGeom>
            <a:avLst/>
            <a:gdLst>
              <a:gd name="T0" fmla="*/ 2147483647 w 3897"/>
              <a:gd name="T1" fmla="*/ 0 h 334"/>
              <a:gd name="T2" fmla="*/ 2147483647 w 3897"/>
              <a:gd name="T3" fmla="*/ 2147483647 h 334"/>
              <a:gd name="T4" fmla="*/ 2147483647 w 3897"/>
              <a:gd name="T5" fmla="*/ 2147483647 h 334"/>
              <a:gd name="T6" fmla="*/ 0 w 3897"/>
              <a:gd name="T7" fmla="*/ 2147483647 h 334"/>
              <a:gd name="T8" fmla="*/ 2147483647 w 3897"/>
              <a:gd name="T9" fmla="*/ 0 h 334"/>
              <a:gd name="T10" fmla="*/ 0 60000 65536"/>
              <a:gd name="T11" fmla="*/ 0 60000 65536"/>
              <a:gd name="T12" fmla="*/ 0 60000 65536"/>
              <a:gd name="T13" fmla="*/ 0 60000 65536"/>
              <a:gd name="T14" fmla="*/ 0 60000 65536"/>
              <a:gd name="T15" fmla="*/ 0 w 3897"/>
              <a:gd name="T16" fmla="*/ 0 h 334"/>
              <a:gd name="T17" fmla="*/ 3897 w 3897"/>
              <a:gd name="T18" fmla="*/ 334 h 334"/>
            </a:gdLst>
            <a:ahLst/>
            <a:cxnLst>
              <a:cxn ang="T10">
                <a:pos x="T0" y="T1"/>
              </a:cxn>
              <a:cxn ang="T11">
                <a:pos x="T2" y="T3"/>
              </a:cxn>
              <a:cxn ang="T12">
                <a:pos x="T4" y="T5"/>
              </a:cxn>
              <a:cxn ang="T13">
                <a:pos x="T6" y="T7"/>
              </a:cxn>
              <a:cxn ang="T14">
                <a:pos x="T8" y="T9"/>
              </a:cxn>
            </a:cxnLst>
            <a:rect l="T15" t="T16" r="T17" b="T18"/>
            <a:pathLst>
              <a:path w="3897" h="334">
                <a:moveTo>
                  <a:pt x="198" y="0"/>
                </a:moveTo>
                <a:lnTo>
                  <a:pt x="3817" y="156"/>
                </a:lnTo>
                <a:lnTo>
                  <a:pt x="3897" y="264"/>
                </a:lnTo>
                <a:lnTo>
                  <a:pt x="0" y="334"/>
                </a:lnTo>
                <a:lnTo>
                  <a:pt x="198" y="0"/>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23" name="Rectangle 2">
            <a:extLst>
              <a:ext uri="{FF2B5EF4-FFF2-40B4-BE49-F238E27FC236}">
                <a16:creationId xmlns:a16="http://schemas.microsoft.com/office/drawing/2014/main" id="{695A05DF-1A6F-6E47-9DF1-98EE0DFB52C9}"/>
              </a:ext>
            </a:extLst>
          </p:cNvPr>
          <p:cNvSpPr>
            <a:spLocks noGrp="1" noChangeArrowheads="1"/>
          </p:cNvSpPr>
          <p:nvPr>
            <p:ph type="title"/>
          </p:nvPr>
        </p:nvSpPr>
        <p:spPr>
          <a:xfrm>
            <a:off x="411163" y="357188"/>
            <a:ext cx="6623050" cy="609600"/>
          </a:xfrm>
        </p:spPr>
        <p:txBody>
          <a:bodyPr/>
          <a:lstStyle/>
          <a:p>
            <a:pPr eaLnBrk="1" hangingPunct="1"/>
            <a:r>
              <a:rPr lang="en-US" altLang="en-US" sz="4100" i="1">
                <a:latin typeface="Times" pitchFamily="2" charset="0"/>
                <a:ea typeface="ＭＳ Ｐゴシック" panose="020B0600070205080204" pitchFamily="34" charset="-128"/>
              </a:rPr>
              <a:t>Completely</a:t>
            </a:r>
            <a:r>
              <a:rPr lang="en-US" altLang="en-US" sz="4100">
                <a:latin typeface="Times" pitchFamily="2" charset="0"/>
                <a:ea typeface="ＭＳ Ｐゴシック" panose="020B0600070205080204" pitchFamily="34" charset="-128"/>
              </a:rPr>
              <a:t> Neutral Support</a:t>
            </a:r>
          </a:p>
        </p:txBody>
      </p:sp>
      <p:sp>
        <p:nvSpPr>
          <p:cNvPr id="30724" name="Rectangle 3">
            <a:extLst>
              <a:ext uri="{FF2B5EF4-FFF2-40B4-BE49-F238E27FC236}">
                <a16:creationId xmlns:a16="http://schemas.microsoft.com/office/drawing/2014/main" id="{51995023-2F94-464F-BE53-25DF50306642}"/>
              </a:ext>
            </a:extLst>
          </p:cNvPr>
          <p:cNvSpPr>
            <a:spLocks noGrp="1" noChangeArrowheads="1"/>
          </p:cNvSpPr>
          <p:nvPr>
            <p:ph type="body"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30725" name="Rectangle 6">
            <a:extLst>
              <a:ext uri="{FF2B5EF4-FFF2-40B4-BE49-F238E27FC236}">
                <a16:creationId xmlns:a16="http://schemas.microsoft.com/office/drawing/2014/main" id="{3658B4CE-FADF-F140-ACFD-95499FAAAD74}"/>
              </a:ext>
            </a:extLst>
          </p:cNvPr>
          <p:cNvSpPr>
            <a:spLocks noChangeArrowheads="1"/>
          </p:cNvSpPr>
          <p:nvPr/>
        </p:nvSpPr>
        <p:spPr bwMode="auto">
          <a:xfrm>
            <a:off x="7229475" y="415925"/>
            <a:ext cx="18113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700">
                <a:solidFill>
                  <a:srgbClr val="000000"/>
                </a:solidFill>
                <a:latin typeface="Times" pitchFamily="2" charset="0"/>
              </a:rPr>
              <a:t>[A|B] = support</a:t>
            </a:r>
          </a:p>
          <a:p>
            <a:pPr eaLnBrk="1" hangingPunct="1"/>
            <a:r>
              <a:rPr lang="en-US" altLang="en-US" sz="1700">
                <a:solidFill>
                  <a:srgbClr val="000000"/>
                </a:solidFill>
                <a:latin typeface="Times" pitchFamily="2" charset="0"/>
              </a:rPr>
              <a:t> A accrues from B</a:t>
            </a:r>
          </a:p>
        </p:txBody>
      </p:sp>
      <p:sp>
        <p:nvSpPr>
          <p:cNvPr id="30726" name="Rectangle 26">
            <a:extLst>
              <a:ext uri="{FF2B5EF4-FFF2-40B4-BE49-F238E27FC236}">
                <a16:creationId xmlns:a16="http://schemas.microsoft.com/office/drawing/2014/main" id="{5A058081-FCBE-B24A-BB00-E7FEAFA45A98}"/>
              </a:ext>
            </a:extLst>
          </p:cNvPr>
          <p:cNvSpPr>
            <a:spLocks noChangeArrowheads="1"/>
          </p:cNvSpPr>
          <p:nvPr/>
        </p:nvSpPr>
        <p:spPr bwMode="auto">
          <a:xfrm>
            <a:off x="5622925" y="1368425"/>
            <a:ext cx="19700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2000">
                <a:latin typeface="Times" pitchFamily="2" charset="0"/>
              </a:rPr>
              <a:t>“</a:t>
            </a:r>
            <a:r>
              <a:rPr lang="en-US" altLang="ja-JP" sz="2000">
                <a:latin typeface="Times" pitchFamily="2" charset="0"/>
              </a:rPr>
              <a:t>indifference</a:t>
            </a:r>
            <a:r>
              <a:rPr lang="ja-JP" altLang="en-US" sz="2000">
                <a:latin typeface="Times" pitchFamily="2" charset="0"/>
              </a:rPr>
              <a:t>”</a:t>
            </a:r>
            <a:endParaRPr lang="en-US" altLang="ja-JP" sz="2000">
              <a:latin typeface="Times" pitchFamily="2" charset="0"/>
            </a:endParaRPr>
          </a:p>
          <a:p>
            <a:pPr eaLnBrk="1" hangingPunct="1"/>
            <a:r>
              <a:rPr lang="ja-JP" altLang="en-US" sz="2000">
                <a:latin typeface="Times" pitchFamily="2" charset="0"/>
              </a:rPr>
              <a:t>“</a:t>
            </a:r>
            <a:r>
              <a:rPr lang="en-US" altLang="ja-JP" sz="2000">
                <a:latin typeface="Times" pitchFamily="2" charset="0"/>
              </a:rPr>
              <a:t>ignorance</a:t>
            </a:r>
            <a:r>
              <a:rPr lang="ja-JP" altLang="en-US" sz="2000">
                <a:latin typeface="Times" pitchFamily="2" charset="0"/>
              </a:rPr>
              <a:t>”</a:t>
            </a:r>
            <a:endParaRPr lang="en-US" altLang="en-US" sz="2000">
              <a:latin typeface="Times" pitchFamily="2" charset="0"/>
            </a:endParaRPr>
          </a:p>
        </p:txBody>
      </p:sp>
      <p:sp>
        <p:nvSpPr>
          <p:cNvPr id="30727" name="Rectangle 21">
            <a:extLst>
              <a:ext uri="{FF2B5EF4-FFF2-40B4-BE49-F238E27FC236}">
                <a16:creationId xmlns:a16="http://schemas.microsoft.com/office/drawing/2014/main" id="{768D31BA-6918-A347-AEAA-5346ABCC4DDB}"/>
              </a:ext>
            </a:extLst>
          </p:cNvPr>
          <p:cNvSpPr>
            <a:spLocks noChangeArrowheads="1"/>
          </p:cNvSpPr>
          <p:nvPr/>
        </p:nvSpPr>
        <p:spPr bwMode="auto">
          <a:xfrm>
            <a:off x="1490663" y="1273175"/>
            <a:ext cx="37988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            |B] = I</a:t>
            </a:r>
          </a:p>
        </p:txBody>
      </p:sp>
      <p:sp>
        <p:nvSpPr>
          <p:cNvPr id="30728" name="Rectangle 25">
            <a:extLst>
              <a:ext uri="{FF2B5EF4-FFF2-40B4-BE49-F238E27FC236}">
                <a16:creationId xmlns:a16="http://schemas.microsoft.com/office/drawing/2014/main" id="{2A568A34-D90F-DE4D-B2A8-C66AFC460C51}"/>
              </a:ext>
            </a:extLst>
          </p:cNvPr>
          <p:cNvSpPr>
            <a:spLocks noChangeArrowheads="1"/>
          </p:cNvSpPr>
          <p:nvPr/>
        </p:nvSpPr>
        <p:spPr bwMode="auto">
          <a:xfrm>
            <a:off x="1754188" y="1381125"/>
            <a:ext cx="1876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any contingent proposition</a:t>
            </a:r>
          </a:p>
        </p:txBody>
      </p:sp>
      <p:grpSp>
        <p:nvGrpSpPr>
          <p:cNvPr id="2" name="Group 81">
            <a:extLst>
              <a:ext uri="{FF2B5EF4-FFF2-40B4-BE49-F238E27FC236}">
                <a16:creationId xmlns:a16="http://schemas.microsoft.com/office/drawing/2014/main" id="{3D0AEF23-A044-6D49-92DB-2078B80D2C7C}"/>
              </a:ext>
            </a:extLst>
          </p:cNvPr>
          <p:cNvGrpSpPr>
            <a:grpSpLocks/>
          </p:cNvGrpSpPr>
          <p:nvPr/>
        </p:nvGrpSpPr>
        <p:grpSpPr bwMode="auto">
          <a:xfrm>
            <a:off x="1050925" y="2794000"/>
            <a:ext cx="6511925" cy="2360613"/>
            <a:chOff x="662" y="1760"/>
            <a:chExt cx="4102" cy="1487"/>
          </a:xfrm>
        </p:grpSpPr>
        <p:sp>
          <p:nvSpPr>
            <p:cNvPr id="30730" name="Freeform 40">
              <a:extLst>
                <a:ext uri="{FF2B5EF4-FFF2-40B4-BE49-F238E27FC236}">
                  <a16:creationId xmlns:a16="http://schemas.microsoft.com/office/drawing/2014/main" id="{CFF40B2A-68FA-D64F-8A2D-F6FCFE2166EC}"/>
                </a:ext>
              </a:extLst>
            </p:cNvPr>
            <p:cNvSpPr>
              <a:spLocks/>
            </p:cNvSpPr>
            <p:nvPr/>
          </p:nvSpPr>
          <p:spPr bwMode="auto">
            <a:xfrm>
              <a:off x="959" y="2180"/>
              <a:ext cx="3503" cy="14"/>
            </a:xfrm>
            <a:custGeom>
              <a:avLst/>
              <a:gdLst>
                <a:gd name="T0" fmla="*/ 0 w 3503"/>
                <a:gd name="T1" fmla="*/ 0 h 14"/>
                <a:gd name="T2" fmla="*/ 1168 w 3503"/>
                <a:gd name="T3" fmla="*/ 12 h 14"/>
                <a:gd name="T4" fmla="*/ 2448 w 3503"/>
                <a:gd name="T5" fmla="*/ 12 h 14"/>
                <a:gd name="T6" fmla="*/ 3503 w 3503"/>
                <a:gd name="T7" fmla="*/ 12 h 14"/>
                <a:gd name="T8" fmla="*/ 0 60000 65536"/>
                <a:gd name="T9" fmla="*/ 0 60000 65536"/>
                <a:gd name="T10" fmla="*/ 0 60000 65536"/>
                <a:gd name="T11" fmla="*/ 0 60000 65536"/>
                <a:gd name="T12" fmla="*/ 0 w 3503"/>
                <a:gd name="T13" fmla="*/ 0 h 14"/>
                <a:gd name="T14" fmla="*/ 3503 w 3503"/>
                <a:gd name="T15" fmla="*/ 14 h 14"/>
              </a:gdLst>
              <a:ahLst/>
              <a:cxnLst>
                <a:cxn ang="T8">
                  <a:pos x="T0" y="T1"/>
                </a:cxn>
                <a:cxn ang="T9">
                  <a:pos x="T2" y="T3"/>
                </a:cxn>
                <a:cxn ang="T10">
                  <a:pos x="T4" y="T5"/>
                </a:cxn>
                <a:cxn ang="T11">
                  <a:pos x="T6" y="T7"/>
                </a:cxn>
              </a:cxnLst>
              <a:rect l="T12" t="T13" r="T14" b="T15"/>
              <a:pathLst>
                <a:path w="3503" h="14">
                  <a:moveTo>
                    <a:pt x="0" y="0"/>
                  </a:moveTo>
                  <a:cubicBezTo>
                    <a:pt x="195" y="2"/>
                    <a:pt x="760" y="10"/>
                    <a:pt x="1168" y="12"/>
                  </a:cubicBezTo>
                  <a:cubicBezTo>
                    <a:pt x="1576" y="14"/>
                    <a:pt x="2059" y="12"/>
                    <a:pt x="2448" y="12"/>
                  </a:cubicBezTo>
                  <a:cubicBezTo>
                    <a:pt x="2837" y="12"/>
                    <a:pt x="3283" y="12"/>
                    <a:pt x="3503" y="1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1" name="Rectangle 41">
              <a:extLst>
                <a:ext uri="{FF2B5EF4-FFF2-40B4-BE49-F238E27FC236}">
                  <a16:creationId xmlns:a16="http://schemas.microsoft.com/office/drawing/2014/main" id="{56430C99-E070-664E-A87F-F1E23093C98B}"/>
                </a:ext>
              </a:extLst>
            </p:cNvPr>
            <p:cNvSpPr>
              <a:spLocks noChangeArrowheads="1"/>
            </p:cNvSpPr>
            <p:nvPr/>
          </p:nvSpPr>
          <p:spPr bwMode="auto">
            <a:xfrm>
              <a:off x="885" y="2234"/>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0</a:t>
              </a:r>
            </a:p>
          </p:txBody>
        </p:sp>
        <p:sp>
          <p:nvSpPr>
            <p:cNvPr id="30732" name="Rectangle 42">
              <a:extLst>
                <a:ext uri="{FF2B5EF4-FFF2-40B4-BE49-F238E27FC236}">
                  <a16:creationId xmlns:a16="http://schemas.microsoft.com/office/drawing/2014/main" id="{21EDBFEE-658B-EB4F-9BB6-43E8809877DD}"/>
                </a:ext>
              </a:extLst>
            </p:cNvPr>
            <p:cNvSpPr>
              <a:spLocks noChangeArrowheads="1"/>
            </p:cNvSpPr>
            <p:nvPr/>
          </p:nvSpPr>
          <p:spPr bwMode="auto">
            <a:xfrm>
              <a:off x="1504" y="222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a:t>
              </a:r>
            </a:p>
          </p:txBody>
        </p:sp>
        <p:sp>
          <p:nvSpPr>
            <p:cNvPr id="30733" name="Rectangle 43">
              <a:extLst>
                <a:ext uri="{FF2B5EF4-FFF2-40B4-BE49-F238E27FC236}">
                  <a16:creationId xmlns:a16="http://schemas.microsoft.com/office/drawing/2014/main" id="{58C3EFC8-5B58-D344-B9DA-7944BD6BD546}"/>
                </a:ext>
              </a:extLst>
            </p:cNvPr>
            <p:cNvSpPr>
              <a:spLocks noChangeArrowheads="1"/>
            </p:cNvSpPr>
            <p:nvPr/>
          </p:nvSpPr>
          <p:spPr bwMode="auto">
            <a:xfrm>
              <a:off x="2137" y="222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2</a:t>
              </a:r>
            </a:p>
          </p:txBody>
        </p:sp>
        <p:sp>
          <p:nvSpPr>
            <p:cNvPr id="30734" name="Rectangle 44">
              <a:extLst>
                <a:ext uri="{FF2B5EF4-FFF2-40B4-BE49-F238E27FC236}">
                  <a16:creationId xmlns:a16="http://schemas.microsoft.com/office/drawing/2014/main" id="{40458B4A-581E-1645-A7DB-A2DB7E446CE0}"/>
                </a:ext>
              </a:extLst>
            </p:cNvPr>
            <p:cNvSpPr>
              <a:spLocks noChangeArrowheads="1"/>
            </p:cNvSpPr>
            <p:nvPr/>
          </p:nvSpPr>
          <p:spPr bwMode="auto">
            <a:xfrm>
              <a:off x="2743" y="222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3</a:t>
              </a:r>
            </a:p>
          </p:txBody>
        </p:sp>
        <p:sp>
          <p:nvSpPr>
            <p:cNvPr id="30735" name="Rectangle 45">
              <a:extLst>
                <a:ext uri="{FF2B5EF4-FFF2-40B4-BE49-F238E27FC236}">
                  <a16:creationId xmlns:a16="http://schemas.microsoft.com/office/drawing/2014/main" id="{4FD8894E-8F9C-8742-8F1F-EECCF1E1E417}"/>
                </a:ext>
              </a:extLst>
            </p:cNvPr>
            <p:cNvSpPr>
              <a:spLocks noChangeArrowheads="1"/>
            </p:cNvSpPr>
            <p:nvPr/>
          </p:nvSpPr>
          <p:spPr bwMode="auto">
            <a:xfrm>
              <a:off x="3324" y="2234"/>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4</a:t>
              </a:r>
            </a:p>
          </p:txBody>
        </p:sp>
        <p:sp>
          <p:nvSpPr>
            <p:cNvPr id="30736" name="Rectangle 46">
              <a:extLst>
                <a:ext uri="{FF2B5EF4-FFF2-40B4-BE49-F238E27FC236}">
                  <a16:creationId xmlns:a16="http://schemas.microsoft.com/office/drawing/2014/main" id="{86B7204A-0345-434E-8653-1A395D59C51B}"/>
                </a:ext>
              </a:extLst>
            </p:cNvPr>
            <p:cNvSpPr>
              <a:spLocks noChangeArrowheads="1"/>
            </p:cNvSpPr>
            <p:nvPr/>
          </p:nvSpPr>
          <p:spPr bwMode="auto">
            <a:xfrm>
              <a:off x="3954" y="222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5</a:t>
              </a:r>
            </a:p>
          </p:txBody>
        </p:sp>
        <p:sp>
          <p:nvSpPr>
            <p:cNvPr id="30737" name="Freeform 48">
              <a:extLst>
                <a:ext uri="{FF2B5EF4-FFF2-40B4-BE49-F238E27FC236}">
                  <a16:creationId xmlns:a16="http://schemas.microsoft.com/office/drawing/2014/main" id="{DEEED0C7-C658-5941-A554-0C94FE035882}"/>
                </a:ext>
              </a:extLst>
            </p:cNvPr>
            <p:cNvSpPr>
              <a:spLocks/>
            </p:cNvSpPr>
            <p:nvPr/>
          </p:nvSpPr>
          <p:spPr bwMode="auto">
            <a:xfrm>
              <a:off x="1012" y="2908"/>
              <a:ext cx="1234" cy="14"/>
            </a:xfrm>
            <a:custGeom>
              <a:avLst/>
              <a:gdLst>
                <a:gd name="T0" fmla="*/ 0 w 1234"/>
                <a:gd name="T1" fmla="*/ 0 h 14"/>
                <a:gd name="T2" fmla="*/ 1234 w 1234"/>
                <a:gd name="T3" fmla="*/ 14 h 14"/>
                <a:gd name="T4" fmla="*/ 0 60000 65536"/>
                <a:gd name="T5" fmla="*/ 0 60000 65536"/>
                <a:gd name="T6" fmla="*/ 0 w 1234"/>
                <a:gd name="T7" fmla="*/ 0 h 14"/>
                <a:gd name="T8" fmla="*/ 1234 w 1234"/>
                <a:gd name="T9" fmla="*/ 14 h 14"/>
              </a:gdLst>
              <a:ahLst/>
              <a:cxnLst>
                <a:cxn ang="T4">
                  <a:pos x="T0" y="T1"/>
                </a:cxn>
                <a:cxn ang="T5">
                  <a:pos x="T2" y="T3"/>
                </a:cxn>
              </a:cxnLst>
              <a:rect l="T6" t="T7" r="T8" b="T9"/>
              <a:pathLst>
                <a:path w="1234" h="14">
                  <a:moveTo>
                    <a:pt x="0" y="0"/>
                  </a:moveTo>
                  <a:cubicBezTo>
                    <a:pt x="206" y="2"/>
                    <a:pt x="977" y="11"/>
                    <a:pt x="1234" y="14"/>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8" name="Rectangle 50">
              <a:extLst>
                <a:ext uri="{FF2B5EF4-FFF2-40B4-BE49-F238E27FC236}">
                  <a16:creationId xmlns:a16="http://schemas.microsoft.com/office/drawing/2014/main" id="{079BB6C3-7B49-DB43-B2C3-DBAF50B83E06}"/>
                </a:ext>
              </a:extLst>
            </p:cNvPr>
            <p:cNvSpPr>
              <a:spLocks noChangeArrowheads="1"/>
            </p:cNvSpPr>
            <p:nvPr/>
          </p:nvSpPr>
          <p:spPr bwMode="auto">
            <a:xfrm>
              <a:off x="662" y="1937"/>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h</a:t>
              </a:r>
            </a:p>
          </p:txBody>
        </p:sp>
        <p:sp>
          <p:nvSpPr>
            <p:cNvPr id="30739" name="Line 51">
              <a:extLst>
                <a:ext uri="{FF2B5EF4-FFF2-40B4-BE49-F238E27FC236}">
                  <a16:creationId xmlns:a16="http://schemas.microsoft.com/office/drawing/2014/main" id="{5CA742C2-B4F3-8B40-BE8C-F65A484333B2}"/>
                </a:ext>
              </a:extLst>
            </p:cNvPr>
            <p:cNvSpPr>
              <a:spLocks noChangeShapeType="1"/>
            </p:cNvSpPr>
            <p:nvPr/>
          </p:nvSpPr>
          <p:spPr bwMode="auto">
            <a:xfrm>
              <a:off x="965" y="2136"/>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52">
              <a:extLst>
                <a:ext uri="{FF2B5EF4-FFF2-40B4-BE49-F238E27FC236}">
                  <a16:creationId xmlns:a16="http://schemas.microsoft.com/office/drawing/2014/main" id="{3456306E-59B8-A34B-B432-CA1B41625EBF}"/>
                </a:ext>
              </a:extLst>
            </p:cNvPr>
            <p:cNvSpPr>
              <a:spLocks noChangeShapeType="1"/>
            </p:cNvSpPr>
            <p:nvPr/>
          </p:nvSpPr>
          <p:spPr bwMode="auto">
            <a:xfrm>
              <a:off x="1593" y="2136"/>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53">
              <a:extLst>
                <a:ext uri="{FF2B5EF4-FFF2-40B4-BE49-F238E27FC236}">
                  <a16:creationId xmlns:a16="http://schemas.microsoft.com/office/drawing/2014/main" id="{372ACD03-031C-B541-8334-5EB13D956470}"/>
                </a:ext>
              </a:extLst>
            </p:cNvPr>
            <p:cNvSpPr>
              <a:spLocks noChangeShapeType="1"/>
            </p:cNvSpPr>
            <p:nvPr/>
          </p:nvSpPr>
          <p:spPr bwMode="auto">
            <a:xfrm>
              <a:off x="2216" y="2136"/>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54">
              <a:extLst>
                <a:ext uri="{FF2B5EF4-FFF2-40B4-BE49-F238E27FC236}">
                  <a16:creationId xmlns:a16="http://schemas.microsoft.com/office/drawing/2014/main" id="{96BF2045-7972-3441-923E-EE595BA6F75B}"/>
                </a:ext>
              </a:extLst>
            </p:cNvPr>
            <p:cNvSpPr>
              <a:spLocks noChangeShapeType="1"/>
            </p:cNvSpPr>
            <p:nvPr/>
          </p:nvSpPr>
          <p:spPr bwMode="auto">
            <a:xfrm>
              <a:off x="2832" y="2136"/>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3" name="Line 55">
              <a:extLst>
                <a:ext uri="{FF2B5EF4-FFF2-40B4-BE49-F238E27FC236}">
                  <a16:creationId xmlns:a16="http://schemas.microsoft.com/office/drawing/2014/main" id="{5155D89F-9514-5C44-A7FC-58C0914499B3}"/>
                </a:ext>
              </a:extLst>
            </p:cNvPr>
            <p:cNvSpPr>
              <a:spLocks noChangeShapeType="1"/>
            </p:cNvSpPr>
            <p:nvPr/>
          </p:nvSpPr>
          <p:spPr bwMode="auto">
            <a:xfrm>
              <a:off x="3419" y="2136"/>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4" name="Line 56">
              <a:extLst>
                <a:ext uri="{FF2B5EF4-FFF2-40B4-BE49-F238E27FC236}">
                  <a16:creationId xmlns:a16="http://schemas.microsoft.com/office/drawing/2014/main" id="{2D328109-F9A9-AF48-9A77-348E4B9E1AD9}"/>
                </a:ext>
              </a:extLst>
            </p:cNvPr>
            <p:cNvSpPr>
              <a:spLocks noChangeShapeType="1"/>
            </p:cNvSpPr>
            <p:nvPr/>
          </p:nvSpPr>
          <p:spPr bwMode="auto">
            <a:xfrm>
              <a:off x="4029" y="2136"/>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5" name="Line 57">
              <a:extLst>
                <a:ext uri="{FF2B5EF4-FFF2-40B4-BE49-F238E27FC236}">
                  <a16:creationId xmlns:a16="http://schemas.microsoft.com/office/drawing/2014/main" id="{A338F160-EF06-2C4A-A00B-C9492018A8E3}"/>
                </a:ext>
              </a:extLst>
            </p:cNvPr>
            <p:cNvSpPr>
              <a:spLocks noChangeShapeType="1"/>
            </p:cNvSpPr>
            <p:nvPr/>
          </p:nvSpPr>
          <p:spPr bwMode="auto">
            <a:xfrm>
              <a:off x="4527" y="2192"/>
              <a:ext cx="9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6" name="Line 58">
              <a:extLst>
                <a:ext uri="{FF2B5EF4-FFF2-40B4-BE49-F238E27FC236}">
                  <a16:creationId xmlns:a16="http://schemas.microsoft.com/office/drawing/2014/main" id="{64C3C791-A112-614D-BE10-13224AA63521}"/>
                </a:ext>
              </a:extLst>
            </p:cNvPr>
            <p:cNvSpPr>
              <a:spLocks noChangeShapeType="1"/>
            </p:cNvSpPr>
            <p:nvPr/>
          </p:nvSpPr>
          <p:spPr bwMode="auto">
            <a:xfrm>
              <a:off x="4669" y="2192"/>
              <a:ext cx="9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0747" name="Group 62">
              <a:extLst>
                <a:ext uri="{FF2B5EF4-FFF2-40B4-BE49-F238E27FC236}">
                  <a16:creationId xmlns:a16="http://schemas.microsoft.com/office/drawing/2014/main" id="{696BE149-96C3-6F4F-983C-CF2CB6A7D894}"/>
                </a:ext>
              </a:extLst>
            </p:cNvPr>
            <p:cNvGrpSpPr>
              <a:grpSpLocks/>
            </p:cNvGrpSpPr>
            <p:nvPr/>
          </p:nvGrpSpPr>
          <p:grpSpPr bwMode="auto">
            <a:xfrm>
              <a:off x="1002" y="1760"/>
              <a:ext cx="560" cy="327"/>
              <a:chOff x="1002" y="1802"/>
              <a:chExt cx="560" cy="327"/>
            </a:xfrm>
          </p:grpSpPr>
          <p:sp>
            <p:nvSpPr>
              <p:cNvPr id="30765" name="Freeform 49">
                <a:extLst>
                  <a:ext uri="{FF2B5EF4-FFF2-40B4-BE49-F238E27FC236}">
                    <a16:creationId xmlns:a16="http://schemas.microsoft.com/office/drawing/2014/main" id="{D1B14CC9-251F-F042-B191-AF87E190B62F}"/>
                  </a:ext>
                </a:extLst>
              </p:cNvPr>
              <p:cNvSpPr>
                <a:spLocks/>
              </p:cNvSpPr>
              <p:nvPr/>
            </p:nvSpPr>
            <p:spPr bwMode="auto">
              <a:xfrm flipV="1">
                <a:off x="1002" y="2056"/>
                <a:ext cx="560" cy="27"/>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66" name="Rectangle 61">
                <a:extLst>
                  <a:ext uri="{FF2B5EF4-FFF2-40B4-BE49-F238E27FC236}">
                    <a16:creationId xmlns:a16="http://schemas.microsoft.com/office/drawing/2014/main" id="{12755783-8A54-7242-BC56-A53B69282D9A}"/>
                  </a:ext>
                </a:extLst>
              </p:cNvPr>
              <p:cNvSpPr>
                <a:spLocks noChangeArrowheads="1"/>
              </p:cNvSpPr>
              <p:nvPr/>
            </p:nvSpPr>
            <p:spPr bwMode="auto">
              <a:xfrm>
                <a:off x="1186" y="180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grpSp>
        <p:grpSp>
          <p:nvGrpSpPr>
            <p:cNvPr id="30748" name="Group 63">
              <a:extLst>
                <a:ext uri="{FF2B5EF4-FFF2-40B4-BE49-F238E27FC236}">
                  <a16:creationId xmlns:a16="http://schemas.microsoft.com/office/drawing/2014/main" id="{7FBD0230-823B-D445-8B11-713338FD3449}"/>
                </a:ext>
              </a:extLst>
            </p:cNvPr>
            <p:cNvGrpSpPr>
              <a:grpSpLocks/>
            </p:cNvGrpSpPr>
            <p:nvPr/>
          </p:nvGrpSpPr>
          <p:grpSpPr bwMode="auto">
            <a:xfrm>
              <a:off x="1630" y="1760"/>
              <a:ext cx="560" cy="327"/>
              <a:chOff x="1002" y="1802"/>
              <a:chExt cx="560" cy="327"/>
            </a:xfrm>
          </p:grpSpPr>
          <p:sp>
            <p:nvSpPr>
              <p:cNvPr id="30763" name="Freeform 64">
                <a:extLst>
                  <a:ext uri="{FF2B5EF4-FFF2-40B4-BE49-F238E27FC236}">
                    <a16:creationId xmlns:a16="http://schemas.microsoft.com/office/drawing/2014/main" id="{07D9F47B-A97D-FC48-8B54-84830CDCC53D}"/>
                  </a:ext>
                </a:extLst>
              </p:cNvPr>
              <p:cNvSpPr>
                <a:spLocks/>
              </p:cNvSpPr>
              <p:nvPr/>
            </p:nvSpPr>
            <p:spPr bwMode="auto">
              <a:xfrm flipV="1">
                <a:off x="1002" y="2056"/>
                <a:ext cx="560" cy="27"/>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64" name="Rectangle 65">
                <a:extLst>
                  <a:ext uri="{FF2B5EF4-FFF2-40B4-BE49-F238E27FC236}">
                    <a16:creationId xmlns:a16="http://schemas.microsoft.com/office/drawing/2014/main" id="{108AAD49-DC55-1A46-BBFF-E8FEA0D0D9C8}"/>
                  </a:ext>
                </a:extLst>
              </p:cNvPr>
              <p:cNvSpPr>
                <a:spLocks noChangeArrowheads="1"/>
              </p:cNvSpPr>
              <p:nvPr/>
            </p:nvSpPr>
            <p:spPr bwMode="auto">
              <a:xfrm>
                <a:off x="1186" y="180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grpSp>
        <p:grpSp>
          <p:nvGrpSpPr>
            <p:cNvPr id="30749" name="Group 66">
              <a:extLst>
                <a:ext uri="{FF2B5EF4-FFF2-40B4-BE49-F238E27FC236}">
                  <a16:creationId xmlns:a16="http://schemas.microsoft.com/office/drawing/2014/main" id="{73F87ECE-8B17-2048-9878-B692A4FD048C}"/>
                </a:ext>
              </a:extLst>
            </p:cNvPr>
            <p:cNvGrpSpPr>
              <a:grpSpLocks/>
            </p:cNvGrpSpPr>
            <p:nvPr/>
          </p:nvGrpSpPr>
          <p:grpSpPr bwMode="auto">
            <a:xfrm>
              <a:off x="2235" y="1760"/>
              <a:ext cx="560" cy="327"/>
              <a:chOff x="1002" y="1802"/>
              <a:chExt cx="560" cy="327"/>
            </a:xfrm>
          </p:grpSpPr>
          <p:sp>
            <p:nvSpPr>
              <p:cNvPr id="30761" name="Freeform 67">
                <a:extLst>
                  <a:ext uri="{FF2B5EF4-FFF2-40B4-BE49-F238E27FC236}">
                    <a16:creationId xmlns:a16="http://schemas.microsoft.com/office/drawing/2014/main" id="{3695FC0F-432D-EB42-BE67-49F924E32DC3}"/>
                  </a:ext>
                </a:extLst>
              </p:cNvPr>
              <p:cNvSpPr>
                <a:spLocks/>
              </p:cNvSpPr>
              <p:nvPr/>
            </p:nvSpPr>
            <p:spPr bwMode="auto">
              <a:xfrm flipV="1">
                <a:off x="1002" y="2056"/>
                <a:ext cx="560" cy="27"/>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62" name="Rectangle 68">
                <a:extLst>
                  <a:ext uri="{FF2B5EF4-FFF2-40B4-BE49-F238E27FC236}">
                    <a16:creationId xmlns:a16="http://schemas.microsoft.com/office/drawing/2014/main" id="{599CB03C-4FBD-F840-B361-1E18D87C5E5E}"/>
                  </a:ext>
                </a:extLst>
              </p:cNvPr>
              <p:cNvSpPr>
                <a:spLocks noChangeArrowheads="1"/>
              </p:cNvSpPr>
              <p:nvPr/>
            </p:nvSpPr>
            <p:spPr bwMode="auto">
              <a:xfrm>
                <a:off x="1186" y="180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grpSp>
        <p:grpSp>
          <p:nvGrpSpPr>
            <p:cNvPr id="30750" name="Group 69">
              <a:extLst>
                <a:ext uri="{FF2B5EF4-FFF2-40B4-BE49-F238E27FC236}">
                  <a16:creationId xmlns:a16="http://schemas.microsoft.com/office/drawing/2014/main" id="{A826A8B3-A228-1940-A95D-86E59B70F4A0}"/>
                </a:ext>
              </a:extLst>
            </p:cNvPr>
            <p:cNvGrpSpPr>
              <a:grpSpLocks/>
            </p:cNvGrpSpPr>
            <p:nvPr/>
          </p:nvGrpSpPr>
          <p:grpSpPr bwMode="auto">
            <a:xfrm>
              <a:off x="2845" y="1760"/>
              <a:ext cx="560" cy="327"/>
              <a:chOff x="1002" y="1802"/>
              <a:chExt cx="560" cy="327"/>
            </a:xfrm>
          </p:grpSpPr>
          <p:sp>
            <p:nvSpPr>
              <p:cNvPr id="30759" name="Freeform 70">
                <a:extLst>
                  <a:ext uri="{FF2B5EF4-FFF2-40B4-BE49-F238E27FC236}">
                    <a16:creationId xmlns:a16="http://schemas.microsoft.com/office/drawing/2014/main" id="{2B85C5A3-9594-FC47-AA53-467E33641F55}"/>
                  </a:ext>
                </a:extLst>
              </p:cNvPr>
              <p:cNvSpPr>
                <a:spLocks/>
              </p:cNvSpPr>
              <p:nvPr/>
            </p:nvSpPr>
            <p:spPr bwMode="auto">
              <a:xfrm flipV="1">
                <a:off x="1002" y="2056"/>
                <a:ext cx="560" cy="27"/>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60" name="Rectangle 71">
                <a:extLst>
                  <a:ext uri="{FF2B5EF4-FFF2-40B4-BE49-F238E27FC236}">
                    <a16:creationId xmlns:a16="http://schemas.microsoft.com/office/drawing/2014/main" id="{16B3072F-07CE-DB41-B678-4F6CD2189F35}"/>
                  </a:ext>
                </a:extLst>
              </p:cNvPr>
              <p:cNvSpPr>
                <a:spLocks noChangeArrowheads="1"/>
              </p:cNvSpPr>
              <p:nvPr/>
            </p:nvSpPr>
            <p:spPr bwMode="auto">
              <a:xfrm>
                <a:off x="1186" y="180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grpSp>
        <p:grpSp>
          <p:nvGrpSpPr>
            <p:cNvPr id="30751" name="Group 72">
              <a:extLst>
                <a:ext uri="{FF2B5EF4-FFF2-40B4-BE49-F238E27FC236}">
                  <a16:creationId xmlns:a16="http://schemas.microsoft.com/office/drawing/2014/main" id="{4142D781-CEB8-A742-9DCC-80E1155E05FF}"/>
                </a:ext>
              </a:extLst>
            </p:cNvPr>
            <p:cNvGrpSpPr>
              <a:grpSpLocks/>
            </p:cNvGrpSpPr>
            <p:nvPr/>
          </p:nvGrpSpPr>
          <p:grpSpPr bwMode="auto">
            <a:xfrm>
              <a:off x="3449" y="1760"/>
              <a:ext cx="560" cy="327"/>
              <a:chOff x="1002" y="1802"/>
              <a:chExt cx="560" cy="327"/>
            </a:xfrm>
          </p:grpSpPr>
          <p:sp>
            <p:nvSpPr>
              <p:cNvPr id="30757" name="Freeform 73">
                <a:extLst>
                  <a:ext uri="{FF2B5EF4-FFF2-40B4-BE49-F238E27FC236}">
                    <a16:creationId xmlns:a16="http://schemas.microsoft.com/office/drawing/2014/main" id="{F8D790AE-892C-464C-8F31-65C2B3B6E39C}"/>
                  </a:ext>
                </a:extLst>
              </p:cNvPr>
              <p:cNvSpPr>
                <a:spLocks/>
              </p:cNvSpPr>
              <p:nvPr/>
            </p:nvSpPr>
            <p:spPr bwMode="auto">
              <a:xfrm flipV="1">
                <a:off x="1002" y="2056"/>
                <a:ext cx="560" cy="27"/>
              </a:xfrm>
              <a:custGeom>
                <a:avLst/>
                <a:gdLst>
                  <a:gd name="T0" fmla="*/ 0 w 119"/>
                  <a:gd name="T1" fmla="*/ 0 h 1"/>
                  <a:gd name="T2" fmla="*/ 2147483647 w 119"/>
                  <a:gd name="T3" fmla="*/ 0 h 1"/>
                  <a:gd name="T4" fmla="*/ 0 60000 65536"/>
                  <a:gd name="T5" fmla="*/ 0 60000 65536"/>
                  <a:gd name="T6" fmla="*/ 0 w 119"/>
                  <a:gd name="T7" fmla="*/ 0 h 1"/>
                  <a:gd name="T8" fmla="*/ 119 w 119"/>
                  <a:gd name="T9" fmla="*/ 1 h 1"/>
                </a:gdLst>
                <a:ahLst/>
                <a:cxnLst>
                  <a:cxn ang="T4">
                    <a:pos x="T0" y="T1"/>
                  </a:cxn>
                  <a:cxn ang="T5">
                    <a:pos x="T2" y="T3"/>
                  </a:cxn>
                </a:cxnLst>
                <a:rect l="T6" t="T7" r="T8" b="T9"/>
                <a:pathLst>
                  <a:path w="119" h="1">
                    <a:moveTo>
                      <a:pt x="0" y="0"/>
                    </a:moveTo>
                    <a:cubicBezTo>
                      <a:pt x="20" y="0"/>
                      <a:pt x="94" y="0"/>
                      <a:pt x="119"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8" name="Rectangle 74">
                <a:extLst>
                  <a:ext uri="{FF2B5EF4-FFF2-40B4-BE49-F238E27FC236}">
                    <a16:creationId xmlns:a16="http://schemas.microsoft.com/office/drawing/2014/main" id="{9D8B9C95-4C47-E743-9324-7EDAF59CEAEB}"/>
                  </a:ext>
                </a:extLst>
              </p:cNvPr>
              <p:cNvSpPr>
                <a:spLocks noChangeArrowheads="1"/>
              </p:cNvSpPr>
              <p:nvPr/>
            </p:nvSpPr>
            <p:spPr bwMode="auto">
              <a:xfrm>
                <a:off x="1186" y="180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grpSp>
        <p:sp>
          <p:nvSpPr>
            <p:cNvPr id="30752" name="Rectangle 75">
              <a:extLst>
                <a:ext uri="{FF2B5EF4-FFF2-40B4-BE49-F238E27FC236}">
                  <a16:creationId xmlns:a16="http://schemas.microsoft.com/office/drawing/2014/main" id="{2D76F710-C590-8748-8896-8B7B9396E9B8}"/>
                </a:ext>
              </a:extLst>
            </p:cNvPr>
            <p:cNvSpPr>
              <a:spLocks noChangeArrowheads="1"/>
            </p:cNvSpPr>
            <p:nvPr/>
          </p:nvSpPr>
          <p:spPr bwMode="auto">
            <a:xfrm>
              <a:off x="2064" y="2920"/>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sp>
          <p:nvSpPr>
            <p:cNvPr id="30753" name="Freeform 76">
              <a:extLst>
                <a:ext uri="{FF2B5EF4-FFF2-40B4-BE49-F238E27FC236}">
                  <a16:creationId xmlns:a16="http://schemas.microsoft.com/office/drawing/2014/main" id="{DD455CD1-16B3-6140-82E5-DFA59DEF82DB}"/>
                </a:ext>
              </a:extLst>
            </p:cNvPr>
            <p:cNvSpPr>
              <a:spLocks/>
            </p:cNvSpPr>
            <p:nvPr/>
          </p:nvSpPr>
          <p:spPr bwMode="auto">
            <a:xfrm>
              <a:off x="1018" y="2683"/>
              <a:ext cx="1827" cy="13"/>
            </a:xfrm>
            <a:custGeom>
              <a:avLst/>
              <a:gdLst>
                <a:gd name="T0" fmla="*/ 0 w 1827"/>
                <a:gd name="T1" fmla="*/ 0 h 13"/>
                <a:gd name="T2" fmla="*/ 1827 w 1827"/>
                <a:gd name="T3" fmla="*/ 13 h 13"/>
                <a:gd name="T4" fmla="*/ 0 60000 65536"/>
                <a:gd name="T5" fmla="*/ 0 60000 65536"/>
                <a:gd name="T6" fmla="*/ 0 w 1827"/>
                <a:gd name="T7" fmla="*/ 0 h 13"/>
                <a:gd name="T8" fmla="*/ 1827 w 1827"/>
                <a:gd name="T9" fmla="*/ 13 h 13"/>
              </a:gdLst>
              <a:ahLst/>
              <a:cxnLst>
                <a:cxn ang="T4">
                  <a:pos x="T0" y="T1"/>
                </a:cxn>
                <a:cxn ang="T5">
                  <a:pos x="T2" y="T3"/>
                </a:cxn>
              </a:cxnLst>
              <a:rect l="T6" t="T7" r="T8" b="T9"/>
              <a:pathLst>
                <a:path w="1827" h="13">
                  <a:moveTo>
                    <a:pt x="0" y="0"/>
                  </a:moveTo>
                  <a:cubicBezTo>
                    <a:pt x="304" y="2"/>
                    <a:pt x="1447" y="10"/>
                    <a:pt x="1827" y="13"/>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4" name="Freeform 77">
              <a:extLst>
                <a:ext uri="{FF2B5EF4-FFF2-40B4-BE49-F238E27FC236}">
                  <a16:creationId xmlns:a16="http://schemas.microsoft.com/office/drawing/2014/main" id="{6095A741-A271-8640-929F-CDEBF37864B5}"/>
                </a:ext>
              </a:extLst>
            </p:cNvPr>
            <p:cNvSpPr>
              <a:spLocks/>
            </p:cNvSpPr>
            <p:nvPr/>
          </p:nvSpPr>
          <p:spPr bwMode="auto">
            <a:xfrm>
              <a:off x="1006" y="2477"/>
              <a:ext cx="2425" cy="5"/>
            </a:xfrm>
            <a:custGeom>
              <a:avLst/>
              <a:gdLst>
                <a:gd name="T0" fmla="*/ 0 w 2425"/>
                <a:gd name="T1" fmla="*/ 5 h 5"/>
                <a:gd name="T2" fmla="*/ 2425 w 2425"/>
                <a:gd name="T3" fmla="*/ 0 h 5"/>
                <a:gd name="T4" fmla="*/ 0 60000 65536"/>
                <a:gd name="T5" fmla="*/ 0 60000 65536"/>
                <a:gd name="T6" fmla="*/ 0 w 2425"/>
                <a:gd name="T7" fmla="*/ 0 h 5"/>
                <a:gd name="T8" fmla="*/ 2425 w 2425"/>
                <a:gd name="T9" fmla="*/ 5 h 5"/>
              </a:gdLst>
              <a:ahLst/>
              <a:cxnLst>
                <a:cxn ang="T4">
                  <a:pos x="T0" y="T1"/>
                </a:cxn>
                <a:cxn ang="T5">
                  <a:pos x="T2" y="T3"/>
                </a:cxn>
              </a:cxnLst>
              <a:rect l="T6" t="T7" r="T8" b="T9"/>
              <a:pathLst>
                <a:path w="2425" h="5">
                  <a:moveTo>
                    <a:pt x="0" y="5"/>
                  </a:moveTo>
                  <a:cubicBezTo>
                    <a:pt x="404" y="4"/>
                    <a:pt x="1920" y="1"/>
                    <a:pt x="2425" y="0"/>
                  </a:cubicBezTo>
                </a:path>
              </a:pathLst>
            </a:custGeom>
            <a:noFill/>
            <a:ln w="762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5" name="Rectangle 78">
              <a:extLst>
                <a:ext uri="{FF2B5EF4-FFF2-40B4-BE49-F238E27FC236}">
                  <a16:creationId xmlns:a16="http://schemas.microsoft.com/office/drawing/2014/main" id="{6EB84AE8-89A5-994C-B862-9E2BBDD75654}"/>
                </a:ext>
              </a:extLst>
            </p:cNvPr>
            <p:cNvSpPr>
              <a:spLocks noChangeArrowheads="1"/>
            </p:cNvSpPr>
            <p:nvPr/>
          </p:nvSpPr>
          <p:spPr bwMode="auto">
            <a:xfrm>
              <a:off x="2664" y="2676"/>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sp>
          <p:nvSpPr>
            <p:cNvPr id="30756" name="Rectangle 79">
              <a:extLst>
                <a:ext uri="{FF2B5EF4-FFF2-40B4-BE49-F238E27FC236}">
                  <a16:creationId xmlns:a16="http://schemas.microsoft.com/office/drawing/2014/main" id="{F6D4BEC6-42FF-5D4B-BA8C-89056016F410}"/>
                </a:ext>
              </a:extLst>
            </p:cNvPr>
            <p:cNvSpPr>
              <a:spLocks noChangeArrowheads="1"/>
            </p:cNvSpPr>
            <p:nvPr/>
          </p:nvSpPr>
          <p:spPr bwMode="auto">
            <a:xfrm>
              <a:off x="3244" y="246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FF"/>
                  </a:solidFill>
                  <a:latin typeface="Times" pitchFamily="2" charset="0"/>
                </a:rPr>
                <a:t>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708722E-1D7B-5C4F-AD0E-023C1B6537E1}"/>
              </a:ext>
            </a:extLst>
          </p:cNvPr>
          <p:cNvSpPr>
            <a:spLocks noGrp="1"/>
          </p:cNvSpPr>
          <p:nvPr>
            <p:ph type="title"/>
          </p:nvPr>
        </p:nvSpPr>
        <p:spPr>
          <a:xfrm>
            <a:off x="457200" y="274638"/>
            <a:ext cx="5118100" cy="1003300"/>
          </a:xfrm>
        </p:spPr>
        <p:txBody>
          <a:bodyPr/>
          <a:lstStyle/>
          <a:p>
            <a:r>
              <a:rPr lang="en-US" altLang="en-US">
                <a:latin typeface="Times" pitchFamily="2" charset="0"/>
                <a:ea typeface="ＭＳ Ｐゴシック" panose="020B0600070205080204" pitchFamily="34" charset="-128"/>
              </a:rPr>
              <a:t>Imprecise</a:t>
            </a:r>
            <a:br>
              <a:rPr lang="en-US" altLang="en-US">
                <a:latin typeface="Times" pitchFamily="2" charset="0"/>
                <a:ea typeface="ＭＳ Ｐゴシック" panose="020B0600070205080204" pitchFamily="34" charset="-128"/>
              </a:rPr>
            </a:br>
            <a:r>
              <a:rPr lang="en-US" altLang="en-US">
                <a:latin typeface="Times" pitchFamily="2" charset="0"/>
                <a:ea typeface="ＭＳ Ｐゴシック" panose="020B0600070205080204" pitchFamily="34" charset="-128"/>
              </a:rPr>
              <a:t>Probabilities?</a:t>
            </a:r>
          </a:p>
        </p:txBody>
      </p:sp>
      <p:sp>
        <p:nvSpPr>
          <p:cNvPr id="32770" name="Content Placeholder 2">
            <a:extLst>
              <a:ext uri="{FF2B5EF4-FFF2-40B4-BE49-F238E27FC236}">
                <a16:creationId xmlns:a16="http://schemas.microsoft.com/office/drawing/2014/main" id="{A18EDE5D-8E5F-A646-9DBB-24C96F35C54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45B25D79-A8E4-2A4B-9141-42E2F586FC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242BAE9-7466-4E4B-B0B6-DBE7731BA3D3}" type="slidenum">
              <a:rPr lang="en-US" altLang="en-US" sz="1200">
                <a:solidFill>
                  <a:srgbClr val="898989"/>
                </a:solidFill>
                <a:latin typeface="Times" pitchFamily="2" charset="0"/>
              </a:rPr>
              <a:pPr eaLnBrk="1" hangingPunct="1"/>
              <a:t>19</a:t>
            </a:fld>
            <a:endParaRPr lang="en-US" altLang="en-US" sz="1200">
              <a:solidFill>
                <a:srgbClr val="898989"/>
              </a:solidFill>
              <a:latin typeface="Times" pitchFamily="2" charset="0"/>
            </a:endParaRPr>
          </a:p>
        </p:txBody>
      </p:sp>
      <p:pic>
        <p:nvPicPr>
          <p:cNvPr id="8" name="Picture 7" descr="SIPTA front page faded.jpg">
            <a:extLst>
              <a:ext uri="{FF2B5EF4-FFF2-40B4-BE49-F238E27FC236}">
                <a16:creationId xmlns:a16="http://schemas.microsoft.com/office/drawing/2014/main" id="{75692361-53BA-4949-8AF7-FB4CC7606C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50800"/>
            <a:ext cx="2497137" cy="1925638"/>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84E1C92E-8247-A246-992B-0D681363E521}"/>
              </a:ext>
            </a:extLst>
          </p:cNvPr>
          <p:cNvGrpSpPr>
            <a:grpSpLocks/>
          </p:cNvGrpSpPr>
          <p:nvPr/>
        </p:nvGrpSpPr>
        <p:grpSpPr bwMode="auto">
          <a:xfrm>
            <a:off x="3463925" y="3103563"/>
            <a:ext cx="4632325" cy="646112"/>
            <a:chOff x="3463703" y="3103844"/>
            <a:chExt cx="4631850" cy="646331"/>
          </a:xfrm>
        </p:grpSpPr>
        <p:sp>
          <p:nvSpPr>
            <p:cNvPr id="32796" name="TextBox 15">
              <a:extLst>
                <a:ext uri="{FF2B5EF4-FFF2-40B4-BE49-F238E27FC236}">
                  <a16:creationId xmlns:a16="http://schemas.microsoft.com/office/drawing/2014/main" id="{C730661D-2726-4849-9E4B-2B580A334A12}"/>
                </a:ext>
              </a:extLst>
            </p:cNvPr>
            <p:cNvSpPr txBox="1">
              <a:spLocks noChangeArrowheads="1"/>
            </p:cNvSpPr>
            <p:nvPr/>
          </p:nvSpPr>
          <p:spPr bwMode="auto">
            <a:xfrm>
              <a:off x="3463703" y="3103844"/>
              <a:ext cx="2417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Results assert more than the conclusion.</a:t>
              </a:r>
            </a:p>
          </p:txBody>
        </p:sp>
        <p:sp>
          <p:nvSpPr>
            <p:cNvPr id="32797" name="TextBox 16">
              <a:extLst>
                <a:ext uri="{FF2B5EF4-FFF2-40B4-BE49-F238E27FC236}">
                  <a16:creationId xmlns:a16="http://schemas.microsoft.com/office/drawing/2014/main" id="{043DE129-657E-2E45-B883-DA465F8A5EEE}"/>
                </a:ext>
              </a:extLst>
            </p:cNvPr>
            <p:cNvSpPr txBox="1">
              <a:spLocks noChangeArrowheads="1"/>
            </p:cNvSpPr>
            <p:nvPr/>
          </p:nvSpPr>
          <p:spPr bwMode="auto">
            <a:xfrm>
              <a:off x="5990166" y="3103844"/>
              <a:ext cx="2105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Requires an hospitable context.</a:t>
              </a:r>
            </a:p>
          </p:txBody>
        </p:sp>
      </p:grpSp>
      <p:grpSp>
        <p:nvGrpSpPr>
          <p:cNvPr id="34" name="Group 33">
            <a:extLst>
              <a:ext uri="{FF2B5EF4-FFF2-40B4-BE49-F238E27FC236}">
                <a16:creationId xmlns:a16="http://schemas.microsoft.com/office/drawing/2014/main" id="{1CA37043-6292-2C4B-9AB5-62E210F1C371}"/>
              </a:ext>
            </a:extLst>
          </p:cNvPr>
          <p:cNvGrpSpPr>
            <a:grpSpLocks/>
          </p:cNvGrpSpPr>
          <p:nvPr/>
        </p:nvGrpSpPr>
        <p:grpSpPr bwMode="auto">
          <a:xfrm>
            <a:off x="176213" y="2071688"/>
            <a:ext cx="7273925" cy="1019175"/>
            <a:chOff x="176581" y="2071493"/>
            <a:chExt cx="7273771" cy="1018767"/>
          </a:xfrm>
        </p:grpSpPr>
        <p:sp>
          <p:nvSpPr>
            <p:cNvPr id="18" name="Freeform 17">
              <a:extLst>
                <a:ext uri="{FF2B5EF4-FFF2-40B4-BE49-F238E27FC236}">
                  <a16:creationId xmlns:a16="http://schemas.microsoft.com/office/drawing/2014/main" id="{4F700706-0A24-9041-987F-62CAA08F8612}"/>
                </a:ext>
              </a:extLst>
            </p:cNvPr>
            <p:cNvSpPr/>
            <p:nvPr/>
          </p:nvSpPr>
          <p:spPr>
            <a:xfrm>
              <a:off x="176581" y="2071493"/>
              <a:ext cx="7273771" cy="1018767"/>
            </a:xfrm>
            <a:custGeom>
              <a:avLst/>
              <a:gdLst>
                <a:gd name="connsiteX0" fmla="*/ 0 w 6771195"/>
                <a:gd name="connsiteY0" fmla="*/ 0 h 896515"/>
                <a:gd name="connsiteX1" fmla="*/ 6689696 w 6771195"/>
                <a:gd name="connsiteY1" fmla="*/ 156210 h 896515"/>
                <a:gd name="connsiteX2" fmla="*/ 6771195 w 6771195"/>
                <a:gd name="connsiteY2" fmla="*/ 808221 h 896515"/>
                <a:gd name="connsiteX3" fmla="*/ 244497 w 6771195"/>
                <a:gd name="connsiteY3" fmla="*/ 896515 h 896515"/>
                <a:gd name="connsiteX4" fmla="*/ 0 w 6771195"/>
                <a:gd name="connsiteY4" fmla="*/ 0 h 8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195" h="896515">
                  <a:moveTo>
                    <a:pt x="0" y="0"/>
                  </a:moveTo>
                  <a:lnTo>
                    <a:pt x="6689696" y="156210"/>
                  </a:lnTo>
                  <a:lnTo>
                    <a:pt x="6771195" y="808221"/>
                  </a:lnTo>
                  <a:lnTo>
                    <a:pt x="244497" y="896515"/>
                  </a:lnTo>
                  <a:lnTo>
                    <a:pt x="0" y="0"/>
                  </a:lnTo>
                  <a:close/>
                </a:path>
              </a:pathLst>
            </a:custGeom>
            <a:solidFill>
              <a:srgbClr val="B5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791" name="TextBox 4">
              <a:extLst>
                <a:ext uri="{FF2B5EF4-FFF2-40B4-BE49-F238E27FC236}">
                  <a16:creationId xmlns:a16="http://schemas.microsoft.com/office/drawing/2014/main" id="{07C44CE3-B47F-9540-AF6E-67E3FA19D0DD}"/>
                </a:ext>
              </a:extLst>
            </p:cNvPr>
            <p:cNvSpPr txBox="1">
              <a:spLocks noChangeArrowheads="1"/>
            </p:cNvSpPr>
            <p:nvPr/>
          </p:nvSpPr>
          <p:spPr bwMode="auto">
            <a:xfrm>
              <a:off x="278455" y="2139411"/>
              <a:ext cx="11409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Main argument applies.</a:t>
              </a:r>
            </a:p>
          </p:txBody>
        </p:sp>
        <p:sp>
          <p:nvSpPr>
            <p:cNvPr id="32792" name="TextBox 8">
              <a:extLst>
                <a:ext uri="{FF2B5EF4-FFF2-40B4-BE49-F238E27FC236}">
                  <a16:creationId xmlns:a16="http://schemas.microsoft.com/office/drawing/2014/main" id="{B9BB30E8-D6C9-5940-BDCF-1FD4BFF0EB8A}"/>
                </a:ext>
              </a:extLst>
            </p:cNvPr>
            <p:cNvSpPr txBox="1">
              <a:spLocks noChangeArrowheads="1"/>
            </p:cNvSpPr>
            <p:nvPr/>
          </p:nvSpPr>
          <p:spPr bwMode="auto">
            <a:xfrm>
              <a:off x="1806557" y="2329580"/>
              <a:ext cx="15204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Evidence</a:t>
              </a:r>
            </a:p>
          </p:txBody>
        </p:sp>
        <p:sp>
          <p:nvSpPr>
            <p:cNvPr id="32793" name="TextBox 10">
              <a:extLst>
                <a:ext uri="{FF2B5EF4-FFF2-40B4-BE49-F238E27FC236}">
                  <a16:creationId xmlns:a16="http://schemas.microsoft.com/office/drawing/2014/main" id="{CFD1AFED-30DC-AD47-81CD-700B92A24DBE}"/>
                </a:ext>
              </a:extLst>
            </p:cNvPr>
            <p:cNvSpPr txBox="1">
              <a:spLocks noChangeArrowheads="1"/>
            </p:cNvSpPr>
            <p:nvPr/>
          </p:nvSpPr>
          <p:spPr bwMode="auto">
            <a:xfrm>
              <a:off x="5718502" y="2343165"/>
              <a:ext cx="1242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Results</a:t>
              </a:r>
            </a:p>
          </p:txBody>
        </p:sp>
        <p:sp>
          <p:nvSpPr>
            <p:cNvPr id="19" name="Right Arrow 18">
              <a:extLst>
                <a:ext uri="{FF2B5EF4-FFF2-40B4-BE49-F238E27FC236}">
                  <a16:creationId xmlns:a16="http://schemas.microsoft.com/office/drawing/2014/main" id="{DB7645DC-0EE1-4F44-A4D8-DDAE5C9B63D7}"/>
                </a:ext>
              </a:extLst>
            </p:cNvPr>
            <p:cNvSpPr/>
            <p:nvPr/>
          </p:nvSpPr>
          <p:spPr>
            <a:xfrm>
              <a:off x="3408663" y="2282545"/>
              <a:ext cx="2289127" cy="691873"/>
            </a:xfrm>
            <a:prstGeom prst="rightArrow">
              <a:avLst>
                <a:gd name="adj1" fmla="val 50000"/>
                <a:gd name="adj2" fmla="val 48387"/>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795" name="TextBox 9">
              <a:extLst>
                <a:ext uri="{FF2B5EF4-FFF2-40B4-BE49-F238E27FC236}">
                  <a16:creationId xmlns:a16="http://schemas.microsoft.com/office/drawing/2014/main" id="{FDFE6967-E408-1645-A20D-E8FFB5148C5D}"/>
                </a:ext>
              </a:extLst>
            </p:cNvPr>
            <p:cNvSpPr txBox="1">
              <a:spLocks noChangeArrowheads="1"/>
            </p:cNvSpPr>
            <p:nvPr/>
          </p:nvSpPr>
          <p:spPr bwMode="auto">
            <a:xfrm>
              <a:off x="3572364" y="2132621"/>
              <a:ext cx="21325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Inferences using imprecise probabilities</a:t>
              </a:r>
            </a:p>
          </p:txBody>
        </p:sp>
      </p:grpSp>
      <p:grpSp>
        <p:nvGrpSpPr>
          <p:cNvPr id="31" name="Group 30">
            <a:extLst>
              <a:ext uri="{FF2B5EF4-FFF2-40B4-BE49-F238E27FC236}">
                <a16:creationId xmlns:a16="http://schemas.microsoft.com/office/drawing/2014/main" id="{AEBA52D1-5C79-EB4F-B529-C3D64D298989}"/>
              </a:ext>
            </a:extLst>
          </p:cNvPr>
          <p:cNvGrpSpPr>
            <a:grpSpLocks/>
          </p:cNvGrpSpPr>
          <p:nvPr/>
        </p:nvGrpSpPr>
        <p:grpSpPr bwMode="auto">
          <a:xfrm>
            <a:off x="223838" y="4191000"/>
            <a:ext cx="3905250" cy="1255713"/>
            <a:chOff x="224122" y="4190529"/>
            <a:chExt cx="3905154" cy="1256479"/>
          </a:xfrm>
        </p:grpSpPr>
        <p:sp>
          <p:nvSpPr>
            <p:cNvPr id="23" name="Freeform 22">
              <a:extLst>
                <a:ext uri="{FF2B5EF4-FFF2-40B4-BE49-F238E27FC236}">
                  <a16:creationId xmlns:a16="http://schemas.microsoft.com/office/drawing/2014/main" id="{0A1322C8-A2E8-184C-824F-3474BD07F4A9}"/>
                </a:ext>
              </a:extLst>
            </p:cNvPr>
            <p:cNvSpPr/>
            <p:nvPr/>
          </p:nvSpPr>
          <p:spPr>
            <a:xfrm>
              <a:off x="224122" y="4279483"/>
              <a:ext cx="3667035" cy="1167525"/>
            </a:xfrm>
            <a:custGeom>
              <a:avLst/>
              <a:gdLst>
                <a:gd name="connsiteX0" fmla="*/ 3667448 w 3667448"/>
                <a:gd name="connsiteY0" fmla="*/ 0 h 1168187"/>
                <a:gd name="connsiteX1" fmla="*/ 3558782 w 3667448"/>
                <a:gd name="connsiteY1" fmla="*/ 1168187 h 1168187"/>
                <a:gd name="connsiteX2" fmla="*/ 0 w 3667448"/>
                <a:gd name="connsiteY2" fmla="*/ 638428 h 1168187"/>
                <a:gd name="connsiteX3" fmla="*/ 47541 w 3667448"/>
                <a:gd name="connsiteY3" fmla="*/ 258088 h 1168187"/>
                <a:gd name="connsiteX4" fmla="*/ 3667448 w 3667448"/>
                <a:gd name="connsiteY4" fmla="*/ 0 h 11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448" h="1168187">
                  <a:moveTo>
                    <a:pt x="3667448" y="0"/>
                  </a:moveTo>
                  <a:lnTo>
                    <a:pt x="3558782" y="1168187"/>
                  </a:lnTo>
                  <a:lnTo>
                    <a:pt x="0" y="638428"/>
                  </a:lnTo>
                  <a:lnTo>
                    <a:pt x="47541" y="258088"/>
                  </a:lnTo>
                  <a:lnTo>
                    <a:pt x="3667448"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787" name="TextBox 5">
              <a:extLst>
                <a:ext uri="{FF2B5EF4-FFF2-40B4-BE49-F238E27FC236}">
                  <a16:creationId xmlns:a16="http://schemas.microsoft.com/office/drawing/2014/main" id="{6FD93AEE-3C89-EE48-8480-4A5F49C3F1DF}"/>
                </a:ext>
              </a:extLst>
            </p:cNvPr>
            <p:cNvSpPr txBox="1">
              <a:spLocks noChangeArrowheads="1"/>
            </p:cNvSpPr>
            <p:nvPr/>
          </p:nvSpPr>
          <p:spPr bwMode="auto">
            <a:xfrm>
              <a:off x="278455" y="4319571"/>
              <a:ext cx="1134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Mistaken approach</a:t>
              </a:r>
            </a:p>
          </p:txBody>
        </p:sp>
        <p:sp>
          <p:nvSpPr>
            <p:cNvPr id="32788" name="TextBox 14">
              <a:extLst>
                <a:ext uri="{FF2B5EF4-FFF2-40B4-BE49-F238E27FC236}">
                  <a16:creationId xmlns:a16="http://schemas.microsoft.com/office/drawing/2014/main" id="{48A25EDA-25C8-004F-BFED-1D126263D652}"/>
                </a:ext>
              </a:extLst>
            </p:cNvPr>
            <p:cNvSpPr txBox="1">
              <a:spLocks noChangeArrowheads="1"/>
            </p:cNvSpPr>
            <p:nvPr/>
          </p:nvSpPr>
          <p:spPr bwMode="auto">
            <a:xfrm>
              <a:off x="1426230" y="4244863"/>
              <a:ext cx="1147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Problem context calls for</a:t>
              </a:r>
              <a:endParaRPr lang="en-US" altLang="en-US">
                <a:latin typeface="Times" pitchFamily="2" charset="0"/>
              </a:endParaRPr>
            </a:p>
          </p:txBody>
        </p:sp>
        <p:sp>
          <p:nvSpPr>
            <p:cNvPr id="32789" name="TextBox 21">
              <a:extLst>
                <a:ext uri="{FF2B5EF4-FFF2-40B4-BE49-F238E27FC236}">
                  <a16:creationId xmlns:a16="http://schemas.microsoft.com/office/drawing/2014/main" id="{A58A50DF-32E8-EE4F-9594-A0BB93549C0B}"/>
                </a:ext>
              </a:extLst>
            </p:cNvPr>
            <p:cNvSpPr txBox="1">
              <a:spLocks noChangeArrowheads="1"/>
            </p:cNvSpPr>
            <p:nvPr/>
          </p:nvSpPr>
          <p:spPr bwMode="auto">
            <a:xfrm>
              <a:off x="2737004" y="4190529"/>
              <a:ext cx="1392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A new logic</a:t>
              </a:r>
            </a:p>
          </p:txBody>
        </p:sp>
      </p:grpSp>
      <p:grpSp>
        <p:nvGrpSpPr>
          <p:cNvPr id="32" name="Group 31">
            <a:extLst>
              <a:ext uri="{FF2B5EF4-FFF2-40B4-BE49-F238E27FC236}">
                <a16:creationId xmlns:a16="http://schemas.microsoft.com/office/drawing/2014/main" id="{7B1BDB47-FDC8-4C44-8AE7-A740D3E9341A}"/>
              </a:ext>
            </a:extLst>
          </p:cNvPr>
          <p:cNvGrpSpPr>
            <a:grpSpLocks/>
          </p:cNvGrpSpPr>
          <p:nvPr/>
        </p:nvGrpSpPr>
        <p:grpSpPr bwMode="auto">
          <a:xfrm>
            <a:off x="3851275" y="4025900"/>
            <a:ext cx="4932363" cy="873125"/>
            <a:chOff x="3850819" y="4025487"/>
            <a:chExt cx="4933227" cy="873861"/>
          </a:xfrm>
        </p:grpSpPr>
        <p:sp>
          <p:nvSpPr>
            <p:cNvPr id="24" name="Freeform 23">
              <a:extLst>
                <a:ext uri="{FF2B5EF4-FFF2-40B4-BE49-F238E27FC236}">
                  <a16:creationId xmlns:a16="http://schemas.microsoft.com/office/drawing/2014/main" id="{833E9CEC-10E5-044A-9D01-D35029761660}"/>
                </a:ext>
              </a:extLst>
            </p:cNvPr>
            <p:cNvSpPr/>
            <p:nvPr/>
          </p:nvSpPr>
          <p:spPr>
            <a:xfrm rot="21139314" flipV="1">
              <a:off x="3850819" y="4435407"/>
              <a:ext cx="3116809" cy="332068"/>
            </a:xfrm>
            <a:custGeom>
              <a:avLst/>
              <a:gdLst>
                <a:gd name="connsiteX0" fmla="*/ 0 w 2933958"/>
                <a:gd name="connsiteY0" fmla="*/ 163002 h 258087"/>
                <a:gd name="connsiteX1" fmla="*/ 2933958 w 2933958"/>
                <a:gd name="connsiteY1" fmla="*/ 0 h 258087"/>
                <a:gd name="connsiteX2" fmla="*/ 2900000 w 2933958"/>
                <a:gd name="connsiteY2" fmla="*/ 258087 h 258087"/>
                <a:gd name="connsiteX3" fmla="*/ 0 w 2933958"/>
                <a:gd name="connsiteY3" fmla="*/ 163002 h 258087"/>
              </a:gdLst>
              <a:ahLst/>
              <a:cxnLst>
                <a:cxn ang="0">
                  <a:pos x="connsiteX0" y="connsiteY0"/>
                </a:cxn>
                <a:cxn ang="0">
                  <a:pos x="connsiteX1" y="connsiteY1"/>
                </a:cxn>
                <a:cxn ang="0">
                  <a:pos x="connsiteX2" y="connsiteY2"/>
                </a:cxn>
                <a:cxn ang="0">
                  <a:pos x="connsiteX3" y="connsiteY3"/>
                </a:cxn>
              </a:cxnLst>
              <a:rect l="l" t="t" r="r" b="b"/>
              <a:pathLst>
                <a:path w="2933958" h="258087">
                  <a:moveTo>
                    <a:pt x="0" y="163002"/>
                  </a:moveTo>
                  <a:lnTo>
                    <a:pt x="2933958" y="0"/>
                  </a:lnTo>
                  <a:lnTo>
                    <a:pt x="2900000" y="258087"/>
                  </a:lnTo>
                  <a:lnTo>
                    <a:pt x="0" y="163002"/>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783" name="TextBox 19">
              <a:extLst>
                <a:ext uri="{FF2B5EF4-FFF2-40B4-BE49-F238E27FC236}">
                  <a16:creationId xmlns:a16="http://schemas.microsoft.com/office/drawing/2014/main" id="{70489CDF-455D-104F-97B6-B938926072EC}"/>
                </a:ext>
              </a:extLst>
            </p:cNvPr>
            <p:cNvSpPr txBox="1">
              <a:spLocks noChangeArrowheads="1"/>
            </p:cNvSpPr>
            <p:nvPr/>
          </p:nvSpPr>
          <p:spPr bwMode="auto">
            <a:xfrm>
              <a:off x="5351757" y="4170153"/>
              <a:ext cx="20103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Simulate it within the old logic?</a:t>
              </a:r>
            </a:p>
          </p:txBody>
        </p:sp>
        <p:pic>
          <p:nvPicPr>
            <p:cNvPr id="32784" name="Picture 24" descr="sad.png">
              <a:extLst>
                <a:ext uri="{FF2B5EF4-FFF2-40B4-BE49-F238E27FC236}">
                  <a16:creationId xmlns:a16="http://schemas.microsoft.com/office/drawing/2014/main" id="{D8C5B77C-2A24-0D41-9685-0DFA08E40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0094" y="4025487"/>
              <a:ext cx="803952"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Box 25">
              <a:extLst>
                <a:ext uri="{FF2B5EF4-FFF2-40B4-BE49-F238E27FC236}">
                  <a16:creationId xmlns:a16="http://schemas.microsoft.com/office/drawing/2014/main" id="{E73E0498-8AAE-C04D-AEF0-CF386E656B00}"/>
                </a:ext>
              </a:extLst>
            </p:cNvPr>
            <p:cNvSpPr txBox="1">
              <a:spLocks noChangeArrowheads="1"/>
            </p:cNvSpPr>
            <p:nvPr/>
          </p:nvSpPr>
          <p:spPr bwMode="auto">
            <a:xfrm>
              <a:off x="7294146" y="4183737"/>
              <a:ext cx="69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NO</a:t>
              </a:r>
            </a:p>
          </p:txBody>
        </p:sp>
      </p:grpSp>
      <p:grpSp>
        <p:nvGrpSpPr>
          <p:cNvPr id="33" name="Group 32">
            <a:extLst>
              <a:ext uri="{FF2B5EF4-FFF2-40B4-BE49-F238E27FC236}">
                <a16:creationId xmlns:a16="http://schemas.microsoft.com/office/drawing/2014/main" id="{E66A9CA4-DF9F-A74D-82C8-DB8B71EBD201}"/>
              </a:ext>
            </a:extLst>
          </p:cNvPr>
          <p:cNvGrpSpPr>
            <a:grpSpLocks/>
          </p:cNvGrpSpPr>
          <p:nvPr/>
        </p:nvGrpSpPr>
        <p:grpSpPr bwMode="auto">
          <a:xfrm>
            <a:off x="3771900" y="5245100"/>
            <a:ext cx="4862513" cy="1049338"/>
            <a:chOff x="3771806" y="5245146"/>
            <a:chExt cx="4862826" cy="1049135"/>
          </a:xfrm>
        </p:grpSpPr>
        <p:sp>
          <p:nvSpPr>
            <p:cNvPr id="27" name="Freeform 26">
              <a:extLst>
                <a:ext uri="{FF2B5EF4-FFF2-40B4-BE49-F238E27FC236}">
                  <a16:creationId xmlns:a16="http://schemas.microsoft.com/office/drawing/2014/main" id="{D9FEB706-6EEE-4C4E-8A2E-2027EF7C662A}"/>
                </a:ext>
              </a:extLst>
            </p:cNvPr>
            <p:cNvSpPr/>
            <p:nvPr/>
          </p:nvSpPr>
          <p:spPr>
            <a:xfrm rot="1302739">
              <a:off x="3771806" y="5245146"/>
              <a:ext cx="3221245" cy="471397"/>
            </a:xfrm>
            <a:custGeom>
              <a:avLst/>
              <a:gdLst>
                <a:gd name="connsiteX0" fmla="*/ 0 w 2933958"/>
                <a:gd name="connsiteY0" fmla="*/ 163002 h 258087"/>
                <a:gd name="connsiteX1" fmla="*/ 2933958 w 2933958"/>
                <a:gd name="connsiteY1" fmla="*/ 0 h 258087"/>
                <a:gd name="connsiteX2" fmla="*/ 2900000 w 2933958"/>
                <a:gd name="connsiteY2" fmla="*/ 258087 h 258087"/>
                <a:gd name="connsiteX3" fmla="*/ 0 w 2933958"/>
                <a:gd name="connsiteY3" fmla="*/ 163002 h 258087"/>
              </a:gdLst>
              <a:ahLst/>
              <a:cxnLst>
                <a:cxn ang="0">
                  <a:pos x="connsiteX0" y="connsiteY0"/>
                </a:cxn>
                <a:cxn ang="0">
                  <a:pos x="connsiteX1" y="connsiteY1"/>
                </a:cxn>
                <a:cxn ang="0">
                  <a:pos x="connsiteX2" y="connsiteY2"/>
                </a:cxn>
                <a:cxn ang="0">
                  <a:pos x="connsiteX3" y="connsiteY3"/>
                </a:cxn>
              </a:cxnLst>
              <a:rect l="l" t="t" r="r" b="b"/>
              <a:pathLst>
                <a:path w="2933958" h="258087">
                  <a:moveTo>
                    <a:pt x="0" y="163002"/>
                  </a:moveTo>
                  <a:lnTo>
                    <a:pt x="2933958" y="0"/>
                  </a:lnTo>
                  <a:lnTo>
                    <a:pt x="2900000" y="258087"/>
                  </a:lnTo>
                  <a:lnTo>
                    <a:pt x="0" y="163002"/>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779" name="TextBox 20">
              <a:extLst>
                <a:ext uri="{FF2B5EF4-FFF2-40B4-BE49-F238E27FC236}">
                  <a16:creationId xmlns:a16="http://schemas.microsoft.com/office/drawing/2014/main" id="{EBE20E21-51A2-B743-93C5-1AF9081F68CF}"/>
                </a:ext>
              </a:extLst>
            </p:cNvPr>
            <p:cNvSpPr txBox="1">
              <a:spLocks noChangeArrowheads="1"/>
            </p:cNvSpPr>
            <p:nvPr/>
          </p:nvSpPr>
          <p:spPr bwMode="auto">
            <a:xfrm>
              <a:off x="5433257" y="5508135"/>
              <a:ext cx="17793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Recognize the new logic?</a:t>
              </a:r>
            </a:p>
          </p:txBody>
        </p:sp>
        <p:sp>
          <p:nvSpPr>
            <p:cNvPr id="32780" name="TextBox 27">
              <a:extLst>
                <a:ext uri="{FF2B5EF4-FFF2-40B4-BE49-F238E27FC236}">
                  <a16:creationId xmlns:a16="http://schemas.microsoft.com/office/drawing/2014/main" id="{61CAB7A4-1D9D-6342-ADB5-4498555E4156}"/>
                </a:ext>
              </a:extLst>
            </p:cNvPr>
            <p:cNvSpPr txBox="1">
              <a:spLocks noChangeArrowheads="1"/>
            </p:cNvSpPr>
            <p:nvPr/>
          </p:nvSpPr>
          <p:spPr bwMode="auto">
            <a:xfrm>
              <a:off x="7199064" y="5610011"/>
              <a:ext cx="780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YES</a:t>
              </a:r>
            </a:p>
          </p:txBody>
        </p:sp>
        <p:pic>
          <p:nvPicPr>
            <p:cNvPr id="32781" name="Picture 28" descr="happy.png">
              <a:extLst>
                <a:ext uri="{FF2B5EF4-FFF2-40B4-BE49-F238E27FC236}">
                  <a16:creationId xmlns:a16="http://schemas.microsoft.com/office/drawing/2014/main" id="{ABA534BF-7B1A-6249-8BEE-528C5F34D3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5551" y="5547362"/>
              <a:ext cx="539081" cy="74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a:extLst>
              <a:ext uri="{FF2B5EF4-FFF2-40B4-BE49-F238E27FC236}">
                <a16:creationId xmlns:a16="http://schemas.microsoft.com/office/drawing/2014/main" id="{00722FCE-A355-584E-9C55-378B968EE47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6386" name="Slide Number Placeholder 3">
            <a:extLst>
              <a:ext uri="{FF2B5EF4-FFF2-40B4-BE49-F238E27FC236}">
                <a16:creationId xmlns:a16="http://schemas.microsoft.com/office/drawing/2014/main" id="{8E2EB075-D792-4D4E-BF67-8E10219155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33A747-04E0-3F49-BCB6-E93AB39898BE}" type="slidenum">
              <a:rPr lang="en-US" altLang="en-US" sz="1200">
                <a:solidFill>
                  <a:srgbClr val="898989"/>
                </a:solidFill>
                <a:latin typeface="Times" pitchFamily="2" charset="0"/>
              </a:rPr>
              <a:pPr eaLnBrk="1" hangingPunct="1"/>
              <a:t>2</a:t>
            </a:fld>
            <a:endParaRPr lang="en-US" altLang="en-US" sz="1200">
              <a:solidFill>
                <a:srgbClr val="898989"/>
              </a:solidFill>
              <a:latin typeface="Times" pitchFamily="2" charset="0"/>
            </a:endParaRPr>
          </a:p>
        </p:txBody>
      </p:sp>
      <p:sp>
        <p:nvSpPr>
          <p:cNvPr id="5" name="Freeform 4">
            <a:extLst>
              <a:ext uri="{FF2B5EF4-FFF2-40B4-BE49-F238E27FC236}">
                <a16:creationId xmlns:a16="http://schemas.microsoft.com/office/drawing/2014/main" id="{E38DF8C0-35BD-7C46-9AAA-C10B9CE7AD9F}"/>
              </a:ext>
            </a:extLst>
          </p:cNvPr>
          <p:cNvSpPr/>
          <p:nvPr/>
        </p:nvSpPr>
        <p:spPr>
          <a:xfrm>
            <a:off x="2405063" y="766763"/>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8" name="Title 1">
            <a:extLst>
              <a:ext uri="{FF2B5EF4-FFF2-40B4-BE49-F238E27FC236}">
                <a16:creationId xmlns:a16="http://schemas.microsoft.com/office/drawing/2014/main" id="{17B263C6-8B0E-9441-9181-719835C8344F}"/>
              </a:ext>
            </a:extLst>
          </p:cNvPr>
          <p:cNvSpPr>
            <a:spLocks noGrp="1"/>
          </p:cNvSpPr>
          <p:nvPr>
            <p:ph type="title"/>
          </p:nvPr>
        </p:nvSpPr>
        <p:spPr>
          <a:xfrm>
            <a:off x="1319213" y="2238375"/>
            <a:ext cx="6062662" cy="1003300"/>
          </a:xfrm>
        </p:spPr>
        <p:txBody>
          <a:bodyPr/>
          <a:lstStyle/>
          <a:p>
            <a:r>
              <a:rPr lang="en-US" altLang="en-US" sz="9600" dirty="0">
                <a:latin typeface="Times" pitchFamily="2" charset="0"/>
                <a:ea typeface="ＭＳ Ｐゴシック" panose="020B0600070205080204" pitchFamily="34" charset="-128"/>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a:extLst>
              <a:ext uri="{FF2B5EF4-FFF2-40B4-BE49-F238E27FC236}">
                <a16:creationId xmlns:a16="http://schemas.microsoft.com/office/drawing/2014/main" id="{91EE21D4-EFDD-7046-B967-71E923C2B0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CAE42D-9B8C-6D40-ABD5-6818BE6C15F8}" type="slidenum">
              <a:rPr lang="en-US" altLang="en-US" sz="1200">
                <a:solidFill>
                  <a:srgbClr val="898989"/>
                </a:solidFill>
                <a:latin typeface="Times" pitchFamily="2" charset="0"/>
              </a:rPr>
              <a:pPr eaLnBrk="1" hangingPunct="1"/>
              <a:t>20</a:t>
            </a:fld>
            <a:endParaRPr lang="en-US" altLang="en-US" sz="1200">
              <a:solidFill>
                <a:srgbClr val="898989"/>
              </a:solidFill>
              <a:latin typeface="Times" pitchFamily="2" charset="0"/>
            </a:endParaRPr>
          </a:p>
        </p:txBody>
      </p:sp>
      <p:sp>
        <p:nvSpPr>
          <p:cNvPr id="33794" name="Freeform 8">
            <a:extLst>
              <a:ext uri="{FF2B5EF4-FFF2-40B4-BE49-F238E27FC236}">
                <a16:creationId xmlns:a16="http://schemas.microsoft.com/office/drawing/2014/main" id="{0082F11F-0EAA-7441-B186-2C4C4C3F0CF0}"/>
              </a:ext>
            </a:extLst>
          </p:cNvPr>
          <p:cNvSpPr>
            <a:spLocks/>
          </p:cNvSpPr>
          <p:nvPr/>
        </p:nvSpPr>
        <p:spPr bwMode="auto">
          <a:xfrm>
            <a:off x="685800" y="304800"/>
            <a:ext cx="7239000" cy="838200"/>
          </a:xfrm>
          <a:custGeom>
            <a:avLst/>
            <a:gdLst>
              <a:gd name="T0" fmla="*/ 2147483647 w 4368"/>
              <a:gd name="T1" fmla="*/ 0 h 528"/>
              <a:gd name="T2" fmla="*/ 2147483647 w 4368"/>
              <a:gd name="T3" fmla="*/ 2147483647 h 528"/>
              <a:gd name="T4" fmla="*/ 2147483647 w 4368"/>
              <a:gd name="T5" fmla="*/ 2147483647 h 528"/>
              <a:gd name="T6" fmla="*/ 0 w 4368"/>
              <a:gd name="T7" fmla="*/ 2147483647 h 528"/>
              <a:gd name="T8" fmla="*/ 2147483647 w 4368"/>
              <a:gd name="T9" fmla="*/ 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8" h="528">
                <a:moveTo>
                  <a:pt x="192" y="0"/>
                </a:moveTo>
                <a:lnTo>
                  <a:pt x="4320" y="144"/>
                </a:lnTo>
                <a:lnTo>
                  <a:pt x="4368" y="384"/>
                </a:lnTo>
                <a:lnTo>
                  <a:pt x="0" y="528"/>
                </a:lnTo>
                <a:lnTo>
                  <a:pt x="192" y="0"/>
                </a:lnTo>
                <a:close/>
              </a:path>
            </a:pathLst>
          </a:custGeom>
          <a:solidFill>
            <a:srgbClr val="B5D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795" name="Rectangle 2">
            <a:extLst>
              <a:ext uri="{FF2B5EF4-FFF2-40B4-BE49-F238E27FC236}">
                <a16:creationId xmlns:a16="http://schemas.microsoft.com/office/drawing/2014/main" id="{5B5DD7FF-9283-0A4B-A32F-2F942C6E17E2}"/>
              </a:ext>
            </a:extLst>
          </p:cNvPr>
          <p:cNvSpPr>
            <a:spLocks noGrp="1" noChangeArrowheads="1"/>
          </p:cNvSpPr>
          <p:nvPr>
            <p:ph type="title"/>
          </p:nvPr>
        </p:nvSpPr>
        <p:spPr>
          <a:xfrm>
            <a:off x="471488" y="200025"/>
            <a:ext cx="8008937" cy="1003300"/>
          </a:xfrm>
        </p:spPr>
        <p:txBody>
          <a:bodyPr/>
          <a:lstStyle/>
          <a:p>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Surface Logic</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       </a:t>
            </a:r>
            <a:r>
              <a:rPr lang="en-US" altLang="ja-JP" sz="2000">
                <a:latin typeface="Times" pitchFamily="2" charset="0"/>
                <a:ea typeface="ＭＳ Ｐゴシック" panose="020B0600070205080204" pitchFamily="34" charset="-128"/>
              </a:rPr>
              <a:t>Analogy in Geometry</a:t>
            </a:r>
            <a:endParaRPr lang="en-US" altLang="en-US">
              <a:latin typeface="Times" pitchFamily="2" charset="0"/>
              <a:ea typeface="ＭＳ Ｐゴシック" panose="020B0600070205080204" pitchFamily="34" charset="-128"/>
            </a:endParaRPr>
          </a:p>
        </p:txBody>
      </p:sp>
      <p:pic>
        <p:nvPicPr>
          <p:cNvPr id="33796" name="Picture 4" descr="trinagle1">
            <a:extLst>
              <a:ext uri="{FF2B5EF4-FFF2-40B4-BE49-F238E27FC236}">
                <a16:creationId xmlns:a16="http://schemas.microsoft.com/office/drawing/2014/main" id="{532D0934-A472-4947-B411-7CC14383A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271588"/>
            <a:ext cx="30718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Group 11">
            <a:extLst>
              <a:ext uri="{FF2B5EF4-FFF2-40B4-BE49-F238E27FC236}">
                <a16:creationId xmlns:a16="http://schemas.microsoft.com/office/drawing/2014/main" id="{BFC5EEC9-38A4-984E-A14B-BE6D68CFF2CD}"/>
              </a:ext>
            </a:extLst>
          </p:cNvPr>
          <p:cNvGrpSpPr>
            <a:grpSpLocks/>
          </p:cNvGrpSpPr>
          <p:nvPr/>
        </p:nvGrpSpPr>
        <p:grpSpPr bwMode="auto">
          <a:xfrm>
            <a:off x="3519488" y="1374775"/>
            <a:ext cx="2473325" cy="915988"/>
            <a:chOff x="2217" y="866"/>
            <a:chExt cx="1558" cy="577"/>
          </a:xfrm>
        </p:grpSpPr>
        <p:sp>
          <p:nvSpPr>
            <p:cNvPr id="33805" name="Freeform 9">
              <a:extLst>
                <a:ext uri="{FF2B5EF4-FFF2-40B4-BE49-F238E27FC236}">
                  <a16:creationId xmlns:a16="http://schemas.microsoft.com/office/drawing/2014/main" id="{72E7F9CF-C8AF-054A-9024-1423A87C1A66}"/>
                </a:ext>
              </a:extLst>
            </p:cNvPr>
            <p:cNvSpPr>
              <a:spLocks/>
            </p:cNvSpPr>
            <p:nvPr/>
          </p:nvSpPr>
          <p:spPr bwMode="auto">
            <a:xfrm>
              <a:off x="2755" y="871"/>
              <a:ext cx="528" cy="202"/>
            </a:xfrm>
            <a:custGeom>
              <a:avLst/>
              <a:gdLst>
                <a:gd name="T0" fmla="*/ 30 w 528"/>
                <a:gd name="T1" fmla="*/ 202 h 202"/>
                <a:gd name="T2" fmla="*/ 0 w 528"/>
                <a:gd name="T3" fmla="*/ 0 h 202"/>
                <a:gd name="T4" fmla="*/ 409 w 528"/>
                <a:gd name="T5" fmla="*/ 30 h 202"/>
                <a:gd name="T6" fmla="*/ 528 w 528"/>
                <a:gd name="T7" fmla="*/ 196 h 202"/>
                <a:gd name="T8" fmla="*/ 30 w 528"/>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202">
                  <a:moveTo>
                    <a:pt x="30" y="202"/>
                  </a:moveTo>
                  <a:lnTo>
                    <a:pt x="0" y="0"/>
                  </a:lnTo>
                  <a:lnTo>
                    <a:pt x="409" y="30"/>
                  </a:lnTo>
                  <a:lnTo>
                    <a:pt x="528" y="196"/>
                  </a:lnTo>
                  <a:lnTo>
                    <a:pt x="30" y="202"/>
                  </a:lnTo>
                  <a:close/>
                </a:path>
              </a:pathLst>
            </a:custGeom>
            <a:solidFill>
              <a:srgbClr val="FFB4B4"/>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3806" name="Rectangle 6">
              <a:extLst>
                <a:ext uri="{FF2B5EF4-FFF2-40B4-BE49-F238E27FC236}">
                  <a16:creationId xmlns:a16="http://schemas.microsoft.com/office/drawing/2014/main" id="{8431868B-1A0B-904A-8650-21D96B21A3E1}"/>
                </a:ext>
              </a:extLst>
            </p:cNvPr>
            <p:cNvSpPr>
              <a:spLocks noChangeArrowheads="1"/>
            </p:cNvSpPr>
            <p:nvPr/>
          </p:nvSpPr>
          <p:spPr bwMode="auto">
            <a:xfrm>
              <a:off x="2217" y="866"/>
              <a:ext cx="1558"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latin typeface="Times New Roman" panose="02020603050405020304" pitchFamily="18" charset="0"/>
                  <a:cs typeface="Times New Roman" panose="02020603050405020304" pitchFamily="18" charset="0"/>
                </a:rPr>
                <a:t>We can simulate virtually any non-Euclidean geometry …</a:t>
              </a:r>
            </a:p>
          </p:txBody>
        </p:sp>
      </p:grpSp>
      <p:grpSp>
        <p:nvGrpSpPr>
          <p:cNvPr id="26636" name="Group 12">
            <a:extLst>
              <a:ext uri="{FF2B5EF4-FFF2-40B4-BE49-F238E27FC236}">
                <a16:creationId xmlns:a16="http://schemas.microsoft.com/office/drawing/2014/main" id="{3ED45D38-068A-044B-B65A-B7CA5552F55D}"/>
              </a:ext>
            </a:extLst>
          </p:cNvPr>
          <p:cNvGrpSpPr>
            <a:grpSpLocks/>
          </p:cNvGrpSpPr>
          <p:nvPr/>
        </p:nvGrpSpPr>
        <p:grpSpPr bwMode="auto">
          <a:xfrm>
            <a:off x="1582738" y="3011488"/>
            <a:ext cx="6275387" cy="3213100"/>
            <a:chOff x="997" y="1897"/>
            <a:chExt cx="3953" cy="2024"/>
          </a:xfrm>
        </p:grpSpPr>
        <p:pic>
          <p:nvPicPr>
            <p:cNvPr id="33803" name="Picture 5" descr="triangle2">
              <a:extLst>
                <a:ext uri="{FF2B5EF4-FFF2-40B4-BE49-F238E27FC236}">
                  <a16:creationId xmlns:a16="http://schemas.microsoft.com/office/drawing/2014/main" id="{D77286DC-A187-7F4E-8EC9-5C39BF26D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 y="1897"/>
              <a:ext cx="1888"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Rectangle 7">
              <a:extLst>
                <a:ext uri="{FF2B5EF4-FFF2-40B4-BE49-F238E27FC236}">
                  <a16:creationId xmlns:a16="http://schemas.microsoft.com/office/drawing/2014/main" id="{E7F7EF86-DA8D-2742-A883-FDC26637DD4F}"/>
                </a:ext>
              </a:extLst>
            </p:cNvPr>
            <p:cNvSpPr>
              <a:spLocks noChangeArrowheads="1"/>
            </p:cNvSpPr>
            <p:nvPr/>
          </p:nvSpPr>
          <p:spPr bwMode="auto">
            <a:xfrm>
              <a:off x="997" y="2448"/>
              <a:ext cx="1852"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dirty="0">
                  <a:latin typeface="Times New Roman" panose="02020603050405020304" pitchFamily="18" charset="0"/>
                  <a:cs typeface="Times New Roman" panose="02020603050405020304" pitchFamily="18" charset="0"/>
                </a:rPr>
                <a:t>…by embedding the surface in a higher dimensioned Euclidean space.</a:t>
              </a:r>
            </a:p>
          </p:txBody>
        </p:sp>
      </p:grpSp>
      <p:sp>
        <p:nvSpPr>
          <p:cNvPr id="33799" name="Rectangle 13">
            <a:extLst>
              <a:ext uri="{FF2B5EF4-FFF2-40B4-BE49-F238E27FC236}">
                <a16:creationId xmlns:a16="http://schemas.microsoft.com/office/drawing/2014/main" id="{DD127ECB-6818-184B-B542-ACA11C3769FE}"/>
              </a:ext>
            </a:extLst>
          </p:cNvPr>
          <p:cNvSpPr>
            <a:spLocks noGrp="1" noChangeArrowheads="1"/>
          </p:cNvSpPr>
          <p:nvPr>
            <p:ph type="body" idx="1"/>
          </p:nvPr>
        </p:nvSpPr>
        <p:spPr/>
        <p:txBody>
          <a:bodyPr/>
          <a:lstStyle/>
          <a:p>
            <a:r>
              <a:rPr lang="en-US" altLang="en-US">
                <a:latin typeface="Times" pitchFamily="2" charset="0"/>
                <a:ea typeface="ＭＳ Ｐゴシック" panose="020B0600070205080204" pitchFamily="34" charset="-128"/>
              </a:rPr>
              <a:t> </a:t>
            </a:r>
          </a:p>
        </p:txBody>
      </p:sp>
      <p:grpSp>
        <p:nvGrpSpPr>
          <p:cNvPr id="26640" name="Group 16">
            <a:extLst>
              <a:ext uri="{FF2B5EF4-FFF2-40B4-BE49-F238E27FC236}">
                <a16:creationId xmlns:a16="http://schemas.microsoft.com/office/drawing/2014/main" id="{74D8A0AF-504E-5A47-B3B5-2954627CC024}"/>
              </a:ext>
            </a:extLst>
          </p:cNvPr>
          <p:cNvGrpSpPr>
            <a:grpSpLocks/>
          </p:cNvGrpSpPr>
          <p:nvPr/>
        </p:nvGrpSpPr>
        <p:grpSpPr bwMode="auto">
          <a:xfrm>
            <a:off x="628650" y="5546725"/>
            <a:ext cx="3538538" cy="739775"/>
            <a:chOff x="396" y="3494"/>
            <a:chExt cx="2229" cy="466"/>
          </a:xfrm>
        </p:grpSpPr>
        <p:sp>
          <p:nvSpPr>
            <p:cNvPr id="33801" name="Freeform 14">
              <a:extLst>
                <a:ext uri="{FF2B5EF4-FFF2-40B4-BE49-F238E27FC236}">
                  <a16:creationId xmlns:a16="http://schemas.microsoft.com/office/drawing/2014/main" id="{0A12275F-57AF-D54D-ACA5-6DB3AEE85AE7}"/>
                </a:ext>
              </a:extLst>
            </p:cNvPr>
            <p:cNvSpPr>
              <a:spLocks/>
            </p:cNvSpPr>
            <p:nvPr/>
          </p:nvSpPr>
          <p:spPr bwMode="auto">
            <a:xfrm>
              <a:off x="468" y="3537"/>
              <a:ext cx="1890" cy="423"/>
            </a:xfrm>
            <a:custGeom>
              <a:avLst/>
              <a:gdLst>
                <a:gd name="T0" fmla="*/ 0 w 657"/>
                <a:gd name="T1" fmla="*/ 2996 h 286"/>
                <a:gd name="T2" fmla="*/ 97509 w 657"/>
                <a:gd name="T3" fmla="*/ 72 h 286"/>
                <a:gd name="T4" fmla="*/ 372356 w 657"/>
                <a:gd name="T5" fmla="*/ 0 h 286"/>
                <a:gd name="T6" fmla="*/ 302624 w 657"/>
                <a:gd name="T7" fmla="*/ 2054 h 286"/>
                <a:gd name="T8" fmla="*/ 0 w 657"/>
                <a:gd name="T9" fmla="*/ 299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 h="286">
                  <a:moveTo>
                    <a:pt x="0" y="286"/>
                  </a:moveTo>
                  <a:lnTo>
                    <a:pt x="172" y="7"/>
                  </a:lnTo>
                  <a:lnTo>
                    <a:pt x="657" y="0"/>
                  </a:lnTo>
                  <a:lnTo>
                    <a:pt x="534" y="196"/>
                  </a:lnTo>
                  <a:lnTo>
                    <a:pt x="0" y="286"/>
                  </a:lnTo>
                  <a:close/>
                </a:path>
              </a:pathLst>
            </a:custGeom>
            <a:solidFill>
              <a:srgbClr val="B4FFB4"/>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3802" name="Rectangle 15">
              <a:extLst>
                <a:ext uri="{FF2B5EF4-FFF2-40B4-BE49-F238E27FC236}">
                  <a16:creationId xmlns:a16="http://schemas.microsoft.com/office/drawing/2014/main" id="{A8EE0F67-92EA-B948-AD18-4AF900B10358}"/>
                </a:ext>
              </a:extLst>
            </p:cNvPr>
            <p:cNvSpPr>
              <a:spLocks noChangeArrowheads="1"/>
            </p:cNvSpPr>
            <p:nvPr/>
          </p:nvSpPr>
          <p:spPr bwMode="auto">
            <a:xfrm>
              <a:off x="396" y="3494"/>
              <a:ext cx="2229" cy="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800" dirty="0">
                  <a:latin typeface="Times New Roman" panose="02020603050405020304" pitchFamily="18" charset="0"/>
                  <a:cs typeface="Times New Roman" panose="02020603050405020304" pitchFamily="18" charset="0"/>
                </a:rPr>
                <a:t>That does not make Euclidean geometry the One True geometry.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F9B5817-A285-5F45-867B-35A4BF73494B}"/>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2" name="Title 1">
            <a:extLst>
              <a:ext uri="{FF2B5EF4-FFF2-40B4-BE49-F238E27FC236}">
                <a16:creationId xmlns:a16="http://schemas.microsoft.com/office/drawing/2014/main" id="{B40BCB52-C7E0-EB4D-BC35-661C13216330}"/>
              </a:ext>
            </a:extLst>
          </p:cNvPr>
          <p:cNvSpPr>
            <a:spLocks noGrp="1"/>
          </p:cNvSpPr>
          <p:nvPr>
            <p:ph type="title"/>
          </p:nvPr>
        </p:nvSpPr>
        <p:spPr>
          <a:xfrm>
            <a:off x="1250950" y="2068513"/>
            <a:ext cx="4803775" cy="2130425"/>
          </a:xfrm>
        </p:spPr>
        <p:txBody>
          <a:bodyPr/>
          <a:lstStyle/>
          <a:p>
            <a:pPr algn="r"/>
            <a:r>
              <a:rPr lang="en-US" altLang="en-US" sz="8000">
                <a:latin typeface="Times" pitchFamily="2" charset="0"/>
                <a:ea typeface="ＭＳ Ｐゴシック" panose="020B0600070205080204" pitchFamily="34" charset="-128"/>
              </a:rPr>
              <a:t>The Infinite Lottery</a:t>
            </a:r>
          </a:p>
        </p:txBody>
      </p:sp>
      <p:sp>
        <p:nvSpPr>
          <p:cNvPr id="35843" name="Content Placeholder 2">
            <a:extLst>
              <a:ext uri="{FF2B5EF4-FFF2-40B4-BE49-F238E27FC236}">
                <a16:creationId xmlns:a16="http://schemas.microsoft.com/office/drawing/2014/main" id="{669E01F2-0876-4C48-8C3A-796A453024C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D89DA928-0FE3-8049-8178-A57F56846A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4933E0-F1BF-0F45-9676-63DBD260D308}" type="slidenum">
              <a:rPr lang="en-US" altLang="en-US" sz="1200">
                <a:solidFill>
                  <a:srgbClr val="898989"/>
                </a:solidFill>
                <a:latin typeface="Times" pitchFamily="2" charset="0"/>
              </a:rPr>
              <a:pPr eaLnBrk="1" hangingPunct="1"/>
              <a:t>21</a:t>
            </a:fld>
            <a:endParaRPr lang="en-US" altLang="en-US" sz="1200">
              <a:solidFill>
                <a:srgbClr val="898989"/>
              </a:solidFill>
              <a:latin typeface="Times"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9EFB88B-C8CE-ED47-907E-4651489838A1}"/>
              </a:ext>
            </a:extLst>
          </p:cNvPr>
          <p:cNvGrpSpPr>
            <a:grpSpLocks/>
          </p:cNvGrpSpPr>
          <p:nvPr/>
        </p:nvGrpSpPr>
        <p:grpSpPr bwMode="auto">
          <a:xfrm>
            <a:off x="3232150" y="4149725"/>
            <a:ext cx="5537200" cy="1570038"/>
            <a:chOff x="3232150" y="4149725"/>
            <a:chExt cx="5537199" cy="1569660"/>
          </a:xfrm>
        </p:grpSpPr>
        <p:sp>
          <p:nvSpPr>
            <p:cNvPr id="5" name="Freeform 4">
              <a:extLst>
                <a:ext uri="{FF2B5EF4-FFF2-40B4-BE49-F238E27FC236}">
                  <a16:creationId xmlns:a16="http://schemas.microsoft.com/office/drawing/2014/main" id="{C5A3FE03-A00F-E54E-93B5-60FDF946B135}"/>
                </a:ext>
              </a:extLst>
            </p:cNvPr>
            <p:cNvSpPr/>
            <p:nvPr/>
          </p:nvSpPr>
          <p:spPr>
            <a:xfrm>
              <a:off x="3232150" y="4254475"/>
              <a:ext cx="5086349" cy="1447451"/>
            </a:xfrm>
            <a:custGeom>
              <a:avLst/>
              <a:gdLst>
                <a:gd name="connsiteX0" fmla="*/ 254000 w 5086350"/>
                <a:gd name="connsiteY0" fmla="*/ 0 h 1447800"/>
                <a:gd name="connsiteX1" fmla="*/ 5086350 w 5086350"/>
                <a:gd name="connsiteY1" fmla="*/ 95250 h 1447800"/>
                <a:gd name="connsiteX2" fmla="*/ 5067300 w 5086350"/>
                <a:gd name="connsiteY2" fmla="*/ 1447800 h 1447800"/>
                <a:gd name="connsiteX3" fmla="*/ 0 w 5086350"/>
                <a:gd name="connsiteY3" fmla="*/ 1225550 h 1447800"/>
                <a:gd name="connsiteX4" fmla="*/ 254000 w 5086350"/>
                <a:gd name="connsiteY4" fmla="*/ 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50" h="1447800">
                  <a:moveTo>
                    <a:pt x="254000" y="0"/>
                  </a:moveTo>
                  <a:lnTo>
                    <a:pt x="5086350" y="95250"/>
                  </a:lnTo>
                  <a:lnTo>
                    <a:pt x="5067300" y="1447800"/>
                  </a:lnTo>
                  <a:lnTo>
                    <a:pt x="0" y="1225550"/>
                  </a:lnTo>
                  <a:lnTo>
                    <a:pt x="254000" y="0"/>
                  </a:lnTo>
                  <a:close/>
                </a:path>
              </a:pathLst>
            </a:custGeom>
            <a:solidFill>
              <a:srgbClr val="CB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09" name="TextBox 31">
              <a:extLst>
                <a:ext uri="{FF2B5EF4-FFF2-40B4-BE49-F238E27FC236}">
                  <a16:creationId xmlns:a16="http://schemas.microsoft.com/office/drawing/2014/main" id="{A4FE954E-A66A-FC41-8A0E-44BFBB39A9AD}"/>
                </a:ext>
              </a:extLst>
            </p:cNvPr>
            <p:cNvSpPr txBox="1">
              <a:spLocks noChangeArrowheads="1"/>
            </p:cNvSpPr>
            <p:nvPr/>
          </p:nvSpPr>
          <p:spPr bwMode="auto">
            <a:xfrm>
              <a:off x="5848350" y="4149725"/>
              <a:ext cx="29209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Chances of each ball or each set is invariant under relabeling of the balls.</a:t>
              </a:r>
            </a:p>
          </p:txBody>
        </p:sp>
        <p:sp>
          <p:nvSpPr>
            <p:cNvPr id="36910" name="TextBox 3">
              <a:extLst>
                <a:ext uri="{FF2B5EF4-FFF2-40B4-BE49-F238E27FC236}">
                  <a16:creationId xmlns:a16="http://schemas.microsoft.com/office/drawing/2014/main" id="{5CF8C819-FD60-9243-8434-617CE1408392}"/>
                </a:ext>
              </a:extLst>
            </p:cNvPr>
            <p:cNvSpPr txBox="1">
              <a:spLocks noChangeArrowheads="1"/>
            </p:cNvSpPr>
            <p:nvPr/>
          </p:nvSpPr>
          <p:spPr bwMode="auto">
            <a:xfrm>
              <a:off x="5372100" y="4591050"/>
              <a:ext cx="4739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a:t>
              </a:r>
            </a:p>
          </p:txBody>
        </p:sp>
      </p:grpSp>
      <p:grpSp>
        <p:nvGrpSpPr>
          <p:cNvPr id="92" name="Group 91">
            <a:extLst>
              <a:ext uri="{FF2B5EF4-FFF2-40B4-BE49-F238E27FC236}">
                <a16:creationId xmlns:a16="http://schemas.microsoft.com/office/drawing/2014/main" id="{B60888CF-6D4B-CA41-9E1C-BF115270ECC8}"/>
              </a:ext>
            </a:extLst>
          </p:cNvPr>
          <p:cNvGrpSpPr/>
          <p:nvPr/>
        </p:nvGrpSpPr>
        <p:grpSpPr>
          <a:xfrm>
            <a:off x="658704" y="4140200"/>
            <a:ext cx="285898" cy="285898"/>
            <a:chOff x="4081551" y="2754889"/>
            <a:chExt cx="1048880" cy="1048880"/>
          </a:xfrm>
          <a:effectLst>
            <a:outerShdw blurRad="50800" dist="38100" dir="2700000">
              <a:srgbClr val="000000">
                <a:alpha val="43000"/>
              </a:srgbClr>
            </a:outerShdw>
          </a:effectLst>
        </p:grpSpPr>
        <p:sp>
          <p:nvSpPr>
            <p:cNvPr id="93" name="Oval 92">
              <a:extLst>
                <a:ext uri="{FF2B5EF4-FFF2-40B4-BE49-F238E27FC236}">
                  <a16:creationId xmlns:a16="http://schemas.microsoft.com/office/drawing/2014/main" id="{D9DDABCF-3219-FC43-B46F-C22F216C8AFD}"/>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93">
              <a:extLst>
                <a:ext uri="{FF2B5EF4-FFF2-40B4-BE49-F238E27FC236}">
                  <a16:creationId xmlns:a16="http://schemas.microsoft.com/office/drawing/2014/main" id="{9CE27037-8791-C74E-9D4A-45AA8AC2D37A}"/>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5" name="Group 94">
            <a:extLst>
              <a:ext uri="{FF2B5EF4-FFF2-40B4-BE49-F238E27FC236}">
                <a16:creationId xmlns:a16="http://schemas.microsoft.com/office/drawing/2014/main" id="{576E00D6-6DE7-8543-9D00-453E240F4788}"/>
              </a:ext>
            </a:extLst>
          </p:cNvPr>
          <p:cNvGrpSpPr/>
          <p:nvPr/>
        </p:nvGrpSpPr>
        <p:grpSpPr>
          <a:xfrm>
            <a:off x="366604" y="4108450"/>
            <a:ext cx="285898" cy="285898"/>
            <a:chOff x="4081551" y="2754889"/>
            <a:chExt cx="1048880" cy="1048880"/>
          </a:xfrm>
          <a:effectLst>
            <a:outerShdw blurRad="50800" dist="38100" dir="2700000">
              <a:srgbClr val="000000">
                <a:alpha val="43000"/>
              </a:srgbClr>
            </a:outerShdw>
          </a:effectLst>
        </p:grpSpPr>
        <p:sp>
          <p:nvSpPr>
            <p:cNvPr id="96" name="Oval 95">
              <a:extLst>
                <a:ext uri="{FF2B5EF4-FFF2-40B4-BE49-F238E27FC236}">
                  <a16:creationId xmlns:a16="http://schemas.microsoft.com/office/drawing/2014/main" id="{6038B9A5-2702-264C-92D4-AF7010D258E8}"/>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Oval 96">
              <a:extLst>
                <a:ext uri="{FF2B5EF4-FFF2-40B4-BE49-F238E27FC236}">
                  <a16:creationId xmlns:a16="http://schemas.microsoft.com/office/drawing/2014/main" id="{12F5D24F-00E8-B949-879F-432CE21F3A05}"/>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8" name="Group 97">
            <a:extLst>
              <a:ext uri="{FF2B5EF4-FFF2-40B4-BE49-F238E27FC236}">
                <a16:creationId xmlns:a16="http://schemas.microsoft.com/office/drawing/2014/main" id="{6B09EA7D-5C7F-DD4E-884C-D34182924A4E}"/>
              </a:ext>
            </a:extLst>
          </p:cNvPr>
          <p:cNvGrpSpPr/>
          <p:nvPr/>
        </p:nvGrpSpPr>
        <p:grpSpPr>
          <a:xfrm>
            <a:off x="957154" y="4102100"/>
            <a:ext cx="285898" cy="285898"/>
            <a:chOff x="4081551" y="2754889"/>
            <a:chExt cx="1048880" cy="1048880"/>
          </a:xfrm>
          <a:effectLst>
            <a:outerShdw blurRad="50800" dist="38100" dir="2700000">
              <a:srgbClr val="000000">
                <a:alpha val="43000"/>
              </a:srgbClr>
            </a:outerShdw>
          </a:effectLst>
        </p:grpSpPr>
        <p:sp>
          <p:nvSpPr>
            <p:cNvPr id="99" name="Oval 98">
              <a:extLst>
                <a:ext uri="{FF2B5EF4-FFF2-40B4-BE49-F238E27FC236}">
                  <a16:creationId xmlns:a16="http://schemas.microsoft.com/office/drawing/2014/main" id="{45747AB9-E1CF-5142-AA39-70CE5DDF3EB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Oval 99">
              <a:extLst>
                <a:ext uri="{FF2B5EF4-FFF2-40B4-BE49-F238E27FC236}">
                  <a16:creationId xmlns:a16="http://schemas.microsoft.com/office/drawing/2014/main" id="{6D582FF4-7B76-1D42-BA5E-BAC7FCF36AC1}"/>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1" name="Group 100">
            <a:extLst>
              <a:ext uri="{FF2B5EF4-FFF2-40B4-BE49-F238E27FC236}">
                <a16:creationId xmlns:a16="http://schemas.microsoft.com/office/drawing/2014/main" id="{464F21B9-45B9-7B41-8B0B-EBF64F782E6B}"/>
              </a:ext>
            </a:extLst>
          </p:cNvPr>
          <p:cNvGrpSpPr/>
          <p:nvPr/>
        </p:nvGrpSpPr>
        <p:grpSpPr>
          <a:xfrm>
            <a:off x="1573104" y="4089400"/>
            <a:ext cx="285898" cy="285898"/>
            <a:chOff x="4081551" y="2754889"/>
            <a:chExt cx="1048880" cy="1048880"/>
          </a:xfrm>
          <a:effectLst>
            <a:outerShdw blurRad="50800" dist="38100" dir="2700000">
              <a:srgbClr val="000000">
                <a:alpha val="43000"/>
              </a:srgbClr>
            </a:outerShdw>
          </a:effectLst>
        </p:grpSpPr>
        <p:sp>
          <p:nvSpPr>
            <p:cNvPr id="102" name="Oval 101">
              <a:extLst>
                <a:ext uri="{FF2B5EF4-FFF2-40B4-BE49-F238E27FC236}">
                  <a16:creationId xmlns:a16="http://schemas.microsoft.com/office/drawing/2014/main" id="{56B6DCD9-8FA8-3C49-AE10-E9D3A4BF113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Oval 102">
              <a:extLst>
                <a:ext uri="{FF2B5EF4-FFF2-40B4-BE49-F238E27FC236}">
                  <a16:creationId xmlns:a16="http://schemas.microsoft.com/office/drawing/2014/main" id="{66B93110-4651-6440-AAFA-DCEE0A99C131}"/>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4" name="Group 103">
            <a:extLst>
              <a:ext uri="{FF2B5EF4-FFF2-40B4-BE49-F238E27FC236}">
                <a16:creationId xmlns:a16="http://schemas.microsoft.com/office/drawing/2014/main" id="{83D8CE03-7B23-8D45-AA48-981AA6C0AE72}"/>
              </a:ext>
            </a:extLst>
          </p:cNvPr>
          <p:cNvGrpSpPr/>
          <p:nvPr/>
        </p:nvGrpSpPr>
        <p:grpSpPr>
          <a:xfrm>
            <a:off x="1261954" y="4083050"/>
            <a:ext cx="285898" cy="285898"/>
            <a:chOff x="4081551" y="2754889"/>
            <a:chExt cx="1048880" cy="1048880"/>
          </a:xfrm>
          <a:effectLst>
            <a:outerShdw blurRad="50800" dist="38100" dir="2700000">
              <a:srgbClr val="000000">
                <a:alpha val="43000"/>
              </a:srgbClr>
            </a:outerShdw>
          </a:effectLst>
        </p:grpSpPr>
        <p:sp>
          <p:nvSpPr>
            <p:cNvPr id="105" name="Oval 104">
              <a:extLst>
                <a:ext uri="{FF2B5EF4-FFF2-40B4-BE49-F238E27FC236}">
                  <a16:creationId xmlns:a16="http://schemas.microsoft.com/office/drawing/2014/main" id="{89B7B719-5FB7-1147-8236-4B348780AFE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Oval 105">
              <a:extLst>
                <a:ext uri="{FF2B5EF4-FFF2-40B4-BE49-F238E27FC236}">
                  <a16:creationId xmlns:a16="http://schemas.microsoft.com/office/drawing/2014/main" id="{98A319CB-A167-664F-8FF8-03D713174C9F}"/>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7" name="Group 106">
            <a:extLst>
              <a:ext uri="{FF2B5EF4-FFF2-40B4-BE49-F238E27FC236}">
                <a16:creationId xmlns:a16="http://schemas.microsoft.com/office/drawing/2014/main" id="{16475C65-4F1C-FB40-918B-A859AE37A2B9}"/>
              </a:ext>
            </a:extLst>
          </p:cNvPr>
          <p:cNvGrpSpPr/>
          <p:nvPr/>
        </p:nvGrpSpPr>
        <p:grpSpPr>
          <a:xfrm>
            <a:off x="1884254" y="4108450"/>
            <a:ext cx="285898" cy="285898"/>
            <a:chOff x="4081551" y="2754889"/>
            <a:chExt cx="1048880" cy="1048880"/>
          </a:xfrm>
          <a:effectLst>
            <a:outerShdw blurRad="50800" dist="38100" dir="2700000">
              <a:srgbClr val="000000">
                <a:alpha val="43000"/>
              </a:srgbClr>
            </a:outerShdw>
          </a:effectLst>
        </p:grpSpPr>
        <p:sp>
          <p:nvSpPr>
            <p:cNvPr id="108" name="Oval 107">
              <a:extLst>
                <a:ext uri="{FF2B5EF4-FFF2-40B4-BE49-F238E27FC236}">
                  <a16:creationId xmlns:a16="http://schemas.microsoft.com/office/drawing/2014/main" id="{E8000435-6541-2645-9526-BF4B1FBDCB16}"/>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Oval 108">
              <a:extLst>
                <a:ext uri="{FF2B5EF4-FFF2-40B4-BE49-F238E27FC236}">
                  <a16:creationId xmlns:a16="http://schemas.microsoft.com/office/drawing/2014/main" id="{63FC0594-F609-EF4F-B9C0-A74091A300A1}"/>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4" name="Group 23">
            <a:extLst>
              <a:ext uri="{FF2B5EF4-FFF2-40B4-BE49-F238E27FC236}">
                <a16:creationId xmlns:a16="http://schemas.microsoft.com/office/drawing/2014/main" id="{63B9D659-E7AD-274D-9518-D61BA8B85F7C}"/>
              </a:ext>
            </a:extLst>
          </p:cNvPr>
          <p:cNvGrpSpPr/>
          <p:nvPr/>
        </p:nvGrpSpPr>
        <p:grpSpPr>
          <a:xfrm>
            <a:off x="576154" y="4229100"/>
            <a:ext cx="444648" cy="444648"/>
            <a:chOff x="4081551" y="2754889"/>
            <a:chExt cx="1048880" cy="1048880"/>
          </a:xfrm>
          <a:effectLst>
            <a:outerShdw blurRad="50800" dist="38100" dir="2700000">
              <a:srgbClr val="000000">
                <a:alpha val="43000"/>
              </a:srgbClr>
            </a:outerShdw>
          </a:effectLst>
        </p:grpSpPr>
        <p:sp>
          <p:nvSpPr>
            <p:cNvPr id="25" name="Oval 24">
              <a:extLst>
                <a:ext uri="{FF2B5EF4-FFF2-40B4-BE49-F238E27FC236}">
                  <a16:creationId xmlns:a16="http://schemas.microsoft.com/office/drawing/2014/main" id="{841E934D-2F7D-4E4D-A9E9-0477D746E1F0}"/>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7A1D63BF-FFEE-0C42-A7D3-75998054C728}"/>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7" name="Group 76">
            <a:extLst>
              <a:ext uri="{FF2B5EF4-FFF2-40B4-BE49-F238E27FC236}">
                <a16:creationId xmlns:a16="http://schemas.microsoft.com/office/drawing/2014/main" id="{BDDD7643-A095-324E-AB98-565E91A4067A}"/>
              </a:ext>
            </a:extLst>
          </p:cNvPr>
          <p:cNvGrpSpPr/>
          <p:nvPr/>
        </p:nvGrpSpPr>
        <p:grpSpPr>
          <a:xfrm>
            <a:off x="284054" y="4197350"/>
            <a:ext cx="444648" cy="444648"/>
            <a:chOff x="4081551" y="2754889"/>
            <a:chExt cx="1048880" cy="1048880"/>
          </a:xfrm>
          <a:effectLst>
            <a:outerShdw blurRad="50800" dist="38100" dir="2700000">
              <a:srgbClr val="000000">
                <a:alpha val="43000"/>
              </a:srgbClr>
            </a:outerShdw>
          </a:effectLst>
        </p:grpSpPr>
        <p:sp>
          <p:nvSpPr>
            <p:cNvPr id="78" name="Oval 77">
              <a:extLst>
                <a:ext uri="{FF2B5EF4-FFF2-40B4-BE49-F238E27FC236}">
                  <a16:creationId xmlns:a16="http://schemas.microsoft.com/office/drawing/2014/main" id="{1B9526B7-DEA7-E04F-814E-59DC480E4B78}"/>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 name="Oval 78">
              <a:extLst>
                <a:ext uri="{FF2B5EF4-FFF2-40B4-BE49-F238E27FC236}">
                  <a16:creationId xmlns:a16="http://schemas.microsoft.com/office/drawing/2014/main" id="{6B4104E7-58D8-9347-987A-1D9842BA8819}"/>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0" name="Group 79">
            <a:extLst>
              <a:ext uri="{FF2B5EF4-FFF2-40B4-BE49-F238E27FC236}">
                <a16:creationId xmlns:a16="http://schemas.microsoft.com/office/drawing/2014/main" id="{DD82A3FF-B7C9-9E46-BFE3-A71AAB4B1A5B}"/>
              </a:ext>
            </a:extLst>
          </p:cNvPr>
          <p:cNvGrpSpPr/>
          <p:nvPr/>
        </p:nvGrpSpPr>
        <p:grpSpPr>
          <a:xfrm>
            <a:off x="874604" y="4197350"/>
            <a:ext cx="444648" cy="444648"/>
            <a:chOff x="4081551" y="2754889"/>
            <a:chExt cx="1048880" cy="1048880"/>
          </a:xfrm>
          <a:effectLst>
            <a:outerShdw blurRad="50800" dist="38100" dir="2700000">
              <a:srgbClr val="000000">
                <a:alpha val="43000"/>
              </a:srgbClr>
            </a:outerShdw>
          </a:effectLst>
        </p:grpSpPr>
        <p:sp>
          <p:nvSpPr>
            <p:cNvPr id="81" name="Oval 80">
              <a:extLst>
                <a:ext uri="{FF2B5EF4-FFF2-40B4-BE49-F238E27FC236}">
                  <a16:creationId xmlns:a16="http://schemas.microsoft.com/office/drawing/2014/main" id="{74308FDC-8337-5843-95D3-C2B1950C0F4A}"/>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Oval 81">
              <a:extLst>
                <a:ext uri="{FF2B5EF4-FFF2-40B4-BE49-F238E27FC236}">
                  <a16:creationId xmlns:a16="http://schemas.microsoft.com/office/drawing/2014/main" id="{4B785291-4866-5F4E-A96A-CE8B3A02818C}"/>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3" name="Group 82">
            <a:extLst>
              <a:ext uri="{FF2B5EF4-FFF2-40B4-BE49-F238E27FC236}">
                <a16:creationId xmlns:a16="http://schemas.microsoft.com/office/drawing/2014/main" id="{E718090C-43F6-3745-8B95-AB0A87622913}"/>
              </a:ext>
            </a:extLst>
          </p:cNvPr>
          <p:cNvGrpSpPr/>
          <p:nvPr/>
        </p:nvGrpSpPr>
        <p:grpSpPr>
          <a:xfrm>
            <a:off x="1490554" y="4184650"/>
            <a:ext cx="444648" cy="444648"/>
            <a:chOff x="4081551" y="2754889"/>
            <a:chExt cx="1048880" cy="1048880"/>
          </a:xfrm>
          <a:effectLst>
            <a:outerShdw blurRad="50800" dist="38100" dir="2700000">
              <a:srgbClr val="000000">
                <a:alpha val="43000"/>
              </a:srgbClr>
            </a:outerShdw>
          </a:effectLst>
        </p:grpSpPr>
        <p:sp>
          <p:nvSpPr>
            <p:cNvPr id="84" name="Oval 83">
              <a:extLst>
                <a:ext uri="{FF2B5EF4-FFF2-40B4-BE49-F238E27FC236}">
                  <a16:creationId xmlns:a16="http://schemas.microsoft.com/office/drawing/2014/main" id="{2A415768-2B6C-CC4B-9092-AB0A8618BBF5}"/>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84">
              <a:extLst>
                <a:ext uri="{FF2B5EF4-FFF2-40B4-BE49-F238E27FC236}">
                  <a16:creationId xmlns:a16="http://schemas.microsoft.com/office/drawing/2014/main" id="{5D81A890-3352-CD4E-9F23-7B348AD09613}"/>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6" name="Group 85">
            <a:extLst>
              <a:ext uri="{FF2B5EF4-FFF2-40B4-BE49-F238E27FC236}">
                <a16:creationId xmlns:a16="http://schemas.microsoft.com/office/drawing/2014/main" id="{A72872EC-31D2-B047-85F0-0920F597C952}"/>
              </a:ext>
            </a:extLst>
          </p:cNvPr>
          <p:cNvGrpSpPr/>
          <p:nvPr/>
        </p:nvGrpSpPr>
        <p:grpSpPr>
          <a:xfrm>
            <a:off x="1179404" y="4178300"/>
            <a:ext cx="444648" cy="444648"/>
            <a:chOff x="4081551" y="2754889"/>
            <a:chExt cx="1048880" cy="1048880"/>
          </a:xfrm>
          <a:effectLst>
            <a:outerShdw blurRad="50800" dist="38100" dir="2700000">
              <a:srgbClr val="000000">
                <a:alpha val="43000"/>
              </a:srgbClr>
            </a:outerShdw>
          </a:effectLst>
        </p:grpSpPr>
        <p:sp>
          <p:nvSpPr>
            <p:cNvPr id="87" name="Oval 86">
              <a:extLst>
                <a:ext uri="{FF2B5EF4-FFF2-40B4-BE49-F238E27FC236}">
                  <a16:creationId xmlns:a16="http://schemas.microsoft.com/office/drawing/2014/main" id="{56036708-8C8E-AC4C-95F7-24A19FA849C9}"/>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Oval 87">
              <a:extLst>
                <a:ext uri="{FF2B5EF4-FFF2-40B4-BE49-F238E27FC236}">
                  <a16:creationId xmlns:a16="http://schemas.microsoft.com/office/drawing/2014/main" id="{6B6147B1-0D19-4B46-88DC-7FD1730F6506}"/>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9" name="Group 88">
            <a:extLst>
              <a:ext uri="{FF2B5EF4-FFF2-40B4-BE49-F238E27FC236}">
                <a16:creationId xmlns:a16="http://schemas.microsoft.com/office/drawing/2014/main" id="{66FA620E-5C11-C345-A8F2-EEC5E3AE2765}"/>
              </a:ext>
            </a:extLst>
          </p:cNvPr>
          <p:cNvGrpSpPr/>
          <p:nvPr/>
        </p:nvGrpSpPr>
        <p:grpSpPr>
          <a:xfrm>
            <a:off x="1801704" y="4197350"/>
            <a:ext cx="444648" cy="444648"/>
            <a:chOff x="4081551" y="2754889"/>
            <a:chExt cx="1048880" cy="1048880"/>
          </a:xfrm>
          <a:effectLst>
            <a:outerShdw blurRad="50800" dist="38100" dir="2700000">
              <a:srgbClr val="000000">
                <a:alpha val="43000"/>
              </a:srgbClr>
            </a:outerShdw>
          </a:effectLst>
        </p:grpSpPr>
        <p:sp>
          <p:nvSpPr>
            <p:cNvPr id="90" name="Oval 89">
              <a:extLst>
                <a:ext uri="{FF2B5EF4-FFF2-40B4-BE49-F238E27FC236}">
                  <a16:creationId xmlns:a16="http://schemas.microsoft.com/office/drawing/2014/main" id="{26F174B4-F6A7-A645-BCDF-0EB658006DD1}"/>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 name="Oval 90">
              <a:extLst>
                <a:ext uri="{FF2B5EF4-FFF2-40B4-BE49-F238E27FC236}">
                  <a16:creationId xmlns:a16="http://schemas.microsoft.com/office/drawing/2014/main" id="{57F89DCD-AA67-9346-8199-43952BAB9CCA}"/>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9" name="Oval 18">
            <a:extLst>
              <a:ext uri="{FF2B5EF4-FFF2-40B4-BE49-F238E27FC236}">
                <a16:creationId xmlns:a16="http://schemas.microsoft.com/office/drawing/2014/main" id="{8534E076-3024-AC4C-8E4A-E122207FB810}"/>
              </a:ext>
            </a:extLst>
          </p:cNvPr>
          <p:cNvSpPr/>
          <p:nvPr/>
        </p:nvSpPr>
        <p:spPr>
          <a:xfrm>
            <a:off x="3686175" y="2479675"/>
            <a:ext cx="1049338" cy="1049338"/>
          </a:xfrm>
          <a:prstGeom prst="ellipse">
            <a:avLst/>
          </a:prstGeom>
          <a:gradFill flip="none" rotWithShape="1">
            <a:gsLst>
              <a:gs pos="0">
                <a:srgbClr val="FFC8C8"/>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C5945397-FF1E-DE49-832B-A26675363F80}"/>
              </a:ext>
            </a:extLst>
          </p:cNvPr>
          <p:cNvSpPr/>
          <p:nvPr/>
        </p:nvSpPr>
        <p:spPr>
          <a:xfrm>
            <a:off x="4194175" y="2460625"/>
            <a:ext cx="1049338" cy="1049338"/>
          </a:xfrm>
          <a:prstGeom prst="ellipse">
            <a:avLst/>
          </a:prstGeom>
          <a:gradFill flip="none" rotWithShape="1">
            <a:gsLst>
              <a:gs pos="0">
                <a:srgbClr val="FF9696"/>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F8886853-A872-764A-B380-435D562E0169}"/>
              </a:ext>
            </a:extLst>
          </p:cNvPr>
          <p:cNvSpPr/>
          <p:nvPr/>
        </p:nvSpPr>
        <p:spPr>
          <a:xfrm>
            <a:off x="4625975" y="2460625"/>
            <a:ext cx="1049338" cy="1049338"/>
          </a:xfrm>
          <a:prstGeom prst="ellipse">
            <a:avLst/>
          </a:prstGeom>
          <a:gradFill flip="none" rotWithShape="1">
            <a:gsLst>
              <a:gs pos="0">
                <a:srgbClr val="FF6464"/>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81" name="Title 1">
            <a:extLst>
              <a:ext uri="{FF2B5EF4-FFF2-40B4-BE49-F238E27FC236}">
                <a16:creationId xmlns:a16="http://schemas.microsoft.com/office/drawing/2014/main" id="{8A01FCBC-1CAC-FB41-83E4-A5BA511560A5}"/>
              </a:ext>
            </a:extLst>
          </p:cNvPr>
          <p:cNvSpPr>
            <a:spLocks noGrp="1"/>
          </p:cNvSpPr>
          <p:nvPr>
            <p:ph type="title"/>
          </p:nvPr>
        </p:nvSpPr>
        <p:spPr>
          <a:xfrm>
            <a:off x="3230563" y="306388"/>
            <a:ext cx="5260975" cy="1003300"/>
          </a:xfrm>
        </p:spPr>
        <p:txBody>
          <a:bodyPr/>
          <a:lstStyle/>
          <a:p>
            <a:r>
              <a:rPr lang="en-US" altLang="en-US">
                <a:latin typeface="Times" pitchFamily="2" charset="0"/>
                <a:ea typeface="ＭＳ Ｐゴシック" panose="020B0600070205080204" pitchFamily="34" charset="-128"/>
              </a:rPr>
              <a:t>A fair lottery machine</a:t>
            </a:r>
          </a:p>
        </p:txBody>
      </p:sp>
      <p:sp>
        <p:nvSpPr>
          <p:cNvPr id="36882" name="Content Placeholder 2">
            <a:extLst>
              <a:ext uri="{FF2B5EF4-FFF2-40B4-BE49-F238E27FC236}">
                <a16:creationId xmlns:a16="http://schemas.microsoft.com/office/drawing/2014/main" id="{01562C69-5239-1544-B0DB-D768A9767E9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6883" name="Slide Number Placeholder 3">
            <a:extLst>
              <a:ext uri="{FF2B5EF4-FFF2-40B4-BE49-F238E27FC236}">
                <a16:creationId xmlns:a16="http://schemas.microsoft.com/office/drawing/2014/main" id="{D1EDAD98-BD98-6A4B-B730-C90462F28F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D61B6AE-CFF6-9C4A-8AAD-B35D6068DCD9}" type="slidenum">
              <a:rPr lang="en-US" altLang="en-US" sz="1200">
                <a:solidFill>
                  <a:srgbClr val="898989"/>
                </a:solidFill>
                <a:latin typeface="Times" pitchFamily="2" charset="0"/>
              </a:rPr>
              <a:pPr eaLnBrk="1" hangingPunct="1"/>
              <a:t>22</a:t>
            </a:fld>
            <a:endParaRPr lang="en-US" altLang="en-US" sz="1200">
              <a:solidFill>
                <a:srgbClr val="898989"/>
              </a:solidFill>
              <a:latin typeface="Times" pitchFamily="2" charset="0"/>
            </a:endParaRPr>
          </a:p>
        </p:txBody>
      </p:sp>
      <p:pic>
        <p:nvPicPr>
          <p:cNvPr id="36884" name="Picture 8" descr="machine.gif">
            <a:extLst>
              <a:ext uri="{FF2B5EF4-FFF2-40B4-BE49-F238E27FC236}">
                <a16:creationId xmlns:a16="http://schemas.microsoft.com/office/drawing/2014/main" id="{E1B3A2E6-0BCD-2442-BB9A-2BDAEEA6AA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7581" y="-872332"/>
            <a:ext cx="4414838" cy="47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5" name="Group 27">
            <a:extLst>
              <a:ext uri="{FF2B5EF4-FFF2-40B4-BE49-F238E27FC236}">
                <a16:creationId xmlns:a16="http://schemas.microsoft.com/office/drawing/2014/main" id="{B88A5B34-1B60-B249-A7AB-68276A9B3964}"/>
              </a:ext>
            </a:extLst>
          </p:cNvPr>
          <p:cNvGrpSpPr>
            <a:grpSpLocks/>
          </p:cNvGrpSpPr>
          <p:nvPr/>
        </p:nvGrpSpPr>
        <p:grpSpPr bwMode="auto">
          <a:xfrm>
            <a:off x="5092700" y="2473325"/>
            <a:ext cx="1049338" cy="1049338"/>
            <a:chOff x="5553690" y="2514785"/>
            <a:chExt cx="1048880" cy="1048880"/>
          </a:xfrm>
        </p:grpSpPr>
        <p:grpSp>
          <p:nvGrpSpPr>
            <p:cNvPr id="14" name="Group 13">
              <a:extLst>
                <a:ext uri="{FF2B5EF4-FFF2-40B4-BE49-F238E27FC236}">
                  <a16:creationId xmlns:a16="http://schemas.microsoft.com/office/drawing/2014/main" id="{3692B31C-2080-094D-A2E7-40DC6295CB05}"/>
                </a:ext>
              </a:extLst>
            </p:cNvPr>
            <p:cNvGrpSpPr/>
            <p:nvPr/>
          </p:nvGrpSpPr>
          <p:grpSpPr>
            <a:xfrm>
              <a:off x="5553690" y="2514785"/>
              <a:ext cx="1048880" cy="1048880"/>
              <a:chOff x="4081551" y="2754889"/>
              <a:chExt cx="1048880" cy="1048880"/>
            </a:xfrm>
            <a:effectLst>
              <a:outerShdw blurRad="50800" dist="38100" dir="2700000">
                <a:srgbClr val="000000">
                  <a:alpha val="43000"/>
                </a:srgbClr>
              </a:outerShdw>
            </a:effectLst>
          </p:grpSpPr>
          <p:sp>
            <p:nvSpPr>
              <p:cNvPr id="10" name="Oval 9">
                <a:extLst>
                  <a:ext uri="{FF2B5EF4-FFF2-40B4-BE49-F238E27FC236}">
                    <a16:creationId xmlns:a16="http://schemas.microsoft.com/office/drawing/2014/main" id="{5B952EF9-AF7F-8348-8F1E-2221040661D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0FD8B82F-6E24-7446-A037-5434BAB8144A}"/>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5">
              <a:extLst>
                <a:ext uri="{FF2B5EF4-FFF2-40B4-BE49-F238E27FC236}">
                  <a16:creationId xmlns:a16="http://schemas.microsoft.com/office/drawing/2014/main" id="{088B6F21-B19A-A640-A88C-D81445A99992}"/>
                </a:ext>
              </a:extLst>
            </p:cNvPr>
            <p:cNvSpPr txBox="1"/>
            <p:nvPr/>
          </p:nvSpPr>
          <p:spPr>
            <a:xfrm>
              <a:off x="5686370" y="2571651"/>
              <a:ext cx="832079"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27</a:t>
              </a:r>
            </a:p>
          </p:txBody>
        </p:sp>
      </p:grpSp>
      <p:sp>
        <p:nvSpPr>
          <p:cNvPr id="36886" name="TextBox 30">
            <a:extLst>
              <a:ext uri="{FF2B5EF4-FFF2-40B4-BE49-F238E27FC236}">
                <a16:creationId xmlns:a16="http://schemas.microsoft.com/office/drawing/2014/main" id="{C707EFB3-CFF6-454D-A2CB-26254DE3149A}"/>
              </a:ext>
            </a:extLst>
          </p:cNvPr>
          <p:cNvSpPr txBox="1">
            <a:spLocks noChangeArrowheads="1"/>
          </p:cNvSpPr>
          <p:nvPr/>
        </p:nvSpPr>
        <p:spPr bwMode="auto">
          <a:xfrm>
            <a:off x="2641600" y="4127500"/>
            <a:ext cx="2635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Selection made among infinitely many balls 1, 2, 3, </a:t>
            </a:r>
            <a:r>
              <a:rPr lang="is-IS" altLang="en-US">
                <a:latin typeface="Times" pitchFamily="2" charset="0"/>
              </a:rPr>
              <a:t>… without favor.</a:t>
            </a:r>
            <a:endParaRPr lang="en-US" altLang="en-US">
              <a:latin typeface="Times" pitchFamily="2" charset="0"/>
            </a:endParaRPr>
          </a:p>
        </p:txBody>
      </p:sp>
      <p:grpSp>
        <p:nvGrpSpPr>
          <p:cNvPr id="20" name="Group 19">
            <a:extLst>
              <a:ext uri="{FF2B5EF4-FFF2-40B4-BE49-F238E27FC236}">
                <a16:creationId xmlns:a16="http://schemas.microsoft.com/office/drawing/2014/main" id="{7FFE2E80-EF50-B241-9032-59F0665AD5AD}"/>
              </a:ext>
            </a:extLst>
          </p:cNvPr>
          <p:cNvGrpSpPr/>
          <p:nvPr/>
        </p:nvGrpSpPr>
        <p:grpSpPr>
          <a:xfrm>
            <a:off x="163403" y="4292599"/>
            <a:ext cx="711349" cy="711349"/>
            <a:chOff x="4081551" y="2754889"/>
            <a:chExt cx="1048880" cy="1048880"/>
          </a:xfrm>
          <a:effectLst>
            <a:outerShdw blurRad="50800" dist="38100" dir="2700000">
              <a:srgbClr val="000000">
                <a:alpha val="43000"/>
              </a:srgbClr>
            </a:outerShdw>
          </a:effectLst>
        </p:grpSpPr>
        <p:sp>
          <p:nvSpPr>
            <p:cNvPr id="22" name="Oval 21">
              <a:extLst>
                <a:ext uri="{FF2B5EF4-FFF2-40B4-BE49-F238E27FC236}">
                  <a16:creationId xmlns:a16="http://schemas.microsoft.com/office/drawing/2014/main" id="{D9251921-0233-EE46-A0B6-B343FF40A3C6}"/>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a:extLst>
                <a:ext uri="{FF2B5EF4-FFF2-40B4-BE49-F238E27FC236}">
                  <a16:creationId xmlns:a16="http://schemas.microsoft.com/office/drawing/2014/main" id="{9128123D-D5E5-8D4B-AD5E-E59153BC3DE8}"/>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8" name="Group 27">
            <a:extLst>
              <a:ext uri="{FF2B5EF4-FFF2-40B4-BE49-F238E27FC236}">
                <a16:creationId xmlns:a16="http://schemas.microsoft.com/office/drawing/2014/main" id="{49D94DC3-15CF-E74B-8ABE-B4EDAC64134B}"/>
              </a:ext>
            </a:extLst>
          </p:cNvPr>
          <p:cNvGrpSpPr/>
          <p:nvPr/>
        </p:nvGrpSpPr>
        <p:grpSpPr>
          <a:xfrm>
            <a:off x="468203" y="4317999"/>
            <a:ext cx="711349" cy="711349"/>
            <a:chOff x="4081551" y="2754889"/>
            <a:chExt cx="1048880" cy="1048880"/>
          </a:xfrm>
          <a:effectLst>
            <a:outerShdw blurRad="50800" dist="38100" dir="2700000">
              <a:srgbClr val="000000">
                <a:alpha val="43000"/>
              </a:srgbClr>
            </a:outerShdw>
          </a:effectLst>
        </p:grpSpPr>
        <p:sp>
          <p:nvSpPr>
            <p:cNvPr id="31" name="Oval 30">
              <a:extLst>
                <a:ext uri="{FF2B5EF4-FFF2-40B4-BE49-F238E27FC236}">
                  <a16:creationId xmlns:a16="http://schemas.microsoft.com/office/drawing/2014/main" id="{BF664AAC-9F2A-6F48-A702-5CBB957A9F8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31183E19-868D-A34B-9D8F-5BF9FCB82E73}"/>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3" name="Group 32">
            <a:extLst>
              <a:ext uri="{FF2B5EF4-FFF2-40B4-BE49-F238E27FC236}">
                <a16:creationId xmlns:a16="http://schemas.microsoft.com/office/drawing/2014/main" id="{D88BF7EE-23F1-7B4A-8042-5DCE60C53AF8}"/>
              </a:ext>
            </a:extLst>
          </p:cNvPr>
          <p:cNvGrpSpPr/>
          <p:nvPr/>
        </p:nvGrpSpPr>
        <p:grpSpPr>
          <a:xfrm>
            <a:off x="817453" y="4330699"/>
            <a:ext cx="711349" cy="711349"/>
            <a:chOff x="4081551" y="2754889"/>
            <a:chExt cx="1048880" cy="1048880"/>
          </a:xfrm>
          <a:effectLst>
            <a:outerShdw blurRad="50800" dist="38100" dir="2700000">
              <a:srgbClr val="000000">
                <a:alpha val="43000"/>
              </a:srgbClr>
            </a:outerShdw>
          </a:effectLst>
        </p:grpSpPr>
        <p:sp>
          <p:nvSpPr>
            <p:cNvPr id="34" name="Oval 33">
              <a:extLst>
                <a:ext uri="{FF2B5EF4-FFF2-40B4-BE49-F238E27FC236}">
                  <a16:creationId xmlns:a16="http://schemas.microsoft.com/office/drawing/2014/main" id="{9C443B58-1E57-5148-81D2-082ED687ECE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a:extLst>
                <a:ext uri="{FF2B5EF4-FFF2-40B4-BE49-F238E27FC236}">
                  <a16:creationId xmlns:a16="http://schemas.microsoft.com/office/drawing/2014/main" id="{9A37D473-2126-A145-8ED6-2BEA42AADA4D}"/>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6" name="Group 35">
            <a:extLst>
              <a:ext uri="{FF2B5EF4-FFF2-40B4-BE49-F238E27FC236}">
                <a16:creationId xmlns:a16="http://schemas.microsoft.com/office/drawing/2014/main" id="{2CA1BB49-0F46-7046-B1E4-336BC424902F}"/>
              </a:ext>
            </a:extLst>
          </p:cNvPr>
          <p:cNvGrpSpPr/>
          <p:nvPr/>
        </p:nvGrpSpPr>
        <p:grpSpPr>
          <a:xfrm>
            <a:off x="1160353" y="4311649"/>
            <a:ext cx="711349" cy="711349"/>
            <a:chOff x="4081551" y="2754889"/>
            <a:chExt cx="1048880" cy="1048880"/>
          </a:xfrm>
          <a:effectLst>
            <a:outerShdw blurRad="50800" dist="38100" dir="2700000">
              <a:srgbClr val="000000">
                <a:alpha val="43000"/>
              </a:srgbClr>
            </a:outerShdw>
          </a:effectLst>
        </p:grpSpPr>
        <p:sp>
          <p:nvSpPr>
            <p:cNvPr id="37" name="Oval 36">
              <a:extLst>
                <a:ext uri="{FF2B5EF4-FFF2-40B4-BE49-F238E27FC236}">
                  <a16:creationId xmlns:a16="http://schemas.microsoft.com/office/drawing/2014/main" id="{03405F69-4EB8-A746-BC83-4EA7FE2C2F59}"/>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9A941CD9-2C12-AE48-AF55-9CACE61C6224}"/>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9" name="Group 38">
            <a:extLst>
              <a:ext uri="{FF2B5EF4-FFF2-40B4-BE49-F238E27FC236}">
                <a16:creationId xmlns:a16="http://schemas.microsoft.com/office/drawing/2014/main" id="{007DD3E9-2E50-6545-BFA0-BEFA1156CD30}"/>
              </a:ext>
            </a:extLst>
          </p:cNvPr>
          <p:cNvGrpSpPr/>
          <p:nvPr/>
        </p:nvGrpSpPr>
        <p:grpSpPr>
          <a:xfrm>
            <a:off x="1554053" y="4343399"/>
            <a:ext cx="711349" cy="711349"/>
            <a:chOff x="4081551" y="2754889"/>
            <a:chExt cx="1048880" cy="1048880"/>
          </a:xfrm>
          <a:effectLst>
            <a:outerShdw blurRad="50800" dist="38100" dir="2700000">
              <a:srgbClr val="000000">
                <a:alpha val="43000"/>
              </a:srgbClr>
            </a:outerShdw>
          </a:effectLst>
        </p:grpSpPr>
        <p:sp>
          <p:nvSpPr>
            <p:cNvPr id="40" name="Oval 39">
              <a:extLst>
                <a:ext uri="{FF2B5EF4-FFF2-40B4-BE49-F238E27FC236}">
                  <a16:creationId xmlns:a16="http://schemas.microsoft.com/office/drawing/2014/main" id="{12977583-81AC-694D-93EF-16E107030EC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a:extLst>
                <a:ext uri="{FF2B5EF4-FFF2-40B4-BE49-F238E27FC236}">
                  <a16:creationId xmlns:a16="http://schemas.microsoft.com/office/drawing/2014/main" id="{CE545C3E-B420-4C4A-8467-E8484EB09146}"/>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2" name="Group 41">
            <a:extLst>
              <a:ext uri="{FF2B5EF4-FFF2-40B4-BE49-F238E27FC236}">
                <a16:creationId xmlns:a16="http://schemas.microsoft.com/office/drawing/2014/main" id="{AE220A57-CF1B-744F-91DC-7EDA9BEC6F30}"/>
              </a:ext>
            </a:extLst>
          </p:cNvPr>
          <p:cNvGrpSpPr/>
          <p:nvPr/>
        </p:nvGrpSpPr>
        <p:grpSpPr>
          <a:xfrm>
            <a:off x="1649303" y="4462501"/>
            <a:ext cx="877997" cy="877997"/>
            <a:chOff x="4081551" y="2754889"/>
            <a:chExt cx="1048880" cy="1048880"/>
          </a:xfrm>
          <a:effectLst>
            <a:outerShdw blurRad="50800" dist="38100" dir="2700000">
              <a:srgbClr val="000000">
                <a:alpha val="43000"/>
              </a:srgbClr>
            </a:outerShdw>
          </a:effectLst>
        </p:grpSpPr>
        <p:sp>
          <p:nvSpPr>
            <p:cNvPr id="43" name="Oval 42">
              <a:extLst>
                <a:ext uri="{FF2B5EF4-FFF2-40B4-BE49-F238E27FC236}">
                  <a16:creationId xmlns:a16="http://schemas.microsoft.com/office/drawing/2014/main" id="{7FDC0F69-E027-E74C-BF2A-4B039D316892}"/>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Oval 43">
              <a:extLst>
                <a:ext uri="{FF2B5EF4-FFF2-40B4-BE49-F238E27FC236}">
                  <a16:creationId xmlns:a16="http://schemas.microsoft.com/office/drawing/2014/main" id="{A55C5B3A-015B-8441-ACD8-F888B718E402}"/>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5" name="Group 44">
            <a:extLst>
              <a:ext uri="{FF2B5EF4-FFF2-40B4-BE49-F238E27FC236}">
                <a16:creationId xmlns:a16="http://schemas.microsoft.com/office/drawing/2014/main" id="{EF206317-BC15-5A47-87B5-7BF096025F59}"/>
              </a:ext>
            </a:extLst>
          </p:cNvPr>
          <p:cNvGrpSpPr/>
          <p:nvPr/>
        </p:nvGrpSpPr>
        <p:grpSpPr>
          <a:xfrm>
            <a:off x="1204803" y="4500601"/>
            <a:ext cx="877997" cy="877997"/>
            <a:chOff x="4081551" y="2754889"/>
            <a:chExt cx="1048880" cy="1048880"/>
          </a:xfrm>
          <a:effectLst>
            <a:outerShdw blurRad="50800" dist="38100" dir="2700000">
              <a:srgbClr val="000000">
                <a:alpha val="43000"/>
              </a:srgbClr>
            </a:outerShdw>
          </a:effectLst>
        </p:grpSpPr>
        <p:sp>
          <p:nvSpPr>
            <p:cNvPr id="46" name="Oval 45">
              <a:extLst>
                <a:ext uri="{FF2B5EF4-FFF2-40B4-BE49-F238E27FC236}">
                  <a16:creationId xmlns:a16="http://schemas.microsoft.com/office/drawing/2014/main" id="{0C56E7C4-EC75-0843-A5DD-4D1A2C3E30F0}"/>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Oval 46">
              <a:extLst>
                <a:ext uri="{FF2B5EF4-FFF2-40B4-BE49-F238E27FC236}">
                  <a16:creationId xmlns:a16="http://schemas.microsoft.com/office/drawing/2014/main" id="{92A1D7F0-CEA6-2445-AF57-D697612746FE}"/>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8" name="Group 47">
            <a:extLst>
              <a:ext uri="{FF2B5EF4-FFF2-40B4-BE49-F238E27FC236}">
                <a16:creationId xmlns:a16="http://schemas.microsoft.com/office/drawing/2014/main" id="{4227856B-482E-5B4D-9C6F-EF1B0C5EC24E}"/>
              </a:ext>
            </a:extLst>
          </p:cNvPr>
          <p:cNvGrpSpPr/>
          <p:nvPr/>
        </p:nvGrpSpPr>
        <p:grpSpPr>
          <a:xfrm>
            <a:off x="563453" y="4456151"/>
            <a:ext cx="877997" cy="877997"/>
            <a:chOff x="4081551" y="2754889"/>
            <a:chExt cx="1048880" cy="1048880"/>
          </a:xfrm>
          <a:effectLst>
            <a:outerShdw blurRad="50800" dist="38100" dir="2700000">
              <a:srgbClr val="000000">
                <a:alpha val="43000"/>
              </a:srgbClr>
            </a:outerShdw>
          </a:effectLst>
        </p:grpSpPr>
        <p:sp>
          <p:nvSpPr>
            <p:cNvPr id="49" name="Oval 48">
              <a:extLst>
                <a:ext uri="{FF2B5EF4-FFF2-40B4-BE49-F238E27FC236}">
                  <a16:creationId xmlns:a16="http://schemas.microsoft.com/office/drawing/2014/main" id="{290D3750-6572-3443-96A7-78BDE7EC609E}"/>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Oval 49">
              <a:extLst>
                <a:ext uri="{FF2B5EF4-FFF2-40B4-BE49-F238E27FC236}">
                  <a16:creationId xmlns:a16="http://schemas.microsoft.com/office/drawing/2014/main" id="{4125102F-5B98-E34B-BAD2-575B28FAC1FD}"/>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1" name="Group 50">
            <a:extLst>
              <a:ext uri="{FF2B5EF4-FFF2-40B4-BE49-F238E27FC236}">
                <a16:creationId xmlns:a16="http://schemas.microsoft.com/office/drawing/2014/main" id="{FFAC0D52-0C87-E844-BC77-E71E984F1A7A}"/>
              </a:ext>
            </a:extLst>
          </p:cNvPr>
          <p:cNvGrpSpPr/>
          <p:nvPr/>
        </p:nvGrpSpPr>
        <p:grpSpPr>
          <a:xfrm>
            <a:off x="131653" y="4494251"/>
            <a:ext cx="877997" cy="877997"/>
            <a:chOff x="4081551" y="2754889"/>
            <a:chExt cx="1048880" cy="1048880"/>
          </a:xfrm>
          <a:effectLst>
            <a:outerShdw blurRad="50800" dist="38100" dir="2700000">
              <a:srgbClr val="000000">
                <a:alpha val="43000"/>
              </a:srgbClr>
            </a:outerShdw>
          </a:effectLst>
        </p:grpSpPr>
        <p:sp>
          <p:nvSpPr>
            <p:cNvPr id="52" name="Oval 51">
              <a:extLst>
                <a:ext uri="{FF2B5EF4-FFF2-40B4-BE49-F238E27FC236}">
                  <a16:creationId xmlns:a16="http://schemas.microsoft.com/office/drawing/2014/main" id="{99FD0305-980B-4542-ABFC-C2D9B9EFA7E4}"/>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Oval 52">
              <a:extLst>
                <a:ext uri="{FF2B5EF4-FFF2-40B4-BE49-F238E27FC236}">
                  <a16:creationId xmlns:a16="http://schemas.microsoft.com/office/drawing/2014/main" id="{A2C45F2A-1785-444B-B3A2-11BD0929AF01}"/>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4" name="Group 53">
            <a:extLst>
              <a:ext uri="{FF2B5EF4-FFF2-40B4-BE49-F238E27FC236}">
                <a16:creationId xmlns:a16="http://schemas.microsoft.com/office/drawing/2014/main" id="{3A4E265B-044F-4247-B008-95B28ACCC2B9}"/>
              </a:ext>
            </a:extLst>
          </p:cNvPr>
          <p:cNvGrpSpPr/>
          <p:nvPr/>
        </p:nvGrpSpPr>
        <p:grpSpPr>
          <a:xfrm>
            <a:off x="118953" y="4792701"/>
            <a:ext cx="998647" cy="998647"/>
            <a:chOff x="4081551" y="2754889"/>
            <a:chExt cx="1048880" cy="1048880"/>
          </a:xfrm>
          <a:effectLst>
            <a:outerShdw blurRad="50800" dist="38100" dir="2700000">
              <a:srgbClr val="000000">
                <a:alpha val="43000"/>
              </a:srgbClr>
            </a:outerShdw>
          </a:effectLst>
        </p:grpSpPr>
        <p:sp>
          <p:nvSpPr>
            <p:cNvPr id="55" name="Oval 54">
              <a:extLst>
                <a:ext uri="{FF2B5EF4-FFF2-40B4-BE49-F238E27FC236}">
                  <a16:creationId xmlns:a16="http://schemas.microsoft.com/office/drawing/2014/main" id="{76386931-13F8-3242-9AED-E61BED404D3A}"/>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Oval 55">
              <a:extLst>
                <a:ext uri="{FF2B5EF4-FFF2-40B4-BE49-F238E27FC236}">
                  <a16:creationId xmlns:a16="http://schemas.microsoft.com/office/drawing/2014/main" id="{F6285ED4-EA08-914F-AEFA-C7B6E07A06BC}"/>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7" name="Group 56">
            <a:extLst>
              <a:ext uri="{FF2B5EF4-FFF2-40B4-BE49-F238E27FC236}">
                <a16:creationId xmlns:a16="http://schemas.microsoft.com/office/drawing/2014/main" id="{BC9AC3FC-7E24-E849-958F-4B84AEB8FD99}"/>
              </a:ext>
            </a:extLst>
          </p:cNvPr>
          <p:cNvGrpSpPr/>
          <p:nvPr/>
        </p:nvGrpSpPr>
        <p:grpSpPr>
          <a:xfrm>
            <a:off x="493603" y="4786351"/>
            <a:ext cx="998647" cy="998647"/>
            <a:chOff x="4081551" y="2754889"/>
            <a:chExt cx="1048880" cy="1048880"/>
          </a:xfrm>
          <a:effectLst>
            <a:outerShdw blurRad="50800" dist="38100" dir="2700000">
              <a:srgbClr val="000000">
                <a:alpha val="43000"/>
              </a:srgbClr>
            </a:outerShdw>
          </a:effectLst>
        </p:grpSpPr>
        <p:sp>
          <p:nvSpPr>
            <p:cNvPr id="58" name="Oval 57">
              <a:extLst>
                <a:ext uri="{FF2B5EF4-FFF2-40B4-BE49-F238E27FC236}">
                  <a16:creationId xmlns:a16="http://schemas.microsoft.com/office/drawing/2014/main" id="{7793E03B-C36E-D443-8F15-B030345082D7}"/>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a:extLst>
                <a:ext uri="{FF2B5EF4-FFF2-40B4-BE49-F238E27FC236}">
                  <a16:creationId xmlns:a16="http://schemas.microsoft.com/office/drawing/2014/main" id="{A8AB06EC-4F9E-DA4D-9227-A5E72655226A}"/>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0" name="Group 59">
            <a:extLst>
              <a:ext uri="{FF2B5EF4-FFF2-40B4-BE49-F238E27FC236}">
                <a16:creationId xmlns:a16="http://schemas.microsoft.com/office/drawing/2014/main" id="{DD778A3A-8E0B-BB41-AD69-256331B91C7E}"/>
              </a:ext>
            </a:extLst>
          </p:cNvPr>
          <p:cNvGrpSpPr/>
          <p:nvPr/>
        </p:nvGrpSpPr>
        <p:grpSpPr>
          <a:xfrm>
            <a:off x="1649303" y="4760951"/>
            <a:ext cx="998647" cy="998647"/>
            <a:chOff x="4081551" y="2754889"/>
            <a:chExt cx="1048880" cy="1048880"/>
          </a:xfrm>
          <a:effectLst>
            <a:outerShdw blurRad="50800" dist="38100" dir="2700000">
              <a:srgbClr val="000000">
                <a:alpha val="43000"/>
              </a:srgbClr>
            </a:outerShdw>
          </a:effectLst>
        </p:grpSpPr>
        <p:sp>
          <p:nvSpPr>
            <p:cNvPr id="61" name="Oval 60">
              <a:extLst>
                <a:ext uri="{FF2B5EF4-FFF2-40B4-BE49-F238E27FC236}">
                  <a16:creationId xmlns:a16="http://schemas.microsoft.com/office/drawing/2014/main" id="{BE8832DE-CB20-4042-9B27-30A5A854D076}"/>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Oval 61">
              <a:extLst>
                <a:ext uri="{FF2B5EF4-FFF2-40B4-BE49-F238E27FC236}">
                  <a16:creationId xmlns:a16="http://schemas.microsoft.com/office/drawing/2014/main" id="{354BD7FC-372C-D246-A484-29F899E549B2}"/>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3" name="Group 62">
            <a:extLst>
              <a:ext uri="{FF2B5EF4-FFF2-40B4-BE49-F238E27FC236}">
                <a16:creationId xmlns:a16="http://schemas.microsoft.com/office/drawing/2014/main" id="{657CC297-2ED4-804A-A38C-CF5FBABF282A}"/>
              </a:ext>
            </a:extLst>
          </p:cNvPr>
          <p:cNvGrpSpPr/>
          <p:nvPr/>
        </p:nvGrpSpPr>
        <p:grpSpPr>
          <a:xfrm>
            <a:off x="1096853" y="4780001"/>
            <a:ext cx="998647" cy="998647"/>
            <a:chOff x="4081551" y="2754889"/>
            <a:chExt cx="1048880" cy="1048880"/>
          </a:xfrm>
          <a:effectLst>
            <a:outerShdw blurRad="50800" dist="38100" dir="2700000">
              <a:srgbClr val="000000">
                <a:alpha val="43000"/>
              </a:srgbClr>
            </a:outerShdw>
          </a:effectLst>
        </p:grpSpPr>
        <p:sp>
          <p:nvSpPr>
            <p:cNvPr id="64" name="Oval 63">
              <a:extLst>
                <a:ext uri="{FF2B5EF4-FFF2-40B4-BE49-F238E27FC236}">
                  <a16:creationId xmlns:a16="http://schemas.microsoft.com/office/drawing/2014/main" id="{7CA6BBDF-CC37-BD46-A30A-4BDFE9B0E0F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Oval 64">
              <a:extLst>
                <a:ext uri="{FF2B5EF4-FFF2-40B4-BE49-F238E27FC236}">
                  <a16:creationId xmlns:a16="http://schemas.microsoft.com/office/drawing/2014/main" id="{97CA27A3-EA3B-C449-848C-850885E0CBBF}"/>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6" name="Group 65">
            <a:extLst>
              <a:ext uri="{FF2B5EF4-FFF2-40B4-BE49-F238E27FC236}">
                <a16:creationId xmlns:a16="http://schemas.microsoft.com/office/drawing/2014/main" id="{72C1E228-D617-9945-A30A-08024BC156F7}"/>
              </a:ext>
            </a:extLst>
          </p:cNvPr>
          <p:cNvGrpSpPr/>
          <p:nvPr/>
        </p:nvGrpSpPr>
        <p:grpSpPr>
          <a:xfrm>
            <a:off x="201503" y="5034001"/>
            <a:ext cx="998647" cy="998647"/>
            <a:chOff x="4081551" y="2754889"/>
            <a:chExt cx="1048880" cy="1048880"/>
          </a:xfrm>
          <a:effectLst>
            <a:outerShdw blurRad="50800" dist="38100" dir="2700000">
              <a:srgbClr val="000000">
                <a:alpha val="43000"/>
              </a:srgbClr>
            </a:outerShdw>
          </a:effectLst>
        </p:grpSpPr>
        <p:sp>
          <p:nvSpPr>
            <p:cNvPr id="67" name="Oval 66">
              <a:extLst>
                <a:ext uri="{FF2B5EF4-FFF2-40B4-BE49-F238E27FC236}">
                  <a16:creationId xmlns:a16="http://schemas.microsoft.com/office/drawing/2014/main" id="{70AAC563-92A5-D64A-9171-13A0AB0DB9A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Oval 67">
              <a:extLst>
                <a:ext uri="{FF2B5EF4-FFF2-40B4-BE49-F238E27FC236}">
                  <a16:creationId xmlns:a16="http://schemas.microsoft.com/office/drawing/2014/main" id="{15119DDD-178E-EA40-AB95-856660977650}"/>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2" name="Group 71">
            <a:extLst>
              <a:ext uri="{FF2B5EF4-FFF2-40B4-BE49-F238E27FC236}">
                <a16:creationId xmlns:a16="http://schemas.microsoft.com/office/drawing/2014/main" id="{4B4D6B68-30C5-A741-8E92-DCD73A313F3F}"/>
              </a:ext>
            </a:extLst>
          </p:cNvPr>
          <p:cNvGrpSpPr/>
          <p:nvPr/>
        </p:nvGrpSpPr>
        <p:grpSpPr>
          <a:xfrm>
            <a:off x="1617553" y="5078451"/>
            <a:ext cx="998647" cy="998647"/>
            <a:chOff x="4081551" y="2754889"/>
            <a:chExt cx="1048880" cy="1048880"/>
          </a:xfrm>
          <a:effectLst>
            <a:outerShdw blurRad="50800" dist="38100" dir="2700000">
              <a:srgbClr val="000000">
                <a:alpha val="43000"/>
              </a:srgbClr>
            </a:outerShdw>
          </a:effectLst>
        </p:grpSpPr>
        <p:sp>
          <p:nvSpPr>
            <p:cNvPr id="73" name="Oval 72">
              <a:extLst>
                <a:ext uri="{FF2B5EF4-FFF2-40B4-BE49-F238E27FC236}">
                  <a16:creationId xmlns:a16="http://schemas.microsoft.com/office/drawing/2014/main" id="{AC75F4AC-98BA-E546-8BB2-D03FD4684808}"/>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Oval 73">
              <a:extLst>
                <a:ext uri="{FF2B5EF4-FFF2-40B4-BE49-F238E27FC236}">
                  <a16:creationId xmlns:a16="http://schemas.microsoft.com/office/drawing/2014/main" id="{EE667725-BD92-1F4A-940A-E6C3C6FFB049}"/>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 name="Rectangle 26">
            <a:extLst>
              <a:ext uri="{FF2B5EF4-FFF2-40B4-BE49-F238E27FC236}">
                <a16:creationId xmlns:a16="http://schemas.microsoft.com/office/drawing/2014/main" id="{806CEFC5-FF7C-1946-89F7-C0AC1252A9E5}"/>
              </a:ext>
            </a:extLst>
          </p:cNvPr>
          <p:cNvSpPr/>
          <p:nvPr/>
        </p:nvSpPr>
        <p:spPr>
          <a:xfrm>
            <a:off x="401282" y="50927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a:t>
            </a:r>
          </a:p>
        </p:txBody>
      </p:sp>
      <p:sp>
        <p:nvSpPr>
          <p:cNvPr id="75" name="Rectangle 74">
            <a:extLst>
              <a:ext uri="{FF2B5EF4-FFF2-40B4-BE49-F238E27FC236}">
                <a16:creationId xmlns:a16="http://schemas.microsoft.com/office/drawing/2014/main" id="{D1B119AC-8E1D-244A-9497-94EB78B632F6}"/>
              </a:ext>
            </a:extLst>
          </p:cNvPr>
          <p:cNvSpPr/>
          <p:nvPr/>
        </p:nvSpPr>
        <p:spPr>
          <a:xfrm>
            <a:off x="1918932" y="51562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a:t>
            </a:r>
          </a:p>
        </p:txBody>
      </p:sp>
      <p:grpSp>
        <p:nvGrpSpPr>
          <p:cNvPr id="69" name="Group 68">
            <a:extLst>
              <a:ext uri="{FF2B5EF4-FFF2-40B4-BE49-F238E27FC236}">
                <a16:creationId xmlns:a16="http://schemas.microsoft.com/office/drawing/2014/main" id="{F9E0B6B3-BD8C-9B4F-BFDF-B9B015F7159A}"/>
              </a:ext>
            </a:extLst>
          </p:cNvPr>
          <p:cNvGrpSpPr/>
          <p:nvPr/>
        </p:nvGrpSpPr>
        <p:grpSpPr>
          <a:xfrm>
            <a:off x="912703" y="5059401"/>
            <a:ext cx="998647" cy="998647"/>
            <a:chOff x="4081551" y="2754889"/>
            <a:chExt cx="1048880" cy="1048880"/>
          </a:xfrm>
          <a:effectLst>
            <a:outerShdw blurRad="50800" dist="38100" dir="2700000">
              <a:srgbClr val="000000">
                <a:alpha val="43000"/>
              </a:srgbClr>
            </a:outerShdw>
          </a:effectLst>
        </p:grpSpPr>
        <p:sp>
          <p:nvSpPr>
            <p:cNvPr id="70" name="Oval 69">
              <a:extLst>
                <a:ext uri="{FF2B5EF4-FFF2-40B4-BE49-F238E27FC236}">
                  <a16:creationId xmlns:a16="http://schemas.microsoft.com/office/drawing/2014/main" id="{C38D3A18-E476-C343-807B-2FC1C4FD60E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58179AA5-7E89-6645-96D1-1DE23977245F}"/>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6" name="Rectangle 75">
            <a:extLst>
              <a:ext uri="{FF2B5EF4-FFF2-40B4-BE49-F238E27FC236}">
                <a16:creationId xmlns:a16="http://schemas.microsoft.com/office/drawing/2014/main" id="{10E691AA-55DE-E64C-B9E9-482C70494929}"/>
              </a:ext>
            </a:extLst>
          </p:cNvPr>
          <p:cNvSpPr/>
          <p:nvPr/>
        </p:nvSpPr>
        <p:spPr>
          <a:xfrm>
            <a:off x="1131532" y="51181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3</a:t>
            </a:r>
          </a:p>
        </p:txBody>
      </p:sp>
    </p:spTree>
    <p:extLst>
      <p:ext uri="{BB962C8B-B14F-4D97-AF65-F5344CB8AC3E}">
        <p14:creationId xmlns:p14="http://schemas.microsoft.com/office/powerpoint/2010/main" val="153218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a:extLst>
              <a:ext uri="{FF2B5EF4-FFF2-40B4-BE49-F238E27FC236}">
                <a16:creationId xmlns:a16="http://schemas.microsoft.com/office/drawing/2014/main" id="{8607AD6C-DD01-524E-8387-CBE9CC7D16B9}"/>
              </a:ext>
            </a:extLst>
          </p:cNvPr>
          <p:cNvSpPr/>
          <p:nvPr/>
        </p:nvSpPr>
        <p:spPr>
          <a:xfrm>
            <a:off x="449263" y="277813"/>
            <a:ext cx="7088187" cy="574675"/>
          </a:xfrm>
          <a:custGeom>
            <a:avLst/>
            <a:gdLst>
              <a:gd name="connsiteX0" fmla="*/ 240092 w 7089009"/>
              <a:gd name="connsiteY0" fmla="*/ 0 h 574989"/>
              <a:gd name="connsiteX1" fmla="*/ 7051100 w 7089009"/>
              <a:gd name="connsiteY1" fmla="*/ 334884 h 574989"/>
              <a:gd name="connsiteX2" fmla="*/ 7089009 w 7089009"/>
              <a:gd name="connsiteY2" fmla="*/ 511803 h 574989"/>
              <a:gd name="connsiteX3" fmla="*/ 0 w 7089009"/>
              <a:gd name="connsiteY3" fmla="*/ 574989 h 574989"/>
              <a:gd name="connsiteX4" fmla="*/ 240092 w 7089009"/>
              <a:gd name="connsiteY4" fmla="*/ 0 h 574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009" h="574989">
                <a:moveTo>
                  <a:pt x="240092" y="0"/>
                </a:moveTo>
                <a:lnTo>
                  <a:pt x="7051100" y="334884"/>
                </a:lnTo>
                <a:lnTo>
                  <a:pt x="7089009" y="511803"/>
                </a:lnTo>
                <a:lnTo>
                  <a:pt x="0" y="574989"/>
                </a:lnTo>
                <a:lnTo>
                  <a:pt x="240092" y="0"/>
                </a:lnTo>
                <a:close/>
              </a:path>
            </a:pathLst>
          </a:cu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0" name="Title 1">
            <a:extLst>
              <a:ext uri="{FF2B5EF4-FFF2-40B4-BE49-F238E27FC236}">
                <a16:creationId xmlns:a16="http://schemas.microsoft.com/office/drawing/2014/main" id="{297E460E-FDE4-7E42-B0E7-C3561CAD35FE}"/>
              </a:ext>
            </a:extLst>
          </p:cNvPr>
          <p:cNvSpPr>
            <a:spLocks noGrp="1"/>
          </p:cNvSpPr>
          <p:nvPr>
            <p:ph type="title"/>
          </p:nvPr>
        </p:nvSpPr>
        <p:spPr>
          <a:xfrm>
            <a:off x="658813" y="-28575"/>
            <a:ext cx="8008937" cy="1003300"/>
          </a:xfrm>
        </p:spPr>
        <p:txBody>
          <a:bodyPr/>
          <a:lstStyle/>
          <a:p>
            <a:r>
              <a:rPr lang="en-US" altLang="en-US">
                <a:latin typeface="Times" pitchFamily="2" charset="0"/>
                <a:ea typeface="ＭＳ Ｐゴシック" panose="020B0600070205080204" pitchFamily="34" charset="-128"/>
              </a:rPr>
              <a:t>Odd and even</a:t>
            </a:r>
          </a:p>
        </p:txBody>
      </p:sp>
      <p:sp>
        <p:nvSpPr>
          <p:cNvPr id="37891" name="Content Placeholder 2">
            <a:extLst>
              <a:ext uri="{FF2B5EF4-FFF2-40B4-BE49-F238E27FC236}">
                <a16:creationId xmlns:a16="http://schemas.microsoft.com/office/drawing/2014/main" id="{E219D80C-DC80-4347-88A3-165C1138388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AF626B4D-63F4-B44B-B539-CEA1AB89EA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DA91FD4-9909-414C-ADB1-5072FCAAEAC2}" type="slidenum">
              <a:rPr lang="en-US" altLang="en-US" sz="1200">
                <a:solidFill>
                  <a:srgbClr val="898989"/>
                </a:solidFill>
                <a:latin typeface="Times" pitchFamily="2" charset="0"/>
              </a:rPr>
              <a:pPr eaLnBrk="1" hangingPunct="1"/>
              <a:t>23</a:t>
            </a:fld>
            <a:endParaRPr lang="en-US" altLang="en-US" sz="1200">
              <a:solidFill>
                <a:srgbClr val="898989"/>
              </a:solidFill>
              <a:latin typeface="Times" pitchFamily="2" charset="0"/>
            </a:endParaRPr>
          </a:p>
        </p:txBody>
      </p:sp>
      <p:grpSp>
        <p:nvGrpSpPr>
          <p:cNvPr id="5" name="Group 4">
            <a:extLst>
              <a:ext uri="{FF2B5EF4-FFF2-40B4-BE49-F238E27FC236}">
                <a16:creationId xmlns:a16="http://schemas.microsoft.com/office/drawing/2014/main" id="{FCC4C732-380C-0C43-B166-7E93230799D6}"/>
              </a:ext>
            </a:extLst>
          </p:cNvPr>
          <p:cNvGrpSpPr/>
          <p:nvPr/>
        </p:nvGrpSpPr>
        <p:grpSpPr>
          <a:xfrm>
            <a:off x="1467927" y="1661778"/>
            <a:ext cx="676085" cy="676085"/>
            <a:chOff x="5680053" y="2748570"/>
            <a:chExt cx="1048880" cy="1048880"/>
          </a:xfrm>
          <a:effectLst>
            <a:outerShdw blurRad="50800" dist="38100" dir="2700000">
              <a:srgbClr val="000000">
                <a:alpha val="43000"/>
              </a:srgbClr>
            </a:outerShdw>
          </a:effectLst>
        </p:grpSpPr>
        <p:sp>
          <p:nvSpPr>
            <p:cNvPr id="6" name="Oval 5">
              <a:extLst>
                <a:ext uri="{FF2B5EF4-FFF2-40B4-BE49-F238E27FC236}">
                  <a16:creationId xmlns:a16="http://schemas.microsoft.com/office/drawing/2014/main" id="{3A697684-3AEC-5C4A-8DC3-91DD06719D8E}"/>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044CB487-7151-0C49-AF4F-92FB5154D23F}"/>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a:extLst>
              <a:ext uri="{FF2B5EF4-FFF2-40B4-BE49-F238E27FC236}">
                <a16:creationId xmlns:a16="http://schemas.microsoft.com/office/drawing/2014/main" id="{A32245B1-921C-2E4B-974E-4949C1450532}"/>
              </a:ext>
            </a:extLst>
          </p:cNvPr>
          <p:cNvGrpSpPr/>
          <p:nvPr/>
        </p:nvGrpSpPr>
        <p:grpSpPr>
          <a:xfrm>
            <a:off x="600229" y="1661778"/>
            <a:ext cx="676085" cy="676085"/>
            <a:chOff x="4081551" y="2754889"/>
            <a:chExt cx="1048880" cy="1048880"/>
          </a:xfrm>
          <a:effectLst>
            <a:outerShdw blurRad="50800" dist="38100" dir="2700000">
              <a:srgbClr val="000000">
                <a:alpha val="43000"/>
              </a:srgbClr>
            </a:outerShdw>
          </a:effectLst>
        </p:grpSpPr>
        <p:sp>
          <p:nvSpPr>
            <p:cNvPr id="9" name="Oval 8">
              <a:extLst>
                <a:ext uri="{FF2B5EF4-FFF2-40B4-BE49-F238E27FC236}">
                  <a16:creationId xmlns:a16="http://schemas.microsoft.com/office/drawing/2014/main" id="{5ACAFBC9-008B-EB46-94C0-0C1094C0CDA2}"/>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BA170558-0AD2-B74C-BFC7-10BD1BE29A0F}"/>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4" name="Group 13">
            <a:extLst>
              <a:ext uri="{FF2B5EF4-FFF2-40B4-BE49-F238E27FC236}">
                <a16:creationId xmlns:a16="http://schemas.microsoft.com/office/drawing/2014/main" id="{12D69162-BC5B-9745-9D82-8D05FC4EEEF6}"/>
              </a:ext>
            </a:extLst>
          </p:cNvPr>
          <p:cNvGrpSpPr/>
          <p:nvPr/>
        </p:nvGrpSpPr>
        <p:grpSpPr>
          <a:xfrm>
            <a:off x="3203323" y="1661778"/>
            <a:ext cx="676085" cy="676085"/>
            <a:chOff x="5680053" y="2748570"/>
            <a:chExt cx="1048880" cy="1048880"/>
          </a:xfrm>
          <a:effectLst>
            <a:outerShdw blurRad="50800" dist="38100" dir="2700000">
              <a:srgbClr val="000000">
                <a:alpha val="43000"/>
              </a:srgbClr>
            </a:outerShdw>
          </a:effectLst>
        </p:grpSpPr>
        <p:sp>
          <p:nvSpPr>
            <p:cNvPr id="15" name="Oval 14">
              <a:extLst>
                <a:ext uri="{FF2B5EF4-FFF2-40B4-BE49-F238E27FC236}">
                  <a16:creationId xmlns:a16="http://schemas.microsoft.com/office/drawing/2014/main" id="{609D8855-226C-6644-93CE-A2F2735BFCAA}"/>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44115C7F-70F5-6245-97EB-9DC2CEAABA8E}"/>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16">
            <a:extLst>
              <a:ext uri="{FF2B5EF4-FFF2-40B4-BE49-F238E27FC236}">
                <a16:creationId xmlns:a16="http://schemas.microsoft.com/office/drawing/2014/main" id="{E4C3DBFF-9835-FD43-A475-3A44F6EEC4FA}"/>
              </a:ext>
            </a:extLst>
          </p:cNvPr>
          <p:cNvGrpSpPr/>
          <p:nvPr/>
        </p:nvGrpSpPr>
        <p:grpSpPr>
          <a:xfrm>
            <a:off x="2335625" y="1661778"/>
            <a:ext cx="676085" cy="676085"/>
            <a:chOff x="4081551" y="2754889"/>
            <a:chExt cx="1048880" cy="1048880"/>
          </a:xfrm>
          <a:effectLst>
            <a:outerShdw blurRad="50800" dist="38100" dir="2700000">
              <a:srgbClr val="000000">
                <a:alpha val="43000"/>
              </a:srgbClr>
            </a:outerShdw>
          </a:effectLst>
        </p:grpSpPr>
        <p:sp>
          <p:nvSpPr>
            <p:cNvPr id="18" name="Oval 17">
              <a:extLst>
                <a:ext uri="{FF2B5EF4-FFF2-40B4-BE49-F238E27FC236}">
                  <a16:creationId xmlns:a16="http://schemas.microsoft.com/office/drawing/2014/main" id="{7ABE1B3F-C9D9-0142-8C65-6F31D3E6074A}"/>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64E10870-4C55-AA4C-AC73-5D295CC6F20C}"/>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0" name="Group 19">
            <a:extLst>
              <a:ext uri="{FF2B5EF4-FFF2-40B4-BE49-F238E27FC236}">
                <a16:creationId xmlns:a16="http://schemas.microsoft.com/office/drawing/2014/main" id="{6CF4F25F-A6A5-DF46-B6BB-11CC7871C1B4}"/>
              </a:ext>
            </a:extLst>
          </p:cNvPr>
          <p:cNvGrpSpPr/>
          <p:nvPr/>
        </p:nvGrpSpPr>
        <p:grpSpPr>
          <a:xfrm>
            <a:off x="4938719" y="1661778"/>
            <a:ext cx="676085" cy="676085"/>
            <a:chOff x="5680053" y="2748570"/>
            <a:chExt cx="1048880" cy="1048880"/>
          </a:xfrm>
          <a:effectLst>
            <a:outerShdw blurRad="50800" dist="38100" dir="2700000">
              <a:srgbClr val="000000">
                <a:alpha val="43000"/>
              </a:srgbClr>
            </a:outerShdw>
          </a:effectLst>
        </p:grpSpPr>
        <p:sp>
          <p:nvSpPr>
            <p:cNvPr id="21" name="Oval 20">
              <a:extLst>
                <a:ext uri="{FF2B5EF4-FFF2-40B4-BE49-F238E27FC236}">
                  <a16:creationId xmlns:a16="http://schemas.microsoft.com/office/drawing/2014/main" id="{8DDA592D-8FCF-034D-A76A-2D190969170B}"/>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AC64766D-0D50-DD46-AC74-9CD2F53925C5}"/>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a:extLst>
              <a:ext uri="{FF2B5EF4-FFF2-40B4-BE49-F238E27FC236}">
                <a16:creationId xmlns:a16="http://schemas.microsoft.com/office/drawing/2014/main" id="{6E3E30B7-E36A-954D-AF0E-A10D6051CEE6}"/>
              </a:ext>
            </a:extLst>
          </p:cNvPr>
          <p:cNvGrpSpPr/>
          <p:nvPr/>
        </p:nvGrpSpPr>
        <p:grpSpPr>
          <a:xfrm>
            <a:off x="4071021" y="1661778"/>
            <a:ext cx="676085" cy="676085"/>
            <a:chOff x="4081551" y="2754889"/>
            <a:chExt cx="1048880" cy="1048880"/>
          </a:xfrm>
          <a:effectLst>
            <a:outerShdw blurRad="50800" dist="38100" dir="2700000">
              <a:srgbClr val="000000">
                <a:alpha val="43000"/>
              </a:srgbClr>
            </a:outerShdw>
          </a:effectLst>
        </p:grpSpPr>
        <p:sp>
          <p:nvSpPr>
            <p:cNvPr id="24" name="Oval 23">
              <a:extLst>
                <a:ext uri="{FF2B5EF4-FFF2-40B4-BE49-F238E27FC236}">
                  <a16:creationId xmlns:a16="http://schemas.microsoft.com/office/drawing/2014/main" id="{A46D13E7-C403-BA46-BF92-BEBCF16DEA13}"/>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A9C19D95-F9B2-6849-83C3-D018B32C594C}"/>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 name="Group 25">
            <a:extLst>
              <a:ext uri="{FF2B5EF4-FFF2-40B4-BE49-F238E27FC236}">
                <a16:creationId xmlns:a16="http://schemas.microsoft.com/office/drawing/2014/main" id="{08B10119-7FDC-DD40-A4B8-E120027D5E21}"/>
              </a:ext>
            </a:extLst>
          </p:cNvPr>
          <p:cNvGrpSpPr/>
          <p:nvPr/>
        </p:nvGrpSpPr>
        <p:grpSpPr>
          <a:xfrm>
            <a:off x="6674115" y="1661778"/>
            <a:ext cx="676085" cy="676085"/>
            <a:chOff x="5680053" y="2748570"/>
            <a:chExt cx="1048880" cy="1048880"/>
          </a:xfrm>
          <a:effectLst>
            <a:outerShdw blurRad="50800" dist="38100" dir="2700000">
              <a:srgbClr val="000000">
                <a:alpha val="43000"/>
              </a:srgbClr>
            </a:outerShdw>
          </a:effectLst>
        </p:grpSpPr>
        <p:sp>
          <p:nvSpPr>
            <p:cNvPr id="27" name="Oval 26">
              <a:extLst>
                <a:ext uri="{FF2B5EF4-FFF2-40B4-BE49-F238E27FC236}">
                  <a16:creationId xmlns:a16="http://schemas.microsoft.com/office/drawing/2014/main" id="{2481B62A-E78B-CD48-8437-88106B7A128D}"/>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F84FEFE8-BC85-EE4D-A63B-458EC48245F9}"/>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9" name="Group 28">
            <a:extLst>
              <a:ext uri="{FF2B5EF4-FFF2-40B4-BE49-F238E27FC236}">
                <a16:creationId xmlns:a16="http://schemas.microsoft.com/office/drawing/2014/main" id="{B4DB2C67-9F3F-8144-967B-244F905D3EEE}"/>
              </a:ext>
            </a:extLst>
          </p:cNvPr>
          <p:cNvGrpSpPr/>
          <p:nvPr/>
        </p:nvGrpSpPr>
        <p:grpSpPr>
          <a:xfrm>
            <a:off x="5806417" y="1661778"/>
            <a:ext cx="676085" cy="676085"/>
            <a:chOff x="4081551" y="2754889"/>
            <a:chExt cx="1048880" cy="1048880"/>
          </a:xfrm>
          <a:effectLst>
            <a:outerShdw blurRad="50800" dist="38100" dir="2700000">
              <a:srgbClr val="000000">
                <a:alpha val="43000"/>
              </a:srgbClr>
            </a:outerShdw>
          </a:effectLst>
        </p:grpSpPr>
        <p:sp>
          <p:nvSpPr>
            <p:cNvPr id="30" name="Oval 29">
              <a:extLst>
                <a:ext uri="{FF2B5EF4-FFF2-40B4-BE49-F238E27FC236}">
                  <a16:creationId xmlns:a16="http://schemas.microsoft.com/office/drawing/2014/main" id="{A96DF588-F5D6-7946-A87E-F2142D1722FA}"/>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526117B1-F3B5-6345-9457-D178C32FC37D}"/>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5" name="Group 34">
            <a:extLst>
              <a:ext uri="{FF2B5EF4-FFF2-40B4-BE49-F238E27FC236}">
                <a16:creationId xmlns:a16="http://schemas.microsoft.com/office/drawing/2014/main" id="{ACE83BDD-F8CB-6E43-92E1-640756F184E1}"/>
              </a:ext>
            </a:extLst>
          </p:cNvPr>
          <p:cNvGrpSpPr/>
          <p:nvPr/>
        </p:nvGrpSpPr>
        <p:grpSpPr>
          <a:xfrm>
            <a:off x="7541813" y="1661778"/>
            <a:ext cx="676085" cy="676085"/>
            <a:chOff x="4081551" y="2754889"/>
            <a:chExt cx="1048880" cy="1048880"/>
          </a:xfrm>
          <a:effectLst>
            <a:outerShdw blurRad="50800" dist="38100" dir="2700000">
              <a:srgbClr val="000000">
                <a:alpha val="43000"/>
              </a:srgbClr>
            </a:outerShdw>
          </a:effectLst>
        </p:grpSpPr>
        <p:sp>
          <p:nvSpPr>
            <p:cNvPr id="36" name="Oval 35">
              <a:extLst>
                <a:ext uri="{FF2B5EF4-FFF2-40B4-BE49-F238E27FC236}">
                  <a16:creationId xmlns:a16="http://schemas.microsoft.com/office/drawing/2014/main" id="{36C1DE23-0371-B448-9DEE-88BE834077A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F3F98BD1-1413-954E-8D88-0CA91C7791E7}"/>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 name="Rectangle 67">
            <a:extLst>
              <a:ext uri="{FF2B5EF4-FFF2-40B4-BE49-F238E27FC236}">
                <a16:creationId xmlns:a16="http://schemas.microsoft.com/office/drawing/2014/main" id="{0F7256EB-7FAB-B04C-A9AF-9540DD0578CD}"/>
              </a:ext>
            </a:extLst>
          </p:cNvPr>
          <p:cNvSpPr/>
          <p:nvPr/>
        </p:nvSpPr>
        <p:spPr>
          <a:xfrm>
            <a:off x="723509"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a:t>
            </a:r>
          </a:p>
        </p:txBody>
      </p:sp>
      <p:sp>
        <p:nvSpPr>
          <p:cNvPr id="69" name="Rectangle 68">
            <a:extLst>
              <a:ext uri="{FF2B5EF4-FFF2-40B4-BE49-F238E27FC236}">
                <a16:creationId xmlns:a16="http://schemas.microsoft.com/office/drawing/2014/main" id="{996DB90B-6136-FE46-8A93-7B3D27D885FD}"/>
              </a:ext>
            </a:extLst>
          </p:cNvPr>
          <p:cNvSpPr/>
          <p:nvPr/>
        </p:nvSpPr>
        <p:spPr>
          <a:xfrm>
            <a:off x="1593050"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a:t>
            </a:r>
          </a:p>
        </p:txBody>
      </p:sp>
      <p:sp>
        <p:nvSpPr>
          <p:cNvPr id="70" name="Rectangle 69">
            <a:extLst>
              <a:ext uri="{FF2B5EF4-FFF2-40B4-BE49-F238E27FC236}">
                <a16:creationId xmlns:a16="http://schemas.microsoft.com/office/drawing/2014/main" id="{17CA1161-A7FF-404A-A7CC-C8DA2E185690}"/>
              </a:ext>
            </a:extLst>
          </p:cNvPr>
          <p:cNvSpPr/>
          <p:nvPr/>
        </p:nvSpPr>
        <p:spPr>
          <a:xfrm>
            <a:off x="2462591"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3</a:t>
            </a:r>
          </a:p>
        </p:txBody>
      </p:sp>
      <p:sp>
        <p:nvSpPr>
          <p:cNvPr id="71" name="Rectangle 70">
            <a:extLst>
              <a:ext uri="{FF2B5EF4-FFF2-40B4-BE49-F238E27FC236}">
                <a16:creationId xmlns:a16="http://schemas.microsoft.com/office/drawing/2014/main" id="{168EF721-1F31-2446-AB93-9692F9765232}"/>
              </a:ext>
            </a:extLst>
          </p:cNvPr>
          <p:cNvSpPr/>
          <p:nvPr/>
        </p:nvSpPr>
        <p:spPr>
          <a:xfrm>
            <a:off x="3332132"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4</a:t>
            </a:r>
          </a:p>
        </p:txBody>
      </p:sp>
      <p:sp>
        <p:nvSpPr>
          <p:cNvPr id="72" name="Rectangle 71">
            <a:extLst>
              <a:ext uri="{FF2B5EF4-FFF2-40B4-BE49-F238E27FC236}">
                <a16:creationId xmlns:a16="http://schemas.microsoft.com/office/drawing/2014/main" id="{ED71F7A0-93A0-5D46-AB59-F7B8850E9C3E}"/>
              </a:ext>
            </a:extLst>
          </p:cNvPr>
          <p:cNvSpPr/>
          <p:nvPr/>
        </p:nvSpPr>
        <p:spPr>
          <a:xfrm>
            <a:off x="4201673"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5</a:t>
            </a:r>
          </a:p>
        </p:txBody>
      </p:sp>
      <p:sp>
        <p:nvSpPr>
          <p:cNvPr id="73" name="Rectangle 72">
            <a:extLst>
              <a:ext uri="{FF2B5EF4-FFF2-40B4-BE49-F238E27FC236}">
                <a16:creationId xmlns:a16="http://schemas.microsoft.com/office/drawing/2014/main" id="{0CE61DEB-748E-954D-9C86-8C8E0C321D58}"/>
              </a:ext>
            </a:extLst>
          </p:cNvPr>
          <p:cNvSpPr/>
          <p:nvPr/>
        </p:nvSpPr>
        <p:spPr>
          <a:xfrm>
            <a:off x="5071214"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6</a:t>
            </a:r>
          </a:p>
        </p:txBody>
      </p:sp>
      <p:sp>
        <p:nvSpPr>
          <p:cNvPr id="74" name="Rectangle 73">
            <a:extLst>
              <a:ext uri="{FF2B5EF4-FFF2-40B4-BE49-F238E27FC236}">
                <a16:creationId xmlns:a16="http://schemas.microsoft.com/office/drawing/2014/main" id="{439D682C-AD2A-EC45-AE9A-6622052C9DF4}"/>
              </a:ext>
            </a:extLst>
          </p:cNvPr>
          <p:cNvSpPr/>
          <p:nvPr/>
        </p:nvSpPr>
        <p:spPr>
          <a:xfrm>
            <a:off x="594075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7</a:t>
            </a:r>
          </a:p>
        </p:txBody>
      </p:sp>
      <p:sp>
        <p:nvSpPr>
          <p:cNvPr id="75" name="Rectangle 74">
            <a:extLst>
              <a:ext uri="{FF2B5EF4-FFF2-40B4-BE49-F238E27FC236}">
                <a16:creationId xmlns:a16="http://schemas.microsoft.com/office/drawing/2014/main" id="{449330D1-156A-0648-82F9-9FAF8B81FA9C}"/>
              </a:ext>
            </a:extLst>
          </p:cNvPr>
          <p:cNvSpPr/>
          <p:nvPr/>
        </p:nvSpPr>
        <p:spPr>
          <a:xfrm>
            <a:off x="6810296"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8</a:t>
            </a:r>
          </a:p>
        </p:txBody>
      </p:sp>
      <p:sp>
        <p:nvSpPr>
          <p:cNvPr id="76" name="Rectangle 75">
            <a:extLst>
              <a:ext uri="{FF2B5EF4-FFF2-40B4-BE49-F238E27FC236}">
                <a16:creationId xmlns:a16="http://schemas.microsoft.com/office/drawing/2014/main" id="{6DF99623-641B-EB4B-8CEB-81E8CEF219C8}"/>
              </a:ext>
            </a:extLst>
          </p:cNvPr>
          <p:cNvSpPr/>
          <p:nvPr/>
        </p:nvSpPr>
        <p:spPr>
          <a:xfrm>
            <a:off x="767983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9</a:t>
            </a:r>
          </a:p>
        </p:txBody>
      </p:sp>
      <p:grpSp>
        <p:nvGrpSpPr>
          <p:cNvPr id="98" name="Group 97">
            <a:extLst>
              <a:ext uri="{FF2B5EF4-FFF2-40B4-BE49-F238E27FC236}">
                <a16:creationId xmlns:a16="http://schemas.microsoft.com/office/drawing/2014/main" id="{7EF947B8-1147-3742-8CDD-6C36E2056A24}"/>
              </a:ext>
            </a:extLst>
          </p:cNvPr>
          <p:cNvGrpSpPr>
            <a:grpSpLocks/>
          </p:cNvGrpSpPr>
          <p:nvPr/>
        </p:nvGrpSpPr>
        <p:grpSpPr bwMode="auto">
          <a:xfrm>
            <a:off x="588963" y="2341563"/>
            <a:ext cx="7853362" cy="1714500"/>
            <a:chOff x="589698" y="2340788"/>
            <a:chExt cx="7852496" cy="1715722"/>
          </a:xfrm>
        </p:grpSpPr>
        <p:grpSp>
          <p:nvGrpSpPr>
            <p:cNvPr id="38" name="Group 37">
              <a:extLst>
                <a:ext uri="{FF2B5EF4-FFF2-40B4-BE49-F238E27FC236}">
                  <a16:creationId xmlns:a16="http://schemas.microsoft.com/office/drawing/2014/main" id="{3CA8427E-4198-5842-A8A7-63060DC06744}"/>
                </a:ext>
              </a:extLst>
            </p:cNvPr>
            <p:cNvGrpSpPr/>
            <p:nvPr/>
          </p:nvGrpSpPr>
          <p:grpSpPr>
            <a:xfrm>
              <a:off x="589698" y="3380425"/>
              <a:ext cx="676085" cy="676085"/>
              <a:chOff x="5680053" y="2748570"/>
              <a:chExt cx="1048880" cy="1048880"/>
            </a:xfrm>
            <a:effectLst>
              <a:outerShdw blurRad="50800" dist="38100" dir="2700000">
                <a:srgbClr val="000000">
                  <a:alpha val="43000"/>
                </a:srgbClr>
              </a:outerShdw>
            </a:effectLst>
          </p:grpSpPr>
          <p:sp>
            <p:nvSpPr>
              <p:cNvPr id="39" name="Oval 38">
                <a:extLst>
                  <a:ext uri="{FF2B5EF4-FFF2-40B4-BE49-F238E27FC236}">
                    <a16:creationId xmlns:a16="http://schemas.microsoft.com/office/drawing/2014/main" id="{2156DAFE-376C-114D-A4F9-C56FB0C5956C}"/>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a:extLst>
                  <a:ext uri="{FF2B5EF4-FFF2-40B4-BE49-F238E27FC236}">
                    <a16:creationId xmlns:a16="http://schemas.microsoft.com/office/drawing/2014/main" id="{C3C26C6A-5690-6F41-B10C-24FCA30FEDC2}"/>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4" name="Group 43">
              <a:extLst>
                <a:ext uri="{FF2B5EF4-FFF2-40B4-BE49-F238E27FC236}">
                  <a16:creationId xmlns:a16="http://schemas.microsoft.com/office/drawing/2014/main" id="{E657F75B-C6ED-5141-A31A-C9384B07732C}"/>
                </a:ext>
              </a:extLst>
            </p:cNvPr>
            <p:cNvGrpSpPr/>
            <p:nvPr/>
          </p:nvGrpSpPr>
          <p:grpSpPr>
            <a:xfrm>
              <a:off x="2325094" y="3380425"/>
              <a:ext cx="676085" cy="676085"/>
              <a:chOff x="5680053" y="2748570"/>
              <a:chExt cx="1048880" cy="1048880"/>
            </a:xfrm>
            <a:effectLst>
              <a:outerShdw blurRad="50800" dist="38100" dir="2700000">
                <a:srgbClr val="000000">
                  <a:alpha val="43000"/>
                </a:srgbClr>
              </a:outerShdw>
            </a:effectLst>
          </p:grpSpPr>
          <p:sp>
            <p:nvSpPr>
              <p:cNvPr id="45" name="Oval 44">
                <a:extLst>
                  <a:ext uri="{FF2B5EF4-FFF2-40B4-BE49-F238E27FC236}">
                    <a16:creationId xmlns:a16="http://schemas.microsoft.com/office/drawing/2014/main" id="{28694CB6-DF4E-6043-BE58-2D0E53535127}"/>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Oval 45">
                <a:extLst>
                  <a:ext uri="{FF2B5EF4-FFF2-40B4-BE49-F238E27FC236}">
                    <a16:creationId xmlns:a16="http://schemas.microsoft.com/office/drawing/2014/main" id="{BF47C968-5460-914D-8470-67C11FC82E3B}"/>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0" name="Group 49">
              <a:extLst>
                <a:ext uri="{FF2B5EF4-FFF2-40B4-BE49-F238E27FC236}">
                  <a16:creationId xmlns:a16="http://schemas.microsoft.com/office/drawing/2014/main" id="{A529C1B7-353B-FF48-9D08-463F67624669}"/>
                </a:ext>
              </a:extLst>
            </p:cNvPr>
            <p:cNvGrpSpPr/>
            <p:nvPr/>
          </p:nvGrpSpPr>
          <p:grpSpPr>
            <a:xfrm>
              <a:off x="4060490" y="3380425"/>
              <a:ext cx="676085" cy="676085"/>
              <a:chOff x="5680053" y="2748570"/>
              <a:chExt cx="1048880" cy="1048880"/>
            </a:xfrm>
            <a:effectLst>
              <a:outerShdw blurRad="50800" dist="38100" dir="2700000">
                <a:srgbClr val="000000">
                  <a:alpha val="43000"/>
                </a:srgbClr>
              </a:outerShdw>
            </a:effectLst>
          </p:grpSpPr>
          <p:sp>
            <p:nvSpPr>
              <p:cNvPr id="51" name="Oval 50">
                <a:extLst>
                  <a:ext uri="{FF2B5EF4-FFF2-40B4-BE49-F238E27FC236}">
                    <a16:creationId xmlns:a16="http://schemas.microsoft.com/office/drawing/2014/main" id="{F6866602-33FC-074B-9F53-0B66E5E486D4}"/>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a:extLst>
                  <a:ext uri="{FF2B5EF4-FFF2-40B4-BE49-F238E27FC236}">
                    <a16:creationId xmlns:a16="http://schemas.microsoft.com/office/drawing/2014/main" id="{329E8FEC-4311-4540-B631-2AD1CE69EFD6}"/>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6" name="Group 55">
              <a:extLst>
                <a:ext uri="{FF2B5EF4-FFF2-40B4-BE49-F238E27FC236}">
                  <a16:creationId xmlns:a16="http://schemas.microsoft.com/office/drawing/2014/main" id="{77DA8A2B-AB45-C44E-A89B-D0A0E2F005AD}"/>
                </a:ext>
              </a:extLst>
            </p:cNvPr>
            <p:cNvGrpSpPr/>
            <p:nvPr/>
          </p:nvGrpSpPr>
          <p:grpSpPr>
            <a:xfrm>
              <a:off x="5795886" y="3380425"/>
              <a:ext cx="676085" cy="676085"/>
              <a:chOff x="5680053" y="2748570"/>
              <a:chExt cx="1048880" cy="1048880"/>
            </a:xfrm>
            <a:effectLst>
              <a:outerShdw blurRad="50800" dist="38100" dir="2700000">
                <a:srgbClr val="000000">
                  <a:alpha val="43000"/>
                </a:srgbClr>
              </a:outerShdw>
            </a:effectLst>
          </p:grpSpPr>
          <p:sp>
            <p:nvSpPr>
              <p:cNvPr id="57" name="Oval 56">
                <a:extLst>
                  <a:ext uri="{FF2B5EF4-FFF2-40B4-BE49-F238E27FC236}">
                    <a16:creationId xmlns:a16="http://schemas.microsoft.com/office/drawing/2014/main" id="{66119973-5719-0645-8B65-520A56943591}"/>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a:extLst>
                  <a:ext uri="{FF2B5EF4-FFF2-40B4-BE49-F238E27FC236}">
                    <a16:creationId xmlns:a16="http://schemas.microsoft.com/office/drawing/2014/main" id="{3F1DC0DE-371F-2646-8BA9-A304C5792BE2}"/>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2" name="Group 61">
              <a:extLst>
                <a:ext uri="{FF2B5EF4-FFF2-40B4-BE49-F238E27FC236}">
                  <a16:creationId xmlns:a16="http://schemas.microsoft.com/office/drawing/2014/main" id="{FD1B80BD-268E-E04E-A7CC-6C44585CB1F6}"/>
                </a:ext>
              </a:extLst>
            </p:cNvPr>
            <p:cNvGrpSpPr/>
            <p:nvPr/>
          </p:nvGrpSpPr>
          <p:grpSpPr>
            <a:xfrm>
              <a:off x="7531281" y="3380425"/>
              <a:ext cx="676085" cy="676085"/>
              <a:chOff x="5680053" y="2748570"/>
              <a:chExt cx="1048880" cy="1048880"/>
            </a:xfrm>
            <a:effectLst>
              <a:outerShdw blurRad="50800" dist="38100" dir="2700000">
                <a:srgbClr val="000000">
                  <a:alpha val="43000"/>
                </a:srgbClr>
              </a:outerShdw>
            </a:effectLst>
          </p:grpSpPr>
          <p:sp>
            <p:nvSpPr>
              <p:cNvPr id="63" name="Oval 62">
                <a:extLst>
                  <a:ext uri="{FF2B5EF4-FFF2-40B4-BE49-F238E27FC236}">
                    <a16:creationId xmlns:a16="http://schemas.microsoft.com/office/drawing/2014/main" id="{962231A3-292D-0344-9EF4-6958FF0B4373}"/>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Oval 63">
                <a:extLst>
                  <a:ext uri="{FF2B5EF4-FFF2-40B4-BE49-F238E27FC236}">
                    <a16:creationId xmlns:a16="http://schemas.microsoft.com/office/drawing/2014/main" id="{AD8CBBE6-F037-564F-8D4A-54C070D5E1CC}"/>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8" name="Rectangle 77">
              <a:extLst>
                <a:ext uri="{FF2B5EF4-FFF2-40B4-BE49-F238E27FC236}">
                  <a16:creationId xmlns:a16="http://schemas.microsoft.com/office/drawing/2014/main" id="{003814D8-AFF4-BF41-B26A-1811EA53B527}"/>
                </a:ext>
              </a:extLst>
            </p:cNvPr>
            <p:cNvSpPr/>
            <p:nvPr/>
          </p:nvSpPr>
          <p:spPr>
            <a:xfrm>
              <a:off x="708501" y="334561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a:t>
              </a:r>
            </a:p>
          </p:txBody>
        </p:sp>
        <p:sp>
          <p:nvSpPr>
            <p:cNvPr id="80" name="Rectangle 79">
              <a:extLst>
                <a:ext uri="{FF2B5EF4-FFF2-40B4-BE49-F238E27FC236}">
                  <a16:creationId xmlns:a16="http://schemas.microsoft.com/office/drawing/2014/main" id="{1705A389-14A9-ED43-B844-2DF2894F69F1}"/>
                </a:ext>
              </a:extLst>
            </p:cNvPr>
            <p:cNvSpPr/>
            <p:nvPr/>
          </p:nvSpPr>
          <p:spPr>
            <a:xfrm>
              <a:off x="2434948" y="3345610"/>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4</a:t>
              </a:r>
            </a:p>
          </p:txBody>
        </p:sp>
        <p:sp>
          <p:nvSpPr>
            <p:cNvPr id="82" name="Rectangle 81">
              <a:extLst>
                <a:ext uri="{FF2B5EF4-FFF2-40B4-BE49-F238E27FC236}">
                  <a16:creationId xmlns:a16="http://schemas.microsoft.com/office/drawing/2014/main" id="{71487859-2983-184D-B41D-87A9489C8D07}"/>
                </a:ext>
              </a:extLst>
            </p:cNvPr>
            <p:cNvSpPr/>
            <p:nvPr/>
          </p:nvSpPr>
          <p:spPr>
            <a:xfrm>
              <a:off x="4174030" y="334561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6</a:t>
              </a:r>
            </a:p>
          </p:txBody>
        </p:sp>
        <p:sp>
          <p:nvSpPr>
            <p:cNvPr id="84" name="Rectangle 83">
              <a:extLst>
                <a:ext uri="{FF2B5EF4-FFF2-40B4-BE49-F238E27FC236}">
                  <a16:creationId xmlns:a16="http://schemas.microsoft.com/office/drawing/2014/main" id="{939ADE6B-FDF1-144C-A248-7B1443E3863B}"/>
                </a:ext>
              </a:extLst>
            </p:cNvPr>
            <p:cNvSpPr/>
            <p:nvPr/>
          </p:nvSpPr>
          <p:spPr>
            <a:xfrm>
              <a:off x="5925747" y="334561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8</a:t>
              </a:r>
            </a:p>
          </p:txBody>
        </p:sp>
        <p:sp>
          <p:nvSpPr>
            <p:cNvPr id="85" name="Rectangle 84">
              <a:extLst>
                <a:ext uri="{FF2B5EF4-FFF2-40B4-BE49-F238E27FC236}">
                  <a16:creationId xmlns:a16="http://schemas.microsoft.com/office/drawing/2014/main" id="{11657835-0447-C74A-A97A-A5BD1F396D17}"/>
                </a:ext>
              </a:extLst>
            </p:cNvPr>
            <p:cNvSpPr/>
            <p:nvPr/>
          </p:nvSpPr>
          <p:spPr>
            <a:xfrm>
              <a:off x="7667198" y="335193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9</a:t>
              </a:r>
            </a:p>
          </p:txBody>
        </p:sp>
        <p:sp>
          <p:nvSpPr>
            <p:cNvPr id="93" name="Right Arrow 92">
              <a:extLst>
                <a:ext uri="{FF2B5EF4-FFF2-40B4-BE49-F238E27FC236}">
                  <a16:creationId xmlns:a16="http://schemas.microsoft.com/office/drawing/2014/main" id="{6CD0292D-6508-C44D-B989-3260180F3349}"/>
                </a:ext>
              </a:extLst>
            </p:cNvPr>
            <p:cNvSpPr/>
            <p:nvPr/>
          </p:nvSpPr>
          <p:spPr>
            <a:xfrm rot="18109122" flipH="1">
              <a:off x="840070" y="2704715"/>
              <a:ext cx="1034199" cy="319053"/>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Right Arrow 93">
              <a:extLst>
                <a:ext uri="{FF2B5EF4-FFF2-40B4-BE49-F238E27FC236}">
                  <a16:creationId xmlns:a16="http://schemas.microsoft.com/office/drawing/2014/main" id="{7316EF69-1825-A84E-BF81-DF62EAA2701C}"/>
                </a:ext>
              </a:extLst>
            </p:cNvPr>
            <p:cNvSpPr/>
            <p:nvPr/>
          </p:nvSpPr>
          <p:spPr>
            <a:xfrm rot="18109122" flipH="1">
              <a:off x="2584541" y="2698361"/>
              <a:ext cx="1034199" cy="319052"/>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ight Arrow 94">
              <a:extLst>
                <a:ext uri="{FF2B5EF4-FFF2-40B4-BE49-F238E27FC236}">
                  <a16:creationId xmlns:a16="http://schemas.microsoft.com/office/drawing/2014/main" id="{B60E0D11-DA2E-2C42-BFD0-769BA571D0A2}"/>
                </a:ext>
              </a:extLst>
            </p:cNvPr>
            <p:cNvSpPr/>
            <p:nvPr/>
          </p:nvSpPr>
          <p:spPr>
            <a:xfrm rot="18109122" flipH="1">
              <a:off x="4303614" y="2715837"/>
              <a:ext cx="1032610" cy="320640"/>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Right Arrow 95">
              <a:extLst>
                <a:ext uri="{FF2B5EF4-FFF2-40B4-BE49-F238E27FC236}">
                  <a16:creationId xmlns:a16="http://schemas.microsoft.com/office/drawing/2014/main" id="{C48A2B75-B878-DC49-9FE1-1C512047334C}"/>
                </a:ext>
              </a:extLst>
            </p:cNvPr>
            <p:cNvSpPr/>
            <p:nvPr/>
          </p:nvSpPr>
          <p:spPr>
            <a:xfrm rot="18109122" flipH="1">
              <a:off x="6053639" y="2729340"/>
              <a:ext cx="1032610" cy="319053"/>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Right Arrow 96">
              <a:extLst>
                <a:ext uri="{FF2B5EF4-FFF2-40B4-BE49-F238E27FC236}">
                  <a16:creationId xmlns:a16="http://schemas.microsoft.com/office/drawing/2014/main" id="{65AAF3F3-0388-EE40-995C-EAA5B8E45D0D}"/>
                </a:ext>
              </a:extLst>
            </p:cNvPr>
            <p:cNvSpPr/>
            <p:nvPr/>
          </p:nvSpPr>
          <p:spPr>
            <a:xfrm rot="18109122" flipH="1">
              <a:off x="7766363" y="2735694"/>
              <a:ext cx="1032610" cy="319052"/>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6" name="Group 105">
            <a:extLst>
              <a:ext uri="{FF2B5EF4-FFF2-40B4-BE49-F238E27FC236}">
                <a16:creationId xmlns:a16="http://schemas.microsoft.com/office/drawing/2014/main" id="{2185109D-4FC2-6E4B-BE40-67097F01CE95}"/>
              </a:ext>
            </a:extLst>
          </p:cNvPr>
          <p:cNvGrpSpPr>
            <a:grpSpLocks/>
          </p:cNvGrpSpPr>
          <p:nvPr/>
        </p:nvGrpSpPr>
        <p:grpSpPr bwMode="auto">
          <a:xfrm>
            <a:off x="2565400" y="4764088"/>
            <a:ext cx="6078538" cy="646112"/>
            <a:chOff x="2565400" y="4764189"/>
            <a:chExt cx="6077936" cy="646331"/>
          </a:xfrm>
        </p:grpSpPr>
        <p:sp>
          <p:nvSpPr>
            <p:cNvPr id="105" name="Freeform 104">
              <a:extLst>
                <a:ext uri="{FF2B5EF4-FFF2-40B4-BE49-F238E27FC236}">
                  <a16:creationId xmlns:a16="http://schemas.microsoft.com/office/drawing/2014/main" id="{AC20F90F-9392-2744-B089-55CFD87871B9}"/>
                </a:ext>
              </a:extLst>
            </p:cNvPr>
            <p:cNvSpPr/>
            <p:nvPr/>
          </p:nvSpPr>
          <p:spPr>
            <a:xfrm>
              <a:off x="2565400" y="4832474"/>
              <a:ext cx="6057300" cy="520876"/>
            </a:xfrm>
            <a:custGeom>
              <a:avLst/>
              <a:gdLst>
                <a:gd name="connsiteX0" fmla="*/ 558800 w 6965950"/>
                <a:gd name="connsiteY0" fmla="*/ 0 h 1079500"/>
                <a:gd name="connsiteX1" fmla="*/ 6965950 w 6965950"/>
                <a:gd name="connsiteY1" fmla="*/ 133350 h 1079500"/>
                <a:gd name="connsiteX2" fmla="*/ 6762750 w 6965950"/>
                <a:gd name="connsiteY2" fmla="*/ 1079500 h 1079500"/>
                <a:gd name="connsiteX3" fmla="*/ 0 w 6965950"/>
                <a:gd name="connsiteY3" fmla="*/ 914400 h 1079500"/>
                <a:gd name="connsiteX4" fmla="*/ 558800 w 6965950"/>
                <a:gd name="connsiteY4" fmla="*/ 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950" h="1079500">
                  <a:moveTo>
                    <a:pt x="558800" y="0"/>
                  </a:moveTo>
                  <a:lnTo>
                    <a:pt x="6965950" y="133350"/>
                  </a:lnTo>
                  <a:lnTo>
                    <a:pt x="6762750" y="1079500"/>
                  </a:lnTo>
                  <a:lnTo>
                    <a:pt x="0" y="914400"/>
                  </a:lnTo>
                  <a:lnTo>
                    <a:pt x="5588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932" name="TextBox 98">
              <a:extLst>
                <a:ext uri="{FF2B5EF4-FFF2-40B4-BE49-F238E27FC236}">
                  <a16:creationId xmlns:a16="http://schemas.microsoft.com/office/drawing/2014/main" id="{1D384FE9-7DD7-5549-AED9-C67B734E7FC7}"/>
                </a:ext>
              </a:extLst>
            </p:cNvPr>
            <p:cNvSpPr txBox="1">
              <a:spLocks noChangeArrowheads="1"/>
            </p:cNvSpPr>
            <p:nvPr/>
          </p:nvSpPr>
          <p:spPr bwMode="auto">
            <a:xfrm>
              <a:off x="2609412" y="4764189"/>
              <a:ext cx="6033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Chance [Even] = Chance [Odd]</a:t>
              </a:r>
            </a:p>
          </p:txBody>
        </p:sp>
      </p:grpSp>
      <p:sp>
        <p:nvSpPr>
          <p:cNvPr id="37913" name="TextBox 100">
            <a:extLst>
              <a:ext uri="{FF2B5EF4-FFF2-40B4-BE49-F238E27FC236}">
                <a16:creationId xmlns:a16="http://schemas.microsoft.com/office/drawing/2014/main" id="{9DE5A32C-C92A-3240-883B-B5435AF76989}"/>
              </a:ext>
            </a:extLst>
          </p:cNvPr>
          <p:cNvSpPr txBox="1">
            <a:spLocks noChangeArrowheads="1"/>
          </p:cNvSpPr>
          <p:nvPr/>
        </p:nvSpPr>
        <p:spPr bwMode="auto">
          <a:xfrm>
            <a:off x="8318500" y="151130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3200">
                <a:latin typeface="Times" pitchFamily="2" charset="0"/>
              </a:rPr>
              <a:t>…</a:t>
            </a:r>
            <a:endParaRPr lang="en-US" altLang="en-US" sz="3200">
              <a:latin typeface="Times" pitchFamily="2" charset="0"/>
            </a:endParaRPr>
          </a:p>
        </p:txBody>
      </p:sp>
      <p:grpSp>
        <p:nvGrpSpPr>
          <p:cNvPr id="104" name="Group 103">
            <a:extLst>
              <a:ext uri="{FF2B5EF4-FFF2-40B4-BE49-F238E27FC236}">
                <a16:creationId xmlns:a16="http://schemas.microsoft.com/office/drawing/2014/main" id="{58A02A2F-F390-9F45-A830-145383F356EB}"/>
              </a:ext>
            </a:extLst>
          </p:cNvPr>
          <p:cNvGrpSpPr>
            <a:grpSpLocks/>
          </p:cNvGrpSpPr>
          <p:nvPr/>
        </p:nvGrpSpPr>
        <p:grpSpPr bwMode="auto">
          <a:xfrm>
            <a:off x="1273175" y="2320925"/>
            <a:ext cx="7710488" cy="1735138"/>
            <a:chOff x="1273020" y="2321078"/>
            <a:chExt cx="7710365" cy="1735432"/>
          </a:xfrm>
        </p:grpSpPr>
        <p:grpSp>
          <p:nvGrpSpPr>
            <p:cNvPr id="37915" name="Group 91">
              <a:extLst>
                <a:ext uri="{FF2B5EF4-FFF2-40B4-BE49-F238E27FC236}">
                  <a16:creationId xmlns:a16="http://schemas.microsoft.com/office/drawing/2014/main" id="{2653C05A-2FB4-934D-A47D-0F52BBAC9936}"/>
                </a:ext>
              </a:extLst>
            </p:cNvPr>
            <p:cNvGrpSpPr>
              <a:grpSpLocks/>
            </p:cNvGrpSpPr>
            <p:nvPr/>
          </p:nvGrpSpPr>
          <p:grpSpPr bwMode="auto">
            <a:xfrm>
              <a:off x="1273020" y="2321078"/>
              <a:ext cx="7226036" cy="1735432"/>
              <a:chOff x="1273020" y="2321078"/>
              <a:chExt cx="7226036" cy="1735432"/>
            </a:xfrm>
          </p:grpSpPr>
          <p:grpSp>
            <p:nvGrpSpPr>
              <p:cNvPr id="37917" name="Group 89">
                <a:extLst>
                  <a:ext uri="{FF2B5EF4-FFF2-40B4-BE49-F238E27FC236}">
                    <a16:creationId xmlns:a16="http://schemas.microsoft.com/office/drawing/2014/main" id="{BDC44F9E-AC17-3C49-A518-D418C59BC084}"/>
                  </a:ext>
                </a:extLst>
              </p:cNvPr>
              <p:cNvGrpSpPr>
                <a:grpSpLocks/>
              </p:cNvGrpSpPr>
              <p:nvPr/>
            </p:nvGrpSpPr>
            <p:grpSpPr bwMode="auto">
              <a:xfrm>
                <a:off x="1273020" y="2321078"/>
                <a:ext cx="6066649" cy="1735432"/>
                <a:chOff x="1273020" y="2321078"/>
                <a:chExt cx="6066649" cy="1735432"/>
              </a:xfrm>
            </p:grpSpPr>
            <p:grpSp>
              <p:nvGrpSpPr>
                <p:cNvPr id="47" name="Group 46">
                  <a:extLst>
                    <a:ext uri="{FF2B5EF4-FFF2-40B4-BE49-F238E27FC236}">
                      <a16:creationId xmlns:a16="http://schemas.microsoft.com/office/drawing/2014/main" id="{6955CB9E-2BD9-6E40-AC61-AF6BC11727D4}"/>
                    </a:ext>
                  </a:extLst>
                </p:cNvPr>
                <p:cNvGrpSpPr/>
                <p:nvPr/>
              </p:nvGrpSpPr>
              <p:grpSpPr>
                <a:xfrm>
                  <a:off x="1457396" y="3380425"/>
                  <a:ext cx="676085" cy="676085"/>
                  <a:chOff x="4081551" y="2754889"/>
                  <a:chExt cx="1048880" cy="1048880"/>
                </a:xfrm>
                <a:effectLst>
                  <a:outerShdw blurRad="50800" dist="38100" dir="2700000">
                    <a:srgbClr val="000000">
                      <a:alpha val="43000"/>
                    </a:srgbClr>
                  </a:outerShdw>
                </a:effectLst>
              </p:grpSpPr>
              <p:sp>
                <p:nvSpPr>
                  <p:cNvPr id="48" name="Oval 47">
                    <a:extLst>
                      <a:ext uri="{FF2B5EF4-FFF2-40B4-BE49-F238E27FC236}">
                        <a16:creationId xmlns:a16="http://schemas.microsoft.com/office/drawing/2014/main" id="{8039F14E-A094-2B48-BE39-CBF949F15AA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Oval 48">
                    <a:extLst>
                      <a:ext uri="{FF2B5EF4-FFF2-40B4-BE49-F238E27FC236}">
                        <a16:creationId xmlns:a16="http://schemas.microsoft.com/office/drawing/2014/main" id="{271BFF3C-C223-8744-A1CA-F192EB275A94}"/>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3" name="Group 52">
                  <a:extLst>
                    <a:ext uri="{FF2B5EF4-FFF2-40B4-BE49-F238E27FC236}">
                      <a16:creationId xmlns:a16="http://schemas.microsoft.com/office/drawing/2014/main" id="{8875155E-B049-934C-AC28-6EBC773537E1}"/>
                    </a:ext>
                  </a:extLst>
                </p:cNvPr>
                <p:cNvGrpSpPr/>
                <p:nvPr/>
              </p:nvGrpSpPr>
              <p:grpSpPr>
                <a:xfrm>
                  <a:off x="3192792" y="3380425"/>
                  <a:ext cx="676085" cy="676085"/>
                  <a:chOff x="4081551" y="2754889"/>
                  <a:chExt cx="1048880" cy="1048880"/>
                </a:xfrm>
                <a:effectLst>
                  <a:outerShdw blurRad="50800" dist="38100" dir="2700000">
                    <a:srgbClr val="000000">
                      <a:alpha val="43000"/>
                    </a:srgbClr>
                  </a:outerShdw>
                </a:effectLst>
              </p:grpSpPr>
              <p:sp>
                <p:nvSpPr>
                  <p:cNvPr id="54" name="Oval 53">
                    <a:extLst>
                      <a:ext uri="{FF2B5EF4-FFF2-40B4-BE49-F238E27FC236}">
                        <a16:creationId xmlns:a16="http://schemas.microsoft.com/office/drawing/2014/main" id="{8A8A2B08-34A6-0849-BF82-2F4ED32F77CF}"/>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Oval 54">
                    <a:extLst>
                      <a:ext uri="{FF2B5EF4-FFF2-40B4-BE49-F238E27FC236}">
                        <a16:creationId xmlns:a16="http://schemas.microsoft.com/office/drawing/2014/main" id="{72CAF965-7B2D-5644-9ACA-2E4D37C26535}"/>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9" name="Group 58">
                  <a:extLst>
                    <a:ext uri="{FF2B5EF4-FFF2-40B4-BE49-F238E27FC236}">
                      <a16:creationId xmlns:a16="http://schemas.microsoft.com/office/drawing/2014/main" id="{6B1357D3-6A8A-4948-8E79-FA23F359BC60}"/>
                    </a:ext>
                  </a:extLst>
                </p:cNvPr>
                <p:cNvGrpSpPr/>
                <p:nvPr/>
              </p:nvGrpSpPr>
              <p:grpSpPr>
                <a:xfrm>
                  <a:off x="4928188" y="3380425"/>
                  <a:ext cx="676085" cy="676085"/>
                  <a:chOff x="4081551" y="2754889"/>
                  <a:chExt cx="1048880" cy="1048880"/>
                </a:xfrm>
                <a:effectLst>
                  <a:outerShdw blurRad="50800" dist="38100" dir="2700000">
                    <a:srgbClr val="000000">
                      <a:alpha val="43000"/>
                    </a:srgbClr>
                  </a:outerShdw>
                </a:effectLst>
              </p:grpSpPr>
              <p:sp>
                <p:nvSpPr>
                  <p:cNvPr id="60" name="Oval 59">
                    <a:extLst>
                      <a:ext uri="{FF2B5EF4-FFF2-40B4-BE49-F238E27FC236}">
                        <a16:creationId xmlns:a16="http://schemas.microsoft.com/office/drawing/2014/main" id="{E7F522CD-2E80-934D-9DAC-945AC700F1C5}"/>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CBB971AB-7E20-284D-B25C-8B40F8904838}"/>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5" name="Group 64">
                  <a:extLst>
                    <a:ext uri="{FF2B5EF4-FFF2-40B4-BE49-F238E27FC236}">
                      <a16:creationId xmlns:a16="http://schemas.microsoft.com/office/drawing/2014/main" id="{10800961-E793-174E-8388-6DEC15B0E784}"/>
                    </a:ext>
                  </a:extLst>
                </p:cNvPr>
                <p:cNvGrpSpPr/>
                <p:nvPr/>
              </p:nvGrpSpPr>
              <p:grpSpPr>
                <a:xfrm>
                  <a:off x="6663584" y="3380425"/>
                  <a:ext cx="676085" cy="676085"/>
                  <a:chOff x="4081551" y="2754889"/>
                  <a:chExt cx="1048880" cy="1048880"/>
                </a:xfrm>
                <a:effectLst>
                  <a:outerShdw blurRad="50800" dist="38100" dir="2700000">
                    <a:srgbClr val="000000">
                      <a:alpha val="43000"/>
                    </a:srgbClr>
                  </a:outerShdw>
                </a:effectLst>
              </p:grpSpPr>
              <p:sp>
                <p:nvSpPr>
                  <p:cNvPr id="66" name="Oval 65">
                    <a:extLst>
                      <a:ext uri="{FF2B5EF4-FFF2-40B4-BE49-F238E27FC236}">
                        <a16:creationId xmlns:a16="http://schemas.microsoft.com/office/drawing/2014/main" id="{24671529-66A6-9949-9901-251D8E9C607C}"/>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20779D7E-8471-A144-9AF2-764020A66B6D}"/>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 name="Rectangle 76">
                  <a:extLst>
                    <a:ext uri="{FF2B5EF4-FFF2-40B4-BE49-F238E27FC236}">
                      <a16:creationId xmlns:a16="http://schemas.microsoft.com/office/drawing/2014/main" id="{11DC19FC-6AC2-8847-93AE-49DC15F16627}"/>
                    </a:ext>
                  </a:extLst>
                </p:cNvPr>
                <p:cNvSpPr/>
                <p:nvPr/>
              </p:nvSpPr>
              <p:spPr>
                <a:xfrm>
                  <a:off x="1576465" y="335193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a:t>
                  </a:r>
                </a:p>
              </p:txBody>
            </p:sp>
            <p:sp>
              <p:nvSpPr>
                <p:cNvPr id="79" name="Rectangle 78">
                  <a:extLst>
                    <a:ext uri="{FF2B5EF4-FFF2-40B4-BE49-F238E27FC236}">
                      <a16:creationId xmlns:a16="http://schemas.microsoft.com/office/drawing/2014/main" id="{EA1A94A8-E2C9-8243-8488-4F352DCA1ABC}"/>
                    </a:ext>
                  </a:extLst>
                </p:cNvPr>
                <p:cNvSpPr/>
                <p:nvPr/>
              </p:nvSpPr>
              <p:spPr>
                <a:xfrm>
                  <a:off x="3328182" y="3358250"/>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3</a:t>
                  </a:r>
                </a:p>
              </p:txBody>
            </p:sp>
            <p:sp>
              <p:nvSpPr>
                <p:cNvPr id="81" name="Rectangle 80">
                  <a:extLst>
                    <a:ext uri="{FF2B5EF4-FFF2-40B4-BE49-F238E27FC236}">
                      <a16:creationId xmlns:a16="http://schemas.microsoft.com/office/drawing/2014/main" id="{5F473601-98A9-5340-BA52-300C4EAA7895}"/>
                    </a:ext>
                  </a:extLst>
                </p:cNvPr>
                <p:cNvSpPr/>
                <p:nvPr/>
              </p:nvSpPr>
              <p:spPr>
                <a:xfrm>
                  <a:off x="5060945" y="335193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5</a:t>
                  </a:r>
                </a:p>
              </p:txBody>
            </p:sp>
            <p:sp>
              <p:nvSpPr>
                <p:cNvPr id="83" name="Rectangle 82">
                  <a:extLst>
                    <a:ext uri="{FF2B5EF4-FFF2-40B4-BE49-F238E27FC236}">
                      <a16:creationId xmlns:a16="http://schemas.microsoft.com/office/drawing/2014/main" id="{AE06EDC3-71AF-AB44-8FD6-191ABD02C764}"/>
                    </a:ext>
                  </a:extLst>
                </p:cNvPr>
                <p:cNvSpPr/>
                <p:nvPr/>
              </p:nvSpPr>
              <p:spPr>
                <a:xfrm>
                  <a:off x="6806342" y="3351933"/>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7</a:t>
                  </a:r>
                </a:p>
              </p:txBody>
            </p:sp>
            <p:sp>
              <p:nvSpPr>
                <p:cNvPr id="86" name="Right Arrow 85">
                  <a:extLst>
                    <a:ext uri="{FF2B5EF4-FFF2-40B4-BE49-F238E27FC236}">
                      <a16:creationId xmlns:a16="http://schemas.microsoft.com/office/drawing/2014/main" id="{4115BCE3-A6A7-4444-B65A-91F6B30005DE}"/>
                    </a:ext>
                  </a:extLst>
                </p:cNvPr>
                <p:cNvSpPr/>
                <p:nvPr/>
              </p:nvSpPr>
              <p:spPr>
                <a:xfrm rot="3490878">
                  <a:off x="915742" y="2678356"/>
                  <a:ext cx="1033638" cy="319083"/>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Right Arrow 86">
                  <a:extLst>
                    <a:ext uri="{FF2B5EF4-FFF2-40B4-BE49-F238E27FC236}">
                      <a16:creationId xmlns:a16="http://schemas.microsoft.com/office/drawing/2014/main" id="{F7DCDD3A-BCEB-CF4F-A78B-457E8888193F}"/>
                    </a:ext>
                  </a:extLst>
                </p:cNvPr>
                <p:cNvSpPr/>
                <p:nvPr/>
              </p:nvSpPr>
              <p:spPr>
                <a:xfrm rot="3490878">
                  <a:off x="2596878" y="2722814"/>
                  <a:ext cx="1033638" cy="319082"/>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Right Arrow 87">
                  <a:extLst>
                    <a:ext uri="{FF2B5EF4-FFF2-40B4-BE49-F238E27FC236}">
                      <a16:creationId xmlns:a16="http://schemas.microsoft.com/office/drawing/2014/main" id="{887632EE-55AC-5C40-A6BC-DC3F7A70164B}"/>
                    </a:ext>
                  </a:extLst>
                </p:cNvPr>
                <p:cNvSpPr/>
                <p:nvPr/>
              </p:nvSpPr>
              <p:spPr>
                <a:xfrm rot="3490878">
                  <a:off x="4372469" y="2696615"/>
                  <a:ext cx="1033638" cy="320670"/>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ight Arrow 88">
                  <a:extLst>
                    <a:ext uri="{FF2B5EF4-FFF2-40B4-BE49-F238E27FC236}">
                      <a16:creationId xmlns:a16="http://schemas.microsoft.com/office/drawing/2014/main" id="{4FF87F0D-72DC-7540-99C0-13A4DF1420FE}"/>
                    </a:ext>
                  </a:extLst>
                </p:cNvPr>
                <p:cNvSpPr/>
                <p:nvPr/>
              </p:nvSpPr>
              <p:spPr>
                <a:xfrm rot="3490878">
                  <a:off x="6078209" y="2722814"/>
                  <a:ext cx="1033638" cy="319083"/>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1" name="Right Arrow 90">
                <a:extLst>
                  <a:ext uri="{FF2B5EF4-FFF2-40B4-BE49-F238E27FC236}">
                    <a16:creationId xmlns:a16="http://schemas.microsoft.com/office/drawing/2014/main" id="{C8A079F4-AD36-1049-B589-4C4B22EDA16A}"/>
                  </a:ext>
                </a:extLst>
              </p:cNvPr>
              <p:cNvSpPr/>
              <p:nvPr/>
            </p:nvSpPr>
            <p:spPr>
              <a:xfrm rot="3490878">
                <a:off x="7822845" y="2710111"/>
                <a:ext cx="1033638" cy="319082"/>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916" name="TextBox 101">
              <a:extLst>
                <a:ext uri="{FF2B5EF4-FFF2-40B4-BE49-F238E27FC236}">
                  <a16:creationId xmlns:a16="http://schemas.microsoft.com/office/drawing/2014/main" id="{5E5E7A04-CF71-1B4A-B053-47FC6E43380D}"/>
                </a:ext>
              </a:extLst>
            </p:cNvPr>
            <p:cNvSpPr txBox="1">
              <a:spLocks noChangeArrowheads="1"/>
            </p:cNvSpPr>
            <p:nvPr/>
          </p:nvSpPr>
          <p:spPr bwMode="auto">
            <a:xfrm>
              <a:off x="8388350" y="3333750"/>
              <a:ext cx="59503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3200">
                  <a:latin typeface="Times" pitchFamily="2" charset="0"/>
                </a:rPr>
                <a:t>…</a:t>
              </a:r>
              <a:endParaRPr lang="en-US" altLang="en-US" sz="3200">
                <a:latin typeface="Times" pitchFamily="2" charset="0"/>
              </a:endParaRPr>
            </a:p>
          </p:txBody>
        </p:sp>
      </p:grpSp>
    </p:spTree>
    <p:extLst>
      <p:ext uri="{BB962C8B-B14F-4D97-AF65-F5344CB8AC3E}">
        <p14:creationId xmlns:p14="http://schemas.microsoft.com/office/powerpoint/2010/main" val="3805436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a:extLst>
              <a:ext uri="{FF2B5EF4-FFF2-40B4-BE49-F238E27FC236}">
                <a16:creationId xmlns:a16="http://schemas.microsoft.com/office/drawing/2014/main" id="{467A690D-7F83-C04C-A713-59589A5501BD}"/>
              </a:ext>
            </a:extLst>
          </p:cNvPr>
          <p:cNvSpPr/>
          <p:nvPr/>
        </p:nvSpPr>
        <p:spPr>
          <a:xfrm>
            <a:off x="449263" y="277813"/>
            <a:ext cx="7088187" cy="574675"/>
          </a:xfrm>
          <a:custGeom>
            <a:avLst/>
            <a:gdLst>
              <a:gd name="connsiteX0" fmla="*/ 240092 w 7089009"/>
              <a:gd name="connsiteY0" fmla="*/ 0 h 574989"/>
              <a:gd name="connsiteX1" fmla="*/ 7051100 w 7089009"/>
              <a:gd name="connsiteY1" fmla="*/ 334884 h 574989"/>
              <a:gd name="connsiteX2" fmla="*/ 7089009 w 7089009"/>
              <a:gd name="connsiteY2" fmla="*/ 511803 h 574989"/>
              <a:gd name="connsiteX3" fmla="*/ 0 w 7089009"/>
              <a:gd name="connsiteY3" fmla="*/ 574989 h 574989"/>
              <a:gd name="connsiteX4" fmla="*/ 240092 w 7089009"/>
              <a:gd name="connsiteY4" fmla="*/ 0 h 574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009" h="574989">
                <a:moveTo>
                  <a:pt x="240092" y="0"/>
                </a:moveTo>
                <a:lnTo>
                  <a:pt x="7051100" y="334884"/>
                </a:lnTo>
                <a:lnTo>
                  <a:pt x="7089009" y="511803"/>
                </a:lnTo>
                <a:lnTo>
                  <a:pt x="0" y="574989"/>
                </a:lnTo>
                <a:lnTo>
                  <a:pt x="240092" y="0"/>
                </a:lnTo>
                <a:close/>
              </a:path>
            </a:pathLst>
          </a:cu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4" name="Title 1">
            <a:extLst>
              <a:ext uri="{FF2B5EF4-FFF2-40B4-BE49-F238E27FC236}">
                <a16:creationId xmlns:a16="http://schemas.microsoft.com/office/drawing/2014/main" id="{BEFB07AB-5180-5B4A-994D-87AF2F693CA5}"/>
              </a:ext>
            </a:extLst>
          </p:cNvPr>
          <p:cNvSpPr>
            <a:spLocks noGrp="1"/>
          </p:cNvSpPr>
          <p:nvPr>
            <p:ph type="title"/>
          </p:nvPr>
        </p:nvSpPr>
        <p:spPr>
          <a:xfrm>
            <a:off x="658813" y="-28575"/>
            <a:ext cx="8008937" cy="1003300"/>
          </a:xfrm>
        </p:spPr>
        <p:txBody>
          <a:bodyPr/>
          <a:lstStyle/>
          <a:p>
            <a:r>
              <a:rPr lang="en-US" altLang="en-US" sz="3600">
                <a:latin typeface="Times" pitchFamily="2" charset="0"/>
                <a:ea typeface="ＭＳ Ｐゴシック" panose="020B0600070205080204" pitchFamily="34" charset="-128"/>
              </a:rPr>
              <a:t>Co-infinite</a:t>
            </a:r>
            <a:r>
              <a:rPr lang="en-US" altLang="en-US">
                <a:latin typeface="Times" pitchFamily="2" charset="0"/>
                <a:ea typeface="ＭＳ Ｐゴシック" panose="020B0600070205080204" pitchFamily="34" charset="-128"/>
              </a:rPr>
              <a:t> Infinite Sets</a:t>
            </a:r>
          </a:p>
        </p:txBody>
      </p:sp>
      <p:sp>
        <p:nvSpPr>
          <p:cNvPr id="38915" name="Content Placeholder 2">
            <a:extLst>
              <a:ext uri="{FF2B5EF4-FFF2-40B4-BE49-F238E27FC236}">
                <a16:creationId xmlns:a16="http://schemas.microsoft.com/office/drawing/2014/main" id="{F9469FBC-48A6-1246-B2E5-68450A59E66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F67E53CB-5B92-234C-ADBD-2EF1286744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A17485-4F70-1645-8E2E-7685C6FCD958}" type="slidenum">
              <a:rPr lang="en-US" altLang="en-US" sz="1200">
                <a:solidFill>
                  <a:srgbClr val="898989"/>
                </a:solidFill>
                <a:latin typeface="Times" pitchFamily="2" charset="0"/>
              </a:rPr>
              <a:pPr eaLnBrk="1" hangingPunct="1"/>
              <a:t>24</a:t>
            </a:fld>
            <a:endParaRPr lang="en-US" altLang="en-US" sz="1200">
              <a:solidFill>
                <a:srgbClr val="898989"/>
              </a:solidFill>
              <a:latin typeface="Times" pitchFamily="2" charset="0"/>
            </a:endParaRPr>
          </a:p>
        </p:txBody>
      </p:sp>
      <p:grpSp>
        <p:nvGrpSpPr>
          <p:cNvPr id="5" name="Group 4">
            <a:extLst>
              <a:ext uri="{FF2B5EF4-FFF2-40B4-BE49-F238E27FC236}">
                <a16:creationId xmlns:a16="http://schemas.microsoft.com/office/drawing/2014/main" id="{6270988A-2FF9-AF40-B0BA-10582B46A9D6}"/>
              </a:ext>
            </a:extLst>
          </p:cNvPr>
          <p:cNvGrpSpPr/>
          <p:nvPr/>
        </p:nvGrpSpPr>
        <p:grpSpPr>
          <a:xfrm>
            <a:off x="1467927" y="1661778"/>
            <a:ext cx="676085" cy="676085"/>
            <a:chOff x="5680053" y="2748570"/>
            <a:chExt cx="1048880" cy="1048880"/>
          </a:xfrm>
          <a:effectLst>
            <a:outerShdw blurRad="50800" dist="38100" dir="2700000">
              <a:srgbClr val="000000">
                <a:alpha val="43000"/>
              </a:srgbClr>
            </a:outerShdw>
          </a:effectLst>
        </p:grpSpPr>
        <p:sp>
          <p:nvSpPr>
            <p:cNvPr id="6" name="Oval 5">
              <a:extLst>
                <a:ext uri="{FF2B5EF4-FFF2-40B4-BE49-F238E27FC236}">
                  <a16:creationId xmlns:a16="http://schemas.microsoft.com/office/drawing/2014/main" id="{E2687A1F-FB6F-8042-A791-F763439F410A}"/>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B59D754-7E81-354F-8F89-6B1C0327808B}"/>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a:extLst>
              <a:ext uri="{FF2B5EF4-FFF2-40B4-BE49-F238E27FC236}">
                <a16:creationId xmlns:a16="http://schemas.microsoft.com/office/drawing/2014/main" id="{D6E82084-5854-0240-B62F-FD3FE84A0E78}"/>
              </a:ext>
            </a:extLst>
          </p:cNvPr>
          <p:cNvGrpSpPr/>
          <p:nvPr/>
        </p:nvGrpSpPr>
        <p:grpSpPr>
          <a:xfrm>
            <a:off x="600229" y="1661778"/>
            <a:ext cx="676085" cy="676085"/>
            <a:chOff x="4081551" y="2754889"/>
            <a:chExt cx="1048880" cy="1048880"/>
          </a:xfrm>
          <a:effectLst>
            <a:outerShdw blurRad="50800" dist="38100" dir="2700000">
              <a:srgbClr val="000000">
                <a:alpha val="43000"/>
              </a:srgbClr>
            </a:outerShdw>
          </a:effectLst>
        </p:grpSpPr>
        <p:sp>
          <p:nvSpPr>
            <p:cNvPr id="9" name="Oval 8">
              <a:extLst>
                <a:ext uri="{FF2B5EF4-FFF2-40B4-BE49-F238E27FC236}">
                  <a16:creationId xmlns:a16="http://schemas.microsoft.com/office/drawing/2014/main" id="{5E72A3B6-38A1-3C47-8A8C-C0F1D2AA358B}"/>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169F7F37-AF3F-584A-AC0D-9E618E602C19}"/>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4" name="Group 13">
            <a:extLst>
              <a:ext uri="{FF2B5EF4-FFF2-40B4-BE49-F238E27FC236}">
                <a16:creationId xmlns:a16="http://schemas.microsoft.com/office/drawing/2014/main" id="{C14A8015-B278-4745-8355-63B9E7B0D862}"/>
              </a:ext>
            </a:extLst>
          </p:cNvPr>
          <p:cNvGrpSpPr/>
          <p:nvPr/>
        </p:nvGrpSpPr>
        <p:grpSpPr>
          <a:xfrm>
            <a:off x="3203323" y="1661778"/>
            <a:ext cx="676085" cy="676085"/>
            <a:chOff x="5680053" y="2748570"/>
            <a:chExt cx="1048880" cy="1048880"/>
          </a:xfrm>
          <a:effectLst>
            <a:outerShdw blurRad="50800" dist="38100" dir="2700000">
              <a:srgbClr val="000000">
                <a:alpha val="43000"/>
              </a:srgbClr>
            </a:outerShdw>
          </a:effectLst>
        </p:grpSpPr>
        <p:sp>
          <p:nvSpPr>
            <p:cNvPr id="15" name="Oval 14">
              <a:extLst>
                <a:ext uri="{FF2B5EF4-FFF2-40B4-BE49-F238E27FC236}">
                  <a16:creationId xmlns:a16="http://schemas.microsoft.com/office/drawing/2014/main" id="{1D4D8FFF-882C-B541-901F-363FDFE01820}"/>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77DE831C-73BF-D948-AB02-D63E982CB4D6}"/>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16">
            <a:extLst>
              <a:ext uri="{FF2B5EF4-FFF2-40B4-BE49-F238E27FC236}">
                <a16:creationId xmlns:a16="http://schemas.microsoft.com/office/drawing/2014/main" id="{A713BEB3-86B1-8349-BBB8-4E934974A5BA}"/>
              </a:ext>
            </a:extLst>
          </p:cNvPr>
          <p:cNvGrpSpPr/>
          <p:nvPr/>
        </p:nvGrpSpPr>
        <p:grpSpPr>
          <a:xfrm>
            <a:off x="2335625" y="1661778"/>
            <a:ext cx="676085" cy="676085"/>
            <a:chOff x="4081551" y="2754889"/>
            <a:chExt cx="1048880" cy="1048880"/>
          </a:xfrm>
          <a:effectLst>
            <a:outerShdw blurRad="50800" dist="38100" dir="2700000">
              <a:srgbClr val="000000">
                <a:alpha val="43000"/>
              </a:srgbClr>
            </a:outerShdw>
          </a:effectLst>
        </p:grpSpPr>
        <p:sp>
          <p:nvSpPr>
            <p:cNvPr id="18" name="Oval 17">
              <a:extLst>
                <a:ext uri="{FF2B5EF4-FFF2-40B4-BE49-F238E27FC236}">
                  <a16:creationId xmlns:a16="http://schemas.microsoft.com/office/drawing/2014/main" id="{57BDCE33-3AA9-7647-81EB-F0AF6D6DAF1E}"/>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F6BF0B98-E8CD-4243-A8AA-26042BCCDF81}"/>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0" name="Group 19">
            <a:extLst>
              <a:ext uri="{FF2B5EF4-FFF2-40B4-BE49-F238E27FC236}">
                <a16:creationId xmlns:a16="http://schemas.microsoft.com/office/drawing/2014/main" id="{A0A57A65-C3B6-3244-9BA2-68C23D63BB7B}"/>
              </a:ext>
            </a:extLst>
          </p:cNvPr>
          <p:cNvGrpSpPr/>
          <p:nvPr/>
        </p:nvGrpSpPr>
        <p:grpSpPr>
          <a:xfrm>
            <a:off x="4938719" y="1661778"/>
            <a:ext cx="676085" cy="676085"/>
            <a:chOff x="5680053" y="2748570"/>
            <a:chExt cx="1048880" cy="1048880"/>
          </a:xfrm>
          <a:effectLst>
            <a:outerShdw blurRad="50800" dist="38100" dir="2700000">
              <a:srgbClr val="000000">
                <a:alpha val="43000"/>
              </a:srgbClr>
            </a:outerShdw>
          </a:effectLst>
        </p:grpSpPr>
        <p:sp>
          <p:nvSpPr>
            <p:cNvPr id="21" name="Oval 20">
              <a:extLst>
                <a:ext uri="{FF2B5EF4-FFF2-40B4-BE49-F238E27FC236}">
                  <a16:creationId xmlns:a16="http://schemas.microsoft.com/office/drawing/2014/main" id="{6FD44E6F-2130-4845-8CB4-CE919D1B08E4}"/>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8FBC1E60-4E3D-7C4A-B3B9-19E2C6F1C332}"/>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a:extLst>
              <a:ext uri="{FF2B5EF4-FFF2-40B4-BE49-F238E27FC236}">
                <a16:creationId xmlns:a16="http://schemas.microsoft.com/office/drawing/2014/main" id="{4728CBFA-838E-9049-9935-9CEDE2D20471}"/>
              </a:ext>
            </a:extLst>
          </p:cNvPr>
          <p:cNvGrpSpPr/>
          <p:nvPr/>
        </p:nvGrpSpPr>
        <p:grpSpPr>
          <a:xfrm>
            <a:off x="4071021" y="1661778"/>
            <a:ext cx="676085" cy="676085"/>
            <a:chOff x="4081551" y="2754889"/>
            <a:chExt cx="1048880" cy="1048880"/>
          </a:xfrm>
          <a:effectLst>
            <a:outerShdw blurRad="50800" dist="38100" dir="2700000">
              <a:srgbClr val="000000">
                <a:alpha val="43000"/>
              </a:srgbClr>
            </a:outerShdw>
          </a:effectLst>
        </p:grpSpPr>
        <p:sp>
          <p:nvSpPr>
            <p:cNvPr id="24" name="Oval 23">
              <a:extLst>
                <a:ext uri="{FF2B5EF4-FFF2-40B4-BE49-F238E27FC236}">
                  <a16:creationId xmlns:a16="http://schemas.microsoft.com/office/drawing/2014/main" id="{32C7437C-1758-7E4D-97BB-DE3AB766ED74}"/>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3F290387-E27E-3447-BAE8-70B8B229EC95}"/>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 name="Group 25">
            <a:extLst>
              <a:ext uri="{FF2B5EF4-FFF2-40B4-BE49-F238E27FC236}">
                <a16:creationId xmlns:a16="http://schemas.microsoft.com/office/drawing/2014/main" id="{26DCC08D-B95E-E544-B79A-37523A323761}"/>
              </a:ext>
            </a:extLst>
          </p:cNvPr>
          <p:cNvGrpSpPr/>
          <p:nvPr/>
        </p:nvGrpSpPr>
        <p:grpSpPr>
          <a:xfrm>
            <a:off x="6674115" y="1661778"/>
            <a:ext cx="676085" cy="676085"/>
            <a:chOff x="5680053" y="2748570"/>
            <a:chExt cx="1048880" cy="1048880"/>
          </a:xfrm>
          <a:effectLst>
            <a:outerShdw blurRad="50800" dist="38100" dir="2700000">
              <a:srgbClr val="000000">
                <a:alpha val="43000"/>
              </a:srgbClr>
            </a:outerShdw>
          </a:effectLst>
        </p:grpSpPr>
        <p:sp>
          <p:nvSpPr>
            <p:cNvPr id="27" name="Oval 26">
              <a:extLst>
                <a:ext uri="{FF2B5EF4-FFF2-40B4-BE49-F238E27FC236}">
                  <a16:creationId xmlns:a16="http://schemas.microsoft.com/office/drawing/2014/main" id="{DAD6CDCF-2F40-C74B-99A1-A59B44B40C9C}"/>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D919FA09-4243-AA4B-A2ED-D69A9A1781C7}"/>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9" name="Group 28">
            <a:extLst>
              <a:ext uri="{FF2B5EF4-FFF2-40B4-BE49-F238E27FC236}">
                <a16:creationId xmlns:a16="http://schemas.microsoft.com/office/drawing/2014/main" id="{379C569D-63BE-B744-9320-E82F4ADEDDFF}"/>
              </a:ext>
            </a:extLst>
          </p:cNvPr>
          <p:cNvGrpSpPr/>
          <p:nvPr/>
        </p:nvGrpSpPr>
        <p:grpSpPr>
          <a:xfrm>
            <a:off x="5806417" y="1661778"/>
            <a:ext cx="676085" cy="676085"/>
            <a:chOff x="4081551" y="2754889"/>
            <a:chExt cx="1048880" cy="1048880"/>
          </a:xfrm>
          <a:effectLst>
            <a:outerShdw blurRad="50800" dist="38100" dir="2700000">
              <a:srgbClr val="000000">
                <a:alpha val="43000"/>
              </a:srgbClr>
            </a:outerShdw>
          </a:effectLst>
        </p:grpSpPr>
        <p:sp>
          <p:nvSpPr>
            <p:cNvPr id="30" name="Oval 29">
              <a:extLst>
                <a:ext uri="{FF2B5EF4-FFF2-40B4-BE49-F238E27FC236}">
                  <a16:creationId xmlns:a16="http://schemas.microsoft.com/office/drawing/2014/main" id="{E6C37165-4822-1242-A3C0-78D505A7A0D4}"/>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91405803-6FE1-B644-89E1-8F3C8E468E67}"/>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5" name="Group 34">
            <a:extLst>
              <a:ext uri="{FF2B5EF4-FFF2-40B4-BE49-F238E27FC236}">
                <a16:creationId xmlns:a16="http://schemas.microsoft.com/office/drawing/2014/main" id="{D74B27CE-9757-D34D-8D59-26CBA1F7C7FC}"/>
              </a:ext>
            </a:extLst>
          </p:cNvPr>
          <p:cNvGrpSpPr/>
          <p:nvPr/>
        </p:nvGrpSpPr>
        <p:grpSpPr>
          <a:xfrm>
            <a:off x="7541813" y="1661778"/>
            <a:ext cx="676085" cy="676085"/>
            <a:chOff x="4081551" y="2754889"/>
            <a:chExt cx="1048880" cy="1048880"/>
          </a:xfrm>
          <a:effectLst>
            <a:outerShdw blurRad="50800" dist="38100" dir="2700000">
              <a:srgbClr val="000000">
                <a:alpha val="43000"/>
              </a:srgbClr>
            </a:outerShdw>
          </a:effectLst>
        </p:grpSpPr>
        <p:sp>
          <p:nvSpPr>
            <p:cNvPr id="36" name="Oval 35">
              <a:extLst>
                <a:ext uri="{FF2B5EF4-FFF2-40B4-BE49-F238E27FC236}">
                  <a16:creationId xmlns:a16="http://schemas.microsoft.com/office/drawing/2014/main" id="{AAAB48C5-4923-0549-8E41-425FAB03111E}"/>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ABD69C9A-16FA-6E4C-915C-7BE91EC94C43}"/>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 name="Rectangle 67">
            <a:extLst>
              <a:ext uri="{FF2B5EF4-FFF2-40B4-BE49-F238E27FC236}">
                <a16:creationId xmlns:a16="http://schemas.microsoft.com/office/drawing/2014/main" id="{B8A631FD-9921-194A-AE6F-9C10E8701AF4}"/>
              </a:ext>
            </a:extLst>
          </p:cNvPr>
          <p:cNvSpPr/>
          <p:nvPr/>
        </p:nvSpPr>
        <p:spPr>
          <a:xfrm>
            <a:off x="723509"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a:t>
            </a:r>
          </a:p>
        </p:txBody>
      </p:sp>
      <p:sp>
        <p:nvSpPr>
          <p:cNvPr id="69" name="Rectangle 68">
            <a:extLst>
              <a:ext uri="{FF2B5EF4-FFF2-40B4-BE49-F238E27FC236}">
                <a16:creationId xmlns:a16="http://schemas.microsoft.com/office/drawing/2014/main" id="{200EF0DA-FBE5-0344-A715-D4B75CAD0143}"/>
              </a:ext>
            </a:extLst>
          </p:cNvPr>
          <p:cNvSpPr/>
          <p:nvPr/>
        </p:nvSpPr>
        <p:spPr>
          <a:xfrm>
            <a:off x="1593050"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a:t>
            </a:r>
          </a:p>
        </p:txBody>
      </p:sp>
      <p:sp>
        <p:nvSpPr>
          <p:cNvPr id="70" name="Rectangle 69">
            <a:extLst>
              <a:ext uri="{FF2B5EF4-FFF2-40B4-BE49-F238E27FC236}">
                <a16:creationId xmlns:a16="http://schemas.microsoft.com/office/drawing/2014/main" id="{EE58DD53-9DFB-B349-BB6F-87F92D7B462F}"/>
              </a:ext>
            </a:extLst>
          </p:cNvPr>
          <p:cNvSpPr/>
          <p:nvPr/>
        </p:nvSpPr>
        <p:spPr>
          <a:xfrm>
            <a:off x="2462591"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3</a:t>
            </a:r>
          </a:p>
        </p:txBody>
      </p:sp>
      <p:sp>
        <p:nvSpPr>
          <p:cNvPr id="71" name="Rectangle 70">
            <a:extLst>
              <a:ext uri="{FF2B5EF4-FFF2-40B4-BE49-F238E27FC236}">
                <a16:creationId xmlns:a16="http://schemas.microsoft.com/office/drawing/2014/main" id="{DD7927E8-4705-F444-962E-9F448EE9AD6A}"/>
              </a:ext>
            </a:extLst>
          </p:cNvPr>
          <p:cNvSpPr/>
          <p:nvPr/>
        </p:nvSpPr>
        <p:spPr>
          <a:xfrm>
            <a:off x="3332132"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4</a:t>
            </a:r>
          </a:p>
        </p:txBody>
      </p:sp>
      <p:sp>
        <p:nvSpPr>
          <p:cNvPr id="72" name="Rectangle 71">
            <a:extLst>
              <a:ext uri="{FF2B5EF4-FFF2-40B4-BE49-F238E27FC236}">
                <a16:creationId xmlns:a16="http://schemas.microsoft.com/office/drawing/2014/main" id="{3D2FC8CE-5B37-D749-A190-B981FE8E7411}"/>
              </a:ext>
            </a:extLst>
          </p:cNvPr>
          <p:cNvSpPr/>
          <p:nvPr/>
        </p:nvSpPr>
        <p:spPr>
          <a:xfrm>
            <a:off x="4201673"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5</a:t>
            </a:r>
          </a:p>
        </p:txBody>
      </p:sp>
      <p:sp>
        <p:nvSpPr>
          <p:cNvPr id="73" name="Rectangle 72">
            <a:extLst>
              <a:ext uri="{FF2B5EF4-FFF2-40B4-BE49-F238E27FC236}">
                <a16:creationId xmlns:a16="http://schemas.microsoft.com/office/drawing/2014/main" id="{0AB2363F-5D33-2147-9849-04EEE3CC7599}"/>
              </a:ext>
            </a:extLst>
          </p:cNvPr>
          <p:cNvSpPr/>
          <p:nvPr/>
        </p:nvSpPr>
        <p:spPr>
          <a:xfrm>
            <a:off x="5071214"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6</a:t>
            </a:r>
          </a:p>
        </p:txBody>
      </p:sp>
      <p:sp>
        <p:nvSpPr>
          <p:cNvPr id="74" name="Rectangle 73">
            <a:extLst>
              <a:ext uri="{FF2B5EF4-FFF2-40B4-BE49-F238E27FC236}">
                <a16:creationId xmlns:a16="http://schemas.microsoft.com/office/drawing/2014/main" id="{CD4B7867-11D0-E246-A831-EAEAD8A6CE1E}"/>
              </a:ext>
            </a:extLst>
          </p:cNvPr>
          <p:cNvSpPr/>
          <p:nvPr/>
        </p:nvSpPr>
        <p:spPr>
          <a:xfrm>
            <a:off x="594075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7</a:t>
            </a:r>
          </a:p>
        </p:txBody>
      </p:sp>
      <p:sp>
        <p:nvSpPr>
          <p:cNvPr id="75" name="Rectangle 74">
            <a:extLst>
              <a:ext uri="{FF2B5EF4-FFF2-40B4-BE49-F238E27FC236}">
                <a16:creationId xmlns:a16="http://schemas.microsoft.com/office/drawing/2014/main" id="{CDB062A9-D934-0A49-AD92-AABC83E948FF}"/>
              </a:ext>
            </a:extLst>
          </p:cNvPr>
          <p:cNvSpPr/>
          <p:nvPr/>
        </p:nvSpPr>
        <p:spPr>
          <a:xfrm>
            <a:off x="6810296"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8</a:t>
            </a:r>
          </a:p>
        </p:txBody>
      </p:sp>
      <p:sp>
        <p:nvSpPr>
          <p:cNvPr id="76" name="Rectangle 75">
            <a:extLst>
              <a:ext uri="{FF2B5EF4-FFF2-40B4-BE49-F238E27FC236}">
                <a16:creationId xmlns:a16="http://schemas.microsoft.com/office/drawing/2014/main" id="{BE3A11EC-9067-CC4F-828E-1C205972C3B6}"/>
              </a:ext>
            </a:extLst>
          </p:cNvPr>
          <p:cNvSpPr/>
          <p:nvPr/>
        </p:nvSpPr>
        <p:spPr>
          <a:xfrm>
            <a:off x="767983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9</a:t>
            </a:r>
          </a:p>
        </p:txBody>
      </p:sp>
      <p:grpSp>
        <p:nvGrpSpPr>
          <p:cNvPr id="2" name="Group 1">
            <a:extLst>
              <a:ext uri="{FF2B5EF4-FFF2-40B4-BE49-F238E27FC236}">
                <a16:creationId xmlns:a16="http://schemas.microsoft.com/office/drawing/2014/main" id="{2C35A3BD-46FB-8E4D-BC1D-DB54FFF5C929}"/>
              </a:ext>
            </a:extLst>
          </p:cNvPr>
          <p:cNvGrpSpPr>
            <a:grpSpLocks/>
          </p:cNvGrpSpPr>
          <p:nvPr/>
        </p:nvGrpSpPr>
        <p:grpSpPr bwMode="auto">
          <a:xfrm>
            <a:off x="1449388" y="2428875"/>
            <a:ext cx="5881687" cy="1639888"/>
            <a:chOff x="1449388" y="2428875"/>
            <a:chExt cx="5881687" cy="1640272"/>
          </a:xfrm>
        </p:grpSpPr>
        <p:sp>
          <p:nvSpPr>
            <p:cNvPr id="40" name="Oval 39">
              <a:extLst>
                <a:ext uri="{FF2B5EF4-FFF2-40B4-BE49-F238E27FC236}">
                  <a16:creationId xmlns:a16="http://schemas.microsoft.com/office/drawing/2014/main" id="{071B8E7B-F4E8-CC46-B1D7-EFF021B0E269}"/>
                </a:ext>
              </a:extLst>
            </p:cNvPr>
            <p:cNvSpPr/>
            <p:nvPr/>
          </p:nvSpPr>
          <p:spPr>
            <a:xfrm>
              <a:off x="1534495" y="3462299"/>
              <a:ext cx="329878" cy="329878"/>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Oval 44">
              <a:extLst>
                <a:ext uri="{FF2B5EF4-FFF2-40B4-BE49-F238E27FC236}">
                  <a16:creationId xmlns:a16="http://schemas.microsoft.com/office/drawing/2014/main" id="{BE866D47-DC0D-DE44-A780-69638A5E01DB}"/>
                </a:ext>
              </a:extLst>
            </p:cNvPr>
            <p:cNvSpPr/>
            <p:nvPr/>
          </p:nvSpPr>
          <p:spPr>
            <a:xfrm>
              <a:off x="3184368" y="3393062"/>
              <a:ext cx="676085" cy="676085"/>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8965" name="Group 12">
              <a:extLst>
                <a:ext uri="{FF2B5EF4-FFF2-40B4-BE49-F238E27FC236}">
                  <a16:creationId xmlns:a16="http://schemas.microsoft.com/office/drawing/2014/main" id="{54DEEF68-57A2-9D40-9E79-3110A1712B6B}"/>
                </a:ext>
              </a:extLst>
            </p:cNvPr>
            <p:cNvGrpSpPr>
              <a:grpSpLocks/>
            </p:cNvGrpSpPr>
            <p:nvPr/>
          </p:nvGrpSpPr>
          <p:grpSpPr bwMode="auto">
            <a:xfrm>
              <a:off x="1449388" y="2428875"/>
              <a:ext cx="5881687" cy="1639888"/>
              <a:chOff x="1448972" y="2429663"/>
              <a:chExt cx="5882273" cy="1639484"/>
            </a:xfrm>
          </p:grpSpPr>
          <p:sp>
            <p:nvSpPr>
              <p:cNvPr id="39" name="Oval 38">
                <a:extLst>
                  <a:ext uri="{FF2B5EF4-FFF2-40B4-BE49-F238E27FC236}">
                    <a16:creationId xmlns:a16="http://schemas.microsoft.com/office/drawing/2014/main" id="{2EA535D4-49AF-2241-9168-7E969DEE2F3A}"/>
                  </a:ext>
                </a:extLst>
              </p:cNvPr>
              <p:cNvSpPr/>
              <p:nvPr/>
            </p:nvSpPr>
            <p:spPr>
              <a:xfrm>
                <a:off x="1448972" y="3393062"/>
                <a:ext cx="676085" cy="676085"/>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Oval 45">
                <a:extLst>
                  <a:ext uri="{FF2B5EF4-FFF2-40B4-BE49-F238E27FC236}">
                    <a16:creationId xmlns:a16="http://schemas.microsoft.com/office/drawing/2014/main" id="{D965DD5F-1E65-DC42-98CA-081513D29DFB}"/>
                  </a:ext>
                </a:extLst>
              </p:cNvPr>
              <p:cNvSpPr/>
              <p:nvPr/>
            </p:nvSpPr>
            <p:spPr>
              <a:xfrm>
                <a:off x="3269891" y="3462299"/>
                <a:ext cx="329878" cy="329878"/>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0" name="Group 49">
                <a:extLst>
                  <a:ext uri="{FF2B5EF4-FFF2-40B4-BE49-F238E27FC236}">
                    <a16:creationId xmlns:a16="http://schemas.microsoft.com/office/drawing/2014/main" id="{32AA02D2-922F-3248-B144-BBCD4B8E9CFF}"/>
                  </a:ext>
                </a:extLst>
              </p:cNvPr>
              <p:cNvGrpSpPr/>
              <p:nvPr/>
            </p:nvGrpSpPr>
            <p:grpSpPr>
              <a:xfrm>
                <a:off x="4919764" y="3393062"/>
                <a:ext cx="676085" cy="676085"/>
                <a:chOff x="5680053" y="2748570"/>
                <a:chExt cx="1048880" cy="1048880"/>
              </a:xfrm>
              <a:effectLst>
                <a:outerShdw blurRad="50800" dist="38100" dir="2700000">
                  <a:srgbClr val="000000">
                    <a:alpha val="43000"/>
                  </a:srgbClr>
                </a:outerShdw>
              </a:effectLst>
            </p:grpSpPr>
            <p:sp>
              <p:nvSpPr>
                <p:cNvPr id="51" name="Oval 50">
                  <a:extLst>
                    <a:ext uri="{FF2B5EF4-FFF2-40B4-BE49-F238E27FC236}">
                      <a16:creationId xmlns:a16="http://schemas.microsoft.com/office/drawing/2014/main" id="{EB916785-5B80-0847-88DE-8CEEDE9525EC}"/>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a:extLst>
                    <a:ext uri="{FF2B5EF4-FFF2-40B4-BE49-F238E27FC236}">
                      <a16:creationId xmlns:a16="http://schemas.microsoft.com/office/drawing/2014/main" id="{28F7BED5-F3DD-7D49-9496-068D6873ACBD}"/>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6" name="Group 55">
                <a:extLst>
                  <a:ext uri="{FF2B5EF4-FFF2-40B4-BE49-F238E27FC236}">
                    <a16:creationId xmlns:a16="http://schemas.microsoft.com/office/drawing/2014/main" id="{7D192E69-9F99-CD46-8AC2-FA7E6FF88FF5}"/>
                  </a:ext>
                </a:extLst>
              </p:cNvPr>
              <p:cNvGrpSpPr/>
              <p:nvPr/>
            </p:nvGrpSpPr>
            <p:grpSpPr>
              <a:xfrm>
                <a:off x="6655160" y="3393062"/>
                <a:ext cx="676085" cy="676085"/>
                <a:chOff x="5680053" y="2748570"/>
                <a:chExt cx="1048880" cy="1048880"/>
              </a:xfrm>
              <a:effectLst>
                <a:outerShdw blurRad="50800" dist="38100" dir="2700000">
                  <a:srgbClr val="000000">
                    <a:alpha val="43000"/>
                  </a:srgbClr>
                </a:outerShdw>
              </a:effectLst>
            </p:grpSpPr>
            <p:sp>
              <p:nvSpPr>
                <p:cNvPr id="57" name="Oval 56">
                  <a:extLst>
                    <a:ext uri="{FF2B5EF4-FFF2-40B4-BE49-F238E27FC236}">
                      <a16:creationId xmlns:a16="http://schemas.microsoft.com/office/drawing/2014/main" id="{E4BF423B-DAEE-834E-9827-B6F0628B4E2B}"/>
                    </a:ext>
                  </a:extLst>
                </p:cNvPr>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a:extLst>
                    <a:ext uri="{FF2B5EF4-FFF2-40B4-BE49-F238E27FC236}">
                      <a16:creationId xmlns:a16="http://schemas.microsoft.com/office/drawing/2014/main" id="{838D5009-8045-B949-BB9F-319188983352}"/>
                    </a:ext>
                  </a:extLst>
                </p:cNvPr>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8" name="Rectangle 77">
                <a:extLst>
                  <a:ext uri="{FF2B5EF4-FFF2-40B4-BE49-F238E27FC236}">
                    <a16:creationId xmlns:a16="http://schemas.microsoft.com/office/drawing/2014/main" id="{E467C6E0-4DA5-C14C-AA1A-1BD0B3BEC9DD}"/>
                  </a:ext>
                </a:extLst>
              </p:cNvPr>
              <p:cNvSpPr/>
              <p:nvPr/>
            </p:nvSpPr>
            <p:spPr>
              <a:xfrm>
                <a:off x="1567775" y="3358248"/>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a:t>
                </a:r>
              </a:p>
            </p:txBody>
          </p:sp>
          <p:sp>
            <p:nvSpPr>
              <p:cNvPr id="80" name="Rectangle 79">
                <a:extLst>
                  <a:ext uri="{FF2B5EF4-FFF2-40B4-BE49-F238E27FC236}">
                    <a16:creationId xmlns:a16="http://schemas.microsoft.com/office/drawing/2014/main" id="{6259DBCA-2EDD-C940-9B94-18FB579627ED}"/>
                  </a:ext>
                </a:extLst>
              </p:cNvPr>
              <p:cNvSpPr/>
              <p:nvPr/>
            </p:nvSpPr>
            <p:spPr>
              <a:xfrm>
                <a:off x="6774022" y="3339197"/>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4</a:t>
                </a:r>
              </a:p>
            </p:txBody>
          </p:sp>
          <p:sp>
            <p:nvSpPr>
              <p:cNvPr id="93" name="Right Arrow 92">
                <a:extLst>
                  <a:ext uri="{FF2B5EF4-FFF2-40B4-BE49-F238E27FC236}">
                    <a16:creationId xmlns:a16="http://schemas.microsoft.com/office/drawing/2014/main" id="{6F1C6DF8-E2F3-3544-8B2B-844021CEB1AC}"/>
                  </a:ext>
                </a:extLst>
              </p:cNvPr>
              <p:cNvSpPr/>
              <p:nvPr/>
            </p:nvSpPr>
            <p:spPr>
              <a:xfrm rot="16200000" flipH="1">
                <a:off x="1327566" y="2706659"/>
                <a:ext cx="898514" cy="344521"/>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Right Arrow 111">
                <a:extLst>
                  <a:ext uri="{FF2B5EF4-FFF2-40B4-BE49-F238E27FC236}">
                    <a16:creationId xmlns:a16="http://schemas.microsoft.com/office/drawing/2014/main" id="{CF28F562-ACF0-DC49-95E8-6CC7EEC3CCAD}"/>
                  </a:ext>
                </a:extLst>
              </p:cNvPr>
              <p:cNvSpPr/>
              <p:nvPr/>
            </p:nvSpPr>
            <p:spPr>
              <a:xfrm rot="16200000" flipH="1">
                <a:off x="3086691" y="2713009"/>
                <a:ext cx="898514" cy="344521"/>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Right Arrow 112">
                <a:extLst>
                  <a:ext uri="{FF2B5EF4-FFF2-40B4-BE49-F238E27FC236}">
                    <a16:creationId xmlns:a16="http://schemas.microsoft.com/office/drawing/2014/main" id="{7701659F-2270-5040-8B44-F9065D855690}"/>
                  </a:ext>
                </a:extLst>
              </p:cNvPr>
              <p:cNvSpPr/>
              <p:nvPr/>
            </p:nvSpPr>
            <p:spPr>
              <a:xfrm rot="16200000" flipH="1">
                <a:off x="4833115" y="2713009"/>
                <a:ext cx="898514" cy="344521"/>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Right Arrow 113">
                <a:extLst>
                  <a:ext uri="{FF2B5EF4-FFF2-40B4-BE49-F238E27FC236}">
                    <a16:creationId xmlns:a16="http://schemas.microsoft.com/office/drawing/2014/main" id="{ED48F164-5CD0-7648-BF0B-AC4724C8E9D7}"/>
                  </a:ext>
                </a:extLst>
              </p:cNvPr>
              <p:cNvSpPr/>
              <p:nvPr/>
            </p:nvSpPr>
            <p:spPr>
              <a:xfrm rot="16200000" flipH="1">
                <a:off x="6554137" y="2706659"/>
                <a:ext cx="898514" cy="344521"/>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Rectangle 115">
                <a:extLst>
                  <a:ext uri="{FF2B5EF4-FFF2-40B4-BE49-F238E27FC236}">
                    <a16:creationId xmlns:a16="http://schemas.microsoft.com/office/drawing/2014/main" id="{57C491E8-F7D1-D441-A349-47282C0789EA}"/>
                  </a:ext>
                </a:extLst>
              </p:cNvPr>
              <p:cNvSpPr/>
              <p:nvPr/>
            </p:nvSpPr>
            <p:spPr>
              <a:xfrm>
                <a:off x="3326600" y="334782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a:t>
                </a:r>
              </a:p>
            </p:txBody>
          </p:sp>
          <p:sp>
            <p:nvSpPr>
              <p:cNvPr id="79" name="Rectangle 78">
                <a:extLst>
                  <a:ext uri="{FF2B5EF4-FFF2-40B4-BE49-F238E27FC236}">
                    <a16:creationId xmlns:a16="http://schemas.microsoft.com/office/drawing/2014/main" id="{07B1A862-19FA-A646-B5B7-7CDE2A6B1762}"/>
                  </a:ext>
                </a:extLst>
              </p:cNvPr>
              <p:cNvSpPr/>
              <p:nvPr/>
            </p:nvSpPr>
            <p:spPr>
              <a:xfrm>
                <a:off x="5066058" y="334693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3</a:t>
                </a:r>
              </a:p>
            </p:txBody>
          </p:sp>
        </p:grpSp>
      </p:grpSp>
      <p:sp>
        <p:nvSpPr>
          <p:cNvPr id="38936" name="TextBox 10">
            <a:extLst>
              <a:ext uri="{FF2B5EF4-FFF2-40B4-BE49-F238E27FC236}">
                <a16:creationId xmlns:a16="http://schemas.microsoft.com/office/drawing/2014/main" id="{CFDB71E7-D8C7-DD45-B703-191F5CF12C01}"/>
              </a:ext>
            </a:extLst>
          </p:cNvPr>
          <p:cNvSpPr txBox="1">
            <a:spLocks noChangeArrowheads="1"/>
          </p:cNvSpPr>
          <p:nvPr/>
        </p:nvSpPr>
        <p:spPr bwMode="auto">
          <a:xfrm>
            <a:off x="8318500" y="151130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3200">
                <a:latin typeface="Times" pitchFamily="2" charset="0"/>
              </a:rPr>
              <a:t>…</a:t>
            </a:r>
            <a:endParaRPr lang="en-US" altLang="en-US" sz="3200">
              <a:latin typeface="Times" pitchFamily="2" charset="0"/>
            </a:endParaRPr>
          </a:p>
        </p:txBody>
      </p:sp>
      <p:grpSp>
        <p:nvGrpSpPr>
          <p:cNvPr id="32" name="Group 31">
            <a:extLst>
              <a:ext uri="{FF2B5EF4-FFF2-40B4-BE49-F238E27FC236}">
                <a16:creationId xmlns:a16="http://schemas.microsoft.com/office/drawing/2014/main" id="{C5F9739E-FD2C-044F-8663-60B88701B95A}"/>
              </a:ext>
            </a:extLst>
          </p:cNvPr>
          <p:cNvGrpSpPr>
            <a:grpSpLocks/>
          </p:cNvGrpSpPr>
          <p:nvPr/>
        </p:nvGrpSpPr>
        <p:grpSpPr bwMode="auto">
          <a:xfrm>
            <a:off x="598488" y="2486025"/>
            <a:ext cx="8302625" cy="2041525"/>
            <a:chOff x="598122" y="2486182"/>
            <a:chExt cx="8302713" cy="2041610"/>
          </a:xfrm>
        </p:grpSpPr>
        <p:grpSp>
          <p:nvGrpSpPr>
            <p:cNvPr id="38942" name="Group 11">
              <a:extLst>
                <a:ext uri="{FF2B5EF4-FFF2-40B4-BE49-F238E27FC236}">
                  <a16:creationId xmlns:a16="http://schemas.microsoft.com/office/drawing/2014/main" id="{6D7F99F9-953B-9F43-9E95-26B39E5B6E34}"/>
                </a:ext>
              </a:extLst>
            </p:cNvPr>
            <p:cNvGrpSpPr>
              <a:grpSpLocks/>
            </p:cNvGrpSpPr>
            <p:nvPr/>
          </p:nvGrpSpPr>
          <p:grpSpPr bwMode="auto">
            <a:xfrm>
              <a:off x="598122" y="2486182"/>
              <a:ext cx="7663227" cy="2041610"/>
              <a:chOff x="598122" y="2486182"/>
              <a:chExt cx="7663227" cy="2041610"/>
            </a:xfrm>
          </p:grpSpPr>
          <p:grpSp>
            <p:nvGrpSpPr>
              <p:cNvPr id="47" name="Group 46">
                <a:extLst>
                  <a:ext uri="{FF2B5EF4-FFF2-40B4-BE49-F238E27FC236}">
                    <a16:creationId xmlns:a16="http://schemas.microsoft.com/office/drawing/2014/main" id="{3CA90968-6830-D445-A25F-4919DBC162A6}"/>
                  </a:ext>
                </a:extLst>
              </p:cNvPr>
              <p:cNvGrpSpPr/>
              <p:nvPr/>
            </p:nvGrpSpPr>
            <p:grpSpPr>
              <a:xfrm>
                <a:off x="598122" y="3851707"/>
                <a:ext cx="676085" cy="676085"/>
                <a:chOff x="4081551" y="2754889"/>
                <a:chExt cx="1048880" cy="1048880"/>
              </a:xfrm>
              <a:effectLst>
                <a:outerShdw blurRad="50800" dist="38100" dir="2700000">
                  <a:srgbClr val="000000">
                    <a:alpha val="43000"/>
                  </a:srgbClr>
                </a:outerShdw>
              </a:effectLst>
            </p:grpSpPr>
            <p:sp>
              <p:nvSpPr>
                <p:cNvPr id="48" name="Oval 47">
                  <a:extLst>
                    <a:ext uri="{FF2B5EF4-FFF2-40B4-BE49-F238E27FC236}">
                      <a16:creationId xmlns:a16="http://schemas.microsoft.com/office/drawing/2014/main" id="{BCEF3052-E956-7948-AD09-C05C46885C1D}"/>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Oval 48">
                  <a:extLst>
                    <a:ext uri="{FF2B5EF4-FFF2-40B4-BE49-F238E27FC236}">
                      <a16:creationId xmlns:a16="http://schemas.microsoft.com/office/drawing/2014/main" id="{06E249A1-E8D0-2240-A4A3-D6429AFDA248}"/>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3" name="Group 52">
                <a:extLst>
                  <a:ext uri="{FF2B5EF4-FFF2-40B4-BE49-F238E27FC236}">
                    <a16:creationId xmlns:a16="http://schemas.microsoft.com/office/drawing/2014/main" id="{1F057848-A7E3-6A46-B30B-C8F73962CCDB}"/>
                  </a:ext>
                </a:extLst>
              </p:cNvPr>
              <p:cNvGrpSpPr/>
              <p:nvPr/>
            </p:nvGrpSpPr>
            <p:grpSpPr>
              <a:xfrm>
                <a:off x="2333518" y="3851707"/>
                <a:ext cx="676085" cy="676085"/>
                <a:chOff x="4081551" y="2754889"/>
                <a:chExt cx="1048880" cy="1048880"/>
              </a:xfrm>
              <a:effectLst>
                <a:outerShdw blurRad="50800" dist="38100" dir="2700000">
                  <a:srgbClr val="000000">
                    <a:alpha val="43000"/>
                  </a:srgbClr>
                </a:outerShdw>
              </a:effectLst>
            </p:grpSpPr>
            <p:sp>
              <p:nvSpPr>
                <p:cNvPr id="54" name="Oval 53">
                  <a:extLst>
                    <a:ext uri="{FF2B5EF4-FFF2-40B4-BE49-F238E27FC236}">
                      <a16:creationId xmlns:a16="http://schemas.microsoft.com/office/drawing/2014/main" id="{F72E45B1-4ED2-8F42-951E-2BBE4D458C26}"/>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Oval 54">
                  <a:extLst>
                    <a:ext uri="{FF2B5EF4-FFF2-40B4-BE49-F238E27FC236}">
                      <a16:creationId xmlns:a16="http://schemas.microsoft.com/office/drawing/2014/main" id="{2DC387F2-DDD3-5543-A15B-CF96E629C79D}"/>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9" name="Group 58">
                <a:extLst>
                  <a:ext uri="{FF2B5EF4-FFF2-40B4-BE49-F238E27FC236}">
                    <a16:creationId xmlns:a16="http://schemas.microsoft.com/office/drawing/2014/main" id="{F846A7AC-3D08-DE42-9AF1-FC4E17CD7C03}"/>
                  </a:ext>
                </a:extLst>
              </p:cNvPr>
              <p:cNvGrpSpPr/>
              <p:nvPr/>
            </p:nvGrpSpPr>
            <p:grpSpPr>
              <a:xfrm>
                <a:off x="4068914" y="3851707"/>
                <a:ext cx="676085" cy="676085"/>
                <a:chOff x="4081551" y="2754889"/>
                <a:chExt cx="1048880" cy="1048880"/>
              </a:xfrm>
              <a:effectLst>
                <a:outerShdw blurRad="50800" dist="38100" dir="2700000">
                  <a:srgbClr val="000000">
                    <a:alpha val="43000"/>
                  </a:srgbClr>
                </a:outerShdw>
              </a:effectLst>
            </p:grpSpPr>
            <p:sp>
              <p:nvSpPr>
                <p:cNvPr id="60" name="Oval 59">
                  <a:extLst>
                    <a:ext uri="{FF2B5EF4-FFF2-40B4-BE49-F238E27FC236}">
                      <a16:creationId xmlns:a16="http://schemas.microsoft.com/office/drawing/2014/main" id="{3A1F31F6-D125-444E-896C-C2499F2E36FE}"/>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9105966C-17F3-6B4E-91D2-D1EE58BE8649}"/>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5" name="Group 64">
                <a:extLst>
                  <a:ext uri="{FF2B5EF4-FFF2-40B4-BE49-F238E27FC236}">
                    <a16:creationId xmlns:a16="http://schemas.microsoft.com/office/drawing/2014/main" id="{178B0140-6142-914C-BF30-4EFD107A7D4A}"/>
                  </a:ext>
                </a:extLst>
              </p:cNvPr>
              <p:cNvGrpSpPr/>
              <p:nvPr/>
            </p:nvGrpSpPr>
            <p:grpSpPr>
              <a:xfrm>
                <a:off x="5804310" y="3851707"/>
                <a:ext cx="676085" cy="676085"/>
                <a:chOff x="4081551" y="2754889"/>
                <a:chExt cx="1048880" cy="1048880"/>
              </a:xfrm>
              <a:effectLst>
                <a:outerShdw blurRad="50800" dist="38100" dir="2700000">
                  <a:srgbClr val="000000">
                    <a:alpha val="43000"/>
                  </a:srgbClr>
                </a:outerShdw>
              </a:effectLst>
            </p:grpSpPr>
            <p:sp>
              <p:nvSpPr>
                <p:cNvPr id="66" name="Oval 65">
                  <a:extLst>
                    <a:ext uri="{FF2B5EF4-FFF2-40B4-BE49-F238E27FC236}">
                      <a16:creationId xmlns:a16="http://schemas.microsoft.com/office/drawing/2014/main" id="{02AAA2E6-7B82-7C46-B132-6BB793309AC6}"/>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0B694DEC-735F-2743-BFF9-286FD28D6B6D}"/>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 name="Rectangle 76">
                <a:extLst>
                  <a:ext uri="{FF2B5EF4-FFF2-40B4-BE49-F238E27FC236}">
                    <a16:creationId xmlns:a16="http://schemas.microsoft.com/office/drawing/2014/main" id="{94D42A8A-13B0-E349-BB2D-E9F8B8377102}"/>
                  </a:ext>
                </a:extLst>
              </p:cNvPr>
              <p:cNvSpPr/>
              <p:nvPr/>
            </p:nvSpPr>
            <p:spPr>
              <a:xfrm>
                <a:off x="666390" y="392481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a:t>
                </a:r>
                <a:endPar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endParaRPr>
              </a:p>
            </p:txBody>
          </p:sp>
          <p:sp>
            <p:nvSpPr>
              <p:cNvPr id="86" name="Right Arrow 85">
                <a:extLst>
                  <a:ext uri="{FF2B5EF4-FFF2-40B4-BE49-F238E27FC236}">
                    <a16:creationId xmlns:a16="http://schemas.microsoft.com/office/drawing/2014/main" id="{E5052637-4547-094F-888C-B54F3B50488E}"/>
                  </a:ext>
                </a:extLst>
              </p:cNvPr>
              <p:cNvSpPr/>
              <p:nvPr/>
            </p:nvSpPr>
            <p:spPr>
              <a:xfrm rot="5400000">
                <a:off x="318698"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1" name="Rectangle 100">
                <a:extLst>
                  <a:ext uri="{FF2B5EF4-FFF2-40B4-BE49-F238E27FC236}">
                    <a16:creationId xmlns:a16="http://schemas.microsoft.com/office/drawing/2014/main" id="{E41F5517-F47C-2347-AB84-F2AA6ECBD256}"/>
                  </a:ext>
                </a:extLst>
              </p:cNvPr>
              <p:cNvSpPr/>
              <p:nvPr/>
            </p:nvSpPr>
            <p:spPr>
              <a:xfrm>
                <a:off x="2393590" y="393116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2</a:t>
                </a:r>
                <a:endPar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endParaRPr>
              </a:p>
            </p:txBody>
          </p:sp>
          <p:sp>
            <p:nvSpPr>
              <p:cNvPr id="102" name="Rectangle 101">
                <a:extLst>
                  <a:ext uri="{FF2B5EF4-FFF2-40B4-BE49-F238E27FC236}">
                    <a16:creationId xmlns:a16="http://schemas.microsoft.com/office/drawing/2014/main" id="{872259BE-F3E3-B547-AF5C-AD32D183E71A}"/>
                  </a:ext>
                </a:extLst>
              </p:cNvPr>
              <p:cNvSpPr/>
              <p:nvPr/>
            </p:nvSpPr>
            <p:spPr>
              <a:xfrm>
                <a:off x="4114440" y="393751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3</a:t>
                </a:r>
                <a:endPar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endParaRPr>
              </a:p>
            </p:txBody>
          </p:sp>
          <p:sp>
            <p:nvSpPr>
              <p:cNvPr id="103" name="Rectangle 102">
                <a:extLst>
                  <a:ext uri="{FF2B5EF4-FFF2-40B4-BE49-F238E27FC236}">
                    <a16:creationId xmlns:a16="http://schemas.microsoft.com/office/drawing/2014/main" id="{BF831D6A-1FC8-954C-A88E-DA9A29AB1570}"/>
                  </a:ext>
                </a:extLst>
              </p:cNvPr>
              <p:cNvSpPr/>
              <p:nvPr/>
            </p:nvSpPr>
            <p:spPr>
              <a:xfrm>
                <a:off x="5854340" y="394386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4</a:t>
                </a:r>
                <a:endPar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endParaRPr>
              </a:p>
            </p:txBody>
          </p:sp>
          <p:grpSp>
            <p:nvGrpSpPr>
              <p:cNvPr id="104" name="Group 103">
                <a:extLst>
                  <a:ext uri="{FF2B5EF4-FFF2-40B4-BE49-F238E27FC236}">
                    <a16:creationId xmlns:a16="http://schemas.microsoft.com/office/drawing/2014/main" id="{3987ADE9-2B16-6949-A0AE-6F8B6D61B44B}"/>
                  </a:ext>
                </a:extLst>
              </p:cNvPr>
              <p:cNvGrpSpPr/>
              <p:nvPr/>
            </p:nvGrpSpPr>
            <p:grpSpPr>
              <a:xfrm>
                <a:off x="7493410" y="3851707"/>
                <a:ext cx="676085" cy="676085"/>
                <a:chOff x="4081551" y="2754889"/>
                <a:chExt cx="1048880" cy="1048880"/>
              </a:xfrm>
              <a:effectLst>
                <a:outerShdw blurRad="50800" dist="38100" dir="2700000">
                  <a:srgbClr val="000000">
                    <a:alpha val="43000"/>
                  </a:srgbClr>
                </a:outerShdw>
              </a:effectLst>
            </p:grpSpPr>
            <p:sp>
              <p:nvSpPr>
                <p:cNvPr id="105" name="Oval 104">
                  <a:extLst>
                    <a:ext uri="{FF2B5EF4-FFF2-40B4-BE49-F238E27FC236}">
                      <a16:creationId xmlns:a16="http://schemas.microsoft.com/office/drawing/2014/main" id="{DC6FCC8B-0400-B444-8396-A69D22805243}"/>
                    </a:ext>
                  </a:extLst>
                </p:cNvPr>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Oval 105">
                  <a:extLst>
                    <a:ext uri="{FF2B5EF4-FFF2-40B4-BE49-F238E27FC236}">
                      <a16:creationId xmlns:a16="http://schemas.microsoft.com/office/drawing/2014/main" id="{D4275D32-9C37-984A-BDED-3BFDB206F5CE}"/>
                    </a:ext>
                  </a:extLst>
                </p:cNvPr>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7" name="Rectangle 106">
                <a:extLst>
                  <a:ext uri="{FF2B5EF4-FFF2-40B4-BE49-F238E27FC236}">
                    <a16:creationId xmlns:a16="http://schemas.microsoft.com/office/drawing/2014/main" id="{26E45BF9-0B19-F34C-BDA6-6F426A061405}"/>
                  </a:ext>
                </a:extLst>
              </p:cNvPr>
              <p:cNvSpPr/>
              <p:nvPr/>
            </p:nvSpPr>
            <p:spPr>
              <a:xfrm>
                <a:off x="7543440" y="394386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rPr>
                  <a:t>5</a:t>
                </a:r>
                <a:endParaRPr lang="en-US" sz="2400" b="1" spc="150" dirty="0">
                  <a:ln w="11430"/>
                  <a:solidFill>
                    <a:srgbClr val="F8F8F8"/>
                  </a:solidFill>
                  <a:effectLst>
                    <a:outerShdw blurRad="25400" algn="tl" rotWithShape="0">
                      <a:srgbClr val="000000">
                        <a:alpha val="43000"/>
                      </a:srgbClr>
                    </a:outerShdw>
                  </a:effectLst>
                  <a:latin typeface="Abadi MT Condensed Extra Bold"/>
                  <a:ea typeface="ＭＳ Ｐゴシック" charset="0"/>
                  <a:cs typeface="Abadi MT Condensed Extra Bold"/>
                </a:endParaRPr>
              </a:p>
            </p:txBody>
          </p:sp>
          <p:sp>
            <p:nvSpPr>
              <p:cNvPr id="108" name="Right Arrow 107">
                <a:extLst>
                  <a:ext uri="{FF2B5EF4-FFF2-40B4-BE49-F238E27FC236}">
                    <a16:creationId xmlns:a16="http://schemas.microsoft.com/office/drawing/2014/main" id="{F56A3B8B-814F-9C4C-B094-DAF29283B8E4}"/>
                  </a:ext>
                </a:extLst>
              </p:cNvPr>
              <p:cNvSpPr/>
              <p:nvPr/>
            </p:nvSpPr>
            <p:spPr>
              <a:xfrm rot="5400000">
                <a:off x="2058617"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Right Arrow 108">
                <a:extLst>
                  <a:ext uri="{FF2B5EF4-FFF2-40B4-BE49-F238E27FC236}">
                    <a16:creationId xmlns:a16="http://schemas.microsoft.com/office/drawing/2014/main" id="{C7D0E636-C927-904F-83C8-5A1662A51884}"/>
                  </a:ext>
                </a:extLst>
              </p:cNvPr>
              <p:cNvSpPr/>
              <p:nvPr/>
            </p:nvSpPr>
            <p:spPr>
              <a:xfrm rot="5400000">
                <a:off x="3798535"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 name="Right Arrow 109">
                <a:extLst>
                  <a:ext uri="{FF2B5EF4-FFF2-40B4-BE49-F238E27FC236}">
                    <a16:creationId xmlns:a16="http://schemas.microsoft.com/office/drawing/2014/main" id="{6486CE1C-1C97-0D43-ABF9-FD0938ABF814}"/>
                  </a:ext>
                </a:extLst>
              </p:cNvPr>
              <p:cNvSpPr/>
              <p:nvPr/>
            </p:nvSpPr>
            <p:spPr>
              <a:xfrm rot="5400000">
                <a:off x="5538453"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Right Arrow 110">
                <a:extLst>
                  <a:ext uri="{FF2B5EF4-FFF2-40B4-BE49-F238E27FC236}">
                    <a16:creationId xmlns:a16="http://schemas.microsoft.com/office/drawing/2014/main" id="{0F87C4B6-C150-E44D-BBA6-D941B38FAE41}"/>
                  </a:ext>
                </a:extLst>
              </p:cNvPr>
              <p:cNvSpPr/>
              <p:nvPr/>
            </p:nvSpPr>
            <p:spPr>
              <a:xfrm rot="5400000">
                <a:off x="7278372"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43" name="TextBox 116">
              <a:extLst>
                <a:ext uri="{FF2B5EF4-FFF2-40B4-BE49-F238E27FC236}">
                  <a16:creationId xmlns:a16="http://schemas.microsoft.com/office/drawing/2014/main" id="{3C3F3B71-9D11-A64C-9BEC-818AFF59E5AD}"/>
                </a:ext>
              </a:extLst>
            </p:cNvPr>
            <p:cNvSpPr txBox="1">
              <a:spLocks noChangeArrowheads="1"/>
            </p:cNvSpPr>
            <p:nvPr/>
          </p:nvSpPr>
          <p:spPr bwMode="auto">
            <a:xfrm>
              <a:off x="8305800" y="3460750"/>
              <a:ext cx="59503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3200">
                  <a:latin typeface="Times" pitchFamily="2" charset="0"/>
                </a:rPr>
                <a:t>…</a:t>
              </a:r>
              <a:endParaRPr lang="en-US" altLang="en-US" sz="3200">
                <a:latin typeface="Times" pitchFamily="2" charset="0"/>
              </a:endParaRPr>
            </a:p>
          </p:txBody>
        </p:sp>
      </p:grpSp>
      <p:grpSp>
        <p:nvGrpSpPr>
          <p:cNvPr id="42" name="Group 41">
            <a:extLst>
              <a:ext uri="{FF2B5EF4-FFF2-40B4-BE49-F238E27FC236}">
                <a16:creationId xmlns:a16="http://schemas.microsoft.com/office/drawing/2014/main" id="{2F04B795-AC64-B748-A36F-FA2E5FCB91A5}"/>
              </a:ext>
            </a:extLst>
          </p:cNvPr>
          <p:cNvGrpSpPr>
            <a:grpSpLocks/>
          </p:cNvGrpSpPr>
          <p:nvPr/>
        </p:nvGrpSpPr>
        <p:grpSpPr bwMode="auto">
          <a:xfrm>
            <a:off x="495300" y="4935538"/>
            <a:ext cx="7791450" cy="1204912"/>
            <a:chOff x="495300" y="4936235"/>
            <a:chExt cx="7791450" cy="1204394"/>
          </a:xfrm>
        </p:grpSpPr>
        <p:sp>
          <p:nvSpPr>
            <p:cNvPr id="34" name="Freeform 33">
              <a:extLst>
                <a:ext uri="{FF2B5EF4-FFF2-40B4-BE49-F238E27FC236}">
                  <a16:creationId xmlns:a16="http://schemas.microsoft.com/office/drawing/2014/main" id="{AA576966-0F37-7C4C-BC28-B7748793FC3E}"/>
                </a:ext>
              </a:extLst>
            </p:cNvPr>
            <p:cNvSpPr/>
            <p:nvPr/>
          </p:nvSpPr>
          <p:spPr>
            <a:xfrm>
              <a:off x="895350" y="5036204"/>
              <a:ext cx="7207250" cy="1079036"/>
            </a:xfrm>
            <a:custGeom>
              <a:avLst/>
              <a:gdLst>
                <a:gd name="connsiteX0" fmla="*/ 558800 w 6965950"/>
                <a:gd name="connsiteY0" fmla="*/ 0 h 1079500"/>
                <a:gd name="connsiteX1" fmla="*/ 6965950 w 6965950"/>
                <a:gd name="connsiteY1" fmla="*/ 133350 h 1079500"/>
                <a:gd name="connsiteX2" fmla="*/ 6762750 w 6965950"/>
                <a:gd name="connsiteY2" fmla="*/ 1079500 h 1079500"/>
                <a:gd name="connsiteX3" fmla="*/ 0 w 6965950"/>
                <a:gd name="connsiteY3" fmla="*/ 914400 h 1079500"/>
                <a:gd name="connsiteX4" fmla="*/ 558800 w 6965950"/>
                <a:gd name="connsiteY4" fmla="*/ 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950" h="1079500">
                  <a:moveTo>
                    <a:pt x="558800" y="0"/>
                  </a:moveTo>
                  <a:lnTo>
                    <a:pt x="6965950" y="133350"/>
                  </a:lnTo>
                  <a:lnTo>
                    <a:pt x="6762750" y="1079500"/>
                  </a:lnTo>
                  <a:lnTo>
                    <a:pt x="0" y="914400"/>
                  </a:lnTo>
                  <a:lnTo>
                    <a:pt x="5588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40" name="TextBox 98">
              <a:extLst>
                <a:ext uri="{FF2B5EF4-FFF2-40B4-BE49-F238E27FC236}">
                  <a16:creationId xmlns:a16="http://schemas.microsoft.com/office/drawing/2014/main" id="{CAE4D982-0A70-AC45-BA78-FB52823776FC}"/>
                </a:ext>
              </a:extLst>
            </p:cNvPr>
            <p:cNvSpPr txBox="1">
              <a:spLocks noChangeArrowheads="1"/>
            </p:cNvSpPr>
            <p:nvPr/>
          </p:nvSpPr>
          <p:spPr bwMode="auto">
            <a:xfrm>
              <a:off x="495300" y="4936235"/>
              <a:ext cx="515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3600">
                  <a:latin typeface="Times" pitchFamily="2" charset="0"/>
                </a:rPr>
                <a:t>All Co-infinite infinite sets have the same chance.</a:t>
              </a:r>
            </a:p>
          </p:txBody>
        </p:sp>
        <p:sp>
          <p:nvSpPr>
            <p:cNvPr id="38941" name="TextBox 32">
              <a:extLst>
                <a:ext uri="{FF2B5EF4-FFF2-40B4-BE49-F238E27FC236}">
                  <a16:creationId xmlns:a16="http://schemas.microsoft.com/office/drawing/2014/main" id="{BD597689-4C70-984D-B559-2DE064BBAAEF}"/>
                </a:ext>
              </a:extLst>
            </p:cNvPr>
            <p:cNvSpPr txBox="1">
              <a:spLocks noChangeArrowheads="1"/>
            </p:cNvSpPr>
            <p:nvPr/>
          </p:nvSpPr>
          <p:spPr bwMode="auto">
            <a:xfrm>
              <a:off x="6057900" y="4940300"/>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Additivity fails.</a:t>
              </a:r>
            </a:p>
          </p:txBody>
        </p:sp>
      </p:grpSp>
    </p:spTree>
    <p:extLst>
      <p:ext uri="{BB962C8B-B14F-4D97-AF65-F5344CB8AC3E}">
        <p14:creationId xmlns:p14="http://schemas.microsoft.com/office/powerpoint/2010/main" val="297991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F28A415D-0A08-B54F-9036-7F98D5DBD77F}"/>
              </a:ext>
            </a:extLst>
          </p:cNvPr>
          <p:cNvGrpSpPr>
            <a:grpSpLocks/>
          </p:cNvGrpSpPr>
          <p:nvPr/>
        </p:nvGrpSpPr>
        <p:grpSpPr bwMode="auto">
          <a:xfrm>
            <a:off x="3141663" y="3208338"/>
            <a:ext cx="2730500" cy="519112"/>
            <a:chOff x="2660778" y="3207657"/>
            <a:chExt cx="3211390" cy="519438"/>
          </a:xfrm>
        </p:grpSpPr>
        <p:sp>
          <p:nvSpPr>
            <p:cNvPr id="37" name="Freeform 36">
              <a:extLst>
                <a:ext uri="{FF2B5EF4-FFF2-40B4-BE49-F238E27FC236}">
                  <a16:creationId xmlns:a16="http://schemas.microsoft.com/office/drawing/2014/main" id="{0797A252-450C-FE45-84C0-0B9A883078A4}"/>
                </a:ext>
              </a:extLst>
            </p:cNvPr>
            <p:cNvSpPr/>
            <p:nvPr/>
          </p:nvSpPr>
          <p:spPr>
            <a:xfrm flipV="1">
              <a:off x="2660778" y="3207657"/>
              <a:ext cx="3211390" cy="519438"/>
            </a:xfrm>
            <a:custGeom>
              <a:avLst/>
              <a:gdLst>
                <a:gd name="connsiteX0" fmla="*/ 174171 w 3962400"/>
                <a:gd name="connsiteY0" fmla="*/ 224971 h 478971"/>
                <a:gd name="connsiteX1" fmla="*/ 3962400 w 3962400"/>
                <a:gd name="connsiteY1" fmla="*/ 0 h 478971"/>
                <a:gd name="connsiteX2" fmla="*/ 3860800 w 3962400"/>
                <a:gd name="connsiteY2" fmla="*/ 478971 h 478971"/>
                <a:gd name="connsiteX3" fmla="*/ 0 w 3962400"/>
                <a:gd name="connsiteY3" fmla="*/ 442686 h 478971"/>
                <a:gd name="connsiteX4" fmla="*/ 174171 w 3962400"/>
                <a:gd name="connsiteY4" fmla="*/ 224971 h 478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478971">
                  <a:moveTo>
                    <a:pt x="174171" y="224971"/>
                  </a:moveTo>
                  <a:lnTo>
                    <a:pt x="3962400" y="0"/>
                  </a:lnTo>
                  <a:lnTo>
                    <a:pt x="3860800" y="478971"/>
                  </a:lnTo>
                  <a:lnTo>
                    <a:pt x="0" y="442686"/>
                  </a:lnTo>
                  <a:lnTo>
                    <a:pt x="174171" y="224971"/>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0996" name="TextBox 30">
              <a:extLst>
                <a:ext uri="{FF2B5EF4-FFF2-40B4-BE49-F238E27FC236}">
                  <a16:creationId xmlns:a16="http://schemas.microsoft.com/office/drawing/2014/main" id="{24B2F49C-C964-B742-8F6C-6FC86C53F31E}"/>
                </a:ext>
              </a:extLst>
            </p:cNvPr>
            <p:cNvSpPr txBox="1">
              <a:spLocks noChangeArrowheads="1"/>
            </p:cNvSpPr>
            <p:nvPr/>
          </p:nvSpPr>
          <p:spPr bwMode="auto">
            <a:xfrm>
              <a:off x="4376810" y="3265430"/>
              <a:ext cx="1427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a:t>
              </a:r>
              <a:r>
                <a:rPr lang="en-US" altLang="ja-JP">
                  <a:latin typeface="Times" pitchFamily="2" charset="0"/>
                </a:rPr>
                <a:t>likely</a:t>
              </a:r>
              <a:r>
                <a:rPr lang="en-US" altLang="en-US">
                  <a:latin typeface="Times" pitchFamily="2" charset="0"/>
                </a:rPr>
                <a:t>”</a:t>
              </a:r>
            </a:p>
          </p:txBody>
        </p:sp>
      </p:grpSp>
      <p:grpSp>
        <p:nvGrpSpPr>
          <p:cNvPr id="39" name="Group 38">
            <a:extLst>
              <a:ext uri="{FF2B5EF4-FFF2-40B4-BE49-F238E27FC236}">
                <a16:creationId xmlns:a16="http://schemas.microsoft.com/office/drawing/2014/main" id="{A292AD99-210E-A343-BA0C-EB42A03CA031}"/>
              </a:ext>
            </a:extLst>
          </p:cNvPr>
          <p:cNvGrpSpPr>
            <a:grpSpLocks/>
          </p:cNvGrpSpPr>
          <p:nvPr/>
        </p:nvGrpSpPr>
        <p:grpSpPr bwMode="auto">
          <a:xfrm>
            <a:off x="3141663" y="2098675"/>
            <a:ext cx="2730500" cy="831850"/>
            <a:chOff x="3142307" y="2099438"/>
            <a:chExt cx="2729861" cy="830997"/>
          </a:xfrm>
        </p:grpSpPr>
        <p:sp>
          <p:nvSpPr>
            <p:cNvPr id="36" name="Freeform 35">
              <a:extLst>
                <a:ext uri="{FF2B5EF4-FFF2-40B4-BE49-F238E27FC236}">
                  <a16:creationId xmlns:a16="http://schemas.microsoft.com/office/drawing/2014/main" id="{FAEB0412-49D7-A94F-98F8-E0011ED4B23C}"/>
                </a:ext>
              </a:extLst>
            </p:cNvPr>
            <p:cNvSpPr/>
            <p:nvPr/>
          </p:nvSpPr>
          <p:spPr>
            <a:xfrm>
              <a:off x="3142307" y="2099438"/>
              <a:ext cx="2729861" cy="830997"/>
            </a:xfrm>
            <a:custGeom>
              <a:avLst/>
              <a:gdLst>
                <a:gd name="connsiteX0" fmla="*/ 174171 w 3962400"/>
                <a:gd name="connsiteY0" fmla="*/ 224971 h 478971"/>
                <a:gd name="connsiteX1" fmla="*/ 3962400 w 3962400"/>
                <a:gd name="connsiteY1" fmla="*/ 0 h 478971"/>
                <a:gd name="connsiteX2" fmla="*/ 3860800 w 3962400"/>
                <a:gd name="connsiteY2" fmla="*/ 478971 h 478971"/>
                <a:gd name="connsiteX3" fmla="*/ 0 w 3962400"/>
                <a:gd name="connsiteY3" fmla="*/ 442686 h 478971"/>
                <a:gd name="connsiteX4" fmla="*/ 174171 w 3962400"/>
                <a:gd name="connsiteY4" fmla="*/ 224971 h 478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478971">
                  <a:moveTo>
                    <a:pt x="174171" y="224971"/>
                  </a:moveTo>
                  <a:lnTo>
                    <a:pt x="3962400" y="0"/>
                  </a:lnTo>
                  <a:lnTo>
                    <a:pt x="3860800" y="478971"/>
                  </a:lnTo>
                  <a:lnTo>
                    <a:pt x="0" y="442686"/>
                  </a:lnTo>
                  <a:lnTo>
                    <a:pt x="174171" y="224971"/>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0994" name="TextBox 17">
              <a:extLst>
                <a:ext uri="{FF2B5EF4-FFF2-40B4-BE49-F238E27FC236}">
                  <a16:creationId xmlns:a16="http://schemas.microsoft.com/office/drawing/2014/main" id="{8D7F3039-224F-8847-AF4A-9CE496660654}"/>
                </a:ext>
              </a:extLst>
            </p:cNvPr>
            <p:cNvSpPr txBox="1">
              <a:spLocks noChangeArrowheads="1"/>
            </p:cNvSpPr>
            <p:nvPr/>
          </p:nvSpPr>
          <p:spPr bwMode="auto">
            <a:xfrm>
              <a:off x="4461468" y="2099438"/>
              <a:ext cx="141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i="1">
                  <a:latin typeface="Times" pitchFamily="2" charset="0"/>
                </a:rPr>
                <a:t>“</a:t>
              </a:r>
              <a:r>
                <a:rPr lang="en-US" altLang="ja-JP">
                  <a:latin typeface="Times" pitchFamily="2" charset="0"/>
                </a:rPr>
                <a:t>as likely</a:t>
              </a:r>
            </a:p>
            <a:p>
              <a:pPr algn="ctr" eaLnBrk="1" hangingPunct="1"/>
              <a:r>
                <a:rPr lang="en-US" altLang="en-US">
                  <a:latin typeface="Times" pitchFamily="2" charset="0"/>
                </a:rPr>
                <a:t>as not”</a:t>
              </a:r>
            </a:p>
          </p:txBody>
        </p:sp>
      </p:grpSp>
      <p:grpSp>
        <p:nvGrpSpPr>
          <p:cNvPr id="38" name="Group 37">
            <a:extLst>
              <a:ext uri="{FF2B5EF4-FFF2-40B4-BE49-F238E27FC236}">
                <a16:creationId xmlns:a16="http://schemas.microsoft.com/office/drawing/2014/main" id="{8293DDF0-D2FC-B143-B169-57A548C6C23E}"/>
              </a:ext>
            </a:extLst>
          </p:cNvPr>
          <p:cNvGrpSpPr>
            <a:grpSpLocks/>
          </p:cNvGrpSpPr>
          <p:nvPr/>
        </p:nvGrpSpPr>
        <p:grpSpPr bwMode="auto">
          <a:xfrm>
            <a:off x="1973263" y="1363663"/>
            <a:ext cx="3962400" cy="485775"/>
            <a:chOff x="1973943" y="1364343"/>
            <a:chExt cx="3962400" cy="484501"/>
          </a:xfrm>
        </p:grpSpPr>
        <p:sp>
          <p:nvSpPr>
            <p:cNvPr id="35" name="Freeform 34">
              <a:extLst>
                <a:ext uri="{FF2B5EF4-FFF2-40B4-BE49-F238E27FC236}">
                  <a16:creationId xmlns:a16="http://schemas.microsoft.com/office/drawing/2014/main" id="{C551E974-BF82-1F48-BC49-D5393EA825A7}"/>
                </a:ext>
              </a:extLst>
            </p:cNvPr>
            <p:cNvSpPr/>
            <p:nvPr/>
          </p:nvSpPr>
          <p:spPr>
            <a:xfrm>
              <a:off x="1973943" y="1364343"/>
              <a:ext cx="3962400" cy="479750"/>
            </a:xfrm>
            <a:custGeom>
              <a:avLst/>
              <a:gdLst>
                <a:gd name="connsiteX0" fmla="*/ 174171 w 3962400"/>
                <a:gd name="connsiteY0" fmla="*/ 224971 h 478971"/>
                <a:gd name="connsiteX1" fmla="*/ 3962400 w 3962400"/>
                <a:gd name="connsiteY1" fmla="*/ 0 h 478971"/>
                <a:gd name="connsiteX2" fmla="*/ 3860800 w 3962400"/>
                <a:gd name="connsiteY2" fmla="*/ 478971 h 478971"/>
                <a:gd name="connsiteX3" fmla="*/ 0 w 3962400"/>
                <a:gd name="connsiteY3" fmla="*/ 442686 h 478971"/>
                <a:gd name="connsiteX4" fmla="*/ 174171 w 3962400"/>
                <a:gd name="connsiteY4" fmla="*/ 224971 h 478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478971">
                  <a:moveTo>
                    <a:pt x="174171" y="224971"/>
                  </a:moveTo>
                  <a:lnTo>
                    <a:pt x="3962400" y="0"/>
                  </a:lnTo>
                  <a:lnTo>
                    <a:pt x="3860800" y="478971"/>
                  </a:lnTo>
                  <a:lnTo>
                    <a:pt x="0" y="442686"/>
                  </a:lnTo>
                  <a:lnTo>
                    <a:pt x="174171" y="224971"/>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0992" name="TextBox 15">
              <a:extLst>
                <a:ext uri="{FF2B5EF4-FFF2-40B4-BE49-F238E27FC236}">
                  <a16:creationId xmlns:a16="http://schemas.microsoft.com/office/drawing/2014/main" id="{DC31B20A-E62F-C942-8AAA-D90355F48925}"/>
                </a:ext>
              </a:extLst>
            </p:cNvPr>
            <p:cNvSpPr txBox="1">
              <a:spLocks noChangeArrowheads="1"/>
            </p:cNvSpPr>
            <p:nvPr/>
          </p:nvSpPr>
          <p:spPr bwMode="auto">
            <a:xfrm>
              <a:off x="4404573" y="1387179"/>
              <a:ext cx="1521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a:t>
              </a:r>
              <a:r>
                <a:rPr lang="en-US" altLang="ja-JP">
                  <a:latin typeface="Times" pitchFamily="2" charset="0"/>
                </a:rPr>
                <a:t>unlikely</a:t>
              </a:r>
              <a:r>
                <a:rPr lang="en-US" altLang="en-US">
                  <a:latin typeface="Times" pitchFamily="2" charset="0"/>
                </a:rPr>
                <a:t>”</a:t>
              </a:r>
            </a:p>
          </p:txBody>
        </p:sp>
      </p:grpSp>
      <p:grpSp>
        <p:nvGrpSpPr>
          <p:cNvPr id="46" name="Group 45">
            <a:extLst>
              <a:ext uri="{FF2B5EF4-FFF2-40B4-BE49-F238E27FC236}">
                <a16:creationId xmlns:a16="http://schemas.microsoft.com/office/drawing/2014/main" id="{CE8365C1-389A-1545-B63F-CCAD33701F24}"/>
              </a:ext>
            </a:extLst>
          </p:cNvPr>
          <p:cNvGrpSpPr>
            <a:grpSpLocks/>
          </p:cNvGrpSpPr>
          <p:nvPr/>
        </p:nvGrpSpPr>
        <p:grpSpPr bwMode="auto">
          <a:xfrm>
            <a:off x="7072313" y="4314825"/>
            <a:ext cx="1787525" cy="1717675"/>
            <a:chOff x="7071914" y="4315157"/>
            <a:chExt cx="1787730" cy="1717266"/>
          </a:xfrm>
        </p:grpSpPr>
        <p:sp>
          <p:nvSpPr>
            <p:cNvPr id="28" name="Freeform 27">
              <a:extLst>
                <a:ext uri="{FF2B5EF4-FFF2-40B4-BE49-F238E27FC236}">
                  <a16:creationId xmlns:a16="http://schemas.microsoft.com/office/drawing/2014/main" id="{62EF283E-2DCE-5C46-A101-082B981DF4FA}"/>
                </a:ext>
              </a:extLst>
            </p:cNvPr>
            <p:cNvSpPr/>
            <p:nvPr/>
          </p:nvSpPr>
          <p:spPr>
            <a:xfrm>
              <a:off x="7071914" y="4521483"/>
              <a:ext cx="1787730" cy="1510940"/>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90" name="TextBox 28">
              <a:extLst>
                <a:ext uri="{FF2B5EF4-FFF2-40B4-BE49-F238E27FC236}">
                  <a16:creationId xmlns:a16="http://schemas.microsoft.com/office/drawing/2014/main" id="{DAA71644-948F-4A4D-BF4A-B60E48A98473}"/>
                </a:ext>
              </a:extLst>
            </p:cNvPr>
            <p:cNvSpPr txBox="1">
              <a:spLocks noChangeArrowheads="1"/>
            </p:cNvSpPr>
            <p:nvPr/>
          </p:nvSpPr>
          <p:spPr bwMode="auto">
            <a:xfrm>
              <a:off x="8064431" y="4315157"/>
              <a:ext cx="6446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V</a:t>
              </a:r>
              <a:r>
                <a:rPr lang="en-US" altLang="en-US" sz="2800" i="1" baseline="-25000">
                  <a:latin typeface="Times" pitchFamily="2" charset="0"/>
                </a:rPr>
                <a:t>-2</a:t>
              </a:r>
              <a:endParaRPr lang="en-US" altLang="en-US" sz="2800">
                <a:latin typeface="Times" pitchFamily="2" charset="0"/>
              </a:endParaRPr>
            </a:p>
          </p:txBody>
        </p:sp>
      </p:grpSp>
      <p:grpSp>
        <p:nvGrpSpPr>
          <p:cNvPr id="45" name="Group 44">
            <a:extLst>
              <a:ext uri="{FF2B5EF4-FFF2-40B4-BE49-F238E27FC236}">
                <a16:creationId xmlns:a16="http://schemas.microsoft.com/office/drawing/2014/main" id="{C2C44E05-7E79-4049-B01D-37C47A59CDF5}"/>
              </a:ext>
            </a:extLst>
          </p:cNvPr>
          <p:cNvGrpSpPr>
            <a:grpSpLocks/>
          </p:cNvGrpSpPr>
          <p:nvPr/>
        </p:nvGrpSpPr>
        <p:grpSpPr bwMode="auto">
          <a:xfrm>
            <a:off x="4811713" y="4391025"/>
            <a:ext cx="1787525" cy="1716088"/>
            <a:chOff x="4812200" y="4390385"/>
            <a:chExt cx="1787730" cy="1717266"/>
          </a:xfrm>
        </p:grpSpPr>
        <p:sp>
          <p:nvSpPr>
            <p:cNvPr id="26" name="Freeform 25">
              <a:extLst>
                <a:ext uri="{FF2B5EF4-FFF2-40B4-BE49-F238E27FC236}">
                  <a16:creationId xmlns:a16="http://schemas.microsoft.com/office/drawing/2014/main" id="{38AB6D94-FC4E-BC4C-987B-3C949802AF54}"/>
                </a:ext>
              </a:extLst>
            </p:cNvPr>
            <p:cNvSpPr/>
            <p:nvPr/>
          </p:nvSpPr>
          <p:spPr>
            <a:xfrm>
              <a:off x="4812200" y="4596902"/>
              <a:ext cx="1787730" cy="1510749"/>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88" name="TextBox 26">
              <a:extLst>
                <a:ext uri="{FF2B5EF4-FFF2-40B4-BE49-F238E27FC236}">
                  <a16:creationId xmlns:a16="http://schemas.microsoft.com/office/drawing/2014/main" id="{11F7B48A-978C-7C49-9ABD-A975CBFD8AF2}"/>
                </a:ext>
              </a:extLst>
            </p:cNvPr>
            <p:cNvSpPr txBox="1">
              <a:spLocks noChangeArrowheads="1"/>
            </p:cNvSpPr>
            <p:nvPr/>
          </p:nvSpPr>
          <p:spPr bwMode="auto">
            <a:xfrm>
              <a:off x="5804717" y="4390385"/>
              <a:ext cx="615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V</a:t>
              </a:r>
              <a:r>
                <a:rPr lang="en-US" altLang="en-US" sz="2800" i="1" baseline="-25000">
                  <a:latin typeface="Times" pitchFamily="2" charset="0"/>
                </a:rPr>
                <a:t>∞</a:t>
              </a:r>
              <a:endParaRPr lang="en-US" altLang="en-US" sz="2800">
                <a:latin typeface="Times" pitchFamily="2" charset="0"/>
              </a:endParaRPr>
            </a:p>
          </p:txBody>
        </p:sp>
      </p:grpSp>
      <p:grpSp>
        <p:nvGrpSpPr>
          <p:cNvPr id="44" name="Group 43">
            <a:extLst>
              <a:ext uri="{FF2B5EF4-FFF2-40B4-BE49-F238E27FC236}">
                <a16:creationId xmlns:a16="http://schemas.microsoft.com/office/drawing/2014/main" id="{033BAC0C-20E7-A041-8C0C-E5AE71C17395}"/>
              </a:ext>
            </a:extLst>
          </p:cNvPr>
          <p:cNvGrpSpPr>
            <a:grpSpLocks/>
          </p:cNvGrpSpPr>
          <p:nvPr/>
        </p:nvGrpSpPr>
        <p:grpSpPr bwMode="auto">
          <a:xfrm>
            <a:off x="2617788" y="4391025"/>
            <a:ext cx="1787525" cy="1716088"/>
            <a:chOff x="2617226" y="4390385"/>
            <a:chExt cx="1787730" cy="1717266"/>
          </a:xfrm>
        </p:grpSpPr>
        <p:sp>
          <p:nvSpPr>
            <p:cNvPr id="24" name="Freeform 23">
              <a:extLst>
                <a:ext uri="{FF2B5EF4-FFF2-40B4-BE49-F238E27FC236}">
                  <a16:creationId xmlns:a16="http://schemas.microsoft.com/office/drawing/2014/main" id="{9458D45A-6038-FD46-8CCF-6C058B2F0DF4}"/>
                </a:ext>
              </a:extLst>
            </p:cNvPr>
            <p:cNvSpPr/>
            <p:nvPr/>
          </p:nvSpPr>
          <p:spPr>
            <a:xfrm>
              <a:off x="2617226" y="4596902"/>
              <a:ext cx="1787730" cy="1510749"/>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86" name="TextBox 24">
              <a:extLst>
                <a:ext uri="{FF2B5EF4-FFF2-40B4-BE49-F238E27FC236}">
                  <a16:creationId xmlns:a16="http://schemas.microsoft.com/office/drawing/2014/main" id="{6FF3050C-6D1D-7A4B-8A51-392ED90E93F2}"/>
                </a:ext>
              </a:extLst>
            </p:cNvPr>
            <p:cNvSpPr txBox="1">
              <a:spLocks noChangeArrowheads="1"/>
            </p:cNvSpPr>
            <p:nvPr/>
          </p:nvSpPr>
          <p:spPr bwMode="auto">
            <a:xfrm>
              <a:off x="3609743" y="4390385"/>
              <a:ext cx="615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V</a:t>
              </a:r>
              <a:r>
                <a:rPr lang="en-US" altLang="en-US" sz="2800" i="1" baseline="-25000">
                  <a:latin typeface="Times" pitchFamily="2" charset="0"/>
                </a:rPr>
                <a:t>∞</a:t>
              </a:r>
              <a:endParaRPr lang="en-US" altLang="en-US" sz="2800">
                <a:latin typeface="Times" pitchFamily="2" charset="0"/>
              </a:endParaRPr>
            </a:p>
          </p:txBody>
        </p:sp>
      </p:grpSp>
      <p:grpSp>
        <p:nvGrpSpPr>
          <p:cNvPr id="43" name="Group 42">
            <a:extLst>
              <a:ext uri="{FF2B5EF4-FFF2-40B4-BE49-F238E27FC236}">
                <a16:creationId xmlns:a16="http://schemas.microsoft.com/office/drawing/2014/main" id="{04E41807-6B7F-7946-854D-A0BCDC262BED}"/>
              </a:ext>
            </a:extLst>
          </p:cNvPr>
          <p:cNvGrpSpPr>
            <a:grpSpLocks/>
          </p:cNvGrpSpPr>
          <p:nvPr/>
        </p:nvGrpSpPr>
        <p:grpSpPr bwMode="auto">
          <a:xfrm>
            <a:off x="314325" y="4391025"/>
            <a:ext cx="1787525" cy="1717675"/>
            <a:chOff x="313612" y="4391004"/>
            <a:chExt cx="1787730" cy="1717266"/>
          </a:xfrm>
        </p:grpSpPr>
        <p:sp>
          <p:nvSpPr>
            <p:cNvPr id="23" name="Freeform 22">
              <a:extLst>
                <a:ext uri="{FF2B5EF4-FFF2-40B4-BE49-F238E27FC236}">
                  <a16:creationId xmlns:a16="http://schemas.microsoft.com/office/drawing/2014/main" id="{F8AF9E6B-7953-D64E-A36B-C193B2A64E36}"/>
                </a:ext>
              </a:extLst>
            </p:cNvPr>
            <p:cNvSpPr/>
            <p:nvPr/>
          </p:nvSpPr>
          <p:spPr>
            <a:xfrm>
              <a:off x="313612" y="4597330"/>
              <a:ext cx="1787730" cy="1510940"/>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84" name="TextBox 19">
              <a:extLst>
                <a:ext uri="{FF2B5EF4-FFF2-40B4-BE49-F238E27FC236}">
                  <a16:creationId xmlns:a16="http://schemas.microsoft.com/office/drawing/2014/main" id="{2EE1D0F7-C4C9-2547-AE0A-F113B7FFC8D5}"/>
                </a:ext>
              </a:extLst>
            </p:cNvPr>
            <p:cNvSpPr txBox="1">
              <a:spLocks noChangeArrowheads="1"/>
            </p:cNvSpPr>
            <p:nvPr/>
          </p:nvSpPr>
          <p:spPr bwMode="auto">
            <a:xfrm>
              <a:off x="1306129" y="4391004"/>
              <a:ext cx="564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V</a:t>
              </a:r>
              <a:r>
                <a:rPr lang="en-US" altLang="en-US" sz="2800" i="1" baseline="-25000">
                  <a:latin typeface="Times" pitchFamily="2" charset="0"/>
                </a:rPr>
                <a:t>2</a:t>
              </a:r>
              <a:endParaRPr lang="en-US" altLang="en-US" sz="2800">
                <a:latin typeface="Times" pitchFamily="2" charset="0"/>
              </a:endParaRPr>
            </a:p>
          </p:txBody>
        </p:sp>
      </p:grpSp>
      <p:sp>
        <p:nvSpPr>
          <p:cNvPr id="7" name="Freeform 6">
            <a:extLst>
              <a:ext uri="{FF2B5EF4-FFF2-40B4-BE49-F238E27FC236}">
                <a16:creationId xmlns:a16="http://schemas.microsoft.com/office/drawing/2014/main" id="{35EF3497-528B-9B40-B16E-EF980CBDD7A3}"/>
              </a:ext>
            </a:extLst>
          </p:cNvPr>
          <p:cNvSpPr/>
          <p:nvPr/>
        </p:nvSpPr>
        <p:spPr>
          <a:xfrm>
            <a:off x="398463" y="307975"/>
            <a:ext cx="8108950" cy="879475"/>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69" name="Title 1">
            <a:extLst>
              <a:ext uri="{FF2B5EF4-FFF2-40B4-BE49-F238E27FC236}">
                <a16:creationId xmlns:a16="http://schemas.microsoft.com/office/drawing/2014/main" id="{06E3B204-12FA-6B4C-AC60-FBCD98258348}"/>
              </a:ext>
            </a:extLst>
          </p:cNvPr>
          <p:cNvSpPr>
            <a:spLocks noGrp="1"/>
          </p:cNvSpPr>
          <p:nvPr>
            <p:ph type="title"/>
          </p:nvPr>
        </p:nvSpPr>
        <p:spPr>
          <a:xfrm>
            <a:off x="457200" y="274638"/>
            <a:ext cx="8343900" cy="857250"/>
          </a:xfrm>
        </p:spPr>
        <p:txBody>
          <a:bodyPr/>
          <a:lstStyle/>
          <a:p>
            <a:r>
              <a:rPr lang="en-US" altLang="en-US">
                <a:latin typeface="Times" pitchFamily="2" charset="0"/>
                <a:ea typeface="ＭＳ Ｐゴシック" panose="020B0600070205080204" pitchFamily="34" charset="-128"/>
              </a:rPr>
              <a:t>Equivalent sets have equal chances.</a:t>
            </a:r>
          </a:p>
        </p:txBody>
      </p:sp>
      <p:sp>
        <p:nvSpPr>
          <p:cNvPr id="40970" name="Content Placeholder 2">
            <a:extLst>
              <a:ext uri="{FF2B5EF4-FFF2-40B4-BE49-F238E27FC236}">
                <a16:creationId xmlns:a16="http://schemas.microsoft.com/office/drawing/2014/main" id="{C1F7D7E6-BC23-5547-9CA3-71613B872881}"/>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40971" name="Slide Number Placeholder 3">
            <a:extLst>
              <a:ext uri="{FF2B5EF4-FFF2-40B4-BE49-F238E27FC236}">
                <a16:creationId xmlns:a16="http://schemas.microsoft.com/office/drawing/2014/main" id="{59DD26D8-5AAF-7140-90B9-3464A1E77E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58C93F2-804D-1347-9B07-72859736F1D0}" type="slidenum">
              <a:rPr lang="en-US" altLang="en-US" sz="1200">
                <a:solidFill>
                  <a:srgbClr val="898989"/>
                </a:solidFill>
                <a:latin typeface="Times" pitchFamily="2" charset="0"/>
              </a:rPr>
              <a:pPr eaLnBrk="1" hangingPunct="1"/>
              <a:t>25</a:t>
            </a:fld>
            <a:endParaRPr lang="en-US" altLang="en-US" sz="1200">
              <a:solidFill>
                <a:srgbClr val="898989"/>
              </a:solidFill>
              <a:latin typeface="Times" pitchFamily="2" charset="0"/>
            </a:endParaRPr>
          </a:p>
        </p:txBody>
      </p:sp>
      <p:sp>
        <p:nvSpPr>
          <p:cNvPr id="5" name="TextBox 4">
            <a:extLst>
              <a:ext uri="{FF2B5EF4-FFF2-40B4-BE49-F238E27FC236}">
                <a16:creationId xmlns:a16="http://schemas.microsoft.com/office/drawing/2014/main" id="{4823291A-14EF-7947-A315-5F3037EBB688}"/>
              </a:ext>
            </a:extLst>
          </p:cNvPr>
          <p:cNvSpPr txBox="1"/>
          <p:nvPr/>
        </p:nvSpPr>
        <p:spPr>
          <a:xfrm>
            <a:off x="393700" y="1387475"/>
            <a:ext cx="4121150" cy="2933700"/>
          </a:xfrm>
          <a:prstGeom prst="rect">
            <a:avLst/>
          </a:prstGeom>
          <a:noFill/>
        </p:spPr>
        <p:txBody>
          <a:bodyPr wrap="none">
            <a:spAutoFit/>
          </a:bodyPr>
          <a:lstStyle>
            <a:lvl1pPr marL="1546225" indent="-15462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Ch(</a:t>
            </a:r>
            <a:r>
              <a:rPr lang="en-US" altLang="en-US" sz="2800" i="1">
                <a:latin typeface="Times" pitchFamily="2" charset="0"/>
              </a:rPr>
              <a:t>finite</a:t>
            </a:r>
            <a:r>
              <a:rPr lang="en-US" altLang="en-US" sz="2800" i="1" baseline="-25000">
                <a:latin typeface="Times" pitchFamily="2" charset="0"/>
              </a:rPr>
              <a:t>n</a:t>
            </a:r>
            <a:r>
              <a:rPr lang="en-US" altLang="en-US" sz="2800">
                <a:latin typeface="Times" pitchFamily="2" charset="0"/>
              </a:rPr>
              <a:t>) = </a:t>
            </a:r>
            <a:r>
              <a:rPr lang="en-US" altLang="en-US" sz="2800" i="1">
                <a:latin typeface="Times" pitchFamily="2" charset="0"/>
              </a:rPr>
              <a:t>V</a:t>
            </a:r>
            <a:r>
              <a:rPr lang="en-US" altLang="en-US" sz="2800" i="1" baseline="-25000">
                <a:latin typeface="Times" pitchFamily="2" charset="0"/>
              </a:rPr>
              <a:t>n</a:t>
            </a:r>
            <a:br>
              <a:rPr lang="en-US" altLang="en-US" sz="2800" baseline="-25000">
                <a:latin typeface="Times" pitchFamily="2" charset="0"/>
              </a:rPr>
            </a:br>
            <a:r>
              <a:rPr lang="en-US" altLang="en-US" sz="1800" i="1">
                <a:latin typeface="Times" pitchFamily="2" charset="0"/>
              </a:rPr>
              <a:t>n </a:t>
            </a:r>
            <a:r>
              <a:rPr lang="en-US" altLang="en-US" sz="1800">
                <a:latin typeface="Times" pitchFamily="2" charset="0"/>
              </a:rPr>
              <a:t>= 1, 2, 3, </a:t>
            </a:r>
            <a:r>
              <a:rPr lang="is-IS" altLang="en-US" sz="1800">
                <a:latin typeface="Times" pitchFamily="2" charset="0"/>
              </a:rPr>
              <a:t>…</a:t>
            </a:r>
          </a:p>
          <a:p>
            <a:pPr eaLnBrk="1" hangingPunct="1"/>
            <a:endParaRPr lang="is-IS" altLang="en-US" sz="1800">
              <a:latin typeface="Times" pitchFamily="2" charset="0"/>
            </a:endParaRPr>
          </a:p>
          <a:p>
            <a:pPr eaLnBrk="1" hangingPunct="1"/>
            <a:r>
              <a:rPr lang="en-US" altLang="en-US" sz="2800">
                <a:latin typeface="Times" pitchFamily="2" charset="0"/>
              </a:rPr>
              <a:t>Ch(</a:t>
            </a:r>
            <a:r>
              <a:rPr lang="en-US" altLang="en-US" sz="2800" i="1">
                <a:latin typeface="Times" pitchFamily="2" charset="0"/>
              </a:rPr>
              <a:t>infinite</a:t>
            </a:r>
            <a:r>
              <a:rPr lang="en-US" altLang="en-US" sz="2800" i="1" baseline="-25000">
                <a:latin typeface="Times" pitchFamily="2" charset="0"/>
              </a:rPr>
              <a:t>co-infinite</a:t>
            </a:r>
            <a:r>
              <a:rPr lang="en-US" altLang="en-US" sz="2800">
                <a:latin typeface="Times" pitchFamily="2" charset="0"/>
              </a:rPr>
              <a:t>) = </a:t>
            </a:r>
            <a:r>
              <a:rPr lang="en-US" altLang="en-US" sz="2800" i="1">
                <a:latin typeface="Times" pitchFamily="2" charset="0"/>
              </a:rPr>
              <a:t>V</a:t>
            </a:r>
            <a:r>
              <a:rPr lang="en-US" altLang="en-US" sz="2800" i="1" baseline="-25000">
                <a:latin typeface="Times" pitchFamily="2" charset="0"/>
              </a:rPr>
              <a:t>∞</a:t>
            </a:r>
            <a:br>
              <a:rPr lang="en-US" altLang="en-US" sz="2800" i="1" baseline="-25000">
                <a:latin typeface="Times" pitchFamily="2" charset="0"/>
              </a:rPr>
            </a:br>
            <a:endParaRPr lang="en-US" altLang="en-US" sz="2800" i="1" baseline="-25000">
              <a:latin typeface="Times" pitchFamily="2" charset="0"/>
            </a:endParaRPr>
          </a:p>
          <a:p>
            <a:pPr eaLnBrk="1" hangingPunct="1"/>
            <a:r>
              <a:rPr lang="en-US" altLang="en-US" sz="2800">
                <a:latin typeface="Times" pitchFamily="2" charset="0"/>
              </a:rPr>
              <a:t>Ch(</a:t>
            </a:r>
            <a:r>
              <a:rPr lang="en-US" altLang="en-US" sz="2800" i="1">
                <a:latin typeface="Times" pitchFamily="2" charset="0"/>
              </a:rPr>
              <a:t>infinite</a:t>
            </a:r>
            <a:r>
              <a:rPr lang="en-US" altLang="en-US" sz="2800" i="1" baseline="-25000">
                <a:latin typeface="Times" pitchFamily="2" charset="0"/>
              </a:rPr>
              <a:t>co-finite-n</a:t>
            </a:r>
            <a:r>
              <a:rPr lang="en-US" altLang="en-US" sz="2800">
                <a:latin typeface="Times" pitchFamily="2" charset="0"/>
              </a:rPr>
              <a:t>) = </a:t>
            </a:r>
            <a:r>
              <a:rPr lang="en-US" altLang="en-US" sz="2800" i="1">
                <a:latin typeface="Times" pitchFamily="2" charset="0"/>
              </a:rPr>
              <a:t>V</a:t>
            </a:r>
            <a:r>
              <a:rPr lang="en-US" altLang="en-US" sz="2800" i="1" baseline="-25000">
                <a:latin typeface="Times" pitchFamily="2" charset="0"/>
              </a:rPr>
              <a:t>-n </a:t>
            </a:r>
            <a:br>
              <a:rPr lang="en-US" altLang="en-US" sz="2800" i="1" baseline="-25000">
                <a:latin typeface="Times" pitchFamily="2" charset="0"/>
              </a:rPr>
            </a:br>
            <a:r>
              <a:rPr lang="en-US" altLang="en-US" sz="1800" i="1">
                <a:latin typeface="Times" pitchFamily="2" charset="0"/>
              </a:rPr>
              <a:t>n</a:t>
            </a:r>
            <a:r>
              <a:rPr lang="en-US" altLang="en-US" sz="1800">
                <a:latin typeface="Times" pitchFamily="2" charset="0"/>
              </a:rPr>
              <a:t>= 1, 2, 3, </a:t>
            </a:r>
            <a:r>
              <a:rPr lang="is-IS" altLang="en-US" sz="1800">
                <a:latin typeface="Times" pitchFamily="2" charset="0"/>
              </a:rPr>
              <a:t>…</a:t>
            </a:r>
            <a:endParaRPr lang="en-US" altLang="en-US" sz="2800" baseline="-25000">
              <a:latin typeface="Times" pitchFamily="2" charset="0"/>
            </a:endParaRPr>
          </a:p>
          <a:p>
            <a:pPr eaLnBrk="1" hangingPunct="1"/>
            <a:endParaRPr lang="en-US" altLang="en-US" sz="2800">
              <a:latin typeface="Times" pitchFamily="2" charset="0"/>
            </a:endParaRPr>
          </a:p>
        </p:txBody>
      </p:sp>
      <p:grpSp>
        <p:nvGrpSpPr>
          <p:cNvPr id="42" name="Group 41">
            <a:extLst>
              <a:ext uri="{FF2B5EF4-FFF2-40B4-BE49-F238E27FC236}">
                <a16:creationId xmlns:a16="http://schemas.microsoft.com/office/drawing/2014/main" id="{D252D260-D0DC-0641-822C-121A78D26A14}"/>
              </a:ext>
            </a:extLst>
          </p:cNvPr>
          <p:cNvGrpSpPr>
            <a:grpSpLocks/>
          </p:cNvGrpSpPr>
          <p:nvPr/>
        </p:nvGrpSpPr>
        <p:grpSpPr bwMode="auto">
          <a:xfrm>
            <a:off x="169863" y="5276850"/>
            <a:ext cx="9107487" cy="1263650"/>
            <a:chOff x="170300" y="5276654"/>
            <a:chExt cx="9107682" cy="1264362"/>
          </a:xfrm>
        </p:grpSpPr>
        <p:sp>
          <p:nvSpPr>
            <p:cNvPr id="40977" name="TextBox 9">
              <a:extLst>
                <a:ext uri="{FF2B5EF4-FFF2-40B4-BE49-F238E27FC236}">
                  <a16:creationId xmlns:a16="http://schemas.microsoft.com/office/drawing/2014/main" id="{835BF7A6-4D7D-B044-98E6-2DF5146FFE8C}"/>
                </a:ext>
              </a:extLst>
            </p:cNvPr>
            <p:cNvSpPr txBox="1">
              <a:spLocks noChangeArrowheads="1"/>
            </p:cNvSpPr>
            <p:nvPr/>
          </p:nvSpPr>
          <p:spPr bwMode="auto">
            <a:xfrm>
              <a:off x="170300" y="5276654"/>
              <a:ext cx="9107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Ch</a:t>
              </a:r>
              <a:r>
                <a:rPr lang="en-US" altLang="en-US" sz="4800">
                  <a:latin typeface="Times" pitchFamily="2" charset="0"/>
                </a:rPr>
                <a:t>(   ) &lt; </a:t>
              </a:r>
              <a:r>
                <a:rPr lang="en-US" altLang="en-US" sz="4000">
                  <a:latin typeface="Times" pitchFamily="2" charset="0"/>
                </a:rPr>
                <a:t>Ch</a:t>
              </a:r>
              <a:r>
                <a:rPr lang="en-US" altLang="en-US" sz="4800">
                  <a:latin typeface="Times" pitchFamily="2" charset="0"/>
                </a:rPr>
                <a:t>(      ) = </a:t>
              </a:r>
              <a:r>
                <a:rPr lang="en-US" altLang="en-US" sz="4000">
                  <a:latin typeface="Times" pitchFamily="2" charset="0"/>
                </a:rPr>
                <a:t>Ch</a:t>
              </a:r>
              <a:r>
                <a:rPr lang="en-US" altLang="en-US" sz="4800">
                  <a:latin typeface="Times" pitchFamily="2" charset="0"/>
                </a:rPr>
                <a:t>(   ) &lt; </a:t>
              </a:r>
              <a:r>
                <a:rPr lang="en-US" altLang="en-US" sz="4000">
                  <a:latin typeface="Times" pitchFamily="2" charset="0"/>
                </a:rPr>
                <a:t>Ch</a:t>
              </a:r>
              <a:r>
                <a:rPr lang="en-US" altLang="en-US" sz="4800">
                  <a:latin typeface="Times" pitchFamily="2" charset="0"/>
                </a:rPr>
                <a:t>(       )</a:t>
              </a:r>
            </a:p>
          </p:txBody>
        </p:sp>
        <p:sp>
          <p:nvSpPr>
            <p:cNvPr id="40978" name="TextBox 11">
              <a:extLst>
                <a:ext uri="{FF2B5EF4-FFF2-40B4-BE49-F238E27FC236}">
                  <a16:creationId xmlns:a16="http://schemas.microsoft.com/office/drawing/2014/main" id="{08C7C27B-DE71-A541-BB4B-F9AFBC066A82}"/>
                </a:ext>
              </a:extLst>
            </p:cNvPr>
            <p:cNvSpPr txBox="1">
              <a:spLocks noChangeArrowheads="1"/>
            </p:cNvSpPr>
            <p:nvPr/>
          </p:nvSpPr>
          <p:spPr bwMode="auto">
            <a:xfrm>
              <a:off x="5586634" y="5479373"/>
              <a:ext cx="728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odd</a:t>
              </a:r>
            </a:p>
          </p:txBody>
        </p:sp>
        <p:sp>
          <p:nvSpPr>
            <p:cNvPr id="40979" name="TextBox 16">
              <a:extLst>
                <a:ext uri="{FF2B5EF4-FFF2-40B4-BE49-F238E27FC236}">
                  <a16:creationId xmlns:a16="http://schemas.microsoft.com/office/drawing/2014/main" id="{68F2FD4D-86E2-4642-A956-C56E2F14B718}"/>
                </a:ext>
              </a:extLst>
            </p:cNvPr>
            <p:cNvSpPr txBox="1">
              <a:spLocks noChangeArrowheads="1"/>
            </p:cNvSpPr>
            <p:nvPr/>
          </p:nvSpPr>
          <p:spPr bwMode="auto">
            <a:xfrm>
              <a:off x="1021435" y="5540928"/>
              <a:ext cx="569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1, 2</a:t>
              </a:r>
            </a:p>
          </p:txBody>
        </p:sp>
        <p:sp>
          <p:nvSpPr>
            <p:cNvPr id="40980" name="TextBox 31">
              <a:extLst>
                <a:ext uri="{FF2B5EF4-FFF2-40B4-BE49-F238E27FC236}">
                  <a16:creationId xmlns:a16="http://schemas.microsoft.com/office/drawing/2014/main" id="{294051A4-7915-F24E-80EE-490DC6EEF6FC}"/>
                </a:ext>
              </a:extLst>
            </p:cNvPr>
            <p:cNvSpPr txBox="1">
              <a:spLocks noChangeArrowheads="1"/>
            </p:cNvSpPr>
            <p:nvPr/>
          </p:nvSpPr>
          <p:spPr bwMode="auto">
            <a:xfrm>
              <a:off x="7772919" y="5426533"/>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3, 4, 5, 6</a:t>
              </a:r>
            </a:p>
            <a:p>
              <a:pPr eaLnBrk="1" hangingPunct="1"/>
              <a:r>
                <a:rPr lang="en-US" altLang="en-US" sz="2000">
                  <a:latin typeface="Times" pitchFamily="2" charset="0"/>
                </a:rPr>
                <a:t>7, 8, 9, </a:t>
              </a:r>
              <a:r>
                <a:rPr lang="is-IS" altLang="en-US" sz="2000">
                  <a:latin typeface="Times" pitchFamily="2" charset="0"/>
                </a:rPr>
                <a:t>…</a:t>
              </a:r>
              <a:endParaRPr lang="en-US" altLang="en-US" sz="2000">
                <a:latin typeface="Times" pitchFamily="2" charset="0"/>
              </a:endParaRPr>
            </a:p>
          </p:txBody>
        </p:sp>
        <p:sp>
          <p:nvSpPr>
            <p:cNvPr id="40981" name="TextBox 32">
              <a:extLst>
                <a:ext uri="{FF2B5EF4-FFF2-40B4-BE49-F238E27FC236}">
                  <a16:creationId xmlns:a16="http://schemas.microsoft.com/office/drawing/2014/main" id="{C8961ED7-54F1-2B4B-A023-680FBBC2EDBF}"/>
                </a:ext>
              </a:extLst>
            </p:cNvPr>
            <p:cNvSpPr txBox="1">
              <a:spLocks noChangeArrowheads="1"/>
            </p:cNvSpPr>
            <p:nvPr/>
          </p:nvSpPr>
          <p:spPr bwMode="auto">
            <a:xfrm>
              <a:off x="3055745" y="5296589"/>
              <a:ext cx="11079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10, 100,</a:t>
              </a:r>
            </a:p>
            <a:p>
              <a:pPr algn="ctr" eaLnBrk="1" hangingPunct="1"/>
              <a:r>
                <a:rPr lang="en-US" altLang="en-US" sz="1800">
                  <a:latin typeface="Times" pitchFamily="2" charset="0"/>
                </a:rPr>
                <a:t>1000,</a:t>
              </a:r>
            </a:p>
            <a:p>
              <a:pPr algn="ctr" eaLnBrk="1" hangingPunct="1"/>
              <a:r>
                <a:rPr lang="en-US" altLang="en-US" sz="1800">
                  <a:latin typeface="Times" pitchFamily="2" charset="0"/>
                </a:rPr>
                <a:t>10000, </a:t>
              </a:r>
              <a:r>
                <a:rPr lang="mr-IN" altLang="en-US" sz="1800">
                  <a:latin typeface="Times" pitchFamily="2" charset="0"/>
                </a:rPr>
                <a:t>…</a:t>
              </a:r>
              <a:endParaRPr lang="en-US" altLang="en-US" sz="1100">
                <a:latin typeface="Times" pitchFamily="2" charset="0"/>
              </a:endParaRPr>
            </a:p>
          </p:txBody>
        </p:sp>
        <p:sp>
          <p:nvSpPr>
            <p:cNvPr id="40982" name="TextBox 20">
              <a:extLst>
                <a:ext uri="{FF2B5EF4-FFF2-40B4-BE49-F238E27FC236}">
                  <a16:creationId xmlns:a16="http://schemas.microsoft.com/office/drawing/2014/main" id="{A743F6DA-5587-CC48-8721-9A7696E90E31}"/>
                </a:ext>
              </a:extLst>
            </p:cNvPr>
            <p:cNvSpPr txBox="1">
              <a:spLocks noChangeArrowheads="1"/>
            </p:cNvSpPr>
            <p:nvPr/>
          </p:nvSpPr>
          <p:spPr bwMode="auto">
            <a:xfrm>
              <a:off x="240063" y="6171684"/>
              <a:ext cx="2902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for a generic lottery machine.</a:t>
              </a:r>
            </a:p>
          </p:txBody>
        </p:sp>
      </p:grpSp>
      <p:grpSp>
        <p:nvGrpSpPr>
          <p:cNvPr id="41" name="Group 40">
            <a:extLst>
              <a:ext uri="{FF2B5EF4-FFF2-40B4-BE49-F238E27FC236}">
                <a16:creationId xmlns:a16="http://schemas.microsoft.com/office/drawing/2014/main" id="{86A5E77A-31D8-0F4D-BE2C-53380F5B249E}"/>
              </a:ext>
            </a:extLst>
          </p:cNvPr>
          <p:cNvGrpSpPr>
            <a:grpSpLocks/>
          </p:cNvGrpSpPr>
          <p:nvPr/>
        </p:nvGrpSpPr>
        <p:grpSpPr bwMode="auto">
          <a:xfrm>
            <a:off x="6419850" y="1717675"/>
            <a:ext cx="2381250" cy="1490663"/>
            <a:chOff x="6420624" y="1718101"/>
            <a:chExt cx="2379980" cy="1489556"/>
          </a:xfrm>
        </p:grpSpPr>
        <p:sp>
          <p:nvSpPr>
            <p:cNvPr id="8" name="Freeform 7">
              <a:extLst>
                <a:ext uri="{FF2B5EF4-FFF2-40B4-BE49-F238E27FC236}">
                  <a16:creationId xmlns:a16="http://schemas.microsoft.com/office/drawing/2014/main" id="{FB8189CB-6186-B043-B920-D7602A563F08}"/>
                </a:ext>
              </a:extLst>
            </p:cNvPr>
            <p:cNvSpPr/>
            <p:nvPr/>
          </p:nvSpPr>
          <p:spPr>
            <a:xfrm>
              <a:off x="6549143" y="1718101"/>
              <a:ext cx="2251461" cy="1489556"/>
            </a:xfrm>
            <a:custGeom>
              <a:avLst/>
              <a:gdLst>
                <a:gd name="connsiteX0" fmla="*/ 289902 w 3616876"/>
                <a:gd name="connsiteY0" fmla="*/ 0 h 2698682"/>
                <a:gd name="connsiteX1" fmla="*/ 3616876 w 3616876"/>
                <a:gd name="connsiteY1" fmla="*/ 276080 h 2698682"/>
                <a:gd name="connsiteX2" fmla="*/ 3320071 w 3616876"/>
                <a:gd name="connsiteY2" fmla="*/ 2698682 h 2698682"/>
                <a:gd name="connsiteX3" fmla="*/ 3188925 w 3616876"/>
                <a:gd name="connsiteY3" fmla="*/ 2691780 h 2698682"/>
                <a:gd name="connsiteX4" fmla="*/ 0 w 3616876"/>
                <a:gd name="connsiteY4" fmla="*/ 2305268 h 2698682"/>
                <a:gd name="connsiteX5" fmla="*/ 289902 w 3616876"/>
                <a:gd name="connsiteY5" fmla="*/ 0 h 269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876" h="2698682">
                  <a:moveTo>
                    <a:pt x="289902" y="0"/>
                  </a:moveTo>
                  <a:lnTo>
                    <a:pt x="3616876" y="276080"/>
                  </a:lnTo>
                  <a:lnTo>
                    <a:pt x="3320071" y="2698682"/>
                  </a:lnTo>
                  <a:lnTo>
                    <a:pt x="3188925" y="2691780"/>
                  </a:lnTo>
                  <a:lnTo>
                    <a:pt x="0" y="2305268"/>
                  </a:lnTo>
                  <a:lnTo>
                    <a:pt x="289902"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76" name="TextBox 33">
              <a:extLst>
                <a:ext uri="{FF2B5EF4-FFF2-40B4-BE49-F238E27FC236}">
                  <a16:creationId xmlns:a16="http://schemas.microsoft.com/office/drawing/2014/main" id="{9417EFD4-265E-674D-8C3B-603EC8467187}"/>
                </a:ext>
              </a:extLst>
            </p:cNvPr>
            <p:cNvSpPr txBox="1">
              <a:spLocks noChangeArrowheads="1"/>
            </p:cNvSpPr>
            <p:nvPr/>
          </p:nvSpPr>
          <p:spPr bwMode="auto">
            <a:xfrm>
              <a:off x="6420624" y="1718101"/>
              <a:ext cx="23799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25" indent="-6826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Ch(</a:t>
              </a:r>
              <a:r>
                <a:rPr lang="en-US" altLang="en-US" sz="1800" i="1">
                  <a:latin typeface="Times" pitchFamily="2" charset="0"/>
                </a:rPr>
                <a:t>empty-set</a:t>
              </a:r>
              <a:r>
                <a:rPr lang="en-US" altLang="en-US" sz="1800">
                  <a:latin typeface="Times" pitchFamily="2" charset="0"/>
                </a:rPr>
                <a:t>)  = </a:t>
              </a:r>
              <a:r>
                <a:rPr lang="en-US" altLang="en-US" sz="1800" i="1">
                  <a:latin typeface="Times" pitchFamily="2" charset="0"/>
                </a:rPr>
                <a:t>V</a:t>
              </a:r>
              <a:r>
                <a:rPr lang="en-US" altLang="en-US" sz="1800" baseline="-25000">
                  <a:latin typeface="Times" pitchFamily="2" charset="0"/>
                </a:rPr>
                <a:t>0</a:t>
              </a:r>
              <a:r>
                <a:rPr lang="en-US" altLang="en-US" sz="1800">
                  <a:latin typeface="Times" pitchFamily="2" charset="0"/>
                </a:rPr>
                <a:t>    </a:t>
              </a:r>
            </a:p>
            <a:p>
              <a:pPr algn="r" eaLnBrk="1" hangingPunct="1"/>
              <a:r>
                <a:rPr lang="en-US" altLang="en-US" sz="1800">
                  <a:latin typeface="Times" pitchFamily="2" charset="0"/>
                </a:rPr>
                <a:t> “certainly not”</a:t>
              </a:r>
            </a:p>
            <a:p>
              <a:pPr eaLnBrk="1" hangingPunct="1"/>
              <a:endParaRPr lang="en-US" altLang="en-US" sz="1800" baseline="-25000">
                <a:latin typeface="Times" pitchFamily="2" charset="0"/>
              </a:endParaRPr>
            </a:p>
            <a:p>
              <a:pPr eaLnBrk="1" hangingPunct="1"/>
              <a:r>
                <a:rPr lang="en-US" altLang="en-US" sz="1800">
                  <a:latin typeface="Times" pitchFamily="2" charset="0"/>
                </a:rPr>
                <a:t>Ch(</a:t>
              </a:r>
              <a:r>
                <a:rPr lang="en-US" altLang="en-US" sz="1800" i="1">
                  <a:latin typeface="Times" pitchFamily="2" charset="0"/>
                </a:rPr>
                <a:t>all-outcomes</a:t>
              </a:r>
              <a:r>
                <a:rPr lang="en-US" altLang="en-US" sz="1800">
                  <a:latin typeface="Times" pitchFamily="2" charset="0"/>
                </a:rPr>
                <a:t>) = </a:t>
              </a:r>
              <a:r>
                <a:rPr lang="en-US" altLang="en-US" sz="1800" i="1">
                  <a:latin typeface="Times" pitchFamily="2" charset="0"/>
                </a:rPr>
                <a:t>V</a:t>
              </a:r>
              <a:r>
                <a:rPr lang="en-US" altLang="en-US" sz="1800" i="1" baseline="-25000">
                  <a:latin typeface="Times" pitchFamily="2" charset="0"/>
                </a:rPr>
                <a:t>-</a:t>
              </a:r>
              <a:r>
                <a:rPr lang="en-US" altLang="en-US" sz="1800" baseline="-25000">
                  <a:latin typeface="Times" pitchFamily="2" charset="0"/>
                </a:rPr>
                <a:t>0</a:t>
              </a:r>
              <a:r>
                <a:rPr lang="en-US" altLang="en-US" sz="1800">
                  <a:latin typeface="Times" pitchFamily="2" charset="0"/>
                </a:rPr>
                <a:t>     </a:t>
              </a:r>
            </a:p>
            <a:p>
              <a:pPr algn="r" eaLnBrk="1" hangingPunct="1"/>
              <a:r>
                <a:rPr lang="en-US" altLang="en-US" sz="1800">
                  <a:latin typeface="Times" pitchFamily="2" charset="0"/>
                </a:rPr>
                <a:t>“certain”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CC5CF7A2-CE84-1D43-A983-160FBA43FFE9}"/>
              </a:ext>
            </a:extLst>
          </p:cNvPr>
          <p:cNvSpPr/>
          <p:nvPr/>
        </p:nvSpPr>
        <p:spPr>
          <a:xfrm>
            <a:off x="234950" y="103188"/>
            <a:ext cx="6254750" cy="1084262"/>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E2EB80EB-10A8-C346-893A-FFD17335D469}"/>
              </a:ext>
            </a:extLst>
          </p:cNvPr>
          <p:cNvSpPr/>
          <p:nvPr/>
        </p:nvSpPr>
        <p:spPr>
          <a:xfrm>
            <a:off x="735013" y="1763713"/>
            <a:ext cx="2203450" cy="1736725"/>
          </a:xfrm>
          <a:custGeom>
            <a:avLst/>
            <a:gdLst>
              <a:gd name="connsiteX0" fmla="*/ 144162 w 2203621"/>
              <a:gd name="connsiteY0" fmla="*/ 0 h 1736811"/>
              <a:gd name="connsiteX1" fmla="*/ 2203621 w 2203621"/>
              <a:gd name="connsiteY1" fmla="*/ 75514 h 1736811"/>
              <a:gd name="connsiteX2" fmla="*/ 2203621 w 2203621"/>
              <a:gd name="connsiteY2" fmla="*/ 1736811 h 1736811"/>
              <a:gd name="connsiteX3" fmla="*/ 0 w 2203621"/>
              <a:gd name="connsiteY3" fmla="*/ 1681892 h 1736811"/>
              <a:gd name="connsiteX4" fmla="*/ 144162 w 2203621"/>
              <a:gd name="connsiteY4" fmla="*/ 0 h 173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621" h="1736811">
                <a:moveTo>
                  <a:pt x="144162" y="0"/>
                </a:moveTo>
                <a:lnTo>
                  <a:pt x="2203621" y="75514"/>
                </a:lnTo>
                <a:lnTo>
                  <a:pt x="2203621" y="1736811"/>
                </a:lnTo>
                <a:lnTo>
                  <a:pt x="0" y="1681892"/>
                </a:lnTo>
                <a:lnTo>
                  <a:pt x="144162"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722EDF43-DC27-3A4A-A3C8-82336BD09E60}"/>
              </a:ext>
            </a:extLst>
          </p:cNvPr>
          <p:cNvSpPr/>
          <p:nvPr/>
        </p:nvSpPr>
        <p:spPr>
          <a:xfrm flipH="1">
            <a:off x="6288088" y="1819275"/>
            <a:ext cx="2351087" cy="1820863"/>
          </a:xfrm>
          <a:custGeom>
            <a:avLst/>
            <a:gdLst>
              <a:gd name="connsiteX0" fmla="*/ 144162 w 2203621"/>
              <a:gd name="connsiteY0" fmla="*/ 0 h 1736811"/>
              <a:gd name="connsiteX1" fmla="*/ 2203621 w 2203621"/>
              <a:gd name="connsiteY1" fmla="*/ 75514 h 1736811"/>
              <a:gd name="connsiteX2" fmla="*/ 2203621 w 2203621"/>
              <a:gd name="connsiteY2" fmla="*/ 1736811 h 1736811"/>
              <a:gd name="connsiteX3" fmla="*/ 0 w 2203621"/>
              <a:gd name="connsiteY3" fmla="*/ 1681892 h 1736811"/>
              <a:gd name="connsiteX4" fmla="*/ 144162 w 2203621"/>
              <a:gd name="connsiteY4" fmla="*/ 0 h 173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621" h="1736811">
                <a:moveTo>
                  <a:pt x="144162" y="0"/>
                </a:moveTo>
                <a:lnTo>
                  <a:pt x="2203621" y="75514"/>
                </a:lnTo>
                <a:lnTo>
                  <a:pt x="2203621" y="1736811"/>
                </a:lnTo>
                <a:lnTo>
                  <a:pt x="0" y="1681892"/>
                </a:lnTo>
                <a:lnTo>
                  <a:pt x="144162"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 name="Title 1">
            <a:extLst>
              <a:ext uri="{FF2B5EF4-FFF2-40B4-BE49-F238E27FC236}">
                <a16:creationId xmlns:a16="http://schemas.microsoft.com/office/drawing/2014/main" id="{1ED080C7-8DDC-9C41-B6A1-716AE72D10B9}"/>
              </a:ext>
            </a:extLst>
          </p:cNvPr>
          <p:cNvSpPr>
            <a:spLocks noGrp="1"/>
          </p:cNvSpPr>
          <p:nvPr>
            <p:ph type="title"/>
          </p:nvPr>
        </p:nvSpPr>
        <p:spPr>
          <a:xfrm>
            <a:off x="293688" y="150813"/>
            <a:ext cx="7651750" cy="858837"/>
          </a:xfrm>
        </p:spPr>
        <p:txBody>
          <a:bodyPr>
            <a:normAutofit fontScale="90000"/>
          </a:bodyPr>
          <a:lstStyle/>
          <a:p>
            <a:pPr>
              <a:defRPr/>
            </a:pPr>
            <a:r>
              <a:rPr lang="en-US" sz="3600" dirty="0"/>
              <a:t>Chance Properties of Infinite Lottery</a:t>
            </a:r>
            <a:r>
              <a:rPr lang="en-US" dirty="0"/>
              <a:t> Inhospitable to </a:t>
            </a:r>
            <a:r>
              <a:rPr lang="en-US" dirty="0" err="1"/>
              <a:t>Probabilites</a:t>
            </a:r>
            <a:endParaRPr lang="en-US" dirty="0"/>
          </a:p>
        </p:txBody>
      </p:sp>
      <p:sp>
        <p:nvSpPr>
          <p:cNvPr id="41989" name="Content Placeholder 2">
            <a:extLst>
              <a:ext uri="{FF2B5EF4-FFF2-40B4-BE49-F238E27FC236}">
                <a16:creationId xmlns:a16="http://schemas.microsoft.com/office/drawing/2014/main" id="{263362F3-1D65-8445-9644-9FC1D2994BD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1990" name="Slide Number Placeholder 3">
            <a:extLst>
              <a:ext uri="{FF2B5EF4-FFF2-40B4-BE49-F238E27FC236}">
                <a16:creationId xmlns:a16="http://schemas.microsoft.com/office/drawing/2014/main" id="{6F086D33-2058-0845-B1F7-C342D4CB07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232D78C-8EB2-584F-B8D1-7EAE9227605E}" type="slidenum">
              <a:rPr lang="en-US" altLang="en-US" sz="1200">
                <a:solidFill>
                  <a:srgbClr val="898989"/>
                </a:solidFill>
                <a:latin typeface="Times" pitchFamily="2" charset="0"/>
              </a:rPr>
              <a:pPr eaLnBrk="1" hangingPunct="1"/>
              <a:t>26</a:t>
            </a:fld>
            <a:endParaRPr lang="en-US" altLang="en-US" sz="1200">
              <a:solidFill>
                <a:srgbClr val="898989"/>
              </a:solidFill>
              <a:latin typeface="Times" pitchFamily="2" charset="0"/>
            </a:endParaRPr>
          </a:p>
        </p:txBody>
      </p:sp>
      <p:sp>
        <p:nvSpPr>
          <p:cNvPr id="41991" name="TextBox 5">
            <a:extLst>
              <a:ext uri="{FF2B5EF4-FFF2-40B4-BE49-F238E27FC236}">
                <a16:creationId xmlns:a16="http://schemas.microsoft.com/office/drawing/2014/main" id="{554EAA68-2D00-ED44-8AA8-201C0C95527F}"/>
              </a:ext>
            </a:extLst>
          </p:cNvPr>
          <p:cNvSpPr txBox="1">
            <a:spLocks noChangeArrowheads="1"/>
          </p:cNvSpPr>
          <p:nvPr/>
        </p:nvSpPr>
        <p:spPr bwMode="auto">
          <a:xfrm>
            <a:off x="823913" y="1819275"/>
            <a:ext cx="24161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P(</a:t>
            </a:r>
            <a:r>
              <a:rPr lang="en-US" altLang="en-US" sz="2000" i="1">
                <a:latin typeface="Times" pitchFamily="2" charset="0"/>
              </a:rPr>
              <a:t>even</a:t>
            </a:r>
            <a:r>
              <a:rPr lang="en-US" altLang="en-US" sz="2000">
                <a:latin typeface="Times" pitchFamily="2" charset="0"/>
              </a:rPr>
              <a:t>) = 1/2</a:t>
            </a:r>
          </a:p>
          <a:p>
            <a:pPr eaLnBrk="1" hangingPunct="1"/>
            <a:endParaRPr lang="en-US" altLang="en-US" sz="2000">
              <a:latin typeface="Times" pitchFamily="2" charset="0"/>
            </a:endParaRPr>
          </a:p>
          <a:p>
            <a:pPr eaLnBrk="1" hangingPunct="1"/>
            <a:r>
              <a:rPr lang="en-US" altLang="en-US" sz="2000">
                <a:latin typeface="Times" pitchFamily="2" charset="0"/>
              </a:rPr>
              <a:t>With high probability, roughly 1 in 2 are </a:t>
            </a:r>
            <a:r>
              <a:rPr lang="en-US" altLang="en-US" sz="2000" i="1">
                <a:latin typeface="Times" pitchFamily="2" charset="0"/>
              </a:rPr>
              <a:t>even</a:t>
            </a:r>
            <a:r>
              <a:rPr lang="en-US" altLang="en-US" sz="2000">
                <a:latin typeface="Times" pitchFamily="2" charset="0"/>
              </a:rPr>
              <a:t> in many draws.</a:t>
            </a:r>
          </a:p>
        </p:txBody>
      </p:sp>
      <p:sp>
        <p:nvSpPr>
          <p:cNvPr id="41992" name="TextBox 6">
            <a:extLst>
              <a:ext uri="{FF2B5EF4-FFF2-40B4-BE49-F238E27FC236}">
                <a16:creationId xmlns:a16="http://schemas.microsoft.com/office/drawing/2014/main" id="{F8CC6798-1C3B-9D46-AAEC-B17997989BA0}"/>
              </a:ext>
            </a:extLst>
          </p:cNvPr>
          <p:cNvSpPr txBox="1">
            <a:spLocks noChangeArrowheads="1"/>
          </p:cNvSpPr>
          <p:nvPr/>
        </p:nvSpPr>
        <p:spPr bwMode="auto">
          <a:xfrm>
            <a:off x="6219825" y="1819275"/>
            <a:ext cx="24669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P(</a:t>
            </a:r>
            <a:r>
              <a:rPr lang="en-US" altLang="en-US" sz="2000" i="1">
                <a:latin typeface="Times" pitchFamily="2" charset="0"/>
              </a:rPr>
              <a:t>hundredth</a:t>
            </a:r>
            <a:r>
              <a:rPr lang="en-US" altLang="en-US" sz="2000">
                <a:latin typeface="Times" pitchFamily="2" charset="0"/>
              </a:rPr>
              <a:t>) = 1/100</a:t>
            </a:r>
          </a:p>
          <a:p>
            <a:pPr eaLnBrk="1" hangingPunct="1"/>
            <a:endParaRPr lang="en-US" altLang="en-US" sz="2000">
              <a:latin typeface="Times" pitchFamily="2" charset="0"/>
            </a:endParaRPr>
          </a:p>
          <a:p>
            <a:pPr eaLnBrk="1" hangingPunct="1"/>
            <a:r>
              <a:rPr lang="en-US" altLang="en-US" sz="2000">
                <a:latin typeface="Times" pitchFamily="2" charset="0"/>
              </a:rPr>
              <a:t>With high probability, roughly 1 in 100 are </a:t>
            </a:r>
            <a:r>
              <a:rPr lang="en-US" altLang="en-US" sz="2000" i="1">
                <a:latin typeface="Times" pitchFamily="2" charset="0"/>
              </a:rPr>
              <a:t>hundredth </a:t>
            </a:r>
            <a:r>
              <a:rPr lang="en-US" altLang="en-US" sz="2000">
                <a:latin typeface="Times" pitchFamily="2" charset="0"/>
              </a:rPr>
              <a:t>in many draws.</a:t>
            </a:r>
          </a:p>
        </p:txBody>
      </p:sp>
      <p:grpSp>
        <p:nvGrpSpPr>
          <p:cNvPr id="23" name="Group 22">
            <a:extLst>
              <a:ext uri="{FF2B5EF4-FFF2-40B4-BE49-F238E27FC236}">
                <a16:creationId xmlns:a16="http://schemas.microsoft.com/office/drawing/2014/main" id="{2736CC87-9ABE-F54C-8976-9BE9D6FA8EE6}"/>
              </a:ext>
            </a:extLst>
          </p:cNvPr>
          <p:cNvGrpSpPr>
            <a:grpSpLocks/>
          </p:cNvGrpSpPr>
          <p:nvPr/>
        </p:nvGrpSpPr>
        <p:grpSpPr bwMode="auto">
          <a:xfrm>
            <a:off x="3124200" y="1493838"/>
            <a:ext cx="3095625" cy="922337"/>
            <a:chOff x="3123518" y="1493103"/>
            <a:chExt cx="3096055" cy="923330"/>
          </a:xfrm>
        </p:grpSpPr>
        <p:sp>
          <p:nvSpPr>
            <p:cNvPr id="17" name="Left-Right Arrow 16">
              <a:extLst>
                <a:ext uri="{FF2B5EF4-FFF2-40B4-BE49-F238E27FC236}">
                  <a16:creationId xmlns:a16="http://schemas.microsoft.com/office/drawing/2014/main" id="{BD4C41D7-3481-1941-9749-9797BF95AECE}"/>
                </a:ext>
              </a:extLst>
            </p:cNvPr>
            <p:cNvSpPr/>
            <p:nvPr/>
          </p:nvSpPr>
          <p:spPr>
            <a:xfrm>
              <a:off x="3123518" y="1679040"/>
              <a:ext cx="3096055" cy="681771"/>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7F7F7F"/>
                </a:solidFill>
              </a:endParaRPr>
            </a:p>
          </p:txBody>
        </p:sp>
        <p:sp>
          <p:nvSpPr>
            <p:cNvPr id="42003" name="TextBox 7">
              <a:extLst>
                <a:ext uri="{FF2B5EF4-FFF2-40B4-BE49-F238E27FC236}">
                  <a16:creationId xmlns:a16="http://schemas.microsoft.com/office/drawing/2014/main" id="{B55FAC75-2E6D-EB4D-8EFA-DC6F1446EB71}"/>
                </a:ext>
              </a:extLst>
            </p:cNvPr>
            <p:cNvSpPr txBox="1">
              <a:spLocks noChangeArrowheads="1"/>
            </p:cNvSpPr>
            <p:nvPr/>
          </p:nvSpPr>
          <p:spPr bwMode="auto">
            <a:xfrm>
              <a:off x="3652114" y="1493103"/>
              <a:ext cx="20525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Map </a:t>
              </a:r>
              <a:r>
                <a:rPr lang="en-US" altLang="en-US" sz="1800" i="1">
                  <a:latin typeface="Times" pitchFamily="2" charset="0"/>
                </a:rPr>
                <a:t>even</a:t>
              </a:r>
              <a:r>
                <a:rPr lang="en-US" altLang="en-US" sz="1800">
                  <a:latin typeface="Times" pitchFamily="2" charset="0"/>
                </a:rPr>
                <a:t> set to </a:t>
              </a:r>
              <a:r>
                <a:rPr lang="en-US" altLang="en-US" sz="1800" i="1">
                  <a:latin typeface="Times" pitchFamily="2" charset="0"/>
                </a:rPr>
                <a:t>hundredth</a:t>
              </a:r>
              <a:r>
                <a:rPr lang="en-US" altLang="en-US" sz="1800">
                  <a:latin typeface="Times" pitchFamily="2" charset="0"/>
                </a:rPr>
                <a:t> set by relabeling.</a:t>
              </a:r>
            </a:p>
          </p:txBody>
        </p:sp>
      </p:grpSp>
      <p:cxnSp>
        <p:nvCxnSpPr>
          <p:cNvPr id="15" name="Straight Connector 14">
            <a:extLst>
              <a:ext uri="{FF2B5EF4-FFF2-40B4-BE49-F238E27FC236}">
                <a16:creationId xmlns:a16="http://schemas.microsoft.com/office/drawing/2014/main" id="{8750E342-046E-8642-9395-ACC51294F942}"/>
              </a:ext>
            </a:extLst>
          </p:cNvPr>
          <p:cNvCxnSpPr/>
          <p:nvPr/>
        </p:nvCxnSpPr>
        <p:spPr>
          <a:xfrm>
            <a:off x="758825" y="2306638"/>
            <a:ext cx="24812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C37B031-A676-8346-B56B-B429DAE35756}"/>
              </a:ext>
            </a:extLst>
          </p:cNvPr>
          <p:cNvCxnSpPr/>
          <p:nvPr/>
        </p:nvCxnSpPr>
        <p:spPr>
          <a:xfrm>
            <a:off x="6154738" y="2312988"/>
            <a:ext cx="24812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996" name="TextBox 4">
            <a:extLst>
              <a:ext uri="{FF2B5EF4-FFF2-40B4-BE49-F238E27FC236}">
                <a16:creationId xmlns:a16="http://schemas.microsoft.com/office/drawing/2014/main" id="{13C56528-B7B5-5940-963E-BCFB44117664}"/>
              </a:ext>
            </a:extLst>
          </p:cNvPr>
          <p:cNvSpPr txBox="1">
            <a:spLocks noChangeArrowheads="1"/>
          </p:cNvSpPr>
          <p:nvPr/>
        </p:nvSpPr>
        <p:spPr bwMode="auto">
          <a:xfrm>
            <a:off x="6642100" y="455613"/>
            <a:ext cx="2584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i="1">
                <a:latin typeface="Times" pitchFamily="2" charset="0"/>
              </a:rPr>
              <a:t>even =</a:t>
            </a:r>
            <a:r>
              <a:rPr lang="en-US" altLang="en-US" sz="1400">
                <a:latin typeface="Times" pitchFamily="2" charset="0"/>
              </a:rPr>
              <a:t> {2, 4, 6, ..}</a:t>
            </a:r>
            <a:endParaRPr lang="en-US" altLang="en-US" sz="1400" i="1">
              <a:latin typeface="Times" pitchFamily="2" charset="0"/>
            </a:endParaRPr>
          </a:p>
          <a:p>
            <a:pPr eaLnBrk="1" hangingPunct="1"/>
            <a:r>
              <a:rPr lang="en-US" altLang="en-US" sz="1400" i="1">
                <a:latin typeface="Times" pitchFamily="2" charset="0"/>
              </a:rPr>
              <a:t>hundredth</a:t>
            </a:r>
            <a:r>
              <a:rPr lang="en-US" altLang="en-US" sz="1400">
                <a:latin typeface="Times" pitchFamily="2" charset="0"/>
              </a:rPr>
              <a:t> = {100, 200, 300, </a:t>
            </a:r>
            <a:r>
              <a:rPr lang="mr-IN" altLang="en-US" sz="1400">
                <a:latin typeface="Times" pitchFamily="2" charset="0"/>
              </a:rPr>
              <a:t>…</a:t>
            </a:r>
            <a:r>
              <a:rPr lang="en-US" altLang="en-US" sz="1400">
                <a:latin typeface="Times" pitchFamily="2" charset="0"/>
              </a:rPr>
              <a:t>}</a:t>
            </a:r>
            <a:endParaRPr lang="en-US" altLang="en-US" sz="1400" i="1">
              <a:latin typeface="Times" pitchFamily="2" charset="0"/>
            </a:endParaRPr>
          </a:p>
        </p:txBody>
      </p:sp>
      <p:grpSp>
        <p:nvGrpSpPr>
          <p:cNvPr id="14" name="Group 13">
            <a:extLst>
              <a:ext uri="{FF2B5EF4-FFF2-40B4-BE49-F238E27FC236}">
                <a16:creationId xmlns:a16="http://schemas.microsoft.com/office/drawing/2014/main" id="{A2C9B66A-605B-B547-9BBC-552E596207F7}"/>
              </a:ext>
            </a:extLst>
          </p:cNvPr>
          <p:cNvGrpSpPr>
            <a:grpSpLocks/>
          </p:cNvGrpSpPr>
          <p:nvPr/>
        </p:nvGrpSpPr>
        <p:grpSpPr bwMode="auto">
          <a:xfrm>
            <a:off x="522288" y="2662238"/>
            <a:ext cx="7845425" cy="4075112"/>
            <a:chOff x="521728" y="2662378"/>
            <a:chExt cx="7845485" cy="4075069"/>
          </a:xfrm>
        </p:grpSpPr>
        <p:sp>
          <p:nvSpPr>
            <p:cNvPr id="10" name="Freeform 9">
              <a:extLst>
                <a:ext uri="{FF2B5EF4-FFF2-40B4-BE49-F238E27FC236}">
                  <a16:creationId xmlns:a16="http://schemas.microsoft.com/office/drawing/2014/main" id="{2247EF7C-477F-ED46-A421-03B60BB639D5}"/>
                </a:ext>
              </a:extLst>
            </p:cNvPr>
            <p:cNvSpPr/>
            <p:nvPr/>
          </p:nvSpPr>
          <p:spPr>
            <a:xfrm>
              <a:off x="521728" y="3975226"/>
              <a:ext cx="7845485" cy="2762221"/>
            </a:xfrm>
            <a:custGeom>
              <a:avLst/>
              <a:gdLst>
                <a:gd name="connsiteX0" fmla="*/ 497806 w 4116475"/>
                <a:gd name="connsiteY0" fmla="*/ 0 h 2980282"/>
                <a:gd name="connsiteX1" fmla="*/ 4116475 w 4116475"/>
                <a:gd name="connsiteY1" fmla="*/ 261652 h 2980282"/>
                <a:gd name="connsiteX2" fmla="*/ 3759076 w 4116475"/>
                <a:gd name="connsiteY2" fmla="*/ 2980282 h 2980282"/>
                <a:gd name="connsiteX3" fmla="*/ 0 w 4116475"/>
                <a:gd name="connsiteY3" fmla="*/ 2539941 h 2980282"/>
                <a:gd name="connsiteX4" fmla="*/ 497806 w 4116475"/>
                <a:gd name="connsiteY4" fmla="*/ 0 h 2980282"/>
                <a:gd name="connsiteX0" fmla="*/ 237671 w 4116475"/>
                <a:gd name="connsiteY0" fmla="*/ 0 h 2932739"/>
                <a:gd name="connsiteX1" fmla="*/ 4116475 w 4116475"/>
                <a:gd name="connsiteY1" fmla="*/ 214109 h 2932739"/>
                <a:gd name="connsiteX2" fmla="*/ 3759076 w 4116475"/>
                <a:gd name="connsiteY2" fmla="*/ 2932739 h 2932739"/>
                <a:gd name="connsiteX3" fmla="*/ 0 w 4116475"/>
                <a:gd name="connsiteY3" fmla="*/ 2492398 h 2932739"/>
                <a:gd name="connsiteX4" fmla="*/ 237671 w 4116475"/>
                <a:gd name="connsiteY4" fmla="*/ 0 h 2932739"/>
                <a:gd name="connsiteX0" fmla="*/ 237671 w 4116475"/>
                <a:gd name="connsiteY0" fmla="*/ 0 h 2654276"/>
                <a:gd name="connsiteX1" fmla="*/ 4116475 w 4116475"/>
                <a:gd name="connsiteY1" fmla="*/ 214109 h 2654276"/>
                <a:gd name="connsiteX2" fmla="*/ 3997830 w 4116475"/>
                <a:gd name="connsiteY2" fmla="*/ 2654276 h 2654276"/>
                <a:gd name="connsiteX3" fmla="*/ 0 w 4116475"/>
                <a:gd name="connsiteY3" fmla="*/ 2492398 h 2654276"/>
                <a:gd name="connsiteX4" fmla="*/ 237671 w 4116475"/>
                <a:gd name="connsiteY4" fmla="*/ 0 h 265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475" h="2654276">
                  <a:moveTo>
                    <a:pt x="237671" y="0"/>
                  </a:moveTo>
                  <a:lnTo>
                    <a:pt x="4116475" y="214109"/>
                  </a:lnTo>
                  <a:lnTo>
                    <a:pt x="3997830" y="2654276"/>
                  </a:lnTo>
                  <a:lnTo>
                    <a:pt x="0" y="2492398"/>
                  </a:lnTo>
                  <a:lnTo>
                    <a:pt x="237671"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999" name="TextBox 11">
              <a:extLst>
                <a:ext uri="{FF2B5EF4-FFF2-40B4-BE49-F238E27FC236}">
                  <a16:creationId xmlns:a16="http://schemas.microsoft.com/office/drawing/2014/main" id="{36E4C583-2865-AE40-AF68-3A50EF09E44E}"/>
                </a:ext>
              </a:extLst>
            </p:cNvPr>
            <p:cNvSpPr txBox="1">
              <a:spLocks noChangeArrowheads="1"/>
            </p:cNvSpPr>
            <p:nvPr/>
          </p:nvSpPr>
          <p:spPr bwMode="auto">
            <a:xfrm>
              <a:off x="839943" y="3889673"/>
              <a:ext cx="5469416" cy="280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663"/>
                </a:lnSpc>
              </a:pPr>
              <a:r>
                <a:rPr lang="en-US" altLang="en-US" sz="1400">
                  <a:latin typeface="Times" pitchFamily="2" charset="0"/>
                </a:rPr>
                <a:t>Chance (0 </a:t>
              </a:r>
              <a:r>
                <a:rPr lang="en-US" altLang="en-US" sz="1400" i="1">
                  <a:latin typeface="Times" pitchFamily="2" charset="0"/>
                </a:rPr>
                <a:t>even</a:t>
              </a:r>
              <a:r>
                <a:rPr lang="en-US" altLang="en-US" sz="1400">
                  <a:latin typeface="Times" pitchFamily="2" charset="0"/>
                </a:rPr>
                <a:t> in N draws)        =     Chance (0 </a:t>
              </a:r>
              <a:r>
                <a:rPr lang="en-US" altLang="en-US" sz="1400" i="1">
                  <a:latin typeface="Times" pitchFamily="2" charset="0"/>
                </a:rPr>
                <a:t>hundredth</a:t>
              </a:r>
              <a:r>
                <a:rPr lang="en-US" altLang="en-US" sz="1400">
                  <a:latin typeface="Times" pitchFamily="2" charset="0"/>
                </a:rPr>
                <a:t> in N draws)</a:t>
              </a:r>
            </a:p>
            <a:p>
              <a:pPr eaLnBrk="1" hangingPunct="1">
                <a:lnSpc>
                  <a:spcPts val="2663"/>
                </a:lnSpc>
              </a:pPr>
              <a:r>
                <a:rPr lang="en-US" altLang="en-US" sz="1400">
                  <a:latin typeface="Times" pitchFamily="2" charset="0"/>
                </a:rPr>
                <a:t>Chance (1 </a:t>
              </a:r>
              <a:r>
                <a:rPr lang="en-US" altLang="en-US" sz="1400" i="1">
                  <a:latin typeface="Times" pitchFamily="2" charset="0"/>
                </a:rPr>
                <a:t>even</a:t>
              </a:r>
              <a:r>
                <a:rPr lang="en-US" altLang="en-US" sz="1400">
                  <a:latin typeface="Times" pitchFamily="2" charset="0"/>
                </a:rPr>
                <a:t> in N draws)        =     Chance (1 </a:t>
              </a:r>
              <a:r>
                <a:rPr lang="en-US" altLang="en-US" sz="1400" i="1">
                  <a:latin typeface="Times" pitchFamily="2" charset="0"/>
                </a:rPr>
                <a:t>hundredth</a:t>
              </a:r>
              <a:r>
                <a:rPr lang="en-US" altLang="en-US" sz="1400">
                  <a:latin typeface="Times" pitchFamily="2" charset="0"/>
                </a:rPr>
                <a:t> in N draws)</a:t>
              </a:r>
            </a:p>
            <a:p>
              <a:pPr eaLnBrk="1" hangingPunct="1">
                <a:lnSpc>
                  <a:spcPts val="2663"/>
                </a:lnSpc>
              </a:pPr>
              <a:r>
                <a:rPr lang="en-US" altLang="en-US" sz="1400">
                  <a:latin typeface="Times" pitchFamily="2" charset="0"/>
                </a:rPr>
                <a:t>Chance (2 </a:t>
              </a:r>
              <a:r>
                <a:rPr lang="en-US" altLang="en-US" sz="1400" i="1">
                  <a:latin typeface="Times" pitchFamily="2" charset="0"/>
                </a:rPr>
                <a:t>even</a:t>
              </a:r>
              <a:r>
                <a:rPr lang="en-US" altLang="en-US" sz="1400">
                  <a:latin typeface="Times" pitchFamily="2" charset="0"/>
                </a:rPr>
                <a:t> in N draws)        =     Chance (2 </a:t>
              </a:r>
              <a:r>
                <a:rPr lang="en-US" altLang="en-US" sz="1400" i="1">
                  <a:latin typeface="Times" pitchFamily="2" charset="0"/>
                </a:rPr>
                <a:t>hundredth</a:t>
              </a:r>
              <a:r>
                <a:rPr lang="en-US" altLang="en-US" sz="1400">
                  <a:latin typeface="Times" pitchFamily="2" charset="0"/>
                </a:rPr>
                <a:t> in N draws)</a:t>
              </a:r>
            </a:p>
            <a:p>
              <a:pPr eaLnBrk="1" hangingPunct="1">
                <a:lnSpc>
                  <a:spcPts val="2663"/>
                </a:lnSpc>
              </a:pPr>
              <a:r>
                <a:rPr lang="is-IS" altLang="en-US" sz="1400">
                  <a:latin typeface="Times" pitchFamily="2" charset="0"/>
                </a:rPr>
                <a:t>…</a:t>
              </a:r>
              <a:endParaRPr lang="en-US" altLang="en-US" sz="1400">
                <a:latin typeface="Times" pitchFamily="2" charset="0"/>
              </a:endParaRPr>
            </a:p>
            <a:p>
              <a:pPr eaLnBrk="1" hangingPunct="1">
                <a:lnSpc>
                  <a:spcPts val="2663"/>
                </a:lnSpc>
              </a:pPr>
              <a:r>
                <a:rPr lang="en-US" altLang="en-US" sz="1400">
                  <a:latin typeface="Times" pitchFamily="2" charset="0"/>
                </a:rPr>
                <a:t>Chance (N/2 </a:t>
              </a:r>
              <a:r>
                <a:rPr lang="en-US" altLang="en-US" sz="1400" i="1">
                  <a:latin typeface="Times" pitchFamily="2" charset="0"/>
                </a:rPr>
                <a:t>even</a:t>
              </a:r>
              <a:r>
                <a:rPr lang="en-US" altLang="en-US" sz="1400">
                  <a:latin typeface="Times" pitchFamily="2" charset="0"/>
                </a:rPr>
                <a:t> in N draws)    =     Chance (N/2 </a:t>
              </a:r>
              <a:r>
                <a:rPr lang="en-US" altLang="en-US" sz="1400" i="1">
                  <a:latin typeface="Times" pitchFamily="2" charset="0"/>
                </a:rPr>
                <a:t>hundredth</a:t>
              </a:r>
              <a:r>
                <a:rPr lang="en-US" altLang="en-US" sz="1400">
                  <a:latin typeface="Times" pitchFamily="2" charset="0"/>
                </a:rPr>
                <a:t> in N draws)</a:t>
              </a:r>
            </a:p>
            <a:p>
              <a:pPr eaLnBrk="1" hangingPunct="1">
                <a:lnSpc>
                  <a:spcPts val="2663"/>
                </a:lnSpc>
              </a:pPr>
              <a:r>
                <a:rPr lang="is-IS" altLang="en-US" sz="1400">
                  <a:latin typeface="Times" pitchFamily="2" charset="0"/>
                </a:rPr>
                <a:t>…</a:t>
              </a:r>
              <a:endParaRPr lang="en-US" altLang="en-US" sz="1400">
                <a:latin typeface="Times" pitchFamily="2" charset="0"/>
              </a:endParaRPr>
            </a:p>
            <a:p>
              <a:pPr eaLnBrk="1" hangingPunct="1">
                <a:lnSpc>
                  <a:spcPts val="2663"/>
                </a:lnSpc>
              </a:pPr>
              <a:r>
                <a:rPr lang="en-US" altLang="en-US" sz="1400">
                  <a:latin typeface="Times" pitchFamily="2" charset="0"/>
                </a:rPr>
                <a:t>Chance (N-1 </a:t>
              </a:r>
              <a:r>
                <a:rPr lang="en-US" altLang="en-US" sz="1400" i="1">
                  <a:latin typeface="Times" pitchFamily="2" charset="0"/>
                </a:rPr>
                <a:t>even</a:t>
              </a:r>
              <a:r>
                <a:rPr lang="en-US" altLang="en-US" sz="1400">
                  <a:latin typeface="Times" pitchFamily="2" charset="0"/>
                </a:rPr>
                <a:t> in N draws)    =     Chance (N-1 </a:t>
              </a:r>
              <a:r>
                <a:rPr lang="en-US" altLang="en-US" sz="1400" i="1">
                  <a:latin typeface="Times" pitchFamily="2" charset="0"/>
                </a:rPr>
                <a:t>hundredth</a:t>
              </a:r>
              <a:r>
                <a:rPr lang="en-US" altLang="en-US" sz="1400">
                  <a:latin typeface="Times" pitchFamily="2" charset="0"/>
                </a:rPr>
                <a:t> in N draws)</a:t>
              </a:r>
            </a:p>
            <a:p>
              <a:pPr eaLnBrk="1" hangingPunct="1">
                <a:lnSpc>
                  <a:spcPts val="2663"/>
                </a:lnSpc>
              </a:pPr>
              <a:r>
                <a:rPr lang="en-US" altLang="en-US" sz="1400">
                  <a:latin typeface="Times" pitchFamily="2" charset="0"/>
                </a:rPr>
                <a:t>Chance (N </a:t>
              </a:r>
              <a:r>
                <a:rPr lang="en-US" altLang="en-US" sz="1400" i="1">
                  <a:latin typeface="Times" pitchFamily="2" charset="0"/>
                </a:rPr>
                <a:t>even</a:t>
              </a:r>
              <a:r>
                <a:rPr lang="en-US" altLang="en-US" sz="1400">
                  <a:latin typeface="Times" pitchFamily="2" charset="0"/>
                </a:rPr>
                <a:t> in N draws)        =    Chance (N </a:t>
              </a:r>
              <a:r>
                <a:rPr lang="en-US" altLang="en-US" sz="1400" i="1">
                  <a:latin typeface="Times" pitchFamily="2" charset="0"/>
                </a:rPr>
                <a:t>hundredth</a:t>
              </a:r>
              <a:r>
                <a:rPr lang="en-US" altLang="en-US" sz="1400">
                  <a:latin typeface="Times" pitchFamily="2" charset="0"/>
                </a:rPr>
                <a:t> in N draws)</a:t>
              </a:r>
            </a:p>
          </p:txBody>
        </p:sp>
        <p:sp>
          <p:nvSpPr>
            <p:cNvPr id="42000" name="TextBox 12">
              <a:extLst>
                <a:ext uri="{FF2B5EF4-FFF2-40B4-BE49-F238E27FC236}">
                  <a16:creationId xmlns:a16="http://schemas.microsoft.com/office/drawing/2014/main" id="{182AFEDA-41B0-FE4B-954B-D3821DCDF04A}"/>
                </a:ext>
              </a:extLst>
            </p:cNvPr>
            <p:cNvSpPr txBox="1">
              <a:spLocks noChangeArrowheads="1"/>
            </p:cNvSpPr>
            <p:nvPr/>
          </p:nvSpPr>
          <p:spPr bwMode="auto">
            <a:xfrm>
              <a:off x="6298956" y="4270444"/>
              <a:ext cx="2061467"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Relative frequencies of </a:t>
              </a:r>
              <a:r>
                <a:rPr lang="en-US" altLang="en-US" sz="1800" i="1">
                  <a:latin typeface="Times" pitchFamily="2" charset="0"/>
                </a:rPr>
                <a:t>even</a:t>
              </a:r>
              <a:r>
                <a:rPr lang="en-US" altLang="en-US" sz="1800">
                  <a:latin typeface="Times" pitchFamily="2" charset="0"/>
                </a:rPr>
                <a:t> cannot stabilize to probabilistic values in many repeated draws.</a:t>
              </a:r>
            </a:p>
          </p:txBody>
        </p:sp>
        <p:sp>
          <p:nvSpPr>
            <p:cNvPr id="11" name="Down Arrow 10">
              <a:extLst>
                <a:ext uri="{FF2B5EF4-FFF2-40B4-BE49-F238E27FC236}">
                  <a16:creationId xmlns:a16="http://schemas.microsoft.com/office/drawing/2014/main" id="{B90BAF9B-1A46-1A48-B877-D3C44F943D16}"/>
                </a:ext>
              </a:extLst>
            </p:cNvPr>
            <p:cNvSpPr/>
            <p:nvPr/>
          </p:nvSpPr>
          <p:spPr>
            <a:xfrm>
              <a:off x="4034892" y="2662378"/>
              <a:ext cx="1133484" cy="1276337"/>
            </a:xfrm>
            <a:prstGeom prst="downArrow">
              <a:avLst/>
            </a:pr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708DBDE-3B26-7C48-8FB1-99D3BBBD1F8C}"/>
              </a:ext>
            </a:extLst>
          </p:cNvPr>
          <p:cNvSpPr/>
          <p:nvPr/>
        </p:nvSpPr>
        <p:spPr>
          <a:xfrm>
            <a:off x="2405063" y="766763"/>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10" name="Title 1">
            <a:extLst>
              <a:ext uri="{FF2B5EF4-FFF2-40B4-BE49-F238E27FC236}">
                <a16:creationId xmlns:a16="http://schemas.microsoft.com/office/drawing/2014/main" id="{DB1D9FA4-2B4E-BC4D-8630-E04873BA5468}"/>
              </a:ext>
            </a:extLst>
          </p:cNvPr>
          <p:cNvSpPr>
            <a:spLocks noGrp="1"/>
          </p:cNvSpPr>
          <p:nvPr>
            <p:ph type="title"/>
          </p:nvPr>
        </p:nvSpPr>
        <p:spPr>
          <a:xfrm>
            <a:off x="1704975" y="1249363"/>
            <a:ext cx="4945063" cy="3043237"/>
          </a:xfrm>
        </p:spPr>
        <p:txBody>
          <a:bodyPr/>
          <a:lstStyle/>
          <a:p>
            <a:pPr algn="r"/>
            <a:r>
              <a:rPr lang="en-US" altLang="en-US" sz="7200">
                <a:latin typeface="Times" pitchFamily="2" charset="0"/>
                <a:ea typeface="ＭＳ Ｐゴシック" panose="020B0600070205080204" pitchFamily="34" charset="-128"/>
              </a:rPr>
              <a:t>Circularity of Proofs</a:t>
            </a:r>
            <a:br>
              <a:rPr lang="en-US" altLang="en-US" sz="7200">
                <a:latin typeface="Times" pitchFamily="2" charset="0"/>
                <a:ea typeface="ＭＳ Ｐゴシック" panose="020B0600070205080204" pitchFamily="34" charset="-128"/>
              </a:rPr>
            </a:br>
            <a:r>
              <a:rPr lang="en-US" altLang="en-US">
                <a:latin typeface="Times" pitchFamily="2" charset="0"/>
                <a:ea typeface="ＭＳ Ｐゴシック" panose="020B0600070205080204" pitchFamily="34" charset="-128"/>
              </a:rPr>
              <a:t>of the Necessity of Probabilites</a:t>
            </a:r>
            <a:endParaRPr lang="en-US" altLang="en-US" sz="6000">
              <a:latin typeface="Times" pitchFamily="2" charset="0"/>
              <a:ea typeface="ＭＳ Ｐゴシック" panose="020B0600070205080204" pitchFamily="34" charset="-128"/>
            </a:endParaRPr>
          </a:p>
        </p:txBody>
      </p:sp>
      <p:sp>
        <p:nvSpPr>
          <p:cNvPr id="43011" name="Content Placeholder 2">
            <a:extLst>
              <a:ext uri="{FF2B5EF4-FFF2-40B4-BE49-F238E27FC236}">
                <a16:creationId xmlns:a16="http://schemas.microsoft.com/office/drawing/2014/main" id="{65BC4AA7-9513-904C-B8A2-0FF860B6182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BA990DDE-8972-6448-9F32-4F3E4F9A9C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7D174B-46AC-A141-B656-D6E625ED2264}" type="slidenum">
              <a:rPr lang="en-US" altLang="en-US" sz="1200">
                <a:solidFill>
                  <a:srgbClr val="898989"/>
                </a:solidFill>
                <a:latin typeface="Times" pitchFamily="2" charset="0"/>
              </a:rPr>
              <a:pPr eaLnBrk="1" hangingPunct="1"/>
              <a:t>27</a:t>
            </a:fld>
            <a:endParaRPr lang="en-US" altLang="en-US" sz="1200">
              <a:solidFill>
                <a:srgbClr val="898989"/>
              </a:solidFill>
              <a:latin typeface="Times" pitchFamily="2" charset="0"/>
            </a:endParaRPr>
          </a:p>
        </p:txBody>
      </p:sp>
      <p:sp>
        <p:nvSpPr>
          <p:cNvPr id="43013" name="TextBox 1">
            <a:extLst>
              <a:ext uri="{FF2B5EF4-FFF2-40B4-BE49-F238E27FC236}">
                <a16:creationId xmlns:a16="http://schemas.microsoft.com/office/drawing/2014/main" id="{1D9B9FAA-8DF8-244D-A166-AA81AC5D2823}"/>
              </a:ext>
            </a:extLst>
          </p:cNvPr>
          <p:cNvSpPr txBox="1">
            <a:spLocks noChangeArrowheads="1"/>
          </p:cNvSpPr>
          <p:nvPr/>
        </p:nvSpPr>
        <p:spPr bwMode="auto">
          <a:xfrm>
            <a:off x="3979863" y="485616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Dutch books,</a:t>
            </a:r>
          </a:p>
          <a:p>
            <a:pPr algn="r" eaLnBrk="1" hangingPunct="1"/>
            <a:r>
              <a:rPr lang="en-US" altLang="en-US" sz="1800">
                <a:latin typeface="Times" pitchFamily="2" charset="0"/>
              </a:rPr>
              <a:t>Representation theorems,</a:t>
            </a:r>
          </a:p>
          <a:p>
            <a:pPr algn="r" eaLnBrk="1" hangingPunct="1"/>
            <a:r>
              <a:rPr lang="en-US" altLang="en-US" sz="1800">
                <a:latin typeface="Times" pitchFamily="2" charset="0"/>
              </a:rPr>
              <a:t>Accuracy/scoring rules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6C664A60-5EFB-7F46-BECA-126471F1A251}"/>
              </a:ext>
            </a:extLst>
          </p:cNvPr>
          <p:cNvSpPr/>
          <p:nvPr/>
        </p:nvSpPr>
        <p:spPr>
          <a:xfrm>
            <a:off x="247650" y="1571625"/>
            <a:ext cx="3103563" cy="3886200"/>
          </a:xfrm>
          <a:custGeom>
            <a:avLst/>
            <a:gdLst>
              <a:gd name="connsiteX0" fmla="*/ 178487 w 2999946"/>
              <a:gd name="connsiteY0" fmla="*/ 0 h 3885514"/>
              <a:gd name="connsiteX1" fmla="*/ 2999946 w 2999946"/>
              <a:gd name="connsiteY1" fmla="*/ 102973 h 3885514"/>
              <a:gd name="connsiteX2" fmla="*/ 2869514 w 2999946"/>
              <a:gd name="connsiteY2" fmla="*/ 3885514 h 3885514"/>
              <a:gd name="connsiteX3" fmla="*/ 0 w 2999946"/>
              <a:gd name="connsiteY3" fmla="*/ 3693297 h 3885514"/>
              <a:gd name="connsiteX4" fmla="*/ 178487 w 2999946"/>
              <a:gd name="connsiteY4" fmla="*/ 0 h 388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946" h="3885514">
                <a:moveTo>
                  <a:pt x="178487" y="0"/>
                </a:moveTo>
                <a:lnTo>
                  <a:pt x="2999946" y="102973"/>
                </a:lnTo>
                <a:lnTo>
                  <a:pt x="2869514" y="3885514"/>
                </a:lnTo>
                <a:lnTo>
                  <a:pt x="0" y="3693297"/>
                </a:lnTo>
                <a:lnTo>
                  <a:pt x="178487"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4034" name="Title 1">
            <a:extLst>
              <a:ext uri="{FF2B5EF4-FFF2-40B4-BE49-F238E27FC236}">
                <a16:creationId xmlns:a16="http://schemas.microsoft.com/office/drawing/2014/main" id="{468204CB-BF99-A740-88C6-2863420CE7A6}"/>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Proof structure</a:t>
            </a:r>
          </a:p>
        </p:txBody>
      </p:sp>
      <p:sp>
        <p:nvSpPr>
          <p:cNvPr id="44035" name="Content Placeholder 2">
            <a:extLst>
              <a:ext uri="{FF2B5EF4-FFF2-40B4-BE49-F238E27FC236}">
                <a16:creationId xmlns:a16="http://schemas.microsoft.com/office/drawing/2014/main" id="{700F2804-EB7A-E84A-B085-FB72E0A10F6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33B395D7-1E5F-7245-AF06-3749FEDE88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282F7D-18B6-1F4D-B8C6-355F5ED42503}" type="slidenum">
              <a:rPr lang="en-US" altLang="en-US" sz="1200">
                <a:solidFill>
                  <a:srgbClr val="898989"/>
                </a:solidFill>
                <a:latin typeface="Times" pitchFamily="2" charset="0"/>
              </a:rPr>
              <a:pPr eaLnBrk="1" hangingPunct="1"/>
              <a:t>28</a:t>
            </a:fld>
            <a:endParaRPr lang="en-US" altLang="en-US" sz="1200">
              <a:solidFill>
                <a:srgbClr val="898989"/>
              </a:solidFill>
              <a:latin typeface="Times" pitchFamily="2" charset="0"/>
            </a:endParaRPr>
          </a:p>
        </p:txBody>
      </p:sp>
      <p:sp>
        <p:nvSpPr>
          <p:cNvPr id="44037" name="TextBox 5">
            <a:extLst>
              <a:ext uri="{FF2B5EF4-FFF2-40B4-BE49-F238E27FC236}">
                <a16:creationId xmlns:a16="http://schemas.microsoft.com/office/drawing/2014/main" id="{B89D611A-56F8-E44C-A0FF-386297068DA5}"/>
              </a:ext>
            </a:extLst>
          </p:cNvPr>
          <p:cNvSpPr txBox="1">
            <a:spLocks noChangeArrowheads="1"/>
          </p:cNvSpPr>
          <p:nvPr/>
        </p:nvSpPr>
        <p:spPr bwMode="auto">
          <a:xfrm>
            <a:off x="522288" y="1550988"/>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Premises</a:t>
            </a:r>
          </a:p>
        </p:txBody>
      </p:sp>
      <p:sp>
        <p:nvSpPr>
          <p:cNvPr id="44038" name="TextBox 6">
            <a:extLst>
              <a:ext uri="{FF2B5EF4-FFF2-40B4-BE49-F238E27FC236}">
                <a16:creationId xmlns:a16="http://schemas.microsoft.com/office/drawing/2014/main" id="{1D67889C-AE4D-EF4A-986B-765209E32493}"/>
              </a:ext>
            </a:extLst>
          </p:cNvPr>
          <p:cNvSpPr txBox="1">
            <a:spLocks noChangeArrowheads="1"/>
          </p:cNvSpPr>
          <p:nvPr/>
        </p:nvSpPr>
        <p:spPr bwMode="auto">
          <a:xfrm>
            <a:off x="522288" y="3863975"/>
            <a:ext cx="2828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Conclusion</a:t>
            </a:r>
            <a:r>
              <a:rPr lang="en-US" altLang="en-US" sz="3600">
                <a:latin typeface="Times" pitchFamily="2" charset="0"/>
              </a:rPr>
              <a:t> </a:t>
            </a:r>
            <a:r>
              <a:rPr lang="en-US" altLang="en-US" sz="2000">
                <a:latin typeface="Times" pitchFamily="2" charset="0"/>
              </a:rPr>
              <a:t>of the necessity of probabilities</a:t>
            </a:r>
          </a:p>
        </p:txBody>
      </p:sp>
      <p:sp>
        <p:nvSpPr>
          <p:cNvPr id="44039" name="TextBox 7">
            <a:extLst>
              <a:ext uri="{FF2B5EF4-FFF2-40B4-BE49-F238E27FC236}">
                <a16:creationId xmlns:a16="http://schemas.microsoft.com/office/drawing/2014/main" id="{88E9DCD3-E4D3-0C40-9C47-7D6DEC028410}"/>
              </a:ext>
            </a:extLst>
          </p:cNvPr>
          <p:cNvSpPr txBox="1">
            <a:spLocks noChangeArrowheads="1"/>
          </p:cNvSpPr>
          <p:nvPr/>
        </p:nvSpPr>
        <p:spPr bwMode="auto">
          <a:xfrm>
            <a:off x="1606550" y="2697163"/>
            <a:ext cx="1398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deduction</a:t>
            </a:r>
          </a:p>
        </p:txBody>
      </p:sp>
      <p:grpSp>
        <p:nvGrpSpPr>
          <p:cNvPr id="19" name="Group 18">
            <a:extLst>
              <a:ext uri="{FF2B5EF4-FFF2-40B4-BE49-F238E27FC236}">
                <a16:creationId xmlns:a16="http://schemas.microsoft.com/office/drawing/2014/main" id="{108E9EAA-0836-9049-B7F5-0906B20B0EA5}"/>
              </a:ext>
            </a:extLst>
          </p:cNvPr>
          <p:cNvGrpSpPr>
            <a:grpSpLocks/>
          </p:cNvGrpSpPr>
          <p:nvPr/>
        </p:nvGrpSpPr>
        <p:grpSpPr bwMode="auto">
          <a:xfrm>
            <a:off x="3130550" y="3938588"/>
            <a:ext cx="2362200" cy="715962"/>
            <a:chOff x="3130952" y="3939002"/>
            <a:chExt cx="2361514" cy="715377"/>
          </a:xfrm>
        </p:grpSpPr>
        <p:sp>
          <p:nvSpPr>
            <p:cNvPr id="15" name="Freeform 14">
              <a:extLst>
                <a:ext uri="{FF2B5EF4-FFF2-40B4-BE49-F238E27FC236}">
                  <a16:creationId xmlns:a16="http://schemas.microsoft.com/office/drawing/2014/main" id="{ABB8FD80-D564-1C49-B4A6-F2BE92EE3B4D}"/>
                </a:ext>
              </a:extLst>
            </p:cNvPr>
            <p:cNvSpPr/>
            <p:nvPr/>
          </p:nvSpPr>
          <p:spPr>
            <a:xfrm>
              <a:off x="3130952" y="3939002"/>
              <a:ext cx="2361514" cy="715377"/>
            </a:xfrm>
            <a:custGeom>
              <a:avLst/>
              <a:gdLst>
                <a:gd name="connsiteX0" fmla="*/ 0 w 2045730"/>
                <a:gd name="connsiteY0" fmla="*/ 350108 h 610973"/>
                <a:gd name="connsiteX1" fmla="*/ 2045730 w 2045730"/>
                <a:gd name="connsiteY1" fmla="*/ 0 h 610973"/>
                <a:gd name="connsiteX2" fmla="*/ 1983946 w 2045730"/>
                <a:gd name="connsiteY2" fmla="*/ 610973 h 610973"/>
                <a:gd name="connsiteX3" fmla="*/ 0 w 2045730"/>
                <a:gd name="connsiteY3" fmla="*/ 350108 h 610973"/>
              </a:gdLst>
              <a:ahLst/>
              <a:cxnLst>
                <a:cxn ang="0">
                  <a:pos x="connsiteX0" y="connsiteY0"/>
                </a:cxn>
                <a:cxn ang="0">
                  <a:pos x="connsiteX1" y="connsiteY1"/>
                </a:cxn>
                <a:cxn ang="0">
                  <a:pos x="connsiteX2" y="connsiteY2"/>
                </a:cxn>
                <a:cxn ang="0">
                  <a:pos x="connsiteX3" y="connsiteY3"/>
                </a:cxn>
              </a:cxnLst>
              <a:rect l="l" t="t" r="r" b="b"/>
              <a:pathLst>
                <a:path w="2045730" h="610973">
                  <a:moveTo>
                    <a:pt x="0" y="350108"/>
                  </a:moveTo>
                  <a:lnTo>
                    <a:pt x="2045730" y="0"/>
                  </a:lnTo>
                  <a:lnTo>
                    <a:pt x="1983946" y="610973"/>
                  </a:lnTo>
                  <a:lnTo>
                    <a:pt x="0" y="350108"/>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4051" name="TextBox 8">
              <a:extLst>
                <a:ext uri="{FF2B5EF4-FFF2-40B4-BE49-F238E27FC236}">
                  <a16:creationId xmlns:a16="http://schemas.microsoft.com/office/drawing/2014/main" id="{0D7210B9-FE0B-734B-A32B-599D5E44461D}"/>
                </a:ext>
              </a:extLst>
            </p:cNvPr>
            <p:cNvSpPr txBox="1">
              <a:spLocks noChangeArrowheads="1"/>
            </p:cNvSpPr>
            <p:nvPr/>
          </p:nvSpPr>
          <p:spPr bwMode="auto">
            <a:xfrm>
              <a:off x="3711426" y="4010451"/>
              <a:ext cx="1492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contingent</a:t>
              </a:r>
            </a:p>
          </p:txBody>
        </p:sp>
      </p:grpSp>
      <p:grpSp>
        <p:nvGrpSpPr>
          <p:cNvPr id="21" name="Group 20">
            <a:extLst>
              <a:ext uri="{FF2B5EF4-FFF2-40B4-BE49-F238E27FC236}">
                <a16:creationId xmlns:a16="http://schemas.microsoft.com/office/drawing/2014/main" id="{E4423F72-D69E-7F4F-AC13-C164BDE839CB}"/>
              </a:ext>
            </a:extLst>
          </p:cNvPr>
          <p:cNvGrpSpPr>
            <a:grpSpLocks/>
          </p:cNvGrpSpPr>
          <p:nvPr/>
        </p:nvGrpSpPr>
        <p:grpSpPr bwMode="auto">
          <a:xfrm>
            <a:off x="5711825" y="3233738"/>
            <a:ext cx="2909888" cy="2773362"/>
            <a:chOff x="5711568" y="3233351"/>
            <a:chExt cx="2910702" cy="2773406"/>
          </a:xfrm>
        </p:grpSpPr>
        <p:sp>
          <p:nvSpPr>
            <p:cNvPr id="18" name="Freeform 17">
              <a:extLst>
                <a:ext uri="{FF2B5EF4-FFF2-40B4-BE49-F238E27FC236}">
                  <a16:creationId xmlns:a16="http://schemas.microsoft.com/office/drawing/2014/main" id="{043C5CCA-F2A5-AB47-8E77-332DC8F49D36}"/>
                </a:ext>
              </a:extLst>
            </p:cNvPr>
            <p:cNvSpPr/>
            <p:nvPr/>
          </p:nvSpPr>
          <p:spPr>
            <a:xfrm>
              <a:off x="5711568" y="3233351"/>
              <a:ext cx="2910702" cy="2773406"/>
            </a:xfrm>
            <a:custGeom>
              <a:avLst/>
              <a:gdLst>
                <a:gd name="connsiteX0" fmla="*/ 418756 w 2910702"/>
                <a:gd name="connsiteY0" fmla="*/ 0 h 2773406"/>
                <a:gd name="connsiteX1" fmla="*/ 2910702 w 2910702"/>
                <a:gd name="connsiteY1" fmla="*/ 205946 h 2773406"/>
                <a:gd name="connsiteX2" fmla="*/ 2752810 w 2910702"/>
                <a:gd name="connsiteY2" fmla="*/ 2773406 h 2773406"/>
                <a:gd name="connsiteX3" fmla="*/ 0 w 2910702"/>
                <a:gd name="connsiteY3" fmla="*/ 2340919 h 2773406"/>
                <a:gd name="connsiteX4" fmla="*/ 418756 w 2910702"/>
                <a:gd name="connsiteY4" fmla="*/ 0 h 277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702" h="2773406">
                  <a:moveTo>
                    <a:pt x="418756" y="0"/>
                  </a:moveTo>
                  <a:lnTo>
                    <a:pt x="2910702" y="205946"/>
                  </a:lnTo>
                  <a:lnTo>
                    <a:pt x="2752810" y="2773406"/>
                  </a:lnTo>
                  <a:lnTo>
                    <a:pt x="0" y="2340919"/>
                  </a:lnTo>
                  <a:lnTo>
                    <a:pt x="418756" y="0"/>
                  </a:lnTo>
                  <a:close/>
                </a:path>
              </a:pathLst>
            </a:custGeom>
            <a:solidFill>
              <a:srgbClr val="B4DD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4049" name="TextBox 10">
              <a:extLst>
                <a:ext uri="{FF2B5EF4-FFF2-40B4-BE49-F238E27FC236}">
                  <a16:creationId xmlns:a16="http://schemas.microsoft.com/office/drawing/2014/main" id="{FE81AA6B-1001-2049-8498-D64DB55DDBB5}"/>
                </a:ext>
              </a:extLst>
            </p:cNvPr>
            <p:cNvSpPr txBox="1">
              <a:spLocks noChangeArrowheads="1"/>
            </p:cNvSpPr>
            <p:nvPr/>
          </p:nvSpPr>
          <p:spPr bwMode="auto">
            <a:xfrm>
              <a:off x="6126471" y="3309491"/>
              <a:ext cx="241342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Dominance:</a:t>
              </a:r>
            </a:p>
            <a:p>
              <a:pPr eaLnBrk="1" hangingPunct="1"/>
              <a:r>
                <a:rPr lang="en-US" altLang="en-US" sz="2800">
                  <a:latin typeface="Times" pitchFamily="2" charset="0"/>
                </a:rPr>
                <a:t>Least risk lies in positing the conclusion directly.</a:t>
              </a:r>
            </a:p>
          </p:txBody>
        </p:sp>
      </p:grpSp>
      <p:sp>
        <p:nvSpPr>
          <p:cNvPr id="12" name="TextBox 11">
            <a:extLst>
              <a:ext uri="{FF2B5EF4-FFF2-40B4-BE49-F238E27FC236}">
                <a16:creationId xmlns:a16="http://schemas.microsoft.com/office/drawing/2014/main" id="{EC6E25DD-5916-6548-8EB6-007DF741DD4B}"/>
              </a:ext>
            </a:extLst>
          </p:cNvPr>
          <p:cNvSpPr txBox="1">
            <a:spLocks noChangeArrowheads="1"/>
          </p:cNvSpPr>
          <p:nvPr/>
        </p:nvSpPr>
        <p:spPr bwMode="auto">
          <a:xfrm>
            <a:off x="5972175" y="1550988"/>
            <a:ext cx="2649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a:latin typeface="Times" pitchFamily="2" charset="0"/>
              </a:rPr>
              <a:t>… </a:t>
            </a:r>
            <a:r>
              <a:rPr lang="en-US" altLang="en-US">
                <a:latin typeface="Times" pitchFamily="2" charset="0"/>
              </a:rPr>
              <a:t>and logically at least as strong as the conclusion.</a:t>
            </a:r>
          </a:p>
          <a:p>
            <a:pPr eaLnBrk="1" hangingPunct="1"/>
            <a:endParaRPr lang="en-US" altLang="en-US">
              <a:latin typeface="Times" pitchFamily="2" charset="0"/>
            </a:endParaRPr>
          </a:p>
        </p:txBody>
      </p:sp>
      <p:sp>
        <p:nvSpPr>
          <p:cNvPr id="13" name="Down Arrow 12">
            <a:extLst>
              <a:ext uri="{FF2B5EF4-FFF2-40B4-BE49-F238E27FC236}">
                <a16:creationId xmlns:a16="http://schemas.microsoft.com/office/drawing/2014/main" id="{C4B7F693-DA97-AF4F-8D08-E8B59B601091}"/>
              </a:ext>
            </a:extLst>
          </p:cNvPr>
          <p:cNvSpPr/>
          <p:nvPr/>
        </p:nvSpPr>
        <p:spPr>
          <a:xfrm>
            <a:off x="638175" y="2492375"/>
            <a:ext cx="1077913" cy="1254125"/>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 name="Group 19">
            <a:extLst>
              <a:ext uri="{FF2B5EF4-FFF2-40B4-BE49-F238E27FC236}">
                <a16:creationId xmlns:a16="http://schemas.microsoft.com/office/drawing/2014/main" id="{B61A3CAC-BA10-0443-8B0B-C323359CC619}"/>
              </a:ext>
            </a:extLst>
          </p:cNvPr>
          <p:cNvGrpSpPr>
            <a:grpSpLocks/>
          </p:cNvGrpSpPr>
          <p:nvPr/>
        </p:nvGrpSpPr>
        <p:grpSpPr bwMode="auto">
          <a:xfrm>
            <a:off x="2905125" y="1604963"/>
            <a:ext cx="2744788" cy="2271712"/>
            <a:chOff x="2904412" y="1605235"/>
            <a:chExt cx="2745372" cy="2271983"/>
          </a:xfrm>
        </p:grpSpPr>
        <p:sp>
          <p:nvSpPr>
            <p:cNvPr id="16" name="Freeform 15">
              <a:extLst>
                <a:ext uri="{FF2B5EF4-FFF2-40B4-BE49-F238E27FC236}">
                  <a16:creationId xmlns:a16="http://schemas.microsoft.com/office/drawing/2014/main" id="{392E3361-F970-524D-9BC9-A27AA41BE406}"/>
                </a:ext>
              </a:extLst>
            </p:cNvPr>
            <p:cNvSpPr/>
            <p:nvPr/>
          </p:nvSpPr>
          <p:spPr>
            <a:xfrm>
              <a:off x="2904412" y="1605235"/>
              <a:ext cx="2361115" cy="716047"/>
            </a:xfrm>
            <a:custGeom>
              <a:avLst/>
              <a:gdLst>
                <a:gd name="connsiteX0" fmla="*/ 0 w 2045730"/>
                <a:gd name="connsiteY0" fmla="*/ 350108 h 610973"/>
                <a:gd name="connsiteX1" fmla="*/ 2045730 w 2045730"/>
                <a:gd name="connsiteY1" fmla="*/ 0 h 610973"/>
                <a:gd name="connsiteX2" fmla="*/ 1983946 w 2045730"/>
                <a:gd name="connsiteY2" fmla="*/ 610973 h 610973"/>
                <a:gd name="connsiteX3" fmla="*/ 0 w 2045730"/>
                <a:gd name="connsiteY3" fmla="*/ 350108 h 610973"/>
              </a:gdLst>
              <a:ahLst/>
              <a:cxnLst>
                <a:cxn ang="0">
                  <a:pos x="connsiteX0" y="connsiteY0"/>
                </a:cxn>
                <a:cxn ang="0">
                  <a:pos x="connsiteX1" y="connsiteY1"/>
                </a:cxn>
                <a:cxn ang="0">
                  <a:pos x="connsiteX2" y="connsiteY2"/>
                </a:cxn>
                <a:cxn ang="0">
                  <a:pos x="connsiteX3" y="connsiteY3"/>
                </a:cxn>
              </a:cxnLst>
              <a:rect l="l" t="t" r="r" b="b"/>
              <a:pathLst>
                <a:path w="2045730" h="610973">
                  <a:moveTo>
                    <a:pt x="0" y="350108"/>
                  </a:moveTo>
                  <a:lnTo>
                    <a:pt x="2045730" y="0"/>
                  </a:lnTo>
                  <a:lnTo>
                    <a:pt x="1983946" y="610973"/>
                  </a:lnTo>
                  <a:lnTo>
                    <a:pt x="0" y="350108"/>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4046" name="TextBox 9">
              <a:extLst>
                <a:ext uri="{FF2B5EF4-FFF2-40B4-BE49-F238E27FC236}">
                  <a16:creationId xmlns:a16="http://schemas.microsoft.com/office/drawing/2014/main" id="{45F4C397-E9AC-7143-A885-0954768F7010}"/>
                </a:ext>
              </a:extLst>
            </p:cNvPr>
            <p:cNvSpPr txBox="1">
              <a:spLocks noChangeArrowheads="1"/>
            </p:cNvSpPr>
            <p:nvPr/>
          </p:nvSpPr>
          <p:spPr bwMode="auto">
            <a:xfrm>
              <a:off x="3672984" y="1735666"/>
              <a:ext cx="19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contingent</a:t>
              </a:r>
              <a:r>
                <a:rPr lang="is-IS" altLang="en-US">
                  <a:latin typeface="Times" pitchFamily="2" charset="0"/>
                </a:rPr>
                <a:t>…</a:t>
              </a:r>
              <a:endParaRPr lang="en-US" altLang="en-US">
                <a:latin typeface="Times" pitchFamily="2" charset="0"/>
              </a:endParaRPr>
            </a:p>
          </p:txBody>
        </p:sp>
        <p:sp>
          <p:nvSpPr>
            <p:cNvPr id="17" name="Up Arrow 16">
              <a:extLst>
                <a:ext uri="{FF2B5EF4-FFF2-40B4-BE49-F238E27FC236}">
                  <a16:creationId xmlns:a16="http://schemas.microsoft.com/office/drawing/2014/main" id="{B5CD1D5B-4D95-DB40-AE13-7CED83F2E6DC}"/>
                </a:ext>
              </a:extLst>
            </p:cNvPr>
            <p:cNvSpPr/>
            <p:nvPr/>
          </p:nvSpPr>
          <p:spPr>
            <a:xfrm>
              <a:off x="4187385" y="2513393"/>
              <a:ext cx="522399" cy="1363825"/>
            </a:xfrm>
            <a:prstGeom prst="up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4176C23C-54F2-5044-A5F2-F5AFDBB345EA}"/>
              </a:ext>
            </a:extLst>
          </p:cNvPr>
          <p:cNvSpPr/>
          <p:nvPr/>
        </p:nvSpPr>
        <p:spPr>
          <a:xfrm>
            <a:off x="414338" y="179388"/>
            <a:ext cx="5853112" cy="669925"/>
          </a:xfrm>
          <a:custGeom>
            <a:avLst/>
            <a:gdLst>
              <a:gd name="connsiteX0" fmla="*/ 138049 w 5853264"/>
              <a:gd name="connsiteY0" fmla="*/ 0 h 669494"/>
              <a:gd name="connsiteX1" fmla="*/ 138049 w 5853264"/>
              <a:gd name="connsiteY1" fmla="*/ 0 h 669494"/>
              <a:gd name="connsiteX2" fmla="*/ 5777338 w 5853264"/>
              <a:gd name="connsiteY2" fmla="*/ 179452 h 669494"/>
              <a:gd name="connsiteX3" fmla="*/ 5853264 w 5853264"/>
              <a:gd name="connsiteY3" fmla="*/ 538356 h 669494"/>
              <a:gd name="connsiteX4" fmla="*/ 0 w 5853264"/>
              <a:gd name="connsiteY4" fmla="*/ 669494 h 669494"/>
              <a:gd name="connsiteX5" fmla="*/ 138049 w 5853264"/>
              <a:gd name="connsiteY5" fmla="*/ 0 h 66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264" h="669494">
                <a:moveTo>
                  <a:pt x="138049" y="0"/>
                </a:moveTo>
                <a:lnTo>
                  <a:pt x="138049" y="0"/>
                </a:lnTo>
                <a:lnTo>
                  <a:pt x="5777338" y="179452"/>
                </a:lnTo>
                <a:lnTo>
                  <a:pt x="5853264" y="538356"/>
                </a:lnTo>
                <a:lnTo>
                  <a:pt x="0" y="669494"/>
                </a:lnTo>
                <a:lnTo>
                  <a:pt x="138049" y="0"/>
                </a:lnTo>
                <a:close/>
              </a:path>
            </a:pathLst>
          </a:custGeom>
          <a:solidFill>
            <a:srgbClr val="B4DD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9" name="Freeform 28">
            <a:extLst>
              <a:ext uri="{FF2B5EF4-FFF2-40B4-BE49-F238E27FC236}">
                <a16:creationId xmlns:a16="http://schemas.microsoft.com/office/drawing/2014/main" id="{CD04437C-6C6F-FC48-8ED0-782D125DA9E5}"/>
              </a:ext>
            </a:extLst>
          </p:cNvPr>
          <p:cNvSpPr/>
          <p:nvPr/>
        </p:nvSpPr>
        <p:spPr>
          <a:xfrm>
            <a:off x="2236788" y="1863725"/>
            <a:ext cx="855662" cy="373063"/>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902" h="372708">
                <a:moveTo>
                  <a:pt x="48317" y="0"/>
                </a:moveTo>
                <a:lnTo>
                  <a:pt x="855902" y="34510"/>
                </a:lnTo>
                <a:lnTo>
                  <a:pt x="828292" y="372708"/>
                </a:lnTo>
                <a:lnTo>
                  <a:pt x="0" y="345100"/>
                </a:lnTo>
                <a:lnTo>
                  <a:pt x="48317" y="0"/>
                </a:lnTo>
                <a:close/>
              </a:path>
            </a:pathLst>
          </a:custGeom>
          <a:solidFill>
            <a:srgbClr val="FFC8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 name="Freeform 29">
            <a:extLst>
              <a:ext uri="{FF2B5EF4-FFF2-40B4-BE49-F238E27FC236}">
                <a16:creationId xmlns:a16="http://schemas.microsoft.com/office/drawing/2014/main" id="{93D383CE-E53F-A24F-A3EE-22306A6D76F4}"/>
              </a:ext>
            </a:extLst>
          </p:cNvPr>
          <p:cNvSpPr/>
          <p:nvPr/>
        </p:nvSpPr>
        <p:spPr>
          <a:xfrm>
            <a:off x="2154238" y="2360613"/>
            <a:ext cx="1062037" cy="922337"/>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902" h="372708">
                <a:moveTo>
                  <a:pt x="48317" y="0"/>
                </a:moveTo>
                <a:lnTo>
                  <a:pt x="855902" y="34510"/>
                </a:lnTo>
                <a:lnTo>
                  <a:pt x="828292" y="372708"/>
                </a:lnTo>
                <a:lnTo>
                  <a:pt x="0" y="345100"/>
                </a:lnTo>
                <a:lnTo>
                  <a:pt x="48317" y="0"/>
                </a:lnTo>
                <a:close/>
              </a:path>
            </a:pathLst>
          </a:custGeom>
          <a:solidFill>
            <a:srgbClr val="FFC8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5060" name="Title 1">
            <a:extLst>
              <a:ext uri="{FF2B5EF4-FFF2-40B4-BE49-F238E27FC236}">
                <a16:creationId xmlns:a16="http://schemas.microsoft.com/office/drawing/2014/main" id="{9468A658-8AE0-7C4D-AD26-82DF15C82B74}"/>
              </a:ext>
            </a:extLst>
          </p:cNvPr>
          <p:cNvSpPr>
            <a:spLocks noGrp="1"/>
          </p:cNvSpPr>
          <p:nvPr>
            <p:ph type="title"/>
          </p:nvPr>
        </p:nvSpPr>
        <p:spPr>
          <a:xfrm>
            <a:off x="457200" y="109538"/>
            <a:ext cx="7651750" cy="857250"/>
          </a:xfrm>
        </p:spPr>
        <p:txBody>
          <a:bodyPr/>
          <a:lstStyle/>
          <a:p>
            <a:r>
              <a:rPr lang="en-US" altLang="en-US">
                <a:latin typeface="Times" pitchFamily="2" charset="0"/>
                <a:ea typeface="ＭＳ Ｐゴシック" panose="020B0600070205080204" pitchFamily="34" charset="-128"/>
              </a:rPr>
              <a:t>A Dutch Book</a:t>
            </a:r>
          </a:p>
        </p:txBody>
      </p:sp>
      <p:sp>
        <p:nvSpPr>
          <p:cNvPr id="45061" name="Content Placeholder 2">
            <a:extLst>
              <a:ext uri="{FF2B5EF4-FFF2-40B4-BE49-F238E27FC236}">
                <a16:creationId xmlns:a16="http://schemas.microsoft.com/office/drawing/2014/main" id="{0F0D2620-AF9C-7A43-9182-95CA9438879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5062" name="Slide Number Placeholder 3">
            <a:extLst>
              <a:ext uri="{FF2B5EF4-FFF2-40B4-BE49-F238E27FC236}">
                <a16:creationId xmlns:a16="http://schemas.microsoft.com/office/drawing/2014/main" id="{76F28BE7-BDF4-D847-9F9C-A3810286B5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D357D68-2B10-434E-B68A-51E607CEA6FA}" type="slidenum">
              <a:rPr lang="en-US" altLang="en-US" sz="1200">
                <a:solidFill>
                  <a:srgbClr val="898989"/>
                </a:solidFill>
                <a:latin typeface="Times" pitchFamily="2" charset="0"/>
              </a:rPr>
              <a:pPr eaLnBrk="1" hangingPunct="1"/>
              <a:t>29</a:t>
            </a:fld>
            <a:endParaRPr lang="en-US" altLang="en-US" sz="1200">
              <a:solidFill>
                <a:srgbClr val="898989"/>
              </a:solidFill>
              <a:latin typeface="Times" pitchFamily="2" charset="0"/>
            </a:endParaRPr>
          </a:p>
        </p:txBody>
      </p:sp>
      <p:sp>
        <p:nvSpPr>
          <p:cNvPr id="45063" name="TextBox 7">
            <a:extLst>
              <a:ext uri="{FF2B5EF4-FFF2-40B4-BE49-F238E27FC236}">
                <a16:creationId xmlns:a16="http://schemas.microsoft.com/office/drawing/2014/main" id="{AE179480-5E0D-4F47-AF8D-54B17E429F40}"/>
              </a:ext>
            </a:extLst>
          </p:cNvPr>
          <p:cNvSpPr txBox="1">
            <a:spLocks noChangeArrowheads="1"/>
          </p:cNvSpPr>
          <p:nvPr/>
        </p:nvSpPr>
        <p:spPr bwMode="auto">
          <a:xfrm>
            <a:off x="2265363" y="1751013"/>
            <a:ext cx="827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ONE</a:t>
            </a:r>
          </a:p>
        </p:txBody>
      </p:sp>
      <p:sp>
        <p:nvSpPr>
          <p:cNvPr id="45064" name="TextBox 8">
            <a:extLst>
              <a:ext uri="{FF2B5EF4-FFF2-40B4-BE49-F238E27FC236}">
                <a16:creationId xmlns:a16="http://schemas.microsoft.com/office/drawing/2014/main" id="{93977297-2296-A047-BFFD-427E4A112351}"/>
              </a:ext>
            </a:extLst>
          </p:cNvPr>
          <p:cNvSpPr txBox="1">
            <a:spLocks noChangeArrowheads="1"/>
          </p:cNvSpPr>
          <p:nvPr/>
        </p:nvSpPr>
        <p:spPr bwMode="auto">
          <a:xfrm>
            <a:off x="2236788" y="2286000"/>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TWO</a:t>
            </a:r>
          </a:p>
        </p:txBody>
      </p:sp>
      <p:sp>
        <p:nvSpPr>
          <p:cNvPr id="45065" name="TextBox 9">
            <a:extLst>
              <a:ext uri="{FF2B5EF4-FFF2-40B4-BE49-F238E27FC236}">
                <a16:creationId xmlns:a16="http://schemas.microsoft.com/office/drawing/2014/main" id="{D0BF1AC3-A825-7A4B-A5C5-F2BE0EEA9CAD}"/>
              </a:ext>
            </a:extLst>
          </p:cNvPr>
          <p:cNvSpPr txBox="1">
            <a:spLocks noChangeArrowheads="1"/>
          </p:cNvSpPr>
          <p:nvPr/>
        </p:nvSpPr>
        <p:spPr bwMode="auto">
          <a:xfrm>
            <a:off x="2085975" y="2822575"/>
            <a:ext cx="1185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THREE</a:t>
            </a:r>
          </a:p>
        </p:txBody>
      </p:sp>
      <p:sp>
        <p:nvSpPr>
          <p:cNvPr id="45066" name="TextBox 10">
            <a:extLst>
              <a:ext uri="{FF2B5EF4-FFF2-40B4-BE49-F238E27FC236}">
                <a16:creationId xmlns:a16="http://schemas.microsoft.com/office/drawing/2014/main" id="{9921843B-64FC-844B-AE3A-58688A6DE95F}"/>
              </a:ext>
            </a:extLst>
          </p:cNvPr>
          <p:cNvSpPr txBox="1">
            <a:spLocks noChangeArrowheads="1"/>
          </p:cNvSpPr>
          <p:nvPr/>
        </p:nvSpPr>
        <p:spPr bwMode="auto">
          <a:xfrm>
            <a:off x="6635750" y="77788"/>
            <a:ext cx="20685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ONE = {1, 4, 7, 10, </a:t>
            </a:r>
            <a:r>
              <a:rPr lang="is-IS" altLang="en-US" sz="1400">
                <a:latin typeface="Times" pitchFamily="2" charset="0"/>
              </a:rPr>
              <a:t>…}</a:t>
            </a:r>
          </a:p>
          <a:p>
            <a:pPr eaLnBrk="1" hangingPunct="1"/>
            <a:r>
              <a:rPr lang="is-IS" altLang="en-US" sz="1400">
                <a:latin typeface="Times" pitchFamily="2" charset="0"/>
              </a:rPr>
              <a:t>TWO = {2, 5, 8, 11, ...}</a:t>
            </a:r>
          </a:p>
          <a:p>
            <a:pPr eaLnBrk="1" hangingPunct="1"/>
            <a:r>
              <a:rPr lang="is-IS" altLang="en-US" sz="1400">
                <a:latin typeface="Times" pitchFamily="2" charset="0"/>
              </a:rPr>
              <a:t>THREE = {3, 6, 9, 12, ...}</a:t>
            </a:r>
            <a:endParaRPr lang="en-US" altLang="en-US" sz="1400">
              <a:latin typeface="Times" pitchFamily="2" charset="0"/>
            </a:endParaRPr>
          </a:p>
        </p:txBody>
      </p:sp>
      <p:sp>
        <p:nvSpPr>
          <p:cNvPr id="45067" name="TextBox 11">
            <a:extLst>
              <a:ext uri="{FF2B5EF4-FFF2-40B4-BE49-F238E27FC236}">
                <a16:creationId xmlns:a16="http://schemas.microsoft.com/office/drawing/2014/main" id="{8D86630F-8B38-8B4D-B540-96E56CAE8AFB}"/>
              </a:ext>
            </a:extLst>
          </p:cNvPr>
          <p:cNvSpPr txBox="1">
            <a:spLocks noChangeArrowheads="1"/>
          </p:cNvSpPr>
          <p:nvPr/>
        </p:nvSpPr>
        <p:spPr bwMode="auto">
          <a:xfrm>
            <a:off x="1776413" y="1090613"/>
            <a:ext cx="1719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Ch(ONE) =</a:t>
            </a:r>
          </a:p>
          <a:p>
            <a:pPr algn="ctr" eaLnBrk="1" hangingPunct="1"/>
            <a:r>
              <a:rPr lang="en-US" altLang="en-US" sz="1800">
                <a:latin typeface="Times" pitchFamily="2" charset="0"/>
              </a:rPr>
              <a:t> Ch(not-ONE)</a:t>
            </a:r>
          </a:p>
        </p:txBody>
      </p:sp>
      <p:grpSp>
        <p:nvGrpSpPr>
          <p:cNvPr id="57" name="Group 56">
            <a:extLst>
              <a:ext uri="{FF2B5EF4-FFF2-40B4-BE49-F238E27FC236}">
                <a16:creationId xmlns:a16="http://schemas.microsoft.com/office/drawing/2014/main" id="{543CF264-F6E3-A340-8BAC-43DEEB313B75}"/>
              </a:ext>
            </a:extLst>
          </p:cNvPr>
          <p:cNvGrpSpPr>
            <a:grpSpLocks/>
          </p:cNvGrpSpPr>
          <p:nvPr/>
        </p:nvGrpSpPr>
        <p:grpSpPr bwMode="auto">
          <a:xfrm>
            <a:off x="3543300" y="1084263"/>
            <a:ext cx="3781425" cy="2222500"/>
            <a:chOff x="3543760" y="1083614"/>
            <a:chExt cx="3781110" cy="2223211"/>
          </a:xfrm>
        </p:grpSpPr>
        <p:sp>
          <p:nvSpPr>
            <p:cNvPr id="34" name="Freeform 33">
              <a:extLst>
                <a:ext uri="{FF2B5EF4-FFF2-40B4-BE49-F238E27FC236}">
                  <a16:creationId xmlns:a16="http://schemas.microsoft.com/office/drawing/2014/main" id="{64895B92-EB39-EB48-8871-1A00F713E9E6}"/>
                </a:ext>
              </a:extLst>
            </p:cNvPr>
            <p:cNvSpPr/>
            <p:nvPr/>
          </p:nvSpPr>
          <p:spPr>
            <a:xfrm>
              <a:off x="5754964" y="1863325"/>
              <a:ext cx="1127031" cy="373182"/>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902" h="372708">
                  <a:moveTo>
                    <a:pt x="48317" y="0"/>
                  </a:moveTo>
                  <a:lnTo>
                    <a:pt x="855902" y="34510"/>
                  </a:lnTo>
                  <a:lnTo>
                    <a:pt x="828292" y="372708"/>
                  </a:lnTo>
                  <a:lnTo>
                    <a:pt x="0" y="345100"/>
                  </a:lnTo>
                  <a:lnTo>
                    <a:pt x="48317" y="0"/>
                  </a:lnTo>
                  <a:close/>
                </a:path>
              </a:pathLst>
            </a:custGeom>
            <a:solidFill>
              <a:srgbClr val="FFDDB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7" name="Freeform 36">
              <a:extLst>
                <a:ext uri="{FF2B5EF4-FFF2-40B4-BE49-F238E27FC236}">
                  <a16:creationId xmlns:a16="http://schemas.microsoft.com/office/drawing/2014/main" id="{32A8FEA9-B0DC-6040-9981-86CEC913AE6D}"/>
                </a:ext>
              </a:extLst>
            </p:cNvPr>
            <p:cNvSpPr/>
            <p:nvPr/>
          </p:nvSpPr>
          <p:spPr>
            <a:xfrm>
              <a:off x="5880365" y="2373076"/>
              <a:ext cx="855592" cy="933749"/>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902" h="372708">
                  <a:moveTo>
                    <a:pt x="48317" y="0"/>
                  </a:moveTo>
                  <a:lnTo>
                    <a:pt x="855902" y="34510"/>
                  </a:lnTo>
                  <a:lnTo>
                    <a:pt x="828292" y="372708"/>
                  </a:lnTo>
                  <a:lnTo>
                    <a:pt x="0" y="345100"/>
                  </a:lnTo>
                  <a:lnTo>
                    <a:pt x="48317" y="0"/>
                  </a:lnTo>
                  <a:close/>
                </a:path>
              </a:pathLst>
            </a:custGeom>
            <a:solidFill>
              <a:srgbClr val="FFDDB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1" name="Freeform 30">
              <a:extLst>
                <a:ext uri="{FF2B5EF4-FFF2-40B4-BE49-F238E27FC236}">
                  <a16:creationId xmlns:a16="http://schemas.microsoft.com/office/drawing/2014/main" id="{CAD2C401-83BA-8041-97B2-B01E3C84CE6F}"/>
                </a:ext>
              </a:extLst>
            </p:cNvPr>
            <p:cNvSpPr/>
            <p:nvPr/>
          </p:nvSpPr>
          <p:spPr>
            <a:xfrm flipH="1">
              <a:off x="4000922" y="1863325"/>
              <a:ext cx="719078" cy="373182"/>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902" h="372708">
                  <a:moveTo>
                    <a:pt x="48317" y="0"/>
                  </a:moveTo>
                  <a:lnTo>
                    <a:pt x="855902" y="34510"/>
                  </a:lnTo>
                  <a:lnTo>
                    <a:pt x="828292" y="372708"/>
                  </a:lnTo>
                  <a:lnTo>
                    <a:pt x="0" y="345100"/>
                  </a:lnTo>
                  <a:lnTo>
                    <a:pt x="48317"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 name="Freeform 31">
              <a:extLst>
                <a:ext uri="{FF2B5EF4-FFF2-40B4-BE49-F238E27FC236}">
                  <a16:creationId xmlns:a16="http://schemas.microsoft.com/office/drawing/2014/main" id="{7882FACE-922A-6044-9149-890B8336CEE3}"/>
                </a:ext>
              </a:extLst>
            </p:cNvPr>
            <p:cNvSpPr/>
            <p:nvPr/>
          </p:nvSpPr>
          <p:spPr>
            <a:xfrm flipH="1">
              <a:off x="3837424" y="2384192"/>
              <a:ext cx="1115919" cy="922633"/>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902" h="372708">
                  <a:moveTo>
                    <a:pt x="48317" y="0"/>
                  </a:moveTo>
                  <a:lnTo>
                    <a:pt x="855902" y="34510"/>
                  </a:lnTo>
                  <a:lnTo>
                    <a:pt x="828292" y="372708"/>
                  </a:lnTo>
                  <a:lnTo>
                    <a:pt x="0" y="345100"/>
                  </a:lnTo>
                  <a:lnTo>
                    <a:pt x="48317"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5102" name="TextBox 12">
              <a:extLst>
                <a:ext uri="{FF2B5EF4-FFF2-40B4-BE49-F238E27FC236}">
                  <a16:creationId xmlns:a16="http://schemas.microsoft.com/office/drawing/2014/main" id="{BA883195-4D5C-7E45-B374-439B64873082}"/>
                </a:ext>
              </a:extLst>
            </p:cNvPr>
            <p:cNvSpPr txBox="1">
              <a:spLocks noChangeArrowheads="1"/>
            </p:cNvSpPr>
            <p:nvPr/>
          </p:nvSpPr>
          <p:spPr bwMode="auto">
            <a:xfrm>
              <a:off x="3543760" y="1083614"/>
              <a:ext cx="17187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Ch(TWO) =</a:t>
              </a:r>
            </a:p>
            <a:p>
              <a:pPr algn="ctr" eaLnBrk="1" hangingPunct="1"/>
              <a:r>
                <a:rPr lang="en-US" altLang="en-US" sz="1800">
                  <a:latin typeface="Times" pitchFamily="2" charset="0"/>
                </a:rPr>
                <a:t> Ch(not-TWO)</a:t>
              </a:r>
            </a:p>
          </p:txBody>
        </p:sp>
        <p:sp>
          <p:nvSpPr>
            <p:cNvPr id="45103" name="TextBox 13">
              <a:extLst>
                <a:ext uri="{FF2B5EF4-FFF2-40B4-BE49-F238E27FC236}">
                  <a16:creationId xmlns:a16="http://schemas.microsoft.com/office/drawing/2014/main" id="{9BB10DF0-597E-F74B-ADDB-65AC5ED1D282}"/>
                </a:ext>
              </a:extLst>
            </p:cNvPr>
            <p:cNvSpPr txBox="1">
              <a:spLocks noChangeArrowheads="1"/>
            </p:cNvSpPr>
            <p:nvPr/>
          </p:nvSpPr>
          <p:spPr bwMode="auto">
            <a:xfrm>
              <a:off x="5324593" y="1104320"/>
              <a:ext cx="2000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Ch(THREE) =</a:t>
              </a:r>
            </a:p>
            <a:p>
              <a:pPr algn="ctr" eaLnBrk="1" hangingPunct="1"/>
              <a:r>
                <a:rPr lang="en-US" altLang="en-US" sz="1800">
                  <a:latin typeface="Times" pitchFamily="2" charset="0"/>
                </a:rPr>
                <a:t> Ch(not-THREE)</a:t>
              </a:r>
            </a:p>
          </p:txBody>
        </p:sp>
        <p:sp>
          <p:nvSpPr>
            <p:cNvPr id="45104" name="TextBox 22">
              <a:extLst>
                <a:ext uri="{FF2B5EF4-FFF2-40B4-BE49-F238E27FC236}">
                  <a16:creationId xmlns:a16="http://schemas.microsoft.com/office/drawing/2014/main" id="{4E869680-9D02-B542-8DBC-FF6EA5DDF505}"/>
                </a:ext>
              </a:extLst>
            </p:cNvPr>
            <p:cNvSpPr txBox="1">
              <a:spLocks noChangeArrowheads="1"/>
            </p:cNvSpPr>
            <p:nvPr/>
          </p:nvSpPr>
          <p:spPr bwMode="auto">
            <a:xfrm>
              <a:off x="3947386" y="2821840"/>
              <a:ext cx="825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ONE</a:t>
              </a:r>
            </a:p>
          </p:txBody>
        </p:sp>
        <p:sp>
          <p:nvSpPr>
            <p:cNvPr id="45105" name="TextBox 23">
              <a:extLst>
                <a:ext uri="{FF2B5EF4-FFF2-40B4-BE49-F238E27FC236}">
                  <a16:creationId xmlns:a16="http://schemas.microsoft.com/office/drawing/2014/main" id="{6F1B29F8-0EB8-5243-B43E-80FAF87A14EE}"/>
                </a:ext>
              </a:extLst>
            </p:cNvPr>
            <p:cNvSpPr txBox="1">
              <a:spLocks noChangeArrowheads="1"/>
            </p:cNvSpPr>
            <p:nvPr/>
          </p:nvSpPr>
          <p:spPr bwMode="auto">
            <a:xfrm>
              <a:off x="3917605" y="1819363"/>
              <a:ext cx="88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TWO</a:t>
              </a:r>
            </a:p>
          </p:txBody>
        </p:sp>
        <p:sp>
          <p:nvSpPr>
            <p:cNvPr id="45106" name="TextBox 24">
              <a:extLst>
                <a:ext uri="{FF2B5EF4-FFF2-40B4-BE49-F238E27FC236}">
                  <a16:creationId xmlns:a16="http://schemas.microsoft.com/office/drawing/2014/main" id="{943A5300-F533-274B-96F6-2A3AFB0AC0BD}"/>
                </a:ext>
              </a:extLst>
            </p:cNvPr>
            <p:cNvSpPr txBox="1">
              <a:spLocks noChangeArrowheads="1"/>
            </p:cNvSpPr>
            <p:nvPr/>
          </p:nvSpPr>
          <p:spPr bwMode="auto">
            <a:xfrm>
              <a:off x="3767850" y="2345293"/>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THREE</a:t>
              </a:r>
            </a:p>
          </p:txBody>
        </p:sp>
        <p:sp>
          <p:nvSpPr>
            <p:cNvPr id="45107" name="TextBox 25">
              <a:extLst>
                <a:ext uri="{FF2B5EF4-FFF2-40B4-BE49-F238E27FC236}">
                  <a16:creationId xmlns:a16="http://schemas.microsoft.com/office/drawing/2014/main" id="{717BACF1-A248-E546-B0DC-FECDB22956DA}"/>
                </a:ext>
              </a:extLst>
            </p:cNvPr>
            <p:cNvSpPr txBox="1">
              <a:spLocks noChangeArrowheads="1"/>
            </p:cNvSpPr>
            <p:nvPr/>
          </p:nvSpPr>
          <p:spPr bwMode="auto">
            <a:xfrm>
              <a:off x="5910858" y="2309565"/>
              <a:ext cx="825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ONE</a:t>
              </a:r>
            </a:p>
          </p:txBody>
        </p:sp>
        <p:sp>
          <p:nvSpPr>
            <p:cNvPr id="45108" name="TextBox 26">
              <a:extLst>
                <a:ext uri="{FF2B5EF4-FFF2-40B4-BE49-F238E27FC236}">
                  <a16:creationId xmlns:a16="http://schemas.microsoft.com/office/drawing/2014/main" id="{9436F62C-5910-3C40-A254-C151F37E5778}"/>
                </a:ext>
              </a:extLst>
            </p:cNvPr>
            <p:cNvSpPr txBox="1">
              <a:spLocks noChangeArrowheads="1"/>
            </p:cNvSpPr>
            <p:nvPr/>
          </p:nvSpPr>
          <p:spPr bwMode="auto">
            <a:xfrm>
              <a:off x="5881077" y="2845160"/>
              <a:ext cx="88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TWO</a:t>
              </a:r>
            </a:p>
          </p:txBody>
        </p:sp>
        <p:sp>
          <p:nvSpPr>
            <p:cNvPr id="45109" name="TextBox 27">
              <a:extLst>
                <a:ext uri="{FF2B5EF4-FFF2-40B4-BE49-F238E27FC236}">
                  <a16:creationId xmlns:a16="http://schemas.microsoft.com/office/drawing/2014/main" id="{547095B6-DDF9-2441-B75C-4A7C627E5ED8}"/>
                </a:ext>
              </a:extLst>
            </p:cNvPr>
            <p:cNvSpPr txBox="1">
              <a:spLocks noChangeArrowheads="1"/>
            </p:cNvSpPr>
            <p:nvPr/>
          </p:nvSpPr>
          <p:spPr bwMode="auto">
            <a:xfrm>
              <a:off x="5754381" y="1824581"/>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THREE</a:t>
              </a:r>
            </a:p>
          </p:txBody>
        </p:sp>
      </p:grpSp>
      <p:grpSp>
        <p:nvGrpSpPr>
          <p:cNvPr id="59" name="Group 58">
            <a:extLst>
              <a:ext uri="{FF2B5EF4-FFF2-40B4-BE49-F238E27FC236}">
                <a16:creationId xmlns:a16="http://schemas.microsoft.com/office/drawing/2014/main" id="{1E18705D-E3FC-CB48-A284-6CE9417494F0}"/>
              </a:ext>
            </a:extLst>
          </p:cNvPr>
          <p:cNvGrpSpPr>
            <a:grpSpLocks/>
          </p:cNvGrpSpPr>
          <p:nvPr/>
        </p:nvGrpSpPr>
        <p:grpSpPr bwMode="auto">
          <a:xfrm>
            <a:off x="901700" y="4354513"/>
            <a:ext cx="7092950" cy="2162175"/>
            <a:chOff x="901851" y="4355162"/>
            <a:chExt cx="7092718" cy="2161536"/>
          </a:xfrm>
        </p:grpSpPr>
        <p:sp>
          <p:nvSpPr>
            <p:cNvPr id="52" name="Freeform 51">
              <a:extLst>
                <a:ext uri="{FF2B5EF4-FFF2-40B4-BE49-F238E27FC236}">
                  <a16:creationId xmlns:a16="http://schemas.microsoft.com/office/drawing/2014/main" id="{D5E6BAB8-72E3-2A4E-8CCA-7913A9D05E5B}"/>
                </a:ext>
              </a:extLst>
            </p:cNvPr>
            <p:cNvSpPr/>
            <p:nvPr/>
          </p:nvSpPr>
          <p:spPr>
            <a:xfrm>
              <a:off x="5368930" y="4475776"/>
              <a:ext cx="603230" cy="2040922"/>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 name="connsiteX0" fmla="*/ 81844 w 855902"/>
                <a:gd name="connsiteY0" fmla="*/ 2087 h 338198"/>
                <a:gd name="connsiteX1" fmla="*/ 855902 w 855902"/>
                <a:gd name="connsiteY1" fmla="*/ 0 h 338198"/>
                <a:gd name="connsiteX2" fmla="*/ 828292 w 855902"/>
                <a:gd name="connsiteY2" fmla="*/ 338198 h 338198"/>
                <a:gd name="connsiteX3" fmla="*/ 0 w 855902"/>
                <a:gd name="connsiteY3" fmla="*/ 310590 h 338198"/>
                <a:gd name="connsiteX4" fmla="*/ 81844 w 855902"/>
                <a:gd name="connsiteY4" fmla="*/ 2087 h 338198"/>
                <a:gd name="connsiteX0" fmla="*/ 0 w 774058"/>
                <a:gd name="connsiteY0" fmla="*/ 2087 h 338198"/>
                <a:gd name="connsiteX1" fmla="*/ 774058 w 774058"/>
                <a:gd name="connsiteY1" fmla="*/ 0 h 338198"/>
                <a:gd name="connsiteX2" fmla="*/ 746448 w 774058"/>
                <a:gd name="connsiteY2" fmla="*/ 338198 h 338198"/>
                <a:gd name="connsiteX3" fmla="*/ 7562 w 774058"/>
                <a:gd name="connsiteY3" fmla="*/ 330032 h 338198"/>
                <a:gd name="connsiteX4" fmla="*/ 0 w 774058"/>
                <a:gd name="connsiteY4" fmla="*/ 2087 h 338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058" h="338198">
                  <a:moveTo>
                    <a:pt x="0" y="2087"/>
                  </a:moveTo>
                  <a:lnTo>
                    <a:pt x="774058" y="0"/>
                  </a:lnTo>
                  <a:lnTo>
                    <a:pt x="746448" y="338198"/>
                  </a:lnTo>
                  <a:lnTo>
                    <a:pt x="7562" y="330032"/>
                  </a:lnTo>
                  <a:lnTo>
                    <a:pt x="0" y="2087"/>
                  </a:lnTo>
                  <a:close/>
                </a:path>
              </a:pathLst>
            </a:custGeom>
            <a:solidFill>
              <a:srgbClr val="FFDDB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1" name="Freeform 50">
              <a:extLst>
                <a:ext uri="{FF2B5EF4-FFF2-40B4-BE49-F238E27FC236}">
                  <a16:creationId xmlns:a16="http://schemas.microsoft.com/office/drawing/2014/main" id="{7186F49A-CCA2-6A4B-9B87-A55EAE932488}"/>
                </a:ext>
              </a:extLst>
            </p:cNvPr>
            <p:cNvSpPr/>
            <p:nvPr/>
          </p:nvSpPr>
          <p:spPr>
            <a:xfrm flipH="1">
              <a:off x="4024362" y="4440862"/>
              <a:ext cx="593706" cy="2040922"/>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 name="connsiteX0" fmla="*/ 81844 w 855902"/>
                <a:gd name="connsiteY0" fmla="*/ 2087 h 338198"/>
                <a:gd name="connsiteX1" fmla="*/ 855902 w 855902"/>
                <a:gd name="connsiteY1" fmla="*/ 0 h 338198"/>
                <a:gd name="connsiteX2" fmla="*/ 828292 w 855902"/>
                <a:gd name="connsiteY2" fmla="*/ 338198 h 338198"/>
                <a:gd name="connsiteX3" fmla="*/ 0 w 855902"/>
                <a:gd name="connsiteY3" fmla="*/ 310590 h 338198"/>
                <a:gd name="connsiteX4" fmla="*/ 81844 w 855902"/>
                <a:gd name="connsiteY4" fmla="*/ 2087 h 338198"/>
                <a:gd name="connsiteX0" fmla="*/ 0 w 774058"/>
                <a:gd name="connsiteY0" fmla="*/ 2087 h 338198"/>
                <a:gd name="connsiteX1" fmla="*/ 774058 w 774058"/>
                <a:gd name="connsiteY1" fmla="*/ 0 h 338198"/>
                <a:gd name="connsiteX2" fmla="*/ 746448 w 774058"/>
                <a:gd name="connsiteY2" fmla="*/ 338198 h 338198"/>
                <a:gd name="connsiteX3" fmla="*/ 7562 w 774058"/>
                <a:gd name="connsiteY3" fmla="*/ 330032 h 338198"/>
                <a:gd name="connsiteX4" fmla="*/ 0 w 774058"/>
                <a:gd name="connsiteY4" fmla="*/ 2087 h 338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058" h="338198">
                  <a:moveTo>
                    <a:pt x="0" y="2087"/>
                  </a:moveTo>
                  <a:lnTo>
                    <a:pt x="774058" y="0"/>
                  </a:lnTo>
                  <a:lnTo>
                    <a:pt x="746448" y="338198"/>
                  </a:lnTo>
                  <a:lnTo>
                    <a:pt x="7562" y="330032"/>
                  </a:lnTo>
                  <a:lnTo>
                    <a:pt x="0" y="2087"/>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0" name="Freeform 49">
              <a:extLst>
                <a:ext uri="{FF2B5EF4-FFF2-40B4-BE49-F238E27FC236}">
                  <a16:creationId xmlns:a16="http://schemas.microsoft.com/office/drawing/2014/main" id="{84AB3929-0967-344F-95B5-6FDCC4DFC390}"/>
                </a:ext>
              </a:extLst>
            </p:cNvPr>
            <p:cNvSpPr/>
            <p:nvPr/>
          </p:nvSpPr>
          <p:spPr>
            <a:xfrm>
              <a:off x="2646457" y="4377380"/>
              <a:ext cx="652441" cy="2040922"/>
            </a:xfrm>
            <a:custGeom>
              <a:avLst/>
              <a:gdLst>
                <a:gd name="connsiteX0" fmla="*/ 48317 w 855902"/>
                <a:gd name="connsiteY0" fmla="*/ 0 h 372708"/>
                <a:gd name="connsiteX1" fmla="*/ 855902 w 855902"/>
                <a:gd name="connsiteY1" fmla="*/ 34510 h 372708"/>
                <a:gd name="connsiteX2" fmla="*/ 828292 w 855902"/>
                <a:gd name="connsiteY2" fmla="*/ 372708 h 372708"/>
                <a:gd name="connsiteX3" fmla="*/ 0 w 855902"/>
                <a:gd name="connsiteY3" fmla="*/ 345100 h 372708"/>
                <a:gd name="connsiteX4" fmla="*/ 48317 w 855902"/>
                <a:gd name="connsiteY4" fmla="*/ 0 h 372708"/>
                <a:gd name="connsiteX0" fmla="*/ 81844 w 855902"/>
                <a:gd name="connsiteY0" fmla="*/ 2087 h 338198"/>
                <a:gd name="connsiteX1" fmla="*/ 855902 w 855902"/>
                <a:gd name="connsiteY1" fmla="*/ 0 h 338198"/>
                <a:gd name="connsiteX2" fmla="*/ 828292 w 855902"/>
                <a:gd name="connsiteY2" fmla="*/ 338198 h 338198"/>
                <a:gd name="connsiteX3" fmla="*/ 0 w 855902"/>
                <a:gd name="connsiteY3" fmla="*/ 310590 h 338198"/>
                <a:gd name="connsiteX4" fmla="*/ 81844 w 855902"/>
                <a:gd name="connsiteY4" fmla="*/ 2087 h 338198"/>
                <a:gd name="connsiteX0" fmla="*/ 0 w 774058"/>
                <a:gd name="connsiteY0" fmla="*/ 2087 h 338198"/>
                <a:gd name="connsiteX1" fmla="*/ 774058 w 774058"/>
                <a:gd name="connsiteY1" fmla="*/ 0 h 338198"/>
                <a:gd name="connsiteX2" fmla="*/ 746448 w 774058"/>
                <a:gd name="connsiteY2" fmla="*/ 338198 h 338198"/>
                <a:gd name="connsiteX3" fmla="*/ 7562 w 774058"/>
                <a:gd name="connsiteY3" fmla="*/ 330032 h 338198"/>
                <a:gd name="connsiteX4" fmla="*/ 0 w 774058"/>
                <a:gd name="connsiteY4" fmla="*/ 2087 h 338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058" h="338198">
                  <a:moveTo>
                    <a:pt x="0" y="2087"/>
                  </a:moveTo>
                  <a:lnTo>
                    <a:pt x="774058" y="0"/>
                  </a:lnTo>
                  <a:lnTo>
                    <a:pt x="746448" y="338198"/>
                  </a:lnTo>
                  <a:lnTo>
                    <a:pt x="7562" y="330032"/>
                  </a:lnTo>
                  <a:lnTo>
                    <a:pt x="0" y="2087"/>
                  </a:lnTo>
                  <a:close/>
                </a:path>
              </a:pathLst>
            </a:custGeom>
            <a:solidFill>
              <a:srgbClr val="FFC8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3" name="Freeform 52">
              <a:extLst>
                <a:ext uri="{FF2B5EF4-FFF2-40B4-BE49-F238E27FC236}">
                  <a16:creationId xmlns:a16="http://schemas.microsoft.com/office/drawing/2014/main" id="{40185606-B698-F747-B260-D84156118101}"/>
                </a:ext>
              </a:extLst>
            </p:cNvPr>
            <p:cNvSpPr/>
            <p:nvPr/>
          </p:nvSpPr>
          <p:spPr>
            <a:xfrm>
              <a:off x="987573" y="5010605"/>
              <a:ext cx="6999059" cy="399932"/>
            </a:xfrm>
            <a:custGeom>
              <a:avLst/>
              <a:gdLst>
                <a:gd name="connsiteX0" fmla="*/ 0 w 6999069"/>
                <a:gd name="connsiteY0" fmla="*/ 303688 h 400316"/>
                <a:gd name="connsiteX1" fmla="*/ 6999069 w 6999069"/>
                <a:gd name="connsiteY1" fmla="*/ 400316 h 400316"/>
                <a:gd name="connsiteX2" fmla="*/ 6950752 w 6999069"/>
                <a:gd name="connsiteY2" fmla="*/ 0 h 400316"/>
                <a:gd name="connsiteX3" fmla="*/ 62122 w 6999069"/>
                <a:gd name="connsiteY3" fmla="*/ 34510 h 400316"/>
                <a:gd name="connsiteX4" fmla="*/ 0 w 6999069"/>
                <a:gd name="connsiteY4" fmla="*/ 303688 h 400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9069" h="400316">
                  <a:moveTo>
                    <a:pt x="0" y="303688"/>
                  </a:moveTo>
                  <a:lnTo>
                    <a:pt x="6999069" y="400316"/>
                  </a:lnTo>
                  <a:lnTo>
                    <a:pt x="6950752" y="0"/>
                  </a:lnTo>
                  <a:lnTo>
                    <a:pt x="62122" y="34510"/>
                  </a:lnTo>
                  <a:lnTo>
                    <a:pt x="0" y="303688"/>
                  </a:lnTo>
                  <a:close/>
                </a:path>
              </a:pathLst>
            </a:custGeom>
            <a:solidFill>
              <a:srgbClr val="0054CF">
                <a:alpha val="26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4" name="Freeform 53">
              <a:extLst>
                <a:ext uri="{FF2B5EF4-FFF2-40B4-BE49-F238E27FC236}">
                  <a16:creationId xmlns:a16="http://schemas.microsoft.com/office/drawing/2014/main" id="{5170DC00-8FDD-5E47-A520-8885D4001EDE}"/>
                </a:ext>
              </a:extLst>
            </p:cNvPr>
            <p:cNvSpPr/>
            <p:nvPr/>
          </p:nvSpPr>
          <p:spPr>
            <a:xfrm>
              <a:off x="987573" y="5500998"/>
              <a:ext cx="6999059" cy="401518"/>
            </a:xfrm>
            <a:custGeom>
              <a:avLst/>
              <a:gdLst>
                <a:gd name="connsiteX0" fmla="*/ 0 w 6999069"/>
                <a:gd name="connsiteY0" fmla="*/ 303688 h 400316"/>
                <a:gd name="connsiteX1" fmla="*/ 6999069 w 6999069"/>
                <a:gd name="connsiteY1" fmla="*/ 400316 h 400316"/>
                <a:gd name="connsiteX2" fmla="*/ 6950752 w 6999069"/>
                <a:gd name="connsiteY2" fmla="*/ 0 h 400316"/>
                <a:gd name="connsiteX3" fmla="*/ 62122 w 6999069"/>
                <a:gd name="connsiteY3" fmla="*/ 34510 h 400316"/>
                <a:gd name="connsiteX4" fmla="*/ 0 w 6999069"/>
                <a:gd name="connsiteY4" fmla="*/ 303688 h 400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9069" h="400316">
                  <a:moveTo>
                    <a:pt x="0" y="303688"/>
                  </a:moveTo>
                  <a:lnTo>
                    <a:pt x="6999069" y="400316"/>
                  </a:lnTo>
                  <a:lnTo>
                    <a:pt x="6950752" y="0"/>
                  </a:lnTo>
                  <a:lnTo>
                    <a:pt x="62122" y="34510"/>
                  </a:lnTo>
                  <a:lnTo>
                    <a:pt x="0" y="303688"/>
                  </a:lnTo>
                  <a:close/>
                </a:path>
              </a:pathLst>
            </a:custGeom>
            <a:solidFill>
              <a:srgbClr val="0054CF">
                <a:alpha val="26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5" name="Freeform 54">
              <a:extLst>
                <a:ext uri="{FF2B5EF4-FFF2-40B4-BE49-F238E27FC236}">
                  <a16:creationId xmlns:a16="http://schemas.microsoft.com/office/drawing/2014/main" id="{1BC5E708-6173-384C-A3FF-0374D1ECCEBE}"/>
                </a:ext>
              </a:extLst>
            </p:cNvPr>
            <p:cNvSpPr/>
            <p:nvPr/>
          </p:nvSpPr>
          <p:spPr>
            <a:xfrm>
              <a:off x="995511" y="5997738"/>
              <a:ext cx="6999058" cy="399932"/>
            </a:xfrm>
            <a:custGeom>
              <a:avLst/>
              <a:gdLst>
                <a:gd name="connsiteX0" fmla="*/ 0 w 6999069"/>
                <a:gd name="connsiteY0" fmla="*/ 303688 h 400316"/>
                <a:gd name="connsiteX1" fmla="*/ 6999069 w 6999069"/>
                <a:gd name="connsiteY1" fmla="*/ 400316 h 400316"/>
                <a:gd name="connsiteX2" fmla="*/ 6950752 w 6999069"/>
                <a:gd name="connsiteY2" fmla="*/ 0 h 400316"/>
                <a:gd name="connsiteX3" fmla="*/ 62122 w 6999069"/>
                <a:gd name="connsiteY3" fmla="*/ 34510 h 400316"/>
                <a:gd name="connsiteX4" fmla="*/ 0 w 6999069"/>
                <a:gd name="connsiteY4" fmla="*/ 303688 h 400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9069" h="400316">
                  <a:moveTo>
                    <a:pt x="0" y="303688"/>
                  </a:moveTo>
                  <a:lnTo>
                    <a:pt x="6999069" y="400316"/>
                  </a:lnTo>
                  <a:lnTo>
                    <a:pt x="6950752" y="0"/>
                  </a:lnTo>
                  <a:lnTo>
                    <a:pt x="62122" y="34510"/>
                  </a:lnTo>
                  <a:lnTo>
                    <a:pt x="0" y="303688"/>
                  </a:lnTo>
                  <a:close/>
                </a:path>
              </a:pathLst>
            </a:custGeom>
            <a:solidFill>
              <a:srgbClr val="0054CF">
                <a:alpha val="26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5079" name="TextBox 14">
              <a:extLst>
                <a:ext uri="{FF2B5EF4-FFF2-40B4-BE49-F238E27FC236}">
                  <a16:creationId xmlns:a16="http://schemas.microsoft.com/office/drawing/2014/main" id="{8B5697FC-7666-914A-A1E9-472233382C1D}"/>
                </a:ext>
              </a:extLst>
            </p:cNvPr>
            <p:cNvSpPr txBox="1">
              <a:spLocks noChangeArrowheads="1"/>
            </p:cNvSpPr>
            <p:nvPr/>
          </p:nvSpPr>
          <p:spPr bwMode="auto">
            <a:xfrm>
              <a:off x="1111169" y="4947916"/>
              <a:ext cx="825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ONE</a:t>
              </a:r>
            </a:p>
          </p:txBody>
        </p:sp>
        <p:sp>
          <p:nvSpPr>
            <p:cNvPr id="45080" name="TextBox 15">
              <a:extLst>
                <a:ext uri="{FF2B5EF4-FFF2-40B4-BE49-F238E27FC236}">
                  <a16:creationId xmlns:a16="http://schemas.microsoft.com/office/drawing/2014/main" id="{2DF9D7AD-E289-B141-820F-B1DEC8DB1DEE}"/>
                </a:ext>
              </a:extLst>
            </p:cNvPr>
            <p:cNvSpPr txBox="1">
              <a:spLocks noChangeArrowheads="1"/>
            </p:cNvSpPr>
            <p:nvPr/>
          </p:nvSpPr>
          <p:spPr bwMode="auto">
            <a:xfrm>
              <a:off x="1051607" y="5452171"/>
              <a:ext cx="88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TWO</a:t>
              </a:r>
            </a:p>
          </p:txBody>
        </p:sp>
        <p:sp>
          <p:nvSpPr>
            <p:cNvPr id="45081" name="TextBox 16">
              <a:extLst>
                <a:ext uri="{FF2B5EF4-FFF2-40B4-BE49-F238E27FC236}">
                  <a16:creationId xmlns:a16="http://schemas.microsoft.com/office/drawing/2014/main" id="{979666A0-5E90-A84E-8B90-EAC281B44A45}"/>
                </a:ext>
              </a:extLst>
            </p:cNvPr>
            <p:cNvSpPr txBox="1">
              <a:spLocks noChangeArrowheads="1"/>
            </p:cNvSpPr>
            <p:nvPr/>
          </p:nvSpPr>
          <p:spPr bwMode="auto">
            <a:xfrm>
              <a:off x="901851" y="5956426"/>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THREE</a:t>
              </a:r>
            </a:p>
          </p:txBody>
        </p:sp>
        <p:sp>
          <p:nvSpPr>
            <p:cNvPr id="45082" name="TextBox 18">
              <a:extLst>
                <a:ext uri="{FF2B5EF4-FFF2-40B4-BE49-F238E27FC236}">
                  <a16:creationId xmlns:a16="http://schemas.microsoft.com/office/drawing/2014/main" id="{A22DF6DF-D67B-3543-97B0-B15B561D97F7}"/>
                </a:ext>
              </a:extLst>
            </p:cNvPr>
            <p:cNvSpPr txBox="1">
              <a:spLocks noChangeArrowheads="1"/>
            </p:cNvSpPr>
            <p:nvPr/>
          </p:nvSpPr>
          <p:spPr bwMode="auto">
            <a:xfrm>
              <a:off x="2464169" y="4437986"/>
              <a:ext cx="998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On ONE</a:t>
              </a:r>
            </a:p>
          </p:txBody>
        </p:sp>
        <p:sp>
          <p:nvSpPr>
            <p:cNvPr id="45083" name="TextBox 19">
              <a:extLst>
                <a:ext uri="{FF2B5EF4-FFF2-40B4-BE49-F238E27FC236}">
                  <a16:creationId xmlns:a16="http://schemas.microsoft.com/office/drawing/2014/main" id="{069F95FD-AEF0-1441-B97B-00E76A1CD70E}"/>
                </a:ext>
              </a:extLst>
            </p:cNvPr>
            <p:cNvSpPr txBox="1">
              <a:spLocks noChangeArrowheads="1"/>
            </p:cNvSpPr>
            <p:nvPr/>
          </p:nvSpPr>
          <p:spPr bwMode="auto">
            <a:xfrm>
              <a:off x="3780063" y="4437986"/>
              <a:ext cx="104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On TWO</a:t>
              </a:r>
            </a:p>
          </p:txBody>
        </p:sp>
        <p:sp>
          <p:nvSpPr>
            <p:cNvPr id="45084" name="TextBox 20">
              <a:extLst>
                <a:ext uri="{FF2B5EF4-FFF2-40B4-BE49-F238E27FC236}">
                  <a16:creationId xmlns:a16="http://schemas.microsoft.com/office/drawing/2014/main" id="{CAD35D6B-4EE2-FA4C-95BC-66C7486460A5}"/>
                </a:ext>
              </a:extLst>
            </p:cNvPr>
            <p:cNvSpPr txBox="1">
              <a:spLocks noChangeArrowheads="1"/>
            </p:cNvSpPr>
            <p:nvPr/>
          </p:nvSpPr>
          <p:spPr bwMode="auto">
            <a:xfrm>
              <a:off x="5159285" y="4437986"/>
              <a:ext cx="12641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On THREE</a:t>
              </a:r>
            </a:p>
          </p:txBody>
        </p:sp>
        <p:sp>
          <p:nvSpPr>
            <p:cNvPr id="45085" name="TextBox 21">
              <a:extLst>
                <a:ext uri="{FF2B5EF4-FFF2-40B4-BE49-F238E27FC236}">
                  <a16:creationId xmlns:a16="http://schemas.microsoft.com/office/drawing/2014/main" id="{2F0F7A2C-AB63-1541-876A-0723ABC1AC5C}"/>
                </a:ext>
              </a:extLst>
            </p:cNvPr>
            <p:cNvSpPr txBox="1">
              <a:spLocks noChangeArrowheads="1"/>
            </p:cNvSpPr>
            <p:nvPr/>
          </p:nvSpPr>
          <p:spPr bwMode="auto">
            <a:xfrm>
              <a:off x="7005971" y="4355162"/>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Net</a:t>
              </a:r>
            </a:p>
          </p:txBody>
        </p:sp>
        <p:sp>
          <p:nvSpPr>
            <p:cNvPr id="45086" name="TextBox 37">
              <a:extLst>
                <a:ext uri="{FF2B5EF4-FFF2-40B4-BE49-F238E27FC236}">
                  <a16:creationId xmlns:a16="http://schemas.microsoft.com/office/drawing/2014/main" id="{EB9E5E9A-49D2-0F47-A1AA-5E1936632E6B}"/>
                </a:ext>
              </a:extLst>
            </p:cNvPr>
            <p:cNvSpPr txBox="1">
              <a:spLocks noChangeArrowheads="1"/>
            </p:cNvSpPr>
            <p:nvPr/>
          </p:nvSpPr>
          <p:spPr bwMode="auto">
            <a:xfrm>
              <a:off x="2548762" y="4977313"/>
              <a:ext cx="88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gain $1</a:t>
              </a:r>
            </a:p>
          </p:txBody>
        </p:sp>
        <p:sp>
          <p:nvSpPr>
            <p:cNvPr id="45087" name="TextBox 38">
              <a:extLst>
                <a:ext uri="{FF2B5EF4-FFF2-40B4-BE49-F238E27FC236}">
                  <a16:creationId xmlns:a16="http://schemas.microsoft.com/office/drawing/2014/main" id="{54F6918C-0F4F-AE40-8809-790C87E79C57}"/>
                </a:ext>
              </a:extLst>
            </p:cNvPr>
            <p:cNvSpPr txBox="1">
              <a:spLocks noChangeArrowheads="1"/>
            </p:cNvSpPr>
            <p:nvPr/>
          </p:nvSpPr>
          <p:spPr bwMode="auto">
            <a:xfrm>
              <a:off x="5349149" y="5977132"/>
              <a:ext cx="88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gain $1</a:t>
              </a:r>
            </a:p>
          </p:txBody>
        </p:sp>
        <p:sp>
          <p:nvSpPr>
            <p:cNvPr id="45088" name="TextBox 39">
              <a:extLst>
                <a:ext uri="{FF2B5EF4-FFF2-40B4-BE49-F238E27FC236}">
                  <a16:creationId xmlns:a16="http://schemas.microsoft.com/office/drawing/2014/main" id="{262CE2AF-3D89-2247-A254-8EF59AF6CEB6}"/>
                </a:ext>
              </a:extLst>
            </p:cNvPr>
            <p:cNvSpPr txBox="1">
              <a:spLocks noChangeArrowheads="1"/>
            </p:cNvSpPr>
            <p:nvPr/>
          </p:nvSpPr>
          <p:spPr bwMode="auto">
            <a:xfrm>
              <a:off x="3863901" y="5496190"/>
              <a:ext cx="88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gain $1</a:t>
              </a:r>
            </a:p>
          </p:txBody>
        </p:sp>
        <p:sp>
          <p:nvSpPr>
            <p:cNvPr id="45089" name="TextBox 40">
              <a:extLst>
                <a:ext uri="{FF2B5EF4-FFF2-40B4-BE49-F238E27FC236}">
                  <a16:creationId xmlns:a16="http://schemas.microsoft.com/office/drawing/2014/main" id="{C6D00E78-875C-A943-AE7C-C37E38F37D93}"/>
                </a:ext>
              </a:extLst>
            </p:cNvPr>
            <p:cNvSpPr txBox="1">
              <a:spLocks noChangeArrowheads="1"/>
            </p:cNvSpPr>
            <p:nvPr/>
          </p:nvSpPr>
          <p:spPr bwMode="auto">
            <a:xfrm>
              <a:off x="2567967" y="5501691"/>
              <a:ext cx="845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lose $1</a:t>
              </a:r>
            </a:p>
          </p:txBody>
        </p:sp>
        <p:sp>
          <p:nvSpPr>
            <p:cNvPr id="45090" name="TextBox 41">
              <a:extLst>
                <a:ext uri="{FF2B5EF4-FFF2-40B4-BE49-F238E27FC236}">
                  <a16:creationId xmlns:a16="http://schemas.microsoft.com/office/drawing/2014/main" id="{7045EE2B-5859-F245-B1CC-76102C71153C}"/>
                </a:ext>
              </a:extLst>
            </p:cNvPr>
            <p:cNvSpPr txBox="1">
              <a:spLocks noChangeArrowheads="1"/>
            </p:cNvSpPr>
            <p:nvPr/>
          </p:nvSpPr>
          <p:spPr bwMode="auto">
            <a:xfrm>
              <a:off x="2567967" y="5990641"/>
              <a:ext cx="845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lose $1</a:t>
              </a:r>
            </a:p>
          </p:txBody>
        </p:sp>
        <p:sp>
          <p:nvSpPr>
            <p:cNvPr id="45091" name="TextBox 42">
              <a:extLst>
                <a:ext uri="{FF2B5EF4-FFF2-40B4-BE49-F238E27FC236}">
                  <a16:creationId xmlns:a16="http://schemas.microsoft.com/office/drawing/2014/main" id="{1B498592-82C1-D04F-AB8A-A4E3EC9A4E1F}"/>
                </a:ext>
              </a:extLst>
            </p:cNvPr>
            <p:cNvSpPr txBox="1">
              <a:spLocks noChangeArrowheads="1"/>
            </p:cNvSpPr>
            <p:nvPr/>
          </p:nvSpPr>
          <p:spPr bwMode="auto">
            <a:xfrm>
              <a:off x="5368354" y="4998453"/>
              <a:ext cx="845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lose $1</a:t>
              </a:r>
            </a:p>
          </p:txBody>
        </p:sp>
        <p:sp>
          <p:nvSpPr>
            <p:cNvPr id="45092" name="TextBox 43">
              <a:extLst>
                <a:ext uri="{FF2B5EF4-FFF2-40B4-BE49-F238E27FC236}">
                  <a16:creationId xmlns:a16="http://schemas.microsoft.com/office/drawing/2014/main" id="{56981331-5D14-D844-B8B3-879447AC73E1}"/>
                </a:ext>
              </a:extLst>
            </p:cNvPr>
            <p:cNvSpPr txBox="1">
              <a:spLocks noChangeArrowheads="1"/>
            </p:cNvSpPr>
            <p:nvPr/>
          </p:nvSpPr>
          <p:spPr bwMode="auto">
            <a:xfrm>
              <a:off x="5368354" y="5508109"/>
              <a:ext cx="845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lose $1</a:t>
              </a:r>
            </a:p>
          </p:txBody>
        </p:sp>
        <p:sp>
          <p:nvSpPr>
            <p:cNvPr id="45093" name="TextBox 44">
              <a:extLst>
                <a:ext uri="{FF2B5EF4-FFF2-40B4-BE49-F238E27FC236}">
                  <a16:creationId xmlns:a16="http://schemas.microsoft.com/office/drawing/2014/main" id="{65296075-0E1E-C346-9B59-FFCCAD29AC89}"/>
                </a:ext>
              </a:extLst>
            </p:cNvPr>
            <p:cNvSpPr txBox="1">
              <a:spLocks noChangeArrowheads="1"/>
            </p:cNvSpPr>
            <p:nvPr/>
          </p:nvSpPr>
          <p:spPr bwMode="auto">
            <a:xfrm>
              <a:off x="3883106" y="4998453"/>
              <a:ext cx="845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lose $1</a:t>
              </a:r>
            </a:p>
          </p:txBody>
        </p:sp>
        <p:sp>
          <p:nvSpPr>
            <p:cNvPr id="45094" name="TextBox 45">
              <a:extLst>
                <a:ext uri="{FF2B5EF4-FFF2-40B4-BE49-F238E27FC236}">
                  <a16:creationId xmlns:a16="http://schemas.microsoft.com/office/drawing/2014/main" id="{038D6D90-91BC-7749-B537-6B1DDBCC5836}"/>
                </a:ext>
              </a:extLst>
            </p:cNvPr>
            <p:cNvSpPr txBox="1">
              <a:spLocks noChangeArrowheads="1"/>
            </p:cNvSpPr>
            <p:nvPr/>
          </p:nvSpPr>
          <p:spPr bwMode="auto">
            <a:xfrm>
              <a:off x="3883106" y="5997543"/>
              <a:ext cx="845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lose $1</a:t>
              </a:r>
            </a:p>
          </p:txBody>
        </p:sp>
        <p:sp>
          <p:nvSpPr>
            <p:cNvPr id="45095" name="TextBox 46">
              <a:extLst>
                <a:ext uri="{FF2B5EF4-FFF2-40B4-BE49-F238E27FC236}">
                  <a16:creationId xmlns:a16="http://schemas.microsoft.com/office/drawing/2014/main" id="{1B961A1D-C4BD-5B48-85B5-592952C0FA2F}"/>
                </a:ext>
              </a:extLst>
            </p:cNvPr>
            <p:cNvSpPr txBox="1">
              <a:spLocks noChangeArrowheads="1"/>
            </p:cNvSpPr>
            <p:nvPr/>
          </p:nvSpPr>
          <p:spPr bwMode="auto">
            <a:xfrm>
              <a:off x="6819368" y="5922887"/>
              <a:ext cx="106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lose $1</a:t>
              </a:r>
            </a:p>
          </p:txBody>
        </p:sp>
        <p:sp>
          <p:nvSpPr>
            <p:cNvPr id="45096" name="TextBox 47">
              <a:extLst>
                <a:ext uri="{FF2B5EF4-FFF2-40B4-BE49-F238E27FC236}">
                  <a16:creationId xmlns:a16="http://schemas.microsoft.com/office/drawing/2014/main" id="{7458505D-CB5F-7D4D-9EE1-91865590E350}"/>
                </a:ext>
              </a:extLst>
            </p:cNvPr>
            <p:cNvSpPr txBox="1">
              <a:spLocks noChangeArrowheads="1"/>
            </p:cNvSpPr>
            <p:nvPr/>
          </p:nvSpPr>
          <p:spPr bwMode="auto">
            <a:xfrm>
              <a:off x="6838573" y="4944208"/>
              <a:ext cx="106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lose $1</a:t>
              </a:r>
            </a:p>
          </p:txBody>
        </p:sp>
        <p:sp>
          <p:nvSpPr>
            <p:cNvPr id="45097" name="TextBox 48">
              <a:extLst>
                <a:ext uri="{FF2B5EF4-FFF2-40B4-BE49-F238E27FC236}">
                  <a16:creationId xmlns:a16="http://schemas.microsoft.com/office/drawing/2014/main" id="{E5CDE8E7-A3D0-3A49-8A54-1002BF3A31E0}"/>
                </a:ext>
              </a:extLst>
            </p:cNvPr>
            <p:cNvSpPr txBox="1">
              <a:spLocks noChangeArrowheads="1"/>
            </p:cNvSpPr>
            <p:nvPr/>
          </p:nvSpPr>
          <p:spPr bwMode="auto">
            <a:xfrm>
              <a:off x="6838573" y="5453864"/>
              <a:ext cx="106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lose $1</a:t>
              </a:r>
            </a:p>
          </p:txBody>
        </p:sp>
      </p:grpSp>
      <p:grpSp>
        <p:nvGrpSpPr>
          <p:cNvPr id="58" name="Group 57">
            <a:extLst>
              <a:ext uri="{FF2B5EF4-FFF2-40B4-BE49-F238E27FC236}">
                <a16:creationId xmlns:a16="http://schemas.microsoft.com/office/drawing/2014/main" id="{2F9A05C2-C28E-D242-98DC-6AD88A23716F}"/>
              </a:ext>
            </a:extLst>
          </p:cNvPr>
          <p:cNvGrpSpPr>
            <a:grpSpLocks/>
          </p:cNvGrpSpPr>
          <p:nvPr/>
        </p:nvGrpSpPr>
        <p:grpSpPr bwMode="auto">
          <a:xfrm>
            <a:off x="3387725" y="3478213"/>
            <a:ext cx="3313113" cy="701675"/>
            <a:chOff x="3387466" y="3478608"/>
            <a:chExt cx="3312753" cy="701547"/>
          </a:xfrm>
        </p:grpSpPr>
        <p:sp>
          <p:nvSpPr>
            <p:cNvPr id="45071" name="TextBox 17">
              <a:extLst>
                <a:ext uri="{FF2B5EF4-FFF2-40B4-BE49-F238E27FC236}">
                  <a16:creationId xmlns:a16="http://schemas.microsoft.com/office/drawing/2014/main" id="{31DCA8D2-17B0-1543-87AA-020EAFF78D0B}"/>
                </a:ext>
              </a:extLst>
            </p:cNvPr>
            <p:cNvSpPr txBox="1">
              <a:spLocks noChangeArrowheads="1"/>
            </p:cNvSpPr>
            <p:nvPr/>
          </p:nvSpPr>
          <p:spPr bwMode="auto">
            <a:xfrm>
              <a:off x="4015171" y="3478608"/>
              <a:ext cx="26850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Accept even odds bets on outcomes of equal chance.</a:t>
              </a:r>
            </a:p>
          </p:txBody>
        </p:sp>
        <p:sp>
          <p:nvSpPr>
            <p:cNvPr id="56" name="Down Arrow 55">
              <a:extLst>
                <a:ext uri="{FF2B5EF4-FFF2-40B4-BE49-F238E27FC236}">
                  <a16:creationId xmlns:a16="http://schemas.microsoft.com/office/drawing/2014/main" id="{6F4D6CF7-7123-6C49-9B7E-0E2C522DAA0C}"/>
                </a:ext>
              </a:extLst>
            </p:cNvPr>
            <p:cNvSpPr/>
            <p:nvPr/>
          </p:nvSpPr>
          <p:spPr>
            <a:xfrm>
              <a:off x="3387466" y="3534160"/>
              <a:ext cx="630170" cy="64599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5F604154-495C-DF41-A272-7F6C73B8CD7E}"/>
              </a:ext>
            </a:extLst>
          </p:cNvPr>
          <p:cNvSpPr/>
          <p:nvPr/>
        </p:nvSpPr>
        <p:spPr>
          <a:xfrm>
            <a:off x="320511" y="216816"/>
            <a:ext cx="5420413" cy="1036949"/>
          </a:xfrm>
          <a:custGeom>
            <a:avLst/>
            <a:gdLst>
              <a:gd name="connsiteX0" fmla="*/ 443060 w 5420413"/>
              <a:gd name="connsiteY0" fmla="*/ 0 h 1036949"/>
              <a:gd name="connsiteX1" fmla="*/ 5326145 w 5420413"/>
              <a:gd name="connsiteY1" fmla="*/ 169683 h 1036949"/>
              <a:gd name="connsiteX2" fmla="*/ 5344998 w 5420413"/>
              <a:gd name="connsiteY2" fmla="*/ 254524 h 1036949"/>
              <a:gd name="connsiteX3" fmla="*/ 5420413 w 5420413"/>
              <a:gd name="connsiteY3" fmla="*/ 895547 h 1036949"/>
              <a:gd name="connsiteX4" fmla="*/ 0 w 5420413"/>
              <a:gd name="connsiteY4" fmla="*/ 1036949 h 1036949"/>
              <a:gd name="connsiteX5" fmla="*/ 443060 w 5420413"/>
              <a:gd name="connsiteY5" fmla="*/ 0 h 103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0413" h="1036949">
                <a:moveTo>
                  <a:pt x="443060" y="0"/>
                </a:moveTo>
                <a:lnTo>
                  <a:pt x="5326145" y="169683"/>
                </a:lnTo>
                <a:lnTo>
                  <a:pt x="5344998" y="254524"/>
                </a:lnTo>
                <a:lnTo>
                  <a:pt x="5420413" y="895547"/>
                </a:lnTo>
                <a:lnTo>
                  <a:pt x="0" y="1036949"/>
                </a:lnTo>
                <a:lnTo>
                  <a:pt x="443060" y="0"/>
                </a:lnTo>
                <a:close/>
              </a:path>
            </a:pathLst>
          </a:custGeom>
          <a:solidFill>
            <a:srgbClr val="B5DC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FE23BAA-3950-D244-82C5-15FCE9D1207B}"/>
              </a:ext>
            </a:extLst>
          </p:cNvPr>
          <p:cNvSpPr>
            <a:spLocks noGrp="1"/>
          </p:cNvSpPr>
          <p:nvPr>
            <p:ph type="title"/>
          </p:nvPr>
        </p:nvSpPr>
        <p:spPr/>
        <p:txBody>
          <a:bodyPr/>
          <a:lstStyle/>
          <a:p>
            <a:r>
              <a:rPr lang="en-US" dirty="0"/>
              <a:t>Target</a:t>
            </a:r>
          </a:p>
        </p:txBody>
      </p:sp>
      <p:pic>
        <p:nvPicPr>
          <p:cNvPr id="8" name="Content Placeholder 7" descr="A picture containing indoor, remote, control, white&#10;&#10;Description automatically generated">
            <a:extLst>
              <a:ext uri="{FF2B5EF4-FFF2-40B4-BE49-F238E27FC236}">
                <a16:creationId xmlns:a16="http://schemas.microsoft.com/office/drawing/2014/main" id="{7811F69A-CB49-FF49-A518-E52F6D60ACE2}"/>
              </a:ext>
            </a:extLst>
          </p:cNvPr>
          <p:cNvPicPr>
            <a:picLocks noGrp="1" noChangeAspect="1"/>
          </p:cNvPicPr>
          <p:nvPr>
            <p:ph idx="1"/>
          </p:nvPr>
        </p:nvPicPr>
        <p:blipFill>
          <a:blip r:embed="rId2"/>
          <a:stretch>
            <a:fillRect/>
          </a:stretch>
        </p:blipFill>
        <p:spPr>
          <a:xfrm>
            <a:off x="5720758" y="21817"/>
            <a:ext cx="3432860" cy="2640662"/>
          </a:xfrm>
        </p:spPr>
      </p:pic>
      <p:sp>
        <p:nvSpPr>
          <p:cNvPr id="4" name="Slide Number Placeholder 3">
            <a:extLst>
              <a:ext uri="{FF2B5EF4-FFF2-40B4-BE49-F238E27FC236}">
                <a16:creationId xmlns:a16="http://schemas.microsoft.com/office/drawing/2014/main" id="{079DBC85-D201-AC4C-96B8-0135D7F1C9C7}"/>
              </a:ext>
            </a:extLst>
          </p:cNvPr>
          <p:cNvSpPr>
            <a:spLocks noGrp="1"/>
          </p:cNvSpPr>
          <p:nvPr>
            <p:ph type="sldNum" sz="quarter" idx="12"/>
          </p:nvPr>
        </p:nvSpPr>
        <p:spPr/>
        <p:txBody>
          <a:bodyPr/>
          <a:lstStyle/>
          <a:p>
            <a:fld id="{68CB87C9-4AB0-BC4A-87A4-EC36DDF42AA0}" type="slidenum">
              <a:rPr lang="en-US" altLang="en-US" smtClean="0"/>
              <a:pPr/>
              <a:t>3</a:t>
            </a:fld>
            <a:endParaRPr lang="en-US" altLang="en-US"/>
          </a:p>
        </p:txBody>
      </p:sp>
      <p:sp>
        <p:nvSpPr>
          <p:cNvPr id="5" name="TextBox 4">
            <a:extLst>
              <a:ext uri="{FF2B5EF4-FFF2-40B4-BE49-F238E27FC236}">
                <a16:creationId xmlns:a16="http://schemas.microsoft.com/office/drawing/2014/main" id="{85303981-CA02-D144-A396-A61ECCCE3AAB}"/>
              </a:ext>
            </a:extLst>
          </p:cNvPr>
          <p:cNvSpPr txBox="1"/>
          <p:nvPr/>
        </p:nvSpPr>
        <p:spPr>
          <a:xfrm>
            <a:off x="457200" y="4333243"/>
            <a:ext cx="6773159" cy="954107"/>
          </a:xfrm>
          <a:prstGeom prst="rect">
            <a:avLst/>
          </a:prstGeom>
          <a:noFill/>
        </p:spPr>
        <p:txBody>
          <a:bodyPr wrap="square" rtlCol="0">
            <a:spAutoFit/>
          </a:bodyPr>
          <a:lstStyle/>
          <a:p>
            <a:r>
              <a:rPr lang="en-US" sz="2800" dirty="0">
                <a:latin typeface="Times"/>
                <a:cs typeface="Times"/>
              </a:rPr>
              <a:t>Any form of objective inductive support or subjective uncertainty is probabilistic. </a:t>
            </a:r>
          </a:p>
        </p:txBody>
      </p:sp>
      <p:sp>
        <p:nvSpPr>
          <p:cNvPr id="6" name="TextBox 5">
            <a:extLst>
              <a:ext uri="{FF2B5EF4-FFF2-40B4-BE49-F238E27FC236}">
                <a16:creationId xmlns:a16="http://schemas.microsoft.com/office/drawing/2014/main" id="{887A4DA3-3B99-2742-AC77-F45593520E9C}"/>
              </a:ext>
            </a:extLst>
          </p:cNvPr>
          <p:cNvSpPr txBox="1"/>
          <p:nvPr/>
        </p:nvSpPr>
        <p:spPr>
          <a:xfrm>
            <a:off x="457200" y="2974197"/>
            <a:ext cx="6979988" cy="1107996"/>
          </a:xfrm>
          <a:prstGeom prst="rect">
            <a:avLst/>
          </a:prstGeom>
          <a:noFill/>
        </p:spPr>
        <p:txBody>
          <a:bodyPr wrap="none" rtlCol="0">
            <a:spAutoFit/>
          </a:bodyPr>
          <a:lstStyle/>
          <a:p>
            <a:r>
              <a:rPr lang="en-US" sz="6600" dirty="0">
                <a:latin typeface="Times"/>
                <a:cs typeface="Times"/>
              </a:rPr>
              <a:t>It’s all probabilities.</a:t>
            </a:r>
          </a:p>
        </p:txBody>
      </p:sp>
    </p:spTree>
    <p:extLst>
      <p:ext uri="{BB962C8B-B14F-4D97-AF65-F5344CB8AC3E}">
        <p14:creationId xmlns:p14="http://schemas.microsoft.com/office/powerpoint/2010/main" val="265862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A9762B07-52DF-EC4C-9D51-E84458990E61}"/>
              </a:ext>
            </a:extLst>
          </p:cNvPr>
          <p:cNvSpPr/>
          <p:nvPr/>
        </p:nvSpPr>
        <p:spPr>
          <a:xfrm>
            <a:off x="568325" y="1857375"/>
            <a:ext cx="3248025" cy="1276350"/>
          </a:xfrm>
          <a:custGeom>
            <a:avLst/>
            <a:gdLst>
              <a:gd name="connsiteX0" fmla="*/ 215664 w 3246940"/>
              <a:gd name="connsiteY0" fmla="*/ 0 h 1276046"/>
              <a:gd name="connsiteX1" fmla="*/ 3246940 w 3246940"/>
              <a:gd name="connsiteY1" fmla="*/ 101844 h 1276046"/>
              <a:gd name="connsiteX2" fmla="*/ 3169061 w 3246940"/>
              <a:gd name="connsiteY2" fmla="*/ 1276046 h 1276046"/>
              <a:gd name="connsiteX3" fmla="*/ 0 w 3246940"/>
              <a:gd name="connsiteY3" fmla="*/ 1114294 h 1276046"/>
              <a:gd name="connsiteX4" fmla="*/ 215664 w 3246940"/>
              <a:gd name="connsiteY4" fmla="*/ 0 h 1276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940" h="1276046">
                <a:moveTo>
                  <a:pt x="215664" y="0"/>
                </a:moveTo>
                <a:lnTo>
                  <a:pt x="3246940" y="101844"/>
                </a:lnTo>
                <a:lnTo>
                  <a:pt x="3169061" y="1276046"/>
                </a:lnTo>
                <a:lnTo>
                  <a:pt x="0" y="1114294"/>
                </a:lnTo>
                <a:lnTo>
                  <a:pt x="215664"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BA9F939B-2290-FA47-8513-A93B0E1CA0AC}"/>
              </a:ext>
            </a:extLst>
          </p:cNvPr>
          <p:cNvSpPr/>
          <p:nvPr/>
        </p:nvSpPr>
        <p:spPr>
          <a:xfrm rot="21372148">
            <a:off x="534988" y="3457575"/>
            <a:ext cx="3478212" cy="1276350"/>
          </a:xfrm>
          <a:custGeom>
            <a:avLst/>
            <a:gdLst>
              <a:gd name="connsiteX0" fmla="*/ 215664 w 3246940"/>
              <a:gd name="connsiteY0" fmla="*/ 0 h 1276046"/>
              <a:gd name="connsiteX1" fmla="*/ 3246940 w 3246940"/>
              <a:gd name="connsiteY1" fmla="*/ 101844 h 1276046"/>
              <a:gd name="connsiteX2" fmla="*/ 3169061 w 3246940"/>
              <a:gd name="connsiteY2" fmla="*/ 1276046 h 1276046"/>
              <a:gd name="connsiteX3" fmla="*/ 0 w 3246940"/>
              <a:gd name="connsiteY3" fmla="*/ 1114294 h 1276046"/>
              <a:gd name="connsiteX4" fmla="*/ 215664 w 3246940"/>
              <a:gd name="connsiteY4" fmla="*/ 0 h 1276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940" h="1276046">
                <a:moveTo>
                  <a:pt x="215664" y="0"/>
                </a:moveTo>
                <a:lnTo>
                  <a:pt x="3246940" y="101844"/>
                </a:lnTo>
                <a:lnTo>
                  <a:pt x="3169061" y="1276046"/>
                </a:lnTo>
                <a:lnTo>
                  <a:pt x="0" y="1114294"/>
                </a:lnTo>
                <a:lnTo>
                  <a:pt x="215664"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0" name="Freeform 19">
            <a:extLst>
              <a:ext uri="{FF2B5EF4-FFF2-40B4-BE49-F238E27FC236}">
                <a16:creationId xmlns:a16="http://schemas.microsoft.com/office/drawing/2014/main" id="{E882DA8F-44EC-EF43-A7DE-A3478571373D}"/>
              </a:ext>
            </a:extLst>
          </p:cNvPr>
          <p:cNvSpPr/>
          <p:nvPr/>
        </p:nvSpPr>
        <p:spPr>
          <a:xfrm>
            <a:off x="581025" y="5394325"/>
            <a:ext cx="3246438" cy="781050"/>
          </a:xfrm>
          <a:custGeom>
            <a:avLst/>
            <a:gdLst>
              <a:gd name="connsiteX0" fmla="*/ 215664 w 3246940"/>
              <a:gd name="connsiteY0" fmla="*/ 0 h 1276046"/>
              <a:gd name="connsiteX1" fmla="*/ 3246940 w 3246940"/>
              <a:gd name="connsiteY1" fmla="*/ 101844 h 1276046"/>
              <a:gd name="connsiteX2" fmla="*/ 3169061 w 3246940"/>
              <a:gd name="connsiteY2" fmla="*/ 1276046 h 1276046"/>
              <a:gd name="connsiteX3" fmla="*/ 0 w 3246940"/>
              <a:gd name="connsiteY3" fmla="*/ 1114294 h 1276046"/>
              <a:gd name="connsiteX4" fmla="*/ 215664 w 3246940"/>
              <a:gd name="connsiteY4" fmla="*/ 0 h 1276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940" h="1276046">
                <a:moveTo>
                  <a:pt x="215664" y="0"/>
                </a:moveTo>
                <a:lnTo>
                  <a:pt x="3246940" y="101844"/>
                </a:lnTo>
                <a:lnTo>
                  <a:pt x="3169061" y="1276046"/>
                </a:lnTo>
                <a:lnTo>
                  <a:pt x="0" y="1114294"/>
                </a:lnTo>
                <a:lnTo>
                  <a:pt x="215664"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7" name="Freeform 16">
            <a:extLst>
              <a:ext uri="{FF2B5EF4-FFF2-40B4-BE49-F238E27FC236}">
                <a16:creationId xmlns:a16="http://schemas.microsoft.com/office/drawing/2014/main" id="{036AF28E-4C8F-9F4E-B664-641BDF3BABB4}"/>
              </a:ext>
            </a:extLst>
          </p:cNvPr>
          <p:cNvSpPr/>
          <p:nvPr/>
        </p:nvSpPr>
        <p:spPr>
          <a:xfrm>
            <a:off x="425450" y="354013"/>
            <a:ext cx="8159750" cy="639762"/>
          </a:xfrm>
          <a:custGeom>
            <a:avLst/>
            <a:gdLst>
              <a:gd name="connsiteX0" fmla="*/ 329487 w 8159285"/>
              <a:gd name="connsiteY0" fmla="*/ 0 h 641018"/>
              <a:gd name="connsiteX1" fmla="*/ 8075415 w 8159285"/>
              <a:gd name="connsiteY1" fmla="*/ 245624 h 641018"/>
              <a:gd name="connsiteX2" fmla="*/ 8159285 w 8159285"/>
              <a:gd name="connsiteY2" fmla="*/ 533183 h 641018"/>
              <a:gd name="connsiteX3" fmla="*/ 0 w 8159285"/>
              <a:gd name="connsiteY3" fmla="*/ 641018 h 641018"/>
              <a:gd name="connsiteX4" fmla="*/ 329487 w 8159285"/>
              <a:gd name="connsiteY4" fmla="*/ 0 h 641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9285" h="641018">
                <a:moveTo>
                  <a:pt x="329487" y="0"/>
                </a:moveTo>
                <a:lnTo>
                  <a:pt x="8075415" y="245624"/>
                </a:lnTo>
                <a:lnTo>
                  <a:pt x="8159285" y="533183"/>
                </a:lnTo>
                <a:lnTo>
                  <a:pt x="0" y="641018"/>
                </a:lnTo>
                <a:lnTo>
                  <a:pt x="329487" y="0"/>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5" name="Title 1">
            <a:extLst>
              <a:ext uri="{FF2B5EF4-FFF2-40B4-BE49-F238E27FC236}">
                <a16:creationId xmlns:a16="http://schemas.microsoft.com/office/drawing/2014/main" id="{C0D5C856-6C5B-4E41-AAF6-609B6866BDD0}"/>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A Dutch Book Theorem</a:t>
            </a:r>
          </a:p>
        </p:txBody>
      </p:sp>
      <p:sp>
        <p:nvSpPr>
          <p:cNvPr id="46086" name="Slide Number Placeholder 3">
            <a:extLst>
              <a:ext uri="{FF2B5EF4-FFF2-40B4-BE49-F238E27FC236}">
                <a16:creationId xmlns:a16="http://schemas.microsoft.com/office/drawing/2014/main" id="{1DD5A9F1-EC2D-BA49-80BD-D55876376F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8F2184-BFA7-F14F-B85A-D8FFDEEDCEDB}" type="slidenum">
              <a:rPr lang="en-US" altLang="en-US" sz="1200">
                <a:solidFill>
                  <a:srgbClr val="898989"/>
                </a:solidFill>
                <a:latin typeface="Times" pitchFamily="2" charset="0"/>
              </a:rPr>
              <a:pPr eaLnBrk="1" hangingPunct="1"/>
              <a:t>30</a:t>
            </a:fld>
            <a:endParaRPr lang="en-US" altLang="en-US" sz="1200">
              <a:solidFill>
                <a:srgbClr val="898989"/>
              </a:solidFill>
              <a:latin typeface="Times" pitchFamily="2" charset="0"/>
            </a:endParaRPr>
          </a:p>
        </p:txBody>
      </p:sp>
      <p:sp>
        <p:nvSpPr>
          <p:cNvPr id="46087" name="TextBox 4">
            <a:extLst>
              <a:ext uri="{FF2B5EF4-FFF2-40B4-BE49-F238E27FC236}">
                <a16:creationId xmlns:a16="http://schemas.microsoft.com/office/drawing/2014/main" id="{4F2C6FF4-960A-9249-84A8-EA4F97BFB4C7}"/>
              </a:ext>
            </a:extLst>
          </p:cNvPr>
          <p:cNvSpPr txBox="1">
            <a:spLocks noChangeArrowheads="1"/>
          </p:cNvSpPr>
          <p:nvPr/>
        </p:nvSpPr>
        <p:spPr bwMode="auto">
          <a:xfrm>
            <a:off x="581025" y="1131888"/>
            <a:ext cx="557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IF</a:t>
            </a:r>
          </a:p>
        </p:txBody>
      </p:sp>
      <p:sp>
        <p:nvSpPr>
          <p:cNvPr id="46088" name="TextBox 5">
            <a:extLst>
              <a:ext uri="{FF2B5EF4-FFF2-40B4-BE49-F238E27FC236}">
                <a16:creationId xmlns:a16="http://schemas.microsoft.com/office/drawing/2014/main" id="{D0EB6093-CB58-9E49-89FF-65E28D9692C9}"/>
              </a:ext>
            </a:extLst>
          </p:cNvPr>
          <p:cNvSpPr txBox="1">
            <a:spLocks noChangeArrowheads="1"/>
          </p:cNvSpPr>
          <p:nvPr/>
        </p:nvSpPr>
        <p:spPr bwMode="auto">
          <a:xfrm>
            <a:off x="581025" y="1803400"/>
            <a:ext cx="3744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Your credences match the non-probabilistic, infinite lottery chances.</a:t>
            </a:r>
          </a:p>
        </p:txBody>
      </p:sp>
      <p:sp>
        <p:nvSpPr>
          <p:cNvPr id="46089" name="TextBox 6">
            <a:extLst>
              <a:ext uri="{FF2B5EF4-FFF2-40B4-BE49-F238E27FC236}">
                <a16:creationId xmlns:a16="http://schemas.microsoft.com/office/drawing/2014/main" id="{4B59AD89-E66F-1D48-B888-71F0794578F8}"/>
              </a:ext>
            </a:extLst>
          </p:cNvPr>
          <p:cNvSpPr txBox="1">
            <a:spLocks noChangeArrowheads="1"/>
          </p:cNvSpPr>
          <p:nvPr/>
        </p:nvSpPr>
        <p:spPr bwMode="auto">
          <a:xfrm>
            <a:off x="644525" y="3003550"/>
            <a:ext cx="985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and</a:t>
            </a:r>
          </a:p>
        </p:txBody>
      </p:sp>
      <p:sp>
        <p:nvSpPr>
          <p:cNvPr id="46090" name="TextBox 7">
            <a:extLst>
              <a:ext uri="{FF2B5EF4-FFF2-40B4-BE49-F238E27FC236}">
                <a16:creationId xmlns:a16="http://schemas.microsoft.com/office/drawing/2014/main" id="{4DBA96EC-BF2D-F24F-87D7-F1A65A0DE637}"/>
              </a:ext>
            </a:extLst>
          </p:cNvPr>
          <p:cNvSpPr txBox="1">
            <a:spLocks noChangeArrowheads="1"/>
          </p:cNvSpPr>
          <p:nvPr/>
        </p:nvSpPr>
        <p:spPr bwMode="auto">
          <a:xfrm>
            <a:off x="557213" y="3479800"/>
            <a:ext cx="3986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You accept even odds bets on </a:t>
            </a:r>
            <a:r>
              <a:rPr lang="en-US" altLang="en-US" sz="1800">
                <a:latin typeface="Times" pitchFamily="2" charset="0"/>
              </a:rPr>
              <a:t>(exclusive, exhaustive)</a:t>
            </a:r>
            <a:r>
              <a:rPr lang="en-US" altLang="en-US">
                <a:latin typeface="Times" pitchFamily="2" charset="0"/>
              </a:rPr>
              <a:t> outcomes with equal credences.</a:t>
            </a:r>
          </a:p>
        </p:txBody>
      </p:sp>
      <p:sp>
        <p:nvSpPr>
          <p:cNvPr id="46091" name="TextBox 8">
            <a:extLst>
              <a:ext uri="{FF2B5EF4-FFF2-40B4-BE49-F238E27FC236}">
                <a16:creationId xmlns:a16="http://schemas.microsoft.com/office/drawing/2014/main" id="{13118A29-8F3E-DB49-B242-7491D64947CF}"/>
              </a:ext>
            </a:extLst>
          </p:cNvPr>
          <p:cNvSpPr txBox="1">
            <a:spLocks noChangeArrowheads="1"/>
          </p:cNvSpPr>
          <p:nvPr/>
        </p:nvSpPr>
        <p:spPr bwMode="auto">
          <a:xfrm>
            <a:off x="581025" y="4714875"/>
            <a:ext cx="1277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THEN</a:t>
            </a:r>
          </a:p>
        </p:txBody>
      </p:sp>
      <p:sp>
        <p:nvSpPr>
          <p:cNvPr id="46092" name="TextBox 9">
            <a:extLst>
              <a:ext uri="{FF2B5EF4-FFF2-40B4-BE49-F238E27FC236}">
                <a16:creationId xmlns:a16="http://schemas.microsoft.com/office/drawing/2014/main" id="{C2E60DE6-4715-E54D-A17B-B114342DAE35}"/>
              </a:ext>
            </a:extLst>
          </p:cNvPr>
          <p:cNvSpPr txBox="1">
            <a:spLocks noChangeArrowheads="1"/>
          </p:cNvSpPr>
          <p:nvPr/>
        </p:nvSpPr>
        <p:spPr bwMode="auto">
          <a:xfrm>
            <a:off x="581025" y="5343525"/>
            <a:ext cx="3487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A sure-loss Dutch book can be made against you.</a:t>
            </a:r>
          </a:p>
        </p:txBody>
      </p:sp>
      <p:sp>
        <p:nvSpPr>
          <p:cNvPr id="46093" name="Content Placeholder 10">
            <a:extLst>
              <a:ext uri="{FF2B5EF4-FFF2-40B4-BE49-F238E27FC236}">
                <a16:creationId xmlns:a16="http://schemas.microsoft.com/office/drawing/2014/main" id="{149F295A-394F-5B49-B1DC-45C53388CEF1}"/>
              </a:ext>
            </a:extLst>
          </p:cNvPr>
          <p:cNvSpPr>
            <a:spLocks noGrp="1"/>
          </p:cNvSpPr>
          <p:nvPr>
            <p:ph idx="1"/>
          </p:nvPr>
        </p:nvSpPr>
        <p:spPr>
          <a:xfrm>
            <a:off x="0" y="6356350"/>
            <a:ext cx="544513" cy="501650"/>
          </a:xfrm>
        </p:spPr>
        <p:txBody>
          <a:bodyPr/>
          <a:lstStyle/>
          <a:p>
            <a:pPr marL="0" indent="0"/>
            <a:endParaRPr lang="en-US" altLang="en-US">
              <a:latin typeface="Times" pitchFamily="2" charset="0"/>
              <a:ea typeface="ＭＳ Ｐゴシック" panose="020B0600070205080204" pitchFamily="34" charset="-128"/>
            </a:endParaRPr>
          </a:p>
        </p:txBody>
      </p:sp>
      <p:grpSp>
        <p:nvGrpSpPr>
          <p:cNvPr id="23" name="Group 22">
            <a:extLst>
              <a:ext uri="{FF2B5EF4-FFF2-40B4-BE49-F238E27FC236}">
                <a16:creationId xmlns:a16="http://schemas.microsoft.com/office/drawing/2014/main" id="{40D5F8C5-56D1-E94B-8741-645FAC7A1BA8}"/>
              </a:ext>
            </a:extLst>
          </p:cNvPr>
          <p:cNvGrpSpPr>
            <a:grpSpLocks/>
          </p:cNvGrpSpPr>
          <p:nvPr/>
        </p:nvGrpSpPr>
        <p:grpSpPr bwMode="auto">
          <a:xfrm>
            <a:off x="4140200" y="1311275"/>
            <a:ext cx="4467225" cy="1822450"/>
            <a:chOff x="4140408" y="1311251"/>
            <a:chExt cx="4467773" cy="1821952"/>
          </a:xfrm>
        </p:grpSpPr>
        <p:sp>
          <p:nvSpPr>
            <p:cNvPr id="21" name="Left Arrow 20">
              <a:extLst>
                <a:ext uri="{FF2B5EF4-FFF2-40B4-BE49-F238E27FC236}">
                  <a16:creationId xmlns:a16="http://schemas.microsoft.com/office/drawing/2014/main" id="{E6030746-7F8C-7C4E-B358-FC1FDCEA67CF}"/>
                </a:ext>
              </a:extLst>
            </p:cNvPr>
            <p:cNvSpPr/>
            <p:nvPr/>
          </p:nvSpPr>
          <p:spPr>
            <a:xfrm>
              <a:off x="4140408" y="1509635"/>
              <a:ext cx="4156585" cy="1623568"/>
            </a:xfrm>
            <a:prstGeom prst="leftArrow">
              <a:avLst>
                <a:gd name="adj1" fmla="val 48524"/>
                <a:gd name="adj2" fmla="val 50000"/>
              </a:avLst>
            </a:pr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103" name="TextBox 11">
              <a:extLst>
                <a:ext uri="{FF2B5EF4-FFF2-40B4-BE49-F238E27FC236}">
                  <a16:creationId xmlns:a16="http://schemas.microsoft.com/office/drawing/2014/main" id="{47A33208-0E8F-314E-A0B3-7D03703725E9}"/>
                </a:ext>
              </a:extLst>
            </p:cNvPr>
            <p:cNvSpPr txBox="1">
              <a:spLocks noChangeArrowheads="1"/>
            </p:cNvSpPr>
            <p:nvPr/>
          </p:nvSpPr>
          <p:spPr bwMode="auto">
            <a:xfrm>
              <a:off x="5446486" y="1914139"/>
              <a:ext cx="31616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2000">
                  <a:latin typeface="Times" pitchFamily="2" charset="0"/>
                </a:rPr>
                <a:t>…</a:t>
              </a:r>
              <a:r>
                <a:rPr lang="en-US" altLang="en-US" sz="2000">
                  <a:latin typeface="Times" pitchFamily="2" charset="0"/>
                </a:rPr>
                <a:t>Non-probabilistic credences are incoherent.</a:t>
              </a:r>
            </a:p>
          </p:txBody>
        </p:sp>
        <p:sp>
          <p:nvSpPr>
            <p:cNvPr id="46104" name="TextBox 13">
              <a:extLst>
                <a:ext uri="{FF2B5EF4-FFF2-40B4-BE49-F238E27FC236}">
                  <a16:creationId xmlns:a16="http://schemas.microsoft.com/office/drawing/2014/main" id="{A9481ED2-5D7C-7E47-B3D3-4B485B7DCB2B}"/>
                </a:ext>
              </a:extLst>
            </p:cNvPr>
            <p:cNvSpPr txBox="1">
              <a:spLocks noChangeArrowheads="1"/>
            </p:cNvSpPr>
            <p:nvPr/>
          </p:nvSpPr>
          <p:spPr bwMode="auto">
            <a:xfrm>
              <a:off x="5606142" y="1311251"/>
              <a:ext cx="1452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Therefore</a:t>
              </a:r>
              <a:r>
                <a:rPr lang="is-IS" altLang="en-US" sz="2000">
                  <a:latin typeface="Times" pitchFamily="2" charset="0"/>
                </a:rPr>
                <a:t>…</a:t>
              </a:r>
              <a:endParaRPr lang="en-US" altLang="en-US" sz="2000">
                <a:latin typeface="Times" pitchFamily="2" charset="0"/>
              </a:endParaRPr>
            </a:p>
          </p:txBody>
        </p:sp>
      </p:grpSp>
      <p:grpSp>
        <p:nvGrpSpPr>
          <p:cNvPr id="3" name="Group 2">
            <a:extLst>
              <a:ext uri="{FF2B5EF4-FFF2-40B4-BE49-F238E27FC236}">
                <a16:creationId xmlns:a16="http://schemas.microsoft.com/office/drawing/2014/main" id="{02F49ABC-6A69-734F-8FFD-E5B319AA253B}"/>
              </a:ext>
            </a:extLst>
          </p:cNvPr>
          <p:cNvGrpSpPr>
            <a:grpSpLocks/>
          </p:cNvGrpSpPr>
          <p:nvPr/>
        </p:nvGrpSpPr>
        <p:grpSpPr bwMode="auto">
          <a:xfrm>
            <a:off x="4284663" y="3133725"/>
            <a:ext cx="4551362" cy="1903413"/>
            <a:chOff x="4284184" y="3133203"/>
            <a:chExt cx="4551345" cy="1903966"/>
          </a:xfrm>
        </p:grpSpPr>
        <p:sp>
          <p:nvSpPr>
            <p:cNvPr id="22" name="Left Arrow 21">
              <a:extLst>
                <a:ext uri="{FF2B5EF4-FFF2-40B4-BE49-F238E27FC236}">
                  <a16:creationId xmlns:a16="http://schemas.microsoft.com/office/drawing/2014/main" id="{AF0E677E-ACC5-CE4C-8406-2E37911E14F5}"/>
                </a:ext>
              </a:extLst>
            </p:cNvPr>
            <p:cNvSpPr/>
            <p:nvPr/>
          </p:nvSpPr>
          <p:spPr>
            <a:xfrm>
              <a:off x="4284184" y="3133203"/>
              <a:ext cx="4492608" cy="1903966"/>
            </a:xfrm>
            <a:prstGeom prst="leftArrow">
              <a:avLst>
                <a:gd name="adj1" fmla="val 48524"/>
                <a:gd name="adj2" fmla="val 50000"/>
              </a:avLst>
            </a:pr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101" name="TextBox 12">
              <a:extLst>
                <a:ext uri="{FF2B5EF4-FFF2-40B4-BE49-F238E27FC236}">
                  <a16:creationId xmlns:a16="http://schemas.microsoft.com/office/drawing/2014/main" id="{0058C9D7-D296-7649-AB08-8EAFE2611FFC}"/>
                </a:ext>
              </a:extLst>
            </p:cNvPr>
            <p:cNvSpPr txBox="1">
              <a:spLocks noChangeArrowheads="1"/>
            </p:cNvSpPr>
            <p:nvPr/>
          </p:nvSpPr>
          <p:spPr bwMode="auto">
            <a:xfrm>
              <a:off x="5340048" y="3426458"/>
              <a:ext cx="349548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2000">
                  <a:latin typeface="Times" pitchFamily="2" charset="0"/>
                </a:rPr>
                <a:t>… </a:t>
              </a:r>
              <a:r>
                <a:rPr lang="en-US" altLang="en-US" sz="2000">
                  <a:latin typeface="Times" pitchFamily="2" charset="0"/>
                </a:rPr>
                <a:t>If you hold non-probabilistic credences, </a:t>
              </a:r>
              <a:r>
                <a:rPr lang="en-US" altLang="en-US" sz="2800">
                  <a:latin typeface="Times" pitchFamily="2" charset="0"/>
                </a:rPr>
                <a:t>this betting behavior is incoherent.</a:t>
              </a:r>
              <a:endParaRPr lang="en-US" altLang="en-US" sz="2000">
                <a:latin typeface="Times" pitchFamily="2" charset="0"/>
              </a:endParaRPr>
            </a:p>
          </p:txBody>
        </p:sp>
      </p:grpSp>
      <p:grpSp>
        <p:nvGrpSpPr>
          <p:cNvPr id="15" name="Group 14">
            <a:extLst>
              <a:ext uri="{FF2B5EF4-FFF2-40B4-BE49-F238E27FC236}">
                <a16:creationId xmlns:a16="http://schemas.microsoft.com/office/drawing/2014/main" id="{5DC223A6-D6EA-254D-8E2B-FC6AB845A613}"/>
              </a:ext>
            </a:extLst>
          </p:cNvPr>
          <p:cNvGrpSpPr>
            <a:grpSpLocks/>
          </p:cNvGrpSpPr>
          <p:nvPr/>
        </p:nvGrpSpPr>
        <p:grpSpPr bwMode="auto">
          <a:xfrm>
            <a:off x="5445125" y="5149850"/>
            <a:ext cx="3079750" cy="1268413"/>
            <a:chOff x="5445837" y="5149680"/>
            <a:chExt cx="3078670" cy="1269180"/>
          </a:xfrm>
        </p:grpSpPr>
        <p:sp>
          <p:nvSpPr>
            <p:cNvPr id="25" name="Freeform 24">
              <a:extLst>
                <a:ext uri="{FF2B5EF4-FFF2-40B4-BE49-F238E27FC236}">
                  <a16:creationId xmlns:a16="http://schemas.microsoft.com/office/drawing/2014/main" id="{BEDF5979-25AB-224D-A10A-49C7DB5C5274}"/>
                </a:ext>
              </a:extLst>
            </p:cNvPr>
            <p:cNvSpPr/>
            <p:nvPr/>
          </p:nvSpPr>
          <p:spPr>
            <a:xfrm>
              <a:off x="5445837" y="5149680"/>
              <a:ext cx="2937433" cy="1269180"/>
            </a:xfrm>
            <a:custGeom>
              <a:avLst/>
              <a:gdLst>
                <a:gd name="connsiteX0" fmla="*/ 215664 w 3246940"/>
                <a:gd name="connsiteY0" fmla="*/ 0 h 1276046"/>
                <a:gd name="connsiteX1" fmla="*/ 3246940 w 3246940"/>
                <a:gd name="connsiteY1" fmla="*/ 101844 h 1276046"/>
                <a:gd name="connsiteX2" fmla="*/ 3169061 w 3246940"/>
                <a:gd name="connsiteY2" fmla="*/ 1276046 h 1276046"/>
                <a:gd name="connsiteX3" fmla="*/ 0 w 3246940"/>
                <a:gd name="connsiteY3" fmla="*/ 1114294 h 1276046"/>
                <a:gd name="connsiteX4" fmla="*/ 215664 w 3246940"/>
                <a:gd name="connsiteY4" fmla="*/ 0 h 1276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940" h="1276046">
                  <a:moveTo>
                    <a:pt x="215664" y="0"/>
                  </a:moveTo>
                  <a:lnTo>
                    <a:pt x="3246940" y="101844"/>
                  </a:lnTo>
                  <a:lnTo>
                    <a:pt x="3169061" y="1276046"/>
                  </a:lnTo>
                  <a:lnTo>
                    <a:pt x="0" y="1114294"/>
                  </a:lnTo>
                  <a:lnTo>
                    <a:pt x="215664" y="0"/>
                  </a:lnTo>
                  <a:close/>
                </a:path>
              </a:pathLst>
            </a:custGeom>
            <a:solidFill>
              <a:srgbClr val="B4DD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6099" name="TextBox 15">
              <a:extLst>
                <a:ext uri="{FF2B5EF4-FFF2-40B4-BE49-F238E27FC236}">
                  <a16:creationId xmlns:a16="http://schemas.microsoft.com/office/drawing/2014/main" id="{CB2A6EB2-BC67-F74D-A446-0EF45E2295AB}"/>
                </a:ext>
              </a:extLst>
            </p:cNvPr>
            <p:cNvSpPr txBox="1">
              <a:spLocks noChangeArrowheads="1"/>
            </p:cNvSpPr>
            <p:nvPr/>
          </p:nvSpPr>
          <p:spPr bwMode="auto">
            <a:xfrm>
              <a:off x="5606143" y="5156021"/>
              <a:ext cx="29183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Dutch book scenario is not benign. It  covertly favors probabilistic credences by supposition.</a:t>
              </a:r>
            </a:p>
          </p:txBody>
        </p:sp>
      </p:grpSp>
      <p:sp>
        <p:nvSpPr>
          <p:cNvPr id="24" name="Multiply 23">
            <a:extLst>
              <a:ext uri="{FF2B5EF4-FFF2-40B4-BE49-F238E27FC236}">
                <a16:creationId xmlns:a16="http://schemas.microsoft.com/office/drawing/2014/main" id="{D49D99EF-EFBF-4349-8DB0-90CFA28EC6E7}"/>
              </a:ext>
            </a:extLst>
          </p:cNvPr>
          <p:cNvSpPr/>
          <p:nvPr/>
        </p:nvSpPr>
        <p:spPr>
          <a:xfrm>
            <a:off x="2528888" y="754063"/>
            <a:ext cx="8048625" cy="2982912"/>
          </a:xfrm>
          <a:prstGeom prst="mathMultiply">
            <a:avLst>
              <a:gd name="adj1" fmla="val 11472"/>
            </a:avLst>
          </a:prstGeom>
          <a:solidFill>
            <a:srgbClr val="FF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472B958-F54F-EF40-962D-7146E8BFB544}"/>
              </a:ext>
            </a:extLst>
          </p:cNvPr>
          <p:cNvGrpSpPr/>
          <p:nvPr/>
        </p:nvGrpSpPr>
        <p:grpSpPr>
          <a:xfrm>
            <a:off x="51377" y="3848793"/>
            <a:ext cx="8036326" cy="2362539"/>
            <a:chOff x="51377" y="3848793"/>
            <a:chExt cx="8036326" cy="2362539"/>
          </a:xfrm>
        </p:grpSpPr>
        <p:grpSp>
          <p:nvGrpSpPr>
            <p:cNvPr id="30" name="Group 29">
              <a:extLst>
                <a:ext uri="{FF2B5EF4-FFF2-40B4-BE49-F238E27FC236}">
                  <a16:creationId xmlns:a16="http://schemas.microsoft.com/office/drawing/2014/main" id="{C6350F7D-5192-1145-B2BE-49532DA16032}"/>
                </a:ext>
              </a:extLst>
            </p:cNvPr>
            <p:cNvGrpSpPr/>
            <p:nvPr/>
          </p:nvGrpSpPr>
          <p:grpSpPr>
            <a:xfrm>
              <a:off x="199505" y="3848793"/>
              <a:ext cx="7888198" cy="2362539"/>
              <a:chOff x="199505" y="3848793"/>
              <a:chExt cx="7888198" cy="2362539"/>
            </a:xfrm>
          </p:grpSpPr>
          <p:sp>
            <p:nvSpPr>
              <p:cNvPr id="25" name="Freeform 24">
                <a:extLst>
                  <a:ext uri="{FF2B5EF4-FFF2-40B4-BE49-F238E27FC236}">
                    <a16:creationId xmlns:a16="http://schemas.microsoft.com/office/drawing/2014/main" id="{BC4C4905-15FD-D244-AE54-831A4E98A0F1}"/>
                  </a:ext>
                </a:extLst>
              </p:cNvPr>
              <p:cNvSpPr/>
              <p:nvPr/>
            </p:nvSpPr>
            <p:spPr>
              <a:xfrm>
                <a:off x="199505" y="3848793"/>
                <a:ext cx="1537855" cy="1463040"/>
              </a:xfrm>
              <a:custGeom>
                <a:avLst/>
                <a:gdLst>
                  <a:gd name="connsiteX0" fmla="*/ 182880 w 1537855"/>
                  <a:gd name="connsiteY0" fmla="*/ 0 h 1463040"/>
                  <a:gd name="connsiteX1" fmla="*/ 1537855 w 1537855"/>
                  <a:gd name="connsiteY1" fmla="*/ 66502 h 1463040"/>
                  <a:gd name="connsiteX2" fmla="*/ 1512917 w 1537855"/>
                  <a:gd name="connsiteY2" fmla="*/ 1463040 h 1463040"/>
                  <a:gd name="connsiteX3" fmla="*/ 0 w 1537855"/>
                  <a:gd name="connsiteY3" fmla="*/ 1354974 h 1463040"/>
                  <a:gd name="connsiteX4" fmla="*/ 182880 w 1537855"/>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855" h="1463040">
                    <a:moveTo>
                      <a:pt x="182880" y="0"/>
                    </a:moveTo>
                    <a:lnTo>
                      <a:pt x="1537855" y="66502"/>
                    </a:lnTo>
                    <a:lnTo>
                      <a:pt x="1512917" y="1463040"/>
                    </a:lnTo>
                    <a:lnTo>
                      <a:pt x="0" y="1354974"/>
                    </a:lnTo>
                    <a:lnTo>
                      <a:pt x="18288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40C0C98-1A81-D24A-A462-018E0EFB7D9C}"/>
                  </a:ext>
                </a:extLst>
              </p:cNvPr>
              <p:cNvCxnSpPr>
                <a:cxnSpLocks/>
              </p:cNvCxnSpPr>
              <p:nvPr/>
            </p:nvCxnSpPr>
            <p:spPr>
              <a:xfrm>
                <a:off x="2253674" y="3951776"/>
                <a:ext cx="2251243" cy="2251243"/>
              </a:xfrm>
              <a:prstGeom prst="line">
                <a:avLst/>
              </a:prstGeom>
              <a:ln w="152400" cap="rnd">
                <a:solidFill>
                  <a:srgbClr val="C8FFC8"/>
                </a:solidFill>
              </a:ln>
              <a:effectLst/>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697C5020-1C90-BB46-9B01-50C3DB843DE1}"/>
                  </a:ext>
                </a:extLst>
              </p:cNvPr>
              <p:cNvCxnSpPr>
                <a:cxnSpLocks/>
              </p:cNvCxnSpPr>
              <p:nvPr/>
            </p:nvCxnSpPr>
            <p:spPr>
              <a:xfrm>
                <a:off x="5836460" y="3960089"/>
                <a:ext cx="2251243" cy="2251243"/>
              </a:xfrm>
              <a:prstGeom prst="line">
                <a:avLst/>
              </a:prstGeom>
              <a:ln w="152400" cap="rnd">
                <a:solidFill>
                  <a:srgbClr val="C8FFC8"/>
                </a:solidFill>
              </a:ln>
              <a:effectLst/>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0DEB24E4-CB70-8B4D-9502-20B4645F9F31}"/>
                </a:ext>
              </a:extLst>
            </p:cNvPr>
            <p:cNvSpPr txBox="1"/>
            <p:nvPr/>
          </p:nvSpPr>
          <p:spPr>
            <a:xfrm>
              <a:off x="51377" y="3904441"/>
              <a:ext cx="1637607" cy="1200329"/>
            </a:xfrm>
            <a:prstGeom prst="rect">
              <a:avLst/>
            </a:prstGeom>
            <a:noFill/>
          </p:spPr>
          <p:txBody>
            <a:bodyPr wrap="square" rtlCol="0">
              <a:spAutoFit/>
            </a:bodyPr>
            <a:lstStyle/>
            <a:p>
              <a:pPr algn="r"/>
              <a:r>
                <a:rPr lang="en-US" dirty="0">
                  <a:latin typeface="Times"/>
                  <a:cs typeface="Times"/>
                </a:rPr>
                <a:t>Probabilistic </a:t>
              </a:r>
              <a:r>
                <a:rPr lang="en-US" dirty="0" err="1">
                  <a:latin typeface="Times"/>
                  <a:cs typeface="Times"/>
                </a:rPr>
                <a:t>credences</a:t>
              </a:r>
              <a:r>
                <a:rPr lang="en-US" dirty="0">
                  <a:latin typeface="Times"/>
                  <a:cs typeface="Times"/>
                </a:rPr>
                <a:t> lie on the diagonal</a:t>
              </a:r>
            </a:p>
            <a:p>
              <a:pPr algn="r"/>
              <a:r>
                <a:rPr lang="en-US" dirty="0">
                  <a:latin typeface="Times"/>
                  <a:cs typeface="Times"/>
                </a:rPr>
                <a:t>x</a:t>
              </a:r>
              <a:r>
                <a:rPr lang="en-US" baseline="-25000" dirty="0">
                  <a:latin typeface="Times"/>
                  <a:cs typeface="Times"/>
                </a:rPr>
                <a:t>1</a:t>
              </a:r>
              <a:r>
                <a:rPr lang="en-US" dirty="0">
                  <a:latin typeface="Times"/>
                  <a:cs typeface="Times"/>
                </a:rPr>
                <a:t> + x</a:t>
              </a:r>
              <a:r>
                <a:rPr lang="en-US" baseline="-25000" dirty="0">
                  <a:latin typeface="Times"/>
                  <a:cs typeface="Times"/>
                </a:rPr>
                <a:t>2</a:t>
              </a:r>
              <a:r>
                <a:rPr lang="en-US" dirty="0">
                  <a:latin typeface="Times"/>
                  <a:cs typeface="Times"/>
                </a:rPr>
                <a:t> = 1</a:t>
              </a:r>
            </a:p>
          </p:txBody>
        </p:sp>
      </p:grpSp>
      <p:sp>
        <p:nvSpPr>
          <p:cNvPr id="47106" name="Title 1">
            <a:extLst>
              <a:ext uri="{FF2B5EF4-FFF2-40B4-BE49-F238E27FC236}">
                <a16:creationId xmlns:a16="http://schemas.microsoft.com/office/drawing/2014/main" id="{5E1060EC-6734-4F4E-AACC-951ECC9C1C90}"/>
              </a:ext>
            </a:extLst>
          </p:cNvPr>
          <p:cNvSpPr>
            <a:spLocks noGrp="1"/>
          </p:cNvSpPr>
          <p:nvPr>
            <p:ph type="title"/>
          </p:nvPr>
        </p:nvSpPr>
        <p:spPr>
          <a:xfrm>
            <a:off x="249382" y="58507"/>
            <a:ext cx="8008938" cy="1003300"/>
          </a:xfrm>
        </p:spPr>
        <p:txBody>
          <a:bodyPr/>
          <a:lstStyle/>
          <a:p>
            <a:r>
              <a:rPr lang="en-US" altLang="en-US" dirty="0">
                <a:latin typeface="Times" pitchFamily="2" charset="0"/>
                <a:ea typeface="ＭＳ Ｐゴシック" panose="020B0600070205080204" pitchFamily="34" charset="-128"/>
              </a:rPr>
              <a:t>Accuracy/Scoring Rules</a:t>
            </a:r>
          </a:p>
        </p:txBody>
      </p:sp>
      <p:pic>
        <p:nvPicPr>
          <p:cNvPr id="3" name="Content Placeholder 2" descr="A picture containing text, object, coin&#10;&#10;Description automatically generated">
            <a:extLst>
              <a:ext uri="{FF2B5EF4-FFF2-40B4-BE49-F238E27FC236}">
                <a16:creationId xmlns:a16="http://schemas.microsoft.com/office/drawing/2014/main" id="{334B12A4-4C31-7F42-A299-AB321DE0A8D6}"/>
              </a:ext>
            </a:extLst>
          </p:cNvPr>
          <p:cNvPicPr>
            <a:picLocks noGrp="1" noChangeAspect="1"/>
          </p:cNvPicPr>
          <p:nvPr>
            <p:ph idx="1"/>
          </p:nvPr>
        </p:nvPicPr>
        <p:blipFill>
          <a:blip r:embed="rId2"/>
          <a:stretch>
            <a:fillRect/>
          </a:stretch>
        </p:blipFill>
        <p:spPr>
          <a:xfrm>
            <a:off x="249382" y="1061807"/>
            <a:ext cx="883371" cy="883371"/>
          </a:xfrm>
        </p:spPr>
      </p:pic>
      <p:sp>
        <p:nvSpPr>
          <p:cNvPr id="47108" name="Slide Number Placeholder 3">
            <a:extLst>
              <a:ext uri="{FF2B5EF4-FFF2-40B4-BE49-F238E27FC236}">
                <a16:creationId xmlns:a16="http://schemas.microsoft.com/office/drawing/2014/main" id="{6E1D4024-225B-2748-849E-6541DC138A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AA6CA4-3EEA-9240-8167-3AC9BFB3FD96}" type="slidenum">
              <a:rPr lang="en-US" altLang="en-US" sz="1200">
                <a:solidFill>
                  <a:srgbClr val="898989"/>
                </a:solidFill>
                <a:latin typeface="Times" pitchFamily="2" charset="0"/>
              </a:rPr>
              <a:pPr eaLnBrk="1" hangingPunct="1"/>
              <a:t>31</a:t>
            </a:fld>
            <a:endParaRPr lang="en-US" altLang="en-US" sz="1200">
              <a:solidFill>
                <a:srgbClr val="898989"/>
              </a:solidFill>
              <a:latin typeface="Times" pitchFamily="2" charset="0"/>
            </a:endParaRPr>
          </a:p>
        </p:txBody>
      </p:sp>
      <p:pic>
        <p:nvPicPr>
          <p:cNvPr id="5" name="Picture 4" descr="A close - up of a coin&#10;&#10;Description automatically generated">
            <a:extLst>
              <a:ext uri="{FF2B5EF4-FFF2-40B4-BE49-F238E27FC236}">
                <a16:creationId xmlns:a16="http://schemas.microsoft.com/office/drawing/2014/main" id="{7100D012-F825-4A47-A52F-1D3B8C597542}"/>
              </a:ext>
            </a:extLst>
          </p:cNvPr>
          <p:cNvPicPr>
            <a:picLocks noChangeAspect="1"/>
          </p:cNvPicPr>
          <p:nvPr/>
        </p:nvPicPr>
        <p:blipFill>
          <a:blip r:embed="rId3"/>
          <a:stretch>
            <a:fillRect/>
          </a:stretch>
        </p:blipFill>
        <p:spPr>
          <a:xfrm>
            <a:off x="249382" y="2065107"/>
            <a:ext cx="883371" cy="883371"/>
          </a:xfrm>
          <a:prstGeom prst="rect">
            <a:avLst/>
          </a:prstGeom>
        </p:spPr>
      </p:pic>
      <p:sp>
        <p:nvSpPr>
          <p:cNvPr id="6" name="TextBox 5">
            <a:extLst>
              <a:ext uri="{FF2B5EF4-FFF2-40B4-BE49-F238E27FC236}">
                <a16:creationId xmlns:a16="http://schemas.microsoft.com/office/drawing/2014/main" id="{83154CB1-2EC9-9B4A-BE9A-C6F041FBD3B6}"/>
              </a:ext>
            </a:extLst>
          </p:cNvPr>
          <p:cNvSpPr txBox="1"/>
          <p:nvPr/>
        </p:nvSpPr>
        <p:spPr>
          <a:xfrm>
            <a:off x="1268720" y="1155389"/>
            <a:ext cx="1637607" cy="646331"/>
          </a:xfrm>
          <a:prstGeom prst="rect">
            <a:avLst/>
          </a:prstGeom>
          <a:noFill/>
        </p:spPr>
        <p:txBody>
          <a:bodyPr wrap="square" rtlCol="0">
            <a:spAutoFit/>
          </a:bodyPr>
          <a:lstStyle/>
          <a:p>
            <a:r>
              <a:rPr lang="en-US" dirty="0">
                <a:latin typeface="Times"/>
                <a:cs typeface="Times"/>
              </a:rPr>
              <a:t>x</a:t>
            </a:r>
            <a:r>
              <a:rPr lang="en-US" baseline="-25000" dirty="0">
                <a:latin typeface="Times"/>
                <a:cs typeface="Times"/>
              </a:rPr>
              <a:t>1</a:t>
            </a:r>
            <a:r>
              <a:rPr lang="en-US" dirty="0">
                <a:latin typeface="Times"/>
                <a:cs typeface="Times"/>
              </a:rPr>
              <a:t> = credence in outcome 1</a:t>
            </a:r>
          </a:p>
        </p:txBody>
      </p:sp>
      <p:sp>
        <p:nvSpPr>
          <p:cNvPr id="18" name="TextBox 17">
            <a:extLst>
              <a:ext uri="{FF2B5EF4-FFF2-40B4-BE49-F238E27FC236}">
                <a16:creationId xmlns:a16="http://schemas.microsoft.com/office/drawing/2014/main" id="{84767AB1-BE1A-FB44-B6AC-C21FC066834E}"/>
              </a:ext>
            </a:extLst>
          </p:cNvPr>
          <p:cNvSpPr txBox="1"/>
          <p:nvPr/>
        </p:nvSpPr>
        <p:spPr>
          <a:xfrm>
            <a:off x="1297978" y="2183626"/>
            <a:ext cx="1637607" cy="646331"/>
          </a:xfrm>
          <a:prstGeom prst="rect">
            <a:avLst/>
          </a:prstGeom>
          <a:noFill/>
        </p:spPr>
        <p:txBody>
          <a:bodyPr wrap="square" rtlCol="0">
            <a:spAutoFit/>
          </a:bodyPr>
          <a:lstStyle/>
          <a:p>
            <a:r>
              <a:rPr lang="en-US" dirty="0">
                <a:latin typeface="Times"/>
                <a:cs typeface="Times"/>
              </a:rPr>
              <a:t>x</a:t>
            </a:r>
            <a:r>
              <a:rPr lang="en-US" baseline="-25000" dirty="0">
                <a:latin typeface="Times"/>
                <a:cs typeface="Times"/>
              </a:rPr>
              <a:t>2</a:t>
            </a:r>
            <a:r>
              <a:rPr lang="en-US" dirty="0">
                <a:latin typeface="Times"/>
                <a:cs typeface="Times"/>
              </a:rPr>
              <a:t> = credence in outcome 2</a:t>
            </a:r>
          </a:p>
        </p:txBody>
      </p:sp>
      <p:grpSp>
        <p:nvGrpSpPr>
          <p:cNvPr id="24" name="Group 23">
            <a:extLst>
              <a:ext uri="{FF2B5EF4-FFF2-40B4-BE49-F238E27FC236}">
                <a16:creationId xmlns:a16="http://schemas.microsoft.com/office/drawing/2014/main" id="{AB7DCA6E-4183-B54F-8CD7-9CD87C57C70C}"/>
              </a:ext>
            </a:extLst>
          </p:cNvPr>
          <p:cNvGrpSpPr/>
          <p:nvPr/>
        </p:nvGrpSpPr>
        <p:grpSpPr>
          <a:xfrm>
            <a:off x="3890356" y="1280160"/>
            <a:ext cx="4623935" cy="1130531"/>
            <a:chOff x="3890356" y="1280160"/>
            <a:chExt cx="4623935" cy="1130531"/>
          </a:xfrm>
        </p:grpSpPr>
        <p:sp>
          <p:nvSpPr>
            <p:cNvPr id="22" name="Freeform 21">
              <a:extLst>
                <a:ext uri="{FF2B5EF4-FFF2-40B4-BE49-F238E27FC236}">
                  <a16:creationId xmlns:a16="http://schemas.microsoft.com/office/drawing/2014/main" id="{D330B83B-2CF2-374A-8634-4F4583A97549}"/>
                </a:ext>
              </a:extLst>
            </p:cNvPr>
            <p:cNvSpPr/>
            <p:nvPr/>
          </p:nvSpPr>
          <p:spPr>
            <a:xfrm>
              <a:off x="3906982" y="1280160"/>
              <a:ext cx="4405745" cy="1130531"/>
            </a:xfrm>
            <a:custGeom>
              <a:avLst/>
              <a:gdLst>
                <a:gd name="connsiteX0" fmla="*/ 149629 w 4405745"/>
                <a:gd name="connsiteY0" fmla="*/ 0 h 1130531"/>
                <a:gd name="connsiteX1" fmla="*/ 149629 w 4405745"/>
                <a:gd name="connsiteY1" fmla="*/ 0 h 1130531"/>
                <a:gd name="connsiteX2" fmla="*/ 257694 w 4405745"/>
                <a:gd name="connsiteY2" fmla="*/ 0 h 1130531"/>
                <a:gd name="connsiteX3" fmla="*/ 4405745 w 4405745"/>
                <a:gd name="connsiteY3" fmla="*/ 116378 h 1130531"/>
                <a:gd name="connsiteX4" fmla="*/ 4355869 w 4405745"/>
                <a:gd name="connsiteY4" fmla="*/ 1130531 h 1130531"/>
                <a:gd name="connsiteX5" fmla="*/ 0 w 4405745"/>
                <a:gd name="connsiteY5" fmla="*/ 1072342 h 1130531"/>
                <a:gd name="connsiteX6" fmla="*/ 149629 w 4405745"/>
                <a:gd name="connsiteY6" fmla="*/ 0 h 11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745" h="1130531">
                  <a:moveTo>
                    <a:pt x="149629" y="0"/>
                  </a:moveTo>
                  <a:lnTo>
                    <a:pt x="149629" y="0"/>
                  </a:lnTo>
                  <a:lnTo>
                    <a:pt x="257694" y="0"/>
                  </a:lnTo>
                  <a:lnTo>
                    <a:pt x="4405745" y="116378"/>
                  </a:lnTo>
                  <a:lnTo>
                    <a:pt x="4355869" y="1130531"/>
                  </a:lnTo>
                  <a:lnTo>
                    <a:pt x="0" y="1072342"/>
                  </a:lnTo>
                  <a:lnTo>
                    <a:pt x="149629" y="0"/>
                  </a:lnTo>
                  <a:close/>
                </a:path>
              </a:pathLst>
            </a:custGeom>
            <a:solidFill>
              <a:srgbClr val="B5DC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9979D3D-B951-BB45-97EB-B991601D8EB2}"/>
                </a:ext>
              </a:extLst>
            </p:cNvPr>
            <p:cNvSpPr txBox="1"/>
            <p:nvPr/>
          </p:nvSpPr>
          <p:spPr>
            <a:xfrm>
              <a:off x="3890356" y="1338349"/>
              <a:ext cx="3621504" cy="369332"/>
            </a:xfrm>
            <a:prstGeom prst="rect">
              <a:avLst/>
            </a:prstGeom>
            <a:noFill/>
          </p:spPr>
          <p:txBody>
            <a:bodyPr wrap="none" rtlCol="0">
              <a:spAutoFit/>
            </a:bodyPr>
            <a:lstStyle/>
            <a:p>
              <a:r>
                <a:rPr lang="en-US" dirty="0">
                  <a:latin typeface="Times"/>
                  <a:cs typeface="Times"/>
                </a:rPr>
                <a:t>Brier scores </a:t>
              </a:r>
              <a:r>
                <a:rPr lang="en-US" i="1" dirty="0" err="1">
                  <a:latin typeface="Times"/>
                  <a:cs typeface="Times"/>
                </a:rPr>
                <a:t>INaccuracy</a:t>
              </a:r>
              <a:r>
                <a:rPr lang="en-US" dirty="0">
                  <a:latin typeface="Times"/>
                  <a:cs typeface="Times"/>
                </a:rPr>
                <a:t> of credence:</a:t>
              </a:r>
            </a:p>
          </p:txBody>
        </p:sp>
        <p:sp>
          <p:nvSpPr>
            <p:cNvPr id="8" name="TextBox 7">
              <a:extLst>
                <a:ext uri="{FF2B5EF4-FFF2-40B4-BE49-F238E27FC236}">
                  <a16:creationId xmlns:a16="http://schemas.microsoft.com/office/drawing/2014/main" id="{1D15D1E7-876C-E94F-8993-3D119290797D}"/>
                </a:ext>
              </a:extLst>
            </p:cNvPr>
            <p:cNvSpPr txBox="1"/>
            <p:nvPr/>
          </p:nvSpPr>
          <p:spPr>
            <a:xfrm>
              <a:off x="3890356" y="1741941"/>
              <a:ext cx="2146742" cy="646331"/>
            </a:xfrm>
            <a:prstGeom prst="rect">
              <a:avLst/>
            </a:prstGeom>
            <a:noFill/>
          </p:spPr>
          <p:txBody>
            <a:bodyPr wrap="none" rtlCol="0">
              <a:spAutoFit/>
            </a:bodyPr>
            <a:lstStyle/>
            <a:p>
              <a:r>
                <a:rPr lang="en-US" dirty="0">
                  <a:latin typeface="Times"/>
                  <a:cs typeface="Times"/>
                </a:rPr>
                <a:t>If outcome 1 obtains,</a:t>
              </a:r>
            </a:p>
            <a:p>
              <a:r>
                <a:rPr lang="en-US" dirty="0">
                  <a:latin typeface="Times"/>
                  <a:cs typeface="Times"/>
                </a:rPr>
                <a:t>L</a:t>
              </a:r>
              <a:r>
                <a:rPr lang="en-US" baseline="-25000" dirty="0">
                  <a:latin typeface="Times"/>
                  <a:cs typeface="Times"/>
                </a:rPr>
                <a:t>1</a:t>
              </a:r>
              <a:r>
                <a:rPr lang="en-US" dirty="0">
                  <a:latin typeface="Times"/>
                  <a:cs typeface="Times"/>
                </a:rPr>
                <a:t> = (1-x</a:t>
              </a:r>
              <a:r>
                <a:rPr lang="en-US" baseline="-25000" dirty="0">
                  <a:latin typeface="Times"/>
                  <a:cs typeface="Times"/>
                </a:rPr>
                <a:t>1</a:t>
              </a:r>
              <a:r>
                <a:rPr lang="en-US" dirty="0">
                  <a:latin typeface="Times"/>
                  <a:cs typeface="Times"/>
                </a:rPr>
                <a:t>)</a:t>
              </a:r>
              <a:r>
                <a:rPr lang="en-US" baseline="30000" dirty="0">
                  <a:latin typeface="Times"/>
                  <a:cs typeface="Times"/>
                </a:rPr>
                <a:t>2</a:t>
              </a:r>
              <a:r>
                <a:rPr lang="en-US" dirty="0">
                  <a:latin typeface="Times"/>
                  <a:cs typeface="Times"/>
                </a:rPr>
                <a:t> + x</a:t>
              </a:r>
              <a:r>
                <a:rPr lang="en-US" baseline="-25000" dirty="0">
                  <a:latin typeface="Times"/>
                  <a:cs typeface="Times"/>
                </a:rPr>
                <a:t>2</a:t>
              </a:r>
              <a:r>
                <a:rPr lang="en-US" baseline="30000" dirty="0">
                  <a:latin typeface="Times"/>
                  <a:cs typeface="Times"/>
                </a:rPr>
                <a:t>2</a:t>
              </a:r>
            </a:p>
          </p:txBody>
        </p:sp>
        <p:sp>
          <p:nvSpPr>
            <p:cNvPr id="21" name="TextBox 20">
              <a:extLst>
                <a:ext uri="{FF2B5EF4-FFF2-40B4-BE49-F238E27FC236}">
                  <a16:creationId xmlns:a16="http://schemas.microsoft.com/office/drawing/2014/main" id="{17A07242-1659-A34E-BF22-E4ED796117B2}"/>
                </a:ext>
              </a:extLst>
            </p:cNvPr>
            <p:cNvSpPr txBox="1"/>
            <p:nvPr/>
          </p:nvSpPr>
          <p:spPr>
            <a:xfrm>
              <a:off x="6367549" y="1758566"/>
              <a:ext cx="2146742" cy="646331"/>
            </a:xfrm>
            <a:prstGeom prst="rect">
              <a:avLst/>
            </a:prstGeom>
            <a:noFill/>
          </p:spPr>
          <p:txBody>
            <a:bodyPr wrap="none" rtlCol="0">
              <a:spAutoFit/>
            </a:bodyPr>
            <a:lstStyle/>
            <a:p>
              <a:r>
                <a:rPr lang="en-US" dirty="0">
                  <a:latin typeface="Times"/>
                  <a:cs typeface="Times"/>
                </a:rPr>
                <a:t>If outcome 2 obtains,</a:t>
              </a:r>
            </a:p>
            <a:p>
              <a:r>
                <a:rPr lang="en-US" dirty="0">
                  <a:latin typeface="Times"/>
                  <a:cs typeface="Times"/>
                </a:rPr>
                <a:t>L</a:t>
              </a:r>
              <a:r>
                <a:rPr lang="en-US" baseline="-25000" dirty="0">
                  <a:latin typeface="Times"/>
                  <a:cs typeface="Times"/>
                </a:rPr>
                <a:t>2</a:t>
              </a:r>
              <a:r>
                <a:rPr lang="en-US" dirty="0">
                  <a:latin typeface="Times"/>
                  <a:cs typeface="Times"/>
                </a:rPr>
                <a:t> = x</a:t>
              </a:r>
              <a:r>
                <a:rPr lang="en-US" baseline="-25000" dirty="0">
                  <a:latin typeface="Times"/>
                  <a:cs typeface="Times"/>
                </a:rPr>
                <a:t>1</a:t>
              </a:r>
              <a:r>
                <a:rPr lang="en-US" baseline="30000" dirty="0">
                  <a:latin typeface="Times"/>
                  <a:cs typeface="Times"/>
                </a:rPr>
                <a:t>2</a:t>
              </a:r>
              <a:r>
                <a:rPr lang="en-US" dirty="0">
                  <a:latin typeface="Times"/>
                  <a:cs typeface="Times"/>
                </a:rPr>
                <a:t> + (1-x</a:t>
              </a:r>
              <a:r>
                <a:rPr lang="en-US" baseline="-25000" dirty="0">
                  <a:latin typeface="Times"/>
                  <a:cs typeface="Times"/>
                </a:rPr>
                <a:t>2</a:t>
              </a:r>
              <a:r>
                <a:rPr lang="en-US" dirty="0">
                  <a:latin typeface="Times"/>
                  <a:cs typeface="Times"/>
                </a:rPr>
                <a:t>)</a:t>
              </a:r>
              <a:r>
                <a:rPr lang="en-US" baseline="30000" dirty="0">
                  <a:latin typeface="Times"/>
                  <a:cs typeface="Times"/>
                </a:rPr>
                <a:t>2</a:t>
              </a:r>
            </a:p>
          </p:txBody>
        </p:sp>
      </p:grpSp>
      <p:grpSp>
        <p:nvGrpSpPr>
          <p:cNvPr id="32" name="Group 31">
            <a:extLst>
              <a:ext uri="{FF2B5EF4-FFF2-40B4-BE49-F238E27FC236}">
                <a16:creationId xmlns:a16="http://schemas.microsoft.com/office/drawing/2014/main" id="{6892B1DF-B217-1247-AA13-788A833A3158}"/>
              </a:ext>
            </a:extLst>
          </p:cNvPr>
          <p:cNvGrpSpPr/>
          <p:nvPr/>
        </p:nvGrpSpPr>
        <p:grpSpPr>
          <a:xfrm>
            <a:off x="1945178" y="3447747"/>
            <a:ext cx="3136900" cy="3078465"/>
            <a:chOff x="1945178" y="3447747"/>
            <a:chExt cx="3136900" cy="3078465"/>
          </a:xfrm>
        </p:grpSpPr>
        <p:pic>
          <p:nvPicPr>
            <p:cNvPr id="12" name="Picture 11">
              <a:extLst>
                <a:ext uri="{FF2B5EF4-FFF2-40B4-BE49-F238E27FC236}">
                  <a16:creationId xmlns:a16="http://schemas.microsoft.com/office/drawing/2014/main" id="{10F0FFF7-2F19-2143-8E33-8DFFF1E65D74}"/>
                </a:ext>
              </a:extLst>
            </p:cNvPr>
            <p:cNvPicPr>
              <a:picLocks noChangeAspect="1"/>
            </p:cNvPicPr>
            <p:nvPr/>
          </p:nvPicPr>
          <p:blipFill>
            <a:blip r:embed="rId4"/>
            <a:stretch>
              <a:fillRect/>
            </a:stretch>
          </p:blipFill>
          <p:spPr>
            <a:xfrm>
              <a:off x="1945178" y="3910012"/>
              <a:ext cx="3136900" cy="2616200"/>
            </a:xfrm>
            <a:prstGeom prst="rect">
              <a:avLst/>
            </a:prstGeom>
          </p:spPr>
        </p:pic>
        <p:sp>
          <p:nvSpPr>
            <p:cNvPr id="16" name="TextBox 15">
              <a:extLst>
                <a:ext uri="{FF2B5EF4-FFF2-40B4-BE49-F238E27FC236}">
                  <a16:creationId xmlns:a16="http://schemas.microsoft.com/office/drawing/2014/main" id="{49386E7C-1EED-6A4A-9265-26749746BA7F}"/>
                </a:ext>
              </a:extLst>
            </p:cNvPr>
            <p:cNvSpPr txBox="1"/>
            <p:nvPr/>
          </p:nvSpPr>
          <p:spPr>
            <a:xfrm>
              <a:off x="2210687" y="3447747"/>
              <a:ext cx="2383986" cy="369332"/>
            </a:xfrm>
            <a:prstGeom prst="rect">
              <a:avLst/>
            </a:prstGeom>
            <a:noFill/>
          </p:spPr>
          <p:txBody>
            <a:bodyPr wrap="none" rtlCol="0">
              <a:spAutoFit/>
            </a:bodyPr>
            <a:lstStyle/>
            <a:p>
              <a:r>
                <a:rPr lang="en-US" dirty="0">
                  <a:latin typeface="Times"/>
                  <a:cs typeface="Times"/>
                </a:rPr>
                <a:t>Contours of constant L</a:t>
              </a:r>
              <a:r>
                <a:rPr lang="en-US" baseline="-25000" dirty="0">
                  <a:latin typeface="Times"/>
                  <a:cs typeface="Times"/>
                </a:rPr>
                <a:t>1</a:t>
              </a:r>
              <a:endParaRPr lang="en-US" dirty="0">
                <a:latin typeface="Times"/>
                <a:cs typeface="Times"/>
              </a:endParaRPr>
            </a:p>
          </p:txBody>
        </p:sp>
      </p:grpSp>
      <p:grpSp>
        <p:nvGrpSpPr>
          <p:cNvPr id="33" name="Group 32">
            <a:extLst>
              <a:ext uri="{FF2B5EF4-FFF2-40B4-BE49-F238E27FC236}">
                <a16:creationId xmlns:a16="http://schemas.microsoft.com/office/drawing/2014/main" id="{584CF779-917B-4448-8181-DC1C74CE2625}"/>
              </a:ext>
            </a:extLst>
          </p:cNvPr>
          <p:cNvGrpSpPr/>
          <p:nvPr/>
        </p:nvGrpSpPr>
        <p:grpSpPr>
          <a:xfrm>
            <a:off x="5338272" y="3447747"/>
            <a:ext cx="3111500" cy="3091165"/>
            <a:chOff x="5338272" y="3447747"/>
            <a:chExt cx="3111500" cy="3091165"/>
          </a:xfrm>
        </p:grpSpPr>
        <p:sp>
          <p:nvSpPr>
            <p:cNvPr id="27" name="TextBox 26">
              <a:extLst>
                <a:ext uri="{FF2B5EF4-FFF2-40B4-BE49-F238E27FC236}">
                  <a16:creationId xmlns:a16="http://schemas.microsoft.com/office/drawing/2014/main" id="{7F9D90CB-69DC-F444-ACE9-7E923D9CAC00}"/>
                </a:ext>
              </a:extLst>
            </p:cNvPr>
            <p:cNvSpPr txBox="1"/>
            <p:nvPr/>
          </p:nvSpPr>
          <p:spPr>
            <a:xfrm>
              <a:off x="5702029" y="3447747"/>
              <a:ext cx="2383986" cy="369332"/>
            </a:xfrm>
            <a:prstGeom prst="rect">
              <a:avLst/>
            </a:prstGeom>
            <a:noFill/>
          </p:spPr>
          <p:txBody>
            <a:bodyPr wrap="none" rtlCol="0">
              <a:spAutoFit/>
            </a:bodyPr>
            <a:lstStyle/>
            <a:p>
              <a:r>
                <a:rPr lang="en-US" dirty="0">
                  <a:latin typeface="Times"/>
                  <a:cs typeface="Times"/>
                </a:rPr>
                <a:t>Contours of constant L</a:t>
              </a:r>
              <a:r>
                <a:rPr lang="en-US" baseline="-25000" dirty="0">
                  <a:latin typeface="Times"/>
                  <a:cs typeface="Times"/>
                </a:rPr>
                <a:t>2</a:t>
              </a:r>
              <a:endParaRPr lang="en-US" dirty="0">
                <a:latin typeface="Times"/>
                <a:cs typeface="Times"/>
              </a:endParaRPr>
            </a:p>
          </p:txBody>
        </p:sp>
        <p:pic>
          <p:nvPicPr>
            <p:cNvPr id="20" name="Picture 19">
              <a:extLst>
                <a:ext uri="{FF2B5EF4-FFF2-40B4-BE49-F238E27FC236}">
                  <a16:creationId xmlns:a16="http://schemas.microsoft.com/office/drawing/2014/main" id="{F1ACCE1B-DCAA-7D4C-A1FA-CA3F4C01A006}"/>
                </a:ext>
              </a:extLst>
            </p:cNvPr>
            <p:cNvPicPr>
              <a:picLocks noChangeAspect="1"/>
            </p:cNvPicPr>
            <p:nvPr/>
          </p:nvPicPr>
          <p:blipFill>
            <a:blip r:embed="rId5"/>
            <a:stretch>
              <a:fillRect/>
            </a:stretch>
          </p:blipFill>
          <p:spPr>
            <a:xfrm>
              <a:off x="5338272" y="3910012"/>
              <a:ext cx="3111500" cy="2628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BCEF1EF8-3578-5D4E-8948-5C80542EC87E}"/>
              </a:ext>
            </a:extLst>
          </p:cNvPr>
          <p:cNvGrpSpPr/>
          <p:nvPr/>
        </p:nvGrpSpPr>
        <p:grpSpPr>
          <a:xfrm>
            <a:off x="390698" y="2065107"/>
            <a:ext cx="3607724" cy="3138403"/>
            <a:chOff x="390698" y="2065107"/>
            <a:chExt cx="3607724" cy="3138403"/>
          </a:xfrm>
        </p:grpSpPr>
        <p:grpSp>
          <p:nvGrpSpPr>
            <p:cNvPr id="15" name="Group 14">
              <a:extLst>
                <a:ext uri="{FF2B5EF4-FFF2-40B4-BE49-F238E27FC236}">
                  <a16:creationId xmlns:a16="http://schemas.microsoft.com/office/drawing/2014/main" id="{55114B25-1D49-EF46-93B2-34A4E577B13D}"/>
                </a:ext>
              </a:extLst>
            </p:cNvPr>
            <p:cNvGrpSpPr/>
            <p:nvPr/>
          </p:nvGrpSpPr>
          <p:grpSpPr>
            <a:xfrm>
              <a:off x="390698" y="2078182"/>
              <a:ext cx="3117273" cy="3125328"/>
              <a:chOff x="390698" y="2078182"/>
              <a:chExt cx="3117273" cy="3125328"/>
            </a:xfrm>
          </p:grpSpPr>
          <p:sp>
            <p:nvSpPr>
              <p:cNvPr id="13" name="Freeform 12">
                <a:extLst>
                  <a:ext uri="{FF2B5EF4-FFF2-40B4-BE49-F238E27FC236}">
                    <a16:creationId xmlns:a16="http://schemas.microsoft.com/office/drawing/2014/main" id="{6E3550B4-5BE0-1947-8A7E-CC81F86137F7}"/>
                  </a:ext>
                </a:extLst>
              </p:cNvPr>
              <p:cNvSpPr/>
              <p:nvPr/>
            </p:nvSpPr>
            <p:spPr>
              <a:xfrm>
                <a:off x="390698" y="2078182"/>
                <a:ext cx="3117273" cy="897774"/>
              </a:xfrm>
              <a:custGeom>
                <a:avLst/>
                <a:gdLst>
                  <a:gd name="connsiteX0" fmla="*/ 332509 w 3117273"/>
                  <a:gd name="connsiteY0" fmla="*/ 0 h 897774"/>
                  <a:gd name="connsiteX1" fmla="*/ 3117273 w 3117273"/>
                  <a:gd name="connsiteY1" fmla="*/ 24938 h 897774"/>
                  <a:gd name="connsiteX2" fmla="*/ 3084022 w 3117273"/>
                  <a:gd name="connsiteY2" fmla="*/ 897774 h 897774"/>
                  <a:gd name="connsiteX3" fmla="*/ 0 w 3117273"/>
                  <a:gd name="connsiteY3" fmla="*/ 847898 h 897774"/>
                  <a:gd name="connsiteX4" fmla="*/ 332509 w 3117273"/>
                  <a:gd name="connsiteY4" fmla="*/ 0 h 89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73" h="897774">
                    <a:moveTo>
                      <a:pt x="332509" y="0"/>
                    </a:moveTo>
                    <a:lnTo>
                      <a:pt x="3117273" y="24938"/>
                    </a:lnTo>
                    <a:lnTo>
                      <a:pt x="3084022" y="897774"/>
                    </a:lnTo>
                    <a:lnTo>
                      <a:pt x="0" y="847898"/>
                    </a:lnTo>
                    <a:lnTo>
                      <a:pt x="3325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ight Arrow 13">
                <a:extLst>
                  <a:ext uri="{FF2B5EF4-FFF2-40B4-BE49-F238E27FC236}">
                    <a16:creationId xmlns:a16="http://schemas.microsoft.com/office/drawing/2014/main" id="{92E39CF9-CAA7-594F-97D6-79175027DC59}"/>
                  </a:ext>
                </a:extLst>
              </p:cNvPr>
              <p:cNvSpPr/>
              <p:nvPr/>
            </p:nvSpPr>
            <p:spPr>
              <a:xfrm rot="8100000">
                <a:off x="1662777" y="3785499"/>
                <a:ext cx="1480773" cy="295091"/>
              </a:xfrm>
              <a:prstGeom prst="rightArrow">
                <a:avLst/>
              </a:prstGeom>
              <a:solidFill>
                <a:srgbClr val="C8FF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ight Arrow 35">
                <a:extLst>
                  <a:ext uri="{FF2B5EF4-FFF2-40B4-BE49-F238E27FC236}">
                    <a16:creationId xmlns:a16="http://schemas.microsoft.com/office/drawing/2014/main" id="{89DD611C-3901-344A-828C-5A1C745A6F19}"/>
                  </a:ext>
                </a:extLst>
              </p:cNvPr>
              <p:cNvSpPr/>
              <p:nvPr/>
            </p:nvSpPr>
            <p:spPr>
              <a:xfrm rot="18900000">
                <a:off x="547833" y="4908419"/>
                <a:ext cx="1480773" cy="295091"/>
              </a:xfrm>
              <a:prstGeom prst="rightArrow">
                <a:avLst/>
              </a:prstGeom>
              <a:solidFill>
                <a:srgbClr val="C8FF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 name="TextBox 10">
              <a:extLst>
                <a:ext uri="{FF2B5EF4-FFF2-40B4-BE49-F238E27FC236}">
                  <a16:creationId xmlns:a16="http://schemas.microsoft.com/office/drawing/2014/main" id="{034EB902-8108-3640-A9B1-AFB832BBB940}"/>
                </a:ext>
              </a:extLst>
            </p:cNvPr>
            <p:cNvSpPr txBox="1"/>
            <p:nvPr/>
          </p:nvSpPr>
          <p:spPr>
            <a:xfrm>
              <a:off x="461575" y="2065107"/>
              <a:ext cx="3536847" cy="923330"/>
            </a:xfrm>
            <a:prstGeom prst="rect">
              <a:avLst/>
            </a:prstGeom>
            <a:noFill/>
          </p:spPr>
          <p:txBody>
            <a:bodyPr wrap="square" rtlCol="0">
              <a:spAutoFit/>
            </a:bodyPr>
            <a:lstStyle/>
            <a:p>
              <a:r>
                <a:rPr lang="en-US" dirty="0">
                  <a:latin typeface="Times"/>
                  <a:cs typeface="Times"/>
                </a:rPr>
                <a:t>Improve accuracy by replacing a non-probabilistic credence by a probabilistic credence.</a:t>
              </a:r>
            </a:p>
          </p:txBody>
        </p:sp>
      </p:grpSp>
      <p:grpSp>
        <p:nvGrpSpPr>
          <p:cNvPr id="29" name="Group 28">
            <a:extLst>
              <a:ext uri="{FF2B5EF4-FFF2-40B4-BE49-F238E27FC236}">
                <a16:creationId xmlns:a16="http://schemas.microsoft.com/office/drawing/2014/main" id="{7D5B5DDD-CE2D-4F40-9899-1C1D01535EF2}"/>
              </a:ext>
            </a:extLst>
          </p:cNvPr>
          <p:cNvGrpSpPr/>
          <p:nvPr/>
        </p:nvGrpSpPr>
        <p:grpSpPr>
          <a:xfrm>
            <a:off x="5232558" y="2094511"/>
            <a:ext cx="3649370" cy="3108997"/>
            <a:chOff x="5232558" y="2094511"/>
            <a:chExt cx="3649370" cy="3108997"/>
          </a:xfrm>
        </p:grpSpPr>
        <p:grpSp>
          <p:nvGrpSpPr>
            <p:cNvPr id="17" name="Group 16">
              <a:extLst>
                <a:ext uri="{FF2B5EF4-FFF2-40B4-BE49-F238E27FC236}">
                  <a16:creationId xmlns:a16="http://schemas.microsoft.com/office/drawing/2014/main" id="{3E320C35-EB92-DB41-947B-92073AECCF37}"/>
                </a:ext>
              </a:extLst>
            </p:cNvPr>
            <p:cNvGrpSpPr/>
            <p:nvPr/>
          </p:nvGrpSpPr>
          <p:grpSpPr>
            <a:xfrm>
              <a:off x="5232558" y="2094511"/>
              <a:ext cx="3246423" cy="3108997"/>
              <a:chOff x="5232558" y="2094511"/>
              <a:chExt cx="3246423" cy="3108997"/>
            </a:xfrm>
          </p:grpSpPr>
          <p:sp>
            <p:nvSpPr>
              <p:cNvPr id="35" name="Freeform 34">
                <a:extLst>
                  <a:ext uri="{FF2B5EF4-FFF2-40B4-BE49-F238E27FC236}">
                    <a16:creationId xmlns:a16="http://schemas.microsoft.com/office/drawing/2014/main" id="{FAB5CB3B-821A-7642-BF2F-3AB57D2C849F}"/>
                  </a:ext>
                </a:extLst>
              </p:cNvPr>
              <p:cNvSpPr/>
              <p:nvPr/>
            </p:nvSpPr>
            <p:spPr>
              <a:xfrm flipH="1">
                <a:off x="5320145" y="2094511"/>
                <a:ext cx="3158836" cy="897774"/>
              </a:xfrm>
              <a:custGeom>
                <a:avLst/>
                <a:gdLst>
                  <a:gd name="connsiteX0" fmla="*/ 332509 w 3117273"/>
                  <a:gd name="connsiteY0" fmla="*/ 0 h 897774"/>
                  <a:gd name="connsiteX1" fmla="*/ 3117273 w 3117273"/>
                  <a:gd name="connsiteY1" fmla="*/ 24938 h 897774"/>
                  <a:gd name="connsiteX2" fmla="*/ 3084022 w 3117273"/>
                  <a:gd name="connsiteY2" fmla="*/ 897774 h 897774"/>
                  <a:gd name="connsiteX3" fmla="*/ 0 w 3117273"/>
                  <a:gd name="connsiteY3" fmla="*/ 847898 h 897774"/>
                  <a:gd name="connsiteX4" fmla="*/ 332509 w 3117273"/>
                  <a:gd name="connsiteY4" fmla="*/ 0 h 89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73" h="897774">
                    <a:moveTo>
                      <a:pt x="332509" y="0"/>
                    </a:moveTo>
                    <a:lnTo>
                      <a:pt x="3117273" y="24938"/>
                    </a:lnTo>
                    <a:lnTo>
                      <a:pt x="3084022" y="897774"/>
                    </a:lnTo>
                    <a:lnTo>
                      <a:pt x="0" y="847898"/>
                    </a:lnTo>
                    <a:lnTo>
                      <a:pt x="3325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ight Arrow 39">
                <a:extLst>
                  <a:ext uri="{FF2B5EF4-FFF2-40B4-BE49-F238E27FC236}">
                    <a16:creationId xmlns:a16="http://schemas.microsoft.com/office/drawing/2014/main" id="{1434940F-EF46-3246-BE89-72889D78AB87}"/>
                  </a:ext>
                </a:extLst>
              </p:cNvPr>
              <p:cNvSpPr/>
              <p:nvPr/>
            </p:nvSpPr>
            <p:spPr>
              <a:xfrm rot="8100000">
                <a:off x="6347502" y="3785497"/>
                <a:ext cx="1480773" cy="295091"/>
              </a:xfrm>
              <a:prstGeom prst="rightArrow">
                <a:avLst/>
              </a:prstGeom>
              <a:solidFill>
                <a:srgbClr val="FFC8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ight Arrow 40">
                <a:extLst>
                  <a:ext uri="{FF2B5EF4-FFF2-40B4-BE49-F238E27FC236}">
                    <a16:creationId xmlns:a16="http://schemas.microsoft.com/office/drawing/2014/main" id="{3355D2FE-82DB-D342-8AF3-B815283FFFB9}"/>
                  </a:ext>
                </a:extLst>
              </p:cNvPr>
              <p:cNvSpPr/>
              <p:nvPr/>
            </p:nvSpPr>
            <p:spPr>
              <a:xfrm rot="18900000">
                <a:off x="5232558" y="4908417"/>
                <a:ext cx="1480773" cy="295091"/>
              </a:xfrm>
              <a:prstGeom prst="rightArrow">
                <a:avLst/>
              </a:prstGeom>
              <a:solidFill>
                <a:srgbClr val="FFC8C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4" name="TextBox 33">
              <a:extLst>
                <a:ext uri="{FF2B5EF4-FFF2-40B4-BE49-F238E27FC236}">
                  <a16:creationId xmlns:a16="http://schemas.microsoft.com/office/drawing/2014/main" id="{38B8875C-4F2F-C849-AB68-400286B53659}"/>
                </a:ext>
              </a:extLst>
            </p:cNvPr>
            <p:cNvSpPr txBox="1"/>
            <p:nvPr/>
          </p:nvSpPr>
          <p:spPr>
            <a:xfrm>
              <a:off x="5345081" y="2101687"/>
              <a:ext cx="3536847" cy="923330"/>
            </a:xfrm>
            <a:prstGeom prst="rect">
              <a:avLst/>
            </a:prstGeom>
            <a:noFill/>
          </p:spPr>
          <p:txBody>
            <a:bodyPr wrap="square" rtlCol="0">
              <a:spAutoFit/>
            </a:bodyPr>
            <a:lstStyle/>
            <a:p>
              <a:r>
                <a:rPr lang="en-US" dirty="0">
                  <a:latin typeface="Times"/>
                  <a:cs typeface="Times"/>
                </a:rPr>
                <a:t>Improve accuracy by replacing a non-probabilistic credence by a probabilistic credence.</a:t>
              </a:r>
            </a:p>
          </p:txBody>
        </p:sp>
      </p:grpSp>
      <p:sp>
        <p:nvSpPr>
          <p:cNvPr id="47106" name="Title 1">
            <a:extLst>
              <a:ext uri="{FF2B5EF4-FFF2-40B4-BE49-F238E27FC236}">
                <a16:creationId xmlns:a16="http://schemas.microsoft.com/office/drawing/2014/main" id="{5E1060EC-6734-4F4E-AACC-951ECC9C1C90}"/>
              </a:ext>
            </a:extLst>
          </p:cNvPr>
          <p:cNvSpPr>
            <a:spLocks noGrp="1"/>
          </p:cNvSpPr>
          <p:nvPr>
            <p:ph type="title"/>
          </p:nvPr>
        </p:nvSpPr>
        <p:spPr>
          <a:xfrm>
            <a:off x="249382" y="58507"/>
            <a:ext cx="8008938" cy="1003300"/>
          </a:xfrm>
        </p:spPr>
        <p:txBody>
          <a:bodyPr/>
          <a:lstStyle/>
          <a:p>
            <a:r>
              <a:rPr lang="en-US" altLang="en-US" dirty="0">
                <a:latin typeface="Times" pitchFamily="2" charset="0"/>
                <a:ea typeface="ＭＳ Ｐゴシック" panose="020B0600070205080204" pitchFamily="34" charset="-128"/>
              </a:rPr>
              <a:t>Accuracy/Scoring Rules</a:t>
            </a:r>
          </a:p>
        </p:txBody>
      </p:sp>
      <p:sp>
        <p:nvSpPr>
          <p:cNvPr id="47108" name="Slide Number Placeholder 3">
            <a:extLst>
              <a:ext uri="{FF2B5EF4-FFF2-40B4-BE49-F238E27FC236}">
                <a16:creationId xmlns:a16="http://schemas.microsoft.com/office/drawing/2014/main" id="{6E1D4024-225B-2748-849E-6541DC138A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AA6CA4-3EEA-9240-8167-3AC9BFB3FD96}" type="slidenum">
              <a:rPr lang="en-US" altLang="en-US" sz="1200">
                <a:solidFill>
                  <a:srgbClr val="898989"/>
                </a:solidFill>
                <a:latin typeface="Times" pitchFamily="2" charset="0"/>
              </a:rPr>
              <a:pPr eaLnBrk="1" hangingPunct="1"/>
              <a:t>32</a:t>
            </a:fld>
            <a:endParaRPr lang="en-US" altLang="en-US" sz="1200">
              <a:solidFill>
                <a:srgbClr val="898989"/>
              </a:solidFill>
              <a:latin typeface="Times" pitchFamily="2" charset="0"/>
            </a:endParaRPr>
          </a:p>
        </p:txBody>
      </p:sp>
      <p:grpSp>
        <p:nvGrpSpPr>
          <p:cNvPr id="19" name="Group 18">
            <a:extLst>
              <a:ext uri="{FF2B5EF4-FFF2-40B4-BE49-F238E27FC236}">
                <a16:creationId xmlns:a16="http://schemas.microsoft.com/office/drawing/2014/main" id="{5A8BB390-3F30-F34E-9B8A-3BA1DF8D7BD6}"/>
              </a:ext>
            </a:extLst>
          </p:cNvPr>
          <p:cNvGrpSpPr/>
          <p:nvPr/>
        </p:nvGrpSpPr>
        <p:grpSpPr>
          <a:xfrm>
            <a:off x="4653329" y="1024139"/>
            <a:ext cx="4033471" cy="5558798"/>
            <a:chOff x="4653329" y="1024139"/>
            <a:chExt cx="4033471" cy="5558798"/>
          </a:xfrm>
        </p:grpSpPr>
        <p:pic>
          <p:nvPicPr>
            <p:cNvPr id="5" name="Picture 4" descr="A close - up of a coin&#10;&#10;Description automatically generated">
              <a:extLst>
                <a:ext uri="{FF2B5EF4-FFF2-40B4-BE49-F238E27FC236}">
                  <a16:creationId xmlns:a16="http://schemas.microsoft.com/office/drawing/2014/main" id="{7100D012-F825-4A47-A52F-1D3B8C597542}"/>
                </a:ext>
              </a:extLst>
            </p:cNvPr>
            <p:cNvPicPr>
              <a:picLocks noChangeAspect="1"/>
            </p:cNvPicPr>
            <p:nvPr/>
          </p:nvPicPr>
          <p:blipFill>
            <a:blip r:embed="rId2"/>
            <a:stretch>
              <a:fillRect/>
            </a:stretch>
          </p:blipFill>
          <p:spPr>
            <a:xfrm>
              <a:off x="5249706" y="1024139"/>
              <a:ext cx="883371" cy="883371"/>
            </a:xfrm>
            <a:prstGeom prst="rect">
              <a:avLst/>
            </a:prstGeom>
          </p:spPr>
        </p:pic>
        <p:sp>
          <p:nvSpPr>
            <p:cNvPr id="26" name="TextBox 25">
              <a:extLst>
                <a:ext uri="{FF2B5EF4-FFF2-40B4-BE49-F238E27FC236}">
                  <a16:creationId xmlns:a16="http://schemas.microsoft.com/office/drawing/2014/main" id="{D854700A-B1EE-D044-9612-4487475D8C78}"/>
                </a:ext>
              </a:extLst>
            </p:cNvPr>
            <p:cNvSpPr txBox="1"/>
            <p:nvPr/>
          </p:nvSpPr>
          <p:spPr>
            <a:xfrm>
              <a:off x="6426986" y="1167597"/>
              <a:ext cx="1637607" cy="646331"/>
            </a:xfrm>
            <a:prstGeom prst="rect">
              <a:avLst/>
            </a:prstGeom>
            <a:noFill/>
          </p:spPr>
          <p:txBody>
            <a:bodyPr wrap="square" rtlCol="0">
              <a:spAutoFit/>
            </a:bodyPr>
            <a:lstStyle/>
            <a:p>
              <a:r>
                <a:rPr lang="en-US" dirty="0">
                  <a:latin typeface="Times"/>
                  <a:cs typeface="Times"/>
                </a:rPr>
                <a:t>Outcome 2 obtains</a:t>
              </a:r>
            </a:p>
          </p:txBody>
        </p:sp>
        <p:pic>
          <p:nvPicPr>
            <p:cNvPr id="10" name="Picture 9">
              <a:extLst>
                <a:ext uri="{FF2B5EF4-FFF2-40B4-BE49-F238E27FC236}">
                  <a16:creationId xmlns:a16="http://schemas.microsoft.com/office/drawing/2014/main" id="{FE4184B8-1566-EE4C-8F69-DFC1C4E7D304}"/>
                </a:ext>
              </a:extLst>
            </p:cNvPr>
            <p:cNvPicPr>
              <a:picLocks noChangeAspect="1"/>
            </p:cNvPicPr>
            <p:nvPr/>
          </p:nvPicPr>
          <p:blipFill>
            <a:blip r:embed="rId3"/>
            <a:stretch>
              <a:fillRect/>
            </a:stretch>
          </p:blipFill>
          <p:spPr>
            <a:xfrm>
              <a:off x="4653329" y="3175066"/>
              <a:ext cx="4033471" cy="3407871"/>
            </a:xfrm>
            <a:prstGeom prst="rect">
              <a:avLst/>
            </a:prstGeom>
          </p:spPr>
        </p:pic>
      </p:grpSp>
      <p:grpSp>
        <p:nvGrpSpPr>
          <p:cNvPr id="45" name="Group 44">
            <a:extLst>
              <a:ext uri="{FF2B5EF4-FFF2-40B4-BE49-F238E27FC236}">
                <a16:creationId xmlns:a16="http://schemas.microsoft.com/office/drawing/2014/main" id="{BB8A8F4E-CE0C-D24A-AC3B-851CD7E275F8}"/>
              </a:ext>
            </a:extLst>
          </p:cNvPr>
          <p:cNvGrpSpPr/>
          <p:nvPr/>
        </p:nvGrpSpPr>
        <p:grpSpPr>
          <a:xfrm>
            <a:off x="167713" y="982626"/>
            <a:ext cx="4086138" cy="5600312"/>
            <a:chOff x="167713" y="982626"/>
            <a:chExt cx="4086138" cy="5600312"/>
          </a:xfrm>
        </p:grpSpPr>
        <p:grpSp>
          <p:nvGrpSpPr>
            <p:cNvPr id="43" name="Group 42">
              <a:extLst>
                <a:ext uri="{FF2B5EF4-FFF2-40B4-BE49-F238E27FC236}">
                  <a16:creationId xmlns:a16="http://schemas.microsoft.com/office/drawing/2014/main" id="{C1B2ECC5-8602-D749-B4CB-B87908EFAD1E}"/>
                </a:ext>
              </a:extLst>
            </p:cNvPr>
            <p:cNvGrpSpPr/>
            <p:nvPr/>
          </p:nvGrpSpPr>
          <p:grpSpPr>
            <a:xfrm>
              <a:off x="167713" y="1130084"/>
              <a:ext cx="4086138" cy="5452854"/>
              <a:chOff x="167713" y="1130084"/>
              <a:chExt cx="4086138" cy="5452854"/>
            </a:xfrm>
          </p:grpSpPr>
          <p:sp>
            <p:nvSpPr>
              <p:cNvPr id="6" name="TextBox 5">
                <a:extLst>
                  <a:ext uri="{FF2B5EF4-FFF2-40B4-BE49-F238E27FC236}">
                    <a16:creationId xmlns:a16="http://schemas.microsoft.com/office/drawing/2014/main" id="{83154CB1-2EC9-9B4A-BE9A-C6F041FBD3B6}"/>
                  </a:ext>
                </a:extLst>
              </p:cNvPr>
              <p:cNvSpPr txBox="1"/>
              <p:nvPr/>
            </p:nvSpPr>
            <p:spPr>
              <a:xfrm>
                <a:off x="1559666" y="1130084"/>
                <a:ext cx="1637607" cy="646331"/>
              </a:xfrm>
              <a:prstGeom prst="rect">
                <a:avLst/>
              </a:prstGeom>
              <a:noFill/>
            </p:spPr>
            <p:txBody>
              <a:bodyPr wrap="square" rtlCol="0">
                <a:spAutoFit/>
              </a:bodyPr>
              <a:lstStyle/>
              <a:p>
                <a:r>
                  <a:rPr lang="en-US" dirty="0">
                    <a:latin typeface="Times"/>
                    <a:cs typeface="Times"/>
                  </a:rPr>
                  <a:t>Outcome 1 obtains</a:t>
                </a:r>
              </a:p>
            </p:txBody>
          </p:sp>
          <p:pic>
            <p:nvPicPr>
              <p:cNvPr id="4" name="Picture 3">
                <a:extLst>
                  <a:ext uri="{FF2B5EF4-FFF2-40B4-BE49-F238E27FC236}">
                    <a16:creationId xmlns:a16="http://schemas.microsoft.com/office/drawing/2014/main" id="{040432F5-7CB3-034E-AF59-D491C1A63B43}"/>
                  </a:ext>
                </a:extLst>
              </p:cNvPr>
              <p:cNvPicPr>
                <a:picLocks noChangeAspect="1"/>
              </p:cNvPicPr>
              <p:nvPr/>
            </p:nvPicPr>
            <p:blipFill>
              <a:blip r:embed="rId4"/>
              <a:stretch>
                <a:fillRect/>
              </a:stretch>
            </p:blipFill>
            <p:spPr>
              <a:xfrm>
                <a:off x="167713" y="3175066"/>
                <a:ext cx="4086138" cy="3407872"/>
              </a:xfrm>
              <a:prstGeom prst="rect">
                <a:avLst/>
              </a:prstGeom>
            </p:spPr>
          </p:pic>
        </p:grpSp>
        <p:pic>
          <p:nvPicPr>
            <p:cNvPr id="46" name="Content Placeholder 2" descr="A picture containing text, object, coin&#10;&#10;Description automatically generated">
              <a:extLst>
                <a:ext uri="{FF2B5EF4-FFF2-40B4-BE49-F238E27FC236}">
                  <a16:creationId xmlns:a16="http://schemas.microsoft.com/office/drawing/2014/main" id="{55DE529D-3B04-AC4A-BC6F-30DF03664B00}"/>
                </a:ext>
              </a:extLst>
            </p:cNvPr>
            <p:cNvPicPr>
              <a:picLocks noChangeAspect="1"/>
            </p:cNvPicPr>
            <p:nvPr/>
          </p:nvPicPr>
          <p:blipFill>
            <a:blip r:embed="rId5"/>
            <a:stretch>
              <a:fillRect/>
            </a:stretch>
          </p:blipFill>
          <p:spPr bwMode="auto">
            <a:xfrm>
              <a:off x="529340" y="982626"/>
              <a:ext cx="883371" cy="88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Content Placeholder 43">
            <a:extLst>
              <a:ext uri="{FF2B5EF4-FFF2-40B4-BE49-F238E27FC236}">
                <a16:creationId xmlns:a16="http://schemas.microsoft.com/office/drawing/2014/main" id="{0952ED30-05F0-864E-87DD-26FEB31099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05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C53448EE-77E6-B342-892D-B74319DFB3CB}"/>
              </a:ext>
            </a:extLst>
          </p:cNvPr>
          <p:cNvSpPr/>
          <p:nvPr/>
        </p:nvSpPr>
        <p:spPr>
          <a:xfrm>
            <a:off x="384175" y="1193800"/>
            <a:ext cx="3783013" cy="5162550"/>
          </a:xfrm>
          <a:custGeom>
            <a:avLst/>
            <a:gdLst>
              <a:gd name="connsiteX0" fmla="*/ 178487 w 2999946"/>
              <a:gd name="connsiteY0" fmla="*/ 0 h 3885514"/>
              <a:gd name="connsiteX1" fmla="*/ 2999946 w 2999946"/>
              <a:gd name="connsiteY1" fmla="*/ 102973 h 3885514"/>
              <a:gd name="connsiteX2" fmla="*/ 2869514 w 2999946"/>
              <a:gd name="connsiteY2" fmla="*/ 3885514 h 3885514"/>
              <a:gd name="connsiteX3" fmla="*/ 0 w 2999946"/>
              <a:gd name="connsiteY3" fmla="*/ 3693297 h 3885514"/>
              <a:gd name="connsiteX4" fmla="*/ 178487 w 2999946"/>
              <a:gd name="connsiteY4" fmla="*/ 0 h 388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946" h="3885514">
                <a:moveTo>
                  <a:pt x="178487" y="0"/>
                </a:moveTo>
                <a:lnTo>
                  <a:pt x="2999946" y="102973"/>
                </a:lnTo>
                <a:lnTo>
                  <a:pt x="2869514" y="3885514"/>
                </a:lnTo>
                <a:lnTo>
                  <a:pt x="0" y="3693297"/>
                </a:lnTo>
                <a:lnTo>
                  <a:pt x="178487"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7106" name="Title 1">
            <a:extLst>
              <a:ext uri="{FF2B5EF4-FFF2-40B4-BE49-F238E27FC236}">
                <a16:creationId xmlns:a16="http://schemas.microsoft.com/office/drawing/2014/main" id="{5E1060EC-6734-4F4E-AACC-951ECC9C1C90}"/>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Accuracy/Scoring Rules</a:t>
            </a:r>
          </a:p>
        </p:txBody>
      </p:sp>
      <p:sp>
        <p:nvSpPr>
          <p:cNvPr id="47107" name="Content Placeholder 2">
            <a:extLst>
              <a:ext uri="{FF2B5EF4-FFF2-40B4-BE49-F238E27FC236}">
                <a16:creationId xmlns:a16="http://schemas.microsoft.com/office/drawing/2014/main" id="{B7A3BD1B-396E-D042-8112-626F4809594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6E1D4024-225B-2748-849E-6541DC138A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AA6CA4-3EEA-9240-8167-3AC9BFB3FD96}" type="slidenum">
              <a:rPr lang="en-US" altLang="en-US" sz="1200">
                <a:solidFill>
                  <a:srgbClr val="898989"/>
                </a:solidFill>
                <a:latin typeface="Times" pitchFamily="2" charset="0"/>
              </a:rPr>
              <a:pPr eaLnBrk="1" hangingPunct="1"/>
              <a:t>33</a:t>
            </a:fld>
            <a:endParaRPr lang="en-US" altLang="en-US" sz="1200">
              <a:solidFill>
                <a:srgbClr val="898989"/>
              </a:solidFill>
              <a:latin typeface="Times" pitchFamily="2" charset="0"/>
            </a:endParaRPr>
          </a:p>
        </p:txBody>
      </p:sp>
      <p:sp>
        <p:nvSpPr>
          <p:cNvPr id="47109" name="TextBox 5">
            <a:extLst>
              <a:ext uri="{FF2B5EF4-FFF2-40B4-BE49-F238E27FC236}">
                <a16:creationId xmlns:a16="http://schemas.microsoft.com/office/drawing/2014/main" id="{2D2E2B02-462E-5144-AE7D-FB850DA1ACDB}"/>
              </a:ext>
            </a:extLst>
          </p:cNvPr>
          <p:cNvSpPr txBox="1">
            <a:spLocks noChangeArrowheads="1"/>
          </p:cNvSpPr>
          <p:nvPr/>
        </p:nvSpPr>
        <p:spPr bwMode="auto">
          <a:xfrm>
            <a:off x="776288" y="1362075"/>
            <a:ext cx="3335337"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Choose accuracy dominating credences under Brier score/ strictly proper score.</a:t>
            </a:r>
            <a:endParaRPr lang="en-US" altLang="en-US">
              <a:latin typeface="Times" pitchFamily="2" charset="0"/>
            </a:endParaRPr>
          </a:p>
        </p:txBody>
      </p:sp>
      <p:sp>
        <p:nvSpPr>
          <p:cNvPr id="47110" name="TextBox 6">
            <a:extLst>
              <a:ext uri="{FF2B5EF4-FFF2-40B4-BE49-F238E27FC236}">
                <a16:creationId xmlns:a16="http://schemas.microsoft.com/office/drawing/2014/main" id="{8A2D4343-3A8C-4945-89C8-74D6F4C806C9}"/>
              </a:ext>
            </a:extLst>
          </p:cNvPr>
          <p:cNvSpPr txBox="1">
            <a:spLocks noChangeArrowheads="1"/>
          </p:cNvSpPr>
          <p:nvPr/>
        </p:nvSpPr>
        <p:spPr bwMode="auto">
          <a:xfrm>
            <a:off x="660400" y="4762500"/>
            <a:ext cx="28273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Credences must be probabilities</a:t>
            </a:r>
            <a:endParaRPr lang="en-US" altLang="en-US" sz="1400">
              <a:latin typeface="Times" pitchFamily="2" charset="0"/>
            </a:endParaRPr>
          </a:p>
        </p:txBody>
      </p:sp>
      <p:sp>
        <p:nvSpPr>
          <p:cNvPr id="47111" name="TextBox 7">
            <a:extLst>
              <a:ext uri="{FF2B5EF4-FFF2-40B4-BE49-F238E27FC236}">
                <a16:creationId xmlns:a16="http://schemas.microsoft.com/office/drawing/2014/main" id="{DEFAC33C-06B7-6F43-974A-7513F523956D}"/>
              </a:ext>
            </a:extLst>
          </p:cNvPr>
          <p:cNvSpPr txBox="1">
            <a:spLocks noChangeArrowheads="1"/>
          </p:cNvSpPr>
          <p:nvPr/>
        </p:nvSpPr>
        <p:spPr bwMode="auto">
          <a:xfrm>
            <a:off x="1743075" y="3595688"/>
            <a:ext cx="1398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deduction</a:t>
            </a:r>
          </a:p>
        </p:txBody>
      </p:sp>
      <p:grpSp>
        <p:nvGrpSpPr>
          <p:cNvPr id="19" name="Group 18">
            <a:extLst>
              <a:ext uri="{FF2B5EF4-FFF2-40B4-BE49-F238E27FC236}">
                <a16:creationId xmlns:a16="http://schemas.microsoft.com/office/drawing/2014/main" id="{A48AEC4F-E34F-904D-8B7D-B5CF6D5FAB86}"/>
              </a:ext>
            </a:extLst>
          </p:cNvPr>
          <p:cNvGrpSpPr>
            <a:grpSpLocks/>
          </p:cNvGrpSpPr>
          <p:nvPr/>
        </p:nvGrpSpPr>
        <p:grpSpPr bwMode="auto">
          <a:xfrm>
            <a:off x="3900488" y="1952625"/>
            <a:ext cx="4127500" cy="2449513"/>
            <a:chOff x="3130951" y="3499650"/>
            <a:chExt cx="4127957" cy="2449793"/>
          </a:xfrm>
        </p:grpSpPr>
        <p:sp>
          <p:nvSpPr>
            <p:cNvPr id="15" name="Freeform 14">
              <a:extLst>
                <a:ext uri="{FF2B5EF4-FFF2-40B4-BE49-F238E27FC236}">
                  <a16:creationId xmlns:a16="http://schemas.microsoft.com/office/drawing/2014/main" id="{87629F6A-EEFB-0E40-9772-CEE6AAA384A9}"/>
                </a:ext>
              </a:extLst>
            </p:cNvPr>
            <p:cNvSpPr/>
            <p:nvPr/>
          </p:nvSpPr>
          <p:spPr>
            <a:xfrm>
              <a:off x="3130951" y="3499650"/>
              <a:ext cx="4050160" cy="1628961"/>
            </a:xfrm>
            <a:custGeom>
              <a:avLst/>
              <a:gdLst>
                <a:gd name="connsiteX0" fmla="*/ 0 w 2045730"/>
                <a:gd name="connsiteY0" fmla="*/ 350108 h 610973"/>
                <a:gd name="connsiteX1" fmla="*/ 2045730 w 2045730"/>
                <a:gd name="connsiteY1" fmla="*/ 0 h 610973"/>
                <a:gd name="connsiteX2" fmla="*/ 1983946 w 2045730"/>
                <a:gd name="connsiteY2" fmla="*/ 610973 h 610973"/>
                <a:gd name="connsiteX3" fmla="*/ 0 w 2045730"/>
                <a:gd name="connsiteY3" fmla="*/ 350108 h 610973"/>
              </a:gdLst>
              <a:ahLst/>
              <a:cxnLst>
                <a:cxn ang="0">
                  <a:pos x="connsiteX0" y="connsiteY0"/>
                </a:cxn>
                <a:cxn ang="0">
                  <a:pos x="connsiteX1" y="connsiteY1"/>
                </a:cxn>
                <a:cxn ang="0">
                  <a:pos x="connsiteX2" y="connsiteY2"/>
                </a:cxn>
                <a:cxn ang="0">
                  <a:pos x="connsiteX3" y="connsiteY3"/>
                </a:cxn>
              </a:cxnLst>
              <a:rect l="l" t="t" r="r" b="b"/>
              <a:pathLst>
                <a:path w="2045730" h="610973">
                  <a:moveTo>
                    <a:pt x="0" y="350108"/>
                  </a:moveTo>
                  <a:lnTo>
                    <a:pt x="2045730" y="0"/>
                  </a:lnTo>
                  <a:lnTo>
                    <a:pt x="1983946" y="610973"/>
                  </a:lnTo>
                  <a:lnTo>
                    <a:pt x="0" y="350108"/>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7115" name="TextBox 8">
              <a:extLst>
                <a:ext uri="{FF2B5EF4-FFF2-40B4-BE49-F238E27FC236}">
                  <a16:creationId xmlns:a16="http://schemas.microsoft.com/office/drawing/2014/main" id="{AF392473-612B-1A47-8A33-25D1BF4270DC}"/>
                </a:ext>
              </a:extLst>
            </p:cNvPr>
            <p:cNvSpPr txBox="1">
              <a:spLocks noChangeArrowheads="1"/>
            </p:cNvSpPr>
            <p:nvPr/>
          </p:nvSpPr>
          <p:spPr bwMode="auto">
            <a:xfrm>
              <a:off x="3711426" y="4010451"/>
              <a:ext cx="354748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Use of these scoring rules encodes probabilities.</a:t>
              </a:r>
            </a:p>
            <a:p>
              <a:pPr eaLnBrk="1" hangingPunct="1"/>
              <a:endParaRPr lang="en-US" altLang="en-US">
                <a:latin typeface="Times" pitchFamily="2" charset="0"/>
              </a:endParaRPr>
            </a:p>
            <a:p>
              <a:pPr eaLnBrk="1" hangingPunct="1"/>
              <a:r>
                <a:rPr lang="en-US" altLang="en-US">
                  <a:latin typeface="Times" pitchFamily="2" charset="0"/>
                </a:rPr>
                <a:t>Most scoring rules gives different calculi.</a:t>
              </a:r>
            </a:p>
          </p:txBody>
        </p:sp>
      </p:grpSp>
      <p:sp>
        <p:nvSpPr>
          <p:cNvPr id="13" name="Down Arrow 12">
            <a:extLst>
              <a:ext uri="{FF2B5EF4-FFF2-40B4-BE49-F238E27FC236}">
                <a16:creationId xmlns:a16="http://schemas.microsoft.com/office/drawing/2014/main" id="{035923A3-77F4-3643-B61E-D3ADCCD547D7}"/>
              </a:ext>
            </a:extLst>
          </p:cNvPr>
          <p:cNvSpPr/>
          <p:nvPr/>
        </p:nvSpPr>
        <p:spPr>
          <a:xfrm>
            <a:off x="776288" y="3390900"/>
            <a:ext cx="1077912" cy="1254125"/>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73401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C830D40-40EF-8E4F-8631-C26CA3631EEE}"/>
              </a:ext>
            </a:extLst>
          </p:cNvPr>
          <p:cNvGrpSpPr>
            <a:grpSpLocks/>
          </p:cNvGrpSpPr>
          <p:nvPr/>
        </p:nvGrpSpPr>
        <p:grpSpPr bwMode="auto">
          <a:xfrm>
            <a:off x="2032000" y="2413000"/>
            <a:ext cx="2389188" cy="3216275"/>
            <a:chOff x="2032000" y="2413439"/>
            <a:chExt cx="2388973" cy="3215750"/>
          </a:xfrm>
        </p:grpSpPr>
        <p:sp>
          <p:nvSpPr>
            <p:cNvPr id="17" name="Freeform 16">
              <a:extLst>
                <a:ext uri="{FF2B5EF4-FFF2-40B4-BE49-F238E27FC236}">
                  <a16:creationId xmlns:a16="http://schemas.microsoft.com/office/drawing/2014/main" id="{51EA628C-E32E-484A-BE33-24D8F96E340E}"/>
                </a:ext>
              </a:extLst>
            </p:cNvPr>
            <p:cNvSpPr/>
            <p:nvPr/>
          </p:nvSpPr>
          <p:spPr>
            <a:xfrm>
              <a:off x="2032000" y="2738824"/>
              <a:ext cx="2388973" cy="2890365"/>
            </a:xfrm>
            <a:custGeom>
              <a:avLst/>
              <a:gdLst>
                <a:gd name="connsiteX0" fmla="*/ 61784 w 2388973"/>
                <a:gd name="connsiteY0" fmla="*/ 20595 h 2890108"/>
                <a:gd name="connsiteX1" fmla="*/ 2375243 w 2388973"/>
                <a:gd name="connsiteY1" fmla="*/ 0 h 2890108"/>
                <a:gd name="connsiteX2" fmla="*/ 2388973 w 2388973"/>
                <a:gd name="connsiteY2" fmla="*/ 2862649 h 2890108"/>
                <a:gd name="connsiteX3" fmla="*/ 0 w 2388973"/>
                <a:gd name="connsiteY3" fmla="*/ 2890108 h 2890108"/>
                <a:gd name="connsiteX4" fmla="*/ 61784 w 2388973"/>
                <a:gd name="connsiteY4" fmla="*/ 20595 h 2890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973" h="2890108">
                  <a:moveTo>
                    <a:pt x="61784" y="20595"/>
                  </a:moveTo>
                  <a:lnTo>
                    <a:pt x="2375243" y="0"/>
                  </a:lnTo>
                  <a:cubicBezTo>
                    <a:pt x="2379820" y="954216"/>
                    <a:pt x="2384396" y="1908433"/>
                    <a:pt x="2388973" y="2862649"/>
                  </a:cubicBezTo>
                  <a:lnTo>
                    <a:pt x="0" y="2890108"/>
                  </a:lnTo>
                  <a:lnTo>
                    <a:pt x="61784" y="20595"/>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8150" name="TextBox 13">
              <a:extLst>
                <a:ext uri="{FF2B5EF4-FFF2-40B4-BE49-F238E27FC236}">
                  <a16:creationId xmlns:a16="http://schemas.microsoft.com/office/drawing/2014/main" id="{94933EF5-54CD-DF40-B043-DDACB7170725}"/>
                </a:ext>
              </a:extLst>
            </p:cNvPr>
            <p:cNvSpPr txBox="1">
              <a:spLocks noChangeArrowheads="1"/>
            </p:cNvSpPr>
            <p:nvPr/>
          </p:nvSpPr>
          <p:spPr bwMode="auto">
            <a:xfrm>
              <a:off x="2498811" y="2413439"/>
              <a:ext cx="1151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superadditive</a:t>
              </a:r>
            </a:p>
          </p:txBody>
        </p:sp>
      </p:grpSp>
      <p:grpSp>
        <p:nvGrpSpPr>
          <p:cNvPr id="21" name="Group 20">
            <a:extLst>
              <a:ext uri="{FF2B5EF4-FFF2-40B4-BE49-F238E27FC236}">
                <a16:creationId xmlns:a16="http://schemas.microsoft.com/office/drawing/2014/main" id="{90944514-95D8-1543-A0FE-A1934B714837}"/>
              </a:ext>
            </a:extLst>
          </p:cNvPr>
          <p:cNvGrpSpPr>
            <a:grpSpLocks/>
          </p:cNvGrpSpPr>
          <p:nvPr/>
        </p:nvGrpSpPr>
        <p:grpSpPr bwMode="auto">
          <a:xfrm>
            <a:off x="4127500" y="2409825"/>
            <a:ext cx="763588" cy="3225800"/>
            <a:chOff x="4127580" y="2410446"/>
            <a:chExt cx="762987" cy="3225608"/>
          </a:xfrm>
        </p:grpSpPr>
        <p:sp>
          <p:nvSpPr>
            <p:cNvPr id="16" name="Freeform 15">
              <a:extLst>
                <a:ext uri="{FF2B5EF4-FFF2-40B4-BE49-F238E27FC236}">
                  <a16:creationId xmlns:a16="http://schemas.microsoft.com/office/drawing/2014/main" id="{543F5F0E-8556-1841-A25C-81494C24D141}"/>
                </a:ext>
              </a:extLst>
            </p:cNvPr>
            <p:cNvSpPr/>
            <p:nvPr/>
          </p:nvSpPr>
          <p:spPr>
            <a:xfrm>
              <a:off x="4455934" y="2704117"/>
              <a:ext cx="157038" cy="2931937"/>
            </a:xfrm>
            <a:custGeom>
              <a:avLst/>
              <a:gdLst>
                <a:gd name="connsiteX0" fmla="*/ 0 w 157892"/>
                <a:gd name="connsiteY0" fmla="*/ 0 h 2931297"/>
                <a:gd name="connsiteX1" fmla="*/ 116703 w 157892"/>
                <a:gd name="connsiteY1" fmla="*/ 6865 h 2931297"/>
                <a:gd name="connsiteX2" fmla="*/ 157892 w 157892"/>
                <a:gd name="connsiteY2" fmla="*/ 2931297 h 2931297"/>
                <a:gd name="connsiteX3" fmla="*/ 6865 w 157892"/>
                <a:gd name="connsiteY3" fmla="*/ 2890108 h 2931297"/>
                <a:gd name="connsiteX4" fmla="*/ 0 w 157892"/>
                <a:gd name="connsiteY4" fmla="*/ 0 h 293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92" h="2931297">
                  <a:moveTo>
                    <a:pt x="0" y="0"/>
                  </a:moveTo>
                  <a:lnTo>
                    <a:pt x="116703" y="6865"/>
                  </a:lnTo>
                  <a:lnTo>
                    <a:pt x="157892" y="2931297"/>
                  </a:lnTo>
                  <a:lnTo>
                    <a:pt x="6865" y="2890108"/>
                  </a:lnTo>
                  <a:cubicBezTo>
                    <a:pt x="4577" y="1926739"/>
                    <a:pt x="2288" y="963369"/>
                    <a:pt x="0" y="0"/>
                  </a:cubicBez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8148" name="TextBox 14">
              <a:extLst>
                <a:ext uri="{FF2B5EF4-FFF2-40B4-BE49-F238E27FC236}">
                  <a16:creationId xmlns:a16="http://schemas.microsoft.com/office/drawing/2014/main" id="{40F01BCB-474E-444B-AD82-F1B0E9852B86}"/>
                </a:ext>
              </a:extLst>
            </p:cNvPr>
            <p:cNvSpPr txBox="1">
              <a:spLocks noChangeArrowheads="1"/>
            </p:cNvSpPr>
            <p:nvPr/>
          </p:nvSpPr>
          <p:spPr bwMode="auto">
            <a:xfrm>
              <a:off x="4127580" y="2410446"/>
              <a:ext cx="762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additive</a:t>
              </a:r>
            </a:p>
          </p:txBody>
        </p:sp>
      </p:grpSp>
      <p:sp>
        <p:nvSpPr>
          <p:cNvPr id="22" name="Freeform 21">
            <a:extLst>
              <a:ext uri="{FF2B5EF4-FFF2-40B4-BE49-F238E27FC236}">
                <a16:creationId xmlns:a16="http://schemas.microsoft.com/office/drawing/2014/main" id="{BFC8E372-6D0B-174A-870F-84D433CCCD44}"/>
              </a:ext>
            </a:extLst>
          </p:cNvPr>
          <p:cNvSpPr/>
          <p:nvPr/>
        </p:nvSpPr>
        <p:spPr>
          <a:xfrm>
            <a:off x="350838" y="185738"/>
            <a:ext cx="7151687" cy="706437"/>
          </a:xfrm>
          <a:custGeom>
            <a:avLst/>
            <a:gdLst>
              <a:gd name="connsiteX0" fmla="*/ 219676 w 7153189"/>
              <a:gd name="connsiteY0" fmla="*/ 0 h 707081"/>
              <a:gd name="connsiteX1" fmla="*/ 7098270 w 7153189"/>
              <a:gd name="connsiteY1" fmla="*/ 274595 h 707081"/>
              <a:gd name="connsiteX2" fmla="*/ 7153189 w 7153189"/>
              <a:gd name="connsiteY2" fmla="*/ 542325 h 707081"/>
              <a:gd name="connsiteX3" fmla="*/ 0 w 7153189"/>
              <a:gd name="connsiteY3" fmla="*/ 707081 h 707081"/>
              <a:gd name="connsiteX4" fmla="*/ 219676 w 7153189"/>
              <a:gd name="connsiteY4" fmla="*/ 0 h 70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189" h="707081">
                <a:moveTo>
                  <a:pt x="219676" y="0"/>
                </a:moveTo>
                <a:lnTo>
                  <a:pt x="7098270" y="274595"/>
                </a:lnTo>
                <a:lnTo>
                  <a:pt x="7153189" y="542325"/>
                </a:lnTo>
                <a:lnTo>
                  <a:pt x="0" y="707081"/>
                </a:lnTo>
                <a:lnTo>
                  <a:pt x="219676" y="0"/>
                </a:lnTo>
                <a:close/>
              </a:path>
            </a:pathLst>
          </a:custGeom>
          <a:solidFill>
            <a:srgbClr val="B4DD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19" name="Group 18">
            <a:extLst>
              <a:ext uri="{FF2B5EF4-FFF2-40B4-BE49-F238E27FC236}">
                <a16:creationId xmlns:a16="http://schemas.microsoft.com/office/drawing/2014/main" id="{982E32AE-9D71-BB43-966D-9D163A3B02A3}"/>
              </a:ext>
            </a:extLst>
          </p:cNvPr>
          <p:cNvGrpSpPr>
            <a:grpSpLocks/>
          </p:cNvGrpSpPr>
          <p:nvPr/>
        </p:nvGrpSpPr>
        <p:grpSpPr bwMode="auto">
          <a:xfrm>
            <a:off x="4627563" y="2409825"/>
            <a:ext cx="2505075" cy="3198813"/>
            <a:chOff x="4626919" y="2410446"/>
            <a:chExt cx="2505676" cy="3198149"/>
          </a:xfrm>
        </p:grpSpPr>
        <p:sp>
          <p:nvSpPr>
            <p:cNvPr id="48145" name="TextBox 12">
              <a:extLst>
                <a:ext uri="{FF2B5EF4-FFF2-40B4-BE49-F238E27FC236}">
                  <a16:creationId xmlns:a16="http://schemas.microsoft.com/office/drawing/2014/main" id="{FD76A048-B870-6743-B483-72A465820330}"/>
                </a:ext>
              </a:extLst>
            </p:cNvPr>
            <p:cNvSpPr txBox="1">
              <a:spLocks noChangeArrowheads="1"/>
            </p:cNvSpPr>
            <p:nvPr/>
          </p:nvSpPr>
          <p:spPr bwMode="auto">
            <a:xfrm>
              <a:off x="5574270" y="2410446"/>
              <a:ext cx="1012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subadditive</a:t>
              </a:r>
            </a:p>
          </p:txBody>
        </p:sp>
        <p:sp>
          <p:nvSpPr>
            <p:cNvPr id="18" name="Freeform 17">
              <a:extLst>
                <a:ext uri="{FF2B5EF4-FFF2-40B4-BE49-F238E27FC236}">
                  <a16:creationId xmlns:a16="http://schemas.microsoft.com/office/drawing/2014/main" id="{7C95C2FD-65FB-4349-9210-1A12AC1D4EC4}"/>
                </a:ext>
              </a:extLst>
            </p:cNvPr>
            <p:cNvSpPr/>
            <p:nvPr/>
          </p:nvSpPr>
          <p:spPr>
            <a:xfrm>
              <a:off x="4626919" y="2738991"/>
              <a:ext cx="2505676" cy="2869604"/>
            </a:xfrm>
            <a:custGeom>
              <a:avLst/>
              <a:gdLst>
                <a:gd name="connsiteX0" fmla="*/ 0 w 2505676"/>
                <a:gd name="connsiteY0" fmla="*/ 6865 h 2869514"/>
                <a:gd name="connsiteX1" fmla="*/ 2505676 w 2505676"/>
                <a:gd name="connsiteY1" fmla="*/ 0 h 2869514"/>
                <a:gd name="connsiteX2" fmla="*/ 2478216 w 2505676"/>
                <a:gd name="connsiteY2" fmla="*/ 2869514 h 2869514"/>
                <a:gd name="connsiteX3" fmla="*/ 20595 w 2505676"/>
                <a:gd name="connsiteY3" fmla="*/ 2842054 h 2869514"/>
                <a:gd name="connsiteX4" fmla="*/ 0 w 2505676"/>
                <a:gd name="connsiteY4" fmla="*/ 6865 h 2869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676" h="2869514">
                  <a:moveTo>
                    <a:pt x="0" y="6865"/>
                  </a:moveTo>
                  <a:lnTo>
                    <a:pt x="2505676" y="0"/>
                  </a:lnTo>
                  <a:lnTo>
                    <a:pt x="2478216" y="2869514"/>
                  </a:lnTo>
                  <a:lnTo>
                    <a:pt x="20595" y="2842054"/>
                  </a:lnTo>
                  <a:cubicBezTo>
                    <a:pt x="18307" y="1899279"/>
                    <a:pt x="16018" y="956505"/>
                    <a:pt x="0" y="6865"/>
                  </a:cubicBezTo>
                  <a:close/>
                </a:path>
              </a:pathLst>
            </a:custGeom>
            <a:solidFill>
              <a:srgbClr val="FFDDB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
        <p:nvSpPr>
          <p:cNvPr id="48133" name="Title 1">
            <a:extLst>
              <a:ext uri="{FF2B5EF4-FFF2-40B4-BE49-F238E27FC236}">
                <a16:creationId xmlns:a16="http://schemas.microsoft.com/office/drawing/2014/main" id="{A2D4FD78-0EB8-1E46-B986-2ED398FB40F5}"/>
              </a:ext>
            </a:extLst>
          </p:cNvPr>
          <p:cNvSpPr>
            <a:spLocks noGrp="1"/>
          </p:cNvSpPr>
          <p:nvPr>
            <p:ph type="title"/>
          </p:nvPr>
        </p:nvSpPr>
        <p:spPr>
          <a:xfrm>
            <a:off x="457200" y="103188"/>
            <a:ext cx="7651750" cy="857250"/>
          </a:xfrm>
        </p:spPr>
        <p:txBody>
          <a:bodyPr/>
          <a:lstStyle/>
          <a:p>
            <a:r>
              <a:rPr lang="en-US" altLang="en-US">
                <a:latin typeface="Times" pitchFamily="2" charset="0"/>
                <a:ea typeface="ＭＳ Ｐゴシック" panose="020B0600070205080204" pitchFamily="34" charset="-128"/>
              </a:rPr>
              <a:t>Alternative Scoring Rules</a:t>
            </a:r>
          </a:p>
        </p:txBody>
      </p:sp>
      <p:sp>
        <p:nvSpPr>
          <p:cNvPr id="48134" name="Content Placeholder 2">
            <a:extLst>
              <a:ext uri="{FF2B5EF4-FFF2-40B4-BE49-F238E27FC236}">
                <a16:creationId xmlns:a16="http://schemas.microsoft.com/office/drawing/2014/main" id="{AFD5EB74-CEA8-AF4C-950C-45C49B7D7BF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8135" name="Slide Number Placeholder 3">
            <a:extLst>
              <a:ext uri="{FF2B5EF4-FFF2-40B4-BE49-F238E27FC236}">
                <a16:creationId xmlns:a16="http://schemas.microsoft.com/office/drawing/2014/main" id="{DF992BE6-CACB-E84B-AD8B-D80460FC0B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D91667-A922-C74B-8B79-8FCEC4A90E78}" type="slidenum">
              <a:rPr lang="en-US" altLang="en-US" sz="1200">
                <a:solidFill>
                  <a:srgbClr val="898989"/>
                </a:solidFill>
                <a:latin typeface="Times" pitchFamily="2" charset="0"/>
              </a:rPr>
              <a:pPr eaLnBrk="1" hangingPunct="1"/>
              <a:t>34</a:t>
            </a:fld>
            <a:endParaRPr lang="en-US" altLang="en-US" sz="1200">
              <a:solidFill>
                <a:srgbClr val="898989"/>
              </a:solidFill>
              <a:latin typeface="Times" pitchFamily="2" charset="0"/>
            </a:endParaRPr>
          </a:p>
        </p:txBody>
      </p:sp>
      <p:sp>
        <p:nvSpPr>
          <p:cNvPr id="48136" name="TextBox 4">
            <a:extLst>
              <a:ext uri="{FF2B5EF4-FFF2-40B4-BE49-F238E27FC236}">
                <a16:creationId xmlns:a16="http://schemas.microsoft.com/office/drawing/2014/main" id="{12C51B7E-0659-4A49-B580-5CD9994A14E9}"/>
              </a:ext>
            </a:extLst>
          </p:cNvPr>
          <p:cNvSpPr txBox="1">
            <a:spLocks noChangeArrowheads="1"/>
          </p:cNvSpPr>
          <p:nvPr/>
        </p:nvSpPr>
        <p:spPr bwMode="auto">
          <a:xfrm>
            <a:off x="582613" y="1235075"/>
            <a:ext cx="487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Brier score: L</a:t>
            </a:r>
            <a:r>
              <a:rPr lang="en-US" altLang="en-US" sz="2000" baseline="-25000">
                <a:latin typeface="Times" pitchFamily="2" charset="0"/>
              </a:rPr>
              <a:t>i</a:t>
            </a:r>
            <a:r>
              <a:rPr lang="en-US" altLang="en-US" sz="2000">
                <a:latin typeface="Times" pitchFamily="2" charset="0"/>
              </a:rPr>
              <a:t> = x</a:t>
            </a:r>
            <a:r>
              <a:rPr lang="en-US" altLang="en-US" sz="2000" baseline="-25000">
                <a:latin typeface="Times" pitchFamily="2" charset="0"/>
              </a:rPr>
              <a:t>1</a:t>
            </a:r>
            <a:r>
              <a:rPr lang="en-US" altLang="en-US" sz="2800" baseline="30000">
                <a:latin typeface="Times" pitchFamily="2" charset="0"/>
              </a:rPr>
              <a:t>2</a:t>
            </a:r>
            <a:r>
              <a:rPr lang="en-US" altLang="en-US" sz="2000">
                <a:latin typeface="Times" pitchFamily="2" charset="0"/>
              </a:rPr>
              <a:t> + </a:t>
            </a:r>
            <a:r>
              <a:rPr lang="is-IS" altLang="en-US" sz="2000">
                <a:latin typeface="Times" pitchFamily="2" charset="0"/>
              </a:rPr>
              <a:t>… + (1-</a:t>
            </a:r>
            <a:r>
              <a:rPr lang="en-US" altLang="en-US" sz="2000">
                <a:latin typeface="Times" pitchFamily="2" charset="0"/>
              </a:rPr>
              <a:t>x</a:t>
            </a:r>
            <a:r>
              <a:rPr lang="en-US" altLang="en-US" sz="2000" baseline="-25000">
                <a:latin typeface="Times" pitchFamily="2" charset="0"/>
              </a:rPr>
              <a:t>i</a:t>
            </a:r>
            <a:r>
              <a:rPr lang="en-US" altLang="en-US" sz="2000">
                <a:latin typeface="Times" pitchFamily="2" charset="0"/>
              </a:rPr>
              <a:t>)</a:t>
            </a:r>
            <a:r>
              <a:rPr lang="en-US" altLang="en-US" sz="2800" baseline="30000">
                <a:latin typeface="Times" pitchFamily="2" charset="0"/>
              </a:rPr>
              <a:t>2</a:t>
            </a:r>
            <a:r>
              <a:rPr lang="en-US" altLang="en-US" sz="2000">
                <a:latin typeface="Times" pitchFamily="2" charset="0"/>
              </a:rPr>
              <a:t> + </a:t>
            </a:r>
            <a:r>
              <a:rPr lang="is-IS" altLang="en-US" sz="2000">
                <a:latin typeface="Times" pitchFamily="2" charset="0"/>
              </a:rPr>
              <a:t>… + </a:t>
            </a:r>
            <a:r>
              <a:rPr lang="en-US" altLang="en-US" sz="2000">
                <a:latin typeface="Times" pitchFamily="2" charset="0"/>
              </a:rPr>
              <a:t>x</a:t>
            </a:r>
            <a:r>
              <a:rPr lang="en-US" altLang="en-US" sz="2000" baseline="-25000">
                <a:latin typeface="Times" pitchFamily="2" charset="0"/>
              </a:rPr>
              <a:t>r</a:t>
            </a:r>
            <a:r>
              <a:rPr lang="en-US" altLang="en-US" sz="2800" baseline="30000">
                <a:latin typeface="Times" pitchFamily="2" charset="0"/>
              </a:rPr>
              <a:t>2</a:t>
            </a:r>
            <a:r>
              <a:rPr lang="is-IS" altLang="en-US" sz="2000">
                <a:latin typeface="Times" pitchFamily="2" charset="0"/>
              </a:rPr>
              <a:t> </a:t>
            </a:r>
            <a:r>
              <a:rPr lang="en-US" altLang="en-US" sz="2000">
                <a:latin typeface="Times" pitchFamily="2" charset="0"/>
              </a:rPr>
              <a:t> </a:t>
            </a:r>
            <a:r>
              <a:rPr lang="is-IS" altLang="en-US" sz="1600">
                <a:latin typeface="Times" pitchFamily="2" charset="0"/>
              </a:rPr>
              <a:t> </a:t>
            </a:r>
            <a:r>
              <a:rPr lang="en-US" altLang="en-US" sz="2000">
                <a:latin typeface="Times" pitchFamily="2" charset="0"/>
              </a:rPr>
              <a:t> </a:t>
            </a:r>
          </a:p>
        </p:txBody>
      </p:sp>
      <p:sp>
        <p:nvSpPr>
          <p:cNvPr id="48137" name="TextBox 5">
            <a:extLst>
              <a:ext uri="{FF2B5EF4-FFF2-40B4-BE49-F238E27FC236}">
                <a16:creationId xmlns:a16="http://schemas.microsoft.com/office/drawing/2014/main" id="{DEF66E9D-2E0E-4946-8065-59CBF15A8525}"/>
              </a:ext>
            </a:extLst>
          </p:cNvPr>
          <p:cNvSpPr txBox="1">
            <a:spLocks noChangeArrowheads="1"/>
          </p:cNvSpPr>
          <p:nvPr/>
        </p:nvSpPr>
        <p:spPr bwMode="auto">
          <a:xfrm>
            <a:off x="596900" y="858838"/>
            <a:ext cx="7478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For credences x</a:t>
            </a:r>
            <a:r>
              <a:rPr lang="en-US" altLang="en-US" sz="2000" baseline="-25000">
                <a:latin typeface="Times" pitchFamily="2" charset="0"/>
              </a:rPr>
              <a:t>1</a:t>
            </a:r>
            <a:r>
              <a:rPr lang="en-US" altLang="en-US" sz="2000">
                <a:latin typeface="Times" pitchFamily="2" charset="0"/>
              </a:rPr>
              <a:t>, </a:t>
            </a:r>
            <a:r>
              <a:rPr lang="is-IS" altLang="en-US" sz="2000">
                <a:latin typeface="Times" pitchFamily="2" charset="0"/>
              </a:rPr>
              <a:t>…, x</a:t>
            </a:r>
            <a:r>
              <a:rPr lang="is-IS" altLang="en-US" sz="2000" baseline="-25000">
                <a:latin typeface="Times" pitchFamily="2" charset="0"/>
              </a:rPr>
              <a:t>r</a:t>
            </a:r>
            <a:r>
              <a:rPr lang="is-IS" altLang="en-US" sz="2000">
                <a:latin typeface="Times" pitchFamily="2" charset="0"/>
              </a:rPr>
              <a:t>, on r outcomes, when the i-th outcome obtains:</a:t>
            </a:r>
            <a:endParaRPr lang="en-US" altLang="en-US" sz="2000">
              <a:latin typeface="Times" pitchFamily="2" charset="0"/>
            </a:endParaRPr>
          </a:p>
        </p:txBody>
      </p:sp>
      <p:sp>
        <p:nvSpPr>
          <p:cNvPr id="48138" name="TextBox 6">
            <a:extLst>
              <a:ext uri="{FF2B5EF4-FFF2-40B4-BE49-F238E27FC236}">
                <a16:creationId xmlns:a16="http://schemas.microsoft.com/office/drawing/2014/main" id="{C533BC3E-A918-F644-8E45-A6F3E9A00325}"/>
              </a:ext>
            </a:extLst>
          </p:cNvPr>
          <p:cNvSpPr txBox="1">
            <a:spLocks noChangeArrowheads="1"/>
          </p:cNvSpPr>
          <p:nvPr/>
        </p:nvSpPr>
        <p:spPr bwMode="auto">
          <a:xfrm>
            <a:off x="268288" y="1598613"/>
            <a:ext cx="523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n-power score: L</a:t>
            </a:r>
            <a:r>
              <a:rPr lang="en-US" altLang="en-US" sz="2000" baseline="-25000">
                <a:latin typeface="Times" pitchFamily="2" charset="0"/>
              </a:rPr>
              <a:t>i</a:t>
            </a:r>
            <a:r>
              <a:rPr lang="en-US" altLang="en-US" sz="2000">
                <a:latin typeface="Times" pitchFamily="2" charset="0"/>
              </a:rPr>
              <a:t> = x</a:t>
            </a:r>
            <a:r>
              <a:rPr lang="en-US" altLang="en-US" sz="2000" baseline="-25000">
                <a:latin typeface="Times" pitchFamily="2" charset="0"/>
              </a:rPr>
              <a:t>1</a:t>
            </a:r>
            <a:r>
              <a:rPr lang="en-US" altLang="en-US" sz="2800" baseline="30000">
                <a:latin typeface="Times" pitchFamily="2" charset="0"/>
              </a:rPr>
              <a:t>n</a:t>
            </a:r>
            <a:r>
              <a:rPr lang="en-US" altLang="en-US" sz="2000">
                <a:latin typeface="Times" pitchFamily="2" charset="0"/>
              </a:rPr>
              <a:t> + </a:t>
            </a:r>
            <a:r>
              <a:rPr lang="is-IS" altLang="en-US" sz="2000">
                <a:latin typeface="Times" pitchFamily="2" charset="0"/>
              </a:rPr>
              <a:t>… + (1-</a:t>
            </a:r>
            <a:r>
              <a:rPr lang="en-US" altLang="en-US" sz="2000">
                <a:latin typeface="Times" pitchFamily="2" charset="0"/>
              </a:rPr>
              <a:t>x</a:t>
            </a:r>
            <a:r>
              <a:rPr lang="en-US" altLang="en-US" sz="2000" baseline="-25000">
                <a:latin typeface="Times" pitchFamily="2" charset="0"/>
              </a:rPr>
              <a:t>i</a:t>
            </a:r>
            <a:r>
              <a:rPr lang="en-US" altLang="en-US" sz="2000">
                <a:latin typeface="Times" pitchFamily="2" charset="0"/>
              </a:rPr>
              <a:t>)</a:t>
            </a:r>
            <a:r>
              <a:rPr lang="en-US" altLang="en-US" sz="2800" baseline="30000">
                <a:latin typeface="Times" pitchFamily="2" charset="0"/>
              </a:rPr>
              <a:t>n</a:t>
            </a:r>
            <a:r>
              <a:rPr lang="en-US" altLang="en-US" sz="2000">
                <a:latin typeface="Times" pitchFamily="2" charset="0"/>
              </a:rPr>
              <a:t> + </a:t>
            </a:r>
            <a:r>
              <a:rPr lang="is-IS" altLang="en-US" sz="2000">
                <a:latin typeface="Times" pitchFamily="2" charset="0"/>
              </a:rPr>
              <a:t>… + </a:t>
            </a:r>
            <a:r>
              <a:rPr lang="en-US" altLang="en-US" sz="2000">
                <a:latin typeface="Times" pitchFamily="2" charset="0"/>
              </a:rPr>
              <a:t>x</a:t>
            </a:r>
            <a:r>
              <a:rPr lang="en-US" altLang="en-US" sz="2000" baseline="-25000">
                <a:latin typeface="Times" pitchFamily="2" charset="0"/>
              </a:rPr>
              <a:t>r</a:t>
            </a:r>
            <a:r>
              <a:rPr lang="en-US" altLang="en-US" sz="2800" baseline="30000">
                <a:latin typeface="Times" pitchFamily="2" charset="0"/>
              </a:rPr>
              <a:t>n</a:t>
            </a:r>
            <a:r>
              <a:rPr lang="is-IS" altLang="en-US" sz="2000">
                <a:latin typeface="Times" pitchFamily="2" charset="0"/>
              </a:rPr>
              <a:t> </a:t>
            </a:r>
            <a:r>
              <a:rPr lang="en-US" altLang="en-US" sz="2000">
                <a:latin typeface="Times" pitchFamily="2" charset="0"/>
              </a:rPr>
              <a:t> </a:t>
            </a:r>
            <a:r>
              <a:rPr lang="is-IS" altLang="en-US" sz="1600">
                <a:latin typeface="Times" pitchFamily="2" charset="0"/>
              </a:rPr>
              <a:t> </a:t>
            </a:r>
            <a:r>
              <a:rPr lang="en-US" altLang="en-US" sz="2000">
                <a:latin typeface="Times" pitchFamily="2" charset="0"/>
              </a:rPr>
              <a:t> </a:t>
            </a:r>
          </a:p>
        </p:txBody>
      </p:sp>
      <p:grpSp>
        <p:nvGrpSpPr>
          <p:cNvPr id="23" name="Group 22">
            <a:extLst>
              <a:ext uri="{FF2B5EF4-FFF2-40B4-BE49-F238E27FC236}">
                <a16:creationId xmlns:a16="http://schemas.microsoft.com/office/drawing/2014/main" id="{38A1B8AA-0FF0-B247-8EEC-9E83F1D5EAD5}"/>
              </a:ext>
            </a:extLst>
          </p:cNvPr>
          <p:cNvGrpSpPr>
            <a:grpSpLocks/>
          </p:cNvGrpSpPr>
          <p:nvPr/>
        </p:nvGrpSpPr>
        <p:grpSpPr bwMode="auto">
          <a:xfrm>
            <a:off x="0" y="2720975"/>
            <a:ext cx="7180263" cy="3719513"/>
            <a:chOff x="1" y="2721216"/>
            <a:chExt cx="7179790" cy="3718772"/>
          </a:xfrm>
        </p:grpSpPr>
        <p:sp>
          <p:nvSpPr>
            <p:cNvPr id="48140" name="TextBox 7">
              <a:extLst>
                <a:ext uri="{FF2B5EF4-FFF2-40B4-BE49-F238E27FC236}">
                  <a16:creationId xmlns:a16="http://schemas.microsoft.com/office/drawing/2014/main" id="{25F11148-06A2-4E4C-A98D-BE2BA1035B3E}"/>
                </a:ext>
              </a:extLst>
            </p:cNvPr>
            <p:cNvSpPr txBox="1">
              <a:spLocks noChangeArrowheads="1"/>
            </p:cNvSpPr>
            <p:nvPr/>
          </p:nvSpPr>
          <p:spPr bwMode="auto">
            <a:xfrm>
              <a:off x="1" y="3446163"/>
              <a:ext cx="16475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sum of r dominating credences for equal credence outcomes</a:t>
              </a:r>
            </a:p>
          </p:txBody>
        </p:sp>
        <p:pic>
          <p:nvPicPr>
            <p:cNvPr id="48141" name="Picture 8" descr="non_additivity plot.eps">
              <a:extLst>
                <a:ext uri="{FF2B5EF4-FFF2-40B4-BE49-F238E27FC236}">
                  <a16:creationId xmlns:a16="http://schemas.microsoft.com/office/drawing/2014/main" id="{9B98F343-F6FE-8C41-96EC-C1D584DA56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9784" y="2721216"/>
              <a:ext cx="5340007" cy="313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TextBox 9">
              <a:extLst>
                <a:ext uri="{FF2B5EF4-FFF2-40B4-BE49-F238E27FC236}">
                  <a16:creationId xmlns:a16="http://schemas.microsoft.com/office/drawing/2014/main" id="{34EEBE93-6B84-D54E-B9E3-0FF1C75008E0}"/>
                </a:ext>
              </a:extLst>
            </p:cNvPr>
            <p:cNvSpPr txBox="1">
              <a:spLocks noChangeArrowheads="1"/>
            </p:cNvSpPr>
            <p:nvPr/>
          </p:nvSpPr>
          <p:spPr bwMode="auto">
            <a:xfrm>
              <a:off x="4420973" y="5916768"/>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n</a:t>
              </a:r>
            </a:p>
          </p:txBody>
        </p:sp>
        <p:sp>
          <p:nvSpPr>
            <p:cNvPr id="11" name="Right Arrow 10">
              <a:extLst>
                <a:ext uri="{FF2B5EF4-FFF2-40B4-BE49-F238E27FC236}">
                  <a16:creationId xmlns:a16="http://schemas.microsoft.com/office/drawing/2014/main" id="{ACEE9238-93A0-864F-A550-FE095C29C906}"/>
                </a:ext>
              </a:extLst>
            </p:cNvPr>
            <p:cNvSpPr/>
            <p:nvPr/>
          </p:nvSpPr>
          <p:spPr>
            <a:xfrm>
              <a:off x="4784411" y="6170167"/>
              <a:ext cx="412723" cy="18570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73190880-9DFB-1241-B012-EEF7B4FEFBEC}"/>
                </a:ext>
              </a:extLst>
            </p:cNvPr>
            <p:cNvSpPr/>
            <p:nvPr/>
          </p:nvSpPr>
          <p:spPr>
            <a:xfrm rot="16200000">
              <a:off x="1089777" y="3190216"/>
              <a:ext cx="411080" cy="187313"/>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1E97B465-214E-864E-B50C-2039C9DE9E39}"/>
              </a:ext>
            </a:extLst>
          </p:cNvPr>
          <p:cNvSpPr/>
          <p:nvPr/>
        </p:nvSpPr>
        <p:spPr>
          <a:xfrm>
            <a:off x="493713" y="171450"/>
            <a:ext cx="5416550" cy="631825"/>
          </a:xfrm>
          <a:custGeom>
            <a:avLst/>
            <a:gdLst>
              <a:gd name="connsiteX0" fmla="*/ 157892 w 3803135"/>
              <a:gd name="connsiteY0" fmla="*/ 0 h 755135"/>
              <a:gd name="connsiteX1" fmla="*/ 3741352 w 3803135"/>
              <a:gd name="connsiteY1" fmla="*/ 356973 h 755135"/>
              <a:gd name="connsiteX2" fmla="*/ 3803135 w 3803135"/>
              <a:gd name="connsiteY2" fmla="*/ 693352 h 755135"/>
              <a:gd name="connsiteX3" fmla="*/ 0 w 3803135"/>
              <a:gd name="connsiteY3" fmla="*/ 755135 h 755135"/>
              <a:gd name="connsiteX4" fmla="*/ 157892 w 3803135"/>
              <a:gd name="connsiteY4" fmla="*/ 0 h 75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135" h="755135">
                <a:moveTo>
                  <a:pt x="157892" y="0"/>
                </a:moveTo>
                <a:lnTo>
                  <a:pt x="3741352" y="356973"/>
                </a:lnTo>
                <a:lnTo>
                  <a:pt x="3803135" y="693352"/>
                </a:lnTo>
                <a:lnTo>
                  <a:pt x="0" y="755135"/>
                </a:lnTo>
                <a:lnTo>
                  <a:pt x="157892" y="0"/>
                </a:lnTo>
                <a:close/>
              </a:path>
            </a:pathLst>
          </a:custGeom>
          <a:solidFill>
            <a:srgbClr val="B4DD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 name="Title 1">
            <a:extLst>
              <a:ext uri="{FF2B5EF4-FFF2-40B4-BE49-F238E27FC236}">
                <a16:creationId xmlns:a16="http://schemas.microsoft.com/office/drawing/2014/main" id="{540C33E5-2D93-514B-BEF0-F2CEDDD8A2C5}"/>
              </a:ext>
            </a:extLst>
          </p:cNvPr>
          <p:cNvSpPr>
            <a:spLocks noGrp="1"/>
          </p:cNvSpPr>
          <p:nvPr>
            <p:ph type="title"/>
          </p:nvPr>
        </p:nvSpPr>
        <p:spPr>
          <a:xfrm>
            <a:off x="457200" y="171450"/>
            <a:ext cx="7651750" cy="631825"/>
          </a:xfrm>
        </p:spPr>
        <p:txBody>
          <a:bodyPr>
            <a:normAutofit fontScale="90000"/>
          </a:bodyPr>
          <a:lstStyle/>
          <a:p>
            <a:pPr>
              <a:defRPr/>
            </a:pPr>
            <a:r>
              <a:rPr lang="en-US" dirty="0"/>
              <a:t>Regress of Reasons</a:t>
            </a:r>
          </a:p>
        </p:txBody>
      </p:sp>
      <p:sp>
        <p:nvSpPr>
          <p:cNvPr id="49155" name="Content Placeholder 2">
            <a:extLst>
              <a:ext uri="{FF2B5EF4-FFF2-40B4-BE49-F238E27FC236}">
                <a16:creationId xmlns:a16="http://schemas.microsoft.com/office/drawing/2014/main" id="{8396CD9E-403D-144D-B5FC-6B1EB811596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9AC41684-EF56-5F48-B3AA-3540FC1E57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277CE41-1619-8C49-A5A8-6711B662E462}" type="slidenum">
              <a:rPr lang="en-US" altLang="en-US" sz="1200">
                <a:solidFill>
                  <a:srgbClr val="898989"/>
                </a:solidFill>
                <a:latin typeface="Times" pitchFamily="2" charset="0"/>
              </a:rPr>
              <a:pPr eaLnBrk="1" hangingPunct="1"/>
              <a:t>35</a:t>
            </a:fld>
            <a:endParaRPr lang="en-US" altLang="en-US" sz="1200">
              <a:solidFill>
                <a:srgbClr val="898989"/>
              </a:solidFill>
              <a:latin typeface="Times" pitchFamily="2" charset="0"/>
            </a:endParaRPr>
          </a:p>
        </p:txBody>
      </p:sp>
      <p:sp>
        <p:nvSpPr>
          <p:cNvPr id="5" name="Freeform 4">
            <a:extLst>
              <a:ext uri="{FF2B5EF4-FFF2-40B4-BE49-F238E27FC236}">
                <a16:creationId xmlns:a16="http://schemas.microsoft.com/office/drawing/2014/main" id="{6DE74973-152D-3841-87BE-C2D7630E4946}"/>
              </a:ext>
            </a:extLst>
          </p:cNvPr>
          <p:cNvSpPr/>
          <p:nvPr/>
        </p:nvSpPr>
        <p:spPr>
          <a:xfrm>
            <a:off x="638175" y="3240088"/>
            <a:ext cx="2641600" cy="3341687"/>
          </a:xfrm>
          <a:custGeom>
            <a:avLst/>
            <a:gdLst>
              <a:gd name="connsiteX0" fmla="*/ 178487 w 2999946"/>
              <a:gd name="connsiteY0" fmla="*/ 0 h 3885514"/>
              <a:gd name="connsiteX1" fmla="*/ 2999946 w 2999946"/>
              <a:gd name="connsiteY1" fmla="*/ 102973 h 3885514"/>
              <a:gd name="connsiteX2" fmla="*/ 2869514 w 2999946"/>
              <a:gd name="connsiteY2" fmla="*/ 3885514 h 3885514"/>
              <a:gd name="connsiteX3" fmla="*/ 0 w 2999946"/>
              <a:gd name="connsiteY3" fmla="*/ 3693297 h 3885514"/>
              <a:gd name="connsiteX4" fmla="*/ 178487 w 2999946"/>
              <a:gd name="connsiteY4" fmla="*/ 0 h 388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946" h="3885514">
                <a:moveTo>
                  <a:pt x="178487" y="0"/>
                </a:moveTo>
                <a:lnTo>
                  <a:pt x="2999946" y="102973"/>
                </a:lnTo>
                <a:lnTo>
                  <a:pt x="2869514" y="3885514"/>
                </a:lnTo>
                <a:lnTo>
                  <a:pt x="0" y="3693297"/>
                </a:lnTo>
                <a:lnTo>
                  <a:pt x="178487"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9158" name="TextBox 5">
            <a:extLst>
              <a:ext uri="{FF2B5EF4-FFF2-40B4-BE49-F238E27FC236}">
                <a16:creationId xmlns:a16="http://schemas.microsoft.com/office/drawing/2014/main" id="{89999B68-03A6-7541-9E94-8C0866AA0C9C}"/>
              </a:ext>
            </a:extLst>
          </p:cNvPr>
          <p:cNvSpPr txBox="1">
            <a:spLocks noChangeArrowheads="1"/>
          </p:cNvSpPr>
          <p:nvPr/>
        </p:nvSpPr>
        <p:spPr bwMode="auto">
          <a:xfrm>
            <a:off x="823913" y="3300413"/>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Premises</a:t>
            </a:r>
          </a:p>
        </p:txBody>
      </p:sp>
      <p:sp>
        <p:nvSpPr>
          <p:cNvPr id="49159" name="TextBox 6">
            <a:extLst>
              <a:ext uri="{FF2B5EF4-FFF2-40B4-BE49-F238E27FC236}">
                <a16:creationId xmlns:a16="http://schemas.microsoft.com/office/drawing/2014/main" id="{53BE538F-211B-B544-AE9C-E5E571B73132}"/>
              </a:ext>
            </a:extLst>
          </p:cNvPr>
          <p:cNvSpPr txBox="1">
            <a:spLocks noChangeArrowheads="1"/>
          </p:cNvSpPr>
          <p:nvPr/>
        </p:nvSpPr>
        <p:spPr bwMode="auto">
          <a:xfrm>
            <a:off x="914400" y="4987925"/>
            <a:ext cx="28273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Conclusion</a:t>
            </a:r>
            <a:r>
              <a:rPr lang="en-US" altLang="en-US" sz="3600">
                <a:latin typeface="Times" pitchFamily="2" charset="0"/>
              </a:rPr>
              <a:t> </a:t>
            </a:r>
            <a:r>
              <a:rPr lang="en-US" altLang="en-US" sz="2000">
                <a:latin typeface="Times" pitchFamily="2" charset="0"/>
              </a:rPr>
              <a:t>of the necessity of probabilities</a:t>
            </a:r>
          </a:p>
        </p:txBody>
      </p:sp>
      <p:sp>
        <p:nvSpPr>
          <p:cNvPr id="49160" name="TextBox 7">
            <a:extLst>
              <a:ext uri="{FF2B5EF4-FFF2-40B4-BE49-F238E27FC236}">
                <a16:creationId xmlns:a16="http://schemas.microsoft.com/office/drawing/2014/main" id="{D1F00401-2BBF-1347-BFFF-FA1B1794FA04}"/>
              </a:ext>
            </a:extLst>
          </p:cNvPr>
          <p:cNvSpPr txBox="1">
            <a:spLocks noChangeArrowheads="1"/>
          </p:cNvSpPr>
          <p:nvPr/>
        </p:nvSpPr>
        <p:spPr bwMode="auto">
          <a:xfrm>
            <a:off x="1881188" y="4454525"/>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deduction</a:t>
            </a:r>
          </a:p>
        </p:txBody>
      </p:sp>
      <p:sp>
        <p:nvSpPr>
          <p:cNvPr id="9" name="Down Arrow 8">
            <a:extLst>
              <a:ext uri="{FF2B5EF4-FFF2-40B4-BE49-F238E27FC236}">
                <a16:creationId xmlns:a16="http://schemas.microsoft.com/office/drawing/2014/main" id="{576920E4-68BF-F348-8DF2-0CEE5F3AD7FF}"/>
              </a:ext>
            </a:extLst>
          </p:cNvPr>
          <p:cNvSpPr/>
          <p:nvPr/>
        </p:nvSpPr>
        <p:spPr>
          <a:xfrm>
            <a:off x="1030288" y="4173538"/>
            <a:ext cx="782637" cy="903287"/>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 name="Group 27">
            <a:extLst>
              <a:ext uri="{FF2B5EF4-FFF2-40B4-BE49-F238E27FC236}">
                <a16:creationId xmlns:a16="http://schemas.microsoft.com/office/drawing/2014/main" id="{EF8FBDFC-1C40-9847-9700-97552FAF5011}"/>
              </a:ext>
            </a:extLst>
          </p:cNvPr>
          <p:cNvGrpSpPr>
            <a:grpSpLocks/>
          </p:cNvGrpSpPr>
          <p:nvPr/>
        </p:nvGrpSpPr>
        <p:grpSpPr bwMode="auto">
          <a:xfrm>
            <a:off x="2911475" y="3741738"/>
            <a:ext cx="2901950" cy="1273175"/>
            <a:chOff x="2911275" y="3741351"/>
            <a:chExt cx="2901749" cy="1273388"/>
          </a:xfrm>
        </p:grpSpPr>
        <p:sp>
          <p:nvSpPr>
            <p:cNvPr id="11" name="Freeform 10">
              <a:extLst>
                <a:ext uri="{FF2B5EF4-FFF2-40B4-BE49-F238E27FC236}">
                  <a16:creationId xmlns:a16="http://schemas.microsoft.com/office/drawing/2014/main" id="{58CA05E4-F5FF-5442-92D3-742E9AF98A43}"/>
                </a:ext>
              </a:extLst>
            </p:cNvPr>
            <p:cNvSpPr/>
            <p:nvPr/>
          </p:nvSpPr>
          <p:spPr>
            <a:xfrm>
              <a:off x="2911275" y="3741351"/>
              <a:ext cx="2211235" cy="1273388"/>
            </a:xfrm>
            <a:custGeom>
              <a:avLst/>
              <a:gdLst>
                <a:gd name="connsiteX0" fmla="*/ 0 w 2045730"/>
                <a:gd name="connsiteY0" fmla="*/ 350108 h 610973"/>
                <a:gd name="connsiteX1" fmla="*/ 2045730 w 2045730"/>
                <a:gd name="connsiteY1" fmla="*/ 0 h 610973"/>
                <a:gd name="connsiteX2" fmla="*/ 1983946 w 2045730"/>
                <a:gd name="connsiteY2" fmla="*/ 610973 h 610973"/>
                <a:gd name="connsiteX3" fmla="*/ 0 w 2045730"/>
                <a:gd name="connsiteY3" fmla="*/ 350108 h 610973"/>
                <a:gd name="connsiteX0" fmla="*/ 0 w 1938687"/>
                <a:gd name="connsiteY0" fmla="*/ 0 h 718178"/>
                <a:gd name="connsiteX1" fmla="*/ 1938687 w 1938687"/>
                <a:gd name="connsiteY1" fmla="*/ 107205 h 718178"/>
                <a:gd name="connsiteX2" fmla="*/ 1876903 w 1938687"/>
                <a:gd name="connsiteY2" fmla="*/ 718178 h 718178"/>
                <a:gd name="connsiteX3" fmla="*/ 0 w 1938687"/>
                <a:gd name="connsiteY3" fmla="*/ 0 h 718178"/>
                <a:gd name="connsiteX0" fmla="*/ 0 w 1914900"/>
                <a:gd name="connsiteY0" fmla="*/ 0 h 1087547"/>
                <a:gd name="connsiteX1" fmla="*/ 1914900 w 1914900"/>
                <a:gd name="connsiteY1" fmla="*/ 476574 h 1087547"/>
                <a:gd name="connsiteX2" fmla="*/ 1853116 w 1914900"/>
                <a:gd name="connsiteY2" fmla="*/ 1087547 h 1087547"/>
                <a:gd name="connsiteX3" fmla="*/ 0 w 1914900"/>
                <a:gd name="connsiteY3" fmla="*/ 0 h 1087547"/>
              </a:gdLst>
              <a:ahLst/>
              <a:cxnLst>
                <a:cxn ang="0">
                  <a:pos x="connsiteX0" y="connsiteY0"/>
                </a:cxn>
                <a:cxn ang="0">
                  <a:pos x="connsiteX1" y="connsiteY1"/>
                </a:cxn>
                <a:cxn ang="0">
                  <a:pos x="connsiteX2" y="connsiteY2"/>
                </a:cxn>
                <a:cxn ang="0">
                  <a:pos x="connsiteX3" y="connsiteY3"/>
                </a:cxn>
              </a:cxnLst>
              <a:rect l="l" t="t" r="r" b="b"/>
              <a:pathLst>
                <a:path w="1914900" h="1087547">
                  <a:moveTo>
                    <a:pt x="0" y="0"/>
                  </a:moveTo>
                  <a:lnTo>
                    <a:pt x="1914900" y="476574"/>
                  </a:lnTo>
                  <a:lnTo>
                    <a:pt x="1853116" y="1087547"/>
                  </a:lnTo>
                  <a:lnTo>
                    <a:pt x="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9184" name="TextBox 9">
              <a:extLst>
                <a:ext uri="{FF2B5EF4-FFF2-40B4-BE49-F238E27FC236}">
                  <a16:creationId xmlns:a16="http://schemas.microsoft.com/office/drawing/2014/main" id="{7CE668D5-F1F4-A84F-B817-9F345A78672E}"/>
                </a:ext>
              </a:extLst>
            </p:cNvPr>
            <p:cNvSpPr txBox="1">
              <a:spLocks noChangeArrowheads="1"/>
            </p:cNvSpPr>
            <p:nvPr/>
          </p:nvSpPr>
          <p:spPr bwMode="auto">
            <a:xfrm>
              <a:off x="3259294" y="4069889"/>
              <a:ext cx="2553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Contingent, therefore more reasons needed.</a:t>
              </a:r>
            </a:p>
          </p:txBody>
        </p:sp>
      </p:grpSp>
      <p:grpSp>
        <p:nvGrpSpPr>
          <p:cNvPr id="29" name="Group 28">
            <a:extLst>
              <a:ext uri="{FF2B5EF4-FFF2-40B4-BE49-F238E27FC236}">
                <a16:creationId xmlns:a16="http://schemas.microsoft.com/office/drawing/2014/main" id="{EC53EEBC-8685-464A-897C-61EE3606810E}"/>
              </a:ext>
            </a:extLst>
          </p:cNvPr>
          <p:cNvGrpSpPr>
            <a:grpSpLocks/>
          </p:cNvGrpSpPr>
          <p:nvPr/>
        </p:nvGrpSpPr>
        <p:grpSpPr bwMode="auto">
          <a:xfrm>
            <a:off x="1152525" y="1811338"/>
            <a:ext cx="1962150" cy="1522412"/>
            <a:chOff x="1153299" y="1811290"/>
            <a:chExt cx="1961482" cy="1522051"/>
          </a:xfrm>
        </p:grpSpPr>
        <p:sp>
          <p:nvSpPr>
            <p:cNvPr id="49181" name="TextBox 11">
              <a:extLst>
                <a:ext uri="{FF2B5EF4-FFF2-40B4-BE49-F238E27FC236}">
                  <a16:creationId xmlns:a16="http://schemas.microsoft.com/office/drawing/2014/main" id="{569BFCC0-9D70-1444-908D-1A0B95DEBDAF}"/>
                </a:ext>
              </a:extLst>
            </p:cNvPr>
            <p:cNvSpPr txBox="1">
              <a:spLocks noChangeArrowheads="1"/>
            </p:cNvSpPr>
            <p:nvPr/>
          </p:nvSpPr>
          <p:spPr bwMode="auto">
            <a:xfrm rot="667304">
              <a:off x="1263117" y="1811290"/>
              <a:ext cx="1851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Premises</a:t>
              </a:r>
            </a:p>
          </p:txBody>
        </p:sp>
        <p:sp>
          <p:nvSpPr>
            <p:cNvPr id="13" name="Down Arrow 12">
              <a:extLst>
                <a:ext uri="{FF2B5EF4-FFF2-40B4-BE49-F238E27FC236}">
                  <a16:creationId xmlns:a16="http://schemas.microsoft.com/office/drawing/2014/main" id="{F2537214-5E12-994F-AED2-6B6C4DF328C9}"/>
                </a:ext>
              </a:extLst>
            </p:cNvPr>
            <p:cNvSpPr/>
            <p:nvPr/>
          </p:nvSpPr>
          <p:spPr>
            <a:xfrm rot="750236">
              <a:off x="1153299" y="2431855"/>
              <a:ext cx="782372" cy="901486"/>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0" name="Group 29">
            <a:extLst>
              <a:ext uri="{FF2B5EF4-FFF2-40B4-BE49-F238E27FC236}">
                <a16:creationId xmlns:a16="http://schemas.microsoft.com/office/drawing/2014/main" id="{73647369-D223-DC44-B0FA-9488FAF6724D}"/>
              </a:ext>
            </a:extLst>
          </p:cNvPr>
          <p:cNvGrpSpPr>
            <a:grpSpLocks/>
          </p:cNvGrpSpPr>
          <p:nvPr/>
        </p:nvGrpSpPr>
        <p:grpSpPr bwMode="auto">
          <a:xfrm>
            <a:off x="3000375" y="2379663"/>
            <a:ext cx="2089150" cy="1335087"/>
            <a:chOff x="3000519" y="2379744"/>
            <a:chExt cx="2088534" cy="1335172"/>
          </a:xfrm>
        </p:grpSpPr>
        <p:sp>
          <p:nvSpPr>
            <p:cNvPr id="14" name="Freeform 13">
              <a:extLst>
                <a:ext uri="{FF2B5EF4-FFF2-40B4-BE49-F238E27FC236}">
                  <a16:creationId xmlns:a16="http://schemas.microsoft.com/office/drawing/2014/main" id="{CC5A9308-E5B1-A444-A2AE-3F03D3873917}"/>
                </a:ext>
              </a:extLst>
            </p:cNvPr>
            <p:cNvSpPr/>
            <p:nvPr/>
          </p:nvSpPr>
          <p:spPr>
            <a:xfrm>
              <a:off x="3000519" y="2379744"/>
              <a:ext cx="1618773" cy="1335172"/>
            </a:xfrm>
            <a:custGeom>
              <a:avLst/>
              <a:gdLst>
                <a:gd name="connsiteX0" fmla="*/ 0 w 2045730"/>
                <a:gd name="connsiteY0" fmla="*/ 350108 h 610973"/>
                <a:gd name="connsiteX1" fmla="*/ 2045730 w 2045730"/>
                <a:gd name="connsiteY1" fmla="*/ 0 h 610973"/>
                <a:gd name="connsiteX2" fmla="*/ 1983946 w 2045730"/>
                <a:gd name="connsiteY2" fmla="*/ 610973 h 610973"/>
                <a:gd name="connsiteX3" fmla="*/ 0 w 2045730"/>
                <a:gd name="connsiteY3" fmla="*/ 350108 h 610973"/>
                <a:gd name="connsiteX0" fmla="*/ 0 w 1938687"/>
                <a:gd name="connsiteY0" fmla="*/ 0 h 718178"/>
                <a:gd name="connsiteX1" fmla="*/ 1938687 w 1938687"/>
                <a:gd name="connsiteY1" fmla="*/ 107205 h 718178"/>
                <a:gd name="connsiteX2" fmla="*/ 1876903 w 1938687"/>
                <a:gd name="connsiteY2" fmla="*/ 718178 h 718178"/>
                <a:gd name="connsiteX3" fmla="*/ 0 w 1938687"/>
                <a:gd name="connsiteY3" fmla="*/ 0 h 718178"/>
                <a:gd name="connsiteX0" fmla="*/ 0 w 1845225"/>
                <a:gd name="connsiteY0" fmla="*/ 0 h 958561"/>
                <a:gd name="connsiteX1" fmla="*/ 1845225 w 1845225"/>
                <a:gd name="connsiteY1" fmla="*/ 347588 h 958561"/>
                <a:gd name="connsiteX2" fmla="*/ 1783441 w 1845225"/>
                <a:gd name="connsiteY2" fmla="*/ 958561 h 958561"/>
                <a:gd name="connsiteX3" fmla="*/ 0 w 1845225"/>
                <a:gd name="connsiteY3" fmla="*/ 0 h 958561"/>
                <a:gd name="connsiteX0" fmla="*/ 0 w 1837436"/>
                <a:gd name="connsiteY0" fmla="*/ 0 h 1140314"/>
                <a:gd name="connsiteX1" fmla="*/ 1837436 w 1837436"/>
                <a:gd name="connsiteY1" fmla="*/ 529341 h 1140314"/>
                <a:gd name="connsiteX2" fmla="*/ 1775652 w 1837436"/>
                <a:gd name="connsiteY2" fmla="*/ 1140314 h 1140314"/>
                <a:gd name="connsiteX3" fmla="*/ 0 w 1837436"/>
                <a:gd name="connsiteY3" fmla="*/ 0 h 1140314"/>
              </a:gdLst>
              <a:ahLst/>
              <a:cxnLst>
                <a:cxn ang="0">
                  <a:pos x="connsiteX0" y="connsiteY0"/>
                </a:cxn>
                <a:cxn ang="0">
                  <a:pos x="connsiteX1" y="connsiteY1"/>
                </a:cxn>
                <a:cxn ang="0">
                  <a:pos x="connsiteX2" y="connsiteY2"/>
                </a:cxn>
                <a:cxn ang="0">
                  <a:pos x="connsiteX3" y="connsiteY3"/>
                </a:cxn>
              </a:cxnLst>
              <a:rect l="l" t="t" r="r" b="b"/>
              <a:pathLst>
                <a:path w="1837436" h="1140314">
                  <a:moveTo>
                    <a:pt x="0" y="0"/>
                  </a:moveTo>
                  <a:lnTo>
                    <a:pt x="1837436" y="529341"/>
                  </a:lnTo>
                  <a:lnTo>
                    <a:pt x="1775652" y="1140314"/>
                  </a:lnTo>
                  <a:lnTo>
                    <a:pt x="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9180" name="TextBox 14">
              <a:extLst>
                <a:ext uri="{FF2B5EF4-FFF2-40B4-BE49-F238E27FC236}">
                  <a16:creationId xmlns:a16="http://schemas.microsoft.com/office/drawing/2014/main" id="{C02493DC-5D73-EA43-8C36-FC2ED137A7E9}"/>
                </a:ext>
              </a:extLst>
            </p:cNvPr>
            <p:cNvSpPr txBox="1">
              <a:spLocks noChangeArrowheads="1"/>
            </p:cNvSpPr>
            <p:nvPr/>
          </p:nvSpPr>
          <p:spPr bwMode="auto">
            <a:xfrm rot="693031">
              <a:off x="3146297" y="2786155"/>
              <a:ext cx="1942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Contingent, therefore more reasons needed.</a:t>
              </a:r>
            </a:p>
          </p:txBody>
        </p:sp>
      </p:grpSp>
      <p:grpSp>
        <p:nvGrpSpPr>
          <p:cNvPr id="31" name="Group 30">
            <a:extLst>
              <a:ext uri="{FF2B5EF4-FFF2-40B4-BE49-F238E27FC236}">
                <a16:creationId xmlns:a16="http://schemas.microsoft.com/office/drawing/2014/main" id="{74AB8E07-4A87-A94D-9B6C-D3F8FD29E570}"/>
              </a:ext>
            </a:extLst>
          </p:cNvPr>
          <p:cNvGrpSpPr>
            <a:grpSpLocks/>
          </p:cNvGrpSpPr>
          <p:nvPr/>
        </p:nvGrpSpPr>
        <p:grpSpPr bwMode="auto">
          <a:xfrm>
            <a:off x="2311400" y="890588"/>
            <a:ext cx="1230313" cy="1481137"/>
            <a:chOff x="2312071" y="889950"/>
            <a:chExt cx="1228854" cy="1481220"/>
          </a:xfrm>
        </p:grpSpPr>
        <p:sp>
          <p:nvSpPr>
            <p:cNvPr id="49177" name="TextBox 16">
              <a:extLst>
                <a:ext uri="{FF2B5EF4-FFF2-40B4-BE49-F238E27FC236}">
                  <a16:creationId xmlns:a16="http://schemas.microsoft.com/office/drawing/2014/main" id="{CB8A2550-17D4-C448-A516-8D42A7C6F5F3}"/>
                </a:ext>
              </a:extLst>
            </p:cNvPr>
            <p:cNvSpPr txBox="1">
              <a:spLocks noChangeArrowheads="1"/>
            </p:cNvSpPr>
            <p:nvPr/>
          </p:nvSpPr>
          <p:spPr bwMode="auto">
            <a:xfrm rot="3183872">
              <a:off x="2538705" y="1368950"/>
              <a:ext cx="1481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Premises</a:t>
              </a:r>
            </a:p>
          </p:txBody>
        </p:sp>
        <p:sp>
          <p:nvSpPr>
            <p:cNvPr id="18" name="Down Arrow 17">
              <a:extLst>
                <a:ext uri="{FF2B5EF4-FFF2-40B4-BE49-F238E27FC236}">
                  <a16:creationId xmlns:a16="http://schemas.microsoft.com/office/drawing/2014/main" id="{BB1E7BD7-4D5E-1445-BA18-BE5F89FF946A}"/>
                </a:ext>
              </a:extLst>
            </p:cNvPr>
            <p:cNvSpPr/>
            <p:nvPr/>
          </p:nvSpPr>
          <p:spPr>
            <a:xfrm rot="3437027">
              <a:off x="2351394" y="1485663"/>
              <a:ext cx="511204" cy="5898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4" name="Group 33">
            <a:extLst>
              <a:ext uri="{FF2B5EF4-FFF2-40B4-BE49-F238E27FC236}">
                <a16:creationId xmlns:a16="http://schemas.microsoft.com/office/drawing/2014/main" id="{0400FFEA-561A-0242-BEF2-E8EA7A4FCBDE}"/>
              </a:ext>
            </a:extLst>
          </p:cNvPr>
          <p:cNvGrpSpPr>
            <a:grpSpLocks/>
          </p:cNvGrpSpPr>
          <p:nvPr/>
        </p:nvGrpSpPr>
        <p:grpSpPr bwMode="auto">
          <a:xfrm>
            <a:off x="3582988" y="1049338"/>
            <a:ext cx="3457575" cy="1109662"/>
            <a:chOff x="3583291" y="1048991"/>
            <a:chExt cx="3457717" cy="1110776"/>
          </a:xfrm>
        </p:grpSpPr>
        <p:sp>
          <p:nvSpPr>
            <p:cNvPr id="19" name="Down Arrow 18">
              <a:extLst>
                <a:ext uri="{FF2B5EF4-FFF2-40B4-BE49-F238E27FC236}">
                  <a16:creationId xmlns:a16="http://schemas.microsoft.com/office/drawing/2014/main" id="{1DC6944E-34AF-A446-9617-E8956F0AFAE7}"/>
                </a:ext>
              </a:extLst>
            </p:cNvPr>
            <p:cNvSpPr/>
            <p:nvPr/>
          </p:nvSpPr>
          <p:spPr>
            <a:xfrm rot="5400000">
              <a:off x="3622024" y="1232731"/>
              <a:ext cx="338476" cy="415942"/>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9168" name="Group 31">
              <a:extLst>
                <a:ext uri="{FF2B5EF4-FFF2-40B4-BE49-F238E27FC236}">
                  <a16:creationId xmlns:a16="http://schemas.microsoft.com/office/drawing/2014/main" id="{22CFC81D-6182-EE44-8FAA-ED7FB6C24734}"/>
                </a:ext>
              </a:extLst>
            </p:cNvPr>
            <p:cNvGrpSpPr>
              <a:grpSpLocks/>
            </p:cNvGrpSpPr>
            <p:nvPr/>
          </p:nvGrpSpPr>
          <p:grpSpPr bwMode="auto">
            <a:xfrm>
              <a:off x="4122719" y="1048991"/>
              <a:ext cx="2918289" cy="1110776"/>
              <a:chOff x="4122719" y="1048991"/>
              <a:chExt cx="2918289" cy="1110776"/>
            </a:xfrm>
          </p:grpSpPr>
          <p:sp>
            <p:nvSpPr>
              <p:cNvPr id="49169" name="TextBox 19">
                <a:extLst>
                  <a:ext uri="{FF2B5EF4-FFF2-40B4-BE49-F238E27FC236}">
                    <a16:creationId xmlns:a16="http://schemas.microsoft.com/office/drawing/2014/main" id="{4BBB0610-7A98-4148-BDBE-532AC6AA4DC7}"/>
                  </a:ext>
                </a:extLst>
              </p:cNvPr>
              <p:cNvSpPr txBox="1">
                <a:spLocks noChangeArrowheads="1"/>
              </p:cNvSpPr>
              <p:nvPr/>
            </p:nvSpPr>
            <p:spPr bwMode="auto">
              <a:xfrm rot="5400000">
                <a:off x="3767386" y="1404324"/>
                <a:ext cx="1110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Premises</a:t>
                </a:r>
              </a:p>
            </p:txBody>
          </p:sp>
          <p:sp>
            <p:nvSpPr>
              <p:cNvPr id="21" name="Down Arrow 20">
                <a:extLst>
                  <a:ext uri="{FF2B5EF4-FFF2-40B4-BE49-F238E27FC236}">
                    <a16:creationId xmlns:a16="http://schemas.microsoft.com/office/drawing/2014/main" id="{9964F426-C40A-A24E-AAB2-890B36B1E04A}"/>
                  </a:ext>
                </a:extLst>
              </p:cNvPr>
              <p:cNvSpPr/>
              <p:nvPr/>
            </p:nvSpPr>
            <p:spPr>
              <a:xfrm rot="5400000">
                <a:off x="4594443" y="1260503"/>
                <a:ext cx="263790" cy="33656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71" name="TextBox 21">
                <a:extLst>
                  <a:ext uri="{FF2B5EF4-FFF2-40B4-BE49-F238E27FC236}">
                    <a16:creationId xmlns:a16="http://schemas.microsoft.com/office/drawing/2014/main" id="{0248D99A-A42B-DA4D-A4A2-432A3BAD814F}"/>
                  </a:ext>
                </a:extLst>
              </p:cNvPr>
              <p:cNvSpPr txBox="1">
                <a:spLocks noChangeArrowheads="1"/>
              </p:cNvSpPr>
              <p:nvPr/>
            </p:nvSpPr>
            <p:spPr bwMode="auto">
              <a:xfrm rot="5400000">
                <a:off x="4731831" y="1398320"/>
                <a:ext cx="925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Premises</a:t>
                </a:r>
                <a:endParaRPr lang="en-US" altLang="en-US" sz="2000">
                  <a:latin typeface="Times" pitchFamily="2" charset="0"/>
                </a:endParaRPr>
              </a:p>
            </p:txBody>
          </p:sp>
          <p:sp>
            <p:nvSpPr>
              <p:cNvPr id="23" name="Down Arrow 22">
                <a:extLst>
                  <a:ext uri="{FF2B5EF4-FFF2-40B4-BE49-F238E27FC236}">
                    <a16:creationId xmlns:a16="http://schemas.microsoft.com/office/drawing/2014/main" id="{7215F9F1-194F-A747-8E7F-50A6613C0E3A}"/>
                  </a:ext>
                </a:extLst>
              </p:cNvPr>
              <p:cNvSpPr/>
              <p:nvPr/>
            </p:nvSpPr>
            <p:spPr>
              <a:xfrm rot="5400000">
                <a:off x="5345402" y="1297013"/>
                <a:ext cx="176390" cy="25559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73" name="TextBox 23">
                <a:extLst>
                  <a:ext uri="{FF2B5EF4-FFF2-40B4-BE49-F238E27FC236}">
                    <a16:creationId xmlns:a16="http://schemas.microsoft.com/office/drawing/2014/main" id="{0A8897CB-353E-364D-BBD8-ED0BFB51C150}"/>
                  </a:ext>
                </a:extLst>
              </p:cNvPr>
              <p:cNvSpPr txBox="1">
                <a:spLocks noChangeArrowheads="1"/>
              </p:cNvSpPr>
              <p:nvPr/>
            </p:nvSpPr>
            <p:spPr bwMode="auto">
              <a:xfrm rot="5400000">
                <a:off x="5358787" y="1394863"/>
                <a:ext cx="832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Premises</a:t>
                </a:r>
                <a:endParaRPr lang="en-US" altLang="en-US" sz="1800">
                  <a:latin typeface="Times" pitchFamily="2" charset="0"/>
                </a:endParaRPr>
              </a:p>
            </p:txBody>
          </p:sp>
          <p:sp>
            <p:nvSpPr>
              <p:cNvPr id="25" name="Down Arrow 24">
                <a:extLst>
                  <a:ext uri="{FF2B5EF4-FFF2-40B4-BE49-F238E27FC236}">
                    <a16:creationId xmlns:a16="http://schemas.microsoft.com/office/drawing/2014/main" id="{56EA450C-96C9-134E-8B80-1FC976B5BFB5}"/>
                  </a:ext>
                </a:extLst>
              </p:cNvPr>
              <p:cNvSpPr/>
              <p:nvPr/>
            </p:nvSpPr>
            <p:spPr>
              <a:xfrm rot="5400000">
                <a:off x="5925658" y="1321620"/>
                <a:ext cx="176390" cy="206383"/>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75" name="TextBox 25">
                <a:extLst>
                  <a:ext uri="{FF2B5EF4-FFF2-40B4-BE49-F238E27FC236}">
                    <a16:creationId xmlns:a16="http://schemas.microsoft.com/office/drawing/2014/main" id="{171B9535-E23B-ED4F-A90D-B5355978ACCC}"/>
                  </a:ext>
                </a:extLst>
              </p:cNvPr>
              <p:cNvSpPr txBox="1">
                <a:spLocks noChangeArrowheads="1"/>
              </p:cNvSpPr>
              <p:nvPr/>
            </p:nvSpPr>
            <p:spPr bwMode="auto">
              <a:xfrm rot="5400000">
                <a:off x="5988603" y="1382792"/>
                <a:ext cx="7403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Premises</a:t>
                </a:r>
                <a:endParaRPr lang="en-US" altLang="en-US" sz="1600">
                  <a:latin typeface="Times" pitchFamily="2" charset="0"/>
                </a:endParaRPr>
              </a:p>
            </p:txBody>
          </p:sp>
          <p:sp>
            <p:nvSpPr>
              <p:cNvPr id="49176" name="TextBox 26">
                <a:extLst>
                  <a:ext uri="{FF2B5EF4-FFF2-40B4-BE49-F238E27FC236}">
                    <a16:creationId xmlns:a16="http://schemas.microsoft.com/office/drawing/2014/main" id="{4F8A4A9A-FE3E-924B-8367-49015B21F17B}"/>
                  </a:ext>
                </a:extLst>
              </p:cNvPr>
              <p:cNvSpPr txBox="1">
                <a:spLocks noChangeArrowheads="1"/>
              </p:cNvSpPr>
              <p:nvPr/>
            </p:nvSpPr>
            <p:spPr bwMode="auto">
              <a:xfrm>
                <a:off x="6497269" y="1086829"/>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2800">
                    <a:latin typeface="Times" pitchFamily="2" charset="0"/>
                  </a:rPr>
                  <a:t>…</a:t>
                </a:r>
                <a:endParaRPr lang="en-US" altLang="en-US" sz="2800">
                  <a:latin typeface="Times" pitchFamily="2"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D92477A-4C2E-9249-8F78-E6DA77A8379F}"/>
              </a:ext>
            </a:extLst>
          </p:cNvPr>
          <p:cNvSpPr/>
          <p:nvPr/>
        </p:nvSpPr>
        <p:spPr>
          <a:xfrm>
            <a:off x="2405063" y="766763"/>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74" name="Title 1">
            <a:extLst>
              <a:ext uri="{FF2B5EF4-FFF2-40B4-BE49-F238E27FC236}">
                <a16:creationId xmlns:a16="http://schemas.microsoft.com/office/drawing/2014/main" id="{1AEAF03F-994C-044C-8AE8-8DF8BA4E9445}"/>
              </a:ext>
            </a:extLst>
          </p:cNvPr>
          <p:cNvSpPr>
            <a:spLocks noGrp="1"/>
          </p:cNvSpPr>
          <p:nvPr>
            <p:ph type="title"/>
          </p:nvPr>
        </p:nvSpPr>
        <p:spPr>
          <a:xfrm>
            <a:off x="1608138" y="1441450"/>
            <a:ext cx="4945062" cy="3043238"/>
          </a:xfrm>
        </p:spPr>
        <p:txBody>
          <a:bodyPr/>
          <a:lstStyle/>
          <a:p>
            <a:pPr algn="r"/>
            <a:r>
              <a:rPr lang="en-US" altLang="en-US" sz="8000">
                <a:latin typeface="Times" pitchFamily="2" charset="0"/>
                <a:ea typeface="ＭＳ Ｐゴシック" panose="020B0600070205080204" pitchFamily="34" charset="-128"/>
              </a:rPr>
              <a:t>Conclusion</a:t>
            </a:r>
            <a:br>
              <a:rPr lang="en-US" altLang="en-US" sz="8000">
                <a:latin typeface="Times" pitchFamily="2" charset="0"/>
                <a:ea typeface="ＭＳ Ｐゴシック" panose="020B0600070205080204" pitchFamily="34" charset="-128"/>
              </a:rPr>
            </a:br>
            <a:r>
              <a:rPr lang="en-US" altLang="en-US" sz="2000">
                <a:latin typeface="Times" pitchFamily="2" charset="0"/>
                <a:ea typeface="ＭＳ Ｐゴシック" panose="020B0600070205080204" pitchFamily="34" charset="-128"/>
              </a:rPr>
              <a:t>What we have.</a:t>
            </a:r>
            <a:br>
              <a:rPr lang="en-US" altLang="en-US" sz="2000">
                <a:latin typeface="Times" pitchFamily="2" charset="0"/>
                <a:ea typeface="ＭＳ Ｐゴシック" panose="020B0600070205080204" pitchFamily="34" charset="-128"/>
              </a:rPr>
            </a:br>
            <a:r>
              <a:rPr lang="en-US" altLang="en-US" sz="2000">
                <a:latin typeface="Times" pitchFamily="2" charset="0"/>
                <a:ea typeface="ＭＳ Ｐゴシック" panose="020B0600070205080204" pitchFamily="34" charset="-128"/>
              </a:rPr>
              <a:t>What we do not have.</a:t>
            </a:r>
          </a:p>
        </p:txBody>
      </p:sp>
      <p:sp>
        <p:nvSpPr>
          <p:cNvPr id="54275" name="Content Placeholder 2">
            <a:extLst>
              <a:ext uri="{FF2B5EF4-FFF2-40B4-BE49-F238E27FC236}">
                <a16:creationId xmlns:a16="http://schemas.microsoft.com/office/drawing/2014/main" id="{0C792C2F-DEBD-B041-B937-FF9840740B3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80382B2E-1178-E442-B8E7-CF9F00EEF9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F1E8A6-B07A-8F44-B4C3-454B166D01A8}" type="slidenum">
              <a:rPr lang="en-US" altLang="en-US" sz="1200">
                <a:solidFill>
                  <a:srgbClr val="898989"/>
                </a:solidFill>
                <a:latin typeface="Times" pitchFamily="2" charset="0"/>
              </a:rPr>
              <a:pPr eaLnBrk="1" hangingPunct="1"/>
              <a:t>36</a:t>
            </a:fld>
            <a:endParaRPr lang="en-US" altLang="en-US" sz="1200">
              <a:solidFill>
                <a:srgbClr val="898989"/>
              </a:solidFill>
              <a:latin typeface="Times"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30074646-33B6-3E43-BC35-A91B71EAE4C0}"/>
              </a:ext>
            </a:extLst>
          </p:cNvPr>
          <p:cNvSpPr/>
          <p:nvPr/>
        </p:nvSpPr>
        <p:spPr>
          <a:xfrm>
            <a:off x="449263" y="1738313"/>
            <a:ext cx="3911600" cy="2238375"/>
          </a:xfrm>
          <a:custGeom>
            <a:avLst/>
            <a:gdLst>
              <a:gd name="connsiteX0" fmla="*/ 314287 w 3912558"/>
              <a:gd name="connsiteY0" fmla="*/ 0 h 2238431"/>
              <a:gd name="connsiteX1" fmla="*/ 314287 w 3912558"/>
              <a:gd name="connsiteY1" fmla="*/ 0 h 2238431"/>
              <a:gd name="connsiteX2" fmla="*/ 3912558 w 3912558"/>
              <a:gd name="connsiteY2" fmla="*/ 128277 h 2238431"/>
              <a:gd name="connsiteX3" fmla="*/ 3752207 w 3912558"/>
              <a:gd name="connsiteY3" fmla="*/ 2238431 h 2238431"/>
              <a:gd name="connsiteX4" fmla="*/ 0 w 3912558"/>
              <a:gd name="connsiteY4" fmla="*/ 2020360 h 2238431"/>
              <a:gd name="connsiteX5" fmla="*/ 314287 w 3912558"/>
              <a:gd name="connsiteY5" fmla="*/ 0 h 223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2558" h="2238431">
                <a:moveTo>
                  <a:pt x="314287" y="0"/>
                </a:moveTo>
                <a:lnTo>
                  <a:pt x="314287" y="0"/>
                </a:lnTo>
                <a:lnTo>
                  <a:pt x="3912558" y="128277"/>
                </a:lnTo>
                <a:lnTo>
                  <a:pt x="3752207" y="2238431"/>
                </a:lnTo>
                <a:lnTo>
                  <a:pt x="0" y="2020360"/>
                </a:lnTo>
                <a:lnTo>
                  <a:pt x="314287"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7" name="Freeform 6">
            <a:extLst>
              <a:ext uri="{FF2B5EF4-FFF2-40B4-BE49-F238E27FC236}">
                <a16:creationId xmlns:a16="http://schemas.microsoft.com/office/drawing/2014/main" id="{8D178279-5088-7248-A130-D6867BD6B166}"/>
              </a:ext>
            </a:extLst>
          </p:cNvPr>
          <p:cNvSpPr/>
          <p:nvPr/>
        </p:nvSpPr>
        <p:spPr>
          <a:xfrm>
            <a:off x="500063" y="390525"/>
            <a:ext cx="5503862" cy="655638"/>
          </a:xfrm>
          <a:custGeom>
            <a:avLst/>
            <a:gdLst>
              <a:gd name="connsiteX0" fmla="*/ 224491 w 5503237"/>
              <a:gd name="connsiteY0" fmla="*/ 0 h 654212"/>
              <a:gd name="connsiteX1" fmla="*/ 5458339 w 5503237"/>
              <a:gd name="connsiteY1" fmla="*/ 295037 h 654212"/>
              <a:gd name="connsiteX2" fmla="*/ 5503237 w 5503237"/>
              <a:gd name="connsiteY2" fmla="*/ 570832 h 654212"/>
              <a:gd name="connsiteX3" fmla="*/ 0 w 5503237"/>
              <a:gd name="connsiteY3" fmla="*/ 654212 h 654212"/>
              <a:gd name="connsiteX4" fmla="*/ 224491 w 5503237"/>
              <a:gd name="connsiteY4" fmla="*/ 0 h 65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237" h="654212">
                <a:moveTo>
                  <a:pt x="224491" y="0"/>
                </a:moveTo>
                <a:lnTo>
                  <a:pt x="5458339" y="295037"/>
                </a:lnTo>
                <a:lnTo>
                  <a:pt x="5503237" y="570832"/>
                </a:lnTo>
                <a:lnTo>
                  <a:pt x="0" y="654212"/>
                </a:lnTo>
                <a:lnTo>
                  <a:pt x="224491"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5299" name="Title 1">
            <a:extLst>
              <a:ext uri="{FF2B5EF4-FFF2-40B4-BE49-F238E27FC236}">
                <a16:creationId xmlns:a16="http://schemas.microsoft.com/office/drawing/2014/main" id="{6E26880C-6D2D-B549-89D2-3A719AACE40F}"/>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Bayes does not </a:t>
            </a:r>
            <a:r>
              <a:rPr lang="mr-IN" altLang="en-US">
                <a:latin typeface="Times" pitchFamily="2" charset="0"/>
                <a:ea typeface="ＭＳ Ｐゴシック" panose="020B0600070205080204" pitchFamily="34" charset="-128"/>
              </a:rPr>
              <a:t>…</a:t>
            </a:r>
            <a:endParaRPr lang="en-US" altLang="en-US">
              <a:latin typeface="Times" pitchFamily="2" charset="0"/>
              <a:ea typeface="ＭＳ Ｐゴシック" panose="020B0600070205080204" pitchFamily="34" charset="-128"/>
            </a:endParaRPr>
          </a:p>
        </p:txBody>
      </p:sp>
      <p:sp>
        <p:nvSpPr>
          <p:cNvPr id="55300" name="Content Placeholder 2">
            <a:extLst>
              <a:ext uri="{FF2B5EF4-FFF2-40B4-BE49-F238E27FC236}">
                <a16:creationId xmlns:a16="http://schemas.microsoft.com/office/drawing/2014/main" id="{52E33B19-A123-AC45-8276-EDFBCD6E64C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5301" name="Slide Number Placeholder 3">
            <a:extLst>
              <a:ext uri="{FF2B5EF4-FFF2-40B4-BE49-F238E27FC236}">
                <a16:creationId xmlns:a16="http://schemas.microsoft.com/office/drawing/2014/main" id="{204C31D3-619C-4D41-A570-68905936FE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A7B159-8B3C-F745-8760-ED5D72BC7EEB}" type="slidenum">
              <a:rPr lang="en-US" altLang="en-US" sz="1200">
                <a:solidFill>
                  <a:srgbClr val="898989"/>
                </a:solidFill>
                <a:latin typeface="Times" pitchFamily="2" charset="0"/>
              </a:rPr>
              <a:pPr eaLnBrk="1" hangingPunct="1"/>
              <a:t>37</a:t>
            </a:fld>
            <a:endParaRPr lang="en-US" altLang="en-US" sz="1200">
              <a:solidFill>
                <a:srgbClr val="898989"/>
              </a:solidFill>
              <a:latin typeface="Times" pitchFamily="2" charset="0"/>
            </a:endParaRPr>
          </a:p>
        </p:txBody>
      </p:sp>
      <p:sp>
        <p:nvSpPr>
          <p:cNvPr id="55302" name="TextBox 4">
            <a:extLst>
              <a:ext uri="{FF2B5EF4-FFF2-40B4-BE49-F238E27FC236}">
                <a16:creationId xmlns:a16="http://schemas.microsoft.com/office/drawing/2014/main" id="{8AC2E326-552E-B24D-AF8F-C3B3AEF9D005}"/>
              </a:ext>
            </a:extLst>
          </p:cNvPr>
          <p:cNvSpPr txBox="1">
            <a:spLocks noChangeArrowheads="1"/>
          </p:cNvSpPr>
          <p:nvPr/>
        </p:nvSpPr>
        <p:spPr bwMode="auto">
          <a:xfrm>
            <a:off x="611188" y="1711325"/>
            <a:ext cx="39830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mr-IN" altLang="en-US">
                <a:latin typeface="Times" pitchFamily="2" charset="0"/>
              </a:rPr>
              <a:t>…</a:t>
            </a:r>
            <a:r>
              <a:rPr lang="en-US" altLang="en-US">
                <a:latin typeface="Times" pitchFamily="2" charset="0"/>
              </a:rPr>
              <a:t>provide a universal framework for the analysis of problems in philosophy of science.</a:t>
            </a:r>
          </a:p>
          <a:p>
            <a:pPr eaLnBrk="1" hangingPunct="1"/>
            <a:endParaRPr lang="en-US" altLang="en-US" sz="1000">
              <a:latin typeface="Times" pitchFamily="2" charset="0"/>
            </a:endParaRPr>
          </a:p>
          <a:p>
            <a:pPr eaLnBrk="1" hangingPunct="1"/>
            <a:r>
              <a:rPr lang="en-US" altLang="en-US">
                <a:latin typeface="Times" pitchFamily="2" charset="0"/>
              </a:rPr>
              <a:t>It is not the automatic  default.</a:t>
            </a:r>
          </a:p>
        </p:txBody>
      </p:sp>
      <p:pic>
        <p:nvPicPr>
          <p:cNvPr id="3" name="Picture 2" descr="Swiss army knife.jpg">
            <a:extLst>
              <a:ext uri="{FF2B5EF4-FFF2-40B4-BE49-F238E27FC236}">
                <a16:creationId xmlns:a16="http://schemas.microsoft.com/office/drawing/2014/main" id="{38AED149-586D-A945-81DB-23CAC6C699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1012825"/>
            <a:ext cx="40116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3" descr="Phillips_screw.jpg">
            <a:extLst>
              <a:ext uri="{FF2B5EF4-FFF2-40B4-BE49-F238E27FC236}">
                <a16:creationId xmlns:a16="http://schemas.microsoft.com/office/drawing/2014/main" id="{FD9C08DF-9099-EF4E-BF8F-04140EAA2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00000">
            <a:off x="634207" y="4779169"/>
            <a:ext cx="24384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4" descr="nails.jpg">
            <a:extLst>
              <a:ext uri="{FF2B5EF4-FFF2-40B4-BE49-F238E27FC236}">
                <a16:creationId xmlns:a16="http://schemas.microsoft.com/office/drawing/2014/main" id="{60C139CE-7412-5F4B-9E51-C89DDAD86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900000">
            <a:off x="3105150" y="4868863"/>
            <a:ext cx="24479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5" descr="Bolt_nut.jpg">
            <a:extLst>
              <a:ext uri="{FF2B5EF4-FFF2-40B4-BE49-F238E27FC236}">
                <a16:creationId xmlns:a16="http://schemas.microsoft.com/office/drawing/2014/main" id="{6C8D8052-FD25-164D-9BDC-C4E3B66BAB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841315">
            <a:off x="5632451" y="4491037"/>
            <a:ext cx="28575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F1B5800-1048-6041-A318-C3D1A813703A}"/>
              </a:ext>
            </a:extLst>
          </p:cNvPr>
          <p:cNvSpPr/>
          <p:nvPr/>
        </p:nvSpPr>
        <p:spPr>
          <a:xfrm>
            <a:off x="500063" y="390525"/>
            <a:ext cx="5503862" cy="655638"/>
          </a:xfrm>
          <a:custGeom>
            <a:avLst/>
            <a:gdLst>
              <a:gd name="connsiteX0" fmla="*/ 224491 w 5503237"/>
              <a:gd name="connsiteY0" fmla="*/ 0 h 654212"/>
              <a:gd name="connsiteX1" fmla="*/ 5458339 w 5503237"/>
              <a:gd name="connsiteY1" fmla="*/ 295037 h 654212"/>
              <a:gd name="connsiteX2" fmla="*/ 5503237 w 5503237"/>
              <a:gd name="connsiteY2" fmla="*/ 570832 h 654212"/>
              <a:gd name="connsiteX3" fmla="*/ 0 w 5503237"/>
              <a:gd name="connsiteY3" fmla="*/ 654212 h 654212"/>
              <a:gd name="connsiteX4" fmla="*/ 224491 w 5503237"/>
              <a:gd name="connsiteY4" fmla="*/ 0 h 65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237" h="654212">
                <a:moveTo>
                  <a:pt x="224491" y="0"/>
                </a:moveTo>
                <a:lnTo>
                  <a:pt x="5458339" y="295037"/>
                </a:lnTo>
                <a:lnTo>
                  <a:pt x="5503237" y="570832"/>
                </a:lnTo>
                <a:lnTo>
                  <a:pt x="0" y="654212"/>
                </a:lnTo>
                <a:lnTo>
                  <a:pt x="224491"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6322" name="Title 1">
            <a:extLst>
              <a:ext uri="{FF2B5EF4-FFF2-40B4-BE49-F238E27FC236}">
                <a16:creationId xmlns:a16="http://schemas.microsoft.com/office/drawing/2014/main" id="{30247FFB-9ED9-1849-BF35-90CC94B91C2F}"/>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Bayes does </a:t>
            </a:r>
            <a:r>
              <a:rPr lang="mr-IN" altLang="en-US">
                <a:latin typeface="Times" pitchFamily="2" charset="0"/>
                <a:ea typeface="ＭＳ Ｐゴシック" panose="020B0600070205080204" pitchFamily="34" charset="-128"/>
              </a:rPr>
              <a:t>…</a:t>
            </a:r>
            <a:endParaRPr lang="en-US" altLang="en-US">
              <a:latin typeface="Times" pitchFamily="2" charset="0"/>
              <a:ea typeface="ＭＳ Ｐゴシック" panose="020B0600070205080204" pitchFamily="34" charset="-128"/>
            </a:endParaRPr>
          </a:p>
        </p:txBody>
      </p:sp>
      <p:sp>
        <p:nvSpPr>
          <p:cNvPr id="56323" name="Content Placeholder 2">
            <a:extLst>
              <a:ext uri="{FF2B5EF4-FFF2-40B4-BE49-F238E27FC236}">
                <a16:creationId xmlns:a16="http://schemas.microsoft.com/office/drawing/2014/main" id="{00A362ED-095E-C541-BD53-F6FB5E14296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id="{C60FE1CD-2DF8-4448-BF3D-55EAD7A445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A9D128-6FFF-974E-941F-B874184A698C}" type="slidenum">
              <a:rPr lang="en-US" altLang="en-US" sz="1200">
                <a:solidFill>
                  <a:srgbClr val="898989"/>
                </a:solidFill>
                <a:latin typeface="Times" pitchFamily="2" charset="0"/>
              </a:rPr>
              <a:pPr eaLnBrk="1" hangingPunct="1"/>
              <a:t>38</a:t>
            </a:fld>
            <a:endParaRPr lang="en-US" altLang="en-US" sz="1200">
              <a:solidFill>
                <a:srgbClr val="898989"/>
              </a:solidFill>
              <a:latin typeface="Times" pitchFamily="2" charset="0"/>
            </a:endParaRPr>
          </a:p>
        </p:txBody>
      </p:sp>
      <p:pic>
        <p:nvPicPr>
          <p:cNvPr id="56325" name="Picture 3" descr="Phillips_screw.jpg">
            <a:extLst>
              <a:ext uri="{FF2B5EF4-FFF2-40B4-BE49-F238E27FC236}">
                <a16:creationId xmlns:a16="http://schemas.microsoft.com/office/drawing/2014/main" id="{CCCE002D-C3FC-0D41-B395-7DEA3E706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00000">
            <a:off x="634207" y="4779169"/>
            <a:ext cx="24384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descr="nails.jpg">
            <a:extLst>
              <a:ext uri="{FF2B5EF4-FFF2-40B4-BE49-F238E27FC236}">
                <a16:creationId xmlns:a16="http://schemas.microsoft.com/office/drawing/2014/main" id="{3E1527B1-EA4D-7E4D-A6C7-2127579ADA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900000">
            <a:off x="3105150" y="4868863"/>
            <a:ext cx="24479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5" descr="Bolt_nut.jpg">
            <a:extLst>
              <a:ext uri="{FF2B5EF4-FFF2-40B4-BE49-F238E27FC236}">
                <a16:creationId xmlns:a16="http://schemas.microsoft.com/office/drawing/2014/main" id="{45BD9CCA-7CB2-6943-ABC9-880B4E57C8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841315">
            <a:off x="5632451" y="4491037"/>
            <a:ext cx="28575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89E4C532-2184-D947-848D-A4DC49EC9BFC}"/>
              </a:ext>
            </a:extLst>
          </p:cNvPr>
          <p:cNvGrpSpPr>
            <a:grpSpLocks/>
          </p:cNvGrpSpPr>
          <p:nvPr/>
        </p:nvGrpSpPr>
        <p:grpSpPr bwMode="auto">
          <a:xfrm>
            <a:off x="320675" y="1693863"/>
            <a:ext cx="8299450" cy="1333500"/>
            <a:chOff x="320703" y="1693407"/>
            <a:chExt cx="8299752" cy="1333926"/>
          </a:xfrm>
        </p:grpSpPr>
        <p:sp>
          <p:nvSpPr>
            <p:cNvPr id="8" name="Freeform 7">
              <a:extLst>
                <a:ext uri="{FF2B5EF4-FFF2-40B4-BE49-F238E27FC236}">
                  <a16:creationId xmlns:a16="http://schemas.microsoft.com/office/drawing/2014/main" id="{24008CFE-19B2-2B40-82AA-EC23E4724AD7}"/>
                </a:ext>
              </a:extLst>
            </p:cNvPr>
            <p:cNvSpPr/>
            <p:nvPr/>
          </p:nvSpPr>
          <p:spPr>
            <a:xfrm>
              <a:off x="320703" y="1737871"/>
              <a:ext cx="8299752" cy="1289462"/>
            </a:xfrm>
            <a:custGeom>
              <a:avLst/>
              <a:gdLst>
                <a:gd name="connsiteX0" fmla="*/ 314287 w 3912558"/>
                <a:gd name="connsiteY0" fmla="*/ 0 h 2238431"/>
                <a:gd name="connsiteX1" fmla="*/ 314287 w 3912558"/>
                <a:gd name="connsiteY1" fmla="*/ 0 h 2238431"/>
                <a:gd name="connsiteX2" fmla="*/ 3912558 w 3912558"/>
                <a:gd name="connsiteY2" fmla="*/ 128277 h 2238431"/>
                <a:gd name="connsiteX3" fmla="*/ 3752207 w 3912558"/>
                <a:gd name="connsiteY3" fmla="*/ 2238431 h 2238431"/>
                <a:gd name="connsiteX4" fmla="*/ 0 w 3912558"/>
                <a:gd name="connsiteY4" fmla="*/ 2020360 h 2238431"/>
                <a:gd name="connsiteX5" fmla="*/ 314287 w 3912558"/>
                <a:gd name="connsiteY5" fmla="*/ 0 h 2238431"/>
                <a:gd name="connsiteX0" fmla="*/ 211247 w 3809518"/>
                <a:gd name="connsiteY0" fmla="*/ 0 h 2238431"/>
                <a:gd name="connsiteX1" fmla="*/ 211247 w 3809518"/>
                <a:gd name="connsiteY1" fmla="*/ 0 h 2238431"/>
                <a:gd name="connsiteX2" fmla="*/ 3809518 w 3809518"/>
                <a:gd name="connsiteY2" fmla="*/ 128277 h 2238431"/>
                <a:gd name="connsiteX3" fmla="*/ 3649167 w 3809518"/>
                <a:gd name="connsiteY3" fmla="*/ 2238431 h 2238431"/>
                <a:gd name="connsiteX4" fmla="*/ 0 w 3809518"/>
                <a:gd name="connsiteY4" fmla="*/ 1842177 h 2238431"/>
                <a:gd name="connsiteX5" fmla="*/ 211247 w 3809518"/>
                <a:gd name="connsiteY5" fmla="*/ 0 h 223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518" h="2238431">
                  <a:moveTo>
                    <a:pt x="211247" y="0"/>
                  </a:moveTo>
                  <a:lnTo>
                    <a:pt x="211247" y="0"/>
                  </a:lnTo>
                  <a:lnTo>
                    <a:pt x="3809518" y="128277"/>
                  </a:lnTo>
                  <a:lnTo>
                    <a:pt x="3649167" y="2238431"/>
                  </a:lnTo>
                  <a:lnTo>
                    <a:pt x="0" y="1842177"/>
                  </a:lnTo>
                  <a:lnTo>
                    <a:pt x="211247"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6334" name="TextBox 4">
              <a:extLst>
                <a:ext uri="{FF2B5EF4-FFF2-40B4-BE49-F238E27FC236}">
                  <a16:creationId xmlns:a16="http://schemas.microsoft.com/office/drawing/2014/main" id="{34BDB718-41C6-2843-8206-442B36CB41AF}"/>
                </a:ext>
              </a:extLst>
            </p:cNvPr>
            <p:cNvSpPr txBox="1">
              <a:spLocks noChangeArrowheads="1"/>
            </p:cNvSpPr>
            <p:nvPr/>
          </p:nvSpPr>
          <p:spPr bwMode="auto">
            <a:xfrm>
              <a:off x="644638" y="1698300"/>
              <a:ext cx="3983663" cy="8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mr-IN" altLang="en-US">
                  <a:latin typeface="Times" pitchFamily="2" charset="0"/>
                </a:rPr>
                <a:t>…</a:t>
              </a:r>
              <a:r>
                <a:rPr lang="en-US" altLang="en-US">
                  <a:latin typeface="Times" pitchFamily="2" charset="0"/>
                </a:rPr>
                <a:t> provide a useful tool for some applications.</a:t>
              </a:r>
            </a:p>
          </p:txBody>
        </p:sp>
        <p:sp>
          <p:nvSpPr>
            <p:cNvPr id="56335" name="TextBox 4">
              <a:extLst>
                <a:ext uri="{FF2B5EF4-FFF2-40B4-BE49-F238E27FC236}">
                  <a16:creationId xmlns:a16="http://schemas.microsoft.com/office/drawing/2014/main" id="{75EAE14B-7AC6-6148-9145-7A7DF0E9D716}"/>
                </a:ext>
              </a:extLst>
            </p:cNvPr>
            <p:cNvSpPr txBox="1">
              <a:spLocks noChangeArrowheads="1"/>
            </p:cNvSpPr>
            <p:nvPr/>
          </p:nvSpPr>
          <p:spPr bwMode="auto">
            <a:xfrm>
              <a:off x="4559822" y="1693407"/>
              <a:ext cx="398366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For each application, analysts have a positive obligation to show that it is the right tool.</a:t>
              </a:r>
            </a:p>
          </p:txBody>
        </p:sp>
      </p:grpSp>
      <p:grpSp>
        <p:nvGrpSpPr>
          <p:cNvPr id="13" name="Group 12">
            <a:extLst>
              <a:ext uri="{FF2B5EF4-FFF2-40B4-BE49-F238E27FC236}">
                <a16:creationId xmlns:a16="http://schemas.microsoft.com/office/drawing/2014/main" id="{C70AE9AF-5858-664F-A9CA-EF1A872907DA}"/>
              </a:ext>
            </a:extLst>
          </p:cNvPr>
          <p:cNvGrpSpPr>
            <a:grpSpLocks/>
          </p:cNvGrpSpPr>
          <p:nvPr/>
        </p:nvGrpSpPr>
        <p:grpSpPr bwMode="auto">
          <a:xfrm>
            <a:off x="211138" y="3173413"/>
            <a:ext cx="8075612" cy="1625600"/>
            <a:chOff x="211663" y="3173891"/>
            <a:chExt cx="8075262" cy="1625265"/>
          </a:xfrm>
        </p:grpSpPr>
        <p:pic>
          <p:nvPicPr>
            <p:cNvPr id="56330" name="Picture 1" descr="hammer.png">
              <a:extLst>
                <a:ext uri="{FF2B5EF4-FFF2-40B4-BE49-F238E27FC236}">
                  <a16:creationId xmlns:a16="http://schemas.microsoft.com/office/drawing/2014/main" id="{D3AB11EA-FCAB-A04A-BC60-411DD8EE64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9988" y="3424992"/>
              <a:ext cx="2130487" cy="137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8" descr="screwdriver.jpg">
              <a:extLst>
                <a:ext uri="{FF2B5EF4-FFF2-40B4-BE49-F238E27FC236}">
                  <a16:creationId xmlns:a16="http://schemas.microsoft.com/office/drawing/2014/main" id="{3F3C9C5E-9E40-D843-8FFA-1C307C37C0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663" y="3764924"/>
              <a:ext cx="2778054" cy="9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9" descr="wrench-3459519_1280.png">
              <a:extLst>
                <a:ext uri="{FF2B5EF4-FFF2-40B4-BE49-F238E27FC236}">
                  <a16:creationId xmlns:a16="http://schemas.microsoft.com/office/drawing/2014/main" id="{3ADFAA2A-5C99-0548-BDC2-E0FCFCF41CE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22773" y="3173891"/>
              <a:ext cx="2264152" cy="152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82784ED9-066E-6A4F-B7F9-07D912F7AC32}"/>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57346" name="Content Placeholder 2">
            <a:extLst>
              <a:ext uri="{FF2B5EF4-FFF2-40B4-BE49-F238E27FC236}">
                <a16:creationId xmlns:a16="http://schemas.microsoft.com/office/drawing/2014/main" id="{31B707F6-7CAD-5E48-B276-C3DA2CEFBF6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2C98C4E5-5C59-564C-84AC-E8591ECC35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0E1154-20B9-FB45-A13D-3A6506FE8508}" type="slidenum">
              <a:rPr lang="en-US" altLang="en-US" sz="1200">
                <a:solidFill>
                  <a:srgbClr val="898989"/>
                </a:solidFill>
                <a:latin typeface="Times" pitchFamily="2" charset="0"/>
              </a:rPr>
              <a:pPr eaLnBrk="1" hangingPunct="1"/>
              <a:t>39</a:t>
            </a:fld>
            <a:endParaRPr lang="en-US" altLang="en-US" sz="1200">
              <a:solidFill>
                <a:srgbClr val="898989"/>
              </a:solidFill>
              <a:latin typeface="Times" pitchFamily="2" charset="0"/>
            </a:endParaRPr>
          </a:p>
        </p:txBody>
      </p:sp>
      <p:pic>
        <p:nvPicPr>
          <p:cNvPr id="57348" name="Picture 4" descr="Jaynes_cover.jpg">
            <a:extLst>
              <a:ext uri="{FF2B5EF4-FFF2-40B4-BE49-F238E27FC236}">
                <a16:creationId xmlns:a16="http://schemas.microsoft.com/office/drawing/2014/main" id="{5A63F926-602B-9049-A0AD-FFE1F28A4E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4727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Jaynes_cover.png">
            <a:extLst>
              <a:ext uri="{FF2B5EF4-FFF2-40B4-BE49-F238E27FC236}">
                <a16:creationId xmlns:a16="http://schemas.microsoft.com/office/drawing/2014/main" id="{E798222C-7874-F044-867F-855B63A223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5013"/>
            <a:ext cx="80883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B8D3D55A-D15E-3A41-8CAD-7786096FCA49}"/>
              </a:ext>
            </a:extLst>
          </p:cNvPr>
          <p:cNvSpPr/>
          <p:nvPr/>
        </p:nvSpPr>
        <p:spPr>
          <a:xfrm>
            <a:off x="311085" y="1451728"/>
            <a:ext cx="7428321" cy="4741682"/>
          </a:xfrm>
          <a:custGeom>
            <a:avLst/>
            <a:gdLst>
              <a:gd name="connsiteX0" fmla="*/ 499620 w 7428321"/>
              <a:gd name="connsiteY0" fmla="*/ 0 h 4741682"/>
              <a:gd name="connsiteX1" fmla="*/ 7428321 w 7428321"/>
              <a:gd name="connsiteY1" fmla="*/ 160256 h 4741682"/>
              <a:gd name="connsiteX2" fmla="*/ 7277492 w 7428321"/>
              <a:gd name="connsiteY2" fmla="*/ 4741682 h 4741682"/>
              <a:gd name="connsiteX3" fmla="*/ 0 w 7428321"/>
              <a:gd name="connsiteY3" fmla="*/ 4411744 h 4741682"/>
              <a:gd name="connsiteX4" fmla="*/ 499620 w 7428321"/>
              <a:gd name="connsiteY4" fmla="*/ 0 h 474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8321" h="4741682">
                <a:moveTo>
                  <a:pt x="499620" y="0"/>
                </a:moveTo>
                <a:lnTo>
                  <a:pt x="7428321" y="160256"/>
                </a:lnTo>
                <a:lnTo>
                  <a:pt x="7277492" y="4741682"/>
                </a:lnTo>
                <a:lnTo>
                  <a:pt x="0" y="4411744"/>
                </a:lnTo>
                <a:lnTo>
                  <a:pt x="499620" y="0"/>
                </a:lnTo>
                <a:close/>
              </a:path>
            </a:pathLst>
          </a:custGeom>
          <a:solidFill>
            <a:srgbClr val="B5DC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213DECA-758C-5448-9EC1-D8C7A0D14A34}"/>
              </a:ext>
            </a:extLst>
          </p:cNvPr>
          <p:cNvSpPr>
            <a:spLocks noGrp="1"/>
          </p:cNvSpPr>
          <p:nvPr>
            <p:ph type="title"/>
          </p:nvPr>
        </p:nvSpPr>
        <p:spPr/>
        <p:txBody>
          <a:bodyPr/>
          <a:lstStyle/>
          <a:p>
            <a:r>
              <a:rPr lang="en-US" dirty="0"/>
              <a:t>No universal logic of induction.</a:t>
            </a:r>
          </a:p>
        </p:txBody>
      </p:sp>
      <p:sp>
        <p:nvSpPr>
          <p:cNvPr id="3" name="Content Placeholder 2">
            <a:extLst>
              <a:ext uri="{FF2B5EF4-FFF2-40B4-BE49-F238E27FC236}">
                <a16:creationId xmlns:a16="http://schemas.microsoft.com/office/drawing/2014/main" id="{9B330BBC-D303-2846-B1A8-AAFC979B6E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E25A7D4-6CDE-2F45-99B9-D6DA9CDB33EC}"/>
              </a:ext>
            </a:extLst>
          </p:cNvPr>
          <p:cNvSpPr>
            <a:spLocks noGrp="1"/>
          </p:cNvSpPr>
          <p:nvPr>
            <p:ph type="sldNum" sz="quarter" idx="12"/>
          </p:nvPr>
        </p:nvSpPr>
        <p:spPr/>
        <p:txBody>
          <a:bodyPr/>
          <a:lstStyle/>
          <a:p>
            <a:fld id="{68CB87C9-4AB0-BC4A-87A4-EC36DDF42AA0}" type="slidenum">
              <a:rPr lang="en-US" altLang="en-US" smtClean="0"/>
              <a:pPr/>
              <a:t>4</a:t>
            </a:fld>
            <a:endParaRPr lang="en-US" altLang="en-US"/>
          </a:p>
        </p:txBody>
      </p:sp>
      <p:sp>
        <p:nvSpPr>
          <p:cNvPr id="5" name="TextBox 4">
            <a:extLst>
              <a:ext uri="{FF2B5EF4-FFF2-40B4-BE49-F238E27FC236}">
                <a16:creationId xmlns:a16="http://schemas.microsoft.com/office/drawing/2014/main" id="{FC082CB8-5C86-DB4E-84BD-A563F101C61D}"/>
              </a:ext>
            </a:extLst>
          </p:cNvPr>
          <p:cNvSpPr txBox="1"/>
          <p:nvPr/>
        </p:nvSpPr>
        <p:spPr>
          <a:xfrm>
            <a:off x="498049" y="1549867"/>
            <a:ext cx="7587366" cy="4401205"/>
          </a:xfrm>
          <a:prstGeom prst="rect">
            <a:avLst/>
          </a:prstGeom>
          <a:noFill/>
        </p:spPr>
        <p:txBody>
          <a:bodyPr wrap="square" rtlCol="0">
            <a:spAutoFit/>
          </a:bodyPr>
          <a:lstStyle/>
          <a:p>
            <a:r>
              <a:rPr lang="en-US" sz="2800" i="1" dirty="0">
                <a:latin typeface="Times"/>
                <a:cs typeface="Times"/>
              </a:rPr>
              <a:t>Any logic of induction must restrict what happens in ways that go beyond logical consistency.</a:t>
            </a:r>
          </a:p>
          <a:p>
            <a:endParaRPr lang="en-US" sz="2800" i="1" dirty="0">
              <a:latin typeface="Times"/>
              <a:cs typeface="Times"/>
            </a:endParaRPr>
          </a:p>
          <a:p>
            <a:r>
              <a:rPr lang="en-US" sz="2800" i="1" dirty="0">
                <a:latin typeface="Times"/>
                <a:cs typeface="Times"/>
              </a:rPr>
              <a:t>Hence a logic of induction is applicable in some domain if the facts of that domain match the factual restrictions of the logic of induction.</a:t>
            </a:r>
          </a:p>
          <a:p>
            <a:endParaRPr lang="en-US" sz="2800" i="1" dirty="0">
              <a:latin typeface="Times"/>
              <a:cs typeface="Times"/>
            </a:endParaRPr>
          </a:p>
          <a:p>
            <a:r>
              <a:rPr lang="en-US" sz="2800" i="1" dirty="0">
                <a:latin typeface="Times"/>
                <a:cs typeface="Times"/>
              </a:rPr>
              <a:t>Since there is no universally applicable factual restriction, in general, different domains require different inductive logics.</a:t>
            </a:r>
          </a:p>
        </p:txBody>
      </p:sp>
    </p:spTree>
    <p:extLst>
      <p:ext uri="{BB962C8B-B14F-4D97-AF65-F5344CB8AC3E}">
        <p14:creationId xmlns:p14="http://schemas.microsoft.com/office/powerpoint/2010/main" val="952777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0775AA0-F7A6-2B42-A8E2-9DA2765C1613}"/>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58370" name="Content Placeholder 2">
            <a:extLst>
              <a:ext uri="{FF2B5EF4-FFF2-40B4-BE49-F238E27FC236}">
                <a16:creationId xmlns:a16="http://schemas.microsoft.com/office/drawing/2014/main" id="{49039995-6A13-104C-BAF8-7BBFC953858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30122FD2-3853-874E-AE79-E1F6D243D0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4CF17C-B9F3-2D4F-BCC8-89A122CE242D}" type="slidenum">
              <a:rPr lang="en-US" altLang="en-US" sz="1200">
                <a:solidFill>
                  <a:srgbClr val="898989"/>
                </a:solidFill>
                <a:latin typeface="Times" pitchFamily="2" charset="0"/>
              </a:rPr>
              <a:pPr eaLnBrk="1" hangingPunct="1"/>
              <a:t>40</a:t>
            </a:fld>
            <a:endParaRPr lang="en-US" altLang="en-US" sz="1200">
              <a:solidFill>
                <a:srgbClr val="898989"/>
              </a:solidFill>
              <a:latin typeface="Times" pitchFamily="2" charset="0"/>
            </a:endParaRPr>
          </a:p>
        </p:txBody>
      </p:sp>
      <p:pic>
        <p:nvPicPr>
          <p:cNvPr id="58372" name="Picture 4" descr="Howson_Urbach_cover.jpeg">
            <a:extLst>
              <a:ext uri="{FF2B5EF4-FFF2-40B4-BE49-F238E27FC236}">
                <a16:creationId xmlns:a16="http://schemas.microsoft.com/office/drawing/2014/main" id="{7347C9C3-91D3-6849-9ECA-2A859B0D27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0"/>
            <a:ext cx="458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541A195-2440-5E40-B0E0-9F71A6DD9F1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59394" name="Content Placeholder 2">
            <a:extLst>
              <a:ext uri="{FF2B5EF4-FFF2-40B4-BE49-F238E27FC236}">
                <a16:creationId xmlns:a16="http://schemas.microsoft.com/office/drawing/2014/main" id="{F2A11C9D-172E-7949-A4C3-DFB23B1262F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77235229-3D79-BD41-8B0F-4882FC6B01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888C5A-86BA-D34A-83A9-ACE9A8A17742}" type="slidenum">
              <a:rPr lang="en-US" altLang="en-US" sz="1200">
                <a:solidFill>
                  <a:srgbClr val="898989"/>
                </a:solidFill>
                <a:latin typeface="Times" pitchFamily="2" charset="0"/>
              </a:rPr>
              <a:pPr eaLnBrk="1" hangingPunct="1"/>
              <a:t>41</a:t>
            </a:fld>
            <a:endParaRPr lang="en-US" altLang="en-US" sz="1200">
              <a:solidFill>
                <a:srgbClr val="898989"/>
              </a:solidFill>
              <a:latin typeface="Times" pitchFamily="2" charset="0"/>
            </a:endParaRPr>
          </a:p>
        </p:txBody>
      </p:sp>
      <p:pic>
        <p:nvPicPr>
          <p:cNvPr id="6" name="Picture 5" descr="Howson_Urbach_Preface.jpeg">
            <a:extLst>
              <a:ext uri="{FF2B5EF4-FFF2-40B4-BE49-F238E27FC236}">
                <a16:creationId xmlns:a16="http://schemas.microsoft.com/office/drawing/2014/main" id="{04864F89-B5CA-534C-938A-3C47386B90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76225"/>
            <a:ext cx="4383088" cy="640715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96B0D97-3415-684D-8993-09037BE5806C}"/>
              </a:ext>
            </a:extLst>
          </p:cNvPr>
          <p:cNvGrpSpPr>
            <a:grpSpLocks/>
          </p:cNvGrpSpPr>
          <p:nvPr/>
        </p:nvGrpSpPr>
        <p:grpSpPr bwMode="auto">
          <a:xfrm>
            <a:off x="814388" y="1116013"/>
            <a:ext cx="7651750" cy="2628900"/>
            <a:chOff x="813608" y="1116048"/>
            <a:chExt cx="7653058" cy="2628824"/>
          </a:xfrm>
        </p:grpSpPr>
        <p:sp>
          <p:nvSpPr>
            <p:cNvPr id="9" name="Freeform 8">
              <a:extLst>
                <a:ext uri="{FF2B5EF4-FFF2-40B4-BE49-F238E27FC236}">
                  <a16:creationId xmlns:a16="http://schemas.microsoft.com/office/drawing/2014/main" id="{A5B0AD66-31CB-0D42-91E4-E1B3C4337440}"/>
                </a:ext>
              </a:extLst>
            </p:cNvPr>
            <p:cNvSpPr/>
            <p:nvPr/>
          </p:nvSpPr>
          <p:spPr>
            <a:xfrm>
              <a:off x="5092651" y="1116048"/>
              <a:ext cx="3321618" cy="2628824"/>
            </a:xfrm>
            <a:custGeom>
              <a:avLst/>
              <a:gdLst>
                <a:gd name="connsiteX0" fmla="*/ 41415 w 3361486"/>
                <a:gd name="connsiteY0" fmla="*/ 0 h 1076712"/>
                <a:gd name="connsiteX1" fmla="*/ 3361486 w 3361486"/>
                <a:gd name="connsiteY1" fmla="*/ 48314 h 1076712"/>
                <a:gd name="connsiteX2" fmla="*/ 3340778 w 3361486"/>
                <a:gd name="connsiteY2" fmla="*/ 1049104 h 1076712"/>
                <a:gd name="connsiteX3" fmla="*/ 0 w 3361486"/>
                <a:gd name="connsiteY3" fmla="*/ 1076712 h 1076712"/>
                <a:gd name="connsiteX4" fmla="*/ 41415 w 3361486"/>
                <a:gd name="connsiteY4" fmla="*/ 0 h 10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486" h="1076712">
                  <a:moveTo>
                    <a:pt x="41415" y="0"/>
                  </a:moveTo>
                  <a:lnTo>
                    <a:pt x="3361486" y="48314"/>
                  </a:lnTo>
                  <a:lnTo>
                    <a:pt x="3340778" y="1049104"/>
                  </a:lnTo>
                  <a:lnTo>
                    <a:pt x="0" y="1076712"/>
                  </a:lnTo>
                  <a:lnTo>
                    <a:pt x="41415" y="0"/>
                  </a:lnTo>
                  <a:close/>
                </a:path>
              </a:pathLst>
            </a:custGeom>
            <a:solidFill>
              <a:srgbClr val="FF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Freeform 6">
              <a:extLst>
                <a:ext uri="{FF2B5EF4-FFF2-40B4-BE49-F238E27FC236}">
                  <a16:creationId xmlns:a16="http://schemas.microsoft.com/office/drawing/2014/main" id="{97D3786C-4AAD-4841-81D1-1780B5BDE079}"/>
                </a:ext>
              </a:extLst>
            </p:cNvPr>
            <p:cNvSpPr/>
            <p:nvPr/>
          </p:nvSpPr>
          <p:spPr>
            <a:xfrm>
              <a:off x="813608" y="2379661"/>
              <a:ext cx="3605828" cy="774678"/>
            </a:xfrm>
            <a:custGeom>
              <a:avLst/>
              <a:gdLst>
                <a:gd name="connsiteX0" fmla="*/ 41415 w 3361486"/>
                <a:gd name="connsiteY0" fmla="*/ 0 h 1076712"/>
                <a:gd name="connsiteX1" fmla="*/ 3361486 w 3361486"/>
                <a:gd name="connsiteY1" fmla="*/ 48314 h 1076712"/>
                <a:gd name="connsiteX2" fmla="*/ 3340778 w 3361486"/>
                <a:gd name="connsiteY2" fmla="*/ 1049104 h 1076712"/>
                <a:gd name="connsiteX3" fmla="*/ 0 w 3361486"/>
                <a:gd name="connsiteY3" fmla="*/ 1076712 h 1076712"/>
                <a:gd name="connsiteX4" fmla="*/ 41415 w 3361486"/>
                <a:gd name="connsiteY4" fmla="*/ 0 h 10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486" h="1076712">
                  <a:moveTo>
                    <a:pt x="41415" y="0"/>
                  </a:moveTo>
                  <a:lnTo>
                    <a:pt x="3361486" y="48314"/>
                  </a:lnTo>
                  <a:lnTo>
                    <a:pt x="3340778" y="1049104"/>
                  </a:lnTo>
                  <a:lnTo>
                    <a:pt x="0" y="1076712"/>
                  </a:lnTo>
                  <a:lnTo>
                    <a:pt x="41415" y="0"/>
                  </a:lnTo>
                  <a:close/>
                </a:path>
              </a:pathLst>
            </a:custGeom>
            <a:solidFill>
              <a:srgbClr val="FF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9400" name="TextBox 7">
              <a:extLst>
                <a:ext uri="{FF2B5EF4-FFF2-40B4-BE49-F238E27FC236}">
                  <a16:creationId xmlns:a16="http://schemas.microsoft.com/office/drawing/2014/main" id="{9C8A688B-7094-CF4A-ABBA-54454EAF739E}"/>
                </a:ext>
              </a:extLst>
            </p:cNvPr>
            <p:cNvSpPr txBox="1">
              <a:spLocks noChangeArrowheads="1"/>
            </p:cNvSpPr>
            <p:nvPr/>
          </p:nvSpPr>
          <p:spPr bwMode="auto">
            <a:xfrm>
              <a:off x="4990890" y="1184441"/>
              <a:ext cx="347577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Our approach, which we set out in this book is the Bayesian one. It is the idea, accepted by an increasing number of philosophers and scientists, that scientific reasoning is essentially reasoning in accordance with the formal principles of probability.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D3CE88AE-35FF-1D47-9F27-27A6871FD395}"/>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60418" name="Content Placeholder 2">
            <a:extLst>
              <a:ext uri="{FF2B5EF4-FFF2-40B4-BE49-F238E27FC236}">
                <a16:creationId xmlns:a16="http://schemas.microsoft.com/office/drawing/2014/main" id="{90BC2F2A-971A-8541-B35F-3CDAEBA7E8B4}"/>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C768B729-3806-5E40-9B20-7E1C21E862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C9E61-5209-154B-9B62-59BFA7677316}" type="slidenum">
              <a:rPr lang="en-US" altLang="en-US" sz="1200">
                <a:solidFill>
                  <a:srgbClr val="898989"/>
                </a:solidFill>
                <a:latin typeface="Times" pitchFamily="2" charset="0"/>
              </a:rPr>
              <a:pPr eaLnBrk="1" hangingPunct="1"/>
              <a:t>42</a:t>
            </a:fld>
            <a:endParaRPr lang="en-US" altLang="en-US" sz="1200">
              <a:solidFill>
                <a:srgbClr val="898989"/>
              </a:solidFill>
              <a:latin typeface="Times" pitchFamily="2" charset="0"/>
            </a:endParaRPr>
          </a:p>
        </p:txBody>
      </p:sp>
      <p:pic>
        <p:nvPicPr>
          <p:cNvPr id="60420" name="Picture 4" descr="cover.jpg">
            <a:extLst>
              <a:ext uri="{FF2B5EF4-FFF2-40B4-BE49-F238E27FC236}">
                <a16:creationId xmlns:a16="http://schemas.microsoft.com/office/drawing/2014/main" id="{11E9A504-20C1-9842-A4E2-73792C625D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00050"/>
            <a:ext cx="35687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C18AE14D-4946-A940-8D50-B6E866F881BE}"/>
              </a:ext>
            </a:extLst>
          </p:cNvPr>
          <p:cNvGrpSpPr>
            <a:grpSpLocks/>
          </p:cNvGrpSpPr>
          <p:nvPr/>
        </p:nvGrpSpPr>
        <p:grpSpPr bwMode="auto">
          <a:xfrm>
            <a:off x="4384675" y="496888"/>
            <a:ext cx="4168775" cy="4524375"/>
            <a:chOff x="4383883" y="496642"/>
            <a:chExt cx="4169071" cy="4524316"/>
          </a:xfrm>
        </p:grpSpPr>
        <p:sp>
          <p:nvSpPr>
            <p:cNvPr id="7" name="Freeform 6">
              <a:extLst>
                <a:ext uri="{FF2B5EF4-FFF2-40B4-BE49-F238E27FC236}">
                  <a16:creationId xmlns:a16="http://schemas.microsoft.com/office/drawing/2014/main" id="{50232D9B-CE3B-1C41-A75A-BB854A755D9C}"/>
                </a:ext>
              </a:extLst>
            </p:cNvPr>
            <p:cNvSpPr/>
            <p:nvPr/>
          </p:nvSpPr>
          <p:spPr>
            <a:xfrm>
              <a:off x="4450563" y="685552"/>
              <a:ext cx="3797570" cy="4203645"/>
            </a:xfrm>
            <a:custGeom>
              <a:avLst/>
              <a:gdLst>
                <a:gd name="connsiteX0" fmla="*/ 63500 w 4089400"/>
                <a:gd name="connsiteY0" fmla="*/ 0 h 4419600"/>
                <a:gd name="connsiteX1" fmla="*/ 4089400 w 4089400"/>
                <a:gd name="connsiteY1" fmla="*/ 127000 h 4419600"/>
                <a:gd name="connsiteX2" fmla="*/ 3829050 w 4089400"/>
                <a:gd name="connsiteY2" fmla="*/ 4419600 h 4419600"/>
                <a:gd name="connsiteX3" fmla="*/ 0 w 4089400"/>
                <a:gd name="connsiteY3" fmla="*/ 4400550 h 4419600"/>
                <a:gd name="connsiteX4" fmla="*/ 63500 w 40894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400" h="4419600">
                  <a:moveTo>
                    <a:pt x="63500" y="0"/>
                  </a:moveTo>
                  <a:lnTo>
                    <a:pt x="4089400" y="127000"/>
                  </a:lnTo>
                  <a:lnTo>
                    <a:pt x="3829050" y="4419600"/>
                  </a:lnTo>
                  <a:lnTo>
                    <a:pt x="0" y="4400550"/>
                  </a:lnTo>
                  <a:lnTo>
                    <a:pt x="63500" y="0"/>
                  </a:lnTo>
                  <a:close/>
                </a:path>
              </a:pathLst>
            </a:custGeom>
            <a:solidFill>
              <a:srgbClr val="C8DC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0423" name="TextBox 5">
              <a:extLst>
                <a:ext uri="{FF2B5EF4-FFF2-40B4-BE49-F238E27FC236}">
                  <a16:creationId xmlns:a16="http://schemas.microsoft.com/office/drawing/2014/main" id="{21425A84-86F5-D348-B356-4BA96855FCFD}"/>
                </a:ext>
              </a:extLst>
            </p:cNvPr>
            <p:cNvSpPr txBox="1">
              <a:spLocks noChangeArrowheads="1"/>
            </p:cNvSpPr>
            <p:nvPr/>
          </p:nvSpPr>
          <p:spPr bwMode="auto">
            <a:xfrm>
              <a:off x="4383883" y="496642"/>
              <a:ext cx="4169071"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Topics covered</a:t>
              </a:r>
            </a:p>
            <a:p>
              <a:pPr eaLnBrk="1" hangingPunct="1"/>
              <a:endParaRPr lang="en-US" altLang="en-US" sz="1800">
                <a:latin typeface="Times" pitchFamily="2" charset="0"/>
              </a:endParaRPr>
            </a:p>
            <a:p>
              <a:pPr eaLnBrk="1" hangingPunct="1"/>
              <a:r>
                <a:rPr lang="en-US" altLang="en-US" sz="1800">
                  <a:latin typeface="Times" pitchFamily="2" charset="0"/>
                </a:rPr>
                <a:t>1. Confirmation and Induction.</a:t>
              </a:r>
            </a:p>
            <a:p>
              <a:pPr eaLnBrk="1" hangingPunct="1"/>
              <a:r>
                <a:rPr lang="en-US" altLang="en-US" sz="1800">
                  <a:latin typeface="Times" pitchFamily="2" charset="0"/>
                </a:rPr>
                <a:t>2. The No Alternatives Argument</a:t>
              </a:r>
            </a:p>
            <a:p>
              <a:pPr eaLnBrk="1" hangingPunct="1"/>
              <a:r>
                <a:rPr lang="en-US" altLang="en-US" sz="1800">
                  <a:latin typeface="Times" pitchFamily="2" charset="0"/>
                </a:rPr>
                <a:t>3. Scientific Realism and the No Miracles Argument</a:t>
              </a:r>
            </a:p>
            <a:p>
              <a:pPr eaLnBrk="1" hangingPunct="1"/>
              <a:r>
                <a:rPr lang="en-US" altLang="en-US" sz="1800">
                  <a:latin typeface="Times" pitchFamily="2" charset="0"/>
                </a:rPr>
                <a:t>4. Learning Conditional Evidence</a:t>
              </a:r>
            </a:p>
            <a:p>
              <a:pPr eaLnBrk="1" hangingPunct="1"/>
              <a:r>
                <a:rPr lang="en-US" altLang="en-US" sz="1800">
                  <a:latin typeface="Times" pitchFamily="2" charset="0"/>
                </a:rPr>
                <a:t>5. The Problem of Old Evidence</a:t>
              </a:r>
            </a:p>
            <a:p>
              <a:pPr eaLnBrk="1" hangingPunct="1"/>
              <a:r>
                <a:rPr lang="en-US" altLang="en-US" sz="1800">
                  <a:latin typeface="Times" pitchFamily="2" charset="0"/>
                </a:rPr>
                <a:t>6. Causal Strength</a:t>
              </a:r>
            </a:p>
            <a:p>
              <a:pPr eaLnBrk="1" hangingPunct="1"/>
              <a:r>
                <a:rPr lang="en-US" altLang="en-US" sz="1800">
                  <a:latin typeface="Times" pitchFamily="2" charset="0"/>
                </a:rPr>
                <a:t>7. Explanatory Power</a:t>
              </a:r>
            </a:p>
            <a:p>
              <a:pPr eaLnBrk="1" hangingPunct="1"/>
              <a:r>
                <a:rPr lang="en-US" altLang="en-US" sz="1800">
                  <a:latin typeface="Times" pitchFamily="2" charset="0"/>
                </a:rPr>
                <a:t>8. Intertheoretic Reduction</a:t>
              </a:r>
            </a:p>
            <a:p>
              <a:pPr eaLnBrk="1" hangingPunct="1"/>
              <a:r>
                <a:rPr lang="en-US" altLang="en-US" sz="1800">
                  <a:latin typeface="Times" pitchFamily="2" charset="0"/>
                </a:rPr>
                <a:t>9. Hypothesis Test and Corroboration</a:t>
              </a:r>
            </a:p>
            <a:p>
              <a:pPr eaLnBrk="1" hangingPunct="1"/>
              <a:r>
                <a:rPr lang="en-US" altLang="en-US" sz="1800">
                  <a:latin typeface="Times" pitchFamily="2" charset="0"/>
                </a:rPr>
                <a:t>10. Simplicity and Model Selection</a:t>
              </a:r>
            </a:p>
            <a:p>
              <a:pPr eaLnBrk="1" hangingPunct="1"/>
              <a:r>
                <a:rPr lang="en-US" altLang="en-US" sz="1800">
                  <a:latin typeface="Times" pitchFamily="2" charset="0"/>
                </a:rPr>
                <a:t>11. Scientific Objectivity</a:t>
              </a:r>
            </a:p>
            <a:p>
              <a:pPr eaLnBrk="1" hangingPunct="1"/>
              <a:r>
                <a:rPr lang="en-US" altLang="en-US" sz="1800">
                  <a:latin typeface="Times" pitchFamily="2" charset="0"/>
                </a:rPr>
                <a:t>12. Models, Idealization and Objective Chance.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A25362F-504D-C34C-AA92-2DF51C0DF07F}"/>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61442" name="Content Placeholder 2">
            <a:extLst>
              <a:ext uri="{FF2B5EF4-FFF2-40B4-BE49-F238E27FC236}">
                <a16:creationId xmlns:a16="http://schemas.microsoft.com/office/drawing/2014/main" id="{D0304570-0A80-414F-8C8C-43B208FBCBE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A12D4CE7-A9A2-3C48-9301-9814599A79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88444B-B898-9C4A-A57B-1E39B407BE48}" type="slidenum">
              <a:rPr lang="en-US" altLang="en-US" sz="1200">
                <a:solidFill>
                  <a:srgbClr val="898989"/>
                </a:solidFill>
                <a:latin typeface="Times" pitchFamily="2" charset="0"/>
              </a:rPr>
              <a:pPr eaLnBrk="1" hangingPunct="1"/>
              <a:t>43</a:t>
            </a:fld>
            <a:endParaRPr lang="en-US" altLang="en-US" sz="1200">
              <a:solidFill>
                <a:srgbClr val="898989"/>
              </a:solidFill>
              <a:latin typeface="Times" pitchFamily="2" charset="0"/>
            </a:endParaRPr>
          </a:p>
        </p:txBody>
      </p:sp>
      <p:pic>
        <p:nvPicPr>
          <p:cNvPr id="5" name="Picture 4" descr="fragment.png">
            <a:extLst>
              <a:ext uri="{FF2B5EF4-FFF2-40B4-BE49-F238E27FC236}">
                <a16:creationId xmlns:a16="http://schemas.microsoft.com/office/drawing/2014/main" id="{71F1284D-C296-A343-AAC3-8BEF8A8D78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65125"/>
            <a:ext cx="3379788" cy="5646738"/>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73267C9-E376-7F4B-8D3F-3EC17F52E506}"/>
              </a:ext>
            </a:extLst>
          </p:cNvPr>
          <p:cNvGrpSpPr>
            <a:grpSpLocks/>
          </p:cNvGrpSpPr>
          <p:nvPr/>
        </p:nvGrpSpPr>
        <p:grpSpPr bwMode="auto">
          <a:xfrm>
            <a:off x="4092575" y="461963"/>
            <a:ext cx="4776788" cy="5429250"/>
            <a:chOff x="4093143" y="462434"/>
            <a:chExt cx="4776485" cy="5429417"/>
          </a:xfrm>
        </p:grpSpPr>
        <p:sp>
          <p:nvSpPr>
            <p:cNvPr id="61447" name="TextBox 6">
              <a:extLst>
                <a:ext uri="{FF2B5EF4-FFF2-40B4-BE49-F238E27FC236}">
                  <a16:creationId xmlns:a16="http://schemas.microsoft.com/office/drawing/2014/main" id="{41F2CFEB-A8E3-A743-AAAE-1A13959ABF1B}"/>
                </a:ext>
              </a:extLst>
            </p:cNvPr>
            <p:cNvSpPr txBox="1">
              <a:spLocks noChangeArrowheads="1"/>
            </p:cNvSpPr>
            <p:nvPr/>
          </p:nvSpPr>
          <p:spPr bwMode="auto">
            <a:xfrm>
              <a:off x="4873118" y="5245520"/>
              <a:ext cx="29818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“A Demonstration of the Incompleteness of Calculi of Inductive Inference,”</a:t>
              </a:r>
              <a:r>
                <a:rPr lang="cs-CZ" altLang="ja-JP" sz="1200" i="1">
                  <a:latin typeface="Times" pitchFamily="2" charset="0"/>
                </a:rPr>
                <a:t>Brit. J. Phil. Sci. </a:t>
              </a:r>
              <a:r>
                <a:rPr lang="cs-CZ" altLang="ja-JP" sz="1200">
                  <a:latin typeface="Times" pitchFamily="2" charset="0"/>
                </a:rPr>
                <a:t>70 (2019), 1119–1144</a:t>
              </a:r>
              <a:r>
                <a:rPr lang="en-US" altLang="ja-JP" sz="1200">
                  <a:latin typeface="Times" pitchFamily="2" charset="0"/>
                </a:rPr>
                <a:t>.</a:t>
              </a:r>
              <a:endParaRPr lang="en-US" altLang="en-US" sz="1200">
                <a:latin typeface="Times" pitchFamily="2" charset="0"/>
              </a:endParaRPr>
            </a:p>
          </p:txBody>
        </p:sp>
        <p:sp>
          <p:nvSpPr>
            <p:cNvPr id="9" name="Freeform 8">
              <a:extLst>
                <a:ext uri="{FF2B5EF4-FFF2-40B4-BE49-F238E27FC236}">
                  <a16:creationId xmlns:a16="http://schemas.microsoft.com/office/drawing/2014/main" id="{C4E0D8BC-64FA-354E-AED5-61469701D159}"/>
                </a:ext>
              </a:extLst>
            </p:cNvPr>
            <p:cNvSpPr/>
            <p:nvPr/>
          </p:nvSpPr>
          <p:spPr>
            <a:xfrm>
              <a:off x="4093143" y="3823274"/>
              <a:ext cx="4659017" cy="746148"/>
            </a:xfrm>
            <a:custGeom>
              <a:avLst/>
              <a:gdLst>
                <a:gd name="connsiteX0" fmla="*/ 41415 w 3361486"/>
                <a:gd name="connsiteY0" fmla="*/ 0 h 1076712"/>
                <a:gd name="connsiteX1" fmla="*/ 3361486 w 3361486"/>
                <a:gd name="connsiteY1" fmla="*/ 48314 h 1076712"/>
                <a:gd name="connsiteX2" fmla="*/ 3340778 w 3361486"/>
                <a:gd name="connsiteY2" fmla="*/ 1049104 h 1076712"/>
                <a:gd name="connsiteX3" fmla="*/ 0 w 3361486"/>
                <a:gd name="connsiteY3" fmla="*/ 1076712 h 1076712"/>
                <a:gd name="connsiteX4" fmla="*/ 41415 w 3361486"/>
                <a:gd name="connsiteY4" fmla="*/ 0 h 10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486" h="1076712">
                  <a:moveTo>
                    <a:pt x="41415" y="0"/>
                  </a:moveTo>
                  <a:lnTo>
                    <a:pt x="3361486" y="48314"/>
                  </a:lnTo>
                  <a:lnTo>
                    <a:pt x="3340778" y="1049104"/>
                  </a:lnTo>
                  <a:lnTo>
                    <a:pt x="0" y="1076712"/>
                  </a:lnTo>
                  <a:lnTo>
                    <a:pt x="41415" y="0"/>
                  </a:lnTo>
                  <a:close/>
                </a:path>
              </a:pathLst>
            </a:custGeom>
            <a:solidFill>
              <a:srgbClr val="FF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1449" name="TextBox 5">
              <a:extLst>
                <a:ext uri="{FF2B5EF4-FFF2-40B4-BE49-F238E27FC236}">
                  <a16:creationId xmlns:a16="http://schemas.microsoft.com/office/drawing/2014/main" id="{061167C7-DCB2-624C-A5EA-8FF2929F5AB9}"/>
                </a:ext>
              </a:extLst>
            </p:cNvPr>
            <p:cNvSpPr txBox="1">
              <a:spLocks noChangeArrowheads="1"/>
            </p:cNvSpPr>
            <p:nvPr/>
          </p:nvSpPr>
          <p:spPr bwMode="auto">
            <a:xfrm>
              <a:off x="4106948" y="462434"/>
              <a:ext cx="476268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Note that the choice of priors cannot be based on Bayesian reasoning itself: they have to come from theoretical principles and past track record, in short: scientific judgment.</a:t>
              </a:r>
            </a:p>
            <a:p>
              <a:pPr eaLnBrk="1" hangingPunct="1"/>
              <a:endParaRPr lang="en-US" altLang="en-US" sz="1800">
                <a:latin typeface="Times" pitchFamily="2" charset="0"/>
              </a:endParaRPr>
            </a:p>
            <a:p>
              <a:pPr eaLnBrk="1" hangingPunct="1"/>
              <a:r>
                <a:rPr lang="en-US" altLang="en-US" sz="1800">
                  <a:latin typeface="Times" pitchFamily="2" charset="0"/>
                </a:rPr>
                <a:t>Bayesian Confirmation Theory explains how to amalgamate prior degrees of belief with observed evidence but it does not tell you which prior degrees of belief are reasonable. </a:t>
              </a:r>
            </a:p>
            <a:p>
              <a:pPr eaLnBrk="1" hangingPunct="1"/>
              <a:endParaRPr lang="en-US" altLang="en-US" sz="1800">
                <a:latin typeface="Times" pitchFamily="2" charset="0"/>
              </a:endParaRPr>
            </a:p>
            <a:p>
              <a:pPr eaLnBrk="1" hangingPunct="1"/>
              <a:r>
                <a:rPr lang="en-US" altLang="en-US" sz="1800">
                  <a:latin typeface="Times" pitchFamily="2" charset="0"/>
                </a:rPr>
                <a:t>In this sense, Goodman shows a general problem for formal reasoning about confirmation and evidence: </a:t>
              </a:r>
              <a:r>
                <a:rPr lang="en-US" altLang="en-US">
                  <a:latin typeface="Times" pitchFamily="2" charset="0"/>
                </a:rPr>
                <a:t>there is no viable complete theory of inductive support </a:t>
              </a:r>
              <a:r>
                <a:rPr lang="en-US" altLang="en-US" sz="1800">
                  <a:latin typeface="Times" pitchFamily="2" charset="0"/>
                </a:rPr>
                <a:t>(see also Norton forthcoming).</a:t>
              </a:r>
            </a:p>
          </p:txBody>
        </p:sp>
      </p:grpSp>
      <p:sp>
        <p:nvSpPr>
          <p:cNvPr id="8" name="Freeform 7">
            <a:extLst>
              <a:ext uri="{FF2B5EF4-FFF2-40B4-BE49-F238E27FC236}">
                <a16:creationId xmlns:a16="http://schemas.microsoft.com/office/drawing/2014/main" id="{E304EBF3-82C2-2546-91C5-F3AC350CE57E}"/>
              </a:ext>
            </a:extLst>
          </p:cNvPr>
          <p:cNvSpPr/>
          <p:nvPr/>
        </p:nvSpPr>
        <p:spPr>
          <a:xfrm>
            <a:off x="255588" y="2616200"/>
            <a:ext cx="3360737" cy="1076325"/>
          </a:xfrm>
          <a:custGeom>
            <a:avLst/>
            <a:gdLst>
              <a:gd name="connsiteX0" fmla="*/ 41415 w 3361486"/>
              <a:gd name="connsiteY0" fmla="*/ 0 h 1076712"/>
              <a:gd name="connsiteX1" fmla="*/ 3361486 w 3361486"/>
              <a:gd name="connsiteY1" fmla="*/ 48314 h 1076712"/>
              <a:gd name="connsiteX2" fmla="*/ 3340778 w 3361486"/>
              <a:gd name="connsiteY2" fmla="*/ 1049104 h 1076712"/>
              <a:gd name="connsiteX3" fmla="*/ 0 w 3361486"/>
              <a:gd name="connsiteY3" fmla="*/ 1076712 h 1076712"/>
              <a:gd name="connsiteX4" fmla="*/ 41415 w 3361486"/>
              <a:gd name="connsiteY4" fmla="*/ 0 h 10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486" h="1076712">
                <a:moveTo>
                  <a:pt x="41415" y="0"/>
                </a:moveTo>
                <a:lnTo>
                  <a:pt x="3361486" y="48314"/>
                </a:lnTo>
                <a:lnTo>
                  <a:pt x="3340778" y="1049104"/>
                </a:lnTo>
                <a:lnTo>
                  <a:pt x="0" y="1076712"/>
                </a:lnTo>
                <a:lnTo>
                  <a:pt x="41415" y="0"/>
                </a:lnTo>
                <a:close/>
              </a:path>
            </a:pathLst>
          </a:custGeom>
          <a:solidFill>
            <a:srgbClr val="FF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ment.png">
            <a:extLst>
              <a:ext uri="{FF2B5EF4-FFF2-40B4-BE49-F238E27FC236}">
                <a16:creationId xmlns:a16="http://schemas.microsoft.com/office/drawing/2014/main" id="{38F1FB0C-F735-A64D-9FE3-50CD2DE70B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23850"/>
            <a:ext cx="3781425" cy="6219825"/>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62466" name="Title 1">
            <a:extLst>
              <a:ext uri="{FF2B5EF4-FFF2-40B4-BE49-F238E27FC236}">
                <a16:creationId xmlns:a16="http://schemas.microsoft.com/office/drawing/2014/main" id="{E021A2BE-C3AE-BD49-9A25-C48D34E9231F}"/>
              </a:ext>
            </a:extLst>
          </p:cNvPr>
          <p:cNvSpPr>
            <a:spLocks noGrp="1"/>
          </p:cNvSpPr>
          <p:nvPr>
            <p:ph type="title"/>
          </p:nvPr>
        </p:nvSpPr>
        <p:spPr>
          <a:xfrm>
            <a:off x="442913" y="227013"/>
            <a:ext cx="8008937" cy="1003300"/>
          </a:xfrm>
        </p:spPr>
        <p:txBody>
          <a:bodyPr/>
          <a:lstStyle/>
          <a:p>
            <a:r>
              <a:rPr lang="en-US" altLang="en-US">
                <a:latin typeface="Times" pitchFamily="2" charset="0"/>
                <a:ea typeface="ＭＳ Ｐゴシック" panose="020B0600070205080204" pitchFamily="34" charset="-128"/>
              </a:rPr>
              <a:t> </a:t>
            </a:r>
          </a:p>
        </p:txBody>
      </p:sp>
      <p:sp>
        <p:nvSpPr>
          <p:cNvPr id="62467" name="Content Placeholder 2">
            <a:extLst>
              <a:ext uri="{FF2B5EF4-FFF2-40B4-BE49-F238E27FC236}">
                <a16:creationId xmlns:a16="http://schemas.microsoft.com/office/drawing/2014/main" id="{9BABFDF0-02D7-0341-AEEF-6E52DB4B485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B83EFFE4-0B97-4244-BFC8-478C65DE14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C59CB4-03F7-1947-B7BD-F198789B0B3D}" type="slidenum">
              <a:rPr lang="en-US" altLang="en-US" sz="1200">
                <a:solidFill>
                  <a:srgbClr val="898989"/>
                </a:solidFill>
                <a:latin typeface="Times" pitchFamily="2" charset="0"/>
              </a:rPr>
              <a:pPr eaLnBrk="1" hangingPunct="1"/>
              <a:t>44</a:t>
            </a:fld>
            <a:endParaRPr lang="en-US" altLang="en-US" sz="1200">
              <a:solidFill>
                <a:srgbClr val="898989"/>
              </a:solidFill>
              <a:latin typeface="Times" pitchFamily="2" charset="0"/>
            </a:endParaRPr>
          </a:p>
        </p:txBody>
      </p:sp>
      <p:sp>
        <p:nvSpPr>
          <p:cNvPr id="7" name="Freeform 6">
            <a:extLst>
              <a:ext uri="{FF2B5EF4-FFF2-40B4-BE49-F238E27FC236}">
                <a16:creationId xmlns:a16="http://schemas.microsoft.com/office/drawing/2014/main" id="{F493E471-C566-4140-86E9-9976190B214E}"/>
              </a:ext>
            </a:extLst>
          </p:cNvPr>
          <p:cNvSpPr/>
          <p:nvPr/>
        </p:nvSpPr>
        <p:spPr>
          <a:xfrm>
            <a:off x="282575" y="2519363"/>
            <a:ext cx="3603625" cy="1331912"/>
          </a:xfrm>
          <a:custGeom>
            <a:avLst/>
            <a:gdLst>
              <a:gd name="connsiteX0" fmla="*/ 41415 w 3361486"/>
              <a:gd name="connsiteY0" fmla="*/ 0 h 1076712"/>
              <a:gd name="connsiteX1" fmla="*/ 3361486 w 3361486"/>
              <a:gd name="connsiteY1" fmla="*/ 48314 h 1076712"/>
              <a:gd name="connsiteX2" fmla="*/ 3340778 w 3361486"/>
              <a:gd name="connsiteY2" fmla="*/ 1049104 h 1076712"/>
              <a:gd name="connsiteX3" fmla="*/ 0 w 3361486"/>
              <a:gd name="connsiteY3" fmla="*/ 1076712 h 1076712"/>
              <a:gd name="connsiteX4" fmla="*/ 41415 w 3361486"/>
              <a:gd name="connsiteY4" fmla="*/ 0 h 10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486" h="1076712">
                <a:moveTo>
                  <a:pt x="41415" y="0"/>
                </a:moveTo>
                <a:lnTo>
                  <a:pt x="3361486" y="48314"/>
                </a:lnTo>
                <a:lnTo>
                  <a:pt x="3340778" y="1049104"/>
                </a:lnTo>
                <a:lnTo>
                  <a:pt x="0" y="1076712"/>
                </a:lnTo>
                <a:lnTo>
                  <a:pt x="41415" y="0"/>
                </a:lnTo>
                <a:close/>
              </a:path>
            </a:pathLst>
          </a:custGeom>
          <a:solidFill>
            <a:srgbClr val="FF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nvGrpSpPr>
          <p:cNvPr id="13" name="Group 12">
            <a:extLst>
              <a:ext uri="{FF2B5EF4-FFF2-40B4-BE49-F238E27FC236}">
                <a16:creationId xmlns:a16="http://schemas.microsoft.com/office/drawing/2014/main" id="{9D1B43A2-8FF9-6649-91BD-B2553AAD61ED}"/>
              </a:ext>
            </a:extLst>
          </p:cNvPr>
          <p:cNvGrpSpPr>
            <a:grpSpLocks/>
          </p:cNvGrpSpPr>
          <p:nvPr/>
        </p:nvGrpSpPr>
        <p:grpSpPr bwMode="auto">
          <a:xfrm>
            <a:off x="4383088" y="434975"/>
            <a:ext cx="4589462" cy="5849938"/>
            <a:chOff x="4383045" y="434826"/>
            <a:chExt cx="4589505" cy="5850220"/>
          </a:xfrm>
        </p:grpSpPr>
        <p:sp>
          <p:nvSpPr>
            <p:cNvPr id="62471" name="TextBox 5">
              <a:extLst>
                <a:ext uri="{FF2B5EF4-FFF2-40B4-BE49-F238E27FC236}">
                  <a16:creationId xmlns:a16="http://schemas.microsoft.com/office/drawing/2014/main" id="{69397591-DC79-ED42-94F3-02A4C9A1FB46}"/>
                </a:ext>
              </a:extLst>
            </p:cNvPr>
            <p:cNvSpPr txBox="1">
              <a:spLocks noChangeArrowheads="1"/>
            </p:cNvSpPr>
            <p:nvPr/>
          </p:nvSpPr>
          <p:spPr bwMode="auto">
            <a:xfrm>
              <a:off x="4445168" y="434826"/>
              <a:ext cx="4134558" cy="495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latin typeface="Times New Roman" panose="02020603050405020304" pitchFamily="18" charset="0"/>
                  <a:cs typeface="Times New Roman" panose="02020603050405020304" pitchFamily="18" charset="0"/>
                </a:rPr>
                <a:t>We do not want to convince the reader that Bayesian modeling is a panacea for all research problems in philosophy of science. </a:t>
              </a:r>
              <a:r>
                <a:rPr lang="en-US" altLang="en-US" sz="2000" dirty="0">
                  <a:latin typeface="Times New Roman" panose="02020603050405020304" pitchFamily="18" charset="0"/>
                  <a:cs typeface="Times New Roman" panose="02020603050405020304" pitchFamily="18" charset="0"/>
                </a:rPr>
                <a:t>This standpoint would be exposed to justified and potentially devastating criticism--in particular, to any criticisms directed against purely formal accounts of inductive inference (Norton 2003, 2011).</a:t>
              </a:r>
            </a:p>
            <a:p>
              <a:pPr eaLnBrk="1" hangingPunct="1"/>
              <a:endParaRPr lang="en-US" altLang="en-US" sz="1600" dirty="0">
                <a:latin typeface="Times New Roman" panose="02020603050405020304" pitchFamily="18" charset="0"/>
                <a:cs typeface="Times New Roman" panose="02020603050405020304" pitchFamily="18" charset="0"/>
              </a:endParaRPr>
            </a:p>
            <a:p>
              <a:pPr eaLnBrk="1" hangingPunct="1"/>
              <a:r>
                <a:rPr lang="en-US" altLang="en-US" sz="1600" dirty="0">
                  <a:latin typeface="Times New Roman" panose="02020603050405020304" pitchFamily="18" charset="0"/>
                  <a:cs typeface="Times New Roman" panose="02020603050405020304" pitchFamily="18" charset="0"/>
                </a:rPr>
                <a:t>What we hope to have demonstrated is much less ambitious, but still very promising for the future: that Bayesian inference  is more than a simple and appealing theory for representing and updating degrees of belief--it is home to powerful models that can be applied to a surprising variety of problems in scientific reasoning.</a:t>
              </a:r>
            </a:p>
          </p:txBody>
        </p:sp>
        <p:sp>
          <p:nvSpPr>
            <p:cNvPr id="8" name="Freeform 7">
              <a:extLst>
                <a:ext uri="{FF2B5EF4-FFF2-40B4-BE49-F238E27FC236}">
                  <a16:creationId xmlns:a16="http://schemas.microsoft.com/office/drawing/2014/main" id="{B4E4C64C-B75C-DD4A-BF05-F701A4DA2361}"/>
                </a:ext>
              </a:extLst>
            </p:cNvPr>
            <p:cNvSpPr/>
            <p:nvPr/>
          </p:nvSpPr>
          <p:spPr>
            <a:xfrm>
              <a:off x="4383045" y="1566769"/>
              <a:ext cx="4148176" cy="1587577"/>
            </a:xfrm>
            <a:custGeom>
              <a:avLst/>
              <a:gdLst>
                <a:gd name="connsiteX0" fmla="*/ 41415 w 3361486"/>
                <a:gd name="connsiteY0" fmla="*/ 0 h 1076712"/>
                <a:gd name="connsiteX1" fmla="*/ 3361486 w 3361486"/>
                <a:gd name="connsiteY1" fmla="*/ 48314 h 1076712"/>
                <a:gd name="connsiteX2" fmla="*/ 3340778 w 3361486"/>
                <a:gd name="connsiteY2" fmla="*/ 1049104 h 1076712"/>
                <a:gd name="connsiteX3" fmla="*/ 0 w 3361486"/>
                <a:gd name="connsiteY3" fmla="*/ 1076712 h 1076712"/>
                <a:gd name="connsiteX4" fmla="*/ 41415 w 3361486"/>
                <a:gd name="connsiteY4" fmla="*/ 0 h 10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486" h="1076712">
                  <a:moveTo>
                    <a:pt x="41415" y="0"/>
                  </a:moveTo>
                  <a:lnTo>
                    <a:pt x="3361486" y="48314"/>
                  </a:lnTo>
                  <a:lnTo>
                    <a:pt x="3340778" y="1049104"/>
                  </a:lnTo>
                  <a:lnTo>
                    <a:pt x="0" y="1076712"/>
                  </a:lnTo>
                  <a:lnTo>
                    <a:pt x="41415" y="0"/>
                  </a:lnTo>
                  <a:close/>
                </a:path>
              </a:pathLst>
            </a:custGeom>
            <a:solidFill>
              <a:srgbClr val="FF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 name="TextBox 11">
              <a:extLst>
                <a:ext uri="{FF2B5EF4-FFF2-40B4-BE49-F238E27FC236}">
                  <a16:creationId xmlns:a16="http://schemas.microsoft.com/office/drawing/2014/main" id="{A76DDD58-399E-2E49-996B-42872E59B0F0}"/>
                </a:ext>
              </a:extLst>
            </p:cNvPr>
            <p:cNvSpPr txBox="1"/>
            <p:nvPr/>
          </p:nvSpPr>
          <p:spPr>
            <a:xfrm>
              <a:off x="4476708" y="5384890"/>
              <a:ext cx="4495842" cy="900156"/>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pitchFamily="2" charset="0"/>
                </a:rPr>
                <a:t>“A Material Theory of Induction” </a:t>
              </a:r>
              <a:r>
                <a:rPr lang="en-US" altLang="en-US" sz="1000" i="1">
                  <a:latin typeface="Times" pitchFamily="2" charset="0"/>
                </a:rPr>
                <a:t>Philosophy of Science</a:t>
              </a:r>
              <a:r>
                <a:rPr lang="en-US" altLang="en-US" sz="1000">
                  <a:latin typeface="Times" pitchFamily="2" charset="0"/>
                </a:rPr>
                <a:t>, 70(2003), pp. 647-70.</a:t>
              </a:r>
            </a:p>
            <a:p>
              <a:pPr eaLnBrk="1" hangingPunct="1"/>
              <a:endParaRPr lang="en-US" altLang="en-US" sz="1000">
                <a:latin typeface="Times" pitchFamily="2" charset="0"/>
              </a:endParaRPr>
            </a:p>
            <a:p>
              <a:pPr eaLnBrk="1" hangingPunct="1"/>
              <a:r>
                <a:rPr lang="en-US" altLang="en-US" sz="1000">
                  <a:latin typeface="Times" pitchFamily="2" charset="0"/>
                </a:rPr>
                <a:t>“Challenges to Bayesian Confirmation Theory,” pp. 391-439 in </a:t>
              </a:r>
              <a:r>
                <a:rPr lang="en-US" altLang="en-US" sz="1000" i="1">
                  <a:latin typeface="Times" pitchFamily="2" charset="0"/>
                </a:rPr>
                <a:t>Philosophy of Statistic, Vol. 7: Handbook of the Philosophy of Science</a:t>
              </a:r>
              <a:r>
                <a:rPr lang="en-US" altLang="en-US" sz="1000">
                  <a:latin typeface="Times" pitchFamily="2" charset="0"/>
                </a:rPr>
                <a:t>. Prasanta S. Bandyopadhyay and Malcolm R. Forster (eds.) Elsevier, 2011.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4CB402AA-58DC-C443-9B30-A293982E38DA}"/>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66562" name="Content Placeholder 2">
            <a:extLst>
              <a:ext uri="{FF2B5EF4-FFF2-40B4-BE49-F238E27FC236}">
                <a16:creationId xmlns:a16="http://schemas.microsoft.com/office/drawing/2014/main" id="{8E9E9CE7-DB13-D94B-AE8C-05B61DD8D6A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9EA87543-1502-CF4B-A207-8E495669AB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440F2D-77F2-7749-A047-9AE0A96327EB}" type="slidenum">
              <a:rPr lang="en-US" altLang="en-US" sz="1200">
                <a:solidFill>
                  <a:srgbClr val="898989"/>
                </a:solidFill>
                <a:latin typeface="Times" pitchFamily="2" charset="0"/>
              </a:rPr>
              <a:pPr eaLnBrk="1" hangingPunct="1"/>
              <a:t>45</a:t>
            </a:fld>
            <a:endParaRPr lang="en-US" altLang="en-US" sz="1200">
              <a:solidFill>
                <a:srgbClr val="898989"/>
              </a:solidFill>
              <a:latin typeface="Times" pitchFamily="2" charset="0"/>
            </a:endParaRPr>
          </a:p>
        </p:txBody>
      </p:sp>
      <p:pic>
        <p:nvPicPr>
          <p:cNvPr id="66564" name="Picture 4" descr="the end.jpg">
            <a:extLst>
              <a:ext uri="{FF2B5EF4-FFF2-40B4-BE49-F238E27FC236}">
                <a16:creationId xmlns:a16="http://schemas.microsoft.com/office/drawing/2014/main" id="{28BD174A-E3BD-6846-A6DB-CCCA3819B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D92477A-4C2E-9249-8F78-E6DA77A8379F}"/>
              </a:ext>
            </a:extLst>
          </p:cNvPr>
          <p:cNvSpPr/>
          <p:nvPr/>
        </p:nvSpPr>
        <p:spPr>
          <a:xfrm>
            <a:off x="2405063" y="766763"/>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74" name="Title 1">
            <a:extLst>
              <a:ext uri="{FF2B5EF4-FFF2-40B4-BE49-F238E27FC236}">
                <a16:creationId xmlns:a16="http://schemas.microsoft.com/office/drawing/2014/main" id="{1AEAF03F-994C-044C-8AE8-8DF8BA4E9445}"/>
              </a:ext>
            </a:extLst>
          </p:cNvPr>
          <p:cNvSpPr>
            <a:spLocks noGrp="1"/>
          </p:cNvSpPr>
          <p:nvPr>
            <p:ph type="title"/>
          </p:nvPr>
        </p:nvSpPr>
        <p:spPr>
          <a:xfrm>
            <a:off x="1280160" y="1441450"/>
            <a:ext cx="5273040" cy="3043238"/>
          </a:xfrm>
        </p:spPr>
        <p:txBody>
          <a:bodyPr/>
          <a:lstStyle/>
          <a:p>
            <a:pPr algn="r"/>
            <a:r>
              <a:rPr lang="en-US" altLang="en-US" sz="8000" dirty="0">
                <a:latin typeface="Times" pitchFamily="2" charset="0"/>
                <a:ea typeface="ＭＳ Ｐゴシック" panose="020B0600070205080204" pitchFamily="34" charset="-128"/>
              </a:rPr>
              <a:t>Appendices</a:t>
            </a:r>
            <a:endParaRPr lang="en-US" altLang="en-US" sz="2000" dirty="0">
              <a:latin typeface="Times" pitchFamily="2" charset="0"/>
              <a:ea typeface="ＭＳ Ｐゴシック" panose="020B0600070205080204" pitchFamily="34" charset="-128"/>
            </a:endParaRPr>
          </a:p>
        </p:txBody>
      </p:sp>
      <p:sp>
        <p:nvSpPr>
          <p:cNvPr id="54275" name="Content Placeholder 2">
            <a:extLst>
              <a:ext uri="{FF2B5EF4-FFF2-40B4-BE49-F238E27FC236}">
                <a16:creationId xmlns:a16="http://schemas.microsoft.com/office/drawing/2014/main" id="{0C792C2F-DEBD-B041-B937-FF9840740B3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80382B2E-1178-E442-B8E7-CF9F00EEF9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F1E8A6-B07A-8F44-B4C3-454B166D01A8}" type="slidenum">
              <a:rPr lang="en-US" altLang="en-US" sz="1200">
                <a:solidFill>
                  <a:srgbClr val="898989"/>
                </a:solidFill>
                <a:latin typeface="Times" pitchFamily="2" charset="0"/>
              </a:rPr>
              <a:pPr eaLnBrk="1" hangingPunct="1"/>
              <a:t>46</a:t>
            </a:fld>
            <a:endParaRPr lang="en-US" altLang="en-US" sz="1200">
              <a:solidFill>
                <a:srgbClr val="898989"/>
              </a:solidFill>
              <a:latin typeface="Times" pitchFamily="2" charset="0"/>
            </a:endParaRPr>
          </a:p>
        </p:txBody>
      </p:sp>
    </p:spTree>
    <p:extLst>
      <p:ext uri="{BB962C8B-B14F-4D97-AF65-F5344CB8AC3E}">
        <p14:creationId xmlns:p14="http://schemas.microsoft.com/office/powerpoint/2010/main" val="2384825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1AF0101-A9FA-9F47-B95E-2791813FFAAE}"/>
              </a:ext>
            </a:extLst>
          </p:cNvPr>
          <p:cNvSpPr/>
          <p:nvPr/>
        </p:nvSpPr>
        <p:spPr>
          <a:xfrm>
            <a:off x="2405063" y="766763"/>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8" name="Title 1">
            <a:extLst>
              <a:ext uri="{FF2B5EF4-FFF2-40B4-BE49-F238E27FC236}">
                <a16:creationId xmlns:a16="http://schemas.microsoft.com/office/drawing/2014/main" id="{4D15EF74-70F7-D04D-9FA0-D8583194A8ED}"/>
              </a:ext>
            </a:extLst>
          </p:cNvPr>
          <p:cNvSpPr>
            <a:spLocks noGrp="1"/>
          </p:cNvSpPr>
          <p:nvPr>
            <p:ph type="title"/>
          </p:nvPr>
        </p:nvSpPr>
        <p:spPr>
          <a:xfrm>
            <a:off x="700088" y="1249363"/>
            <a:ext cx="5949950" cy="3043237"/>
          </a:xfrm>
        </p:spPr>
        <p:txBody>
          <a:bodyPr/>
          <a:lstStyle/>
          <a:p>
            <a:pPr algn="r"/>
            <a:r>
              <a:rPr lang="en-US" altLang="en-US" sz="7200">
                <a:latin typeface="Times" pitchFamily="2" charset="0"/>
                <a:ea typeface="ＭＳ Ｐゴシック" panose="020B0600070205080204" pitchFamily="34" charset="-128"/>
              </a:rPr>
              <a:t>Incompleteness</a:t>
            </a:r>
            <a:r>
              <a:rPr lang="en-US" altLang="en-US" sz="5400">
                <a:latin typeface="Times" pitchFamily="2" charset="0"/>
                <a:ea typeface="ＭＳ Ｐゴシック" panose="020B0600070205080204" pitchFamily="34" charset="-128"/>
              </a:rPr>
              <a:t> of All Calculi of Inductive Inference</a:t>
            </a:r>
          </a:p>
        </p:txBody>
      </p:sp>
      <p:sp>
        <p:nvSpPr>
          <p:cNvPr id="50179" name="Content Placeholder 2">
            <a:extLst>
              <a:ext uri="{FF2B5EF4-FFF2-40B4-BE49-F238E27FC236}">
                <a16:creationId xmlns:a16="http://schemas.microsoft.com/office/drawing/2014/main" id="{A9F44D0C-995B-5C45-8E21-A9A4F34DB93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A8DAEB36-0360-2141-912B-820C969E01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F8FCF1-2AA3-8E4D-AB5D-CBFF323DD311}" type="slidenum">
              <a:rPr lang="en-US" altLang="en-US" sz="1200">
                <a:solidFill>
                  <a:srgbClr val="898989"/>
                </a:solidFill>
                <a:latin typeface="Times" pitchFamily="2" charset="0"/>
              </a:rPr>
              <a:pPr eaLnBrk="1" hangingPunct="1"/>
              <a:t>47</a:t>
            </a:fld>
            <a:endParaRPr lang="en-US" altLang="en-US" sz="1200">
              <a:solidFill>
                <a:srgbClr val="898989"/>
              </a:solidFill>
              <a:latin typeface="Times"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2454470-A17A-2E45-849E-2737E2B24BD3}"/>
              </a:ext>
            </a:extLst>
          </p:cNvPr>
          <p:cNvGrpSpPr>
            <a:grpSpLocks/>
          </p:cNvGrpSpPr>
          <p:nvPr/>
        </p:nvGrpSpPr>
        <p:grpSpPr bwMode="auto">
          <a:xfrm>
            <a:off x="482600" y="1331913"/>
            <a:ext cx="8413750" cy="1139825"/>
            <a:chOff x="482601" y="1331784"/>
            <a:chExt cx="8414266" cy="1139567"/>
          </a:xfrm>
        </p:grpSpPr>
        <p:sp>
          <p:nvSpPr>
            <p:cNvPr id="25" name="Freeform 24">
              <a:extLst>
                <a:ext uri="{FF2B5EF4-FFF2-40B4-BE49-F238E27FC236}">
                  <a16:creationId xmlns:a16="http://schemas.microsoft.com/office/drawing/2014/main" id="{00D3DAA6-2F71-574E-A9FB-ACFE5C4C814F}"/>
                </a:ext>
              </a:extLst>
            </p:cNvPr>
            <p:cNvSpPr/>
            <p:nvPr/>
          </p:nvSpPr>
          <p:spPr>
            <a:xfrm>
              <a:off x="482601" y="1358765"/>
              <a:ext cx="8215817" cy="1112586"/>
            </a:xfrm>
            <a:custGeom>
              <a:avLst/>
              <a:gdLst>
                <a:gd name="connsiteX0" fmla="*/ 0 w 7455243"/>
                <a:gd name="connsiteY0" fmla="*/ 288325 h 1112108"/>
                <a:gd name="connsiteX1" fmla="*/ 7455243 w 7455243"/>
                <a:gd name="connsiteY1" fmla="*/ 0 h 1112108"/>
                <a:gd name="connsiteX2" fmla="*/ 7139459 w 7455243"/>
                <a:gd name="connsiteY2" fmla="*/ 1112108 h 1112108"/>
                <a:gd name="connsiteX3" fmla="*/ 7070810 w 7455243"/>
                <a:gd name="connsiteY3" fmla="*/ 1098379 h 1112108"/>
                <a:gd name="connsiteX4" fmla="*/ 0 w 7455243"/>
                <a:gd name="connsiteY4" fmla="*/ 288325 h 111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243" h="1112108">
                  <a:moveTo>
                    <a:pt x="0" y="288325"/>
                  </a:moveTo>
                  <a:lnTo>
                    <a:pt x="7455243" y="0"/>
                  </a:lnTo>
                  <a:lnTo>
                    <a:pt x="7139459" y="1112108"/>
                  </a:lnTo>
                  <a:lnTo>
                    <a:pt x="7070810" y="1098379"/>
                  </a:lnTo>
                  <a:lnTo>
                    <a:pt x="0" y="288325"/>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1222" name="TextBox 19">
              <a:extLst>
                <a:ext uri="{FF2B5EF4-FFF2-40B4-BE49-F238E27FC236}">
                  <a16:creationId xmlns:a16="http://schemas.microsoft.com/office/drawing/2014/main" id="{76600E52-6B0E-B348-8780-46C7FB05ECA4}"/>
                </a:ext>
              </a:extLst>
            </p:cNvPr>
            <p:cNvSpPr txBox="1">
              <a:spLocks noChangeArrowheads="1"/>
            </p:cNvSpPr>
            <p:nvPr/>
          </p:nvSpPr>
          <p:spPr bwMode="auto">
            <a:xfrm>
              <a:off x="2018470" y="1338649"/>
              <a:ext cx="22173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We want “</a:t>
              </a:r>
              <a:r>
                <a:rPr lang="en-US" altLang="ja-JP" sz="1800">
                  <a:latin typeface="Times" pitchFamily="2" charset="0"/>
                </a:rPr>
                <a:t>informationless,</a:t>
              </a:r>
              <a:r>
                <a:rPr lang="en-US" altLang="en-US" sz="1800">
                  <a:latin typeface="Times" pitchFamily="2" charset="0"/>
                </a:rPr>
                <a:t>”</a:t>
              </a:r>
              <a:r>
                <a:rPr lang="en-US" altLang="ja-JP" sz="1800">
                  <a:latin typeface="Times" pitchFamily="2" charset="0"/>
                </a:rPr>
                <a:t> </a:t>
              </a:r>
              <a:r>
                <a:rPr lang="en-US" altLang="en-US" sz="1800">
                  <a:latin typeface="Times" pitchFamily="2" charset="0"/>
                </a:rPr>
                <a:t>“</a:t>
              </a:r>
              <a:r>
                <a:rPr lang="en-US" altLang="ja-JP" sz="1800">
                  <a:latin typeface="Times" pitchFamily="2" charset="0"/>
                </a:rPr>
                <a:t>vacuous</a:t>
              </a:r>
              <a:r>
                <a:rPr lang="en-US" altLang="en-US" sz="1800">
                  <a:latin typeface="Times" pitchFamily="2" charset="0"/>
                </a:rPr>
                <a:t>”</a:t>
              </a:r>
              <a:r>
                <a:rPr lang="en-US" altLang="ja-JP" sz="1800">
                  <a:latin typeface="Times" pitchFamily="2" charset="0"/>
                </a:rPr>
                <a:t> priors.</a:t>
              </a:r>
              <a:endParaRPr lang="en-US" altLang="en-US" sz="1800">
                <a:latin typeface="Times" pitchFamily="2" charset="0"/>
              </a:endParaRPr>
            </a:p>
          </p:txBody>
        </p:sp>
        <p:sp>
          <p:nvSpPr>
            <p:cNvPr id="51223" name="TextBox 20">
              <a:extLst>
                <a:ext uri="{FF2B5EF4-FFF2-40B4-BE49-F238E27FC236}">
                  <a16:creationId xmlns:a16="http://schemas.microsoft.com/office/drawing/2014/main" id="{9F76879D-EB98-5C4F-94C1-6F5C0FAC0868}"/>
                </a:ext>
              </a:extLst>
            </p:cNvPr>
            <p:cNvSpPr txBox="1">
              <a:spLocks noChangeArrowheads="1"/>
            </p:cNvSpPr>
            <p:nvPr/>
          </p:nvSpPr>
          <p:spPr bwMode="auto">
            <a:xfrm>
              <a:off x="4084596" y="1331784"/>
              <a:ext cx="20045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But priors always add inductive content.</a:t>
              </a:r>
            </a:p>
          </p:txBody>
        </p:sp>
        <p:sp>
          <p:nvSpPr>
            <p:cNvPr id="51224" name="TextBox 21">
              <a:extLst>
                <a:ext uri="{FF2B5EF4-FFF2-40B4-BE49-F238E27FC236}">
                  <a16:creationId xmlns:a16="http://schemas.microsoft.com/office/drawing/2014/main" id="{9FE5F621-A20A-874B-91F0-B8911BDD761D}"/>
                </a:ext>
              </a:extLst>
            </p:cNvPr>
            <p:cNvSpPr txBox="1">
              <a:spLocks noChangeArrowheads="1"/>
            </p:cNvSpPr>
            <p:nvPr/>
          </p:nvSpPr>
          <p:spPr bwMode="auto">
            <a:xfrm>
              <a:off x="6006759" y="1331784"/>
              <a:ext cx="28901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 computation is inductively self-contained.</a:t>
              </a:r>
            </a:p>
            <a:p>
              <a:pPr eaLnBrk="1" hangingPunct="1"/>
              <a:r>
                <a:rPr lang="en-US" altLang="en-US" sz="1800" i="1">
                  <a:latin typeface="Times" pitchFamily="2" charset="0"/>
                </a:rPr>
                <a:t>“incompleteness”</a:t>
              </a:r>
            </a:p>
          </p:txBody>
        </p:sp>
      </p:grpSp>
      <p:sp>
        <p:nvSpPr>
          <p:cNvPr id="51202" name="Title 1">
            <a:extLst>
              <a:ext uri="{FF2B5EF4-FFF2-40B4-BE49-F238E27FC236}">
                <a16:creationId xmlns:a16="http://schemas.microsoft.com/office/drawing/2014/main" id="{FE86BA6A-EB87-E74C-BC6D-66E6F16AD967}"/>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Bayesian Lacuna</a:t>
            </a:r>
          </a:p>
        </p:txBody>
      </p:sp>
      <p:sp>
        <p:nvSpPr>
          <p:cNvPr id="51203" name="Content Placeholder 2">
            <a:extLst>
              <a:ext uri="{FF2B5EF4-FFF2-40B4-BE49-F238E27FC236}">
                <a16:creationId xmlns:a16="http://schemas.microsoft.com/office/drawing/2014/main" id="{4987B924-360C-B04D-A921-10A0640839B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4A28BD68-E83D-964B-AAA2-9DBF0BFE8D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5F15DB-0B80-5A4A-823B-D58640FF9995}" type="slidenum">
              <a:rPr lang="en-US" altLang="en-US" sz="1200">
                <a:solidFill>
                  <a:srgbClr val="898989"/>
                </a:solidFill>
                <a:latin typeface="Times" pitchFamily="2" charset="0"/>
              </a:rPr>
              <a:pPr eaLnBrk="1" hangingPunct="1"/>
              <a:t>48</a:t>
            </a:fld>
            <a:endParaRPr lang="en-US" altLang="en-US" sz="1200">
              <a:solidFill>
                <a:srgbClr val="898989"/>
              </a:solidFill>
              <a:latin typeface="Times" pitchFamily="2" charset="0"/>
            </a:endParaRPr>
          </a:p>
        </p:txBody>
      </p:sp>
      <p:sp>
        <p:nvSpPr>
          <p:cNvPr id="51205" name="TextBox 7">
            <a:extLst>
              <a:ext uri="{FF2B5EF4-FFF2-40B4-BE49-F238E27FC236}">
                <a16:creationId xmlns:a16="http://schemas.microsoft.com/office/drawing/2014/main" id="{EE4144DE-93F5-AC4D-AAB4-E325D0043C68}"/>
              </a:ext>
            </a:extLst>
          </p:cNvPr>
          <p:cNvSpPr txBox="1">
            <a:spLocks noChangeArrowheads="1"/>
          </p:cNvSpPr>
          <p:nvPr/>
        </p:nvSpPr>
        <p:spPr bwMode="auto">
          <a:xfrm>
            <a:off x="482600" y="5561013"/>
            <a:ext cx="3287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P(H|E</a:t>
            </a:r>
            <a:r>
              <a:rPr lang="en-US" altLang="en-US" sz="2800" baseline="-25000">
                <a:latin typeface="Times" pitchFamily="2" charset="0"/>
              </a:rPr>
              <a:t>n</a:t>
            </a:r>
            <a:r>
              <a:rPr lang="en-US" altLang="en-US" sz="2800">
                <a:latin typeface="Times" pitchFamily="2" charset="0"/>
              </a:rPr>
              <a:t>&amp;E</a:t>
            </a:r>
            <a:r>
              <a:rPr lang="en-US" altLang="en-US" sz="2800" baseline="-25000">
                <a:latin typeface="Times" pitchFamily="2" charset="0"/>
              </a:rPr>
              <a:t>n-1</a:t>
            </a:r>
            <a:r>
              <a:rPr lang="en-US" altLang="en-US" sz="2800">
                <a:latin typeface="Times" pitchFamily="2" charset="0"/>
              </a:rPr>
              <a:t>&amp;E</a:t>
            </a:r>
            <a:r>
              <a:rPr lang="en-US" altLang="en-US" sz="2800" baseline="-25000">
                <a:latin typeface="Times" pitchFamily="2" charset="0"/>
              </a:rPr>
              <a:t>n-2</a:t>
            </a:r>
            <a:r>
              <a:rPr lang="is-IS" altLang="en-US" sz="2800">
                <a:latin typeface="Times" pitchFamily="2" charset="0"/>
              </a:rPr>
              <a:t>…</a:t>
            </a:r>
            <a:r>
              <a:rPr lang="en-US" altLang="en-US" sz="2800">
                <a:latin typeface="Times" pitchFamily="2" charset="0"/>
              </a:rPr>
              <a:t>)</a:t>
            </a:r>
          </a:p>
        </p:txBody>
      </p:sp>
      <p:sp>
        <p:nvSpPr>
          <p:cNvPr id="51206" name="TextBox 8">
            <a:extLst>
              <a:ext uri="{FF2B5EF4-FFF2-40B4-BE49-F238E27FC236}">
                <a16:creationId xmlns:a16="http://schemas.microsoft.com/office/drawing/2014/main" id="{13EA7454-9F5F-574B-A4A4-A39CF2975168}"/>
              </a:ext>
            </a:extLst>
          </p:cNvPr>
          <p:cNvSpPr txBox="1">
            <a:spLocks noChangeArrowheads="1"/>
          </p:cNvSpPr>
          <p:nvPr/>
        </p:nvSpPr>
        <p:spPr bwMode="auto">
          <a:xfrm>
            <a:off x="457200" y="4502150"/>
            <a:ext cx="2670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P(H|E</a:t>
            </a:r>
            <a:r>
              <a:rPr lang="en-US" altLang="en-US" sz="2800" baseline="-25000">
                <a:latin typeface="Times" pitchFamily="2" charset="0"/>
              </a:rPr>
              <a:t>n-1</a:t>
            </a:r>
            <a:r>
              <a:rPr lang="en-US" altLang="en-US" sz="2800">
                <a:latin typeface="Times" pitchFamily="2" charset="0"/>
              </a:rPr>
              <a:t>&amp;E</a:t>
            </a:r>
            <a:r>
              <a:rPr lang="en-US" altLang="en-US" sz="2800" baseline="-25000">
                <a:latin typeface="Times" pitchFamily="2" charset="0"/>
              </a:rPr>
              <a:t>n-2</a:t>
            </a:r>
            <a:r>
              <a:rPr lang="is-IS" altLang="en-US" sz="2800">
                <a:latin typeface="Times" pitchFamily="2" charset="0"/>
              </a:rPr>
              <a:t>…</a:t>
            </a:r>
            <a:r>
              <a:rPr lang="en-US" altLang="en-US" sz="2800">
                <a:latin typeface="Times" pitchFamily="2" charset="0"/>
              </a:rPr>
              <a:t>)</a:t>
            </a:r>
          </a:p>
        </p:txBody>
      </p:sp>
      <p:sp>
        <p:nvSpPr>
          <p:cNvPr id="51207" name="TextBox 9">
            <a:extLst>
              <a:ext uri="{FF2B5EF4-FFF2-40B4-BE49-F238E27FC236}">
                <a16:creationId xmlns:a16="http://schemas.microsoft.com/office/drawing/2014/main" id="{AD9DAFF7-1806-594C-A86F-AAA1E70392A3}"/>
              </a:ext>
            </a:extLst>
          </p:cNvPr>
          <p:cNvSpPr txBox="1">
            <a:spLocks noChangeArrowheads="1"/>
          </p:cNvSpPr>
          <p:nvPr/>
        </p:nvSpPr>
        <p:spPr bwMode="auto">
          <a:xfrm>
            <a:off x="482600" y="3411538"/>
            <a:ext cx="185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P(H|E</a:t>
            </a:r>
            <a:r>
              <a:rPr lang="en-US" altLang="en-US" sz="2800" baseline="-25000">
                <a:latin typeface="Times" pitchFamily="2" charset="0"/>
              </a:rPr>
              <a:t>n-2</a:t>
            </a:r>
            <a:r>
              <a:rPr lang="is-IS" altLang="en-US" sz="2800">
                <a:latin typeface="Times" pitchFamily="2" charset="0"/>
              </a:rPr>
              <a:t>…</a:t>
            </a:r>
            <a:r>
              <a:rPr lang="en-US" altLang="en-US" sz="2800">
                <a:latin typeface="Times" pitchFamily="2" charset="0"/>
              </a:rPr>
              <a:t>)</a:t>
            </a:r>
          </a:p>
        </p:txBody>
      </p:sp>
      <p:sp>
        <p:nvSpPr>
          <p:cNvPr id="12" name="Down Arrow 11">
            <a:extLst>
              <a:ext uri="{FF2B5EF4-FFF2-40B4-BE49-F238E27FC236}">
                <a16:creationId xmlns:a16="http://schemas.microsoft.com/office/drawing/2014/main" id="{87C10C87-E22B-AC45-A6FE-D810B46C01B8}"/>
              </a:ext>
            </a:extLst>
          </p:cNvPr>
          <p:cNvSpPr/>
          <p:nvPr/>
        </p:nvSpPr>
        <p:spPr>
          <a:xfrm>
            <a:off x="968375" y="4064000"/>
            <a:ext cx="427038" cy="452438"/>
          </a:xfrm>
          <a:prstGeom prst="downArrow">
            <a:avLst/>
          </a:pr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Down Arrow 12">
            <a:extLst>
              <a:ext uri="{FF2B5EF4-FFF2-40B4-BE49-F238E27FC236}">
                <a16:creationId xmlns:a16="http://schemas.microsoft.com/office/drawing/2014/main" id="{EE5D49EF-B80B-BC49-8A4A-D0125A74458B}"/>
              </a:ext>
            </a:extLst>
          </p:cNvPr>
          <p:cNvSpPr/>
          <p:nvPr/>
        </p:nvSpPr>
        <p:spPr>
          <a:xfrm>
            <a:off x="960438" y="2959100"/>
            <a:ext cx="427037" cy="452438"/>
          </a:xfrm>
          <a:prstGeom prst="downArrow">
            <a:avLst/>
          </a:pr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0" name="TextBox 13">
            <a:extLst>
              <a:ext uri="{FF2B5EF4-FFF2-40B4-BE49-F238E27FC236}">
                <a16:creationId xmlns:a16="http://schemas.microsoft.com/office/drawing/2014/main" id="{6376245E-9A9C-3841-8FD0-1E2A91928187}"/>
              </a:ext>
            </a:extLst>
          </p:cNvPr>
          <p:cNvSpPr txBox="1">
            <a:spLocks noChangeArrowheads="1"/>
          </p:cNvSpPr>
          <p:nvPr/>
        </p:nvSpPr>
        <p:spPr bwMode="auto">
          <a:xfrm>
            <a:off x="1641475" y="2959100"/>
            <a:ext cx="218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conditionalize on E</a:t>
            </a:r>
            <a:r>
              <a:rPr lang="en-US" altLang="en-US" sz="1800" baseline="-25000">
                <a:latin typeface="Times" pitchFamily="2" charset="0"/>
              </a:rPr>
              <a:t>n-2</a:t>
            </a:r>
            <a:r>
              <a:rPr lang="en-US" altLang="en-US" sz="1800">
                <a:latin typeface="Times" pitchFamily="2" charset="0"/>
              </a:rPr>
              <a:t> </a:t>
            </a:r>
          </a:p>
        </p:txBody>
      </p:sp>
      <p:sp>
        <p:nvSpPr>
          <p:cNvPr id="51211" name="TextBox 14">
            <a:extLst>
              <a:ext uri="{FF2B5EF4-FFF2-40B4-BE49-F238E27FC236}">
                <a16:creationId xmlns:a16="http://schemas.microsoft.com/office/drawing/2014/main" id="{8AC493AF-1631-3543-B67E-C7A1A443F2A0}"/>
              </a:ext>
            </a:extLst>
          </p:cNvPr>
          <p:cNvSpPr txBox="1">
            <a:spLocks noChangeArrowheads="1"/>
          </p:cNvSpPr>
          <p:nvPr/>
        </p:nvSpPr>
        <p:spPr bwMode="auto">
          <a:xfrm>
            <a:off x="1641475" y="4064000"/>
            <a:ext cx="218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conditionalize on E</a:t>
            </a:r>
            <a:r>
              <a:rPr lang="en-US" altLang="en-US" sz="1800" baseline="-25000">
                <a:latin typeface="Times" pitchFamily="2" charset="0"/>
              </a:rPr>
              <a:t>n-1</a:t>
            </a:r>
            <a:r>
              <a:rPr lang="en-US" altLang="en-US" sz="1800">
                <a:latin typeface="Times" pitchFamily="2" charset="0"/>
              </a:rPr>
              <a:t> </a:t>
            </a:r>
          </a:p>
        </p:txBody>
      </p:sp>
      <p:sp>
        <p:nvSpPr>
          <p:cNvPr id="16" name="Down Arrow 15">
            <a:extLst>
              <a:ext uri="{FF2B5EF4-FFF2-40B4-BE49-F238E27FC236}">
                <a16:creationId xmlns:a16="http://schemas.microsoft.com/office/drawing/2014/main" id="{B3B9C12B-F4BC-1340-8A8D-32454AE27C57}"/>
              </a:ext>
            </a:extLst>
          </p:cNvPr>
          <p:cNvSpPr/>
          <p:nvPr/>
        </p:nvSpPr>
        <p:spPr>
          <a:xfrm>
            <a:off x="974725" y="5038725"/>
            <a:ext cx="427038" cy="452438"/>
          </a:xfrm>
          <a:prstGeom prst="downArrow">
            <a:avLst/>
          </a:pr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3" name="TextBox 16">
            <a:extLst>
              <a:ext uri="{FF2B5EF4-FFF2-40B4-BE49-F238E27FC236}">
                <a16:creationId xmlns:a16="http://schemas.microsoft.com/office/drawing/2014/main" id="{659265BB-E1B8-514E-AF88-488C9DBF7D28}"/>
              </a:ext>
            </a:extLst>
          </p:cNvPr>
          <p:cNvSpPr txBox="1">
            <a:spLocks noChangeArrowheads="1"/>
          </p:cNvSpPr>
          <p:nvPr/>
        </p:nvSpPr>
        <p:spPr bwMode="auto">
          <a:xfrm>
            <a:off x="1641475" y="5038725"/>
            <a:ext cx="205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conditionalize on E</a:t>
            </a:r>
            <a:r>
              <a:rPr lang="en-US" altLang="en-US" sz="1800" baseline="-25000">
                <a:latin typeface="Times" pitchFamily="2" charset="0"/>
              </a:rPr>
              <a:t>n</a:t>
            </a:r>
            <a:endParaRPr lang="en-US" altLang="en-US" sz="1800">
              <a:latin typeface="Times" pitchFamily="2" charset="0"/>
            </a:endParaRPr>
          </a:p>
        </p:txBody>
      </p:sp>
      <p:sp>
        <p:nvSpPr>
          <p:cNvPr id="18" name="Down Arrow 17">
            <a:extLst>
              <a:ext uri="{FF2B5EF4-FFF2-40B4-BE49-F238E27FC236}">
                <a16:creationId xmlns:a16="http://schemas.microsoft.com/office/drawing/2014/main" id="{13953050-4327-B445-954A-2C4B8BA31599}"/>
              </a:ext>
            </a:extLst>
          </p:cNvPr>
          <p:cNvSpPr/>
          <p:nvPr/>
        </p:nvSpPr>
        <p:spPr>
          <a:xfrm>
            <a:off x="960438" y="2006600"/>
            <a:ext cx="427037" cy="454025"/>
          </a:xfrm>
          <a:prstGeom prst="downArrow">
            <a:avLst/>
          </a:pr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5" name="TextBox 18">
            <a:extLst>
              <a:ext uri="{FF2B5EF4-FFF2-40B4-BE49-F238E27FC236}">
                <a16:creationId xmlns:a16="http://schemas.microsoft.com/office/drawing/2014/main" id="{01192AAC-50F3-1F4E-BC17-0B9AB0ADF351}"/>
              </a:ext>
            </a:extLst>
          </p:cNvPr>
          <p:cNvSpPr txBox="1">
            <a:spLocks noChangeArrowheads="1"/>
          </p:cNvSpPr>
          <p:nvPr/>
        </p:nvSpPr>
        <p:spPr bwMode="auto">
          <a:xfrm>
            <a:off x="911225" y="2255838"/>
            <a:ext cx="54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s-IS" altLang="en-US" sz="2800">
                <a:latin typeface="Times" pitchFamily="2" charset="0"/>
              </a:rPr>
              <a:t>…</a:t>
            </a:r>
            <a:endParaRPr lang="en-US" altLang="en-US" sz="2800">
              <a:latin typeface="Times" pitchFamily="2" charset="0"/>
            </a:endParaRPr>
          </a:p>
        </p:txBody>
      </p:sp>
      <p:sp>
        <p:nvSpPr>
          <p:cNvPr id="51216" name="TextBox 10">
            <a:extLst>
              <a:ext uri="{FF2B5EF4-FFF2-40B4-BE49-F238E27FC236}">
                <a16:creationId xmlns:a16="http://schemas.microsoft.com/office/drawing/2014/main" id="{DBA869AE-E940-1E4A-88A9-AD58FB55FF1A}"/>
              </a:ext>
            </a:extLst>
          </p:cNvPr>
          <p:cNvSpPr txBox="1">
            <a:spLocks noChangeArrowheads="1"/>
          </p:cNvSpPr>
          <p:nvPr/>
        </p:nvSpPr>
        <p:spPr bwMode="auto">
          <a:xfrm>
            <a:off x="823913" y="1428750"/>
            <a:ext cx="88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P(H)</a:t>
            </a:r>
          </a:p>
        </p:txBody>
      </p:sp>
      <p:grpSp>
        <p:nvGrpSpPr>
          <p:cNvPr id="27" name="Group 26">
            <a:extLst>
              <a:ext uri="{FF2B5EF4-FFF2-40B4-BE49-F238E27FC236}">
                <a16:creationId xmlns:a16="http://schemas.microsoft.com/office/drawing/2014/main" id="{B0B45A24-BD69-904A-8793-852B8AB7EB0F}"/>
              </a:ext>
            </a:extLst>
          </p:cNvPr>
          <p:cNvGrpSpPr>
            <a:grpSpLocks/>
          </p:cNvGrpSpPr>
          <p:nvPr/>
        </p:nvGrpSpPr>
        <p:grpSpPr bwMode="auto">
          <a:xfrm>
            <a:off x="5189538" y="2849563"/>
            <a:ext cx="3694112" cy="3452812"/>
            <a:chOff x="5189838" y="2848919"/>
            <a:chExt cx="3693298" cy="3453027"/>
          </a:xfrm>
        </p:grpSpPr>
        <p:sp>
          <p:nvSpPr>
            <p:cNvPr id="26" name="Freeform 25">
              <a:extLst>
                <a:ext uri="{FF2B5EF4-FFF2-40B4-BE49-F238E27FC236}">
                  <a16:creationId xmlns:a16="http://schemas.microsoft.com/office/drawing/2014/main" id="{1FF1C2B1-6D2D-754B-8068-FBBCDF023C98}"/>
                </a:ext>
              </a:extLst>
            </p:cNvPr>
            <p:cNvSpPr/>
            <p:nvPr/>
          </p:nvSpPr>
          <p:spPr>
            <a:xfrm>
              <a:off x="5189838" y="2848919"/>
              <a:ext cx="3315556" cy="3453027"/>
            </a:xfrm>
            <a:custGeom>
              <a:avLst/>
              <a:gdLst>
                <a:gd name="connsiteX0" fmla="*/ 247135 w 3315730"/>
                <a:gd name="connsiteY0" fmla="*/ 0 h 3453027"/>
                <a:gd name="connsiteX1" fmla="*/ 3315730 w 3315730"/>
                <a:gd name="connsiteY1" fmla="*/ 123567 h 3453027"/>
                <a:gd name="connsiteX2" fmla="*/ 3178432 w 3315730"/>
                <a:gd name="connsiteY2" fmla="*/ 3453027 h 3453027"/>
                <a:gd name="connsiteX3" fmla="*/ 0 w 3315730"/>
                <a:gd name="connsiteY3" fmla="*/ 3171567 h 3453027"/>
                <a:gd name="connsiteX4" fmla="*/ 247135 w 3315730"/>
                <a:gd name="connsiteY4" fmla="*/ 0 h 34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730" h="3453027">
                  <a:moveTo>
                    <a:pt x="247135" y="0"/>
                  </a:moveTo>
                  <a:lnTo>
                    <a:pt x="3315730" y="123567"/>
                  </a:lnTo>
                  <a:lnTo>
                    <a:pt x="3178432" y="3453027"/>
                  </a:lnTo>
                  <a:lnTo>
                    <a:pt x="0" y="3171567"/>
                  </a:lnTo>
                  <a:lnTo>
                    <a:pt x="247135"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1220" name="TextBox 22">
              <a:extLst>
                <a:ext uri="{FF2B5EF4-FFF2-40B4-BE49-F238E27FC236}">
                  <a16:creationId xmlns:a16="http://schemas.microsoft.com/office/drawing/2014/main" id="{627A898B-49DF-B642-950F-203635FC7C91}"/>
                </a:ext>
              </a:extLst>
            </p:cNvPr>
            <p:cNvSpPr txBox="1">
              <a:spLocks noChangeArrowheads="1"/>
            </p:cNvSpPr>
            <p:nvPr/>
          </p:nvSpPr>
          <p:spPr bwMode="auto">
            <a:xfrm>
              <a:off x="5464432" y="2958755"/>
              <a:ext cx="34187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Is there another, generalized, modified calculus that is complete?</a:t>
              </a:r>
            </a:p>
          </p:txBody>
        </p:sp>
      </p:grpSp>
      <p:sp>
        <p:nvSpPr>
          <p:cNvPr id="24" name="TextBox 23">
            <a:extLst>
              <a:ext uri="{FF2B5EF4-FFF2-40B4-BE49-F238E27FC236}">
                <a16:creationId xmlns:a16="http://schemas.microsoft.com/office/drawing/2014/main" id="{91FA8C66-4660-214B-92AF-B263A937C7CC}"/>
              </a:ext>
            </a:extLst>
          </p:cNvPr>
          <p:cNvSpPr txBox="1">
            <a:spLocks noChangeArrowheads="1"/>
          </p:cNvSpPr>
          <p:nvPr/>
        </p:nvSpPr>
        <p:spPr bwMode="auto">
          <a:xfrm>
            <a:off x="5572125" y="4706938"/>
            <a:ext cx="1962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a:latin typeface="Times" pitchFamily="2"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completeness p1.png">
            <a:extLst>
              <a:ext uri="{FF2B5EF4-FFF2-40B4-BE49-F238E27FC236}">
                <a16:creationId xmlns:a16="http://schemas.microsoft.com/office/drawing/2014/main" id="{91A930C9-9991-A648-BBF0-34FA609692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88" y="319088"/>
            <a:ext cx="4265612" cy="6396037"/>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52226" name="Title 1">
            <a:extLst>
              <a:ext uri="{FF2B5EF4-FFF2-40B4-BE49-F238E27FC236}">
                <a16:creationId xmlns:a16="http://schemas.microsoft.com/office/drawing/2014/main" id="{DD2B3671-2567-B748-9989-BBDD1DC3AC6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52227" name="Content Placeholder 2">
            <a:extLst>
              <a:ext uri="{FF2B5EF4-FFF2-40B4-BE49-F238E27FC236}">
                <a16:creationId xmlns:a16="http://schemas.microsoft.com/office/drawing/2014/main" id="{7B217549-C411-044A-87CC-397FBF27042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A6FCDC53-470F-F347-BEAA-0D8DBD9C66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DB838B-44B3-7146-86C7-F747E3D762A7}" type="slidenum">
              <a:rPr lang="en-US" altLang="en-US" sz="1200">
                <a:solidFill>
                  <a:srgbClr val="898989"/>
                </a:solidFill>
                <a:latin typeface="Times" pitchFamily="2" charset="0"/>
              </a:rPr>
              <a:pPr eaLnBrk="1" hangingPunct="1"/>
              <a:t>49</a:t>
            </a:fld>
            <a:endParaRPr lang="en-US" altLang="en-US" sz="1200">
              <a:solidFill>
                <a:srgbClr val="898989"/>
              </a:solidFill>
              <a:latin typeface="Times" pitchFamily="2" charset="0"/>
            </a:endParaRPr>
          </a:p>
        </p:txBody>
      </p:sp>
      <p:pic>
        <p:nvPicPr>
          <p:cNvPr id="6" name="Picture 5" descr="incompleteness intro p1.pdf">
            <a:extLst>
              <a:ext uri="{FF2B5EF4-FFF2-40B4-BE49-F238E27FC236}">
                <a16:creationId xmlns:a16="http://schemas.microsoft.com/office/drawing/2014/main" id="{C4D3CA86-C5A2-444D-A6D0-4B84E4315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528638"/>
            <a:ext cx="4589463" cy="5937250"/>
          </a:xfrm>
          <a:prstGeom prst="rect">
            <a:avLst/>
          </a:prstGeom>
          <a:solidFill>
            <a:schemeClr val="bg1"/>
          </a:solidFill>
          <a:ln w="9525">
            <a:solidFill>
              <a:srgbClr val="7F7F7F"/>
            </a:solidFill>
            <a:miter lim="800000"/>
            <a:headEnd/>
            <a:tailEnd/>
          </a:ln>
          <a:effectLst>
            <a:outerShdw blurRad="50800" dist="38100" dir="2700000" algn="tl" rotWithShape="0">
              <a:srgbClr val="808080">
                <a:alpha val="39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BB98D39-FB1C-E943-B6AA-6159C7573402}"/>
              </a:ext>
            </a:extLst>
          </p:cNvPr>
          <p:cNvSpPr/>
          <p:nvPr/>
        </p:nvSpPr>
        <p:spPr>
          <a:xfrm>
            <a:off x="311085" y="1451728"/>
            <a:ext cx="7428321" cy="4741682"/>
          </a:xfrm>
          <a:custGeom>
            <a:avLst/>
            <a:gdLst>
              <a:gd name="connsiteX0" fmla="*/ 499620 w 7428321"/>
              <a:gd name="connsiteY0" fmla="*/ 0 h 4741682"/>
              <a:gd name="connsiteX1" fmla="*/ 7428321 w 7428321"/>
              <a:gd name="connsiteY1" fmla="*/ 160256 h 4741682"/>
              <a:gd name="connsiteX2" fmla="*/ 7277492 w 7428321"/>
              <a:gd name="connsiteY2" fmla="*/ 4741682 h 4741682"/>
              <a:gd name="connsiteX3" fmla="*/ 0 w 7428321"/>
              <a:gd name="connsiteY3" fmla="*/ 4411744 h 4741682"/>
              <a:gd name="connsiteX4" fmla="*/ 499620 w 7428321"/>
              <a:gd name="connsiteY4" fmla="*/ 0 h 474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8321" h="4741682">
                <a:moveTo>
                  <a:pt x="499620" y="0"/>
                </a:moveTo>
                <a:lnTo>
                  <a:pt x="7428321" y="160256"/>
                </a:lnTo>
                <a:lnTo>
                  <a:pt x="7277492" y="4741682"/>
                </a:lnTo>
                <a:lnTo>
                  <a:pt x="0" y="4411744"/>
                </a:lnTo>
                <a:lnTo>
                  <a:pt x="499620" y="0"/>
                </a:lnTo>
                <a:close/>
              </a:path>
            </a:pathLst>
          </a:custGeom>
          <a:solidFill>
            <a:srgbClr val="B5DC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4028954F-17D8-414C-9015-CC8542AC2C2F}"/>
              </a:ext>
            </a:extLst>
          </p:cNvPr>
          <p:cNvSpPr>
            <a:spLocks noGrp="1"/>
          </p:cNvSpPr>
          <p:nvPr>
            <p:ph type="title"/>
          </p:nvPr>
        </p:nvSpPr>
        <p:spPr/>
        <p:txBody>
          <a:bodyPr/>
          <a:lstStyle/>
          <a:p>
            <a:r>
              <a:rPr lang="en-US" dirty="0"/>
              <a:t>Circularity of Proofs</a:t>
            </a:r>
          </a:p>
        </p:txBody>
      </p:sp>
      <p:sp>
        <p:nvSpPr>
          <p:cNvPr id="3" name="Content Placeholder 2">
            <a:extLst>
              <a:ext uri="{FF2B5EF4-FFF2-40B4-BE49-F238E27FC236}">
                <a16:creationId xmlns:a16="http://schemas.microsoft.com/office/drawing/2014/main" id="{BFAE50CC-C997-FF42-9329-C3A898F05B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D4B5DA5-6DAB-DC4D-8621-1A20EF3C1535}"/>
              </a:ext>
            </a:extLst>
          </p:cNvPr>
          <p:cNvSpPr>
            <a:spLocks noGrp="1"/>
          </p:cNvSpPr>
          <p:nvPr>
            <p:ph type="sldNum" sz="quarter" idx="12"/>
          </p:nvPr>
        </p:nvSpPr>
        <p:spPr/>
        <p:txBody>
          <a:bodyPr/>
          <a:lstStyle/>
          <a:p>
            <a:fld id="{68CB87C9-4AB0-BC4A-87A4-EC36DDF42AA0}" type="slidenum">
              <a:rPr lang="en-US" altLang="en-US" smtClean="0"/>
              <a:pPr/>
              <a:t>5</a:t>
            </a:fld>
            <a:endParaRPr lang="en-US" altLang="en-US"/>
          </a:p>
        </p:txBody>
      </p:sp>
      <p:sp>
        <p:nvSpPr>
          <p:cNvPr id="5" name="TextBox 4">
            <a:extLst>
              <a:ext uri="{FF2B5EF4-FFF2-40B4-BE49-F238E27FC236}">
                <a16:creationId xmlns:a16="http://schemas.microsoft.com/office/drawing/2014/main" id="{973D4D94-CB71-564F-A1C4-D554B760D862}"/>
              </a:ext>
            </a:extLst>
          </p:cNvPr>
          <p:cNvSpPr txBox="1"/>
          <p:nvPr/>
        </p:nvSpPr>
        <p:spPr>
          <a:xfrm>
            <a:off x="727075" y="1385741"/>
            <a:ext cx="7408257" cy="4832092"/>
          </a:xfrm>
          <a:prstGeom prst="rect">
            <a:avLst/>
          </a:prstGeom>
          <a:noFill/>
        </p:spPr>
        <p:txBody>
          <a:bodyPr wrap="square" rtlCol="0">
            <a:spAutoFit/>
          </a:bodyPr>
          <a:lstStyle/>
          <a:p>
            <a:r>
              <a:rPr lang="en-US" sz="2800" i="1" dirty="0">
                <a:latin typeface="Times"/>
                <a:cs typeface="Times"/>
              </a:rPr>
              <a:t>A proof of necessity of probabilities is a deductive argument whose premises must be at least as strong logically as the conclusion.</a:t>
            </a:r>
          </a:p>
          <a:p>
            <a:endParaRPr lang="en-US" sz="2800" i="1" dirty="0">
              <a:latin typeface="Times"/>
              <a:cs typeface="Times"/>
            </a:endParaRPr>
          </a:p>
          <a:p>
            <a:r>
              <a:rPr lang="en-US" sz="2800" i="1" dirty="0">
                <a:latin typeface="Times"/>
                <a:cs typeface="Times"/>
              </a:rPr>
              <a:t>Therefore, the assumptions of the proof must already presuppose the necessity of probabilities or something logically stronger.</a:t>
            </a:r>
          </a:p>
          <a:p>
            <a:endParaRPr lang="en-US" sz="2800" i="1" dirty="0">
              <a:latin typeface="Times"/>
              <a:cs typeface="Times"/>
            </a:endParaRPr>
          </a:p>
          <a:p>
            <a:r>
              <a:rPr lang="en-US" sz="2800" i="1" dirty="0">
                <a:latin typeface="Times"/>
                <a:cs typeface="Times"/>
              </a:rPr>
              <a:t>Hence by dominance we are better off simply presupposing the necessity of probabilities at the outset and forgoing the proof.</a:t>
            </a:r>
          </a:p>
        </p:txBody>
      </p:sp>
    </p:spTree>
    <p:extLst>
      <p:ext uri="{BB962C8B-B14F-4D97-AF65-F5344CB8AC3E}">
        <p14:creationId xmlns:p14="http://schemas.microsoft.com/office/powerpoint/2010/main" val="3067375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652F4744-53A3-F94F-AC53-0EFFBEF2C3B5}"/>
              </a:ext>
            </a:extLst>
          </p:cNvPr>
          <p:cNvSpPr/>
          <p:nvPr/>
        </p:nvSpPr>
        <p:spPr>
          <a:xfrm>
            <a:off x="88900" y="1435100"/>
            <a:ext cx="4167188" cy="4716463"/>
          </a:xfrm>
          <a:custGeom>
            <a:avLst/>
            <a:gdLst>
              <a:gd name="connsiteX0" fmla="*/ 315784 w 4166973"/>
              <a:gd name="connsiteY0" fmla="*/ 0 h 4716162"/>
              <a:gd name="connsiteX1" fmla="*/ 4166973 w 4166973"/>
              <a:gd name="connsiteY1" fmla="*/ 116702 h 4716162"/>
              <a:gd name="connsiteX2" fmla="*/ 4105189 w 4166973"/>
              <a:gd name="connsiteY2" fmla="*/ 4716162 h 4716162"/>
              <a:gd name="connsiteX3" fmla="*/ 0 w 4166973"/>
              <a:gd name="connsiteY3" fmla="*/ 4544540 h 4716162"/>
              <a:gd name="connsiteX4" fmla="*/ 315784 w 4166973"/>
              <a:gd name="connsiteY4" fmla="*/ 0 h 4716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973" h="4716162">
                <a:moveTo>
                  <a:pt x="315784" y="0"/>
                </a:moveTo>
                <a:lnTo>
                  <a:pt x="4166973" y="116702"/>
                </a:lnTo>
                <a:lnTo>
                  <a:pt x="4105189" y="4716162"/>
                </a:lnTo>
                <a:lnTo>
                  <a:pt x="0" y="4544540"/>
                </a:lnTo>
                <a:lnTo>
                  <a:pt x="315784" y="0"/>
                </a:lnTo>
                <a:close/>
              </a:path>
            </a:pathLst>
          </a:custGeom>
          <a:solidFill>
            <a:srgbClr val="B4DD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3250" name="Title 1">
            <a:extLst>
              <a:ext uri="{FF2B5EF4-FFF2-40B4-BE49-F238E27FC236}">
                <a16:creationId xmlns:a16="http://schemas.microsoft.com/office/drawing/2014/main" id="{7448470E-AF70-DA47-B747-48A118593064}"/>
              </a:ext>
            </a:extLst>
          </p:cNvPr>
          <p:cNvSpPr>
            <a:spLocks noGrp="1"/>
          </p:cNvSpPr>
          <p:nvPr>
            <p:ph type="title"/>
          </p:nvPr>
        </p:nvSpPr>
        <p:spPr>
          <a:xfrm>
            <a:off x="293688" y="274638"/>
            <a:ext cx="7651750" cy="857250"/>
          </a:xfrm>
        </p:spPr>
        <p:txBody>
          <a:bodyPr/>
          <a:lstStyle/>
          <a:p>
            <a:r>
              <a:rPr lang="en-US" altLang="en-US">
                <a:latin typeface="Times" pitchFamily="2" charset="0"/>
                <a:ea typeface="ＭＳ Ｐゴシック" panose="020B0600070205080204" pitchFamily="34" charset="-128"/>
              </a:rPr>
              <a:t>Incompleteness sketched</a:t>
            </a:r>
          </a:p>
        </p:txBody>
      </p:sp>
      <p:sp>
        <p:nvSpPr>
          <p:cNvPr id="53251" name="Content Placeholder 2">
            <a:extLst>
              <a:ext uri="{FF2B5EF4-FFF2-40B4-BE49-F238E27FC236}">
                <a16:creationId xmlns:a16="http://schemas.microsoft.com/office/drawing/2014/main" id="{B1A67D0E-4962-4347-A1DC-FE39A2B5CE8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E99FB75D-1712-EC43-8BD0-C76F568A79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8BE551-A713-2247-A244-0F53A27A8A82}" type="slidenum">
              <a:rPr lang="en-US" altLang="en-US" sz="1200">
                <a:solidFill>
                  <a:srgbClr val="898989"/>
                </a:solidFill>
                <a:latin typeface="Times" pitchFamily="2" charset="0"/>
              </a:rPr>
              <a:pPr eaLnBrk="1" hangingPunct="1"/>
              <a:t>50</a:t>
            </a:fld>
            <a:endParaRPr lang="en-US" altLang="en-US" sz="1200">
              <a:solidFill>
                <a:srgbClr val="898989"/>
              </a:solidFill>
              <a:latin typeface="Times" pitchFamily="2" charset="0"/>
            </a:endParaRPr>
          </a:p>
        </p:txBody>
      </p:sp>
      <p:sp>
        <p:nvSpPr>
          <p:cNvPr id="53253" name="TextBox 4">
            <a:extLst>
              <a:ext uri="{FF2B5EF4-FFF2-40B4-BE49-F238E27FC236}">
                <a16:creationId xmlns:a16="http://schemas.microsoft.com/office/drawing/2014/main" id="{3FF0B0E4-6382-8A4B-9ED2-56DE6B432163}"/>
              </a:ext>
            </a:extLst>
          </p:cNvPr>
          <p:cNvSpPr txBox="1">
            <a:spLocks noChangeArrowheads="1"/>
          </p:cNvSpPr>
          <p:nvPr/>
        </p:nvSpPr>
        <p:spPr bwMode="auto">
          <a:xfrm>
            <a:off x="293688" y="1597025"/>
            <a:ext cx="4002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Deductive Definability</a:t>
            </a:r>
          </a:p>
        </p:txBody>
      </p:sp>
      <p:sp>
        <p:nvSpPr>
          <p:cNvPr id="53254" name="TextBox 5">
            <a:extLst>
              <a:ext uri="{FF2B5EF4-FFF2-40B4-BE49-F238E27FC236}">
                <a16:creationId xmlns:a16="http://schemas.microsoft.com/office/drawing/2014/main" id="{D9655CD1-9EF4-8445-908C-0469C0D593BB}"/>
              </a:ext>
            </a:extLst>
          </p:cNvPr>
          <p:cNvSpPr txBox="1">
            <a:spLocks noChangeArrowheads="1"/>
          </p:cNvSpPr>
          <p:nvPr/>
        </p:nvSpPr>
        <p:spPr bwMode="auto">
          <a:xfrm>
            <a:off x="330200" y="2251075"/>
            <a:ext cx="330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Inductive strength [A|B] defined implicitly or explicit by deductive relations among propositions of a Boolean algebra.</a:t>
            </a:r>
          </a:p>
        </p:txBody>
      </p:sp>
      <p:sp>
        <p:nvSpPr>
          <p:cNvPr id="53255" name="TextBox 6">
            <a:extLst>
              <a:ext uri="{FF2B5EF4-FFF2-40B4-BE49-F238E27FC236}">
                <a16:creationId xmlns:a16="http://schemas.microsoft.com/office/drawing/2014/main" id="{EF76C069-E588-5844-B657-1F84452FFB29}"/>
              </a:ext>
            </a:extLst>
          </p:cNvPr>
          <p:cNvSpPr txBox="1">
            <a:spLocks noChangeArrowheads="1"/>
          </p:cNvSpPr>
          <p:nvPr/>
        </p:nvSpPr>
        <p:spPr bwMode="auto">
          <a:xfrm>
            <a:off x="330200" y="3998913"/>
            <a:ext cx="3789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Asymptotic Stability</a:t>
            </a:r>
          </a:p>
        </p:txBody>
      </p:sp>
      <p:sp>
        <p:nvSpPr>
          <p:cNvPr id="53256" name="TextBox 7">
            <a:extLst>
              <a:ext uri="{FF2B5EF4-FFF2-40B4-BE49-F238E27FC236}">
                <a16:creationId xmlns:a16="http://schemas.microsoft.com/office/drawing/2014/main" id="{77A96730-7DC2-9D4C-A662-AFFED531EE53}"/>
              </a:ext>
            </a:extLst>
          </p:cNvPr>
          <p:cNvSpPr txBox="1">
            <a:spLocks noChangeArrowheads="1"/>
          </p:cNvSpPr>
          <p:nvPr/>
        </p:nvSpPr>
        <p:spPr bwMode="auto">
          <a:xfrm>
            <a:off x="330200" y="4675188"/>
            <a:ext cx="441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Inductive strength [A|B] for some fixed propositions eventually stabilize to unique values as the propositions are embedded in larger algebras of propositions.</a:t>
            </a:r>
          </a:p>
        </p:txBody>
      </p:sp>
      <p:grpSp>
        <p:nvGrpSpPr>
          <p:cNvPr id="17" name="Group 16">
            <a:extLst>
              <a:ext uri="{FF2B5EF4-FFF2-40B4-BE49-F238E27FC236}">
                <a16:creationId xmlns:a16="http://schemas.microsoft.com/office/drawing/2014/main" id="{A48EEC54-7C9B-FE4F-8E2C-6016F1B2D5A9}"/>
              </a:ext>
            </a:extLst>
          </p:cNvPr>
          <p:cNvGrpSpPr>
            <a:grpSpLocks/>
          </p:cNvGrpSpPr>
          <p:nvPr/>
        </p:nvGrpSpPr>
        <p:grpSpPr bwMode="auto">
          <a:xfrm>
            <a:off x="7105650" y="2368550"/>
            <a:ext cx="1811338" cy="1695450"/>
            <a:chOff x="7105133" y="2368378"/>
            <a:chExt cx="1812326" cy="1695622"/>
          </a:xfrm>
        </p:grpSpPr>
        <p:sp>
          <p:nvSpPr>
            <p:cNvPr id="15" name="Freeform 14">
              <a:extLst>
                <a:ext uri="{FF2B5EF4-FFF2-40B4-BE49-F238E27FC236}">
                  <a16:creationId xmlns:a16="http://schemas.microsoft.com/office/drawing/2014/main" id="{31801ECB-24AC-964F-A580-7BD57B94F1FA}"/>
                </a:ext>
              </a:extLst>
            </p:cNvPr>
            <p:cNvSpPr/>
            <p:nvPr/>
          </p:nvSpPr>
          <p:spPr>
            <a:xfrm flipH="1">
              <a:off x="7160726" y="2368378"/>
              <a:ext cx="1756733" cy="1695622"/>
            </a:xfrm>
            <a:custGeom>
              <a:avLst/>
              <a:gdLst>
                <a:gd name="connsiteX0" fmla="*/ 315784 w 4166973"/>
                <a:gd name="connsiteY0" fmla="*/ 0 h 4716162"/>
                <a:gd name="connsiteX1" fmla="*/ 4166973 w 4166973"/>
                <a:gd name="connsiteY1" fmla="*/ 116702 h 4716162"/>
                <a:gd name="connsiteX2" fmla="*/ 4105189 w 4166973"/>
                <a:gd name="connsiteY2" fmla="*/ 4716162 h 4716162"/>
                <a:gd name="connsiteX3" fmla="*/ 0 w 4166973"/>
                <a:gd name="connsiteY3" fmla="*/ 4544540 h 4716162"/>
                <a:gd name="connsiteX4" fmla="*/ 315784 w 4166973"/>
                <a:gd name="connsiteY4" fmla="*/ 0 h 4716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973" h="4716162">
                  <a:moveTo>
                    <a:pt x="315784" y="0"/>
                  </a:moveTo>
                  <a:lnTo>
                    <a:pt x="4166973" y="116702"/>
                  </a:lnTo>
                  <a:lnTo>
                    <a:pt x="4105189" y="4716162"/>
                  </a:lnTo>
                  <a:lnTo>
                    <a:pt x="0" y="4544540"/>
                  </a:lnTo>
                  <a:lnTo>
                    <a:pt x="315784" y="0"/>
                  </a:lnTo>
                  <a:close/>
                </a:path>
              </a:pathLst>
            </a:custGeom>
            <a:solidFill>
              <a:srgbClr val="FFC8D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3264" name="TextBox 8">
              <a:extLst>
                <a:ext uri="{FF2B5EF4-FFF2-40B4-BE49-F238E27FC236}">
                  <a16:creationId xmlns:a16="http://schemas.microsoft.com/office/drawing/2014/main" id="{4126EA24-BBE5-CA47-9794-6C42F5CD417B}"/>
                </a:ext>
              </a:extLst>
            </p:cNvPr>
            <p:cNvSpPr txBox="1">
              <a:spLocks noChangeArrowheads="1"/>
            </p:cNvSpPr>
            <p:nvPr/>
          </p:nvSpPr>
          <p:spPr bwMode="auto">
            <a:xfrm>
              <a:off x="7105133" y="2574325"/>
              <a:ext cx="172994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Triviality</a:t>
              </a:r>
            </a:p>
            <a:p>
              <a:pPr eaLnBrk="1" hangingPunct="1"/>
              <a:r>
                <a:rPr lang="en-US" altLang="en-US" sz="1800">
                  <a:latin typeface="Times" pitchFamily="2" charset="0"/>
                </a:rPr>
                <a:t>All strengths have the same value.</a:t>
              </a:r>
            </a:p>
          </p:txBody>
        </p:sp>
      </p:grpSp>
      <p:pic>
        <p:nvPicPr>
          <p:cNvPr id="53258" name="Picture 16" descr="waterfall_incomplete_smaller.png">
            <a:extLst>
              <a:ext uri="{FF2B5EF4-FFF2-40B4-BE49-F238E27FC236}">
                <a16:creationId xmlns:a16="http://schemas.microsoft.com/office/drawing/2014/main" id="{87E9AAAE-BCD9-B541-A1B2-1F1CD8D900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204788"/>
            <a:ext cx="17033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B4635011-B016-464C-B740-E3E23F61722D}"/>
              </a:ext>
            </a:extLst>
          </p:cNvPr>
          <p:cNvGrpSpPr>
            <a:grpSpLocks/>
          </p:cNvGrpSpPr>
          <p:nvPr/>
        </p:nvGrpSpPr>
        <p:grpSpPr bwMode="auto">
          <a:xfrm>
            <a:off x="4627563" y="2451100"/>
            <a:ext cx="2257425" cy="2455863"/>
            <a:chOff x="4626919" y="2450757"/>
            <a:chExt cx="2258540" cy="2456997"/>
          </a:xfrm>
        </p:grpSpPr>
        <p:sp>
          <p:nvSpPr>
            <p:cNvPr id="11" name="Right Arrow 10">
              <a:extLst>
                <a:ext uri="{FF2B5EF4-FFF2-40B4-BE49-F238E27FC236}">
                  <a16:creationId xmlns:a16="http://schemas.microsoft.com/office/drawing/2014/main" id="{15523F0F-8FFD-6F42-A490-17F17575E370}"/>
                </a:ext>
              </a:extLst>
            </p:cNvPr>
            <p:cNvSpPr/>
            <p:nvPr/>
          </p:nvSpPr>
          <p:spPr>
            <a:xfrm>
              <a:off x="4626919" y="3033639"/>
              <a:ext cx="1926588" cy="964057"/>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61" name="TextBox 11">
              <a:extLst>
                <a:ext uri="{FF2B5EF4-FFF2-40B4-BE49-F238E27FC236}">
                  <a16:creationId xmlns:a16="http://schemas.microsoft.com/office/drawing/2014/main" id="{5BFE11A1-B12A-2945-9F78-6BE399D02C07}"/>
                </a:ext>
              </a:extLst>
            </p:cNvPr>
            <p:cNvSpPr txBox="1">
              <a:spLocks noChangeArrowheads="1"/>
            </p:cNvSpPr>
            <p:nvPr/>
          </p:nvSpPr>
          <p:spPr bwMode="auto">
            <a:xfrm>
              <a:off x="4626919" y="2450757"/>
              <a:ext cx="2018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Symmetry of Boolean algebras.</a:t>
              </a:r>
            </a:p>
          </p:txBody>
        </p:sp>
        <p:sp>
          <p:nvSpPr>
            <p:cNvPr id="53262" name="TextBox 12">
              <a:extLst>
                <a:ext uri="{FF2B5EF4-FFF2-40B4-BE49-F238E27FC236}">
                  <a16:creationId xmlns:a16="http://schemas.microsoft.com/office/drawing/2014/main" id="{88180571-9A56-C842-8500-FAF17FA82F61}"/>
                </a:ext>
              </a:extLst>
            </p:cNvPr>
            <p:cNvSpPr txBox="1">
              <a:spLocks noChangeArrowheads="1"/>
            </p:cNvSpPr>
            <p:nvPr/>
          </p:nvSpPr>
          <p:spPr bwMode="auto">
            <a:xfrm>
              <a:off x="4626919" y="3984424"/>
              <a:ext cx="22585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Principle of indifference reasoning in the extreme.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a:extLst>
              <a:ext uri="{FF2B5EF4-FFF2-40B4-BE49-F238E27FC236}">
                <a16:creationId xmlns:a16="http://schemas.microsoft.com/office/drawing/2014/main" id="{00722FCE-A355-584E-9C55-378B968EE47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6386" name="Slide Number Placeholder 3">
            <a:extLst>
              <a:ext uri="{FF2B5EF4-FFF2-40B4-BE49-F238E27FC236}">
                <a16:creationId xmlns:a16="http://schemas.microsoft.com/office/drawing/2014/main" id="{8E2EB075-D792-4D4E-BF67-8E10219155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33A747-04E0-3F49-BCB6-E93AB39898BE}" type="slidenum">
              <a:rPr lang="en-US" altLang="en-US" sz="1200">
                <a:solidFill>
                  <a:srgbClr val="898989"/>
                </a:solidFill>
                <a:latin typeface="Times" pitchFamily="2" charset="0"/>
              </a:rPr>
              <a:pPr eaLnBrk="1" hangingPunct="1"/>
              <a:t>6</a:t>
            </a:fld>
            <a:endParaRPr lang="en-US" altLang="en-US" sz="1200">
              <a:solidFill>
                <a:srgbClr val="898989"/>
              </a:solidFill>
              <a:latin typeface="Times" pitchFamily="2" charset="0"/>
            </a:endParaRPr>
          </a:p>
        </p:txBody>
      </p:sp>
      <p:sp>
        <p:nvSpPr>
          <p:cNvPr id="5" name="Freeform 4">
            <a:extLst>
              <a:ext uri="{FF2B5EF4-FFF2-40B4-BE49-F238E27FC236}">
                <a16:creationId xmlns:a16="http://schemas.microsoft.com/office/drawing/2014/main" id="{E38DF8C0-35BD-7C46-9AAA-C10B9CE7AD9F}"/>
              </a:ext>
            </a:extLst>
          </p:cNvPr>
          <p:cNvSpPr/>
          <p:nvPr/>
        </p:nvSpPr>
        <p:spPr>
          <a:xfrm>
            <a:off x="3054236" y="540520"/>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8" name="Title 1">
            <a:extLst>
              <a:ext uri="{FF2B5EF4-FFF2-40B4-BE49-F238E27FC236}">
                <a16:creationId xmlns:a16="http://schemas.microsoft.com/office/drawing/2014/main" id="{17B263C6-8B0E-9441-9181-719835C8344F}"/>
              </a:ext>
            </a:extLst>
          </p:cNvPr>
          <p:cNvSpPr>
            <a:spLocks noGrp="1"/>
          </p:cNvSpPr>
          <p:nvPr>
            <p:ph type="title"/>
          </p:nvPr>
        </p:nvSpPr>
        <p:spPr>
          <a:xfrm>
            <a:off x="519686" y="2265363"/>
            <a:ext cx="6654800" cy="1003300"/>
          </a:xfrm>
        </p:spPr>
        <p:txBody>
          <a:bodyPr/>
          <a:lstStyle/>
          <a:p>
            <a:pPr algn="r"/>
            <a:r>
              <a:rPr lang="en-US" altLang="en-US" sz="6600" dirty="0">
                <a:latin typeface="Times" pitchFamily="2" charset="0"/>
                <a:ea typeface="ＭＳ Ｐゴシック" panose="020B0600070205080204" pitchFamily="34" charset="-128"/>
              </a:rPr>
              <a:t>No Universal Logic of Induction</a:t>
            </a:r>
          </a:p>
        </p:txBody>
      </p:sp>
    </p:spTree>
    <p:extLst>
      <p:ext uri="{BB962C8B-B14F-4D97-AF65-F5344CB8AC3E}">
        <p14:creationId xmlns:p14="http://schemas.microsoft.com/office/powerpoint/2010/main" val="105140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A865627-C119-3049-827C-3317F1D7B50E}"/>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18434" name="Content Placeholder 2">
            <a:extLst>
              <a:ext uri="{FF2B5EF4-FFF2-40B4-BE49-F238E27FC236}">
                <a16:creationId xmlns:a16="http://schemas.microsoft.com/office/drawing/2014/main" id="{9EFE02E6-9526-AE46-9CB7-774C80CD9AA0}"/>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99C3759E-A143-F34E-82B2-A87E00163F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FE90E9-4550-B748-B569-0890493C9D8E}"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pic>
        <p:nvPicPr>
          <p:cNvPr id="18436" name="Picture 4" descr="munsterasia.jpg">
            <a:extLst>
              <a:ext uri="{FF2B5EF4-FFF2-40B4-BE49-F238E27FC236}">
                <a16:creationId xmlns:a16="http://schemas.microsoft.com/office/drawing/2014/main" id="{B2E855B9-A1B7-5B40-ABDA-7D7D24A3D5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65088"/>
            <a:ext cx="9115425" cy="6858001"/>
          </a:xfrm>
          <a:prstGeom prst="rect">
            <a:avLst/>
          </a:prstGeom>
          <a:noFill/>
          <a:ln>
            <a:noFill/>
          </a:ln>
          <a:extLst>
            <a:ext uri="{909E8E84-426E-40DD-AFC4-6F175D3DCCD1}">
              <a14:hiddenFill xmlns:a14="http://schemas.microsoft.com/office/drawing/2010/main">
                <a:solidFill>
                  <a:srgbClr val="FFFFFF">
                    <a:alpha val="47842"/>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8AF8424E-605F-BB4C-88CD-BCA2C69A6DD1}"/>
              </a:ext>
            </a:extLst>
          </p:cNvPr>
          <p:cNvGrpSpPr>
            <a:grpSpLocks/>
          </p:cNvGrpSpPr>
          <p:nvPr/>
        </p:nvGrpSpPr>
        <p:grpSpPr bwMode="auto">
          <a:xfrm>
            <a:off x="508000" y="428625"/>
            <a:ext cx="3208338" cy="2103438"/>
            <a:chOff x="508000" y="428172"/>
            <a:chExt cx="3207657" cy="2104571"/>
          </a:xfrm>
        </p:grpSpPr>
        <p:sp>
          <p:nvSpPr>
            <p:cNvPr id="6" name="Freeform 5">
              <a:extLst>
                <a:ext uri="{FF2B5EF4-FFF2-40B4-BE49-F238E27FC236}">
                  <a16:creationId xmlns:a16="http://schemas.microsoft.com/office/drawing/2014/main" id="{8BD02FEF-3A74-8446-BAEB-C172C3CDE371}"/>
                </a:ext>
              </a:extLst>
            </p:cNvPr>
            <p:cNvSpPr/>
            <p:nvPr/>
          </p:nvSpPr>
          <p:spPr>
            <a:xfrm>
              <a:off x="508000" y="428172"/>
              <a:ext cx="3207657" cy="2104571"/>
            </a:xfrm>
            <a:custGeom>
              <a:avLst/>
              <a:gdLst>
                <a:gd name="connsiteX0" fmla="*/ 399143 w 3207657"/>
                <a:gd name="connsiteY0" fmla="*/ 36285 h 2104571"/>
                <a:gd name="connsiteX1" fmla="*/ 3011714 w 3207657"/>
                <a:gd name="connsiteY1" fmla="*/ 7257 h 2104571"/>
                <a:gd name="connsiteX2" fmla="*/ 3207657 w 3207657"/>
                <a:gd name="connsiteY2" fmla="*/ 1886857 h 2104571"/>
                <a:gd name="connsiteX3" fmla="*/ 2648857 w 3207657"/>
                <a:gd name="connsiteY3" fmla="*/ 2104571 h 2104571"/>
                <a:gd name="connsiteX4" fmla="*/ 1001486 w 3207657"/>
                <a:gd name="connsiteY4" fmla="*/ 1981200 h 2104571"/>
                <a:gd name="connsiteX5" fmla="*/ 0 w 3207657"/>
                <a:gd name="connsiteY5" fmla="*/ 1966685 h 2104571"/>
                <a:gd name="connsiteX6" fmla="*/ 0 w 3207657"/>
                <a:gd name="connsiteY6" fmla="*/ 0 h 2104571"/>
                <a:gd name="connsiteX7" fmla="*/ 399143 w 3207657"/>
                <a:gd name="connsiteY7" fmla="*/ 36285 h 21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657" h="2104571">
                  <a:moveTo>
                    <a:pt x="399143" y="36285"/>
                  </a:moveTo>
                  <a:lnTo>
                    <a:pt x="3011714" y="7257"/>
                  </a:lnTo>
                  <a:lnTo>
                    <a:pt x="3207657" y="1886857"/>
                  </a:lnTo>
                  <a:lnTo>
                    <a:pt x="2648857" y="2104571"/>
                  </a:lnTo>
                  <a:lnTo>
                    <a:pt x="1001486" y="1981200"/>
                  </a:lnTo>
                  <a:lnTo>
                    <a:pt x="0" y="1966685"/>
                  </a:lnTo>
                  <a:lnTo>
                    <a:pt x="0" y="0"/>
                  </a:lnTo>
                  <a:lnTo>
                    <a:pt x="399143" y="36285"/>
                  </a:lnTo>
                  <a:close/>
                </a:path>
              </a:pathLst>
            </a:cu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18457" name="TextBox 9">
              <a:extLst>
                <a:ext uri="{FF2B5EF4-FFF2-40B4-BE49-F238E27FC236}">
                  <a16:creationId xmlns:a16="http://schemas.microsoft.com/office/drawing/2014/main" id="{03EBFB5D-3EDC-1C44-9692-E4FB0E02CB88}"/>
                </a:ext>
              </a:extLst>
            </p:cNvPr>
            <p:cNvSpPr txBox="1">
              <a:spLocks noChangeArrowheads="1"/>
            </p:cNvSpPr>
            <p:nvPr/>
          </p:nvSpPr>
          <p:spPr bwMode="auto">
            <a:xfrm rot="-780681">
              <a:off x="900892" y="862277"/>
              <a:ext cx="2358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latin typeface="Times" pitchFamily="2" charset="0"/>
                </a:rPr>
                <a:t>Probabilistic inference here</a:t>
              </a:r>
            </a:p>
          </p:txBody>
        </p:sp>
      </p:grpSp>
      <p:grpSp>
        <p:nvGrpSpPr>
          <p:cNvPr id="17" name="Group 16">
            <a:extLst>
              <a:ext uri="{FF2B5EF4-FFF2-40B4-BE49-F238E27FC236}">
                <a16:creationId xmlns:a16="http://schemas.microsoft.com/office/drawing/2014/main" id="{594DA8E0-8A56-EC42-AF85-F475A570606C}"/>
              </a:ext>
            </a:extLst>
          </p:cNvPr>
          <p:cNvGrpSpPr>
            <a:grpSpLocks/>
          </p:cNvGrpSpPr>
          <p:nvPr/>
        </p:nvGrpSpPr>
        <p:grpSpPr bwMode="auto">
          <a:xfrm>
            <a:off x="3563938" y="449263"/>
            <a:ext cx="2328862" cy="1568450"/>
            <a:chOff x="3563257" y="449943"/>
            <a:chExt cx="2329543" cy="1567543"/>
          </a:xfrm>
        </p:grpSpPr>
        <p:sp>
          <p:nvSpPr>
            <p:cNvPr id="7" name="Freeform 6">
              <a:extLst>
                <a:ext uri="{FF2B5EF4-FFF2-40B4-BE49-F238E27FC236}">
                  <a16:creationId xmlns:a16="http://schemas.microsoft.com/office/drawing/2014/main" id="{9937E634-6E02-8544-9103-780A8C0C647B}"/>
                </a:ext>
              </a:extLst>
            </p:cNvPr>
            <p:cNvSpPr/>
            <p:nvPr/>
          </p:nvSpPr>
          <p:spPr>
            <a:xfrm>
              <a:off x="3563257" y="449943"/>
              <a:ext cx="2329543" cy="1567543"/>
            </a:xfrm>
            <a:custGeom>
              <a:avLst/>
              <a:gdLst>
                <a:gd name="connsiteX0" fmla="*/ 0 w 2329543"/>
                <a:gd name="connsiteY0" fmla="*/ 0 h 1567543"/>
                <a:gd name="connsiteX1" fmla="*/ 166914 w 2329543"/>
                <a:gd name="connsiteY1" fmla="*/ 1211943 h 1567543"/>
                <a:gd name="connsiteX2" fmla="*/ 2061029 w 2329543"/>
                <a:gd name="connsiteY2" fmla="*/ 1567543 h 1567543"/>
                <a:gd name="connsiteX3" fmla="*/ 2329543 w 2329543"/>
                <a:gd name="connsiteY3" fmla="*/ 152400 h 1567543"/>
                <a:gd name="connsiteX4" fmla="*/ 2184400 w 2329543"/>
                <a:gd name="connsiteY4" fmla="*/ 130628 h 1567543"/>
                <a:gd name="connsiteX5" fmla="*/ 2017486 w 2329543"/>
                <a:gd name="connsiteY5" fmla="*/ 116114 h 1567543"/>
                <a:gd name="connsiteX6" fmla="*/ 0 w 2329543"/>
                <a:gd name="connsiteY6"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543" h="1567543">
                  <a:moveTo>
                    <a:pt x="0" y="0"/>
                  </a:moveTo>
                  <a:lnTo>
                    <a:pt x="166914" y="1211943"/>
                  </a:lnTo>
                  <a:lnTo>
                    <a:pt x="2061029" y="1567543"/>
                  </a:lnTo>
                  <a:lnTo>
                    <a:pt x="2329543" y="152400"/>
                  </a:lnTo>
                  <a:cubicBezTo>
                    <a:pt x="2281162" y="145143"/>
                    <a:pt x="2232995" y="136279"/>
                    <a:pt x="2184400" y="130628"/>
                  </a:cubicBezTo>
                  <a:cubicBezTo>
                    <a:pt x="2128926" y="124177"/>
                    <a:pt x="2017486" y="116114"/>
                    <a:pt x="2017486" y="116114"/>
                  </a:cubicBezTo>
                  <a:lnTo>
                    <a:pt x="0"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5" name="TextBox 10">
              <a:extLst>
                <a:ext uri="{FF2B5EF4-FFF2-40B4-BE49-F238E27FC236}">
                  <a16:creationId xmlns:a16="http://schemas.microsoft.com/office/drawing/2014/main" id="{EF230418-1F23-A549-9F00-D9979E61AD34}"/>
                </a:ext>
              </a:extLst>
            </p:cNvPr>
            <p:cNvSpPr txBox="1">
              <a:spLocks noChangeArrowheads="1"/>
            </p:cNvSpPr>
            <p:nvPr/>
          </p:nvSpPr>
          <p:spPr bwMode="auto">
            <a:xfrm rot="-233784">
              <a:off x="3693004" y="593763"/>
              <a:ext cx="216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latin typeface="Times" pitchFamily="2" charset="0"/>
                </a:rPr>
                <a:t>Something else here</a:t>
              </a:r>
            </a:p>
          </p:txBody>
        </p:sp>
      </p:grpSp>
      <p:grpSp>
        <p:nvGrpSpPr>
          <p:cNvPr id="19" name="Group 18">
            <a:extLst>
              <a:ext uri="{FF2B5EF4-FFF2-40B4-BE49-F238E27FC236}">
                <a16:creationId xmlns:a16="http://schemas.microsoft.com/office/drawing/2014/main" id="{6AED7D9B-148E-BF47-BBFB-B35FE4AF650F}"/>
              </a:ext>
            </a:extLst>
          </p:cNvPr>
          <p:cNvGrpSpPr>
            <a:grpSpLocks/>
          </p:cNvGrpSpPr>
          <p:nvPr/>
        </p:nvGrpSpPr>
        <p:grpSpPr bwMode="auto">
          <a:xfrm>
            <a:off x="3708400" y="1727200"/>
            <a:ext cx="2452688" cy="1930400"/>
            <a:chOff x="3708400" y="1727200"/>
            <a:chExt cx="2452914" cy="1930400"/>
          </a:xfrm>
        </p:grpSpPr>
        <p:sp>
          <p:nvSpPr>
            <p:cNvPr id="9" name="Freeform 8">
              <a:extLst>
                <a:ext uri="{FF2B5EF4-FFF2-40B4-BE49-F238E27FC236}">
                  <a16:creationId xmlns:a16="http://schemas.microsoft.com/office/drawing/2014/main" id="{E1429CD2-F12E-E043-830A-8EB31C253968}"/>
                </a:ext>
              </a:extLst>
            </p:cNvPr>
            <p:cNvSpPr>
              <a:spLocks/>
            </p:cNvSpPr>
            <p:nvPr/>
          </p:nvSpPr>
          <p:spPr bwMode="auto">
            <a:xfrm>
              <a:off x="3708400" y="1727200"/>
              <a:ext cx="2452914" cy="1930400"/>
            </a:xfrm>
            <a:custGeom>
              <a:avLst/>
              <a:gdLst>
                <a:gd name="T0" fmla="*/ 0 w 2452914"/>
                <a:gd name="T1" fmla="*/ 0 h 1930400"/>
                <a:gd name="T2" fmla="*/ 0 w 2452914"/>
                <a:gd name="T3" fmla="*/ 0 h 1930400"/>
                <a:gd name="T4" fmla="*/ 2387600 w 2452914"/>
                <a:gd name="T5" fmla="*/ 442686 h 1930400"/>
                <a:gd name="T6" fmla="*/ 2452914 w 2452914"/>
                <a:gd name="T7" fmla="*/ 1328057 h 1930400"/>
                <a:gd name="T8" fmla="*/ 1632857 w 2452914"/>
                <a:gd name="T9" fmla="*/ 1930400 h 1930400"/>
                <a:gd name="T10" fmla="*/ 203200 w 2452914"/>
                <a:gd name="T11" fmla="*/ 1683657 h 1930400"/>
                <a:gd name="T12" fmla="*/ 0 w 2452914"/>
                <a:gd name="T13" fmla="*/ 0 h 1930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2914" h="1930400">
                  <a:moveTo>
                    <a:pt x="0" y="0"/>
                  </a:moveTo>
                  <a:lnTo>
                    <a:pt x="0" y="0"/>
                  </a:lnTo>
                  <a:lnTo>
                    <a:pt x="2387600" y="442686"/>
                  </a:lnTo>
                  <a:lnTo>
                    <a:pt x="2452914" y="1328057"/>
                  </a:lnTo>
                  <a:lnTo>
                    <a:pt x="1632857" y="1930400"/>
                  </a:lnTo>
                  <a:lnTo>
                    <a:pt x="203200" y="1683657"/>
                  </a:lnTo>
                  <a:lnTo>
                    <a:pt x="0" y="0"/>
                  </a:lnTo>
                  <a:close/>
                </a:path>
              </a:pathLst>
            </a:custGeom>
            <a:solidFill>
              <a:srgbClr val="008000">
                <a:alpha val="20000"/>
              </a:srgbClr>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38100" cap="flat" cmpd="sng">
                  <a:solidFill>
                    <a:srgbClr val="000000"/>
                  </a:solidFill>
                  <a:prstDash val="solid"/>
                  <a:round/>
                  <a:headEnd/>
                  <a:tailEnd/>
                </a14:hiddenLine>
              </a:ext>
            </a:extLst>
          </p:spPr>
          <p:txBody>
            <a:bodyPr anchor="ctr"/>
            <a:lstStyle/>
            <a:p>
              <a:endParaRPr lang="en-US"/>
            </a:p>
          </p:txBody>
        </p:sp>
        <p:sp>
          <p:nvSpPr>
            <p:cNvPr id="18453" name="TextBox 11">
              <a:extLst>
                <a:ext uri="{FF2B5EF4-FFF2-40B4-BE49-F238E27FC236}">
                  <a16:creationId xmlns:a16="http://schemas.microsoft.com/office/drawing/2014/main" id="{04853E95-3198-3740-B9BE-F1F0B02E7CAE}"/>
                </a:ext>
              </a:extLst>
            </p:cNvPr>
            <p:cNvSpPr txBox="1">
              <a:spLocks noChangeArrowheads="1"/>
            </p:cNvSpPr>
            <p:nvPr/>
          </p:nvSpPr>
          <p:spPr bwMode="auto">
            <a:xfrm rot="666156">
              <a:off x="3839026" y="2055690"/>
              <a:ext cx="216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latin typeface="Times" pitchFamily="2" charset="0"/>
                </a:rPr>
                <a:t>Something else here</a:t>
              </a:r>
            </a:p>
          </p:txBody>
        </p:sp>
      </p:grpSp>
      <p:grpSp>
        <p:nvGrpSpPr>
          <p:cNvPr id="20" name="Group 19">
            <a:extLst>
              <a:ext uri="{FF2B5EF4-FFF2-40B4-BE49-F238E27FC236}">
                <a16:creationId xmlns:a16="http://schemas.microsoft.com/office/drawing/2014/main" id="{0CEF8462-C04A-3948-9363-581C50C89A91}"/>
              </a:ext>
            </a:extLst>
          </p:cNvPr>
          <p:cNvGrpSpPr>
            <a:grpSpLocks/>
          </p:cNvGrpSpPr>
          <p:nvPr/>
        </p:nvGrpSpPr>
        <p:grpSpPr bwMode="auto">
          <a:xfrm>
            <a:off x="5711825" y="617538"/>
            <a:ext cx="2800350" cy="2684462"/>
            <a:chOff x="5711371" y="616857"/>
            <a:chExt cx="2801258" cy="2685143"/>
          </a:xfrm>
        </p:grpSpPr>
        <p:sp>
          <p:nvSpPr>
            <p:cNvPr id="13" name="Freeform 12">
              <a:extLst>
                <a:ext uri="{FF2B5EF4-FFF2-40B4-BE49-F238E27FC236}">
                  <a16:creationId xmlns:a16="http://schemas.microsoft.com/office/drawing/2014/main" id="{283385CF-7E6D-7D46-BDCC-774981B46BB4}"/>
                </a:ext>
              </a:extLst>
            </p:cNvPr>
            <p:cNvSpPr/>
            <p:nvPr/>
          </p:nvSpPr>
          <p:spPr>
            <a:xfrm>
              <a:off x="5711371" y="616857"/>
              <a:ext cx="2801258" cy="2685143"/>
            </a:xfrm>
            <a:custGeom>
              <a:avLst/>
              <a:gdLst>
                <a:gd name="connsiteX0" fmla="*/ 210458 w 2801258"/>
                <a:gd name="connsiteY0" fmla="*/ 174172 h 2685143"/>
                <a:gd name="connsiteX1" fmla="*/ 0 w 2801258"/>
                <a:gd name="connsiteY1" fmla="*/ 1349829 h 2685143"/>
                <a:gd name="connsiteX2" fmla="*/ 464458 w 2801258"/>
                <a:gd name="connsiteY2" fmla="*/ 1465943 h 2685143"/>
                <a:gd name="connsiteX3" fmla="*/ 558800 w 2801258"/>
                <a:gd name="connsiteY3" fmla="*/ 2344057 h 2685143"/>
                <a:gd name="connsiteX4" fmla="*/ 950686 w 2801258"/>
                <a:gd name="connsiteY4" fmla="*/ 2685143 h 2685143"/>
                <a:gd name="connsiteX5" fmla="*/ 2801258 w 2801258"/>
                <a:gd name="connsiteY5" fmla="*/ 544286 h 2685143"/>
                <a:gd name="connsiteX6" fmla="*/ 2794000 w 2801258"/>
                <a:gd name="connsiteY6" fmla="*/ 0 h 2685143"/>
                <a:gd name="connsiteX7" fmla="*/ 210458 w 2801258"/>
                <a:gd name="connsiteY7" fmla="*/ 174172 h 268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1258" h="2685143">
                  <a:moveTo>
                    <a:pt x="210458" y="174172"/>
                  </a:moveTo>
                  <a:lnTo>
                    <a:pt x="0" y="1349829"/>
                  </a:lnTo>
                  <a:lnTo>
                    <a:pt x="464458" y="1465943"/>
                  </a:lnTo>
                  <a:lnTo>
                    <a:pt x="558800" y="2344057"/>
                  </a:lnTo>
                  <a:lnTo>
                    <a:pt x="950686" y="2685143"/>
                  </a:lnTo>
                  <a:lnTo>
                    <a:pt x="2801258" y="544286"/>
                  </a:lnTo>
                  <a:cubicBezTo>
                    <a:pt x="2798839" y="362857"/>
                    <a:pt x="2796419" y="181429"/>
                    <a:pt x="2794000" y="0"/>
                  </a:cubicBezTo>
                  <a:lnTo>
                    <a:pt x="210458" y="174172"/>
                  </a:lnTo>
                  <a:close/>
                </a:path>
              </a:pathLst>
            </a:custGeom>
            <a:solidFill>
              <a:srgbClr val="FF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1" name="TextBox 13">
              <a:extLst>
                <a:ext uri="{FF2B5EF4-FFF2-40B4-BE49-F238E27FC236}">
                  <a16:creationId xmlns:a16="http://schemas.microsoft.com/office/drawing/2014/main" id="{E437DA01-A6C7-F643-8D6A-0841D180941C}"/>
                </a:ext>
              </a:extLst>
            </p:cNvPr>
            <p:cNvSpPr txBox="1">
              <a:spLocks noChangeArrowheads="1"/>
            </p:cNvSpPr>
            <p:nvPr/>
          </p:nvSpPr>
          <p:spPr bwMode="auto">
            <a:xfrm rot="-1187233">
              <a:off x="5990237" y="1017143"/>
              <a:ext cx="216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latin typeface="Times" pitchFamily="2" charset="0"/>
                </a:rPr>
                <a:t>Something else here</a:t>
              </a:r>
            </a:p>
          </p:txBody>
        </p:sp>
      </p:grpSp>
      <p:grpSp>
        <p:nvGrpSpPr>
          <p:cNvPr id="18" name="Group 17">
            <a:extLst>
              <a:ext uri="{FF2B5EF4-FFF2-40B4-BE49-F238E27FC236}">
                <a16:creationId xmlns:a16="http://schemas.microsoft.com/office/drawing/2014/main" id="{34309EAD-8FD7-F645-8C79-606A9A8CCEC8}"/>
              </a:ext>
            </a:extLst>
          </p:cNvPr>
          <p:cNvGrpSpPr>
            <a:grpSpLocks/>
          </p:cNvGrpSpPr>
          <p:nvPr/>
        </p:nvGrpSpPr>
        <p:grpSpPr bwMode="auto">
          <a:xfrm>
            <a:off x="493713" y="2452688"/>
            <a:ext cx="3324225" cy="1219200"/>
            <a:chOff x="493486" y="2452914"/>
            <a:chExt cx="3323771" cy="1219200"/>
          </a:xfrm>
        </p:grpSpPr>
        <p:sp>
          <p:nvSpPr>
            <p:cNvPr id="15" name="Freeform 14">
              <a:extLst>
                <a:ext uri="{FF2B5EF4-FFF2-40B4-BE49-F238E27FC236}">
                  <a16:creationId xmlns:a16="http://schemas.microsoft.com/office/drawing/2014/main" id="{1CE03E97-7145-BD46-813E-12171A69FA5F}"/>
                </a:ext>
              </a:extLst>
            </p:cNvPr>
            <p:cNvSpPr/>
            <p:nvPr/>
          </p:nvSpPr>
          <p:spPr>
            <a:xfrm>
              <a:off x="493486" y="2452914"/>
              <a:ext cx="3323771" cy="1219200"/>
            </a:xfrm>
            <a:custGeom>
              <a:avLst/>
              <a:gdLst>
                <a:gd name="connsiteX0" fmla="*/ 0 w 3323771"/>
                <a:gd name="connsiteY0" fmla="*/ 21772 h 1219200"/>
                <a:gd name="connsiteX1" fmla="*/ 2677885 w 3323771"/>
                <a:gd name="connsiteY1" fmla="*/ 166915 h 1219200"/>
                <a:gd name="connsiteX2" fmla="*/ 3164114 w 3323771"/>
                <a:gd name="connsiteY2" fmla="*/ 0 h 1219200"/>
                <a:gd name="connsiteX3" fmla="*/ 3323771 w 3323771"/>
                <a:gd name="connsiteY3" fmla="*/ 928915 h 1219200"/>
                <a:gd name="connsiteX4" fmla="*/ 2358571 w 3323771"/>
                <a:gd name="connsiteY4" fmla="*/ 1182915 h 1219200"/>
                <a:gd name="connsiteX5" fmla="*/ 7257 w 3323771"/>
                <a:gd name="connsiteY5" fmla="*/ 1219200 h 1219200"/>
                <a:gd name="connsiteX6" fmla="*/ 0 w 3323771"/>
                <a:gd name="connsiteY6" fmla="*/ 2177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771" h="1219200">
                  <a:moveTo>
                    <a:pt x="0" y="21772"/>
                  </a:moveTo>
                  <a:lnTo>
                    <a:pt x="2677885" y="166915"/>
                  </a:lnTo>
                  <a:lnTo>
                    <a:pt x="3164114" y="0"/>
                  </a:lnTo>
                  <a:lnTo>
                    <a:pt x="3323771" y="928915"/>
                  </a:lnTo>
                  <a:lnTo>
                    <a:pt x="2358571" y="1182915"/>
                  </a:lnTo>
                  <a:lnTo>
                    <a:pt x="7257" y="1219200"/>
                  </a:lnTo>
                  <a:lnTo>
                    <a:pt x="0" y="21772"/>
                  </a:lnTo>
                  <a:close/>
                </a:path>
              </a:pathLst>
            </a:custGeom>
            <a:solidFill>
              <a:srgbClr val="FF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9" name="TextBox 15">
              <a:extLst>
                <a:ext uri="{FF2B5EF4-FFF2-40B4-BE49-F238E27FC236}">
                  <a16:creationId xmlns:a16="http://schemas.microsoft.com/office/drawing/2014/main" id="{8273AAAB-F671-D54A-8929-5C68A1585181}"/>
                </a:ext>
              </a:extLst>
            </p:cNvPr>
            <p:cNvSpPr txBox="1">
              <a:spLocks noChangeArrowheads="1"/>
            </p:cNvSpPr>
            <p:nvPr/>
          </p:nvSpPr>
          <p:spPr bwMode="auto">
            <a:xfrm rot="374910">
              <a:off x="955367" y="2588240"/>
              <a:ext cx="216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latin typeface="Times" pitchFamily="2" charset="0"/>
                </a:rPr>
                <a:t>Something else here</a:t>
              </a:r>
            </a:p>
          </p:txBody>
        </p:sp>
      </p:grpSp>
      <p:grpSp>
        <p:nvGrpSpPr>
          <p:cNvPr id="26" name="Group 25">
            <a:extLst>
              <a:ext uri="{FF2B5EF4-FFF2-40B4-BE49-F238E27FC236}">
                <a16:creationId xmlns:a16="http://schemas.microsoft.com/office/drawing/2014/main" id="{AEC4EB63-049E-AE49-9BD1-AD7106F76BCA}"/>
              </a:ext>
            </a:extLst>
          </p:cNvPr>
          <p:cNvGrpSpPr>
            <a:grpSpLocks/>
          </p:cNvGrpSpPr>
          <p:nvPr/>
        </p:nvGrpSpPr>
        <p:grpSpPr bwMode="auto">
          <a:xfrm>
            <a:off x="290513" y="3883025"/>
            <a:ext cx="8077200" cy="2605088"/>
            <a:chOff x="290286" y="3882572"/>
            <a:chExt cx="8077200" cy="2605314"/>
          </a:xfrm>
        </p:grpSpPr>
        <p:sp>
          <p:nvSpPr>
            <p:cNvPr id="25" name="Freeform 24">
              <a:extLst>
                <a:ext uri="{FF2B5EF4-FFF2-40B4-BE49-F238E27FC236}">
                  <a16:creationId xmlns:a16="http://schemas.microsoft.com/office/drawing/2014/main" id="{07103A5B-64C6-DB4F-83A2-AEB3AABF758A}"/>
                </a:ext>
              </a:extLst>
            </p:cNvPr>
            <p:cNvSpPr/>
            <p:nvPr/>
          </p:nvSpPr>
          <p:spPr>
            <a:xfrm>
              <a:off x="798286" y="3976243"/>
              <a:ext cx="7569200" cy="2511643"/>
            </a:xfrm>
            <a:custGeom>
              <a:avLst/>
              <a:gdLst>
                <a:gd name="connsiteX0" fmla="*/ 7322457 w 7322457"/>
                <a:gd name="connsiteY0" fmla="*/ 43543 h 2307772"/>
                <a:gd name="connsiteX1" fmla="*/ 7257143 w 7322457"/>
                <a:gd name="connsiteY1" fmla="*/ 2307772 h 2307772"/>
                <a:gd name="connsiteX2" fmla="*/ 7191828 w 7322457"/>
                <a:gd name="connsiteY2" fmla="*/ 2307772 h 2307772"/>
                <a:gd name="connsiteX3" fmla="*/ 0 w 7322457"/>
                <a:gd name="connsiteY3" fmla="*/ 2075543 h 2307772"/>
                <a:gd name="connsiteX4" fmla="*/ 188685 w 7322457"/>
                <a:gd name="connsiteY4" fmla="*/ 0 h 2307772"/>
                <a:gd name="connsiteX5" fmla="*/ 7322457 w 7322457"/>
                <a:gd name="connsiteY5" fmla="*/ 43543 h 230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2457" h="2307772">
                  <a:moveTo>
                    <a:pt x="7322457" y="43543"/>
                  </a:moveTo>
                  <a:lnTo>
                    <a:pt x="7257143" y="2307772"/>
                  </a:lnTo>
                  <a:lnTo>
                    <a:pt x="7191828" y="2307772"/>
                  </a:lnTo>
                  <a:lnTo>
                    <a:pt x="0" y="2075543"/>
                  </a:lnTo>
                  <a:lnTo>
                    <a:pt x="188685" y="0"/>
                  </a:lnTo>
                  <a:lnTo>
                    <a:pt x="7322457" y="43543"/>
                  </a:lnTo>
                  <a:close/>
                </a:path>
              </a:pathLst>
            </a:custGeom>
            <a:solidFill>
              <a:schemeClr val="lt1">
                <a:alpha val="70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8447" name="TextBox 21">
              <a:extLst>
                <a:ext uri="{FF2B5EF4-FFF2-40B4-BE49-F238E27FC236}">
                  <a16:creationId xmlns:a16="http://schemas.microsoft.com/office/drawing/2014/main" id="{3F6E9E65-7623-A34D-B834-9FF13002F976}"/>
                </a:ext>
              </a:extLst>
            </p:cNvPr>
            <p:cNvSpPr txBox="1">
              <a:spLocks noChangeArrowheads="1"/>
            </p:cNvSpPr>
            <p:nvPr/>
          </p:nvSpPr>
          <p:spPr bwMode="auto">
            <a:xfrm>
              <a:off x="290286" y="3882572"/>
              <a:ext cx="386805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3200">
                  <a:latin typeface="Times" pitchFamily="2" charset="0"/>
                </a:rPr>
                <a:t>What determines</a:t>
              </a:r>
              <a:r>
                <a:rPr lang="en-US" altLang="en-US" sz="4000">
                  <a:latin typeface="Times" pitchFamily="2" charset="0"/>
                </a:rPr>
                <a:t> </a:t>
              </a:r>
              <a:r>
                <a:rPr lang="en-US" altLang="en-US" sz="4800">
                  <a:latin typeface="Times" pitchFamily="2" charset="0"/>
                </a:rPr>
                <a:t>which logic goes where?</a:t>
              </a:r>
              <a:endParaRPr lang="en-US" altLang="en-US" sz="4000">
                <a:latin typeface="Times" pitchFamily="2" charset="0"/>
              </a:endParaRPr>
            </a:p>
          </p:txBody>
        </p:sp>
      </p:grpSp>
      <p:grpSp>
        <p:nvGrpSpPr>
          <p:cNvPr id="27" name="Group 26">
            <a:extLst>
              <a:ext uri="{FF2B5EF4-FFF2-40B4-BE49-F238E27FC236}">
                <a16:creationId xmlns:a16="http://schemas.microsoft.com/office/drawing/2014/main" id="{14218D2F-2420-9142-B313-ED85A97F643B}"/>
              </a:ext>
            </a:extLst>
          </p:cNvPr>
          <p:cNvGrpSpPr>
            <a:grpSpLocks/>
          </p:cNvGrpSpPr>
          <p:nvPr/>
        </p:nvGrpSpPr>
        <p:grpSpPr bwMode="auto">
          <a:xfrm>
            <a:off x="4295775" y="4144963"/>
            <a:ext cx="4071938" cy="1754187"/>
            <a:chOff x="4296230" y="4144780"/>
            <a:chExt cx="4071256" cy="1754327"/>
          </a:xfrm>
        </p:grpSpPr>
        <p:sp>
          <p:nvSpPr>
            <p:cNvPr id="18444" name="TextBox 22">
              <a:extLst>
                <a:ext uri="{FF2B5EF4-FFF2-40B4-BE49-F238E27FC236}">
                  <a16:creationId xmlns:a16="http://schemas.microsoft.com/office/drawing/2014/main" id="{1635949C-31C9-014F-B02C-05D6FE4E1257}"/>
                </a:ext>
              </a:extLst>
            </p:cNvPr>
            <p:cNvSpPr txBox="1">
              <a:spLocks noChangeArrowheads="1"/>
            </p:cNvSpPr>
            <p:nvPr/>
          </p:nvSpPr>
          <p:spPr bwMode="auto">
            <a:xfrm>
              <a:off x="4776210" y="4144780"/>
              <a:ext cx="3591276"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a:latin typeface="Times" pitchFamily="2" charset="0"/>
                </a:rPr>
                <a:t>Background facts.</a:t>
              </a:r>
            </a:p>
          </p:txBody>
        </p:sp>
        <p:sp>
          <p:nvSpPr>
            <p:cNvPr id="24" name="Right Arrow 23">
              <a:extLst>
                <a:ext uri="{FF2B5EF4-FFF2-40B4-BE49-F238E27FC236}">
                  <a16:creationId xmlns:a16="http://schemas.microsoft.com/office/drawing/2014/main" id="{331A8D2F-FCF5-304D-9C0C-B0FCB50E0A1D}"/>
                </a:ext>
              </a:extLst>
            </p:cNvPr>
            <p:cNvSpPr/>
            <p:nvPr/>
          </p:nvSpPr>
          <p:spPr>
            <a:xfrm>
              <a:off x="4296230" y="4935418"/>
              <a:ext cx="406332" cy="32546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7048DC5-0B1F-7A43-8A79-CD41D71A5BEC}"/>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19458" name="Content Placeholder 2">
            <a:extLst>
              <a:ext uri="{FF2B5EF4-FFF2-40B4-BE49-F238E27FC236}">
                <a16:creationId xmlns:a16="http://schemas.microsoft.com/office/drawing/2014/main" id="{3935DC42-D3B8-1542-B791-3B672CFE236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69CA4528-C17F-E14B-9CB7-E292677F91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64F12DB-3B0E-D441-8356-5BF4B518BADA}" type="slidenum">
              <a:rPr lang="en-US" altLang="en-US" sz="1200">
                <a:solidFill>
                  <a:srgbClr val="898989"/>
                </a:solidFill>
                <a:latin typeface="Times" pitchFamily="2" charset="0"/>
              </a:rPr>
              <a:pPr eaLnBrk="1" hangingPunct="1"/>
              <a:t>8</a:t>
            </a:fld>
            <a:endParaRPr lang="en-US" altLang="en-US" sz="1200">
              <a:solidFill>
                <a:srgbClr val="898989"/>
              </a:solidFill>
              <a:latin typeface="Times" pitchFamily="2" charset="0"/>
            </a:endParaRPr>
          </a:p>
        </p:txBody>
      </p:sp>
      <p:pic>
        <p:nvPicPr>
          <p:cNvPr id="19460" name="Picture 4" descr="munsterasia.jpg">
            <a:extLst>
              <a:ext uri="{FF2B5EF4-FFF2-40B4-BE49-F238E27FC236}">
                <a16:creationId xmlns:a16="http://schemas.microsoft.com/office/drawing/2014/main" id="{364D85DE-6E52-6349-A5E6-01064946DA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65088"/>
            <a:ext cx="9115425" cy="6858001"/>
          </a:xfrm>
          <a:prstGeom prst="rect">
            <a:avLst/>
          </a:prstGeom>
          <a:noFill/>
          <a:ln>
            <a:noFill/>
          </a:ln>
          <a:extLst>
            <a:ext uri="{909E8E84-426E-40DD-AFC4-6F175D3DCCD1}">
              <a14:hiddenFill xmlns:a14="http://schemas.microsoft.com/office/drawing/2010/main">
                <a:solidFill>
                  <a:srgbClr val="FFFFFF">
                    <a:alpha val="47842"/>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20">
            <a:extLst>
              <a:ext uri="{FF2B5EF4-FFF2-40B4-BE49-F238E27FC236}">
                <a16:creationId xmlns:a16="http://schemas.microsoft.com/office/drawing/2014/main" id="{1B7936B1-5037-054F-BB7F-4DDDB5FE12D5}"/>
              </a:ext>
            </a:extLst>
          </p:cNvPr>
          <p:cNvGrpSpPr>
            <a:grpSpLocks/>
          </p:cNvGrpSpPr>
          <p:nvPr/>
        </p:nvGrpSpPr>
        <p:grpSpPr bwMode="auto">
          <a:xfrm>
            <a:off x="508000" y="428625"/>
            <a:ext cx="3208338" cy="2103438"/>
            <a:chOff x="508000" y="428172"/>
            <a:chExt cx="3207657" cy="2104571"/>
          </a:xfrm>
        </p:grpSpPr>
        <p:sp>
          <p:nvSpPr>
            <p:cNvPr id="6" name="Freeform 5">
              <a:extLst>
                <a:ext uri="{FF2B5EF4-FFF2-40B4-BE49-F238E27FC236}">
                  <a16:creationId xmlns:a16="http://schemas.microsoft.com/office/drawing/2014/main" id="{4E0B5FE4-38F1-D044-B41F-BF0A463CC721}"/>
                </a:ext>
              </a:extLst>
            </p:cNvPr>
            <p:cNvSpPr/>
            <p:nvPr/>
          </p:nvSpPr>
          <p:spPr>
            <a:xfrm>
              <a:off x="508000" y="428172"/>
              <a:ext cx="3207657" cy="2104571"/>
            </a:xfrm>
            <a:custGeom>
              <a:avLst/>
              <a:gdLst>
                <a:gd name="connsiteX0" fmla="*/ 399143 w 3207657"/>
                <a:gd name="connsiteY0" fmla="*/ 36285 h 2104571"/>
                <a:gd name="connsiteX1" fmla="*/ 3011714 w 3207657"/>
                <a:gd name="connsiteY1" fmla="*/ 7257 h 2104571"/>
                <a:gd name="connsiteX2" fmla="*/ 3207657 w 3207657"/>
                <a:gd name="connsiteY2" fmla="*/ 1886857 h 2104571"/>
                <a:gd name="connsiteX3" fmla="*/ 2648857 w 3207657"/>
                <a:gd name="connsiteY3" fmla="*/ 2104571 h 2104571"/>
                <a:gd name="connsiteX4" fmla="*/ 1001486 w 3207657"/>
                <a:gd name="connsiteY4" fmla="*/ 1981200 h 2104571"/>
                <a:gd name="connsiteX5" fmla="*/ 0 w 3207657"/>
                <a:gd name="connsiteY5" fmla="*/ 1966685 h 2104571"/>
                <a:gd name="connsiteX6" fmla="*/ 0 w 3207657"/>
                <a:gd name="connsiteY6" fmla="*/ 0 h 2104571"/>
                <a:gd name="connsiteX7" fmla="*/ 399143 w 3207657"/>
                <a:gd name="connsiteY7" fmla="*/ 36285 h 21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657" h="2104571">
                  <a:moveTo>
                    <a:pt x="399143" y="36285"/>
                  </a:moveTo>
                  <a:lnTo>
                    <a:pt x="3011714" y="7257"/>
                  </a:lnTo>
                  <a:lnTo>
                    <a:pt x="3207657" y="1886857"/>
                  </a:lnTo>
                  <a:lnTo>
                    <a:pt x="2648857" y="2104571"/>
                  </a:lnTo>
                  <a:lnTo>
                    <a:pt x="1001486" y="1981200"/>
                  </a:lnTo>
                  <a:lnTo>
                    <a:pt x="0" y="1966685"/>
                  </a:lnTo>
                  <a:lnTo>
                    <a:pt x="0" y="0"/>
                  </a:lnTo>
                  <a:lnTo>
                    <a:pt x="399143" y="36285"/>
                  </a:lnTo>
                  <a:close/>
                </a:path>
              </a:pathLst>
            </a:cu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19469" name="TextBox 9">
              <a:extLst>
                <a:ext uri="{FF2B5EF4-FFF2-40B4-BE49-F238E27FC236}">
                  <a16:creationId xmlns:a16="http://schemas.microsoft.com/office/drawing/2014/main" id="{FAE99736-6E3E-124A-BC05-2C28470DE147}"/>
                </a:ext>
              </a:extLst>
            </p:cNvPr>
            <p:cNvSpPr txBox="1">
              <a:spLocks noChangeArrowheads="1"/>
            </p:cNvSpPr>
            <p:nvPr/>
          </p:nvSpPr>
          <p:spPr bwMode="auto">
            <a:xfrm rot="-780681">
              <a:off x="900892" y="862277"/>
              <a:ext cx="2358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latin typeface="Times" pitchFamily="2" charset="0"/>
                </a:rPr>
                <a:t>Probabilistic inference here</a:t>
              </a:r>
            </a:p>
          </p:txBody>
        </p:sp>
      </p:grpSp>
      <p:grpSp>
        <p:nvGrpSpPr>
          <p:cNvPr id="4" name="Group 3">
            <a:extLst>
              <a:ext uri="{FF2B5EF4-FFF2-40B4-BE49-F238E27FC236}">
                <a16:creationId xmlns:a16="http://schemas.microsoft.com/office/drawing/2014/main" id="{6FC1E3A7-FC96-2B46-91E4-0A3EEAC444F9}"/>
              </a:ext>
            </a:extLst>
          </p:cNvPr>
          <p:cNvGrpSpPr>
            <a:grpSpLocks/>
          </p:cNvGrpSpPr>
          <p:nvPr/>
        </p:nvGrpSpPr>
        <p:grpSpPr bwMode="auto">
          <a:xfrm>
            <a:off x="474663" y="1868488"/>
            <a:ext cx="3287712" cy="3911600"/>
            <a:chOff x="475410" y="1867740"/>
            <a:chExt cx="3287228" cy="3912065"/>
          </a:xfrm>
        </p:grpSpPr>
        <p:sp>
          <p:nvSpPr>
            <p:cNvPr id="2" name="Freeform 1">
              <a:extLst>
                <a:ext uri="{FF2B5EF4-FFF2-40B4-BE49-F238E27FC236}">
                  <a16:creationId xmlns:a16="http://schemas.microsoft.com/office/drawing/2014/main" id="{4E16ECB5-F41E-694E-B684-F70216DEB4AE}"/>
                </a:ext>
              </a:extLst>
            </p:cNvPr>
            <p:cNvSpPr/>
            <p:nvPr/>
          </p:nvSpPr>
          <p:spPr>
            <a:xfrm>
              <a:off x="475410" y="1867740"/>
              <a:ext cx="3165009" cy="3912065"/>
            </a:xfrm>
            <a:custGeom>
              <a:avLst/>
              <a:gdLst>
                <a:gd name="connsiteX0" fmla="*/ 1473771 w 3164871"/>
                <a:gd name="connsiteY0" fmla="*/ 0 h 3620019"/>
                <a:gd name="connsiteX1" fmla="*/ 0 w 3164871"/>
                <a:gd name="connsiteY1" fmla="*/ 3586060 h 3620019"/>
                <a:gd name="connsiteX2" fmla="*/ 3164871 w 3164871"/>
                <a:gd name="connsiteY2" fmla="*/ 3620019 h 3620019"/>
                <a:gd name="connsiteX3" fmla="*/ 2315925 w 3164871"/>
                <a:gd name="connsiteY3" fmla="*/ 6792 h 3620019"/>
                <a:gd name="connsiteX4" fmla="*/ 1473771 w 3164871"/>
                <a:gd name="connsiteY4" fmla="*/ 0 h 362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871" h="3620019">
                  <a:moveTo>
                    <a:pt x="1473771" y="0"/>
                  </a:moveTo>
                  <a:lnTo>
                    <a:pt x="0" y="3586060"/>
                  </a:lnTo>
                  <a:lnTo>
                    <a:pt x="3164871" y="3620019"/>
                  </a:lnTo>
                  <a:lnTo>
                    <a:pt x="2315925" y="6792"/>
                  </a:lnTo>
                  <a:lnTo>
                    <a:pt x="1473771"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467" name="TextBox 27">
              <a:extLst>
                <a:ext uri="{FF2B5EF4-FFF2-40B4-BE49-F238E27FC236}">
                  <a16:creationId xmlns:a16="http://schemas.microsoft.com/office/drawing/2014/main" id="{0DB88FAB-6B2F-C34A-86B1-DC6E8D309730}"/>
                </a:ext>
              </a:extLst>
            </p:cNvPr>
            <p:cNvSpPr txBox="1">
              <a:spLocks noChangeArrowheads="1"/>
            </p:cNvSpPr>
            <p:nvPr/>
          </p:nvSpPr>
          <p:spPr bwMode="auto">
            <a:xfrm>
              <a:off x="636850" y="3502948"/>
              <a:ext cx="3125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latin typeface="Times" pitchFamily="2" charset="0"/>
                </a:rPr>
                <a:t>Where it applies, it can do a wonderful job.</a:t>
              </a:r>
              <a:endParaRPr lang="en-US" altLang="en-US" sz="4000">
                <a:latin typeface="Times" pitchFamily="2" charset="0"/>
              </a:endParaRPr>
            </a:p>
          </p:txBody>
        </p:sp>
      </p:grpSp>
      <p:grpSp>
        <p:nvGrpSpPr>
          <p:cNvPr id="5" name="Group 4">
            <a:extLst>
              <a:ext uri="{FF2B5EF4-FFF2-40B4-BE49-F238E27FC236}">
                <a16:creationId xmlns:a16="http://schemas.microsoft.com/office/drawing/2014/main" id="{5C184623-06EF-2F48-AA46-F827642B54AB}"/>
              </a:ext>
            </a:extLst>
          </p:cNvPr>
          <p:cNvGrpSpPr>
            <a:grpSpLocks/>
          </p:cNvGrpSpPr>
          <p:nvPr/>
        </p:nvGrpSpPr>
        <p:grpSpPr bwMode="auto">
          <a:xfrm>
            <a:off x="4176713" y="923925"/>
            <a:ext cx="3694112" cy="4495800"/>
            <a:chOff x="4176816" y="923682"/>
            <a:chExt cx="3694614" cy="4496159"/>
          </a:xfrm>
        </p:grpSpPr>
        <p:sp>
          <p:nvSpPr>
            <p:cNvPr id="3" name="Freeform 2">
              <a:extLst>
                <a:ext uri="{FF2B5EF4-FFF2-40B4-BE49-F238E27FC236}">
                  <a16:creationId xmlns:a16="http://schemas.microsoft.com/office/drawing/2014/main" id="{B268FBC5-23F7-7643-8F16-ADE4C17D89B2}"/>
                </a:ext>
              </a:extLst>
            </p:cNvPr>
            <p:cNvSpPr>
              <a:spLocks/>
            </p:cNvSpPr>
            <p:nvPr/>
          </p:nvSpPr>
          <p:spPr bwMode="auto">
            <a:xfrm>
              <a:off x="4176816" y="923682"/>
              <a:ext cx="3253229" cy="4496159"/>
            </a:xfrm>
            <a:custGeom>
              <a:avLst/>
              <a:gdLst>
                <a:gd name="T0" fmla="*/ 638420 w 3253162"/>
                <a:gd name="T1" fmla="*/ 0 h 4496159"/>
                <a:gd name="T2" fmla="*/ 3253229 w 3253162"/>
                <a:gd name="T3" fmla="*/ 101877 h 4496159"/>
                <a:gd name="T4" fmla="*/ 3042686 w 3253162"/>
                <a:gd name="T5" fmla="*/ 4496159 h 4496159"/>
                <a:gd name="T6" fmla="*/ 2988352 w 3253162"/>
                <a:gd name="T7" fmla="*/ 4462200 h 4496159"/>
                <a:gd name="T8" fmla="*/ 2940810 w 3253162"/>
                <a:gd name="T9" fmla="*/ 4441824 h 4496159"/>
                <a:gd name="T10" fmla="*/ 0 w 3253162"/>
                <a:gd name="T11" fmla="*/ 3993567 h 4496159"/>
                <a:gd name="T12" fmla="*/ 638420 w 3253162"/>
                <a:gd name="T13" fmla="*/ 0 h 4496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53162" h="4496159">
                  <a:moveTo>
                    <a:pt x="638407" y="0"/>
                  </a:moveTo>
                  <a:lnTo>
                    <a:pt x="3253162" y="101877"/>
                  </a:lnTo>
                  <a:lnTo>
                    <a:pt x="3042623" y="4496159"/>
                  </a:lnTo>
                  <a:cubicBezTo>
                    <a:pt x="3024512" y="4484839"/>
                    <a:pt x="3007135" y="4472251"/>
                    <a:pt x="2988290" y="4462200"/>
                  </a:cubicBezTo>
                  <a:cubicBezTo>
                    <a:pt x="2973077" y="4454086"/>
                    <a:pt x="2940749" y="4441824"/>
                    <a:pt x="2940749" y="4441824"/>
                  </a:cubicBezTo>
                  <a:lnTo>
                    <a:pt x="0" y="3993567"/>
                  </a:lnTo>
                  <a:lnTo>
                    <a:pt x="638407" y="0"/>
                  </a:lnTo>
                  <a:close/>
                </a:path>
              </a:pathLst>
            </a:custGeom>
            <a:solidFill>
              <a:srgbClr val="008000">
                <a:alpha val="20000"/>
              </a:srgb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9465" name="TextBox 28">
              <a:extLst>
                <a:ext uri="{FF2B5EF4-FFF2-40B4-BE49-F238E27FC236}">
                  <a16:creationId xmlns:a16="http://schemas.microsoft.com/office/drawing/2014/main" id="{4CA3CFC1-8158-E34D-B28D-F1DB218CA1F5}"/>
                </a:ext>
              </a:extLst>
            </p:cNvPr>
            <p:cNvSpPr txBox="1">
              <a:spLocks noChangeArrowheads="1"/>
            </p:cNvSpPr>
            <p:nvPr/>
          </p:nvSpPr>
          <p:spPr bwMode="auto">
            <a:xfrm>
              <a:off x="4609040" y="1009840"/>
              <a:ext cx="326239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Probabilities are not the automatic default.</a:t>
              </a:r>
            </a:p>
            <a:p>
              <a:pPr eaLnBrk="1" hangingPunct="1"/>
              <a:endParaRPr lang="en-US" altLang="en-US" sz="3200">
                <a:latin typeface="Times" pitchFamily="2" charset="0"/>
              </a:endParaRPr>
            </a:p>
            <a:p>
              <a:pPr eaLnBrk="1" hangingPunct="1"/>
              <a:r>
                <a:rPr lang="en-US" altLang="en-US" sz="3200">
                  <a:latin typeface="Times" pitchFamily="2" charset="0"/>
                </a:rPr>
                <a:t>Probabilists must show their applicability in each instance.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a:extLst>
              <a:ext uri="{FF2B5EF4-FFF2-40B4-BE49-F238E27FC236}">
                <a16:creationId xmlns:a16="http://schemas.microsoft.com/office/drawing/2014/main" id="{63FE8422-583D-D849-8E44-51A749636BE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1506" name="Slide Number Placeholder 3">
            <a:extLst>
              <a:ext uri="{FF2B5EF4-FFF2-40B4-BE49-F238E27FC236}">
                <a16:creationId xmlns:a16="http://schemas.microsoft.com/office/drawing/2014/main" id="{8C26906C-BA41-6648-A6BE-FCD9F8F78B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0400E7F-6EF6-CA47-9290-AEC371D8DD3D}" type="slidenum">
              <a:rPr lang="en-US" altLang="en-US" sz="1200">
                <a:solidFill>
                  <a:srgbClr val="898989"/>
                </a:solidFill>
                <a:latin typeface="Times" pitchFamily="2" charset="0"/>
              </a:rPr>
              <a:pPr eaLnBrk="1" hangingPunct="1"/>
              <a:t>9</a:t>
            </a:fld>
            <a:endParaRPr lang="en-US" altLang="en-US" sz="1200">
              <a:solidFill>
                <a:srgbClr val="898989"/>
              </a:solidFill>
              <a:latin typeface="Times" pitchFamily="2" charset="0"/>
            </a:endParaRPr>
          </a:p>
        </p:txBody>
      </p:sp>
      <p:sp>
        <p:nvSpPr>
          <p:cNvPr id="5" name="Freeform 4">
            <a:extLst>
              <a:ext uri="{FF2B5EF4-FFF2-40B4-BE49-F238E27FC236}">
                <a16:creationId xmlns:a16="http://schemas.microsoft.com/office/drawing/2014/main" id="{A3FB660E-3BB7-3346-9F54-CFD09100FACF}"/>
              </a:ext>
            </a:extLst>
          </p:cNvPr>
          <p:cNvSpPr/>
          <p:nvPr/>
        </p:nvSpPr>
        <p:spPr>
          <a:xfrm>
            <a:off x="2405063" y="766763"/>
            <a:ext cx="5643562" cy="5003800"/>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08" name="Title 1">
            <a:extLst>
              <a:ext uri="{FF2B5EF4-FFF2-40B4-BE49-F238E27FC236}">
                <a16:creationId xmlns:a16="http://schemas.microsoft.com/office/drawing/2014/main" id="{FD5FDC21-053D-CC4A-AA21-46B94BC309EE}"/>
              </a:ext>
            </a:extLst>
          </p:cNvPr>
          <p:cNvSpPr>
            <a:spLocks noGrp="1"/>
          </p:cNvSpPr>
          <p:nvPr>
            <p:ph type="title"/>
          </p:nvPr>
        </p:nvSpPr>
        <p:spPr>
          <a:xfrm>
            <a:off x="973138" y="2339975"/>
            <a:ext cx="6238875" cy="1003300"/>
          </a:xfrm>
        </p:spPr>
        <p:txBody>
          <a:bodyPr/>
          <a:lstStyle/>
          <a:p>
            <a:r>
              <a:rPr lang="en-US" altLang="en-US" sz="8000">
                <a:latin typeface="Times" pitchFamily="2" charset="0"/>
                <a:ea typeface="ＭＳ Ｐゴシック" panose="020B0600070205080204" pitchFamily="34" charset="-128"/>
              </a:rPr>
              <a:t>The Argument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5DCFF"/>
        </a:solidFill>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6347</TotalTime>
  <Words>2562</Words>
  <Application>Microsoft Macintosh PowerPoint</Application>
  <PresentationFormat>On-screen Show (4:3)</PresentationFormat>
  <Paragraphs>549</Paragraphs>
  <Slides>50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ＭＳ Ｐゴシック</vt:lpstr>
      <vt:lpstr>Times</vt:lpstr>
      <vt:lpstr>Calibri</vt:lpstr>
      <vt:lpstr>Times Bold</vt:lpstr>
      <vt:lpstr>Office Theme</vt:lpstr>
      <vt:lpstr>Why Not Bayes</vt:lpstr>
      <vt:lpstr>Overview</vt:lpstr>
      <vt:lpstr>Target</vt:lpstr>
      <vt:lpstr>No universal logic of induction.</vt:lpstr>
      <vt:lpstr>Circularity of Proofs</vt:lpstr>
      <vt:lpstr>No Universal Logic of Induction</vt:lpstr>
      <vt:lpstr>PowerPoint Presentation</vt:lpstr>
      <vt:lpstr>PowerPoint Presentation</vt:lpstr>
      <vt:lpstr>The Argument</vt:lpstr>
      <vt:lpstr>Induction</vt:lpstr>
      <vt:lpstr>Probabilistic Success</vt:lpstr>
      <vt:lpstr>Doomsday Argument</vt:lpstr>
      <vt:lpstr>Probabilistic Failure</vt:lpstr>
      <vt:lpstr>If not probabilities, then what?</vt:lpstr>
      <vt:lpstr>Completely Neutral Support</vt:lpstr>
      <vt:lpstr>Cosmic parameter h over which we are completely ignorant (completely neutral support)</vt:lpstr>
      <vt:lpstr>Invariance under h’=1/h </vt:lpstr>
      <vt:lpstr>Completely Neutral Support</vt:lpstr>
      <vt:lpstr>Imprecise Probabilities?</vt:lpstr>
      <vt:lpstr>“Surface Logic”       Analogy in Geometry</vt:lpstr>
      <vt:lpstr>The Infinite Lottery</vt:lpstr>
      <vt:lpstr>A fair lottery machine</vt:lpstr>
      <vt:lpstr>Odd and even</vt:lpstr>
      <vt:lpstr>Co-infinite Infinite Sets</vt:lpstr>
      <vt:lpstr>Equivalent sets have equal chances.</vt:lpstr>
      <vt:lpstr>Chance Properties of Infinite Lottery Inhospitable to Probabilites</vt:lpstr>
      <vt:lpstr>Circularity of Proofs of the Necessity of Probabilites</vt:lpstr>
      <vt:lpstr>Proof structure</vt:lpstr>
      <vt:lpstr>A Dutch Book</vt:lpstr>
      <vt:lpstr>A Dutch Book Theorem</vt:lpstr>
      <vt:lpstr>Accuracy/Scoring Rules</vt:lpstr>
      <vt:lpstr>Accuracy/Scoring Rules</vt:lpstr>
      <vt:lpstr>Accuracy/Scoring Rules</vt:lpstr>
      <vt:lpstr>Alternative Scoring Rules</vt:lpstr>
      <vt:lpstr>Regress of Reasons</vt:lpstr>
      <vt:lpstr>Conclusion What we have. What we do not have.</vt:lpstr>
      <vt:lpstr>Bayes does not …</vt:lpstr>
      <vt:lpstr>Bayes does …</vt:lpstr>
      <vt:lpstr> </vt:lpstr>
      <vt:lpstr>PowerPoint Presentation</vt:lpstr>
      <vt:lpstr> </vt:lpstr>
      <vt:lpstr> </vt:lpstr>
      <vt:lpstr> </vt:lpstr>
      <vt:lpstr> </vt:lpstr>
      <vt:lpstr>PowerPoint Presentation</vt:lpstr>
      <vt:lpstr>Appendices</vt:lpstr>
      <vt:lpstr>Incompleteness of All Calculi of Inductive Inference</vt:lpstr>
      <vt:lpstr>The Bayesian Lacuna</vt:lpstr>
      <vt:lpstr> </vt:lpstr>
      <vt:lpstr>Incompleteness sketched</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as a Surrogate</dc:title>
  <dc:creator>John Norton</dc:creator>
  <cp:lastModifiedBy>Norton, John D</cp:lastModifiedBy>
  <cp:revision>478</cp:revision>
  <dcterms:created xsi:type="dcterms:W3CDTF">2016-02-23T16:10:45Z</dcterms:created>
  <dcterms:modified xsi:type="dcterms:W3CDTF">2021-02-22T20:37:03Z</dcterms:modified>
</cp:coreProperties>
</file>