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1" r:id="rId2"/>
    <p:sldId id="362" r:id="rId3"/>
    <p:sldId id="364" r:id="rId4"/>
    <p:sldId id="363" r:id="rId5"/>
    <p:sldId id="361" r:id="rId6"/>
    <p:sldId id="394" r:id="rId7"/>
    <p:sldId id="395" r:id="rId8"/>
    <p:sldId id="339" r:id="rId9"/>
    <p:sldId id="365" r:id="rId10"/>
    <p:sldId id="366" r:id="rId11"/>
    <p:sldId id="367" r:id="rId12"/>
    <p:sldId id="368" r:id="rId13"/>
    <p:sldId id="369" r:id="rId14"/>
    <p:sldId id="372" r:id="rId15"/>
    <p:sldId id="371" r:id="rId16"/>
    <p:sldId id="373" r:id="rId17"/>
    <p:sldId id="374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60" r:id="rId36"/>
    <p:sldId id="375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0">
          <p15:clr>
            <a:srgbClr val="A4A3A4"/>
          </p15:clr>
        </p15:guide>
        <p15:guide id="2" pos="30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4FF"/>
    <a:srgbClr val="00FF00"/>
    <a:srgbClr val="FF00FF"/>
    <a:srgbClr val="FFC8C8"/>
    <a:srgbClr val="C8DDFF"/>
    <a:srgbClr val="C8FFC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/>
    <p:restoredTop sz="97358"/>
  </p:normalViewPr>
  <p:slideViewPr>
    <p:cSldViewPr snapToGrid="0">
      <p:cViewPr varScale="1">
        <p:scale>
          <a:sx n="177" d="100"/>
          <a:sy n="177" d="100"/>
        </p:scale>
        <p:origin x="2608" y="184"/>
      </p:cViewPr>
      <p:guideLst>
        <p:guide orient="horz" pos="3460"/>
        <p:guide pos="3030"/>
      </p:guideLst>
    </p:cSldViewPr>
  </p:slideViewPr>
  <p:outlineViewPr>
    <p:cViewPr>
      <p:scale>
        <a:sx n="33" d="100"/>
        <a:sy n="33" d="100"/>
      </p:scale>
      <p:origin x="0" y="-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16F2E4-4B65-9A4A-9ED5-0332087D8A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CB9CC-4A2C-DA49-8F90-F2D34DDF9D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C0E141-2A34-704E-8A3F-884C2793ACEF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E23F3-5A97-4E43-AF2B-34EA48A3E1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304D2-B475-0C48-96BC-0217B5158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A54EA6-43F9-6A43-8564-08D00AB61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8A926-5165-1F49-93FA-2258E25FF0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0F10B-9382-044F-8DF4-C81C8A6AE8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825BE60-0E60-E848-9F23-111B8B950A37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C76C42-1369-6E41-8F1F-86DB568C2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028917-7B84-1A4E-BA03-B8AE8F9CA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199A-C2F8-6349-9321-452E72220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D86B-F229-D74F-912F-08FAB881F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814A9C-802E-BA43-8020-6C6FA5CA0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F5EF-CDA6-8740-94AD-F9ED5290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F90FF-BB54-9942-BCC4-D9BBE698EE35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C8A9F-8EB9-B244-9585-140669B1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0CBB-408B-2D4E-927A-9E8FA317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0071-391D-A54A-9E39-AC0D00AC4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4A42-C9C0-A24C-A14C-510C59EC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62201-E9CE-7147-9B4D-F43D93A5E125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6918-D7AA-5C47-951B-11E235F5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FFD2-8AC2-0747-9AA7-12D9ED20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A391-12FB-8747-9E53-8F15F43B2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8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2FE47-6E8E-E04B-8E41-0C2F14F0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17D23-9630-8B4E-A470-E175D2B468BC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BDF0-B93E-794F-B66A-08320898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80C19-CE48-FE4F-9257-F654F1DB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18D7-71F9-1C47-AB32-8FAB400C9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25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48533-92A9-BB44-B4EA-81F2A1A9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26A82-B087-0B42-9EBB-15AC5E42E45F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C6D1-BE2D-3E47-BB45-C305A328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F3DBF-DFC8-7549-A90C-4CB26F76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EC9C6-EEF2-884A-9087-52C36FDAE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A22B-BF27-724D-9ABF-D2D2AA8E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BEF82-DCA0-2C40-9AAD-AE63261AD819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CB55-6AB9-2648-8D6A-1841ECBF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8F93-86DB-EB4B-8544-68E94339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FCE7-5030-7448-8F46-45DE58A65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3CC9DA-5CCE-7F48-B9B9-772879B4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2E25C-54B4-0244-96C3-9B4141174193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51D43-DB93-D24D-A313-3E0A7FFE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B0404-D215-7E4B-933A-315A4019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4E73-1485-8F4A-BE16-AD499B15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63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A46ED-BE00-4B45-918C-77DC367B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59006-1044-6F4F-B3F6-0A2D650A8A1D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F4263A-7339-2B49-8839-D12BF26E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31FB12-B688-8A4A-9F62-7A9D6A63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8BE8-A5B5-294F-B1F7-318CE766B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9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F693B31-737B-0D40-BAC9-C1096B3F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8281A-775C-BF4F-9F58-6FF6ACD74099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19DA7A-169E-004C-A019-C123E6C5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A0E836-10CF-5745-84E9-2D7020E3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F20EE-1820-2B4F-881B-E5A0C66FA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9D002A-E753-A246-B5C1-C0FE45C9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549F7-2A3D-4E4C-A2F4-068813D92C1D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330CFC-E742-F641-9D83-6A2ECED9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2661F2-4338-BF4A-AE6A-F2F63311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42DE-8231-4442-B1F3-88FB820D8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1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D96CAB-5977-404F-B34B-4DC46AE9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83567-96A2-954D-B186-B64A52B680F3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004560-91BE-2D41-B51B-65DB403E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6D1634-F0C4-9944-8572-E272A4B6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6CF46-B80B-DB45-A614-DBB336B91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5729D5-A7A0-A54D-A887-73EA5DB7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DBB16-17D5-2F46-BC92-05E16B7C05AF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73CC5-76EF-1C42-A85E-A031647C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14B07-F6E2-AF41-96D3-E9297C7A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7143-FBE6-FE40-81C2-DF510AB54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1AA125-8585-1141-97CC-170F924CFB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F63E22-8B83-6049-A8FB-D44464F90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235700"/>
            <a:ext cx="9540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13EC-3A5C-DD4D-A5F8-6EABA3F1F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C3529C-4B7F-C543-AA15-7D361272CC07}" type="datetime1">
              <a:rPr lang="en-US" altLang="en-US"/>
              <a:pPr/>
              <a:t>2/4/25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54E55-6BA3-014D-852D-2526C9CFB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1C00-2711-B448-9F6F-DB30F4D75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51D01F-A65E-E941-8124-AFFFB0D0F4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A9F4C82-22E8-014B-BBBA-0A4B020D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8369" y="205483"/>
            <a:ext cx="4345970" cy="5476125"/>
          </a:xfrm>
        </p:spPr>
        <p:txBody>
          <a:bodyPr/>
          <a:lstStyle/>
          <a:p>
            <a:pPr algn="r"/>
            <a: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  <a:t>Harold</a:t>
            </a:r>
            <a:b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  <a:t>Jeffreys, </a:t>
            </a:r>
            <a:r>
              <a:rPr lang="en-US" altLang="en-US" sz="4800" i="1" dirty="0">
                <a:latin typeface="Times" pitchFamily="2" charset="0"/>
                <a:ea typeface="ＭＳ Ｐゴシック" panose="020B0600070205080204" pitchFamily="34" charset="-128"/>
              </a:rPr>
              <a:t>Scientific Inference</a:t>
            </a:r>
            <a:br>
              <a:rPr lang="en-US" altLang="en-US" sz="4800" dirty="0">
                <a:latin typeface="Times" pitchFamily="2" charset="0"/>
                <a:ea typeface="ＭＳ Ｐゴシック" panose="020B0600070205080204" pitchFamily="34" charset="-128"/>
              </a:rPr>
            </a:br>
            <a:br>
              <a:rPr lang="en-US" altLang="en-US" sz="2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John D. Norton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Department of History and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Philosophy of Science</a:t>
            </a:r>
            <a:b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1800" dirty="0">
                <a:latin typeface="Times" pitchFamily="2" charset="0"/>
                <a:ea typeface="ＭＳ Ｐゴシック" panose="020B0600070205080204" pitchFamily="34" charset="-128"/>
              </a:rPr>
              <a:t>University of Pittsburgh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B717698-5573-9946-AA2D-13B9A178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6D2CE5-07E7-E340-9610-160ADD761C5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5683A-4A2E-E389-94C1-2870AC2D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 descr="A person in a suit and tie holding a book&#10;&#10;AI-generated content may be incorrect.">
            <a:extLst>
              <a:ext uri="{FF2B5EF4-FFF2-40B4-BE49-F238E27FC236}">
                <a16:creationId xmlns:a16="http://schemas.microsoft.com/office/drawing/2014/main" id="{4139B9DA-100A-2257-81EC-C7FC5179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4025153" y="-1"/>
            <a:ext cx="5118847" cy="6884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per with text on it&#10;&#10;AI-generated content may be incorrect.">
            <a:extLst>
              <a:ext uri="{FF2B5EF4-FFF2-40B4-BE49-F238E27FC236}">
                <a16:creationId xmlns:a16="http://schemas.microsoft.com/office/drawing/2014/main" id="{8FCDB014-309D-D292-6588-B63ED74D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8" y="123400"/>
            <a:ext cx="4232249" cy="65980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ED835-9D23-4C98-FB33-2054AEA4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E8F2A-4D21-EDBE-F1AF-169824BD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99A63-EAE3-C42E-E37A-A0E895A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5A8558C-A2CC-FE7C-8A6A-37E843F973AB}"/>
              </a:ext>
            </a:extLst>
          </p:cNvPr>
          <p:cNvSpPr/>
          <p:nvPr/>
        </p:nvSpPr>
        <p:spPr>
          <a:xfrm>
            <a:off x="262459" y="359477"/>
            <a:ext cx="3936733" cy="1174282"/>
          </a:xfrm>
          <a:custGeom>
            <a:avLst/>
            <a:gdLst>
              <a:gd name="connsiteX0" fmla="*/ 38501 w 3936733"/>
              <a:gd name="connsiteY0" fmla="*/ 0 h 1174282"/>
              <a:gd name="connsiteX1" fmla="*/ 3878981 w 3936733"/>
              <a:gd name="connsiteY1" fmla="*/ 231006 h 1174282"/>
              <a:gd name="connsiteX2" fmla="*/ 3936733 w 3936733"/>
              <a:gd name="connsiteY2" fmla="*/ 1164657 h 1174282"/>
              <a:gd name="connsiteX3" fmla="*/ 0 w 3936733"/>
              <a:gd name="connsiteY3" fmla="*/ 1174282 h 1174282"/>
              <a:gd name="connsiteX4" fmla="*/ 38501 w 3936733"/>
              <a:gd name="connsiteY4" fmla="*/ 0 h 117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733" h="1174282">
                <a:moveTo>
                  <a:pt x="38501" y="0"/>
                </a:moveTo>
                <a:lnTo>
                  <a:pt x="3878981" y="231006"/>
                </a:lnTo>
                <a:lnTo>
                  <a:pt x="3936733" y="1164657"/>
                </a:lnTo>
                <a:lnTo>
                  <a:pt x="0" y="1174282"/>
                </a:lnTo>
                <a:cubicBezTo>
                  <a:pt x="3208" y="782855"/>
                  <a:pt x="6417" y="391427"/>
                  <a:pt x="38501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0BBB82-1999-24DF-CFF3-BB46028639AD}"/>
              </a:ext>
            </a:extLst>
          </p:cNvPr>
          <p:cNvGrpSpPr/>
          <p:nvPr/>
        </p:nvGrpSpPr>
        <p:grpSpPr>
          <a:xfrm>
            <a:off x="2779200" y="344554"/>
            <a:ext cx="5583863" cy="1987721"/>
            <a:chOff x="2779200" y="344554"/>
            <a:chExt cx="5583863" cy="1987721"/>
          </a:xfrm>
        </p:grpSpPr>
        <p:pic>
          <p:nvPicPr>
            <p:cNvPr id="15" name="Picture 14" descr="A math equation with numbers and symbols&#10;&#10;AI-generated content may be incorrect.">
              <a:extLst>
                <a:ext uri="{FF2B5EF4-FFF2-40B4-BE49-F238E27FC236}">
                  <a16:creationId xmlns:a16="http://schemas.microsoft.com/office/drawing/2014/main" id="{7B522CA4-CD17-E1E5-4D47-7A8C604B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9200" y="344554"/>
              <a:ext cx="5583863" cy="155268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175CCE-E6C8-7329-9708-625E2DE7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999" y="1967150"/>
              <a:ext cx="3573603" cy="36512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74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FE3A-7494-C929-E526-B7BBFD85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6FC49-E84A-6973-8CEB-3FAB1630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08C32-8BCE-AA38-638E-87D1B114A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319F0E-E6F9-C188-8668-9459B4E5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24459" y="-1692530"/>
            <a:ext cx="4895081" cy="8891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8330C-8D4A-B1AB-4549-21D2BF73D8CF}"/>
              </a:ext>
            </a:extLst>
          </p:cNvPr>
          <p:cNvSpPr txBox="1"/>
          <p:nvPr/>
        </p:nvSpPr>
        <p:spPr>
          <a:xfrm>
            <a:off x="954088" y="5427259"/>
            <a:ext cx="407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Some sporadic use of “Bayes’ theorem” prior to 1930. e.g. </a:t>
            </a:r>
            <a:r>
              <a:rPr lang="en-US" sz="1400" dirty="0" err="1">
                <a:latin typeface="Times"/>
                <a:cs typeface="Times"/>
              </a:rPr>
              <a:t>Todhunter’s</a:t>
            </a:r>
            <a:r>
              <a:rPr lang="en-US" sz="1400" dirty="0">
                <a:latin typeface="Times"/>
                <a:cs typeface="Times"/>
              </a:rPr>
              <a:t> history, 1865, and more.</a:t>
            </a:r>
          </a:p>
        </p:txBody>
      </p:sp>
    </p:spTree>
    <p:extLst>
      <p:ext uri="{BB962C8B-B14F-4D97-AF65-F5344CB8AC3E}">
        <p14:creationId xmlns:p14="http://schemas.microsoft.com/office/powerpoint/2010/main" val="171866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4BA5294-6707-7320-1FFF-4774E72E04E1}"/>
              </a:ext>
            </a:extLst>
          </p:cNvPr>
          <p:cNvSpPr/>
          <p:nvPr/>
        </p:nvSpPr>
        <p:spPr>
          <a:xfrm>
            <a:off x="1158240" y="701040"/>
            <a:ext cx="6878320" cy="5618480"/>
          </a:xfrm>
          <a:custGeom>
            <a:avLst/>
            <a:gdLst>
              <a:gd name="connsiteX0" fmla="*/ 3159760 w 6878320"/>
              <a:gd name="connsiteY0" fmla="*/ 0 h 5618480"/>
              <a:gd name="connsiteX1" fmla="*/ 6878320 w 6878320"/>
              <a:gd name="connsiteY1" fmla="*/ 1544320 h 5618480"/>
              <a:gd name="connsiteX2" fmla="*/ 4968240 w 6878320"/>
              <a:gd name="connsiteY2" fmla="*/ 5618480 h 5618480"/>
              <a:gd name="connsiteX3" fmla="*/ 4826000 w 6878320"/>
              <a:gd name="connsiteY3" fmla="*/ 5588000 h 5618480"/>
              <a:gd name="connsiteX4" fmla="*/ 4744720 w 6878320"/>
              <a:gd name="connsiteY4" fmla="*/ 5547360 h 5618480"/>
              <a:gd name="connsiteX5" fmla="*/ 0 w 6878320"/>
              <a:gd name="connsiteY5" fmla="*/ 4246880 h 5618480"/>
              <a:gd name="connsiteX6" fmla="*/ 3159760 w 6878320"/>
              <a:gd name="connsiteY6" fmla="*/ 0 h 56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8320" h="5618480">
                <a:moveTo>
                  <a:pt x="3159760" y="0"/>
                </a:moveTo>
                <a:lnTo>
                  <a:pt x="6878320" y="1544320"/>
                </a:lnTo>
                <a:lnTo>
                  <a:pt x="4968240" y="5618480"/>
                </a:lnTo>
                <a:cubicBezTo>
                  <a:pt x="4920827" y="5608320"/>
                  <a:pt x="4872207" y="5602702"/>
                  <a:pt x="4826000" y="5588000"/>
                </a:cubicBezTo>
                <a:cubicBezTo>
                  <a:pt x="4797135" y="5578816"/>
                  <a:pt x="4744720" y="5547360"/>
                  <a:pt x="4744720" y="5547360"/>
                </a:cubicBezTo>
                <a:lnTo>
                  <a:pt x="0" y="4246880"/>
                </a:lnTo>
                <a:lnTo>
                  <a:pt x="315976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CC930-AAB2-EAD9-D117-DCA0D2EC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8480"/>
            <a:ext cx="8229600" cy="5235596"/>
          </a:xfrm>
        </p:spPr>
        <p:txBody>
          <a:bodyPr/>
          <a:lstStyle/>
          <a:p>
            <a:r>
              <a:rPr lang="en-US" sz="7200" dirty="0"/>
              <a:t>Simplicity in the confirmation of laws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1B41-F69F-213D-76D7-059FAFD0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8E4C-13A8-33EA-B0A7-F070746E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text&#10;&#10;AI-generated content may be incorrect.">
            <a:extLst>
              <a:ext uri="{FF2B5EF4-FFF2-40B4-BE49-F238E27FC236}">
                <a16:creationId xmlns:a16="http://schemas.microsoft.com/office/drawing/2014/main" id="{28E1B7A1-9B8B-429B-3A6E-4172B611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5" y="205200"/>
            <a:ext cx="4419191" cy="6447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C73339-8468-EF5E-7846-AE1D0ECF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D4EC-085A-532F-E447-A4759DC24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6CDAC-5A92-3F3C-8163-DCC00A57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3E7693-5704-E432-F5D6-D03EE31A8E23}"/>
              </a:ext>
            </a:extLst>
          </p:cNvPr>
          <p:cNvGrpSpPr/>
          <p:nvPr/>
        </p:nvGrpSpPr>
        <p:grpSpPr>
          <a:xfrm>
            <a:off x="1502875" y="2026175"/>
            <a:ext cx="6871580" cy="1414142"/>
            <a:chOff x="1502875" y="2026175"/>
            <a:chExt cx="6871580" cy="141414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C102A3A-BFDB-E3F1-665F-1EC3D73EFCBF}"/>
                </a:ext>
              </a:extLst>
            </p:cNvPr>
            <p:cNvSpPr/>
            <p:nvPr/>
          </p:nvSpPr>
          <p:spPr>
            <a:xfrm>
              <a:off x="1502875" y="2091350"/>
              <a:ext cx="6165410" cy="1348967"/>
            </a:xfrm>
            <a:custGeom>
              <a:avLst/>
              <a:gdLst>
                <a:gd name="connsiteX0" fmla="*/ 0 w 6165410"/>
                <a:gd name="connsiteY0" fmla="*/ 488888 h 1348967"/>
                <a:gd name="connsiteX1" fmla="*/ 6165410 w 6165410"/>
                <a:gd name="connsiteY1" fmla="*/ 0 h 1348967"/>
                <a:gd name="connsiteX2" fmla="*/ 6065822 w 6165410"/>
                <a:gd name="connsiteY2" fmla="*/ 1348967 h 1348967"/>
                <a:gd name="connsiteX3" fmla="*/ 36214 w 6165410"/>
                <a:gd name="connsiteY3" fmla="*/ 751438 h 1348967"/>
                <a:gd name="connsiteX4" fmla="*/ 0 w 6165410"/>
                <a:gd name="connsiteY4" fmla="*/ 488888 h 134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5410" h="1348967">
                  <a:moveTo>
                    <a:pt x="0" y="488888"/>
                  </a:moveTo>
                  <a:lnTo>
                    <a:pt x="6165410" y="0"/>
                  </a:lnTo>
                  <a:lnTo>
                    <a:pt x="6065822" y="1348967"/>
                  </a:lnTo>
                  <a:lnTo>
                    <a:pt x="36214" y="751438"/>
                  </a:lnTo>
                  <a:lnTo>
                    <a:pt x="0" y="488888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75DEDC-1AB9-886A-1AE4-B0D4A61177A2}"/>
                </a:ext>
              </a:extLst>
            </p:cNvPr>
            <p:cNvSpPr txBox="1"/>
            <p:nvPr/>
          </p:nvSpPr>
          <p:spPr>
            <a:xfrm>
              <a:off x="5241956" y="2026175"/>
              <a:ext cx="3132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Confirm a law of physics by observed instances.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5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728EB127-1C59-3150-AA1E-1FED225A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1" y="151348"/>
            <a:ext cx="4013768" cy="62895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94E4-374F-0BEB-4102-2235C9D4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1107E-5524-D012-62A1-0CD7D09C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4D62-D555-8583-0A9C-CE63E968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F4F44E-EC38-2AD6-D0AB-D88E157FCEFC}"/>
              </a:ext>
            </a:extLst>
          </p:cNvPr>
          <p:cNvGrpSpPr/>
          <p:nvPr/>
        </p:nvGrpSpPr>
        <p:grpSpPr>
          <a:xfrm>
            <a:off x="349806" y="151347"/>
            <a:ext cx="8595395" cy="4750070"/>
            <a:chOff x="349806" y="151347"/>
            <a:chExt cx="8595395" cy="475007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2FBF8C2-4C1F-A055-ADC4-1475D2FBB11D}"/>
                </a:ext>
              </a:extLst>
            </p:cNvPr>
            <p:cNvSpPr/>
            <p:nvPr/>
          </p:nvSpPr>
          <p:spPr>
            <a:xfrm>
              <a:off x="4526733" y="3947310"/>
              <a:ext cx="1213164" cy="954107"/>
            </a:xfrm>
            <a:custGeom>
              <a:avLst/>
              <a:gdLst>
                <a:gd name="connsiteX0" fmla="*/ 72427 w 1213164"/>
                <a:gd name="connsiteY0" fmla="*/ 0 h 479834"/>
                <a:gd name="connsiteX1" fmla="*/ 72427 w 1213164"/>
                <a:gd name="connsiteY1" fmla="*/ 0 h 479834"/>
                <a:gd name="connsiteX2" fmla="*/ 172016 w 1213164"/>
                <a:gd name="connsiteY2" fmla="*/ 9053 h 479834"/>
                <a:gd name="connsiteX3" fmla="*/ 1186004 w 1213164"/>
                <a:gd name="connsiteY3" fmla="*/ 63374 h 479834"/>
                <a:gd name="connsiteX4" fmla="*/ 1213164 w 1213164"/>
                <a:gd name="connsiteY4" fmla="*/ 479834 h 479834"/>
                <a:gd name="connsiteX5" fmla="*/ 0 w 1213164"/>
                <a:gd name="connsiteY5" fmla="*/ 452673 h 479834"/>
                <a:gd name="connsiteX6" fmla="*/ 72427 w 1213164"/>
                <a:gd name="connsiteY6" fmla="*/ 0 h 4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164" h="479834">
                  <a:moveTo>
                    <a:pt x="72427" y="0"/>
                  </a:moveTo>
                  <a:lnTo>
                    <a:pt x="72427" y="0"/>
                  </a:lnTo>
                  <a:lnTo>
                    <a:pt x="172016" y="9053"/>
                  </a:lnTo>
                  <a:lnTo>
                    <a:pt x="1186004" y="63374"/>
                  </a:lnTo>
                  <a:lnTo>
                    <a:pt x="1213164" y="479834"/>
                  </a:lnTo>
                  <a:lnTo>
                    <a:pt x="0" y="452673"/>
                  </a:lnTo>
                  <a:lnTo>
                    <a:pt x="72427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8FD66F4-0937-B861-3E4E-B8E2C98CE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821" y="151347"/>
              <a:ext cx="4551380" cy="31632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6539E2-AECC-B328-1D30-FA2E6AAD5239}"/>
                </a:ext>
              </a:extLst>
            </p:cNvPr>
            <p:cNvSpPr txBox="1"/>
            <p:nvPr/>
          </p:nvSpPr>
          <p:spPr>
            <a:xfrm>
              <a:off x="4459219" y="3933188"/>
              <a:ext cx="153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These data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9ACBEEC-5C2A-EFAE-2F79-987DF6CC88B1}"/>
                </a:ext>
              </a:extLst>
            </p:cNvPr>
            <p:cNvSpPr/>
            <p:nvPr/>
          </p:nvSpPr>
          <p:spPr>
            <a:xfrm>
              <a:off x="349806" y="2403517"/>
              <a:ext cx="3811509" cy="443620"/>
            </a:xfrm>
            <a:custGeom>
              <a:avLst/>
              <a:gdLst>
                <a:gd name="connsiteX0" fmla="*/ 0 w 3811509"/>
                <a:gd name="connsiteY0" fmla="*/ 0 h 443620"/>
                <a:gd name="connsiteX1" fmla="*/ 3811509 w 3811509"/>
                <a:gd name="connsiteY1" fmla="*/ 27160 h 443620"/>
                <a:gd name="connsiteX2" fmla="*/ 3757188 w 3811509"/>
                <a:gd name="connsiteY2" fmla="*/ 443620 h 443620"/>
                <a:gd name="connsiteX3" fmla="*/ 18107 w 3811509"/>
                <a:gd name="connsiteY3" fmla="*/ 434566 h 443620"/>
                <a:gd name="connsiteX4" fmla="*/ 0 w 3811509"/>
                <a:gd name="connsiteY4" fmla="*/ 0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509" h="443620">
                  <a:moveTo>
                    <a:pt x="0" y="0"/>
                  </a:moveTo>
                  <a:lnTo>
                    <a:pt x="3811509" y="27160"/>
                  </a:lnTo>
                  <a:lnTo>
                    <a:pt x="3757188" y="443620"/>
                  </a:lnTo>
                  <a:lnTo>
                    <a:pt x="18107" y="434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F57BBA-F481-8E35-BA32-C67A2BD2662B}"/>
              </a:ext>
            </a:extLst>
          </p:cNvPr>
          <p:cNvGrpSpPr/>
          <p:nvPr/>
        </p:nvGrpSpPr>
        <p:grpSpPr>
          <a:xfrm>
            <a:off x="1883121" y="151347"/>
            <a:ext cx="7188830" cy="5247864"/>
            <a:chOff x="1883121" y="151347"/>
            <a:chExt cx="7188830" cy="524786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A67AAD-EEE0-8179-1561-B00FC94224C6}"/>
                </a:ext>
              </a:extLst>
            </p:cNvPr>
            <p:cNvSpPr/>
            <p:nvPr/>
          </p:nvSpPr>
          <p:spPr>
            <a:xfrm>
              <a:off x="1883121" y="3189667"/>
              <a:ext cx="2218099" cy="279588"/>
            </a:xfrm>
            <a:custGeom>
              <a:avLst/>
              <a:gdLst>
                <a:gd name="connsiteX0" fmla="*/ 0 w 3811509"/>
                <a:gd name="connsiteY0" fmla="*/ 0 h 443620"/>
                <a:gd name="connsiteX1" fmla="*/ 3811509 w 3811509"/>
                <a:gd name="connsiteY1" fmla="*/ 27160 h 443620"/>
                <a:gd name="connsiteX2" fmla="*/ 3757188 w 3811509"/>
                <a:gd name="connsiteY2" fmla="*/ 443620 h 443620"/>
                <a:gd name="connsiteX3" fmla="*/ 18107 w 3811509"/>
                <a:gd name="connsiteY3" fmla="*/ 434566 h 443620"/>
                <a:gd name="connsiteX4" fmla="*/ 0 w 3811509"/>
                <a:gd name="connsiteY4" fmla="*/ 0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509" h="443620">
                  <a:moveTo>
                    <a:pt x="0" y="0"/>
                  </a:moveTo>
                  <a:lnTo>
                    <a:pt x="3811509" y="27160"/>
                  </a:lnTo>
                  <a:lnTo>
                    <a:pt x="3757188" y="443620"/>
                  </a:lnTo>
                  <a:lnTo>
                    <a:pt x="18107" y="434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1DBFD8-AC53-E043-3EBA-E74F21DFC53A}"/>
                </a:ext>
              </a:extLst>
            </p:cNvPr>
            <p:cNvGrpSpPr/>
            <p:nvPr/>
          </p:nvGrpSpPr>
          <p:grpSpPr>
            <a:xfrm>
              <a:off x="4402990" y="151347"/>
              <a:ext cx="4668961" cy="5247864"/>
              <a:chOff x="4402990" y="136525"/>
              <a:chExt cx="4668961" cy="5247864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0CAFBAA-5EEC-BD2C-2CA8-968DC941C687}"/>
                  </a:ext>
                </a:extLst>
              </p:cNvPr>
              <p:cNvSpPr/>
              <p:nvPr/>
            </p:nvSpPr>
            <p:spPr>
              <a:xfrm flipH="1">
                <a:off x="7042831" y="3894473"/>
                <a:ext cx="1756750" cy="1384994"/>
              </a:xfrm>
              <a:custGeom>
                <a:avLst/>
                <a:gdLst>
                  <a:gd name="connsiteX0" fmla="*/ 72427 w 1213164"/>
                  <a:gd name="connsiteY0" fmla="*/ 0 h 479834"/>
                  <a:gd name="connsiteX1" fmla="*/ 72427 w 1213164"/>
                  <a:gd name="connsiteY1" fmla="*/ 0 h 479834"/>
                  <a:gd name="connsiteX2" fmla="*/ 172016 w 1213164"/>
                  <a:gd name="connsiteY2" fmla="*/ 9053 h 479834"/>
                  <a:gd name="connsiteX3" fmla="*/ 1186004 w 1213164"/>
                  <a:gd name="connsiteY3" fmla="*/ 63374 h 479834"/>
                  <a:gd name="connsiteX4" fmla="*/ 1213164 w 1213164"/>
                  <a:gd name="connsiteY4" fmla="*/ 479834 h 479834"/>
                  <a:gd name="connsiteX5" fmla="*/ 0 w 1213164"/>
                  <a:gd name="connsiteY5" fmla="*/ 452673 h 479834"/>
                  <a:gd name="connsiteX6" fmla="*/ 72427 w 1213164"/>
                  <a:gd name="connsiteY6" fmla="*/ 0 h 47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3164" h="479834">
                    <a:moveTo>
                      <a:pt x="72427" y="0"/>
                    </a:moveTo>
                    <a:lnTo>
                      <a:pt x="72427" y="0"/>
                    </a:lnTo>
                    <a:lnTo>
                      <a:pt x="172016" y="9053"/>
                    </a:lnTo>
                    <a:lnTo>
                      <a:pt x="1186004" y="63374"/>
                    </a:lnTo>
                    <a:lnTo>
                      <a:pt x="1213164" y="479834"/>
                    </a:lnTo>
                    <a:lnTo>
                      <a:pt x="0" y="452673"/>
                    </a:lnTo>
                    <a:lnTo>
                      <a:pt x="72427" y="0"/>
                    </a:lnTo>
                    <a:close/>
                  </a:path>
                </a:pathLst>
              </a:custGeom>
              <a:solidFill>
                <a:srgbClr val="C8DD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1543C-9900-0FD5-A760-15866B9E58CE}"/>
                  </a:ext>
                </a:extLst>
              </p:cNvPr>
              <p:cNvSpPr txBox="1"/>
              <p:nvPr/>
            </p:nvSpPr>
            <p:spPr>
              <a:xfrm>
                <a:off x="7042831" y="3814729"/>
                <a:ext cx="2029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fitted by curve</a:t>
                </a:r>
              </a:p>
              <a:p>
                <a:r>
                  <a:rPr lang="en-US" sz="4000" dirty="0">
                    <a:latin typeface="Times"/>
                    <a:cs typeface="Times"/>
                  </a:rPr>
                  <a:t>5</a:t>
                </a:r>
                <a:r>
                  <a:rPr lang="en-US" sz="4000" i="1" dirty="0">
                    <a:latin typeface="Times"/>
                    <a:cs typeface="Times"/>
                  </a:rPr>
                  <a:t>x</a:t>
                </a:r>
                <a:r>
                  <a:rPr lang="en-US" sz="4000" dirty="0">
                    <a:latin typeface="Times"/>
                    <a:cs typeface="Times"/>
                  </a:rPr>
                  <a:t>=t</a:t>
                </a:r>
                <a:r>
                  <a:rPr lang="en-US" sz="4000" baseline="30000" dirty="0">
                    <a:latin typeface="Times"/>
                    <a:cs typeface="Times"/>
                  </a:rPr>
                  <a:t>2</a:t>
                </a:r>
                <a:endParaRPr lang="en-US" sz="4000" dirty="0">
                  <a:latin typeface="Times"/>
                  <a:cs typeface="Times"/>
                </a:endParaRP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36F1E18E-3996-AE6C-9B3E-9A84D11DFEFF}"/>
                  </a:ext>
                </a:extLst>
              </p:cNvPr>
              <p:cNvSpPr/>
              <p:nvPr/>
            </p:nvSpPr>
            <p:spPr>
              <a:xfrm>
                <a:off x="6145772" y="4158074"/>
                <a:ext cx="624689" cy="53257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00FBD1AF-C273-81F8-8F18-F79A9EF94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02990" y="136525"/>
                <a:ext cx="4551381" cy="31632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95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EF94-A9DB-8ACE-B779-B93FDCC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9724-4134-BF29-34DA-0DA9AA57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13A71-02B5-501E-5855-935654F6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804BA6-5CC4-7E64-54A6-1E5089A6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756" y="546945"/>
            <a:ext cx="8293466" cy="576411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BBDAD6C-D406-C02D-FF4D-9E2F5EBD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925" y="546945"/>
            <a:ext cx="8293468" cy="57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E71DD5D9-88BA-5573-80B8-49AB30BA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9" y="151347"/>
            <a:ext cx="4013768" cy="62895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194E4-374F-0BEB-4102-2235C9D4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1107E-5524-D012-62A1-0CD7D09C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B4D62-D555-8583-0A9C-CE63E968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F4F44E-EC38-2AD6-D0AB-D88E157FCEFC}"/>
              </a:ext>
            </a:extLst>
          </p:cNvPr>
          <p:cNvGrpSpPr/>
          <p:nvPr/>
        </p:nvGrpSpPr>
        <p:grpSpPr>
          <a:xfrm>
            <a:off x="396739" y="151347"/>
            <a:ext cx="8548462" cy="4750070"/>
            <a:chOff x="396739" y="151347"/>
            <a:chExt cx="8548462" cy="475007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2FBF8C2-4C1F-A055-ADC4-1475D2FBB11D}"/>
                </a:ext>
              </a:extLst>
            </p:cNvPr>
            <p:cNvSpPr/>
            <p:nvPr/>
          </p:nvSpPr>
          <p:spPr>
            <a:xfrm>
              <a:off x="4526733" y="3947310"/>
              <a:ext cx="1213164" cy="954107"/>
            </a:xfrm>
            <a:custGeom>
              <a:avLst/>
              <a:gdLst>
                <a:gd name="connsiteX0" fmla="*/ 72427 w 1213164"/>
                <a:gd name="connsiteY0" fmla="*/ 0 h 479834"/>
                <a:gd name="connsiteX1" fmla="*/ 72427 w 1213164"/>
                <a:gd name="connsiteY1" fmla="*/ 0 h 479834"/>
                <a:gd name="connsiteX2" fmla="*/ 172016 w 1213164"/>
                <a:gd name="connsiteY2" fmla="*/ 9053 h 479834"/>
                <a:gd name="connsiteX3" fmla="*/ 1186004 w 1213164"/>
                <a:gd name="connsiteY3" fmla="*/ 63374 h 479834"/>
                <a:gd name="connsiteX4" fmla="*/ 1213164 w 1213164"/>
                <a:gd name="connsiteY4" fmla="*/ 479834 h 479834"/>
                <a:gd name="connsiteX5" fmla="*/ 0 w 1213164"/>
                <a:gd name="connsiteY5" fmla="*/ 452673 h 479834"/>
                <a:gd name="connsiteX6" fmla="*/ 72427 w 1213164"/>
                <a:gd name="connsiteY6" fmla="*/ 0 h 4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164" h="479834">
                  <a:moveTo>
                    <a:pt x="72427" y="0"/>
                  </a:moveTo>
                  <a:lnTo>
                    <a:pt x="72427" y="0"/>
                  </a:lnTo>
                  <a:lnTo>
                    <a:pt x="172016" y="9053"/>
                  </a:lnTo>
                  <a:lnTo>
                    <a:pt x="1186004" y="63374"/>
                  </a:lnTo>
                  <a:lnTo>
                    <a:pt x="1213164" y="479834"/>
                  </a:lnTo>
                  <a:lnTo>
                    <a:pt x="0" y="452673"/>
                  </a:lnTo>
                  <a:lnTo>
                    <a:pt x="72427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8FD66F4-0937-B861-3E4E-B8E2C98CE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821" y="151347"/>
              <a:ext cx="4551380" cy="316329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6539E2-AECC-B328-1D30-FA2E6AAD5239}"/>
                </a:ext>
              </a:extLst>
            </p:cNvPr>
            <p:cNvSpPr txBox="1"/>
            <p:nvPr/>
          </p:nvSpPr>
          <p:spPr>
            <a:xfrm>
              <a:off x="4459219" y="3933188"/>
              <a:ext cx="153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These data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9ACBEEC-5C2A-EFAE-2F79-987DF6CC88B1}"/>
                </a:ext>
              </a:extLst>
            </p:cNvPr>
            <p:cNvSpPr/>
            <p:nvPr/>
          </p:nvSpPr>
          <p:spPr>
            <a:xfrm>
              <a:off x="396739" y="2400283"/>
              <a:ext cx="3811509" cy="443620"/>
            </a:xfrm>
            <a:custGeom>
              <a:avLst/>
              <a:gdLst>
                <a:gd name="connsiteX0" fmla="*/ 0 w 3811509"/>
                <a:gd name="connsiteY0" fmla="*/ 0 h 443620"/>
                <a:gd name="connsiteX1" fmla="*/ 3811509 w 3811509"/>
                <a:gd name="connsiteY1" fmla="*/ 27160 h 443620"/>
                <a:gd name="connsiteX2" fmla="*/ 3757188 w 3811509"/>
                <a:gd name="connsiteY2" fmla="*/ 443620 h 443620"/>
                <a:gd name="connsiteX3" fmla="*/ 18107 w 3811509"/>
                <a:gd name="connsiteY3" fmla="*/ 434566 h 443620"/>
                <a:gd name="connsiteX4" fmla="*/ 0 w 3811509"/>
                <a:gd name="connsiteY4" fmla="*/ 0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509" h="443620">
                  <a:moveTo>
                    <a:pt x="0" y="0"/>
                  </a:moveTo>
                  <a:lnTo>
                    <a:pt x="3811509" y="27160"/>
                  </a:lnTo>
                  <a:lnTo>
                    <a:pt x="3757188" y="443620"/>
                  </a:lnTo>
                  <a:lnTo>
                    <a:pt x="18107" y="434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E9DB61-769F-C04A-83B3-40F8022DF98C}"/>
              </a:ext>
            </a:extLst>
          </p:cNvPr>
          <p:cNvGrpSpPr/>
          <p:nvPr/>
        </p:nvGrpSpPr>
        <p:grpSpPr>
          <a:xfrm>
            <a:off x="407406" y="166712"/>
            <a:ext cx="8664544" cy="5092714"/>
            <a:chOff x="407406" y="166712"/>
            <a:chExt cx="8664544" cy="509271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A67AAD-EEE0-8179-1561-B00FC94224C6}"/>
                </a:ext>
              </a:extLst>
            </p:cNvPr>
            <p:cNvSpPr/>
            <p:nvPr/>
          </p:nvSpPr>
          <p:spPr>
            <a:xfrm>
              <a:off x="407406" y="4544007"/>
              <a:ext cx="3621386" cy="343288"/>
            </a:xfrm>
            <a:custGeom>
              <a:avLst/>
              <a:gdLst>
                <a:gd name="connsiteX0" fmla="*/ 0 w 3811509"/>
                <a:gd name="connsiteY0" fmla="*/ 0 h 443620"/>
                <a:gd name="connsiteX1" fmla="*/ 3811509 w 3811509"/>
                <a:gd name="connsiteY1" fmla="*/ 27160 h 443620"/>
                <a:gd name="connsiteX2" fmla="*/ 3757188 w 3811509"/>
                <a:gd name="connsiteY2" fmla="*/ 443620 h 443620"/>
                <a:gd name="connsiteX3" fmla="*/ 18107 w 3811509"/>
                <a:gd name="connsiteY3" fmla="*/ 434566 h 443620"/>
                <a:gd name="connsiteX4" fmla="*/ 0 w 3811509"/>
                <a:gd name="connsiteY4" fmla="*/ 0 h 4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1509" h="443620">
                  <a:moveTo>
                    <a:pt x="0" y="0"/>
                  </a:moveTo>
                  <a:lnTo>
                    <a:pt x="3811509" y="27160"/>
                  </a:lnTo>
                  <a:lnTo>
                    <a:pt x="3757188" y="443620"/>
                  </a:lnTo>
                  <a:lnTo>
                    <a:pt x="18107" y="434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027777-33CA-DEA6-0441-F633D374D608}"/>
                </a:ext>
              </a:extLst>
            </p:cNvPr>
            <p:cNvGrpSpPr/>
            <p:nvPr/>
          </p:nvGrpSpPr>
          <p:grpSpPr>
            <a:xfrm>
              <a:off x="4612316" y="166712"/>
              <a:ext cx="4459634" cy="5092714"/>
              <a:chOff x="4612316" y="166712"/>
              <a:chExt cx="4459634" cy="5092714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0CAFBAA-5EEC-BD2C-2CA8-968DC941C687}"/>
                  </a:ext>
                </a:extLst>
              </p:cNvPr>
              <p:cNvSpPr/>
              <p:nvPr/>
            </p:nvSpPr>
            <p:spPr>
              <a:xfrm flipH="1">
                <a:off x="6784429" y="3874432"/>
                <a:ext cx="2112419" cy="1384994"/>
              </a:xfrm>
              <a:custGeom>
                <a:avLst/>
                <a:gdLst>
                  <a:gd name="connsiteX0" fmla="*/ 72427 w 1213164"/>
                  <a:gd name="connsiteY0" fmla="*/ 0 h 479834"/>
                  <a:gd name="connsiteX1" fmla="*/ 72427 w 1213164"/>
                  <a:gd name="connsiteY1" fmla="*/ 0 h 479834"/>
                  <a:gd name="connsiteX2" fmla="*/ 172016 w 1213164"/>
                  <a:gd name="connsiteY2" fmla="*/ 9053 h 479834"/>
                  <a:gd name="connsiteX3" fmla="*/ 1186004 w 1213164"/>
                  <a:gd name="connsiteY3" fmla="*/ 63374 h 479834"/>
                  <a:gd name="connsiteX4" fmla="*/ 1213164 w 1213164"/>
                  <a:gd name="connsiteY4" fmla="*/ 479834 h 479834"/>
                  <a:gd name="connsiteX5" fmla="*/ 0 w 1213164"/>
                  <a:gd name="connsiteY5" fmla="*/ 452673 h 479834"/>
                  <a:gd name="connsiteX6" fmla="*/ 72427 w 1213164"/>
                  <a:gd name="connsiteY6" fmla="*/ 0 h 47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3164" h="479834">
                    <a:moveTo>
                      <a:pt x="72427" y="0"/>
                    </a:moveTo>
                    <a:lnTo>
                      <a:pt x="72427" y="0"/>
                    </a:lnTo>
                    <a:lnTo>
                      <a:pt x="172016" y="9053"/>
                    </a:lnTo>
                    <a:lnTo>
                      <a:pt x="1186004" y="63374"/>
                    </a:lnTo>
                    <a:lnTo>
                      <a:pt x="1213164" y="479834"/>
                    </a:lnTo>
                    <a:lnTo>
                      <a:pt x="0" y="452673"/>
                    </a:lnTo>
                    <a:lnTo>
                      <a:pt x="7242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71543C-9900-0FD5-A760-15866B9E58CE}"/>
                  </a:ext>
                </a:extLst>
              </p:cNvPr>
              <p:cNvSpPr txBox="1"/>
              <p:nvPr/>
            </p:nvSpPr>
            <p:spPr>
              <a:xfrm>
                <a:off x="6784429" y="3794688"/>
                <a:ext cx="228752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fitted by curve</a:t>
                </a:r>
              </a:p>
              <a:p>
                <a:r>
                  <a:rPr lang="en-US" sz="4000" dirty="0">
                    <a:latin typeface="Times"/>
                    <a:cs typeface="Times"/>
                  </a:rPr>
                  <a:t>5</a:t>
                </a:r>
                <a:r>
                  <a:rPr lang="en-US" sz="4000" i="1" dirty="0">
                    <a:latin typeface="Times"/>
                    <a:cs typeface="Times"/>
                  </a:rPr>
                  <a:t>x</a:t>
                </a:r>
                <a:r>
                  <a:rPr lang="en-US" sz="4000" dirty="0">
                    <a:latin typeface="Times"/>
                    <a:cs typeface="Times"/>
                  </a:rPr>
                  <a:t>=t</a:t>
                </a:r>
                <a:r>
                  <a:rPr lang="en-US" sz="4000" baseline="30000" dirty="0">
                    <a:latin typeface="Times"/>
                    <a:cs typeface="Times"/>
                  </a:rPr>
                  <a:t>2</a:t>
                </a:r>
                <a:r>
                  <a:rPr lang="en-US" sz="4000" dirty="0">
                    <a:latin typeface="Times"/>
                    <a:cs typeface="Times"/>
                  </a:rPr>
                  <a:t>+…</a:t>
                </a: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36F1E18E-3996-AE6C-9B3E-9A84D11DFEFF}"/>
                  </a:ext>
                </a:extLst>
              </p:cNvPr>
              <p:cNvSpPr/>
              <p:nvPr/>
            </p:nvSpPr>
            <p:spPr>
              <a:xfrm>
                <a:off x="5928511" y="4183073"/>
                <a:ext cx="624689" cy="53257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CA77AAD5-AE1E-BCF6-A26C-5E6A02482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12316" y="166712"/>
                <a:ext cx="3732484" cy="32756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87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0F85-2F4F-5997-45F2-556F980E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827B-22DD-EE3B-561B-C42A3FE4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9AD3-756A-962F-8107-23189E91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34FED8-FF8D-31D7-2A61-4DE7EC708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799" y="274638"/>
            <a:ext cx="8571565" cy="62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380C-1801-9C8B-5071-D4268D77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E9E32-47E3-0368-7BC0-915D4A4A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2DD9B8A5-12E5-8AFE-A1B2-8574AE1B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9" y="158547"/>
            <a:ext cx="4013768" cy="62895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B4B83-779C-7D50-5593-28748F632AE9}"/>
              </a:ext>
            </a:extLst>
          </p:cNvPr>
          <p:cNvSpPr txBox="1"/>
          <p:nvPr/>
        </p:nvSpPr>
        <p:spPr>
          <a:xfrm>
            <a:off x="4470968" y="184418"/>
            <a:ext cx="34483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What privileges</a:t>
            </a:r>
          </a:p>
          <a:p>
            <a:r>
              <a:rPr lang="en-US" sz="4000" dirty="0">
                <a:latin typeface="Times"/>
                <a:cs typeface="Times"/>
              </a:rPr>
              <a:t> 5</a:t>
            </a:r>
            <a:r>
              <a:rPr lang="en-US" sz="4000" i="1" dirty="0">
                <a:latin typeface="Times"/>
                <a:cs typeface="Times"/>
              </a:rPr>
              <a:t>x = t</a:t>
            </a:r>
            <a:r>
              <a:rPr lang="en-US" sz="4000" baseline="30000" dirty="0">
                <a:latin typeface="Times"/>
                <a:cs typeface="Times"/>
              </a:rPr>
              <a:t>2</a:t>
            </a:r>
            <a:r>
              <a:rPr lang="en-US" sz="4000" dirty="0">
                <a:latin typeface="Times"/>
                <a:cs typeface="Times"/>
              </a:rPr>
              <a:t>?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86559F5-15BD-5EA0-F485-63434DBFED4E}"/>
              </a:ext>
            </a:extLst>
          </p:cNvPr>
          <p:cNvSpPr/>
          <p:nvPr/>
        </p:nvSpPr>
        <p:spPr>
          <a:xfrm>
            <a:off x="280800" y="5342400"/>
            <a:ext cx="3808800" cy="784800"/>
          </a:xfrm>
          <a:custGeom>
            <a:avLst/>
            <a:gdLst>
              <a:gd name="connsiteX0" fmla="*/ 36000 w 3808800"/>
              <a:gd name="connsiteY0" fmla="*/ 72000 h 784800"/>
              <a:gd name="connsiteX1" fmla="*/ 3780000 w 3808800"/>
              <a:gd name="connsiteY1" fmla="*/ 0 h 784800"/>
              <a:gd name="connsiteX2" fmla="*/ 3808800 w 3808800"/>
              <a:gd name="connsiteY2" fmla="*/ 720000 h 784800"/>
              <a:gd name="connsiteX3" fmla="*/ 0 w 3808800"/>
              <a:gd name="connsiteY3" fmla="*/ 784800 h 784800"/>
              <a:gd name="connsiteX4" fmla="*/ 36000 w 3808800"/>
              <a:gd name="connsiteY4" fmla="*/ 72000 h 7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800" h="784800">
                <a:moveTo>
                  <a:pt x="36000" y="72000"/>
                </a:moveTo>
                <a:lnTo>
                  <a:pt x="3780000" y="0"/>
                </a:lnTo>
                <a:lnTo>
                  <a:pt x="3808800" y="720000"/>
                </a:lnTo>
                <a:lnTo>
                  <a:pt x="0" y="784800"/>
                </a:lnTo>
                <a:lnTo>
                  <a:pt x="36000" y="7200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04BE68-D15B-6820-AD02-509142B3EB6B}"/>
              </a:ext>
            </a:extLst>
          </p:cNvPr>
          <p:cNvGrpSpPr/>
          <p:nvPr/>
        </p:nvGrpSpPr>
        <p:grpSpPr>
          <a:xfrm>
            <a:off x="1853240" y="2335668"/>
            <a:ext cx="7050117" cy="1551326"/>
            <a:chOff x="1853240" y="2335668"/>
            <a:chExt cx="7050117" cy="1551326"/>
          </a:xfrm>
        </p:grpSpPr>
        <p:pic>
          <p:nvPicPr>
            <p:cNvPr id="9" name="Content Placeholder 7" descr="A close up of a text&#10;&#10;AI-generated content may be incorrect.">
              <a:extLst>
                <a:ext uri="{FF2B5EF4-FFF2-40B4-BE49-F238E27FC236}">
                  <a16:creationId xmlns:a16="http://schemas.microsoft.com/office/drawing/2014/main" id="{AF021519-1485-005F-C38E-DD342858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853240" y="2335668"/>
              <a:ext cx="7050117" cy="155132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0C97D0-920E-3AF3-3A75-30D4AAE231FD}"/>
                </a:ext>
              </a:extLst>
            </p:cNvPr>
            <p:cNvSpPr/>
            <p:nvPr/>
          </p:nvSpPr>
          <p:spPr>
            <a:xfrm>
              <a:off x="3047826" y="2977559"/>
              <a:ext cx="1345200" cy="402460"/>
            </a:xfrm>
            <a:custGeom>
              <a:avLst/>
              <a:gdLst>
                <a:gd name="connsiteX0" fmla="*/ 36000 w 3808800"/>
                <a:gd name="connsiteY0" fmla="*/ 72000 h 784800"/>
                <a:gd name="connsiteX1" fmla="*/ 3780000 w 3808800"/>
                <a:gd name="connsiteY1" fmla="*/ 0 h 784800"/>
                <a:gd name="connsiteX2" fmla="*/ 3808800 w 3808800"/>
                <a:gd name="connsiteY2" fmla="*/ 720000 h 784800"/>
                <a:gd name="connsiteX3" fmla="*/ 0 w 3808800"/>
                <a:gd name="connsiteY3" fmla="*/ 784800 h 784800"/>
                <a:gd name="connsiteX4" fmla="*/ 36000 w 3808800"/>
                <a:gd name="connsiteY4" fmla="*/ 72000 h 78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8800" h="784800">
                  <a:moveTo>
                    <a:pt x="36000" y="72000"/>
                  </a:moveTo>
                  <a:lnTo>
                    <a:pt x="3780000" y="0"/>
                  </a:lnTo>
                  <a:lnTo>
                    <a:pt x="3808800" y="720000"/>
                  </a:lnTo>
                  <a:lnTo>
                    <a:pt x="0" y="784800"/>
                  </a:lnTo>
                  <a:lnTo>
                    <a:pt x="36000" y="720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30BC85-0B12-8739-241F-A524291C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0BBD-6D08-DC9A-A71B-5FFFB8E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841F-064A-18F8-FB1B-0D2E2B9CE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77E2F-CC8F-58EC-1A6F-A0F8598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5" descr="A close-up of a paper&#10;&#10;AI-generated content may be incorrect.">
            <a:extLst>
              <a:ext uri="{FF2B5EF4-FFF2-40B4-BE49-F238E27FC236}">
                <a16:creationId xmlns:a16="http://schemas.microsoft.com/office/drawing/2014/main" id="{53118EEA-06DF-D3C7-7391-561B8DAD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3" y="165600"/>
            <a:ext cx="4102550" cy="65558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6DD3E063-B40F-28AA-23F8-41A392D6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002" y="2772171"/>
            <a:ext cx="3868396" cy="11347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6B5B5C81-CF15-F75D-45AC-DA979A21CF32}"/>
              </a:ext>
            </a:extLst>
          </p:cNvPr>
          <p:cNvSpPr/>
          <p:nvPr/>
        </p:nvSpPr>
        <p:spPr>
          <a:xfrm>
            <a:off x="1231199" y="3679200"/>
            <a:ext cx="2433601" cy="590400"/>
          </a:xfrm>
          <a:custGeom>
            <a:avLst/>
            <a:gdLst>
              <a:gd name="connsiteX0" fmla="*/ 0 w 3811509"/>
              <a:gd name="connsiteY0" fmla="*/ 0 h 443620"/>
              <a:gd name="connsiteX1" fmla="*/ 3811509 w 3811509"/>
              <a:gd name="connsiteY1" fmla="*/ 27160 h 443620"/>
              <a:gd name="connsiteX2" fmla="*/ 3757188 w 3811509"/>
              <a:gd name="connsiteY2" fmla="*/ 443620 h 443620"/>
              <a:gd name="connsiteX3" fmla="*/ 18107 w 3811509"/>
              <a:gd name="connsiteY3" fmla="*/ 434566 h 443620"/>
              <a:gd name="connsiteX4" fmla="*/ 0 w 3811509"/>
              <a:gd name="connsiteY4" fmla="*/ 0 h 44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509" h="443620">
                <a:moveTo>
                  <a:pt x="0" y="0"/>
                </a:moveTo>
                <a:lnTo>
                  <a:pt x="3811509" y="27160"/>
                </a:lnTo>
                <a:lnTo>
                  <a:pt x="3757188" y="443620"/>
                </a:lnTo>
                <a:lnTo>
                  <a:pt x="18107" y="43456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3FCB07-239E-70FA-7465-129495ED568B}"/>
              </a:ext>
            </a:extLst>
          </p:cNvPr>
          <p:cNvGrpSpPr/>
          <p:nvPr/>
        </p:nvGrpSpPr>
        <p:grpSpPr>
          <a:xfrm>
            <a:off x="4572000" y="1417638"/>
            <a:ext cx="4281941" cy="1764762"/>
            <a:chOff x="4572000" y="1417638"/>
            <a:chExt cx="4281941" cy="17647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26CBC-F067-60FC-8F5B-E5C876D6230D}"/>
                </a:ext>
              </a:extLst>
            </p:cNvPr>
            <p:cNvSpPr txBox="1"/>
            <p:nvPr/>
          </p:nvSpPr>
          <p:spPr>
            <a:xfrm>
              <a:off x="4572000" y="1417638"/>
              <a:ext cx="4281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Times"/>
                  <a:cs typeface="Times"/>
                </a:rPr>
                <a:t>P(   )&gt;&gt;P(    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208BCB-47D3-AAC4-A73F-E0FE187B357F}"/>
                </a:ext>
              </a:extLst>
            </p:cNvPr>
            <p:cNvSpPr txBox="1"/>
            <p:nvPr/>
          </p:nvSpPr>
          <p:spPr>
            <a:xfrm>
              <a:off x="5176800" y="1685148"/>
              <a:ext cx="87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simple law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F21B41-6C34-F3ED-E378-9A6794E1FA6A}"/>
                </a:ext>
              </a:extLst>
            </p:cNvPr>
            <p:cNvSpPr txBox="1"/>
            <p:nvPr/>
          </p:nvSpPr>
          <p:spPr>
            <a:xfrm>
              <a:off x="7532991" y="1685148"/>
              <a:ext cx="105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complex law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676821D-37C9-802C-E691-26CE13E42B2D}"/>
                </a:ext>
              </a:extLst>
            </p:cNvPr>
            <p:cNvSpPr/>
            <p:nvPr/>
          </p:nvSpPr>
          <p:spPr>
            <a:xfrm>
              <a:off x="4658400" y="1476000"/>
              <a:ext cx="4125600" cy="1706400"/>
            </a:xfrm>
            <a:custGeom>
              <a:avLst/>
              <a:gdLst>
                <a:gd name="connsiteX0" fmla="*/ 0 w 4125600"/>
                <a:gd name="connsiteY0" fmla="*/ 14400 h 1706400"/>
                <a:gd name="connsiteX1" fmla="*/ 4125600 w 4125600"/>
                <a:gd name="connsiteY1" fmla="*/ 0 h 1706400"/>
                <a:gd name="connsiteX2" fmla="*/ 3520800 w 4125600"/>
                <a:gd name="connsiteY2" fmla="*/ 1677600 h 1706400"/>
                <a:gd name="connsiteX3" fmla="*/ 2260800 w 4125600"/>
                <a:gd name="connsiteY3" fmla="*/ 1706400 h 1706400"/>
                <a:gd name="connsiteX4" fmla="*/ 0 w 4125600"/>
                <a:gd name="connsiteY4" fmla="*/ 14400 h 17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5600" h="1706400">
                  <a:moveTo>
                    <a:pt x="0" y="14400"/>
                  </a:moveTo>
                  <a:lnTo>
                    <a:pt x="4125600" y="0"/>
                  </a:lnTo>
                  <a:lnTo>
                    <a:pt x="3520800" y="1677600"/>
                  </a:lnTo>
                  <a:lnTo>
                    <a:pt x="2260800" y="17064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00879FB7-520A-EDA3-3EF6-33B7BAE4A52E}"/>
              </a:ext>
            </a:extLst>
          </p:cNvPr>
          <p:cNvSpPr/>
          <p:nvPr/>
        </p:nvSpPr>
        <p:spPr>
          <a:xfrm>
            <a:off x="238773" y="5547279"/>
            <a:ext cx="4104000" cy="885600"/>
          </a:xfrm>
          <a:custGeom>
            <a:avLst/>
            <a:gdLst>
              <a:gd name="connsiteX0" fmla="*/ 0 w 4104000"/>
              <a:gd name="connsiteY0" fmla="*/ 0 h 885600"/>
              <a:gd name="connsiteX1" fmla="*/ 4096800 w 4104000"/>
              <a:gd name="connsiteY1" fmla="*/ 14400 h 885600"/>
              <a:gd name="connsiteX2" fmla="*/ 4104000 w 4104000"/>
              <a:gd name="connsiteY2" fmla="*/ 864000 h 885600"/>
              <a:gd name="connsiteX3" fmla="*/ 43200 w 4104000"/>
              <a:gd name="connsiteY3" fmla="*/ 885600 h 885600"/>
              <a:gd name="connsiteX4" fmla="*/ 0 w 4104000"/>
              <a:gd name="connsiteY4" fmla="*/ 0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000" h="885600">
                <a:moveTo>
                  <a:pt x="0" y="0"/>
                </a:moveTo>
                <a:lnTo>
                  <a:pt x="4096800" y="14400"/>
                </a:lnTo>
                <a:lnTo>
                  <a:pt x="4104000" y="864000"/>
                </a:lnTo>
                <a:lnTo>
                  <a:pt x="43200" y="885600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&#10;&#10;AI-generated content may be incorrect.">
            <a:extLst>
              <a:ext uri="{FF2B5EF4-FFF2-40B4-BE49-F238E27FC236}">
                <a16:creationId xmlns:a16="http://schemas.microsoft.com/office/drawing/2014/main" id="{1B1CA359-FD50-2357-6531-DCF96133B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77" y="4735967"/>
            <a:ext cx="7275600" cy="16116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8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850E-AD6F-F059-111C-DF8EDBE7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502F3-03AD-A30B-4C0D-DD37E0B7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Content Placeholder 5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508AD739-6040-4F6A-B35E-898A5675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1498" y="73132"/>
            <a:ext cx="7354023" cy="65849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DD04F3-BA17-8507-2353-A0EC4683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61B59278-DEE6-B8A2-F6D6-C916264C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9" y="73132"/>
            <a:ext cx="1812240" cy="2000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37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51A0-D147-85C8-45AE-B4B8ED8E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8721-E792-596A-BDFC-7227081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DD742E-2017-D701-0803-A70BD1A8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A close-up of a paper&#10;&#10;AI-generated content may be incorrect.">
            <a:extLst>
              <a:ext uri="{FF2B5EF4-FFF2-40B4-BE49-F238E27FC236}">
                <a16:creationId xmlns:a16="http://schemas.microsoft.com/office/drawing/2014/main" id="{A045B1DE-D549-FC77-814F-22BE3A10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5" y="189762"/>
            <a:ext cx="4127566" cy="639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E3F884-C96D-B44D-D1D0-2984954613FB}"/>
              </a:ext>
            </a:extLst>
          </p:cNvPr>
          <p:cNvGrpSpPr/>
          <p:nvPr/>
        </p:nvGrpSpPr>
        <p:grpSpPr>
          <a:xfrm>
            <a:off x="460800" y="331200"/>
            <a:ext cx="7747201" cy="1425600"/>
            <a:chOff x="460800" y="331200"/>
            <a:chExt cx="7747201" cy="14256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82AB0F9-0446-7892-9AC5-4F7D61771ADA}"/>
                </a:ext>
              </a:extLst>
            </p:cNvPr>
            <p:cNvSpPr/>
            <p:nvPr/>
          </p:nvSpPr>
          <p:spPr>
            <a:xfrm>
              <a:off x="460800" y="554400"/>
              <a:ext cx="7509600" cy="1202400"/>
            </a:xfrm>
            <a:custGeom>
              <a:avLst/>
              <a:gdLst>
                <a:gd name="connsiteX0" fmla="*/ 21600 w 7509600"/>
                <a:gd name="connsiteY0" fmla="*/ 504000 h 1202400"/>
                <a:gd name="connsiteX1" fmla="*/ 7509600 w 7509600"/>
                <a:gd name="connsiteY1" fmla="*/ 0 h 1202400"/>
                <a:gd name="connsiteX2" fmla="*/ 7380000 w 7509600"/>
                <a:gd name="connsiteY2" fmla="*/ 1202400 h 1202400"/>
                <a:gd name="connsiteX3" fmla="*/ 0 w 7509600"/>
                <a:gd name="connsiteY3" fmla="*/ 878400 h 1202400"/>
                <a:gd name="connsiteX4" fmla="*/ 21600 w 7509600"/>
                <a:gd name="connsiteY4" fmla="*/ 504000 h 12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9600" h="1202400">
                  <a:moveTo>
                    <a:pt x="21600" y="504000"/>
                  </a:moveTo>
                  <a:lnTo>
                    <a:pt x="7509600" y="0"/>
                  </a:lnTo>
                  <a:lnTo>
                    <a:pt x="7380000" y="1202400"/>
                  </a:lnTo>
                  <a:lnTo>
                    <a:pt x="0" y="878400"/>
                  </a:lnTo>
                  <a:lnTo>
                    <a:pt x="21600" y="5040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23552B-9CF0-86D9-1F04-AC31932C7FE0}"/>
                </a:ext>
              </a:extLst>
            </p:cNvPr>
            <p:cNvSpPr txBox="1"/>
            <p:nvPr/>
          </p:nvSpPr>
          <p:spPr>
            <a:xfrm>
              <a:off x="4692767" y="331200"/>
              <a:ext cx="35152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New case:</a:t>
              </a:r>
            </a:p>
            <a:p>
              <a:r>
                <a:rPr lang="en-US" sz="2800" dirty="0">
                  <a:latin typeface="Times"/>
                  <a:cs typeface="Times"/>
                </a:rPr>
                <a:t>Data does not exactly fit the simple 5</a:t>
              </a:r>
              <a:r>
                <a:rPr lang="en-US" sz="2800" i="1" dirty="0">
                  <a:latin typeface="Times"/>
                  <a:cs typeface="Times"/>
                </a:rPr>
                <a:t>x = t</a:t>
              </a:r>
              <a:r>
                <a:rPr lang="en-US" sz="2800" baseline="30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. </a:t>
              </a: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E9132E29-DF8F-DDDC-2C59-87EE91E7D0D1}"/>
              </a:ext>
            </a:extLst>
          </p:cNvPr>
          <p:cNvSpPr/>
          <p:nvPr/>
        </p:nvSpPr>
        <p:spPr>
          <a:xfrm>
            <a:off x="331200" y="5450400"/>
            <a:ext cx="3888000" cy="842400"/>
          </a:xfrm>
          <a:custGeom>
            <a:avLst/>
            <a:gdLst>
              <a:gd name="connsiteX0" fmla="*/ 0 w 3888000"/>
              <a:gd name="connsiteY0" fmla="*/ 28800 h 842400"/>
              <a:gd name="connsiteX1" fmla="*/ 0 w 3888000"/>
              <a:gd name="connsiteY1" fmla="*/ 28800 h 842400"/>
              <a:gd name="connsiteX2" fmla="*/ 64800 w 3888000"/>
              <a:gd name="connsiteY2" fmla="*/ 28800 h 842400"/>
              <a:gd name="connsiteX3" fmla="*/ 3888000 w 3888000"/>
              <a:gd name="connsiteY3" fmla="*/ 0 h 842400"/>
              <a:gd name="connsiteX4" fmla="*/ 3852000 w 3888000"/>
              <a:gd name="connsiteY4" fmla="*/ 835200 h 842400"/>
              <a:gd name="connsiteX5" fmla="*/ 43200 w 3888000"/>
              <a:gd name="connsiteY5" fmla="*/ 842400 h 842400"/>
              <a:gd name="connsiteX6" fmla="*/ 0 w 3888000"/>
              <a:gd name="connsiteY6" fmla="*/ 28800 h 8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000" h="842400">
                <a:moveTo>
                  <a:pt x="0" y="28800"/>
                </a:moveTo>
                <a:lnTo>
                  <a:pt x="0" y="28800"/>
                </a:lnTo>
                <a:lnTo>
                  <a:pt x="64800" y="28800"/>
                </a:lnTo>
                <a:lnTo>
                  <a:pt x="3888000" y="0"/>
                </a:lnTo>
                <a:lnTo>
                  <a:pt x="3852000" y="835200"/>
                </a:lnTo>
                <a:lnTo>
                  <a:pt x="43200" y="842400"/>
                </a:lnTo>
                <a:lnTo>
                  <a:pt x="0" y="28800"/>
                </a:lnTo>
                <a:close/>
              </a:path>
            </a:pathLst>
          </a:custGeom>
          <a:solidFill>
            <a:srgbClr val="00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E60EDE-D43B-A98C-B034-F8129BE46F34}"/>
              </a:ext>
            </a:extLst>
          </p:cNvPr>
          <p:cNvGrpSpPr/>
          <p:nvPr/>
        </p:nvGrpSpPr>
        <p:grpSpPr>
          <a:xfrm>
            <a:off x="1192662" y="2777448"/>
            <a:ext cx="7411338" cy="1652304"/>
            <a:chOff x="1732662" y="4413267"/>
            <a:chExt cx="7411338" cy="1652304"/>
          </a:xfrm>
        </p:grpSpPr>
        <p:pic>
          <p:nvPicPr>
            <p:cNvPr id="21" name="Content Placeholder 5" descr="A close up of text&#10;&#10;AI-generated content may be incorrect.">
              <a:extLst>
                <a:ext uri="{FF2B5EF4-FFF2-40B4-BE49-F238E27FC236}">
                  <a16:creationId xmlns:a16="http://schemas.microsoft.com/office/drawing/2014/main" id="{69D244CB-FDE7-ACC8-3FC7-C00F09A4D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732662" y="4413267"/>
              <a:ext cx="7411338" cy="165230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1D6D86-74AE-99CD-F503-DC53D5BE5DD2}"/>
                </a:ext>
              </a:extLst>
            </p:cNvPr>
            <p:cNvSpPr/>
            <p:nvPr/>
          </p:nvSpPr>
          <p:spPr>
            <a:xfrm>
              <a:off x="1789200" y="5403171"/>
              <a:ext cx="7257600" cy="626400"/>
            </a:xfrm>
            <a:custGeom>
              <a:avLst/>
              <a:gdLst>
                <a:gd name="connsiteX0" fmla="*/ 0 w 7257600"/>
                <a:gd name="connsiteY0" fmla="*/ 0 h 626400"/>
                <a:gd name="connsiteX1" fmla="*/ 0 w 7257600"/>
                <a:gd name="connsiteY1" fmla="*/ 0 h 626400"/>
                <a:gd name="connsiteX2" fmla="*/ 7257600 w 7257600"/>
                <a:gd name="connsiteY2" fmla="*/ 7200 h 626400"/>
                <a:gd name="connsiteX3" fmla="*/ 7221600 w 7257600"/>
                <a:gd name="connsiteY3" fmla="*/ 475200 h 626400"/>
                <a:gd name="connsiteX4" fmla="*/ 0 w 7257600"/>
                <a:gd name="connsiteY4" fmla="*/ 626400 h 626400"/>
                <a:gd name="connsiteX5" fmla="*/ 0 w 7257600"/>
                <a:gd name="connsiteY5" fmla="*/ 0 h 62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7600" h="626400">
                  <a:moveTo>
                    <a:pt x="0" y="0"/>
                  </a:moveTo>
                  <a:lnTo>
                    <a:pt x="0" y="0"/>
                  </a:lnTo>
                  <a:lnTo>
                    <a:pt x="7257600" y="7200"/>
                  </a:lnTo>
                  <a:lnTo>
                    <a:pt x="7221600" y="475200"/>
                  </a:lnTo>
                  <a:lnTo>
                    <a:pt x="0" y="62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39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7AF8-D363-FC37-D021-222771D8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3BB2D-387C-B1C2-4AB0-ABA81121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5A824B-5AE7-CA5B-3137-976F65B40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D94B21-0F8A-1E54-BC01-C79EEB579DD5}"/>
              </a:ext>
            </a:extLst>
          </p:cNvPr>
          <p:cNvGrpSpPr/>
          <p:nvPr/>
        </p:nvGrpSpPr>
        <p:grpSpPr>
          <a:xfrm>
            <a:off x="4694400" y="136525"/>
            <a:ext cx="4091871" cy="2018224"/>
            <a:chOff x="4694400" y="136525"/>
            <a:chExt cx="4091871" cy="2018224"/>
          </a:xfrm>
        </p:grpSpPr>
        <p:pic>
          <p:nvPicPr>
            <p:cNvPr id="7" name="Content Placeholder 5" descr="A person with glasses smiling&#10;&#10;AI-generated content may be incorrect.">
              <a:extLst>
                <a:ext uri="{FF2B5EF4-FFF2-40B4-BE49-F238E27FC236}">
                  <a16:creationId xmlns:a16="http://schemas.microsoft.com/office/drawing/2014/main" id="{F93D4A87-7908-247F-23BB-FE20EA7FE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051474" y="213837"/>
              <a:ext cx="1734797" cy="1940912"/>
            </a:xfrm>
            <a:prstGeom prst="rect">
              <a:avLst/>
            </a:prstGeom>
            <a:solidFill>
              <a:srgbClr val="C8DDFF"/>
            </a:solidFill>
            <a:ln>
              <a:noFill/>
            </a:ln>
          </p:spPr>
        </p:pic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BB2C5830-BBA4-5162-F261-30FADB64F8E2}"/>
                </a:ext>
              </a:extLst>
            </p:cNvPr>
            <p:cNvSpPr/>
            <p:nvPr/>
          </p:nvSpPr>
          <p:spPr>
            <a:xfrm>
              <a:off x="4759200" y="136525"/>
              <a:ext cx="2138400" cy="1164441"/>
            </a:xfrm>
            <a:prstGeom prst="wedgeRoundRectCallout">
              <a:avLst>
                <a:gd name="adj1" fmla="val 81861"/>
                <a:gd name="adj2" fmla="val 58172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C65250-1BB6-C8A3-2EE2-D0A769B2425A}"/>
                </a:ext>
              </a:extLst>
            </p:cNvPr>
            <p:cNvSpPr txBox="1"/>
            <p:nvPr/>
          </p:nvSpPr>
          <p:spPr>
            <a:xfrm>
              <a:off x="4694400" y="213837"/>
              <a:ext cx="23130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Isn’t Bayes wonderful?!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F5E575-8B1A-2986-1957-44DD1493365F}"/>
              </a:ext>
            </a:extLst>
          </p:cNvPr>
          <p:cNvGrpSpPr/>
          <p:nvPr/>
        </p:nvGrpSpPr>
        <p:grpSpPr>
          <a:xfrm>
            <a:off x="220611" y="136525"/>
            <a:ext cx="3461726" cy="1678114"/>
            <a:chOff x="246274" y="136524"/>
            <a:chExt cx="3461726" cy="1678114"/>
          </a:xfrm>
        </p:grpSpPr>
        <p:pic>
          <p:nvPicPr>
            <p:cNvPr id="12" name="Picture 11" descr="A person with glasses and beard&#10;&#10;AI-generated content may be incorrect.">
              <a:extLst>
                <a:ext uri="{FF2B5EF4-FFF2-40B4-BE49-F238E27FC236}">
                  <a16:creationId xmlns:a16="http://schemas.microsoft.com/office/drawing/2014/main" id="{29D6BA30-96DF-6894-B8B0-831464AB6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274" y="274638"/>
              <a:ext cx="1215789" cy="1540000"/>
            </a:xfrm>
            <a:prstGeom prst="rect">
              <a:avLst/>
            </a:prstGeom>
          </p:spPr>
        </p:pic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15237616-23F6-6B58-FA36-0AA2860417CF}"/>
                </a:ext>
              </a:extLst>
            </p:cNvPr>
            <p:cNvSpPr/>
            <p:nvPr/>
          </p:nvSpPr>
          <p:spPr>
            <a:xfrm>
              <a:off x="1569600" y="136524"/>
              <a:ext cx="2138400" cy="1164441"/>
            </a:xfrm>
            <a:prstGeom prst="wedgeRoundRectCallout">
              <a:avLst>
                <a:gd name="adj1" fmla="val -71674"/>
                <a:gd name="adj2" fmla="val 45806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49092F-75D3-BD08-47A0-E19EAEA309D4}"/>
                </a:ext>
              </a:extLst>
            </p:cNvPr>
            <p:cNvSpPr txBox="1"/>
            <p:nvPr/>
          </p:nvSpPr>
          <p:spPr>
            <a:xfrm>
              <a:off x="1635602" y="328863"/>
              <a:ext cx="2008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"/>
                  <a:cs typeface="Times"/>
                </a:rPr>
                <a:t>Ummmm</a:t>
              </a:r>
              <a:r>
                <a:rPr lang="en-US" sz="2800" dirty="0">
                  <a:latin typeface="Times"/>
                  <a:cs typeface="Times"/>
                </a:rPr>
                <a:t>….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BE4CB3-88BA-306E-895B-C244429B8870}"/>
              </a:ext>
            </a:extLst>
          </p:cNvPr>
          <p:cNvGrpSpPr/>
          <p:nvPr/>
        </p:nvGrpSpPr>
        <p:grpSpPr>
          <a:xfrm>
            <a:off x="173899" y="2346335"/>
            <a:ext cx="3334483" cy="1440563"/>
            <a:chOff x="173899" y="2346335"/>
            <a:chExt cx="3334483" cy="14405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A5FC38-31EB-1FB8-CA0C-DDB7B9CF5470}"/>
                </a:ext>
              </a:extLst>
            </p:cNvPr>
            <p:cNvSpPr txBox="1"/>
            <p:nvPr/>
          </p:nvSpPr>
          <p:spPr>
            <a:xfrm>
              <a:off x="678644" y="2401903"/>
              <a:ext cx="28297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Many, many, many laws fit the data near enough.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A707D1-B930-039D-EEA4-E1B51A847E2E}"/>
                </a:ext>
              </a:extLst>
            </p:cNvPr>
            <p:cNvSpPr txBox="1"/>
            <p:nvPr/>
          </p:nvSpPr>
          <p:spPr>
            <a:xfrm>
              <a:off x="173899" y="2346335"/>
              <a:ext cx="7040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Times"/>
                  <a:cs typeface="Times"/>
                </a:rPr>
                <a:t>1.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2C9819-5EE2-6E78-0B16-8B8382685CD1}"/>
              </a:ext>
            </a:extLst>
          </p:cNvPr>
          <p:cNvGrpSpPr/>
          <p:nvPr/>
        </p:nvGrpSpPr>
        <p:grpSpPr>
          <a:xfrm>
            <a:off x="3997099" y="2346335"/>
            <a:ext cx="3930101" cy="1440563"/>
            <a:chOff x="3997099" y="2346335"/>
            <a:chExt cx="3930101" cy="14405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B1DA88-4583-8F71-1B39-4DF42674766E}"/>
                </a:ext>
              </a:extLst>
            </p:cNvPr>
            <p:cNvSpPr txBox="1"/>
            <p:nvPr/>
          </p:nvSpPr>
          <p:spPr>
            <a:xfrm>
              <a:off x="4622343" y="2401903"/>
              <a:ext cx="33048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Pick the one we like best because we judge it simplest.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44B2-E8B5-67C8-9776-CB0F0D094374}"/>
                </a:ext>
              </a:extLst>
            </p:cNvPr>
            <p:cNvSpPr txBox="1"/>
            <p:nvPr/>
          </p:nvSpPr>
          <p:spPr>
            <a:xfrm>
              <a:off x="3997099" y="2346335"/>
              <a:ext cx="7040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atin typeface="Times"/>
                  <a:cs typeface="Times"/>
                </a:rPr>
                <a:t>2.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94DFB2-3F24-0A67-EC49-62965E146A0B}"/>
              </a:ext>
            </a:extLst>
          </p:cNvPr>
          <p:cNvGrpSpPr/>
          <p:nvPr/>
        </p:nvGrpSpPr>
        <p:grpSpPr>
          <a:xfrm>
            <a:off x="273600" y="4017600"/>
            <a:ext cx="2973600" cy="1958400"/>
            <a:chOff x="273600" y="4017600"/>
            <a:chExt cx="2973600" cy="195840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2C5813-7ADE-C008-7BEA-7E0CF9524713}"/>
                </a:ext>
              </a:extLst>
            </p:cNvPr>
            <p:cNvSpPr/>
            <p:nvPr/>
          </p:nvSpPr>
          <p:spPr>
            <a:xfrm>
              <a:off x="273600" y="4017600"/>
              <a:ext cx="2973600" cy="1958400"/>
            </a:xfrm>
            <a:custGeom>
              <a:avLst/>
              <a:gdLst>
                <a:gd name="connsiteX0" fmla="*/ 79200 w 3319200"/>
                <a:gd name="connsiteY0" fmla="*/ 0 h 2556000"/>
                <a:gd name="connsiteX1" fmla="*/ 3319200 w 3319200"/>
                <a:gd name="connsiteY1" fmla="*/ 237600 h 2556000"/>
                <a:gd name="connsiteX2" fmla="*/ 3319200 w 3319200"/>
                <a:gd name="connsiteY2" fmla="*/ 2556000 h 2556000"/>
                <a:gd name="connsiteX3" fmla="*/ 0 w 3319200"/>
                <a:gd name="connsiteY3" fmla="*/ 2203200 h 2556000"/>
                <a:gd name="connsiteX4" fmla="*/ 79200 w 3319200"/>
                <a:gd name="connsiteY4" fmla="*/ 0 h 25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9200" h="2556000">
                  <a:moveTo>
                    <a:pt x="79200" y="0"/>
                  </a:moveTo>
                  <a:lnTo>
                    <a:pt x="3319200" y="237600"/>
                  </a:lnTo>
                  <a:lnTo>
                    <a:pt x="3319200" y="2556000"/>
                  </a:lnTo>
                  <a:lnTo>
                    <a:pt x="0" y="2203200"/>
                  </a:lnTo>
                  <a:lnTo>
                    <a:pt x="792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0DA224-4853-EFEE-4E56-DF51A9A12538}"/>
                </a:ext>
              </a:extLst>
            </p:cNvPr>
            <p:cNvSpPr txBox="1"/>
            <p:nvPr/>
          </p:nvSpPr>
          <p:spPr>
            <a:xfrm>
              <a:off x="525918" y="4217164"/>
              <a:ext cx="2527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We didn’t need Bayes to get this result.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48E0A0-D744-074C-52EF-01521045F080}"/>
              </a:ext>
            </a:extLst>
          </p:cNvPr>
          <p:cNvGrpSpPr/>
          <p:nvPr/>
        </p:nvGrpSpPr>
        <p:grpSpPr>
          <a:xfrm>
            <a:off x="4132800" y="3333600"/>
            <a:ext cx="3924000" cy="2059200"/>
            <a:chOff x="4132800" y="3333600"/>
            <a:chExt cx="3924000" cy="205920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F389B0-80A7-AF28-49EE-395E01705B1E}"/>
                </a:ext>
              </a:extLst>
            </p:cNvPr>
            <p:cNvSpPr/>
            <p:nvPr/>
          </p:nvSpPr>
          <p:spPr>
            <a:xfrm>
              <a:off x="4132800" y="3333600"/>
              <a:ext cx="3924000" cy="2059200"/>
            </a:xfrm>
            <a:custGeom>
              <a:avLst/>
              <a:gdLst>
                <a:gd name="connsiteX0" fmla="*/ 633600 w 3924000"/>
                <a:gd name="connsiteY0" fmla="*/ 0 h 2059200"/>
                <a:gd name="connsiteX1" fmla="*/ 0 w 3924000"/>
                <a:gd name="connsiteY1" fmla="*/ 2059200 h 2059200"/>
                <a:gd name="connsiteX2" fmla="*/ 3924000 w 3924000"/>
                <a:gd name="connsiteY2" fmla="*/ 1944000 h 2059200"/>
                <a:gd name="connsiteX3" fmla="*/ 2973600 w 3924000"/>
                <a:gd name="connsiteY3" fmla="*/ 28800 h 2059200"/>
                <a:gd name="connsiteX4" fmla="*/ 633600 w 3924000"/>
                <a:gd name="connsiteY4" fmla="*/ 0 h 20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000" h="2059200">
                  <a:moveTo>
                    <a:pt x="633600" y="0"/>
                  </a:moveTo>
                  <a:lnTo>
                    <a:pt x="0" y="2059200"/>
                  </a:lnTo>
                  <a:lnTo>
                    <a:pt x="3924000" y="1944000"/>
                  </a:lnTo>
                  <a:lnTo>
                    <a:pt x="2973600" y="28800"/>
                  </a:lnTo>
                  <a:lnTo>
                    <a:pt x="63360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9A67A4-E271-2BDE-7C9F-1D7FAA973D0B}"/>
                </a:ext>
              </a:extLst>
            </p:cNvPr>
            <p:cNvSpPr txBox="1"/>
            <p:nvPr/>
          </p:nvSpPr>
          <p:spPr>
            <a:xfrm>
              <a:off x="4232508" y="4124832"/>
              <a:ext cx="36226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Supplied externally by adjusting prior probabilities by hand.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5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DCD4-A115-D48F-7F99-3D27053A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4B27-63F6-AFA5-863B-7F2BCB14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CEDD-C3F7-1352-4789-CFB8827D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ADFF9C-F518-30A7-E160-53B6A1CF6810}"/>
              </a:ext>
            </a:extLst>
          </p:cNvPr>
          <p:cNvSpPr/>
          <p:nvPr/>
        </p:nvSpPr>
        <p:spPr>
          <a:xfrm>
            <a:off x="2179320" y="619760"/>
            <a:ext cx="6878320" cy="5618480"/>
          </a:xfrm>
          <a:custGeom>
            <a:avLst/>
            <a:gdLst>
              <a:gd name="connsiteX0" fmla="*/ 3159760 w 6878320"/>
              <a:gd name="connsiteY0" fmla="*/ 0 h 5618480"/>
              <a:gd name="connsiteX1" fmla="*/ 6878320 w 6878320"/>
              <a:gd name="connsiteY1" fmla="*/ 1544320 h 5618480"/>
              <a:gd name="connsiteX2" fmla="*/ 4968240 w 6878320"/>
              <a:gd name="connsiteY2" fmla="*/ 5618480 h 5618480"/>
              <a:gd name="connsiteX3" fmla="*/ 4826000 w 6878320"/>
              <a:gd name="connsiteY3" fmla="*/ 5588000 h 5618480"/>
              <a:gd name="connsiteX4" fmla="*/ 4744720 w 6878320"/>
              <a:gd name="connsiteY4" fmla="*/ 5547360 h 5618480"/>
              <a:gd name="connsiteX5" fmla="*/ 0 w 6878320"/>
              <a:gd name="connsiteY5" fmla="*/ 4246880 h 5618480"/>
              <a:gd name="connsiteX6" fmla="*/ 3159760 w 6878320"/>
              <a:gd name="connsiteY6" fmla="*/ 0 h 56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8320" h="5618480">
                <a:moveTo>
                  <a:pt x="3159760" y="0"/>
                </a:moveTo>
                <a:lnTo>
                  <a:pt x="6878320" y="1544320"/>
                </a:lnTo>
                <a:lnTo>
                  <a:pt x="4968240" y="5618480"/>
                </a:lnTo>
                <a:cubicBezTo>
                  <a:pt x="4920827" y="5608320"/>
                  <a:pt x="4872207" y="5602702"/>
                  <a:pt x="4826000" y="5588000"/>
                </a:cubicBezTo>
                <a:cubicBezTo>
                  <a:pt x="4797135" y="5578816"/>
                  <a:pt x="4744720" y="5547360"/>
                  <a:pt x="4744720" y="5547360"/>
                </a:cubicBezTo>
                <a:lnTo>
                  <a:pt x="0" y="4246880"/>
                </a:lnTo>
                <a:lnTo>
                  <a:pt x="315976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282919-6235-1A76-F105-18A7D27C9E64}"/>
              </a:ext>
            </a:extLst>
          </p:cNvPr>
          <p:cNvSpPr txBox="1">
            <a:spLocks/>
          </p:cNvSpPr>
          <p:nvPr/>
        </p:nvSpPr>
        <p:spPr bwMode="auto">
          <a:xfrm>
            <a:off x="304800" y="2560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"/>
                <a:ea typeface="ＭＳ Ｐゴシック" charset="-128"/>
                <a:cs typeface="Time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8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CB5D-0A08-7EAD-7C87-A38A25C0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46108"/>
            <a:ext cx="5932240" cy="2914876"/>
          </a:xfrm>
        </p:spPr>
        <p:txBody>
          <a:bodyPr/>
          <a:lstStyle/>
          <a:p>
            <a:pPr algn="r"/>
            <a:r>
              <a:rPr lang="en-US" sz="6000" dirty="0"/>
              <a:t>Jeffreys’ projection theorem</a:t>
            </a:r>
          </a:p>
        </p:txBody>
      </p:sp>
    </p:spTree>
    <p:extLst>
      <p:ext uri="{BB962C8B-B14F-4D97-AF65-F5344CB8AC3E}">
        <p14:creationId xmlns:p14="http://schemas.microsoft.com/office/powerpoint/2010/main" val="340494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FEFC-EFB7-E29F-A8A3-FDD6E7B6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63F7-F3B0-9E72-8E7B-D3013833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D12-CFDA-6782-57C0-D6F637C3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" name="Picture 5" descr="A black and white text with black text&#10;&#10;AI-generated content may be incorrect.">
            <a:extLst>
              <a:ext uri="{FF2B5EF4-FFF2-40B4-BE49-F238E27FC236}">
                <a16:creationId xmlns:a16="http://schemas.microsoft.com/office/drawing/2014/main" id="{440BF514-A9F2-430D-CF39-303FD66E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" y="99763"/>
            <a:ext cx="4824783" cy="443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99EFA-8A55-7350-D4E2-76FC45731FFD}"/>
              </a:ext>
            </a:extLst>
          </p:cNvPr>
          <p:cNvSpPr txBox="1"/>
          <p:nvPr/>
        </p:nvSpPr>
        <p:spPr>
          <a:xfrm>
            <a:off x="117626" y="471343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+ more…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C5CD4C-467D-8F73-054C-61EDAF7E989B}"/>
              </a:ext>
            </a:extLst>
          </p:cNvPr>
          <p:cNvGrpSpPr/>
          <p:nvPr/>
        </p:nvGrpSpPr>
        <p:grpSpPr>
          <a:xfrm>
            <a:off x="5133600" y="417600"/>
            <a:ext cx="3892774" cy="2548800"/>
            <a:chOff x="5133600" y="417600"/>
            <a:chExt cx="3892774" cy="25488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E7333AB-8C43-9FE0-9C11-9BD9F9A67C1C}"/>
                </a:ext>
              </a:extLst>
            </p:cNvPr>
            <p:cNvSpPr/>
            <p:nvPr/>
          </p:nvSpPr>
          <p:spPr>
            <a:xfrm>
              <a:off x="5133600" y="417600"/>
              <a:ext cx="3830400" cy="2548800"/>
            </a:xfrm>
            <a:custGeom>
              <a:avLst/>
              <a:gdLst>
                <a:gd name="connsiteX0" fmla="*/ 64800 w 3830400"/>
                <a:gd name="connsiteY0" fmla="*/ 0 h 2548800"/>
                <a:gd name="connsiteX1" fmla="*/ 3830400 w 3830400"/>
                <a:gd name="connsiteY1" fmla="*/ 79200 h 2548800"/>
                <a:gd name="connsiteX2" fmla="*/ 3801600 w 3830400"/>
                <a:gd name="connsiteY2" fmla="*/ 2548800 h 2548800"/>
                <a:gd name="connsiteX3" fmla="*/ 0 w 3830400"/>
                <a:gd name="connsiteY3" fmla="*/ 2419200 h 2548800"/>
                <a:gd name="connsiteX4" fmla="*/ 64800 w 3830400"/>
                <a:gd name="connsiteY4" fmla="*/ 0 h 25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0400" h="2548800">
                  <a:moveTo>
                    <a:pt x="64800" y="0"/>
                  </a:moveTo>
                  <a:lnTo>
                    <a:pt x="3830400" y="79200"/>
                  </a:lnTo>
                  <a:lnTo>
                    <a:pt x="3801600" y="2548800"/>
                  </a:lnTo>
                  <a:lnTo>
                    <a:pt x="0" y="2419200"/>
                  </a:lnTo>
                  <a:lnTo>
                    <a:pt x="64800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2DE242F1-09CE-87A3-AB6D-82A3E2C86C58}"/>
                </a:ext>
              </a:extLst>
            </p:cNvPr>
            <p:cNvSpPr/>
            <p:nvPr/>
          </p:nvSpPr>
          <p:spPr>
            <a:xfrm>
              <a:off x="7048800" y="1062287"/>
              <a:ext cx="598800" cy="111377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FF7F8-1572-55CD-9FEE-57E29950D9EB}"/>
                </a:ext>
              </a:extLst>
            </p:cNvPr>
            <p:cNvSpPr txBox="1"/>
            <p:nvPr/>
          </p:nvSpPr>
          <p:spPr>
            <a:xfrm>
              <a:off x="5281983" y="446400"/>
              <a:ext cx="374439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General law </a:t>
              </a:r>
              <a:r>
                <a:rPr lang="en-US" sz="3200" i="1" dirty="0">
                  <a:latin typeface="Times"/>
                  <a:cs typeface="Times"/>
                </a:rPr>
                <a:t>p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deductively entails</a:t>
              </a:r>
            </a:p>
            <a:p>
              <a:r>
                <a:rPr lang="en-US" dirty="0">
                  <a:latin typeface="Times"/>
                  <a:cs typeface="Times"/>
                </a:rPr>
                <a:t>Consequences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baseline="-25000" dirty="0">
                  <a:latin typeface="Times"/>
                  <a:cs typeface="Times"/>
                </a:rPr>
                <a:t>1</a:t>
              </a:r>
              <a:r>
                <a:rPr lang="en-US" sz="3200" dirty="0">
                  <a:latin typeface="Times"/>
                  <a:cs typeface="Times"/>
                </a:rPr>
                <a:t>,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baseline="-25000" dirty="0">
                  <a:latin typeface="Times"/>
                  <a:cs typeface="Times"/>
                </a:rPr>
                <a:t>2</a:t>
              </a:r>
              <a:r>
                <a:rPr lang="en-US" sz="3200" dirty="0">
                  <a:latin typeface="Times"/>
                  <a:cs typeface="Times"/>
                </a:rPr>
                <a:t>,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baseline="-25000" dirty="0">
                  <a:latin typeface="Times"/>
                  <a:cs typeface="Times"/>
                </a:rPr>
                <a:t>3</a:t>
              </a:r>
              <a:r>
                <a:rPr lang="en-US" sz="3200" dirty="0">
                  <a:latin typeface="Times"/>
                  <a:cs typeface="Times"/>
                </a:rPr>
                <a:t>, …,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i="1" baseline="-25000" dirty="0">
                  <a:latin typeface="Times"/>
                  <a:cs typeface="Times"/>
                </a:rPr>
                <a:t>n</a:t>
              </a:r>
              <a:r>
                <a:rPr lang="en-US" sz="3200" baseline="-25000" dirty="0">
                  <a:latin typeface="Times"/>
                  <a:cs typeface="Times"/>
                </a:rPr>
                <a:t>-1</a:t>
              </a:r>
              <a:r>
                <a:rPr lang="en-US" sz="3200" dirty="0">
                  <a:latin typeface="Times"/>
                  <a:cs typeface="Times"/>
                </a:rPr>
                <a:t>,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i="1" baseline="-25000" dirty="0">
                  <a:latin typeface="Times"/>
                  <a:cs typeface="Times"/>
                </a:rPr>
                <a:t>n</a:t>
              </a:r>
              <a:r>
                <a:rPr lang="en-US" sz="3200" i="1" dirty="0">
                  <a:latin typeface="Times"/>
                  <a:cs typeface="Times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8690EA-4AD9-D7C1-C2D4-4354A6F1891D}"/>
              </a:ext>
            </a:extLst>
          </p:cNvPr>
          <p:cNvGrpSpPr/>
          <p:nvPr/>
        </p:nvGrpSpPr>
        <p:grpSpPr>
          <a:xfrm>
            <a:off x="5246178" y="2210400"/>
            <a:ext cx="3048222" cy="1591200"/>
            <a:chOff x="5246178" y="2210400"/>
            <a:chExt cx="3048222" cy="1591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EB9A366-06D1-CAE6-B0F5-84BFD33DEFBC}"/>
                </a:ext>
              </a:extLst>
            </p:cNvPr>
            <p:cNvSpPr/>
            <p:nvPr/>
          </p:nvSpPr>
          <p:spPr>
            <a:xfrm>
              <a:off x="5320800" y="2210400"/>
              <a:ext cx="2973600" cy="1591200"/>
            </a:xfrm>
            <a:custGeom>
              <a:avLst/>
              <a:gdLst>
                <a:gd name="connsiteX0" fmla="*/ 0 w 2973600"/>
                <a:gd name="connsiteY0" fmla="*/ 0 h 1591200"/>
                <a:gd name="connsiteX1" fmla="*/ 0 w 2973600"/>
                <a:gd name="connsiteY1" fmla="*/ 0 h 1591200"/>
                <a:gd name="connsiteX2" fmla="*/ 100800 w 2973600"/>
                <a:gd name="connsiteY2" fmla="*/ 21600 h 1591200"/>
                <a:gd name="connsiteX3" fmla="*/ 2973600 w 2973600"/>
                <a:gd name="connsiteY3" fmla="*/ 43200 h 1591200"/>
                <a:gd name="connsiteX4" fmla="*/ 1382400 w 2973600"/>
                <a:gd name="connsiteY4" fmla="*/ 1591200 h 1591200"/>
                <a:gd name="connsiteX5" fmla="*/ 410400 w 2973600"/>
                <a:gd name="connsiteY5" fmla="*/ 1576800 h 1591200"/>
                <a:gd name="connsiteX6" fmla="*/ 0 w 2973600"/>
                <a:gd name="connsiteY6" fmla="*/ 0 h 15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600" h="1591200">
                  <a:moveTo>
                    <a:pt x="0" y="0"/>
                  </a:moveTo>
                  <a:lnTo>
                    <a:pt x="0" y="0"/>
                  </a:lnTo>
                  <a:lnTo>
                    <a:pt x="100800" y="21600"/>
                  </a:lnTo>
                  <a:lnTo>
                    <a:pt x="2973600" y="43200"/>
                  </a:lnTo>
                  <a:lnTo>
                    <a:pt x="1382400" y="1591200"/>
                  </a:lnTo>
                  <a:lnTo>
                    <a:pt x="410400" y="1576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9091A7-8055-87FC-C6C6-BB3EFCDBE263}"/>
                </a:ext>
              </a:extLst>
            </p:cNvPr>
            <p:cNvSpPr txBox="1"/>
            <p:nvPr/>
          </p:nvSpPr>
          <p:spPr>
            <a:xfrm>
              <a:off x="5246178" y="2954657"/>
              <a:ext cx="190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First </a:t>
              </a:r>
              <a:r>
                <a:rPr lang="en-US" sz="2400" i="1" dirty="0">
                  <a:latin typeface="Times"/>
                  <a:cs typeface="Times"/>
                </a:rPr>
                <a:t>n</a:t>
              </a:r>
              <a:r>
                <a:rPr lang="en-US" sz="2400" dirty="0">
                  <a:latin typeface="Times"/>
                  <a:cs typeface="Times"/>
                </a:rPr>
                <a:t>-1 verified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C7FF90-479D-8181-6B28-4CC0A5D347BB}"/>
              </a:ext>
            </a:extLst>
          </p:cNvPr>
          <p:cNvGrpSpPr/>
          <p:nvPr/>
        </p:nvGrpSpPr>
        <p:grpSpPr>
          <a:xfrm>
            <a:off x="6458400" y="2152800"/>
            <a:ext cx="2476800" cy="3859200"/>
            <a:chOff x="6458400" y="2152800"/>
            <a:chExt cx="2476800" cy="38592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AF4A9C9-8F3F-CD90-2F68-FB25A052ED15}"/>
                </a:ext>
              </a:extLst>
            </p:cNvPr>
            <p:cNvSpPr/>
            <p:nvPr/>
          </p:nvSpPr>
          <p:spPr>
            <a:xfrm>
              <a:off x="6458400" y="2152800"/>
              <a:ext cx="2455200" cy="3859200"/>
            </a:xfrm>
            <a:custGeom>
              <a:avLst/>
              <a:gdLst>
                <a:gd name="connsiteX0" fmla="*/ 1980000 w 2455200"/>
                <a:gd name="connsiteY0" fmla="*/ 0 h 3859200"/>
                <a:gd name="connsiteX1" fmla="*/ 2455200 w 2455200"/>
                <a:gd name="connsiteY1" fmla="*/ 57600 h 3859200"/>
                <a:gd name="connsiteX2" fmla="*/ 2404800 w 2455200"/>
                <a:gd name="connsiteY2" fmla="*/ 3859200 h 3859200"/>
                <a:gd name="connsiteX3" fmla="*/ 0 w 2455200"/>
                <a:gd name="connsiteY3" fmla="*/ 3578400 h 3859200"/>
                <a:gd name="connsiteX4" fmla="*/ 1980000 w 2455200"/>
                <a:gd name="connsiteY4" fmla="*/ 0 h 38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200" h="3859200">
                  <a:moveTo>
                    <a:pt x="1980000" y="0"/>
                  </a:moveTo>
                  <a:lnTo>
                    <a:pt x="2455200" y="57600"/>
                  </a:lnTo>
                  <a:lnTo>
                    <a:pt x="2404800" y="3859200"/>
                  </a:lnTo>
                  <a:lnTo>
                    <a:pt x="0" y="3578400"/>
                  </a:lnTo>
                  <a:lnTo>
                    <a:pt x="198000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9B7D80-85CC-1C0B-D07E-BD775BF9A37E}"/>
                </a:ext>
              </a:extLst>
            </p:cNvPr>
            <p:cNvSpPr txBox="1"/>
            <p:nvPr/>
          </p:nvSpPr>
          <p:spPr>
            <a:xfrm>
              <a:off x="6703199" y="3988334"/>
              <a:ext cx="22320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What is the probability of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i="1" baseline="-25000" dirty="0">
                  <a:latin typeface="Times"/>
                  <a:cs typeface="Times"/>
                </a:rPr>
                <a:t>n</a:t>
              </a:r>
              <a:r>
                <a:rPr lang="en-US" sz="3200" i="1" dirty="0">
                  <a:latin typeface="Times"/>
                  <a:cs typeface="Times"/>
                </a:rPr>
                <a:t>?</a:t>
              </a:r>
              <a:endParaRPr lang="en-US" sz="32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DA5859C-45A0-C8B9-7A84-6D40C8F0BAEB}"/>
              </a:ext>
            </a:extLst>
          </p:cNvPr>
          <p:cNvGrpSpPr/>
          <p:nvPr/>
        </p:nvGrpSpPr>
        <p:grpSpPr>
          <a:xfrm>
            <a:off x="252000" y="1058400"/>
            <a:ext cx="1857599" cy="4804468"/>
            <a:chOff x="252000" y="1058400"/>
            <a:chExt cx="1857599" cy="480446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A5F4704-1669-06A0-FA91-E3165037D7FC}"/>
                </a:ext>
              </a:extLst>
            </p:cNvPr>
            <p:cNvSpPr/>
            <p:nvPr/>
          </p:nvSpPr>
          <p:spPr>
            <a:xfrm>
              <a:off x="252000" y="1058400"/>
              <a:ext cx="1195200" cy="4658400"/>
            </a:xfrm>
            <a:custGeom>
              <a:avLst/>
              <a:gdLst>
                <a:gd name="connsiteX0" fmla="*/ 302400 w 1195200"/>
                <a:gd name="connsiteY0" fmla="*/ 0 h 4658400"/>
                <a:gd name="connsiteX1" fmla="*/ 604800 w 1195200"/>
                <a:gd name="connsiteY1" fmla="*/ 28800 h 4658400"/>
                <a:gd name="connsiteX2" fmla="*/ 1195200 w 1195200"/>
                <a:gd name="connsiteY2" fmla="*/ 4615200 h 4658400"/>
                <a:gd name="connsiteX3" fmla="*/ 0 w 1195200"/>
                <a:gd name="connsiteY3" fmla="*/ 4658400 h 4658400"/>
                <a:gd name="connsiteX4" fmla="*/ 302400 w 1195200"/>
                <a:gd name="connsiteY4" fmla="*/ 0 h 465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200" h="4658400">
                  <a:moveTo>
                    <a:pt x="302400" y="0"/>
                  </a:moveTo>
                  <a:lnTo>
                    <a:pt x="604800" y="28800"/>
                  </a:lnTo>
                  <a:lnTo>
                    <a:pt x="1195200" y="4615200"/>
                  </a:lnTo>
                  <a:lnTo>
                    <a:pt x="0" y="4658400"/>
                  </a:lnTo>
                  <a:lnTo>
                    <a:pt x="30240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67759-78E7-6DC0-B29F-CBC503311C4F}"/>
                </a:ext>
              </a:extLst>
            </p:cNvPr>
            <p:cNvSpPr txBox="1"/>
            <p:nvPr/>
          </p:nvSpPr>
          <p:spPr>
            <a:xfrm>
              <a:off x="291138" y="5031871"/>
              <a:ext cx="1818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Assume that 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(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) &gt; 0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697FA559-21B4-D9AD-172B-EE6A11F54461}"/>
              </a:ext>
            </a:extLst>
          </p:cNvPr>
          <p:cNvSpPr/>
          <p:nvPr/>
        </p:nvSpPr>
        <p:spPr>
          <a:xfrm>
            <a:off x="244800" y="100800"/>
            <a:ext cx="5457600" cy="626400"/>
          </a:xfrm>
          <a:custGeom>
            <a:avLst/>
            <a:gdLst>
              <a:gd name="connsiteX0" fmla="*/ 86400 w 5457600"/>
              <a:gd name="connsiteY0" fmla="*/ 0 h 626400"/>
              <a:gd name="connsiteX1" fmla="*/ 5328000 w 5457600"/>
              <a:gd name="connsiteY1" fmla="*/ 122400 h 626400"/>
              <a:gd name="connsiteX2" fmla="*/ 5457600 w 5457600"/>
              <a:gd name="connsiteY2" fmla="*/ 554400 h 626400"/>
              <a:gd name="connsiteX3" fmla="*/ 0 w 5457600"/>
              <a:gd name="connsiteY3" fmla="*/ 626400 h 626400"/>
              <a:gd name="connsiteX4" fmla="*/ 86400 w 5457600"/>
              <a:gd name="connsiteY4" fmla="*/ 0 h 6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00" h="626400">
                <a:moveTo>
                  <a:pt x="86400" y="0"/>
                </a:moveTo>
                <a:lnTo>
                  <a:pt x="5328000" y="122400"/>
                </a:lnTo>
                <a:lnTo>
                  <a:pt x="5457600" y="554400"/>
                </a:lnTo>
                <a:lnTo>
                  <a:pt x="0" y="626400"/>
                </a:lnTo>
                <a:lnTo>
                  <a:pt x="8640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D609A-C43E-7F86-B0B9-86EE88D0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" y="187756"/>
            <a:ext cx="4381200" cy="438162"/>
          </a:xfrm>
        </p:spPr>
        <p:txBody>
          <a:bodyPr/>
          <a:lstStyle/>
          <a:p>
            <a:r>
              <a:rPr lang="en-US" dirty="0"/>
              <a:t>The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D05E8-87C7-1AB0-28FF-7EBBAF3E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C7E0D-F38C-F075-208D-CCAD644D602A}"/>
              </a:ext>
            </a:extLst>
          </p:cNvPr>
          <p:cNvSpPr txBox="1"/>
          <p:nvPr/>
        </p:nvSpPr>
        <p:spPr>
          <a:xfrm>
            <a:off x="7149600" y="250607"/>
            <a:ext cx="19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Suppressing background </a:t>
            </a:r>
            <a:r>
              <a:rPr lang="en-US" i="1" dirty="0">
                <a:latin typeface="Times"/>
                <a:cs typeface="Times"/>
              </a:rPr>
              <a:t>h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9C6FE-B626-75DD-DA55-A5BF16FBCB77}"/>
              </a:ext>
            </a:extLst>
          </p:cNvPr>
          <p:cNvSpPr txBox="1"/>
          <p:nvPr/>
        </p:nvSpPr>
        <p:spPr>
          <a:xfrm>
            <a:off x="291139" y="1019477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.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baseline="-25000" dirty="0">
                <a:latin typeface="Times"/>
                <a:cs typeface="Times"/>
              </a:rPr>
              <a:t>1</a:t>
            </a:r>
            <a:r>
              <a:rPr lang="en-US" sz="2800" dirty="0">
                <a:latin typeface="Times"/>
                <a:cs typeface="Times"/>
              </a:rPr>
              <a:t>.</a:t>
            </a:r>
            <a:r>
              <a:rPr lang="en-US" sz="2800" i="1" dirty="0">
                <a:latin typeface="Times"/>
                <a:cs typeface="Times"/>
              </a:rPr>
              <a:t> q</a:t>
            </a:r>
            <a:r>
              <a:rPr lang="en-US" sz="2800" baseline="-25000" dirty="0">
                <a:latin typeface="Times"/>
                <a:cs typeface="Times"/>
              </a:rPr>
              <a:t>2</a:t>
            </a:r>
            <a:r>
              <a:rPr lang="en-US" sz="2800" dirty="0">
                <a:latin typeface="Times"/>
                <a:cs typeface="Times"/>
              </a:rPr>
              <a:t>. … 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i="1" baseline="-25000" dirty="0">
                <a:latin typeface="Times"/>
                <a:cs typeface="Times"/>
              </a:rPr>
              <a:t>n</a:t>
            </a:r>
            <a:r>
              <a:rPr lang="en-US" sz="2800" dirty="0">
                <a:latin typeface="Times"/>
                <a:cs typeface="Times"/>
              </a:rPr>
              <a:t>)</a:t>
            </a:r>
            <a:r>
              <a:rPr lang="en-US" sz="2000" dirty="0">
                <a:latin typeface="Times"/>
                <a:cs typeface="Times"/>
              </a:rPr>
              <a:t>   since </a:t>
            </a:r>
            <a:r>
              <a:rPr lang="en-US" sz="2000" i="1" dirty="0">
                <a:latin typeface="Times"/>
                <a:cs typeface="Times"/>
              </a:rPr>
              <a:t>p</a:t>
            </a:r>
            <a:r>
              <a:rPr lang="en-US" sz="2000" dirty="0">
                <a:latin typeface="Times"/>
                <a:cs typeface="Times"/>
              </a:rPr>
              <a:t> entails </a:t>
            </a:r>
            <a:r>
              <a:rPr lang="en-US" sz="2000" i="1" dirty="0">
                <a:latin typeface="Times"/>
                <a:cs typeface="Times"/>
              </a:rPr>
              <a:t>q</a:t>
            </a:r>
            <a:r>
              <a:rPr lang="en-US" sz="2000" baseline="-25000" dirty="0">
                <a:latin typeface="Times"/>
                <a:cs typeface="Times"/>
              </a:rPr>
              <a:t>1</a:t>
            </a:r>
            <a:r>
              <a:rPr lang="en-US" sz="2000" dirty="0">
                <a:latin typeface="Times"/>
                <a:cs typeface="Times"/>
              </a:rPr>
              <a:t>.</a:t>
            </a:r>
            <a:r>
              <a:rPr lang="en-US" sz="2000" i="1" dirty="0">
                <a:latin typeface="Times"/>
                <a:cs typeface="Times"/>
              </a:rPr>
              <a:t> q</a:t>
            </a:r>
            <a:r>
              <a:rPr lang="en-US" sz="2000" baseline="-25000" dirty="0">
                <a:latin typeface="Times"/>
                <a:cs typeface="Times"/>
              </a:rPr>
              <a:t>2</a:t>
            </a:r>
            <a:r>
              <a:rPr lang="en-US" sz="2000" dirty="0">
                <a:latin typeface="Times"/>
                <a:cs typeface="Times"/>
              </a:rPr>
              <a:t>. … </a:t>
            </a:r>
            <a:r>
              <a:rPr lang="en-US" sz="2000" i="1" dirty="0">
                <a:latin typeface="Times"/>
                <a:cs typeface="Times"/>
              </a:rPr>
              <a:t>q</a:t>
            </a:r>
            <a:r>
              <a:rPr lang="en-US" sz="2000" i="1" baseline="-25000" dirty="0">
                <a:latin typeface="Times"/>
                <a:cs typeface="Times"/>
              </a:rPr>
              <a:t>n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B60F5-E6BC-7205-36D1-27464EF114D0}"/>
              </a:ext>
            </a:extLst>
          </p:cNvPr>
          <p:cNvSpPr txBox="1"/>
          <p:nvPr/>
        </p:nvSpPr>
        <p:spPr>
          <a:xfrm>
            <a:off x="218764" y="1469253"/>
            <a:ext cx="6495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"/>
              <a:cs typeface="Times"/>
            </a:endParaRPr>
          </a:p>
          <a:p>
            <a:pPr marL="746125"/>
            <a:r>
              <a:rPr lang="en-US" sz="2800" dirty="0">
                <a:latin typeface="Times"/>
                <a:cs typeface="Times"/>
              </a:rPr>
              <a:t>= 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|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baseline="-25000" dirty="0">
                <a:latin typeface="Times"/>
                <a:cs typeface="Times"/>
              </a:rPr>
              <a:t>1</a:t>
            </a:r>
            <a:r>
              <a:rPr lang="en-US" sz="2800" dirty="0">
                <a:latin typeface="Times"/>
                <a:cs typeface="Times"/>
              </a:rPr>
              <a:t>.</a:t>
            </a:r>
            <a:r>
              <a:rPr lang="en-US" sz="2800" i="1" dirty="0">
                <a:latin typeface="Times"/>
                <a:cs typeface="Times"/>
              </a:rPr>
              <a:t> q</a:t>
            </a:r>
            <a:r>
              <a:rPr lang="en-US" sz="2800" baseline="-25000" dirty="0">
                <a:latin typeface="Times"/>
                <a:cs typeface="Times"/>
              </a:rPr>
              <a:t>2</a:t>
            </a:r>
            <a:r>
              <a:rPr lang="en-US" sz="2800" dirty="0">
                <a:latin typeface="Times"/>
                <a:cs typeface="Times"/>
              </a:rPr>
              <a:t>. … 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i="1" baseline="-25000" dirty="0">
                <a:latin typeface="Times"/>
                <a:cs typeface="Times"/>
              </a:rPr>
              <a:t>n</a:t>
            </a:r>
            <a:r>
              <a:rPr lang="en-US" sz="2800" dirty="0">
                <a:latin typeface="Times"/>
                <a:cs typeface="Times"/>
              </a:rPr>
              <a:t>).</a:t>
            </a:r>
            <a:r>
              <a:rPr lang="en-US" sz="2800" i="1" dirty="0">
                <a:latin typeface="Times"/>
                <a:cs typeface="Times"/>
              </a:rPr>
              <a:t>P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i="1" baseline="-25000" dirty="0">
                <a:latin typeface="Times"/>
                <a:cs typeface="Times"/>
              </a:rPr>
              <a:t>n</a:t>
            </a:r>
            <a:r>
              <a:rPr lang="en-US" sz="2800" dirty="0">
                <a:latin typeface="Times"/>
                <a:cs typeface="Times"/>
              </a:rPr>
              <a:t>.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baseline="-25000" dirty="0">
                <a:latin typeface="Times"/>
                <a:cs typeface="Times"/>
              </a:rPr>
              <a:t>1</a:t>
            </a:r>
            <a:r>
              <a:rPr lang="en-US" sz="2800" dirty="0">
                <a:latin typeface="Times"/>
                <a:cs typeface="Times"/>
              </a:rPr>
              <a:t>.</a:t>
            </a:r>
            <a:r>
              <a:rPr lang="en-US" sz="2800" i="1" dirty="0">
                <a:latin typeface="Times"/>
                <a:cs typeface="Times"/>
              </a:rPr>
              <a:t> q</a:t>
            </a:r>
            <a:r>
              <a:rPr lang="en-US" sz="2800" baseline="-25000" dirty="0">
                <a:latin typeface="Times"/>
                <a:cs typeface="Times"/>
              </a:rPr>
              <a:t>2</a:t>
            </a:r>
            <a:r>
              <a:rPr lang="en-US" sz="2800" dirty="0">
                <a:latin typeface="Times"/>
                <a:cs typeface="Times"/>
              </a:rPr>
              <a:t>. … </a:t>
            </a:r>
            <a:r>
              <a:rPr lang="en-US" sz="2800" i="1" dirty="0">
                <a:latin typeface="Times"/>
                <a:cs typeface="Times"/>
              </a:rPr>
              <a:t>q</a:t>
            </a:r>
            <a:r>
              <a:rPr lang="en-US" sz="2800" i="1" baseline="-25000" dirty="0">
                <a:latin typeface="Times"/>
                <a:cs typeface="Times"/>
              </a:rPr>
              <a:t>n</a:t>
            </a:r>
            <a:r>
              <a:rPr lang="en-US" sz="2800" baseline="-25000" dirty="0">
                <a:latin typeface="Times"/>
                <a:cs typeface="Times"/>
              </a:rPr>
              <a:t>-1</a:t>
            </a:r>
            <a:r>
              <a:rPr lang="en-US" sz="2800" dirty="0">
                <a:latin typeface="Times"/>
                <a:cs typeface="Times"/>
              </a:rPr>
              <a:t>)</a:t>
            </a:r>
          </a:p>
          <a:p>
            <a:pPr marL="746125"/>
            <a:endParaRPr lang="en-US" sz="1400" dirty="0">
              <a:latin typeface="Times"/>
              <a:cs typeface="Time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A27E08-BCE0-7019-AD4E-C456464C399A}"/>
              </a:ext>
            </a:extLst>
          </p:cNvPr>
          <p:cNvGrpSpPr/>
          <p:nvPr/>
        </p:nvGrpSpPr>
        <p:grpSpPr>
          <a:xfrm>
            <a:off x="218764" y="1641485"/>
            <a:ext cx="8260618" cy="3324028"/>
            <a:chOff x="218764" y="1641485"/>
            <a:chExt cx="8260618" cy="3324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C97B08-82E0-B984-D823-97AB973D7BD0}"/>
                </a:ext>
              </a:extLst>
            </p:cNvPr>
            <p:cNvSpPr txBox="1"/>
            <p:nvPr/>
          </p:nvSpPr>
          <p:spPr>
            <a:xfrm>
              <a:off x="6760618" y="1641485"/>
              <a:ext cx="17187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Repeated application of the product rule </a:t>
              </a:r>
              <a:r>
                <a:rPr lang="en-US" sz="1600" i="1" dirty="0">
                  <a:latin typeface="Times"/>
                  <a:cs typeface="Times"/>
                </a:rPr>
                <a:t>P</a:t>
              </a:r>
              <a:r>
                <a:rPr lang="en-US" sz="1600" dirty="0">
                  <a:latin typeface="Times"/>
                  <a:cs typeface="Times"/>
                </a:rPr>
                <a:t>(</a:t>
              </a:r>
              <a:r>
                <a:rPr lang="en-US" sz="1600" i="1" dirty="0">
                  <a:latin typeface="Times"/>
                  <a:cs typeface="Times"/>
                </a:rPr>
                <a:t>A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  <a:r>
                <a:rPr lang="en-US" sz="1600" i="1" dirty="0">
                  <a:latin typeface="Times"/>
                  <a:cs typeface="Times"/>
                </a:rPr>
                <a:t>B</a:t>
              </a:r>
              <a:r>
                <a:rPr lang="en-US" sz="1600" dirty="0">
                  <a:latin typeface="Times"/>
                  <a:cs typeface="Times"/>
                </a:rPr>
                <a:t>) = </a:t>
              </a:r>
              <a:r>
                <a:rPr lang="en-US" sz="1600" i="1" dirty="0">
                  <a:latin typeface="Times"/>
                  <a:cs typeface="Times"/>
                </a:rPr>
                <a:t>P</a:t>
              </a:r>
              <a:r>
                <a:rPr lang="en-US" sz="1600" dirty="0">
                  <a:latin typeface="Times"/>
                  <a:cs typeface="Times"/>
                </a:rPr>
                <a:t>(</a:t>
              </a:r>
              <a:r>
                <a:rPr lang="en-US" sz="1600" i="1" dirty="0">
                  <a:latin typeface="Times"/>
                  <a:cs typeface="Times"/>
                </a:rPr>
                <a:t>A</a:t>
              </a:r>
              <a:r>
                <a:rPr lang="en-US" sz="1600" dirty="0">
                  <a:latin typeface="Times"/>
                  <a:cs typeface="Times"/>
                </a:rPr>
                <a:t>|</a:t>
              </a:r>
              <a:r>
                <a:rPr lang="en-US" sz="1600" i="1" dirty="0">
                  <a:latin typeface="Times"/>
                  <a:cs typeface="Times"/>
                </a:rPr>
                <a:t>B</a:t>
              </a:r>
              <a:r>
                <a:rPr lang="en-US" sz="1600" dirty="0">
                  <a:latin typeface="Times"/>
                  <a:cs typeface="Times"/>
                </a:rPr>
                <a:t>).</a:t>
              </a:r>
              <a:r>
                <a:rPr lang="en-US" sz="1600" i="1" dirty="0">
                  <a:latin typeface="Times"/>
                  <a:cs typeface="Times"/>
                </a:rPr>
                <a:t>P</a:t>
              </a:r>
              <a:r>
                <a:rPr lang="en-US" sz="1600" dirty="0">
                  <a:latin typeface="Times"/>
                  <a:cs typeface="Times"/>
                </a:rPr>
                <a:t>(</a:t>
              </a:r>
              <a:r>
                <a:rPr lang="en-US" sz="1600" i="1" dirty="0">
                  <a:latin typeface="Times"/>
                  <a:cs typeface="Times"/>
                </a:rPr>
                <a:t>B</a:t>
              </a:r>
              <a:r>
                <a:rPr lang="en-US" sz="1600" dirty="0">
                  <a:latin typeface="Times"/>
                  <a:cs typeface="Times"/>
                </a:rPr>
                <a:t>):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44724A-5880-6614-29B7-883A0DEEB23D}"/>
                </a:ext>
              </a:extLst>
            </p:cNvPr>
            <p:cNvSpPr txBox="1"/>
            <p:nvPr/>
          </p:nvSpPr>
          <p:spPr>
            <a:xfrm>
              <a:off x="218764" y="2287857"/>
              <a:ext cx="468589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6125"/>
              <a:r>
                <a:rPr lang="en-US" sz="2800" dirty="0">
                  <a:latin typeface="Times"/>
                  <a:cs typeface="Times"/>
                </a:rPr>
                <a:t>= </a:t>
              </a:r>
              <a:r>
                <a:rPr lang="en-US" sz="2800" i="1" dirty="0">
                  <a:latin typeface="Times"/>
                  <a:cs typeface="Times"/>
                </a:rPr>
                <a:t>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p</a:t>
              </a:r>
              <a:r>
                <a:rPr lang="en-US" sz="2800" dirty="0">
                  <a:latin typeface="Times"/>
                  <a:cs typeface="Times"/>
                </a:rPr>
                <a:t>|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.</a:t>
              </a:r>
              <a:r>
                <a:rPr lang="en-US" sz="2800" i="1" dirty="0">
                  <a:latin typeface="Times"/>
                  <a:cs typeface="Times"/>
                </a:rPr>
                <a:t> q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. … 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  <a:br>
                <a:rPr lang="en-US" sz="2800" dirty="0">
                  <a:latin typeface="Times"/>
                  <a:cs typeface="Times"/>
                </a:rPr>
              </a:br>
              <a:r>
                <a:rPr lang="en-US" sz="2800" dirty="0">
                  <a:latin typeface="Times"/>
                  <a:cs typeface="Times"/>
                </a:rPr>
                <a:t>     .</a:t>
              </a:r>
              <a:r>
                <a:rPr lang="en-US" sz="2800" i="1" dirty="0">
                  <a:latin typeface="Times"/>
                  <a:cs typeface="Times"/>
                </a:rPr>
                <a:t> 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dirty="0">
                  <a:latin typeface="Times"/>
                  <a:cs typeface="Times"/>
                </a:rPr>
                <a:t>|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.</a:t>
              </a:r>
              <a:r>
                <a:rPr lang="en-US" sz="2800" i="1" dirty="0">
                  <a:latin typeface="Times"/>
                  <a:cs typeface="Times"/>
                </a:rPr>
                <a:t> q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. … 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baseline="-25000" dirty="0">
                  <a:latin typeface="Times"/>
                  <a:cs typeface="Times"/>
                </a:rPr>
                <a:t>-1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</a:p>
            <a:p>
              <a:pPr marL="746125"/>
              <a:r>
                <a:rPr lang="en-US" sz="2800" dirty="0">
                  <a:latin typeface="Times"/>
                  <a:cs typeface="Times"/>
                </a:rPr>
                <a:t>       .</a:t>
              </a:r>
              <a:r>
                <a:rPr lang="en-US" sz="2800" i="1" dirty="0">
                  <a:latin typeface="Times"/>
                  <a:cs typeface="Times"/>
                </a:rPr>
                <a:t> 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baseline="-25000" dirty="0">
                  <a:latin typeface="Times"/>
                  <a:cs typeface="Times"/>
                </a:rPr>
                <a:t>-1</a:t>
              </a:r>
              <a:r>
                <a:rPr lang="en-US" sz="2800" dirty="0">
                  <a:latin typeface="Times"/>
                  <a:cs typeface="Times"/>
                </a:rPr>
                <a:t>|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.</a:t>
              </a:r>
              <a:r>
                <a:rPr lang="en-US" sz="2800" i="1" dirty="0">
                  <a:latin typeface="Times"/>
                  <a:cs typeface="Times"/>
                </a:rPr>
                <a:t> q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. … 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baseline="-25000" dirty="0">
                  <a:latin typeface="Times"/>
                  <a:cs typeface="Times"/>
                </a:rPr>
                <a:t>-2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</a:p>
            <a:p>
              <a:pPr marL="746125"/>
              <a:r>
                <a:rPr lang="en-US" sz="2800" dirty="0">
                  <a:latin typeface="Times"/>
                  <a:cs typeface="Times"/>
                </a:rPr>
                <a:t>         …</a:t>
              </a:r>
            </a:p>
            <a:p>
              <a:pPr marL="746125"/>
              <a:r>
                <a:rPr lang="en-US" sz="2800" dirty="0">
                  <a:latin typeface="Times"/>
                  <a:cs typeface="Times"/>
                </a:rPr>
                <a:t>           .</a:t>
              </a:r>
              <a:r>
                <a:rPr lang="en-US" sz="2800" i="1" dirty="0">
                  <a:latin typeface="Times"/>
                  <a:cs typeface="Times"/>
                </a:rPr>
                <a:t>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|</a:t>
              </a:r>
              <a:r>
                <a:rPr lang="en-US" sz="2800" i="1" dirty="0">
                  <a:latin typeface="Times"/>
                  <a:cs typeface="Times"/>
                </a:rPr>
                <a:t> 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)</a:t>
              </a:r>
            </a:p>
            <a:p>
              <a:pPr marL="746125"/>
              <a:r>
                <a:rPr lang="en-US" sz="2800" dirty="0">
                  <a:latin typeface="Times"/>
                  <a:cs typeface="Times"/>
                </a:rPr>
                <a:t>             .</a:t>
              </a:r>
              <a:r>
                <a:rPr lang="en-US" sz="2800" i="1" dirty="0">
                  <a:latin typeface="Times"/>
                  <a:cs typeface="Times"/>
                </a:rPr>
                <a:t>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)         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8FBB3B-4B8E-835C-E588-55BD7B486C32}"/>
              </a:ext>
            </a:extLst>
          </p:cNvPr>
          <p:cNvGrpSpPr/>
          <p:nvPr/>
        </p:nvGrpSpPr>
        <p:grpSpPr>
          <a:xfrm>
            <a:off x="2101363" y="3830247"/>
            <a:ext cx="6751499" cy="2463273"/>
            <a:chOff x="2101363" y="3830247"/>
            <a:chExt cx="6751499" cy="246327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142254E-2AA1-A2E3-6007-CCA9FDC8B769}"/>
                </a:ext>
              </a:extLst>
            </p:cNvPr>
            <p:cNvSpPr/>
            <p:nvPr/>
          </p:nvSpPr>
          <p:spPr>
            <a:xfrm rot="21390949">
              <a:off x="4328199" y="3830247"/>
              <a:ext cx="4524663" cy="2463273"/>
            </a:xfrm>
            <a:custGeom>
              <a:avLst/>
              <a:gdLst>
                <a:gd name="connsiteX0" fmla="*/ 259200 w 4485600"/>
                <a:gd name="connsiteY0" fmla="*/ 0 h 1245600"/>
                <a:gd name="connsiteX1" fmla="*/ 4485600 w 4485600"/>
                <a:gd name="connsiteY1" fmla="*/ 122400 h 1245600"/>
                <a:gd name="connsiteX2" fmla="*/ 4406400 w 4485600"/>
                <a:gd name="connsiteY2" fmla="*/ 1245600 h 1245600"/>
                <a:gd name="connsiteX3" fmla="*/ 0 w 4485600"/>
                <a:gd name="connsiteY3" fmla="*/ 993600 h 1245600"/>
                <a:gd name="connsiteX4" fmla="*/ 259200 w 4485600"/>
                <a:gd name="connsiteY4" fmla="*/ 0 h 12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5600" h="1245600">
                  <a:moveTo>
                    <a:pt x="259200" y="0"/>
                  </a:moveTo>
                  <a:lnTo>
                    <a:pt x="4485600" y="122400"/>
                  </a:lnTo>
                  <a:lnTo>
                    <a:pt x="4406400" y="1245600"/>
                  </a:lnTo>
                  <a:lnTo>
                    <a:pt x="0" y="993600"/>
                  </a:lnTo>
                  <a:lnTo>
                    <a:pt x="2592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018240-D501-5B67-F07D-B76B8B819162}"/>
                </a:ext>
              </a:extLst>
            </p:cNvPr>
            <p:cNvSpPr txBox="1"/>
            <p:nvPr/>
          </p:nvSpPr>
          <p:spPr>
            <a:xfrm>
              <a:off x="4377600" y="5155086"/>
              <a:ext cx="41729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Lim </a:t>
              </a:r>
              <a:r>
                <a:rPr lang="en-US" sz="2800" i="1" dirty="0">
                  <a:latin typeface="Times"/>
                  <a:cs typeface="Times"/>
                </a:rPr>
                <a:t>P</a:t>
              </a:r>
              <a:r>
                <a:rPr lang="en-US" sz="2800" dirty="0">
                  <a:latin typeface="Times"/>
                  <a:cs typeface="Times"/>
                </a:rPr>
                <a:t>(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dirty="0">
                  <a:latin typeface="Times"/>
                  <a:cs typeface="Times"/>
                </a:rPr>
                <a:t>|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baseline="-25000" dirty="0">
                  <a:latin typeface="Times"/>
                  <a:cs typeface="Times"/>
                </a:rPr>
                <a:t>1</a:t>
              </a:r>
              <a:r>
                <a:rPr lang="en-US" sz="2800" dirty="0">
                  <a:latin typeface="Times"/>
                  <a:cs typeface="Times"/>
                </a:rPr>
                <a:t>.</a:t>
              </a:r>
              <a:r>
                <a:rPr lang="en-US" sz="2800" i="1" dirty="0">
                  <a:latin typeface="Times"/>
                  <a:cs typeface="Times"/>
                </a:rPr>
                <a:t> q</a:t>
              </a:r>
              <a:r>
                <a:rPr lang="en-US" sz="2800" baseline="-25000" dirty="0">
                  <a:latin typeface="Times"/>
                  <a:cs typeface="Times"/>
                </a:rPr>
                <a:t>2</a:t>
              </a:r>
              <a:r>
                <a:rPr lang="en-US" sz="2800" dirty="0">
                  <a:latin typeface="Times"/>
                  <a:cs typeface="Times"/>
                </a:rPr>
                <a:t>. … </a:t>
              </a:r>
              <a:r>
                <a:rPr lang="en-US" sz="2800" i="1" dirty="0">
                  <a:latin typeface="Times"/>
                  <a:cs typeface="Times"/>
                </a:rPr>
                <a:t>q</a:t>
              </a:r>
              <a:r>
                <a:rPr lang="en-US" sz="2800" i="1" baseline="-25000" dirty="0">
                  <a:latin typeface="Times"/>
                  <a:cs typeface="Times"/>
                </a:rPr>
                <a:t>n</a:t>
              </a:r>
              <a:r>
                <a:rPr lang="en-US" sz="2800" baseline="-25000" dirty="0">
                  <a:latin typeface="Times"/>
                  <a:cs typeface="Times"/>
                </a:rPr>
                <a:t>-1</a:t>
              </a:r>
              <a:r>
                <a:rPr lang="en-US" sz="2800" dirty="0">
                  <a:latin typeface="Times"/>
                  <a:cs typeface="Times"/>
                </a:rPr>
                <a:t>) =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5925EC-BABC-64BD-A2B9-234062A5CB4C}"/>
                </a:ext>
              </a:extLst>
            </p:cNvPr>
            <p:cNvSpPr txBox="1"/>
            <p:nvPr/>
          </p:nvSpPr>
          <p:spPr>
            <a:xfrm>
              <a:off x="4453200" y="5493536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sz="1400" dirty="0">
                  <a:latin typeface="Times"/>
                  <a:cs typeface="Times"/>
                  <a:sym typeface="Wingdings" pitchFamily="2" charset="2"/>
                </a:rPr>
                <a:t></a:t>
              </a:r>
              <a:r>
                <a:rPr lang="en-US" dirty="0">
                  <a:latin typeface="Times"/>
                  <a:cs typeface="Times"/>
                  <a:sym typeface="Wingdings" pitchFamily="2" charset="2"/>
                </a:rPr>
                <a:t>∞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4BAA5714-D542-7600-CAB7-0A3056621B35}"/>
                </a:ext>
              </a:extLst>
            </p:cNvPr>
            <p:cNvSpPr/>
            <p:nvPr/>
          </p:nvSpPr>
          <p:spPr>
            <a:xfrm>
              <a:off x="2101363" y="5277440"/>
              <a:ext cx="1963574" cy="32316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1C97AC-21FB-8762-5858-27D26B84337F}"/>
              </a:ext>
            </a:extLst>
          </p:cNvPr>
          <p:cNvGrpSpPr/>
          <p:nvPr/>
        </p:nvGrpSpPr>
        <p:grpSpPr>
          <a:xfrm>
            <a:off x="4499372" y="4029196"/>
            <a:ext cx="4051165" cy="1038870"/>
            <a:chOff x="4499372" y="4029196"/>
            <a:chExt cx="4051165" cy="10388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6BF756-EA09-1486-5448-011C6E6FDF72}"/>
                </a:ext>
              </a:extLst>
            </p:cNvPr>
            <p:cNvGrpSpPr/>
            <p:nvPr/>
          </p:nvGrpSpPr>
          <p:grpSpPr>
            <a:xfrm>
              <a:off x="4499372" y="4029196"/>
              <a:ext cx="4051165" cy="656662"/>
              <a:chOff x="4499372" y="4029196"/>
              <a:chExt cx="4051165" cy="65666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44A8E2-47A7-BAFA-B5FC-6F4661686E20}"/>
                  </a:ext>
                </a:extLst>
              </p:cNvPr>
              <p:cNvSpPr txBox="1"/>
              <p:nvPr/>
            </p:nvSpPr>
            <p:spPr>
              <a:xfrm>
                <a:off x="4499372" y="4039527"/>
                <a:ext cx="149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>
                    <a:latin typeface="Times"/>
                    <a:cs typeface="Times"/>
                  </a:rPr>
                  <a:t>n</a:t>
                </a:r>
                <a:r>
                  <a:rPr lang="en-US" dirty="0">
                    <a:latin typeface="Times"/>
                    <a:cs typeface="Times"/>
                  </a:rPr>
                  <a:t>-1 successful predictions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16ECC8-D6DB-A065-2FA6-994966581468}"/>
                  </a:ext>
                </a:extLst>
              </p:cNvPr>
              <p:cNvSpPr txBox="1"/>
              <p:nvPr/>
            </p:nvSpPr>
            <p:spPr>
              <a:xfrm>
                <a:off x="6649737" y="4029196"/>
                <a:ext cx="19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probability of next success </a:t>
                </a:r>
                <a:r>
                  <a:rPr lang="en-US" dirty="0">
                    <a:latin typeface="Times"/>
                    <a:cs typeface="Times"/>
                    <a:sym typeface="Wingdings" pitchFamily="2" charset="2"/>
                  </a:rPr>
                  <a:t> 1.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673F0FBB-828F-72F8-A4CD-98581F53B7C7}"/>
                  </a:ext>
                </a:extLst>
              </p:cNvPr>
              <p:cNvSpPr/>
              <p:nvPr/>
            </p:nvSpPr>
            <p:spPr>
              <a:xfrm>
                <a:off x="6068563" y="4247840"/>
                <a:ext cx="581174" cy="323166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E38611-D0CE-A132-78F5-197A80571841}"/>
                </a:ext>
              </a:extLst>
            </p:cNvPr>
            <p:cNvSpPr txBox="1"/>
            <p:nvPr/>
          </p:nvSpPr>
          <p:spPr>
            <a:xfrm>
              <a:off x="5467998" y="4698734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Induction works!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18C21A-F602-DC5E-4ABA-B3E2BD3A6E1D}"/>
              </a:ext>
            </a:extLst>
          </p:cNvPr>
          <p:cNvGrpSpPr/>
          <p:nvPr/>
        </p:nvGrpSpPr>
        <p:grpSpPr>
          <a:xfrm>
            <a:off x="1004543" y="5826302"/>
            <a:ext cx="5337126" cy="1069397"/>
            <a:chOff x="1004543" y="5826302"/>
            <a:chExt cx="5337126" cy="1069397"/>
          </a:xfrm>
        </p:grpSpPr>
        <p:pic>
          <p:nvPicPr>
            <p:cNvPr id="31" name="Content Placeholder 27" descr="A painting of a person&#10;&#10;AI-generated content may be incorrect.">
              <a:extLst>
                <a:ext uri="{FF2B5EF4-FFF2-40B4-BE49-F238E27FC236}">
                  <a16:creationId xmlns:a16="http://schemas.microsoft.com/office/drawing/2014/main" id="{3852449B-8CB8-5E19-3CD5-A059F405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056030" y="5826302"/>
              <a:ext cx="663097" cy="84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585386-9A7F-5A39-9477-B192AD71BB81}"/>
                </a:ext>
              </a:extLst>
            </p:cNvPr>
            <p:cNvSpPr txBox="1"/>
            <p:nvPr/>
          </p:nvSpPr>
          <p:spPr>
            <a:xfrm>
              <a:off x="1004543" y="6618700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"/>
                  <a:cs typeface="Times"/>
                </a:rPr>
                <a:t>Laplace</a:t>
              </a:r>
            </a:p>
          </p:txBody>
        </p:sp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7EAC6E44-1E8A-D18A-E30A-E715AFC4B12F}"/>
                </a:ext>
              </a:extLst>
            </p:cNvPr>
            <p:cNvSpPr/>
            <p:nvPr/>
          </p:nvSpPr>
          <p:spPr>
            <a:xfrm>
              <a:off x="1930658" y="6108438"/>
              <a:ext cx="4411011" cy="613038"/>
            </a:xfrm>
            <a:prstGeom prst="wedgeRoundRectCallout">
              <a:avLst>
                <a:gd name="adj1" fmla="val -58177"/>
                <a:gd name="adj2" fmla="val -5238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96E033-81F8-5A7B-0AD4-468F0A7BFFB0}"/>
                </a:ext>
              </a:extLst>
            </p:cNvPr>
            <p:cNvSpPr txBox="1"/>
            <p:nvPr/>
          </p:nvSpPr>
          <p:spPr>
            <a:xfrm>
              <a:off x="1969959" y="6114371"/>
              <a:ext cx="43717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This is weakened version of the rule of succession.</a:t>
              </a:r>
            </a:p>
            <a:p>
              <a:r>
                <a:rPr lang="en-US" sz="1600" dirty="0">
                  <a:latin typeface="Times"/>
                  <a:cs typeface="Times"/>
                </a:rPr>
                <a:t>No uniform prior probability used.</a:t>
              </a:r>
            </a:p>
          </p:txBody>
        </p:sp>
      </p:grp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C63BF948-F682-7C2C-6739-952222C9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D3AA-E68D-7DDF-FC5E-A8E68C8F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63CF-DA13-3038-0D97-52505CBD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1A166-D599-D560-F487-BA8C4C37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50778-764B-9567-AFEF-CDB345FDF223}"/>
              </a:ext>
            </a:extLst>
          </p:cNvPr>
          <p:cNvGrpSpPr/>
          <p:nvPr/>
        </p:nvGrpSpPr>
        <p:grpSpPr>
          <a:xfrm>
            <a:off x="4694401" y="136525"/>
            <a:ext cx="4091871" cy="2018224"/>
            <a:chOff x="4694400" y="136525"/>
            <a:chExt cx="4091871" cy="2018224"/>
          </a:xfrm>
        </p:grpSpPr>
        <p:pic>
          <p:nvPicPr>
            <p:cNvPr id="6" name="Content Placeholder 5" descr="A person with glasses smiling&#10;&#10;AI-generated content may be incorrect.">
              <a:extLst>
                <a:ext uri="{FF2B5EF4-FFF2-40B4-BE49-F238E27FC236}">
                  <a16:creationId xmlns:a16="http://schemas.microsoft.com/office/drawing/2014/main" id="{EE67429B-3341-8C2E-470F-639E24A47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051474" y="213837"/>
              <a:ext cx="1734797" cy="1940912"/>
            </a:xfrm>
            <a:prstGeom prst="rect">
              <a:avLst/>
            </a:prstGeom>
            <a:solidFill>
              <a:srgbClr val="C8DDFF"/>
            </a:solidFill>
            <a:ln>
              <a:noFill/>
            </a:ln>
          </p:spPr>
        </p:pic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49B0B03A-C75E-5BFD-52EF-C368FB8C8096}"/>
                </a:ext>
              </a:extLst>
            </p:cNvPr>
            <p:cNvSpPr/>
            <p:nvPr/>
          </p:nvSpPr>
          <p:spPr>
            <a:xfrm>
              <a:off x="4759200" y="136525"/>
              <a:ext cx="2138400" cy="1164441"/>
            </a:xfrm>
            <a:prstGeom prst="wedgeRoundRectCallout">
              <a:avLst>
                <a:gd name="adj1" fmla="val 81861"/>
                <a:gd name="adj2" fmla="val 58172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7EDC44-7B72-DD92-708C-8C8DD0204EC5}"/>
                </a:ext>
              </a:extLst>
            </p:cNvPr>
            <p:cNvSpPr txBox="1"/>
            <p:nvPr/>
          </p:nvSpPr>
          <p:spPr>
            <a:xfrm>
              <a:off x="4694400" y="213837"/>
              <a:ext cx="23130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Looks great, but …</a:t>
              </a:r>
            </a:p>
          </p:txBody>
        </p:sp>
      </p:grpSp>
      <p:pic>
        <p:nvPicPr>
          <p:cNvPr id="10" name="Picture 9" descr="A page of a scientific research&#10;&#10;AI-generated content may be incorrect.">
            <a:extLst>
              <a:ext uri="{FF2B5EF4-FFF2-40B4-BE49-F238E27FC236}">
                <a16:creationId xmlns:a16="http://schemas.microsoft.com/office/drawing/2014/main" id="{00F6D139-98DC-453E-9242-7AC50FDC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" y="241039"/>
            <a:ext cx="4404068" cy="56900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E6833-C6DA-FBD4-D0DE-ECB3931B50D3}"/>
              </a:ext>
            </a:extLst>
          </p:cNvPr>
          <p:cNvGrpSpPr/>
          <p:nvPr/>
        </p:nvGrpSpPr>
        <p:grpSpPr>
          <a:xfrm>
            <a:off x="172800" y="439201"/>
            <a:ext cx="8753473" cy="4808139"/>
            <a:chOff x="172800" y="439201"/>
            <a:chExt cx="8753473" cy="480813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98099A-1FEB-EBAE-7A3F-4D852E236ED1}"/>
                </a:ext>
              </a:extLst>
            </p:cNvPr>
            <p:cNvGrpSpPr/>
            <p:nvPr/>
          </p:nvGrpSpPr>
          <p:grpSpPr>
            <a:xfrm>
              <a:off x="5088672" y="2935512"/>
              <a:ext cx="3837601" cy="2311828"/>
              <a:chOff x="5088672" y="2935512"/>
              <a:chExt cx="3837601" cy="231182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E4F8B0-B205-584B-D9A0-409097BFC71A}"/>
                  </a:ext>
                </a:extLst>
              </p:cNvPr>
              <p:cNvSpPr txBox="1"/>
              <p:nvPr/>
            </p:nvSpPr>
            <p:spPr>
              <a:xfrm>
                <a:off x="5088673" y="4601009"/>
                <a:ext cx="383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“… require a branch of mathematics that does not exist…”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5E97D8-BBA6-2597-C693-D1E9B8DF6E25}"/>
                  </a:ext>
                </a:extLst>
              </p:cNvPr>
              <p:cNvSpPr txBox="1"/>
              <p:nvPr/>
            </p:nvSpPr>
            <p:spPr>
              <a:xfrm>
                <a:off x="5088672" y="2935512"/>
                <a:ext cx="370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“… all general laws have the same prior probability…”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63CFB5-96A9-AEBA-E268-EC26BD54C6B7}"/>
                  </a:ext>
                </a:extLst>
              </p:cNvPr>
              <p:cNvSpPr txBox="1"/>
              <p:nvPr/>
            </p:nvSpPr>
            <p:spPr>
              <a:xfrm>
                <a:off x="5088672" y="3813288"/>
                <a:ext cx="38376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“… posterior probability … is infinitesimal…”</a:t>
                </a:r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0F6A2-9C75-088F-D240-01A9374E9EE5}"/>
                </a:ext>
              </a:extLst>
            </p:cNvPr>
            <p:cNvSpPr/>
            <p:nvPr/>
          </p:nvSpPr>
          <p:spPr>
            <a:xfrm>
              <a:off x="633600" y="439201"/>
              <a:ext cx="3607200" cy="194400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39D5F0-0A45-7070-707E-CB6DD75A64BA}"/>
                </a:ext>
              </a:extLst>
            </p:cNvPr>
            <p:cNvSpPr/>
            <p:nvPr/>
          </p:nvSpPr>
          <p:spPr>
            <a:xfrm>
              <a:off x="172800" y="835200"/>
              <a:ext cx="4118400" cy="332743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2DFEA34-F658-EDBD-055E-69AC7778B32A}"/>
                </a:ext>
              </a:extLst>
            </p:cNvPr>
            <p:cNvSpPr/>
            <p:nvPr/>
          </p:nvSpPr>
          <p:spPr>
            <a:xfrm>
              <a:off x="194400" y="2491200"/>
              <a:ext cx="4118400" cy="332743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1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1A6A2035-060C-ABAA-A6E9-0B4FC517B752}"/>
              </a:ext>
            </a:extLst>
          </p:cNvPr>
          <p:cNvSpPr/>
          <p:nvPr/>
        </p:nvSpPr>
        <p:spPr>
          <a:xfrm>
            <a:off x="3888000" y="3960000"/>
            <a:ext cx="4204800" cy="2275700"/>
          </a:xfrm>
          <a:custGeom>
            <a:avLst/>
            <a:gdLst>
              <a:gd name="connsiteX0" fmla="*/ 309600 w 4204800"/>
              <a:gd name="connsiteY0" fmla="*/ 0 h 1886400"/>
              <a:gd name="connsiteX1" fmla="*/ 4204800 w 4204800"/>
              <a:gd name="connsiteY1" fmla="*/ 129600 h 1886400"/>
              <a:gd name="connsiteX2" fmla="*/ 4075200 w 4204800"/>
              <a:gd name="connsiteY2" fmla="*/ 1886400 h 1886400"/>
              <a:gd name="connsiteX3" fmla="*/ 0 w 4204800"/>
              <a:gd name="connsiteY3" fmla="*/ 1540800 h 1886400"/>
              <a:gd name="connsiteX4" fmla="*/ 309600 w 4204800"/>
              <a:gd name="connsiteY4" fmla="*/ 0 h 18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800" h="1886400">
                <a:moveTo>
                  <a:pt x="309600" y="0"/>
                </a:moveTo>
                <a:lnTo>
                  <a:pt x="4204800" y="129600"/>
                </a:lnTo>
                <a:lnTo>
                  <a:pt x="4075200" y="1886400"/>
                </a:lnTo>
                <a:lnTo>
                  <a:pt x="0" y="1540800"/>
                </a:lnTo>
                <a:lnTo>
                  <a:pt x="309600" y="0"/>
                </a:lnTo>
                <a:close/>
              </a:path>
            </a:pathLst>
          </a:custGeom>
          <a:solidFill>
            <a:srgbClr val="FF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513EA-75BE-AC3F-2A64-E200369A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0EE8-A5C6-E1A2-CEB3-08704F69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6CC2-E295-F83B-E86F-8215953F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43C4C9-A24F-DB67-4276-435BDB77AB59}"/>
              </a:ext>
            </a:extLst>
          </p:cNvPr>
          <p:cNvGrpSpPr/>
          <p:nvPr/>
        </p:nvGrpSpPr>
        <p:grpSpPr>
          <a:xfrm>
            <a:off x="5159072" y="274638"/>
            <a:ext cx="3527728" cy="1807842"/>
            <a:chOff x="-2065665" y="6796"/>
            <a:chExt cx="3527728" cy="1807842"/>
          </a:xfrm>
        </p:grpSpPr>
        <p:pic>
          <p:nvPicPr>
            <p:cNvPr id="6" name="Picture 5" descr="A person with glasses and beard&#10;&#10;AI-generated content may be incorrect.">
              <a:extLst>
                <a:ext uri="{FF2B5EF4-FFF2-40B4-BE49-F238E27FC236}">
                  <a16:creationId xmlns:a16="http://schemas.microsoft.com/office/drawing/2014/main" id="{3F538F20-8457-377B-036D-619A3C0E6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274" y="274638"/>
              <a:ext cx="1215789" cy="1540000"/>
            </a:xfrm>
            <a:prstGeom prst="rect">
              <a:avLst/>
            </a:prstGeom>
          </p:spPr>
        </p:pic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091A97B5-1727-69FA-3396-01574F52BE1A}"/>
                </a:ext>
              </a:extLst>
            </p:cNvPr>
            <p:cNvSpPr/>
            <p:nvPr/>
          </p:nvSpPr>
          <p:spPr>
            <a:xfrm>
              <a:off x="-2065665" y="6796"/>
              <a:ext cx="2138400" cy="1164441"/>
            </a:xfrm>
            <a:prstGeom prst="wedgeRoundRectCallout">
              <a:avLst>
                <a:gd name="adj1" fmla="val 71087"/>
                <a:gd name="adj2" fmla="val 47043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22573A-BDCF-ECBA-AE2E-D1E8E06C6998}"/>
                </a:ext>
              </a:extLst>
            </p:cNvPr>
            <p:cNvSpPr txBox="1"/>
            <p:nvPr/>
          </p:nvSpPr>
          <p:spPr>
            <a:xfrm>
              <a:off x="-1970375" y="89378"/>
              <a:ext cx="1889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familiar</a:t>
              </a:r>
            </a:p>
            <a:p>
              <a:r>
                <a:rPr lang="en-US" sz="2800" dirty="0">
                  <a:latin typeface="Times"/>
                  <a:cs typeface="Times"/>
                </a:rPr>
                <a:t>problem….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15392C-0988-8647-4925-6D5FAF3D60D7}"/>
              </a:ext>
            </a:extLst>
          </p:cNvPr>
          <p:cNvGrpSpPr/>
          <p:nvPr/>
        </p:nvGrpSpPr>
        <p:grpSpPr>
          <a:xfrm>
            <a:off x="115200" y="453600"/>
            <a:ext cx="4456800" cy="1893600"/>
            <a:chOff x="115200" y="453600"/>
            <a:chExt cx="4456800" cy="18936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4AC2C74-92F2-7547-EE7D-F08D4795D3E9}"/>
                </a:ext>
              </a:extLst>
            </p:cNvPr>
            <p:cNvSpPr/>
            <p:nvPr/>
          </p:nvSpPr>
          <p:spPr>
            <a:xfrm>
              <a:off x="115200" y="453600"/>
              <a:ext cx="4456800" cy="1893600"/>
            </a:xfrm>
            <a:custGeom>
              <a:avLst/>
              <a:gdLst>
                <a:gd name="connsiteX0" fmla="*/ 79200 w 4456800"/>
                <a:gd name="connsiteY0" fmla="*/ 0 h 1893600"/>
                <a:gd name="connsiteX1" fmla="*/ 4456800 w 4456800"/>
                <a:gd name="connsiteY1" fmla="*/ 158400 h 1893600"/>
                <a:gd name="connsiteX2" fmla="*/ 4312800 w 4456800"/>
                <a:gd name="connsiteY2" fmla="*/ 1893600 h 1893600"/>
                <a:gd name="connsiteX3" fmla="*/ 4089600 w 4456800"/>
                <a:gd name="connsiteY3" fmla="*/ 1872000 h 1893600"/>
                <a:gd name="connsiteX4" fmla="*/ 0 w 4456800"/>
                <a:gd name="connsiteY4" fmla="*/ 1850400 h 1893600"/>
                <a:gd name="connsiteX5" fmla="*/ 79200 w 4456800"/>
                <a:gd name="connsiteY5" fmla="*/ 0 h 189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800" h="1893600">
                  <a:moveTo>
                    <a:pt x="79200" y="0"/>
                  </a:moveTo>
                  <a:lnTo>
                    <a:pt x="4456800" y="158400"/>
                  </a:lnTo>
                  <a:lnTo>
                    <a:pt x="4312800" y="1893600"/>
                  </a:lnTo>
                  <a:lnTo>
                    <a:pt x="4089600" y="1872000"/>
                  </a:lnTo>
                  <a:lnTo>
                    <a:pt x="0" y="1850400"/>
                  </a:lnTo>
                  <a:lnTo>
                    <a:pt x="79200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979BAD-B4A3-9A75-2649-80D67E70DCD2}"/>
                </a:ext>
              </a:extLst>
            </p:cNvPr>
            <p:cNvSpPr txBox="1"/>
            <p:nvPr/>
          </p:nvSpPr>
          <p:spPr>
            <a:xfrm>
              <a:off x="273689" y="570622"/>
              <a:ext cx="222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At any stage, after </a:t>
              </a:r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dirty="0">
                  <a:latin typeface="Times"/>
                  <a:cs typeface="Times"/>
                </a:rPr>
                <a:t>-1 successes, competing hypothesis is: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86C8BA-0723-B496-9F3D-E7C5875B875E}"/>
                </a:ext>
              </a:extLst>
            </p:cNvPr>
            <p:cNvSpPr txBox="1"/>
            <p:nvPr/>
          </p:nvSpPr>
          <p:spPr>
            <a:xfrm>
              <a:off x="238751" y="1522638"/>
              <a:ext cx="42546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p*</a:t>
              </a:r>
              <a:r>
                <a:rPr lang="en-US" sz="3200" dirty="0">
                  <a:latin typeface="Times"/>
                  <a:cs typeface="Times"/>
                </a:rPr>
                <a:t> =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baseline="-25000" dirty="0">
                  <a:latin typeface="Times"/>
                  <a:cs typeface="Times"/>
                </a:rPr>
                <a:t>1</a:t>
              </a:r>
              <a:r>
                <a:rPr lang="en-US" sz="3200" dirty="0">
                  <a:latin typeface="Times"/>
                  <a:cs typeface="Times"/>
                </a:rPr>
                <a:t>.</a:t>
              </a:r>
              <a:r>
                <a:rPr lang="en-US" sz="3200" i="1" dirty="0">
                  <a:latin typeface="Times"/>
                  <a:cs typeface="Times"/>
                </a:rPr>
                <a:t> q</a:t>
              </a:r>
              <a:r>
                <a:rPr lang="en-US" sz="3200" baseline="-25000" dirty="0">
                  <a:latin typeface="Times"/>
                  <a:cs typeface="Times"/>
                </a:rPr>
                <a:t>2</a:t>
              </a:r>
              <a:r>
                <a:rPr lang="en-US" sz="3200" dirty="0">
                  <a:latin typeface="Times"/>
                  <a:cs typeface="Times"/>
                </a:rPr>
                <a:t>. … </a:t>
              </a:r>
              <a:r>
                <a:rPr lang="en-US" sz="3200" i="1" dirty="0">
                  <a:latin typeface="Times"/>
                  <a:cs typeface="Times"/>
                </a:rPr>
                <a:t>q</a:t>
              </a:r>
              <a:r>
                <a:rPr lang="en-US" sz="3200" i="1" baseline="-25000" dirty="0">
                  <a:latin typeface="Times"/>
                  <a:cs typeface="Times"/>
                </a:rPr>
                <a:t>n</a:t>
              </a:r>
              <a:r>
                <a:rPr lang="en-US" sz="3200" baseline="-25000" dirty="0">
                  <a:latin typeface="Times"/>
                  <a:cs typeface="Times"/>
                </a:rPr>
                <a:t>-1</a:t>
              </a:r>
              <a:r>
                <a:rPr lang="en-US" sz="3200" dirty="0">
                  <a:latin typeface="Times"/>
                  <a:cs typeface="Times"/>
                </a:rPr>
                <a:t>.</a:t>
              </a:r>
              <a:r>
                <a:rPr lang="en-US" sz="3200" i="1" dirty="0">
                  <a:latin typeface="Times"/>
                  <a:cs typeface="Times"/>
                </a:rPr>
                <a:t>junk</a:t>
              </a:r>
              <a:r>
                <a:rPr lang="en-US" sz="3200" i="1" baseline="-25000" dirty="0">
                  <a:latin typeface="Times"/>
                  <a:cs typeface="Times"/>
                </a:rPr>
                <a:t>n</a:t>
              </a:r>
              <a:r>
                <a:rPr lang="en-US" sz="3200" dirty="0">
                  <a:latin typeface="Times"/>
                  <a:cs typeface="Times"/>
                </a:rPr>
                <a:t> </a:t>
              </a:r>
              <a:endParaRPr lang="en-US" sz="3200" i="1" dirty="0">
                <a:latin typeface="Times"/>
                <a:cs typeface="Time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048542-D6F8-B4E6-0563-4D0A01AC20B9}"/>
              </a:ext>
            </a:extLst>
          </p:cNvPr>
          <p:cNvSpPr txBox="1"/>
          <p:nvPr/>
        </p:nvSpPr>
        <p:spPr>
          <a:xfrm>
            <a:off x="4284000" y="4039200"/>
            <a:ext cx="372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Prior probabilities supplied externally.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C94D4-6E43-A249-6E69-FCE795FB79C3}"/>
              </a:ext>
            </a:extLst>
          </p:cNvPr>
          <p:cNvSpPr txBox="1"/>
          <p:nvPr/>
        </p:nvSpPr>
        <p:spPr>
          <a:xfrm>
            <a:off x="4284000" y="4593600"/>
            <a:ext cx="403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If we already know which are the junk continuations, how much more is Bayes giving us?</a:t>
            </a:r>
            <a:br>
              <a:rPr lang="en-US" dirty="0">
                <a:latin typeface="Times"/>
                <a:cs typeface="Times"/>
              </a:rPr>
            </a:br>
            <a:r>
              <a:rPr lang="en-US" sz="1400" dirty="0">
                <a:latin typeface="Times"/>
                <a:cs typeface="Times"/>
              </a:rPr>
              <a:t>Bayes doesn’t know </a:t>
            </a:r>
            <a:r>
              <a:rPr lang="en-US" sz="1400">
                <a:latin typeface="Times"/>
                <a:cs typeface="Times"/>
              </a:rPr>
              <a:t>which sequence of </a:t>
            </a:r>
            <a:r>
              <a:rPr lang="en-US" sz="1400" dirty="0">
                <a:latin typeface="Times"/>
                <a:cs typeface="Times"/>
              </a:rPr>
              <a:t>q’s truly belong together and should be projected.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E58F3A-9708-EFA7-25C8-F9A208BF0C7B}"/>
              </a:ext>
            </a:extLst>
          </p:cNvPr>
          <p:cNvGrpSpPr/>
          <p:nvPr/>
        </p:nvGrpSpPr>
        <p:grpSpPr>
          <a:xfrm>
            <a:off x="136800" y="1605600"/>
            <a:ext cx="3513690" cy="3304800"/>
            <a:chOff x="136800" y="1605600"/>
            <a:chExt cx="3513690" cy="33048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532E851-38CD-1883-B364-9E935AF25E11}"/>
                </a:ext>
              </a:extLst>
            </p:cNvPr>
            <p:cNvSpPr/>
            <p:nvPr/>
          </p:nvSpPr>
          <p:spPr>
            <a:xfrm>
              <a:off x="136800" y="1605600"/>
              <a:ext cx="2728800" cy="3304800"/>
            </a:xfrm>
            <a:custGeom>
              <a:avLst/>
              <a:gdLst>
                <a:gd name="connsiteX0" fmla="*/ 172800 w 2728800"/>
                <a:gd name="connsiteY0" fmla="*/ 36000 h 3304800"/>
                <a:gd name="connsiteX1" fmla="*/ 583200 w 2728800"/>
                <a:gd name="connsiteY1" fmla="*/ 0 h 3304800"/>
                <a:gd name="connsiteX2" fmla="*/ 2728800 w 2728800"/>
                <a:gd name="connsiteY2" fmla="*/ 3146400 h 3304800"/>
                <a:gd name="connsiteX3" fmla="*/ 0 w 2728800"/>
                <a:gd name="connsiteY3" fmla="*/ 3304800 h 3304800"/>
                <a:gd name="connsiteX4" fmla="*/ 172800 w 2728800"/>
                <a:gd name="connsiteY4" fmla="*/ 36000 h 3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800" h="3304800">
                  <a:moveTo>
                    <a:pt x="172800" y="36000"/>
                  </a:moveTo>
                  <a:lnTo>
                    <a:pt x="583200" y="0"/>
                  </a:lnTo>
                  <a:lnTo>
                    <a:pt x="2728800" y="3146400"/>
                  </a:lnTo>
                  <a:lnTo>
                    <a:pt x="0" y="3304800"/>
                  </a:lnTo>
                  <a:lnTo>
                    <a:pt x="172800" y="360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4459D8-2322-BE4E-1A6F-45958EF69381}"/>
                </a:ext>
              </a:extLst>
            </p:cNvPr>
            <p:cNvSpPr txBox="1"/>
            <p:nvPr/>
          </p:nvSpPr>
          <p:spPr>
            <a:xfrm>
              <a:off x="208890" y="2640975"/>
              <a:ext cx="344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At any stage, there are always infinitely many competing “junk” continuations.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0E81F8C-1A18-7654-6FF3-4DA1AF5AE654}"/>
              </a:ext>
            </a:extLst>
          </p:cNvPr>
          <p:cNvSpPr txBox="1"/>
          <p:nvPr/>
        </p:nvSpPr>
        <p:spPr>
          <a:xfrm>
            <a:off x="208890" y="363451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Which is the right one?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0D19D-CDC9-CD5D-CCE2-758FF361FD8C}"/>
              </a:ext>
            </a:extLst>
          </p:cNvPr>
          <p:cNvSpPr txBox="1"/>
          <p:nvPr/>
        </p:nvSpPr>
        <p:spPr>
          <a:xfrm>
            <a:off x="208890" y="4132477"/>
            <a:ext cx="28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Rule out the infinitely many p* with prior probabilities.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B38503-4033-74DA-AFA7-09BEB81D17F6}"/>
              </a:ext>
            </a:extLst>
          </p:cNvPr>
          <p:cNvGrpSpPr/>
          <p:nvPr/>
        </p:nvGrpSpPr>
        <p:grpSpPr>
          <a:xfrm>
            <a:off x="3218400" y="1706920"/>
            <a:ext cx="3009871" cy="1345879"/>
            <a:chOff x="3218400" y="1706920"/>
            <a:chExt cx="3009871" cy="1345879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787456-E49F-A055-6542-D024CC9F3837}"/>
                </a:ext>
              </a:extLst>
            </p:cNvPr>
            <p:cNvSpPr/>
            <p:nvPr/>
          </p:nvSpPr>
          <p:spPr>
            <a:xfrm>
              <a:off x="3218400" y="1706920"/>
              <a:ext cx="2980800" cy="1345879"/>
            </a:xfrm>
            <a:custGeom>
              <a:avLst/>
              <a:gdLst>
                <a:gd name="connsiteX0" fmla="*/ 0 w 2772000"/>
                <a:gd name="connsiteY0" fmla="*/ 21600 h 1404000"/>
                <a:gd name="connsiteX1" fmla="*/ 784800 w 2772000"/>
                <a:gd name="connsiteY1" fmla="*/ 0 h 1404000"/>
                <a:gd name="connsiteX2" fmla="*/ 2772000 w 2772000"/>
                <a:gd name="connsiteY2" fmla="*/ 878400 h 1404000"/>
                <a:gd name="connsiteX3" fmla="*/ 1476000 w 2772000"/>
                <a:gd name="connsiteY3" fmla="*/ 1404000 h 1404000"/>
                <a:gd name="connsiteX4" fmla="*/ 0 w 2772000"/>
                <a:gd name="connsiteY4" fmla="*/ 21600 h 14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2000" h="1404000">
                  <a:moveTo>
                    <a:pt x="0" y="21600"/>
                  </a:moveTo>
                  <a:lnTo>
                    <a:pt x="784800" y="0"/>
                  </a:lnTo>
                  <a:lnTo>
                    <a:pt x="2772000" y="878400"/>
                  </a:lnTo>
                  <a:lnTo>
                    <a:pt x="1476000" y="14040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181764-97E9-8FEA-6CDC-4545AF6276F6}"/>
                </a:ext>
              </a:extLst>
            </p:cNvPr>
            <p:cNvSpPr txBox="1"/>
            <p:nvPr/>
          </p:nvSpPr>
          <p:spPr>
            <a:xfrm>
              <a:off x="4590322" y="2109093"/>
              <a:ext cx="16379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Any idiotic nonsense whatever.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DCD4-A115-D48F-7F99-3D27053A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4B27-63F6-AFA5-863B-7F2BCB14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CEDD-C3F7-1352-4789-CFB8827D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ADFF9C-F518-30A7-E160-53B6A1CF6810}"/>
              </a:ext>
            </a:extLst>
          </p:cNvPr>
          <p:cNvSpPr/>
          <p:nvPr/>
        </p:nvSpPr>
        <p:spPr>
          <a:xfrm>
            <a:off x="2179320" y="619760"/>
            <a:ext cx="6878320" cy="5618480"/>
          </a:xfrm>
          <a:custGeom>
            <a:avLst/>
            <a:gdLst>
              <a:gd name="connsiteX0" fmla="*/ 3159760 w 6878320"/>
              <a:gd name="connsiteY0" fmla="*/ 0 h 5618480"/>
              <a:gd name="connsiteX1" fmla="*/ 6878320 w 6878320"/>
              <a:gd name="connsiteY1" fmla="*/ 1544320 h 5618480"/>
              <a:gd name="connsiteX2" fmla="*/ 4968240 w 6878320"/>
              <a:gd name="connsiteY2" fmla="*/ 5618480 h 5618480"/>
              <a:gd name="connsiteX3" fmla="*/ 4826000 w 6878320"/>
              <a:gd name="connsiteY3" fmla="*/ 5588000 h 5618480"/>
              <a:gd name="connsiteX4" fmla="*/ 4744720 w 6878320"/>
              <a:gd name="connsiteY4" fmla="*/ 5547360 h 5618480"/>
              <a:gd name="connsiteX5" fmla="*/ 0 w 6878320"/>
              <a:gd name="connsiteY5" fmla="*/ 4246880 h 5618480"/>
              <a:gd name="connsiteX6" fmla="*/ 3159760 w 6878320"/>
              <a:gd name="connsiteY6" fmla="*/ 0 h 56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8320" h="5618480">
                <a:moveTo>
                  <a:pt x="3159760" y="0"/>
                </a:moveTo>
                <a:lnTo>
                  <a:pt x="6878320" y="1544320"/>
                </a:lnTo>
                <a:lnTo>
                  <a:pt x="4968240" y="5618480"/>
                </a:lnTo>
                <a:cubicBezTo>
                  <a:pt x="4920827" y="5608320"/>
                  <a:pt x="4872207" y="5602702"/>
                  <a:pt x="4826000" y="5588000"/>
                </a:cubicBezTo>
                <a:cubicBezTo>
                  <a:pt x="4797135" y="5578816"/>
                  <a:pt x="4744720" y="5547360"/>
                  <a:pt x="4744720" y="5547360"/>
                </a:cubicBezTo>
                <a:lnTo>
                  <a:pt x="0" y="4246880"/>
                </a:lnTo>
                <a:lnTo>
                  <a:pt x="315976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282919-6235-1A76-F105-18A7D27C9E64}"/>
              </a:ext>
            </a:extLst>
          </p:cNvPr>
          <p:cNvSpPr txBox="1">
            <a:spLocks/>
          </p:cNvSpPr>
          <p:nvPr/>
        </p:nvSpPr>
        <p:spPr bwMode="auto">
          <a:xfrm>
            <a:off x="304800" y="2560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"/>
                <a:ea typeface="ＭＳ Ｐゴシック" charset="-128"/>
                <a:cs typeface="Time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8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CB5D-0A08-7EAD-7C87-A38A25C0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04508"/>
            <a:ext cx="5601040" cy="2914876"/>
          </a:xfrm>
        </p:spPr>
        <p:txBody>
          <a:bodyPr/>
          <a:lstStyle/>
          <a:p>
            <a:pPr algn="r"/>
            <a:r>
              <a:rPr lang="en-US" sz="4800" dirty="0"/>
              <a:t>Prior probabilities encode simplicity ranking</a:t>
            </a:r>
          </a:p>
        </p:txBody>
      </p:sp>
    </p:spTree>
    <p:extLst>
      <p:ext uri="{BB962C8B-B14F-4D97-AF65-F5344CB8AC3E}">
        <p14:creationId xmlns:p14="http://schemas.microsoft.com/office/powerpoint/2010/main" val="171798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81CE-DE85-E099-13CD-679EEA5A17A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47A6-A1A8-0809-0940-95B5B82A7D7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ED4AA-1549-7E3E-9C29-6A319E7D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  <a:effectLst/>
        </p:spPr>
        <p:txBody>
          <a:bodyPr/>
          <a:lstStyle/>
          <a:p>
            <a:fld id="{997EC9C6-EEF2-884A-9087-52C36FDAE7A9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" name="Picture 5" descr="A page of a math problem&#10;&#10;AI-generated content may be incorrect.">
            <a:extLst>
              <a:ext uri="{FF2B5EF4-FFF2-40B4-BE49-F238E27FC236}">
                <a16:creationId xmlns:a16="http://schemas.microsoft.com/office/drawing/2014/main" id="{450A3543-240E-591B-A120-633BB1E0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74638"/>
            <a:ext cx="3976881" cy="63709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B819956-836C-46A0-2E90-DD89D963A091}"/>
              </a:ext>
            </a:extLst>
          </p:cNvPr>
          <p:cNvGrpSpPr/>
          <p:nvPr/>
        </p:nvGrpSpPr>
        <p:grpSpPr>
          <a:xfrm>
            <a:off x="151200" y="1619999"/>
            <a:ext cx="8102482" cy="3218401"/>
            <a:chOff x="151200" y="1619999"/>
            <a:chExt cx="8102482" cy="32184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63F7FF6-4C5E-EED9-6893-E9AF3A48C8C8}"/>
                </a:ext>
              </a:extLst>
            </p:cNvPr>
            <p:cNvSpPr/>
            <p:nvPr/>
          </p:nvSpPr>
          <p:spPr>
            <a:xfrm>
              <a:off x="4420800" y="1619999"/>
              <a:ext cx="3729600" cy="1404001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490746-08C1-3F86-0887-4176EBB376CD}"/>
                </a:ext>
              </a:extLst>
            </p:cNvPr>
            <p:cNvSpPr txBox="1"/>
            <p:nvPr/>
          </p:nvSpPr>
          <p:spPr>
            <a:xfrm>
              <a:off x="4423282" y="1634400"/>
              <a:ext cx="383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“The assumption we need to make is that the prior probabilities of possible general laws are the terms of a convergent series...”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9A548F-9D61-D6DB-771D-7A18466B10A7}"/>
                </a:ext>
              </a:extLst>
            </p:cNvPr>
            <p:cNvSpPr/>
            <p:nvPr/>
          </p:nvSpPr>
          <p:spPr>
            <a:xfrm>
              <a:off x="151200" y="4154400"/>
              <a:ext cx="3787200" cy="684000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E7A588-7D97-E889-0F6E-056CF08FDA40}"/>
                </a:ext>
              </a:extLst>
            </p:cNvPr>
            <p:cNvSpPr/>
            <p:nvPr/>
          </p:nvSpPr>
          <p:spPr>
            <a:xfrm>
              <a:off x="1116000" y="3319199"/>
              <a:ext cx="1591200" cy="401019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7D8F9-75C4-CF53-AAFB-AF14BAD10AE7}"/>
              </a:ext>
            </a:extLst>
          </p:cNvPr>
          <p:cNvGrpSpPr/>
          <p:nvPr/>
        </p:nvGrpSpPr>
        <p:grpSpPr>
          <a:xfrm>
            <a:off x="187200" y="4190399"/>
            <a:ext cx="8193601" cy="2392963"/>
            <a:chOff x="187200" y="4190399"/>
            <a:chExt cx="8193601" cy="23929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E3E5EE-B5D5-9831-59F0-52325495B611}"/>
                </a:ext>
              </a:extLst>
            </p:cNvPr>
            <p:cNvSpPr txBox="1"/>
            <p:nvPr/>
          </p:nvSpPr>
          <p:spPr>
            <a:xfrm>
              <a:off x="4456801" y="4305600"/>
              <a:ext cx="3924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“Simplicity is a property that is easily recognizable when it is present, and we say that the order of decreasing simplicity among laws is also the order of decreasing prior probability.”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1EC30BD-8B91-C805-CB46-44CD5CB5D7F7}"/>
                </a:ext>
              </a:extLst>
            </p:cNvPr>
            <p:cNvSpPr/>
            <p:nvPr/>
          </p:nvSpPr>
          <p:spPr>
            <a:xfrm>
              <a:off x="4370400" y="4190399"/>
              <a:ext cx="3883282" cy="1684801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305B695-8AC3-CDF3-999A-8CC30CFF440E}"/>
                </a:ext>
              </a:extLst>
            </p:cNvPr>
            <p:cNvSpPr/>
            <p:nvPr/>
          </p:nvSpPr>
          <p:spPr>
            <a:xfrm>
              <a:off x="187200" y="5781599"/>
              <a:ext cx="3751200" cy="801763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7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C0C8-839D-3718-9CF7-400764AE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5CF4-BA4E-65C1-E8F2-3E8A9D45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6929-4BF0-BAD0-78BC-931D16A8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A0E53856-E2E6-5323-2059-BDFA45BA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0" y="94638"/>
            <a:ext cx="4101595" cy="64887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23AF15-37D9-45BB-B778-6EEADE6A4A54}"/>
              </a:ext>
            </a:extLst>
          </p:cNvPr>
          <p:cNvGrpSpPr/>
          <p:nvPr/>
        </p:nvGrpSpPr>
        <p:grpSpPr>
          <a:xfrm>
            <a:off x="252000" y="1144800"/>
            <a:ext cx="7927200" cy="2253600"/>
            <a:chOff x="252000" y="1144800"/>
            <a:chExt cx="7927200" cy="22536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EFA44EE-FABF-3325-DE72-D6BB41C7EB2B}"/>
                </a:ext>
              </a:extLst>
            </p:cNvPr>
            <p:cNvSpPr/>
            <p:nvPr/>
          </p:nvSpPr>
          <p:spPr>
            <a:xfrm>
              <a:off x="4564800" y="1144800"/>
              <a:ext cx="3614400" cy="2253600"/>
            </a:xfrm>
            <a:custGeom>
              <a:avLst/>
              <a:gdLst>
                <a:gd name="connsiteX0" fmla="*/ 151200 w 3614400"/>
                <a:gd name="connsiteY0" fmla="*/ 0 h 2253600"/>
                <a:gd name="connsiteX1" fmla="*/ 151200 w 3614400"/>
                <a:gd name="connsiteY1" fmla="*/ 0 h 2253600"/>
                <a:gd name="connsiteX2" fmla="*/ 3614400 w 3614400"/>
                <a:gd name="connsiteY2" fmla="*/ 64800 h 2253600"/>
                <a:gd name="connsiteX3" fmla="*/ 3492000 w 3614400"/>
                <a:gd name="connsiteY3" fmla="*/ 2253600 h 2253600"/>
                <a:gd name="connsiteX4" fmla="*/ 0 w 3614400"/>
                <a:gd name="connsiteY4" fmla="*/ 2073600 h 2253600"/>
                <a:gd name="connsiteX5" fmla="*/ 151200 w 3614400"/>
                <a:gd name="connsiteY5" fmla="*/ 0 h 225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4400" h="2253600">
                  <a:moveTo>
                    <a:pt x="151200" y="0"/>
                  </a:moveTo>
                  <a:lnTo>
                    <a:pt x="151200" y="0"/>
                  </a:lnTo>
                  <a:lnTo>
                    <a:pt x="3614400" y="64800"/>
                  </a:lnTo>
                  <a:lnTo>
                    <a:pt x="3492000" y="2253600"/>
                  </a:lnTo>
                  <a:lnTo>
                    <a:pt x="0" y="2073600"/>
                  </a:lnTo>
                  <a:lnTo>
                    <a:pt x="15120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9D283F-D181-2834-DBF1-5AA6208C0F93}"/>
                </a:ext>
              </a:extLst>
            </p:cNvPr>
            <p:cNvSpPr txBox="1"/>
            <p:nvPr/>
          </p:nvSpPr>
          <p:spPr>
            <a:xfrm>
              <a:off x="4716000" y="1188000"/>
              <a:ext cx="3448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“Hence the quantitative laws capable of being establishes are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aleph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in number and our problem is to specify a set of laws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aleph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in number, that will include all laws required, or likely to be required, in physics.”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6BF63B9-D090-8A20-D3E9-32D28315156E}"/>
                </a:ext>
              </a:extLst>
            </p:cNvPr>
            <p:cNvSpPr/>
            <p:nvPr/>
          </p:nvSpPr>
          <p:spPr>
            <a:xfrm>
              <a:off x="252000" y="1152000"/>
              <a:ext cx="3823200" cy="820800"/>
            </a:xfrm>
            <a:custGeom>
              <a:avLst/>
              <a:gdLst>
                <a:gd name="connsiteX0" fmla="*/ 14400 w 3823200"/>
                <a:gd name="connsiteY0" fmla="*/ 0 h 820800"/>
                <a:gd name="connsiteX1" fmla="*/ 3794400 w 3823200"/>
                <a:gd name="connsiteY1" fmla="*/ 14400 h 820800"/>
                <a:gd name="connsiteX2" fmla="*/ 3823200 w 3823200"/>
                <a:gd name="connsiteY2" fmla="*/ 712800 h 820800"/>
                <a:gd name="connsiteX3" fmla="*/ 0 w 3823200"/>
                <a:gd name="connsiteY3" fmla="*/ 820800 h 820800"/>
                <a:gd name="connsiteX4" fmla="*/ 14400 w 3823200"/>
                <a:gd name="connsiteY4" fmla="*/ 0 h 8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200" h="820800">
                  <a:moveTo>
                    <a:pt x="14400" y="0"/>
                  </a:moveTo>
                  <a:lnTo>
                    <a:pt x="3794400" y="14400"/>
                  </a:lnTo>
                  <a:lnTo>
                    <a:pt x="3823200" y="712800"/>
                  </a:lnTo>
                  <a:lnTo>
                    <a:pt x="0" y="820800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7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ook&#10;&#10;AI-generated content may be incorrect.">
            <a:extLst>
              <a:ext uri="{FF2B5EF4-FFF2-40B4-BE49-F238E27FC236}">
                <a16:creationId xmlns:a16="http://schemas.microsoft.com/office/drawing/2014/main" id="{7AE00C86-9F20-58C3-F3A6-82A518A0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2" y="180534"/>
            <a:ext cx="4000573" cy="64969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age of a book&#10;&#10;AI-generated content may be incorrect.">
            <a:extLst>
              <a:ext uri="{FF2B5EF4-FFF2-40B4-BE49-F238E27FC236}">
                <a16:creationId xmlns:a16="http://schemas.microsoft.com/office/drawing/2014/main" id="{6E0B5B8E-35AD-FC7A-F6D8-8CA17754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2" y="77688"/>
            <a:ext cx="4020769" cy="67026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91A78-A744-89A2-F8D7-A9CB380C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3A29A-8EC1-A273-454D-6FE63977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D1032C-6E61-2BBF-3CED-D115F4BE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E647D7-903F-1469-66D3-5A08524FCA24}"/>
              </a:ext>
            </a:extLst>
          </p:cNvPr>
          <p:cNvGrpSpPr/>
          <p:nvPr/>
        </p:nvGrpSpPr>
        <p:grpSpPr>
          <a:xfrm>
            <a:off x="5013186" y="270315"/>
            <a:ext cx="3307053" cy="1358540"/>
            <a:chOff x="5013186" y="270315"/>
            <a:chExt cx="3307053" cy="135854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1A38E4-E497-4CDA-545C-6BA4A8E69954}"/>
                </a:ext>
              </a:extLst>
            </p:cNvPr>
            <p:cNvSpPr/>
            <p:nvPr/>
          </p:nvSpPr>
          <p:spPr>
            <a:xfrm>
              <a:off x="5013186" y="270315"/>
              <a:ext cx="1099335" cy="523982"/>
            </a:xfrm>
            <a:custGeom>
              <a:avLst/>
              <a:gdLst>
                <a:gd name="connsiteX0" fmla="*/ 133564 w 1099335"/>
                <a:gd name="connsiteY0" fmla="*/ 0 h 523982"/>
                <a:gd name="connsiteX1" fmla="*/ 1068513 w 1099335"/>
                <a:gd name="connsiteY1" fmla="*/ 164386 h 523982"/>
                <a:gd name="connsiteX2" fmla="*/ 1099335 w 1099335"/>
                <a:gd name="connsiteY2" fmla="*/ 503434 h 523982"/>
                <a:gd name="connsiteX3" fmla="*/ 0 w 1099335"/>
                <a:gd name="connsiteY3" fmla="*/ 523982 h 523982"/>
                <a:gd name="connsiteX4" fmla="*/ 133564 w 1099335"/>
                <a:gd name="connsiteY4" fmla="*/ 0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35" h="523982">
                  <a:moveTo>
                    <a:pt x="133564" y="0"/>
                  </a:moveTo>
                  <a:lnTo>
                    <a:pt x="1068513" y="164386"/>
                  </a:lnTo>
                  <a:lnTo>
                    <a:pt x="1099335" y="503434"/>
                  </a:lnTo>
                  <a:lnTo>
                    <a:pt x="0" y="523982"/>
                  </a:lnTo>
                  <a:lnTo>
                    <a:pt x="133564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581170-9A83-DCFF-0547-8AC076E73BE5}"/>
                </a:ext>
              </a:extLst>
            </p:cNvPr>
            <p:cNvSpPr txBox="1"/>
            <p:nvPr/>
          </p:nvSpPr>
          <p:spPr>
            <a:xfrm>
              <a:off x="5104428" y="274638"/>
              <a:ext cx="32158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Rejects </a:t>
              </a:r>
              <a:r>
                <a:rPr lang="en-US" dirty="0">
                  <a:latin typeface="Times"/>
                  <a:cs typeface="Times"/>
                </a:rPr>
                <a:t>Boole’s and Venn’s frequency interpretation of probability, Laplace’s classical definition as ratio of cases.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BD003F-9ACB-51E6-50A5-0EDB06D293B0}"/>
              </a:ext>
            </a:extLst>
          </p:cNvPr>
          <p:cNvGrpSpPr/>
          <p:nvPr/>
        </p:nvGrpSpPr>
        <p:grpSpPr>
          <a:xfrm>
            <a:off x="4972089" y="1677874"/>
            <a:ext cx="3681458" cy="1612866"/>
            <a:chOff x="4941869" y="1664413"/>
            <a:chExt cx="3681458" cy="161286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B79689-68E0-487C-F3B2-3BBE68D5B486}"/>
                </a:ext>
              </a:extLst>
            </p:cNvPr>
            <p:cNvSpPr/>
            <p:nvPr/>
          </p:nvSpPr>
          <p:spPr>
            <a:xfrm>
              <a:off x="4941869" y="1664413"/>
              <a:ext cx="1099335" cy="523982"/>
            </a:xfrm>
            <a:custGeom>
              <a:avLst/>
              <a:gdLst>
                <a:gd name="connsiteX0" fmla="*/ 133564 w 1099335"/>
                <a:gd name="connsiteY0" fmla="*/ 0 h 523982"/>
                <a:gd name="connsiteX1" fmla="*/ 1068513 w 1099335"/>
                <a:gd name="connsiteY1" fmla="*/ 164386 h 523982"/>
                <a:gd name="connsiteX2" fmla="*/ 1099335 w 1099335"/>
                <a:gd name="connsiteY2" fmla="*/ 503434 h 523982"/>
                <a:gd name="connsiteX3" fmla="*/ 0 w 1099335"/>
                <a:gd name="connsiteY3" fmla="*/ 523982 h 523982"/>
                <a:gd name="connsiteX4" fmla="*/ 133564 w 1099335"/>
                <a:gd name="connsiteY4" fmla="*/ 0 h 5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35" h="523982">
                  <a:moveTo>
                    <a:pt x="133564" y="0"/>
                  </a:moveTo>
                  <a:lnTo>
                    <a:pt x="1068513" y="164386"/>
                  </a:lnTo>
                  <a:lnTo>
                    <a:pt x="1099335" y="503434"/>
                  </a:lnTo>
                  <a:lnTo>
                    <a:pt x="0" y="523982"/>
                  </a:lnTo>
                  <a:lnTo>
                    <a:pt x="133564" y="0"/>
                  </a:lnTo>
                  <a:close/>
                </a:path>
              </a:pathLst>
            </a:cu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5E555D-21DD-3E5D-9701-0BE38F12676C}"/>
                </a:ext>
              </a:extLst>
            </p:cNvPr>
            <p:cNvSpPr txBox="1"/>
            <p:nvPr/>
          </p:nvSpPr>
          <p:spPr>
            <a:xfrm>
              <a:off x="5104428" y="1707619"/>
              <a:ext cx="35188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Accepts</a:t>
              </a:r>
              <a:r>
                <a:rPr lang="en-US" dirty="0">
                  <a:latin typeface="Times"/>
                  <a:cs typeface="Times"/>
                </a:rPr>
                <a:t> de Morgan and Jevons “in regarding probability as a concept comprehensible without any definition, and perhaps indefinable,…”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00A37-87D2-F413-1AEA-7067F85CD6E2}"/>
              </a:ext>
            </a:extLst>
          </p:cNvPr>
          <p:cNvGrpSpPr/>
          <p:nvPr/>
        </p:nvGrpSpPr>
        <p:grpSpPr>
          <a:xfrm>
            <a:off x="773513" y="3545791"/>
            <a:ext cx="8363452" cy="1277754"/>
            <a:chOff x="529389" y="3429000"/>
            <a:chExt cx="8363452" cy="12777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B9A1AA-0788-C2DB-7A19-88D150E06853}"/>
                </a:ext>
              </a:extLst>
            </p:cNvPr>
            <p:cNvSpPr txBox="1"/>
            <p:nvPr/>
          </p:nvSpPr>
          <p:spPr>
            <a:xfrm>
              <a:off x="4531825" y="3429000"/>
              <a:ext cx="4361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“We therefore consider it best to regard probability as a primitive notion not requiring definition.” 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3B1BB06-B086-7EA8-4FD3-94A03DDBF8E0}"/>
                </a:ext>
              </a:extLst>
            </p:cNvPr>
            <p:cNvSpPr/>
            <p:nvPr/>
          </p:nvSpPr>
          <p:spPr>
            <a:xfrm>
              <a:off x="529389" y="3859731"/>
              <a:ext cx="3811605" cy="847023"/>
            </a:xfrm>
            <a:custGeom>
              <a:avLst/>
              <a:gdLst>
                <a:gd name="connsiteX0" fmla="*/ 28876 w 3811605"/>
                <a:gd name="connsiteY0" fmla="*/ 0 h 847023"/>
                <a:gd name="connsiteX1" fmla="*/ 3792354 w 3811605"/>
                <a:gd name="connsiteY1" fmla="*/ 19250 h 847023"/>
                <a:gd name="connsiteX2" fmla="*/ 3811605 w 3811605"/>
                <a:gd name="connsiteY2" fmla="*/ 837397 h 847023"/>
                <a:gd name="connsiteX3" fmla="*/ 3667226 w 3811605"/>
                <a:gd name="connsiteY3" fmla="*/ 837397 h 847023"/>
                <a:gd name="connsiteX4" fmla="*/ 2069432 w 3811605"/>
                <a:gd name="connsiteY4" fmla="*/ 827772 h 847023"/>
                <a:gd name="connsiteX5" fmla="*/ 0 w 3811605"/>
                <a:gd name="connsiteY5" fmla="*/ 847023 h 847023"/>
                <a:gd name="connsiteX6" fmla="*/ 28876 w 3811605"/>
                <a:gd name="connsiteY6" fmla="*/ 0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1605" h="847023">
                  <a:moveTo>
                    <a:pt x="28876" y="0"/>
                  </a:moveTo>
                  <a:lnTo>
                    <a:pt x="3792354" y="19250"/>
                  </a:lnTo>
                  <a:lnTo>
                    <a:pt x="3811605" y="837397"/>
                  </a:lnTo>
                  <a:lnTo>
                    <a:pt x="3667226" y="837397"/>
                  </a:lnTo>
                  <a:lnTo>
                    <a:pt x="2069432" y="827772"/>
                  </a:lnTo>
                  <a:lnTo>
                    <a:pt x="0" y="847023"/>
                  </a:lnTo>
                  <a:lnTo>
                    <a:pt x="28876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5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533-6050-D707-D7C5-6552D5CF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19A2-CD8B-4A42-8EC8-8D62656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EFDC7-0FCE-906A-348E-560449F5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FC4317A5-B22A-1020-1D15-BE55126E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1" y="121362"/>
            <a:ext cx="3898050" cy="6322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673F55-F444-12FF-27FC-3A502F3BBE17}"/>
              </a:ext>
            </a:extLst>
          </p:cNvPr>
          <p:cNvGrpSpPr/>
          <p:nvPr/>
        </p:nvGrpSpPr>
        <p:grpSpPr>
          <a:xfrm>
            <a:off x="266399" y="2226600"/>
            <a:ext cx="8304452" cy="3303000"/>
            <a:chOff x="266399" y="2226600"/>
            <a:chExt cx="8304452" cy="3303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619C1DC-F96F-0736-E90F-462038442CCD}"/>
                </a:ext>
              </a:extLst>
            </p:cNvPr>
            <p:cNvSpPr/>
            <p:nvPr/>
          </p:nvSpPr>
          <p:spPr>
            <a:xfrm>
              <a:off x="4492799" y="2226600"/>
              <a:ext cx="3996001" cy="1359000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8911BC-5235-BC25-C7B3-91A9864FA327}"/>
                </a:ext>
              </a:extLst>
            </p:cNvPr>
            <p:cNvSpPr txBox="1"/>
            <p:nvPr/>
          </p:nvSpPr>
          <p:spPr>
            <a:xfrm>
              <a:off x="4672801" y="2239200"/>
              <a:ext cx="3898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“Every quantitative law can be expressed as a differential equation of finite order and degree, in which the numerical coefficients are integers.”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3BF9053-621D-FFDC-1B50-34DED1F6E7A0}"/>
                </a:ext>
              </a:extLst>
            </p:cNvPr>
            <p:cNvSpPr/>
            <p:nvPr/>
          </p:nvSpPr>
          <p:spPr>
            <a:xfrm>
              <a:off x="266399" y="4977000"/>
              <a:ext cx="3708001" cy="552600"/>
            </a:xfrm>
            <a:custGeom>
              <a:avLst/>
              <a:gdLst>
                <a:gd name="connsiteX0" fmla="*/ 0 w 3787200"/>
                <a:gd name="connsiteY0" fmla="*/ 14400 h 684000"/>
                <a:gd name="connsiteX1" fmla="*/ 3787200 w 3787200"/>
                <a:gd name="connsiteY1" fmla="*/ 0 h 684000"/>
                <a:gd name="connsiteX2" fmla="*/ 3772800 w 3787200"/>
                <a:gd name="connsiteY2" fmla="*/ 676800 h 684000"/>
                <a:gd name="connsiteX3" fmla="*/ 21600 w 3787200"/>
                <a:gd name="connsiteY3" fmla="*/ 684000 h 684000"/>
                <a:gd name="connsiteX4" fmla="*/ 0 w 3787200"/>
                <a:gd name="connsiteY4" fmla="*/ 1440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00" h="684000">
                  <a:moveTo>
                    <a:pt x="0" y="14400"/>
                  </a:moveTo>
                  <a:lnTo>
                    <a:pt x="3787200" y="0"/>
                  </a:lnTo>
                  <a:lnTo>
                    <a:pt x="3772800" y="676800"/>
                  </a:lnTo>
                  <a:lnTo>
                    <a:pt x="21600" y="6840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80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A905-E089-0BAE-7540-37D003EA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BBD6-5B70-C350-C3F2-D0ACEC86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389F1-FA45-FDF7-5C57-73EEC1C5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2A0D1E11-DC1C-FCB1-A3E4-78F1440E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6" y="125999"/>
            <a:ext cx="4051275" cy="6595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2D777-2663-F243-EF57-563469D6F158}"/>
              </a:ext>
            </a:extLst>
          </p:cNvPr>
          <p:cNvSpPr txBox="1"/>
          <p:nvPr/>
        </p:nvSpPr>
        <p:spPr>
          <a:xfrm>
            <a:off x="4508475" y="1338895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(d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y/dx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</a:t>
            </a:r>
            <a:r>
              <a:rPr lang="en-US" sz="3200" baseline="30000" dirty="0">
                <a:latin typeface="Times"/>
                <a:cs typeface="Times"/>
              </a:rPr>
              <a:t>3</a:t>
            </a:r>
            <a:r>
              <a:rPr lang="en-US" sz="3200" dirty="0">
                <a:latin typeface="Times"/>
                <a:cs typeface="Times"/>
              </a:rPr>
              <a:t> + 27(</a:t>
            </a:r>
            <a:r>
              <a:rPr lang="en-US" sz="3200" dirty="0" err="1">
                <a:latin typeface="Times"/>
                <a:cs typeface="Times"/>
              </a:rPr>
              <a:t>dy</a:t>
            </a:r>
            <a:r>
              <a:rPr lang="en-US" sz="3200" dirty="0">
                <a:latin typeface="Times"/>
                <a:cs typeface="Times"/>
              </a:rPr>
              <a:t>/dx) = </a:t>
            </a:r>
            <a:r>
              <a:rPr lang="en-US" sz="3200" i="1" dirty="0">
                <a:latin typeface="Times"/>
                <a:cs typeface="Times"/>
              </a:rPr>
              <a:t>k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B3D41D-7609-AB8D-4107-8CF9B206BEA3}"/>
              </a:ext>
            </a:extLst>
          </p:cNvPr>
          <p:cNvGrpSpPr/>
          <p:nvPr/>
        </p:nvGrpSpPr>
        <p:grpSpPr>
          <a:xfrm>
            <a:off x="4508475" y="763200"/>
            <a:ext cx="671979" cy="943200"/>
            <a:chOff x="4508475" y="763200"/>
            <a:chExt cx="671979" cy="94320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1C62EE-0C83-14E3-B85E-6CA24B07DC22}"/>
                </a:ext>
              </a:extLst>
            </p:cNvPr>
            <p:cNvSpPr/>
            <p:nvPr/>
          </p:nvSpPr>
          <p:spPr>
            <a:xfrm>
              <a:off x="4536000" y="763200"/>
              <a:ext cx="640800" cy="943200"/>
            </a:xfrm>
            <a:custGeom>
              <a:avLst/>
              <a:gdLst>
                <a:gd name="connsiteX0" fmla="*/ 0 w 640800"/>
                <a:gd name="connsiteY0" fmla="*/ 0 h 943200"/>
                <a:gd name="connsiteX1" fmla="*/ 424800 w 640800"/>
                <a:gd name="connsiteY1" fmla="*/ 943200 h 943200"/>
                <a:gd name="connsiteX2" fmla="*/ 561600 w 640800"/>
                <a:gd name="connsiteY2" fmla="*/ 892800 h 943200"/>
                <a:gd name="connsiteX3" fmla="*/ 640800 w 640800"/>
                <a:gd name="connsiteY3" fmla="*/ 72000 h 943200"/>
                <a:gd name="connsiteX4" fmla="*/ 0 w 640800"/>
                <a:gd name="connsiteY4" fmla="*/ 0 h 9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00" h="943200">
                  <a:moveTo>
                    <a:pt x="0" y="0"/>
                  </a:moveTo>
                  <a:lnTo>
                    <a:pt x="424800" y="943200"/>
                  </a:lnTo>
                  <a:lnTo>
                    <a:pt x="561600" y="892800"/>
                  </a:lnTo>
                  <a:lnTo>
                    <a:pt x="64080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6AE17F-C400-7FFC-58D6-BD23AC5CF6B7}"/>
                </a:ext>
              </a:extLst>
            </p:cNvPr>
            <p:cNvSpPr txBox="1"/>
            <p:nvPr/>
          </p:nvSpPr>
          <p:spPr>
            <a:xfrm>
              <a:off x="4508475" y="765582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order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AE835E-DF41-6B70-64C5-6B5819571008}"/>
              </a:ext>
            </a:extLst>
          </p:cNvPr>
          <p:cNvGrpSpPr/>
          <p:nvPr/>
        </p:nvGrpSpPr>
        <p:grpSpPr>
          <a:xfrm>
            <a:off x="5757568" y="763200"/>
            <a:ext cx="800219" cy="943200"/>
            <a:chOff x="5757568" y="763200"/>
            <a:chExt cx="800219" cy="943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BC334-6D18-E4F0-5FE8-47D1BA7796D6}"/>
                </a:ext>
              </a:extLst>
            </p:cNvPr>
            <p:cNvSpPr txBox="1"/>
            <p:nvPr/>
          </p:nvSpPr>
          <p:spPr>
            <a:xfrm>
              <a:off x="5757568" y="76558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degree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FC359F-2073-091E-F3F3-EDC190B4CBBC}"/>
                </a:ext>
              </a:extLst>
            </p:cNvPr>
            <p:cNvSpPr/>
            <p:nvPr/>
          </p:nvSpPr>
          <p:spPr>
            <a:xfrm flipH="1">
              <a:off x="5977200" y="763200"/>
              <a:ext cx="576000" cy="943200"/>
            </a:xfrm>
            <a:custGeom>
              <a:avLst/>
              <a:gdLst>
                <a:gd name="connsiteX0" fmla="*/ 0 w 640800"/>
                <a:gd name="connsiteY0" fmla="*/ 0 h 943200"/>
                <a:gd name="connsiteX1" fmla="*/ 424800 w 640800"/>
                <a:gd name="connsiteY1" fmla="*/ 943200 h 943200"/>
                <a:gd name="connsiteX2" fmla="*/ 561600 w 640800"/>
                <a:gd name="connsiteY2" fmla="*/ 892800 h 943200"/>
                <a:gd name="connsiteX3" fmla="*/ 640800 w 640800"/>
                <a:gd name="connsiteY3" fmla="*/ 72000 h 943200"/>
                <a:gd name="connsiteX4" fmla="*/ 0 w 640800"/>
                <a:gd name="connsiteY4" fmla="*/ 0 h 9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00" h="943200">
                  <a:moveTo>
                    <a:pt x="0" y="0"/>
                  </a:moveTo>
                  <a:lnTo>
                    <a:pt x="424800" y="943200"/>
                  </a:lnTo>
                  <a:lnTo>
                    <a:pt x="561600" y="892800"/>
                  </a:lnTo>
                  <a:lnTo>
                    <a:pt x="64080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052088-0AB4-ADFF-5CEB-C760453C8AD8}"/>
              </a:ext>
            </a:extLst>
          </p:cNvPr>
          <p:cNvGrpSpPr/>
          <p:nvPr/>
        </p:nvGrpSpPr>
        <p:grpSpPr>
          <a:xfrm>
            <a:off x="6553200" y="763200"/>
            <a:ext cx="1388961" cy="1079999"/>
            <a:chOff x="6553200" y="763200"/>
            <a:chExt cx="1388961" cy="1079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4894C-E810-4B9B-78F9-4B361C9FBC70}"/>
                </a:ext>
              </a:extLst>
            </p:cNvPr>
            <p:cNvSpPr txBox="1"/>
            <p:nvPr/>
          </p:nvSpPr>
          <p:spPr>
            <a:xfrm>
              <a:off x="6774213" y="7632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coefficient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51966DE-2135-BCB9-60B7-91102A152611}"/>
                </a:ext>
              </a:extLst>
            </p:cNvPr>
            <p:cNvSpPr/>
            <p:nvPr/>
          </p:nvSpPr>
          <p:spPr>
            <a:xfrm flipH="1">
              <a:off x="6553200" y="783224"/>
              <a:ext cx="1211081" cy="1059975"/>
            </a:xfrm>
            <a:custGeom>
              <a:avLst/>
              <a:gdLst>
                <a:gd name="connsiteX0" fmla="*/ 0 w 640800"/>
                <a:gd name="connsiteY0" fmla="*/ 0 h 943200"/>
                <a:gd name="connsiteX1" fmla="*/ 424800 w 640800"/>
                <a:gd name="connsiteY1" fmla="*/ 943200 h 943200"/>
                <a:gd name="connsiteX2" fmla="*/ 561600 w 640800"/>
                <a:gd name="connsiteY2" fmla="*/ 892800 h 943200"/>
                <a:gd name="connsiteX3" fmla="*/ 640800 w 640800"/>
                <a:gd name="connsiteY3" fmla="*/ 72000 h 943200"/>
                <a:gd name="connsiteX4" fmla="*/ 0 w 640800"/>
                <a:gd name="connsiteY4" fmla="*/ 0 h 9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800" h="943200">
                  <a:moveTo>
                    <a:pt x="0" y="0"/>
                  </a:moveTo>
                  <a:lnTo>
                    <a:pt x="424800" y="943200"/>
                  </a:lnTo>
                  <a:lnTo>
                    <a:pt x="561600" y="892800"/>
                  </a:lnTo>
                  <a:lnTo>
                    <a:pt x="64080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FDC0A4-E45D-532A-1203-E43E39C1CEAA}"/>
              </a:ext>
            </a:extLst>
          </p:cNvPr>
          <p:cNvGrpSpPr/>
          <p:nvPr/>
        </p:nvGrpSpPr>
        <p:grpSpPr>
          <a:xfrm>
            <a:off x="158400" y="1872000"/>
            <a:ext cx="8455800" cy="1455980"/>
            <a:chOff x="158400" y="1872000"/>
            <a:chExt cx="8455800" cy="14559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36A170-3277-645D-305A-992D4E58628A}"/>
                </a:ext>
              </a:extLst>
            </p:cNvPr>
            <p:cNvSpPr txBox="1"/>
            <p:nvPr/>
          </p:nvSpPr>
          <p:spPr>
            <a:xfrm>
              <a:off x="4492200" y="2127651"/>
              <a:ext cx="412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“… a precise definition of the </a:t>
              </a:r>
              <a:r>
                <a:rPr lang="en-US" i="1" dirty="0">
                  <a:latin typeface="Times"/>
                  <a:cs typeface="Times"/>
                </a:rPr>
                <a:t>complexity</a:t>
              </a:r>
              <a:r>
                <a:rPr lang="en-US" dirty="0">
                  <a:latin typeface="Times"/>
                  <a:cs typeface="Times"/>
                </a:rPr>
                <a:t> of an equation by … the sum of the order, the degree, and the absolute value of the coefficients.”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7654C6B-AA30-2E31-0B11-BF188453BB99}"/>
                </a:ext>
              </a:extLst>
            </p:cNvPr>
            <p:cNvSpPr/>
            <p:nvPr/>
          </p:nvSpPr>
          <p:spPr>
            <a:xfrm>
              <a:off x="158400" y="1872000"/>
              <a:ext cx="3852000" cy="525600"/>
            </a:xfrm>
            <a:custGeom>
              <a:avLst/>
              <a:gdLst>
                <a:gd name="connsiteX0" fmla="*/ 7200 w 3852000"/>
                <a:gd name="connsiteY0" fmla="*/ 0 h 525600"/>
                <a:gd name="connsiteX1" fmla="*/ 3830400 w 3852000"/>
                <a:gd name="connsiteY1" fmla="*/ 14400 h 525600"/>
                <a:gd name="connsiteX2" fmla="*/ 3852000 w 3852000"/>
                <a:gd name="connsiteY2" fmla="*/ 525600 h 525600"/>
                <a:gd name="connsiteX3" fmla="*/ 0 w 3852000"/>
                <a:gd name="connsiteY3" fmla="*/ 525600 h 525600"/>
                <a:gd name="connsiteX4" fmla="*/ 7200 w 3852000"/>
                <a:gd name="connsiteY4" fmla="*/ 0 h 5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000" h="525600">
                  <a:moveTo>
                    <a:pt x="7200" y="0"/>
                  </a:moveTo>
                  <a:lnTo>
                    <a:pt x="3830400" y="14400"/>
                  </a:lnTo>
                  <a:lnTo>
                    <a:pt x="3852000" y="525600"/>
                  </a:lnTo>
                  <a:lnTo>
                    <a:pt x="0" y="5256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00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23432B8-4C78-D809-FE62-3C400BF8C41F}"/>
                </a:ext>
              </a:extLst>
            </p:cNvPr>
            <p:cNvSpPr/>
            <p:nvPr/>
          </p:nvSpPr>
          <p:spPr>
            <a:xfrm>
              <a:off x="4492200" y="2174316"/>
              <a:ext cx="4051274" cy="1143000"/>
            </a:xfrm>
            <a:custGeom>
              <a:avLst/>
              <a:gdLst>
                <a:gd name="connsiteX0" fmla="*/ 7200 w 3852000"/>
                <a:gd name="connsiteY0" fmla="*/ 0 h 525600"/>
                <a:gd name="connsiteX1" fmla="*/ 3830400 w 3852000"/>
                <a:gd name="connsiteY1" fmla="*/ 14400 h 525600"/>
                <a:gd name="connsiteX2" fmla="*/ 3852000 w 3852000"/>
                <a:gd name="connsiteY2" fmla="*/ 525600 h 525600"/>
                <a:gd name="connsiteX3" fmla="*/ 0 w 3852000"/>
                <a:gd name="connsiteY3" fmla="*/ 525600 h 525600"/>
                <a:gd name="connsiteX4" fmla="*/ 7200 w 3852000"/>
                <a:gd name="connsiteY4" fmla="*/ 0 h 5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000" h="525600">
                  <a:moveTo>
                    <a:pt x="7200" y="0"/>
                  </a:moveTo>
                  <a:lnTo>
                    <a:pt x="3830400" y="14400"/>
                  </a:lnTo>
                  <a:lnTo>
                    <a:pt x="3852000" y="525600"/>
                  </a:lnTo>
                  <a:lnTo>
                    <a:pt x="0" y="5256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00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6CE9121-688B-6AA1-1B04-1746529E123C}"/>
              </a:ext>
            </a:extLst>
          </p:cNvPr>
          <p:cNvSpPr txBox="1"/>
          <p:nvPr/>
        </p:nvSpPr>
        <p:spPr>
          <a:xfrm>
            <a:off x="4536000" y="3292149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2 + 3 + 27 = 32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32784B-CA63-6110-0BFD-668B2896A703}"/>
              </a:ext>
            </a:extLst>
          </p:cNvPr>
          <p:cNvGrpSpPr/>
          <p:nvPr/>
        </p:nvGrpSpPr>
        <p:grpSpPr>
          <a:xfrm>
            <a:off x="172800" y="3261600"/>
            <a:ext cx="8128800" cy="2588718"/>
            <a:chOff x="172800" y="3261600"/>
            <a:chExt cx="8128800" cy="258871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49C7EDA-12F0-0711-6399-0D6A1715D9F2}"/>
                </a:ext>
              </a:extLst>
            </p:cNvPr>
            <p:cNvSpPr/>
            <p:nvPr/>
          </p:nvSpPr>
          <p:spPr>
            <a:xfrm>
              <a:off x="172800" y="3261600"/>
              <a:ext cx="3830400" cy="770400"/>
            </a:xfrm>
            <a:custGeom>
              <a:avLst/>
              <a:gdLst>
                <a:gd name="connsiteX0" fmla="*/ 0 w 3830400"/>
                <a:gd name="connsiteY0" fmla="*/ 14400 h 770400"/>
                <a:gd name="connsiteX1" fmla="*/ 3816000 w 3830400"/>
                <a:gd name="connsiteY1" fmla="*/ 0 h 770400"/>
                <a:gd name="connsiteX2" fmla="*/ 3830400 w 3830400"/>
                <a:gd name="connsiteY2" fmla="*/ 705600 h 770400"/>
                <a:gd name="connsiteX3" fmla="*/ 0 w 3830400"/>
                <a:gd name="connsiteY3" fmla="*/ 770400 h 770400"/>
                <a:gd name="connsiteX4" fmla="*/ 0 w 3830400"/>
                <a:gd name="connsiteY4" fmla="*/ 14400 h 77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0400" h="770400">
                  <a:moveTo>
                    <a:pt x="0" y="14400"/>
                  </a:moveTo>
                  <a:lnTo>
                    <a:pt x="3816000" y="0"/>
                  </a:lnTo>
                  <a:lnTo>
                    <a:pt x="3830400" y="705600"/>
                  </a:lnTo>
                  <a:lnTo>
                    <a:pt x="0" y="7704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BAF601-9CC4-3777-F445-BF6E53158E80}"/>
                </a:ext>
              </a:extLst>
            </p:cNvPr>
            <p:cNvSpPr txBox="1"/>
            <p:nvPr/>
          </p:nvSpPr>
          <p:spPr>
            <a:xfrm>
              <a:off x="4636800" y="4514399"/>
              <a:ext cx="3600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Each law of complexity </a:t>
              </a:r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dirty="0">
                  <a:latin typeface="Times"/>
                  <a:cs typeface="Times"/>
                </a:rPr>
                <a:t> is assigned a prior probability less than</a:t>
              </a:r>
            </a:p>
            <a:p>
              <a:r>
                <a:rPr lang="en-US" sz="4400" dirty="0">
                  <a:latin typeface="Times"/>
                  <a:cs typeface="Times"/>
                </a:rPr>
                <a:t>2</a:t>
              </a:r>
              <a:r>
                <a:rPr lang="en-US" sz="4400" baseline="30000" dirty="0">
                  <a:latin typeface="Times"/>
                  <a:cs typeface="Times"/>
                </a:rPr>
                <a:t>-</a:t>
              </a:r>
              <a:r>
                <a:rPr lang="en-US" sz="4400" i="1" baseline="30000" dirty="0">
                  <a:latin typeface="Times"/>
                  <a:cs typeface="Times"/>
                </a:rPr>
                <a:t>n</a:t>
              </a:r>
              <a:r>
                <a:rPr lang="en-US" sz="4400" dirty="0">
                  <a:latin typeface="Times"/>
                  <a:cs typeface="Times"/>
                </a:rPr>
                <a:t>/</a:t>
              </a:r>
              <a:r>
                <a:rPr lang="en-US" sz="4400" i="1" dirty="0">
                  <a:latin typeface="Times"/>
                  <a:cs typeface="Times"/>
                </a:rPr>
                <a:t>n</a:t>
              </a:r>
              <a:endParaRPr lang="en-US" sz="4400" dirty="0">
                <a:latin typeface="Times"/>
                <a:cs typeface="Time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F184EBE-C1F3-A849-732B-6F1E1B1F344E}"/>
                </a:ext>
              </a:extLst>
            </p:cNvPr>
            <p:cNvSpPr/>
            <p:nvPr/>
          </p:nvSpPr>
          <p:spPr>
            <a:xfrm>
              <a:off x="4500000" y="4500000"/>
              <a:ext cx="3801600" cy="1350318"/>
            </a:xfrm>
            <a:custGeom>
              <a:avLst/>
              <a:gdLst>
                <a:gd name="connsiteX0" fmla="*/ 0 w 3830400"/>
                <a:gd name="connsiteY0" fmla="*/ 14400 h 770400"/>
                <a:gd name="connsiteX1" fmla="*/ 3816000 w 3830400"/>
                <a:gd name="connsiteY1" fmla="*/ 0 h 770400"/>
                <a:gd name="connsiteX2" fmla="*/ 3830400 w 3830400"/>
                <a:gd name="connsiteY2" fmla="*/ 705600 h 770400"/>
                <a:gd name="connsiteX3" fmla="*/ 0 w 3830400"/>
                <a:gd name="connsiteY3" fmla="*/ 770400 h 770400"/>
                <a:gd name="connsiteX4" fmla="*/ 0 w 3830400"/>
                <a:gd name="connsiteY4" fmla="*/ 14400 h 77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0400" h="770400">
                  <a:moveTo>
                    <a:pt x="0" y="14400"/>
                  </a:moveTo>
                  <a:lnTo>
                    <a:pt x="3816000" y="0"/>
                  </a:lnTo>
                  <a:lnTo>
                    <a:pt x="3830400" y="705600"/>
                  </a:lnTo>
                  <a:lnTo>
                    <a:pt x="0" y="7704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1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9C8A-4BC5-2FE9-003B-124083C5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5A52-753B-F9A7-4A30-D54FAC19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C85E2-68A2-8463-8B21-100D29D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BE3F7573-6279-7B5F-CACC-AEB34302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9" y="113347"/>
            <a:ext cx="4289331" cy="663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2D0C76C-2E96-6919-7F0F-0C0735F9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1" y="3168362"/>
            <a:ext cx="7120584" cy="1143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47925D-E884-BC06-8787-78B4E2C4281C}"/>
              </a:ext>
            </a:extLst>
          </p:cNvPr>
          <p:cNvGrpSpPr/>
          <p:nvPr/>
        </p:nvGrpSpPr>
        <p:grpSpPr>
          <a:xfrm>
            <a:off x="741600" y="1166400"/>
            <a:ext cx="6805164" cy="1245600"/>
            <a:chOff x="741600" y="1166400"/>
            <a:chExt cx="6805164" cy="1245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8BF659-FD67-7302-790D-45902A240BAC}"/>
                </a:ext>
              </a:extLst>
            </p:cNvPr>
            <p:cNvSpPr txBox="1"/>
            <p:nvPr/>
          </p:nvSpPr>
          <p:spPr>
            <a:xfrm>
              <a:off x="4701601" y="1188000"/>
              <a:ext cx="2845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Apply through the ratio form of Bayes’ theorem.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3EF7C2F-A279-C5D9-00CE-A312C34CFD77}"/>
                </a:ext>
              </a:extLst>
            </p:cNvPr>
            <p:cNvSpPr/>
            <p:nvPr/>
          </p:nvSpPr>
          <p:spPr>
            <a:xfrm>
              <a:off x="741600" y="1987200"/>
              <a:ext cx="2901600" cy="424800"/>
            </a:xfrm>
            <a:custGeom>
              <a:avLst/>
              <a:gdLst>
                <a:gd name="connsiteX0" fmla="*/ 50400 w 2901600"/>
                <a:gd name="connsiteY0" fmla="*/ 14400 h 424800"/>
                <a:gd name="connsiteX1" fmla="*/ 50400 w 2901600"/>
                <a:gd name="connsiteY1" fmla="*/ 14400 h 424800"/>
                <a:gd name="connsiteX2" fmla="*/ 2901600 w 2901600"/>
                <a:gd name="connsiteY2" fmla="*/ 0 h 424800"/>
                <a:gd name="connsiteX3" fmla="*/ 2880000 w 2901600"/>
                <a:gd name="connsiteY3" fmla="*/ 424800 h 424800"/>
                <a:gd name="connsiteX4" fmla="*/ 0 w 2901600"/>
                <a:gd name="connsiteY4" fmla="*/ 410400 h 424800"/>
                <a:gd name="connsiteX5" fmla="*/ 50400 w 2901600"/>
                <a:gd name="connsiteY5" fmla="*/ 14400 h 42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1600" h="424800">
                  <a:moveTo>
                    <a:pt x="50400" y="14400"/>
                  </a:moveTo>
                  <a:lnTo>
                    <a:pt x="50400" y="14400"/>
                  </a:lnTo>
                  <a:lnTo>
                    <a:pt x="2901600" y="0"/>
                  </a:lnTo>
                  <a:lnTo>
                    <a:pt x="2880000" y="424800"/>
                  </a:lnTo>
                  <a:lnTo>
                    <a:pt x="0" y="410400"/>
                  </a:lnTo>
                  <a:lnTo>
                    <a:pt x="50400" y="1440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84E195C-F819-2562-082F-A2598B329E6A}"/>
                </a:ext>
              </a:extLst>
            </p:cNvPr>
            <p:cNvSpPr/>
            <p:nvPr/>
          </p:nvSpPr>
          <p:spPr>
            <a:xfrm>
              <a:off x="4514400" y="1166400"/>
              <a:ext cx="3032364" cy="820800"/>
            </a:xfrm>
            <a:custGeom>
              <a:avLst/>
              <a:gdLst>
                <a:gd name="connsiteX0" fmla="*/ 50400 w 2901600"/>
                <a:gd name="connsiteY0" fmla="*/ 14400 h 424800"/>
                <a:gd name="connsiteX1" fmla="*/ 50400 w 2901600"/>
                <a:gd name="connsiteY1" fmla="*/ 14400 h 424800"/>
                <a:gd name="connsiteX2" fmla="*/ 2901600 w 2901600"/>
                <a:gd name="connsiteY2" fmla="*/ 0 h 424800"/>
                <a:gd name="connsiteX3" fmla="*/ 2880000 w 2901600"/>
                <a:gd name="connsiteY3" fmla="*/ 424800 h 424800"/>
                <a:gd name="connsiteX4" fmla="*/ 0 w 2901600"/>
                <a:gd name="connsiteY4" fmla="*/ 410400 h 424800"/>
                <a:gd name="connsiteX5" fmla="*/ 50400 w 2901600"/>
                <a:gd name="connsiteY5" fmla="*/ 14400 h 42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1600" h="424800">
                  <a:moveTo>
                    <a:pt x="50400" y="14400"/>
                  </a:moveTo>
                  <a:lnTo>
                    <a:pt x="50400" y="14400"/>
                  </a:lnTo>
                  <a:lnTo>
                    <a:pt x="2901600" y="0"/>
                  </a:lnTo>
                  <a:lnTo>
                    <a:pt x="2880000" y="424800"/>
                  </a:lnTo>
                  <a:lnTo>
                    <a:pt x="0" y="410400"/>
                  </a:lnTo>
                  <a:lnTo>
                    <a:pt x="50400" y="1440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3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449B-76FE-C659-5657-D548ECC6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C798-3F63-4A43-8E68-06EE144D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700EE-40E8-F251-6670-28370358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46AE38-AB61-3FCA-E5B5-1B3E715951E1}"/>
              </a:ext>
            </a:extLst>
          </p:cNvPr>
          <p:cNvGrpSpPr/>
          <p:nvPr/>
        </p:nvGrpSpPr>
        <p:grpSpPr>
          <a:xfrm>
            <a:off x="4650400" y="136525"/>
            <a:ext cx="4135872" cy="2018224"/>
            <a:chOff x="4650399" y="136525"/>
            <a:chExt cx="4135872" cy="2018224"/>
          </a:xfrm>
        </p:grpSpPr>
        <p:pic>
          <p:nvPicPr>
            <p:cNvPr id="6" name="Content Placeholder 5" descr="A person with glasses smiling&#10;&#10;AI-generated content may be incorrect.">
              <a:extLst>
                <a:ext uri="{FF2B5EF4-FFF2-40B4-BE49-F238E27FC236}">
                  <a16:creationId xmlns:a16="http://schemas.microsoft.com/office/drawing/2014/main" id="{4A890B13-49CB-0602-26E2-462BA0E0C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051474" y="213837"/>
              <a:ext cx="1734797" cy="1940912"/>
            </a:xfrm>
            <a:prstGeom prst="rect">
              <a:avLst/>
            </a:prstGeom>
            <a:solidFill>
              <a:srgbClr val="C8DDFF"/>
            </a:solidFill>
            <a:ln>
              <a:noFill/>
            </a:ln>
          </p:spPr>
        </p:pic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552E6978-79BC-9492-CA1D-90A155B4CE67}"/>
                </a:ext>
              </a:extLst>
            </p:cNvPr>
            <p:cNvSpPr/>
            <p:nvPr/>
          </p:nvSpPr>
          <p:spPr>
            <a:xfrm>
              <a:off x="4650399" y="136525"/>
              <a:ext cx="2247201" cy="1164441"/>
            </a:xfrm>
            <a:prstGeom prst="wedgeRoundRectCallout">
              <a:avLst>
                <a:gd name="adj1" fmla="val 81861"/>
                <a:gd name="adj2" fmla="val 58172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1AD7CD-6F3A-A0AC-2828-124750307E01}"/>
                </a:ext>
              </a:extLst>
            </p:cNvPr>
            <p:cNvSpPr txBox="1"/>
            <p:nvPr/>
          </p:nvSpPr>
          <p:spPr>
            <a:xfrm>
              <a:off x="4694400" y="213837"/>
              <a:ext cx="23130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Looks good…</a:t>
              </a:r>
            </a:p>
          </p:txBody>
        </p:sp>
      </p:grp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5FA914B-4B5E-2506-621A-907B0358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1" y="2541049"/>
            <a:ext cx="7120584" cy="1143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96C0BF-D345-A5A4-248E-351747472ACD}"/>
              </a:ext>
            </a:extLst>
          </p:cNvPr>
          <p:cNvGrpSpPr/>
          <p:nvPr/>
        </p:nvGrpSpPr>
        <p:grpSpPr>
          <a:xfrm>
            <a:off x="2880402" y="1439079"/>
            <a:ext cx="2322000" cy="1598400"/>
            <a:chOff x="457200" y="1461600"/>
            <a:chExt cx="2322000" cy="15984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E090A4-C97B-DBA4-D948-874D863E8D4B}"/>
                </a:ext>
              </a:extLst>
            </p:cNvPr>
            <p:cNvSpPr/>
            <p:nvPr/>
          </p:nvSpPr>
          <p:spPr>
            <a:xfrm>
              <a:off x="457200" y="1461600"/>
              <a:ext cx="2322000" cy="1598400"/>
            </a:xfrm>
            <a:custGeom>
              <a:avLst/>
              <a:gdLst>
                <a:gd name="connsiteX0" fmla="*/ 0 w 2124000"/>
                <a:gd name="connsiteY0" fmla="*/ 0 h 1598400"/>
                <a:gd name="connsiteX1" fmla="*/ 0 w 2124000"/>
                <a:gd name="connsiteY1" fmla="*/ 0 h 1598400"/>
                <a:gd name="connsiteX2" fmla="*/ 2124000 w 2124000"/>
                <a:gd name="connsiteY2" fmla="*/ 86400 h 1598400"/>
                <a:gd name="connsiteX3" fmla="*/ 1807200 w 2124000"/>
                <a:gd name="connsiteY3" fmla="*/ 1598400 h 1598400"/>
                <a:gd name="connsiteX4" fmla="*/ 266400 w 2124000"/>
                <a:gd name="connsiteY4" fmla="*/ 1584000 h 1598400"/>
                <a:gd name="connsiteX5" fmla="*/ 0 w 2124000"/>
                <a:gd name="connsiteY5" fmla="*/ 0 h 15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000" h="1598400">
                  <a:moveTo>
                    <a:pt x="0" y="0"/>
                  </a:moveTo>
                  <a:lnTo>
                    <a:pt x="0" y="0"/>
                  </a:lnTo>
                  <a:lnTo>
                    <a:pt x="2124000" y="86400"/>
                  </a:lnTo>
                  <a:lnTo>
                    <a:pt x="1807200" y="1598400"/>
                  </a:lnTo>
                  <a:lnTo>
                    <a:pt x="266400" y="15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7F9019-534F-D554-2A5A-2B7DB685EBA6}"/>
                </a:ext>
              </a:extLst>
            </p:cNvPr>
            <p:cNvSpPr txBox="1"/>
            <p:nvPr/>
          </p:nvSpPr>
          <p:spPr>
            <a:xfrm>
              <a:off x="715977" y="1592387"/>
              <a:ext cx="1976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When p entails q</a:t>
              </a:r>
              <a:r>
                <a:rPr lang="en-US" sz="2000" i="1" dirty="0">
                  <a:latin typeface="Times"/>
                  <a:cs typeface="Times"/>
                </a:rPr>
                <a:t>,</a:t>
              </a:r>
            </a:p>
            <a:p>
              <a:pPr algn="ctr"/>
              <a:r>
                <a:rPr lang="en-US" sz="2000" i="1" dirty="0">
                  <a:latin typeface="Times"/>
                  <a:cs typeface="Times"/>
                </a:rPr>
                <a:t>P</a:t>
              </a:r>
              <a:r>
                <a:rPr lang="en-US" sz="2000" dirty="0">
                  <a:latin typeface="Times"/>
                  <a:cs typeface="Times"/>
                </a:rPr>
                <a:t>(</a:t>
              </a:r>
              <a:r>
                <a:rPr lang="en-US" sz="2000" i="1" dirty="0" err="1">
                  <a:latin typeface="Times"/>
                  <a:cs typeface="Times"/>
                </a:rPr>
                <a:t>q</a:t>
              </a:r>
              <a:r>
                <a:rPr lang="en-US" sz="2000" dirty="0" err="1">
                  <a:latin typeface="Times"/>
                  <a:cs typeface="Times"/>
                </a:rPr>
                <a:t>|</a:t>
              </a:r>
              <a:r>
                <a:rPr lang="en-US" sz="2000" i="1" dirty="0" err="1">
                  <a:latin typeface="Times"/>
                  <a:cs typeface="Times"/>
                </a:rPr>
                <a:t>p.h</a:t>
              </a:r>
              <a:r>
                <a:rPr lang="en-US" sz="2000" dirty="0">
                  <a:latin typeface="Times"/>
                  <a:cs typeface="Times"/>
                </a:rPr>
                <a:t>) = 1 …</a:t>
              </a:r>
              <a:endParaRPr lang="en-US" sz="2000" i="1" dirty="0">
                <a:latin typeface="Times"/>
                <a:cs typeface="Time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F35460-FCFB-7E0A-91F6-C2701480CB24}"/>
              </a:ext>
            </a:extLst>
          </p:cNvPr>
          <p:cNvGrpSpPr/>
          <p:nvPr/>
        </p:nvGrpSpPr>
        <p:grpSpPr>
          <a:xfrm>
            <a:off x="3081600" y="3124800"/>
            <a:ext cx="3744805" cy="1813858"/>
            <a:chOff x="3081600" y="3124800"/>
            <a:chExt cx="3744805" cy="181385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94CC7F-4D4C-452C-F1CC-8C8DA5C89BEC}"/>
                </a:ext>
              </a:extLst>
            </p:cNvPr>
            <p:cNvSpPr/>
            <p:nvPr/>
          </p:nvSpPr>
          <p:spPr>
            <a:xfrm>
              <a:off x="3081600" y="3124800"/>
              <a:ext cx="3592800" cy="1813858"/>
            </a:xfrm>
            <a:custGeom>
              <a:avLst/>
              <a:gdLst>
                <a:gd name="connsiteX0" fmla="*/ 0 w 3592800"/>
                <a:gd name="connsiteY0" fmla="*/ 14400 h 1461600"/>
                <a:gd name="connsiteX1" fmla="*/ 2160000 w 3592800"/>
                <a:gd name="connsiteY1" fmla="*/ 0 h 1461600"/>
                <a:gd name="connsiteX2" fmla="*/ 3592800 w 3592800"/>
                <a:gd name="connsiteY2" fmla="*/ 1461600 h 1461600"/>
                <a:gd name="connsiteX3" fmla="*/ 842400 w 3592800"/>
                <a:gd name="connsiteY3" fmla="*/ 1461600 h 1461600"/>
                <a:gd name="connsiteX4" fmla="*/ 0 w 3592800"/>
                <a:gd name="connsiteY4" fmla="*/ 14400 h 14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800" h="1461600">
                  <a:moveTo>
                    <a:pt x="0" y="14400"/>
                  </a:moveTo>
                  <a:lnTo>
                    <a:pt x="2160000" y="0"/>
                  </a:lnTo>
                  <a:lnTo>
                    <a:pt x="3592800" y="1461600"/>
                  </a:lnTo>
                  <a:lnTo>
                    <a:pt x="842400" y="14616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399994-287C-925F-579F-6692EFE81466}"/>
                </a:ext>
              </a:extLst>
            </p:cNvPr>
            <p:cNvSpPr txBox="1"/>
            <p:nvPr/>
          </p:nvSpPr>
          <p:spPr>
            <a:xfrm>
              <a:off x="3578400" y="4183200"/>
              <a:ext cx="3248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 and </a:t>
              </a:r>
              <a:r>
                <a:rPr lang="en-US" sz="2000" i="1" dirty="0">
                  <a:latin typeface="Times"/>
                  <a:cs typeface="Times"/>
                </a:rPr>
                <a:t>q</a:t>
              </a:r>
              <a:r>
                <a:rPr lang="en-US" sz="2000" dirty="0">
                  <a:latin typeface="Times"/>
                  <a:cs typeface="Times"/>
                </a:rPr>
                <a:t> is improbable on ~</a:t>
              </a:r>
              <a:r>
                <a:rPr lang="en-US" sz="2000" i="1" dirty="0">
                  <a:latin typeface="Times"/>
                  <a:cs typeface="Times"/>
                </a:rPr>
                <a:t>p,</a:t>
              </a:r>
            </a:p>
            <a:p>
              <a:pPr algn="ctr"/>
              <a:r>
                <a:rPr lang="en-US" sz="2000" i="1" dirty="0">
                  <a:latin typeface="Times"/>
                  <a:cs typeface="Times"/>
                </a:rPr>
                <a:t>P</a:t>
              </a:r>
              <a:r>
                <a:rPr lang="en-US" sz="2000" dirty="0">
                  <a:latin typeface="Times"/>
                  <a:cs typeface="Times"/>
                </a:rPr>
                <a:t>(</a:t>
              </a:r>
              <a:r>
                <a:rPr lang="en-US" sz="2000" i="1" dirty="0">
                  <a:latin typeface="Times"/>
                  <a:cs typeface="Times"/>
                </a:rPr>
                <a:t>q</a:t>
              </a:r>
              <a:r>
                <a:rPr lang="en-US" sz="2000" dirty="0">
                  <a:latin typeface="Times"/>
                  <a:cs typeface="Times"/>
                </a:rPr>
                <a:t>|~</a:t>
              </a:r>
              <a:r>
                <a:rPr lang="en-US" sz="2000" i="1" dirty="0" err="1">
                  <a:latin typeface="Times"/>
                  <a:cs typeface="Times"/>
                </a:rPr>
                <a:t>p.h</a:t>
              </a:r>
              <a:r>
                <a:rPr lang="en-US" sz="2000" dirty="0">
                  <a:latin typeface="Times"/>
                  <a:cs typeface="Times"/>
                </a:rPr>
                <a:t>) is small.</a:t>
              </a:r>
              <a:endParaRPr lang="en-US" sz="2000" i="1" dirty="0">
                <a:latin typeface="Times"/>
                <a:cs typeface="Time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043138-6BA2-4206-5ECF-F474B63E1D66}"/>
              </a:ext>
            </a:extLst>
          </p:cNvPr>
          <p:cNvGrpSpPr/>
          <p:nvPr/>
        </p:nvGrpSpPr>
        <p:grpSpPr>
          <a:xfrm>
            <a:off x="338400" y="3125836"/>
            <a:ext cx="2599200" cy="2270561"/>
            <a:chOff x="338400" y="3125836"/>
            <a:chExt cx="2599200" cy="227056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D363C46-0A22-E1AF-2C8E-8284F0D479D8}"/>
                </a:ext>
              </a:extLst>
            </p:cNvPr>
            <p:cNvSpPr/>
            <p:nvPr/>
          </p:nvSpPr>
          <p:spPr>
            <a:xfrm flipV="1">
              <a:off x="338400" y="3125836"/>
              <a:ext cx="2599200" cy="2270561"/>
            </a:xfrm>
            <a:custGeom>
              <a:avLst/>
              <a:gdLst>
                <a:gd name="connsiteX0" fmla="*/ 0 w 2124000"/>
                <a:gd name="connsiteY0" fmla="*/ 0 h 1598400"/>
                <a:gd name="connsiteX1" fmla="*/ 0 w 2124000"/>
                <a:gd name="connsiteY1" fmla="*/ 0 h 1598400"/>
                <a:gd name="connsiteX2" fmla="*/ 2124000 w 2124000"/>
                <a:gd name="connsiteY2" fmla="*/ 86400 h 1598400"/>
                <a:gd name="connsiteX3" fmla="*/ 1807200 w 2124000"/>
                <a:gd name="connsiteY3" fmla="*/ 1598400 h 1598400"/>
                <a:gd name="connsiteX4" fmla="*/ 266400 w 2124000"/>
                <a:gd name="connsiteY4" fmla="*/ 1584000 h 1598400"/>
                <a:gd name="connsiteX5" fmla="*/ 0 w 2124000"/>
                <a:gd name="connsiteY5" fmla="*/ 0 h 15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000" h="1598400">
                  <a:moveTo>
                    <a:pt x="0" y="0"/>
                  </a:moveTo>
                  <a:lnTo>
                    <a:pt x="0" y="0"/>
                  </a:lnTo>
                  <a:lnTo>
                    <a:pt x="2124000" y="86400"/>
                  </a:lnTo>
                  <a:lnTo>
                    <a:pt x="1807200" y="1598400"/>
                  </a:lnTo>
                  <a:lnTo>
                    <a:pt x="266400" y="15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66AF51-5C96-32F3-51D9-0650D6440089}"/>
                </a:ext>
              </a:extLst>
            </p:cNvPr>
            <p:cNvSpPr txBox="1"/>
            <p:nvPr/>
          </p:nvSpPr>
          <p:spPr>
            <a:xfrm>
              <a:off x="457200" y="4161129"/>
              <a:ext cx="223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Then posterior ratio shifts strongly in favor of </a:t>
              </a:r>
              <a:r>
                <a:rPr lang="en-US" sz="2000" i="1" dirty="0">
                  <a:latin typeface="Times"/>
                  <a:cs typeface="Times"/>
                </a:rPr>
                <a:t>p.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45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17D6-BBAE-0B91-D1D2-35E0B8CB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62CF-9C7F-B951-5526-44460438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55DED-4562-ACBA-1F26-5E8B68BD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34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18075-2FBB-B220-D2E7-0A6B56577605}"/>
              </a:ext>
            </a:extLst>
          </p:cNvPr>
          <p:cNvGrpSpPr/>
          <p:nvPr/>
        </p:nvGrpSpPr>
        <p:grpSpPr>
          <a:xfrm>
            <a:off x="5159072" y="274638"/>
            <a:ext cx="3527728" cy="1807842"/>
            <a:chOff x="-2065665" y="6796"/>
            <a:chExt cx="3527728" cy="1807842"/>
          </a:xfrm>
        </p:grpSpPr>
        <p:pic>
          <p:nvPicPr>
            <p:cNvPr id="7" name="Picture 6" descr="A person with glasses and beard&#10;&#10;AI-generated content may be incorrect.">
              <a:extLst>
                <a:ext uri="{FF2B5EF4-FFF2-40B4-BE49-F238E27FC236}">
                  <a16:creationId xmlns:a16="http://schemas.microsoft.com/office/drawing/2014/main" id="{74BBAE5A-1A97-3CAF-CF94-1806FFFAA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274" y="274638"/>
              <a:ext cx="1215789" cy="1540000"/>
            </a:xfrm>
            <a:prstGeom prst="rect">
              <a:avLst/>
            </a:prstGeom>
          </p:spPr>
        </p:pic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74EE934F-26FD-C2B4-24CA-8ABD58FA9D56}"/>
                </a:ext>
              </a:extLst>
            </p:cNvPr>
            <p:cNvSpPr/>
            <p:nvPr/>
          </p:nvSpPr>
          <p:spPr>
            <a:xfrm>
              <a:off x="-2065665" y="6796"/>
              <a:ext cx="2138400" cy="1164441"/>
            </a:xfrm>
            <a:prstGeom prst="wedgeRoundRectCallout">
              <a:avLst>
                <a:gd name="adj1" fmla="val 71087"/>
                <a:gd name="adj2" fmla="val 47043"/>
                <a:gd name="adj3" fmla="val 16667"/>
              </a:avLst>
            </a:prstGeom>
            <a:solidFill>
              <a:srgbClr val="C8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3FD748-48B7-8DA1-F560-04B44386CB55}"/>
                </a:ext>
              </a:extLst>
            </p:cNvPr>
            <p:cNvSpPr txBox="1"/>
            <p:nvPr/>
          </p:nvSpPr>
          <p:spPr>
            <a:xfrm>
              <a:off x="-1970375" y="89378"/>
              <a:ext cx="18896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familiar</a:t>
              </a:r>
            </a:p>
            <a:p>
              <a:r>
                <a:rPr lang="en-US" sz="2800" dirty="0">
                  <a:latin typeface="Times"/>
                  <a:cs typeface="Times"/>
                </a:rPr>
                <a:t>problem….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6D50CB-6A90-567A-4D03-BB78704CFEC3}"/>
              </a:ext>
            </a:extLst>
          </p:cNvPr>
          <p:cNvGrpSpPr/>
          <p:nvPr/>
        </p:nvGrpSpPr>
        <p:grpSpPr>
          <a:xfrm>
            <a:off x="457200" y="2749748"/>
            <a:ext cx="7120584" cy="1145452"/>
            <a:chOff x="457200" y="2749748"/>
            <a:chExt cx="7120584" cy="11454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8646ED-6D60-4EEF-29AB-466F02A99D0C}"/>
                </a:ext>
              </a:extLst>
            </p:cNvPr>
            <p:cNvSpPr/>
            <p:nvPr/>
          </p:nvSpPr>
          <p:spPr>
            <a:xfrm>
              <a:off x="1231200" y="3484800"/>
              <a:ext cx="633600" cy="4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F18E79-592F-6910-63FB-9B1A3F349764}"/>
                </a:ext>
              </a:extLst>
            </p:cNvPr>
            <p:cNvSpPr/>
            <p:nvPr/>
          </p:nvSpPr>
          <p:spPr>
            <a:xfrm>
              <a:off x="4255200" y="3484800"/>
              <a:ext cx="633600" cy="4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AD52CE-8851-492C-E96B-D26731ABD6AB}"/>
                </a:ext>
              </a:extLst>
            </p:cNvPr>
            <p:cNvSpPr/>
            <p:nvPr/>
          </p:nvSpPr>
          <p:spPr>
            <a:xfrm>
              <a:off x="6004800" y="3463200"/>
              <a:ext cx="633600" cy="41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79ABA6E4-EED6-0D71-17AC-0620A3020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749748"/>
              <a:ext cx="7120584" cy="1143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5687720-C6A5-0949-9F01-A990FDF100C4}"/>
                </a:ext>
              </a:extLst>
            </p:cNvPr>
            <p:cNvSpPr/>
            <p:nvPr/>
          </p:nvSpPr>
          <p:spPr>
            <a:xfrm>
              <a:off x="1231200" y="3378489"/>
              <a:ext cx="633600" cy="346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5BA738-F16D-EC8A-5486-54DE78F636BA}"/>
                </a:ext>
              </a:extLst>
            </p:cNvPr>
            <p:cNvSpPr/>
            <p:nvPr/>
          </p:nvSpPr>
          <p:spPr>
            <a:xfrm>
              <a:off x="4229676" y="3356705"/>
              <a:ext cx="679067" cy="346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501FA2-B494-6050-79B1-D207278E1F22}"/>
                </a:ext>
              </a:extLst>
            </p:cNvPr>
            <p:cNvSpPr/>
            <p:nvPr/>
          </p:nvSpPr>
          <p:spPr>
            <a:xfrm>
              <a:off x="6024744" y="3394800"/>
              <a:ext cx="633601" cy="346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386446-5496-299B-2CE1-F984F557F16E}"/>
                </a:ext>
              </a:extLst>
            </p:cNvPr>
            <p:cNvSpPr txBox="1"/>
            <p:nvPr/>
          </p:nvSpPr>
          <p:spPr>
            <a:xfrm>
              <a:off x="1333411" y="3063053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i="1" dirty="0">
                  <a:latin typeface="Times"/>
                  <a:cs typeface="Times"/>
                </a:rPr>
                <a:t>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95A444-164A-612D-BDD5-D66795433CC5}"/>
                </a:ext>
              </a:extLst>
            </p:cNvPr>
            <p:cNvSpPr txBox="1"/>
            <p:nvPr/>
          </p:nvSpPr>
          <p:spPr>
            <a:xfrm>
              <a:off x="4293495" y="3101866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i="1" dirty="0">
                  <a:latin typeface="Times"/>
                  <a:cs typeface="Times"/>
                </a:rPr>
                <a:t>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EACD99-E6CC-E5D9-27A1-5DD32E9C93C0}"/>
                </a:ext>
              </a:extLst>
            </p:cNvPr>
            <p:cNvSpPr txBox="1"/>
            <p:nvPr/>
          </p:nvSpPr>
          <p:spPr>
            <a:xfrm>
              <a:off x="6148922" y="3074959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i="1" dirty="0">
                  <a:latin typeface="Times"/>
                  <a:cs typeface="Times"/>
                </a:rPr>
                <a:t>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23F5FF-5CE8-2465-9CE6-3268CE1C36DD}"/>
              </a:ext>
            </a:extLst>
          </p:cNvPr>
          <p:cNvGrpSpPr/>
          <p:nvPr/>
        </p:nvGrpSpPr>
        <p:grpSpPr>
          <a:xfrm>
            <a:off x="2081461" y="1588500"/>
            <a:ext cx="4067461" cy="2216514"/>
            <a:chOff x="2052000" y="1641144"/>
            <a:chExt cx="4067461" cy="22165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488B2E-F4B5-048C-681C-E531EBB9A5E0}"/>
                </a:ext>
              </a:extLst>
            </p:cNvPr>
            <p:cNvSpPr txBox="1"/>
            <p:nvPr/>
          </p:nvSpPr>
          <p:spPr>
            <a:xfrm>
              <a:off x="2052000" y="1730993"/>
              <a:ext cx="35397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When both 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 and r entail </a:t>
              </a:r>
              <a:r>
                <a:rPr lang="en-US" sz="2400" i="1" dirty="0">
                  <a:latin typeface="Times"/>
                  <a:cs typeface="Times"/>
                </a:rPr>
                <a:t>q</a:t>
              </a:r>
              <a:r>
                <a:rPr lang="en-US" sz="2400" dirty="0">
                  <a:latin typeface="Times"/>
                  <a:cs typeface="Times"/>
                </a:rPr>
                <a:t>,</a:t>
              </a:r>
            </a:p>
            <a:p>
              <a:pPr algn="ctr"/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(</a:t>
              </a:r>
              <a:r>
                <a:rPr lang="en-US" sz="2400" i="1" dirty="0" err="1">
                  <a:latin typeface="Times"/>
                  <a:cs typeface="Times"/>
                </a:rPr>
                <a:t>q</a:t>
              </a:r>
              <a:r>
                <a:rPr lang="en-US" sz="2400" dirty="0" err="1">
                  <a:latin typeface="Times"/>
                  <a:cs typeface="Times"/>
                </a:rPr>
                <a:t>|</a:t>
              </a:r>
              <a:r>
                <a:rPr lang="en-US" sz="2400" i="1" dirty="0" err="1">
                  <a:latin typeface="Times"/>
                  <a:cs typeface="Times"/>
                </a:rPr>
                <a:t>p.h</a:t>
              </a:r>
              <a:r>
                <a:rPr lang="en-US" sz="2400" dirty="0">
                  <a:latin typeface="Times"/>
                  <a:cs typeface="Times"/>
                </a:rPr>
                <a:t>) = 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(</a:t>
              </a:r>
              <a:r>
                <a:rPr lang="en-US" sz="2400" i="1" dirty="0" err="1">
                  <a:latin typeface="Times"/>
                  <a:cs typeface="Times"/>
                </a:rPr>
                <a:t>q</a:t>
              </a:r>
              <a:r>
                <a:rPr lang="en-US" sz="2400" dirty="0" err="1">
                  <a:latin typeface="Times"/>
                  <a:cs typeface="Times"/>
                </a:rPr>
                <a:t>|</a:t>
              </a:r>
              <a:r>
                <a:rPr lang="en-US" sz="2400" i="1" dirty="0" err="1">
                  <a:latin typeface="Times"/>
                  <a:cs typeface="Times"/>
                </a:rPr>
                <a:t>r.h</a:t>
              </a:r>
              <a:r>
                <a:rPr lang="en-US" sz="2400" dirty="0">
                  <a:latin typeface="Times"/>
                  <a:cs typeface="Times"/>
                </a:rPr>
                <a:t>)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DF74AD1-2231-E2A9-A15B-1373BFC99E7D}"/>
                </a:ext>
              </a:extLst>
            </p:cNvPr>
            <p:cNvSpPr/>
            <p:nvPr/>
          </p:nvSpPr>
          <p:spPr>
            <a:xfrm>
              <a:off x="2093550" y="1641144"/>
              <a:ext cx="4025911" cy="2216514"/>
            </a:xfrm>
            <a:custGeom>
              <a:avLst/>
              <a:gdLst>
                <a:gd name="connsiteX0" fmla="*/ 0 w 3592800"/>
                <a:gd name="connsiteY0" fmla="*/ 14400 h 1461600"/>
                <a:gd name="connsiteX1" fmla="*/ 2160000 w 3592800"/>
                <a:gd name="connsiteY1" fmla="*/ 0 h 1461600"/>
                <a:gd name="connsiteX2" fmla="*/ 3592800 w 3592800"/>
                <a:gd name="connsiteY2" fmla="*/ 1461600 h 1461600"/>
                <a:gd name="connsiteX3" fmla="*/ 842400 w 3592800"/>
                <a:gd name="connsiteY3" fmla="*/ 1461600 h 1461600"/>
                <a:gd name="connsiteX4" fmla="*/ 0 w 3592800"/>
                <a:gd name="connsiteY4" fmla="*/ 14400 h 1461600"/>
                <a:gd name="connsiteX0" fmla="*/ 0 w 4005507"/>
                <a:gd name="connsiteY0" fmla="*/ 327694 h 1461600"/>
                <a:gd name="connsiteX1" fmla="*/ 2572707 w 4005507"/>
                <a:gd name="connsiteY1" fmla="*/ 0 h 1461600"/>
                <a:gd name="connsiteX2" fmla="*/ 4005507 w 4005507"/>
                <a:gd name="connsiteY2" fmla="*/ 1461600 h 1461600"/>
                <a:gd name="connsiteX3" fmla="*/ 1255107 w 4005507"/>
                <a:gd name="connsiteY3" fmla="*/ 1461600 h 1461600"/>
                <a:gd name="connsiteX4" fmla="*/ 0 w 4005507"/>
                <a:gd name="connsiteY4" fmla="*/ 327694 h 1461600"/>
                <a:gd name="connsiteX0" fmla="*/ 0 w 4794976"/>
                <a:gd name="connsiteY0" fmla="*/ 159444 h 1293350"/>
                <a:gd name="connsiteX1" fmla="*/ 4794976 w 4794976"/>
                <a:gd name="connsiteY1" fmla="*/ 0 h 1293350"/>
                <a:gd name="connsiteX2" fmla="*/ 4005507 w 4794976"/>
                <a:gd name="connsiteY2" fmla="*/ 1293350 h 1293350"/>
                <a:gd name="connsiteX3" fmla="*/ 1255107 w 4794976"/>
                <a:gd name="connsiteY3" fmla="*/ 1293350 h 1293350"/>
                <a:gd name="connsiteX4" fmla="*/ 0 w 4794976"/>
                <a:gd name="connsiteY4" fmla="*/ 159444 h 1293350"/>
                <a:gd name="connsiteX0" fmla="*/ 0 w 4794976"/>
                <a:gd name="connsiteY0" fmla="*/ 159444 h 1293350"/>
                <a:gd name="connsiteX1" fmla="*/ 4794976 w 4794976"/>
                <a:gd name="connsiteY1" fmla="*/ 0 h 1293350"/>
                <a:gd name="connsiteX2" fmla="*/ 4005507 w 4794976"/>
                <a:gd name="connsiteY2" fmla="*/ 1293350 h 1293350"/>
                <a:gd name="connsiteX3" fmla="*/ 1921787 w 4794976"/>
                <a:gd name="connsiteY3" fmla="*/ 1293350 h 1293350"/>
                <a:gd name="connsiteX4" fmla="*/ 0 w 4794976"/>
                <a:gd name="connsiteY4" fmla="*/ 159444 h 1293350"/>
                <a:gd name="connsiteX0" fmla="*/ 0 w 4445762"/>
                <a:gd name="connsiteY0" fmla="*/ 0 h 1482010"/>
                <a:gd name="connsiteX1" fmla="*/ 4445762 w 4445762"/>
                <a:gd name="connsiteY1" fmla="*/ 188660 h 1482010"/>
                <a:gd name="connsiteX2" fmla="*/ 3656293 w 4445762"/>
                <a:gd name="connsiteY2" fmla="*/ 1482010 h 1482010"/>
                <a:gd name="connsiteX3" fmla="*/ 1572573 w 4445762"/>
                <a:gd name="connsiteY3" fmla="*/ 1482010 h 1482010"/>
                <a:gd name="connsiteX4" fmla="*/ 0 w 4445762"/>
                <a:gd name="connsiteY4" fmla="*/ 0 h 1482010"/>
                <a:gd name="connsiteX0" fmla="*/ 0 w 4437825"/>
                <a:gd name="connsiteY0" fmla="*/ 0 h 1302156"/>
                <a:gd name="connsiteX1" fmla="*/ 4437825 w 4437825"/>
                <a:gd name="connsiteY1" fmla="*/ 8806 h 1302156"/>
                <a:gd name="connsiteX2" fmla="*/ 3648356 w 4437825"/>
                <a:gd name="connsiteY2" fmla="*/ 1302156 h 1302156"/>
                <a:gd name="connsiteX3" fmla="*/ 1564636 w 4437825"/>
                <a:gd name="connsiteY3" fmla="*/ 1302156 h 1302156"/>
                <a:gd name="connsiteX4" fmla="*/ 0 w 4437825"/>
                <a:gd name="connsiteY4" fmla="*/ 0 h 130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825" h="1302156">
                  <a:moveTo>
                    <a:pt x="0" y="0"/>
                  </a:moveTo>
                  <a:lnTo>
                    <a:pt x="4437825" y="8806"/>
                  </a:lnTo>
                  <a:lnTo>
                    <a:pt x="3648356" y="1302156"/>
                  </a:lnTo>
                  <a:lnTo>
                    <a:pt x="1564636" y="1302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46407F-9352-F598-7D01-FAFBC8812145}"/>
              </a:ext>
            </a:extLst>
          </p:cNvPr>
          <p:cNvGrpSpPr/>
          <p:nvPr/>
        </p:nvGrpSpPr>
        <p:grpSpPr>
          <a:xfrm>
            <a:off x="652929" y="2825676"/>
            <a:ext cx="2423742" cy="2300400"/>
            <a:chOff x="472144" y="4048675"/>
            <a:chExt cx="2423742" cy="2300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8530F3-4874-E84F-69CA-3A285FF5635E}"/>
                </a:ext>
              </a:extLst>
            </p:cNvPr>
            <p:cNvSpPr txBox="1"/>
            <p:nvPr/>
          </p:nvSpPr>
          <p:spPr>
            <a:xfrm>
              <a:off x="716442" y="5308272"/>
              <a:ext cx="1935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Posterior ratio</a:t>
              </a:r>
            </a:p>
            <a:p>
              <a:r>
                <a:rPr lang="en-US" sz="2400" dirty="0">
                  <a:latin typeface="Times"/>
                  <a:cs typeface="Times"/>
                </a:rPr>
                <a:t>= prior ratio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82FBBC-6063-AD4B-FEE3-45D3B80C9188}"/>
                </a:ext>
              </a:extLst>
            </p:cNvPr>
            <p:cNvSpPr/>
            <p:nvPr/>
          </p:nvSpPr>
          <p:spPr>
            <a:xfrm flipV="1">
              <a:off x="472144" y="4048675"/>
              <a:ext cx="2423742" cy="2300400"/>
            </a:xfrm>
            <a:custGeom>
              <a:avLst/>
              <a:gdLst>
                <a:gd name="connsiteX0" fmla="*/ 0 w 2124000"/>
                <a:gd name="connsiteY0" fmla="*/ 0 h 1598400"/>
                <a:gd name="connsiteX1" fmla="*/ 0 w 2124000"/>
                <a:gd name="connsiteY1" fmla="*/ 0 h 1598400"/>
                <a:gd name="connsiteX2" fmla="*/ 2124000 w 2124000"/>
                <a:gd name="connsiteY2" fmla="*/ 86400 h 1598400"/>
                <a:gd name="connsiteX3" fmla="*/ 1807200 w 2124000"/>
                <a:gd name="connsiteY3" fmla="*/ 1598400 h 1598400"/>
                <a:gd name="connsiteX4" fmla="*/ 266400 w 2124000"/>
                <a:gd name="connsiteY4" fmla="*/ 1584000 h 1598400"/>
                <a:gd name="connsiteX5" fmla="*/ 0 w 2124000"/>
                <a:gd name="connsiteY5" fmla="*/ 0 h 15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000" h="1598400">
                  <a:moveTo>
                    <a:pt x="0" y="0"/>
                  </a:moveTo>
                  <a:lnTo>
                    <a:pt x="0" y="0"/>
                  </a:lnTo>
                  <a:lnTo>
                    <a:pt x="2124000" y="86400"/>
                  </a:lnTo>
                  <a:lnTo>
                    <a:pt x="1807200" y="1598400"/>
                  </a:lnTo>
                  <a:lnTo>
                    <a:pt x="266400" y="15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CEC74F-E989-CAA0-F4F2-87FD78F5185D}"/>
              </a:ext>
            </a:extLst>
          </p:cNvPr>
          <p:cNvGrpSpPr/>
          <p:nvPr/>
        </p:nvGrpSpPr>
        <p:grpSpPr>
          <a:xfrm>
            <a:off x="4871181" y="2825676"/>
            <a:ext cx="3364037" cy="2726909"/>
            <a:chOff x="4880575" y="1968969"/>
            <a:chExt cx="3364037" cy="2726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6CBA2F-C83C-5EB1-215A-AD98D4E3EAA5}"/>
                </a:ext>
              </a:extLst>
            </p:cNvPr>
            <p:cNvSpPr txBox="1"/>
            <p:nvPr/>
          </p:nvSpPr>
          <p:spPr>
            <a:xfrm>
              <a:off x="4880575" y="3329793"/>
              <a:ext cx="33640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only discrimination between </a:t>
              </a:r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 and </a:t>
              </a:r>
              <a:r>
                <a:rPr lang="en-US" i="1" dirty="0">
                  <a:latin typeface="Times"/>
                  <a:cs typeface="Times"/>
                </a:rPr>
                <a:t>r</a:t>
              </a:r>
              <a:r>
                <a:rPr lang="en-US" dirty="0">
                  <a:latin typeface="Times"/>
                  <a:cs typeface="Times"/>
                </a:rPr>
                <a:t> is supplied externally by the ratio of prior probabilities.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932D5D-DA30-981B-D11B-0AD4A50DAE5C}"/>
                </a:ext>
              </a:extLst>
            </p:cNvPr>
            <p:cNvSpPr/>
            <p:nvPr/>
          </p:nvSpPr>
          <p:spPr>
            <a:xfrm flipH="1" flipV="1">
              <a:off x="5407521" y="1968969"/>
              <a:ext cx="2423740" cy="2726909"/>
            </a:xfrm>
            <a:custGeom>
              <a:avLst/>
              <a:gdLst>
                <a:gd name="connsiteX0" fmla="*/ 0 w 2124000"/>
                <a:gd name="connsiteY0" fmla="*/ 0 h 1598400"/>
                <a:gd name="connsiteX1" fmla="*/ 0 w 2124000"/>
                <a:gd name="connsiteY1" fmla="*/ 0 h 1598400"/>
                <a:gd name="connsiteX2" fmla="*/ 2124000 w 2124000"/>
                <a:gd name="connsiteY2" fmla="*/ 86400 h 1598400"/>
                <a:gd name="connsiteX3" fmla="*/ 1807200 w 2124000"/>
                <a:gd name="connsiteY3" fmla="*/ 1598400 h 1598400"/>
                <a:gd name="connsiteX4" fmla="*/ 266400 w 2124000"/>
                <a:gd name="connsiteY4" fmla="*/ 1584000 h 1598400"/>
                <a:gd name="connsiteX5" fmla="*/ 0 w 2124000"/>
                <a:gd name="connsiteY5" fmla="*/ 0 h 15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4000" h="1598400">
                  <a:moveTo>
                    <a:pt x="0" y="0"/>
                  </a:moveTo>
                  <a:lnTo>
                    <a:pt x="0" y="0"/>
                  </a:lnTo>
                  <a:lnTo>
                    <a:pt x="2124000" y="86400"/>
                  </a:lnTo>
                  <a:lnTo>
                    <a:pt x="1807200" y="1598400"/>
                  </a:lnTo>
                  <a:lnTo>
                    <a:pt x="266400" y="15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FF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8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DCD4-A115-D48F-7F99-3D27053A4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4B27-63F6-AFA5-863B-7F2BCB14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CEDD-C3F7-1352-4789-CFB8827D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6ADFF9C-F518-30A7-E160-53B6A1CF6810}"/>
              </a:ext>
            </a:extLst>
          </p:cNvPr>
          <p:cNvSpPr/>
          <p:nvPr/>
        </p:nvSpPr>
        <p:spPr>
          <a:xfrm>
            <a:off x="2179320" y="619760"/>
            <a:ext cx="6878320" cy="5618480"/>
          </a:xfrm>
          <a:custGeom>
            <a:avLst/>
            <a:gdLst>
              <a:gd name="connsiteX0" fmla="*/ 3159760 w 6878320"/>
              <a:gd name="connsiteY0" fmla="*/ 0 h 5618480"/>
              <a:gd name="connsiteX1" fmla="*/ 6878320 w 6878320"/>
              <a:gd name="connsiteY1" fmla="*/ 1544320 h 5618480"/>
              <a:gd name="connsiteX2" fmla="*/ 4968240 w 6878320"/>
              <a:gd name="connsiteY2" fmla="*/ 5618480 h 5618480"/>
              <a:gd name="connsiteX3" fmla="*/ 4826000 w 6878320"/>
              <a:gd name="connsiteY3" fmla="*/ 5588000 h 5618480"/>
              <a:gd name="connsiteX4" fmla="*/ 4744720 w 6878320"/>
              <a:gd name="connsiteY4" fmla="*/ 5547360 h 5618480"/>
              <a:gd name="connsiteX5" fmla="*/ 0 w 6878320"/>
              <a:gd name="connsiteY5" fmla="*/ 4246880 h 5618480"/>
              <a:gd name="connsiteX6" fmla="*/ 3159760 w 6878320"/>
              <a:gd name="connsiteY6" fmla="*/ 0 h 56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8320" h="5618480">
                <a:moveTo>
                  <a:pt x="3159760" y="0"/>
                </a:moveTo>
                <a:lnTo>
                  <a:pt x="6878320" y="1544320"/>
                </a:lnTo>
                <a:lnTo>
                  <a:pt x="4968240" y="5618480"/>
                </a:lnTo>
                <a:cubicBezTo>
                  <a:pt x="4920827" y="5608320"/>
                  <a:pt x="4872207" y="5602702"/>
                  <a:pt x="4826000" y="5588000"/>
                </a:cubicBezTo>
                <a:cubicBezTo>
                  <a:pt x="4797135" y="5578816"/>
                  <a:pt x="4744720" y="5547360"/>
                  <a:pt x="4744720" y="5547360"/>
                </a:cubicBezTo>
                <a:lnTo>
                  <a:pt x="0" y="4246880"/>
                </a:lnTo>
                <a:lnTo>
                  <a:pt x="315976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282919-6235-1A76-F105-18A7D27C9E64}"/>
              </a:ext>
            </a:extLst>
          </p:cNvPr>
          <p:cNvSpPr txBox="1">
            <a:spLocks/>
          </p:cNvSpPr>
          <p:nvPr/>
        </p:nvSpPr>
        <p:spPr bwMode="auto">
          <a:xfrm>
            <a:off x="304800" y="2560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"/>
                <a:ea typeface="ＭＳ Ｐゴシック" charset="-128"/>
                <a:cs typeface="Time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8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3CB5D-0A08-7EAD-7C87-A38A25C0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04508"/>
            <a:ext cx="7125040" cy="2914876"/>
          </a:xfrm>
        </p:spPr>
        <p:txBody>
          <a:bodyPr/>
          <a:lstStyle/>
          <a:p>
            <a:pPr algn="r"/>
            <a:r>
              <a:rPr lang="en-US" sz="7200" dirty="0"/>
              <a:t>Gems and Coals</a:t>
            </a:r>
          </a:p>
        </p:txBody>
      </p:sp>
    </p:spTree>
    <p:extLst>
      <p:ext uri="{BB962C8B-B14F-4D97-AF65-F5344CB8AC3E}">
        <p14:creationId xmlns:p14="http://schemas.microsoft.com/office/powerpoint/2010/main" val="226267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D0F4-23FD-56BE-C778-A4BF0154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28400" cy="498588"/>
          </a:xfrm>
        </p:spPr>
        <p:txBody>
          <a:bodyPr/>
          <a:lstStyle/>
          <a:p>
            <a:pPr algn="l"/>
            <a:r>
              <a:rPr lang="en-US" dirty="0"/>
              <a:t>Gems and coals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C377-A219-B007-7D72-7E4A3CB4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B984-81AE-7657-5EEA-A35CE49C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36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FEB505-11C3-B896-2326-29ECA9D98777}"/>
              </a:ext>
            </a:extLst>
          </p:cNvPr>
          <p:cNvGrpSpPr/>
          <p:nvPr/>
        </p:nvGrpSpPr>
        <p:grpSpPr>
          <a:xfrm>
            <a:off x="239523" y="3429000"/>
            <a:ext cx="6553184" cy="1111181"/>
            <a:chOff x="272416" y="4517360"/>
            <a:chExt cx="6553184" cy="1111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7C4601-644D-4BE7-20EC-D296BAA904A0}"/>
                </a:ext>
              </a:extLst>
            </p:cNvPr>
            <p:cNvSpPr txBox="1"/>
            <p:nvPr/>
          </p:nvSpPr>
          <p:spPr>
            <a:xfrm>
              <a:off x="2018816" y="4551323"/>
              <a:ext cx="4806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In these </a:t>
              </a:r>
              <a:r>
                <a:rPr lang="en-US" sz="2400" dirty="0">
                  <a:latin typeface="Times"/>
                  <a:cs typeface="Times"/>
                </a:rPr>
                <a:t>examples</a:t>
              </a:r>
              <a:r>
                <a:rPr lang="en-US" sz="2000" dirty="0">
                  <a:latin typeface="Times"/>
                  <a:cs typeface="Times"/>
                </a:rPr>
                <a:t>, all the real work is done by </a:t>
              </a:r>
              <a:r>
                <a:rPr lang="en-US" sz="2000" i="1" dirty="0">
                  <a:latin typeface="Times"/>
                  <a:cs typeface="Times"/>
                </a:rPr>
                <a:t>judgments outside the Bayesian analysis</a:t>
              </a:r>
              <a:r>
                <a:rPr lang="en-US" sz="2000" dirty="0">
                  <a:latin typeface="Times"/>
                  <a:cs typeface="Times"/>
                </a:rPr>
                <a:t> that enter as prior probabilities.</a:t>
              </a:r>
            </a:p>
          </p:txBody>
        </p:sp>
        <p:pic>
          <p:nvPicPr>
            <p:cNvPr id="11" name="Picture 10" descr="A black rock with a black border&#10;&#10;AI-generated content may be incorrect.">
              <a:extLst>
                <a:ext uri="{FF2B5EF4-FFF2-40B4-BE49-F238E27FC236}">
                  <a16:creationId xmlns:a16="http://schemas.microsoft.com/office/drawing/2014/main" id="{7ED70369-2994-0933-22B3-05D81D04B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416" y="4517360"/>
              <a:ext cx="1423222" cy="104962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162DA-DD7B-ADC2-D7FC-911A2E03A572}"/>
              </a:ext>
            </a:extLst>
          </p:cNvPr>
          <p:cNvGrpSpPr/>
          <p:nvPr/>
        </p:nvGrpSpPr>
        <p:grpSpPr>
          <a:xfrm>
            <a:off x="346300" y="1291014"/>
            <a:ext cx="8236100" cy="1330699"/>
            <a:chOff x="346300" y="1291014"/>
            <a:chExt cx="8236100" cy="13306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BC5B9F-40DA-9EB8-8E15-E01F7B28E337}"/>
                </a:ext>
              </a:extLst>
            </p:cNvPr>
            <p:cNvSpPr txBox="1"/>
            <p:nvPr/>
          </p:nvSpPr>
          <p:spPr>
            <a:xfrm>
              <a:off x="1955200" y="1502634"/>
              <a:ext cx="662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“We therefore consider it best to regard probability as a primitive notion not requiring definition.”</a:t>
              </a:r>
            </a:p>
          </p:txBody>
        </p:sp>
        <p:pic>
          <p:nvPicPr>
            <p:cNvPr id="14" name="Picture 13" descr="A blue oval gem on a white background&#10;&#10;AI-generated content may be incorrect.">
              <a:extLst>
                <a:ext uri="{FF2B5EF4-FFF2-40B4-BE49-F238E27FC236}">
                  <a16:creationId xmlns:a16="http://schemas.microsoft.com/office/drawing/2014/main" id="{E7B59816-D4E7-A4C8-9763-08807ADD9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00" y="1291014"/>
              <a:ext cx="1330699" cy="13306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989BF2-8777-1B02-347F-5F53E432AA62}"/>
              </a:ext>
            </a:extLst>
          </p:cNvPr>
          <p:cNvGrpSpPr/>
          <p:nvPr/>
        </p:nvGrpSpPr>
        <p:grpSpPr>
          <a:xfrm>
            <a:off x="346300" y="4964096"/>
            <a:ext cx="7070494" cy="1330699"/>
            <a:chOff x="411100" y="2889414"/>
            <a:chExt cx="7070494" cy="13306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A32F6C-8BCF-D4BB-021C-6C42580C232D}"/>
                </a:ext>
              </a:extLst>
            </p:cNvPr>
            <p:cNvSpPr txBox="1"/>
            <p:nvPr/>
          </p:nvSpPr>
          <p:spPr>
            <a:xfrm>
              <a:off x="2018816" y="3323930"/>
              <a:ext cx="54627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“We now introduce the notation </a:t>
              </a:r>
              <a:r>
                <a:rPr lang="en-US" sz="2400" i="1" dirty="0">
                  <a:latin typeface="Times"/>
                  <a:cs typeface="Times"/>
                </a:rPr>
                <a:t>P</a:t>
              </a:r>
              <a:r>
                <a:rPr lang="en-US" sz="2400" dirty="0">
                  <a:latin typeface="Times"/>
                  <a:cs typeface="Times"/>
                </a:rPr>
                <a:t>(</a:t>
              </a:r>
              <a:r>
                <a:rPr lang="en-US" sz="2400" i="1" dirty="0" err="1">
                  <a:latin typeface="Times"/>
                  <a:cs typeface="Times"/>
                </a:rPr>
                <a:t>p</a:t>
              </a:r>
              <a:r>
                <a:rPr lang="en-US" sz="2400" dirty="0" err="1">
                  <a:latin typeface="Times"/>
                  <a:cs typeface="Times"/>
                </a:rPr>
                <a:t>|</a:t>
              </a:r>
              <a:r>
                <a:rPr lang="en-US" sz="2400" i="1" dirty="0" err="1">
                  <a:latin typeface="Times"/>
                  <a:cs typeface="Times"/>
                </a:rPr>
                <a:t>q</a:t>
              </a:r>
              <a:r>
                <a:rPr lang="en-US" sz="2400" dirty="0">
                  <a:latin typeface="Times"/>
                  <a:cs typeface="Times"/>
                </a:rPr>
                <a:t>) …”</a:t>
              </a:r>
            </a:p>
          </p:txBody>
        </p:sp>
        <p:pic>
          <p:nvPicPr>
            <p:cNvPr id="15" name="Picture 14" descr="A blue oval gem on a white background&#10;&#10;AI-generated content may be incorrect.">
              <a:extLst>
                <a:ext uri="{FF2B5EF4-FFF2-40B4-BE49-F238E27FC236}">
                  <a16:creationId xmlns:a16="http://schemas.microsoft.com/office/drawing/2014/main" id="{C1FA6389-2B08-8BAA-9F2D-E85A2378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00" y="2889414"/>
              <a:ext cx="1330699" cy="133069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DB2C3-A64F-2942-A698-4323A8D37C6F}"/>
              </a:ext>
            </a:extLst>
          </p:cNvPr>
          <p:cNvGrpSpPr/>
          <p:nvPr/>
        </p:nvGrpSpPr>
        <p:grpSpPr>
          <a:xfrm>
            <a:off x="600359" y="2621713"/>
            <a:ext cx="4611280" cy="629549"/>
            <a:chOff x="636359" y="2606849"/>
            <a:chExt cx="4611280" cy="629549"/>
          </a:xfrm>
        </p:grpSpPr>
        <p:pic>
          <p:nvPicPr>
            <p:cNvPr id="19" name="Picture 18" descr="A blue oval gem on a white background&#10;&#10;AI-generated content may be incorrect.">
              <a:extLst>
                <a:ext uri="{FF2B5EF4-FFF2-40B4-BE49-F238E27FC236}">
                  <a16:creationId xmlns:a16="http://schemas.microsoft.com/office/drawing/2014/main" id="{1A354534-52FB-B84C-B0AD-EC8690E0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59" y="2606849"/>
              <a:ext cx="629549" cy="6295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10A93C-050D-5440-88CA-E4E8839E5F06}"/>
                </a:ext>
              </a:extLst>
            </p:cNvPr>
            <p:cNvSpPr txBox="1"/>
            <p:nvPr/>
          </p:nvSpPr>
          <p:spPr>
            <a:xfrm>
              <a:off x="1990016" y="2642583"/>
              <a:ext cx="3257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Jeffreys’ projection theorem.</a:t>
              </a:r>
            </a:p>
            <a:p>
              <a:r>
                <a:rPr lang="en-US" sz="1400" dirty="0">
                  <a:latin typeface="Times"/>
                  <a:cs typeface="Times"/>
                </a:rPr>
                <a:t>Rule of succession without uniform priors.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03AC-9496-71D4-A82C-15EDD545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5EEE-4712-9BFF-C480-E3808A12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8A28-D140-A258-67F4-6637FD4D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 descr="A person holding a cube&#10;&#10;AI-generated content may be incorrect.">
            <a:extLst>
              <a:ext uri="{FF2B5EF4-FFF2-40B4-BE49-F238E27FC236}">
                <a16:creationId xmlns:a16="http://schemas.microsoft.com/office/drawing/2014/main" id="{6A7B8BD8-C764-96FB-EA83-572AFE70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2" y="274638"/>
            <a:ext cx="3708117" cy="3742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DF557-9355-7A53-4592-2E6BEAE243EE}"/>
              </a:ext>
            </a:extLst>
          </p:cNvPr>
          <p:cNvSpPr txBox="1"/>
          <p:nvPr/>
        </p:nvSpPr>
        <p:spPr>
          <a:xfrm>
            <a:off x="410966" y="4284323"/>
            <a:ext cx="4263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Dorothy Maud 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Wrinch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 was an Argentinian-English-American mathematician and biochemist famous for her use of mathematical techniques to deduce protein structure.</a:t>
            </a:r>
          </a:p>
          <a:p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cs typeface="Times"/>
              </a:rPr>
              <a:t>(From MacTutor)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873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4CE4-4C81-ECC6-269A-3F7112D0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BD34-9F2C-95ED-EEE1-9C81B0EF6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5452-E70F-DA06-9A14-EFD2C252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 descr="A white paper with a black and white design&#10;&#10;AI-generated content may be incorrect.">
            <a:extLst>
              <a:ext uri="{FF2B5EF4-FFF2-40B4-BE49-F238E27FC236}">
                <a16:creationId xmlns:a16="http://schemas.microsoft.com/office/drawing/2014/main" id="{C401F316-24E9-C449-0F85-E15D4FB8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01" y="452063"/>
            <a:ext cx="3094529" cy="59538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F9FA3D-16AB-EC6F-569D-8FDCE8FC7AD7}"/>
              </a:ext>
            </a:extLst>
          </p:cNvPr>
          <p:cNvGrpSpPr/>
          <p:nvPr/>
        </p:nvGrpSpPr>
        <p:grpSpPr>
          <a:xfrm>
            <a:off x="4653693" y="274638"/>
            <a:ext cx="2876764" cy="2650732"/>
            <a:chOff x="6072028" y="2517169"/>
            <a:chExt cx="2876764" cy="2650732"/>
          </a:xfrm>
        </p:grpSpPr>
        <p:sp>
          <p:nvSpPr>
            <p:cNvPr id="8" name="Explosion 1 7">
              <a:extLst>
                <a:ext uri="{FF2B5EF4-FFF2-40B4-BE49-F238E27FC236}">
                  <a16:creationId xmlns:a16="http://schemas.microsoft.com/office/drawing/2014/main" id="{2699879F-3832-57AD-F52D-C4849EC7DCEB}"/>
                </a:ext>
              </a:extLst>
            </p:cNvPr>
            <p:cNvSpPr/>
            <p:nvPr/>
          </p:nvSpPr>
          <p:spPr>
            <a:xfrm>
              <a:off x="6072028" y="2517169"/>
              <a:ext cx="2876764" cy="2650732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485 w 21600"/>
                <a:gd name="connsiteY10" fmla="*/ 16414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7635 w 21600"/>
                <a:gd name="connsiteY8" fmla="*/ 13414 h 21600"/>
                <a:gd name="connsiteX9" fmla="*/ 18145 w 21600"/>
                <a:gd name="connsiteY9" fmla="*/ 18095 h 21600"/>
                <a:gd name="connsiteX10" fmla="*/ 14485 w 21600"/>
                <a:gd name="connsiteY10" fmla="*/ 16414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8604 w 21600"/>
                <a:gd name="connsiteY6" fmla="*/ 10543 h 21600"/>
                <a:gd name="connsiteX7" fmla="*/ 21600 w 21600"/>
                <a:gd name="connsiteY7" fmla="*/ 13290 h 21600"/>
                <a:gd name="connsiteX8" fmla="*/ 17635 w 21600"/>
                <a:gd name="connsiteY8" fmla="*/ 13414 h 21600"/>
                <a:gd name="connsiteX9" fmla="*/ 18145 w 21600"/>
                <a:gd name="connsiteY9" fmla="*/ 18095 h 21600"/>
                <a:gd name="connsiteX10" fmla="*/ 14485 w 21600"/>
                <a:gd name="connsiteY10" fmla="*/ 16414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7566 w 21600"/>
                <a:gd name="connsiteY4" fmla="*/ 7180 h 21600"/>
                <a:gd name="connsiteX5" fmla="*/ 21097 w 21600"/>
                <a:gd name="connsiteY5" fmla="*/ 8137 h 21600"/>
                <a:gd name="connsiteX6" fmla="*/ 18604 w 21600"/>
                <a:gd name="connsiteY6" fmla="*/ 10543 h 21600"/>
                <a:gd name="connsiteX7" fmla="*/ 21600 w 21600"/>
                <a:gd name="connsiteY7" fmla="*/ 13290 h 21600"/>
                <a:gd name="connsiteX8" fmla="*/ 17635 w 21600"/>
                <a:gd name="connsiteY8" fmla="*/ 13414 h 21600"/>
                <a:gd name="connsiteX9" fmla="*/ 18145 w 21600"/>
                <a:gd name="connsiteY9" fmla="*/ 18095 h 21600"/>
                <a:gd name="connsiteX10" fmla="*/ 14485 w 21600"/>
                <a:gd name="connsiteY10" fmla="*/ 16414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734 w 21600"/>
                <a:gd name="connsiteY0" fmla="*/ 3707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7566 w 21600"/>
                <a:gd name="connsiteY4" fmla="*/ 7180 h 21600"/>
                <a:gd name="connsiteX5" fmla="*/ 21097 w 21600"/>
                <a:gd name="connsiteY5" fmla="*/ 8137 h 21600"/>
                <a:gd name="connsiteX6" fmla="*/ 18604 w 21600"/>
                <a:gd name="connsiteY6" fmla="*/ 10543 h 21600"/>
                <a:gd name="connsiteX7" fmla="*/ 21600 w 21600"/>
                <a:gd name="connsiteY7" fmla="*/ 13290 h 21600"/>
                <a:gd name="connsiteX8" fmla="*/ 17635 w 21600"/>
                <a:gd name="connsiteY8" fmla="*/ 13414 h 21600"/>
                <a:gd name="connsiteX9" fmla="*/ 18145 w 21600"/>
                <a:gd name="connsiteY9" fmla="*/ 18095 h 21600"/>
                <a:gd name="connsiteX10" fmla="*/ 14485 w 21600"/>
                <a:gd name="connsiteY10" fmla="*/ 16414 h 21600"/>
                <a:gd name="connsiteX11" fmla="*/ 13247 w 21600"/>
                <a:gd name="connsiteY11" fmla="*/ 19737 h 21600"/>
                <a:gd name="connsiteX12" fmla="*/ 10532 w 21600"/>
                <a:gd name="connsiteY12" fmla="*/ 18108 h 21600"/>
                <a:gd name="connsiteX13" fmla="*/ 8485 w 21600"/>
                <a:gd name="connsiteY13" fmla="*/ 21600 h 21600"/>
                <a:gd name="connsiteX14" fmla="*/ 7117 w 21600"/>
                <a:gd name="connsiteY14" fmla="*/ 17112 h 21600"/>
                <a:gd name="connsiteX15" fmla="*/ 4762 w 21600"/>
                <a:gd name="connsiteY15" fmla="*/ 17617 h 21600"/>
                <a:gd name="connsiteX16" fmla="*/ 4271 w 21600"/>
                <a:gd name="connsiteY16" fmla="*/ 14815 h 21600"/>
                <a:gd name="connsiteX17" fmla="*/ 135 w 21600"/>
                <a:gd name="connsiteY17" fmla="*/ 14587 h 21600"/>
                <a:gd name="connsiteX18" fmla="*/ 1795 w 21600"/>
                <a:gd name="connsiteY18" fmla="*/ 11910 h 21600"/>
                <a:gd name="connsiteX19" fmla="*/ 0 w 21600"/>
                <a:gd name="connsiteY19" fmla="*/ 8615 h 21600"/>
                <a:gd name="connsiteX20" fmla="*/ 2899 w 21600"/>
                <a:gd name="connsiteY20" fmla="*/ 7347 h 21600"/>
                <a:gd name="connsiteX21" fmla="*/ 370 w 21600"/>
                <a:gd name="connsiteY21" fmla="*/ 2295 h 21600"/>
                <a:gd name="connsiteX22" fmla="*/ 6315 w 21600"/>
                <a:gd name="connsiteY22" fmla="*/ 4767 h 21600"/>
                <a:gd name="connsiteX23" fmla="*/ 8352 w 21600"/>
                <a:gd name="connsiteY23" fmla="*/ 2295 h 21600"/>
                <a:gd name="connsiteX24" fmla="*/ 10734 w 21600"/>
                <a:gd name="connsiteY24" fmla="*/ 3707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0" h="21600">
                  <a:moveTo>
                    <a:pt x="10734" y="3707"/>
                  </a:moveTo>
                  <a:lnTo>
                    <a:pt x="14522" y="0"/>
                  </a:lnTo>
                  <a:cubicBezTo>
                    <a:pt x="14400" y="1775"/>
                    <a:pt x="14277" y="3550"/>
                    <a:pt x="14155" y="5325"/>
                  </a:cubicBezTo>
                  <a:lnTo>
                    <a:pt x="18380" y="4457"/>
                  </a:lnTo>
                  <a:lnTo>
                    <a:pt x="17566" y="7180"/>
                  </a:lnTo>
                  <a:lnTo>
                    <a:pt x="21097" y="8137"/>
                  </a:lnTo>
                  <a:lnTo>
                    <a:pt x="18604" y="10543"/>
                  </a:lnTo>
                  <a:lnTo>
                    <a:pt x="21600" y="13290"/>
                  </a:lnTo>
                  <a:lnTo>
                    <a:pt x="17635" y="13414"/>
                  </a:lnTo>
                  <a:lnTo>
                    <a:pt x="18145" y="18095"/>
                  </a:lnTo>
                  <a:lnTo>
                    <a:pt x="14485" y="16414"/>
                  </a:lnTo>
                  <a:lnTo>
                    <a:pt x="13247" y="19737"/>
                  </a:lnTo>
                  <a:lnTo>
                    <a:pt x="10532" y="18108"/>
                  </a:lnTo>
                  <a:lnTo>
                    <a:pt x="8485" y="21600"/>
                  </a:lnTo>
                  <a:cubicBezTo>
                    <a:pt x="8228" y="19609"/>
                    <a:pt x="7374" y="19103"/>
                    <a:pt x="7117" y="17112"/>
                  </a:cubicBezTo>
                  <a:lnTo>
                    <a:pt x="4762" y="17617"/>
                  </a:lnTo>
                  <a:cubicBezTo>
                    <a:pt x="4598" y="16683"/>
                    <a:pt x="4435" y="15749"/>
                    <a:pt x="4271" y="14815"/>
                  </a:cubicBezTo>
                  <a:lnTo>
                    <a:pt x="135" y="14587"/>
                  </a:lnTo>
                  <a:lnTo>
                    <a:pt x="1795" y="11910"/>
                  </a:lnTo>
                  <a:lnTo>
                    <a:pt x="0" y="8615"/>
                  </a:lnTo>
                  <a:lnTo>
                    <a:pt x="2899" y="7347"/>
                  </a:lnTo>
                  <a:lnTo>
                    <a:pt x="370" y="2295"/>
                  </a:lnTo>
                  <a:lnTo>
                    <a:pt x="6315" y="4767"/>
                  </a:lnTo>
                  <a:lnTo>
                    <a:pt x="8352" y="2295"/>
                  </a:lnTo>
                  <a:lnTo>
                    <a:pt x="10734" y="3707"/>
                  </a:lnTo>
                  <a:close/>
                </a:path>
              </a:pathLst>
            </a:custGeom>
            <a:solidFill>
              <a:srgbClr val="FFFF00">
                <a:alpha val="4979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A75CA2-6EE6-94D3-6BAF-FD04F912BC08}"/>
                </a:ext>
              </a:extLst>
            </p:cNvPr>
            <p:cNvSpPr txBox="1"/>
            <p:nvPr/>
          </p:nvSpPr>
          <p:spPr>
            <a:xfrm>
              <a:off x="6553200" y="3210891"/>
              <a:ext cx="18949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First edition.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Later editions much expanded.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82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A276-2455-4740-B38B-0904218E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B7B8-A324-4540-BD6D-9CDDA391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26273-7395-0E46-A0DE-2F195302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DECAC-6C18-4F4F-BF41-5CA938CF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0" y="165101"/>
            <a:ext cx="3941770" cy="64408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451C9EA-F7A7-E743-9DDB-BE47A31FE233}"/>
              </a:ext>
            </a:extLst>
          </p:cNvPr>
          <p:cNvGrpSpPr/>
          <p:nvPr/>
        </p:nvGrpSpPr>
        <p:grpSpPr>
          <a:xfrm>
            <a:off x="257908" y="136525"/>
            <a:ext cx="8428892" cy="6305306"/>
            <a:chOff x="257908" y="136525"/>
            <a:chExt cx="8428892" cy="63053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6DF861-EB4D-4242-929A-A0BFF6D381C9}"/>
                </a:ext>
              </a:extLst>
            </p:cNvPr>
            <p:cNvSpPr txBox="1"/>
            <p:nvPr/>
          </p:nvSpPr>
          <p:spPr>
            <a:xfrm>
              <a:off x="4754444" y="136525"/>
              <a:ext cx="3932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Objective interpretation of probability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07E9E5-3C07-0F42-807D-9E6B42A408C0}"/>
                </a:ext>
              </a:extLst>
            </p:cNvPr>
            <p:cNvSpPr/>
            <p:nvPr/>
          </p:nvSpPr>
          <p:spPr>
            <a:xfrm>
              <a:off x="257908" y="4777154"/>
              <a:ext cx="3692769" cy="1664677"/>
            </a:xfrm>
            <a:custGeom>
              <a:avLst/>
              <a:gdLst>
                <a:gd name="connsiteX0" fmla="*/ 0 w 3692769"/>
                <a:gd name="connsiteY0" fmla="*/ 58615 h 1664677"/>
                <a:gd name="connsiteX1" fmla="*/ 3692769 w 3692769"/>
                <a:gd name="connsiteY1" fmla="*/ 0 h 1664677"/>
                <a:gd name="connsiteX2" fmla="*/ 3686907 w 3692769"/>
                <a:gd name="connsiteY2" fmla="*/ 1576754 h 1664677"/>
                <a:gd name="connsiteX3" fmla="*/ 3598984 w 3692769"/>
                <a:gd name="connsiteY3" fmla="*/ 1565031 h 1664677"/>
                <a:gd name="connsiteX4" fmla="*/ 5861 w 3692769"/>
                <a:gd name="connsiteY4" fmla="*/ 1664677 h 1664677"/>
                <a:gd name="connsiteX5" fmla="*/ 0 w 3692769"/>
                <a:gd name="connsiteY5" fmla="*/ 58615 h 16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69" h="1664677">
                  <a:moveTo>
                    <a:pt x="0" y="58615"/>
                  </a:moveTo>
                  <a:lnTo>
                    <a:pt x="3692769" y="0"/>
                  </a:lnTo>
                  <a:lnTo>
                    <a:pt x="3686907" y="1576754"/>
                  </a:lnTo>
                  <a:lnTo>
                    <a:pt x="3598984" y="1565031"/>
                  </a:lnTo>
                  <a:lnTo>
                    <a:pt x="5861" y="1664677"/>
                  </a:lnTo>
                  <a:cubicBezTo>
                    <a:pt x="3907" y="1129323"/>
                    <a:pt x="1954" y="593969"/>
                    <a:pt x="0" y="586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65C784-E62E-D344-97EB-E3FD480ED680}"/>
              </a:ext>
            </a:extLst>
          </p:cNvPr>
          <p:cNvGrpSpPr/>
          <p:nvPr/>
        </p:nvGrpSpPr>
        <p:grpSpPr>
          <a:xfrm>
            <a:off x="4810125" y="2569832"/>
            <a:ext cx="3741817" cy="1200329"/>
            <a:chOff x="4810125" y="2569832"/>
            <a:chExt cx="374181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C2CF2-C8A1-F248-AFCD-726117EF6D32}"/>
                </a:ext>
              </a:extLst>
            </p:cNvPr>
            <p:cNvSpPr txBox="1"/>
            <p:nvPr/>
          </p:nvSpPr>
          <p:spPr>
            <a:xfrm>
              <a:off x="4810125" y="2569832"/>
              <a:ext cx="374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“… If any person assigns a different probability, he is simply wrong, </a:t>
              </a:r>
              <a:r>
                <a:rPr lang="en-US" sz="1600" dirty="0">
                  <a:latin typeface="Times"/>
                  <a:cs typeface="Times"/>
                </a:rPr>
                <a:t>and for the same reasons as we assign in the case of logical judgments.</a:t>
              </a:r>
              <a:r>
                <a:rPr lang="en-US" dirty="0">
                  <a:latin typeface="Times"/>
                  <a:cs typeface="Times"/>
                </a:rPr>
                <a:t> …”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52FAA1-043A-B741-9884-E24F781FC5AD}"/>
                </a:ext>
              </a:extLst>
            </p:cNvPr>
            <p:cNvSpPr/>
            <p:nvPr/>
          </p:nvSpPr>
          <p:spPr>
            <a:xfrm>
              <a:off x="5973203" y="2917994"/>
              <a:ext cx="1802486" cy="296029"/>
            </a:xfrm>
            <a:custGeom>
              <a:avLst/>
              <a:gdLst>
                <a:gd name="connsiteX0" fmla="*/ 98676 w 1802486"/>
                <a:gd name="connsiteY0" fmla="*/ 0 h 296029"/>
                <a:gd name="connsiteX1" fmla="*/ 1802486 w 1802486"/>
                <a:gd name="connsiteY1" fmla="*/ 39471 h 296029"/>
                <a:gd name="connsiteX2" fmla="*/ 1782751 w 1802486"/>
                <a:gd name="connsiteY2" fmla="*/ 296029 h 296029"/>
                <a:gd name="connsiteX3" fmla="*/ 0 w 1802486"/>
                <a:gd name="connsiteY3" fmla="*/ 263137 h 296029"/>
                <a:gd name="connsiteX4" fmla="*/ 98676 w 1802486"/>
                <a:gd name="connsiteY4" fmla="*/ 0 h 29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86" h="296029">
                  <a:moveTo>
                    <a:pt x="98676" y="0"/>
                  </a:moveTo>
                  <a:lnTo>
                    <a:pt x="1802486" y="39471"/>
                  </a:lnTo>
                  <a:lnTo>
                    <a:pt x="1782751" y="296029"/>
                  </a:lnTo>
                  <a:lnTo>
                    <a:pt x="0" y="263137"/>
                  </a:lnTo>
                  <a:lnTo>
                    <a:pt x="98676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0487CE-9828-034D-92DF-E51307F6456D}"/>
              </a:ext>
            </a:extLst>
          </p:cNvPr>
          <p:cNvGrpSpPr/>
          <p:nvPr/>
        </p:nvGrpSpPr>
        <p:grpSpPr>
          <a:xfrm>
            <a:off x="4745890" y="1323977"/>
            <a:ext cx="3856704" cy="923330"/>
            <a:chOff x="4745890" y="1323977"/>
            <a:chExt cx="3856704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166ECC-EE56-1D48-BC11-0D0E60223773}"/>
                </a:ext>
              </a:extLst>
            </p:cNvPr>
            <p:cNvSpPr txBox="1"/>
            <p:nvPr/>
          </p:nvSpPr>
          <p:spPr>
            <a:xfrm>
              <a:off x="4745890" y="1323977"/>
              <a:ext cx="3856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“On a given set of data </a:t>
              </a:r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 we say that a proposition </a:t>
              </a:r>
              <a:r>
                <a:rPr lang="en-US" i="1" dirty="0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 has in relation to these data one and only one probability. …”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4E119D1-7901-EA4F-86EE-80A368A696F9}"/>
                </a:ext>
              </a:extLst>
            </p:cNvPr>
            <p:cNvSpPr/>
            <p:nvPr/>
          </p:nvSpPr>
          <p:spPr>
            <a:xfrm>
              <a:off x="5210106" y="1947212"/>
              <a:ext cx="1802486" cy="296029"/>
            </a:xfrm>
            <a:custGeom>
              <a:avLst/>
              <a:gdLst>
                <a:gd name="connsiteX0" fmla="*/ 98676 w 1802486"/>
                <a:gd name="connsiteY0" fmla="*/ 0 h 296029"/>
                <a:gd name="connsiteX1" fmla="*/ 1802486 w 1802486"/>
                <a:gd name="connsiteY1" fmla="*/ 39471 h 296029"/>
                <a:gd name="connsiteX2" fmla="*/ 1782751 w 1802486"/>
                <a:gd name="connsiteY2" fmla="*/ 296029 h 296029"/>
                <a:gd name="connsiteX3" fmla="*/ 0 w 1802486"/>
                <a:gd name="connsiteY3" fmla="*/ 263137 h 296029"/>
                <a:gd name="connsiteX4" fmla="*/ 98676 w 1802486"/>
                <a:gd name="connsiteY4" fmla="*/ 0 h 29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86" h="296029">
                  <a:moveTo>
                    <a:pt x="98676" y="0"/>
                  </a:moveTo>
                  <a:lnTo>
                    <a:pt x="1802486" y="39471"/>
                  </a:lnTo>
                  <a:lnTo>
                    <a:pt x="1782751" y="296029"/>
                  </a:lnTo>
                  <a:lnTo>
                    <a:pt x="0" y="263137"/>
                  </a:lnTo>
                  <a:lnTo>
                    <a:pt x="98676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0F95A2-D9DB-C846-93D7-99450A7774FA}"/>
              </a:ext>
            </a:extLst>
          </p:cNvPr>
          <p:cNvGrpSpPr/>
          <p:nvPr/>
        </p:nvGrpSpPr>
        <p:grpSpPr>
          <a:xfrm>
            <a:off x="4810125" y="3999666"/>
            <a:ext cx="3741817" cy="1938992"/>
            <a:chOff x="4810125" y="3999666"/>
            <a:chExt cx="3741817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7D7F12-88A8-134A-8014-944221AE1C83}"/>
                </a:ext>
              </a:extLst>
            </p:cNvPr>
            <p:cNvSpPr txBox="1"/>
            <p:nvPr/>
          </p:nvSpPr>
          <p:spPr>
            <a:xfrm>
              <a:off x="4810125" y="3999666"/>
              <a:ext cx="37418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 … Personal differences in assigning probabilities in everyday life are </a:t>
              </a:r>
              <a:r>
                <a:rPr lang="en-US" sz="1600" dirty="0">
                  <a:latin typeface="Times"/>
                  <a:cs typeface="Times"/>
                </a:rPr>
                <a:t>not due to any ambiguity in the notion of probability itself,</a:t>
              </a:r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sz="1600" dirty="0">
                  <a:latin typeface="Times"/>
                  <a:cs typeface="Times"/>
                </a:rPr>
                <a:t>but to mental differences between individuals,</a:t>
              </a:r>
              <a:r>
                <a:rPr lang="en-US" sz="1400" dirty="0">
                  <a:latin typeface="Times"/>
                  <a:cs typeface="Times"/>
                </a:rPr>
                <a:t> to differences in the data available to them, </a:t>
              </a:r>
              <a:r>
                <a:rPr lang="en-US" sz="1200" dirty="0">
                  <a:latin typeface="Times"/>
                  <a:cs typeface="Times"/>
                </a:rPr>
                <a:t>and to differences in the amount of care taken to evaluate the probability. </a:t>
              </a:r>
              <a:r>
                <a:rPr lang="en-US" sz="2000" dirty="0">
                  <a:latin typeface="Times"/>
                  <a:cs typeface="Times"/>
                </a:rPr>
                <a:t>… ”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986559-A471-6341-9B1E-AE9C6A75FA02}"/>
                </a:ext>
              </a:extLst>
            </p:cNvPr>
            <p:cNvSpPr/>
            <p:nvPr/>
          </p:nvSpPr>
          <p:spPr>
            <a:xfrm>
              <a:off x="6736299" y="4854872"/>
              <a:ext cx="1802486" cy="296029"/>
            </a:xfrm>
            <a:custGeom>
              <a:avLst/>
              <a:gdLst>
                <a:gd name="connsiteX0" fmla="*/ 98676 w 1802486"/>
                <a:gd name="connsiteY0" fmla="*/ 0 h 296029"/>
                <a:gd name="connsiteX1" fmla="*/ 1802486 w 1802486"/>
                <a:gd name="connsiteY1" fmla="*/ 39471 h 296029"/>
                <a:gd name="connsiteX2" fmla="*/ 1782751 w 1802486"/>
                <a:gd name="connsiteY2" fmla="*/ 296029 h 296029"/>
                <a:gd name="connsiteX3" fmla="*/ 0 w 1802486"/>
                <a:gd name="connsiteY3" fmla="*/ 263137 h 296029"/>
                <a:gd name="connsiteX4" fmla="*/ 98676 w 1802486"/>
                <a:gd name="connsiteY4" fmla="*/ 0 h 29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86" h="296029">
                  <a:moveTo>
                    <a:pt x="98676" y="0"/>
                  </a:moveTo>
                  <a:lnTo>
                    <a:pt x="1802486" y="39471"/>
                  </a:lnTo>
                  <a:lnTo>
                    <a:pt x="1782751" y="296029"/>
                  </a:lnTo>
                  <a:lnTo>
                    <a:pt x="0" y="263137"/>
                  </a:lnTo>
                  <a:lnTo>
                    <a:pt x="98676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1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B794-4871-1449-A136-D1CE8074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8237F-0C87-664F-BADA-B28EAF1A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1F172-7037-494B-9FA8-69B14621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003F4-1A29-6541-900A-2C46DB3C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8" y="118411"/>
            <a:ext cx="4036103" cy="6603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F39DD2-EDA8-8043-A613-A727C214184A}"/>
              </a:ext>
            </a:extLst>
          </p:cNvPr>
          <p:cNvGrpSpPr/>
          <p:nvPr/>
        </p:nvGrpSpPr>
        <p:grpSpPr>
          <a:xfrm>
            <a:off x="257908" y="648197"/>
            <a:ext cx="8580157" cy="2345096"/>
            <a:chOff x="257908" y="648197"/>
            <a:chExt cx="8580157" cy="23450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3BAE11-1DD7-684C-A703-066D077F53EB}"/>
                </a:ext>
              </a:extLst>
            </p:cNvPr>
            <p:cNvSpPr txBox="1"/>
            <p:nvPr/>
          </p:nvSpPr>
          <p:spPr>
            <a:xfrm>
              <a:off x="4696418" y="2623961"/>
              <a:ext cx="414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“We now introduce the notation </a:t>
              </a:r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 err="1">
                  <a:latin typeface="Times"/>
                  <a:cs typeface="Times"/>
                </a:rPr>
                <a:t>p</a:t>
              </a:r>
              <a:r>
                <a:rPr lang="en-US" dirty="0" err="1">
                  <a:latin typeface="Times"/>
                  <a:cs typeface="Times"/>
                </a:rPr>
                <a:t>|</a:t>
              </a:r>
              <a:r>
                <a:rPr lang="en-US" i="1" dirty="0" err="1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) …”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D10451-9D59-F24D-92CC-A3D78A0107AF}"/>
                </a:ext>
              </a:extLst>
            </p:cNvPr>
            <p:cNvGrpSpPr/>
            <p:nvPr/>
          </p:nvGrpSpPr>
          <p:grpSpPr>
            <a:xfrm>
              <a:off x="257908" y="648197"/>
              <a:ext cx="6509334" cy="2318821"/>
              <a:chOff x="257908" y="648197"/>
              <a:chExt cx="6509334" cy="2318821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54EBBD70-92F7-E740-89E4-E0EA6BF29C92}"/>
                  </a:ext>
                </a:extLst>
              </p:cNvPr>
              <p:cNvSpPr/>
              <p:nvPr/>
            </p:nvSpPr>
            <p:spPr>
              <a:xfrm>
                <a:off x="257908" y="2453750"/>
                <a:ext cx="3768083" cy="513268"/>
              </a:xfrm>
              <a:custGeom>
                <a:avLst/>
                <a:gdLst>
                  <a:gd name="connsiteX0" fmla="*/ 0 w 3692769"/>
                  <a:gd name="connsiteY0" fmla="*/ 58615 h 1664677"/>
                  <a:gd name="connsiteX1" fmla="*/ 3692769 w 3692769"/>
                  <a:gd name="connsiteY1" fmla="*/ 0 h 1664677"/>
                  <a:gd name="connsiteX2" fmla="*/ 3686907 w 3692769"/>
                  <a:gd name="connsiteY2" fmla="*/ 1576754 h 1664677"/>
                  <a:gd name="connsiteX3" fmla="*/ 3598984 w 3692769"/>
                  <a:gd name="connsiteY3" fmla="*/ 1565031 h 1664677"/>
                  <a:gd name="connsiteX4" fmla="*/ 5861 w 3692769"/>
                  <a:gd name="connsiteY4" fmla="*/ 1664677 h 1664677"/>
                  <a:gd name="connsiteX5" fmla="*/ 0 w 3692769"/>
                  <a:gd name="connsiteY5" fmla="*/ 58615 h 166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2769" h="1664677">
                    <a:moveTo>
                      <a:pt x="0" y="58615"/>
                    </a:moveTo>
                    <a:lnTo>
                      <a:pt x="3692769" y="0"/>
                    </a:lnTo>
                    <a:lnTo>
                      <a:pt x="3686907" y="1576754"/>
                    </a:lnTo>
                    <a:lnTo>
                      <a:pt x="3598984" y="1565031"/>
                    </a:lnTo>
                    <a:lnTo>
                      <a:pt x="5861" y="1664677"/>
                    </a:lnTo>
                    <a:cubicBezTo>
                      <a:pt x="3907" y="1129323"/>
                      <a:pt x="1954" y="593969"/>
                      <a:pt x="0" y="58615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B2ACA0-0B5E-3A46-AE42-A6C66A594469}"/>
                  </a:ext>
                </a:extLst>
              </p:cNvPr>
              <p:cNvSpPr/>
              <p:nvPr/>
            </p:nvSpPr>
            <p:spPr>
              <a:xfrm>
                <a:off x="4867363" y="648197"/>
                <a:ext cx="189987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i="1" dirty="0">
                    <a:latin typeface="Times"/>
                    <a:cs typeface="Times"/>
                  </a:rPr>
                  <a:t>P</a:t>
                </a:r>
                <a:r>
                  <a:rPr lang="en-US" sz="5400" dirty="0">
                    <a:latin typeface="Times"/>
                    <a:cs typeface="Times"/>
                  </a:rPr>
                  <a:t>(</a:t>
                </a:r>
                <a:r>
                  <a:rPr lang="en-US" sz="5400" i="1" dirty="0" err="1">
                    <a:latin typeface="Times"/>
                    <a:cs typeface="Times"/>
                  </a:rPr>
                  <a:t>p</a:t>
                </a:r>
                <a:r>
                  <a:rPr lang="en-US" sz="5400" dirty="0" err="1">
                    <a:latin typeface="Times"/>
                    <a:cs typeface="Times"/>
                  </a:rPr>
                  <a:t>|</a:t>
                </a:r>
                <a:r>
                  <a:rPr lang="en-US" sz="5400" i="1" dirty="0" err="1">
                    <a:latin typeface="Times"/>
                    <a:cs typeface="Times"/>
                  </a:rPr>
                  <a:t>q</a:t>
                </a:r>
                <a:r>
                  <a:rPr lang="en-US" sz="5400" dirty="0">
                    <a:latin typeface="Times"/>
                    <a:cs typeface="Times"/>
                  </a:rPr>
                  <a:t>)</a:t>
                </a:r>
                <a:endParaRPr lang="en-US" sz="5400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C10AF7-FA9D-3641-A2EC-EF018CC18E1C}"/>
              </a:ext>
            </a:extLst>
          </p:cNvPr>
          <p:cNvGrpSpPr/>
          <p:nvPr/>
        </p:nvGrpSpPr>
        <p:grpSpPr>
          <a:xfrm>
            <a:off x="231595" y="4136212"/>
            <a:ext cx="8138869" cy="1077218"/>
            <a:chOff x="231595" y="4136212"/>
            <a:chExt cx="8138869" cy="107721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FA2B77-3813-194D-807C-BB3DA66F7DB9}"/>
                </a:ext>
              </a:extLst>
            </p:cNvPr>
            <p:cNvSpPr/>
            <p:nvPr/>
          </p:nvSpPr>
          <p:spPr>
            <a:xfrm>
              <a:off x="251330" y="4157560"/>
              <a:ext cx="3768083" cy="328921"/>
            </a:xfrm>
            <a:custGeom>
              <a:avLst/>
              <a:gdLst>
                <a:gd name="connsiteX0" fmla="*/ 0 w 3692769"/>
                <a:gd name="connsiteY0" fmla="*/ 58615 h 1664677"/>
                <a:gd name="connsiteX1" fmla="*/ 3692769 w 3692769"/>
                <a:gd name="connsiteY1" fmla="*/ 0 h 1664677"/>
                <a:gd name="connsiteX2" fmla="*/ 3686907 w 3692769"/>
                <a:gd name="connsiteY2" fmla="*/ 1576754 h 1664677"/>
                <a:gd name="connsiteX3" fmla="*/ 3598984 w 3692769"/>
                <a:gd name="connsiteY3" fmla="*/ 1565031 h 1664677"/>
                <a:gd name="connsiteX4" fmla="*/ 5861 w 3692769"/>
                <a:gd name="connsiteY4" fmla="*/ 1664677 h 1664677"/>
                <a:gd name="connsiteX5" fmla="*/ 0 w 3692769"/>
                <a:gd name="connsiteY5" fmla="*/ 58615 h 16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69" h="1664677">
                  <a:moveTo>
                    <a:pt x="0" y="58615"/>
                  </a:moveTo>
                  <a:lnTo>
                    <a:pt x="3692769" y="0"/>
                  </a:lnTo>
                  <a:lnTo>
                    <a:pt x="3686907" y="1576754"/>
                  </a:lnTo>
                  <a:lnTo>
                    <a:pt x="3598984" y="1565031"/>
                  </a:lnTo>
                  <a:lnTo>
                    <a:pt x="5861" y="1664677"/>
                  </a:lnTo>
                  <a:cubicBezTo>
                    <a:pt x="3907" y="1129323"/>
                    <a:pt x="1954" y="593969"/>
                    <a:pt x="0" y="586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699A4CD-22F4-214D-BBCA-A02ECAFAAA1C}"/>
                </a:ext>
              </a:extLst>
            </p:cNvPr>
            <p:cNvSpPr/>
            <p:nvPr/>
          </p:nvSpPr>
          <p:spPr>
            <a:xfrm>
              <a:off x="231595" y="4815403"/>
              <a:ext cx="3768083" cy="236822"/>
            </a:xfrm>
            <a:custGeom>
              <a:avLst/>
              <a:gdLst>
                <a:gd name="connsiteX0" fmla="*/ 0 w 3692769"/>
                <a:gd name="connsiteY0" fmla="*/ 58615 h 1664677"/>
                <a:gd name="connsiteX1" fmla="*/ 3692769 w 3692769"/>
                <a:gd name="connsiteY1" fmla="*/ 0 h 1664677"/>
                <a:gd name="connsiteX2" fmla="*/ 3686907 w 3692769"/>
                <a:gd name="connsiteY2" fmla="*/ 1576754 h 1664677"/>
                <a:gd name="connsiteX3" fmla="*/ 3598984 w 3692769"/>
                <a:gd name="connsiteY3" fmla="*/ 1565031 h 1664677"/>
                <a:gd name="connsiteX4" fmla="*/ 5861 w 3692769"/>
                <a:gd name="connsiteY4" fmla="*/ 1664677 h 1664677"/>
                <a:gd name="connsiteX5" fmla="*/ 0 w 3692769"/>
                <a:gd name="connsiteY5" fmla="*/ 58615 h 166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69" h="1664677">
                  <a:moveTo>
                    <a:pt x="0" y="58615"/>
                  </a:moveTo>
                  <a:lnTo>
                    <a:pt x="3692769" y="0"/>
                  </a:lnTo>
                  <a:lnTo>
                    <a:pt x="3686907" y="1576754"/>
                  </a:lnTo>
                  <a:lnTo>
                    <a:pt x="3598984" y="1565031"/>
                  </a:lnTo>
                  <a:lnTo>
                    <a:pt x="5861" y="1664677"/>
                  </a:lnTo>
                  <a:cubicBezTo>
                    <a:pt x="3907" y="1129323"/>
                    <a:pt x="1954" y="593969"/>
                    <a:pt x="0" y="58615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D0E4CE-B868-034C-BAA9-768EDB0C7F69}"/>
                </a:ext>
              </a:extLst>
            </p:cNvPr>
            <p:cNvSpPr txBox="1"/>
            <p:nvPr/>
          </p:nvSpPr>
          <p:spPr>
            <a:xfrm>
              <a:off x="4696418" y="4136212"/>
              <a:ext cx="3674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Replaces earlier “</a:t>
              </a:r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/</a:t>
              </a:r>
              <a:r>
                <a:rPr lang="en-US" i="1" dirty="0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”</a:t>
              </a:r>
            </a:p>
            <a:p>
              <a:r>
                <a:rPr lang="en-US" sz="1400" dirty="0">
                  <a:latin typeface="Times"/>
                  <a:cs typeface="Times"/>
                </a:rPr>
                <a:t>(Johnson  and Keynes)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and “</a:t>
              </a:r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 err="1">
                  <a:latin typeface="Times"/>
                  <a:cs typeface="Times"/>
                </a:rPr>
                <a:t>p</a:t>
              </a:r>
              <a:r>
                <a:rPr lang="en-US" dirty="0" err="1">
                  <a:latin typeface="Times"/>
                  <a:cs typeface="Times"/>
                </a:rPr>
                <a:t>:</a:t>
              </a:r>
              <a:r>
                <a:rPr lang="en-US" i="1" dirty="0" err="1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)” </a:t>
              </a:r>
            </a:p>
            <a:p>
              <a:r>
                <a:rPr lang="en-US" sz="1400" dirty="0">
                  <a:latin typeface="Times"/>
                  <a:cs typeface="Times"/>
                </a:rPr>
                <a:t>(</a:t>
              </a:r>
              <a:r>
                <a:rPr lang="en-US" sz="1400" dirty="0" err="1">
                  <a:latin typeface="Times"/>
                  <a:cs typeface="Times"/>
                </a:rPr>
                <a:t>Wrinch</a:t>
              </a:r>
              <a:r>
                <a:rPr lang="en-US" sz="1400" dirty="0">
                  <a:latin typeface="Times"/>
                  <a:cs typeface="Times"/>
                </a:rPr>
                <a:t> and Jeffreys).</a:t>
              </a:r>
            </a:p>
          </p:txBody>
        </p:sp>
      </p:grpSp>
      <p:pic>
        <p:nvPicPr>
          <p:cNvPr id="15" name="Picture 14" descr="A blue oval gem on a white background&#10;&#10;AI-generated content may be incorrect.">
            <a:extLst>
              <a:ext uri="{FF2B5EF4-FFF2-40B4-BE49-F238E27FC236}">
                <a16:creationId xmlns:a16="http://schemas.microsoft.com/office/drawing/2014/main" id="{D239772E-10D2-DA4D-873F-139D838DB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6" y="224937"/>
            <a:ext cx="1985409" cy="19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4BA5294-6707-7320-1FFF-4774E72E04E1}"/>
              </a:ext>
            </a:extLst>
          </p:cNvPr>
          <p:cNvSpPr/>
          <p:nvPr/>
        </p:nvSpPr>
        <p:spPr>
          <a:xfrm>
            <a:off x="1158240" y="701040"/>
            <a:ext cx="6878320" cy="5618480"/>
          </a:xfrm>
          <a:custGeom>
            <a:avLst/>
            <a:gdLst>
              <a:gd name="connsiteX0" fmla="*/ 3159760 w 6878320"/>
              <a:gd name="connsiteY0" fmla="*/ 0 h 5618480"/>
              <a:gd name="connsiteX1" fmla="*/ 6878320 w 6878320"/>
              <a:gd name="connsiteY1" fmla="*/ 1544320 h 5618480"/>
              <a:gd name="connsiteX2" fmla="*/ 4968240 w 6878320"/>
              <a:gd name="connsiteY2" fmla="*/ 5618480 h 5618480"/>
              <a:gd name="connsiteX3" fmla="*/ 4826000 w 6878320"/>
              <a:gd name="connsiteY3" fmla="*/ 5588000 h 5618480"/>
              <a:gd name="connsiteX4" fmla="*/ 4744720 w 6878320"/>
              <a:gd name="connsiteY4" fmla="*/ 5547360 h 5618480"/>
              <a:gd name="connsiteX5" fmla="*/ 0 w 6878320"/>
              <a:gd name="connsiteY5" fmla="*/ 4246880 h 5618480"/>
              <a:gd name="connsiteX6" fmla="*/ 3159760 w 6878320"/>
              <a:gd name="connsiteY6" fmla="*/ 0 h 56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8320" h="5618480">
                <a:moveTo>
                  <a:pt x="3159760" y="0"/>
                </a:moveTo>
                <a:lnTo>
                  <a:pt x="6878320" y="1544320"/>
                </a:lnTo>
                <a:lnTo>
                  <a:pt x="4968240" y="5618480"/>
                </a:lnTo>
                <a:cubicBezTo>
                  <a:pt x="4920827" y="5608320"/>
                  <a:pt x="4872207" y="5602702"/>
                  <a:pt x="4826000" y="5588000"/>
                </a:cubicBezTo>
                <a:cubicBezTo>
                  <a:pt x="4797135" y="5578816"/>
                  <a:pt x="4744720" y="5547360"/>
                  <a:pt x="4744720" y="5547360"/>
                </a:cubicBezTo>
                <a:lnTo>
                  <a:pt x="0" y="4246880"/>
                </a:lnTo>
                <a:lnTo>
                  <a:pt x="3159760" y="0"/>
                </a:lnTo>
                <a:close/>
              </a:path>
            </a:pathLst>
          </a:custGeom>
          <a:solidFill>
            <a:srgbClr val="C8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CC930-AAB2-EAD9-D117-DCA0D2EC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8480"/>
            <a:ext cx="8229600" cy="5235596"/>
          </a:xfrm>
        </p:spPr>
        <p:txBody>
          <a:bodyPr/>
          <a:lstStyle/>
          <a:p>
            <a:r>
              <a:rPr lang="en-US" sz="7200" dirty="0"/>
              <a:t>The modern Bayes’ theorem</a:t>
            </a:r>
            <a:br>
              <a:rPr lang="en-US" sz="4800" dirty="0"/>
            </a:br>
            <a:r>
              <a:rPr lang="en-US" sz="4800" dirty="0"/>
              <a:t>Vindication of hypothetico-deductive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11B41-F69F-213D-76D7-059FAFD0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98E4C-13A8-33EA-B0A7-F070746E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2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4FE19D7F-4C69-768A-4BB0-3F870E64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3" y="91239"/>
            <a:ext cx="4149084" cy="663023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45415-3680-0CCC-6CBC-5A38536C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985C-B0CD-B14C-777C-531019AF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4B09F-9CE5-ADDD-CF75-4D572290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C9C6-EEF2-884A-9087-52C36FDAE7A9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346048-BD50-AF2E-581D-950CF431D2E3}"/>
              </a:ext>
            </a:extLst>
          </p:cNvPr>
          <p:cNvGrpSpPr/>
          <p:nvPr/>
        </p:nvGrpSpPr>
        <p:grpSpPr>
          <a:xfrm>
            <a:off x="5644815" y="2733129"/>
            <a:ext cx="3072190" cy="923330"/>
            <a:chOff x="5644815" y="2733129"/>
            <a:chExt cx="3072190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CA2316-79CD-5D61-4863-498DF7FE750E}"/>
                </a:ext>
              </a:extLst>
            </p:cNvPr>
            <p:cNvSpPr txBox="1"/>
            <p:nvPr/>
          </p:nvSpPr>
          <p:spPr>
            <a:xfrm>
              <a:off x="6251207" y="2733129"/>
              <a:ext cx="24657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 is a logical consequence of p and h.</a:t>
              </a:r>
            </a:p>
            <a:p>
              <a:r>
                <a:rPr lang="en-US" i="1" dirty="0">
                  <a:latin typeface="Times"/>
                  <a:cs typeface="Times"/>
                </a:rPr>
                <a:t>P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 err="1">
                  <a:latin typeface="Times"/>
                  <a:cs typeface="Times"/>
                </a:rPr>
                <a:t>q|p.h</a:t>
              </a:r>
              <a:r>
                <a:rPr lang="en-US" dirty="0">
                  <a:latin typeface="Times"/>
                  <a:cs typeface="Times"/>
                </a:rPr>
                <a:t>)=1</a:t>
              </a:r>
            </a:p>
          </p:txBody>
        </p:sp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B0836D82-0890-2F4A-40EC-430CE0ED0FCD}"/>
                </a:ext>
              </a:extLst>
            </p:cNvPr>
            <p:cNvSpPr/>
            <p:nvPr/>
          </p:nvSpPr>
          <p:spPr>
            <a:xfrm>
              <a:off x="5644815" y="2886123"/>
              <a:ext cx="606392" cy="7194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6A2FC0-C1D9-8631-2DA6-ACF3E8D5A90F}"/>
              </a:ext>
            </a:extLst>
          </p:cNvPr>
          <p:cNvGrpSpPr/>
          <p:nvPr/>
        </p:nvGrpSpPr>
        <p:grpSpPr>
          <a:xfrm>
            <a:off x="250257" y="2569945"/>
            <a:ext cx="8028630" cy="2488371"/>
            <a:chOff x="250257" y="2569945"/>
            <a:chExt cx="8028630" cy="248837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CB89581-BB61-9C51-BA1C-82D79DE9FFEA}"/>
                </a:ext>
              </a:extLst>
            </p:cNvPr>
            <p:cNvSpPr/>
            <p:nvPr/>
          </p:nvSpPr>
          <p:spPr>
            <a:xfrm>
              <a:off x="250257" y="2569945"/>
              <a:ext cx="7979343" cy="2387066"/>
            </a:xfrm>
            <a:custGeom>
              <a:avLst/>
              <a:gdLst>
                <a:gd name="connsiteX0" fmla="*/ 0 w 7979343"/>
                <a:gd name="connsiteY0" fmla="*/ 0 h 2387066"/>
                <a:gd name="connsiteX1" fmla="*/ 3426594 w 7979343"/>
                <a:gd name="connsiteY1" fmla="*/ 0 h 2387066"/>
                <a:gd name="connsiteX2" fmla="*/ 7979343 w 7979343"/>
                <a:gd name="connsiteY2" fmla="*/ 2021306 h 2387066"/>
                <a:gd name="connsiteX3" fmla="*/ 4158114 w 7979343"/>
                <a:gd name="connsiteY3" fmla="*/ 2387066 h 2387066"/>
                <a:gd name="connsiteX4" fmla="*/ 28876 w 7979343"/>
                <a:gd name="connsiteY4" fmla="*/ 577516 h 2387066"/>
                <a:gd name="connsiteX5" fmla="*/ 0 w 7979343"/>
                <a:gd name="connsiteY5" fmla="*/ 0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9343" h="2387066">
                  <a:moveTo>
                    <a:pt x="0" y="0"/>
                  </a:moveTo>
                  <a:lnTo>
                    <a:pt x="3426594" y="0"/>
                  </a:lnTo>
                  <a:lnTo>
                    <a:pt x="7979343" y="2021306"/>
                  </a:lnTo>
                  <a:lnTo>
                    <a:pt x="4158114" y="2387066"/>
                  </a:lnTo>
                  <a:lnTo>
                    <a:pt x="28876" y="577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2E2A5B-834C-9EF2-7610-A6980F838464}"/>
                </a:ext>
              </a:extLst>
            </p:cNvPr>
            <p:cNvSpPr txBox="1"/>
            <p:nvPr/>
          </p:nvSpPr>
          <p:spPr>
            <a:xfrm>
              <a:off x="4405529" y="3857987"/>
              <a:ext cx="38733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“The more remarkable the consequence [</a:t>
              </a:r>
              <a:r>
                <a:rPr lang="en-US" i="1" dirty="0">
                  <a:latin typeface="Times"/>
                  <a:cs typeface="Times"/>
                </a:rPr>
                <a:t>q</a:t>
              </a:r>
              <a:r>
                <a:rPr lang="en-US" dirty="0">
                  <a:latin typeface="Times"/>
                  <a:cs typeface="Times"/>
                </a:rPr>
                <a:t>], then the greater the increase [in posterior probability] produced by its verification …”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7BB3B-0B0D-B3B7-6DB2-6421C841D9C1}"/>
              </a:ext>
            </a:extLst>
          </p:cNvPr>
          <p:cNvGrpSpPr/>
          <p:nvPr/>
        </p:nvGrpSpPr>
        <p:grpSpPr>
          <a:xfrm>
            <a:off x="1027416" y="227764"/>
            <a:ext cx="7835813" cy="2184092"/>
            <a:chOff x="1027416" y="227764"/>
            <a:chExt cx="7835813" cy="21840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3B781ED-ABE6-AB46-AF21-974ED6CBA1E7}"/>
                </a:ext>
              </a:extLst>
            </p:cNvPr>
            <p:cNvGrpSpPr/>
            <p:nvPr/>
          </p:nvGrpSpPr>
          <p:grpSpPr>
            <a:xfrm>
              <a:off x="1027416" y="227764"/>
              <a:ext cx="7767263" cy="2184092"/>
              <a:chOff x="1027416" y="215757"/>
              <a:chExt cx="7767263" cy="2184092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03A3976-4402-FB46-6240-A7A7AFDCA06E}"/>
                  </a:ext>
                </a:extLst>
              </p:cNvPr>
              <p:cNvSpPr/>
              <p:nvPr/>
            </p:nvSpPr>
            <p:spPr>
              <a:xfrm>
                <a:off x="1027416" y="215757"/>
                <a:ext cx="7628182" cy="2167307"/>
              </a:xfrm>
              <a:custGeom>
                <a:avLst/>
                <a:gdLst>
                  <a:gd name="connsiteX0" fmla="*/ 0 w 8003568"/>
                  <a:gd name="connsiteY0" fmla="*/ 924674 h 1397286"/>
                  <a:gd name="connsiteX1" fmla="*/ 7335748 w 8003568"/>
                  <a:gd name="connsiteY1" fmla="*/ 0 h 1397286"/>
                  <a:gd name="connsiteX2" fmla="*/ 8003568 w 8003568"/>
                  <a:gd name="connsiteY2" fmla="*/ 1397286 h 1397286"/>
                  <a:gd name="connsiteX3" fmla="*/ 30822 w 8003568"/>
                  <a:gd name="connsiteY3" fmla="*/ 1243173 h 1397286"/>
                  <a:gd name="connsiteX4" fmla="*/ 0 w 8003568"/>
                  <a:gd name="connsiteY4" fmla="*/ 924674 h 1397286"/>
                  <a:gd name="connsiteX0" fmla="*/ 0 w 7628182"/>
                  <a:gd name="connsiteY0" fmla="*/ 924674 h 2167307"/>
                  <a:gd name="connsiteX1" fmla="*/ 7335748 w 7628182"/>
                  <a:gd name="connsiteY1" fmla="*/ 0 h 2167307"/>
                  <a:gd name="connsiteX2" fmla="*/ 7628182 w 7628182"/>
                  <a:gd name="connsiteY2" fmla="*/ 2167307 h 2167307"/>
                  <a:gd name="connsiteX3" fmla="*/ 30822 w 7628182"/>
                  <a:gd name="connsiteY3" fmla="*/ 1243173 h 2167307"/>
                  <a:gd name="connsiteX4" fmla="*/ 0 w 7628182"/>
                  <a:gd name="connsiteY4" fmla="*/ 924674 h 216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8182" h="2167307">
                    <a:moveTo>
                      <a:pt x="0" y="924674"/>
                    </a:moveTo>
                    <a:lnTo>
                      <a:pt x="7335748" y="0"/>
                    </a:lnTo>
                    <a:lnTo>
                      <a:pt x="7628182" y="2167307"/>
                    </a:lnTo>
                    <a:lnTo>
                      <a:pt x="30822" y="1243173"/>
                    </a:lnTo>
                    <a:lnTo>
                      <a:pt x="0" y="924674"/>
                    </a:ln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E7D17-23F0-417A-372C-E4ED66CD927B}"/>
                  </a:ext>
                </a:extLst>
              </p:cNvPr>
              <p:cNvSpPr txBox="1"/>
              <p:nvPr/>
            </p:nvSpPr>
            <p:spPr>
              <a:xfrm>
                <a:off x="4459989" y="274638"/>
                <a:ext cx="4334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"/>
                    <a:cs typeface="Times"/>
                  </a:rPr>
                  <a:t>“the principle of </a:t>
                </a:r>
                <a:r>
                  <a:rPr lang="en-US" sz="2000" i="1" dirty="0">
                    <a:latin typeface="Times"/>
                    <a:cs typeface="Times"/>
                  </a:rPr>
                  <a:t>inverse probability”</a:t>
                </a:r>
                <a:endParaRPr lang="en-US" sz="2000" dirty="0">
                  <a:latin typeface="Times"/>
                  <a:cs typeface="Time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080DF8-9542-992C-450B-AC6BFA6E1D09}"/>
                  </a:ext>
                </a:extLst>
              </p:cNvPr>
              <p:cNvSpPr txBox="1"/>
              <p:nvPr/>
            </p:nvSpPr>
            <p:spPr>
              <a:xfrm>
                <a:off x="4469760" y="1476519"/>
                <a:ext cx="16353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"/>
                    <a:cs typeface="Times"/>
                  </a:rPr>
                  <a:t>h</a:t>
                </a:r>
                <a:r>
                  <a:rPr lang="en-US" dirty="0">
                    <a:latin typeface="Times"/>
                    <a:cs typeface="Times"/>
                  </a:rPr>
                  <a:t> = background</a:t>
                </a:r>
              </a:p>
              <a:p>
                <a:r>
                  <a:rPr lang="en-US" i="1" dirty="0">
                    <a:latin typeface="Times"/>
                    <a:cs typeface="Times"/>
                  </a:rPr>
                  <a:t>q</a:t>
                </a:r>
                <a:r>
                  <a:rPr lang="en-US" dirty="0">
                    <a:latin typeface="Times"/>
                    <a:cs typeface="Times"/>
                  </a:rPr>
                  <a:t> = evidence</a:t>
                </a:r>
              </a:p>
              <a:p>
                <a:r>
                  <a:rPr lang="en-US" i="1" dirty="0">
                    <a:latin typeface="Times"/>
                    <a:cs typeface="Times"/>
                  </a:rPr>
                  <a:t>p</a:t>
                </a:r>
                <a:r>
                  <a:rPr lang="en-US" dirty="0">
                    <a:latin typeface="Times"/>
                    <a:cs typeface="Times"/>
                  </a:rPr>
                  <a:t> = hypothesis</a:t>
                </a:r>
              </a:p>
            </p:txBody>
          </p:sp>
        </p:grpSp>
        <p:pic>
          <p:nvPicPr>
            <p:cNvPr id="15" name="Picture 14" descr="A group of black letters&#10;&#10;AI-generated content may be incorrect.">
              <a:extLst>
                <a:ext uri="{FF2B5EF4-FFF2-40B4-BE49-F238E27FC236}">
                  <a16:creationId xmlns:a16="http://schemas.microsoft.com/office/drawing/2014/main" id="{D1F6E742-E619-9569-0317-6BA7F153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5529" y="697384"/>
              <a:ext cx="4457700" cy="6858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01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C8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1310</Words>
  <Application>Microsoft Macintosh PowerPoint</Application>
  <PresentationFormat>On-screen Show (4:3)</PresentationFormat>
  <Paragraphs>223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</vt:lpstr>
      <vt:lpstr>Times New Roman</vt:lpstr>
      <vt:lpstr>Office Theme</vt:lpstr>
      <vt:lpstr>Harold Jeffreys, Scientific Inference  John D. Norton Department of History and Philosophy of Science University of Pittsburgh</vt:lpstr>
      <vt:lpstr> </vt:lpstr>
      <vt:lpstr> </vt:lpstr>
      <vt:lpstr> </vt:lpstr>
      <vt:lpstr> </vt:lpstr>
      <vt:lpstr> </vt:lpstr>
      <vt:lpstr> </vt:lpstr>
      <vt:lpstr>The modern Bayes’ theorem Vindication of hypothetico-deductive confirmation</vt:lpstr>
      <vt:lpstr> </vt:lpstr>
      <vt:lpstr> </vt:lpstr>
      <vt:lpstr> </vt:lpstr>
      <vt:lpstr>Simplicity in the confirmation of laws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Jeffreys’ projection theorem</vt:lpstr>
      <vt:lpstr> </vt:lpstr>
      <vt:lpstr>The computation</vt:lpstr>
      <vt:lpstr> </vt:lpstr>
      <vt:lpstr> </vt:lpstr>
      <vt:lpstr>Prior probabilities encode simplicity ranking</vt:lpstr>
      <vt:lpstr> </vt:lpstr>
      <vt:lpstr> </vt:lpstr>
      <vt:lpstr>PowerPoint Presentation</vt:lpstr>
      <vt:lpstr> </vt:lpstr>
      <vt:lpstr> </vt:lpstr>
      <vt:lpstr> </vt:lpstr>
      <vt:lpstr> </vt:lpstr>
      <vt:lpstr>Gems and Coals</vt:lpstr>
      <vt:lpstr>Gems and coals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Phase-Volume Based Exorcism of Maxwell’s Demon  John D. Norton Department of History and Philosophy of Science University of Pittsburgh  Based on “All Shook Up: Fluctuations, Maxwell’s Demon and the Thermodynamics of Computation,” Section 4.  www.pitt.edu/~jdnorton</dc:title>
  <dc:creator>John Norton</dc:creator>
  <cp:lastModifiedBy>Norton, John D</cp:lastModifiedBy>
  <cp:revision>355</cp:revision>
  <dcterms:created xsi:type="dcterms:W3CDTF">2014-01-07T20:36:55Z</dcterms:created>
  <dcterms:modified xsi:type="dcterms:W3CDTF">2025-02-04T20:25:22Z</dcterms:modified>
</cp:coreProperties>
</file>