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402" r:id="rId18"/>
    <p:sldId id="396" r:id="rId19"/>
    <p:sldId id="397" r:id="rId20"/>
    <p:sldId id="403" r:id="rId21"/>
    <p:sldId id="398" r:id="rId22"/>
    <p:sldId id="404" r:id="rId23"/>
    <p:sldId id="405" r:id="rId24"/>
    <p:sldId id="406" r:id="rId25"/>
    <p:sldId id="399" r:id="rId26"/>
    <p:sldId id="407" r:id="rId27"/>
    <p:sldId id="400" r:id="rId28"/>
    <p:sldId id="40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4" autoAdjust="0"/>
    <p:restoredTop sz="94660"/>
  </p:normalViewPr>
  <p:slideViewPr>
    <p:cSldViewPr>
      <p:cViewPr varScale="1">
        <p:scale>
          <a:sx n="59" d="100"/>
          <a:sy n="59" d="100"/>
        </p:scale>
        <p:origin x="-77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5.wmf"/><Relationship Id="rId1" Type="http://schemas.openxmlformats.org/officeDocument/2006/relationships/image" Target="../media/image68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3.wmf"/><Relationship Id="rId1" Type="http://schemas.openxmlformats.org/officeDocument/2006/relationships/image" Target="../media/image41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 smtClean="0"/>
            </a:lvl1pPr>
          </a:lstStyle>
          <a:p>
            <a:pPr>
              <a:defRPr/>
            </a:pPr>
            <a:fld id="{F91255E2-37DF-47CE-AFAF-8A56C8ADA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255E2-37DF-47CE-AFAF-8A56C8ADAF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F1C8-E4B3-46BB-B412-17F314152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8A02B-28D5-4533-BF33-AF430383F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14B8-373B-442C-A2A3-80815188B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69380-9189-4155-A3F1-35875508E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0E7D-E4E5-41AC-816D-DE17DA9EC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D721F-B8CB-41B3-A42F-2BE8ABB1C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CE8C9-62D9-49F7-8349-20CE1F6CB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0975-74E5-4FDE-88A1-295B40371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F4BA2-1408-4AF4-8A3B-B7DB42E24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A873-8748-4308-8A10-5DC2A7D3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2AB3E-25AC-4AD5-95EE-307AC3B59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CFE3-35FF-4E5D-8B82-E98494587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7043A-8479-4C01-A759-308A9EF2F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u="none" smtClean="0"/>
            </a:lvl1pPr>
          </a:lstStyle>
          <a:p>
            <a:pPr>
              <a:defRPr/>
            </a:pPr>
            <a:r>
              <a:rPr lang="en-US"/>
              <a:t>© A. Kwasinski,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/>
            </a:lvl1pPr>
          </a:lstStyle>
          <a:p>
            <a:pPr>
              <a:defRPr/>
            </a:pPr>
            <a:fld id="{08F20F1F-C57D-4CB6-ACF7-162D406AA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6" name="Picture 1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2700" y="0"/>
            <a:ext cx="9156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43800" y="152400"/>
            <a:ext cx="1457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0488" y="228600"/>
            <a:ext cx="21955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52.jpe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1.jpeg"/><Relationship Id="rId4" Type="http://schemas.openxmlformats.org/officeDocument/2006/relationships/oleObject" Target="../embeddings/oleObject3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295400" y="1706037"/>
            <a:ext cx="6705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u="none" dirty="0"/>
              <a:t>ECE 2795 </a:t>
            </a:r>
            <a:endParaRPr lang="en-US" sz="2400" u="none" dirty="0"/>
          </a:p>
          <a:p>
            <a:pPr algn="ctr"/>
            <a:endParaRPr lang="en-US" sz="2400" b="1" u="none" dirty="0"/>
          </a:p>
          <a:p>
            <a:pPr algn="ctr"/>
            <a:r>
              <a:rPr lang="en-US" sz="2400" b="1" u="none" dirty="0" err="1"/>
              <a:t>Microgrid</a:t>
            </a:r>
            <a:r>
              <a:rPr lang="en-US" sz="2400" b="1" u="none" dirty="0"/>
              <a:t> Concepts and Distributed Generation Technologies</a:t>
            </a:r>
          </a:p>
          <a:p>
            <a:pPr algn="ctr"/>
            <a:endParaRPr lang="en-US" sz="2400" b="1" u="none" dirty="0"/>
          </a:p>
          <a:p>
            <a:pPr algn="ctr"/>
            <a:endParaRPr lang="en-US" sz="2400" b="1" u="none" dirty="0"/>
          </a:p>
          <a:p>
            <a:pPr algn="ctr"/>
            <a:r>
              <a:rPr lang="en-US" sz="2400" b="1" u="none" dirty="0"/>
              <a:t>Spring </a:t>
            </a:r>
            <a:r>
              <a:rPr lang="en-US" sz="2400" b="1" u="none" dirty="0" smtClean="0"/>
              <a:t>2017</a:t>
            </a:r>
            <a:endParaRPr lang="en-US" sz="2400" b="1" u="none" dirty="0"/>
          </a:p>
          <a:p>
            <a:pPr algn="ctr"/>
            <a:endParaRPr lang="en-US" sz="2400" b="1" u="none" dirty="0"/>
          </a:p>
          <a:p>
            <a:pPr algn="ctr"/>
            <a:r>
              <a:rPr lang="en-US" sz="2400" b="1" u="none" dirty="0"/>
              <a:t>Week </a:t>
            </a:r>
            <a:r>
              <a:rPr lang="en-US" sz="2400" b="1" u="none" dirty="0" smtClean="0"/>
              <a:t>#5</a:t>
            </a:r>
            <a:endParaRPr lang="en-US" sz="2400" b="1" u="none" dirty="0"/>
          </a:p>
          <a:p>
            <a:pPr algn="ctr"/>
            <a:endParaRPr lang="en-US" sz="2400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76200" y="838200"/>
            <a:ext cx="9144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So</a:t>
            </a:r>
          </a:p>
          <a:p>
            <a:endParaRPr lang="en-US" sz="2000" u="none"/>
          </a:p>
          <a:p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The efficiency is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r>
              <a:rPr lang="en-US" sz="2000" u="none"/>
              <a:t>Hence,</a:t>
            </a:r>
          </a:p>
          <a:p>
            <a:endParaRPr lang="en-US" sz="2000" u="none"/>
          </a:p>
          <a:p>
            <a:endParaRPr lang="en-US" sz="2000" u="none"/>
          </a:p>
          <a:p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Observation #1: The efficiency increases as T</a:t>
            </a:r>
            <a:r>
              <a:rPr lang="en-US" sz="2000" u="none" baseline="-20000"/>
              <a:t>1</a:t>
            </a:r>
            <a:r>
              <a:rPr lang="en-US" sz="2000" u="none"/>
              <a:t> increases (higher quality heat) and T</a:t>
            </a:r>
            <a:r>
              <a:rPr lang="en-US" sz="2000" u="none" baseline="-20000"/>
              <a:t>2</a:t>
            </a:r>
            <a:r>
              <a:rPr lang="en-US" sz="2000" u="none"/>
              <a:t> (typically the ambient temperature) decreases.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Observation #2: Since T</a:t>
            </a:r>
            <a:r>
              <a:rPr lang="en-US" sz="2000" u="none" baseline="-20000"/>
              <a:t>2</a:t>
            </a:r>
            <a:r>
              <a:rPr lang="en-US" sz="2000" u="none"/>
              <a:t> can never be zero, the efficiency can never be 1.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Observation #3: Stirling engines operation approximates a Carnot Cycle.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438400" y="2057400"/>
          <a:ext cx="746125" cy="693738"/>
        </p:xfrm>
        <a:graphic>
          <a:graphicData uri="http://schemas.openxmlformats.org/presentationml/2006/ole">
            <p:oleObj spid="_x0000_s4098" name="Equation" r:id="rId3" imgW="723600" imgH="672840" progId="Equation.DSMT4">
              <p:embed/>
            </p:oleObj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762000" y="1219200"/>
          <a:ext cx="3289300" cy="342900"/>
        </p:xfrm>
        <a:graphic>
          <a:graphicData uri="http://schemas.openxmlformats.org/presentationml/2006/ole">
            <p:oleObj spid="_x0000_s4099" name="Equation" r:id="rId4" imgW="3162240" imgH="330120" progId="Equation.DSMT4">
              <p:embed/>
            </p:oleObj>
          </a:graphicData>
        </a:graphic>
      </p:graphicFrame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3276600" y="228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Carnot Cycle</a:t>
            </a:r>
          </a:p>
        </p:txBody>
      </p:sp>
      <p:graphicFrame>
        <p:nvGraphicFramePr>
          <p:cNvPr id="4100" name="Object 6"/>
          <p:cNvGraphicFramePr>
            <a:graphicFrameLocks noGrp="1" noChangeAspect="1"/>
          </p:cNvGraphicFramePr>
          <p:nvPr>
            <p:ph/>
          </p:nvPr>
        </p:nvGraphicFramePr>
        <p:xfrm>
          <a:off x="1447800" y="3352800"/>
          <a:ext cx="2895600" cy="660400"/>
        </p:xfrm>
        <a:graphic>
          <a:graphicData uri="http://schemas.openxmlformats.org/presentationml/2006/ole">
            <p:oleObj spid="_x0000_s4100" name="Equation" r:id="rId5" imgW="2946240" imgH="672840" progId="Equation.DSMT4">
              <p:embed/>
            </p:oleObj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76200" y="838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Gas turbines operation follow a Brayton cycle</a:t>
            </a:r>
          </a:p>
          <a:p>
            <a:endParaRPr lang="en-US" sz="2000" u="none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038600"/>
            <a:ext cx="45720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2514600" y="426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3276600" y="228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Brayton Cycle</a:t>
            </a:r>
          </a:p>
        </p:txBody>
      </p:sp>
      <p:pic>
        <p:nvPicPr>
          <p:cNvPr id="20487" name="Picture 6" descr="turb cycle p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95400"/>
            <a:ext cx="2305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turb cycle 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000" y="1295400"/>
            <a:ext cx="23225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2514600" y="42672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none"/>
              <a:t>1</a:t>
            </a:r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5181600" y="601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5181600" y="60198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none"/>
              <a:t>2</a:t>
            </a:r>
          </a:p>
        </p:txBody>
      </p:sp>
      <p:sp>
        <p:nvSpPr>
          <p:cNvPr id="20492" name="Freeform 11"/>
          <p:cNvSpPr>
            <a:spLocks/>
          </p:cNvSpPr>
          <p:nvPr/>
        </p:nvSpPr>
        <p:spPr bwMode="auto">
          <a:xfrm>
            <a:off x="2895600" y="4572000"/>
            <a:ext cx="381000" cy="177800"/>
          </a:xfrm>
          <a:custGeom>
            <a:avLst/>
            <a:gdLst>
              <a:gd name="T0" fmla="*/ 0 w 240"/>
              <a:gd name="T1" fmla="*/ 0 h 112"/>
              <a:gd name="T2" fmla="*/ 144 w 240"/>
              <a:gd name="T3" fmla="*/ 96 h 112"/>
              <a:gd name="T4" fmla="*/ 240 w 240"/>
              <a:gd name="T5" fmla="*/ 96 h 112"/>
              <a:gd name="T6" fmla="*/ 0 60000 65536"/>
              <a:gd name="T7" fmla="*/ 0 60000 65536"/>
              <a:gd name="T8" fmla="*/ 0 60000 65536"/>
              <a:gd name="T9" fmla="*/ 0 w 240"/>
              <a:gd name="T10" fmla="*/ 0 h 112"/>
              <a:gd name="T11" fmla="*/ 240 w 24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12">
                <a:moveTo>
                  <a:pt x="0" y="0"/>
                </a:moveTo>
                <a:cubicBezTo>
                  <a:pt x="52" y="40"/>
                  <a:pt x="104" y="80"/>
                  <a:pt x="144" y="96"/>
                </a:cubicBezTo>
                <a:cubicBezTo>
                  <a:pt x="184" y="112"/>
                  <a:pt x="212" y="104"/>
                  <a:pt x="24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Freeform 12"/>
          <p:cNvSpPr>
            <a:spLocks/>
          </p:cNvSpPr>
          <p:nvPr/>
        </p:nvSpPr>
        <p:spPr bwMode="auto">
          <a:xfrm>
            <a:off x="5105400" y="5410200"/>
            <a:ext cx="152400" cy="609600"/>
          </a:xfrm>
          <a:custGeom>
            <a:avLst/>
            <a:gdLst>
              <a:gd name="T0" fmla="*/ 96 w 96"/>
              <a:gd name="T1" fmla="*/ 384 h 384"/>
              <a:gd name="T2" fmla="*/ 0 w 96"/>
              <a:gd name="T3" fmla="*/ 0 h 384"/>
              <a:gd name="T4" fmla="*/ 0 60000 65536"/>
              <a:gd name="T5" fmla="*/ 0 60000 65536"/>
              <a:gd name="T6" fmla="*/ 0 w 96"/>
              <a:gd name="T7" fmla="*/ 0 h 384"/>
              <a:gd name="T8" fmla="*/ 96 w 96"/>
              <a:gd name="T9" fmla="*/ 384 h 3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384">
                <a:moveTo>
                  <a:pt x="96" y="384"/>
                </a:moveTo>
                <a:cubicBezTo>
                  <a:pt x="56" y="224"/>
                  <a:pt x="16" y="6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13"/>
          <p:cNvSpPr>
            <a:spLocks noChangeArrowheads="1"/>
          </p:cNvSpPr>
          <p:nvPr/>
        </p:nvSpPr>
        <p:spPr bwMode="auto">
          <a:xfrm>
            <a:off x="6172200" y="601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Text Box 14"/>
          <p:cNvSpPr txBox="1">
            <a:spLocks noChangeArrowheads="1"/>
          </p:cNvSpPr>
          <p:nvPr/>
        </p:nvSpPr>
        <p:spPr bwMode="auto">
          <a:xfrm>
            <a:off x="6172200" y="60198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none"/>
              <a:t>3</a:t>
            </a:r>
          </a:p>
        </p:txBody>
      </p:sp>
      <p:sp>
        <p:nvSpPr>
          <p:cNvPr id="20496" name="Freeform 15"/>
          <p:cNvSpPr>
            <a:spLocks/>
          </p:cNvSpPr>
          <p:nvPr/>
        </p:nvSpPr>
        <p:spPr bwMode="auto">
          <a:xfrm>
            <a:off x="6096000" y="5410200"/>
            <a:ext cx="152400" cy="609600"/>
          </a:xfrm>
          <a:custGeom>
            <a:avLst/>
            <a:gdLst>
              <a:gd name="T0" fmla="*/ 96 w 96"/>
              <a:gd name="T1" fmla="*/ 384 h 384"/>
              <a:gd name="T2" fmla="*/ 0 w 96"/>
              <a:gd name="T3" fmla="*/ 0 h 384"/>
              <a:gd name="T4" fmla="*/ 0 60000 65536"/>
              <a:gd name="T5" fmla="*/ 0 60000 65536"/>
              <a:gd name="T6" fmla="*/ 0 w 96"/>
              <a:gd name="T7" fmla="*/ 0 h 384"/>
              <a:gd name="T8" fmla="*/ 96 w 96"/>
              <a:gd name="T9" fmla="*/ 384 h 3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384">
                <a:moveTo>
                  <a:pt x="96" y="384"/>
                </a:moveTo>
                <a:cubicBezTo>
                  <a:pt x="56" y="224"/>
                  <a:pt x="16" y="6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16"/>
          <p:cNvSpPr>
            <a:spLocks noChangeArrowheads="1"/>
          </p:cNvSpPr>
          <p:nvPr/>
        </p:nvSpPr>
        <p:spPr bwMode="auto">
          <a:xfrm>
            <a:off x="6096000" y="4038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7"/>
          <p:cNvSpPr txBox="1">
            <a:spLocks noChangeArrowheads="1"/>
          </p:cNvSpPr>
          <p:nvPr/>
        </p:nvSpPr>
        <p:spPr bwMode="auto">
          <a:xfrm>
            <a:off x="6096000" y="40386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none"/>
              <a:t>4</a:t>
            </a:r>
          </a:p>
        </p:txBody>
      </p:sp>
      <p:sp>
        <p:nvSpPr>
          <p:cNvPr id="20499" name="Freeform 18"/>
          <p:cNvSpPr>
            <a:spLocks/>
          </p:cNvSpPr>
          <p:nvPr/>
        </p:nvSpPr>
        <p:spPr bwMode="auto">
          <a:xfrm>
            <a:off x="5562600" y="4114800"/>
            <a:ext cx="533400" cy="685800"/>
          </a:xfrm>
          <a:custGeom>
            <a:avLst/>
            <a:gdLst>
              <a:gd name="T0" fmla="*/ 336 w 336"/>
              <a:gd name="T1" fmla="*/ 0 h 432"/>
              <a:gd name="T2" fmla="*/ 96 w 336"/>
              <a:gd name="T3" fmla="*/ 144 h 432"/>
              <a:gd name="T4" fmla="*/ 0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336" y="0"/>
                </a:moveTo>
                <a:cubicBezTo>
                  <a:pt x="244" y="36"/>
                  <a:pt x="152" y="72"/>
                  <a:pt x="96" y="144"/>
                </a:cubicBezTo>
                <a:cubicBezTo>
                  <a:pt x="40" y="216"/>
                  <a:pt x="20" y="324"/>
                  <a:pt x="0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76200" y="838200"/>
            <a:ext cx="91440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We already know that</a:t>
            </a:r>
          </a:p>
          <a:p>
            <a:endParaRPr lang="en-US" sz="2000" u="none"/>
          </a:p>
          <a:p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Thus, the efficiency is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r>
              <a:rPr lang="en-US" sz="2000" u="none"/>
              <a:t>Since heat injection and rejection occur at constant pressure then,</a:t>
            </a:r>
          </a:p>
          <a:p>
            <a:endParaRPr lang="en-US" sz="2000" u="none"/>
          </a:p>
          <a:p>
            <a:endParaRPr lang="en-US" sz="2000" u="none"/>
          </a:p>
          <a:p>
            <a:endParaRPr lang="en-US" sz="800" u="none"/>
          </a:p>
          <a:p>
            <a:pPr>
              <a:buFontTx/>
              <a:buChar char="•"/>
            </a:pPr>
            <a:endParaRPr lang="en-US" sz="2000" u="none"/>
          </a:p>
          <a:p>
            <a:r>
              <a:rPr lang="en-US" sz="2000" u="none"/>
              <a:t> cp is the specific heat capacity (with respect to mass) at a constant pressure (how much heat needs to be added to increase temperature by 1 K)</a:t>
            </a:r>
          </a:p>
          <a:p>
            <a:r>
              <a:rPr lang="en-US" sz="2000" u="none"/>
              <a:t> 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Hence, the efficiency is</a:t>
            </a:r>
          </a:p>
          <a:p>
            <a:pPr>
              <a:buFontTx/>
              <a:buChar char="•"/>
            </a:pPr>
            <a:endParaRPr lang="en-US" sz="2000" u="none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524000" y="2209800"/>
          <a:ext cx="2697163" cy="693738"/>
        </p:xfrm>
        <a:graphic>
          <a:graphicData uri="http://schemas.openxmlformats.org/presentationml/2006/ole">
            <p:oleObj spid="_x0000_s5122" name="Equation" r:id="rId3" imgW="2616120" imgH="672840" progId="Equation.DSMT4">
              <p:embed/>
            </p:oleObj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1765300" y="1219200"/>
          <a:ext cx="1281113" cy="342900"/>
        </p:xfrm>
        <a:graphic>
          <a:graphicData uri="http://schemas.openxmlformats.org/presentationml/2006/ole">
            <p:oleObj spid="_x0000_s5123" name="Equation" r:id="rId4" imgW="1231560" imgH="330120" progId="Equation.DSMT4">
              <p:embed/>
            </p:oleObj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2114550" y="3508375"/>
          <a:ext cx="1847850" cy="377825"/>
        </p:xfrm>
        <a:graphic>
          <a:graphicData uri="http://schemas.openxmlformats.org/presentationml/2006/ole">
            <p:oleObj spid="_x0000_s5124" name="Equation" r:id="rId5" imgW="1587240" imgH="355320" progId="Equation.DSMT4">
              <p:embed/>
            </p:oleObj>
          </a:graphicData>
        </a:graphic>
      </p:graphicFrame>
      <p:sp>
        <p:nvSpPr>
          <p:cNvPr id="5129" name="Text Box 6"/>
          <p:cNvSpPr txBox="1">
            <a:spLocks noChangeArrowheads="1"/>
          </p:cNvSpPr>
          <p:nvPr/>
        </p:nvSpPr>
        <p:spPr bwMode="auto">
          <a:xfrm>
            <a:off x="3276600" y="228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Brayton Cycle</a:t>
            </a:r>
          </a:p>
        </p:txBody>
      </p:sp>
      <p:pic>
        <p:nvPicPr>
          <p:cNvPr id="5130" name="Picture 7" descr="turb cycle p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990600"/>
            <a:ext cx="17367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5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3962400"/>
          <a:ext cx="2133600" cy="381000"/>
        </p:xfrm>
        <a:graphic>
          <a:graphicData uri="http://schemas.openxmlformats.org/presentationml/2006/ole">
            <p:oleObj spid="_x0000_s5125" name="Equation" r:id="rId7" imgW="1752480" imgH="355320" progId="Equation.DSMT4">
              <p:embed/>
            </p:oleObj>
          </a:graphicData>
        </a:graphic>
      </p:graphicFrame>
      <p:graphicFrame>
        <p:nvGraphicFramePr>
          <p:cNvPr id="5126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3581400" y="4953000"/>
          <a:ext cx="4648200" cy="1600200"/>
        </p:xfrm>
        <a:graphic>
          <a:graphicData uri="http://schemas.openxmlformats.org/presentationml/2006/ole">
            <p:oleObj spid="_x0000_s5126" name="Equation" r:id="rId8" imgW="4356000" imgH="1498320" progId="Equation.DSMT4">
              <p:embed/>
            </p:oleObj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Brayton Cycle</a:t>
            </a:r>
          </a:p>
        </p:txBody>
      </p:sp>
      <p:pic>
        <p:nvPicPr>
          <p:cNvPr id="6153" name="Picture 3" descr="turb cycle 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343400"/>
            <a:ext cx="1830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4"/>
          <p:cNvSpPr>
            <a:spLocks noChangeArrowheads="1"/>
          </p:cNvSpPr>
          <p:nvPr/>
        </p:nvSpPr>
        <p:spPr bwMode="auto">
          <a:xfrm>
            <a:off x="76200" y="838200"/>
            <a:ext cx="9144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Between 1 and 2, and between 3 and 4, the process is adiabatic (no heat exchange) and reversible (S is constant). Hence, the temperature changes due to work related with a pressure change acting on a varying volume.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In a reversible adiabatic process:</a:t>
            </a:r>
          </a:p>
          <a:p>
            <a:pPr>
              <a:buFontTx/>
              <a:buChar char="•"/>
            </a:pPr>
            <a:endParaRPr lang="en-US" sz="2000" u="none"/>
          </a:p>
          <a:p>
            <a:endParaRPr lang="en-US" sz="2000" u="none"/>
          </a:p>
          <a:p>
            <a:r>
              <a:rPr lang="en-US" sz="2000" u="none"/>
              <a:t>and</a:t>
            </a:r>
          </a:p>
          <a:p>
            <a:endParaRPr lang="en-US" sz="2000" u="none"/>
          </a:p>
          <a:p>
            <a:endParaRPr lang="en-US" sz="2000" u="none"/>
          </a:p>
          <a:p>
            <a:r>
              <a:rPr lang="en-US" sz="2000" u="none"/>
              <a:t>where the heat capacity ratio is</a:t>
            </a:r>
          </a:p>
          <a:p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Hence,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Therefore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209800" y="5791200"/>
          <a:ext cx="1452563" cy="733425"/>
        </p:xfrm>
        <a:graphic>
          <a:graphicData uri="http://schemas.openxmlformats.org/presentationml/2006/ole">
            <p:oleObj spid="_x0000_s6146" name="Equation" r:id="rId4" imgW="1409400" imgH="711000" progId="Equation.DSMT4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2362200" y="2590800"/>
          <a:ext cx="1716088" cy="303213"/>
        </p:xfrm>
        <a:graphic>
          <a:graphicData uri="http://schemas.openxmlformats.org/presentationml/2006/ole">
            <p:oleObj spid="_x0000_s6147" name="Equation" r:id="rId5" imgW="1650960" imgH="291960" progId="Equation.DSMT4">
              <p:embed/>
            </p:oleObj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4191000" y="3886200"/>
          <a:ext cx="827088" cy="828675"/>
        </p:xfrm>
        <a:graphic>
          <a:graphicData uri="http://schemas.openxmlformats.org/presentationml/2006/ole">
            <p:oleObj spid="_x0000_s6148" name="Equation" r:id="rId6" imgW="711000" imgH="711000" progId="Equation.DSMT4">
              <p:embed/>
            </p:oleObj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1981200" y="3429000"/>
          <a:ext cx="2351088" cy="312738"/>
        </p:xfrm>
        <a:graphic>
          <a:graphicData uri="http://schemas.openxmlformats.org/presentationml/2006/ole">
            <p:oleObj spid="_x0000_s6149" name="Equation" r:id="rId7" imgW="1930320" imgH="291960" progId="Equation.DSMT4">
              <p:embed/>
            </p:oleObj>
          </a:graphicData>
        </a:graphic>
      </p:graphicFrame>
      <p:graphicFrame>
        <p:nvGraphicFramePr>
          <p:cNvPr id="6150" name="Object 9"/>
          <p:cNvGraphicFramePr>
            <a:graphicFrameLocks noChangeAspect="1"/>
          </p:cNvGraphicFramePr>
          <p:nvPr/>
        </p:nvGraphicFramePr>
        <p:xfrm>
          <a:off x="1600200" y="5105400"/>
          <a:ext cx="2914650" cy="379413"/>
        </p:xfrm>
        <a:graphic>
          <a:graphicData uri="http://schemas.openxmlformats.org/presentationml/2006/ole">
            <p:oleObj spid="_x0000_s6150" name="Equation" r:id="rId8" imgW="2730240" imgH="355320" progId="Equation.DSMT4">
              <p:embed/>
            </p:oleObj>
          </a:graphicData>
        </a:graphic>
      </p:graphicFrame>
      <p:pic>
        <p:nvPicPr>
          <p:cNvPr id="6155" name="Picture 10" descr="turb cycle p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2057400"/>
            <a:ext cx="180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Brayton Cycle</a:t>
            </a:r>
          </a:p>
        </p:txBody>
      </p:sp>
      <p:pic>
        <p:nvPicPr>
          <p:cNvPr id="7175" name="Picture 3" descr="turb cycle 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90600"/>
            <a:ext cx="2441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76200" y="838200"/>
            <a:ext cx="9144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From the previous slide:</a:t>
            </a:r>
          </a:p>
          <a:p>
            <a:pPr>
              <a:buFontTx/>
              <a:buChar char="•"/>
            </a:pPr>
            <a:endParaRPr lang="en-US" sz="2000" u="none"/>
          </a:p>
          <a:p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Also, from the previous slide</a:t>
            </a:r>
          </a:p>
          <a:p>
            <a:pPr>
              <a:buFontTx/>
              <a:buChar char="•"/>
            </a:pPr>
            <a:endParaRPr lang="en-US" sz="2000" u="none"/>
          </a:p>
          <a:p>
            <a:endParaRPr lang="en-US" sz="2000" u="none"/>
          </a:p>
          <a:p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Thus,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3124200" y="1295400"/>
          <a:ext cx="849313" cy="693738"/>
        </p:xfrm>
        <a:graphic>
          <a:graphicData uri="http://schemas.openxmlformats.org/presentationml/2006/ole">
            <p:oleObj spid="_x0000_s7170" name="Equation" r:id="rId4" imgW="825480" imgH="672840" progId="Equation.DSMT4">
              <p:embed/>
            </p:oleObj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1371600" y="3657600"/>
          <a:ext cx="930275" cy="784225"/>
        </p:xfrm>
        <a:graphic>
          <a:graphicData uri="http://schemas.openxmlformats.org/presentationml/2006/ole">
            <p:oleObj spid="_x0000_s7171" name="Equation" r:id="rId5" imgW="799920" imgH="672840" progId="Equation.DSMT4">
              <p:embed/>
            </p:oleObj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2133600" y="2743200"/>
          <a:ext cx="2351088" cy="312738"/>
        </p:xfrm>
        <a:graphic>
          <a:graphicData uri="http://schemas.openxmlformats.org/presentationml/2006/ole">
            <p:oleObj spid="_x0000_s7172" name="Equation" r:id="rId6" imgW="1930320" imgH="291960" progId="Equation.DSMT4">
              <p:embed/>
            </p:oleObj>
          </a:graphicData>
        </a:graphic>
      </p:graphicFrame>
      <p:pic>
        <p:nvPicPr>
          <p:cNvPr id="7177" name="Picture 8" descr="turb cycle p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6175" y="3276600"/>
            <a:ext cx="28051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76200" y="838200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Since the efficiency is (see a couple of slides ago)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Then the simplified expression for the efficiency is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Usually, the efficiency is expressed in terms of the temperature ratio (TR) or the pressure ratio (PR)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r>
              <a:rPr lang="en-US" sz="2000" u="none"/>
              <a:t>where                   and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3810000" y="3429000"/>
          <a:ext cx="1222375" cy="720725"/>
        </p:xfrm>
        <a:graphic>
          <a:graphicData uri="http://schemas.openxmlformats.org/presentationml/2006/ole">
            <p:oleObj spid="_x0000_s8194" name="Equation" r:id="rId3" imgW="1002960" imgH="672840" progId="Equation.DSMT4">
              <p:embed/>
            </p:oleObj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1905000" y="1295400"/>
          <a:ext cx="4356100" cy="1498600"/>
        </p:xfrm>
        <a:graphic>
          <a:graphicData uri="http://schemas.openxmlformats.org/presentationml/2006/ole">
            <p:oleObj spid="_x0000_s8195" name="Equation" r:id="rId4" imgW="4356000" imgH="1498320" progId="Equation.DSMT4">
              <p:embed/>
            </p:oleObj>
          </a:graphicData>
        </a:graphic>
      </p:graphicFrame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3276600" y="228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Brayton Cycle</a:t>
            </a:r>
          </a:p>
        </p:txBody>
      </p:sp>
      <p:graphicFrame>
        <p:nvGraphicFramePr>
          <p:cNvPr id="819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036638" y="5638800"/>
          <a:ext cx="2790825" cy="660400"/>
        </p:xfrm>
        <a:graphic>
          <a:graphicData uri="http://schemas.openxmlformats.org/presentationml/2006/ole">
            <p:oleObj spid="_x0000_s8196" name="Equation" r:id="rId5" imgW="2844720" imgH="672840" progId="Equation.DSMT4">
              <p:embed/>
            </p:oleObj>
          </a:graphicData>
        </a:graphic>
      </p:graphicFrame>
      <p:graphicFrame>
        <p:nvGraphicFramePr>
          <p:cNvPr id="819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2971800" y="4876800"/>
          <a:ext cx="2882900" cy="660400"/>
        </p:xfrm>
        <a:graphic>
          <a:graphicData uri="http://schemas.openxmlformats.org/presentationml/2006/ole">
            <p:oleObj spid="_x0000_s8197" name="Equation" r:id="rId6" imgW="2882880" imgH="660240" progId="Equation.DSMT4">
              <p:embed/>
            </p:oleObj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514600" y="1524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Microturbine characteristics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45720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35052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267200"/>
            <a:ext cx="29146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76200" y="838200"/>
            <a:ext cx="9144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The efficiency is improved if T</a:t>
            </a:r>
            <a:r>
              <a:rPr lang="en-US" sz="2000" u="none" baseline="-20000"/>
              <a:t>2</a:t>
            </a:r>
            <a:r>
              <a:rPr lang="en-US" sz="2000" u="none"/>
              <a:t> is increased. The recuperator is used for that purpose. Other ways of preheating the air before the combustion stage could be to use heat from a fuel cell.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The efficiency decreases as the input temperature increases:</a:t>
            </a: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5562600" y="6324600"/>
            <a:ext cx="1652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none">
                <a:latin typeface="Times New Roman" pitchFamily="18" charset="0"/>
              </a:rPr>
              <a:t>Capstone C30 datasheet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1447800" y="6324600"/>
            <a:ext cx="1619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none">
                <a:latin typeface="Times New Roman" pitchFamily="18" charset="0"/>
              </a:rPr>
              <a:t>Ingersoll 70L datasheet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514600" y="1524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Microturbine characteristics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45720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6200" y="8382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Efficiency is also affected by pressure differences.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Performance (capacity) decreases as altitude increases</a:t>
            </a:r>
          </a:p>
        </p:txBody>
      </p:sp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267200"/>
            <a:ext cx="4343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Reciprocating engines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76200" y="8382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This is likely the most common DG technology.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Some types of reciprocating engines are the internal combustion engines and the Stirling engines.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Types of internal combustion engines:</a:t>
            </a:r>
          </a:p>
          <a:p>
            <a:pPr lvl="4">
              <a:buFontTx/>
              <a:buChar char="•"/>
            </a:pPr>
            <a:r>
              <a:rPr lang="en-US" sz="2000" u="none"/>
              <a:t> Spark ignition (fuel: natural gas)</a:t>
            </a:r>
          </a:p>
          <a:p>
            <a:pPr lvl="4">
              <a:buFontTx/>
              <a:buChar char="•"/>
            </a:pPr>
            <a:r>
              <a:rPr lang="en-US" sz="2000" u="none"/>
              <a:t> Compression ignition (fuel: diesel)</a:t>
            </a:r>
          </a:p>
          <a:p>
            <a:pPr lvl="4"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The engines are used to drive synchronous or permanent magnet generators.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962400"/>
            <a:ext cx="58674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981200" y="6248400"/>
            <a:ext cx="6054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none">
                <a:latin typeface="Times New Roman" pitchFamily="18" charset="0"/>
              </a:rPr>
              <a:t>http://www.energy.ca.gov/distgen/equipment/reciprocating_engines/reciprocating_engines.html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Reciprocating engines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76200" y="8382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Reciprocating engines have been used in recent natural disasters by electric power utilities in order to build “emergency microgrids” and restore service to some areas in the power distribution grid.</a:t>
            </a:r>
          </a:p>
        </p:txBody>
      </p:sp>
      <p:pic>
        <p:nvPicPr>
          <p:cNvPr id="2458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8438"/>
            <a:ext cx="43434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8006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762000" y="3962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/>
              <a:t>Hurricane Katrina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2895600" y="5943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/>
              <a:t>Hurricane Ike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Microturbines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Microturbines are essentially low-power versions of traditional gas turbines used in large power plants.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Typical power outputs of microturbines range from a few tens of kW to a few hundred of kW.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Natural gas is the most common fuel, but other hydrocarbons, such as kerosene, or bio-fuels can be used, too.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447800" y="3657600"/>
            <a:ext cx="56388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6" name="Picture 5" descr="uturbani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733800"/>
            <a:ext cx="3429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5181600" y="3810000"/>
            <a:ext cx="1571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i="1" u="none">
                <a:solidFill>
                  <a:schemeClr val="accent2"/>
                </a:solidFill>
                <a:latin typeface="Times New Roman" pitchFamily="18" charset="0"/>
              </a:rPr>
              <a:t>Natural Gas</a:t>
            </a:r>
            <a:endParaRPr lang="es-ES" sz="2200" i="1" u="none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752600" y="4267200"/>
            <a:ext cx="541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i="1" u="none">
                <a:solidFill>
                  <a:srgbClr val="00FFFF"/>
                </a:solidFill>
                <a:latin typeface="Times New Roman" pitchFamily="18" charset="0"/>
              </a:rPr>
              <a:t>Air</a:t>
            </a:r>
            <a:endParaRPr lang="es-ES" sz="2200" i="1" u="none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1447800" y="5105400"/>
            <a:ext cx="1346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i="1" u="none">
                <a:latin typeface="Times New Roman" pitchFamily="18" charset="0"/>
              </a:rPr>
              <a:t>Generator</a:t>
            </a:r>
            <a:endParaRPr lang="es-ES" sz="2200" i="1" u="none">
              <a:latin typeface="Times New Roman" pitchFamily="18" charset="0"/>
            </a:endParaRP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2667000" y="5486400"/>
            <a:ext cx="1546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i="1" u="none">
                <a:solidFill>
                  <a:srgbClr val="4D4D4D"/>
                </a:solidFill>
                <a:latin typeface="Times New Roman" pitchFamily="18" charset="0"/>
              </a:rPr>
              <a:t>Compressor</a:t>
            </a:r>
            <a:endParaRPr lang="es-ES" sz="2200" i="1" u="none">
              <a:solidFill>
                <a:srgbClr val="4D4D4D"/>
              </a:solidFill>
              <a:latin typeface="Times New Roman" pitchFamily="18" charset="0"/>
            </a:endParaRP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3336925" y="3581400"/>
            <a:ext cx="15795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i="1" u="none">
                <a:solidFill>
                  <a:srgbClr val="66FF99"/>
                </a:solidFill>
                <a:latin typeface="Times New Roman" pitchFamily="18" charset="0"/>
              </a:rPr>
              <a:t>Recuperator</a:t>
            </a:r>
            <a:endParaRPr lang="es-ES" sz="2200" i="1" u="none">
              <a:solidFill>
                <a:srgbClr val="66FF99"/>
              </a:solidFill>
              <a:latin typeface="Times New Roman" pitchFamily="18" charset="0"/>
            </a:endParaRP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5562600" y="4495800"/>
            <a:ext cx="1533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i="1" u="none">
                <a:solidFill>
                  <a:srgbClr val="FF6600"/>
                </a:solidFill>
                <a:latin typeface="Times New Roman" pitchFamily="18" charset="0"/>
              </a:rPr>
              <a:t>Combustion</a:t>
            </a:r>
          </a:p>
          <a:p>
            <a:pPr algn="ctr"/>
            <a:r>
              <a:rPr lang="en-US" sz="2200" i="1" u="none">
                <a:solidFill>
                  <a:srgbClr val="FF6600"/>
                </a:solidFill>
                <a:latin typeface="Times New Roman" pitchFamily="18" charset="0"/>
              </a:rPr>
              <a:t>Chamber</a:t>
            </a:r>
            <a:endParaRPr lang="es-ES" sz="2200" i="1" u="none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4495800" y="5486400"/>
            <a:ext cx="1068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i="1" u="none">
                <a:solidFill>
                  <a:srgbClr val="4D4D4D"/>
                </a:solidFill>
                <a:latin typeface="Times New Roman" pitchFamily="18" charset="0"/>
              </a:rPr>
              <a:t>Turbine</a:t>
            </a:r>
            <a:endParaRPr lang="es-ES" sz="2200" i="1" u="none">
              <a:solidFill>
                <a:srgbClr val="4D4D4D"/>
              </a:solidFill>
              <a:latin typeface="Times New Roman" pitchFamily="18" charset="0"/>
            </a:endParaRP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1600200" y="3733800"/>
            <a:ext cx="10842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i="1" u="none">
                <a:solidFill>
                  <a:srgbClr val="808080"/>
                </a:solidFill>
                <a:latin typeface="Times New Roman" pitchFamily="18" charset="0"/>
              </a:rPr>
              <a:t>Exhaust</a:t>
            </a:r>
            <a:endParaRPr lang="es-ES" sz="2200" i="1" u="none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15375" name="Line 14"/>
          <p:cNvSpPr>
            <a:spLocks noChangeShapeType="1"/>
          </p:cNvSpPr>
          <p:nvPr/>
        </p:nvSpPr>
        <p:spPr bwMode="auto">
          <a:xfrm flipV="1">
            <a:off x="2590800" y="4800600"/>
            <a:ext cx="381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15"/>
          <p:cNvSpPr>
            <a:spLocks noChangeShapeType="1"/>
          </p:cNvSpPr>
          <p:nvPr/>
        </p:nvSpPr>
        <p:spPr bwMode="auto">
          <a:xfrm>
            <a:off x="2667000" y="39624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Line 16"/>
          <p:cNvSpPr>
            <a:spLocks noChangeShapeType="1"/>
          </p:cNvSpPr>
          <p:nvPr/>
        </p:nvSpPr>
        <p:spPr bwMode="auto">
          <a:xfrm flipH="1" flipV="1">
            <a:off x="3505200" y="4800600"/>
            <a:ext cx="76200" cy="8382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Line 17"/>
          <p:cNvSpPr>
            <a:spLocks noChangeShapeType="1"/>
          </p:cNvSpPr>
          <p:nvPr/>
        </p:nvSpPr>
        <p:spPr bwMode="auto">
          <a:xfrm flipH="1" flipV="1">
            <a:off x="4343400" y="4876800"/>
            <a:ext cx="457200" cy="6858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18"/>
          <p:cNvSpPr>
            <a:spLocks noChangeShapeType="1"/>
          </p:cNvSpPr>
          <p:nvPr/>
        </p:nvSpPr>
        <p:spPr bwMode="auto">
          <a:xfrm>
            <a:off x="4114800" y="3962400"/>
            <a:ext cx="0" cy="228600"/>
          </a:xfrm>
          <a:prstGeom prst="line">
            <a:avLst/>
          </a:prstGeom>
          <a:noFill/>
          <a:ln w="9525">
            <a:solidFill>
              <a:srgbClr val="66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19"/>
          <p:cNvSpPr>
            <a:spLocks noChangeShapeType="1"/>
          </p:cNvSpPr>
          <p:nvPr/>
        </p:nvSpPr>
        <p:spPr bwMode="auto">
          <a:xfrm flipH="1" flipV="1">
            <a:off x="5181600" y="4648200"/>
            <a:ext cx="457200" cy="76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20"/>
          <p:cNvSpPr>
            <a:spLocks noChangeShapeType="1"/>
          </p:cNvSpPr>
          <p:nvPr/>
        </p:nvSpPr>
        <p:spPr bwMode="auto">
          <a:xfrm flipH="1">
            <a:off x="5029200" y="4724400"/>
            <a:ext cx="609600" cy="228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Spark Ignition engines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" y="838200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Natural gas is the most commonly used fuel.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Thermodynamically they follow an Otto cycle with 4 strokes:</a:t>
            </a:r>
          </a:p>
          <a:p>
            <a:pPr lvl="3">
              <a:buFontTx/>
              <a:buChar char="•"/>
            </a:pPr>
            <a:r>
              <a:rPr lang="en-US" sz="2000" u="none"/>
              <a:t> 1. intake (induction) stroke</a:t>
            </a:r>
          </a:p>
          <a:p>
            <a:pPr lvl="3">
              <a:buFontTx/>
              <a:buChar char="•"/>
            </a:pPr>
            <a:r>
              <a:rPr lang="en-US" sz="2000" u="none"/>
              <a:t> 2. compression stroke</a:t>
            </a:r>
          </a:p>
          <a:p>
            <a:pPr lvl="3">
              <a:buFontTx/>
              <a:buChar char="•"/>
            </a:pPr>
            <a:r>
              <a:rPr lang="en-US" sz="2000" u="none"/>
              <a:t> 3. power stroke: combustion/expansion</a:t>
            </a:r>
          </a:p>
          <a:p>
            <a:pPr lvl="3">
              <a:buFontTx/>
              <a:buChar char="•"/>
            </a:pPr>
            <a:r>
              <a:rPr lang="en-US" sz="2000" u="none"/>
              <a:t> 4. exhaust stroke</a:t>
            </a:r>
          </a:p>
          <a:p>
            <a:pPr lvl="3">
              <a:buFontTx/>
              <a:buChar char="•"/>
            </a:pPr>
            <a:endParaRPr lang="en-US" sz="2000" u="none"/>
          </a:p>
        </p:txBody>
      </p:sp>
      <p:pic>
        <p:nvPicPr>
          <p:cNvPr id="25605" name="Picture 4" descr="4-Stroke-En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981200"/>
            <a:ext cx="18891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otto p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3562350"/>
            <a:ext cx="18399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otto 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62350"/>
            <a:ext cx="17637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6858000" y="6019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u="none">
                <a:latin typeface="Times New Roman" pitchFamily="18" charset="0"/>
              </a:rPr>
              <a:t>http://en.wikipedia.org/wiki/Image:4-Stroke-Engine.gif#file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Spark Ignition engines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76200" y="8382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Ideal vs. practical Otto Cycle</a:t>
            </a:r>
          </a:p>
          <a:p>
            <a:pPr>
              <a:buFontTx/>
              <a:buChar char="•"/>
            </a:pPr>
            <a:endParaRPr lang="en-US" sz="2000" u="none"/>
          </a:p>
          <a:p>
            <a:pPr lvl="1">
              <a:buFontTx/>
              <a:buChar char="•"/>
            </a:pPr>
            <a:endParaRPr lang="en-US" sz="2000" u="none"/>
          </a:p>
        </p:txBody>
      </p:sp>
      <p:pic>
        <p:nvPicPr>
          <p:cNvPr id="26629" name="Picture 5" descr="otto p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733800"/>
            <a:ext cx="24304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64135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663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751263"/>
            <a:ext cx="3470275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14"/>
          <p:cNvSpPr>
            <a:spLocks noChangeArrowheads="1"/>
          </p:cNvSpPr>
          <p:nvPr/>
        </p:nvSpPr>
        <p:spPr bwMode="auto">
          <a:xfrm>
            <a:off x="2133600" y="61722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Ideal</a:t>
            </a:r>
          </a:p>
        </p:txBody>
      </p: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5715000" y="62484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Practical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Spark Ignition engines</a:t>
            </a:r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76200" y="838200"/>
            <a:ext cx="914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Efficiency of Otto Cycle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Since Q</a:t>
            </a:r>
            <a:r>
              <a:rPr lang="en-US" sz="1200" u="none"/>
              <a:t>1</a:t>
            </a:r>
            <a:r>
              <a:rPr lang="en-US" sz="2000" u="none"/>
              <a:t> is absorbed in an isochoric (constant volume) transition and also Q</a:t>
            </a:r>
            <a:r>
              <a:rPr lang="en-US" sz="1000" u="none"/>
              <a:t>2</a:t>
            </a:r>
            <a:r>
              <a:rPr lang="en-US" sz="2000" u="none"/>
              <a:t> is rejected in an isochoric process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Hence,</a:t>
            </a:r>
          </a:p>
          <a:p>
            <a:pPr>
              <a:buFontTx/>
              <a:buChar char="•"/>
            </a:pPr>
            <a:endParaRPr lang="en-US" sz="2000" u="none"/>
          </a:p>
          <a:p>
            <a:pPr lvl="1">
              <a:buFontTx/>
              <a:buChar char="•"/>
            </a:pPr>
            <a:endParaRPr lang="en-US" sz="2000" u="none"/>
          </a:p>
        </p:txBody>
      </p:sp>
      <p:pic>
        <p:nvPicPr>
          <p:cNvPr id="9225" name="Picture 4" descr="otto p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95600"/>
            <a:ext cx="18399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3200400" y="1219200"/>
          <a:ext cx="2514600" cy="706438"/>
        </p:xfrm>
        <a:graphic>
          <a:graphicData uri="http://schemas.openxmlformats.org/presentationml/2006/ole">
            <p:oleObj spid="_x0000_s9218" name="Equation" r:id="rId4" imgW="1358310" imgH="380835" progId="Equation.DSMT4">
              <p:embed/>
            </p:oleObj>
          </a:graphicData>
        </a:graphic>
      </p:graphicFrame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2667000" y="3292475"/>
          <a:ext cx="1752600" cy="365125"/>
        </p:xfrm>
        <a:graphic>
          <a:graphicData uri="http://schemas.openxmlformats.org/presentationml/2006/ole">
            <p:oleObj spid="_x0000_s9219" name="Equation" r:id="rId5" imgW="914400" imgH="190500" progId="Equation.DSMT4">
              <p:embed/>
            </p:oleObj>
          </a:graphicData>
        </a:graphic>
      </p:graphicFrame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0" name="Object 11"/>
          <p:cNvGraphicFramePr>
            <a:graphicFrameLocks noChangeAspect="1"/>
          </p:cNvGraphicFramePr>
          <p:nvPr/>
        </p:nvGraphicFramePr>
        <p:xfrm>
          <a:off x="2667000" y="3902075"/>
          <a:ext cx="1752600" cy="365125"/>
        </p:xfrm>
        <a:graphic>
          <a:graphicData uri="http://schemas.openxmlformats.org/presentationml/2006/ole">
            <p:oleObj spid="_x0000_s9220" name="Equation" r:id="rId6" imgW="914400" imgH="190500" progId="Equation.DSMT4">
              <p:embed/>
            </p:oleObj>
          </a:graphicData>
        </a:graphic>
      </p:graphicFrame>
      <p:graphicFrame>
        <p:nvGraphicFramePr>
          <p:cNvPr id="9221" name="Object 13"/>
          <p:cNvGraphicFramePr>
            <a:graphicFrameLocks noChangeAspect="1"/>
          </p:cNvGraphicFramePr>
          <p:nvPr/>
        </p:nvGraphicFramePr>
        <p:xfrm>
          <a:off x="2895600" y="5105400"/>
          <a:ext cx="1600200" cy="727075"/>
        </p:xfrm>
        <a:graphic>
          <a:graphicData uri="http://schemas.openxmlformats.org/presentationml/2006/ole">
            <p:oleObj spid="_x0000_s9221" name="Equation" r:id="rId7" imgW="838200" imgH="381000" progId="Equation.DSMT4">
              <p:embed/>
            </p:oleObj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Spark Ignition engines</a:t>
            </a:r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76200" y="838200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From the previous slide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Since the transitions from State #1 to State #2 and from </a:t>
            </a:r>
          </a:p>
          <a:p>
            <a:r>
              <a:rPr lang="en-US" sz="2000" u="none"/>
              <a:t>  State #3 to State #4 are isentropic and V</a:t>
            </a:r>
            <a:r>
              <a:rPr lang="en-US" sz="1200" u="none"/>
              <a:t>4</a:t>
            </a:r>
            <a:r>
              <a:rPr lang="en-US" sz="2000" u="none"/>
              <a:t> = V</a:t>
            </a:r>
            <a:r>
              <a:rPr lang="en-US" sz="1200" u="none"/>
              <a:t>1</a:t>
            </a:r>
            <a:r>
              <a:rPr lang="en-US" sz="2000" u="none"/>
              <a:t> </a:t>
            </a:r>
          </a:p>
          <a:p>
            <a:r>
              <a:rPr lang="en-US" sz="2000" u="none"/>
              <a:t>   and V</a:t>
            </a:r>
            <a:r>
              <a:rPr lang="en-US" sz="1200" u="none"/>
              <a:t>2</a:t>
            </a:r>
            <a:r>
              <a:rPr lang="en-US" sz="2000" u="none"/>
              <a:t> = V</a:t>
            </a:r>
            <a:r>
              <a:rPr lang="en-US" sz="1200" u="none"/>
              <a:t>3</a:t>
            </a:r>
            <a:r>
              <a:rPr lang="en-US" sz="2000" u="none"/>
              <a:t>, then</a:t>
            </a:r>
          </a:p>
          <a:p>
            <a:endParaRPr lang="en-US" sz="2000" u="none"/>
          </a:p>
          <a:p>
            <a:endParaRPr lang="en-US" sz="2000" u="none"/>
          </a:p>
          <a:p>
            <a:endParaRPr lang="en-US" sz="2000" u="none"/>
          </a:p>
          <a:p>
            <a:endParaRPr lang="en-US" sz="2000" u="none"/>
          </a:p>
          <a:p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Thus, </a:t>
            </a:r>
          </a:p>
          <a:p>
            <a:pPr>
              <a:buFontTx/>
              <a:buChar char="•"/>
            </a:pPr>
            <a:endParaRPr lang="en-US" sz="2000" u="none"/>
          </a:p>
          <a:p>
            <a:pPr lvl="1">
              <a:buFontTx/>
              <a:buChar char="•"/>
            </a:pPr>
            <a:endParaRPr lang="en-US" sz="2000" u="none"/>
          </a:p>
        </p:txBody>
      </p:sp>
      <p:pic>
        <p:nvPicPr>
          <p:cNvPr id="10249" name="Picture 5" descr="otto 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600200"/>
            <a:ext cx="17637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9"/>
          <p:cNvGraphicFramePr>
            <a:graphicFrameLocks noGrp="1" noChangeAspect="1"/>
          </p:cNvGraphicFramePr>
          <p:nvPr>
            <p:ph/>
          </p:nvPr>
        </p:nvGraphicFramePr>
        <p:xfrm>
          <a:off x="2362200" y="1371600"/>
          <a:ext cx="1524000" cy="693738"/>
        </p:xfrm>
        <a:graphic>
          <a:graphicData uri="http://schemas.openxmlformats.org/presentationml/2006/ole">
            <p:oleObj spid="_x0000_s10242" name="Equation" r:id="rId4" imgW="838200" imgH="381000" progId="Equation.DSMT4">
              <p:embed/>
            </p:oleObj>
          </a:graphicData>
        </a:graphic>
      </p:graphicFrame>
      <p:pic>
        <p:nvPicPr>
          <p:cNvPr id="10250" name="Picture 11" descr="otto p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638550"/>
            <a:ext cx="18399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3" name="Object 12"/>
          <p:cNvGraphicFramePr>
            <a:graphicFrameLocks noChangeAspect="1"/>
          </p:cNvGraphicFramePr>
          <p:nvPr/>
        </p:nvGraphicFramePr>
        <p:xfrm>
          <a:off x="2667000" y="3530600"/>
          <a:ext cx="1752600" cy="454025"/>
        </p:xfrm>
        <a:graphic>
          <a:graphicData uri="http://schemas.openxmlformats.org/presentationml/2006/ole">
            <p:oleObj spid="_x0000_s10243" name="Equation" r:id="rId6" imgW="799753" imgH="203112" progId="Equation.DSMT4">
              <p:embed/>
            </p:oleObj>
          </a:graphicData>
        </a:graphic>
      </p:graphicFrame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4" name="Object 14"/>
          <p:cNvGraphicFramePr>
            <a:graphicFrameLocks noChangeAspect="1"/>
          </p:cNvGraphicFramePr>
          <p:nvPr/>
        </p:nvGraphicFramePr>
        <p:xfrm>
          <a:off x="2667000" y="4197350"/>
          <a:ext cx="1752600" cy="450850"/>
        </p:xfrm>
        <a:graphic>
          <a:graphicData uri="http://schemas.openxmlformats.org/presentationml/2006/ole">
            <p:oleObj spid="_x0000_s10244" name="Equation" r:id="rId7" imgW="799753" imgH="203112" progId="Equation.DSMT4">
              <p:embed/>
            </p:oleObj>
          </a:graphicData>
        </a:graphic>
      </p:graphicFrame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5" name="Object 16"/>
          <p:cNvGraphicFramePr>
            <a:graphicFrameLocks noChangeAspect="1"/>
          </p:cNvGraphicFramePr>
          <p:nvPr/>
        </p:nvGraphicFramePr>
        <p:xfrm>
          <a:off x="2743200" y="5410200"/>
          <a:ext cx="1295400" cy="711200"/>
        </p:xfrm>
        <a:graphic>
          <a:graphicData uri="http://schemas.openxmlformats.org/presentationml/2006/ole">
            <p:oleObj spid="_x0000_s10245" name="Equation" r:id="rId8" imgW="622030" imgH="342751" progId="Equation.DSMT4">
              <p:embed/>
            </p:oleObj>
          </a:graphicData>
        </a:graphic>
      </p:graphicFrame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Spark Ignition engines</a:t>
            </a:r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none"/>
              <a:t> Efficiency: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r>
              <a:rPr lang="en-US" sz="2000" u="none"/>
              <a:t>Where r is the compression ratio V</a:t>
            </a:r>
            <a:r>
              <a:rPr lang="en-US" sz="2000" u="none" baseline="-20000"/>
              <a:t>1</a:t>
            </a:r>
            <a:r>
              <a:rPr lang="en-US" sz="2000" u="none"/>
              <a:t>/V</a:t>
            </a:r>
            <a:r>
              <a:rPr lang="en-US" sz="2000" u="none" baseline="-20000"/>
              <a:t>2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Moreover, since the process from State #1 to State #2 is isentropic, then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endParaRPr lang="en-US" sz="2000" u="none"/>
          </a:p>
          <a:p>
            <a:r>
              <a:rPr lang="en-US" sz="2000" u="none"/>
              <a:t>and</a:t>
            </a:r>
          </a:p>
        </p:txBody>
      </p:sp>
      <p:graphicFrame>
        <p:nvGraphicFramePr>
          <p:cNvPr id="11266" name="Object 8"/>
          <p:cNvGraphicFramePr>
            <a:graphicFrameLocks noGrp="1" noChangeAspect="1"/>
          </p:cNvGraphicFramePr>
          <p:nvPr>
            <p:ph/>
          </p:nvPr>
        </p:nvGraphicFramePr>
        <p:xfrm>
          <a:off x="1828800" y="1219200"/>
          <a:ext cx="1371600" cy="722313"/>
        </p:xfrm>
        <a:graphic>
          <a:graphicData uri="http://schemas.openxmlformats.org/presentationml/2006/ole">
            <p:oleObj spid="_x0000_s11266" name="Equation" r:id="rId3" imgW="1155600" imgH="609480" progId="Equation.DSMT4">
              <p:embed/>
            </p:oleObj>
          </a:graphicData>
        </a:graphic>
      </p:graphicFrame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7" name="Object 9"/>
          <p:cNvGraphicFramePr>
            <a:graphicFrameLocks noChangeAspect="1"/>
          </p:cNvGraphicFramePr>
          <p:nvPr/>
        </p:nvGraphicFramePr>
        <p:xfrm>
          <a:off x="3886200" y="3810000"/>
          <a:ext cx="1295400" cy="833438"/>
        </p:xfrm>
        <a:graphic>
          <a:graphicData uri="http://schemas.openxmlformats.org/presentationml/2006/ole">
            <p:oleObj spid="_x0000_s11267" name="Equation" r:id="rId4" imgW="685502" imgH="444307" progId="Equation.DSMT4">
              <p:embed/>
            </p:oleObj>
          </a:graphicData>
        </a:graphic>
      </p:graphicFrame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8" name="Object 13"/>
          <p:cNvGraphicFramePr>
            <a:graphicFrameLocks noChangeAspect="1"/>
          </p:cNvGraphicFramePr>
          <p:nvPr/>
        </p:nvGraphicFramePr>
        <p:xfrm>
          <a:off x="4267200" y="5029200"/>
          <a:ext cx="1295400" cy="925513"/>
        </p:xfrm>
        <a:graphic>
          <a:graphicData uri="http://schemas.openxmlformats.org/presentationml/2006/ole">
            <p:oleObj spid="_x0000_s11268" name="Equation" r:id="rId5" imgW="533169" imgH="380835" progId="Equation.DSMT4">
              <p:embed/>
            </p:oleObj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76200" y="8382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Natural gas is the most commonly used fuel.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Thermodynamically they follow a Diesel cycle</a:t>
            </a:r>
          </a:p>
          <a:p>
            <a:pPr lvl="3">
              <a:buFontTx/>
              <a:buChar char="•"/>
            </a:pPr>
            <a:r>
              <a:rPr lang="en-US" sz="2000" u="none"/>
              <a:t> 1. intake (induction) stroke</a:t>
            </a:r>
          </a:p>
          <a:p>
            <a:pPr lvl="3">
              <a:buFontTx/>
              <a:buChar char="•"/>
            </a:pPr>
            <a:r>
              <a:rPr lang="en-US" sz="2000" u="none"/>
              <a:t> 2. compression stroke</a:t>
            </a:r>
          </a:p>
          <a:p>
            <a:pPr lvl="3">
              <a:buFontTx/>
              <a:buChar char="•"/>
            </a:pPr>
            <a:r>
              <a:rPr lang="en-US" sz="2000" u="none"/>
              <a:t> 3. power stroke</a:t>
            </a:r>
          </a:p>
          <a:p>
            <a:pPr lvl="3">
              <a:buFontTx/>
              <a:buChar char="•"/>
            </a:pPr>
            <a:r>
              <a:rPr lang="en-US" sz="2000" u="none"/>
              <a:t> 4. expansion stroke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 lvl="3">
              <a:buFontTx/>
              <a:buChar char="•"/>
            </a:pPr>
            <a:endParaRPr lang="en-US" sz="2000" u="none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286000" y="166688"/>
            <a:ext cx="563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Compression Ignition engines</a:t>
            </a:r>
          </a:p>
        </p:txBody>
      </p:sp>
      <p:pic>
        <p:nvPicPr>
          <p:cNvPr id="27653" name="Picture 5" descr="diesel 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429000"/>
            <a:ext cx="2552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iesel p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3429000"/>
            <a:ext cx="241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4675" y="1600200"/>
            <a:ext cx="33416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477000" y="5181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u="none">
                <a:latin typeface="Times New Roman" pitchFamily="18" charset="0"/>
              </a:rPr>
              <a:t>http://library.thinkquest.org/C006011/english/sites/diesel.php3?v=2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019800" y="5867400"/>
            <a:ext cx="2971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u="none">
                <a:latin typeface="Times New Roman" pitchFamily="18" charset="0"/>
              </a:rPr>
              <a:t>More animated engines:</a:t>
            </a:r>
          </a:p>
          <a:p>
            <a:r>
              <a:rPr lang="en-US" sz="1200" u="none">
                <a:latin typeface="Times New Roman" pitchFamily="18" charset="0"/>
              </a:rPr>
              <a:t>http://library.thinkquest.org/C006011/english/sites/animations.php3?v=2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76200" y="838200"/>
            <a:ext cx="9144000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Efficiency: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Now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Hence,</a:t>
            </a:r>
          </a:p>
          <a:p>
            <a:endParaRPr lang="en-US" sz="2000" u="none"/>
          </a:p>
          <a:p>
            <a:endParaRPr lang="en-US" sz="2000" u="none"/>
          </a:p>
          <a:p>
            <a:endParaRPr lang="en-US" sz="2000" u="none"/>
          </a:p>
          <a:p>
            <a:endParaRPr lang="en-US" sz="2000" u="none"/>
          </a:p>
          <a:p>
            <a:r>
              <a:rPr lang="en-US" sz="2000" u="none"/>
              <a:t>r is the compression ratio V</a:t>
            </a:r>
            <a:r>
              <a:rPr lang="en-US" sz="2000" u="none" baseline="-20000"/>
              <a:t>1</a:t>
            </a:r>
            <a:r>
              <a:rPr lang="en-US" sz="2000" u="none"/>
              <a:t>/V</a:t>
            </a:r>
            <a:r>
              <a:rPr lang="en-US" sz="2000" u="none" baseline="-20000"/>
              <a:t>2</a:t>
            </a:r>
            <a:r>
              <a:rPr lang="en-US" sz="2000" u="none"/>
              <a:t> and </a:t>
            </a:r>
            <a:r>
              <a:rPr lang="el-GR" sz="2200" u="none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u="none">
                <a:cs typeface="Times New Roman" pitchFamily="18" charset="0"/>
              </a:rPr>
              <a:t> is the ratio </a:t>
            </a:r>
            <a:r>
              <a:rPr lang="en-US" u="none">
                <a:cs typeface="Times New Roman" pitchFamily="18" charset="0"/>
              </a:rPr>
              <a:t>V</a:t>
            </a:r>
            <a:r>
              <a:rPr lang="en-US" u="none" baseline="-20000">
                <a:cs typeface="Times New Roman" pitchFamily="18" charset="0"/>
              </a:rPr>
              <a:t>3</a:t>
            </a:r>
            <a:r>
              <a:rPr lang="en-US" u="none">
                <a:cs typeface="Times New Roman" pitchFamily="18" charset="0"/>
              </a:rPr>
              <a:t>/V</a:t>
            </a:r>
            <a:r>
              <a:rPr lang="en-US" u="none" baseline="-20000">
                <a:cs typeface="Times New Roman" pitchFamily="18" charset="0"/>
              </a:rPr>
              <a:t>2</a:t>
            </a:r>
          </a:p>
          <a:p>
            <a:pPr lvl="3">
              <a:buFontTx/>
              <a:buChar char="•"/>
            </a:pPr>
            <a:endParaRPr lang="en-US" sz="2000" u="none">
              <a:cs typeface="Times New Roman" pitchFamily="18" charset="0"/>
            </a:endParaRPr>
          </a:p>
          <a:p>
            <a:pPr lvl="3">
              <a:buFontTx/>
              <a:buChar char="•"/>
            </a:pPr>
            <a:endParaRPr lang="en-US" sz="2000" u="none">
              <a:cs typeface="Times New Roman" pitchFamily="18" charset="0"/>
            </a:endParaRPr>
          </a:p>
        </p:txBody>
      </p:sp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2286000" y="166688"/>
            <a:ext cx="563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Compression Ignition engines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514600" y="4343400"/>
          <a:ext cx="2235200" cy="752475"/>
        </p:xfrm>
        <a:graphic>
          <a:graphicData uri="http://schemas.openxmlformats.org/presentationml/2006/ole">
            <p:oleObj spid="_x0000_s12290" name="Equation" r:id="rId3" imgW="2260440" imgH="761760" progId="Equation.DSMT4">
              <p:embed/>
            </p:oleObj>
          </a:graphicData>
        </a:graphic>
      </p:graphicFrame>
      <p:pic>
        <p:nvPicPr>
          <p:cNvPr id="12297" name="Picture 5" descr="diesel 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000" y="3581400"/>
            <a:ext cx="21923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6" descr="diesel p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066800"/>
            <a:ext cx="21447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1" name="Object 10"/>
          <p:cNvGraphicFramePr>
            <a:graphicFrameLocks noChangeAspect="1"/>
          </p:cNvGraphicFramePr>
          <p:nvPr/>
        </p:nvGraphicFramePr>
        <p:xfrm>
          <a:off x="2133600" y="1295400"/>
          <a:ext cx="2498725" cy="701675"/>
        </p:xfrm>
        <a:graphic>
          <a:graphicData uri="http://schemas.openxmlformats.org/presentationml/2006/ole">
            <p:oleObj spid="_x0000_s12291" name="Equation" r:id="rId6" imgW="1358310" imgH="380835" progId="Equation.DSMT4">
              <p:embed/>
            </p:oleObj>
          </a:graphicData>
        </a:graphic>
      </p:graphicFrame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2" name="Object 12"/>
          <p:cNvGraphicFramePr>
            <a:graphicFrameLocks noChangeAspect="1"/>
          </p:cNvGraphicFramePr>
          <p:nvPr/>
        </p:nvGraphicFramePr>
        <p:xfrm>
          <a:off x="2667000" y="2514600"/>
          <a:ext cx="1905000" cy="396875"/>
        </p:xfrm>
        <a:graphic>
          <a:graphicData uri="http://schemas.openxmlformats.org/presentationml/2006/ole">
            <p:oleObj spid="_x0000_s12292" name="Equation" r:id="rId7" imgW="914400" imgH="190500" progId="Equation.DSMT4">
              <p:embed/>
            </p:oleObj>
          </a:graphicData>
        </a:graphic>
      </p:graphicFrame>
      <p:sp>
        <p:nvSpPr>
          <p:cNvPr id="12301" name="Rectangle 1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3" name="Object 14"/>
          <p:cNvGraphicFramePr>
            <a:graphicFrameLocks noChangeAspect="1"/>
          </p:cNvGraphicFramePr>
          <p:nvPr/>
        </p:nvGraphicFramePr>
        <p:xfrm>
          <a:off x="2667000" y="3200400"/>
          <a:ext cx="1981200" cy="439738"/>
        </p:xfrm>
        <a:graphic>
          <a:graphicData uri="http://schemas.openxmlformats.org/presentationml/2006/ole">
            <p:oleObj spid="_x0000_s12293" name="Equation" r:id="rId8" imgW="926698" imgH="203112" progId="Equation.DSMT4">
              <p:embed/>
            </p:oleObj>
          </a:graphicData>
        </a:graphic>
      </p:graphicFrame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8771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2590800" y="2286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Emissions comparison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1981200" y="6248400"/>
            <a:ext cx="5318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none">
                <a:latin typeface="Times New Roman" pitchFamily="18" charset="0"/>
              </a:rPr>
              <a:t>http://www.raponline.org/ProjDocs/DREmsRul/Collfile/DGEmissionsMay2001.pdf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577263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257800"/>
            <a:ext cx="1285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257800"/>
            <a:ext cx="2028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2362200" y="1524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DG technologies comparison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914400" y="6248400"/>
            <a:ext cx="716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none">
                <a:latin typeface="Times New Roman" pitchFamily="18" charset="0"/>
              </a:rPr>
              <a:t>Resource Dynamics Corporation, “Assessment of Distributed Generation Technology Applications”, Feb. 2001</a:t>
            </a: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76200" y="5378450"/>
            <a:ext cx="525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Note: some of these costs (e.g. PV, or operations)</a:t>
            </a:r>
          </a:p>
          <a:p>
            <a:r>
              <a:rPr lang="en-US" u="none"/>
              <a:t>    are now lower… we will talk about this in class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Microturbines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6576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219200" y="3352800"/>
            <a:ext cx="253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none"/>
              <a:t>Capstone</a:t>
            </a:r>
          </a:p>
          <a:p>
            <a:pPr algn="ctr"/>
            <a:r>
              <a:rPr lang="en-US" u="none"/>
              <a:t>30 kW and 60 kW units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029200" y="3352800"/>
            <a:ext cx="3638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none"/>
              <a:t>Ingersoll</a:t>
            </a:r>
          </a:p>
          <a:p>
            <a:pPr algn="ctr"/>
            <a:r>
              <a:rPr lang="en-US" u="none"/>
              <a:t>70 kW Induction microturbine</a:t>
            </a:r>
          </a:p>
          <a:p>
            <a:pPr algn="ctr"/>
            <a:r>
              <a:rPr lang="en-US" u="none"/>
              <a:t>250 kW synchronous microturbine</a:t>
            </a: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3962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13811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3886200" y="4343400"/>
            <a:ext cx="217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u="none"/>
              <a:t>Wilson TurboPower</a:t>
            </a:r>
          </a:p>
          <a:p>
            <a:pPr algn="r"/>
            <a:r>
              <a:rPr lang="en-US" u="none"/>
              <a:t>300 kW</a:t>
            </a:r>
          </a:p>
        </p:txBody>
      </p:sp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343400"/>
            <a:ext cx="25717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1828800" y="5867400"/>
            <a:ext cx="253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Mariah Energy</a:t>
            </a:r>
          </a:p>
          <a:p>
            <a:r>
              <a:rPr lang="en-US" u="none"/>
              <a:t>30 kW and 60 kW units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Microturbines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Moderate cost and efficiency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High-frequency output is rectified (and inverted again in ac microgrids). Generator output frequency is in the order of a few kHz (e.g. 1600 Hz for Capstone’s 30 kW microturbine).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Power shaft rotates at high speeds, usually on the order of 50 000 to 120 000 rpm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Very reliable technology (Essentially microturbines are aircraft’s APU’s). Critical parts: bearings and generator.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Generator technologies: Synchronous and permanent magnet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Moderately fast dynamic response</a:t>
            </a:r>
          </a:p>
        </p:txBody>
      </p:sp>
      <p:pic>
        <p:nvPicPr>
          <p:cNvPr id="17413" name="Picture 4" descr="uturb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876800"/>
            <a:ext cx="45720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4102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209800" y="2743200"/>
            <a:ext cx="5051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none">
                <a:latin typeface="Times New Roman" pitchFamily="18" charset="0"/>
              </a:rPr>
              <a:t>http://www.energy.ca.gov/distgen/equipment/microturbines/microturbines.html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276600" y="228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Microturbines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124200"/>
            <a:ext cx="203041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2743200" y="6172200"/>
            <a:ext cx="3441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none">
                <a:latin typeface="Times New Roman" pitchFamily="18" charset="0"/>
              </a:rPr>
              <a:t>Oak Ridge National Laboratory; ORNL/TM-2003/74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76200" y="914400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 u="none"/>
              <a:t>Entropy: it is a property that indicates the disorder of a system or how much reversible is a process. This last definition relates entropy to energy “quality”. </a:t>
            </a:r>
          </a:p>
          <a:p>
            <a:pPr>
              <a:buFontTx/>
              <a:buChar char="•"/>
            </a:pPr>
            <a:endParaRPr lang="en-US" sz="2000" b="1" u="none"/>
          </a:p>
          <a:p>
            <a:pPr>
              <a:buFontTx/>
              <a:buChar char="•"/>
            </a:pPr>
            <a:r>
              <a:rPr lang="en-US" sz="2000" u="none"/>
              <a:t> In a reversible isothermal process involving a heat transfer </a:t>
            </a:r>
            <a:r>
              <a:rPr lang="en-US" sz="2400" i="1" u="none">
                <a:latin typeface="Times New Roman" pitchFamily="18" charset="0"/>
              </a:rPr>
              <a:t>Q</a:t>
            </a:r>
            <a:r>
              <a:rPr lang="en-US" sz="2400" i="1" u="none" baseline="-20000">
                <a:latin typeface="Times New Roman" pitchFamily="18" charset="0"/>
              </a:rPr>
              <a:t>rev</a:t>
            </a:r>
            <a:r>
              <a:rPr lang="en-US" sz="2000" u="none"/>
              <a:t> at a temperature </a:t>
            </a:r>
            <a:r>
              <a:rPr lang="en-US" sz="2400" i="1" u="none">
                <a:latin typeface="Times New Roman" pitchFamily="18" charset="0"/>
              </a:rPr>
              <a:t>T</a:t>
            </a:r>
            <a:r>
              <a:rPr lang="en-US" sz="2400" i="1" u="none" baseline="-20000">
                <a:latin typeface="Times New Roman" pitchFamily="18" charset="0"/>
              </a:rPr>
              <a:t>0</a:t>
            </a:r>
            <a:r>
              <a:rPr lang="en-US" sz="2000" u="none"/>
              <a:t>, the entropy is defined as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657600" y="2895600"/>
          <a:ext cx="1060450" cy="706438"/>
        </p:xfrm>
        <a:graphic>
          <a:graphicData uri="http://schemas.openxmlformats.org/presentationml/2006/ole">
            <p:oleObj spid="_x0000_s1026" name="Equation" r:id="rId3" imgW="1028520" imgH="685800" progId="Equation.DSMT4">
              <p:embed/>
            </p:oleObj>
          </a:graphicData>
        </a:graphic>
      </p:graphicFrame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209800" y="0"/>
            <a:ext cx="533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Thermodynamics: Review from week 1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76200" y="3657600"/>
            <a:ext cx="91440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 u="none"/>
              <a:t>In all processes involving energy conversion or interactions </a:t>
            </a:r>
            <a:r>
              <a:rPr lang="el-GR" sz="2200" b="1" i="1" u="none">
                <a:latin typeface="Times New Roman" pitchFamily="18" charset="0"/>
              </a:rPr>
              <a:t>Δ</a:t>
            </a:r>
            <a:r>
              <a:rPr lang="en-US" sz="2200" b="1" i="1" u="none">
                <a:latin typeface="Times New Roman" pitchFamily="18" charset="0"/>
              </a:rPr>
              <a:t>S</a:t>
            </a:r>
            <a:r>
              <a:rPr lang="en-US" sz="2400" b="1" u="none">
                <a:latin typeface="Times New Roman" pitchFamily="18" charset="0"/>
              </a:rPr>
              <a:t> </a:t>
            </a:r>
            <a:r>
              <a:rPr lang="en-US" sz="2000" b="1" u="none"/>
              <a:t>is non-negative.</a:t>
            </a:r>
            <a:r>
              <a:rPr lang="en-US" sz="2400" b="1" u="none">
                <a:latin typeface="Times New Roman" pitchFamily="18" charset="0"/>
              </a:rPr>
              <a:t> </a:t>
            </a:r>
            <a:r>
              <a:rPr lang="el-GR" sz="2200" b="1" i="1" u="none">
                <a:latin typeface="Times New Roman" pitchFamily="18" charset="0"/>
              </a:rPr>
              <a:t>Δ</a:t>
            </a:r>
            <a:r>
              <a:rPr lang="en-US" sz="2200" b="1" i="1" u="none">
                <a:latin typeface="Times New Roman" pitchFamily="18" charset="0"/>
              </a:rPr>
              <a:t>S</a:t>
            </a:r>
            <a:r>
              <a:rPr lang="en-US" b="1" i="1" u="none"/>
              <a:t> </a:t>
            </a:r>
            <a:r>
              <a:rPr lang="en-US" sz="2000" b="1" u="none"/>
              <a:t>is zero only in reversible processes.</a:t>
            </a:r>
            <a:endParaRPr lang="el-GR" sz="2400" b="1" u="none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400" b="1" u="none"/>
          </a:p>
          <a:p>
            <a:pPr>
              <a:buFontTx/>
              <a:buChar char="•"/>
            </a:pPr>
            <a:r>
              <a:rPr lang="en-US" sz="2000" u="none"/>
              <a:t> For any process then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The “=“ in the above relationship will give us the minimum amount of heat </a:t>
            </a:r>
            <a:r>
              <a:rPr lang="en-US" sz="2000" i="1" u="none">
                <a:latin typeface="Times New Roman" pitchFamily="18" charset="0"/>
              </a:rPr>
              <a:t>Qmin</a:t>
            </a:r>
            <a:r>
              <a:rPr lang="en-US" sz="2000" u="none"/>
              <a:t> required in a process.</a:t>
            </a:r>
          </a:p>
          <a:p>
            <a:endParaRPr lang="en-US" sz="2000" u="none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895600" y="4648200"/>
          <a:ext cx="850900" cy="627063"/>
        </p:xfrm>
        <a:graphic>
          <a:graphicData uri="http://schemas.openxmlformats.org/presentationml/2006/ole">
            <p:oleObj spid="_x0000_s1027" name="Equation" r:id="rId4" imgW="825480" imgH="609480" progId="Equation.DSMT4">
              <p:embed/>
            </p:oleObj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Carnot Cycle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Thermodynamic cycle for heat engines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Describes the thermodynamic energy conversion process for the most efficient heat engine.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The cycle has 4 states.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Q</a:t>
            </a:r>
            <a:r>
              <a:rPr lang="en-US" sz="2000" u="none" baseline="-20000"/>
              <a:t>1</a:t>
            </a:r>
            <a:r>
              <a:rPr lang="en-US" sz="2000" u="none"/>
              <a:t> is the heat (i.e., energy) provided to the Carnot engine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Q</a:t>
            </a:r>
            <a:r>
              <a:rPr lang="en-US" sz="2000" u="none" baseline="-20000"/>
              <a:t>2</a:t>
            </a:r>
            <a:r>
              <a:rPr lang="en-US" sz="2000" u="none"/>
              <a:t> is the heat that the engine returns to the environment (heat rejection)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W is the work (i.e., energy) produced in one cycle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Without losses</a:t>
            </a:r>
          </a:p>
          <a:p>
            <a:pPr lvl="4"/>
            <a:r>
              <a:rPr lang="en-US" sz="2000" u="none"/>
              <a:t>W = Q</a:t>
            </a:r>
            <a:r>
              <a:rPr lang="en-US" sz="2000" u="none" baseline="-20000"/>
              <a:t>1</a:t>
            </a:r>
            <a:r>
              <a:rPr lang="en-US" sz="2000" u="none"/>
              <a:t> - Q</a:t>
            </a:r>
            <a:r>
              <a:rPr lang="en-US" sz="2000" u="none" baseline="-20000"/>
              <a:t>2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The power produced by the engine is</a:t>
            </a:r>
          </a:p>
          <a:p>
            <a:pPr lvl="4"/>
            <a:r>
              <a:rPr lang="en-US" sz="2000" u="none"/>
              <a:t>                                    P = W.(cycles per second)</a:t>
            </a:r>
          </a:p>
          <a:p>
            <a:endParaRPr lang="en-US" sz="2000" u="non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76200" y="990600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From the definition of “work”: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If the curve is closed (a cycle), then 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276600" y="228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Carnot Cycle</a:t>
            </a:r>
          </a:p>
        </p:txBody>
      </p:sp>
      <p:pic>
        <p:nvPicPr>
          <p:cNvPr id="2055" name="Picture 4" descr="carnot p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429000"/>
            <a:ext cx="35814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292350" y="1371600"/>
          <a:ext cx="3468688" cy="628650"/>
        </p:xfrm>
        <a:graphic>
          <a:graphicData uri="http://schemas.openxmlformats.org/presentationml/2006/ole">
            <p:oleObj spid="_x0000_s2050" name="Equation" r:id="rId4" imgW="3365280" imgH="609480" progId="Equation.DSMT4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Grp="1" noChangeAspect="1"/>
          </p:cNvGraphicFramePr>
          <p:nvPr>
            <p:ph/>
          </p:nvPr>
        </p:nvGraphicFramePr>
        <p:xfrm>
          <a:off x="3657600" y="2667000"/>
          <a:ext cx="1373188" cy="492125"/>
        </p:xfrm>
        <a:graphic>
          <a:graphicData uri="http://schemas.openxmlformats.org/presentationml/2006/ole">
            <p:oleObj spid="_x0000_s2051" name="Equation" r:id="rId5" imgW="1206360" imgH="431640" progId="Equation.DSMT4">
              <p:embed/>
            </p:oleObj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carnot ts q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62400"/>
            <a:ext cx="29813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" descr="carnot ts q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038600"/>
            <a:ext cx="29813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" descr="carnot 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295400"/>
            <a:ext cx="30384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76200" y="838200"/>
            <a:ext cx="9144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u="none"/>
              <a:t> But in a lossless process:  W = Q</a:t>
            </a:r>
            <a:r>
              <a:rPr lang="en-US" sz="2000" u="none" baseline="-20000"/>
              <a:t>1</a:t>
            </a:r>
            <a:r>
              <a:rPr lang="en-US" sz="2000" u="none"/>
              <a:t> - Q</a:t>
            </a:r>
            <a:r>
              <a:rPr lang="en-US" sz="2000" u="none" baseline="-20000"/>
              <a:t>2</a:t>
            </a:r>
          </a:p>
          <a:p>
            <a:pPr>
              <a:buFontTx/>
              <a:buChar char="•"/>
            </a:pPr>
            <a:endParaRPr lang="en-US" sz="2000" u="none"/>
          </a:p>
          <a:p>
            <a:pPr>
              <a:buFontTx/>
              <a:buChar char="•"/>
            </a:pPr>
            <a:r>
              <a:rPr lang="en-US" sz="2000" u="none"/>
              <a:t> Since </a:t>
            </a:r>
          </a:p>
          <a:p>
            <a:pPr>
              <a:buFontTx/>
              <a:buChar char="•"/>
            </a:pPr>
            <a:endParaRPr lang="en-US" sz="2000" u="none"/>
          </a:p>
          <a:p>
            <a:r>
              <a:rPr lang="en-US" sz="2000" u="none"/>
              <a:t>then,</a:t>
            </a:r>
          </a:p>
          <a:p>
            <a:endParaRPr lang="en-US" sz="2000" u="none"/>
          </a:p>
          <a:p>
            <a:r>
              <a:rPr lang="en-US" sz="2000" u="none"/>
              <a:t>Thus,</a:t>
            </a:r>
          </a:p>
          <a:p>
            <a:endParaRPr lang="en-US" sz="2000" u="none"/>
          </a:p>
          <a:p>
            <a:r>
              <a:rPr lang="en-US" sz="2000" u="none"/>
              <a:t>So 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143000" y="1295400"/>
          <a:ext cx="823913" cy="628650"/>
        </p:xfrm>
        <a:graphic>
          <a:graphicData uri="http://schemas.openxmlformats.org/presentationml/2006/ole">
            <p:oleObj spid="_x0000_s3074" name="Equation" r:id="rId6" imgW="799920" imgH="609480" progId="Equation.DSMT4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914400" y="2057400"/>
          <a:ext cx="1028700" cy="431800"/>
        </p:xfrm>
        <a:graphic>
          <a:graphicData uri="http://schemas.openxmlformats.org/presentationml/2006/ole">
            <p:oleObj spid="_x0000_s3075" name="Equation" r:id="rId7" imgW="1028520" imgH="431640" progId="Equation.DSMT4">
              <p:embed/>
            </p:oleObj>
          </a:graphicData>
        </a:graphic>
      </p:graphicFrame>
      <p:graphicFrame>
        <p:nvGraphicFramePr>
          <p:cNvPr id="3076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90600" y="2590800"/>
          <a:ext cx="3289300" cy="533400"/>
        </p:xfrm>
        <a:graphic>
          <a:graphicData uri="http://schemas.openxmlformats.org/presentationml/2006/ole">
            <p:oleObj spid="_x0000_s3076" name="Equation" r:id="rId8" imgW="3288960" imgH="533160" progId="Equation.DSMT4">
              <p:embed/>
            </p:oleObj>
          </a:graphicData>
        </a:graphic>
      </p:graphicFrame>
      <p:graphicFrame>
        <p:nvGraphicFramePr>
          <p:cNvPr id="3077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9600" y="3295650"/>
          <a:ext cx="3289300" cy="342900"/>
        </p:xfrm>
        <a:graphic>
          <a:graphicData uri="http://schemas.openxmlformats.org/presentationml/2006/ole">
            <p:oleObj spid="_x0000_s3077" name="Equation" r:id="rId9" imgW="3162240" imgH="330120" progId="Equation.DSMT4">
              <p:embed/>
            </p:oleObj>
          </a:graphicData>
        </a:graphic>
      </p:graphicFrame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3276600" y="228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Carnot Cycle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noFill/>
        </p:spPr>
        <p:txBody>
          <a:bodyPr/>
          <a:lstStyle/>
          <a:p>
            <a:r>
              <a:rPr lang="en-US" dirty="0"/>
              <a:t>© A. </a:t>
            </a:r>
            <a:r>
              <a:rPr lang="en-US" dirty="0" err="1" smtClean="0"/>
              <a:t>Kwasinski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</TotalTime>
  <Words>1392</Words>
  <Application>Microsoft Office PowerPoint</Application>
  <PresentationFormat>On-screen Show (4:3)</PresentationFormat>
  <Paragraphs>335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Default Design</vt:lpstr>
      <vt:lpstr>MathType 5.0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</dc:creator>
  <cp:lastModifiedBy>AK</cp:lastModifiedBy>
  <cp:revision>54</cp:revision>
  <dcterms:created xsi:type="dcterms:W3CDTF">2015-01-03T19:55:13Z</dcterms:created>
  <dcterms:modified xsi:type="dcterms:W3CDTF">2017-02-06T00:30:15Z</dcterms:modified>
</cp:coreProperties>
</file>