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58" r:id="rId3"/>
    <p:sldId id="259" r:id="rId4"/>
    <p:sldId id="292" r:id="rId5"/>
    <p:sldId id="293" r:id="rId6"/>
    <p:sldId id="294" r:id="rId7"/>
    <p:sldId id="260" r:id="rId8"/>
    <p:sldId id="261" r:id="rId9"/>
    <p:sldId id="297" r:id="rId10"/>
    <p:sldId id="334" r:id="rId11"/>
    <p:sldId id="262" r:id="rId12"/>
    <p:sldId id="263" r:id="rId13"/>
    <p:sldId id="264" r:id="rId14"/>
    <p:sldId id="265" r:id="rId15"/>
    <p:sldId id="266" r:id="rId16"/>
    <p:sldId id="267" r:id="rId17"/>
    <p:sldId id="268" r:id="rId18"/>
    <p:sldId id="269" r:id="rId19"/>
    <p:sldId id="301" r:id="rId20"/>
    <p:sldId id="306" r:id="rId21"/>
    <p:sldId id="307" r:id="rId22"/>
    <p:sldId id="298" r:id="rId23"/>
    <p:sldId id="302" r:id="rId24"/>
    <p:sldId id="303" r:id="rId25"/>
    <p:sldId id="308" r:id="rId26"/>
    <p:sldId id="272" r:id="rId27"/>
    <p:sldId id="273" r:id="rId28"/>
    <p:sldId id="309" r:id="rId29"/>
    <p:sldId id="313" r:id="rId30"/>
    <p:sldId id="314" r:id="rId31"/>
    <p:sldId id="274" r:id="rId32"/>
    <p:sldId id="275" r:id="rId33"/>
    <p:sldId id="276" r:id="rId34"/>
    <p:sldId id="315" r:id="rId35"/>
    <p:sldId id="278" r:id="rId36"/>
    <p:sldId id="279" r:id="rId37"/>
    <p:sldId id="280" r:id="rId38"/>
    <p:sldId id="281" r:id="rId39"/>
    <p:sldId id="282" r:id="rId40"/>
    <p:sldId id="283" r:id="rId41"/>
    <p:sldId id="284" r:id="rId42"/>
    <p:sldId id="285" r:id="rId43"/>
    <p:sldId id="286" r:id="rId44"/>
    <p:sldId id="316" r:id="rId45"/>
    <p:sldId id="317" r:id="rId46"/>
    <p:sldId id="320" r:id="rId47"/>
    <p:sldId id="321" r:id="rId48"/>
    <p:sldId id="322" r:id="rId49"/>
    <p:sldId id="323" r:id="rId50"/>
    <p:sldId id="324" r:id="rId51"/>
    <p:sldId id="325" r:id="rId52"/>
    <p:sldId id="326" r:id="rId53"/>
    <p:sldId id="327" r:id="rId54"/>
    <p:sldId id="331" r:id="rId55"/>
    <p:sldId id="332" r:id="rId56"/>
    <p:sldId id="333" r:id="rId57"/>
    <p:sldId id="319" r:id="rId58"/>
    <p:sldId id="287" r:id="rId59"/>
    <p:sldId id="288" r:id="rId60"/>
    <p:sldId id="312" r:id="rId61"/>
    <p:sldId id="289" r:id="rId62"/>
    <p:sldId id="290" r:id="rId63"/>
    <p:sldId id="291" r:id="rId64"/>
    <p:sldId id="311"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667" y="-91"/>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C43892-0F28-4F74-8766-8B27924EB8E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454A6-9E26-4BB5-891F-D1D0D5EED40D}" type="slidenum">
              <a:rPr lang="en-US"/>
              <a:pPr/>
              <a:t>18</a:t>
            </a:fld>
            <a:endParaRPr lang="en-US"/>
          </a:p>
        </p:txBody>
      </p:sp>
      <p:sp>
        <p:nvSpPr>
          <p:cNvPr id="17410" name="Rectangle 2"/>
          <p:cNvSpPr>
            <a:spLocks noGrp="1" noRot="1" noChangeAspect="1" noChangeArrowheads="1" noTextEdit="1"/>
          </p:cNvSpPr>
          <p:nvPr>
            <p:ph type="sldImg"/>
          </p:nvPr>
        </p:nvSpPr>
        <p:spPr>
          <a:xfrm>
            <a:off x="1144588" y="687388"/>
            <a:ext cx="4570412" cy="3427412"/>
          </a:xfrm>
          <a:ln/>
        </p:spPr>
      </p:sp>
      <p:sp>
        <p:nvSpPr>
          <p:cNvPr id="17411" name="Rectangle 3"/>
          <p:cNvSpPr>
            <a:spLocks noGrp="1" noChangeArrowheads="1"/>
          </p:cNvSpPr>
          <p:nvPr>
            <p:ph type="body" idx="1"/>
          </p:nvPr>
        </p:nvSpPr>
        <p:spPr/>
        <p:txBody>
          <a:bodyPr lIns="91332" tIns="45666" rIns="91332" bIns="45666"/>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0190F-0937-4FE7-B4DF-718C578E46E1}" type="slidenum">
              <a:rPr lang="en-US"/>
              <a:pPr/>
              <a:t>36</a:t>
            </a:fld>
            <a:endParaRPr lang="en-US"/>
          </a:p>
        </p:txBody>
      </p:sp>
      <p:sp>
        <p:nvSpPr>
          <p:cNvPr id="28674" name="Rectangle 2"/>
          <p:cNvSpPr>
            <a:spLocks noGrp="1" noRot="1" noChangeAspect="1" noChangeArrowheads="1" noTextEdit="1"/>
          </p:cNvSpPr>
          <p:nvPr>
            <p:ph type="sldImg"/>
          </p:nvPr>
        </p:nvSpPr>
        <p:spPr>
          <a:xfrm>
            <a:off x="1144588" y="687388"/>
            <a:ext cx="4570412" cy="3427412"/>
          </a:xfrm>
          <a:ln/>
        </p:spPr>
      </p:sp>
      <p:sp>
        <p:nvSpPr>
          <p:cNvPr id="28675" name="Rectangle 3"/>
          <p:cNvSpPr>
            <a:spLocks noGrp="1" noChangeArrowheads="1"/>
          </p:cNvSpPr>
          <p:nvPr>
            <p:ph type="body" idx="1"/>
          </p:nvPr>
        </p:nvSpPr>
        <p:spPr/>
        <p:txBody>
          <a:bodyPr lIns="91332" tIns="45666" rIns="91332" bIns="45666"/>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800C2-C48C-41F3-80B4-398E65B29297}" type="slidenum">
              <a:rPr lang="en-US"/>
              <a:pPr/>
              <a:t>37</a:t>
            </a:fld>
            <a:endParaRPr lang="en-US"/>
          </a:p>
        </p:txBody>
      </p:sp>
      <p:sp>
        <p:nvSpPr>
          <p:cNvPr id="30722" name="Rectangle 2"/>
          <p:cNvSpPr>
            <a:spLocks noGrp="1" noRot="1" noChangeAspect="1" noChangeArrowheads="1" noTextEdit="1"/>
          </p:cNvSpPr>
          <p:nvPr>
            <p:ph type="sldImg"/>
          </p:nvPr>
        </p:nvSpPr>
        <p:spPr>
          <a:xfrm>
            <a:off x="1144588" y="687388"/>
            <a:ext cx="4570412" cy="3427412"/>
          </a:xfrm>
          <a:ln/>
        </p:spPr>
      </p:sp>
      <p:sp>
        <p:nvSpPr>
          <p:cNvPr id="30723" name="Rectangle 3"/>
          <p:cNvSpPr>
            <a:spLocks noGrp="1" noChangeArrowheads="1"/>
          </p:cNvSpPr>
          <p:nvPr>
            <p:ph type="body" idx="1"/>
          </p:nvPr>
        </p:nvSpPr>
        <p:spPr/>
        <p:txBody>
          <a:bodyPr lIns="91332" tIns="45666" rIns="91332" bIns="45666"/>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156D2-7383-48B6-9EBE-F147CA760E4C}" type="slidenum">
              <a:rPr lang="en-US"/>
              <a:pPr/>
              <a:t>39</a:t>
            </a:fld>
            <a:endParaRPr lang="en-US"/>
          </a:p>
        </p:txBody>
      </p:sp>
      <p:sp>
        <p:nvSpPr>
          <p:cNvPr id="33794" name="Rectangle 2"/>
          <p:cNvSpPr>
            <a:spLocks noGrp="1" noRot="1" noChangeAspect="1" noChangeArrowheads="1" noTextEdit="1"/>
          </p:cNvSpPr>
          <p:nvPr>
            <p:ph type="sldImg"/>
          </p:nvPr>
        </p:nvSpPr>
        <p:spPr>
          <a:xfrm>
            <a:off x="1144588" y="687388"/>
            <a:ext cx="4570412" cy="3427412"/>
          </a:xfrm>
          <a:ln/>
        </p:spPr>
      </p:sp>
      <p:sp>
        <p:nvSpPr>
          <p:cNvPr id="33795" name="Rectangle 3"/>
          <p:cNvSpPr>
            <a:spLocks noGrp="1" noChangeArrowheads="1"/>
          </p:cNvSpPr>
          <p:nvPr>
            <p:ph type="body" idx="1"/>
          </p:nvPr>
        </p:nvSpPr>
        <p:spPr/>
        <p:txBody>
          <a:bodyPr lIns="91332" tIns="45666" rIns="91332" bIns="45666"/>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B75E41-929C-444B-A7BF-F891FEFDBA91}" type="slidenum">
              <a:rPr lang="en-US"/>
              <a:pPr/>
              <a:t>20</a:t>
            </a:fld>
            <a:endParaRPr lang="en-US"/>
          </a:p>
        </p:txBody>
      </p:sp>
      <p:sp>
        <p:nvSpPr>
          <p:cNvPr id="62466" name="Slide Image Placeholder 1"/>
          <p:cNvSpPr>
            <a:spLocks noGrp="1" noRot="1" noChangeAspect="1" noTextEdit="1"/>
          </p:cNvSpPr>
          <p:nvPr>
            <p:ph type="sldImg"/>
          </p:nvPr>
        </p:nvSpPr>
        <p:spPr>
          <a:xfrm>
            <a:off x="1144588" y="687388"/>
            <a:ext cx="4570412" cy="3427412"/>
          </a:xfrm>
          <a:ln/>
        </p:spPr>
      </p:sp>
      <p:sp>
        <p:nvSpPr>
          <p:cNvPr id="62467" name="Notes Placeholder 2"/>
          <p:cNvSpPr>
            <a:spLocks noGrp="1"/>
          </p:cNvSpPr>
          <p:nvPr>
            <p:ph type="body" idx="1"/>
          </p:nvPr>
        </p:nvSpPr>
        <p:spPr/>
        <p:txBody>
          <a:bodyPr lIns="91332" tIns="45666" rIns="91332" bIns="45666"/>
          <a:lstStyle/>
          <a:p>
            <a:endParaRPr lang="en-US"/>
          </a:p>
        </p:txBody>
      </p:sp>
      <p:sp>
        <p:nvSpPr>
          <p:cNvPr id="624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332" tIns="45666" rIns="91332" bIns="45666" anchor="b"/>
          <a:lstStyle/>
          <a:p>
            <a:pPr algn="r" eaLnBrk="0" hangingPunct="0"/>
            <a:fld id="{EDC21BC2-8FB6-4BA6-91D7-C54694C46825}" type="slidenum">
              <a:rPr lang="en-US" sz="1200">
                <a:ea typeface="ヒラギノ角ゴ Pro W3"/>
                <a:cs typeface="ヒラギノ角ゴ Pro W3"/>
              </a:rPr>
              <a:pPr algn="r" eaLnBrk="0" hangingPunct="0"/>
              <a:t>20</a:t>
            </a:fld>
            <a:endParaRPr lang="en-US" sz="1200">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C19F0B8-165F-4B94-A449-5EF2038D9D19}" type="slidenum">
              <a:rPr lang="en-US"/>
              <a:pPr/>
              <a:t>21</a:t>
            </a:fld>
            <a:endParaRPr lang="en-US"/>
          </a:p>
        </p:txBody>
      </p:sp>
      <p:sp>
        <p:nvSpPr>
          <p:cNvPr id="64514" name="Slide Image Placeholder 1"/>
          <p:cNvSpPr>
            <a:spLocks noGrp="1" noRot="1" noChangeAspect="1" noTextEdit="1"/>
          </p:cNvSpPr>
          <p:nvPr>
            <p:ph type="sldImg"/>
          </p:nvPr>
        </p:nvSpPr>
        <p:spPr>
          <a:xfrm>
            <a:off x="1144588" y="687388"/>
            <a:ext cx="4570412" cy="3427412"/>
          </a:xfrm>
          <a:ln/>
        </p:spPr>
      </p:sp>
      <p:sp>
        <p:nvSpPr>
          <p:cNvPr id="64515" name="Notes Placeholder 2"/>
          <p:cNvSpPr>
            <a:spLocks noGrp="1"/>
          </p:cNvSpPr>
          <p:nvPr>
            <p:ph type="body" idx="1"/>
          </p:nvPr>
        </p:nvSpPr>
        <p:spPr/>
        <p:txBody>
          <a:bodyPr lIns="91332" tIns="45666" rIns="91332" bIns="45666"/>
          <a:lstStyle/>
          <a:p>
            <a:endParaRPr lang="en-US"/>
          </a:p>
        </p:txBody>
      </p:sp>
      <p:sp>
        <p:nvSpPr>
          <p:cNvPr id="645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332" tIns="45666" rIns="91332" bIns="45666" anchor="b"/>
          <a:lstStyle/>
          <a:p>
            <a:pPr algn="r" eaLnBrk="0" hangingPunct="0"/>
            <a:fld id="{3ED118C4-2A55-4164-B365-696637EA14B9}" type="slidenum">
              <a:rPr lang="en-US" sz="1200">
                <a:ea typeface="ヒラギノ角ゴ Pro W3"/>
                <a:cs typeface="ヒラギノ角ゴ Pro W3"/>
              </a:rPr>
              <a:pPr algn="r" eaLnBrk="0" hangingPunct="0"/>
              <a:t>21</a:t>
            </a:fld>
            <a:endParaRPr lang="en-US" sz="1200">
              <a:ea typeface="ヒラギノ角ゴ Pro W3"/>
              <a:cs typeface="ヒラギノ角ゴ Pro W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2E3AF-C8B3-4DC9-9DA5-72A58F0A5263}" type="slidenum">
              <a:rPr lang="en-US"/>
              <a:pPr/>
              <a:t>23</a:t>
            </a:fld>
            <a:endParaRPr lang="en-US"/>
          </a:p>
        </p:txBody>
      </p:sp>
      <p:sp>
        <p:nvSpPr>
          <p:cNvPr id="55298" name="Rectangle 2"/>
          <p:cNvSpPr>
            <a:spLocks noGrp="1" noRot="1" noChangeAspect="1" noChangeArrowheads="1" noTextEdit="1"/>
          </p:cNvSpPr>
          <p:nvPr>
            <p:ph type="sldImg"/>
          </p:nvPr>
        </p:nvSpPr>
        <p:spPr>
          <a:xfrm>
            <a:off x="1143000" y="687388"/>
            <a:ext cx="4572000" cy="3429000"/>
          </a:xfrm>
          <a:ln/>
        </p:spPr>
      </p:sp>
      <p:sp>
        <p:nvSpPr>
          <p:cNvPr id="55299"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59F3D-0A6F-4C16-A293-6AD500797E61}" type="slidenum">
              <a:rPr lang="en-US"/>
              <a:pPr/>
              <a:t>24</a:t>
            </a:fld>
            <a:endParaRPr lang="en-US"/>
          </a:p>
        </p:txBody>
      </p:sp>
      <p:sp>
        <p:nvSpPr>
          <p:cNvPr id="57346" name="Rectangle 2"/>
          <p:cNvSpPr>
            <a:spLocks noGrp="1" noRot="1" noChangeAspect="1" noChangeArrowheads="1" noTextEdit="1"/>
          </p:cNvSpPr>
          <p:nvPr>
            <p:ph type="sldImg"/>
          </p:nvPr>
        </p:nvSpPr>
        <p:spPr>
          <a:xfrm>
            <a:off x="1143000" y="687388"/>
            <a:ext cx="4572000" cy="3429000"/>
          </a:xfrm>
          <a:ln/>
        </p:spPr>
      </p:sp>
      <p:sp>
        <p:nvSpPr>
          <p:cNvPr id="57347"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D6091-8FE9-4324-9D1A-312587A7CABA}" type="slidenum">
              <a:rPr lang="en-US"/>
              <a:pPr/>
              <a:t>25</a:t>
            </a:fld>
            <a:endParaRPr lang="en-US"/>
          </a:p>
        </p:txBody>
      </p:sp>
      <p:sp>
        <p:nvSpPr>
          <p:cNvPr id="66562" name="Rectangle 2"/>
          <p:cNvSpPr>
            <a:spLocks noGrp="1" noRot="1" noChangeAspect="1" noChangeArrowheads="1" noTextEdit="1"/>
          </p:cNvSpPr>
          <p:nvPr>
            <p:ph type="sldImg"/>
          </p:nvPr>
        </p:nvSpPr>
        <p:spPr>
          <a:xfrm>
            <a:off x="1143000" y="687388"/>
            <a:ext cx="4572000" cy="3429000"/>
          </a:xfrm>
          <a:ln/>
        </p:spPr>
      </p:sp>
      <p:sp>
        <p:nvSpPr>
          <p:cNvPr id="66563"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F7CD9-AEE1-4099-86DA-6328D48DF998}" type="slidenum">
              <a:rPr lang="en-US"/>
              <a:pPr/>
              <a:t>28</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C97706-A28B-4145-A370-E736EE5BF9A3}" type="slidenum">
              <a:rPr lang="en-US"/>
              <a:pPr/>
              <a:t>29</a:t>
            </a:fld>
            <a:endParaRPr lang="en-US"/>
          </a:p>
        </p:txBody>
      </p:sp>
      <p:sp>
        <p:nvSpPr>
          <p:cNvPr id="74754" name="Rectangle 2"/>
          <p:cNvSpPr>
            <a:spLocks noGrp="1" noRot="1" noChangeAspect="1" noChangeArrowheads="1" noTextEdit="1"/>
          </p:cNvSpPr>
          <p:nvPr>
            <p:ph type="sldImg"/>
          </p:nvPr>
        </p:nvSpPr>
        <p:spPr>
          <a:xfrm>
            <a:off x="1143000" y="687388"/>
            <a:ext cx="4572000" cy="3429000"/>
          </a:xfrm>
          <a:ln/>
        </p:spPr>
      </p:sp>
      <p:sp>
        <p:nvSpPr>
          <p:cNvPr id="74755"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F28FE-73FD-4431-9A2A-513B9F9091D8}" type="slidenum">
              <a:rPr lang="en-US"/>
              <a:pPr/>
              <a:t>30</a:t>
            </a:fld>
            <a:endParaRPr lang="en-US"/>
          </a:p>
        </p:txBody>
      </p:sp>
      <p:sp>
        <p:nvSpPr>
          <p:cNvPr id="76802" name="Rectangle 2"/>
          <p:cNvSpPr>
            <a:spLocks noGrp="1" noRot="1" noChangeAspect="1" noChangeArrowheads="1" noTextEdit="1"/>
          </p:cNvSpPr>
          <p:nvPr>
            <p:ph type="sldImg"/>
          </p:nvPr>
        </p:nvSpPr>
        <p:spPr>
          <a:xfrm>
            <a:off x="1143000" y="687388"/>
            <a:ext cx="4572000" cy="3429000"/>
          </a:xfrm>
          <a:ln/>
        </p:spPr>
      </p:sp>
      <p:sp>
        <p:nvSpPr>
          <p:cNvPr id="76803" name="Rectangle 3"/>
          <p:cNvSpPr>
            <a:spLocks noGrp="1" noChangeArrowheads="1"/>
          </p:cNvSpPr>
          <p:nvPr>
            <p:ph type="body" idx="1"/>
          </p:nvPr>
        </p:nvSpPr>
        <p:spPr>
          <a:ln/>
        </p:spPr>
        <p:txBody>
          <a:bodyPr lIns="92289" tIns="46145" rIns="92289" bIns="46145"/>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t>© A. Kwasinski, 2014</a:t>
            </a:r>
          </a:p>
        </p:txBody>
      </p:sp>
      <p:sp>
        <p:nvSpPr>
          <p:cNvPr id="5" name="Slide Number Placeholder 4"/>
          <p:cNvSpPr>
            <a:spLocks noGrp="1"/>
          </p:cNvSpPr>
          <p:nvPr>
            <p:ph type="sldNum" sz="quarter" idx="11"/>
          </p:nvPr>
        </p:nvSpPr>
        <p:spPr/>
        <p:txBody>
          <a:bodyPr/>
          <a:lstStyle>
            <a:lvl1pPr>
              <a:defRPr/>
            </a:lvl1pPr>
          </a:lstStyle>
          <a:p>
            <a:fld id="{996069C5-F716-4090-82DA-4CA70894987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 Kwasinski, 2014</a:t>
            </a:r>
          </a:p>
        </p:txBody>
      </p:sp>
      <p:sp>
        <p:nvSpPr>
          <p:cNvPr id="5" name="Slide Number Placeholder 4"/>
          <p:cNvSpPr>
            <a:spLocks noGrp="1"/>
          </p:cNvSpPr>
          <p:nvPr>
            <p:ph type="sldNum" sz="quarter" idx="11"/>
          </p:nvPr>
        </p:nvSpPr>
        <p:spPr/>
        <p:txBody>
          <a:bodyPr/>
          <a:lstStyle>
            <a:lvl1pPr>
              <a:defRPr/>
            </a:lvl1pPr>
          </a:lstStyle>
          <a:p>
            <a:fld id="{DA786BAD-DD2F-4893-99C1-72495AAD0B6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 Kwasinski, 2014</a:t>
            </a:r>
          </a:p>
        </p:txBody>
      </p:sp>
      <p:sp>
        <p:nvSpPr>
          <p:cNvPr id="5" name="Slide Number Placeholder 4"/>
          <p:cNvSpPr>
            <a:spLocks noGrp="1"/>
          </p:cNvSpPr>
          <p:nvPr>
            <p:ph type="sldNum" sz="quarter" idx="11"/>
          </p:nvPr>
        </p:nvSpPr>
        <p:spPr/>
        <p:txBody>
          <a:bodyPr/>
          <a:lstStyle>
            <a:lvl1pPr>
              <a:defRPr/>
            </a:lvl1pPr>
          </a:lstStyle>
          <a:p>
            <a:fld id="{7675B893-FB09-4191-9A18-46FDA1E178C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124200" y="6477000"/>
            <a:ext cx="2895600" cy="244475"/>
          </a:xfrm>
        </p:spPr>
        <p:txBody>
          <a:bodyPr/>
          <a:lstStyle>
            <a:lvl1pPr>
              <a:defRPr/>
            </a:lvl1pPr>
          </a:lstStyle>
          <a:p>
            <a:r>
              <a:rPr lang="en-US"/>
              <a:t>© A. Kwasinski, 2014</a:t>
            </a:r>
          </a:p>
        </p:txBody>
      </p:sp>
      <p:sp>
        <p:nvSpPr>
          <p:cNvPr id="4" name="Slide Number Placeholder 3"/>
          <p:cNvSpPr>
            <a:spLocks noGrp="1"/>
          </p:cNvSpPr>
          <p:nvPr>
            <p:ph type="sldNum" sz="quarter" idx="11"/>
          </p:nvPr>
        </p:nvSpPr>
        <p:spPr>
          <a:xfrm>
            <a:off x="6553200" y="6477000"/>
            <a:ext cx="2133600" cy="247650"/>
          </a:xfrm>
        </p:spPr>
        <p:txBody>
          <a:bodyPr/>
          <a:lstStyle>
            <a:lvl1pPr>
              <a:defRPr/>
            </a:lvl1pPr>
          </a:lstStyle>
          <a:p>
            <a:fld id="{761652ED-75E1-438F-8223-28C355650AF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 Kwasinski, 2014</a:t>
            </a:r>
          </a:p>
        </p:txBody>
      </p:sp>
      <p:sp>
        <p:nvSpPr>
          <p:cNvPr id="5" name="Slide Number Placeholder 4"/>
          <p:cNvSpPr>
            <a:spLocks noGrp="1"/>
          </p:cNvSpPr>
          <p:nvPr>
            <p:ph type="sldNum" sz="quarter" idx="11"/>
          </p:nvPr>
        </p:nvSpPr>
        <p:spPr/>
        <p:txBody>
          <a:bodyPr/>
          <a:lstStyle>
            <a:lvl1pPr>
              <a:defRPr/>
            </a:lvl1pPr>
          </a:lstStyle>
          <a:p>
            <a:fld id="{1176A330-00CB-4DB0-8B02-BE984B9ABC4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 A. Kwasinski, 2014</a:t>
            </a:r>
          </a:p>
        </p:txBody>
      </p:sp>
      <p:sp>
        <p:nvSpPr>
          <p:cNvPr id="5" name="Slide Number Placeholder 4"/>
          <p:cNvSpPr>
            <a:spLocks noGrp="1"/>
          </p:cNvSpPr>
          <p:nvPr>
            <p:ph type="sldNum" sz="quarter" idx="11"/>
          </p:nvPr>
        </p:nvSpPr>
        <p:spPr/>
        <p:txBody>
          <a:bodyPr/>
          <a:lstStyle>
            <a:lvl1pPr>
              <a:defRPr/>
            </a:lvl1pPr>
          </a:lstStyle>
          <a:p>
            <a:fld id="{4AF655EB-4CEA-4D3D-BC54-41C973066D5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 A. Kwasinski, 2014</a:t>
            </a:r>
          </a:p>
        </p:txBody>
      </p:sp>
      <p:sp>
        <p:nvSpPr>
          <p:cNvPr id="6" name="Slide Number Placeholder 5"/>
          <p:cNvSpPr>
            <a:spLocks noGrp="1"/>
          </p:cNvSpPr>
          <p:nvPr>
            <p:ph type="sldNum" sz="quarter" idx="11"/>
          </p:nvPr>
        </p:nvSpPr>
        <p:spPr/>
        <p:txBody>
          <a:bodyPr/>
          <a:lstStyle>
            <a:lvl1pPr>
              <a:defRPr/>
            </a:lvl1pPr>
          </a:lstStyle>
          <a:p>
            <a:fld id="{0DF57FAD-B89D-45C0-9243-D761CAC9E4D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 A. Kwasinski, 2014</a:t>
            </a:r>
          </a:p>
        </p:txBody>
      </p:sp>
      <p:sp>
        <p:nvSpPr>
          <p:cNvPr id="8" name="Slide Number Placeholder 7"/>
          <p:cNvSpPr>
            <a:spLocks noGrp="1"/>
          </p:cNvSpPr>
          <p:nvPr>
            <p:ph type="sldNum" sz="quarter" idx="11"/>
          </p:nvPr>
        </p:nvSpPr>
        <p:spPr/>
        <p:txBody>
          <a:bodyPr/>
          <a:lstStyle>
            <a:lvl1pPr>
              <a:defRPr/>
            </a:lvl1pPr>
          </a:lstStyle>
          <a:p>
            <a:fld id="{AAD214C5-7BA5-4786-85E6-284ECA3E327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 A. Kwasinski, 2014</a:t>
            </a:r>
          </a:p>
        </p:txBody>
      </p:sp>
      <p:sp>
        <p:nvSpPr>
          <p:cNvPr id="4" name="Slide Number Placeholder 3"/>
          <p:cNvSpPr>
            <a:spLocks noGrp="1"/>
          </p:cNvSpPr>
          <p:nvPr>
            <p:ph type="sldNum" sz="quarter" idx="11"/>
          </p:nvPr>
        </p:nvSpPr>
        <p:spPr/>
        <p:txBody>
          <a:bodyPr/>
          <a:lstStyle>
            <a:lvl1pPr>
              <a:defRPr/>
            </a:lvl1pPr>
          </a:lstStyle>
          <a:p>
            <a:fld id="{2C2CC090-91A9-4B43-AD01-A1161D6FD0C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 Kwasinski, 2014</a:t>
            </a:r>
          </a:p>
        </p:txBody>
      </p:sp>
      <p:sp>
        <p:nvSpPr>
          <p:cNvPr id="3" name="Slide Number Placeholder 2"/>
          <p:cNvSpPr>
            <a:spLocks noGrp="1"/>
          </p:cNvSpPr>
          <p:nvPr>
            <p:ph type="sldNum" sz="quarter" idx="11"/>
          </p:nvPr>
        </p:nvSpPr>
        <p:spPr/>
        <p:txBody>
          <a:bodyPr/>
          <a:lstStyle>
            <a:lvl1pPr>
              <a:defRPr/>
            </a:lvl1pPr>
          </a:lstStyle>
          <a:p>
            <a:fld id="{F4A6637F-ABE8-48C6-B82E-BECA2012217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A. Kwasinski, 2014</a:t>
            </a:r>
          </a:p>
        </p:txBody>
      </p:sp>
      <p:sp>
        <p:nvSpPr>
          <p:cNvPr id="6" name="Slide Number Placeholder 5"/>
          <p:cNvSpPr>
            <a:spLocks noGrp="1"/>
          </p:cNvSpPr>
          <p:nvPr>
            <p:ph type="sldNum" sz="quarter" idx="11"/>
          </p:nvPr>
        </p:nvSpPr>
        <p:spPr/>
        <p:txBody>
          <a:bodyPr/>
          <a:lstStyle>
            <a:lvl1pPr>
              <a:defRPr/>
            </a:lvl1pPr>
          </a:lstStyle>
          <a:p>
            <a:fld id="{FBE0A911-D61B-4FF5-AA98-03CCD009295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A. Kwasinski, 2014</a:t>
            </a:r>
          </a:p>
        </p:txBody>
      </p:sp>
      <p:sp>
        <p:nvSpPr>
          <p:cNvPr id="6" name="Slide Number Placeholder 5"/>
          <p:cNvSpPr>
            <a:spLocks noGrp="1"/>
          </p:cNvSpPr>
          <p:nvPr>
            <p:ph type="sldNum" sz="quarter" idx="11"/>
          </p:nvPr>
        </p:nvSpPr>
        <p:spPr/>
        <p:txBody>
          <a:bodyPr/>
          <a:lstStyle>
            <a:lvl1pPr>
              <a:defRPr/>
            </a:lvl1pPr>
          </a:lstStyle>
          <a:p>
            <a:fld id="{7F652CCB-99A8-47EE-9E21-A21DA07C11D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r>
              <a:rPr lang="en-US"/>
              <a:t>© A. Kwasinski, 2014</a:t>
            </a:r>
          </a:p>
        </p:txBody>
      </p:sp>
      <p:sp>
        <p:nvSpPr>
          <p:cNvPr id="1030" name="Rectangle 6"/>
          <p:cNvSpPr>
            <a:spLocks noGrp="1" noChangeArrowheads="1"/>
          </p:cNvSpPr>
          <p:nvPr>
            <p:ph type="sldNum" sz="quarter" idx="4"/>
          </p:nvPr>
        </p:nvSpPr>
        <p:spPr bwMode="auto">
          <a:xfrm>
            <a:off x="65532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F33203E-1753-46D5-8285-34F5707C0153}" type="slidenum">
              <a:rPr lang="en-US"/>
              <a:pPr/>
              <a:t>‹#›</a:t>
            </a:fld>
            <a:endParaRPr lang="en-US"/>
          </a:p>
        </p:txBody>
      </p:sp>
      <p:pic>
        <p:nvPicPr>
          <p:cNvPr id="1034" name="Picture 10"/>
          <p:cNvPicPr>
            <a:picLocks noChangeAspect="1" noChangeArrowheads="1"/>
          </p:cNvPicPr>
          <p:nvPr userDrawn="1"/>
        </p:nvPicPr>
        <p:blipFill>
          <a:blip r:embed="rId14" cstate="print"/>
          <a:srcRect/>
          <a:stretch>
            <a:fillRect/>
          </a:stretch>
        </p:blipFill>
        <p:spPr bwMode="auto">
          <a:xfrm>
            <a:off x="-12700" y="0"/>
            <a:ext cx="9156700" cy="781050"/>
          </a:xfrm>
          <a:prstGeom prst="rect">
            <a:avLst/>
          </a:prstGeom>
          <a:noFill/>
          <a:ln w="9525">
            <a:noFill/>
            <a:miter lim="800000"/>
            <a:headEnd/>
            <a:tailEnd/>
          </a:ln>
          <a:effectLst/>
        </p:spPr>
      </p:pic>
      <p:pic>
        <p:nvPicPr>
          <p:cNvPr id="1035" name="Picture 11"/>
          <p:cNvPicPr>
            <a:picLocks noChangeAspect="1" noChangeArrowheads="1"/>
          </p:cNvPicPr>
          <p:nvPr userDrawn="1"/>
        </p:nvPicPr>
        <p:blipFill>
          <a:blip r:embed="rId15" cstate="print"/>
          <a:srcRect/>
          <a:stretch>
            <a:fillRect/>
          </a:stretch>
        </p:blipFill>
        <p:spPr bwMode="auto">
          <a:xfrm>
            <a:off x="7543800" y="152400"/>
            <a:ext cx="1457325" cy="450850"/>
          </a:xfrm>
          <a:prstGeom prst="rect">
            <a:avLst/>
          </a:prstGeom>
          <a:noFill/>
          <a:ln w="9525">
            <a:noFill/>
            <a:miter lim="800000"/>
            <a:headEnd/>
            <a:tailEnd/>
          </a:ln>
          <a:effectLst/>
        </p:spPr>
      </p:pic>
      <p:pic>
        <p:nvPicPr>
          <p:cNvPr id="1036" name="Picture 12"/>
          <p:cNvPicPr>
            <a:picLocks noChangeAspect="1" noChangeArrowheads="1"/>
          </p:cNvPicPr>
          <p:nvPr userDrawn="1"/>
        </p:nvPicPr>
        <p:blipFill>
          <a:blip r:embed="rId16" cstate="print"/>
          <a:srcRect/>
          <a:stretch>
            <a:fillRect/>
          </a:stretch>
        </p:blipFill>
        <p:spPr bwMode="auto">
          <a:xfrm>
            <a:off x="90488" y="228600"/>
            <a:ext cx="2195512" cy="37782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r>
              <a:rPr lang="en-US" dirty="0"/>
              <a:t>© A. </a:t>
            </a:r>
            <a:r>
              <a:rPr lang="en-US" dirty="0" err="1"/>
              <a:t>Kwasinski</a:t>
            </a:r>
            <a:r>
              <a:rPr lang="en-US" dirty="0"/>
              <a:t>, </a:t>
            </a:r>
            <a:r>
              <a:rPr lang="en-US" dirty="0" smtClean="0"/>
              <a:t>2017</a:t>
            </a:r>
            <a:endParaRPr lang="en-US" dirty="0"/>
          </a:p>
        </p:txBody>
      </p:sp>
      <p:sp>
        <p:nvSpPr>
          <p:cNvPr id="3074" name="Rectangle 2"/>
          <p:cNvSpPr>
            <a:spLocks noChangeArrowheads="1"/>
          </p:cNvSpPr>
          <p:nvPr/>
        </p:nvSpPr>
        <p:spPr bwMode="auto">
          <a:xfrm>
            <a:off x="1295400" y="2075369"/>
            <a:ext cx="6705600" cy="3046988"/>
          </a:xfrm>
          <a:prstGeom prst="rect">
            <a:avLst/>
          </a:prstGeom>
          <a:noFill/>
          <a:ln w="9525">
            <a:noFill/>
            <a:miter lim="800000"/>
            <a:headEnd/>
            <a:tailEnd/>
          </a:ln>
          <a:effectLst/>
        </p:spPr>
        <p:txBody>
          <a:bodyPr anchor="ctr">
            <a:spAutoFit/>
          </a:bodyPr>
          <a:lstStyle/>
          <a:p>
            <a:pPr algn="ctr"/>
            <a:r>
              <a:rPr lang="en-US" sz="2400" b="1" dirty="0"/>
              <a:t>ECE 2795 </a:t>
            </a:r>
            <a:endParaRPr lang="en-US" sz="2400" dirty="0"/>
          </a:p>
          <a:p>
            <a:pPr algn="ctr"/>
            <a:endParaRPr lang="en-US" sz="2400" b="1" dirty="0"/>
          </a:p>
          <a:p>
            <a:pPr algn="ctr"/>
            <a:r>
              <a:rPr lang="en-US" sz="2400" b="1" dirty="0" err="1"/>
              <a:t>Microgrid</a:t>
            </a:r>
            <a:r>
              <a:rPr lang="en-US" sz="2400" b="1" dirty="0"/>
              <a:t> Concepts and Distributed Generation Technologies</a:t>
            </a:r>
          </a:p>
          <a:p>
            <a:pPr algn="ctr"/>
            <a:endParaRPr lang="en-US" sz="2400" b="1" dirty="0"/>
          </a:p>
          <a:p>
            <a:pPr algn="ctr"/>
            <a:endParaRPr lang="en-US" sz="2400" b="1" dirty="0"/>
          </a:p>
          <a:p>
            <a:pPr algn="ctr"/>
            <a:r>
              <a:rPr lang="en-US" sz="2400" b="1" dirty="0"/>
              <a:t>Spring </a:t>
            </a:r>
            <a:r>
              <a:rPr lang="en-US" sz="2400" b="1" dirty="0" smtClean="0"/>
              <a:t>2017</a:t>
            </a:r>
            <a:endParaRPr lang="en-US" sz="2400" b="1" dirty="0"/>
          </a:p>
          <a:p>
            <a:pPr algn="ct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1504523"/>
            <a:ext cx="9144000" cy="4093428"/>
          </a:xfrm>
          <a:prstGeom prst="rect">
            <a:avLst/>
          </a:prstGeom>
          <a:noFill/>
          <a:ln w="9525">
            <a:noFill/>
            <a:miter lim="800000"/>
            <a:headEnd/>
            <a:tailEnd/>
          </a:ln>
          <a:effectLst/>
        </p:spPr>
        <p:txBody>
          <a:bodyPr anchor="ctr">
            <a:spAutoFit/>
          </a:bodyPr>
          <a:lstStyle/>
          <a:p>
            <a:pPr marL="342900" indent="-342900">
              <a:tabLst>
                <a:tab pos="457200" algn="l"/>
              </a:tabLst>
            </a:pPr>
            <a:r>
              <a:rPr lang="en-US" sz="2000" b="1" dirty="0"/>
              <a:t>Additional notes:</a:t>
            </a:r>
          </a:p>
          <a:p>
            <a:pPr marL="342900" indent="-342900">
              <a:tabLst>
                <a:tab pos="457200" algn="l"/>
              </a:tabLst>
            </a:pPr>
            <a:endParaRPr lang="en-US" sz="2000" dirty="0"/>
          </a:p>
          <a:p>
            <a:pPr marL="342900" indent="-342900">
              <a:buFontTx/>
              <a:buChar char="•"/>
              <a:tabLst>
                <a:tab pos="457200" algn="l"/>
              </a:tabLst>
            </a:pPr>
            <a:r>
              <a:rPr lang="en-US" sz="2000" dirty="0"/>
              <a:t>When sending me a message related with this course via email start your Subject line with “ECE-2795 </a:t>
            </a:r>
            <a:r>
              <a:rPr lang="en-US" sz="2000" dirty="0" smtClean="0"/>
              <a:t>S17:”</a:t>
            </a:r>
            <a:endParaRPr lang="en-US" sz="2000" dirty="0"/>
          </a:p>
          <a:p>
            <a:pPr marL="342900" indent="-342900">
              <a:buFontTx/>
              <a:buChar char="•"/>
              <a:tabLst>
                <a:tab pos="457200" algn="l"/>
              </a:tabLst>
            </a:pPr>
            <a:endParaRPr lang="en-US" sz="2000" b="1" dirty="0"/>
          </a:p>
          <a:p>
            <a:pPr marL="342900" indent="-342900">
              <a:buFontTx/>
              <a:buChar char="•"/>
              <a:tabLst>
                <a:tab pos="457200" algn="l"/>
              </a:tabLst>
            </a:pPr>
            <a:r>
              <a:rPr lang="en-US" sz="2000" dirty="0"/>
              <a:t>Class presentations and homework assignments will be posted in both </a:t>
            </a:r>
            <a:r>
              <a:rPr lang="en-US" sz="2000" dirty="0" err="1"/>
              <a:t>CourseWeb</a:t>
            </a:r>
            <a:r>
              <a:rPr lang="en-US" sz="2000" dirty="0"/>
              <a:t>/Blackboard and the course website. </a:t>
            </a:r>
            <a:endParaRPr lang="en-US" sz="2000" dirty="0" smtClean="0"/>
          </a:p>
          <a:p>
            <a:pPr marL="342900" indent="-342900">
              <a:buFontTx/>
              <a:buChar char="•"/>
              <a:tabLst>
                <a:tab pos="457200" algn="l"/>
              </a:tabLst>
            </a:pPr>
            <a:endParaRPr lang="en-US" sz="2000" dirty="0"/>
          </a:p>
          <a:p>
            <a:pPr marL="342900" indent="-342900">
              <a:buFontTx/>
              <a:buChar char="•"/>
              <a:tabLst>
                <a:tab pos="457200" algn="l"/>
              </a:tabLst>
            </a:pPr>
            <a:r>
              <a:rPr lang="en-US" sz="2000" dirty="0"/>
              <a:t>Announcements will be posted in the course website and in most cases in </a:t>
            </a:r>
            <a:r>
              <a:rPr lang="en-US" sz="2000" dirty="0" err="1"/>
              <a:t>CourseWeb</a:t>
            </a:r>
            <a:r>
              <a:rPr lang="en-US" sz="2000" dirty="0"/>
              <a:t>/Blackboard, too</a:t>
            </a:r>
            <a:r>
              <a:rPr lang="en-US" sz="2000" dirty="0" smtClean="0"/>
              <a:t>.</a:t>
            </a:r>
          </a:p>
          <a:p>
            <a:pPr marL="342900" indent="-342900">
              <a:buFontTx/>
              <a:buChar char="•"/>
              <a:tabLst>
                <a:tab pos="457200" algn="l"/>
              </a:tabLst>
            </a:pPr>
            <a:endParaRPr lang="en-US" sz="2000" dirty="0"/>
          </a:p>
          <a:p>
            <a:pPr marL="342900" indent="-342900">
              <a:buFontTx/>
              <a:buChar char="•"/>
              <a:tabLst>
                <a:tab pos="457200" algn="l"/>
              </a:tabLst>
            </a:pPr>
            <a:r>
              <a:rPr lang="en-US" sz="2000" dirty="0"/>
              <a:t>So, please, check both </a:t>
            </a:r>
            <a:r>
              <a:rPr lang="en-US" sz="2000" dirty="0" err="1"/>
              <a:t>CourseWeb</a:t>
            </a:r>
            <a:r>
              <a:rPr lang="en-US" sz="2000" dirty="0"/>
              <a:t>/Blackboard and the class website regularly for information, class notes and homework assignments.</a:t>
            </a:r>
          </a:p>
        </p:txBody>
      </p:sp>
      <p:sp>
        <p:nvSpPr>
          <p:cNvPr id="97283" name="Text Box 3"/>
          <p:cNvSpPr txBox="1">
            <a:spLocks noChangeArrowheads="1"/>
          </p:cNvSpPr>
          <p:nvPr/>
        </p:nvSpPr>
        <p:spPr bwMode="auto">
          <a:xfrm>
            <a:off x="2743200" y="2286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590800" y="228600"/>
            <a:ext cx="4648200" cy="519113"/>
          </a:xfrm>
          <a:prstGeom prst="rect">
            <a:avLst/>
          </a:prstGeom>
          <a:noFill/>
          <a:ln w="9525">
            <a:noFill/>
            <a:miter lim="800000"/>
            <a:headEnd/>
            <a:tailEnd/>
          </a:ln>
          <a:effectLst/>
        </p:spPr>
        <p:txBody>
          <a:bodyPr>
            <a:spAutoFit/>
          </a:bodyPr>
          <a:lstStyle/>
          <a:p>
            <a:pPr algn="ctr">
              <a:spcBef>
                <a:spcPct val="50000"/>
              </a:spcBef>
            </a:pPr>
            <a:r>
              <a:rPr lang="en-US" sz="2800" b="1" u="sng"/>
              <a:t>Historical Perspective</a:t>
            </a:r>
          </a:p>
        </p:txBody>
      </p:sp>
      <p:sp>
        <p:nvSpPr>
          <p:cNvPr id="8195" name="Rectangle 3"/>
          <p:cNvSpPr>
            <a:spLocks noChangeArrowheads="1"/>
          </p:cNvSpPr>
          <p:nvPr/>
        </p:nvSpPr>
        <p:spPr bwMode="auto">
          <a:xfrm>
            <a:off x="0" y="914400"/>
            <a:ext cx="9144000" cy="2835275"/>
          </a:xfrm>
          <a:prstGeom prst="rect">
            <a:avLst/>
          </a:prstGeom>
          <a:noFill/>
          <a:ln w="9525">
            <a:noFill/>
            <a:miter lim="800000"/>
            <a:headEnd/>
            <a:tailEnd/>
          </a:ln>
          <a:effectLst/>
        </p:spPr>
        <p:txBody>
          <a:bodyPr anchor="ctr">
            <a:spAutoFit/>
          </a:bodyPr>
          <a:lstStyle/>
          <a:p>
            <a:r>
              <a:rPr lang="en-US" sz="2000" b="1"/>
              <a:t>Competing technologies for electrification in 1880s: </a:t>
            </a:r>
          </a:p>
          <a:p>
            <a:pPr>
              <a:buFontTx/>
              <a:buChar char="•"/>
            </a:pPr>
            <a:r>
              <a:rPr lang="en-US" sz="2000"/>
              <a:t> Edison:</a:t>
            </a:r>
          </a:p>
          <a:p>
            <a:pPr lvl="2">
              <a:buFontTx/>
              <a:buChar char="•"/>
            </a:pPr>
            <a:r>
              <a:rPr lang="en-US" sz="2000"/>
              <a:t> dc.</a:t>
            </a:r>
          </a:p>
          <a:p>
            <a:pPr lvl="2">
              <a:buFontTx/>
              <a:buChar char="•"/>
            </a:pPr>
            <a:r>
              <a:rPr lang="en-US" sz="2000"/>
              <a:t> Relatively small power plants (e.g. Pearl Street Station).</a:t>
            </a:r>
          </a:p>
          <a:p>
            <a:pPr lvl="2">
              <a:buFontTx/>
              <a:buChar char="•"/>
            </a:pPr>
            <a:r>
              <a:rPr lang="en-US" sz="2000"/>
              <a:t> No voltage transformation.</a:t>
            </a:r>
          </a:p>
          <a:p>
            <a:pPr lvl="2">
              <a:buFontTx/>
              <a:buChar char="•"/>
            </a:pPr>
            <a:r>
              <a:rPr lang="en-US" sz="2000"/>
              <a:t> Short distribution loops – No transmission</a:t>
            </a:r>
          </a:p>
          <a:p>
            <a:pPr lvl="2">
              <a:buFontTx/>
              <a:buChar char="•"/>
            </a:pPr>
            <a:r>
              <a:rPr lang="en-US" sz="2000"/>
              <a:t> Loads were incandescent lamps and possibly dc motors (traction).</a:t>
            </a:r>
          </a:p>
          <a:p>
            <a:pPr lvl="2">
              <a:buFontTx/>
              <a:buChar char="•"/>
            </a:pPr>
            <a:endParaRPr lang="en-US" sz="2000"/>
          </a:p>
          <a:p>
            <a:endParaRPr lang="en-US" sz="2000"/>
          </a:p>
        </p:txBody>
      </p:sp>
      <p:pic>
        <p:nvPicPr>
          <p:cNvPr id="8196" name="Picture 4"/>
          <p:cNvPicPr>
            <a:picLocks noChangeAspect="1" noChangeArrowheads="1"/>
          </p:cNvPicPr>
          <p:nvPr/>
        </p:nvPicPr>
        <p:blipFill>
          <a:blip r:embed="rId2" cstate="print"/>
          <a:srcRect/>
          <a:stretch>
            <a:fillRect/>
          </a:stretch>
        </p:blipFill>
        <p:spPr bwMode="auto">
          <a:xfrm>
            <a:off x="152400" y="3124200"/>
            <a:ext cx="2133600" cy="2109788"/>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cstate="print"/>
          <a:srcRect/>
          <a:stretch>
            <a:fillRect/>
          </a:stretch>
        </p:blipFill>
        <p:spPr bwMode="auto">
          <a:xfrm>
            <a:off x="5029200" y="3352800"/>
            <a:ext cx="3929063" cy="3001963"/>
          </a:xfrm>
          <a:prstGeom prst="rect">
            <a:avLst/>
          </a:prstGeom>
          <a:noFill/>
          <a:ln w="9525">
            <a:noFill/>
            <a:miter lim="800000"/>
            <a:headEnd/>
            <a:tailEnd/>
          </a:ln>
          <a:effectLst/>
        </p:spPr>
      </p:pic>
      <p:pic>
        <p:nvPicPr>
          <p:cNvPr id="8198" name="Picture 6"/>
          <p:cNvPicPr>
            <a:picLocks noChangeAspect="1" noChangeArrowheads="1"/>
          </p:cNvPicPr>
          <p:nvPr/>
        </p:nvPicPr>
        <p:blipFill>
          <a:blip r:embed="rId4" cstate="print"/>
          <a:srcRect/>
          <a:stretch>
            <a:fillRect/>
          </a:stretch>
        </p:blipFill>
        <p:spPr bwMode="auto">
          <a:xfrm>
            <a:off x="2362200" y="4572000"/>
            <a:ext cx="2514600" cy="1677988"/>
          </a:xfrm>
          <a:prstGeom prst="rect">
            <a:avLst/>
          </a:prstGeom>
          <a:noFill/>
          <a:ln w="9525">
            <a:noFill/>
            <a:miter lim="800000"/>
            <a:headEnd/>
            <a:tailEnd/>
          </a:ln>
          <a:effectLst/>
        </p:spPr>
      </p:pic>
      <p:sp>
        <p:nvSpPr>
          <p:cNvPr id="8199" name="Rectangle 7"/>
          <p:cNvSpPr>
            <a:spLocks noChangeArrowheads="1"/>
          </p:cNvSpPr>
          <p:nvPr/>
        </p:nvSpPr>
        <p:spPr bwMode="auto">
          <a:xfrm>
            <a:off x="228600" y="6248400"/>
            <a:ext cx="4002088" cy="274638"/>
          </a:xfrm>
          <a:prstGeom prst="rect">
            <a:avLst/>
          </a:prstGeom>
          <a:noFill/>
          <a:ln w="9525">
            <a:noFill/>
            <a:miter lim="800000"/>
            <a:headEnd/>
            <a:tailEnd/>
          </a:ln>
          <a:effectLst/>
        </p:spPr>
        <p:txBody>
          <a:bodyPr wrap="none">
            <a:spAutoFit/>
          </a:bodyPr>
          <a:lstStyle/>
          <a:p>
            <a:r>
              <a:rPr lang="en-US" sz="1200">
                <a:latin typeface="Times New Roman" pitchFamily="18" charset="0"/>
              </a:rPr>
              <a:t> “Eyewitness to dc history” Lobenstein, R.W.   Sulzberger, C. </a:t>
            </a:r>
          </a:p>
        </p:txBody>
      </p:sp>
      <p:sp>
        <p:nvSpPr>
          <p:cNvPr id="8200" name="Rectangle 8"/>
          <p:cNvSpPr>
            <a:spLocks noChangeArrowheads="1"/>
          </p:cNvSpPr>
          <p:nvPr/>
        </p:nvSpPr>
        <p:spPr bwMode="auto">
          <a:xfrm>
            <a:off x="2362200" y="3581400"/>
            <a:ext cx="2490788" cy="825500"/>
          </a:xfrm>
          <a:prstGeom prst="rect">
            <a:avLst/>
          </a:prstGeom>
          <a:noFill/>
          <a:ln w="9525">
            <a:noFill/>
            <a:miter lim="800000"/>
            <a:headEnd/>
            <a:tailEnd/>
          </a:ln>
          <a:effectLst/>
        </p:spPr>
        <p:txBody>
          <a:bodyPr wrap="none">
            <a:spAutoFit/>
          </a:bodyPr>
          <a:lstStyle/>
          <a:p>
            <a:r>
              <a:rPr lang="en-US" sz="1600"/>
              <a:t>Pearl Street Station:</a:t>
            </a:r>
          </a:p>
          <a:p>
            <a:r>
              <a:rPr lang="en-US" sz="1600"/>
              <a:t>6 “Jumbo” 100 kW, 110 V</a:t>
            </a:r>
          </a:p>
          <a:p>
            <a:r>
              <a:rPr lang="en-US" sz="1600"/>
              <a:t>generators</a:t>
            </a:r>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657600" y="228600"/>
            <a:ext cx="1524000" cy="519113"/>
          </a:xfrm>
          <a:prstGeom prst="rect">
            <a:avLst/>
          </a:prstGeom>
          <a:noFill/>
          <a:ln w="9525">
            <a:noFill/>
            <a:miter lim="800000"/>
            <a:headEnd/>
            <a:tailEnd/>
          </a:ln>
          <a:effectLst/>
        </p:spPr>
        <p:txBody>
          <a:bodyPr>
            <a:spAutoFit/>
          </a:bodyPr>
          <a:lstStyle/>
          <a:p>
            <a:pPr>
              <a:spcBef>
                <a:spcPct val="50000"/>
              </a:spcBef>
            </a:pPr>
            <a:r>
              <a:rPr lang="en-US" sz="2800" b="1" u="sng"/>
              <a:t>History</a:t>
            </a:r>
          </a:p>
        </p:txBody>
      </p:sp>
      <p:sp>
        <p:nvSpPr>
          <p:cNvPr id="9219" name="Rectangle 3"/>
          <p:cNvSpPr>
            <a:spLocks noChangeArrowheads="1"/>
          </p:cNvSpPr>
          <p:nvPr/>
        </p:nvSpPr>
        <p:spPr bwMode="auto">
          <a:xfrm>
            <a:off x="0" y="914400"/>
            <a:ext cx="9144000" cy="2225675"/>
          </a:xfrm>
          <a:prstGeom prst="rect">
            <a:avLst/>
          </a:prstGeom>
          <a:noFill/>
          <a:ln w="9525">
            <a:noFill/>
            <a:miter lim="800000"/>
            <a:headEnd/>
            <a:tailEnd/>
          </a:ln>
          <a:effectLst/>
        </p:spPr>
        <p:txBody>
          <a:bodyPr anchor="ctr">
            <a:spAutoFit/>
          </a:bodyPr>
          <a:lstStyle/>
          <a:p>
            <a:r>
              <a:rPr lang="en-US" sz="2000" b="1"/>
              <a:t>Competing technologies for electrification in 1880s: </a:t>
            </a:r>
          </a:p>
          <a:p>
            <a:pPr>
              <a:buFontTx/>
              <a:buChar char="•"/>
            </a:pPr>
            <a:r>
              <a:rPr lang="en-US" sz="2000"/>
              <a:t>Tesla:</a:t>
            </a:r>
          </a:p>
          <a:p>
            <a:pPr lvl="2">
              <a:buFontTx/>
              <a:buChar char="•"/>
            </a:pPr>
            <a:r>
              <a:rPr lang="en-US" sz="2000"/>
              <a:t> ac</a:t>
            </a:r>
          </a:p>
          <a:p>
            <a:pPr lvl="2">
              <a:buFontTx/>
              <a:buChar char="•"/>
            </a:pPr>
            <a:r>
              <a:rPr lang="en-US" sz="2000"/>
              <a:t> Large power plants (e.g. Niagara Falls)</a:t>
            </a:r>
          </a:p>
          <a:p>
            <a:pPr lvl="2">
              <a:buFontTx/>
              <a:buChar char="•"/>
            </a:pPr>
            <a:r>
              <a:rPr lang="en-US" sz="2000"/>
              <a:t> Voltage transformation.</a:t>
            </a:r>
          </a:p>
          <a:p>
            <a:pPr lvl="2">
              <a:buFontTx/>
              <a:buChar char="•"/>
            </a:pPr>
            <a:r>
              <a:rPr lang="en-US" sz="2000"/>
              <a:t> Transmission of electricity over long distances</a:t>
            </a:r>
          </a:p>
          <a:p>
            <a:pPr lvl="2">
              <a:buFontTx/>
              <a:buChar char="•"/>
            </a:pPr>
            <a:r>
              <a:rPr lang="en-US" sz="2000"/>
              <a:t> Loads were incandescent lamps and induction motors.</a:t>
            </a:r>
          </a:p>
        </p:txBody>
      </p:sp>
      <p:sp>
        <p:nvSpPr>
          <p:cNvPr id="9220" name="Rectangle 4"/>
          <p:cNvSpPr>
            <a:spLocks noChangeArrowheads="1"/>
          </p:cNvSpPr>
          <p:nvPr/>
        </p:nvSpPr>
        <p:spPr bwMode="auto">
          <a:xfrm>
            <a:off x="228600" y="6248400"/>
            <a:ext cx="4114800" cy="274638"/>
          </a:xfrm>
          <a:prstGeom prst="rect">
            <a:avLst/>
          </a:prstGeom>
          <a:noFill/>
          <a:ln w="9525">
            <a:noFill/>
            <a:miter lim="800000"/>
            <a:headEnd/>
            <a:tailEnd/>
          </a:ln>
          <a:effectLst/>
        </p:spPr>
        <p:txBody>
          <a:bodyPr wrap="none">
            <a:spAutoFit/>
          </a:bodyPr>
          <a:lstStyle/>
          <a:p>
            <a:r>
              <a:rPr lang="en-US" sz="1200">
                <a:latin typeface="Times New Roman" pitchFamily="18" charset="0"/>
              </a:rPr>
              <a:t>http://spiff.rit.edu/classes/phys213/lectures/niagara/niagara.html</a:t>
            </a:r>
          </a:p>
        </p:txBody>
      </p:sp>
      <p:pic>
        <p:nvPicPr>
          <p:cNvPr id="9221" name="Picture 5" descr="many_generators"/>
          <p:cNvPicPr>
            <a:picLocks noChangeAspect="1" noChangeArrowheads="1"/>
          </p:cNvPicPr>
          <p:nvPr/>
        </p:nvPicPr>
        <p:blipFill>
          <a:blip r:embed="rId2" cstate="print"/>
          <a:srcRect/>
          <a:stretch>
            <a:fillRect/>
          </a:stretch>
        </p:blipFill>
        <p:spPr bwMode="auto">
          <a:xfrm>
            <a:off x="457200" y="3124200"/>
            <a:ext cx="2308225" cy="3124200"/>
          </a:xfrm>
          <a:prstGeom prst="rect">
            <a:avLst/>
          </a:prstGeom>
          <a:noFill/>
        </p:spPr>
      </p:pic>
      <p:pic>
        <p:nvPicPr>
          <p:cNvPr id="9222" name="Picture 6"/>
          <p:cNvPicPr>
            <a:picLocks noChangeAspect="1" noChangeArrowheads="1"/>
          </p:cNvPicPr>
          <p:nvPr/>
        </p:nvPicPr>
        <p:blipFill>
          <a:blip r:embed="rId3" cstate="print"/>
          <a:srcRect/>
          <a:stretch>
            <a:fillRect/>
          </a:stretch>
        </p:blipFill>
        <p:spPr bwMode="auto">
          <a:xfrm>
            <a:off x="2971800" y="3124200"/>
            <a:ext cx="2781300" cy="3095625"/>
          </a:xfrm>
          <a:prstGeom prst="rect">
            <a:avLst/>
          </a:prstGeom>
          <a:noFill/>
          <a:ln w="9525">
            <a:noFill/>
            <a:miter lim="800000"/>
            <a:headEnd/>
            <a:tailEnd/>
          </a:ln>
          <a:effectLst/>
        </p:spPr>
      </p:pic>
      <p:sp>
        <p:nvSpPr>
          <p:cNvPr id="9223" name="Rectangle 7"/>
          <p:cNvSpPr>
            <a:spLocks noChangeArrowheads="1"/>
          </p:cNvSpPr>
          <p:nvPr/>
        </p:nvSpPr>
        <p:spPr bwMode="auto">
          <a:xfrm>
            <a:off x="5873750" y="3657600"/>
            <a:ext cx="3270250" cy="825500"/>
          </a:xfrm>
          <a:prstGeom prst="rect">
            <a:avLst/>
          </a:prstGeom>
          <a:noFill/>
          <a:ln w="9525">
            <a:noFill/>
            <a:miter lim="800000"/>
            <a:headEnd/>
            <a:tailEnd/>
          </a:ln>
          <a:effectLst/>
        </p:spPr>
        <p:txBody>
          <a:bodyPr wrap="none">
            <a:spAutoFit/>
          </a:bodyPr>
          <a:lstStyle/>
          <a:p>
            <a:r>
              <a:rPr lang="en-US" sz="1600"/>
              <a:t>Niagara Falls historic power plant:</a:t>
            </a:r>
          </a:p>
          <a:p>
            <a:r>
              <a:rPr lang="en-US" sz="1600"/>
              <a:t>38 x 65,000  kVA, 23 kV, 3-phase </a:t>
            </a:r>
          </a:p>
          <a:p>
            <a:r>
              <a:rPr lang="en-US" sz="1600"/>
              <a:t>	generatods</a:t>
            </a:r>
          </a:p>
        </p:txBody>
      </p:sp>
      <p:sp>
        <p:nvSpPr>
          <p:cNvPr id="9"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657600" y="228600"/>
            <a:ext cx="1524000" cy="519113"/>
          </a:xfrm>
          <a:prstGeom prst="rect">
            <a:avLst/>
          </a:prstGeom>
          <a:noFill/>
          <a:ln w="9525">
            <a:noFill/>
            <a:miter lim="800000"/>
            <a:headEnd/>
            <a:tailEnd/>
          </a:ln>
          <a:effectLst/>
        </p:spPr>
        <p:txBody>
          <a:bodyPr>
            <a:spAutoFit/>
          </a:bodyPr>
          <a:lstStyle/>
          <a:p>
            <a:pPr>
              <a:spcBef>
                <a:spcPct val="50000"/>
              </a:spcBef>
            </a:pPr>
            <a:r>
              <a:rPr lang="en-US" sz="2800" b="1" u="sng"/>
              <a:t>History</a:t>
            </a:r>
          </a:p>
        </p:txBody>
      </p:sp>
      <p:sp>
        <p:nvSpPr>
          <p:cNvPr id="10243" name="Rectangle 3"/>
          <p:cNvSpPr>
            <a:spLocks noChangeArrowheads="1"/>
          </p:cNvSpPr>
          <p:nvPr/>
        </p:nvSpPr>
        <p:spPr bwMode="auto">
          <a:xfrm>
            <a:off x="0" y="1143000"/>
            <a:ext cx="9144000" cy="4664075"/>
          </a:xfrm>
          <a:prstGeom prst="rect">
            <a:avLst/>
          </a:prstGeom>
          <a:noFill/>
          <a:ln w="9525">
            <a:noFill/>
            <a:miter lim="800000"/>
            <a:headEnd/>
            <a:tailEnd/>
          </a:ln>
          <a:effectLst/>
        </p:spPr>
        <p:txBody>
          <a:bodyPr anchor="ctr">
            <a:spAutoFit/>
          </a:bodyPr>
          <a:lstStyle/>
          <a:p>
            <a:r>
              <a:rPr lang="en-US" sz="2000" b="1"/>
              <a:t>Edison’s distribution system characteristics: 1880 – 2000 perspective </a:t>
            </a:r>
          </a:p>
          <a:p>
            <a:pPr>
              <a:buFontTx/>
              <a:buChar char="•"/>
            </a:pPr>
            <a:r>
              <a:rPr lang="en-US" sz="2000"/>
              <a:t> Power can only be supplied to nearby loads (&lt; 1mile).</a:t>
            </a:r>
          </a:p>
          <a:p>
            <a:endParaRPr lang="en-US" sz="2000"/>
          </a:p>
          <a:p>
            <a:pPr>
              <a:buFontTx/>
              <a:buChar char="•"/>
            </a:pPr>
            <a:r>
              <a:rPr lang="en-US" sz="2000"/>
              <a:t> Many small power stations needed (distributed concept).</a:t>
            </a:r>
          </a:p>
          <a:p>
            <a:pPr>
              <a:buFontTx/>
              <a:buChar char="•"/>
            </a:pPr>
            <a:endParaRPr lang="en-US" sz="2000"/>
          </a:p>
          <a:p>
            <a:pPr>
              <a:buFontTx/>
              <a:buChar char="•"/>
            </a:pPr>
            <a:r>
              <a:rPr lang="en-US" sz="2000"/>
              <a:t> Suitable for incandescent lamps and traction motors only.</a:t>
            </a:r>
          </a:p>
          <a:p>
            <a:pPr>
              <a:buFontTx/>
              <a:buChar char="•"/>
            </a:pPr>
            <a:endParaRPr lang="en-US" sz="2000"/>
          </a:p>
          <a:p>
            <a:pPr>
              <a:buFontTx/>
              <a:buChar char="•"/>
            </a:pPr>
            <a:r>
              <a:rPr lang="en-US" sz="2000"/>
              <a:t> Cannot be transformed into other voltages (lack of flexibility).</a:t>
            </a:r>
          </a:p>
          <a:p>
            <a:pPr>
              <a:buFontTx/>
              <a:buChar char="•"/>
            </a:pPr>
            <a:endParaRPr lang="en-US" sz="2000"/>
          </a:p>
          <a:p>
            <a:pPr>
              <a:buFontTx/>
              <a:buChar char="•"/>
            </a:pPr>
            <a:r>
              <a:rPr lang="en-US" sz="2000"/>
              <a:t> Higher cost than centralized ac system.</a:t>
            </a:r>
          </a:p>
          <a:p>
            <a:pPr>
              <a:buFontTx/>
              <a:buChar char="•"/>
            </a:pPr>
            <a:endParaRPr lang="en-US" sz="2000"/>
          </a:p>
          <a:p>
            <a:pPr>
              <a:buFontTx/>
              <a:buChar char="•"/>
            </a:pPr>
            <a:r>
              <a:rPr lang="en-US" sz="2000"/>
              <a:t> Used inefficient and complicated coal – steam actuated generators (as oppose to hydroelectric power used by ac centralized systems).</a:t>
            </a:r>
          </a:p>
          <a:p>
            <a:pPr>
              <a:buFontTx/>
              <a:buChar char="•"/>
            </a:pPr>
            <a:endParaRPr lang="en-US" sz="2000"/>
          </a:p>
          <a:p>
            <a:pPr>
              <a:buFontTx/>
              <a:buChar char="•"/>
            </a:pPr>
            <a:r>
              <a:rPr lang="en-US" sz="2000"/>
              <a:t> Not suitable for induction motors.</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ect ps schematic 3d bmp2"/>
          <p:cNvPicPr>
            <a:picLocks noChangeAspect="1" noChangeArrowheads="1"/>
          </p:cNvPicPr>
          <p:nvPr/>
        </p:nvPicPr>
        <p:blipFill>
          <a:blip r:embed="rId2" cstate="print"/>
          <a:srcRect/>
          <a:stretch>
            <a:fillRect/>
          </a:stretch>
        </p:blipFill>
        <p:spPr bwMode="auto">
          <a:xfrm>
            <a:off x="304800" y="990600"/>
            <a:ext cx="4391025" cy="5410200"/>
          </a:xfrm>
          <a:prstGeom prst="rect">
            <a:avLst/>
          </a:prstGeom>
          <a:noFill/>
          <a:ln w="9525">
            <a:noFill/>
            <a:miter lim="800000"/>
            <a:headEnd/>
            <a:tailEnd/>
          </a:ln>
        </p:spPr>
      </p:pic>
      <p:sp>
        <p:nvSpPr>
          <p:cNvPr id="11267" name="Text Box 3"/>
          <p:cNvSpPr txBox="1">
            <a:spLocks noChangeArrowheads="1"/>
          </p:cNvSpPr>
          <p:nvPr/>
        </p:nvSpPr>
        <p:spPr bwMode="auto">
          <a:xfrm>
            <a:off x="3505200" y="228600"/>
            <a:ext cx="1905000" cy="519113"/>
          </a:xfrm>
          <a:prstGeom prst="rect">
            <a:avLst/>
          </a:prstGeom>
          <a:noFill/>
          <a:ln w="9525">
            <a:noFill/>
            <a:miter lim="800000"/>
            <a:headEnd/>
            <a:tailEnd/>
          </a:ln>
          <a:effectLst/>
        </p:spPr>
        <p:txBody>
          <a:bodyPr>
            <a:spAutoFit/>
          </a:bodyPr>
          <a:lstStyle/>
          <a:p>
            <a:pPr>
              <a:spcBef>
                <a:spcPct val="50000"/>
              </a:spcBef>
            </a:pPr>
            <a:r>
              <a:rPr lang="en-US" sz="2800" b="1" u="sng"/>
              <a:t>History</a:t>
            </a:r>
          </a:p>
        </p:txBody>
      </p:sp>
      <p:sp>
        <p:nvSpPr>
          <p:cNvPr id="11268" name="Rectangle 4"/>
          <p:cNvSpPr>
            <a:spLocks noChangeArrowheads="1"/>
          </p:cNvSpPr>
          <p:nvPr/>
        </p:nvSpPr>
        <p:spPr bwMode="auto">
          <a:xfrm>
            <a:off x="4876800" y="1066800"/>
            <a:ext cx="4267200" cy="4968875"/>
          </a:xfrm>
          <a:prstGeom prst="rect">
            <a:avLst/>
          </a:prstGeom>
          <a:noFill/>
          <a:ln w="9525">
            <a:noFill/>
            <a:miter lim="800000"/>
            <a:headEnd/>
            <a:tailEnd/>
          </a:ln>
          <a:effectLst/>
        </p:spPr>
        <p:txBody>
          <a:bodyPr anchor="ctr">
            <a:spAutoFit/>
          </a:bodyPr>
          <a:lstStyle/>
          <a:p>
            <a:r>
              <a:rPr lang="en-US" sz="2000" b="1"/>
              <a:t>Traditional technology: the electric grid:</a:t>
            </a:r>
          </a:p>
          <a:p>
            <a:pPr>
              <a:buFontTx/>
              <a:buChar char="•"/>
            </a:pPr>
            <a:r>
              <a:rPr lang="en-US" sz="2000"/>
              <a:t> Generation, transmission, and distribution.</a:t>
            </a:r>
          </a:p>
          <a:p>
            <a:pPr>
              <a:buFontTx/>
              <a:buChar char="•"/>
            </a:pPr>
            <a:r>
              <a:rPr lang="en-US" sz="2000"/>
              <a:t> Centralized and passive architecture.</a:t>
            </a:r>
          </a:p>
          <a:p>
            <a:pPr>
              <a:buFontTx/>
              <a:buChar char="•"/>
            </a:pPr>
            <a:r>
              <a:rPr lang="en-US" sz="2000"/>
              <a:t> Extensive and very complex system.</a:t>
            </a:r>
          </a:p>
          <a:p>
            <a:pPr>
              <a:buFontTx/>
              <a:buChar char="•"/>
            </a:pPr>
            <a:r>
              <a:rPr lang="en-US" sz="2000"/>
              <a:t> Complicated control.</a:t>
            </a:r>
          </a:p>
          <a:p>
            <a:pPr>
              <a:buFontTx/>
              <a:buChar char="•"/>
            </a:pPr>
            <a:r>
              <a:rPr lang="en-US" sz="2000"/>
              <a:t> Not reliable enough for some applications.</a:t>
            </a:r>
          </a:p>
          <a:p>
            <a:pPr>
              <a:buFontTx/>
              <a:buChar char="•"/>
            </a:pPr>
            <a:r>
              <a:rPr lang="en-US" sz="2000"/>
              <a:t> Stability issues.</a:t>
            </a:r>
          </a:p>
          <a:p>
            <a:pPr>
              <a:buFontTx/>
              <a:buChar char="•"/>
            </a:pPr>
            <a:r>
              <a:rPr lang="en-US" sz="2000"/>
              <a:t> Vulnerable/fragile.</a:t>
            </a:r>
          </a:p>
          <a:p>
            <a:pPr>
              <a:buFontTx/>
              <a:buChar char="•"/>
            </a:pPr>
            <a:r>
              <a:rPr lang="en-US" sz="2000"/>
              <a:t> Need to balance generation and demand</a:t>
            </a:r>
          </a:p>
          <a:p>
            <a:pPr>
              <a:buFontTx/>
              <a:buChar char="•"/>
            </a:pPr>
            <a:r>
              <a:rPr lang="en-US" sz="2000"/>
              <a:t> Lack of flexibility.</a:t>
            </a:r>
          </a:p>
        </p:txBody>
      </p:sp>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657600" y="228600"/>
            <a:ext cx="1524000" cy="519113"/>
          </a:xfrm>
          <a:prstGeom prst="rect">
            <a:avLst/>
          </a:prstGeom>
          <a:noFill/>
          <a:ln w="9525">
            <a:noFill/>
            <a:miter lim="800000"/>
            <a:headEnd/>
            <a:tailEnd/>
          </a:ln>
          <a:effectLst/>
        </p:spPr>
        <p:txBody>
          <a:bodyPr>
            <a:spAutoFit/>
          </a:bodyPr>
          <a:lstStyle/>
          <a:p>
            <a:pPr>
              <a:spcBef>
                <a:spcPct val="50000"/>
              </a:spcBef>
            </a:pPr>
            <a:r>
              <a:rPr lang="en-US" sz="2800" b="1" u="sng"/>
              <a:t>History</a:t>
            </a:r>
          </a:p>
        </p:txBody>
      </p:sp>
      <p:sp>
        <p:nvSpPr>
          <p:cNvPr id="12291" name="Rectangle 3"/>
          <p:cNvSpPr>
            <a:spLocks noChangeArrowheads="1"/>
          </p:cNvSpPr>
          <p:nvPr/>
        </p:nvSpPr>
        <p:spPr bwMode="auto">
          <a:xfrm>
            <a:off x="0" y="776288"/>
            <a:ext cx="8991600" cy="5700712"/>
          </a:xfrm>
          <a:prstGeom prst="rect">
            <a:avLst/>
          </a:prstGeom>
          <a:noFill/>
          <a:ln w="9525">
            <a:noFill/>
            <a:miter lim="800000"/>
            <a:headEnd/>
            <a:tailEnd/>
          </a:ln>
          <a:effectLst/>
        </p:spPr>
        <p:txBody>
          <a:bodyPr anchor="ctr">
            <a:spAutoFit/>
          </a:bodyPr>
          <a:lstStyle/>
          <a:p>
            <a:r>
              <a:rPr lang="en-US" sz="2000" b="1"/>
              <a:t>Conventional grids operation:</a:t>
            </a:r>
          </a:p>
          <a:p>
            <a:endParaRPr lang="en-US" sz="800" b="1"/>
          </a:p>
          <a:p>
            <a:pPr>
              <a:buFontTx/>
              <a:buChar char="•"/>
            </a:pPr>
            <a:r>
              <a:rPr lang="en-US" sz="2000"/>
              <a:t> In order to keep frequency within a tight stable operating range generated power needs to be balanced at all time with consumed power.</a:t>
            </a:r>
          </a:p>
          <a:p>
            <a:pPr>
              <a:buFontTx/>
              <a:buChar char="•"/>
            </a:pPr>
            <a:endParaRPr lang="en-US" sz="2000"/>
          </a:p>
          <a:p>
            <a:pPr>
              <a:buFontTx/>
              <a:buChar char="•"/>
            </a:pPr>
            <a:r>
              <a:rPr lang="en-US" sz="2000"/>
              <a:t> A century working around the need for adding electric energy storage through grid stiffness by:</a:t>
            </a:r>
          </a:p>
          <a:p>
            <a:pPr lvl="1">
              <a:buFontTx/>
              <a:buChar char="•"/>
            </a:pPr>
            <a:r>
              <a:rPr lang="en-US" sz="2000"/>
              <a:t> Interconnecting many large power generation units (high inertia = mechanical energy storage).</a:t>
            </a:r>
          </a:p>
          <a:p>
            <a:pPr lvl="1">
              <a:buFontTx/>
              <a:buChar char="•"/>
            </a:pPr>
            <a:r>
              <a:rPr lang="en-US" sz="2000"/>
              <a:t> Individual loads power ratings are much smaller than system’s capacity</a:t>
            </a:r>
          </a:p>
          <a:p>
            <a:pPr>
              <a:buFontTx/>
              <a:buChar char="•"/>
            </a:pPr>
            <a:endParaRPr lang="en-US" sz="2000"/>
          </a:p>
          <a:p>
            <a:pPr>
              <a:buFontTx/>
              <a:buChar char="•"/>
            </a:pPr>
            <a:r>
              <a:rPr lang="en-US" sz="2000"/>
              <a:t> Conventional grid “stiffness” make them lack flexibility.</a:t>
            </a:r>
          </a:p>
          <a:p>
            <a:pPr>
              <a:buFontTx/>
              <a:buChar char="•"/>
            </a:pPr>
            <a:endParaRPr lang="en-US" sz="2000"/>
          </a:p>
          <a:p>
            <a:pPr>
              <a:buFontTx/>
              <a:buChar char="•"/>
            </a:pPr>
            <a:r>
              <a:rPr lang="en-US" sz="2000"/>
              <a:t> Lack of flexibility is observed by difficulties in dealing with high penetration of renewable energy sources (with a variable power output).</a:t>
            </a:r>
          </a:p>
          <a:p>
            <a:pPr>
              <a:buFontTx/>
              <a:buChar char="•"/>
            </a:pPr>
            <a:endParaRPr lang="en-US" sz="2000"/>
          </a:p>
          <a:p>
            <a:pPr>
              <a:buFontTx/>
              <a:buChar char="•"/>
            </a:pPr>
            <a:r>
              <a:rPr lang="en-US" sz="2000"/>
              <a:t> Electric energy storage can be added to conventional grids but in order to make their effect noticeable at a system level, the necessary energy storage  level needs to be too high to make it economically feasible.</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657600" y="228600"/>
            <a:ext cx="1524000" cy="519113"/>
          </a:xfrm>
          <a:prstGeom prst="rect">
            <a:avLst/>
          </a:prstGeom>
          <a:noFill/>
          <a:ln w="9525">
            <a:noFill/>
            <a:miter lim="800000"/>
            <a:headEnd/>
            <a:tailEnd/>
          </a:ln>
          <a:effectLst/>
        </p:spPr>
        <p:txBody>
          <a:bodyPr>
            <a:spAutoFit/>
          </a:bodyPr>
          <a:lstStyle/>
          <a:p>
            <a:pPr>
              <a:spcBef>
                <a:spcPct val="50000"/>
              </a:spcBef>
            </a:pPr>
            <a:r>
              <a:rPr lang="en-US" sz="2800" b="1" u="sng"/>
              <a:t>History</a:t>
            </a:r>
          </a:p>
        </p:txBody>
      </p:sp>
      <p:sp>
        <p:nvSpPr>
          <p:cNvPr id="13315" name="Rectangle 3"/>
          <p:cNvSpPr>
            <a:spLocks noChangeArrowheads="1"/>
          </p:cNvSpPr>
          <p:nvPr/>
        </p:nvSpPr>
        <p:spPr bwMode="auto">
          <a:xfrm>
            <a:off x="0" y="914400"/>
            <a:ext cx="9144000" cy="5883275"/>
          </a:xfrm>
          <a:prstGeom prst="rect">
            <a:avLst/>
          </a:prstGeom>
          <a:noFill/>
          <a:ln w="9525">
            <a:noFill/>
            <a:miter lim="800000"/>
            <a:headEnd/>
            <a:tailEnd/>
          </a:ln>
          <a:effectLst/>
        </p:spPr>
        <p:txBody>
          <a:bodyPr anchor="ctr">
            <a:spAutoFit/>
          </a:bodyPr>
          <a:lstStyle/>
          <a:p>
            <a:r>
              <a:rPr lang="en-US" sz="2000" b="1"/>
              <a:t>Edison’s distribution system characteristics: 2000 – future perspective </a:t>
            </a:r>
          </a:p>
          <a:p>
            <a:pPr>
              <a:buFontTx/>
              <a:buChar char="•"/>
            </a:pPr>
            <a:r>
              <a:rPr lang="en-US" sz="2000"/>
              <a:t> Power supplied to nearby loads is more efficient, reliable and secure than long power paths involving transmission lines and substations.</a:t>
            </a:r>
          </a:p>
          <a:p>
            <a:endParaRPr lang="en-US" sz="2000"/>
          </a:p>
          <a:p>
            <a:pPr>
              <a:buFontTx/>
              <a:buChar char="•"/>
            </a:pPr>
            <a:r>
              <a:rPr lang="en-US" sz="2000"/>
              <a:t> Many small power stations needed (distributed concept).</a:t>
            </a:r>
          </a:p>
          <a:p>
            <a:pPr>
              <a:buFontTx/>
              <a:buChar char="•"/>
            </a:pPr>
            <a:endParaRPr lang="en-US" sz="2000"/>
          </a:p>
          <a:p>
            <a:pPr>
              <a:buFontTx/>
              <a:buChar char="•"/>
            </a:pPr>
            <a:r>
              <a:rPr lang="en-US" sz="2000"/>
              <a:t> Existing grid presents issues with dc loads (e.g., computers) or to operate induction motors at different speeds. Edison’s system suitable for these loads.</a:t>
            </a:r>
          </a:p>
          <a:p>
            <a:endParaRPr lang="en-US" sz="2000"/>
          </a:p>
          <a:p>
            <a:pPr>
              <a:buFontTx/>
              <a:buChar char="•"/>
            </a:pPr>
            <a:r>
              <a:rPr lang="en-US" sz="2000"/>
              <a:t> Power electronics allows for voltages to be transformed (flexibility).</a:t>
            </a:r>
          </a:p>
          <a:p>
            <a:pPr>
              <a:buFontTx/>
              <a:buChar char="•"/>
            </a:pPr>
            <a:endParaRPr lang="en-US" sz="2000"/>
          </a:p>
          <a:p>
            <a:pPr>
              <a:buFontTx/>
              <a:buChar char="•"/>
            </a:pPr>
            <a:r>
              <a:rPr lang="en-US" sz="2000"/>
              <a:t> Cost competitive with centralized ac system.</a:t>
            </a:r>
          </a:p>
          <a:p>
            <a:pPr>
              <a:buFontTx/>
              <a:buChar char="•"/>
            </a:pPr>
            <a:endParaRPr lang="en-US" sz="2000"/>
          </a:p>
          <a:p>
            <a:pPr>
              <a:buFontTx/>
              <a:buChar char="•"/>
            </a:pPr>
            <a:r>
              <a:rPr lang="en-US" sz="2000"/>
              <a:t> Can use renewable and alternative power sources.</a:t>
            </a:r>
          </a:p>
          <a:p>
            <a:pPr>
              <a:buFontTx/>
              <a:buChar char="•"/>
            </a:pPr>
            <a:endParaRPr lang="en-US" sz="2000"/>
          </a:p>
          <a:p>
            <a:pPr>
              <a:buFontTx/>
              <a:buChar char="•"/>
            </a:pPr>
            <a:r>
              <a:rPr lang="en-US" sz="2000"/>
              <a:t> Can integrate energy storage.</a:t>
            </a:r>
          </a:p>
          <a:p>
            <a:pPr>
              <a:buFontTx/>
              <a:buChar char="•"/>
            </a:pPr>
            <a:endParaRPr lang="en-US" sz="2000"/>
          </a:p>
          <a:p>
            <a:pPr>
              <a:buFontTx/>
              <a:buChar char="•"/>
            </a:pPr>
            <a:r>
              <a:rPr lang="en-US" sz="2000"/>
              <a:t> Can combine heat and power generation.</a:t>
            </a:r>
          </a:p>
          <a:p>
            <a:endParaRPr lang="en-US" sz="2000"/>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371600" y="1066800"/>
            <a:ext cx="6534150" cy="5267325"/>
          </a:xfrm>
          <a:prstGeom prst="rect">
            <a:avLst/>
          </a:prstGeom>
          <a:noFill/>
          <a:ln w="9525">
            <a:noFill/>
            <a:miter lim="800000"/>
            <a:headEnd/>
            <a:tailEnd/>
          </a:ln>
          <a:effectLst/>
        </p:spPr>
      </p:pic>
      <p:sp>
        <p:nvSpPr>
          <p:cNvPr id="14339" name="Rectangle 3"/>
          <p:cNvSpPr>
            <a:spLocks noChangeArrowheads="1"/>
          </p:cNvSpPr>
          <p:nvPr/>
        </p:nvSpPr>
        <p:spPr bwMode="auto">
          <a:xfrm>
            <a:off x="3352800" y="6324600"/>
            <a:ext cx="2020888" cy="244475"/>
          </a:xfrm>
          <a:prstGeom prst="rect">
            <a:avLst/>
          </a:prstGeom>
          <a:noFill/>
          <a:ln w="9525">
            <a:noFill/>
            <a:miter lim="800000"/>
            <a:headEnd/>
            <a:tailEnd/>
          </a:ln>
          <a:effectLst/>
        </p:spPr>
        <p:txBody>
          <a:bodyPr wrap="none">
            <a:spAutoFit/>
          </a:bodyPr>
          <a:lstStyle/>
          <a:p>
            <a:r>
              <a:rPr lang="en-US" sz="1000">
                <a:latin typeface="Times New Roman" pitchFamily="18" charset="0"/>
              </a:rPr>
              <a:t>https://eed.llnl.gov/flow/02flow.php</a:t>
            </a:r>
          </a:p>
        </p:txBody>
      </p:sp>
      <p:sp>
        <p:nvSpPr>
          <p:cNvPr id="14340" name="Text Box 4"/>
          <p:cNvSpPr txBox="1">
            <a:spLocks noChangeArrowheads="1"/>
          </p:cNvSpPr>
          <p:nvPr/>
        </p:nvSpPr>
        <p:spPr bwMode="auto">
          <a:xfrm>
            <a:off x="228600" y="228600"/>
            <a:ext cx="9144000" cy="519113"/>
          </a:xfrm>
          <a:prstGeom prst="rect">
            <a:avLst/>
          </a:prstGeom>
          <a:noFill/>
          <a:ln w="9525">
            <a:noFill/>
            <a:miter lim="800000"/>
            <a:headEnd/>
            <a:tailEnd/>
          </a:ln>
          <a:effectLst/>
        </p:spPr>
        <p:txBody>
          <a:bodyPr>
            <a:spAutoFit/>
          </a:bodyPr>
          <a:lstStyle/>
          <a:p>
            <a:pPr algn="ctr">
              <a:spcBef>
                <a:spcPct val="50000"/>
              </a:spcBef>
            </a:pPr>
            <a:r>
              <a:rPr lang="en-US" sz="2800" b="1" u="sng"/>
              <a:t>Sustainability</a:t>
            </a:r>
          </a:p>
        </p:txBody>
      </p:sp>
      <p:sp>
        <p:nvSpPr>
          <p:cNvPr id="14341" name="Rectangle 5"/>
          <p:cNvSpPr>
            <a:spLocks noChangeArrowheads="1"/>
          </p:cNvSpPr>
          <p:nvPr/>
        </p:nvSpPr>
        <p:spPr bwMode="auto">
          <a:xfrm>
            <a:off x="7086600" y="838200"/>
            <a:ext cx="1414463" cy="304800"/>
          </a:xfrm>
          <a:prstGeom prst="rect">
            <a:avLst/>
          </a:prstGeom>
          <a:noFill/>
          <a:ln w="9525">
            <a:noFill/>
            <a:miter lim="800000"/>
            <a:headEnd/>
            <a:tailEnd/>
          </a:ln>
          <a:effectLst/>
        </p:spPr>
        <p:txBody>
          <a:bodyPr wrap="none">
            <a:spAutoFit/>
          </a:bodyPr>
          <a:lstStyle/>
          <a:p>
            <a:r>
              <a:rPr lang="en-US" sz="1400"/>
              <a:t>103 10</a:t>
            </a:r>
            <a:r>
              <a:rPr lang="en-US" sz="1400" baseline="30000"/>
              <a:t>18</a:t>
            </a:r>
            <a:r>
              <a:rPr lang="en-US" sz="1400"/>
              <a:t> Joules</a:t>
            </a:r>
          </a:p>
        </p:txBody>
      </p:sp>
      <p:sp>
        <p:nvSpPr>
          <p:cNvPr id="14342" name="Oval 6"/>
          <p:cNvSpPr>
            <a:spLocks noChangeArrowheads="1"/>
          </p:cNvSpPr>
          <p:nvPr/>
        </p:nvSpPr>
        <p:spPr bwMode="auto">
          <a:xfrm>
            <a:off x="4038600" y="1752600"/>
            <a:ext cx="914400" cy="381000"/>
          </a:xfrm>
          <a:prstGeom prst="ellipse">
            <a:avLst/>
          </a:prstGeom>
          <a:noFill/>
          <a:ln w="12700">
            <a:solidFill>
              <a:srgbClr val="CC5500"/>
            </a:solidFill>
            <a:round/>
            <a:headEnd/>
            <a:tailEnd/>
          </a:ln>
          <a:effectLst/>
        </p:spPr>
        <p:txBody>
          <a:bodyPr wrap="none" anchor="ctr"/>
          <a:lstStyle/>
          <a:p>
            <a:endParaRPr lang="en-US"/>
          </a:p>
        </p:txBody>
      </p:sp>
      <p:sp>
        <p:nvSpPr>
          <p:cNvPr id="14343" name="Rectangle 7"/>
          <p:cNvSpPr>
            <a:spLocks noChangeArrowheads="1"/>
          </p:cNvSpPr>
          <p:nvPr/>
        </p:nvSpPr>
        <p:spPr bwMode="auto">
          <a:xfrm>
            <a:off x="5715000" y="1905000"/>
            <a:ext cx="1593850" cy="366713"/>
          </a:xfrm>
          <a:prstGeom prst="rect">
            <a:avLst/>
          </a:prstGeom>
          <a:noFill/>
          <a:ln w="9525">
            <a:noFill/>
            <a:miter lim="800000"/>
            <a:headEnd/>
            <a:tailEnd/>
          </a:ln>
          <a:effectLst/>
        </p:spPr>
        <p:txBody>
          <a:bodyPr wrap="none">
            <a:spAutoFit/>
          </a:bodyPr>
          <a:lstStyle/>
          <a:p>
            <a:r>
              <a:rPr lang="en-US"/>
              <a:t>Useful energy</a:t>
            </a:r>
          </a:p>
        </p:txBody>
      </p:sp>
      <p:sp>
        <p:nvSpPr>
          <p:cNvPr id="14344" name="Freeform 8"/>
          <p:cNvSpPr>
            <a:spLocks/>
          </p:cNvSpPr>
          <p:nvPr/>
        </p:nvSpPr>
        <p:spPr bwMode="auto">
          <a:xfrm>
            <a:off x="6096000" y="939800"/>
            <a:ext cx="1066800" cy="355600"/>
          </a:xfrm>
          <a:custGeom>
            <a:avLst/>
            <a:gdLst/>
            <a:ahLst/>
            <a:cxnLst>
              <a:cxn ang="0">
                <a:pos x="1248" y="32"/>
              </a:cxn>
              <a:cxn ang="0">
                <a:pos x="288" y="32"/>
              </a:cxn>
              <a:cxn ang="0">
                <a:pos x="0" y="224"/>
              </a:cxn>
            </a:cxnLst>
            <a:rect l="0" t="0" r="r" b="b"/>
            <a:pathLst>
              <a:path w="1248" h="224">
                <a:moveTo>
                  <a:pt x="1248" y="32"/>
                </a:moveTo>
                <a:cubicBezTo>
                  <a:pt x="872" y="16"/>
                  <a:pt x="496" y="0"/>
                  <a:pt x="288" y="32"/>
                </a:cubicBezTo>
                <a:cubicBezTo>
                  <a:pt x="80" y="64"/>
                  <a:pt x="40" y="144"/>
                  <a:pt x="0" y="224"/>
                </a:cubicBezTo>
              </a:path>
            </a:pathLst>
          </a:custGeom>
          <a:noFill/>
          <a:ln w="9525">
            <a:solidFill>
              <a:schemeClr val="tx1"/>
            </a:solidFill>
            <a:round/>
            <a:headEnd type="none" w="med" len="med"/>
            <a:tailEnd type="triangle" w="med" len="med"/>
          </a:ln>
          <a:effectLst/>
        </p:spPr>
        <p:txBody>
          <a:bodyPr/>
          <a:lstStyle/>
          <a:p>
            <a:endParaRPr lang="en-US"/>
          </a:p>
        </p:txBody>
      </p:sp>
      <p:sp>
        <p:nvSpPr>
          <p:cNvPr id="14345" name="Freeform 9"/>
          <p:cNvSpPr>
            <a:spLocks/>
          </p:cNvSpPr>
          <p:nvPr/>
        </p:nvSpPr>
        <p:spPr bwMode="auto">
          <a:xfrm flipV="1">
            <a:off x="4876800" y="2057400"/>
            <a:ext cx="838200" cy="101600"/>
          </a:xfrm>
          <a:custGeom>
            <a:avLst/>
            <a:gdLst/>
            <a:ahLst/>
            <a:cxnLst>
              <a:cxn ang="0">
                <a:pos x="1248" y="32"/>
              </a:cxn>
              <a:cxn ang="0">
                <a:pos x="288" y="32"/>
              </a:cxn>
              <a:cxn ang="0">
                <a:pos x="0" y="224"/>
              </a:cxn>
            </a:cxnLst>
            <a:rect l="0" t="0" r="r" b="b"/>
            <a:pathLst>
              <a:path w="1248" h="224">
                <a:moveTo>
                  <a:pt x="1248" y="32"/>
                </a:moveTo>
                <a:cubicBezTo>
                  <a:pt x="872" y="16"/>
                  <a:pt x="496" y="0"/>
                  <a:pt x="288" y="32"/>
                </a:cubicBezTo>
                <a:cubicBezTo>
                  <a:pt x="80" y="64"/>
                  <a:pt x="40" y="144"/>
                  <a:pt x="0" y="224"/>
                </a:cubicBezTo>
              </a:path>
            </a:pathLst>
          </a:custGeom>
          <a:noFill/>
          <a:ln w="9525">
            <a:solidFill>
              <a:srgbClr val="CC5500"/>
            </a:solidFill>
            <a:round/>
            <a:headEnd type="none" w="med" len="med"/>
            <a:tailEnd type="triangle" w="med" len="med"/>
          </a:ln>
          <a:effectLst/>
        </p:spPr>
        <p:txBody>
          <a:bodyPr/>
          <a:lstStyle/>
          <a:p>
            <a:endParaRPr lang="en-US"/>
          </a:p>
        </p:txBody>
      </p:sp>
      <p:sp>
        <p:nvSpPr>
          <p:cNvPr id="14346" name="Rectangle 10"/>
          <p:cNvSpPr>
            <a:spLocks noChangeArrowheads="1"/>
          </p:cNvSpPr>
          <p:nvPr/>
        </p:nvSpPr>
        <p:spPr bwMode="auto">
          <a:xfrm>
            <a:off x="0" y="3810000"/>
            <a:ext cx="1447800" cy="915988"/>
          </a:xfrm>
          <a:prstGeom prst="rect">
            <a:avLst/>
          </a:prstGeom>
          <a:noFill/>
          <a:ln w="9525">
            <a:noFill/>
            <a:miter lim="800000"/>
            <a:headEnd/>
            <a:tailEnd/>
          </a:ln>
          <a:effectLst/>
        </p:spPr>
        <p:txBody>
          <a:bodyPr>
            <a:spAutoFit/>
          </a:bodyPr>
          <a:lstStyle/>
          <a:p>
            <a:pPr algn="ctr"/>
            <a:r>
              <a:rPr lang="en-US"/>
              <a:t>High polluting emissions</a:t>
            </a:r>
          </a:p>
        </p:txBody>
      </p:sp>
      <p:sp>
        <p:nvSpPr>
          <p:cNvPr id="14347" name="Oval 11"/>
          <p:cNvSpPr>
            <a:spLocks noChangeArrowheads="1"/>
          </p:cNvSpPr>
          <p:nvPr/>
        </p:nvSpPr>
        <p:spPr bwMode="auto">
          <a:xfrm rot="5400000">
            <a:off x="228600" y="3962400"/>
            <a:ext cx="3124200" cy="990600"/>
          </a:xfrm>
          <a:prstGeom prst="ellipse">
            <a:avLst/>
          </a:prstGeom>
          <a:noFill/>
          <a:ln w="12700">
            <a:solidFill>
              <a:schemeClr val="tx1"/>
            </a:solidFill>
            <a:round/>
            <a:headEnd/>
            <a:tailEnd/>
          </a:ln>
          <a:effectLst/>
        </p:spPr>
        <p:txBody>
          <a:bodyPr wrap="none" anchor="ctr"/>
          <a:lstStyle/>
          <a:p>
            <a:endParaRPr lang="en-US"/>
          </a:p>
        </p:txBody>
      </p:sp>
      <p:sp>
        <p:nvSpPr>
          <p:cNvPr id="13"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p:cNvPicPr>
            <a:picLocks noChangeAspect="1" noChangeArrowheads="1"/>
          </p:cNvPicPr>
          <p:nvPr/>
        </p:nvPicPr>
        <p:blipFill>
          <a:blip r:embed="rId3" cstate="print"/>
          <a:srcRect/>
          <a:stretch>
            <a:fillRect/>
          </a:stretch>
        </p:blipFill>
        <p:spPr bwMode="auto">
          <a:xfrm>
            <a:off x="1371600" y="1219200"/>
            <a:ext cx="7772400" cy="5095875"/>
          </a:xfrm>
          <a:prstGeom prst="rect">
            <a:avLst/>
          </a:prstGeom>
          <a:noFill/>
          <a:ln w="9525">
            <a:noFill/>
            <a:miter lim="800000"/>
            <a:headEnd/>
            <a:tailEnd/>
          </a:ln>
        </p:spPr>
      </p:pic>
      <p:sp>
        <p:nvSpPr>
          <p:cNvPr id="15" name="Slide Number Placeholder 5"/>
          <p:cNvSpPr txBox="1">
            <a:spLocks noGrp="1"/>
          </p:cNvSpPr>
          <p:nvPr/>
        </p:nvSpPr>
        <p:spPr>
          <a:xfrm>
            <a:off x="7010400" y="6492875"/>
            <a:ext cx="1905000" cy="365125"/>
          </a:xfrm>
          <a:prstGeom prst="rect">
            <a:avLst/>
          </a:prstGeom>
          <a:noFill/>
        </p:spPr>
        <p:txBody>
          <a:bodyPr anchor="ctr"/>
          <a:lstStyle/>
          <a:p>
            <a:pPr algn="r">
              <a:defRPr/>
            </a:pPr>
            <a:fld id="{267C62D9-3A8F-429F-87CE-E5BAB72AC16A}" type="slidenum">
              <a:rPr lang="en-US" sz="1200">
                <a:solidFill>
                  <a:schemeClr val="tx1">
                    <a:tint val="75000"/>
                  </a:schemeClr>
                </a:solidFill>
                <a:latin typeface="Arial" charset="0"/>
                <a:ea typeface="ヒラギノ角ゴ Pro W3"/>
                <a:cs typeface="Arial" charset="0"/>
              </a:rPr>
              <a:pPr algn="r">
                <a:defRPr/>
              </a:pPr>
              <a:t>18</a:t>
            </a:fld>
            <a:endParaRPr lang="en-US" sz="1400" dirty="0">
              <a:solidFill>
                <a:schemeClr val="tx1">
                  <a:tint val="75000"/>
                </a:schemeClr>
              </a:solidFill>
              <a:latin typeface="Arial" charset="0"/>
              <a:ea typeface="ヒラギノ角ゴ Pro W3"/>
              <a:cs typeface="Arial" charset="0"/>
            </a:endParaRPr>
          </a:p>
        </p:txBody>
      </p:sp>
      <p:sp>
        <p:nvSpPr>
          <p:cNvPr id="13" name="Slide Number Placeholder 5"/>
          <p:cNvSpPr txBox="1">
            <a:spLocks noGrp="1"/>
          </p:cNvSpPr>
          <p:nvPr/>
        </p:nvSpPr>
        <p:spPr>
          <a:xfrm>
            <a:off x="7010400" y="6492875"/>
            <a:ext cx="1905000" cy="365125"/>
          </a:xfrm>
          <a:prstGeom prst="rect">
            <a:avLst/>
          </a:prstGeom>
          <a:noFill/>
        </p:spPr>
        <p:txBody>
          <a:bodyPr anchor="ctr"/>
          <a:lstStyle/>
          <a:p>
            <a:pPr algn="r">
              <a:defRPr/>
            </a:pPr>
            <a:fld id="{2D8F12C7-AA2B-4A76-8AC7-75889120FA73}" type="slidenum">
              <a:rPr lang="en-US" sz="1200">
                <a:solidFill>
                  <a:schemeClr val="tx1">
                    <a:tint val="75000"/>
                  </a:schemeClr>
                </a:solidFill>
                <a:latin typeface="Arial" charset="0"/>
                <a:ea typeface="ヒラギノ角ゴ Pro W3"/>
                <a:cs typeface="Arial" charset="0"/>
              </a:rPr>
              <a:pPr algn="r">
                <a:defRPr/>
              </a:pPr>
              <a:t>18</a:t>
            </a:fld>
            <a:endParaRPr lang="en-US" sz="1400" dirty="0">
              <a:solidFill>
                <a:schemeClr val="tx1">
                  <a:tint val="75000"/>
                </a:schemeClr>
              </a:solidFill>
              <a:latin typeface="Arial" charset="0"/>
              <a:ea typeface="ヒラギノ角ゴ Pro W3"/>
              <a:cs typeface="Arial" charset="0"/>
            </a:endParaRPr>
          </a:p>
        </p:txBody>
      </p:sp>
      <p:sp>
        <p:nvSpPr>
          <p:cNvPr id="15365" name="Rectangle 5"/>
          <p:cNvSpPr>
            <a:spLocks noChangeArrowheads="1"/>
          </p:cNvSpPr>
          <p:nvPr/>
        </p:nvSpPr>
        <p:spPr bwMode="auto">
          <a:xfrm>
            <a:off x="7162800" y="881063"/>
            <a:ext cx="1446213" cy="304800"/>
          </a:xfrm>
          <a:prstGeom prst="rect">
            <a:avLst/>
          </a:prstGeom>
          <a:noFill/>
          <a:ln w="9525">
            <a:noFill/>
            <a:miter lim="800000"/>
            <a:headEnd/>
            <a:tailEnd/>
          </a:ln>
        </p:spPr>
        <p:txBody>
          <a:bodyPr wrap="none">
            <a:spAutoFit/>
          </a:bodyPr>
          <a:lstStyle/>
          <a:p>
            <a:r>
              <a:rPr lang="en-US" sz="1400">
                <a:ea typeface="ヒラギノ角ゴ Pro W3"/>
                <a:cs typeface="ヒラギノ角ゴ Pro W3"/>
              </a:rPr>
              <a:t>103.4 Exajoules</a:t>
            </a:r>
          </a:p>
        </p:txBody>
      </p:sp>
      <p:sp>
        <p:nvSpPr>
          <p:cNvPr id="15366" name="Freeform 8"/>
          <p:cNvSpPr>
            <a:spLocks/>
          </p:cNvSpPr>
          <p:nvPr/>
        </p:nvSpPr>
        <p:spPr bwMode="auto">
          <a:xfrm>
            <a:off x="6096000" y="914400"/>
            <a:ext cx="1066800" cy="355600"/>
          </a:xfrm>
          <a:custGeom>
            <a:avLst/>
            <a:gdLst>
              <a:gd name="T0" fmla="*/ 2147483647 w 1248"/>
              <a:gd name="T1" fmla="*/ 2147483647 h 224"/>
              <a:gd name="T2" fmla="*/ 2147483647 w 1248"/>
              <a:gd name="T3" fmla="*/ 2147483647 h 224"/>
              <a:gd name="T4" fmla="*/ 0 w 1248"/>
              <a:gd name="T5" fmla="*/ 2147483647 h 224"/>
              <a:gd name="T6" fmla="*/ 0 60000 65536"/>
              <a:gd name="T7" fmla="*/ 0 60000 65536"/>
              <a:gd name="T8" fmla="*/ 0 60000 65536"/>
              <a:gd name="T9" fmla="*/ 0 w 1248"/>
              <a:gd name="T10" fmla="*/ 0 h 224"/>
              <a:gd name="T11" fmla="*/ 1248 w 1248"/>
              <a:gd name="T12" fmla="*/ 224 h 224"/>
            </a:gdLst>
            <a:ahLst/>
            <a:cxnLst>
              <a:cxn ang="T6">
                <a:pos x="T0" y="T1"/>
              </a:cxn>
              <a:cxn ang="T7">
                <a:pos x="T2" y="T3"/>
              </a:cxn>
              <a:cxn ang="T8">
                <a:pos x="T4" y="T5"/>
              </a:cxn>
            </a:cxnLst>
            <a:rect l="T9" t="T10" r="T11" b="T12"/>
            <a:pathLst>
              <a:path w="1248" h="224">
                <a:moveTo>
                  <a:pt x="1248" y="32"/>
                </a:moveTo>
                <a:cubicBezTo>
                  <a:pt x="872" y="16"/>
                  <a:pt x="496" y="0"/>
                  <a:pt x="288" y="32"/>
                </a:cubicBezTo>
                <a:cubicBezTo>
                  <a:pt x="80" y="64"/>
                  <a:pt x="40" y="144"/>
                  <a:pt x="0" y="224"/>
                </a:cubicBezTo>
              </a:path>
            </a:pathLst>
          </a:custGeom>
          <a:noFill/>
          <a:ln w="9525">
            <a:solidFill>
              <a:schemeClr val="tx1"/>
            </a:solidFill>
            <a:round/>
            <a:headEnd type="none" w="med" len="med"/>
            <a:tailEnd type="triangle" w="med" len="med"/>
          </a:ln>
        </p:spPr>
        <p:txBody>
          <a:bodyPr/>
          <a:lstStyle/>
          <a:p>
            <a:endParaRPr lang="en-US"/>
          </a:p>
        </p:txBody>
      </p:sp>
      <p:sp>
        <p:nvSpPr>
          <p:cNvPr id="15367" name="Rectangle 10"/>
          <p:cNvSpPr>
            <a:spLocks noChangeArrowheads="1"/>
          </p:cNvSpPr>
          <p:nvPr/>
        </p:nvSpPr>
        <p:spPr bwMode="auto">
          <a:xfrm>
            <a:off x="-228600" y="2209800"/>
            <a:ext cx="1676400" cy="915988"/>
          </a:xfrm>
          <a:prstGeom prst="rect">
            <a:avLst/>
          </a:prstGeom>
          <a:noFill/>
          <a:ln w="9525">
            <a:noFill/>
            <a:miter lim="800000"/>
            <a:headEnd/>
            <a:tailEnd/>
          </a:ln>
        </p:spPr>
        <p:txBody>
          <a:bodyPr>
            <a:spAutoFit/>
          </a:bodyPr>
          <a:lstStyle/>
          <a:p>
            <a:pPr algn="ctr"/>
            <a:r>
              <a:rPr lang="en-US">
                <a:ea typeface="ヒラギノ角ゴ Pro W3"/>
                <a:cs typeface="ヒラギノ角ゴ Pro W3"/>
              </a:rPr>
              <a:t>“New”</a:t>
            </a:r>
          </a:p>
          <a:p>
            <a:pPr algn="ctr"/>
            <a:r>
              <a:rPr lang="en-US">
                <a:ea typeface="ヒラギノ角ゴ Pro W3"/>
                <a:cs typeface="ヒラギノ角ゴ Pro W3"/>
              </a:rPr>
              <a:t>renewable sources</a:t>
            </a:r>
          </a:p>
        </p:txBody>
      </p:sp>
      <p:sp>
        <p:nvSpPr>
          <p:cNvPr id="15368" name="Rectangle 17"/>
          <p:cNvSpPr>
            <a:spLocks noChangeArrowheads="1"/>
          </p:cNvSpPr>
          <p:nvPr/>
        </p:nvSpPr>
        <p:spPr bwMode="auto">
          <a:xfrm>
            <a:off x="6248400" y="6324600"/>
            <a:ext cx="1884363" cy="274638"/>
          </a:xfrm>
          <a:prstGeom prst="rect">
            <a:avLst/>
          </a:prstGeom>
          <a:noFill/>
          <a:ln w="9525">
            <a:noFill/>
            <a:miter lim="800000"/>
            <a:headEnd/>
            <a:tailEnd/>
          </a:ln>
        </p:spPr>
        <p:txBody>
          <a:bodyPr wrap="none">
            <a:spAutoFit/>
          </a:bodyPr>
          <a:lstStyle/>
          <a:p>
            <a:pPr eaLnBrk="0" hangingPunct="0">
              <a:spcBef>
                <a:spcPct val="30000"/>
              </a:spcBef>
            </a:pPr>
            <a:r>
              <a:rPr lang="en-US" sz="1200">
                <a:ea typeface="ヒラギノ角ゴ Pro W3"/>
                <a:cs typeface="ヒラギノ角ゴ Pro W3"/>
              </a:rPr>
              <a:t>https://flowcharts.llnl.gov/</a:t>
            </a:r>
          </a:p>
        </p:txBody>
      </p:sp>
      <p:sp>
        <p:nvSpPr>
          <p:cNvPr id="15369" name="Freeform 18"/>
          <p:cNvSpPr>
            <a:spLocks/>
          </p:cNvSpPr>
          <p:nvPr/>
        </p:nvSpPr>
        <p:spPr bwMode="auto">
          <a:xfrm>
            <a:off x="762000" y="1905000"/>
            <a:ext cx="609600" cy="381000"/>
          </a:xfrm>
          <a:custGeom>
            <a:avLst/>
            <a:gdLst>
              <a:gd name="T0" fmla="*/ 0 w 384"/>
              <a:gd name="T1" fmla="*/ 2147483647 h 240"/>
              <a:gd name="T2" fmla="*/ 2147483647 w 384"/>
              <a:gd name="T3" fmla="*/ 2147483647 h 240"/>
              <a:gd name="T4" fmla="*/ 2147483647 w 384"/>
              <a:gd name="T5" fmla="*/ 0 h 240"/>
              <a:gd name="T6" fmla="*/ 0 60000 65536"/>
              <a:gd name="T7" fmla="*/ 0 60000 65536"/>
              <a:gd name="T8" fmla="*/ 0 60000 65536"/>
              <a:gd name="T9" fmla="*/ 0 w 384"/>
              <a:gd name="T10" fmla="*/ 0 h 240"/>
              <a:gd name="T11" fmla="*/ 384 w 384"/>
              <a:gd name="T12" fmla="*/ 240 h 240"/>
            </a:gdLst>
            <a:ahLst/>
            <a:cxnLst>
              <a:cxn ang="T6">
                <a:pos x="T0" y="T1"/>
              </a:cxn>
              <a:cxn ang="T7">
                <a:pos x="T2" y="T3"/>
              </a:cxn>
              <a:cxn ang="T8">
                <a:pos x="T4" y="T5"/>
              </a:cxn>
            </a:cxnLst>
            <a:rect l="T9" t="T10" r="T11" b="T12"/>
            <a:pathLst>
              <a:path w="384" h="240">
                <a:moveTo>
                  <a:pt x="0" y="240"/>
                </a:moveTo>
                <a:cubicBezTo>
                  <a:pt x="40" y="164"/>
                  <a:pt x="80" y="88"/>
                  <a:pt x="144" y="48"/>
                </a:cubicBezTo>
                <a:cubicBezTo>
                  <a:pt x="208" y="8"/>
                  <a:pt x="296" y="4"/>
                  <a:pt x="384" y="0"/>
                </a:cubicBezTo>
              </a:path>
            </a:pathLst>
          </a:custGeom>
          <a:noFill/>
          <a:ln w="9525" cap="flat" cmpd="sng">
            <a:solidFill>
              <a:schemeClr val="tx1"/>
            </a:solidFill>
            <a:prstDash val="solid"/>
            <a:round/>
            <a:headEnd type="none" w="med" len="med"/>
            <a:tailEnd type="triangle" w="med" len="med"/>
          </a:ln>
        </p:spPr>
        <p:txBody>
          <a:bodyPr/>
          <a:lstStyle/>
          <a:p>
            <a:endParaRPr lang="en-US"/>
          </a:p>
        </p:txBody>
      </p:sp>
      <p:sp>
        <p:nvSpPr>
          <p:cNvPr id="15370" name="Line 19"/>
          <p:cNvSpPr>
            <a:spLocks noChangeShapeType="1"/>
          </p:cNvSpPr>
          <p:nvPr/>
        </p:nvSpPr>
        <p:spPr bwMode="auto">
          <a:xfrm>
            <a:off x="1143000" y="2667000"/>
            <a:ext cx="381000" cy="76200"/>
          </a:xfrm>
          <a:prstGeom prst="line">
            <a:avLst/>
          </a:prstGeom>
          <a:noFill/>
          <a:ln w="9525">
            <a:solidFill>
              <a:schemeClr val="tx1"/>
            </a:solidFill>
            <a:round/>
            <a:headEnd/>
            <a:tailEnd type="triangle" w="med" len="med"/>
          </a:ln>
        </p:spPr>
        <p:txBody>
          <a:bodyPr/>
          <a:lstStyle/>
          <a:p>
            <a:endParaRPr lang="en-US"/>
          </a:p>
        </p:txBody>
      </p:sp>
      <p:sp>
        <p:nvSpPr>
          <p:cNvPr id="15371" name="Freeform 20"/>
          <p:cNvSpPr>
            <a:spLocks/>
          </p:cNvSpPr>
          <p:nvPr/>
        </p:nvSpPr>
        <p:spPr bwMode="auto">
          <a:xfrm>
            <a:off x="838200" y="2895600"/>
            <a:ext cx="533400" cy="406400"/>
          </a:xfrm>
          <a:custGeom>
            <a:avLst/>
            <a:gdLst>
              <a:gd name="T0" fmla="*/ 0 w 336"/>
              <a:gd name="T1" fmla="*/ 2147483647 h 256"/>
              <a:gd name="T2" fmla="*/ 2147483647 w 336"/>
              <a:gd name="T3" fmla="*/ 2147483647 h 256"/>
              <a:gd name="T4" fmla="*/ 2147483647 w 336"/>
              <a:gd name="T5" fmla="*/ 2147483647 h 256"/>
              <a:gd name="T6" fmla="*/ 2147483647 w 336"/>
              <a:gd name="T7" fmla="*/ 0 h 256"/>
              <a:gd name="T8" fmla="*/ 0 60000 65536"/>
              <a:gd name="T9" fmla="*/ 0 60000 65536"/>
              <a:gd name="T10" fmla="*/ 0 60000 65536"/>
              <a:gd name="T11" fmla="*/ 0 60000 65536"/>
              <a:gd name="T12" fmla="*/ 0 w 336"/>
              <a:gd name="T13" fmla="*/ 0 h 256"/>
              <a:gd name="T14" fmla="*/ 336 w 336"/>
              <a:gd name="T15" fmla="*/ 256 h 256"/>
            </a:gdLst>
            <a:ahLst/>
            <a:cxnLst>
              <a:cxn ang="T8">
                <a:pos x="T0" y="T1"/>
              </a:cxn>
              <a:cxn ang="T9">
                <a:pos x="T2" y="T3"/>
              </a:cxn>
              <a:cxn ang="T10">
                <a:pos x="T4" y="T5"/>
              </a:cxn>
              <a:cxn ang="T11">
                <a:pos x="T6" y="T7"/>
              </a:cxn>
            </a:cxnLst>
            <a:rect l="T12" t="T13" r="T14" b="T15"/>
            <a:pathLst>
              <a:path w="336" h="256">
                <a:moveTo>
                  <a:pt x="0" y="144"/>
                </a:moveTo>
                <a:cubicBezTo>
                  <a:pt x="72" y="200"/>
                  <a:pt x="144" y="256"/>
                  <a:pt x="192" y="240"/>
                </a:cubicBezTo>
                <a:cubicBezTo>
                  <a:pt x="240" y="224"/>
                  <a:pt x="264" y="88"/>
                  <a:pt x="288" y="48"/>
                </a:cubicBezTo>
                <a:cubicBezTo>
                  <a:pt x="312" y="8"/>
                  <a:pt x="328" y="8"/>
                  <a:pt x="336" y="0"/>
                </a:cubicBezTo>
              </a:path>
            </a:pathLst>
          </a:custGeom>
          <a:noFill/>
          <a:ln w="9525" cap="flat" cmpd="sng">
            <a:solidFill>
              <a:schemeClr val="tx1"/>
            </a:solidFill>
            <a:prstDash val="solid"/>
            <a:round/>
            <a:headEnd type="none" w="med" len="med"/>
            <a:tailEnd type="triangle" w="med" len="med"/>
          </a:ln>
        </p:spPr>
        <p:txBody>
          <a:bodyPr/>
          <a:lstStyle/>
          <a:p>
            <a:endParaRPr lang="en-US"/>
          </a:p>
        </p:txBody>
      </p:sp>
      <p:sp>
        <p:nvSpPr>
          <p:cNvPr id="15372" name="Text Box 12"/>
          <p:cNvSpPr txBox="1">
            <a:spLocks noChangeArrowheads="1"/>
          </p:cNvSpPr>
          <p:nvPr/>
        </p:nvSpPr>
        <p:spPr bwMode="auto">
          <a:xfrm>
            <a:off x="0" y="152400"/>
            <a:ext cx="9144000" cy="519113"/>
          </a:xfrm>
          <a:prstGeom prst="rect">
            <a:avLst/>
          </a:prstGeom>
          <a:noFill/>
          <a:ln w="9525">
            <a:noFill/>
            <a:miter lim="800000"/>
            <a:headEnd/>
            <a:tailEnd/>
          </a:ln>
          <a:effectLst/>
        </p:spPr>
        <p:txBody>
          <a:bodyPr>
            <a:spAutoFit/>
          </a:bodyPr>
          <a:lstStyle/>
          <a:p>
            <a:pPr algn="ctr">
              <a:spcBef>
                <a:spcPct val="50000"/>
              </a:spcBef>
            </a:pPr>
            <a:r>
              <a:rPr lang="en-US" sz="2800" b="1" u="sng"/>
              <a:t>Sustainability</a:t>
            </a:r>
          </a:p>
        </p:txBody>
      </p:sp>
      <p:sp>
        <p:nvSpPr>
          <p:cNvPr id="1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743200" y="228600"/>
            <a:ext cx="2895600" cy="519113"/>
          </a:xfrm>
          <a:prstGeom prst="rect">
            <a:avLst/>
          </a:prstGeom>
          <a:noFill/>
          <a:ln w="9525">
            <a:noFill/>
            <a:miter lim="800000"/>
            <a:headEnd/>
            <a:tailEnd/>
          </a:ln>
          <a:effectLst/>
        </p:spPr>
        <p:txBody>
          <a:bodyPr>
            <a:spAutoFit/>
          </a:bodyPr>
          <a:lstStyle/>
          <a:p>
            <a:pPr>
              <a:spcBef>
                <a:spcPct val="50000"/>
              </a:spcBef>
            </a:pPr>
            <a:r>
              <a:rPr lang="en-US" sz="2800" b="1" u="sng"/>
              <a:t>Sustainability</a:t>
            </a:r>
          </a:p>
        </p:txBody>
      </p:sp>
      <p:sp>
        <p:nvSpPr>
          <p:cNvPr id="53251" name="Rectangle 3"/>
          <p:cNvSpPr>
            <a:spLocks noChangeArrowheads="1"/>
          </p:cNvSpPr>
          <p:nvPr/>
        </p:nvSpPr>
        <p:spPr bwMode="auto">
          <a:xfrm>
            <a:off x="0" y="1219200"/>
            <a:ext cx="9144000" cy="4968875"/>
          </a:xfrm>
          <a:prstGeom prst="rect">
            <a:avLst/>
          </a:prstGeom>
          <a:noFill/>
          <a:ln w="9525">
            <a:noFill/>
            <a:miter lim="800000"/>
            <a:headEnd/>
            <a:tailEnd/>
          </a:ln>
          <a:effectLst/>
        </p:spPr>
        <p:txBody>
          <a:bodyPr anchor="ctr">
            <a:spAutoFit/>
          </a:bodyPr>
          <a:lstStyle/>
          <a:p>
            <a:r>
              <a:rPr lang="en-US" sz="2000" b="1"/>
              <a:t>Issues with integration of “new” renewable sources into large conventional power grids</a:t>
            </a:r>
          </a:p>
          <a:p>
            <a:endParaRPr lang="en-US" sz="2000" b="1"/>
          </a:p>
          <a:p>
            <a:pPr>
              <a:buFontTx/>
              <a:buChar char="•"/>
            </a:pPr>
            <a:r>
              <a:rPr lang="en-US" sz="2000"/>
              <a:t> Variable output (part stochastic) may lead to potential stability and power quality issues.</a:t>
            </a:r>
          </a:p>
          <a:p>
            <a:pPr>
              <a:buFontTx/>
              <a:buChar char="•"/>
            </a:pPr>
            <a:endParaRPr lang="en-US" sz="2000"/>
          </a:p>
          <a:p>
            <a:pPr>
              <a:buFontTx/>
              <a:buChar char="•"/>
            </a:pPr>
            <a:r>
              <a:rPr lang="en-US" sz="2000"/>
              <a:t> Large footprint.</a:t>
            </a:r>
          </a:p>
          <a:p>
            <a:pPr>
              <a:buFontTx/>
              <a:buChar char="•"/>
            </a:pPr>
            <a:endParaRPr lang="en-US" sz="2000"/>
          </a:p>
          <a:p>
            <a:pPr>
              <a:buFontTx/>
              <a:buChar char="•"/>
            </a:pPr>
            <a:r>
              <a:rPr lang="en-US" sz="2000"/>
              <a:t> No (or very little) “inertia”</a:t>
            </a:r>
          </a:p>
          <a:p>
            <a:pPr>
              <a:buFontTx/>
              <a:buChar char="•"/>
            </a:pPr>
            <a:endParaRPr lang="en-US" sz="2000"/>
          </a:p>
          <a:p>
            <a:r>
              <a:rPr lang="en-US" sz="2000" b="1"/>
              <a:t>Other issues with renewable sources in general (inc. hydroelectric plants)</a:t>
            </a:r>
          </a:p>
          <a:p>
            <a:pPr>
              <a:buFontTx/>
              <a:buChar char="•"/>
            </a:pPr>
            <a:endParaRPr lang="en-US" sz="2000"/>
          </a:p>
          <a:p>
            <a:pPr>
              <a:buFontTx/>
              <a:buChar char="•"/>
            </a:pPr>
            <a:r>
              <a:rPr lang="en-US" sz="2000"/>
              <a:t> Not usually sufficiently available near load centers (so cost evaluation need to add construction of transmission lines)</a:t>
            </a:r>
          </a:p>
          <a:p>
            <a:pPr>
              <a:buFontTx/>
              <a:buChar char="•"/>
            </a:pPr>
            <a:endParaRPr lang="en-US" sz="2000"/>
          </a:p>
          <a:p>
            <a:pPr>
              <a:buFontTx/>
              <a:buChar char="•"/>
            </a:pPr>
            <a:r>
              <a:rPr lang="en-US" sz="2000"/>
              <a:t> Ecological issues.</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8194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4099" name="Rectangle 3"/>
          <p:cNvSpPr>
            <a:spLocks noChangeArrowheads="1"/>
          </p:cNvSpPr>
          <p:nvPr/>
        </p:nvSpPr>
        <p:spPr bwMode="auto">
          <a:xfrm>
            <a:off x="273050" y="928757"/>
            <a:ext cx="8870950" cy="5632311"/>
          </a:xfrm>
          <a:prstGeom prst="rect">
            <a:avLst/>
          </a:prstGeom>
          <a:noFill/>
          <a:ln w="9525">
            <a:noFill/>
            <a:miter lim="800000"/>
            <a:headEnd/>
            <a:tailEnd/>
          </a:ln>
          <a:effectLst/>
        </p:spPr>
        <p:txBody>
          <a:bodyPr anchor="ctr">
            <a:spAutoFit/>
          </a:bodyPr>
          <a:lstStyle/>
          <a:p>
            <a:pPr>
              <a:buFontTx/>
              <a:buChar char="•"/>
            </a:pPr>
            <a:r>
              <a:rPr lang="en-US" sz="2400" b="1" dirty="0"/>
              <a:t> Meetings: </a:t>
            </a:r>
            <a:r>
              <a:rPr lang="en-US" sz="2400" dirty="0" smtClean="0"/>
              <a:t>Mondays </a:t>
            </a:r>
            <a:r>
              <a:rPr lang="en-US" sz="2400" dirty="0"/>
              <a:t>from </a:t>
            </a:r>
            <a:r>
              <a:rPr lang="en-US" sz="2400" dirty="0" smtClean="0"/>
              <a:t>5:00 </a:t>
            </a:r>
            <a:r>
              <a:rPr lang="en-US" sz="2400" dirty="0"/>
              <a:t>to </a:t>
            </a:r>
            <a:r>
              <a:rPr lang="en-US" sz="2400" dirty="0" smtClean="0"/>
              <a:t>7:30 </a:t>
            </a:r>
            <a:r>
              <a:rPr lang="en-US" sz="2400" dirty="0"/>
              <a:t>PM ET in G36 </a:t>
            </a:r>
            <a:r>
              <a:rPr lang="en-US" sz="2400" dirty="0" err="1"/>
              <a:t>Benedum</a:t>
            </a:r>
            <a:r>
              <a:rPr lang="en-US" sz="2400" dirty="0"/>
              <a:t> Hall (Section </a:t>
            </a:r>
            <a:r>
              <a:rPr lang="en-US" sz="2400" dirty="0" smtClean="0"/>
              <a:t>1010) </a:t>
            </a:r>
            <a:r>
              <a:rPr lang="en-US" sz="2400" dirty="0"/>
              <a:t>and virtually (DL students).</a:t>
            </a:r>
          </a:p>
          <a:p>
            <a:endParaRPr lang="en-US" sz="2400" dirty="0"/>
          </a:p>
          <a:p>
            <a:endParaRPr lang="en-US" sz="2400" dirty="0"/>
          </a:p>
          <a:p>
            <a:pPr>
              <a:buFontTx/>
              <a:buChar char="•"/>
            </a:pPr>
            <a:r>
              <a:rPr lang="en-US" sz="2400" b="1" dirty="0"/>
              <a:t> Professor:</a:t>
            </a:r>
            <a:r>
              <a:rPr lang="en-US" sz="2400" dirty="0"/>
              <a:t> Alexis </a:t>
            </a:r>
            <a:r>
              <a:rPr lang="en-US" sz="2400" dirty="0" err="1"/>
              <a:t>Kwasinski</a:t>
            </a:r>
            <a:r>
              <a:rPr lang="en-US" sz="2400" dirty="0"/>
              <a:t> (</a:t>
            </a:r>
            <a:r>
              <a:rPr lang="en-US" sz="2400" dirty="0" err="1"/>
              <a:t>Benedum</a:t>
            </a:r>
            <a:r>
              <a:rPr lang="en-US" sz="2400" dirty="0"/>
              <a:t> </a:t>
            </a:r>
            <a:r>
              <a:rPr lang="en-US" sz="2400" dirty="0" smtClean="0"/>
              <a:t>1229, akwasins@pitt.edu</a:t>
            </a:r>
            <a:r>
              <a:rPr lang="en-US" sz="2400" dirty="0"/>
              <a:t>, Ph: 412-383-6744)</a:t>
            </a:r>
          </a:p>
          <a:p>
            <a:pPr>
              <a:buFontTx/>
              <a:buChar char="•"/>
            </a:pPr>
            <a:endParaRPr lang="en-US" sz="2400" dirty="0"/>
          </a:p>
          <a:p>
            <a:pPr>
              <a:buFontTx/>
              <a:buChar char="•"/>
            </a:pPr>
            <a:endParaRPr lang="en-US" sz="2400" dirty="0"/>
          </a:p>
          <a:p>
            <a:pPr>
              <a:buFontTx/>
              <a:buChar char="•"/>
            </a:pPr>
            <a:r>
              <a:rPr lang="en-US" sz="2400" b="1" dirty="0"/>
              <a:t> Course Home Page: </a:t>
            </a:r>
            <a:r>
              <a:rPr lang="en-US" sz="2400" dirty="0"/>
              <a:t>http://www.pitt.edu/~</a:t>
            </a:r>
            <a:r>
              <a:rPr lang="en-US" sz="2400" dirty="0" smtClean="0"/>
              <a:t>akwasins/ECE2795uGridSpr17.html</a:t>
            </a:r>
            <a:endParaRPr lang="en-US" sz="2400" dirty="0"/>
          </a:p>
          <a:p>
            <a:pPr>
              <a:buFontTx/>
              <a:buChar char="•"/>
            </a:pPr>
            <a:r>
              <a:rPr lang="en-US" sz="2400" b="1" dirty="0"/>
              <a:t> Also in </a:t>
            </a:r>
            <a:r>
              <a:rPr lang="en-US" sz="2400" b="1" dirty="0" err="1"/>
              <a:t>CourseWeb</a:t>
            </a:r>
            <a:r>
              <a:rPr lang="en-US" sz="2400" b="1" dirty="0"/>
              <a:t>/Blackboard</a:t>
            </a:r>
          </a:p>
          <a:p>
            <a:pPr>
              <a:buFontTx/>
              <a:buChar char="•"/>
            </a:pPr>
            <a:endParaRPr lang="en-US" sz="2400" b="1" dirty="0"/>
          </a:p>
          <a:p>
            <a:pPr>
              <a:buFontTx/>
              <a:buChar char="•"/>
            </a:pPr>
            <a:endParaRPr lang="en-US" sz="2400" b="1" dirty="0"/>
          </a:p>
          <a:p>
            <a:pPr>
              <a:buFontTx/>
              <a:buChar char="•"/>
            </a:pPr>
            <a:r>
              <a:rPr lang="en-US" sz="2400" b="1" dirty="0"/>
              <a:t> Office Hours: </a:t>
            </a:r>
            <a:r>
              <a:rPr lang="en-US" sz="2400" dirty="0" smtClean="0"/>
              <a:t>Mondays from 3 pm to 5 pm and Tuesdays from 1:30 pm to 2:30 pm, or by appointment.</a:t>
            </a:r>
            <a:endParaRPr lang="en-US" sz="2400" dirty="0"/>
          </a:p>
        </p:txBody>
      </p:sp>
      <p:sp>
        <p:nvSpPr>
          <p:cNvPr id="4"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6200" y="766763"/>
            <a:ext cx="9067800" cy="4832092"/>
          </a:xfrm>
          <a:prstGeom prst="rect">
            <a:avLst/>
          </a:prstGeom>
          <a:noFill/>
          <a:ln w="9525">
            <a:noFill/>
            <a:miter lim="800000"/>
            <a:headEnd/>
            <a:tailEnd/>
          </a:ln>
          <a:effectLst/>
        </p:spPr>
        <p:txBody>
          <a:bodyPr>
            <a:spAutoFit/>
          </a:bodyPr>
          <a:lstStyle/>
          <a:p>
            <a:endParaRPr lang="en-US" sz="1200" dirty="0">
              <a:ea typeface="ヒラギノ角ゴ Pro W3"/>
              <a:cs typeface="ヒラギノ角ゴ Pro W3"/>
            </a:endParaRPr>
          </a:p>
          <a:p>
            <a:pPr>
              <a:buFontTx/>
              <a:buChar char="•"/>
            </a:pPr>
            <a:r>
              <a:rPr lang="en-US" sz="2200" dirty="0">
                <a:ea typeface="ヒラギノ角ゴ Pro W3"/>
                <a:cs typeface="ヒラギノ角ゴ Pro W3"/>
              </a:rPr>
              <a:t> Resiliency (from PPD21):</a:t>
            </a:r>
          </a:p>
          <a:p>
            <a:pPr lvl="1"/>
            <a:r>
              <a:rPr lang="en-US" sz="2200" dirty="0">
                <a:ea typeface="ヒラギノ角ゴ Pro W3"/>
                <a:cs typeface="ヒラギノ角ゴ Pro W3"/>
              </a:rPr>
              <a:t>“The ability to prepare for and adapt to changing conditions and withstand and recover rapidly from disruptions.” </a:t>
            </a:r>
            <a:endParaRPr lang="en-US" sz="800" dirty="0">
              <a:ea typeface="ヒラギノ角ゴ Pro W3"/>
              <a:cs typeface="ヒラギノ角ゴ Pro W3"/>
            </a:endParaRPr>
          </a:p>
          <a:p>
            <a:pPr lvl="1">
              <a:buFontTx/>
              <a:buChar char="•"/>
            </a:pPr>
            <a:r>
              <a:rPr lang="en-US" sz="2200" dirty="0">
                <a:ea typeface="ヒラギノ角ゴ Pro W3"/>
                <a:cs typeface="ヒラギノ角ゴ Pro W3"/>
              </a:rPr>
              <a:t> “Withstand” refers to  an “up” time</a:t>
            </a:r>
          </a:p>
          <a:p>
            <a:pPr lvl="1">
              <a:buFontTx/>
              <a:buChar char="•"/>
            </a:pPr>
            <a:r>
              <a:rPr lang="en-US" sz="2200" dirty="0">
                <a:ea typeface="ヒラギノ角ゴ Pro W3"/>
                <a:cs typeface="ヒラギノ角ゴ Pro W3"/>
              </a:rPr>
              <a:t> Rapid recovery refers to a “down” time</a:t>
            </a:r>
            <a:endParaRPr lang="en-US" sz="1000" dirty="0">
              <a:ea typeface="ヒラギノ角ゴ Pro W3"/>
              <a:cs typeface="ヒラギノ角ゴ Pro W3"/>
            </a:endParaRPr>
          </a:p>
          <a:p>
            <a:pPr>
              <a:buFontTx/>
              <a:buChar char="•"/>
            </a:pPr>
            <a:endParaRPr lang="en-US" sz="2200" dirty="0">
              <a:ea typeface="ヒラギノ角ゴ Pro W3"/>
              <a:cs typeface="ヒラギノ角ゴ Pro W3"/>
            </a:endParaRPr>
          </a:p>
          <a:p>
            <a:pPr>
              <a:buFontTx/>
              <a:buChar char="•"/>
            </a:pPr>
            <a:r>
              <a:rPr lang="en-US" sz="2200" dirty="0">
                <a:ea typeface="ヒラギノ角ゴ Pro W3"/>
                <a:cs typeface="ヒラギノ角ゴ Pro W3"/>
              </a:rPr>
              <a:t> Inclusion of an up and a down time points towards an </a:t>
            </a:r>
            <a:r>
              <a:rPr lang="en-US" sz="2200" dirty="0" smtClean="0">
                <a:ea typeface="ヒラギノ角ゴ Pro W3"/>
                <a:cs typeface="ヒラギノ角ゴ Pro W3"/>
              </a:rPr>
              <a:t>analogy </a:t>
            </a:r>
            <a:r>
              <a:rPr lang="en-US" sz="2200" dirty="0">
                <a:ea typeface="ヒラギノ角ゴ Pro W3"/>
                <a:cs typeface="ヒラギノ角ゴ Pro W3"/>
              </a:rPr>
              <a:t>between the concept of </a:t>
            </a:r>
            <a:r>
              <a:rPr lang="en-US" sz="2200" dirty="0" smtClean="0">
                <a:ea typeface="ヒラギノ角ゴ Pro W3"/>
                <a:cs typeface="ヒラギノ角ゴ Pro W3"/>
              </a:rPr>
              <a:t>resiliency </a:t>
            </a:r>
            <a:r>
              <a:rPr lang="en-US" sz="2200" dirty="0">
                <a:ea typeface="ヒラギノ角ゴ Pro W3"/>
                <a:cs typeface="ヒラギノ角ゴ Pro W3"/>
              </a:rPr>
              <a:t>and that of availability.</a:t>
            </a:r>
          </a:p>
          <a:p>
            <a:pPr>
              <a:buFontTx/>
              <a:buChar char="•"/>
            </a:pPr>
            <a:endParaRPr lang="en-US" sz="1000" dirty="0">
              <a:ea typeface="ヒラギノ角ゴ Pro W3"/>
              <a:cs typeface="ヒラギノ角ゴ Pro W3"/>
            </a:endParaRPr>
          </a:p>
          <a:p>
            <a:pPr>
              <a:buFontTx/>
              <a:buChar char="•"/>
            </a:pPr>
            <a:endParaRPr lang="en-US" sz="2200" dirty="0">
              <a:ea typeface="ヒラギノ角ゴ Pro W3"/>
              <a:cs typeface="ヒラギノ角ゴ Pro W3"/>
            </a:endParaRPr>
          </a:p>
          <a:p>
            <a:pPr>
              <a:buFontTx/>
              <a:buChar char="•"/>
            </a:pPr>
            <a:r>
              <a:rPr lang="en-US" sz="2200" dirty="0">
                <a:ea typeface="ヒラギノ角ゴ Pro W3"/>
                <a:cs typeface="ヒラギノ角ゴ Pro W3"/>
              </a:rPr>
              <a:t> Although reliability tends to be the best known term for indicating how much time a system is working well, the term “availability” its more technically correct and fits better for assessing power systems </a:t>
            </a:r>
            <a:r>
              <a:rPr lang="en-US" sz="2200" dirty="0" smtClean="0">
                <a:ea typeface="ヒラギノ角ゴ Pro W3"/>
                <a:cs typeface="ヒラギノ角ゴ Pro W3"/>
              </a:rPr>
              <a:t>performance both in normal conditions and during extreme events.</a:t>
            </a:r>
            <a:endParaRPr lang="en-US" sz="2200" dirty="0">
              <a:ea typeface="ヒラギノ角ゴ Pro W3"/>
              <a:cs typeface="ヒラギノ角ゴ Pro W3"/>
            </a:endParaRPr>
          </a:p>
        </p:txBody>
      </p:sp>
      <p:sp>
        <p:nvSpPr>
          <p:cNvPr id="7" name="TextBox 6"/>
          <p:cNvSpPr txBox="1"/>
          <p:nvPr/>
        </p:nvSpPr>
        <p:spPr>
          <a:xfrm>
            <a:off x="8164513" y="6567488"/>
            <a:ext cx="914400" cy="274637"/>
          </a:xfrm>
          <a:prstGeom prst="rect">
            <a:avLst/>
          </a:prstGeom>
          <a:noFill/>
        </p:spPr>
        <p:txBody>
          <a:bodyPr>
            <a:spAutoFit/>
          </a:bodyPr>
          <a:lstStyle/>
          <a:p>
            <a:pPr algn="r" eaLnBrk="0" hangingPunct="0"/>
            <a:fld id="{6B86F7A3-228E-4550-BED7-F408EE9DEAA3}" type="slidenum">
              <a:rPr lang="en-US" sz="1200">
                <a:solidFill>
                  <a:srgbClr val="A6A1A1"/>
                </a:solidFill>
                <a:ea typeface="ヒラギノ角ゴ Pro W3"/>
                <a:cs typeface="ヒラギノ角ゴ Pro W3"/>
              </a:rPr>
              <a:pPr algn="r" eaLnBrk="0" hangingPunct="0"/>
              <a:t>20</a:t>
            </a:fld>
            <a:endParaRPr lang="en-US" sz="1200">
              <a:solidFill>
                <a:srgbClr val="A6A1A1"/>
              </a:solidFill>
              <a:ea typeface="ヒラギノ角ゴ Pro W3"/>
              <a:cs typeface="ヒラギノ角ゴ Pro W3"/>
            </a:endParaRPr>
          </a:p>
        </p:txBody>
      </p:sp>
      <p:sp>
        <p:nvSpPr>
          <p:cNvPr id="61446"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838200"/>
            <a:ext cx="8839200" cy="5729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2200">
                <a:ea typeface="ヒラギノ角ゴ Pro W3"/>
                <a:cs typeface="ヒラギノ角ゴ Pro W3"/>
              </a:rPr>
              <a:t> Availability calculation</a:t>
            </a:r>
          </a:p>
          <a:p>
            <a:pPr>
              <a:buFontTx/>
              <a:buChar char="•"/>
            </a:pPr>
            <a:endParaRPr lang="en-US" sz="1600">
              <a:ea typeface="ヒラギノ角ゴ Pro W3"/>
              <a:cs typeface="ヒラギノ角ゴ Pro W3"/>
            </a:endParaRPr>
          </a:p>
          <a:p>
            <a:pPr>
              <a:buFontTx/>
              <a:buChar char="•"/>
            </a:pPr>
            <a:endParaRPr lang="en-US" sz="1000">
              <a:ea typeface="ヒラギノ角ゴ Pro W3"/>
              <a:cs typeface="ヒラギノ角ゴ Pro W3"/>
            </a:endParaRPr>
          </a:p>
          <a:p>
            <a:endParaRPr lang="en-US" sz="1600">
              <a:ea typeface="ヒラギノ角ゴ Pro W3"/>
              <a:cs typeface="ヒラギノ角ゴ Pro W3"/>
            </a:endParaRPr>
          </a:p>
          <a:p>
            <a:pPr>
              <a:buFontTx/>
              <a:buChar char="•"/>
            </a:pPr>
            <a:endParaRPr lang="en-US" sz="1600">
              <a:ea typeface="ヒラギノ角ゴ Pro W3"/>
              <a:cs typeface="ヒラギノ角ゴ Pro W3"/>
            </a:endParaRPr>
          </a:p>
          <a:p>
            <a:pPr>
              <a:buFontTx/>
              <a:buChar char="•"/>
            </a:pPr>
            <a:r>
              <a:rPr lang="en-US" sz="2200">
                <a:ea typeface="ヒラギノ角ゴ Pro W3"/>
                <a:cs typeface="ヒラギノ角ゴ Pro W3"/>
              </a:rPr>
              <a:t> The expected time a system is working meeting its operational goals is the “mean up time” (MUT). It equals the inverse of the failure rate </a:t>
            </a:r>
            <a:r>
              <a:rPr lang="el-GR" sz="2200">
                <a:latin typeface="Times New Roman" pitchFamily="18" charset="0"/>
                <a:ea typeface="ヒラギノ角ゴ Pro W3"/>
                <a:cs typeface="Times New Roman" pitchFamily="18" charset="0"/>
              </a:rPr>
              <a:t>λ</a:t>
            </a:r>
            <a:r>
              <a:rPr lang="en-US" sz="2200">
                <a:ea typeface="ヒラギノ角ゴ Pro W3"/>
                <a:cs typeface="ヒラギノ角ゴ Pro W3"/>
              </a:rPr>
              <a:t>. It is mostly related with hardware issues.</a:t>
            </a:r>
          </a:p>
          <a:p>
            <a:endParaRPr lang="en-US" sz="1000">
              <a:ea typeface="ヒラギノ角ゴ Pro W3"/>
              <a:cs typeface="ヒラギノ角ゴ Pro W3"/>
            </a:endParaRPr>
          </a:p>
          <a:p>
            <a:pPr>
              <a:buFontTx/>
              <a:buChar char="•"/>
            </a:pPr>
            <a:r>
              <a:rPr lang="en-US" sz="2200">
                <a:ea typeface="ヒラギノ角ゴ Pro W3"/>
                <a:cs typeface="ヒラギノ角ゴ Pro W3"/>
              </a:rPr>
              <a:t> The expected “off-line time” can also be called “mean down time” (MDT). It equals the inverse of the repair rate </a:t>
            </a:r>
            <a:r>
              <a:rPr lang="el-GR" sz="2200" i="1">
                <a:effectLst>
                  <a:outerShdw blurRad="38100" dist="38100" dir="2700000" algn="tl">
                    <a:srgbClr val="C0C0C0"/>
                  </a:outerShdw>
                </a:effectLst>
                <a:latin typeface="Times New Roman" pitchFamily="18" charset="0"/>
                <a:ea typeface="ヒラギノ角ゴ Pro W3"/>
                <a:cs typeface="ヒラギノ角ゴ Pro W3"/>
              </a:rPr>
              <a:t>μ</a:t>
            </a:r>
            <a:r>
              <a:rPr lang="en-US" sz="2200">
                <a:ea typeface="ヒラギノ角ゴ Pro W3"/>
                <a:cs typeface="ヒラギノ角ゴ Pro W3"/>
              </a:rPr>
              <a:t>. It is influenced by human processes and aspects, such as logistical management, as well as hardware-related issues.</a:t>
            </a:r>
          </a:p>
          <a:p>
            <a:pPr>
              <a:buFontTx/>
              <a:buChar char="•"/>
            </a:pPr>
            <a:endParaRPr lang="en-US" sz="800">
              <a:ea typeface="ヒラギノ角ゴ Pro W3"/>
              <a:cs typeface="ヒラギノ角ゴ Pro W3"/>
            </a:endParaRPr>
          </a:p>
          <a:p>
            <a:pPr>
              <a:buFontTx/>
              <a:buChar char="•"/>
            </a:pPr>
            <a:r>
              <a:rPr lang="en-US" sz="2200">
                <a:ea typeface="ヒラギノ角ゴ Pro W3"/>
                <a:cs typeface="ヒラギノ角ゴ Pro W3"/>
              </a:rPr>
              <a:t> Unavailability (</a:t>
            </a:r>
            <a:r>
              <a:rPr lang="en-US" sz="2200" i="1">
                <a:latin typeface="Times New Roman" pitchFamily="18" charset="0"/>
                <a:ea typeface="ヒラギノ角ゴ Pro W3"/>
                <a:cs typeface="ヒラギノ角ゴ Pro W3"/>
              </a:rPr>
              <a:t>U</a:t>
            </a:r>
            <a:r>
              <a:rPr lang="en-US" sz="2200">
                <a:ea typeface="ヒラギノ角ゴ Pro W3"/>
                <a:cs typeface="ヒラギノ角ゴ Pro W3"/>
              </a:rPr>
              <a:t>) equals </a:t>
            </a:r>
            <a:r>
              <a:rPr lang="en-US" sz="2200" i="1">
                <a:latin typeface="Times New Roman" pitchFamily="18" charset="0"/>
                <a:ea typeface="ヒラギノ角ゴ Pro W3"/>
                <a:cs typeface="ヒラギノ角ゴ Pro W3"/>
              </a:rPr>
              <a:t>1-A</a:t>
            </a:r>
          </a:p>
          <a:p>
            <a:pPr>
              <a:buFontTx/>
              <a:buChar char="•"/>
            </a:pPr>
            <a:endParaRPr lang="en-US" sz="800">
              <a:ea typeface="ヒラギノ角ゴ Pro W3"/>
              <a:cs typeface="ヒラギノ角ゴ Pro W3"/>
            </a:endParaRPr>
          </a:p>
          <a:p>
            <a:pPr>
              <a:buFontTx/>
              <a:buChar char="•"/>
            </a:pPr>
            <a:r>
              <a:rPr lang="en-US" sz="2200">
                <a:ea typeface="ヒラギノ角ゴ Pro W3"/>
                <a:cs typeface="ヒラギノ角ゴ Pro W3"/>
              </a:rPr>
              <a:t> Through the failure rate, availability is a system-based concept that expands the concept of reliability.</a:t>
            </a:r>
          </a:p>
          <a:p>
            <a:pPr>
              <a:buFontTx/>
              <a:buChar char="•"/>
            </a:pPr>
            <a:endParaRPr lang="en-US" sz="2200">
              <a:ea typeface="ヒラギノ角ゴ Pro W3"/>
              <a:cs typeface="ヒラギノ角ゴ Pro W3"/>
            </a:endParaRPr>
          </a:p>
          <a:p>
            <a:pPr>
              <a:buFontTx/>
              <a:buChar char="•"/>
            </a:pPr>
            <a:r>
              <a:rPr lang="en-US" sz="2200">
                <a:ea typeface="ヒラギノ角ゴ Pro W3"/>
                <a:cs typeface="ヒラギノ角ゴ Pro W3"/>
              </a:rPr>
              <a:t> The equation given above will be improved in a future class</a:t>
            </a:r>
          </a:p>
        </p:txBody>
      </p:sp>
      <p:graphicFrame>
        <p:nvGraphicFramePr>
          <p:cNvPr id="63491" name="Object 6"/>
          <p:cNvGraphicFramePr>
            <a:graphicFrameLocks noGrp="1" noChangeAspect="1"/>
          </p:cNvGraphicFramePr>
          <p:nvPr>
            <p:ph idx="4294967295"/>
          </p:nvPr>
        </p:nvGraphicFramePr>
        <p:xfrm>
          <a:off x="3124200" y="1295400"/>
          <a:ext cx="3733800" cy="720725"/>
        </p:xfrm>
        <a:graphic>
          <a:graphicData uri="http://schemas.openxmlformats.org/presentationml/2006/ole">
            <p:oleObj spid="_x0000_s63491" name="Equation" r:id="rId4" imgW="1905000" imgH="368300" progId="Equation.DSMT4">
              <p:embed/>
            </p:oleObj>
          </a:graphicData>
        </a:graphic>
      </p:graphicFrame>
      <p:sp>
        <p:nvSpPr>
          <p:cNvPr id="8" name="TextBox 7"/>
          <p:cNvSpPr txBox="1"/>
          <p:nvPr/>
        </p:nvSpPr>
        <p:spPr>
          <a:xfrm>
            <a:off x="8164513" y="6567488"/>
            <a:ext cx="914400" cy="274637"/>
          </a:xfrm>
          <a:prstGeom prst="rect">
            <a:avLst/>
          </a:prstGeom>
          <a:noFill/>
        </p:spPr>
        <p:txBody>
          <a:bodyPr>
            <a:spAutoFit/>
          </a:bodyPr>
          <a:lstStyle/>
          <a:p>
            <a:pPr algn="r" eaLnBrk="0" hangingPunct="0"/>
            <a:fld id="{1610F4F6-1D71-4016-9F14-DFF243065360}" type="slidenum">
              <a:rPr lang="en-US" sz="1200">
                <a:solidFill>
                  <a:srgbClr val="A6A1A1"/>
                </a:solidFill>
                <a:ea typeface="ヒラギノ角ゴ Pro W3"/>
                <a:cs typeface="ヒラギノ角ゴ Pro W3"/>
              </a:rPr>
              <a:pPr algn="r" eaLnBrk="0" hangingPunct="0"/>
              <a:t>21</a:t>
            </a:fld>
            <a:endParaRPr lang="en-US" sz="1200">
              <a:solidFill>
                <a:srgbClr val="A6A1A1"/>
              </a:solidFill>
              <a:ea typeface="ヒラギノ角ゴ Pro W3"/>
              <a:cs typeface="ヒラギノ角ゴ Pro W3"/>
            </a:endParaRPr>
          </a:p>
        </p:txBody>
      </p:sp>
      <p:sp>
        <p:nvSpPr>
          <p:cNvPr id="7"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9"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elect ps schematic 3d bmp2"/>
          <p:cNvPicPr>
            <a:picLocks noChangeAspect="1" noChangeArrowheads="1"/>
          </p:cNvPicPr>
          <p:nvPr/>
        </p:nvPicPr>
        <p:blipFill>
          <a:blip r:embed="rId2" cstate="print"/>
          <a:srcRect/>
          <a:stretch>
            <a:fillRect/>
          </a:stretch>
        </p:blipFill>
        <p:spPr bwMode="auto">
          <a:xfrm>
            <a:off x="304800" y="914400"/>
            <a:ext cx="4391025" cy="5410200"/>
          </a:xfrm>
          <a:prstGeom prst="rect">
            <a:avLst/>
          </a:prstGeom>
          <a:noFill/>
          <a:ln w="9525">
            <a:noFill/>
            <a:miter lim="800000"/>
            <a:headEnd/>
            <a:tailEnd/>
          </a:ln>
        </p:spPr>
      </p:pic>
      <p:sp>
        <p:nvSpPr>
          <p:cNvPr id="50179" name="Rectangle 3"/>
          <p:cNvSpPr>
            <a:spLocks noChangeArrowheads="1"/>
          </p:cNvSpPr>
          <p:nvPr/>
        </p:nvSpPr>
        <p:spPr bwMode="auto">
          <a:xfrm>
            <a:off x="4876800" y="2425700"/>
            <a:ext cx="4038600" cy="2530475"/>
          </a:xfrm>
          <a:prstGeom prst="rect">
            <a:avLst/>
          </a:prstGeom>
          <a:noFill/>
          <a:ln w="9525">
            <a:noFill/>
            <a:miter lim="800000"/>
            <a:headEnd/>
            <a:tailEnd/>
          </a:ln>
          <a:effectLst/>
        </p:spPr>
        <p:txBody>
          <a:bodyPr anchor="ctr">
            <a:spAutoFit/>
          </a:bodyPr>
          <a:lstStyle/>
          <a:p>
            <a:r>
              <a:rPr lang="en-US" sz="2000" b="1"/>
              <a:t>Conventional U.S. grid availability in normal conditions:</a:t>
            </a:r>
          </a:p>
          <a:p>
            <a:r>
              <a:rPr lang="en-US" sz="2000"/>
              <a:t>Approximately 99.9 %</a:t>
            </a:r>
          </a:p>
          <a:p>
            <a:endParaRPr lang="en-US" sz="2000"/>
          </a:p>
          <a:p>
            <a:r>
              <a:rPr lang="en-US" sz="2000" b="1"/>
              <a:t>Availability required in critical applications:</a:t>
            </a:r>
          </a:p>
          <a:p>
            <a:r>
              <a:rPr lang="en-US" sz="2000"/>
              <a:t>Approximately 99.999%</a:t>
            </a:r>
          </a:p>
        </p:txBody>
      </p:sp>
      <p:sp>
        <p:nvSpPr>
          <p:cNvPr id="6"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3"/>
          <p:cNvSpPr>
            <a:spLocks noChangeArrowheads="1"/>
          </p:cNvSpPr>
          <p:nvPr/>
        </p:nvSpPr>
        <p:spPr bwMode="auto">
          <a:xfrm>
            <a:off x="304800" y="914400"/>
            <a:ext cx="8610600" cy="1096963"/>
          </a:xfrm>
          <a:prstGeom prst="rect">
            <a:avLst/>
          </a:prstGeom>
          <a:noFill/>
          <a:ln w="9525" algn="ctr">
            <a:noFill/>
            <a:miter lim="800000"/>
            <a:headEnd/>
            <a:tailEnd/>
          </a:ln>
        </p:spPr>
        <p:txBody>
          <a:bodyPr>
            <a:spAutoFit/>
          </a:bodyPr>
          <a:lstStyle/>
          <a:p>
            <a:pPr>
              <a:buFontTx/>
              <a:buChar char="•"/>
            </a:pPr>
            <a:r>
              <a:rPr lang="en-US" sz="2200">
                <a:ea typeface="ヒラギノ角ゴ Pro W3"/>
                <a:cs typeface="ヒラギノ角ゴ Pro W3"/>
              </a:rPr>
              <a:t> Due to their predominately centralized control and power generation architectures, power grids are very fragile systems in which little damage may lead to extensive outages.</a:t>
            </a:r>
          </a:p>
        </p:txBody>
      </p:sp>
      <p:pic>
        <p:nvPicPr>
          <p:cNvPr id="54275" name="Picture 3"/>
          <p:cNvPicPr>
            <a:picLocks noChangeAspect="1" noChangeArrowheads="1"/>
          </p:cNvPicPr>
          <p:nvPr/>
        </p:nvPicPr>
        <p:blipFill>
          <a:blip r:embed="rId3" cstate="print"/>
          <a:srcRect/>
          <a:stretch>
            <a:fillRect/>
          </a:stretch>
        </p:blipFill>
        <p:spPr bwMode="auto">
          <a:xfrm>
            <a:off x="457200" y="2209800"/>
            <a:ext cx="2951163" cy="3352800"/>
          </a:xfrm>
          <a:prstGeom prst="rect">
            <a:avLst/>
          </a:prstGeom>
          <a:noFill/>
          <a:ln w="9525">
            <a:noFill/>
            <a:miter lim="800000"/>
            <a:headEnd/>
            <a:tailEnd/>
          </a:ln>
        </p:spPr>
      </p:pic>
      <p:pic>
        <p:nvPicPr>
          <p:cNvPr id="54276" name="Picture 4"/>
          <p:cNvPicPr>
            <a:picLocks noChangeAspect="1" noChangeArrowheads="1"/>
          </p:cNvPicPr>
          <p:nvPr/>
        </p:nvPicPr>
        <p:blipFill>
          <a:blip r:embed="rId4" cstate="print"/>
          <a:srcRect/>
          <a:stretch>
            <a:fillRect/>
          </a:stretch>
        </p:blipFill>
        <p:spPr bwMode="auto">
          <a:xfrm>
            <a:off x="3733800" y="2236788"/>
            <a:ext cx="5105400" cy="3333750"/>
          </a:xfrm>
          <a:prstGeom prst="rect">
            <a:avLst/>
          </a:prstGeom>
          <a:noFill/>
          <a:ln w="9525">
            <a:noFill/>
            <a:miter lim="800000"/>
            <a:headEnd/>
            <a:tailEnd/>
          </a:ln>
          <a:effectLst/>
        </p:spPr>
      </p:pic>
      <p:sp>
        <p:nvSpPr>
          <p:cNvPr id="54277" name="Text Box 6"/>
          <p:cNvSpPr txBox="1">
            <a:spLocks noChangeArrowheads="1"/>
          </p:cNvSpPr>
          <p:nvPr/>
        </p:nvSpPr>
        <p:spPr bwMode="auto">
          <a:xfrm>
            <a:off x="457200" y="5562600"/>
            <a:ext cx="2951163" cy="523875"/>
          </a:xfrm>
          <a:prstGeom prst="rect">
            <a:avLst/>
          </a:prstGeom>
          <a:noFill/>
          <a:ln w="9525">
            <a:noFill/>
            <a:miter lim="800000"/>
            <a:headEnd/>
            <a:tailEnd/>
          </a:ln>
          <a:effectLst/>
        </p:spPr>
        <p:txBody>
          <a:bodyPr>
            <a:spAutoFit/>
          </a:bodyPr>
          <a:lstStyle/>
          <a:p>
            <a:pPr algn="ctr">
              <a:spcBef>
                <a:spcPct val="50000"/>
              </a:spcBef>
            </a:pPr>
            <a:r>
              <a:rPr lang="en-US" sz="1400">
                <a:ea typeface="ヒラギノ角ゴ Pro W3"/>
                <a:cs typeface="ヒラギノ角ゴ Pro W3"/>
              </a:rPr>
              <a:t>Maximum power outage incidence (</a:t>
            </a:r>
            <a:r>
              <a:rPr lang="en-US" sz="1400" i="1">
                <a:latin typeface="Cambria" pitchFamily="18" charset="0"/>
                <a:ea typeface="ヒラギノ角ゴ Pro W3"/>
                <a:cs typeface="ヒラギノ角ゴ Pro W3"/>
              </a:rPr>
              <a:t>O%</a:t>
            </a:r>
            <a:r>
              <a:rPr lang="en-US" sz="1400" i="1" baseline="-20000">
                <a:latin typeface="Cambria" pitchFamily="18" charset="0"/>
                <a:ea typeface="ヒラギノ角ゴ Pro W3"/>
                <a:cs typeface="ヒラギノ角ゴ Pro W3"/>
              </a:rPr>
              <a:t>max</a:t>
            </a:r>
            <a:r>
              <a:rPr lang="en-US" sz="1400">
                <a:ea typeface="ヒラギノ角ゴ Pro W3"/>
                <a:cs typeface="ヒラギノ角ゴ Pro W3"/>
              </a:rPr>
              <a:t>) after Ike</a:t>
            </a:r>
          </a:p>
        </p:txBody>
      </p:sp>
      <p:sp>
        <p:nvSpPr>
          <p:cNvPr id="54278" name="Text Box 7"/>
          <p:cNvSpPr txBox="1">
            <a:spLocks noChangeArrowheads="1"/>
          </p:cNvSpPr>
          <p:nvPr/>
        </p:nvSpPr>
        <p:spPr bwMode="auto">
          <a:xfrm>
            <a:off x="4343400" y="5562600"/>
            <a:ext cx="3200400" cy="517525"/>
          </a:xfrm>
          <a:prstGeom prst="rect">
            <a:avLst/>
          </a:prstGeom>
          <a:noFill/>
          <a:ln w="9525">
            <a:noFill/>
            <a:miter lim="800000"/>
            <a:headEnd/>
            <a:tailEnd/>
          </a:ln>
          <a:effectLst/>
        </p:spPr>
        <p:txBody>
          <a:bodyPr>
            <a:spAutoFit/>
          </a:bodyPr>
          <a:lstStyle/>
          <a:p>
            <a:pPr algn="ctr">
              <a:spcBef>
                <a:spcPct val="50000"/>
              </a:spcBef>
            </a:pPr>
            <a:r>
              <a:rPr lang="en-US" sz="1400">
                <a:ea typeface="ヒラギノ角ゴ Pro W3"/>
                <a:cs typeface="ヒラギノ角ゴ Pro W3"/>
              </a:rPr>
              <a:t>Percentage of power grid damage after Ike</a:t>
            </a:r>
          </a:p>
        </p:txBody>
      </p:sp>
      <p:sp>
        <p:nvSpPr>
          <p:cNvPr id="3" name="TextBox 2"/>
          <p:cNvSpPr txBox="1">
            <a:spLocks noRot="1" noChangeAspect="1" noMove="1" noResize="1" noEditPoints="1" noAdjustHandles="1" noChangeArrowheads="1" noChangeShapeType="1" noTextEdit="1"/>
          </p:cNvSpPr>
          <p:nvPr/>
        </p:nvSpPr>
        <p:spPr>
          <a:xfrm>
            <a:off x="533400" y="6219883"/>
            <a:ext cx="2816989" cy="448584"/>
          </a:xfrm>
          <a:prstGeom prst="rect">
            <a:avLst/>
          </a:prstGeom>
          <a:blipFill rotWithShape="0">
            <a:blip r:embed="rId5" cstate="print"/>
            <a:stretch>
              <a:fillRect l="-1082" t="-2703" r="-1515" b="-16216"/>
            </a:stretch>
          </a:blipFill>
        </p:spPr>
        <p:txBody>
          <a:bodyPr/>
          <a:lstStyle/>
          <a:p>
            <a:pPr eaLnBrk="0" hangingPunct="0">
              <a:defRPr/>
            </a:pPr>
            <a:r>
              <a:rPr lang="en-US" sz="2400">
                <a:noFill/>
                <a:ea typeface="ヒラギノ角ゴ Pro W3"/>
                <a:cs typeface="ヒラギノ角ゴ Pro W3"/>
              </a:rPr>
              <a:t> </a:t>
            </a:r>
          </a:p>
        </p:txBody>
      </p:sp>
      <p:sp>
        <p:nvSpPr>
          <p:cNvPr id="54281" name="Text Box 17"/>
          <p:cNvSpPr txBox="1">
            <a:spLocks noChangeArrowheads="1"/>
          </p:cNvSpPr>
          <p:nvPr/>
        </p:nvSpPr>
        <p:spPr bwMode="auto">
          <a:xfrm>
            <a:off x="3733800" y="6096000"/>
            <a:ext cx="5410200" cy="338138"/>
          </a:xfrm>
          <a:prstGeom prst="rect">
            <a:avLst/>
          </a:prstGeom>
          <a:noFill/>
          <a:ln w="9525">
            <a:noFill/>
            <a:miter lim="800000"/>
            <a:headEnd/>
            <a:tailEnd/>
          </a:ln>
        </p:spPr>
        <p:txBody>
          <a:bodyPr>
            <a:spAutoFit/>
          </a:bodyPr>
          <a:lstStyle/>
          <a:p>
            <a:pPr marL="285750" indent="-285750">
              <a:spcBef>
                <a:spcPct val="50000"/>
              </a:spcBef>
              <a:buFont typeface="Arial" pitchFamily="34" charset="0"/>
              <a:buChar char="•"/>
            </a:pPr>
            <a:r>
              <a:rPr lang="en-US" sz="1600">
                <a:ea typeface="ヒラギノ角ゴ Pro W3"/>
                <a:cs typeface="ヒラギノ角ゴ Pro W3"/>
              </a:rPr>
              <a:t>Information obtained from field damage assessments</a:t>
            </a:r>
          </a:p>
        </p:txBody>
      </p:sp>
      <p:sp>
        <p:nvSpPr>
          <p:cNvPr id="4" name="TextBox 3"/>
          <p:cNvSpPr txBox="1"/>
          <p:nvPr/>
        </p:nvSpPr>
        <p:spPr>
          <a:xfrm>
            <a:off x="8164513" y="6567488"/>
            <a:ext cx="914400" cy="274637"/>
          </a:xfrm>
          <a:prstGeom prst="rect">
            <a:avLst/>
          </a:prstGeom>
          <a:noFill/>
        </p:spPr>
        <p:txBody>
          <a:bodyPr>
            <a:spAutoFit/>
          </a:bodyPr>
          <a:lstStyle/>
          <a:p>
            <a:pPr algn="r" eaLnBrk="0" hangingPunct="0"/>
            <a:fld id="{9EF97C8A-E22D-4046-906C-9BEB4FAFDD42}" type="slidenum">
              <a:rPr lang="en-US" sz="1200">
                <a:solidFill>
                  <a:srgbClr val="A6A1A1"/>
                </a:solidFill>
                <a:ea typeface="ヒラギノ角ゴ Pro W3"/>
                <a:cs typeface="ヒラギノ角ゴ Pro W3"/>
              </a:rPr>
              <a:pPr algn="r" eaLnBrk="0" hangingPunct="0"/>
              <a:t>23</a:t>
            </a:fld>
            <a:endParaRPr lang="en-US" sz="1200">
              <a:solidFill>
                <a:srgbClr val="A6A1A1"/>
              </a:solidFill>
              <a:ea typeface="ヒラギノ角ゴ Pro W3"/>
              <a:cs typeface="ヒラギノ角ゴ Pro W3"/>
            </a:endParaRPr>
          </a:p>
        </p:txBody>
      </p:sp>
      <p:sp>
        <p:nvSpPr>
          <p:cNvPr id="12"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13"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9"/>
          <p:cNvSpPr>
            <a:spLocks noChangeArrowheads="1"/>
          </p:cNvSpPr>
          <p:nvPr/>
        </p:nvSpPr>
        <p:spPr bwMode="auto">
          <a:xfrm>
            <a:off x="228600" y="1524000"/>
            <a:ext cx="8458200" cy="2530475"/>
          </a:xfrm>
          <a:prstGeom prst="rect">
            <a:avLst/>
          </a:prstGeom>
          <a:noFill/>
          <a:ln w="9525">
            <a:noFill/>
            <a:miter lim="800000"/>
            <a:headEnd/>
            <a:tailEnd/>
          </a:ln>
        </p:spPr>
        <p:txBody>
          <a:bodyPr anchor="ctr">
            <a:spAutoFit/>
          </a:bodyPr>
          <a:lstStyle/>
          <a:p>
            <a:pPr>
              <a:buFontTx/>
              <a:buChar char="•"/>
            </a:pPr>
            <a:r>
              <a:rPr lang="en-US" sz="2000">
                <a:ea typeface="ヒラギノ角ゴ Pro W3"/>
                <a:cs typeface="ヒラギノ角ゴ Pro W3"/>
              </a:rPr>
              <a:t> Very extensive network (long paths and many components).</a:t>
            </a:r>
            <a:endParaRPr lang="en-US" sz="1000">
              <a:ea typeface="ヒラギノ角ゴ Pro W3"/>
              <a:cs typeface="ヒラギノ角ゴ Pro W3"/>
            </a:endParaRPr>
          </a:p>
          <a:p>
            <a:pPr>
              <a:buFontTx/>
              <a:buChar char="•"/>
            </a:pPr>
            <a:r>
              <a:rPr lang="en-US" sz="2000">
                <a:ea typeface="ヒラギノ角ゴ Pro W3"/>
                <a:cs typeface="ヒラギノ角ゴ Pro W3"/>
              </a:rPr>
              <a:t> Typically, sub-transmission and distribution portions of the grid lack redundancy. As a result, long restoration times usually originate at the distribution level of power grids.</a:t>
            </a:r>
            <a:endParaRPr lang="en-US" sz="1200">
              <a:ea typeface="ヒラギノ角ゴ Pro W3"/>
              <a:cs typeface="ヒラギノ角ゴ Pro W3"/>
            </a:endParaRPr>
          </a:p>
          <a:p>
            <a:pPr>
              <a:buFontTx/>
              <a:buChar char="•"/>
            </a:pPr>
            <a:r>
              <a:rPr lang="en-US" sz="2000">
                <a:ea typeface="ヒラギノ角ゴ Pro W3"/>
                <a:cs typeface="ヒラギノ角ゴ Pro W3"/>
              </a:rPr>
              <a:t> Need for continuous balance of generation and demand.</a:t>
            </a:r>
            <a:endParaRPr lang="en-US" sz="1200">
              <a:ea typeface="ヒラギノ角ゴ Pro W3"/>
              <a:cs typeface="ヒラギノ角ゴ Pro W3"/>
            </a:endParaRPr>
          </a:p>
          <a:p>
            <a:pPr>
              <a:buFontTx/>
              <a:buChar char="•"/>
            </a:pPr>
            <a:r>
              <a:rPr lang="en-US" sz="2000">
                <a:ea typeface="ヒラギノ角ゴ Pro W3"/>
                <a:cs typeface="ヒラギノ角ゴ Pro W3"/>
              </a:rPr>
              <a:t> Difficulties in integrating meaningful levels of electric energy storage</a:t>
            </a:r>
            <a:endParaRPr lang="en-US" sz="1200">
              <a:ea typeface="ヒラギノ角ゴ Pro W3"/>
              <a:cs typeface="ヒラギノ角ゴ Pro W3"/>
            </a:endParaRPr>
          </a:p>
          <a:p>
            <a:pPr>
              <a:buFontTx/>
              <a:buChar char="•"/>
            </a:pPr>
            <a:r>
              <a:rPr lang="en-US" sz="2000">
                <a:ea typeface="ヒラギノ角ゴ Pro W3"/>
                <a:cs typeface="ヒラギノ角ゴ Pro W3"/>
              </a:rPr>
              <a:t> Aging infrastructure</a:t>
            </a:r>
          </a:p>
          <a:p>
            <a:pPr>
              <a:buFontTx/>
              <a:buChar char="•"/>
            </a:pPr>
            <a:r>
              <a:rPr lang="en-US" sz="2000">
                <a:ea typeface="ヒラギノ角ゴ Pro W3"/>
                <a:cs typeface="ヒラギノ角ゴ Pro W3"/>
              </a:rPr>
              <a:t> Aging workforce (people is an essential part of infrastructure systems)</a:t>
            </a:r>
          </a:p>
        </p:txBody>
      </p:sp>
      <p:sp>
        <p:nvSpPr>
          <p:cNvPr id="56324" name="Rectangle 9"/>
          <p:cNvSpPr>
            <a:spLocks noChangeArrowheads="1"/>
          </p:cNvSpPr>
          <p:nvPr/>
        </p:nvSpPr>
        <p:spPr bwMode="auto">
          <a:xfrm>
            <a:off x="0" y="762000"/>
            <a:ext cx="8107363" cy="762000"/>
          </a:xfrm>
          <a:prstGeom prst="rect">
            <a:avLst/>
          </a:prstGeom>
          <a:noFill/>
          <a:ln w="9525">
            <a:noFill/>
            <a:miter lim="800000"/>
            <a:headEnd/>
            <a:tailEnd/>
          </a:ln>
        </p:spPr>
        <p:txBody>
          <a:bodyPr wrap="none">
            <a:spAutoFit/>
          </a:bodyPr>
          <a:lstStyle/>
          <a:p>
            <a:pPr>
              <a:buFontTx/>
              <a:buChar char="•"/>
            </a:pPr>
            <a:r>
              <a:rPr lang="en-US" sz="2200" b="1">
                <a:ea typeface="ヒラギノ角ゴ Pro W3"/>
                <a:cs typeface="ヒラギノ角ゴ Pro W3"/>
              </a:rPr>
              <a:t> Other weaknesses of power grids observed during natural</a:t>
            </a:r>
          </a:p>
          <a:p>
            <a:r>
              <a:rPr lang="en-US" sz="2200" b="1">
                <a:ea typeface="ヒラギノ角ゴ Pro W3"/>
                <a:cs typeface="ヒラギノ角ゴ Pro W3"/>
              </a:rPr>
              <a:t> disasters</a:t>
            </a:r>
            <a:endParaRPr lang="en-US" sz="2200">
              <a:ea typeface="ヒラギノ角ゴ Pro W3"/>
              <a:cs typeface="ヒラギノ角ゴ Pro W3"/>
            </a:endParaRPr>
          </a:p>
        </p:txBody>
      </p:sp>
      <p:sp>
        <p:nvSpPr>
          <p:cNvPr id="9" name="TextBox 8"/>
          <p:cNvSpPr txBox="1"/>
          <p:nvPr/>
        </p:nvSpPr>
        <p:spPr>
          <a:xfrm>
            <a:off x="8240713" y="6567488"/>
            <a:ext cx="914400" cy="274637"/>
          </a:xfrm>
          <a:prstGeom prst="rect">
            <a:avLst/>
          </a:prstGeom>
          <a:noFill/>
        </p:spPr>
        <p:txBody>
          <a:bodyPr>
            <a:spAutoFit/>
          </a:bodyPr>
          <a:lstStyle/>
          <a:p>
            <a:pPr algn="r" eaLnBrk="0" hangingPunct="0"/>
            <a:fld id="{7E5BCFCD-E88D-485E-8F5E-8916282927BC}" type="slidenum">
              <a:rPr lang="en-US" sz="1200">
                <a:solidFill>
                  <a:srgbClr val="A6A1A1"/>
                </a:solidFill>
                <a:ea typeface="ヒラギノ角ゴ Pro W3"/>
                <a:cs typeface="ヒラギノ角ゴ Pro W3"/>
              </a:rPr>
              <a:pPr algn="r" eaLnBrk="0" hangingPunct="0"/>
              <a:t>24</a:t>
            </a:fld>
            <a:endParaRPr lang="en-US" sz="1200">
              <a:solidFill>
                <a:srgbClr val="A6A1A1"/>
              </a:solidFill>
              <a:ea typeface="ヒラギノ角ゴ Pro W3"/>
              <a:cs typeface="ヒラギノ角ゴ Pro W3"/>
            </a:endParaRPr>
          </a:p>
        </p:txBody>
      </p:sp>
      <p:pic>
        <p:nvPicPr>
          <p:cNvPr id="56336" name="Picture 16" descr="isaac%20utility%20trucks%20checkpoint"/>
          <p:cNvPicPr>
            <a:picLocks noChangeAspect="1" noChangeArrowheads="1"/>
          </p:cNvPicPr>
          <p:nvPr/>
        </p:nvPicPr>
        <p:blipFill>
          <a:blip r:embed="rId3" cstate="print"/>
          <a:srcRect/>
          <a:stretch>
            <a:fillRect/>
          </a:stretch>
        </p:blipFill>
        <p:spPr bwMode="auto">
          <a:xfrm>
            <a:off x="3038475" y="4222750"/>
            <a:ext cx="6029325" cy="2254250"/>
          </a:xfrm>
          <a:prstGeom prst="rect">
            <a:avLst/>
          </a:prstGeom>
          <a:noFill/>
        </p:spPr>
      </p:pic>
      <p:pic>
        <p:nvPicPr>
          <p:cNvPr id="56337" name="Picture 17"/>
          <p:cNvPicPr>
            <a:picLocks noChangeAspect="1" noChangeArrowheads="1"/>
          </p:cNvPicPr>
          <p:nvPr/>
        </p:nvPicPr>
        <p:blipFill>
          <a:blip r:embed="rId4" cstate="print"/>
          <a:srcRect/>
          <a:stretch>
            <a:fillRect/>
          </a:stretch>
        </p:blipFill>
        <p:spPr bwMode="auto">
          <a:xfrm>
            <a:off x="76200" y="4221163"/>
            <a:ext cx="2819400" cy="2255837"/>
          </a:xfrm>
          <a:prstGeom prst="rect">
            <a:avLst/>
          </a:prstGeom>
          <a:noFill/>
          <a:ln w="9525">
            <a:noFill/>
            <a:miter lim="800000"/>
            <a:headEnd/>
            <a:tailEnd/>
          </a:ln>
          <a:effectLst/>
        </p:spPr>
      </p:pic>
      <p:sp>
        <p:nvSpPr>
          <p:cNvPr id="10"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9"/>
          <p:cNvSpPr>
            <a:spLocks noChangeArrowheads="1"/>
          </p:cNvSpPr>
          <p:nvPr/>
        </p:nvSpPr>
        <p:spPr bwMode="auto">
          <a:xfrm>
            <a:off x="0" y="1371600"/>
            <a:ext cx="8458200" cy="1616075"/>
          </a:xfrm>
          <a:prstGeom prst="rect">
            <a:avLst/>
          </a:prstGeom>
          <a:noFill/>
          <a:ln w="9525">
            <a:noFill/>
            <a:miter lim="800000"/>
            <a:headEnd/>
            <a:tailEnd/>
          </a:ln>
        </p:spPr>
        <p:txBody>
          <a:bodyPr anchor="ctr">
            <a:spAutoFit/>
          </a:bodyPr>
          <a:lstStyle/>
          <a:p>
            <a:pPr>
              <a:buFontTx/>
              <a:buChar char="•"/>
            </a:pPr>
            <a:r>
              <a:rPr lang="en-US" sz="2000">
                <a:ea typeface="ヒラギノ角ゴ Pro W3"/>
                <a:cs typeface="ヒラギノ角ゴ Pro W3"/>
              </a:rPr>
              <a:t> Vulnerability:  Sub-transmission and distribution portions of the grid lack redundancy. Most outages originate in distribution-level issues.</a:t>
            </a:r>
          </a:p>
          <a:p>
            <a:pPr>
              <a:buFontTx/>
              <a:buChar char="•"/>
            </a:pPr>
            <a:endParaRPr lang="en-US" sz="2000">
              <a:ea typeface="ヒラギノ角ゴ Pro W3"/>
              <a:cs typeface="ヒラギノ角ゴ Pro W3"/>
            </a:endParaRPr>
          </a:p>
          <a:p>
            <a:pPr>
              <a:buFontTx/>
              <a:buChar char="•"/>
            </a:pPr>
            <a:r>
              <a:rPr lang="en-US" sz="2000">
                <a:ea typeface="ヒラギノ角ゴ Pro W3"/>
                <a:cs typeface="ヒラギノ角ゴ Pro W3"/>
              </a:rPr>
              <a:t> E.g., Only one damaged pole among many undamaged causing most of Grand Isle to lose power.</a:t>
            </a:r>
          </a:p>
        </p:txBody>
      </p:sp>
      <p:sp>
        <p:nvSpPr>
          <p:cNvPr id="65540" name="Rectangle 9"/>
          <p:cNvSpPr>
            <a:spLocks noChangeArrowheads="1"/>
          </p:cNvSpPr>
          <p:nvPr/>
        </p:nvSpPr>
        <p:spPr bwMode="auto">
          <a:xfrm>
            <a:off x="0" y="762000"/>
            <a:ext cx="8840788" cy="427038"/>
          </a:xfrm>
          <a:prstGeom prst="rect">
            <a:avLst/>
          </a:prstGeom>
          <a:noFill/>
          <a:ln w="9525">
            <a:noFill/>
            <a:miter lim="800000"/>
            <a:headEnd/>
            <a:tailEnd/>
          </a:ln>
        </p:spPr>
        <p:txBody>
          <a:bodyPr wrap="none">
            <a:spAutoFit/>
          </a:bodyPr>
          <a:lstStyle/>
          <a:p>
            <a:pPr>
              <a:buFontTx/>
              <a:buChar char="•"/>
            </a:pPr>
            <a:r>
              <a:rPr lang="en-US" sz="2200" b="1">
                <a:ea typeface="ヒラギノ角ゴ Pro W3"/>
                <a:cs typeface="ヒラギノ角ゴ Pro W3"/>
              </a:rPr>
              <a:t> Example of lack of redundancy at sub-transmission/distribution</a:t>
            </a:r>
            <a:endParaRPr lang="en-US" sz="2200">
              <a:ea typeface="ヒラギノ角ゴ Pro W3"/>
              <a:cs typeface="ヒラギノ角ゴ Pro W3"/>
            </a:endParaRPr>
          </a:p>
        </p:txBody>
      </p:sp>
      <p:sp>
        <p:nvSpPr>
          <p:cNvPr id="9" name="TextBox 8"/>
          <p:cNvSpPr txBox="1"/>
          <p:nvPr/>
        </p:nvSpPr>
        <p:spPr>
          <a:xfrm>
            <a:off x="8240713" y="6567488"/>
            <a:ext cx="914400" cy="274637"/>
          </a:xfrm>
          <a:prstGeom prst="rect">
            <a:avLst/>
          </a:prstGeom>
          <a:noFill/>
        </p:spPr>
        <p:txBody>
          <a:bodyPr>
            <a:spAutoFit/>
          </a:bodyPr>
          <a:lstStyle/>
          <a:p>
            <a:pPr algn="r" eaLnBrk="0" hangingPunct="0"/>
            <a:fld id="{53929F73-64F4-4F76-BFAE-6694FDF7667B}" type="slidenum">
              <a:rPr lang="en-US" sz="1200">
                <a:solidFill>
                  <a:srgbClr val="A6A1A1"/>
                </a:solidFill>
                <a:ea typeface="ヒラギノ角ゴ Pro W3"/>
                <a:cs typeface="ヒラギノ角ゴ Pro W3"/>
              </a:rPr>
              <a:pPr algn="r" eaLnBrk="0" hangingPunct="0"/>
              <a:t>25</a:t>
            </a:fld>
            <a:endParaRPr lang="en-US" sz="1200">
              <a:solidFill>
                <a:srgbClr val="A6A1A1"/>
              </a:solidFill>
              <a:ea typeface="ヒラギノ角ゴ Pro W3"/>
              <a:cs typeface="ヒラギノ角ゴ Pro W3"/>
            </a:endParaRPr>
          </a:p>
        </p:txBody>
      </p:sp>
      <p:pic>
        <p:nvPicPr>
          <p:cNvPr id="65550" name="Picture 14"/>
          <p:cNvPicPr>
            <a:picLocks noChangeAspect="1" noChangeArrowheads="1"/>
          </p:cNvPicPr>
          <p:nvPr/>
        </p:nvPicPr>
        <p:blipFill>
          <a:blip r:embed="rId3" cstate="print"/>
          <a:srcRect/>
          <a:stretch>
            <a:fillRect/>
          </a:stretch>
        </p:blipFill>
        <p:spPr bwMode="auto">
          <a:xfrm>
            <a:off x="219075" y="2819400"/>
            <a:ext cx="8924925" cy="3571875"/>
          </a:xfrm>
          <a:prstGeom prst="rect">
            <a:avLst/>
          </a:prstGeom>
          <a:noFill/>
          <a:ln w="9525">
            <a:noFill/>
            <a:miter lim="800000"/>
            <a:headEnd/>
            <a:tailEnd/>
          </a:ln>
          <a:effectLst/>
        </p:spPr>
      </p:pic>
      <p:sp>
        <p:nvSpPr>
          <p:cNvPr id="8"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dund before"/>
          <p:cNvPicPr>
            <a:picLocks noChangeAspect="1" noChangeArrowheads="1"/>
          </p:cNvPicPr>
          <p:nvPr/>
        </p:nvPicPr>
        <p:blipFill>
          <a:blip r:embed="rId2" cstate="print"/>
          <a:srcRect/>
          <a:stretch>
            <a:fillRect/>
          </a:stretch>
        </p:blipFill>
        <p:spPr bwMode="auto">
          <a:xfrm>
            <a:off x="685800" y="1447800"/>
            <a:ext cx="7696200" cy="4919663"/>
          </a:xfrm>
          <a:prstGeom prst="rect">
            <a:avLst/>
          </a:prstGeom>
          <a:noFill/>
        </p:spPr>
      </p:pic>
      <p:sp>
        <p:nvSpPr>
          <p:cNvPr id="20484" name="Rectangle 4"/>
          <p:cNvSpPr>
            <a:spLocks noChangeArrowheads="1"/>
          </p:cNvSpPr>
          <p:nvPr/>
        </p:nvSpPr>
        <p:spPr bwMode="auto">
          <a:xfrm>
            <a:off x="381000" y="990600"/>
            <a:ext cx="8458200" cy="396875"/>
          </a:xfrm>
          <a:prstGeom prst="rect">
            <a:avLst/>
          </a:prstGeom>
          <a:noFill/>
          <a:ln w="9525">
            <a:noFill/>
            <a:miter lim="800000"/>
            <a:headEnd/>
            <a:tailEnd/>
          </a:ln>
          <a:effectLst/>
        </p:spPr>
        <p:txBody>
          <a:bodyPr anchor="ctr">
            <a:spAutoFit/>
          </a:bodyPr>
          <a:lstStyle/>
          <a:p>
            <a:r>
              <a:rPr lang="en-US" sz="2000" b="1"/>
              <a:t>Example of lack of diversity</a:t>
            </a:r>
          </a:p>
        </p:txBody>
      </p:sp>
      <p:sp>
        <p:nvSpPr>
          <p:cNvPr id="6"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redund after"/>
          <p:cNvPicPr>
            <a:picLocks noChangeAspect="1" noChangeArrowheads="1"/>
          </p:cNvPicPr>
          <p:nvPr/>
        </p:nvPicPr>
        <p:blipFill>
          <a:blip r:embed="rId2" cstate="print"/>
          <a:srcRect/>
          <a:stretch>
            <a:fillRect/>
          </a:stretch>
        </p:blipFill>
        <p:spPr bwMode="auto">
          <a:xfrm>
            <a:off x="685800" y="1447800"/>
            <a:ext cx="7696200" cy="4918075"/>
          </a:xfrm>
          <a:prstGeom prst="rect">
            <a:avLst/>
          </a:prstGeom>
          <a:noFill/>
        </p:spPr>
      </p:pic>
      <p:sp>
        <p:nvSpPr>
          <p:cNvPr id="21508" name="Rectangle 4"/>
          <p:cNvSpPr>
            <a:spLocks noChangeArrowheads="1"/>
          </p:cNvSpPr>
          <p:nvPr/>
        </p:nvSpPr>
        <p:spPr bwMode="auto">
          <a:xfrm>
            <a:off x="381000" y="990600"/>
            <a:ext cx="8458200" cy="396875"/>
          </a:xfrm>
          <a:prstGeom prst="rect">
            <a:avLst/>
          </a:prstGeom>
          <a:noFill/>
          <a:ln w="9525">
            <a:noFill/>
            <a:miter lim="800000"/>
            <a:headEnd/>
            <a:tailEnd/>
          </a:ln>
          <a:effectLst/>
        </p:spPr>
        <p:txBody>
          <a:bodyPr anchor="ctr">
            <a:spAutoFit/>
          </a:bodyPr>
          <a:lstStyle/>
          <a:p>
            <a:r>
              <a:rPr lang="en-US" sz="2000" b="1"/>
              <a:t>Example of lack of diversity</a:t>
            </a:r>
          </a:p>
        </p:txBody>
      </p:sp>
      <p:sp>
        <p:nvSpPr>
          <p:cNvPr id="6"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ChangeArrowheads="1"/>
          </p:cNvSpPr>
          <p:nvPr/>
        </p:nvSpPr>
        <p:spPr bwMode="auto">
          <a:xfrm>
            <a:off x="0" y="1143000"/>
            <a:ext cx="8458200" cy="701675"/>
          </a:xfrm>
          <a:prstGeom prst="rect">
            <a:avLst/>
          </a:prstGeom>
          <a:noFill/>
          <a:ln w="9525">
            <a:noFill/>
            <a:miter lim="800000"/>
            <a:headEnd/>
            <a:tailEnd/>
          </a:ln>
        </p:spPr>
        <p:txBody>
          <a:bodyPr anchor="ctr">
            <a:spAutoFit/>
          </a:bodyPr>
          <a:lstStyle/>
          <a:p>
            <a:pPr>
              <a:buFontTx/>
              <a:buChar char="•"/>
            </a:pPr>
            <a:r>
              <a:rPr lang="en-US" sz="2000">
                <a:ea typeface="ヒラギノ角ゴ Pro W3"/>
                <a:cs typeface="ヒラギノ角ゴ Pro W3"/>
              </a:rPr>
              <a:t> Severe damage is often limited to relatively small areas</a:t>
            </a:r>
          </a:p>
          <a:p>
            <a:pPr>
              <a:buFontTx/>
              <a:buChar char="•"/>
            </a:pPr>
            <a:r>
              <a:rPr lang="en-US" sz="2000">
                <a:ea typeface="ヒラギノ角ゴ Pro W3"/>
                <a:cs typeface="ヒラギノ角ゴ Pro W3"/>
              </a:rPr>
              <a:t> During disasters damage distribution is inhomogeneous (e.g. Ike).</a:t>
            </a:r>
          </a:p>
        </p:txBody>
      </p:sp>
      <p:sp>
        <p:nvSpPr>
          <p:cNvPr id="67587" name="Rectangle 9"/>
          <p:cNvSpPr>
            <a:spLocks noChangeArrowheads="1"/>
          </p:cNvSpPr>
          <p:nvPr/>
        </p:nvSpPr>
        <p:spPr bwMode="auto">
          <a:xfrm>
            <a:off x="0" y="762000"/>
            <a:ext cx="6472238" cy="427038"/>
          </a:xfrm>
          <a:prstGeom prst="rect">
            <a:avLst/>
          </a:prstGeom>
          <a:noFill/>
          <a:ln w="9525">
            <a:noFill/>
            <a:miter lim="800000"/>
            <a:headEnd/>
            <a:tailEnd/>
          </a:ln>
        </p:spPr>
        <p:txBody>
          <a:bodyPr wrap="none">
            <a:spAutoFit/>
          </a:bodyPr>
          <a:lstStyle/>
          <a:p>
            <a:pPr>
              <a:buFontTx/>
              <a:buChar char="•"/>
            </a:pPr>
            <a:r>
              <a:rPr lang="en-US" sz="2200" b="1">
                <a:ea typeface="ヒラギノ角ゴ Pro W3"/>
                <a:cs typeface="ヒラギノ角ゴ Pro W3"/>
              </a:rPr>
              <a:t> </a:t>
            </a:r>
            <a:r>
              <a:rPr lang="en-US" sz="2200">
                <a:ea typeface="ヒラギノ角ゴ Pro W3"/>
                <a:cs typeface="ヒラギノ角ゴ Pro W3"/>
              </a:rPr>
              <a:t>Power grids performance during natural disasters</a:t>
            </a:r>
          </a:p>
        </p:txBody>
      </p:sp>
      <p:sp>
        <p:nvSpPr>
          <p:cNvPr id="9" name="TextBox 8"/>
          <p:cNvSpPr txBox="1"/>
          <p:nvPr/>
        </p:nvSpPr>
        <p:spPr>
          <a:xfrm>
            <a:off x="8240713" y="6567488"/>
            <a:ext cx="914400" cy="274637"/>
          </a:xfrm>
          <a:prstGeom prst="rect">
            <a:avLst/>
          </a:prstGeom>
          <a:noFill/>
        </p:spPr>
        <p:txBody>
          <a:bodyPr>
            <a:spAutoFit/>
          </a:bodyPr>
          <a:lstStyle/>
          <a:p>
            <a:pPr algn="r" eaLnBrk="0" hangingPunct="0"/>
            <a:fld id="{75DFB279-8320-4521-AD3F-84EB958D3596}" type="slidenum">
              <a:rPr lang="en-US" sz="1200">
                <a:solidFill>
                  <a:srgbClr val="A6A1A1"/>
                </a:solidFill>
                <a:ea typeface="ヒラギノ角ゴ Pro W3"/>
                <a:cs typeface="ヒラギノ角ゴ Pro W3"/>
              </a:rPr>
              <a:pPr algn="r" eaLnBrk="0" hangingPunct="0"/>
              <a:t>28</a:t>
            </a:fld>
            <a:endParaRPr lang="en-US" sz="1200">
              <a:solidFill>
                <a:srgbClr val="A6A1A1"/>
              </a:solidFill>
              <a:ea typeface="ヒラギノ角ゴ Pro W3"/>
              <a:cs typeface="ヒラギノ角ゴ Pro W3"/>
            </a:endParaRPr>
          </a:p>
        </p:txBody>
      </p:sp>
      <p:pic>
        <p:nvPicPr>
          <p:cNvPr id="67591" name="Picture 7"/>
          <p:cNvPicPr>
            <a:picLocks noChangeAspect="1" noChangeArrowheads="1"/>
          </p:cNvPicPr>
          <p:nvPr/>
        </p:nvPicPr>
        <p:blipFill>
          <a:blip r:embed="rId3" cstate="print"/>
          <a:srcRect/>
          <a:stretch>
            <a:fillRect/>
          </a:stretch>
        </p:blipFill>
        <p:spPr bwMode="auto">
          <a:xfrm>
            <a:off x="152400" y="1905000"/>
            <a:ext cx="8882063" cy="4445000"/>
          </a:xfrm>
          <a:prstGeom prst="rect">
            <a:avLst/>
          </a:prstGeom>
          <a:noFill/>
          <a:ln w="9525">
            <a:noFill/>
            <a:miter lim="800000"/>
            <a:headEnd/>
            <a:tailEnd/>
          </a:ln>
          <a:effectLst/>
        </p:spPr>
      </p:pic>
      <p:sp>
        <p:nvSpPr>
          <p:cNvPr id="8"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9"/>
          <p:cNvSpPr>
            <a:spLocks noChangeArrowheads="1"/>
          </p:cNvSpPr>
          <p:nvPr/>
        </p:nvSpPr>
        <p:spPr bwMode="auto">
          <a:xfrm>
            <a:off x="0" y="1143000"/>
            <a:ext cx="8458200" cy="1311275"/>
          </a:xfrm>
          <a:prstGeom prst="rect">
            <a:avLst/>
          </a:prstGeom>
          <a:noFill/>
          <a:ln w="9525">
            <a:noFill/>
            <a:miter lim="800000"/>
            <a:headEnd/>
            <a:tailEnd/>
          </a:ln>
        </p:spPr>
        <p:txBody>
          <a:bodyPr anchor="ctr">
            <a:spAutoFit/>
          </a:bodyPr>
          <a:lstStyle/>
          <a:p>
            <a:pPr>
              <a:buFontTx/>
              <a:buChar char="•"/>
            </a:pPr>
            <a:r>
              <a:rPr lang="en-US" sz="2000">
                <a:ea typeface="ヒラギノ角ゴ Pro W3"/>
                <a:cs typeface="ヒラギノ角ゴ Pro W3"/>
              </a:rPr>
              <a:t> Case study: Superstorm Sandy</a:t>
            </a:r>
          </a:p>
          <a:p>
            <a:pPr>
              <a:buFontTx/>
              <a:buChar char="•"/>
            </a:pPr>
            <a:r>
              <a:rPr lang="en-US" sz="2000">
                <a:ea typeface="ヒラギノ角ゴ Pro W3"/>
                <a:cs typeface="ヒラギノ角ゴ Pro W3"/>
              </a:rPr>
              <a:t> Relatively little damage to the power grid but outages were severe</a:t>
            </a:r>
          </a:p>
          <a:p>
            <a:pPr>
              <a:buFontTx/>
              <a:buChar char="•"/>
            </a:pPr>
            <a:r>
              <a:rPr lang="en-US" sz="2000">
                <a:ea typeface="ヒラギノ角ゴ Pro W3"/>
                <a:cs typeface="ヒラギノ角ゴ Pro W3"/>
              </a:rPr>
              <a:t> Longer restoration times than usual observed in areas with underground power facilities.</a:t>
            </a:r>
          </a:p>
        </p:txBody>
      </p:sp>
      <p:sp>
        <p:nvSpPr>
          <p:cNvPr id="73731" name="Rectangle 9"/>
          <p:cNvSpPr>
            <a:spLocks noChangeArrowheads="1"/>
          </p:cNvSpPr>
          <p:nvPr/>
        </p:nvSpPr>
        <p:spPr bwMode="auto">
          <a:xfrm>
            <a:off x="0" y="762000"/>
            <a:ext cx="6472238" cy="427038"/>
          </a:xfrm>
          <a:prstGeom prst="rect">
            <a:avLst/>
          </a:prstGeom>
          <a:noFill/>
          <a:ln w="9525">
            <a:noFill/>
            <a:miter lim="800000"/>
            <a:headEnd/>
            <a:tailEnd/>
          </a:ln>
        </p:spPr>
        <p:txBody>
          <a:bodyPr wrap="none">
            <a:spAutoFit/>
          </a:bodyPr>
          <a:lstStyle/>
          <a:p>
            <a:pPr>
              <a:buFontTx/>
              <a:buChar char="•"/>
            </a:pPr>
            <a:r>
              <a:rPr lang="en-US" sz="2200" b="1">
                <a:ea typeface="ヒラギノ角ゴ Pro W3"/>
                <a:cs typeface="ヒラギノ角ゴ Pro W3"/>
              </a:rPr>
              <a:t> </a:t>
            </a:r>
            <a:r>
              <a:rPr lang="en-US" sz="2200">
                <a:ea typeface="ヒラギノ角ゴ Pro W3"/>
                <a:cs typeface="ヒラギノ角ゴ Pro W3"/>
              </a:rPr>
              <a:t>Power grids performance during natural disasters</a:t>
            </a:r>
          </a:p>
        </p:txBody>
      </p:sp>
      <p:sp>
        <p:nvSpPr>
          <p:cNvPr id="9" name="TextBox 8"/>
          <p:cNvSpPr txBox="1"/>
          <p:nvPr/>
        </p:nvSpPr>
        <p:spPr>
          <a:xfrm>
            <a:off x="8240713" y="6567488"/>
            <a:ext cx="914400" cy="274637"/>
          </a:xfrm>
          <a:prstGeom prst="rect">
            <a:avLst/>
          </a:prstGeom>
          <a:noFill/>
        </p:spPr>
        <p:txBody>
          <a:bodyPr>
            <a:spAutoFit/>
          </a:bodyPr>
          <a:lstStyle/>
          <a:p>
            <a:pPr algn="r" eaLnBrk="0" hangingPunct="0"/>
            <a:fld id="{8E886F1E-5F01-4305-AB97-9D18DA7371A2}" type="slidenum">
              <a:rPr lang="en-US" sz="1200">
                <a:solidFill>
                  <a:srgbClr val="A6A1A1"/>
                </a:solidFill>
                <a:ea typeface="ヒラギノ角ゴ Pro W3"/>
                <a:cs typeface="ヒラギノ角ゴ Pro W3"/>
              </a:rPr>
              <a:pPr algn="r" eaLnBrk="0" hangingPunct="0"/>
              <a:t>29</a:t>
            </a:fld>
            <a:endParaRPr lang="en-US" sz="1200">
              <a:solidFill>
                <a:srgbClr val="A6A1A1"/>
              </a:solidFill>
              <a:ea typeface="ヒラギノ角ゴ Pro W3"/>
              <a:cs typeface="ヒラギノ角ゴ Pro W3"/>
            </a:endParaRPr>
          </a:p>
        </p:txBody>
      </p:sp>
      <p:pic>
        <p:nvPicPr>
          <p:cNvPr id="73734" name="Picture 6"/>
          <p:cNvPicPr>
            <a:picLocks noChangeAspect="1" noChangeArrowheads="1"/>
          </p:cNvPicPr>
          <p:nvPr/>
        </p:nvPicPr>
        <p:blipFill>
          <a:blip r:embed="rId3" cstate="print"/>
          <a:srcRect/>
          <a:stretch>
            <a:fillRect/>
          </a:stretch>
        </p:blipFill>
        <p:spPr bwMode="auto">
          <a:xfrm>
            <a:off x="74613" y="2667000"/>
            <a:ext cx="8916987" cy="3509963"/>
          </a:xfrm>
          <a:prstGeom prst="rect">
            <a:avLst/>
          </a:prstGeom>
          <a:noFill/>
          <a:ln w="9525">
            <a:noFill/>
            <a:miter lim="800000"/>
            <a:headEnd/>
            <a:tailEnd/>
          </a:ln>
          <a:effectLst/>
        </p:spPr>
      </p:pic>
      <p:sp>
        <p:nvSpPr>
          <p:cNvPr id="8"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432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123" name="Rectangle 3"/>
          <p:cNvSpPr>
            <a:spLocks noChangeArrowheads="1"/>
          </p:cNvSpPr>
          <p:nvPr/>
        </p:nvSpPr>
        <p:spPr bwMode="auto">
          <a:xfrm>
            <a:off x="0" y="838200"/>
            <a:ext cx="9144000" cy="1739900"/>
          </a:xfrm>
          <a:prstGeom prst="rect">
            <a:avLst/>
          </a:prstGeom>
          <a:noFill/>
          <a:ln w="9525">
            <a:noFill/>
            <a:miter lim="800000"/>
            <a:headEnd/>
            <a:tailEnd/>
          </a:ln>
          <a:effectLst/>
        </p:spPr>
        <p:txBody>
          <a:bodyPr anchor="ctr">
            <a:spAutoFit/>
          </a:bodyPr>
          <a:lstStyle/>
          <a:p>
            <a:r>
              <a:rPr lang="en-US" b="1" dirty="0"/>
              <a:t>Prerequisites: </a:t>
            </a:r>
          </a:p>
          <a:p>
            <a:pPr>
              <a:buFontTx/>
              <a:buChar char="•"/>
            </a:pPr>
            <a:r>
              <a:rPr lang="en-US" dirty="0"/>
              <a:t> Fundamentals of power electronics and power systems or consent from the instructor.</a:t>
            </a:r>
          </a:p>
          <a:p>
            <a:endParaRPr lang="en-US" dirty="0"/>
          </a:p>
          <a:p>
            <a:pPr>
              <a:buFontTx/>
              <a:buChar char="•"/>
            </a:pPr>
            <a:r>
              <a:rPr lang="en-US" dirty="0"/>
              <a:t> Familiarity with at least one computer simulation software.</a:t>
            </a:r>
          </a:p>
          <a:p>
            <a:pPr>
              <a:buFontTx/>
              <a:buChar char="•"/>
            </a:pPr>
            <a:endParaRPr lang="en-US" dirty="0"/>
          </a:p>
          <a:p>
            <a:pPr>
              <a:buFontTx/>
              <a:buChar char="•"/>
            </a:pPr>
            <a:r>
              <a:rPr lang="en-US" dirty="0"/>
              <a:t> Knowledge on how to browse through professional publications.</a:t>
            </a:r>
          </a:p>
        </p:txBody>
      </p:sp>
      <p:sp>
        <p:nvSpPr>
          <p:cNvPr id="5124" name="Rectangle 4"/>
          <p:cNvSpPr>
            <a:spLocks noChangeArrowheads="1"/>
          </p:cNvSpPr>
          <p:nvPr/>
        </p:nvSpPr>
        <p:spPr bwMode="auto">
          <a:xfrm>
            <a:off x="0" y="2610683"/>
            <a:ext cx="9144000" cy="4247317"/>
          </a:xfrm>
          <a:prstGeom prst="rect">
            <a:avLst/>
          </a:prstGeom>
          <a:noFill/>
          <a:ln w="9525">
            <a:noFill/>
            <a:miter lim="800000"/>
            <a:headEnd/>
            <a:tailEnd/>
          </a:ln>
          <a:effectLst/>
        </p:spPr>
        <p:txBody>
          <a:bodyPr anchor="ctr">
            <a:spAutoFit/>
          </a:bodyPr>
          <a:lstStyle/>
          <a:p>
            <a:r>
              <a:rPr lang="en-US" b="1" dirty="0"/>
              <a:t>Course Description: </a:t>
            </a:r>
          </a:p>
          <a:p>
            <a:pPr>
              <a:buFontTx/>
              <a:buChar char="•"/>
            </a:pPr>
            <a:r>
              <a:rPr lang="en-US" dirty="0"/>
              <a:t> Graduate level course. Hence, students are expected to have a proactive approach to their course work, which in some cases will require finding on their own proper ways to find unknown solutions to a given </a:t>
            </a:r>
            <a:r>
              <a:rPr lang="en-US" dirty="0" smtClean="0"/>
              <a:t>problem. </a:t>
            </a:r>
            <a:endParaRPr lang="en-US" dirty="0"/>
          </a:p>
          <a:p>
            <a:pPr>
              <a:buFontTx/>
              <a:buChar char="•"/>
            </a:pPr>
            <a:endParaRPr lang="en-US" dirty="0"/>
          </a:p>
          <a:p>
            <a:pPr>
              <a:buFontTx/>
              <a:buChar char="•"/>
            </a:pPr>
            <a:r>
              <a:rPr lang="en-US" dirty="0"/>
              <a:t> Main Goal: To discuss topics related with </a:t>
            </a:r>
            <a:r>
              <a:rPr lang="en-US" dirty="0" err="1"/>
              <a:t>microgrids</a:t>
            </a:r>
            <a:r>
              <a:rPr lang="en-US" dirty="0"/>
              <a:t>.</a:t>
            </a:r>
          </a:p>
          <a:p>
            <a:pPr>
              <a:buFontTx/>
              <a:buChar char="•"/>
            </a:pPr>
            <a:endParaRPr lang="en-US" dirty="0"/>
          </a:p>
          <a:p>
            <a:pPr>
              <a:buFontTx/>
              <a:buChar char="•"/>
            </a:pPr>
            <a:r>
              <a:rPr lang="en-US" dirty="0"/>
              <a:t> Secondary Goal: To prepare the students to conduct research or help them to improve their existing research skills. </a:t>
            </a:r>
            <a:endParaRPr lang="en-US" dirty="0" smtClean="0"/>
          </a:p>
          <a:p>
            <a:pPr>
              <a:buFontTx/>
              <a:buChar char="•"/>
            </a:pPr>
            <a:endParaRPr lang="en-US" dirty="0" smtClean="0"/>
          </a:p>
          <a:p>
            <a:pPr>
              <a:buFontTx/>
              <a:buChar char="•"/>
            </a:pPr>
            <a:r>
              <a:rPr lang="en-US" dirty="0" smtClean="0"/>
              <a:t>This course is designed based on the fact that students are already </a:t>
            </a:r>
            <a:r>
              <a:rPr lang="en-US" dirty="0" smtClean="0"/>
              <a:t>graduated professionals in engineering or </a:t>
            </a:r>
            <a:r>
              <a:rPr lang="en-US" dirty="0" smtClean="0"/>
              <a:t>science. Hence, grading includes evaluating students </a:t>
            </a:r>
            <a:r>
              <a:rPr lang="en-US" dirty="0" smtClean="0"/>
              <a:t>academic maturity within the context of a graduate level </a:t>
            </a:r>
            <a:r>
              <a:rPr lang="en-US" dirty="0" smtClean="0"/>
              <a:t>course</a:t>
            </a:r>
            <a:r>
              <a:rPr lang="en-US" dirty="0" smtClean="0"/>
              <a:t> </a:t>
            </a:r>
            <a:r>
              <a:rPr lang="en-US" dirty="0" smtClean="0"/>
              <a:t>by, for example, considering how </a:t>
            </a:r>
            <a:r>
              <a:rPr lang="en-US" dirty="0" smtClean="0"/>
              <a:t>well students demonstrate </a:t>
            </a:r>
            <a:r>
              <a:rPr lang="en-US" dirty="0" smtClean="0"/>
              <a:t>independence in finding solutions to problems without </a:t>
            </a:r>
            <a:r>
              <a:rPr lang="en-US" dirty="0" smtClean="0"/>
              <a:t>guidance from the professor. </a:t>
            </a:r>
            <a:endParaRPr lang="en-US" dirty="0"/>
          </a:p>
        </p:txBody>
      </p:sp>
      <p:sp>
        <p:nvSpPr>
          <p:cNvPr id="6" name="Footer Placeholder 3"/>
          <p:cNvSpPr>
            <a:spLocks noGrp="1"/>
          </p:cNvSpPr>
          <p:nvPr>
            <p:ph type="ftr" sz="quarter" idx="10"/>
          </p:nvPr>
        </p:nvSpPr>
        <p:spPr>
          <a:xfrm>
            <a:off x="5029200" y="6613525"/>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9"/>
          <p:cNvSpPr>
            <a:spLocks noChangeArrowheads="1"/>
          </p:cNvSpPr>
          <p:nvPr/>
        </p:nvSpPr>
        <p:spPr bwMode="auto">
          <a:xfrm>
            <a:off x="0" y="1143000"/>
            <a:ext cx="8458200" cy="1006475"/>
          </a:xfrm>
          <a:prstGeom prst="rect">
            <a:avLst/>
          </a:prstGeom>
          <a:noFill/>
          <a:ln w="9525">
            <a:noFill/>
            <a:miter lim="800000"/>
            <a:headEnd/>
            <a:tailEnd/>
          </a:ln>
        </p:spPr>
        <p:txBody>
          <a:bodyPr anchor="ctr">
            <a:spAutoFit/>
          </a:bodyPr>
          <a:lstStyle/>
          <a:p>
            <a:pPr>
              <a:buFontTx/>
              <a:buChar char="•"/>
            </a:pPr>
            <a:r>
              <a:rPr lang="en-US" sz="2000">
                <a:ea typeface="ヒラギノ角ゴ Pro W3"/>
                <a:cs typeface="ヒラギノ角ゴ Pro W3"/>
              </a:rPr>
              <a:t> Case study: Superstorm Sandy</a:t>
            </a:r>
          </a:p>
          <a:p>
            <a:pPr>
              <a:buFontTx/>
              <a:buChar char="•"/>
            </a:pPr>
            <a:r>
              <a:rPr lang="en-US" sz="2000">
                <a:ea typeface="ヒラギノ角ゴ Pro W3"/>
                <a:cs typeface="ヒラギノ角ゴ Pro W3"/>
              </a:rPr>
              <a:t>  Often, damage to power grids is less severe than for residences.</a:t>
            </a:r>
          </a:p>
          <a:p>
            <a:pPr>
              <a:buFontTx/>
              <a:buChar char="•"/>
            </a:pPr>
            <a:r>
              <a:rPr lang="en-US" sz="2000">
                <a:ea typeface="ヒラギノ角ゴ Pro W3"/>
                <a:cs typeface="ヒラギノ角ゴ Pro W3"/>
              </a:rPr>
              <a:t> Storm surge damaged some substations in coastal areas</a:t>
            </a:r>
          </a:p>
        </p:txBody>
      </p:sp>
      <p:sp>
        <p:nvSpPr>
          <p:cNvPr id="75779" name="Rectangle 9"/>
          <p:cNvSpPr>
            <a:spLocks noChangeArrowheads="1"/>
          </p:cNvSpPr>
          <p:nvPr/>
        </p:nvSpPr>
        <p:spPr bwMode="auto">
          <a:xfrm>
            <a:off x="0" y="762000"/>
            <a:ext cx="6472238" cy="427038"/>
          </a:xfrm>
          <a:prstGeom prst="rect">
            <a:avLst/>
          </a:prstGeom>
          <a:noFill/>
          <a:ln w="9525">
            <a:noFill/>
            <a:miter lim="800000"/>
            <a:headEnd/>
            <a:tailEnd/>
          </a:ln>
        </p:spPr>
        <p:txBody>
          <a:bodyPr wrap="none">
            <a:spAutoFit/>
          </a:bodyPr>
          <a:lstStyle/>
          <a:p>
            <a:pPr>
              <a:buFontTx/>
              <a:buChar char="•"/>
            </a:pPr>
            <a:r>
              <a:rPr lang="en-US" sz="2200" b="1">
                <a:ea typeface="ヒラギノ角ゴ Pro W3"/>
                <a:cs typeface="ヒラギノ角ゴ Pro W3"/>
              </a:rPr>
              <a:t> </a:t>
            </a:r>
            <a:r>
              <a:rPr lang="en-US" sz="2200">
                <a:ea typeface="ヒラギノ角ゴ Pro W3"/>
                <a:cs typeface="ヒラギノ角ゴ Pro W3"/>
              </a:rPr>
              <a:t>Power grids performance during natural disasters</a:t>
            </a:r>
          </a:p>
        </p:txBody>
      </p:sp>
      <p:sp>
        <p:nvSpPr>
          <p:cNvPr id="9" name="TextBox 8"/>
          <p:cNvSpPr txBox="1"/>
          <p:nvPr/>
        </p:nvSpPr>
        <p:spPr>
          <a:xfrm>
            <a:off x="8240713" y="6567488"/>
            <a:ext cx="914400" cy="274637"/>
          </a:xfrm>
          <a:prstGeom prst="rect">
            <a:avLst/>
          </a:prstGeom>
          <a:noFill/>
        </p:spPr>
        <p:txBody>
          <a:bodyPr>
            <a:spAutoFit/>
          </a:bodyPr>
          <a:lstStyle/>
          <a:p>
            <a:pPr algn="r" eaLnBrk="0" hangingPunct="0"/>
            <a:fld id="{4E8142BD-3426-4210-A9DD-A488C9C2C49F}" type="slidenum">
              <a:rPr lang="en-US" sz="1200">
                <a:solidFill>
                  <a:srgbClr val="A6A1A1"/>
                </a:solidFill>
                <a:ea typeface="ヒラギノ角ゴ Pro W3"/>
                <a:cs typeface="ヒラギノ角ゴ Pro W3"/>
              </a:rPr>
              <a:pPr algn="r" eaLnBrk="0" hangingPunct="0"/>
              <a:t>30</a:t>
            </a:fld>
            <a:endParaRPr lang="en-US" sz="1200">
              <a:solidFill>
                <a:srgbClr val="A6A1A1"/>
              </a:solidFill>
              <a:ea typeface="ヒラギノ角ゴ Pro W3"/>
              <a:cs typeface="ヒラギノ角ゴ Pro W3"/>
            </a:endParaRPr>
          </a:p>
        </p:txBody>
      </p:sp>
      <p:pic>
        <p:nvPicPr>
          <p:cNvPr id="75783" name="Picture 7"/>
          <p:cNvPicPr>
            <a:picLocks noChangeAspect="1" noChangeArrowheads="1"/>
          </p:cNvPicPr>
          <p:nvPr/>
        </p:nvPicPr>
        <p:blipFill>
          <a:blip r:embed="rId3" cstate="print"/>
          <a:srcRect/>
          <a:stretch>
            <a:fillRect/>
          </a:stretch>
        </p:blipFill>
        <p:spPr bwMode="auto">
          <a:xfrm>
            <a:off x="74613" y="2133600"/>
            <a:ext cx="8916987" cy="4343400"/>
          </a:xfrm>
          <a:prstGeom prst="rect">
            <a:avLst/>
          </a:prstGeom>
          <a:noFill/>
          <a:ln w="9525">
            <a:noFill/>
            <a:miter lim="800000"/>
            <a:headEnd/>
            <a:tailEnd/>
          </a:ln>
          <a:effectLst/>
        </p:spPr>
      </p:pic>
      <p:sp>
        <p:nvSpPr>
          <p:cNvPr id="8"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57200" y="4267200"/>
            <a:ext cx="2976563" cy="210820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cstate="print"/>
          <a:srcRect/>
          <a:stretch>
            <a:fillRect/>
          </a:stretch>
        </p:blipFill>
        <p:spPr bwMode="auto">
          <a:xfrm>
            <a:off x="152400" y="914400"/>
            <a:ext cx="5072063" cy="3273425"/>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cstate="print"/>
          <a:srcRect/>
          <a:stretch>
            <a:fillRect/>
          </a:stretch>
        </p:blipFill>
        <p:spPr bwMode="auto">
          <a:xfrm>
            <a:off x="4038600" y="3276600"/>
            <a:ext cx="4419600" cy="3130550"/>
          </a:xfrm>
          <a:prstGeom prst="rect">
            <a:avLst/>
          </a:prstGeom>
          <a:noFill/>
          <a:ln w="9525">
            <a:noFill/>
            <a:miter lim="800000"/>
            <a:headEnd/>
            <a:tailEnd/>
          </a:ln>
          <a:effectLst/>
        </p:spPr>
      </p:pic>
      <p:sp>
        <p:nvSpPr>
          <p:cNvPr id="22534" name="Rectangle 6"/>
          <p:cNvSpPr>
            <a:spLocks noChangeArrowheads="1"/>
          </p:cNvSpPr>
          <p:nvPr/>
        </p:nvSpPr>
        <p:spPr bwMode="auto">
          <a:xfrm>
            <a:off x="5410200" y="914400"/>
            <a:ext cx="3581400" cy="2225675"/>
          </a:xfrm>
          <a:prstGeom prst="rect">
            <a:avLst/>
          </a:prstGeom>
          <a:noFill/>
          <a:ln w="9525">
            <a:noFill/>
            <a:miter lim="800000"/>
            <a:headEnd/>
            <a:tailEnd/>
          </a:ln>
          <a:effectLst/>
        </p:spPr>
        <p:txBody>
          <a:bodyPr anchor="ctr">
            <a:spAutoFit/>
          </a:bodyPr>
          <a:lstStyle/>
          <a:p>
            <a:r>
              <a:rPr lang="en-US" sz="2000" b="1"/>
              <a:t>Although they are hidden, the same reliability weaknesses are prevalent throughout the grid. Hence, power outages are not too uncommon in “normal” conditions.</a:t>
            </a:r>
            <a:endParaRPr lang="en-US" sz="2000"/>
          </a:p>
        </p:txBody>
      </p:sp>
      <p:sp>
        <p:nvSpPr>
          <p:cNvPr id="8" name="Text Box 6"/>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dirty="0" smtClean="0"/>
              <a:t>Availability/Resilience</a:t>
            </a:r>
            <a:endParaRPr lang="en-US" sz="2800" b="1" u="sng" dirty="0"/>
          </a:p>
        </p:txBody>
      </p:sp>
      <p:sp>
        <p:nvSpPr>
          <p:cNvPr id="9"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990600" y="1676400"/>
            <a:ext cx="6705600" cy="4535488"/>
          </a:xfrm>
          <a:prstGeom prst="rect">
            <a:avLst/>
          </a:prstGeom>
          <a:noFill/>
          <a:ln w="9525">
            <a:noFill/>
            <a:miter lim="800000"/>
            <a:headEnd/>
            <a:tailEnd/>
          </a:ln>
          <a:effectLst/>
        </p:spPr>
      </p:pic>
      <p:sp>
        <p:nvSpPr>
          <p:cNvPr id="23555" name="Text Box 3"/>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a:t>Security</a:t>
            </a:r>
          </a:p>
        </p:txBody>
      </p:sp>
      <p:sp>
        <p:nvSpPr>
          <p:cNvPr id="23556" name="Rectangle 4"/>
          <p:cNvSpPr>
            <a:spLocks noChangeArrowheads="1"/>
          </p:cNvSpPr>
          <p:nvPr/>
        </p:nvSpPr>
        <p:spPr bwMode="auto">
          <a:xfrm>
            <a:off x="0" y="685800"/>
            <a:ext cx="9144000" cy="1006475"/>
          </a:xfrm>
          <a:prstGeom prst="rect">
            <a:avLst/>
          </a:prstGeom>
          <a:noFill/>
          <a:ln w="9525">
            <a:noFill/>
            <a:miter lim="800000"/>
            <a:headEnd/>
            <a:tailEnd/>
          </a:ln>
          <a:effectLst/>
        </p:spPr>
        <p:txBody>
          <a:bodyPr anchor="ctr">
            <a:spAutoFit/>
          </a:bodyPr>
          <a:lstStyle/>
          <a:p>
            <a:pPr>
              <a:buFontTx/>
              <a:buChar char="•"/>
            </a:pPr>
            <a:r>
              <a:rPr lang="en-US" sz="2000"/>
              <a:t>Increased reliance on communications and cybernetics make power grids more vulnerable to external attacks</a:t>
            </a:r>
          </a:p>
          <a:p>
            <a:pPr>
              <a:buFontTx/>
              <a:buChar char="•"/>
            </a:pPr>
            <a:r>
              <a:rPr lang="en-US" sz="2000"/>
              <a:t>Long transmission lines are extremely easy targets for external attacks.</a:t>
            </a:r>
          </a:p>
        </p:txBody>
      </p:sp>
      <p:sp>
        <p:nvSpPr>
          <p:cNvPr id="23557" name="Rectangle 5"/>
          <p:cNvSpPr>
            <a:spLocks noChangeArrowheads="1"/>
          </p:cNvSpPr>
          <p:nvPr/>
        </p:nvSpPr>
        <p:spPr bwMode="auto">
          <a:xfrm>
            <a:off x="2667000" y="6248400"/>
            <a:ext cx="3382963" cy="274638"/>
          </a:xfrm>
          <a:prstGeom prst="rect">
            <a:avLst/>
          </a:prstGeom>
          <a:noFill/>
          <a:ln w="9525">
            <a:noFill/>
            <a:miter lim="800000"/>
            <a:headEnd/>
            <a:tailEnd/>
          </a:ln>
          <a:effectLst/>
        </p:spPr>
        <p:txBody>
          <a:bodyPr wrap="none">
            <a:spAutoFit/>
          </a:bodyPr>
          <a:lstStyle/>
          <a:p>
            <a:r>
              <a:rPr lang="en-US" sz="1200">
                <a:latin typeface="Times New Roman" pitchFamily="18" charset="0"/>
              </a:rPr>
              <a:t>U.S. DOE OEERE “20% of Wind Energy by 2030.”</a:t>
            </a: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057400" y="2209800"/>
            <a:ext cx="5562600" cy="4017963"/>
          </a:xfrm>
          <a:prstGeom prst="rect">
            <a:avLst/>
          </a:prstGeom>
          <a:noFill/>
          <a:ln w="9525">
            <a:noFill/>
            <a:miter lim="800000"/>
            <a:headEnd/>
            <a:tailEnd/>
          </a:ln>
          <a:effectLst/>
        </p:spPr>
      </p:pic>
      <p:sp>
        <p:nvSpPr>
          <p:cNvPr id="24579" name="Text Box 3"/>
          <p:cNvSpPr txBox="1">
            <a:spLocks noChangeArrowheads="1"/>
          </p:cNvSpPr>
          <p:nvPr/>
        </p:nvSpPr>
        <p:spPr bwMode="auto">
          <a:xfrm>
            <a:off x="228600" y="228600"/>
            <a:ext cx="8763000" cy="519113"/>
          </a:xfrm>
          <a:prstGeom prst="rect">
            <a:avLst/>
          </a:prstGeom>
          <a:noFill/>
          <a:ln w="9525">
            <a:noFill/>
            <a:miter lim="800000"/>
            <a:headEnd/>
            <a:tailEnd/>
          </a:ln>
          <a:effectLst/>
        </p:spPr>
        <p:txBody>
          <a:bodyPr>
            <a:spAutoFit/>
          </a:bodyPr>
          <a:lstStyle/>
          <a:p>
            <a:pPr algn="ctr">
              <a:spcBef>
                <a:spcPct val="50000"/>
              </a:spcBef>
            </a:pPr>
            <a:r>
              <a:rPr lang="en-US" sz="2800" b="1" u="sng"/>
              <a:t>Cost</a:t>
            </a:r>
          </a:p>
        </p:txBody>
      </p:sp>
      <p:sp>
        <p:nvSpPr>
          <p:cNvPr id="24580" name="Rectangle 4"/>
          <p:cNvSpPr>
            <a:spLocks noChangeArrowheads="1"/>
          </p:cNvSpPr>
          <p:nvPr/>
        </p:nvSpPr>
        <p:spPr bwMode="auto">
          <a:xfrm>
            <a:off x="0" y="838200"/>
            <a:ext cx="9144000" cy="1616075"/>
          </a:xfrm>
          <a:prstGeom prst="rect">
            <a:avLst/>
          </a:prstGeom>
          <a:noFill/>
          <a:ln w="9525">
            <a:noFill/>
            <a:miter lim="800000"/>
            <a:headEnd/>
            <a:tailEnd/>
          </a:ln>
          <a:effectLst/>
        </p:spPr>
        <p:txBody>
          <a:bodyPr anchor="ctr">
            <a:spAutoFit/>
          </a:bodyPr>
          <a:lstStyle/>
          <a:p>
            <a:pPr>
              <a:buFontTx/>
              <a:buChar char="•"/>
            </a:pPr>
            <a:r>
              <a:rPr lang="en-US" sz="2000"/>
              <a:t>Traditional natural gas and coal power plants is not seen as a suitable solution as it used to be. </a:t>
            </a:r>
          </a:p>
          <a:p>
            <a:pPr>
              <a:buFontTx/>
              <a:buChar char="•"/>
            </a:pPr>
            <a:r>
              <a:rPr lang="en-US" sz="2000"/>
              <a:t> Future generation expansion capacity will very likely be done away from demand centers. Hence, more large and expensive transmission lines need to be built.</a:t>
            </a:r>
          </a:p>
        </p:txBody>
      </p:sp>
      <p:sp>
        <p:nvSpPr>
          <p:cNvPr id="24581" name="Rectangle 5"/>
          <p:cNvSpPr>
            <a:spLocks noChangeArrowheads="1"/>
          </p:cNvSpPr>
          <p:nvPr/>
        </p:nvSpPr>
        <p:spPr bwMode="auto">
          <a:xfrm>
            <a:off x="2514600" y="6248400"/>
            <a:ext cx="4525963" cy="274638"/>
          </a:xfrm>
          <a:prstGeom prst="rect">
            <a:avLst/>
          </a:prstGeom>
          <a:noFill/>
          <a:ln w="9525">
            <a:noFill/>
            <a:miter lim="800000"/>
            <a:headEnd/>
            <a:tailEnd/>
          </a:ln>
          <a:effectLst/>
        </p:spPr>
        <p:txBody>
          <a:bodyPr wrap="none">
            <a:spAutoFit/>
          </a:bodyPr>
          <a:lstStyle/>
          <a:p>
            <a:r>
              <a:rPr lang="en-US" sz="1200">
                <a:latin typeface="Times New Roman" pitchFamily="18" charset="0"/>
              </a:rPr>
              <a:t>http://www.nrel.gov/wind/systemsintegration/images/home_usmap.jpg</a:t>
            </a: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914400" y="152400"/>
            <a:ext cx="8077200" cy="457200"/>
          </a:xfrm>
          <a:prstGeom prst="rect">
            <a:avLst/>
          </a:prstGeom>
          <a:noFill/>
          <a:ln w="9525">
            <a:noFill/>
            <a:miter lim="800000"/>
            <a:headEnd/>
            <a:tailEnd/>
          </a:ln>
          <a:effectLst/>
        </p:spPr>
        <p:txBody>
          <a:bodyPr>
            <a:spAutoFit/>
          </a:bodyPr>
          <a:lstStyle/>
          <a:p>
            <a:pPr algn="ctr">
              <a:spcBef>
                <a:spcPct val="50000"/>
              </a:spcBef>
            </a:pPr>
            <a:r>
              <a:rPr lang="en-US" sz="2400" b="1" u="sng"/>
              <a:t>Other issues in conventional grids</a:t>
            </a:r>
          </a:p>
        </p:txBody>
      </p:sp>
      <p:sp>
        <p:nvSpPr>
          <p:cNvPr id="77827" name="Rectangle 3"/>
          <p:cNvSpPr>
            <a:spLocks noChangeArrowheads="1"/>
          </p:cNvSpPr>
          <p:nvPr/>
        </p:nvSpPr>
        <p:spPr bwMode="auto">
          <a:xfrm>
            <a:off x="0" y="838200"/>
            <a:ext cx="9144000" cy="5847755"/>
          </a:xfrm>
          <a:prstGeom prst="rect">
            <a:avLst/>
          </a:prstGeom>
          <a:noFill/>
          <a:ln w="9525">
            <a:noFill/>
            <a:miter lim="800000"/>
            <a:headEnd/>
            <a:tailEnd/>
          </a:ln>
          <a:effectLst/>
        </p:spPr>
        <p:txBody>
          <a:bodyPr anchor="ctr">
            <a:spAutoFit/>
          </a:bodyPr>
          <a:lstStyle/>
          <a:p>
            <a:pPr>
              <a:buFontTx/>
              <a:buChar char="•"/>
            </a:pPr>
            <a:r>
              <a:rPr lang="en-US" sz="2000" dirty="0"/>
              <a:t> Centralized integration of renewable energy issue: generation profile unbalances.</a:t>
            </a:r>
            <a:endParaRPr lang="en-US" sz="1400" dirty="0"/>
          </a:p>
          <a:p>
            <a:pPr>
              <a:buFontTx/>
              <a:buChar char="•"/>
            </a:pPr>
            <a:r>
              <a:rPr lang="en-US" sz="2000" dirty="0"/>
              <a:t> Complicated stability control</a:t>
            </a:r>
            <a:endParaRPr lang="en-US" sz="1400" dirty="0"/>
          </a:p>
          <a:p>
            <a:pPr>
              <a:buFontTx/>
              <a:buChar char="•"/>
            </a:pPr>
            <a:r>
              <a:rPr lang="en-US" sz="2000" dirty="0"/>
              <a:t> The grid lacks operational flexibility because it is a passive network.</a:t>
            </a:r>
            <a:endParaRPr lang="en-US" sz="1400" dirty="0"/>
          </a:p>
          <a:p>
            <a:pPr>
              <a:buFontTx/>
              <a:buChar char="•"/>
            </a:pPr>
            <a:r>
              <a:rPr lang="en-US" sz="2000" dirty="0"/>
              <a:t> The grid user is a passive participant whether he/she likes it or not (e.g. users cannot set their own local power quality objectives)…. Electrification benefits are shared by all but effects or problems are felt by all.</a:t>
            </a:r>
            <a:endParaRPr lang="en-US" sz="1400" dirty="0"/>
          </a:p>
          <a:p>
            <a:pPr>
              <a:buFontTx/>
              <a:buChar char="•"/>
            </a:pPr>
            <a:r>
              <a:rPr lang="en-US" sz="2000" dirty="0"/>
              <a:t> The grid is old: it has the same 1880s structure. Power plants average age is &gt; 30 years.</a:t>
            </a:r>
          </a:p>
          <a:p>
            <a:pPr>
              <a:buFontTx/>
              <a:buChar char="•"/>
            </a:pPr>
            <a:endParaRPr lang="en-US" sz="1400" dirty="0"/>
          </a:p>
          <a:p>
            <a:pPr>
              <a:buFontTx/>
              <a:buChar char="•"/>
            </a:pPr>
            <a:r>
              <a:rPr lang="en-US" sz="2000" dirty="0"/>
              <a:t> All these issues are added to the previously mentioned issues: sustainability, resilience, security, cost.</a:t>
            </a:r>
          </a:p>
          <a:p>
            <a:pPr>
              <a:buFontTx/>
              <a:buChar char="•"/>
            </a:pPr>
            <a:endParaRPr lang="en-US" sz="1000" dirty="0"/>
          </a:p>
          <a:p>
            <a:pPr>
              <a:buFontTx/>
              <a:buChar char="•"/>
            </a:pPr>
            <a:r>
              <a:rPr lang="en-US" sz="2000" dirty="0"/>
              <a:t> Good news: Conventional power grids are well designed systems that meet their design requirements.</a:t>
            </a:r>
          </a:p>
          <a:p>
            <a:pPr>
              <a:buFontTx/>
              <a:buChar char="•"/>
            </a:pPr>
            <a:endParaRPr lang="en-US" sz="1000" dirty="0"/>
          </a:p>
          <a:p>
            <a:pPr>
              <a:buFontTx/>
              <a:buChar char="•"/>
            </a:pPr>
            <a:r>
              <a:rPr lang="en-US" sz="2000" dirty="0"/>
              <a:t> Bad news: There are present operational and planning requirements for which conventional power grids were not designed for. Hence, current issues with power grids are systemic and inherent of their design and cannot be addressed with retrofits, or partial enhancements or improvements</a:t>
            </a:r>
            <a:r>
              <a:rPr lang="en-US" sz="2000" dirty="0" smtClean="0"/>
              <a:t>.</a:t>
            </a:r>
            <a:endParaRPr lang="en-US" sz="2000" dirty="0"/>
          </a:p>
        </p:txBody>
      </p:sp>
      <p:sp>
        <p:nvSpPr>
          <p:cNvPr id="5" name="Footer Placeholder 3"/>
          <p:cNvSpPr>
            <a:spLocks noGrp="1"/>
          </p:cNvSpPr>
          <p:nvPr>
            <p:ph type="ftr" sz="quarter" idx="10"/>
          </p:nvPr>
        </p:nvSpPr>
        <p:spPr>
          <a:xfrm>
            <a:off x="3124200" y="6613525"/>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685800" y="228600"/>
            <a:ext cx="8458200" cy="427038"/>
          </a:xfrm>
          <a:prstGeom prst="rect">
            <a:avLst/>
          </a:prstGeom>
          <a:noFill/>
          <a:ln w="9525">
            <a:noFill/>
            <a:miter lim="800000"/>
            <a:headEnd/>
            <a:tailEnd/>
          </a:ln>
          <a:effectLst/>
        </p:spPr>
        <p:txBody>
          <a:bodyPr>
            <a:spAutoFit/>
          </a:bodyPr>
          <a:lstStyle/>
          <a:p>
            <a:pPr algn="ctr">
              <a:spcBef>
                <a:spcPct val="50000"/>
              </a:spcBef>
            </a:pPr>
            <a:r>
              <a:rPr lang="en-US" sz="2200" b="1" u="sng"/>
              <a:t>Microgrids: Concept (a first approach)</a:t>
            </a:r>
          </a:p>
        </p:txBody>
      </p:sp>
      <p:sp>
        <p:nvSpPr>
          <p:cNvPr id="26627" name="Rectangle 3"/>
          <p:cNvSpPr>
            <a:spLocks noGrp="1" noChangeArrowheads="1"/>
          </p:cNvSpPr>
          <p:nvPr>
            <p:ph type="body" idx="1"/>
          </p:nvPr>
        </p:nvSpPr>
        <p:spPr bwMode="auto">
          <a:xfrm>
            <a:off x="914400" y="914400"/>
            <a:ext cx="7553325" cy="4800600"/>
          </a:xfrm>
          <a:noFill/>
          <a:ln>
            <a:miter lim="800000"/>
            <a:headEnd/>
            <a:tailEnd/>
          </a:ln>
        </p:spPr>
        <p:txBody>
          <a:bodyPr vert="horz" wrap="square" lIns="91440" tIns="45720" rIns="91440" bIns="45720" numCol="1" anchor="t" anchorCtr="0" compatLnSpc="1">
            <a:prstTxWarp prst="textNoShape">
              <a:avLst/>
            </a:prstTxWarp>
          </a:bodyPr>
          <a:lstStyle/>
          <a:p>
            <a:r>
              <a:rPr lang="en-US" sz="2800"/>
              <a:t>Microgrids are independently controlled (small) electric networks, powered by local units (distributed generation).</a:t>
            </a:r>
          </a:p>
        </p:txBody>
      </p:sp>
      <p:pic>
        <p:nvPicPr>
          <p:cNvPr id="26628" name="Picture 4" descr="eac MICROGRID"/>
          <p:cNvPicPr>
            <a:picLocks noChangeAspect="1" noChangeArrowheads="1"/>
          </p:cNvPicPr>
          <p:nvPr/>
        </p:nvPicPr>
        <p:blipFill>
          <a:blip r:embed="rId2" cstate="print"/>
          <a:srcRect/>
          <a:stretch>
            <a:fillRect/>
          </a:stretch>
        </p:blipFill>
        <p:spPr bwMode="auto">
          <a:xfrm>
            <a:off x="1295400" y="2362200"/>
            <a:ext cx="6781800" cy="4060825"/>
          </a:xfrm>
          <a:prstGeom prst="rect">
            <a:avLst/>
          </a:prstGeom>
          <a:noFill/>
        </p:spPr>
      </p:pic>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7010400" y="6492875"/>
            <a:ext cx="1905000" cy="365125"/>
          </a:xfrm>
          <a:prstGeom prst="rect">
            <a:avLst/>
          </a:prstGeom>
          <a:noFill/>
        </p:spPr>
        <p:txBody>
          <a:bodyPr anchor="ctr"/>
          <a:lstStyle/>
          <a:p>
            <a:pPr algn="r">
              <a:defRPr/>
            </a:pPr>
            <a:fld id="{E52519B8-2313-46D7-AC2A-E8CE2804C18F}" type="slidenum">
              <a:rPr lang="en-US" sz="1200">
                <a:solidFill>
                  <a:schemeClr val="tx1">
                    <a:tint val="75000"/>
                  </a:schemeClr>
                </a:solidFill>
                <a:latin typeface="Arial" charset="0"/>
                <a:ea typeface="ヒラギノ角ゴ Pro W3"/>
                <a:cs typeface="Arial" charset="0"/>
              </a:rPr>
              <a:pPr algn="r">
                <a:defRPr/>
              </a:pPr>
              <a:t>36</a:t>
            </a:fld>
            <a:endParaRPr lang="en-US" sz="1400" dirty="0">
              <a:solidFill>
                <a:schemeClr val="tx1">
                  <a:tint val="75000"/>
                </a:schemeClr>
              </a:solidFill>
              <a:latin typeface="Arial" charset="0"/>
              <a:ea typeface="ヒラギノ角ゴ Pro W3"/>
              <a:cs typeface="Arial" charset="0"/>
            </a:endParaRPr>
          </a:p>
        </p:txBody>
      </p:sp>
      <p:sp>
        <p:nvSpPr>
          <p:cNvPr id="27651" name="Rectangle 2"/>
          <p:cNvSpPr>
            <a:spLocks noChangeArrowheads="1"/>
          </p:cNvSpPr>
          <p:nvPr/>
        </p:nvSpPr>
        <p:spPr bwMode="auto">
          <a:xfrm>
            <a:off x="1447800" y="838200"/>
            <a:ext cx="6934200" cy="457200"/>
          </a:xfrm>
          <a:prstGeom prst="rect">
            <a:avLst/>
          </a:prstGeom>
          <a:noFill/>
          <a:ln w="9525">
            <a:noFill/>
            <a:miter lim="800000"/>
            <a:headEnd/>
            <a:tailEnd/>
          </a:ln>
        </p:spPr>
        <p:txBody>
          <a:bodyPr>
            <a:spAutoFit/>
          </a:bodyPr>
          <a:lstStyle/>
          <a:p>
            <a:pPr>
              <a:buFontTx/>
              <a:buChar char="•"/>
            </a:pPr>
            <a:r>
              <a:rPr lang="en-US" sz="2400">
                <a:ea typeface="ヒラギノ角ゴ Pro W3"/>
                <a:cs typeface="ヒラギノ角ゴ Pro W3"/>
              </a:rPr>
              <a:t> What is a microgrid?</a:t>
            </a:r>
          </a:p>
        </p:txBody>
      </p:sp>
      <p:sp>
        <p:nvSpPr>
          <p:cNvPr id="27652" name="Rectangle 4"/>
          <p:cNvSpPr>
            <a:spLocks noChangeArrowheads="1"/>
          </p:cNvSpPr>
          <p:nvPr/>
        </p:nvSpPr>
        <p:spPr bwMode="auto">
          <a:xfrm>
            <a:off x="228600" y="1447800"/>
            <a:ext cx="8686800" cy="1616075"/>
          </a:xfrm>
          <a:prstGeom prst="rect">
            <a:avLst/>
          </a:prstGeom>
          <a:noFill/>
          <a:ln w="9525" algn="ctr">
            <a:noFill/>
            <a:miter lim="800000"/>
            <a:headEnd/>
            <a:tailEnd/>
          </a:ln>
        </p:spPr>
        <p:txBody>
          <a:bodyPr>
            <a:spAutoFit/>
          </a:bodyPr>
          <a:lstStyle/>
          <a:p>
            <a:pPr>
              <a:buFontTx/>
              <a:buChar char="•"/>
            </a:pPr>
            <a:r>
              <a:rPr lang="en-US" sz="2000">
                <a:ea typeface="ヒラギノ角ゴ Pro W3"/>
                <a:cs typeface="ヒラギノ角ゴ Pro W3"/>
              </a:rPr>
              <a:t> Microgrids are considered to be locally confined and independently controlled electric power grids in which a distribution architecture integrates loads and distributed energy resources—i.e. local distributed generators and energy storage devices—which allows the microgrid to operate connected or isolated to a main grid</a:t>
            </a:r>
          </a:p>
        </p:txBody>
      </p:sp>
      <p:pic>
        <p:nvPicPr>
          <p:cNvPr id="27653" name="Picture 5"/>
          <p:cNvPicPr>
            <a:picLocks noChangeAspect="1" noChangeArrowheads="1"/>
          </p:cNvPicPr>
          <p:nvPr/>
        </p:nvPicPr>
        <p:blipFill>
          <a:blip r:embed="rId3" cstate="print"/>
          <a:srcRect/>
          <a:stretch>
            <a:fillRect/>
          </a:stretch>
        </p:blipFill>
        <p:spPr bwMode="auto">
          <a:xfrm>
            <a:off x="1905000" y="3124200"/>
            <a:ext cx="5562600" cy="3276600"/>
          </a:xfrm>
          <a:prstGeom prst="rect">
            <a:avLst/>
          </a:prstGeom>
          <a:noFill/>
          <a:ln w="9525">
            <a:noFill/>
            <a:miter lim="800000"/>
            <a:headEnd/>
            <a:tailEnd/>
          </a:ln>
        </p:spPr>
      </p:pic>
      <p:sp>
        <p:nvSpPr>
          <p:cNvPr id="27654" name="Text Box 6"/>
          <p:cNvSpPr txBox="1">
            <a:spLocks noChangeArrowheads="1"/>
          </p:cNvSpPr>
          <p:nvPr/>
        </p:nvSpPr>
        <p:spPr bwMode="auto">
          <a:xfrm>
            <a:off x="685800" y="228600"/>
            <a:ext cx="8458200" cy="427038"/>
          </a:xfrm>
          <a:prstGeom prst="rect">
            <a:avLst/>
          </a:prstGeom>
          <a:noFill/>
          <a:ln w="9525">
            <a:noFill/>
            <a:miter lim="800000"/>
            <a:headEnd/>
            <a:tailEnd/>
          </a:ln>
          <a:effectLst/>
        </p:spPr>
        <p:txBody>
          <a:bodyPr>
            <a:spAutoFit/>
          </a:bodyPr>
          <a:lstStyle/>
          <a:p>
            <a:pPr algn="ctr">
              <a:spcBef>
                <a:spcPct val="50000"/>
              </a:spcBef>
            </a:pPr>
            <a:r>
              <a:rPr lang="en-US" sz="2200" b="1" u="sng"/>
              <a:t>Microgrid: Concept (newest DOE def.)</a:t>
            </a: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7010400" y="6492875"/>
            <a:ext cx="1905000" cy="365125"/>
          </a:xfrm>
          <a:prstGeom prst="rect">
            <a:avLst/>
          </a:prstGeom>
          <a:noFill/>
        </p:spPr>
        <p:txBody>
          <a:bodyPr anchor="ctr"/>
          <a:lstStyle/>
          <a:p>
            <a:pPr algn="r">
              <a:defRPr/>
            </a:pPr>
            <a:fld id="{4A649A2C-9E64-4324-AE40-4EA1E236BE7A}" type="slidenum">
              <a:rPr lang="en-US" sz="1200">
                <a:solidFill>
                  <a:schemeClr val="tx1">
                    <a:tint val="75000"/>
                  </a:schemeClr>
                </a:solidFill>
                <a:latin typeface="Arial" charset="0"/>
                <a:ea typeface="ヒラギノ角ゴ Pro W3"/>
                <a:cs typeface="Arial" charset="0"/>
              </a:rPr>
              <a:pPr algn="r">
                <a:defRPr/>
              </a:pPr>
              <a:t>37</a:t>
            </a:fld>
            <a:endParaRPr lang="en-US" sz="1400" dirty="0">
              <a:solidFill>
                <a:schemeClr val="tx1">
                  <a:tint val="75000"/>
                </a:schemeClr>
              </a:solidFill>
              <a:latin typeface="Arial" charset="0"/>
              <a:ea typeface="ヒラギノ角ゴ Pro W3"/>
              <a:cs typeface="Arial" charset="0"/>
            </a:endParaRPr>
          </a:p>
        </p:txBody>
      </p:sp>
      <p:sp>
        <p:nvSpPr>
          <p:cNvPr id="5" name="Slide Number Placeholder 5"/>
          <p:cNvSpPr txBox="1">
            <a:spLocks noGrp="1"/>
          </p:cNvSpPr>
          <p:nvPr/>
        </p:nvSpPr>
        <p:spPr>
          <a:xfrm>
            <a:off x="7010400" y="6492875"/>
            <a:ext cx="1905000" cy="365125"/>
          </a:xfrm>
          <a:prstGeom prst="rect">
            <a:avLst/>
          </a:prstGeom>
          <a:noFill/>
        </p:spPr>
        <p:txBody>
          <a:bodyPr anchor="ctr"/>
          <a:lstStyle/>
          <a:p>
            <a:pPr algn="r">
              <a:defRPr/>
            </a:pPr>
            <a:fld id="{3B714B2F-4073-48E3-A766-4A1D1F4DAC42}" type="slidenum">
              <a:rPr lang="en-US" sz="1200">
                <a:solidFill>
                  <a:schemeClr val="tx1">
                    <a:tint val="75000"/>
                  </a:schemeClr>
                </a:solidFill>
                <a:latin typeface="Arial" charset="0"/>
                <a:ea typeface="ヒラギノ角ゴ Pro W3"/>
                <a:cs typeface="Arial" charset="0"/>
              </a:rPr>
              <a:pPr algn="r">
                <a:defRPr/>
              </a:pPr>
              <a:t>37</a:t>
            </a:fld>
            <a:endParaRPr lang="en-US" sz="1400" dirty="0">
              <a:solidFill>
                <a:schemeClr val="tx1">
                  <a:tint val="75000"/>
                </a:schemeClr>
              </a:solidFill>
              <a:latin typeface="Arial" charset="0"/>
              <a:ea typeface="ヒラギノ角ゴ Pro W3"/>
              <a:cs typeface="Arial" charset="0"/>
            </a:endParaRPr>
          </a:p>
        </p:txBody>
      </p:sp>
      <p:sp>
        <p:nvSpPr>
          <p:cNvPr id="64516" name="Text Box 2"/>
          <p:cNvSpPr txBox="1">
            <a:spLocks noChangeArrowheads="1"/>
          </p:cNvSpPr>
          <p:nvPr/>
        </p:nvSpPr>
        <p:spPr bwMode="auto">
          <a:xfrm>
            <a:off x="2057400" y="196850"/>
            <a:ext cx="5791200" cy="488950"/>
          </a:xfrm>
          <a:prstGeom prst="rect">
            <a:avLst/>
          </a:prstGeom>
          <a:noFill/>
          <a:ln w="9525" algn="ctr">
            <a:noFill/>
            <a:miter lim="800000"/>
            <a:headEnd/>
            <a:tailEnd/>
          </a:ln>
          <a:effectLst/>
        </p:spPr>
        <p:txBody>
          <a:bodyPr>
            <a:spAutoFit/>
          </a:bodyPr>
          <a:lstStyle/>
          <a:p>
            <a:pPr algn="ctr">
              <a:spcBef>
                <a:spcPct val="50000"/>
              </a:spcBef>
            </a:pPr>
            <a:r>
              <a:rPr lang="en-US" sz="2600" b="1" u="sng">
                <a:effectLst>
                  <a:outerShdw blurRad="38100" dist="38100" dir="2700000" algn="tl">
                    <a:srgbClr val="C0C0C0"/>
                  </a:outerShdw>
                </a:effectLst>
                <a:ea typeface="ヒラギノ角ゴ Pro W3"/>
                <a:cs typeface="ヒラギノ角ゴ Pro W3"/>
              </a:rPr>
              <a:t>Distributed Generation: Concept</a:t>
            </a:r>
          </a:p>
        </p:txBody>
      </p:sp>
      <p:sp>
        <p:nvSpPr>
          <p:cNvPr id="29701" name="Rectangle 3"/>
          <p:cNvSpPr>
            <a:spLocks noChangeArrowheads="1"/>
          </p:cNvSpPr>
          <p:nvPr/>
        </p:nvSpPr>
        <p:spPr bwMode="auto">
          <a:xfrm>
            <a:off x="0" y="838200"/>
            <a:ext cx="9144000" cy="5514975"/>
          </a:xfrm>
          <a:prstGeom prst="rect">
            <a:avLst/>
          </a:prstGeom>
          <a:noFill/>
          <a:ln w="9525">
            <a:noFill/>
            <a:miter lim="800000"/>
            <a:headEnd/>
            <a:tailEnd/>
          </a:ln>
        </p:spPr>
        <p:txBody>
          <a:bodyPr anchor="ctr">
            <a:spAutoFit/>
          </a:bodyPr>
          <a:lstStyle/>
          <a:p>
            <a:pPr marL="1600200" lvl="3" indent="-228600">
              <a:buFontTx/>
              <a:buChar char="•"/>
            </a:pPr>
            <a:r>
              <a:rPr lang="en-US" sz="2000">
                <a:ea typeface="ヒラギノ角ゴ Pro W3"/>
                <a:cs typeface="ヒラギノ角ゴ Pro W3"/>
              </a:rPr>
              <a:t> Key concept for microgrids: independent control.</a:t>
            </a:r>
          </a:p>
          <a:p>
            <a:endParaRPr lang="en-US" sz="1200">
              <a:ea typeface="ヒラギノ角ゴ Pro W3"/>
              <a:cs typeface="ヒラギノ角ゴ Pro W3"/>
            </a:endParaRPr>
          </a:p>
          <a:p>
            <a:pPr>
              <a:buFontTx/>
              <a:buChar char="•"/>
            </a:pPr>
            <a:r>
              <a:rPr lang="en-US" sz="2000">
                <a:ea typeface="ヒラギノ角ゴ Pro W3"/>
                <a:cs typeface="ヒラギノ角ゴ Pro W3"/>
              </a:rPr>
              <a:t> This key concept implies that the microgrid has its own power generation sources (active control vs. passive grid).</a:t>
            </a:r>
          </a:p>
          <a:p>
            <a:pPr>
              <a:buFontTx/>
              <a:buChar char="•"/>
            </a:pPr>
            <a:endParaRPr lang="en-US" sz="1200">
              <a:ea typeface="ヒラギノ角ゴ Pro W3"/>
              <a:cs typeface="ヒラギノ角ゴ Pro W3"/>
            </a:endParaRPr>
          </a:p>
          <a:p>
            <a:pPr>
              <a:buFontTx/>
              <a:buChar char="•"/>
            </a:pPr>
            <a:r>
              <a:rPr lang="en-US" sz="2000">
                <a:ea typeface="ヒラギノ角ゴ Pro W3"/>
                <a:cs typeface="ヒラギノ角ゴ Pro W3"/>
              </a:rPr>
              <a:t> A microgrid may or may not be connected to the main grid.</a:t>
            </a:r>
          </a:p>
          <a:p>
            <a:pPr>
              <a:buFontTx/>
              <a:buChar char="•"/>
            </a:pPr>
            <a:endParaRPr lang="en-US" sz="1200">
              <a:ea typeface="ヒラギノ角ゴ Pro W3"/>
              <a:cs typeface="ヒラギノ角ゴ Pro W3"/>
            </a:endParaRPr>
          </a:p>
          <a:p>
            <a:pPr>
              <a:buFontTx/>
              <a:buChar char="•"/>
            </a:pPr>
            <a:r>
              <a:rPr lang="en-US" sz="2000">
                <a:ea typeface="ヒラギノ角ゴ Pro W3"/>
                <a:cs typeface="ヒラギノ角ゴ Pro W3"/>
              </a:rPr>
              <a:t> DG can be defined as “a subset of distributed resources (DR)” </a:t>
            </a:r>
            <a:r>
              <a:rPr lang="en-US" sz="1200">
                <a:latin typeface="Times New Roman" pitchFamily="18" charset="0"/>
                <a:ea typeface="ヒラギノ角ゴ Pro W3"/>
                <a:cs typeface="ヒラギノ角ゴ Pro W3"/>
              </a:rPr>
              <a:t>[T. Ackermann, G. Andersson, and L. Söder, “Distributed generation: A definition.” Electric Power Systems Research, vol. 57, issue 3, pp. 195-204, April 2001]</a:t>
            </a:r>
            <a:r>
              <a:rPr lang="en-US" sz="2000">
                <a:ea typeface="ヒラギノ角ゴ Pro W3"/>
                <a:cs typeface="ヒラギノ角ゴ Pro W3"/>
              </a:rPr>
              <a:t>.</a:t>
            </a:r>
          </a:p>
          <a:p>
            <a:pPr>
              <a:buFontTx/>
              <a:buChar char="•"/>
            </a:pPr>
            <a:endParaRPr lang="en-US" sz="1200">
              <a:ea typeface="ヒラギノ角ゴ Pro W3"/>
              <a:cs typeface="ヒラギノ角ゴ Pro W3"/>
            </a:endParaRPr>
          </a:p>
          <a:p>
            <a:pPr>
              <a:buFontTx/>
              <a:buChar char="•"/>
            </a:pPr>
            <a:r>
              <a:rPr lang="en-US" sz="2000">
                <a:ea typeface="ヒラギノ角ゴ Pro W3"/>
                <a:cs typeface="ヒラギノ角ゴ Pro W3"/>
              </a:rPr>
              <a:t> DR are “sources of electric power that are not directly connected to a bulk power transmission system. DR includes both generators and energy storage technologies” </a:t>
            </a:r>
            <a:r>
              <a:rPr lang="en-US" sz="1200">
                <a:latin typeface="Times New Roman" pitchFamily="18" charset="0"/>
                <a:ea typeface="ヒラギノ角ゴ Pro W3"/>
                <a:cs typeface="ヒラギノ角ゴ Pro W3"/>
              </a:rPr>
              <a:t>[T. Ackermann, G. Andersson, and L. Söder, “Distributed generation: A definition.” Electric Power Systems Research, vol. 57, issue 3, pp. 195-204, April 2001]</a:t>
            </a:r>
          </a:p>
          <a:p>
            <a:pPr>
              <a:buFontTx/>
              <a:buChar char="•"/>
            </a:pPr>
            <a:endParaRPr lang="en-US" sz="1200">
              <a:latin typeface="Times New Roman" pitchFamily="18" charset="0"/>
              <a:ea typeface="ヒラギノ角ゴ Pro W3"/>
              <a:cs typeface="ヒラギノ角ゴ Pro W3"/>
            </a:endParaRPr>
          </a:p>
          <a:p>
            <a:pPr>
              <a:buFontTx/>
              <a:buChar char="•"/>
            </a:pPr>
            <a:r>
              <a:rPr lang="en-US" sz="2000">
                <a:ea typeface="ヒラギノ角ゴ Pro W3"/>
                <a:cs typeface="ヒラギノ角ゴ Pro W3"/>
              </a:rPr>
              <a:t> DG “involves the technology of using small-scale power generation technologies located in close proximity to the load being served” </a:t>
            </a:r>
            <a:r>
              <a:rPr lang="en-US" sz="1200">
                <a:latin typeface="Times New Roman" pitchFamily="18" charset="0"/>
                <a:ea typeface="ヒラギノ角ゴ Pro W3"/>
                <a:cs typeface="ヒラギノ角ゴ Pro W3"/>
              </a:rPr>
              <a:t>[J. Hall, “The new distributed generation,” Telephony Online, Oct. 1, 2001 http://telephonyonline.com/mag/telecom_new_distributed_generation/.]</a:t>
            </a:r>
          </a:p>
          <a:p>
            <a:pPr>
              <a:buFontTx/>
              <a:buChar char="•"/>
            </a:pPr>
            <a:endParaRPr lang="en-US" sz="1200">
              <a:ea typeface="ヒラギノ角ゴ Pro W3"/>
              <a:cs typeface="ヒラギノ角ゴ Pro W3"/>
            </a:endParaRPr>
          </a:p>
          <a:p>
            <a:pPr>
              <a:buFontTx/>
              <a:buChar char="•"/>
            </a:pPr>
            <a:r>
              <a:rPr lang="en-US" sz="2000">
                <a:ea typeface="ヒラギノ角ゴ Pro W3"/>
                <a:cs typeface="ヒラギノ角ゴ Pro W3"/>
              </a:rPr>
              <a:t> Thus, microgrids are electric networks utilizing DR to achieve independent control from a large widespread power grid.</a:t>
            </a: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7010400" y="6492875"/>
            <a:ext cx="1905000" cy="365125"/>
          </a:xfrm>
          <a:prstGeom prst="rect">
            <a:avLst/>
          </a:prstGeom>
          <a:noFill/>
        </p:spPr>
        <p:txBody>
          <a:bodyPr anchor="ctr"/>
          <a:lstStyle/>
          <a:p>
            <a:pPr algn="r">
              <a:defRPr/>
            </a:pPr>
            <a:fld id="{3A5F5219-E2A4-424C-AC1A-6D0218632888}" type="slidenum">
              <a:rPr lang="en-US" sz="1200">
                <a:solidFill>
                  <a:schemeClr val="tx1">
                    <a:tint val="75000"/>
                  </a:schemeClr>
                </a:solidFill>
                <a:latin typeface="Arial" charset="0"/>
                <a:ea typeface="ヒラギノ角ゴ Pro W3"/>
                <a:cs typeface="Arial" charset="0"/>
              </a:rPr>
              <a:pPr algn="r">
                <a:defRPr/>
              </a:pPr>
              <a:t>38</a:t>
            </a:fld>
            <a:endParaRPr lang="en-US" sz="1400" dirty="0">
              <a:solidFill>
                <a:schemeClr val="tx1">
                  <a:tint val="75000"/>
                </a:schemeClr>
              </a:solidFill>
              <a:latin typeface="Arial" charset="0"/>
              <a:ea typeface="ヒラギノ角ゴ Pro W3"/>
              <a:cs typeface="Arial" charset="0"/>
            </a:endParaRPr>
          </a:p>
        </p:txBody>
      </p:sp>
      <p:sp>
        <p:nvSpPr>
          <p:cNvPr id="5" name="Slide Number Placeholder 5"/>
          <p:cNvSpPr txBox="1">
            <a:spLocks noGrp="1"/>
          </p:cNvSpPr>
          <p:nvPr/>
        </p:nvSpPr>
        <p:spPr>
          <a:xfrm>
            <a:off x="7010400" y="6492875"/>
            <a:ext cx="1905000" cy="365125"/>
          </a:xfrm>
          <a:prstGeom prst="rect">
            <a:avLst/>
          </a:prstGeom>
          <a:noFill/>
        </p:spPr>
        <p:txBody>
          <a:bodyPr anchor="ctr"/>
          <a:lstStyle/>
          <a:p>
            <a:pPr algn="r">
              <a:defRPr/>
            </a:pPr>
            <a:fld id="{83944858-D58F-40E7-8C4C-70533DDA0F92}" type="slidenum">
              <a:rPr lang="en-US" sz="1200">
                <a:solidFill>
                  <a:schemeClr val="tx1">
                    <a:tint val="75000"/>
                  </a:schemeClr>
                </a:solidFill>
                <a:latin typeface="Arial" charset="0"/>
                <a:ea typeface="ヒラギノ角ゴ Pro W3"/>
                <a:cs typeface="Arial" charset="0"/>
              </a:rPr>
              <a:pPr algn="r">
                <a:defRPr/>
              </a:pPr>
              <a:t>38</a:t>
            </a:fld>
            <a:endParaRPr lang="en-US" sz="1400" dirty="0">
              <a:solidFill>
                <a:schemeClr val="tx1">
                  <a:tint val="75000"/>
                </a:schemeClr>
              </a:solidFill>
              <a:latin typeface="Arial" charset="0"/>
              <a:ea typeface="ヒラギノ角ゴ Pro W3"/>
              <a:cs typeface="Arial" charset="0"/>
            </a:endParaRPr>
          </a:p>
        </p:txBody>
      </p:sp>
      <p:sp>
        <p:nvSpPr>
          <p:cNvPr id="31748" name="Text Box 2"/>
          <p:cNvSpPr txBox="1">
            <a:spLocks noChangeArrowheads="1"/>
          </p:cNvSpPr>
          <p:nvPr/>
        </p:nvSpPr>
        <p:spPr bwMode="auto">
          <a:xfrm>
            <a:off x="1371600" y="838200"/>
            <a:ext cx="6324600" cy="457200"/>
          </a:xfrm>
          <a:prstGeom prst="rect">
            <a:avLst/>
          </a:prstGeom>
          <a:noFill/>
          <a:ln w="9525" algn="ctr">
            <a:noFill/>
            <a:miter lim="800000"/>
            <a:headEnd/>
            <a:tailEnd/>
          </a:ln>
        </p:spPr>
        <p:txBody>
          <a:bodyPr>
            <a:spAutoFit/>
          </a:bodyPr>
          <a:lstStyle/>
          <a:p>
            <a:pPr>
              <a:buFontTx/>
              <a:buChar char="•"/>
            </a:pPr>
            <a:r>
              <a:rPr lang="en-US" sz="2400">
                <a:ea typeface="ヒラギノ角ゴ Pro W3"/>
                <a:cs typeface="ヒラギノ角ゴ Pro W3"/>
              </a:rPr>
              <a:t> Distributed Generation: Advantages</a:t>
            </a:r>
          </a:p>
        </p:txBody>
      </p:sp>
      <p:sp>
        <p:nvSpPr>
          <p:cNvPr id="31749" name="Rectangle 3"/>
          <p:cNvSpPr>
            <a:spLocks noChangeArrowheads="1"/>
          </p:cNvSpPr>
          <p:nvPr/>
        </p:nvSpPr>
        <p:spPr bwMode="auto">
          <a:xfrm>
            <a:off x="0" y="1295400"/>
            <a:ext cx="9144000" cy="5397500"/>
          </a:xfrm>
          <a:prstGeom prst="rect">
            <a:avLst/>
          </a:prstGeom>
          <a:noFill/>
          <a:ln w="9525">
            <a:noFill/>
            <a:miter lim="800000"/>
            <a:headEnd/>
            <a:tailEnd/>
          </a:ln>
        </p:spPr>
        <p:txBody>
          <a:bodyPr anchor="ctr">
            <a:spAutoFit/>
          </a:bodyPr>
          <a:lstStyle/>
          <a:p>
            <a:r>
              <a:rPr lang="en-US" sz="2000" b="1">
                <a:ea typeface="ヒラギノ角ゴ Pro W3"/>
                <a:cs typeface="ヒラギノ角ゴ Pro W3"/>
              </a:rPr>
              <a:t>With respect to the traditional grid, well designed microgrids can be: </a:t>
            </a:r>
          </a:p>
          <a:p>
            <a:pPr>
              <a:buFontTx/>
              <a:buChar char="•"/>
            </a:pPr>
            <a:r>
              <a:rPr lang="en-US" sz="2000">
                <a:ea typeface="ヒラギノ角ゴ Pro W3"/>
                <a:cs typeface="ヒラギノ角ゴ Pro W3"/>
              </a:rPr>
              <a:t> More resilient (with diverse power inputs and in most cases with energy storage).</a:t>
            </a:r>
          </a:p>
          <a:p>
            <a:pPr>
              <a:buFontTx/>
              <a:buChar char="•"/>
            </a:pPr>
            <a:r>
              <a:rPr lang="en-US" sz="2000">
                <a:ea typeface="ヒラギノ角ゴ Pro W3"/>
                <a:cs typeface="ヒラギノ角ゴ Pro W3"/>
              </a:rPr>
              <a:t> More efficient</a:t>
            </a:r>
          </a:p>
          <a:p>
            <a:pPr>
              <a:buFontTx/>
              <a:buChar char="•"/>
            </a:pPr>
            <a:r>
              <a:rPr lang="en-US" sz="2000">
                <a:ea typeface="ヒラギノ角ゴ Pro W3"/>
                <a:cs typeface="ヒラギノ角ゴ Pro W3"/>
              </a:rPr>
              <a:t> More environmentally friendly</a:t>
            </a:r>
          </a:p>
          <a:p>
            <a:pPr>
              <a:buFontTx/>
              <a:buChar char="•"/>
            </a:pPr>
            <a:r>
              <a:rPr lang="en-US" sz="2000">
                <a:ea typeface="ヒラギノ角ゴ Pro W3"/>
                <a:cs typeface="ヒラギノ角ゴ Pro W3"/>
              </a:rPr>
              <a:t> More flexible</a:t>
            </a:r>
          </a:p>
          <a:p>
            <a:pPr>
              <a:buFontTx/>
              <a:buChar char="•"/>
            </a:pPr>
            <a:r>
              <a:rPr lang="en-US" sz="2000">
                <a:ea typeface="ヒラギノ角ゴ Pro W3"/>
                <a:cs typeface="ヒラギノ角ゴ Pro W3"/>
              </a:rPr>
              <a:t> Less vulnerable</a:t>
            </a:r>
          </a:p>
          <a:p>
            <a:pPr>
              <a:buFontTx/>
              <a:buChar char="•"/>
            </a:pPr>
            <a:r>
              <a:rPr lang="en-US" sz="2000">
                <a:ea typeface="ヒラギノ角ゴ Pro W3"/>
                <a:cs typeface="ヒラギノ角ゴ Pro W3"/>
              </a:rPr>
              <a:t> More modular</a:t>
            </a:r>
          </a:p>
          <a:p>
            <a:pPr>
              <a:buFontTx/>
              <a:buChar char="•"/>
            </a:pPr>
            <a:r>
              <a:rPr lang="en-US" sz="2000">
                <a:ea typeface="ヒラギノ角ゴ Pro W3"/>
                <a:cs typeface="ヒラギノ角ゴ Pro W3"/>
              </a:rPr>
              <a:t> Easier to control</a:t>
            </a:r>
          </a:p>
          <a:p>
            <a:pPr>
              <a:buFontTx/>
              <a:buChar char="•"/>
            </a:pPr>
            <a:r>
              <a:rPr lang="en-US" sz="2000">
                <a:ea typeface="ヒラギノ角ゴ Pro W3"/>
                <a:cs typeface="ヒラギノ角ゴ Pro W3"/>
              </a:rPr>
              <a:t> Immune to issues occurring elsewhere</a:t>
            </a:r>
          </a:p>
          <a:p>
            <a:pPr>
              <a:buFontTx/>
              <a:buChar char="•"/>
            </a:pPr>
            <a:endParaRPr lang="en-US" sz="1600">
              <a:ea typeface="ヒラギノ角ゴ Pro W3"/>
              <a:cs typeface="ヒラギノ角ゴ Pro W3"/>
            </a:endParaRPr>
          </a:p>
          <a:p>
            <a:pPr>
              <a:buFontTx/>
              <a:buChar char="•"/>
            </a:pPr>
            <a:r>
              <a:rPr lang="en-US" sz="2000">
                <a:ea typeface="ヒラギノ角ゴ Pro W3"/>
                <a:cs typeface="ヒラギノ角ゴ Pro W3"/>
              </a:rPr>
              <a:t> Capital investment can be scaled over time</a:t>
            </a:r>
          </a:p>
          <a:p>
            <a:pPr>
              <a:buFontTx/>
              <a:buChar char="•"/>
            </a:pPr>
            <a:endParaRPr lang="en-US" sz="1600">
              <a:ea typeface="ヒラギノ角ゴ Pro W3"/>
              <a:cs typeface="ヒラギノ角ゴ Pro W3"/>
            </a:endParaRPr>
          </a:p>
          <a:p>
            <a:pPr>
              <a:buFontTx/>
              <a:buChar char="•"/>
            </a:pPr>
            <a:r>
              <a:rPr lang="en-US" sz="2000">
                <a:ea typeface="ヒラギノ角ゴ Pro W3"/>
                <a:cs typeface="ヒラギノ角ゴ Pro W3"/>
              </a:rPr>
              <a:t> Microgrids can be integrated into existing systems without having to interrupt the load.</a:t>
            </a:r>
          </a:p>
          <a:p>
            <a:pPr>
              <a:buFontTx/>
              <a:buChar char="•"/>
            </a:pPr>
            <a:endParaRPr lang="en-US" sz="1600">
              <a:ea typeface="ヒラギノ角ゴ Pro W3"/>
              <a:cs typeface="ヒラギノ角ゴ Pro W3"/>
            </a:endParaRPr>
          </a:p>
          <a:p>
            <a:pPr>
              <a:buFontTx/>
              <a:buChar char="•"/>
            </a:pPr>
            <a:r>
              <a:rPr lang="en-US" sz="2000">
                <a:ea typeface="ヒラギノ角ゴ Pro W3"/>
                <a:cs typeface="ヒラギノ角ゴ Pro W3"/>
              </a:rPr>
              <a:t> Microgrids allow for combined heat and power (CHP) generation.</a:t>
            </a:r>
          </a:p>
          <a:p>
            <a:endParaRPr lang="en-US" sz="2000">
              <a:ea typeface="ヒラギノ角ゴ Pro W3"/>
              <a:cs typeface="ヒラギノ角ゴ Pro W3"/>
            </a:endParaRPr>
          </a:p>
        </p:txBody>
      </p:sp>
      <p:sp>
        <p:nvSpPr>
          <p:cNvPr id="62467" name="Text Box 3"/>
          <p:cNvSpPr txBox="1">
            <a:spLocks noChangeArrowheads="1"/>
          </p:cNvSpPr>
          <p:nvPr/>
        </p:nvSpPr>
        <p:spPr bwMode="auto">
          <a:xfrm>
            <a:off x="1447800" y="228600"/>
            <a:ext cx="5486400" cy="519113"/>
          </a:xfrm>
          <a:prstGeom prst="rect">
            <a:avLst/>
          </a:prstGeom>
          <a:noFill/>
          <a:ln w="9525">
            <a:noFill/>
            <a:miter lim="800000"/>
            <a:headEnd/>
            <a:tailEnd/>
          </a:ln>
          <a:effectLst/>
        </p:spPr>
        <p:txBody>
          <a:bodyPr>
            <a:spAutoFit/>
          </a:bodyPr>
          <a:lstStyle/>
          <a:p>
            <a:pPr algn="ctr">
              <a:spcBef>
                <a:spcPct val="50000"/>
              </a:spcBef>
            </a:pPr>
            <a:r>
              <a:rPr lang="en-US" sz="2800" b="1" u="sng">
                <a:effectLst>
                  <a:outerShdw blurRad="38100" dist="38100" dir="2700000" algn="tl">
                    <a:srgbClr val="C0C0C0"/>
                  </a:outerShdw>
                </a:effectLst>
                <a:ea typeface="ヒラギノ角ゴ Pro W3"/>
                <a:cs typeface="ヒラギノ角ゴ Pro W3"/>
              </a:rPr>
              <a:t>Microgrids</a:t>
            </a: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7010400" y="6492875"/>
            <a:ext cx="1905000" cy="365125"/>
          </a:xfrm>
          <a:prstGeom prst="rect">
            <a:avLst/>
          </a:prstGeom>
          <a:noFill/>
        </p:spPr>
        <p:txBody>
          <a:bodyPr anchor="ctr"/>
          <a:lstStyle/>
          <a:p>
            <a:pPr algn="r">
              <a:defRPr/>
            </a:pPr>
            <a:fld id="{5CAC29F0-1D76-4AE3-9B01-94BE4B54705A}" type="slidenum">
              <a:rPr lang="en-US" sz="1200">
                <a:solidFill>
                  <a:schemeClr val="tx1">
                    <a:tint val="75000"/>
                  </a:schemeClr>
                </a:solidFill>
                <a:latin typeface="Arial" charset="0"/>
                <a:ea typeface="ヒラギノ角ゴ Pro W3"/>
                <a:cs typeface="Arial" charset="0"/>
              </a:rPr>
              <a:pPr algn="r">
                <a:defRPr/>
              </a:pPr>
              <a:t>39</a:t>
            </a:fld>
            <a:endParaRPr lang="en-US" sz="1400" dirty="0">
              <a:solidFill>
                <a:schemeClr val="tx1">
                  <a:tint val="75000"/>
                </a:schemeClr>
              </a:solidFill>
              <a:latin typeface="Arial" charset="0"/>
              <a:ea typeface="ヒラギノ角ゴ Pro W3"/>
              <a:cs typeface="Arial" charset="0"/>
            </a:endParaRPr>
          </a:p>
        </p:txBody>
      </p:sp>
      <p:sp>
        <p:nvSpPr>
          <p:cNvPr id="5" name="Slide Number Placeholder 5"/>
          <p:cNvSpPr txBox="1">
            <a:spLocks noGrp="1"/>
          </p:cNvSpPr>
          <p:nvPr/>
        </p:nvSpPr>
        <p:spPr>
          <a:xfrm>
            <a:off x="7010400" y="6492875"/>
            <a:ext cx="1905000" cy="365125"/>
          </a:xfrm>
          <a:prstGeom prst="rect">
            <a:avLst/>
          </a:prstGeom>
          <a:noFill/>
        </p:spPr>
        <p:txBody>
          <a:bodyPr anchor="ctr"/>
          <a:lstStyle/>
          <a:p>
            <a:pPr algn="r">
              <a:defRPr/>
            </a:pPr>
            <a:fld id="{EB5B9A14-4B93-4626-B8BD-E3A28AEA9DF6}" type="slidenum">
              <a:rPr lang="en-US" sz="1200">
                <a:solidFill>
                  <a:schemeClr val="tx1">
                    <a:tint val="75000"/>
                  </a:schemeClr>
                </a:solidFill>
                <a:latin typeface="Arial" charset="0"/>
                <a:ea typeface="ヒラギノ角ゴ Pro W3"/>
                <a:cs typeface="Arial" charset="0"/>
              </a:rPr>
              <a:pPr algn="r">
                <a:defRPr/>
              </a:pPr>
              <a:t>39</a:t>
            </a:fld>
            <a:endParaRPr lang="en-US" sz="1400" dirty="0">
              <a:solidFill>
                <a:schemeClr val="tx1">
                  <a:tint val="75000"/>
                </a:schemeClr>
              </a:solidFill>
              <a:latin typeface="Arial" charset="0"/>
              <a:ea typeface="ヒラギノ角ゴ Pro W3"/>
              <a:cs typeface="Arial" charset="0"/>
            </a:endParaRPr>
          </a:p>
        </p:txBody>
      </p:sp>
      <p:sp>
        <p:nvSpPr>
          <p:cNvPr id="32772" name="Text Box 2"/>
          <p:cNvSpPr txBox="1">
            <a:spLocks noChangeArrowheads="1"/>
          </p:cNvSpPr>
          <p:nvPr/>
        </p:nvSpPr>
        <p:spPr bwMode="auto">
          <a:xfrm>
            <a:off x="1371600" y="838200"/>
            <a:ext cx="5715000" cy="457200"/>
          </a:xfrm>
          <a:prstGeom prst="rect">
            <a:avLst/>
          </a:prstGeom>
          <a:noFill/>
          <a:ln w="9525" algn="ctr">
            <a:noFill/>
            <a:miter lim="800000"/>
            <a:headEnd/>
            <a:tailEnd/>
          </a:ln>
        </p:spPr>
        <p:txBody>
          <a:bodyPr>
            <a:spAutoFit/>
          </a:bodyPr>
          <a:lstStyle/>
          <a:p>
            <a:pPr>
              <a:buFontTx/>
              <a:buChar char="•"/>
            </a:pPr>
            <a:r>
              <a:rPr lang="en-US" sz="2400">
                <a:ea typeface="ヒラギノ角ゴ Pro W3"/>
                <a:cs typeface="ヒラギノ角ゴ Pro W3"/>
              </a:rPr>
              <a:t> Distributed Generation: Issues</a:t>
            </a:r>
          </a:p>
        </p:txBody>
      </p:sp>
      <p:sp>
        <p:nvSpPr>
          <p:cNvPr id="32773" name="Rectangle 3"/>
          <p:cNvSpPr>
            <a:spLocks noChangeArrowheads="1"/>
          </p:cNvSpPr>
          <p:nvPr/>
        </p:nvSpPr>
        <p:spPr bwMode="auto">
          <a:xfrm>
            <a:off x="381000" y="1524000"/>
            <a:ext cx="8763000" cy="4752975"/>
          </a:xfrm>
          <a:prstGeom prst="rect">
            <a:avLst/>
          </a:prstGeom>
          <a:noFill/>
          <a:ln w="9525">
            <a:noFill/>
            <a:miter lim="800000"/>
            <a:headEnd/>
            <a:tailEnd/>
          </a:ln>
        </p:spPr>
        <p:txBody>
          <a:bodyPr anchor="ctr">
            <a:spAutoFit/>
          </a:bodyPr>
          <a:lstStyle/>
          <a:p>
            <a:pPr>
              <a:buFontTx/>
              <a:buChar char="•"/>
            </a:pPr>
            <a:r>
              <a:rPr lang="en-US">
                <a:ea typeface="ヒラギノ角ゴ Pro W3"/>
                <a:cs typeface="ヒラギノ角ゴ Pro W3"/>
              </a:rPr>
              <a:t> Load following</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Power vs Energy profile in energy storage</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Stability</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Cost</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Architecture / design</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Optimization</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Autonomous control</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Fault detection and mitigation</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Cost</a:t>
            </a:r>
          </a:p>
          <a:p>
            <a:pPr>
              <a:buFontTx/>
              <a:buChar char="•"/>
            </a:pPr>
            <a:endParaRPr lang="en-US" sz="1400">
              <a:ea typeface="ヒラギノ角ゴ Pro W3"/>
              <a:cs typeface="ヒラギノ角ゴ Pro W3"/>
            </a:endParaRPr>
          </a:p>
          <a:p>
            <a:pPr>
              <a:buFontTx/>
              <a:buChar char="•"/>
            </a:pPr>
            <a:r>
              <a:rPr lang="en-US">
                <a:ea typeface="ヒラギノ角ゴ Pro W3"/>
                <a:cs typeface="ヒラギノ角ゴ Pro W3"/>
              </a:rPr>
              <a:t> Grid interconnection</a:t>
            </a:r>
          </a:p>
        </p:txBody>
      </p:sp>
      <p:sp>
        <p:nvSpPr>
          <p:cNvPr id="62467" name="Text Box 3"/>
          <p:cNvSpPr txBox="1">
            <a:spLocks noChangeArrowheads="1"/>
          </p:cNvSpPr>
          <p:nvPr/>
        </p:nvSpPr>
        <p:spPr bwMode="auto">
          <a:xfrm>
            <a:off x="1447800" y="76200"/>
            <a:ext cx="5486400" cy="519113"/>
          </a:xfrm>
          <a:prstGeom prst="rect">
            <a:avLst/>
          </a:prstGeom>
          <a:noFill/>
          <a:ln w="9525">
            <a:noFill/>
            <a:miter lim="800000"/>
            <a:headEnd/>
            <a:tailEnd/>
          </a:ln>
          <a:effectLst/>
        </p:spPr>
        <p:txBody>
          <a:bodyPr>
            <a:spAutoFit/>
          </a:bodyPr>
          <a:lstStyle/>
          <a:p>
            <a:pPr algn="ctr">
              <a:spcBef>
                <a:spcPct val="50000"/>
              </a:spcBef>
            </a:pPr>
            <a:r>
              <a:rPr lang="en-US" sz="2800" b="1" u="sng">
                <a:effectLst>
                  <a:outerShdw blurRad="38100" dist="38100" dir="2700000" algn="tl">
                    <a:srgbClr val="C0C0C0"/>
                  </a:outerShdw>
                </a:effectLst>
                <a:ea typeface="ヒラギノ角ゴ Pro W3"/>
                <a:cs typeface="ヒラギノ角ゴ Pro W3"/>
              </a:rPr>
              <a:t>Microgrids</a:t>
            </a: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7432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44035" name="Rectangle 3"/>
          <p:cNvSpPr>
            <a:spLocks noChangeArrowheads="1"/>
          </p:cNvSpPr>
          <p:nvPr/>
        </p:nvSpPr>
        <p:spPr bwMode="auto">
          <a:xfrm>
            <a:off x="0" y="1144150"/>
            <a:ext cx="9144000" cy="5047536"/>
          </a:xfrm>
          <a:prstGeom prst="rect">
            <a:avLst/>
          </a:prstGeom>
          <a:noFill/>
          <a:ln w="9525">
            <a:noFill/>
            <a:miter lim="800000"/>
            <a:headEnd/>
            <a:tailEnd/>
          </a:ln>
          <a:effectLst/>
        </p:spPr>
        <p:txBody>
          <a:bodyPr anchor="ctr">
            <a:spAutoFit/>
          </a:bodyPr>
          <a:lstStyle/>
          <a:p>
            <a:r>
              <a:rPr lang="en-US" sz="2400" b="1" dirty="0"/>
              <a:t>Schedule:</a:t>
            </a:r>
            <a:r>
              <a:rPr lang="en-US" sz="2400" dirty="0"/>
              <a:t> </a:t>
            </a:r>
          </a:p>
          <a:p>
            <a:endParaRPr lang="en-US" sz="2400" dirty="0"/>
          </a:p>
          <a:p>
            <a:pPr>
              <a:buFontTx/>
              <a:buChar char="•"/>
            </a:pPr>
            <a:r>
              <a:rPr lang="en-US" dirty="0"/>
              <a:t> Week </a:t>
            </a:r>
            <a:r>
              <a:rPr lang="en-US" dirty="0" smtClean="0"/>
              <a:t>1</a:t>
            </a:r>
            <a:r>
              <a:rPr lang="en-US" dirty="0" smtClean="0"/>
              <a:t> </a:t>
            </a:r>
            <a:r>
              <a:rPr lang="en-US" dirty="0"/>
              <a:t>(Jan. </a:t>
            </a:r>
            <a:r>
              <a:rPr lang="en-US" dirty="0" smtClean="0"/>
              <a:t>9</a:t>
            </a:r>
            <a:r>
              <a:rPr lang="en-US" dirty="0" smtClean="0"/>
              <a:t>)</a:t>
            </a:r>
            <a:r>
              <a:rPr lang="en-US" dirty="0"/>
              <a:t>	Introduction. Course description. The electric grid vs. </a:t>
            </a:r>
            <a:r>
              <a:rPr lang="en-US" dirty="0" err="1"/>
              <a:t>microgrids</a:t>
            </a:r>
            <a:r>
              <a:rPr lang="en-US" dirty="0"/>
              <a:t>: technical and historic perspective. The “Energy Internet.” Review of fundamental concepts for this course.</a:t>
            </a:r>
          </a:p>
          <a:p>
            <a:pPr>
              <a:buFontTx/>
              <a:buChar char="•"/>
            </a:pPr>
            <a:endParaRPr lang="en-US" dirty="0"/>
          </a:p>
          <a:p>
            <a:pPr>
              <a:buFontTx/>
              <a:buChar char="•"/>
            </a:pPr>
            <a:r>
              <a:rPr lang="en-US" sz="2000" b="1" u="sng" dirty="0"/>
              <a:t>Module #1:</a:t>
            </a:r>
          </a:p>
          <a:p>
            <a:pPr>
              <a:buFontTx/>
              <a:buChar char="•"/>
            </a:pPr>
            <a:r>
              <a:rPr lang="en-US" dirty="0"/>
              <a:t> Week </a:t>
            </a:r>
            <a:r>
              <a:rPr lang="en-US" dirty="0" smtClean="0"/>
              <a:t>3 </a:t>
            </a:r>
            <a:r>
              <a:rPr lang="en-US" dirty="0"/>
              <a:t>(Jan. </a:t>
            </a:r>
            <a:r>
              <a:rPr lang="en-US" dirty="0" smtClean="0"/>
              <a:t>23)*</a:t>
            </a:r>
            <a:r>
              <a:rPr lang="en-US" dirty="0"/>
              <a:t>	Distributed Generation units. </a:t>
            </a:r>
            <a:r>
              <a:rPr lang="en-US" dirty="0" err="1"/>
              <a:t>Microturbines</a:t>
            </a:r>
            <a:r>
              <a:rPr lang="en-US" dirty="0"/>
              <a:t>, reciprocating engines, wind generators, photovoltaic generators, fuel cells, and other technologies.</a:t>
            </a:r>
          </a:p>
          <a:p>
            <a:pPr>
              <a:buFontTx/>
              <a:buChar char="•"/>
            </a:pPr>
            <a:r>
              <a:rPr lang="en-US" dirty="0"/>
              <a:t> Week </a:t>
            </a:r>
            <a:r>
              <a:rPr lang="en-US" dirty="0" smtClean="0"/>
              <a:t>4 </a:t>
            </a:r>
            <a:r>
              <a:rPr lang="en-US" dirty="0"/>
              <a:t>(Jan. </a:t>
            </a:r>
            <a:r>
              <a:rPr lang="en-US" dirty="0" smtClean="0"/>
              <a:t>30)*</a:t>
            </a:r>
            <a:r>
              <a:rPr lang="en-US" dirty="0"/>
              <a:t>	Distributed Generation units. </a:t>
            </a:r>
            <a:r>
              <a:rPr lang="en-US" dirty="0" err="1"/>
              <a:t>Microturbines</a:t>
            </a:r>
            <a:r>
              <a:rPr lang="en-US" dirty="0"/>
              <a:t>, reciprocating engines, wind generators, photovoltaic generators, fuel cells, and other technologies</a:t>
            </a:r>
            <a:r>
              <a:rPr lang="en-US" dirty="0" smtClean="0"/>
              <a:t>.</a:t>
            </a:r>
            <a:endParaRPr lang="en-US" dirty="0"/>
          </a:p>
          <a:p>
            <a:pPr>
              <a:buFontTx/>
              <a:buChar char="•"/>
            </a:pPr>
            <a:endParaRPr lang="en-US" dirty="0"/>
          </a:p>
          <a:p>
            <a:pPr>
              <a:buFontTx/>
              <a:buChar char="•"/>
            </a:pPr>
            <a:r>
              <a:rPr lang="en-US" sz="2000" b="1" u="sng" dirty="0"/>
              <a:t>Module #2:</a:t>
            </a:r>
          </a:p>
          <a:p>
            <a:pPr>
              <a:buFontTx/>
              <a:buChar char="•"/>
            </a:pPr>
            <a:r>
              <a:rPr lang="en-US" dirty="0"/>
              <a:t> Week </a:t>
            </a:r>
            <a:r>
              <a:rPr lang="en-US" dirty="0" smtClean="0"/>
              <a:t>5 </a:t>
            </a:r>
            <a:r>
              <a:rPr lang="en-US" dirty="0"/>
              <a:t>(Feb. </a:t>
            </a:r>
            <a:r>
              <a:rPr lang="en-US" dirty="0" smtClean="0"/>
              <a:t>6)</a:t>
            </a:r>
            <a:r>
              <a:rPr lang="en-US" dirty="0"/>
              <a:t>		Energy Storage – batteries, fly-wheels, </a:t>
            </a:r>
            <a:r>
              <a:rPr lang="en-US" dirty="0" err="1"/>
              <a:t>ultracapacitors</a:t>
            </a:r>
            <a:r>
              <a:rPr lang="en-US" dirty="0"/>
              <a:t>, and other technologies. </a:t>
            </a:r>
          </a:p>
          <a:p>
            <a:pPr>
              <a:buFontTx/>
              <a:buChar char="•"/>
            </a:pPr>
            <a:r>
              <a:rPr lang="en-US" dirty="0"/>
              <a:t> Week </a:t>
            </a:r>
            <a:r>
              <a:rPr lang="en-US" dirty="0" smtClean="0"/>
              <a:t>6 </a:t>
            </a:r>
            <a:r>
              <a:rPr lang="en-US" dirty="0"/>
              <a:t>(Feb. </a:t>
            </a:r>
            <a:r>
              <a:rPr lang="en-US" dirty="0" smtClean="0"/>
              <a:t>13) </a:t>
            </a:r>
            <a:r>
              <a:rPr lang="en-US" dirty="0"/>
              <a:t>*	 Energy Storage – batteries, fly-wheels, </a:t>
            </a:r>
            <a:r>
              <a:rPr lang="en-US" dirty="0" err="1"/>
              <a:t>ultracapacitors</a:t>
            </a:r>
            <a:r>
              <a:rPr lang="en-US" dirty="0"/>
              <a:t>, and other technologies. </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85800" y="228600"/>
            <a:ext cx="8305800" cy="457200"/>
          </a:xfrm>
          <a:prstGeom prst="rect">
            <a:avLst/>
          </a:prstGeom>
          <a:noFill/>
          <a:ln w="9525">
            <a:noFill/>
            <a:miter lim="800000"/>
            <a:headEnd/>
            <a:tailEnd/>
          </a:ln>
          <a:effectLst/>
        </p:spPr>
        <p:txBody>
          <a:bodyPr>
            <a:spAutoFit/>
          </a:bodyPr>
          <a:lstStyle/>
          <a:p>
            <a:pPr algn="ctr">
              <a:spcBef>
                <a:spcPct val="50000"/>
              </a:spcBef>
            </a:pPr>
            <a:r>
              <a:rPr lang="en-US" sz="2400" b="1" u="sng"/>
              <a:t>Microgrids: System Components</a:t>
            </a:r>
          </a:p>
        </p:txBody>
      </p:sp>
      <p:sp>
        <p:nvSpPr>
          <p:cNvPr id="34819" name="Rectangle 3"/>
          <p:cNvSpPr>
            <a:spLocks noChangeArrowheads="1"/>
          </p:cNvSpPr>
          <p:nvPr/>
        </p:nvSpPr>
        <p:spPr bwMode="auto">
          <a:xfrm>
            <a:off x="0" y="911225"/>
            <a:ext cx="9144000" cy="5584825"/>
          </a:xfrm>
          <a:prstGeom prst="rect">
            <a:avLst/>
          </a:prstGeom>
          <a:noFill/>
          <a:ln w="9525">
            <a:noFill/>
            <a:miter lim="800000"/>
            <a:headEnd/>
            <a:tailEnd/>
          </a:ln>
          <a:effectLst/>
        </p:spPr>
        <p:txBody>
          <a:bodyPr anchor="ctr">
            <a:spAutoFit/>
          </a:bodyPr>
          <a:lstStyle/>
          <a:p>
            <a:r>
              <a:rPr lang="en-US" b="1"/>
              <a:t>Generation units = microsources ( approximately below than 100 kW each)  </a:t>
            </a:r>
          </a:p>
          <a:p>
            <a:pPr>
              <a:buFontTx/>
              <a:buChar char="•"/>
            </a:pPr>
            <a:r>
              <a:rPr lang="en-US"/>
              <a:t> PV Modules.</a:t>
            </a:r>
          </a:p>
          <a:p>
            <a:pPr>
              <a:buFontTx/>
              <a:buChar char="•"/>
            </a:pPr>
            <a:r>
              <a:rPr lang="en-US"/>
              <a:t> Small wind generators</a:t>
            </a:r>
          </a:p>
          <a:p>
            <a:pPr>
              <a:buFontTx/>
              <a:buChar char="•"/>
            </a:pPr>
            <a:r>
              <a:rPr lang="en-US"/>
              <a:t> Fuel Cells</a:t>
            </a:r>
          </a:p>
          <a:p>
            <a:pPr>
              <a:buFontTx/>
              <a:buChar char="•"/>
            </a:pPr>
            <a:r>
              <a:rPr lang="en-US"/>
              <a:t> Microturbines</a:t>
            </a:r>
          </a:p>
          <a:p>
            <a:endParaRPr lang="en-US"/>
          </a:p>
          <a:p>
            <a:r>
              <a:rPr lang="en-US"/>
              <a:t> </a:t>
            </a:r>
            <a:r>
              <a:rPr lang="en-US" b="1"/>
              <a:t>Energy Storage  (power profile)</a:t>
            </a:r>
          </a:p>
          <a:p>
            <a:pPr>
              <a:buFontTx/>
              <a:buChar char="•"/>
            </a:pPr>
            <a:r>
              <a:rPr lang="en-US"/>
              <a:t> Batteries</a:t>
            </a:r>
          </a:p>
          <a:p>
            <a:pPr>
              <a:buFontTx/>
              <a:buChar char="•"/>
            </a:pPr>
            <a:r>
              <a:rPr lang="en-US"/>
              <a:t> Ultracapacitors</a:t>
            </a:r>
          </a:p>
          <a:p>
            <a:pPr>
              <a:buFontTx/>
              <a:buChar char="•"/>
            </a:pPr>
            <a:r>
              <a:rPr lang="en-US"/>
              <a:t> Flywheels</a:t>
            </a:r>
          </a:p>
          <a:p>
            <a:endParaRPr lang="en-US"/>
          </a:p>
          <a:p>
            <a:r>
              <a:rPr lang="en-US" b="1"/>
              <a:t>Loads </a:t>
            </a:r>
          </a:p>
          <a:p>
            <a:pPr>
              <a:buFontTx/>
              <a:buChar char="•"/>
            </a:pPr>
            <a:r>
              <a:rPr lang="en-US"/>
              <a:t> Electronic loads.</a:t>
            </a:r>
          </a:p>
          <a:p>
            <a:pPr>
              <a:buFontTx/>
              <a:buChar char="•"/>
            </a:pPr>
            <a:r>
              <a:rPr lang="en-US"/>
              <a:t> Plug-in hybrids.</a:t>
            </a:r>
          </a:p>
          <a:p>
            <a:pPr>
              <a:buFontTx/>
              <a:buChar char="•"/>
            </a:pPr>
            <a:r>
              <a:rPr lang="en-US"/>
              <a:t> The main grid.</a:t>
            </a:r>
          </a:p>
          <a:p>
            <a:endParaRPr lang="en-US"/>
          </a:p>
          <a:p>
            <a:r>
              <a:rPr lang="en-US" b="1"/>
              <a:t>Power electronics interfaces </a:t>
            </a:r>
          </a:p>
          <a:p>
            <a:pPr>
              <a:buFontTx/>
              <a:buChar char="•"/>
            </a:pPr>
            <a:r>
              <a:rPr lang="en-US"/>
              <a:t> dc-dc converters</a:t>
            </a:r>
          </a:p>
          <a:p>
            <a:pPr>
              <a:buFontTx/>
              <a:buChar char="•"/>
            </a:pPr>
            <a:r>
              <a:rPr lang="en-US"/>
              <a:t> inverters</a:t>
            </a:r>
          </a:p>
          <a:p>
            <a:pPr>
              <a:buFontTx/>
              <a:buChar char="•"/>
            </a:pPr>
            <a:r>
              <a:rPr lang="en-US"/>
              <a:t> rectifiers</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447800" y="838200"/>
            <a:ext cx="6934200" cy="457200"/>
          </a:xfrm>
          <a:prstGeom prst="rect">
            <a:avLst/>
          </a:prstGeom>
          <a:noFill/>
          <a:ln w="9525">
            <a:noFill/>
            <a:miter lim="800000"/>
            <a:headEnd/>
            <a:tailEnd/>
          </a:ln>
          <a:effectLst/>
        </p:spPr>
        <p:txBody>
          <a:bodyPr>
            <a:spAutoFit/>
          </a:bodyPr>
          <a:lstStyle/>
          <a:p>
            <a:pPr>
              <a:buFontTx/>
              <a:buChar char="•"/>
            </a:pPr>
            <a:r>
              <a:rPr lang="en-US" sz="2400"/>
              <a:t> Resilient power supply during disasters</a:t>
            </a:r>
          </a:p>
        </p:txBody>
      </p:sp>
      <p:sp>
        <p:nvSpPr>
          <p:cNvPr id="35843" name="Text Box 3"/>
          <p:cNvSpPr txBox="1">
            <a:spLocks noChangeArrowheads="1"/>
          </p:cNvSpPr>
          <p:nvPr/>
        </p:nvSpPr>
        <p:spPr bwMode="auto">
          <a:xfrm>
            <a:off x="28194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pic>
        <p:nvPicPr>
          <p:cNvPr id="35844" name="Picture 4"/>
          <p:cNvPicPr>
            <a:picLocks noChangeAspect="1" noChangeArrowheads="1"/>
          </p:cNvPicPr>
          <p:nvPr/>
        </p:nvPicPr>
        <p:blipFill>
          <a:blip r:embed="rId2" cstate="print"/>
          <a:srcRect/>
          <a:stretch>
            <a:fillRect/>
          </a:stretch>
        </p:blipFill>
        <p:spPr bwMode="auto">
          <a:xfrm>
            <a:off x="152400" y="4495800"/>
            <a:ext cx="2743200" cy="1770063"/>
          </a:xfrm>
          <a:prstGeom prst="rect">
            <a:avLst/>
          </a:prstGeom>
          <a:noFill/>
          <a:ln w="9525">
            <a:noFill/>
            <a:miter lim="800000"/>
            <a:headEnd/>
            <a:tailEnd/>
          </a:ln>
          <a:effectLst/>
        </p:spPr>
      </p:pic>
      <p:pic>
        <p:nvPicPr>
          <p:cNvPr id="35845" name="Picture 5"/>
          <p:cNvPicPr>
            <a:picLocks noChangeAspect="1" noChangeArrowheads="1"/>
          </p:cNvPicPr>
          <p:nvPr/>
        </p:nvPicPr>
        <p:blipFill>
          <a:blip r:embed="rId3" cstate="print"/>
          <a:srcRect/>
          <a:stretch>
            <a:fillRect/>
          </a:stretch>
        </p:blipFill>
        <p:spPr bwMode="auto">
          <a:xfrm>
            <a:off x="2971800" y="2074863"/>
            <a:ext cx="6000750" cy="3240087"/>
          </a:xfrm>
          <a:prstGeom prst="rect">
            <a:avLst/>
          </a:prstGeom>
          <a:noFill/>
          <a:ln w="9525">
            <a:noFill/>
            <a:miter lim="800000"/>
            <a:headEnd/>
            <a:tailEnd/>
          </a:ln>
          <a:effectLst/>
        </p:spPr>
      </p:pic>
      <p:pic>
        <p:nvPicPr>
          <p:cNvPr id="35846" name="Picture 6"/>
          <p:cNvPicPr>
            <a:picLocks noChangeAspect="1" noChangeArrowheads="1"/>
          </p:cNvPicPr>
          <p:nvPr/>
        </p:nvPicPr>
        <p:blipFill>
          <a:blip r:embed="rId4" cstate="print"/>
          <a:srcRect/>
          <a:stretch>
            <a:fillRect/>
          </a:stretch>
        </p:blipFill>
        <p:spPr bwMode="auto">
          <a:xfrm>
            <a:off x="228600" y="2057400"/>
            <a:ext cx="2895600" cy="2101850"/>
          </a:xfrm>
          <a:prstGeom prst="rect">
            <a:avLst/>
          </a:prstGeom>
          <a:noFill/>
          <a:ln w="9525">
            <a:noFill/>
            <a:miter lim="800000"/>
            <a:headEnd/>
            <a:tailEnd/>
          </a:ln>
          <a:effectLst/>
        </p:spPr>
      </p:pic>
      <p:sp>
        <p:nvSpPr>
          <p:cNvPr id="35847" name="Freeform 7"/>
          <p:cNvSpPr>
            <a:spLocks/>
          </p:cNvSpPr>
          <p:nvPr/>
        </p:nvSpPr>
        <p:spPr bwMode="auto">
          <a:xfrm>
            <a:off x="2133600" y="2743200"/>
            <a:ext cx="1524000" cy="584200"/>
          </a:xfrm>
          <a:custGeom>
            <a:avLst/>
            <a:gdLst/>
            <a:ahLst/>
            <a:cxnLst>
              <a:cxn ang="0">
                <a:pos x="960" y="368"/>
              </a:cxn>
              <a:cxn ang="0">
                <a:pos x="816" y="128"/>
              </a:cxn>
              <a:cxn ang="0">
                <a:pos x="288" y="32"/>
              </a:cxn>
              <a:cxn ang="0">
                <a:pos x="0" y="320"/>
              </a:cxn>
            </a:cxnLst>
            <a:rect l="0" t="0" r="r" b="b"/>
            <a:pathLst>
              <a:path w="960" h="368">
                <a:moveTo>
                  <a:pt x="960" y="368"/>
                </a:moveTo>
                <a:cubicBezTo>
                  <a:pt x="944" y="276"/>
                  <a:pt x="928" y="184"/>
                  <a:pt x="816" y="128"/>
                </a:cubicBezTo>
                <a:cubicBezTo>
                  <a:pt x="704" y="72"/>
                  <a:pt x="424" y="0"/>
                  <a:pt x="288" y="32"/>
                </a:cubicBezTo>
                <a:cubicBezTo>
                  <a:pt x="152" y="64"/>
                  <a:pt x="76" y="192"/>
                  <a:pt x="0" y="320"/>
                </a:cubicBezTo>
              </a:path>
            </a:pathLst>
          </a:custGeom>
          <a:noFill/>
          <a:ln w="38100" cmpd="sng">
            <a:solidFill>
              <a:srgbClr val="33CC33"/>
            </a:solidFill>
            <a:round/>
            <a:headEnd type="none" w="med" len="med"/>
            <a:tailEnd type="triangle" w="med" len="med"/>
          </a:ln>
          <a:effectLst/>
        </p:spPr>
        <p:txBody>
          <a:bodyPr/>
          <a:lstStyle/>
          <a:p>
            <a:endParaRPr lang="en-US"/>
          </a:p>
        </p:txBody>
      </p:sp>
      <p:sp>
        <p:nvSpPr>
          <p:cNvPr id="35848" name="Line 8"/>
          <p:cNvSpPr>
            <a:spLocks noChangeShapeType="1"/>
          </p:cNvSpPr>
          <p:nvPr/>
        </p:nvSpPr>
        <p:spPr bwMode="auto">
          <a:xfrm flipH="1">
            <a:off x="1447800" y="3733800"/>
            <a:ext cx="304800" cy="1295400"/>
          </a:xfrm>
          <a:prstGeom prst="line">
            <a:avLst/>
          </a:prstGeom>
          <a:noFill/>
          <a:ln w="38100">
            <a:solidFill>
              <a:srgbClr val="33CC33"/>
            </a:solidFill>
            <a:round/>
            <a:headEnd type="triangle" w="med" len="med"/>
            <a:tailEnd type="triangle" w="med" len="med"/>
          </a:ln>
          <a:effectLst/>
        </p:spPr>
        <p:txBody>
          <a:bodyPr/>
          <a:lstStyle/>
          <a:p>
            <a:endParaRPr lang="en-US"/>
          </a:p>
        </p:txBody>
      </p:sp>
      <p:pic>
        <p:nvPicPr>
          <p:cNvPr id="35849" name="Picture 9"/>
          <p:cNvPicPr>
            <a:picLocks noChangeAspect="1" noChangeArrowheads="1"/>
          </p:cNvPicPr>
          <p:nvPr/>
        </p:nvPicPr>
        <p:blipFill>
          <a:blip r:embed="rId5" cstate="print"/>
          <a:srcRect/>
          <a:stretch>
            <a:fillRect/>
          </a:stretch>
        </p:blipFill>
        <p:spPr bwMode="auto">
          <a:xfrm>
            <a:off x="4419600" y="3657600"/>
            <a:ext cx="4724400" cy="2541588"/>
          </a:xfrm>
          <a:prstGeom prst="rect">
            <a:avLst/>
          </a:prstGeom>
          <a:noFill/>
          <a:ln w="9525">
            <a:noFill/>
            <a:miter lim="800000"/>
            <a:headEnd/>
            <a:tailEnd/>
          </a:ln>
          <a:effectLst/>
        </p:spPr>
      </p:pic>
      <p:sp>
        <p:nvSpPr>
          <p:cNvPr id="35850" name="Freeform 10"/>
          <p:cNvSpPr>
            <a:spLocks/>
          </p:cNvSpPr>
          <p:nvPr/>
        </p:nvSpPr>
        <p:spPr bwMode="auto">
          <a:xfrm>
            <a:off x="3962400" y="3581400"/>
            <a:ext cx="2590800" cy="1143000"/>
          </a:xfrm>
          <a:custGeom>
            <a:avLst/>
            <a:gdLst/>
            <a:ahLst/>
            <a:cxnLst>
              <a:cxn ang="0">
                <a:pos x="0" y="0"/>
              </a:cxn>
              <a:cxn ang="0">
                <a:pos x="1632" y="720"/>
              </a:cxn>
            </a:cxnLst>
            <a:rect l="0" t="0" r="r" b="b"/>
            <a:pathLst>
              <a:path w="1632" h="720">
                <a:moveTo>
                  <a:pt x="0" y="0"/>
                </a:moveTo>
                <a:cubicBezTo>
                  <a:pt x="680" y="300"/>
                  <a:pt x="1360" y="600"/>
                  <a:pt x="1632" y="720"/>
                </a:cubicBezTo>
              </a:path>
            </a:pathLst>
          </a:custGeom>
          <a:noFill/>
          <a:ln w="38100" cmpd="sng">
            <a:solidFill>
              <a:srgbClr val="FF3300"/>
            </a:solidFill>
            <a:round/>
            <a:headEnd type="none" w="med" len="med"/>
            <a:tailEnd type="triangle" w="med" len="med"/>
          </a:ln>
          <a:effectLst/>
        </p:spPr>
        <p:txBody>
          <a:bodyPr/>
          <a:lstStyle/>
          <a:p>
            <a:endParaRPr lang="en-US"/>
          </a:p>
        </p:txBody>
      </p:sp>
      <p:sp>
        <p:nvSpPr>
          <p:cNvPr id="35851" name="Rectangle 11"/>
          <p:cNvSpPr>
            <a:spLocks noChangeArrowheads="1"/>
          </p:cNvSpPr>
          <p:nvPr/>
        </p:nvSpPr>
        <p:spPr bwMode="auto">
          <a:xfrm>
            <a:off x="228600" y="1295400"/>
            <a:ext cx="8686800" cy="701675"/>
          </a:xfrm>
          <a:prstGeom prst="rect">
            <a:avLst/>
          </a:prstGeom>
          <a:noFill/>
          <a:ln w="9525" algn="ctr">
            <a:noFill/>
            <a:miter lim="800000"/>
            <a:headEnd/>
            <a:tailEnd/>
          </a:ln>
          <a:effectLst/>
        </p:spPr>
        <p:txBody>
          <a:bodyPr>
            <a:spAutoFit/>
          </a:bodyPr>
          <a:lstStyle/>
          <a:p>
            <a:pPr>
              <a:buFontTx/>
              <a:buChar char="•"/>
            </a:pPr>
            <a:r>
              <a:rPr lang="en-US" sz="2000"/>
              <a:t> Power electronics-enabled microgrids may be the solution that achieves resilient power during disasters (e.g. NTT’s microgrid in Sendai, Japan)</a:t>
            </a:r>
          </a:p>
        </p:txBody>
      </p:sp>
      <p:sp>
        <p:nvSpPr>
          <p:cNvPr id="13"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52400" y="914400"/>
            <a:ext cx="8991600" cy="1096963"/>
          </a:xfrm>
          <a:prstGeom prst="rect">
            <a:avLst/>
          </a:prstGeom>
          <a:noFill/>
          <a:ln w="9525">
            <a:noFill/>
            <a:miter lim="800000"/>
            <a:headEnd/>
            <a:tailEnd/>
          </a:ln>
          <a:effectLst/>
        </p:spPr>
        <p:txBody>
          <a:bodyPr>
            <a:spAutoFit/>
          </a:bodyPr>
          <a:lstStyle/>
          <a:p>
            <a:pPr>
              <a:buFontTx/>
              <a:buChar char="•"/>
            </a:pPr>
            <a:r>
              <a:rPr lang="en-US" sz="2200"/>
              <a:t> Isolated microgrids for villages in Alaska.</a:t>
            </a:r>
          </a:p>
          <a:p>
            <a:pPr>
              <a:buFontTx/>
              <a:buChar char="•"/>
            </a:pPr>
            <a:r>
              <a:rPr lang="en-US" sz="2200"/>
              <a:t> Wind is used to supplement diesel generators (diesel is difficult and expensive to transport in Alaska</a:t>
            </a:r>
          </a:p>
        </p:txBody>
      </p:sp>
      <p:pic>
        <p:nvPicPr>
          <p:cNvPr id="36867" name="Picture 3"/>
          <p:cNvPicPr>
            <a:picLocks noChangeAspect="1" noChangeArrowheads="1"/>
          </p:cNvPicPr>
          <p:nvPr/>
        </p:nvPicPr>
        <p:blipFill>
          <a:blip r:embed="rId2" cstate="print"/>
          <a:srcRect/>
          <a:stretch>
            <a:fillRect/>
          </a:stretch>
        </p:blipFill>
        <p:spPr bwMode="auto">
          <a:xfrm>
            <a:off x="533400" y="2514600"/>
            <a:ext cx="4591050" cy="3246438"/>
          </a:xfrm>
          <a:prstGeom prst="rect">
            <a:avLst/>
          </a:prstGeom>
          <a:noFill/>
          <a:ln w="9525">
            <a:noFill/>
            <a:miter lim="800000"/>
            <a:headEnd/>
            <a:tailEnd/>
          </a:ln>
          <a:effectLst/>
        </p:spPr>
      </p:pic>
      <p:sp>
        <p:nvSpPr>
          <p:cNvPr id="36868" name="Rectangle 4"/>
          <p:cNvSpPr>
            <a:spLocks noChangeArrowheads="1"/>
          </p:cNvSpPr>
          <p:nvPr/>
        </p:nvSpPr>
        <p:spPr bwMode="auto">
          <a:xfrm>
            <a:off x="914400" y="5791200"/>
            <a:ext cx="7388225" cy="244475"/>
          </a:xfrm>
          <a:prstGeom prst="rect">
            <a:avLst/>
          </a:prstGeom>
          <a:noFill/>
          <a:ln w="9525">
            <a:noFill/>
            <a:miter lim="800000"/>
            <a:headEnd/>
            <a:tailEnd/>
          </a:ln>
          <a:effectLst/>
        </p:spPr>
        <p:txBody>
          <a:bodyPr wrap="none">
            <a:spAutoFit/>
          </a:bodyPr>
          <a:lstStyle/>
          <a:p>
            <a:r>
              <a:rPr lang="en-US" sz="1000"/>
              <a:t>http://avec.securesites.net/images/communities/Toksook%20Wind%20Tower%20Bulk%20Fuel%20and%20Power%20Plant.JPG</a:t>
            </a:r>
          </a:p>
        </p:txBody>
      </p:sp>
      <p:sp>
        <p:nvSpPr>
          <p:cNvPr id="36869" name="Rectangle 5"/>
          <p:cNvSpPr>
            <a:spLocks noChangeArrowheads="1"/>
          </p:cNvSpPr>
          <p:nvPr/>
        </p:nvSpPr>
        <p:spPr bwMode="auto">
          <a:xfrm>
            <a:off x="5181600" y="2590800"/>
            <a:ext cx="3735388" cy="3025775"/>
          </a:xfrm>
          <a:prstGeom prst="rect">
            <a:avLst/>
          </a:prstGeom>
          <a:noFill/>
          <a:ln w="9525">
            <a:noFill/>
            <a:miter lim="800000"/>
            <a:headEnd/>
            <a:tailEnd/>
          </a:ln>
          <a:effectLst/>
        </p:spPr>
        <p:txBody>
          <a:bodyPr anchor="ctr">
            <a:spAutoFit/>
          </a:bodyPr>
          <a:lstStyle/>
          <a:p>
            <a:pPr>
              <a:buFontTx/>
              <a:buChar char="•"/>
            </a:pPr>
            <a:r>
              <a:rPr lang="en-US" sz="1600" b="1"/>
              <a:t> Toksook Bay</a:t>
            </a:r>
          </a:p>
          <a:p>
            <a:pPr>
              <a:buFontTx/>
              <a:buChar char="•"/>
            </a:pPr>
            <a:r>
              <a:rPr lang="en-US" sz="1600"/>
              <a:t>Current Population: 590</a:t>
            </a:r>
          </a:p>
          <a:p>
            <a:pPr>
              <a:buFontTx/>
              <a:buChar char="•"/>
            </a:pPr>
            <a:r>
              <a:rPr lang="en-US" sz="1600"/>
              <a:t># of Consumers: 175</a:t>
            </a:r>
          </a:p>
          <a:p>
            <a:pPr>
              <a:buFontTx/>
              <a:buChar char="•"/>
            </a:pPr>
            <a:r>
              <a:rPr lang="en-US" sz="1600"/>
              <a:t>Incorporation Type: 2nd Class City</a:t>
            </a:r>
          </a:p>
          <a:p>
            <a:pPr>
              <a:buFontTx/>
              <a:buChar char="•"/>
            </a:pPr>
            <a:r>
              <a:rPr lang="en-US" sz="1600"/>
              <a:t>Total Generating Capacity (kw): 2,018 </a:t>
            </a:r>
          </a:p>
          <a:p>
            <a:pPr lvl="1">
              <a:buFontTx/>
              <a:buChar char="•"/>
            </a:pPr>
            <a:r>
              <a:rPr lang="en-US" sz="1600"/>
              <a:t>1,618 kW diesel</a:t>
            </a:r>
          </a:p>
          <a:p>
            <a:pPr lvl="1">
              <a:buFontTx/>
              <a:buChar char="•"/>
            </a:pPr>
            <a:r>
              <a:rPr lang="en-US" sz="1600"/>
              <a:t> 400 kW wind</a:t>
            </a:r>
          </a:p>
          <a:p>
            <a:pPr lvl="1">
              <a:buFontTx/>
              <a:buChar char="•"/>
            </a:pPr>
            <a:r>
              <a:rPr lang="en-US" sz="1600"/>
              <a:t>(tieline to Tununak and Nightmute)</a:t>
            </a:r>
          </a:p>
          <a:p>
            <a:pPr eaLnBrk="0" hangingPunct="0"/>
            <a:endParaRPr lang="en-US" sz="1600"/>
          </a:p>
          <a:p>
            <a:pPr eaLnBrk="0" hangingPunct="0"/>
            <a:r>
              <a:rPr lang="en-US" sz="1600"/>
              <a:t>Information from “Alaska Village Electric Cooperative”</a:t>
            </a:r>
          </a:p>
        </p:txBody>
      </p:sp>
      <p:sp>
        <p:nvSpPr>
          <p:cNvPr id="36870" name="Text Box 6"/>
          <p:cNvSpPr txBox="1">
            <a:spLocks noChangeArrowheads="1"/>
          </p:cNvSpPr>
          <p:nvPr/>
        </p:nvSpPr>
        <p:spPr bwMode="auto">
          <a:xfrm>
            <a:off x="28956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457200" y="3124200"/>
            <a:ext cx="3886200" cy="2917825"/>
          </a:xfrm>
          <a:prstGeom prst="rect">
            <a:avLst/>
          </a:prstGeom>
          <a:noFill/>
          <a:ln w="9525">
            <a:noFill/>
            <a:miter lim="800000"/>
            <a:headEnd/>
            <a:tailEnd/>
          </a:ln>
          <a:effectLst/>
        </p:spPr>
      </p:pic>
      <p:sp>
        <p:nvSpPr>
          <p:cNvPr id="37891" name="Rectangle 3"/>
          <p:cNvSpPr>
            <a:spLocks noChangeArrowheads="1"/>
          </p:cNvSpPr>
          <p:nvPr/>
        </p:nvSpPr>
        <p:spPr bwMode="auto">
          <a:xfrm>
            <a:off x="533400" y="6019800"/>
            <a:ext cx="3473450" cy="244475"/>
          </a:xfrm>
          <a:prstGeom prst="rect">
            <a:avLst/>
          </a:prstGeom>
          <a:noFill/>
          <a:ln w="9525">
            <a:noFill/>
            <a:miter lim="800000"/>
            <a:headEnd/>
            <a:tailEnd/>
          </a:ln>
          <a:effectLst/>
        </p:spPr>
        <p:txBody>
          <a:bodyPr wrap="none">
            <a:spAutoFit/>
          </a:bodyPr>
          <a:lstStyle/>
          <a:p>
            <a:r>
              <a:rPr lang="en-US" sz="1000"/>
              <a:t>http://www.akenergyauthority.org/programwindsystem.html</a:t>
            </a:r>
          </a:p>
        </p:txBody>
      </p:sp>
      <p:pic>
        <p:nvPicPr>
          <p:cNvPr id="37892" name="Picture 4"/>
          <p:cNvPicPr>
            <a:picLocks noChangeAspect="1" noChangeArrowheads="1"/>
          </p:cNvPicPr>
          <p:nvPr/>
        </p:nvPicPr>
        <p:blipFill>
          <a:blip r:embed="rId3" cstate="print"/>
          <a:srcRect/>
          <a:stretch>
            <a:fillRect/>
          </a:stretch>
        </p:blipFill>
        <p:spPr bwMode="auto">
          <a:xfrm>
            <a:off x="4953000" y="1600200"/>
            <a:ext cx="3886200" cy="2914650"/>
          </a:xfrm>
          <a:prstGeom prst="rect">
            <a:avLst/>
          </a:prstGeom>
          <a:noFill/>
          <a:ln w="9525">
            <a:noFill/>
            <a:miter lim="800000"/>
            <a:headEnd/>
            <a:tailEnd/>
          </a:ln>
          <a:effectLst/>
        </p:spPr>
      </p:pic>
      <p:sp>
        <p:nvSpPr>
          <p:cNvPr id="37893" name="Rectangle 5"/>
          <p:cNvSpPr>
            <a:spLocks noChangeArrowheads="1"/>
          </p:cNvSpPr>
          <p:nvPr/>
        </p:nvSpPr>
        <p:spPr bwMode="auto">
          <a:xfrm>
            <a:off x="5105400" y="4495800"/>
            <a:ext cx="3652838" cy="244475"/>
          </a:xfrm>
          <a:prstGeom prst="rect">
            <a:avLst/>
          </a:prstGeom>
          <a:noFill/>
          <a:ln w="9525">
            <a:noFill/>
            <a:miter lim="800000"/>
            <a:headEnd/>
            <a:tailEnd/>
          </a:ln>
          <a:effectLst/>
        </p:spPr>
        <p:txBody>
          <a:bodyPr wrap="none">
            <a:spAutoFit/>
          </a:bodyPr>
          <a:lstStyle/>
          <a:p>
            <a:r>
              <a:rPr lang="en-US" sz="1000"/>
              <a:t>http://www.alaskapublic.org/2012/01/18/wind-power-in-alaska/</a:t>
            </a:r>
          </a:p>
        </p:txBody>
      </p:sp>
      <p:sp>
        <p:nvSpPr>
          <p:cNvPr id="37894" name="Rectangle 6"/>
          <p:cNvSpPr>
            <a:spLocks noChangeArrowheads="1"/>
          </p:cNvSpPr>
          <p:nvPr/>
        </p:nvSpPr>
        <p:spPr bwMode="auto">
          <a:xfrm>
            <a:off x="6477000" y="1066800"/>
            <a:ext cx="971550" cy="366713"/>
          </a:xfrm>
          <a:prstGeom prst="rect">
            <a:avLst/>
          </a:prstGeom>
          <a:noFill/>
          <a:ln w="9525">
            <a:noFill/>
            <a:miter lim="800000"/>
            <a:headEnd/>
            <a:tailEnd/>
          </a:ln>
          <a:effectLst/>
        </p:spPr>
        <p:txBody>
          <a:bodyPr wrap="none">
            <a:spAutoFit/>
          </a:bodyPr>
          <a:lstStyle/>
          <a:p>
            <a:r>
              <a:rPr lang="en-US"/>
              <a:t>Selawik</a:t>
            </a:r>
          </a:p>
        </p:txBody>
      </p:sp>
      <p:sp>
        <p:nvSpPr>
          <p:cNvPr id="37895" name="Rectangle 7"/>
          <p:cNvSpPr>
            <a:spLocks noChangeArrowheads="1"/>
          </p:cNvSpPr>
          <p:nvPr/>
        </p:nvSpPr>
        <p:spPr bwMode="auto">
          <a:xfrm>
            <a:off x="1905000" y="2667000"/>
            <a:ext cx="1047750" cy="366713"/>
          </a:xfrm>
          <a:prstGeom prst="rect">
            <a:avLst/>
          </a:prstGeom>
          <a:noFill/>
          <a:ln w="9525">
            <a:noFill/>
            <a:miter lim="800000"/>
            <a:headEnd/>
            <a:tailEnd/>
          </a:ln>
          <a:effectLst/>
        </p:spPr>
        <p:txBody>
          <a:bodyPr wrap="none">
            <a:spAutoFit/>
          </a:bodyPr>
          <a:lstStyle/>
          <a:p>
            <a:r>
              <a:rPr lang="en-US"/>
              <a:t>Kasigluk</a:t>
            </a:r>
          </a:p>
        </p:txBody>
      </p:sp>
      <p:sp>
        <p:nvSpPr>
          <p:cNvPr id="37896" name="Rectangle 8"/>
          <p:cNvSpPr>
            <a:spLocks noChangeArrowheads="1"/>
          </p:cNvSpPr>
          <p:nvPr/>
        </p:nvSpPr>
        <p:spPr bwMode="auto">
          <a:xfrm>
            <a:off x="152400" y="914400"/>
            <a:ext cx="8991600" cy="427038"/>
          </a:xfrm>
          <a:prstGeom prst="rect">
            <a:avLst/>
          </a:prstGeom>
          <a:noFill/>
          <a:ln w="9525">
            <a:noFill/>
            <a:miter lim="800000"/>
            <a:headEnd/>
            <a:tailEnd/>
          </a:ln>
          <a:effectLst/>
        </p:spPr>
        <p:txBody>
          <a:bodyPr>
            <a:spAutoFit/>
          </a:bodyPr>
          <a:lstStyle/>
          <a:p>
            <a:pPr>
              <a:buFontTx/>
              <a:buChar char="•"/>
            </a:pPr>
            <a:r>
              <a:rPr lang="en-US" sz="2200"/>
              <a:t> Other examples in Alaska</a:t>
            </a:r>
          </a:p>
        </p:txBody>
      </p:sp>
      <p:sp>
        <p:nvSpPr>
          <p:cNvPr id="37897" name="Text Box 9"/>
          <p:cNvSpPr txBox="1">
            <a:spLocks noChangeArrowheads="1"/>
          </p:cNvSpPr>
          <p:nvPr/>
        </p:nvSpPr>
        <p:spPr bwMode="auto">
          <a:xfrm>
            <a:off x="28194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11"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Rectangle 8"/>
          <p:cNvSpPr>
            <a:spLocks noChangeArrowheads="1"/>
          </p:cNvSpPr>
          <p:nvPr/>
        </p:nvSpPr>
        <p:spPr bwMode="auto">
          <a:xfrm>
            <a:off x="152400" y="914400"/>
            <a:ext cx="8991600" cy="1096963"/>
          </a:xfrm>
          <a:prstGeom prst="rect">
            <a:avLst/>
          </a:prstGeom>
          <a:noFill/>
          <a:ln w="9525">
            <a:noFill/>
            <a:miter lim="800000"/>
            <a:headEnd/>
            <a:tailEnd/>
          </a:ln>
          <a:effectLst/>
        </p:spPr>
        <p:txBody>
          <a:bodyPr>
            <a:spAutoFit/>
          </a:bodyPr>
          <a:lstStyle/>
          <a:p>
            <a:pPr>
              <a:buFontTx/>
              <a:buChar char="•"/>
            </a:pPr>
            <a:r>
              <a:rPr lang="en-US" sz="2200"/>
              <a:t> A microgrid with combined heat and power can be used in factories to overcome power quality issues affecting product quality in manufacturing processes.</a:t>
            </a:r>
          </a:p>
        </p:txBody>
      </p:sp>
      <p:sp>
        <p:nvSpPr>
          <p:cNvPr id="78857" name="Text Box 9"/>
          <p:cNvSpPr txBox="1">
            <a:spLocks noChangeArrowheads="1"/>
          </p:cNvSpPr>
          <p:nvPr/>
        </p:nvSpPr>
        <p:spPr bwMode="auto">
          <a:xfrm>
            <a:off x="26670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pic>
        <p:nvPicPr>
          <p:cNvPr id="78859" name="Picture 11"/>
          <p:cNvPicPr>
            <a:picLocks noChangeAspect="1" noChangeArrowheads="1"/>
          </p:cNvPicPr>
          <p:nvPr/>
        </p:nvPicPr>
        <p:blipFill>
          <a:blip r:embed="rId2" cstate="print"/>
          <a:srcRect/>
          <a:stretch>
            <a:fillRect/>
          </a:stretch>
        </p:blipFill>
        <p:spPr bwMode="auto">
          <a:xfrm>
            <a:off x="5257800" y="2590800"/>
            <a:ext cx="3657600" cy="3270250"/>
          </a:xfrm>
          <a:prstGeom prst="rect">
            <a:avLst/>
          </a:prstGeom>
          <a:noFill/>
          <a:ln w="9525">
            <a:noFill/>
            <a:miter lim="800000"/>
            <a:headEnd/>
            <a:tailEnd/>
          </a:ln>
          <a:effectLst/>
        </p:spPr>
      </p:pic>
      <p:pic>
        <p:nvPicPr>
          <p:cNvPr id="78860" name="Picture 12"/>
          <p:cNvPicPr>
            <a:picLocks noChangeAspect="1" noChangeArrowheads="1"/>
          </p:cNvPicPr>
          <p:nvPr/>
        </p:nvPicPr>
        <p:blipFill>
          <a:blip r:embed="rId3" cstate="print"/>
          <a:srcRect/>
          <a:stretch>
            <a:fillRect/>
          </a:stretch>
        </p:blipFill>
        <p:spPr bwMode="auto">
          <a:xfrm>
            <a:off x="228600" y="2590800"/>
            <a:ext cx="4572000" cy="3286125"/>
          </a:xfrm>
          <a:prstGeom prst="rect">
            <a:avLst/>
          </a:prstGeom>
          <a:noFill/>
          <a:ln w="9525">
            <a:noFill/>
            <a:miter lim="800000"/>
            <a:headEnd/>
            <a:tailEnd/>
          </a:ln>
          <a:effectLst/>
        </p:spPr>
      </p:pic>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52400" y="1066800"/>
            <a:ext cx="8991600" cy="5509200"/>
          </a:xfrm>
          <a:prstGeom prst="rect">
            <a:avLst/>
          </a:prstGeom>
          <a:noFill/>
          <a:ln w="9525">
            <a:noFill/>
            <a:miter lim="800000"/>
            <a:headEnd/>
            <a:tailEnd/>
          </a:ln>
          <a:effectLst/>
        </p:spPr>
        <p:txBody>
          <a:bodyPr>
            <a:spAutoFit/>
          </a:bodyPr>
          <a:lstStyle/>
          <a:p>
            <a:pPr>
              <a:buFontTx/>
              <a:buChar char="•"/>
            </a:pPr>
            <a:r>
              <a:rPr lang="en-US" sz="2200" dirty="0"/>
              <a:t> This is a proposed </a:t>
            </a:r>
            <a:r>
              <a:rPr lang="en-US" sz="2200" dirty="0" err="1"/>
              <a:t>microgrid</a:t>
            </a:r>
            <a:r>
              <a:rPr lang="en-US" sz="2200" dirty="0"/>
              <a:t> concept in order to use more renewable sources in wireless communication networks by creating so-called sustainable wireless </a:t>
            </a:r>
            <a:r>
              <a:rPr lang="en-US" sz="2200" dirty="0" smtClean="0"/>
              <a:t>areas (SWAs).</a:t>
            </a:r>
            <a:endParaRPr lang="en-US" sz="2200" dirty="0"/>
          </a:p>
          <a:p>
            <a:pPr>
              <a:buFontTx/>
              <a:buChar char="•"/>
            </a:pPr>
            <a:r>
              <a:rPr lang="en-US" sz="2200" dirty="0"/>
              <a:t> SWAs are dc (e.g. 380V ) </a:t>
            </a:r>
            <a:r>
              <a:rPr lang="en-US" sz="2200" dirty="0" err="1"/>
              <a:t>microgrids</a:t>
            </a:r>
            <a:r>
              <a:rPr lang="en-US" sz="2200" dirty="0"/>
              <a:t> created by interconnecting a few (e.g. 7) base stations with, possibly,  an advanced power distribution architecture.</a:t>
            </a:r>
          </a:p>
          <a:p>
            <a:pPr>
              <a:buFontTx/>
              <a:buChar char="•"/>
            </a:pPr>
            <a:r>
              <a:rPr lang="en-US" sz="2200" dirty="0"/>
              <a:t> Renewable energy sources are placed in base stations or nearby     locations where there is sufficient space.</a:t>
            </a:r>
          </a:p>
          <a:p>
            <a:pPr>
              <a:buFontTx/>
              <a:buChar char="•"/>
            </a:pPr>
            <a:r>
              <a:rPr lang="en-US" sz="2200" dirty="0"/>
              <a:t> Resources (power generation and energy</a:t>
            </a:r>
          </a:p>
          <a:p>
            <a:r>
              <a:rPr lang="en-US" sz="2200" dirty="0"/>
              <a:t>     storage) are shared among all base </a:t>
            </a:r>
          </a:p>
          <a:p>
            <a:r>
              <a:rPr lang="en-US" sz="2200" dirty="0"/>
              <a:t>    stations within the SWA.</a:t>
            </a:r>
          </a:p>
          <a:p>
            <a:pPr>
              <a:buFontTx/>
              <a:buChar char="•"/>
            </a:pPr>
            <a:r>
              <a:rPr lang="en-US" sz="2200" dirty="0"/>
              <a:t> Communications traffic and electric energy</a:t>
            </a:r>
          </a:p>
          <a:p>
            <a:r>
              <a:rPr lang="en-US" sz="2200" dirty="0"/>
              <a:t>     management is integrated. I.e., traffic</a:t>
            </a:r>
          </a:p>
          <a:p>
            <a:r>
              <a:rPr lang="en-US" sz="2200" dirty="0"/>
              <a:t>     is regulated (or shaped) based on local</a:t>
            </a:r>
          </a:p>
          <a:p>
            <a:r>
              <a:rPr lang="en-US" sz="2200" dirty="0"/>
              <a:t>    energy resources availability and forecast.</a:t>
            </a:r>
          </a:p>
          <a:p>
            <a:pPr>
              <a:buFontTx/>
              <a:buChar char="•"/>
            </a:pPr>
            <a:endParaRPr lang="en-US" sz="2200" dirty="0"/>
          </a:p>
        </p:txBody>
      </p:sp>
      <p:sp>
        <p:nvSpPr>
          <p:cNvPr id="79875" name="Text Box 3"/>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pic>
        <p:nvPicPr>
          <p:cNvPr id="79876" name="Picture 4"/>
          <p:cNvPicPr>
            <a:picLocks noChangeAspect="1" noChangeArrowheads="1"/>
          </p:cNvPicPr>
          <p:nvPr/>
        </p:nvPicPr>
        <p:blipFill>
          <a:blip r:embed="rId2" cstate="print"/>
          <a:srcRect/>
          <a:stretch>
            <a:fillRect/>
          </a:stretch>
        </p:blipFill>
        <p:spPr bwMode="auto">
          <a:xfrm>
            <a:off x="5867400" y="3810000"/>
            <a:ext cx="3070225" cy="2387600"/>
          </a:xfrm>
          <a:prstGeom prst="rect">
            <a:avLst/>
          </a:prstGeom>
          <a:noFill/>
          <a:ln w="9525">
            <a:noFill/>
            <a:miter lim="800000"/>
            <a:headEnd/>
            <a:tailEnd/>
          </a:ln>
          <a:effectLst/>
        </p:spPr>
      </p:pic>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pic>
        <p:nvPicPr>
          <p:cNvPr id="82947" name="Picture 3"/>
          <p:cNvPicPr>
            <a:picLocks noChangeAspect="1" noChangeArrowheads="1"/>
          </p:cNvPicPr>
          <p:nvPr/>
        </p:nvPicPr>
        <p:blipFill>
          <a:blip r:embed="rId2" cstate="print"/>
          <a:srcRect/>
          <a:stretch>
            <a:fillRect/>
          </a:stretch>
        </p:blipFill>
        <p:spPr bwMode="auto">
          <a:xfrm>
            <a:off x="2971800" y="1905000"/>
            <a:ext cx="4857750" cy="4479925"/>
          </a:xfrm>
          <a:prstGeom prst="rect">
            <a:avLst/>
          </a:prstGeom>
          <a:noFill/>
          <a:ln w="9525">
            <a:noFill/>
            <a:miter lim="800000"/>
            <a:headEnd/>
            <a:tailEnd/>
          </a:ln>
          <a:effectLst/>
        </p:spPr>
      </p:pic>
      <p:pic>
        <p:nvPicPr>
          <p:cNvPr id="82948" name="Picture 4"/>
          <p:cNvPicPr>
            <a:picLocks noChangeAspect="1" noChangeArrowheads="1"/>
          </p:cNvPicPr>
          <p:nvPr/>
        </p:nvPicPr>
        <p:blipFill>
          <a:blip r:embed="rId3" cstate="print"/>
          <a:srcRect/>
          <a:stretch>
            <a:fillRect/>
          </a:stretch>
        </p:blipFill>
        <p:spPr bwMode="auto">
          <a:xfrm>
            <a:off x="762000" y="1447800"/>
            <a:ext cx="3819525" cy="2292350"/>
          </a:xfrm>
          <a:prstGeom prst="rect">
            <a:avLst/>
          </a:prstGeom>
          <a:noFill/>
          <a:ln w="9525">
            <a:noFill/>
            <a:miter lim="800000"/>
            <a:headEnd/>
            <a:tailEnd/>
          </a:ln>
          <a:effectLst/>
        </p:spPr>
      </p:pic>
      <p:sp>
        <p:nvSpPr>
          <p:cNvPr id="82949" name="Text Box 5"/>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667000" y="2514600"/>
            <a:ext cx="6019800" cy="4003675"/>
          </a:xfrm>
          <a:prstGeom prst="rect">
            <a:avLst/>
          </a:prstGeom>
          <a:noFill/>
          <a:ln w="9525">
            <a:noFill/>
            <a:miter lim="800000"/>
            <a:headEnd/>
            <a:tailEnd/>
          </a:ln>
          <a:effectLst/>
        </p:spPr>
      </p:pic>
      <p:pic>
        <p:nvPicPr>
          <p:cNvPr id="83972" name="Picture 4"/>
          <p:cNvPicPr>
            <a:picLocks noChangeAspect="1" noChangeArrowheads="1"/>
          </p:cNvPicPr>
          <p:nvPr/>
        </p:nvPicPr>
        <p:blipFill>
          <a:blip r:embed="rId3" cstate="print"/>
          <a:srcRect/>
          <a:stretch>
            <a:fillRect/>
          </a:stretch>
        </p:blipFill>
        <p:spPr bwMode="auto">
          <a:xfrm>
            <a:off x="381000" y="1371600"/>
            <a:ext cx="5029200" cy="3248025"/>
          </a:xfrm>
          <a:prstGeom prst="rect">
            <a:avLst/>
          </a:prstGeom>
          <a:noFill/>
          <a:ln w="9525">
            <a:noFill/>
            <a:miter lim="800000"/>
            <a:headEnd/>
            <a:tailEnd/>
          </a:ln>
          <a:effectLst/>
        </p:spPr>
      </p:pic>
      <p:sp>
        <p:nvSpPr>
          <p:cNvPr id="83973" name="Line 5"/>
          <p:cNvSpPr>
            <a:spLocks noChangeShapeType="1"/>
          </p:cNvSpPr>
          <p:nvPr/>
        </p:nvSpPr>
        <p:spPr bwMode="auto">
          <a:xfrm>
            <a:off x="3581400" y="3962400"/>
            <a:ext cx="1066800" cy="1447800"/>
          </a:xfrm>
          <a:prstGeom prst="line">
            <a:avLst/>
          </a:prstGeom>
          <a:noFill/>
          <a:ln w="28575">
            <a:solidFill>
              <a:schemeClr val="tx1"/>
            </a:solidFill>
            <a:round/>
            <a:headEnd/>
            <a:tailEnd type="triangle" w="med" len="med"/>
          </a:ln>
          <a:effectLst/>
        </p:spPr>
        <p:txBody>
          <a:bodyPr/>
          <a:lstStyle/>
          <a:p>
            <a:endParaRPr lang="en-US"/>
          </a:p>
        </p:txBody>
      </p:sp>
      <p:sp>
        <p:nvSpPr>
          <p:cNvPr id="83974" name="Text Box 6"/>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83975" name="Text Box 7"/>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p:cNvPicPr>
            <a:picLocks noChangeAspect="1" noChangeArrowheads="1"/>
          </p:cNvPicPr>
          <p:nvPr/>
        </p:nvPicPr>
        <p:blipFill>
          <a:blip r:embed="rId2" cstate="print"/>
          <a:srcRect/>
          <a:stretch>
            <a:fillRect/>
          </a:stretch>
        </p:blipFill>
        <p:spPr bwMode="auto">
          <a:xfrm>
            <a:off x="1981200" y="2743200"/>
            <a:ext cx="5638800" cy="3641725"/>
          </a:xfrm>
          <a:prstGeom prst="rect">
            <a:avLst/>
          </a:prstGeom>
          <a:noFill/>
          <a:ln w="9525">
            <a:noFill/>
            <a:miter lim="800000"/>
            <a:headEnd/>
            <a:tailEnd/>
          </a:ln>
          <a:effectLst/>
        </p:spPr>
      </p:pic>
      <p:sp>
        <p:nvSpPr>
          <p:cNvPr id="84996" name="Line 4"/>
          <p:cNvSpPr>
            <a:spLocks noChangeShapeType="1"/>
          </p:cNvSpPr>
          <p:nvPr/>
        </p:nvSpPr>
        <p:spPr bwMode="auto">
          <a:xfrm flipH="1">
            <a:off x="4953000" y="2514600"/>
            <a:ext cx="304800" cy="2743200"/>
          </a:xfrm>
          <a:prstGeom prst="line">
            <a:avLst/>
          </a:prstGeom>
          <a:noFill/>
          <a:ln w="28575">
            <a:solidFill>
              <a:schemeClr val="tx1"/>
            </a:solidFill>
            <a:round/>
            <a:headEnd/>
            <a:tailEnd type="triangle" w="med" len="med"/>
          </a:ln>
          <a:effectLst/>
        </p:spPr>
        <p:txBody>
          <a:bodyPr/>
          <a:lstStyle/>
          <a:p>
            <a:endParaRPr lang="en-US"/>
          </a:p>
        </p:txBody>
      </p:sp>
      <p:sp>
        <p:nvSpPr>
          <p:cNvPr id="84997" name="Line 5"/>
          <p:cNvSpPr>
            <a:spLocks noChangeShapeType="1"/>
          </p:cNvSpPr>
          <p:nvPr/>
        </p:nvSpPr>
        <p:spPr bwMode="auto">
          <a:xfrm>
            <a:off x="1371600" y="3962400"/>
            <a:ext cx="3200400" cy="381000"/>
          </a:xfrm>
          <a:prstGeom prst="line">
            <a:avLst/>
          </a:prstGeom>
          <a:noFill/>
          <a:ln w="28575">
            <a:solidFill>
              <a:schemeClr val="tx1"/>
            </a:solidFill>
            <a:round/>
            <a:headEnd/>
            <a:tailEnd type="triangle" w="med" len="med"/>
          </a:ln>
          <a:effectLst/>
        </p:spPr>
        <p:txBody>
          <a:bodyPr/>
          <a:lstStyle/>
          <a:p>
            <a:endParaRPr lang="en-US"/>
          </a:p>
        </p:txBody>
      </p:sp>
      <p:sp>
        <p:nvSpPr>
          <p:cNvPr id="84998" name="Text Box 6"/>
          <p:cNvSpPr txBox="1">
            <a:spLocks noChangeArrowheads="1"/>
          </p:cNvSpPr>
          <p:nvPr/>
        </p:nvSpPr>
        <p:spPr bwMode="auto">
          <a:xfrm>
            <a:off x="609600" y="3581400"/>
            <a:ext cx="1143000" cy="641350"/>
          </a:xfrm>
          <a:prstGeom prst="rect">
            <a:avLst/>
          </a:prstGeom>
          <a:noFill/>
          <a:ln w="9525">
            <a:noFill/>
            <a:miter lim="800000"/>
            <a:headEnd/>
            <a:tailEnd/>
          </a:ln>
          <a:effectLst/>
        </p:spPr>
        <p:txBody>
          <a:bodyPr>
            <a:spAutoFit/>
          </a:bodyPr>
          <a:lstStyle/>
          <a:p>
            <a:pPr>
              <a:spcBef>
                <a:spcPct val="50000"/>
              </a:spcBef>
            </a:pPr>
            <a:r>
              <a:rPr lang="en-US"/>
              <a:t>Nippon Steel</a:t>
            </a:r>
          </a:p>
        </p:txBody>
      </p:sp>
      <p:sp>
        <p:nvSpPr>
          <p:cNvPr id="84999" name="Rectangle 7"/>
          <p:cNvSpPr>
            <a:spLocks noChangeArrowheads="1"/>
          </p:cNvSpPr>
          <p:nvPr/>
        </p:nvSpPr>
        <p:spPr bwMode="auto">
          <a:xfrm>
            <a:off x="0" y="762000"/>
            <a:ext cx="9144000" cy="1766888"/>
          </a:xfrm>
          <a:prstGeom prst="rect">
            <a:avLst/>
          </a:prstGeom>
          <a:noFill/>
          <a:ln w="9525">
            <a:noFill/>
            <a:miter lim="800000"/>
            <a:headEnd/>
            <a:tailEnd/>
          </a:ln>
          <a:effectLst/>
        </p:spPr>
        <p:txBody>
          <a:bodyPr>
            <a:spAutoFit/>
          </a:bodyPr>
          <a:lstStyle/>
          <a:p>
            <a:pPr>
              <a:buFontTx/>
              <a:buChar char="•"/>
            </a:pPr>
            <a:r>
              <a:rPr lang="en-US" sz="2200"/>
              <a:t> Kitakyushu  smart community:</a:t>
            </a:r>
          </a:p>
          <a:p>
            <a:pPr lvl="1">
              <a:buFontTx/>
              <a:buChar char="•"/>
            </a:pPr>
            <a:r>
              <a:rPr lang="en-US" sz="2200"/>
              <a:t> Powered locally from the industrial area</a:t>
            </a:r>
          </a:p>
          <a:p>
            <a:pPr lvl="1">
              <a:buFontTx/>
              <a:buChar char="•"/>
            </a:pPr>
            <a:r>
              <a:rPr lang="en-US" sz="2200"/>
              <a:t> Power distribution grid independent from the area’s electric utility distribution company (Kyushu Electric Power Company)</a:t>
            </a:r>
          </a:p>
          <a:p>
            <a:pPr lvl="1">
              <a:buFontTx/>
              <a:buChar char="•"/>
            </a:pPr>
            <a:r>
              <a:rPr lang="en-US" sz="2200"/>
              <a:t> http://jscp.nepc.or.jp/en/kitakyushu/index.shtml. </a:t>
            </a:r>
          </a:p>
        </p:txBody>
      </p:sp>
      <p:sp>
        <p:nvSpPr>
          <p:cNvPr id="85001" name="Text Box 9"/>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9"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0" y="1219200"/>
            <a:ext cx="9144000" cy="762000"/>
          </a:xfrm>
          <a:prstGeom prst="rect">
            <a:avLst/>
          </a:prstGeom>
          <a:noFill/>
          <a:ln w="9525">
            <a:noFill/>
            <a:miter lim="800000"/>
            <a:headEnd/>
            <a:tailEnd/>
          </a:ln>
          <a:effectLst/>
        </p:spPr>
        <p:txBody>
          <a:bodyPr>
            <a:spAutoFit/>
          </a:bodyPr>
          <a:lstStyle/>
          <a:p>
            <a:pPr>
              <a:buFontTx/>
              <a:buChar char="•"/>
            </a:pPr>
            <a:r>
              <a:rPr lang="en-US" sz="2200"/>
              <a:t> Peak power consumption of this area =  18 MW</a:t>
            </a:r>
          </a:p>
          <a:p>
            <a:pPr>
              <a:buFontTx/>
              <a:buChar char="•"/>
            </a:pPr>
            <a:r>
              <a:rPr lang="en-US" sz="2200"/>
              <a:t> Main power source: 30 MW from a natural gas generator at steel mill.</a:t>
            </a:r>
          </a:p>
        </p:txBody>
      </p:sp>
      <p:pic>
        <p:nvPicPr>
          <p:cNvPr id="86020" name="Picture 4"/>
          <p:cNvPicPr>
            <a:picLocks noChangeAspect="1" noChangeArrowheads="1"/>
          </p:cNvPicPr>
          <p:nvPr/>
        </p:nvPicPr>
        <p:blipFill>
          <a:blip r:embed="rId2" cstate="print"/>
          <a:srcRect/>
          <a:stretch>
            <a:fillRect/>
          </a:stretch>
        </p:blipFill>
        <p:spPr bwMode="auto">
          <a:xfrm>
            <a:off x="1447800" y="1981200"/>
            <a:ext cx="6324600" cy="4311650"/>
          </a:xfrm>
          <a:prstGeom prst="rect">
            <a:avLst/>
          </a:prstGeom>
          <a:noFill/>
          <a:ln w="9525">
            <a:noFill/>
            <a:miter lim="800000"/>
            <a:headEnd/>
            <a:tailEnd/>
          </a:ln>
          <a:effectLst/>
        </p:spPr>
      </p:pic>
      <p:sp>
        <p:nvSpPr>
          <p:cNvPr id="86021" name="Text Box 5"/>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86022" name="Text Box 6"/>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1163587"/>
            <a:ext cx="9372600" cy="4770537"/>
          </a:xfrm>
          <a:prstGeom prst="rect">
            <a:avLst/>
          </a:prstGeom>
          <a:noFill/>
          <a:ln w="9525">
            <a:noFill/>
            <a:miter lim="800000"/>
            <a:headEnd/>
            <a:tailEnd/>
          </a:ln>
          <a:effectLst/>
        </p:spPr>
        <p:txBody>
          <a:bodyPr anchor="ctr">
            <a:spAutoFit/>
          </a:bodyPr>
          <a:lstStyle/>
          <a:p>
            <a:r>
              <a:rPr lang="en-US" sz="2400" b="1" dirty="0"/>
              <a:t>Schedule:</a:t>
            </a:r>
            <a:endParaRPr lang="en-US" sz="2400" dirty="0"/>
          </a:p>
          <a:p>
            <a:endParaRPr lang="en-US" sz="2400" dirty="0"/>
          </a:p>
          <a:p>
            <a:pPr>
              <a:buFontTx/>
              <a:buChar char="•"/>
            </a:pPr>
            <a:r>
              <a:rPr lang="en-US" sz="2000" b="1" u="sng" dirty="0"/>
              <a:t> Module #3: System integration and operation</a:t>
            </a:r>
          </a:p>
          <a:p>
            <a:pPr>
              <a:buFontTx/>
              <a:buChar char="•"/>
            </a:pPr>
            <a:r>
              <a:rPr lang="en-US" dirty="0"/>
              <a:t> Week </a:t>
            </a:r>
            <a:r>
              <a:rPr lang="en-US" dirty="0" smtClean="0"/>
              <a:t>7 </a:t>
            </a:r>
            <a:r>
              <a:rPr lang="en-US" dirty="0"/>
              <a:t>(Feb. </a:t>
            </a:r>
            <a:r>
              <a:rPr lang="en-US" dirty="0" smtClean="0"/>
              <a:t>20)</a:t>
            </a:r>
            <a:r>
              <a:rPr lang="en-US" dirty="0"/>
              <a:t>	Power electronics interfaces: multiple and single input dc-dc converters. </a:t>
            </a:r>
          </a:p>
          <a:p>
            <a:pPr>
              <a:buFontTx/>
              <a:buChar char="•"/>
            </a:pPr>
            <a:r>
              <a:rPr lang="en-US" dirty="0"/>
              <a:t> Week </a:t>
            </a:r>
            <a:r>
              <a:rPr lang="en-US" dirty="0" smtClean="0"/>
              <a:t>8 </a:t>
            </a:r>
            <a:r>
              <a:rPr lang="en-US" dirty="0"/>
              <a:t>(Feb. </a:t>
            </a:r>
            <a:r>
              <a:rPr lang="en-US" dirty="0" smtClean="0"/>
              <a:t>27)*</a:t>
            </a:r>
            <a:r>
              <a:rPr lang="en-US" dirty="0"/>
              <a:t>	Power electronics interfaces: ac-dc and dc-ac. </a:t>
            </a:r>
          </a:p>
          <a:p>
            <a:pPr>
              <a:buFontTx/>
              <a:buChar char="•"/>
            </a:pPr>
            <a:r>
              <a:rPr lang="en-US" dirty="0"/>
              <a:t> Week </a:t>
            </a:r>
            <a:r>
              <a:rPr lang="en-US" dirty="0" smtClean="0"/>
              <a:t>9 </a:t>
            </a:r>
            <a:r>
              <a:rPr lang="en-US" dirty="0"/>
              <a:t>(March </a:t>
            </a:r>
            <a:r>
              <a:rPr lang="en-US" dirty="0" smtClean="0"/>
              <a:t>6)</a:t>
            </a:r>
            <a:r>
              <a:rPr lang="en-US" dirty="0"/>
              <a:t>	</a:t>
            </a:r>
            <a:r>
              <a:rPr lang="en-US" dirty="0" smtClean="0"/>
              <a:t> Spring Recess.</a:t>
            </a:r>
            <a:endParaRPr lang="en-US" dirty="0"/>
          </a:p>
          <a:p>
            <a:pPr>
              <a:buFontTx/>
              <a:buChar char="•"/>
            </a:pPr>
            <a:r>
              <a:rPr lang="en-US" dirty="0"/>
              <a:t> Week </a:t>
            </a:r>
            <a:r>
              <a:rPr lang="en-US" dirty="0" smtClean="0"/>
              <a:t>10 </a:t>
            </a:r>
            <a:r>
              <a:rPr lang="en-US" dirty="0"/>
              <a:t>(March </a:t>
            </a:r>
            <a:r>
              <a:rPr lang="en-US" dirty="0" smtClean="0"/>
              <a:t>13)*</a:t>
            </a:r>
            <a:r>
              <a:rPr lang="en-US" dirty="0"/>
              <a:t>	</a:t>
            </a:r>
            <a:r>
              <a:rPr lang="en-US" dirty="0" smtClean="0"/>
              <a:t> Power architectures: distributed and centralized. Dc and ac distribution systems. Stability and protections. </a:t>
            </a:r>
            <a:endParaRPr lang="en-US" dirty="0"/>
          </a:p>
          <a:p>
            <a:pPr>
              <a:buFontTx/>
              <a:buChar char="•"/>
            </a:pPr>
            <a:r>
              <a:rPr lang="en-US" dirty="0"/>
              <a:t> Week </a:t>
            </a:r>
            <a:r>
              <a:rPr lang="en-US" dirty="0" smtClean="0"/>
              <a:t>11 </a:t>
            </a:r>
            <a:r>
              <a:rPr lang="en-US" dirty="0"/>
              <a:t>(March </a:t>
            </a:r>
            <a:r>
              <a:rPr lang="en-US" dirty="0" smtClean="0"/>
              <a:t>20)</a:t>
            </a:r>
            <a:r>
              <a:rPr lang="en-US" dirty="0"/>
              <a:t>	Controls: distributed, decentralized, autonomous, and centralized systems. Operation.</a:t>
            </a:r>
          </a:p>
          <a:p>
            <a:pPr>
              <a:buFontTx/>
              <a:buChar char="•"/>
            </a:pPr>
            <a:r>
              <a:rPr lang="en-US" dirty="0"/>
              <a:t> Week </a:t>
            </a:r>
            <a:r>
              <a:rPr lang="en-US" dirty="0" smtClean="0"/>
              <a:t>12 </a:t>
            </a:r>
            <a:r>
              <a:rPr lang="en-US" dirty="0"/>
              <a:t>(March </a:t>
            </a:r>
            <a:r>
              <a:rPr lang="en-US" dirty="0" smtClean="0"/>
              <a:t>27)*</a:t>
            </a:r>
            <a:r>
              <a:rPr lang="en-US" dirty="0"/>
              <a:t>	Reliability and availability. (</a:t>
            </a:r>
            <a:r>
              <a:rPr lang="en-US" i="1" dirty="0"/>
              <a:t>Remote instruction likely</a:t>
            </a:r>
            <a:r>
              <a:rPr lang="en-US" dirty="0"/>
              <a:t>)</a:t>
            </a:r>
          </a:p>
          <a:p>
            <a:pPr>
              <a:buFontTx/>
              <a:buChar char="•"/>
            </a:pPr>
            <a:r>
              <a:rPr lang="en-US" dirty="0"/>
              <a:t> Week </a:t>
            </a:r>
            <a:r>
              <a:rPr lang="en-US" dirty="0" smtClean="0"/>
              <a:t>13 </a:t>
            </a:r>
            <a:r>
              <a:rPr lang="en-US" dirty="0"/>
              <a:t>(April </a:t>
            </a:r>
            <a:r>
              <a:rPr lang="en-US" dirty="0" smtClean="0"/>
              <a:t>3)</a:t>
            </a:r>
            <a:r>
              <a:rPr lang="en-US" dirty="0"/>
              <a:t>	Economics.</a:t>
            </a:r>
          </a:p>
          <a:p>
            <a:pPr>
              <a:buFontTx/>
              <a:buChar char="•"/>
            </a:pPr>
            <a:r>
              <a:rPr lang="en-US" dirty="0"/>
              <a:t> Week </a:t>
            </a:r>
            <a:r>
              <a:rPr lang="en-US" dirty="0" smtClean="0"/>
              <a:t>14 </a:t>
            </a:r>
            <a:r>
              <a:rPr lang="en-US" dirty="0"/>
              <a:t>(April </a:t>
            </a:r>
            <a:r>
              <a:rPr lang="en-US" dirty="0" smtClean="0"/>
              <a:t>10)*</a:t>
            </a:r>
            <a:r>
              <a:rPr lang="en-US" dirty="0"/>
              <a:t>	Grid interconnection. Issues, planning, advantages and disadvantages both for the grid and the </a:t>
            </a:r>
            <a:r>
              <a:rPr lang="en-US" dirty="0" err="1"/>
              <a:t>microgrid</a:t>
            </a:r>
            <a:r>
              <a:rPr lang="en-US" dirty="0"/>
              <a:t>. </a:t>
            </a:r>
            <a:r>
              <a:rPr lang="en-US" dirty="0" err="1"/>
              <a:t>Microgrids</a:t>
            </a:r>
            <a:r>
              <a:rPr lang="en-US" dirty="0"/>
              <a:t> as part of smart grids</a:t>
            </a:r>
            <a:r>
              <a:rPr lang="en-US" dirty="0" smtClean="0"/>
              <a:t>.</a:t>
            </a:r>
            <a:endParaRPr lang="en-US" sz="2000" b="1" u="sng" dirty="0"/>
          </a:p>
          <a:p>
            <a:pPr>
              <a:buFontTx/>
              <a:buChar char="•"/>
            </a:pPr>
            <a:r>
              <a:rPr lang="en-US" dirty="0" smtClean="0"/>
              <a:t>Week </a:t>
            </a:r>
            <a:r>
              <a:rPr lang="en-US" dirty="0"/>
              <a:t>15 (April </a:t>
            </a:r>
            <a:r>
              <a:rPr lang="en-US" dirty="0" smtClean="0"/>
              <a:t>17)</a:t>
            </a:r>
            <a:r>
              <a:rPr lang="en-US" dirty="0"/>
              <a:t>	</a:t>
            </a:r>
            <a:r>
              <a:rPr lang="en-US" dirty="0" smtClean="0"/>
              <a:t>Course review</a:t>
            </a:r>
            <a:endParaRPr lang="en-US" dirty="0"/>
          </a:p>
        </p:txBody>
      </p:sp>
      <p:sp>
        <p:nvSpPr>
          <p:cNvPr id="45059" name="Text Box 3"/>
          <p:cNvSpPr txBox="1">
            <a:spLocks noChangeArrowheads="1"/>
          </p:cNvSpPr>
          <p:nvPr/>
        </p:nvSpPr>
        <p:spPr bwMode="auto">
          <a:xfrm>
            <a:off x="31242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0" y="1219200"/>
            <a:ext cx="9144000" cy="427038"/>
          </a:xfrm>
          <a:prstGeom prst="rect">
            <a:avLst/>
          </a:prstGeom>
          <a:noFill/>
          <a:ln w="9525">
            <a:noFill/>
            <a:miter lim="800000"/>
            <a:headEnd/>
            <a:tailEnd/>
          </a:ln>
          <a:effectLst/>
        </p:spPr>
        <p:txBody>
          <a:bodyPr>
            <a:spAutoFit/>
          </a:bodyPr>
          <a:lstStyle/>
          <a:p>
            <a:pPr>
              <a:buFontTx/>
              <a:buChar char="•"/>
            </a:pPr>
            <a:r>
              <a:rPr lang="en-US" sz="2200"/>
              <a:t> The area has a few 3 kW wind generators.</a:t>
            </a:r>
          </a:p>
        </p:txBody>
      </p:sp>
      <p:pic>
        <p:nvPicPr>
          <p:cNvPr id="87044" name="Picture 4"/>
          <p:cNvPicPr>
            <a:picLocks noChangeAspect="1" noChangeArrowheads="1"/>
          </p:cNvPicPr>
          <p:nvPr/>
        </p:nvPicPr>
        <p:blipFill>
          <a:blip r:embed="rId2" cstate="print"/>
          <a:srcRect/>
          <a:stretch>
            <a:fillRect/>
          </a:stretch>
        </p:blipFill>
        <p:spPr bwMode="auto">
          <a:xfrm>
            <a:off x="304800" y="1676400"/>
            <a:ext cx="5915025" cy="4735513"/>
          </a:xfrm>
          <a:prstGeom prst="rect">
            <a:avLst/>
          </a:prstGeom>
          <a:noFill/>
          <a:ln w="9525">
            <a:noFill/>
            <a:miter lim="800000"/>
            <a:headEnd/>
            <a:tailEnd/>
          </a:ln>
          <a:effectLst/>
        </p:spPr>
      </p:pic>
      <p:pic>
        <p:nvPicPr>
          <p:cNvPr id="87045" name="Picture 5"/>
          <p:cNvPicPr>
            <a:picLocks noChangeAspect="1" noChangeArrowheads="1"/>
          </p:cNvPicPr>
          <p:nvPr/>
        </p:nvPicPr>
        <p:blipFill>
          <a:blip r:embed="rId3" cstate="print"/>
          <a:srcRect/>
          <a:stretch>
            <a:fillRect/>
          </a:stretch>
        </p:blipFill>
        <p:spPr bwMode="auto">
          <a:xfrm>
            <a:off x="6248400" y="1066800"/>
            <a:ext cx="2690813" cy="4924425"/>
          </a:xfrm>
          <a:prstGeom prst="rect">
            <a:avLst/>
          </a:prstGeom>
          <a:noFill/>
          <a:ln w="9525">
            <a:noFill/>
            <a:miter lim="800000"/>
            <a:headEnd/>
            <a:tailEnd/>
          </a:ln>
          <a:effectLst/>
        </p:spPr>
      </p:pic>
      <p:sp>
        <p:nvSpPr>
          <p:cNvPr id="87046" name="Text Box 6"/>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87047" name="Text Box 7"/>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0" y="1219200"/>
            <a:ext cx="9144000" cy="762000"/>
          </a:xfrm>
          <a:prstGeom prst="rect">
            <a:avLst/>
          </a:prstGeom>
          <a:noFill/>
          <a:ln w="9525">
            <a:noFill/>
            <a:miter lim="800000"/>
            <a:headEnd/>
            <a:tailEnd/>
          </a:ln>
          <a:effectLst/>
        </p:spPr>
        <p:txBody>
          <a:bodyPr>
            <a:spAutoFit/>
          </a:bodyPr>
          <a:lstStyle/>
          <a:p>
            <a:pPr>
              <a:buFontTx/>
              <a:buChar char="•"/>
            </a:pPr>
            <a:r>
              <a:rPr lang="en-US" sz="2200"/>
              <a:t> Most buildings and homes have PV systems.</a:t>
            </a:r>
          </a:p>
          <a:p>
            <a:pPr>
              <a:buFontTx/>
              <a:buChar char="•"/>
            </a:pPr>
            <a:r>
              <a:rPr lang="en-US" sz="2200"/>
              <a:t> Total peak power generated by PV = 0.5 MW</a:t>
            </a:r>
          </a:p>
        </p:txBody>
      </p:sp>
      <p:pic>
        <p:nvPicPr>
          <p:cNvPr id="88068" name="Picture 4"/>
          <p:cNvPicPr>
            <a:picLocks noChangeAspect="1" noChangeArrowheads="1"/>
          </p:cNvPicPr>
          <p:nvPr/>
        </p:nvPicPr>
        <p:blipFill>
          <a:blip r:embed="rId2" cstate="print"/>
          <a:srcRect/>
          <a:stretch>
            <a:fillRect/>
          </a:stretch>
        </p:blipFill>
        <p:spPr bwMode="auto">
          <a:xfrm>
            <a:off x="609600" y="2000250"/>
            <a:ext cx="8077200" cy="4514850"/>
          </a:xfrm>
          <a:prstGeom prst="rect">
            <a:avLst/>
          </a:prstGeom>
          <a:noFill/>
          <a:ln w="9525">
            <a:noFill/>
            <a:miter lim="800000"/>
            <a:headEnd/>
            <a:tailEnd/>
          </a:ln>
          <a:effectLst/>
        </p:spPr>
      </p:pic>
      <p:sp>
        <p:nvSpPr>
          <p:cNvPr id="88069" name="Text Box 5"/>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88070" name="Text Box 6"/>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0" y="1219200"/>
            <a:ext cx="9144000" cy="1766888"/>
          </a:xfrm>
          <a:prstGeom prst="rect">
            <a:avLst/>
          </a:prstGeom>
          <a:noFill/>
          <a:ln w="9525">
            <a:noFill/>
            <a:miter lim="800000"/>
            <a:headEnd/>
            <a:tailEnd/>
          </a:ln>
          <a:effectLst/>
        </p:spPr>
        <p:txBody>
          <a:bodyPr>
            <a:spAutoFit/>
          </a:bodyPr>
          <a:lstStyle/>
          <a:p>
            <a:pPr>
              <a:buFontTx/>
              <a:buChar char="•"/>
            </a:pPr>
            <a:r>
              <a:rPr lang="en-US" sz="2200"/>
              <a:t> Hydrogen produced in the industrial area is distributed with a 1.2 km pipeline for</a:t>
            </a:r>
          </a:p>
          <a:p>
            <a:pPr lvl="1">
              <a:buFontTx/>
              <a:buChar char="•"/>
            </a:pPr>
            <a:r>
              <a:rPr lang="en-US" sz="2200"/>
              <a:t> 7 x 3 kW Toshiba residential fuel cells, </a:t>
            </a:r>
          </a:p>
          <a:p>
            <a:pPr lvl="1">
              <a:buFontTx/>
              <a:buChar char="•"/>
            </a:pPr>
            <a:r>
              <a:rPr lang="en-US" sz="2200"/>
              <a:t> 3 kW hydrogen station </a:t>
            </a:r>
          </a:p>
          <a:p>
            <a:pPr lvl="1">
              <a:buFontTx/>
              <a:buChar char="•"/>
            </a:pPr>
            <a:r>
              <a:rPr lang="en-US" sz="2200"/>
              <a:t> 100 kW fuel cell at a museum. </a:t>
            </a:r>
          </a:p>
        </p:txBody>
      </p:sp>
      <p:pic>
        <p:nvPicPr>
          <p:cNvPr id="89092" name="Picture 4"/>
          <p:cNvPicPr>
            <a:picLocks noChangeAspect="1" noChangeArrowheads="1"/>
          </p:cNvPicPr>
          <p:nvPr/>
        </p:nvPicPr>
        <p:blipFill>
          <a:blip r:embed="rId2" cstate="print"/>
          <a:srcRect/>
          <a:stretch>
            <a:fillRect/>
          </a:stretch>
        </p:blipFill>
        <p:spPr bwMode="auto">
          <a:xfrm>
            <a:off x="381000" y="3657600"/>
            <a:ext cx="4800600" cy="2708275"/>
          </a:xfrm>
          <a:prstGeom prst="rect">
            <a:avLst/>
          </a:prstGeom>
          <a:noFill/>
          <a:ln w="9525">
            <a:noFill/>
            <a:miter lim="800000"/>
            <a:headEnd/>
            <a:tailEnd/>
          </a:ln>
          <a:effectLst/>
        </p:spPr>
      </p:pic>
      <p:pic>
        <p:nvPicPr>
          <p:cNvPr id="89093" name="Picture 5"/>
          <p:cNvPicPr>
            <a:picLocks noChangeAspect="1" noChangeArrowheads="1"/>
          </p:cNvPicPr>
          <p:nvPr/>
        </p:nvPicPr>
        <p:blipFill>
          <a:blip r:embed="rId3" cstate="print"/>
          <a:srcRect/>
          <a:stretch>
            <a:fillRect/>
          </a:stretch>
        </p:blipFill>
        <p:spPr bwMode="auto">
          <a:xfrm>
            <a:off x="5459413" y="2286000"/>
            <a:ext cx="3376612" cy="4105275"/>
          </a:xfrm>
          <a:prstGeom prst="rect">
            <a:avLst/>
          </a:prstGeom>
          <a:noFill/>
          <a:ln w="9525">
            <a:noFill/>
            <a:miter lim="800000"/>
            <a:headEnd/>
            <a:tailEnd/>
          </a:ln>
          <a:effectLst/>
        </p:spPr>
      </p:pic>
      <p:sp>
        <p:nvSpPr>
          <p:cNvPr id="89094" name="Text Box 6"/>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89095" name="Text Box 7"/>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ChangeArrowheads="1"/>
          </p:cNvSpPr>
          <p:nvPr/>
        </p:nvSpPr>
        <p:spPr bwMode="auto">
          <a:xfrm>
            <a:off x="0" y="1447800"/>
            <a:ext cx="9144000" cy="427038"/>
          </a:xfrm>
          <a:prstGeom prst="rect">
            <a:avLst/>
          </a:prstGeom>
          <a:noFill/>
          <a:ln w="9525">
            <a:noFill/>
            <a:miter lim="800000"/>
            <a:headEnd/>
            <a:tailEnd/>
          </a:ln>
          <a:effectLst/>
        </p:spPr>
        <p:txBody>
          <a:bodyPr>
            <a:spAutoFit/>
          </a:bodyPr>
          <a:lstStyle/>
          <a:p>
            <a:pPr>
              <a:buFontTx/>
              <a:buChar char="•"/>
            </a:pPr>
            <a:r>
              <a:rPr lang="en-US" sz="2200"/>
              <a:t> Residential fuel cells</a:t>
            </a:r>
          </a:p>
        </p:txBody>
      </p:sp>
      <p:pic>
        <p:nvPicPr>
          <p:cNvPr id="90116" name="Picture 4"/>
          <p:cNvPicPr>
            <a:picLocks noChangeAspect="1" noChangeArrowheads="1"/>
          </p:cNvPicPr>
          <p:nvPr/>
        </p:nvPicPr>
        <p:blipFill>
          <a:blip r:embed="rId2" cstate="print"/>
          <a:srcRect/>
          <a:stretch>
            <a:fillRect/>
          </a:stretch>
        </p:blipFill>
        <p:spPr bwMode="auto">
          <a:xfrm>
            <a:off x="2209800" y="1884363"/>
            <a:ext cx="4648200" cy="4057650"/>
          </a:xfrm>
          <a:prstGeom prst="rect">
            <a:avLst/>
          </a:prstGeom>
          <a:noFill/>
          <a:ln w="9525">
            <a:noFill/>
            <a:miter lim="800000"/>
            <a:headEnd/>
            <a:tailEnd/>
          </a:ln>
          <a:effectLst/>
        </p:spPr>
      </p:pic>
      <p:sp>
        <p:nvSpPr>
          <p:cNvPr id="90117" name="Text Box 5"/>
          <p:cNvSpPr txBox="1">
            <a:spLocks noChangeArrowheads="1"/>
          </p:cNvSpPr>
          <p:nvPr/>
        </p:nvSpPr>
        <p:spPr bwMode="auto">
          <a:xfrm>
            <a:off x="838200" y="5943600"/>
            <a:ext cx="1981200" cy="641350"/>
          </a:xfrm>
          <a:prstGeom prst="rect">
            <a:avLst/>
          </a:prstGeom>
          <a:noFill/>
          <a:ln w="9525">
            <a:noFill/>
            <a:miter lim="800000"/>
            <a:headEnd/>
            <a:tailEnd/>
          </a:ln>
          <a:effectLst/>
        </p:spPr>
        <p:txBody>
          <a:bodyPr>
            <a:spAutoFit/>
          </a:bodyPr>
          <a:lstStyle/>
          <a:p>
            <a:pPr algn="ctr">
              <a:spcBef>
                <a:spcPct val="50000"/>
              </a:spcBef>
            </a:pPr>
            <a:r>
              <a:rPr lang="en-US"/>
              <a:t>Deodorant and flow meter</a:t>
            </a:r>
          </a:p>
        </p:txBody>
      </p:sp>
      <p:sp>
        <p:nvSpPr>
          <p:cNvPr id="90118" name="Text Box 6"/>
          <p:cNvSpPr txBox="1">
            <a:spLocks noChangeArrowheads="1"/>
          </p:cNvSpPr>
          <p:nvPr/>
        </p:nvSpPr>
        <p:spPr bwMode="auto">
          <a:xfrm>
            <a:off x="3429000" y="6019800"/>
            <a:ext cx="1981200" cy="366713"/>
          </a:xfrm>
          <a:prstGeom prst="rect">
            <a:avLst/>
          </a:prstGeom>
          <a:noFill/>
          <a:ln w="9525">
            <a:noFill/>
            <a:miter lim="800000"/>
            <a:headEnd/>
            <a:tailEnd/>
          </a:ln>
          <a:effectLst/>
        </p:spPr>
        <p:txBody>
          <a:bodyPr>
            <a:spAutoFit/>
          </a:bodyPr>
          <a:lstStyle/>
          <a:p>
            <a:pPr algn="ctr">
              <a:spcBef>
                <a:spcPct val="50000"/>
              </a:spcBef>
            </a:pPr>
            <a:r>
              <a:rPr lang="en-US"/>
              <a:t>Fuel Cell</a:t>
            </a:r>
          </a:p>
        </p:txBody>
      </p:sp>
      <p:sp>
        <p:nvSpPr>
          <p:cNvPr id="90119" name="Text Box 7"/>
          <p:cNvSpPr txBox="1">
            <a:spLocks noChangeArrowheads="1"/>
          </p:cNvSpPr>
          <p:nvPr/>
        </p:nvSpPr>
        <p:spPr bwMode="auto">
          <a:xfrm>
            <a:off x="5715000" y="5943600"/>
            <a:ext cx="1981200" cy="641350"/>
          </a:xfrm>
          <a:prstGeom prst="rect">
            <a:avLst/>
          </a:prstGeom>
          <a:noFill/>
          <a:ln w="9525">
            <a:noFill/>
            <a:miter lim="800000"/>
            <a:headEnd/>
            <a:tailEnd/>
          </a:ln>
          <a:effectLst/>
        </p:spPr>
        <p:txBody>
          <a:bodyPr>
            <a:spAutoFit/>
          </a:bodyPr>
          <a:lstStyle/>
          <a:p>
            <a:pPr algn="ctr">
              <a:spcBef>
                <a:spcPct val="50000"/>
              </a:spcBef>
            </a:pPr>
            <a:r>
              <a:rPr lang="en-US"/>
              <a:t>Hot water storage</a:t>
            </a:r>
          </a:p>
        </p:txBody>
      </p:sp>
      <p:sp>
        <p:nvSpPr>
          <p:cNvPr id="90120" name="Text Box 8"/>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90121" name="Text Box 9"/>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10"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ChangeArrowheads="1"/>
          </p:cNvSpPr>
          <p:nvPr/>
        </p:nvSpPr>
        <p:spPr bwMode="auto">
          <a:xfrm>
            <a:off x="0" y="1295400"/>
            <a:ext cx="9144000" cy="427038"/>
          </a:xfrm>
          <a:prstGeom prst="rect">
            <a:avLst/>
          </a:prstGeom>
          <a:noFill/>
          <a:ln w="9525">
            <a:noFill/>
            <a:miter lim="800000"/>
            <a:headEnd/>
            <a:tailEnd/>
          </a:ln>
          <a:effectLst/>
        </p:spPr>
        <p:txBody>
          <a:bodyPr>
            <a:spAutoFit/>
          </a:bodyPr>
          <a:lstStyle/>
          <a:p>
            <a:pPr>
              <a:buFontTx/>
              <a:buChar char="•"/>
            </a:pPr>
            <a:r>
              <a:rPr lang="en-US" sz="2200"/>
              <a:t> EV fast charging (and discharging) station + 50 kWh Li-ion batteries.</a:t>
            </a:r>
          </a:p>
        </p:txBody>
      </p:sp>
      <p:pic>
        <p:nvPicPr>
          <p:cNvPr id="94212" name="Picture 4"/>
          <p:cNvPicPr>
            <a:picLocks noChangeAspect="1" noChangeArrowheads="1"/>
          </p:cNvPicPr>
          <p:nvPr/>
        </p:nvPicPr>
        <p:blipFill>
          <a:blip r:embed="rId2" cstate="print"/>
          <a:srcRect/>
          <a:stretch>
            <a:fillRect/>
          </a:stretch>
        </p:blipFill>
        <p:spPr bwMode="auto">
          <a:xfrm>
            <a:off x="609600" y="1738313"/>
            <a:ext cx="7620000" cy="4757737"/>
          </a:xfrm>
          <a:prstGeom prst="rect">
            <a:avLst/>
          </a:prstGeom>
          <a:noFill/>
          <a:ln w="9525">
            <a:noFill/>
            <a:miter lim="800000"/>
            <a:headEnd/>
            <a:tailEnd/>
          </a:ln>
          <a:effectLst/>
        </p:spPr>
      </p:pic>
      <p:sp>
        <p:nvSpPr>
          <p:cNvPr id="94213" name="Text Box 5"/>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94214" name="Text Box 6"/>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0" y="1600200"/>
            <a:ext cx="9144000" cy="427038"/>
          </a:xfrm>
          <a:prstGeom prst="rect">
            <a:avLst/>
          </a:prstGeom>
          <a:noFill/>
          <a:ln w="9525">
            <a:noFill/>
            <a:miter lim="800000"/>
            <a:headEnd/>
            <a:tailEnd/>
          </a:ln>
          <a:effectLst/>
        </p:spPr>
        <p:txBody>
          <a:bodyPr>
            <a:spAutoFit/>
          </a:bodyPr>
          <a:lstStyle/>
          <a:p>
            <a:pPr>
              <a:buFontTx/>
              <a:buChar char="•"/>
            </a:pPr>
            <a:r>
              <a:rPr lang="en-US" sz="2200"/>
              <a:t> 300 kWh Lead-acid batteries</a:t>
            </a:r>
          </a:p>
        </p:txBody>
      </p:sp>
      <p:pic>
        <p:nvPicPr>
          <p:cNvPr id="95236" name="Picture 4"/>
          <p:cNvPicPr>
            <a:picLocks noChangeAspect="1" noChangeArrowheads="1"/>
          </p:cNvPicPr>
          <p:nvPr/>
        </p:nvPicPr>
        <p:blipFill>
          <a:blip r:embed="rId2" cstate="print"/>
          <a:srcRect/>
          <a:stretch>
            <a:fillRect/>
          </a:stretch>
        </p:blipFill>
        <p:spPr bwMode="auto">
          <a:xfrm>
            <a:off x="381000" y="2133600"/>
            <a:ext cx="8458200" cy="4130675"/>
          </a:xfrm>
          <a:prstGeom prst="rect">
            <a:avLst/>
          </a:prstGeom>
          <a:noFill/>
          <a:ln w="9525">
            <a:noFill/>
            <a:miter lim="800000"/>
            <a:headEnd/>
            <a:tailEnd/>
          </a:ln>
          <a:effectLst/>
        </p:spPr>
      </p:pic>
      <p:sp>
        <p:nvSpPr>
          <p:cNvPr id="95237" name="Text Box 5"/>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95238" name="Text Box 6"/>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ChangeArrowheads="1"/>
          </p:cNvSpPr>
          <p:nvPr/>
        </p:nvSpPr>
        <p:spPr bwMode="auto">
          <a:xfrm>
            <a:off x="0" y="1447800"/>
            <a:ext cx="9144000" cy="1431925"/>
          </a:xfrm>
          <a:prstGeom prst="rect">
            <a:avLst/>
          </a:prstGeom>
          <a:noFill/>
          <a:ln w="9525">
            <a:noFill/>
            <a:miter lim="800000"/>
            <a:headEnd/>
            <a:tailEnd/>
          </a:ln>
          <a:effectLst/>
        </p:spPr>
        <p:txBody>
          <a:bodyPr>
            <a:spAutoFit/>
          </a:bodyPr>
          <a:lstStyle/>
          <a:p>
            <a:pPr>
              <a:buFontTx/>
              <a:buChar char="•"/>
            </a:pPr>
            <a:r>
              <a:rPr lang="en-US" sz="2200"/>
              <a:t> This site is located at the “birthplace of Japan’s modern industry.” One can say that Kitakyushu is Japan’s Pittsburgh.</a:t>
            </a:r>
          </a:p>
          <a:p>
            <a:pPr>
              <a:buFontTx/>
              <a:buChar char="•"/>
            </a:pPr>
            <a:r>
              <a:rPr lang="en-US" sz="2200"/>
              <a:t> Kokura is located about 3 miles from the smart community site</a:t>
            </a:r>
          </a:p>
          <a:p>
            <a:pPr>
              <a:buFontTx/>
              <a:buChar char="•"/>
            </a:pPr>
            <a:r>
              <a:rPr lang="en-US" sz="2200"/>
              <a:t> </a:t>
            </a:r>
            <a:r>
              <a:rPr lang="en-US"/>
              <a:t>The historic blast furnace:</a:t>
            </a:r>
          </a:p>
        </p:txBody>
      </p:sp>
      <p:pic>
        <p:nvPicPr>
          <p:cNvPr id="96260" name="Picture 4"/>
          <p:cNvPicPr>
            <a:picLocks noChangeAspect="1" noChangeArrowheads="1"/>
          </p:cNvPicPr>
          <p:nvPr/>
        </p:nvPicPr>
        <p:blipFill>
          <a:blip r:embed="rId2" cstate="print"/>
          <a:srcRect/>
          <a:stretch>
            <a:fillRect/>
          </a:stretch>
        </p:blipFill>
        <p:spPr bwMode="auto">
          <a:xfrm>
            <a:off x="533400" y="2930525"/>
            <a:ext cx="4953000" cy="3590925"/>
          </a:xfrm>
          <a:prstGeom prst="rect">
            <a:avLst/>
          </a:prstGeom>
          <a:noFill/>
          <a:ln w="9525">
            <a:noFill/>
            <a:miter lim="800000"/>
            <a:headEnd/>
            <a:tailEnd/>
          </a:ln>
          <a:effectLst/>
        </p:spPr>
      </p:pic>
      <p:sp>
        <p:nvSpPr>
          <p:cNvPr id="96261" name="Text Box 5"/>
          <p:cNvSpPr txBox="1">
            <a:spLocks noChangeArrowheads="1"/>
          </p:cNvSpPr>
          <p:nvPr/>
        </p:nvSpPr>
        <p:spPr bwMode="auto">
          <a:xfrm>
            <a:off x="0" y="838200"/>
            <a:ext cx="6553200" cy="457200"/>
          </a:xfrm>
          <a:prstGeom prst="rect">
            <a:avLst/>
          </a:prstGeom>
          <a:noFill/>
          <a:ln w="9525">
            <a:noFill/>
            <a:miter lim="800000"/>
            <a:headEnd/>
            <a:tailEnd/>
          </a:ln>
          <a:effectLst/>
        </p:spPr>
        <p:txBody>
          <a:bodyPr>
            <a:spAutoFit/>
          </a:bodyPr>
          <a:lstStyle/>
          <a:p>
            <a:pPr>
              <a:spcBef>
                <a:spcPct val="50000"/>
              </a:spcBef>
              <a:buFontTx/>
              <a:buChar char="•"/>
            </a:pPr>
            <a:r>
              <a:rPr lang="en-US" sz="2400"/>
              <a:t> Kitakyushu smart community (Japan)</a:t>
            </a:r>
          </a:p>
        </p:txBody>
      </p:sp>
      <p:sp>
        <p:nvSpPr>
          <p:cNvPr id="96262" name="Text Box 6"/>
          <p:cNvSpPr txBox="1">
            <a:spLocks noChangeArrowheads="1"/>
          </p:cNvSpPr>
          <p:nvPr/>
        </p:nvSpPr>
        <p:spPr bwMode="auto">
          <a:xfrm>
            <a:off x="2743200" y="1524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pic>
        <p:nvPicPr>
          <p:cNvPr id="96263" name="Picture 7"/>
          <p:cNvPicPr>
            <a:picLocks noChangeAspect="1" noChangeArrowheads="1"/>
          </p:cNvPicPr>
          <p:nvPr/>
        </p:nvPicPr>
        <p:blipFill>
          <a:blip r:embed="rId3" cstate="print"/>
          <a:srcRect/>
          <a:stretch>
            <a:fillRect/>
          </a:stretch>
        </p:blipFill>
        <p:spPr bwMode="auto">
          <a:xfrm>
            <a:off x="5791200" y="2971800"/>
            <a:ext cx="3048000" cy="2216150"/>
          </a:xfrm>
          <a:prstGeom prst="rect">
            <a:avLst/>
          </a:prstGeom>
          <a:noFill/>
          <a:ln w="9525">
            <a:noFill/>
            <a:miter lim="800000"/>
            <a:headEnd/>
            <a:tailEnd/>
          </a:ln>
          <a:effectLst/>
        </p:spPr>
      </p:pic>
      <p:sp>
        <p:nvSpPr>
          <p:cNvPr id="96264" name="Text Box 8"/>
          <p:cNvSpPr txBox="1">
            <a:spLocks noChangeArrowheads="1"/>
          </p:cNvSpPr>
          <p:nvPr/>
        </p:nvSpPr>
        <p:spPr bwMode="auto">
          <a:xfrm>
            <a:off x="6248400" y="5181600"/>
            <a:ext cx="2590800" cy="366713"/>
          </a:xfrm>
          <a:prstGeom prst="rect">
            <a:avLst/>
          </a:prstGeom>
          <a:noFill/>
          <a:ln w="9525">
            <a:noFill/>
            <a:miter lim="800000"/>
            <a:headEnd/>
            <a:tailEnd/>
          </a:ln>
          <a:effectLst/>
        </p:spPr>
        <p:txBody>
          <a:bodyPr>
            <a:spAutoFit/>
          </a:bodyPr>
          <a:lstStyle/>
          <a:p>
            <a:pPr>
              <a:spcBef>
                <a:spcPct val="50000"/>
              </a:spcBef>
              <a:buFontTx/>
              <a:buChar char="•"/>
            </a:pPr>
            <a:r>
              <a:rPr lang="en-US"/>
              <a:t> Iron ore</a:t>
            </a:r>
          </a:p>
        </p:txBody>
      </p:sp>
      <p:sp>
        <p:nvSpPr>
          <p:cNvPr id="9"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52400" y="914400"/>
            <a:ext cx="8991600" cy="2101850"/>
          </a:xfrm>
          <a:prstGeom prst="rect">
            <a:avLst/>
          </a:prstGeom>
          <a:noFill/>
          <a:ln w="9525">
            <a:noFill/>
            <a:miter lim="800000"/>
            <a:headEnd/>
            <a:tailEnd/>
          </a:ln>
          <a:effectLst/>
        </p:spPr>
        <p:txBody>
          <a:bodyPr>
            <a:spAutoFit/>
          </a:bodyPr>
          <a:lstStyle/>
          <a:p>
            <a:pPr>
              <a:buFontTx/>
              <a:buChar char="•"/>
            </a:pPr>
            <a:r>
              <a:rPr lang="en-US" sz="2200"/>
              <a:t> Verizon (although technically not exactly a microgrid, it could be made a microgrid).</a:t>
            </a:r>
          </a:p>
          <a:p>
            <a:pPr>
              <a:buFontTx/>
              <a:buChar char="•"/>
            </a:pPr>
            <a:r>
              <a:rPr lang="en-US" sz="2200"/>
              <a:t> 7 x 200 kVA fuel cells (similar to a grid-tied system).</a:t>
            </a:r>
          </a:p>
          <a:p>
            <a:pPr>
              <a:buFontTx/>
              <a:buChar char="•"/>
            </a:pPr>
            <a:r>
              <a:rPr lang="en-US" sz="2200"/>
              <a:t> 3 x 1.59 MW diesel generators for emergency standby.</a:t>
            </a:r>
          </a:p>
          <a:p>
            <a:pPr>
              <a:buFontTx/>
              <a:buChar char="•"/>
            </a:pPr>
            <a:r>
              <a:rPr lang="en-US" sz="2200"/>
              <a:t> Heat of fuel cells is used in a combined heat and power system for cooling using an absorption chiller.</a:t>
            </a:r>
          </a:p>
        </p:txBody>
      </p:sp>
      <p:sp>
        <p:nvSpPr>
          <p:cNvPr id="81923" name="Text Box 3"/>
          <p:cNvSpPr txBox="1">
            <a:spLocks noChangeArrowheads="1"/>
          </p:cNvSpPr>
          <p:nvPr/>
        </p:nvSpPr>
        <p:spPr bwMode="auto">
          <a:xfrm>
            <a:off x="2667000" y="228600"/>
            <a:ext cx="4267200" cy="579438"/>
          </a:xfrm>
          <a:prstGeom prst="rect">
            <a:avLst/>
          </a:prstGeom>
          <a:noFill/>
          <a:ln w="9525">
            <a:noFill/>
            <a:miter lim="800000"/>
            <a:headEnd/>
            <a:tailEnd/>
          </a:ln>
          <a:effectLst/>
        </p:spPr>
        <p:txBody>
          <a:bodyPr>
            <a:spAutoFit/>
          </a:bodyPr>
          <a:lstStyle/>
          <a:p>
            <a:pPr>
              <a:spcBef>
                <a:spcPct val="50000"/>
              </a:spcBef>
            </a:pPr>
            <a:r>
              <a:rPr lang="en-US" sz="3200" b="1">
                <a:effectLst>
                  <a:outerShdw blurRad="38100" dist="38100" dir="2700000" algn="tl">
                    <a:srgbClr val="C0C0C0"/>
                  </a:outerShdw>
                </a:effectLst>
              </a:rPr>
              <a:t>Microgrid Examples</a:t>
            </a:r>
            <a:endParaRPr lang="en-US" sz="2800" b="1">
              <a:effectLst>
                <a:outerShdw blurRad="38100" dist="38100" dir="2700000" algn="tl">
                  <a:srgbClr val="C0C0C0"/>
                </a:outerShdw>
              </a:effectLst>
            </a:endParaRPr>
          </a:p>
        </p:txBody>
      </p:sp>
      <p:pic>
        <p:nvPicPr>
          <p:cNvPr id="81925" name="Picture 5"/>
          <p:cNvPicPr>
            <a:picLocks noChangeAspect="1" noChangeArrowheads="1"/>
          </p:cNvPicPr>
          <p:nvPr/>
        </p:nvPicPr>
        <p:blipFill>
          <a:blip r:embed="rId2" cstate="print"/>
          <a:srcRect/>
          <a:stretch>
            <a:fillRect/>
          </a:stretch>
        </p:blipFill>
        <p:spPr bwMode="auto">
          <a:xfrm>
            <a:off x="4953000" y="2971800"/>
            <a:ext cx="3984625" cy="3343275"/>
          </a:xfrm>
          <a:prstGeom prst="rect">
            <a:avLst/>
          </a:prstGeom>
          <a:noFill/>
          <a:ln w="9525">
            <a:noFill/>
            <a:miter lim="800000"/>
            <a:headEnd/>
            <a:tailEnd/>
          </a:ln>
          <a:effectLst/>
        </p:spPr>
      </p:pic>
      <p:pic>
        <p:nvPicPr>
          <p:cNvPr id="81926" name="Picture 6"/>
          <p:cNvPicPr>
            <a:picLocks noChangeAspect="1" noChangeArrowheads="1"/>
          </p:cNvPicPr>
          <p:nvPr/>
        </p:nvPicPr>
        <p:blipFill>
          <a:blip r:embed="rId3" cstate="print"/>
          <a:srcRect/>
          <a:stretch>
            <a:fillRect/>
          </a:stretch>
        </p:blipFill>
        <p:spPr bwMode="auto">
          <a:xfrm>
            <a:off x="304800" y="3733800"/>
            <a:ext cx="4419600" cy="2540000"/>
          </a:xfrm>
          <a:prstGeom prst="rect">
            <a:avLst/>
          </a:prstGeom>
          <a:noFill/>
          <a:ln w="9525">
            <a:noFill/>
            <a:miter lim="800000"/>
            <a:headEnd/>
            <a:tailEnd/>
          </a:ln>
          <a:effectLst/>
        </p:spPr>
      </p:pic>
      <p:sp>
        <p:nvSpPr>
          <p:cNvPr id="7"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04800" y="1828800"/>
            <a:ext cx="8686800" cy="3565525"/>
          </a:xfrm>
          <a:prstGeom prst="rect">
            <a:avLst/>
          </a:prstGeom>
          <a:noFill/>
          <a:ln w="9525">
            <a:noFill/>
            <a:miter lim="800000"/>
            <a:headEnd/>
            <a:tailEnd/>
          </a:ln>
          <a:effectLst/>
        </p:spPr>
      </p:pic>
      <p:sp>
        <p:nvSpPr>
          <p:cNvPr id="38915" name="Rectangle 3"/>
          <p:cNvSpPr>
            <a:spLocks noChangeArrowheads="1"/>
          </p:cNvSpPr>
          <p:nvPr/>
        </p:nvSpPr>
        <p:spPr bwMode="auto">
          <a:xfrm>
            <a:off x="152400" y="914400"/>
            <a:ext cx="8991600" cy="5451475"/>
          </a:xfrm>
          <a:prstGeom prst="rect">
            <a:avLst/>
          </a:prstGeom>
          <a:noFill/>
          <a:ln w="9525">
            <a:noFill/>
            <a:miter lim="800000"/>
            <a:headEnd/>
            <a:tailEnd/>
          </a:ln>
          <a:effectLst/>
        </p:spPr>
        <p:txBody>
          <a:bodyPr>
            <a:spAutoFit/>
          </a:bodyPr>
          <a:lstStyle/>
          <a:p>
            <a:pPr>
              <a:buFontTx/>
              <a:buChar char="•"/>
            </a:pPr>
            <a:r>
              <a:rPr lang="en-US" sz="2200"/>
              <a:t> Application range:</a:t>
            </a:r>
          </a:p>
          <a:p>
            <a:pPr lvl="1">
              <a:buFontTx/>
              <a:buChar char="•"/>
            </a:pPr>
            <a:r>
              <a:rPr lang="en-US" sz="2200"/>
              <a:t> From a few kW to MW</a:t>
            </a:r>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endParaRPr lang="en-US" sz="2200"/>
          </a:p>
          <a:p>
            <a:pPr>
              <a:buFontTx/>
              <a:buChar char="•"/>
            </a:pPr>
            <a:r>
              <a:rPr lang="en-US" sz="2200"/>
              <a:t> Other applications: hospitals, military facilities, buildings, industrial complex.</a:t>
            </a:r>
          </a:p>
        </p:txBody>
      </p:sp>
      <p:sp>
        <p:nvSpPr>
          <p:cNvPr id="38916" name="Text Box 4"/>
          <p:cNvSpPr txBox="1">
            <a:spLocks noChangeArrowheads="1"/>
          </p:cNvSpPr>
          <p:nvPr/>
        </p:nvSpPr>
        <p:spPr bwMode="auto">
          <a:xfrm>
            <a:off x="2057400" y="228600"/>
            <a:ext cx="4419600" cy="579438"/>
          </a:xfrm>
          <a:prstGeom prst="rect">
            <a:avLst/>
          </a:prstGeom>
          <a:noFill/>
          <a:ln w="9525">
            <a:noFill/>
            <a:miter lim="800000"/>
            <a:headEnd/>
            <a:tailEnd/>
          </a:ln>
          <a:effectLst/>
        </p:spPr>
        <p:txBody>
          <a:bodyPr>
            <a:spAutoFit/>
          </a:bodyPr>
          <a:lstStyle/>
          <a:p>
            <a:pPr algn="ctr">
              <a:spcBef>
                <a:spcPct val="50000"/>
              </a:spcBef>
            </a:pPr>
            <a:r>
              <a:rPr lang="en-US" sz="3200" b="1">
                <a:effectLst>
                  <a:outerShdw blurRad="38100" dist="38100" dir="2700000" algn="tl">
                    <a:srgbClr val="C0C0C0"/>
                  </a:outerShdw>
                </a:effectLst>
              </a:rPr>
              <a:t>Microgrids</a:t>
            </a:r>
            <a:endParaRPr lang="en-US" sz="2800" b="1">
              <a:effectLst>
                <a:outerShdw blurRad="38100" dist="38100" dir="2700000" algn="tl">
                  <a:srgbClr val="C0C0C0"/>
                </a:outerShdw>
              </a:effectLst>
            </a:endParaRPr>
          </a:p>
        </p:txBody>
      </p:sp>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04800" y="914400"/>
            <a:ext cx="8839200" cy="3378200"/>
          </a:xfrm>
          <a:prstGeom prst="rect">
            <a:avLst/>
          </a:prstGeom>
          <a:noFill/>
          <a:ln w="9525" algn="ctr">
            <a:noFill/>
            <a:miter lim="800000"/>
            <a:headEnd/>
            <a:tailEnd/>
          </a:ln>
          <a:effectLst/>
        </p:spPr>
        <p:txBody>
          <a:bodyPr>
            <a:spAutoFit/>
          </a:bodyPr>
          <a:lstStyle/>
          <a:p>
            <a:pPr>
              <a:buFontTx/>
              <a:buChar char="•"/>
            </a:pPr>
            <a:r>
              <a:rPr lang="en-US" sz="2400"/>
              <a:t> What is not a microgrid?</a:t>
            </a:r>
          </a:p>
          <a:p>
            <a:pPr>
              <a:buFontTx/>
              <a:buChar char="•"/>
            </a:pPr>
            <a:endParaRPr lang="en-US" sz="2400"/>
          </a:p>
          <a:p>
            <a:pPr>
              <a:buFontTx/>
              <a:buChar char="•"/>
            </a:pPr>
            <a:r>
              <a:rPr lang="en-US" sz="2400"/>
              <a:t> Residential conventional PV systems (grid-tied) are not microgrids but they are distributed generation systems.</a:t>
            </a:r>
          </a:p>
          <a:p>
            <a:pPr>
              <a:buFontTx/>
              <a:buChar char="•"/>
            </a:pPr>
            <a:endParaRPr lang="en-US" sz="2400"/>
          </a:p>
          <a:p>
            <a:pPr>
              <a:buFontTx/>
              <a:buChar char="•"/>
            </a:pPr>
            <a:r>
              <a:rPr lang="en-US" sz="2400"/>
              <a:t> Why are they not microgrids? Because they cannot operate isolated from the grid. If the grid experiences a power outage the load cannot be powered even when the sun is shinning bright on the sky.</a:t>
            </a:r>
          </a:p>
        </p:txBody>
      </p:sp>
      <p:pic>
        <p:nvPicPr>
          <p:cNvPr id="39939" name="Picture 3" descr="grid tied inverter"/>
          <p:cNvPicPr>
            <a:picLocks noChangeAspect="1" noChangeArrowheads="1"/>
          </p:cNvPicPr>
          <p:nvPr/>
        </p:nvPicPr>
        <p:blipFill>
          <a:blip r:embed="rId2" cstate="print"/>
          <a:srcRect/>
          <a:stretch>
            <a:fillRect/>
          </a:stretch>
        </p:blipFill>
        <p:spPr bwMode="auto">
          <a:xfrm>
            <a:off x="914400" y="4343400"/>
            <a:ext cx="7543800" cy="1965325"/>
          </a:xfrm>
          <a:prstGeom prst="rect">
            <a:avLst/>
          </a:prstGeom>
          <a:noFill/>
        </p:spPr>
      </p:pic>
      <p:sp>
        <p:nvSpPr>
          <p:cNvPr id="39940" name="Text Box 4"/>
          <p:cNvSpPr txBox="1">
            <a:spLocks noChangeArrowheads="1"/>
          </p:cNvSpPr>
          <p:nvPr/>
        </p:nvSpPr>
        <p:spPr bwMode="auto">
          <a:xfrm>
            <a:off x="2057400" y="228600"/>
            <a:ext cx="4419600" cy="579438"/>
          </a:xfrm>
          <a:prstGeom prst="rect">
            <a:avLst/>
          </a:prstGeom>
          <a:noFill/>
          <a:ln w="9525">
            <a:noFill/>
            <a:miter lim="800000"/>
            <a:headEnd/>
            <a:tailEnd/>
          </a:ln>
          <a:effectLst/>
        </p:spPr>
        <p:txBody>
          <a:bodyPr>
            <a:spAutoFit/>
          </a:bodyPr>
          <a:lstStyle/>
          <a:p>
            <a:pPr algn="ctr">
              <a:spcBef>
                <a:spcPct val="50000"/>
              </a:spcBef>
            </a:pPr>
            <a:r>
              <a:rPr lang="en-US" sz="3200" b="1">
                <a:effectLst>
                  <a:outerShdw blurRad="38100" dist="38100" dir="2700000" algn="tl">
                    <a:srgbClr val="C0C0C0"/>
                  </a:outerShdw>
                </a:effectLst>
              </a:rPr>
              <a:t>Microgrids</a:t>
            </a:r>
            <a:endParaRPr lang="en-US" sz="2800" b="1">
              <a:effectLst>
                <a:outerShdw blurRad="38100" dist="38100" dir="2700000" algn="tl">
                  <a:srgbClr val="C0C0C0"/>
                </a:outerShdw>
              </a:effectLst>
            </a:endParaRPr>
          </a:p>
        </p:txBody>
      </p:sp>
      <p:sp>
        <p:nvSpPr>
          <p:cNvPr id="6"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28600" y="1447800"/>
            <a:ext cx="8686800" cy="3752850"/>
          </a:xfrm>
          <a:prstGeom prst="rect">
            <a:avLst/>
          </a:prstGeom>
          <a:noFill/>
          <a:ln w="9525">
            <a:noFill/>
            <a:miter lim="800000"/>
            <a:headEnd/>
            <a:tailEnd/>
          </a:ln>
          <a:effectLst/>
        </p:spPr>
        <p:txBody>
          <a:bodyPr anchor="ctr">
            <a:spAutoFit/>
          </a:bodyPr>
          <a:lstStyle/>
          <a:p>
            <a:r>
              <a:rPr lang="en-US" sz="2400" b="1"/>
              <a:t>Schedule (notes):</a:t>
            </a:r>
            <a:endParaRPr lang="en-US" sz="2400"/>
          </a:p>
          <a:p>
            <a:r>
              <a:rPr lang="en-US"/>
              <a:t> </a:t>
            </a:r>
          </a:p>
          <a:p>
            <a:pPr>
              <a:buFontTx/>
              <a:buChar char="•"/>
            </a:pPr>
            <a:r>
              <a:rPr lang="en-US"/>
              <a:t> Asterisks indicate weeks when homework assignments are likely to be assigned (or, in most cases, to be due).</a:t>
            </a:r>
          </a:p>
          <a:p>
            <a:pPr>
              <a:buFontTx/>
              <a:buChar char="•"/>
            </a:pPr>
            <a:endParaRPr lang="en-US"/>
          </a:p>
          <a:p>
            <a:pPr>
              <a:buFontTx/>
              <a:buChar char="•"/>
            </a:pPr>
            <a:r>
              <a:rPr lang="en-US"/>
              <a:t> Italics indicate weeks when Dr. K will be attending conferences or may be unable to teach from the classroom for some other reason. However, some additional trips unknown at this time may come up during the course of the semester. For example, due to the particular nature of his research, Dr. K may need to travel to disaster areas on short notice. Although Dr. K will communicate these trips in advance along with any potential changes that these trips may cause, it is not possible to know at this time when those trips may occur. Still, provisions will be taken so no lecture classes are missed (e.g. some class may be taught remotely).</a:t>
            </a:r>
          </a:p>
        </p:txBody>
      </p:sp>
      <p:sp>
        <p:nvSpPr>
          <p:cNvPr id="46083" name="Text Box 3"/>
          <p:cNvSpPr txBox="1">
            <a:spLocks noChangeArrowheads="1"/>
          </p:cNvSpPr>
          <p:nvPr/>
        </p:nvSpPr>
        <p:spPr bwMode="auto">
          <a:xfrm>
            <a:off x="31242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276600" y="228600"/>
            <a:ext cx="2819400" cy="519113"/>
          </a:xfrm>
          <a:prstGeom prst="rect">
            <a:avLst/>
          </a:prstGeom>
          <a:noFill/>
          <a:ln w="9525">
            <a:noFill/>
            <a:miter lim="800000"/>
            <a:headEnd/>
            <a:tailEnd/>
          </a:ln>
          <a:effectLst/>
        </p:spPr>
        <p:txBody>
          <a:bodyPr>
            <a:spAutoFit/>
          </a:bodyPr>
          <a:lstStyle/>
          <a:p>
            <a:pPr>
              <a:spcBef>
                <a:spcPct val="50000"/>
              </a:spcBef>
            </a:pPr>
            <a:r>
              <a:rPr lang="en-US" sz="2800" b="1" u="sng"/>
              <a:t>Microgrids</a:t>
            </a:r>
          </a:p>
        </p:txBody>
      </p:sp>
      <p:sp>
        <p:nvSpPr>
          <p:cNvPr id="72707" name="Rectangle 3"/>
          <p:cNvSpPr>
            <a:spLocks noChangeArrowheads="1"/>
          </p:cNvSpPr>
          <p:nvPr/>
        </p:nvSpPr>
        <p:spPr bwMode="auto">
          <a:xfrm>
            <a:off x="0" y="1219200"/>
            <a:ext cx="9144000" cy="4359275"/>
          </a:xfrm>
          <a:prstGeom prst="rect">
            <a:avLst/>
          </a:prstGeom>
          <a:noFill/>
          <a:ln w="9525">
            <a:noFill/>
            <a:miter lim="800000"/>
            <a:headEnd/>
            <a:tailEnd/>
          </a:ln>
          <a:effectLst/>
        </p:spPr>
        <p:txBody>
          <a:bodyPr anchor="ctr">
            <a:spAutoFit/>
          </a:bodyPr>
          <a:lstStyle/>
          <a:p>
            <a:pPr>
              <a:buFontTx/>
              <a:buChar char="•"/>
            </a:pPr>
            <a:r>
              <a:rPr lang="en-US" sz="2000"/>
              <a:t> Several differences between microgrids and a conventional main grid:</a:t>
            </a:r>
          </a:p>
          <a:p>
            <a:pPr lvl="1">
              <a:buFontTx/>
              <a:buChar char="•"/>
            </a:pPr>
            <a:r>
              <a:rPr lang="en-US" sz="2000"/>
              <a:t> Control architecture (centralized/distributed)</a:t>
            </a:r>
          </a:p>
          <a:p>
            <a:pPr lvl="1">
              <a:buFontTx/>
              <a:buChar char="•"/>
            </a:pPr>
            <a:r>
              <a:rPr lang="en-US" sz="2000"/>
              <a:t> Ratio of generation capacity and total loads; number of generators vs. number of loads; ratio of power generation units capacity and load.</a:t>
            </a:r>
          </a:p>
          <a:p>
            <a:pPr lvl="1">
              <a:buFontTx/>
              <a:buChar char="•"/>
            </a:pPr>
            <a:r>
              <a:rPr lang="en-US" sz="2000"/>
              <a:t> Meaningful levels of energy storage</a:t>
            </a:r>
          </a:p>
          <a:p>
            <a:pPr lvl="1">
              <a:buFontTx/>
              <a:buChar char="•"/>
            </a:pPr>
            <a:r>
              <a:rPr lang="en-US" sz="2000"/>
              <a:t> Role of users / performance goals freedom</a:t>
            </a:r>
          </a:p>
          <a:p>
            <a:pPr lvl="1">
              <a:buFontTx/>
              <a:buChar char="•"/>
            </a:pPr>
            <a:r>
              <a:rPr lang="en-US" sz="2000"/>
              <a:t> Levels of inertial directly connected to the system</a:t>
            </a:r>
          </a:p>
          <a:p>
            <a:pPr lvl="1">
              <a:buFontTx/>
              <a:buChar char="•"/>
            </a:pPr>
            <a:r>
              <a:rPr lang="en-US" sz="2000"/>
              <a:t> Planning and design freedom,</a:t>
            </a:r>
          </a:p>
          <a:p>
            <a:pPr lvl="1">
              <a:buFontTx/>
              <a:buChar char="•"/>
            </a:pPr>
            <a:r>
              <a:rPr lang="en-US" sz="2000"/>
              <a:t> Types of loads, planning and design freedom, </a:t>
            </a:r>
          </a:p>
          <a:p>
            <a:pPr lvl="1">
              <a:buFontTx/>
              <a:buChar char="•"/>
            </a:pPr>
            <a:r>
              <a:rPr lang="en-US" sz="2000"/>
              <a:t> Distribution path length / Type of distribution system: Resistive or Inductive (reactive) </a:t>
            </a:r>
          </a:p>
          <a:p>
            <a:pPr>
              <a:buFontTx/>
              <a:buChar char="•"/>
            </a:pPr>
            <a:endParaRPr lang="en-US" sz="2000"/>
          </a:p>
          <a:p>
            <a:pPr>
              <a:buFontTx/>
              <a:buChar char="•"/>
            </a:pPr>
            <a:r>
              <a:rPr lang="en-US" sz="2000"/>
              <a:t> From an analytic point of view several assumptions commonly used in power grids without question them, may not be applicable in microgrids.</a:t>
            </a:r>
            <a:endParaRPr lang="en-US"/>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447800" y="152400"/>
            <a:ext cx="6858000" cy="519113"/>
          </a:xfrm>
          <a:prstGeom prst="rect">
            <a:avLst/>
          </a:prstGeom>
          <a:noFill/>
          <a:ln w="9525">
            <a:noFill/>
            <a:miter lim="800000"/>
            <a:headEnd/>
            <a:tailEnd/>
          </a:ln>
          <a:effectLst/>
        </p:spPr>
        <p:txBody>
          <a:bodyPr>
            <a:spAutoFit/>
          </a:bodyPr>
          <a:lstStyle/>
          <a:p>
            <a:pPr algn="ctr">
              <a:spcBef>
                <a:spcPct val="50000"/>
              </a:spcBef>
            </a:pPr>
            <a:r>
              <a:rPr lang="en-US" sz="2800" b="1" u="sng"/>
              <a:t>Microgrids and Smart Grids</a:t>
            </a:r>
          </a:p>
        </p:txBody>
      </p:sp>
      <p:sp>
        <p:nvSpPr>
          <p:cNvPr id="40963" name="Rectangle 3"/>
          <p:cNvSpPr>
            <a:spLocks noChangeArrowheads="1"/>
          </p:cNvSpPr>
          <p:nvPr/>
        </p:nvSpPr>
        <p:spPr bwMode="auto">
          <a:xfrm>
            <a:off x="0" y="990600"/>
            <a:ext cx="9144000" cy="4968875"/>
          </a:xfrm>
          <a:prstGeom prst="rect">
            <a:avLst/>
          </a:prstGeom>
          <a:noFill/>
          <a:ln w="9525">
            <a:noFill/>
            <a:miter lim="800000"/>
            <a:headEnd/>
            <a:tailEnd/>
          </a:ln>
          <a:effectLst/>
        </p:spPr>
        <p:txBody>
          <a:bodyPr anchor="ctr">
            <a:spAutoFit/>
          </a:bodyPr>
          <a:lstStyle/>
          <a:p>
            <a:pPr>
              <a:buFontTx/>
              <a:buChar char="•"/>
            </a:pPr>
            <a:r>
              <a:rPr lang="en-US" sz="2000"/>
              <a:t> European concept of smart grids based on electric networks needs </a:t>
            </a:r>
            <a:r>
              <a:rPr lang="en-US" sz="1200">
                <a:latin typeface="Times New Roman" pitchFamily="18" charset="0"/>
              </a:rPr>
              <a:t>[http://www.smartgrids.eu/documents/vision.pdf]</a:t>
            </a:r>
            <a:r>
              <a:rPr lang="en-US" sz="2000"/>
              <a:t>: </a:t>
            </a:r>
          </a:p>
          <a:p>
            <a:pPr lvl="1">
              <a:buFontTx/>
              <a:buChar char="•"/>
            </a:pPr>
            <a:r>
              <a:rPr lang="en-US" sz="2000"/>
              <a:t> Flexible: fulfilling customers’ needs whilst responding to the changes and challenges ahead;</a:t>
            </a:r>
          </a:p>
          <a:p>
            <a:pPr lvl="1">
              <a:buFontTx/>
              <a:buChar char="•"/>
            </a:pPr>
            <a:r>
              <a:rPr lang="en-US" sz="2000"/>
              <a:t> Accessible: granting connection access to all network users, particularly for renewable power sources and high efficiency local generation with zero or low carbon emissions;</a:t>
            </a:r>
          </a:p>
          <a:p>
            <a:pPr lvl="1">
              <a:buFontTx/>
              <a:buChar char="•"/>
            </a:pPr>
            <a:r>
              <a:rPr lang="en-US" sz="2000"/>
              <a:t>Reliable: assuring and improving security and quality of supply, consistent with the demands of the digital age with resilience to hazards and uncertainties;</a:t>
            </a:r>
          </a:p>
          <a:p>
            <a:pPr lvl="1">
              <a:buFontTx/>
              <a:buChar char="•"/>
            </a:pPr>
            <a:r>
              <a:rPr lang="en-US" sz="2000"/>
              <a:t> Economic: providing best value through innovation, efficient energy management and ‘level playing field’ competition and regulation</a:t>
            </a:r>
          </a:p>
          <a:p>
            <a:pPr lvl="1">
              <a:buFontTx/>
              <a:buChar char="•"/>
            </a:pPr>
            <a:endParaRPr lang="en-US" sz="2000"/>
          </a:p>
          <a:p>
            <a:pPr>
              <a:buFontTx/>
              <a:buChar char="•"/>
            </a:pPr>
            <a:r>
              <a:rPr lang="en-US"/>
              <a:t>  </a:t>
            </a:r>
            <a:r>
              <a:rPr lang="en-US" sz="2000"/>
              <a:t>The US concepts rely more on advanced interactive communications and controls by overlaying a complex cyberinfrastructure over the existing grid. DG is one related concept but not necessarily part of the US Smart Grid concept.</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276600" y="228600"/>
            <a:ext cx="2819400" cy="519113"/>
          </a:xfrm>
          <a:prstGeom prst="rect">
            <a:avLst/>
          </a:prstGeom>
          <a:noFill/>
          <a:ln w="9525">
            <a:noFill/>
            <a:miter lim="800000"/>
            <a:headEnd/>
            <a:tailEnd/>
          </a:ln>
          <a:effectLst/>
        </p:spPr>
        <p:txBody>
          <a:bodyPr>
            <a:spAutoFit/>
          </a:bodyPr>
          <a:lstStyle/>
          <a:p>
            <a:pPr>
              <a:spcBef>
                <a:spcPct val="50000"/>
              </a:spcBef>
            </a:pPr>
            <a:r>
              <a:rPr lang="en-US" sz="2800" b="1" u="sng"/>
              <a:t>Smart grids</a:t>
            </a:r>
          </a:p>
        </p:txBody>
      </p:sp>
      <p:sp>
        <p:nvSpPr>
          <p:cNvPr id="41987" name="Rectangle 3"/>
          <p:cNvSpPr>
            <a:spLocks noChangeArrowheads="1"/>
          </p:cNvSpPr>
          <p:nvPr/>
        </p:nvSpPr>
        <p:spPr bwMode="auto">
          <a:xfrm>
            <a:off x="0" y="1462088"/>
            <a:ext cx="9144000" cy="4329112"/>
          </a:xfrm>
          <a:prstGeom prst="rect">
            <a:avLst/>
          </a:prstGeom>
          <a:noFill/>
          <a:ln w="9525">
            <a:noFill/>
            <a:miter lim="800000"/>
            <a:headEnd/>
            <a:tailEnd/>
          </a:ln>
          <a:effectLst/>
        </p:spPr>
        <p:txBody>
          <a:bodyPr anchor="ctr">
            <a:spAutoFit/>
          </a:bodyPr>
          <a:lstStyle/>
          <a:p>
            <a:r>
              <a:rPr lang="en-US" sz="2000" b="1"/>
              <a:t>Smart grids definition: </a:t>
            </a:r>
          </a:p>
          <a:p>
            <a:pPr>
              <a:buFontTx/>
              <a:buChar char="•"/>
            </a:pPr>
            <a:r>
              <a:rPr lang="en-US" sz="2000"/>
              <a:t> Besides being the new buzz word is not a concept but rather many technologies.</a:t>
            </a:r>
          </a:p>
          <a:p>
            <a:pPr>
              <a:buFontTx/>
              <a:buChar char="•"/>
            </a:pPr>
            <a:endParaRPr lang="en-US" sz="2000"/>
          </a:p>
          <a:p>
            <a:r>
              <a:rPr lang="en-US" sz="2000" b="1"/>
              <a:t>Smart grid focus: </a:t>
            </a:r>
          </a:p>
          <a:p>
            <a:pPr>
              <a:buFontTx/>
              <a:buChar char="•"/>
            </a:pPr>
            <a:r>
              <a:rPr lang="en-US"/>
              <a:t> </a:t>
            </a:r>
            <a:r>
              <a:rPr lang="en-US" sz="2000"/>
              <a:t>Reliability.</a:t>
            </a:r>
          </a:p>
          <a:p>
            <a:pPr>
              <a:buFontTx/>
              <a:buChar char="•"/>
            </a:pPr>
            <a:r>
              <a:rPr lang="en-US" sz="2000"/>
              <a:t> Integration of environmentally friendly generation and loads.</a:t>
            </a:r>
          </a:p>
          <a:p>
            <a:pPr>
              <a:buFontTx/>
              <a:buChar char="•"/>
            </a:pPr>
            <a:endParaRPr lang="en-US" sz="2000"/>
          </a:p>
          <a:p>
            <a:r>
              <a:rPr lang="en-US" sz="2000" b="1"/>
              <a:t>Concept evolution: </a:t>
            </a:r>
          </a:p>
          <a:p>
            <a:pPr>
              <a:buFontTx/>
              <a:buChar char="•"/>
            </a:pPr>
            <a:r>
              <a:rPr lang="en-US"/>
              <a:t> </a:t>
            </a:r>
            <a:r>
              <a:rPr lang="en-US" sz="2000"/>
              <a:t>“Smart grid 1.0”: Smart meters, limited advanced communications, limited intelligent loads and operation (e.g. demand response).</a:t>
            </a:r>
          </a:p>
          <a:p>
            <a:pPr>
              <a:buFontTx/>
              <a:buChar char="•"/>
            </a:pPr>
            <a:r>
              <a:rPr lang="en-US" sz="2000"/>
              <a:t> “Smart grid 2.0” or “Energy Internet”: Distributed generation and storage, intelligent loads, advanced controls and monitoring.</a:t>
            </a:r>
          </a:p>
          <a:p>
            <a:pPr>
              <a:buFontTx/>
              <a:buChar char="•"/>
            </a:pPr>
            <a:endParaRPr lang="en-US"/>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nvSpPr>
        <p:spPr>
          <a:xfrm>
            <a:off x="7010400" y="6492875"/>
            <a:ext cx="1905000" cy="365125"/>
          </a:xfrm>
          <a:prstGeom prst="rect">
            <a:avLst/>
          </a:prstGeom>
          <a:noFill/>
        </p:spPr>
        <p:txBody>
          <a:bodyPr anchor="ctr"/>
          <a:lstStyle/>
          <a:p>
            <a:pPr algn="r">
              <a:defRPr/>
            </a:pPr>
            <a:fld id="{14AA316C-A63E-4ED0-B82C-9B8D4839ACD0}" type="slidenum">
              <a:rPr lang="en-US" sz="1200">
                <a:solidFill>
                  <a:schemeClr val="tx1">
                    <a:tint val="75000"/>
                  </a:schemeClr>
                </a:solidFill>
                <a:latin typeface="Arial" charset="0"/>
                <a:ea typeface="ヒラギノ角ゴ Pro W3"/>
                <a:cs typeface="Arial" charset="0"/>
              </a:rPr>
              <a:pPr algn="r">
                <a:defRPr/>
              </a:pPr>
              <a:t>63</a:t>
            </a:fld>
            <a:endParaRPr lang="en-US" sz="1400" dirty="0">
              <a:solidFill>
                <a:schemeClr val="tx1">
                  <a:tint val="75000"/>
                </a:schemeClr>
              </a:solidFill>
              <a:latin typeface="Arial" charset="0"/>
              <a:ea typeface="ヒラギノ角ゴ Pro W3"/>
              <a:cs typeface="Arial" charset="0"/>
            </a:endParaRPr>
          </a:p>
        </p:txBody>
      </p:sp>
      <p:sp>
        <p:nvSpPr>
          <p:cNvPr id="5" name="Slide Number Placeholder 5"/>
          <p:cNvSpPr txBox="1">
            <a:spLocks noGrp="1"/>
          </p:cNvSpPr>
          <p:nvPr/>
        </p:nvSpPr>
        <p:spPr>
          <a:xfrm>
            <a:off x="7010400" y="6492875"/>
            <a:ext cx="1905000" cy="365125"/>
          </a:xfrm>
          <a:prstGeom prst="rect">
            <a:avLst/>
          </a:prstGeom>
          <a:noFill/>
        </p:spPr>
        <p:txBody>
          <a:bodyPr anchor="ctr"/>
          <a:lstStyle/>
          <a:p>
            <a:pPr algn="r">
              <a:defRPr/>
            </a:pPr>
            <a:fld id="{FE7B5349-175D-4269-9BBB-18FD0482F8FE}" type="slidenum">
              <a:rPr lang="en-US" sz="1200">
                <a:solidFill>
                  <a:schemeClr val="tx1">
                    <a:tint val="75000"/>
                  </a:schemeClr>
                </a:solidFill>
                <a:latin typeface="Arial" charset="0"/>
                <a:ea typeface="ヒラギノ角ゴ Pro W3"/>
                <a:cs typeface="Arial" charset="0"/>
              </a:rPr>
              <a:pPr algn="r">
                <a:defRPr/>
              </a:pPr>
              <a:t>63</a:t>
            </a:fld>
            <a:endParaRPr lang="en-US" sz="1400" dirty="0">
              <a:solidFill>
                <a:schemeClr val="tx1">
                  <a:tint val="75000"/>
                </a:schemeClr>
              </a:solidFill>
              <a:latin typeface="Arial" charset="0"/>
              <a:ea typeface="ヒラギノ角ゴ Pro W3"/>
              <a:cs typeface="Arial" charset="0"/>
            </a:endParaRPr>
          </a:p>
        </p:txBody>
      </p:sp>
      <p:sp>
        <p:nvSpPr>
          <p:cNvPr id="43012" name="Rectangle 3"/>
          <p:cNvSpPr>
            <a:spLocks noChangeArrowheads="1"/>
          </p:cNvSpPr>
          <p:nvPr/>
        </p:nvSpPr>
        <p:spPr bwMode="auto">
          <a:xfrm>
            <a:off x="0" y="838200"/>
            <a:ext cx="9144000" cy="1279525"/>
          </a:xfrm>
          <a:prstGeom prst="rect">
            <a:avLst/>
          </a:prstGeom>
          <a:noFill/>
          <a:ln w="9525">
            <a:noFill/>
            <a:miter lim="800000"/>
            <a:headEnd/>
            <a:tailEnd/>
          </a:ln>
        </p:spPr>
        <p:txBody>
          <a:bodyPr>
            <a:spAutoFit/>
          </a:bodyPr>
          <a:lstStyle/>
          <a:p>
            <a:pPr>
              <a:buFontTx/>
              <a:buChar char="•"/>
            </a:pPr>
            <a:r>
              <a:rPr lang="en-US" sz="2200">
                <a:ea typeface="ヒラギノ角ゴ Pro W3"/>
                <a:cs typeface="ヒラギノ角ゴ Pro W3"/>
              </a:rPr>
              <a:t> A customer-centric view of a power grid includes microgrids as one of several smart grids technologies. </a:t>
            </a:r>
          </a:p>
          <a:p>
            <a:pPr>
              <a:buFontTx/>
              <a:buChar char="•"/>
            </a:pPr>
            <a:endParaRPr lang="en-US" sz="2200">
              <a:ea typeface="ヒラギノ角ゴ Pro W3"/>
              <a:cs typeface="ヒラギノ角ゴ Pro W3"/>
            </a:endParaRPr>
          </a:p>
          <a:p>
            <a:pPr>
              <a:buFontTx/>
              <a:buChar char="•"/>
            </a:pPr>
            <a:endParaRPr lang="en-US" sz="1200">
              <a:ea typeface="ヒラギノ角ゴ Pro W3"/>
              <a:cs typeface="ヒラギノ角ゴ Pro W3"/>
            </a:endParaRPr>
          </a:p>
        </p:txBody>
      </p:sp>
      <p:sp>
        <p:nvSpPr>
          <p:cNvPr id="43013" name="Text Box 10"/>
          <p:cNvSpPr txBox="1">
            <a:spLocks noChangeArrowheads="1"/>
          </p:cNvSpPr>
          <p:nvPr/>
        </p:nvSpPr>
        <p:spPr bwMode="auto">
          <a:xfrm>
            <a:off x="3276600" y="152400"/>
            <a:ext cx="3048000" cy="519113"/>
          </a:xfrm>
          <a:prstGeom prst="rect">
            <a:avLst/>
          </a:prstGeom>
          <a:noFill/>
          <a:ln w="9525">
            <a:noFill/>
            <a:miter lim="800000"/>
            <a:headEnd/>
            <a:tailEnd/>
          </a:ln>
        </p:spPr>
        <p:txBody>
          <a:bodyPr>
            <a:spAutoFit/>
          </a:bodyPr>
          <a:lstStyle/>
          <a:p>
            <a:pPr>
              <a:spcBef>
                <a:spcPct val="50000"/>
              </a:spcBef>
            </a:pPr>
            <a:r>
              <a:rPr lang="en-US" sz="2800" b="1" u="sng">
                <a:ea typeface="ヒラギノ角ゴ Pro W3"/>
                <a:cs typeface="ヒラギノ角ゴ Pro W3"/>
              </a:rPr>
              <a:t>Smart Grids</a:t>
            </a:r>
          </a:p>
        </p:txBody>
      </p:sp>
      <p:pic>
        <p:nvPicPr>
          <p:cNvPr id="43014" name="Picture 9" descr="customer centric grid"/>
          <p:cNvPicPr>
            <a:picLocks noChangeAspect="1" noChangeArrowheads="1"/>
          </p:cNvPicPr>
          <p:nvPr/>
        </p:nvPicPr>
        <p:blipFill>
          <a:blip r:embed="rId2" cstate="print"/>
          <a:srcRect/>
          <a:stretch>
            <a:fillRect/>
          </a:stretch>
        </p:blipFill>
        <p:spPr bwMode="auto">
          <a:xfrm>
            <a:off x="1143000" y="1600200"/>
            <a:ext cx="7086600" cy="4729163"/>
          </a:xfrm>
          <a:prstGeom prst="rect">
            <a:avLst/>
          </a:prstGeom>
          <a:noFill/>
          <a:ln w="9525">
            <a:noFill/>
            <a:miter lim="800000"/>
            <a:headEnd/>
            <a:tailEnd/>
          </a:ln>
        </p:spPr>
      </p:pic>
      <p:sp>
        <p:nvSpPr>
          <p:cNvPr id="8"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514600" y="90488"/>
            <a:ext cx="5105400" cy="519112"/>
          </a:xfrm>
          <a:prstGeom prst="rect">
            <a:avLst/>
          </a:prstGeom>
          <a:noFill/>
          <a:ln w="9525">
            <a:noFill/>
            <a:miter lim="800000"/>
            <a:headEnd/>
            <a:tailEnd/>
          </a:ln>
          <a:effectLst/>
        </p:spPr>
        <p:txBody>
          <a:bodyPr>
            <a:spAutoFit/>
          </a:bodyPr>
          <a:lstStyle/>
          <a:p>
            <a:pPr>
              <a:spcBef>
                <a:spcPct val="50000"/>
              </a:spcBef>
            </a:pPr>
            <a:r>
              <a:rPr lang="en-US" sz="2800" b="1" u="sng"/>
              <a:t>Concepts from past courses</a:t>
            </a:r>
          </a:p>
        </p:txBody>
      </p:sp>
      <p:sp>
        <p:nvSpPr>
          <p:cNvPr id="71683" name="Rectangle 3"/>
          <p:cNvSpPr>
            <a:spLocks noChangeArrowheads="1"/>
          </p:cNvSpPr>
          <p:nvPr/>
        </p:nvSpPr>
        <p:spPr bwMode="auto">
          <a:xfrm>
            <a:off x="0" y="1143000"/>
            <a:ext cx="9144000" cy="4359275"/>
          </a:xfrm>
          <a:prstGeom prst="rect">
            <a:avLst/>
          </a:prstGeom>
          <a:noFill/>
          <a:ln w="9525">
            <a:noFill/>
            <a:miter lim="800000"/>
            <a:headEnd/>
            <a:tailEnd/>
          </a:ln>
          <a:effectLst/>
        </p:spPr>
        <p:txBody>
          <a:bodyPr anchor="ctr">
            <a:spAutoFit/>
          </a:bodyPr>
          <a:lstStyle/>
          <a:p>
            <a:r>
              <a:rPr lang="en-US" sz="2000" b="1"/>
              <a:t>Basic concepts that students need to review by themselves:</a:t>
            </a:r>
          </a:p>
          <a:p>
            <a:pPr>
              <a:buFontTx/>
              <a:buChar char="•"/>
            </a:pPr>
            <a:r>
              <a:rPr lang="en-US" sz="2000"/>
              <a:t> Power electronics (e.g., basic circuits: rectifiers, inverters, dc-dc converters. Basic notions for analysis of power electronic circuits, general definition of power factor, harmonic content).</a:t>
            </a:r>
          </a:p>
          <a:p>
            <a:pPr>
              <a:buFontTx/>
              <a:buChar char="•"/>
            </a:pPr>
            <a:r>
              <a:rPr lang="en-US" sz="2000"/>
              <a:t> Power systems (e.g. single and 3-phase circuit analysis, power calculations, real and reactive power concepts, displacement power factor</a:t>
            </a:r>
          </a:p>
          <a:p>
            <a:pPr>
              <a:buFontTx/>
              <a:buChar char="•"/>
            </a:pPr>
            <a:r>
              <a:rPr lang="en-US" sz="2000"/>
              <a:t> Control theory (e.g., when an equilibrium point of a system is stable and when it is not, modeling, feedback systems, etc.).</a:t>
            </a:r>
          </a:p>
          <a:p>
            <a:pPr>
              <a:buFontTx/>
              <a:buChar char="•"/>
            </a:pPr>
            <a:r>
              <a:rPr lang="en-US" sz="2000"/>
              <a:t> Circuit theory (circuits transient and steady state behavior, capacitors and inductors, time domain vs. frequency domain models and solutions, etc.).</a:t>
            </a:r>
          </a:p>
          <a:p>
            <a:endParaRPr lang="en-US" sz="2000" b="1"/>
          </a:p>
          <a:p>
            <a:r>
              <a:rPr lang="en-US" sz="2000" b="1"/>
              <a:t>Basic concepts that we will review during class: </a:t>
            </a:r>
          </a:p>
          <a:p>
            <a:pPr>
              <a:buFontTx/>
              <a:buChar char="•"/>
            </a:pPr>
            <a:r>
              <a:rPr lang="en-US" sz="2000" b="1"/>
              <a:t> </a:t>
            </a:r>
            <a:r>
              <a:rPr lang="en-US" sz="2000"/>
              <a:t>Basic thermodynamic laws (e.g. cycles)</a:t>
            </a:r>
          </a:p>
          <a:p>
            <a:pPr>
              <a:buFontTx/>
              <a:buChar char="•"/>
            </a:pPr>
            <a:r>
              <a:rPr lang="en-US" sz="2000"/>
              <a:t> Some chemistry (e.g. reactions)</a:t>
            </a:r>
            <a:endParaRPr lang="en-US"/>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 y="1214080"/>
            <a:ext cx="8991600" cy="4801314"/>
          </a:xfrm>
          <a:prstGeom prst="rect">
            <a:avLst/>
          </a:prstGeom>
          <a:noFill/>
          <a:ln w="9525">
            <a:noFill/>
            <a:miter lim="800000"/>
            <a:headEnd/>
            <a:tailEnd/>
          </a:ln>
          <a:effectLst/>
        </p:spPr>
        <p:txBody>
          <a:bodyPr anchor="ctr">
            <a:spAutoFit/>
          </a:bodyPr>
          <a:lstStyle/>
          <a:p>
            <a:r>
              <a:rPr lang="en-US" b="1" dirty="0"/>
              <a:t>Grading:</a:t>
            </a:r>
            <a:endParaRPr lang="en-US" dirty="0"/>
          </a:p>
          <a:p>
            <a:r>
              <a:rPr lang="en-US" dirty="0" smtClean="0"/>
              <a:t>Homework: 40%</a:t>
            </a:r>
          </a:p>
          <a:p>
            <a:r>
              <a:rPr lang="en-US" dirty="0" smtClean="0"/>
              <a:t>Project preliminary evaluation: 20%</a:t>
            </a:r>
          </a:p>
          <a:p>
            <a:r>
              <a:rPr lang="en-US" dirty="0" smtClean="0"/>
              <a:t>Project report: 30%</a:t>
            </a:r>
          </a:p>
          <a:p>
            <a:r>
              <a:rPr lang="en-US" dirty="0" smtClean="0"/>
              <a:t>Class participation: 10%</a:t>
            </a:r>
          </a:p>
          <a:p>
            <a:endParaRPr lang="en-US" dirty="0" smtClean="0"/>
          </a:p>
          <a:p>
            <a:r>
              <a:rPr lang="en-US" dirty="0" smtClean="0"/>
              <a:t>Letter grades assignment: Grades will be assigned based on the following scale:</a:t>
            </a:r>
          </a:p>
          <a:p>
            <a:r>
              <a:rPr lang="en-US" dirty="0" smtClean="0"/>
              <a:t>A+ (grade &gt; 97%), A (97% ≥ grade ≥ 92%), A- (92% &gt; grade ≥ 87%), B+ (87% &gt; grade ≥ 82%), B (82% &gt; grade ≥ 77%), B- (77% &gt; grade ≥ 72%), C+ (72% &gt; grade ≥ 67%), C (67% &gt; grade ≥ 62%), C- (62% &gt; grade ≥ 57%), D+ (57% &gt; grade ≥ 52%), D (52% &gt; grade ≥ 47%), D- (47% &gt; grade ≥ 40%), F (40% &gt; grade</a:t>
            </a:r>
            <a:r>
              <a:rPr lang="en-US" dirty="0" smtClean="0"/>
              <a:t>),</a:t>
            </a:r>
            <a:endParaRPr lang="en-US" b="1" dirty="0"/>
          </a:p>
          <a:p>
            <a:endParaRPr lang="en-US" b="1" dirty="0"/>
          </a:p>
          <a:p>
            <a:r>
              <a:rPr lang="en-US" b="1" dirty="0"/>
              <a:t>Homework:</a:t>
            </a:r>
            <a:endParaRPr lang="en-US" dirty="0"/>
          </a:p>
          <a:p>
            <a:pPr>
              <a:buFontTx/>
              <a:buChar char="•"/>
            </a:pPr>
            <a:r>
              <a:rPr lang="en-US" dirty="0"/>
              <a:t> Homework will be assigned approximately every 2 weeks.</a:t>
            </a:r>
          </a:p>
          <a:p>
            <a:pPr>
              <a:buFontTx/>
              <a:buChar char="•"/>
            </a:pPr>
            <a:r>
              <a:rPr lang="en-US" dirty="0"/>
              <a:t> The lowest score for an assignment will not be considered to calculate the homework total score. However, all assignments need to be submitted showing a good-faith effort in trying to solve all problems in order to have the lowest homework score discarded.</a:t>
            </a:r>
          </a:p>
        </p:txBody>
      </p:sp>
      <p:sp>
        <p:nvSpPr>
          <p:cNvPr id="6147" name="Text Box 3"/>
          <p:cNvSpPr txBox="1">
            <a:spLocks noChangeArrowheads="1"/>
          </p:cNvSpPr>
          <p:nvPr/>
        </p:nvSpPr>
        <p:spPr bwMode="auto">
          <a:xfrm>
            <a:off x="3048000" y="1524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61688"/>
            <a:ext cx="9144000" cy="5355312"/>
          </a:xfrm>
          <a:prstGeom prst="rect">
            <a:avLst/>
          </a:prstGeom>
          <a:noFill/>
          <a:ln w="9525">
            <a:noFill/>
            <a:miter lim="800000"/>
            <a:headEnd/>
            <a:tailEnd/>
          </a:ln>
          <a:effectLst/>
        </p:spPr>
        <p:txBody>
          <a:bodyPr anchor="ctr">
            <a:spAutoFit/>
          </a:bodyPr>
          <a:lstStyle/>
          <a:p>
            <a:pPr>
              <a:tabLst>
                <a:tab pos="457200" algn="l"/>
              </a:tabLst>
            </a:pPr>
            <a:r>
              <a:rPr lang="en-US" b="1" dirty="0"/>
              <a:t>Project:</a:t>
            </a:r>
            <a:endParaRPr lang="en-US" dirty="0"/>
          </a:p>
          <a:p>
            <a:pPr>
              <a:buFontTx/>
              <a:buChar char="•"/>
              <a:tabLst>
                <a:tab pos="457200" algn="l"/>
              </a:tabLst>
            </a:pPr>
            <a:r>
              <a:rPr lang="en-US" dirty="0"/>
              <a:t> The class includes a project that will require successful students to survey current literature.</a:t>
            </a:r>
          </a:p>
          <a:p>
            <a:pPr>
              <a:buFontTx/>
              <a:buChar char="•"/>
              <a:tabLst>
                <a:tab pos="457200" algn="l"/>
              </a:tabLst>
            </a:pPr>
            <a:r>
              <a:rPr lang="en-US" dirty="0"/>
              <a:t> The project consists of carrying out a </a:t>
            </a:r>
            <a:r>
              <a:rPr lang="en-US" dirty="0" smtClean="0"/>
              <a:t>limite</a:t>
            </a:r>
            <a:r>
              <a:rPr lang="en-US" dirty="0" smtClean="0"/>
              <a:t>d research work </a:t>
            </a:r>
            <a:r>
              <a:rPr lang="en-US" dirty="0" smtClean="0"/>
              <a:t>throughout </a:t>
            </a:r>
            <a:r>
              <a:rPr lang="en-US" dirty="0"/>
              <a:t>the course.</a:t>
            </a:r>
          </a:p>
          <a:p>
            <a:pPr>
              <a:buFontTx/>
              <a:buChar char="•"/>
              <a:tabLst>
                <a:tab pos="457200" algn="l"/>
              </a:tabLst>
            </a:pPr>
            <a:r>
              <a:rPr lang="en-US" dirty="0"/>
              <a:t> The project could be to analyze some problem with a different approach, or explore some already presented approach in detail, or do a literature survey on a given topic.</a:t>
            </a:r>
          </a:p>
          <a:p>
            <a:pPr>
              <a:buFontTx/>
              <a:buChar char="•"/>
              <a:tabLst>
                <a:tab pos="457200" algn="l"/>
              </a:tabLst>
            </a:pPr>
            <a:r>
              <a:rPr lang="en-US" dirty="0"/>
              <a:t> The students need to identify their project topic. This topic, of course, needs to be related with </a:t>
            </a:r>
            <a:r>
              <a:rPr lang="en-US" dirty="0" err="1"/>
              <a:t>microgrids</a:t>
            </a:r>
            <a:r>
              <a:rPr lang="en-US" dirty="0"/>
              <a:t>.</a:t>
            </a:r>
          </a:p>
          <a:p>
            <a:pPr lvl="1">
              <a:buFontTx/>
              <a:buChar char="•"/>
              <a:tabLst>
                <a:tab pos="457200" algn="l"/>
              </a:tabLst>
            </a:pPr>
            <a:r>
              <a:rPr lang="en-US" dirty="0"/>
              <a:t> Examples of valid topics are the study of a </a:t>
            </a:r>
            <a:r>
              <a:rPr lang="en-US" dirty="0" err="1"/>
              <a:t>microgrid</a:t>
            </a:r>
            <a:r>
              <a:rPr lang="en-US" dirty="0"/>
              <a:t> power generation technology, integration of energy storage in </a:t>
            </a:r>
            <a:r>
              <a:rPr lang="en-US" dirty="0" err="1"/>
              <a:t>microgrids</a:t>
            </a:r>
            <a:r>
              <a:rPr lang="en-US" dirty="0"/>
              <a:t>, planning and design of </a:t>
            </a:r>
            <a:r>
              <a:rPr lang="en-US" dirty="0" err="1"/>
              <a:t>microgrids</a:t>
            </a:r>
            <a:r>
              <a:rPr lang="en-US" dirty="0"/>
              <a:t>, stability and control of </a:t>
            </a:r>
            <a:r>
              <a:rPr lang="en-US" dirty="0" err="1"/>
              <a:t>microgrids</a:t>
            </a:r>
            <a:r>
              <a:rPr lang="en-US" dirty="0"/>
              <a:t>, use of </a:t>
            </a:r>
            <a:r>
              <a:rPr lang="en-US" dirty="0" err="1"/>
              <a:t>microgrids</a:t>
            </a:r>
            <a:r>
              <a:rPr lang="en-US" dirty="0"/>
              <a:t> in a particular application, performance evaluation of </a:t>
            </a:r>
            <a:r>
              <a:rPr lang="en-US" dirty="0" err="1"/>
              <a:t>microgrids</a:t>
            </a:r>
            <a:r>
              <a:rPr lang="en-US" dirty="0"/>
              <a:t>, etc.</a:t>
            </a:r>
          </a:p>
          <a:p>
            <a:pPr lvl="1">
              <a:buFontTx/>
              <a:buChar char="•"/>
              <a:tabLst>
                <a:tab pos="457200" algn="l"/>
              </a:tabLst>
            </a:pPr>
            <a:r>
              <a:rPr lang="en-US" dirty="0"/>
              <a:t> Examples of topics that may likely be unsuitable for this course include the study of large wind or PV farms, technologies or operation of conventional power systems with a weak connection to </a:t>
            </a:r>
            <a:r>
              <a:rPr lang="en-US" dirty="0" err="1"/>
              <a:t>microgrids</a:t>
            </a:r>
            <a:r>
              <a:rPr lang="en-US" dirty="0"/>
              <a:t>, integration of </a:t>
            </a:r>
            <a:r>
              <a:rPr lang="en-US" dirty="0" err="1"/>
              <a:t>microgrid</a:t>
            </a:r>
            <a:r>
              <a:rPr lang="en-US" dirty="0"/>
              <a:t> technologies from the perspective of conventional power grids, smart grid or new power grid-related technologies (e.g. electric vehicles) with a weak connection to </a:t>
            </a:r>
            <a:r>
              <a:rPr lang="en-US" dirty="0" err="1"/>
              <a:t>microgrids</a:t>
            </a:r>
            <a:r>
              <a:rPr lang="en-US" dirty="0"/>
              <a:t>. (That is, this is a course about </a:t>
            </a:r>
            <a:r>
              <a:rPr lang="en-US" dirty="0" err="1"/>
              <a:t>microgrids</a:t>
            </a:r>
            <a:r>
              <a:rPr lang="en-US" dirty="0"/>
              <a:t>, not general power systems or conventional power grids, so the project needs to reflect this focus on </a:t>
            </a:r>
            <a:r>
              <a:rPr lang="en-US" dirty="0" err="1"/>
              <a:t>microgrids</a:t>
            </a:r>
            <a:r>
              <a:rPr lang="en-US" dirty="0" smtClean="0"/>
              <a:t>).</a:t>
            </a:r>
          </a:p>
        </p:txBody>
      </p:sp>
      <p:sp>
        <p:nvSpPr>
          <p:cNvPr id="7171" name="Text Box 3"/>
          <p:cNvSpPr txBox="1">
            <a:spLocks noChangeArrowheads="1"/>
          </p:cNvSpPr>
          <p:nvPr/>
        </p:nvSpPr>
        <p:spPr bwMode="auto">
          <a:xfrm>
            <a:off x="2743200" y="2286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1676400"/>
            <a:ext cx="9144000" cy="3416320"/>
          </a:xfrm>
          <a:prstGeom prst="rect">
            <a:avLst/>
          </a:prstGeom>
          <a:noFill/>
          <a:ln w="9525">
            <a:noFill/>
            <a:miter lim="800000"/>
            <a:headEnd/>
            <a:tailEnd/>
          </a:ln>
          <a:effectLst/>
        </p:spPr>
        <p:txBody>
          <a:bodyPr anchor="ctr">
            <a:spAutoFit/>
          </a:bodyPr>
          <a:lstStyle/>
          <a:p>
            <a:pPr marL="342900" indent="-342900">
              <a:tabLst>
                <a:tab pos="457200" algn="l"/>
              </a:tabLst>
            </a:pPr>
            <a:r>
              <a:rPr lang="en-US" b="1" dirty="0"/>
              <a:t>Project</a:t>
            </a:r>
            <a:r>
              <a:rPr lang="en-US" b="1" dirty="0" smtClean="0"/>
              <a:t>:</a:t>
            </a:r>
          </a:p>
          <a:p>
            <a:pPr marL="342900" indent="-342900">
              <a:tabLst>
                <a:tab pos="457200" algn="l"/>
              </a:tabLst>
            </a:pPr>
            <a:endParaRPr lang="en-US" b="1" dirty="0" smtClean="0"/>
          </a:p>
          <a:p>
            <a:pPr marL="342900" indent="-342900">
              <a:tabLst>
                <a:tab pos="457200" algn="l"/>
              </a:tabLst>
            </a:pPr>
            <a:r>
              <a:rPr lang="en-US" b="1" dirty="0" smtClean="0"/>
              <a:t>Projects with a focus on electric power grids will likely receive a low score for being out of the scope of this course</a:t>
            </a:r>
          </a:p>
          <a:p>
            <a:pPr marL="342900" indent="-342900">
              <a:tabLst>
                <a:tab pos="457200" algn="l"/>
              </a:tabLst>
            </a:pPr>
            <a:endParaRPr lang="en-US" dirty="0"/>
          </a:p>
          <a:p>
            <a:pPr marL="342900" indent="-342900">
              <a:buFontTx/>
              <a:buChar char="•"/>
              <a:tabLst>
                <a:tab pos="457200" algn="l"/>
              </a:tabLst>
            </a:pPr>
            <a:r>
              <a:rPr lang="en-US" dirty="0"/>
              <a:t>The project is divided in </a:t>
            </a:r>
            <a:r>
              <a:rPr lang="en-US" dirty="0" smtClean="0"/>
              <a:t>two </a:t>
            </a:r>
            <a:r>
              <a:rPr lang="en-US" dirty="0"/>
              <a:t>phases:</a:t>
            </a:r>
          </a:p>
          <a:p>
            <a:pPr marL="342900" indent="-342900">
              <a:tabLst>
                <a:tab pos="457200" algn="l"/>
              </a:tabLst>
            </a:pPr>
            <a:r>
              <a:rPr lang="en-US" dirty="0" smtClean="0"/>
              <a:t>1)	Preliminary phase. Due date: February 6. Submission of references, description of the problem, and proposed approach to study it (1 to 2 pages long-single column document).</a:t>
            </a:r>
          </a:p>
          <a:p>
            <a:pPr marL="342900" indent="-342900">
              <a:tabLst>
                <a:tab pos="457200" algn="l"/>
              </a:tabLst>
            </a:pPr>
            <a:r>
              <a:rPr lang="en-US" dirty="0" smtClean="0"/>
              <a:t>2)	Second phase. Due date: April 10. Submission of a short paper (the report), at most 10 pages long, single column.</a:t>
            </a:r>
          </a:p>
          <a:p>
            <a:pPr marL="342900" indent="-342900">
              <a:tabLst>
                <a:tab pos="457200" algn="l"/>
              </a:tabLst>
            </a:pPr>
            <a:endParaRPr lang="en-US" dirty="0"/>
          </a:p>
        </p:txBody>
      </p:sp>
      <p:sp>
        <p:nvSpPr>
          <p:cNvPr id="49155" name="Text Box 3"/>
          <p:cNvSpPr txBox="1">
            <a:spLocks noChangeArrowheads="1"/>
          </p:cNvSpPr>
          <p:nvPr/>
        </p:nvSpPr>
        <p:spPr bwMode="auto">
          <a:xfrm>
            <a:off x="2743200" y="228600"/>
            <a:ext cx="3733800" cy="519113"/>
          </a:xfrm>
          <a:prstGeom prst="rect">
            <a:avLst/>
          </a:prstGeom>
          <a:noFill/>
          <a:ln w="9525">
            <a:noFill/>
            <a:miter lim="800000"/>
            <a:headEnd/>
            <a:tailEnd/>
          </a:ln>
          <a:effectLst/>
        </p:spPr>
        <p:txBody>
          <a:bodyPr>
            <a:spAutoFit/>
          </a:bodyPr>
          <a:lstStyle/>
          <a:p>
            <a:pPr>
              <a:spcBef>
                <a:spcPct val="50000"/>
              </a:spcBef>
            </a:pPr>
            <a:r>
              <a:rPr lang="en-US" sz="2800" b="1" u="sng"/>
              <a:t>Course Introduction</a:t>
            </a:r>
          </a:p>
        </p:txBody>
      </p:sp>
      <p:sp>
        <p:nvSpPr>
          <p:cNvPr id="5" name="Footer Placeholder 3"/>
          <p:cNvSpPr>
            <a:spLocks noGrp="1"/>
          </p:cNvSpPr>
          <p:nvPr>
            <p:ph type="ftr" sz="quarter" idx="10"/>
          </p:nvPr>
        </p:nvSpPr>
        <p:spPr>
          <a:xfrm>
            <a:off x="3124200" y="6477000"/>
            <a:ext cx="2895600" cy="244475"/>
          </a:xfrm>
        </p:spPr>
        <p:txBody>
          <a:bodyPr/>
          <a:lstStyle/>
          <a:p>
            <a:r>
              <a:rPr lang="en-US" dirty="0"/>
              <a:t>© A. </a:t>
            </a:r>
            <a:r>
              <a:rPr lang="en-US" dirty="0" err="1"/>
              <a:t>Kwasinski</a:t>
            </a:r>
            <a:r>
              <a:rPr lang="en-US" dirty="0"/>
              <a:t>, </a:t>
            </a:r>
            <a:r>
              <a:rPr lang="en-US" dirty="0" smtClean="0"/>
              <a:t>2017</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4754</Words>
  <Application>Microsoft Office PowerPoint</Application>
  <PresentationFormat>On-screen Show (4:3)</PresentationFormat>
  <Paragraphs>625</Paragraphs>
  <Slides>64</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Default Design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AK</dc:creator>
  <cp:lastModifiedBy>AK</cp:lastModifiedBy>
  <cp:revision>29</cp:revision>
  <dcterms:created xsi:type="dcterms:W3CDTF">2015-01-03T19:55:13Z</dcterms:created>
  <dcterms:modified xsi:type="dcterms:W3CDTF">2017-01-07T02:25:10Z</dcterms:modified>
</cp:coreProperties>
</file>