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7"/>
  </p:notesMasterIdLst>
  <p:handoutMasterIdLst>
    <p:handoutMasterId r:id="rId98"/>
  </p:handoutMasterIdLst>
  <p:sldIdLst>
    <p:sldId id="397" r:id="rId2"/>
    <p:sldId id="398" r:id="rId3"/>
    <p:sldId id="399" r:id="rId4"/>
    <p:sldId id="401" r:id="rId5"/>
    <p:sldId id="402" r:id="rId6"/>
    <p:sldId id="403" r:id="rId7"/>
    <p:sldId id="404" r:id="rId8"/>
    <p:sldId id="405" r:id="rId9"/>
    <p:sldId id="406" r:id="rId10"/>
    <p:sldId id="407" r:id="rId11"/>
    <p:sldId id="330" r:id="rId12"/>
    <p:sldId id="408" r:id="rId13"/>
    <p:sldId id="409" r:id="rId14"/>
    <p:sldId id="410" r:id="rId15"/>
    <p:sldId id="411" r:id="rId16"/>
    <p:sldId id="412" r:id="rId17"/>
    <p:sldId id="413" r:id="rId18"/>
    <p:sldId id="416" r:id="rId19"/>
    <p:sldId id="420" r:id="rId20"/>
    <p:sldId id="421" r:id="rId21"/>
    <p:sldId id="418" r:id="rId22"/>
    <p:sldId id="419" r:id="rId23"/>
    <p:sldId id="375" r:id="rId24"/>
    <p:sldId id="376" r:id="rId25"/>
    <p:sldId id="378" r:id="rId26"/>
    <p:sldId id="377" r:id="rId27"/>
    <p:sldId id="379" r:id="rId28"/>
    <p:sldId id="428" r:id="rId29"/>
    <p:sldId id="429" r:id="rId30"/>
    <p:sldId id="431" r:id="rId31"/>
    <p:sldId id="432" r:id="rId32"/>
    <p:sldId id="433" r:id="rId33"/>
    <p:sldId id="434" r:id="rId34"/>
    <p:sldId id="440" r:id="rId35"/>
    <p:sldId id="441" r:id="rId36"/>
    <p:sldId id="442" r:id="rId37"/>
    <p:sldId id="443" r:id="rId38"/>
    <p:sldId id="444" r:id="rId39"/>
    <p:sldId id="445" r:id="rId40"/>
    <p:sldId id="457" r:id="rId41"/>
    <p:sldId id="458" r:id="rId42"/>
    <p:sldId id="459" r:id="rId43"/>
    <p:sldId id="535" r:id="rId44"/>
    <p:sldId id="536" r:id="rId45"/>
    <p:sldId id="537" r:id="rId46"/>
    <p:sldId id="460" r:id="rId47"/>
    <p:sldId id="471" r:id="rId48"/>
    <p:sldId id="472" r:id="rId49"/>
    <p:sldId id="538" r:id="rId50"/>
    <p:sldId id="539" r:id="rId51"/>
    <p:sldId id="540" r:id="rId52"/>
    <p:sldId id="473" r:id="rId53"/>
    <p:sldId id="541" r:id="rId54"/>
    <p:sldId id="542" r:id="rId55"/>
    <p:sldId id="490" r:id="rId56"/>
    <p:sldId id="491" r:id="rId57"/>
    <p:sldId id="492" r:id="rId58"/>
    <p:sldId id="493" r:id="rId59"/>
    <p:sldId id="494" r:id="rId60"/>
    <p:sldId id="495" r:id="rId61"/>
    <p:sldId id="496" r:id="rId62"/>
    <p:sldId id="497" r:id="rId63"/>
    <p:sldId id="498" r:id="rId64"/>
    <p:sldId id="499" r:id="rId65"/>
    <p:sldId id="500" r:id="rId66"/>
    <p:sldId id="501" r:id="rId67"/>
    <p:sldId id="502" r:id="rId68"/>
    <p:sldId id="503" r:id="rId69"/>
    <p:sldId id="504" r:id="rId70"/>
    <p:sldId id="505" r:id="rId71"/>
    <p:sldId id="506" r:id="rId72"/>
    <p:sldId id="507" r:id="rId73"/>
    <p:sldId id="508" r:id="rId74"/>
    <p:sldId id="509" r:id="rId75"/>
    <p:sldId id="510" r:id="rId76"/>
    <p:sldId id="511" r:id="rId77"/>
    <p:sldId id="512" r:id="rId78"/>
    <p:sldId id="513" r:id="rId79"/>
    <p:sldId id="515" r:id="rId80"/>
    <p:sldId id="516" r:id="rId81"/>
    <p:sldId id="517" r:id="rId82"/>
    <p:sldId id="518" r:id="rId83"/>
    <p:sldId id="519" r:id="rId84"/>
    <p:sldId id="520" r:id="rId85"/>
    <p:sldId id="521" r:id="rId86"/>
    <p:sldId id="522" r:id="rId87"/>
    <p:sldId id="523" r:id="rId88"/>
    <p:sldId id="524" r:id="rId89"/>
    <p:sldId id="525" r:id="rId90"/>
    <p:sldId id="526" r:id="rId91"/>
    <p:sldId id="527" r:id="rId92"/>
    <p:sldId id="531" r:id="rId93"/>
    <p:sldId id="532" r:id="rId94"/>
    <p:sldId id="533" r:id="rId95"/>
    <p:sldId id="534" r:id="rId96"/>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0000"/>
    <a:srgbClr val="0000FF"/>
    <a:srgbClr val="0066FF"/>
    <a:srgbClr val="0066CC"/>
    <a:srgbClr val="FFFFCC"/>
    <a:srgbClr val="FFFF99"/>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71" autoAdjust="0"/>
    <p:restoredTop sz="93115" autoAdjust="0"/>
  </p:normalViewPr>
  <p:slideViewPr>
    <p:cSldViewPr>
      <p:cViewPr varScale="1">
        <p:scale>
          <a:sx n="52" d="100"/>
          <a:sy n="52" d="100"/>
        </p:scale>
        <p:origin x="-1277"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764" y="-84"/>
      </p:cViewPr>
      <p:guideLst>
        <p:guide orient="horz" pos="3024"/>
        <p:guide pos="2304"/>
      </p:guideLst>
    </p:cSldViewPr>
  </p:notesViewPr>
  <p:gridSpacing cx="39327138" cy="3932713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51.wmf"/><Relationship Id="rId1" Type="http://schemas.openxmlformats.org/officeDocument/2006/relationships/image" Target="../media/image50.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5" Type="http://schemas.openxmlformats.org/officeDocument/2006/relationships/image" Target="../media/image63.wmf"/><Relationship Id="rId4"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0.wmf"/><Relationship Id="rId7"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80.wmf"/><Relationship Id="rId3" Type="http://schemas.openxmlformats.org/officeDocument/2006/relationships/image" Target="../media/image75.wmf"/><Relationship Id="rId7" Type="http://schemas.openxmlformats.org/officeDocument/2006/relationships/image" Target="../media/image79.wmf"/><Relationship Id="rId2" Type="http://schemas.openxmlformats.org/officeDocument/2006/relationships/image" Target="../media/image71.wmf"/><Relationship Id="rId1" Type="http://schemas.openxmlformats.org/officeDocument/2006/relationships/image" Target="../media/image69.wmf"/><Relationship Id="rId6" Type="http://schemas.openxmlformats.org/officeDocument/2006/relationships/image" Target="../media/image78.wmf"/><Relationship Id="rId5" Type="http://schemas.openxmlformats.org/officeDocument/2006/relationships/image" Target="../media/image77.wmf"/><Relationship Id="rId10" Type="http://schemas.openxmlformats.org/officeDocument/2006/relationships/image" Target="../media/image82.wmf"/><Relationship Id="rId4" Type="http://schemas.openxmlformats.org/officeDocument/2006/relationships/image" Target="../media/image76.wmf"/><Relationship Id="rId9" Type="http://schemas.openxmlformats.org/officeDocument/2006/relationships/image" Target="../media/image81.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90.wmf"/><Relationship Id="rId3" Type="http://schemas.openxmlformats.org/officeDocument/2006/relationships/image" Target="../media/image85.wmf"/><Relationship Id="rId7" Type="http://schemas.openxmlformats.org/officeDocument/2006/relationships/image" Target="../media/image89.wmf"/><Relationship Id="rId2" Type="http://schemas.openxmlformats.org/officeDocument/2006/relationships/image" Target="../media/image84.wmf"/><Relationship Id="rId1" Type="http://schemas.openxmlformats.org/officeDocument/2006/relationships/image" Target="../media/image83.wmf"/><Relationship Id="rId6" Type="http://schemas.openxmlformats.org/officeDocument/2006/relationships/image" Target="../media/image88.wmf"/><Relationship Id="rId5" Type="http://schemas.openxmlformats.org/officeDocument/2006/relationships/image" Target="../media/image87.wmf"/><Relationship Id="rId10" Type="http://schemas.openxmlformats.org/officeDocument/2006/relationships/image" Target="../media/image92.wmf"/><Relationship Id="rId4" Type="http://schemas.openxmlformats.org/officeDocument/2006/relationships/image" Target="../media/image86.wmf"/><Relationship Id="rId9" Type="http://schemas.openxmlformats.org/officeDocument/2006/relationships/image" Target="../media/image9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95.wmf"/><Relationship Id="rId2" Type="http://schemas.openxmlformats.org/officeDocument/2006/relationships/image" Target="../media/image94.wmf"/><Relationship Id="rId1" Type="http://schemas.openxmlformats.org/officeDocument/2006/relationships/image" Target="../media/image93.wmf"/><Relationship Id="rId5" Type="http://schemas.openxmlformats.org/officeDocument/2006/relationships/image" Target="../media/image97.wmf"/><Relationship Id="rId4"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6.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 Id="rId6" Type="http://schemas.openxmlformats.org/officeDocument/2006/relationships/image" Target="../media/image111.wmf"/><Relationship Id="rId5" Type="http://schemas.openxmlformats.org/officeDocument/2006/relationships/image" Target="../media/image110.wmf"/><Relationship Id="rId4" Type="http://schemas.openxmlformats.org/officeDocument/2006/relationships/image" Target="../media/image10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13.wmf"/><Relationship Id="rId2" Type="http://schemas.openxmlformats.org/officeDocument/2006/relationships/image" Target="../media/image112.wmf"/><Relationship Id="rId1" Type="http://schemas.openxmlformats.org/officeDocument/2006/relationships/image" Target="../media/image108.wmf"/><Relationship Id="rId5" Type="http://schemas.openxmlformats.org/officeDocument/2006/relationships/image" Target="../media/image115.wmf"/><Relationship Id="rId4" Type="http://schemas.openxmlformats.org/officeDocument/2006/relationships/image" Target="../media/image11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18.wmf"/><Relationship Id="rId1" Type="http://schemas.openxmlformats.org/officeDocument/2006/relationships/image" Target="../media/image11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124.wmf"/><Relationship Id="rId1" Type="http://schemas.openxmlformats.org/officeDocument/2006/relationships/image" Target="../media/image123.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27.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9.wmf"/></Relationships>
</file>

<file path=ppt/drawings/_rels/vmlDrawing28.vml.rels><?xml version="1.0" encoding="UTF-8" standalone="yes"?>
<Relationships xmlns="http://schemas.openxmlformats.org/package/2006/relationships"><Relationship Id="rId8" Type="http://schemas.openxmlformats.org/officeDocument/2006/relationships/image" Target="../media/image142.wmf"/><Relationship Id="rId13" Type="http://schemas.openxmlformats.org/officeDocument/2006/relationships/image" Target="../media/image147.wmf"/><Relationship Id="rId3" Type="http://schemas.openxmlformats.org/officeDocument/2006/relationships/image" Target="../media/image137.wmf"/><Relationship Id="rId7" Type="http://schemas.openxmlformats.org/officeDocument/2006/relationships/image" Target="../media/image141.wmf"/><Relationship Id="rId12" Type="http://schemas.openxmlformats.org/officeDocument/2006/relationships/image" Target="../media/image146.wmf"/><Relationship Id="rId2" Type="http://schemas.openxmlformats.org/officeDocument/2006/relationships/image" Target="../media/image136.wmf"/><Relationship Id="rId1" Type="http://schemas.openxmlformats.org/officeDocument/2006/relationships/image" Target="../media/image135.wmf"/><Relationship Id="rId6" Type="http://schemas.openxmlformats.org/officeDocument/2006/relationships/image" Target="../media/image140.wmf"/><Relationship Id="rId11" Type="http://schemas.openxmlformats.org/officeDocument/2006/relationships/image" Target="../media/image145.wmf"/><Relationship Id="rId5" Type="http://schemas.openxmlformats.org/officeDocument/2006/relationships/image" Target="../media/image139.wmf"/><Relationship Id="rId10" Type="http://schemas.openxmlformats.org/officeDocument/2006/relationships/image" Target="../media/image144.wmf"/><Relationship Id="rId4" Type="http://schemas.openxmlformats.org/officeDocument/2006/relationships/image" Target="../media/image138.wmf"/><Relationship Id="rId9" Type="http://schemas.openxmlformats.org/officeDocument/2006/relationships/image" Target="../media/image143.wmf"/><Relationship Id="rId14" Type="http://schemas.openxmlformats.org/officeDocument/2006/relationships/image" Target="../media/image148.w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52.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54.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5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157.wmf"/><Relationship Id="rId1" Type="http://schemas.openxmlformats.org/officeDocument/2006/relationships/image" Target="../media/image156.w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63.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65.wmf"/><Relationship Id="rId4" Type="http://schemas.openxmlformats.org/officeDocument/2006/relationships/image" Target="../media/image164.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52.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66.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50.wmf"/><Relationship Id="rId1" Type="http://schemas.openxmlformats.org/officeDocument/2006/relationships/image" Target="../media/image149.wmf"/><Relationship Id="rId5" Type="http://schemas.openxmlformats.org/officeDocument/2006/relationships/image" Target="../media/image170.wmf"/><Relationship Id="rId4" Type="http://schemas.openxmlformats.org/officeDocument/2006/relationships/image" Target="../media/image169.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6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73.wmf"/><Relationship Id="rId2" Type="http://schemas.openxmlformats.org/officeDocument/2006/relationships/image" Target="../media/image172.wmf"/><Relationship Id="rId1" Type="http://schemas.openxmlformats.org/officeDocument/2006/relationships/image" Target="../media/image171.wmf"/><Relationship Id="rId5" Type="http://schemas.openxmlformats.org/officeDocument/2006/relationships/image" Target="../media/image175.wmf"/><Relationship Id="rId4" Type="http://schemas.openxmlformats.org/officeDocument/2006/relationships/image" Target="../media/image174.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78.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82.wmf"/></Relationships>
</file>

<file path=ppt/drawings/_rels/vmlDrawing44.vml.rels><?xml version="1.0" encoding="UTF-8" standalone="yes"?>
<Relationships xmlns="http://schemas.openxmlformats.org/package/2006/relationships"><Relationship Id="rId2" Type="http://schemas.openxmlformats.org/officeDocument/2006/relationships/image" Target="../media/image190.wmf"/><Relationship Id="rId1" Type="http://schemas.openxmlformats.org/officeDocument/2006/relationships/image" Target="../media/image189.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195.wmf"/><Relationship Id="rId1" Type="http://schemas.openxmlformats.org/officeDocument/2006/relationships/image" Target="../media/image194.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04.w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07.wmf"/><Relationship Id="rId2" Type="http://schemas.openxmlformats.org/officeDocument/2006/relationships/image" Target="../media/image206.wmf"/><Relationship Id="rId1" Type="http://schemas.openxmlformats.org/officeDocument/2006/relationships/image" Target="../media/image205.w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10.wmf"/><Relationship Id="rId2" Type="http://schemas.openxmlformats.org/officeDocument/2006/relationships/image" Target="../media/image209.wmf"/><Relationship Id="rId1" Type="http://schemas.openxmlformats.org/officeDocument/2006/relationships/image" Target="../media/image205.wmf"/><Relationship Id="rId4" Type="http://schemas.openxmlformats.org/officeDocument/2006/relationships/image" Target="../media/image211.w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15.wmf"/><Relationship Id="rId2" Type="http://schemas.openxmlformats.org/officeDocument/2006/relationships/image" Target="../media/image214.wmf"/><Relationship Id="rId1" Type="http://schemas.openxmlformats.org/officeDocument/2006/relationships/image" Target="../media/image213.wmf"/></Relationships>
</file>

<file path=ppt/drawings/_rels/vmlDrawing54.vml.rels><?xml version="1.0" encoding="UTF-8" standalone="yes"?>
<Relationships xmlns="http://schemas.openxmlformats.org/package/2006/relationships"><Relationship Id="rId2" Type="http://schemas.openxmlformats.org/officeDocument/2006/relationships/image" Target="../media/image223.wmf"/><Relationship Id="rId1" Type="http://schemas.openxmlformats.org/officeDocument/2006/relationships/image" Target="../media/image222.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24.w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3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ext uri="{91240B29-F687-4F45-9708-019B960494DF}"/>
            <a:ext uri="{AF507438-7753-43E0-B8FC-AC1667EBCBE1}"/>
          </a:extLst>
        </p:spPr>
        <p:txBody>
          <a:bodyPr vert="horz" wrap="square" lIns="96661" tIns="48331" rIns="96661" bIns="48331" numCol="1" anchor="t" anchorCtr="0" compatLnSpc="1">
            <a:prstTxWarp prst="textNoShape">
              <a:avLst/>
            </a:prstTxWarp>
          </a:bodyPr>
          <a:lstStyle>
            <a:lvl1pPr defTabSz="966788" eaLnBrk="1" hangingPunct="1">
              <a:defRPr sz="1300">
                <a:latin typeface="Arial" panose="020B0604020202020204" pitchFamily="34" charset="0"/>
              </a:defRPr>
            </a:lvl1pPr>
          </a:lstStyle>
          <a:p>
            <a:pPr>
              <a:defRPr/>
            </a:pPr>
            <a:endParaRPr lang="en-US"/>
          </a:p>
        </p:txBody>
      </p:sp>
      <p:sp>
        <p:nvSpPr>
          <p:cNvPr id="3584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ext uri="{91240B29-F687-4F45-9708-019B960494DF}"/>
            <a:ext uri="{AF507438-7753-43E0-B8FC-AC1667EBCBE1}"/>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panose="020B0604020202020204" pitchFamily="34" charset="0"/>
              </a:defRPr>
            </a:lvl1pPr>
          </a:lstStyle>
          <a:p>
            <a:pPr>
              <a:defRPr/>
            </a:pPr>
            <a:endParaRPr lang="en-US"/>
          </a:p>
        </p:txBody>
      </p:sp>
      <p:sp>
        <p:nvSpPr>
          <p:cNvPr id="3584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ext uri="{91240B29-F687-4F45-9708-019B960494DF}"/>
            <a:ext uri="{AF507438-7753-43E0-B8FC-AC1667EBCBE1}"/>
          </a:extLst>
        </p:spPr>
        <p:txBody>
          <a:bodyPr vert="horz" wrap="square" lIns="96661" tIns="48331" rIns="96661" bIns="48331" numCol="1" anchor="b" anchorCtr="0" compatLnSpc="1">
            <a:prstTxWarp prst="textNoShape">
              <a:avLst/>
            </a:prstTxWarp>
          </a:bodyPr>
          <a:lstStyle>
            <a:lvl1pPr defTabSz="966788" eaLnBrk="1" hangingPunct="1">
              <a:defRPr sz="1300">
                <a:latin typeface="Arial" panose="020B0604020202020204" pitchFamily="34" charset="0"/>
              </a:defRPr>
            </a:lvl1pPr>
          </a:lstStyle>
          <a:p>
            <a:pPr>
              <a:defRPr/>
            </a:pPr>
            <a:endParaRPr lang="en-US"/>
          </a:p>
        </p:txBody>
      </p:sp>
      <p:sp>
        <p:nvSpPr>
          <p:cNvPr id="3584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ext uri="{91240B29-F687-4F45-9708-019B960494DF}"/>
            <a:ext uri="{AF507438-7753-43E0-B8FC-AC1667EBCBE1}"/>
          </a:ex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BF94F186-7279-41CC-B5EF-8667E60A5AFD}"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ext uri="{91240B29-F687-4F45-9708-019B960494DF}"/>
            <a:ext uri="{AF507438-7753-43E0-B8FC-AC1667EBCBE1}"/>
          </a:extLst>
        </p:spPr>
        <p:txBody>
          <a:bodyPr vert="horz" wrap="square" lIns="96661" tIns="48331" rIns="96661" bIns="48331" numCol="1" anchor="t" anchorCtr="0" compatLnSpc="1">
            <a:prstTxWarp prst="textNoShape">
              <a:avLst/>
            </a:prstTxWarp>
          </a:bodyPr>
          <a:lstStyle>
            <a:lvl1pPr defTabSz="966788" eaLnBrk="1" hangingPunct="1">
              <a:defRPr sz="1300">
                <a:latin typeface="Arial" panose="020B0604020202020204" pitchFamily="34" charset="0"/>
              </a:defRPr>
            </a:lvl1pPr>
          </a:lstStyle>
          <a:p>
            <a:pPr>
              <a:defRPr/>
            </a:pPr>
            <a:endParaRPr lang="en-US"/>
          </a:p>
        </p:txBody>
      </p:sp>
      <p:sp>
        <p:nvSpPr>
          <p:cNvPr id="3075" name="Rectangle 3"/>
          <p:cNvSpPr>
            <a:spLocks noGrp="1" noChangeArrowheads="1"/>
          </p:cNvSpPr>
          <p:nvPr>
            <p:ph type="dt" idx="1"/>
          </p:nvPr>
        </p:nvSpPr>
        <p:spPr bwMode="auto">
          <a:xfrm>
            <a:off x="4143375" y="0"/>
            <a:ext cx="3170238" cy="479425"/>
          </a:xfrm>
          <a:prstGeom prst="rect">
            <a:avLst/>
          </a:prstGeom>
          <a:noFill/>
          <a:ln>
            <a:noFill/>
          </a:ln>
          <a:effectLst/>
          <a:extLst>
            <a:ext uri="{909E8E84-426E-40DD-AFC4-6F175D3DCCD1}"/>
            <a:ext uri="{91240B29-F687-4F45-9708-019B960494DF}"/>
            <a:ext uri="{AF507438-7753-43E0-B8FC-AC1667EBCBE1}"/>
          </a:extLst>
        </p:spPr>
        <p:txBody>
          <a:bodyPr vert="horz" wrap="square" lIns="96661" tIns="48331" rIns="96661" bIns="48331" numCol="1" anchor="t" anchorCtr="0" compatLnSpc="1">
            <a:prstTxWarp prst="textNoShape">
              <a:avLst/>
            </a:prstTxWarp>
          </a:bodyPr>
          <a:lstStyle>
            <a:lvl1pPr algn="r" defTabSz="966788" eaLnBrk="1" hangingPunct="1">
              <a:defRPr sz="1300">
                <a:latin typeface="Arial" panose="020B0604020202020204" pitchFamily="34" charset="0"/>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1838" y="4560888"/>
            <a:ext cx="5851525" cy="4319587"/>
          </a:xfrm>
          <a:prstGeom prst="rect">
            <a:avLst/>
          </a:prstGeom>
          <a:noFill/>
          <a:ln>
            <a:noFill/>
          </a:ln>
          <a:effectLst/>
          <a:extLst>
            <a:ext uri="{909E8E84-426E-40DD-AFC4-6F175D3DCCD1}"/>
            <a:ext uri="{91240B29-F687-4F45-9708-019B960494DF}"/>
            <a:ext uri="{AF507438-7753-43E0-B8FC-AC1667EBCBE1}"/>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0188"/>
            <a:ext cx="3170238" cy="479425"/>
          </a:xfrm>
          <a:prstGeom prst="rect">
            <a:avLst/>
          </a:prstGeom>
          <a:noFill/>
          <a:ln>
            <a:noFill/>
          </a:ln>
          <a:effectLst/>
          <a:extLst>
            <a:ext uri="{909E8E84-426E-40DD-AFC4-6F175D3DCCD1}"/>
            <a:ext uri="{91240B29-F687-4F45-9708-019B960494DF}"/>
            <a:ext uri="{AF507438-7753-43E0-B8FC-AC1667EBCBE1}"/>
          </a:extLst>
        </p:spPr>
        <p:txBody>
          <a:bodyPr vert="horz" wrap="square" lIns="96661" tIns="48331" rIns="96661" bIns="48331" numCol="1" anchor="b" anchorCtr="0" compatLnSpc="1">
            <a:prstTxWarp prst="textNoShape">
              <a:avLst/>
            </a:prstTxWarp>
          </a:bodyPr>
          <a:lstStyle>
            <a:lvl1pPr defTabSz="966788" eaLnBrk="1" hangingPunct="1">
              <a:defRPr sz="1300">
                <a:latin typeface="Arial" panose="020B0604020202020204"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4143375" y="9120188"/>
            <a:ext cx="3170238" cy="479425"/>
          </a:xfrm>
          <a:prstGeom prst="rect">
            <a:avLst/>
          </a:prstGeom>
          <a:noFill/>
          <a:ln>
            <a:noFill/>
          </a:ln>
          <a:effectLst/>
          <a:extLst>
            <a:ext uri="{909E8E84-426E-40DD-AFC4-6F175D3DCCD1}"/>
            <a:ext uri="{91240B29-F687-4F45-9708-019B960494DF}"/>
            <a:ext uri="{AF507438-7753-43E0-B8FC-AC1667EBCBE1}"/>
          </a:extLst>
        </p:spPr>
        <p:txBody>
          <a:bodyPr vert="horz" wrap="square" lIns="96661" tIns="48331" rIns="96661" bIns="48331" numCol="1" anchor="b" anchorCtr="0" compatLnSpc="1">
            <a:prstTxWarp prst="textNoShape">
              <a:avLst/>
            </a:prstTxWarp>
          </a:bodyPr>
          <a:lstStyle>
            <a:lvl1pPr algn="r" defTabSz="966788" eaLnBrk="1" hangingPunct="1">
              <a:defRPr sz="1300">
                <a:latin typeface="Arial" charset="0"/>
              </a:defRPr>
            </a:lvl1pPr>
          </a:lstStyle>
          <a:p>
            <a:pPr>
              <a:defRPr/>
            </a:pPr>
            <a:fld id="{C2B3D3DB-5223-442E-AD08-978CAC5B07D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US" smtClean="0">
              <a:latin typeface="Arial" charset="0"/>
            </a:endParaRPr>
          </a:p>
        </p:txBody>
      </p:sp>
      <p:sp>
        <p:nvSpPr>
          <p:cNvPr id="28676" name="Slide Number Placeholder 3"/>
          <p:cNvSpPr>
            <a:spLocks noGrp="1"/>
          </p:cNvSpPr>
          <p:nvPr>
            <p:ph type="sldNum" sz="quarter" idx="5"/>
          </p:nvPr>
        </p:nvSpPr>
        <p:spPr>
          <a:noFill/>
          <a:ln>
            <a:miter lim="800000"/>
            <a:headEnd/>
            <a:tailEnd/>
          </a:ln>
        </p:spPr>
        <p:txBody>
          <a:bodyPr/>
          <a:lstStyle/>
          <a:p>
            <a:fld id="{04FF49D9-66CE-465F-A401-D55BB2715BB6}" type="slidenum">
              <a:rPr lang="en-US" smtClean="0"/>
              <a:pPr/>
              <a:t>32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6" name="Rectangle 6"/>
          <p:cNvSpPr>
            <a:spLocks noGrp="1" noChangeArrowheads="1"/>
          </p:cNvSpPr>
          <p:nvPr>
            <p:ph type="sldNum" sz="quarter" idx="12"/>
          </p:nvPr>
        </p:nvSpPr>
        <p:spPr>
          <a:ln/>
        </p:spPr>
        <p:txBody>
          <a:bodyPr/>
          <a:lstStyle>
            <a:lvl1pPr>
              <a:defRPr/>
            </a:lvl1pPr>
          </a:lstStyle>
          <a:p>
            <a:pPr>
              <a:defRPr/>
            </a:pPr>
            <a:fld id="{55ABA664-7F8B-4ED0-A3D0-2C8B449B5C5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6" name="Rectangle 6"/>
          <p:cNvSpPr>
            <a:spLocks noGrp="1" noChangeArrowheads="1"/>
          </p:cNvSpPr>
          <p:nvPr>
            <p:ph type="sldNum" sz="quarter" idx="12"/>
          </p:nvPr>
        </p:nvSpPr>
        <p:spPr>
          <a:ln/>
        </p:spPr>
        <p:txBody>
          <a:bodyPr/>
          <a:lstStyle>
            <a:lvl1pPr>
              <a:defRPr/>
            </a:lvl1pPr>
          </a:lstStyle>
          <a:p>
            <a:pPr>
              <a:defRPr/>
            </a:pPr>
            <a:fld id="{2541EDC5-0CDC-476A-BEAC-53545D2F4E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6" name="Rectangle 6"/>
          <p:cNvSpPr>
            <a:spLocks noGrp="1" noChangeArrowheads="1"/>
          </p:cNvSpPr>
          <p:nvPr>
            <p:ph type="sldNum" sz="quarter" idx="12"/>
          </p:nvPr>
        </p:nvSpPr>
        <p:spPr>
          <a:ln/>
        </p:spPr>
        <p:txBody>
          <a:bodyPr/>
          <a:lstStyle>
            <a:lvl1pPr>
              <a:defRPr/>
            </a:lvl1pPr>
          </a:lstStyle>
          <a:p>
            <a:pPr>
              <a:defRPr/>
            </a:pPr>
            <a:fld id="{E113D1AF-811D-4FED-B08F-F5A03B3CC34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9" name="Rectangle 6"/>
          <p:cNvSpPr>
            <a:spLocks noGrp="1" noChangeArrowheads="1"/>
          </p:cNvSpPr>
          <p:nvPr>
            <p:ph type="sldNum" sz="quarter" idx="12"/>
          </p:nvPr>
        </p:nvSpPr>
        <p:spPr>
          <a:ln/>
        </p:spPr>
        <p:txBody>
          <a:bodyPr/>
          <a:lstStyle>
            <a:lvl1pPr>
              <a:defRPr/>
            </a:lvl1pPr>
          </a:lstStyle>
          <a:p>
            <a:pPr>
              <a:defRPr/>
            </a:pPr>
            <a:fld id="{3407819C-5599-4E1C-B6DF-C3DE3F952A2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8" name="Rectangle 6"/>
          <p:cNvSpPr>
            <a:spLocks noGrp="1" noChangeArrowheads="1"/>
          </p:cNvSpPr>
          <p:nvPr>
            <p:ph type="sldNum" sz="quarter" idx="12"/>
          </p:nvPr>
        </p:nvSpPr>
        <p:spPr>
          <a:ln/>
        </p:spPr>
        <p:txBody>
          <a:bodyPr/>
          <a:lstStyle>
            <a:lvl1pPr>
              <a:defRPr/>
            </a:lvl1pPr>
          </a:lstStyle>
          <a:p>
            <a:pPr>
              <a:defRPr/>
            </a:pPr>
            <a:fld id="{19652C42-8E0F-4D55-805D-40C1DF91938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8" name="Rectangle 6"/>
          <p:cNvSpPr>
            <a:spLocks noGrp="1" noChangeArrowheads="1"/>
          </p:cNvSpPr>
          <p:nvPr>
            <p:ph type="sldNum" sz="quarter" idx="12"/>
          </p:nvPr>
        </p:nvSpPr>
        <p:spPr>
          <a:ln/>
        </p:spPr>
        <p:txBody>
          <a:bodyPr/>
          <a:lstStyle>
            <a:lvl1pPr>
              <a:defRPr/>
            </a:lvl1pPr>
          </a:lstStyle>
          <a:p>
            <a:pPr>
              <a:defRPr/>
            </a:pPr>
            <a:fld id="{C63C611F-0213-4B0E-BFDF-E5B8AE377A9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Footer Placeholder 2"/>
          <p:cNvSpPr>
            <a:spLocks noGrp="1"/>
          </p:cNvSpPr>
          <p:nvPr>
            <p:ph type="ftr" sz="quarter" idx="10"/>
          </p:nvPr>
        </p:nvSpPr>
        <p:spPr>
          <a:xfrm>
            <a:off x="3124200" y="6477000"/>
            <a:ext cx="2895600" cy="244475"/>
          </a:xfrm>
        </p:spPr>
        <p:txBody>
          <a:bodyPr/>
          <a:lstStyle>
            <a:lvl1pPr>
              <a:defRPr/>
            </a:lvl1pPr>
          </a:lstStyle>
          <a:p>
            <a:pPr>
              <a:defRPr/>
            </a:pPr>
            <a:r>
              <a:rPr lang="en-US"/>
              <a:t>© A. Kwasinski, 2014</a:t>
            </a:r>
          </a:p>
        </p:txBody>
      </p:sp>
      <p:sp>
        <p:nvSpPr>
          <p:cNvPr id="4" name="Slide Number Placeholder 3"/>
          <p:cNvSpPr>
            <a:spLocks noGrp="1"/>
          </p:cNvSpPr>
          <p:nvPr>
            <p:ph type="sldNum" sz="quarter" idx="11"/>
          </p:nvPr>
        </p:nvSpPr>
        <p:spPr>
          <a:xfrm>
            <a:off x="6553200" y="6477000"/>
            <a:ext cx="2133600" cy="247650"/>
          </a:xfrm>
        </p:spPr>
        <p:txBody>
          <a:bodyPr/>
          <a:lstStyle>
            <a:lvl1pPr>
              <a:defRPr/>
            </a:lvl1pPr>
          </a:lstStyle>
          <a:p>
            <a:pPr>
              <a:defRPr/>
            </a:pPr>
            <a:fld id="{34613443-D7F3-4EB6-BB47-BA6F1042844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6" name="Rectangle 6"/>
          <p:cNvSpPr>
            <a:spLocks noGrp="1" noChangeArrowheads="1"/>
          </p:cNvSpPr>
          <p:nvPr>
            <p:ph type="sldNum" sz="quarter" idx="12"/>
          </p:nvPr>
        </p:nvSpPr>
        <p:spPr>
          <a:ln/>
        </p:spPr>
        <p:txBody>
          <a:bodyPr/>
          <a:lstStyle>
            <a:lvl1pPr>
              <a:defRPr/>
            </a:lvl1pPr>
          </a:lstStyle>
          <a:p>
            <a:pPr>
              <a:defRPr/>
            </a:pPr>
            <a:fld id="{998D6C7E-D71C-465D-A136-B6FB0DEF80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6" name="Rectangle 6"/>
          <p:cNvSpPr>
            <a:spLocks noGrp="1" noChangeArrowheads="1"/>
          </p:cNvSpPr>
          <p:nvPr>
            <p:ph type="sldNum" sz="quarter" idx="12"/>
          </p:nvPr>
        </p:nvSpPr>
        <p:spPr>
          <a:ln/>
        </p:spPr>
        <p:txBody>
          <a:bodyPr/>
          <a:lstStyle>
            <a:lvl1pPr>
              <a:defRPr/>
            </a:lvl1pPr>
          </a:lstStyle>
          <a:p>
            <a:pPr>
              <a:defRPr/>
            </a:pPr>
            <a:fld id="{62BBE1F8-6F37-48F2-A86D-C8671563D34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7" name="Rectangle 6"/>
          <p:cNvSpPr>
            <a:spLocks noGrp="1" noChangeArrowheads="1"/>
          </p:cNvSpPr>
          <p:nvPr>
            <p:ph type="sldNum" sz="quarter" idx="12"/>
          </p:nvPr>
        </p:nvSpPr>
        <p:spPr>
          <a:ln/>
        </p:spPr>
        <p:txBody>
          <a:bodyPr/>
          <a:lstStyle>
            <a:lvl1pPr>
              <a:defRPr/>
            </a:lvl1pPr>
          </a:lstStyle>
          <a:p>
            <a:pPr>
              <a:defRPr/>
            </a:pPr>
            <a:fld id="{78D04E99-3405-4394-982C-67EFCD1135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9" name="Rectangle 6"/>
          <p:cNvSpPr>
            <a:spLocks noGrp="1" noChangeArrowheads="1"/>
          </p:cNvSpPr>
          <p:nvPr>
            <p:ph type="sldNum" sz="quarter" idx="12"/>
          </p:nvPr>
        </p:nvSpPr>
        <p:spPr>
          <a:ln/>
        </p:spPr>
        <p:txBody>
          <a:bodyPr/>
          <a:lstStyle>
            <a:lvl1pPr>
              <a:defRPr/>
            </a:lvl1pPr>
          </a:lstStyle>
          <a:p>
            <a:pPr>
              <a:defRPr/>
            </a:pPr>
            <a:fld id="{7365656F-FB52-49DC-B62E-B591105C87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5" name="Rectangle 6"/>
          <p:cNvSpPr>
            <a:spLocks noGrp="1" noChangeArrowheads="1"/>
          </p:cNvSpPr>
          <p:nvPr>
            <p:ph type="sldNum" sz="quarter" idx="12"/>
          </p:nvPr>
        </p:nvSpPr>
        <p:spPr>
          <a:ln/>
        </p:spPr>
        <p:txBody>
          <a:bodyPr/>
          <a:lstStyle>
            <a:lvl1pPr>
              <a:defRPr/>
            </a:lvl1pPr>
          </a:lstStyle>
          <a:p>
            <a:pPr>
              <a:defRPr/>
            </a:pPr>
            <a:fld id="{BDB7E5DC-390D-4836-9FE6-6574B3FFFA7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4" name="Rectangle 6"/>
          <p:cNvSpPr>
            <a:spLocks noGrp="1" noChangeArrowheads="1"/>
          </p:cNvSpPr>
          <p:nvPr>
            <p:ph type="sldNum" sz="quarter" idx="12"/>
          </p:nvPr>
        </p:nvSpPr>
        <p:spPr>
          <a:ln/>
        </p:spPr>
        <p:txBody>
          <a:bodyPr/>
          <a:lstStyle>
            <a:lvl1pPr>
              <a:defRPr/>
            </a:lvl1pPr>
          </a:lstStyle>
          <a:p>
            <a:pPr>
              <a:defRPr/>
            </a:pPr>
            <a:fld id="{31371E77-7A28-4334-B336-E14183B9EB8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7" name="Rectangle 6"/>
          <p:cNvSpPr>
            <a:spLocks noGrp="1" noChangeArrowheads="1"/>
          </p:cNvSpPr>
          <p:nvPr>
            <p:ph type="sldNum" sz="quarter" idx="12"/>
          </p:nvPr>
        </p:nvSpPr>
        <p:spPr>
          <a:ln/>
        </p:spPr>
        <p:txBody>
          <a:bodyPr/>
          <a:lstStyle>
            <a:lvl1pPr>
              <a:defRPr/>
            </a:lvl1pPr>
          </a:lstStyle>
          <a:p>
            <a:pPr>
              <a:defRPr/>
            </a:pPr>
            <a:fld id="{5CC2CE62-05EB-458C-956A-28EA9AB93AA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EE362L, Fall 2006, Waveforms and Definitions</a:t>
            </a:r>
          </a:p>
        </p:txBody>
      </p:sp>
      <p:sp>
        <p:nvSpPr>
          <p:cNvPr id="7" name="Rectangle 6"/>
          <p:cNvSpPr>
            <a:spLocks noGrp="1" noChangeArrowheads="1"/>
          </p:cNvSpPr>
          <p:nvPr>
            <p:ph type="sldNum" sz="quarter" idx="12"/>
          </p:nvPr>
        </p:nvSpPr>
        <p:spPr>
          <a:ln/>
        </p:spPr>
        <p:txBody>
          <a:bodyPr/>
          <a:lstStyle>
            <a:lvl1pPr>
              <a:defRPr/>
            </a:lvl1pPr>
          </a:lstStyle>
          <a:p>
            <a:pPr>
              <a:defRPr/>
            </a:pPr>
            <a:fld id="{D73A6E06-F850-4CAC-B60A-C345790529E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r>
              <a:rPr lang="en-US"/>
              <a:t>EE362L, Fall 2006, Waveforms and Definitions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1BBEC370-A734-4FDD-8187-EBF7C5967A5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6.bin"/><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oleObject" Target="../embeddings/oleObject14.bin"/><Relationship Id="rId10" Type="http://schemas.openxmlformats.org/officeDocument/2006/relationships/oleObject" Target="../embeddings/oleObject19.bin"/><Relationship Id="rId4" Type="http://schemas.openxmlformats.org/officeDocument/2006/relationships/oleObject" Target="../embeddings/oleObject13.bin"/><Relationship Id="rId9"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7"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42.png"/><Relationship Id="rId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26.bin"/><Relationship Id="rId5" Type="http://schemas.openxmlformats.org/officeDocument/2006/relationships/oleObject" Target="../embeddings/oleObject25.bin"/><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48.png"/><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oleObject" Target="../embeddings/oleObject30.bin"/><Relationship Id="rId7" Type="http://schemas.openxmlformats.org/officeDocument/2006/relationships/oleObject" Target="../embeddings/oleObject34.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33.bin"/><Relationship Id="rId5" Type="http://schemas.openxmlformats.org/officeDocument/2006/relationships/oleObject" Target="../embeddings/oleObject32.bin"/><Relationship Id="rId10" Type="http://schemas.openxmlformats.org/officeDocument/2006/relationships/oleObject" Target="../embeddings/oleObject37.bin"/><Relationship Id="rId4" Type="http://schemas.openxmlformats.org/officeDocument/2006/relationships/oleObject" Target="../embeddings/oleObject31.bin"/><Relationship Id="rId9" Type="http://schemas.openxmlformats.org/officeDocument/2006/relationships/oleObject" Target="../embeddings/oleObject3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2.xml"/><Relationship Id="rId1" Type="http://schemas.openxmlformats.org/officeDocument/2006/relationships/vmlDrawing" Target="../drawings/vmlDrawing11.vml"/><Relationship Id="rId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0.bin"/><Relationship Id="rId7"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oleObject" Target="../embeddings/oleObject43.bin"/><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oleObject" Target="../embeddings/oleObject45.bin"/></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slideLayout" Target="../slideLayouts/slideLayout12.xml"/><Relationship Id="rId1" Type="http://schemas.openxmlformats.org/officeDocument/2006/relationships/vmlDrawing" Target="../drawings/vmlDrawing14.vml"/><Relationship Id="rId4" Type="http://schemas.openxmlformats.org/officeDocument/2006/relationships/oleObject" Target="../embeddings/oleObject46.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51.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50.bin"/><Relationship Id="rId5" Type="http://schemas.openxmlformats.org/officeDocument/2006/relationships/oleObject" Target="../embeddings/oleObject49.bin"/><Relationship Id="rId4" Type="http://schemas.openxmlformats.org/officeDocument/2006/relationships/oleObject" Target="../embeddings/oleObject48.bin"/><Relationship Id="rId9" Type="http://schemas.openxmlformats.org/officeDocument/2006/relationships/oleObject" Target="../embeddings/oleObject53.bin"/></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oleObject" Target="../embeddings/oleObject54.bin"/><Relationship Id="rId7" Type="http://schemas.openxmlformats.org/officeDocument/2006/relationships/oleObject" Target="../embeddings/oleObject58.bin"/><Relationship Id="rId12" Type="http://schemas.openxmlformats.org/officeDocument/2006/relationships/oleObject" Target="../embeddings/oleObject63.bin"/><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57.bin"/><Relationship Id="rId11" Type="http://schemas.openxmlformats.org/officeDocument/2006/relationships/oleObject" Target="../embeddings/oleObject62.bin"/><Relationship Id="rId5" Type="http://schemas.openxmlformats.org/officeDocument/2006/relationships/oleObject" Target="../embeddings/oleObject56.bin"/><Relationship Id="rId10" Type="http://schemas.openxmlformats.org/officeDocument/2006/relationships/oleObject" Target="../embeddings/oleObject61.bin"/><Relationship Id="rId4" Type="http://schemas.openxmlformats.org/officeDocument/2006/relationships/oleObject" Target="../embeddings/oleObject55.bin"/><Relationship Id="rId9" Type="http://schemas.openxmlformats.org/officeDocument/2006/relationships/oleObject" Target="../embeddings/oleObject60.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oleObject" Target="../embeddings/oleObject64.bin"/><Relationship Id="rId7" Type="http://schemas.openxmlformats.org/officeDocument/2006/relationships/oleObject" Target="../embeddings/oleObject68.bin"/><Relationship Id="rId12"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oleObject" Target="../embeddings/oleObject67.bin"/><Relationship Id="rId11" Type="http://schemas.openxmlformats.org/officeDocument/2006/relationships/oleObject" Target="../embeddings/oleObject72.bin"/><Relationship Id="rId5" Type="http://schemas.openxmlformats.org/officeDocument/2006/relationships/oleObject" Target="../embeddings/oleObject66.bin"/><Relationship Id="rId10" Type="http://schemas.openxmlformats.org/officeDocument/2006/relationships/oleObject" Target="../embeddings/oleObject71.bin"/><Relationship Id="rId4" Type="http://schemas.openxmlformats.org/officeDocument/2006/relationships/oleObject" Target="../embeddings/oleObject65.bin"/><Relationship Id="rId9" Type="http://schemas.openxmlformats.org/officeDocument/2006/relationships/oleObject" Target="../embeddings/oleObject70.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74.bin"/><Relationship Id="rId7" Type="http://schemas.openxmlformats.org/officeDocument/2006/relationships/oleObject" Target="../embeddings/oleObject78.bin"/><Relationship Id="rId2" Type="http://schemas.openxmlformats.org/officeDocument/2006/relationships/slideLayout" Target="../slideLayouts/slideLayout12.xml"/><Relationship Id="rId1" Type="http://schemas.openxmlformats.org/officeDocument/2006/relationships/vmlDrawing" Target="../drawings/vmlDrawing18.vml"/><Relationship Id="rId6" Type="http://schemas.openxmlformats.org/officeDocument/2006/relationships/oleObject" Target="../embeddings/oleObject77.bin"/><Relationship Id="rId5" Type="http://schemas.openxmlformats.org/officeDocument/2006/relationships/oleObject" Target="../embeddings/oleObject76.bin"/><Relationship Id="rId4" Type="http://schemas.openxmlformats.org/officeDocument/2006/relationships/oleObject" Target="../embeddings/oleObject75.bin"/></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9.bin"/><Relationship Id="rId7" Type="http://schemas.openxmlformats.org/officeDocument/2006/relationships/oleObject" Target="../embeddings/oleObject83.bin"/><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82.bin"/><Relationship Id="rId5" Type="http://schemas.openxmlformats.org/officeDocument/2006/relationships/oleObject" Target="../embeddings/oleObject81.bin"/><Relationship Id="rId4" Type="http://schemas.openxmlformats.org/officeDocument/2006/relationships/oleObject" Target="../embeddings/oleObject80.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5.bin"/><Relationship Id="rId3" Type="http://schemas.openxmlformats.org/officeDocument/2006/relationships/image" Target="../media/image13.jpeg"/><Relationship Id="rId7" Type="http://schemas.openxmlformats.org/officeDocument/2006/relationships/oleObject" Target="../embeddings/oleObject8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oleObject" Target="../embeddings/oleObject87.bin"/><Relationship Id="rId4" Type="http://schemas.openxmlformats.org/officeDocument/2006/relationships/image" Target="../media/image14.jpeg"/><Relationship Id="rId9" Type="http://schemas.openxmlformats.org/officeDocument/2006/relationships/oleObject" Target="../embeddings/oleObject86.bin"/></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93.bin"/><Relationship Id="rId3" Type="http://schemas.openxmlformats.org/officeDocument/2006/relationships/oleObject" Target="../embeddings/oleObject88.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oleObject" Target="../embeddings/oleObject91.bin"/><Relationship Id="rId5" Type="http://schemas.openxmlformats.org/officeDocument/2006/relationships/oleObject" Target="../embeddings/oleObject90.bin"/><Relationship Id="rId4" Type="http://schemas.openxmlformats.org/officeDocument/2006/relationships/oleObject" Target="../embeddings/oleObject89.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94.bin"/><Relationship Id="rId7" Type="http://schemas.openxmlformats.org/officeDocument/2006/relationships/oleObject" Target="../embeddings/oleObject98.bin"/><Relationship Id="rId2" Type="http://schemas.openxmlformats.org/officeDocument/2006/relationships/slideLayout" Target="../slideLayouts/slideLayout13.xml"/><Relationship Id="rId1" Type="http://schemas.openxmlformats.org/officeDocument/2006/relationships/vmlDrawing" Target="../drawings/vmlDrawing22.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3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99.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oleObject" Target="../embeddings/oleObject100.bin"/></Relationships>
</file>

<file path=ppt/slides/_rels/slide3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oleObject" Target="../embeddings/oleObject101.bin"/><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oleObject" Target="../embeddings/oleObject103.bin"/><Relationship Id="rId5" Type="http://schemas.openxmlformats.org/officeDocument/2006/relationships/image" Target="../media/image125.png"/><Relationship Id="rId4" Type="http://schemas.openxmlformats.org/officeDocument/2006/relationships/oleObject" Target="../embeddings/oleObject102.bin"/></Relationships>
</file>

<file path=ppt/slides/_rels/slide3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128.png"/><Relationship Id="rId4" Type="http://schemas.openxmlformats.org/officeDocument/2006/relationships/image" Target="../media/image126.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1.xml"/><Relationship Id="rId1" Type="http://schemas.openxmlformats.org/officeDocument/2006/relationships/vmlDrawing" Target="../drawings/vmlDrawing27.v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4.xml"/><Relationship Id="rId5" Type="http://schemas.openxmlformats.org/officeDocument/2006/relationships/image" Target="../media/image134.png"/><Relationship Id="rId4" Type="http://schemas.openxmlformats.org/officeDocument/2006/relationships/image" Target="../media/image133.pn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109.bin"/><Relationship Id="rId13" Type="http://schemas.openxmlformats.org/officeDocument/2006/relationships/oleObject" Target="../embeddings/oleObject114.bin"/><Relationship Id="rId18" Type="http://schemas.openxmlformats.org/officeDocument/2006/relationships/oleObject" Target="../embeddings/oleObject119.bin"/><Relationship Id="rId3" Type="http://schemas.openxmlformats.org/officeDocument/2006/relationships/image" Target="../media/image134.png"/><Relationship Id="rId7" Type="http://schemas.openxmlformats.org/officeDocument/2006/relationships/oleObject" Target="../embeddings/oleObject108.bin"/><Relationship Id="rId12" Type="http://schemas.openxmlformats.org/officeDocument/2006/relationships/oleObject" Target="../embeddings/oleObject113.bin"/><Relationship Id="rId17" Type="http://schemas.openxmlformats.org/officeDocument/2006/relationships/oleObject" Target="../embeddings/oleObject118.bin"/><Relationship Id="rId2" Type="http://schemas.openxmlformats.org/officeDocument/2006/relationships/slideLayout" Target="../slideLayouts/slideLayout4.xml"/><Relationship Id="rId16" Type="http://schemas.openxmlformats.org/officeDocument/2006/relationships/oleObject" Target="../embeddings/oleObject117.bin"/><Relationship Id="rId1" Type="http://schemas.openxmlformats.org/officeDocument/2006/relationships/vmlDrawing" Target="../drawings/vmlDrawing28.vml"/><Relationship Id="rId6" Type="http://schemas.openxmlformats.org/officeDocument/2006/relationships/oleObject" Target="../embeddings/oleObject107.bin"/><Relationship Id="rId11" Type="http://schemas.openxmlformats.org/officeDocument/2006/relationships/oleObject" Target="../embeddings/oleObject112.bin"/><Relationship Id="rId5" Type="http://schemas.openxmlformats.org/officeDocument/2006/relationships/image" Target="../media/image132.png"/><Relationship Id="rId15" Type="http://schemas.openxmlformats.org/officeDocument/2006/relationships/oleObject" Target="../embeddings/oleObject116.bin"/><Relationship Id="rId10" Type="http://schemas.openxmlformats.org/officeDocument/2006/relationships/oleObject" Target="../embeddings/oleObject111.bin"/><Relationship Id="rId4" Type="http://schemas.openxmlformats.org/officeDocument/2006/relationships/oleObject" Target="../embeddings/oleObject106.bin"/><Relationship Id="rId9" Type="http://schemas.openxmlformats.org/officeDocument/2006/relationships/oleObject" Target="../embeddings/oleObject110.bin"/><Relationship Id="rId14" Type="http://schemas.openxmlformats.org/officeDocument/2006/relationships/oleObject" Target="../embeddings/oleObject115.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20.bin"/><Relationship Id="rId2" Type="http://schemas.openxmlformats.org/officeDocument/2006/relationships/slideLayout" Target="../slideLayouts/slideLayout13.xml"/><Relationship Id="rId1" Type="http://schemas.openxmlformats.org/officeDocument/2006/relationships/vmlDrawing" Target="../drawings/vmlDrawing29.vml"/><Relationship Id="rId5" Type="http://schemas.openxmlformats.org/officeDocument/2006/relationships/oleObject" Target="../embeddings/oleObject122.bin"/><Relationship Id="rId4" Type="http://schemas.openxmlformats.org/officeDocument/2006/relationships/oleObject" Target="../embeddings/oleObject121.bin"/></Relationships>
</file>

<file path=ppt/slides/_rels/slide44.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oleObject" Target="../embeddings/oleObject123.bin"/></Relationships>
</file>

<file path=ppt/slides/_rels/slide45.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oleObject" Target="../embeddings/oleObject124.bin"/></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25.bin"/><Relationship Id="rId2" Type="http://schemas.openxmlformats.org/officeDocument/2006/relationships/slideLayout" Target="../slideLayouts/slideLayout1.xml"/><Relationship Id="rId1" Type="http://schemas.openxmlformats.org/officeDocument/2006/relationships/vmlDrawing" Target="../drawings/vmlDrawing32.vml"/></Relationships>
</file>

<file path=ppt/slides/_rels/slide47.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slideLayout" Target="../slideLayouts/slideLayout4.xml"/><Relationship Id="rId1" Type="http://schemas.openxmlformats.org/officeDocument/2006/relationships/vmlDrawing" Target="../drawings/vmlDrawing33.vml"/><Relationship Id="rId5" Type="http://schemas.openxmlformats.org/officeDocument/2006/relationships/oleObject" Target="../embeddings/oleObject127.bin"/><Relationship Id="rId4" Type="http://schemas.openxmlformats.org/officeDocument/2006/relationships/oleObject" Target="../embeddings/oleObject126.bin"/></Relationships>
</file>

<file path=ppt/slides/_rels/slide4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4.xml"/><Relationship Id="rId5" Type="http://schemas.openxmlformats.org/officeDocument/2006/relationships/image" Target="../media/image162.png"/><Relationship Id="rId4" Type="http://schemas.openxmlformats.org/officeDocument/2006/relationships/image" Target="../media/image161.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28.bin"/><Relationship Id="rId7" Type="http://schemas.openxmlformats.org/officeDocument/2006/relationships/oleObject" Target="../embeddings/oleObject132.bin"/><Relationship Id="rId2" Type="http://schemas.openxmlformats.org/officeDocument/2006/relationships/slideLayout" Target="../slideLayouts/slideLayout12.xml"/><Relationship Id="rId1" Type="http://schemas.openxmlformats.org/officeDocument/2006/relationships/vmlDrawing" Target="../drawings/vmlDrawing34.vml"/><Relationship Id="rId6" Type="http://schemas.openxmlformats.org/officeDocument/2006/relationships/oleObject" Target="../embeddings/oleObject131.bin"/><Relationship Id="rId5" Type="http://schemas.openxmlformats.org/officeDocument/2006/relationships/oleObject" Target="../embeddings/oleObject130.bin"/><Relationship Id="rId4" Type="http://schemas.openxmlformats.org/officeDocument/2006/relationships/oleObject" Target="../embeddings/oleObject129.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9.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oleObject" Target="../embeddings/oleObject1.bin"/><Relationship Id="rId9"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oleObject" Target="../embeddings/oleObject133.bin"/></Relationships>
</file>

<file path=ppt/slides/_rels/slide51.x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slideLayout" Target="../slideLayouts/slideLayout2.xml"/><Relationship Id="rId1" Type="http://schemas.openxmlformats.org/officeDocument/2006/relationships/vmlDrawing" Target="../drawings/vmlDrawing36.vml"/><Relationship Id="rId4" Type="http://schemas.openxmlformats.org/officeDocument/2006/relationships/oleObject" Target="../embeddings/oleObject134.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35.bin"/><Relationship Id="rId2" Type="http://schemas.openxmlformats.org/officeDocument/2006/relationships/slideLayout" Target="../slideLayouts/slideLayout1.xml"/><Relationship Id="rId1" Type="http://schemas.openxmlformats.org/officeDocument/2006/relationships/vmlDrawing" Target="../drawings/vmlDrawing37.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36.bin"/><Relationship Id="rId7" Type="http://schemas.openxmlformats.org/officeDocument/2006/relationships/oleObject" Target="../embeddings/oleObject140.bin"/><Relationship Id="rId2" Type="http://schemas.openxmlformats.org/officeDocument/2006/relationships/slideLayout" Target="../slideLayouts/slideLayout12.xml"/><Relationship Id="rId1" Type="http://schemas.openxmlformats.org/officeDocument/2006/relationships/vmlDrawing" Target="../drawings/vmlDrawing38.vml"/><Relationship Id="rId6" Type="http://schemas.openxmlformats.org/officeDocument/2006/relationships/oleObject" Target="../embeddings/oleObject139.bin"/><Relationship Id="rId5" Type="http://schemas.openxmlformats.org/officeDocument/2006/relationships/oleObject" Target="../embeddings/oleObject138.bin"/><Relationship Id="rId4" Type="http://schemas.openxmlformats.org/officeDocument/2006/relationships/oleObject" Target="../embeddings/oleObject137.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41.bin"/><Relationship Id="rId2" Type="http://schemas.openxmlformats.org/officeDocument/2006/relationships/slideLayout" Target="../slideLayouts/slideLayout12.xml"/><Relationship Id="rId1" Type="http://schemas.openxmlformats.org/officeDocument/2006/relationships/vmlDrawing" Target="../drawings/vmlDrawing39.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42.bin"/><Relationship Id="rId7" Type="http://schemas.openxmlformats.org/officeDocument/2006/relationships/oleObject" Target="../embeddings/oleObject146.bin"/><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oleObject" Target="../embeddings/oleObject145.bin"/><Relationship Id="rId5" Type="http://schemas.openxmlformats.org/officeDocument/2006/relationships/oleObject" Target="../embeddings/oleObject144.bin"/><Relationship Id="rId4" Type="http://schemas.openxmlformats.org/officeDocument/2006/relationships/oleObject" Target="../embeddings/oleObject143.bin"/></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7.bin"/><Relationship Id="rId2" Type="http://schemas.openxmlformats.org/officeDocument/2006/relationships/slideLayout" Target="../slideLayouts/slideLayout7.xml"/><Relationship Id="rId1" Type="http://schemas.openxmlformats.org/officeDocument/2006/relationships/vmlDrawing" Target="../drawings/vmlDrawing41.vml"/></Relationships>
</file>

<file path=ppt/slides/_rels/slide57.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48.bin"/><Relationship Id="rId2" Type="http://schemas.openxmlformats.org/officeDocument/2006/relationships/slideLayout" Target="../slideLayouts/slideLayout7.xml"/><Relationship Id="rId1" Type="http://schemas.openxmlformats.org/officeDocument/2006/relationships/vmlDrawing" Target="../drawings/vmlDrawing42.vml"/><Relationship Id="rId4" Type="http://schemas.openxmlformats.org/officeDocument/2006/relationships/image" Target="../media/image177.png"/></Relationships>
</file>

<file path=ppt/slides/_rels/slide5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hyperlink" Target="http://ww1.microchip.com/downloads/en/AppNotes/01114A.pdf" TargetMode="External"/><Relationship Id="rId1" Type="http://schemas.openxmlformats.org/officeDocument/2006/relationships/slideLayout" Target="../slideLayouts/slideLayout7.xml"/><Relationship Id="rId5" Type="http://schemas.openxmlformats.org/officeDocument/2006/relationships/image" Target="../media/image181.png"/><Relationship Id="rId4" Type="http://schemas.openxmlformats.org/officeDocument/2006/relationships/image" Target="../media/image180.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149.bin"/><Relationship Id="rId3" Type="http://schemas.openxmlformats.org/officeDocument/2006/relationships/hyperlink" Target="http://ww1.microchip.com/downloads/en/AppNotes/01114A.pdf" TargetMode="External"/><Relationship Id="rId7" Type="http://schemas.openxmlformats.org/officeDocument/2006/relationships/image" Target="../media/image186.png"/><Relationship Id="rId2" Type="http://schemas.openxmlformats.org/officeDocument/2006/relationships/slideLayout" Target="../slideLayouts/slideLayout7.xml"/><Relationship Id="rId1" Type="http://schemas.openxmlformats.org/officeDocument/2006/relationships/vmlDrawing" Target="../drawings/vmlDrawing43.vml"/><Relationship Id="rId6" Type="http://schemas.openxmlformats.org/officeDocument/2006/relationships/image" Target="../media/image185.png"/><Relationship Id="rId5" Type="http://schemas.openxmlformats.org/officeDocument/2006/relationships/image" Target="../media/image184.png"/><Relationship Id="rId4" Type="http://schemas.openxmlformats.org/officeDocument/2006/relationships/image" Target="../media/image183.png"/></Relationships>
</file>

<file path=ppt/slides/_rels/slide61.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hyperlink" Target="http://ww1.microchip.com/downloads/en/AppNotes/01114A.pdf" TargetMode="External"/><Relationship Id="rId1" Type="http://schemas.openxmlformats.org/officeDocument/2006/relationships/slideLayout" Target="../slideLayouts/slideLayout7.xml"/><Relationship Id="rId4" Type="http://schemas.openxmlformats.org/officeDocument/2006/relationships/image" Target="../media/image188.png"/></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151.bin"/><Relationship Id="rId3" Type="http://schemas.openxmlformats.org/officeDocument/2006/relationships/hyperlink" Target="http://ww1.microchip.com/downloads/en/AppNotes/01114A.pdf" TargetMode="External"/><Relationship Id="rId7" Type="http://schemas.openxmlformats.org/officeDocument/2006/relationships/oleObject" Target="../embeddings/oleObject150.bin"/><Relationship Id="rId2" Type="http://schemas.openxmlformats.org/officeDocument/2006/relationships/slideLayout" Target="../slideLayouts/slideLayout7.xml"/><Relationship Id="rId1" Type="http://schemas.openxmlformats.org/officeDocument/2006/relationships/vmlDrawing" Target="../drawings/vmlDrawing44.vml"/><Relationship Id="rId6" Type="http://schemas.openxmlformats.org/officeDocument/2006/relationships/image" Target="../media/image193.png"/><Relationship Id="rId5" Type="http://schemas.openxmlformats.org/officeDocument/2006/relationships/image" Target="../media/image192.png"/><Relationship Id="rId4" Type="http://schemas.openxmlformats.org/officeDocument/2006/relationships/image" Target="../media/image191.png"/></Relationships>
</file>

<file path=ppt/slides/_rels/slide63.xml.rels><?xml version="1.0" encoding="UTF-8" standalone="yes"?>
<Relationships xmlns="http://schemas.openxmlformats.org/package/2006/relationships"><Relationship Id="rId8" Type="http://schemas.openxmlformats.org/officeDocument/2006/relationships/image" Target="../media/image197.png"/><Relationship Id="rId3" Type="http://schemas.openxmlformats.org/officeDocument/2006/relationships/hyperlink" Target="http://ww1.microchip.com/downloads/en/AppNotes/01114A.pdf" TargetMode="External"/><Relationship Id="rId7" Type="http://schemas.openxmlformats.org/officeDocument/2006/relationships/oleObject" Target="../embeddings/oleObject154.bin"/><Relationship Id="rId2" Type="http://schemas.openxmlformats.org/officeDocument/2006/relationships/slideLayout" Target="../slideLayouts/slideLayout7.xml"/><Relationship Id="rId1" Type="http://schemas.openxmlformats.org/officeDocument/2006/relationships/vmlDrawing" Target="../drawings/vmlDrawing45.vml"/><Relationship Id="rId6" Type="http://schemas.openxmlformats.org/officeDocument/2006/relationships/oleObject" Target="../embeddings/oleObject153.bin"/><Relationship Id="rId5" Type="http://schemas.openxmlformats.org/officeDocument/2006/relationships/oleObject" Target="../embeddings/oleObject152.bin"/><Relationship Id="rId10" Type="http://schemas.openxmlformats.org/officeDocument/2006/relationships/image" Target="../media/image199.png"/><Relationship Id="rId4" Type="http://schemas.openxmlformats.org/officeDocument/2006/relationships/image" Target="../media/image196.png"/><Relationship Id="rId9" Type="http://schemas.openxmlformats.org/officeDocument/2006/relationships/image" Target="../media/image198.png"/></Relationships>
</file>

<file path=ppt/slides/_rels/slide6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hyperlink" Target="http://ww1.microchip.com/downloads/en/AppNotes/01114A.pdf" TargetMode="External"/><Relationship Id="rId1" Type="http://schemas.openxmlformats.org/officeDocument/2006/relationships/slideLayout" Target="../slideLayouts/slideLayout7.xml"/><Relationship Id="rId6" Type="http://schemas.openxmlformats.org/officeDocument/2006/relationships/image" Target="../media/image203.png"/><Relationship Id="rId5" Type="http://schemas.openxmlformats.org/officeDocument/2006/relationships/image" Target="../media/image202.png"/><Relationship Id="rId4" Type="http://schemas.openxmlformats.org/officeDocument/2006/relationships/image" Target="../media/image201.png"/></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155.bin"/><Relationship Id="rId2" Type="http://schemas.openxmlformats.org/officeDocument/2006/relationships/slideLayout" Target="../slideLayouts/slideLayout1.xml"/><Relationship Id="rId1" Type="http://schemas.openxmlformats.org/officeDocument/2006/relationships/vmlDrawing" Target="../drawings/vmlDrawing46.v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56.bin"/><Relationship Id="rId2" Type="http://schemas.openxmlformats.org/officeDocument/2006/relationships/slideLayout" Target="../slideLayouts/slideLayout2.xml"/><Relationship Id="rId1" Type="http://schemas.openxmlformats.org/officeDocument/2006/relationships/vmlDrawing" Target="../drawings/vmlDrawing47.v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57.bin"/><Relationship Id="rId2" Type="http://schemas.openxmlformats.org/officeDocument/2006/relationships/slideLayout" Target="../slideLayouts/slideLayout7.xml"/><Relationship Id="rId1" Type="http://schemas.openxmlformats.org/officeDocument/2006/relationships/vmlDrawing" Target="../drawings/vmlDrawing48.v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58.bin"/><Relationship Id="rId2" Type="http://schemas.openxmlformats.org/officeDocument/2006/relationships/slideLayout" Target="../slideLayouts/slideLayout7.xml"/><Relationship Id="rId1" Type="http://schemas.openxmlformats.org/officeDocument/2006/relationships/vmlDrawing" Target="../drawings/vmlDrawing49.v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59.bin"/><Relationship Id="rId2" Type="http://schemas.openxmlformats.org/officeDocument/2006/relationships/slideLayout" Target="../slideLayouts/slideLayout7.xml"/><Relationship Id="rId1" Type="http://schemas.openxmlformats.org/officeDocument/2006/relationships/vmlDrawing" Target="../drawings/vmlDrawing50.v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08.gif"/><Relationship Id="rId7" Type="http://schemas.openxmlformats.org/officeDocument/2006/relationships/oleObject" Target="../embeddings/oleObject162.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oleObject" Target="../embeddings/oleObject161.bin"/><Relationship Id="rId5" Type="http://schemas.openxmlformats.org/officeDocument/2006/relationships/oleObject" Target="../embeddings/oleObject160.bin"/><Relationship Id="rId4" Type="http://schemas.openxmlformats.org/officeDocument/2006/relationships/image" Target="../media/image18.gif"/></Relationships>
</file>

<file path=ppt/slides/_rels/slide7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3.bin"/><Relationship Id="rId7" Type="http://schemas.openxmlformats.org/officeDocument/2006/relationships/oleObject" Target="../embeddings/oleObject166.bin"/><Relationship Id="rId2" Type="http://schemas.openxmlformats.org/officeDocument/2006/relationships/slideLayout" Target="../slideLayouts/slideLayout2.xml"/><Relationship Id="rId1" Type="http://schemas.openxmlformats.org/officeDocument/2006/relationships/vmlDrawing" Target="../drawings/vmlDrawing52.vml"/><Relationship Id="rId6" Type="http://schemas.openxmlformats.org/officeDocument/2006/relationships/oleObject" Target="../embeddings/oleObject165.bin"/><Relationship Id="rId5" Type="http://schemas.openxmlformats.org/officeDocument/2006/relationships/image" Target="../media/image212.png"/><Relationship Id="rId4" Type="http://schemas.openxmlformats.org/officeDocument/2006/relationships/oleObject" Target="../embeddings/oleObject164.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167.bin"/><Relationship Id="rId2" Type="http://schemas.openxmlformats.org/officeDocument/2006/relationships/slideLayout" Target="../slideLayouts/slideLayout2.xml"/><Relationship Id="rId1" Type="http://schemas.openxmlformats.org/officeDocument/2006/relationships/vmlDrawing" Target="../drawings/vmlDrawing53.vml"/><Relationship Id="rId5" Type="http://schemas.openxmlformats.org/officeDocument/2006/relationships/oleObject" Target="../embeddings/oleObject169.bin"/><Relationship Id="rId4" Type="http://schemas.openxmlformats.org/officeDocument/2006/relationships/oleObject" Target="../embeddings/oleObject168.bin"/></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0.e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21.e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70.bin"/><Relationship Id="rId2" Type="http://schemas.openxmlformats.org/officeDocument/2006/relationships/slideLayout" Target="../slideLayouts/slideLayout2.xml"/><Relationship Id="rId1" Type="http://schemas.openxmlformats.org/officeDocument/2006/relationships/vmlDrawing" Target="../drawings/vmlDrawing54.vml"/><Relationship Id="rId4" Type="http://schemas.openxmlformats.org/officeDocument/2006/relationships/oleObject" Target="../embeddings/oleObject171.bin"/></Relationships>
</file>

<file path=ppt/slides/_rels/slide87.xml.rels><?xml version="1.0" encoding="UTF-8" standalone="yes"?>
<Relationships xmlns="http://schemas.openxmlformats.org/package/2006/relationships"><Relationship Id="rId3" Type="http://schemas.openxmlformats.org/officeDocument/2006/relationships/image" Target="../media/image225.emf"/><Relationship Id="rId2" Type="http://schemas.openxmlformats.org/officeDocument/2006/relationships/slideLayout" Target="../slideLayouts/slideLayout15.xml"/><Relationship Id="rId1" Type="http://schemas.openxmlformats.org/officeDocument/2006/relationships/vmlDrawing" Target="../drawings/vmlDrawing55.vml"/><Relationship Id="rId4" Type="http://schemas.openxmlformats.org/officeDocument/2006/relationships/oleObject" Target="../embeddings/oleObject172.bin"/></Relationships>
</file>

<file path=ppt/slides/_rels/slide88.xml.rels><?xml version="1.0" encoding="UTF-8" standalone="yes"?>
<Relationships xmlns="http://schemas.openxmlformats.org/package/2006/relationships"><Relationship Id="rId2" Type="http://schemas.openxmlformats.org/officeDocument/2006/relationships/image" Target="../media/image226.em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2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2" Type="http://schemas.openxmlformats.org/officeDocument/2006/relationships/image" Target="../media/image22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2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slideLayout" Target="../slideLayouts/slideLayout7.xml"/><Relationship Id="rId1" Type="http://schemas.openxmlformats.org/officeDocument/2006/relationships/vmlDrawing" Target="../drawings/vmlDrawing56.vml"/><Relationship Id="rId4" Type="http://schemas.openxmlformats.org/officeDocument/2006/relationships/oleObject" Target="../embeddings/oleObject173.bin"/></Relationships>
</file>

<file path=ppt/slides/_rels/slide94.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3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1295400" y="1706563"/>
            <a:ext cx="6705600" cy="3784600"/>
          </a:xfrm>
          <a:prstGeom prst="rect">
            <a:avLst/>
          </a:prstGeom>
          <a:noFill/>
          <a:ln w="9525">
            <a:noFill/>
            <a:miter lim="800000"/>
            <a:headEnd/>
            <a:tailEnd/>
          </a:ln>
        </p:spPr>
        <p:txBody>
          <a:bodyPr anchor="ctr">
            <a:spAutoFit/>
          </a:bodyPr>
          <a:lstStyle/>
          <a:p>
            <a:pPr algn="ctr"/>
            <a:r>
              <a:rPr lang="en-US" sz="2400" b="1"/>
              <a:t>ECE 2795 </a:t>
            </a:r>
            <a:endParaRPr lang="en-US" sz="2400"/>
          </a:p>
          <a:p>
            <a:pPr algn="ctr"/>
            <a:endParaRPr lang="en-US" sz="2400" b="1"/>
          </a:p>
          <a:p>
            <a:pPr algn="ctr"/>
            <a:r>
              <a:rPr lang="en-US" sz="2400" b="1"/>
              <a:t>Microgrid Concepts and Distributed Generation Technologies</a:t>
            </a:r>
          </a:p>
          <a:p>
            <a:pPr algn="ctr"/>
            <a:endParaRPr lang="en-US" sz="2400" b="1"/>
          </a:p>
          <a:p>
            <a:pPr algn="ctr"/>
            <a:endParaRPr lang="en-US" sz="2400" b="1"/>
          </a:p>
          <a:p>
            <a:pPr algn="ctr"/>
            <a:r>
              <a:rPr lang="en-US" sz="2400" b="1"/>
              <a:t>Spring 2017</a:t>
            </a:r>
          </a:p>
          <a:p>
            <a:pPr algn="ctr"/>
            <a:endParaRPr lang="en-US" sz="2400" b="1"/>
          </a:p>
          <a:p>
            <a:pPr algn="ctr"/>
            <a:r>
              <a:rPr lang="en-US" sz="2400" b="1"/>
              <a:t>Week #8</a:t>
            </a:r>
          </a:p>
          <a:p>
            <a:pPr algn="ctr"/>
            <a:endParaRPr lang="en-US" sz="2400" b="1"/>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ChangeArrowheads="1"/>
          </p:cNvSpPr>
          <p:nvPr/>
        </p:nvSpPr>
        <p:spPr bwMode="auto">
          <a:xfrm>
            <a:off x="0" y="838200"/>
            <a:ext cx="9144000" cy="5273675"/>
          </a:xfrm>
          <a:prstGeom prst="rect">
            <a:avLst/>
          </a:prstGeom>
          <a:noFill/>
          <a:ln w="9525">
            <a:noFill/>
            <a:miter lim="800000"/>
            <a:headEnd/>
            <a:tailEnd/>
          </a:ln>
        </p:spPr>
        <p:txBody>
          <a:bodyPr>
            <a:spAutoFit/>
          </a:bodyPr>
          <a:lstStyle/>
          <a:p>
            <a:pPr>
              <a:buFontTx/>
              <a:buChar char="•"/>
            </a:pPr>
            <a:r>
              <a:rPr lang="en-US" sz="2000"/>
              <a:t> Inductors</a:t>
            </a:r>
          </a:p>
          <a:p>
            <a:pPr lvl="2">
              <a:buFontTx/>
              <a:buChar char="•"/>
            </a:pPr>
            <a:r>
              <a:rPr lang="en-US" sz="2000"/>
              <a:t> state variable: current</a:t>
            </a:r>
          </a:p>
          <a:p>
            <a:pPr lvl="2">
              <a:buFontTx/>
              <a:buChar char="•"/>
            </a:pPr>
            <a:r>
              <a:rPr lang="en-US" sz="2000"/>
              <a:t> Fundamental circuit equation:</a:t>
            </a:r>
          </a:p>
          <a:p>
            <a:pPr lvl="2">
              <a:buFontTx/>
              <a:buChar char="•"/>
            </a:pPr>
            <a:endParaRPr lang="en-US" sz="2000"/>
          </a:p>
          <a:p>
            <a:pPr lvl="2">
              <a:buFontTx/>
              <a:buChar char="•"/>
            </a:pPr>
            <a:endParaRPr lang="en-US" sz="2000"/>
          </a:p>
          <a:p>
            <a:pPr lvl="2">
              <a:buFontTx/>
              <a:buChar char="•"/>
            </a:pPr>
            <a:endParaRPr lang="en-US" sz="2000"/>
          </a:p>
          <a:p>
            <a:pPr lvl="2">
              <a:buFontTx/>
              <a:buChar char="•"/>
            </a:pPr>
            <a:r>
              <a:rPr lang="en-US" sz="2000"/>
              <a:t> The inductance gives an indication of electric inertia. Inductors will tend to hold its current fixed.</a:t>
            </a:r>
          </a:p>
          <a:p>
            <a:pPr lvl="2">
              <a:buFontTx/>
              <a:buChar char="•"/>
            </a:pPr>
            <a:r>
              <a:rPr lang="en-US" sz="2000"/>
              <a:t> Any attempt to change the current in an inductor will be answered with an opposing voltage by the inductor. If the current tends to drop, the voltage generated will tend to act as an electromotive force. If the current tends to increase, the voltage across the inductor will drop, like a resistance.</a:t>
            </a:r>
          </a:p>
          <a:p>
            <a:pPr lvl="2">
              <a:buFontTx/>
              <a:buChar char="•"/>
            </a:pPr>
            <a:r>
              <a:rPr lang="en-US" sz="2000"/>
              <a:t> For a finite voltage with an infinite inductance, the current must be constant. Hence, inductors tend to behave like current sources (the larger the inductance, the closer they resemble a current source)</a:t>
            </a:r>
          </a:p>
          <a:p>
            <a:pPr lvl="2">
              <a:buFontTx/>
              <a:buChar char="•"/>
            </a:pPr>
            <a:r>
              <a:rPr lang="en-US" sz="2000"/>
              <a:t> An inductor’s energy is</a:t>
            </a:r>
          </a:p>
        </p:txBody>
      </p:sp>
      <p:graphicFrame>
        <p:nvGraphicFramePr>
          <p:cNvPr id="3074" name="Object 2"/>
          <p:cNvGraphicFramePr>
            <a:graphicFrameLocks noChangeAspect="1"/>
          </p:cNvGraphicFramePr>
          <p:nvPr/>
        </p:nvGraphicFramePr>
        <p:xfrm>
          <a:off x="4143375" y="1981200"/>
          <a:ext cx="1187450" cy="688975"/>
        </p:xfrm>
        <a:graphic>
          <a:graphicData uri="http://schemas.openxmlformats.org/presentationml/2006/ole">
            <p:oleObj spid="_x0000_s3074" name="Equation" r:id="rId3" imgW="1054080" imgH="609480" progId="Equation.DSMT4">
              <p:embed/>
            </p:oleObj>
          </a:graphicData>
        </a:graphic>
      </p:graphicFrame>
      <p:graphicFrame>
        <p:nvGraphicFramePr>
          <p:cNvPr id="3075" name="Object 3"/>
          <p:cNvGraphicFramePr>
            <a:graphicFrameLocks noChangeAspect="1"/>
          </p:cNvGraphicFramePr>
          <p:nvPr/>
        </p:nvGraphicFramePr>
        <p:xfrm>
          <a:off x="4108450" y="5791200"/>
          <a:ext cx="1220788" cy="673100"/>
        </p:xfrm>
        <a:graphic>
          <a:graphicData uri="http://schemas.openxmlformats.org/presentationml/2006/ole">
            <p:oleObj spid="_x0000_s3075" name="Equation" r:id="rId4" imgW="1104840" imgH="609480" progId="Equation.DSMT4">
              <p:embed/>
            </p:oleObj>
          </a:graphicData>
        </a:graphic>
      </p:graphicFrame>
      <p:sp>
        <p:nvSpPr>
          <p:cNvPr id="3077" name="Text Box 6"/>
          <p:cNvSpPr txBox="1">
            <a:spLocks noChangeArrowheads="1"/>
          </p:cNvSpPr>
          <p:nvPr/>
        </p:nvSpPr>
        <p:spPr bwMode="auto">
          <a:xfrm>
            <a:off x="2438400" y="228600"/>
            <a:ext cx="6172200" cy="457200"/>
          </a:xfrm>
          <a:prstGeom prst="rect">
            <a:avLst/>
          </a:prstGeom>
          <a:noFill/>
          <a:ln w="9525">
            <a:noFill/>
            <a:miter lim="800000"/>
            <a:headEnd/>
            <a:tailEnd/>
          </a:ln>
        </p:spPr>
        <p:txBody>
          <a:bodyPr>
            <a:spAutoFit/>
          </a:bodyPr>
          <a:lstStyle/>
          <a:p>
            <a:pPr>
              <a:spcBef>
                <a:spcPct val="50000"/>
              </a:spcBef>
            </a:pPr>
            <a:r>
              <a:rPr lang="en-US" sz="2400" b="1"/>
              <a:t>Power electronics basic concepts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8"/>
          <p:cNvSpPr>
            <a:spLocks noGrp="1"/>
          </p:cNvSpPr>
          <p:nvPr>
            <p:ph type="sldNum" sz="quarter" idx="12"/>
          </p:nvPr>
        </p:nvSpPr>
        <p:spPr>
          <a:noFill/>
          <a:ln>
            <a:miter lim="800000"/>
            <a:headEnd/>
            <a:tailEnd/>
          </a:ln>
        </p:spPr>
        <p:txBody>
          <a:bodyPr/>
          <a:lstStyle/>
          <a:p>
            <a:fld id="{E79BCD2F-1BB3-424F-8DBB-16A7261921DA}" type="slidenum">
              <a:rPr lang="en-US" smtClean="0"/>
              <a:pPr/>
              <a:t>11</a:t>
            </a:fld>
            <a:endParaRPr lang="en-US" smtClean="0"/>
          </a:p>
        </p:txBody>
      </p:sp>
      <p:sp>
        <p:nvSpPr>
          <p:cNvPr id="14340" name="Rectangle 2"/>
          <p:cNvSpPr>
            <a:spLocks noGrp="1" noChangeArrowheads="1"/>
          </p:cNvSpPr>
          <p:nvPr>
            <p:ph type="title" sz="quarter"/>
          </p:nvPr>
        </p:nvSpPr>
        <p:spPr/>
        <p:txBody>
          <a:bodyPr/>
          <a:lstStyle/>
          <a:p>
            <a:pPr eaLnBrk="1" hangingPunct="1"/>
            <a:r>
              <a:rPr lang="en-US" sz="2800" b="1" dirty="0" smtClean="0"/>
              <a:t>Average and </a:t>
            </a:r>
            <a:r>
              <a:rPr lang="en-US" sz="2800" b="1" dirty="0" err="1" smtClean="0"/>
              <a:t>rms</a:t>
            </a:r>
            <a:r>
              <a:rPr lang="en-US" sz="2800" b="1" dirty="0" smtClean="0"/>
              <a:t> values</a:t>
            </a:r>
          </a:p>
        </p:txBody>
      </p:sp>
      <p:sp>
        <p:nvSpPr>
          <p:cNvPr id="5" name="Rectangle 1026"/>
          <p:cNvSpPr txBox="1">
            <a:spLocks noChangeArrowheads="1"/>
          </p:cNvSpPr>
          <p:nvPr/>
        </p:nvSpPr>
        <p:spPr bwMode="auto">
          <a:xfrm>
            <a:off x="2574940" y="4077060"/>
            <a:ext cx="42687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smtClean="0">
                <a:ln>
                  <a:noFill/>
                </a:ln>
                <a:solidFill>
                  <a:schemeClr val="tx1"/>
                </a:solidFill>
                <a:effectLst/>
                <a:uLnTx/>
                <a:uFillTx/>
                <a:latin typeface="+mj-lt"/>
                <a:ea typeface="+mj-ea"/>
                <a:cs typeface="+mj-cs"/>
              </a:rPr>
              <a:t>Root-mean squared value of a periodic waveform with period T</a:t>
            </a:r>
          </a:p>
        </p:txBody>
      </p:sp>
      <p:graphicFrame>
        <p:nvGraphicFramePr>
          <p:cNvPr id="6" name="Object 1066"/>
          <p:cNvGraphicFramePr>
            <a:graphicFrameLocks noChangeAspect="1"/>
          </p:cNvGraphicFramePr>
          <p:nvPr>
            <p:ph sz="half" idx="1"/>
          </p:nvPr>
        </p:nvGraphicFramePr>
        <p:xfrm>
          <a:off x="2804760" y="2709447"/>
          <a:ext cx="3071812" cy="873125"/>
        </p:xfrm>
        <a:graphic>
          <a:graphicData uri="http://schemas.openxmlformats.org/presentationml/2006/ole">
            <p:oleObj spid="_x0000_s14341" name="Equation" r:id="rId3" imgW="1384300" imgH="393700" progId="Equation.3">
              <p:embed/>
            </p:oleObj>
          </a:graphicData>
        </a:graphic>
      </p:graphicFrame>
      <p:graphicFrame>
        <p:nvGraphicFramePr>
          <p:cNvPr id="7" name="Object 1031"/>
          <p:cNvGraphicFramePr>
            <a:graphicFrameLocks noChangeAspect="1"/>
          </p:cNvGraphicFramePr>
          <p:nvPr/>
        </p:nvGraphicFramePr>
        <p:xfrm>
          <a:off x="2727340" y="5196247"/>
          <a:ext cx="3227387" cy="879475"/>
        </p:xfrm>
        <a:graphic>
          <a:graphicData uri="http://schemas.openxmlformats.org/presentationml/2006/ole">
            <p:oleObj spid="_x0000_s14342" name="Equation" r:id="rId4" imgW="1435100" imgH="393700" progId="Equation.3">
              <p:embed/>
            </p:oleObj>
          </a:graphicData>
        </a:graphic>
      </p:graphicFrame>
      <p:sp>
        <p:nvSpPr>
          <p:cNvPr id="8" name="Rectangle 1034"/>
          <p:cNvSpPr>
            <a:spLocks noChangeArrowheads="1"/>
          </p:cNvSpPr>
          <p:nvPr/>
        </p:nvSpPr>
        <p:spPr bwMode="auto">
          <a:xfrm>
            <a:off x="39687" y="3232518"/>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9" name="Rectangle 1073"/>
          <p:cNvSpPr>
            <a:spLocks noChangeArrowheads="1"/>
          </p:cNvSpPr>
          <p:nvPr/>
        </p:nvSpPr>
        <p:spPr bwMode="auto">
          <a:xfrm>
            <a:off x="2722210" y="1585497"/>
            <a:ext cx="4076700" cy="1143000"/>
          </a:xfrm>
          <a:prstGeom prst="rect">
            <a:avLst/>
          </a:prstGeom>
          <a:noFill/>
          <a:ln w="9525">
            <a:noFill/>
            <a:miter lim="800000"/>
            <a:headEnd/>
            <a:tailEnd/>
          </a:ln>
        </p:spPr>
        <p:txBody>
          <a:bodyPr anchor="ctr"/>
          <a:lstStyle/>
          <a:p>
            <a:pPr eaLnBrk="1" hangingPunct="1"/>
            <a:r>
              <a:rPr lang="en-US" sz="2000" b="1" dirty="0" smtClean="0"/>
              <a:t>Average value of a periodic signal with period T</a:t>
            </a:r>
            <a:endParaRPr lang="en-US" sz="2000" b="1" dirty="0"/>
          </a:p>
        </p:txBody>
      </p:sp>
      <p:sp>
        <p:nvSpPr>
          <p:cNvPr id="11" name="Rectangle 1077"/>
          <p:cNvSpPr>
            <a:spLocks noChangeArrowheads="1"/>
          </p:cNvSpPr>
          <p:nvPr/>
        </p:nvSpPr>
        <p:spPr bwMode="auto">
          <a:xfrm>
            <a:off x="2574940" y="4273910"/>
            <a:ext cx="4032250" cy="1804987"/>
          </a:xfrm>
          <a:prstGeom prst="rect">
            <a:avLst/>
          </a:prstGeom>
          <a:noFill/>
          <a:ln w="9525">
            <a:solidFill>
              <a:schemeClr val="tx1"/>
            </a:solidFill>
            <a:miter lim="800000"/>
            <a:headEnd/>
            <a:tailEnd/>
          </a:ln>
        </p:spPr>
        <p:txBody>
          <a:bodyPr wrap="none" anchor="ctr"/>
          <a:lstStyle/>
          <a:p>
            <a:pPr eaLnBrk="1" hangingPunct="1"/>
            <a:endParaRPr lang="en-US"/>
          </a:p>
        </p:txBody>
      </p:sp>
      <p:sp>
        <p:nvSpPr>
          <p:cNvPr id="12" name="Rectangle 1078"/>
          <p:cNvSpPr>
            <a:spLocks noChangeArrowheads="1"/>
          </p:cNvSpPr>
          <p:nvPr/>
        </p:nvSpPr>
        <p:spPr bwMode="auto">
          <a:xfrm>
            <a:off x="2728560" y="1777585"/>
            <a:ext cx="3878262" cy="1804987"/>
          </a:xfrm>
          <a:prstGeom prst="rect">
            <a:avLst/>
          </a:prstGeom>
          <a:noFill/>
          <a:ln w="9525">
            <a:solidFill>
              <a:schemeClr val="tx1"/>
            </a:solidFill>
            <a:miter lim="800000"/>
            <a:headEnd/>
            <a:tailEnd/>
          </a:ln>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2"/>
          <p:cNvSpPr txBox="1">
            <a:spLocks noChangeArrowheads="1"/>
          </p:cNvSpPr>
          <p:nvPr/>
        </p:nvSpPr>
        <p:spPr bwMode="auto">
          <a:xfrm>
            <a:off x="2438400" y="228600"/>
            <a:ext cx="4876800" cy="519113"/>
          </a:xfrm>
          <a:prstGeom prst="rect">
            <a:avLst/>
          </a:prstGeom>
          <a:noFill/>
          <a:ln w="9525">
            <a:noFill/>
            <a:miter lim="800000"/>
            <a:headEnd/>
            <a:tailEnd/>
          </a:ln>
        </p:spPr>
        <p:txBody>
          <a:bodyPr>
            <a:spAutoFit/>
          </a:bodyPr>
          <a:lstStyle/>
          <a:p>
            <a:pPr>
              <a:spcBef>
                <a:spcPct val="50000"/>
              </a:spcBef>
            </a:pPr>
            <a:r>
              <a:rPr lang="en-US" sz="2800" b="1"/>
              <a:t>Power electronics basics</a:t>
            </a:r>
          </a:p>
        </p:txBody>
      </p:sp>
      <p:sp>
        <p:nvSpPr>
          <p:cNvPr id="4100" name="Rectangle 3"/>
          <p:cNvSpPr>
            <a:spLocks noChangeArrowheads="1"/>
          </p:cNvSpPr>
          <p:nvPr/>
        </p:nvSpPr>
        <p:spPr bwMode="auto">
          <a:xfrm>
            <a:off x="0" y="914400"/>
            <a:ext cx="9144000" cy="396875"/>
          </a:xfrm>
          <a:prstGeom prst="rect">
            <a:avLst/>
          </a:prstGeom>
          <a:noFill/>
          <a:ln w="9525">
            <a:noFill/>
            <a:miter lim="800000"/>
            <a:headEnd/>
            <a:tailEnd/>
          </a:ln>
        </p:spPr>
        <p:txBody>
          <a:bodyPr>
            <a:spAutoFit/>
          </a:bodyPr>
          <a:lstStyle/>
          <a:p>
            <a:pPr>
              <a:buFontTx/>
              <a:buChar char="•"/>
            </a:pPr>
            <a:r>
              <a:rPr lang="en-US" sz="2000"/>
              <a:t> Harmonics</a:t>
            </a:r>
          </a:p>
        </p:txBody>
      </p:sp>
      <p:sp>
        <p:nvSpPr>
          <p:cNvPr id="4101" name="Text Box 4"/>
          <p:cNvSpPr txBox="1">
            <a:spLocks noChangeArrowheads="1"/>
          </p:cNvSpPr>
          <p:nvPr/>
        </p:nvSpPr>
        <p:spPr bwMode="auto">
          <a:xfrm>
            <a:off x="304800" y="1295400"/>
            <a:ext cx="8045450" cy="3657600"/>
          </a:xfrm>
          <a:prstGeom prst="rect">
            <a:avLst/>
          </a:prstGeom>
          <a:noFill/>
          <a:ln w="9525">
            <a:noFill/>
            <a:miter lim="800000"/>
            <a:headEnd/>
            <a:tailEnd/>
          </a:ln>
        </p:spPr>
        <p:txBody>
          <a:bodyPr/>
          <a:lstStyle/>
          <a:p>
            <a:pPr>
              <a:spcBef>
                <a:spcPct val="50000"/>
              </a:spcBef>
              <a:buFontTx/>
              <a:buChar char="•"/>
            </a:pPr>
            <a:r>
              <a:rPr lang="en-US" sz="2000"/>
              <a:t> Concept: periodic functions can be represented by combining sinusoidal functions</a:t>
            </a:r>
          </a:p>
          <a:p>
            <a:pPr>
              <a:spcBef>
                <a:spcPct val="50000"/>
              </a:spcBef>
            </a:pPr>
            <a:endParaRPr lang="en-US" sz="2000"/>
          </a:p>
          <a:p>
            <a:pPr>
              <a:spcBef>
                <a:spcPct val="50000"/>
              </a:spcBef>
              <a:buFontTx/>
              <a:buChar char="•"/>
            </a:pPr>
            <a:r>
              <a:rPr lang="en-US" sz="2000"/>
              <a:t> Underlying assumption: the system is linear (superposition principle is valid.)</a:t>
            </a:r>
          </a:p>
          <a:p>
            <a:pPr>
              <a:spcBef>
                <a:spcPct val="50000"/>
              </a:spcBef>
              <a:buFontTx/>
              <a:buChar char="•"/>
            </a:pPr>
            <a:r>
              <a:rPr lang="en-US" sz="2000"/>
              <a:t> e.g. square-wave generation.</a:t>
            </a:r>
          </a:p>
        </p:txBody>
      </p:sp>
      <p:pic>
        <p:nvPicPr>
          <p:cNvPr id="4102" name="Picture 5" descr="fouranim2"/>
          <p:cNvPicPr>
            <a:picLocks noChangeAspect="1" noChangeArrowheads="1" noCrop="1"/>
          </p:cNvPicPr>
          <p:nvPr/>
        </p:nvPicPr>
        <p:blipFill>
          <a:blip r:embed="rId3" cstate="print"/>
          <a:srcRect/>
          <a:stretch>
            <a:fillRect/>
          </a:stretch>
        </p:blipFill>
        <p:spPr bwMode="auto">
          <a:xfrm>
            <a:off x="1295400" y="3657600"/>
            <a:ext cx="7361238" cy="2814638"/>
          </a:xfrm>
          <a:prstGeom prst="rect">
            <a:avLst/>
          </a:prstGeom>
          <a:noFill/>
          <a:ln w="9525">
            <a:noFill/>
            <a:miter lim="800000"/>
            <a:headEnd/>
            <a:tailEnd/>
          </a:ln>
        </p:spPr>
      </p:pic>
      <p:graphicFrame>
        <p:nvGraphicFramePr>
          <p:cNvPr id="4098" name="Object 2"/>
          <p:cNvGraphicFramePr>
            <a:graphicFrameLocks noChangeAspect="1"/>
          </p:cNvGraphicFramePr>
          <p:nvPr/>
        </p:nvGraphicFramePr>
        <p:xfrm>
          <a:off x="3124200" y="1752600"/>
          <a:ext cx="3276600" cy="709613"/>
        </p:xfrm>
        <a:graphic>
          <a:graphicData uri="http://schemas.openxmlformats.org/presentationml/2006/ole">
            <p:oleObj spid="_x0000_s4098" name="Equation" r:id="rId4" imgW="3632040" imgH="787320" progId="Equation.DSMT4">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9" name="Text Box 2"/>
          <p:cNvSpPr txBox="1">
            <a:spLocks noChangeArrowheads="1"/>
          </p:cNvSpPr>
          <p:nvPr/>
        </p:nvSpPr>
        <p:spPr bwMode="auto">
          <a:xfrm>
            <a:off x="2438400" y="228600"/>
            <a:ext cx="4876800" cy="519113"/>
          </a:xfrm>
          <a:prstGeom prst="rect">
            <a:avLst/>
          </a:prstGeom>
          <a:noFill/>
          <a:ln w="9525">
            <a:noFill/>
            <a:miter lim="800000"/>
            <a:headEnd/>
            <a:tailEnd/>
          </a:ln>
        </p:spPr>
        <p:txBody>
          <a:bodyPr>
            <a:spAutoFit/>
          </a:bodyPr>
          <a:lstStyle/>
          <a:p>
            <a:pPr>
              <a:spcBef>
                <a:spcPct val="50000"/>
              </a:spcBef>
            </a:pPr>
            <a:r>
              <a:rPr lang="en-US" sz="2800" b="1"/>
              <a:t>Power electronics basics</a:t>
            </a:r>
          </a:p>
        </p:txBody>
      </p:sp>
      <p:sp>
        <p:nvSpPr>
          <p:cNvPr id="5130" name="Rectangle 3"/>
          <p:cNvSpPr>
            <a:spLocks noChangeArrowheads="1"/>
          </p:cNvSpPr>
          <p:nvPr/>
        </p:nvSpPr>
        <p:spPr bwMode="auto">
          <a:xfrm>
            <a:off x="0" y="914400"/>
            <a:ext cx="9144000" cy="396875"/>
          </a:xfrm>
          <a:prstGeom prst="rect">
            <a:avLst/>
          </a:prstGeom>
          <a:noFill/>
          <a:ln w="9525">
            <a:noFill/>
            <a:miter lim="800000"/>
            <a:headEnd/>
            <a:tailEnd/>
          </a:ln>
        </p:spPr>
        <p:txBody>
          <a:bodyPr>
            <a:spAutoFit/>
          </a:bodyPr>
          <a:lstStyle/>
          <a:p>
            <a:pPr>
              <a:buFontTx/>
              <a:buChar char="•"/>
            </a:pPr>
            <a:r>
              <a:rPr lang="en-US" sz="2000"/>
              <a:t> Additional definitions related with Fourier analysis</a:t>
            </a:r>
          </a:p>
        </p:txBody>
      </p:sp>
      <p:graphicFrame>
        <p:nvGraphicFramePr>
          <p:cNvPr id="5122" name="Object 2"/>
          <p:cNvGraphicFramePr>
            <a:graphicFrameLocks noChangeAspect="1"/>
          </p:cNvGraphicFramePr>
          <p:nvPr/>
        </p:nvGraphicFramePr>
        <p:xfrm>
          <a:off x="742950" y="1371600"/>
          <a:ext cx="7554913" cy="774700"/>
        </p:xfrm>
        <a:graphic>
          <a:graphicData uri="http://schemas.openxmlformats.org/presentationml/2006/ole">
            <p:oleObj spid="_x0000_s5122" name="Equation" r:id="rId3" imgW="6705360" imgH="685800" progId="Equation.DSMT4">
              <p:embed/>
            </p:oleObj>
          </a:graphicData>
        </a:graphic>
      </p:graphicFrame>
      <p:graphicFrame>
        <p:nvGraphicFramePr>
          <p:cNvPr id="5123" name="Object 3"/>
          <p:cNvGraphicFramePr>
            <a:graphicFrameLocks noChangeAspect="1"/>
          </p:cNvGraphicFramePr>
          <p:nvPr/>
        </p:nvGraphicFramePr>
        <p:xfrm>
          <a:off x="2590800" y="3124200"/>
          <a:ext cx="3148013" cy="696913"/>
        </p:xfrm>
        <a:graphic>
          <a:graphicData uri="http://schemas.openxmlformats.org/presentationml/2006/ole">
            <p:oleObj spid="_x0000_s5123" name="Equation" r:id="rId4" imgW="2755800" imgH="609480" progId="Equation.DSMT4">
              <p:embed/>
            </p:oleObj>
          </a:graphicData>
        </a:graphic>
      </p:graphicFrame>
      <p:graphicFrame>
        <p:nvGraphicFramePr>
          <p:cNvPr id="5124" name="Object 4"/>
          <p:cNvGraphicFramePr>
            <a:graphicFrameLocks noChangeAspect="1"/>
          </p:cNvGraphicFramePr>
          <p:nvPr/>
        </p:nvGraphicFramePr>
        <p:xfrm>
          <a:off x="6400800" y="4648200"/>
          <a:ext cx="1922463" cy="841375"/>
        </p:xfrm>
        <a:graphic>
          <a:graphicData uri="http://schemas.openxmlformats.org/presentationml/2006/ole">
            <p:oleObj spid="_x0000_s5124" name="Equation" r:id="rId5" imgW="1739880" imgH="761760" progId="Equation.DSMT4">
              <p:embed/>
            </p:oleObj>
          </a:graphicData>
        </a:graphic>
      </p:graphicFrame>
      <p:graphicFrame>
        <p:nvGraphicFramePr>
          <p:cNvPr id="5125" name="Object 5"/>
          <p:cNvGraphicFramePr>
            <a:graphicFrameLocks noChangeAspect="1"/>
          </p:cNvGraphicFramePr>
          <p:nvPr/>
        </p:nvGraphicFramePr>
        <p:xfrm>
          <a:off x="3173413" y="2368550"/>
          <a:ext cx="2060575" cy="688975"/>
        </p:xfrm>
        <a:graphic>
          <a:graphicData uri="http://schemas.openxmlformats.org/presentationml/2006/ole">
            <p:oleObj spid="_x0000_s5125" name="Equation" r:id="rId6" imgW="1828800" imgH="609480" progId="Equation.DSMT4">
              <p:embed/>
            </p:oleObj>
          </a:graphicData>
        </a:graphic>
      </p:graphicFrame>
      <p:graphicFrame>
        <p:nvGraphicFramePr>
          <p:cNvPr id="5126" name="Object 6"/>
          <p:cNvGraphicFramePr>
            <a:graphicFrameLocks noChangeAspect="1"/>
          </p:cNvGraphicFramePr>
          <p:nvPr/>
        </p:nvGraphicFramePr>
        <p:xfrm>
          <a:off x="2743200" y="3886200"/>
          <a:ext cx="3074988" cy="696913"/>
        </p:xfrm>
        <a:graphic>
          <a:graphicData uri="http://schemas.openxmlformats.org/presentationml/2006/ole">
            <p:oleObj spid="_x0000_s5126" name="Equation" r:id="rId7" imgW="2692080" imgH="609480" progId="Equation.DSMT4">
              <p:embed/>
            </p:oleObj>
          </a:graphicData>
        </a:graphic>
      </p:graphicFrame>
      <p:graphicFrame>
        <p:nvGraphicFramePr>
          <p:cNvPr id="5127" name="Object 7"/>
          <p:cNvGraphicFramePr>
            <a:graphicFrameLocks noChangeAspect="1"/>
          </p:cNvGraphicFramePr>
          <p:nvPr/>
        </p:nvGraphicFramePr>
        <p:xfrm>
          <a:off x="4114800" y="4876800"/>
          <a:ext cx="1555750" cy="476250"/>
        </p:xfrm>
        <a:graphic>
          <a:graphicData uri="http://schemas.openxmlformats.org/presentationml/2006/ole">
            <p:oleObj spid="_x0000_s5127" name="Equation" r:id="rId8" imgW="1409400" imgH="431640" progId="Equation.DSMT4">
              <p:embed/>
            </p:oleObj>
          </a:graphicData>
        </a:graphic>
      </p:graphicFrame>
      <p:graphicFrame>
        <p:nvGraphicFramePr>
          <p:cNvPr id="5128" name="Object 8"/>
          <p:cNvGraphicFramePr>
            <a:graphicFrameLocks noGrp="1" noChangeAspect="1"/>
          </p:cNvGraphicFramePr>
          <p:nvPr>
            <p:ph/>
          </p:nvPr>
        </p:nvGraphicFramePr>
        <p:xfrm>
          <a:off x="990600" y="5029200"/>
          <a:ext cx="2514600" cy="311150"/>
        </p:xfrm>
        <a:graphic>
          <a:graphicData uri="http://schemas.openxmlformats.org/presentationml/2006/ole">
            <p:oleObj spid="_x0000_s5128" name="Equation" r:id="rId9" imgW="2679480" imgH="330120" progId="Equation.DSMT4">
              <p:embed/>
            </p:oleObj>
          </a:graphicData>
        </a:graphic>
      </p:graphicFrame>
      <p:graphicFrame>
        <p:nvGraphicFramePr>
          <p:cNvPr id="5131" name="Object 3"/>
          <p:cNvGraphicFramePr>
            <a:graphicFrameLocks noChangeAspect="1"/>
          </p:cNvGraphicFramePr>
          <p:nvPr/>
        </p:nvGraphicFramePr>
        <p:xfrm>
          <a:off x="2152485" y="5618085"/>
          <a:ext cx="4402137" cy="920750"/>
        </p:xfrm>
        <a:graphic>
          <a:graphicData uri="http://schemas.openxmlformats.org/presentationml/2006/ole">
            <p:oleObj spid="_x0000_s5131" name="Equation" r:id="rId10" imgW="2120760" imgH="444240" progId="Equation.DSMT4">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Slide Number Placeholder 8"/>
          <p:cNvSpPr>
            <a:spLocks noGrp="1"/>
          </p:cNvSpPr>
          <p:nvPr>
            <p:ph type="sldNum" sz="quarter" idx="12"/>
          </p:nvPr>
        </p:nvSpPr>
        <p:spPr>
          <a:noFill/>
          <a:ln>
            <a:miter lim="800000"/>
            <a:headEnd/>
            <a:tailEnd/>
          </a:ln>
        </p:spPr>
        <p:txBody>
          <a:bodyPr/>
          <a:lstStyle/>
          <a:p>
            <a:fld id="{50FDECEB-0389-4340-BBA7-5DFAFAE2329B}" type="slidenum">
              <a:rPr lang="en-US" smtClean="0"/>
              <a:pPr/>
              <a:t>14</a:t>
            </a:fld>
            <a:endParaRPr lang="en-US" smtClean="0"/>
          </a:p>
        </p:txBody>
      </p:sp>
      <p:sp>
        <p:nvSpPr>
          <p:cNvPr id="6151" name="Rectangle 1026"/>
          <p:cNvSpPr>
            <a:spLocks noGrp="1" noChangeArrowheads="1"/>
          </p:cNvSpPr>
          <p:nvPr>
            <p:ph type="title" sz="quarter"/>
          </p:nvPr>
        </p:nvSpPr>
        <p:spPr>
          <a:xfrm>
            <a:off x="347663" y="87313"/>
            <a:ext cx="8229600" cy="1143000"/>
          </a:xfrm>
        </p:spPr>
        <p:txBody>
          <a:bodyPr/>
          <a:lstStyle/>
          <a:p>
            <a:pPr eaLnBrk="1" hangingPunct="1"/>
            <a:r>
              <a:rPr lang="en-US" sz="2800" b="1" smtClean="0"/>
              <a:t>Energy in steady state conditions</a:t>
            </a:r>
          </a:p>
        </p:txBody>
      </p:sp>
      <p:sp>
        <p:nvSpPr>
          <p:cNvPr id="6152" name="Text Box 1030"/>
          <p:cNvSpPr txBox="1">
            <a:spLocks noChangeArrowheads="1"/>
          </p:cNvSpPr>
          <p:nvPr/>
        </p:nvSpPr>
        <p:spPr bwMode="auto">
          <a:xfrm>
            <a:off x="461963" y="1123950"/>
            <a:ext cx="7834312" cy="4556125"/>
          </a:xfrm>
          <a:prstGeom prst="rect">
            <a:avLst/>
          </a:prstGeom>
          <a:noFill/>
          <a:ln w="9525">
            <a:noFill/>
            <a:miter lim="800000"/>
            <a:headEnd/>
            <a:tailEnd/>
          </a:ln>
        </p:spPr>
        <p:txBody>
          <a:bodyPr>
            <a:spAutoFit/>
          </a:bodyPr>
          <a:lstStyle/>
          <a:p>
            <a:pPr eaLnBrk="1" hangingPunct="1">
              <a:spcBef>
                <a:spcPct val="50000"/>
              </a:spcBef>
            </a:pPr>
            <a:r>
              <a:rPr lang="en-US" sz="2000" b="1"/>
              <a:t>In steady state:</a:t>
            </a:r>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r>
              <a:rPr lang="en-US" sz="2000" b="1"/>
              <a:t>Consider:</a:t>
            </a:r>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r>
              <a:rPr lang="en-US" sz="2000" b="1"/>
              <a:t>Then,</a:t>
            </a:r>
          </a:p>
        </p:txBody>
      </p:sp>
      <p:graphicFrame>
        <p:nvGraphicFramePr>
          <p:cNvPr id="6146" name="Object 3"/>
          <p:cNvGraphicFramePr>
            <a:graphicFrameLocks noChangeAspect="1"/>
          </p:cNvGraphicFramePr>
          <p:nvPr/>
        </p:nvGraphicFramePr>
        <p:xfrm>
          <a:off x="2662238" y="1662113"/>
          <a:ext cx="1768475" cy="582612"/>
        </p:xfrm>
        <a:graphic>
          <a:graphicData uri="http://schemas.openxmlformats.org/presentationml/2006/ole">
            <p:oleObj spid="_x0000_s6146" name="Equation" r:id="rId3" imgW="888840" imgH="291960" progId="Equation.DSMT4">
              <p:embed/>
            </p:oleObj>
          </a:graphicData>
        </a:graphic>
      </p:graphicFrame>
      <p:graphicFrame>
        <p:nvGraphicFramePr>
          <p:cNvPr id="6147" name="Object 3"/>
          <p:cNvGraphicFramePr>
            <a:graphicFrameLocks noChangeAspect="1"/>
          </p:cNvGraphicFramePr>
          <p:nvPr/>
        </p:nvGraphicFramePr>
        <p:xfrm>
          <a:off x="2613025" y="2584450"/>
          <a:ext cx="2044700" cy="457200"/>
        </p:xfrm>
        <a:graphic>
          <a:graphicData uri="http://schemas.openxmlformats.org/presentationml/2006/ole">
            <p:oleObj spid="_x0000_s6147" name="Equation" r:id="rId4" imgW="1028520" imgH="228600" progId="Equation.DSMT4">
              <p:embed/>
            </p:oleObj>
          </a:graphicData>
        </a:graphic>
      </p:graphicFrame>
      <p:pic>
        <p:nvPicPr>
          <p:cNvPr id="6153" name="Picture 8"/>
          <p:cNvPicPr>
            <a:picLocks noChangeAspect="1" noChangeArrowheads="1"/>
          </p:cNvPicPr>
          <p:nvPr/>
        </p:nvPicPr>
        <p:blipFill>
          <a:blip r:embed="rId5" cstate="print"/>
          <a:srcRect/>
          <a:stretch>
            <a:fillRect/>
          </a:stretch>
        </p:blipFill>
        <p:spPr bwMode="auto">
          <a:xfrm>
            <a:off x="2266950" y="3813175"/>
            <a:ext cx="4405313" cy="1414463"/>
          </a:xfrm>
          <a:prstGeom prst="rect">
            <a:avLst/>
          </a:prstGeom>
          <a:noFill/>
          <a:ln w="9525">
            <a:noFill/>
            <a:miter lim="800000"/>
            <a:headEnd/>
            <a:tailEnd/>
          </a:ln>
        </p:spPr>
      </p:pic>
      <p:graphicFrame>
        <p:nvGraphicFramePr>
          <p:cNvPr id="6148" name="Object 3"/>
          <p:cNvGraphicFramePr>
            <a:graphicFrameLocks noChangeAspect="1"/>
          </p:cNvGraphicFramePr>
          <p:nvPr/>
        </p:nvGraphicFramePr>
        <p:xfrm>
          <a:off x="1625600" y="5618163"/>
          <a:ext cx="1768475" cy="582612"/>
        </p:xfrm>
        <a:graphic>
          <a:graphicData uri="http://schemas.openxmlformats.org/presentationml/2006/ole">
            <p:oleObj spid="_x0000_s6148" name="Equation" r:id="rId6" imgW="888840" imgH="291960" progId="Equation.DSMT4">
              <p:embed/>
            </p:oleObj>
          </a:graphicData>
        </a:graphic>
      </p:graphicFrame>
      <p:graphicFrame>
        <p:nvGraphicFramePr>
          <p:cNvPr id="6149" name="Object 3"/>
          <p:cNvGraphicFramePr>
            <a:graphicFrameLocks noChangeAspect="1"/>
          </p:cNvGraphicFramePr>
          <p:nvPr/>
        </p:nvGraphicFramePr>
        <p:xfrm>
          <a:off x="4303713" y="5694363"/>
          <a:ext cx="3738562" cy="381000"/>
        </p:xfrm>
        <a:graphic>
          <a:graphicData uri="http://schemas.openxmlformats.org/presentationml/2006/ole">
            <p:oleObj spid="_x0000_s6149" name="Equation" r:id="rId7" imgW="1879560" imgH="190440" progId="Equation.DSMT4">
              <p:embed/>
            </p:oleObj>
          </a:graphicData>
        </a:graphic>
      </p:graphicFrame>
      <p:cxnSp>
        <p:nvCxnSpPr>
          <p:cNvPr id="22" name="Straight Arrow Connector 21"/>
          <p:cNvCxnSpPr/>
          <p:nvPr/>
        </p:nvCxnSpPr>
        <p:spPr>
          <a:xfrm>
            <a:off x="3611563" y="5924550"/>
            <a:ext cx="6143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Slide Number Placeholder 8"/>
          <p:cNvSpPr>
            <a:spLocks noGrp="1"/>
          </p:cNvSpPr>
          <p:nvPr>
            <p:ph type="sldNum" sz="quarter" idx="12"/>
          </p:nvPr>
        </p:nvSpPr>
        <p:spPr>
          <a:noFill/>
          <a:ln>
            <a:miter lim="800000"/>
            <a:headEnd/>
            <a:tailEnd/>
          </a:ln>
        </p:spPr>
        <p:txBody>
          <a:bodyPr/>
          <a:lstStyle/>
          <a:p>
            <a:fld id="{0FDED50C-9160-46B5-8EC7-B5AFCB735BFF}" type="slidenum">
              <a:rPr lang="en-US" smtClean="0"/>
              <a:pPr/>
              <a:t>15</a:t>
            </a:fld>
            <a:endParaRPr lang="en-US" smtClean="0"/>
          </a:p>
        </p:txBody>
      </p:sp>
      <p:sp>
        <p:nvSpPr>
          <p:cNvPr id="7174" name="Rectangle 1026"/>
          <p:cNvSpPr>
            <a:spLocks noGrp="1" noChangeArrowheads="1"/>
          </p:cNvSpPr>
          <p:nvPr>
            <p:ph type="title" sz="quarter"/>
          </p:nvPr>
        </p:nvSpPr>
        <p:spPr>
          <a:xfrm>
            <a:off x="347663" y="87313"/>
            <a:ext cx="8229600" cy="1143000"/>
          </a:xfrm>
        </p:spPr>
        <p:txBody>
          <a:bodyPr/>
          <a:lstStyle/>
          <a:p>
            <a:pPr eaLnBrk="1" hangingPunct="1"/>
            <a:r>
              <a:rPr lang="en-US" sz="2800" b="1" smtClean="0"/>
              <a:t>Energy in steady state conditions</a:t>
            </a:r>
          </a:p>
        </p:txBody>
      </p:sp>
      <p:sp>
        <p:nvSpPr>
          <p:cNvPr id="60421" name="Text Box 1030"/>
          <p:cNvSpPr txBox="1">
            <a:spLocks noChangeArrowheads="1"/>
          </p:cNvSpPr>
          <p:nvPr/>
        </p:nvSpPr>
        <p:spPr bwMode="auto">
          <a:xfrm>
            <a:off x="461963" y="1123950"/>
            <a:ext cx="7834312" cy="5664200"/>
          </a:xfrm>
          <a:prstGeom prst="rect">
            <a:avLst/>
          </a:prstGeom>
          <a:noFill/>
          <a:ln w="9525">
            <a:noFill/>
            <a:miter lim="800000"/>
            <a:headEnd/>
            <a:tailEnd/>
          </a:ln>
        </p:spPr>
        <p:txBody>
          <a:bodyPr>
            <a:spAutoFit/>
          </a:bodyPr>
          <a:lstStyle/>
          <a:p>
            <a:pPr eaLnBrk="1" hangingPunct="1">
              <a:spcBef>
                <a:spcPct val="50000"/>
              </a:spcBef>
              <a:defRPr/>
            </a:pPr>
            <a:r>
              <a:rPr lang="en-US" sz="2000" b="1" dirty="0"/>
              <a:t>Also</a:t>
            </a:r>
          </a:p>
          <a:p>
            <a:pPr eaLnBrk="1" hangingPunct="1">
              <a:spcBef>
                <a:spcPct val="50000"/>
              </a:spcBef>
              <a:defRPr/>
            </a:pPr>
            <a:endParaRPr lang="en-US" sz="2000" b="1" dirty="0"/>
          </a:p>
          <a:p>
            <a:pPr eaLnBrk="1" hangingPunct="1">
              <a:spcBef>
                <a:spcPct val="50000"/>
              </a:spcBef>
              <a:defRPr/>
            </a:pPr>
            <a:endParaRPr lang="en-US" sz="2000" b="1" dirty="0"/>
          </a:p>
          <a:p>
            <a:pPr eaLnBrk="1" hangingPunct="1">
              <a:spcBef>
                <a:spcPct val="50000"/>
              </a:spcBef>
              <a:defRPr/>
            </a:pPr>
            <a:endParaRPr lang="en-US" sz="2000" b="1" dirty="0"/>
          </a:p>
          <a:p>
            <a:pPr eaLnBrk="1" hangingPunct="1">
              <a:spcBef>
                <a:spcPct val="50000"/>
              </a:spcBef>
              <a:defRPr/>
            </a:pPr>
            <a:endParaRPr lang="en-US" sz="2000" b="1" dirty="0"/>
          </a:p>
          <a:p>
            <a:pPr eaLnBrk="1" hangingPunct="1">
              <a:spcBef>
                <a:spcPct val="50000"/>
              </a:spcBef>
              <a:defRPr/>
            </a:pPr>
            <a:r>
              <a:rPr lang="en-US" sz="2000" b="1" dirty="0"/>
              <a:t>Then, for any inductor, including one with infinitely large L:</a:t>
            </a:r>
          </a:p>
          <a:p>
            <a:pPr eaLnBrk="1" hangingPunct="1">
              <a:spcBef>
                <a:spcPct val="50000"/>
              </a:spcBef>
              <a:defRPr/>
            </a:pPr>
            <a:endParaRPr lang="en-US" sz="2000" b="1" dirty="0"/>
          </a:p>
          <a:p>
            <a:pPr eaLnBrk="1" hangingPunct="1">
              <a:spcBef>
                <a:spcPct val="50000"/>
              </a:spcBef>
              <a:defRPr/>
            </a:pPr>
            <a:endParaRPr lang="en-US" sz="2000" b="1" dirty="0"/>
          </a:p>
          <a:p>
            <a:pPr eaLnBrk="1" hangingPunct="1">
              <a:spcBef>
                <a:spcPct val="50000"/>
              </a:spcBef>
              <a:defRPr/>
            </a:pPr>
            <a:r>
              <a:rPr lang="en-US" sz="2000" b="1" dirty="0"/>
              <a:t>and since</a:t>
            </a:r>
          </a:p>
          <a:p>
            <a:pPr eaLnBrk="1" hangingPunct="1">
              <a:spcBef>
                <a:spcPct val="50000"/>
              </a:spcBef>
              <a:defRPr/>
            </a:pPr>
            <a:endParaRPr lang="en-US" sz="2000" b="1" dirty="0"/>
          </a:p>
          <a:p>
            <a:pPr eaLnBrk="1" hangingPunct="1">
              <a:spcBef>
                <a:spcPct val="50000"/>
              </a:spcBef>
              <a:defRPr/>
            </a:pPr>
            <a:endParaRPr lang="en-US" sz="2000" b="1" dirty="0"/>
          </a:p>
          <a:p>
            <a:pPr eaLnBrk="1" hangingPunct="1">
              <a:spcBef>
                <a:spcPct val="50000"/>
              </a:spcBef>
              <a:defRPr/>
            </a:pPr>
            <a:r>
              <a:rPr lang="en-US" sz="2000" b="1" dirty="0"/>
              <a:t>Then, if </a:t>
            </a:r>
            <a:r>
              <a:rPr lang="en-US" sz="2000" b="1" i="1" dirty="0">
                <a:latin typeface="Times New Roman" pitchFamily="18" charset="0"/>
                <a:cs typeface="Times New Roman" pitchFamily="18" charset="0"/>
              </a:rPr>
              <a:t>L</a:t>
            </a:r>
            <a:r>
              <a:rPr lang="en-US" sz="2000" b="1" dirty="0"/>
              <a:t> is infinitely large but </a:t>
            </a:r>
            <a:r>
              <a:rPr lang="en-US" sz="2800" b="1" i="1" dirty="0" err="1">
                <a:latin typeface="Times New Roman" pitchFamily="18" charset="0"/>
                <a:cs typeface="Times New Roman" pitchFamily="18" charset="0"/>
              </a:rPr>
              <a:t>v</a:t>
            </a:r>
            <a:r>
              <a:rPr lang="en-US" sz="1100" b="1" i="1" dirty="0" err="1">
                <a:latin typeface="Times New Roman" pitchFamily="18" charset="0"/>
                <a:cs typeface="Times New Roman" pitchFamily="18" charset="0"/>
              </a:rPr>
              <a:t>L</a:t>
            </a:r>
            <a:r>
              <a:rPr lang="en-US" sz="1100" b="1" i="1" dirty="0">
                <a:latin typeface="+mn-lt"/>
                <a:cs typeface="Times New Roman" pitchFamily="18" charset="0"/>
              </a:rPr>
              <a:t> </a:t>
            </a:r>
            <a:r>
              <a:rPr lang="en-US" b="1" i="1" dirty="0">
                <a:latin typeface="+mn-lt"/>
                <a:cs typeface="Times New Roman" pitchFamily="18" charset="0"/>
              </a:rPr>
              <a:t>,</a:t>
            </a:r>
            <a:r>
              <a:rPr lang="en-US" b="1" dirty="0">
                <a:latin typeface="+mn-lt"/>
                <a:cs typeface="Times New Roman" pitchFamily="18" charset="0"/>
              </a:rPr>
              <a:t> the current is constant so…..</a:t>
            </a:r>
            <a:endParaRPr lang="en-US" sz="2000" b="1" dirty="0">
              <a:latin typeface="Times New Roman" pitchFamily="18" charset="0"/>
              <a:cs typeface="Times New Roman" pitchFamily="18" charset="0"/>
            </a:endParaRPr>
          </a:p>
        </p:txBody>
      </p:sp>
      <p:graphicFrame>
        <p:nvGraphicFramePr>
          <p:cNvPr id="7170" name="Object 3"/>
          <p:cNvGraphicFramePr>
            <a:graphicFrameLocks noChangeAspect="1"/>
          </p:cNvGraphicFramePr>
          <p:nvPr/>
        </p:nvGraphicFramePr>
        <p:xfrm>
          <a:off x="3035300" y="2968625"/>
          <a:ext cx="2044700" cy="457200"/>
        </p:xfrm>
        <a:graphic>
          <a:graphicData uri="http://schemas.openxmlformats.org/presentationml/2006/ole">
            <p:oleObj spid="_x0000_s7170" name="Equation" r:id="rId3" imgW="1028520" imgH="228600" progId="Equation.DSMT4">
              <p:embed/>
            </p:oleObj>
          </a:graphicData>
        </a:graphic>
      </p:graphicFrame>
      <p:pic>
        <p:nvPicPr>
          <p:cNvPr id="7176" name="Picture 8"/>
          <p:cNvPicPr>
            <a:picLocks noChangeAspect="1" noChangeArrowheads="1"/>
          </p:cNvPicPr>
          <p:nvPr/>
        </p:nvPicPr>
        <p:blipFill>
          <a:blip r:embed="rId4" cstate="print"/>
          <a:srcRect/>
          <a:stretch>
            <a:fillRect/>
          </a:stretch>
        </p:blipFill>
        <p:spPr bwMode="auto">
          <a:xfrm>
            <a:off x="2036763" y="1201738"/>
            <a:ext cx="4405312" cy="1414462"/>
          </a:xfrm>
          <a:prstGeom prst="rect">
            <a:avLst/>
          </a:prstGeom>
          <a:noFill/>
          <a:ln w="9525">
            <a:noFill/>
            <a:miter lim="800000"/>
            <a:headEnd/>
            <a:tailEnd/>
          </a:ln>
        </p:spPr>
      </p:pic>
      <p:graphicFrame>
        <p:nvGraphicFramePr>
          <p:cNvPr id="7171" name="Object 3"/>
          <p:cNvGraphicFramePr>
            <a:graphicFrameLocks noChangeAspect="1"/>
          </p:cNvGraphicFramePr>
          <p:nvPr/>
        </p:nvGraphicFramePr>
        <p:xfrm>
          <a:off x="3151188" y="3927475"/>
          <a:ext cx="2122487" cy="657225"/>
        </p:xfrm>
        <a:graphic>
          <a:graphicData uri="http://schemas.openxmlformats.org/presentationml/2006/ole">
            <p:oleObj spid="_x0000_s7171" name="Equation" r:id="rId5" imgW="1066680" imgH="330120" progId="Equation.DSMT4">
              <p:embed/>
            </p:oleObj>
          </a:graphicData>
        </a:graphic>
      </p:graphicFrame>
      <p:graphicFrame>
        <p:nvGraphicFramePr>
          <p:cNvPr id="7172" name="Object 3"/>
          <p:cNvGraphicFramePr>
            <a:graphicFrameLocks noChangeAspect="1"/>
          </p:cNvGraphicFramePr>
          <p:nvPr/>
        </p:nvGraphicFramePr>
        <p:xfrm>
          <a:off x="3079750" y="5157788"/>
          <a:ext cx="1036638" cy="657225"/>
        </p:xfrm>
        <a:graphic>
          <a:graphicData uri="http://schemas.openxmlformats.org/presentationml/2006/ole">
            <p:oleObj spid="_x0000_s7172" name="Equation" r:id="rId6" imgW="520560" imgH="33012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Slide Number Placeholder 8"/>
          <p:cNvSpPr>
            <a:spLocks noGrp="1"/>
          </p:cNvSpPr>
          <p:nvPr>
            <p:ph type="sldNum" sz="quarter" idx="12"/>
          </p:nvPr>
        </p:nvSpPr>
        <p:spPr>
          <a:noFill/>
          <a:ln>
            <a:miter lim="800000"/>
            <a:headEnd/>
            <a:tailEnd/>
          </a:ln>
        </p:spPr>
        <p:txBody>
          <a:bodyPr/>
          <a:lstStyle/>
          <a:p>
            <a:fld id="{964B32E5-9FD6-47F4-8BF8-31C519DDA589}" type="slidenum">
              <a:rPr lang="en-US" smtClean="0"/>
              <a:pPr/>
              <a:t>16</a:t>
            </a:fld>
            <a:endParaRPr lang="en-US" smtClean="0"/>
          </a:p>
        </p:txBody>
      </p:sp>
      <p:sp>
        <p:nvSpPr>
          <p:cNvPr id="8198" name="Rectangle 1026"/>
          <p:cNvSpPr>
            <a:spLocks noGrp="1" noChangeArrowheads="1"/>
          </p:cNvSpPr>
          <p:nvPr>
            <p:ph type="title" sz="quarter"/>
          </p:nvPr>
        </p:nvSpPr>
        <p:spPr>
          <a:xfrm>
            <a:off x="347663" y="87313"/>
            <a:ext cx="8229600" cy="1143000"/>
          </a:xfrm>
        </p:spPr>
        <p:txBody>
          <a:bodyPr/>
          <a:lstStyle/>
          <a:p>
            <a:pPr eaLnBrk="1" hangingPunct="1"/>
            <a:r>
              <a:rPr lang="en-US" sz="2800" b="1" smtClean="0"/>
              <a:t>Energy in steady state conditions</a:t>
            </a:r>
          </a:p>
        </p:txBody>
      </p:sp>
      <p:sp>
        <p:nvSpPr>
          <p:cNvPr id="8199" name="Text Box 1030"/>
          <p:cNvSpPr txBox="1">
            <a:spLocks noChangeArrowheads="1"/>
          </p:cNvSpPr>
          <p:nvPr/>
        </p:nvSpPr>
        <p:spPr bwMode="auto">
          <a:xfrm>
            <a:off x="461963" y="893763"/>
            <a:ext cx="7834312" cy="2247900"/>
          </a:xfrm>
          <a:prstGeom prst="rect">
            <a:avLst/>
          </a:prstGeom>
          <a:noFill/>
          <a:ln w="9525">
            <a:noFill/>
            <a:miter lim="800000"/>
            <a:headEnd/>
            <a:tailEnd/>
          </a:ln>
        </p:spPr>
        <p:txBody>
          <a:bodyPr>
            <a:spAutoFit/>
          </a:bodyPr>
          <a:lstStyle/>
          <a:p>
            <a:pPr eaLnBrk="1" hangingPunct="1">
              <a:spcBef>
                <a:spcPct val="50000"/>
              </a:spcBef>
            </a:pPr>
            <a:endParaRPr lang="en-US" sz="2000" b="1"/>
          </a:p>
          <a:p>
            <a:pPr eaLnBrk="1" hangingPunct="1">
              <a:spcBef>
                <a:spcPct val="50000"/>
              </a:spcBef>
            </a:pPr>
            <a:r>
              <a:rPr lang="en-US" sz="2000" b="1"/>
              <a:t>and,</a:t>
            </a:r>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r>
              <a:rPr lang="en-US" sz="2000" b="1"/>
              <a:t>Then,</a:t>
            </a:r>
          </a:p>
        </p:txBody>
      </p:sp>
      <p:graphicFrame>
        <p:nvGraphicFramePr>
          <p:cNvPr id="8194" name="Object 3"/>
          <p:cNvGraphicFramePr>
            <a:graphicFrameLocks noChangeAspect="1"/>
          </p:cNvGraphicFramePr>
          <p:nvPr/>
        </p:nvGraphicFramePr>
        <p:xfrm>
          <a:off x="1614488" y="1931988"/>
          <a:ext cx="5175250" cy="431800"/>
        </p:xfrm>
        <a:graphic>
          <a:graphicData uri="http://schemas.openxmlformats.org/presentationml/2006/ole">
            <p:oleObj spid="_x0000_s8194" name="Equation" r:id="rId3" imgW="2603160" imgH="215640" progId="Equation.DSMT4">
              <p:embed/>
            </p:oleObj>
          </a:graphicData>
        </a:graphic>
      </p:graphicFrame>
      <p:graphicFrame>
        <p:nvGraphicFramePr>
          <p:cNvPr id="8195" name="Object 3"/>
          <p:cNvGraphicFramePr>
            <a:graphicFrameLocks noChangeAspect="1"/>
          </p:cNvGraphicFramePr>
          <p:nvPr/>
        </p:nvGraphicFramePr>
        <p:xfrm>
          <a:off x="3573463" y="1052513"/>
          <a:ext cx="1744662" cy="379412"/>
        </p:xfrm>
        <a:graphic>
          <a:graphicData uri="http://schemas.openxmlformats.org/presentationml/2006/ole">
            <p:oleObj spid="_x0000_s8195" name="Equation" r:id="rId4" imgW="876240" imgH="190440" progId="Equation.DSMT4">
              <p:embed/>
            </p:oleObj>
          </a:graphicData>
        </a:graphic>
      </p:graphicFrame>
      <p:graphicFrame>
        <p:nvGraphicFramePr>
          <p:cNvPr id="8196" name="Object 3"/>
          <p:cNvGraphicFramePr>
            <a:graphicFrameLocks noChangeAspect="1"/>
          </p:cNvGraphicFramePr>
          <p:nvPr/>
        </p:nvGraphicFramePr>
        <p:xfrm>
          <a:off x="2076450" y="3044825"/>
          <a:ext cx="3836988" cy="431800"/>
        </p:xfrm>
        <a:graphic>
          <a:graphicData uri="http://schemas.openxmlformats.org/presentationml/2006/ole">
            <p:oleObj spid="_x0000_s8196" name="Equation" r:id="rId5" imgW="1930320" imgH="215640" progId="Equation.DSMT4">
              <p:embed/>
            </p:oleObj>
          </a:graphicData>
        </a:graphic>
      </p:graphicFrame>
      <p:pic>
        <p:nvPicPr>
          <p:cNvPr id="8200" name="Picture 6"/>
          <p:cNvPicPr>
            <a:picLocks noChangeAspect="1" noChangeArrowheads="1"/>
          </p:cNvPicPr>
          <p:nvPr/>
        </p:nvPicPr>
        <p:blipFill>
          <a:blip r:embed="rId6" cstate="print"/>
          <a:srcRect/>
          <a:stretch>
            <a:fillRect/>
          </a:stretch>
        </p:blipFill>
        <p:spPr bwMode="auto">
          <a:xfrm>
            <a:off x="1154113" y="3659188"/>
            <a:ext cx="6835775" cy="2620962"/>
          </a:xfrm>
          <a:prstGeom prst="rect">
            <a:avLst/>
          </a:prstGeom>
          <a:noFill/>
          <a:ln w="9525">
            <a:noFill/>
            <a:miter lim="800000"/>
            <a:headEnd/>
            <a:tailEnd/>
          </a:ln>
        </p:spPr>
      </p:pic>
      <p:sp>
        <p:nvSpPr>
          <p:cNvPr id="8201" name="TextBox 10"/>
          <p:cNvSpPr txBox="1">
            <a:spLocks noChangeArrowheads="1"/>
          </p:cNvSpPr>
          <p:nvPr/>
        </p:nvSpPr>
        <p:spPr bwMode="auto">
          <a:xfrm>
            <a:off x="4956175" y="5580063"/>
            <a:ext cx="3455988" cy="922337"/>
          </a:xfrm>
          <a:prstGeom prst="rect">
            <a:avLst/>
          </a:prstGeom>
          <a:noFill/>
          <a:ln w="9525">
            <a:noFill/>
            <a:miter lim="800000"/>
            <a:headEnd/>
            <a:tailEnd/>
          </a:ln>
        </p:spPr>
        <p:txBody>
          <a:bodyPr>
            <a:spAutoFit/>
          </a:bodyPr>
          <a:lstStyle/>
          <a:p>
            <a:r>
              <a:rPr lang="en-US"/>
              <a:t>“Green” areas = “Orange” areas</a:t>
            </a:r>
          </a:p>
          <a:p>
            <a:r>
              <a:rPr lang="en-US"/>
              <a:t>So the average inductor voltage is zero</a:t>
            </a:r>
          </a:p>
        </p:txBody>
      </p:sp>
      <p:sp>
        <p:nvSpPr>
          <p:cNvPr id="8202" name="TextBox 11"/>
          <p:cNvSpPr txBox="1">
            <a:spLocks noChangeArrowheads="1"/>
          </p:cNvSpPr>
          <p:nvPr/>
        </p:nvSpPr>
        <p:spPr bwMode="auto">
          <a:xfrm>
            <a:off x="6223000" y="2968625"/>
            <a:ext cx="2921000" cy="676275"/>
          </a:xfrm>
          <a:prstGeom prst="rect">
            <a:avLst/>
          </a:prstGeom>
          <a:noFill/>
          <a:ln w="9525">
            <a:noFill/>
            <a:miter lim="800000"/>
            <a:headEnd/>
            <a:tailEnd/>
          </a:ln>
        </p:spPr>
        <p:txBody>
          <a:bodyPr>
            <a:spAutoFit/>
          </a:bodyPr>
          <a:lstStyle/>
          <a:p>
            <a:r>
              <a:rPr lang="en-US"/>
              <a:t>Notice that </a:t>
            </a:r>
            <a:r>
              <a:rPr lang="en-US" sz="2000" i="1">
                <a:latin typeface="Times New Roman" pitchFamily="18" charset="0"/>
                <a:cs typeface="Times New Roman" pitchFamily="18" charset="0"/>
              </a:rPr>
              <a:t>V</a:t>
            </a:r>
            <a:r>
              <a:rPr lang="en-US" sz="1200" i="1">
                <a:latin typeface="Times New Roman" pitchFamily="18" charset="0"/>
                <a:cs typeface="Times New Roman" pitchFamily="18" charset="0"/>
              </a:rPr>
              <a:t>L,discharge</a:t>
            </a:r>
            <a:r>
              <a:rPr lang="en-US"/>
              <a:t> is negative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8"/>
          <p:cNvSpPr>
            <a:spLocks noGrp="1"/>
          </p:cNvSpPr>
          <p:nvPr>
            <p:ph type="sldNum" sz="quarter" idx="12"/>
          </p:nvPr>
        </p:nvSpPr>
        <p:spPr>
          <a:noFill/>
          <a:ln>
            <a:miter lim="800000"/>
            <a:headEnd/>
            <a:tailEnd/>
          </a:ln>
        </p:spPr>
        <p:txBody>
          <a:bodyPr/>
          <a:lstStyle/>
          <a:p>
            <a:fld id="{39262184-C75C-48F6-A8F5-254834B874C6}" type="slidenum">
              <a:rPr lang="en-US" smtClean="0"/>
              <a:pPr/>
              <a:t>17</a:t>
            </a:fld>
            <a:endParaRPr lang="en-US" smtClean="0"/>
          </a:p>
        </p:txBody>
      </p:sp>
      <p:sp>
        <p:nvSpPr>
          <p:cNvPr id="66563" name="Rectangle 1026"/>
          <p:cNvSpPr>
            <a:spLocks noGrp="1" noChangeArrowheads="1"/>
          </p:cNvSpPr>
          <p:nvPr>
            <p:ph type="title" sz="quarter"/>
          </p:nvPr>
        </p:nvSpPr>
        <p:spPr>
          <a:xfrm>
            <a:off x="347663" y="0"/>
            <a:ext cx="8229600" cy="741363"/>
          </a:xfrm>
        </p:spPr>
        <p:txBody>
          <a:bodyPr/>
          <a:lstStyle/>
          <a:p>
            <a:pPr eaLnBrk="1" hangingPunct="1"/>
            <a:r>
              <a:rPr lang="en-US" sz="2800" b="1" smtClean="0"/>
              <a:t>Energy in steady state conditions</a:t>
            </a:r>
          </a:p>
        </p:txBody>
      </p:sp>
      <p:sp>
        <p:nvSpPr>
          <p:cNvPr id="66564" name="Text Box 1030"/>
          <p:cNvSpPr txBox="1">
            <a:spLocks noChangeArrowheads="1"/>
          </p:cNvSpPr>
          <p:nvPr/>
        </p:nvSpPr>
        <p:spPr bwMode="auto">
          <a:xfrm>
            <a:off x="309563" y="165100"/>
            <a:ext cx="8678862" cy="4400550"/>
          </a:xfrm>
          <a:prstGeom prst="rect">
            <a:avLst/>
          </a:prstGeom>
          <a:noFill/>
          <a:ln w="9525">
            <a:noFill/>
            <a:miter lim="800000"/>
            <a:headEnd/>
            <a:tailEnd/>
          </a:ln>
        </p:spPr>
        <p:txBody>
          <a:bodyPr>
            <a:spAutoFit/>
          </a:bodyPr>
          <a:lstStyle/>
          <a:p>
            <a:pPr eaLnBrk="1" hangingPunct="1">
              <a:spcBef>
                <a:spcPct val="50000"/>
              </a:spcBef>
            </a:pPr>
            <a:endParaRPr lang="en-US" sz="2000" b="1"/>
          </a:p>
          <a:p>
            <a:pPr eaLnBrk="1" hangingPunct="1">
              <a:spcBef>
                <a:spcPct val="50000"/>
              </a:spcBef>
            </a:pPr>
            <a:r>
              <a:rPr lang="en-US" sz="2000" b="1"/>
              <a:t>So for an inductor, its average voltage in periodic steady state is zero</a:t>
            </a:r>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endParaRPr lang="en-US" sz="2000" b="1"/>
          </a:p>
          <a:p>
            <a:pPr eaLnBrk="1" hangingPunct="1">
              <a:spcBef>
                <a:spcPct val="50000"/>
              </a:spcBef>
            </a:pPr>
            <a:r>
              <a:rPr lang="en-US" sz="2000" b="1"/>
              <a:t>Since capacitors are duals of inductors, average capacitor current in periodic steady state is zero</a:t>
            </a:r>
          </a:p>
        </p:txBody>
      </p:sp>
      <p:pic>
        <p:nvPicPr>
          <p:cNvPr id="66565" name="Picture 6"/>
          <p:cNvPicPr>
            <a:picLocks noChangeAspect="1" noChangeArrowheads="1"/>
          </p:cNvPicPr>
          <p:nvPr/>
        </p:nvPicPr>
        <p:blipFill>
          <a:blip r:embed="rId2" cstate="print"/>
          <a:srcRect/>
          <a:stretch>
            <a:fillRect/>
          </a:stretch>
        </p:blipFill>
        <p:spPr bwMode="auto">
          <a:xfrm>
            <a:off x="885825" y="1125538"/>
            <a:ext cx="6835775" cy="2620962"/>
          </a:xfrm>
          <a:prstGeom prst="rect">
            <a:avLst/>
          </a:prstGeom>
          <a:noFill/>
          <a:ln w="9525">
            <a:noFill/>
            <a:miter lim="800000"/>
            <a:headEnd/>
            <a:tailEnd/>
          </a:ln>
        </p:spPr>
      </p:pic>
      <p:sp>
        <p:nvSpPr>
          <p:cNvPr id="66566" name="TextBox 8"/>
          <p:cNvSpPr txBox="1">
            <a:spLocks noChangeArrowheads="1"/>
          </p:cNvSpPr>
          <p:nvPr/>
        </p:nvSpPr>
        <p:spPr bwMode="auto">
          <a:xfrm>
            <a:off x="5340350" y="3008313"/>
            <a:ext cx="3455988" cy="922337"/>
          </a:xfrm>
          <a:prstGeom prst="rect">
            <a:avLst/>
          </a:prstGeom>
          <a:noFill/>
          <a:ln w="9525">
            <a:noFill/>
            <a:miter lim="800000"/>
            <a:headEnd/>
            <a:tailEnd/>
          </a:ln>
        </p:spPr>
        <p:txBody>
          <a:bodyPr>
            <a:spAutoFit/>
          </a:bodyPr>
          <a:lstStyle/>
          <a:p>
            <a:r>
              <a:rPr lang="en-US"/>
              <a:t>“Green” areas = “Orange” areas</a:t>
            </a:r>
          </a:p>
          <a:p>
            <a:r>
              <a:rPr lang="en-US"/>
              <a:t>So the average inductor voltage is zero</a:t>
            </a:r>
          </a:p>
        </p:txBody>
      </p:sp>
      <p:pic>
        <p:nvPicPr>
          <p:cNvPr id="66567" name="Picture 5"/>
          <p:cNvPicPr>
            <a:picLocks noChangeAspect="1" noChangeArrowheads="1"/>
          </p:cNvPicPr>
          <p:nvPr/>
        </p:nvPicPr>
        <p:blipFill>
          <a:blip r:embed="rId3" cstate="print"/>
          <a:srcRect/>
          <a:stretch>
            <a:fillRect/>
          </a:stretch>
        </p:blipFill>
        <p:spPr bwMode="auto">
          <a:xfrm>
            <a:off x="923925" y="4503738"/>
            <a:ext cx="6091238" cy="2330450"/>
          </a:xfrm>
          <a:prstGeom prst="rect">
            <a:avLst/>
          </a:prstGeom>
          <a:noFill/>
          <a:ln w="9525">
            <a:noFill/>
            <a:miter lim="800000"/>
            <a:headEnd/>
            <a:tailEnd/>
          </a:ln>
        </p:spPr>
      </p:pic>
      <p:sp>
        <p:nvSpPr>
          <p:cNvPr id="66568" name="TextBox 10"/>
          <p:cNvSpPr txBox="1">
            <a:spLocks noChangeArrowheads="1"/>
          </p:cNvSpPr>
          <p:nvPr/>
        </p:nvSpPr>
        <p:spPr bwMode="auto">
          <a:xfrm>
            <a:off x="5186363" y="5934075"/>
            <a:ext cx="3455987" cy="923925"/>
          </a:xfrm>
          <a:prstGeom prst="rect">
            <a:avLst/>
          </a:prstGeom>
          <a:noFill/>
          <a:ln w="9525">
            <a:noFill/>
            <a:miter lim="800000"/>
            <a:headEnd/>
            <a:tailEnd/>
          </a:ln>
        </p:spPr>
        <p:txBody>
          <a:bodyPr>
            <a:spAutoFit/>
          </a:bodyPr>
          <a:lstStyle/>
          <a:p>
            <a:r>
              <a:rPr lang="en-US"/>
              <a:t>“Green” areas = “Orange” areas</a:t>
            </a:r>
          </a:p>
          <a:p>
            <a:r>
              <a:rPr lang="en-US"/>
              <a:t>So the average capacitor current is zero</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5" name="Slide Number Placeholder 8"/>
          <p:cNvSpPr>
            <a:spLocks noGrp="1"/>
          </p:cNvSpPr>
          <p:nvPr>
            <p:ph type="sldNum" sz="quarter" idx="12"/>
          </p:nvPr>
        </p:nvSpPr>
        <p:spPr>
          <a:noFill/>
          <a:ln>
            <a:miter lim="800000"/>
            <a:headEnd/>
            <a:tailEnd/>
          </a:ln>
        </p:spPr>
        <p:txBody>
          <a:bodyPr/>
          <a:lstStyle/>
          <a:p>
            <a:fld id="{A86C1EF1-C4EE-4B61-8279-A104425E365A}" type="slidenum">
              <a:rPr lang="en-US" smtClean="0"/>
              <a:pPr/>
              <a:t>18</a:t>
            </a:fld>
            <a:endParaRPr lang="en-US" smtClean="0"/>
          </a:p>
        </p:txBody>
      </p:sp>
      <p:sp>
        <p:nvSpPr>
          <p:cNvPr id="9226" name="Rectangle 1026"/>
          <p:cNvSpPr>
            <a:spLocks noGrp="1" noChangeArrowheads="1"/>
          </p:cNvSpPr>
          <p:nvPr>
            <p:ph type="title" sz="quarter"/>
          </p:nvPr>
        </p:nvSpPr>
        <p:spPr>
          <a:xfrm>
            <a:off x="347663" y="87313"/>
            <a:ext cx="8229600" cy="1143000"/>
          </a:xfrm>
        </p:spPr>
        <p:txBody>
          <a:bodyPr/>
          <a:lstStyle/>
          <a:p>
            <a:pPr eaLnBrk="1" hangingPunct="1"/>
            <a:r>
              <a:rPr lang="en-US" sz="2800" b="1" smtClean="0"/>
              <a:t>Other figures of merit used in power electronics</a:t>
            </a:r>
          </a:p>
        </p:txBody>
      </p:sp>
      <p:sp>
        <p:nvSpPr>
          <p:cNvPr id="9227" name="Text Box 1028"/>
          <p:cNvSpPr txBox="1">
            <a:spLocks noChangeArrowheads="1"/>
          </p:cNvSpPr>
          <p:nvPr/>
        </p:nvSpPr>
        <p:spPr bwMode="auto">
          <a:xfrm>
            <a:off x="7259638" y="779463"/>
            <a:ext cx="1574800" cy="366712"/>
          </a:xfrm>
          <a:prstGeom prst="rect">
            <a:avLst/>
          </a:prstGeom>
          <a:noFill/>
          <a:ln w="9525">
            <a:noFill/>
            <a:miter lim="800000"/>
            <a:headEnd/>
            <a:tailEnd/>
          </a:ln>
        </p:spPr>
        <p:txBody>
          <a:bodyPr>
            <a:spAutoFit/>
          </a:bodyPr>
          <a:lstStyle/>
          <a:p>
            <a:pPr eaLnBrk="1" hangingPunct="1">
              <a:spcBef>
                <a:spcPct val="50000"/>
              </a:spcBef>
            </a:pPr>
            <a:endParaRPr lang="es-ES"/>
          </a:p>
        </p:txBody>
      </p:sp>
      <p:sp>
        <p:nvSpPr>
          <p:cNvPr id="9228" name="Text Box 1030"/>
          <p:cNvSpPr txBox="1">
            <a:spLocks noChangeArrowheads="1"/>
          </p:cNvSpPr>
          <p:nvPr/>
        </p:nvSpPr>
        <p:spPr bwMode="auto">
          <a:xfrm>
            <a:off x="461963" y="1123950"/>
            <a:ext cx="7834312" cy="4785926"/>
          </a:xfrm>
          <a:prstGeom prst="rect">
            <a:avLst/>
          </a:prstGeom>
          <a:noFill/>
          <a:ln w="9525">
            <a:noFill/>
            <a:miter lim="800000"/>
            <a:headEnd/>
            <a:tailEnd/>
          </a:ln>
        </p:spPr>
        <p:txBody>
          <a:bodyPr>
            <a:spAutoFit/>
          </a:bodyPr>
          <a:lstStyle/>
          <a:p>
            <a:pPr eaLnBrk="1" hangingPunct="1">
              <a:spcBef>
                <a:spcPct val="50000"/>
              </a:spcBef>
            </a:pPr>
            <a:r>
              <a:rPr lang="en-US" sz="2000" b="1" dirty="0"/>
              <a:t>Efficiency:</a:t>
            </a:r>
          </a:p>
          <a:p>
            <a:pPr eaLnBrk="1" hangingPunct="1">
              <a:spcBef>
                <a:spcPct val="50000"/>
              </a:spcBef>
            </a:pPr>
            <a:endParaRPr lang="en-US" sz="2000" b="1" dirty="0"/>
          </a:p>
          <a:p>
            <a:pPr eaLnBrk="1" hangingPunct="1">
              <a:spcBef>
                <a:spcPct val="50000"/>
              </a:spcBef>
            </a:pPr>
            <a:endParaRPr lang="en-US" sz="2000" b="1" dirty="0"/>
          </a:p>
          <a:p>
            <a:pPr eaLnBrk="1" hangingPunct="1">
              <a:spcBef>
                <a:spcPct val="50000"/>
              </a:spcBef>
            </a:pPr>
            <a:r>
              <a:rPr lang="en-US" sz="2000" b="1" dirty="0"/>
              <a:t>% Line regulation:</a:t>
            </a:r>
          </a:p>
          <a:p>
            <a:pPr eaLnBrk="1" hangingPunct="1">
              <a:spcBef>
                <a:spcPct val="50000"/>
              </a:spcBef>
            </a:pPr>
            <a:endParaRPr lang="en-US" sz="2000" b="1" dirty="0"/>
          </a:p>
          <a:p>
            <a:pPr eaLnBrk="1" hangingPunct="1">
              <a:spcBef>
                <a:spcPct val="50000"/>
              </a:spcBef>
            </a:pPr>
            <a:endParaRPr lang="en-US" sz="2000" b="1" dirty="0"/>
          </a:p>
          <a:p>
            <a:pPr eaLnBrk="1" hangingPunct="1">
              <a:spcBef>
                <a:spcPct val="50000"/>
              </a:spcBef>
            </a:pPr>
            <a:r>
              <a:rPr lang="en-US" sz="2000" b="1" dirty="0"/>
              <a:t>% Load </a:t>
            </a:r>
            <a:r>
              <a:rPr lang="en-US" sz="2000" b="1" dirty="0" smtClean="0"/>
              <a:t>regulation</a:t>
            </a:r>
          </a:p>
          <a:p>
            <a:pPr eaLnBrk="1" hangingPunct="1">
              <a:spcBef>
                <a:spcPct val="50000"/>
              </a:spcBef>
            </a:pPr>
            <a:endParaRPr lang="en-US" sz="2000" b="1" dirty="0"/>
          </a:p>
          <a:p>
            <a:pPr eaLnBrk="1" hangingPunct="1">
              <a:spcBef>
                <a:spcPct val="50000"/>
              </a:spcBef>
            </a:pPr>
            <a:endParaRPr lang="en-US" sz="2000" b="1" dirty="0"/>
          </a:p>
          <a:p>
            <a:pPr eaLnBrk="1" hangingPunct="1">
              <a:spcBef>
                <a:spcPct val="50000"/>
              </a:spcBef>
            </a:pPr>
            <a:endParaRPr lang="en-US" sz="1000" b="1" dirty="0" smtClean="0"/>
          </a:p>
          <a:p>
            <a:pPr eaLnBrk="1" hangingPunct="1">
              <a:spcBef>
                <a:spcPct val="50000"/>
              </a:spcBef>
            </a:pPr>
            <a:r>
              <a:rPr lang="en-US" sz="2000" b="1" dirty="0" smtClean="0"/>
              <a:t>Total harmonic distortion (THD)</a:t>
            </a:r>
            <a:endParaRPr lang="en-US" sz="2000" b="1" dirty="0"/>
          </a:p>
        </p:txBody>
      </p:sp>
      <p:graphicFrame>
        <p:nvGraphicFramePr>
          <p:cNvPr id="9218" name="Object 3"/>
          <p:cNvGraphicFramePr>
            <a:graphicFrameLocks noChangeAspect="1"/>
          </p:cNvGraphicFramePr>
          <p:nvPr/>
        </p:nvGraphicFramePr>
        <p:xfrm>
          <a:off x="2382915" y="1508750"/>
          <a:ext cx="2273300" cy="733425"/>
        </p:xfrm>
        <a:graphic>
          <a:graphicData uri="http://schemas.openxmlformats.org/presentationml/2006/ole">
            <p:oleObj spid="_x0000_s9218" name="Equation" r:id="rId3" imgW="1143000" imgH="368280" progId="Equation.DSMT4">
              <p:embed/>
            </p:oleObj>
          </a:graphicData>
        </a:graphic>
      </p:graphicFrame>
      <p:sp>
        <p:nvSpPr>
          <p:cNvPr id="7" name="Rectangle 6"/>
          <p:cNvSpPr/>
          <p:nvPr/>
        </p:nvSpPr>
        <p:spPr>
          <a:xfrm>
            <a:off x="6069013" y="1470025"/>
            <a:ext cx="1498600" cy="9985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0" name="TextBox 7"/>
          <p:cNvSpPr txBox="1">
            <a:spLocks noChangeArrowheads="1"/>
          </p:cNvSpPr>
          <p:nvPr/>
        </p:nvSpPr>
        <p:spPr bwMode="auto">
          <a:xfrm>
            <a:off x="6338888" y="1739900"/>
            <a:ext cx="1111250" cy="368300"/>
          </a:xfrm>
          <a:prstGeom prst="rect">
            <a:avLst/>
          </a:prstGeom>
          <a:noFill/>
          <a:ln w="9525">
            <a:noFill/>
            <a:miter lim="800000"/>
            <a:headEnd/>
            <a:tailEnd/>
          </a:ln>
        </p:spPr>
        <p:txBody>
          <a:bodyPr>
            <a:spAutoFit/>
          </a:bodyPr>
          <a:lstStyle/>
          <a:p>
            <a:r>
              <a:rPr lang="en-US"/>
              <a:t>System</a:t>
            </a:r>
          </a:p>
        </p:txBody>
      </p:sp>
      <p:cxnSp>
        <p:nvCxnSpPr>
          <p:cNvPr id="10" name="Straight Arrow Connector 9"/>
          <p:cNvCxnSpPr>
            <a:endCxn id="7" idx="1"/>
          </p:cNvCxnSpPr>
          <p:nvPr/>
        </p:nvCxnSpPr>
        <p:spPr>
          <a:xfrm>
            <a:off x="5454650" y="1970088"/>
            <a:ext cx="61436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67613" y="1970088"/>
            <a:ext cx="614362"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6646863" y="854075"/>
            <a:ext cx="728662" cy="854075"/>
          </a:xfrm>
          <a:custGeom>
            <a:avLst/>
            <a:gdLst>
              <a:gd name="connsiteX0" fmla="*/ 150395 w 727911"/>
              <a:gd name="connsiteY0" fmla="*/ 854242 h 854242"/>
              <a:gd name="connsiteX1" fmla="*/ 30079 w 727911"/>
              <a:gd name="connsiteY1" fmla="*/ 782053 h 854242"/>
              <a:gd name="connsiteX2" fmla="*/ 30079 w 727911"/>
              <a:gd name="connsiteY2" fmla="*/ 625642 h 854242"/>
              <a:gd name="connsiteX3" fmla="*/ 210553 w 727911"/>
              <a:gd name="connsiteY3" fmla="*/ 565484 h 854242"/>
              <a:gd name="connsiteX4" fmla="*/ 415090 w 727911"/>
              <a:gd name="connsiteY4" fmla="*/ 493295 h 854242"/>
              <a:gd name="connsiteX5" fmla="*/ 415090 w 727911"/>
              <a:gd name="connsiteY5" fmla="*/ 360947 h 854242"/>
              <a:gd name="connsiteX6" fmla="*/ 391027 w 727911"/>
              <a:gd name="connsiteY6" fmla="*/ 264695 h 854242"/>
              <a:gd name="connsiteX7" fmla="*/ 463216 w 727911"/>
              <a:gd name="connsiteY7" fmla="*/ 168442 h 854242"/>
              <a:gd name="connsiteX8" fmla="*/ 547437 w 727911"/>
              <a:gd name="connsiteY8" fmla="*/ 156411 h 854242"/>
              <a:gd name="connsiteX9" fmla="*/ 619627 w 727911"/>
              <a:gd name="connsiteY9" fmla="*/ 108284 h 854242"/>
              <a:gd name="connsiteX10" fmla="*/ 691816 w 727911"/>
              <a:gd name="connsiteY10" fmla="*/ 60158 h 854242"/>
              <a:gd name="connsiteX11" fmla="*/ 727911 w 727911"/>
              <a:gd name="connsiteY11" fmla="*/ 0 h 854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7911" h="854242">
                <a:moveTo>
                  <a:pt x="150395" y="854242"/>
                </a:moveTo>
                <a:cubicBezTo>
                  <a:pt x="100263" y="837197"/>
                  <a:pt x="50132" y="820153"/>
                  <a:pt x="30079" y="782053"/>
                </a:cubicBezTo>
                <a:cubicBezTo>
                  <a:pt x="10026" y="743953"/>
                  <a:pt x="0" y="661737"/>
                  <a:pt x="30079" y="625642"/>
                </a:cubicBezTo>
                <a:cubicBezTo>
                  <a:pt x="60158" y="589547"/>
                  <a:pt x="210553" y="565484"/>
                  <a:pt x="210553" y="565484"/>
                </a:cubicBezTo>
                <a:cubicBezTo>
                  <a:pt x="274721" y="543426"/>
                  <a:pt x="381001" y="527384"/>
                  <a:pt x="415090" y="493295"/>
                </a:cubicBezTo>
                <a:cubicBezTo>
                  <a:pt x="449179" y="459206"/>
                  <a:pt x="419100" y="399047"/>
                  <a:pt x="415090" y="360947"/>
                </a:cubicBezTo>
                <a:cubicBezTo>
                  <a:pt x="411080" y="322847"/>
                  <a:pt x="383006" y="296779"/>
                  <a:pt x="391027" y="264695"/>
                </a:cubicBezTo>
                <a:cubicBezTo>
                  <a:pt x="399048" y="232611"/>
                  <a:pt x="437148" y="186489"/>
                  <a:pt x="463216" y="168442"/>
                </a:cubicBezTo>
                <a:cubicBezTo>
                  <a:pt x="489284" y="150395"/>
                  <a:pt x="521369" y="166437"/>
                  <a:pt x="547437" y="156411"/>
                </a:cubicBezTo>
                <a:cubicBezTo>
                  <a:pt x="573506" y="146385"/>
                  <a:pt x="619627" y="108284"/>
                  <a:pt x="619627" y="108284"/>
                </a:cubicBezTo>
                <a:cubicBezTo>
                  <a:pt x="643690" y="92242"/>
                  <a:pt x="673769" y="78205"/>
                  <a:pt x="691816" y="60158"/>
                </a:cubicBezTo>
                <a:cubicBezTo>
                  <a:pt x="709863" y="42111"/>
                  <a:pt x="718887" y="21055"/>
                  <a:pt x="727911" y="0"/>
                </a:cubicBezTo>
              </a:path>
            </a:pathLst>
          </a:custGeom>
          <a:ln>
            <a:solidFill>
              <a:schemeClr val="tx1"/>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aphicFrame>
        <p:nvGraphicFramePr>
          <p:cNvPr id="9219" name="Object 3"/>
          <p:cNvGraphicFramePr>
            <a:graphicFrameLocks noChangeAspect="1"/>
          </p:cNvGraphicFramePr>
          <p:nvPr/>
        </p:nvGraphicFramePr>
        <p:xfrm>
          <a:off x="5302250" y="1624013"/>
          <a:ext cx="354013" cy="379412"/>
        </p:xfrm>
        <a:graphic>
          <a:graphicData uri="http://schemas.openxmlformats.org/presentationml/2006/ole">
            <p:oleObj spid="_x0000_s9219" name="Equation" r:id="rId4" imgW="177480" imgH="190440" progId="Equation.DSMT4">
              <p:embed/>
            </p:oleObj>
          </a:graphicData>
        </a:graphic>
      </p:graphicFrame>
      <p:graphicFrame>
        <p:nvGraphicFramePr>
          <p:cNvPr id="9220" name="Object 3"/>
          <p:cNvGraphicFramePr>
            <a:graphicFrameLocks noChangeAspect="1"/>
          </p:cNvGraphicFramePr>
          <p:nvPr/>
        </p:nvGraphicFramePr>
        <p:xfrm>
          <a:off x="7672388" y="1585913"/>
          <a:ext cx="454025" cy="379412"/>
        </p:xfrm>
        <a:graphic>
          <a:graphicData uri="http://schemas.openxmlformats.org/presentationml/2006/ole">
            <p:oleObj spid="_x0000_s9220" name="Equation" r:id="rId5" imgW="228600" imgH="190440" progId="Equation.DSMT4">
              <p:embed/>
            </p:oleObj>
          </a:graphicData>
        </a:graphic>
      </p:graphicFrame>
      <p:graphicFrame>
        <p:nvGraphicFramePr>
          <p:cNvPr id="9221" name="Object 3"/>
          <p:cNvGraphicFramePr>
            <a:graphicFrameLocks noChangeAspect="1"/>
          </p:cNvGraphicFramePr>
          <p:nvPr/>
        </p:nvGraphicFramePr>
        <p:xfrm>
          <a:off x="7146925" y="971550"/>
          <a:ext cx="504825" cy="379413"/>
        </p:xfrm>
        <a:graphic>
          <a:graphicData uri="http://schemas.openxmlformats.org/presentationml/2006/ole">
            <p:oleObj spid="_x0000_s9221" name="Equation" r:id="rId6" imgW="253800" imgH="190440" progId="Equation.DSMT4">
              <p:embed/>
            </p:oleObj>
          </a:graphicData>
        </a:graphic>
      </p:graphicFrame>
      <p:graphicFrame>
        <p:nvGraphicFramePr>
          <p:cNvPr id="9222" name="Object 3"/>
          <p:cNvGraphicFramePr>
            <a:graphicFrameLocks noChangeAspect="1"/>
          </p:cNvGraphicFramePr>
          <p:nvPr/>
        </p:nvGraphicFramePr>
        <p:xfrm>
          <a:off x="2997395" y="2891330"/>
          <a:ext cx="3967163" cy="809625"/>
        </p:xfrm>
        <a:graphic>
          <a:graphicData uri="http://schemas.openxmlformats.org/presentationml/2006/ole">
            <p:oleObj spid="_x0000_s9222" name="Equation" r:id="rId7" imgW="1993680" imgH="406080" progId="Equation.DSMT4">
              <p:embed/>
            </p:oleObj>
          </a:graphicData>
        </a:graphic>
      </p:graphicFrame>
      <p:graphicFrame>
        <p:nvGraphicFramePr>
          <p:cNvPr id="9223" name="Object 3"/>
          <p:cNvGraphicFramePr>
            <a:graphicFrameLocks noChangeAspect="1"/>
          </p:cNvGraphicFramePr>
          <p:nvPr/>
        </p:nvGraphicFramePr>
        <p:xfrm>
          <a:off x="1576410" y="4427225"/>
          <a:ext cx="3284537" cy="809625"/>
        </p:xfrm>
        <a:graphic>
          <a:graphicData uri="http://schemas.openxmlformats.org/presentationml/2006/ole">
            <p:oleObj spid="_x0000_s9223" name="Equation" r:id="rId8" imgW="1650960" imgH="406080" progId="Equation.DSMT4">
              <p:embed/>
            </p:oleObj>
          </a:graphicData>
        </a:graphic>
      </p:graphicFrame>
      <p:graphicFrame>
        <p:nvGraphicFramePr>
          <p:cNvPr id="9224" name="Object 3"/>
          <p:cNvGraphicFramePr>
            <a:graphicFrameLocks noChangeAspect="1"/>
          </p:cNvGraphicFramePr>
          <p:nvPr/>
        </p:nvGraphicFramePr>
        <p:xfrm>
          <a:off x="5191147" y="4389125"/>
          <a:ext cx="3436938" cy="809625"/>
        </p:xfrm>
        <a:graphic>
          <a:graphicData uri="http://schemas.openxmlformats.org/presentationml/2006/ole">
            <p:oleObj spid="_x0000_s9224" name="Equation" r:id="rId9" imgW="1726920" imgH="406080" progId="Equation.DSMT4">
              <p:embed/>
            </p:oleObj>
          </a:graphicData>
        </a:graphic>
      </p:graphicFrame>
      <p:graphicFrame>
        <p:nvGraphicFramePr>
          <p:cNvPr id="9234" name="Object 3"/>
          <p:cNvGraphicFramePr>
            <a:graphicFrameLocks noChangeAspect="1"/>
          </p:cNvGraphicFramePr>
          <p:nvPr/>
        </p:nvGraphicFramePr>
        <p:xfrm>
          <a:off x="4610405" y="5484106"/>
          <a:ext cx="1864210" cy="1159826"/>
        </p:xfrm>
        <a:graphic>
          <a:graphicData uri="http://schemas.openxmlformats.org/presentationml/2006/ole">
            <p:oleObj spid="_x0000_s9234" name="Equation" r:id="rId10" imgW="1002960" imgH="622080" progId="Equation.DSMT4">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8"/>
          <p:cNvSpPr>
            <a:spLocks noGrp="1"/>
          </p:cNvSpPr>
          <p:nvPr>
            <p:ph type="sldNum" sz="quarter" idx="12"/>
          </p:nvPr>
        </p:nvSpPr>
        <p:spPr>
          <a:xfrm>
            <a:off x="6761085" y="6381750"/>
            <a:ext cx="2133600" cy="476250"/>
          </a:xfrm>
          <a:noFill/>
          <a:ln>
            <a:miter lim="800000"/>
            <a:headEnd/>
            <a:tailEnd/>
          </a:ln>
        </p:spPr>
        <p:txBody>
          <a:bodyPr/>
          <a:lstStyle/>
          <a:p>
            <a:fld id="{0A3E8187-A954-49A0-BDC3-0324F4B3025F}" type="slidenum">
              <a:rPr lang="en-US" smtClean="0"/>
              <a:pPr/>
              <a:t>19</a:t>
            </a:fld>
            <a:endParaRPr lang="en-US" smtClean="0"/>
          </a:p>
        </p:txBody>
      </p:sp>
      <p:sp>
        <p:nvSpPr>
          <p:cNvPr id="10245" name="Rectangle 1026"/>
          <p:cNvSpPr>
            <a:spLocks noGrp="1" noChangeArrowheads="1"/>
          </p:cNvSpPr>
          <p:nvPr>
            <p:ph type="title" sz="quarter"/>
          </p:nvPr>
        </p:nvSpPr>
        <p:spPr>
          <a:xfrm>
            <a:off x="461963" y="1"/>
            <a:ext cx="8229600" cy="894270"/>
          </a:xfrm>
        </p:spPr>
        <p:txBody>
          <a:bodyPr/>
          <a:lstStyle/>
          <a:p>
            <a:pPr eaLnBrk="1" hangingPunct="1"/>
            <a:r>
              <a:rPr lang="en-US" sz="2800" b="1" dirty="0" smtClean="0"/>
              <a:t>Power Factor</a:t>
            </a:r>
          </a:p>
        </p:txBody>
      </p:sp>
      <p:sp>
        <p:nvSpPr>
          <p:cNvPr id="10246" name="Text Box 1028"/>
          <p:cNvSpPr txBox="1">
            <a:spLocks noChangeArrowheads="1"/>
          </p:cNvSpPr>
          <p:nvPr/>
        </p:nvSpPr>
        <p:spPr bwMode="auto">
          <a:xfrm>
            <a:off x="7259638" y="779463"/>
            <a:ext cx="1574800" cy="366712"/>
          </a:xfrm>
          <a:prstGeom prst="rect">
            <a:avLst/>
          </a:prstGeom>
          <a:noFill/>
          <a:ln w="9525">
            <a:noFill/>
            <a:miter lim="800000"/>
            <a:headEnd/>
            <a:tailEnd/>
          </a:ln>
        </p:spPr>
        <p:txBody>
          <a:bodyPr>
            <a:spAutoFit/>
          </a:bodyPr>
          <a:lstStyle/>
          <a:p>
            <a:pPr eaLnBrk="1" hangingPunct="1">
              <a:spcBef>
                <a:spcPct val="50000"/>
              </a:spcBef>
            </a:pPr>
            <a:endParaRPr lang="es-ES"/>
          </a:p>
        </p:txBody>
      </p:sp>
      <p:sp>
        <p:nvSpPr>
          <p:cNvPr id="10247" name="Text Box 1030"/>
          <p:cNvSpPr txBox="1">
            <a:spLocks noChangeArrowheads="1"/>
          </p:cNvSpPr>
          <p:nvPr/>
        </p:nvSpPr>
        <p:spPr bwMode="auto">
          <a:xfrm>
            <a:off x="577880" y="764024"/>
            <a:ext cx="8257075" cy="6093976"/>
          </a:xfrm>
          <a:prstGeom prst="rect">
            <a:avLst/>
          </a:prstGeom>
          <a:noFill/>
          <a:ln w="9525">
            <a:noFill/>
            <a:miter lim="800000"/>
            <a:headEnd/>
            <a:tailEnd/>
          </a:ln>
        </p:spPr>
        <p:txBody>
          <a:bodyPr wrap="square">
            <a:spAutoFit/>
          </a:bodyPr>
          <a:lstStyle/>
          <a:p>
            <a:pPr marL="457200" indent="-457200" eaLnBrk="1" hangingPunct="1">
              <a:spcBef>
                <a:spcPct val="50000"/>
              </a:spcBef>
              <a:buFont typeface="Arial" charset="0"/>
              <a:buChar char="•"/>
            </a:pPr>
            <a:r>
              <a:rPr lang="en-US" sz="2000" b="1" dirty="0"/>
              <a:t>In the restricted case in which we have a linear circuit operating at a single </a:t>
            </a:r>
            <a:r>
              <a:rPr lang="en-US" sz="2000" b="1" dirty="0" smtClean="0"/>
              <a:t>frequency (hence, applicable to linear loads), </a:t>
            </a:r>
            <a:r>
              <a:rPr lang="en-US" sz="2000" b="1" dirty="0"/>
              <a:t>the power factor is the displacement power factor:</a:t>
            </a:r>
          </a:p>
          <a:p>
            <a:pPr marL="457200" indent="-457200" eaLnBrk="1" hangingPunct="1">
              <a:spcBef>
                <a:spcPct val="50000"/>
              </a:spcBef>
              <a:buFont typeface="Arial" charset="0"/>
              <a:buChar char="•"/>
            </a:pPr>
            <a:endParaRPr lang="en-US" sz="2000" b="1" dirty="0"/>
          </a:p>
          <a:p>
            <a:pPr marL="457200" indent="-457200" eaLnBrk="1" hangingPunct="1">
              <a:spcBef>
                <a:spcPct val="50000"/>
              </a:spcBef>
              <a:buFont typeface="Arial" charset="0"/>
              <a:buChar char="•"/>
            </a:pPr>
            <a:endParaRPr lang="en-US" sz="2000" b="1" dirty="0"/>
          </a:p>
          <a:p>
            <a:pPr marL="457200" indent="-457200" eaLnBrk="1" hangingPunct="1">
              <a:spcBef>
                <a:spcPct val="50000"/>
              </a:spcBef>
              <a:buFont typeface="Arial" charset="0"/>
              <a:buChar char="•"/>
            </a:pPr>
            <a:r>
              <a:rPr lang="en-US" sz="2000" b="1" dirty="0"/>
              <a:t>In a more general definition when a circuit operates with multiple </a:t>
            </a:r>
            <a:r>
              <a:rPr lang="en-US" sz="2000" b="1" dirty="0" smtClean="0"/>
              <a:t>frequencies (e.g. power electronic loads), </a:t>
            </a:r>
            <a:r>
              <a:rPr lang="en-US" sz="2000" b="1" dirty="0"/>
              <a:t>power factor is</a:t>
            </a:r>
          </a:p>
          <a:p>
            <a:pPr marL="457200" indent="-457200" eaLnBrk="1" hangingPunct="1">
              <a:spcBef>
                <a:spcPct val="50000"/>
              </a:spcBef>
              <a:buFont typeface="Arial" charset="0"/>
              <a:buChar char="•"/>
            </a:pPr>
            <a:endParaRPr lang="en-US" sz="2000" b="1" dirty="0"/>
          </a:p>
          <a:p>
            <a:pPr marL="457200" indent="-457200" eaLnBrk="1" hangingPunct="1">
              <a:spcBef>
                <a:spcPct val="50000"/>
              </a:spcBef>
              <a:buFont typeface="Arial" charset="0"/>
              <a:buChar char="•"/>
            </a:pPr>
            <a:endParaRPr lang="en-US" sz="2000" b="1" dirty="0"/>
          </a:p>
          <a:p>
            <a:pPr marL="457200" indent="-457200" eaLnBrk="1" hangingPunct="1">
              <a:spcBef>
                <a:spcPct val="50000"/>
              </a:spcBef>
              <a:buFont typeface="Arial" charset="0"/>
              <a:buChar char="•"/>
            </a:pPr>
            <a:endParaRPr lang="en-US" sz="2000" b="1" dirty="0"/>
          </a:p>
          <a:p>
            <a:pPr marL="457200" indent="-457200" eaLnBrk="1" hangingPunct="1">
              <a:spcBef>
                <a:spcPct val="50000"/>
              </a:spcBef>
              <a:buFont typeface="Arial" charset="0"/>
              <a:buChar char="•"/>
            </a:pPr>
            <a:r>
              <a:rPr lang="en-US" sz="2000" b="1" dirty="0"/>
              <a:t>In both cases the power factor provides an idea related with efficiency because the power factor is a ratio of real power (usually the useful component of power) divided by the total power which includes the power associated to the energy necessary to build fields or to conversion processes.</a:t>
            </a:r>
          </a:p>
        </p:txBody>
      </p:sp>
      <p:graphicFrame>
        <p:nvGraphicFramePr>
          <p:cNvPr id="10242" name="Object 3"/>
          <p:cNvGraphicFramePr>
            <a:graphicFrameLocks noChangeAspect="1"/>
          </p:cNvGraphicFramePr>
          <p:nvPr/>
        </p:nvGraphicFramePr>
        <p:xfrm>
          <a:off x="3149600" y="1825625"/>
          <a:ext cx="2882900" cy="657225"/>
        </p:xfrm>
        <a:graphic>
          <a:graphicData uri="http://schemas.openxmlformats.org/presentationml/2006/ole">
            <p:oleObj spid="_x0000_s10242" name="Equation" r:id="rId3" imgW="1447560" imgH="330120" progId="Equation.DSMT4">
              <p:embed/>
            </p:oleObj>
          </a:graphicData>
        </a:graphic>
      </p:graphicFrame>
      <p:graphicFrame>
        <p:nvGraphicFramePr>
          <p:cNvPr id="10243" name="Object 3"/>
          <p:cNvGraphicFramePr>
            <a:graphicFrameLocks noChangeAspect="1"/>
          </p:cNvGraphicFramePr>
          <p:nvPr/>
        </p:nvGraphicFramePr>
        <p:xfrm>
          <a:off x="2495550" y="3508375"/>
          <a:ext cx="3843338" cy="1035050"/>
        </p:xfrm>
        <a:graphic>
          <a:graphicData uri="http://schemas.openxmlformats.org/presentationml/2006/ole">
            <p:oleObj spid="_x0000_s10243" name="Equation" r:id="rId4" imgW="1930320" imgH="520560"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914400" y="1905000"/>
            <a:ext cx="7391400" cy="4495800"/>
          </a:xfrm>
          <a:prstGeom prst="rect">
            <a:avLst/>
          </a:prstGeom>
          <a:solidFill>
            <a:schemeClr val="bg1"/>
          </a:solidFill>
          <a:ln w="9525">
            <a:solidFill>
              <a:srgbClr val="F8F8F8"/>
            </a:solidFill>
            <a:miter lim="800000"/>
            <a:headEnd/>
            <a:tailEnd/>
          </a:ln>
        </p:spPr>
        <p:txBody>
          <a:bodyPr wrap="none" anchor="ctr"/>
          <a:lstStyle/>
          <a:p>
            <a:endParaRPr lang="en-US"/>
          </a:p>
        </p:txBody>
      </p:sp>
      <p:sp>
        <p:nvSpPr>
          <p:cNvPr id="60419" name="Text Box 3"/>
          <p:cNvSpPr txBox="1">
            <a:spLocks noChangeArrowheads="1"/>
          </p:cNvSpPr>
          <p:nvPr/>
        </p:nvSpPr>
        <p:spPr bwMode="auto">
          <a:xfrm>
            <a:off x="2438400" y="228600"/>
            <a:ext cx="4876800" cy="519113"/>
          </a:xfrm>
          <a:prstGeom prst="rect">
            <a:avLst/>
          </a:prstGeom>
          <a:noFill/>
          <a:ln w="9525">
            <a:noFill/>
            <a:miter lim="800000"/>
            <a:headEnd/>
            <a:tailEnd/>
          </a:ln>
        </p:spPr>
        <p:txBody>
          <a:bodyPr>
            <a:spAutoFit/>
          </a:bodyPr>
          <a:lstStyle/>
          <a:p>
            <a:pPr>
              <a:spcBef>
                <a:spcPct val="50000"/>
              </a:spcBef>
            </a:pPr>
            <a:r>
              <a:rPr lang="en-US" sz="2800" b="1"/>
              <a:t>Power electronic interfaces</a:t>
            </a:r>
          </a:p>
        </p:txBody>
      </p:sp>
      <p:sp>
        <p:nvSpPr>
          <p:cNvPr id="60420" name="Rectangle 4"/>
          <p:cNvSpPr>
            <a:spLocks noChangeArrowheads="1"/>
          </p:cNvSpPr>
          <p:nvPr/>
        </p:nvSpPr>
        <p:spPr bwMode="auto">
          <a:xfrm>
            <a:off x="0" y="914400"/>
            <a:ext cx="9144000" cy="701675"/>
          </a:xfrm>
          <a:prstGeom prst="rect">
            <a:avLst/>
          </a:prstGeom>
          <a:noFill/>
          <a:ln w="9525">
            <a:noFill/>
            <a:miter lim="800000"/>
            <a:headEnd/>
            <a:tailEnd/>
          </a:ln>
        </p:spPr>
        <p:txBody>
          <a:bodyPr>
            <a:spAutoFit/>
          </a:bodyPr>
          <a:lstStyle/>
          <a:p>
            <a:pPr>
              <a:buFontTx/>
              <a:buChar char="•"/>
            </a:pPr>
            <a:r>
              <a:rPr lang="en-US" sz="2000"/>
              <a:t> Power electronic converters provide the necessary adaptation functions to integrate all different microgrid components into a common system.</a:t>
            </a:r>
          </a:p>
        </p:txBody>
      </p:sp>
      <p:pic>
        <p:nvPicPr>
          <p:cNvPr id="60421" name="Picture 5" descr="eac MICROGRID"/>
          <p:cNvPicPr>
            <a:picLocks noChangeAspect="1" noChangeArrowheads="1"/>
          </p:cNvPicPr>
          <p:nvPr/>
        </p:nvPicPr>
        <p:blipFill>
          <a:blip r:embed="rId2" cstate="print"/>
          <a:srcRect/>
          <a:stretch>
            <a:fillRect/>
          </a:stretch>
        </p:blipFill>
        <p:spPr bwMode="auto">
          <a:xfrm>
            <a:off x="990600" y="1981200"/>
            <a:ext cx="7239000" cy="433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Slide Number Placeholder 8"/>
          <p:cNvSpPr>
            <a:spLocks noGrp="1"/>
          </p:cNvSpPr>
          <p:nvPr>
            <p:ph type="sldNum" sz="quarter" idx="12"/>
          </p:nvPr>
        </p:nvSpPr>
        <p:spPr>
          <a:noFill/>
          <a:ln>
            <a:miter lim="800000"/>
            <a:headEnd/>
            <a:tailEnd/>
          </a:ln>
        </p:spPr>
        <p:txBody>
          <a:bodyPr/>
          <a:lstStyle/>
          <a:p>
            <a:fld id="{2644CFF0-7A2C-420F-9ABA-96C7110E185C}" type="slidenum">
              <a:rPr lang="en-US" smtClean="0"/>
              <a:pPr/>
              <a:t>20</a:t>
            </a:fld>
            <a:endParaRPr lang="en-US" smtClean="0"/>
          </a:p>
        </p:txBody>
      </p:sp>
      <p:sp>
        <p:nvSpPr>
          <p:cNvPr id="11272" name="Rectangle 1026"/>
          <p:cNvSpPr>
            <a:spLocks noGrp="1" noChangeArrowheads="1"/>
          </p:cNvSpPr>
          <p:nvPr>
            <p:ph type="title" sz="quarter"/>
          </p:nvPr>
        </p:nvSpPr>
        <p:spPr>
          <a:xfrm>
            <a:off x="501070" y="0"/>
            <a:ext cx="8229600" cy="1143000"/>
          </a:xfrm>
        </p:spPr>
        <p:txBody>
          <a:bodyPr/>
          <a:lstStyle/>
          <a:p>
            <a:pPr eaLnBrk="1" hangingPunct="1"/>
            <a:r>
              <a:rPr lang="en-US" sz="2800" b="1" dirty="0" smtClean="0"/>
              <a:t>Power Factor</a:t>
            </a:r>
          </a:p>
        </p:txBody>
      </p:sp>
      <p:sp>
        <p:nvSpPr>
          <p:cNvPr id="11273" name="Text Box 1028"/>
          <p:cNvSpPr txBox="1">
            <a:spLocks noChangeArrowheads="1"/>
          </p:cNvSpPr>
          <p:nvPr/>
        </p:nvSpPr>
        <p:spPr bwMode="auto">
          <a:xfrm>
            <a:off x="7259638" y="779463"/>
            <a:ext cx="1574800" cy="366712"/>
          </a:xfrm>
          <a:prstGeom prst="rect">
            <a:avLst/>
          </a:prstGeom>
          <a:noFill/>
          <a:ln w="9525">
            <a:noFill/>
            <a:miter lim="800000"/>
            <a:headEnd/>
            <a:tailEnd/>
          </a:ln>
        </p:spPr>
        <p:txBody>
          <a:bodyPr>
            <a:spAutoFit/>
          </a:bodyPr>
          <a:lstStyle/>
          <a:p>
            <a:pPr eaLnBrk="1" hangingPunct="1">
              <a:spcBef>
                <a:spcPct val="50000"/>
              </a:spcBef>
            </a:pPr>
            <a:endParaRPr lang="es-ES"/>
          </a:p>
        </p:txBody>
      </p:sp>
      <p:sp>
        <p:nvSpPr>
          <p:cNvPr id="11274" name="Text Box 1030"/>
          <p:cNvSpPr txBox="1">
            <a:spLocks noChangeArrowheads="1"/>
          </p:cNvSpPr>
          <p:nvPr/>
        </p:nvSpPr>
        <p:spPr bwMode="auto">
          <a:xfrm>
            <a:off x="539475" y="894270"/>
            <a:ext cx="8141585" cy="3323987"/>
          </a:xfrm>
          <a:prstGeom prst="rect">
            <a:avLst/>
          </a:prstGeom>
          <a:noFill/>
          <a:ln w="9525">
            <a:noFill/>
            <a:miter lim="800000"/>
            <a:headEnd/>
            <a:tailEnd/>
          </a:ln>
        </p:spPr>
        <p:txBody>
          <a:bodyPr wrap="square">
            <a:spAutoFit/>
          </a:bodyPr>
          <a:lstStyle/>
          <a:p>
            <a:pPr marL="457200" indent="-457200" eaLnBrk="1" hangingPunct="1">
              <a:spcBef>
                <a:spcPct val="50000"/>
              </a:spcBef>
              <a:buFont typeface="Arial" charset="0"/>
              <a:buChar char="•"/>
            </a:pPr>
            <a:r>
              <a:rPr lang="en-US" sz="2000" b="1" dirty="0"/>
              <a:t>In a linear circuit with a single frequency excitation the power factor is not 1 when the reactance of the equivalent circuit is not zero (so the circuit is inductive or capacitive). The fact that the power factor is not 1, represents the fact that we are storing energy in magnetic and/or electric fields.</a:t>
            </a:r>
          </a:p>
          <a:p>
            <a:pPr marL="457200" indent="-457200" eaLnBrk="1" hangingPunct="1">
              <a:spcBef>
                <a:spcPct val="50000"/>
              </a:spcBef>
              <a:buFont typeface="Arial" charset="0"/>
              <a:buChar char="•"/>
            </a:pPr>
            <a:r>
              <a:rPr lang="en-US" sz="2000" b="1" dirty="0"/>
              <a:t>In a circuit in which the voltage and/or the current signal has multiple harmonics, the power factor is not 1. In a power electronic circuit the fact that the power factor is not 1 represents the fact that power conversion processes usually create harmonic content in the signals. </a:t>
            </a:r>
          </a:p>
        </p:txBody>
      </p:sp>
      <p:graphicFrame>
        <p:nvGraphicFramePr>
          <p:cNvPr id="11266" name="Object 3"/>
          <p:cNvGraphicFramePr>
            <a:graphicFrameLocks noChangeAspect="1"/>
          </p:cNvGraphicFramePr>
          <p:nvPr/>
        </p:nvGraphicFramePr>
        <p:xfrm>
          <a:off x="1346200" y="4543425"/>
          <a:ext cx="3843338" cy="1035050"/>
        </p:xfrm>
        <a:graphic>
          <a:graphicData uri="http://schemas.openxmlformats.org/presentationml/2006/ole">
            <p:oleObj spid="_x0000_s11266" name="Equation" r:id="rId3" imgW="1930320" imgH="520560" progId="Equation.DSMT4">
              <p:embed/>
            </p:oleObj>
          </a:graphicData>
        </a:graphic>
      </p:graphicFrame>
      <p:graphicFrame>
        <p:nvGraphicFramePr>
          <p:cNvPr id="11267" name="Object 3"/>
          <p:cNvGraphicFramePr>
            <a:graphicFrameLocks noChangeAspect="1"/>
          </p:cNvGraphicFramePr>
          <p:nvPr/>
        </p:nvGraphicFramePr>
        <p:xfrm>
          <a:off x="5724525" y="5118100"/>
          <a:ext cx="2609850" cy="920750"/>
        </p:xfrm>
        <a:graphic>
          <a:graphicData uri="http://schemas.openxmlformats.org/presentationml/2006/ole">
            <p:oleObj spid="_x0000_s11267" name="Equation" r:id="rId4" imgW="1257120" imgH="444240" progId="Equation.DSMT4">
              <p:embed/>
            </p:oleObj>
          </a:graphicData>
        </a:graphic>
      </p:graphicFrame>
      <p:graphicFrame>
        <p:nvGraphicFramePr>
          <p:cNvPr id="11268" name="Object 3"/>
          <p:cNvGraphicFramePr>
            <a:graphicFrameLocks noChangeAspect="1"/>
          </p:cNvGraphicFramePr>
          <p:nvPr/>
        </p:nvGraphicFramePr>
        <p:xfrm>
          <a:off x="5762625" y="4273550"/>
          <a:ext cx="2636838" cy="447675"/>
        </p:xfrm>
        <a:graphic>
          <a:graphicData uri="http://schemas.openxmlformats.org/presentationml/2006/ole">
            <p:oleObj spid="_x0000_s11268" name="Equation" r:id="rId5" imgW="1269720" imgH="215640" progId="Equation.DSMT4">
              <p:embed/>
            </p:oleObj>
          </a:graphicData>
        </a:graphic>
      </p:graphicFrame>
      <p:graphicFrame>
        <p:nvGraphicFramePr>
          <p:cNvPr id="11269" name="Object 3"/>
          <p:cNvGraphicFramePr>
            <a:graphicFrameLocks noChangeAspect="1"/>
          </p:cNvGraphicFramePr>
          <p:nvPr/>
        </p:nvGraphicFramePr>
        <p:xfrm>
          <a:off x="5737225" y="5899150"/>
          <a:ext cx="2582863" cy="920750"/>
        </p:xfrm>
        <a:graphic>
          <a:graphicData uri="http://schemas.openxmlformats.org/presentationml/2006/ole">
            <p:oleObj spid="_x0000_s11269" name="Equation" r:id="rId6" imgW="1244520" imgH="444240" progId="Equation.DSMT4">
              <p:embed/>
            </p:oleObj>
          </a:graphicData>
        </a:graphic>
      </p:graphicFrame>
      <p:sp>
        <p:nvSpPr>
          <p:cNvPr id="10" name="Left Brace 9"/>
          <p:cNvSpPr/>
          <p:nvPr/>
        </p:nvSpPr>
        <p:spPr>
          <a:xfrm>
            <a:off x="5608638" y="5426075"/>
            <a:ext cx="153987" cy="139382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1" name="Freeform 10"/>
          <p:cNvSpPr/>
          <p:nvPr/>
        </p:nvSpPr>
        <p:spPr>
          <a:xfrm rot="20489240">
            <a:off x="4899025" y="4479925"/>
            <a:ext cx="854075" cy="265113"/>
          </a:xfrm>
          <a:custGeom>
            <a:avLst/>
            <a:gdLst>
              <a:gd name="connsiteX0" fmla="*/ 0 w 854242"/>
              <a:gd name="connsiteY0" fmla="*/ 100263 h 264695"/>
              <a:gd name="connsiteX1" fmla="*/ 180474 w 854242"/>
              <a:gd name="connsiteY1" fmla="*/ 4010 h 264695"/>
              <a:gd name="connsiteX2" fmla="*/ 529389 w 854242"/>
              <a:gd name="connsiteY2" fmla="*/ 124326 h 264695"/>
              <a:gd name="connsiteX3" fmla="*/ 613610 w 854242"/>
              <a:gd name="connsiteY3" fmla="*/ 244642 h 264695"/>
              <a:gd name="connsiteX4" fmla="*/ 854242 w 854242"/>
              <a:gd name="connsiteY4" fmla="*/ 244642 h 26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42" h="264695">
                <a:moveTo>
                  <a:pt x="0" y="100263"/>
                </a:moveTo>
                <a:cubicBezTo>
                  <a:pt x="46121" y="50131"/>
                  <a:pt x="92243" y="0"/>
                  <a:pt x="180474" y="4010"/>
                </a:cubicBezTo>
                <a:cubicBezTo>
                  <a:pt x="268706" y="8021"/>
                  <a:pt x="457200" y="84221"/>
                  <a:pt x="529389" y="124326"/>
                </a:cubicBezTo>
                <a:cubicBezTo>
                  <a:pt x="601578" y="164431"/>
                  <a:pt x="559468" y="224589"/>
                  <a:pt x="613610" y="244642"/>
                </a:cubicBezTo>
                <a:cubicBezTo>
                  <a:pt x="667752" y="264695"/>
                  <a:pt x="760997" y="254668"/>
                  <a:pt x="854242" y="244642"/>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2" name="Left Brace 11"/>
          <p:cNvSpPr/>
          <p:nvPr/>
        </p:nvSpPr>
        <p:spPr>
          <a:xfrm rot="16200000" flipV="1">
            <a:off x="4375944" y="5123657"/>
            <a:ext cx="276225" cy="11128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13" name="Freeform 12"/>
          <p:cNvSpPr/>
          <p:nvPr/>
        </p:nvSpPr>
        <p:spPr>
          <a:xfrm>
            <a:off x="4500563" y="5943600"/>
            <a:ext cx="949325" cy="273050"/>
          </a:xfrm>
          <a:custGeom>
            <a:avLst/>
            <a:gdLst>
              <a:gd name="connsiteX0" fmla="*/ 0 w 950494"/>
              <a:gd name="connsiteY0" fmla="*/ 0 h 272716"/>
              <a:gd name="connsiteX1" fmla="*/ 168442 w 950494"/>
              <a:gd name="connsiteY1" fmla="*/ 228600 h 272716"/>
              <a:gd name="connsiteX2" fmla="*/ 493294 w 950494"/>
              <a:gd name="connsiteY2" fmla="*/ 264695 h 272716"/>
              <a:gd name="connsiteX3" fmla="*/ 950494 w 950494"/>
              <a:gd name="connsiteY3" fmla="*/ 228600 h 272716"/>
            </a:gdLst>
            <a:ahLst/>
            <a:cxnLst>
              <a:cxn ang="0">
                <a:pos x="connsiteX0" y="connsiteY0"/>
              </a:cxn>
              <a:cxn ang="0">
                <a:pos x="connsiteX1" y="connsiteY1"/>
              </a:cxn>
              <a:cxn ang="0">
                <a:pos x="connsiteX2" y="connsiteY2"/>
              </a:cxn>
              <a:cxn ang="0">
                <a:pos x="connsiteX3" y="connsiteY3"/>
              </a:cxn>
            </a:cxnLst>
            <a:rect l="l" t="t" r="r" b="b"/>
            <a:pathLst>
              <a:path w="950494" h="272716">
                <a:moveTo>
                  <a:pt x="0" y="0"/>
                </a:moveTo>
                <a:cubicBezTo>
                  <a:pt x="43113" y="92242"/>
                  <a:pt x="86226" y="184484"/>
                  <a:pt x="168442" y="228600"/>
                </a:cubicBezTo>
                <a:cubicBezTo>
                  <a:pt x="250658" y="272716"/>
                  <a:pt x="362952" y="264695"/>
                  <a:pt x="493294" y="264695"/>
                </a:cubicBezTo>
                <a:cubicBezTo>
                  <a:pt x="623636" y="264695"/>
                  <a:pt x="787065" y="246647"/>
                  <a:pt x="950494" y="22860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graphicFrame>
        <p:nvGraphicFramePr>
          <p:cNvPr id="11270" name="Object 3"/>
          <p:cNvGraphicFramePr>
            <a:graphicFrameLocks noChangeAspect="1"/>
          </p:cNvGraphicFramePr>
          <p:nvPr/>
        </p:nvGraphicFramePr>
        <p:xfrm>
          <a:off x="6492875" y="4773613"/>
          <a:ext cx="2268538" cy="420687"/>
        </p:xfrm>
        <a:graphic>
          <a:graphicData uri="http://schemas.openxmlformats.org/presentationml/2006/ole">
            <p:oleObj spid="_x0000_s11270" name="Equation" r:id="rId7" imgW="1091880" imgH="203040" progId="Equation.DSMT4">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Slide Number Placeholder 8"/>
          <p:cNvSpPr>
            <a:spLocks noGrp="1"/>
          </p:cNvSpPr>
          <p:nvPr>
            <p:ph type="sldNum" sz="quarter" idx="12"/>
          </p:nvPr>
        </p:nvSpPr>
        <p:spPr>
          <a:xfrm>
            <a:off x="7010400" y="6381750"/>
            <a:ext cx="2133600" cy="476250"/>
          </a:xfrm>
          <a:noFill/>
          <a:ln>
            <a:miter lim="800000"/>
            <a:headEnd/>
            <a:tailEnd/>
          </a:ln>
        </p:spPr>
        <p:txBody>
          <a:bodyPr/>
          <a:lstStyle/>
          <a:p>
            <a:fld id="{A9925D44-8AB3-4FC0-B39B-EF6DE55AABD2}" type="slidenum">
              <a:rPr lang="en-US" smtClean="0"/>
              <a:pPr/>
              <a:t>21</a:t>
            </a:fld>
            <a:endParaRPr lang="en-US" smtClean="0"/>
          </a:p>
        </p:txBody>
      </p:sp>
      <p:sp>
        <p:nvSpPr>
          <p:cNvPr id="12292" name="Rectangle 1026"/>
          <p:cNvSpPr>
            <a:spLocks noGrp="1" noChangeArrowheads="1"/>
          </p:cNvSpPr>
          <p:nvPr>
            <p:ph type="title" sz="quarter"/>
          </p:nvPr>
        </p:nvSpPr>
        <p:spPr>
          <a:xfrm>
            <a:off x="347663" y="-257175"/>
            <a:ext cx="8229600" cy="1143000"/>
          </a:xfrm>
        </p:spPr>
        <p:txBody>
          <a:bodyPr/>
          <a:lstStyle/>
          <a:p>
            <a:pPr eaLnBrk="1" hangingPunct="1"/>
            <a:r>
              <a:rPr lang="en-US" sz="2800" b="1" smtClean="0"/>
              <a:t>Effects of “fast” switching on waveforms</a:t>
            </a:r>
          </a:p>
        </p:txBody>
      </p:sp>
      <p:sp>
        <p:nvSpPr>
          <p:cNvPr id="12293" name="Text Box 1030"/>
          <p:cNvSpPr txBox="1">
            <a:spLocks noChangeArrowheads="1"/>
          </p:cNvSpPr>
          <p:nvPr/>
        </p:nvSpPr>
        <p:spPr bwMode="auto">
          <a:xfrm>
            <a:off x="461963" y="549275"/>
            <a:ext cx="7834312" cy="2555875"/>
          </a:xfrm>
          <a:prstGeom prst="rect">
            <a:avLst/>
          </a:prstGeom>
          <a:noFill/>
          <a:ln w="9525">
            <a:noFill/>
            <a:miter lim="800000"/>
            <a:headEnd/>
            <a:tailEnd/>
          </a:ln>
        </p:spPr>
        <p:txBody>
          <a:bodyPr>
            <a:spAutoFit/>
          </a:bodyPr>
          <a:lstStyle/>
          <a:p>
            <a:pPr eaLnBrk="1" hangingPunct="1">
              <a:spcBef>
                <a:spcPct val="50000"/>
              </a:spcBef>
              <a:buFont typeface="Arial" charset="0"/>
              <a:buChar char="•"/>
            </a:pPr>
            <a:r>
              <a:rPr lang="en-US" sz="2000" b="1"/>
              <a:t> Switching is “fast” when the period of the switching function is much shorter than the circuit time constants.</a:t>
            </a:r>
          </a:p>
          <a:p>
            <a:pPr eaLnBrk="1" hangingPunct="1">
              <a:spcBef>
                <a:spcPct val="50000"/>
              </a:spcBef>
              <a:buFont typeface="Arial" charset="0"/>
              <a:buChar char="•"/>
            </a:pPr>
            <a:r>
              <a:rPr lang="en-US" sz="2000" b="1"/>
              <a:t> As a result, charging or discharging times are much shorter than the circuit time constants</a:t>
            </a:r>
          </a:p>
          <a:p>
            <a:pPr eaLnBrk="1" hangingPunct="1">
              <a:spcBef>
                <a:spcPct val="50000"/>
              </a:spcBef>
              <a:buFont typeface="Arial" charset="0"/>
              <a:buChar char="•"/>
            </a:pPr>
            <a:r>
              <a:rPr lang="en-US" sz="2000" b="1"/>
              <a:t> In these conditions, exponential and other waveforms representing the actual response of circuit variables can be approximated to lines.</a:t>
            </a:r>
          </a:p>
        </p:txBody>
      </p:sp>
      <p:pic>
        <p:nvPicPr>
          <p:cNvPr id="12294" name="Picture 6"/>
          <p:cNvPicPr>
            <a:picLocks noChangeAspect="1" noChangeArrowheads="1"/>
          </p:cNvPicPr>
          <p:nvPr/>
        </p:nvPicPr>
        <p:blipFill>
          <a:blip r:embed="rId3" cstate="print"/>
          <a:srcRect/>
          <a:stretch>
            <a:fillRect/>
          </a:stretch>
        </p:blipFill>
        <p:spPr bwMode="auto">
          <a:xfrm>
            <a:off x="769938" y="3008313"/>
            <a:ext cx="7588250" cy="3130550"/>
          </a:xfrm>
          <a:prstGeom prst="rect">
            <a:avLst/>
          </a:prstGeom>
          <a:noFill/>
          <a:ln w="9525">
            <a:noFill/>
            <a:miter lim="800000"/>
            <a:headEnd/>
            <a:tailEnd/>
          </a:ln>
        </p:spPr>
      </p:pic>
      <p:graphicFrame>
        <p:nvGraphicFramePr>
          <p:cNvPr id="12290" name="Object 3"/>
          <p:cNvGraphicFramePr>
            <a:graphicFrameLocks noChangeAspect="1"/>
          </p:cNvGraphicFramePr>
          <p:nvPr/>
        </p:nvGraphicFramePr>
        <p:xfrm>
          <a:off x="5483225" y="5972175"/>
          <a:ext cx="3006725" cy="885825"/>
        </p:xfrm>
        <a:graphic>
          <a:graphicData uri="http://schemas.openxmlformats.org/presentationml/2006/ole">
            <p:oleObj spid="_x0000_s12290" name="Equation" r:id="rId4" imgW="1511280" imgH="444240" progId="Equation.DSMT4">
              <p:embed/>
            </p:oleObj>
          </a:graphicData>
        </a:graphic>
      </p:graphicFrame>
      <p:sp>
        <p:nvSpPr>
          <p:cNvPr id="12295" name="TextBox 8"/>
          <p:cNvSpPr txBox="1">
            <a:spLocks noChangeArrowheads="1"/>
          </p:cNvSpPr>
          <p:nvPr/>
        </p:nvSpPr>
        <p:spPr bwMode="auto">
          <a:xfrm>
            <a:off x="193675" y="6180138"/>
            <a:ext cx="4532313" cy="677862"/>
          </a:xfrm>
          <a:prstGeom prst="rect">
            <a:avLst/>
          </a:prstGeom>
          <a:noFill/>
          <a:ln w="9525">
            <a:noFill/>
            <a:miter lim="800000"/>
            <a:headEnd/>
            <a:tailEnd/>
          </a:ln>
        </p:spPr>
        <p:txBody>
          <a:bodyPr>
            <a:spAutoFit/>
          </a:bodyPr>
          <a:lstStyle/>
          <a:p>
            <a:r>
              <a:rPr lang="en-US"/>
              <a:t>Remember the Taylor Series Expansion of a function </a:t>
            </a:r>
            <a:r>
              <a:rPr lang="en-US" sz="2000" i="1">
                <a:latin typeface="Times New Roman" pitchFamily="18" charset="0"/>
                <a:cs typeface="Times New Roman" pitchFamily="18" charset="0"/>
              </a:rPr>
              <a:t>f(x)</a:t>
            </a:r>
            <a:r>
              <a:rPr lang="en-US"/>
              <a:t> about a point </a:t>
            </a:r>
            <a:r>
              <a:rPr lang="en-US" sz="2000" i="1">
                <a:latin typeface="Times New Roman" pitchFamily="18" charset="0"/>
                <a:cs typeface="Times New Roman" pitchFamily="18" charset="0"/>
              </a:rPr>
              <a:t>x</a:t>
            </a:r>
            <a:r>
              <a:rPr lang="en-US" sz="1400" i="1">
                <a:latin typeface="Times New Roman" pitchFamily="18" charset="0"/>
                <a:cs typeface="Times New Roman" pitchFamily="18" charset="0"/>
              </a:rPr>
              <a:t>o</a:t>
            </a:r>
            <a:r>
              <a:rPr lang="en-US"/>
              <a:t>:</a:t>
            </a:r>
          </a:p>
        </p:txBody>
      </p:sp>
      <p:sp>
        <p:nvSpPr>
          <p:cNvPr id="9" name="Freeform 8"/>
          <p:cNvSpPr/>
          <p:nvPr/>
        </p:nvSpPr>
        <p:spPr>
          <a:xfrm>
            <a:off x="3560763" y="6402388"/>
            <a:ext cx="1901825" cy="303212"/>
          </a:xfrm>
          <a:custGeom>
            <a:avLst/>
            <a:gdLst>
              <a:gd name="connsiteX0" fmla="*/ 0 w 1900990"/>
              <a:gd name="connsiteY0" fmla="*/ 286752 h 302794"/>
              <a:gd name="connsiteX1" fmla="*/ 685800 w 1900990"/>
              <a:gd name="connsiteY1" fmla="*/ 286752 h 302794"/>
              <a:gd name="connsiteX2" fmla="*/ 1022685 w 1900990"/>
              <a:gd name="connsiteY2" fmla="*/ 190499 h 302794"/>
              <a:gd name="connsiteX3" fmla="*/ 1239253 w 1900990"/>
              <a:gd name="connsiteY3" fmla="*/ 70183 h 302794"/>
              <a:gd name="connsiteX4" fmla="*/ 1528011 w 1900990"/>
              <a:gd name="connsiteY4" fmla="*/ 10026 h 302794"/>
              <a:gd name="connsiteX5" fmla="*/ 1900990 w 1900990"/>
              <a:gd name="connsiteY5" fmla="*/ 10026 h 30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0990" h="302794">
                <a:moveTo>
                  <a:pt x="0" y="286752"/>
                </a:moveTo>
                <a:cubicBezTo>
                  <a:pt x="257676" y="294773"/>
                  <a:pt x="515353" y="302794"/>
                  <a:pt x="685800" y="286752"/>
                </a:cubicBezTo>
                <a:cubicBezTo>
                  <a:pt x="856247" y="270710"/>
                  <a:pt x="930443" y="226594"/>
                  <a:pt x="1022685" y="190499"/>
                </a:cubicBezTo>
                <a:cubicBezTo>
                  <a:pt x="1114927" y="154404"/>
                  <a:pt x="1155032" y="100262"/>
                  <a:pt x="1239253" y="70183"/>
                </a:cubicBezTo>
                <a:cubicBezTo>
                  <a:pt x="1323474" y="40104"/>
                  <a:pt x="1417722" y="20052"/>
                  <a:pt x="1528011" y="10026"/>
                </a:cubicBezTo>
                <a:cubicBezTo>
                  <a:pt x="1638300" y="0"/>
                  <a:pt x="1769645" y="5013"/>
                  <a:pt x="1900990" y="10026"/>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8"/>
          <p:cNvSpPr>
            <a:spLocks noGrp="1"/>
          </p:cNvSpPr>
          <p:nvPr>
            <p:ph type="sldNum" sz="quarter" idx="12"/>
          </p:nvPr>
        </p:nvSpPr>
        <p:spPr>
          <a:noFill/>
          <a:ln>
            <a:miter lim="800000"/>
            <a:headEnd/>
            <a:tailEnd/>
          </a:ln>
        </p:spPr>
        <p:txBody>
          <a:bodyPr/>
          <a:lstStyle/>
          <a:p>
            <a:fld id="{5C35757D-6B88-4934-BF65-D00713F8D5DA}" type="slidenum">
              <a:rPr lang="en-US" smtClean="0"/>
              <a:pPr/>
              <a:t>22</a:t>
            </a:fld>
            <a:endParaRPr lang="en-US" smtClean="0"/>
          </a:p>
        </p:txBody>
      </p:sp>
      <p:sp>
        <p:nvSpPr>
          <p:cNvPr id="13316" name="Rectangle 2"/>
          <p:cNvSpPr>
            <a:spLocks noGrp="1" noChangeArrowheads="1"/>
          </p:cNvSpPr>
          <p:nvPr>
            <p:ph type="title" sz="quarter"/>
          </p:nvPr>
        </p:nvSpPr>
        <p:spPr>
          <a:xfrm>
            <a:off x="457200" y="274638"/>
            <a:ext cx="8229600" cy="773112"/>
          </a:xfrm>
        </p:spPr>
        <p:txBody>
          <a:bodyPr/>
          <a:lstStyle/>
          <a:p>
            <a:pPr eaLnBrk="1" hangingPunct="1"/>
            <a:r>
              <a:rPr lang="en-US" sz="2800" b="1" smtClean="0"/>
              <a:t>Switching function and duty cycle</a:t>
            </a:r>
          </a:p>
        </p:txBody>
      </p:sp>
      <p:sp>
        <p:nvSpPr>
          <p:cNvPr id="13317" name="Text Box 4"/>
          <p:cNvSpPr txBox="1">
            <a:spLocks noChangeArrowheads="1"/>
          </p:cNvSpPr>
          <p:nvPr/>
        </p:nvSpPr>
        <p:spPr bwMode="auto">
          <a:xfrm>
            <a:off x="155575" y="1201738"/>
            <a:ext cx="8678863" cy="4940300"/>
          </a:xfrm>
          <a:prstGeom prst="rect">
            <a:avLst/>
          </a:prstGeom>
          <a:noFill/>
          <a:ln w="9525">
            <a:noFill/>
            <a:miter lim="800000"/>
            <a:headEnd/>
            <a:tailEnd/>
          </a:ln>
        </p:spPr>
        <p:txBody>
          <a:bodyPr>
            <a:spAutoFit/>
          </a:bodyPr>
          <a:lstStyle/>
          <a:p>
            <a:pPr eaLnBrk="1" hangingPunct="1">
              <a:spcBef>
                <a:spcPct val="50000"/>
              </a:spcBef>
              <a:buFont typeface="Arial" charset="0"/>
              <a:buChar char="•"/>
            </a:pPr>
            <a:r>
              <a:rPr lang="en-US"/>
              <a:t> The logic signal used to represent the control signal in power electronic switches is called switching signal q(t). </a:t>
            </a:r>
          </a:p>
          <a:p>
            <a:pPr lvl="1" eaLnBrk="1" hangingPunct="1">
              <a:spcBef>
                <a:spcPct val="50000"/>
              </a:spcBef>
              <a:buFont typeface="Arial" charset="0"/>
              <a:buChar char="•"/>
            </a:pPr>
            <a:r>
              <a:rPr lang="en-US"/>
              <a:t> When q(t) =1 the switch (e.g. a MOSFET or an IGBT) is closed</a:t>
            </a:r>
          </a:p>
          <a:p>
            <a:pPr lvl="1" eaLnBrk="1" hangingPunct="1">
              <a:spcBef>
                <a:spcPct val="50000"/>
              </a:spcBef>
              <a:buFont typeface="Arial" charset="0"/>
              <a:buChar char="•"/>
            </a:pPr>
            <a:r>
              <a:rPr lang="en-US"/>
              <a:t> When q(t) =0 the switch is open.</a:t>
            </a:r>
          </a:p>
          <a:p>
            <a:pPr eaLnBrk="1" hangingPunct="1">
              <a:spcBef>
                <a:spcPct val="50000"/>
              </a:spcBef>
              <a:buFont typeface="Arial" charset="0"/>
              <a:buChar char="•"/>
            </a:pPr>
            <a:r>
              <a:rPr lang="en-US"/>
              <a:t> When power electronic switches are operated at a constant frequency in steady state q(t) is usually a periodic signal that may look like this:</a:t>
            </a:r>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r>
              <a:rPr lang="en-US"/>
              <a:t> Then the duty cycle D is the portion of the time the switch is conducting current so, mathematically it equals the average of the switching function.</a:t>
            </a:r>
          </a:p>
        </p:txBody>
      </p:sp>
      <p:pic>
        <p:nvPicPr>
          <p:cNvPr id="13318" name="Picture 9"/>
          <p:cNvPicPr>
            <a:picLocks noChangeAspect="1" noChangeArrowheads="1"/>
          </p:cNvPicPr>
          <p:nvPr/>
        </p:nvPicPr>
        <p:blipFill>
          <a:blip r:embed="rId3" cstate="print"/>
          <a:srcRect/>
          <a:stretch>
            <a:fillRect/>
          </a:stretch>
        </p:blipFill>
        <p:spPr bwMode="auto">
          <a:xfrm>
            <a:off x="2114550" y="3352800"/>
            <a:ext cx="4300538" cy="2149475"/>
          </a:xfrm>
          <a:prstGeom prst="rect">
            <a:avLst/>
          </a:prstGeom>
          <a:noFill/>
          <a:ln w="9525">
            <a:noFill/>
            <a:miter lim="800000"/>
            <a:headEnd/>
            <a:tailEnd/>
          </a:ln>
        </p:spPr>
      </p:pic>
      <p:graphicFrame>
        <p:nvGraphicFramePr>
          <p:cNvPr id="13314" name="Object 3"/>
          <p:cNvGraphicFramePr>
            <a:graphicFrameLocks noChangeAspect="1"/>
          </p:cNvGraphicFramePr>
          <p:nvPr/>
        </p:nvGraphicFramePr>
        <p:xfrm>
          <a:off x="3535363" y="6078538"/>
          <a:ext cx="1719262" cy="682625"/>
        </p:xfrm>
        <a:graphic>
          <a:graphicData uri="http://schemas.openxmlformats.org/presentationml/2006/ole">
            <p:oleObj spid="_x0000_s13314" name="Equation" r:id="rId4" imgW="863280" imgH="342720"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9" name="Slide Number Placeholder 8"/>
          <p:cNvSpPr>
            <a:spLocks noGrp="1"/>
          </p:cNvSpPr>
          <p:nvPr>
            <p:ph type="sldNum" sz="quarter" idx="12"/>
          </p:nvPr>
        </p:nvSpPr>
        <p:spPr>
          <a:noFill/>
          <a:ln>
            <a:miter lim="800000"/>
            <a:headEnd/>
            <a:tailEnd/>
          </a:ln>
        </p:spPr>
        <p:txBody>
          <a:bodyPr/>
          <a:lstStyle/>
          <a:p>
            <a:fld id="{AF891ABA-6467-4B90-8D75-98FA4EFDEF0A}" type="slidenum">
              <a:rPr lang="en-US" smtClean="0"/>
              <a:pPr/>
              <a:t>23</a:t>
            </a:fld>
            <a:endParaRPr lang="en-US" smtClean="0"/>
          </a:p>
        </p:txBody>
      </p:sp>
      <p:sp>
        <p:nvSpPr>
          <p:cNvPr id="35850" name="Rectangle 1026"/>
          <p:cNvSpPr>
            <a:spLocks noGrp="1" noChangeArrowheads="1"/>
          </p:cNvSpPr>
          <p:nvPr>
            <p:ph type="title" sz="quarter"/>
          </p:nvPr>
        </p:nvSpPr>
        <p:spPr>
          <a:xfrm>
            <a:off x="461963" y="0"/>
            <a:ext cx="8229600" cy="1143000"/>
          </a:xfrm>
        </p:spPr>
        <p:txBody>
          <a:bodyPr/>
          <a:lstStyle/>
          <a:p>
            <a:pPr eaLnBrk="1" hangingPunct="1"/>
            <a:r>
              <a:rPr lang="en-US" sz="2800" b="1" smtClean="0"/>
              <a:t>More on power in ac circuits</a:t>
            </a:r>
          </a:p>
        </p:txBody>
      </p:sp>
      <p:sp>
        <p:nvSpPr>
          <p:cNvPr id="35851" name="Text Box 1028"/>
          <p:cNvSpPr txBox="1">
            <a:spLocks noChangeArrowheads="1"/>
          </p:cNvSpPr>
          <p:nvPr/>
        </p:nvSpPr>
        <p:spPr bwMode="auto">
          <a:xfrm>
            <a:off x="7259638" y="779463"/>
            <a:ext cx="1574800" cy="366712"/>
          </a:xfrm>
          <a:prstGeom prst="rect">
            <a:avLst/>
          </a:prstGeom>
          <a:noFill/>
          <a:ln w="9525">
            <a:noFill/>
            <a:miter lim="800000"/>
            <a:headEnd/>
            <a:tailEnd/>
          </a:ln>
        </p:spPr>
        <p:txBody>
          <a:bodyPr>
            <a:spAutoFit/>
          </a:bodyPr>
          <a:lstStyle/>
          <a:p>
            <a:pPr eaLnBrk="1" hangingPunct="1">
              <a:spcBef>
                <a:spcPct val="50000"/>
              </a:spcBef>
            </a:pPr>
            <a:endParaRPr lang="es-ES"/>
          </a:p>
        </p:txBody>
      </p:sp>
      <p:sp>
        <p:nvSpPr>
          <p:cNvPr id="35852" name="Text Box 1030"/>
          <p:cNvSpPr txBox="1">
            <a:spLocks noChangeArrowheads="1"/>
          </p:cNvSpPr>
          <p:nvPr/>
        </p:nvSpPr>
        <p:spPr bwMode="auto">
          <a:xfrm>
            <a:off x="544513" y="965200"/>
            <a:ext cx="7834312" cy="3016250"/>
          </a:xfrm>
          <a:prstGeom prst="rect">
            <a:avLst/>
          </a:prstGeom>
          <a:noFill/>
          <a:ln w="9525">
            <a:noFill/>
            <a:miter lim="800000"/>
            <a:headEnd/>
            <a:tailEnd/>
          </a:ln>
        </p:spPr>
        <p:txBody>
          <a:bodyPr>
            <a:spAutoFit/>
          </a:bodyPr>
          <a:lstStyle/>
          <a:p>
            <a:pPr marL="457200" indent="-457200" eaLnBrk="1" hangingPunct="1">
              <a:spcBef>
                <a:spcPct val="50000"/>
              </a:spcBef>
              <a:buFont typeface="Arial" charset="0"/>
              <a:buChar char="•"/>
            </a:pPr>
            <a:r>
              <a:rPr lang="en-US" sz="2000" b="1"/>
              <a:t>Instantaneous power</a:t>
            </a:r>
          </a:p>
          <a:p>
            <a:pPr marL="457200" indent="-457200" eaLnBrk="1" hangingPunct="1">
              <a:spcBef>
                <a:spcPct val="50000"/>
              </a:spcBef>
              <a:buFont typeface="Arial" charset="0"/>
              <a:buChar char="•"/>
            </a:pPr>
            <a:endParaRPr lang="en-US" sz="2000" b="1"/>
          </a:p>
          <a:p>
            <a:pPr marL="457200" indent="-457200" eaLnBrk="1" hangingPunct="1">
              <a:spcBef>
                <a:spcPct val="50000"/>
              </a:spcBef>
              <a:buFont typeface="Arial" charset="0"/>
              <a:buChar char="•"/>
            </a:pPr>
            <a:r>
              <a:rPr lang="en-US" sz="2000" b="1"/>
              <a:t>Average power</a:t>
            </a:r>
          </a:p>
          <a:p>
            <a:pPr marL="457200" indent="-457200" eaLnBrk="1" hangingPunct="1">
              <a:spcBef>
                <a:spcPct val="50000"/>
              </a:spcBef>
              <a:buFont typeface="Arial" charset="0"/>
              <a:buChar char="•"/>
            </a:pPr>
            <a:endParaRPr lang="en-US" sz="2000" b="1"/>
          </a:p>
          <a:p>
            <a:pPr marL="457200" indent="-457200" eaLnBrk="1" hangingPunct="1">
              <a:spcBef>
                <a:spcPct val="50000"/>
              </a:spcBef>
              <a:buFont typeface="Arial" charset="0"/>
              <a:buChar char="•"/>
            </a:pPr>
            <a:r>
              <a:rPr lang="en-US" sz="2000" b="1"/>
              <a:t>Power in linear single frequency ac single phase circuits operating in steady state.</a:t>
            </a:r>
          </a:p>
          <a:p>
            <a:pPr marL="914400" lvl="1" indent="-457200" eaLnBrk="1" hangingPunct="1">
              <a:spcBef>
                <a:spcPct val="50000"/>
              </a:spcBef>
            </a:pPr>
            <a:r>
              <a:rPr lang="en-US" sz="2000" b="1"/>
              <a:t>	</a:t>
            </a:r>
            <a:r>
              <a:rPr lang="en-US" b="1"/>
              <a:t>if</a:t>
            </a:r>
            <a:r>
              <a:rPr lang="en-US" sz="2000" b="1"/>
              <a:t>                                  and </a:t>
            </a:r>
          </a:p>
        </p:txBody>
      </p:sp>
      <p:graphicFrame>
        <p:nvGraphicFramePr>
          <p:cNvPr id="35842" name="Object 3"/>
          <p:cNvGraphicFramePr>
            <a:graphicFrameLocks noChangeAspect="1"/>
          </p:cNvGraphicFramePr>
          <p:nvPr/>
        </p:nvGraphicFramePr>
        <p:xfrm>
          <a:off x="3424238" y="1466850"/>
          <a:ext cx="1492250" cy="354013"/>
        </p:xfrm>
        <a:graphic>
          <a:graphicData uri="http://schemas.openxmlformats.org/presentationml/2006/ole">
            <p:oleObj spid="_x0000_s35842" name="Equation" r:id="rId3" imgW="749160" imgH="177480" progId="Equation.DSMT4">
              <p:embed/>
            </p:oleObj>
          </a:graphicData>
        </a:graphic>
      </p:graphicFrame>
      <p:graphicFrame>
        <p:nvGraphicFramePr>
          <p:cNvPr id="35843" name="Object 3"/>
          <p:cNvGraphicFramePr>
            <a:graphicFrameLocks noChangeAspect="1"/>
          </p:cNvGraphicFramePr>
          <p:nvPr/>
        </p:nvGraphicFramePr>
        <p:xfrm>
          <a:off x="1857375" y="3602038"/>
          <a:ext cx="2073275" cy="352425"/>
        </p:xfrm>
        <a:graphic>
          <a:graphicData uri="http://schemas.openxmlformats.org/presentationml/2006/ole">
            <p:oleObj spid="_x0000_s35843" name="Equation" r:id="rId4" imgW="1041120" imgH="177480" progId="Equation.DSMT4">
              <p:embed/>
            </p:oleObj>
          </a:graphicData>
        </a:graphic>
      </p:graphicFrame>
      <p:graphicFrame>
        <p:nvGraphicFramePr>
          <p:cNvPr id="35844" name="Object 3"/>
          <p:cNvGraphicFramePr>
            <a:graphicFrameLocks noChangeAspect="1"/>
          </p:cNvGraphicFramePr>
          <p:nvPr/>
        </p:nvGraphicFramePr>
        <p:xfrm>
          <a:off x="3192463" y="2036763"/>
          <a:ext cx="1719262" cy="682625"/>
        </p:xfrm>
        <a:graphic>
          <a:graphicData uri="http://schemas.openxmlformats.org/presentationml/2006/ole">
            <p:oleObj spid="_x0000_s35844" name="Equation" r:id="rId5" imgW="863280" imgH="342720" progId="Equation.DSMT4">
              <p:embed/>
            </p:oleObj>
          </a:graphicData>
        </a:graphic>
      </p:graphicFrame>
      <p:graphicFrame>
        <p:nvGraphicFramePr>
          <p:cNvPr id="35845" name="Object 3"/>
          <p:cNvGraphicFramePr>
            <a:graphicFrameLocks noChangeAspect="1"/>
          </p:cNvGraphicFramePr>
          <p:nvPr/>
        </p:nvGraphicFramePr>
        <p:xfrm>
          <a:off x="4711700" y="3602038"/>
          <a:ext cx="1971675" cy="352425"/>
        </p:xfrm>
        <a:graphic>
          <a:graphicData uri="http://schemas.openxmlformats.org/presentationml/2006/ole">
            <p:oleObj spid="_x0000_s35845" name="Equation" r:id="rId6" imgW="990360" imgH="177480" progId="Equation.DSMT4">
              <p:embed/>
            </p:oleObj>
          </a:graphicData>
        </a:graphic>
      </p:graphicFrame>
      <p:graphicFrame>
        <p:nvGraphicFramePr>
          <p:cNvPr id="10" name="Object 13"/>
          <p:cNvGraphicFramePr>
            <a:graphicFrameLocks noChangeAspect="1"/>
          </p:cNvGraphicFramePr>
          <p:nvPr/>
        </p:nvGraphicFramePr>
        <p:xfrm>
          <a:off x="1071563" y="5354638"/>
          <a:ext cx="3784600" cy="574675"/>
        </p:xfrm>
        <a:graphic>
          <a:graphicData uri="http://schemas.openxmlformats.org/presentationml/2006/ole">
            <p:oleObj spid="_x0000_s35846" name="Equation" r:id="rId7" imgW="1675673" imgH="253890" progId="Equation.3">
              <p:embed/>
            </p:oleObj>
          </a:graphicData>
        </a:graphic>
      </p:graphicFrame>
      <p:sp>
        <p:nvSpPr>
          <p:cNvPr id="11" name="Rectangle 14"/>
          <p:cNvSpPr>
            <a:spLocks noChangeArrowheads="1"/>
          </p:cNvSpPr>
          <p:nvPr/>
        </p:nvSpPr>
        <p:spPr bwMode="auto">
          <a:xfrm>
            <a:off x="3352800" y="5316538"/>
            <a:ext cx="1690688" cy="576262"/>
          </a:xfrm>
          <a:prstGeom prst="rect">
            <a:avLst/>
          </a:prstGeom>
          <a:noFill/>
          <a:ln w="9525">
            <a:solidFill>
              <a:srgbClr val="FF0000"/>
            </a:solidFill>
            <a:prstDash val="dash"/>
            <a:miter lim="800000"/>
            <a:headEnd/>
            <a:tailEnd/>
          </a:ln>
        </p:spPr>
        <p:txBody>
          <a:bodyPr wrap="none" anchor="ctr"/>
          <a:lstStyle/>
          <a:p>
            <a:pPr eaLnBrk="1" hangingPunct="1"/>
            <a:endParaRPr lang="en-US"/>
          </a:p>
        </p:txBody>
      </p:sp>
      <p:sp>
        <p:nvSpPr>
          <p:cNvPr id="12" name="Text Box 15"/>
          <p:cNvSpPr txBox="1">
            <a:spLocks noChangeArrowheads="1"/>
          </p:cNvSpPr>
          <p:nvPr/>
        </p:nvSpPr>
        <p:spPr bwMode="auto">
          <a:xfrm>
            <a:off x="5303838" y="5432425"/>
            <a:ext cx="3033712" cy="366713"/>
          </a:xfrm>
          <a:prstGeom prst="rect">
            <a:avLst/>
          </a:prstGeom>
          <a:noFill/>
          <a:ln w="9525">
            <a:noFill/>
            <a:miter lim="800000"/>
            <a:headEnd/>
            <a:tailEnd/>
          </a:ln>
        </p:spPr>
        <p:txBody>
          <a:bodyPr>
            <a:spAutoFit/>
          </a:bodyPr>
          <a:lstStyle/>
          <a:p>
            <a:pPr eaLnBrk="1" hangingPunct="1">
              <a:spcBef>
                <a:spcPct val="50000"/>
              </a:spcBef>
            </a:pPr>
            <a:r>
              <a:rPr lang="en-US">
                <a:solidFill>
                  <a:srgbClr val="FF0000"/>
                </a:solidFill>
              </a:rPr>
              <a:t>Displacement power factor</a:t>
            </a:r>
          </a:p>
        </p:txBody>
      </p:sp>
      <p:sp>
        <p:nvSpPr>
          <p:cNvPr id="13" name="Rectangle 16"/>
          <p:cNvSpPr>
            <a:spLocks noChangeArrowheads="1"/>
          </p:cNvSpPr>
          <p:nvPr/>
        </p:nvSpPr>
        <p:spPr bwMode="auto">
          <a:xfrm>
            <a:off x="885825" y="5202238"/>
            <a:ext cx="4225925" cy="804862"/>
          </a:xfrm>
          <a:prstGeom prst="rect">
            <a:avLst/>
          </a:prstGeom>
          <a:noFill/>
          <a:ln w="9525">
            <a:solidFill>
              <a:srgbClr val="0000FF"/>
            </a:solidFill>
            <a:prstDash val="dash"/>
            <a:miter lim="800000"/>
            <a:headEnd/>
            <a:tailEnd/>
          </a:ln>
        </p:spPr>
        <p:txBody>
          <a:bodyPr wrap="none" anchor="ctr"/>
          <a:lstStyle/>
          <a:p>
            <a:pPr eaLnBrk="1" hangingPunct="1"/>
            <a:endParaRPr lang="en-US"/>
          </a:p>
        </p:txBody>
      </p:sp>
      <p:sp>
        <p:nvSpPr>
          <p:cNvPr id="14" name="Text Box 17"/>
          <p:cNvSpPr txBox="1">
            <a:spLocks noChangeArrowheads="1"/>
          </p:cNvSpPr>
          <p:nvPr/>
        </p:nvSpPr>
        <p:spPr bwMode="auto">
          <a:xfrm>
            <a:off x="809625" y="5969000"/>
            <a:ext cx="1804988" cy="366713"/>
          </a:xfrm>
          <a:prstGeom prst="rect">
            <a:avLst/>
          </a:prstGeom>
          <a:noFill/>
          <a:ln w="9525">
            <a:noFill/>
            <a:miter lim="800000"/>
            <a:headEnd/>
            <a:tailEnd/>
          </a:ln>
        </p:spPr>
        <p:txBody>
          <a:bodyPr>
            <a:spAutoFit/>
          </a:bodyPr>
          <a:lstStyle/>
          <a:p>
            <a:pPr eaLnBrk="1" hangingPunct="1">
              <a:spcBef>
                <a:spcPct val="50000"/>
              </a:spcBef>
            </a:pPr>
            <a:r>
              <a:rPr lang="en-US">
                <a:solidFill>
                  <a:srgbClr val="0066CC"/>
                </a:solidFill>
              </a:rPr>
              <a:t>Average power</a:t>
            </a:r>
          </a:p>
        </p:txBody>
      </p:sp>
      <p:sp>
        <p:nvSpPr>
          <p:cNvPr id="15" name="Line 18"/>
          <p:cNvSpPr>
            <a:spLocks noChangeShapeType="1"/>
          </p:cNvSpPr>
          <p:nvPr/>
        </p:nvSpPr>
        <p:spPr bwMode="auto">
          <a:xfrm>
            <a:off x="5033963" y="5624513"/>
            <a:ext cx="307975" cy="0"/>
          </a:xfrm>
          <a:prstGeom prst="line">
            <a:avLst/>
          </a:prstGeom>
          <a:noFill/>
          <a:ln w="9525">
            <a:solidFill>
              <a:srgbClr val="FF0000"/>
            </a:solidFill>
            <a:round/>
            <a:headEnd/>
            <a:tailEnd/>
          </a:ln>
        </p:spPr>
        <p:txBody>
          <a:bodyPr/>
          <a:lstStyle/>
          <a:p>
            <a:endParaRPr lang="en-US"/>
          </a:p>
        </p:txBody>
      </p:sp>
      <p:graphicFrame>
        <p:nvGraphicFramePr>
          <p:cNvPr id="35847" name="Object 3"/>
          <p:cNvGraphicFramePr>
            <a:graphicFrameLocks noChangeAspect="1"/>
          </p:cNvGraphicFramePr>
          <p:nvPr/>
        </p:nvGraphicFramePr>
        <p:xfrm>
          <a:off x="1692275" y="4165600"/>
          <a:ext cx="4171950" cy="654050"/>
        </p:xfrm>
        <a:graphic>
          <a:graphicData uri="http://schemas.openxmlformats.org/presentationml/2006/ole">
            <p:oleObj spid="_x0000_s35847" name="Equation" r:id="rId8" imgW="2095200" imgH="330120" progId="Equation.DSMT4">
              <p:embed/>
            </p:oleObj>
          </a:graphicData>
        </a:graphic>
      </p:graphicFrame>
      <p:sp>
        <p:nvSpPr>
          <p:cNvPr id="17" name="Left Brace 16"/>
          <p:cNvSpPr/>
          <p:nvPr/>
        </p:nvSpPr>
        <p:spPr>
          <a:xfrm rot="16200000" flipV="1">
            <a:off x="4223544" y="5628482"/>
            <a:ext cx="390525" cy="9223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aphicFrame>
        <p:nvGraphicFramePr>
          <p:cNvPr id="105485" name="Object 13"/>
          <p:cNvGraphicFramePr>
            <a:graphicFrameLocks noChangeAspect="1"/>
          </p:cNvGraphicFramePr>
          <p:nvPr/>
        </p:nvGraphicFramePr>
        <p:xfrm>
          <a:off x="4187825" y="6278563"/>
          <a:ext cx="479425" cy="454025"/>
        </p:xfrm>
        <a:graphic>
          <a:graphicData uri="http://schemas.openxmlformats.org/presentationml/2006/ole">
            <p:oleObj spid="_x0000_s35848" name="Equation" r:id="rId9" imgW="126720" imgH="152280" progId="Equation.DSMT4">
              <p:embed/>
            </p:oleObj>
          </a:graphicData>
        </a:graphic>
      </p:graphicFrame>
      <p:sp>
        <p:nvSpPr>
          <p:cNvPr id="20" name="Freeform 19"/>
          <p:cNvSpPr/>
          <p:nvPr/>
        </p:nvSpPr>
        <p:spPr>
          <a:xfrm>
            <a:off x="2981325" y="4691063"/>
            <a:ext cx="303213" cy="625475"/>
          </a:xfrm>
          <a:custGeom>
            <a:avLst/>
            <a:gdLst>
              <a:gd name="connsiteX0" fmla="*/ 302795 w 302795"/>
              <a:gd name="connsiteY0" fmla="*/ 0 h 625643"/>
              <a:gd name="connsiteX1" fmla="*/ 110290 w 302795"/>
              <a:gd name="connsiteY1" fmla="*/ 252664 h 625643"/>
              <a:gd name="connsiteX2" fmla="*/ 14037 w 302795"/>
              <a:gd name="connsiteY2" fmla="*/ 385011 h 625643"/>
              <a:gd name="connsiteX3" fmla="*/ 26069 w 302795"/>
              <a:gd name="connsiteY3" fmla="*/ 625643 h 625643"/>
            </a:gdLst>
            <a:ahLst/>
            <a:cxnLst>
              <a:cxn ang="0">
                <a:pos x="connsiteX0" y="connsiteY0"/>
              </a:cxn>
              <a:cxn ang="0">
                <a:pos x="connsiteX1" y="connsiteY1"/>
              </a:cxn>
              <a:cxn ang="0">
                <a:pos x="connsiteX2" y="connsiteY2"/>
              </a:cxn>
              <a:cxn ang="0">
                <a:pos x="connsiteX3" y="connsiteY3"/>
              </a:cxn>
            </a:cxnLst>
            <a:rect l="l" t="t" r="r" b="b"/>
            <a:pathLst>
              <a:path w="302795" h="625643">
                <a:moveTo>
                  <a:pt x="302795" y="0"/>
                </a:moveTo>
                <a:lnTo>
                  <a:pt x="110290" y="252664"/>
                </a:lnTo>
                <a:cubicBezTo>
                  <a:pt x="62164" y="316832"/>
                  <a:pt x="28074" y="322848"/>
                  <a:pt x="14037" y="385011"/>
                </a:cubicBezTo>
                <a:cubicBezTo>
                  <a:pt x="0" y="447174"/>
                  <a:pt x="13034" y="536408"/>
                  <a:pt x="26069" y="625643"/>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1" name="Left Brace 20"/>
          <p:cNvSpPr/>
          <p:nvPr/>
        </p:nvSpPr>
        <p:spPr>
          <a:xfrm rot="16200000" flipV="1">
            <a:off x="4779962" y="3919538"/>
            <a:ext cx="276225" cy="1689100"/>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22" name="Freeform 21"/>
          <p:cNvSpPr/>
          <p:nvPr/>
        </p:nvSpPr>
        <p:spPr>
          <a:xfrm>
            <a:off x="4826000" y="4943475"/>
            <a:ext cx="1104900" cy="101600"/>
          </a:xfrm>
          <a:custGeom>
            <a:avLst/>
            <a:gdLst>
              <a:gd name="connsiteX0" fmla="*/ 106279 w 1104900"/>
              <a:gd name="connsiteY0" fmla="*/ 0 h 100263"/>
              <a:gd name="connsiteX1" fmla="*/ 166437 w 1104900"/>
              <a:gd name="connsiteY1" fmla="*/ 84221 h 100263"/>
              <a:gd name="connsiteX2" fmla="*/ 1104900 w 1104900"/>
              <a:gd name="connsiteY2" fmla="*/ 96252 h 100263"/>
            </a:gdLst>
            <a:ahLst/>
            <a:cxnLst>
              <a:cxn ang="0">
                <a:pos x="connsiteX0" y="connsiteY0"/>
              </a:cxn>
              <a:cxn ang="0">
                <a:pos x="connsiteX1" y="connsiteY1"/>
              </a:cxn>
              <a:cxn ang="0">
                <a:pos x="connsiteX2" y="connsiteY2"/>
              </a:cxn>
            </a:cxnLst>
            <a:rect l="l" t="t" r="r" b="b"/>
            <a:pathLst>
              <a:path w="1104900" h="100263">
                <a:moveTo>
                  <a:pt x="106279" y="0"/>
                </a:moveTo>
                <a:cubicBezTo>
                  <a:pt x="53139" y="34089"/>
                  <a:pt x="0" y="68179"/>
                  <a:pt x="166437" y="84221"/>
                </a:cubicBezTo>
                <a:cubicBezTo>
                  <a:pt x="332874" y="100263"/>
                  <a:pt x="718887" y="98257"/>
                  <a:pt x="1104900" y="96252"/>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3" name="Text Box 15"/>
          <p:cNvSpPr txBox="1">
            <a:spLocks noChangeArrowheads="1"/>
          </p:cNvSpPr>
          <p:nvPr/>
        </p:nvSpPr>
        <p:spPr bwMode="auto">
          <a:xfrm>
            <a:off x="5916613" y="4857750"/>
            <a:ext cx="3033712" cy="646113"/>
          </a:xfrm>
          <a:prstGeom prst="rect">
            <a:avLst/>
          </a:prstGeom>
          <a:noFill/>
          <a:ln w="9525">
            <a:noFill/>
            <a:miter lim="800000"/>
            <a:headEnd/>
            <a:tailEnd/>
          </a:ln>
        </p:spPr>
        <p:txBody>
          <a:bodyPr>
            <a:spAutoFit/>
          </a:bodyPr>
          <a:lstStyle/>
          <a:p>
            <a:pPr eaLnBrk="1" hangingPunct="1">
              <a:spcBef>
                <a:spcPct val="50000"/>
              </a:spcBef>
            </a:pPr>
            <a:r>
              <a:rPr lang="en-US">
                <a:solidFill>
                  <a:srgbClr val="00B050"/>
                </a:solidFill>
              </a:rPr>
              <a:t>Energy exchanges with energy storage components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54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P spid="15" grpId="0" animBg="1"/>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6" name="Slide Number Placeholder 8"/>
          <p:cNvSpPr>
            <a:spLocks noGrp="1"/>
          </p:cNvSpPr>
          <p:nvPr>
            <p:ph type="sldNum" sz="quarter" idx="12"/>
          </p:nvPr>
        </p:nvSpPr>
        <p:spPr>
          <a:noFill/>
          <a:ln>
            <a:miter lim="800000"/>
            <a:headEnd/>
            <a:tailEnd/>
          </a:ln>
        </p:spPr>
        <p:txBody>
          <a:bodyPr/>
          <a:lstStyle/>
          <a:p>
            <a:fld id="{03ABFE0F-0586-4A4B-A0DA-B8C115EFE150}" type="slidenum">
              <a:rPr lang="en-US" smtClean="0"/>
              <a:pPr/>
              <a:t>24</a:t>
            </a:fld>
            <a:endParaRPr lang="en-US" smtClean="0"/>
          </a:p>
        </p:txBody>
      </p:sp>
      <p:sp>
        <p:nvSpPr>
          <p:cNvPr id="36877" name="Rectangle 1026"/>
          <p:cNvSpPr>
            <a:spLocks noGrp="1" noChangeArrowheads="1"/>
          </p:cNvSpPr>
          <p:nvPr>
            <p:ph type="title" sz="quarter"/>
          </p:nvPr>
        </p:nvSpPr>
        <p:spPr>
          <a:xfrm>
            <a:off x="461963" y="0"/>
            <a:ext cx="8229600" cy="1143000"/>
          </a:xfrm>
        </p:spPr>
        <p:txBody>
          <a:bodyPr/>
          <a:lstStyle/>
          <a:p>
            <a:pPr eaLnBrk="1" hangingPunct="1"/>
            <a:r>
              <a:rPr lang="en-US" sz="2800" b="1" smtClean="0"/>
              <a:t>More on power in (single phase) ac circuits</a:t>
            </a:r>
          </a:p>
        </p:txBody>
      </p:sp>
      <p:sp>
        <p:nvSpPr>
          <p:cNvPr id="36878" name="Text Box 1028"/>
          <p:cNvSpPr txBox="1">
            <a:spLocks noChangeArrowheads="1"/>
          </p:cNvSpPr>
          <p:nvPr/>
        </p:nvSpPr>
        <p:spPr bwMode="auto">
          <a:xfrm>
            <a:off x="7259638" y="779463"/>
            <a:ext cx="1574800" cy="366712"/>
          </a:xfrm>
          <a:prstGeom prst="rect">
            <a:avLst/>
          </a:prstGeom>
          <a:noFill/>
          <a:ln w="9525">
            <a:noFill/>
            <a:miter lim="800000"/>
            <a:headEnd/>
            <a:tailEnd/>
          </a:ln>
        </p:spPr>
        <p:txBody>
          <a:bodyPr>
            <a:spAutoFit/>
          </a:bodyPr>
          <a:lstStyle/>
          <a:p>
            <a:pPr eaLnBrk="1" hangingPunct="1">
              <a:spcBef>
                <a:spcPct val="50000"/>
              </a:spcBef>
            </a:pPr>
            <a:endParaRPr lang="es-ES"/>
          </a:p>
        </p:txBody>
      </p:sp>
      <p:sp>
        <p:nvSpPr>
          <p:cNvPr id="36879" name="Text Box 1030"/>
          <p:cNvSpPr txBox="1">
            <a:spLocks noChangeArrowheads="1"/>
          </p:cNvSpPr>
          <p:nvPr/>
        </p:nvSpPr>
        <p:spPr bwMode="auto">
          <a:xfrm>
            <a:off x="231775" y="965200"/>
            <a:ext cx="8147050" cy="5786438"/>
          </a:xfrm>
          <a:prstGeom prst="rect">
            <a:avLst/>
          </a:prstGeom>
          <a:noFill/>
          <a:ln w="9525">
            <a:noFill/>
            <a:miter lim="800000"/>
            <a:headEnd/>
            <a:tailEnd/>
          </a:ln>
        </p:spPr>
        <p:txBody>
          <a:bodyPr>
            <a:spAutoFit/>
          </a:bodyPr>
          <a:lstStyle/>
          <a:p>
            <a:pPr marL="914400" lvl="1" indent="-457200" eaLnBrk="1" hangingPunct="1">
              <a:spcBef>
                <a:spcPct val="50000"/>
              </a:spcBef>
            </a:pPr>
            <a:r>
              <a:rPr lang="en-US" sz="2000" b="1"/>
              <a:t>			</a:t>
            </a:r>
            <a:r>
              <a:rPr lang="en-US" b="1"/>
              <a:t>if</a:t>
            </a:r>
            <a:r>
              <a:rPr lang="en-US" sz="2000" b="1"/>
              <a:t>                                  and</a:t>
            </a:r>
          </a:p>
          <a:p>
            <a:pPr marL="457200" indent="-457200" eaLnBrk="1" hangingPunct="1">
              <a:spcBef>
                <a:spcPct val="50000"/>
              </a:spcBef>
            </a:pPr>
            <a:r>
              <a:rPr lang="en-US" sz="2000" b="1"/>
              <a:t>Their phasors are</a:t>
            </a:r>
          </a:p>
          <a:p>
            <a:pPr marL="457200" indent="-457200" eaLnBrk="1" hangingPunct="1">
              <a:spcBef>
                <a:spcPct val="50000"/>
              </a:spcBef>
            </a:pPr>
            <a:r>
              <a:rPr lang="en-US" sz="2000" b="1"/>
              <a:t>So complex power is defined as</a:t>
            </a:r>
          </a:p>
          <a:p>
            <a:pPr marL="457200" indent="-457200" eaLnBrk="1" hangingPunct="1">
              <a:spcBef>
                <a:spcPct val="50000"/>
              </a:spcBef>
            </a:pPr>
            <a:endParaRPr lang="en-US" sz="2000" b="1"/>
          </a:p>
          <a:p>
            <a:pPr marL="457200" indent="-457200" eaLnBrk="1" hangingPunct="1">
              <a:spcBef>
                <a:spcPct val="50000"/>
              </a:spcBef>
            </a:pPr>
            <a:endParaRPr lang="en-US" sz="2000" b="1"/>
          </a:p>
          <a:p>
            <a:pPr marL="457200" indent="-457200" eaLnBrk="1" hangingPunct="1">
              <a:spcBef>
                <a:spcPct val="50000"/>
              </a:spcBef>
            </a:pPr>
            <a:endParaRPr lang="en-US" sz="2000" b="1"/>
          </a:p>
          <a:p>
            <a:pPr marL="457200" indent="-457200" eaLnBrk="1" hangingPunct="1">
              <a:spcBef>
                <a:spcPct val="50000"/>
              </a:spcBef>
            </a:pPr>
            <a:endParaRPr lang="en-US" sz="2000" b="1"/>
          </a:p>
          <a:p>
            <a:pPr marL="457200" indent="-457200" eaLnBrk="1" hangingPunct="1">
              <a:spcBef>
                <a:spcPct val="50000"/>
              </a:spcBef>
            </a:pPr>
            <a:endParaRPr lang="en-US" sz="2000" b="1"/>
          </a:p>
          <a:p>
            <a:pPr marL="457200" indent="-457200" eaLnBrk="1" hangingPunct="1">
              <a:spcBef>
                <a:spcPct val="50000"/>
              </a:spcBef>
            </a:pPr>
            <a:endParaRPr lang="en-US" sz="2000" b="1"/>
          </a:p>
          <a:p>
            <a:pPr marL="457200" indent="-457200" eaLnBrk="1" hangingPunct="1">
              <a:spcBef>
                <a:spcPct val="50000"/>
              </a:spcBef>
            </a:pPr>
            <a:r>
              <a:rPr lang="en-US" sz="2000" b="1"/>
              <a:t>where </a:t>
            </a:r>
          </a:p>
          <a:p>
            <a:pPr marL="457200" indent="-457200" eaLnBrk="1" hangingPunct="1">
              <a:spcBef>
                <a:spcPct val="50000"/>
              </a:spcBef>
            </a:pPr>
            <a:endParaRPr lang="en-US" sz="2000" b="1"/>
          </a:p>
          <a:p>
            <a:pPr marL="457200" indent="-457200" eaLnBrk="1" hangingPunct="1">
              <a:spcBef>
                <a:spcPct val="50000"/>
              </a:spcBef>
            </a:pPr>
            <a:r>
              <a:rPr lang="en-US" sz="2000" b="1"/>
              <a:t>is the reactive power representing steady state energy exchanges with energy storage components.</a:t>
            </a:r>
          </a:p>
        </p:txBody>
      </p:sp>
      <p:graphicFrame>
        <p:nvGraphicFramePr>
          <p:cNvPr id="36866" name="Object 3"/>
          <p:cNvGraphicFramePr>
            <a:graphicFrameLocks noChangeAspect="1"/>
          </p:cNvGraphicFramePr>
          <p:nvPr/>
        </p:nvGraphicFramePr>
        <p:xfrm>
          <a:off x="3343275" y="1009650"/>
          <a:ext cx="2073275" cy="352425"/>
        </p:xfrm>
        <a:graphic>
          <a:graphicData uri="http://schemas.openxmlformats.org/presentationml/2006/ole">
            <p:oleObj spid="_x0000_s36866" name="Equation" r:id="rId3" imgW="1041120" imgH="177480" progId="Equation.DSMT4">
              <p:embed/>
            </p:oleObj>
          </a:graphicData>
        </a:graphic>
      </p:graphicFrame>
      <p:graphicFrame>
        <p:nvGraphicFramePr>
          <p:cNvPr id="36867" name="Object 3"/>
          <p:cNvGraphicFramePr>
            <a:graphicFrameLocks noChangeAspect="1"/>
          </p:cNvGraphicFramePr>
          <p:nvPr/>
        </p:nvGraphicFramePr>
        <p:xfrm>
          <a:off x="6197600" y="1009650"/>
          <a:ext cx="1971675" cy="352425"/>
        </p:xfrm>
        <a:graphic>
          <a:graphicData uri="http://schemas.openxmlformats.org/presentationml/2006/ole">
            <p:oleObj spid="_x0000_s36867" name="Equation" r:id="rId4" imgW="990360" imgH="177480" progId="Equation.DSMT4">
              <p:embed/>
            </p:oleObj>
          </a:graphicData>
        </a:graphic>
      </p:graphicFrame>
      <p:graphicFrame>
        <p:nvGraphicFramePr>
          <p:cNvPr id="36868" name="Object 3"/>
          <p:cNvGraphicFramePr>
            <a:graphicFrameLocks noChangeAspect="1"/>
          </p:cNvGraphicFramePr>
          <p:nvPr/>
        </p:nvGraphicFramePr>
        <p:xfrm>
          <a:off x="3613150" y="1470025"/>
          <a:ext cx="935038" cy="377825"/>
        </p:xfrm>
        <a:graphic>
          <a:graphicData uri="http://schemas.openxmlformats.org/presentationml/2006/ole">
            <p:oleObj spid="_x0000_s36868" name="Equation" r:id="rId5" imgW="469800" imgH="190440" progId="Equation.DSMT4">
              <p:embed/>
            </p:oleObj>
          </a:graphicData>
        </a:graphic>
      </p:graphicFrame>
      <p:graphicFrame>
        <p:nvGraphicFramePr>
          <p:cNvPr id="36869" name="Object 3"/>
          <p:cNvGraphicFramePr>
            <a:graphicFrameLocks noChangeAspect="1"/>
          </p:cNvGraphicFramePr>
          <p:nvPr/>
        </p:nvGraphicFramePr>
        <p:xfrm>
          <a:off x="6761163" y="1470025"/>
          <a:ext cx="784225" cy="377825"/>
        </p:xfrm>
        <a:graphic>
          <a:graphicData uri="http://schemas.openxmlformats.org/presentationml/2006/ole">
            <p:oleObj spid="_x0000_s36869" name="Equation" r:id="rId6" imgW="393480" imgH="190440" progId="Equation.DSMT4">
              <p:embed/>
            </p:oleObj>
          </a:graphicData>
        </a:graphic>
      </p:graphicFrame>
      <p:cxnSp>
        <p:nvCxnSpPr>
          <p:cNvPr id="21" name="Straight Arrow Connector 20"/>
          <p:cNvCxnSpPr/>
          <p:nvPr/>
        </p:nvCxnSpPr>
        <p:spPr>
          <a:xfrm flipV="1">
            <a:off x="2613025" y="1624013"/>
            <a:ext cx="8842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6870" name="Object 3"/>
          <p:cNvGraphicFramePr>
            <a:graphicFrameLocks noChangeAspect="1"/>
          </p:cNvGraphicFramePr>
          <p:nvPr/>
        </p:nvGraphicFramePr>
        <p:xfrm>
          <a:off x="1528763" y="2390775"/>
          <a:ext cx="6165850" cy="730250"/>
        </p:xfrm>
        <a:graphic>
          <a:graphicData uri="http://schemas.openxmlformats.org/presentationml/2006/ole">
            <p:oleObj spid="_x0000_s36870" name="Equation" r:id="rId7" imgW="3098520" imgH="368280" progId="Equation.DSMT4">
              <p:embed/>
            </p:oleObj>
          </a:graphicData>
        </a:graphic>
      </p:graphicFrame>
      <p:graphicFrame>
        <p:nvGraphicFramePr>
          <p:cNvPr id="36871" name="Object 3"/>
          <p:cNvGraphicFramePr>
            <a:graphicFrameLocks noChangeAspect="1"/>
          </p:cNvGraphicFramePr>
          <p:nvPr/>
        </p:nvGraphicFramePr>
        <p:xfrm>
          <a:off x="2882900" y="4581525"/>
          <a:ext cx="2173288" cy="428625"/>
        </p:xfrm>
        <a:graphic>
          <a:graphicData uri="http://schemas.openxmlformats.org/presentationml/2006/ole">
            <p:oleObj spid="_x0000_s36871" name="Equation" r:id="rId8" imgW="1091880" imgH="215640" progId="Equation.DSMT4">
              <p:embed/>
            </p:oleObj>
          </a:graphicData>
        </a:graphic>
      </p:graphicFrame>
      <p:graphicFrame>
        <p:nvGraphicFramePr>
          <p:cNvPr id="36872" name="Object 3"/>
          <p:cNvGraphicFramePr>
            <a:graphicFrameLocks noChangeAspect="1"/>
          </p:cNvGraphicFramePr>
          <p:nvPr/>
        </p:nvGraphicFramePr>
        <p:xfrm>
          <a:off x="3305175" y="3967163"/>
          <a:ext cx="1187450" cy="354012"/>
        </p:xfrm>
        <a:graphic>
          <a:graphicData uri="http://schemas.openxmlformats.org/presentationml/2006/ole">
            <p:oleObj spid="_x0000_s36872" name="Equation" r:id="rId9" imgW="596880" imgH="177480" progId="Equation.DSMT4">
              <p:embed/>
            </p:oleObj>
          </a:graphicData>
        </a:graphic>
      </p:graphicFrame>
      <p:graphicFrame>
        <p:nvGraphicFramePr>
          <p:cNvPr id="36873" name="Object 3"/>
          <p:cNvGraphicFramePr>
            <a:graphicFrameLocks noChangeAspect="1"/>
          </p:cNvGraphicFramePr>
          <p:nvPr/>
        </p:nvGraphicFramePr>
        <p:xfrm>
          <a:off x="2882900" y="5426075"/>
          <a:ext cx="2197100" cy="379413"/>
        </p:xfrm>
        <a:graphic>
          <a:graphicData uri="http://schemas.openxmlformats.org/presentationml/2006/ole">
            <p:oleObj spid="_x0000_s36873" name="Equation" r:id="rId10" imgW="1104840" imgH="190440" progId="Equation.DSMT4">
              <p:embed/>
            </p:oleObj>
          </a:graphicData>
        </a:graphic>
      </p:graphicFrame>
      <p:graphicFrame>
        <p:nvGraphicFramePr>
          <p:cNvPr id="36874" name="Object 3"/>
          <p:cNvGraphicFramePr>
            <a:graphicFrameLocks noChangeAspect="1"/>
          </p:cNvGraphicFramePr>
          <p:nvPr/>
        </p:nvGraphicFramePr>
        <p:xfrm>
          <a:off x="2344738" y="3275013"/>
          <a:ext cx="3513137" cy="428625"/>
        </p:xfrm>
        <a:graphic>
          <a:graphicData uri="http://schemas.openxmlformats.org/presentationml/2006/ole">
            <p:oleObj spid="_x0000_s36874" name="Equation" r:id="rId11" imgW="1765080" imgH="215640" progId="Equation.DSMT4">
              <p:embed/>
            </p:oleObj>
          </a:graphicData>
        </a:graphic>
      </p:graphicFrame>
      <p:graphicFrame>
        <p:nvGraphicFramePr>
          <p:cNvPr id="36875" name="Object 3"/>
          <p:cNvGraphicFramePr>
            <a:graphicFrameLocks noChangeAspect="1"/>
          </p:cNvGraphicFramePr>
          <p:nvPr/>
        </p:nvGraphicFramePr>
        <p:xfrm>
          <a:off x="5838825" y="3851275"/>
          <a:ext cx="1514475" cy="506413"/>
        </p:xfrm>
        <a:graphic>
          <a:graphicData uri="http://schemas.openxmlformats.org/presentationml/2006/ole">
            <p:oleObj spid="_x0000_s36875" name="Equation" r:id="rId12" imgW="761760" imgH="253800" progId="Equation.DSMT4">
              <p:embed/>
            </p:oleObj>
          </a:graphicData>
        </a:graphic>
      </p:graphicFrame>
      <p:cxnSp>
        <p:nvCxnSpPr>
          <p:cNvPr id="31" name="Straight Arrow Connector 30"/>
          <p:cNvCxnSpPr/>
          <p:nvPr/>
        </p:nvCxnSpPr>
        <p:spPr>
          <a:xfrm>
            <a:off x="4572000" y="4119563"/>
            <a:ext cx="122872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Freeform 31"/>
          <p:cNvSpPr/>
          <p:nvPr/>
        </p:nvSpPr>
        <p:spPr>
          <a:xfrm>
            <a:off x="6835775" y="2984500"/>
            <a:ext cx="492125" cy="781050"/>
          </a:xfrm>
          <a:custGeom>
            <a:avLst/>
            <a:gdLst>
              <a:gd name="connsiteX0" fmla="*/ 491290 w 491290"/>
              <a:gd name="connsiteY0" fmla="*/ 0 h 782052"/>
              <a:gd name="connsiteX1" fmla="*/ 370974 w 491290"/>
              <a:gd name="connsiteY1" fmla="*/ 132347 h 782052"/>
              <a:gd name="connsiteX2" fmla="*/ 166437 w 491290"/>
              <a:gd name="connsiteY2" fmla="*/ 168442 h 782052"/>
              <a:gd name="connsiteX3" fmla="*/ 22058 w 491290"/>
              <a:gd name="connsiteY3" fmla="*/ 397042 h 782052"/>
              <a:gd name="connsiteX4" fmla="*/ 34090 w 491290"/>
              <a:gd name="connsiteY4" fmla="*/ 782052 h 782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290" h="782052">
                <a:moveTo>
                  <a:pt x="491290" y="0"/>
                </a:moveTo>
                <a:cubicBezTo>
                  <a:pt x="458203" y="52136"/>
                  <a:pt x="425116" y="104273"/>
                  <a:pt x="370974" y="132347"/>
                </a:cubicBezTo>
                <a:cubicBezTo>
                  <a:pt x="316832" y="160421"/>
                  <a:pt x="224590" y="124326"/>
                  <a:pt x="166437" y="168442"/>
                </a:cubicBezTo>
                <a:cubicBezTo>
                  <a:pt x="108284" y="212558"/>
                  <a:pt x="44116" y="294774"/>
                  <a:pt x="22058" y="397042"/>
                </a:cubicBezTo>
                <a:cubicBezTo>
                  <a:pt x="0" y="499310"/>
                  <a:pt x="17045" y="640681"/>
                  <a:pt x="34090" y="782052"/>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 name="Left Brace 32"/>
          <p:cNvSpPr/>
          <p:nvPr/>
        </p:nvSpPr>
        <p:spPr>
          <a:xfrm rot="5400000">
            <a:off x="6105525" y="2011363"/>
            <a:ext cx="236537" cy="922338"/>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35" name="Freeform 34"/>
          <p:cNvSpPr/>
          <p:nvPr/>
        </p:nvSpPr>
        <p:spPr>
          <a:xfrm>
            <a:off x="6148388" y="1958975"/>
            <a:ext cx="1579562" cy="627063"/>
          </a:xfrm>
          <a:custGeom>
            <a:avLst/>
            <a:gdLst>
              <a:gd name="connsiteX0" fmla="*/ 72190 w 1580148"/>
              <a:gd name="connsiteY0" fmla="*/ 314826 h 627647"/>
              <a:gd name="connsiteX1" fmla="*/ 72190 w 1580148"/>
              <a:gd name="connsiteY1" fmla="*/ 74195 h 627647"/>
              <a:gd name="connsiteX2" fmla="*/ 505327 w 1580148"/>
              <a:gd name="connsiteY2" fmla="*/ 14037 h 627647"/>
              <a:gd name="connsiteX3" fmla="*/ 926432 w 1580148"/>
              <a:gd name="connsiteY3" fmla="*/ 14037 h 627647"/>
              <a:gd name="connsiteX4" fmla="*/ 1227222 w 1580148"/>
              <a:gd name="connsiteY4" fmla="*/ 14037 h 627647"/>
              <a:gd name="connsiteX5" fmla="*/ 1540043 w 1580148"/>
              <a:gd name="connsiteY5" fmla="*/ 98258 h 627647"/>
              <a:gd name="connsiteX6" fmla="*/ 1467853 w 1580148"/>
              <a:gd name="connsiteY6" fmla="*/ 314826 h 627647"/>
              <a:gd name="connsiteX7" fmla="*/ 1227222 w 1580148"/>
              <a:gd name="connsiteY7" fmla="*/ 387016 h 627647"/>
              <a:gd name="connsiteX8" fmla="*/ 1179096 w 1580148"/>
              <a:gd name="connsiteY8" fmla="*/ 627647 h 62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0148" h="627647">
                <a:moveTo>
                  <a:pt x="72190" y="314826"/>
                </a:moveTo>
                <a:cubicBezTo>
                  <a:pt x="36095" y="219576"/>
                  <a:pt x="0" y="124327"/>
                  <a:pt x="72190" y="74195"/>
                </a:cubicBezTo>
                <a:cubicBezTo>
                  <a:pt x="144380" y="24063"/>
                  <a:pt x="362953" y="24063"/>
                  <a:pt x="505327" y="14037"/>
                </a:cubicBezTo>
                <a:cubicBezTo>
                  <a:pt x="647701" y="4011"/>
                  <a:pt x="926432" y="14037"/>
                  <a:pt x="926432" y="14037"/>
                </a:cubicBezTo>
                <a:cubicBezTo>
                  <a:pt x="1046748" y="14037"/>
                  <a:pt x="1124953" y="0"/>
                  <a:pt x="1227222" y="14037"/>
                </a:cubicBezTo>
                <a:cubicBezTo>
                  <a:pt x="1329491" y="28074"/>
                  <a:pt x="1499938" y="48127"/>
                  <a:pt x="1540043" y="98258"/>
                </a:cubicBezTo>
                <a:cubicBezTo>
                  <a:pt x="1580148" y="148389"/>
                  <a:pt x="1519990" y="266700"/>
                  <a:pt x="1467853" y="314826"/>
                </a:cubicBezTo>
                <a:cubicBezTo>
                  <a:pt x="1415716" y="362952"/>
                  <a:pt x="1275348" y="334879"/>
                  <a:pt x="1227222" y="387016"/>
                </a:cubicBezTo>
                <a:cubicBezTo>
                  <a:pt x="1179096" y="439153"/>
                  <a:pt x="1179096" y="533400"/>
                  <a:pt x="1179096" y="627647"/>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0" name="Rectangle 1026"/>
          <p:cNvSpPr>
            <a:spLocks noGrp="1" noChangeArrowheads="1"/>
          </p:cNvSpPr>
          <p:nvPr>
            <p:ph type="title" sz="quarter"/>
          </p:nvPr>
        </p:nvSpPr>
        <p:spPr>
          <a:xfrm>
            <a:off x="461963" y="0"/>
            <a:ext cx="8229600" cy="1143000"/>
          </a:xfrm>
        </p:spPr>
        <p:txBody>
          <a:bodyPr/>
          <a:lstStyle/>
          <a:p>
            <a:pPr eaLnBrk="1" hangingPunct="1"/>
            <a:r>
              <a:rPr lang="en-US" sz="2800" b="1" smtClean="0"/>
              <a:t>Power in steady state balanced three phase ac circuits</a:t>
            </a:r>
          </a:p>
        </p:txBody>
      </p:sp>
      <p:sp>
        <p:nvSpPr>
          <p:cNvPr id="37901" name="Text Box 1028"/>
          <p:cNvSpPr txBox="1">
            <a:spLocks noChangeArrowheads="1"/>
          </p:cNvSpPr>
          <p:nvPr/>
        </p:nvSpPr>
        <p:spPr bwMode="auto">
          <a:xfrm>
            <a:off x="7259638" y="779463"/>
            <a:ext cx="1574800" cy="366712"/>
          </a:xfrm>
          <a:prstGeom prst="rect">
            <a:avLst/>
          </a:prstGeom>
          <a:noFill/>
          <a:ln w="9525">
            <a:noFill/>
            <a:miter lim="800000"/>
            <a:headEnd/>
            <a:tailEnd/>
          </a:ln>
        </p:spPr>
        <p:txBody>
          <a:bodyPr>
            <a:spAutoFit/>
          </a:bodyPr>
          <a:lstStyle/>
          <a:p>
            <a:pPr eaLnBrk="1" hangingPunct="1">
              <a:spcBef>
                <a:spcPct val="50000"/>
              </a:spcBef>
            </a:pPr>
            <a:endParaRPr lang="es-ES"/>
          </a:p>
        </p:txBody>
      </p:sp>
      <p:sp>
        <p:nvSpPr>
          <p:cNvPr id="37902" name="Text Box 1030"/>
          <p:cNvSpPr txBox="1">
            <a:spLocks noChangeArrowheads="1"/>
          </p:cNvSpPr>
          <p:nvPr/>
        </p:nvSpPr>
        <p:spPr bwMode="auto">
          <a:xfrm>
            <a:off x="231775" y="965200"/>
            <a:ext cx="8147050" cy="5940425"/>
          </a:xfrm>
          <a:prstGeom prst="rect">
            <a:avLst/>
          </a:prstGeom>
          <a:noFill/>
          <a:ln w="9525">
            <a:noFill/>
            <a:miter lim="800000"/>
            <a:headEnd/>
            <a:tailEnd/>
          </a:ln>
        </p:spPr>
        <p:txBody>
          <a:bodyPr>
            <a:spAutoFit/>
          </a:bodyPr>
          <a:lstStyle/>
          <a:p>
            <a:pPr marL="914400" lvl="1" indent="-457200" eaLnBrk="1" hangingPunct="1">
              <a:spcBef>
                <a:spcPct val="50000"/>
              </a:spcBef>
            </a:pPr>
            <a:r>
              <a:rPr lang="en-US" sz="2000" b="1"/>
              <a:t>Now, </a:t>
            </a:r>
          </a:p>
          <a:p>
            <a:pPr marL="914400" lvl="1" indent="-457200" eaLnBrk="1" hangingPunct="1">
              <a:spcBef>
                <a:spcPct val="50000"/>
              </a:spcBef>
            </a:pPr>
            <a:r>
              <a:rPr lang="en-US" sz="2000" b="1"/>
              <a:t>	if phase voltages and their respective phasors are</a:t>
            </a:r>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r>
              <a:rPr lang="en-US" sz="2000" b="1"/>
              <a:t>Then, line voltage phasors are</a:t>
            </a:r>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r>
              <a:rPr lang="en-US" sz="2000" b="1"/>
              <a:t>and</a:t>
            </a:r>
          </a:p>
          <a:p>
            <a:pPr marL="457200" indent="-457200" eaLnBrk="1" hangingPunct="1">
              <a:spcBef>
                <a:spcPct val="50000"/>
              </a:spcBef>
            </a:pPr>
            <a:endParaRPr lang="en-US" sz="2000" b="1"/>
          </a:p>
          <a:p>
            <a:pPr marL="457200" indent="-457200" eaLnBrk="1" hangingPunct="1">
              <a:spcBef>
                <a:spcPct val="50000"/>
              </a:spcBef>
            </a:pPr>
            <a:endParaRPr lang="en-US" sz="2000" b="1"/>
          </a:p>
        </p:txBody>
      </p:sp>
      <p:graphicFrame>
        <p:nvGraphicFramePr>
          <p:cNvPr id="37890" name="Object 3"/>
          <p:cNvGraphicFramePr>
            <a:graphicFrameLocks noChangeAspect="1"/>
          </p:cNvGraphicFramePr>
          <p:nvPr/>
        </p:nvGraphicFramePr>
        <p:xfrm>
          <a:off x="1317625" y="1843088"/>
          <a:ext cx="2276475" cy="377825"/>
        </p:xfrm>
        <a:graphic>
          <a:graphicData uri="http://schemas.openxmlformats.org/presentationml/2006/ole">
            <p:oleObj spid="_x0000_s37890" name="Equation" r:id="rId3" imgW="1143000" imgH="190440" progId="Equation.DSMT4">
              <p:embed/>
            </p:oleObj>
          </a:graphicData>
        </a:graphic>
      </p:graphicFrame>
      <p:graphicFrame>
        <p:nvGraphicFramePr>
          <p:cNvPr id="37891" name="Object 3"/>
          <p:cNvGraphicFramePr>
            <a:graphicFrameLocks noChangeAspect="1"/>
          </p:cNvGraphicFramePr>
          <p:nvPr/>
        </p:nvGraphicFramePr>
        <p:xfrm>
          <a:off x="5032375" y="2354263"/>
          <a:ext cx="2019300" cy="377825"/>
        </p:xfrm>
        <a:graphic>
          <a:graphicData uri="http://schemas.openxmlformats.org/presentationml/2006/ole">
            <p:oleObj spid="_x0000_s37891" name="Equation" r:id="rId4" imgW="1015920" imgH="190440" progId="Equation.DSMT4">
              <p:embed/>
            </p:oleObj>
          </a:graphicData>
        </a:graphic>
      </p:graphicFrame>
      <p:graphicFrame>
        <p:nvGraphicFramePr>
          <p:cNvPr id="37892" name="Object 3"/>
          <p:cNvGraphicFramePr>
            <a:graphicFrameLocks noChangeAspect="1"/>
          </p:cNvGraphicFramePr>
          <p:nvPr/>
        </p:nvGraphicFramePr>
        <p:xfrm>
          <a:off x="1328738" y="2278063"/>
          <a:ext cx="2959100" cy="427037"/>
        </p:xfrm>
        <a:graphic>
          <a:graphicData uri="http://schemas.openxmlformats.org/presentationml/2006/ole">
            <p:oleObj spid="_x0000_s37892" name="Equation" r:id="rId5" imgW="1485720" imgH="215640" progId="Equation.DSMT4">
              <p:embed/>
            </p:oleObj>
          </a:graphicData>
        </a:graphic>
      </p:graphicFrame>
      <p:graphicFrame>
        <p:nvGraphicFramePr>
          <p:cNvPr id="37893" name="Object 3"/>
          <p:cNvGraphicFramePr>
            <a:graphicFrameLocks noChangeAspect="1"/>
          </p:cNvGraphicFramePr>
          <p:nvPr/>
        </p:nvGraphicFramePr>
        <p:xfrm>
          <a:off x="1363663" y="2814638"/>
          <a:ext cx="2959100" cy="428625"/>
        </p:xfrm>
        <a:graphic>
          <a:graphicData uri="http://schemas.openxmlformats.org/presentationml/2006/ole">
            <p:oleObj spid="_x0000_s37893" name="Equation" r:id="rId6" imgW="1485720" imgH="215640" progId="Equation.DSMT4">
              <p:embed/>
            </p:oleObj>
          </a:graphicData>
        </a:graphic>
      </p:graphicFrame>
      <p:graphicFrame>
        <p:nvGraphicFramePr>
          <p:cNvPr id="37894" name="Object 3"/>
          <p:cNvGraphicFramePr>
            <a:graphicFrameLocks noChangeAspect="1"/>
          </p:cNvGraphicFramePr>
          <p:nvPr/>
        </p:nvGraphicFramePr>
        <p:xfrm>
          <a:off x="5135563" y="1816100"/>
          <a:ext cx="1463675" cy="377825"/>
        </p:xfrm>
        <a:graphic>
          <a:graphicData uri="http://schemas.openxmlformats.org/presentationml/2006/ole">
            <p:oleObj spid="_x0000_s37894" name="Equation" r:id="rId7" imgW="736560" imgH="190440" progId="Equation.DSMT4">
              <p:embed/>
            </p:oleObj>
          </a:graphicData>
        </a:graphic>
      </p:graphicFrame>
      <p:graphicFrame>
        <p:nvGraphicFramePr>
          <p:cNvPr id="37895" name="Object 3"/>
          <p:cNvGraphicFramePr>
            <a:graphicFrameLocks noChangeAspect="1"/>
          </p:cNvGraphicFramePr>
          <p:nvPr/>
        </p:nvGraphicFramePr>
        <p:xfrm>
          <a:off x="5072063" y="2892425"/>
          <a:ext cx="2020887" cy="377825"/>
        </p:xfrm>
        <a:graphic>
          <a:graphicData uri="http://schemas.openxmlformats.org/presentationml/2006/ole">
            <p:oleObj spid="_x0000_s37895" name="Equation" r:id="rId8" imgW="1015920" imgH="190440" progId="Equation.DSMT4">
              <p:embed/>
            </p:oleObj>
          </a:graphicData>
        </a:graphic>
      </p:graphicFrame>
      <p:graphicFrame>
        <p:nvGraphicFramePr>
          <p:cNvPr id="37896" name="Object 3"/>
          <p:cNvGraphicFramePr>
            <a:graphicFrameLocks noChangeAspect="1"/>
          </p:cNvGraphicFramePr>
          <p:nvPr/>
        </p:nvGraphicFramePr>
        <p:xfrm>
          <a:off x="1257300" y="4211638"/>
          <a:ext cx="2195513" cy="427037"/>
        </p:xfrm>
        <a:graphic>
          <a:graphicData uri="http://schemas.openxmlformats.org/presentationml/2006/ole">
            <p:oleObj spid="_x0000_s37896" name="Equation" r:id="rId9" imgW="1104840" imgH="215640" progId="Equation.DSMT4">
              <p:embed/>
            </p:oleObj>
          </a:graphicData>
        </a:graphic>
      </p:graphicFrame>
      <p:graphicFrame>
        <p:nvGraphicFramePr>
          <p:cNvPr id="37897" name="Object 3"/>
          <p:cNvGraphicFramePr>
            <a:graphicFrameLocks noChangeAspect="1"/>
          </p:cNvGraphicFramePr>
          <p:nvPr/>
        </p:nvGraphicFramePr>
        <p:xfrm>
          <a:off x="1230313" y="3697288"/>
          <a:ext cx="2220912" cy="427037"/>
        </p:xfrm>
        <a:graphic>
          <a:graphicData uri="http://schemas.openxmlformats.org/presentationml/2006/ole">
            <p:oleObj spid="_x0000_s37897" name="Equation" r:id="rId10" imgW="1117440" imgH="215640" progId="Equation.DSMT4">
              <p:embed/>
            </p:oleObj>
          </a:graphicData>
        </a:graphic>
      </p:graphicFrame>
      <p:graphicFrame>
        <p:nvGraphicFramePr>
          <p:cNvPr id="37898" name="Object 3"/>
          <p:cNvGraphicFramePr>
            <a:graphicFrameLocks noChangeAspect="1"/>
          </p:cNvGraphicFramePr>
          <p:nvPr/>
        </p:nvGraphicFramePr>
        <p:xfrm>
          <a:off x="1308100" y="4748213"/>
          <a:ext cx="2324100" cy="428625"/>
        </p:xfrm>
        <a:graphic>
          <a:graphicData uri="http://schemas.openxmlformats.org/presentationml/2006/ole">
            <p:oleObj spid="_x0000_s37898" name="Equation" r:id="rId11" imgW="1168200" imgH="215640" progId="Equation.DSMT4">
              <p:embed/>
            </p:oleObj>
          </a:graphicData>
        </a:graphic>
      </p:graphicFrame>
      <p:graphicFrame>
        <p:nvGraphicFramePr>
          <p:cNvPr id="37899" name="Object 3"/>
          <p:cNvGraphicFramePr>
            <a:graphicFrameLocks noChangeAspect="1"/>
          </p:cNvGraphicFramePr>
          <p:nvPr/>
        </p:nvGraphicFramePr>
        <p:xfrm>
          <a:off x="1176338" y="6065838"/>
          <a:ext cx="1792287" cy="452437"/>
        </p:xfrm>
        <a:graphic>
          <a:graphicData uri="http://schemas.openxmlformats.org/presentationml/2006/ole">
            <p:oleObj spid="_x0000_s37899" name="Equation" r:id="rId12" imgW="901440" imgH="228600" progId="Equation.DSMT4">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1026"/>
          <p:cNvSpPr>
            <a:spLocks noGrp="1" noChangeArrowheads="1"/>
          </p:cNvSpPr>
          <p:nvPr>
            <p:ph type="title" sz="quarter"/>
          </p:nvPr>
        </p:nvSpPr>
        <p:spPr>
          <a:xfrm>
            <a:off x="461963" y="0"/>
            <a:ext cx="8229600" cy="1143000"/>
          </a:xfrm>
        </p:spPr>
        <p:txBody>
          <a:bodyPr/>
          <a:lstStyle/>
          <a:p>
            <a:pPr eaLnBrk="1" hangingPunct="1"/>
            <a:r>
              <a:rPr lang="en-US" sz="2800" b="1" smtClean="0"/>
              <a:t>Power in steady state balanced three phase ac circuits</a:t>
            </a:r>
          </a:p>
        </p:txBody>
      </p:sp>
      <p:sp>
        <p:nvSpPr>
          <p:cNvPr id="38920" name="Text Box 1028"/>
          <p:cNvSpPr txBox="1">
            <a:spLocks noChangeArrowheads="1"/>
          </p:cNvSpPr>
          <p:nvPr/>
        </p:nvSpPr>
        <p:spPr bwMode="auto">
          <a:xfrm>
            <a:off x="7259638" y="779463"/>
            <a:ext cx="1574800" cy="366712"/>
          </a:xfrm>
          <a:prstGeom prst="rect">
            <a:avLst/>
          </a:prstGeom>
          <a:noFill/>
          <a:ln w="9525">
            <a:noFill/>
            <a:miter lim="800000"/>
            <a:headEnd/>
            <a:tailEnd/>
          </a:ln>
        </p:spPr>
        <p:txBody>
          <a:bodyPr>
            <a:spAutoFit/>
          </a:bodyPr>
          <a:lstStyle/>
          <a:p>
            <a:pPr eaLnBrk="1" hangingPunct="1">
              <a:spcBef>
                <a:spcPct val="50000"/>
              </a:spcBef>
            </a:pPr>
            <a:endParaRPr lang="es-ES"/>
          </a:p>
        </p:txBody>
      </p:sp>
      <p:sp>
        <p:nvSpPr>
          <p:cNvPr id="38921" name="Text Box 1030"/>
          <p:cNvSpPr txBox="1">
            <a:spLocks noChangeArrowheads="1"/>
          </p:cNvSpPr>
          <p:nvPr/>
        </p:nvSpPr>
        <p:spPr bwMode="auto">
          <a:xfrm>
            <a:off x="231775" y="965200"/>
            <a:ext cx="8147050" cy="5940425"/>
          </a:xfrm>
          <a:prstGeom prst="rect">
            <a:avLst/>
          </a:prstGeom>
          <a:noFill/>
          <a:ln w="9525">
            <a:noFill/>
            <a:miter lim="800000"/>
            <a:headEnd/>
            <a:tailEnd/>
          </a:ln>
        </p:spPr>
        <p:txBody>
          <a:bodyPr>
            <a:spAutoFit/>
          </a:bodyPr>
          <a:lstStyle/>
          <a:p>
            <a:pPr marL="914400" lvl="1" indent="-457200" eaLnBrk="1" hangingPunct="1">
              <a:spcBef>
                <a:spcPct val="50000"/>
              </a:spcBef>
            </a:pPr>
            <a:r>
              <a:rPr lang="en-US" sz="2000" b="1"/>
              <a:t>Since the phase currents are:</a:t>
            </a:r>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r>
              <a:rPr lang="en-US" sz="2000" b="1"/>
              <a:t>In 3-phase circuits with Y configuration</a:t>
            </a:r>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r>
              <a:rPr lang="en-US" sz="2000" b="1"/>
              <a:t>Then, the power in this type of circuits is</a:t>
            </a:r>
          </a:p>
          <a:p>
            <a:pPr marL="914400" lvl="1" indent="-457200" eaLnBrk="1" hangingPunct="1">
              <a:spcBef>
                <a:spcPct val="50000"/>
              </a:spcBef>
            </a:pPr>
            <a:endParaRPr lang="en-US" sz="2000" b="1"/>
          </a:p>
          <a:p>
            <a:pPr marL="457200" indent="-457200" eaLnBrk="1" hangingPunct="1">
              <a:spcBef>
                <a:spcPct val="50000"/>
              </a:spcBef>
            </a:pPr>
            <a:endParaRPr lang="en-US" sz="2000" b="1"/>
          </a:p>
          <a:p>
            <a:pPr marL="457200" indent="-457200" eaLnBrk="1" hangingPunct="1">
              <a:spcBef>
                <a:spcPct val="50000"/>
              </a:spcBef>
            </a:pPr>
            <a:endParaRPr lang="en-US" sz="2000" b="1"/>
          </a:p>
        </p:txBody>
      </p:sp>
      <p:graphicFrame>
        <p:nvGraphicFramePr>
          <p:cNvPr id="38914" name="Object 3"/>
          <p:cNvGraphicFramePr>
            <a:graphicFrameLocks noChangeAspect="1"/>
          </p:cNvGraphicFramePr>
          <p:nvPr/>
        </p:nvGraphicFramePr>
        <p:xfrm>
          <a:off x="2114550" y="1355725"/>
          <a:ext cx="4441825" cy="779463"/>
        </p:xfrm>
        <a:graphic>
          <a:graphicData uri="http://schemas.openxmlformats.org/presentationml/2006/ole">
            <p:oleObj spid="_x0000_s38914" name="Equation" r:id="rId3" imgW="2234880" imgH="393480" progId="Equation.DSMT4">
              <p:embed/>
            </p:oleObj>
          </a:graphicData>
        </a:graphic>
      </p:graphicFrame>
      <p:graphicFrame>
        <p:nvGraphicFramePr>
          <p:cNvPr id="38915" name="Object 3"/>
          <p:cNvGraphicFramePr>
            <a:graphicFrameLocks noChangeAspect="1"/>
          </p:cNvGraphicFramePr>
          <p:nvPr/>
        </p:nvGraphicFramePr>
        <p:xfrm>
          <a:off x="2149475" y="2162175"/>
          <a:ext cx="4138613" cy="779463"/>
        </p:xfrm>
        <a:graphic>
          <a:graphicData uri="http://schemas.openxmlformats.org/presentationml/2006/ole">
            <p:oleObj spid="_x0000_s38915" name="Equation" r:id="rId4" imgW="2082600" imgH="393480" progId="Equation.DSMT4">
              <p:embed/>
            </p:oleObj>
          </a:graphicData>
        </a:graphic>
      </p:graphicFrame>
      <p:graphicFrame>
        <p:nvGraphicFramePr>
          <p:cNvPr id="38916" name="Object 3"/>
          <p:cNvGraphicFramePr>
            <a:graphicFrameLocks noChangeAspect="1"/>
          </p:cNvGraphicFramePr>
          <p:nvPr/>
        </p:nvGraphicFramePr>
        <p:xfrm>
          <a:off x="2149475" y="2968625"/>
          <a:ext cx="4138613" cy="779463"/>
        </p:xfrm>
        <a:graphic>
          <a:graphicData uri="http://schemas.openxmlformats.org/presentationml/2006/ole">
            <p:oleObj spid="_x0000_s38916" name="Equation" r:id="rId5" imgW="2082600" imgH="393480" progId="Equation.DSMT4">
              <p:embed/>
            </p:oleObj>
          </a:graphicData>
        </a:graphic>
      </p:graphicFrame>
      <p:graphicFrame>
        <p:nvGraphicFramePr>
          <p:cNvPr id="38917" name="Object 3"/>
          <p:cNvGraphicFramePr>
            <a:graphicFrameLocks noChangeAspect="1"/>
          </p:cNvGraphicFramePr>
          <p:nvPr/>
        </p:nvGraphicFramePr>
        <p:xfrm>
          <a:off x="1652588" y="5810250"/>
          <a:ext cx="5357812" cy="479425"/>
        </p:xfrm>
        <a:graphic>
          <a:graphicData uri="http://schemas.openxmlformats.org/presentationml/2006/ole">
            <p:oleObj spid="_x0000_s38917" name="Equation" r:id="rId6" imgW="2692080" imgH="241200" progId="Equation.DSMT4">
              <p:embed/>
            </p:oleObj>
          </a:graphicData>
        </a:graphic>
      </p:graphicFrame>
      <p:graphicFrame>
        <p:nvGraphicFramePr>
          <p:cNvPr id="38918" name="Object 3"/>
          <p:cNvGraphicFramePr>
            <a:graphicFrameLocks noChangeAspect="1"/>
          </p:cNvGraphicFramePr>
          <p:nvPr/>
        </p:nvGraphicFramePr>
        <p:xfrm>
          <a:off x="3244850" y="4386263"/>
          <a:ext cx="1489075" cy="401637"/>
        </p:xfrm>
        <a:graphic>
          <a:graphicData uri="http://schemas.openxmlformats.org/presentationml/2006/ole">
            <p:oleObj spid="_x0000_s38918" name="Equation" r:id="rId7" imgW="749160" imgH="203040"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1026"/>
          <p:cNvSpPr>
            <a:spLocks noGrp="1" noChangeArrowheads="1"/>
          </p:cNvSpPr>
          <p:nvPr>
            <p:ph type="title" sz="quarter"/>
          </p:nvPr>
        </p:nvSpPr>
        <p:spPr>
          <a:xfrm>
            <a:off x="461963" y="0"/>
            <a:ext cx="8229600" cy="1143000"/>
          </a:xfrm>
        </p:spPr>
        <p:txBody>
          <a:bodyPr/>
          <a:lstStyle/>
          <a:p>
            <a:pPr eaLnBrk="1" hangingPunct="1"/>
            <a:r>
              <a:rPr lang="en-US" sz="2800" b="1" smtClean="0"/>
              <a:t>Power in steady state balanced three phase ac circuits</a:t>
            </a:r>
          </a:p>
        </p:txBody>
      </p:sp>
      <p:sp>
        <p:nvSpPr>
          <p:cNvPr id="39944" name="Text Box 1028"/>
          <p:cNvSpPr txBox="1">
            <a:spLocks noChangeArrowheads="1"/>
          </p:cNvSpPr>
          <p:nvPr/>
        </p:nvSpPr>
        <p:spPr bwMode="auto">
          <a:xfrm>
            <a:off x="7259638" y="779463"/>
            <a:ext cx="1574800" cy="366712"/>
          </a:xfrm>
          <a:prstGeom prst="rect">
            <a:avLst/>
          </a:prstGeom>
          <a:noFill/>
          <a:ln w="9525">
            <a:noFill/>
            <a:miter lim="800000"/>
            <a:headEnd/>
            <a:tailEnd/>
          </a:ln>
        </p:spPr>
        <p:txBody>
          <a:bodyPr>
            <a:spAutoFit/>
          </a:bodyPr>
          <a:lstStyle/>
          <a:p>
            <a:pPr eaLnBrk="1" hangingPunct="1">
              <a:spcBef>
                <a:spcPct val="50000"/>
              </a:spcBef>
            </a:pPr>
            <a:endParaRPr lang="es-ES"/>
          </a:p>
        </p:txBody>
      </p:sp>
      <p:sp>
        <p:nvSpPr>
          <p:cNvPr id="39945" name="Text Box 1030"/>
          <p:cNvSpPr txBox="1">
            <a:spLocks noChangeArrowheads="1"/>
          </p:cNvSpPr>
          <p:nvPr/>
        </p:nvSpPr>
        <p:spPr bwMode="auto">
          <a:xfrm>
            <a:off x="269875" y="1123950"/>
            <a:ext cx="8147050" cy="2555875"/>
          </a:xfrm>
          <a:prstGeom prst="rect">
            <a:avLst/>
          </a:prstGeom>
          <a:noFill/>
          <a:ln w="9525">
            <a:noFill/>
            <a:miter lim="800000"/>
            <a:headEnd/>
            <a:tailEnd/>
          </a:ln>
        </p:spPr>
        <p:txBody>
          <a:bodyPr>
            <a:spAutoFit/>
          </a:bodyPr>
          <a:lstStyle/>
          <a:p>
            <a:pPr marL="914400" lvl="1" indent="-457200" eaLnBrk="1" hangingPunct="1">
              <a:spcBef>
                <a:spcPct val="50000"/>
              </a:spcBef>
            </a:pPr>
            <a:r>
              <a:rPr lang="en-US" sz="2000" b="1"/>
              <a:t>Since,</a:t>
            </a:r>
          </a:p>
          <a:p>
            <a:pPr marL="914400" lvl="1" indent="-457200" eaLnBrk="1" hangingPunct="1">
              <a:spcBef>
                <a:spcPct val="50000"/>
              </a:spcBef>
            </a:pPr>
            <a:endParaRPr lang="en-US" sz="2000" b="1"/>
          </a:p>
          <a:p>
            <a:pPr marL="914400" lvl="1" indent="-457200" eaLnBrk="1" hangingPunct="1">
              <a:spcBef>
                <a:spcPct val="50000"/>
              </a:spcBef>
            </a:pPr>
            <a:endParaRPr lang="en-US" sz="2000" b="1"/>
          </a:p>
          <a:p>
            <a:pPr marL="914400" lvl="1" indent="-457200" eaLnBrk="1" hangingPunct="1">
              <a:spcBef>
                <a:spcPct val="50000"/>
              </a:spcBef>
            </a:pPr>
            <a:r>
              <a:rPr lang="en-US" sz="2000" b="1"/>
              <a:t>Other definitions applicable to 3-phase power in balanced circuits are</a:t>
            </a:r>
          </a:p>
          <a:p>
            <a:pPr marL="914400" lvl="1" indent="-457200" eaLnBrk="1" hangingPunct="1">
              <a:spcBef>
                <a:spcPct val="50000"/>
              </a:spcBef>
            </a:pPr>
            <a:endParaRPr lang="en-US" sz="2000" b="1"/>
          </a:p>
        </p:txBody>
      </p:sp>
      <p:graphicFrame>
        <p:nvGraphicFramePr>
          <p:cNvPr id="39938" name="Object 3"/>
          <p:cNvGraphicFramePr>
            <a:graphicFrameLocks noChangeAspect="1"/>
          </p:cNvGraphicFramePr>
          <p:nvPr/>
        </p:nvGraphicFramePr>
        <p:xfrm>
          <a:off x="1922463" y="1700213"/>
          <a:ext cx="5357812" cy="479425"/>
        </p:xfrm>
        <a:graphic>
          <a:graphicData uri="http://schemas.openxmlformats.org/presentationml/2006/ole">
            <p:oleObj spid="_x0000_s39938" name="Equation" r:id="rId3" imgW="2692080" imgH="241200" progId="Equation.DSMT4">
              <p:embed/>
            </p:oleObj>
          </a:graphicData>
        </a:graphic>
      </p:graphicFrame>
      <p:graphicFrame>
        <p:nvGraphicFramePr>
          <p:cNvPr id="39939" name="Object 3"/>
          <p:cNvGraphicFramePr>
            <a:graphicFrameLocks noChangeAspect="1"/>
          </p:cNvGraphicFramePr>
          <p:nvPr/>
        </p:nvGraphicFramePr>
        <p:xfrm>
          <a:off x="2997200" y="3352800"/>
          <a:ext cx="2173288" cy="454025"/>
        </p:xfrm>
        <a:graphic>
          <a:graphicData uri="http://schemas.openxmlformats.org/presentationml/2006/ole">
            <p:oleObj spid="_x0000_s39939" name="Equation" r:id="rId4" imgW="1091880" imgH="228600" progId="Equation.DSMT4">
              <p:embed/>
            </p:oleObj>
          </a:graphicData>
        </a:graphic>
      </p:graphicFrame>
      <p:graphicFrame>
        <p:nvGraphicFramePr>
          <p:cNvPr id="39940" name="Object 3"/>
          <p:cNvGraphicFramePr>
            <a:graphicFrameLocks noChangeAspect="1"/>
          </p:cNvGraphicFramePr>
          <p:nvPr/>
        </p:nvGraphicFramePr>
        <p:xfrm>
          <a:off x="2805113" y="4887913"/>
          <a:ext cx="2728912" cy="454025"/>
        </p:xfrm>
        <a:graphic>
          <a:graphicData uri="http://schemas.openxmlformats.org/presentationml/2006/ole">
            <p:oleObj spid="_x0000_s39940" name="Equation" r:id="rId5" imgW="1371600" imgH="228600" progId="Equation.DSMT4">
              <p:embed/>
            </p:oleObj>
          </a:graphicData>
        </a:graphic>
      </p:graphicFrame>
      <p:graphicFrame>
        <p:nvGraphicFramePr>
          <p:cNvPr id="39941" name="Object 3"/>
          <p:cNvGraphicFramePr>
            <a:graphicFrameLocks noChangeAspect="1"/>
          </p:cNvGraphicFramePr>
          <p:nvPr/>
        </p:nvGraphicFramePr>
        <p:xfrm>
          <a:off x="2776538" y="5656263"/>
          <a:ext cx="2728912" cy="454025"/>
        </p:xfrm>
        <a:graphic>
          <a:graphicData uri="http://schemas.openxmlformats.org/presentationml/2006/ole">
            <p:oleObj spid="_x0000_s39941" name="Equation" r:id="rId6" imgW="1371600" imgH="228600" progId="Equation.DSMT4">
              <p:embed/>
            </p:oleObj>
          </a:graphicData>
        </a:graphic>
      </p:graphicFrame>
      <p:graphicFrame>
        <p:nvGraphicFramePr>
          <p:cNvPr id="39942" name="Object 3"/>
          <p:cNvGraphicFramePr>
            <a:graphicFrameLocks noChangeAspect="1"/>
          </p:cNvGraphicFramePr>
          <p:nvPr/>
        </p:nvGraphicFramePr>
        <p:xfrm>
          <a:off x="3400425" y="4157663"/>
          <a:ext cx="1441450" cy="377825"/>
        </p:xfrm>
        <a:graphic>
          <a:graphicData uri="http://schemas.openxmlformats.org/presentationml/2006/ole">
            <p:oleObj spid="_x0000_s39942" name="Equation" r:id="rId7" imgW="723600" imgH="190440" progId="Equation.DSMT4">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5"/>
          <p:cNvSpPr>
            <a:spLocks noChangeArrowheads="1"/>
          </p:cNvSpPr>
          <p:nvPr/>
        </p:nvSpPr>
        <p:spPr bwMode="auto">
          <a:xfrm>
            <a:off x="0" y="914400"/>
            <a:ext cx="9144000" cy="396875"/>
          </a:xfrm>
          <a:prstGeom prst="rect">
            <a:avLst/>
          </a:prstGeom>
          <a:noFill/>
          <a:ln w="9525">
            <a:noFill/>
            <a:miter lim="800000"/>
            <a:headEnd/>
            <a:tailEnd/>
          </a:ln>
        </p:spPr>
        <p:txBody>
          <a:bodyPr>
            <a:spAutoFit/>
          </a:bodyPr>
          <a:lstStyle/>
          <a:p>
            <a:pPr>
              <a:buFontTx/>
              <a:buChar char="•"/>
            </a:pPr>
            <a:r>
              <a:rPr lang="en-US" sz="2000" b="1"/>
              <a:t> Waveforms</a:t>
            </a:r>
          </a:p>
        </p:txBody>
      </p:sp>
      <p:sp>
        <p:nvSpPr>
          <p:cNvPr id="2055" name="Rectangle 7"/>
          <p:cNvSpPr>
            <a:spLocks noChangeArrowheads="1"/>
          </p:cNvSpPr>
          <p:nvPr/>
        </p:nvSpPr>
        <p:spPr bwMode="auto">
          <a:xfrm>
            <a:off x="6019800" y="1660525"/>
            <a:ext cx="1676400" cy="1524000"/>
          </a:xfrm>
          <a:prstGeom prst="rect">
            <a:avLst/>
          </a:prstGeom>
          <a:solidFill>
            <a:schemeClr val="bg1"/>
          </a:solidFill>
          <a:ln w="9525">
            <a:noFill/>
            <a:miter lim="800000"/>
            <a:headEnd/>
            <a:tailEnd/>
          </a:ln>
        </p:spPr>
        <p:txBody>
          <a:bodyPr wrap="none" anchor="ctr"/>
          <a:lstStyle/>
          <a:p>
            <a:endParaRPr lang="en-US"/>
          </a:p>
        </p:txBody>
      </p:sp>
      <p:sp>
        <p:nvSpPr>
          <p:cNvPr id="2056" name="Rectangle 8"/>
          <p:cNvSpPr>
            <a:spLocks noChangeArrowheads="1"/>
          </p:cNvSpPr>
          <p:nvPr/>
        </p:nvSpPr>
        <p:spPr bwMode="auto">
          <a:xfrm>
            <a:off x="3505200" y="1660525"/>
            <a:ext cx="1676400" cy="1524000"/>
          </a:xfrm>
          <a:prstGeom prst="rect">
            <a:avLst/>
          </a:prstGeom>
          <a:solidFill>
            <a:schemeClr val="bg1"/>
          </a:solidFill>
          <a:ln w="9525">
            <a:noFill/>
            <a:miter lim="800000"/>
            <a:headEnd/>
            <a:tailEnd/>
          </a:ln>
        </p:spPr>
        <p:txBody>
          <a:bodyPr wrap="none" anchor="ctr"/>
          <a:lstStyle/>
          <a:p>
            <a:endParaRPr lang="en-US"/>
          </a:p>
        </p:txBody>
      </p:sp>
      <p:sp>
        <p:nvSpPr>
          <p:cNvPr id="2057" name="Rectangle 9"/>
          <p:cNvSpPr>
            <a:spLocks noChangeArrowheads="1"/>
          </p:cNvSpPr>
          <p:nvPr/>
        </p:nvSpPr>
        <p:spPr bwMode="auto">
          <a:xfrm>
            <a:off x="685800" y="1431925"/>
            <a:ext cx="1676400" cy="2590800"/>
          </a:xfrm>
          <a:prstGeom prst="rect">
            <a:avLst/>
          </a:prstGeom>
          <a:solidFill>
            <a:schemeClr val="bg1"/>
          </a:solidFill>
          <a:ln w="9525">
            <a:noFill/>
            <a:miter lim="800000"/>
            <a:headEnd/>
            <a:tailEnd/>
          </a:ln>
        </p:spPr>
        <p:txBody>
          <a:bodyPr wrap="none" anchor="ctr"/>
          <a:lstStyle/>
          <a:p>
            <a:endParaRPr lang="en-US"/>
          </a:p>
        </p:txBody>
      </p:sp>
      <p:sp>
        <p:nvSpPr>
          <p:cNvPr id="2058" name="Rectangle 10"/>
          <p:cNvSpPr>
            <a:spLocks noChangeArrowheads="1"/>
          </p:cNvSpPr>
          <p:nvPr/>
        </p:nvSpPr>
        <p:spPr bwMode="auto">
          <a:xfrm>
            <a:off x="2690813" y="3970338"/>
            <a:ext cx="3657600" cy="1752600"/>
          </a:xfrm>
          <a:prstGeom prst="rect">
            <a:avLst/>
          </a:prstGeom>
          <a:solidFill>
            <a:schemeClr val="bg1"/>
          </a:solidFill>
          <a:ln w="9525">
            <a:noFill/>
            <a:miter lim="800000"/>
            <a:headEnd/>
            <a:tailEnd/>
          </a:ln>
        </p:spPr>
        <p:txBody>
          <a:bodyPr wrap="none" anchor="ctr"/>
          <a:lstStyle/>
          <a:p>
            <a:endParaRPr lang="en-US"/>
          </a:p>
        </p:txBody>
      </p:sp>
      <p:pic>
        <p:nvPicPr>
          <p:cNvPr id="2059" name="Picture 11" descr="rectifier"/>
          <p:cNvPicPr>
            <a:picLocks noChangeAspect="1" noChangeArrowheads="1"/>
          </p:cNvPicPr>
          <p:nvPr/>
        </p:nvPicPr>
        <p:blipFill>
          <a:blip r:embed="rId3" cstate="print"/>
          <a:srcRect/>
          <a:stretch>
            <a:fillRect/>
          </a:stretch>
        </p:blipFill>
        <p:spPr bwMode="auto">
          <a:xfrm>
            <a:off x="2819400" y="4022725"/>
            <a:ext cx="3400425" cy="1571625"/>
          </a:xfrm>
          <a:prstGeom prst="rect">
            <a:avLst/>
          </a:prstGeom>
          <a:noFill/>
          <a:ln w="9525">
            <a:noFill/>
            <a:miter lim="800000"/>
            <a:headEnd/>
            <a:tailEnd/>
          </a:ln>
        </p:spPr>
      </p:pic>
      <p:pic>
        <p:nvPicPr>
          <p:cNvPr id="2060" name="Picture 12" descr="rectout"/>
          <p:cNvPicPr>
            <a:picLocks noChangeAspect="1" noChangeArrowheads="1"/>
          </p:cNvPicPr>
          <p:nvPr/>
        </p:nvPicPr>
        <p:blipFill>
          <a:blip r:embed="rId4" cstate="print"/>
          <a:srcRect/>
          <a:stretch>
            <a:fillRect/>
          </a:stretch>
        </p:blipFill>
        <p:spPr bwMode="auto">
          <a:xfrm>
            <a:off x="6096000" y="1736725"/>
            <a:ext cx="1476375" cy="1371600"/>
          </a:xfrm>
          <a:prstGeom prst="rect">
            <a:avLst/>
          </a:prstGeom>
          <a:noFill/>
          <a:ln w="9525">
            <a:noFill/>
            <a:miter lim="800000"/>
            <a:headEnd/>
            <a:tailEnd/>
          </a:ln>
        </p:spPr>
      </p:pic>
      <p:pic>
        <p:nvPicPr>
          <p:cNvPr id="2061" name="Picture 13" descr="rect"/>
          <p:cNvPicPr>
            <a:picLocks noChangeAspect="1" noChangeArrowheads="1"/>
          </p:cNvPicPr>
          <p:nvPr/>
        </p:nvPicPr>
        <p:blipFill>
          <a:blip r:embed="rId5" cstate="print"/>
          <a:srcRect/>
          <a:stretch>
            <a:fillRect/>
          </a:stretch>
        </p:blipFill>
        <p:spPr bwMode="auto">
          <a:xfrm>
            <a:off x="3581400" y="1736725"/>
            <a:ext cx="1476375" cy="1371600"/>
          </a:xfrm>
          <a:prstGeom prst="rect">
            <a:avLst/>
          </a:prstGeom>
          <a:noFill/>
          <a:ln w="9525">
            <a:noFill/>
            <a:miter lim="800000"/>
            <a:headEnd/>
            <a:tailEnd/>
          </a:ln>
        </p:spPr>
      </p:pic>
      <p:pic>
        <p:nvPicPr>
          <p:cNvPr id="2062" name="Picture 14" descr="sine"/>
          <p:cNvPicPr>
            <a:picLocks noChangeAspect="1" noChangeArrowheads="1"/>
          </p:cNvPicPr>
          <p:nvPr/>
        </p:nvPicPr>
        <p:blipFill>
          <a:blip r:embed="rId6" cstate="print"/>
          <a:srcRect/>
          <a:stretch>
            <a:fillRect/>
          </a:stretch>
        </p:blipFill>
        <p:spPr bwMode="auto">
          <a:xfrm>
            <a:off x="838200" y="1508125"/>
            <a:ext cx="1476375" cy="2419350"/>
          </a:xfrm>
          <a:prstGeom prst="rect">
            <a:avLst/>
          </a:prstGeom>
          <a:noFill/>
          <a:ln w="9525">
            <a:noFill/>
            <a:miter lim="800000"/>
            <a:headEnd/>
            <a:tailEnd/>
          </a:ln>
        </p:spPr>
      </p:pic>
      <p:sp>
        <p:nvSpPr>
          <p:cNvPr id="2063" name="Freeform 15"/>
          <p:cNvSpPr>
            <a:spLocks/>
          </p:cNvSpPr>
          <p:nvPr/>
        </p:nvSpPr>
        <p:spPr bwMode="auto">
          <a:xfrm>
            <a:off x="1447800" y="3946525"/>
            <a:ext cx="1295400" cy="914400"/>
          </a:xfrm>
          <a:custGeom>
            <a:avLst/>
            <a:gdLst>
              <a:gd name="T0" fmla="*/ 1942200618 w 864"/>
              <a:gd name="T1" fmla="*/ 1161287924 h 720"/>
              <a:gd name="T2" fmla="*/ 431600658 w 864"/>
              <a:gd name="T3" fmla="*/ 929030402 h 720"/>
              <a:gd name="T4" fmla="*/ 0 w 864"/>
              <a:gd name="T5" fmla="*/ 0 h 720"/>
              <a:gd name="T6" fmla="*/ 0 60000 65536"/>
              <a:gd name="T7" fmla="*/ 0 60000 65536"/>
              <a:gd name="T8" fmla="*/ 0 60000 65536"/>
              <a:gd name="T9" fmla="*/ 0 w 864"/>
              <a:gd name="T10" fmla="*/ 0 h 720"/>
              <a:gd name="T11" fmla="*/ 864 w 864"/>
              <a:gd name="T12" fmla="*/ 720 h 720"/>
            </a:gdLst>
            <a:ahLst/>
            <a:cxnLst>
              <a:cxn ang="T6">
                <a:pos x="T0" y="T1"/>
              </a:cxn>
              <a:cxn ang="T7">
                <a:pos x="T2" y="T3"/>
              </a:cxn>
              <a:cxn ang="T8">
                <a:pos x="T4" y="T5"/>
              </a:cxn>
            </a:cxnLst>
            <a:rect l="T9" t="T10" r="T11" b="T12"/>
            <a:pathLst>
              <a:path w="864" h="720">
                <a:moveTo>
                  <a:pt x="864" y="720"/>
                </a:moveTo>
                <a:cubicBezTo>
                  <a:pt x="600" y="708"/>
                  <a:pt x="336" y="696"/>
                  <a:pt x="192" y="576"/>
                </a:cubicBezTo>
                <a:cubicBezTo>
                  <a:pt x="48" y="456"/>
                  <a:pt x="32" y="96"/>
                  <a:pt x="0" y="0"/>
                </a:cubicBezTo>
              </a:path>
            </a:pathLst>
          </a:custGeom>
          <a:noFill/>
          <a:ln w="19050" cmpd="sng">
            <a:solidFill>
              <a:schemeClr val="tx1"/>
            </a:solidFill>
            <a:round/>
            <a:headEnd type="none" w="med" len="med"/>
            <a:tailEnd type="triangle" w="med" len="med"/>
          </a:ln>
        </p:spPr>
        <p:txBody>
          <a:bodyPr/>
          <a:lstStyle/>
          <a:p>
            <a:endParaRPr lang="en-US"/>
          </a:p>
        </p:txBody>
      </p:sp>
      <p:sp>
        <p:nvSpPr>
          <p:cNvPr id="2064" name="Freeform 16"/>
          <p:cNvSpPr>
            <a:spLocks/>
          </p:cNvSpPr>
          <p:nvPr/>
        </p:nvSpPr>
        <p:spPr bwMode="auto">
          <a:xfrm>
            <a:off x="4343400" y="3184525"/>
            <a:ext cx="382588" cy="998538"/>
          </a:xfrm>
          <a:custGeom>
            <a:avLst/>
            <a:gdLst>
              <a:gd name="T0" fmla="*/ 762362391 w 192"/>
              <a:gd name="T1" fmla="*/ 1731038133 h 576"/>
              <a:gd name="T2" fmla="*/ 190590598 w 192"/>
              <a:gd name="T3" fmla="*/ 865519066 h 576"/>
              <a:gd name="T4" fmla="*/ 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192" y="576"/>
                </a:moveTo>
                <a:cubicBezTo>
                  <a:pt x="136" y="480"/>
                  <a:pt x="80" y="384"/>
                  <a:pt x="48" y="288"/>
                </a:cubicBezTo>
                <a:cubicBezTo>
                  <a:pt x="16" y="192"/>
                  <a:pt x="8" y="96"/>
                  <a:pt x="0" y="0"/>
                </a:cubicBezTo>
              </a:path>
            </a:pathLst>
          </a:custGeom>
          <a:noFill/>
          <a:ln w="19050" cmpd="sng">
            <a:solidFill>
              <a:schemeClr val="tx1"/>
            </a:solidFill>
            <a:round/>
            <a:headEnd type="none" w="med" len="med"/>
            <a:tailEnd type="triangle" w="med" len="med"/>
          </a:ln>
        </p:spPr>
        <p:txBody>
          <a:bodyPr/>
          <a:lstStyle/>
          <a:p>
            <a:endParaRPr lang="en-US"/>
          </a:p>
        </p:txBody>
      </p:sp>
      <p:sp>
        <p:nvSpPr>
          <p:cNvPr id="2065" name="Freeform 17"/>
          <p:cNvSpPr>
            <a:spLocks/>
          </p:cNvSpPr>
          <p:nvPr/>
        </p:nvSpPr>
        <p:spPr bwMode="auto">
          <a:xfrm>
            <a:off x="6172200" y="3184525"/>
            <a:ext cx="609600" cy="990600"/>
          </a:xfrm>
          <a:custGeom>
            <a:avLst/>
            <a:gdLst>
              <a:gd name="T0" fmla="*/ 0 w 384"/>
              <a:gd name="T1" fmla="*/ 1572577282 h 624"/>
              <a:gd name="T2" fmla="*/ 725804968 w 384"/>
              <a:gd name="T3" fmla="*/ 1088707471 h 624"/>
              <a:gd name="T4" fmla="*/ 967740089 w 384"/>
              <a:gd name="T5" fmla="*/ 0 h 624"/>
              <a:gd name="T6" fmla="*/ 0 60000 65536"/>
              <a:gd name="T7" fmla="*/ 0 60000 65536"/>
              <a:gd name="T8" fmla="*/ 0 60000 65536"/>
              <a:gd name="T9" fmla="*/ 0 w 384"/>
              <a:gd name="T10" fmla="*/ 0 h 624"/>
              <a:gd name="T11" fmla="*/ 384 w 384"/>
              <a:gd name="T12" fmla="*/ 624 h 624"/>
            </a:gdLst>
            <a:ahLst/>
            <a:cxnLst>
              <a:cxn ang="T6">
                <a:pos x="T0" y="T1"/>
              </a:cxn>
              <a:cxn ang="T7">
                <a:pos x="T2" y="T3"/>
              </a:cxn>
              <a:cxn ang="T8">
                <a:pos x="T4" y="T5"/>
              </a:cxn>
            </a:cxnLst>
            <a:rect l="T9" t="T10" r="T11" b="T12"/>
            <a:pathLst>
              <a:path w="384" h="624">
                <a:moveTo>
                  <a:pt x="0" y="624"/>
                </a:moveTo>
                <a:cubicBezTo>
                  <a:pt x="112" y="580"/>
                  <a:pt x="224" y="536"/>
                  <a:pt x="288" y="432"/>
                </a:cubicBezTo>
                <a:cubicBezTo>
                  <a:pt x="352" y="328"/>
                  <a:pt x="368" y="164"/>
                  <a:pt x="384" y="0"/>
                </a:cubicBezTo>
              </a:path>
            </a:pathLst>
          </a:custGeom>
          <a:noFill/>
          <a:ln w="19050" cmpd="sng">
            <a:solidFill>
              <a:schemeClr val="tx1"/>
            </a:solidFill>
            <a:round/>
            <a:headEnd type="none" w="med" len="med"/>
            <a:tailEnd type="triangle" w="med" len="med"/>
          </a:ln>
        </p:spPr>
        <p:txBody>
          <a:bodyPr/>
          <a:lstStyle/>
          <a:p>
            <a:endParaRPr lang="en-US"/>
          </a:p>
        </p:txBody>
      </p:sp>
      <p:sp>
        <p:nvSpPr>
          <p:cNvPr id="2066" name="Rectangle 18"/>
          <p:cNvSpPr>
            <a:spLocks noChangeArrowheads="1"/>
          </p:cNvSpPr>
          <p:nvPr/>
        </p:nvSpPr>
        <p:spPr bwMode="auto">
          <a:xfrm>
            <a:off x="3581400" y="4098925"/>
            <a:ext cx="990600" cy="1524000"/>
          </a:xfrm>
          <a:prstGeom prst="rect">
            <a:avLst/>
          </a:prstGeom>
          <a:noFill/>
          <a:ln w="19050">
            <a:solidFill>
              <a:srgbClr val="FF0000"/>
            </a:solidFill>
            <a:miter lim="800000"/>
            <a:headEnd/>
            <a:tailEnd/>
          </a:ln>
        </p:spPr>
        <p:txBody>
          <a:bodyPr wrap="none" anchor="ctr"/>
          <a:lstStyle/>
          <a:p>
            <a:endParaRPr lang="en-US"/>
          </a:p>
        </p:txBody>
      </p:sp>
      <p:sp>
        <p:nvSpPr>
          <p:cNvPr id="2067" name="Text Box 19"/>
          <p:cNvSpPr txBox="1">
            <a:spLocks noChangeArrowheads="1"/>
          </p:cNvSpPr>
          <p:nvPr/>
        </p:nvSpPr>
        <p:spPr bwMode="auto">
          <a:xfrm>
            <a:off x="3657600" y="5546725"/>
            <a:ext cx="984250" cy="366713"/>
          </a:xfrm>
          <a:prstGeom prst="rect">
            <a:avLst/>
          </a:prstGeom>
          <a:noFill/>
          <a:ln w="9525">
            <a:noFill/>
            <a:miter lim="800000"/>
            <a:headEnd/>
            <a:tailEnd/>
          </a:ln>
        </p:spPr>
        <p:txBody>
          <a:bodyPr wrap="none">
            <a:spAutoFit/>
          </a:bodyPr>
          <a:lstStyle/>
          <a:p>
            <a:r>
              <a:rPr lang="en-US">
                <a:solidFill>
                  <a:srgbClr val="FF0000"/>
                </a:solidFill>
                <a:latin typeface="Times New Roman" pitchFamily="18" charset="0"/>
              </a:rPr>
              <a:t>Rectifier</a:t>
            </a:r>
            <a:endParaRPr lang="es-ES">
              <a:solidFill>
                <a:srgbClr val="FF0000"/>
              </a:solidFill>
              <a:latin typeface="Times New Roman" pitchFamily="18" charset="0"/>
            </a:endParaRPr>
          </a:p>
        </p:txBody>
      </p:sp>
      <p:sp>
        <p:nvSpPr>
          <p:cNvPr id="2068" name="Rectangle 20"/>
          <p:cNvSpPr>
            <a:spLocks noChangeArrowheads="1"/>
          </p:cNvSpPr>
          <p:nvPr/>
        </p:nvSpPr>
        <p:spPr bwMode="auto">
          <a:xfrm>
            <a:off x="4648200" y="3946525"/>
            <a:ext cx="1066800" cy="1676400"/>
          </a:xfrm>
          <a:prstGeom prst="rect">
            <a:avLst/>
          </a:prstGeom>
          <a:noFill/>
          <a:ln w="19050">
            <a:solidFill>
              <a:srgbClr val="9900FF"/>
            </a:solidFill>
            <a:miter lim="800000"/>
            <a:headEnd/>
            <a:tailEnd/>
          </a:ln>
        </p:spPr>
        <p:txBody>
          <a:bodyPr wrap="none" anchor="ctr"/>
          <a:lstStyle/>
          <a:p>
            <a:endParaRPr lang="en-US"/>
          </a:p>
        </p:txBody>
      </p:sp>
      <p:sp>
        <p:nvSpPr>
          <p:cNvPr id="2069" name="Text Box 21"/>
          <p:cNvSpPr txBox="1">
            <a:spLocks noChangeArrowheads="1"/>
          </p:cNvSpPr>
          <p:nvPr/>
        </p:nvSpPr>
        <p:spPr bwMode="auto">
          <a:xfrm>
            <a:off x="4572000" y="5565775"/>
            <a:ext cx="1154113" cy="646113"/>
          </a:xfrm>
          <a:prstGeom prst="rect">
            <a:avLst/>
          </a:prstGeom>
          <a:noFill/>
          <a:ln w="9525">
            <a:noFill/>
            <a:miter lim="800000"/>
            <a:headEnd/>
            <a:tailEnd/>
          </a:ln>
        </p:spPr>
        <p:txBody>
          <a:bodyPr>
            <a:spAutoFit/>
          </a:bodyPr>
          <a:lstStyle/>
          <a:p>
            <a:pPr algn="ctr"/>
            <a:r>
              <a:rPr lang="en-US">
                <a:solidFill>
                  <a:srgbClr val="9900CC"/>
                </a:solidFill>
                <a:latin typeface="Times New Roman" pitchFamily="18" charset="0"/>
              </a:rPr>
              <a:t>2nd order Filter</a:t>
            </a:r>
            <a:endParaRPr lang="es-ES">
              <a:solidFill>
                <a:srgbClr val="9900CC"/>
              </a:solidFill>
              <a:latin typeface="Times New Roman" pitchFamily="18" charset="0"/>
            </a:endParaRPr>
          </a:p>
        </p:txBody>
      </p:sp>
      <p:sp>
        <p:nvSpPr>
          <p:cNvPr id="2070" name="Rectangle 22"/>
          <p:cNvSpPr>
            <a:spLocks noChangeArrowheads="1"/>
          </p:cNvSpPr>
          <p:nvPr/>
        </p:nvSpPr>
        <p:spPr bwMode="auto">
          <a:xfrm>
            <a:off x="7543800" y="2879725"/>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2071" name="Rectangle 23"/>
          <p:cNvSpPr>
            <a:spLocks noChangeArrowheads="1"/>
          </p:cNvSpPr>
          <p:nvPr/>
        </p:nvSpPr>
        <p:spPr bwMode="auto">
          <a:xfrm>
            <a:off x="5029200" y="2879725"/>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2072" name="Rectangle 24"/>
          <p:cNvSpPr>
            <a:spLocks noChangeArrowheads="1"/>
          </p:cNvSpPr>
          <p:nvPr/>
        </p:nvSpPr>
        <p:spPr bwMode="auto">
          <a:xfrm>
            <a:off x="2286000" y="2651125"/>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2073" name="Rectangle 25"/>
          <p:cNvSpPr>
            <a:spLocks noChangeArrowheads="1"/>
          </p:cNvSpPr>
          <p:nvPr/>
        </p:nvSpPr>
        <p:spPr bwMode="auto">
          <a:xfrm>
            <a:off x="914400" y="1355725"/>
            <a:ext cx="263525" cy="304800"/>
          </a:xfrm>
          <a:prstGeom prst="rect">
            <a:avLst/>
          </a:prstGeom>
          <a:noFill/>
          <a:ln w="9525">
            <a:noFill/>
            <a:miter lim="800000"/>
            <a:headEnd/>
            <a:tailEnd/>
          </a:ln>
        </p:spPr>
        <p:txBody>
          <a:bodyPr wrap="none">
            <a:spAutoFit/>
          </a:bodyPr>
          <a:lstStyle/>
          <a:p>
            <a:r>
              <a:rPr lang="en-US" sz="1400" i="1">
                <a:latin typeface="Times New Roman" pitchFamily="18" charset="0"/>
              </a:rPr>
              <a:t>v</a:t>
            </a:r>
            <a:endParaRPr lang="es-ES" sz="1400" i="1" baseline="-25000">
              <a:latin typeface="Times New Roman" pitchFamily="18" charset="0"/>
            </a:endParaRPr>
          </a:p>
        </p:txBody>
      </p:sp>
      <p:sp>
        <p:nvSpPr>
          <p:cNvPr id="2074" name="Rectangle 26"/>
          <p:cNvSpPr>
            <a:spLocks noChangeArrowheads="1"/>
          </p:cNvSpPr>
          <p:nvPr/>
        </p:nvSpPr>
        <p:spPr bwMode="auto">
          <a:xfrm>
            <a:off x="3581400" y="1584325"/>
            <a:ext cx="365125" cy="369888"/>
          </a:xfrm>
          <a:prstGeom prst="rect">
            <a:avLst/>
          </a:prstGeom>
          <a:noFill/>
          <a:ln w="9525">
            <a:noFill/>
            <a:miter lim="800000"/>
            <a:headEnd/>
            <a:tailEnd/>
          </a:ln>
        </p:spPr>
        <p:txBody>
          <a:bodyPr wrap="none">
            <a:spAutoFit/>
          </a:bodyPr>
          <a:lstStyle/>
          <a:p>
            <a:r>
              <a:rPr lang="en-US" i="1">
                <a:latin typeface="Times New Roman" pitchFamily="18" charset="0"/>
              </a:rPr>
              <a:t>v</a:t>
            </a:r>
            <a:r>
              <a:rPr lang="en-US" sz="1000" i="1">
                <a:latin typeface="Times New Roman" pitchFamily="18" charset="0"/>
              </a:rPr>
              <a:t>R</a:t>
            </a:r>
            <a:endParaRPr lang="es-ES" sz="1400" i="1" baseline="-25000">
              <a:latin typeface="Times New Roman" pitchFamily="18" charset="0"/>
            </a:endParaRPr>
          </a:p>
        </p:txBody>
      </p:sp>
      <p:sp>
        <p:nvSpPr>
          <p:cNvPr id="2075" name="Rectangle 27"/>
          <p:cNvSpPr>
            <a:spLocks noChangeArrowheads="1"/>
          </p:cNvSpPr>
          <p:nvPr/>
        </p:nvSpPr>
        <p:spPr bwMode="auto">
          <a:xfrm>
            <a:off x="6096000" y="1660525"/>
            <a:ext cx="263525" cy="304800"/>
          </a:xfrm>
          <a:prstGeom prst="rect">
            <a:avLst/>
          </a:prstGeom>
          <a:noFill/>
          <a:ln w="9525">
            <a:noFill/>
            <a:miter lim="800000"/>
            <a:headEnd/>
            <a:tailEnd/>
          </a:ln>
        </p:spPr>
        <p:txBody>
          <a:bodyPr wrap="none">
            <a:spAutoFit/>
          </a:bodyPr>
          <a:lstStyle/>
          <a:p>
            <a:r>
              <a:rPr lang="en-US" sz="1400" i="1">
                <a:latin typeface="Times New Roman" pitchFamily="18" charset="0"/>
              </a:rPr>
              <a:t>v</a:t>
            </a:r>
            <a:endParaRPr lang="es-ES" sz="1400" i="1" baseline="-25000">
              <a:latin typeface="Times New Roman" pitchFamily="18" charset="0"/>
            </a:endParaRPr>
          </a:p>
        </p:txBody>
      </p:sp>
      <p:sp>
        <p:nvSpPr>
          <p:cNvPr id="2076" name="Text Box 4"/>
          <p:cNvSpPr txBox="1">
            <a:spLocks noChangeArrowheads="1"/>
          </p:cNvSpPr>
          <p:nvPr/>
        </p:nvSpPr>
        <p:spPr bwMode="auto">
          <a:xfrm>
            <a:off x="2438400" y="228600"/>
            <a:ext cx="6172200" cy="461963"/>
          </a:xfrm>
          <a:prstGeom prst="rect">
            <a:avLst/>
          </a:prstGeom>
          <a:noFill/>
          <a:ln w="9525">
            <a:noFill/>
            <a:miter lim="800000"/>
            <a:headEnd/>
            <a:tailEnd/>
          </a:ln>
        </p:spPr>
        <p:txBody>
          <a:bodyPr>
            <a:spAutoFit/>
          </a:bodyPr>
          <a:lstStyle/>
          <a:p>
            <a:pPr>
              <a:spcBef>
                <a:spcPct val="50000"/>
              </a:spcBef>
            </a:pPr>
            <a:r>
              <a:rPr lang="en-US" sz="2400" b="1"/>
              <a:t>Full wave rectifier</a:t>
            </a:r>
          </a:p>
        </p:txBody>
      </p:sp>
      <p:graphicFrame>
        <p:nvGraphicFramePr>
          <p:cNvPr id="2050" name="Object 3"/>
          <p:cNvGraphicFramePr>
            <a:graphicFrameLocks noChangeAspect="1"/>
          </p:cNvGraphicFramePr>
          <p:nvPr/>
        </p:nvGraphicFramePr>
        <p:xfrm>
          <a:off x="4956175" y="971550"/>
          <a:ext cx="3929063" cy="658813"/>
        </p:xfrm>
        <a:graphic>
          <a:graphicData uri="http://schemas.openxmlformats.org/presentationml/2006/ole">
            <p:oleObj spid="_x0000_s96258" name="Equation" r:id="rId7" imgW="2120760" imgH="355320" progId="Equation.DSMT4">
              <p:embed/>
            </p:oleObj>
          </a:graphicData>
        </a:graphic>
      </p:graphicFrame>
      <p:graphicFrame>
        <p:nvGraphicFramePr>
          <p:cNvPr id="2051" name="Object 3"/>
          <p:cNvGraphicFramePr>
            <a:graphicFrameLocks noChangeAspect="1"/>
          </p:cNvGraphicFramePr>
          <p:nvPr/>
        </p:nvGraphicFramePr>
        <p:xfrm>
          <a:off x="3035300" y="2108200"/>
          <a:ext cx="404813" cy="379413"/>
        </p:xfrm>
        <a:graphic>
          <a:graphicData uri="http://schemas.openxmlformats.org/presentationml/2006/ole">
            <p:oleObj spid="_x0000_s96259" name="Equation" r:id="rId8" imgW="203040" imgH="190440" progId="Equation.DSMT4">
              <p:embed/>
            </p:oleObj>
          </a:graphicData>
        </a:graphic>
      </p:graphicFrame>
      <p:graphicFrame>
        <p:nvGraphicFramePr>
          <p:cNvPr id="2052" name="Object 3"/>
          <p:cNvGraphicFramePr>
            <a:graphicFrameLocks noChangeAspect="1"/>
          </p:cNvGraphicFramePr>
          <p:nvPr/>
        </p:nvGraphicFramePr>
        <p:xfrm>
          <a:off x="3151188" y="1724025"/>
          <a:ext cx="328612" cy="430213"/>
        </p:xfrm>
        <a:graphic>
          <a:graphicData uri="http://schemas.openxmlformats.org/presentationml/2006/ole">
            <p:oleObj spid="_x0000_s96260" name="Equation" r:id="rId9" imgW="164880" imgH="215640" progId="Equation.DSMT4">
              <p:embed/>
            </p:oleObj>
          </a:graphicData>
        </a:graphic>
      </p:graphicFrame>
      <p:cxnSp>
        <p:nvCxnSpPr>
          <p:cNvPr id="29" name="Straight Connector 28"/>
          <p:cNvCxnSpPr/>
          <p:nvPr/>
        </p:nvCxnSpPr>
        <p:spPr>
          <a:xfrm flipH="1">
            <a:off x="3381375" y="2338388"/>
            <a:ext cx="14986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457575" y="1916113"/>
            <a:ext cx="1498600"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79" name="Rectangle 5"/>
          <p:cNvSpPr>
            <a:spLocks noChangeArrowheads="1"/>
          </p:cNvSpPr>
          <p:nvPr/>
        </p:nvSpPr>
        <p:spPr bwMode="auto">
          <a:xfrm>
            <a:off x="155575" y="6194425"/>
            <a:ext cx="9144000" cy="396875"/>
          </a:xfrm>
          <a:prstGeom prst="rect">
            <a:avLst/>
          </a:prstGeom>
          <a:noFill/>
          <a:ln w="9525">
            <a:noFill/>
            <a:miter lim="800000"/>
            <a:headEnd/>
            <a:tailEnd/>
          </a:ln>
        </p:spPr>
        <p:txBody>
          <a:bodyPr>
            <a:spAutoFit/>
          </a:bodyPr>
          <a:lstStyle/>
          <a:p>
            <a:pPr>
              <a:buFontTx/>
              <a:buChar char="•"/>
            </a:pPr>
            <a:r>
              <a:rPr lang="en-US" sz="2000" b="1"/>
              <a:t> </a:t>
            </a:r>
            <a:r>
              <a:rPr lang="en-US" sz="2000"/>
              <a:t>Ideally: </a:t>
            </a:r>
          </a:p>
        </p:txBody>
      </p:sp>
      <p:graphicFrame>
        <p:nvGraphicFramePr>
          <p:cNvPr id="2053" name="Object 3"/>
          <p:cNvGraphicFramePr>
            <a:graphicFrameLocks noChangeAspect="1"/>
          </p:cNvGraphicFramePr>
          <p:nvPr/>
        </p:nvGraphicFramePr>
        <p:xfrm>
          <a:off x="1163638" y="6002338"/>
          <a:ext cx="3481387" cy="682625"/>
        </p:xfrm>
        <a:graphic>
          <a:graphicData uri="http://schemas.openxmlformats.org/presentationml/2006/ole">
            <p:oleObj spid="_x0000_s96261" name="Equation" r:id="rId10" imgW="1879560" imgH="368280" progId="Equation.DSMT4">
              <p:embed/>
            </p:oleObj>
          </a:graphicData>
        </a:graphic>
      </p:graphicFrame>
      <p:sp>
        <p:nvSpPr>
          <p:cNvPr id="32" name="Freeform 31"/>
          <p:cNvSpPr/>
          <p:nvPr/>
        </p:nvSpPr>
        <p:spPr>
          <a:xfrm>
            <a:off x="5100034" y="1558344"/>
            <a:ext cx="283335" cy="759853"/>
          </a:xfrm>
          <a:custGeom>
            <a:avLst/>
            <a:gdLst>
              <a:gd name="connsiteX0" fmla="*/ 0 w 283335"/>
              <a:gd name="connsiteY0" fmla="*/ 759853 h 759853"/>
              <a:gd name="connsiteX1" fmla="*/ 154546 w 283335"/>
              <a:gd name="connsiteY1" fmla="*/ 695459 h 759853"/>
              <a:gd name="connsiteX2" fmla="*/ 270456 w 283335"/>
              <a:gd name="connsiteY2" fmla="*/ 489397 h 759853"/>
              <a:gd name="connsiteX3" fmla="*/ 231820 w 283335"/>
              <a:gd name="connsiteY3" fmla="*/ 0 h 759853"/>
            </a:gdLst>
            <a:ahLst/>
            <a:cxnLst>
              <a:cxn ang="0">
                <a:pos x="connsiteX0" y="connsiteY0"/>
              </a:cxn>
              <a:cxn ang="0">
                <a:pos x="connsiteX1" y="connsiteY1"/>
              </a:cxn>
              <a:cxn ang="0">
                <a:pos x="connsiteX2" y="connsiteY2"/>
              </a:cxn>
              <a:cxn ang="0">
                <a:pos x="connsiteX3" y="connsiteY3"/>
              </a:cxn>
            </a:cxnLst>
            <a:rect l="l" t="t" r="r" b="b"/>
            <a:pathLst>
              <a:path w="283335" h="759853">
                <a:moveTo>
                  <a:pt x="0" y="759853"/>
                </a:moveTo>
                <a:cubicBezTo>
                  <a:pt x="54735" y="750194"/>
                  <a:pt x="109470" y="740535"/>
                  <a:pt x="154546" y="695459"/>
                </a:cubicBezTo>
                <a:cubicBezTo>
                  <a:pt x="199622" y="650383"/>
                  <a:pt x="257577" y="605307"/>
                  <a:pt x="270456" y="489397"/>
                </a:cubicBezTo>
                <a:cubicBezTo>
                  <a:pt x="283335" y="373487"/>
                  <a:pt x="257577" y="186743"/>
                  <a:pt x="231820" y="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miter lim="800000"/>
            <a:headEnd/>
            <a:tailEnd/>
          </a:ln>
        </p:spPr>
        <p:txBody>
          <a:bodyPr/>
          <a:lstStyle/>
          <a:p>
            <a:fld id="{9B7CC423-1925-462C-A80D-1116E5B5A8AC}" type="slidenum">
              <a:rPr lang="en-US" smtClean="0"/>
              <a:pPr/>
              <a:t>29</a:t>
            </a:fld>
            <a:endParaRPr lang="en-US" smtClean="0"/>
          </a:p>
        </p:txBody>
      </p:sp>
      <p:sp>
        <p:nvSpPr>
          <p:cNvPr id="18435" name="Rectangle 54"/>
          <p:cNvSpPr>
            <a:spLocks noChangeArrowheads="1"/>
          </p:cNvSpPr>
          <p:nvPr/>
        </p:nvSpPr>
        <p:spPr bwMode="auto">
          <a:xfrm>
            <a:off x="457200" y="404813"/>
            <a:ext cx="8229600" cy="1143000"/>
          </a:xfrm>
          <a:prstGeom prst="rect">
            <a:avLst/>
          </a:prstGeom>
          <a:noFill/>
          <a:ln w="9525">
            <a:noFill/>
            <a:miter lim="800000"/>
            <a:headEnd/>
            <a:tailEnd/>
          </a:ln>
        </p:spPr>
        <p:txBody>
          <a:bodyPr anchor="ctr"/>
          <a:lstStyle/>
          <a:p>
            <a:pPr algn="ctr" eaLnBrk="1" hangingPunct="1"/>
            <a:r>
              <a:rPr lang="en-US" sz="2800" b="1">
                <a:solidFill>
                  <a:schemeClr val="tx2"/>
                </a:solidFill>
              </a:rPr>
              <a:t>Diode Bridge Rectifier</a:t>
            </a:r>
            <a:br>
              <a:rPr lang="en-US" sz="2800" b="1">
                <a:solidFill>
                  <a:schemeClr val="tx2"/>
                </a:solidFill>
              </a:rPr>
            </a:br>
            <a:r>
              <a:rPr lang="en-US" sz="2800" b="1">
                <a:solidFill>
                  <a:schemeClr val="tx2"/>
                </a:solidFill>
              </a:rPr>
              <a:t>(DBR)</a:t>
            </a:r>
          </a:p>
        </p:txBody>
      </p:sp>
      <p:sp>
        <p:nvSpPr>
          <p:cNvPr id="18436" name="Line 57"/>
          <p:cNvSpPr>
            <a:spLocks noChangeShapeType="1"/>
          </p:cNvSpPr>
          <p:nvPr/>
        </p:nvSpPr>
        <p:spPr bwMode="auto">
          <a:xfrm>
            <a:off x="4418013" y="4965700"/>
            <a:ext cx="0" cy="828675"/>
          </a:xfrm>
          <a:prstGeom prst="line">
            <a:avLst/>
          </a:prstGeom>
          <a:noFill/>
          <a:ln w="9525">
            <a:solidFill>
              <a:srgbClr val="000000"/>
            </a:solidFill>
            <a:round/>
            <a:headEnd/>
            <a:tailEnd/>
          </a:ln>
        </p:spPr>
        <p:txBody>
          <a:bodyPr/>
          <a:lstStyle/>
          <a:p>
            <a:endParaRPr lang="en-US"/>
          </a:p>
        </p:txBody>
      </p:sp>
      <p:grpSp>
        <p:nvGrpSpPr>
          <p:cNvPr id="2" name="Group 58"/>
          <p:cNvGrpSpPr>
            <a:grpSpLocks/>
          </p:cNvGrpSpPr>
          <p:nvPr/>
        </p:nvGrpSpPr>
        <p:grpSpPr bwMode="auto">
          <a:xfrm>
            <a:off x="4238625" y="5421313"/>
            <a:ext cx="290513" cy="155575"/>
            <a:chOff x="9658" y="10064"/>
            <a:chExt cx="406" cy="196"/>
          </a:xfrm>
        </p:grpSpPr>
        <p:sp>
          <p:nvSpPr>
            <p:cNvPr id="18499" name="Oval 59"/>
            <p:cNvSpPr>
              <a:spLocks noChangeArrowheads="1"/>
            </p:cNvSpPr>
            <p:nvPr/>
          </p:nvSpPr>
          <p:spPr bwMode="auto">
            <a:xfrm>
              <a:off x="9756" y="10077"/>
              <a:ext cx="308" cy="159"/>
            </a:xfrm>
            <a:prstGeom prst="ellipse">
              <a:avLst/>
            </a:prstGeom>
            <a:solidFill>
              <a:srgbClr val="FFFFFF"/>
            </a:solidFill>
            <a:ln w="9525">
              <a:solidFill>
                <a:srgbClr val="000000"/>
              </a:solidFill>
              <a:round/>
              <a:headEnd/>
              <a:tailEnd/>
            </a:ln>
          </p:spPr>
          <p:txBody>
            <a:bodyPr/>
            <a:lstStyle/>
            <a:p>
              <a:pPr eaLnBrk="1" hangingPunct="1"/>
              <a:endParaRPr lang="en-US"/>
            </a:p>
          </p:txBody>
        </p:sp>
        <p:sp>
          <p:nvSpPr>
            <p:cNvPr id="18500" name="Rectangle 60"/>
            <p:cNvSpPr>
              <a:spLocks noChangeArrowheads="1"/>
            </p:cNvSpPr>
            <p:nvPr/>
          </p:nvSpPr>
          <p:spPr bwMode="auto">
            <a:xfrm>
              <a:off x="9658" y="10064"/>
              <a:ext cx="238" cy="196"/>
            </a:xfrm>
            <a:prstGeom prst="rect">
              <a:avLst/>
            </a:prstGeom>
            <a:solidFill>
              <a:srgbClr val="FFFFFF"/>
            </a:solidFill>
            <a:ln w="9525">
              <a:noFill/>
              <a:miter lim="800000"/>
              <a:headEnd/>
              <a:tailEnd/>
            </a:ln>
          </p:spPr>
          <p:txBody>
            <a:bodyPr/>
            <a:lstStyle/>
            <a:p>
              <a:pPr eaLnBrk="1" hangingPunct="1"/>
              <a:endParaRPr lang="en-US"/>
            </a:p>
          </p:txBody>
        </p:sp>
      </p:grpSp>
      <p:grpSp>
        <p:nvGrpSpPr>
          <p:cNvPr id="3" name="Group 61"/>
          <p:cNvGrpSpPr>
            <a:grpSpLocks/>
          </p:cNvGrpSpPr>
          <p:nvPr/>
        </p:nvGrpSpPr>
        <p:grpSpPr bwMode="auto">
          <a:xfrm>
            <a:off x="3213100" y="4437063"/>
            <a:ext cx="1054100" cy="1044575"/>
            <a:chOff x="4492" y="5416"/>
            <a:chExt cx="1470" cy="1302"/>
          </a:xfrm>
        </p:grpSpPr>
        <p:sp>
          <p:nvSpPr>
            <p:cNvPr id="18483" name="Line 62"/>
            <p:cNvSpPr>
              <a:spLocks noChangeShapeType="1"/>
            </p:cNvSpPr>
            <p:nvPr/>
          </p:nvSpPr>
          <p:spPr bwMode="auto">
            <a:xfrm flipV="1">
              <a:off x="4492" y="5416"/>
              <a:ext cx="714" cy="644"/>
            </a:xfrm>
            <a:prstGeom prst="line">
              <a:avLst/>
            </a:prstGeom>
            <a:noFill/>
            <a:ln w="9525">
              <a:solidFill>
                <a:srgbClr val="000000"/>
              </a:solidFill>
              <a:round/>
              <a:headEnd/>
              <a:tailEnd/>
            </a:ln>
          </p:spPr>
          <p:txBody>
            <a:bodyPr/>
            <a:lstStyle/>
            <a:p>
              <a:endParaRPr lang="en-US"/>
            </a:p>
          </p:txBody>
        </p:sp>
        <p:grpSp>
          <p:nvGrpSpPr>
            <p:cNvPr id="4" name="Group 63"/>
            <p:cNvGrpSpPr>
              <a:grpSpLocks/>
            </p:cNvGrpSpPr>
            <p:nvPr/>
          </p:nvGrpSpPr>
          <p:grpSpPr bwMode="auto">
            <a:xfrm rot="2595306">
              <a:off x="4681" y="5633"/>
              <a:ext cx="322" cy="252"/>
              <a:chOff x="4940" y="5514"/>
              <a:chExt cx="322" cy="252"/>
            </a:xfrm>
          </p:grpSpPr>
          <p:sp>
            <p:nvSpPr>
              <p:cNvPr id="18497" name="AutoShape 64"/>
              <p:cNvSpPr>
                <a:spLocks noChangeArrowheads="1"/>
              </p:cNvSpPr>
              <p:nvPr/>
            </p:nvSpPr>
            <p:spPr bwMode="auto">
              <a:xfrm>
                <a:off x="4968" y="5514"/>
                <a:ext cx="266" cy="252"/>
              </a:xfrm>
              <a:prstGeom prst="triangle">
                <a:avLst>
                  <a:gd name="adj" fmla="val 50000"/>
                </a:avLst>
              </a:prstGeom>
              <a:solidFill>
                <a:srgbClr val="FFFFFF"/>
              </a:solidFill>
              <a:ln w="9525">
                <a:solidFill>
                  <a:srgbClr val="000000"/>
                </a:solidFill>
                <a:miter lim="800000"/>
                <a:headEnd/>
                <a:tailEnd/>
              </a:ln>
            </p:spPr>
            <p:txBody>
              <a:bodyPr/>
              <a:lstStyle/>
              <a:p>
                <a:pPr eaLnBrk="1" hangingPunct="1"/>
                <a:endParaRPr lang="en-US"/>
              </a:p>
            </p:txBody>
          </p:sp>
          <p:sp>
            <p:nvSpPr>
              <p:cNvPr id="18498" name="Line 65"/>
              <p:cNvSpPr>
                <a:spLocks noChangeShapeType="1"/>
              </p:cNvSpPr>
              <p:nvPr/>
            </p:nvSpPr>
            <p:spPr bwMode="auto">
              <a:xfrm flipV="1">
                <a:off x="4940" y="5514"/>
                <a:ext cx="322" cy="0"/>
              </a:xfrm>
              <a:prstGeom prst="line">
                <a:avLst/>
              </a:prstGeom>
              <a:noFill/>
              <a:ln w="9525">
                <a:solidFill>
                  <a:srgbClr val="000000"/>
                </a:solidFill>
                <a:round/>
                <a:headEnd/>
                <a:tailEnd/>
              </a:ln>
            </p:spPr>
            <p:txBody>
              <a:bodyPr/>
              <a:lstStyle/>
              <a:p>
                <a:endParaRPr lang="en-US"/>
              </a:p>
            </p:txBody>
          </p:sp>
        </p:grpSp>
        <p:sp>
          <p:nvSpPr>
            <p:cNvPr id="18485" name="Line 66"/>
            <p:cNvSpPr>
              <a:spLocks noChangeShapeType="1"/>
            </p:cNvSpPr>
            <p:nvPr/>
          </p:nvSpPr>
          <p:spPr bwMode="auto">
            <a:xfrm flipH="1" flipV="1">
              <a:off x="5234" y="5416"/>
              <a:ext cx="714" cy="644"/>
            </a:xfrm>
            <a:prstGeom prst="line">
              <a:avLst/>
            </a:prstGeom>
            <a:noFill/>
            <a:ln w="9525">
              <a:solidFill>
                <a:srgbClr val="000000"/>
              </a:solidFill>
              <a:round/>
              <a:headEnd/>
              <a:tailEnd/>
            </a:ln>
          </p:spPr>
          <p:txBody>
            <a:bodyPr/>
            <a:lstStyle/>
            <a:p>
              <a:endParaRPr lang="en-US"/>
            </a:p>
          </p:txBody>
        </p:sp>
        <p:grpSp>
          <p:nvGrpSpPr>
            <p:cNvPr id="5" name="Group 67"/>
            <p:cNvGrpSpPr>
              <a:grpSpLocks/>
            </p:cNvGrpSpPr>
            <p:nvPr/>
          </p:nvGrpSpPr>
          <p:grpSpPr bwMode="auto">
            <a:xfrm rot="19004694" flipH="1">
              <a:off x="5444" y="5640"/>
              <a:ext cx="322" cy="252"/>
              <a:chOff x="4940" y="5514"/>
              <a:chExt cx="322" cy="252"/>
            </a:xfrm>
          </p:grpSpPr>
          <p:sp>
            <p:nvSpPr>
              <p:cNvPr id="18495" name="AutoShape 68"/>
              <p:cNvSpPr>
                <a:spLocks noChangeArrowheads="1"/>
              </p:cNvSpPr>
              <p:nvPr/>
            </p:nvSpPr>
            <p:spPr bwMode="auto">
              <a:xfrm>
                <a:off x="4968" y="5514"/>
                <a:ext cx="266" cy="252"/>
              </a:xfrm>
              <a:prstGeom prst="triangle">
                <a:avLst>
                  <a:gd name="adj" fmla="val 50000"/>
                </a:avLst>
              </a:prstGeom>
              <a:solidFill>
                <a:srgbClr val="FFFFFF"/>
              </a:solidFill>
              <a:ln w="9525">
                <a:solidFill>
                  <a:srgbClr val="000000"/>
                </a:solidFill>
                <a:miter lim="800000"/>
                <a:headEnd/>
                <a:tailEnd/>
              </a:ln>
            </p:spPr>
            <p:txBody>
              <a:bodyPr/>
              <a:lstStyle/>
              <a:p>
                <a:pPr eaLnBrk="1" hangingPunct="1"/>
                <a:endParaRPr lang="en-US"/>
              </a:p>
            </p:txBody>
          </p:sp>
          <p:sp>
            <p:nvSpPr>
              <p:cNvPr id="18496" name="Line 69"/>
              <p:cNvSpPr>
                <a:spLocks noChangeShapeType="1"/>
              </p:cNvSpPr>
              <p:nvPr/>
            </p:nvSpPr>
            <p:spPr bwMode="auto">
              <a:xfrm flipV="1">
                <a:off x="4940" y="5514"/>
                <a:ext cx="322" cy="0"/>
              </a:xfrm>
              <a:prstGeom prst="line">
                <a:avLst/>
              </a:prstGeom>
              <a:noFill/>
              <a:ln w="9525">
                <a:solidFill>
                  <a:srgbClr val="000000"/>
                </a:solidFill>
                <a:round/>
                <a:headEnd/>
                <a:tailEnd/>
              </a:ln>
            </p:spPr>
            <p:txBody>
              <a:bodyPr/>
              <a:lstStyle/>
              <a:p>
                <a:endParaRPr lang="en-US"/>
              </a:p>
            </p:txBody>
          </p:sp>
        </p:grpSp>
        <p:sp>
          <p:nvSpPr>
            <p:cNvPr id="18487" name="Line 70"/>
            <p:cNvSpPr>
              <a:spLocks noChangeShapeType="1"/>
            </p:cNvSpPr>
            <p:nvPr/>
          </p:nvSpPr>
          <p:spPr bwMode="auto">
            <a:xfrm>
              <a:off x="4506" y="6074"/>
              <a:ext cx="714" cy="644"/>
            </a:xfrm>
            <a:prstGeom prst="line">
              <a:avLst/>
            </a:prstGeom>
            <a:noFill/>
            <a:ln w="9525">
              <a:solidFill>
                <a:srgbClr val="000000"/>
              </a:solidFill>
              <a:round/>
              <a:headEnd/>
              <a:tailEnd/>
            </a:ln>
          </p:spPr>
          <p:txBody>
            <a:bodyPr/>
            <a:lstStyle/>
            <a:p>
              <a:endParaRPr lang="en-US"/>
            </a:p>
          </p:txBody>
        </p:sp>
        <p:sp>
          <p:nvSpPr>
            <p:cNvPr id="18488" name="Line 71"/>
            <p:cNvSpPr>
              <a:spLocks noChangeShapeType="1"/>
            </p:cNvSpPr>
            <p:nvPr/>
          </p:nvSpPr>
          <p:spPr bwMode="auto">
            <a:xfrm flipH="1">
              <a:off x="5248" y="6074"/>
              <a:ext cx="714" cy="644"/>
            </a:xfrm>
            <a:prstGeom prst="line">
              <a:avLst/>
            </a:prstGeom>
            <a:noFill/>
            <a:ln w="9525">
              <a:solidFill>
                <a:srgbClr val="000000"/>
              </a:solidFill>
              <a:round/>
              <a:headEnd/>
              <a:tailEnd/>
            </a:ln>
          </p:spPr>
          <p:txBody>
            <a:bodyPr/>
            <a:lstStyle/>
            <a:p>
              <a:endParaRPr lang="en-US"/>
            </a:p>
          </p:txBody>
        </p:sp>
        <p:grpSp>
          <p:nvGrpSpPr>
            <p:cNvPr id="6" name="Group 72"/>
            <p:cNvGrpSpPr>
              <a:grpSpLocks/>
            </p:cNvGrpSpPr>
            <p:nvPr/>
          </p:nvGrpSpPr>
          <p:grpSpPr bwMode="auto">
            <a:xfrm rot="19004694" flipH="1">
              <a:off x="4716" y="6298"/>
              <a:ext cx="322" cy="252"/>
              <a:chOff x="4940" y="5514"/>
              <a:chExt cx="322" cy="252"/>
            </a:xfrm>
          </p:grpSpPr>
          <p:sp>
            <p:nvSpPr>
              <p:cNvPr id="18493" name="AutoShape 73"/>
              <p:cNvSpPr>
                <a:spLocks noChangeArrowheads="1"/>
              </p:cNvSpPr>
              <p:nvPr/>
            </p:nvSpPr>
            <p:spPr bwMode="auto">
              <a:xfrm>
                <a:off x="4968" y="5514"/>
                <a:ext cx="266" cy="252"/>
              </a:xfrm>
              <a:prstGeom prst="triangle">
                <a:avLst>
                  <a:gd name="adj" fmla="val 50000"/>
                </a:avLst>
              </a:prstGeom>
              <a:solidFill>
                <a:srgbClr val="FFFFFF"/>
              </a:solidFill>
              <a:ln w="9525">
                <a:solidFill>
                  <a:srgbClr val="000000"/>
                </a:solidFill>
                <a:miter lim="800000"/>
                <a:headEnd/>
                <a:tailEnd/>
              </a:ln>
            </p:spPr>
            <p:txBody>
              <a:bodyPr/>
              <a:lstStyle/>
              <a:p>
                <a:pPr eaLnBrk="1" hangingPunct="1"/>
                <a:endParaRPr lang="en-US"/>
              </a:p>
            </p:txBody>
          </p:sp>
          <p:sp>
            <p:nvSpPr>
              <p:cNvPr id="18494" name="Line 74"/>
              <p:cNvSpPr>
                <a:spLocks noChangeShapeType="1"/>
              </p:cNvSpPr>
              <p:nvPr/>
            </p:nvSpPr>
            <p:spPr bwMode="auto">
              <a:xfrm flipV="1">
                <a:off x="4940" y="5514"/>
                <a:ext cx="322" cy="0"/>
              </a:xfrm>
              <a:prstGeom prst="line">
                <a:avLst/>
              </a:prstGeom>
              <a:noFill/>
              <a:ln w="9525">
                <a:solidFill>
                  <a:srgbClr val="000000"/>
                </a:solidFill>
                <a:round/>
                <a:headEnd/>
                <a:tailEnd/>
              </a:ln>
            </p:spPr>
            <p:txBody>
              <a:bodyPr/>
              <a:lstStyle/>
              <a:p>
                <a:endParaRPr lang="en-US"/>
              </a:p>
            </p:txBody>
          </p:sp>
        </p:grpSp>
        <p:grpSp>
          <p:nvGrpSpPr>
            <p:cNvPr id="7" name="Group 75"/>
            <p:cNvGrpSpPr>
              <a:grpSpLocks/>
            </p:cNvGrpSpPr>
            <p:nvPr/>
          </p:nvGrpSpPr>
          <p:grpSpPr bwMode="auto">
            <a:xfrm rot="2595306">
              <a:off x="5444" y="6284"/>
              <a:ext cx="322" cy="252"/>
              <a:chOff x="4940" y="5514"/>
              <a:chExt cx="322" cy="252"/>
            </a:xfrm>
          </p:grpSpPr>
          <p:sp>
            <p:nvSpPr>
              <p:cNvPr id="18491" name="AutoShape 76"/>
              <p:cNvSpPr>
                <a:spLocks noChangeArrowheads="1"/>
              </p:cNvSpPr>
              <p:nvPr/>
            </p:nvSpPr>
            <p:spPr bwMode="auto">
              <a:xfrm>
                <a:off x="4968" y="5514"/>
                <a:ext cx="266" cy="252"/>
              </a:xfrm>
              <a:prstGeom prst="triangle">
                <a:avLst>
                  <a:gd name="adj" fmla="val 50000"/>
                </a:avLst>
              </a:prstGeom>
              <a:solidFill>
                <a:srgbClr val="FFFFFF"/>
              </a:solidFill>
              <a:ln w="9525">
                <a:solidFill>
                  <a:srgbClr val="000000"/>
                </a:solidFill>
                <a:miter lim="800000"/>
                <a:headEnd/>
                <a:tailEnd/>
              </a:ln>
            </p:spPr>
            <p:txBody>
              <a:bodyPr/>
              <a:lstStyle/>
              <a:p>
                <a:pPr eaLnBrk="1" hangingPunct="1"/>
                <a:endParaRPr lang="en-US"/>
              </a:p>
            </p:txBody>
          </p:sp>
          <p:sp>
            <p:nvSpPr>
              <p:cNvPr id="18492" name="Line 77"/>
              <p:cNvSpPr>
                <a:spLocks noChangeShapeType="1"/>
              </p:cNvSpPr>
              <p:nvPr/>
            </p:nvSpPr>
            <p:spPr bwMode="auto">
              <a:xfrm flipV="1">
                <a:off x="4940" y="5514"/>
                <a:ext cx="322" cy="0"/>
              </a:xfrm>
              <a:prstGeom prst="line">
                <a:avLst/>
              </a:prstGeom>
              <a:noFill/>
              <a:ln w="9525">
                <a:solidFill>
                  <a:srgbClr val="000000"/>
                </a:solidFill>
                <a:round/>
                <a:headEnd/>
                <a:tailEnd/>
              </a:ln>
            </p:spPr>
            <p:txBody>
              <a:bodyPr/>
              <a:lstStyle/>
              <a:p>
                <a:endParaRPr lang="en-US"/>
              </a:p>
            </p:txBody>
          </p:sp>
        </p:grpSp>
      </p:grpSp>
      <p:sp>
        <p:nvSpPr>
          <p:cNvPr id="18439" name="Line 78"/>
          <p:cNvSpPr>
            <a:spLocks noChangeShapeType="1"/>
          </p:cNvSpPr>
          <p:nvPr/>
        </p:nvSpPr>
        <p:spPr bwMode="auto">
          <a:xfrm flipH="1">
            <a:off x="2571750" y="4949825"/>
            <a:ext cx="652463" cy="0"/>
          </a:xfrm>
          <a:prstGeom prst="line">
            <a:avLst/>
          </a:prstGeom>
          <a:noFill/>
          <a:ln w="9525">
            <a:solidFill>
              <a:srgbClr val="000000"/>
            </a:solidFill>
            <a:round/>
            <a:headEnd/>
            <a:tailEnd/>
          </a:ln>
        </p:spPr>
        <p:txBody>
          <a:bodyPr/>
          <a:lstStyle/>
          <a:p>
            <a:endParaRPr lang="en-US"/>
          </a:p>
        </p:txBody>
      </p:sp>
      <p:sp>
        <p:nvSpPr>
          <p:cNvPr id="18440" name="Line 79"/>
          <p:cNvSpPr>
            <a:spLocks noChangeShapeType="1"/>
          </p:cNvSpPr>
          <p:nvPr/>
        </p:nvSpPr>
        <p:spPr bwMode="auto">
          <a:xfrm>
            <a:off x="4267200" y="4965700"/>
            <a:ext cx="150813" cy="0"/>
          </a:xfrm>
          <a:prstGeom prst="line">
            <a:avLst/>
          </a:prstGeom>
          <a:noFill/>
          <a:ln w="9525">
            <a:solidFill>
              <a:srgbClr val="000000"/>
            </a:solidFill>
            <a:round/>
            <a:headEnd/>
            <a:tailEnd/>
          </a:ln>
        </p:spPr>
        <p:txBody>
          <a:bodyPr/>
          <a:lstStyle/>
          <a:p>
            <a:endParaRPr lang="en-US"/>
          </a:p>
        </p:txBody>
      </p:sp>
      <p:sp>
        <p:nvSpPr>
          <p:cNvPr id="18441" name="Line 80"/>
          <p:cNvSpPr>
            <a:spLocks noChangeShapeType="1"/>
          </p:cNvSpPr>
          <p:nvPr/>
        </p:nvSpPr>
        <p:spPr bwMode="auto">
          <a:xfrm flipV="1">
            <a:off x="3744913" y="5486400"/>
            <a:ext cx="1706562" cy="3175"/>
          </a:xfrm>
          <a:prstGeom prst="line">
            <a:avLst/>
          </a:prstGeom>
          <a:noFill/>
          <a:ln w="9525">
            <a:solidFill>
              <a:srgbClr val="000000"/>
            </a:solidFill>
            <a:round/>
            <a:headEnd/>
            <a:tailEnd/>
          </a:ln>
        </p:spPr>
        <p:txBody>
          <a:bodyPr/>
          <a:lstStyle/>
          <a:p>
            <a:endParaRPr lang="en-US"/>
          </a:p>
        </p:txBody>
      </p:sp>
      <p:sp>
        <p:nvSpPr>
          <p:cNvPr id="18442" name="Line 81"/>
          <p:cNvSpPr>
            <a:spLocks noChangeShapeType="1"/>
          </p:cNvSpPr>
          <p:nvPr/>
        </p:nvSpPr>
        <p:spPr bwMode="auto">
          <a:xfrm flipH="1" flipV="1">
            <a:off x="2590800" y="5791200"/>
            <a:ext cx="1827213" cy="0"/>
          </a:xfrm>
          <a:prstGeom prst="line">
            <a:avLst/>
          </a:prstGeom>
          <a:noFill/>
          <a:ln w="9525">
            <a:solidFill>
              <a:srgbClr val="000000"/>
            </a:solidFill>
            <a:round/>
            <a:headEnd/>
            <a:tailEnd/>
          </a:ln>
        </p:spPr>
        <p:txBody>
          <a:bodyPr/>
          <a:lstStyle/>
          <a:p>
            <a:endParaRPr lang="en-US"/>
          </a:p>
        </p:txBody>
      </p:sp>
      <p:sp>
        <p:nvSpPr>
          <p:cNvPr id="18443" name="Text Box 82"/>
          <p:cNvSpPr txBox="1">
            <a:spLocks noChangeArrowheads="1"/>
          </p:cNvSpPr>
          <p:nvPr/>
        </p:nvSpPr>
        <p:spPr bwMode="auto">
          <a:xfrm>
            <a:off x="3586163" y="4135438"/>
            <a:ext cx="290512" cy="347662"/>
          </a:xfrm>
          <a:prstGeom prst="rect">
            <a:avLst/>
          </a:prstGeom>
          <a:noFill/>
          <a:ln w="9525">
            <a:noFill/>
            <a:miter lim="800000"/>
            <a:headEnd/>
            <a:tailEnd/>
          </a:ln>
        </p:spPr>
        <p:txBody>
          <a:bodyPr/>
          <a:lstStyle/>
          <a:p>
            <a:pPr eaLnBrk="1" hangingPunct="1"/>
            <a:r>
              <a:rPr lang="en-US" sz="1200" b="1"/>
              <a:t>+</a:t>
            </a:r>
            <a:endParaRPr lang="en-US" b="1"/>
          </a:p>
        </p:txBody>
      </p:sp>
      <p:sp>
        <p:nvSpPr>
          <p:cNvPr id="18444" name="Text Box 83"/>
          <p:cNvSpPr txBox="1">
            <a:spLocks noChangeArrowheads="1"/>
          </p:cNvSpPr>
          <p:nvPr/>
        </p:nvSpPr>
        <p:spPr bwMode="auto">
          <a:xfrm>
            <a:off x="3614738" y="5467350"/>
            <a:ext cx="292100" cy="347663"/>
          </a:xfrm>
          <a:prstGeom prst="rect">
            <a:avLst/>
          </a:prstGeom>
          <a:noFill/>
          <a:ln w="9525">
            <a:noFill/>
            <a:miter lim="800000"/>
            <a:headEnd/>
            <a:tailEnd/>
          </a:ln>
        </p:spPr>
        <p:txBody>
          <a:bodyPr/>
          <a:lstStyle/>
          <a:p>
            <a:pPr eaLnBrk="1" hangingPunct="1"/>
            <a:r>
              <a:rPr lang="en-US" sz="1200" b="1"/>
              <a:t>–</a:t>
            </a:r>
            <a:endParaRPr lang="en-US" b="1"/>
          </a:p>
        </p:txBody>
      </p:sp>
      <p:sp>
        <p:nvSpPr>
          <p:cNvPr id="18445" name="Text Box 84"/>
          <p:cNvSpPr txBox="1">
            <a:spLocks noChangeArrowheads="1"/>
          </p:cNvSpPr>
          <p:nvPr/>
        </p:nvSpPr>
        <p:spPr bwMode="auto">
          <a:xfrm>
            <a:off x="1716088" y="5041900"/>
            <a:ext cx="1371600" cy="773113"/>
          </a:xfrm>
          <a:prstGeom prst="rect">
            <a:avLst/>
          </a:prstGeom>
          <a:noFill/>
          <a:ln w="9525">
            <a:noFill/>
            <a:miter lim="800000"/>
            <a:headEnd/>
            <a:tailEnd/>
          </a:ln>
        </p:spPr>
        <p:txBody>
          <a:bodyPr/>
          <a:lstStyle/>
          <a:p>
            <a:pPr algn="ctr" eaLnBrk="1" hangingPunct="1"/>
            <a:r>
              <a:rPr lang="en-US" sz="1400"/>
              <a:t>+</a:t>
            </a:r>
          </a:p>
          <a:p>
            <a:pPr algn="ctr" eaLnBrk="1" hangingPunct="1"/>
            <a:r>
              <a:rPr lang="en-US" sz="1400"/>
              <a:t>≈ 120V</a:t>
            </a:r>
            <a:r>
              <a:rPr lang="en-US" baseline="-25000"/>
              <a:t>ac</a:t>
            </a:r>
            <a:r>
              <a:rPr lang="en-US" sz="1400"/>
              <a:t> rms</a:t>
            </a:r>
          </a:p>
          <a:p>
            <a:pPr algn="ctr" eaLnBrk="1" hangingPunct="1"/>
            <a:r>
              <a:rPr lang="en-US" sz="1400"/>
              <a:t>–</a:t>
            </a:r>
          </a:p>
        </p:txBody>
      </p:sp>
      <p:sp>
        <p:nvSpPr>
          <p:cNvPr id="18446" name="Text Box 85"/>
          <p:cNvSpPr txBox="1">
            <a:spLocks noChangeArrowheads="1"/>
          </p:cNvSpPr>
          <p:nvPr/>
        </p:nvSpPr>
        <p:spPr bwMode="auto">
          <a:xfrm>
            <a:off x="3124200" y="4413250"/>
            <a:ext cx="288925" cy="347663"/>
          </a:xfrm>
          <a:prstGeom prst="rect">
            <a:avLst/>
          </a:prstGeom>
          <a:noFill/>
          <a:ln w="9525">
            <a:noFill/>
            <a:miter lim="800000"/>
            <a:headEnd/>
            <a:tailEnd/>
          </a:ln>
        </p:spPr>
        <p:txBody>
          <a:bodyPr/>
          <a:lstStyle/>
          <a:p>
            <a:pPr eaLnBrk="1" hangingPunct="1"/>
            <a:r>
              <a:rPr lang="en-US" sz="1200" b="1"/>
              <a:t>1</a:t>
            </a:r>
            <a:endParaRPr lang="en-US" b="1"/>
          </a:p>
        </p:txBody>
      </p:sp>
      <p:sp>
        <p:nvSpPr>
          <p:cNvPr id="18447" name="Text Box 86"/>
          <p:cNvSpPr txBox="1">
            <a:spLocks noChangeArrowheads="1"/>
          </p:cNvSpPr>
          <p:nvPr/>
        </p:nvSpPr>
        <p:spPr bwMode="auto">
          <a:xfrm>
            <a:off x="3113088" y="5053013"/>
            <a:ext cx="292100" cy="347662"/>
          </a:xfrm>
          <a:prstGeom prst="rect">
            <a:avLst/>
          </a:prstGeom>
          <a:noFill/>
          <a:ln w="9525">
            <a:noFill/>
            <a:miter lim="800000"/>
            <a:headEnd/>
            <a:tailEnd/>
          </a:ln>
        </p:spPr>
        <p:txBody>
          <a:bodyPr/>
          <a:lstStyle/>
          <a:p>
            <a:pPr eaLnBrk="1" hangingPunct="1"/>
            <a:r>
              <a:rPr lang="en-US" sz="1200" b="1"/>
              <a:t>4</a:t>
            </a:r>
            <a:endParaRPr lang="en-US" b="1"/>
          </a:p>
        </p:txBody>
      </p:sp>
      <p:sp>
        <p:nvSpPr>
          <p:cNvPr id="18448" name="Text Box 87"/>
          <p:cNvSpPr txBox="1">
            <a:spLocks noChangeArrowheads="1"/>
          </p:cNvSpPr>
          <p:nvPr/>
        </p:nvSpPr>
        <p:spPr bwMode="auto">
          <a:xfrm>
            <a:off x="4097338" y="4413250"/>
            <a:ext cx="292100" cy="347663"/>
          </a:xfrm>
          <a:prstGeom prst="rect">
            <a:avLst/>
          </a:prstGeom>
          <a:noFill/>
          <a:ln w="9525">
            <a:noFill/>
            <a:miter lim="800000"/>
            <a:headEnd/>
            <a:tailEnd/>
          </a:ln>
        </p:spPr>
        <p:txBody>
          <a:bodyPr/>
          <a:lstStyle/>
          <a:p>
            <a:pPr eaLnBrk="1" hangingPunct="1"/>
            <a:r>
              <a:rPr lang="en-US" sz="1200" b="1"/>
              <a:t>3</a:t>
            </a:r>
            <a:endParaRPr lang="en-US" b="1"/>
          </a:p>
        </p:txBody>
      </p:sp>
      <p:sp>
        <p:nvSpPr>
          <p:cNvPr id="18449" name="Text Box 88"/>
          <p:cNvSpPr txBox="1">
            <a:spLocks noChangeArrowheads="1"/>
          </p:cNvSpPr>
          <p:nvPr/>
        </p:nvSpPr>
        <p:spPr bwMode="auto">
          <a:xfrm>
            <a:off x="4076700" y="5054600"/>
            <a:ext cx="290513" cy="346075"/>
          </a:xfrm>
          <a:prstGeom prst="rect">
            <a:avLst/>
          </a:prstGeom>
          <a:noFill/>
          <a:ln w="9525">
            <a:noFill/>
            <a:miter lim="800000"/>
            <a:headEnd/>
            <a:tailEnd/>
          </a:ln>
        </p:spPr>
        <p:txBody>
          <a:bodyPr/>
          <a:lstStyle/>
          <a:p>
            <a:pPr eaLnBrk="1" hangingPunct="1"/>
            <a:r>
              <a:rPr lang="en-US" sz="1200" b="1"/>
              <a:t>2</a:t>
            </a:r>
            <a:endParaRPr lang="en-US" b="1"/>
          </a:p>
        </p:txBody>
      </p:sp>
      <p:sp>
        <p:nvSpPr>
          <p:cNvPr id="18450" name="Rectangle 89"/>
          <p:cNvSpPr>
            <a:spLocks noChangeArrowheads="1"/>
          </p:cNvSpPr>
          <p:nvPr/>
        </p:nvSpPr>
        <p:spPr bwMode="auto">
          <a:xfrm>
            <a:off x="4770438" y="5021263"/>
            <a:ext cx="501650" cy="112712"/>
          </a:xfrm>
          <a:prstGeom prst="rect">
            <a:avLst/>
          </a:prstGeom>
          <a:solidFill>
            <a:srgbClr val="FFFFFF"/>
          </a:solidFill>
          <a:ln w="9525">
            <a:noFill/>
            <a:miter lim="800000"/>
            <a:headEnd/>
            <a:tailEnd/>
          </a:ln>
        </p:spPr>
        <p:txBody>
          <a:bodyPr/>
          <a:lstStyle/>
          <a:p>
            <a:pPr eaLnBrk="1" hangingPunct="1"/>
            <a:endParaRPr lang="en-US"/>
          </a:p>
        </p:txBody>
      </p:sp>
      <p:sp>
        <p:nvSpPr>
          <p:cNvPr id="18451" name="Line 90"/>
          <p:cNvSpPr>
            <a:spLocks noChangeShapeType="1"/>
          </p:cNvSpPr>
          <p:nvPr/>
        </p:nvSpPr>
        <p:spPr bwMode="auto">
          <a:xfrm>
            <a:off x="3744913" y="4433888"/>
            <a:ext cx="1717675" cy="3175"/>
          </a:xfrm>
          <a:prstGeom prst="line">
            <a:avLst/>
          </a:prstGeom>
          <a:noFill/>
          <a:ln w="9525">
            <a:solidFill>
              <a:srgbClr val="000000"/>
            </a:solidFill>
            <a:round/>
            <a:headEnd/>
            <a:tailEnd/>
          </a:ln>
        </p:spPr>
        <p:txBody>
          <a:bodyPr/>
          <a:lstStyle/>
          <a:p>
            <a:endParaRPr lang="en-US"/>
          </a:p>
        </p:txBody>
      </p:sp>
      <p:sp>
        <p:nvSpPr>
          <p:cNvPr id="18452" name="Text Box 93"/>
          <p:cNvSpPr txBox="1">
            <a:spLocks noChangeArrowheads="1"/>
          </p:cNvSpPr>
          <p:nvPr/>
        </p:nvSpPr>
        <p:spPr bwMode="auto">
          <a:xfrm>
            <a:off x="5602288" y="4595813"/>
            <a:ext cx="2157412" cy="685800"/>
          </a:xfrm>
          <a:prstGeom prst="rect">
            <a:avLst/>
          </a:prstGeom>
          <a:noFill/>
          <a:ln w="9525">
            <a:noFill/>
            <a:miter lim="800000"/>
            <a:headEnd/>
            <a:tailEnd/>
          </a:ln>
        </p:spPr>
        <p:txBody>
          <a:bodyPr/>
          <a:lstStyle/>
          <a:p>
            <a:pPr eaLnBrk="1" hangingPunct="1"/>
            <a:r>
              <a:rPr lang="en-US" sz="1400"/>
              <a:t>+</a:t>
            </a:r>
          </a:p>
          <a:p>
            <a:pPr eaLnBrk="1" hangingPunct="1"/>
            <a:r>
              <a:rPr lang="en-US" sz="1400"/>
              <a:t>≈ 120</a:t>
            </a:r>
            <a:r>
              <a:rPr lang="en-US" sz="1400">
                <a:cs typeface="Arial" charset="0"/>
              </a:rPr>
              <a:t>√2</a:t>
            </a:r>
            <a:r>
              <a:rPr lang="en-US" sz="1400"/>
              <a:t>V</a:t>
            </a:r>
            <a:r>
              <a:rPr lang="en-US" baseline="-25000"/>
              <a:t>dc</a:t>
            </a:r>
            <a:r>
              <a:rPr lang="en-US" sz="1400" baseline="-25000"/>
              <a:t> </a:t>
            </a:r>
            <a:r>
              <a:rPr lang="en-US" sz="1400"/>
              <a:t>≈ 170Vdc</a:t>
            </a:r>
          </a:p>
          <a:p>
            <a:pPr eaLnBrk="1" hangingPunct="1"/>
            <a:r>
              <a:rPr lang="en-US" sz="1400">
                <a:cs typeface="Arial" charset="0"/>
              </a:rPr>
              <a:t>−</a:t>
            </a:r>
          </a:p>
        </p:txBody>
      </p:sp>
      <p:grpSp>
        <p:nvGrpSpPr>
          <p:cNvPr id="8" name="Group 94"/>
          <p:cNvGrpSpPr>
            <a:grpSpLocks/>
          </p:cNvGrpSpPr>
          <p:nvPr/>
        </p:nvGrpSpPr>
        <p:grpSpPr bwMode="auto">
          <a:xfrm rot="10800000" flipH="1">
            <a:off x="5381625" y="4803775"/>
            <a:ext cx="158750" cy="261938"/>
            <a:chOff x="5472" y="3218"/>
            <a:chExt cx="364" cy="644"/>
          </a:xfrm>
        </p:grpSpPr>
        <p:sp>
          <p:nvSpPr>
            <p:cNvPr id="18477" name="Line 95"/>
            <p:cNvSpPr>
              <a:spLocks noChangeShapeType="1"/>
            </p:cNvSpPr>
            <p:nvPr/>
          </p:nvSpPr>
          <p:spPr bwMode="auto">
            <a:xfrm>
              <a:off x="5654" y="3218"/>
              <a:ext cx="182" cy="98"/>
            </a:xfrm>
            <a:prstGeom prst="line">
              <a:avLst/>
            </a:prstGeom>
            <a:noFill/>
            <a:ln w="9525">
              <a:solidFill>
                <a:srgbClr val="000000"/>
              </a:solidFill>
              <a:round/>
              <a:headEnd/>
              <a:tailEnd/>
            </a:ln>
          </p:spPr>
          <p:txBody>
            <a:bodyPr/>
            <a:lstStyle/>
            <a:p>
              <a:endParaRPr lang="en-US"/>
            </a:p>
          </p:txBody>
        </p:sp>
        <p:sp>
          <p:nvSpPr>
            <p:cNvPr id="18478" name="Line 96"/>
            <p:cNvSpPr>
              <a:spLocks noChangeShapeType="1"/>
            </p:cNvSpPr>
            <p:nvPr/>
          </p:nvSpPr>
          <p:spPr bwMode="auto">
            <a:xfrm flipH="1">
              <a:off x="5472" y="3316"/>
              <a:ext cx="364" cy="98"/>
            </a:xfrm>
            <a:prstGeom prst="line">
              <a:avLst/>
            </a:prstGeom>
            <a:noFill/>
            <a:ln w="9525">
              <a:solidFill>
                <a:srgbClr val="000000"/>
              </a:solidFill>
              <a:round/>
              <a:headEnd/>
              <a:tailEnd/>
            </a:ln>
          </p:spPr>
          <p:txBody>
            <a:bodyPr/>
            <a:lstStyle/>
            <a:p>
              <a:endParaRPr lang="en-US"/>
            </a:p>
          </p:txBody>
        </p:sp>
        <p:sp>
          <p:nvSpPr>
            <p:cNvPr id="18479" name="Line 97"/>
            <p:cNvSpPr>
              <a:spLocks noChangeShapeType="1"/>
            </p:cNvSpPr>
            <p:nvPr/>
          </p:nvSpPr>
          <p:spPr bwMode="auto">
            <a:xfrm>
              <a:off x="5500" y="3414"/>
              <a:ext cx="294" cy="154"/>
            </a:xfrm>
            <a:prstGeom prst="line">
              <a:avLst/>
            </a:prstGeom>
            <a:noFill/>
            <a:ln w="9525">
              <a:solidFill>
                <a:srgbClr val="000000"/>
              </a:solidFill>
              <a:round/>
              <a:headEnd/>
              <a:tailEnd/>
            </a:ln>
          </p:spPr>
          <p:txBody>
            <a:bodyPr/>
            <a:lstStyle/>
            <a:p>
              <a:endParaRPr lang="en-US"/>
            </a:p>
          </p:txBody>
        </p:sp>
        <p:sp>
          <p:nvSpPr>
            <p:cNvPr id="18480" name="Line 98"/>
            <p:cNvSpPr>
              <a:spLocks noChangeShapeType="1"/>
            </p:cNvSpPr>
            <p:nvPr/>
          </p:nvSpPr>
          <p:spPr bwMode="auto">
            <a:xfrm flipH="1">
              <a:off x="5500" y="3568"/>
              <a:ext cx="322" cy="98"/>
            </a:xfrm>
            <a:prstGeom prst="line">
              <a:avLst/>
            </a:prstGeom>
            <a:noFill/>
            <a:ln w="9525">
              <a:solidFill>
                <a:srgbClr val="000000"/>
              </a:solidFill>
              <a:round/>
              <a:headEnd/>
              <a:tailEnd/>
            </a:ln>
          </p:spPr>
          <p:txBody>
            <a:bodyPr/>
            <a:lstStyle/>
            <a:p>
              <a:endParaRPr lang="en-US"/>
            </a:p>
          </p:txBody>
        </p:sp>
        <p:sp>
          <p:nvSpPr>
            <p:cNvPr id="18481" name="Line 99"/>
            <p:cNvSpPr>
              <a:spLocks noChangeShapeType="1"/>
            </p:cNvSpPr>
            <p:nvPr/>
          </p:nvSpPr>
          <p:spPr bwMode="auto">
            <a:xfrm>
              <a:off x="5500" y="3652"/>
              <a:ext cx="294" cy="154"/>
            </a:xfrm>
            <a:prstGeom prst="line">
              <a:avLst/>
            </a:prstGeom>
            <a:noFill/>
            <a:ln w="9525">
              <a:solidFill>
                <a:srgbClr val="000000"/>
              </a:solidFill>
              <a:round/>
              <a:headEnd/>
              <a:tailEnd/>
            </a:ln>
          </p:spPr>
          <p:txBody>
            <a:bodyPr/>
            <a:lstStyle/>
            <a:p>
              <a:endParaRPr lang="en-US"/>
            </a:p>
          </p:txBody>
        </p:sp>
        <p:sp>
          <p:nvSpPr>
            <p:cNvPr id="18482" name="Line 100"/>
            <p:cNvSpPr>
              <a:spLocks noChangeShapeType="1"/>
            </p:cNvSpPr>
            <p:nvPr/>
          </p:nvSpPr>
          <p:spPr bwMode="auto">
            <a:xfrm flipH="1">
              <a:off x="5654" y="3806"/>
              <a:ext cx="154" cy="56"/>
            </a:xfrm>
            <a:prstGeom prst="line">
              <a:avLst/>
            </a:prstGeom>
            <a:noFill/>
            <a:ln w="9525">
              <a:solidFill>
                <a:srgbClr val="000000"/>
              </a:solidFill>
              <a:round/>
              <a:headEnd/>
              <a:tailEnd/>
            </a:ln>
          </p:spPr>
          <p:txBody>
            <a:bodyPr/>
            <a:lstStyle/>
            <a:p>
              <a:endParaRPr lang="en-US"/>
            </a:p>
          </p:txBody>
        </p:sp>
      </p:grpSp>
      <p:sp>
        <p:nvSpPr>
          <p:cNvPr id="18454" name="Line 102"/>
          <p:cNvSpPr>
            <a:spLocks noChangeShapeType="1"/>
          </p:cNvSpPr>
          <p:nvPr/>
        </p:nvSpPr>
        <p:spPr bwMode="auto">
          <a:xfrm flipV="1">
            <a:off x="5462588" y="5062538"/>
            <a:ext cx="0" cy="414337"/>
          </a:xfrm>
          <a:prstGeom prst="line">
            <a:avLst/>
          </a:prstGeom>
          <a:noFill/>
          <a:ln w="9525">
            <a:solidFill>
              <a:srgbClr val="000000"/>
            </a:solidFill>
            <a:round/>
            <a:headEnd/>
            <a:tailEnd/>
          </a:ln>
        </p:spPr>
        <p:txBody>
          <a:bodyPr/>
          <a:lstStyle/>
          <a:p>
            <a:endParaRPr lang="en-US"/>
          </a:p>
        </p:txBody>
      </p:sp>
      <p:sp>
        <p:nvSpPr>
          <p:cNvPr id="18455" name="Line 103"/>
          <p:cNvSpPr>
            <a:spLocks noChangeShapeType="1"/>
          </p:cNvSpPr>
          <p:nvPr/>
        </p:nvSpPr>
        <p:spPr bwMode="auto">
          <a:xfrm flipV="1">
            <a:off x="5473700" y="4435475"/>
            <a:ext cx="0" cy="357188"/>
          </a:xfrm>
          <a:prstGeom prst="line">
            <a:avLst/>
          </a:prstGeom>
          <a:noFill/>
          <a:ln w="9525">
            <a:solidFill>
              <a:srgbClr val="000000"/>
            </a:solidFill>
            <a:round/>
            <a:headEnd/>
            <a:tailEnd/>
          </a:ln>
        </p:spPr>
        <p:txBody>
          <a:bodyPr/>
          <a:lstStyle/>
          <a:p>
            <a:endParaRPr lang="en-US"/>
          </a:p>
        </p:txBody>
      </p:sp>
      <p:sp>
        <p:nvSpPr>
          <p:cNvPr id="18456" name="Text Box 104"/>
          <p:cNvSpPr txBox="1">
            <a:spLocks noChangeArrowheads="1"/>
          </p:cNvSpPr>
          <p:nvPr/>
        </p:nvSpPr>
        <p:spPr bwMode="auto">
          <a:xfrm>
            <a:off x="2478088" y="4519613"/>
            <a:ext cx="422275" cy="458787"/>
          </a:xfrm>
          <a:prstGeom prst="rect">
            <a:avLst/>
          </a:prstGeom>
          <a:noFill/>
          <a:ln w="9525">
            <a:noFill/>
            <a:miter lim="800000"/>
            <a:headEnd/>
            <a:tailEnd/>
          </a:ln>
        </p:spPr>
        <p:txBody>
          <a:bodyPr/>
          <a:lstStyle/>
          <a:p>
            <a:pPr eaLnBrk="1" hangingPunct="1"/>
            <a:r>
              <a:rPr lang="en-US" sz="1400" b="1"/>
              <a:t>I</a:t>
            </a:r>
            <a:r>
              <a:rPr lang="en-US" b="1" baseline="-25000"/>
              <a:t>ac</a:t>
            </a:r>
            <a:endParaRPr lang="en-US" b="1"/>
          </a:p>
        </p:txBody>
      </p:sp>
      <p:sp>
        <p:nvSpPr>
          <p:cNvPr id="18457" name="Line 105"/>
          <p:cNvSpPr>
            <a:spLocks noChangeShapeType="1"/>
          </p:cNvSpPr>
          <p:nvPr/>
        </p:nvSpPr>
        <p:spPr bwMode="auto">
          <a:xfrm>
            <a:off x="2859088" y="4748213"/>
            <a:ext cx="200025" cy="0"/>
          </a:xfrm>
          <a:prstGeom prst="line">
            <a:avLst/>
          </a:prstGeom>
          <a:noFill/>
          <a:ln w="9525">
            <a:solidFill>
              <a:srgbClr val="000000"/>
            </a:solidFill>
            <a:round/>
            <a:headEnd/>
            <a:tailEnd type="triangle" w="sm" len="sm"/>
          </a:ln>
        </p:spPr>
        <p:txBody>
          <a:bodyPr/>
          <a:lstStyle/>
          <a:p>
            <a:endParaRPr lang="en-US"/>
          </a:p>
        </p:txBody>
      </p:sp>
      <p:sp>
        <p:nvSpPr>
          <p:cNvPr id="18458" name="Oval 107"/>
          <p:cNvSpPr>
            <a:spLocks noChangeArrowheads="1"/>
          </p:cNvSpPr>
          <p:nvPr/>
        </p:nvSpPr>
        <p:spPr bwMode="auto">
          <a:xfrm>
            <a:off x="2530475" y="4906963"/>
            <a:ext cx="60325" cy="68262"/>
          </a:xfrm>
          <a:prstGeom prst="ellipse">
            <a:avLst/>
          </a:prstGeom>
          <a:solidFill>
            <a:srgbClr val="000000"/>
          </a:solidFill>
          <a:ln w="9525">
            <a:solidFill>
              <a:srgbClr val="000000"/>
            </a:solidFill>
            <a:round/>
            <a:headEnd/>
            <a:tailEnd/>
          </a:ln>
        </p:spPr>
        <p:txBody>
          <a:bodyPr/>
          <a:lstStyle/>
          <a:p>
            <a:pPr eaLnBrk="1" hangingPunct="1"/>
            <a:endParaRPr lang="en-US"/>
          </a:p>
        </p:txBody>
      </p:sp>
      <p:sp>
        <p:nvSpPr>
          <p:cNvPr id="18459" name="Oval 108"/>
          <p:cNvSpPr>
            <a:spLocks noChangeArrowheads="1"/>
          </p:cNvSpPr>
          <p:nvPr/>
        </p:nvSpPr>
        <p:spPr bwMode="auto">
          <a:xfrm>
            <a:off x="2530475" y="5746750"/>
            <a:ext cx="60325" cy="68263"/>
          </a:xfrm>
          <a:prstGeom prst="ellipse">
            <a:avLst/>
          </a:prstGeom>
          <a:solidFill>
            <a:srgbClr val="000000"/>
          </a:solidFill>
          <a:ln w="9525">
            <a:solidFill>
              <a:srgbClr val="000000"/>
            </a:solidFill>
            <a:round/>
            <a:headEnd/>
            <a:tailEnd/>
          </a:ln>
        </p:spPr>
        <p:txBody>
          <a:bodyPr/>
          <a:lstStyle/>
          <a:p>
            <a:pPr eaLnBrk="1" hangingPunct="1"/>
            <a:endParaRPr lang="en-US"/>
          </a:p>
        </p:txBody>
      </p:sp>
      <p:sp>
        <p:nvSpPr>
          <p:cNvPr id="18460" name="Line 111"/>
          <p:cNvSpPr>
            <a:spLocks noChangeShapeType="1"/>
          </p:cNvSpPr>
          <p:nvPr/>
        </p:nvSpPr>
        <p:spPr bwMode="auto">
          <a:xfrm>
            <a:off x="5021263" y="5013325"/>
            <a:ext cx="0" cy="457200"/>
          </a:xfrm>
          <a:prstGeom prst="line">
            <a:avLst/>
          </a:prstGeom>
          <a:noFill/>
          <a:ln w="9525">
            <a:solidFill>
              <a:schemeClr val="tx1"/>
            </a:solidFill>
            <a:round/>
            <a:headEnd/>
            <a:tailEnd/>
          </a:ln>
        </p:spPr>
        <p:txBody>
          <a:bodyPr/>
          <a:lstStyle/>
          <a:p>
            <a:endParaRPr lang="en-US"/>
          </a:p>
        </p:txBody>
      </p:sp>
      <p:sp>
        <p:nvSpPr>
          <p:cNvPr id="18461" name="Line 112"/>
          <p:cNvSpPr>
            <a:spLocks noChangeShapeType="1"/>
          </p:cNvSpPr>
          <p:nvPr/>
        </p:nvSpPr>
        <p:spPr bwMode="auto">
          <a:xfrm>
            <a:off x="4868863" y="4937125"/>
            <a:ext cx="304800" cy="0"/>
          </a:xfrm>
          <a:prstGeom prst="line">
            <a:avLst/>
          </a:prstGeom>
          <a:noFill/>
          <a:ln w="9525">
            <a:solidFill>
              <a:schemeClr val="tx1"/>
            </a:solidFill>
            <a:round/>
            <a:headEnd/>
            <a:tailEnd/>
          </a:ln>
        </p:spPr>
        <p:txBody>
          <a:bodyPr/>
          <a:lstStyle/>
          <a:p>
            <a:endParaRPr lang="en-US"/>
          </a:p>
        </p:txBody>
      </p:sp>
      <p:sp>
        <p:nvSpPr>
          <p:cNvPr id="18462" name="Line 113"/>
          <p:cNvSpPr>
            <a:spLocks noChangeShapeType="1"/>
          </p:cNvSpPr>
          <p:nvPr/>
        </p:nvSpPr>
        <p:spPr bwMode="auto">
          <a:xfrm>
            <a:off x="4868863" y="5013325"/>
            <a:ext cx="304800" cy="0"/>
          </a:xfrm>
          <a:prstGeom prst="line">
            <a:avLst/>
          </a:prstGeom>
          <a:noFill/>
          <a:ln w="9525">
            <a:solidFill>
              <a:schemeClr val="tx1"/>
            </a:solidFill>
            <a:round/>
            <a:headEnd/>
            <a:tailEnd/>
          </a:ln>
        </p:spPr>
        <p:txBody>
          <a:bodyPr/>
          <a:lstStyle/>
          <a:p>
            <a:endParaRPr lang="en-US"/>
          </a:p>
        </p:txBody>
      </p:sp>
      <p:sp>
        <p:nvSpPr>
          <p:cNvPr id="18463" name="Line 114"/>
          <p:cNvSpPr>
            <a:spLocks noChangeShapeType="1"/>
          </p:cNvSpPr>
          <p:nvPr/>
        </p:nvSpPr>
        <p:spPr bwMode="auto">
          <a:xfrm>
            <a:off x="5035550" y="4438650"/>
            <a:ext cx="0" cy="498475"/>
          </a:xfrm>
          <a:prstGeom prst="line">
            <a:avLst/>
          </a:prstGeom>
          <a:noFill/>
          <a:ln w="9525">
            <a:solidFill>
              <a:schemeClr val="tx1"/>
            </a:solidFill>
            <a:round/>
            <a:headEnd/>
            <a:tailEnd/>
          </a:ln>
        </p:spPr>
        <p:txBody>
          <a:bodyPr/>
          <a:lstStyle/>
          <a:p>
            <a:endParaRPr lang="en-US"/>
          </a:p>
        </p:txBody>
      </p:sp>
      <p:sp>
        <p:nvSpPr>
          <p:cNvPr id="18464" name="Rectangle 9"/>
          <p:cNvSpPr>
            <a:spLocks noChangeArrowheads="1"/>
          </p:cNvSpPr>
          <p:nvPr/>
        </p:nvSpPr>
        <p:spPr bwMode="auto">
          <a:xfrm>
            <a:off x="769938" y="1624013"/>
            <a:ext cx="1676400" cy="2590800"/>
          </a:xfrm>
          <a:prstGeom prst="rect">
            <a:avLst/>
          </a:prstGeom>
          <a:solidFill>
            <a:schemeClr val="bg1"/>
          </a:solidFill>
          <a:ln w="9525">
            <a:noFill/>
            <a:miter lim="800000"/>
            <a:headEnd/>
            <a:tailEnd/>
          </a:ln>
        </p:spPr>
        <p:txBody>
          <a:bodyPr wrap="none" anchor="ctr"/>
          <a:lstStyle/>
          <a:p>
            <a:endParaRPr lang="en-US"/>
          </a:p>
        </p:txBody>
      </p:sp>
      <p:pic>
        <p:nvPicPr>
          <p:cNvPr id="18465" name="Picture 12" descr="rectout"/>
          <p:cNvPicPr>
            <a:picLocks noChangeAspect="1" noChangeArrowheads="1"/>
          </p:cNvPicPr>
          <p:nvPr/>
        </p:nvPicPr>
        <p:blipFill>
          <a:blip r:embed="rId2" cstate="print"/>
          <a:srcRect/>
          <a:stretch>
            <a:fillRect/>
          </a:stretch>
        </p:blipFill>
        <p:spPr bwMode="auto">
          <a:xfrm>
            <a:off x="6415088" y="1635125"/>
            <a:ext cx="1476375" cy="2062163"/>
          </a:xfrm>
          <a:prstGeom prst="rect">
            <a:avLst/>
          </a:prstGeom>
          <a:noFill/>
          <a:ln w="9525">
            <a:noFill/>
            <a:miter lim="800000"/>
            <a:headEnd/>
            <a:tailEnd/>
          </a:ln>
        </p:spPr>
      </p:pic>
      <p:pic>
        <p:nvPicPr>
          <p:cNvPr id="18466" name="Picture 14" descr="sine"/>
          <p:cNvPicPr>
            <a:picLocks noChangeAspect="1" noChangeArrowheads="1"/>
          </p:cNvPicPr>
          <p:nvPr/>
        </p:nvPicPr>
        <p:blipFill>
          <a:blip r:embed="rId3" cstate="print"/>
          <a:srcRect/>
          <a:stretch>
            <a:fillRect/>
          </a:stretch>
        </p:blipFill>
        <p:spPr bwMode="auto">
          <a:xfrm>
            <a:off x="922338" y="1700213"/>
            <a:ext cx="1476375" cy="2419350"/>
          </a:xfrm>
          <a:prstGeom prst="rect">
            <a:avLst/>
          </a:prstGeom>
          <a:noFill/>
          <a:ln w="9525">
            <a:noFill/>
            <a:miter lim="800000"/>
            <a:headEnd/>
            <a:tailEnd/>
          </a:ln>
        </p:spPr>
      </p:pic>
      <p:sp>
        <p:nvSpPr>
          <p:cNvPr id="18467" name="Rectangle 22"/>
          <p:cNvSpPr>
            <a:spLocks noChangeArrowheads="1"/>
          </p:cNvSpPr>
          <p:nvPr/>
        </p:nvSpPr>
        <p:spPr bwMode="auto">
          <a:xfrm>
            <a:off x="7875588" y="3467100"/>
            <a:ext cx="233362"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18468" name="Rectangle 24"/>
          <p:cNvSpPr>
            <a:spLocks noChangeArrowheads="1"/>
          </p:cNvSpPr>
          <p:nvPr/>
        </p:nvSpPr>
        <p:spPr bwMode="auto">
          <a:xfrm>
            <a:off x="2370138" y="2843213"/>
            <a:ext cx="233362"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18469" name="Rectangle 25"/>
          <p:cNvSpPr>
            <a:spLocks noChangeArrowheads="1"/>
          </p:cNvSpPr>
          <p:nvPr/>
        </p:nvSpPr>
        <p:spPr bwMode="auto">
          <a:xfrm>
            <a:off x="998538" y="1547813"/>
            <a:ext cx="263525" cy="304800"/>
          </a:xfrm>
          <a:prstGeom prst="rect">
            <a:avLst/>
          </a:prstGeom>
          <a:noFill/>
          <a:ln w="9525">
            <a:noFill/>
            <a:miter lim="800000"/>
            <a:headEnd/>
            <a:tailEnd/>
          </a:ln>
        </p:spPr>
        <p:txBody>
          <a:bodyPr wrap="none">
            <a:spAutoFit/>
          </a:bodyPr>
          <a:lstStyle/>
          <a:p>
            <a:r>
              <a:rPr lang="en-US" sz="1400" i="1">
                <a:latin typeface="Times New Roman" pitchFamily="18" charset="0"/>
              </a:rPr>
              <a:t>v</a:t>
            </a:r>
            <a:endParaRPr lang="es-ES" sz="1400" i="1" baseline="-25000">
              <a:latin typeface="Times New Roman" pitchFamily="18" charset="0"/>
            </a:endParaRPr>
          </a:p>
        </p:txBody>
      </p:sp>
      <p:sp>
        <p:nvSpPr>
          <p:cNvPr id="18470" name="Rectangle 27"/>
          <p:cNvSpPr>
            <a:spLocks noChangeArrowheads="1"/>
          </p:cNvSpPr>
          <p:nvPr/>
        </p:nvSpPr>
        <p:spPr bwMode="auto">
          <a:xfrm>
            <a:off x="6180138" y="1584325"/>
            <a:ext cx="263525" cy="304800"/>
          </a:xfrm>
          <a:prstGeom prst="rect">
            <a:avLst/>
          </a:prstGeom>
          <a:noFill/>
          <a:ln w="9525">
            <a:noFill/>
            <a:miter lim="800000"/>
            <a:headEnd/>
            <a:tailEnd/>
          </a:ln>
        </p:spPr>
        <p:txBody>
          <a:bodyPr wrap="none">
            <a:spAutoFit/>
          </a:bodyPr>
          <a:lstStyle/>
          <a:p>
            <a:r>
              <a:rPr lang="en-US" sz="1400" i="1">
                <a:latin typeface="Times New Roman" pitchFamily="18" charset="0"/>
              </a:rPr>
              <a:t>v</a:t>
            </a:r>
            <a:endParaRPr lang="es-ES" sz="1400" i="1" baseline="-25000">
              <a:latin typeface="Times New Roman" pitchFamily="18" charset="0"/>
            </a:endParaRPr>
          </a:p>
        </p:txBody>
      </p:sp>
      <p:sp>
        <p:nvSpPr>
          <p:cNvPr id="18471" name="Text Box 93"/>
          <p:cNvSpPr txBox="1">
            <a:spLocks noChangeArrowheads="1"/>
          </p:cNvSpPr>
          <p:nvPr/>
        </p:nvSpPr>
        <p:spPr bwMode="auto">
          <a:xfrm>
            <a:off x="4259263" y="2392363"/>
            <a:ext cx="2155825" cy="384175"/>
          </a:xfrm>
          <a:prstGeom prst="rect">
            <a:avLst/>
          </a:prstGeom>
          <a:noFill/>
          <a:ln w="9525">
            <a:noFill/>
            <a:miter lim="800000"/>
            <a:headEnd/>
            <a:tailEnd/>
          </a:ln>
        </p:spPr>
        <p:txBody>
          <a:bodyPr/>
          <a:lstStyle/>
          <a:p>
            <a:pPr eaLnBrk="1" hangingPunct="1"/>
            <a:r>
              <a:rPr lang="en-US" sz="1400" i="1"/>
              <a:t>V</a:t>
            </a:r>
            <a:r>
              <a:rPr lang="en-US" sz="1100" i="1"/>
              <a:t>dc</a:t>
            </a:r>
            <a:r>
              <a:rPr lang="en-US" sz="1400"/>
              <a:t>≈ 120</a:t>
            </a:r>
            <a:r>
              <a:rPr lang="en-US" sz="1400">
                <a:cs typeface="Arial" charset="0"/>
              </a:rPr>
              <a:t>√2</a:t>
            </a:r>
            <a:r>
              <a:rPr lang="en-US" sz="1400"/>
              <a:t>V</a:t>
            </a:r>
            <a:r>
              <a:rPr lang="en-US" baseline="-25000"/>
              <a:t>dc</a:t>
            </a:r>
            <a:r>
              <a:rPr lang="en-US" sz="1400" baseline="-25000"/>
              <a:t> </a:t>
            </a:r>
            <a:r>
              <a:rPr lang="en-US" sz="1400"/>
              <a:t>≈ 170Vdc</a:t>
            </a:r>
          </a:p>
        </p:txBody>
      </p:sp>
      <p:sp>
        <p:nvSpPr>
          <p:cNvPr id="18472" name="Text Box 93"/>
          <p:cNvSpPr txBox="1">
            <a:spLocks noChangeArrowheads="1"/>
          </p:cNvSpPr>
          <p:nvPr/>
        </p:nvSpPr>
        <p:spPr bwMode="auto">
          <a:xfrm>
            <a:off x="1768475" y="1816100"/>
            <a:ext cx="2157413" cy="384175"/>
          </a:xfrm>
          <a:prstGeom prst="rect">
            <a:avLst/>
          </a:prstGeom>
          <a:noFill/>
          <a:ln w="9525">
            <a:noFill/>
            <a:miter lim="800000"/>
            <a:headEnd/>
            <a:tailEnd/>
          </a:ln>
        </p:spPr>
        <p:txBody>
          <a:bodyPr/>
          <a:lstStyle/>
          <a:p>
            <a:pPr eaLnBrk="1" hangingPunct="1"/>
            <a:r>
              <a:rPr lang="en-US" sz="1400" i="1"/>
              <a:t>V</a:t>
            </a:r>
            <a:r>
              <a:rPr lang="en-US" sz="1100" i="1"/>
              <a:t>p</a:t>
            </a:r>
            <a:r>
              <a:rPr lang="en-US" sz="1400"/>
              <a:t>≈ 120</a:t>
            </a:r>
            <a:r>
              <a:rPr lang="en-US" sz="1400">
                <a:cs typeface="Arial" charset="0"/>
              </a:rPr>
              <a:t>√2</a:t>
            </a:r>
            <a:r>
              <a:rPr lang="en-US" sz="1400"/>
              <a:t>V</a:t>
            </a:r>
            <a:r>
              <a:rPr lang="en-US" baseline="-25000"/>
              <a:t>dc</a:t>
            </a:r>
            <a:r>
              <a:rPr lang="en-US" sz="1400" baseline="-25000"/>
              <a:t> </a:t>
            </a:r>
            <a:r>
              <a:rPr lang="en-US" sz="1400"/>
              <a:t>≈ 170 V</a:t>
            </a:r>
          </a:p>
        </p:txBody>
      </p:sp>
      <p:sp>
        <p:nvSpPr>
          <p:cNvPr id="87" name="Text Box 281"/>
          <p:cNvSpPr txBox="1">
            <a:spLocks noChangeArrowheads="1"/>
          </p:cNvSpPr>
          <p:nvPr/>
        </p:nvSpPr>
        <p:spPr bwMode="auto">
          <a:xfrm>
            <a:off x="4879975" y="5694363"/>
            <a:ext cx="1228725" cy="831850"/>
          </a:xfrm>
          <a:prstGeom prst="rect">
            <a:avLst/>
          </a:prstGeom>
          <a:noFill/>
          <a:ln w="9525">
            <a:noFill/>
            <a:miter lim="800000"/>
            <a:headEnd/>
            <a:tailEnd/>
          </a:ln>
        </p:spPr>
        <p:txBody>
          <a:bodyPr>
            <a:spAutoFit/>
          </a:bodyPr>
          <a:lstStyle/>
          <a:p>
            <a:pPr algn="ctr" eaLnBrk="1" hangingPunct="1">
              <a:spcBef>
                <a:spcPct val="50000"/>
              </a:spcBef>
            </a:pPr>
            <a:r>
              <a:rPr lang="en-US" sz="1600">
                <a:solidFill>
                  <a:srgbClr val="FF0000"/>
                </a:solidFill>
              </a:rPr>
              <a:t>First order low pass filter</a:t>
            </a:r>
          </a:p>
        </p:txBody>
      </p:sp>
      <p:sp>
        <p:nvSpPr>
          <p:cNvPr id="18474" name="Rectangle 20"/>
          <p:cNvSpPr>
            <a:spLocks noChangeArrowheads="1"/>
          </p:cNvSpPr>
          <p:nvPr/>
        </p:nvSpPr>
        <p:spPr bwMode="auto">
          <a:xfrm>
            <a:off x="4572000" y="4119563"/>
            <a:ext cx="230188" cy="1676400"/>
          </a:xfrm>
          <a:prstGeom prst="rect">
            <a:avLst/>
          </a:prstGeom>
          <a:noFill/>
          <a:ln w="19050">
            <a:solidFill>
              <a:srgbClr val="9900FF"/>
            </a:solidFill>
            <a:miter lim="800000"/>
            <a:headEnd/>
            <a:tailEnd/>
          </a:ln>
        </p:spPr>
        <p:txBody>
          <a:bodyPr wrap="none" anchor="ctr"/>
          <a:lstStyle/>
          <a:p>
            <a:endParaRPr lang="en-US"/>
          </a:p>
        </p:txBody>
      </p:sp>
      <p:sp>
        <p:nvSpPr>
          <p:cNvPr id="18475" name="Text Box 21"/>
          <p:cNvSpPr txBox="1">
            <a:spLocks noChangeArrowheads="1"/>
          </p:cNvSpPr>
          <p:nvPr/>
        </p:nvSpPr>
        <p:spPr bwMode="auto">
          <a:xfrm>
            <a:off x="4456113" y="3697288"/>
            <a:ext cx="1154112" cy="369887"/>
          </a:xfrm>
          <a:prstGeom prst="rect">
            <a:avLst/>
          </a:prstGeom>
          <a:noFill/>
          <a:ln w="9525">
            <a:noFill/>
            <a:miter lim="800000"/>
            <a:headEnd/>
            <a:tailEnd/>
          </a:ln>
        </p:spPr>
        <p:txBody>
          <a:bodyPr>
            <a:spAutoFit/>
          </a:bodyPr>
          <a:lstStyle/>
          <a:p>
            <a:pPr algn="ctr"/>
            <a:r>
              <a:rPr lang="en-US">
                <a:solidFill>
                  <a:srgbClr val="9900CC"/>
                </a:solidFill>
                <a:latin typeface="Times New Roman" pitchFamily="18" charset="0"/>
              </a:rPr>
              <a:t>DC link</a:t>
            </a:r>
            <a:endParaRPr lang="es-ES">
              <a:solidFill>
                <a:srgbClr val="9900CC"/>
              </a:solidFill>
              <a:latin typeface="Times New Roman" pitchFamily="18" charset="0"/>
            </a:endParaRPr>
          </a:p>
        </p:txBody>
      </p:sp>
      <p:sp>
        <p:nvSpPr>
          <p:cNvPr id="18476" name="Rectangle 20"/>
          <p:cNvSpPr>
            <a:spLocks noChangeArrowheads="1"/>
          </p:cNvSpPr>
          <p:nvPr/>
        </p:nvSpPr>
        <p:spPr bwMode="auto">
          <a:xfrm>
            <a:off x="4686300" y="4271963"/>
            <a:ext cx="538163" cy="1422400"/>
          </a:xfrm>
          <a:prstGeom prst="rect">
            <a:avLst/>
          </a:prstGeom>
          <a:noFill/>
          <a:ln w="19050">
            <a:solidFill>
              <a:srgbClr val="FF0000"/>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2438400" y="228600"/>
            <a:ext cx="4876800" cy="519113"/>
          </a:xfrm>
          <a:prstGeom prst="rect">
            <a:avLst/>
          </a:prstGeom>
          <a:noFill/>
          <a:ln w="9525">
            <a:noFill/>
            <a:miter lim="800000"/>
            <a:headEnd/>
            <a:tailEnd/>
          </a:ln>
        </p:spPr>
        <p:txBody>
          <a:bodyPr>
            <a:spAutoFit/>
          </a:bodyPr>
          <a:lstStyle/>
          <a:p>
            <a:pPr>
              <a:spcBef>
                <a:spcPct val="50000"/>
              </a:spcBef>
            </a:pPr>
            <a:r>
              <a:rPr lang="en-US" sz="2800" b="1"/>
              <a:t>Power electronic interfaces</a:t>
            </a:r>
          </a:p>
        </p:txBody>
      </p:sp>
      <p:sp>
        <p:nvSpPr>
          <p:cNvPr id="61443" name="Rectangle 3"/>
          <p:cNvSpPr>
            <a:spLocks noChangeArrowheads="1"/>
          </p:cNvSpPr>
          <p:nvPr/>
        </p:nvSpPr>
        <p:spPr bwMode="auto">
          <a:xfrm>
            <a:off x="0" y="914400"/>
            <a:ext cx="9144000" cy="5578475"/>
          </a:xfrm>
          <a:prstGeom prst="rect">
            <a:avLst/>
          </a:prstGeom>
          <a:noFill/>
          <a:ln w="9525">
            <a:noFill/>
            <a:miter lim="800000"/>
            <a:headEnd/>
            <a:tailEnd/>
          </a:ln>
        </p:spPr>
        <p:txBody>
          <a:bodyPr>
            <a:spAutoFit/>
          </a:bodyPr>
          <a:lstStyle/>
          <a:p>
            <a:pPr>
              <a:buFontTx/>
              <a:buChar char="•"/>
            </a:pPr>
            <a:r>
              <a:rPr lang="en-US" sz="2000"/>
              <a:t> Integration needs:</a:t>
            </a:r>
          </a:p>
          <a:p>
            <a:pPr>
              <a:buFontTx/>
              <a:buChar char="•"/>
            </a:pPr>
            <a:endParaRPr lang="en-US" sz="2000"/>
          </a:p>
          <a:p>
            <a:pPr lvl="1">
              <a:buFontTx/>
              <a:buChar char="•"/>
            </a:pPr>
            <a:r>
              <a:rPr lang="en-US" sz="2000"/>
              <a:t> Component with different characteristics:</a:t>
            </a:r>
          </a:p>
          <a:p>
            <a:pPr lvl="2">
              <a:buFontTx/>
              <a:buChar char="•"/>
            </a:pPr>
            <a:r>
              <a:rPr lang="en-US" sz="2000"/>
              <a:t> dc or ac architecture.</a:t>
            </a:r>
          </a:p>
          <a:p>
            <a:pPr lvl="2">
              <a:buFontTx/>
              <a:buChar char="•"/>
            </a:pPr>
            <a:r>
              <a:rPr lang="en-US" sz="2000"/>
              <a:t> Sources, loads, and energy storage devices output.</a:t>
            </a:r>
          </a:p>
          <a:p>
            <a:pPr lvl="2">
              <a:buFontTx/>
              <a:buChar char="•"/>
            </a:pPr>
            <a:endParaRPr lang="en-US" sz="2000"/>
          </a:p>
          <a:p>
            <a:pPr lvl="1">
              <a:buFontTx/>
              <a:buChar char="•"/>
            </a:pPr>
            <a:r>
              <a:rPr lang="en-US" sz="2000"/>
              <a:t> Control issues:</a:t>
            </a:r>
          </a:p>
          <a:p>
            <a:pPr lvl="2">
              <a:buFontTx/>
              <a:buChar char="•"/>
            </a:pPr>
            <a:r>
              <a:rPr lang="en-US" sz="2000"/>
              <a:t> Stabilization</a:t>
            </a:r>
          </a:p>
          <a:p>
            <a:pPr lvl="2">
              <a:buFontTx/>
              <a:buChar char="•"/>
            </a:pPr>
            <a:endParaRPr lang="en-US" sz="2000"/>
          </a:p>
          <a:p>
            <a:pPr lvl="1">
              <a:buFontTx/>
              <a:buChar char="•"/>
            </a:pPr>
            <a:r>
              <a:rPr lang="en-US" sz="2000"/>
              <a:t> Operational issues:</a:t>
            </a:r>
          </a:p>
          <a:p>
            <a:pPr lvl="2">
              <a:buFontTx/>
              <a:buChar char="•"/>
            </a:pPr>
            <a:r>
              <a:rPr lang="en-US" sz="2000"/>
              <a:t> Optimization based on some goal</a:t>
            </a:r>
          </a:p>
          <a:p>
            <a:pPr lvl="4">
              <a:buFontTx/>
              <a:buChar char="•"/>
            </a:pPr>
            <a:r>
              <a:rPr lang="en-US" sz="2000"/>
              <a:t> Efficiency (e.g. MPPT)</a:t>
            </a:r>
          </a:p>
          <a:p>
            <a:pPr lvl="4">
              <a:buFontTx/>
              <a:buChar char="•"/>
            </a:pPr>
            <a:r>
              <a:rPr lang="en-US" sz="2000"/>
              <a:t> Flexibility</a:t>
            </a:r>
          </a:p>
          <a:p>
            <a:pPr lvl="4">
              <a:buFontTx/>
              <a:buChar char="•"/>
            </a:pPr>
            <a:r>
              <a:rPr lang="en-US" sz="2000"/>
              <a:t> Reliability</a:t>
            </a:r>
          </a:p>
          <a:p>
            <a:pPr lvl="2">
              <a:buFontTx/>
              <a:buChar char="•"/>
            </a:pPr>
            <a:r>
              <a:rPr lang="en-US" sz="2000"/>
              <a:t> Safety </a:t>
            </a:r>
          </a:p>
          <a:p>
            <a:pPr lvl="2">
              <a:buFontTx/>
              <a:buChar char="•"/>
            </a:pPr>
            <a:endParaRPr lang="en-US" sz="2000"/>
          </a:p>
          <a:p>
            <a:pPr lvl="1">
              <a:buFontTx/>
              <a:buChar char="•"/>
            </a:pPr>
            <a:r>
              <a:rPr lang="en-US" sz="2000"/>
              <a:t> Other issues:</a:t>
            </a:r>
          </a:p>
          <a:p>
            <a:pPr lvl="2">
              <a:buFontTx/>
              <a:buChar char="•"/>
            </a:pPr>
            <a:r>
              <a:rPr lang="en-US" sz="2000"/>
              <a:t>Interaction with other systems (e.g. the main grid)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Slide Number Placeholder 5"/>
          <p:cNvSpPr>
            <a:spLocks noGrp="1"/>
          </p:cNvSpPr>
          <p:nvPr>
            <p:ph type="sldNum" sz="quarter" idx="12"/>
          </p:nvPr>
        </p:nvSpPr>
        <p:spPr>
          <a:noFill/>
          <a:ln>
            <a:miter lim="800000"/>
            <a:headEnd/>
            <a:tailEnd/>
          </a:ln>
        </p:spPr>
        <p:txBody>
          <a:bodyPr/>
          <a:lstStyle/>
          <a:p>
            <a:fld id="{BCE1486A-0716-4AEC-BDA8-C8D31A55BE4B}" type="slidenum">
              <a:rPr lang="en-US" smtClean="0"/>
              <a:pPr/>
              <a:t>30</a:t>
            </a:fld>
            <a:endParaRPr lang="en-US" smtClean="0"/>
          </a:p>
        </p:txBody>
      </p:sp>
      <p:sp>
        <p:nvSpPr>
          <p:cNvPr id="3081" name="Rectangle 15"/>
          <p:cNvSpPr>
            <a:spLocks noGrp="1" noChangeArrowheads="1"/>
          </p:cNvSpPr>
          <p:nvPr>
            <p:ph type="title"/>
          </p:nvPr>
        </p:nvSpPr>
        <p:spPr/>
        <p:txBody>
          <a:bodyPr/>
          <a:lstStyle/>
          <a:p>
            <a:pPr eaLnBrk="1" hangingPunct="1"/>
            <a:r>
              <a:rPr lang="en-US" sz="2800" b="1" smtClean="0"/>
              <a:t>Approximate Formula for DC Ripple Voltage</a:t>
            </a:r>
          </a:p>
        </p:txBody>
      </p:sp>
      <p:sp>
        <p:nvSpPr>
          <p:cNvPr id="3082"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20484" name="Object 4"/>
          <p:cNvGraphicFramePr>
            <a:graphicFrameLocks noChangeAspect="1"/>
          </p:cNvGraphicFramePr>
          <p:nvPr/>
        </p:nvGraphicFramePr>
        <p:xfrm>
          <a:off x="2460625" y="3582988"/>
          <a:ext cx="2459038" cy="700087"/>
        </p:xfrm>
        <a:graphic>
          <a:graphicData uri="http://schemas.openxmlformats.org/presentationml/2006/ole">
            <p:oleObj spid="_x0000_s97282" name="Equation" r:id="rId3" imgW="1371600" imgH="393700" progId="Equation.3">
              <p:embed/>
            </p:oleObj>
          </a:graphicData>
        </a:graphic>
      </p:graphicFrame>
      <p:sp>
        <p:nvSpPr>
          <p:cNvPr id="3083"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20486" name="Object 6"/>
          <p:cNvGraphicFramePr>
            <a:graphicFrameLocks noChangeAspect="1"/>
          </p:cNvGraphicFramePr>
          <p:nvPr/>
        </p:nvGraphicFramePr>
        <p:xfrm>
          <a:off x="2420938" y="4657725"/>
          <a:ext cx="4224337" cy="690563"/>
        </p:xfrm>
        <a:graphic>
          <a:graphicData uri="http://schemas.openxmlformats.org/presentationml/2006/ole">
            <p:oleObj spid="_x0000_s97283" name="Equation" r:id="rId4" imgW="2387600" imgH="393700" progId="Equation.3">
              <p:embed/>
            </p:oleObj>
          </a:graphicData>
        </a:graphic>
      </p:graphicFrame>
      <p:sp>
        <p:nvSpPr>
          <p:cNvPr id="3084"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20488" name="Object 8"/>
          <p:cNvGraphicFramePr>
            <a:graphicFrameLocks noChangeAspect="1"/>
          </p:cNvGraphicFramePr>
          <p:nvPr/>
        </p:nvGraphicFramePr>
        <p:xfrm>
          <a:off x="2420938" y="5654675"/>
          <a:ext cx="3724275" cy="808038"/>
        </p:xfrm>
        <a:graphic>
          <a:graphicData uri="http://schemas.openxmlformats.org/presentationml/2006/ole">
            <p:oleObj spid="_x0000_s97284" name="Equation" r:id="rId5" imgW="2108200" imgH="457200" progId="Equation.3">
              <p:embed/>
            </p:oleObj>
          </a:graphicData>
        </a:graphic>
      </p:graphicFrame>
      <p:sp>
        <p:nvSpPr>
          <p:cNvPr id="3085" name="Rectangle 11"/>
          <p:cNvSpPr>
            <a:spLocks noChangeArrowheads="1"/>
          </p:cNvSpPr>
          <p:nvPr/>
        </p:nvSpPr>
        <p:spPr bwMode="auto">
          <a:xfrm>
            <a:off x="0" y="4179888"/>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3086" name="Rectangle 13"/>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3077" name="Object 27"/>
          <p:cNvGraphicFramePr>
            <a:graphicFrameLocks noChangeAspect="1"/>
          </p:cNvGraphicFramePr>
          <p:nvPr>
            <p:ph idx="1"/>
          </p:nvPr>
        </p:nvGraphicFramePr>
        <p:xfrm>
          <a:off x="1116013" y="1778000"/>
          <a:ext cx="3149600" cy="733425"/>
        </p:xfrm>
        <a:graphic>
          <a:graphicData uri="http://schemas.openxmlformats.org/presentationml/2006/ole">
            <p:oleObj spid="_x0000_s97285" name="Equation" r:id="rId6" imgW="1688367" imgH="393529" progId="Equation.3">
              <p:embed/>
            </p:oleObj>
          </a:graphicData>
        </a:graphic>
      </p:graphicFrame>
      <p:sp>
        <p:nvSpPr>
          <p:cNvPr id="3087" name="Oval 30"/>
          <p:cNvSpPr>
            <a:spLocks noChangeArrowheads="1"/>
          </p:cNvSpPr>
          <p:nvPr/>
        </p:nvSpPr>
        <p:spPr bwMode="auto">
          <a:xfrm>
            <a:off x="3727450" y="1854200"/>
            <a:ext cx="576263" cy="576263"/>
          </a:xfrm>
          <a:prstGeom prst="ellipse">
            <a:avLst/>
          </a:prstGeom>
          <a:noFill/>
          <a:ln w="19050">
            <a:solidFill>
              <a:srgbClr val="FF0000"/>
            </a:solidFill>
            <a:prstDash val="sysDot"/>
            <a:round/>
            <a:headEnd/>
            <a:tailEnd/>
          </a:ln>
        </p:spPr>
        <p:txBody>
          <a:bodyPr wrap="none" anchor="ctr"/>
          <a:lstStyle/>
          <a:p>
            <a:pPr eaLnBrk="1" hangingPunct="1"/>
            <a:endParaRPr lang="en-US"/>
          </a:p>
        </p:txBody>
      </p:sp>
      <p:sp>
        <p:nvSpPr>
          <p:cNvPr id="3088" name="AutoShape 31"/>
          <p:cNvSpPr>
            <a:spLocks/>
          </p:cNvSpPr>
          <p:nvPr/>
        </p:nvSpPr>
        <p:spPr bwMode="auto">
          <a:xfrm rot="-5400000">
            <a:off x="2191544" y="1470819"/>
            <a:ext cx="230188" cy="2381250"/>
          </a:xfrm>
          <a:prstGeom prst="leftBrace">
            <a:avLst>
              <a:gd name="adj1" fmla="val 86207"/>
              <a:gd name="adj2" fmla="val 50000"/>
            </a:avLst>
          </a:prstGeom>
          <a:noFill/>
          <a:ln w="19050">
            <a:solidFill>
              <a:srgbClr val="FF0000"/>
            </a:solidFill>
            <a:round/>
            <a:headEnd/>
            <a:tailEnd/>
          </a:ln>
        </p:spPr>
        <p:txBody>
          <a:bodyPr wrap="none" anchor="ctr"/>
          <a:lstStyle/>
          <a:p>
            <a:pPr eaLnBrk="1" hangingPunct="1"/>
            <a:endParaRPr lang="en-US"/>
          </a:p>
        </p:txBody>
      </p:sp>
      <p:sp>
        <p:nvSpPr>
          <p:cNvPr id="3089" name="Text Box 32"/>
          <p:cNvSpPr txBox="1">
            <a:spLocks noChangeArrowheads="1"/>
          </p:cNvSpPr>
          <p:nvPr/>
        </p:nvSpPr>
        <p:spPr bwMode="auto">
          <a:xfrm>
            <a:off x="461963" y="2771775"/>
            <a:ext cx="3725862" cy="581025"/>
          </a:xfrm>
          <a:prstGeom prst="rect">
            <a:avLst/>
          </a:prstGeom>
          <a:noFill/>
          <a:ln w="9525">
            <a:noFill/>
            <a:miter lim="800000"/>
            <a:headEnd/>
            <a:tailEnd/>
          </a:ln>
        </p:spPr>
        <p:txBody>
          <a:bodyPr>
            <a:spAutoFit/>
          </a:bodyPr>
          <a:lstStyle/>
          <a:p>
            <a:pPr algn="ctr" eaLnBrk="1" hangingPunct="1">
              <a:spcBef>
                <a:spcPct val="50000"/>
              </a:spcBef>
            </a:pPr>
            <a:r>
              <a:rPr lang="en-US" sz="1600" b="1">
                <a:solidFill>
                  <a:srgbClr val="FF0000"/>
                </a:solidFill>
              </a:rPr>
              <a:t>Energy given up by capacitor as its voltage drops from Vpeak to Vmin</a:t>
            </a:r>
          </a:p>
        </p:txBody>
      </p:sp>
      <p:sp>
        <p:nvSpPr>
          <p:cNvPr id="3090" name="Text Box 33"/>
          <p:cNvSpPr txBox="1">
            <a:spLocks noChangeArrowheads="1"/>
          </p:cNvSpPr>
          <p:nvPr/>
        </p:nvSpPr>
        <p:spPr bwMode="auto">
          <a:xfrm>
            <a:off x="4687888" y="1508125"/>
            <a:ext cx="4032250" cy="581025"/>
          </a:xfrm>
          <a:prstGeom prst="rect">
            <a:avLst/>
          </a:prstGeom>
          <a:noFill/>
          <a:ln w="9525">
            <a:noFill/>
            <a:miter lim="800000"/>
            <a:headEnd/>
            <a:tailEnd/>
          </a:ln>
        </p:spPr>
        <p:txBody>
          <a:bodyPr>
            <a:spAutoFit/>
          </a:bodyPr>
          <a:lstStyle/>
          <a:p>
            <a:pPr eaLnBrk="1" hangingPunct="1">
              <a:spcBef>
                <a:spcPct val="50000"/>
              </a:spcBef>
            </a:pPr>
            <a:r>
              <a:rPr lang="en-US" sz="1600" b="1">
                <a:solidFill>
                  <a:srgbClr val="FF0000"/>
                </a:solidFill>
              </a:rPr>
              <a:t>Energy consumed by constant load power P during the same time interval</a:t>
            </a:r>
          </a:p>
        </p:txBody>
      </p:sp>
      <p:sp>
        <p:nvSpPr>
          <p:cNvPr id="3091" name="Line 34"/>
          <p:cNvSpPr>
            <a:spLocks noChangeShapeType="1"/>
          </p:cNvSpPr>
          <p:nvPr/>
        </p:nvSpPr>
        <p:spPr bwMode="auto">
          <a:xfrm flipH="1">
            <a:off x="4341813" y="1816100"/>
            <a:ext cx="384175" cy="192088"/>
          </a:xfrm>
          <a:prstGeom prst="line">
            <a:avLst/>
          </a:prstGeom>
          <a:noFill/>
          <a:ln w="19050">
            <a:solidFill>
              <a:srgbClr val="FF0000"/>
            </a:solidFill>
            <a:round/>
            <a:headEnd/>
            <a:tailEnd type="triangle" w="med" len="med"/>
          </a:ln>
        </p:spPr>
        <p:txBody>
          <a:bodyPr/>
          <a:lstStyle/>
          <a:p>
            <a:endParaRPr lang="en-US"/>
          </a:p>
        </p:txBody>
      </p:sp>
      <p:grpSp>
        <p:nvGrpSpPr>
          <p:cNvPr id="2" name="Group 796"/>
          <p:cNvGrpSpPr>
            <a:grpSpLocks/>
          </p:cNvGrpSpPr>
          <p:nvPr/>
        </p:nvGrpSpPr>
        <p:grpSpPr bwMode="auto">
          <a:xfrm>
            <a:off x="5532438" y="2276475"/>
            <a:ext cx="3148012" cy="2082800"/>
            <a:chOff x="2753" y="1417"/>
            <a:chExt cx="1983" cy="1529"/>
          </a:xfrm>
        </p:grpSpPr>
        <p:sp>
          <p:nvSpPr>
            <p:cNvPr id="3095" name="Rectangle 376"/>
            <p:cNvSpPr>
              <a:spLocks noChangeArrowheads="1"/>
            </p:cNvSpPr>
            <p:nvPr/>
          </p:nvSpPr>
          <p:spPr bwMode="auto">
            <a:xfrm>
              <a:off x="2753" y="1536"/>
              <a:ext cx="1983" cy="1217"/>
            </a:xfrm>
            <a:prstGeom prst="rect">
              <a:avLst/>
            </a:prstGeom>
            <a:solidFill>
              <a:schemeClr val="bg1"/>
            </a:solidFill>
            <a:ln w="9525">
              <a:noFill/>
              <a:miter lim="800000"/>
              <a:headEnd/>
              <a:tailEnd/>
            </a:ln>
          </p:spPr>
          <p:txBody>
            <a:bodyPr/>
            <a:lstStyle/>
            <a:p>
              <a:pPr eaLnBrk="1" hangingPunct="1"/>
              <a:endParaRPr lang="en-US"/>
            </a:p>
          </p:txBody>
        </p:sp>
        <p:grpSp>
          <p:nvGrpSpPr>
            <p:cNvPr id="3" name="Group 742"/>
            <p:cNvGrpSpPr>
              <a:grpSpLocks/>
            </p:cNvGrpSpPr>
            <p:nvPr/>
          </p:nvGrpSpPr>
          <p:grpSpPr bwMode="auto">
            <a:xfrm>
              <a:off x="2867" y="1614"/>
              <a:ext cx="1750" cy="1060"/>
              <a:chOff x="2784" y="1021"/>
              <a:chExt cx="1393" cy="844"/>
            </a:xfrm>
          </p:grpSpPr>
          <p:grpSp>
            <p:nvGrpSpPr>
              <p:cNvPr id="4" name="Group 577"/>
              <p:cNvGrpSpPr>
                <a:grpSpLocks/>
              </p:cNvGrpSpPr>
              <p:nvPr/>
            </p:nvGrpSpPr>
            <p:grpSpPr bwMode="auto">
              <a:xfrm>
                <a:off x="2784" y="1021"/>
                <a:ext cx="1393" cy="844"/>
                <a:chOff x="2784" y="1021"/>
                <a:chExt cx="1393" cy="844"/>
              </a:xfrm>
            </p:grpSpPr>
            <p:sp>
              <p:nvSpPr>
                <p:cNvPr id="3266" name="Rectangle 377"/>
                <p:cNvSpPr>
                  <a:spLocks noChangeArrowheads="1"/>
                </p:cNvSpPr>
                <p:nvPr/>
              </p:nvSpPr>
              <p:spPr bwMode="auto">
                <a:xfrm>
                  <a:off x="2784" y="1021"/>
                  <a:ext cx="1393" cy="844"/>
                </a:xfrm>
                <a:prstGeom prst="rect">
                  <a:avLst/>
                </a:prstGeom>
                <a:solidFill>
                  <a:schemeClr val="bg1"/>
                </a:solidFill>
                <a:ln w="9525">
                  <a:noFill/>
                  <a:miter lim="800000"/>
                  <a:headEnd/>
                  <a:tailEnd/>
                </a:ln>
              </p:spPr>
              <p:txBody>
                <a:bodyPr/>
                <a:lstStyle/>
                <a:p>
                  <a:pPr eaLnBrk="1" hangingPunct="1"/>
                  <a:endParaRPr lang="en-US"/>
                </a:p>
              </p:txBody>
            </p:sp>
            <p:sp>
              <p:nvSpPr>
                <p:cNvPr id="3267" name="Rectangle 378"/>
                <p:cNvSpPr>
                  <a:spLocks noChangeArrowheads="1"/>
                </p:cNvSpPr>
                <p:nvPr/>
              </p:nvSpPr>
              <p:spPr bwMode="auto">
                <a:xfrm>
                  <a:off x="2847" y="1084"/>
                  <a:ext cx="1266" cy="714"/>
                </a:xfrm>
                <a:prstGeom prst="rect">
                  <a:avLst/>
                </a:prstGeom>
                <a:solidFill>
                  <a:schemeClr val="bg1"/>
                </a:solidFill>
                <a:ln w="9525">
                  <a:noFill/>
                  <a:miter lim="800000"/>
                  <a:headEnd/>
                  <a:tailEnd/>
                </a:ln>
              </p:spPr>
              <p:txBody>
                <a:bodyPr/>
                <a:lstStyle/>
                <a:p>
                  <a:pPr eaLnBrk="1" hangingPunct="1"/>
                  <a:endParaRPr lang="en-US"/>
                </a:p>
              </p:txBody>
            </p:sp>
            <p:sp>
              <p:nvSpPr>
                <p:cNvPr id="3268" name="Rectangle 379"/>
                <p:cNvSpPr>
                  <a:spLocks noChangeArrowheads="1"/>
                </p:cNvSpPr>
                <p:nvPr/>
              </p:nvSpPr>
              <p:spPr bwMode="auto">
                <a:xfrm>
                  <a:off x="2847" y="1084"/>
                  <a:ext cx="1266" cy="714"/>
                </a:xfrm>
                <a:prstGeom prst="rect">
                  <a:avLst/>
                </a:prstGeom>
                <a:solidFill>
                  <a:schemeClr val="bg1"/>
                </a:solidFill>
                <a:ln w="12700">
                  <a:solidFill>
                    <a:srgbClr val="808080"/>
                  </a:solidFill>
                  <a:miter lim="800000"/>
                  <a:headEnd/>
                  <a:tailEnd/>
                </a:ln>
              </p:spPr>
              <p:txBody>
                <a:bodyPr/>
                <a:lstStyle/>
                <a:p>
                  <a:pPr eaLnBrk="1" hangingPunct="1"/>
                  <a:endParaRPr lang="en-US"/>
                </a:p>
              </p:txBody>
            </p:sp>
            <p:sp>
              <p:nvSpPr>
                <p:cNvPr id="3269" name="Line 380"/>
                <p:cNvSpPr>
                  <a:spLocks noChangeShapeType="1"/>
                </p:cNvSpPr>
                <p:nvPr/>
              </p:nvSpPr>
              <p:spPr bwMode="auto">
                <a:xfrm>
                  <a:off x="2847" y="1798"/>
                  <a:ext cx="1266" cy="1"/>
                </a:xfrm>
                <a:prstGeom prst="line">
                  <a:avLst/>
                </a:prstGeom>
                <a:noFill/>
                <a:ln w="0">
                  <a:solidFill>
                    <a:srgbClr val="000000"/>
                  </a:solidFill>
                  <a:round/>
                  <a:headEnd/>
                  <a:tailEnd/>
                </a:ln>
              </p:spPr>
              <p:txBody>
                <a:bodyPr/>
                <a:lstStyle/>
                <a:p>
                  <a:endParaRPr lang="en-US"/>
                </a:p>
              </p:txBody>
            </p:sp>
            <p:sp>
              <p:nvSpPr>
                <p:cNvPr id="3270" name="Line 381"/>
                <p:cNvSpPr>
                  <a:spLocks noChangeShapeType="1"/>
                </p:cNvSpPr>
                <p:nvPr/>
              </p:nvSpPr>
              <p:spPr bwMode="auto">
                <a:xfrm>
                  <a:off x="2851" y="1167"/>
                  <a:ext cx="6" cy="1"/>
                </a:xfrm>
                <a:prstGeom prst="line">
                  <a:avLst/>
                </a:prstGeom>
                <a:noFill/>
                <a:ln w="12700">
                  <a:solidFill>
                    <a:srgbClr val="000000"/>
                  </a:solidFill>
                  <a:round/>
                  <a:headEnd/>
                  <a:tailEnd/>
                </a:ln>
              </p:spPr>
              <p:txBody>
                <a:bodyPr/>
                <a:lstStyle/>
                <a:p>
                  <a:endParaRPr lang="en-US"/>
                </a:p>
              </p:txBody>
            </p:sp>
            <p:sp>
              <p:nvSpPr>
                <p:cNvPr id="3271" name="Line 382"/>
                <p:cNvSpPr>
                  <a:spLocks noChangeShapeType="1"/>
                </p:cNvSpPr>
                <p:nvPr/>
              </p:nvSpPr>
              <p:spPr bwMode="auto">
                <a:xfrm>
                  <a:off x="2857" y="1167"/>
                  <a:ext cx="8" cy="2"/>
                </a:xfrm>
                <a:prstGeom prst="line">
                  <a:avLst/>
                </a:prstGeom>
                <a:noFill/>
                <a:ln w="12700">
                  <a:solidFill>
                    <a:srgbClr val="000000"/>
                  </a:solidFill>
                  <a:round/>
                  <a:headEnd/>
                  <a:tailEnd/>
                </a:ln>
              </p:spPr>
              <p:txBody>
                <a:bodyPr/>
                <a:lstStyle/>
                <a:p>
                  <a:endParaRPr lang="en-US"/>
                </a:p>
              </p:txBody>
            </p:sp>
            <p:sp>
              <p:nvSpPr>
                <p:cNvPr id="3272" name="Line 383"/>
                <p:cNvSpPr>
                  <a:spLocks noChangeShapeType="1"/>
                </p:cNvSpPr>
                <p:nvPr/>
              </p:nvSpPr>
              <p:spPr bwMode="auto">
                <a:xfrm>
                  <a:off x="2865" y="1169"/>
                  <a:ext cx="7" cy="2"/>
                </a:xfrm>
                <a:prstGeom prst="line">
                  <a:avLst/>
                </a:prstGeom>
                <a:noFill/>
                <a:ln w="12700">
                  <a:solidFill>
                    <a:srgbClr val="000000"/>
                  </a:solidFill>
                  <a:round/>
                  <a:headEnd/>
                  <a:tailEnd/>
                </a:ln>
              </p:spPr>
              <p:txBody>
                <a:bodyPr/>
                <a:lstStyle/>
                <a:p>
                  <a:endParaRPr lang="en-US"/>
                </a:p>
              </p:txBody>
            </p:sp>
            <p:sp>
              <p:nvSpPr>
                <p:cNvPr id="3273" name="Line 384"/>
                <p:cNvSpPr>
                  <a:spLocks noChangeShapeType="1"/>
                </p:cNvSpPr>
                <p:nvPr/>
              </p:nvSpPr>
              <p:spPr bwMode="auto">
                <a:xfrm>
                  <a:off x="2872" y="1171"/>
                  <a:ext cx="6" cy="2"/>
                </a:xfrm>
                <a:prstGeom prst="line">
                  <a:avLst/>
                </a:prstGeom>
                <a:noFill/>
                <a:ln w="12700">
                  <a:solidFill>
                    <a:srgbClr val="000000"/>
                  </a:solidFill>
                  <a:round/>
                  <a:headEnd/>
                  <a:tailEnd/>
                </a:ln>
              </p:spPr>
              <p:txBody>
                <a:bodyPr/>
                <a:lstStyle/>
                <a:p>
                  <a:endParaRPr lang="en-US"/>
                </a:p>
              </p:txBody>
            </p:sp>
            <p:sp>
              <p:nvSpPr>
                <p:cNvPr id="3274" name="Line 385"/>
                <p:cNvSpPr>
                  <a:spLocks noChangeShapeType="1"/>
                </p:cNvSpPr>
                <p:nvPr/>
              </p:nvSpPr>
              <p:spPr bwMode="auto">
                <a:xfrm>
                  <a:off x="2878" y="1173"/>
                  <a:ext cx="8" cy="3"/>
                </a:xfrm>
                <a:prstGeom prst="line">
                  <a:avLst/>
                </a:prstGeom>
                <a:noFill/>
                <a:ln w="12700">
                  <a:solidFill>
                    <a:srgbClr val="000000"/>
                  </a:solidFill>
                  <a:round/>
                  <a:headEnd/>
                  <a:tailEnd/>
                </a:ln>
              </p:spPr>
              <p:txBody>
                <a:bodyPr/>
                <a:lstStyle/>
                <a:p>
                  <a:endParaRPr lang="en-US"/>
                </a:p>
              </p:txBody>
            </p:sp>
            <p:sp>
              <p:nvSpPr>
                <p:cNvPr id="3275" name="Line 386"/>
                <p:cNvSpPr>
                  <a:spLocks noChangeShapeType="1"/>
                </p:cNvSpPr>
                <p:nvPr/>
              </p:nvSpPr>
              <p:spPr bwMode="auto">
                <a:xfrm>
                  <a:off x="2886" y="1176"/>
                  <a:ext cx="8" cy="4"/>
                </a:xfrm>
                <a:prstGeom prst="line">
                  <a:avLst/>
                </a:prstGeom>
                <a:noFill/>
                <a:ln w="12700">
                  <a:solidFill>
                    <a:srgbClr val="000000"/>
                  </a:solidFill>
                  <a:round/>
                  <a:headEnd/>
                  <a:tailEnd/>
                </a:ln>
              </p:spPr>
              <p:txBody>
                <a:bodyPr/>
                <a:lstStyle/>
                <a:p>
                  <a:endParaRPr lang="en-US"/>
                </a:p>
              </p:txBody>
            </p:sp>
            <p:sp>
              <p:nvSpPr>
                <p:cNvPr id="3276" name="Line 387"/>
                <p:cNvSpPr>
                  <a:spLocks noChangeShapeType="1"/>
                </p:cNvSpPr>
                <p:nvPr/>
              </p:nvSpPr>
              <p:spPr bwMode="auto">
                <a:xfrm>
                  <a:off x="2894" y="1180"/>
                  <a:ext cx="5" cy="6"/>
                </a:xfrm>
                <a:prstGeom prst="line">
                  <a:avLst/>
                </a:prstGeom>
                <a:noFill/>
                <a:ln w="12700">
                  <a:solidFill>
                    <a:srgbClr val="000000"/>
                  </a:solidFill>
                  <a:round/>
                  <a:headEnd/>
                  <a:tailEnd/>
                </a:ln>
              </p:spPr>
              <p:txBody>
                <a:bodyPr/>
                <a:lstStyle/>
                <a:p>
                  <a:endParaRPr lang="en-US"/>
                </a:p>
              </p:txBody>
            </p:sp>
            <p:sp>
              <p:nvSpPr>
                <p:cNvPr id="3277" name="Line 388"/>
                <p:cNvSpPr>
                  <a:spLocks noChangeShapeType="1"/>
                </p:cNvSpPr>
                <p:nvPr/>
              </p:nvSpPr>
              <p:spPr bwMode="auto">
                <a:xfrm>
                  <a:off x="2899" y="1186"/>
                  <a:ext cx="8" cy="6"/>
                </a:xfrm>
                <a:prstGeom prst="line">
                  <a:avLst/>
                </a:prstGeom>
                <a:noFill/>
                <a:ln w="12700">
                  <a:solidFill>
                    <a:srgbClr val="000000"/>
                  </a:solidFill>
                  <a:round/>
                  <a:headEnd/>
                  <a:tailEnd/>
                </a:ln>
              </p:spPr>
              <p:txBody>
                <a:bodyPr/>
                <a:lstStyle/>
                <a:p>
                  <a:endParaRPr lang="en-US"/>
                </a:p>
              </p:txBody>
            </p:sp>
            <p:sp>
              <p:nvSpPr>
                <p:cNvPr id="3278" name="Line 389"/>
                <p:cNvSpPr>
                  <a:spLocks noChangeShapeType="1"/>
                </p:cNvSpPr>
                <p:nvPr/>
              </p:nvSpPr>
              <p:spPr bwMode="auto">
                <a:xfrm>
                  <a:off x="2907" y="1192"/>
                  <a:ext cx="8" cy="5"/>
                </a:xfrm>
                <a:prstGeom prst="line">
                  <a:avLst/>
                </a:prstGeom>
                <a:noFill/>
                <a:ln w="12700">
                  <a:solidFill>
                    <a:srgbClr val="000000"/>
                  </a:solidFill>
                  <a:round/>
                  <a:headEnd/>
                  <a:tailEnd/>
                </a:ln>
              </p:spPr>
              <p:txBody>
                <a:bodyPr/>
                <a:lstStyle/>
                <a:p>
                  <a:endParaRPr lang="en-US"/>
                </a:p>
              </p:txBody>
            </p:sp>
            <p:sp>
              <p:nvSpPr>
                <p:cNvPr id="3279" name="Line 390"/>
                <p:cNvSpPr>
                  <a:spLocks noChangeShapeType="1"/>
                </p:cNvSpPr>
                <p:nvPr/>
              </p:nvSpPr>
              <p:spPr bwMode="auto">
                <a:xfrm>
                  <a:off x="2915" y="1197"/>
                  <a:ext cx="5" cy="8"/>
                </a:xfrm>
                <a:prstGeom prst="line">
                  <a:avLst/>
                </a:prstGeom>
                <a:noFill/>
                <a:ln w="12700">
                  <a:solidFill>
                    <a:srgbClr val="000000"/>
                  </a:solidFill>
                  <a:round/>
                  <a:headEnd/>
                  <a:tailEnd/>
                </a:ln>
              </p:spPr>
              <p:txBody>
                <a:bodyPr/>
                <a:lstStyle/>
                <a:p>
                  <a:endParaRPr lang="en-US"/>
                </a:p>
              </p:txBody>
            </p:sp>
            <p:sp>
              <p:nvSpPr>
                <p:cNvPr id="3280" name="Line 391"/>
                <p:cNvSpPr>
                  <a:spLocks noChangeShapeType="1"/>
                </p:cNvSpPr>
                <p:nvPr/>
              </p:nvSpPr>
              <p:spPr bwMode="auto">
                <a:xfrm>
                  <a:off x="2920" y="1205"/>
                  <a:ext cx="8" cy="8"/>
                </a:xfrm>
                <a:prstGeom prst="line">
                  <a:avLst/>
                </a:prstGeom>
                <a:noFill/>
                <a:ln w="12700">
                  <a:solidFill>
                    <a:srgbClr val="000000"/>
                  </a:solidFill>
                  <a:round/>
                  <a:headEnd/>
                  <a:tailEnd/>
                </a:ln>
              </p:spPr>
              <p:txBody>
                <a:bodyPr/>
                <a:lstStyle/>
                <a:p>
                  <a:endParaRPr lang="en-US"/>
                </a:p>
              </p:txBody>
            </p:sp>
            <p:sp>
              <p:nvSpPr>
                <p:cNvPr id="3281" name="Line 392"/>
                <p:cNvSpPr>
                  <a:spLocks noChangeShapeType="1"/>
                </p:cNvSpPr>
                <p:nvPr/>
              </p:nvSpPr>
              <p:spPr bwMode="auto">
                <a:xfrm>
                  <a:off x="2928" y="1213"/>
                  <a:ext cx="8" cy="9"/>
                </a:xfrm>
                <a:prstGeom prst="line">
                  <a:avLst/>
                </a:prstGeom>
                <a:noFill/>
                <a:ln w="12700">
                  <a:solidFill>
                    <a:srgbClr val="000000"/>
                  </a:solidFill>
                  <a:round/>
                  <a:headEnd/>
                  <a:tailEnd/>
                </a:ln>
              </p:spPr>
              <p:txBody>
                <a:bodyPr/>
                <a:lstStyle/>
                <a:p>
                  <a:endParaRPr lang="en-US"/>
                </a:p>
              </p:txBody>
            </p:sp>
            <p:sp>
              <p:nvSpPr>
                <p:cNvPr id="3282" name="Line 393"/>
                <p:cNvSpPr>
                  <a:spLocks noChangeShapeType="1"/>
                </p:cNvSpPr>
                <p:nvPr/>
              </p:nvSpPr>
              <p:spPr bwMode="auto">
                <a:xfrm>
                  <a:off x="2936" y="1222"/>
                  <a:ext cx="6" cy="8"/>
                </a:xfrm>
                <a:prstGeom prst="line">
                  <a:avLst/>
                </a:prstGeom>
                <a:noFill/>
                <a:ln w="12700">
                  <a:solidFill>
                    <a:srgbClr val="000000"/>
                  </a:solidFill>
                  <a:round/>
                  <a:headEnd/>
                  <a:tailEnd/>
                </a:ln>
              </p:spPr>
              <p:txBody>
                <a:bodyPr/>
                <a:lstStyle/>
                <a:p>
                  <a:endParaRPr lang="en-US"/>
                </a:p>
              </p:txBody>
            </p:sp>
            <p:sp>
              <p:nvSpPr>
                <p:cNvPr id="3283" name="Line 394"/>
                <p:cNvSpPr>
                  <a:spLocks noChangeShapeType="1"/>
                </p:cNvSpPr>
                <p:nvPr/>
              </p:nvSpPr>
              <p:spPr bwMode="auto">
                <a:xfrm>
                  <a:off x="2942" y="1230"/>
                  <a:ext cx="7" cy="12"/>
                </a:xfrm>
                <a:prstGeom prst="line">
                  <a:avLst/>
                </a:prstGeom>
                <a:noFill/>
                <a:ln w="12700">
                  <a:solidFill>
                    <a:srgbClr val="000000"/>
                  </a:solidFill>
                  <a:round/>
                  <a:headEnd/>
                  <a:tailEnd/>
                </a:ln>
              </p:spPr>
              <p:txBody>
                <a:bodyPr/>
                <a:lstStyle/>
                <a:p>
                  <a:endParaRPr lang="en-US"/>
                </a:p>
              </p:txBody>
            </p:sp>
            <p:sp>
              <p:nvSpPr>
                <p:cNvPr id="3284" name="Line 395"/>
                <p:cNvSpPr>
                  <a:spLocks noChangeShapeType="1"/>
                </p:cNvSpPr>
                <p:nvPr/>
              </p:nvSpPr>
              <p:spPr bwMode="auto">
                <a:xfrm>
                  <a:off x="2949" y="1242"/>
                  <a:ext cx="6" cy="9"/>
                </a:xfrm>
                <a:prstGeom prst="line">
                  <a:avLst/>
                </a:prstGeom>
                <a:noFill/>
                <a:ln w="12700">
                  <a:solidFill>
                    <a:srgbClr val="000000"/>
                  </a:solidFill>
                  <a:round/>
                  <a:headEnd/>
                  <a:tailEnd/>
                </a:ln>
              </p:spPr>
              <p:txBody>
                <a:bodyPr/>
                <a:lstStyle/>
                <a:p>
                  <a:endParaRPr lang="en-US"/>
                </a:p>
              </p:txBody>
            </p:sp>
            <p:sp>
              <p:nvSpPr>
                <p:cNvPr id="3285" name="Line 396"/>
                <p:cNvSpPr>
                  <a:spLocks noChangeShapeType="1"/>
                </p:cNvSpPr>
                <p:nvPr/>
              </p:nvSpPr>
              <p:spPr bwMode="auto">
                <a:xfrm>
                  <a:off x="2955" y="1251"/>
                  <a:ext cx="8" cy="12"/>
                </a:xfrm>
                <a:prstGeom prst="line">
                  <a:avLst/>
                </a:prstGeom>
                <a:noFill/>
                <a:ln w="12700">
                  <a:solidFill>
                    <a:srgbClr val="000000"/>
                  </a:solidFill>
                  <a:round/>
                  <a:headEnd/>
                  <a:tailEnd/>
                </a:ln>
              </p:spPr>
              <p:txBody>
                <a:bodyPr/>
                <a:lstStyle/>
                <a:p>
                  <a:endParaRPr lang="en-US"/>
                </a:p>
              </p:txBody>
            </p:sp>
            <p:sp>
              <p:nvSpPr>
                <p:cNvPr id="3286" name="Line 397"/>
                <p:cNvSpPr>
                  <a:spLocks noChangeShapeType="1"/>
                </p:cNvSpPr>
                <p:nvPr/>
              </p:nvSpPr>
              <p:spPr bwMode="auto">
                <a:xfrm>
                  <a:off x="2963" y="1263"/>
                  <a:ext cx="7" cy="11"/>
                </a:xfrm>
                <a:prstGeom prst="line">
                  <a:avLst/>
                </a:prstGeom>
                <a:noFill/>
                <a:ln w="12700">
                  <a:solidFill>
                    <a:srgbClr val="000000"/>
                  </a:solidFill>
                  <a:round/>
                  <a:headEnd/>
                  <a:tailEnd/>
                </a:ln>
              </p:spPr>
              <p:txBody>
                <a:bodyPr/>
                <a:lstStyle/>
                <a:p>
                  <a:endParaRPr lang="en-US"/>
                </a:p>
              </p:txBody>
            </p:sp>
            <p:sp>
              <p:nvSpPr>
                <p:cNvPr id="3287" name="Line 398"/>
                <p:cNvSpPr>
                  <a:spLocks noChangeShapeType="1"/>
                </p:cNvSpPr>
                <p:nvPr/>
              </p:nvSpPr>
              <p:spPr bwMode="auto">
                <a:xfrm>
                  <a:off x="2970" y="1274"/>
                  <a:ext cx="6" cy="14"/>
                </a:xfrm>
                <a:prstGeom prst="line">
                  <a:avLst/>
                </a:prstGeom>
                <a:noFill/>
                <a:ln w="12700">
                  <a:solidFill>
                    <a:srgbClr val="000000"/>
                  </a:solidFill>
                  <a:round/>
                  <a:headEnd/>
                  <a:tailEnd/>
                </a:ln>
              </p:spPr>
              <p:txBody>
                <a:bodyPr/>
                <a:lstStyle/>
                <a:p>
                  <a:endParaRPr lang="en-US"/>
                </a:p>
              </p:txBody>
            </p:sp>
            <p:sp>
              <p:nvSpPr>
                <p:cNvPr id="3288" name="Line 399"/>
                <p:cNvSpPr>
                  <a:spLocks noChangeShapeType="1"/>
                </p:cNvSpPr>
                <p:nvPr/>
              </p:nvSpPr>
              <p:spPr bwMode="auto">
                <a:xfrm>
                  <a:off x="2976" y="1288"/>
                  <a:ext cx="8" cy="13"/>
                </a:xfrm>
                <a:prstGeom prst="line">
                  <a:avLst/>
                </a:prstGeom>
                <a:noFill/>
                <a:ln w="12700">
                  <a:solidFill>
                    <a:srgbClr val="000000"/>
                  </a:solidFill>
                  <a:round/>
                  <a:headEnd/>
                  <a:tailEnd/>
                </a:ln>
              </p:spPr>
              <p:txBody>
                <a:bodyPr/>
                <a:lstStyle/>
                <a:p>
                  <a:endParaRPr lang="en-US"/>
                </a:p>
              </p:txBody>
            </p:sp>
            <p:sp>
              <p:nvSpPr>
                <p:cNvPr id="3289" name="Line 400"/>
                <p:cNvSpPr>
                  <a:spLocks noChangeShapeType="1"/>
                </p:cNvSpPr>
                <p:nvPr/>
              </p:nvSpPr>
              <p:spPr bwMode="auto">
                <a:xfrm>
                  <a:off x="2984" y="1301"/>
                  <a:ext cx="8" cy="13"/>
                </a:xfrm>
                <a:prstGeom prst="line">
                  <a:avLst/>
                </a:prstGeom>
                <a:noFill/>
                <a:ln w="12700">
                  <a:solidFill>
                    <a:srgbClr val="000000"/>
                  </a:solidFill>
                  <a:round/>
                  <a:headEnd/>
                  <a:tailEnd/>
                </a:ln>
              </p:spPr>
              <p:txBody>
                <a:bodyPr/>
                <a:lstStyle/>
                <a:p>
                  <a:endParaRPr lang="en-US"/>
                </a:p>
              </p:txBody>
            </p:sp>
            <p:sp>
              <p:nvSpPr>
                <p:cNvPr id="3290" name="Line 401"/>
                <p:cNvSpPr>
                  <a:spLocks noChangeShapeType="1"/>
                </p:cNvSpPr>
                <p:nvPr/>
              </p:nvSpPr>
              <p:spPr bwMode="auto">
                <a:xfrm>
                  <a:off x="2992" y="1314"/>
                  <a:ext cx="5" cy="16"/>
                </a:xfrm>
                <a:prstGeom prst="line">
                  <a:avLst/>
                </a:prstGeom>
                <a:noFill/>
                <a:ln w="12700">
                  <a:solidFill>
                    <a:srgbClr val="000000"/>
                  </a:solidFill>
                  <a:round/>
                  <a:headEnd/>
                  <a:tailEnd/>
                </a:ln>
              </p:spPr>
              <p:txBody>
                <a:bodyPr/>
                <a:lstStyle/>
                <a:p>
                  <a:endParaRPr lang="en-US"/>
                </a:p>
              </p:txBody>
            </p:sp>
            <p:sp>
              <p:nvSpPr>
                <p:cNvPr id="3291" name="Line 402"/>
                <p:cNvSpPr>
                  <a:spLocks noChangeShapeType="1"/>
                </p:cNvSpPr>
                <p:nvPr/>
              </p:nvSpPr>
              <p:spPr bwMode="auto">
                <a:xfrm>
                  <a:off x="2997" y="1330"/>
                  <a:ext cx="8" cy="13"/>
                </a:xfrm>
                <a:prstGeom prst="line">
                  <a:avLst/>
                </a:prstGeom>
                <a:noFill/>
                <a:ln w="12700">
                  <a:solidFill>
                    <a:srgbClr val="000000"/>
                  </a:solidFill>
                  <a:round/>
                  <a:headEnd/>
                  <a:tailEnd/>
                </a:ln>
              </p:spPr>
              <p:txBody>
                <a:bodyPr/>
                <a:lstStyle/>
                <a:p>
                  <a:endParaRPr lang="en-US"/>
                </a:p>
              </p:txBody>
            </p:sp>
            <p:sp>
              <p:nvSpPr>
                <p:cNvPr id="3292" name="Line 403"/>
                <p:cNvSpPr>
                  <a:spLocks noChangeShapeType="1"/>
                </p:cNvSpPr>
                <p:nvPr/>
              </p:nvSpPr>
              <p:spPr bwMode="auto">
                <a:xfrm>
                  <a:off x="3005" y="1343"/>
                  <a:ext cx="8" cy="18"/>
                </a:xfrm>
                <a:prstGeom prst="line">
                  <a:avLst/>
                </a:prstGeom>
                <a:noFill/>
                <a:ln w="12700">
                  <a:solidFill>
                    <a:srgbClr val="000000"/>
                  </a:solidFill>
                  <a:round/>
                  <a:headEnd/>
                  <a:tailEnd/>
                </a:ln>
              </p:spPr>
              <p:txBody>
                <a:bodyPr/>
                <a:lstStyle/>
                <a:p>
                  <a:endParaRPr lang="en-US"/>
                </a:p>
              </p:txBody>
            </p:sp>
            <p:sp>
              <p:nvSpPr>
                <p:cNvPr id="3293" name="Line 404"/>
                <p:cNvSpPr>
                  <a:spLocks noChangeShapeType="1"/>
                </p:cNvSpPr>
                <p:nvPr/>
              </p:nvSpPr>
              <p:spPr bwMode="auto">
                <a:xfrm>
                  <a:off x="3013" y="1361"/>
                  <a:ext cx="5" cy="15"/>
                </a:xfrm>
                <a:prstGeom prst="line">
                  <a:avLst/>
                </a:prstGeom>
                <a:noFill/>
                <a:ln w="12700">
                  <a:solidFill>
                    <a:srgbClr val="000000"/>
                  </a:solidFill>
                  <a:round/>
                  <a:headEnd/>
                  <a:tailEnd/>
                </a:ln>
              </p:spPr>
              <p:txBody>
                <a:bodyPr/>
                <a:lstStyle/>
                <a:p>
                  <a:endParaRPr lang="en-US"/>
                </a:p>
              </p:txBody>
            </p:sp>
            <p:sp>
              <p:nvSpPr>
                <p:cNvPr id="3294" name="Line 405"/>
                <p:cNvSpPr>
                  <a:spLocks noChangeShapeType="1"/>
                </p:cNvSpPr>
                <p:nvPr/>
              </p:nvSpPr>
              <p:spPr bwMode="auto">
                <a:xfrm>
                  <a:off x="3018" y="1376"/>
                  <a:ext cx="8" cy="17"/>
                </a:xfrm>
                <a:prstGeom prst="line">
                  <a:avLst/>
                </a:prstGeom>
                <a:noFill/>
                <a:ln w="12700">
                  <a:solidFill>
                    <a:srgbClr val="000000"/>
                  </a:solidFill>
                  <a:round/>
                  <a:headEnd/>
                  <a:tailEnd/>
                </a:ln>
              </p:spPr>
              <p:txBody>
                <a:bodyPr/>
                <a:lstStyle/>
                <a:p>
                  <a:endParaRPr lang="en-US"/>
                </a:p>
              </p:txBody>
            </p:sp>
            <p:sp>
              <p:nvSpPr>
                <p:cNvPr id="3295" name="Line 406"/>
                <p:cNvSpPr>
                  <a:spLocks noChangeShapeType="1"/>
                </p:cNvSpPr>
                <p:nvPr/>
              </p:nvSpPr>
              <p:spPr bwMode="auto">
                <a:xfrm>
                  <a:off x="3026" y="1393"/>
                  <a:ext cx="6" cy="17"/>
                </a:xfrm>
                <a:prstGeom prst="line">
                  <a:avLst/>
                </a:prstGeom>
                <a:noFill/>
                <a:ln w="12700">
                  <a:solidFill>
                    <a:srgbClr val="000000"/>
                  </a:solidFill>
                  <a:round/>
                  <a:headEnd/>
                  <a:tailEnd/>
                </a:ln>
              </p:spPr>
              <p:txBody>
                <a:bodyPr/>
                <a:lstStyle/>
                <a:p>
                  <a:endParaRPr lang="en-US"/>
                </a:p>
              </p:txBody>
            </p:sp>
            <p:sp>
              <p:nvSpPr>
                <p:cNvPr id="3296" name="Line 407"/>
                <p:cNvSpPr>
                  <a:spLocks noChangeShapeType="1"/>
                </p:cNvSpPr>
                <p:nvPr/>
              </p:nvSpPr>
              <p:spPr bwMode="auto">
                <a:xfrm>
                  <a:off x="3032" y="1410"/>
                  <a:ext cx="8" cy="18"/>
                </a:xfrm>
                <a:prstGeom prst="line">
                  <a:avLst/>
                </a:prstGeom>
                <a:noFill/>
                <a:ln w="12700">
                  <a:solidFill>
                    <a:srgbClr val="000000"/>
                  </a:solidFill>
                  <a:round/>
                  <a:headEnd/>
                  <a:tailEnd/>
                </a:ln>
              </p:spPr>
              <p:txBody>
                <a:bodyPr/>
                <a:lstStyle/>
                <a:p>
                  <a:endParaRPr lang="en-US"/>
                </a:p>
              </p:txBody>
            </p:sp>
            <p:sp>
              <p:nvSpPr>
                <p:cNvPr id="3297" name="Line 408"/>
                <p:cNvSpPr>
                  <a:spLocks noChangeShapeType="1"/>
                </p:cNvSpPr>
                <p:nvPr/>
              </p:nvSpPr>
              <p:spPr bwMode="auto">
                <a:xfrm>
                  <a:off x="3040" y="1428"/>
                  <a:ext cx="7" cy="17"/>
                </a:xfrm>
                <a:prstGeom prst="line">
                  <a:avLst/>
                </a:prstGeom>
                <a:noFill/>
                <a:ln w="12700">
                  <a:solidFill>
                    <a:srgbClr val="000000"/>
                  </a:solidFill>
                  <a:round/>
                  <a:headEnd/>
                  <a:tailEnd/>
                </a:ln>
              </p:spPr>
              <p:txBody>
                <a:bodyPr/>
                <a:lstStyle/>
                <a:p>
                  <a:endParaRPr lang="en-US"/>
                </a:p>
              </p:txBody>
            </p:sp>
            <p:sp>
              <p:nvSpPr>
                <p:cNvPr id="3298" name="Line 409"/>
                <p:cNvSpPr>
                  <a:spLocks noChangeShapeType="1"/>
                </p:cNvSpPr>
                <p:nvPr/>
              </p:nvSpPr>
              <p:spPr bwMode="auto">
                <a:xfrm>
                  <a:off x="3047" y="1445"/>
                  <a:ext cx="6" cy="19"/>
                </a:xfrm>
                <a:prstGeom prst="line">
                  <a:avLst/>
                </a:prstGeom>
                <a:noFill/>
                <a:ln w="12700">
                  <a:solidFill>
                    <a:srgbClr val="000000"/>
                  </a:solidFill>
                  <a:round/>
                  <a:headEnd/>
                  <a:tailEnd/>
                </a:ln>
              </p:spPr>
              <p:txBody>
                <a:bodyPr/>
                <a:lstStyle/>
                <a:p>
                  <a:endParaRPr lang="en-US"/>
                </a:p>
              </p:txBody>
            </p:sp>
            <p:sp>
              <p:nvSpPr>
                <p:cNvPr id="3299" name="Line 410"/>
                <p:cNvSpPr>
                  <a:spLocks noChangeShapeType="1"/>
                </p:cNvSpPr>
                <p:nvPr/>
              </p:nvSpPr>
              <p:spPr bwMode="auto">
                <a:xfrm>
                  <a:off x="3053" y="1464"/>
                  <a:ext cx="8" cy="19"/>
                </a:xfrm>
                <a:prstGeom prst="line">
                  <a:avLst/>
                </a:prstGeom>
                <a:noFill/>
                <a:ln w="12700">
                  <a:solidFill>
                    <a:srgbClr val="000000"/>
                  </a:solidFill>
                  <a:round/>
                  <a:headEnd/>
                  <a:tailEnd/>
                </a:ln>
              </p:spPr>
              <p:txBody>
                <a:bodyPr/>
                <a:lstStyle/>
                <a:p>
                  <a:endParaRPr lang="en-US"/>
                </a:p>
              </p:txBody>
            </p:sp>
            <p:sp>
              <p:nvSpPr>
                <p:cNvPr id="3300" name="Line 411"/>
                <p:cNvSpPr>
                  <a:spLocks noChangeShapeType="1"/>
                </p:cNvSpPr>
                <p:nvPr/>
              </p:nvSpPr>
              <p:spPr bwMode="auto">
                <a:xfrm>
                  <a:off x="3061" y="1483"/>
                  <a:ext cx="7" cy="20"/>
                </a:xfrm>
                <a:prstGeom prst="line">
                  <a:avLst/>
                </a:prstGeom>
                <a:noFill/>
                <a:ln w="12700">
                  <a:solidFill>
                    <a:srgbClr val="000000"/>
                  </a:solidFill>
                  <a:round/>
                  <a:headEnd/>
                  <a:tailEnd/>
                </a:ln>
              </p:spPr>
              <p:txBody>
                <a:bodyPr/>
                <a:lstStyle/>
                <a:p>
                  <a:endParaRPr lang="en-US"/>
                </a:p>
              </p:txBody>
            </p:sp>
            <p:sp>
              <p:nvSpPr>
                <p:cNvPr id="3301" name="Line 412"/>
                <p:cNvSpPr>
                  <a:spLocks noChangeShapeType="1"/>
                </p:cNvSpPr>
                <p:nvPr/>
              </p:nvSpPr>
              <p:spPr bwMode="auto">
                <a:xfrm>
                  <a:off x="3068" y="1503"/>
                  <a:ext cx="6" cy="19"/>
                </a:xfrm>
                <a:prstGeom prst="line">
                  <a:avLst/>
                </a:prstGeom>
                <a:noFill/>
                <a:ln w="12700">
                  <a:solidFill>
                    <a:srgbClr val="000000"/>
                  </a:solidFill>
                  <a:round/>
                  <a:headEnd/>
                  <a:tailEnd/>
                </a:ln>
              </p:spPr>
              <p:txBody>
                <a:bodyPr/>
                <a:lstStyle/>
                <a:p>
                  <a:endParaRPr lang="en-US"/>
                </a:p>
              </p:txBody>
            </p:sp>
            <p:sp>
              <p:nvSpPr>
                <p:cNvPr id="3302" name="Line 413"/>
                <p:cNvSpPr>
                  <a:spLocks noChangeShapeType="1"/>
                </p:cNvSpPr>
                <p:nvPr/>
              </p:nvSpPr>
              <p:spPr bwMode="auto">
                <a:xfrm>
                  <a:off x="3074" y="1522"/>
                  <a:ext cx="8" cy="19"/>
                </a:xfrm>
                <a:prstGeom prst="line">
                  <a:avLst/>
                </a:prstGeom>
                <a:noFill/>
                <a:ln w="12700">
                  <a:solidFill>
                    <a:srgbClr val="000000"/>
                  </a:solidFill>
                  <a:round/>
                  <a:headEnd/>
                  <a:tailEnd/>
                </a:ln>
              </p:spPr>
              <p:txBody>
                <a:bodyPr/>
                <a:lstStyle/>
                <a:p>
                  <a:endParaRPr lang="en-US"/>
                </a:p>
              </p:txBody>
            </p:sp>
            <p:sp>
              <p:nvSpPr>
                <p:cNvPr id="3303" name="Line 414"/>
                <p:cNvSpPr>
                  <a:spLocks noChangeShapeType="1"/>
                </p:cNvSpPr>
                <p:nvPr/>
              </p:nvSpPr>
              <p:spPr bwMode="auto">
                <a:xfrm>
                  <a:off x="3082" y="1541"/>
                  <a:ext cx="7" cy="21"/>
                </a:xfrm>
                <a:prstGeom prst="line">
                  <a:avLst/>
                </a:prstGeom>
                <a:noFill/>
                <a:ln w="12700">
                  <a:solidFill>
                    <a:srgbClr val="000000"/>
                  </a:solidFill>
                  <a:round/>
                  <a:headEnd/>
                  <a:tailEnd/>
                </a:ln>
              </p:spPr>
              <p:txBody>
                <a:bodyPr/>
                <a:lstStyle/>
                <a:p>
                  <a:endParaRPr lang="en-US"/>
                </a:p>
              </p:txBody>
            </p:sp>
            <p:sp>
              <p:nvSpPr>
                <p:cNvPr id="3304" name="Line 415"/>
                <p:cNvSpPr>
                  <a:spLocks noChangeShapeType="1"/>
                </p:cNvSpPr>
                <p:nvPr/>
              </p:nvSpPr>
              <p:spPr bwMode="auto">
                <a:xfrm>
                  <a:off x="3089" y="1562"/>
                  <a:ext cx="6" cy="21"/>
                </a:xfrm>
                <a:prstGeom prst="line">
                  <a:avLst/>
                </a:prstGeom>
                <a:noFill/>
                <a:ln w="12700">
                  <a:solidFill>
                    <a:srgbClr val="000000"/>
                  </a:solidFill>
                  <a:round/>
                  <a:headEnd/>
                  <a:tailEnd/>
                </a:ln>
              </p:spPr>
              <p:txBody>
                <a:bodyPr/>
                <a:lstStyle/>
                <a:p>
                  <a:endParaRPr lang="en-US"/>
                </a:p>
              </p:txBody>
            </p:sp>
            <p:sp>
              <p:nvSpPr>
                <p:cNvPr id="3305" name="Line 416"/>
                <p:cNvSpPr>
                  <a:spLocks noChangeShapeType="1"/>
                </p:cNvSpPr>
                <p:nvPr/>
              </p:nvSpPr>
              <p:spPr bwMode="auto">
                <a:xfrm>
                  <a:off x="3095" y="1583"/>
                  <a:ext cx="8" cy="19"/>
                </a:xfrm>
                <a:prstGeom prst="line">
                  <a:avLst/>
                </a:prstGeom>
                <a:noFill/>
                <a:ln w="12700">
                  <a:solidFill>
                    <a:srgbClr val="000000"/>
                  </a:solidFill>
                  <a:round/>
                  <a:headEnd/>
                  <a:tailEnd/>
                </a:ln>
              </p:spPr>
              <p:txBody>
                <a:bodyPr/>
                <a:lstStyle/>
                <a:p>
                  <a:endParaRPr lang="en-US"/>
                </a:p>
              </p:txBody>
            </p:sp>
            <p:sp>
              <p:nvSpPr>
                <p:cNvPr id="3306" name="Line 417"/>
                <p:cNvSpPr>
                  <a:spLocks noChangeShapeType="1"/>
                </p:cNvSpPr>
                <p:nvPr/>
              </p:nvSpPr>
              <p:spPr bwMode="auto">
                <a:xfrm>
                  <a:off x="3103" y="1602"/>
                  <a:ext cx="8" cy="21"/>
                </a:xfrm>
                <a:prstGeom prst="line">
                  <a:avLst/>
                </a:prstGeom>
                <a:noFill/>
                <a:ln w="12700">
                  <a:solidFill>
                    <a:srgbClr val="000000"/>
                  </a:solidFill>
                  <a:round/>
                  <a:headEnd/>
                  <a:tailEnd/>
                </a:ln>
              </p:spPr>
              <p:txBody>
                <a:bodyPr/>
                <a:lstStyle/>
                <a:p>
                  <a:endParaRPr lang="en-US"/>
                </a:p>
              </p:txBody>
            </p:sp>
            <p:sp>
              <p:nvSpPr>
                <p:cNvPr id="3307" name="Line 418"/>
                <p:cNvSpPr>
                  <a:spLocks noChangeShapeType="1"/>
                </p:cNvSpPr>
                <p:nvPr/>
              </p:nvSpPr>
              <p:spPr bwMode="auto">
                <a:xfrm>
                  <a:off x="3111" y="1623"/>
                  <a:ext cx="5" cy="21"/>
                </a:xfrm>
                <a:prstGeom prst="line">
                  <a:avLst/>
                </a:prstGeom>
                <a:noFill/>
                <a:ln w="12700">
                  <a:solidFill>
                    <a:srgbClr val="000000"/>
                  </a:solidFill>
                  <a:round/>
                  <a:headEnd/>
                  <a:tailEnd/>
                </a:ln>
              </p:spPr>
              <p:txBody>
                <a:bodyPr/>
                <a:lstStyle/>
                <a:p>
                  <a:endParaRPr lang="en-US"/>
                </a:p>
              </p:txBody>
            </p:sp>
            <p:sp>
              <p:nvSpPr>
                <p:cNvPr id="3308" name="Line 419"/>
                <p:cNvSpPr>
                  <a:spLocks noChangeShapeType="1"/>
                </p:cNvSpPr>
                <p:nvPr/>
              </p:nvSpPr>
              <p:spPr bwMode="auto">
                <a:xfrm>
                  <a:off x="3116" y="1644"/>
                  <a:ext cx="8" cy="24"/>
                </a:xfrm>
                <a:prstGeom prst="line">
                  <a:avLst/>
                </a:prstGeom>
                <a:noFill/>
                <a:ln w="12700">
                  <a:solidFill>
                    <a:srgbClr val="000000"/>
                  </a:solidFill>
                  <a:round/>
                  <a:headEnd/>
                  <a:tailEnd/>
                </a:ln>
              </p:spPr>
              <p:txBody>
                <a:bodyPr/>
                <a:lstStyle/>
                <a:p>
                  <a:endParaRPr lang="en-US"/>
                </a:p>
              </p:txBody>
            </p:sp>
            <p:sp>
              <p:nvSpPr>
                <p:cNvPr id="3309" name="Line 420"/>
                <p:cNvSpPr>
                  <a:spLocks noChangeShapeType="1"/>
                </p:cNvSpPr>
                <p:nvPr/>
              </p:nvSpPr>
              <p:spPr bwMode="auto">
                <a:xfrm>
                  <a:off x="3124" y="1668"/>
                  <a:ext cx="6" cy="21"/>
                </a:xfrm>
                <a:prstGeom prst="line">
                  <a:avLst/>
                </a:prstGeom>
                <a:noFill/>
                <a:ln w="12700">
                  <a:solidFill>
                    <a:srgbClr val="000000"/>
                  </a:solidFill>
                  <a:round/>
                  <a:headEnd/>
                  <a:tailEnd/>
                </a:ln>
              </p:spPr>
              <p:txBody>
                <a:bodyPr/>
                <a:lstStyle/>
                <a:p>
                  <a:endParaRPr lang="en-US"/>
                </a:p>
              </p:txBody>
            </p:sp>
            <p:sp>
              <p:nvSpPr>
                <p:cNvPr id="3310" name="Line 421"/>
                <p:cNvSpPr>
                  <a:spLocks noChangeShapeType="1"/>
                </p:cNvSpPr>
                <p:nvPr/>
              </p:nvSpPr>
              <p:spPr bwMode="auto">
                <a:xfrm>
                  <a:off x="3130" y="1689"/>
                  <a:ext cx="7" cy="21"/>
                </a:xfrm>
                <a:prstGeom prst="line">
                  <a:avLst/>
                </a:prstGeom>
                <a:noFill/>
                <a:ln w="12700">
                  <a:solidFill>
                    <a:srgbClr val="000000"/>
                  </a:solidFill>
                  <a:round/>
                  <a:headEnd/>
                  <a:tailEnd/>
                </a:ln>
              </p:spPr>
              <p:txBody>
                <a:bodyPr/>
                <a:lstStyle/>
                <a:p>
                  <a:endParaRPr lang="en-US"/>
                </a:p>
              </p:txBody>
            </p:sp>
            <p:sp>
              <p:nvSpPr>
                <p:cNvPr id="3311" name="Line 422"/>
                <p:cNvSpPr>
                  <a:spLocks noChangeShapeType="1"/>
                </p:cNvSpPr>
                <p:nvPr/>
              </p:nvSpPr>
              <p:spPr bwMode="auto">
                <a:xfrm>
                  <a:off x="3137" y="1710"/>
                  <a:ext cx="8" cy="23"/>
                </a:xfrm>
                <a:prstGeom prst="line">
                  <a:avLst/>
                </a:prstGeom>
                <a:noFill/>
                <a:ln w="12700">
                  <a:solidFill>
                    <a:srgbClr val="000000"/>
                  </a:solidFill>
                  <a:round/>
                  <a:headEnd/>
                  <a:tailEnd/>
                </a:ln>
              </p:spPr>
              <p:txBody>
                <a:bodyPr/>
                <a:lstStyle/>
                <a:p>
                  <a:endParaRPr lang="en-US"/>
                </a:p>
              </p:txBody>
            </p:sp>
            <p:sp>
              <p:nvSpPr>
                <p:cNvPr id="3312" name="Line 423"/>
                <p:cNvSpPr>
                  <a:spLocks noChangeShapeType="1"/>
                </p:cNvSpPr>
                <p:nvPr/>
              </p:nvSpPr>
              <p:spPr bwMode="auto">
                <a:xfrm>
                  <a:off x="3145" y="1733"/>
                  <a:ext cx="6" cy="21"/>
                </a:xfrm>
                <a:prstGeom prst="line">
                  <a:avLst/>
                </a:prstGeom>
                <a:noFill/>
                <a:ln w="12700">
                  <a:solidFill>
                    <a:srgbClr val="000000"/>
                  </a:solidFill>
                  <a:round/>
                  <a:headEnd/>
                  <a:tailEnd/>
                </a:ln>
              </p:spPr>
              <p:txBody>
                <a:bodyPr/>
                <a:lstStyle/>
                <a:p>
                  <a:endParaRPr lang="en-US"/>
                </a:p>
              </p:txBody>
            </p:sp>
            <p:sp>
              <p:nvSpPr>
                <p:cNvPr id="3313" name="Line 424"/>
                <p:cNvSpPr>
                  <a:spLocks noChangeShapeType="1"/>
                </p:cNvSpPr>
                <p:nvPr/>
              </p:nvSpPr>
              <p:spPr bwMode="auto">
                <a:xfrm>
                  <a:off x="3151" y="1754"/>
                  <a:ext cx="8" cy="23"/>
                </a:xfrm>
                <a:prstGeom prst="line">
                  <a:avLst/>
                </a:prstGeom>
                <a:noFill/>
                <a:ln w="12700">
                  <a:solidFill>
                    <a:srgbClr val="000000"/>
                  </a:solidFill>
                  <a:round/>
                  <a:headEnd/>
                  <a:tailEnd/>
                </a:ln>
              </p:spPr>
              <p:txBody>
                <a:bodyPr/>
                <a:lstStyle/>
                <a:p>
                  <a:endParaRPr lang="en-US"/>
                </a:p>
              </p:txBody>
            </p:sp>
            <p:sp>
              <p:nvSpPr>
                <p:cNvPr id="3314" name="Line 425"/>
                <p:cNvSpPr>
                  <a:spLocks noChangeShapeType="1"/>
                </p:cNvSpPr>
                <p:nvPr/>
              </p:nvSpPr>
              <p:spPr bwMode="auto">
                <a:xfrm>
                  <a:off x="3159" y="1777"/>
                  <a:ext cx="7" cy="21"/>
                </a:xfrm>
                <a:prstGeom prst="line">
                  <a:avLst/>
                </a:prstGeom>
                <a:noFill/>
                <a:ln w="12700">
                  <a:solidFill>
                    <a:srgbClr val="000000"/>
                  </a:solidFill>
                  <a:round/>
                  <a:headEnd/>
                  <a:tailEnd/>
                </a:ln>
              </p:spPr>
              <p:txBody>
                <a:bodyPr/>
                <a:lstStyle/>
                <a:p>
                  <a:endParaRPr lang="en-US"/>
                </a:p>
              </p:txBody>
            </p:sp>
            <p:sp>
              <p:nvSpPr>
                <p:cNvPr id="3315" name="Line 426"/>
                <p:cNvSpPr>
                  <a:spLocks noChangeShapeType="1"/>
                </p:cNvSpPr>
                <p:nvPr/>
              </p:nvSpPr>
              <p:spPr bwMode="auto">
                <a:xfrm flipV="1">
                  <a:off x="3166" y="1777"/>
                  <a:ext cx="6" cy="21"/>
                </a:xfrm>
                <a:prstGeom prst="line">
                  <a:avLst/>
                </a:prstGeom>
                <a:noFill/>
                <a:ln w="12700">
                  <a:solidFill>
                    <a:srgbClr val="000000"/>
                  </a:solidFill>
                  <a:round/>
                  <a:headEnd/>
                  <a:tailEnd/>
                </a:ln>
              </p:spPr>
              <p:txBody>
                <a:bodyPr/>
                <a:lstStyle/>
                <a:p>
                  <a:endParaRPr lang="en-US"/>
                </a:p>
              </p:txBody>
            </p:sp>
            <p:sp>
              <p:nvSpPr>
                <p:cNvPr id="3316" name="Line 427"/>
                <p:cNvSpPr>
                  <a:spLocks noChangeShapeType="1"/>
                </p:cNvSpPr>
                <p:nvPr/>
              </p:nvSpPr>
              <p:spPr bwMode="auto">
                <a:xfrm flipV="1">
                  <a:off x="3172" y="1754"/>
                  <a:ext cx="8" cy="23"/>
                </a:xfrm>
                <a:prstGeom prst="line">
                  <a:avLst/>
                </a:prstGeom>
                <a:noFill/>
                <a:ln w="12700">
                  <a:solidFill>
                    <a:srgbClr val="000000"/>
                  </a:solidFill>
                  <a:round/>
                  <a:headEnd/>
                  <a:tailEnd/>
                </a:ln>
              </p:spPr>
              <p:txBody>
                <a:bodyPr/>
                <a:lstStyle/>
                <a:p>
                  <a:endParaRPr lang="en-US"/>
                </a:p>
              </p:txBody>
            </p:sp>
            <p:sp>
              <p:nvSpPr>
                <p:cNvPr id="3317" name="Line 428"/>
                <p:cNvSpPr>
                  <a:spLocks noChangeShapeType="1"/>
                </p:cNvSpPr>
                <p:nvPr/>
              </p:nvSpPr>
              <p:spPr bwMode="auto">
                <a:xfrm flipV="1">
                  <a:off x="3180" y="1733"/>
                  <a:ext cx="7" cy="21"/>
                </a:xfrm>
                <a:prstGeom prst="line">
                  <a:avLst/>
                </a:prstGeom>
                <a:noFill/>
                <a:ln w="12700">
                  <a:solidFill>
                    <a:srgbClr val="000000"/>
                  </a:solidFill>
                  <a:round/>
                  <a:headEnd/>
                  <a:tailEnd/>
                </a:ln>
              </p:spPr>
              <p:txBody>
                <a:bodyPr/>
                <a:lstStyle/>
                <a:p>
                  <a:endParaRPr lang="en-US"/>
                </a:p>
              </p:txBody>
            </p:sp>
            <p:sp>
              <p:nvSpPr>
                <p:cNvPr id="3318" name="Line 429"/>
                <p:cNvSpPr>
                  <a:spLocks noChangeShapeType="1"/>
                </p:cNvSpPr>
                <p:nvPr/>
              </p:nvSpPr>
              <p:spPr bwMode="auto">
                <a:xfrm flipV="1">
                  <a:off x="3187" y="1710"/>
                  <a:ext cx="6" cy="23"/>
                </a:xfrm>
                <a:prstGeom prst="line">
                  <a:avLst/>
                </a:prstGeom>
                <a:noFill/>
                <a:ln w="12700">
                  <a:solidFill>
                    <a:srgbClr val="000000"/>
                  </a:solidFill>
                  <a:round/>
                  <a:headEnd/>
                  <a:tailEnd/>
                </a:ln>
              </p:spPr>
              <p:txBody>
                <a:bodyPr/>
                <a:lstStyle/>
                <a:p>
                  <a:endParaRPr lang="en-US"/>
                </a:p>
              </p:txBody>
            </p:sp>
            <p:sp>
              <p:nvSpPr>
                <p:cNvPr id="3319" name="Line 430"/>
                <p:cNvSpPr>
                  <a:spLocks noChangeShapeType="1"/>
                </p:cNvSpPr>
                <p:nvPr/>
              </p:nvSpPr>
              <p:spPr bwMode="auto">
                <a:xfrm flipV="1">
                  <a:off x="3193" y="1689"/>
                  <a:ext cx="8" cy="21"/>
                </a:xfrm>
                <a:prstGeom prst="line">
                  <a:avLst/>
                </a:prstGeom>
                <a:noFill/>
                <a:ln w="12700">
                  <a:solidFill>
                    <a:srgbClr val="000000"/>
                  </a:solidFill>
                  <a:round/>
                  <a:headEnd/>
                  <a:tailEnd/>
                </a:ln>
              </p:spPr>
              <p:txBody>
                <a:bodyPr/>
                <a:lstStyle/>
                <a:p>
                  <a:endParaRPr lang="en-US"/>
                </a:p>
              </p:txBody>
            </p:sp>
            <p:sp>
              <p:nvSpPr>
                <p:cNvPr id="3320" name="Line 431"/>
                <p:cNvSpPr>
                  <a:spLocks noChangeShapeType="1"/>
                </p:cNvSpPr>
                <p:nvPr/>
              </p:nvSpPr>
              <p:spPr bwMode="auto">
                <a:xfrm flipV="1">
                  <a:off x="3201" y="1668"/>
                  <a:ext cx="8" cy="21"/>
                </a:xfrm>
                <a:prstGeom prst="line">
                  <a:avLst/>
                </a:prstGeom>
                <a:noFill/>
                <a:ln w="12700">
                  <a:solidFill>
                    <a:srgbClr val="000000"/>
                  </a:solidFill>
                  <a:round/>
                  <a:headEnd/>
                  <a:tailEnd/>
                </a:ln>
              </p:spPr>
              <p:txBody>
                <a:bodyPr/>
                <a:lstStyle/>
                <a:p>
                  <a:endParaRPr lang="en-US"/>
                </a:p>
              </p:txBody>
            </p:sp>
            <p:sp>
              <p:nvSpPr>
                <p:cNvPr id="3321" name="Line 432"/>
                <p:cNvSpPr>
                  <a:spLocks noChangeShapeType="1"/>
                </p:cNvSpPr>
                <p:nvPr/>
              </p:nvSpPr>
              <p:spPr bwMode="auto">
                <a:xfrm flipV="1">
                  <a:off x="3209" y="1644"/>
                  <a:ext cx="5" cy="24"/>
                </a:xfrm>
                <a:prstGeom prst="line">
                  <a:avLst/>
                </a:prstGeom>
                <a:noFill/>
                <a:ln w="12700">
                  <a:solidFill>
                    <a:srgbClr val="000000"/>
                  </a:solidFill>
                  <a:round/>
                  <a:headEnd/>
                  <a:tailEnd/>
                </a:ln>
              </p:spPr>
              <p:txBody>
                <a:bodyPr/>
                <a:lstStyle/>
                <a:p>
                  <a:endParaRPr lang="en-US"/>
                </a:p>
              </p:txBody>
            </p:sp>
            <p:sp>
              <p:nvSpPr>
                <p:cNvPr id="3322" name="Line 433"/>
                <p:cNvSpPr>
                  <a:spLocks noChangeShapeType="1"/>
                </p:cNvSpPr>
                <p:nvPr/>
              </p:nvSpPr>
              <p:spPr bwMode="auto">
                <a:xfrm flipV="1">
                  <a:off x="3214" y="1623"/>
                  <a:ext cx="8" cy="21"/>
                </a:xfrm>
                <a:prstGeom prst="line">
                  <a:avLst/>
                </a:prstGeom>
                <a:noFill/>
                <a:ln w="12700">
                  <a:solidFill>
                    <a:srgbClr val="000000"/>
                  </a:solidFill>
                  <a:round/>
                  <a:headEnd/>
                  <a:tailEnd/>
                </a:ln>
              </p:spPr>
              <p:txBody>
                <a:bodyPr/>
                <a:lstStyle/>
                <a:p>
                  <a:endParaRPr lang="en-US"/>
                </a:p>
              </p:txBody>
            </p:sp>
            <p:sp>
              <p:nvSpPr>
                <p:cNvPr id="3323" name="Line 434"/>
                <p:cNvSpPr>
                  <a:spLocks noChangeShapeType="1"/>
                </p:cNvSpPr>
                <p:nvPr/>
              </p:nvSpPr>
              <p:spPr bwMode="auto">
                <a:xfrm flipV="1">
                  <a:off x="3222" y="1602"/>
                  <a:ext cx="6" cy="21"/>
                </a:xfrm>
                <a:prstGeom prst="line">
                  <a:avLst/>
                </a:prstGeom>
                <a:noFill/>
                <a:ln w="12700">
                  <a:solidFill>
                    <a:srgbClr val="000000"/>
                  </a:solidFill>
                  <a:round/>
                  <a:headEnd/>
                  <a:tailEnd/>
                </a:ln>
              </p:spPr>
              <p:txBody>
                <a:bodyPr/>
                <a:lstStyle/>
                <a:p>
                  <a:endParaRPr lang="en-US"/>
                </a:p>
              </p:txBody>
            </p:sp>
            <p:sp>
              <p:nvSpPr>
                <p:cNvPr id="3324" name="Line 435"/>
                <p:cNvSpPr>
                  <a:spLocks noChangeShapeType="1"/>
                </p:cNvSpPr>
                <p:nvPr/>
              </p:nvSpPr>
              <p:spPr bwMode="auto">
                <a:xfrm flipV="1">
                  <a:off x="3228" y="1583"/>
                  <a:ext cx="7" cy="19"/>
                </a:xfrm>
                <a:prstGeom prst="line">
                  <a:avLst/>
                </a:prstGeom>
                <a:noFill/>
                <a:ln w="12700">
                  <a:solidFill>
                    <a:srgbClr val="000000"/>
                  </a:solidFill>
                  <a:round/>
                  <a:headEnd/>
                  <a:tailEnd/>
                </a:ln>
              </p:spPr>
              <p:txBody>
                <a:bodyPr/>
                <a:lstStyle/>
                <a:p>
                  <a:endParaRPr lang="en-US"/>
                </a:p>
              </p:txBody>
            </p:sp>
            <p:sp>
              <p:nvSpPr>
                <p:cNvPr id="3325" name="Line 436"/>
                <p:cNvSpPr>
                  <a:spLocks noChangeShapeType="1"/>
                </p:cNvSpPr>
                <p:nvPr/>
              </p:nvSpPr>
              <p:spPr bwMode="auto">
                <a:xfrm flipV="1">
                  <a:off x="3235" y="1562"/>
                  <a:ext cx="8" cy="21"/>
                </a:xfrm>
                <a:prstGeom prst="line">
                  <a:avLst/>
                </a:prstGeom>
                <a:noFill/>
                <a:ln w="12700">
                  <a:solidFill>
                    <a:srgbClr val="000000"/>
                  </a:solidFill>
                  <a:round/>
                  <a:headEnd/>
                  <a:tailEnd/>
                </a:ln>
              </p:spPr>
              <p:txBody>
                <a:bodyPr/>
                <a:lstStyle/>
                <a:p>
                  <a:endParaRPr lang="en-US"/>
                </a:p>
              </p:txBody>
            </p:sp>
            <p:sp>
              <p:nvSpPr>
                <p:cNvPr id="3326" name="Line 437"/>
                <p:cNvSpPr>
                  <a:spLocks noChangeShapeType="1"/>
                </p:cNvSpPr>
                <p:nvPr/>
              </p:nvSpPr>
              <p:spPr bwMode="auto">
                <a:xfrm flipV="1">
                  <a:off x="3243" y="1541"/>
                  <a:ext cx="6" cy="21"/>
                </a:xfrm>
                <a:prstGeom prst="line">
                  <a:avLst/>
                </a:prstGeom>
                <a:noFill/>
                <a:ln w="12700">
                  <a:solidFill>
                    <a:srgbClr val="000000"/>
                  </a:solidFill>
                  <a:round/>
                  <a:headEnd/>
                  <a:tailEnd/>
                </a:ln>
              </p:spPr>
              <p:txBody>
                <a:bodyPr/>
                <a:lstStyle/>
                <a:p>
                  <a:endParaRPr lang="en-US"/>
                </a:p>
              </p:txBody>
            </p:sp>
            <p:sp>
              <p:nvSpPr>
                <p:cNvPr id="3327" name="Line 438"/>
                <p:cNvSpPr>
                  <a:spLocks noChangeShapeType="1"/>
                </p:cNvSpPr>
                <p:nvPr/>
              </p:nvSpPr>
              <p:spPr bwMode="auto">
                <a:xfrm flipV="1">
                  <a:off x="3249" y="1522"/>
                  <a:ext cx="8" cy="19"/>
                </a:xfrm>
                <a:prstGeom prst="line">
                  <a:avLst/>
                </a:prstGeom>
                <a:noFill/>
                <a:ln w="12700">
                  <a:solidFill>
                    <a:srgbClr val="000000"/>
                  </a:solidFill>
                  <a:round/>
                  <a:headEnd/>
                  <a:tailEnd/>
                </a:ln>
              </p:spPr>
              <p:txBody>
                <a:bodyPr/>
                <a:lstStyle/>
                <a:p>
                  <a:endParaRPr lang="en-US"/>
                </a:p>
              </p:txBody>
            </p:sp>
            <p:sp>
              <p:nvSpPr>
                <p:cNvPr id="3328" name="Line 439"/>
                <p:cNvSpPr>
                  <a:spLocks noChangeShapeType="1"/>
                </p:cNvSpPr>
                <p:nvPr/>
              </p:nvSpPr>
              <p:spPr bwMode="auto">
                <a:xfrm flipV="1">
                  <a:off x="3257" y="1503"/>
                  <a:ext cx="7" cy="19"/>
                </a:xfrm>
                <a:prstGeom prst="line">
                  <a:avLst/>
                </a:prstGeom>
                <a:noFill/>
                <a:ln w="12700">
                  <a:solidFill>
                    <a:srgbClr val="000000"/>
                  </a:solidFill>
                  <a:round/>
                  <a:headEnd/>
                  <a:tailEnd/>
                </a:ln>
              </p:spPr>
              <p:txBody>
                <a:bodyPr/>
                <a:lstStyle/>
                <a:p>
                  <a:endParaRPr lang="en-US"/>
                </a:p>
              </p:txBody>
            </p:sp>
            <p:sp>
              <p:nvSpPr>
                <p:cNvPr id="3329" name="Line 440"/>
                <p:cNvSpPr>
                  <a:spLocks noChangeShapeType="1"/>
                </p:cNvSpPr>
                <p:nvPr/>
              </p:nvSpPr>
              <p:spPr bwMode="auto">
                <a:xfrm flipV="1">
                  <a:off x="3264" y="1483"/>
                  <a:ext cx="6" cy="20"/>
                </a:xfrm>
                <a:prstGeom prst="line">
                  <a:avLst/>
                </a:prstGeom>
                <a:noFill/>
                <a:ln w="12700">
                  <a:solidFill>
                    <a:srgbClr val="000000"/>
                  </a:solidFill>
                  <a:round/>
                  <a:headEnd/>
                  <a:tailEnd/>
                </a:ln>
              </p:spPr>
              <p:txBody>
                <a:bodyPr/>
                <a:lstStyle/>
                <a:p>
                  <a:endParaRPr lang="en-US"/>
                </a:p>
              </p:txBody>
            </p:sp>
            <p:sp>
              <p:nvSpPr>
                <p:cNvPr id="3330" name="Line 441"/>
                <p:cNvSpPr>
                  <a:spLocks noChangeShapeType="1"/>
                </p:cNvSpPr>
                <p:nvPr/>
              </p:nvSpPr>
              <p:spPr bwMode="auto">
                <a:xfrm flipV="1">
                  <a:off x="3270" y="1464"/>
                  <a:ext cx="8" cy="19"/>
                </a:xfrm>
                <a:prstGeom prst="line">
                  <a:avLst/>
                </a:prstGeom>
                <a:noFill/>
                <a:ln w="12700">
                  <a:solidFill>
                    <a:srgbClr val="000000"/>
                  </a:solidFill>
                  <a:round/>
                  <a:headEnd/>
                  <a:tailEnd/>
                </a:ln>
              </p:spPr>
              <p:txBody>
                <a:bodyPr/>
                <a:lstStyle/>
                <a:p>
                  <a:endParaRPr lang="en-US"/>
                </a:p>
              </p:txBody>
            </p:sp>
            <p:sp>
              <p:nvSpPr>
                <p:cNvPr id="3331" name="Line 442"/>
                <p:cNvSpPr>
                  <a:spLocks noChangeShapeType="1"/>
                </p:cNvSpPr>
                <p:nvPr/>
              </p:nvSpPr>
              <p:spPr bwMode="auto">
                <a:xfrm flipV="1">
                  <a:off x="3278" y="1445"/>
                  <a:ext cx="7" cy="19"/>
                </a:xfrm>
                <a:prstGeom prst="line">
                  <a:avLst/>
                </a:prstGeom>
                <a:noFill/>
                <a:ln w="12700">
                  <a:solidFill>
                    <a:srgbClr val="000000"/>
                  </a:solidFill>
                  <a:round/>
                  <a:headEnd/>
                  <a:tailEnd/>
                </a:ln>
              </p:spPr>
              <p:txBody>
                <a:bodyPr/>
                <a:lstStyle/>
                <a:p>
                  <a:endParaRPr lang="en-US"/>
                </a:p>
              </p:txBody>
            </p:sp>
            <p:sp>
              <p:nvSpPr>
                <p:cNvPr id="3332" name="Line 443"/>
                <p:cNvSpPr>
                  <a:spLocks noChangeShapeType="1"/>
                </p:cNvSpPr>
                <p:nvPr/>
              </p:nvSpPr>
              <p:spPr bwMode="auto">
                <a:xfrm flipV="1">
                  <a:off x="3285" y="1428"/>
                  <a:ext cx="6" cy="17"/>
                </a:xfrm>
                <a:prstGeom prst="line">
                  <a:avLst/>
                </a:prstGeom>
                <a:noFill/>
                <a:ln w="12700">
                  <a:solidFill>
                    <a:srgbClr val="000000"/>
                  </a:solidFill>
                  <a:round/>
                  <a:headEnd/>
                  <a:tailEnd/>
                </a:ln>
              </p:spPr>
              <p:txBody>
                <a:bodyPr/>
                <a:lstStyle/>
                <a:p>
                  <a:endParaRPr lang="en-US"/>
                </a:p>
              </p:txBody>
            </p:sp>
            <p:sp>
              <p:nvSpPr>
                <p:cNvPr id="3333" name="Line 444"/>
                <p:cNvSpPr>
                  <a:spLocks noChangeShapeType="1"/>
                </p:cNvSpPr>
                <p:nvPr/>
              </p:nvSpPr>
              <p:spPr bwMode="auto">
                <a:xfrm flipV="1">
                  <a:off x="3291" y="1410"/>
                  <a:ext cx="8" cy="18"/>
                </a:xfrm>
                <a:prstGeom prst="line">
                  <a:avLst/>
                </a:prstGeom>
                <a:noFill/>
                <a:ln w="12700">
                  <a:solidFill>
                    <a:srgbClr val="000000"/>
                  </a:solidFill>
                  <a:round/>
                  <a:headEnd/>
                  <a:tailEnd/>
                </a:ln>
              </p:spPr>
              <p:txBody>
                <a:bodyPr/>
                <a:lstStyle/>
                <a:p>
                  <a:endParaRPr lang="en-US"/>
                </a:p>
              </p:txBody>
            </p:sp>
            <p:sp>
              <p:nvSpPr>
                <p:cNvPr id="3334" name="Line 445"/>
                <p:cNvSpPr>
                  <a:spLocks noChangeShapeType="1"/>
                </p:cNvSpPr>
                <p:nvPr/>
              </p:nvSpPr>
              <p:spPr bwMode="auto">
                <a:xfrm flipV="1">
                  <a:off x="3299" y="1393"/>
                  <a:ext cx="6" cy="17"/>
                </a:xfrm>
                <a:prstGeom prst="line">
                  <a:avLst/>
                </a:prstGeom>
                <a:noFill/>
                <a:ln w="12700">
                  <a:solidFill>
                    <a:srgbClr val="000000"/>
                  </a:solidFill>
                  <a:round/>
                  <a:headEnd/>
                  <a:tailEnd/>
                </a:ln>
              </p:spPr>
              <p:txBody>
                <a:bodyPr/>
                <a:lstStyle/>
                <a:p>
                  <a:endParaRPr lang="en-US"/>
                </a:p>
              </p:txBody>
            </p:sp>
            <p:sp>
              <p:nvSpPr>
                <p:cNvPr id="3335" name="Line 446"/>
                <p:cNvSpPr>
                  <a:spLocks noChangeShapeType="1"/>
                </p:cNvSpPr>
                <p:nvPr/>
              </p:nvSpPr>
              <p:spPr bwMode="auto">
                <a:xfrm flipV="1">
                  <a:off x="3305" y="1376"/>
                  <a:ext cx="7" cy="17"/>
                </a:xfrm>
                <a:prstGeom prst="line">
                  <a:avLst/>
                </a:prstGeom>
                <a:noFill/>
                <a:ln w="12700">
                  <a:solidFill>
                    <a:srgbClr val="000000"/>
                  </a:solidFill>
                  <a:round/>
                  <a:headEnd/>
                  <a:tailEnd/>
                </a:ln>
              </p:spPr>
              <p:txBody>
                <a:bodyPr/>
                <a:lstStyle/>
                <a:p>
                  <a:endParaRPr lang="en-US"/>
                </a:p>
              </p:txBody>
            </p:sp>
            <p:sp>
              <p:nvSpPr>
                <p:cNvPr id="3336" name="Line 447"/>
                <p:cNvSpPr>
                  <a:spLocks noChangeShapeType="1"/>
                </p:cNvSpPr>
                <p:nvPr/>
              </p:nvSpPr>
              <p:spPr bwMode="auto">
                <a:xfrm flipV="1">
                  <a:off x="3312" y="1361"/>
                  <a:ext cx="8" cy="15"/>
                </a:xfrm>
                <a:prstGeom prst="line">
                  <a:avLst/>
                </a:prstGeom>
                <a:noFill/>
                <a:ln w="12700">
                  <a:solidFill>
                    <a:srgbClr val="000000"/>
                  </a:solidFill>
                  <a:round/>
                  <a:headEnd/>
                  <a:tailEnd/>
                </a:ln>
              </p:spPr>
              <p:txBody>
                <a:bodyPr/>
                <a:lstStyle/>
                <a:p>
                  <a:endParaRPr lang="en-US"/>
                </a:p>
              </p:txBody>
            </p:sp>
            <p:sp>
              <p:nvSpPr>
                <p:cNvPr id="3337" name="Line 448"/>
                <p:cNvSpPr>
                  <a:spLocks noChangeShapeType="1"/>
                </p:cNvSpPr>
                <p:nvPr/>
              </p:nvSpPr>
              <p:spPr bwMode="auto">
                <a:xfrm flipV="1">
                  <a:off x="3320" y="1343"/>
                  <a:ext cx="6" cy="18"/>
                </a:xfrm>
                <a:prstGeom prst="line">
                  <a:avLst/>
                </a:prstGeom>
                <a:noFill/>
                <a:ln w="12700">
                  <a:solidFill>
                    <a:srgbClr val="000000"/>
                  </a:solidFill>
                  <a:round/>
                  <a:headEnd/>
                  <a:tailEnd/>
                </a:ln>
              </p:spPr>
              <p:txBody>
                <a:bodyPr/>
                <a:lstStyle/>
                <a:p>
                  <a:endParaRPr lang="en-US"/>
                </a:p>
              </p:txBody>
            </p:sp>
            <p:sp>
              <p:nvSpPr>
                <p:cNvPr id="3338" name="Line 449"/>
                <p:cNvSpPr>
                  <a:spLocks noChangeShapeType="1"/>
                </p:cNvSpPr>
                <p:nvPr/>
              </p:nvSpPr>
              <p:spPr bwMode="auto">
                <a:xfrm flipV="1">
                  <a:off x="3326" y="1330"/>
                  <a:ext cx="7" cy="13"/>
                </a:xfrm>
                <a:prstGeom prst="line">
                  <a:avLst/>
                </a:prstGeom>
                <a:noFill/>
                <a:ln w="12700">
                  <a:solidFill>
                    <a:srgbClr val="000000"/>
                  </a:solidFill>
                  <a:round/>
                  <a:headEnd/>
                  <a:tailEnd/>
                </a:ln>
              </p:spPr>
              <p:txBody>
                <a:bodyPr/>
                <a:lstStyle/>
                <a:p>
                  <a:endParaRPr lang="en-US"/>
                </a:p>
              </p:txBody>
            </p:sp>
            <p:sp>
              <p:nvSpPr>
                <p:cNvPr id="3339" name="Line 450"/>
                <p:cNvSpPr>
                  <a:spLocks noChangeShapeType="1"/>
                </p:cNvSpPr>
                <p:nvPr/>
              </p:nvSpPr>
              <p:spPr bwMode="auto">
                <a:xfrm flipV="1">
                  <a:off x="3333" y="1314"/>
                  <a:ext cx="8" cy="16"/>
                </a:xfrm>
                <a:prstGeom prst="line">
                  <a:avLst/>
                </a:prstGeom>
                <a:noFill/>
                <a:ln w="12700">
                  <a:solidFill>
                    <a:srgbClr val="000000"/>
                  </a:solidFill>
                  <a:round/>
                  <a:headEnd/>
                  <a:tailEnd/>
                </a:ln>
              </p:spPr>
              <p:txBody>
                <a:bodyPr/>
                <a:lstStyle/>
                <a:p>
                  <a:endParaRPr lang="en-US"/>
                </a:p>
              </p:txBody>
            </p:sp>
            <p:sp>
              <p:nvSpPr>
                <p:cNvPr id="3340" name="Line 451"/>
                <p:cNvSpPr>
                  <a:spLocks noChangeShapeType="1"/>
                </p:cNvSpPr>
                <p:nvPr/>
              </p:nvSpPr>
              <p:spPr bwMode="auto">
                <a:xfrm flipV="1">
                  <a:off x="3341" y="1301"/>
                  <a:ext cx="6" cy="13"/>
                </a:xfrm>
                <a:prstGeom prst="line">
                  <a:avLst/>
                </a:prstGeom>
                <a:noFill/>
                <a:ln w="12700">
                  <a:solidFill>
                    <a:srgbClr val="000000"/>
                  </a:solidFill>
                  <a:round/>
                  <a:headEnd/>
                  <a:tailEnd/>
                </a:ln>
              </p:spPr>
              <p:txBody>
                <a:bodyPr/>
                <a:lstStyle/>
                <a:p>
                  <a:endParaRPr lang="en-US"/>
                </a:p>
              </p:txBody>
            </p:sp>
            <p:sp>
              <p:nvSpPr>
                <p:cNvPr id="3341" name="Line 452"/>
                <p:cNvSpPr>
                  <a:spLocks noChangeShapeType="1"/>
                </p:cNvSpPr>
                <p:nvPr/>
              </p:nvSpPr>
              <p:spPr bwMode="auto">
                <a:xfrm flipV="1">
                  <a:off x="3347" y="1288"/>
                  <a:ext cx="8" cy="13"/>
                </a:xfrm>
                <a:prstGeom prst="line">
                  <a:avLst/>
                </a:prstGeom>
                <a:noFill/>
                <a:ln w="12700">
                  <a:solidFill>
                    <a:srgbClr val="000000"/>
                  </a:solidFill>
                  <a:round/>
                  <a:headEnd/>
                  <a:tailEnd/>
                </a:ln>
              </p:spPr>
              <p:txBody>
                <a:bodyPr/>
                <a:lstStyle/>
                <a:p>
                  <a:endParaRPr lang="en-US"/>
                </a:p>
              </p:txBody>
            </p:sp>
            <p:sp>
              <p:nvSpPr>
                <p:cNvPr id="3342" name="Line 453"/>
                <p:cNvSpPr>
                  <a:spLocks noChangeShapeType="1"/>
                </p:cNvSpPr>
                <p:nvPr/>
              </p:nvSpPr>
              <p:spPr bwMode="auto">
                <a:xfrm flipV="1">
                  <a:off x="3355" y="1274"/>
                  <a:ext cx="7" cy="14"/>
                </a:xfrm>
                <a:prstGeom prst="line">
                  <a:avLst/>
                </a:prstGeom>
                <a:noFill/>
                <a:ln w="12700">
                  <a:solidFill>
                    <a:srgbClr val="000000"/>
                  </a:solidFill>
                  <a:round/>
                  <a:headEnd/>
                  <a:tailEnd/>
                </a:ln>
              </p:spPr>
              <p:txBody>
                <a:bodyPr/>
                <a:lstStyle/>
                <a:p>
                  <a:endParaRPr lang="en-US"/>
                </a:p>
              </p:txBody>
            </p:sp>
            <p:sp>
              <p:nvSpPr>
                <p:cNvPr id="3343" name="Line 454"/>
                <p:cNvSpPr>
                  <a:spLocks noChangeShapeType="1"/>
                </p:cNvSpPr>
                <p:nvPr/>
              </p:nvSpPr>
              <p:spPr bwMode="auto">
                <a:xfrm flipV="1">
                  <a:off x="3362" y="1263"/>
                  <a:ext cx="6" cy="11"/>
                </a:xfrm>
                <a:prstGeom prst="line">
                  <a:avLst/>
                </a:prstGeom>
                <a:noFill/>
                <a:ln w="12700">
                  <a:solidFill>
                    <a:srgbClr val="000000"/>
                  </a:solidFill>
                  <a:round/>
                  <a:headEnd/>
                  <a:tailEnd/>
                </a:ln>
              </p:spPr>
              <p:txBody>
                <a:bodyPr/>
                <a:lstStyle/>
                <a:p>
                  <a:endParaRPr lang="en-US"/>
                </a:p>
              </p:txBody>
            </p:sp>
            <p:sp>
              <p:nvSpPr>
                <p:cNvPr id="3344" name="Line 455"/>
                <p:cNvSpPr>
                  <a:spLocks noChangeShapeType="1"/>
                </p:cNvSpPr>
                <p:nvPr/>
              </p:nvSpPr>
              <p:spPr bwMode="auto">
                <a:xfrm flipV="1">
                  <a:off x="3368" y="1251"/>
                  <a:ext cx="8" cy="12"/>
                </a:xfrm>
                <a:prstGeom prst="line">
                  <a:avLst/>
                </a:prstGeom>
                <a:noFill/>
                <a:ln w="12700">
                  <a:solidFill>
                    <a:srgbClr val="000000"/>
                  </a:solidFill>
                  <a:round/>
                  <a:headEnd/>
                  <a:tailEnd/>
                </a:ln>
              </p:spPr>
              <p:txBody>
                <a:bodyPr/>
                <a:lstStyle/>
                <a:p>
                  <a:endParaRPr lang="en-US"/>
                </a:p>
              </p:txBody>
            </p:sp>
            <p:sp>
              <p:nvSpPr>
                <p:cNvPr id="3345" name="Line 456"/>
                <p:cNvSpPr>
                  <a:spLocks noChangeShapeType="1"/>
                </p:cNvSpPr>
                <p:nvPr/>
              </p:nvSpPr>
              <p:spPr bwMode="auto">
                <a:xfrm flipV="1">
                  <a:off x="3376" y="1242"/>
                  <a:ext cx="7" cy="9"/>
                </a:xfrm>
                <a:prstGeom prst="line">
                  <a:avLst/>
                </a:prstGeom>
                <a:noFill/>
                <a:ln w="12700">
                  <a:solidFill>
                    <a:srgbClr val="000000"/>
                  </a:solidFill>
                  <a:round/>
                  <a:headEnd/>
                  <a:tailEnd/>
                </a:ln>
              </p:spPr>
              <p:txBody>
                <a:bodyPr/>
                <a:lstStyle/>
                <a:p>
                  <a:endParaRPr lang="en-US"/>
                </a:p>
              </p:txBody>
            </p:sp>
            <p:sp>
              <p:nvSpPr>
                <p:cNvPr id="3346" name="Line 457"/>
                <p:cNvSpPr>
                  <a:spLocks noChangeShapeType="1"/>
                </p:cNvSpPr>
                <p:nvPr/>
              </p:nvSpPr>
              <p:spPr bwMode="auto">
                <a:xfrm flipV="1">
                  <a:off x="3383" y="1230"/>
                  <a:ext cx="6" cy="12"/>
                </a:xfrm>
                <a:prstGeom prst="line">
                  <a:avLst/>
                </a:prstGeom>
                <a:noFill/>
                <a:ln w="12700">
                  <a:solidFill>
                    <a:srgbClr val="000000"/>
                  </a:solidFill>
                  <a:round/>
                  <a:headEnd/>
                  <a:tailEnd/>
                </a:ln>
              </p:spPr>
              <p:txBody>
                <a:bodyPr/>
                <a:lstStyle/>
                <a:p>
                  <a:endParaRPr lang="en-US"/>
                </a:p>
              </p:txBody>
            </p:sp>
            <p:sp>
              <p:nvSpPr>
                <p:cNvPr id="3347" name="Line 458"/>
                <p:cNvSpPr>
                  <a:spLocks noChangeShapeType="1"/>
                </p:cNvSpPr>
                <p:nvPr/>
              </p:nvSpPr>
              <p:spPr bwMode="auto">
                <a:xfrm flipV="1">
                  <a:off x="3389" y="1222"/>
                  <a:ext cx="8" cy="8"/>
                </a:xfrm>
                <a:prstGeom prst="line">
                  <a:avLst/>
                </a:prstGeom>
                <a:noFill/>
                <a:ln w="12700">
                  <a:solidFill>
                    <a:srgbClr val="000000"/>
                  </a:solidFill>
                  <a:round/>
                  <a:headEnd/>
                  <a:tailEnd/>
                </a:ln>
              </p:spPr>
              <p:txBody>
                <a:bodyPr/>
                <a:lstStyle/>
                <a:p>
                  <a:endParaRPr lang="en-US"/>
                </a:p>
              </p:txBody>
            </p:sp>
            <p:sp>
              <p:nvSpPr>
                <p:cNvPr id="3348" name="Line 459"/>
                <p:cNvSpPr>
                  <a:spLocks noChangeShapeType="1"/>
                </p:cNvSpPr>
                <p:nvPr/>
              </p:nvSpPr>
              <p:spPr bwMode="auto">
                <a:xfrm flipV="1">
                  <a:off x="3397" y="1213"/>
                  <a:ext cx="6" cy="9"/>
                </a:xfrm>
                <a:prstGeom prst="line">
                  <a:avLst/>
                </a:prstGeom>
                <a:noFill/>
                <a:ln w="12700">
                  <a:solidFill>
                    <a:srgbClr val="000000"/>
                  </a:solidFill>
                  <a:round/>
                  <a:headEnd/>
                  <a:tailEnd/>
                </a:ln>
              </p:spPr>
              <p:txBody>
                <a:bodyPr/>
                <a:lstStyle/>
                <a:p>
                  <a:endParaRPr lang="en-US"/>
                </a:p>
              </p:txBody>
            </p:sp>
            <p:sp>
              <p:nvSpPr>
                <p:cNvPr id="3349" name="Line 460"/>
                <p:cNvSpPr>
                  <a:spLocks noChangeShapeType="1"/>
                </p:cNvSpPr>
                <p:nvPr/>
              </p:nvSpPr>
              <p:spPr bwMode="auto">
                <a:xfrm flipV="1">
                  <a:off x="3403" y="1205"/>
                  <a:ext cx="7" cy="8"/>
                </a:xfrm>
                <a:prstGeom prst="line">
                  <a:avLst/>
                </a:prstGeom>
                <a:noFill/>
                <a:ln w="12700">
                  <a:solidFill>
                    <a:srgbClr val="000000"/>
                  </a:solidFill>
                  <a:round/>
                  <a:headEnd/>
                  <a:tailEnd/>
                </a:ln>
              </p:spPr>
              <p:txBody>
                <a:bodyPr/>
                <a:lstStyle/>
                <a:p>
                  <a:endParaRPr lang="en-US"/>
                </a:p>
              </p:txBody>
            </p:sp>
            <p:sp>
              <p:nvSpPr>
                <p:cNvPr id="3350" name="Line 461"/>
                <p:cNvSpPr>
                  <a:spLocks noChangeShapeType="1"/>
                </p:cNvSpPr>
                <p:nvPr/>
              </p:nvSpPr>
              <p:spPr bwMode="auto">
                <a:xfrm flipV="1">
                  <a:off x="3410" y="1197"/>
                  <a:ext cx="8" cy="8"/>
                </a:xfrm>
                <a:prstGeom prst="line">
                  <a:avLst/>
                </a:prstGeom>
                <a:noFill/>
                <a:ln w="12700">
                  <a:solidFill>
                    <a:srgbClr val="000000"/>
                  </a:solidFill>
                  <a:round/>
                  <a:headEnd/>
                  <a:tailEnd/>
                </a:ln>
              </p:spPr>
              <p:txBody>
                <a:bodyPr/>
                <a:lstStyle/>
                <a:p>
                  <a:endParaRPr lang="en-US"/>
                </a:p>
              </p:txBody>
            </p:sp>
            <p:sp>
              <p:nvSpPr>
                <p:cNvPr id="3351" name="Line 462"/>
                <p:cNvSpPr>
                  <a:spLocks noChangeShapeType="1"/>
                </p:cNvSpPr>
                <p:nvPr/>
              </p:nvSpPr>
              <p:spPr bwMode="auto">
                <a:xfrm flipV="1">
                  <a:off x="3418" y="1192"/>
                  <a:ext cx="6" cy="5"/>
                </a:xfrm>
                <a:prstGeom prst="line">
                  <a:avLst/>
                </a:prstGeom>
                <a:noFill/>
                <a:ln w="12700">
                  <a:solidFill>
                    <a:srgbClr val="000000"/>
                  </a:solidFill>
                  <a:round/>
                  <a:headEnd/>
                  <a:tailEnd/>
                </a:ln>
              </p:spPr>
              <p:txBody>
                <a:bodyPr/>
                <a:lstStyle/>
                <a:p>
                  <a:endParaRPr lang="en-US"/>
                </a:p>
              </p:txBody>
            </p:sp>
            <p:sp>
              <p:nvSpPr>
                <p:cNvPr id="3352" name="Line 463"/>
                <p:cNvSpPr>
                  <a:spLocks noChangeShapeType="1"/>
                </p:cNvSpPr>
                <p:nvPr/>
              </p:nvSpPr>
              <p:spPr bwMode="auto">
                <a:xfrm flipV="1">
                  <a:off x="3424" y="1186"/>
                  <a:ext cx="7" cy="6"/>
                </a:xfrm>
                <a:prstGeom prst="line">
                  <a:avLst/>
                </a:prstGeom>
                <a:noFill/>
                <a:ln w="12700">
                  <a:solidFill>
                    <a:srgbClr val="000000"/>
                  </a:solidFill>
                  <a:round/>
                  <a:headEnd/>
                  <a:tailEnd/>
                </a:ln>
              </p:spPr>
              <p:txBody>
                <a:bodyPr/>
                <a:lstStyle/>
                <a:p>
                  <a:endParaRPr lang="en-US"/>
                </a:p>
              </p:txBody>
            </p:sp>
            <p:sp>
              <p:nvSpPr>
                <p:cNvPr id="3353" name="Line 464"/>
                <p:cNvSpPr>
                  <a:spLocks noChangeShapeType="1"/>
                </p:cNvSpPr>
                <p:nvPr/>
              </p:nvSpPr>
              <p:spPr bwMode="auto">
                <a:xfrm flipV="1">
                  <a:off x="3431" y="1180"/>
                  <a:ext cx="8" cy="6"/>
                </a:xfrm>
                <a:prstGeom prst="line">
                  <a:avLst/>
                </a:prstGeom>
                <a:noFill/>
                <a:ln w="12700">
                  <a:solidFill>
                    <a:srgbClr val="000000"/>
                  </a:solidFill>
                  <a:round/>
                  <a:headEnd/>
                  <a:tailEnd/>
                </a:ln>
              </p:spPr>
              <p:txBody>
                <a:bodyPr/>
                <a:lstStyle/>
                <a:p>
                  <a:endParaRPr lang="en-US"/>
                </a:p>
              </p:txBody>
            </p:sp>
            <p:sp>
              <p:nvSpPr>
                <p:cNvPr id="3354" name="Line 465"/>
                <p:cNvSpPr>
                  <a:spLocks noChangeShapeType="1"/>
                </p:cNvSpPr>
                <p:nvPr/>
              </p:nvSpPr>
              <p:spPr bwMode="auto">
                <a:xfrm flipV="1">
                  <a:off x="3439" y="1176"/>
                  <a:ext cx="6" cy="4"/>
                </a:xfrm>
                <a:prstGeom prst="line">
                  <a:avLst/>
                </a:prstGeom>
                <a:noFill/>
                <a:ln w="12700">
                  <a:solidFill>
                    <a:srgbClr val="000000"/>
                  </a:solidFill>
                  <a:round/>
                  <a:headEnd/>
                  <a:tailEnd/>
                </a:ln>
              </p:spPr>
              <p:txBody>
                <a:bodyPr/>
                <a:lstStyle/>
                <a:p>
                  <a:endParaRPr lang="en-US"/>
                </a:p>
              </p:txBody>
            </p:sp>
            <p:sp>
              <p:nvSpPr>
                <p:cNvPr id="3355" name="Line 466"/>
                <p:cNvSpPr>
                  <a:spLocks noChangeShapeType="1"/>
                </p:cNvSpPr>
                <p:nvPr/>
              </p:nvSpPr>
              <p:spPr bwMode="auto">
                <a:xfrm flipV="1">
                  <a:off x="3445" y="1173"/>
                  <a:ext cx="7" cy="3"/>
                </a:xfrm>
                <a:prstGeom prst="line">
                  <a:avLst/>
                </a:prstGeom>
                <a:noFill/>
                <a:ln w="12700">
                  <a:solidFill>
                    <a:srgbClr val="000000"/>
                  </a:solidFill>
                  <a:round/>
                  <a:headEnd/>
                  <a:tailEnd/>
                </a:ln>
              </p:spPr>
              <p:txBody>
                <a:bodyPr/>
                <a:lstStyle/>
                <a:p>
                  <a:endParaRPr lang="en-US"/>
                </a:p>
              </p:txBody>
            </p:sp>
            <p:sp>
              <p:nvSpPr>
                <p:cNvPr id="3356" name="Line 467"/>
                <p:cNvSpPr>
                  <a:spLocks noChangeShapeType="1"/>
                </p:cNvSpPr>
                <p:nvPr/>
              </p:nvSpPr>
              <p:spPr bwMode="auto">
                <a:xfrm flipV="1">
                  <a:off x="3452" y="1171"/>
                  <a:ext cx="8" cy="2"/>
                </a:xfrm>
                <a:prstGeom prst="line">
                  <a:avLst/>
                </a:prstGeom>
                <a:noFill/>
                <a:ln w="12700">
                  <a:solidFill>
                    <a:srgbClr val="000000"/>
                  </a:solidFill>
                  <a:round/>
                  <a:headEnd/>
                  <a:tailEnd/>
                </a:ln>
              </p:spPr>
              <p:txBody>
                <a:bodyPr/>
                <a:lstStyle/>
                <a:p>
                  <a:endParaRPr lang="en-US"/>
                </a:p>
              </p:txBody>
            </p:sp>
            <p:sp>
              <p:nvSpPr>
                <p:cNvPr id="3357" name="Line 468"/>
                <p:cNvSpPr>
                  <a:spLocks noChangeShapeType="1"/>
                </p:cNvSpPr>
                <p:nvPr/>
              </p:nvSpPr>
              <p:spPr bwMode="auto">
                <a:xfrm flipV="1">
                  <a:off x="3460" y="1169"/>
                  <a:ext cx="6" cy="2"/>
                </a:xfrm>
                <a:prstGeom prst="line">
                  <a:avLst/>
                </a:prstGeom>
                <a:noFill/>
                <a:ln w="12700">
                  <a:solidFill>
                    <a:srgbClr val="000000"/>
                  </a:solidFill>
                  <a:round/>
                  <a:headEnd/>
                  <a:tailEnd/>
                </a:ln>
              </p:spPr>
              <p:txBody>
                <a:bodyPr/>
                <a:lstStyle/>
                <a:p>
                  <a:endParaRPr lang="en-US"/>
                </a:p>
              </p:txBody>
            </p:sp>
            <p:sp>
              <p:nvSpPr>
                <p:cNvPr id="3358" name="Line 469"/>
                <p:cNvSpPr>
                  <a:spLocks noChangeShapeType="1"/>
                </p:cNvSpPr>
                <p:nvPr/>
              </p:nvSpPr>
              <p:spPr bwMode="auto">
                <a:xfrm flipV="1">
                  <a:off x="3466" y="1167"/>
                  <a:ext cx="8" cy="2"/>
                </a:xfrm>
                <a:prstGeom prst="line">
                  <a:avLst/>
                </a:prstGeom>
                <a:noFill/>
                <a:ln w="12700">
                  <a:solidFill>
                    <a:srgbClr val="000000"/>
                  </a:solidFill>
                  <a:round/>
                  <a:headEnd/>
                  <a:tailEnd/>
                </a:ln>
              </p:spPr>
              <p:txBody>
                <a:bodyPr/>
                <a:lstStyle/>
                <a:p>
                  <a:endParaRPr lang="en-US"/>
                </a:p>
              </p:txBody>
            </p:sp>
            <p:sp>
              <p:nvSpPr>
                <p:cNvPr id="3359" name="Line 470"/>
                <p:cNvSpPr>
                  <a:spLocks noChangeShapeType="1"/>
                </p:cNvSpPr>
                <p:nvPr/>
              </p:nvSpPr>
              <p:spPr bwMode="auto">
                <a:xfrm>
                  <a:off x="3474" y="1167"/>
                  <a:ext cx="7" cy="1"/>
                </a:xfrm>
                <a:prstGeom prst="line">
                  <a:avLst/>
                </a:prstGeom>
                <a:noFill/>
                <a:ln w="12700">
                  <a:solidFill>
                    <a:srgbClr val="000000"/>
                  </a:solidFill>
                  <a:round/>
                  <a:headEnd/>
                  <a:tailEnd/>
                </a:ln>
              </p:spPr>
              <p:txBody>
                <a:bodyPr/>
                <a:lstStyle/>
                <a:p>
                  <a:endParaRPr lang="en-US"/>
                </a:p>
              </p:txBody>
            </p:sp>
            <p:sp>
              <p:nvSpPr>
                <p:cNvPr id="3360" name="Line 471"/>
                <p:cNvSpPr>
                  <a:spLocks noChangeShapeType="1"/>
                </p:cNvSpPr>
                <p:nvPr/>
              </p:nvSpPr>
              <p:spPr bwMode="auto">
                <a:xfrm>
                  <a:off x="3481" y="1167"/>
                  <a:ext cx="6" cy="1"/>
                </a:xfrm>
                <a:prstGeom prst="line">
                  <a:avLst/>
                </a:prstGeom>
                <a:noFill/>
                <a:ln w="12700">
                  <a:solidFill>
                    <a:srgbClr val="000000"/>
                  </a:solidFill>
                  <a:round/>
                  <a:headEnd/>
                  <a:tailEnd/>
                </a:ln>
              </p:spPr>
              <p:txBody>
                <a:bodyPr/>
                <a:lstStyle/>
                <a:p>
                  <a:endParaRPr lang="en-US"/>
                </a:p>
              </p:txBody>
            </p:sp>
            <p:sp>
              <p:nvSpPr>
                <p:cNvPr id="3361" name="Line 472"/>
                <p:cNvSpPr>
                  <a:spLocks noChangeShapeType="1"/>
                </p:cNvSpPr>
                <p:nvPr/>
              </p:nvSpPr>
              <p:spPr bwMode="auto">
                <a:xfrm>
                  <a:off x="3487" y="1167"/>
                  <a:ext cx="8" cy="2"/>
                </a:xfrm>
                <a:prstGeom prst="line">
                  <a:avLst/>
                </a:prstGeom>
                <a:noFill/>
                <a:ln w="12700">
                  <a:solidFill>
                    <a:srgbClr val="000000"/>
                  </a:solidFill>
                  <a:round/>
                  <a:headEnd/>
                  <a:tailEnd/>
                </a:ln>
              </p:spPr>
              <p:txBody>
                <a:bodyPr/>
                <a:lstStyle/>
                <a:p>
                  <a:endParaRPr lang="en-US"/>
                </a:p>
              </p:txBody>
            </p:sp>
            <p:sp>
              <p:nvSpPr>
                <p:cNvPr id="3362" name="Line 473"/>
                <p:cNvSpPr>
                  <a:spLocks noChangeShapeType="1"/>
                </p:cNvSpPr>
                <p:nvPr/>
              </p:nvSpPr>
              <p:spPr bwMode="auto">
                <a:xfrm>
                  <a:off x="3495" y="1169"/>
                  <a:ext cx="6" cy="2"/>
                </a:xfrm>
                <a:prstGeom prst="line">
                  <a:avLst/>
                </a:prstGeom>
                <a:noFill/>
                <a:ln w="12700">
                  <a:solidFill>
                    <a:srgbClr val="000000"/>
                  </a:solidFill>
                  <a:round/>
                  <a:headEnd/>
                  <a:tailEnd/>
                </a:ln>
              </p:spPr>
              <p:txBody>
                <a:bodyPr/>
                <a:lstStyle/>
                <a:p>
                  <a:endParaRPr lang="en-US"/>
                </a:p>
              </p:txBody>
            </p:sp>
            <p:sp>
              <p:nvSpPr>
                <p:cNvPr id="3363" name="Line 474"/>
                <p:cNvSpPr>
                  <a:spLocks noChangeShapeType="1"/>
                </p:cNvSpPr>
                <p:nvPr/>
              </p:nvSpPr>
              <p:spPr bwMode="auto">
                <a:xfrm>
                  <a:off x="3501" y="1171"/>
                  <a:ext cx="7" cy="2"/>
                </a:xfrm>
                <a:prstGeom prst="line">
                  <a:avLst/>
                </a:prstGeom>
                <a:noFill/>
                <a:ln w="12700">
                  <a:solidFill>
                    <a:srgbClr val="000000"/>
                  </a:solidFill>
                  <a:round/>
                  <a:headEnd/>
                  <a:tailEnd/>
                </a:ln>
              </p:spPr>
              <p:txBody>
                <a:bodyPr/>
                <a:lstStyle/>
                <a:p>
                  <a:endParaRPr lang="en-US"/>
                </a:p>
              </p:txBody>
            </p:sp>
            <p:sp>
              <p:nvSpPr>
                <p:cNvPr id="3364" name="Line 475"/>
                <p:cNvSpPr>
                  <a:spLocks noChangeShapeType="1"/>
                </p:cNvSpPr>
                <p:nvPr/>
              </p:nvSpPr>
              <p:spPr bwMode="auto">
                <a:xfrm>
                  <a:off x="3508" y="1173"/>
                  <a:ext cx="8" cy="3"/>
                </a:xfrm>
                <a:prstGeom prst="line">
                  <a:avLst/>
                </a:prstGeom>
                <a:noFill/>
                <a:ln w="12700">
                  <a:solidFill>
                    <a:srgbClr val="000000"/>
                  </a:solidFill>
                  <a:round/>
                  <a:headEnd/>
                  <a:tailEnd/>
                </a:ln>
              </p:spPr>
              <p:txBody>
                <a:bodyPr/>
                <a:lstStyle/>
                <a:p>
                  <a:endParaRPr lang="en-US"/>
                </a:p>
              </p:txBody>
            </p:sp>
            <p:sp>
              <p:nvSpPr>
                <p:cNvPr id="3365" name="Line 476"/>
                <p:cNvSpPr>
                  <a:spLocks noChangeShapeType="1"/>
                </p:cNvSpPr>
                <p:nvPr/>
              </p:nvSpPr>
              <p:spPr bwMode="auto">
                <a:xfrm>
                  <a:off x="3516" y="1176"/>
                  <a:ext cx="6" cy="4"/>
                </a:xfrm>
                <a:prstGeom prst="line">
                  <a:avLst/>
                </a:prstGeom>
                <a:noFill/>
                <a:ln w="12700">
                  <a:solidFill>
                    <a:srgbClr val="000000"/>
                  </a:solidFill>
                  <a:round/>
                  <a:headEnd/>
                  <a:tailEnd/>
                </a:ln>
              </p:spPr>
              <p:txBody>
                <a:bodyPr/>
                <a:lstStyle/>
                <a:p>
                  <a:endParaRPr lang="en-US"/>
                </a:p>
              </p:txBody>
            </p:sp>
            <p:sp>
              <p:nvSpPr>
                <p:cNvPr id="3366" name="Line 477"/>
                <p:cNvSpPr>
                  <a:spLocks noChangeShapeType="1"/>
                </p:cNvSpPr>
                <p:nvPr/>
              </p:nvSpPr>
              <p:spPr bwMode="auto">
                <a:xfrm>
                  <a:off x="3522" y="1180"/>
                  <a:ext cx="7" cy="6"/>
                </a:xfrm>
                <a:prstGeom prst="line">
                  <a:avLst/>
                </a:prstGeom>
                <a:noFill/>
                <a:ln w="12700">
                  <a:solidFill>
                    <a:srgbClr val="000000"/>
                  </a:solidFill>
                  <a:round/>
                  <a:headEnd/>
                  <a:tailEnd/>
                </a:ln>
              </p:spPr>
              <p:txBody>
                <a:bodyPr/>
                <a:lstStyle/>
                <a:p>
                  <a:endParaRPr lang="en-US"/>
                </a:p>
              </p:txBody>
            </p:sp>
            <p:sp>
              <p:nvSpPr>
                <p:cNvPr id="3367" name="Line 478"/>
                <p:cNvSpPr>
                  <a:spLocks noChangeShapeType="1"/>
                </p:cNvSpPr>
                <p:nvPr/>
              </p:nvSpPr>
              <p:spPr bwMode="auto">
                <a:xfrm>
                  <a:off x="3529" y="1186"/>
                  <a:ext cx="8" cy="6"/>
                </a:xfrm>
                <a:prstGeom prst="line">
                  <a:avLst/>
                </a:prstGeom>
                <a:noFill/>
                <a:ln w="12700">
                  <a:solidFill>
                    <a:srgbClr val="000000"/>
                  </a:solidFill>
                  <a:round/>
                  <a:headEnd/>
                  <a:tailEnd/>
                </a:ln>
              </p:spPr>
              <p:txBody>
                <a:bodyPr/>
                <a:lstStyle/>
                <a:p>
                  <a:endParaRPr lang="en-US"/>
                </a:p>
              </p:txBody>
            </p:sp>
            <p:sp>
              <p:nvSpPr>
                <p:cNvPr id="3368" name="Line 479"/>
                <p:cNvSpPr>
                  <a:spLocks noChangeShapeType="1"/>
                </p:cNvSpPr>
                <p:nvPr/>
              </p:nvSpPr>
              <p:spPr bwMode="auto">
                <a:xfrm>
                  <a:off x="3537" y="1192"/>
                  <a:ext cx="6" cy="5"/>
                </a:xfrm>
                <a:prstGeom prst="line">
                  <a:avLst/>
                </a:prstGeom>
                <a:noFill/>
                <a:ln w="12700">
                  <a:solidFill>
                    <a:srgbClr val="000000"/>
                  </a:solidFill>
                  <a:round/>
                  <a:headEnd/>
                  <a:tailEnd/>
                </a:ln>
              </p:spPr>
              <p:txBody>
                <a:bodyPr/>
                <a:lstStyle/>
                <a:p>
                  <a:endParaRPr lang="en-US"/>
                </a:p>
              </p:txBody>
            </p:sp>
            <p:sp>
              <p:nvSpPr>
                <p:cNvPr id="3369" name="Line 480"/>
                <p:cNvSpPr>
                  <a:spLocks noChangeShapeType="1"/>
                </p:cNvSpPr>
                <p:nvPr/>
              </p:nvSpPr>
              <p:spPr bwMode="auto">
                <a:xfrm>
                  <a:off x="3543" y="1197"/>
                  <a:ext cx="7" cy="8"/>
                </a:xfrm>
                <a:prstGeom prst="line">
                  <a:avLst/>
                </a:prstGeom>
                <a:noFill/>
                <a:ln w="12700">
                  <a:solidFill>
                    <a:srgbClr val="000000"/>
                  </a:solidFill>
                  <a:round/>
                  <a:headEnd/>
                  <a:tailEnd/>
                </a:ln>
              </p:spPr>
              <p:txBody>
                <a:bodyPr/>
                <a:lstStyle/>
                <a:p>
                  <a:endParaRPr lang="en-US"/>
                </a:p>
              </p:txBody>
            </p:sp>
            <p:sp>
              <p:nvSpPr>
                <p:cNvPr id="3370" name="Line 481"/>
                <p:cNvSpPr>
                  <a:spLocks noChangeShapeType="1"/>
                </p:cNvSpPr>
                <p:nvPr/>
              </p:nvSpPr>
              <p:spPr bwMode="auto">
                <a:xfrm>
                  <a:off x="3550" y="1205"/>
                  <a:ext cx="8" cy="8"/>
                </a:xfrm>
                <a:prstGeom prst="line">
                  <a:avLst/>
                </a:prstGeom>
                <a:noFill/>
                <a:ln w="12700">
                  <a:solidFill>
                    <a:srgbClr val="000000"/>
                  </a:solidFill>
                  <a:round/>
                  <a:headEnd/>
                  <a:tailEnd/>
                </a:ln>
              </p:spPr>
              <p:txBody>
                <a:bodyPr/>
                <a:lstStyle/>
                <a:p>
                  <a:endParaRPr lang="en-US"/>
                </a:p>
              </p:txBody>
            </p:sp>
            <p:sp>
              <p:nvSpPr>
                <p:cNvPr id="3371" name="Line 482"/>
                <p:cNvSpPr>
                  <a:spLocks noChangeShapeType="1"/>
                </p:cNvSpPr>
                <p:nvPr/>
              </p:nvSpPr>
              <p:spPr bwMode="auto">
                <a:xfrm>
                  <a:off x="3558" y="1213"/>
                  <a:ext cx="6" cy="9"/>
                </a:xfrm>
                <a:prstGeom prst="line">
                  <a:avLst/>
                </a:prstGeom>
                <a:noFill/>
                <a:ln w="12700">
                  <a:solidFill>
                    <a:srgbClr val="000000"/>
                  </a:solidFill>
                  <a:round/>
                  <a:headEnd/>
                  <a:tailEnd/>
                </a:ln>
              </p:spPr>
              <p:txBody>
                <a:bodyPr/>
                <a:lstStyle/>
                <a:p>
                  <a:endParaRPr lang="en-US"/>
                </a:p>
              </p:txBody>
            </p:sp>
            <p:sp>
              <p:nvSpPr>
                <p:cNvPr id="3372" name="Line 483"/>
                <p:cNvSpPr>
                  <a:spLocks noChangeShapeType="1"/>
                </p:cNvSpPr>
                <p:nvPr/>
              </p:nvSpPr>
              <p:spPr bwMode="auto">
                <a:xfrm>
                  <a:off x="3564" y="1222"/>
                  <a:ext cx="8" cy="8"/>
                </a:xfrm>
                <a:prstGeom prst="line">
                  <a:avLst/>
                </a:prstGeom>
                <a:noFill/>
                <a:ln w="12700">
                  <a:solidFill>
                    <a:srgbClr val="000000"/>
                  </a:solidFill>
                  <a:round/>
                  <a:headEnd/>
                  <a:tailEnd/>
                </a:ln>
              </p:spPr>
              <p:txBody>
                <a:bodyPr/>
                <a:lstStyle/>
                <a:p>
                  <a:endParaRPr lang="en-US"/>
                </a:p>
              </p:txBody>
            </p:sp>
            <p:sp>
              <p:nvSpPr>
                <p:cNvPr id="3373" name="Line 484"/>
                <p:cNvSpPr>
                  <a:spLocks noChangeShapeType="1"/>
                </p:cNvSpPr>
                <p:nvPr/>
              </p:nvSpPr>
              <p:spPr bwMode="auto">
                <a:xfrm>
                  <a:off x="3572" y="1230"/>
                  <a:ext cx="5" cy="12"/>
                </a:xfrm>
                <a:prstGeom prst="line">
                  <a:avLst/>
                </a:prstGeom>
                <a:noFill/>
                <a:ln w="12700">
                  <a:solidFill>
                    <a:srgbClr val="000000"/>
                  </a:solidFill>
                  <a:round/>
                  <a:headEnd/>
                  <a:tailEnd/>
                </a:ln>
              </p:spPr>
              <p:txBody>
                <a:bodyPr/>
                <a:lstStyle/>
                <a:p>
                  <a:endParaRPr lang="en-US"/>
                </a:p>
              </p:txBody>
            </p:sp>
            <p:sp>
              <p:nvSpPr>
                <p:cNvPr id="3374" name="Line 485"/>
                <p:cNvSpPr>
                  <a:spLocks noChangeShapeType="1"/>
                </p:cNvSpPr>
                <p:nvPr/>
              </p:nvSpPr>
              <p:spPr bwMode="auto">
                <a:xfrm>
                  <a:off x="3577" y="1242"/>
                  <a:ext cx="8" cy="9"/>
                </a:xfrm>
                <a:prstGeom prst="line">
                  <a:avLst/>
                </a:prstGeom>
                <a:noFill/>
                <a:ln w="12700">
                  <a:solidFill>
                    <a:srgbClr val="000000"/>
                  </a:solidFill>
                  <a:round/>
                  <a:headEnd/>
                  <a:tailEnd/>
                </a:ln>
              </p:spPr>
              <p:txBody>
                <a:bodyPr/>
                <a:lstStyle/>
                <a:p>
                  <a:endParaRPr lang="en-US"/>
                </a:p>
              </p:txBody>
            </p:sp>
            <p:sp>
              <p:nvSpPr>
                <p:cNvPr id="3375" name="Line 486"/>
                <p:cNvSpPr>
                  <a:spLocks noChangeShapeType="1"/>
                </p:cNvSpPr>
                <p:nvPr/>
              </p:nvSpPr>
              <p:spPr bwMode="auto">
                <a:xfrm>
                  <a:off x="3585" y="1251"/>
                  <a:ext cx="8" cy="12"/>
                </a:xfrm>
                <a:prstGeom prst="line">
                  <a:avLst/>
                </a:prstGeom>
                <a:noFill/>
                <a:ln w="12700">
                  <a:solidFill>
                    <a:srgbClr val="000000"/>
                  </a:solidFill>
                  <a:round/>
                  <a:headEnd/>
                  <a:tailEnd/>
                </a:ln>
              </p:spPr>
              <p:txBody>
                <a:bodyPr/>
                <a:lstStyle/>
                <a:p>
                  <a:endParaRPr lang="en-US"/>
                </a:p>
              </p:txBody>
            </p:sp>
            <p:sp>
              <p:nvSpPr>
                <p:cNvPr id="3376" name="Line 487"/>
                <p:cNvSpPr>
                  <a:spLocks noChangeShapeType="1"/>
                </p:cNvSpPr>
                <p:nvPr/>
              </p:nvSpPr>
              <p:spPr bwMode="auto">
                <a:xfrm>
                  <a:off x="3593" y="1263"/>
                  <a:ext cx="5" cy="11"/>
                </a:xfrm>
                <a:prstGeom prst="line">
                  <a:avLst/>
                </a:prstGeom>
                <a:noFill/>
                <a:ln w="12700">
                  <a:solidFill>
                    <a:srgbClr val="000000"/>
                  </a:solidFill>
                  <a:round/>
                  <a:headEnd/>
                  <a:tailEnd/>
                </a:ln>
              </p:spPr>
              <p:txBody>
                <a:bodyPr/>
                <a:lstStyle/>
                <a:p>
                  <a:endParaRPr lang="en-US"/>
                </a:p>
              </p:txBody>
            </p:sp>
            <p:sp>
              <p:nvSpPr>
                <p:cNvPr id="3377" name="Line 488"/>
                <p:cNvSpPr>
                  <a:spLocks noChangeShapeType="1"/>
                </p:cNvSpPr>
                <p:nvPr/>
              </p:nvSpPr>
              <p:spPr bwMode="auto">
                <a:xfrm>
                  <a:off x="3598" y="1274"/>
                  <a:ext cx="8" cy="14"/>
                </a:xfrm>
                <a:prstGeom prst="line">
                  <a:avLst/>
                </a:prstGeom>
                <a:noFill/>
                <a:ln w="12700">
                  <a:solidFill>
                    <a:srgbClr val="000000"/>
                  </a:solidFill>
                  <a:round/>
                  <a:headEnd/>
                  <a:tailEnd/>
                </a:ln>
              </p:spPr>
              <p:txBody>
                <a:bodyPr/>
                <a:lstStyle/>
                <a:p>
                  <a:endParaRPr lang="en-US"/>
                </a:p>
              </p:txBody>
            </p:sp>
            <p:sp>
              <p:nvSpPr>
                <p:cNvPr id="3378" name="Line 489"/>
                <p:cNvSpPr>
                  <a:spLocks noChangeShapeType="1"/>
                </p:cNvSpPr>
                <p:nvPr/>
              </p:nvSpPr>
              <p:spPr bwMode="auto">
                <a:xfrm>
                  <a:off x="3606" y="1288"/>
                  <a:ext cx="8" cy="13"/>
                </a:xfrm>
                <a:prstGeom prst="line">
                  <a:avLst/>
                </a:prstGeom>
                <a:noFill/>
                <a:ln w="12700">
                  <a:solidFill>
                    <a:srgbClr val="000000"/>
                  </a:solidFill>
                  <a:round/>
                  <a:headEnd/>
                  <a:tailEnd/>
                </a:ln>
              </p:spPr>
              <p:txBody>
                <a:bodyPr/>
                <a:lstStyle/>
                <a:p>
                  <a:endParaRPr lang="en-US"/>
                </a:p>
              </p:txBody>
            </p:sp>
            <p:sp>
              <p:nvSpPr>
                <p:cNvPr id="3379" name="Line 490"/>
                <p:cNvSpPr>
                  <a:spLocks noChangeShapeType="1"/>
                </p:cNvSpPr>
                <p:nvPr/>
              </p:nvSpPr>
              <p:spPr bwMode="auto">
                <a:xfrm>
                  <a:off x="3614" y="1301"/>
                  <a:ext cx="6" cy="13"/>
                </a:xfrm>
                <a:prstGeom prst="line">
                  <a:avLst/>
                </a:prstGeom>
                <a:noFill/>
                <a:ln w="12700">
                  <a:solidFill>
                    <a:srgbClr val="000000"/>
                  </a:solidFill>
                  <a:round/>
                  <a:headEnd/>
                  <a:tailEnd/>
                </a:ln>
              </p:spPr>
              <p:txBody>
                <a:bodyPr/>
                <a:lstStyle/>
                <a:p>
                  <a:endParaRPr lang="en-US"/>
                </a:p>
              </p:txBody>
            </p:sp>
            <p:sp>
              <p:nvSpPr>
                <p:cNvPr id="3380" name="Line 491"/>
                <p:cNvSpPr>
                  <a:spLocks noChangeShapeType="1"/>
                </p:cNvSpPr>
                <p:nvPr/>
              </p:nvSpPr>
              <p:spPr bwMode="auto">
                <a:xfrm>
                  <a:off x="3620" y="1314"/>
                  <a:ext cx="7" cy="16"/>
                </a:xfrm>
                <a:prstGeom prst="line">
                  <a:avLst/>
                </a:prstGeom>
                <a:noFill/>
                <a:ln w="12700">
                  <a:solidFill>
                    <a:srgbClr val="000000"/>
                  </a:solidFill>
                  <a:round/>
                  <a:headEnd/>
                  <a:tailEnd/>
                </a:ln>
              </p:spPr>
              <p:txBody>
                <a:bodyPr/>
                <a:lstStyle/>
                <a:p>
                  <a:endParaRPr lang="en-US"/>
                </a:p>
              </p:txBody>
            </p:sp>
            <p:sp>
              <p:nvSpPr>
                <p:cNvPr id="3381" name="Line 492"/>
                <p:cNvSpPr>
                  <a:spLocks noChangeShapeType="1"/>
                </p:cNvSpPr>
                <p:nvPr/>
              </p:nvSpPr>
              <p:spPr bwMode="auto">
                <a:xfrm>
                  <a:off x="3627" y="1330"/>
                  <a:ext cx="8" cy="13"/>
                </a:xfrm>
                <a:prstGeom prst="line">
                  <a:avLst/>
                </a:prstGeom>
                <a:noFill/>
                <a:ln w="12700">
                  <a:solidFill>
                    <a:srgbClr val="000000"/>
                  </a:solidFill>
                  <a:round/>
                  <a:headEnd/>
                  <a:tailEnd/>
                </a:ln>
              </p:spPr>
              <p:txBody>
                <a:bodyPr/>
                <a:lstStyle/>
                <a:p>
                  <a:endParaRPr lang="en-US"/>
                </a:p>
              </p:txBody>
            </p:sp>
            <p:sp>
              <p:nvSpPr>
                <p:cNvPr id="3382" name="Line 493"/>
                <p:cNvSpPr>
                  <a:spLocks noChangeShapeType="1"/>
                </p:cNvSpPr>
                <p:nvPr/>
              </p:nvSpPr>
              <p:spPr bwMode="auto">
                <a:xfrm>
                  <a:off x="3635" y="1343"/>
                  <a:ext cx="6" cy="18"/>
                </a:xfrm>
                <a:prstGeom prst="line">
                  <a:avLst/>
                </a:prstGeom>
                <a:noFill/>
                <a:ln w="12700">
                  <a:solidFill>
                    <a:srgbClr val="000000"/>
                  </a:solidFill>
                  <a:round/>
                  <a:headEnd/>
                  <a:tailEnd/>
                </a:ln>
              </p:spPr>
              <p:txBody>
                <a:bodyPr/>
                <a:lstStyle/>
                <a:p>
                  <a:endParaRPr lang="en-US"/>
                </a:p>
              </p:txBody>
            </p:sp>
            <p:sp>
              <p:nvSpPr>
                <p:cNvPr id="3383" name="Line 494"/>
                <p:cNvSpPr>
                  <a:spLocks noChangeShapeType="1"/>
                </p:cNvSpPr>
                <p:nvPr/>
              </p:nvSpPr>
              <p:spPr bwMode="auto">
                <a:xfrm>
                  <a:off x="3641" y="1361"/>
                  <a:ext cx="7" cy="15"/>
                </a:xfrm>
                <a:prstGeom prst="line">
                  <a:avLst/>
                </a:prstGeom>
                <a:noFill/>
                <a:ln w="12700">
                  <a:solidFill>
                    <a:srgbClr val="000000"/>
                  </a:solidFill>
                  <a:round/>
                  <a:headEnd/>
                  <a:tailEnd/>
                </a:ln>
              </p:spPr>
              <p:txBody>
                <a:bodyPr/>
                <a:lstStyle/>
                <a:p>
                  <a:endParaRPr lang="en-US"/>
                </a:p>
              </p:txBody>
            </p:sp>
            <p:sp>
              <p:nvSpPr>
                <p:cNvPr id="3384" name="Line 495"/>
                <p:cNvSpPr>
                  <a:spLocks noChangeShapeType="1"/>
                </p:cNvSpPr>
                <p:nvPr/>
              </p:nvSpPr>
              <p:spPr bwMode="auto">
                <a:xfrm>
                  <a:off x="3648" y="1376"/>
                  <a:ext cx="8" cy="17"/>
                </a:xfrm>
                <a:prstGeom prst="line">
                  <a:avLst/>
                </a:prstGeom>
                <a:noFill/>
                <a:ln w="12700">
                  <a:solidFill>
                    <a:srgbClr val="000000"/>
                  </a:solidFill>
                  <a:round/>
                  <a:headEnd/>
                  <a:tailEnd/>
                </a:ln>
              </p:spPr>
              <p:txBody>
                <a:bodyPr/>
                <a:lstStyle/>
                <a:p>
                  <a:endParaRPr lang="en-US"/>
                </a:p>
              </p:txBody>
            </p:sp>
            <p:sp>
              <p:nvSpPr>
                <p:cNvPr id="3385" name="Line 496"/>
                <p:cNvSpPr>
                  <a:spLocks noChangeShapeType="1"/>
                </p:cNvSpPr>
                <p:nvPr/>
              </p:nvSpPr>
              <p:spPr bwMode="auto">
                <a:xfrm>
                  <a:off x="3656" y="1393"/>
                  <a:ext cx="6" cy="17"/>
                </a:xfrm>
                <a:prstGeom prst="line">
                  <a:avLst/>
                </a:prstGeom>
                <a:noFill/>
                <a:ln w="12700">
                  <a:solidFill>
                    <a:srgbClr val="000000"/>
                  </a:solidFill>
                  <a:round/>
                  <a:headEnd/>
                  <a:tailEnd/>
                </a:ln>
              </p:spPr>
              <p:txBody>
                <a:bodyPr/>
                <a:lstStyle/>
                <a:p>
                  <a:endParaRPr lang="en-US"/>
                </a:p>
              </p:txBody>
            </p:sp>
            <p:sp>
              <p:nvSpPr>
                <p:cNvPr id="3386" name="Line 497"/>
                <p:cNvSpPr>
                  <a:spLocks noChangeShapeType="1"/>
                </p:cNvSpPr>
                <p:nvPr/>
              </p:nvSpPr>
              <p:spPr bwMode="auto">
                <a:xfrm>
                  <a:off x="3662" y="1410"/>
                  <a:ext cx="8" cy="18"/>
                </a:xfrm>
                <a:prstGeom prst="line">
                  <a:avLst/>
                </a:prstGeom>
                <a:noFill/>
                <a:ln w="12700">
                  <a:solidFill>
                    <a:srgbClr val="000000"/>
                  </a:solidFill>
                  <a:round/>
                  <a:headEnd/>
                  <a:tailEnd/>
                </a:ln>
              </p:spPr>
              <p:txBody>
                <a:bodyPr/>
                <a:lstStyle/>
                <a:p>
                  <a:endParaRPr lang="en-US"/>
                </a:p>
              </p:txBody>
            </p:sp>
            <p:sp>
              <p:nvSpPr>
                <p:cNvPr id="3387" name="Line 498"/>
                <p:cNvSpPr>
                  <a:spLocks noChangeShapeType="1"/>
                </p:cNvSpPr>
                <p:nvPr/>
              </p:nvSpPr>
              <p:spPr bwMode="auto">
                <a:xfrm>
                  <a:off x="3670" y="1428"/>
                  <a:ext cx="5" cy="17"/>
                </a:xfrm>
                <a:prstGeom prst="line">
                  <a:avLst/>
                </a:prstGeom>
                <a:noFill/>
                <a:ln w="12700">
                  <a:solidFill>
                    <a:srgbClr val="000000"/>
                  </a:solidFill>
                  <a:round/>
                  <a:headEnd/>
                  <a:tailEnd/>
                </a:ln>
              </p:spPr>
              <p:txBody>
                <a:bodyPr/>
                <a:lstStyle/>
                <a:p>
                  <a:endParaRPr lang="en-US"/>
                </a:p>
              </p:txBody>
            </p:sp>
            <p:sp>
              <p:nvSpPr>
                <p:cNvPr id="3388" name="Line 499"/>
                <p:cNvSpPr>
                  <a:spLocks noChangeShapeType="1"/>
                </p:cNvSpPr>
                <p:nvPr/>
              </p:nvSpPr>
              <p:spPr bwMode="auto">
                <a:xfrm>
                  <a:off x="3675" y="1445"/>
                  <a:ext cx="8" cy="19"/>
                </a:xfrm>
                <a:prstGeom prst="line">
                  <a:avLst/>
                </a:prstGeom>
                <a:noFill/>
                <a:ln w="12700">
                  <a:solidFill>
                    <a:srgbClr val="000000"/>
                  </a:solidFill>
                  <a:round/>
                  <a:headEnd/>
                  <a:tailEnd/>
                </a:ln>
              </p:spPr>
              <p:txBody>
                <a:bodyPr/>
                <a:lstStyle/>
                <a:p>
                  <a:endParaRPr lang="en-US"/>
                </a:p>
              </p:txBody>
            </p:sp>
            <p:sp>
              <p:nvSpPr>
                <p:cNvPr id="3389" name="Line 500"/>
                <p:cNvSpPr>
                  <a:spLocks noChangeShapeType="1"/>
                </p:cNvSpPr>
                <p:nvPr/>
              </p:nvSpPr>
              <p:spPr bwMode="auto">
                <a:xfrm>
                  <a:off x="3683" y="1464"/>
                  <a:ext cx="8" cy="19"/>
                </a:xfrm>
                <a:prstGeom prst="line">
                  <a:avLst/>
                </a:prstGeom>
                <a:noFill/>
                <a:ln w="12700">
                  <a:solidFill>
                    <a:srgbClr val="000000"/>
                  </a:solidFill>
                  <a:round/>
                  <a:headEnd/>
                  <a:tailEnd/>
                </a:ln>
              </p:spPr>
              <p:txBody>
                <a:bodyPr/>
                <a:lstStyle/>
                <a:p>
                  <a:endParaRPr lang="en-US"/>
                </a:p>
              </p:txBody>
            </p:sp>
            <p:sp>
              <p:nvSpPr>
                <p:cNvPr id="3390" name="Line 501"/>
                <p:cNvSpPr>
                  <a:spLocks noChangeShapeType="1"/>
                </p:cNvSpPr>
                <p:nvPr/>
              </p:nvSpPr>
              <p:spPr bwMode="auto">
                <a:xfrm>
                  <a:off x="3691" y="1483"/>
                  <a:ext cx="5" cy="20"/>
                </a:xfrm>
                <a:prstGeom prst="line">
                  <a:avLst/>
                </a:prstGeom>
                <a:noFill/>
                <a:ln w="12700">
                  <a:solidFill>
                    <a:srgbClr val="000000"/>
                  </a:solidFill>
                  <a:round/>
                  <a:headEnd/>
                  <a:tailEnd/>
                </a:ln>
              </p:spPr>
              <p:txBody>
                <a:bodyPr/>
                <a:lstStyle/>
                <a:p>
                  <a:endParaRPr lang="en-US"/>
                </a:p>
              </p:txBody>
            </p:sp>
            <p:sp>
              <p:nvSpPr>
                <p:cNvPr id="3391" name="Line 502"/>
                <p:cNvSpPr>
                  <a:spLocks noChangeShapeType="1"/>
                </p:cNvSpPr>
                <p:nvPr/>
              </p:nvSpPr>
              <p:spPr bwMode="auto">
                <a:xfrm>
                  <a:off x="3696" y="1503"/>
                  <a:ext cx="8" cy="19"/>
                </a:xfrm>
                <a:prstGeom prst="line">
                  <a:avLst/>
                </a:prstGeom>
                <a:noFill/>
                <a:ln w="12700">
                  <a:solidFill>
                    <a:srgbClr val="000000"/>
                  </a:solidFill>
                  <a:round/>
                  <a:headEnd/>
                  <a:tailEnd/>
                </a:ln>
              </p:spPr>
              <p:txBody>
                <a:bodyPr/>
                <a:lstStyle/>
                <a:p>
                  <a:endParaRPr lang="en-US"/>
                </a:p>
              </p:txBody>
            </p:sp>
            <p:sp>
              <p:nvSpPr>
                <p:cNvPr id="3392" name="Line 503"/>
                <p:cNvSpPr>
                  <a:spLocks noChangeShapeType="1"/>
                </p:cNvSpPr>
                <p:nvPr/>
              </p:nvSpPr>
              <p:spPr bwMode="auto">
                <a:xfrm>
                  <a:off x="3704" y="1522"/>
                  <a:ext cx="8" cy="19"/>
                </a:xfrm>
                <a:prstGeom prst="line">
                  <a:avLst/>
                </a:prstGeom>
                <a:noFill/>
                <a:ln w="12700">
                  <a:solidFill>
                    <a:srgbClr val="000000"/>
                  </a:solidFill>
                  <a:round/>
                  <a:headEnd/>
                  <a:tailEnd/>
                </a:ln>
              </p:spPr>
              <p:txBody>
                <a:bodyPr/>
                <a:lstStyle/>
                <a:p>
                  <a:endParaRPr lang="en-US"/>
                </a:p>
              </p:txBody>
            </p:sp>
            <p:sp>
              <p:nvSpPr>
                <p:cNvPr id="3393" name="Line 504"/>
                <p:cNvSpPr>
                  <a:spLocks noChangeShapeType="1"/>
                </p:cNvSpPr>
                <p:nvPr/>
              </p:nvSpPr>
              <p:spPr bwMode="auto">
                <a:xfrm>
                  <a:off x="3712" y="1541"/>
                  <a:ext cx="6" cy="21"/>
                </a:xfrm>
                <a:prstGeom prst="line">
                  <a:avLst/>
                </a:prstGeom>
                <a:noFill/>
                <a:ln w="12700">
                  <a:solidFill>
                    <a:srgbClr val="000000"/>
                  </a:solidFill>
                  <a:round/>
                  <a:headEnd/>
                  <a:tailEnd/>
                </a:ln>
              </p:spPr>
              <p:txBody>
                <a:bodyPr/>
                <a:lstStyle/>
                <a:p>
                  <a:endParaRPr lang="en-US"/>
                </a:p>
              </p:txBody>
            </p:sp>
            <p:sp>
              <p:nvSpPr>
                <p:cNvPr id="3394" name="Line 505"/>
                <p:cNvSpPr>
                  <a:spLocks noChangeShapeType="1"/>
                </p:cNvSpPr>
                <p:nvPr/>
              </p:nvSpPr>
              <p:spPr bwMode="auto">
                <a:xfrm>
                  <a:off x="3718" y="1562"/>
                  <a:ext cx="7" cy="21"/>
                </a:xfrm>
                <a:prstGeom prst="line">
                  <a:avLst/>
                </a:prstGeom>
                <a:noFill/>
                <a:ln w="12700">
                  <a:solidFill>
                    <a:srgbClr val="000000"/>
                  </a:solidFill>
                  <a:round/>
                  <a:headEnd/>
                  <a:tailEnd/>
                </a:ln>
              </p:spPr>
              <p:txBody>
                <a:bodyPr/>
                <a:lstStyle/>
                <a:p>
                  <a:endParaRPr lang="en-US"/>
                </a:p>
              </p:txBody>
            </p:sp>
            <p:sp>
              <p:nvSpPr>
                <p:cNvPr id="3395" name="Line 506"/>
                <p:cNvSpPr>
                  <a:spLocks noChangeShapeType="1"/>
                </p:cNvSpPr>
                <p:nvPr/>
              </p:nvSpPr>
              <p:spPr bwMode="auto">
                <a:xfrm>
                  <a:off x="3725" y="1583"/>
                  <a:ext cx="8" cy="19"/>
                </a:xfrm>
                <a:prstGeom prst="line">
                  <a:avLst/>
                </a:prstGeom>
                <a:noFill/>
                <a:ln w="12700">
                  <a:solidFill>
                    <a:srgbClr val="000000"/>
                  </a:solidFill>
                  <a:round/>
                  <a:headEnd/>
                  <a:tailEnd/>
                </a:ln>
              </p:spPr>
              <p:txBody>
                <a:bodyPr/>
                <a:lstStyle/>
                <a:p>
                  <a:endParaRPr lang="en-US"/>
                </a:p>
              </p:txBody>
            </p:sp>
            <p:sp>
              <p:nvSpPr>
                <p:cNvPr id="3396" name="Line 507"/>
                <p:cNvSpPr>
                  <a:spLocks noChangeShapeType="1"/>
                </p:cNvSpPr>
                <p:nvPr/>
              </p:nvSpPr>
              <p:spPr bwMode="auto">
                <a:xfrm>
                  <a:off x="3733" y="1602"/>
                  <a:ext cx="6" cy="21"/>
                </a:xfrm>
                <a:prstGeom prst="line">
                  <a:avLst/>
                </a:prstGeom>
                <a:noFill/>
                <a:ln w="12700">
                  <a:solidFill>
                    <a:srgbClr val="000000"/>
                  </a:solidFill>
                  <a:round/>
                  <a:headEnd/>
                  <a:tailEnd/>
                </a:ln>
              </p:spPr>
              <p:txBody>
                <a:bodyPr/>
                <a:lstStyle/>
                <a:p>
                  <a:endParaRPr lang="en-US"/>
                </a:p>
              </p:txBody>
            </p:sp>
            <p:sp>
              <p:nvSpPr>
                <p:cNvPr id="3397" name="Line 508"/>
                <p:cNvSpPr>
                  <a:spLocks noChangeShapeType="1"/>
                </p:cNvSpPr>
                <p:nvPr/>
              </p:nvSpPr>
              <p:spPr bwMode="auto">
                <a:xfrm>
                  <a:off x="3739" y="1623"/>
                  <a:ext cx="7" cy="21"/>
                </a:xfrm>
                <a:prstGeom prst="line">
                  <a:avLst/>
                </a:prstGeom>
                <a:noFill/>
                <a:ln w="12700">
                  <a:solidFill>
                    <a:srgbClr val="000000"/>
                  </a:solidFill>
                  <a:round/>
                  <a:headEnd/>
                  <a:tailEnd/>
                </a:ln>
              </p:spPr>
              <p:txBody>
                <a:bodyPr/>
                <a:lstStyle/>
                <a:p>
                  <a:endParaRPr lang="en-US"/>
                </a:p>
              </p:txBody>
            </p:sp>
            <p:sp>
              <p:nvSpPr>
                <p:cNvPr id="3398" name="Line 509"/>
                <p:cNvSpPr>
                  <a:spLocks noChangeShapeType="1"/>
                </p:cNvSpPr>
                <p:nvPr/>
              </p:nvSpPr>
              <p:spPr bwMode="auto">
                <a:xfrm>
                  <a:off x="3746" y="1644"/>
                  <a:ext cx="6" cy="24"/>
                </a:xfrm>
                <a:prstGeom prst="line">
                  <a:avLst/>
                </a:prstGeom>
                <a:noFill/>
                <a:ln w="12700">
                  <a:solidFill>
                    <a:srgbClr val="000000"/>
                  </a:solidFill>
                  <a:round/>
                  <a:headEnd/>
                  <a:tailEnd/>
                </a:ln>
              </p:spPr>
              <p:txBody>
                <a:bodyPr/>
                <a:lstStyle/>
                <a:p>
                  <a:endParaRPr lang="en-US"/>
                </a:p>
              </p:txBody>
            </p:sp>
            <p:sp>
              <p:nvSpPr>
                <p:cNvPr id="3399" name="Line 510"/>
                <p:cNvSpPr>
                  <a:spLocks noChangeShapeType="1"/>
                </p:cNvSpPr>
                <p:nvPr/>
              </p:nvSpPr>
              <p:spPr bwMode="auto">
                <a:xfrm>
                  <a:off x="3752" y="1668"/>
                  <a:ext cx="8" cy="21"/>
                </a:xfrm>
                <a:prstGeom prst="line">
                  <a:avLst/>
                </a:prstGeom>
                <a:noFill/>
                <a:ln w="12700">
                  <a:solidFill>
                    <a:srgbClr val="000000"/>
                  </a:solidFill>
                  <a:round/>
                  <a:headEnd/>
                  <a:tailEnd/>
                </a:ln>
              </p:spPr>
              <p:txBody>
                <a:bodyPr/>
                <a:lstStyle/>
                <a:p>
                  <a:endParaRPr lang="en-US"/>
                </a:p>
              </p:txBody>
            </p:sp>
            <p:sp>
              <p:nvSpPr>
                <p:cNvPr id="3400" name="Line 511"/>
                <p:cNvSpPr>
                  <a:spLocks noChangeShapeType="1"/>
                </p:cNvSpPr>
                <p:nvPr/>
              </p:nvSpPr>
              <p:spPr bwMode="auto">
                <a:xfrm>
                  <a:off x="3760" y="1689"/>
                  <a:ext cx="7" cy="21"/>
                </a:xfrm>
                <a:prstGeom prst="line">
                  <a:avLst/>
                </a:prstGeom>
                <a:noFill/>
                <a:ln w="12700">
                  <a:solidFill>
                    <a:srgbClr val="000000"/>
                  </a:solidFill>
                  <a:round/>
                  <a:headEnd/>
                  <a:tailEnd/>
                </a:ln>
              </p:spPr>
              <p:txBody>
                <a:bodyPr/>
                <a:lstStyle/>
                <a:p>
                  <a:endParaRPr lang="en-US"/>
                </a:p>
              </p:txBody>
            </p:sp>
            <p:sp>
              <p:nvSpPr>
                <p:cNvPr id="3401" name="Line 512"/>
                <p:cNvSpPr>
                  <a:spLocks noChangeShapeType="1"/>
                </p:cNvSpPr>
                <p:nvPr/>
              </p:nvSpPr>
              <p:spPr bwMode="auto">
                <a:xfrm>
                  <a:off x="3767" y="1710"/>
                  <a:ext cx="6" cy="23"/>
                </a:xfrm>
                <a:prstGeom prst="line">
                  <a:avLst/>
                </a:prstGeom>
                <a:noFill/>
                <a:ln w="12700">
                  <a:solidFill>
                    <a:srgbClr val="000000"/>
                  </a:solidFill>
                  <a:round/>
                  <a:headEnd/>
                  <a:tailEnd/>
                </a:ln>
              </p:spPr>
              <p:txBody>
                <a:bodyPr/>
                <a:lstStyle/>
                <a:p>
                  <a:endParaRPr lang="en-US"/>
                </a:p>
              </p:txBody>
            </p:sp>
            <p:sp>
              <p:nvSpPr>
                <p:cNvPr id="3402" name="Line 513"/>
                <p:cNvSpPr>
                  <a:spLocks noChangeShapeType="1"/>
                </p:cNvSpPr>
                <p:nvPr/>
              </p:nvSpPr>
              <p:spPr bwMode="auto">
                <a:xfrm>
                  <a:off x="3773" y="1733"/>
                  <a:ext cx="8" cy="21"/>
                </a:xfrm>
                <a:prstGeom prst="line">
                  <a:avLst/>
                </a:prstGeom>
                <a:noFill/>
                <a:ln w="12700">
                  <a:solidFill>
                    <a:srgbClr val="000000"/>
                  </a:solidFill>
                  <a:round/>
                  <a:headEnd/>
                  <a:tailEnd/>
                </a:ln>
              </p:spPr>
              <p:txBody>
                <a:bodyPr/>
                <a:lstStyle/>
                <a:p>
                  <a:endParaRPr lang="en-US"/>
                </a:p>
              </p:txBody>
            </p:sp>
            <p:sp>
              <p:nvSpPr>
                <p:cNvPr id="3403" name="Line 514"/>
                <p:cNvSpPr>
                  <a:spLocks noChangeShapeType="1"/>
                </p:cNvSpPr>
                <p:nvPr/>
              </p:nvSpPr>
              <p:spPr bwMode="auto">
                <a:xfrm>
                  <a:off x="3781" y="1754"/>
                  <a:ext cx="8" cy="23"/>
                </a:xfrm>
                <a:prstGeom prst="line">
                  <a:avLst/>
                </a:prstGeom>
                <a:noFill/>
                <a:ln w="12700">
                  <a:solidFill>
                    <a:srgbClr val="000000"/>
                  </a:solidFill>
                  <a:round/>
                  <a:headEnd/>
                  <a:tailEnd/>
                </a:ln>
              </p:spPr>
              <p:txBody>
                <a:bodyPr/>
                <a:lstStyle/>
                <a:p>
                  <a:endParaRPr lang="en-US"/>
                </a:p>
              </p:txBody>
            </p:sp>
            <p:sp>
              <p:nvSpPr>
                <p:cNvPr id="3404" name="Line 515"/>
                <p:cNvSpPr>
                  <a:spLocks noChangeShapeType="1"/>
                </p:cNvSpPr>
                <p:nvPr/>
              </p:nvSpPr>
              <p:spPr bwMode="auto">
                <a:xfrm>
                  <a:off x="3789" y="1777"/>
                  <a:ext cx="5" cy="21"/>
                </a:xfrm>
                <a:prstGeom prst="line">
                  <a:avLst/>
                </a:prstGeom>
                <a:noFill/>
                <a:ln w="12700">
                  <a:solidFill>
                    <a:srgbClr val="000000"/>
                  </a:solidFill>
                  <a:round/>
                  <a:headEnd/>
                  <a:tailEnd/>
                </a:ln>
              </p:spPr>
              <p:txBody>
                <a:bodyPr/>
                <a:lstStyle/>
                <a:p>
                  <a:endParaRPr lang="en-US"/>
                </a:p>
              </p:txBody>
            </p:sp>
            <p:sp>
              <p:nvSpPr>
                <p:cNvPr id="3405" name="Line 516"/>
                <p:cNvSpPr>
                  <a:spLocks noChangeShapeType="1"/>
                </p:cNvSpPr>
                <p:nvPr/>
              </p:nvSpPr>
              <p:spPr bwMode="auto">
                <a:xfrm flipV="1">
                  <a:off x="3794" y="1777"/>
                  <a:ext cx="8" cy="21"/>
                </a:xfrm>
                <a:prstGeom prst="line">
                  <a:avLst/>
                </a:prstGeom>
                <a:noFill/>
                <a:ln w="12700">
                  <a:solidFill>
                    <a:srgbClr val="000000"/>
                  </a:solidFill>
                  <a:round/>
                  <a:headEnd/>
                  <a:tailEnd/>
                </a:ln>
              </p:spPr>
              <p:txBody>
                <a:bodyPr/>
                <a:lstStyle/>
                <a:p>
                  <a:endParaRPr lang="en-US"/>
                </a:p>
              </p:txBody>
            </p:sp>
            <p:sp>
              <p:nvSpPr>
                <p:cNvPr id="3406" name="Line 517"/>
                <p:cNvSpPr>
                  <a:spLocks noChangeShapeType="1"/>
                </p:cNvSpPr>
                <p:nvPr/>
              </p:nvSpPr>
              <p:spPr bwMode="auto">
                <a:xfrm flipV="1">
                  <a:off x="3802" y="1754"/>
                  <a:ext cx="8" cy="23"/>
                </a:xfrm>
                <a:prstGeom prst="line">
                  <a:avLst/>
                </a:prstGeom>
                <a:noFill/>
                <a:ln w="12700">
                  <a:solidFill>
                    <a:srgbClr val="000000"/>
                  </a:solidFill>
                  <a:round/>
                  <a:headEnd/>
                  <a:tailEnd/>
                </a:ln>
              </p:spPr>
              <p:txBody>
                <a:bodyPr/>
                <a:lstStyle/>
                <a:p>
                  <a:endParaRPr lang="en-US"/>
                </a:p>
              </p:txBody>
            </p:sp>
            <p:sp>
              <p:nvSpPr>
                <p:cNvPr id="3407" name="Line 518"/>
                <p:cNvSpPr>
                  <a:spLocks noChangeShapeType="1"/>
                </p:cNvSpPr>
                <p:nvPr/>
              </p:nvSpPr>
              <p:spPr bwMode="auto">
                <a:xfrm flipV="1">
                  <a:off x="3810" y="1733"/>
                  <a:ext cx="6" cy="21"/>
                </a:xfrm>
                <a:prstGeom prst="line">
                  <a:avLst/>
                </a:prstGeom>
                <a:noFill/>
                <a:ln w="12700">
                  <a:solidFill>
                    <a:srgbClr val="000000"/>
                  </a:solidFill>
                  <a:round/>
                  <a:headEnd/>
                  <a:tailEnd/>
                </a:ln>
              </p:spPr>
              <p:txBody>
                <a:bodyPr/>
                <a:lstStyle/>
                <a:p>
                  <a:endParaRPr lang="en-US"/>
                </a:p>
              </p:txBody>
            </p:sp>
            <p:sp>
              <p:nvSpPr>
                <p:cNvPr id="3408" name="Line 519"/>
                <p:cNvSpPr>
                  <a:spLocks noChangeShapeType="1"/>
                </p:cNvSpPr>
                <p:nvPr/>
              </p:nvSpPr>
              <p:spPr bwMode="auto">
                <a:xfrm flipV="1">
                  <a:off x="3816" y="1710"/>
                  <a:ext cx="7" cy="23"/>
                </a:xfrm>
                <a:prstGeom prst="line">
                  <a:avLst/>
                </a:prstGeom>
                <a:noFill/>
                <a:ln w="12700">
                  <a:solidFill>
                    <a:srgbClr val="000000"/>
                  </a:solidFill>
                  <a:round/>
                  <a:headEnd/>
                  <a:tailEnd/>
                </a:ln>
              </p:spPr>
              <p:txBody>
                <a:bodyPr/>
                <a:lstStyle/>
                <a:p>
                  <a:endParaRPr lang="en-US"/>
                </a:p>
              </p:txBody>
            </p:sp>
            <p:sp>
              <p:nvSpPr>
                <p:cNvPr id="3409" name="Line 520"/>
                <p:cNvSpPr>
                  <a:spLocks noChangeShapeType="1"/>
                </p:cNvSpPr>
                <p:nvPr/>
              </p:nvSpPr>
              <p:spPr bwMode="auto">
                <a:xfrm flipV="1">
                  <a:off x="3823" y="1689"/>
                  <a:ext cx="8" cy="21"/>
                </a:xfrm>
                <a:prstGeom prst="line">
                  <a:avLst/>
                </a:prstGeom>
                <a:noFill/>
                <a:ln w="12700">
                  <a:solidFill>
                    <a:srgbClr val="000000"/>
                  </a:solidFill>
                  <a:round/>
                  <a:headEnd/>
                  <a:tailEnd/>
                </a:ln>
              </p:spPr>
              <p:txBody>
                <a:bodyPr/>
                <a:lstStyle/>
                <a:p>
                  <a:endParaRPr lang="en-US"/>
                </a:p>
              </p:txBody>
            </p:sp>
            <p:sp>
              <p:nvSpPr>
                <p:cNvPr id="3410" name="Line 521"/>
                <p:cNvSpPr>
                  <a:spLocks noChangeShapeType="1"/>
                </p:cNvSpPr>
                <p:nvPr/>
              </p:nvSpPr>
              <p:spPr bwMode="auto">
                <a:xfrm flipV="1">
                  <a:off x="3831" y="1668"/>
                  <a:ext cx="6" cy="21"/>
                </a:xfrm>
                <a:prstGeom prst="line">
                  <a:avLst/>
                </a:prstGeom>
                <a:noFill/>
                <a:ln w="12700">
                  <a:solidFill>
                    <a:srgbClr val="000000"/>
                  </a:solidFill>
                  <a:round/>
                  <a:headEnd/>
                  <a:tailEnd/>
                </a:ln>
              </p:spPr>
              <p:txBody>
                <a:bodyPr/>
                <a:lstStyle/>
                <a:p>
                  <a:endParaRPr lang="en-US"/>
                </a:p>
              </p:txBody>
            </p:sp>
            <p:sp>
              <p:nvSpPr>
                <p:cNvPr id="3411" name="Line 522"/>
                <p:cNvSpPr>
                  <a:spLocks noChangeShapeType="1"/>
                </p:cNvSpPr>
                <p:nvPr/>
              </p:nvSpPr>
              <p:spPr bwMode="auto">
                <a:xfrm flipV="1">
                  <a:off x="3837" y="1644"/>
                  <a:ext cx="7" cy="24"/>
                </a:xfrm>
                <a:prstGeom prst="line">
                  <a:avLst/>
                </a:prstGeom>
                <a:noFill/>
                <a:ln w="12700">
                  <a:solidFill>
                    <a:srgbClr val="000000"/>
                  </a:solidFill>
                  <a:round/>
                  <a:headEnd/>
                  <a:tailEnd/>
                </a:ln>
              </p:spPr>
              <p:txBody>
                <a:bodyPr/>
                <a:lstStyle/>
                <a:p>
                  <a:endParaRPr lang="en-US"/>
                </a:p>
              </p:txBody>
            </p:sp>
            <p:sp>
              <p:nvSpPr>
                <p:cNvPr id="3412" name="Line 523"/>
                <p:cNvSpPr>
                  <a:spLocks noChangeShapeType="1"/>
                </p:cNvSpPr>
                <p:nvPr/>
              </p:nvSpPr>
              <p:spPr bwMode="auto">
                <a:xfrm flipV="1">
                  <a:off x="3844" y="1623"/>
                  <a:ext cx="6" cy="21"/>
                </a:xfrm>
                <a:prstGeom prst="line">
                  <a:avLst/>
                </a:prstGeom>
                <a:noFill/>
                <a:ln w="12700">
                  <a:solidFill>
                    <a:srgbClr val="000000"/>
                  </a:solidFill>
                  <a:round/>
                  <a:headEnd/>
                  <a:tailEnd/>
                </a:ln>
              </p:spPr>
              <p:txBody>
                <a:bodyPr/>
                <a:lstStyle/>
                <a:p>
                  <a:endParaRPr lang="en-US"/>
                </a:p>
              </p:txBody>
            </p:sp>
            <p:sp>
              <p:nvSpPr>
                <p:cNvPr id="3413" name="Line 524"/>
                <p:cNvSpPr>
                  <a:spLocks noChangeShapeType="1"/>
                </p:cNvSpPr>
                <p:nvPr/>
              </p:nvSpPr>
              <p:spPr bwMode="auto">
                <a:xfrm flipV="1">
                  <a:off x="3850" y="1602"/>
                  <a:ext cx="8" cy="21"/>
                </a:xfrm>
                <a:prstGeom prst="line">
                  <a:avLst/>
                </a:prstGeom>
                <a:noFill/>
                <a:ln w="12700">
                  <a:solidFill>
                    <a:srgbClr val="000000"/>
                  </a:solidFill>
                  <a:round/>
                  <a:headEnd/>
                  <a:tailEnd/>
                </a:ln>
              </p:spPr>
              <p:txBody>
                <a:bodyPr/>
                <a:lstStyle/>
                <a:p>
                  <a:endParaRPr lang="en-US"/>
                </a:p>
              </p:txBody>
            </p:sp>
            <p:sp>
              <p:nvSpPr>
                <p:cNvPr id="3414" name="Line 525"/>
                <p:cNvSpPr>
                  <a:spLocks noChangeShapeType="1"/>
                </p:cNvSpPr>
                <p:nvPr/>
              </p:nvSpPr>
              <p:spPr bwMode="auto">
                <a:xfrm flipV="1">
                  <a:off x="3858" y="1583"/>
                  <a:ext cx="7" cy="19"/>
                </a:xfrm>
                <a:prstGeom prst="line">
                  <a:avLst/>
                </a:prstGeom>
                <a:noFill/>
                <a:ln w="12700">
                  <a:solidFill>
                    <a:srgbClr val="000000"/>
                  </a:solidFill>
                  <a:round/>
                  <a:headEnd/>
                  <a:tailEnd/>
                </a:ln>
              </p:spPr>
              <p:txBody>
                <a:bodyPr/>
                <a:lstStyle/>
                <a:p>
                  <a:endParaRPr lang="en-US"/>
                </a:p>
              </p:txBody>
            </p:sp>
            <p:sp>
              <p:nvSpPr>
                <p:cNvPr id="3415" name="Line 526"/>
                <p:cNvSpPr>
                  <a:spLocks noChangeShapeType="1"/>
                </p:cNvSpPr>
                <p:nvPr/>
              </p:nvSpPr>
              <p:spPr bwMode="auto">
                <a:xfrm flipV="1">
                  <a:off x="3865" y="1562"/>
                  <a:ext cx="6" cy="21"/>
                </a:xfrm>
                <a:prstGeom prst="line">
                  <a:avLst/>
                </a:prstGeom>
                <a:noFill/>
                <a:ln w="12700">
                  <a:solidFill>
                    <a:srgbClr val="000000"/>
                  </a:solidFill>
                  <a:round/>
                  <a:headEnd/>
                  <a:tailEnd/>
                </a:ln>
              </p:spPr>
              <p:txBody>
                <a:bodyPr/>
                <a:lstStyle/>
                <a:p>
                  <a:endParaRPr lang="en-US"/>
                </a:p>
              </p:txBody>
            </p:sp>
            <p:sp>
              <p:nvSpPr>
                <p:cNvPr id="3416" name="Line 527"/>
                <p:cNvSpPr>
                  <a:spLocks noChangeShapeType="1"/>
                </p:cNvSpPr>
                <p:nvPr/>
              </p:nvSpPr>
              <p:spPr bwMode="auto">
                <a:xfrm flipV="1">
                  <a:off x="3871" y="1541"/>
                  <a:ext cx="8" cy="21"/>
                </a:xfrm>
                <a:prstGeom prst="line">
                  <a:avLst/>
                </a:prstGeom>
                <a:noFill/>
                <a:ln w="12700">
                  <a:solidFill>
                    <a:srgbClr val="000000"/>
                  </a:solidFill>
                  <a:round/>
                  <a:headEnd/>
                  <a:tailEnd/>
                </a:ln>
              </p:spPr>
              <p:txBody>
                <a:bodyPr/>
                <a:lstStyle/>
                <a:p>
                  <a:endParaRPr lang="en-US"/>
                </a:p>
              </p:txBody>
            </p:sp>
            <p:sp>
              <p:nvSpPr>
                <p:cNvPr id="3417" name="Line 528"/>
                <p:cNvSpPr>
                  <a:spLocks noChangeShapeType="1"/>
                </p:cNvSpPr>
                <p:nvPr/>
              </p:nvSpPr>
              <p:spPr bwMode="auto">
                <a:xfrm flipV="1">
                  <a:off x="3879" y="1522"/>
                  <a:ext cx="8" cy="19"/>
                </a:xfrm>
                <a:prstGeom prst="line">
                  <a:avLst/>
                </a:prstGeom>
                <a:noFill/>
                <a:ln w="12700">
                  <a:solidFill>
                    <a:srgbClr val="000000"/>
                  </a:solidFill>
                  <a:round/>
                  <a:headEnd/>
                  <a:tailEnd/>
                </a:ln>
              </p:spPr>
              <p:txBody>
                <a:bodyPr/>
                <a:lstStyle/>
                <a:p>
                  <a:endParaRPr lang="en-US"/>
                </a:p>
              </p:txBody>
            </p:sp>
            <p:sp>
              <p:nvSpPr>
                <p:cNvPr id="3418" name="Line 529"/>
                <p:cNvSpPr>
                  <a:spLocks noChangeShapeType="1"/>
                </p:cNvSpPr>
                <p:nvPr/>
              </p:nvSpPr>
              <p:spPr bwMode="auto">
                <a:xfrm flipV="1">
                  <a:off x="3887" y="1503"/>
                  <a:ext cx="5" cy="19"/>
                </a:xfrm>
                <a:prstGeom prst="line">
                  <a:avLst/>
                </a:prstGeom>
                <a:noFill/>
                <a:ln w="12700">
                  <a:solidFill>
                    <a:srgbClr val="000000"/>
                  </a:solidFill>
                  <a:round/>
                  <a:headEnd/>
                  <a:tailEnd/>
                </a:ln>
              </p:spPr>
              <p:txBody>
                <a:bodyPr/>
                <a:lstStyle/>
                <a:p>
                  <a:endParaRPr lang="en-US"/>
                </a:p>
              </p:txBody>
            </p:sp>
            <p:sp>
              <p:nvSpPr>
                <p:cNvPr id="3419" name="Line 530"/>
                <p:cNvSpPr>
                  <a:spLocks noChangeShapeType="1"/>
                </p:cNvSpPr>
                <p:nvPr/>
              </p:nvSpPr>
              <p:spPr bwMode="auto">
                <a:xfrm flipV="1">
                  <a:off x="3892" y="1483"/>
                  <a:ext cx="8" cy="20"/>
                </a:xfrm>
                <a:prstGeom prst="line">
                  <a:avLst/>
                </a:prstGeom>
                <a:noFill/>
                <a:ln w="12700">
                  <a:solidFill>
                    <a:srgbClr val="000000"/>
                  </a:solidFill>
                  <a:round/>
                  <a:headEnd/>
                  <a:tailEnd/>
                </a:ln>
              </p:spPr>
              <p:txBody>
                <a:bodyPr/>
                <a:lstStyle/>
                <a:p>
                  <a:endParaRPr lang="en-US"/>
                </a:p>
              </p:txBody>
            </p:sp>
            <p:sp>
              <p:nvSpPr>
                <p:cNvPr id="3420" name="Line 531"/>
                <p:cNvSpPr>
                  <a:spLocks noChangeShapeType="1"/>
                </p:cNvSpPr>
                <p:nvPr/>
              </p:nvSpPr>
              <p:spPr bwMode="auto">
                <a:xfrm flipV="1">
                  <a:off x="3900" y="1464"/>
                  <a:ext cx="8" cy="19"/>
                </a:xfrm>
                <a:prstGeom prst="line">
                  <a:avLst/>
                </a:prstGeom>
                <a:noFill/>
                <a:ln w="12700">
                  <a:solidFill>
                    <a:srgbClr val="000000"/>
                  </a:solidFill>
                  <a:round/>
                  <a:headEnd/>
                  <a:tailEnd/>
                </a:ln>
              </p:spPr>
              <p:txBody>
                <a:bodyPr/>
                <a:lstStyle/>
                <a:p>
                  <a:endParaRPr lang="en-US"/>
                </a:p>
              </p:txBody>
            </p:sp>
            <p:sp>
              <p:nvSpPr>
                <p:cNvPr id="3421" name="Line 532"/>
                <p:cNvSpPr>
                  <a:spLocks noChangeShapeType="1"/>
                </p:cNvSpPr>
                <p:nvPr/>
              </p:nvSpPr>
              <p:spPr bwMode="auto">
                <a:xfrm flipV="1">
                  <a:off x="3908" y="1445"/>
                  <a:ext cx="5" cy="19"/>
                </a:xfrm>
                <a:prstGeom prst="line">
                  <a:avLst/>
                </a:prstGeom>
                <a:noFill/>
                <a:ln w="12700">
                  <a:solidFill>
                    <a:srgbClr val="000000"/>
                  </a:solidFill>
                  <a:round/>
                  <a:headEnd/>
                  <a:tailEnd/>
                </a:ln>
              </p:spPr>
              <p:txBody>
                <a:bodyPr/>
                <a:lstStyle/>
                <a:p>
                  <a:endParaRPr lang="en-US"/>
                </a:p>
              </p:txBody>
            </p:sp>
            <p:sp>
              <p:nvSpPr>
                <p:cNvPr id="3422" name="Line 533"/>
                <p:cNvSpPr>
                  <a:spLocks noChangeShapeType="1"/>
                </p:cNvSpPr>
                <p:nvPr/>
              </p:nvSpPr>
              <p:spPr bwMode="auto">
                <a:xfrm flipV="1">
                  <a:off x="3913" y="1428"/>
                  <a:ext cx="8" cy="17"/>
                </a:xfrm>
                <a:prstGeom prst="line">
                  <a:avLst/>
                </a:prstGeom>
                <a:noFill/>
                <a:ln w="12700">
                  <a:solidFill>
                    <a:srgbClr val="000000"/>
                  </a:solidFill>
                  <a:round/>
                  <a:headEnd/>
                  <a:tailEnd/>
                </a:ln>
              </p:spPr>
              <p:txBody>
                <a:bodyPr/>
                <a:lstStyle/>
                <a:p>
                  <a:endParaRPr lang="en-US"/>
                </a:p>
              </p:txBody>
            </p:sp>
            <p:sp>
              <p:nvSpPr>
                <p:cNvPr id="3423" name="Line 534"/>
                <p:cNvSpPr>
                  <a:spLocks noChangeShapeType="1"/>
                </p:cNvSpPr>
                <p:nvPr/>
              </p:nvSpPr>
              <p:spPr bwMode="auto">
                <a:xfrm flipV="1">
                  <a:off x="3921" y="1410"/>
                  <a:ext cx="8" cy="18"/>
                </a:xfrm>
                <a:prstGeom prst="line">
                  <a:avLst/>
                </a:prstGeom>
                <a:noFill/>
                <a:ln w="12700">
                  <a:solidFill>
                    <a:srgbClr val="000000"/>
                  </a:solidFill>
                  <a:round/>
                  <a:headEnd/>
                  <a:tailEnd/>
                </a:ln>
              </p:spPr>
              <p:txBody>
                <a:bodyPr/>
                <a:lstStyle/>
                <a:p>
                  <a:endParaRPr lang="en-US"/>
                </a:p>
              </p:txBody>
            </p:sp>
            <p:sp>
              <p:nvSpPr>
                <p:cNvPr id="3424" name="Line 535"/>
                <p:cNvSpPr>
                  <a:spLocks noChangeShapeType="1"/>
                </p:cNvSpPr>
                <p:nvPr/>
              </p:nvSpPr>
              <p:spPr bwMode="auto">
                <a:xfrm flipV="1">
                  <a:off x="3929" y="1393"/>
                  <a:ext cx="6" cy="17"/>
                </a:xfrm>
                <a:prstGeom prst="line">
                  <a:avLst/>
                </a:prstGeom>
                <a:noFill/>
                <a:ln w="12700">
                  <a:solidFill>
                    <a:srgbClr val="000000"/>
                  </a:solidFill>
                  <a:round/>
                  <a:headEnd/>
                  <a:tailEnd/>
                </a:ln>
              </p:spPr>
              <p:txBody>
                <a:bodyPr/>
                <a:lstStyle/>
                <a:p>
                  <a:endParaRPr lang="en-US"/>
                </a:p>
              </p:txBody>
            </p:sp>
            <p:sp>
              <p:nvSpPr>
                <p:cNvPr id="3425" name="Line 536"/>
                <p:cNvSpPr>
                  <a:spLocks noChangeShapeType="1"/>
                </p:cNvSpPr>
                <p:nvPr/>
              </p:nvSpPr>
              <p:spPr bwMode="auto">
                <a:xfrm flipV="1">
                  <a:off x="3935" y="1376"/>
                  <a:ext cx="7" cy="17"/>
                </a:xfrm>
                <a:prstGeom prst="line">
                  <a:avLst/>
                </a:prstGeom>
                <a:noFill/>
                <a:ln w="12700">
                  <a:solidFill>
                    <a:srgbClr val="000000"/>
                  </a:solidFill>
                  <a:round/>
                  <a:headEnd/>
                  <a:tailEnd/>
                </a:ln>
              </p:spPr>
              <p:txBody>
                <a:bodyPr/>
                <a:lstStyle/>
                <a:p>
                  <a:endParaRPr lang="en-US"/>
                </a:p>
              </p:txBody>
            </p:sp>
            <p:sp>
              <p:nvSpPr>
                <p:cNvPr id="3426" name="Line 537"/>
                <p:cNvSpPr>
                  <a:spLocks noChangeShapeType="1"/>
                </p:cNvSpPr>
                <p:nvPr/>
              </p:nvSpPr>
              <p:spPr bwMode="auto">
                <a:xfrm flipV="1">
                  <a:off x="3942" y="1361"/>
                  <a:ext cx="6" cy="15"/>
                </a:xfrm>
                <a:prstGeom prst="line">
                  <a:avLst/>
                </a:prstGeom>
                <a:noFill/>
                <a:ln w="12700">
                  <a:solidFill>
                    <a:srgbClr val="000000"/>
                  </a:solidFill>
                  <a:round/>
                  <a:headEnd/>
                  <a:tailEnd/>
                </a:ln>
              </p:spPr>
              <p:txBody>
                <a:bodyPr/>
                <a:lstStyle/>
                <a:p>
                  <a:endParaRPr lang="en-US"/>
                </a:p>
              </p:txBody>
            </p:sp>
            <p:sp>
              <p:nvSpPr>
                <p:cNvPr id="3427" name="Line 538"/>
                <p:cNvSpPr>
                  <a:spLocks noChangeShapeType="1"/>
                </p:cNvSpPr>
                <p:nvPr/>
              </p:nvSpPr>
              <p:spPr bwMode="auto">
                <a:xfrm flipV="1">
                  <a:off x="3948" y="1343"/>
                  <a:ext cx="8" cy="18"/>
                </a:xfrm>
                <a:prstGeom prst="line">
                  <a:avLst/>
                </a:prstGeom>
                <a:noFill/>
                <a:ln w="12700">
                  <a:solidFill>
                    <a:srgbClr val="000000"/>
                  </a:solidFill>
                  <a:round/>
                  <a:headEnd/>
                  <a:tailEnd/>
                </a:ln>
              </p:spPr>
              <p:txBody>
                <a:bodyPr/>
                <a:lstStyle/>
                <a:p>
                  <a:endParaRPr lang="en-US"/>
                </a:p>
              </p:txBody>
            </p:sp>
            <p:sp>
              <p:nvSpPr>
                <p:cNvPr id="3428" name="Line 539"/>
                <p:cNvSpPr>
                  <a:spLocks noChangeShapeType="1"/>
                </p:cNvSpPr>
                <p:nvPr/>
              </p:nvSpPr>
              <p:spPr bwMode="auto">
                <a:xfrm flipV="1">
                  <a:off x="3956" y="1330"/>
                  <a:ext cx="7" cy="13"/>
                </a:xfrm>
                <a:prstGeom prst="line">
                  <a:avLst/>
                </a:prstGeom>
                <a:noFill/>
                <a:ln w="12700">
                  <a:solidFill>
                    <a:srgbClr val="000000"/>
                  </a:solidFill>
                  <a:round/>
                  <a:headEnd/>
                  <a:tailEnd/>
                </a:ln>
              </p:spPr>
              <p:txBody>
                <a:bodyPr/>
                <a:lstStyle/>
                <a:p>
                  <a:endParaRPr lang="en-US"/>
                </a:p>
              </p:txBody>
            </p:sp>
            <p:sp>
              <p:nvSpPr>
                <p:cNvPr id="3429" name="Line 540"/>
                <p:cNvSpPr>
                  <a:spLocks noChangeShapeType="1"/>
                </p:cNvSpPr>
                <p:nvPr/>
              </p:nvSpPr>
              <p:spPr bwMode="auto">
                <a:xfrm flipV="1">
                  <a:off x="3963" y="1314"/>
                  <a:ext cx="6" cy="16"/>
                </a:xfrm>
                <a:prstGeom prst="line">
                  <a:avLst/>
                </a:prstGeom>
                <a:noFill/>
                <a:ln w="12700">
                  <a:solidFill>
                    <a:srgbClr val="000000"/>
                  </a:solidFill>
                  <a:round/>
                  <a:headEnd/>
                  <a:tailEnd/>
                </a:ln>
              </p:spPr>
              <p:txBody>
                <a:bodyPr/>
                <a:lstStyle/>
                <a:p>
                  <a:endParaRPr lang="en-US"/>
                </a:p>
              </p:txBody>
            </p:sp>
            <p:sp>
              <p:nvSpPr>
                <p:cNvPr id="3430" name="Line 541"/>
                <p:cNvSpPr>
                  <a:spLocks noChangeShapeType="1"/>
                </p:cNvSpPr>
                <p:nvPr/>
              </p:nvSpPr>
              <p:spPr bwMode="auto">
                <a:xfrm flipV="1">
                  <a:off x="3969" y="1301"/>
                  <a:ext cx="8" cy="13"/>
                </a:xfrm>
                <a:prstGeom prst="line">
                  <a:avLst/>
                </a:prstGeom>
                <a:noFill/>
                <a:ln w="12700">
                  <a:solidFill>
                    <a:srgbClr val="000000"/>
                  </a:solidFill>
                  <a:round/>
                  <a:headEnd/>
                  <a:tailEnd/>
                </a:ln>
              </p:spPr>
              <p:txBody>
                <a:bodyPr/>
                <a:lstStyle/>
                <a:p>
                  <a:endParaRPr lang="en-US"/>
                </a:p>
              </p:txBody>
            </p:sp>
            <p:sp>
              <p:nvSpPr>
                <p:cNvPr id="3431" name="Line 542"/>
                <p:cNvSpPr>
                  <a:spLocks noChangeShapeType="1"/>
                </p:cNvSpPr>
                <p:nvPr/>
              </p:nvSpPr>
              <p:spPr bwMode="auto">
                <a:xfrm flipV="1">
                  <a:off x="3977" y="1288"/>
                  <a:ext cx="8" cy="13"/>
                </a:xfrm>
                <a:prstGeom prst="line">
                  <a:avLst/>
                </a:prstGeom>
                <a:noFill/>
                <a:ln w="12700">
                  <a:solidFill>
                    <a:srgbClr val="000000"/>
                  </a:solidFill>
                  <a:round/>
                  <a:headEnd/>
                  <a:tailEnd/>
                </a:ln>
              </p:spPr>
              <p:txBody>
                <a:bodyPr/>
                <a:lstStyle/>
                <a:p>
                  <a:endParaRPr lang="en-US"/>
                </a:p>
              </p:txBody>
            </p:sp>
            <p:sp>
              <p:nvSpPr>
                <p:cNvPr id="3432" name="Line 543"/>
                <p:cNvSpPr>
                  <a:spLocks noChangeShapeType="1"/>
                </p:cNvSpPr>
                <p:nvPr/>
              </p:nvSpPr>
              <p:spPr bwMode="auto">
                <a:xfrm flipV="1">
                  <a:off x="3985" y="1274"/>
                  <a:ext cx="5" cy="14"/>
                </a:xfrm>
                <a:prstGeom prst="line">
                  <a:avLst/>
                </a:prstGeom>
                <a:noFill/>
                <a:ln w="12700">
                  <a:solidFill>
                    <a:srgbClr val="000000"/>
                  </a:solidFill>
                  <a:round/>
                  <a:headEnd/>
                  <a:tailEnd/>
                </a:ln>
              </p:spPr>
              <p:txBody>
                <a:bodyPr/>
                <a:lstStyle/>
                <a:p>
                  <a:endParaRPr lang="en-US"/>
                </a:p>
              </p:txBody>
            </p:sp>
            <p:sp>
              <p:nvSpPr>
                <p:cNvPr id="3433" name="Line 544"/>
                <p:cNvSpPr>
                  <a:spLocks noChangeShapeType="1"/>
                </p:cNvSpPr>
                <p:nvPr/>
              </p:nvSpPr>
              <p:spPr bwMode="auto">
                <a:xfrm flipV="1">
                  <a:off x="3990" y="1263"/>
                  <a:ext cx="8" cy="11"/>
                </a:xfrm>
                <a:prstGeom prst="line">
                  <a:avLst/>
                </a:prstGeom>
                <a:noFill/>
                <a:ln w="12700">
                  <a:solidFill>
                    <a:srgbClr val="000000"/>
                  </a:solidFill>
                  <a:round/>
                  <a:headEnd/>
                  <a:tailEnd/>
                </a:ln>
              </p:spPr>
              <p:txBody>
                <a:bodyPr/>
                <a:lstStyle/>
                <a:p>
                  <a:endParaRPr lang="en-US"/>
                </a:p>
              </p:txBody>
            </p:sp>
            <p:sp>
              <p:nvSpPr>
                <p:cNvPr id="3434" name="Line 545"/>
                <p:cNvSpPr>
                  <a:spLocks noChangeShapeType="1"/>
                </p:cNvSpPr>
                <p:nvPr/>
              </p:nvSpPr>
              <p:spPr bwMode="auto">
                <a:xfrm flipV="1">
                  <a:off x="3998" y="1251"/>
                  <a:ext cx="8" cy="12"/>
                </a:xfrm>
                <a:prstGeom prst="line">
                  <a:avLst/>
                </a:prstGeom>
                <a:noFill/>
                <a:ln w="12700">
                  <a:solidFill>
                    <a:srgbClr val="000000"/>
                  </a:solidFill>
                  <a:round/>
                  <a:headEnd/>
                  <a:tailEnd/>
                </a:ln>
              </p:spPr>
              <p:txBody>
                <a:bodyPr/>
                <a:lstStyle/>
                <a:p>
                  <a:endParaRPr lang="en-US"/>
                </a:p>
              </p:txBody>
            </p:sp>
            <p:sp>
              <p:nvSpPr>
                <p:cNvPr id="3435" name="Line 546"/>
                <p:cNvSpPr>
                  <a:spLocks noChangeShapeType="1"/>
                </p:cNvSpPr>
                <p:nvPr/>
              </p:nvSpPr>
              <p:spPr bwMode="auto">
                <a:xfrm flipV="1">
                  <a:off x="4006" y="1242"/>
                  <a:ext cx="5" cy="9"/>
                </a:xfrm>
                <a:prstGeom prst="line">
                  <a:avLst/>
                </a:prstGeom>
                <a:noFill/>
                <a:ln w="12700">
                  <a:solidFill>
                    <a:srgbClr val="000000"/>
                  </a:solidFill>
                  <a:round/>
                  <a:headEnd/>
                  <a:tailEnd/>
                </a:ln>
              </p:spPr>
              <p:txBody>
                <a:bodyPr/>
                <a:lstStyle/>
                <a:p>
                  <a:endParaRPr lang="en-US"/>
                </a:p>
              </p:txBody>
            </p:sp>
            <p:sp>
              <p:nvSpPr>
                <p:cNvPr id="3436" name="Line 547"/>
                <p:cNvSpPr>
                  <a:spLocks noChangeShapeType="1"/>
                </p:cNvSpPr>
                <p:nvPr/>
              </p:nvSpPr>
              <p:spPr bwMode="auto">
                <a:xfrm flipV="1">
                  <a:off x="4011" y="1230"/>
                  <a:ext cx="8" cy="12"/>
                </a:xfrm>
                <a:prstGeom prst="line">
                  <a:avLst/>
                </a:prstGeom>
                <a:noFill/>
                <a:ln w="12700">
                  <a:solidFill>
                    <a:srgbClr val="000000"/>
                  </a:solidFill>
                  <a:round/>
                  <a:headEnd/>
                  <a:tailEnd/>
                </a:ln>
              </p:spPr>
              <p:txBody>
                <a:bodyPr/>
                <a:lstStyle/>
                <a:p>
                  <a:endParaRPr lang="en-US"/>
                </a:p>
              </p:txBody>
            </p:sp>
            <p:sp>
              <p:nvSpPr>
                <p:cNvPr id="3437" name="Line 548"/>
                <p:cNvSpPr>
                  <a:spLocks noChangeShapeType="1"/>
                </p:cNvSpPr>
                <p:nvPr/>
              </p:nvSpPr>
              <p:spPr bwMode="auto">
                <a:xfrm flipV="1">
                  <a:off x="4019" y="1222"/>
                  <a:ext cx="6" cy="8"/>
                </a:xfrm>
                <a:prstGeom prst="line">
                  <a:avLst/>
                </a:prstGeom>
                <a:noFill/>
                <a:ln w="12700">
                  <a:solidFill>
                    <a:srgbClr val="000000"/>
                  </a:solidFill>
                  <a:round/>
                  <a:headEnd/>
                  <a:tailEnd/>
                </a:ln>
              </p:spPr>
              <p:txBody>
                <a:bodyPr/>
                <a:lstStyle/>
                <a:p>
                  <a:endParaRPr lang="en-US"/>
                </a:p>
              </p:txBody>
            </p:sp>
            <p:sp>
              <p:nvSpPr>
                <p:cNvPr id="3438" name="Line 549"/>
                <p:cNvSpPr>
                  <a:spLocks noChangeShapeType="1"/>
                </p:cNvSpPr>
                <p:nvPr/>
              </p:nvSpPr>
              <p:spPr bwMode="auto">
                <a:xfrm flipV="1">
                  <a:off x="4025" y="1213"/>
                  <a:ext cx="8" cy="9"/>
                </a:xfrm>
                <a:prstGeom prst="line">
                  <a:avLst/>
                </a:prstGeom>
                <a:noFill/>
                <a:ln w="12700">
                  <a:solidFill>
                    <a:srgbClr val="000000"/>
                  </a:solidFill>
                  <a:round/>
                  <a:headEnd/>
                  <a:tailEnd/>
                </a:ln>
              </p:spPr>
              <p:txBody>
                <a:bodyPr/>
                <a:lstStyle/>
                <a:p>
                  <a:endParaRPr lang="en-US"/>
                </a:p>
              </p:txBody>
            </p:sp>
            <p:sp>
              <p:nvSpPr>
                <p:cNvPr id="3439" name="Line 550"/>
                <p:cNvSpPr>
                  <a:spLocks noChangeShapeType="1"/>
                </p:cNvSpPr>
                <p:nvPr/>
              </p:nvSpPr>
              <p:spPr bwMode="auto">
                <a:xfrm flipV="1">
                  <a:off x="4033" y="1205"/>
                  <a:ext cx="7" cy="8"/>
                </a:xfrm>
                <a:prstGeom prst="line">
                  <a:avLst/>
                </a:prstGeom>
                <a:noFill/>
                <a:ln w="12700">
                  <a:solidFill>
                    <a:srgbClr val="000000"/>
                  </a:solidFill>
                  <a:round/>
                  <a:headEnd/>
                  <a:tailEnd/>
                </a:ln>
              </p:spPr>
              <p:txBody>
                <a:bodyPr/>
                <a:lstStyle/>
                <a:p>
                  <a:endParaRPr lang="en-US"/>
                </a:p>
              </p:txBody>
            </p:sp>
            <p:sp>
              <p:nvSpPr>
                <p:cNvPr id="3440" name="Line 551"/>
                <p:cNvSpPr>
                  <a:spLocks noChangeShapeType="1"/>
                </p:cNvSpPr>
                <p:nvPr/>
              </p:nvSpPr>
              <p:spPr bwMode="auto">
                <a:xfrm flipV="1">
                  <a:off x="4040" y="1197"/>
                  <a:ext cx="6" cy="8"/>
                </a:xfrm>
                <a:prstGeom prst="line">
                  <a:avLst/>
                </a:prstGeom>
                <a:noFill/>
                <a:ln w="12700">
                  <a:solidFill>
                    <a:srgbClr val="000000"/>
                  </a:solidFill>
                  <a:round/>
                  <a:headEnd/>
                  <a:tailEnd/>
                </a:ln>
              </p:spPr>
              <p:txBody>
                <a:bodyPr/>
                <a:lstStyle/>
                <a:p>
                  <a:endParaRPr lang="en-US"/>
                </a:p>
              </p:txBody>
            </p:sp>
            <p:sp>
              <p:nvSpPr>
                <p:cNvPr id="3441" name="Line 552"/>
                <p:cNvSpPr>
                  <a:spLocks noChangeShapeType="1"/>
                </p:cNvSpPr>
                <p:nvPr/>
              </p:nvSpPr>
              <p:spPr bwMode="auto">
                <a:xfrm flipV="1">
                  <a:off x="4046" y="1192"/>
                  <a:ext cx="8" cy="5"/>
                </a:xfrm>
                <a:prstGeom prst="line">
                  <a:avLst/>
                </a:prstGeom>
                <a:noFill/>
                <a:ln w="12700">
                  <a:solidFill>
                    <a:srgbClr val="000000"/>
                  </a:solidFill>
                  <a:round/>
                  <a:headEnd/>
                  <a:tailEnd/>
                </a:ln>
              </p:spPr>
              <p:txBody>
                <a:bodyPr/>
                <a:lstStyle/>
                <a:p>
                  <a:endParaRPr lang="en-US"/>
                </a:p>
              </p:txBody>
            </p:sp>
            <p:sp>
              <p:nvSpPr>
                <p:cNvPr id="3442" name="Line 553"/>
                <p:cNvSpPr>
                  <a:spLocks noChangeShapeType="1"/>
                </p:cNvSpPr>
                <p:nvPr/>
              </p:nvSpPr>
              <p:spPr bwMode="auto">
                <a:xfrm flipV="1">
                  <a:off x="4054" y="1186"/>
                  <a:ext cx="7" cy="6"/>
                </a:xfrm>
                <a:prstGeom prst="line">
                  <a:avLst/>
                </a:prstGeom>
                <a:noFill/>
                <a:ln w="12700">
                  <a:solidFill>
                    <a:srgbClr val="000000"/>
                  </a:solidFill>
                  <a:round/>
                  <a:headEnd/>
                  <a:tailEnd/>
                </a:ln>
              </p:spPr>
              <p:txBody>
                <a:bodyPr/>
                <a:lstStyle/>
                <a:p>
                  <a:endParaRPr lang="en-US"/>
                </a:p>
              </p:txBody>
            </p:sp>
            <p:sp>
              <p:nvSpPr>
                <p:cNvPr id="3443" name="Line 554"/>
                <p:cNvSpPr>
                  <a:spLocks noChangeShapeType="1"/>
                </p:cNvSpPr>
                <p:nvPr/>
              </p:nvSpPr>
              <p:spPr bwMode="auto">
                <a:xfrm flipV="1">
                  <a:off x="4061" y="1180"/>
                  <a:ext cx="6" cy="6"/>
                </a:xfrm>
                <a:prstGeom prst="line">
                  <a:avLst/>
                </a:prstGeom>
                <a:noFill/>
                <a:ln w="12700">
                  <a:solidFill>
                    <a:srgbClr val="000000"/>
                  </a:solidFill>
                  <a:round/>
                  <a:headEnd/>
                  <a:tailEnd/>
                </a:ln>
              </p:spPr>
              <p:txBody>
                <a:bodyPr/>
                <a:lstStyle/>
                <a:p>
                  <a:endParaRPr lang="en-US"/>
                </a:p>
              </p:txBody>
            </p:sp>
            <p:sp>
              <p:nvSpPr>
                <p:cNvPr id="3444" name="Line 555"/>
                <p:cNvSpPr>
                  <a:spLocks noChangeShapeType="1"/>
                </p:cNvSpPr>
                <p:nvPr/>
              </p:nvSpPr>
              <p:spPr bwMode="auto">
                <a:xfrm flipV="1">
                  <a:off x="4067" y="1176"/>
                  <a:ext cx="8" cy="4"/>
                </a:xfrm>
                <a:prstGeom prst="line">
                  <a:avLst/>
                </a:prstGeom>
                <a:noFill/>
                <a:ln w="12700">
                  <a:solidFill>
                    <a:srgbClr val="000000"/>
                  </a:solidFill>
                  <a:round/>
                  <a:headEnd/>
                  <a:tailEnd/>
                </a:ln>
              </p:spPr>
              <p:txBody>
                <a:bodyPr/>
                <a:lstStyle/>
                <a:p>
                  <a:endParaRPr lang="en-US"/>
                </a:p>
              </p:txBody>
            </p:sp>
            <p:sp>
              <p:nvSpPr>
                <p:cNvPr id="3445" name="Line 556"/>
                <p:cNvSpPr>
                  <a:spLocks noChangeShapeType="1"/>
                </p:cNvSpPr>
                <p:nvPr/>
              </p:nvSpPr>
              <p:spPr bwMode="auto">
                <a:xfrm flipV="1">
                  <a:off x="4075" y="1173"/>
                  <a:ext cx="7" cy="3"/>
                </a:xfrm>
                <a:prstGeom prst="line">
                  <a:avLst/>
                </a:prstGeom>
                <a:noFill/>
                <a:ln w="12700">
                  <a:solidFill>
                    <a:srgbClr val="000000"/>
                  </a:solidFill>
                  <a:round/>
                  <a:headEnd/>
                  <a:tailEnd/>
                </a:ln>
              </p:spPr>
              <p:txBody>
                <a:bodyPr/>
                <a:lstStyle/>
                <a:p>
                  <a:endParaRPr lang="en-US"/>
                </a:p>
              </p:txBody>
            </p:sp>
            <p:sp>
              <p:nvSpPr>
                <p:cNvPr id="3446" name="Line 557"/>
                <p:cNvSpPr>
                  <a:spLocks noChangeShapeType="1"/>
                </p:cNvSpPr>
                <p:nvPr/>
              </p:nvSpPr>
              <p:spPr bwMode="auto">
                <a:xfrm flipV="1">
                  <a:off x="4082" y="1171"/>
                  <a:ext cx="6" cy="2"/>
                </a:xfrm>
                <a:prstGeom prst="line">
                  <a:avLst/>
                </a:prstGeom>
                <a:noFill/>
                <a:ln w="12700">
                  <a:solidFill>
                    <a:srgbClr val="000000"/>
                  </a:solidFill>
                  <a:round/>
                  <a:headEnd/>
                  <a:tailEnd/>
                </a:ln>
              </p:spPr>
              <p:txBody>
                <a:bodyPr/>
                <a:lstStyle/>
                <a:p>
                  <a:endParaRPr lang="en-US"/>
                </a:p>
              </p:txBody>
            </p:sp>
            <p:sp>
              <p:nvSpPr>
                <p:cNvPr id="3447" name="Line 558"/>
                <p:cNvSpPr>
                  <a:spLocks noChangeShapeType="1"/>
                </p:cNvSpPr>
                <p:nvPr/>
              </p:nvSpPr>
              <p:spPr bwMode="auto">
                <a:xfrm flipV="1">
                  <a:off x="4088" y="1169"/>
                  <a:ext cx="8" cy="2"/>
                </a:xfrm>
                <a:prstGeom prst="line">
                  <a:avLst/>
                </a:prstGeom>
                <a:noFill/>
                <a:ln w="12700">
                  <a:solidFill>
                    <a:srgbClr val="000000"/>
                  </a:solidFill>
                  <a:round/>
                  <a:headEnd/>
                  <a:tailEnd/>
                </a:ln>
              </p:spPr>
              <p:txBody>
                <a:bodyPr/>
                <a:lstStyle/>
                <a:p>
                  <a:endParaRPr lang="en-US"/>
                </a:p>
              </p:txBody>
            </p:sp>
            <p:sp>
              <p:nvSpPr>
                <p:cNvPr id="3448" name="Line 559"/>
                <p:cNvSpPr>
                  <a:spLocks noChangeShapeType="1"/>
                </p:cNvSpPr>
                <p:nvPr/>
              </p:nvSpPr>
              <p:spPr bwMode="auto">
                <a:xfrm flipV="1">
                  <a:off x="4096" y="1167"/>
                  <a:ext cx="8" cy="2"/>
                </a:xfrm>
                <a:prstGeom prst="line">
                  <a:avLst/>
                </a:prstGeom>
                <a:noFill/>
                <a:ln w="12700">
                  <a:solidFill>
                    <a:srgbClr val="000000"/>
                  </a:solidFill>
                  <a:round/>
                  <a:headEnd/>
                  <a:tailEnd/>
                </a:ln>
              </p:spPr>
              <p:txBody>
                <a:bodyPr/>
                <a:lstStyle/>
                <a:p>
                  <a:endParaRPr lang="en-US"/>
                </a:p>
              </p:txBody>
            </p:sp>
            <p:sp>
              <p:nvSpPr>
                <p:cNvPr id="3449" name="Line 560"/>
                <p:cNvSpPr>
                  <a:spLocks noChangeShapeType="1"/>
                </p:cNvSpPr>
                <p:nvPr/>
              </p:nvSpPr>
              <p:spPr bwMode="auto">
                <a:xfrm>
                  <a:off x="4104" y="1167"/>
                  <a:ext cx="5" cy="1"/>
                </a:xfrm>
                <a:prstGeom prst="line">
                  <a:avLst/>
                </a:prstGeom>
                <a:noFill/>
                <a:ln w="12700">
                  <a:solidFill>
                    <a:srgbClr val="000000"/>
                  </a:solidFill>
                  <a:round/>
                  <a:headEnd/>
                  <a:tailEnd/>
                </a:ln>
              </p:spPr>
              <p:txBody>
                <a:bodyPr/>
                <a:lstStyle/>
                <a:p>
                  <a:endParaRPr lang="en-US"/>
                </a:p>
              </p:txBody>
            </p:sp>
            <p:sp>
              <p:nvSpPr>
                <p:cNvPr id="3450" name="Line 561"/>
                <p:cNvSpPr>
                  <a:spLocks noChangeShapeType="1"/>
                </p:cNvSpPr>
                <p:nvPr/>
              </p:nvSpPr>
              <p:spPr bwMode="auto">
                <a:xfrm>
                  <a:off x="2851" y="1167"/>
                  <a:ext cx="6" cy="1"/>
                </a:xfrm>
                <a:prstGeom prst="line">
                  <a:avLst/>
                </a:prstGeom>
                <a:noFill/>
                <a:ln w="25400">
                  <a:solidFill>
                    <a:srgbClr val="000000"/>
                  </a:solidFill>
                  <a:round/>
                  <a:headEnd/>
                  <a:tailEnd/>
                </a:ln>
              </p:spPr>
              <p:txBody>
                <a:bodyPr/>
                <a:lstStyle/>
                <a:p>
                  <a:endParaRPr lang="en-US"/>
                </a:p>
              </p:txBody>
            </p:sp>
            <p:sp>
              <p:nvSpPr>
                <p:cNvPr id="3451" name="Line 562"/>
                <p:cNvSpPr>
                  <a:spLocks noChangeShapeType="1"/>
                </p:cNvSpPr>
                <p:nvPr/>
              </p:nvSpPr>
              <p:spPr bwMode="auto">
                <a:xfrm>
                  <a:off x="2857" y="1167"/>
                  <a:ext cx="8" cy="2"/>
                </a:xfrm>
                <a:prstGeom prst="line">
                  <a:avLst/>
                </a:prstGeom>
                <a:noFill/>
                <a:ln w="25400">
                  <a:solidFill>
                    <a:srgbClr val="000000"/>
                  </a:solidFill>
                  <a:round/>
                  <a:headEnd/>
                  <a:tailEnd/>
                </a:ln>
              </p:spPr>
              <p:txBody>
                <a:bodyPr/>
                <a:lstStyle/>
                <a:p>
                  <a:endParaRPr lang="en-US"/>
                </a:p>
              </p:txBody>
            </p:sp>
            <p:sp>
              <p:nvSpPr>
                <p:cNvPr id="3452" name="Line 563"/>
                <p:cNvSpPr>
                  <a:spLocks noChangeShapeType="1"/>
                </p:cNvSpPr>
                <p:nvPr/>
              </p:nvSpPr>
              <p:spPr bwMode="auto">
                <a:xfrm>
                  <a:off x="2865" y="1169"/>
                  <a:ext cx="7" cy="2"/>
                </a:xfrm>
                <a:prstGeom prst="line">
                  <a:avLst/>
                </a:prstGeom>
                <a:noFill/>
                <a:ln w="25400">
                  <a:solidFill>
                    <a:srgbClr val="000000"/>
                  </a:solidFill>
                  <a:round/>
                  <a:headEnd/>
                  <a:tailEnd/>
                </a:ln>
              </p:spPr>
              <p:txBody>
                <a:bodyPr/>
                <a:lstStyle/>
                <a:p>
                  <a:endParaRPr lang="en-US"/>
                </a:p>
              </p:txBody>
            </p:sp>
            <p:sp>
              <p:nvSpPr>
                <p:cNvPr id="3453" name="Line 564"/>
                <p:cNvSpPr>
                  <a:spLocks noChangeShapeType="1"/>
                </p:cNvSpPr>
                <p:nvPr/>
              </p:nvSpPr>
              <p:spPr bwMode="auto">
                <a:xfrm>
                  <a:off x="2872" y="1171"/>
                  <a:ext cx="6" cy="2"/>
                </a:xfrm>
                <a:prstGeom prst="line">
                  <a:avLst/>
                </a:prstGeom>
                <a:noFill/>
                <a:ln w="25400">
                  <a:solidFill>
                    <a:srgbClr val="000000"/>
                  </a:solidFill>
                  <a:round/>
                  <a:headEnd/>
                  <a:tailEnd/>
                </a:ln>
              </p:spPr>
              <p:txBody>
                <a:bodyPr/>
                <a:lstStyle/>
                <a:p>
                  <a:endParaRPr lang="en-US"/>
                </a:p>
              </p:txBody>
            </p:sp>
            <p:sp>
              <p:nvSpPr>
                <p:cNvPr id="3454" name="Line 565"/>
                <p:cNvSpPr>
                  <a:spLocks noChangeShapeType="1"/>
                </p:cNvSpPr>
                <p:nvPr/>
              </p:nvSpPr>
              <p:spPr bwMode="auto">
                <a:xfrm>
                  <a:off x="2878" y="1173"/>
                  <a:ext cx="8" cy="3"/>
                </a:xfrm>
                <a:prstGeom prst="line">
                  <a:avLst/>
                </a:prstGeom>
                <a:noFill/>
                <a:ln w="25400">
                  <a:solidFill>
                    <a:srgbClr val="000000"/>
                  </a:solidFill>
                  <a:round/>
                  <a:headEnd/>
                  <a:tailEnd/>
                </a:ln>
              </p:spPr>
              <p:txBody>
                <a:bodyPr/>
                <a:lstStyle/>
                <a:p>
                  <a:endParaRPr lang="en-US"/>
                </a:p>
              </p:txBody>
            </p:sp>
            <p:sp>
              <p:nvSpPr>
                <p:cNvPr id="3455" name="Line 566"/>
                <p:cNvSpPr>
                  <a:spLocks noChangeShapeType="1"/>
                </p:cNvSpPr>
                <p:nvPr/>
              </p:nvSpPr>
              <p:spPr bwMode="auto">
                <a:xfrm>
                  <a:off x="2886" y="1176"/>
                  <a:ext cx="8" cy="4"/>
                </a:xfrm>
                <a:prstGeom prst="line">
                  <a:avLst/>
                </a:prstGeom>
                <a:noFill/>
                <a:ln w="25400">
                  <a:solidFill>
                    <a:srgbClr val="000000"/>
                  </a:solidFill>
                  <a:round/>
                  <a:headEnd/>
                  <a:tailEnd/>
                </a:ln>
              </p:spPr>
              <p:txBody>
                <a:bodyPr/>
                <a:lstStyle/>
                <a:p>
                  <a:endParaRPr lang="en-US"/>
                </a:p>
              </p:txBody>
            </p:sp>
            <p:sp>
              <p:nvSpPr>
                <p:cNvPr id="3456" name="Line 567"/>
                <p:cNvSpPr>
                  <a:spLocks noChangeShapeType="1"/>
                </p:cNvSpPr>
                <p:nvPr/>
              </p:nvSpPr>
              <p:spPr bwMode="auto">
                <a:xfrm>
                  <a:off x="2894" y="1180"/>
                  <a:ext cx="5" cy="4"/>
                </a:xfrm>
                <a:prstGeom prst="line">
                  <a:avLst/>
                </a:prstGeom>
                <a:noFill/>
                <a:ln w="25400">
                  <a:solidFill>
                    <a:srgbClr val="000000"/>
                  </a:solidFill>
                  <a:round/>
                  <a:headEnd/>
                  <a:tailEnd/>
                </a:ln>
              </p:spPr>
              <p:txBody>
                <a:bodyPr/>
                <a:lstStyle/>
                <a:p>
                  <a:endParaRPr lang="en-US"/>
                </a:p>
              </p:txBody>
            </p:sp>
            <p:sp>
              <p:nvSpPr>
                <p:cNvPr id="3457" name="Line 568"/>
                <p:cNvSpPr>
                  <a:spLocks noChangeShapeType="1"/>
                </p:cNvSpPr>
                <p:nvPr/>
              </p:nvSpPr>
              <p:spPr bwMode="auto">
                <a:xfrm>
                  <a:off x="2899" y="1184"/>
                  <a:ext cx="8" cy="2"/>
                </a:xfrm>
                <a:prstGeom prst="line">
                  <a:avLst/>
                </a:prstGeom>
                <a:noFill/>
                <a:ln w="25400">
                  <a:solidFill>
                    <a:srgbClr val="000000"/>
                  </a:solidFill>
                  <a:round/>
                  <a:headEnd/>
                  <a:tailEnd/>
                </a:ln>
              </p:spPr>
              <p:txBody>
                <a:bodyPr/>
                <a:lstStyle/>
                <a:p>
                  <a:endParaRPr lang="en-US"/>
                </a:p>
              </p:txBody>
            </p:sp>
            <p:sp>
              <p:nvSpPr>
                <p:cNvPr id="3458" name="Line 569"/>
                <p:cNvSpPr>
                  <a:spLocks noChangeShapeType="1"/>
                </p:cNvSpPr>
                <p:nvPr/>
              </p:nvSpPr>
              <p:spPr bwMode="auto">
                <a:xfrm>
                  <a:off x="2907" y="1186"/>
                  <a:ext cx="8" cy="2"/>
                </a:xfrm>
                <a:prstGeom prst="line">
                  <a:avLst/>
                </a:prstGeom>
                <a:noFill/>
                <a:ln w="25400">
                  <a:solidFill>
                    <a:srgbClr val="000000"/>
                  </a:solidFill>
                  <a:round/>
                  <a:headEnd/>
                  <a:tailEnd/>
                </a:ln>
              </p:spPr>
              <p:txBody>
                <a:bodyPr/>
                <a:lstStyle/>
                <a:p>
                  <a:endParaRPr lang="en-US"/>
                </a:p>
              </p:txBody>
            </p:sp>
            <p:sp>
              <p:nvSpPr>
                <p:cNvPr id="3459" name="Line 570"/>
                <p:cNvSpPr>
                  <a:spLocks noChangeShapeType="1"/>
                </p:cNvSpPr>
                <p:nvPr/>
              </p:nvSpPr>
              <p:spPr bwMode="auto">
                <a:xfrm>
                  <a:off x="2915" y="1188"/>
                  <a:ext cx="5" cy="2"/>
                </a:xfrm>
                <a:prstGeom prst="line">
                  <a:avLst/>
                </a:prstGeom>
                <a:noFill/>
                <a:ln w="25400">
                  <a:solidFill>
                    <a:srgbClr val="000000"/>
                  </a:solidFill>
                  <a:round/>
                  <a:headEnd/>
                  <a:tailEnd/>
                </a:ln>
              </p:spPr>
              <p:txBody>
                <a:bodyPr/>
                <a:lstStyle/>
                <a:p>
                  <a:endParaRPr lang="en-US"/>
                </a:p>
              </p:txBody>
            </p:sp>
            <p:sp>
              <p:nvSpPr>
                <p:cNvPr id="3460" name="Line 571"/>
                <p:cNvSpPr>
                  <a:spLocks noChangeShapeType="1"/>
                </p:cNvSpPr>
                <p:nvPr/>
              </p:nvSpPr>
              <p:spPr bwMode="auto">
                <a:xfrm>
                  <a:off x="2920" y="1190"/>
                  <a:ext cx="8" cy="2"/>
                </a:xfrm>
                <a:prstGeom prst="line">
                  <a:avLst/>
                </a:prstGeom>
                <a:noFill/>
                <a:ln w="25400">
                  <a:solidFill>
                    <a:srgbClr val="000000"/>
                  </a:solidFill>
                  <a:round/>
                  <a:headEnd/>
                  <a:tailEnd/>
                </a:ln>
              </p:spPr>
              <p:txBody>
                <a:bodyPr/>
                <a:lstStyle/>
                <a:p>
                  <a:endParaRPr lang="en-US"/>
                </a:p>
              </p:txBody>
            </p:sp>
            <p:sp>
              <p:nvSpPr>
                <p:cNvPr id="3461" name="Line 572"/>
                <p:cNvSpPr>
                  <a:spLocks noChangeShapeType="1"/>
                </p:cNvSpPr>
                <p:nvPr/>
              </p:nvSpPr>
              <p:spPr bwMode="auto">
                <a:xfrm>
                  <a:off x="2928" y="1192"/>
                  <a:ext cx="8" cy="2"/>
                </a:xfrm>
                <a:prstGeom prst="line">
                  <a:avLst/>
                </a:prstGeom>
                <a:noFill/>
                <a:ln w="25400">
                  <a:solidFill>
                    <a:srgbClr val="000000"/>
                  </a:solidFill>
                  <a:round/>
                  <a:headEnd/>
                  <a:tailEnd/>
                </a:ln>
              </p:spPr>
              <p:txBody>
                <a:bodyPr/>
                <a:lstStyle/>
                <a:p>
                  <a:endParaRPr lang="en-US"/>
                </a:p>
              </p:txBody>
            </p:sp>
            <p:sp>
              <p:nvSpPr>
                <p:cNvPr id="3462" name="Line 573"/>
                <p:cNvSpPr>
                  <a:spLocks noChangeShapeType="1"/>
                </p:cNvSpPr>
                <p:nvPr/>
              </p:nvSpPr>
              <p:spPr bwMode="auto">
                <a:xfrm>
                  <a:off x="2936" y="1194"/>
                  <a:ext cx="6" cy="3"/>
                </a:xfrm>
                <a:prstGeom prst="line">
                  <a:avLst/>
                </a:prstGeom>
                <a:noFill/>
                <a:ln w="25400">
                  <a:solidFill>
                    <a:srgbClr val="000000"/>
                  </a:solidFill>
                  <a:round/>
                  <a:headEnd/>
                  <a:tailEnd/>
                </a:ln>
              </p:spPr>
              <p:txBody>
                <a:bodyPr/>
                <a:lstStyle/>
                <a:p>
                  <a:endParaRPr lang="en-US"/>
                </a:p>
              </p:txBody>
            </p:sp>
            <p:sp>
              <p:nvSpPr>
                <p:cNvPr id="3463" name="Line 574"/>
                <p:cNvSpPr>
                  <a:spLocks noChangeShapeType="1"/>
                </p:cNvSpPr>
                <p:nvPr/>
              </p:nvSpPr>
              <p:spPr bwMode="auto">
                <a:xfrm>
                  <a:off x="2942" y="1197"/>
                  <a:ext cx="7" cy="2"/>
                </a:xfrm>
                <a:prstGeom prst="line">
                  <a:avLst/>
                </a:prstGeom>
                <a:noFill/>
                <a:ln w="25400">
                  <a:solidFill>
                    <a:srgbClr val="000000"/>
                  </a:solidFill>
                  <a:round/>
                  <a:headEnd/>
                  <a:tailEnd/>
                </a:ln>
              </p:spPr>
              <p:txBody>
                <a:bodyPr/>
                <a:lstStyle/>
                <a:p>
                  <a:endParaRPr lang="en-US"/>
                </a:p>
              </p:txBody>
            </p:sp>
            <p:sp>
              <p:nvSpPr>
                <p:cNvPr id="3464" name="Line 575"/>
                <p:cNvSpPr>
                  <a:spLocks noChangeShapeType="1"/>
                </p:cNvSpPr>
                <p:nvPr/>
              </p:nvSpPr>
              <p:spPr bwMode="auto">
                <a:xfrm>
                  <a:off x="2949" y="1199"/>
                  <a:ext cx="6" cy="2"/>
                </a:xfrm>
                <a:prstGeom prst="line">
                  <a:avLst/>
                </a:prstGeom>
                <a:noFill/>
                <a:ln w="25400">
                  <a:solidFill>
                    <a:srgbClr val="000000"/>
                  </a:solidFill>
                  <a:round/>
                  <a:headEnd/>
                  <a:tailEnd/>
                </a:ln>
              </p:spPr>
              <p:txBody>
                <a:bodyPr/>
                <a:lstStyle/>
                <a:p>
                  <a:endParaRPr lang="en-US"/>
                </a:p>
              </p:txBody>
            </p:sp>
            <p:sp>
              <p:nvSpPr>
                <p:cNvPr id="3465" name="Line 576"/>
                <p:cNvSpPr>
                  <a:spLocks noChangeShapeType="1"/>
                </p:cNvSpPr>
                <p:nvPr/>
              </p:nvSpPr>
              <p:spPr bwMode="auto">
                <a:xfrm>
                  <a:off x="2955" y="1201"/>
                  <a:ext cx="8" cy="2"/>
                </a:xfrm>
                <a:prstGeom prst="line">
                  <a:avLst/>
                </a:prstGeom>
                <a:noFill/>
                <a:ln w="25400">
                  <a:solidFill>
                    <a:srgbClr val="000000"/>
                  </a:solidFill>
                  <a:round/>
                  <a:headEnd/>
                  <a:tailEnd/>
                </a:ln>
              </p:spPr>
              <p:txBody>
                <a:bodyPr/>
                <a:lstStyle/>
                <a:p>
                  <a:endParaRPr lang="en-US"/>
                </a:p>
              </p:txBody>
            </p:sp>
          </p:grpSp>
          <p:sp>
            <p:nvSpPr>
              <p:cNvPr id="3102" name="Line 578"/>
              <p:cNvSpPr>
                <a:spLocks noChangeShapeType="1"/>
              </p:cNvSpPr>
              <p:nvPr/>
            </p:nvSpPr>
            <p:spPr bwMode="auto">
              <a:xfrm>
                <a:off x="2963" y="1203"/>
                <a:ext cx="7" cy="2"/>
              </a:xfrm>
              <a:prstGeom prst="line">
                <a:avLst/>
              </a:prstGeom>
              <a:noFill/>
              <a:ln w="25400">
                <a:solidFill>
                  <a:srgbClr val="000000"/>
                </a:solidFill>
                <a:round/>
                <a:headEnd/>
                <a:tailEnd/>
              </a:ln>
            </p:spPr>
            <p:txBody>
              <a:bodyPr/>
              <a:lstStyle/>
              <a:p>
                <a:endParaRPr lang="en-US"/>
              </a:p>
            </p:txBody>
          </p:sp>
          <p:sp>
            <p:nvSpPr>
              <p:cNvPr id="3103" name="Line 579"/>
              <p:cNvSpPr>
                <a:spLocks noChangeShapeType="1"/>
              </p:cNvSpPr>
              <p:nvPr/>
            </p:nvSpPr>
            <p:spPr bwMode="auto">
              <a:xfrm>
                <a:off x="2970" y="1205"/>
                <a:ext cx="6" cy="2"/>
              </a:xfrm>
              <a:prstGeom prst="line">
                <a:avLst/>
              </a:prstGeom>
              <a:noFill/>
              <a:ln w="25400">
                <a:solidFill>
                  <a:srgbClr val="000000"/>
                </a:solidFill>
                <a:round/>
                <a:headEnd/>
                <a:tailEnd/>
              </a:ln>
            </p:spPr>
            <p:txBody>
              <a:bodyPr/>
              <a:lstStyle/>
              <a:p>
                <a:endParaRPr lang="en-US"/>
              </a:p>
            </p:txBody>
          </p:sp>
          <p:sp>
            <p:nvSpPr>
              <p:cNvPr id="3104" name="Line 580"/>
              <p:cNvSpPr>
                <a:spLocks noChangeShapeType="1"/>
              </p:cNvSpPr>
              <p:nvPr/>
            </p:nvSpPr>
            <p:spPr bwMode="auto">
              <a:xfrm>
                <a:off x="2976" y="1207"/>
                <a:ext cx="8" cy="4"/>
              </a:xfrm>
              <a:prstGeom prst="line">
                <a:avLst/>
              </a:prstGeom>
              <a:noFill/>
              <a:ln w="25400">
                <a:solidFill>
                  <a:srgbClr val="000000"/>
                </a:solidFill>
                <a:round/>
                <a:headEnd/>
                <a:tailEnd/>
              </a:ln>
            </p:spPr>
            <p:txBody>
              <a:bodyPr/>
              <a:lstStyle/>
              <a:p>
                <a:endParaRPr lang="en-US"/>
              </a:p>
            </p:txBody>
          </p:sp>
          <p:sp>
            <p:nvSpPr>
              <p:cNvPr id="3105" name="Line 581"/>
              <p:cNvSpPr>
                <a:spLocks noChangeShapeType="1"/>
              </p:cNvSpPr>
              <p:nvPr/>
            </p:nvSpPr>
            <p:spPr bwMode="auto">
              <a:xfrm>
                <a:off x="2984" y="1211"/>
                <a:ext cx="8" cy="2"/>
              </a:xfrm>
              <a:prstGeom prst="line">
                <a:avLst/>
              </a:prstGeom>
              <a:noFill/>
              <a:ln w="25400">
                <a:solidFill>
                  <a:srgbClr val="000000"/>
                </a:solidFill>
                <a:round/>
                <a:headEnd/>
                <a:tailEnd/>
              </a:ln>
            </p:spPr>
            <p:txBody>
              <a:bodyPr/>
              <a:lstStyle/>
              <a:p>
                <a:endParaRPr lang="en-US"/>
              </a:p>
            </p:txBody>
          </p:sp>
          <p:sp>
            <p:nvSpPr>
              <p:cNvPr id="3106" name="Line 582"/>
              <p:cNvSpPr>
                <a:spLocks noChangeShapeType="1"/>
              </p:cNvSpPr>
              <p:nvPr/>
            </p:nvSpPr>
            <p:spPr bwMode="auto">
              <a:xfrm>
                <a:off x="2992" y="1213"/>
                <a:ext cx="5" cy="2"/>
              </a:xfrm>
              <a:prstGeom prst="line">
                <a:avLst/>
              </a:prstGeom>
              <a:noFill/>
              <a:ln w="25400">
                <a:solidFill>
                  <a:srgbClr val="000000"/>
                </a:solidFill>
                <a:round/>
                <a:headEnd/>
                <a:tailEnd/>
              </a:ln>
            </p:spPr>
            <p:txBody>
              <a:bodyPr/>
              <a:lstStyle/>
              <a:p>
                <a:endParaRPr lang="en-US"/>
              </a:p>
            </p:txBody>
          </p:sp>
          <p:sp>
            <p:nvSpPr>
              <p:cNvPr id="3107" name="Line 583"/>
              <p:cNvSpPr>
                <a:spLocks noChangeShapeType="1"/>
              </p:cNvSpPr>
              <p:nvPr/>
            </p:nvSpPr>
            <p:spPr bwMode="auto">
              <a:xfrm>
                <a:off x="2997" y="1215"/>
                <a:ext cx="8" cy="2"/>
              </a:xfrm>
              <a:prstGeom prst="line">
                <a:avLst/>
              </a:prstGeom>
              <a:noFill/>
              <a:ln w="25400">
                <a:solidFill>
                  <a:srgbClr val="000000"/>
                </a:solidFill>
                <a:round/>
                <a:headEnd/>
                <a:tailEnd/>
              </a:ln>
            </p:spPr>
            <p:txBody>
              <a:bodyPr/>
              <a:lstStyle/>
              <a:p>
                <a:endParaRPr lang="en-US"/>
              </a:p>
            </p:txBody>
          </p:sp>
          <p:sp>
            <p:nvSpPr>
              <p:cNvPr id="3108" name="Line 584"/>
              <p:cNvSpPr>
                <a:spLocks noChangeShapeType="1"/>
              </p:cNvSpPr>
              <p:nvPr/>
            </p:nvSpPr>
            <p:spPr bwMode="auto">
              <a:xfrm>
                <a:off x="3005" y="1217"/>
                <a:ext cx="8" cy="2"/>
              </a:xfrm>
              <a:prstGeom prst="line">
                <a:avLst/>
              </a:prstGeom>
              <a:noFill/>
              <a:ln w="25400">
                <a:solidFill>
                  <a:srgbClr val="000000"/>
                </a:solidFill>
                <a:round/>
                <a:headEnd/>
                <a:tailEnd/>
              </a:ln>
            </p:spPr>
            <p:txBody>
              <a:bodyPr/>
              <a:lstStyle/>
              <a:p>
                <a:endParaRPr lang="en-US"/>
              </a:p>
            </p:txBody>
          </p:sp>
          <p:sp>
            <p:nvSpPr>
              <p:cNvPr id="3109" name="Line 585"/>
              <p:cNvSpPr>
                <a:spLocks noChangeShapeType="1"/>
              </p:cNvSpPr>
              <p:nvPr/>
            </p:nvSpPr>
            <p:spPr bwMode="auto">
              <a:xfrm>
                <a:off x="3013" y="1219"/>
                <a:ext cx="5" cy="1"/>
              </a:xfrm>
              <a:prstGeom prst="line">
                <a:avLst/>
              </a:prstGeom>
              <a:noFill/>
              <a:ln w="25400">
                <a:solidFill>
                  <a:srgbClr val="000000"/>
                </a:solidFill>
                <a:round/>
                <a:headEnd/>
                <a:tailEnd/>
              </a:ln>
            </p:spPr>
            <p:txBody>
              <a:bodyPr/>
              <a:lstStyle/>
              <a:p>
                <a:endParaRPr lang="en-US"/>
              </a:p>
            </p:txBody>
          </p:sp>
          <p:sp>
            <p:nvSpPr>
              <p:cNvPr id="3110" name="Line 586"/>
              <p:cNvSpPr>
                <a:spLocks noChangeShapeType="1"/>
              </p:cNvSpPr>
              <p:nvPr/>
            </p:nvSpPr>
            <p:spPr bwMode="auto">
              <a:xfrm>
                <a:off x="3018" y="1220"/>
                <a:ext cx="8" cy="2"/>
              </a:xfrm>
              <a:prstGeom prst="line">
                <a:avLst/>
              </a:prstGeom>
              <a:noFill/>
              <a:ln w="25400">
                <a:solidFill>
                  <a:srgbClr val="000000"/>
                </a:solidFill>
                <a:round/>
                <a:headEnd/>
                <a:tailEnd/>
              </a:ln>
            </p:spPr>
            <p:txBody>
              <a:bodyPr/>
              <a:lstStyle/>
              <a:p>
                <a:endParaRPr lang="en-US"/>
              </a:p>
            </p:txBody>
          </p:sp>
          <p:sp>
            <p:nvSpPr>
              <p:cNvPr id="3111" name="Line 587"/>
              <p:cNvSpPr>
                <a:spLocks noChangeShapeType="1"/>
              </p:cNvSpPr>
              <p:nvPr/>
            </p:nvSpPr>
            <p:spPr bwMode="auto">
              <a:xfrm>
                <a:off x="3026" y="1222"/>
                <a:ext cx="6" cy="2"/>
              </a:xfrm>
              <a:prstGeom prst="line">
                <a:avLst/>
              </a:prstGeom>
              <a:noFill/>
              <a:ln w="25400">
                <a:solidFill>
                  <a:srgbClr val="000000"/>
                </a:solidFill>
                <a:round/>
                <a:headEnd/>
                <a:tailEnd/>
              </a:ln>
            </p:spPr>
            <p:txBody>
              <a:bodyPr/>
              <a:lstStyle/>
              <a:p>
                <a:endParaRPr lang="en-US"/>
              </a:p>
            </p:txBody>
          </p:sp>
          <p:sp>
            <p:nvSpPr>
              <p:cNvPr id="3112" name="Line 588"/>
              <p:cNvSpPr>
                <a:spLocks noChangeShapeType="1"/>
              </p:cNvSpPr>
              <p:nvPr/>
            </p:nvSpPr>
            <p:spPr bwMode="auto">
              <a:xfrm>
                <a:off x="3032" y="1224"/>
                <a:ext cx="8" cy="2"/>
              </a:xfrm>
              <a:prstGeom prst="line">
                <a:avLst/>
              </a:prstGeom>
              <a:noFill/>
              <a:ln w="25400">
                <a:solidFill>
                  <a:srgbClr val="000000"/>
                </a:solidFill>
                <a:round/>
                <a:headEnd/>
                <a:tailEnd/>
              </a:ln>
            </p:spPr>
            <p:txBody>
              <a:bodyPr/>
              <a:lstStyle/>
              <a:p>
                <a:endParaRPr lang="en-US"/>
              </a:p>
            </p:txBody>
          </p:sp>
          <p:sp>
            <p:nvSpPr>
              <p:cNvPr id="3113" name="Line 589"/>
              <p:cNvSpPr>
                <a:spLocks noChangeShapeType="1"/>
              </p:cNvSpPr>
              <p:nvPr/>
            </p:nvSpPr>
            <p:spPr bwMode="auto">
              <a:xfrm>
                <a:off x="3040" y="1226"/>
                <a:ext cx="7" cy="4"/>
              </a:xfrm>
              <a:prstGeom prst="line">
                <a:avLst/>
              </a:prstGeom>
              <a:noFill/>
              <a:ln w="25400">
                <a:solidFill>
                  <a:srgbClr val="000000"/>
                </a:solidFill>
                <a:round/>
                <a:headEnd/>
                <a:tailEnd/>
              </a:ln>
            </p:spPr>
            <p:txBody>
              <a:bodyPr/>
              <a:lstStyle/>
              <a:p>
                <a:endParaRPr lang="en-US"/>
              </a:p>
            </p:txBody>
          </p:sp>
          <p:sp>
            <p:nvSpPr>
              <p:cNvPr id="3114" name="Line 590"/>
              <p:cNvSpPr>
                <a:spLocks noChangeShapeType="1"/>
              </p:cNvSpPr>
              <p:nvPr/>
            </p:nvSpPr>
            <p:spPr bwMode="auto">
              <a:xfrm>
                <a:off x="3047" y="1230"/>
                <a:ext cx="6" cy="2"/>
              </a:xfrm>
              <a:prstGeom prst="line">
                <a:avLst/>
              </a:prstGeom>
              <a:noFill/>
              <a:ln w="25400">
                <a:solidFill>
                  <a:srgbClr val="000000"/>
                </a:solidFill>
                <a:round/>
                <a:headEnd/>
                <a:tailEnd/>
              </a:ln>
            </p:spPr>
            <p:txBody>
              <a:bodyPr/>
              <a:lstStyle/>
              <a:p>
                <a:endParaRPr lang="en-US"/>
              </a:p>
            </p:txBody>
          </p:sp>
          <p:sp>
            <p:nvSpPr>
              <p:cNvPr id="3115" name="Line 591"/>
              <p:cNvSpPr>
                <a:spLocks noChangeShapeType="1"/>
              </p:cNvSpPr>
              <p:nvPr/>
            </p:nvSpPr>
            <p:spPr bwMode="auto">
              <a:xfrm>
                <a:off x="3053" y="1232"/>
                <a:ext cx="8" cy="2"/>
              </a:xfrm>
              <a:prstGeom prst="line">
                <a:avLst/>
              </a:prstGeom>
              <a:noFill/>
              <a:ln w="25400">
                <a:solidFill>
                  <a:srgbClr val="000000"/>
                </a:solidFill>
                <a:round/>
                <a:headEnd/>
                <a:tailEnd/>
              </a:ln>
            </p:spPr>
            <p:txBody>
              <a:bodyPr/>
              <a:lstStyle/>
              <a:p>
                <a:endParaRPr lang="en-US"/>
              </a:p>
            </p:txBody>
          </p:sp>
          <p:sp>
            <p:nvSpPr>
              <p:cNvPr id="3116" name="Line 592"/>
              <p:cNvSpPr>
                <a:spLocks noChangeShapeType="1"/>
              </p:cNvSpPr>
              <p:nvPr/>
            </p:nvSpPr>
            <p:spPr bwMode="auto">
              <a:xfrm>
                <a:off x="3061" y="1234"/>
                <a:ext cx="7" cy="2"/>
              </a:xfrm>
              <a:prstGeom prst="line">
                <a:avLst/>
              </a:prstGeom>
              <a:noFill/>
              <a:ln w="25400">
                <a:solidFill>
                  <a:srgbClr val="000000"/>
                </a:solidFill>
                <a:round/>
                <a:headEnd/>
                <a:tailEnd/>
              </a:ln>
            </p:spPr>
            <p:txBody>
              <a:bodyPr/>
              <a:lstStyle/>
              <a:p>
                <a:endParaRPr lang="en-US"/>
              </a:p>
            </p:txBody>
          </p:sp>
          <p:sp>
            <p:nvSpPr>
              <p:cNvPr id="3117" name="Line 593"/>
              <p:cNvSpPr>
                <a:spLocks noChangeShapeType="1"/>
              </p:cNvSpPr>
              <p:nvPr/>
            </p:nvSpPr>
            <p:spPr bwMode="auto">
              <a:xfrm>
                <a:off x="3068" y="1236"/>
                <a:ext cx="6" cy="2"/>
              </a:xfrm>
              <a:prstGeom prst="line">
                <a:avLst/>
              </a:prstGeom>
              <a:noFill/>
              <a:ln w="25400">
                <a:solidFill>
                  <a:srgbClr val="000000"/>
                </a:solidFill>
                <a:round/>
                <a:headEnd/>
                <a:tailEnd/>
              </a:ln>
            </p:spPr>
            <p:txBody>
              <a:bodyPr/>
              <a:lstStyle/>
              <a:p>
                <a:endParaRPr lang="en-US"/>
              </a:p>
            </p:txBody>
          </p:sp>
          <p:sp>
            <p:nvSpPr>
              <p:cNvPr id="3118" name="Line 594"/>
              <p:cNvSpPr>
                <a:spLocks noChangeShapeType="1"/>
              </p:cNvSpPr>
              <p:nvPr/>
            </p:nvSpPr>
            <p:spPr bwMode="auto">
              <a:xfrm>
                <a:off x="3074" y="1238"/>
                <a:ext cx="8" cy="2"/>
              </a:xfrm>
              <a:prstGeom prst="line">
                <a:avLst/>
              </a:prstGeom>
              <a:noFill/>
              <a:ln w="25400">
                <a:solidFill>
                  <a:srgbClr val="000000"/>
                </a:solidFill>
                <a:round/>
                <a:headEnd/>
                <a:tailEnd/>
              </a:ln>
            </p:spPr>
            <p:txBody>
              <a:bodyPr/>
              <a:lstStyle/>
              <a:p>
                <a:endParaRPr lang="en-US"/>
              </a:p>
            </p:txBody>
          </p:sp>
          <p:sp>
            <p:nvSpPr>
              <p:cNvPr id="3119" name="Line 595"/>
              <p:cNvSpPr>
                <a:spLocks noChangeShapeType="1"/>
              </p:cNvSpPr>
              <p:nvPr/>
            </p:nvSpPr>
            <p:spPr bwMode="auto">
              <a:xfrm>
                <a:off x="3082" y="1240"/>
                <a:ext cx="7" cy="2"/>
              </a:xfrm>
              <a:prstGeom prst="line">
                <a:avLst/>
              </a:prstGeom>
              <a:noFill/>
              <a:ln w="25400">
                <a:solidFill>
                  <a:srgbClr val="000000"/>
                </a:solidFill>
                <a:round/>
                <a:headEnd/>
                <a:tailEnd/>
              </a:ln>
            </p:spPr>
            <p:txBody>
              <a:bodyPr/>
              <a:lstStyle/>
              <a:p>
                <a:endParaRPr lang="en-US"/>
              </a:p>
            </p:txBody>
          </p:sp>
          <p:sp>
            <p:nvSpPr>
              <p:cNvPr id="3120" name="Line 596"/>
              <p:cNvSpPr>
                <a:spLocks noChangeShapeType="1"/>
              </p:cNvSpPr>
              <p:nvPr/>
            </p:nvSpPr>
            <p:spPr bwMode="auto">
              <a:xfrm>
                <a:off x="3089" y="1242"/>
                <a:ext cx="6" cy="1"/>
              </a:xfrm>
              <a:prstGeom prst="line">
                <a:avLst/>
              </a:prstGeom>
              <a:noFill/>
              <a:ln w="25400">
                <a:solidFill>
                  <a:srgbClr val="000000"/>
                </a:solidFill>
                <a:round/>
                <a:headEnd/>
                <a:tailEnd/>
              </a:ln>
            </p:spPr>
            <p:txBody>
              <a:bodyPr/>
              <a:lstStyle/>
              <a:p>
                <a:endParaRPr lang="en-US"/>
              </a:p>
            </p:txBody>
          </p:sp>
          <p:sp>
            <p:nvSpPr>
              <p:cNvPr id="3121" name="Line 597"/>
              <p:cNvSpPr>
                <a:spLocks noChangeShapeType="1"/>
              </p:cNvSpPr>
              <p:nvPr/>
            </p:nvSpPr>
            <p:spPr bwMode="auto">
              <a:xfrm>
                <a:off x="3095" y="1243"/>
                <a:ext cx="8" cy="2"/>
              </a:xfrm>
              <a:prstGeom prst="line">
                <a:avLst/>
              </a:prstGeom>
              <a:noFill/>
              <a:ln w="25400">
                <a:solidFill>
                  <a:srgbClr val="000000"/>
                </a:solidFill>
                <a:round/>
                <a:headEnd/>
                <a:tailEnd/>
              </a:ln>
            </p:spPr>
            <p:txBody>
              <a:bodyPr/>
              <a:lstStyle/>
              <a:p>
                <a:endParaRPr lang="en-US"/>
              </a:p>
            </p:txBody>
          </p:sp>
          <p:sp>
            <p:nvSpPr>
              <p:cNvPr id="3122" name="Line 598"/>
              <p:cNvSpPr>
                <a:spLocks noChangeShapeType="1"/>
              </p:cNvSpPr>
              <p:nvPr/>
            </p:nvSpPr>
            <p:spPr bwMode="auto">
              <a:xfrm>
                <a:off x="3103" y="1245"/>
                <a:ext cx="8" cy="2"/>
              </a:xfrm>
              <a:prstGeom prst="line">
                <a:avLst/>
              </a:prstGeom>
              <a:noFill/>
              <a:ln w="25400">
                <a:solidFill>
                  <a:srgbClr val="000000"/>
                </a:solidFill>
                <a:round/>
                <a:headEnd/>
                <a:tailEnd/>
              </a:ln>
            </p:spPr>
            <p:txBody>
              <a:bodyPr/>
              <a:lstStyle/>
              <a:p>
                <a:endParaRPr lang="en-US"/>
              </a:p>
            </p:txBody>
          </p:sp>
          <p:sp>
            <p:nvSpPr>
              <p:cNvPr id="3123" name="Line 599"/>
              <p:cNvSpPr>
                <a:spLocks noChangeShapeType="1"/>
              </p:cNvSpPr>
              <p:nvPr/>
            </p:nvSpPr>
            <p:spPr bwMode="auto">
              <a:xfrm>
                <a:off x="3111" y="1247"/>
                <a:ext cx="5" cy="2"/>
              </a:xfrm>
              <a:prstGeom prst="line">
                <a:avLst/>
              </a:prstGeom>
              <a:noFill/>
              <a:ln w="25400">
                <a:solidFill>
                  <a:srgbClr val="000000"/>
                </a:solidFill>
                <a:round/>
                <a:headEnd/>
                <a:tailEnd/>
              </a:ln>
            </p:spPr>
            <p:txBody>
              <a:bodyPr/>
              <a:lstStyle/>
              <a:p>
                <a:endParaRPr lang="en-US"/>
              </a:p>
            </p:txBody>
          </p:sp>
          <p:sp>
            <p:nvSpPr>
              <p:cNvPr id="3124" name="Line 600"/>
              <p:cNvSpPr>
                <a:spLocks noChangeShapeType="1"/>
              </p:cNvSpPr>
              <p:nvPr/>
            </p:nvSpPr>
            <p:spPr bwMode="auto">
              <a:xfrm>
                <a:off x="3116" y="1249"/>
                <a:ext cx="8" cy="2"/>
              </a:xfrm>
              <a:prstGeom prst="line">
                <a:avLst/>
              </a:prstGeom>
              <a:noFill/>
              <a:ln w="25400">
                <a:solidFill>
                  <a:srgbClr val="000000"/>
                </a:solidFill>
                <a:round/>
                <a:headEnd/>
                <a:tailEnd/>
              </a:ln>
            </p:spPr>
            <p:txBody>
              <a:bodyPr/>
              <a:lstStyle/>
              <a:p>
                <a:endParaRPr lang="en-US"/>
              </a:p>
            </p:txBody>
          </p:sp>
          <p:sp>
            <p:nvSpPr>
              <p:cNvPr id="3125" name="Line 601"/>
              <p:cNvSpPr>
                <a:spLocks noChangeShapeType="1"/>
              </p:cNvSpPr>
              <p:nvPr/>
            </p:nvSpPr>
            <p:spPr bwMode="auto">
              <a:xfrm>
                <a:off x="3124" y="1251"/>
                <a:ext cx="6" cy="2"/>
              </a:xfrm>
              <a:prstGeom prst="line">
                <a:avLst/>
              </a:prstGeom>
              <a:noFill/>
              <a:ln w="25400">
                <a:solidFill>
                  <a:srgbClr val="000000"/>
                </a:solidFill>
                <a:round/>
                <a:headEnd/>
                <a:tailEnd/>
              </a:ln>
            </p:spPr>
            <p:txBody>
              <a:bodyPr/>
              <a:lstStyle/>
              <a:p>
                <a:endParaRPr lang="en-US"/>
              </a:p>
            </p:txBody>
          </p:sp>
          <p:sp>
            <p:nvSpPr>
              <p:cNvPr id="3126" name="Line 602"/>
              <p:cNvSpPr>
                <a:spLocks noChangeShapeType="1"/>
              </p:cNvSpPr>
              <p:nvPr/>
            </p:nvSpPr>
            <p:spPr bwMode="auto">
              <a:xfrm>
                <a:off x="3130" y="1253"/>
                <a:ext cx="7" cy="4"/>
              </a:xfrm>
              <a:prstGeom prst="line">
                <a:avLst/>
              </a:prstGeom>
              <a:noFill/>
              <a:ln w="25400">
                <a:solidFill>
                  <a:srgbClr val="000000"/>
                </a:solidFill>
                <a:round/>
                <a:headEnd/>
                <a:tailEnd/>
              </a:ln>
            </p:spPr>
            <p:txBody>
              <a:bodyPr/>
              <a:lstStyle/>
              <a:p>
                <a:endParaRPr lang="en-US"/>
              </a:p>
            </p:txBody>
          </p:sp>
          <p:sp>
            <p:nvSpPr>
              <p:cNvPr id="3127" name="Line 603"/>
              <p:cNvSpPr>
                <a:spLocks noChangeShapeType="1"/>
              </p:cNvSpPr>
              <p:nvPr/>
            </p:nvSpPr>
            <p:spPr bwMode="auto">
              <a:xfrm>
                <a:off x="3137" y="1257"/>
                <a:ext cx="8" cy="2"/>
              </a:xfrm>
              <a:prstGeom prst="line">
                <a:avLst/>
              </a:prstGeom>
              <a:noFill/>
              <a:ln w="25400">
                <a:solidFill>
                  <a:srgbClr val="000000"/>
                </a:solidFill>
                <a:round/>
                <a:headEnd/>
                <a:tailEnd/>
              </a:ln>
            </p:spPr>
            <p:txBody>
              <a:bodyPr/>
              <a:lstStyle/>
              <a:p>
                <a:endParaRPr lang="en-US"/>
              </a:p>
            </p:txBody>
          </p:sp>
          <p:sp>
            <p:nvSpPr>
              <p:cNvPr id="3128" name="Line 604"/>
              <p:cNvSpPr>
                <a:spLocks noChangeShapeType="1"/>
              </p:cNvSpPr>
              <p:nvPr/>
            </p:nvSpPr>
            <p:spPr bwMode="auto">
              <a:xfrm>
                <a:off x="3145" y="1259"/>
                <a:ext cx="6" cy="2"/>
              </a:xfrm>
              <a:prstGeom prst="line">
                <a:avLst/>
              </a:prstGeom>
              <a:noFill/>
              <a:ln w="25400">
                <a:solidFill>
                  <a:srgbClr val="000000"/>
                </a:solidFill>
                <a:round/>
                <a:headEnd/>
                <a:tailEnd/>
              </a:ln>
            </p:spPr>
            <p:txBody>
              <a:bodyPr/>
              <a:lstStyle/>
              <a:p>
                <a:endParaRPr lang="en-US"/>
              </a:p>
            </p:txBody>
          </p:sp>
          <p:sp>
            <p:nvSpPr>
              <p:cNvPr id="3129" name="Line 605"/>
              <p:cNvSpPr>
                <a:spLocks noChangeShapeType="1"/>
              </p:cNvSpPr>
              <p:nvPr/>
            </p:nvSpPr>
            <p:spPr bwMode="auto">
              <a:xfrm>
                <a:off x="3151" y="1261"/>
                <a:ext cx="8" cy="2"/>
              </a:xfrm>
              <a:prstGeom prst="line">
                <a:avLst/>
              </a:prstGeom>
              <a:noFill/>
              <a:ln w="25400">
                <a:solidFill>
                  <a:srgbClr val="000000"/>
                </a:solidFill>
                <a:round/>
                <a:headEnd/>
                <a:tailEnd/>
              </a:ln>
            </p:spPr>
            <p:txBody>
              <a:bodyPr/>
              <a:lstStyle/>
              <a:p>
                <a:endParaRPr lang="en-US"/>
              </a:p>
            </p:txBody>
          </p:sp>
          <p:sp>
            <p:nvSpPr>
              <p:cNvPr id="3130" name="Line 606"/>
              <p:cNvSpPr>
                <a:spLocks noChangeShapeType="1"/>
              </p:cNvSpPr>
              <p:nvPr/>
            </p:nvSpPr>
            <p:spPr bwMode="auto">
              <a:xfrm>
                <a:off x="3159" y="1263"/>
                <a:ext cx="7" cy="2"/>
              </a:xfrm>
              <a:prstGeom prst="line">
                <a:avLst/>
              </a:prstGeom>
              <a:noFill/>
              <a:ln w="25400">
                <a:solidFill>
                  <a:srgbClr val="000000"/>
                </a:solidFill>
                <a:round/>
                <a:headEnd/>
                <a:tailEnd/>
              </a:ln>
            </p:spPr>
            <p:txBody>
              <a:bodyPr/>
              <a:lstStyle/>
              <a:p>
                <a:endParaRPr lang="en-US"/>
              </a:p>
            </p:txBody>
          </p:sp>
          <p:sp>
            <p:nvSpPr>
              <p:cNvPr id="3131" name="Line 607"/>
              <p:cNvSpPr>
                <a:spLocks noChangeShapeType="1"/>
              </p:cNvSpPr>
              <p:nvPr/>
            </p:nvSpPr>
            <p:spPr bwMode="auto">
              <a:xfrm>
                <a:off x="3166" y="1265"/>
                <a:ext cx="6" cy="2"/>
              </a:xfrm>
              <a:prstGeom prst="line">
                <a:avLst/>
              </a:prstGeom>
              <a:noFill/>
              <a:ln w="25400">
                <a:solidFill>
                  <a:srgbClr val="000000"/>
                </a:solidFill>
                <a:round/>
                <a:headEnd/>
                <a:tailEnd/>
              </a:ln>
            </p:spPr>
            <p:txBody>
              <a:bodyPr/>
              <a:lstStyle/>
              <a:p>
                <a:endParaRPr lang="en-US"/>
              </a:p>
            </p:txBody>
          </p:sp>
          <p:sp>
            <p:nvSpPr>
              <p:cNvPr id="3132" name="Line 608"/>
              <p:cNvSpPr>
                <a:spLocks noChangeShapeType="1"/>
              </p:cNvSpPr>
              <p:nvPr/>
            </p:nvSpPr>
            <p:spPr bwMode="auto">
              <a:xfrm>
                <a:off x="3172" y="1267"/>
                <a:ext cx="8" cy="1"/>
              </a:xfrm>
              <a:prstGeom prst="line">
                <a:avLst/>
              </a:prstGeom>
              <a:noFill/>
              <a:ln w="25400">
                <a:solidFill>
                  <a:srgbClr val="000000"/>
                </a:solidFill>
                <a:round/>
                <a:headEnd/>
                <a:tailEnd/>
              </a:ln>
            </p:spPr>
            <p:txBody>
              <a:bodyPr/>
              <a:lstStyle/>
              <a:p>
                <a:endParaRPr lang="en-US"/>
              </a:p>
            </p:txBody>
          </p:sp>
          <p:sp>
            <p:nvSpPr>
              <p:cNvPr id="3133" name="Line 609"/>
              <p:cNvSpPr>
                <a:spLocks noChangeShapeType="1"/>
              </p:cNvSpPr>
              <p:nvPr/>
            </p:nvSpPr>
            <p:spPr bwMode="auto">
              <a:xfrm>
                <a:off x="3180" y="1268"/>
                <a:ext cx="7" cy="2"/>
              </a:xfrm>
              <a:prstGeom prst="line">
                <a:avLst/>
              </a:prstGeom>
              <a:noFill/>
              <a:ln w="25400">
                <a:solidFill>
                  <a:srgbClr val="000000"/>
                </a:solidFill>
                <a:round/>
                <a:headEnd/>
                <a:tailEnd/>
              </a:ln>
            </p:spPr>
            <p:txBody>
              <a:bodyPr/>
              <a:lstStyle/>
              <a:p>
                <a:endParaRPr lang="en-US"/>
              </a:p>
            </p:txBody>
          </p:sp>
          <p:sp>
            <p:nvSpPr>
              <p:cNvPr id="3134" name="Line 610"/>
              <p:cNvSpPr>
                <a:spLocks noChangeShapeType="1"/>
              </p:cNvSpPr>
              <p:nvPr/>
            </p:nvSpPr>
            <p:spPr bwMode="auto">
              <a:xfrm>
                <a:off x="3187" y="1270"/>
                <a:ext cx="6" cy="2"/>
              </a:xfrm>
              <a:prstGeom prst="line">
                <a:avLst/>
              </a:prstGeom>
              <a:noFill/>
              <a:ln w="25400">
                <a:solidFill>
                  <a:srgbClr val="000000"/>
                </a:solidFill>
                <a:round/>
                <a:headEnd/>
                <a:tailEnd/>
              </a:ln>
            </p:spPr>
            <p:txBody>
              <a:bodyPr/>
              <a:lstStyle/>
              <a:p>
                <a:endParaRPr lang="en-US"/>
              </a:p>
            </p:txBody>
          </p:sp>
          <p:sp>
            <p:nvSpPr>
              <p:cNvPr id="3135" name="Line 611"/>
              <p:cNvSpPr>
                <a:spLocks noChangeShapeType="1"/>
              </p:cNvSpPr>
              <p:nvPr/>
            </p:nvSpPr>
            <p:spPr bwMode="auto">
              <a:xfrm>
                <a:off x="3193" y="1272"/>
                <a:ext cx="8" cy="2"/>
              </a:xfrm>
              <a:prstGeom prst="line">
                <a:avLst/>
              </a:prstGeom>
              <a:noFill/>
              <a:ln w="25400">
                <a:solidFill>
                  <a:srgbClr val="000000"/>
                </a:solidFill>
                <a:round/>
                <a:headEnd/>
                <a:tailEnd/>
              </a:ln>
            </p:spPr>
            <p:txBody>
              <a:bodyPr/>
              <a:lstStyle/>
              <a:p>
                <a:endParaRPr lang="en-US"/>
              </a:p>
            </p:txBody>
          </p:sp>
          <p:sp>
            <p:nvSpPr>
              <p:cNvPr id="3136" name="Line 612"/>
              <p:cNvSpPr>
                <a:spLocks noChangeShapeType="1"/>
              </p:cNvSpPr>
              <p:nvPr/>
            </p:nvSpPr>
            <p:spPr bwMode="auto">
              <a:xfrm>
                <a:off x="3201" y="1274"/>
                <a:ext cx="8" cy="2"/>
              </a:xfrm>
              <a:prstGeom prst="line">
                <a:avLst/>
              </a:prstGeom>
              <a:noFill/>
              <a:ln w="25400">
                <a:solidFill>
                  <a:srgbClr val="000000"/>
                </a:solidFill>
                <a:round/>
                <a:headEnd/>
                <a:tailEnd/>
              </a:ln>
            </p:spPr>
            <p:txBody>
              <a:bodyPr/>
              <a:lstStyle/>
              <a:p>
                <a:endParaRPr lang="en-US"/>
              </a:p>
            </p:txBody>
          </p:sp>
          <p:sp>
            <p:nvSpPr>
              <p:cNvPr id="3137" name="Line 613"/>
              <p:cNvSpPr>
                <a:spLocks noChangeShapeType="1"/>
              </p:cNvSpPr>
              <p:nvPr/>
            </p:nvSpPr>
            <p:spPr bwMode="auto">
              <a:xfrm>
                <a:off x="3209" y="1276"/>
                <a:ext cx="5" cy="2"/>
              </a:xfrm>
              <a:prstGeom prst="line">
                <a:avLst/>
              </a:prstGeom>
              <a:noFill/>
              <a:ln w="25400">
                <a:solidFill>
                  <a:srgbClr val="000000"/>
                </a:solidFill>
                <a:round/>
                <a:headEnd/>
                <a:tailEnd/>
              </a:ln>
            </p:spPr>
            <p:txBody>
              <a:bodyPr/>
              <a:lstStyle/>
              <a:p>
                <a:endParaRPr lang="en-US"/>
              </a:p>
            </p:txBody>
          </p:sp>
          <p:sp>
            <p:nvSpPr>
              <p:cNvPr id="3138" name="Line 614"/>
              <p:cNvSpPr>
                <a:spLocks noChangeShapeType="1"/>
              </p:cNvSpPr>
              <p:nvPr/>
            </p:nvSpPr>
            <p:spPr bwMode="auto">
              <a:xfrm>
                <a:off x="3214" y="1278"/>
                <a:ext cx="8" cy="2"/>
              </a:xfrm>
              <a:prstGeom prst="line">
                <a:avLst/>
              </a:prstGeom>
              <a:noFill/>
              <a:ln w="25400">
                <a:solidFill>
                  <a:srgbClr val="000000"/>
                </a:solidFill>
                <a:round/>
                <a:headEnd/>
                <a:tailEnd/>
              </a:ln>
            </p:spPr>
            <p:txBody>
              <a:bodyPr/>
              <a:lstStyle/>
              <a:p>
                <a:endParaRPr lang="en-US"/>
              </a:p>
            </p:txBody>
          </p:sp>
          <p:sp>
            <p:nvSpPr>
              <p:cNvPr id="3139" name="Line 615"/>
              <p:cNvSpPr>
                <a:spLocks noChangeShapeType="1"/>
              </p:cNvSpPr>
              <p:nvPr/>
            </p:nvSpPr>
            <p:spPr bwMode="auto">
              <a:xfrm>
                <a:off x="3222" y="1280"/>
                <a:ext cx="6" cy="2"/>
              </a:xfrm>
              <a:prstGeom prst="line">
                <a:avLst/>
              </a:prstGeom>
              <a:noFill/>
              <a:ln w="25400">
                <a:solidFill>
                  <a:srgbClr val="000000"/>
                </a:solidFill>
                <a:round/>
                <a:headEnd/>
                <a:tailEnd/>
              </a:ln>
            </p:spPr>
            <p:txBody>
              <a:bodyPr/>
              <a:lstStyle/>
              <a:p>
                <a:endParaRPr lang="en-US"/>
              </a:p>
            </p:txBody>
          </p:sp>
          <p:sp>
            <p:nvSpPr>
              <p:cNvPr id="3140" name="Line 616"/>
              <p:cNvSpPr>
                <a:spLocks noChangeShapeType="1"/>
              </p:cNvSpPr>
              <p:nvPr/>
            </p:nvSpPr>
            <p:spPr bwMode="auto">
              <a:xfrm>
                <a:off x="3228" y="1282"/>
                <a:ext cx="7" cy="2"/>
              </a:xfrm>
              <a:prstGeom prst="line">
                <a:avLst/>
              </a:prstGeom>
              <a:noFill/>
              <a:ln w="25400">
                <a:solidFill>
                  <a:srgbClr val="000000"/>
                </a:solidFill>
                <a:round/>
                <a:headEnd/>
                <a:tailEnd/>
              </a:ln>
            </p:spPr>
            <p:txBody>
              <a:bodyPr/>
              <a:lstStyle/>
              <a:p>
                <a:endParaRPr lang="en-US"/>
              </a:p>
            </p:txBody>
          </p:sp>
          <p:sp>
            <p:nvSpPr>
              <p:cNvPr id="3141" name="Line 617"/>
              <p:cNvSpPr>
                <a:spLocks noChangeShapeType="1"/>
              </p:cNvSpPr>
              <p:nvPr/>
            </p:nvSpPr>
            <p:spPr bwMode="auto">
              <a:xfrm>
                <a:off x="3235" y="1284"/>
                <a:ext cx="8" cy="2"/>
              </a:xfrm>
              <a:prstGeom prst="line">
                <a:avLst/>
              </a:prstGeom>
              <a:noFill/>
              <a:ln w="25400">
                <a:solidFill>
                  <a:srgbClr val="000000"/>
                </a:solidFill>
                <a:round/>
                <a:headEnd/>
                <a:tailEnd/>
              </a:ln>
            </p:spPr>
            <p:txBody>
              <a:bodyPr/>
              <a:lstStyle/>
              <a:p>
                <a:endParaRPr lang="en-US"/>
              </a:p>
            </p:txBody>
          </p:sp>
          <p:sp>
            <p:nvSpPr>
              <p:cNvPr id="3142" name="Line 618"/>
              <p:cNvSpPr>
                <a:spLocks noChangeShapeType="1"/>
              </p:cNvSpPr>
              <p:nvPr/>
            </p:nvSpPr>
            <p:spPr bwMode="auto">
              <a:xfrm>
                <a:off x="3243" y="1286"/>
                <a:ext cx="6" cy="2"/>
              </a:xfrm>
              <a:prstGeom prst="line">
                <a:avLst/>
              </a:prstGeom>
              <a:noFill/>
              <a:ln w="25400">
                <a:solidFill>
                  <a:srgbClr val="000000"/>
                </a:solidFill>
                <a:round/>
                <a:headEnd/>
                <a:tailEnd/>
              </a:ln>
            </p:spPr>
            <p:txBody>
              <a:bodyPr/>
              <a:lstStyle/>
              <a:p>
                <a:endParaRPr lang="en-US"/>
              </a:p>
            </p:txBody>
          </p:sp>
          <p:sp>
            <p:nvSpPr>
              <p:cNvPr id="3143" name="Line 619"/>
              <p:cNvSpPr>
                <a:spLocks noChangeShapeType="1"/>
              </p:cNvSpPr>
              <p:nvPr/>
            </p:nvSpPr>
            <p:spPr bwMode="auto">
              <a:xfrm>
                <a:off x="3249" y="1288"/>
                <a:ext cx="8" cy="2"/>
              </a:xfrm>
              <a:prstGeom prst="line">
                <a:avLst/>
              </a:prstGeom>
              <a:noFill/>
              <a:ln w="25400">
                <a:solidFill>
                  <a:srgbClr val="000000"/>
                </a:solidFill>
                <a:round/>
                <a:headEnd/>
                <a:tailEnd/>
              </a:ln>
            </p:spPr>
            <p:txBody>
              <a:bodyPr/>
              <a:lstStyle/>
              <a:p>
                <a:endParaRPr lang="en-US"/>
              </a:p>
            </p:txBody>
          </p:sp>
          <p:sp>
            <p:nvSpPr>
              <p:cNvPr id="3144" name="Line 620"/>
              <p:cNvSpPr>
                <a:spLocks noChangeShapeType="1"/>
              </p:cNvSpPr>
              <p:nvPr/>
            </p:nvSpPr>
            <p:spPr bwMode="auto">
              <a:xfrm>
                <a:off x="3257" y="1290"/>
                <a:ext cx="7" cy="1"/>
              </a:xfrm>
              <a:prstGeom prst="line">
                <a:avLst/>
              </a:prstGeom>
              <a:noFill/>
              <a:ln w="25400">
                <a:solidFill>
                  <a:srgbClr val="000000"/>
                </a:solidFill>
                <a:round/>
                <a:headEnd/>
                <a:tailEnd/>
              </a:ln>
            </p:spPr>
            <p:txBody>
              <a:bodyPr/>
              <a:lstStyle/>
              <a:p>
                <a:endParaRPr lang="en-US"/>
              </a:p>
            </p:txBody>
          </p:sp>
          <p:sp>
            <p:nvSpPr>
              <p:cNvPr id="3145" name="Line 621"/>
              <p:cNvSpPr>
                <a:spLocks noChangeShapeType="1"/>
              </p:cNvSpPr>
              <p:nvPr/>
            </p:nvSpPr>
            <p:spPr bwMode="auto">
              <a:xfrm>
                <a:off x="3264" y="1291"/>
                <a:ext cx="6" cy="2"/>
              </a:xfrm>
              <a:prstGeom prst="line">
                <a:avLst/>
              </a:prstGeom>
              <a:noFill/>
              <a:ln w="25400">
                <a:solidFill>
                  <a:srgbClr val="000000"/>
                </a:solidFill>
                <a:round/>
                <a:headEnd/>
                <a:tailEnd/>
              </a:ln>
            </p:spPr>
            <p:txBody>
              <a:bodyPr/>
              <a:lstStyle/>
              <a:p>
                <a:endParaRPr lang="en-US"/>
              </a:p>
            </p:txBody>
          </p:sp>
          <p:sp>
            <p:nvSpPr>
              <p:cNvPr id="3146" name="Line 622"/>
              <p:cNvSpPr>
                <a:spLocks noChangeShapeType="1"/>
              </p:cNvSpPr>
              <p:nvPr/>
            </p:nvSpPr>
            <p:spPr bwMode="auto">
              <a:xfrm>
                <a:off x="3270" y="1293"/>
                <a:ext cx="8" cy="2"/>
              </a:xfrm>
              <a:prstGeom prst="line">
                <a:avLst/>
              </a:prstGeom>
              <a:noFill/>
              <a:ln w="25400">
                <a:solidFill>
                  <a:srgbClr val="000000"/>
                </a:solidFill>
                <a:round/>
                <a:headEnd/>
                <a:tailEnd/>
              </a:ln>
            </p:spPr>
            <p:txBody>
              <a:bodyPr/>
              <a:lstStyle/>
              <a:p>
                <a:endParaRPr lang="en-US"/>
              </a:p>
            </p:txBody>
          </p:sp>
          <p:sp>
            <p:nvSpPr>
              <p:cNvPr id="3147" name="Line 623"/>
              <p:cNvSpPr>
                <a:spLocks noChangeShapeType="1"/>
              </p:cNvSpPr>
              <p:nvPr/>
            </p:nvSpPr>
            <p:spPr bwMode="auto">
              <a:xfrm>
                <a:off x="3278" y="1295"/>
                <a:ext cx="7" cy="2"/>
              </a:xfrm>
              <a:prstGeom prst="line">
                <a:avLst/>
              </a:prstGeom>
              <a:noFill/>
              <a:ln w="25400">
                <a:solidFill>
                  <a:srgbClr val="000000"/>
                </a:solidFill>
                <a:round/>
                <a:headEnd/>
                <a:tailEnd/>
              </a:ln>
            </p:spPr>
            <p:txBody>
              <a:bodyPr/>
              <a:lstStyle/>
              <a:p>
                <a:endParaRPr lang="en-US"/>
              </a:p>
            </p:txBody>
          </p:sp>
          <p:sp>
            <p:nvSpPr>
              <p:cNvPr id="3148" name="Line 624"/>
              <p:cNvSpPr>
                <a:spLocks noChangeShapeType="1"/>
              </p:cNvSpPr>
              <p:nvPr/>
            </p:nvSpPr>
            <p:spPr bwMode="auto">
              <a:xfrm>
                <a:off x="3285" y="1297"/>
                <a:ext cx="6" cy="2"/>
              </a:xfrm>
              <a:prstGeom prst="line">
                <a:avLst/>
              </a:prstGeom>
              <a:noFill/>
              <a:ln w="25400">
                <a:solidFill>
                  <a:srgbClr val="000000"/>
                </a:solidFill>
                <a:round/>
                <a:headEnd/>
                <a:tailEnd/>
              </a:ln>
            </p:spPr>
            <p:txBody>
              <a:bodyPr/>
              <a:lstStyle/>
              <a:p>
                <a:endParaRPr lang="en-US"/>
              </a:p>
            </p:txBody>
          </p:sp>
          <p:sp>
            <p:nvSpPr>
              <p:cNvPr id="3149" name="Line 625"/>
              <p:cNvSpPr>
                <a:spLocks noChangeShapeType="1"/>
              </p:cNvSpPr>
              <p:nvPr/>
            </p:nvSpPr>
            <p:spPr bwMode="auto">
              <a:xfrm>
                <a:off x="3291" y="1299"/>
                <a:ext cx="8" cy="2"/>
              </a:xfrm>
              <a:prstGeom prst="line">
                <a:avLst/>
              </a:prstGeom>
              <a:noFill/>
              <a:ln w="25400">
                <a:solidFill>
                  <a:srgbClr val="000000"/>
                </a:solidFill>
                <a:round/>
                <a:headEnd/>
                <a:tailEnd/>
              </a:ln>
            </p:spPr>
            <p:txBody>
              <a:bodyPr/>
              <a:lstStyle/>
              <a:p>
                <a:endParaRPr lang="en-US"/>
              </a:p>
            </p:txBody>
          </p:sp>
          <p:sp>
            <p:nvSpPr>
              <p:cNvPr id="3150" name="Line 626"/>
              <p:cNvSpPr>
                <a:spLocks noChangeShapeType="1"/>
              </p:cNvSpPr>
              <p:nvPr/>
            </p:nvSpPr>
            <p:spPr bwMode="auto">
              <a:xfrm>
                <a:off x="3299" y="1301"/>
                <a:ext cx="6" cy="2"/>
              </a:xfrm>
              <a:prstGeom prst="line">
                <a:avLst/>
              </a:prstGeom>
              <a:noFill/>
              <a:ln w="25400">
                <a:solidFill>
                  <a:srgbClr val="000000"/>
                </a:solidFill>
                <a:round/>
                <a:headEnd/>
                <a:tailEnd/>
              </a:ln>
            </p:spPr>
            <p:txBody>
              <a:bodyPr/>
              <a:lstStyle/>
              <a:p>
                <a:endParaRPr lang="en-US"/>
              </a:p>
            </p:txBody>
          </p:sp>
          <p:sp>
            <p:nvSpPr>
              <p:cNvPr id="3151" name="Line 627"/>
              <p:cNvSpPr>
                <a:spLocks noChangeShapeType="1"/>
              </p:cNvSpPr>
              <p:nvPr/>
            </p:nvSpPr>
            <p:spPr bwMode="auto">
              <a:xfrm>
                <a:off x="3305" y="1303"/>
                <a:ext cx="7" cy="2"/>
              </a:xfrm>
              <a:prstGeom prst="line">
                <a:avLst/>
              </a:prstGeom>
              <a:noFill/>
              <a:ln w="25400">
                <a:solidFill>
                  <a:srgbClr val="000000"/>
                </a:solidFill>
                <a:round/>
                <a:headEnd/>
                <a:tailEnd/>
              </a:ln>
            </p:spPr>
            <p:txBody>
              <a:bodyPr/>
              <a:lstStyle/>
              <a:p>
                <a:endParaRPr lang="en-US"/>
              </a:p>
            </p:txBody>
          </p:sp>
          <p:sp>
            <p:nvSpPr>
              <p:cNvPr id="3152" name="Line 628"/>
              <p:cNvSpPr>
                <a:spLocks noChangeShapeType="1"/>
              </p:cNvSpPr>
              <p:nvPr/>
            </p:nvSpPr>
            <p:spPr bwMode="auto">
              <a:xfrm>
                <a:off x="3312" y="1305"/>
                <a:ext cx="8" cy="1"/>
              </a:xfrm>
              <a:prstGeom prst="line">
                <a:avLst/>
              </a:prstGeom>
              <a:noFill/>
              <a:ln w="25400">
                <a:solidFill>
                  <a:srgbClr val="000000"/>
                </a:solidFill>
                <a:round/>
                <a:headEnd/>
                <a:tailEnd/>
              </a:ln>
            </p:spPr>
            <p:txBody>
              <a:bodyPr/>
              <a:lstStyle/>
              <a:p>
                <a:endParaRPr lang="en-US"/>
              </a:p>
            </p:txBody>
          </p:sp>
          <p:sp>
            <p:nvSpPr>
              <p:cNvPr id="3153" name="Line 629"/>
              <p:cNvSpPr>
                <a:spLocks noChangeShapeType="1"/>
              </p:cNvSpPr>
              <p:nvPr/>
            </p:nvSpPr>
            <p:spPr bwMode="auto">
              <a:xfrm>
                <a:off x="3320" y="1305"/>
                <a:ext cx="6" cy="2"/>
              </a:xfrm>
              <a:prstGeom prst="line">
                <a:avLst/>
              </a:prstGeom>
              <a:noFill/>
              <a:ln w="25400">
                <a:solidFill>
                  <a:srgbClr val="000000"/>
                </a:solidFill>
                <a:round/>
                <a:headEnd/>
                <a:tailEnd/>
              </a:ln>
            </p:spPr>
            <p:txBody>
              <a:bodyPr/>
              <a:lstStyle/>
              <a:p>
                <a:endParaRPr lang="en-US"/>
              </a:p>
            </p:txBody>
          </p:sp>
          <p:sp>
            <p:nvSpPr>
              <p:cNvPr id="3154" name="Line 630"/>
              <p:cNvSpPr>
                <a:spLocks noChangeShapeType="1"/>
              </p:cNvSpPr>
              <p:nvPr/>
            </p:nvSpPr>
            <p:spPr bwMode="auto">
              <a:xfrm>
                <a:off x="3326" y="1307"/>
                <a:ext cx="7" cy="2"/>
              </a:xfrm>
              <a:prstGeom prst="line">
                <a:avLst/>
              </a:prstGeom>
              <a:noFill/>
              <a:ln w="25400">
                <a:solidFill>
                  <a:srgbClr val="000000"/>
                </a:solidFill>
                <a:round/>
                <a:headEnd/>
                <a:tailEnd/>
              </a:ln>
            </p:spPr>
            <p:txBody>
              <a:bodyPr/>
              <a:lstStyle/>
              <a:p>
                <a:endParaRPr lang="en-US"/>
              </a:p>
            </p:txBody>
          </p:sp>
          <p:sp>
            <p:nvSpPr>
              <p:cNvPr id="3155" name="Line 631"/>
              <p:cNvSpPr>
                <a:spLocks noChangeShapeType="1"/>
              </p:cNvSpPr>
              <p:nvPr/>
            </p:nvSpPr>
            <p:spPr bwMode="auto">
              <a:xfrm>
                <a:off x="3333" y="1309"/>
                <a:ext cx="8" cy="2"/>
              </a:xfrm>
              <a:prstGeom prst="line">
                <a:avLst/>
              </a:prstGeom>
              <a:noFill/>
              <a:ln w="25400">
                <a:solidFill>
                  <a:srgbClr val="000000"/>
                </a:solidFill>
                <a:round/>
                <a:headEnd/>
                <a:tailEnd/>
              </a:ln>
            </p:spPr>
            <p:txBody>
              <a:bodyPr/>
              <a:lstStyle/>
              <a:p>
                <a:endParaRPr lang="en-US"/>
              </a:p>
            </p:txBody>
          </p:sp>
          <p:sp>
            <p:nvSpPr>
              <p:cNvPr id="3156" name="Line 632"/>
              <p:cNvSpPr>
                <a:spLocks noChangeShapeType="1"/>
              </p:cNvSpPr>
              <p:nvPr/>
            </p:nvSpPr>
            <p:spPr bwMode="auto">
              <a:xfrm flipV="1">
                <a:off x="3341" y="1301"/>
                <a:ext cx="6" cy="10"/>
              </a:xfrm>
              <a:prstGeom prst="line">
                <a:avLst/>
              </a:prstGeom>
              <a:noFill/>
              <a:ln w="25400">
                <a:solidFill>
                  <a:srgbClr val="000000"/>
                </a:solidFill>
                <a:round/>
                <a:headEnd/>
                <a:tailEnd/>
              </a:ln>
            </p:spPr>
            <p:txBody>
              <a:bodyPr/>
              <a:lstStyle/>
              <a:p>
                <a:endParaRPr lang="en-US"/>
              </a:p>
            </p:txBody>
          </p:sp>
          <p:sp>
            <p:nvSpPr>
              <p:cNvPr id="3157" name="Line 633"/>
              <p:cNvSpPr>
                <a:spLocks noChangeShapeType="1"/>
              </p:cNvSpPr>
              <p:nvPr/>
            </p:nvSpPr>
            <p:spPr bwMode="auto">
              <a:xfrm flipV="1">
                <a:off x="3347" y="1288"/>
                <a:ext cx="8" cy="13"/>
              </a:xfrm>
              <a:prstGeom prst="line">
                <a:avLst/>
              </a:prstGeom>
              <a:noFill/>
              <a:ln w="25400">
                <a:solidFill>
                  <a:srgbClr val="000000"/>
                </a:solidFill>
                <a:round/>
                <a:headEnd/>
                <a:tailEnd/>
              </a:ln>
            </p:spPr>
            <p:txBody>
              <a:bodyPr/>
              <a:lstStyle/>
              <a:p>
                <a:endParaRPr lang="en-US"/>
              </a:p>
            </p:txBody>
          </p:sp>
          <p:sp>
            <p:nvSpPr>
              <p:cNvPr id="3158" name="Line 634"/>
              <p:cNvSpPr>
                <a:spLocks noChangeShapeType="1"/>
              </p:cNvSpPr>
              <p:nvPr/>
            </p:nvSpPr>
            <p:spPr bwMode="auto">
              <a:xfrm flipV="1">
                <a:off x="3355" y="1274"/>
                <a:ext cx="7" cy="14"/>
              </a:xfrm>
              <a:prstGeom prst="line">
                <a:avLst/>
              </a:prstGeom>
              <a:noFill/>
              <a:ln w="25400">
                <a:solidFill>
                  <a:srgbClr val="000000"/>
                </a:solidFill>
                <a:round/>
                <a:headEnd/>
                <a:tailEnd/>
              </a:ln>
            </p:spPr>
            <p:txBody>
              <a:bodyPr/>
              <a:lstStyle/>
              <a:p>
                <a:endParaRPr lang="en-US"/>
              </a:p>
            </p:txBody>
          </p:sp>
          <p:sp>
            <p:nvSpPr>
              <p:cNvPr id="3159" name="Line 635"/>
              <p:cNvSpPr>
                <a:spLocks noChangeShapeType="1"/>
              </p:cNvSpPr>
              <p:nvPr/>
            </p:nvSpPr>
            <p:spPr bwMode="auto">
              <a:xfrm flipV="1">
                <a:off x="3362" y="1263"/>
                <a:ext cx="6" cy="11"/>
              </a:xfrm>
              <a:prstGeom prst="line">
                <a:avLst/>
              </a:prstGeom>
              <a:noFill/>
              <a:ln w="25400">
                <a:solidFill>
                  <a:srgbClr val="000000"/>
                </a:solidFill>
                <a:round/>
                <a:headEnd/>
                <a:tailEnd/>
              </a:ln>
            </p:spPr>
            <p:txBody>
              <a:bodyPr/>
              <a:lstStyle/>
              <a:p>
                <a:endParaRPr lang="en-US"/>
              </a:p>
            </p:txBody>
          </p:sp>
          <p:sp>
            <p:nvSpPr>
              <p:cNvPr id="3160" name="Line 636"/>
              <p:cNvSpPr>
                <a:spLocks noChangeShapeType="1"/>
              </p:cNvSpPr>
              <p:nvPr/>
            </p:nvSpPr>
            <p:spPr bwMode="auto">
              <a:xfrm flipV="1">
                <a:off x="3368" y="1251"/>
                <a:ext cx="8" cy="12"/>
              </a:xfrm>
              <a:prstGeom prst="line">
                <a:avLst/>
              </a:prstGeom>
              <a:noFill/>
              <a:ln w="25400">
                <a:solidFill>
                  <a:srgbClr val="000000"/>
                </a:solidFill>
                <a:round/>
                <a:headEnd/>
                <a:tailEnd/>
              </a:ln>
            </p:spPr>
            <p:txBody>
              <a:bodyPr/>
              <a:lstStyle/>
              <a:p>
                <a:endParaRPr lang="en-US"/>
              </a:p>
            </p:txBody>
          </p:sp>
          <p:sp>
            <p:nvSpPr>
              <p:cNvPr id="3161" name="Line 637"/>
              <p:cNvSpPr>
                <a:spLocks noChangeShapeType="1"/>
              </p:cNvSpPr>
              <p:nvPr/>
            </p:nvSpPr>
            <p:spPr bwMode="auto">
              <a:xfrm flipV="1">
                <a:off x="3376" y="1242"/>
                <a:ext cx="7" cy="9"/>
              </a:xfrm>
              <a:prstGeom prst="line">
                <a:avLst/>
              </a:prstGeom>
              <a:noFill/>
              <a:ln w="25400">
                <a:solidFill>
                  <a:srgbClr val="000000"/>
                </a:solidFill>
                <a:round/>
                <a:headEnd/>
                <a:tailEnd/>
              </a:ln>
            </p:spPr>
            <p:txBody>
              <a:bodyPr/>
              <a:lstStyle/>
              <a:p>
                <a:endParaRPr lang="en-US"/>
              </a:p>
            </p:txBody>
          </p:sp>
          <p:sp>
            <p:nvSpPr>
              <p:cNvPr id="3162" name="Line 638"/>
              <p:cNvSpPr>
                <a:spLocks noChangeShapeType="1"/>
              </p:cNvSpPr>
              <p:nvPr/>
            </p:nvSpPr>
            <p:spPr bwMode="auto">
              <a:xfrm flipV="1">
                <a:off x="3383" y="1230"/>
                <a:ext cx="6" cy="12"/>
              </a:xfrm>
              <a:prstGeom prst="line">
                <a:avLst/>
              </a:prstGeom>
              <a:noFill/>
              <a:ln w="25400">
                <a:solidFill>
                  <a:srgbClr val="000000"/>
                </a:solidFill>
                <a:round/>
                <a:headEnd/>
                <a:tailEnd/>
              </a:ln>
            </p:spPr>
            <p:txBody>
              <a:bodyPr/>
              <a:lstStyle/>
              <a:p>
                <a:endParaRPr lang="en-US"/>
              </a:p>
            </p:txBody>
          </p:sp>
          <p:sp>
            <p:nvSpPr>
              <p:cNvPr id="3163" name="Line 639"/>
              <p:cNvSpPr>
                <a:spLocks noChangeShapeType="1"/>
              </p:cNvSpPr>
              <p:nvPr/>
            </p:nvSpPr>
            <p:spPr bwMode="auto">
              <a:xfrm flipV="1">
                <a:off x="3389" y="1222"/>
                <a:ext cx="8" cy="8"/>
              </a:xfrm>
              <a:prstGeom prst="line">
                <a:avLst/>
              </a:prstGeom>
              <a:noFill/>
              <a:ln w="25400">
                <a:solidFill>
                  <a:srgbClr val="000000"/>
                </a:solidFill>
                <a:round/>
                <a:headEnd/>
                <a:tailEnd/>
              </a:ln>
            </p:spPr>
            <p:txBody>
              <a:bodyPr/>
              <a:lstStyle/>
              <a:p>
                <a:endParaRPr lang="en-US"/>
              </a:p>
            </p:txBody>
          </p:sp>
          <p:sp>
            <p:nvSpPr>
              <p:cNvPr id="3164" name="Line 640"/>
              <p:cNvSpPr>
                <a:spLocks noChangeShapeType="1"/>
              </p:cNvSpPr>
              <p:nvPr/>
            </p:nvSpPr>
            <p:spPr bwMode="auto">
              <a:xfrm flipV="1">
                <a:off x="3397" y="1213"/>
                <a:ext cx="6" cy="9"/>
              </a:xfrm>
              <a:prstGeom prst="line">
                <a:avLst/>
              </a:prstGeom>
              <a:noFill/>
              <a:ln w="25400">
                <a:solidFill>
                  <a:srgbClr val="000000"/>
                </a:solidFill>
                <a:round/>
                <a:headEnd/>
                <a:tailEnd/>
              </a:ln>
            </p:spPr>
            <p:txBody>
              <a:bodyPr/>
              <a:lstStyle/>
              <a:p>
                <a:endParaRPr lang="en-US"/>
              </a:p>
            </p:txBody>
          </p:sp>
          <p:sp>
            <p:nvSpPr>
              <p:cNvPr id="3165" name="Line 641"/>
              <p:cNvSpPr>
                <a:spLocks noChangeShapeType="1"/>
              </p:cNvSpPr>
              <p:nvPr/>
            </p:nvSpPr>
            <p:spPr bwMode="auto">
              <a:xfrm flipV="1">
                <a:off x="3403" y="1205"/>
                <a:ext cx="7" cy="8"/>
              </a:xfrm>
              <a:prstGeom prst="line">
                <a:avLst/>
              </a:prstGeom>
              <a:noFill/>
              <a:ln w="25400">
                <a:solidFill>
                  <a:srgbClr val="000000"/>
                </a:solidFill>
                <a:round/>
                <a:headEnd/>
                <a:tailEnd/>
              </a:ln>
            </p:spPr>
            <p:txBody>
              <a:bodyPr/>
              <a:lstStyle/>
              <a:p>
                <a:endParaRPr lang="en-US"/>
              </a:p>
            </p:txBody>
          </p:sp>
          <p:sp>
            <p:nvSpPr>
              <p:cNvPr id="3166" name="Line 642"/>
              <p:cNvSpPr>
                <a:spLocks noChangeShapeType="1"/>
              </p:cNvSpPr>
              <p:nvPr/>
            </p:nvSpPr>
            <p:spPr bwMode="auto">
              <a:xfrm flipV="1">
                <a:off x="3410" y="1197"/>
                <a:ext cx="8" cy="8"/>
              </a:xfrm>
              <a:prstGeom prst="line">
                <a:avLst/>
              </a:prstGeom>
              <a:noFill/>
              <a:ln w="25400">
                <a:solidFill>
                  <a:srgbClr val="000000"/>
                </a:solidFill>
                <a:round/>
                <a:headEnd/>
                <a:tailEnd/>
              </a:ln>
            </p:spPr>
            <p:txBody>
              <a:bodyPr/>
              <a:lstStyle/>
              <a:p>
                <a:endParaRPr lang="en-US"/>
              </a:p>
            </p:txBody>
          </p:sp>
          <p:sp>
            <p:nvSpPr>
              <p:cNvPr id="3167" name="Line 643"/>
              <p:cNvSpPr>
                <a:spLocks noChangeShapeType="1"/>
              </p:cNvSpPr>
              <p:nvPr/>
            </p:nvSpPr>
            <p:spPr bwMode="auto">
              <a:xfrm flipV="1">
                <a:off x="3418" y="1192"/>
                <a:ext cx="6" cy="5"/>
              </a:xfrm>
              <a:prstGeom prst="line">
                <a:avLst/>
              </a:prstGeom>
              <a:noFill/>
              <a:ln w="25400">
                <a:solidFill>
                  <a:srgbClr val="000000"/>
                </a:solidFill>
                <a:round/>
                <a:headEnd/>
                <a:tailEnd/>
              </a:ln>
            </p:spPr>
            <p:txBody>
              <a:bodyPr/>
              <a:lstStyle/>
              <a:p>
                <a:endParaRPr lang="en-US"/>
              </a:p>
            </p:txBody>
          </p:sp>
          <p:sp>
            <p:nvSpPr>
              <p:cNvPr id="3168" name="Line 644"/>
              <p:cNvSpPr>
                <a:spLocks noChangeShapeType="1"/>
              </p:cNvSpPr>
              <p:nvPr/>
            </p:nvSpPr>
            <p:spPr bwMode="auto">
              <a:xfrm flipV="1">
                <a:off x="3424" y="1186"/>
                <a:ext cx="7" cy="6"/>
              </a:xfrm>
              <a:prstGeom prst="line">
                <a:avLst/>
              </a:prstGeom>
              <a:noFill/>
              <a:ln w="25400">
                <a:solidFill>
                  <a:srgbClr val="000000"/>
                </a:solidFill>
                <a:round/>
                <a:headEnd/>
                <a:tailEnd/>
              </a:ln>
            </p:spPr>
            <p:txBody>
              <a:bodyPr/>
              <a:lstStyle/>
              <a:p>
                <a:endParaRPr lang="en-US"/>
              </a:p>
            </p:txBody>
          </p:sp>
          <p:sp>
            <p:nvSpPr>
              <p:cNvPr id="3169" name="Line 645"/>
              <p:cNvSpPr>
                <a:spLocks noChangeShapeType="1"/>
              </p:cNvSpPr>
              <p:nvPr/>
            </p:nvSpPr>
            <p:spPr bwMode="auto">
              <a:xfrm flipV="1">
                <a:off x="3431" y="1180"/>
                <a:ext cx="8" cy="6"/>
              </a:xfrm>
              <a:prstGeom prst="line">
                <a:avLst/>
              </a:prstGeom>
              <a:noFill/>
              <a:ln w="25400">
                <a:solidFill>
                  <a:srgbClr val="000000"/>
                </a:solidFill>
                <a:round/>
                <a:headEnd/>
                <a:tailEnd/>
              </a:ln>
            </p:spPr>
            <p:txBody>
              <a:bodyPr/>
              <a:lstStyle/>
              <a:p>
                <a:endParaRPr lang="en-US"/>
              </a:p>
            </p:txBody>
          </p:sp>
          <p:sp>
            <p:nvSpPr>
              <p:cNvPr id="3170" name="Line 646"/>
              <p:cNvSpPr>
                <a:spLocks noChangeShapeType="1"/>
              </p:cNvSpPr>
              <p:nvPr/>
            </p:nvSpPr>
            <p:spPr bwMode="auto">
              <a:xfrm flipV="1">
                <a:off x="3439" y="1176"/>
                <a:ext cx="6" cy="4"/>
              </a:xfrm>
              <a:prstGeom prst="line">
                <a:avLst/>
              </a:prstGeom>
              <a:noFill/>
              <a:ln w="25400">
                <a:solidFill>
                  <a:srgbClr val="000000"/>
                </a:solidFill>
                <a:round/>
                <a:headEnd/>
                <a:tailEnd/>
              </a:ln>
            </p:spPr>
            <p:txBody>
              <a:bodyPr/>
              <a:lstStyle/>
              <a:p>
                <a:endParaRPr lang="en-US"/>
              </a:p>
            </p:txBody>
          </p:sp>
          <p:sp>
            <p:nvSpPr>
              <p:cNvPr id="3171" name="Line 647"/>
              <p:cNvSpPr>
                <a:spLocks noChangeShapeType="1"/>
              </p:cNvSpPr>
              <p:nvPr/>
            </p:nvSpPr>
            <p:spPr bwMode="auto">
              <a:xfrm flipV="1">
                <a:off x="3445" y="1173"/>
                <a:ext cx="7" cy="3"/>
              </a:xfrm>
              <a:prstGeom prst="line">
                <a:avLst/>
              </a:prstGeom>
              <a:noFill/>
              <a:ln w="25400">
                <a:solidFill>
                  <a:srgbClr val="000000"/>
                </a:solidFill>
                <a:round/>
                <a:headEnd/>
                <a:tailEnd/>
              </a:ln>
            </p:spPr>
            <p:txBody>
              <a:bodyPr/>
              <a:lstStyle/>
              <a:p>
                <a:endParaRPr lang="en-US"/>
              </a:p>
            </p:txBody>
          </p:sp>
          <p:sp>
            <p:nvSpPr>
              <p:cNvPr id="3172" name="Line 648"/>
              <p:cNvSpPr>
                <a:spLocks noChangeShapeType="1"/>
              </p:cNvSpPr>
              <p:nvPr/>
            </p:nvSpPr>
            <p:spPr bwMode="auto">
              <a:xfrm flipV="1">
                <a:off x="3452" y="1171"/>
                <a:ext cx="8" cy="2"/>
              </a:xfrm>
              <a:prstGeom prst="line">
                <a:avLst/>
              </a:prstGeom>
              <a:noFill/>
              <a:ln w="25400">
                <a:solidFill>
                  <a:srgbClr val="000000"/>
                </a:solidFill>
                <a:round/>
                <a:headEnd/>
                <a:tailEnd/>
              </a:ln>
            </p:spPr>
            <p:txBody>
              <a:bodyPr/>
              <a:lstStyle/>
              <a:p>
                <a:endParaRPr lang="en-US"/>
              </a:p>
            </p:txBody>
          </p:sp>
          <p:sp>
            <p:nvSpPr>
              <p:cNvPr id="3173" name="Line 649"/>
              <p:cNvSpPr>
                <a:spLocks noChangeShapeType="1"/>
              </p:cNvSpPr>
              <p:nvPr/>
            </p:nvSpPr>
            <p:spPr bwMode="auto">
              <a:xfrm flipV="1">
                <a:off x="3460" y="1169"/>
                <a:ext cx="6" cy="2"/>
              </a:xfrm>
              <a:prstGeom prst="line">
                <a:avLst/>
              </a:prstGeom>
              <a:noFill/>
              <a:ln w="25400">
                <a:solidFill>
                  <a:srgbClr val="000000"/>
                </a:solidFill>
                <a:round/>
                <a:headEnd/>
                <a:tailEnd/>
              </a:ln>
            </p:spPr>
            <p:txBody>
              <a:bodyPr/>
              <a:lstStyle/>
              <a:p>
                <a:endParaRPr lang="en-US"/>
              </a:p>
            </p:txBody>
          </p:sp>
          <p:sp>
            <p:nvSpPr>
              <p:cNvPr id="3174" name="Line 650"/>
              <p:cNvSpPr>
                <a:spLocks noChangeShapeType="1"/>
              </p:cNvSpPr>
              <p:nvPr/>
            </p:nvSpPr>
            <p:spPr bwMode="auto">
              <a:xfrm flipV="1">
                <a:off x="3466" y="1167"/>
                <a:ext cx="8" cy="2"/>
              </a:xfrm>
              <a:prstGeom prst="line">
                <a:avLst/>
              </a:prstGeom>
              <a:noFill/>
              <a:ln w="25400">
                <a:solidFill>
                  <a:srgbClr val="000000"/>
                </a:solidFill>
                <a:round/>
                <a:headEnd/>
                <a:tailEnd/>
              </a:ln>
            </p:spPr>
            <p:txBody>
              <a:bodyPr/>
              <a:lstStyle/>
              <a:p>
                <a:endParaRPr lang="en-US"/>
              </a:p>
            </p:txBody>
          </p:sp>
          <p:sp>
            <p:nvSpPr>
              <p:cNvPr id="3175" name="Line 651"/>
              <p:cNvSpPr>
                <a:spLocks noChangeShapeType="1"/>
              </p:cNvSpPr>
              <p:nvPr/>
            </p:nvSpPr>
            <p:spPr bwMode="auto">
              <a:xfrm>
                <a:off x="3474" y="1167"/>
                <a:ext cx="7" cy="1"/>
              </a:xfrm>
              <a:prstGeom prst="line">
                <a:avLst/>
              </a:prstGeom>
              <a:noFill/>
              <a:ln w="25400">
                <a:solidFill>
                  <a:srgbClr val="000000"/>
                </a:solidFill>
                <a:round/>
                <a:headEnd/>
                <a:tailEnd/>
              </a:ln>
            </p:spPr>
            <p:txBody>
              <a:bodyPr/>
              <a:lstStyle/>
              <a:p>
                <a:endParaRPr lang="en-US"/>
              </a:p>
            </p:txBody>
          </p:sp>
          <p:sp>
            <p:nvSpPr>
              <p:cNvPr id="3176" name="Line 652"/>
              <p:cNvSpPr>
                <a:spLocks noChangeShapeType="1"/>
              </p:cNvSpPr>
              <p:nvPr/>
            </p:nvSpPr>
            <p:spPr bwMode="auto">
              <a:xfrm>
                <a:off x="3481" y="1167"/>
                <a:ext cx="6" cy="1"/>
              </a:xfrm>
              <a:prstGeom prst="line">
                <a:avLst/>
              </a:prstGeom>
              <a:noFill/>
              <a:ln w="25400">
                <a:solidFill>
                  <a:srgbClr val="000000"/>
                </a:solidFill>
                <a:round/>
                <a:headEnd/>
                <a:tailEnd/>
              </a:ln>
            </p:spPr>
            <p:txBody>
              <a:bodyPr/>
              <a:lstStyle/>
              <a:p>
                <a:endParaRPr lang="en-US"/>
              </a:p>
            </p:txBody>
          </p:sp>
          <p:sp>
            <p:nvSpPr>
              <p:cNvPr id="3177" name="Line 653"/>
              <p:cNvSpPr>
                <a:spLocks noChangeShapeType="1"/>
              </p:cNvSpPr>
              <p:nvPr/>
            </p:nvSpPr>
            <p:spPr bwMode="auto">
              <a:xfrm>
                <a:off x="3487" y="1167"/>
                <a:ext cx="8" cy="2"/>
              </a:xfrm>
              <a:prstGeom prst="line">
                <a:avLst/>
              </a:prstGeom>
              <a:noFill/>
              <a:ln w="25400">
                <a:solidFill>
                  <a:srgbClr val="000000"/>
                </a:solidFill>
                <a:round/>
                <a:headEnd/>
                <a:tailEnd/>
              </a:ln>
            </p:spPr>
            <p:txBody>
              <a:bodyPr/>
              <a:lstStyle/>
              <a:p>
                <a:endParaRPr lang="en-US"/>
              </a:p>
            </p:txBody>
          </p:sp>
          <p:sp>
            <p:nvSpPr>
              <p:cNvPr id="3178" name="Line 654"/>
              <p:cNvSpPr>
                <a:spLocks noChangeShapeType="1"/>
              </p:cNvSpPr>
              <p:nvPr/>
            </p:nvSpPr>
            <p:spPr bwMode="auto">
              <a:xfrm>
                <a:off x="3495" y="1169"/>
                <a:ext cx="6" cy="2"/>
              </a:xfrm>
              <a:prstGeom prst="line">
                <a:avLst/>
              </a:prstGeom>
              <a:noFill/>
              <a:ln w="25400">
                <a:solidFill>
                  <a:srgbClr val="000000"/>
                </a:solidFill>
                <a:round/>
                <a:headEnd/>
                <a:tailEnd/>
              </a:ln>
            </p:spPr>
            <p:txBody>
              <a:bodyPr/>
              <a:lstStyle/>
              <a:p>
                <a:endParaRPr lang="en-US"/>
              </a:p>
            </p:txBody>
          </p:sp>
          <p:sp>
            <p:nvSpPr>
              <p:cNvPr id="3179" name="Line 655"/>
              <p:cNvSpPr>
                <a:spLocks noChangeShapeType="1"/>
              </p:cNvSpPr>
              <p:nvPr/>
            </p:nvSpPr>
            <p:spPr bwMode="auto">
              <a:xfrm>
                <a:off x="3501" y="1171"/>
                <a:ext cx="7" cy="2"/>
              </a:xfrm>
              <a:prstGeom prst="line">
                <a:avLst/>
              </a:prstGeom>
              <a:noFill/>
              <a:ln w="25400">
                <a:solidFill>
                  <a:srgbClr val="000000"/>
                </a:solidFill>
                <a:round/>
                <a:headEnd/>
                <a:tailEnd/>
              </a:ln>
            </p:spPr>
            <p:txBody>
              <a:bodyPr/>
              <a:lstStyle/>
              <a:p>
                <a:endParaRPr lang="en-US"/>
              </a:p>
            </p:txBody>
          </p:sp>
          <p:sp>
            <p:nvSpPr>
              <p:cNvPr id="3180" name="Line 656"/>
              <p:cNvSpPr>
                <a:spLocks noChangeShapeType="1"/>
              </p:cNvSpPr>
              <p:nvPr/>
            </p:nvSpPr>
            <p:spPr bwMode="auto">
              <a:xfrm>
                <a:off x="3508" y="1173"/>
                <a:ext cx="8" cy="3"/>
              </a:xfrm>
              <a:prstGeom prst="line">
                <a:avLst/>
              </a:prstGeom>
              <a:noFill/>
              <a:ln w="25400">
                <a:solidFill>
                  <a:srgbClr val="000000"/>
                </a:solidFill>
                <a:round/>
                <a:headEnd/>
                <a:tailEnd/>
              </a:ln>
            </p:spPr>
            <p:txBody>
              <a:bodyPr/>
              <a:lstStyle/>
              <a:p>
                <a:endParaRPr lang="en-US"/>
              </a:p>
            </p:txBody>
          </p:sp>
          <p:sp>
            <p:nvSpPr>
              <p:cNvPr id="3181" name="Line 657"/>
              <p:cNvSpPr>
                <a:spLocks noChangeShapeType="1"/>
              </p:cNvSpPr>
              <p:nvPr/>
            </p:nvSpPr>
            <p:spPr bwMode="auto">
              <a:xfrm>
                <a:off x="3516" y="1176"/>
                <a:ext cx="6" cy="4"/>
              </a:xfrm>
              <a:prstGeom prst="line">
                <a:avLst/>
              </a:prstGeom>
              <a:noFill/>
              <a:ln w="25400">
                <a:solidFill>
                  <a:srgbClr val="000000"/>
                </a:solidFill>
                <a:round/>
                <a:headEnd/>
                <a:tailEnd/>
              </a:ln>
            </p:spPr>
            <p:txBody>
              <a:bodyPr/>
              <a:lstStyle/>
              <a:p>
                <a:endParaRPr lang="en-US"/>
              </a:p>
            </p:txBody>
          </p:sp>
          <p:sp>
            <p:nvSpPr>
              <p:cNvPr id="3182" name="Line 658"/>
              <p:cNvSpPr>
                <a:spLocks noChangeShapeType="1"/>
              </p:cNvSpPr>
              <p:nvPr/>
            </p:nvSpPr>
            <p:spPr bwMode="auto">
              <a:xfrm>
                <a:off x="3522" y="1180"/>
                <a:ext cx="7" cy="4"/>
              </a:xfrm>
              <a:prstGeom prst="line">
                <a:avLst/>
              </a:prstGeom>
              <a:noFill/>
              <a:ln w="25400">
                <a:solidFill>
                  <a:srgbClr val="000000"/>
                </a:solidFill>
                <a:round/>
                <a:headEnd/>
                <a:tailEnd/>
              </a:ln>
            </p:spPr>
            <p:txBody>
              <a:bodyPr/>
              <a:lstStyle/>
              <a:p>
                <a:endParaRPr lang="en-US"/>
              </a:p>
            </p:txBody>
          </p:sp>
          <p:sp>
            <p:nvSpPr>
              <p:cNvPr id="3183" name="Line 659"/>
              <p:cNvSpPr>
                <a:spLocks noChangeShapeType="1"/>
              </p:cNvSpPr>
              <p:nvPr/>
            </p:nvSpPr>
            <p:spPr bwMode="auto">
              <a:xfrm>
                <a:off x="3529" y="1184"/>
                <a:ext cx="8" cy="2"/>
              </a:xfrm>
              <a:prstGeom prst="line">
                <a:avLst/>
              </a:prstGeom>
              <a:noFill/>
              <a:ln w="25400">
                <a:solidFill>
                  <a:srgbClr val="000000"/>
                </a:solidFill>
                <a:round/>
                <a:headEnd/>
                <a:tailEnd/>
              </a:ln>
            </p:spPr>
            <p:txBody>
              <a:bodyPr/>
              <a:lstStyle/>
              <a:p>
                <a:endParaRPr lang="en-US"/>
              </a:p>
            </p:txBody>
          </p:sp>
          <p:sp>
            <p:nvSpPr>
              <p:cNvPr id="3184" name="Line 660"/>
              <p:cNvSpPr>
                <a:spLocks noChangeShapeType="1"/>
              </p:cNvSpPr>
              <p:nvPr/>
            </p:nvSpPr>
            <p:spPr bwMode="auto">
              <a:xfrm>
                <a:off x="3537" y="1186"/>
                <a:ext cx="6" cy="2"/>
              </a:xfrm>
              <a:prstGeom prst="line">
                <a:avLst/>
              </a:prstGeom>
              <a:noFill/>
              <a:ln w="25400">
                <a:solidFill>
                  <a:srgbClr val="000000"/>
                </a:solidFill>
                <a:round/>
                <a:headEnd/>
                <a:tailEnd/>
              </a:ln>
            </p:spPr>
            <p:txBody>
              <a:bodyPr/>
              <a:lstStyle/>
              <a:p>
                <a:endParaRPr lang="en-US"/>
              </a:p>
            </p:txBody>
          </p:sp>
          <p:sp>
            <p:nvSpPr>
              <p:cNvPr id="3185" name="Line 661"/>
              <p:cNvSpPr>
                <a:spLocks noChangeShapeType="1"/>
              </p:cNvSpPr>
              <p:nvPr/>
            </p:nvSpPr>
            <p:spPr bwMode="auto">
              <a:xfrm>
                <a:off x="3543" y="1188"/>
                <a:ext cx="7" cy="2"/>
              </a:xfrm>
              <a:prstGeom prst="line">
                <a:avLst/>
              </a:prstGeom>
              <a:noFill/>
              <a:ln w="25400">
                <a:solidFill>
                  <a:srgbClr val="000000"/>
                </a:solidFill>
                <a:round/>
                <a:headEnd/>
                <a:tailEnd/>
              </a:ln>
            </p:spPr>
            <p:txBody>
              <a:bodyPr/>
              <a:lstStyle/>
              <a:p>
                <a:endParaRPr lang="en-US"/>
              </a:p>
            </p:txBody>
          </p:sp>
          <p:sp>
            <p:nvSpPr>
              <p:cNvPr id="3186" name="Line 662"/>
              <p:cNvSpPr>
                <a:spLocks noChangeShapeType="1"/>
              </p:cNvSpPr>
              <p:nvPr/>
            </p:nvSpPr>
            <p:spPr bwMode="auto">
              <a:xfrm>
                <a:off x="3550" y="1190"/>
                <a:ext cx="8" cy="2"/>
              </a:xfrm>
              <a:prstGeom prst="line">
                <a:avLst/>
              </a:prstGeom>
              <a:noFill/>
              <a:ln w="25400">
                <a:solidFill>
                  <a:srgbClr val="000000"/>
                </a:solidFill>
                <a:round/>
                <a:headEnd/>
                <a:tailEnd/>
              </a:ln>
            </p:spPr>
            <p:txBody>
              <a:bodyPr/>
              <a:lstStyle/>
              <a:p>
                <a:endParaRPr lang="en-US"/>
              </a:p>
            </p:txBody>
          </p:sp>
          <p:sp>
            <p:nvSpPr>
              <p:cNvPr id="3187" name="Line 663"/>
              <p:cNvSpPr>
                <a:spLocks noChangeShapeType="1"/>
              </p:cNvSpPr>
              <p:nvPr/>
            </p:nvSpPr>
            <p:spPr bwMode="auto">
              <a:xfrm>
                <a:off x="3558" y="1192"/>
                <a:ext cx="6" cy="2"/>
              </a:xfrm>
              <a:prstGeom prst="line">
                <a:avLst/>
              </a:prstGeom>
              <a:noFill/>
              <a:ln w="25400">
                <a:solidFill>
                  <a:srgbClr val="000000"/>
                </a:solidFill>
                <a:round/>
                <a:headEnd/>
                <a:tailEnd/>
              </a:ln>
            </p:spPr>
            <p:txBody>
              <a:bodyPr/>
              <a:lstStyle/>
              <a:p>
                <a:endParaRPr lang="en-US"/>
              </a:p>
            </p:txBody>
          </p:sp>
          <p:sp>
            <p:nvSpPr>
              <p:cNvPr id="3188" name="Line 664"/>
              <p:cNvSpPr>
                <a:spLocks noChangeShapeType="1"/>
              </p:cNvSpPr>
              <p:nvPr/>
            </p:nvSpPr>
            <p:spPr bwMode="auto">
              <a:xfrm>
                <a:off x="3564" y="1194"/>
                <a:ext cx="8" cy="3"/>
              </a:xfrm>
              <a:prstGeom prst="line">
                <a:avLst/>
              </a:prstGeom>
              <a:noFill/>
              <a:ln w="25400">
                <a:solidFill>
                  <a:srgbClr val="000000"/>
                </a:solidFill>
                <a:round/>
                <a:headEnd/>
                <a:tailEnd/>
              </a:ln>
            </p:spPr>
            <p:txBody>
              <a:bodyPr/>
              <a:lstStyle/>
              <a:p>
                <a:endParaRPr lang="en-US"/>
              </a:p>
            </p:txBody>
          </p:sp>
          <p:sp>
            <p:nvSpPr>
              <p:cNvPr id="3189" name="Line 665"/>
              <p:cNvSpPr>
                <a:spLocks noChangeShapeType="1"/>
              </p:cNvSpPr>
              <p:nvPr/>
            </p:nvSpPr>
            <p:spPr bwMode="auto">
              <a:xfrm>
                <a:off x="3572" y="1197"/>
                <a:ext cx="5" cy="2"/>
              </a:xfrm>
              <a:prstGeom prst="line">
                <a:avLst/>
              </a:prstGeom>
              <a:noFill/>
              <a:ln w="25400">
                <a:solidFill>
                  <a:srgbClr val="000000"/>
                </a:solidFill>
                <a:round/>
                <a:headEnd/>
                <a:tailEnd/>
              </a:ln>
            </p:spPr>
            <p:txBody>
              <a:bodyPr/>
              <a:lstStyle/>
              <a:p>
                <a:endParaRPr lang="en-US"/>
              </a:p>
            </p:txBody>
          </p:sp>
          <p:sp>
            <p:nvSpPr>
              <p:cNvPr id="3190" name="Line 666"/>
              <p:cNvSpPr>
                <a:spLocks noChangeShapeType="1"/>
              </p:cNvSpPr>
              <p:nvPr/>
            </p:nvSpPr>
            <p:spPr bwMode="auto">
              <a:xfrm>
                <a:off x="3577" y="1199"/>
                <a:ext cx="8" cy="2"/>
              </a:xfrm>
              <a:prstGeom prst="line">
                <a:avLst/>
              </a:prstGeom>
              <a:noFill/>
              <a:ln w="25400">
                <a:solidFill>
                  <a:srgbClr val="000000"/>
                </a:solidFill>
                <a:round/>
                <a:headEnd/>
                <a:tailEnd/>
              </a:ln>
            </p:spPr>
            <p:txBody>
              <a:bodyPr/>
              <a:lstStyle/>
              <a:p>
                <a:endParaRPr lang="en-US"/>
              </a:p>
            </p:txBody>
          </p:sp>
          <p:sp>
            <p:nvSpPr>
              <p:cNvPr id="3191" name="Line 667"/>
              <p:cNvSpPr>
                <a:spLocks noChangeShapeType="1"/>
              </p:cNvSpPr>
              <p:nvPr/>
            </p:nvSpPr>
            <p:spPr bwMode="auto">
              <a:xfrm>
                <a:off x="3585" y="1201"/>
                <a:ext cx="8" cy="2"/>
              </a:xfrm>
              <a:prstGeom prst="line">
                <a:avLst/>
              </a:prstGeom>
              <a:noFill/>
              <a:ln w="25400">
                <a:solidFill>
                  <a:srgbClr val="000000"/>
                </a:solidFill>
                <a:round/>
                <a:headEnd/>
                <a:tailEnd/>
              </a:ln>
            </p:spPr>
            <p:txBody>
              <a:bodyPr/>
              <a:lstStyle/>
              <a:p>
                <a:endParaRPr lang="en-US"/>
              </a:p>
            </p:txBody>
          </p:sp>
          <p:sp>
            <p:nvSpPr>
              <p:cNvPr id="3192" name="Line 668"/>
              <p:cNvSpPr>
                <a:spLocks noChangeShapeType="1"/>
              </p:cNvSpPr>
              <p:nvPr/>
            </p:nvSpPr>
            <p:spPr bwMode="auto">
              <a:xfrm>
                <a:off x="3593" y="1203"/>
                <a:ext cx="5" cy="2"/>
              </a:xfrm>
              <a:prstGeom prst="line">
                <a:avLst/>
              </a:prstGeom>
              <a:noFill/>
              <a:ln w="25400">
                <a:solidFill>
                  <a:srgbClr val="000000"/>
                </a:solidFill>
                <a:round/>
                <a:headEnd/>
                <a:tailEnd/>
              </a:ln>
            </p:spPr>
            <p:txBody>
              <a:bodyPr/>
              <a:lstStyle/>
              <a:p>
                <a:endParaRPr lang="en-US"/>
              </a:p>
            </p:txBody>
          </p:sp>
          <p:sp>
            <p:nvSpPr>
              <p:cNvPr id="3193" name="Line 669"/>
              <p:cNvSpPr>
                <a:spLocks noChangeShapeType="1"/>
              </p:cNvSpPr>
              <p:nvPr/>
            </p:nvSpPr>
            <p:spPr bwMode="auto">
              <a:xfrm>
                <a:off x="3598" y="1205"/>
                <a:ext cx="8" cy="2"/>
              </a:xfrm>
              <a:prstGeom prst="line">
                <a:avLst/>
              </a:prstGeom>
              <a:noFill/>
              <a:ln w="25400">
                <a:solidFill>
                  <a:srgbClr val="000000"/>
                </a:solidFill>
                <a:round/>
                <a:headEnd/>
                <a:tailEnd/>
              </a:ln>
            </p:spPr>
            <p:txBody>
              <a:bodyPr/>
              <a:lstStyle/>
              <a:p>
                <a:endParaRPr lang="en-US"/>
              </a:p>
            </p:txBody>
          </p:sp>
          <p:sp>
            <p:nvSpPr>
              <p:cNvPr id="3194" name="Line 670"/>
              <p:cNvSpPr>
                <a:spLocks noChangeShapeType="1"/>
              </p:cNvSpPr>
              <p:nvPr/>
            </p:nvSpPr>
            <p:spPr bwMode="auto">
              <a:xfrm>
                <a:off x="3606" y="1207"/>
                <a:ext cx="8" cy="4"/>
              </a:xfrm>
              <a:prstGeom prst="line">
                <a:avLst/>
              </a:prstGeom>
              <a:noFill/>
              <a:ln w="25400">
                <a:solidFill>
                  <a:srgbClr val="000000"/>
                </a:solidFill>
                <a:round/>
                <a:headEnd/>
                <a:tailEnd/>
              </a:ln>
            </p:spPr>
            <p:txBody>
              <a:bodyPr/>
              <a:lstStyle/>
              <a:p>
                <a:endParaRPr lang="en-US"/>
              </a:p>
            </p:txBody>
          </p:sp>
          <p:sp>
            <p:nvSpPr>
              <p:cNvPr id="3195" name="Line 671"/>
              <p:cNvSpPr>
                <a:spLocks noChangeShapeType="1"/>
              </p:cNvSpPr>
              <p:nvPr/>
            </p:nvSpPr>
            <p:spPr bwMode="auto">
              <a:xfrm>
                <a:off x="3614" y="1211"/>
                <a:ext cx="6" cy="2"/>
              </a:xfrm>
              <a:prstGeom prst="line">
                <a:avLst/>
              </a:prstGeom>
              <a:noFill/>
              <a:ln w="25400">
                <a:solidFill>
                  <a:srgbClr val="000000"/>
                </a:solidFill>
                <a:round/>
                <a:headEnd/>
                <a:tailEnd/>
              </a:ln>
            </p:spPr>
            <p:txBody>
              <a:bodyPr/>
              <a:lstStyle/>
              <a:p>
                <a:endParaRPr lang="en-US"/>
              </a:p>
            </p:txBody>
          </p:sp>
          <p:sp>
            <p:nvSpPr>
              <p:cNvPr id="3196" name="Line 672"/>
              <p:cNvSpPr>
                <a:spLocks noChangeShapeType="1"/>
              </p:cNvSpPr>
              <p:nvPr/>
            </p:nvSpPr>
            <p:spPr bwMode="auto">
              <a:xfrm>
                <a:off x="3620" y="1213"/>
                <a:ext cx="7" cy="2"/>
              </a:xfrm>
              <a:prstGeom prst="line">
                <a:avLst/>
              </a:prstGeom>
              <a:noFill/>
              <a:ln w="25400">
                <a:solidFill>
                  <a:srgbClr val="000000"/>
                </a:solidFill>
                <a:round/>
                <a:headEnd/>
                <a:tailEnd/>
              </a:ln>
            </p:spPr>
            <p:txBody>
              <a:bodyPr/>
              <a:lstStyle/>
              <a:p>
                <a:endParaRPr lang="en-US"/>
              </a:p>
            </p:txBody>
          </p:sp>
          <p:sp>
            <p:nvSpPr>
              <p:cNvPr id="3197" name="Line 673"/>
              <p:cNvSpPr>
                <a:spLocks noChangeShapeType="1"/>
              </p:cNvSpPr>
              <p:nvPr/>
            </p:nvSpPr>
            <p:spPr bwMode="auto">
              <a:xfrm>
                <a:off x="3627" y="1215"/>
                <a:ext cx="8" cy="2"/>
              </a:xfrm>
              <a:prstGeom prst="line">
                <a:avLst/>
              </a:prstGeom>
              <a:noFill/>
              <a:ln w="25400">
                <a:solidFill>
                  <a:srgbClr val="000000"/>
                </a:solidFill>
                <a:round/>
                <a:headEnd/>
                <a:tailEnd/>
              </a:ln>
            </p:spPr>
            <p:txBody>
              <a:bodyPr/>
              <a:lstStyle/>
              <a:p>
                <a:endParaRPr lang="en-US"/>
              </a:p>
            </p:txBody>
          </p:sp>
          <p:sp>
            <p:nvSpPr>
              <p:cNvPr id="3198" name="Line 674"/>
              <p:cNvSpPr>
                <a:spLocks noChangeShapeType="1"/>
              </p:cNvSpPr>
              <p:nvPr/>
            </p:nvSpPr>
            <p:spPr bwMode="auto">
              <a:xfrm>
                <a:off x="3635" y="1217"/>
                <a:ext cx="6" cy="2"/>
              </a:xfrm>
              <a:prstGeom prst="line">
                <a:avLst/>
              </a:prstGeom>
              <a:noFill/>
              <a:ln w="25400">
                <a:solidFill>
                  <a:srgbClr val="000000"/>
                </a:solidFill>
                <a:round/>
                <a:headEnd/>
                <a:tailEnd/>
              </a:ln>
            </p:spPr>
            <p:txBody>
              <a:bodyPr/>
              <a:lstStyle/>
              <a:p>
                <a:endParaRPr lang="en-US"/>
              </a:p>
            </p:txBody>
          </p:sp>
          <p:sp>
            <p:nvSpPr>
              <p:cNvPr id="3199" name="Line 675"/>
              <p:cNvSpPr>
                <a:spLocks noChangeShapeType="1"/>
              </p:cNvSpPr>
              <p:nvPr/>
            </p:nvSpPr>
            <p:spPr bwMode="auto">
              <a:xfrm>
                <a:off x="3641" y="1219"/>
                <a:ext cx="7" cy="1"/>
              </a:xfrm>
              <a:prstGeom prst="line">
                <a:avLst/>
              </a:prstGeom>
              <a:noFill/>
              <a:ln w="25400">
                <a:solidFill>
                  <a:srgbClr val="000000"/>
                </a:solidFill>
                <a:round/>
                <a:headEnd/>
                <a:tailEnd/>
              </a:ln>
            </p:spPr>
            <p:txBody>
              <a:bodyPr/>
              <a:lstStyle/>
              <a:p>
                <a:endParaRPr lang="en-US"/>
              </a:p>
            </p:txBody>
          </p:sp>
          <p:sp>
            <p:nvSpPr>
              <p:cNvPr id="3200" name="Line 676"/>
              <p:cNvSpPr>
                <a:spLocks noChangeShapeType="1"/>
              </p:cNvSpPr>
              <p:nvPr/>
            </p:nvSpPr>
            <p:spPr bwMode="auto">
              <a:xfrm>
                <a:off x="3648" y="1220"/>
                <a:ext cx="8" cy="2"/>
              </a:xfrm>
              <a:prstGeom prst="line">
                <a:avLst/>
              </a:prstGeom>
              <a:noFill/>
              <a:ln w="25400">
                <a:solidFill>
                  <a:srgbClr val="000000"/>
                </a:solidFill>
                <a:round/>
                <a:headEnd/>
                <a:tailEnd/>
              </a:ln>
            </p:spPr>
            <p:txBody>
              <a:bodyPr/>
              <a:lstStyle/>
              <a:p>
                <a:endParaRPr lang="en-US"/>
              </a:p>
            </p:txBody>
          </p:sp>
          <p:sp>
            <p:nvSpPr>
              <p:cNvPr id="3201" name="Line 677"/>
              <p:cNvSpPr>
                <a:spLocks noChangeShapeType="1"/>
              </p:cNvSpPr>
              <p:nvPr/>
            </p:nvSpPr>
            <p:spPr bwMode="auto">
              <a:xfrm>
                <a:off x="3656" y="1222"/>
                <a:ext cx="6" cy="2"/>
              </a:xfrm>
              <a:prstGeom prst="line">
                <a:avLst/>
              </a:prstGeom>
              <a:noFill/>
              <a:ln w="25400">
                <a:solidFill>
                  <a:srgbClr val="000000"/>
                </a:solidFill>
                <a:round/>
                <a:headEnd/>
                <a:tailEnd/>
              </a:ln>
            </p:spPr>
            <p:txBody>
              <a:bodyPr/>
              <a:lstStyle/>
              <a:p>
                <a:endParaRPr lang="en-US"/>
              </a:p>
            </p:txBody>
          </p:sp>
          <p:sp>
            <p:nvSpPr>
              <p:cNvPr id="3202" name="Line 678"/>
              <p:cNvSpPr>
                <a:spLocks noChangeShapeType="1"/>
              </p:cNvSpPr>
              <p:nvPr/>
            </p:nvSpPr>
            <p:spPr bwMode="auto">
              <a:xfrm>
                <a:off x="3662" y="1224"/>
                <a:ext cx="8" cy="2"/>
              </a:xfrm>
              <a:prstGeom prst="line">
                <a:avLst/>
              </a:prstGeom>
              <a:noFill/>
              <a:ln w="25400">
                <a:solidFill>
                  <a:srgbClr val="000000"/>
                </a:solidFill>
                <a:round/>
                <a:headEnd/>
                <a:tailEnd/>
              </a:ln>
            </p:spPr>
            <p:txBody>
              <a:bodyPr/>
              <a:lstStyle/>
              <a:p>
                <a:endParaRPr lang="en-US"/>
              </a:p>
            </p:txBody>
          </p:sp>
          <p:sp>
            <p:nvSpPr>
              <p:cNvPr id="3203" name="Line 679"/>
              <p:cNvSpPr>
                <a:spLocks noChangeShapeType="1"/>
              </p:cNvSpPr>
              <p:nvPr/>
            </p:nvSpPr>
            <p:spPr bwMode="auto">
              <a:xfrm>
                <a:off x="3670" y="1226"/>
                <a:ext cx="5" cy="4"/>
              </a:xfrm>
              <a:prstGeom prst="line">
                <a:avLst/>
              </a:prstGeom>
              <a:noFill/>
              <a:ln w="25400">
                <a:solidFill>
                  <a:srgbClr val="000000"/>
                </a:solidFill>
                <a:round/>
                <a:headEnd/>
                <a:tailEnd/>
              </a:ln>
            </p:spPr>
            <p:txBody>
              <a:bodyPr/>
              <a:lstStyle/>
              <a:p>
                <a:endParaRPr lang="en-US"/>
              </a:p>
            </p:txBody>
          </p:sp>
          <p:sp>
            <p:nvSpPr>
              <p:cNvPr id="3204" name="Line 680"/>
              <p:cNvSpPr>
                <a:spLocks noChangeShapeType="1"/>
              </p:cNvSpPr>
              <p:nvPr/>
            </p:nvSpPr>
            <p:spPr bwMode="auto">
              <a:xfrm>
                <a:off x="3675" y="1230"/>
                <a:ext cx="8" cy="2"/>
              </a:xfrm>
              <a:prstGeom prst="line">
                <a:avLst/>
              </a:prstGeom>
              <a:noFill/>
              <a:ln w="25400">
                <a:solidFill>
                  <a:srgbClr val="000000"/>
                </a:solidFill>
                <a:round/>
                <a:headEnd/>
                <a:tailEnd/>
              </a:ln>
            </p:spPr>
            <p:txBody>
              <a:bodyPr/>
              <a:lstStyle/>
              <a:p>
                <a:endParaRPr lang="en-US"/>
              </a:p>
            </p:txBody>
          </p:sp>
          <p:sp>
            <p:nvSpPr>
              <p:cNvPr id="3205" name="Line 681"/>
              <p:cNvSpPr>
                <a:spLocks noChangeShapeType="1"/>
              </p:cNvSpPr>
              <p:nvPr/>
            </p:nvSpPr>
            <p:spPr bwMode="auto">
              <a:xfrm>
                <a:off x="3683" y="1232"/>
                <a:ext cx="8" cy="2"/>
              </a:xfrm>
              <a:prstGeom prst="line">
                <a:avLst/>
              </a:prstGeom>
              <a:noFill/>
              <a:ln w="25400">
                <a:solidFill>
                  <a:srgbClr val="000000"/>
                </a:solidFill>
                <a:round/>
                <a:headEnd/>
                <a:tailEnd/>
              </a:ln>
            </p:spPr>
            <p:txBody>
              <a:bodyPr/>
              <a:lstStyle/>
              <a:p>
                <a:endParaRPr lang="en-US"/>
              </a:p>
            </p:txBody>
          </p:sp>
          <p:sp>
            <p:nvSpPr>
              <p:cNvPr id="3206" name="Line 682"/>
              <p:cNvSpPr>
                <a:spLocks noChangeShapeType="1"/>
              </p:cNvSpPr>
              <p:nvPr/>
            </p:nvSpPr>
            <p:spPr bwMode="auto">
              <a:xfrm>
                <a:off x="3691" y="1234"/>
                <a:ext cx="5" cy="2"/>
              </a:xfrm>
              <a:prstGeom prst="line">
                <a:avLst/>
              </a:prstGeom>
              <a:noFill/>
              <a:ln w="25400">
                <a:solidFill>
                  <a:srgbClr val="000000"/>
                </a:solidFill>
                <a:round/>
                <a:headEnd/>
                <a:tailEnd/>
              </a:ln>
            </p:spPr>
            <p:txBody>
              <a:bodyPr/>
              <a:lstStyle/>
              <a:p>
                <a:endParaRPr lang="en-US"/>
              </a:p>
            </p:txBody>
          </p:sp>
          <p:sp>
            <p:nvSpPr>
              <p:cNvPr id="3207" name="Line 683"/>
              <p:cNvSpPr>
                <a:spLocks noChangeShapeType="1"/>
              </p:cNvSpPr>
              <p:nvPr/>
            </p:nvSpPr>
            <p:spPr bwMode="auto">
              <a:xfrm>
                <a:off x="3696" y="1236"/>
                <a:ext cx="8" cy="2"/>
              </a:xfrm>
              <a:prstGeom prst="line">
                <a:avLst/>
              </a:prstGeom>
              <a:noFill/>
              <a:ln w="25400">
                <a:solidFill>
                  <a:srgbClr val="000000"/>
                </a:solidFill>
                <a:round/>
                <a:headEnd/>
                <a:tailEnd/>
              </a:ln>
            </p:spPr>
            <p:txBody>
              <a:bodyPr/>
              <a:lstStyle/>
              <a:p>
                <a:endParaRPr lang="en-US"/>
              </a:p>
            </p:txBody>
          </p:sp>
          <p:sp>
            <p:nvSpPr>
              <p:cNvPr id="3208" name="Line 684"/>
              <p:cNvSpPr>
                <a:spLocks noChangeShapeType="1"/>
              </p:cNvSpPr>
              <p:nvPr/>
            </p:nvSpPr>
            <p:spPr bwMode="auto">
              <a:xfrm>
                <a:off x="3704" y="1238"/>
                <a:ext cx="8" cy="2"/>
              </a:xfrm>
              <a:prstGeom prst="line">
                <a:avLst/>
              </a:prstGeom>
              <a:noFill/>
              <a:ln w="25400">
                <a:solidFill>
                  <a:srgbClr val="000000"/>
                </a:solidFill>
                <a:round/>
                <a:headEnd/>
                <a:tailEnd/>
              </a:ln>
            </p:spPr>
            <p:txBody>
              <a:bodyPr/>
              <a:lstStyle/>
              <a:p>
                <a:endParaRPr lang="en-US"/>
              </a:p>
            </p:txBody>
          </p:sp>
          <p:sp>
            <p:nvSpPr>
              <p:cNvPr id="3209" name="Line 685"/>
              <p:cNvSpPr>
                <a:spLocks noChangeShapeType="1"/>
              </p:cNvSpPr>
              <p:nvPr/>
            </p:nvSpPr>
            <p:spPr bwMode="auto">
              <a:xfrm>
                <a:off x="3712" y="1240"/>
                <a:ext cx="6" cy="2"/>
              </a:xfrm>
              <a:prstGeom prst="line">
                <a:avLst/>
              </a:prstGeom>
              <a:noFill/>
              <a:ln w="25400">
                <a:solidFill>
                  <a:srgbClr val="000000"/>
                </a:solidFill>
                <a:round/>
                <a:headEnd/>
                <a:tailEnd/>
              </a:ln>
            </p:spPr>
            <p:txBody>
              <a:bodyPr/>
              <a:lstStyle/>
              <a:p>
                <a:endParaRPr lang="en-US"/>
              </a:p>
            </p:txBody>
          </p:sp>
          <p:sp>
            <p:nvSpPr>
              <p:cNvPr id="3210" name="Line 686"/>
              <p:cNvSpPr>
                <a:spLocks noChangeShapeType="1"/>
              </p:cNvSpPr>
              <p:nvPr/>
            </p:nvSpPr>
            <p:spPr bwMode="auto">
              <a:xfrm>
                <a:off x="3718" y="1242"/>
                <a:ext cx="7" cy="1"/>
              </a:xfrm>
              <a:prstGeom prst="line">
                <a:avLst/>
              </a:prstGeom>
              <a:noFill/>
              <a:ln w="25400">
                <a:solidFill>
                  <a:srgbClr val="000000"/>
                </a:solidFill>
                <a:round/>
                <a:headEnd/>
                <a:tailEnd/>
              </a:ln>
            </p:spPr>
            <p:txBody>
              <a:bodyPr/>
              <a:lstStyle/>
              <a:p>
                <a:endParaRPr lang="en-US"/>
              </a:p>
            </p:txBody>
          </p:sp>
          <p:sp>
            <p:nvSpPr>
              <p:cNvPr id="3211" name="Line 687"/>
              <p:cNvSpPr>
                <a:spLocks noChangeShapeType="1"/>
              </p:cNvSpPr>
              <p:nvPr/>
            </p:nvSpPr>
            <p:spPr bwMode="auto">
              <a:xfrm>
                <a:off x="3725" y="1243"/>
                <a:ext cx="8" cy="2"/>
              </a:xfrm>
              <a:prstGeom prst="line">
                <a:avLst/>
              </a:prstGeom>
              <a:noFill/>
              <a:ln w="25400">
                <a:solidFill>
                  <a:srgbClr val="000000"/>
                </a:solidFill>
                <a:round/>
                <a:headEnd/>
                <a:tailEnd/>
              </a:ln>
            </p:spPr>
            <p:txBody>
              <a:bodyPr/>
              <a:lstStyle/>
              <a:p>
                <a:endParaRPr lang="en-US"/>
              </a:p>
            </p:txBody>
          </p:sp>
          <p:sp>
            <p:nvSpPr>
              <p:cNvPr id="3212" name="Line 688"/>
              <p:cNvSpPr>
                <a:spLocks noChangeShapeType="1"/>
              </p:cNvSpPr>
              <p:nvPr/>
            </p:nvSpPr>
            <p:spPr bwMode="auto">
              <a:xfrm>
                <a:off x="3733" y="1245"/>
                <a:ext cx="6" cy="2"/>
              </a:xfrm>
              <a:prstGeom prst="line">
                <a:avLst/>
              </a:prstGeom>
              <a:noFill/>
              <a:ln w="25400">
                <a:solidFill>
                  <a:srgbClr val="000000"/>
                </a:solidFill>
                <a:round/>
                <a:headEnd/>
                <a:tailEnd/>
              </a:ln>
            </p:spPr>
            <p:txBody>
              <a:bodyPr/>
              <a:lstStyle/>
              <a:p>
                <a:endParaRPr lang="en-US"/>
              </a:p>
            </p:txBody>
          </p:sp>
          <p:sp>
            <p:nvSpPr>
              <p:cNvPr id="3213" name="Line 689"/>
              <p:cNvSpPr>
                <a:spLocks noChangeShapeType="1"/>
              </p:cNvSpPr>
              <p:nvPr/>
            </p:nvSpPr>
            <p:spPr bwMode="auto">
              <a:xfrm>
                <a:off x="3739" y="1247"/>
                <a:ext cx="7" cy="2"/>
              </a:xfrm>
              <a:prstGeom prst="line">
                <a:avLst/>
              </a:prstGeom>
              <a:noFill/>
              <a:ln w="25400">
                <a:solidFill>
                  <a:srgbClr val="000000"/>
                </a:solidFill>
                <a:round/>
                <a:headEnd/>
                <a:tailEnd/>
              </a:ln>
            </p:spPr>
            <p:txBody>
              <a:bodyPr/>
              <a:lstStyle/>
              <a:p>
                <a:endParaRPr lang="en-US"/>
              </a:p>
            </p:txBody>
          </p:sp>
          <p:sp>
            <p:nvSpPr>
              <p:cNvPr id="3214" name="Line 690"/>
              <p:cNvSpPr>
                <a:spLocks noChangeShapeType="1"/>
              </p:cNvSpPr>
              <p:nvPr/>
            </p:nvSpPr>
            <p:spPr bwMode="auto">
              <a:xfrm>
                <a:off x="3746" y="1249"/>
                <a:ext cx="6" cy="2"/>
              </a:xfrm>
              <a:prstGeom prst="line">
                <a:avLst/>
              </a:prstGeom>
              <a:noFill/>
              <a:ln w="25400">
                <a:solidFill>
                  <a:srgbClr val="000000"/>
                </a:solidFill>
                <a:round/>
                <a:headEnd/>
                <a:tailEnd/>
              </a:ln>
            </p:spPr>
            <p:txBody>
              <a:bodyPr/>
              <a:lstStyle/>
              <a:p>
                <a:endParaRPr lang="en-US"/>
              </a:p>
            </p:txBody>
          </p:sp>
          <p:sp>
            <p:nvSpPr>
              <p:cNvPr id="3215" name="Line 691"/>
              <p:cNvSpPr>
                <a:spLocks noChangeShapeType="1"/>
              </p:cNvSpPr>
              <p:nvPr/>
            </p:nvSpPr>
            <p:spPr bwMode="auto">
              <a:xfrm>
                <a:off x="3752" y="1251"/>
                <a:ext cx="8" cy="2"/>
              </a:xfrm>
              <a:prstGeom prst="line">
                <a:avLst/>
              </a:prstGeom>
              <a:noFill/>
              <a:ln w="25400">
                <a:solidFill>
                  <a:srgbClr val="000000"/>
                </a:solidFill>
                <a:round/>
                <a:headEnd/>
                <a:tailEnd/>
              </a:ln>
            </p:spPr>
            <p:txBody>
              <a:bodyPr/>
              <a:lstStyle/>
              <a:p>
                <a:endParaRPr lang="en-US"/>
              </a:p>
            </p:txBody>
          </p:sp>
          <p:sp>
            <p:nvSpPr>
              <p:cNvPr id="3216" name="Line 692"/>
              <p:cNvSpPr>
                <a:spLocks noChangeShapeType="1"/>
              </p:cNvSpPr>
              <p:nvPr/>
            </p:nvSpPr>
            <p:spPr bwMode="auto">
              <a:xfrm>
                <a:off x="3760" y="1253"/>
                <a:ext cx="7" cy="4"/>
              </a:xfrm>
              <a:prstGeom prst="line">
                <a:avLst/>
              </a:prstGeom>
              <a:noFill/>
              <a:ln w="25400">
                <a:solidFill>
                  <a:srgbClr val="000000"/>
                </a:solidFill>
                <a:round/>
                <a:headEnd/>
                <a:tailEnd/>
              </a:ln>
            </p:spPr>
            <p:txBody>
              <a:bodyPr/>
              <a:lstStyle/>
              <a:p>
                <a:endParaRPr lang="en-US"/>
              </a:p>
            </p:txBody>
          </p:sp>
          <p:sp>
            <p:nvSpPr>
              <p:cNvPr id="3217" name="Line 693"/>
              <p:cNvSpPr>
                <a:spLocks noChangeShapeType="1"/>
              </p:cNvSpPr>
              <p:nvPr/>
            </p:nvSpPr>
            <p:spPr bwMode="auto">
              <a:xfrm>
                <a:off x="3767" y="1257"/>
                <a:ext cx="6" cy="2"/>
              </a:xfrm>
              <a:prstGeom prst="line">
                <a:avLst/>
              </a:prstGeom>
              <a:noFill/>
              <a:ln w="25400">
                <a:solidFill>
                  <a:srgbClr val="000000"/>
                </a:solidFill>
                <a:round/>
                <a:headEnd/>
                <a:tailEnd/>
              </a:ln>
            </p:spPr>
            <p:txBody>
              <a:bodyPr/>
              <a:lstStyle/>
              <a:p>
                <a:endParaRPr lang="en-US"/>
              </a:p>
            </p:txBody>
          </p:sp>
          <p:sp>
            <p:nvSpPr>
              <p:cNvPr id="3218" name="Line 694"/>
              <p:cNvSpPr>
                <a:spLocks noChangeShapeType="1"/>
              </p:cNvSpPr>
              <p:nvPr/>
            </p:nvSpPr>
            <p:spPr bwMode="auto">
              <a:xfrm>
                <a:off x="3773" y="1259"/>
                <a:ext cx="8" cy="2"/>
              </a:xfrm>
              <a:prstGeom prst="line">
                <a:avLst/>
              </a:prstGeom>
              <a:noFill/>
              <a:ln w="25400">
                <a:solidFill>
                  <a:srgbClr val="000000"/>
                </a:solidFill>
                <a:round/>
                <a:headEnd/>
                <a:tailEnd/>
              </a:ln>
            </p:spPr>
            <p:txBody>
              <a:bodyPr/>
              <a:lstStyle/>
              <a:p>
                <a:endParaRPr lang="en-US"/>
              </a:p>
            </p:txBody>
          </p:sp>
          <p:sp>
            <p:nvSpPr>
              <p:cNvPr id="3219" name="Line 695"/>
              <p:cNvSpPr>
                <a:spLocks noChangeShapeType="1"/>
              </p:cNvSpPr>
              <p:nvPr/>
            </p:nvSpPr>
            <p:spPr bwMode="auto">
              <a:xfrm>
                <a:off x="3781" y="1261"/>
                <a:ext cx="8" cy="2"/>
              </a:xfrm>
              <a:prstGeom prst="line">
                <a:avLst/>
              </a:prstGeom>
              <a:noFill/>
              <a:ln w="25400">
                <a:solidFill>
                  <a:srgbClr val="000000"/>
                </a:solidFill>
                <a:round/>
                <a:headEnd/>
                <a:tailEnd/>
              </a:ln>
            </p:spPr>
            <p:txBody>
              <a:bodyPr/>
              <a:lstStyle/>
              <a:p>
                <a:endParaRPr lang="en-US"/>
              </a:p>
            </p:txBody>
          </p:sp>
          <p:sp>
            <p:nvSpPr>
              <p:cNvPr id="3220" name="Line 696"/>
              <p:cNvSpPr>
                <a:spLocks noChangeShapeType="1"/>
              </p:cNvSpPr>
              <p:nvPr/>
            </p:nvSpPr>
            <p:spPr bwMode="auto">
              <a:xfrm>
                <a:off x="3789" y="1263"/>
                <a:ext cx="5" cy="2"/>
              </a:xfrm>
              <a:prstGeom prst="line">
                <a:avLst/>
              </a:prstGeom>
              <a:noFill/>
              <a:ln w="25400">
                <a:solidFill>
                  <a:srgbClr val="000000"/>
                </a:solidFill>
                <a:round/>
                <a:headEnd/>
                <a:tailEnd/>
              </a:ln>
            </p:spPr>
            <p:txBody>
              <a:bodyPr/>
              <a:lstStyle/>
              <a:p>
                <a:endParaRPr lang="en-US"/>
              </a:p>
            </p:txBody>
          </p:sp>
          <p:sp>
            <p:nvSpPr>
              <p:cNvPr id="3221" name="Line 697"/>
              <p:cNvSpPr>
                <a:spLocks noChangeShapeType="1"/>
              </p:cNvSpPr>
              <p:nvPr/>
            </p:nvSpPr>
            <p:spPr bwMode="auto">
              <a:xfrm>
                <a:off x="3794" y="1265"/>
                <a:ext cx="8" cy="2"/>
              </a:xfrm>
              <a:prstGeom prst="line">
                <a:avLst/>
              </a:prstGeom>
              <a:noFill/>
              <a:ln w="25400">
                <a:solidFill>
                  <a:srgbClr val="000000"/>
                </a:solidFill>
                <a:round/>
                <a:headEnd/>
                <a:tailEnd/>
              </a:ln>
            </p:spPr>
            <p:txBody>
              <a:bodyPr/>
              <a:lstStyle/>
              <a:p>
                <a:endParaRPr lang="en-US"/>
              </a:p>
            </p:txBody>
          </p:sp>
          <p:sp>
            <p:nvSpPr>
              <p:cNvPr id="3222" name="Line 698"/>
              <p:cNvSpPr>
                <a:spLocks noChangeShapeType="1"/>
              </p:cNvSpPr>
              <p:nvPr/>
            </p:nvSpPr>
            <p:spPr bwMode="auto">
              <a:xfrm>
                <a:off x="3802" y="1267"/>
                <a:ext cx="8" cy="1"/>
              </a:xfrm>
              <a:prstGeom prst="line">
                <a:avLst/>
              </a:prstGeom>
              <a:noFill/>
              <a:ln w="25400">
                <a:solidFill>
                  <a:srgbClr val="000000"/>
                </a:solidFill>
                <a:round/>
                <a:headEnd/>
                <a:tailEnd/>
              </a:ln>
            </p:spPr>
            <p:txBody>
              <a:bodyPr/>
              <a:lstStyle/>
              <a:p>
                <a:endParaRPr lang="en-US"/>
              </a:p>
            </p:txBody>
          </p:sp>
          <p:sp>
            <p:nvSpPr>
              <p:cNvPr id="3223" name="Line 699"/>
              <p:cNvSpPr>
                <a:spLocks noChangeShapeType="1"/>
              </p:cNvSpPr>
              <p:nvPr/>
            </p:nvSpPr>
            <p:spPr bwMode="auto">
              <a:xfrm>
                <a:off x="3810" y="1268"/>
                <a:ext cx="6" cy="2"/>
              </a:xfrm>
              <a:prstGeom prst="line">
                <a:avLst/>
              </a:prstGeom>
              <a:noFill/>
              <a:ln w="25400">
                <a:solidFill>
                  <a:srgbClr val="000000"/>
                </a:solidFill>
                <a:round/>
                <a:headEnd/>
                <a:tailEnd/>
              </a:ln>
            </p:spPr>
            <p:txBody>
              <a:bodyPr/>
              <a:lstStyle/>
              <a:p>
                <a:endParaRPr lang="en-US"/>
              </a:p>
            </p:txBody>
          </p:sp>
          <p:sp>
            <p:nvSpPr>
              <p:cNvPr id="3224" name="Line 700"/>
              <p:cNvSpPr>
                <a:spLocks noChangeShapeType="1"/>
              </p:cNvSpPr>
              <p:nvPr/>
            </p:nvSpPr>
            <p:spPr bwMode="auto">
              <a:xfrm>
                <a:off x="3816" y="1270"/>
                <a:ext cx="7" cy="2"/>
              </a:xfrm>
              <a:prstGeom prst="line">
                <a:avLst/>
              </a:prstGeom>
              <a:noFill/>
              <a:ln w="25400">
                <a:solidFill>
                  <a:srgbClr val="000000"/>
                </a:solidFill>
                <a:round/>
                <a:headEnd/>
                <a:tailEnd/>
              </a:ln>
            </p:spPr>
            <p:txBody>
              <a:bodyPr/>
              <a:lstStyle/>
              <a:p>
                <a:endParaRPr lang="en-US"/>
              </a:p>
            </p:txBody>
          </p:sp>
          <p:sp>
            <p:nvSpPr>
              <p:cNvPr id="3225" name="Line 701"/>
              <p:cNvSpPr>
                <a:spLocks noChangeShapeType="1"/>
              </p:cNvSpPr>
              <p:nvPr/>
            </p:nvSpPr>
            <p:spPr bwMode="auto">
              <a:xfrm>
                <a:off x="3823" y="1272"/>
                <a:ext cx="8" cy="2"/>
              </a:xfrm>
              <a:prstGeom prst="line">
                <a:avLst/>
              </a:prstGeom>
              <a:noFill/>
              <a:ln w="25400">
                <a:solidFill>
                  <a:srgbClr val="000000"/>
                </a:solidFill>
                <a:round/>
                <a:headEnd/>
                <a:tailEnd/>
              </a:ln>
            </p:spPr>
            <p:txBody>
              <a:bodyPr/>
              <a:lstStyle/>
              <a:p>
                <a:endParaRPr lang="en-US"/>
              </a:p>
            </p:txBody>
          </p:sp>
          <p:sp>
            <p:nvSpPr>
              <p:cNvPr id="3226" name="Line 702"/>
              <p:cNvSpPr>
                <a:spLocks noChangeShapeType="1"/>
              </p:cNvSpPr>
              <p:nvPr/>
            </p:nvSpPr>
            <p:spPr bwMode="auto">
              <a:xfrm>
                <a:off x="3831" y="1274"/>
                <a:ext cx="6" cy="2"/>
              </a:xfrm>
              <a:prstGeom prst="line">
                <a:avLst/>
              </a:prstGeom>
              <a:noFill/>
              <a:ln w="25400">
                <a:solidFill>
                  <a:srgbClr val="000000"/>
                </a:solidFill>
                <a:round/>
                <a:headEnd/>
                <a:tailEnd/>
              </a:ln>
            </p:spPr>
            <p:txBody>
              <a:bodyPr/>
              <a:lstStyle/>
              <a:p>
                <a:endParaRPr lang="en-US"/>
              </a:p>
            </p:txBody>
          </p:sp>
          <p:sp>
            <p:nvSpPr>
              <p:cNvPr id="3227" name="Line 703"/>
              <p:cNvSpPr>
                <a:spLocks noChangeShapeType="1"/>
              </p:cNvSpPr>
              <p:nvPr/>
            </p:nvSpPr>
            <p:spPr bwMode="auto">
              <a:xfrm>
                <a:off x="3837" y="1276"/>
                <a:ext cx="7" cy="2"/>
              </a:xfrm>
              <a:prstGeom prst="line">
                <a:avLst/>
              </a:prstGeom>
              <a:noFill/>
              <a:ln w="25400">
                <a:solidFill>
                  <a:srgbClr val="000000"/>
                </a:solidFill>
                <a:round/>
                <a:headEnd/>
                <a:tailEnd/>
              </a:ln>
            </p:spPr>
            <p:txBody>
              <a:bodyPr/>
              <a:lstStyle/>
              <a:p>
                <a:endParaRPr lang="en-US"/>
              </a:p>
            </p:txBody>
          </p:sp>
          <p:sp>
            <p:nvSpPr>
              <p:cNvPr id="3228" name="Line 704"/>
              <p:cNvSpPr>
                <a:spLocks noChangeShapeType="1"/>
              </p:cNvSpPr>
              <p:nvPr/>
            </p:nvSpPr>
            <p:spPr bwMode="auto">
              <a:xfrm>
                <a:off x="3844" y="1278"/>
                <a:ext cx="6" cy="2"/>
              </a:xfrm>
              <a:prstGeom prst="line">
                <a:avLst/>
              </a:prstGeom>
              <a:noFill/>
              <a:ln w="25400">
                <a:solidFill>
                  <a:srgbClr val="000000"/>
                </a:solidFill>
                <a:round/>
                <a:headEnd/>
                <a:tailEnd/>
              </a:ln>
            </p:spPr>
            <p:txBody>
              <a:bodyPr/>
              <a:lstStyle/>
              <a:p>
                <a:endParaRPr lang="en-US"/>
              </a:p>
            </p:txBody>
          </p:sp>
          <p:sp>
            <p:nvSpPr>
              <p:cNvPr id="3229" name="Line 705"/>
              <p:cNvSpPr>
                <a:spLocks noChangeShapeType="1"/>
              </p:cNvSpPr>
              <p:nvPr/>
            </p:nvSpPr>
            <p:spPr bwMode="auto">
              <a:xfrm>
                <a:off x="3850" y="1280"/>
                <a:ext cx="8" cy="2"/>
              </a:xfrm>
              <a:prstGeom prst="line">
                <a:avLst/>
              </a:prstGeom>
              <a:noFill/>
              <a:ln w="25400">
                <a:solidFill>
                  <a:srgbClr val="000000"/>
                </a:solidFill>
                <a:round/>
                <a:headEnd/>
                <a:tailEnd/>
              </a:ln>
            </p:spPr>
            <p:txBody>
              <a:bodyPr/>
              <a:lstStyle/>
              <a:p>
                <a:endParaRPr lang="en-US"/>
              </a:p>
            </p:txBody>
          </p:sp>
          <p:sp>
            <p:nvSpPr>
              <p:cNvPr id="3230" name="Line 706"/>
              <p:cNvSpPr>
                <a:spLocks noChangeShapeType="1"/>
              </p:cNvSpPr>
              <p:nvPr/>
            </p:nvSpPr>
            <p:spPr bwMode="auto">
              <a:xfrm>
                <a:off x="3858" y="1282"/>
                <a:ext cx="7" cy="2"/>
              </a:xfrm>
              <a:prstGeom prst="line">
                <a:avLst/>
              </a:prstGeom>
              <a:noFill/>
              <a:ln w="25400">
                <a:solidFill>
                  <a:srgbClr val="000000"/>
                </a:solidFill>
                <a:round/>
                <a:headEnd/>
                <a:tailEnd/>
              </a:ln>
            </p:spPr>
            <p:txBody>
              <a:bodyPr/>
              <a:lstStyle/>
              <a:p>
                <a:endParaRPr lang="en-US"/>
              </a:p>
            </p:txBody>
          </p:sp>
          <p:sp>
            <p:nvSpPr>
              <p:cNvPr id="3231" name="Line 707"/>
              <p:cNvSpPr>
                <a:spLocks noChangeShapeType="1"/>
              </p:cNvSpPr>
              <p:nvPr/>
            </p:nvSpPr>
            <p:spPr bwMode="auto">
              <a:xfrm>
                <a:off x="3865" y="1284"/>
                <a:ext cx="6" cy="2"/>
              </a:xfrm>
              <a:prstGeom prst="line">
                <a:avLst/>
              </a:prstGeom>
              <a:noFill/>
              <a:ln w="25400">
                <a:solidFill>
                  <a:srgbClr val="000000"/>
                </a:solidFill>
                <a:round/>
                <a:headEnd/>
                <a:tailEnd/>
              </a:ln>
            </p:spPr>
            <p:txBody>
              <a:bodyPr/>
              <a:lstStyle/>
              <a:p>
                <a:endParaRPr lang="en-US"/>
              </a:p>
            </p:txBody>
          </p:sp>
          <p:sp>
            <p:nvSpPr>
              <p:cNvPr id="3232" name="Line 708"/>
              <p:cNvSpPr>
                <a:spLocks noChangeShapeType="1"/>
              </p:cNvSpPr>
              <p:nvPr/>
            </p:nvSpPr>
            <p:spPr bwMode="auto">
              <a:xfrm>
                <a:off x="3871" y="1286"/>
                <a:ext cx="8" cy="2"/>
              </a:xfrm>
              <a:prstGeom prst="line">
                <a:avLst/>
              </a:prstGeom>
              <a:noFill/>
              <a:ln w="25400">
                <a:solidFill>
                  <a:srgbClr val="000000"/>
                </a:solidFill>
                <a:round/>
                <a:headEnd/>
                <a:tailEnd/>
              </a:ln>
            </p:spPr>
            <p:txBody>
              <a:bodyPr/>
              <a:lstStyle/>
              <a:p>
                <a:endParaRPr lang="en-US"/>
              </a:p>
            </p:txBody>
          </p:sp>
          <p:sp>
            <p:nvSpPr>
              <p:cNvPr id="3233" name="Line 709"/>
              <p:cNvSpPr>
                <a:spLocks noChangeShapeType="1"/>
              </p:cNvSpPr>
              <p:nvPr/>
            </p:nvSpPr>
            <p:spPr bwMode="auto">
              <a:xfrm>
                <a:off x="3879" y="1288"/>
                <a:ext cx="8" cy="2"/>
              </a:xfrm>
              <a:prstGeom prst="line">
                <a:avLst/>
              </a:prstGeom>
              <a:noFill/>
              <a:ln w="25400">
                <a:solidFill>
                  <a:srgbClr val="000000"/>
                </a:solidFill>
                <a:round/>
                <a:headEnd/>
                <a:tailEnd/>
              </a:ln>
            </p:spPr>
            <p:txBody>
              <a:bodyPr/>
              <a:lstStyle/>
              <a:p>
                <a:endParaRPr lang="en-US"/>
              </a:p>
            </p:txBody>
          </p:sp>
          <p:sp>
            <p:nvSpPr>
              <p:cNvPr id="3234" name="Line 710"/>
              <p:cNvSpPr>
                <a:spLocks noChangeShapeType="1"/>
              </p:cNvSpPr>
              <p:nvPr/>
            </p:nvSpPr>
            <p:spPr bwMode="auto">
              <a:xfrm>
                <a:off x="3887" y="1290"/>
                <a:ext cx="5" cy="1"/>
              </a:xfrm>
              <a:prstGeom prst="line">
                <a:avLst/>
              </a:prstGeom>
              <a:noFill/>
              <a:ln w="25400">
                <a:solidFill>
                  <a:srgbClr val="000000"/>
                </a:solidFill>
                <a:round/>
                <a:headEnd/>
                <a:tailEnd/>
              </a:ln>
            </p:spPr>
            <p:txBody>
              <a:bodyPr/>
              <a:lstStyle/>
              <a:p>
                <a:endParaRPr lang="en-US"/>
              </a:p>
            </p:txBody>
          </p:sp>
          <p:sp>
            <p:nvSpPr>
              <p:cNvPr id="3235" name="Line 711"/>
              <p:cNvSpPr>
                <a:spLocks noChangeShapeType="1"/>
              </p:cNvSpPr>
              <p:nvPr/>
            </p:nvSpPr>
            <p:spPr bwMode="auto">
              <a:xfrm>
                <a:off x="3892" y="1291"/>
                <a:ext cx="8" cy="2"/>
              </a:xfrm>
              <a:prstGeom prst="line">
                <a:avLst/>
              </a:prstGeom>
              <a:noFill/>
              <a:ln w="25400">
                <a:solidFill>
                  <a:srgbClr val="000000"/>
                </a:solidFill>
                <a:round/>
                <a:headEnd/>
                <a:tailEnd/>
              </a:ln>
            </p:spPr>
            <p:txBody>
              <a:bodyPr/>
              <a:lstStyle/>
              <a:p>
                <a:endParaRPr lang="en-US"/>
              </a:p>
            </p:txBody>
          </p:sp>
          <p:sp>
            <p:nvSpPr>
              <p:cNvPr id="3236" name="Line 712"/>
              <p:cNvSpPr>
                <a:spLocks noChangeShapeType="1"/>
              </p:cNvSpPr>
              <p:nvPr/>
            </p:nvSpPr>
            <p:spPr bwMode="auto">
              <a:xfrm>
                <a:off x="3900" y="1293"/>
                <a:ext cx="8" cy="2"/>
              </a:xfrm>
              <a:prstGeom prst="line">
                <a:avLst/>
              </a:prstGeom>
              <a:noFill/>
              <a:ln w="25400">
                <a:solidFill>
                  <a:srgbClr val="000000"/>
                </a:solidFill>
                <a:round/>
                <a:headEnd/>
                <a:tailEnd/>
              </a:ln>
            </p:spPr>
            <p:txBody>
              <a:bodyPr/>
              <a:lstStyle/>
              <a:p>
                <a:endParaRPr lang="en-US"/>
              </a:p>
            </p:txBody>
          </p:sp>
          <p:sp>
            <p:nvSpPr>
              <p:cNvPr id="3237" name="Line 713"/>
              <p:cNvSpPr>
                <a:spLocks noChangeShapeType="1"/>
              </p:cNvSpPr>
              <p:nvPr/>
            </p:nvSpPr>
            <p:spPr bwMode="auto">
              <a:xfrm>
                <a:off x="3908" y="1295"/>
                <a:ext cx="5" cy="2"/>
              </a:xfrm>
              <a:prstGeom prst="line">
                <a:avLst/>
              </a:prstGeom>
              <a:noFill/>
              <a:ln w="25400">
                <a:solidFill>
                  <a:srgbClr val="000000"/>
                </a:solidFill>
                <a:round/>
                <a:headEnd/>
                <a:tailEnd/>
              </a:ln>
            </p:spPr>
            <p:txBody>
              <a:bodyPr/>
              <a:lstStyle/>
              <a:p>
                <a:endParaRPr lang="en-US"/>
              </a:p>
            </p:txBody>
          </p:sp>
          <p:sp>
            <p:nvSpPr>
              <p:cNvPr id="3238" name="Line 714"/>
              <p:cNvSpPr>
                <a:spLocks noChangeShapeType="1"/>
              </p:cNvSpPr>
              <p:nvPr/>
            </p:nvSpPr>
            <p:spPr bwMode="auto">
              <a:xfrm>
                <a:off x="3913" y="1297"/>
                <a:ext cx="8" cy="2"/>
              </a:xfrm>
              <a:prstGeom prst="line">
                <a:avLst/>
              </a:prstGeom>
              <a:noFill/>
              <a:ln w="25400">
                <a:solidFill>
                  <a:srgbClr val="000000"/>
                </a:solidFill>
                <a:round/>
                <a:headEnd/>
                <a:tailEnd/>
              </a:ln>
            </p:spPr>
            <p:txBody>
              <a:bodyPr/>
              <a:lstStyle/>
              <a:p>
                <a:endParaRPr lang="en-US"/>
              </a:p>
            </p:txBody>
          </p:sp>
          <p:sp>
            <p:nvSpPr>
              <p:cNvPr id="3239" name="Line 715"/>
              <p:cNvSpPr>
                <a:spLocks noChangeShapeType="1"/>
              </p:cNvSpPr>
              <p:nvPr/>
            </p:nvSpPr>
            <p:spPr bwMode="auto">
              <a:xfrm>
                <a:off x="3921" y="1299"/>
                <a:ext cx="8" cy="2"/>
              </a:xfrm>
              <a:prstGeom prst="line">
                <a:avLst/>
              </a:prstGeom>
              <a:noFill/>
              <a:ln w="25400">
                <a:solidFill>
                  <a:srgbClr val="000000"/>
                </a:solidFill>
                <a:round/>
                <a:headEnd/>
                <a:tailEnd/>
              </a:ln>
            </p:spPr>
            <p:txBody>
              <a:bodyPr/>
              <a:lstStyle/>
              <a:p>
                <a:endParaRPr lang="en-US"/>
              </a:p>
            </p:txBody>
          </p:sp>
          <p:sp>
            <p:nvSpPr>
              <p:cNvPr id="3240" name="Line 716"/>
              <p:cNvSpPr>
                <a:spLocks noChangeShapeType="1"/>
              </p:cNvSpPr>
              <p:nvPr/>
            </p:nvSpPr>
            <p:spPr bwMode="auto">
              <a:xfrm>
                <a:off x="3929" y="1301"/>
                <a:ext cx="6" cy="2"/>
              </a:xfrm>
              <a:prstGeom prst="line">
                <a:avLst/>
              </a:prstGeom>
              <a:noFill/>
              <a:ln w="25400">
                <a:solidFill>
                  <a:srgbClr val="000000"/>
                </a:solidFill>
                <a:round/>
                <a:headEnd/>
                <a:tailEnd/>
              </a:ln>
            </p:spPr>
            <p:txBody>
              <a:bodyPr/>
              <a:lstStyle/>
              <a:p>
                <a:endParaRPr lang="en-US"/>
              </a:p>
            </p:txBody>
          </p:sp>
          <p:sp>
            <p:nvSpPr>
              <p:cNvPr id="3241" name="Line 717"/>
              <p:cNvSpPr>
                <a:spLocks noChangeShapeType="1"/>
              </p:cNvSpPr>
              <p:nvPr/>
            </p:nvSpPr>
            <p:spPr bwMode="auto">
              <a:xfrm>
                <a:off x="3935" y="1303"/>
                <a:ext cx="7" cy="2"/>
              </a:xfrm>
              <a:prstGeom prst="line">
                <a:avLst/>
              </a:prstGeom>
              <a:noFill/>
              <a:ln w="25400">
                <a:solidFill>
                  <a:srgbClr val="000000"/>
                </a:solidFill>
                <a:round/>
                <a:headEnd/>
                <a:tailEnd/>
              </a:ln>
            </p:spPr>
            <p:txBody>
              <a:bodyPr/>
              <a:lstStyle/>
              <a:p>
                <a:endParaRPr lang="en-US"/>
              </a:p>
            </p:txBody>
          </p:sp>
          <p:sp>
            <p:nvSpPr>
              <p:cNvPr id="3242" name="Line 718"/>
              <p:cNvSpPr>
                <a:spLocks noChangeShapeType="1"/>
              </p:cNvSpPr>
              <p:nvPr/>
            </p:nvSpPr>
            <p:spPr bwMode="auto">
              <a:xfrm>
                <a:off x="3942" y="1305"/>
                <a:ext cx="6" cy="1"/>
              </a:xfrm>
              <a:prstGeom prst="line">
                <a:avLst/>
              </a:prstGeom>
              <a:noFill/>
              <a:ln w="25400">
                <a:solidFill>
                  <a:srgbClr val="000000"/>
                </a:solidFill>
                <a:round/>
                <a:headEnd/>
                <a:tailEnd/>
              </a:ln>
            </p:spPr>
            <p:txBody>
              <a:bodyPr/>
              <a:lstStyle/>
              <a:p>
                <a:endParaRPr lang="en-US"/>
              </a:p>
            </p:txBody>
          </p:sp>
          <p:sp>
            <p:nvSpPr>
              <p:cNvPr id="3243" name="Line 719"/>
              <p:cNvSpPr>
                <a:spLocks noChangeShapeType="1"/>
              </p:cNvSpPr>
              <p:nvPr/>
            </p:nvSpPr>
            <p:spPr bwMode="auto">
              <a:xfrm>
                <a:off x="3948" y="1305"/>
                <a:ext cx="8" cy="2"/>
              </a:xfrm>
              <a:prstGeom prst="line">
                <a:avLst/>
              </a:prstGeom>
              <a:noFill/>
              <a:ln w="25400">
                <a:solidFill>
                  <a:srgbClr val="000000"/>
                </a:solidFill>
                <a:round/>
                <a:headEnd/>
                <a:tailEnd/>
              </a:ln>
            </p:spPr>
            <p:txBody>
              <a:bodyPr/>
              <a:lstStyle/>
              <a:p>
                <a:endParaRPr lang="en-US"/>
              </a:p>
            </p:txBody>
          </p:sp>
          <p:sp>
            <p:nvSpPr>
              <p:cNvPr id="3244" name="Line 720"/>
              <p:cNvSpPr>
                <a:spLocks noChangeShapeType="1"/>
              </p:cNvSpPr>
              <p:nvPr/>
            </p:nvSpPr>
            <p:spPr bwMode="auto">
              <a:xfrm>
                <a:off x="3956" y="1307"/>
                <a:ext cx="7" cy="2"/>
              </a:xfrm>
              <a:prstGeom prst="line">
                <a:avLst/>
              </a:prstGeom>
              <a:noFill/>
              <a:ln w="25400">
                <a:solidFill>
                  <a:srgbClr val="000000"/>
                </a:solidFill>
                <a:round/>
                <a:headEnd/>
                <a:tailEnd/>
              </a:ln>
            </p:spPr>
            <p:txBody>
              <a:bodyPr/>
              <a:lstStyle/>
              <a:p>
                <a:endParaRPr lang="en-US"/>
              </a:p>
            </p:txBody>
          </p:sp>
          <p:sp>
            <p:nvSpPr>
              <p:cNvPr id="3245" name="Line 721"/>
              <p:cNvSpPr>
                <a:spLocks noChangeShapeType="1"/>
              </p:cNvSpPr>
              <p:nvPr/>
            </p:nvSpPr>
            <p:spPr bwMode="auto">
              <a:xfrm>
                <a:off x="3963" y="1309"/>
                <a:ext cx="6" cy="2"/>
              </a:xfrm>
              <a:prstGeom prst="line">
                <a:avLst/>
              </a:prstGeom>
              <a:noFill/>
              <a:ln w="25400">
                <a:solidFill>
                  <a:srgbClr val="000000"/>
                </a:solidFill>
                <a:round/>
                <a:headEnd/>
                <a:tailEnd/>
              </a:ln>
            </p:spPr>
            <p:txBody>
              <a:bodyPr/>
              <a:lstStyle/>
              <a:p>
                <a:endParaRPr lang="en-US"/>
              </a:p>
            </p:txBody>
          </p:sp>
          <p:sp>
            <p:nvSpPr>
              <p:cNvPr id="3246" name="Line 722"/>
              <p:cNvSpPr>
                <a:spLocks noChangeShapeType="1"/>
              </p:cNvSpPr>
              <p:nvPr/>
            </p:nvSpPr>
            <p:spPr bwMode="auto">
              <a:xfrm flipV="1">
                <a:off x="3969" y="1301"/>
                <a:ext cx="8" cy="10"/>
              </a:xfrm>
              <a:prstGeom prst="line">
                <a:avLst/>
              </a:prstGeom>
              <a:noFill/>
              <a:ln w="25400">
                <a:solidFill>
                  <a:srgbClr val="000000"/>
                </a:solidFill>
                <a:round/>
                <a:headEnd/>
                <a:tailEnd/>
              </a:ln>
            </p:spPr>
            <p:txBody>
              <a:bodyPr/>
              <a:lstStyle/>
              <a:p>
                <a:endParaRPr lang="en-US"/>
              </a:p>
            </p:txBody>
          </p:sp>
          <p:sp>
            <p:nvSpPr>
              <p:cNvPr id="3247" name="Line 723"/>
              <p:cNvSpPr>
                <a:spLocks noChangeShapeType="1"/>
              </p:cNvSpPr>
              <p:nvPr/>
            </p:nvSpPr>
            <p:spPr bwMode="auto">
              <a:xfrm flipV="1">
                <a:off x="3977" y="1288"/>
                <a:ext cx="8" cy="13"/>
              </a:xfrm>
              <a:prstGeom prst="line">
                <a:avLst/>
              </a:prstGeom>
              <a:noFill/>
              <a:ln w="25400">
                <a:solidFill>
                  <a:srgbClr val="000000"/>
                </a:solidFill>
                <a:round/>
                <a:headEnd/>
                <a:tailEnd/>
              </a:ln>
            </p:spPr>
            <p:txBody>
              <a:bodyPr/>
              <a:lstStyle/>
              <a:p>
                <a:endParaRPr lang="en-US"/>
              </a:p>
            </p:txBody>
          </p:sp>
          <p:sp>
            <p:nvSpPr>
              <p:cNvPr id="3248" name="Line 724"/>
              <p:cNvSpPr>
                <a:spLocks noChangeShapeType="1"/>
              </p:cNvSpPr>
              <p:nvPr/>
            </p:nvSpPr>
            <p:spPr bwMode="auto">
              <a:xfrm flipV="1">
                <a:off x="3985" y="1274"/>
                <a:ext cx="5" cy="14"/>
              </a:xfrm>
              <a:prstGeom prst="line">
                <a:avLst/>
              </a:prstGeom>
              <a:noFill/>
              <a:ln w="25400">
                <a:solidFill>
                  <a:srgbClr val="000000"/>
                </a:solidFill>
                <a:round/>
                <a:headEnd/>
                <a:tailEnd/>
              </a:ln>
            </p:spPr>
            <p:txBody>
              <a:bodyPr/>
              <a:lstStyle/>
              <a:p>
                <a:endParaRPr lang="en-US"/>
              </a:p>
            </p:txBody>
          </p:sp>
          <p:sp>
            <p:nvSpPr>
              <p:cNvPr id="3249" name="Line 725"/>
              <p:cNvSpPr>
                <a:spLocks noChangeShapeType="1"/>
              </p:cNvSpPr>
              <p:nvPr/>
            </p:nvSpPr>
            <p:spPr bwMode="auto">
              <a:xfrm flipV="1">
                <a:off x="3990" y="1263"/>
                <a:ext cx="8" cy="11"/>
              </a:xfrm>
              <a:prstGeom prst="line">
                <a:avLst/>
              </a:prstGeom>
              <a:noFill/>
              <a:ln w="25400">
                <a:solidFill>
                  <a:srgbClr val="000000"/>
                </a:solidFill>
                <a:round/>
                <a:headEnd/>
                <a:tailEnd/>
              </a:ln>
            </p:spPr>
            <p:txBody>
              <a:bodyPr/>
              <a:lstStyle/>
              <a:p>
                <a:endParaRPr lang="en-US"/>
              </a:p>
            </p:txBody>
          </p:sp>
          <p:sp>
            <p:nvSpPr>
              <p:cNvPr id="3250" name="Line 726"/>
              <p:cNvSpPr>
                <a:spLocks noChangeShapeType="1"/>
              </p:cNvSpPr>
              <p:nvPr/>
            </p:nvSpPr>
            <p:spPr bwMode="auto">
              <a:xfrm flipV="1">
                <a:off x="3998" y="1251"/>
                <a:ext cx="8" cy="12"/>
              </a:xfrm>
              <a:prstGeom prst="line">
                <a:avLst/>
              </a:prstGeom>
              <a:noFill/>
              <a:ln w="25400">
                <a:solidFill>
                  <a:srgbClr val="000000"/>
                </a:solidFill>
                <a:round/>
                <a:headEnd/>
                <a:tailEnd/>
              </a:ln>
            </p:spPr>
            <p:txBody>
              <a:bodyPr/>
              <a:lstStyle/>
              <a:p>
                <a:endParaRPr lang="en-US"/>
              </a:p>
            </p:txBody>
          </p:sp>
          <p:sp>
            <p:nvSpPr>
              <p:cNvPr id="3251" name="Line 727"/>
              <p:cNvSpPr>
                <a:spLocks noChangeShapeType="1"/>
              </p:cNvSpPr>
              <p:nvPr/>
            </p:nvSpPr>
            <p:spPr bwMode="auto">
              <a:xfrm flipV="1">
                <a:off x="4006" y="1242"/>
                <a:ext cx="5" cy="9"/>
              </a:xfrm>
              <a:prstGeom prst="line">
                <a:avLst/>
              </a:prstGeom>
              <a:noFill/>
              <a:ln w="25400">
                <a:solidFill>
                  <a:srgbClr val="000000"/>
                </a:solidFill>
                <a:round/>
                <a:headEnd/>
                <a:tailEnd/>
              </a:ln>
            </p:spPr>
            <p:txBody>
              <a:bodyPr/>
              <a:lstStyle/>
              <a:p>
                <a:endParaRPr lang="en-US"/>
              </a:p>
            </p:txBody>
          </p:sp>
          <p:sp>
            <p:nvSpPr>
              <p:cNvPr id="3252" name="Line 728"/>
              <p:cNvSpPr>
                <a:spLocks noChangeShapeType="1"/>
              </p:cNvSpPr>
              <p:nvPr/>
            </p:nvSpPr>
            <p:spPr bwMode="auto">
              <a:xfrm flipV="1">
                <a:off x="4011" y="1230"/>
                <a:ext cx="8" cy="12"/>
              </a:xfrm>
              <a:prstGeom prst="line">
                <a:avLst/>
              </a:prstGeom>
              <a:noFill/>
              <a:ln w="25400">
                <a:solidFill>
                  <a:srgbClr val="000000"/>
                </a:solidFill>
                <a:round/>
                <a:headEnd/>
                <a:tailEnd/>
              </a:ln>
            </p:spPr>
            <p:txBody>
              <a:bodyPr/>
              <a:lstStyle/>
              <a:p>
                <a:endParaRPr lang="en-US"/>
              </a:p>
            </p:txBody>
          </p:sp>
          <p:sp>
            <p:nvSpPr>
              <p:cNvPr id="3253" name="Line 729"/>
              <p:cNvSpPr>
                <a:spLocks noChangeShapeType="1"/>
              </p:cNvSpPr>
              <p:nvPr/>
            </p:nvSpPr>
            <p:spPr bwMode="auto">
              <a:xfrm flipV="1">
                <a:off x="4019" y="1222"/>
                <a:ext cx="6" cy="8"/>
              </a:xfrm>
              <a:prstGeom prst="line">
                <a:avLst/>
              </a:prstGeom>
              <a:noFill/>
              <a:ln w="25400">
                <a:solidFill>
                  <a:srgbClr val="000000"/>
                </a:solidFill>
                <a:round/>
                <a:headEnd/>
                <a:tailEnd/>
              </a:ln>
            </p:spPr>
            <p:txBody>
              <a:bodyPr/>
              <a:lstStyle/>
              <a:p>
                <a:endParaRPr lang="en-US"/>
              </a:p>
            </p:txBody>
          </p:sp>
          <p:sp>
            <p:nvSpPr>
              <p:cNvPr id="3254" name="Line 730"/>
              <p:cNvSpPr>
                <a:spLocks noChangeShapeType="1"/>
              </p:cNvSpPr>
              <p:nvPr/>
            </p:nvSpPr>
            <p:spPr bwMode="auto">
              <a:xfrm flipV="1">
                <a:off x="4025" y="1213"/>
                <a:ext cx="8" cy="9"/>
              </a:xfrm>
              <a:prstGeom prst="line">
                <a:avLst/>
              </a:prstGeom>
              <a:noFill/>
              <a:ln w="25400">
                <a:solidFill>
                  <a:srgbClr val="000000"/>
                </a:solidFill>
                <a:round/>
                <a:headEnd/>
                <a:tailEnd/>
              </a:ln>
            </p:spPr>
            <p:txBody>
              <a:bodyPr/>
              <a:lstStyle/>
              <a:p>
                <a:endParaRPr lang="en-US"/>
              </a:p>
            </p:txBody>
          </p:sp>
          <p:sp>
            <p:nvSpPr>
              <p:cNvPr id="3255" name="Line 731"/>
              <p:cNvSpPr>
                <a:spLocks noChangeShapeType="1"/>
              </p:cNvSpPr>
              <p:nvPr/>
            </p:nvSpPr>
            <p:spPr bwMode="auto">
              <a:xfrm flipV="1">
                <a:off x="4033" y="1205"/>
                <a:ext cx="7" cy="8"/>
              </a:xfrm>
              <a:prstGeom prst="line">
                <a:avLst/>
              </a:prstGeom>
              <a:noFill/>
              <a:ln w="25400">
                <a:solidFill>
                  <a:srgbClr val="000000"/>
                </a:solidFill>
                <a:round/>
                <a:headEnd/>
                <a:tailEnd/>
              </a:ln>
            </p:spPr>
            <p:txBody>
              <a:bodyPr/>
              <a:lstStyle/>
              <a:p>
                <a:endParaRPr lang="en-US"/>
              </a:p>
            </p:txBody>
          </p:sp>
          <p:sp>
            <p:nvSpPr>
              <p:cNvPr id="3256" name="Line 732"/>
              <p:cNvSpPr>
                <a:spLocks noChangeShapeType="1"/>
              </p:cNvSpPr>
              <p:nvPr/>
            </p:nvSpPr>
            <p:spPr bwMode="auto">
              <a:xfrm flipV="1">
                <a:off x="4040" y="1197"/>
                <a:ext cx="6" cy="8"/>
              </a:xfrm>
              <a:prstGeom prst="line">
                <a:avLst/>
              </a:prstGeom>
              <a:noFill/>
              <a:ln w="25400">
                <a:solidFill>
                  <a:srgbClr val="000000"/>
                </a:solidFill>
                <a:round/>
                <a:headEnd/>
                <a:tailEnd/>
              </a:ln>
            </p:spPr>
            <p:txBody>
              <a:bodyPr/>
              <a:lstStyle/>
              <a:p>
                <a:endParaRPr lang="en-US"/>
              </a:p>
            </p:txBody>
          </p:sp>
          <p:sp>
            <p:nvSpPr>
              <p:cNvPr id="3257" name="Line 733"/>
              <p:cNvSpPr>
                <a:spLocks noChangeShapeType="1"/>
              </p:cNvSpPr>
              <p:nvPr/>
            </p:nvSpPr>
            <p:spPr bwMode="auto">
              <a:xfrm flipV="1">
                <a:off x="4046" y="1192"/>
                <a:ext cx="8" cy="5"/>
              </a:xfrm>
              <a:prstGeom prst="line">
                <a:avLst/>
              </a:prstGeom>
              <a:noFill/>
              <a:ln w="25400">
                <a:solidFill>
                  <a:srgbClr val="000000"/>
                </a:solidFill>
                <a:round/>
                <a:headEnd/>
                <a:tailEnd/>
              </a:ln>
            </p:spPr>
            <p:txBody>
              <a:bodyPr/>
              <a:lstStyle/>
              <a:p>
                <a:endParaRPr lang="en-US"/>
              </a:p>
            </p:txBody>
          </p:sp>
          <p:sp>
            <p:nvSpPr>
              <p:cNvPr id="3258" name="Line 734"/>
              <p:cNvSpPr>
                <a:spLocks noChangeShapeType="1"/>
              </p:cNvSpPr>
              <p:nvPr/>
            </p:nvSpPr>
            <p:spPr bwMode="auto">
              <a:xfrm flipV="1">
                <a:off x="4054" y="1186"/>
                <a:ext cx="7" cy="6"/>
              </a:xfrm>
              <a:prstGeom prst="line">
                <a:avLst/>
              </a:prstGeom>
              <a:noFill/>
              <a:ln w="25400">
                <a:solidFill>
                  <a:srgbClr val="000000"/>
                </a:solidFill>
                <a:round/>
                <a:headEnd/>
                <a:tailEnd/>
              </a:ln>
            </p:spPr>
            <p:txBody>
              <a:bodyPr/>
              <a:lstStyle/>
              <a:p>
                <a:endParaRPr lang="en-US"/>
              </a:p>
            </p:txBody>
          </p:sp>
          <p:sp>
            <p:nvSpPr>
              <p:cNvPr id="3259" name="Line 735"/>
              <p:cNvSpPr>
                <a:spLocks noChangeShapeType="1"/>
              </p:cNvSpPr>
              <p:nvPr/>
            </p:nvSpPr>
            <p:spPr bwMode="auto">
              <a:xfrm flipV="1">
                <a:off x="4061" y="1180"/>
                <a:ext cx="6" cy="6"/>
              </a:xfrm>
              <a:prstGeom prst="line">
                <a:avLst/>
              </a:prstGeom>
              <a:noFill/>
              <a:ln w="25400">
                <a:solidFill>
                  <a:srgbClr val="000000"/>
                </a:solidFill>
                <a:round/>
                <a:headEnd/>
                <a:tailEnd/>
              </a:ln>
            </p:spPr>
            <p:txBody>
              <a:bodyPr/>
              <a:lstStyle/>
              <a:p>
                <a:endParaRPr lang="en-US"/>
              </a:p>
            </p:txBody>
          </p:sp>
          <p:sp>
            <p:nvSpPr>
              <p:cNvPr id="3260" name="Line 736"/>
              <p:cNvSpPr>
                <a:spLocks noChangeShapeType="1"/>
              </p:cNvSpPr>
              <p:nvPr/>
            </p:nvSpPr>
            <p:spPr bwMode="auto">
              <a:xfrm flipV="1">
                <a:off x="4067" y="1176"/>
                <a:ext cx="8" cy="4"/>
              </a:xfrm>
              <a:prstGeom prst="line">
                <a:avLst/>
              </a:prstGeom>
              <a:noFill/>
              <a:ln w="25400">
                <a:solidFill>
                  <a:srgbClr val="000000"/>
                </a:solidFill>
                <a:round/>
                <a:headEnd/>
                <a:tailEnd/>
              </a:ln>
            </p:spPr>
            <p:txBody>
              <a:bodyPr/>
              <a:lstStyle/>
              <a:p>
                <a:endParaRPr lang="en-US"/>
              </a:p>
            </p:txBody>
          </p:sp>
          <p:sp>
            <p:nvSpPr>
              <p:cNvPr id="3261" name="Line 737"/>
              <p:cNvSpPr>
                <a:spLocks noChangeShapeType="1"/>
              </p:cNvSpPr>
              <p:nvPr/>
            </p:nvSpPr>
            <p:spPr bwMode="auto">
              <a:xfrm flipV="1">
                <a:off x="4075" y="1173"/>
                <a:ext cx="7" cy="3"/>
              </a:xfrm>
              <a:prstGeom prst="line">
                <a:avLst/>
              </a:prstGeom>
              <a:noFill/>
              <a:ln w="25400">
                <a:solidFill>
                  <a:srgbClr val="000000"/>
                </a:solidFill>
                <a:round/>
                <a:headEnd/>
                <a:tailEnd/>
              </a:ln>
            </p:spPr>
            <p:txBody>
              <a:bodyPr/>
              <a:lstStyle/>
              <a:p>
                <a:endParaRPr lang="en-US"/>
              </a:p>
            </p:txBody>
          </p:sp>
          <p:sp>
            <p:nvSpPr>
              <p:cNvPr id="3262" name="Line 738"/>
              <p:cNvSpPr>
                <a:spLocks noChangeShapeType="1"/>
              </p:cNvSpPr>
              <p:nvPr/>
            </p:nvSpPr>
            <p:spPr bwMode="auto">
              <a:xfrm flipV="1">
                <a:off x="4082" y="1171"/>
                <a:ext cx="6" cy="2"/>
              </a:xfrm>
              <a:prstGeom prst="line">
                <a:avLst/>
              </a:prstGeom>
              <a:noFill/>
              <a:ln w="25400">
                <a:solidFill>
                  <a:srgbClr val="000000"/>
                </a:solidFill>
                <a:round/>
                <a:headEnd/>
                <a:tailEnd/>
              </a:ln>
            </p:spPr>
            <p:txBody>
              <a:bodyPr/>
              <a:lstStyle/>
              <a:p>
                <a:endParaRPr lang="en-US"/>
              </a:p>
            </p:txBody>
          </p:sp>
          <p:sp>
            <p:nvSpPr>
              <p:cNvPr id="3263" name="Line 739"/>
              <p:cNvSpPr>
                <a:spLocks noChangeShapeType="1"/>
              </p:cNvSpPr>
              <p:nvPr/>
            </p:nvSpPr>
            <p:spPr bwMode="auto">
              <a:xfrm flipV="1">
                <a:off x="4088" y="1169"/>
                <a:ext cx="8" cy="2"/>
              </a:xfrm>
              <a:prstGeom prst="line">
                <a:avLst/>
              </a:prstGeom>
              <a:noFill/>
              <a:ln w="25400">
                <a:solidFill>
                  <a:srgbClr val="000000"/>
                </a:solidFill>
                <a:round/>
                <a:headEnd/>
                <a:tailEnd/>
              </a:ln>
            </p:spPr>
            <p:txBody>
              <a:bodyPr/>
              <a:lstStyle/>
              <a:p>
                <a:endParaRPr lang="en-US"/>
              </a:p>
            </p:txBody>
          </p:sp>
          <p:sp>
            <p:nvSpPr>
              <p:cNvPr id="3264" name="Line 740"/>
              <p:cNvSpPr>
                <a:spLocks noChangeShapeType="1"/>
              </p:cNvSpPr>
              <p:nvPr/>
            </p:nvSpPr>
            <p:spPr bwMode="auto">
              <a:xfrm flipV="1">
                <a:off x="4096" y="1167"/>
                <a:ext cx="8" cy="2"/>
              </a:xfrm>
              <a:prstGeom prst="line">
                <a:avLst/>
              </a:prstGeom>
              <a:noFill/>
              <a:ln w="25400">
                <a:solidFill>
                  <a:srgbClr val="000000"/>
                </a:solidFill>
                <a:round/>
                <a:headEnd/>
                <a:tailEnd/>
              </a:ln>
            </p:spPr>
            <p:txBody>
              <a:bodyPr/>
              <a:lstStyle/>
              <a:p>
                <a:endParaRPr lang="en-US"/>
              </a:p>
            </p:txBody>
          </p:sp>
          <p:sp>
            <p:nvSpPr>
              <p:cNvPr id="3265" name="Line 741"/>
              <p:cNvSpPr>
                <a:spLocks noChangeShapeType="1"/>
              </p:cNvSpPr>
              <p:nvPr/>
            </p:nvSpPr>
            <p:spPr bwMode="auto">
              <a:xfrm>
                <a:off x="4104" y="1167"/>
                <a:ext cx="5" cy="1"/>
              </a:xfrm>
              <a:prstGeom prst="line">
                <a:avLst/>
              </a:prstGeom>
              <a:noFill/>
              <a:ln w="25400">
                <a:solidFill>
                  <a:srgbClr val="000000"/>
                </a:solidFill>
                <a:round/>
                <a:headEnd/>
                <a:tailEnd/>
              </a:ln>
            </p:spPr>
            <p:txBody>
              <a:bodyPr/>
              <a:lstStyle/>
              <a:p>
                <a:endParaRPr lang="en-US"/>
              </a:p>
            </p:txBody>
          </p:sp>
        </p:grpSp>
        <p:sp>
          <p:nvSpPr>
            <p:cNvPr id="3097" name="Rectangle 743"/>
            <p:cNvSpPr>
              <a:spLocks noChangeArrowheads="1"/>
            </p:cNvSpPr>
            <p:nvPr/>
          </p:nvSpPr>
          <p:spPr bwMode="auto">
            <a:xfrm>
              <a:off x="4657" y="2602"/>
              <a:ext cx="24" cy="115"/>
            </a:xfrm>
            <a:prstGeom prst="rect">
              <a:avLst/>
            </a:prstGeom>
            <a:solidFill>
              <a:schemeClr val="bg1"/>
            </a:solid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sp>
          <p:nvSpPr>
            <p:cNvPr id="3098" name="Rectangle 757"/>
            <p:cNvSpPr>
              <a:spLocks noChangeArrowheads="1"/>
            </p:cNvSpPr>
            <p:nvPr/>
          </p:nvSpPr>
          <p:spPr bwMode="auto">
            <a:xfrm>
              <a:off x="2944" y="1417"/>
              <a:ext cx="1603" cy="246"/>
            </a:xfrm>
            <a:prstGeom prst="rect">
              <a:avLst/>
            </a:prstGeom>
            <a:solidFill>
              <a:schemeClr val="bg1"/>
            </a:solidFill>
            <a:ln w="9525">
              <a:noFill/>
              <a:miter lim="800000"/>
              <a:headEnd/>
              <a:tailEnd/>
            </a:ln>
          </p:spPr>
          <p:txBody>
            <a:bodyPr/>
            <a:lstStyle/>
            <a:p>
              <a:pPr eaLnBrk="1" hangingPunct="1"/>
              <a:endParaRPr lang="en-US"/>
            </a:p>
          </p:txBody>
        </p:sp>
        <p:sp>
          <p:nvSpPr>
            <p:cNvPr id="3099" name="Rectangle 759"/>
            <p:cNvSpPr>
              <a:spLocks noChangeArrowheads="1"/>
            </p:cNvSpPr>
            <p:nvPr/>
          </p:nvSpPr>
          <p:spPr bwMode="auto">
            <a:xfrm>
              <a:off x="4031" y="1458"/>
              <a:ext cx="24" cy="115"/>
            </a:xfrm>
            <a:prstGeom prst="rect">
              <a:avLst/>
            </a:prstGeom>
            <a:solidFill>
              <a:schemeClr val="bg1"/>
            </a:solid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sp>
          <p:nvSpPr>
            <p:cNvPr id="3100" name="Rectangle 777"/>
            <p:cNvSpPr>
              <a:spLocks noChangeArrowheads="1"/>
            </p:cNvSpPr>
            <p:nvPr/>
          </p:nvSpPr>
          <p:spPr bwMode="auto">
            <a:xfrm>
              <a:off x="4399" y="2832"/>
              <a:ext cx="24" cy="114"/>
            </a:xfrm>
            <a:prstGeom prst="rect">
              <a:avLst/>
            </a:prstGeom>
            <a:solidFill>
              <a:schemeClr val="bg1"/>
            </a:solid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grpSp>
      <p:graphicFrame>
        <p:nvGraphicFramePr>
          <p:cNvPr id="3078" name="Object 3"/>
          <p:cNvGraphicFramePr>
            <a:graphicFrameLocks noChangeAspect="1"/>
          </p:cNvGraphicFramePr>
          <p:nvPr/>
        </p:nvGraphicFramePr>
        <p:xfrm>
          <a:off x="5059363" y="2814638"/>
          <a:ext cx="506412" cy="379412"/>
        </p:xfrm>
        <a:graphic>
          <a:graphicData uri="http://schemas.openxmlformats.org/presentationml/2006/ole">
            <p:oleObj spid="_x0000_s97286" name="Equation" r:id="rId7" imgW="253800" imgH="190440" progId="Equation.DSMT4">
              <p:embed/>
            </p:oleObj>
          </a:graphicData>
        </a:graphic>
      </p:graphicFrame>
      <p:graphicFrame>
        <p:nvGraphicFramePr>
          <p:cNvPr id="3079" name="Object 3"/>
          <p:cNvGraphicFramePr>
            <a:graphicFrameLocks noChangeAspect="1"/>
          </p:cNvGraphicFramePr>
          <p:nvPr/>
        </p:nvGraphicFramePr>
        <p:xfrm>
          <a:off x="5262563" y="2546350"/>
          <a:ext cx="581025" cy="430213"/>
        </p:xfrm>
        <a:graphic>
          <a:graphicData uri="http://schemas.openxmlformats.org/presentationml/2006/ole">
            <p:oleObj spid="_x0000_s97287" name="Equation" r:id="rId8" imgW="291960" imgH="215640" progId="Equation.DSMT4">
              <p:embed/>
            </p:oleObj>
          </a:graphicData>
        </a:graphic>
      </p:graphicFrame>
      <p:cxnSp>
        <p:nvCxnSpPr>
          <p:cNvPr id="786" name="Straight Connector 785"/>
          <p:cNvCxnSpPr/>
          <p:nvPr/>
        </p:nvCxnSpPr>
        <p:spPr>
          <a:xfrm flipH="1">
            <a:off x="5532438" y="3044825"/>
            <a:ext cx="2803525" cy="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87" name="Text Box 281"/>
          <p:cNvSpPr txBox="1">
            <a:spLocks noChangeArrowheads="1"/>
          </p:cNvSpPr>
          <p:nvPr/>
        </p:nvSpPr>
        <p:spPr bwMode="auto">
          <a:xfrm>
            <a:off x="309563" y="1201738"/>
            <a:ext cx="3724275" cy="369887"/>
          </a:xfrm>
          <a:prstGeom prst="rect">
            <a:avLst/>
          </a:prstGeom>
          <a:noFill/>
          <a:ln w="9525">
            <a:noFill/>
            <a:miter lim="800000"/>
            <a:headEnd/>
            <a:tailEnd/>
          </a:ln>
        </p:spPr>
        <p:txBody>
          <a:bodyPr>
            <a:spAutoFit/>
          </a:bodyPr>
          <a:lstStyle/>
          <a:p>
            <a:pPr algn="ctr" eaLnBrk="1" hangingPunct="1">
              <a:spcBef>
                <a:spcPct val="50000"/>
              </a:spcBef>
            </a:pPr>
            <a:r>
              <a:rPr lang="en-US"/>
              <a:t>With a first order low pass filter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Slide Number Placeholder 7"/>
          <p:cNvSpPr>
            <a:spLocks noGrp="1"/>
          </p:cNvSpPr>
          <p:nvPr>
            <p:ph type="sldNum" sz="quarter" idx="12"/>
          </p:nvPr>
        </p:nvSpPr>
        <p:spPr>
          <a:noFill/>
          <a:ln>
            <a:miter lim="800000"/>
            <a:headEnd/>
            <a:tailEnd/>
          </a:ln>
        </p:spPr>
        <p:txBody>
          <a:bodyPr/>
          <a:lstStyle/>
          <a:p>
            <a:fld id="{139B04AD-76BA-4BA2-A780-F14628ACA41C}" type="slidenum">
              <a:rPr lang="en-US" smtClean="0"/>
              <a:pPr/>
              <a:t>31</a:t>
            </a:fld>
            <a:endParaRPr lang="en-US" smtClean="0"/>
          </a:p>
        </p:txBody>
      </p:sp>
      <p:sp>
        <p:nvSpPr>
          <p:cNvPr id="4104" name="Rectangle 2"/>
          <p:cNvSpPr>
            <a:spLocks noGrp="1" noChangeArrowheads="1"/>
          </p:cNvSpPr>
          <p:nvPr>
            <p:ph type="title"/>
          </p:nvPr>
        </p:nvSpPr>
        <p:spPr/>
        <p:txBody>
          <a:bodyPr/>
          <a:lstStyle/>
          <a:p>
            <a:pPr eaLnBrk="1" hangingPunct="1"/>
            <a:r>
              <a:rPr lang="en-US" sz="2800" b="1" smtClean="0"/>
              <a:t>Approximate Formula for DC Ripple Voltage, cont.</a:t>
            </a:r>
          </a:p>
        </p:txBody>
      </p:sp>
      <p:sp>
        <p:nvSpPr>
          <p:cNvPr id="4105" name="Rectangle 3"/>
          <p:cNvSpPr>
            <a:spLocks noChangeArrowheads="1"/>
          </p:cNvSpPr>
          <p:nvPr/>
        </p:nvSpPr>
        <p:spPr bwMode="auto">
          <a:xfrm>
            <a:off x="0" y="2811463"/>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4106" name="Rectangle 5"/>
          <p:cNvSpPr>
            <a:spLocks noChangeArrowheads="1"/>
          </p:cNvSpPr>
          <p:nvPr/>
        </p:nvSpPr>
        <p:spPr bwMode="auto">
          <a:xfrm>
            <a:off x="0" y="2811463"/>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4107" name="Rectangle 7"/>
          <p:cNvSpPr>
            <a:spLocks noChangeArrowheads="1"/>
          </p:cNvSpPr>
          <p:nvPr/>
        </p:nvSpPr>
        <p:spPr bwMode="auto">
          <a:xfrm>
            <a:off x="0" y="2778125"/>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4098" name="Object 8"/>
          <p:cNvGraphicFramePr>
            <a:graphicFrameLocks noChangeAspect="1"/>
          </p:cNvGraphicFramePr>
          <p:nvPr/>
        </p:nvGraphicFramePr>
        <p:xfrm>
          <a:off x="423863" y="1239838"/>
          <a:ext cx="3978275" cy="863600"/>
        </p:xfrm>
        <a:graphic>
          <a:graphicData uri="http://schemas.openxmlformats.org/presentationml/2006/ole">
            <p:oleObj spid="_x0000_s98306" name="Equation" r:id="rId3" imgW="2108200" imgH="457200" progId="Equation.3">
              <p:embed/>
            </p:oleObj>
          </a:graphicData>
        </a:graphic>
      </p:graphicFrame>
      <p:sp>
        <p:nvSpPr>
          <p:cNvPr id="4108" name="Rectangle 9"/>
          <p:cNvSpPr>
            <a:spLocks noChangeArrowheads="1"/>
          </p:cNvSpPr>
          <p:nvPr/>
        </p:nvSpPr>
        <p:spPr bwMode="auto">
          <a:xfrm>
            <a:off x="0" y="2797175"/>
            <a:ext cx="9144000" cy="0"/>
          </a:xfrm>
          <a:prstGeom prst="rect">
            <a:avLst/>
          </a:prstGeom>
          <a:noFill/>
          <a:ln w="9525">
            <a:noFill/>
            <a:miter lim="800000"/>
            <a:headEnd/>
            <a:tailEnd/>
          </a:ln>
        </p:spPr>
        <p:txBody>
          <a:bodyPr wrap="none" anchor="ctr">
            <a:spAutoFit/>
          </a:bodyPr>
          <a:lstStyle/>
          <a:p>
            <a:pPr eaLnBrk="1" hangingPunct="1"/>
            <a:endParaRPr lang="en-US"/>
          </a:p>
        </p:txBody>
      </p:sp>
      <p:graphicFrame>
        <p:nvGraphicFramePr>
          <p:cNvPr id="28682" name="Object 10"/>
          <p:cNvGraphicFramePr>
            <a:graphicFrameLocks noChangeAspect="1"/>
          </p:cNvGraphicFramePr>
          <p:nvPr/>
        </p:nvGraphicFramePr>
        <p:xfrm>
          <a:off x="461963" y="3429000"/>
          <a:ext cx="846137" cy="827088"/>
        </p:xfrm>
        <a:graphic>
          <a:graphicData uri="http://schemas.openxmlformats.org/presentationml/2006/ole">
            <p:oleObj spid="_x0000_s98307" name="Equation" r:id="rId4" imgW="431613" imgH="418918" progId="Equation.3">
              <p:embed/>
            </p:oleObj>
          </a:graphicData>
        </a:graphic>
      </p:graphicFrame>
      <p:sp>
        <p:nvSpPr>
          <p:cNvPr id="4109" name="Rectangle 11"/>
          <p:cNvSpPr>
            <a:spLocks noChangeArrowheads="1"/>
          </p:cNvSpPr>
          <p:nvPr/>
        </p:nvSpPr>
        <p:spPr bwMode="auto">
          <a:xfrm>
            <a:off x="0" y="2778125"/>
            <a:ext cx="9144000" cy="0"/>
          </a:xfrm>
          <a:prstGeom prst="rect">
            <a:avLst/>
          </a:prstGeom>
          <a:noFill/>
          <a:ln w="9525">
            <a:noFill/>
            <a:miter lim="800000"/>
            <a:headEnd/>
            <a:tailEnd/>
          </a:ln>
        </p:spPr>
        <p:txBody>
          <a:bodyPr wrap="none" anchor="ctr">
            <a:spAutoFit/>
          </a:bodyPr>
          <a:lstStyle/>
          <a:p>
            <a:pPr eaLnBrk="1" hangingPunct="1"/>
            <a:endParaRPr lang="en-US"/>
          </a:p>
        </p:txBody>
      </p:sp>
      <p:grpSp>
        <p:nvGrpSpPr>
          <p:cNvPr id="2" name="Group 21"/>
          <p:cNvGrpSpPr>
            <a:grpSpLocks/>
          </p:cNvGrpSpPr>
          <p:nvPr/>
        </p:nvGrpSpPr>
        <p:grpSpPr bwMode="auto">
          <a:xfrm>
            <a:off x="461963" y="4567238"/>
            <a:ext cx="6107112" cy="896937"/>
            <a:chOff x="775" y="3119"/>
            <a:chExt cx="3847" cy="565"/>
          </a:xfrm>
        </p:grpSpPr>
        <p:graphicFrame>
          <p:nvGraphicFramePr>
            <p:cNvPr id="4102" name="Object 13"/>
            <p:cNvGraphicFramePr>
              <a:graphicFrameLocks noChangeAspect="1"/>
            </p:cNvGraphicFramePr>
            <p:nvPr/>
          </p:nvGraphicFramePr>
          <p:xfrm>
            <a:off x="775" y="3119"/>
            <a:ext cx="3847" cy="565"/>
          </p:xfrm>
          <a:graphic>
            <a:graphicData uri="http://schemas.openxmlformats.org/presentationml/2006/ole">
              <p:oleObj spid="_x0000_s98310" name="Equation" r:id="rId5" imgW="3111500" imgH="457200" progId="Equation.3">
                <p:embed/>
              </p:oleObj>
            </a:graphicData>
          </a:graphic>
        </p:graphicFrame>
        <p:sp>
          <p:nvSpPr>
            <p:cNvPr id="4492" name="Rectangle 14"/>
            <p:cNvSpPr>
              <a:spLocks noChangeArrowheads="1"/>
            </p:cNvSpPr>
            <p:nvPr/>
          </p:nvSpPr>
          <p:spPr bwMode="auto">
            <a:xfrm>
              <a:off x="3751" y="3128"/>
              <a:ext cx="871" cy="556"/>
            </a:xfrm>
            <a:prstGeom prst="rect">
              <a:avLst/>
            </a:prstGeom>
            <a:noFill/>
            <a:ln w="19050">
              <a:solidFill>
                <a:srgbClr val="FF0000"/>
              </a:solidFill>
              <a:prstDash val="sysDot"/>
              <a:miter lim="800000"/>
              <a:headEnd/>
              <a:tailEnd/>
            </a:ln>
          </p:spPr>
          <p:txBody>
            <a:bodyPr wrap="none" anchor="ctr"/>
            <a:lstStyle/>
            <a:p>
              <a:pPr eaLnBrk="1" hangingPunct="1"/>
              <a:endParaRPr lang="en-US"/>
            </a:p>
          </p:txBody>
        </p:sp>
      </p:grpSp>
      <p:grpSp>
        <p:nvGrpSpPr>
          <p:cNvPr id="3" name="Group 621"/>
          <p:cNvGrpSpPr>
            <a:grpSpLocks/>
          </p:cNvGrpSpPr>
          <p:nvPr/>
        </p:nvGrpSpPr>
        <p:grpSpPr bwMode="auto">
          <a:xfrm>
            <a:off x="385763" y="2763838"/>
            <a:ext cx="4378325" cy="479425"/>
            <a:chOff x="243" y="2007"/>
            <a:chExt cx="2758" cy="302"/>
          </a:xfrm>
        </p:grpSpPr>
        <p:graphicFrame>
          <p:nvGraphicFramePr>
            <p:cNvPr id="4101" name="Object 16"/>
            <p:cNvGraphicFramePr>
              <a:graphicFrameLocks noChangeAspect="1"/>
            </p:cNvGraphicFramePr>
            <p:nvPr/>
          </p:nvGraphicFramePr>
          <p:xfrm>
            <a:off x="1235" y="2007"/>
            <a:ext cx="1766" cy="302"/>
          </p:xfrm>
          <a:graphic>
            <a:graphicData uri="http://schemas.openxmlformats.org/presentationml/2006/ole">
              <p:oleObj spid="_x0000_s98309" name="Equation" r:id="rId6" imgW="1485255" imgH="253890" progId="Equation.3">
                <p:embed/>
              </p:oleObj>
            </a:graphicData>
          </a:graphic>
        </p:graphicFrame>
        <p:sp>
          <p:nvSpPr>
            <p:cNvPr id="4491" name="Text Box 17"/>
            <p:cNvSpPr txBox="1">
              <a:spLocks noChangeArrowheads="1"/>
            </p:cNvSpPr>
            <p:nvPr/>
          </p:nvSpPr>
          <p:spPr bwMode="auto">
            <a:xfrm>
              <a:off x="243" y="2019"/>
              <a:ext cx="1524" cy="231"/>
            </a:xfrm>
            <a:prstGeom prst="rect">
              <a:avLst/>
            </a:prstGeom>
            <a:noFill/>
            <a:ln w="9525">
              <a:noFill/>
              <a:miter lim="800000"/>
              <a:headEnd/>
              <a:tailEnd/>
            </a:ln>
          </p:spPr>
          <p:txBody>
            <a:bodyPr>
              <a:spAutoFit/>
            </a:bodyPr>
            <a:lstStyle/>
            <a:p>
              <a:pPr eaLnBrk="1" hangingPunct="1">
                <a:spcBef>
                  <a:spcPct val="50000"/>
                </a:spcBef>
              </a:pPr>
              <a:r>
                <a:rPr lang="en-US"/>
                <a:t>For low ripple, </a:t>
              </a:r>
            </a:p>
          </p:txBody>
        </p:sp>
      </p:grpSp>
      <p:sp>
        <p:nvSpPr>
          <p:cNvPr id="4112" name="Rectangle 590"/>
          <p:cNvSpPr>
            <a:spLocks noChangeArrowheads="1"/>
          </p:cNvSpPr>
          <p:nvPr/>
        </p:nvSpPr>
        <p:spPr bwMode="auto">
          <a:xfrm>
            <a:off x="5702300" y="827088"/>
            <a:ext cx="2047875" cy="296862"/>
          </a:xfrm>
          <a:prstGeom prst="rect">
            <a:avLst/>
          </a:prstGeom>
          <a:solidFill>
            <a:schemeClr val="bg1"/>
          </a:solidFill>
          <a:ln w="9525">
            <a:noFill/>
            <a:miter lim="800000"/>
            <a:headEnd/>
            <a:tailEnd/>
          </a:ln>
        </p:spPr>
        <p:txBody>
          <a:bodyPr/>
          <a:lstStyle/>
          <a:p>
            <a:pPr eaLnBrk="1" hangingPunct="1"/>
            <a:endParaRPr lang="en-US"/>
          </a:p>
        </p:txBody>
      </p:sp>
      <p:sp>
        <p:nvSpPr>
          <p:cNvPr id="4113" name="Rectangle 592"/>
          <p:cNvSpPr>
            <a:spLocks noChangeArrowheads="1"/>
          </p:cNvSpPr>
          <p:nvPr/>
        </p:nvSpPr>
        <p:spPr bwMode="auto">
          <a:xfrm>
            <a:off x="7091363" y="876300"/>
            <a:ext cx="38100" cy="182563"/>
          </a:xfrm>
          <a:prstGeom prst="rect">
            <a:avLst/>
          </a:prstGeom>
          <a:solidFill>
            <a:schemeClr val="bg1"/>
          </a:solid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grpSp>
        <p:nvGrpSpPr>
          <p:cNvPr id="4" name="Group 622"/>
          <p:cNvGrpSpPr>
            <a:grpSpLocks/>
          </p:cNvGrpSpPr>
          <p:nvPr/>
        </p:nvGrpSpPr>
        <p:grpSpPr bwMode="auto">
          <a:xfrm>
            <a:off x="4818063" y="2084388"/>
            <a:ext cx="3786187" cy="1301750"/>
            <a:chOff x="3035" y="1579"/>
            <a:chExt cx="2385" cy="820"/>
          </a:xfrm>
        </p:grpSpPr>
        <p:graphicFrame>
          <p:nvGraphicFramePr>
            <p:cNvPr id="4100" name="Object 18"/>
            <p:cNvGraphicFramePr>
              <a:graphicFrameLocks noChangeAspect="1"/>
            </p:cNvGraphicFramePr>
            <p:nvPr/>
          </p:nvGraphicFramePr>
          <p:xfrm>
            <a:off x="3412" y="1942"/>
            <a:ext cx="497" cy="416"/>
          </p:xfrm>
          <a:graphic>
            <a:graphicData uri="http://schemas.openxmlformats.org/presentationml/2006/ole">
              <p:oleObj spid="_x0000_s98308" name="Equation" r:id="rId7" imgW="469696" imgH="393529" progId="Equation.3">
                <p:embed/>
              </p:oleObj>
            </a:graphicData>
          </a:graphic>
        </p:graphicFrame>
        <p:sp>
          <p:nvSpPr>
            <p:cNvPr id="4116" name="Text Box 19"/>
            <p:cNvSpPr txBox="1">
              <a:spLocks noChangeArrowheads="1"/>
            </p:cNvSpPr>
            <p:nvPr/>
          </p:nvSpPr>
          <p:spPr bwMode="auto">
            <a:xfrm>
              <a:off x="3035" y="2019"/>
              <a:ext cx="595" cy="231"/>
            </a:xfrm>
            <a:prstGeom prst="rect">
              <a:avLst/>
            </a:prstGeom>
            <a:noFill/>
            <a:ln w="9525">
              <a:noFill/>
              <a:miter lim="800000"/>
              <a:headEnd/>
              <a:tailEnd/>
            </a:ln>
          </p:spPr>
          <p:txBody>
            <a:bodyPr>
              <a:spAutoFit/>
            </a:bodyPr>
            <a:lstStyle/>
            <a:p>
              <a:pPr eaLnBrk="1" hangingPunct="1">
                <a:spcBef>
                  <a:spcPct val="50000"/>
                </a:spcBef>
              </a:pPr>
              <a:r>
                <a:rPr lang="en-US"/>
                <a:t>and</a:t>
              </a:r>
            </a:p>
          </p:txBody>
        </p:sp>
        <p:grpSp>
          <p:nvGrpSpPr>
            <p:cNvPr id="5" name="Group 619"/>
            <p:cNvGrpSpPr>
              <a:grpSpLocks/>
            </p:cNvGrpSpPr>
            <p:nvPr/>
          </p:nvGrpSpPr>
          <p:grpSpPr bwMode="auto">
            <a:xfrm>
              <a:off x="4382" y="1579"/>
              <a:ext cx="1038" cy="820"/>
              <a:chOff x="4189" y="1579"/>
              <a:chExt cx="1038" cy="820"/>
            </a:xfrm>
          </p:grpSpPr>
          <p:grpSp>
            <p:nvGrpSpPr>
              <p:cNvPr id="6" name="Group 609"/>
              <p:cNvGrpSpPr>
                <a:grpSpLocks/>
              </p:cNvGrpSpPr>
              <p:nvPr/>
            </p:nvGrpSpPr>
            <p:grpSpPr bwMode="auto">
              <a:xfrm>
                <a:off x="4189" y="1821"/>
                <a:ext cx="1038" cy="578"/>
                <a:chOff x="3535" y="663"/>
                <a:chExt cx="1408" cy="806"/>
              </a:xfrm>
            </p:grpSpPr>
            <p:grpSp>
              <p:nvGrpSpPr>
                <p:cNvPr id="7" name="Group 224"/>
                <p:cNvGrpSpPr>
                  <a:grpSpLocks/>
                </p:cNvGrpSpPr>
                <p:nvPr/>
              </p:nvGrpSpPr>
              <p:grpSpPr bwMode="auto">
                <a:xfrm>
                  <a:off x="3535" y="663"/>
                  <a:ext cx="1408" cy="806"/>
                  <a:chOff x="1216" y="1021"/>
                  <a:chExt cx="1394" cy="844"/>
                </a:xfrm>
              </p:grpSpPr>
              <p:sp>
                <p:nvSpPr>
                  <p:cNvPr id="4291" name="Rectangle 225"/>
                  <p:cNvSpPr>
                    <a:spLocks noChangeArrowheads="1"/>
                  </p:cNvSpPr>
                  <p:nvPr/>
                </p:nvSpPr>
                <p:spPr bwMode="auto">
                  <a:xfrm>
                    <a:off x="1216" y="1021"/>
                    <a:ext cx="1394" cy="844"/>
                  </a:xfrm>
                  <a:prstGeom prst="rect">
                    <a:avLst/>
                  </a:prstGeom>
                  <a:solidFill>
                    <a:schemeClr val="bg1"/>
                  </a:solidFill>
                  <a:ln w="9525">
                    <a:noFill/>
                    <a:miter lim="800000"/>
                    <a:headEnd/>
                    <a:tailEnd/>
                  </a:ln>
                </p:spPr>
                <p:txBody>
                  <a:bodyPr/>
                  <a:lstStyle/>
                  <a:p>
                    <a:pPr eaLnBrk="1" hangingPunct="1"/>
                    <a:endParaRPr lang="en-US"/>
                  </a:p>
                </p:txBody>
              </p:sp>
              <p:sp>
                <p:nvSpPr>
                  <p:cNvPr id="4292" name="Rectangle 226"/>
                  <p:cNvSpPr>
                    <a:spLocks noChangeArrowheads="1"/>
                  </p:cNvSpPr>
                  <p:nvPr/>
                </p:nvSpPr>
                <p:spPr bwMode="auto">
                  <a:xfrm>
                    <a:off x="1279" y="1084"/>
                    <a:ext cx="1266" cy="714"/>
                  </a:xfrm>
                  <a:prstGeom prst="rect">
                    <a:avLst/>
                  </a:prstGeom>
                  <a:solidFill>
                    <a:schemeClr val="bg1"/>
                  </a:solidFill>
                  <a:ln w="9525">
                    <a:noFill/>
                    <a:miter lim="800000"/>
                    <a:headEnd/>
                    <a:tailEnd/>
                  </a:ln>
                </p:spPr>
                <p:txBody>
                  <a:bodyPr/>
                  <a:lstStyle/>
                  <a:p>
                    <a:pPr eaLnBrk="1" hangingPunct="1"/>
                    <a:endParaRPr lang="en-US"/>
                  </a:p>
                </p:txBody>
              </p:sp>
              <p:sp>
                <p:nvSpPr>
                  <p:cNvPr id="4293" name="Rectangle 227"/>
                  <p:cNvSpPr>
                    <a:spLocks noChangeArrowheads="1"/>
                  </p:cNvSpPr>
                  <p:nvPr/>
                </p:nvSpPr>
                <p:spPr bwMode="auto">
                  <a:xfrm>
                    <a:off x="1279" y="1084"/>
                    <a:ext cx="1266" cy="714"/>
                  </a:xfrm>
                  <a:prstGeom prst="rect">
                    <a:avLst/>
                  </a:prstGeom>
                  <a:solidFill>
                    <a:schemeClr val="bg1"/>
                  </a:solidFill>
                  <a:ln w="12700">
                    <a:solidFill>
                      <a:srgbClr val="808080"/>
                    </a:solidFill>
                    <a:miter lim="800000"/>
                    <a:headEnd/>
                    <a:tailEnd/>
                  </a:ln>
                </p:spPr>
                <p:txBody>
                  <a:bodyPr/>
                  <a:lstStyle/>
                  <a:p>
                    <a:pPr eaLnBrk="1" hangingPunct="1"/>
                    <a:endParaRPr lang="en-US"/>
                  </a:p>
                </p:txBody>
              </p:sp>
              <p:sp>
                <p:nvSpPr>
                  <p:cNvPr id="4294" name="Line 228"/>
                  <p:cNvSpPr>
                    <a:spLocks noChangeShapeType="1"/>
                  </p:cNvSpPr>
                  <p:nvPr/>
                </p:nvSpPr>
                <p:spPr bwMode="auto">
                  <a:xfrm>
                    <a:off x="1279" y="1798"/>
                    <a:ext cx="1266" cy="1"/>
                  </a:xfrm>
                  <a:prstGeom prst="line">
                    <a:avLst/>
                  </a:prstGeom>
                  <a:noFill/>
                  <a:ln w="0">
                    <a:solidFill>
                      <a:srgbClr val="000000"/>
                    </a:solidFill>
                    <a:round/>
                    <a:headEnd/>
                    <a:tailEnd/>
                  </a:ln>
                </p:spPr>
                <p:txBody>
                  <a:bodyPr/>
                  <a:lstStyle/>
                  <a:p>
                    <a:endParaRPr lang="en-US"/>
                  </a:p>
                </p:txBody>
              </p:sp>
              <p:sp>
                <p:nvSpPr>
                  <p:cNvPr id="4295" name="Line 229"/>
                  <p:cNvSpPr>
                    <a:spLocks noChangeShapeType="1"/>
                  </p:cNvSpPr>
                  <p:nvPr/>
                </p:nvSpPr>
                <p:spPr bwMode="auto">
                  <a:xfrm>
                    <a:off x="1283" y="1167"/>
                    <a:ext cx="6" cy="1"/>
                  </a:xfrm>
                  <a:prstGeom prst="line">
                    <a:avLst/>
                  </a:prstGeom>
                  <a:noFill/>
                  <a:ln w="12700">
                    <a:solidFill>
                      <a:srgbClr val="000000"/>
                    </a:solidFill>
                    <a:round/>
                    <a:headEnd/>
                    <a:tailEnd/>
                  </a:ln>
                </p:spPr>
                <p:txBody>
                  <a:bodyPr/>
                  <a:lstStyle/>
                  <a:p>
                    <a:endParaRPr lang="en-US"/>
                  </a:p>
                </p:txBody>
              </p:sp>
              <p:sp>
                <p:nvSpPr>
                  <p:cNvPr id="4296" name="Line 230"/>
                  <p:cNvSpPr>
                    <a:spLocks noChangeShapeType="1"/>
                  </p:cNvSpPr>
                  <p:nvPr/>
                </p:nvSpPr>
                <p:spPr bwMode="auto">
                  <a:xfrm>
                    <a:off x="1289" y="1167"/>
                    <a:ext cx="7" cy="2"/>
                  </a:xfrm>
                  <a:prstGeom prst="line">
                    <a:avLst/>
                  </a:prstGeom>
                  <a:noFill/>
                  <a:ln w="12700">
                    <a:solidFill>
                      <a:srgbClr val="000000"/>
                    </a:solidFill>
                    <a:round/>
                    <a:headEnd/>
                    <a:tailEnd/>
                  </a:ln>
                </p:spPr>
                <p:txBody>
                  <a:bodyPr/>
                  <a:lstStyle/>
                  <a:p>
                    <a:endParaRPr lang="en-US"/>
                  </a:p>
                </p:txBody>
              </p:sp>
              <p:sp>
                <p:nvSpPr>
                  <p:cNvPr id="4297" name="Line 231"/>
                  <p:cNvSpPr>
                    <a:spLocks noChangeShapeType="1"/>
                  </p:cNvSpPr>
                  <p:nvPr/>
                </p:nvSpPr>
                <p:spPr bwMode="auto">
                  <a:xfrm>
                    <a:off x="1296" y="1169"/>
                    <a:ext cx="8" cy="2"/>
                  </a:xfrm>
                  <a:prstGeom prst="line">
                    <a:avLst/>
                  </a:prstGeom>
                  <a:noFill/>
                  <a:ln w="12700">
                    <a:solidFill>
                      <a:srgbClr val="000000"/>
                    </a:solidFill>
                    <a:round/>
                    <a:headEnd/>
                    <a:tailEnd/>
                  </a:ln>
                </p:spPr>
                <p:txBody>
                  <a:bodyPr/>
                  <a:lstStyle/>
                  <a:p>
                    <a:endParaRPr lang="en-US"/>
                  </a:p>
                </p:txBody>
              </p:sp>
              <p:sp>
                <p:nvSpPr>
                  <p:cNvPr id="4298" name="Line 232"/>
                  <p:cNvSpPr>
                    <a:spLocks noChangeShapeType="1"/>
                  </p:cNvSpPr>
                  <p:nvPr/>
                </p:nvSpPr>
                <p:spPr bwMode="auto">
                  <a:xfrm>
                    <a:off x="1304" y="1171"/>
                    <a:ext cx="6" cy="2"/>
                  </a:xfrm>
                  <a:prstGeom prst="line">
                    <a:avLst/>
                  </a:prstGeom>
                  <a:noFill/>
                  <a:ln w="12700">
                    <a:solidFill>
                      <a:srgbClr val="000000"/>
                    </a:solidFill>
                    <a:round/>
                    <a:headEnd/>
                    <a:tailEnd/>
                  </a:ln>
                </p:spPr>
                <p:txBody>
                  <a:bodyPr/>
                  <a:lstStyle/>
                  <a:p>
                    <a:endParaRPr lang="en-US"/>
                  </a:p>
                </p:txBody>
              </p:sp>
              <p:sp>
                <p:nvSpPr>
                  <p:cNvPr id="4299" name="Line 233"/>
                  <p:cNvSpPr>
                    <a:spLocks noChangeShapeType="1"/>
                  </p:cNvSpPr>
                  <p:nvPr/>
                </p:nvSpPr>
                <p:spPr bwMode="auto">
                  <a:xfrm>
                    <a:off x="1310" y="1173"/>
                    <a:ext cx="8" cy="3"/>
                  </a:xfrm>
                  <a:prstGeom prst="line">
                    <a:avLst/>
                  </a:prstGeom>
                  <a:noFill/>
                  <a:ln w="12700">
                    <a:solidFill>
                      <a:srgbClr val="000000"/>
                    </a:solidFill>
                    <a:round/>
                    <a:headEnd/>
                    <a:tailEnd/>
                  </a:ln>
                </p:spPr>
                <p:txBody>
                  <a:bodyPr/>
                  <a:lstStyle/>
                  <a:p>
                    <a:endParaRPr lang="en-US"/>
                  </a:p>
                </p:txBody>
              </p:sp>
              <p:sp>
                <p:nvSpPr>
                  <p:cNvPr id="4300" name="Line 234"/>
                  <p:cNvSpPr>
                    <a:spLocks noChangeShapeType="1"/>
                  </p:cNvSpPr>
                  <p:nvPr/>
                </p:nvSpPr>
                <p:spPr bwMode="auto">
                  <a:xfrm>
                    <a:off x="1318" y="1176"/>
                    <a:ext cx="7" cy="4"/>
                  </a:xfrm>
                  <a:prstGeom prst="line">
                    <a:avLst/>
                  </a:prstGeom>
                  <a:noFill/>
                  <a:ln w="12700">
                    <a:solidFill>
                      <a:srgbClr val="000000"/>
                    </a:solidFill>
                    <a:round/>
                    <a:headEnd/>
                    <a:tailEnd/>
                  </a:ln>
                </p:spPr>
                <p:txBody>
                  <a:bodyPr/>
                  <a:lstStyle/>
                  <a:p>
                    <a:endParaRPr lang="en-US"/>
                  </a:p>
                </p:txBody>
              </p:sp>
              <p:sp>
                <p:nvSpPr>
                  <p:cNvPr id="4301" name="Line 235"/>
                  <p:cNvSpPr>
                    <a:spLocks noChangeShapeType="1"/>
                  </p:cNvSpPr>
                  <p:nvPr/>
                </p:nvSpPr>
                <p:spPr bwMode="auto">
                  <a:xfrm>
                    <a:off x="1325" y="1180"/>
                    <a:ext cx="6" cy="6"/>
                  </a:xfrm>
                  <a:prstGeom prst="line">
                    <a:avLst/>
                  </a:prstGeom>
                  <a:noFill/>
                  <a:ln w="12700">
                    <a:solidFill>
                      <a:srgbClr val="000000"/>
                    </a:solidFill>
                    <a:round/>
                    <a:headEnd/>
                    <a:tailEnd/>
                  </a:ln>
                </p:spPr>
                <p:txBody>
                  <a:bodyPr/>
                  <a:lstStyle/>
                  <a:p>
                    <a:endParaRPr lang="en-US"/>
                  </a:p>
                </p:txBody>
              </p:sp>
              <p:sp>
                <p:nvSpPr>
                  <p:cNvPr id="4302" name="Line 236"/>
                  <p:cNvSpPr>
                    <a:spLocks noChangeShapeType="1"/>
                  </p:cNvSpPr>
                  <p:nvPr/>
                </p:nvSpPr>
                <p:spPr bwMode="auto">
                  <a:xfrm>
                    <a:off x="1331" y="1186"/>
                    <a:ext cx="8" cy="6"/>
                  </a:xfrm>
                  <a:prstGeom prst="line">
                    <a:avLst/>
                  </a:prstGeom>
                  <a:noFill/>
                  <a:ln w="12700">
                    <a:solidFill>
                      <a:srgbClr val="000000"/>
                    </a:solidFill>
                    <a:round/>
                    <a:headEnd/>
                    <a:tailEnd/>
                  </a:ln>
                </p:spPr>
                <p:txBody>
                  <a:bodyPr/>
                  <a:lstStyle/>
                  <a:p>
                    <a:endParaRPr lang="en-US"/>
                  </a:p>
                </p:txBody>
              </p:sp>
              <p:sp>
                <p:nvSpPr>
                  <p:cNvPr id="4303" name="Line 237"/>
                  <p:cNvSpPr>
                    <a:spLocks noChangeShapeType="1"/>
                  </p:cNvSpPr>
                  <p:nvPr/>
                </p:nvSpPr>
                <p:spPr bwMode="auto">
                  <a:xfrm>
                    <a:off x="1339" y="1192"/>
                    <a:ext cx="7" cy="5"/>
                  </a:xfrm>
                  <a:prstGeom prst="line">
                    <a:avLst/>
                  </a:prstGeom>
                  <a:noFill/>
                  <a:ln w="12700">
                    <a:solidFill>
                      <a:srgbClr val="000000"/>
                    </a:solidFill>
                    <a:round/>
                    <a:headEnd/>
                    <a:tailEnd/>
                  </a:ln>
                </p:spPr>
                <p:txBody>
                  <a:bodyPr/>
                  <a:lstStyle/>
                  <a:p>
                    <a:endParaRPr lang="en-US"/>
                  </a:p>
                </p:txBody>
              </p:sp>
              <p:sp>
                <p:nvSpPr>
                  <p:cNvPr id="4304" name="Line 238"/>
                  <p:cNvSpPr>
                    <a:spLocks noChangeShapeType="1"/>
                  </p:cNvSpPr>
                  <p:nvPr/>
                </p:nvSpPr>
                <p:spPr bwMode="auto">
                  <a:xfrm>
                    <a:off x="1346" y="1197"/>
                    <a:ext cx="6" cy="8"/>
                  </a:xfrm>
                  <a:prstGeom prst="line">
                    <a:avLst/>
                  </a:prstGeom>
                  <a:noFill/>
                  <a:ln w="12700">
                    <a:solidFill>
                      <a:srgbClr val="000000"/>
                    </a:solidFill>
                    <a:round/>
                    <a:headEnd/>
                    <a:tailEnd/>
                  </a:ln>
                </p:spPr>
                <p:txBody>
                  <a:bodyPr/>
                  <a:lstStyle/>
                  <a:p>
                    <a:endParaRPr lang="en-US"/>
                  </a:p>
                </p:txBody>
              </p:sp>
              <p:sp>
                <p:nvSpPr>
                  <p:cNvPr id="4305" name="Line 239"/>
                  <p:cNvSpPr>
                    <a:spLocks noChangeShapeType="1"/>
                  </p:cNvSpPr>
                  <p:nvPr/>
                </p:nvSpPr>
                <p:spPr bwMode="auto">
                  <a:xfrm>
                    <a:off x="1352" y="1205"/>
                    <a:ext cx="8" cy="8"/>
                  </a:xfrm>
                  <a:prstGeom prst="line">
                    <a:avLst/>
                  </a:prstGeom>
                  <a:noFill/>
                  <a:ln w="12700">
                    <a:solidFill>
                      <a:srgbClr val="000000"/>
                    </a:solidFill>
                    <a:round/>
                    <a:headEnd/>
                    <a:tailEnd/>
                  </a:ln>
                </p:spPr>
                <p:txBody>
                  <a:bodyPr/>
                  <a:lstStyle/>
                  <a:p>
                    <a:endParaRPr lang="en-US"/>
                  </a:p>
                </p:txBody>
              </p:sp>
              <p:sp>
                <p:nvSpPr>
                  <p:cNvPr id="4306" name="Line 240"/>
                  <p:cNvSpPr>
                    <a:spLocks noChangeShapeType="1"/>
                  </p:cNvSpPr>
                  <p:nvPr/>
                </p:nvSpPr>
                <p:spPr bwMode="auto">
                  <a:xfrm>
                    <a:off x="1360" y="1213"/>
                    <a:ext cx="8" cy="9"/>
                  </a:xfrm>
                  <a:prstGeom prst="line">
                    <a:avLst/>
                  </a:prstGeom>
                  <a:noFill/>
                  <a:ln w="12700">
                    <a:solidFill>
                      <a:srgbClr val="000000"/>
                    </a:solidFill>
                    <a:round/>
                    <a:headEnd/>
                    <a:tailEnd/>
                  </a:ln>
                </p:spPr>
                <p:txBody>
                  <a:bodyPr/>
                  <a:lstStyle/>
                  <a:p>
                    <a:endParaRPr lang="en-US"/>
                  </a:p>
                </p:txBody>
              </p:sp>
              <p:sp>
                <p:nvSpPr>
                  <p:cNvPr id="4307" name="Line 241"/>
                  <p:cNvSpPr>
                    <a:spLocks noChangeShapeType="1"/>
                  </p:cNvSpPr>
                  <p:nvPr/>
                </p:nvSpPr>
                <p:spPr bwMode="auto">
                  <a:xfrm>
                    <a:off x="1368" y="1222"/>
                    <a:ext cx="5" cy="8"/>
                  </a:xfrm>
                  <a:prstGeom prst="line">
                    <a:avLst/>
                  </a:prstGeom>
                  <a:noFill/>
                  <a:ln w="12700">
                    <a:solidFill>
                      <a:srgbClr val="000000"/>
                    </a:solidFill>
                    <a:round/>
                    <a:headEnd/>
                    <a:tailEnd/>
                  </a:ln>
                </p:spPr>
                <p:txBody>
                  <a:bodyPr/>
                  <a:lstStyle/>
                  <a:p>
                    <a:endParaRPr lang="en-US"/>
                  </a:p>
                </p:txBody>
              </p:sp>
              <p:sp>
                <p:nvSpPr>
                  <p:cNvPr id="4308" name="Line 242"/>
                  <p:cNvSpPr>
                    <a:spLocks noChangeShapeType="1"/>
                  </p:cNvSpPr>
                  <p:nvPr/>
                </p:nvSpPr>
                <p:spPr bwMode="auto">
                  <a:xfrm>
                    <a:off x="1373" y="1230"/>
                    <a:ext cx="8" cy="12"/>
                  </a:xfrm>
                  <a:prstGeom prst="line">
                    <a:avLst/>
                  </a:prstGeom>
                  <a:noFill/>
                  <a:ln w="12700">
                    <a:solidFill>
                      <a:srgbClr val="000000"/>
                    </a:solidFill>
                    <a:round/>
                    <a:headEnd/>
                    <a:tailEnd/>
                  </a:ln>
                </p:spPr>
                <p:txBody>
                  <a:bodyPr/>
                  <a:lstStyle/>
                  <a:p>
                    <a:endParaRPr lang="en-US"/>
                  </a:p>
                </p:txBody>
              </p:sp>
              <p:sp>
                <p:nvSpPr>
                  <p:cNvPr id="4309" name="Line 243"/>
                  <p:cNvSpPr>
                    <a:spLocks noChangeShapeType="1"/>
                  </p:cNvSpPr>
                  <p:nvPr/>
                </p:nvSpPr>
                <p:spPr bwMode="auto">
                  <a:xfrm>
                    <a:off x="1381" y="1242"/>
                    <a:ext cx="6" cy="9"/>
                  </a:xfrm>
                  <a:prstGeom prst="line">
                    <a:avLst/>
                  </a:prstGeom>
                  <a:noFill/>
                  <a:ln w="12700">
                    <a:solidFill>
                      <a:srgbClr val="000000"/>
                    </a:solidFill>
                    <a:round/>
                    <a:headEnd/>
                    <a:tailEnd/>
                  </a:ln>
                </p:spPr>
                <p:txBody>
                  <a:bodyPr/>
                  <a:lstStyle/>
                  <a:p>
                    <a:endParaRPr lang="en-US"/>
                  </a:p>
                </p:txBody>
              </p:sp>
              <p:sp>
                <p:nvSpPr>
                  <p:cNvPr id="4310" name="Line 244"/>
                  <p:cNvSpPr>
                    <a:spLocks noChangeShapeType="1"/>
                  </p:cNvSpPr>
                  <p:nvPr/>
                </p:nvSpPr>
                <p:spPr bwMode="auto">
                  <a:xfrm>
                    <a:off x="1387" y="1251"/>
                    <a:ext cx="7" cy="12"/>
                  </a:xfrm>
                  <a:prstGeom prst="line">
                    <a:avLst/>
                  </a:prstGeom>
                  <a:noFill/>
                  <a:ln w="12700">
                    <a:solidFill>
                      <a:srgbClr val="000000"/>
                    </a:solidFill>
                    <a:round/>
                    <a:headEnd/>
                    <a:tailEnd/>
                  </a:ln>
                </p:spPr>
                <p:txBody>
                  <a:bodyPr/>
                  <a:lstStyle/>
                  <a:p>
                    <a:endParaRPr lang="en-US"/>
                  </a:p>
                </p:txBody>
              </p:sp>
              <p:sp>
                <p:nvSpPr>
                  <p:cNvPr id="4311" name="Line 245"/>
                  <p:cNvSpPr>
                    <a:spLocks noChangeShapeType="1"/>
                  </p:cNvSpPr>
                  <p:nvPr/>
                </p:nvSpPr>
                <p:spPr bwMode="auto">
                  <a:xfrm>
                    <a:off x="1394" y="1263"/>
                    <a:ext cx="8" cy="11"/>
                  </a:xfrm>
                  <a:prstGeom prst="line">
                    <a:avLst/>
                  </a:prstGeom>
                  <a:noFill/>
                  <a:ln w="12700">
                    <a:solidFill>
                      <a:srgbClr val="000000"/>
                    </a:solidFill>
                    <a:round/>
                    <a:headEnd/>
                    <a:tailEnd/>
                  </a:ln>
                </p:spPr>
                <p:txBody>
                  <a:bodyPr/>
                  <a:lstStyle/>
                  <a:p>
                    <a:endParaRPr lang="en-US"/>
                  </a:p>
                </p:txBody>
              </p:sp>
              <p:sp>
                <p:nvSpPr>
                  <p:cNvPr id="4312" name="Line 246"/>
                  <p:cNvSpPr>
                    <a:spLocks noChangeShapeType="1"/>
                  </p:cNvSpPr>
                  <p:nvPr/>
                </p:nvSpPr>
                <p:spPr bwMode="auto">
                  <a:xfrm>
                    <a:off x="1402" y="1274"/>
                    <a:ext cx="6" cy="14"/>
                  </a:xfrm>
                  <a:prstGeom prst="line">
                    <a:avLst/>
                  </a:prstGeom>
                  <a:noFill/>
                  <a:ln w="12700">
                    <a:solidFill>
                      <a:srgbClr val="000000"/>
                    </a:solidFill>
                    <a:round/>
                    <a:headEnd/>
                    <a:tailEnd/>
                  </a:ln>
                </p:spPr>
                <p:txBody>
                  <a:bodyPr/>
                  <a:lstStyle/>
                  <a:p>
                    <a:endParaRPr lang="en-US"/>
                  </a:p>
                </p:txBody>
              </p:sp>
              <p:sp>
                <p:nvSpPr>
                  <p:cNvPr id="4313" name="Line 247"/>
                  <p:cNvSpPr>
                    <a:spLocks noChangeShapeType="1"/>
                  </p:cNvSpPr>
                  <p:nvPr/>
                </p:nvSpPr>
                <p:spPr bwMode="auto">
                  <a:xfrm>
                    <a:off x="1408" y="1288"/>
                    <a:ext cx="8" cy="13"/>
                  </a:xfrm>
                  <a:prstGeom prst="line">
                    <a:avLst/>
                  </a:prstGeom>
                  <a:noFill/>
                  <a:ln w="12700">
                    <a:solidFill>
                      <a:srgbClr val="000000"/>
                    </a:solidFill>
                    <a:round/>
                    <a:headEnd/>
                    <a:tailEnd/>
                  </a:ln>
                </p:spPr>
                <p:txBody>
                  <a:bodyPr/>
                  <a:lstStyle/>
                  <a:p>
                    <a:endParaRPr lang="en-US"/>
                  </a:p>
                </p:txBody>
              </p:sp>
              <p:sp>
                <p:nvSpPr>
                  <p:cNvPr id="4314" name="Line 248"/>
                  <p:cNvSpPr>
                    <a:spLocks noChangeShapeType="1"/>
                  </p:cNvSpPr>
                  <p:nvPr/>
                </p:nvSpPr>
                <p:spPr bwMode="auto">
                  <a:xfrm>
                    <a:off x="1416" y="1301"/>
                    <a:ext cx="7" cy="13"/>
                  </a:xfrm>
                  <a:prstGeom prst="line">
                    <a:avLst/>
                  </a:prstGeom>
                  <a:noFill/>
                  <a:ln w="12700">
                    <a:solidFill>
                      <a:srgbClr val="000000"/>
                    </a:solidFill>
                    <a:round/>
                    <a:headEnd/>
                    <a:tailEnd/>
                  </a:ln>
                </p:spPr>
                <p:txBody>
                  <a:bodyPr/>
                  <a:lstStyle/>
                  <a:p>
                    <a:endParaRPr lang="en-US"/>
                  </a:p>
                </p:txBody>
              </p:sp>
              <p:sp>
                <p:nvSpPr>
                  <p:cNvPr id="4315" name="Line 249"/>
                  <p:cNvSpPr>
                    <a:spLocks noChangeShapeType="1"/>
                  </p:cNvSpPr>
                  <p:nvPr/>
                </p:nvSpPr>
                <p:spPr bwMode="auto">
                  <a:xfrm>
                    <a:off x="1423" y="1314"/>
                    <a:ext cx="6" cy="16"/>
                  </a:xfrm>
                  <a:prstGeom prst="line">
                    <a:avLst/>
                  </a:prstGeom>
                  <a:noFill/>
                  <a:ln w="12700">
                    <a:solidFill>
                      <a:srgbClr val="000000"/>
                    </a:solidFill>
                    <a:round/>
                    <a:headEnd/>
                    <a:tailEnd/>
                  </a:ln>
                </p:spPr>
                <p:txBody>
                  <a:bodyPr/>
                  <a:lstStyle/>
                  <a:p>
                    <a:endParaRPr lang="en-US"/>
                  </a:p>
                </p:txBody>
              </p:sp>
              <p:sp>
                <p:nvSpPr>
                  <p:cNvPr id="4316" name="Line 250"/>
                  <p:cNvSpPr>
                    <a:spLocks noChangeShapeType="1"/>
                  </p:cNvSpPr>
                  <p:nvPr/>
                </p:nvSpPr>
                <p:spPr bwMode="auto">
                  <a:xfrm>
                    <a:off x="1429" y="1330"/>
                    <a:ext cx="8" cy="13"/>
                  </a:xfrm>
                  <a:prstGeom prst="line">
                    <a:avLst/>
                  </a:prstGeom>
                  <a:noFill/>
                  <a:ln w="12700">
                    <a:solidFill>
                      <a:srgbClr val="000000"/>
                    </a:solidFill>
                    <a:round/>
                    <a:headEnd/>
                    <a:tailEnd/>
                  </a:ln>
                </p:spPr>
                <p:txBody>
                  <a:bodyPr/>
                  <a:lstStyle/>
                  <a:p>
                    <a:endParaRPr lang="en-US"/>
                  </a:p>
                </p:txBody>
              </p:sp>
              <p:sp>
                <p:nvSpPr>
                  <p:cNvPr id="4317" name="Line 251"/>
                  <p:cNvSpPr>
                    <a:spLocks noChangeShapeType="1"/>
                  </p:cNvSpPr>
                  <p:nvPr/>
                </p:nvSpPr>
                <p:spPr bwMode="auto">
                  <a:xfrm>
                    <a:off x="1437" y="1343"/>
                    <a:ext cx="7" cy="18"/>
                  </a:xfrm>
                  <a:prstGeom prst="line">
                    <a:avLst/>
                  </a:prstGeom>
                  <a:noFill/>
                  <a:ln w="12700">
                    <a:solidFill>
                      <a:srgbClr val="000000"/>
                    </a:solidFill>
                    <a:round/>
                    <a:headEnd/>
                    <a:tailEnd/>
                  </a:ln>
                </p:spPr>
                <p:txBody>
                  <a:bodyPr/>
                  <a:lstStyle/>
                  <a:p>
                    <a:endParaRPr lang="en-US"/>
                  </a:p>
                </p:txBody>
              </p:sp>
              <p:sp>
                <p:nvSpPr>
                  <p:cNvPr id="4318" name="Line 252"/>
                  <p:cNvSpPr>
                    <a:spLocks noChangeShapeType="1"/>
                  </p:cNvSpPr>
                  <p:nvPr/>
                </p:nvSpPr>
                <p:spPr bwMode="auto">
                  <a:xfrm>
                    <a:off x="1444" y="1361"/>
                    <a:ext cx="6" cy="15"/>
                  </a:xfrm>
                  <a:prstGeom prst="line">
                    <a:avLst/>
                  </a:prstGeom>
                  <a:noFill/>
                  <a:ln w="12700">
                    <a:solidFill>
                      <a:srgbClr val="000000"/>
                    </a:solidFill>
                    <a:round/>
                    <a:headEnd/>
                    <a:tailEnd/>
                  </a:ln>
                </p:spPr>
                <p:txBody>
                  <a:bodyPr/>
                  <a:lstStyle/>
                  <a:p>
                    <a:endParaRPr lang="en-US"/>
                  </a:p>
                </p:txBody>
              </p:sp>
              <p:sp>
                <p:nvSpPr>
                  <p:cNvPr id="4319" name="Line 253"/>
                  <p:cNvSpPr>
                    <a:spLocks noChangeShapeType="1"/>
                  </p:cNvSpPr>
                  <p:nvPr/>
                </p:nvSpPr>
                <p:spPr bwMode="auto">
                  <a:xfrm>
                    <a:off x="1450" y="1376"/>
                    <a:ext cx="8" cy="17"/>
                  </a:xfrm>
                  <a:prstGeom prst="line">
                    <a:avLst/>
                  </a:prstGeom>
                  <a:noFill/>
                  <a:ln w="12700">
                    <a:solidFill>
                      <a:srgbClr val="000000"/>
                    </a:solidFill>
                    <a:round/>
                    <a:headEnd/>
                    <a:tailEnd/>
                  </a:ln>
                </p:spPr>
                <p:txBody>
                  <a:bodyPr/>
                  <a:lstStyle/>
                  <a:p>
                    <a:endParaRPr lang="en-US"/>
                  </a:p>
                </p:txBody>
              </p:sp>
              <p:sp>
                <p:nvSpPr>
                  <p:cNvPr id="4320" name="Line 254"/>
                  <p:cNvSpPr>
                    <a:spLocks noChangeShapeType="1"/>
                  </p:cNvSpPr>
                  <p:nvPr/>
                </p:nvSpPr>
                <p:spPr bwMode="auto">
                  <a:xfrm>
                    <a:off x="1458" y="1393"/>
                    <a:ext cx="6" cy="17"/>
                  </a:xfrm>
                  <a:prstGeom prst="line">
                    <a:avLst/>
                  </a:prstGeom>
                  <a:noFill/>
                  <a:ln w="12700">
                    <a:solidFill>
                      <a:srgbClr val="000000"/>
                    </a:solidFill>
                    <a:round/>
                    <a:headEnd/>
                    <a:tailEnd/>
                  </a:ln>
                </p:spPr>
                <p:txBody>
                  <a:bodyPr/>
                  <a:lstStyle/>
                  <a:p>
                    <a:endParaRPr lang="en-US"/>
                  </a:p>
                </p:txBody>
              </p:sp>
              <p:sp>
                <p:nvSpPr>
                  <p:cNvPr id="4321" name="Line 255"/>
                  <p:cNvSpPr>
                    <a:spLocks noChangeShapeType="1"/>
                  </p:cNvSpPr>
                  <p:nvPr/>
                </p:nvSpPr>
                <p:spPr bwMode="auto">
                  <a:xfrm>
                    <a:off x="1464" y="1410"/>
                    <a:ext cx="7" cy="18"/>
                  </a:xfrm>
                  <a:prstGeom prst="line">
                    <a:avLst/>
                  </a:prstGeom>
                  <a:noFill/>
                  <a:ln w="12700">
                    <a:solidFill>
                      <a:srgbClr val="000000"/>
                    </a:solidFill>
                    <a:round/>
                    <a:headEnd/>
                    <a:tailEnd/>
                  </a:ln>
                </p:spPr>
                <p:txBody>
                  <a:bodyPr/>
                  <a:lstStyle/>
                  <a:p>
                    <a:endParaRPr lang="en-US"/>
                  </a:p>
                </p:txBody>
              </p:sp>
              <p:sp>
                <p:nvSpPr>
                  <p:cNvPr id="4322" name="Line 256"/>
                  <p:cNvSpPr>
                    <a:spLocks noChangeShapeType="1"/>
                  </p:cNvSpPr>
                  <p:nvPr/>
                </p:nvSpPr>
                <p:spPr bwMode="auto">
                  <a:xfrm>
                    <a:off x="1471" y="1428"/>
                    <a:ext cx="8" cy="17"/>
                  </a:xfrm>
                  <a:prstGeom prst="line">
                    <a:avLst/>
                  </a:prstGeom>
                  <a:noFill/>
                  <a:ln w="12700">
                    <a:solidFill>
                      <a:srgbClr val="000000"/>
                    </a:solidFill>
                    <a:round/>
                    <a:headEnd/>
                    <a:tailEnd/>
                  </a:ln>
                </p:spPr>
                <p:txBody>
                  <a:bodyPr/>
                  <a:lstStyle/>
                  <a:p>
                    <a:endParaRPr lang="en-US"/>
                  </a:p>
                </p:txBody>
              </p:sp>
              <p:sp>
                <p:nvSpPr>
                  <p:cNvPr id="4323" name="Line 257"/>
                  <p:cNvSpPr>
                    <a:spLocks noChangeShapeType="1"/>
                  </p:cNvSpPr>
                  <p:nvPr/>
                </p:nvSpPr>
                <p:spPr bwMode="auto">
                  <a:xfrm>
                    <a:off x="1479" y="1445"/>
                    <a:ext cx="6" cy="19"/>
                  </a:xfrm>
                  <a:prstGeom prst="line">
                    <a:avLst/>
                  </a:prstGeom>
                  <a:noFill/>
                  <a:ln w="12700">
                    <a:solidFill>
                      <a:srgbClr val="000000"/>
                    </a:solidFill>
                    <a:round/>
                    <a:headEnd/>
                    <a:tailEnd/>
                  </a:ln>
                </p:spPr>
                <p:txBody>
                  <a:bodyPr/>
                  <a:lstStyle/>
                  <a:p>
                    <a:endParaRPr lang="en-US"/>
                  </a:p>
                </p:txBody>
              </p:sp>
              <p:sp>
                <p:nvSpPr>
                  <p:cNvPr id="4324" name="Line 258"/>
                  <p:cNvSpPr>
                    <a:spLocks noChangeShapeType="1"/>
                  </p:cNvSpPr>
                  <p:nvPr/>
                </p:nvSpPr>
                <p:spPr bwMode="auto">
                  <a:xfrm>
                    <a:off x="1485" y="1464"/>
                    <a:ext cx="7" cy="19"/>
                  </a:xfrm>
                  <a:prstGeom prst="line">
                    <a:avLst/>
                  </a:prstGeom>
                  <a:noFill/>
                  <a:ln w="12700">
                    <a:solidFill>
                      <a:srgbClr val="000000"/>
                    </a:solidFill>
                    <a:round/>
                    <a:headEnd/>
                    <a:tailEnd/>
                  </a:ln>
                </p:spPr>
                <p:txBody>
                  <a:bodyPr/>
                  <a:lstStyle/>
                  <a:p>
                    <a:endParaRPr lang="en-US"/>
                  </a:p>
                </p:txBody>
              </p:sp>
              <p:sp>
                <p:nvSpPr>
                  <p:cNvPr id="4325" name="Line 259"/>
                  <p:cNvSpPr>
                    <a:spLocks noChangeShapeType="1"/>
                  </p:cNvSpPr>
                  <p:nvPr/>
                </p:nvSpPr>
                <p:spPr bwMode="auto">
                  <a:xfrm>
                    <a:off x="1492" y="1483"/>
                    <a:ext cx="8" cy="20"/>
                  </a:xfrm>
                  <a:prstGeom prst="line">
                    <a:avLst/>
                  </a:prstGeom>
                  <a:noFill/>
                  <a:ln w="12700">
                    <a:solidFill>
                      <a:srgbClr val="000000"/>
                    </a:solidFill>
                    <a:round/>
                    <a:headEnd/>
                    <a:tailEnd/>
                  </a:ln>
                </p:spPr>
                <p:txBody>
                  <a:bodyPr/>
                  <a:lstStyle/>
                  <a:p>
                    <a:endParaRPr lang="en-US"/>
                  </a:p>
                </p:txBody>
              </p:sp>
              <p:sp>
                <p:nvSpPr>
                  <p:cNvPr id="4326" name="Line 260"/>
                  <p:cNvSpPr>
                    <a:spLocks noChangeShapeType="1"/>
                  </p:cNvSpPr>
                  <p:nvPr/>
                </p:nvSpPr>
                <p:spPr bwMode="auto">
                  <a:xfrm>
                    <a:off x="1500" y="1503"/>
                    <a:ext cx="6" cy="19"/>
                  </a:xfrm>
                  <a:prstGeom prst="line">
                    <a:avLst/>
                  </a:prstGeom>
                  <a:noFill/>
                  <a:ln w="12700">
                    <a:solidFill>
                      <a:srgbClr val="000000"/>
                    </a:solidFill>
                    <a:round/>
                    <a:headEnd/>
                    <a:tailEnd/>
                  </a:ln>
                </p:spPr>
                <p:txBody>
                  <a:bodyPr/>
                  <a:lstStyle/>
                  <a:p>
                    <a:endParaRPr lang="en-US"/>
                  </a:p>
                </p:txBody>
              </p:sp>
              <p:sp>
                <p:nvSpPr>
                  <p:cNvPr id="4327" name="Line 261"/>
                  <p:cNvSpPr>
                    <a:spLocks noChangeShapeType="1"/>
                  </p:cNvSpPr>
                  <p:nvPr/>
                </p:nvSpPr>
                <p:spPr bwMode="auto">
                  <a:xfrm>
                    <a:off x="1506" y="1522"/>
                    <a:ext cx="7" cy="19"/>
                  </a:xfrm>
                  <a:prstGeom prst="line">
                    <a:avLst/>
                  </a:prstGeom>
                  <a:noFill/>
                  <a:ln w="12700">
                    <a:solidFill>
                      <a:srgbClr val="000000"/>
                    </a:solidFill>
                    <a:round/>
                    <a:headEnd/>
                    <a:tailEnd/>
                  </a:ln>
                </p:spPr>
                <p:txBody>
                  <a:bodyPr/>
                  <a:lstStyle/>
                  <a:p>
                    <a:endParaRPr lang="en-US"/>
                  </a:p>
                </p:txBody>
              </p:sp>
              <p:sp>
                <p:nvSpPr>
                  <p:cNvPr id="4328" name="Line 262"/>
                  <p:cNvSpPr>
                    <a:spLocks noChangeShapeType="1"/>
                  </p:cNvSpPr>
                  <p:nvPr/>
                </p:nvSpPr>
                <p:spPr bwMode="auto">
                  <a:xfrm>
                    <a:off x="1513" y="1541"/>
                    <a:ext cx="8" cy="21"/>
                  </a:xfrm>
                  <a:prstGeom prst="line">
                    <a:avLst/>
                  </a:prstGeom>
                  <a:noFill/>
                  <a:ln w="12700">
                    <a:solidFill>
                      <a:srgbClr val="000000"/>
                    </a:solidFill>
                    <a:round/>
                    <a:headEnd/>
                    <a:tailEnd/>
                  </a:ln>
                </p:spPr>
                <p:txBody>
                  <a:bodyPr/>
                  <a:lstStyle/>
                  <a:p>
                    <a:endParaRPr lang="en-US"/>
                  </a:p>
                </p:txBody>
              </p:sp>
              <p:sp>
                <p:nvSpPr>
                  <p:cNvPr id="4329" name="Line 263"/>
                  <p:cNvSpPr>
                    <a:spLocks noChangeShapeType="1"/>
                  </p:cNvSpPr>
                  <p:nvPr/>
                </p:nvSpPr>
                <p:spPr bwMode="auto">
                  <a:xfrm>
                    <a:off x="1521" y="1562"/>
                    <a:ext cx="6" cy="21"/>
                  </a:xfrm>
                  <a:prstGeom prst="line">
                    <a:avLst/>
                  </a:prstGeom>
                  <a:noFill/>
                  <a:ln w="12700">
                    <a:solidFill>
                      <a:srgbClr val="000000"/>
                    </a:solidFill>
                    <a:round/>
                    <a:headEnd/>
                    <a:tailEnd/>
                  </a:ln>
                </p:spPr>
                <p:txBody>
                  <a:bodyPr/>
                  <a:lstStyle/>
                  <a:p>
                    <a:endParaRPr lang="en-US"/>
                  </a:p>
                </p:txBody>
              </p:sp>
              <p:sp>
                <p:nvSpPr>
                  <p:cNvPr id="4330" name="Line 264"/>
                  <p:cNvSpPr>
                    <a:spLocks noChangeShapeType="1"/>
                  </p:cNvSpPr>
                  <p:nvPr/>
                </p:nvSpPr>
                <p:spPr bwMode="auto">
                  <a:xfrm>
                    <a:off x="1527" y="1583"/>
                    <a:ext cx="8" cy="19"/>
                  </a:xfrm>
                  <a:prstGeom prst="line">
                    <a:avLst/>
                  </a:prstGeom>
                  <a:noFill/>
                  <a:ln w="12700">
                    <a:solidFill>
                      <a:srgbClr val="000000"/>
                    </a:solidFill>
                    <a:round/>
                    <a:headEnd/>
                    <a:tailEnd/>
                  </a:ln>
                </p:spPr>
                <p:txBody>
                  <a:bodyPr/>
                  <a:lstStyle/>
                  <a:p>
                    <a:endParaRPr lang="en-US"/>
                  </a:p>
                </p:txBody>
              </p:sp>
              <p:sp>
                <p:nvSpPr>
                  <p:cNvPr id="4331" name="Line 265"/>
                  <p:cNvSpPr>
                    <a:spLocks noChangeShapeType="1"/>
                  </p:cNvSpPr>
                  <p:nvPr/>
                </p:nvSpPr>
                <p:spPr bwMode="auto">
                  <a:xfrm>
                    <a:off x="1535" y="1602"/>
                    <a:ext cx="7" cy="21"/>
                  </a:xfrm>
                  <a:prstGeom prst="line">
                    <a:avLst/>
                  </a:prstGeom>
                  <a:noFill/>
                  <a:ln w="12700">
                    <a:solidFill>
                      <a:srgbClr val="000000"/>
                    </a:solidFill>
                    <a:round/>
                    <a:headEnd/>
                    <a:tailEnd/>
                  </a:ln>
                </p:spPr>
                <p:txBody>
                  <a:bodyPr/>
                  <a:lstStyle/>
                  <a:p>
                    <a:endParaRPr lang="en-US"/>
                  </a:p>
                </p:txBody>
              </p:sp>
              <p:sp>
                <p:nvSpPr>
                  <p:cNvPr id="4332" name="Line 266"/>
                  <p:cNvSpPr>
                    <a:spLocks noChangeShapeType="1"/>
                  </p:cNvSpPr>
                  <p:nvPr/>
                </p:nvSpPr>
                <p:spPr bwMode="auto">
                  <a:xfrm>
                    <a:off x="1542" y="1623"/>
                    <a:ext cx="6" cy="21"/>
                  </a:xfrm>
                  <a:prstGeom prst="line">
                    <a:avLst/>
                  </a:prstGeom>
                  <a:noFill/>
                  <a:ln w="12700">
                    <a:solidFill>
                      <a:srgbClr val="000000"/>
                    </a:solidFill>
                    <a:round/>
                    <a:headEnd/>
                    <a:tailEnd/>
                  </a:ln>
                </p:spPr>
                <p:txBody>
                  <a:bodyPr/>
                  <a:lstStyle/>
                  <a:p>
                    <a:endParaRPr lang="en-US"/>
                  </a:p>
                </p:txBody>
              </p:sp>
              <p:sp>
                <p:nvSpPr>
                  <p:cNvPr id="4333" name="Line 267"/>
                  <p:cNvSpPr>
                    <a:spLocks noChangeShapeType="1"/>
                  </p:cNvSpPr>
                  <p:nvPr/>
                </p:nvSpPr>
                <p:spPr bwMode="auto">
                  <a:xfrm>
                    <a:off x="1548" y="1644"/>
                    <a:ext cx="8" cy="24"/>
                  </a:xfrm>
                  <a:prstGeom prst="line">
                    <a:avLst/>
                  </a:prstGeom>
                  <a:noFill/>
                  <a:ln w="12700">
                    <a:solidFill>
                      <a:srgbClr val="000000"/>
                    </a:solidFill>
                    <a:round/>
                    <a:headEnd/>
                    <a:tailEnd/>
                  </a:ln>
                </p:spPr>
                <p:txBody>
                  <a:bodyPr/>
                  <a:lstStyle/>
                  <a:p>
                    <a:endParaRPr lang="en-US"/>
                  </a:p>
                </p:txBody>
              </p:sp>
              <p:sp>
                <p:nvSpPr>
                  <p:cNvPr id="4334" name="Line 268"/>
                  <p:cNvSpPr>
                    <a:spLocks noChangeShapeType="1"/>
                  </p:cNvSpPr>
                  <p:nvPr/>
                </p:nvSpPr>
                <p:spPr bwMode="auto">
                  <a:xfrm>
                    <a:off x="1556" y="1668"/>
                    <a:ext cx="5" cy="21"/>
                  </a:xfrm>
                  <a:prstGeom prst="line">
                    <a:avLst/>
                  </a:prstGeom>
                  <a:noFill/>
                  <a:ln w="12700">
                    <a:solidFill>
                      <a:srgbClr val="000000"/>
                    </a:solidFill>
                    <a:round/>
                    <a:headEnd/>
                    <a:tailEnd/>
                  </a:ln>
                </p:spPr>
                <p:txBody>
                  <a:bodyPr/>
                  <a:lstStyle/>
                  <a:p>
                    <a:endParaRPr lang="en-US"/>
                  </a:p>
                </p:txBody>
              </p:sp>
              <p:sp>
                <p:nvSpPr>
                  <p:cNvPr id="4335" name="Line 269"/>
                  <p:cNvSpPr>
                    <a:spLocks noChangeShapeType="1"/>
                  </p:cNvSpPr>
                  <p:nvPr/>
                </p:nvSpPr>
                <p:spPr bwMode="auto">
                  <a:xfrm>
                    <a:off x="1561" y="1689"/>
                    <a:ext cx="8" cy="21"/>
                  </a:xfrm>
                  <a:prstGeom prst="line">
                    <a:avLst/>
                  </a:prstGeom>
                  <a:noFill/>
                  <a:ln w="12700">
                    <a:solidFill>
                      <a:srgbClr val="000000"/>
                    </a:solidFill>
                    <a:round/>
                    <a:headEnd/>
                    <a:tailEnd/>
                  </a:ln>
                </p:spPr>
                <p:txBody>
                  <a:bodyPr/>
                  <a:lstStyle/>
                  <a:p>
                    <a:endParaRPr lang="en-US"/>
                  </a:p>
                </p:txBody>
              </p:sp>
              <p:sp>
                <p:nvSpPr>
                  <p:cNvPr id="4336" name="Line 270"/>
                  <p:cNvSpPr>
                    <a:spLocks noChangeShapeType="1"/>
                  </p:cNvSpPr>
                  <p:nvPr/>
                </p:nvSpPr>
                <p:spPr bwMode="auto">
                  <a:xfrm>
                    <a:off x="1569" y="1710"/>
                    <a:ext cx="8" cy="23"/>
                  </a:xfrm>
                  <a:prstGeom prst="line">
                    <a:avLst/>
                  </a:prstGeom>
                  <a:noFill/>
                  <a:ln w="12700">
                    <a:solidFill>
                      <a:srgbClr val="000000"/>
                    </a:solidFill>
                    <a:round/>
                    <a:headEnd/>
                    <a:tailEnd/>
                  </a:ln>
                </p:spPr>
                <p:txBody>
                  <a:bodyPr/>
                  <a:lstStyle/>
                  <a:p>
                    <a:endParaRPr lang="en-US"/>
                  </a:p>
                </p:txBody>
              </p:sp>
              <p:sp>
                <p:nvSpPr>
                  <p:cNvPr id="4337" name="Line 271"/>
                  <p:cNvSpPr>
                    <a:spLocks noChangeShapeType="1"/>
                  </p:cNvSpPr>
                  <p:nvPr/>
                </p:nvSpPr>
                <p:spPr bwMode="auto">
                  <a:xfrm>
                    <a:off x="1577" y="1733"/>
                    <a:ext cx="6" cy="21"/>
                  </a:xfrm>
                  <a:prstGeom prst="line">
                    <a:avLst/>
                  </a:prstGeom>
                  <a:noFill/>
                  <a:ln w="12700">
                    <a:solidFill>
                      <a:srgbClr val="000000"/>
                    </a:solidFill>
                    <a:round/>
                    <a:headEnd/>
                    <a:tailEnd/>
                  </a:ln>
                </p:spPr>
                <p:txBody>
                  <a:bodyPr/>
                  <a:lstStyle/>
                  <a:p>
                    <a:endParaRPr lang="en-US"/>
                  </a:p>
                </p:txBody>
              </p:sp>
              <p:sp>
                <p:nvSpPr>
                  <p:cNvPr id="4338" name="Line 272"/>
                  <p:cNvSpPr>
                    <a:spLocks noChangeShapeType="1"/>
                  </p:cNvSpPr>
                  <p:nvPr/>
                </p:nvSpPr>
                <p:spPr bwMode="auto">
                  <a:xfrm>
                    <a:off x="1583" y="1754"/>
                    <a:ext cx="7" cy="23"/>
                  </a:xfrm>
                  <a:prstGeom prst="line">
                    <a:avLst/>
                  </a:prstGeom>
                  <a:noFill/>
                  <a:ln w="12700">
                    <a:solidFill>
                      <a:srgbClr val="000000"/>
                    </a:solidFill>
                    <a:round/>
                    <a:headEnd/>
                    <a:tailEnd/>
                  </a:ln>
                </p:spPr>
                <p:txBody>
                  <a:bodyPr/>
                  <a:lstStyle/>
                  <a:p>
                    <a:endParaRPr lang="en-US"/>
                  </a:p>
                </p:txBody>
              </p:sp>
              <p:sp>
                <p:nvSpPr>
                  <p:cNvPr id="4339" name="Line 273"/>
                  <p:cNvSpPr>
                    <a:spLocks noChangeShapeType="1"/>
                  </p:cNvSpPr>
                  <p:nvPr/>
                </p:nvSpPr>
                <p:spPr bwMode="auto">
                  <a:xfrm>
                    <a:off x="1590" y="1777"/>
                    <a:ext cx="8" cy="21"/>
                  </a:xfrm>
                  <a:prstGeom prst="line">
                    <a:avLst/>
                  </a:prstGeom>
                  <a:noFill/>
                  <a:ln w="12700">
                    <a:solidFill>
                      <a:srgbClr val="000000"/>
                    </a:solidFill>
                    <a:round/>
                    <a:headEnd/>
                    <a:tailEnd/>
                  </a:ln>
                </p:spPr>
                <p:txBody>
                  <a:bodyPr/>
                  <a:lstStyle/>
                  <a:p>
                    <a:endParaRPr lang="en-US"/>
                  </a:p>
                </p:txBody>
              </p:sp>
              <p:sp>
                <p:nvSpPr>
                  <p:cNvPr id="4340" name="Line 274"/>
                  <p:cNvSpPr>
                    <a:spLocks noChangeShapeType="1"/>
                  </p:cNvSpPr>
                  <p:nvPr/>
                </p:nvSpPr>
                <p:spPr bwMode="auto">
                  <a:xfrm flipV="1">
                    <a:off x="1598" y="1777"/>
                    <a:ext cx="6" cy="21"/>
                  </a:xfrm>
                  <a:prstGeom prst="line">
                    <a:avLst/>
                  </a:prstGeom>
                  <a:noFill/>
                  <a:ln w="12700">
                    <a:solidFill>
                      <a:srgbClr val="000000"/>
                    </a:solidFill>
                    <a:round/>
                    <a:headEnd/>
                    <a:tailEnd/>
                  </a:ln>
                </p:spPr>
                <p:txBody>
                  <a:bodyPr/>
                  <a:lstStyle/>
                  <a:p>
                    <a:endParaRPr lang="en-US"/>
                  </a:p>
                </p:txBody>
              </p:sp>
              <p:sp>
                <p:nvSpPr>
                  <p:cNvPr id="4341" name="Line 275"/>
                  <p:cNvSpPr>
                    <a:spLocks noChangeShapeType="1"/>
                  </p:cNvSpPr>
                  <p:nvPr/>
                </p:nvSpPr>
                <p:spPr bwMode="auto">
                  <a:xfrm flipV="1">
                    <a:off x="1604" y="1754"/>
                    <a:ext cx="7" cy="23"/>
                  </a:xfrm>
                  <a:prstGeom prst="line">
                    <a:avLst/>
                  </a:prstGeom>
                  <a:noFill/>
                  <a:ln w="12700">
                    <a:solidFill>
                      <a:srgbClr val="000000"/>
                    </a:solidFill>
                    <a:round/>
                    <a:headEnd/>
                    <a:tailEnd/>
                  </a:ln>
                </p:spPr>
                <p:txBody>
                  <a:bodyPr/>
                  <a:lstStyle/>
                  <a:p>
                    <a:endParaRPr lang="en-US"/>
                  </a:p>
                </p:txBody>
              </p:sp>
              <p:sp>
                <p:nvSpPr>
                  <p:cNvPr id="4342" name="Line 276"/>
                  <p:cNvSpPr>
                    <a:spLocks noChangeShapeType="1"/>
                  </p:cNvSpPr>
                  <p:nvPr/>
                </p:nvSpPr>
                <p:spPr bwMode="auto">
                  <a:xfrm flipV="1">
                    <a:off x="1611" y="1733"/>
                    <a:ext cx="8" cy="21"/>
                  </a:xfrm>
                  <a:prstGeom prst="line">
                    <a:avLst/>
                  </a:prstGeom>
                  <a:noFill/>
                  <a:ln w="12700">
                    <a:solidFill>
                      <a:srgbClr val="000000"/>
                    </a:solidFill>
                    <a:round/>
                    <a:headEnd/>
                    <a:tailEnd/>
                  </a:ln>
                </p:spPr>
                <p:txBody>
                  <a:bodyPr/>
                  <a:lstStyle/>
                  <a:p>
                    <a:endParaRPr lang="en-US"/>
                  </a:p>
                </p:txBody>
              </p:sp>
              <p:sp>
                <p:nvSpPr>
                  <p:cNvPr id="4343" name="Line 277"/>
                  <p:cNvSpPr>
                    <a:spLocks noChangeShapeType="1"/>
                  </p:cNvSpPr>
                  <p:nvPr/>
                </p:nvSpPr>
                <p:spPr bwMode="auto">
                  <a:xfrm flipV="1">
                    <a:off x="1619" y="1710"/>
                    <a:ext cx="6" cy="23"/>
                  </a:xfrm>
                  <a:prstGeom prst="line">
                    <a:avLst/>
                  </a:prstGeom>
                  <a:noFill/>
                  <a:ln w="12700">
                    <a:solidFill>
                      <a:srgbClr val="000000"/>
                    </a:solidFill>
                    <a:round/>
                    <a:headEnd/>
                    <a:tailEnd/>
                  </a:ln>
                </p:spPr>
                <p:txBody>
                  <a:bodyPr/>
                  <a:lstStyle/>
                  <a:p>
                    <a:endParaRPr lang="en-US"/>
                  </a:p>
                </p:txBody>
              </p:sp>
              <p:sp>
                <p:nvSpPr>
                  <p:cNvPr id="4344" name="Line 278"/>
                  <p:cNvSpPr>
                    <a:spLocks noChangeShapeType="1"/>
                  </p:cNvSpPr>
                  <p:nvPr/>
                </p:nvSpPr>
                <p:spPr bwMode="auto">
                  <a:xfrm flipV="1">
                    <a:off x="1625" y="1689"/>
                    <a:ext cx="7" cy="21"/>
                  </a:xfrm>
                  <a:prstGeom prst="line">
                    <a:avLst/>
                  </a:prstGeom>
                  <a:noFill/>
                  <a:ln w="12700">
                    <a:solidFill>
                      <a:srgbClr val="000000"/>
                    </a:solidFill>
                    <a:round/>
                    <a:headEnd/>
                    <a:tailEnd/>
                  </a:ln>
                </p:spPr>
                <p:txBody>
                  <a:bodyPr/>
                  <a:lstStyle/>
                  <a:p>
                    <a:endParaRPr lang="en-US"/>
                  </a:p>
                </p:txBody>
              </p:sp>
              <p:sp>
                <p:nvSpPr>
                  <p:cNvPr id="4345" name="Line 279"/>
                  <p:cNvSpPr>
                    <a:spLocks noChangeShapeType="1"/>
                  </p:cNvSpPr>
                  <p:nvPr/>
                </p:nvSpPr>
                <p:spPr bwMode="auto">
                  <a:xfrm flipV="1">
                    <a:off x="1632" y="1668"/>
                    <a:ext cx="8" cy="21"/>
                  </a:xfrm>
                  <a:prstGeom prst="line">
                    <a:avLst/>
                  </a:prstGeom>
                  <a:noFill/>
                  <a:ln w="12700">
                    <a:solidFill>
                      <a:srgbClr val="000000"/>
                    </a:solidFill>
                    <a:round/>
                    <a:headEnd/>
                    <a:tailEnd/>
                  </a:ln>
                </p:spPr>
                <p:txBody>
                  <a:bodyPr/>
                  <a:lstStyle/>
                  <a:p>
                    <a:endParaRPr lang="en-US"/>
                  </a:p>
                </p:txBody>
              </p:sp>
              <p:sp>
                <p:nvSpPr>
                  <p:cNvPr id="4346" name="Line 280"/>
                  <p:cNvSpPr>
                    <a:spLocks noChangeShapeType="1"/>
                  </p:cNvSpPr>
                  <p:nvPr/>
                </p:nvSpPr>
                <p:spPr bwMode="auto">
                  <a:xfrm flipV="1">
                    <a:off x="1640" y="1644"/>
                    <a:ext cx="6" cy="24"/>
                  </a:xfrm>
                  <a:prstGeom prst="line">
                    <a:avLst/>
                  </a:prstGeom>
                  <a:noFill/>
                  <a:ln w="12700">
                    <a:solidFill>
                      <a:srgbClr val="000000"/>
                    </a:solidFill>
                    <a:round/>
                    <a:headEnd/>
                    <a:tailEnd/>
                  </a:ln>
                </p:spPr>
                <p:txBody>
                  <a:bodyPr/>
                  <a:lstStyle/>
                  <a:p>
                    <a:endParaRPr lang="en-US"/>
                  </a:p>
                </p:txBody>
              </p:sp>
              <p:sp>
                <p:nvSpPr>
                  <p:cNvPr id="4347" name="Line 281"/>
                  <p:cNvSpPr>
                    <a:spLocks noChangeShapeType="1"/>
                  </p:cNvSpPr>
                  <p:nvPr/>
                </p:nvSpPr>
                <p:spPr bwMode="auto">
                  <a:xfrm flipV="1">
                    <a:off x="1646" y="1623"/>
                    <a:ext cx="8" cy="21"/>
                  </a:xfrm>
                  <a:prstGeom prst="line">
                    <a:avLst/>
                  </a:prstGeom>
                  <a:noFill/>
                  <a:ln w="12700">
                    <a:solidFill>
                      <a:srgbClr val="000000"/>
                    </a:solidFill>
                    <a:round/>
                    <a:headEnd/>
                    <a:tailEnd/>
                  </a:ln>
                </p:spPr>
                <p:txBody>
                  <a:bodyPr/>
                  <a:lstStyle/>
                  <a:p>
                    <a:endParaRPr lang="en-US"/>
                  </a:p>
                </p:txBody>
              </p:sp>
              <p:sp>
                <p:nvSpPr>
                  <p:cNvPr id="4348" name="Line 282"/>
                  <p:cNvSpPr>
                    <a:spLocks noChangeShapeType="1"/>
                  </p:cNvSpPr>
                  <p:nvPr/>
                </p:nvSpPr>
                <p:spPr bwMode="auto">
                  <a:xfrm flipV="1">
                    <a:off x="1654" y="1602"/>
                    <a:ext cx="5" cy="21"/>
                  </a:xfrm>
                  <a:prstGeom prst="line">
                    <a:avLst/>
                  </a:prstGeom>
                  <a:noFill/>
                  <a:ln w="12700">
                    <a:solidFill>
                      <a:srgbClr val="000000"/>
                    </a:solidFill>
                    <a:round/>
                    <a:headEnd/>
                    <a:tailEnd/>
                  </a:ln>
                </p:spPr>
                <p:txBody>
                  <a:bodyPr/>
                  <a:lstStyle/>
                  <a:p>
                    <a:endParaRPr lang="en-US"/>
                  </a:p>
                </p:txBody>
              </p:sp>
              <p:sp>
                <p:nvSpPr>
                  <p:cNvPr id="4349" name="Line 283"/>
                  <p:cNvSpPr>
                    <a:spLocks noChangeShapeType="1"/>
                  </p:cNvSpPr>
                  <p:nvPr/>
                </p:nvSpPr>
                <p:spPr bwMode="auto">
                  <a:xfrm flipV="1">
                    <a:off x="1659" y="1583"/>
                    <a:ext cx="8" cy="19"/>
                  </a:xfrm>
                  <a:prstGeom prst="line">
                    <a:avLst/>
                  </a:prstGeom>
                  <a:noFill/>
                  <a:ln w="12700">
                    <a:solidFill>
                      <a:srgbClr val="000000"/>
                    </a:solidFill>
                    <a:round/>
                    <a:headEnd/>
                    <a:tailEnd/>
                  </a:ln>
                </p:spPr>
                <p:txBody>
                  <a:bodyPr/>
                  <a:lstStyle/>
                  <a:p>
                    <a:endParaRPr lang="en-US"/>
                  </a:p>
                </p:txBody>
              </p:sp>
              <p:sp>
                <p:nvSpPr>
                  <p:cNvPr id="4350" name="Line 284"/>
                  <p:cNvSpPr>
                    <a:spLocks noChangeShapeType="1"/>
                  </p:cNvSpPr>
                  <p:nvPr/>
                </p:nvSpPr>
                <p:spPr bwMode="auto">
                  <a:xfrm flipV="1">
                    <a:off x="1667" y="1562"/>
                    <a:ext cx="8" cy="21"/>
                  </a:xfrm>
                  <a:prstGeom prst="line">
                    <a:avLst/>
                  </a:prstGeom>
                  <a:noFill/>
                  <a:ln w="12700">
                    <a:solidFill>
                      <a:srgbClr val="000000"/>
                    </a:solidFill>
                    <a:round/>
                    <a:headEnd/>
                    <a:tailEnd/>
                  </a:ln>
                </p:spPr>
                <p:txBody>
                  <a:bodyPr/>
                  <a:lstStyle/>
                  <a:p>
                    <a:endParaRPr lang="en-US"/>
                  </a:p>
                </p:txBody>
              </p:sp>
              <p:sp>
                <p:nvSpPr>
                  <p:cNvPr id="4351" name="Line 285"/>
                  <p:cNvSpPr>
                    <a:spLocks noChangeShapeType="1"/>
                  </p:cNvSpPr>
                  <p:nvPr/>
                </p:nvSpPr>
                <p:spPr bwMode="auto">
                  <a:xfrm flipV="1">
                    <a:off x="1675" y="1541"/>
                    <a:ext cx="5" cy="21"/>
                  </a:xfrm>
                  <a:prstGeom prst="line">
                    <a:avLst/>
                  </a:prstGeom>
                  <a:noFill/>
                  <a:ln w="12700">
                    <a:solidFill>
                      <a:srgbClr val="000000"/>
                    </a:solidFill>
                    <a:round/>
                    <a:headEnd/>
                    <a:tailEnd/>
                  </a:ln>
                </p:spPr>
                <p:txBody>
                  <a:bodyPr/>
                  <a:lstStyle/>
                  <a:p>
                    <a:endParaRPr lang="en-US"/>
                  </a:p>
                </p:txBody>
              </p:sp>
              <p:sp>
                <p:nvSpPr>
                  <p:cNvPr id="4352" name="Line 286"/>
                  <p:cNvSpPr>
                    <a:spLocks noChangeShapeType="1"/>
                  </p:cNvSpPr>
                  <p:nvPr/>
                </p:nvSpPr>
                <p:spPr bwMode="auto">
                  <a:xfrm flipV="1">
                    <a:off x="1680" y="1522"/>
                    <a:ext cx="8" cy="19"/>
                  </a:xfrm>
                  <a:prstGeom prst="line">
                    <a:avLst/>
                  </a:prstGeom>
                  <a:noFill/>
                  <a:ln w="12700">
                    <a:solidFill>
                      <a:srgbClr val="000000"/>
                    </a:solidFill>
                    <a:round/>
                    <a:headEnd/>
                    <a:tailEnd/>
                  </a:ln>
                </p:spPr>
                <p:txBody>
                  <a:bodyPr/>
                  <a:lstStyle/>
                  <a:p>
                    <a:endParaRPr lang="en-US"/>
                  </a:p>
                </p:txBody>
              </p:sp>
              <p:sp>
                <p:nvSpPr>
                  <p:cNvPr id="4353" name="Line 287"/>
                  <p:cNvSpPr>
                    <a:spLocks noChangeShapeType="1"/>
                  </p:cNvSpPr>
                  <p:nvPr/>
                </p:nvSpPr>
                <p:spPr bwMode="auto">
                  <a:xfrm flipV="1">
                    <a:off x="1688" y="1503"/>
                    <a:ext cx="8" cy="19"/>
                  </a:xfrm>
                  <a:prstGeom prst="line">
                    <a:avLst/>
                  </a:prstGeom>
                  <a:noFill/>
                  <a:ln w="12700">
                    <a:solidFill>
                      <a:srgbClr val="000000"/>
                    </a:solidFill>
                    <a:round/>
                    <a:headEnd/>
                    <a:tailEnd/>
                  </a:ln>
                </p:spPr>
                <p:txBody>
                  <a:bodyPr/>
                  <a:lstStyle/>
                  <a:p>
                    <a:endParaRPr lang="en-US"/>
                  </a:p>
                </p:txBody>
              </p:sp>
              <p:sp>
                <p:nvSpPr>
                  <p:cNvPr id="4354" name="Line 288"/>
                  <p:cNvSpPr>
                    <a:spLocks noChangeShapeType="1"/>
                  </p:cNvSpPr>
                  <p:nvPr/>
                </p:nvSpPr>
                <p:spPr bwMode="auto">
                  <a:xfrm flipV="1">
                    <a:off x="1696" y="1483"/>
                    <a:ext cx="6" cy="20"/>
                  </a:xfrm>
                  <a:prstGeom prst="line">
                    <a:avLst/>
                  </a:prstGeom>
                  <a:noFill/>
                  <a:ln w="12700">
                    <a:solidFill>
                      <a:srgbClr val="000000"/>
                    </a:solidFill>
                    <a:round/>
                    <a:headEnd/>
                    <a:tailEnd/>
                  </a:ln>
                </p:spPr>
                <p:txBody>
                  <a:bodyPr/>
                  <a:lstStyle/>
                  <a:p>
                    <a:endParaRPr lang="en-US"/>
                  </a:p>
                </p:txBody>
              </p:sp>
              <p:sp>
                <p:nvSpPr>
                  <p:cNvPr id="4355" name="Line 289"/>
                  <p:cNvSpPr>
                    <a:spLocks noChangeShapeType="1"/>
                  </p:cNvSpPr>
                  <p:nvPr/>
                </p:nvSpPr>
                <p:spPr bwMode="auto">
                  <a:xfrm flipV="1">
                    <a:off x="1702" y="1464"/>
                    <a:ext cx="7" cy="19"/>
                  </a:xfrm>
                  <a:prstGeom prst="line">
                    <a:avLst/>
                  </a:prstGeom>
                  <a:noFill/>
                  <a:ln w="12700">
                    <a:solidFill>
                      <a:srgbClr val="000000"/>
                    </a:solidFill>
                    <a:round/>
                    <a:headEnd/>
                    <a:tailEnd/>
                  </a:ln>
                </p:spPr>
                <p:txBody>
                  <a:bodyPr/>
                  <a:lstStyle/>
                  <a:p>
                    <a:endParaRPr lang="en-US"/>
                  </a:p>
                </p:txBody>
              </p:sp>
              <p:sp>
                <p:nvSpPr>
                  <p:cNvPr id="4356" name="Line 290"/>
                  <p:cNvSpPr>
                    <a:spLocks noChangeShapeType="1"/>
                  </p:cNvSpPr>
                  <p:nvPr/>
                </p:nvSpPr>
                <p:spPr bwMode="auto">
                  <a:xfrm flipV="1">
                    <a:off x="1709" y="1445"/>
                    <a:ext cx="8" cy="19"/>
                  </a:xfrm>
                  <a:prstGeom prst="line">
                    <a:avLst/>
                  </a:prstGeom>
                  <a:noFill/>
                  <a:ln w="12700">
                    <a:solidFill>
                      <a:srgbClr val="000000"/>
                    </a:solidFill>
                    <a:round/>
                    <a:headEnd/>
                    <a:tailEnd/>
                  </a:ln>
                </p:spPr>
                <p:txBody>
                  <a:bodyPr/>
                  <a:lstStyle/>
                  <a:p>
                    <a:endParaRPr lang="en-US"/>
                  </a:p>
                </p:txBody>
              </p:sp>
              <p:sp>
                <p:nvSpPr>
                  <p:cNvPr id="4357" name="Line 291"/>
                  <p:cNvSpPr>
                    <a:spLocks noChangeShapeType="1"/>
                  </p:cNvSpPr>
                  <p:nvPr/>
                </p:nvSpPr>
                <p:spPr bwMode="auto">
                  <a:xfrm flipV="1">
                    <a:off x="1717" y="1428"/>
                    <a:ext cx="6" cy="17"/>
                  </a:xfrm>
                  <a:prstGeom prst="line">
                    <a:avLst/>
                  </a:prstGeom>
                  <a:noFill/>
                  <a:ln w="12700">
                    <a:solidFill>
                      <a:srgbClr val="000000"/>
                    </a:solidFill>
                    <a:round/>
                    <a:headEnd/>
                    <a:tailEnd/>
                  </a:ln>
                </p:spPr>
                <p:txBody>
                  <a:bodyPr/>
                  <a:lstStyle/>
                  <a:p>
                    <a:endParaRPr lang="en-US"/>
                  </a:p>
                </p:txBody>
              </p:sp>
              <p:sp>
                <p:nvSpPr>
                  <p:cNvPr id="4358" name="Line 292"/>
                  <p:cNvSpPr>
                    <a:spLocks noChangeShapeType="1"/>
                  </p:cNvSpPr>
                  <p:nvPr/>
                </p:nvSpPr>
                <p:spPr bwMode="auto">
                  <a:xfrm flipV="1">
                    <a:off x="1723" y="1410"/>
                    <a:ext cx="7" cy="18"/>
                  </a:xfrm>
                  <a:prstGeom prst="line">
                    <a:avLst/>
                  </a:prstGeom>
                  <a:noFill/>
                  <a:ln w="12700">
                    <a:solidFill>
                      <a:srgbClr val="000000"/>
                    </a:solidFill>
                    <a:round/>
                    <a:headEnd/>
                    <a:tailEnd/>
                  </a:ln>
                </p:spPr>
                <p:txBody>
                  <a:bodyPr/>
                  <a:lstStyle/>
                  <a:p>
                    <a:endParaRPr lang="en-US"/>
                  </a:p>
                </p:txBody>
              </p:sp>
              <p:sp>
                <p:nvSpPr>
                  <p:cNvPr id="4359" name="Line 293"/>
                  <p:cNvSpPr>
                    <a:spLocks noChangeShapeType="1"/>
                  </p:cNvSpPr>
                  <p:nvPr/>
                </p:nvSpPr>
                <p:spPr bwMode="auto">
                  <a:xfrm flipV="1">
                    <a:off x="1730" y="1393"/>
                    <a:ext cx="6" cy="17"/>
                  </a:xfrm>
                  <a:prstGeom prst="line">
                    <a:avLst/>
                  </a:prstGeom>
                  <a:noFill/>
                  <a:ln w="12700">
                    <a:solidFill>
                      <a:srgbClr val="000000"/>
                    </a:solidFill>
                    <a:round/>
                    <a:headEnd/>
                    <a:tailEnd/>
                  </a:ln>
                </p:spPr>
                <p:txBody>
                  <a:bodyPr/>
                  <a:lstStyle/>
                  <a:p>
                    <a:endParaRPr lang="en-US"/>
                  </a:p>
                </p:txBody>
              </p:sp>
              <p:sp>
                <p:nvSpPr>
                  <p:cNvPr id="4360" name="Line 294"/>
                  <p:cNvSpPr>
                    <a:spLocks noChangeShapeType="1"/>
                  </p:cNvSpPr>
                  <p:nvPr/>
                </p:nvSpPr>
                <p:spPr bwMode="auto">
                  <a:xfrm flipV="1">
                    <a:off x="1736" y="1376"/>
                    <a:ext cx="8" cy="17"/>
                  </a:xfrm>
                  <a:prstGeom prst="line">
                    <a:avLst/>
                  </a:prstGeom>
                  <a:noFill/>
                  <a:ln w="12700">
                    <a:solidFill>
                      <a:srgbClr val="000000"/>
                    </a:solidFill>
                    <a:round/>
                    <a:headEnd/>
                    <a:tailEnd/>
                  </a:ln>
                </p:spPr>
                <p:txBody>
                  <a:bodyPr/>
                  <a:lstStyle/>
                  <a:p>
                    <a:endParaRPr lang="en-US"/>
                  </a:p>
                </p:txBody>
              </p:sp>
              <p:sp>
                <p:nvSpPr>
                  <p:cNvPr id="4361" name="Line 295"/>
                  <p:cNvSpPr>
                    <a:spLocks noChangeShapeType="1"/>
                  </p:cNvSpPr>
                  <p:nvPr/>
                </p:nvSpPr>
                <p:spPr bwMode="auto">
                  <a:xfrm flipV="1">
                    <a:off x="1744" y="1361"/>
                    <a:ext cx="8" cy="15"/>
                  </a:xfrm>
                  <a:prstGeom prst="line">
                    <a:avLst/>
                  </a:prstGeom>
                  <a:noFill/>
                  <a:ln w="12700">
                    <a:solidFill>
                      <a:srgbClr val="000000"/>
                    </a:solidFill>
                    <a:round/>
                    <a:headEnd/>
                    <a:tailEnd/>
                  </a:ln>
                </p:spPr>
                <p:txBody>
                  <a:bodyPr/>
                  <a:lstStyle/>
                  <a:p>
                    <a:endParaRPr lang="en-US"/>
                  </a:p>
                </p:txBody>
              </p:sp>
              <p:sp>
                <p:nvSpPr>
                  <p:cNvPr id="4362" name="Line 296"/>
                  <p:cNvSpPr>
                    <a:spLocks noChangeShapeType="1"/>
                  </p:cNvSpPr>
                  <p:nvPr/>
                </p:nvSpPr>
                <p:spPr bwMode="auto">
                  <a:xfrm flipV="1">
                    <a:off x="1752" y="1343"/>
                    <a:ext cx="5" cy="18"/>
                  </a:xfrm>
                  <a:prstGeom prst="line">
                    <a:avLst/>
                  </a:prstGeom>
                  <a:noFill/>
                  <a:ln w="12700">
                    <a:solidFill>
                      <a:srgbClr val="000000"/>
                    </a:solidFill>
                    <a:round/>
                    <a:headEnd/>
                    <a:tailEnd/>
                  </a:ln>
                </p:spPr>
                <p:txBody>
                  <a:bodyPr/>
                  <a:lstStyle/>
                  <a:p>
                    <a:endParaRPr lang="en-US"/>
                  </a:p>
                </p:txBody>
              </p:sp>
              <p:sp>
                <p:nvSpPr>
                  <p:cNvPr id="4363" name="Line 297"/>
                  <p:cNvSpPr>
                    <a:spLocks noChangeShapeType="1"/>
                  </p:cNvSpPr>
                  <p:nvPr/>
                </p:nvSpPr>
                <p:spPr bwMode="auto">
                  <a:xfrm flipV="1">
                    <a:off x="1757" y="1330"/>
                    <a:ext cx="8" cy="13"/>
                  </a:xfrm>
                  <a:prstGeom prst="line">
                    <a:avLst/>
                  </a:prstGeom>
                  <a:noFill/>
                  <a:ln w="12700">
                    <a:solidFill>
                      <a:srgbClr val="000000"/>
                    </a:solidFill>
                    <a:round/>
                    <a:headEnd/>
                    <a:tailEnd/>
                  </a:ln>
                </p:spPr>
                <p:txBody>
                  <a:bodyPr/>
                  <a:lstStyle/>
                  <a:p>
                    <a:endParaRPr lang="en-US"/>
                  </a:p>
                </p:txBody>
              </p:sp>
              <p:sp>
                <p:nvSpPr>
                  <p:cNvPr id="4364" name="Line 298"/>
                  <p:cNvSpPr>
                    <a:spLocks noChangeShapeType="1"/>
                  </p:cNvSpPr>
                  <p:nvPr/>
                </p:nvSpPr>
                <p:spPr bwMode="auto">
                  <a:xfrm flipV="1">
                    <a:off x="1765" y="1314"/>
                    <a:ext cx="8" cy="16"/>
                  </a:xfrm>
                  <a:prstGeom prst="line">
                    <a:avLst/>
                  </a:prstGeom>
                  <a:noFill/>
                  <a:ln w="12700">
                    <a:solidFill>
                      <a:srgbClr val="000000"/>
                    </a:solidFill>
                    <a:round/>
                    <a:headEnd/>
                    <a:tailEnd/>
                  </a:ln>
                </p:spPr>
                <p:txBody>
                  <a:bodyPr/>
                  <a:lstStyle/>
                  <a:p>
                    <a:endParaRPr lang="en-US"/>
                  </a:p>
                </p:txBody>
              </p:sp>
              <p:sp>
                <p:nvSpPr>
                  <p:cNvPr id="4365" name="Line 299"/>
                  <p:cNvSpPr>
                    <a:spLocks noChangeShapeType="1"/>
                  </p:cNvSpPr>
                  <p:nvPr/>
                </p:nvSpPr>
                <p:spPr bwMode="auto">
                  <a:xfrm flipV="1">
                    <a:off x="1773" y="1301"/>
                    <a:ext cx="5" cy="13"/>
                  </a:xfrm>
                  <a:prstGeom prst="line">
                    <a:avLst/>
                  </a:prstGeom>
                  <a:noFill/>
                  <a:ln w="12700">
                    <a:solidFill>
                      <a:srgbClr val="000000"/>
                    </a:solidFill>
                    <a:round/>
                    <a:headEnd/>
                    <a:tailEnd/>
                  </a:ln>
                </p:spPr>
                <p:txBody>
                  <a:bodyPr/>
                  <a:lstStyle/>
                  <a:p>
                    <a:endParaRPr lang="en-US"/>
                  </a:p>
                </p:txBody>
              </p:sp>
              <p:sp>
                <p:nvSpPr>
                  <p:cNvPr id="4366" name="Line 300"/>
                  <p:cNvSpPr>
                    <a:spLocks noChangeShapeType="1"/>
                  </p:cNvSpPr>
                  <p:nvPr/>
                </p:nvSpPr>
                <p:spPr bwMode="auto">
                  <a:xfrm flipV="1">
                    <a:off x="1778" y="1288"/>
                    <a:ext cx="8" cy="13"/>
                  </a:xfrm>
                  <a:prstGeom prst="line">
                    <a:avLst/>
                  </a:prstGeom>
                  <a:noFill/>
                  <a:ln w="12700">
                    <a:solidFill>
                      <a:srgbClr val="000000"/>
                    </a:solidFill>
                    <a:round/>
                    <a:headEnd/>
                    <a:tailEnd/>
                  </a:ln>
                </p:spPr>
                <p:txBody>
                  <a:bodyPr/>
                  <a:lstStyle/>
                  <a:p>
                    <a:endParaRPr lang="en-US"/>
                  </a:p>
                </p:txBody>
              </p:sp>
              <p:sp>
                <p:nvSpPr>
                  <p:cNvPr id="4367" name="Line 301"/>
                  <p:cNvSpPr>
                    <a:spLocks noChangeShapeType="1"/>
                  </p:cNvSpPr>
                  <p:nvPr/>
                </p:nvSpPr>
                <p:spPr bwMode="auto">
                  <a:xfrm flipV="1">
                    <a:off x="1786" y="1274"/>
                    <a:ext cx="8" cy="14"/>
                  </a:xfrm>
                  <a:prstGeom prst="line">
                    <a:avLst/>
                  </a:prstGeom>
                  <a:noFill/>
                  <a:ln w="12700">
                    <a:solidFill>
                      <a:srgbClr val="000000"/>
                    </a:solidFill>
                    <a:round/>
                    <a:headEnd/>
                    <a:tailEnd/>
                  </a:ln>
                </p:spPr>
                <p:txBody>
                  <a:bodyPr/>
                  <a:lstStyle/>
                  <a:p>
                    <a:endParaRPr lang="en-US"/>
                  </a:p>
                </p:txBody>
              </p:sp>
              <p:sp>
                <p:nvSpPr>
                  <p:cNvPr id="4368" name="Line 302"/>
                  <p:cNvSpPr>
                    <a:spLocks noChangeShapeType="1"/>
                  </p:cNvSpPr>
                  <p:nvPr/>
                </p:nvSpPr>
                <p:spPr bwMode="auto">
                  <a:xfrm flipV="1">
                    <a:off x="1794" y="1263"/>
                    <a:ext cx="6" cy="11"/>
                  </a:xfrm>
                  <a:prstGeom prst="line">
                    <a:avLst/>
                  </a:prstGeom>
                  <a:noFill/>
                  <a:ln w="12700">
                    <a:solidFill>
                      <a:srgbClr val="000000"/>
                    </a:solidFill>
                    <a:round/>
                    <a:headEnd/>
                    <a:tailEnd/>
                  </a:ln>
                </p:spPr>
                <p:txBody>
                  <a:bodyPr/>
                  <a:lstStyle/>
                  <a:p>
                    <a:endParaRPr lang="en-US"/>
                  </a:p>
                </p:txBody>
              </p:sp>
              <p:sp>
                <p:nvSpPr>
                  <p:cNvPr id="4369" name="Line 303"/>
                  <p:cNvSpPr>
                    <a:spLocks noChangeShapeType="1"/>
                  </p:cNvSpPr>
                  <p:nvPr/>
                </p:nvSpPr>
                <p:spPr bwMode="auto">
                  <a:xfrm flipV="1">
                    <a:off x="1800" y="1251"/>
                    <a:ext cx="7" cy="12"/>
                  </a:xfrm>
                  <a:prstGeom prst="line">
                    <a:avLst/>
                  </a:prstGeom>
                  <a:noFill/>
                  <a:ln w="12700">
                    <a:solidFill>
                      <a:srgbClr val="000000"/>
                    </a:solidFill>
                    <a:round/>
                    <a:headEnd/>
                    <a:tailEnd/>
                  </a:ln>
                </p:spPr>
                <p:txBody>
                  <a:bodyPr/>
                  <a:lstStyle/>
                  <a:p>
                    <a:endParaRPr lang="en-US"/>
                  </a:p>
                </p:txBody>
              </p:sp>
              <p:sp>
                <p:nvSpPr>
                  <p:cNvPr id="4370" name="Line 304"/>
                  <p:cNvSpPr>
                    <a:spLocks noChangeShapeType="1"/>
                  </p:cNvSpPr>
                  <p:nvPr/>
                </p:nvSpPr>
                <p:spPr bwMode="auto">
                  <a:xfrm flipV="1">
                    <a:off x="1807" y="1242"/>
                    <a:ext cx="8" cy="9"/>
                  </a:xfrm>
                  <a:prstGeom prst="line">
                    <a:avLst/>
                  </a:prstGeom>
                  <a:noFill/>
                  <a:ln w="12700">
                    <a:solidFill>
                      <a:srgbClr val="000000"/>
                    </a:solidFill>
                    <a:round/>
                    <a:headEnd/>
                    <a:tailEnd/>
                  </a:ln>
                </p:spPr>
                <p:txBody>
                  <a:bodyPr/>
                  <a:lstStyle/>
                  <a:p>
                    <a:endParaRPr lang="en-US"/>
                  </a:p>
                </p:txBody>
              </p:sp>
              <p:sp>
                <p:nvSpPr>
                  <p:cNvPr id="4371" name="Line 305"/>
                  <p:cNvSpPr>
                    <a:spLocks noChangeShapeType="1"/>
                  </p:cNvSpPr>
                  <p:nvPr/>
                </p:nvSpPr>
                <p:spPr bwMode="auto">
                  <a:xfrm flipV="1">
                    <a:off x="1815" y="1230"/>
                    <a:ext cx="6" cy="12"/>
                  </a:xfrm>
                  <a:prstGeom prst="line">
                    <a:avLst/>
                  </a:prstGeom>
                  <a:noFill/>
                  <a:ln w="12700">
                    <a:solidFill>
                      <a:srgbClr val="000000"/>
                    </a:solidFill>
                    <a:round/>
                    <a:headEnd/>
                    <a:tailEnd/>
                  </a:ln>
                </p:spPr>
                <p:txBody>
                  <a:bodyPr/>
                  <a:lstStyle/>
                  <a:p>
                    <a:endParaRPr lang="en-US"/>
                  </a:p>
                </p:txBody>
              </p:sp>
              <p:sp>
                <p:nvSpPr>
                  <p:cNvPr id="4372" name="Line 306"/>
                  <p:cNvSpPr>
                    <a:spLocks noChangeShapeType="1"/>
                  </p:cNvSpPr>
                  <p:nvPr/>
                </p:nvSpPr>
                <p:spPr bwMode="auto">
                  <a:xfrm flipV="1">
                    <a:off x="1821" y="1222"/>
                    <a:ext cx="7" cy="8"/>
                  </a:xfrm>
                  <a:prstGeom prst="line">
                    <a:avLst/>
                  </a:prstGeom>
                  <a:noFill/>
                  <a:ln w="12700">
                    <a:solidFill>
                      <a:srgbClr val="000000"/>
                    </a:solidFill>
                    <a:round/>
                    <a:headEnd/>
                    <a:tailEnd/>
                  </a:ln>
                </p:spPr>
                <p:txBody>
                  <a:bodyPr/>
                  <a:lstStyle/>
                  <a:p>
                    <a:endParaRPr lang="en-US"/>
                  </a:p>
                </p:txBody>
              </p:sp>
              <p:sp>
                <p:nvSpPr>
                  <p:cNvPr id="4373" name="Line 307"/>
                  <p:cNvSpPr>
                    <a:spLocks noChangeShapeType="1"/>
                  </p:cNvSpPr>
                  <p:nvPr/>
                </p:nvSpPr>
                <p:spPr bwMode="auto">
                  <a:xfrm flipV="1">
                    <a:off x="1828" y="1213"/>
                    <a:ext cx="6" cy="9"/>
                  </a:xfrm>
                  <a:prstGeom prst="line">
                    <a:avLst/>
                  </a:prstGeom>
                  <a:noFill/>
                  <a:ln w="12700">
                    <a:solidFill>
                      <a:srgbClr val="000000"/>
                    </a:solidFill>
                    <a:round/>
                    <a:headEnd/>
                    <a:tailEnd/>
                  </a:ln>
                </p:spPr>
                <p:txBody>
                  <a:bodyPr/>
                  <a:lstStyle/>
                  <a:p>
                    <a:endParaRPr lang="en-US"/>
                  </a:p>
                </p:txBody>
              </p:sp>
              <p:sp>
                <p:nvSpPr>
                  <p:cNvPr id="4374" name="Line 308"/>
                  <p:cNvSpPr>
                    <a:spLocks noChangeShapeType="1"/>
                  </p:cNvSpPr>
                  <p:nvPr/>
                </p:nvSpPr>
                <p:spPr bwMode="auto">
                  <a:xfrm flipV="1">
                    <a:off x="1834" y="1205"/>
                    <a:ext cx="8" cy="8"/>
                  </a:xfrm>
                  <a:prstGeom prst="line">
                    <a:avLst/>
                  </a:prstGeom>
                  <a:noFill/>
                  <a:ln w="12700">
                    <a:solidFill>
                      <a:srgbClr val="000000"/>
                    </a:solidFill>
                    <a:round/>
                    <a:headEnd/>
                    <a:tailEnd/>
                  </a:ln>
                </p:spPr>
                <p:txBody>
                  <a:bodyPr/>
                  <a:lstStyle/>
                  <a:p>
                    <a:endParaRPr lang="en-US"/>
                  </a:p>
                </p:txBody>
              </p:sp>
              <p:sp>
                <p:nvSpPr>
                  <p:cNvPr id="4375" name="Line 309"/>
                  <p:cNvSpPr>
                    <a:spLocks noChangeShapeType="1"/>
                  </p:cNvSpPr>
                  <p:nvPr/>
                </p:nvSpPr>
                <p:spPr bwMode="auto">
                  <a:xfrm flipV="1">
                    <a:off x="1842" y="1197"/>
                    <a:ext cx="7" cy="8"/>
                  </a:xfrm>
                  <a:prstGeom prst="line">
                    <a:avLst/>
                  </a:prstGeom>
                  <a:noFill/>
                  <a:ln w="12700">
                    <a:solidFill>
                      <a:srgbClr val="000000"/>
                    </a:solidFill>
                    <a:round/>
                    <a:headEnd/>
                    <a:tailEnd/>
                  </a:ln>
                </p:spPr>
                <p:txBody>
                  <a:bodyPr/>
                  <a:lstStyle/>
                  <a:p>
                    <a:endParaRPr lang="en-US"/>
                  </a:p>
                </p:txBody>
              </p:sp>
              <p:sp>
                <p:nvSpPr>
                  <p:cNvPr id="4376" name="Line 310"/>
                  <p:cNvSpPr>
                    <a:spLocks noChangeShapeType="1"/>
                  </p:cNvSpPr>
                  <p:nvPr/>
                </p:nvSpPr>
                <p:spPr bwMode="auto">
                  <a:xfrm flipV="1">
                    <a:off x="1849" y="1192"/>
                    <a:ext cx="6" cy="5"/>
                  </a:xfrm>
                  <a:prstGeom prst="line">
                    <a:avLst/>
                  </a:prstGeom>
                  <a:noFill/>
                  <a:ln w="12700">
                    <a:solidFill>
                      <a:srgbClr val="000000"/>
                    </a:solidFill>
                    <a:round/>
                    <a:headEnd/>
                    <a:tailEnd/>
                  </a:ln>
                </p:spPr>
                <p:txBody>
                  <a:bodyPr/>
                  <a:lstStyle/>
                  <a:p>
                    <a:endParaRPr lang="en-US"/>
                  </a:p>
                </p:txBody>
              </p:sp>
              <p:sp>
                <p:nvSpPr>
                  <p:cNvPr id="4377" name="Line 311"/>
                  <p:cNvSpPr>
                    <a:spLocks noChangeShapeType="1"/>
                  </p:cNvSpPr>
                  <p:nvPr/>
                </p:nvSpPr>
                <p:spPr bwMode="auto">
                  <a:xfrm flipV="1">
                    <a:off x="1855" y="1186"/>
                    <a:ext cx="8" cy="6"/>
                  </a:xfrm>
                  <a:prstGeom prst="line">
                    <a:avLst/>
                  </a:prstGeom>
                  <a:noFill/>
                  <a:ln w="12700">
                    <a:solidFill>
                      <a:srgbClr val="000000"/>
                    </a:solidFill>
                    <a:round/>
                    <a:headEnd/>
                    <a:tailEnd/>
                  </a:ln>
                </p:spPr>
                <p:txBody>
                  <a:bodyPr/>
                  <a:lstStyle/>
                  <a:p>
                    <a:endParaRPr lang="en-US"/>
                  </a:p>
                </p:txBody>
              </p:sp>
              <p:sp>
                <p:nvSpPr>
                  <p:cNvPr id="4378" name="Line 312"/>
                  <p:cNvSpPr>
                    <a:spLocks noChangeShapeType="1"/>
                  </p:cNvSpPr>
                  <p:nvPr/>
                </p:nvSpPr>
                <p:spPr bwMode="auto">
                  <a:xfrm flipV="1">
                    <a:off x="1863" y="1180"/>
                    <a:ext cx="8" cy="6"/>
                  </a:xfrm>
                  <a:prstGeom prst="line">
                    <a:avLst/>
                  </a:prstGeom>
                  <a:noFill/>
                  <a:ln w="12700">
                    <a:solidFill>
                      <a:srgbClr val="000000"/>
                    </a:solidFill>
                    <a:round/>
                    <a:headEnd/>
                    <a:tailEnd/>
                  </a:ln>
                </p:spPr>
                <p:txBody>
                  <a:bodyPr/>
                  <a:lstStyle/>
                  <a:p>
                    <a:endParaRPr lang="en-US"/>
                  </a:p>
                </p:txBody>
              </p:sp>
              <p:sp>
                <p:nvSpPr>
                  <p:cNvPr id="4379" name="Line 313"/>
                  <p:cNvSpPr>
                    <a:spLocks noChangeShapeType="1"/>
                  </p:cNvSpPr>
                  <p:nvPr/>
                </p:nvSpPr>
                <p:spPr bwMode="auto">
                  <a:xfrm flipV="1">
                    <a:off x="1871" y="1176"/>
                    <a:ext cx="5" cy="4"/>
                  </a:xfrm>
                  <a:prstGeom prst="line">
                    <a:avLst/>
                  </a:prstGeom>
                  <a:noFill/>
                  <a:ln w="12700">
                    <a:solidFill>
                      <a:srgbClr val="000000"/>
                    </a:solidFill>
                    <a:round/>
                    <a:headEnd/>
                    <a:tailEnd/>
                  </a:ln>
                </p:spPr>
                <p:txBody>
                  <a:bodyPr/>
                  <a:lstStyle/>
                  <a:p>
                    <a:endParaRPr lang="en-US"/>
                  </a:p>
                </p:txBody>
              </p:sp>
              <p:sp>
                <p:nvSpPr>
                  <p:cNvPr id="4380" name="Line 314"/>
                  <p:cNvSpPr>
                    <a:spLocks noChangeShapeType="1"/>
                  </p:cNvSpPr>
                  <p:nvPr/>
                </p:nvSpPr>
                <p:spPr bwMode="auto">
                  <a:xfrm flipV="1">
                    <a:off x="1876" y="1173"/>
                    <a:ext cx="8" cy="3"/>
                  </a:xfrm>
                  <a:prstGeom prst="line">
                    <a:avLst/>
                  </a:prstGeom>
                  <a:noFill/>
                  <a:ln w="12700">
                    <a:solidFill>
                      <a:srgbClr val="000000"/>
                    </a:solidFill>
                    <a:round/>
                    <a:headEnd/>
                    <a:tailEnd/>
                  </a:ln>
                </p:spPr>
                <p:txBody>
                  <a:bodyPr/>
                  <a:lstStyle/>
                  <a:p>
                    <a:endParaRPr lang="en-US"/>
                  </a:p>
                </p:txBody>
              </p:sp>
              <p:sp>
                <p:nvSpPr>
                  <p:cNvPr id="4381" name="Line 315"/>
                  <p:cNvSpPr>
                    <a:spLocks noChangeShapeType="1"/>
                  </p:cNvSpPr>
                  <p:nvPr/>
                </p:nvSpPr>
                <p:spPr bwMode="auto">
                  <a:xfrm flipV="1">
                    <a:off x="1884" y="1171"/>
                    <a:ext cx="8" cy="2"/>
                  </a:xfrm>
                  <a:prstGeom prst="line">
                    <a:avLst/>
                  </a:prstGeom>
                  <a:noFill/>
                  <a:ln w="12700">
                    <a:solidFill>
                      <a:srgbClr val="000000"/>
                    </a:solidFill>
                    <a:round/>
                    <a:headEnd/>
                    <a:tailEnd/>
                  </a:ln>
                </p:spPr>
                <p:txBody>
                  <a:bodyPr/>
                  <a:lstStyle/>
                  <a:p>
                    <a:endParaRPr lang="en-US"/>
                  </a:p>
                </p:txBody>
              </p:sp>
              <p:sp>
                <p:nvSpPr>
                  <p:cNvPr id="4382" name="Line 316"/>
                  <p:cNvSpPr>
                    <a:spLocks noChangeShapeType="1"/>
                  </p:cNvSpPr>
                  <p:nvPr/>
                </p:nvSpPr>
                <p:spPr bwMode="auto">
                  <a:xfrm flipV="1">
                    <a:off x="1892" y="1169"/>
                    <a:ext cx="5" cy="2"/>
                  </a:xfrm>
                  <a:prstGeom prst="line">
                    <a:avLst/>
                  </a:prstGeom>
                  <a:noFill/>
                  <a:ln w="12700">
                    <a:solidFill>
                      <a:srgbClr val="000000"/>
                    </a:solidFill>
                    <a:round/>
                    <a:headEnd/>
                    <a:tailEnd/>
                  </a:ln>
                </p:spPr>
                <p:txBody>
                  <a:bodyPr/>
                  <a:lstStyle/>
                  <a:p>
                    <a:endParaRPr lang="en-US"/>
                  </a:p>
                </p:txBody>
              </p:sp>
              <p:sp>
                <p:nvSpPr>
                  <p:cNvPr id="4383" name="Line 317"/>
                  <p:cNvSpPr>
                    <a:spLocks noChangeShapeType="1"/>
                  </p:cNvSpPr>
                  <p:nvPr/>
                </p:nvSpPr>
                <p:spPr bwMode="auto">
                  <a:xfrm flipV="1">
                    <a:off x="1897" y="1167"/>
                    <a:ext cx="8" cy="2"/>
                  </a:xfrm>
                  <a:prstGeom prst="line">
                    <a:avLst/>
                  </a:prstGeom>
                  <a:noFill/>
                  <a:ln w="12700">
                    <a:solidFill>
                      <a:srgbClr val="000000"/>
                    </a:solidFill>
                    <a:round/>
                    <a:headEnd/>
                    <a:tailEnd/>
                  </a:ln>
                </p:spPr>
                <p:txBody>
                  <a:bodyPr/>
                  <a:lstStyle/>
                  <a:p>
                    <a:endParaRPr lang="en-US"/>
                  </a:p>
                </p:txBody>
              </p:sp>
              <p:sp>
                <p:nvSpPr>
                  <p:cNvPr id="4384" name="Line 318"/>
                  <p:cNvSpPr>
                    <a:spLocks noChangeShapeType="1"/>
                  </p:cNvSpPr>
                  <p:nvPr/>
                </p:nvSpPr>
                <p:spPr bwMode="auto">
                  <a:xfrm>
                    <a:off x="1905" y="1167"/>
                    <a:ext cx="8" cy="1"/>
                  </a:xfrm>
                  <a:prstGeom prst="line">
                    <a:avLst/>
                  </a:prstGeom>
                  <a:noFill/>
                  <a:ln w="12700">
                    <a:solidFill>
                      <a:srgbClr val="000000"/>
                    </a:solidFill>
                    <a:round/>
                    <a:headEnd/>
                    <a:tailEnd/>
                  </a:ln>
                </p:spPr>
                <p:txBody>
                  <a:bodyPr/>
                  <a:lstStyle/>
                  <a:p>
                    <a:endParaRPr lang="en-US"/>
                  </a:p>
                </p:txBody>
              </p:sp>
              <p:sp>
                <p:nvSpPr>
                  <p:cNvPr id="4385" name="Line 319"/>
                  <p:cNvSpPr>
                    <a:spLocks noChangeShapeType="1"/>
                  </p:cNvSpPr>
                  <p:nvPr/>
                </p:nvSpPr>
                <p:spPr bwMode="auto">
                  <a:xfrm>
                    <a:off x="1913" y="1167"/>
                    <a:ext cx="6" cy="1"/>
                  </a:xfrm>
                  <a:prstGeom prst="line">
                    <a:avLst/>
                  </a:prstGeom>
                  <a:noFill/>
                  <a:ln w="12700">
                    <a:solidFill>
                      <a:srgbClr val="000000"/>
                    </a:solidFill>
                    <a:round/>
                    <a:headEnd/>
                    <a:tailEnd/>
                  </a:ln>
                </p:spPr>
                <p:txBody>
                  <a:bodyPr/>
                  <a:lstStyle/>
                  <a:p>
                    <a:endParaRPr lang="en-US"/>
                  </a:p>
                </p:txBody>
              </p:sp>
              <p:sp>
                <p:nvSpPr>
                  <p:cNvPr id="4386" name="Line 320"/>
                  <p:cNvSpPr>
                    <a:spLocks noChangeShapeType="1"/>
                  </p:cNvSpPr>
                  <p:nvPr/>
                </p:nvSpPr>
                <p:spPr bwMode="auto">
                  <a:xfrm>
                    <a:off x="1919" y="1167"/>
                    <a:ext cx="7" cy="2"/>
                  </a:xfrm>
                  <a:prstGeom prst="line">
                    <a:avLst/>
                  </a:prstGeom>
                  <a:noFill/>
                  <a:ln w="12700">
                    <a:solidFill>
                      <a:srgbClr val="000000"/>
                    </a:solidFill>
                    <a:round/>
                    <a:headEnd/>
                    <a:tailEnd/>
                  </a:ln>
                </p:spPr>
                <p:txBody>
                  <a:bodyPr/>
                  <a:lstStyle/>
                  <a:p>
                    <a:endParaRPr lang="en-US"/>
                  </a:p>
                </p:txBody>
              </p:sp>
              <p:sp>
                <p:nvSpPr>
                  <p:cNvPr id="4387" name="Line 321"/>
                  <p:cNvSpPr>
                    <a:spLocks noChangeShapeType="1"/>
                  </p:cNvSpPr>
                  <p:nvPr/>
                </p:nvSpPr>
                <p:spPr bwMode="auto">
                  <a:xfrm>
                    <a:off x="1926" y="1169"/>
                    <a:ext cx="6" cy="2"/>
                  </a:xfrm>
                  <a:prstGeom prst="line">
                    <a:avLst/>
                  </a:prstGeom>
                  <a:noFill/>
                  <a:ln w="12700">
                    <a:solidFill>
                      <a:srgbClr val="000000"/>
                    </a:solidFill>
                    <a:round/>
                    <a:headEnd/>
                    <a:tailEnd/>
                  </a:ln>
                </p:spPr>
                <p:txBody>
                  <a:bodyPr/>
                  <a:lstStyle/>
                  <a:p>
                    <a:endParaRPr lang="en-US"/>
                  </a:p>
                </p:txBody>
              </p:sp>
              <p:sp>
                <p:nvSpPr>
                  <p:cNvPr id="4388" name="Line 322"/>
                  <p:cNvSpPr>
                    <a:spLocks noChangeShapeType="1"/>
                  </p:cNvSpPr>
                  <p:nvPr/>
                </p:nvSpPr>
                <p:spPr bwMode="auto">
                  <a:xfrm>
                    <a:off x="1932" y="1171"/>
                    <a:ext cx="8" cy="2"/>
                  </a:xfrm>
                  <a:prstGeom prst="line">
                    <a:avLst/>
                  </a:prstGeom>
                  <a:noFill/>
                  <a:ln w="12700">
                    <a:solidFill>
                      <a:srgbClr val="000000"/>
                    </a:solidFill>
                    <a:round/>
                    <a:headEnd/>
                    <a:tailEnd/>
                  </a:ln>
                </p:spPr>
                <p:txBody>
                  <a:bodyPr/>
                  <a:lstStyle/>
                  <a:p>
                    <a:endParaRPr lang="en-US"/>
                  </a:p>
                </p:txBody>
              </p:sp>
              <p:sp>
                <p:nvSpPr>
                  <p:cNvPr id="4389" name="Line 323"/>
                  <p:cNvSpPr>
                    <a:spLocks noChangeShapeType="1"/>
                  </p:cNvSpPr>
                  <p:nvPr/>
                </p:nvSpPr>
                <p:spPr bwMode="auto">
                  <a:xfrm>
                    <a:off x="1940" y="1173"/>
                    <a:ext cx="7" cy="3"/>
                  </a:xfrm>
                  <a:prstGeom prst="line">
                    <a:avLst/>
                  </a:prstGeom>
                  <a:noFill/>
                  <a:ln w="12700">
                    <a:solidFill>
                      <a:srgbClr val="000000"/>
                    </a:solidFill>
                    <a:round/>
                    <a:headEnd/>
                    <a:tailEnd/>
                  </a:ln>
                </p:spPr>
                <p:txBody>
                  <a:bodyPr/>
                  <a:lstStyle/>
                  <a:p>
                    <a:endParaRPr lang="en-US"/>
                  </a:p>
                </p:txBody>
              </p:sp>
              <p:sp>
                <p:nvSpPr>
                  <p:cNvPr id="4390" name="Line 324"/>
                  <p:cNvSpPr>
                    <a:spLocks noChangeShapeType="1"/>
                  </p:cNvSpPr>
                  <p:nvPr/>
                </p:nvSpPr>
                <p:spPr bwMode="auto">
                  <a:xfrm>
                    <a:off x="1947" y="1176"/>
                    <a:ext cx="6" cy="4"/>
                  </a:xfrm>
                  <a:prstGeom prst="line">
                    <a:avLst/>
                  </a:prstGeom>
                  <a:noFill/>
                  <a:ln w="12700">
                    <a:solidFill>
                      <a:srgbClr val="000000"/>
                    </a:solidFill>
                    <a:round/>
                    <a:headEnd/>
                    <a:tailEnd/>
                  </a:ln>
                </p:spPr>
                <p:txBody>
                  <a:bodyPr/>
                  <a:lstStyle/>
                  <a:p>
                    <a:endParaRPr lang="en-US"/>
                  </a:p>
                </p:txBody>
              </p:sp>
              <p:sp>
                <p:nvSpPr>
                  <p:cNvPr id="4391" name="Line 325"/>
                  <p:cNvSpPr>
                    <a:spLocks noChangeShapeType="1"/>
                  </p:cNvSpPr>
                  <p:nvPr/>
                </p:nvSpPr>
                <p:spPr bwMode="auto">
                  <a:xfrm>
                    <a:off x="1953" y="1180"/>
                    <a:ext cx="8" cy="6"/>
                  </a:xfrm>
                  <a:prstGeom prst="line">
                    <a:avLst/>
                  </a:prstGeom>
                  <a:noFill/>
                  <a:ln w="12700">
                    <a:solidFill>
                      <a:srgbClr val="000000"/>
                    </a:solidFill>
                    <a:round/>
                    <a:headEnd/>
                    <a:tailEnd/>
                  </a:ln>
                </p:spPr>
                <p:txBody>
                  <a:bodyPr/>
                  <a:lstStyle/>
                  <a:p>
                    <a:endParaRPr lang="en-US"/>
                  </a:p>
                </p:txBody>
              </p:sp>
              <p:sp>
                <p:nvSpPr>
                  <p:cNvPr id="4392" name="Line 326"/>
                  <p:cNvSpPr>
                    <a:spLocks noChangeShapeType="1"/>
                  </p:cNvSpPr>
                  <p:nvPr/>
                </p:nvSpPr>
                <p:spPr bwMode="auto">
                  <a:xfrm>
                    <a:off x="1961" y="1186"/>
                    <a:ext cx="7" cy="6"/>
                  </a:xfrm>
                  <a:prstGeom prst="line">
                    <a:avLst/>
                  </a:prstGeom>
                  <a:noFill/>
                  <a:ln w="12700">
                    <a:solidFill>
                      <a:srgbClr val="000000"/>
                    </a:solidFill>
                    <a:round/>
                    <a:headEnd/>
                    <a:tailEnd/>
                  </a:ln>
                </p:spPr>
                <p:txBody>
                  <a:bodyPr/>
                  <a:lstStyle/>
                  <a:p>
                    <a:endParaRPr lang="en-US"/>
                  </a:p>
                </p:txBody>
              </p:sp>
              <p:sp>
                <p:nvSpPr>
                  <p:cNvPr id="4393" name="Line 327"/>
                  <p:cNvSpPr>
                    <a:spLocks noChangeShapeType="1"/>
                  </p:cNvSpPr>
                  <p:nvPr/>
                </p:nvSpPr>
                <p:spPr bwMode="auto">
                  <a:xfrm>
                    <a:off x="1968" y="1192"/>
                    <a:ext cx="6" cy="5"/>
                  </a:xfrm>
                  <a:prstGeom prst="line">
                    <a:avLst/>
                  </a:prstGeom>
                  <a:noFill/>
                  <a:ln w="12700">
                    <a:solidFill>
                      <a:srgbClr val="000000"/>
                    </a:solidFill>
                    <a:round/>
                    <a:headEnd/>
                    <a:tailEnd/>
                  </a:ln>
                </p:spPr>
                <p:txBody>
                  <a:bodyPr/>
                  <a:lstStyle/>
                  <a:p>
                    <a:endParaRPr lang="en-US"/>
                  </a:p>
                </p:txBody>
              </p:sp>
              <p:sp>
                <p:nvSpPr>
                  <p:cNvPr id="4394" name="Line 328"/>
                  <p:cNvSpPr>
                    <a:spLocks noChangeShapeType="1"/>
                  </p:cNvSpPr>
                  <p:nvPr/>
                </p:nvSpPr>
                <p:spPr bwMode="auto">
                  <a:xfrm>
                    <a:off x="1974" y="1197"/>
                    <a:ext cx="8" cy="8"/>
                  </a:xfrm>
                  <a:prstGeom prst="line">
                    <a:avLst/>
                  </a:prstGeom>
                  <a:noFill/>
                  <a:ln w="12700">
                    <a:solidFill>
                      <a:srgbClr val="000000"/>
                    </a:solidFill>
                    <a:round/>
                    <a:headEnd/>
                    <a:tailEnd/>
                  </a:ln>
                </p:spPr>
                <p:txBody>
                  <a:bodyPr/>
                  <a:lstStyle/>
                  <a:p>
                    <a:endParaRPr lang="en-US"/>
                  </a:p>
                </p:txBody>
              </p:sp>
              <p:sp>
                <p:nvSpPr>
                  <p:cNvPr id="4395" name="Line 329"/>
                  <p:cNvSpPr>
                    <a:spLocks noChangeShapeType="1"/>
                  </p:cNvSpPr>
                  <p:nvPr/>
                </p:nvSpPr>
                <p:spPr bwMode="auto">
                  <a:xfrm>
                    <a:off x="1982" y="1205"/>
                    <a:ext cx="8" cy="8"/>
                  </a:xfrm>
                  <a:prstGeom prst="line">
                    <a:avLst/>
                  </a:prstGeom>
                  <a:noFill/>
                  <a:ln w="12700">
                    <a:solidFill>
                      <a:srgbClr val="000000"/>
                    </a:solidFill>
                    <a:round/>
                    <a:headEnd/>
                    <a:tailEnd/>
                  </a:ln>
                </p:spPr>
                <p:txBody>
                  <a:bodyPr/>
                  <a:lstStyle/>
                  <a:p>
                    <a:endParaRPr lang="en-US"/>
                  </a:p>
                </p:txBody>
              </p:sp>
              <p:sp>
                <p:nvSpPr>
                  <p:cNvPr id="4396" name="Line 330"/>
                  <p:cNvSpPr>
                    <a:spLocks noChangeShapeType="1"/>
                  </p:cNvSpPr>
                  <p:nvPr/>
                </p:nvSpPr>
                <p:spPr bwMode="auto">
                  <a:xfrm>
                    <a:off x="1990" y="1213"/>
                    <a:ext cx="5" cy="9"/>
                  </a:xfrm>
                  <a:prstGeom prst="line">
                    <a:avLst/>
                  </a:prstGeom>
                  <a:noFill/>
                  <a:ln w="12700">
                    <a:solidFill>
                      <a:srgbClr val="000000"/>
                    </a:solidFill>
                    <a:round/>
                    <a:headEnd/>
                    <a:tailEnd/>
                  </a:ln>
                </p:spPr>
                <p:txBody>
                  <a:bodyPr/>
                  <a:lstStyle/>
                  <a:p>
                    <a:endParaRPr lang="en-US"/>
                  </a:p>
                </p:txBody>
              </p:sp>
              <p:sp>
                <p:nvSpPr>
                  <p:cNvPr id="4397" name="Line 331"/>
                  <p:cNvSpPr>
                    <a:spLocks noChangeShapeType="1"/>
                  </p:cNvSpPr>
                  <p:nvPr/>
                </p:nvSpPr>
                <p:spPr bwMode="auto">
                  <a:xfrm>
                    <a:off x="1995" y="1222"/>
                    <a:ext cx="8" cy="8"/>
                  </a:xfrm>
                  <a:prstGeom prst="line">
                    <a:avLst/>
                  </a:prstGeom>
                  <a:noFill/>
                  <a:ln w="12700">
                    <a:solidFill>
                      <a:srgbClr val="000000"/>
                    </a:solidFill>
                    <a:round/>
                    <a:headEnd/>
                    <a:tailEnd/>
                  </a:ln>
                </p:spPr>
                <p:txBody>
                  <a:bodyPr/>
                  <a:lstStyle/>
                  <a:p>
                    <a:endParaRPr lang="en-US"/>
                  </a:p>
                </p:txBody>
              </p:sp>
              <p:sp>
                <p:nvSpPr>
                  <p:cNvPr id="4398" name="Line 332"/>
                  <p:cNvSpPr>
                    <a:spLocks noChangeShapeType="1"/>
                  </p:cNvSpPr>
                  <p:nvPr/>
                </p:nvSpPr>
                <p:spPr bwMode="auto">
                  <a:xfrm>
                    <a:off x="2003" y="1230"/>
                    <a:ext cx="6" cy="12"/>
                  </a:xfrm>
                  <a:prstGeom prst="line">
                    <a:avLst/>
                  </a:prstGeom>
                  <a:noFill/>
                  <a:ln w="12700">
                    <a:solidFill>
                      <a:srgbClr val="000000"/>
                    </a:solidFill>
                    <a:round/>
                    <a:headEnd/>
                    <a:tailEnd/>
                  </a:ln>
                </p:spPr>
                <p:txBody>
                  <a:bodyPr/>
                  <a:lstStyle/>
                  <a:p>
                    <a:endParaRPr lang="en-US"/>
                  </a:p>
                </p:txBody>
              </p:sp>
              <p:sp>
                <p:nvSpPr>
                  <p:cNvPr id="4399" name="Line 333"/>
                  <p:cNvSpPr>
                    <a:spLocks noChangeShapeType="1"/>
                  </p:cNvSpPr>
                  <p:nvPr/>
                </p:nvSpPr>
                <p:spPr bwMode="auto">
                  <a:xfrm>
                    <a:off x="2009" y="1242"/>
                    <a:ext cx="7" cy="9"/>
                  </a:xfrm>
                  <a:prstGeom prst="line">
                    <a:avLst/>
                  </a:prstGeom>
                  <a:noFill/>
                  <a:ln w="12700">
                    <a:solidFill>
                      <a:srgbClr val="000000"/>
                    </a:solidFill>
                    <a:round/>
                    <a:headEnd/>
                    <a:tailEnd/>
                  </a:ln>
                </p:spPr>
                <p:txBody>
                  <a:bodyPr/>
                  <a:lstStyle/>
                  <a:p>
                    <a:endParaRPr lang="en-US"/>
                  </a:p>
                </p:txBody>
              </p:sp>
              <p:sp>
                <p:nvSpPr>
                  <p:cNvPr id="4400" name="Line 334"/>
                  <p:cNvSpPr>
                    <a:spLocks noChangeShapeType="1"/>
                  </p:cNvSpPr>
                  <p:nvPr/>
                </p:nvSpPr>
                <p:spPr bwMode="auto">
                  <a:xfrm>
                    <a:off x="2016" y="1251"/>
                    <a:ext cx="8" cy="12"/>
                  </a:xfrm>
                  <a:prstGeom prst="line">
                    <a:avLst/>
                  </a:prstGeom>
                  <a:noFill/>
                  <a:ln w="12700">
                    <a:solidFill>
                      <a:srgbClr val="000000"/>
                    </a:solidFill>
                    <a:round/>
                    <a:headEnd/>
                    <a:tailEnd/>
                  </a:ln>
                </p:spPr>
                <p:txBody>
                  <a:bodyPr/>
                  <a:lstStyle/>
                  <a:p>
                    <a:endParaRPr lang="en-US"/>
                  </a:p>
                </p:txBody>
              </p:sp>
              <p:sp>
                <p:nvSpPr>
                  <p:cNvPr id="4401" name="Line 335"/>
                  <p:cNvSpPr>
                    <a:spLocks noChangeShapeType="1"/>
                  </p:cNvSpPr>
                  <p:nvPr/>
                </p:nvSpPr>
                <p:spPr bwMode="auto">
                  <a:xfrm>
                    <a:off x="2024" y="1263"/>
                    <a:ext cx="6" cy="11"/>
                  </a:xfrm>
                  <a:prstGeom prst="line">
                    <a:avLst/>
                  </a:prstGeom>
                  <a:noFill/>
                  <a:ln w="12700">
                    <a:solidFill>
                      <a:srgbClr val="000000"/>
                    </a:solidFill>
                    <a:round/>
                    <a:headEnd/>
                    <a:tailEnd/>
                  </a:ln>
                </p:spPr>
                <p:txBody>
                  <a:bodyPr/>
                  <a:lstStyle/>
                  <a:p>
                    <a:endParaRPr lang="en-US"/>
                  </a:p>
                </p:txBody>
              </p:sp>
              <p:sp>
                <p:nvSpPr>
                  <p:cNvPr id="4402" name="Line 336"/>
                  <p:cNvSpPr>
                    <a:spLocks noChangeShapeType="1"/>
                  </p:cNvSpPr>
                  <p:nvPr/>
                </p:nvSpPr>
                <p:spPr bwMode="auto">
                  <a:xfrm>
                    <a:off x="2030" y="1274"/>
                    <a:ext cx="8" cy="14"/>
                  </a:xfrm>
                  <a:prstGeom prst="line">
                    <a:avLst/>
                  </a:prstGeom>
                  <a:noFill/>
                  <a:ln w="12700">
                    <a:solidFill>
                      <a:srgbClr val="000000"/>
                    </a:solidFill>
                    <a:round/>
                    <a:headEnd/>
                    <a:tailEnd/>
                  </a:ln>
                </p:spPr>
                <p:txBody>
                  <a:bodyPr/>
                  <a:lstStyle/>
                  <a:p>
                    <a:endParaRPr lang="en-US"/>
                  </a:p>
                </p:txBody>
              </p:sp>
              <p:sp>
                <p:nvSpPr>
                  <p:cNvPr id="4403" name="Line 337"/>
                  <p:cNvSpPr>
                    <a:spLocks noChangeShapeType="1"/>
                  </p:cNvSpPr>
                  <p:nvPr/>
                </p:nvSpPr>
                <p:spPr bwMode="auto">
                  <a:xfrm>
                    <a:off x="2038" y="1288"/>
                    <a:ext cx="7" cy="13"/>
                  </a:xfrm>
                  <a:prstGeom prst="line">
                    <a:avLst/>
                  </a:prstGeom>
                  <a:noFill/>
                  <a:ln w="12700">
                    <a:solidFill>
                      <a:srgbClr val="000000"/>
                    </a:solidFill>
                    <a:round/>
                    <a:headEnd/>
                    <a:tailEnd/>
                  </a:ln>
                </p:spPr>
                <p:txBody>
                  <a:bodyPr/>
                  <a:lstStyle/>
                  <a:p>
                    <a:endParaRPr lang="en-US"/>
                  </a:p>
                </p:txBody>
              </p:sp>
              <p:sp>
                <p:nvSpPr>
                  <p:cNvPr id="4404" name="Line 338"/>
                  <p:cNvSpPr>
                    <a:spLocks noChangeShapeType="1"/>
                  </p:cNvSpPr>
                  <p:nvPr/>
                </p:nvSpPr>
                <p:spPr bwMode="auto">
                  <a:xfrm>
                    <a:off x="2045" y="1301"/>
                    <a:ext cx="6" cy="13"/>
                  </a:xfrm>
                  <a:prstGeom prst="line">
                    <a:avLst/>
                  </a:prstGeom>
                  <a:noFill/>
                  <a:ln w="12700">
                    <a:solidFill>
                      <a:srgbClr val="000000"/>
                    </a:solidFill>
                    <a:round/>
                    <a:headEnd/>
                    <a:tailEnd/>
                  </a:ln>
                </p:spPr>
                <p:txBody>
                  <a:bodyPr/>
                  <a:lstStyle/>
                  <a:p>
                    <a:endParaRPr lang="en-US"/>
                  </a:p>
                </p:txBody>
              </p:sp>
              <p:sp>
                <p:nvSpPr>
                  <p:cNvPr id="4405" name="Line 339"/>
                  <p:cNvSpPr>
                    <a:spLocks noChangeShapeType="1"/>
                  </p:cNvSpPr>
                  <p:nvPr/>
                </p:nvSpPr>
                <p:spPr bwMode="auto">
                  <a:xfrm>
                    <a:off x="2051" y="1314"/>
                    <a:ext cx="8" cy="16"/>
                  </a:xfrm>
                  <a:prstGeom prst="line">
                    <a:avLst/>
                  </a:prstGeom>
                  <a:noFill/>
                  <a:ln w="12700">
                    <a:solidFill>
                      <a:srgbClr val="000000"/>
                    </a:solidFill>
                    <a:round/>
                    <a:headEnd/>
                    <a:tailEnd/>
                  </a:ln>
                </p:spPr>
                <p:txBody>
                  <a:bodyPr/>
                  <a:lstStyle/>
                  <a:p>
                    <a:endParaRPr lang="en-US"/>
                  </a:p>
                </p:txBody>
              </p:sp>
              <p:sp>
                <p:nvSpPr>
                  <p:cNvPr id="4406" name="Line 340"/>
                  <p:cNvSpPr>
                    <a:spLocks noChangeShapeType="1"/>
                  </p:cNvSpPr>
                  <p:nvPr/>
                </p:nvSpPr>
                <p:spPr bwMode="auto">
                  <a:xfrm>
                    <a:off x="2059" y="1330"/>
                    <a:ext cx="7" cy="13"/>
                  </a:xfrm>
                  <a:prstGeom prst="line">
                    <a:avLst/>
                  </a:prstGeom>
                  <a:noFill/>
                  <a:ln w="12700">
                    <a:solidFill>
                      <a:srgbClr val="000000"/>
                    </a:solidFill>
                    <a:round/>
                    <a:headEnd/>
                    <a:tailEnd/>
                  </a:ln>
                </p:spPr>
                <p:txBody>
                  <a:bodyPr/>
                  <a:lstStyle/>
                  <a:p>
                    <a:endParaRPr lang="en-US"/>
                  </a:p>
                </p:txBody>
              </p:sp>
              <p:sp>
                <p:nvSpPr>
                  <p:cNvPr id="4407" name="Line 341"/>
                  <p:cNvSpPr>
                    <a:spLocks noChangeShapeType="1"/>
                  </p:cNvSpPr>
                  <p:nvPr/>
                </p:nvSpPr>
                <p:spPr bwMode="auto">
                  <a:xfrm>
                    <a:off x="2066" y="1343"/>
                    <a:ext cx="6" cy="18"/>
                  </a:xfrm>
                  <a:prstGeom prst="line">
                    <a:avLst/>
                  </a:prstGeom>
                  <a:noFill/>
                  <a:ln w="12700">
                    <a:solidFill>
                      <a:srgbClr val="000000"/>
                    </a:solidFill>
                    <a:round/>
                    <a:headEnd/>
                    <a:tailEnd/>
                  </a:ln>
                </p:spPr>
                <p:txBody>
                  <a:bodyPr/>
                  <a:lstStyle/>
                  <a:p>
                    <a:endParaRPr lang="en-US"/>
                  </a:p>
                </p:txBody>
              </p:sp>
              <p:sp>
                <p:nvSpPr>
                  <p:cNvPr id="4408" name="Line 342"/>
                  <p:cNvSpPr>
                    <a:spLocks noChangeShapeType="1"/>
                  </p:cNvSpPr>
                  <p:nvPr/>
                </p:nvSpPr>
                <p:spPr bwMode="auto">
                  <a:xfrm>
                    <a:off x="2072" y="1361"/>
                    <a:ext cx="8" cy="15"/>
                  </a:xfrm>
                  <a:prstGeom prst="line">
                    <a:avLst/>
                  </a:prstGeom>
                  <a:noFill/>
                  <a:ln w="12700">
                    <a:solidFill>
                      <a:srgbClr val="000000"/>
                    </a:solidFill>
                    <a:round/>
                    <a:headEnd/>
                    <a:tailEnd/>
                  </a:ln>
                </p:spPr>
                <p:txBody>
                  <a:bodyPr/>
                  <a:lstStyle/>
                  <a:p>
                    <a:endParaRPr lang="en-US"/>
                  </a:p>
                </p:txBody>
              </p:sp>
              <p:sp>
                <p:nvSpPr>
                  <p:cNvPr id="4409" name="Line 343"/>
                  <p:cNvSpPr>
                    <a:spLocks noChangeShapeType="1"/>
                  </p:cNvSpPr>
                  <p:nvPr/>
                </p:nvSpPr>
                <p:spPr bwMode="auto">
                  <a:xfrm>
                    <a:off x="2080" y="1376"/>
                    <a:ext cx="8" cy="17"/>
                  </a:xfrm>
                  <a:prstGeom prst="line">
                    <a:avLst/>
                  </a:prstGeom>
                  <a:noFill/>
                  <a:ln w="12700">
                    <a:solidFill>
                      <a:srgbClr val="000000"/>
                    </a:solidFill>
                    <a:round/>
                    <a:headEnd/>
                    <a:tailEnd/>
                  </a:ln>
                </p:spPr>
                <p:txBody>
                  <a:bodyPr/>
                  <a:lstStyle/>
                  <a:p>
                    <a:endParaRPr lang="en-US"/>
                  </a:p>
                </p:txBody>
              </p:sp>
              <p:sp>
                <p:nvSpPr>
                  <p:cNvPr id="4410" name="Line 344"/>
                  <p:cNvSpPr>
                    <a:spLocks noChangeShapeType="1"/>
                  </p:cNvSpPr>
                  <p:nvPr/>
                </p:nvSpPr>
                <p:spPr bwMode="auto">
                  <a:xfrm>
                    <a:off x="2088" y="1393"/>
                    <a:ext cx="5" cy="17"/>
                  </a:xfrm>
                  <a:prstGeom prst="line">
                    <a:avLst/>
                  </a:prstGeom>
                  <a:noFill/>
                  <a:ln w="12700">
                    <a:solidFill>
                      <a:srgbClr val="000000"/>
                    </a:solidFill>
                    <a:round/>
                    <a:headEnd/>
                    <a:tailEnd/>
                  </a:ln>
                </p:spPr>
                <p:txBody>
                  <a:bodyPr/>
                  <a:lstStyle/>
                  <a:p>
                    <a:endParaRPr lang="en-US"/>
                  </a:p>
                </p:txBody>
              </p:sp>
              <p:sp>
                <p:nvSpPr>
                  <p:cNvPr id="4411" name="Line 345"/>
                  <p:cNvSpPr>
                    <a:spLocks noChangeShapeType="1"/>
                  </p:cNvSpPr>
                  <p:nvPr/>
                </p:nvSpPr>
                <p:spPr bwMode="auto">
                  <a:xfrm>
                    <a:off x="2093" y="1410"/>
                    <a:ext cx="8" cy="18"/>
                  </a:xfrm>
                  <a:prstGeom prst="line">
                    <a:avLst/>
                  </a:prstGeom>
                  <a:noFill/>
                  <a:ln w="12700">
                    <a:solidFill>
                      <a:srgbClr val="000000"/>
                    </a:solidFill>
                    <a:round/>
                    <a:headEnd/>
                    <a:tailEnd/>
                  </a:ln>
                </p:spPr>
                <p:txBody>
                  <a:bodyPr/>
                  <a:lstStyle/>
                  <a:p>
                    <a:endParaRPr lang="en-US"/>
                  </a:p>
                </p:txBody>
              </p:sp>
              <p:sp>
                <p:nvSpPr>
                  <p:cNvPr id="4412" name="Line 346"/>
                  <p:cNvSpPr>
                    <a:spLocks noChangeShapeType="1"/>
                  </p:cNvSpPr>
                  <p:nvPr/>
                </p:nvSpPr>
                <p:spPr bwMode="auto">
                  <a:xfrm>
                    <a:off x="2101" y="1428"/>
                    <a:ext cx="6" cy="17"/>
                  </a:xfrm>
                  <a:prstGeom prst="line">
                    <a:avLst/>
                  </a:prstGeom>
                  <a:noFill/>
                  <a:ln w="12700">
                    <a:solidFill>
                      <a:srgbClr val="000000"/>
                    </a:solidFill>
                    <a:round/>
                    <a:headEnd/>
                    <a:tailEnd/>
                  </a:ln>
                </p:spPr>
                <p:txBody>
                  <a:bodyPr/>
                  <a:lstStyle/>
                  <a:p>
                    <a:endParaRPr lang="en-US"/>
                  </a:p>
                </p:txBody>
              </p:sp>
              <p:sp>
                <p:nvSpPr>
                  <p:cNvPr id="4413" name="Line 347"/>
                  <p:cNvSpPr>
                    <a:spLocks noChangeShapeType="1"/>
                  </p:cNvSpPr>
                  <p:nvPr/>
                </p:nvSpPr>
                <p:spPr bwMode="auto">
                  <a:xfrm>
                    <a:off x="2107" y="1445"/>
                    <a:ext cx="7" cy="19"/>
                  </a:xfrm>
                  <a:prstGeom prst="line">
                    <a:avLst/>
                  </a:prstGeom>
                  <a:noFill/>
                  <a:ln w="12700">
                    <a:solidFill>
                      <a:srgbClr val="000000"/>
                    </a:solidFill>
                    <a:round/>
                    <a:headEnd/>
                    <a:tailEnd/>
                  </a:ln>
                </p:spPr>
                <p:txBody>
                  <a:bodyPr/>
                  <a:lstStyle/>
                  <a:p>
                    <a:endParaRPr lang="en-US"/>
                  </a:p>
                </p:txBody>
              </p:sp>
              <p:sp>
                <p:nvSpPr>
                  <p:cNvPr id="4414" name="Line 348"/>
                  <p:cNvSpPr>
                    <a:spLocks noChangeShapeType="1"/>
                  </p:cNvSpPr>
                  <p:nvPr/>
                </p:nvSpPr>
                <p:spPr bwMode="auto">
                  <a:xfrm>
                    <a:off x="2114" y="1464"/>
                    <a:ext cx="8" cy="19"/>
                  </a:xfrm>
                  <a:prstGeom prst="line">
                    <a:avLst/>
                  </a:prstGeom>
                  <a:noFill/>
                  <a:ln w="12700">
                    <a:solidFill>
                      <a:srgbClr val="000000"/>
                    </a:solidFill>
                    <a:round/>
                    <a:headEnd/>
                    <a:tailEnd/>
                  </a:ln>
                </p:spPr>
                <p:txBody>
                  <a:bodyPr/>
                  <a:lstStyle/>
                  <a:p>
                    <a:endParaRPr lang="en-US"/>
                  </a:p>
                </p:txBody>
              </p:sp>
              <p:sp>
                <p:nvSpPr>
                  <p:cNvPr id="4415" name="Line 349"/>
                  <p:cNvSpPr>
                    <a:spLocks noChangeShapeType="1"/>
                  </p:cNvSpPr>
                  <p:nvPr/>
                </p:nvSpPr>
                <p:spPr bwMode="auto">
                  <a:xfrm>
                    <a:off x="2122" y="1483"/>
                    <a:ext cx="6" cy="20"/>
                  </a:xfrm>
                  <a:prstGeom prst="line">
                    <a:avLst/>
                  </a:prstGeom>
                  <a:noFill/>
                  <a:ln w="12700">
                    <a:solidFill>
                      <a:srgbClr val="000000"/>
                    </a:solidFill>
                    <a:round/>
                    <a:headEnd/>
                    <a:tailEnd/>
                  </a:ln>
                </p:spPr>
                <p:txBody>
                  <a:bodyPr/>
                  <a:lstStyle/>
                  <a:p>
                    <a:endParaRPr lang="en-US"/>
                  </a:p>
                </p:txBody>
              </p:sp>
              <p:sp>
                <p:nvSpPr>
                  <p:cNvPr id="4416" name="Line 350"/>
                  <p:cNvSpPr>
                    <a:spLocks noChangeShapeType="1"/>
                  </p:cNvSpPr>
                  <p:nvPr/>
                </p:nvSpPr>
                <p:spPr bwMode="auto">
                  <a:xfrm>
                    <a:off x="2128" y="1503"/>
                    <a:ext cx="8" cy="19"/>
                  </a:xfrm>
                  <a:prstGeom prst="line">
                    <a:avLst/>
                  </a:prstGeom>
                  <a:noFill/>
                  <a:ln w="12700">
                    <a:solidFill>
                      <a:srgbClr val="000000"/>
                    </a:solidFill>
                    <a:round/>
                    <a:headEnd/>
                    <a:tailEnd/>
                  </a:ln>
                </p:spPr>
                <p:txBody>
                  <a:bodyPr/>
                  <a:lstStyle/>
                  <a:p>
                    <a:endParaRPr lang="en-US"/>
                  </a:p>
                </p:txBody>
              </p:sp>
              <p:sp>
                <p:nvSpPr>
                  <p:cNvPr id="4417" name="Line 351"/>
                  <p:cNvSpPr>
                    <a:spLocks noChangeShapeType="1"/>
                  </p:cNvSpPr>
                  <p:nvPr/>
                </p:nvSpPr>
                <p:spPr bwMode="auto">
                  <a:xfrm>
                    <a:off x="2136" y="1522"/>
                    <a:ext cx="7" cy="19"/>
                  </a:xfrm>
                  <a:prstGeom prst="line">
                    <a:avLst/>
                  </a:prstGeom>
                  <a:noFill/>
                  <a:ln w="12700">
                    <a:solidFill>
                      <a:srgbClr val="000000"/>
                    </a:solidFill>
                    <a:round/>
                    <a:headEnd/>
                    <a:tailEnd/>
                  </a:ln>
                </p:spPr>
                <p:txBody>
                  <a:bodyPr/>
                  <a:lstStyle/>
                  <a:p>
                    <a:endParaRPr lang="en-US"/>
                  </a:p>
                </p:txBody>
              </p:sp>
              <p:sp>
                <p:nvSpPr>
                  <p:cNvPr id="4418" name="Line 352"/>
                  <p:cNvSpPr>
                    <a:spLocks noChangeShapeType="1"/>
                  </p:cNvSpPr>
                  <p:nvPr/>
                </p:nvSpPr>
                <p:spPr bwMode="auto">
                  <a:xfrm>
                    <a:off x="2143" y="1541"/>
                    <a:ext cx="6" cy="21"/>
                  </a:xfrm>
                  <a:prstGeom prst="line">
                    <a:avLst/>
                  </a:prstGeom>
                  <a:noFill/>
                  <a:ln w="12700">
                    <a:solidFill>
                      <a:srgbClr val="000000"/>
                    </a:solidFill>
                    <a:round/>
                    <a:headEnd/>
                    <a:tailEnd/>
                  </a:ln>
                </p:spPr>
                <p:txBody>
                  <a:bodyPr/>
                  <a:lstStyle/>
                  <a:p>
                    <a:endParaRPr lang="en-US"/>
                  </a:p>
                </p:txBody>
              </p:sp>
              <p:sp>
                <p:nvSpPr>
                  <p:cNvPr id="4419" name="Line 353"/>
                  <p:cNvSpPr>
                    <a:spLocks noChangeShapeType="1"/>
                  </p:cNvSpPr>
                  <p:nvPr/>
                </p:nvSpPr>
                <p:spPr bwMode="auto">
                  <a:xfrm>
                    <a:off x="2149" y="1562"/>
                    <a:ext cx="8" cy="21"/>
                  </a:xfrm>
                  <a:prstGeom prst="line">
                    <a:avLst/>
                  </a:prstGeom>
                  <a:noFill/>
                  <a:ln w="12700">
                    <a:solidFill>
                      <a:srgbClr val="000000"/>
                    </a:solidFill>
                    <a:round/>
                    <a:headEnd/>
                    <a:tailEnd/>
                  </a:ln>
                </p:spPr>
                <p:txBody>
                  <a:bodyPr/>
                  <a:lstStyle/>
                  <a:p>
                    <a:endParaRPr lang="en-US"/>
                  </a:p>
                </p:txBody>
              </p:sp>
              <p:sp>
                <p:nvSpPr>
                  <p:cNvPr id="4420" name="Line 354"/>
                  <p:cNvSpPr>
                    <a:spLocks noChangeShapeType="1"/>
                  </p:cNvSpPr>
                  <p:nvPr/>
                </p:nvSpPr>
                <p:spPr bwMode="auto">
                  <a:xfrm>
                    <a:off x="2157" y="1583"/>
                    <a:ext cx="7" cy="19"/>
                  </a:xfrm>
                  <a:prstGeom prst="line">
                    <a:avLst/>
                  </a:prstGeom>
                  <a:noFill/>
                  <a:ln w="12700">
                    <a:solidFill>
                      <a:srgbClr val="000000"/>
                    </a:solidFill>
                    <a:round/>
                    <a:headEnd/>
                    <a:tailEnd/>
                  </a:ln>
                </p:spPr>
                <p:txBody>
                  <a:bodyPr/>
                  <a:lstStyle/>
                  <a:p>
                    <a:endParaRPr lang="en-US"/>
                  </a:p>
                </p:txBody>
              </p:sp>
              <p:sp>
                <p:nvSpPr>
                  <p:cNvPr id="4421" name="Line 355"/>
                  <p:cNvSpPr>
                    <a:spLocks noChangeShapeType="1"/>
                  </p:cNvSpPr>
                  <p:nvPr/>
                </p:nvSpPr>
                <p:spPr bwMode="auto">
                  <a:xfrm>
                    <a:off x="2164" y="1602"/>
                    <a:ext cx="6" cy="21"/>
                  </a:xfrm>
                  <a:prstGeom prst="line">
                    <a:avLst/>
                  </a:prstGeom>
                  <a:noFill/>
                  <a:ln w="12700">
                    <a:solidFill>
                      <a:srgbClr val="000000"/>
                    </a:solidFill>
                    <a:round/>
                    <a:headEnd/>
                    <a:tailEnd/>
                  </a:ln>
                </p:spPr>
                <p:txBody>
                  <a:bodyPr/>
                  <a:lstStyle/>
                  <a:p>
                    <a:endParaRPr lang="en-US"/>
                  </a:p>
                </p:txBody>
              </p:sp>
              <p:sp>
                <p:nvSpPr>
                  <p:cNvPr id="4422" name="Line 356"/>
                  <p:cNvSpPr>
                    <a:spLocks noChangeShapeType="1"/>
                  </p:cNvSpPr>
                  <p:nvPr/>
                </p:nvSpPr>
                <p:spPr bwMode="auto">
                  <a:xfrm>
                    <a:off x="2170" y="1623"/>
                    <a:ext cx="8" cy="21"/>
                  </a:xfrm>
                  <a:prstGeom prst="line">
                    <a:avLst/>
                  </a:prstGeom>
                  <a:noFill/>
                  <a:ln w="12700">
                    <a:solidFill>
                      <a:srgbClr val="000000"/>
                    </a:solidFill>
                    <a:round/>
                    <a:headEnd/>
                    <a:tailEnd/>
                  </a:ln>
                </p:spPr>
                <p:txBody>
                  <a:bodyPr/>
                  <a:lstStyle/>
                  <a:p>
                    <a:endParaRPr lang="en-US"/>
                  </a:p>
                </p:txBody>
              </p:sp>
              <p:sp>
                <p:nvSpPr>
                  <p:cNvPr id="4423" name="Line 357"/>
                  <p:cNvSpPr>
                    <a:spLocks noChangeShapeType="1"/>
                  </p:cNvSpPr>
                  <p:nvPr/>
                </p:nvSpPr>
                <p:spPr bwMode="auto">
                  <a:xfrm>
                    <a:off x="2178" y="1644"/>
                    <a:ext cx="6" cy="24"/>
                  </a:xfrm>
                  <a:prstGeom prst="line">
                    <a:avLst/>
                  </a:prstGeom>
                  <a:noFill/>
                  <a:ln w="12700">
                    <a:solidFill>
                      <a:srgbClr val="000000"/>
                    </a:solidFill>
                    <a:round/>
                    <a:headEnd/>
                    <a:tailEnd/>
                  </a:ln>
                </p:spPr>
                <p:txBody>
                  <a:bodyPr/>
                  <a:lstStyle/>
                  <a:p>
                    <a:endParaRPr lang="en-US"/>
                  </a:p>
                </p:txBody>
              </p:sp>
              <p:sp>
                <p:nvSpPr>
                  <p:cNvPr id="4424" name="Line 358"/>
                  <p:cNvSpPr>
                    <a:spLocks noChangeShapeType="1"/>
                  </p:cNvSpPr>
                  <p:nvPr/>
                </p:nvSpPr>
                <p:spPr bwMode="auto">
                  <a:xfrm>
                    <a:off x="2184" y="1668"/>
                    <a:ext cx="7" cy="21"/>
                  </a:xfrm>
                  <a:prstGeom prst="line">
                    <a:avLst/>
                  </a:prstGeom>
                  <a:noFill/>
                  <a:ln w="12700">
                    <a:solidFill>
                      <a:srgbClr val="000000"/>
                    </a:solidFill>
                    <a:round/>
                    <a:headEnd/>
                    <a:tailEnd/>
                  </a:ln>
                </p:spPr>
                <p:txBody>
                  <a:bodyPr/>
                  <a:lstStyle/>
                  <a:p>
                    <a:endParaRPr lang="en-US"/>
                  </a:p>
                </p:txBody>
              </p:sp>
              <p:sp>
                <p:nvSpPr>
                  <p:cNvPr id="4425" name="Line 359"/>
                  <p:cNvSpPr>
                    <a:spLocks noChangeShapeType="1"/>
                  </p:cNvSpPr>
                  <p:nvPr/>
                </p:nvSpPr>
                <p:spPr bwMode="auto">
                  <a:xfrm>
                    <a:off x="2191" y="1689"/>
                    <a:ext cx="8" cy="21"/>
                  </a:xfrm>
                  <a:prstGeom prst="line">
                    <a:avLst/>
                  </a:prstGeom>
                  <a:noFill/>
                  <a:ln w="12700">
                    <a:solidFill>
                      <a:srgbClr val="000000"/>
                    </a:solidFill>
                    <a:round/>
                    <a:headEnd/>
                    <a:tailEnd/>
                  </a:ln>
                </p:spPr>
                <p:txBody>
                  <a:bodyPr/>
                  <a:lstStyle/>
                  <a:p>
                    <a:endParaRPr lang="en-US"/>
                  </a:p>
                </p:txBody>
              </p:sp>
              <p:sp>
                <p:nvSpPr>
                  <p:cNvPr id="4426" name="Line 360"/>
                  <p:cNvSpPr>
                    <a:spLocks noChangeShapeType="1"/>
                  </p:cNvSpPr>
                  <p:nvPr/>
                </p:nvSpPr>
                <p:spPr bwMode="auto">
                  <a:xfrm>
                    <a:off x="2199" y="1710"/>
                    <a:ext cx="6" cy="23"/>
                  </a:xfrm>
                  <a:prstGeom prst="line">
                    <a:avLst/>
                  </a:prstGeom>
                  <a:noFill/>
                  <a:ln w="12700">
                    <a:solidFill>
                      <a:srgbClr val="000000"/>
                    </a:solidFill>
                    <a:round/>
                    <a:headEnd/>
                    <a:tailEnd/>
                  </a:ln>
                </p:spPr>
                <p:txBody>
                  <a:bodyPr/>
                  <a:lstStyle/>
                  <a:p>
                    <a:endParaRPr lang="en-US"/>
                  </a:p>
                </p:txBody>
              </p:sp>
              <p:sp>
                <p:nvSpPr>
                  <p:cNvPr id="4427" name="Line 361"/>
                  <p:cNvSpPr>
                    <a:spLocks noChangeShapeType="1"/>
                  </p:cNvSpPr>
                  <p:nvPr/>
                </p:nvSpPr>
                <p:spPr bwMode="auto">
                  <a:xfrm>
                    <a:off x="2205" y="1733"/>
                    <a:ext cx="7" cy="21"/>
                  </a:xfrm>
                  <a:prstGeom prst="line">
                    <a:avLst/>
                  </a:prstGeom>
                  <a:noFill/>
                  <a:ln w="12700">
                    <a:solidFill>
                      <a:srgbClr val="000000"/>
                    </a:solidFill>
                    <a:round/>
                    <a:headEnd/>
                    <a:tailEnd/>
                  </a:ln>
                </p:spPr>
                <p:txBody>
                  <a:bodyPr/>
                  <a:lstStyle/>
                  <a:p>
                    <a:endParaRPr lang="en-US"/>
                  </a:p>
                </p:txBody>
              </p:sp>
              <p:sp>
                <p:nvSpPr>
                  <p:cNvPr id="4428" name="Line 362"/>
                  <p:cNvSpPr>
                    <a:spLocks noChangeShapeType="1"/>
                  </p:cNvSpPr>
                  <p:nvPr/>
                </p:nvSpPr>
                <p:spPr bwMode="auto">
                  <a:xfrm>
                    <a:off x="2212" y="1754"/>
                    <a:ext cx="8" cy="23"/>
                  </a:xfrm>
                  <a:prstGeom prst="line">
                    <a:avLst/>
                  </a:prstGeom>
                  <a:noFill/>
                  <a:ln w="12700">
                    <a:solidFill>
                      <a:srgbClr val="000000"/>
                    </a:solidFill>
                    <a:round/>
                    <a:headEnd/>
                    <a:tailEnd/>
                  </a:ln>
                </p:spPr>
                <p:txBody>
                  <a:bodyPr/>
                  <a:lstStyle/>
                  <a:p>
                    <a:endParaRPr lang="en-US"/>
                  </a:p>
                </p:txBody>
              </p:sp>
              <p:sp>
                <p:nvSpPr>
                  <p:cNvPr id="4429" name="Line 363"/>
                  <p:cNvSpPr>
                    <a:spLocks noChangeShapeType="1"/>
                  </p:cNvSpPr>
                  <p:nvPr/>
                </p:nvSpPr>
                <p:spPr bwMode="auto">
                  <a:xfrm>
                    <a:off x="2220" y="1777"/>
                    <a:ext cx="6" cy="21"/>
                  </a:xfrm>
                  <a:prstGeom prst="line">
                    <a:avLst/>
                  </a:prstGeom>
                  <a:noFill/>
                  <a:ln w="12700">
                    <a:solidFill>
                      <a:srgbClr val="000000"/>
                    </a:solidFill>
                    <a:round/>
                    <a:headEnd/>
                    <a:tailEnd/>
                  </a:ln>
                </p:spPr>
                <p:txBody>
                  <a:bodyPr/>
                  <a:lstStyle/>
                  <a:p>
                    <a:endParaRPr lang="en-US"/>
                  </a:p>
                </p:txBody>
              </p:sp>
              <p:sp>
                <p:nvSpPr>
                  <p:cNvPr id="4430" name="Line 364"/>
                  <p:cNvSpPr>
                    <a:spLocks noChangeShapeType="1"/>
                  </p:cNvSpPr>
                  <p:nvPr/>
                </p:nvSpPr>
                <p:spPr bwMode="auto">
                  <a:xfrm flipV="1">
                    <a:off x="2226" y="1777"/>
                    <a:ext cx="7" cy="21"/>
                  </a:xfrm>
                  <a:prstGeom prst="line">
                    <a:avLst/>
                  </a:prstGeom>
                  <a:noFill/>
                  <a:ln w="12700">
                    <a:solidFill>
                      <a:srgbClr val="000000"/>
                    </a:solidFill>
                    <a:round/>
                    <a:headEnd/>
                    <a:tailEnd/>
                  </a:ln>
                </p:spPr>
                <p:txBody>
                  <a:bodyPr/>
                  <a:lstStyle/>
                  <a:p>
                    <a:endParaRPr lang="en-US"/>
                  </a:p>
                </p:txBody>
              </p:sp>
              <p:sp>
                <p:nvSpPr>
                  <p:cNvPr id="4431" name="Line 365"/>
                  <p:cNvSpPr>
                    <a:spLocks noChangeShapeType="1"/>
                  </p:cNvSpPr>
                  <p:nvPr/>
                </p:nvSpPr>
                <p:spPr bwMode="auto">
                  <a:xfrm flipV="1">
                    <a:off x="2233" y="1754"/>
                    <a:ext cx="8" cy="23"/>
                  </a:xfrm>
                  <a:prstGeom prst="line">
                    <a:avLst/>
                  </a:prstGeom>
                  <a:noFill/>
                  <a:ln w="12700">
                    <a:solidFill>
                      <a:srgbClr val="000000"/>
                    </a:solidFill>
                    <a:round/>
                    <a:headEnd/>
                    <a:tailEnd/>
                  </a:ln>
                </p:spPr>
                <p:txBody>
                  <a:bodyPr/>
                  <a:lstStyle/>
                  <a:p>
                    <a:endParaRPr lang="en-US"/>
                  </a:p>
                </p:txBody>
              </p:sp>
              <p:sp>
                <p:nvSpPr>
                  <p:cNvPr id="4432" name="Line 366"/>
                  <p:cNvSpPr>
                    <a:spLocks noChangeShapeType="1"/>
                  </p:cNvSpPr>
                  <p:nvPr/>
                </p:nvSpPr>
                <p:spPr bwMode="auto">
                  <a:xfrm flipV="1">
                    <a:off x="2241" y="1733"/>
                    <a:ext cx="6" cy="21"/>
                  </a:xfrm>
                  <a:prstGeom prst="line">
                    <a:avLst/>
                  </a:prstGeom>
                  <a:noFill/>
                  <a:ln w="12700">
                    <a:solidFill>
                      <a:srgbClr val="000000"/>
                    </a:solidFill>
                    <a:round/>
                    <a:headEnd/>
                    <a:tailEnd/>
                  </a:ln>
                </p:spPr>
                <p:txBody>
                  <a:bodyPr/>
                  <a:lstStyle/>
                  <a:p>
                    <a:endParaRPr lang="en-US"/>
                  </a:p>
                </p:txBody>
              </p:sp>
              <p:sp>
                <p:nvSpPr>
                  <p:cNvPr id="4433" name="Line 367"/>
                  <p:cNvSpPr>
                    <a:spLocks noChangeShapeType="1"/>
                  </p:cNvSpPr>
                  <p:nvPr/>
                </p:nvSpPr>
                <p:spPr bwMode="auto">
                  <a:xfrm flipV="1">
                    <a:off x="2247" y="1710"/>
                    <a:ext cx="8" cy="23"/>
                  </a:xfrm>
                  <a:prstGeom prst="line">
                    <a:avLst/>
                  </a:prstGeom>
                  <a:noFill/>
                  <a:ln w="12700">
                    <a:solidFill>
                      <a:srgbClr val="000000"/>
                    </a:solidFill>
                    <a:round/>
                    <a:headEnd/>
                    <a:tailEnd/>
                  </a:ln>
                </p:spPr>
                <p:txBody>
                  <a:bodyPr/>
                  <a:lstStyle/>
                  <a:p>
                    <a:endParaRPr lang="en-US"/>
                  </a:p>
                </p:txBody>
              </p:sp>
              <p:sp>
                <p:nvSpPr>
                  <p:cNvPr id="4434" name="Line 368"/>
                  <p:cNvSpPr>
                    <a:spLocks noChangeShapeType="1"/>
                  </p:cNvSpPr>
                  <p:nvPr/>
                </p:nvSpPr>
                <p:spPr bwMode="auto">
                  <a:xfrm flipV="1">
                    <a:off x="2255" y="1689"/>
                    <a:ext cx="7" cy="21"/>
                  </a:xfrm>
                  <a:prstGeom prst="line">
                    <a:avLst/>
                  </a:prstGeom>
                  <a:noFill/>
                  <a:ln w="12700">
                    <a:solidFill>
                      <a:srgbClr val="000000"/>
                    </a:solidFill>
                    <a:round/>
                    <a:headEnd/>
                    <a:tailEnd/>
                  </a:ln>
                </p:spPr>
                <p:txBody>
                  <a:bodyPr/>
                  <a:lstStyle/>
                  <a:p>
                    <a:endParaRPr lang="en-US"/>
                  </a:p>
                </p:txBody>
              </p:sp>
              <p:sp>
                <p:nvSpPr>
                  <p:cNvPr id="4435" name="Line 369"/>
                  <p:cNvSpPr>
                    <a:spLocks noChangeShapeType="1"/>
                  </p:cNvSpPr>
                  <p:nvPr/>
                </p:nvSpPr>
                <p:spPr bwMode="auto">
                  <a:xfrm flipV="1">
                    <a:off x="2262" y="1668"/>
                    <a:ext cx="6" cy="21"/>
                  </a:xfrm>
                  <a:prstGeom prst="line">
                    <a:avLst/>
                  </a:prstGeom>
                  <a:noFill/>
                  <a:ln w="12700">
                    <a:solidFill>
                      <a:srgbClr val="000000"/>
                    </a:solidFill>
                    <a:round/>
                    <a:headEnd/>
                    <a:tailEnd/>
                  </a:ln>
                </p:spPr>
                <p:txBody>
                  <a:bodyPr/>
                  <a:lstStyle/>
                  <a:p>
                    <a:endParaRPr lang="en-US"/>
                  </a:p>
                </p:txBody>
              </p:sp>
              <p:sp>
                <p:nvSpPr>
                  <p:cNvPr id="4436" name="Line 370"/>
                  <p:cNvSpPr>
                    <a:spLocks noChangeShapeType="1"/>
                  </p:cNvSpPr>
                  <p:nvPr/>
                </p:nvSpPr>
                <p:spPr bwMode="auto">
                  <a:xfrm flipV="1">
                    <a:off x="2268" y="1644"/>
                    <a:ext cx="8" cy="24"/>
                  </a:xfrm>
                  <a:prstGeom prst="line">
                    <a:avLst/>
                  </a:prstGeom>
                  <a:noFill/>
                  <a:ln w="12700">
                    <a:solidFill>
                      <a:srgbClr val="000000"/>
                    </a:solidFill>
                    <a:round/>
                    <a:headEnd/>
                    <a:tailEnd/>
                  </a:ln>
                </p:spPr>
                <p:txBody>
                  <a:bodyPr/>
                  <a:lstStyle/>
                  <a:p>
                    <a:endParaRPr lang="en-US"/>
                  </a:p>
                </p:txBody>
              </p:sp>
              <p:sp>
                <p:nvSpPr>
                  <p:cNvPr id="4437" name="Line 371"/>
                  <p:cNvSpPr>
                    <a:spLocks noChangeShapeType="1"/>
                  </p:cNvSpPr>
                  <p:nvPr/>
                </p:nvSpPr>
                <p:spPr bwMode="auto">
                  <a:xfrm flipV="1">
                    <a:off x="2276" y="1623"/>
                    <a:ext cx="5" cy="21"/>
                  </a:xfrm>
                  <a:prstGeom prst="line">
                    <a:avLst/>
                  </a:prstGeom>
                  <a:noFill/>
                  <a:ln w="12700">
                    <a:solidFill>
                      <a:srgbClr val="000000"/>
                    </a:solidFill>
                    <a:round/>
                    <a:headEnd/>
                    <a:tailEnd/>
                  </a:ln>
                </p:spPr>
                <p:txBody>
                  <a:bodyPr/>
                  <a:lstStyle/>
                  <a:p>
                    <a:endParaRPr lang="en-US"/>
                  </a:p>
                </p:txBody>
              </p:sp>
              <p:sp>
                <p:nvSpPr>
                  <p:cNvPr id="4438" name="Line 372"/>
                  <p:cNvSpPr>
                    <a:spLocks noChangeShapeType="1"/>
                  </p:cNvSpPr>
                  <p:nvPr/>
                </p:nvSpPr>
                <p:spPr bwMode="auto">
                  <a:xfrm flipV="1">
                    <a:off x="2281" y="1602"/>
                    <a:ext cx="8" cy="21"/>
                  </a:xfrm>
                  <a:prstGeom prst="line">
                    <a:avLst/>
                  </a:prstGeom>
                  <a:noFill/>
                  <a:ln w="12700">
                    <a:solidFill>
                      <a:srgbClr val="000000"/>
                    </a:solidFill>
                    <a:round/>
                    <a:headEnd/>
                    <a:tailEnd/>
                  </a:ln>
                </p:spPr>
                <p:txBody>
                  <a:bodyPr/>
                  <a:lstStyle/>
                  <a:p>
                    <a:endParaRPr lang="en-US"/>
                  </a:p>
                </p:txBody>
              </p:sp>
              <p:sp>
                <p:nvSpPr>
                  <p:cNvPr id="4439" name="Line 373"/>
                  <p:cNvSpPr>
                    <a:spLocks noChangeShapeType="1"/>
                  </p:cNvSpPr>
                  <p:nvPr/>
                </p:nvSpPr>
                <p:spPr bwMode="auto">
                  <a:xfrm flipV="1">
                    <a:off x="2289" y="1583"/>
                    <a:ext cx="8" cy="19"/>
                  </a:xfrm>
                  <a:prstGeom prst="line">
                    <a:avLst/>
                  </a:prstGeom>
                  <a:noFill/>
                  <a:ln w="12700">
                    <a:solidFill>
                      <a:srgbClr val="000000"/>
                    </a:solidFill>
                    <a:round/>
                    <a:headEnd/>
                    <a:tailEnd/>
                  </a:ln>
                </p:spPr>
                <p:txBody>
                  <a:bodyPr/>
                  <a:lstStyle/>
                  <a:p>
                    <a:endParaRPr lang="en-US"/>
                  </a:p>
                </p:txBody>
              </p:sp>
              <p:sp>
                <p:nvSpPr>
                  <p:cNvPr id="4440" name="Line 374"/>
                  <p:cNvSpPr>
                    <a:spLocks noChangeShapeType="1"/>
                  </p:cNvSpPr>
                  <p:nvPr/>
                </p:nvSpPr>
                <p:spPr bwMode="auto">
                  <a:xfrm flipV="1">
                    <a:off x="2297" y="1562"/>
                    <a:ext cx="6" cy="21"/>
                  </a:xfrm>
                  <a:prstGeom prst="line">
                    <a:avLst/>
                  </a:prstGeom>
                  <a:noFill/>
                  <a:ln w="12700">
                    <a:solidFill>
                      <a:srgbClr val="000000"/>
                    </a:solidFill>
                    <a:round/>
                    <a:headEnd/>
                    <a:tailEnd/>
                  </a:ln>
                </p:spPr>
                <p:txBody>
                  <a:bodyPr/>
                  <a:lstStyle/>
                  <a:p>
                    <a:endParaRPr lang="en-US"/>
                  </a:p>
                </p:txBody>
              </p:sp>
              <p:sp>
                <p:nvSpPr>
                  <p:cNvPr id="4441" name="Line 375"/>
                  <p:cNvSpPr>
                    <a:spLocks noChangeShapeType="1"/>
                  </p:cNvSpPr>
                  <p:nvPr/>
                </p:nvSpPr>
                <p:spPr bwMode="auto">
                  <a:xfrm flipV="1">
                    <a:off x="2303" y="1541"/>
                    <a:ext cx="7" cy="21"/>
                  </a:xfrm>
                  <a:prstGeom prst="line">
                    <a:avLst/>
                  </a:prstGeom>
                  <a:noFill/>
                  <a:ln w="12700">
                    <a:solidFill>
                      <a:srgbClr val="000000"/>
                    </a:solidFill>
                    <a:round/>
                    <a:headEnd/>
                    <a:tailEnd/>
                  </a:ln>
                </p:spPr>
                <p:txBody>
                  <a:bodyPr/>
                  <a:lstStyle/>
                  <a:p>
                    <a:endParaRPr lang="en-US"/>
                  </a:p>
                </p:txBody>
              </p:sp>
              <p:sp>
                <p:nvSpPr>
                  <p:cNvPr id="4442" name="Line 376"/>
                  <p:cNvSpPr>
                    <a:spLocks noChangeShapeType="1"/>
                  </p:cNvSpPr>
                  <p:nvPr/>
                </p:nvSpPr>
                <p:spPr bwMode="auto">
                  <a:xfrm flipV="1">
                    <a:off x="2310" y="1522"/>
                    <a:ext cx="8" cy="19"/>
                  </a:xfrm>
                  <a:prstGeom prst="line">
                    <a:avLst/>
                  </a:prstGeom>
                  <a:noFill/>
                  <a:ln w="12700">
                    <a:solidFill>
                      <a:srgbClr val="000000"/>
                    </a:solidFill>
                    <a:round/>
                    <a:headEnd/>
                    <a:tailEnd/>
                  </a:ln>
                </p:spPr>
                <p:txBody>
                  <a:bodyPr/>
                  <a:lstStyle/>
                  <a:p>
                    <a:endParaRPr lang="en-US"/>
                  </a:p>
                </p:txBody>
              </p:sp>
              <p:sp>
                <p:nvSpPr>
                  <p:cNvPr id="4443" name="Line 377"/>
                  <p:cNvSpPr>
                    <a:spLocks noChangeShapeType="1"/>
                  </p:cNvSpPr>
                  <p:nvPr/>
                </p:nvSpPr>
                <p:spPr bwMode="auto">
                  <a:xfrm flipV="1">
                    <a:off x="2318" y="1503"/>
                    <a:ext cx="6" cy="19"/>
                  </a:xfrm>
                  <a:prstGeom prst="line">
                    <a:avLst/>
                  </a:prstGeom>
                  <a:noFill/>
                  <a:ln w="12700">
                    <a:solidFill>
                      <a:srgbClr val="000000"/>
                    </a:solidFill>
                    <a:round/>
                    <a:headEnd/>
                    <a:tailEnd/>
                  </a:ln>
                </p:spPr>
                <p:txBody>
                  <a:bodyPr/>
                  <a:lstStyle/>
                  <a:p>
                    <a:endParaRPr lang="en-US"/>
                  </a:p>
                </p:txBody>
              </p:sp>
              <p:sp>
                <p:nvSpPr>
                  <p:cNvPr id="4444" name="Line 378"/>
                  <p:cNvSpPr>
                    <a:spLocks noChangeShapeType="1"/>
                  </p:cNvSpPr>
                  <p:nvPr/>
                </p:nvSpPr>
                <p:spPr bwMode="auto">
                  <a:xfrm flipV="1">
                    <a:off x="2324" y="1483"/>
                    <a:ext cx="7" cy="20"/>
                  </a:xfrm>
                  <a:prstGeom prst="line">
                    <a:avLst/>
                  </a:prstGeom>
                  <a:noFill/>
                  <a:ln w="12700">
                    <a:solidFill>
                      <a:srgbClr val="000000"/>
                    </a:solidFill>
                    <a:round/>
                    <a:headEnd/>
                    <a:tailEnd/>
                  </a:ln>
                </p:spPr>
                <p:txBody>
                  <a:bodyPr/>
                  <a:lstStyle/>
                  <a:p>
                    <a:endParaRPr lang="en-US"/>
                  </a:p>
                </p:txBody>
              </p:sp>
              <p:sp>
                <p:nvSpPr>
                  <p:cNvPr id="4445" name="Line 379"/>
                  <p:cNvSpPr>
                    <a:spLocks noChangeShapeType="1"/>
                  </p:cNvSpPr>
                  <p:nvPr/>
                </p:nvSpPr>
                <p:spPr bwMode="auto">
                  <a:xfrm flipV="1">
                    <a:off x="2331" y="1464"/>
                    <a:ext cx="8" cy="19"/>
                  </a:xfrm>
                  <a:prstGeom prst="line">
                    <a:avLst/>
                  </a:prstGeom>
                  <a:noFill/>
                  <a:ln w="12700">
                    <a:solidFill>
                      <a:srgbClr val="000000"/>
                    </a:solidFill>
                    <a:round/>
                    <a:headEnd/>
                    <a:tailEnd/>
                  </a:ln>
                </p:spPr>
                <p:txBody>
                  <a:bodyPr/>
                  <a:lstStyle/>
                  <a:p>
                    <a:endParaRPr lang="en-US"/>
                  </a:p>
                </p:txBody>
              </p:sp>
              <p:sp>
                <p:nvSpPr>
                  <p:cNvPr id="4446" name="Line 380"/>
                  <p:cNvSpPr>
                    <a:spLocks noChangeShapeType="1"/>
                  </p:cNvSpPr>
                  <p:nvPr/>
                </p:nvSpPr>
                <p:spPr bwMode="auto">
                  <a:xfrm flipV="1">
                    <a:off x="2339" y="1445"/>
                    <a:ext cx="6" cy="19"/>
                  </a:xfrm>
                  <a:prstGeom prst="line">
                    <a:avLst/>
                  </a:prstGeom>
                  <a:noFill/>
                  <a:ln w="12700">
                    <a:solidFill>
                      <a:srgbClr val="000000"/>
                    </a:solidFill>
                    <a:round/>
                    <a:headEnd/>
                    <a:tailEnd/>
                  </a:ln>
                </p:spPr>
                <p:txBody>
                  <a:bodyPr/>
                  <a:lstStyle/>
                  <a:p>
                    <a:endParaRPr lang="en-US"/>
                  </a:p>
                </p:txBody>
              </p:sp>
              <p:sp>
                <p:nvSpPr>
                  <p:cNvPr id="4447" name="Line 381"/>
                  <p:cNvSpPr>
                    <a:spLocks noChangeShapeType="1"/>
                  </p:cNvSpPr>
                  <p:nvPr/>
                </p:nvSpPr>
                <p:spPr bwMode="auto">
                  <a:xfrm flipV="1">
                    <a:off x="2345" y="1428"/>
                    <a:ext cx="8" cy="17"/>
                  </a:xfrm>
                  <a:prstGeom prst="line">
                    <a:avLst/>
                  </a:prstGeom>
                  <a:noFill/>
                  <a:ln w="12700">
                    <a:solidFill>
                      <a:srgbClr val="000000"/>
                    </a:solidFill>
                    <a:round/>
                    <a:headEnd/>
                    <a:tailEnd/>
                  </a:ln>
                </p:spPr>
                <p:txBody>
                  <a:bodyPr/>
                  <a:lstStyle/>
                  <a:p>
                    <a:endParaRPr lang="en-US"/>
                  </a:p>
                </p:txBody>
              </p:sp>
              <p:sp>
                <p:nvSpPr>
                  <p:cNvPr id="4448" name="Line 382"/>
                  <p:cNvSpPr>
                    <a:spLocks noChangeShapeType="1"/>
                  </p:cNvSpPr>
                  <p:nvPr/>
                </p:nvSpPr>
                <p:spPr bwMode="auto">
                  <a:xfrm flipV="1">
                    <a:off x="2353" y="1410"/>
                    <a:ext cx="7" cy="18"/>
                  </a:xfrm>
                  <a:prstGeom prst="line">
                    <a:avLst/>
                  </a:prstGeom>
                  <a:noFill/>
                  <a:ln w="12700">
                    <a:solidFill>
                      <a:srgbClr val="000000"/>
                    </a:solidFill>
                    <a:round/>
                    <a:headEnd/>
                    <a:tailEnd/>
                  </a:ln>
                </p:spPr>
                <p:txBody>
                  <a:bodyPr/>
                  <a:lstStyle/>
                  <a:p>
                    <a:endParaRPr lang="en-US"/>
                  </a:p>
                </p:txBody>
              </p:sp>
              <p:sp>
                <p:nvSpPr>
                  <p:cNvPr id="4449" name="Line 383"/>
                  <p:cNvSpPr>
                    <a:spLocks noChangeShapeType="1"/>
                  </p:cNvSpPr>
                  <p:nvPr/>
                </p:nvSpPr>
                <p:spPr bwMode="auto">
                  <a:xfrm flipV="1">
                    <a:off x="2360" y="1393"/>
                    <a:ext cx="6" cy="17"/>
                  </a:xfrm>
                  <a:prstGeom prst="line">
                    <a:avLst/>
                  </a:prstGeom>
                  <a:noFill/>
                  <a:ln w="12700">
                    <a:solidFill>
                      <a:srgbClr val="000000"/>
                    </a:solidFill>
                    <a:round/>
                    <a:headEnd/>
                    <a:tailEnd/>
                  </a:ln>
                </p:spPr>
                <p:txBody>
                  <a:bodyPr/>
                  <a:lstStyle/>
                  <a:p>
                    <a:endParaRPr lang="en-US"/>
                  </a:p>
                </p:txBody>
              </p:sp>
              <p:sp>
                <p:nvSpPr>
                  <p:cNvPr id="4450" name="Line 384"/>
                  <p:cNvSpPr>
                    <a:spLocks noChangeShapeType="1"/>
                  </p:cNvSpPr>
                  <p:nvPr/>
                </p:nvSpPr>
                <p:spPr bwMode="auto">
                  <a:xfrm flipV="1">
                    <a:off x="2366" y="1376"/>
                    <a:ext cx="8" cy="17"/>
                  </a:xfrm>
                  <a:prstGeom prst="line">
                    <a:avLst/>
                  </a:prstGeom>
                  <a:noFill/>
                  <a:ln w="12700">
                    <a:solidFill>
                      <a:srgbClr val="000000"/>
                    </a:solidFill>
                    <a:round/>
                    <a:headEnd/>
                    <a:tailEnd/>
                  </a:ln>
                </p:spPr>
                <p:txBody>
                  <a:bodyPr/>
                  <a:lstStyle/>
                  <a:p>
                    <a:endParaRPr lang="en-US"/>
                  </a:p>
                </p:txBody>
              </p:sp>
              <p:sp>
                <p:nvSpPr>
                  <p:cNvPr id="4451" name="Line 385"/>
                  <p:cNvSpPr>
                    <a:spLocks noChangeShapeType="1"/>
                  </p:cNvSpPr>
                  <p:nvPr/>
                </p:nvSpPr>
                <p:spPr bwMode="auto">
                  <a:xfrm flipV="1">
                    <a:off x="2374" y="1361"/>
                    <a:ext cx="5" cy="15"/>
                  </a:xfrm>
                  <a:prstGeom prst="line">
                    <a:avLst/>
                  </a:prstGeom>
                  <a:noFill/>
                  <a:ln w="12700">
                    <a:solidFill>
                      <a:srgbClr val="000000"/>
                    </a:solidFill>
                    <a:round/>
                    <a:headEnd/>
                    <a:tailEnd/>
                  </a:ln>
                </p:spPr>
                <p:txBody>
                  <a:bodyPr/>
                  <a:lstStyle/>
                  <a:p>
                    <a:endParaRPr lang="en-US"/>
                  </a:p>
                </p:txBody>
              </p:sp>
              <p:sp>
                <p:nvSpPr>
                  <p:cNvPr id="4452" name="Line 386"/>
                  <p:cNvSpPr>
                    <a:spLocks noChangeShapeType="1"/>
                  </p:cNvSpPr>
                  <p:nvPr/>
                </p:nvSpPr>
                <p:spPr bwMode="auto">
                  <a:xfrm flipV="1">
                    <a:off x="2379" y="1343"/>
                    <a:ext cx="8" cy="18"/>
                  </a:xfrm>
                  <a:prstGeom prst="line">
                    <a:avLst/>
                  </a:prstGeom>
                  <a:noFill/>
                  <a:ln w="12700">
                    <a:solidFill>
                      <a:srgbClr val="000000"/>
                    </a:solidFill>
                    <a:round/>
                    <a:headEnd/>
                    <a:tailEnd/>
                  </a:ln>
                </p:spPr>
                <p:txBody>
                  <a:bodyPr/>
                  <a:lstStyle/>
                  <a:p>
                    <a:endParaRPr lang="en-US"/>
                  </a:p>
                </p:txBody>
              </p:sp>
              <p:sp>
                <p:nvSpPr>
                  <p:cNvPr id="4453" name="Line 387"/>
                  <p:cNvSpPr>
                    <a:spLocks noChangeShapeType="1"/>
                  </p:cNvSpPr>
                  <p:nvPr/>
                </p:nvSpPr>
                <p:spPr bwMode="auto">
                  <a:xfrm flipV="1">
                    <a:off x="2387" y="1330"/>
                    <a:ext cx="8" cy="13"/>
                  </a:xfrm>
                  <a:prstGeom prst="line">
                    <a:avLst/>
                  </a:prstGeom>
                  <a:noFill/>
                  <a:ln w="12700">
                    <a:solidFill>
                      <a:srgbClr val="000000"/>
                    </a:solidFill>
                    <a:round/>
                    <a:headEnd/>
                    <a:tailEnd/>
                  </a:ln>
                </p:spPr>
                <p:txBody>
                  <a:bodyPr/>
                  <a:lstStyle/>
                  <a:p>
                    <a:endParaRPr lang="en-US"/>
                  </a:p>
                </p:txBody>
              </p:sp>
              <p:sp>
                <p:nvSpPr>
                  <p:cNvPr id="4454" name="Line 388"/>
                  <p:cNvSpPr>
                    <a:spLocks noChangeShapeType="1"/>
                  </p:cNvSpPr>
                  <p:nvPr/>
                </p:nvSpPr>
                <p:spPr bwMode="auto">
                  <a:xfrm flipV="1">
                    <a:off x="2395" y="1314"/>
                    <a:ext cx="6" cy="16"/>
                  </a:xfrm>
                  <a:prstGeom prst="line">
                    <a:avLst/>
                  </a:prstGeom>
                  <a:noFill/>
                  <a:ln w="12700">
                    <a:solidFill>
                      <a:srgbClr val="000000"/>
                    </a:solidFill>
                    <a:round/>
                    <a:headEnd/>
                    <a:tailEnd/>
                  </a:ln>
                </p:spPr>
                <p:txBody>
                  <a:bodyPr/>
                  <a:lstStyle/>
                  <a:p>
                    <a:endParaRPr lang="en-US"/>
                  </a:p>
                </p:txBody>
              </p:sp>
              <p:sp>
                <p:nvSpPr>
                  <p:cNvPr id="4455" name="Line 389"/>
                  <p:cNvSpPr>
                    <a:spLocks noChangeShapeType="1"/>
                  </p:cNvSpPr>
                  <p:nvPr/>
                </p:nvSpPr>
                <p:spPr bwMode="auto">
                  <a:xfrm flipV="1">
                    <a:off x="2401" y="1301"/>
                    <a:ext cx="7" cy="13"/>
                  </a:xfrm>
                  <a:prstGeom prst="line">
                    <a:avLst/>
                  </a:prstGeom>
                  <a:noFill/>
                  <a:ln w="12700">
                    <a:solidFill>
                      <a:srgbClr val="000000"/>
                    </a:solidFill>
                    <a:round/>
                    <a:headEnd/>
                    <a:tailEnd/>
                  </a:ln>
                </p:spPr>
                <p:txBody>
                  <a:bodyPr/>
                  <a:lstStyle/>
                  <a:p>
                    <a:endParaRPr lang="en-US"/>
                  </a:p>
                </p:txBody>
              </p:sp>
              <p:sp>
                <p:nvSpPr>
                  <p:cNvPr id="4456" name="Line 390"/>
                  <p:cNvSpPr>
                    <a:spLocks noChangeShapeType="1"/>
                  </p:cNvSpPr>
                  <p:nvPr/>
                </p:nvSpPr>
                <p:spPr bwMode="auto">
                  <a:xfrm flipV="1">
                    <a:off x="2408" y="1288"/>
                    <a:ext cx="8" cy="13"/>
                  </a:xfrm>
                  <a:prstGeom prst="line">
                    <a:avLst/>
                  </a:prstGeom>
                  <a:noFill/>
                  <a:ln w="12700">
                    <a:solidFill>
                      <a:srgbClr val="000000"/>
                    </a:solidFill>
                    <a:round/>
                    <a:headEnd/>
                    <a:tailEnd/>
                  </a:ln>
                </p:spPr>
                <p:txBody>
                  <a:bodyPr/>
                  <a:lstStyle/>
                  <a:p>
                    <a:endParaRPr lang="en-US"/>
                  </a:p>
                </p:txBody>
              </p:sp>
              <p:sp>
                <p:nvSpPr>
                  <p:cNvPr id="4457" name="Line 391"/>
                  <p:cNvSpPr>
                    <a:spLocks noChangeShapeType="1"/>
                  </p:cNvSpPr>
                  <p:nvPr/>
                </p:nvSpPr>
                <p:spPr bwMode="auto">
                  <a:xfrm flipV="1">
                    <a:off x="2416" y="1274"/>
                    <a:ext cx="6" cy="14"/>
                  </a:xfrm>
                  <a:prstGeom prst="line">
                    <a:avLst/>
                  </a:prstGeom>
                  <a:noFill/>
                  <a:ln w="12700">
                    <a:solidFill>
                      <a:srgbClr val="000000"/>
                    </a:solidFill>
                    <a:round/>
                    <a:headEnd/>
                    <a:tailEnd/>
                  </a:ln>
                </p:spPr>
                <p:txBody>
                  <a:bodyPr/>
                  <a:lstStyle/>
                  <a:p>
                    <a:endParaRPr lang="en-US"/>
                  </a:p>
                </p:txBody>
              </p:sp>
              <p:sp>
                <p:nvSpPr>
                  <p:cNvPr id="4458" name="Line 392"/>
                  <p:cNvSpPr>
                    <a:spLocks noChangeShapeType="1"/>
                  </p:cNvSpPr>
                  <p:nvPr/>
                </p:nvSpPr>
                <p:spPr bwMode="auto">
                  <a:xfrm flipV="1">
                    <a:off x="2422" y="1263"/>
                    <a:ext cx="7" cy="11"/>
                  </a:xfrm>
                  <a:prstGeom prst="line">
                    <a:avLst/>
                  </a:prstGeom>
                  <a:noFill/>
                  <a:ln w="12700">
                    <a:solidFill>
                      <a:srgbClr val="000000"/>
                    </a:solidFill>
                    <a:round/>
                    <a:headEnd/>
                    <a:tailEnd/>
                  </a:ln>
                </p:spPr>
                <p:txBody>
                  <a:bodyPr/>
                  <a:lstStyle/>
                  <a:p>
                    <a:endParaRPr lang="en-US"/>
                  </a:p>
                </p:txBody>
              </p:sp>
              <p:sp>
                <p:nvSpPr>
                  <p:cNvPr id="4459" name="Line 393"/>
                  <p:cNvSpPr>
                    <a:spLocks noChangeShapeType="1"/>
                  </p:cNvSpPr>
                  <p:nvPr/>
                </p:nvSpPr>
                <p:spPr bwMode="auto">
                  <a:xfrm flipV="1">
                    <a:off x="2429" y="1251"/>
                    <a:ext cx="8" cy="12"/>
                  </a:xfrm>
                  <a:prstGeom prst="line">
                    <a:avLst/>
                  </a:prstGeom>
                  <a:noFill/>
                  <a:ln w="12700">
                    <a:solidFill>
                      <a:srgbClr val="000000"/>
                    </a:solidFill>
                    <a:round/>
                    <a:headEnd/>
                    <a:tailEnd/>
                  </a:ln>
                </p:spPr>
                <p:txBody>
                  <a:bodyPr/>
                  <a:lstStyle/>
                  <a:p>
                    <a:endParaRPr lang="en-US"/>
                  </a:p>
                </p:txBody>
              </p:sp>
              <p:sp>
                <p:nvSpPr>
                  <p:cNvPr id="4460" name="Line 394"/>
                  <p:cNvSpPr>
                    <a:spLocks noChangeShapeType="1"/>
                  </p:cNvSpPr>
                  <p:nvPr/>
                </p:nvSpPr>
                <p:spPr bwMode="auto">
                  <a:xfrm flipV="1">
                    <a:off x="2437" y="1242"/>
                    <a:ext cx="6" cy="9"/>
                  </a:xfrm>
                  <a:prstGeom prst="line">
                    <a:avLst/>
                  </a:prstGeom>
                  <a:noFill/>
                  <a:ln w="12700">
                    <a:solidFill>
                      <a:srgbClr val="000000"/>
                    </a:solidFill>
                    <a:round/>
                    <a:headEnd/>
                    <a:tailEnd/>
                  </a:ln>
                </p:spPr>
                <p:txBody>
                  <a:bodyPr/>
                  <a:lstStyle/>
                  <a:p>
                    <a:endParaRPr lang="en-US"/>
                  </a:p>
                </p:txBody>
              </p:sp>
              <p:sp>
                <p:nvSpPr>
                  <p:cNvPr id="4461" name="Line 395"/>
                  <p:cNvSpPr>
                    <a:spLocks noChangeShapeType="1"/>
                  </p:cNvSpPr>
                  <p:nvPr/>
                </p:nvSpPr>
                <p:spPr bwMode="auto">
                  <a:xfrm flipV="1">
                    <a:off x="2443" y="1230"/>
                    <a:ext cx="7" cy="12"/>
                  </a:xfrm>
                  <a:prstGeom prst="line">
                    <a:avLst/>
                  </a:prstGeom>
                  <a:noFill/>
                  <a:ln w="12700">
                    <a:solidFill>
                      <a:srgbClr val="000000"/>
                    </a:solidFill>
                    <a:round/>
                    <a:headEnd/>
                    <a:tailEnd/>
                  </a:ln>
                </p:spPr>
                <p:txBody>
                  <a:bodyPr/>
                  <a:lstStyle/>
                  <a:p>
                    <a:endParaRPr lang="en-US"/>
                  </a:p>
                </p:txBody>
              </p:sp>
              <p:sp>
                <p:nvSpPr>
                  <p:cNvPr id="4462" name="Line 396"/>
                  <p:cNvSpPr>
                    <a:spLocks noChangeShapeType="1"/>
                  </p:cNvSpPr>
                  <p:nvPr/>
                </p:nvSpPr>
                <p:spPr bwMode="auto">
                  <a:xfrm flipV="1">
                    <a:off x="2450" y="1222"/>
                    <a:ext cx="6" cy="8"/>
                  </a:xfrm>
                  <a:prstGeom prst="line">
                    <a:avLst/>
                  </a:prstGeom>
                  <a:noFill/>
                  <a:ln w="12700">
                    <a:solidFill>
                      <a:srgbClr val="000000"/>
                    </a:solidFill>
                    <a:round/>
                    <a:headEnd/>
                    <a:tailEnd/>
                  </a:ln>
                </p:spPr>
                <p:txBody>
                  <a:bodyPr/>
                  <a:lstStyle/>
                  <a:p>
                    <a:endParaRPr lang="en-US"/>
                  </a:p>
                </p:txBody>
              </p:sp>
              <p:sp>
                <p:nvSpPr>
                  <p:cNvPr id="4463" name="Line 397"/>
                  <p:cNvSpPr>
                    <a:spLocks noChangeShapeType="1"/>
                  </p:cNvSpPr>
                  <p:nvPr/>
                </p:nvSpPr>
                <p:spPr bwMode="auto">
                  <a:xfrm flipV="1">
                    <a:off x="2456" y="1213"/>
                    <a:ext cx="8" cy="9"/>
                  </a:xfrm>
                  <a:prstGeom prst="line">
                    <a:avLst/>
                  </a:prstGeom>
                  <a:noFill/>
                  <a:ln w="12700">
                    <a:solidFill>
                      <a:srgbClr val="000000"/>
                    </a:solidFill>
                    <a:round/>
                    <a:headEnd/>
                    <a:tailEnd/>
                  </a:ln>
                </p:spPr>
                <p:txBody>
                  <a:bodyPr/>
                  <a:lstStyle/>
                  <a:p>
                    <a:endParaRPr lang="en-US"/>
                  </a:p>
                </p:txBody>
              </p:sp>
              <p:sp>
                <p:nvSpPr>
                  <p:cNvPr id="4464" name="Line 398"/>
                  <p:cNvSpPr>
                    <a:spLocks noChangeShapeType="1"/>
                  </p:cNvSpPr>
                  <p:nvPr/>
                </p:nvSpPr>
                <p:spPr bwMode="auto">
                  <a:xfrm flipV="1">
                    <a:off x="2464" y="1205"/>
                    <a:ext cx="8" cy="8"/>
                  </a:xfrm>
                  <a:prstGeom prst="line">
                    <a:avLst/>
                  </a:prstGeom>
                  <a:noFill/>
                  <a:ln w="12700">
                    <a:solidFill>
                      <a:srgbClr val="000000"/>
                    </a:solidFill>
                    <a:round/>
                    <a:headEnd/>
                    <a:tailEnd/>
                  </a:ln>
                </p:spPr>
                <p:txBody>
                  <a:bodyPr/>
                  <a:lstStyle/>
                  <a:p>
                    <a:endParaRPr lang="en-US"/>
                  </a:p>
                </p:txBody>
              </p:sp>
              <p:sp>
                <p:nvSpPr>
                  <p:cNvPr id="4465" name="Line 399"/>
                  <p:cNvSpPr>
                    <a:spLocks noChangeShapeType="1"/>
                  </p:cNvSpPr>
                  <p:nvPr/>
                </p:nvSpPr>
                <p:spPr bwMode="auto">
                  <a:xfrm flipV="1">
                    <a:off x="2472" y="1197"/>
                    <a:ext cx="5" cy="8"/>
                  </a:xfrm>
                  <a:prstGeom prst="line">
                    <a:avLst/>
                  </a:prstGeom>
                  <a:noFill/>
                  <a:ln w="12700">
                    <a:solidFill>
                      <a:srgbClr val="000000"/>
                    </a:solidFill>
                    <a:round/>
                    <a:headEnd/>
                    <a:tailEnd/>
                  </a:ln>
                </p:spPr>
                <p:txBody>
                  <a:bodyPr/>
                  <a:lstStyle/>
                  <a:p>
                    <a:endParaRPr lang="en-US"/>
                  </a:p>
                </p:txBody>
              </p:sp>
              <p:sp>
                <p:nvSpPr>
                  <p:cNvPr id="4466" name="Line 400"/>
                  <p:cNvSpPr>
                    <a:spLocks noChangeShapeType="1"/>
                  </p:cNvSpPr>
                  <p:nvPr/>
                </p:nvSpPr>
                <p:spPr bwMode="auto">
                  <a:xfrm flipV="1">
                    <a:off x="2477" y="1192"/>
                    <a:ext cx="8" cy="5"/>
                  </a:xfrm>
                  <a:prstGeom prst="line">
                    <a:avLst/>
                  </a:prstGeom>
                  <a:noFill/>
                  <a:ln w="12700">
                    <a:solidFill>
                      <a:srgbClr val="000000"/>
                    </a:solidFill>
                    <a:round/>
                    <a:headEnd/>
                    <a:tailEnd/>
                  </a:ln>
                </p:spPr>
                <p:txBody>
                  <a:bodyPr/>
                  <a:lstStyle/>
                  <a:p>
                    <a:endParaRPr lang="en-US"/>
                  </a:p>
                </p:txBody>
              </p:sp>
              <p:sp>
                <p:nvSpPr>
                  <p:cNvPr id="4467" name="Line 401"/>
                  <p:cNvSpPr>
                    <a:spLocks noChangeShapeType="1"/>
                  </p:cNvSpPr>
                  <p:nvPr/>
                </p:nvSpPr>
                <p:spPr bwMode="auto">
                  <a:xfrm flipV="1">
                    <a:off x="2485" y="1186"/>
                    <a:ext cx="8" cy="6"/>
                  </a:xfrm>
                  <a:prstGeom prst="line">
                    <a:avLst/>
                  </a:prstGeom>
                  <a:noFill/>
                  <a:ln w="12700">
                    <a:solidFill>
                      <a:srgbClr val="000000"/>
                    </a:solidFill>
                    <a:round/>
                    <a:headEnd/>
                    <a:tailEnd/>
                  </a:ln>
                </p:spPr>
                <p:txBody>
                  <a:bodyPr/>
                  <a:lstStyle/>
                  <a:p>
                    <a:endParaRPr lang="en-US"/>
                  </a:p>
                </p:txBody>
              </p:sp>
              <p:sp>
                <p:nvSpPr>
                  <p:cNvPr id="4468" name="Line 402"/>
                  <p:cNvSpPr>
                    <a:spLocks noChangeShapeType="1"/>
                  </p:cNvSpPr>
                  <p:nvPr/>
                </p:nvSpPr>
                <p:spPr bwMode="auto">
                  <a:xfrm flipV="1">
                    <a:off x="2493" y="1180"/>
                    <a:ext cx="5" cy="6"/>
                  </a:xfrm>
                  <a:prstGeom prst="line">
                    <a:avLst/>
                  </a:prstGeom>
                  <a:noFill/>
                  <a:ln w="12700">
                    <a:solidFill>
                      <a:srgbClr val="000000"/>
                    </a:solidFill>
                    <a:round/>
                    <a:headEnd/>
                    <a:tailEnd/>
                  </a:ln>
                </p:spPr>
                <p:txBody>
                  <a:bodyPr/>
                  <a:lstStyle/>
                  <a:p>
                    <a:endParaRPr lang="en-US"/>
                  </a:p>
                </p:txBody>
              </p:sp>
              <p:sp>
                <p:nvSpPr>
                  <p:cNvPr id="4469" name="Line 403"/>
                  <p:cNvSpPr>
                    <a:spLocks noChangeShapeType="1"/>
                  </p:cNvSpPr>
                  <p:nvPr/>
                </p:nvSpPr>
                <p:spPr bwMode="auto">
                  <a:xfrm flipV="1">
                    <a:off x="2498" y="1176"/>
                    <a:ext cx="8" cy="4"/>
                  </a:xfrm>
                  <a:prstGeom prst="line">
                    <a:avLst/>
                  </a:prstGeom>
                  <a:noFill/>
                  <a:ln w="12700">
                    <a:solidFill>
                      <a:srgbClr val="000000"/>
                    </a:solidFill>
                    <a:round/>
                    <a:headEnd/>
                    <a:tailEnd/>
                  </a:ln>
                </p:spPr>
                <p:txBody>
                  <a:bodyPr/>
                  <a:lstStyle/>
                  <a:p>
                    <a:endParaRPr lang="en-US"/>
                  </a:p>
                </p:txBody>
              </p:sp>
              <p:sp>
                <p:nvSpPr>
                  <p:cNvPr id="4470" name="Line 404"/>
                  <p:cNvSpPr>
                    <a:spLocks noChangeShapeType="1"/>
                  </p:cNvSpPr>
                  <p:nvPr/>
                </p:nvSpPr>
                <p:spPr bwMode="auto">
                  <a:xfrm flipV="1">
                    <a:off x="2506" y="1173"/>
                    <a:ext cx="8" cy="3"/>
                  </a:xfrm>
                  <a:prstGeom prst="line">
                    <a:avLst/>
                  </a:prstGeom>
                  <a:noFill/>
                  <a:ln w="12700">
                    <a:solidFill>
                      <a:srgbClr val="000000"/>
                    </a:solidFill>
                    <a:round/>
                    <a:headEnd/>
                    <a:tailEnd/>
                  </a:ln>
                </p:spPr>
                <p:txBody>
                  <a:bodyPr/>
                  <a:lstStyle/>
                  <a:p>
                    <a:endParaRPr lang="en-US"/>
                  </a:p>
                </p:txBody>
              </p:sp>
              <p:sp>
                <p:nvSpPr>
                  <p:cNvPr id="4471" name="Line 405"/>
                  <p:cNvSpPr>
                    <a:spLocks noChangeShapeType="1"/>
                  </p:cNvSpPr>
                  <p:nvPr/>
                </p:nvSpPr>
                <p:spPr bwMode="auto">
                  <a:xfrm flipV="1">
                    <a:off x="2514" y="1171"/>
                    <a:ext cx="6" cy="2"/>
                  </a:xfrm>
                  <a:prstGeom prst="line">
                    <a:avLst/>
                  </a:prstGeom>
                  <a:noFill/>
                  <a:ln w="12700">
                    <a:solidFill>
                      <a:srgbClr val="000000"/>
                    </a:solidFill>
                    <a:round/>
                    <a:headEnd/>
                    <a:tailEnd/>
                  </a:ln>
                </p:spPr>
                <p:txBody>
                  <a:bodyPr/>
                  <a:lstStyle/>
                  <a:p>
                    <a:endParaRPr lang="en-US"/>
                  </a:p>
                </p:txBody>
              </p:sp>
              <p:sp>
                <p:nvSpPr>
                  <p:cNvPr id="4472" name="Line 406"/>
                  <p:cNvSpPr>
                    <a:spLocks noChangeShapeType="1"/>
                  </p:cNvSpPr>
                  <p:nvPr/>
                </p:nvSpPr>
                <p:spPr bwMode="auto">
                  <a:xfrm flipV="1">
                    <a:off x="2520" y="1169"/>
                    <a:ext cx="7" cy="2"/>
                  </a:xfrm>
                  <a:prstGeom prst="line">
                    <a:avLst/>
                  </a:prstGeom>
                  <a:noFill/>
                  <a:ln w="12700">
                    <a:solidFill>
                      <a:srgbClr val="000000"/>
                    </a:solidFill>
                    <a:round/>
                    <a:headEnd/>
                    <a:tailEnd/>
                  </a:ln>
                </p:spPr>
                <p:txBody>
                  <a:bodyPr/>
                  <a:lstStyle/>
                  <a:p>
                    <a:endParaRPr lang="en-US"/>
                  </a:p>
                </p:txBody>
              </p:sp>
              <p:sp>
                <p:nvSpPr>
                  <p:cNvPr id="4473" name="Line 407"/>
                  <p:cNvSpPr>
                    <a:spLocks noChangeShapeType="1"/>
                  </p:cNvSpPr>
                  <p:nvPr/>
                </p:nvSpPr>
                <p:spPr bwMode="auto">
                  <a:xfrm flipV="1">
                    <a:off x="2527" y="1167"/>
                    <a:ext cx="8" cy="2"/>
                  </a:xfrm>
                  <a:prstGeom prst="line">
                    <a:avLst/>
                  </a:prstGeom>
                  <a:noFill/>
                  <a:ln w="12700">
                    <a:solidFill>
                      <a:srgbClr val="000000"/>
                    </a:solidFill>
                    <a:round/>
                    <a:headEnd/>
                    <a:tailEnd/>
                  </a:ln>
                </p:spPr>
                <p:txBody>
                  <a:bodyPr/>
                  <a:lstStyle/>
                  <a:p>
                    <a:endParaRPr lang="en-US"/>
                  </a:p>
                </p:txBody>
              </p:sp>
              <p:sp>
                <p:nvSpPr>
                  <p:cNvPr id="4474" name="Line 408"/>
                  <p:cNvSpPr>
                    <a:spLocks noChangeShapeType="1"/>
                  </p:cNvSpPr>
                  <p:nvPr/>
                </p:nvSpPr>
                <p:spPr bwMode="auto">
                  <a:xfrm>
                    <a:off x="2535" y="1167"/>
                    <a:ext cx="6" cy="1"/>
                  </a:xfrm>
                  <a:prstGeom prst="line">
                    <a:avLst/>
                  </a:prstGeom>
                  <a:noFill/>
                  <a:ln w="12700">
                    <a:solidFill>
                      <a:srgbClr val="000000"/>
                    </a:solidFill>
                    <a:round/>
                    <a:headEnd/>
                    <a:tailEnd/>
                  </a:ln>
                </p:spPr>
                <p:txBody>
                  <a:bodyPr/>
                  <a:lstStyle/>
                  <a:p>
                    <a:endParaRPr lang="en-US"/>
                  </a:p>
                </p:txBody>
              </p:sp>
              <p:sp>
                <p:nvSpPr>
                  <p:cNvPr id="4475" name="Line 409"/>
                  <p:cNvSpPr>
                    <a:spLocks noChangeShapeType="1"/>
                  </p:cNvSpPr>
                  <p:nvPr/>
                </p:nvSpPr>
                <p:spPr bwMode="auto">
                  <a:xfrm>
                    <a:off x="1283" y="1167"/>
                    <a:ext cx="6" cy="1"/>
                  </a:xfrm>
                  <a:prstGeom prst="line">
                    <a:avLst/>
                  </a:prstGeom>
                  <a:noFill/>
                  <a:ln w="25400">
                    <a:solidFill>
                      <a:srgbClr val="000000"/>
                    </a:solidFill>
                    <a:round/>
                    <a:headEnd/>
                    <a:tailEnd/>
                  </a:ln>
                </p:spPr>
                <p:txBody>
                  <a:bodyPr/>
                  <a:lstStyle/>
                  <a:p>
                    <a:endParaRPr lang="en-US"/>
                  </a:p>
                </p:txBody>
              </p:sp>
              <p:sp>
                <p:nvSpPr>
                  <p:cNvPr id="4476" name="Line 410"/>
                  <p:cNvSpPr>
                    <a:spLocks noChangeShapeType="1"/>
                  </p:cNvSpPr>
                  <p:nvPr/>
                </p:nvSpPr>
                <p:spPr bwMode="auto">
                  <a:xfrm>
                    <a:off x="1289" y="1167"/>
                    <a:ext cx="7" cy="2"/>
                  </a:xfrm>
                  <a:prstGeom prst="line">
                    <a:avLst/>
                  </a:prstGeom>
                  <a:noFill/>
                  <a:ln w="25400">
                    <a:solidFill>
                      <a:srgbClr val="000000"/>
                    </a:solidFill>
                    <a:round/>
                    <a:headEnd/>
                    <a:tailEnd/>
                  </a:ln>
                </p:spPr>
                <p:txBody>
                  <a:bodyPr/>
                  <a:lstStyle/>
                  <a:p>
                    <a:endParaRPr lang="en-US"/>
                  </a:p>
                </p:txBody>
              </p:sp>
              <p:sp>
                <p:nvSpPr>
                  <p:cNvPr id="4477" name="Line 411"/>
                  <p:cNvSpPr>
                    <a:spLocks noChangeShapeType="1"/>
                  </p:cNvSpPr>
                  <p:nvPr/>
                </p:nvSpPr>
                <p:spPr bwMode="auto">
                  <a:xfrm>
                    <a:off x="1296" y="1169"/>
                    <a:ext cx="8" cy="1"/>
                  </a:xfrm>
                  <a:prstGeom prst="line">
                    <a:avLst/>
                  </a:prstGeom>
                  <a:noFill/>
                  <a:ln w="25400">
                    <a:solidFill>
                      <a:srgbClr val="000000"/>
                    </a:solidFill>
                    <a:round/>
                    <a:headEnd/>
                    <a:tailEnd/>
                  </a:ln>
                </p:spPr>
                <p:txBody>
                  <a:bodyPr/>
                  <a:lstStyle/>
                  <a:p>
                    <a:endParaRPr lang="en-US"/>
                  </a:p>
                </p:txBody>
              </p:sp>
              <p:sp>
                <p:nvSpPr>
                  <p:cNvPr id="4478" name="Line 412"/>
                  <p:cNvSpPr>
                    <a:spLocks noChangeShapeType="1"/>
                  </p:cNvSpPr>
                  <p:nvPr/>
                </p:nvSpPr>
                <p:spPr bwMode="auto">
                  <a:xfrm>
                    <a:off x="1304" y="1169"/>
                    <a:ext cx="6" cy="1"/>
                  </a:xfrm>
                  <a:prstGeom prst="line">
                    <a:avLst/>
                  </a:prstGeom>
                  <a:noFill/>
                  <a:ln w="25400">
                    <a:solidFill>
                      <a:srgbClr val="000000"/>
                    </a:solidFill>
                    <a:round/>
                    <a:headEnd/>
                    <a:tailEnd/>
                  </a:ln>
                </p:spPr>
                <p:txBody>
                  <a:bodyPr/>
                  <a:lstStyle/>
                  <a:p>
                    <a:endParaRPr lang="en-US"/>
                  </a:p>
                </p:txBody>
              </p:sp>
              <p:sp>
                <p:nvSpPr>
                  <p:cNvPr id="4479" name="Line 413"/>
                  <p:cNvSpPr>
                    <a:spLocks noChangeShapeType="1"/>
                  </p:cNvSpPr>
                  <p:nvPr/>
                </p:nvSpPr>
                <p:spPr bwMode="auto">
                  <a:xfrm>
                    <a:off x="1310" y="1169"/>
                    <a:ext cx="8" cy="2"/>
                  </a:xfrm>
                  <a:prstGeom prst="line">
                    <a:avLst/>
                  </a:prstGeom>
                  <a:noFill/>
                  <a:ln w="25400">
                    <a:solidFill>
                      <a:srgbClr val="000000"/>
                    </a:solidFill>
                    <a:round/>
                    <a:headEnd/>
                    <a:tailEnd/>
                  </a:ln>
                </p:spPr>
                <p:txBody>
                  <a:bodyPr/>
                  <a:lstStyle/>
                  <a:p>
                    <a:endParaRPr lang="en-US"/>
                  </a:p>
                </p:txBody>
              </p:sp>
              <p:sp>
                <p:nvSpPr>
                  <p:cNvPr id="4480" name="Line 414"/>
                  <p:cNvSpPr>
                    <a:spLocks noChangeShapeType="1"/>
                  </p:cNvSpPr>
                  <p:nvPr/>
                </p:nvSpPr>
                <p:spPr bwMode="auto">
                  <a:xfrm>
                    <a:off x="1318" y="1171"/>
                    <a:ext cx="7" cy="1"/>
                  </a:xfrm>
                  <a:prstGeom prst="line">
                    <a:avLst/>
                  </a:prstGeom>
                  <a:noFill/>
                  <a:ln w="25400">
                    <a:solidFill>
                      <a:srgbClr val="000000"/>
                    </a:solidFill>
                    <a:round/>
                    <a:headEnd/>
                    <a:tailEnd/>
                  </a:ln>
                </p:spPr>
                <p:txBody>
                  <a:bodyPr/>
                  <a:lstStyle/>
                  <a:p>
                    <a:endParaRPr lang="en-US"/>
                  </a:p>
                </p:txBody>
              </p:sp>
              <p:sp>
                <p:nvSpPr>
                  <p:cNvPr id="4481" name="Line 415"/>
                  <p:cNvSpPr>
                    <a:spLocks noChangeShapeType="1"/>
                  </p:cNvSpPr>
                  <p:nvPr/>
                </p:nvSpPr>
                <p:spPr bwMode="auto">
                  <a:xfrm>
                    <a:off x="1325" y="1171"/>
                    <a:ext cx="6" cy="1"/>
                  </a:xfrm>
                  <a:prstGeom prst="line">
                    <a:avLst/>
                  </a:prstGeom>
                  <a:noFill/>
                  <a:ln w="25400">
                    <a:solidFill>
                      <a:srgbClr val="000000"/>
                    </a:solidFill>
                    <a:round/>
                    <a:headEnd/>
                    <a:tailEnd/>
                  </a:ln>
                </p:spPr>
                <p:txBody>
                  <a:bodyPr/>
                  <a:lstStyle/>
                  <a:p>
                    <a:endParaRPr lang="en-US"/>
                  </a:p>
                </p:txBody>
              </p:sp>
              <p:sp>
                <p:nvSpPr>
                  <p:cNvPr id="4482" name="Line 416"/>
                  <p:cNvSpPr>
                    <a:spLocks noChangeShapeType="1"/>
                  </p:cNvSpPr>
                  <p:nvPr/>
                </p:nvSpPr>
                <p:spPr bwMode="auto">
                  <a:xfrm>
                    <a:off x="1331" y="1171"/>
                    <a:ext cx="8" cy="2"/>
                  </a:xfrm>
                  <a:prstGeom prst="line">
                    <a:avLst/>
                  </a:prstGeom>
                  <a:noFill/>
                  <a:ln w="25400">
                    <a:solidFill>
                      <a:srgbClr val="000000"/>
                    </a:solidFill>
                    <a:round/>
                    <a:headEnd/>
                    <a:tailEnd/>
                  </a:ln>
                </p:spPr>
                <p:txBody>
                  <a:bodyPr/>
                  <a:lstStyle/>
                  <a:p>
                    <a:endParaRPr lang="en-US"/>
                  </a:p>
                </p:txBody>
              </p:sp>
              <p:sp>
                <p:nvSpPr>
                  <p:cNvPr id="4483" name="Line 417"/>
                  <p:cNvSpPr>
                    <a:spLocks noChangeShapeType="1"/>
                  </p:cNvSpPr>
                  <p:nvPr/>
                </p:nvSpPr>
                <p:spPr bwMode="auto">
                  <a:xfrm>
                    <a:off x="1339" y="1173"/>
                    <a:ext cx="7" cy="1"/>
                  </a:xfrm>
                  <a:prstGeom prst="line">
                    <a:avLst/>
                  </a:prstGeom>
                  <a:noFill/>
                  <a:ln w="25400">
                    <a:solidFill>
                      <a:srgbClr val="000000"/>
                    </a:solidFill>
                    <a:round/>
                    <a:headEnd/>
                    <a:tailEnd/>
                  </a:ln>
                </p:spPr>
                <p:txBody>
                  <a:bodyPr/>
                  <a:lstStyle/>
                  <a:p>
                    <a:endParaRPr lang="en-US"/>
                  </a:p>
                </p:txBody>
              </p:sp>
              <p:sp>
                <p:nvSpPr>
                  <p:cNvPr id="4484" name="Line 418"/>
                  <p:cNvSpPr>
                    <a:spLocks noChangeShapeType="1"/>
                  </p:cNvSpPr>
                  <p:nvPr/>
                </p:nvSpPr>
                <p:spPr bwMode="auto">
                  <a:xfrm>
                    <a:off x="1346" y="1173"/>
                    <a:ext cx="6" cy="1"/>
                  </a:xfrm>
                  <a:prstGeom prst="line">
                    <a:avLst/>
                  </a:prstGeom>
                  <a:noFill/>
                  <a:ln w="25400">
                    <a:solidFill>
                      <a:srgbClr val="000000"/>
                    </a:solidFill>
                    <a:round/>
                    <a:headEnd/>
                    <a:tailEnd/>
                  </a:ln>
                </p:spPr>
                <p:txBody>
                  <a:bodyPr/>
                  <a:lstStyle/>
                  <a:p>
                    <a:endParaRPr lang="en-US"/>
                  </a:p>
                </p:txBody>
              </p:sp>
              <p:sp>
                <p:nvSpPr>
                  <p:cNvPr id="4485" name="Line 419"/>
                  <p:cNvSpPr>
                    <a:spLocks noChangeShapeType="1"/>
                  </p:cNvSpPr>
                  <p:nvPr/>
                </p:nvSpPr>
                <p:spPr bwMode="auto">
                  <a:xfrm>
                    <a:off x="1352" y="1173"/>
                    <a:ext cx="8" cy="1"/>
                  </a:xfrm>
                  <a:prstGeom prst="line">
                    <a:avLst/>
                  </a:prstGeom>
                  <a:noFill/>
                  <a:ln w="25400">
                    <a:solidFill>
                      <a:srgbClr val="000000"/>
                    </a:solidFill>
                    <a:round/>
                    <a:headEnd/>
                    <a:tailEnd/>
                  </a:ln>
                </p:spPr>
                <p:txBody>
                  <a:bodyPr/>
                  <a:lstStyle/>
                  <a:p>
                    <a:endParaRPr lang="en-US"/>
                  </a:p>
                </p:txBody>
              </p:sp>
              <p:sp>
                <p:nvSpPr>
                  <p:cNvPr id="4486" name="Line 420"/>
                  <p:cNvSpPr>
                    <a:spLocks noChangeShapeType="1"/>
                  </p:cNvSpPr>
                  <p:nvPr/>
                </p:nvSpPr>
                <p:spPr bwMode="auto">
                  <a:xfrm>
                    <a:off x="1360" y="1174"/>
                    <a:ext cx="8" cy="1"/>
                  </a:xfrm>
                  <a:prstGeom prst="line">
                    <a:avLst/>
                  </a:prstGeom>
                  <a:noFill/>
                  <a:ln w="25400">
                    <a:solidFill>
                      <a:srgbClr val="000000"/>
                    </a:solidFill>
                    <a:round/>
                    <a:headEnd/>
                    <a:tailEnd/>
                  </a:ln>
                </p:spPr>
                <p:txBody>
                  <a:bodyPr/>
                  <a:lstStyle/>
                  <a:p>
                    <a:endParaRPr lang="en-US"/>
                  </a:p>
                </p:txBody>
              </p:sp>
              <p:sp>
                <p:nvSpPr>
                  <p:cNvPr id="4487" name="Line 421"/>
                  <p:cNvSpPr>
                    <a:spLocks noChangeShapeType="1"/>
                  </p:cNvSpPr>
                  <p:nvPr/>
                </p:nvSpPr>
                <p:spPr bwMode="auto">
                  <a:xfrm>
                    <a:off x="1368" y="1174"/>
                    <a:ext cx="5" cy="1"/>
                  </a:xfrm>
                  <a:prstGeom prst="line">
                    <a:avLst/>
                  </a:prstGeom>
                  <a:noFill/>
                  <a:ln w="25400">
                    <a:solidFill>
                      <a:srgbClr val="000000"/>
                    </a:solidFill>
                    <a:round/>
                    <a:headEnd/>
                    <a:tailEnd/>
                  </a:ln>
                </p:spPr>
                <p:txBody>
                  <a:bodyPr/>
                  <a:lstStyle/>
                  <a:p>
                    <a:endParaRPr lang="en-US"/>
                  </a:p>
                </p:txBody>
              </p:sp>
              <p:sp>
                <p:nvSpPr>
                  <p:cNvPr id="4488" name="Line 422"/>
                  <p:cNvSpPr>
                    <a:spLocks noChangeShapeType="1"/>
                  </p:cNvSpPr>
                  <p:nvPr/>
                </p:nvSpPr>
                <p:spPr bwMode="auto">
                  <a:xfrm>
                    <a:off x="1373" y="1174"/>
                    <a:ext cx="8" cy="1"/>
                  </a:xfrm>
                  <a:prstGeom prst="line">
                    <a:avLst/>
                  </a:prstGeom>
                  <a:noFill/>
                  <a:ln w="25400">
                    <a:solidFill>
                      <a:srgbClr val="000000"/>
                    </a:solidFill>
                    <a:round/>
                    <a:headEnd/>
                    <a:tailEnd/>
                  </a:ln>
                </p:spPr>
                <p:txBody>
                  <a:bodyPr/>
                  <a:lstStyle/>
                  <a:p>
                    <a:endParaRPr lang="en-US"/>
                  </a:p>
                </p:txBody>
              </p:sp>
              <p:sp>
                <p:nvSpPr>
                  <p:cNvPr id="4489" name="Line 423"/>
                  <p:cNvSpPr>
                    <a:spLocks noChangeShapeType="1"/>
                  </p:cNvSpPr>
                  <p:nvPr/>
                </p:nvSpPr>
                <p:spPr bwMode="auto">
                  <a:xfrm>
                    <a:off x="1381" y="1174"/>
                    <a:ext cx="6" cy="2"/>
                  </a:xfrm>
                  <a:prstGeom prst="line">
                    <a:avLst/>
                  </a:prstGeom>
                  <a:noFill/>
                  <a:ln w="25400">
                    <a:solidFill>
                      <a:srgbClr val="000000"/>
                    </a:solidFill>
                    <a:round/>
                    <a:headEnd/>
                    <a:tailEnd/>
                  </a:ln>
                </p:spPr>
                <p:txBody>
                  <a:bodyPr/>
                  <a:lstStyle/>
                  <a:p>
                    <a:endParaRPr lang="en-US"/>
                  </a:p>
                </p:txBody>
              </p:sp>
              <p:sp>
                <p:nvSpPr>
                  <p:cNvPr id="4490" name="Line 424"/>
                  <p:cNvSpPr>
                    <a:spLocks noChangeShapeType="1"/>
                  </p:cNvSpPr>
                  <p:nvPr/>
                </p:nvSpPr>
                <p:spPr bwMode="auto">
                  <a:xfrm>
                    <a:off x="1387" y="1176"/>
                    <a:ext cx="7" cy="1"/>
                  </a:xfrm>
                  <a:prstGeom prst="line">
                    <a:avLst/>
                  </a:prstGeom>
                  <a:noFill/>
                  <a:ln w="25400">
                    <a:solidFill>
                      <a:srgbClr val="000000"/>
                    </a:solidFill>
                    <a:round/>
                    <a:headEnd/>
                    <a:tailEnd/>
                  </a:ln>
                </p:spPr>
                <p:txBody>
                  <a:bodyPr/>
                  <a:lstStyle/>
                  <a:p>
                    <a:endParaRPr lang="en-US"/>
                  </a:p>
                </p:txBody>
              </p:sp>
            </p:grpSp>
            <p:sp>
              <p:nvSpPr>
                <p:cNvPr id="4127" name="Line 425"/>
                <p:cNvSpPr>
                  <a:spLocks noChangeShapeType="1"/>
                </p:cNvSpPr>
                <p:nvPr/>
              </p:nvSpPr>
              <p:spPr bwMode="auto">
                <a:xfrm>
                  <a:off x="3717" y="819"/>
                  <a:ext cx="8" cy="1"/>
                </a:xfrm>
                <a:prstGeom prst="line">
                  <a:avLst/>
                </a:prstGeom>
                <a:noFill/>
                <a:ln w="25400">
                  <a:solidFill>
                    <a:srgbClr val="000000"/>
                  </a:solidFill>
                  <a:round/>
                  <a:headEnd/>
                  <a:tailEnd/>
                </a:ln>
              </p:spPr>
              <p:txBody>
                <a:bodyPr/>
                <a:lstStyle/>
                <a:p>
                  <a:endParaRPr lang="en-US"/>
                </a:p>
              </p:txBody>
            </p:sp>
            <p:sp>
              <p:nvSpPr>
                <p:cNvPr id="4128" name="Line 426"/>
                <p:cNvSpPr>
                  <a:spLocks noChangeShapeType="1"/>
                </p:cNvSpPr>
                <p:nvPr/>
              </p:nvSpPr>
              <p:spPr bwMode="auto">
                <a:xfrm>
                  <a:off x="3725" y="819"/>
                  <a:ext cx="5" cy="1"/>
                </a:xfrm>
                <a:prstGeom prst="line">
                  <a:avLst/>
                </a:prstGeom>
                <a:noFill/>
                <a:ln w="25400">
                  <a:solidFill>
                    <a:srgbClr val="000000"/>
                  </a:solidFill>
                  <a:round/>
                  <a:headEnd/>
                  <a:tailEnd/>
                </a:ln>
              </p:spPr>
              <p:txBody>
                <a:bodyPr/>
                <a:lstStyle/>
                <a:p>
                  <a:endParaRPr lang="en-US"/>
                </a:p>
              </p:txBody>
            </p:sp>
            <p:sp>
              <p:nvSpPr>
                <p:cNvPr id="4129" name="Line 427"/>
                <p:cNvSpPr>
                  <a:spLocks noChangeShapeType="1"/>
                </p:cNvSpPr>
                <p:nvPr/>
              </p:nvSpPr>
              <p:spPr bwMode="auto">
                <a:xfrm>
                  <a:off x="3730" y="820"/>
                  <a:ext cx="8" cy="1"/>
                </a:xfrm>
                <a:prstGeom prst="line">
                  <a:avLst/>
                </a:prstGeom>
                <a:noFill/>
                <a:ln w="25400">
                  <a:solidFill>
                    <a:srgbClr val="000000"/>
                  </a:solidFill>
                  <a:round/>
                  <a:headEnd/>
                  <a:tailEnd/>
                </a:ln>
              </p:spPr>
              <p:txBody>
                <a:bodyPr/>
                <a:lstStyle/>
                <a:p>
                  <a:endParaRPr lang="en-US"/>
                </a:p>
              </p:txBody>
            </p:sp>
            <p:sp>
              <p:nvSpPr>
                <p:cNvPr id="4130" name="Line 428"/>
                <p:cNvSpPr>
                  <a:spLocks noChangeShapeType="1"/>
                </p:cNvSpPr>
                <p:nvPr/>
              </p:nvSpPr>
              <p:spPr bwMode="auto">
                <a:xfrm>
                  <a:off x="3738" y="820"/>
                  <a:ext cx="8" cy="1"/>
                </a:xfrm>
                <a:prstGeom prst="line">
                  <a:avLst/>
                </a:prstGeom>
                <a:noFill/>
                <a:ln w="25400">
                  <a:solidFill>
                    <a:srgbClr val="000000"/>
                  </a:solidFill>
                  <a:round/>
                  <a:headEnd/>
                  <a:tailEnd/>
                </a:ln>
              </p:spPr>
              <p:txBody>
                <a:bodyPr/>
                <a:lstStyle/>
                <a:p>
                  <a:endParaRPr lang="en-US"/>
                </a:p>
              </p:txBody>
            </p:sp>
            <p:sp>
              <p:nvSpPr>
                <p:cNvPr id="4131" name="Line 429"/>
                <p:cNvSpPr>
                  <a:spLocks noChangeShapeType="1"/>
                </p:cNvSpPr>
                <p:nvPr/>
              </p:nvSpPr>
              <p:spPr bwMode="auto">
                <a:xfrm>
                  <a:off x="3746" y="820"/>
                  <a:ext cx="6" cy="3"/>
                </a:xfrm>
                <a:prstGeom prst="line">
                  <a:avLst/>
                </a:prstGeom>
                <a:noFill/>
                <a:ln w="25400">
                  <a:solidFill>
                    <a:srgbClr val="000000"/>
                  </a:solidFill>
                  <a:round/>
                  <a:headEnd/>
                  <a:tailEnd/>
                </a:ln>
              </p:spPr>
              <p:txBody>
                <a:bodyPr/>
                <a:lstStyle/>
                <a:p>
                  <a:endParaRPr lang="en-US"/>
                </a:p>
              </p:txBody>
            </p:sp>
            <p:sp>
              <p:nvSpPr>
                <p:cNvPr id="4132" name="Line 430"/>
                <p:cNvSpPr>
                  <a:spLocks noChangeShapeType="1"/>
                </p:cNvSpPr>
                <p:nvPr/>
              </p:nvSpPr>
              <p:spPr bwMode="auto">
                <a:xfrm>
                  <a:off x="3752" y="823"/>
                  <a:ext cx="8" cy="0"/>
                </a:xfrm>
                <a:prstGeom prst="line">
                  <a:avLst/>
                </a:prstGeom>
                <a:noFill/>
                <a:ln w="25400">
                  <a:solidFill>
                    <a:srgbClr val="000000"/>
                  </a:solidFill>
                  <a:round/>
                  <a:headEnd/>
                  <a:tailEnd/>
                </a:ln>
              </p:spPr>
              <p:txBody>
                <a:bodyPr/>
                <a:lstStyle/>
                <a:p>
                  <a:endParaRPr lang="en-US"/>
                </a:p>
              </p:txBody>
            </p:sp>
            <p:sp>
              <p:nvSpPr>
                <p:cNvPr id="4133" name="Line 431"/>
                <p:cNvSpPr>
                  <a:spLocks noChangeShapeType="1"/>
                </p:cNvSpPr>
                <p:nvPr/>
              </p:nvSpPr>
              <p:spPr bwMode="auto">
                <a:xfrm>
                  <a:off x="3760" y="823"/>
                  <a:ext cx="7" cy="0"/>
                </a:xfrm>
                <a:prstGeom prst="line">
                  <a:avLst/>
                </a:prstGeom>
                <a:noFill/>
                <a:ln w="25400">
                  <a:solidFill>
                    <a:srgbClr val="000000"/>
                  </a:solidFill>
                  <a:round/>
                  <a:headEnd/>
                  <a:tailEnd/>
                </a:ln>
              </p:spPr>
              <p:txBody>
                <a:bodyPr/>
                <a:lstStyle/>
                <a:p>
                  <a:endParaRPr lang="en-US"/>
                </a:p>
              </p:txBody>
            </p:sp>
            <p:sp>
              <p:nvSpPr>
                <p:cNvPr id="4134" name="Line 432"/>
                <p:cNvSpPr>
                  <a:spLocks noChangeShapeType="1"/>
                </p:cNvSpPr>
                <p:nvPr/>
              </p:nvSpPr>
              <p:spPr bwMode="auto">
                <a:xfrm>
                  <a:off x="3767" y="823"/>
                  <a:ext cx="6" cy="0"/>
                </a:xfrm>
                <a:prstGeom prst="line">
                  <a:avLst/>
                </a:prstGeom>
                <a:noFill/>
                <a:ln w="25400">
                  <a:solidFill>
                    <a:srgbClr val="000000"/>
                  </a:solidFill>
                  <a:round/>
                  <a:headEnd/>
                  <a:tailEnd/>
                </a:ln>
              </p:spPr>
              <p:txBody>
                <a:bodyPr/>
                <a:lstStyle/>
                <a:p>
                  <a:endParaRPr lang="en-US"/>
                </a:p>
              </p:txBody>
            </p:sp>
            <p:sp>
              <p:nvSpPr>
                <p:cNvPr id="4135" name="Line 433"/>
                <p:cNvSpPr>
                  <a:spLocks noChangeShapeType="1"/>
                </p:cNvSpPr>
                <p:nvPr/>
              </p:nvSpPr>
              <p:spPr bwMode="auto">
                <a:xfrm>
                  <a:off x="3773" y="823"/>
                  <a:ext cx="8" cy="1"/>
                </a:xfrm>
                <a:prstGeom prst="line">
                  <a:avLst/>
                </a:prstGeom>
                <a:noFill/>
                <a:ln w="25400">
                  <a:solidFill>
                    <a:srgbClr val="000000"/>
                  </a:solidFill>
                  <a:round/>
                  <a:headEnd/>
                  <a:tailEnd/>
                </a:ln>
              </p:spPr>
              <p:txBody>
                <a:bodyPr/>
                <a:lstStyle/>
                <a:p>
                  <a:endParaRPr lang="en-US"/>
                </a:p>
              </p:txBody>
            </p:sp>
            <p:sp>
              <p:nvSpPr>
                <p:cNvPr id="4136" name="Line 434"/>
                <p:cNvSpPr>
                  <a:spLocks noChangeShapeType="1"/>
                </p:cNvSpPr>
                <p:nvPr/>
              </p:nvSpPr>
              <p:spPr bwMode="auto">
                <a:xfrm>
                  <a:off x="3781" y="824"/>
                  <a:ext cx="7" cy="1"/>
                </a:xfrm>
                <a:prstGeom prst="line">
                  <a:avLst/>
                </a:prstGeom>
                <a:noFill/>
                <a:ln w="25400">
                  <a:solidFill>
                    <a:srgbClr val="000000"/>
                  </a:solidFill>
                  <a:round/>
                  <a:headEnd/>
                  <a:tailEnd/>
                </a:ln>
              </p:spPr>
              <p:txBody>
                <a:bodyPr/>
                <a:lstStyle/>
                <a:p>
                  <a:endParaRPr lang="en-US"/>
                </a:p>
              </p:txBody>
            </p:sp>
            <p:sp>
              <p:nvSpPr>
                <p:cNvPr id="4137" name="Line 435"/>
                <p:cNvSpPr>
                  <a:spLocks noChangeShapeType="1"/>
                </p:cNvSpPr>
                <p:nvPr/>
              </p:nvSpPr>
              <p:spPr bwMode="auto">
                <a:xfrm>
                  <a:off x="3788" y="824"/>
                  <a:ext cx="6" cy="1"/>
                </a:xfrm>
                <a:prstGeom prst="line">
                  <a:avLst/>
                </a:prstGeom>
                <a:noFill/>
                <a:ln w="25400">
                  <a:solidFill>
                    <a:srgbClr val="000000"/>
                  </a:solidFill>
                  <a:round/>
                  <a:headEnd/>
                  <a:tailEnd/>
                </a:ln>
              </p:spPr>
              <p:txBody>
                <a:bodyPr/>
                <a:lstStyle/>
                <a:p>
                  <a:endParaRPr lang="en-US"/>
                </a:p>
              </p:txBody>
            </p:sp>
            <p:sp>
              <p:nvSpPr>
                <p:cNvPr id="4138" name="Line 436"/>
                <p:cNvSpPr>
                  <a:spLocks noChangeShapeType="1"/>
                </p:cNvSpPr>
                <p:nvPr/>
              </p:nvSpPr>
              <p:spPr bwMode="auto">
                <a:xfrm>
                  <a:off x="3794" y="824"/>
                  <a:ext cx="8" cy="2"/>
                </a:xfrm>
                <a:prstGeom prst="line">
                  <a:avLst/>
                </a:prstGeom>
                <a:noFill/>
                <a:ln w="25400">
                  <a:solidFill>
                    <a:srgbClr val="000000"/>
                  </a:solidFill>
                  <a:round/>
                  <a:headEnd/>
                  <a:tailEnd/>
                </a:ln>
              </p:spPr>
              <p:txBody>
                <a:bodyPr/>
                <a:lstStyle/>
                <a:p>
                  <a:endParaRPr lang="en-US"/>
                </a:p>
              </p:txBody>
            </p:sp>
            <p:sp>
              <p:nvSpPr>
                <p:cNvPr id="4139" name="Line 437"/>
                <p:cNvSpPr>
                  <a:spLocks noChangeShapeType="1"/>
                </p:cNvSpPr>
                <p:nvPr/>
              </p:nvSpPr>
              <p:spPr bwMode="auto">
                <a:xfrm>
                  <a:off x="3802" y="826"/>
                  <a:ext cx="6" cy="1"/>
                </a:xfrm>
                <a:prstGeom prst="line">
                  <a:avLst/>
                </a:prstGeom>
                <a:noFill/>
                <a:ln w="25400">
                  <a:solidFill>
                    <a:srgbClr val="000000"/>
                  </a:solidFill>
                  <a:round/>
                  <a:headEnd/>
                  <a:tailEnd/>
                </a:ln>
              </p:spPr>
              <p:txBody>
                <a:bodyPr/>
                <a:lstStyle/>
                <a:p>
                  <a:endParaRPr lang="en-US"/>
                </a:p>
              </p:txBody>
            </p:sp>
            <p:sp>
              <p:nvSpPr>
                <p:cNvPr id="4140" name="Line 438"/>
                <p:cNvSpPr>
                  <a:spLocks noChangeShapeType="1"/>
                </p:cNvSpPr>
                <p:nvPr/>
              </p:nvSpPr>
              <p:spPr bwMode="auto">
                <a:xfrm>
                  <a:off x="3808" y="826"/>
                  <a:ext cx="8" cy="1"/>
                </a:xfrm>
                <a:prstGeom prst="line">
                  <a:avLst/>
                </a:prstGeom>
                <a:noFill/>
                <a:ln w="25400">
                  <a:solidFill>
                    <a:srgbClr val="000000"/>
                  </a:solidFill>
                  <a:round/>
                  <a:headEnd/>
                  <a:tailEnd/>
                </a:ln>
              </p:spPr>
              <p:txBody>
                <a:bodyPr/>
                <a:lstStyle/>
                <a:p>
                  <a:endParaRPr lang="en-US"/>
                </a:p>
              </p:txBody>
            </p:sp>
            <p:sp>
              <p:nvSpPr>
                <p:cNvPr id="4141" name="Line 439"/>
                <p:cNvSpPr>
                  <a:spLocks noChangeShapeType="1"/>
                </p:cNvSpPr>
                <p:nvPr/>
              </p:nvSpPr>
              <p:spPr bwMode="auto">
                <a:xfrm>
                  <a:off x="3816" y="826"/>
                  <a:ext cx="8" cy="1"/>
                </a:xfrm>
                <a:prstGeom prst="line">
                  <a:avLst/>
                </a:prstGeom>
                <a:noFill/>
                <a:ln w="25400">
                  <a:solidFill>
                    <a:srgbClr val="000000"/>
                  </a:solidFill>
                  <a:round/>
                  <a:headEnd/>
                  <a:tailEnd/>
                </a:ln>
              </p:spPr>
              <p:txBody>
                <a:bodyPr/>
                <a:lstStyle/>
                <a:p>
                  <a:endParaRPr lang="en-US"/>
                </a:p>
              </p:txBody>
            </p:sp>
            <p:sp>
              <p:nvSpPr>
                <p:cNvPr id="4142" name="Line 440"/>
                <p:cNvSpPr>
                  <a:spLocks noChangeShapeType="1"/>
                </p:cNvSpPr>
                <p:nvPr/>
              </p:nvSpPr>
              <p:spPr bwMode="auto">
                <a:xfrm>
                  <a:off x="3824" y="826"/>
                  <a:ext cx="5" cy="2"/>
                </a:xfrm>
                <a:prstGeom prst="line">
                  <a:avLst/>
                </a:prstGeom>
                <a:noFill/>
                <a:ln w="25400">
                  <a:solidFill>
                    <a:srgbClr val="000000"/>
                  </a:solidFill>
                  <a:round/>
                  <a:headEnd/>
                  <a:tailEnd/>
                </a:ln>
              </p:spPr>
              <p:txBody>
                <a:bodyPr/>
                <a:lstStyle/>
                <a:p>
                  <a:endParaRPr lang="en-US"/>
                </a:p>
              </p:txBody>
            </p:sp>
            <p:sp>
              <p:nvSpPr>
                <p:cNvPr id="4143" name="Line 441"/>
                <p:cNvSpPr>
                  <a:spLocks noChangeShapeType="1"/>
                </p:cNvSpPr>
                <p:nvPr/>
              </p:nvSpPr>
              <p:spPr bwMode="auto">
                <a:xfrm>
                  <a:off x="3829" y="828"/>
                  <a:ext cx="8" cy="1"/>
                </a:xfrm>
                <a:prstGeom prst="line">
                  <a:avLst/>
                </a:prstGeom>
                <a:noFill/>
                <a:ln w="25400">
                  <a:solidFill>
                    <a:srgbClr val="000000"/>
                  </a:solidFill>
                  <a:round/>
                  <a:headEnd/>
                  <a:tailEnd/>
                </a:ln>
              </p:spPr>
              <p:txBody>
                <a:bodyPr/>
                <a:lstStyle/>
                <a:p>
                  <a:endParaRPr lang="en-US"/>
                </a:p>
              </p:txBody>
            </p:sp>
            <p:sp>
              <p:nvSpPr>
                <p:cNvPr id="4144" name="Line 442"/>
                <p:cNvSpPr>
                  <a:spLocks noChangeShapeType="1"/>
                </p:cNvSpPr>
                <p:nvPr/>
              </p:nvSpPr>
              <p:spPr bwMode="auto">
                <a:xfrm>
                  <a:off x="3837" y="828"/>
                  <a:ext cx="8" cy="1"/>
                </a:xfrm>
                <a:prstGeom prst="line">
                  <a:avLst/>
                </a:prstGeom>
                <a:noFill/>
                <a:ln w="25400">
                  <a:solidFill>
                    <a:srgbClr val="000000"/>
                  </a:solidFill>
                  <a:round/>
                  <a:headEnd/>
                  <a:tailEnd/>
                </a:ln>
              </p:spPr>
              <p:txBody>
                <a:bodyPr/>
                <a:lstStyle/>
                <a:p>
                  <a:endParaRPr lang="en-US"/>
                </a:p>
              </p:txBody>
            </p:sp>
            <p:sp>
              <p:nvSpPr>
                <p:cNvPr id="4145" name="Line 443"/>
                <p:cNvSpPr>
                  <a:spLocks noChangeShapeType="1"/>
                </p:cNvSpPr>
                <p:nvPr/>
              </p:nvSpPr>
              <p:spPr bwMode="auto">
                <a:xfrm>
                  <a:off x="3845" y="828"/>
                  <a:ext cx="6" cy="2"/>
                </a:xfrm>
                <a:prstGeom prst="line">
                  <a:avLst/>
                </a:prstGeom>
                <a:noFill/>
                <a:ln w="25400">
                  <a:solidFill>
                    <a:srgbClr val="000000"/>
                  </a:solidFill>
                  <a:round/>
                  <a:headEnd/>
                  <a:tailEnd/>
                </a:ln>
              </p:spPr>
              <p:txBody>
                <a:bodyPr/>
                <a:lstStyle/>
                <a:p>
                  <a:endParaRPr lang="en-US"/>
                </a:p>
              </p:txBody>
            </p:sp>
            <p:sp>
              <p:nvSpPr>
                <p:cNvPr id="4146" name="Line 444"/>
                <p:cNvSpPr>
                  <a:spLocks noChangeShapeType="1"/>
                </p:cNvSpPr>
                <p:nvPr/>
              </p:nvSpPr>
              <p:spPr bwMode="auto">
                <a:xfrm>
                  <a:off x="3851" y="830"/>
                  <a:ext cx="8" cy="1"/>
                </a:xfrm>
                <a:prstGeom prst="line">
                  <a:avLst/>
                </a:prstGeom>
                <a:noFill/>
                <a:ln w="25400">
                  <a:solidFill>
                    <a:srgbClr val="000000"/>
                  </a:solidFill>
                  <a:round/>
                  <a:headEnd/>
                  <a:tailEnd/>
                </a:ln>
              </p:spPr>
              <p:txBody>
                <a:bodyPr/>
                <a:lstStyle/>
                <a:p>
                  <a:endParaRPr lang="en-US"/>
                </a:p>
              </p:txBody>
            </p:sp>
            <p:sp>
              <p:nvSpPr>
                <p:cNvPr id="4147" name="Line 445"/>
                <p:cNvSpPr>
                  <a:spLocks noChangeShapeType="1"/>
                </p:cNvSpPr>
                <p:nvPr/>
              </p:nvSpPr>
              <p:spPr bwMode="auto">
                <a:xfrm>
                  <a:off x="3859" y="830"/>
                  <a:ext cx="7" cy="1"/>
                </a:xfrm>
                <a:prstGeom prst="line">
                  <a:avLst/>
                </a:prstGeom>
                <a:noFill/>
                <a:ln w="25400">
                  <a:solidFill>
                    <a:srgbClr val="000000"/>
                  </a:solidFill>
                  <a:round/>
                  <a:headEnd/>
                  <a:tailEnd/>
                </a:ln>
              </p:spPr>
              <p:txBody>
                <a:bodyPr/>
                <a:lstStyle/>
                <a:p>
                  <a:endParaRPr lang="en-US"/>
                </a:p>
              </p:txBody>
            </p:sp>
            <p:sp>
              <p:nvSpPr>
                <p:cNvPr id="4148" name="Line 446"/>
                <p:cNvSpPr>
                  <a:spLocks noChangeShapeType="1"/>
                </p:cNvSpPr>
                <p:nvPr/>
              </p:nvSpPr>
              <p:spPr bwMode="auto">
                <a:xfrm>
                  <a:off x="3866" y="830"/>
                  <a:ext cx="6" cy="2"/>
                </a:xfrm>
                <a:prstGeom prst="line">
                  <a:avLst/>
                </a:prstGeom>
                <a:noFill/>
                <a:ln w="25400">
                  <a:solidFill>
                    <a:srgbClr val="000000"/>
                  </a:solidFill>
                  <a:round/>
                  <a:headEnd/>
                  <a:tailEnd/>
                </a:ln>
              </p:spPr>
              <p:txBody>
                <a:bodyPr/>
                <a:lstStyle/>
                <a:p>
                  <a:endParaRPr lang="en-US"/>
                </a:p>
              </p:txBody>
            </p:sp>
            <p:sp>
              <p:nvSpPr>
                <p:cNvPr id="4149" name="Line 447"/>
                <p:cNvSpPr>
                  <a:spLocks noChangeShapeType="1"/>
                </p:cNvSpPr>
                <p:nvPr/>
              </p:nvSpPr>
              <p:spPr bwMode="auto">
                <a:xfrm>
                  <a:off x="3872" y="832"/>
                  <a:ext cx="8" cy="1"/>
                </a:xfrm>
                <a:prstGeom prst="line">
                  <a:avLst/>
                </a:prstGeom>
                <a:noFill/>
                <a:ln w="25400">
                  <a:solidFill>
                    <a:srgbClr val="000000"/>
                  </a:solidFill>
                  <a:round/>
                  <a:headEnd/>
                  <a:tailEnd/>
                </a:ln>
              </p:spPr>
              <p:txBody>
                <a:bodyPr/>
                <a:lstStyle/>
                <a:p>
                  <a:endParaRPr lang="en-US"/>
                </a:p>
              </p:txBody>
            </p:sp>
            <p:sp>
              <p:nvSpPr>
                <p:cNvPr id="4150" name="Line 448"/>
                <p:cNvSpPr>
                  <a:spLocks noChangeShapeType="1"/>
                </p:cNvSpPr>
                <p:nvPr/>
              </p:nvSpPr>
              <p:spPr bwMode="auto">
                <a:xfrm>
                  <a:off x="3880" y="832"/>
                  <a:ext cx="5" cy="1"/>
                </a:xfrm>
                <a:prstGeom prst="line">
                  <a:avLst/>
                </a:prstGeom>
                <a:noFill/>
                <a:ln w="25400">
                  <a:solidFill>
                    <a:srgbClr val="000000"/>
                  </a:solidFill>
                  <a:round/>
                  <a:headEnd/>
                  <a:tailEnd/>
                </a:ln>
              </p:spPr>
              <p:txBody>
                <a:bodyPr/>
                <a:lstStyle/>
                <a:p>
                  <a:endParaRPr lang="en-US"/>
                </a:p>
              </p:txBody>
            </p:sp>
            <p:sp>
              <p:nvSpPr>
                <p:cNvPr id="4151" name="Line 449"/>
                <p:cNvSpPr>
                  <a:spLocks noChangeShapeType="1"/>
                </p:cNvSpPr>
                <p:nvPr/>
              </p:nvSpPr>
              <p:spPr bwMode="auto">
                <a:xfrm>
                  <a:off x="3885" y="832"/>
                  <a:ext cx="8" cy="1"/>
                </a:xfrm>
                <a:prstGeom prst="line">
                  <a:avLst/>
                </a:prstGeom>
                <a:noFill/>
                <a:ln w="25400">
                  <a:solidFill>
                    <a:srgbClr val="000000"/>
                  </a:solidFill>
                  <a:round/>
                  <a:headEnd/>
                  <a:tailEnd/>
                </a:ln>
              </p:spPr>
              <p:txBody>
                <a:bodyPr/>
                <a:lstStyle/>
                <a:p>
                  <a:endParaRPr lang="en-US"/>
                </a:p>
              </p:txBody>
            </p:sp>
            <p:sp>
              <p:nvSpPr>
                <p:cNvPr id="4152" name="Line 450"/>
                <p:cNvSpPr>
                  <a:spLocks noChangeShapeType="1"/>
                </p:cNvSpPr>
                <p:nvPr/>
              </p:nvSpPr>
              <p:spPr bwMode="auto">
                <a:xfrm>
                  <a:off x="3893" y="832"/>
                  <a:ext cx="8" cy="2"/>
                </a:xfrm>
                <a:prstGeom prst="line">
                  <a:avLst/>
                </a:prstGeom>
                <a:noFill/>
                <a:ln w="25400">
                  <a:solidFill>
                    <a:srgbClr val="000000"/>
                  </a:solidFill>
                  <a:round/>
                  <a:headEnd/>
                  <a:tailEnd/>
                </a:ln>
              </p:spPr>
              <p:txBody>
                <a:bodyPr/>
                <a:lstStyle/>
                <a:p>
                  <a:endParaRPr lang="en-US"/>
                </a:p>
              </p:txBody>
            </p:sp>
            <p:sp>
              <p:nvSpPr>
                <p:cNvPr id="4153" name="Line 451"/>
                <p:cNvSpPr>
                  <a:spLocks noChangeShapeType="1"/>
                </p:cNvSpPr>
                <p:nvPr/>
              </p:nvSpPr>
              <p:spPr bwMode="auto">
                <a:xfrm>
                  <a:off x="3901" y="834"/>
                  <a:ext cx="6" cy="1"/>
                </a:xfrm>
                <a:prstGeom prst="line">
                  <a:avLst/>
                </a:prstGeom>
                <a:noFill/>
                <a:ln w="25400">
                  <a:solidFill>
                    <a:srgbClr val="000000"/>
                  </a:solidFill>
                  <a:round/>
                  <a:headEnd/>
                  <a:tailEnd/>
                </a:ln>
              </p:spPr>
              <p:txBody>
                <a:bodyPr/>
                <a:lstStyle/>
                <a:p>
                  <a:endParaRPr lang="en-US"/>
                </a:p>
              </p:txBody>
            </p:sp>
            <p:sp>
              <p:nvSpPr>
                <p:cNvPr id="4154" name="Line 452"/>
                <p:cNvSpPr>
                  <a:spLocks noChangeShapeType="1"/>
                </p:cNvSpPr>
                <p:nvPr/>
              </p:nvSpPr>
              <p:spPr bwMode="auto">
                <a:xfrm>
                  <a:off x="3907" y="834"/>
                  <a:ext cx="8" cy="1"/>
                </a:xfrm>
                <a:prstGeom prst="line">
                  <a:avLst/>
                </a:prstGeom>
                <a:noFill/>
                <a:ln w="25400">
                  <a:solidFill>
                    <a:srgbClr val="000000"/>
                  </a:solidFill>
                  <a:round/>
                  <a:headEnd/>
                  <a:tailEnd/>
                </a:ln>
              </p:spPr>
              <p:txBody>
                <a:bodyPr/>
                <a:lstStyle/>
                <a:p>
                  <a:endParaRPr lang="en-US"/>
                </a:p>
              </p:txBody>
            </p:sp>
            <p:sp>
              <p:nvSpPr>
                <p:cNvPr id="4155" name="Line 453"/>
                <p:cNvSpPr>
                  <a:spLocks noChangeShapeType="1"/>
                </p:cNvSpPr>
                <p:nvPr/>
              </p:nvSpPr>
              <p:spPr bwMode="auto">
                <a:xfrm>
                  <a:off x="3915" y="834"/>
                  <a:ext cx="8" cy="2"/>
                </a:xfrm>
                <a:prstGeom prst="line">
                  <a:avLst/>
                </a:prstGeom>
                <a:noFill/>
                <a:ln w="25400">
                  <a:solidFill>
                    <a:srgbClr val="000000"/>
                  </a:solidFill>
                  <a:round/>
                  <a:headEnd/>
                  <a:tailEnd/>
                </a:ln>
              </p:spPr>
              <p:txBody>
                <a:bodyPr/>
                <a:lstStyle/>
                <a:p>
                  <a:endParaRPr lang="en-US"/>
                </a:p>
              </p:txBody>
            </p:sp>
            <p:sp>
              <p:nvSpPr>
                <p:cNvPr id="4156" name="Line 454"/>
                <p:cNvSpPr>
                  <a:spLocks noChangeShapeType="1"/>
                </p:cNvSpPr>
                <p:nvPr/>
              </p:nvSpPr>
              <p:spPr bwMode="auto">
                <a:xfrm>
                  <a:off x="3923" y="836"/>
                  <a:ext cx="5" cy="1"/>
                </a:xfrm>
                <a:prstGeom prst="line">
                  <a:avLst/>
                </a:prstGeom>
                <a:noFill/>
                <a:ln w="25400">
                  <a:solidFill>
                    <a:srgbClr val="000000"/>
                  </a:solidFill>
                  <a:round/>
                  <a:headEnd/>
                  <a:tailEnd/>
                </a:ln>
              </p:spPr>
              <p:txBody>
                <a:bodyPr/>
                <a:lstStyle/>
                <a:p>
                  <a:endParaRPr lang="en-US"/>
                </a:p>
              </p:txBody>
            </p:sp>
            <p:sp>
              <p:nvSpPr>
                <p:cNvPr id="4157" name="Line 455"/>
                <p:cNvSpPr>
                  <a:spLocks noChangeShapeType="1"/>
                </p:cNvSpPr>
                <p:nvPr/>
              </p:nvSpPr>
              <p:spPr bwMode="auto">
                <a:xfrm>
                  <a:off x="3928" y="836"/>
                  <a:ext cx="7" cy="1"/>
                </a:xfrm>
                <a:prstGeom prst="line">
                  <a:avLst/>
                </a:prstGeom>
                <a:noFill/>
                <a:ln w="25400">
                  <a:solidFill>
                    <a:srgbClr val="000000"/>
                  </a:solidFill>
                  <a:round/>
                  <a:headEnd/>
                  <a:tailEnd/>
                </a:ln>
              </p:spPr>
              <p:txBody>
                <a:bodyPr/>
                <a:lstStyle/>
                <a:p>
                  <a:endParaRPr lang="en-US"/>
                </a:p>
              </p:txBody>
            </p:sp>
            <p:sp>
              <p:nvSpPr>
                <p:cNvPr id="4158" name="Line 456"/>
                <p:cNvSpPr>
                  <a:spLocks noChangeShapeType="1"/>
                </p:cNvSpPr>
                <p:nvPr/>
              </p:nvSpPr>
              <p:spPr bwMode="auto">
                <a:xfrm>
                  <a:off x="3935" y="836"/>
                  <a:ext cx="9" cy="1"/>
                </a:xfrm>
                <a:prstGeom prst="line">
                  <a:avLst/>
                </a:prstGeom>
                <a:noFill/>
                <a:ln w="25400">
                  <a:solidFill>
                    <a:srgbClr val="000000"/>
                  </a:solidFill>
                  <a:round/>
                  <a:headEnd/>
                  <a:tailEnd/>
                </a:ln>
              </p:spPr>
              <p:txBody>
                <a:bodyPr/>
                <a:lstStyle/>
                <a:p>
                  <a:endParaRPr lang="en-US"/>
                </a:p>
              </p:txBody>
            </p:sp>
            <p:sp>
              <p:nvSpPr>
                <p:cNvPr id="4159" name="Line 457"/>
                <p:cNvSpPr>
                  <a:spLocks noChangeShapeType="1"/>
                </p:cNvSpPr>
                <p:nvPr/>
              </p:nvSpPr>
              <p:spPr bwMode="auto">
                <a:xfrm>
                  <a:off x="3944" y="836"/>
                  <a:ext cx="6" cy="2"/>
                </a:xfrm>
                <a:prstGeom prst="line">
                  <a:avLst/>
                </a:prstGeom>
                <a:noFill/>
                <a:ln w="25400">
                  <a:solidFill>
                    <a:srgbClr val="000000"/>
                  </a:solidFill>
                  <a:round/>
                  <a:headEnd/>
                  <a:tailEnd/>
                </a:ln>
              </p:spPr>
              <p:txBody>
                <a:bodyPr/>
                <a:lstStyle/>
                <a:p>
                  <a:endParaRPr lang="en-US"/>
                </a:p>
              </p:txBody>
            </p:sp>
            <p:sp>
              <p:nvSpPr>
                <p:cNvPr id="4160" name="Line 458"/>
                <p:cNvSpPr>
                  <a:spLocks noChangeShapeType="1"/>
                </p:cNvSpPr>
                <p:nvPr/>
              </p:nvSpPr>
              <p:spPr bwMode="auto">
                <a:xfrm>
                  <a:off x="3950" y="838"/>
                  <a:ext cx="7" cy="1"/>
                </a:xfrm>
                <a:prstGeom prst="line">
                  <a:avLst/>
                </a:prstGeom>
                <a:noFill/>
                <a:ln w="25400">
                  <a:solidFill>
                    <a:srgbClr val="000000"/>
                  </a:solidFill>
                  <a:round/>
                  <a:headEnd/>
                  <a:tailEnd/>
                </a:ln>
              </p:spPr>
              <p:txBody>
                <a:bodyPr/>
                <a:lstStyle/>
                <a:p>
                  <a:endParaRPr lang="en-US"/>
                </a:p>
              </p:txBody>
            </p:sp>
            <p:sp>
              <p:nvSpPr>
                <p:cNvPr id="4161" name="Line 459"/>
                <p:cNvSpPr>
                  <a:spLocks noChangeShapeType="1"/>
                </p:cNvSpPr>
                <p:nvPr/>
              </p:nvSpPr>
              <p:spPr bwMode="auto">
                <a:xfrm>
                  <a:off x="3957" y="838"/>
                  <a:ext cx="8" cy="1"/>
                </a:xfrm>
                <a:prstGeom prst="line">
                  <a:avLst/>
                </a:prstGeom>
                <a:noFill/>
                <a:ln w="25400">
                  <a:solidFill>
                    <a:srgbClr val="000000"/>
                  </a:solidFill>
                  <a:round/>
                  <a:headEnd/>
                  <a:tailEnd/>
                </a:ln>
              </p:spPr>
              <p:txBody>
                <a:bodyPr/>
                <a:lstStyle/>
                <a:p>
                  <a:endParaRPr lang="en-US"/>
                </a:p>
              </p:txBody>
            </p:sp>
            <p:sp>
              <p:nvSpPr>
                <p:cNvPr id="4162" name="Line 460"/>
                <p:cNvSpPr>
                  <a:spLocks noChangeShapeType="1"/>
                </p:cNvSpPr>
                <p:nvPr/>
              </p:nvSpPr>
              <p:spPr bwMode="auto">
                <a:xfrm>
                  <a:off x="3965" y="838"/>
                  <a:ext cx="6" cy="1"/>
                </a:xfrm>
                <a:prstGeom prst="line">
                  <a:avLst/>
                </a:prstGeom>
                <a:noFill/>
                <a:ln w="25400">
                  <a:solidFill>
                    <a:srgbClr val="000000"/>
                  </a:solidFill>
                  <a:round/>
                  <a:headEnd/>
                  <a:tailEnd/>
                </a:ln>
              </p:spPr>
              <p:txBody>
                <a:bodyPr/>
                <a:lstStyle/>
                <a:p>
                  <a:endParaRPr lang="en-US"/>
                </a:p>
              </p:txBody>
            </p:sp>
            <p:sp>
              <p:nvSpPr>
                <p:cNvPr id="4163" name="Line 461"/>
                <p:cNvSpPr>
                  <a:spLocks noChangeShapeType="1"/>
                </p:cNvSpPr>
                <p:nvPr/>
              </p:nvSpPr>
              <p:spPr bwMode="auto">
                <a:xfrm>
                  <a:off x="3971" y="839"/>
                  <a:ext cx="8" cy="0"/>
                </a:xfrm>
                <a:prstGeom prst="line">
                  <a:avLst/>
                </a:prstGeom>
                <a:noFill/>
                <a:ln w="25400">
                  <a:solidFill>
                    <a:srgbClr val="000000"/>
                  </a:solidFill>
                  <a:round/>
                  <a:headEnd/>
                  <a:tailEnd/>
                </a:ln>
              </p:spPr>
              <p:txBody>
                <a:bodyPr/>
                <a:lstStyle/>
                <a:p>
                  <a:endParaRPr lang="en-US"/>
                </a:p>
              </p:txBody>
            </p:sp>
            <p:sp>
              <p:nvSpPr>
                <p:cNvPr id="4164" name="Line 462"/>
                <p:cNvSpPr>
                  <a:spLocks noChangeShapeType="1"/>
                </p:cNvSpPr>
                <p:nvPr/>
              </p:nvSpPr>
              <p:spPr bwMode="auto">
                <a:xfrm>
                  <a:off x="3979" y="839"/>
                  <a:ext cx="5" cy="0"/>
                </a:xfrm>
                <a:prstGeom prst="line">
                  <a:avLst/>
                </a:prstGeom>
                <a:noFill/>
                <a:ln w="25400">
                  <a:solidFill>
                    <a:srgbClr val="000000"/>
                  </a:solidFill>
                  <a:round/>
                  <a:headEnd/>
                  <a:tailEnd/>
                </a:ln>
              </p:spPr>
              <p:txBody>
                <a:bodyPr/>
                <a:lstStyle/>
                <a:p>
                  <a:endParaRPr lang="en-US"/>
                </a:p>
              </p:txBody>
            </p:sp>
            <p:sp>
              <p:nvSpPr>
                <p:cNvPr id="4165" name="Line 463"/>
                <p:cNvSpPr>
                  <a:spLocks noChangeShapeType="1"/>
                </p:cNvSpPr>
                <p:nvPr/>
              </p:nvSpPr>
              <p:spPr bwMode="auto">
                <a:xfrm>
                  <a:off x="3984" y="839"/>
                  <a:ext cx="9" cy="2"/>
                </a:xfrm>
                <a:prstGeom prst="line">
                  <a:avLst/>
                </a:prstGeom>
                <a:noFill/>
                <a:ln w="25400">
                  <a:solidFill>
                    <a:srgbClr val="000000"/>
                  </a:solidFill>
                  <a:round/>
                  <a:headEnd/>
                  <a:tailEnd/>
                </a:ln>
              </p:spPr>
              <p:txBody>
                <a:bodyPr/>
                <a:lstStyle/>
                <a:p>
                  <a:endParaRPr lang="en-US"/>
                </a:p>
              </p:txBody>
            </p:sp>
            <p:sp>
              <p:nvSpPr>
                <p:cNvPr id="4166" name="Line 464"/>
                <p:cNvSpPr>
                  <a:spLocks noChangeShapeType="1"/>
                </p:cNvSpPr>
                <p:nvPr/>
              </p:nvSpPr>
              <p:spPr bwMode="auto">
                <a:xfrm>
                  <a:off x="3993" y="841"/>
                  <a:ext cx="8" cy="1"/>
                </a:xfrm>
                <a:prstGeom prst="line">
                  <a:avLst/>
                </a:prstGeom>
                <a:noFill/>
                <a:ln w="25400">
                  <a:solidFill>
                    <a:srgbClr val="000000"/>
                  </a:solidFill>
                  <a:round/>
                  <a:headEnd/>
                  <a:tailEnd/>
                </a:ln>
              </p:spPr>
              <p:txBody>
                <a:bodyPr/>
                <a:lstStyle/>
                <a:p>
                  <a:endParaRPr lang="en-US"/>
                </a:p>
              </p:txBody>
            </p:sp>
            <p:sp>
              <p:nvSpPr>
                <p:cNvPr id="4167" name="Line 465"/>
                <p:cNvSpPr>
                  <a:spLocks noChangeShapeType="1"/>
                </p:cNvSpPr>
                <p:nvPr/>
              </p:nvSpPr>
              <p:spPr bwMode="auto">
                <a:xfrm>
                  <a:off x="4001" y="841"/>
                  <a:ext cx="4" cy="1"/>
                </a:xfrm>
                <a:prstGeom prst="line">
                  <a:avLst/>
                </a:prstGeom>
                <a:noFill/>
                <a:ln w="25400">
                  <a:solidFill>
                    <a:srgbClr val="000000"/>
                  </a:solidFill>
                  <a:round/>
                  <a:headEnd/>
                  <a:tailEnd/>
                </a:ln>
              </p:spPr>
              <p:txBody>
                <a:bodyPr/>
                <a:lstStyle/>
                <a:p>
                  <a:endParaRPr lang="en-US"/>
                </a:p>
              </p:txBody>
            </p:sp>
            <p:sp>
              <p:nvSpPr>
                <p:cNvPr id="4168" name="Line 466"/>
                <p:cNvSpPr>
                  <a:spLocks noChangeShapeType="1"/>
                </p:cNvSpPr>
                <p:nvPr/>
              </p:nvSpPr>
              <p:spPr bwMode="auto">
                <a:xfrm>
                  <a:off x="4005" y="841"/>
                  <a:ext cx="8" cy="1"/>
                </a:xfrm>
                <a:prstGeom prst="line">
                  <a:avLst/>
                </a:prstGeom>
                <a:noFill/>
                <a:ln w="25400">
                  <a:solidFill>
                    <a:srgbClr val="000000"/>
                  </a:solidFill>
                  <a:round/>
                  <a:headEnd/>
                  <a:tailEnd/>
                </a:ln>
              </p:spPr>
              <p:txBody>
                <a:bodyPr/>
                <a:lstStyle/>
                <a:p>
                  <a:endParaRPr lang="en-US"/>
                </a:p>
              </p:txBody>
            </p:sp>
            <p:sp>
              <p:nvSpPr>
                <p:cNvPr id="4169" name="Line 467"/>
                <p:cNvSpPr>
                  <a:spLocks noChangeShapeType="1"/>
                </p:cNvSpPr>
                <p:nvPr/>
              </p:nvSpPr>
              <p:spPr bwMode="auto">
                <a:xfrm>
                  <a:off x="4013" y="841"/>
                  <a:ext cx="9" cy="1"/>
                </a:xfrm>
                <a:prstGeom prst="line">
                  <a:avLst/>
                </a:prstGeom>
                <a:noFill/>
                <a:ln w="25400">
                  <a:solidFill>
                    <a:srgbClr val="000000"/>
                  </a:solidFill>
                  <a:round/>
                  <a:headEnd/>
                  <a:tailEnd/>
                </a:ln>
              </p:spPr>
              <p:txBody>
                <a:bodyPr/>
                <a:lstStyle/>
                <a:p>
                  <a:endParaRPr lang="en-US"/>
                </a:p>
              </p:txBody>
            </p:sp>
            <p:sp>
              <p:nvSpPr>
                <p:cNvPr id="4170" name="Line 468"/>
                <p:cNvSpPr>
                  <a:spLocks noChangeShapeType="1"/>
                </p:cNvSpPr>
                <p:nvPr/>
              </p:nvSpPr>
              <p:spPr bwMode="auto">
                <a:xfrm>
                  <a:off x="4022" y="842"/>
                  <a:ext cx="5" cy="1"/>
                </a:xfrm>
                <a:prstGeom prst="line">
                  <a:avLst/>
                </a:prstGeom>
                <a:noFill/>
                <a:ln w="25400">
                  <a:solidFill>
                    <a:srgbClr val="000000"/>
                  </a:solidFill>
                  <a:round/>
                  <a:headEnd/>
                  <a:tailEnd/>
                </a:ln>
              </p:spPr>
              <p:txBody>
                <a:bodyPr/>
                <a:lstStyle/>
                <a:p>
                  <a:endParaRPr lang="en-US"/>
                </a:p>
              </p:txBody>
            </p:sp>
            <p:sp>
              <p:nvSpPr>
                <p:cNvPr id="4171" name="Line 469"/>
                <p:cNvSpPr>
                  <a:spLocks noChangeShapeType="1"/>
                </p:cNvSpPr>
                <p:nvPr/>
              </p:nvSpPr>
              <p:spPr bwMode="auto">
                <a:xfrm>
                  <a:off x="4027" y="842"/>
                  <a:ext cx="7" cy="1"/>
                </a:xfrm>
                <a:prstGeom prst="line">
                  <a:avLst/>
                </a:prstGeom>
                <a:noFill/>
                <a:ln w="25400">
                  <a:solidFill>
                    <a:srgbClr val="000000"/>
                  </a:solidFill>
                  <a:round/>
                  <a:headEnd/>
                  <a:tailEnd/>
                </a:ln>
              </p:spPr>
              <p:txBody>
                <a:bodyPr/>
                <a:lstStyle/>
                <a:p>
                  <a:endParaRPr lang="en-US"/>
                </a:p>
              </p:txBody>
            </p:sp>
            <p:sp>
              <p:nvSpPr>
                <p:cNvPr id="4172" name="Line 470"/>
                <p:cNvSpPr>
                  <a:spLocks noChangeShapeType="1"/>
                </p:cNvSpPr>
                <p:nvPr/>
              </p:nvSpPr>
              <p:spPr bwMode="auto">
                <a:xfrm>
                  <a:off x="4034" y="842"/>
                  <a:ext cx="8" cy="3"/>
                </a:xfrm>
                <a:prstGeom prst="line">
                  <a:avLst/>
                </a:prstGeom>
                <a:noFill/>
                <a:ln w="25400">
                  <a:solidFill>
                    <a:srgbClr val="000000"/>
                  </a:solidFill>
                  <a:round/>
                  <a:headEnd/>
                  <a:tailEnd/>
                </a:ln>
              </p:spPr>
              <p:txBody>
                <a:bodyPr/>
                <a:lstStyle/>
                <a:p>
                  <a:endParaRPr lang="en-US"/>
                </a:p>
              </p:txBody>
            </p:sp>
            <p:sp>
              <p:nvSpPr>
                <p:cNvPr id="4173" name="Line 471"/>
                <p:cNvSpPr>
                  <a:spLocks noChangeShapeType="1"/>
                </p:cNvSpPr>
                <p:nvPr/>
              </p:nvSpPr>
              <p:spPr bwMode="auto">
                <a:xfrm>
                  <a:off x="4042" y="845"/>
                  <a:ext cx="7" cy="0"/>
                </a:xfrm>
                <a:prstGeom prst="line">
                  <a:avLst/>
                </a:prstGeom>
                <a:noFill/>
                <a:ln w="25400">
                  <a:solidFill>
                    <a:srgbClr val="000000"/>
                  </a:solidFill>
                  <a:round/>
                  <a:headEnd/>
                  <a:tailEnd/>
                </a:ln>
              </p:spPr>
              <p:txBody>
                <a:bodyPr/>
                <a:lstStyle/>
                <a:p>
                  <a:endParaRPr lang="en-US"/>
                </a:p>
              </p:txBody>
            </p:sp>
            <p:sp>
              <p:nvSpPr>
                <p:cNvPr id="4174" name="Line 472"/>
                <p:cNvSpPr>
                  <a:spLocks noChangeShapeType="1"/>
                </p:cNvSpPr>
                <p:nvPr/>
              </p:nvSpPr>
              <p:spPr bwMode="auto">
                <a:xfrm>
                  <a:off x="4049" y="845"/>
                  <a:ext cx="7" cy="0"/>
                </a:xfrm>
                <a:prstGeom prst="line">
                  <a:avLst/>
                </a:prstGeom>
                <a:noFill/>
                <a:ln w="25400">
                  <a:solidFill>
                    <a:srgbClr val="000000"/>
                  </a:solidFill>
                  <a:round/>
                  <a:headEnd/>
                  <a:tailEnd/>
                </a:ln>
              </p:spPr>
              <p:txBody>
                <a:bodyPr/>
                <a:lstStyle/>
                <a:p>
                  <a:endParaRPr lang="en-US"/>
                </a:p>
              </p:txBody>
            </p:sp>
            <p:sp>
              <p:nvSpPr>
                <p:cNvPr id="4175" name="Line 473"/>
                <p:cNvSpPr>
                  <a:spLocks noChangeShapeType="1"/>
                </p:cNvSpPr>
                <p:nvPr/>
              </p:nvSpPr>
              <p:spPr bwMode="auto">
                <a:xfrm>
                  <a:off x="4056" y="845"/>
                  <a:ext cx="6" cy="0"/>
                </a:xfrm>
                <a:prstGeom prst="line">
                  <a:avLst/>
                </a:prstGeom>
                <a:noFill/>
                <a:ln w="25400">
                  <a:solidFill>
                    <a:srgbClr val="000000"/>
                  </a:solidFill>
                  <a:round/>
                  <a:headEnd/>
                  <a:tailEnd/>
                </a:ln>
              </p:spPr>
              <p:txBody>
                <a:bodyPr/>
                <a:lstStyle/>
                <a:p>
                  <a:endParaRPr lang="en-US"/>
                </a:p>
              </p:txBody>
            </p:sp>
            <p:sp>
              <p:nvSpPr>
                <p:cNvPr id="4176" name="Line 474"/>
                <p:cNvSpPr>
                  <a:spLocks noChangeShapeType="1"/>
                </p:cNvSpPr>
                <p:nvPr/>
              </p:nvSpPr>
              <p:spPr bwMode="auto">
                <a:xfrm>
                  <a:off x="4062" y="845"/>
                  <a:ext cx="8" cy="1"/>
                </a:xfrm>
                <a:prstGeom prst="line">
                  <a:avLst/>
                </a:prstGeom>
                <a:noFill/>
                <a:ln w="25400">
                  <a:solidFill>
                    <a:srgbClr val="000000"/>
                  </a:solidFill>
                  <a:round/>
                  <a:headEnd/>
                  <a:tailEnd/>
                </a:ln>
              </p:spPr>
              <p:txBody>
                <a:bodyPr/>
                <a:lstStyle/>
                <a:p>
                  <a:endParaRPr lang="en-US"/>
                </a:p>
              </p:txBody>
            </p:sp>
            <p:sp>
              <p:nvSpPr>
                <p:cNvPr id="4177" name="Line 475"/>
                <p:cNvSpPr>
                  <a:spLocks noChangeShapeType="1"/>
                </p:cNvSpPr>
                <p:nvPr/>
              </p:nvSpPr>
              <p:spPr bwMode="auto">
                <a:xfrm>
                  <a:off x="4070" y="846"/>
                  <a:ext cx="8" cy="1"/>
                </a:xfrm>
                <a:prstGeom prst="line">
                  <a:avLst/>
                </a:prstGeom>
                <a:noFill/>
                <a:ln w="25400">
                  <a:solidFill>
                    <a:srgbClr val="000000"/>
                  </a:solidFill>
                  <a:round/>
                  <a:headEnd/>
                  <a:tailEnd/>
                </a:ln>
              </p:spPr>
              <p:txBody>
                <a:bodyPr/>
                <a:lstStyle/>
                <a:p>
                  <a:endParaRPr lang="en-US"/>
                </a:p>
              </p:txBody>
            </p:sp>
            <p:sp>
              <p:nvSpPr>
                <p:cNvPr id="4178" name="Line 476"/>
                <p:cNvSpPr>
                  <a:spLocks noChangeShapeType="1"/>
                </p:cNvSpPr>
                <p:nvPr/>
              </p:nvSpPr>
              <p:spPr bwMode="auto">
                <a:xfrm>
                  <a:off x="4078" y="846"/>
                  <a:ext cx="5" cy="1"/>
                </a:xfrm>
                <a:prstGeom prst="line">
                  <a:avLst/>
                </a:prstGeom>
                <a:noFill/>
                <a:ln w="25400">
                  <a:solidFill>
                    <a:srgbClr val="000000"/>
                  </a:solidFill>
                  <a:round/>
                  <a:headEnd/>
                  <a:tailEnd/>
                </a:ln>
              </p:spPr>
              <p:txBody>
                <a:bodyPr/>
                <a:lstStyle/>
                <a:p>
                  <a:endParaRPr lang="en-US"/>
                </a:p>
              </p:txBody>
            </p:sp>
            <p:sp>
              <p:nvSpPr>
                <p:cNvPr id="4179" name="Line 477"/>
                <p:cNvSpPr>
                  <a:spLocks noChangeShapeType="1"/>
                </p:cNvSpPr>
                <p:nvPr/>
              </p:nvSpPr>
              <p:spPr bwMode="auto">
                <a:xfrm>
                  <a:off x="4083" y="846"/>
                  <a:ext cx="8" cy="3"/>
                </a:xfrm>
                <a:prstGeom prst="line">
                  <a:avLst/>
                </a:prstGeom>
                <a:noFill/>
                <a:ln w="25400">
                  <a:solidFill>
                    <a:srgbClr val="000000"/>
                  </a:solidFill>
                  <a:round/>
                  <a:headEnd/>
                  <a:tailEnd/>
                </a:ln>
              </p:spPr>
              <p:txBody>
                <a:bodyPr/>
                <a:lstStyle/>
                <a:p>
                  <a:endParaRPr lang="en-US"/>
                </a:p>
              </p:txBody>
            </p:sp>
            <p:sp>
              <p:nvSpPr>
                <p:cNvPr id="4180" name="Line 478"/>
                <p:cNvSpPr>
                  <a:spLocks noChangeShapeType="1"/>
                </p:cNvSpPr>
                <p:nvPr/>
              </p:nvSpPr>
              <p:spPr bwMode="auto">
                <a:xfrm>
                  <a:off x="4091" y="849"/>
                  <a:ext cx="8" cy="0"/>
                </a:xfrm>
                <a:prstGeom prst="line">
                  <a:avLst/>
                </a:prstGeom>
                <a:noFill/>
                <a:ln w="25400">
                  <a:solidFill>
                    <a:srgbClr val="000000"/>
                  </a:solidFill>
                  <a:round/>
                  <a:headEnd/>
                  <a:tailEnd/>
                </a:ln>
              </p:spPr>
              <p:txBody>
                <a:bodyPr/>
                <a:lstStyle/>
                <a:p>
                  <a:endParaRPr lang="en-US"/>
                </a:p>
              </p:txBody>
            </p:sp>
            <p:sp>
              <p:nvSpPr>
                <p:cNvPr id="4181" name="Line 479"/>
                <p:cNvSpPr>
                  <a:spLocks noChangeShapeType="1"/>
                </p:cNvSpPr>
                <p:nvPr/>
              </p:nvSpPr>
              <p:spPr bwMode="auto">
                <a:xfrm>
                  <a:off x="4099" y="849"/>
                  <a:ext cx="5" cy="0"/>
                </a:xfrm>
                <a:prstGeom prst="line">
                  <a:avLst/>
                </a:prstGeom>
                <a:noFill/>
                <a:ln w="25400">
                  <a:solidFill>
                    <a:srgbClr val="000000"/>
                  </a:solidFill>
                  <a:round/>
                  <a:headEnd/>
                  <a:tailEnd/>
                </a:ln>
              </p:spPr>
              <p:txBody>
                <a:bodyPr/>
                <a:lstStyle/>
                <a:p>
                  <a:endParaRPr lang="en-US"/>
                </a:p>
              </p:txBody>
            </p:sp>
            <p:sp>
              <p:nvSpPr>
                <p:cNvPr id="4182" name="Line 480"/>
                <p:cNvSpPr>
                  <a:spLocks noChangeShapeType="1"/>
                </p:cNvSpPr>
                <p:nvPr/>
              </p:nvSpPr>
              <p:spPr bwMode="auto">
                <a:xfrm>
                  <a:off x="4104" y="849"/>
                  <a:ext cx="8" cy="0"/>
                </a:xfrm>
                <a:prstGeom prst="line">
                  <a:avLst/>
                </a:prstGeom>
                <a:noFill/>
                <a:ln w="25400">
                  <a:solidFill>
                    <a:srgbClr val="000000"/>
                  </a:solidFill>
                  <a:round/>
                  <a:headEnd/>
                  <a:tailEnd/>
                </a:ln>
              </p:spPr>
              <p:txBody>
                <a:bodyPr/>
                <a:lstStyle/>
                <a:p>
                  <a:endParaRPr lang="en-US"/>
                </a:p>
              </p:txBody>
            </p:sp>
            <p:sp>
              <p:nvSpPr>
                <p:cNvPr id="4183" name="Line 481"/>
                <p:cNvSpPr>
                  <a:spLocks noChangeShapeType="1"/>
                </p:cNvSpPr>
                <p:nvPr/>
              </p:nvSpPr>
              <p:spPr bwMode="auto">
                <a:xfrm>
                  <a:off x="4112" y="849"/>
                  <a:ext cx="8" cy="1"/>
                </a:xfrm>
                <a:prstGeom prst="line">
                  <a:avLst/>
                </a:prstGeom>
                <a:noFill/>
                <a:ln w="25400">
                  <a:solidFill>
                    <a:srgbClr val="000000"/>
                  </a:solidFill>
                  <a:round/>
                  <a:headEnd/>
                  <a:tailEnd/>
                </a:ln>
              </p:spPr>
              <p:txBody>
                <a:bodyPr/>
                <a:lstStyle/>
                <a:p>
                  <a:endParaRPr lang="en-US"/>
                </a:p>
              </p:txBody>
            </p:sp>
            <p:sp>
              <p:nvSpPr>
                <p:cNvPr id="4184" name="Line 482"/>
                <p:cNvSpPr>
                  <a:spLocks noChangeShapeType="1"/>
                </p:cNvSpPr>
                <p:nvPr/>
              </p:nvSpPr>
              <p:spPr bwMode="auto">
                <a:xfrm>
                  <a:off x="4120" y="850"/>
                  <a:ext cx="7" cy="1"/>
                </a:xfrm>
                <a:prstGeom prst="line">
                  <a:avLst/>
                </a:prstGeom>
                <a:noFill/>
                <a:ln w="25400">
                  <a:solidFill>
                    <a:srgbClr val="000000"/>
                  </a:solidFill>
                  <a:round/>
                  <a:headEnd/>
                  <a:tailEnd/>
                </a:ln>
              </p:spPr>
              <p:txBody>
                <a:bodyPr/>
                <a:lstStyle/>
                <a:p>
                  <a:endParaRPr lang="en-US"/>
                </a:p>
              </p:txBody>
            </p:sp>
            <p:sp>
              <p:nvSpPr>
                <p:cNvPr id="4185" name="Line 483"/>
                <p:cNvSpPr>
                  <a:spLocks noChangeShapeType="1"/>
                </p:cNvSpPr>
                <p:nvPr/>
              </p:nvSpPr>
              <p:spPr bwMode="auto">
                <a:xfrm>
                  <a:off x="4127" y="850"/>
                  <a:ext cx="6" cy="1"/>
                </a:xfrm>
                <a:prstGeom prst="line">
                  <a:avLst/>
                </a:prstGeom>
                <a:noFill/>
                <a:ln w="25400">
                  <a:solidFill>
                    <a:srgbClr val="000000"/>
                  </a:solidFill>
                  <a:round/>
                  <a:headEnd/>
                  <a:tailEnd/>
                </a:ln>
              </p:spPr>
              <p:txBody>
                <a:bodyPr/>
                <a:lstStyle/>
                <a:p>
                  <a:endParaRPr lang="en-US"/>
                </a:p>
              </p:txBody>
            </p:sp>
            <p:sp>
              <p:nvSpPr>
                <p:cNvPr id="4186" name="Line 484"/>
                <p:cNvSpPr>
                  <a:spLocks noChangeShapeType="1"/>
                </p:cNvSpPr>
                <p:nvPr/>
              </p:nvSpPr>
              <p:spPr bwMode="auto">
                <a:xfrm>
                  <a:off x="4133" y="850"/>
                  <a:ext cx="8" cy="2"/>
                </a:xfrm>
                <a:prstGeom prst="line">
                  <a:avLst/>
                </a:prstGeom>
                <a:noFill/>
                <a:ln w="25400">
                  <a:solidFill>
                    <a:srgbClr val="000000"/>
                  </a:solidFill>
                  <a:round/>
                  <a:headEnd/>
                  <a:tailEnd/>
                </a:ln>
              </p:spPr>
              <p:txBody>
                <a:bodyPr/>
                <a:lstStyle/>
                <a:p>
                  <a:endParaRPr lang="en-US"/>
                </a:p>
              </p:txBody>
            </p:sp>
            <p:sp>
              <p:nvSpPr>
                <p:cNvPr id="4187" name="Line 485"/>
                <p:cNvSpPr>
                  <a:spLocks noChangeShapeType="1"/>
                </p:cNvSpPr>
                <p:nvPr/>
              </p:nvSpPr>
              <p:spPr bwMode="auto">
                <a:xfrm>
                  <a:off x="4141" y="852"/>
                  <a:ext cx="7" cy="1"/>
                </a:xfrm>
                <a:prstGeom prst="line">
                  <a:avLst/>
                </a:prstGeom>
                <a:noFill/>
                <a:ln w="25400">
                  <a:solidFill>
                    <a:srgbClr val="000000"/>
                  </a:solidFill>
                  <a:round/>
                  <a:headEnd/>
                  <a:tailEnd/>
                </a:ln>
              </p:spPr>
              <p:txBody>
                <a:bodyPr/>
                <a:lstStyle/>
                <a:p>
                  <a:endParaRPr lang="en-US"/>
                </a:p>
              </p:txBody>
            </p:sp>
            <p:sp>
              <p:nvSpPr>
                <p:cNvPr id="4188" name="Line 486"/>
                <p:cNvSpPr>
                  <a:spLocks noChangeShapeType="1"/>
                </p:cNvSpPr>
                <p:nvPr/>
              </p:nvSpPr>
              <p:spPr bwMode="auto">
                <a:xfrm>
                  <a:off x="4148" y="852"/>
                  <a:ext cx="7" cy="1"/>
                </a:xfrm>
                <a:prstGeom prst="line">
                  <a:avLst/>
                </a:prstGeom>
                <a:noFill/>
                <a:ln w="25400">
                  <a:solidFill>
                    <a:srgbClr val="000000"/>
                  </a:solidFill>
                  <a:round/>
                  <a:headEnd/>
                  <a:tailEnd/>
                </a:ln>
              </p:spPr>
              <p:txBody>
                <a:bodyPr/>
                <a:lstStyle/>
                <a:p>
                  <a:endParaRPr lang="en-US"/>
                </a:p>
              </p:txBody>
            </p:sp>
            <p:sp>
              <p:nvSpPr>
                <p:cNvPr id="4189" name="Line 487"/>
                <p:cNvSpPr>
                  <a:spLocks noChangeShapeType="1"/>
                </p:cNvSpPr>
                <p:nvPr/>
              </p:nvSpPr>
              <p:spPr bwMode="auto">
                <a:xfrm>
                  <a:off x="4155" y="852"/>
                  <a:ext cx="6" cy="1"/>
                </a:xfrm>
                <a:prstGeom prst="line">
                  <a:avLst/>
                </a:prstGeom>
                <a:noFill/>
                <a:ln w="25400">
                  <a:solidFill>
                    <a:srgbClr val="000000"/>
                  </a:solidFill>
                  <a:round/>
                  <a:headEnd/>
                  <a:tailEnd/>
                </a:ln>
              </p:spPr>
              <p:txBody>
                <a:bodyPr/>
                <a:lstStyle/>
                <a:p>
                  <a:endParaRPr lang="en-US"/>
                </a:p>
              </p:txBody>
            </p:sp>
            <p:sp>
              <p:nvSpPr>
                <p:cNvPr id="4190" name="Line 488"/>
                <p:cNvSpPr>
                  <a:spLocks noChangeShapeType="1"/>
                </p:cNvSpPr>
                <p:nvPr/>
              </p:nvSpPr>
              <p:spPr bwMode="auto">
                <a:xfrm flipV="1">
                  <a:off x="4161" y="846"/>
                  <a:ext cx="8" cy="6"/>
                </a:xfrm>
                <a:prstGeom prst="line">
                  <a:avLst/>
                </a:prstGeom>
                <a:noFill/>
                <a:ln w="25400">
                  <a:solidFill>
                    <a:srgbClr val="000000"/>
                  </a:solidFill>
                  <a:round/>
                  <a:headEnd/>
                  <a:tailEnd/>
                </a:ln>
              </p:spPr>
              <p:txBody>
                <a:bodyPr/>
                <a:lstStyle/>
                <a:p>
                  <a:endParaRPr lang="en-US"/>
                </a:p>
              </p:txBody>
            </p:sp>
            <p:sp>
              <p:nvSpPr>
                <p:cNvPr id="4191" name="Line 489"/>
                <p:cNvSpPr>
                  <a:spLocks noChangeShapeType="1"/>
                </p:cNvSpPr>
                <p:nvPr/>
              </p:nvSpPr>
              <p:spPr bwMode="auto">
                <a:xfrm flipV="1">
                  <a:off x="4169" y="839"/>
                  <a:ext cx="7" cy="7"/>
                </a:xfrm>
                <a:prstGeom prst="line">
                  <a:avLst/>
                </a:prstGeom>
                <a:noFill/>
                <a:ln w="25400">
                  <a:solidFill>
                    <a:srgbClr val="000000"/>
                  </a:solidFill>
                  <a:round/>
                  <a:headEnd/>
                  <a:tailEnd/>
                </a:ln>
              </p:spPr>
              <p:txBody>
                <a:bodyPr/>
                <a:lstStyle/>
                <a:p>
                  <a:endParaRPr lang="en-US"/>
                </a:p>
              </p:txBody>
            </p:sp>
            <p:sp>
              <p:nvSpPr>
                <p:cNvPr id="4192" name="Line 490"/>
                <p:cNvSpPr>
                  <a:spLocks noChangeShapeType="1"/>
                </p:cNvSpPr>
                <p:nvPr/>
              </p:nvSpPr>
              <p:spPr bwMode="auto">
                <a:xfrm flipV="1">
                  <a:off x="4176" y="834"/>
                  <a:ext cx="6" cy="5"/>
                </a:xfrm>
                <a:prstGeom prst="line">
                  <a:avLst/>
                </a:prstGeom>
                <a:noFill/>
                <a:ln w="25400">
                  <a:solidFill>
                    <a:srgbClr val="000000"/>
                  </a:solidFill>
                  <a:round/>
                  <a:headEnd/>
                  <a:tailEnd/>
                </a:ln>
              </p:spPr>
              <p:txBody>
                <a:bodyPr/>
                <a:lstStyle/>
                <a:p>
                  <a:endParaRPr lang="en-US"/>
                </a:p>
              </p:txBody>
            </p:sp>
            <p:sp>
              <p:nvSpPr>
                <p:cNvPr id="4193" name="Line 491"/>
                <p:cNvSpPr>
                  <a:spLocks noChangeShapeType="1"/>
                </p:cNvSpPr>
                <p:nvPr/>
              </p:nvSpPr>
              <p:spPr bwMode="auto">
                <a:xfrm flipV="1">
                  <a:off x="4182" y="828"/>
                  <a:ext cx="8" cy="6"/>
                </a:xfrm>
                <a:prstGeom prst="line">
                  <a:avLst/>
                </a:prstGeom>
                <a:noFill/>
                <a:ln w="25400">
                  <a:solidFill>
                    <a:srgbClr val="000000"/>
                  </a:solidFill>
                  <a:round/>
                  <a:headEnd/>
                  <a:tailEnd/>
                </a:ln>
              </p:spPr>
              <p:txBody>
                <a:bodyPr/>
                <a:lstStyle/>
                <a:p>
                  <a:endParaRPr lang="en-US"/>
                </a:p>
              </p:txBody>
            </p:sp>
            <p:sp>
              <p:nvSpPr>
                <p:cNvPr id="4194" name="Line 492"/>
                <p:cNvSpPr>
                  <a:spLocks noChangeShapeType="1"/>
                </p:cNvSpPr>
                <p:nvPr/>
              </p:nvSpPr>
              <p:spPr bwMode="auto">
                <a:xfrm flipV="1">
                  <a:off x="4190" y="823"/>
                  <a:ext cx="8" cy="5"/>
                </a:xfrm>
                <a:prstGeom prst="line">
                  <a:avLst/>
                </a:prstGeom>
                <a:noFill/>
                <a:ln w="25400">
                  <a:solidFill>
                    <a:srgbClr val="000000"/>
                  </a:solidFill>
                  <a:round/>
                  <a:headEnd/>
                  <a:tailEnd/>
                </a:ln>
              </p:spPr>
              <p:txBody>
                <a:bodyPr/>
                <a:lstStyle/>
                <a:p>
                  <a:endParaRPr lang="en-US"/>
                </a:p>
              </p:txBody>
            </p:sp>
            <p:sp>
              <p:nvSpPr>
                <p:cNvPr id="4195" name="Line 493"/>
                <p:cNvSpPr>
                  <a:spLocks noChangeShapeType="1"/>
                </p:cNvSpPr>
                <p:nvPr/>
              </p:nvSpPr>
              <p:spPr bwMode="auto">
                <a:xfrm flipV="1">
                  <a:off x="4198" y="819"/>
                  <a:ext cx="5" cy="4"/>
                </a:xfrm>
                <a:prstGeom prst="line">
                  <a:avLst/>
                </a:prstGeom>
                <a:noFill/>
                <a:ln w="25400">
                  <a:solidFill>
                    <a:srgbClr val="000000"/>
                  </a:solidFill>
                  <a:round/>
                  <a:headEnd/>
                  <a:tailEnd/>
                </a:ln>
              </p:spPr>
              <p:txBody>
                <a:bodyPr/>
                <a:lstStyle/>
                <a:p>
                  <a:endParaRPr lang="en-US"/>
                </a:p>
              </p:txBody>
            </p:sp>
            <p:sp>
              <p:nvSpPr>
                <p:cNvPr id="4196" name="Line 494"/>
                <p:cNvSpPr>
                  <a:spLocks noChangeShapeType="1"/>
                </p:cNvSpPr>
                <p:nvPr/>
              </p:nvSpPr>
              <p:spPr bwMode="auto">
                <a:xfrm flipV="1">
                  <a:off x="4203" y="816"/>
                  <a:ext cx="8" cy="3"/>
                </a:xfrm>
                <a:prstGeom prst="line">
                  <a:avLst/>
                </a:prstGeom>
                <a:noFill/>
                <a:ln w="25400">
                  <a:solidFill>
                    <a:srgbClr val="000000"/>
                  </a:solidFill>
                  <a:round/>
                  <a:headEnd/>
                  <a:tailEnd/>
                </a:ln>
              </p:spPr>
              <p:txBody>
                <a:bodyPr/>
                <a:lstStyle/>
                <a:p>
                  <a:endParaRPr lang="en-US"/>
                </a:p>
              </p:txBody>
            </p:sp>
            <p:sp>
              <p:nvSpPr>
                <p:cNvPr id="4197" name="Line 495"/>
                <p:cNvSpPr>
                  <a:spLocks noChangeShapeType="1"/>
                </p:cNvSpPr>
                <p:nvPr/>
              </p:nvSpPr>
              <p:spPr bwMode="auto">
                <a:xfrm flipV="1">
                  <a:off x="4211" y="814"/>
                  <a:ext cx="8" cy="2"/>
                </a:xfrm>
                <a:prstGeom prst="line">
                  <a:avLst/>
                </a:prstGeom>
                <a:noFill/>
                <a:ln w="25400">
                  <a:solidFill>
                    <a:srgbClr val="000000"/>
                  </a:solidFill>
                  <a:round/>
                  <a:headEnd/>
                  <a:tailEnd/>
                </a:ln>
              </p:spPr>
              <p:txBody>
                <a:bodyPr/>
                <a:lstStyle/>
                <a:p>
                  <a:endParaRPr lang="en-US"/>
                </a:p>
              </p:txBody>
            </p:sp>
            <p:sp>
              <p:nvSpPr>
                <p:cNvPr id="4198" name="Line 496"/>
                <p:cNvSpPr>
                  <a:spLocks noChangeShapeType="1"/>
                </p:cNvSpPr>
                <p:nvPr/>
              </p:nvSpPr>
              <p:spPr bwMode="auto">
                <a:xfrm flipV="1">
                  <a:off x="4219" y="812"/>
                  <a:ext cx="5" cy="2"/>
                </a:xfrm>
                <a:prstGeom prst="line">
                  <a:avLst/>
                </a:prstGeom>
                <a:noFill/>
                <a:ln w="25400">
                  <a:solidFill>
                    <a:srgbClr val="000000"/>
                  </a:solidFill>
                  <a:round/>
                  <a:headEnd/>
                  <a:tailEnd/>
                </a:ln>
              </p:spPr>
              <p:txBody>
                <a:bodyPr/>
                <a:lstStyle/>
                <a:p>
                  <a:endParaRPr lang="en-US"/>
                </a:p>
              </p:txBody>
            </p:sp>
            <p:sp>
              <p:nvSpPr>
                <p:cNvPr id="4199" name="Line 497"/>
                <p:cNvSpPr>
                  <a:spLocks noChangeShapeType="1"/>
                </p:cNvSpPr>
                <p:nvPr/>
              </p:nvSpPr>
              <p:spPr bwMode="auto">
                <a:xfrm flipV="1">
                  <a:off x="4224" y="810"/>
                  <a:ext cx="8" cy="2"/>
                </a:xfrm>
                <a:prstGeom prst="line">
                  <a:avLst/>
                </a:prstGeom>
                <a:noFill/>
                <a:ln w="25400">
                  <a:solidFill>
                    <a:srgbClr val="000000"/>
                  </a:solidFill>
                  <a:round/>
                  <a:headEnd/>
                  <a:tailEnd/>
                </a:ln>
              </p:spPr>
              <p:txBody>
                <a:bodyPr/>
                <a:lstStyle/>
                <a:p>
                  <a:endParaRPr lang="en-US"/>
                </a:p>
              </p:txBody>
            </p:sp>
            <p:sp>
              <p:nvSpPr>
                <p:cNvPr id="4200" name="Line 498"/>
                <p:cNvSpPr>
                  <a:spLocks noChangeShapeType="1"/>
                </p:cNvSpPr>
                <p:nvPr/>
              </p:nvSpPr>
              <p:spPr bwMode="auto">
                <a:xfrm>
                  <a:off x="4232" y="810"/>
                  <a:ext cx="9" cy="1"/>
                </a:xfrm>
                <a:prstGeom prst="line">
                  <a:avLst/>
                </a:prstGeom>
                <a:noFill/>
                <a:ln w="25400">
                  <a:solidFill>
                    <a:srgbClr val="000000"/>
                  </a:solidFill>
                  <a:round/>
                  <a:headEnd/>
                  <a:tailEnd/>
                </a:ln>
              </p:spPr>
              <p:txBody>
                <a:bodyPr/>
                <a:lstStyle/>
                <a:p>
                  <a:endParaRPr lang="en-US"/>
                </a:p>
              </p:txBody>
            </p:sp>
            <p:sp>
              <p:nvSpPr>
                <p:cNvPr id="4201" name="Line 499"/>
                <p:cNvSpPr>
                  <a:spLocks noChangeShapeType="1"/>
                </p:cNvSpPr>
                <p:nvPr/>
              </p:nvSpPr>
              <p:spPr bwMode="auto">
                <a:xfrm>
                  <a:off x="4241" y="810"/>
                  <a:ext cx="6" cy="1"/>
                </a:xfrm>
                <a:prstGeom prst="line">
                  <a:avLst/>
                </a:prstGeom>
                <a:noFill/>
                <a:ln w="25400">
                  <a:solidFill>
                    <a:srgbClr val="000000"/>
                  </a:solidFill>
                  <a:round/>
                  <a:headEnd/>
                  <a:tailEnd/>
                </a:ln>
              </p:spPr>
              <p:txBody>
                <a:bodyPr/>
                <a:lstStyle/>
                <a:p>
                  <a:endParaRPr lang="en-US"/>
                </a:p>
              </p:txBody>
            </p:sp>
            <p:sp>
              <p:nvSpPr>
                <p:cNvPr id="4202" name="Line 500"/>
                <p:cNvSpPr>
                  <a:spLocks noChangeShapeType="1"/>
                </p:cNvSpPr>
                <p:nvPr/>
              </p:nvSpPr>
              <p:spPr bwMode="auto">
                <a:xfrm>
                  <a:off x="4247" y="810"/>
                  <a:ext cx="7" cy="2"/>
                </a:xfrm>
                <a:prstGeom prst="line">
                  <a:avLst/>
                </a:prstGeom>
                <a:noFill/>
                <a:ln w="25400">
                  <a:solidFill>
                    <a:srgbClr val="000000"/>
                  </a:solidFill>
                  <a:round/>
                  <a:headEnd/>
                  <a:tailEnd/>
                </a:ln>
              </p:spPr>
              <p:txBody>
                <a:bodyPr/>
                <a:lstStyle/>
                <a:p>
                  <a:endParaRPr lang="en-US"/>
                </a:p>
              </p:txBody>
            </p:sp>
            <p:sp>
              <p:nvSpPr>
                <p:cNvPr id="4203" name="Line 501"/>
                <p:cNvSpPr>
                  <a:spLocks noChangeShapeType="1"/>
                </p:cNvSpPr>
                <p:nvPr/>
              </p:nvSpPr>
              <p:spPr bwMode="auto">
                <a:xfrm>
                  <a:off x="4254" y="812"/>
                  <a:ext cx="6" cy="1"/>
                </a:xfrm>
                <a:prstGeom prst="line">
                  <a:avLst/>
                </a:prstGeom>
                <a:noFill/>
                <a:ln w="25400">
                  <a:solidFill>
                    <a:srgbClr val="000000"/>
                  </a:solidFill>
                  <a:round/>
                  <a:headEnd/>
                  <a:tailEnd/>
                </a:ln>
              </p:spPr>
              <p:txBody>
                <a:bodyPr/>
                <a:lstStyle/>
                <a:p>
                  <a:endParaRPr lang="en-US"/>
                </a:p>
              </p:txBody>
            </p:sp>
            <p:sp>
              <p:nvSpPr>
                <p:cNvPr id="4204" name="Line 502"/>
                <p:cNvSpPr>
                  <a:spLocks noChangeShapeType="1"/>
                </p:cNvSpPr>
                <p:nvPr/>
              </p:nvSpPr>
              <p:spPr bwMode="auto">
                <a:xfrm>
                  <a:off x="4260" y="812"/>
                  <a:ext cx="8" cy="1"/>
                </a:xfrm>
                <a:prstGeom prst="line">
                  <a:avLst/>
                </a:prstGeom>
                <a:noFill/>
                <a:ln w="25400">
                  <a:solidFill>
                    <a:srgbClr val="000000"/>
                  </a:solidFill>
                  <a:round/>
                  <a:headEnd/>
                  <a:tailEnd/>
                </a:ln>
              </p:spPr>
              <p:txBody>
                <a:bodyPr/>
                <a:lstStyle/>
                <a:p>
                  <a:endParaRPr lang="en-US"/>
                </a:p>
              </p:txBody>
            </p:sp>
            <p:sp>
              <p:nvSpPr>
                <p:cNvPr id="4205" name="Line 503"/>
                <p:cNvSpPr>
                  <a:spLocks noChangeShapeType="1"/>
                </p:cNvSpPr>
                <p:nvPr/>
              </p:nvSpPr>
              <p:spPr bwMode="auto">
                <a:xfrm>
                  <a:off x="4268" y="812"/>
                  <a:ext cx="7" cy="2"/>
                </a:xfrm>
                <a:prstGeom prst="line">
                  <a:avLst/>
                </a:prstGeom>
                <a:noFill/>
                <a:ln w="25400">
                  <a:solidFill>
                    <a:srgbClr val="000000"/>
                  </a:solidFill>
                  <a:round/>
                  <a:headEnd/>
                  <a:tailEnd/>
                </a:ln>
              </p:spPr>
              <p:txBody>
                <a:bodyPr/>
                <a:lstStyle/>
                <a:p>
                  <a:endParaRPr lang="en-US"/>
                </a:p>
              </p:txBody>
            </p:sp>
            <p:sp>
              <p:nvSpPr>
                <p:cNvPr id="4206" name="Line 504"/>
                <p:cNvSpPr>
                  <a:spLocks noChangeShapeType="1"/>
                </p:cNvSpPr>
                <p:nvPr/>
              </p:nvSpPr>
              <p:spPr bwMode="auto">
                <a:xfrm>
                  <a:off x="4275" y="814"/>
                  <a:ext cx="6" cy="1"/>
                </a:xfrm>
                <a:prstGeom prst="line">
                  <a:avLst/>
                </a:prstGeom>
                <a:noFill/>
                <a:ln w="25400">
                  <a:solidFill>
                    <a:srgbClr val="000000"/>
                  </a:solidFill>
                  <a:round/>
                  <a:headEnd/>
                  <a:tailEnd/>
                </a:ln>
              </p:spPr>
              <p:txBody>
                <a:bodyPr/>
                <a:lstStyle/>
                <a:p>
                  <a:endParaRPr lang="en-US"/>
                </a:p>
              </p:txBody>
            </p:sp>
            <p:sp>
              <p:nvSpPr>
                <p:cNvPr id="4207" name="Line 505"/>
                <p:cNvSpPr>
                  <a:spLocks noChangeShapeType="1"/>
                </p:cNvSpPr>
                <p:nvPr/>
              </p:nvSpPr>
              <p:spPr bwMode="auto">
                <a:xfrm>
                  <a:off x="4281" y="814"/>
                  <a:ext cx="8" cy="1"/>
                </a:xfrm>
                <a:prstGeom prst="line">
                  <a:avLst/>
                </a:prstGeom>
                <a:noFill/>
                <a:ln w="25400">
                  <a:solidFill>
                    <a:srgbClr val="000000"/>
                  </a:solidFill>
                  <a:round/>
                  <a:headEnd/>
                  <a:tailEnd/>
                </a:ln>
              </p:spPr>
              <p:txBody>
                <a:bodyPr/>
                <a:lstStyle/>
                <a:p>
                  <a:endParaRPr lang="en-US"/>
                </a:p>
              </p:txBody>
            </p:sp>
            <p:sp>
              <p:nvSpPr>
                <p:cNvPr id="4208" name="Line 506"/>
                <p:cNvSpPr>
                  <a:spLocks noChangeShapeType="1"/>
                </p:cNvSpPr>
                <p:nvPr/>
              </p:nvSpPr>
              <p:spPr bwMode="auto">
                <a:xfrm>
                  <a:off x="4289" y="814"/>
                  <a:ext cx="7" cy="2"/>
                </a:xfrm>
                <a:prstGeom prst="line">
                  <a:avLst/>
                </a:prstGeom>
                <a:noFill/>
                <a:ln w="25400">
                  <a:solidFill>
                    <a:srgbClr val="000000"/>
                  </a:solidFill>
                  <a:round/>
                  <a:headEnd/>
                  <a:tailEnd/>
                </a:ln>
              </p:spPr>
              <p:txBody>
                <a:bodyPr/>
                <a:lstStyle/>
                <a:p>
                  <a:endParaRPr lang="en-US"/>
                </a:p>
              </p:txBody>
            </p:sp>
            <p:sp>
              <p:nvSpPr>
                <p:cNvPr id="4209" name="Line 507"/>
                <p:cNvSpPr>
                  <a:spLocks noChangeShapeType="1"/>
                </p:cNvSpPr>
                <p:nvPr/>
              </p:nvSpPr>
              <p:spPr bwMode="auto">
                <a:xfrm>
                  <a:off x="4296" y="816"/>
                  <a:ext cx="6" cy="1"/>
                </a:xfrm>
                <a:prstGeom prst="line">
                  <a:avLst/>
                </a:prstGeom>
                <a:noFill/>
                <a:ln w="25400">
                  <a:solidFill>
                    <a:srgbClr val="000000"/>
                  </a:solidFill>
                  <a:round/>
                  <a:headEnd/>
                  <a:tailEnd/>
                </a:ln>
              </p:spPr>
              <p:txBody>
                <a:bodyPr/>
                <a:lstStyle/>
                <a:p>
                  <a:endParaRPr lang="en-US"/>
                </a:p>
              </p:txBody>
            </p:sp>
            <p:sp>
              <p:nvSpPr>
                <p:cNvPr id="4210" name="Line 508"/>
                <p:cNvSpPr>
                  <a:spLocks noChangeShapeType="1"/>
                </p:cNvSpPr>
                <p:nvPr/>
              </p:nvSpPr>
              <p:spPr bwMode="auto">
                <a:xfrm>
                  <a:off x="4302" y="816"/>
                  <a:ext cx="8" cy="1"/>
                </a:xfrm>
                <a:prstGeom prst="line">
                  <a:avLst/>
                </a:prstGeom>
                <a:noFill/>
                <a:ln w="25400">
                  <a:solidFill>
                    <a:srgbClr val="000000"/>
                  </a:solidFill>
                  <a:round/>
                  <a:headEnd/>
                  <a:tailEnd/>
                </a:ln>
              </p:spPr>
              <p:txBody>
                <a:bodyPr/>
                <a:lstStyle/>
                <a:p>
                  <a:endParaRPr lang="en-US"/>
                </a:p>
              </p:txBody>
            </p:sp>
            <p:sp>
              <p:nvSpPr>
                <p:cNvPr id="4211" name="Line 509"/>
                <p:cNvSpPr>
                  <a:spLocks noChangeShapeType="1"/>
                </p:cNvSpPr>
                <p:nvPr/>
              </p:nvSpPr>
              <p:spPr bwMode="auto">
                <a:xfrm>
                  <a:off x="4310" y="816"/>
                  <a:ext cx="8" cy="1"/>
                </a:xfrm>
                <a:prstGeom prst="line">
                  <a:avLst/>
                </a:prstGeom>
                <a:noFill/>
                <a:ln w="25400">
                  <a:solidFill>
                    <a:srgbClr val="000000"/>
                  </a:solidFill>
                  <a:round/>
                  <a:headEnd/>
                  <a:tailEnd/>
                </a:ln>
              </p:spPr>
              <p:txBody>
                <a:bodyPr/>
                <a:lstStyle/>
                <a:p>
                  <a:endParaRPr lang="en-US"/>
                </a:p>
              </p:txBody>
            </p:sp>
            <p:sp>
              <p:nvSpPr>
                <p:cNvPr id="4212" name="Line 510"/>
                <p:cNvSpPr>
                  <a:spLocks noChangeShapeType="1"/>
                </p:cNvSpPr>
                <p:nvPr/>
              </p:nvSpPr>
              <p:spPr bwMode="auto">
                <a:xfrm>
                  <a:off x="4318" y="817"/>
                  <a:ext cx="6" cy="0"/>
                </a:xfrm>
                <a:prstGeom prst="line">
                  <a:avLst/>
                </a:prstGeom>
                <a:noFill/>
                <a:ln w="25400">
                  <a:solidFill>
                    <a:srgbClr val="000000"/>
                  </a:solidFill>
                  <a:round/>
                  <a:headEnd/>
                  <a:tailEnd/>
                </a:ln>
              </p:spPr>
              <p:txBody>
                <a:bodyPr/>
                <a:lstStyle/>
                <a:p>
                  <a:endParaRPr lang="en-US"/>
                </a:p>
              </p:txBody>
            </p:sp>
            <p:sp>
              <p:nvSpPr>
                <p:cNvPr id="4213" name="Line 511"/>
                <p:cNvSpPr>
                  <a:spLocks noChangeShapeType="1"/>
                </p:cNvSpPr>
                <p:nvPr/>
              </p:nvSpPr>
              <p:spPr bwMode="auto">
                <a:xfrm>
                  <a:off x="4324" y="817"/>
                  <a:ext cx="8" cy="0"/>
                </a:xfrm>
                <a:prstGeom prst="line">
                  <a:avLst/>
                </a:prstGeom>
                <a:noFill/>
                <a:ln w="25400">
                  <a:solidFill>
                    <a:srgbClr val="000000"/>
                  </a:solidFill>
                  <a:round/>
                  <a:headEnd/>
                  <a:tailEnd/>
                </a:ln>
              </p:spPr>
              <p:txBody>
                <a:bodyPr/>
                <a:lstStyle/>
                <a:p>
                  <a:endParaRPr lang="en-US"/>
                </a:p>
              </p:txBody>
            </p:sp>
            <p:sp>
              <p:nvSpPr>
                <p:cNvPr id="4214" name="Line 512"/>
                <p:cNvSpPr>
                  <a:spLocks noChangeShapeType="1"/>
                </p:cNvSpPr>
                <p:nvPr/>
              </p:nvSpPr>
              <p:spPr bwMode="auto">
                <a:xfrm>
                  <a:off x="4332" y="817"/>
                  <a:ext cx="5" cy="0"/>
                </a:xfrm>
                <a:prstGeom prst="line">
                  <a:avLst/>
                </a:prstGeom>
                <a:noFill/>
                <a:ln w="25400">
                  <a:solidFill>
                    <a:srgbClr val="000000"/>
                  </a:solidFill>
                  <a:round/>
                  <a:headEnd/>
                  <a:tailEnd/>
                </a:ln>
              </p:spPr>
              <p:txBody>
                <a:bodyPr/>
                <a:lstStyle/>
                <a:p>
                  <a:endParaRPr lang="en-US"/>
                </a:p>
              </p:txBody>
            </p:sp>
            <p:sp>
              <p:nvSpPr>
                <p:cNvPr id="4215" name="Line 513"/>
                <p:cNvSpPr>
                  <a:spLocks noChangeShapeType="1"/>
                </p:cNvSpPr>
                <p:nvPr/>
              </p:nvSpPr>
              <p:spPr bwMode="auto">
                <a:xfrm>
                  <a:off x="4337" y="817"/>
                  <a:ext cx="8" cy="2"/>
                </a:xfrm>
                <a:prstGeom prst="line">
                  <a:avLst/>
                </a:prstGeom>
                <a:noFill/>
                <a:ln w="25400">
                  <a:solidFill>
                    <a:srgbClr val="000000"/>
                  </a:solidFill>
                  <a:round/>
                  <a:headEnd/>
                  <a:tailEnd/>
                </a:ln>
              </p:spPr>
              <p:txBody>
                <a:bodyPr/>
                <a:lstStyle/>
                <a:p>
                  <a:endParaRPr lang="en-US"/>
                </a:p>
              </p:txBody>
            </p:sp>
            <p:sp>
              <p:nvSpPr>
                <p:cNvPr id="4216" name="Line 514"/>
                <p:cNvSpPr>
                  <a:spLocks noChangeShapeType="1"/>
                </p:cNvSpPr>
                <p:nvPr/>
              </p:nvSpPr>
              <p:spPr bwMode="auto">
                <a:xfrm>
                  <a:off x="4345" y="819"/>
                  <a:ext cx="8" cy="1"/>
                </a:xfrm>
                <a:prstGeom prst="line">
                  <a:avLst/>
                </a:prstGeom>
                <a:noFill/>
                <a:ln w="25400">
                  <a:solidFill>
                    <a:srgbClr val="000000"/>
                  </a:solidFill>
                  <a:round/>
                  <a:headEnd/>
                  <a:tailEnd/>
                </a:ln>
              </p:spPr>
              <p:txBody>
                <a:bodyPr/>
                <a:lstStyle/>
                <a:p>
                  <a:endParaRPr lang="en-US"/>
                </a:p>
              </p:txBody>
            </p:sp>
            <p:sp>
              <p:nvSpPr>
                <p:cNvPr id="4217" name="Line 515"/>
                <p:cNvSpPr>
                  <a:spLocks noChangeShapeType="1"/>
                </p:cNvSpPr>
                <p:nvPr/>
              </p:nvSpPr>
              <p:spPr bwMode="auto">
                <a:xfrm>
                  <a:off x="4353" y="819"/>
                  <a:ext cx="5" cy="1"/>
                </a:xfrm>
                <a:prstGeom prst="line">
                  <a:avLst/>
                </a:prstGeom>
                <a:noFill/>
                <a:ln w="25400">
                  <a:solidFill>
                    <a:srgbClr val="000000"/>
                  </a:solidFill>
                  <a:round/>
                  <a:headEnd/>
                  <a:tailEnd/>
                </a:ln>
              </p:spPr>
              <p:txBody>
                <a:bodyPr/>
                <a:lstStyle/>
                <a:p>
                  <a:endParaRPr lang="en-US"/>
                </a:p>
              </p:txBody>
            </p:sp>
            <p:sp>
              <p:nvSpPr>
                <p:cNvPr id="4218" name="Line 516"/>
                <p:cNvSpPr>
                  <a:spLocks noChangeShapeType="1"/>
                </p:cNvSpPr>
                <p:nvPr/>
              </p:nvSpPr>
              <p:spPr bwMode="auto">
                <a:xfrm>
                  <a:off x="4358" y="819"/>
                  <a:ext cx="9" cy="1"/>
                </a:xfrm>
                <a:prstGeom prst="line">
                  <a:avLst/>
                </a:prstGeom>
                <a:noFill/>
                <a:ln w="25400">
                  <a:solidFill>
                    <a:srgbClr val="000000"/>
                  </a:solidFill>
                  <a:round/>
                  <a:headEnd/>
                  <a:tailEnd/>
                </a:ln>
              </p:spPr>
              <p:txBody>
                <a:bodyPr/>
                <a:lstStyle/>
                <a:p>
                  <a:endParaRPr lang="en-US"/>
                </a:p>
              </p:txBody>
            </p:sp>
            <p:sp>
              <p:nvSpPr>
                <p:cNvPr id="4219" name="Line 517"/>
                <p:cNvSpPr>
                  <a:spLocks noChangeShapeType="1"/>
                </p:cNvSpPr>
                <p:nvPr/>
              </p:nvSpPr>
              <p:spPr bwMode="auto">
                <a:xfrm>
                  <a:off x="4367" y="820"/>
                  <a:ext cx="7" cy="1"/>
                </a:xfrm>
                <a:prstGeom prst="line">
                  <a:avLst/>
                </a:prstGeom>
                <a:noFill/>
                <a:ln w="25400">
                  <a:solidFill>
                    <a:srgbClr val="000000"/>
                  </a:solidFill>
                  <a:round/>
                  <a:headEnd/>
                  <a:tailEnd/>
                </a:ln>
              </p:spPr>
              <p:txBody>
                <a:bodyPr/>
                <a:lstStyle/>
                <a:p>
                  <a:endParaRPr lang="en-US"/>
                </a:p>
              </p:txBody>
            </p:sp>
            <p:sp>
              <p:nvSpPr>
                <p:cNvPr id="4220" name="Line 518"/>
                <p:cNvSpPr>
                  <a:spLocks noChangeShapeType="1"/>
                </p:cNvSpPr>
                <p:nvPr/>
              </p:nvSpPr>
              <p:spPr bwMode="auto">
                <a:xfrm>
                  <a:off x="4374" y="820"/>
                  <a:ext cx="6" cy="1"/>
                </a:xfrm>
                <a:prstGeom prst="line">
                  <a:avLst/>
                </a:prstGeom>
                <a:noFill/>
                <a:ln w="25400">
                  <a:solidFill>
                    <a:srgbClr val="000000"/>
                  </a:solidFill>
                  <a:round/>
                  <a:headEnd/>
                  <a:tailEnd/>
                </a:ln>
              </p:spPr>
              <p:txBody>
                <a:bodyPr/>
                <a:lstStyle/>
                <a:p>
                  <a:endParaRPr lang="en-US"/>
                </a:p>
              </p:txBody>
            </p:sp>
            <p:sp>
              <p:nvSpPr>
                <p:cNvPr id="4221" name="Line 519"/>
                <p:cNvSpPr>
                  <a:spLocks noChangeShapeType="1"/>
                </p:cNvSpPr>
                <p:nvPr/>
              </p:nvSpPr>
              <p:spPr bwMode="auto">
                <a:xfrm>
                  <a:off x="4380" y="820"/>
                  <a:ext cx="8" cy="3"/>
                </a:xfrm>
                <a:prstGeom prst="line">
                  <a:avLst/>
                </a:prstGeom>
                <a:noFill/>
                <a:ln w="25400">
                  <a:solidFill>
                    <a:srgbClr val="000000"/>
                  </a:solidFill>
                  <a:round/>
                  <a:headEnd/>
                  <a:tailEnd/>
                </a:ln>
              </p:spPr>
              <p:txBody>
                <a:bodyPr/>
                <a:lstStyle/>
                <a:p>
                  <a:endParaRPr lang="en-US"/>
                </a:p>
              </p:txBody>
            </p:sp>
            <p:sp>
              <p:nvSpPr>
                <p:cNvPr id="4222" name="Line 520"/>
                <p:cNvSpPr>
                  <a:spLocks noChangeShapeType="1"/>
                </p:cNvSpPr>
                <p:nvPr/>
              </p:nvSpPr>
              <p:spPr bwMode="auto">
                <a:xfrm>
                  <a:off x="4388" y="823"/>
                  <a:ext cx="7" cy="0"/>
                </a:xfrm>
                <a:prstGeom prst="line">
                  <a:avLst/>
                </a:prstGeom>
                <a:noFill/>
                <a:ln w="25400">
                  <a:solidFill>
                    <a:srgbClr val="000000"/>
                  </a:solidFill>
                  <a:round/>
                  <a:headEnd/>
                  <a:tailEnd/>
                </a:ln>
              </p:spPr>
              <p:txBody>
                <a:bodyPr/>
                <a:lstStyle/>
                <a:p>
                  <a:endParaRPr lang="en-US"/>
                </a:p>
              </p:txBody>
            </p:sp>
            <p:sp>
              <p:nvSpPr>
                <p:cNvPr id="4223" name="Line 521"/>
                <p:cNvSpPr>
                  <a:spLocks noChangeShapeType="1"/>
                </p:cNvSpPr>
                <p:nvPr/>
              </p:nvSpPr>
              <p:spPr bwMode="auto">
                <a:xfrm>
                  <a:off x="4395" y="823"/>
                  <a:ext cx="6" cy="0"/>
                </a:xfrm>
                <a:prstGeom prst="line">
                  <a:avLst/>
                </a:prstGeom>
                <a:noFill/>
                <a:ln w="25400">
                  <a:solidFill>
                    <a:srgbClr val="000000"/>
                  </a:solidFill>
                  <a:round/>
                  <a:headEnd/>
                  <a:tailEnd/>
                </a:ln>
              </p:spPr>
              <p:txBody>
                <a:bodyPr/>
                <a:lstStyle/>
                <a:p>
                  <a:endParaRPr lang="en-US"/>
                </a:p>
              </p:txBody>
            </p:sp>
            <p:sp>
              <p:nvSpPr>
                <p:cNvPr id="4224" name="Line 522"/>
                <p:cNvSpPr>
                  <a:spLocks noChangeShapeType="1"/>
                </p:cNvSpPr>
                <p:nvPr/>
              </p:nvSpPr>
              <p:spPr bwMode="auto">
                <a:xfrm>
                  <a:off x="4401" y="823"/>
                  <a:ext cx="8" cy="0"/>
                </a:xfrm>
                <a:prstGeom prst="line">
                  <a:avLst/>
                </a:prstGeom>
                <a:noFill/>
                <a:ln w="25400">
                  <a:solidFill>
                    <a:srgbClr val="000000"/>
                  </a:solidFill>
                  <a:round/>
                  <a:headEnd/>
                  <a:tailEnd/>
                </a:ln>
              </p:spPr>
              <p:txBody>
                <a:bodyPr/>
                <a:lstStyle/>
                <a:p>
                  <a:endParaRPr lang="en-US"/>
                </a:p>
              </p:txBody>
            </p:sp>
            <p:sp>
              <p:nvSpPr>
                <p:cNvPr id="4225" name="Line 523"/>
                <p:cNvSpPr>
                  <a:spLocks noChangeShapeType="1"/>
                </p:cNvSpPr>
                <p:nvPr/>
              </p:nvSpPr>
              <p:spPr bwMode="auto">
                <a:xfrm>
                  <a:off x="4409" y="823"/>
                  <a:ext cx="8" cy="1"/>
                </a:xfrm>
                <a:prstGeom prst="line">
                  <a:avLst/>
                </a:prstGeom>
                <a:noFill/>
                <a:ln w="25400">
                  <a:solidFill>
                    <a:srgbClr val="000000"/>
                  </a:solidFill>
                  <a:round/>
                  <a:headEnd/>
                  <a:tailEnd/>
                </a:ln>
              </p:spPr>
              <p:txBody>
                <a:bodyPr/>
                <a:lstStyle/>
                <a:p>
                  <a:endParaRPr lang="en-US"/>
                </a:p>
              </p:txBody>
            </p:sp>
            <p:sp>
              <p:nvSpPr>
                <p:cNvPr id="4226" name="Line 524"/>
                <p:cNvSpPr>
                  <a:spLocks noChangeShapeType="1"/>
                </p:cNvSpPr>
                <p:nvPr/>
              </p:nvSpPr>
              <p:spPr bwMode="auto">
                <a:xfrm>
                  <a:off x="4417" y="824"/>
                  <a:ext cx="6" cy="1"/>
                </a:xfrm>
                <a:prstGeom prst="line">
                  <a:avLst/>
                </a:prstGeom>
                <a:noFill/>
                <a:ln w="25400">
                  <a:solidFill>
                    <a:srgbClr val="000000"/>
                  </a:solidFill>
                  <a:round/>
                  <a:headEnd/>
                  <a:tailEnd/>
                </a:ln>
              </p:spPr>
              <p:txBody>
                <a:bodyPr/>
                <a:lstStyle/>
                <a:p>
                  <a:endParaRPr lang="en-US"/>
                </a:p>
              </p:txBody>
            </p:sp>
            <p:sp>
              <p:nvSpPr>
                <p:cNvPr id="4227" name="Line 525"/>
                <p:cNvSpPr>
                  <a:spLocks noChangeShapeType="1"/>
                </p:cNvSpPr>
                <p:nvPr/>
              </p:nvSpPr>
              <p:spPr bwMode="auto">
                <a:xfrm>
                  <a:off x="4423" y="824"/>
                  <a:ext cx="8" cy="1"/>
                </a:xfrm>
                <a:prstGeom prst="line">
                  <a:avLst/>
                </a:prstGeom>
                <a:noFill/>
                <a:ln w="25400">
                  <a:solidFill>
                    <a:srgbClr val="000000"/>
                  </a:solidFill>
                  <a:round/>
                  <a:headEnd/>
                  <a:tailEnd/>
                </a:ln>
              </p:spPr>
              <p:txBody>
                <a:bodyPr/>
                <a:lstStyle/>
                <a:p>
                  <a:endParaRPr lang="en-US"/>
                </a:p>
              </p:txBody>
            </p:sp>
            <p:sp>
              <p:nvSpPr>
                <p:cNvPr id="4228" name="Line 526"/>
                <p:cNvSpPr>
                  <a:spLocks noChangeShapeType="1"/>
                </p:cNvSpPr>
                <p:nvPr/>
              </p:nvSpPr>
              <p:spPr bwMode="auto">
                <a:xfrm>
                  <a:off x="4431" y="824"/>
                  <a:ext cx="5" cy="2"/>
                </a:xfrm>
                <a:prstGeom prst="line">
                  <a:avLst/>
                </a:prstGeom>
                <a:noFill/>
                <a:ln w="25400">
                  <a:solidFill>
                    <a:srgbClr val="000000"/>
                  </a:solidFill>
                  <a:round/>
                  <a:headEnd/>
                  <a:tailEnd/>
                </a:ln>
              </p:spPr>
              <p:txBody>
                <a:bodyPr/>
                <a:lstStyle/>
                <a:p>
                  <a:endParaRPr lang="en-US"/>
                </a:p>
              </p:txBody>
            </p:sp>
            <p:sp>
              <p:nvSpPr>
                <p:cNvPr id="4229" name="Line 527"/>
                <p:cNvSpPr>
                  <a:spLocks noChangeShapeType="1"/>
                </p:cNvSpPr>
                <p:nvPr/>
              </p:nvSpPr>
              <p:spPr bwMode="auto">
                <a:xfrm>
                  <a:off x="4436" y="826"/>
                  <a:ext cx="8" cy="1"/>
                </a:xfrm>
                <a:prstGeom prst="line">
                  <a:avLst/>
                </a:prstGeom>
                <a:noFill/>
                <a:ln w="25400">
                  <a:solidFill>
                    <a:srgbClr val="000000"/>
                  </a:solidFill>
                  <a:round/>
                  <a:headEnd/>
                  <a:tailEnd/>
                </a:ln>
              </p:spPr>
              <p:txBody>
                <a:bodyPr/>
                <a:lstStyle/>
                <a:p>
                  <a:endParaRPr lang="en-US"/>
                </a:p>
              </p:txBody>
            </p:sp>
            <p:sp>
              <p:nvSpPr>
                <p:cNvPr id="4230" name="Line 528"/>
                <p:cNvSpPr>
                  <a:spLocks noChangeShapeType="1"/>
                </p:cNvSpPr>
                <p:nvPr/>
              </p:nvSpPr>
              <p:spPr bwMode="auto">
                <a:xfrm>
                  <a:off x="4444" y="826"/>
                  <a:ext cx="8" cy="1"/>
                </a:xfrm>
                <a:prstGeom prst="line">
                  <a:avLst/>
                </a:prstGeom>
                <a:noFill/>
                <a:ln w="25400">
                  <a:solidFill>
                    <a:srgbClr val="000000"/>
                  </a:solidFill>
                  <a:round/>
                  <a:headEnd/>
                  <a:tailEnd/>
                </a:ln>
              </p:spPr>
              <p:txBody>
                <a:bodyPr/>
                <a:lstStyle/>
                <a:p>
                  <a:endParaRPr lang="en-US"/>
                </a:p>
              </p:txBody>
            </p:sp>
            <p:sp>
              <p:nvSpPr>
                <p:cNvPr id="4231" name="Line 529"/>
                <p:cNvSpPr>
                  <a:spLocks noChangeShapeType="1"/>
                </p:cNvSpPr>
                <p:nvPr/>
              </p:nvSpPr>
              <p:spPr bwMode="auto">
                <a:xfrm>
                  <a:off x="4452" y="826"/>
                  <a:ext cx="6" cy="1"/>
                </a:xfrm>
                <a:prstGeom prst="line">
                  <a:avLst/>
                </a:prstGeom>
                <a:noFill/>
                <a:ln w="25400">
                  <a:solidFill>
                    <a:srgbClr val="000000"/>
                  </a:solidFill>
                  <a:round/>
                  <a:headEnd/>
                  <a:tailEnd/>
                </a:ln>
              </p:spPr>
              <p:txBody>
                <a:bodyPr/>
                <a:lstStyle/>
                <a:p>
                  <a:endParaRPr lang="en-US"/>
                </a:p>
              </p:txBody>
            </p:sp>
            <p:sp>
              <p:nvSpPr>
                <p:cNvPr id="4232" name="Line 530"/>
                <p:cNvSpPr>
                  <a:spLocks noChangeShapeType="1"/>
                </p:cNvSpPr>
                <p:nvPr/>
              </p:nvSpPr>
              <p:spPr bwMode="auto">
                <a:xfrm>
                  <a:off x="4458" y="826"/>
                  <a:ext cx="8" cy="2"/>
                </a:xfrm>
                <a:prstGeom prst="line">
                  <a:avLst/>
                </a:prstGeom>
                <a:noFill/>
                <a:ln w="25400">
                  <a:solidFill>
                    <a:srgbClr val="000000"/>
                  </a:solidFill>
                  <a:round/>
                  <a:headEnd/>
                  <a:tailEnd/>
                </a:ln>
              </p:spPr>
              <p:txBody>
                <a:bodyPr/>
                <a:lstStyle/>
                <a:p>
                  <a:endParaRPr lang="en-US"/>
                </a:p>
              </p:txBody>
            </p:sp>
            <p:sp>
              <p:nvSpPr>
                <p:cNvPr id="4233" name="Line 531"/>
                <p:cNvSpPr>
                  <a:spLocks noChangeShapeType="1"/>
                </p:cNvSpPr>
                <p:nvPr/>
              </p:nvSpPr>
              <p:spPr bwMode="auto">
                <a:xfrm>
                  <a:off x="4466" y="828"/>
                  <a:ext cx="7" cy="1"/>
                </a:xfrm>
                <a:prstGeom prst="line">
                  <a:avLst/>
                </a:prstGeom>
                <a:noFill/>
                <a:ln w="25400">
                  <a:solidFill>
                    <a:srgbClr val="000000"/>
                  </a:solidFill>
                  <a:round/>
                  <a:headEnd/>
                  <a:tailEnd/>
                </a:ln>
              </p:spPr>
              <p:txBody>
                <a:bodyPr/>
                <a:lstStyle/>
                <a:p>
                  <a:endParaRPr lang="en-US"/>
                </a:p>
              </p:txBody>
            </p:sp>
            <p:sp>
              <p:nvSpPr>
                <p:cNvPr id="4234" name="Line 532"/>
                <p:cNvSpPr>
                  <a:spLocks noChangeShapeType="1"/>
                </p:cNvSpPr>
                <p:nvPr/>
              </p:nvSpPr>
              <p:spPr bwMode="auto">
                <a:xfrm>
                  <a:off x="4473" y="828"/>
                  <a:ext cx="6" cy="1"/>
                </a:xfrm>
                <a:prstGeom prst="line">
                  <a:avLst/>
                </a:prstGeom>
                <a:noFill/>
                <a:ln w="25400">
                  <a:solidFill>
                    <a:srgbClr val="000000"/>
                  </a:solidFill>
                  <a:round/>
                  <a:headEnd/>
                  <a:tailEnd/>
                </a:ln>
              </p:spPr>
              <p:txBody>
                <a:bodyPr/>
                <a:lstStyle/>
                <a:p>
                  <a:endParaRPr lang="en-US"/>
                </a:p>
              </p:txBody>
            </p:sp>
            <p:sp>
              <p:nvSpPr>
                <p:cNvPr id="4235" name="Line 533"/>
                <p:cNvSpPr>
                  <a:spLocks noChangeShapeType="1"/>
                </p:cNvSpPr>
                <p:nvPr/>
              </p:nvSpPr>
              <p:spPr bwMode="auto">
                <a:xfrm>
                  <a:off x="4479" y="828"/>
                  <a:ext cx="8" cy="2"/>
                </a:xfrm>
                <a:prstGeom prst="line">
                  <a:avLst/>
                </a:prstGeom>
                <a:noFill/>
                <a:ln w="25400">
                  <a:solidFill>
                    <a:srgbClr val="000000"/>
                  </a:solidFill>
                  <a:round/>
                  <a:headEnd/>
                  <a:tailEnd/>
                </a:ln>
              </p:spPr>
              <p:txBody>
                <a:bodyPr/>
                <a:lstStyle/>
                <a:p>
                  <a:endParaRPr lang="en-US"/>
                </a:p>
              </p:txBody>
            </p:sp>
            <p:sp>
              <p:nvSpPr>
                <p:cNvPr id="4236" name="Line 534"/>
                <p:cNvSpPr>
                  <a:spLocks noChangeShapeType="1"/>
                </p:cNvSpPr>
                <p:nvPr/>
              </p:nvSpPr>
              <p:spPr bwMode="auto">
                <a:xfrm>
                  <a:off x="4487" y="830"/>
                  <a:ext cx="7" cy="1"/>
                </a:xfrm>
                <a:prstGeom prst="line">
                  <a:avLst/>
                </a:prstGeom>
                <a:noFill/>
                <a:ln w="25400">
                  <a:solidFill>
                    <a:srgbClr val="000000"/>
                  </a:solidFill>
                  <a:round/>
                  <a:headEnd/>
                  <a:tailEnd/>
                </a:ln>
              </p:spPr>
              <p:txBody>
                <a:bodyPr/>
                <a:lstStyle/>
                <a:p>
                  <a:endParaRPr lang="en-US"/>
                </a:p>
              </p:txBody>
            </p:sp>
            <p:sp>
              <p:nvSpPr>
                <p:cNvPr id="4237" name="Line 535"/>
                <p:cNvSpPr>
                  <a:spLocks noChangeShapeType="1"/>
                </p:cNvSpPr>
                <p:nvPr/>
              </p:nvSpPr>
              <p:spPr bwMode="auto">
                <a:xfrm>
                  <a:off x="4494" y="830"/>
                  <a:ext cx="6" cy="1"/>
                </a:xfrm>
                <a:prstGeom prst="line">
                  <a:avLst/>
                </a:prstGeom>
                <a:noFill/>
                <a:ln w="25400">
                  <a:solidFill>
                    <a:srgbClr val="000000"/>
                  </a:solidFill>
                  <a:round/>
                  <a:headEnd/>
                  <a:tailEnd/>
                </a:ln>
              </p:spPr>
              <p:txBody>
                <a:bodyPr/>
                <a:lstStyle/>
                <a:p>
                  <a:endParaRPr lang="en-US"/>
                </a:p>
              </p:txBody>
            </p:sp>
            <p:sp>
              <p:nvSpPr>
                <p:cNvPr id="4238" name="Line 536"/>
                <p:cNvSpPr>
                  <a:spLocks noChangeShapeType="1"/>
                </p:cNvSpPr>
                <p:nvPr/>
              </p:nvSpPr>
              <p:spPr bwMode="auto">
                <a:xfrm>
                  <a:off x="4500" y="830"/>
                  <a:ext cx="8" cy="2"/>
                </a:xfrm>
                <a:prstGeom prst="line">
                  <a:avLst/>
                </a:prstGeom>
                <a:noFill/>
                <a:ln w="25400">
                  <a:solidFill>
                    <a:srgbClr val="000000"/>
                  </a:solidFill>
                  <a:round/>
                  <a:headEnd/>
                  <a:tailEnd/>
                </a:ln>
              </p:spPr>
              <p:txBody>
                <a:bodyPr/>
                <a:lstStyle/>
                <a:p>
                  <a:endParaRPr lang="en-US"/>
                </a:p>
              </p:txBody>
            </p:sp>
            <p:sp>
              <p:nvSpPr>
                <p:cNvPr id="4239" name="Line 537"/>
                <p:cNvSpPr>
                  <a:spLocks noChangeShapeType="1"/>
                </p:cNvSpPr>
                <p:nvPr/>
              </p:nvSpPr>
              <p:spPr bwMode="auto">
                <a:xfrm>
                  <a:off x="4508" y="832"/>
                  <a:ext cx="6" cy="1"/>
                </a:xfrm>
                <a:prstGeom prst="line">
                  <a:avLst/>
                </a:prstGeom>
                <a:noFill/>
                <a:ln w="25400">
                  <a:solidFill>
                    <a:srgbClr val="000000"/>
                  </a:solidFill>
                  <a:round/>
                  <a:headEnd/>
                  <a:tailEnd/>
                </a:ln>
              </p:spPr>
              <p:txBody>
                <a:bodyPr/>
                <a:lstStyle/>
                <a:p>
                  <a:endParaRPr lang="en-US"/>
                </a:p>
              </p:txBody>
            </p:sp>
            <p:sp>
              <p:nvSpPr>
                <p:cNvPr id="4240" name="Line 538"/>
                <p:cNvSpPr>
                  <a:spLocks noChangeShapeType="1"/>
                </p:cNvSpPr>
                <p:nvPr/>
              </p:nvSpPr>
              <p:spPr bwMode="auto">
                <a:xfrm>
                  <a:off x="4514" y="832"/>
                  <a:ext cx="8" cy="1"/>
                </a:xfrm>
                <a:prstGeom prst="line">
                  <a:avLst/>
                </a:prstGeom>
                <a:noFill/>
                <a:ln w="25400">
                  <a:solidFill>
                    <a:srgbClr val="000000"/>
                  </a:solidFill>
                  <a:round/>
                  <a:headEnd/>
                  <a:tailEnd/>
                </a:ln>
              </p:spPr>
              <p:txBody>
                <a:bodyPr/>
                <a:lstStyle/>
                <a:p>
                  <a:endParaRPr lang="en-US"/>
                </a:p>
              </p:txBody>
            </p:sp>
            <p:sp>
              <p:nvSpPr>
                <p:cNvPr id="4241" name="Line 539"/>
                <p:cNvSpPr>
                  <a:spLocks noChangeShapeType="1"/>
                </p:cNvSpPr>
                <p:nvPr/>
              </p:nvSpPr>
              <p:spPr bwMode="auto">
                <a:xfrm>
                  <a:off x="4522" y="832"/>
                  <a:ext cx="8" cy="1"/>
                </a:xfrm>
                <a:prstGeom prst="line">
                  <a:avLst/>
                </a:prstGeom>
                <a:noFill/>
                <a:ln w="25400">
                  <a:solidFill>
                    <a:srgbClr val="000000"/>
                  </a:solidFill>
                  <a:round/>
                  <a:headEnd/>
                  <a:tailEnd/>
                </a:ln>
              </p:spPr>
              <p:txBody>
                <a:bodyPr/>
                <a:lstStyle/>
                <a:p>
                  <a:endParaRPr lang="en-US"/>
                </a:p>
              </p:txBody>
            </p:sp>
            <p:sp>
              <p:nvSpPr>
                <p:cNvPr id="4242" name="Line 540"/>
                <p:cNvSpPr>
                  <a:spLocks noChangeShapeType="1"/>
                </p:cNvSpPr>
                <p:nvPr/>
              </p:nvSpPr>
              <p:spPr bwMode="auto">
                <a:xfrm>
                  <a:off x="4530" y="832"/>
                  <a:ext cx="5" cy="2"/>
                </a:xfrm>
                <a:prstGeom prst="line">
                  <a:avLst/>
                </a:prstGeom>
                <a:noFill/>
                <a:ln w="25400">
                  <a:solidFill>
                    <a:srgbClr val="000000"/>
                  </a:solidFill>
                  <a:round/>
                  <a:headEnd/>
                  <a:tailEnd/>
                </a:ln>
              </p:spPr>
              <p:txBody>
                <a:bodyPr/>
                <a:lstStyle/>
                <a:p>
                  <a:endParaRPr lang="en-US"/>
                </a:p>
              </p:txBody>
            </p:sp>
            <p:sp>
              <p:nvSpPr>
                <p:cNvPr id="4243" name="Line 541"/>
                <p:cNvSpPr>
                  <a:spLocks noChangeShapeType="1"/>
                </p:cNvSpPr>
                <p:nvPr/>
              </p:nvSpPr>
              <p:spPr bwMode="auto">
                <a:xfrm>
                  <a:off x="4535" y="834"/>
                  <a:ext cx="8" cy="1"/>
                </a:xfrm>
                <a:prstGeom prst="line">
                  <a:avLst/>
                </a:prstGeom>
                <a:noFill/>
                <a:ln w="25400">
                  <a:solidFill>
                    <a:srgbClr val="000000"/>
                  </a:solidFill>
                  <a:round/>
                  <a:headEnd/>
                  <a:tailEnd/>
                </a:ln>
              </p:spPr>
              <p:txBody>
                <a:bodyPr/>
                <a:lstStyle/>
                <a:p>
                  <a:endParaRPr lang="en-US"/>
                </a:p>
              </p:txBody>
            </p:sp>
            <p:sp>
              <p:nvSpPr>
                <p:cNvPr id="4244" name="Line 542"/>
                <p:cNvSpPr>
                  <a:spLocks noChangeShapeType="1"/>
                </p:cNvSpPr>
                <p:nvPr/>
              </p:nvSpPr>
              <p:spPr bwMode="auto">
                <a:xfrm>
                  <a:off x="4543" y="834"/>
                  <a:ext cx="8" cy="1"/>
                </a:xfrm>
                <a:prstGeom prst="line">
                  <a:avLst/>
                </a:prstGeom>
                <a:noFill/>
                <a:ln w="25400">
                  <a:solidFill>
                    <a:srgbClr val="000000"/>
                  </a:solidFill>
                  <a:round/>
                  <a:headEnd/>
                  <a:tailEnd/>
                </a:ln>
              </p:spPr>
              <p:txBody>
                <a:bodyPr/>
                <a:lstStyle/>
                <a:p>
                  <a:endParaRPr lang="en-US"/>
                </a:p>
              </p:txBody>
            </p:sp>
            <p:sp>
              <p:nvSpPr>
                <p:cNvPr id="4245" name="Line 543"/>
                <p:cNvSpPr>
                  <a:spLocks noChangeShapeType="1"/>
                </p:cNvSpPr>
                <p:nvPr/>
              </p:nvSpPr>
              <p:spPr bwMode="auto">
                <a:xfrm>
                  <a:off x="4551" y="834"/>
                  <a:ext cx="6" cy="2"/>
                </a:xfrm>
                <a:prstGeom prst="line">
                  <a:avLst/>
                </a:prstGeom>
                <a:noFill/>
                <a:ln w="25400">
                  <a:solidFill>
                    <a:srgbClr val="000000"/>
                  </a:solidFill>
                  <a:round/>
                  <a:headEnd/>
                  <a:tailEnd/>
                </a:ln>
              </p:spPr>
              <p:txBody>
                <a:bodyPr/>
                <a:lstStyle/>
                <a:p>
                  <a:endParaRPr lang="en-US"/>
                </a:p>
              </p:txBody>
            </p:sp>
            <p:sp>
              <p:nvSpPr>
                <p:cNvPr id="4246" name="Line 544"/>
                <p:cNvSpPr>
                  <a:spLocks noChangeShapeType="1"/>
                </p:cNvSpPr>
                <p:nvPr/>
              </p:nvSpPr>
              <p:spPr bwMode="auto">
                <a:xfrm>
                  <a:off x="4557" y="836"/>
                  <a:ext cx="6" cy="1"/>
                </a:xfrm>
                <a:prstGeom prst="line">
                  <a:avLst/>
                </a:prstGeom>
                <a:noFill/>
                <a:ln w="25400">
                  <a:solidFill>
                    <a:srgbClr val="000000"/>
                  </a:solidFill>
                  <a:round/>
                  <a:headEnd/>
                  <a:tailEnd/>
                </a:ln>
              </p:spPr>
              <p:txBody>
                <a:bodyPr/>
                <a:lstStyle/>
                <a:p>
                  <a:endParaRPr lang="en-US"/>
                </a:p>
              </p:txBody>
            </p:sp>
            <p:sp>
              <p:nvSpPr>
                <p:cNvPr id="4247" name="Line 545"/>
                <p:cNvSpPr>
                  <a:spLocks noChangeShapeType="1"/>
                </p:cNvSpPr>
                <p:nvPr/>
              </p:nvSpPr>
              <p:spPr bwMode="auto">
                <a:xfrm>
                  <a:off x="4563" y="836"/>
                  <a:ext cx="9" cy="1"/>
                </a:xfrm>
                <a:prstGeom prst="line">
                  <a:avLst/>
                </a:prstGeom>
                <a:noFill/>
                <a:ln w="25400">
                  <a:solidFill>
                    <a:srgbClr val="000000"/>
                  </a:solidFill>
                  <a:round/>
                  <a:headEnd/>
                  <a:tailEnd/>
                </a:ln>
              </p:spPr>
              <p:txBody>
                <a:bodyPr/>
                <a:lstStyle/>
                <a:p>
                  <a:endParaRPr lang="en-US"/>
                </a:p>
              </p:txBody>
            </p:sp>
            <p:sp>
              <p:nvSpPr>
                <p:cNvPr id="4248" name="Line 546"/>
                <p:cNvSpPr>
                  <a:spLocks noChangeShapeType="1"/>
                </p:cNvSpPr>
                <p:nvPr/>
              </p:nvSpPr>
              <p:spPr bwMode="auto">
                <a:xfrm>
                  <a:off x="4572" y="836"/>
                  <a:ext cx="6" cy="1"/>
                </a:xfrm>
                <a:prstGeom prst="line">
                  <a:avLst/>
                </a:prstGeom>
                <a:noFill/>
                <a:ln w="25400">
                  <a:solidFill>
                    <a:srgbClr val="000000"/>
                  </a:solidFill>
                  <a:round/>
                  <a:headEnd/>
                  <a:tailEnd/>
                </a:ln>
              </p:spPr>
              <p:txBody>
                <a:bodyPr/>
                <a:lstStyle/>
                <a:p>
                  <a:endParaRPr lang="en-US"/>
                </a:p>
              </p:txBody>
            </p:sp>
            <p:sp>
              <p:nvSpPr>
                <p:cNvPr id="4249" name="Line 547"/>
                <p:cNvSpPr>
                  <a:spLocks noChangeShapeType="1"/>
                </p:cNvSpPr>
                <p:nvPr/>
              </p:nvSpPr>
              <p:spPr bwMode="auto">
                <a:xfrm>
                  <a:off x="4578" y="836"/>
                  <a:ext cx="8" cy="2"/>
                </a:xfrm>
                <a:prstGeom prst="line">
                  <a:avLst/>
                </a:prstGeom>
                <a:noFill/>
                <a:ln w="25400">
                  <a:solidFill>
                    <a:srgbClr val="000000"/>
                  </a:solidFill>
                  <a:round/>
                  <a:headEnd/>
                  <a:tailEnd/>
                </a:ln>
              </p:spPr>
              <p:txBody>
                <a:bodyPr/>
                <a:lstStyle/>
                <a:p>
                  <a:endParaRPr lang="en-US"/>
                </a:p>
              </p:txBody>
            </p:sp>
            <p:sp>
              <p:nvSpPr>
                <p:cNvPr id="4250" name="Line 548"/>
                <p:cNvSpPr>
                  <a:spLocks noChangeShapeType="1"/>
                </p:cNvSpPr>
                <p:nvPr/>
              </p:nvSpPr>
              <p:spPr bwMode="auto">
                <a:xfrm>
                  <a:off x="4586" y="838"/>
                  <a:ext cx="7" cy="1"/>
                </a:xfrm>
                <a:prstGeom prst="line">
                  <a:avLst/>
                </a:prstGeom>
                <a:noFill/>
                <a:ln w="25400">
                  <a:solidFill>
                    <a:srgbClr val="000000"/>
                  </a:solidFill>
                  <a:round/>
                  <a:headEnd/>
                  <a:tailEnd/>
                </a:ln>
              </p:spPr>
              <p:txBody>
                <a:bodyPr/>
                <a:lstStyle/>
                <a:p>
                  <a:endParaRPr lang="en-US"/>
                </a:p>
              </p:txBody>
            </p:sp>
            <p:sp>
              <p:nvSpPr>
                <p:cNvPr id="4251" name="Line 549"/>
                <p:cNvSpPr>
                  <a:spLocks noChangeShapeType="1"/>
                </p:cNvSpPr>
                <p:nvPr/>
              </p:nvSpPr>
              <p:spPr bwMode="auto">
                <a:xfrm>
                  <a:off x="4593" y="838"/>
                  <a:ext cx="6" cy="1"/>
                </a:xfrm>
                <a:prstGeom prst="line">
                  <a:avLst/>
                </a:prstGeom>
                <a:noFill/>
                <a:ln w="25400">
                  <a:solidFill>
                    <a:srgbClr val="000000"/>
                  </a:solidFill>
                  <a:round/>
                  <a:headEnd/>
                  <a:tailEnd/>
                </a:ln>
              </p:spPr>
              <p:txBody>
                <a:bodyPr/>
                <a:lstStyle/>
                <a:p>
                  <a:endParaRPr lang="en-US"/>
                </a:p>
              </p:txBody>
            </p:sp>
            <p:sp>
              <p:nvSpPr>
                <p:cNvPr id="4252" name="Line 550"/>
                <p:cNvSpPr>
                  <a:spLocks noChangeShapeType="1"/>
                </p:cNvSpPr>
                <p:nvPr/>
              </p:nvSpPr>
              <p:spPr bwMode="auto">
                <a:xfrm>
                  <a:off x="4599" y="838"/>
                  <a:ext cx="8" cy="1"/>
                </a:xfrm>
                <a:prstGeom prst="line">
                  <a:avLst/>
                </a:prstGeom>
                <a:noFill/>
                <a:ln w="25400">
                  <a:solidFill>
                    <a:srgbClr val="000000"/>
                  </a:solidFill>
                  <a:round/>
                  <a:headEnd/>
                  <a:tailEnd/>
                </a:ln>
              </p:spPr>
              <p:txBody>
                <a:bodyPr/>
                <a:lstStyle/>
                <a:p>
                  <a:endParaRPr lang="en-US"/>
                </a:p>
              </p:txBody>
            </p:sp>
            <p:sp>
              <p:nvSpPr>
                <p:cNvPr id="4253" name="Line 551"/>
                <p:cNvSpPr>
                  <a:spLocks noChangeShapeType="1"/>
                </p:cNvSpPr>
                <p:nvPr/>
              </p:nvSpPr>
              <p:spPr bwMode="auto">
                <a:xfrm>
                  <a:off x="4607" y="839"/>
                  <a:ext cx="5" cy="0"/>
                </a:xfrm>
                <a:prstGeom prst="line">
                  <a:avLst/>
                </a:prstGeom>
                <a:noFill/>
                <a:ln w="25400">
                  <a:solidFill>
                    <a:srgbClr val="000000"/>
                  </a:solidFill>
                  <a:round/>
                  <a:headEnd/>
                  <a:tailEnd/>
                </a:ln>
              </p:spPr>
              <p:txBody>
                <a:bodyPr/>
                <a:lstStyle/>
                <a:p>
                  <a:endParaRPr lang="en-US"/>
                </a:p>
              </p:txBody>
            </p:sp>
            <p:sp>
              <p:nvSpPr>
                <p:cNvPr id="4254" name="Line 552"/>
                <p:cNvSpPr>
                  <a:spLocks noChangeShapeType="1"/>
                </p:cNvSpPr>
                <p:nvPr/>
              </p:nvSpPr>
              <p:spPr bwMode="auto">
                <a:xfrm>
                  <a:off x="4612" y="839"/>
                  <a:ext cx="9" cy="0"/>
                </a:xfrm>
                <a:prstGeom prst="line">
                  <a:avLst/>
                </a:prstGeom>
                <a:noFill/>
                <a:ln w="25400">
                  <a:solidFill>
                    <a:srgbClr val="000000"/>
                  </a:solidFill>
                  <a:round/>
                  <a:headEnd/>
                  <a:tailEnd/>
                </a:ln>
              </p:spPr>
              <p:txBody>
                <a:bodyPr/>
                <a:lstStyle/>
                <a:p>
                  <a:endParaRPr lang="en-US"/>
                </a:p>
              </p:txBody>
            </p:sp>
            <p:sp>
              <p:nvSpPr>
                <p:cNvPr id="4255" name="Line 553"/>
                <p:cNvSpPr>
                  <a:spLocks noChangeShapeType="1"/>
                </p:cNvSpPr>
                <p:nvPr/>
              </p:nvSpPr>
              <p:spPr bwMode="auto">
                <a:xfrm>
                  <a:off x="4621" y="839"/>
                  <a:ext cx="8" cy="2"/>
                </a:xfrm>
                <a:prstGeom prst="line">
                  <a:avLst/>
                </a:prstGeom>
                <a:noFill/>
                <a:ln w="25400">
                  <a:solidFill>
                    <a:srgbClr val="000000"/>
                  </a:solidFill>
                  <a:round/>
                  <a:headEnd/>
                  <a:tailEnd/>
                </a:ln>
              </p:spPr>
              <p:txBody>
                <a:bodyPr/>
                <a:lstStyle/>
                <a:p>
                  <a:endParaRPr lang="en-US"/>
                </a:p>
              </p:txBody>
            </p:sp>
            <p:sp>
              <p:nvSpPr>
                <p:cNvPr id="4256" name="Line 554"/>
                <p:cNvSpPr>
                  <a:spLocks noChangeShapeType="1"/>
                </p:cNvSpPr>
                <p:nvPr/>
              </p:nvSpPr>
              <p:spPr bwMode="auto">
                <a:xfrm>
                  <a:off x="4629" y="841"/>
                  <a:ext cx="5" cy="1"/>
                </a:xfrm>
                <a:prstGeom prst="line">
                  <a:avLst/>
                </a:prstGeom>
                <a:noFill/>
                <a:ln w="25400">
                  <a:solidFill>
                    <a:srgbClr val="000000"/>
                  </a:solidFill>
                  <a:round/>
                  <a:headEnd/>
                  <a:tailEnd/>
                </a:ln>
              </p:spPr>
              <p:txBody>
                <a:bodyPr/>
                <a:lstStyle/>
                <a:p>
                  <a:endParaRPr lang="en-US"/>
                </a:p>
              </p:txBody>
            </p:sp>
            <p:sp>
              <p:nvSpPr>
                <p:cNvPr id="4257" name="Line 555"/>
                <p:cNvSpPr>
                  <a:spLocks noChangeShapeType="1"/>
                </p:cNvSpPr>
                <p:nvPr/>
              </p:nvSpPr>
              <p:spPr bwMode="auto">
                <a:xfrm>
                  <a:off x="4634" y="841"/>
                  <a:ext cx="7" cy="1"/>
                </a:xfrm>
                <a:prstGeom prst="line">
                  <a:avLst/>
                </a:prstGeom>
                <a:noFill/>
                <a:ln w="25400">
                  <a:solidFill>
                    <a:srgbClr val="000000"/>
                  </a:solidFill>
                  <a:round/>
                  <a:headEnd/>
                  <a:tailEnd/>
                </a:ln>
              </p:spPr>
              <p:txBody>
                <a:bodyPr/>
                <a:lstStyle/>
                <a:p>
                  <a:endParaRPr lang="en-US"/>
                </a:p>
              </p:txBody>
            </p:sp>
            <p:sp>
              <p:nvSpPr>
                <p:cNvPr id="4258" name="Line 556"/>
                <p:cNvSpPr>
                  <a:spLocks noChangeShapeType="1"/>
                </p:cNvSpPr>
                <p:nvPr/>
              </p:nvSpPr>
              <p:spPr bwMode="auto">
                <a:xfrm>
                  <a:off x="4641" y="841"/>
                  <a:ext cx="8" cy="1"/>
                </a:xfrm>
                <a:prstGeom prst="line">
                  <a:avLst/>
                </a:prstGeom>
                <a:noFill/>
                <a:ln w="25400">
                  <a:solidFill>
                    <a:srgbClr val="000000"/>
                  </a:solidFill>
                  <a:round/>
                  <a:headEnd/>
                  <a:tailEnd/>
                </a:ln>
              </p:spPr>
              <p:txBody>
                <a:bodyPr/>
                <a:lstStyle/>
                <a:p>
                  <a:endParaRPr lang="en-US"/>
                </a:p>
              </p:txBody>
            </p:sp>
            <p:sp>
              <p:nvSpPr>
                <p:cNvPr id="4259" name="Line 557"/>
                <p:cNvSpPr>
                  <a:spLocks noChangeShapeType="1"/>
                </p:cNvSpPr>
                <p:nvPr/>
              </p:nvSpPr>
              <p:spPr bwMode="auto">
                <a:xfrm>
                  <a:off x="4649" y="841"/>
                  <a:ext cx="7" cy="1"/>
                </a:xfrm>
                <a:prstGeom prst="line">
                  <a:avLst/>
                </a:prstGeom>
                <a:noFill/>
                <a:ln w="25400">
                  <a:solidFill>
                    <a:srgbClr val="000000"/>
                  </a:solidFill>
                  <a:round/>
                  <a:headEnd/>
                  <a:tailEnd/>
                </a:ln>
              </p:spPr>
              <p:txBody>
                <a:bodyPr/>
                <a:lstStyle/>
                <a:p>
                  <a:endParaRPr lang="en-US"/>
                </a:p>
              </p:txBody>
            </p:sp>
            <p:sp>
              <p:nvSpPr>
                <p:cNvPr id="4260" name="Line 558"/>
                <p:cNvSpPr>
                  <a:spLocks noChangeShapeType="1"/>
                </p:cNvSpPr>
                <p:nvPr/>
              </p:nvSpPr>
              <p:spPr bwMode="auto">
                <a:xfrm>
                  <a:off x="4656" y="842"/>
                  <a:ext cx="7" cy="1"/>
                </a:xfrm>
                <a:prstGeom prst="line">
                  <a:avLst/>
                </a:prstGeom>
                <a:noFill/>
                <a:ln w="25400">
                  <a:solidFill>
                    <a:srgbClr val="000000"/>
                  </a:solidFill>
                  <a:round/>
                  <a:headEnd/>
                  <a:tailEnd/>
                </a:ln>
              </p:spPr>
              <p:txBody>
                <a:bodyPr/>
                <a:lstStyle/>
                <a:p>
                  <a:endParaRPr lang="en-US"/>
                </a:p>
              </p:txBody>
            </p:sp>
            <p:sp>
              <p:nvSpPr>
                <p:cNvPr id="4261" name="Line 559"/>
                <p:cNvSpPr>
                  <a:spLocks noChangeShapeType="1"/>
                </p:cNvSpPr>
                <p:nvPr/>
              </p:nvSpPr>
              <p:spPr bwMode="auto">
                <a:xfrm>
                  <a:off x="4663" y="842"/>
                  <a:ext cx="8" cy="1"/>
                </a:xfrm>
                <a:prstGeom prst="line">
                  <a:avLst/>
                </a:prstGeom>
                <a:noFill/>
                <a:ln w="25400">
                  <a:solidFill>
                    <a:srgbClr val="000000"/>
                  </a:solidFill>
                  <a:round/>
                  <a:headEnd/>
                  <a:tailEnd/>
                </a:ln>
              </p:spPr>
              <p:txBody>
                <a:bodyPr/>
                <a:lstStyle/>
                <a:p>
                  <a:endParaRPr lang="en-US"/>
                </a:p>
              </p:txBody>
            </p:sp>
            <p:sp>
              <p:nvSpPr>
                <p:cNvPr id="4262" name="Line 560"/>
                <p:cNvSpPr>
                  <a:spLocks noChangeShapeType="1"/>
                </p:cNvSpPr>
                <p:nvPr/>
              </p:nvSpPr>
              <p:spPr bwMode="auto">
                <a:xfrm>
                  <a:off x="4671" y="842"/>
                  <a:ext cx="6" cy="3"/>
                </a:xfrm>
                <a:prstGeom prst="line">
                  <a:avLst/>
                </a:prstGeom>
                <a:noFill/>
                <a:ln w="25400">
                  <a:solidFill>
                    <a:srgbClr val="000000"/>
                  </a:solidFill>
                  <a:round/>
                  <a:headEnd/>
                  <a:tailEnd/>
                </a:ln>
              </p:spPr>
              <p:txBody>
                <a:bodyPr/>
                <a:lstStyle/>
                <a:p>
                  <a:endParaRPr lang="en-US"/>
                </a:p>
              </p:txBody>
            </p:sp>
            <p:sp>
              <p:nvSpPr>
                <p:cNvPr id="4263" name="Line 561"/>
                <p:cNvSpPr>
                  <a:spLocks noChangeShapeType="1"/>
                </p:cNvSpPr>
                <p:nvPr/>
              </p:nvSpPr>
              <p:spPr bwMode="auto">
                <a:xfrm>
                  <a:off x="4677" y="845"/>
                  <a:ext cx="8" cy="0"/>
                </a:xfrm>
                <a:prstGeom prst="line">
                  <a:avLst/>
                </a:prstGeom>
                <a:noFill/>
                <a:ln w="25400">
                  <a:solidFill>
                    <a:srgbClr val="000000"/>
                  </a:solidFill>
                  <a:round/>
                  <a:headEnd/>
                  <a:tailEnd/>
                </a:ln>
              </p:spPr>
              <p:txBody>
                <a:bodyPr/>
                <a:lstStyle/>
                <a:p>
                  <a:endParaRPr lang="en-US"/>
                </a:p>
              </p:txBody>
            </p:sp>
            <p:sp>
              <p:nvSpPr>
                <p:cNvPr id="4264" name="Line 562"/>
                <p:cNvSpPr>
                  <a:spLocks noChangeShapeType="1"/>
                </p:cNvSpPr>
                <p:nvPr/>
              </p:nvSpPr>
              <p:spPr bwMode="auto">
                <a:xfrm>
                  <a:off x="4685" y="845"/>
                  <a:ext cx="7" cy="0"/>
                </a:xfrm>
                <a:prstGeom prst="line">
                  <a:avLst/>
                </a:prstGeom>
                <a:noFill/>
                <a:ln w="25400">
                  <a:solidFill>
                    <a:srgbClr val="000000"/>
                  </a:solidFill>
                  <a:round/>
                  <a:headEnd/>
                  <a:tailEnd/>
                </a:ln>
              </p:spPr>
              <p:txBody>
                <a:bodyPr/>
                <a:lstStyle/>
                <a:p>
                  <a:endParaRPr lang="en-US"/>
                </a:p>
              </p:txBody>
            </p:sp>
            <p:sp>
              <p:nvSpPr>
                <p:cNvPr id="4265" name="Line 563"/>
                <p:cNvSpPr>
                  <a:spLocks noChangeShapeType="1"/>
                </p:cNvSpPr>
                <p:nvPr/>
              </p:nvSpPr>
              <p:spPr bwMode="auto">
                <a:xfrm>
                  <a:off x="4692" y="845"/>
                  <a:ext cx="7" cy="0"/>
                </a:xfrm>
                <a:prstGeom prst="line">
                  <a:avLst/>
                </a:prstGeom>
                <a:noFill/>
                <a:ln w="25400">
                  <a:solidFill>
                    <a:srgbClr val="000000"/>
                  </a:solidFill>
                  <a:round/>
                  <a:headEnd/>
                  <a:tailEnd/>
                </a:ln>
              </p:spPr>
              <p:txBody>
                <a:bodyPr/>
                <a:lstStyle/>
                <a:p>
                  <a:endParaRPr lang="en-US"/>
                </a:p>
              </p:txBody>
            </p:sp>
            <p:sp>
              <p:nvSpPr>
                <p:cNvPr id="4266" name="Line 564"/>
                <p:cNvSpPr>
                  <a:spLocks noChangeShapeType="1"/>
                </p:cNvSpPr>
                <p:nvPr/>
              </p:nvSpPr>
              <p:spPr bwMode="auto">
                <a:xfrm>
                  <a:off x="4699" y="845"/>
                  <a:ext cx="8" cy="1"/>
                </a:xfrm>
                <a:prstGeom prst="line">
                  <a:avLst/>
                </a:prstGeom>
                <a:noFill/>
                <a:ln w="25400">
                  <a:solidFill>
                    <a:srgbClr val="000000"/>
                  </a:solidFill>
                  <a:round/>
                  <a:headEnd/>
                  <a:tailEnd/>
                </a:ln>
              </p:spPr>
              <p:txBody>
                <a:bodyPr/>
                <a:lstStyle/>
                <a:p>
                  <a:endParaRPr lang="en-US"/>
                </a:p>
              </p:txBody>
            </p:sp>
            <p:sp>
              <p:nvSpPr>
                <p:cNvPr id="4267" name="Line 565"/>
                <p:cNvSpPr>
                  <a:spLocks noChangeShapeType="1"/>
                </p:cNvSpPr>
                <p:nvPr/>
              </p:nvSpPr>
              <p:spPr bwMode="auto">
                <a:xfrm>
                  <a:off x="4707" y="846"/>
                  <a:ext cx="4" cy="1"/>
                </a:xfrm>
                <a:prstGeom prst="line">
                  <a:avLst/>
                </a:prstGeom>
                <a:noFill/>
                <a:ln w="25400">
                  <a:solidFill>
                    <a:srgbClr val="000000"/>
                  </a:solidFill>
                  <a:round/>
                  <a:headEnd/>
                  <a:tailEnd/>
                </a:ln>
              </p:spPr>
              <p:txBody>
                <a:bodyPr/>
                <a:lstStyle/>
                <a:p>
                  <a:endParaRPr lang="en-US"/>
                </a:p>
              </p:txBody>
            </p:sp>
            <p:sp>
              <p:nvSpPr>
                <p:cNvPr id="4268" name="Line 566"/>
                <p:cNvSpPr>
                  <a:spLocks noChangeShapeType="1"/>
                </p:cNvSpPr>
                <p:nvPr/>
              </p:nvSpPr>
              <p:spPr bwMode="auto">
                <a:xfrm>
                  <a:off x="4711" y="846"/>
                  <a:ext cx="8" cy="1"/>
                </a:xfrm>
                <a:prstGeom prst="line">
                  <a:avLst/>
                </a:prstGeom>
                <a:noFill/>
                <a:ln w="25400">
                  <a:solidFill>
                    <a:srgbClr val="000000"/>
                  </a:solidFill>
                  <a:round/>
                  <a:headEnd/>
                  <a:tailEnd/>
                </a:ln>
              </p:spPr>
              <p:txBody>
                <a:bodyPr/>
                <a:lstStyle/>
                <a:p>
                  <a:endParaRPr lang="en-US"/>
                </a:p>
              </p:txBody>
            </p:sp>
            <p:sp>
              <p:nvSpPr>
                <p:cNvPr id="4269" name="Line 567"/>
                <p:cNvSpPr>
                  <a:spLocks noChangeShapeType="1"/>
                </p:cNvSpPr>
                <p:nvPr/>
              </p:nvSpPr>
              <p:spPr bwMode="auto">
                <a:xfrm>
                  <a:off x="4719" y="846"/>
                  <a:ext cx="8" cy="3"/>
                </a:xfrm>
                <a:prstGeom prst="line">
                  <a:avLst/>
                </a:prstGeom>
                <a:noFill/>
                <a:ln w="25400">
                  <a:solidFill>
                    <a:srgbClr val="000000"/>
                  </a:solidFill>
                  <a:round/>
                  <a:headEnd/>
                  <a:tailEnd/>
                </a:ln>
              </p:spPr>
              <p:txBody>
                <a:bodyPr/>
                <a:lstStyle/>
                <a:p>
                  <a:endParaRPr lang="en-US"/>
                </a:p>
              </p:txBody>
            </p:sp>
            <p:sp>
              <p:nvSpPr>
                <p:cNvPr id="4270" name="Line 568"/>
                <p:cNvSpPr>
                  <a:spLocks noChangeShapeType="1"/>
                </p:cNvSpPr>
                <p:nvPr/>
              </p:nvSpPr>
              <p:spPr bwMode="auto">
                <a:xfrm>
                  <a:off x="4727" y="849"/>
                  <a:ext cx="6" cy="0"/>
                </a:xfrm>
                <a:prstGeom prst="line">
                  <a:avLst/>
                </a:prstGeom>
                <a:noFill/>
                <a:ln w="25400">
                  <a:solidFill>
                    <a:srgbClr val="000000"/>
                  </a:solidFill>
                  <a:round/>
                  <a:headEnd/>
                  <a:tailEnd/>
                </a:ln>
              </p:spPr>
              <p:txBody>
                <a:bodyPr/>
                <a:lstStyle/>
                <a:p>
                  <a:endParaRPr lang="en-US"/>
                </a:p>
              </p:txBody>
            </p:sp>
            <p:sp>
              <p:nvSpPr>
                <p:cNvPr id="4271" name="Line 569"/>
                <p:cNvSpPr>
                  <a:spLocks noChangeShapeType="1"/>
                </p:cNvSpPr>
                <p:nvPr/>
              </p:nvSpPr>
              <p:spPr bwMode="auto">
                <a:xfrm>
                  <a:off x="4733" y="849"/>
                  <a:ext cx="7" cy="0"/>
                </a:xfrm>
                <a:prstGeom prst="line">
                  <a:avLst/>
                </a:prstGeom>
                <a:noFill/>
                <a:ln w="25400">
                  <a:solidFill>
                    <a:srgbClr val="000000"/>
                  </a:solidFill>
                  <a:round/>
                  <a:headEnd/>
                  <a:tailEnd/>
                </a:ln>
              </p:spPr>
              <p:txBody>
                <a:bodyPr/>
                <a:lstStyle/>
                <a:p>
                  <a:endParaRPr lang="en-US"/>
                </a:p>
              </p:txBody>
            </p:sp>
            <p:sp>
              <p:nvSpPr>
                <p:cNvPr id="4272" name="Line 570"/>
                <p:cNvSpPr>
                  <a:spLocks noChangeShapeType="1"/>
                </p:cNvSpPr>
                <p:nvPr/>
              </p:nvSpPr>
              <p:spPr bwMode="auto">
                <a:xfrm>
                  <a:off x="4740" y="849"/>
                  <a:ext cx="8" cy="0"/>
                </a:xfrm>
                <a:prstGeom prst="line">
                  <a:avLst/>
                </a:prstGeom>
                <a:noFill/>
                <a:ln w="25400">
                  <a:solidFill>
                    <a:srgbClr val="000000"/>
                  </a:solidFill>
                  <a:round/>
                  <a:headEnd/>
                  <a:tailEnd/>
                </a:ln>
              </p:spPr>
              <p:txBody>
                <a:bodyPr/>
                <a:lstStyle/>
                <a:p>
                  <a:endParaRPr lang="en-US"/>
                </a:p>
              </p:txBody>
            </p:sp>
            <p:sp>
              <p:nvSpPr>
                <p:cNvPr id="4273" name="Line 571"/>
                <p:cNvSpPr>
                  <a:spLocks noChangeShapeType="1"/>
                </p:cNvSpPr>
                <p:nvPr/>
              </p:nvSpPr>
              <p:spPr bwMode="auto">
                <a:xfrm>
                  <a:off x="4748" y="849"/>
                  <a:ext cx="7" cy="1"/>
                </a:xfrm>
                <a:prstGeom prst="line">
                  <a:avLst/>
                </a:prstGeom>
                <a:noFill/>
                <a:ln w="25400">
                  <a:solidFill>
                    <a:srgbClr val="000000"/>
                  </a:solidFill>
                  <a:round/>
                  <a:headEnd/>
                  <a:tailEnd/>
                </a:ln>
              </p:spPr>
              <p:txBody>
                <a:bodyPr/>
                <a:lstStyle/>
                <a:p>
                  <a:endParaRPr lang="en-US"/>
                </a:p>
              </p:txBody>
            </p:sp>
            <p:sp>
              <p:nvSpPr>
                <p:cNvPr id="4274" name="Line 572"/>
                <p:cNvSpPr>
                  <a:spLocks noChangeShapeType="1"/>
                </p:cNvSpPr>
                <p:nvPr/>
              </p:nvSpPr>
              <p:spPr bwMode="auto">
                <a:xfrm>
                  <a:off x="4755" y="850"/>
                  <a:ext cx="7" cy="1"/>
                </a:xfrm>
                <a:prstGeom prst="line">
                  <a:avLst/>
                </a:prstGeom>
                <a:noFill/>
                <a:ln w="25400">
                  <a:solidFill>
                    <a:srgbClr val="000000"/>
                  </a:solidFill>
                  <a:round/>
                  <a:headEnd/>
                  <a:tailEnd/>
                </a:ln>
              </p:spPr>
              <p:txBody>
                <a:bodyPr/>
                <a:lstStyle/>
                <a:p>
                  <a:endParaRPr lang="en-US"/>
                </a:p>
              </p:txBody>
            </p:sp>
            <p:sp>
              <p:nvSpPr>
                <p:cNvPr id="4275" name="Line 573"/>
                <p:cNvSpPr>
                  <a:spLocks noChangeShapeType="1"/>
                </p:cNvSpPr>
                <p:nvPr/>
              </p:nvSpPr>
              <p:spPr bwMode="auto">
                <a:xfrm>
                  <a:off x="4762" y="850"/>
                  <a:ext cx="8" cy="1"/>
                </a:xfrm>
                <a:prstGeom prst="line">
                  <a:avLst/>
                </a:prstGeom>
                <a:noFill/>
                <a:ln w="25400">
                  <a:solidFill>
                    <a:srgbClr val="000000"/>
                  </a:solidFill>
                  <a:round/>
                  <a:headEnd/>
                  <a:tailEnd/>
                </a:ln>
              </p:spPr>
              <p:txBody>
                <a:bodyPr/>
                <a:lstStyle/>
                <a:p>
                  <a:endParaRPr lang="en-US"/>
                </a:p>
              </p:txBody>
            </p:sp>
            <p:sp>
              <p:nvSpPr>
                <p:cNvPr id="4276" name="Line 574"/>
                <p:cNvSpPr>
                  <a:spLocks noChangeShapeType="1"/>
                </p:cNvSpPr>
                <p:nvPr/>
              </p:nvSpPr>
              <p:spPr bwMode="auto">
                <a:xfrm>
                  <a:off x="4770" y="850"/>
                  <a:ext cx="6" cy="2"/>
                </a:xfrm>
                <a:prstGeom prst="line">
                  <a:avLst/>
                </a:prstGeom>
                <a:noFill/>
                <a:ln w="25400">
                  <a:solidFill>
                    <a:srgbClr val="000000"/>
                  </a:solidFill>
                  <a:round/>
                  <a:headEnd/>
                  <a:tailEnd/>
                </a:ln>
              </p:spPr>
              <p:txBody>
                <a:bodyPr/>
                <a:lstStyle/>
                <a:p>
                  <a:endParaRPr lang="en-US"/>
                </a:p>
              </p:txBody>
            </p:sp>
            <p:sp>
              <p:nvSpPr>
                <p:cNvPr id="4277" name="Line 575"/>
                <p:cNvSpPr>
                  <a:spLocks noChangeShapeType="1"/>
                </p:cNvSpPr>
                <p:nvPr/>
              </p:nvSpPr>
              <p:spPr bwMode="auto">
                <a:xfrm>
                  <a:off x="4776" y="852"/>
                  <a:ext cx="7" cy="1"/>
                </a:xfrm>
                <a:prstGeom prst="line">
                  <a:avLst/>
                </a:prstGeom>
                <a:noFill/>
                <a:ln w="25400">
                  <a:solidFill>
                    <a:srgbClr val="000000"/>
                  </a:solidFill>
                  <a:round/>
                  <a:headEnd/>
                  <a:tailEnd/>
                </a:ln>
              </p:spPr>
              <p:txBody>
                <a:bodyPr/>
                <a:lstStyle/>
                <a:p>
                  <a:endParaRPr lang="en-US"/>
                </a:p>
              </p:txBody>
            </p:sp>
            <p:sp>
              <p:nvSpPr>
                <p:cNvPr id="4278" name="Line 576"/>
                <p:cNvSpPr>
                  <a:spLocks noChangeShapeType="1"/>
                </p:cNvSpPr>
                <p:nvPr/>
              </p:nvSpPr>
              <p:spPr bwMode="auto">
                <a:xfrm>
                  <a:off x="4783" y="852"/>
                  <a:ext cx="6" cy="1"/>
                </a:xfrm>
                <a:prstGeom prst="line">
                  <a:avLst/>
                </a:prstGeom>
                <a:noFill/>
                <a:ln w="25400">
                  <a:solidFill>
                    <a:srgbClr val="000000"/>
                  </a:solidFill>
                  <a:round/>
                  <a:headEnd/>
                  <a:tailEnd/>
                </a:ln>
              </p:spPr>
              <p:txBody>
                <a:bodyPr/>
                <a:lstStyle/>
                <a:p>
                  <a:endParaRPr lang="en-US"/>
                </a:p>
              </p:txBody>
            </p:sp>
            <p:sp>
              <p:nvSpPr>
                <p:cNvPr id="4279" name="Line 577"/>
                <p:cNvSpPr>
                  <a:spLocks noChangeShapeType="1"/>
                </p:cNvSpPr>
                <p:nvPr/>
              </p:nvSpPr>
              <p:spPr bwMode="auto">
                <a:xfrm>
                  <a:off x="4789" y="852"/>
                  <a:ext cx="8" cy="1"/>
                </a:xfrm>
                <a:prstGeom prst="line">
                  <a:avLst/>
                </a:prstGeom>
                <a:noFill/>
                <a:ln w="25400">
                  <a:solidFill>
                    <a:srgbClr val="000000"/>
                  </a:solidFill>
                  <a:round/>
                  <a:headEnd/>
                  <a:tailEnd/>
                </a:ln>
              </p:spPr>
              <p:txBody>
                <a:bodyPr/>
                <a:lstStyle/>
                <a:p>
                  <a:endParaRPr lang="en-US"/>
                </a:p>
              </p:txBody>
            </p:sp>
            <p:sp>
              <p:nvSpPr>
                <p:cNvPr id="4280" name="Line 578"/>
                <p:cNvSpPr>
                  <a:spLocks noChangeShapeType="1"/>
                </p:cNvSpPr>
                <p:nvPr/>
              </p:nvSpPr>
              <p:spPr bwMode="auto">
                <a:xfrm flipV="1">
                  <a:off x="4797" y="846"/>
                  <a:ext cx="8" cy="6"/>
                </a:xfrm>
                <a:prstGeom prst="line">
                  <a:avLst/>
                </a:prstGeom>
                <a:noFill/>
                <a:ln w="25400">
                  <a:solidFill>
                    <a:srgbClr val="000000"/>
                  </a:solidFill>
                  <a:round/>
                  <a:headEnd/>
                  <a:tailEnd/>
                </a:ln>
              </p:spPr>
              <p:txBody>
                <a:bodyPr/>
                <a:lstStyle/>
                <a:p>
                  <a:endParaRPr lang="en-US"/>
                </a:p>
              </p:txBody>
            </p:sp>
            <p:sp>
              <p:nvSpPr>
                <p:cNvPr id="4281" name="Line 579"/>
                <p:cNvSpPr>
                  <a:spLocks noChangeShapeType="1"/>
                </p:cNvSpPr>
                <p:nvPr/>
              </p:nvSpPr>
              <p:spPr bwMode="auto">
                <a:xfrm flipV="1">
                  <a:off x="4805" y="839"/>
                  <a:ext cx="5" cy="7"/>
                </a:xfrm>
                <a:prstGeom prst="line">
                  <a:avLst/>
                </a:prstGeom>
                <a:noFill/>
                <a:ln w="25400">
                  <a:solidFill>
                    <a:srgbClr val="000000"/>
                  </a:solidFill>
                  <a:round/>
                  <a:headEnd/>
                  <a:tailEnd/>
                </a:ln>
              </p:spPr>
              <p:txBody>
                <a:bodyPr/>
                <a:lstStyle/>
                <a:p>
                  <a:endParaRPr lang="en-US"/>
                </a:p>
              </p:txBody>
            </p:sp>
            <p:sp>
              <p:nvSpPr>
                <p:cNvPr id="4282" name="Line 580"/>
                <p:cNvSpPr>
                  <a:spLocks noChangeShapeType="1"/>
                </p:cNvSpPr>
                <p:nvPr/>
              </p:nvSpPr>
              <p:spPr bwMode="auto">
                <a:xfrm flipV="1">
                  <a:off x="4810" y="834"/>
                  <a:ext cx="8" cy="5"/>
                </a:xfrm>
                <a:prstGeom prst="line">
                  <a:avLst/>
                </a:prstGeom>
                <a:noFill/>
                <a:ln w="25400">
                  <a:solidFill>
                    <a:srgbClr val="000000"/>
                  </a:solidFill>
                  <a:round/>
                  <a:headEnd/>
                  <a:tailEnd/>
                </a:ln>
              </p:spPr>
              <p:txBody>
                <a:bodyPr/>
                <a:lstStyle/>
                <a:p>
                  <a:endParaRPr lang="en-US"/>
                </a:p>
              </p:txBody>
            </p:sp>
            <p:sp>
              <p:nvSpPr>
                <p:cNvPr id="4283" name="Line 581"/>
                <p:cNvSpPr>
                  <a:spLocks noChangeShapeType="1"/>
                </p:cNvSpPr>
                <p:nvPr/>
              </p:nvSpPr>
              <p:spPr bwMode="auto">
                <a:xfrm flipV="1">
                  <a:off x="4818" y="828"/>
                  <a:ext cx="8" cy="6"/>
                </a:xfrm>
                <a:prstGeom prst="line">
                  <a:avLst/>
                </a:prstGeom>
                <a:noFill/>
                <a:ln w="25400">
                  <a:solidFill>
                    <a:srgbClr val="000000"/>
                  </a:solidFill>
                  <a:round/>
                  <a:headEnd/>
                  <a:tailEnd/>
                </a:ln>
              </p:spPr>
              <p:txBody>
                <a:bodyPr/>
                <a:lstStyle/>
                <a:p>
                  <a:endParaRPr lang="en-US"/>
                </a:p>
              </p:txBody>
            </p:sp>
            <p:sp>
              <p:nvSpPr>
                <p:cNvPr id="4284" name="Line 582"/>
                <p:cNvSpPr>
                  <a:spLocks noChangeShapeType="1"/>
                </p:cNvSpPr>
                <p:nvPr/>
              </p:nvSpPr>
              <p:spPr bwMode="auto">
                <a:xfrm flipV="1">
                  <a:off x="4826" y="823"/>
                  <a:ext cx="5" cy="5"/>
                </a:xfrm>
                <a:prstGeom prst="line">
                  <a:avLst/>
                </a:prstGeom>
                <a:noFill/>
                <a:ln w="25400">
                  <a:solidFill>
                    <a:srgbClr val="000000"/>
                  </a:solidFill>
                  <a:round/>
                  <a:headEnd/>
                  <a:tailEnd/>
                </a:ln>
              </p:spPr>
              <p:txBody>
                <a:bodyPr/>
                <a:lstStyle/>
                <a:p>
                  <a:endParaRPr lang="en-US"/>
                </a:p>
              </p:txBody>
            </p:sp>
            <p:sp>
              <p:nvSpPr>
                <p:cNvPr id="4285" name="Line 583"/>
                <p:cNvSpPr>
                  <a:spLocks noChangeShapeType="1"/>
                </p:cNvSpPr>
                <p:nvPr/>
              </p:nvSpPr>
              <p:spPr bwMode="auto">
                <a:xfrm flipV="1">
                  <a:off x="4831" y="819"/>
                  <a:ext cx="8" cy="4"/>
                </a:xfrm>
                <a:prstGeom prst="line">
                  <a:avLst/>
                </a:prstGeom>
                <a:noFill/>
                <a:ln w="25400">
                  <a:solidFill>
                    <a:srgbClr val="000000"/>
                  </a:solidFill>
                  <a:round/>
                  <a:headEnd/>
                  <a:tailEnd/>
                </a:ln>
              </p:spPr>
              <p:txBody>
                <a:bodyPr/>
                <a:lstStyle/>
                <a:p>
                  <a:endParaRPr lang="en-US"/>
                </a:p>
              </p:txBody>
            </p:sp>
            <p:sp>
              <p:nvSpPr>
                <p:cNvPr id="4286" name="Line 584"/>
                <p:cNvSpPr>
                  <a:spLocks noChangeShapeType="1"/>
                </p:cNvSpPr>
                <p:nvPr/>
              </p:nvSpPr>
              <p:spPr bwMode="auto">
                <a:xfrm flipV="1">
                  <a:off x="4839" y="816"/>
                  <a:ext cx="8" cy="3"/>
                </a:xfrm>
                <a:prstGeom prst="line">
                  <a:avLst/>
                </a:prstGeom>
                <a:noFill/>
                <a:ln w="25400">
                  <a:solidFill>
                    <a:srgbClr val="000000"/>
                  </a:solidFill>
                  <a:round/>
                  <a:headEnd/>
                  <a:tailEnd/>
                </a:ln>
              </p:spPr>
              <p:txBody>
                <a:bodyPr/>
                <a:lstStyle/>
                <a:p>
                  <a:endParaRPr lang="en-US"/>
                </a:p>
              </p:txBody>
            </p:sp>
            <p:sp>
              <p:nvSpPr>
                <p:cNvPr id="4287" name="Line 585"/>
                <p:cNvSpPr>
                  <a:spLocks noChangeShapeType="1"/>
                </p:cNvSpPr>
                <p:nvPr/>
              </p:nvSpPr>
              <p:spPr bwMode="auto">
                <a:xfrm flipV="1">
                  <a:off x="4847" y="814"/>
                  <a:ext cx="7" cy="2"/>
                </a:xfrm>
                <a:prstGeom prst="line">
                  <a:avLst/>
                </a:prstGeom>
                <a:noFill/>
                <a:ln w="25400">
                  <a:solidFill>
                    <a:srgbClr val="000000"/>
                  </a:solidFill>
                  <a:round/>
                  <a:headEnd/>
                  <a:tailEnd/>
                </a:ln>
              </p:spPr>
              <p:txBody>
                <a:bodyPr/>
                <a:lstStyle/>
                <a:p>
                  <a:endParaRPr lang="en-US"/>
                </a:p>
              </p:txBody>
            </p:sp>
            <p:sp>
              <p:nvSpPr>
                <p:cNvPr id="4288" name="Line 586"/>
                <p:cNvSpPr>
                  <a:spLocks noChangeShapeType="1"/>
                </p:cNvSpPr>
                <p:nvPr/>
              </p:nvSpPr>
              <p:spPr bwMode="auto">
                <a:xfrm flipV="1">
                  <a:off x="4854" y="812"/>
                  <a:ext cx="7" cy="2"/>
                </a:xfrm>
                <a:prstGeom prst="line">
                  <a:avLst/>
                </a:prstGeom>
                <a:noFill/>
                <a:ln w="25400">
                  <a:solidFill>
                    <a:srgbClr val="000000"/>
                  </a:solidFill>
                  <a:round/>
                  <a:headEnd/>
                  <a:tailEnd/>
                </a:ln>
              </p:spPr>
              <p:txBody>
                <a:bodyPr/>
                <a:lstStyle/>
                <a:p>
                  <a:endParaRPr lang="en-US"/>
                </a:p>
              </p:txBody>
            </p:sp>
            <p:sp>
              <p:nvSpPr>
                <p:cNvPr id="4289" name="Line 587"/>
                <p:cNvSpPr>
                  <a:spLocks noChangeShapeType="1"/>
                </p:cNvSpPr>
                <p:nvPr/>
              </p:nvSpPr>
              <p:spPr bwMode="auto">
                <a:xfrm flipV="1">
                  <a:off x="4861" y="810"/>
                  <a:ext cx="8" cy="2"/>
                </a:xfrm>
                <a:prstGeom prst="line">
                  <a:avLst/>
                </a:prstGeom>
                <a:noFill/>
                <a:ln w="25400">
                  <a:solidFill>
                    <a:srgbClr val="000000"/>
                  </a:solidFill>
                  <a:round/>
                  <a:headEnd/>
                  <a:tailEnd/>
                </a:ln>
              </p:spPr>
              <p:txBody>
                <a:bodyPr/>
                <a:lstStyle/>
                <a:p>
                  <a:endParaRPr lang="en-US"/>
                </a:p>
              </p:txBody>
            </p:sp>
            <p:sp>
              <p:nvSpPr>
                <p:cNvPr id="4290" name="Line 588"/>
                <p:cNvSpPr>
                  <a:spLocks noChangeShapeType="1"/>
                </p:cNvSpPr>
                <p:nvPr/>
              </p:nvSpPr>
              <p:spPr bwMode="auto">
                <a:xfrm>
                  <a:off x="4869" y="810"/>
                  <a:ext cx="6" cy="1"/>
                </a:xfrm>
                <a:prstGeom prst="line">
                  <a:avLst/>
                </a:prstGeom>
                <a:noFill/>
                <a:ln w="25400">
                  <a:solidFill>
                    <a:srgbClr val="000000"/>
                  </a:solidFill>
                  <a:round/>
                  <a:headEnd/>
                  <a:tailEnd/>
                </a:ln>
              </p:spPr>
              <p:txBody>
                <a:bodyPr/>
                <a:lstStyle/>
                <a:p>
                  <a:endParaRPr lang="en-US"/>
                </a:p>
              </p:txBody>
            </p:sp>
          </p:grpSp>
          <p:sp>
            <p:nvSpPr>
              <p:cNvPr id="4120" name="Line 599"/>
              <p:cNvSpPr>
                <a:spLocks noChangeShapeType="1"/>
              </p:cNvSpPr>
              <p:nvPr/>
            </p:nvSpPr>
            <p:spPr bwMode="auto">
              <a:xfrm>
                <a:off x="4235" y="1797"/>
                <a:ext cx="460" cy="0"/>
              </a:xfrm>
              <a:prstGeom prst="line">
                <a:avLst/>
              </a:prstGeom>
              <a:noFill/>
              <a:ln w="9525">
                <a:solidFill>
                  <a:srgbClr val="FF0000"/>
                </a:solidFill>
                <a:round/>
                <a:headEnd type="triangle" w="med" len="med"/>
                <a:tailEnd type="triangle" w="med" len="med"/>
              </a:ln>
            </p:spPr>
            <p:txBody>
              <a:bodyPr/>
              <a:lstStyle/>
              <a:p>
                <a:endParaRPr lang="en-US"/>
              </a:p>
            </p:txBody>
          </p:sp>
          <p:sp>
            <p:nvSpPr>
              <p:cNvPr id="4121" name="Line 611"/>
              <p:cNvSpPr>
                <a:spLocks noChangeShapeType="1"/>
              </p:cNvSpPr>
              <p:nvPr/>
            </p:nvSpPr>
            <p:spPr bwMode="auto">
              <a:xfrm>
                <a:off x="4235" y="2112"/>
                <a:ext cx="411" cy="0"/>
              </a:xfrm>
              <a:prstGeom prst="line">
                <a:avLst/>
              </a:prstGeom>
              <a:noFill/>
              <a:ln w="9525">
                <a:solidFill>
                  <a:srgbClr val="0000FF"/>
                </a:solidFill>
                <a:round/>
                <a:headEnd type="triangle" w="med" len="med"/>
                <a:tailEnd type="triangle" w="med" len="med"/>
              </a:ln>
            </p:spPr>
            <p:txBody>
              <a:bodyPr/>
              <a:lstStyle/>
              <a:p>
                <a:endParaRPr lang="en-US"/>
              </a:p>
            </p:txBody>
          </p:sp>
          <p:sp>
            <p:nvSpPr>
              <p:cNvPr id="4122" name="Line 614"/>
              <p:cNvSpPr>
                <a:spLocks noChangeShapeType="1"/>
              </p:cNvSpPr>
              <p:nvPr/>
            </p:nvSpPr>
            <p:spPr bwMode="auto">
              <a:xfrm>
                <a:off x="4694" y="1725"/>
                <a:ext cx="0" cy="629"/>
              </a:xfrm>
              <a:prstGeom prst="line">
                <a:avLst/>
              </a:prstGeom>
              <a:noFill/>
              <a:ln w="9525">
                <a:solidFill>
                  <a:srgbClr val="FF0000"/>
                </a:solidFill>
                <a:prstDash val="dash"/>
                <a:round/>
                <a:headEnd/>
                <a:tailEnd/>
              </a:ln>
            </p:spPr>
            <p:txBody>
              <a:bodyPr/>
              <a:lstStyle/>
              <a:p>
                <a:endParaRPr lang="en-US"/>
              </a:p>
            </p:txBody>
          </p:sp>
          <p:sp>
            <p:nvSpPr>
              <p:cNvPr id="4123" name="Line 615"/>
              <p:cNvSpPr>
                <a:spLocks noChangeShapeType="1"/>
              </p:cNvSpPr>
              <p:nvPr/>
            </p:nvSpPr>
            <p:spPr bwMode="auto">
              <a:xfrm>
                <a:off x="4646" y="2015"/>
                <a:ext cx="0" cy="339"/>
              </a:xfrm>
              <a:prstGeom prst="line">
                <a:avLst/>
              </a:prstGeom>
              <a:noFill/>
              <a:ln w="9525">
                <a:solidFill>
                  <a:srgbClr val="0000FF"/>
                </a:solidFill>
                <a:prstDash val="dash"/>
                <a:round/>
                <a:headEnd/>
                <a:tailEnd/>
              </a:ln>
            </p:spPr>
            <p:txBody>
              <a:bodyPr/>
              <a:lstStyle/>
              <a:p>
                <a:endParaRPr lang="en-US"/>
              </a:p>
            </p:txBody>
          </p:sp>
          <p:sp>
            <p:nvSpPr>
              <p:cNvPr id="4124" name="Text Box 616"/>
              <p:cNvSpPr txBox="1">
                <a:spLocks noChangeArrowheads="1"/>
              </p:cNvSpPr>
              <p:nvPr/>
            </p:nvSpPr>
            <p:spPr bwMode="auto">
              <a:xfrm>
                <a:off x="4332" y="1918"/>
                <a:ext cx="387" cy="231"/>
              </a:xfrm>
              <a:prstGeom prst="rect">
                <a:avLst/>
              </a:prstGeom>
              <a:noFill/>
              <a:ln w="9525">
                <a:noFill/>
                <a:miter lim="800000"/>
                <a:headEnd/>
                <a:tailEnd/>
              </a:ln>
            </p:spPr>
            <p:txBody>
              <a:bodyPr>
                <a:spAutoFit/>
              </a:bodyPr>
              <a:lstStyle/>
              <a:p>
                <a:pPr eaLnBrk="1" hangingPunct="1">
                  <a:spcBef>
                    <a:spcPct val="50000"/>
                  </a:spcBef>
                </a:pPr>
                <a:r>
                  <a:rPr lang="el-GR" i="1">
                    <a:solidFill>
                      <a:srgbClr val="0000FF"/>
                    </a:solidFill>
                    <a:cs typeface="Arial" charset="0"/>
                  </a:rPr>
                  <a:t>Δ</a:t>
                </a:r>
                <a:r>
                  <a:rPr lang="en-US" i="1">
                    <a:solidFill>
                      <a:srgbClr val="0000FF"/>
                    </a:solidFill>
                    <a:cs typeface="Arial" charset="0"/>
                  </a:rPr>
                  <a:t>t</a:t>
                </a:r>
                <a:endParaRPr lang="el-GR" i="1">
                  <a:solidFill>
                    <a:srgbClr val="0000FF"/>
                  </a:solidFill>
                  <a:cs typeface="Arial" charset="0"/>
                </a:endParaRPr>
              </a:p>
            </p:txBody>
          </p:sp>
          <p:sp>
            <p:nvSpPr>
              <p:cNvPr id="4125" name="Text Box 618"/>
              <p:cNvSpPr txBox="1">
                <a:spLocks noChangeArrowheads="1"/>
              </p:cNvSpPr>
              <p:nvPr/>
            </p:nvSpPr>
            <p:spPr bwMode="auto">
              <a:xfrm>
                <a:off x="4211" y="1579"/>
                <a:ext cx="483" cy="231"/>
              </a:xfrm>
              <a:prstGeom prst="rect">
                <a:avLst/>
              </a:prstGeom>
              <a:noFill/>
              <a:ln w="9525">
                <a:noFill/>
                <a:miter lim="800000"/>
                <a:headEnd/>
                <a:tailEnd/>
              </a:ln>
            </p:spPr>
            <p:txBody>
              <a:bodyPr>
                <a:spAutoFit/>
              </a:bodyPr>
              <a:lstStyle/>
              <a:p>
                <a:pPr algn="ctr" eaLnBrk="1" hangingPunct="1">
                  <a:spcBef>
                    <a:spcPct val="50000"/>
                  </a:spcBef>
                </a:pPr>
                <a:r>
                  <a:rPr lang="en-US" i="1">
                    <a:solidFill>
                      <a:srgbClr val="FF0000"/>
                    </a:solidFill>
                    <a:cs typeface="Arial" charset="0"/>
                  </a:rPr>
                  <a:t>T/2</a:t>
                </a:r>
                <a:endParaRPr lang="el-GR" i="1">
                  <a:solidFill>
                    <a:srgbClr val="FF0000"/>
                  </a:solidFill>
                  <a:cs typeface="Arial" charset="0"/>
                </a:endParaRPr>
              </a:p>
            </p:txBody>
          </p:sp>
        </p:grpSp>
        <p:sp>
          <p:nvSpPr>
            <p:cNvPr id="4118" name="AutoShape 620"/>
            <p:cNvSpPr>
              <a:spLocks noChangeArrowheads="1"/>
            </p:cNvSpPr>
            <p:nvPr/>
          </p:nvSpPr>
          <p:spPr bwMode="auto">
            <a:xfrm>
              <a:off x="4017" y="2039"/>
              <a:ext cx="339" cy="169"/>
            </a:xfrm>
            <a:prstGeom prst="leftArrow">
              <a:avLst>
                <a:gd name="adj1" fmla="val 50000"/>
                <a:gd name="adj2" fmla="val 50148"/>
              </a:avLst>
            </a:prstGeom>
            <a:noFill/>
            <a:ln w="9525">
              <a:solidFill>
                <a:srgbClr val="FF0000"/>
              </a:solidFill>
              <a:miter lim="800000"/>
              <a:headEnd/>
              <a:tailEnd/>
            </a:ln>
          </p:spPr>
          <p:txBody>
            <a:bodyPr wrap="none" anchor="ctr"/>
            <a:lstStyle/>
            <a:p>
              <a:pPr eaLnBrk="1" hangingPunct="1"/>
              <a:endParaRPr lang="en-US"/>
            </a:p>
          </p:txBody>
        </p:sp>
      </p:grpSp>
      <p:sp>
        <p:nvSpPr>
          <p:cNvPr id="396" name="Text Box 281"/>
          <p:cNvSpPr txBox="1">
            <a:spLocks noChangeArrowheads="1"/>
          </p:cNvSpPr>
          <p:nvPr/>
        </p:nvSpPr>
        <p:spPr bwMode="auto">
          <a:xfrm>
            <a:off x="193675" y="5886450"/>
            <a:ext cx="7642225" cy="646113"/>
          </a:xfrm>
          <a:prstGeom prst="rect">
            <a:avLst/>
          </a:prstGeom>
          <a:noFill/>
          <a:ln w="9525">
            <a:noFill/>
            <a:miter lim="800000"/>
            <a:headEnd/>
            <a:tailEnd/>
          </a:ln>
        </p:spPr>
        <p:txBody>
          <a:bodyPr>
            <a:spAutoFit/>
          </a:bodyPr>
          <a:lstStyle/>
          <a:p>
            <a:pPr algn="ctr" eaLnBrk="1" hangingPunct="1">
              <a:spcBef>
                <a:spcPct val="50000"/>
              </a:spcBef>
            </a:pPr>
            <a:r>
              <a:rPr lang="en-US"/>
              <a:t>A second order low-pass filter realized by adding an inductor in the “dc-link” allows to reduce the required capacitance for a given ripple goal.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68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miter lim="800000"/>
            <a:headEnd/>
            <a:tailEnd/>
          </a:ln>
        </p:spPr>
        <p:txBody>
          <a:bodyPr/>
          <a:lstStyle/>
          <a:p>
            <a:fld id="{D1E35D6B-ABA4-48A5-BA06-B019B4CB312F}" type="slidenum">
              <a:rPr lang="en-US" smtClean="0"/>
              <a:pPr/>
              <a:t>32</a:t>
            </a:fld>
            <a:endParaRPr lang="en-US" smtClean="0"/>
          </a:p>
        </p:txBody>
      </p:sp>
      <p:sp>
        <p:nvSpPr>
          <p:cNvPr id="20483" name="Rectangle 15"/>
          <p:cNvSpPr>
            <a:spLocks noGrp="1" noChangeArrowheads="1"/>
          </p:cNvSpPr>
          <p:nvPr>
            <p:ph type="title"/>
          </p:nvPr>
        </p:nvSpPr>
        <p:spPr/>
        <p:txBody>
          <a:bodyPr/>
          <a:lstStyle/>
          <a:p>
            <a:pPr eaLnBrk="1" hangingPunct="1"/>
            <a:r>
              <a:rPr lang="en-US" sz="2800" b="1" smtClean="0"/>
              <a:t>Additional waveforms details</a:t>
            </a:r>
          </a:p>
        </p:txBody>
      </p:sp>
      <p:sp>
        <p:nvSpPr>
          <p:cNvPr id="20484" name="Rectangle 5"/>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20485" name="Rectangle 7"/>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20486" name="Rectangle 9"/>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20487" name="Rectangle 11"/>
          <p:cNvSpPr>
            <a:spLocks noChangeArrowheads="1"/>
          </p:cNvSpPr>
          <p:nvPr/>
        </p:nvSpPr>
        <p:spPr bwMode="auto">
          <a:xfrm>
            <a:off x="0" y="4179888"/>
            <a:ext cx="9144000" cy="0"/>
          </a:xfrm>
          <a:prstGeom prst="rect">
            <a:avLst/>
          </a:prstGeom>
          <a:noFill/>
          <a:ln w="9525">
            <a:noFill/>
            <a:miter lim="800000"/>
            <a:headEnd/>
            <a:tailEnd/>
          </a:ln>
        </p:spPr>
        <p:txBody>
          <a:bodyPr wrap="none" anchor="ctr">
            <a:spAutoFit/>
          </a:bodyPr>
          <a:lstStyle/>
          <a:p>
            <a:pPr eaLnBrk="1" hangingPunct="1"/>
            <a:endParaRPr lang="en-US"/>
          </a:p>
        </p:txBody>
      </p:sp>
      <p:sp>
        <p:nvSpPr>
          <p:cNvPr id="20488" name="Rectangle 13"/>
          <p:cNvSpPr>
            <a:spLocks noChangeArrowheads="1"/>
          </p:cNvSpPr>
          <p:nvPr/>
        </p:nvSpPr>
        <p:spPr bwMode="auto">
          <a:xfrm>
            <a:off x="0" y="3200400"/>
            <a:ext cx="9144000" cy="0"/>
          </a:xfrm>
          <a:prstGeom prst="rect">
            <a:avLst/>
          </a:prstGeom>
          <a:noFill/>
          <a:ln w="9525">
            <a:noFill/>
            <a:miter lim="800000"/>
            <a:headEnd/>
            <a:tailEnd/>
          </a:ln>
        </p:spPr>
        <p:txBody>
          <a:bodyPr wrap="none" anchor="ctr">
            <a:spAutoFit/>
          </a:bodyPr>
          <a:lstStyle/>
          <a:p>
            <a:pPr eaLnBrk="1" hangingPunct="1"/>
            <a:endParaRPr lang="en-US"/>
          </a:p>
        </p:txBody>
      </p:sp>
      <p:pic>
        <p:nvPicPr>
          <p:cNvPr id="20489" name="Picture 8"/>
          <p:cNvPicPr>
            <a:picLocks noChangeAspect="1" noChangeArrowheads="1"/>
          </p:cNvPicPr>
          <p:nvPr/>
        </p:nvPicPr>
        <p:blipFill>
          <a:blip r:embed="rId3" cstate="print"/>
          <a:srcRect/>
          <a:stretch>
            <a:fillRect/>
          </a:stretch>
        </p:blipFill>
        <p:spPr bwMode="auto">
          <a:xfrm>
            <a:off x="1044575" y="2046288"/>
            <a:ext cx="6369050" cy="4110037"/>
          </a:xfrm>
          <a:prstGeom prst="rect">
            <a:avLst/>
          </a:prstGeom>
          <a:noFill/>
          <a:ln w="9525">
            <a:noFill/>
            <a:miter lim="800000"/>
            <a:headEnd/>
            <a:tailEnd/>
          </a:ln>
        </p:spPr>
      </p:pic>
      <p:sp>
        <p:nvSpPr>
          <p:cNvPr id="787" name="Text Box 281"/>
          <p:cNvSpPr txBox="1">
            <a:spLocks noChangeArrowheads="1"/>
          </p:cNvSpPr>
          <p:nvPr/>
        </p:nvSpPr>
        <p:spPr bwMode="auto">
          <a:xfrm>
            <a:off x="309563" y="1431925"/>
            <a:ext cx="8372475" cy="4800600"/>
          </a:xfrm>
          <a:prstGeom prst="rect">
            <a:avLst/>
          </a:prstGeom>
          <a:noFill/>
          <a:ln w="9525">
            <a:noFill/>
            <a:miter lim="800000"/>
            <a:headEnd/>
            <a:tailEnd/>
          </a:ln>
        </p:spPr>
        <p:txBody>
          <a:bodyPr>
            <a:spAutoFit/>
          </a:bodyPr>
          <a:lstStyle/>
          <a:p>
            <a:pPr eaLnBrk="1" hangingPunct="1">
              <a:spcBef>
                <a:spcPct val="50000"/>
              </a:spcBef>
              <a:buFont typeface="Arial" charset="0"/>
              <a:buChar char="•"/>
            </a:pPr>
            <a:r>
              <a:rPr lang="en-US"/>
              <a:t> The output voltage frequency is twice that of the input voltage.</a:t>
            </a:r>
          </a:p>
          <a:p>
            <a:pPr eaLnBrk="1" hangingPunct="1">
              <a:spcBef>
                <a:spcPct val="50000"/>
              </a:spcBef>
              <a:buFont typeface="Arial" charset="0"/>
              <a:buChar char="•"/>
            </a:pPr>
            <a:r>
              <a:rPr lang="en-US"/>
              <a:t> Output voltage ripple is usually indicated as a percentage (usually &lt; 5%) of the peak input voltage. </a:t>
            </a:r>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buFont typeface="Arial" charset="0"/>
              <a:buChar char="•"/>
            </a:pPr>
            <a:endParaRPr lang="en-US"/>
          </a:p>
          <a:p>
            <a:pPr eaLnBrk="1" hangingPunct="1">
              <a:spcBef>
                <a:spcPct val="50000"/>
              </a:spcBef>
            </a:pPr>
            <a:r>
              <a:rPr lang="en-US"/>
              <a:t>              Output voltage ripple</a:t>
            </a:r>
          </a:p>
        </p:txBody>
      </p:sp>
      <p:sp>
        <p:nvSpPr>
          <p:cNvPr id="396" name="Freeform 395"/>
          <p:cNvSpPr/>
          <p:nvPr/>
        </p:nvSpPr>
        <p:spPr>
          <a:xfrm>
            <a:off x="584200" y="3314700"/>
            <a:ext cx="635000" cy="2641600"/>
          </a:xfrm>
          <a:custGeom>
            <a:avLst/>
            <a:gdLst>
              <a:gd name="connsiteX0" fmla="*/ 635000 w 635000"/>
              <a:gd name="connsiteY0" fmla="*/ 0 h 2641600"/>
              <a:gd name="connsiteX1" fmla="*/ 127000 w 635000"/>
              <a:gd name="connsiteY1" fmla="*/ 190500 h 2641600"/>
              <a:gd name="connsiteX2" fmla="*/ 38100 w 635000"/>
              <a:gd name="connsiteY2" fmla="*/ 952500 h 2641600"/>
              <a:gd name="connsiteX3" fmla="*/ 355600 w 635000"/>
              <a:gd name="connsiteY3" fmla="*/ 2362200 h 2641600"/>
              <a:gd name="connsiteX4" fmla="*/ 622300 w 635000"/>
              <a:gd name="connsiteY4" fmla="*/ 2628900 h 264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0" h="2641600">
                <a:moveTo>
                  <a:pt x="635000" y="0"/>
                </a:moveTo>
                <a:cubicBezTo>
                  <a:pt x="430741" y="15875"/>
                  <a:pt x="226483" y="31750"/>
                  <a:pt x="127000" y="190500"/>
                </a:cubicBezTo>
                <a:cubicBezTo>
                  <a:pt x="27517" y="349250"/>
                  <a:pt x="0" y="590550"/>
                  <a:pt x="38100" y="952500"/>
                </a:cubicBezTo>
                <a:cubicBezTo>
                  <a:pt x="76200" y="1314450"/>
                  <a:pt x="258233" y="2082800"/>
                  <a:pt x="355600" y="2362200"/>
                </a:cubicBezTo>
                <a:cubicBezTo>
                  <a:pt x="452967" y="2641600"/>
                  <a:pt x="537633" y="2635250"/>
                  <a:pt x="622300" y="262890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a:ln>
            <a:miter lim="800000"/>
            <a:headEnd/>
            <a:tailEnd/>
          </a:ln>
        </p:spPr>
        <p:txBody>
          <a:bodyPr/>
          <a:lstStyle/>
          <a:p>
            <a:fld id="{4FBD0D27-2799-4664-A31B-E95A51A1C4FA}" type="slidenum">
              <a:rPr lang="en-US" smtClean="0"/>
              <a:pPr/>
              <a:t>33</a:t>
            </a:fld>
            <a:endParaRPr lang="en-US" smtClean="0"/>
          </a:p>
        </p:txBody>
      </p:sp>
      <p:sp>
        <p:nvSpPr>
          <p:cNvPr id="5125" name="Rectangle 2"/>
          <p:cNvSpPr>
            <a:spLocks noGrp="1" noChangeArrowheads="1"/>
          </p:cNvSpPr>
          <p:nvPr>
            <p:ph type="title"/>
          </p:nvPr>
        </p:nvSpPr>
        <p:spPr>
          <a:xfrm>
            <a:off x="457200" y="274638"/>
            <a:ext cx="8229600" cy="411162"/>
          </a:xfrm>
        </p:spPr>
        <p:txBody>
          <a:bodyPr/>
          <a:lstStyle/>
          <a:p>
            <a:pPr eaLnBrk="1" hangingPunct="1"/>
            <a:r>
              <a:rPr lang="en-US" sz="2800" b="1" smtClean="0"/>
              <a:t>AC Current Waveform</a:t>
            </a:r>
          </a:p>
        </p:txBody>
      </p:sp>
      <p:grpSp>
        <p:nvGrpSpPr>
          <p:cNvPr id="2" name="Group 65"/>
          <p:cNvGrpSpPr>
            <a:grpSpLocks/>
          </p:cNvGrpSpPr>
          <p:nvPr/>
        </p:nvGrpSpPr>
        <p:grpSpPr bwMode="auto">
          <a:xfrm>
            <a:off x="1752600" y="609600"/>
            <a:ext cx="5588000" cy="3176588"/>
            <a:chOff x="1344" y="1344"/>
            <a:chExt cx="3520" cy="2001"/>
          </a:xfrm>
        </p:grpSpPr>
        <p:sp>
          <p:nvSpPr>
            <p:cNvPr id="5128" name="AutoShape 24"/>
            <p:cNvSpPr>
              <a:spLocks noChangeAspect="1" noChangeArrowheads="1" noTextEdit="1"/>
            </p:cNvSpPr>
            <p:nvPr/>
          </p:nvSpPr>
          <p:spPr bwMode="auto">
            <a:xfrm>
              <a:off x="1344" y="1344"/>
              <a:ext cx="3024" cy="1695"/>
            </a:xfrm>
            <a:prstGeom prst="rect">
              <a:avLst/>
            </a:prstGeom>
            <a:noFill/>
            <a:ln w="9525">
              <a:noFill/>
              <a:miter lim="800000"/>
              <a:headEnd/>
              <a:tailEnd/>
            </a:ln>
          </p:spPr>
          <p:txBody>
            <a:bodyPr/>
            <a:lstStyle/>
            <a:p>
              <a:endParaRPr lang="en-US"/>
            </a:p>
          </p:txBody>
        </p:sp>
        <p:sp>
          <p:nvSpPr>
            <p:cNvPr id="5129" name="Rectangle 26"/>
            <p:cNvSpPr>
              <a:spLocks noChangeArrowheads="1"/>
            </p:cNvSpPr>
            <p:nvPr/>
          </p:nvSpPr>
          <p:spPr bwMode="auto">
            <a:xfrm>
              <a:off x="1344" y="1347"/>
              <a:ext cx="30" cy="144"/>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 </a:t>
              </a:r>
              <a:endParaRPr lang="en-US"/>
            </a:p>
          </p:txBody>
        </p:sp>
        <p:grpSp>
          <p:nvGrpSpPr>
            <p:cNvPr id="3" name="Group 37"/>
            <p:cNvGrpSpPr>
              <a:grpSpLocks/>
            </p:cNvGrpSpPr>
            <p:nvPr/>
          </p:nvGrpSpPr>
          <p:grpSpPr bwMode="auto">
            <a:xfrm>
              <a:off x="1522" y="1354"/>
              <a:ext cx="1277" cy="1982"/>
              <a:chOff x="1491" y="1354"/>
              <a:chExt cx="1049" cy="1617"/>
            </a:xfrm>
          </p:grpSpPr>
          <p:grpSp>
            <p:nvGrpSpPr>
              <p:cNvPr id="4" name="Group 31"/>
              <p:cNvGrpSpPr>
                <a:grpSpLocks/>
              </p:cNvGrpSpPr>
              <p:nvPr/>
            </p:nvGrpSpPr>
            <p:grpSpPr bwMode="auto">
              <a:xfrm>
                <a:off x="1491" y="1821"/>
                <a:ext cx="266" cy="1150"/>
                <a:chOff x="1491" y="1821"/>
                <a:chExt cx="266" cy="1150"/>
              </a:xfrm>
            </p:grpSpPr>
            <p:grpSp>
              <p:nvGrpSpPr>
                <p:cNvPr id="5" name="Group 29"/>
                <p:cNvGrpSpPr>
                  <a:grpSpLocks/>
                </p:cNvGrpSpPr>
                <p:nvPr/>
              </p:nvGrpSpPr>
              <p:grpSpPr bwMode="auto">
                <a:xfrm>
                  <a:off x="1549" y="1821"/>
                  <a:ext cx="122" cy="1092"/>
                  <a:chOff x="1549" y="1821"/>
                  <a:chExt cx="122" cy="1092"/>
                </a:xfrm>
              </p:grpSpPr>
              <p:sp>
                <p:nvSpPr>
                  <p:cNvPr id="5159" name="Oval 27"/>
                  <p:cNvSpPr>
                    <a:spLocks noChangeArrowheads="1"/>
                  </p:cNvSpPr>
                  <p:nvPr/>
                </p:nvSpPr>
                <p:spPr bwMode="auto">
                  <a:xfrm>
                    <a:off x="1549" y="1821"/>
                    <a:ext cx="122" cy="1092"/>
                  </a:xfrm>
                  <a:prstGeom prst="ellipse">
                    <a:avLst/>
                  </a:prstGeom>
                  <a:noFill/>
                  <a:ln w="0">
                    <a:solidFill>
                      <a:srgbClr val="000000"/>
                    </a:solidFill>
                    <a:round/>
                    <a:headEnd/>
                    <a:tailEnd/>
                  </a:ln>
                </p:spPr>
                <p:txBody>
                  <a:bodyPr/>
                  <a:lstStyle/>
                  <a:p>
                    <a:pPr eaLnBrk="1" hangingPunct="1"/>
                    <a:endParaRPr lang="en-US"/>
                  </a:p>
                </p:txBody>
              </p:sp>
              <p:sp>
                <p:nvSpPr>
                  <p:cNvPr id="5160" name="Oval 28"/>
                  <p:cNvSpPr>
                    <a:spLocks noChangeArrowheads="1"/>
                  </p:cNvSpPr>
                  <p:nvPr/>
                </p:nvSpPr>
                <p:spPr bwMode="auto">
                  <a:xfrm>
                    <a:off x="1549" y="1821"/>
                    <a:ext cx="122" cy="1092"/>
                  </a:xfrm>
                  <a:prstGeom prst="ellipse">
                    <a:avLst/>
                  </a:prstGeom>
                  <a:noFill/>
                  <a:ln w="12700" cap="rnd">
                    <a:solidFill>
                      <a:srgbClr val="000000"/>
                    </a:solidFill>
                    <a:round/>
                    <a:headEnd/>
                    <a:tailEnd/>
                  </a:ln>
                </p:spPr>
                <p:txBody>
                  <a:bodyPr/>
                  <a:lstStyle/>
                  <a:p>
                    <a:pPr eaLnBrk="1" hangingPunct="1"/>
                    <a:endParaRPr lang="en-US"/>
                  </a:p>
                </p:txBody>
              </p:sp>
            </p:grpSp>
            <p:sp>
              <p:nvSpPr>
                <p:cNvPr id="5158" name="Rectangle 30"/>
                <p:cNvSpPr>
                  <a:spLocks noChangeArrowheads="1"/>
                </p:cNvSpPr>
                <p:nvPr/>
              </p:nvSpPr>
              <p:spPr bwMode="auto">
                <a:xfrm>
                  <a:off x="1491" y="2159"/>
                  <a:ext cx="266" cy="812"/>
                </a:xfrm>
                <a:prstGeom prst="rect">
                  <a:avLst/>
                </a:prstGeom>
                <a:solidFill>
                  <a:srgbClr val="FFFFFF"/>
                </a:solidFill>
                <a:ln w="9525">
                  <a:noFill/>
                  <a:miter lim="800000"/>
                  <a:headEnd/>
                  <a:tailEnd/>
                </a:ln>
              </p:spPr>
              <p:txBody>
                <a:bodyPr/>
                <a:lstStyle/>
                <a:p>
                  <a:pPr eaLnBrk="1" hangingPunct="1"/>
                  <a:endParaRPr lang="en-US"/>
                </a:p>
              </p:txBody>
            </p:sp>
          </p:grpSp>
          <p:grpSp>
            <p:nvGrpSpPr>
              <p:cNvPr id="6" name="Group 36"/>
              <p:cNvGrpSpPr>
                <a:grpSpLocks/>
              </p:cNvGrpSpPr>
              <p:nvPr/>
            </p:nvGrpSpPr>
            <p:grpSpPr bwMode="auto">
              <a:xfrm>
                <a:off x="2275" y="1354"/>
                <a:ext cx="265" cy="1150"/>
                <a:chOff x="2275" y="1354"/>
                <a:chExt cx="265" cy="1150"/>
              </a:xfrm>
            </p:grpSpPr>
            <p:grpSp>
              <p:nvGrpSpPr>
                <p:cNvPr id="7" name="Group 34"/>
                <p:cNvGrpSpPr>
                  <a:grpSpLocks/>
                </p:cNvGrpSpPr>
                <p:nvPr/>
              </p:nvGrpSpPr>
              <p:grpSpPr bwMode="auto">
                <a:xfrm>
                  <a:off x="2332" y="1411"/>
                  <a:ext cx="122" cy="1093"/>
                  <a:chOff x="2332" y="1411"/>
                  <a:chExt cx="122" cy="1093"/>
                </a:xfrm>
              </p:grpSpPr>
              <p:sp>
                <p:nvSpPr>
                  <p:cNvPr id="5155" name="Oval 32"/>
                  <p:cNvSpPr>
                    <a:spLocks noChangeArrowheads="1"/>
                  </p:cNvSpPr>
                  <p:nvPr/>
                </p:nvSpPr>
                <p:spPr bwMode="auto">
                  <a:xfrm>
                    <a:off x="2332" y="1411"/>
                    <a:ext cx="122" cy="1093"/>
                  </a:xfrm>
                  <a:prstGeom prst="ellipse">
                    <a:avLst/>
                  </a:prstGeom>
                  <a:noFill/>
                  <a:ln w="0">
                    <a:solidFill>
                      <a:srgbClr val="000000"/>
                    </a:solidFill>
                    <a:round/>
                    <a:headEnd/>
                    <a:tailEnd/>
                  </a:ln>
                </p:spPr>
                <p:txBody>
                  <a:bodyPr/>
                  <a:lstStyle/>
                  <a:p>
                    <a:pPr eaLnBrk="1" hangingPunct="1"/>
                    <a:endParaRPr lang="en-US"/>
                  </a:p>
                </p:txBody>
              </p:sp>
              <p:sp>
                <p:nvSpPr>
                  <p:cNvPr id="5156" name="Oval 33"/>
                  <p:cNvSpPr>
                    <a:spLocks noChangeArrowheads="1"/>
                  </p:cNvSpPr>
                  <p:nvPr/>
                </p:nvSpPr>
                <p:spPr bwMode="auto">
                  <a:xfrm>
                    <a:off x="2332" y="1411"/>
                    <a:ext cx="122" cy="1093"/>
                  </a:xfrm>
                  <a:prstGeom prst="ellipse">
                    <a:avLst/>
                  </a:prstGeom>
                  <a:noFill/>
                  <a:ln w="12700" cap="rnd">
                    <a:solidFill>
                      <a:srgbClr val="000000"/>
                    </a:solidFill>
                    <a:round/>
                    <a:headEnd/>
                    <a:tailEnd/>
                  </a:ln>
                </p:spPr>
                <p:txBody>
                  <a:bodyPr/>
                  <a:lstStyle/>
                  <a:p>
                    <a:pPr eaLnBrk="1" hangingPunct="1"/>
                    <a:endParaRPr lang="en-US"/>
                  </a:p>
                </p:txBody>
              </p:sp>
            </p:grpSp>
            <p:sp>
              <p:nvSpPr>
                <p:cNvPr id="5154" name="Rectangle 35"/>
                <p:cNvSpPr>
                  <a:spLocks noChangeArrowheads="1"/>
                </p:cNvSpPr>
                <p:nvPr/>
              </p:nvSpPr>
              <p:spPr bwMode="auto">
                <a:xfrm>
                  <a:off x="2275" y="1354"/>
                  <a:ext cx="265" cy="812"/>
                </a:xfrm>
                <a:prstGeom prst="rect">
                  <a:avLst/>
                </a:prstGeom>
                <a:solidFill>
                  <a:srgbClr val="FFFFFF"/>
                </a:solidFill>
                <a:ln w="9525">
                  <a:noFill/>
                  <a:miter lim="800000"/>
                  <a:headEnd/>
                  <a:tailEnd/>
                </a:ln>
              </p:spPr>
              <p:txBody>
                <a:bodyPr/>
                <a:lstStyle/>
                <a:p>
                  <a:pPr eaLnBrk="1" hangingPunct="1"/>
                  <a:endParaRPr lang="en-US"/>
                </a:p>
              </p:txBody>
            </p:sp>
          </p:grpSp>
        </p:grpSp>
        <p:grpSp>
          <p:nvGrpSpPr>
            <p:cNvPr id="8" name="Group 48"/>
            <p:cNvGrpSpPr>
              <a:grpSpLocks/>
            </p:cNvGrpSpPr>
            <p:nvPr/>
          </p:nvGrpSpPr>
          <p:grpSpPr bwMode="auto">
            <a:xfrm>
              <a:off x="3472" y="1363"/>
              <a:ext cx="1278" cy="1982"/>
              <a:chOff x="3093" y="1361"/>
              <a:chExt cx="1049" cy="1617"/>
            </a:xfrm>
          </p:grpSpPr>
          <p:grpSp>
            <p:nvGrpSpPr>
              <p:cNvPr id="9" name="Group 42"/>
              <p:cNvGrpSpPr>
                <a:grpSpLocks/>
              </p:cNvGrpSpPr>
              <p:nvPr/>
            </p:nvGrpSpPr>
            <p:grpSpPr bwMode="auto">
              <a:xfrm>
                <a:off x="3093" y="1828"/>
                <a:ext cx="266" cy="1150"/>
                <a:chOff x="3093" y="1828"/>
                <a:chExt cx="266" cy="1150"/>
              </a:xfrm>
            </p:grpSpPr>
            <p:grpSp>
              <p:nvGrpSpPr>
                <p:cNvPr id="10" name="Group 40"/>
                <p:cNvGrpSpPr>
                  <a:grpSpLocks/>
                </p:cNvGrpSpPr>
                <p:nvPr/>
              </p:nvGrpSpPr>
              <p:grpSpPr bwMode="auto">
                <a:xfrm>
                  <a:off x="3151" y="1828"/>
                  <a:ext cx="122" cy="1092"/>
                  <a:chOff x="3151" y="1828"/>
                  <a:chExt cx="122" cy="1092"/>
                </a:xfrm>
              </p:grpSpPr>
              <p:sp>
                <p:nvSpPr>
                  <p:cNvPr id="5149" name="Oval 38"/>
                  <p:cNvSpPr>
                    <a:spLocks noChangeArrowheads="1"/>
                  </p:cNvSpPr>
                  <p:nvPr/>
                </p:nvSpPr>
                <p:spPr bwMode="auto">
                  <a:xfrm>
                    <a:off x="3151" y="1828"/>
                    <a:ext cx="122" cy="1092"/>
                  </a:xfrm>
                  <a:prstGeom prst="ellipse">
                    <a:avLst/>
                  </a:prstGeom>
                  <a:noFill/>
                  <a:ln w="0">
                    <a:solidFill>
                      <a:srgbClr val="000000"/>
                    </a:solidFill>
                    <a:round/>
                    <a:headEnd/>
                    <a:tailEnd/>
                  </a:ln>
                </p:spPr>
                <p:txBody>
                  <a:bodyPr/>
                  <a:lstStyle/>
                  <a:p>
                    <a:pPr eaLnBrk="1" hangingPunct="1"/>
                    <a:endParaRPr lang="en-US"/>
                  </a:p>
                </p:txBody>
              </p:sp>
              <p:sp>
                <p:nvSpPr>
                  <p:cNvPr id="5150" name="Oval 39"/>
                  <p:cNvSpPr>
                    <a:spLocks noChangeArrowheads="1"/>
                  </p:cNvSpPr>
                  <p:nvPr/>
                </p:nvSpPr>
                <p:spPr bwMode="auto">
                  <a:xfrm>
                    <a:off x="3151" y="1828"/>
                    <a:ext cx="122" cy="1092"/>
                  </a:xfrm>
                  <a:prstGeom prst="ellipse">
                    <a:avLst/>
                  </a:prstGeom>
                  <a:noFill/>
                  <a:ln w="12700" cap="rnd">
                    <a:solidFill>
                      <a:srgbClr val="000000"/>
                    </a:solidFill>
                    <a:round/>
                    <a:headEnd/>
                    <a:tailEnd/>
                  </a:ln>
                </p:spPr>
                <p:txBody>
                  <a:bodyPr/>
                  <a:lstStyle/>
                  <a:p>
                    <a:pPr eaLnBrk="1" hangingPunct="1"/>
                    <a:endParaRPr lang="en-US"/>
                  </a:p>
                </p:txBody>
              </p:sp>
            </p:grpSp>
            <p:sp>
              <p:nvSpPr>
                <p:cNvPr id="5148" name="Rectangle 41"/>
                <p:cNvSpPr>
                  <a:spLocks noChangeArrowheads="1"/>
                </p:cNvSpPr>
                <p:nvPr/>
              </p:nvSpPr>
              <p:spPr bwMode="auto">
                <a:xfrm>
                  <a:off x="3093" y="2166"/>
                  <a:ext cx="266" cy="812"/>
                </a:xfrm>
                <a:prstGeom prst="rect">
                  <a:avLst/>
                </a:prstGeom>
                <a:solidFill>
                  <a:srgbClr val="FFFFFF"/>
                </a:solidFill>
                <a:ln w="9525">
                  <a:noFill/>
                  <a:miter lim="800000"/>
                  <a:headEnd/>
                  <a:tailEnd/>
                </a:ln>
              </p:spPr>
              <p:txBody>
                <a:bodyPr/>
                <a:lstStyle/>
                <a:p>
                  <a:pPr eaLnBrk="1" hangingPunct="1"/>
                  <a:endParaRPr lang="en-US"/>
                </a:p>
              </p:txBody>
            </p:sp>
          </p:grpSp>
          <p:grpSp>
            <p:nvGrpSpPr>
              <p:cNvPr id="11" name="Group 47"/>
              <p:cNvGrpSpPr>
                <a:grpSpLocks/>
              </p:cNvGrpSpPr>
              <p:nvPr/>
            </p:nvGrpSpPr>
            <p:grpSpPr bwMode="auto">
              <a:xfrm>
                <a:off x="3877" y="1361"/>
                <a:ext cx="265" cy="1150"/>
                <a:chOff x="3877" y="1361"/>
                <a:chExt cx="265" cy="1150"/>
              </a:xfrm>
            </p:grpSpPr>
            <p:grpSp>
              <p:nvGrpSpPr>
                <p:cNvPr id="12" name="Group 45"/>
                <p:cNvGrpSpPr>
                  <a:grpSpLocks/>
                </p:cNvGrpSpPr>
                <p:nvPr/>
              </p:nvGrpSpPr>
              <p:grpSpPr bwMode="auto">
                <a:xfrm>
                  <a:off x="3934" y="1419"/>
                  <a:ext cx="122" cy="1092"/>
                  <a:chOff x="3934" y="1419"/>
                  <a:chExt cx="122" cy="1092"/>
                </a:xfrm>
              </p:grpSpPr>
              <p:sp>
                <p:nvSpPr>
                  <p:cNvPr id="5145" name="Oval 43"/>
                  <p:cNvSpPr>
                    <a:spLocks noChangeArrowheads="1"/>
                  </p:cNvSpPr>
                  <p:nvPr/>
                </p:nvSpPr>
                <p:spPr bwMode="auto">
                  <a:xfrm>
                    <a:off x="3934" y="1419"/>
                    <a:ext cx="122" cy="1092"/>
                  </a:xfrm>
                  <a:prstGeom prst="ellipse">
                    <a:avLst/>
                  </a:prstGeom>
                  <a:noFill/>
                  <a:ln w="0">
                    <a:solidFill>
                      <a:srgbClr val="000000"/>
                    </a:solidFill>
                    <a:round/>
                    <a:headEnd/>
                    <a:tailEnd/>
                  </a:ln>
                </p:spPr>
                <p:txBody>
                  <a:bodyPr/>
                  <a:lstStyle/>
                  <a:p>
                    <a:pPr eaLnBrk="1" hangingPunct="1"/>
                    <a:endParaRPr lang="en-US"/>
                  </a:p>
                </p:txBody>
              </p:sp>
              <p:sp>
                <p:nvSpPr>
                  <p:cNvPr id="5146" name="Oval 44"/>
                  <p:cNvSpPr>
                    <a:spLocks noChangeArrowheads="1"/>
                  </p:cNvSpPr>
                  <p:nvPr/>
                </p:nvSpPr>
                <p:spPr bwMode="auto">
                  <a:xfrm>
                    <a:off x="3934" y="1419"/>
                    <a:ext cx="122" cy="1092"/>
                  </a:xfrm>
                  <a:prstGeom prst="ellipse">
                    <a:avLst/>
                  </a:prstGeom>
                  <a:noFill/>
                  <a:ln w="12700" cap="rnd">
                    <a:solidFill>
                      <a:srgbClr val="000000"/>
                    </a:solidFill>
                    <a:round/>
                    <a:headEnd/>
                    <a:tailEnd/>
                  </a:ln>
                </p:spPr>
                <p:txBody>
                  <a:bodyPr/>
                  <a:lstStyle/>
                  <a:p>
                    <a:pPr eaLnBrk="1" hangingPunct="1"/>
                    <a:endParaRPr lang="en-US"/>
                  </a:p>
                </p:txBody>
              </p:sp>
            </p:grpSp>
            <p:sp>
              <p:nvSpPr>
                <p:cNvPr id="5144" name="Rectangle 46"/>
                <p:cNvSpPr>
                  <a:spLocks noChangeArrowheads="1"/>
                </p:cNvSpPr>
                <p:nvPr/>
              </p:nvSpPr>
              <p:spPr bwMode="auto">
                <a:xfrm>
                  <a:off x="3877" y="1361"/>
                  <a:ext cx="265" cy="812"/>
                </a:xfrm>
                <a:prstGeom prst="rect">
                  <a:avLst/>
                </a:prstGeom>
                <a:solidFill>
                  <a:srgbClr val="FFFFFF"/>
                </a:solidFill>
                <a:ln w="9525">
                  <a:noFill/>
                  <a:miter lim="800000"/>
                  <a:headEnd/>
                  <a:tailEnd/>
                </a:ln>
              </p:spPr>
              <p:txBody>
                <a:bodyPr/>
                <a:lstStyle/>
                <a:p>
                  <a:pPr eaLnBrk="1" hangingPunct="1"/>
                  <a:endParaRPr lang="en-US"/>
                </a:p>
              </p:txBody>
            </p:sp>
          </p:grpSp>
        </p:grpSp>
        <p:sp>
          <p:nvSpPr>
            <p:cNvPr id="5132" name="Line 49"/>
            <p:cNvSpPr>
              <a:spLocks noChangeShapeType="1"/>
            </p:cNvSpPr>
            <p:nvPr/>
          </p:nvSpPr>
          <p:spPr bwMode="auto">
            <a:xfrm flipV="1">
              <a:off x="1356" y="2354"/>
              <a:ext cx="3508" cy="0"/>
            </a:xfrm>
            <a:prstGeom prst="line">
              <a:avLst/>
            </a:prstGeom>
            <a:noFill/>
            <a:ln w="12700" cap="rnd">
              <a:solidFill>
                <a:srgbClr val="000000"/>
              </a:solidFill>
              <a:round/>
              <a:headEnd/>
              <a:tailEnd/>
            </a:ln>
          </p:spPr>
          <p:txBody>
            <a:bodyPr/>
            <a:lstStyle/>
            <a:p>
              <a:endParaRPr lang="en-US"/>
            </a:p>
          </p:txBody>
        </p:sp>
        <p:sp>
          <p:nvSpPr>
            <p:cNvPr id="5133" name="Freeform 50"/>
            <p:cNvSpPr>
              <a:spLocks noEditPoints="1"/>
            </p:cNvSpPr>
            <p:nvPr/>
          </p:nvSpPr>
          <p:spPr bwMode="auto">
            <a:xfrm>
              <a:off x="1670" y="1845"/>
              <a:ext cx="1960" cy="41"/>
            </a:xfrm>
            <a:custGeom>
              <a:avLst/>
              <a:gdLst>
                <a:gd name="T0" fmla="*/ 0 w 20906"/>
                <a:gd name="T1" fmla="*/ 0 h 534"/>
                <a:gd name="T2" fmla="*/ 2 w 20906"/>
                <a:gd name="T3" fmla="*/ 0 h 534"/>
                <a:gd name="T4" fmla="*/ 2 w 20906"/>
                <a:gd name="T5" fmla="*/ 0 h 534"/>
                <a:gd name="T6" fmla="*/ 2 w 20906"/>
                <a:gd name="T7" fmla="*/ 0 h 534"/>
                <a:gd name="T8" fmla="*/ 0 w 20906"/>
                <a:gd name="T9" fmla="*/ 0 h 534"/>
                <a:gd name="T10" fmla="*/ 0 w 20906"/>
                <a:gd name="T11" fmla="*/ 0 h 534"/>
                <a:gd name="T12" fmla="*/ 0 w 20906"/>
                <a:gd name="T13" fmla="*/ 0 h 534"/>
                <a:gd name="T14" fmla="*/ 0 w 20906"/>
                <a:gd name="T15" fmla="*/ 0 h 534"/>
                <a:gd name="T16" fmla="*/ 0 w 20906"/>
                <a:gd name="T17" fmla="*/ 0 h 534"/>
                <a:gd name="T18" fmla="*/ 0 w 20906"/>
                <a:gd name="T19" fmla="*/ 0 h 534"/>
                <a:gd name="T20" fmla="*/ 0 w 20906"/>
                <a:gd name="T21" fmla="*/ 0 h 534"/>
                <a:gd name="T22" fmla="*/ 2 w 20906"/>
                <a:gd name="T23" fmla="*/ 0 h 534"/>
                <a:gd name="T24" fmla="*/ 2 w 20906"/>
                <a:gd name="T25" fmla="*/ 0 h 534"/>
                <a:gd name="T26" fmla="*/ 2 w 20906"/>
                <a:gd name="T27" fmla="*/ 0 h 534"/>
                <a:gd name="T28" fmla="*/ 2 w 20906"/>
                <a:gd name="T29" fmla="*/ 0 h 5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906"/>
                <a:gd name="T46" fmla="*/ 0 h 534"/>
                <a:gd name="T47" fmla="*/ 20906 w 20906"/>
                <a:gd name="T48" fmla="*/ 534 h 5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906" h="534">
                  <a:moveTo>
                    <a:pt x="400" y="200"/>
                  </a:moveTo>
                  <a:lnTo>
                    <a:pt x="20507" y="200"/>
                  </a:lnTo>
                  <a:cubicBezTo>
                    <a:pt x="20543" y="200"/>
                    <a:pt x="20573" y="230"/>
                    <a:pt x="20573" y="267"/>
                  </a:cubicBezTo>
                  <a:cubicBezTo>
                    <a:pt x="20573" y="304"/>
                    <a:pt x="20543" y="334"/>
                    <a:pt x="20507" y="334"/>
                  </a:cubicBezTo>
                  <a:lnTo>
                    <a:pt x="400" y="334"/>
                  </a:lnTo>
                  <a:cubicBezTo>
                    <a:pt x="363" y="334"/>
                    <a:pt x="333" y="304"/>
                    <a:pt x="333" y="267"/>
                  </a:cubicBezTo>
                  <a:cubicBezTo>
                    <a:pt x="333" y="230"/>
                    <a:pt x="363" y="200"/>
                    <a:pt x="400" y="200"/>
                  </a:cubicBezTo>
                  <a:close/>
                  <a:moveTo>
                    <a:pt x="533" y="534"/>
                  </a:moveTo>
                  <a:lnTo>
                    <a:pt x="0" y="267"/>
                  </a:lnTo>
                  <a:lnTo>
                    <a:pt x="533" y="0"/>
                  </a:lnTo>
                  <a:lnTo>
                    <a:pt x="533" y="534"/>
                  </a:lnTo>
                  <a:close/>
                  <a:moveTo>
                    <a:pt x="20373" y="0"/>
                  </a:moveTo>
                  <a:lnTo>
                    <a:pt x="20906" y="267"/>
                  </a:lnTo>
                  <a:lnTo>
                    <a:pt x="20373" y="534"/>
                  </a:lnTo>
                  <a:lnTo>
                    <a:pt x="20373" y="0"/>
                  </a:lnTo>
                  <a:close/>
                </a:path>
              </a:pathLst>
            </a:custGeom>
            <a:solidFill>
              <a:srgbClr val="000000"/>
            </a:solidFill>
            <a:ln w="1588" cap="flat">
              <a:solidFill>
                <a:srgbClr val="000000"/>
              </a:solidFill>
              <a:prstDash val="solid"/>
              <a:bevel/>
              <a:headEnd/>
              <a:tailEnd/>
            </a:ln>
          </p:spPr>
          <p:txBody>
            <a:bodyPr/>
            <a:lstStyle/>
            <a:p>
              <a:endParaRPr lang="en-US"/>
            </a:p>
          </p:txBody>
        </p:sp>
        <p:grpSp>
          <p:nvGrpSpPr>
            <p:cNvPr id="13" name="Group 56"/>
            <p:cNvGrpSpPr>
              <a:grpSpLocks/>
            </p:cNvGrpSpPr>
            <p:nvPr/>
          </p:nvGrpSpPr>
          <p:grpSpPr bwMode="auto">
            <a:xfrm>
              <a:off x="2469" y="1483"/>
              <a:ext cx="316" cy="318"/>
              <a:chOff x="2281" y="1388"/>
              <a:chExt cx="316" cy="318"/>
            </a:xfrm>
          </p:grpSpPr>
          <p:sp>
            <p:nvSpPr>
              <p:cNvPr id="5136" name="Line 51"/>
              <p:cNvSpPr>
                <a:spLocks noChangeShapeType="1"/>
              </p:cNvSpPr>
              <p:nvPr/>
            </p:nvSpPr>
            <p:spPr bwMode="auto">
              <a:xfrm>
                <a:off x="2498" y="1545"/>
                <a:ext cx="99" cy="1"/>
              </a:xfrm>
              <a:prstGeom prst="line">
                <a:avLst/>
              </a:prstGeom>
              <a:noFill/>
              <a:ln w="7938">
                <a:solidFill>
                  <a:srgbClr val="000000"/>
                </a:solidFill>
                <a:round/>
                <a:headEnd/>
                <a:tailEnd/>
              </a:ln>
            </p:spPr>
            <p:txBody>
              <a:bodyPr/>
              <a:lstStyle/>
              <a:p>
                <a:endParaRPr lang="en-US"/>
              </a:p>
            </p:txBody>
          </p:sp>
          <p:sp>
            <p:nvSpPr>
              <p:cNvPr id="5137" name="Rectangle 52"/>
              <p:cNvSpPr>
                <a:spLocks noChangeArrowheads="1"/>
              </p:cNvSpPr>
              <p:nvPr/>
            </p:nvSpPr>
            <p:spPr bwMode="auto">
              <a:xfrm>
                <a:off x="2530" y="1562"/>
                <a:ext cx="33" cy="144"/>
              </a:xfrm>
              <a:prstGeom prst="rect">
                <a:avLst/>
              </a:prstGeom>
              <a:noFill/>
              <a:ln w="9525">
                <a:noFill/>
                <a:miter lim="800000"/>
                <a:headEnd/>
                <a:tailEnd/>
              </a:ln>
            </p:spPr>
            <p:txBody>
              <a:bodyPr wrap="none" lIns="0" tIns="0" rIns="0" bIns="0">
                <a:spAutoFit/>
              </a:bodyPr>
              <a:lstStyle/>
              <a:p>
                <a:pPr eaLnBrk="1" hangingPunct="1"/>
                <a:r>
                  <a:rPr lang="en-US" sz="1500" i="1">
                    <a:solidFill>
                      <a:srgbClr val="000000"/>
                    </a:solidFill>
                  </a:rPr>
                  <a:t>f</a:t>
                </a:r>
                <a:endParaRPr lang="en-US"/>
              </a:p>
            </p:txBody>
          </p:sp>
          <p:sp>
            <p:nvSpPr>
              <p:cNvPr id="5138" name="Rectangle 53"/>
              <p:cNvSpPr>
                <a:spLocks noChangeArrowheads="1"/>
              </p:cNvSpPr>
              <p:nvPr/>
            </p:nvSpPr>
            <p:spPr bwMode="auto">
              <a:xfrm>
                <a:off x="2281" y="1466"/>
                <a:ext cx="73" cy="144"/>
              </a:xfrm>
              <a:prstGeom prst="rect">
                <a:avLst/>
              </a:prstGeom>
              <a:noFill/>
              <a:ln w="9525">
                <a:noFill/>
                <a:miter lim="800000"/>
                <a:headEnd/>
                <a:tailEnd/>
              </a:ln>
            </p:spPr>
            <p:txBody>
              <a:bodyPr wrap="none" lIns="0" tIns="0" rIns="0" bIns="0">
                <a:spAutoFit/>
              </a:bodyPr>
              <a:lstStyle/>
              <a:p>
                <a:pPr eaLnBrk="1" hangingPunct="1"/>
                <a:r>
                  <a:rPr lang="en-US" sz="1500" i="1">
                    <a:solidFill>
                      <a:srgbClr val="000000"/>
                    </a:solidFill>
                  </a:rPr>
                  <a:t>T</a:t>
                </a:r>
                <a:endParaRPr lang="en-US"/>
              </a:p>
            </p:txBody>
          </p:sp>
          <p:sp>
            <p:nvSpPr>
              <p:cNvPr id="5139" name="Rectangle 54"/>
              <p:cNvSpPr>
                <a:spLocks noChangeArrowheads="1"/>
              </p:cNvSpPr>
              <p:nvPr/>
            </p:nvSpPr>
            <p:spPr bwMode="auto">
              <a:xfrm>
                <a:off x="2517" y="1388"/>
                <a:ext cx="67" cy="144"/>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1</a:t>
                </a:r>
                <a:endParaRPr lang="en-US"/>
              </a:p>
            </p:txBody>
          </p:sp>
          <p:sp>
            <p:nvSpPr>
              <p:cNvPr id="5140" name="Rectangle 55"/>
              <p:cNvSpPr>
                <a:spLocks noChangeArrowheads="1"/>
              </p:cNvSpPr>
              <p:nvPr/>
            </p:nvSpPr>
            <p:spPr bwMode="auto">
              <a:xfrm>
                <a:off x="2396" y="1453"/>
                <a:ext cx="70" cy="144"/>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rPr>
                  <a:t>=</a:t>
                </a:r>
                <a:endParaRPr lang="en-US"/>
              </a:p>
            </p:txBody>
          </p:sp>
        </p:grpSp>
        <p:sp>
          <p:nvSpPr>
            <p:cNvPr id="5135" name="Rectangle 57"/>
            <p:cNvSpPr>
              <a:spLocks noChangeArrowheads="1"/>
            </p:cNvSpPr>
            <p:nvPr/>
          </p:nvSpPr>
          <p:spPr bwMode="auto">
            <a:xfrm>
              <a:off x="2619" y="1466"/>
              <a:ext cx="30" cy="144"/>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 </a:t>
              </a:r>
              <a:endParaRPr lang="en-US"/>
            </a:p>
          </p:txBody>
        </p:sp>
      </p:grpSp>
      <p:sp>
        <p:nvSpPr>
          <p:cNvPr id="8258" name="Text Box 66"/>
          <p:cNvSpPr txBox="1">
            <a:spLocks noChangeArrowheads="1"/>
          </p:cNvSpPr>
          <p:nvPr/>
        </p:nvSpPr>
        <p:spPr bwMode="auto">
          <a:xfrm>
            <a:off x="914400" y="2971800"/>
            <a:ext cx="7597775" cy="1803400"/>
          </a:xfrm>
          <a:prstGeom prst="rect">
            <a:avLst/>
          </a:prstGeom>
          <a:noFill/>
          <a:ln w="9525">
            <a:noFill/>
            <a:miter lim="800000"/>
            <a:headEnd/>
            <a:tailEnd/>
          </a:ln>
        </p:spPr>
        <p:txBody>
          <a:bodyPr>
            <a:spAutoFit/>
          </a:bodyPr>
          <a:lstStyle/>
          <a:p>
            <a:pPr marL="122238" indent="-122238" eaLnBrk="1" hangingPunct="1">
              <a:buFontTx/>
              <a:buChar char="•"/>
            </a:pPr>
            <a:r>
              <a:rPr lang="en-US" sz="1600" b="1"/>
              <a:t>The ac current waveform has significant harmonic content.</a:t>
            </a:r>
          </a:p>
          <a:p>
            <a:pPr marL="122238" indent="-122238" eaLnBrk="1" hangingPunct="1">
              <a:buFontTx/>
              <a:buChar char="•"/>
            </a:pPr>
            <a:endParaRPr lang="en-US" sz="1600" b="1"/>
          </a:p>
          <a:p>
            <a:pPr marL="122238" indent="-122238" eaLnBrk="1" hangingPunct="1">
              <a:buFontTx/>
              <a:buChar char="•"/>
            </a:pPr>
            <a:r>
              <a:rPr lang="en-US" sz="1600" b="1"/>
              <a:t> High harmonic components circulating in the electric grid may create quality and technical problems (higher losses in cables and transformers).</a:t>
            </a:r>
          </a:p>
          <a:p>
            <a:pPr marL="122238" indent="-122238" eaLnBrk="1" hangingPunct="1">
              <a:buFontTx/>
              <a:buChar char="•"/>
            </a:pPr>
            <a:endParaRPr lang="en-US" sz="1600" b="1"/>
          </a:p>
          <a:p>
            <a:pPr marL="122238" indent="-122238" eaLnBrk="1" hangingPunct="1">
              <a:buFontTx/>
              <a:buChar char="•"/>
            </a:pPr>
            <a:r>
              <a:rPr lang="en-US" sz="1600" b="1"/>
              <a:t>Harmonic content measurements:  total harmonic distortion (THD) and power factor. </a:t>
            </a:r>
          </a:p>
        </p:txBody>
      </p:sp>
      <p:graphicFrame>
        <p:nvGraphicFramePr>
          <p:cNvPr id="5122" name="Object 67"/>
          <p:cNvGraphicFramePr>
            <a:graphicFrameLocks noChangeAspect="1"/>
          </p:cNvGraphicFramePr>
          <p:nvPr/>
        </p:nvGraphicFramePr>
        <p:xfrm>
          <a:off x="2590800" y="4648200"/>
          <a:ext cx="4673600" cy="876300"/>
        </p:xfrm>
        <a:graphic>
          <a:graphicData uri="http://schemas.openxmlformats.org/presentationml/2006/ole">
            <p:oleObj spid="_x0000_s99330" name="Equation" r:id="rId3" imgW="4673600" imgH="876300" progId="Equation.DSMT4">
              <p:embed/>
            </p:oleObj>
          </a:graphicData>
        </a:graphic>
      </p:graphicFrame>
      <p:graphicFrame>
        <p:nvGraphicFramePr>
          <p:cNvPr id="5123" name="Object 68"/>
          <p:cNvGraphicFramePr>
            <a:graphicFrameLocks noChangeAspect="1"/>
          </p:cNvGraphicFramePr>
          <p:nvPr/>
        </p:nvGraphicFramePr>
        <p:xfrm>
          <a:off x="2408238" y="5810250"/>
          <a:ext cx="5168900" cy="660400"/>
        </p:xfrm>
        <a:graphic>
          <a:graphicData uri="http://schemas.openxmlformats.org/presentationml/2006/ole">
            <p:oleObj spid="_x0000_s99331" name="Equation" r:id="rId4" imgW="5168880" imgH="6602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10"/>
          <p:cNvPicPr>
            <a:picLocks noChangeAspect="1" noChangeArrowheads="1"/>
          </p:cNvPicPr>
          <p:nvPr/>
        </p:nvPicPr>
        <p:blipFill>
          <a:blip r:embed="rId3" cstate="print"/>
          <a:srcRect/>
          <a:stretch>
            <a:fillRect/>
          </a:stretch>
        </p:blipFill>
        <p:spPr bwMode="auto">
          <a:xfrm>
            <a:off x="3913188" y="1816100"/>
            <a:ext cx="5151437" cy="3648075"/>
          </a:xfrm>
          <a:prstGeom prst="rect">
            <a:avLst/>
          </a:prstGeom>
          <a:noFill/>
          <a:ln w="9525">
            <a:noFill/>
            <a:miter lim="800000"/>
            <a:headEnd/>
            <a:tailEnd/>
          </a:ln>
        </p:spPr>
      </p:pic>
      <p:sp>
        <p:nvSpPr>
          <p:cNvPr id="7172" name="Rectangle 5"/>
          <p:cNvSpPr>
            <a:spLocks noChangeArrowheads="1"/>
          </p:cNvSpPr>
          <p:nvPr/>
        </p:nvSpPr>
        <p:spPr bwMode="auto">
          <a:xfrm>
            <a:off x="231775" y="933450"/>
            <a:ext cx="8564563" cy="706438"/>
          </a:xfrm>
          <a:prstGeom prst="rect">
            <a:avLst/>
          </a:prstGeom>
          <a:noFill/>
          <a:ln w="9525">
            <a:noFill/>
            <a:miter lim="800000"/>
            <a:headEnd/>
            <a:tailEnd/>
          </a:ln>
        </p:spPr>
        <p:txBody>
          <a:bodyPr>
            <a:spAutoFit/>
          </a:bodyPr>
          <a:lstStyle/>
          <a:p>
            <a:pPr>
              <a:buFontTx/>
              <a:buChar char="•"/>
            </a:pPr>
            <a:r>
              <a:rPr lang="en-US" sz="2000" b="1"/>
              <a:t> Goal: to control the dc output voltage component. This objective is achieved by controlling the firing angle of SCRs.</a:t>
            </a:r>
          </a:p>
        </p:txBody>
      </p:sp>
      <p:sp>
        <p:nvSpPr>
          <p:cNvPr id="7173" name="Text Box 4"/>
          <p:cNvSpPr txBox="1">
            <a:spLocks noChangeArrowheads="1"/>
          </p:cNvSpPr>
          <p:nvPr/>
        </p:nvSpPr>
        <p:spPr bwMode="auto">
          <a:xfrm>
            <a:off x="2438400" y="228600"/>
            <a:ext cx="6172200" cy="461963"/>
          </a:xfrm>
          <a:prstGeom prst="rect">
            <a:avLst/>
          </a:prstGeom>
          <a:noFill/>
          <a:ln w="9525">
            <a:noFill/>
            <a:miter lim="800000"/>
            <a:headEnd/>
            <a:tailEnd/>
          </a:ln>
        </p:spPr>
        <p:txBody>
          <a:bodyPr>
            <a:spAutoFit/>
          </a:bodyPr>
          <a:lstStyle/>
          <a:p>
            <a:pPr>
              <a:spcBef>
                <a:spcPct val="50000"/>
              </a:spcBef>
            </a:pPr>
            <a:r>
              <a:rPr lang="en-US" sz="2400" b="1"/>
              <a:t>Single-phase controlled rectifier</a:t>
            </a:r>
          </a:p>
        </p:txBody>
      </p:sp>
      <p:pic>
        <p:nvPicPr>
          <p:cNvPr id="7174" name="Picture 8"/>
          <p:cNvPicPr>
            <a:picLocks noChangeAspect="1" noChangeArrowheads="1"/>
          </p:cNvPicPr>
          <p:nvPr/>
        </p:nvPicPr>
        <p:blipFill>
          <a:blip r:embed="rId4" cstate="print"/>
          <a:srcRect/>
          <a:stretch>
            <a:fillRect/>
          </a:stretch>
        </p:blipFill>
        <p:spPr bwMode="auto">
          <a:xfrm>
            <a:off x="39688" y="2314575"/>
            <a:ext cx="3767137" cy="2435225"/>
          </a:xfrm>
          <a:prstGeom prst="rect">
            <a:avLst/>
          </a:prstGeom>
          <a:noFill/>
          <a:ln w="9525">
            <a:noFill/>
            <a:miter lim="800000"/>
            <a:headEnd/>
            <a:tailEnd/>
          </a:ln>
        </p:spPr>
      </p:pic>
      <p:graphicFrame>
        <p:nvGraphicFramePr>
          <p:cNvPr id="7170" name="Object 3"/>
          <p:cNvGraphicFramePr>
            <a:graphicFrameLocks noChangeAspect="1"/>
          </p:cNvGraphicFramePr>
          <p:nvPr/>
        </p:nvGraphicFramePr>
        <p:xfrm>
          <a:off x="1854200" y="5699125"/>
          <a:ext cx="5292725" cy="728663"/>
        </p:xfrm>
        <a:graphic>
          <a:graphicData uri="http://schemas.openxmlformats.org/presentationml/2006/ole">
            <p:oleObj spid="_x0000_s101378" name="Equation" r:id="rId5" imgW="2857320" imgH="393480" progId="Equation.DSMT4">
              <p:embed/>
            </p:oleObj>
          </a:graphicData>
        </a:graphic>
      </p:graphicFrame>
      <p:sp>
        <p:nvSpPr>
          <p:cNvPr id="36" name="Freeform 35"/>
          <p:cNvSpPr/>
          <p:nvPr/>
        </p:nvSpPr>
        <p:spPr>
          <a:xfrm>
            <a:off x="3441700" y="3721100"/>
            <a:ext cx="369888" cy="1905000"/>
          </a:xfrm>
          <a:custGeom>
            <a:avLst/>
            <a:gdLst>
              <a:gd name="connsiteX0" fmla="*/ 165100 w 370417"/>
              <a:gd name="connsiteY0" fmla="*/ 0 h 1905000"/>
              <a:gd name="connsiteX1" fmla="*/ 342900 w 370417"/>
              <a:gd name="connsiteY1" fmla="*/ 927100 h 1905000"/>
              <a:gd name="connsiteX2" fmla="*/ 0 w 370417"/>
              <a:gd name="connsiteY2" fmla="*/ 1905000 h 1905000"/>
            </a:gdLst>
            <a:ahLst/>
            <a:cxnLst>
              <a:cxn ang="0">
                <a:pos x="connsiteX0" y="connsiteY0"/>
              </a:cxn>
              <a:cxn ang="0">
                <a:pos x="connsiteX1" y="connsiteY1"/>
              </a:cxn>
              <a:cxn ang="0">
                <a:pos x="connsiteX2" y="connsiteY2"/>
              </a:cxn>
            </a:cxnLst>
            <a:rect l="l" t="t" r="r" b="b"/>
            <a:pathLst>
              <a:path w="370417" h="1905000">
                <a:moveTo>
                  <a:pt x="165100" y="0"/>
                </a:moveTo>
                <a:cubicBezTo>
                  <a:pt x="267758" y="304800"/>
                  <a:pt x="370417" y="609600"/>
                  <a:pt x="342900" y="927100"/>
                </a:cubicBezTo>
                <a:cubicBezTo>
                  <a:pt x="315383" y="1244600"/>
                  <a:pt x="157691" y="1574800"/>
                  <a:pt x="0" y="190500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ChangeArrowheads="1"/>
          </p:cNvSpPr>
          <p:nvPr/>
        </p:nvSpPr>
        <p:spPr bwMode="auto">
          <a:xfrm>
            <a:off x="231775" y="933450"/>
            <a:ext cx="8564563" cy="400050"/>
          </a:xfrm>
          <a:prstGeom prst="rect">
            <a:avLst/>
          </a:prstGeom>
          <a:noFill/>
          <a:ln w="9525">
            <a:noFill/>
            <a:miter lim="800000"/>
            <a:headEnd/>
            <a:tailEnd/>
          </a:ln>
        </p:spPr>
        <p:txBody>
          <a:bodyPr>
            <a:spAutoFit/>
          </a:bodyPr>
          <a:lstStyle/>
          <a:p>
            <a:pPr>
              <a:buFontTx/>
              <a:buChar char="•"/>
            </a:pPr>
            <a:r>
              <a:rPr lang="en-US" sz="2000" b="1"/>
              <a:t> Assume a balanced three-phase system:</a:t>
            </a:r>
          </a:p>
        </p:txBody>
      </p:sp>
      <p:sp>
        <p:nvSpPr>
          <p:cNvPr id="25603" name="Text Box 4"/>
          <p:cNvSpPr txBox="1">
            <a:spLocks noChangeArrowheads="1"/>
          </p:cNvSpPr>
          <p:nvPr/>
        </p:nvSpPr>
        <p:spPr bwMode="auto">
          <a:xfrm>
            <a:off x="1538288" y="241300"/>
            <a:ext cx="7380287" cy="461963"/>
          </a:xfrm>
          <a:prstGeom prst="rect">
            <a:avLst/>
          </a:prstGeom>
          <a:noFill/>
          <a:ln w="9525">
            <a:noFill/>
            <a:miter lim="800000"/>
            <a:headEnd/>
            <a:tailEnd/>
          </a:ln>
        </p:spPr>
        <p:txBody>
          <a:bodyPr>
            <a:spAutoFit/>
          </a:bodyPr>
          <a:lstStyle/>
          <a:p>
            <a:pPr>
              <a:spcBef>
                <a:spcPct val="50000"/>
              </a:spcBef>
            </a:pPr>
            <a:r>
              <a:rPr lang="en-US" sz="2400" b="1"/>
              <a:t>Three-phase half-wave rectifier</a:t>
            </a:r>
          </a:p>
        </p:txBody>
      </p:sp>
      <p:pic>
        <p:nvPicPr>
          <p:cNvPr id="25604" name="Picture 8"/>
          <p:cNvPicPr>
            <a:picLocks noChangeAspect="1" noChangeArrowheads="1"/>
          </p:cNvPicPr>
          <p:nvPr/>
        </p:nvPicPr>
        <p:blipFill>
          <a:blip r:embed="rId2" cstate="print"/>
          <a:srcRect/>
          <a:stretch>
            <a:fillRect/>
          </a:stretch>
        </p:blipFill>
        <p:spPr bwMode="auto">
          <a:xfrm>
            <a:off x="1077913" y="2084388"/>
            <a:ext cx="6272212" cy="317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5"/>
          <p:cNvSpPr>
            <a:spLocks noChangeArrowheads="1"/>
          </p:cNvSpPr>
          <p:nvPr/>
        </p:nvSpPr>
        <p:spPr bwMode="auto">
          <a:xfrm>
            <a:off x="231775" y="933450"/>
            <a:ext cx="8564563" cy="5632450"/>
          </a:xfrm>
          <a:prstGeom prst="rect">
            <a:avLst/>
          </a:prstGeom>
          <a:noFill/>
          <a:ln w="9525">
            <a:noFill/>
            <a:miter lim="800000"/>
            <a:headEnd/>
            <a:tailEnd/>
          </a:ln>
        </p:spPr>
        <p:txBody>
          <a:bodyPr>
            <a:spAutoFit/>
          </a:bodyPr>
          <a:lstStyle/>
          <a:p>
            <a:pPr>
              <a:buFontTx/>
              <a:buChar char="•"/>
            </a:pPr>
            <a:r>
              <a:rPr lang="en-US" sz="2000" b="1"/>
              <a:t> The output voltage ripple frequency is three times that of the input voltage waveforms.</a:t>
            </a:r>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r>
              <a:rPr lang="en-US" sz="2000" b="1"/>
              <a:t> With diodes:</a:t>
            </a:r>
          </a:p>
          <a:p>
            <a:pPr>
              <a:buFontTx/>
              <a:buChar char="•"/>
            </a:pPr>
            <a:endParaRPr lang="en-US" sz="2000" b="1"/>
          </a:p>
          <a:p>
            <a:pPr>
              <a:buFontTx/>
              <a:buChar char="•"/>
            </a:pPr>
            <a:endParaRPr lang="en-US" sz="2000" b="1"/>
          </a:p>
          <a:p>
            <a:pPr>
              <a:buFontTx/>
              <a:buChar char="•"/>
            </a:pPr>
            <a:r>
              <a:rPr lang="en-US" sz="2000" b="1"/>
              <a:t>With SCRs: </a:t>
            </a:r>
          </a:p>
        </p:txBody>
      </p:sp>
      <p:sp>
        <p:nvSpPr>
          <p:cNvPr id="8197" name="Text Box 4"/>
          <p:cNvSpPr txBox="1">
            <a:spLocks noChangeArrowheads="1"/>
          </p:cNvSpPr>
          <p:nvPr/>
        </p:nvSpPr>
        <p:spPr bwMode="auto">
          <a:xfrm>
            <a:off x="1538288" y="241300"/>
            <a:ext cx="7380287" cy="461963"/>
          </a:xfrm>
          <a:prstGeom prst="rect">
            <a:avLst/>
          </a:prstGeom>
          <a:noFill/>
          <a:ln w="9525">
            <a:noFill/>
            <a:miter lim="800000"/>
            <a:headEnd/>
            <a:tailEnd/>
          </a:ln>
        </p:spPr>
        <p:txBody>
          <a:bodyPr>
            <a:spAutoFit/>
          </a:bodyPr>
          <a:lstStyle/>
          <a:p>
            <a:pPr>
              <a:spcBef>
                <a:spcPct val="50000"/>
              </a:spcBef>
            </a:pPr>
            <a:r>
              <a:rPr lang="en-US" sz="2400" b="1"/>
              <a:t>Three-phase half-wave rectifier</a:t>
            </a:r>
          </a:p>
        </p:txBody>
      </p:sp>
      <p:pic>
        <p:nvPicPr>
          <p:cNvPr id="8198" name="Picture 8"/>
          <p:cNvPicPr>
            <a:picLocks noChangeAspect="1" noChangeArrowheads="1"/>
          </p:cNvPicPr>
          <p:nvPr/>
        </p:nvPicPr>
        <p:blipFill>
          <a:blip r:embed="rId3" cstate="print"/>
          <a:srcRect/>
          <a:stretch>
            <a:fillRect/>
          </a:stretch>
        </p:blipFill>
        <p:spPr bwMode="auto">
          <a:xfrm>
            <a:off x="5724525" y="1547813"/>
            <a:ext cx="2957513" cy="1497012"/>
          </a:xfrm>
          <a:prstGeom prst="rect">
            <a:avLst/>
          </a:prstGeom>
          <a:noFill/>
          <a:ln w="9525">
            <a:noFill/>
            <a:miter lim="800000"/>
            <a:headEnd/>
            <a:tailEnd/>
          </a:ln>
        </p:spPr>
      </p:pic>
      <p:graphicFrame>
        <p:nvGraphicFramePr>
          <p:cNvPr id="8194" name="Object 3"/>
          <p:cNvGraphicFramePr>
            <a:graphicFrameLocks noChangeAspect="1"/>
          </p:cNvGraphicFramePr>
          <p:nvPr/>
        </p:nvGraphicFramePr>
        <p:xfrm>
          <a:off x="2114550" y="5003800"/>
          <a:ext cx="7011988" cy="776288"/>
        </p:xfrm>
        <a:graphic>
          <a:graphicData uri="http://schemas.openxmlformats.org/presentationml/2006/ole">
            <p:oleObj spid="_x0000_s102402" name="Equation" r:id="rId4" imgW="3784320" imgH="419040" progId="Equation.DSMT4">
              <p:embed/>
            </p:oleObj>
          </a:graphicData>
        </a:graphic>
      </p:graphicFrame>
      <p:pic>
        <p:nvPicPr>
          <p:cNvPr id="8199" name="Picture 5"/>
          <p:cNvPicPr>
            <a:picLocks noChangeAspect="1" noChangeArrowheads="1"/>
          </p:cNvPicPr>
          <p:nvPr/>
        </p:nvPicPr>
        <p:blipFill>
          <a:blip r:embed="rId5" cstate="print"/>
          <a:srcRect/>
          <a:stretch>
            <a:fillRect/>
          </a:stretch>
        </p:blipFill>
        <p:spPr bwMode="auto">
          <a:xfrm>
            <a:off x="193675" y="1624013"/>
            <a:ext cx="5078413" cy="3262312"/>
          </a:xfrm>
          <a:prstGeom prst="rect">
            <a:avLst/>
          </a:prstGeom>
          <a:noFill/>
          <a:ln w="9525">
            <a:noFill/>
            <a:miter lim="800000"/>
            <a:headEnd/>
            <a:tailEnd/>
          </a:ln>
        </p:spPr>
      </p:pic>
      <p:graphicFrame>
        <p:nvGraphicFramePr>
          <p:cNvPr id="8195" name="Object 3"/>
          <p:cNvGraphicFramePr>
            <a:graphicFrameLocks noChangeAspect="1"/>
          </p:cNvGraphicFramePr>
          <p:nvPr/>
        </p:nvGraphicFramePr>
        <p:xfrm>
          <a:off x="1884363" y="5886450"/>
          <a:ext cx="3883025" cy="776288"/>
        </p:xfrm>
        <a:graphic>
          <a:graphicData uri="http://schemas.openxmlformats.org/presentationml/2006/ole">
            <p:oleObj spid="_x0000_s102403" name="Equation" r:id="rId6" imgW="2095200" imgH="419040" progId="Equation.DSMT4">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ChangeArrowheads="1"/>
          </p:cNvSpPr>
          <p:nvPr/>
        </p:nvSpPr>
        <p:spPr bwMode="auto">
          <a:xfrm>
            <a:off x="231775" y="933450"/>
            <a:ext cx="8564563" cy="400050"/>
          </a:xfrm>
          <a:prstGeom prst="rect">
            <a:avLst/>
          </a:prstGeom>
          <a:noFill/>
          <a:ln w="9525">
            <a:noFill/>
            <a:miter lim="800000"/>
            <a:headEnd/>
            <a:tailEnd/>
          </a:ln>
        </p:spPr>
        <p:txBody>
          <a:bodyPr>
            <a:spAutoFit/>
          </a:bodyPr>
          <a:lstStyle/>
          <a:p>
            <a:pPr>
              <a:buFontTx/>
              <a:buChar char="•"/>
            </a:pPr>
            <a:r>
              <a:rPr lang="en-US" sz="2000" b="1"/>
              <a:t> Still, assume a balanced three-phase system:</a:t>
            </a:r>
          </a:p>
        </p:txBody>
      </p:sp>
      <p:sp>
        <p:nvSpPr>
          <p:cNvPr id="26627" name="Text Box 4"/>
          <p:cNvSpPr txBox="1">
            <a:spLocks noChangeArrowheads="1"/>
          </p:cNvSpPr>
          <p:nvPr/>
        </p:nvSpPr>
        <p:spPr bwMode="auto">
          <a:xfrm>
            <a:off x="2228850" y="279400"/>
            <a:ext cx="6111875" cy="461963"/>
          </a:xfrm>
          <a:prstGeom prst="rect">
            <a:avLst/>
          </a:prstGeom>
          <a:noFill/>
          <a:ln w="9525">
            <a:noFill/>
            <a:miter lim="800000"/>
            <a:headEnd/>
            <a:tailEnd/>
          </a:ln>
        </p:spPr>
        <p:txBody>
          <a:bodyPr>
            <a:spAutoFit/>
          </a:bodyPr>
          <a:lstStyle/>
          <a:p>
            <a:pPr>
              <a:spcBef>
                <a:spcPct val="50000"/>
              </a:spcBef>
            </a:pPr>
            <a:r>
              <a:rPr lang="en-US" sz="2400" b="1"/>
              <a:t>Three-phase bridge rectifier</a:t>
            </a:r>
          </a:p>
        </p:txBody>
      </p:sp>
      <p:pic>
        <p:nvPicPr>
          <p:cNvPr id="26628" name="Picture 2"/>
          <p:cNvPicPr>
            <a:picLocks noChangeAspect="1" noChangeArrowheads="1"/>
          </p:cNvPicPr>
          <p:nvPr/>
        </p:nvPicPr>
        <p:blipFill>
          <a:blip r:embed="rId2" cstate="print"/>
          <a:srcRect/>
          <a:stretch>
            <a:fillRect/>
          </a:stretch>
        </p:blipFill>
        <p:spPr bwMode="auto">
          <a:xfrm>
            <a:off x="885825" y="2122488"/>
            <a:ext cx="7331075" cy="361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p:cNvSpPr>
            <a:spLocks noChangeArrowheads="1"/>
          </p:cNvSpPr>
          <p:nvPr/>
        </p:nvSpPr>
        <p:spPr bwMode="auto">
          <a:xfrm>
            <a:off x="231775" y="933450"/>
            <a:ext cx="8564563" cy="5324475"/>
          </a:xfrm>
          <a:prstGeom prst="rect">
            <a:avLst/>
          </a:prstGeom>
          <a:noFill/>
          <a:ln w="9525">
            <a:noFill/>
            <a:miter lim="800000"/>
            <a:headEnd/>
            <a:tailEnd/>
          </a:ln>
        </p:spPr>
        <p:txBody>
          <a:bodyPr>
            <a:spAutoFit/>
          </a:bodyPr>
          <a:lstStyle/>
          <a:p>
            <a:pPr>
              <a:buFontTx/>
              <a:buChar char="•"/>
            </a:pPr>
            <a:r>
              <a:rPr lang="en-US" sz="2000" b="1"/>
              <a:t> The output voltage ripple frequency is six times that of the input voltage waveforms.</a:t>
            </a:r>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endParaRPr lang="en-US" sz="2000" b="1"/>
          </a:p>
          <a:p>
            <a:pPr>
              <a:buFontTx/>
              <a:buChar char="•"/>
            </a:pPr>
            <a:r>
              <a:rPr lang="en-US" sz="2000" b="1"/>
              <a:t> With diodes:</a:t>
            </a:r>
          </a:p>
          <a:p>
            <a:pPr>
              <a:buFontTx/>
              <a:buChar char="•"/>
            </a:pPr>
            <a:endParaRPr lang="en-US" sz="2000" b="1"/>
          </a:p>
          <a:p>
            <a:pPr>
              <a:buFontTx/>
              <a:buChar char="•"/>
            </a:pPr>
            <a:endParaRPr lang="en-US" sz="2000" b="1"/>
          </a:p>
        </p:txBody>
      </p:sp>
      <p:graphicFrame>
        <p:nvGraphicFramePr>
          <p:cNvPr id="9218" name="Object 3"/>
          <p:cNvGraphicFramePr>
            <a:graphicFrameLocks noChangeAspect="1"/>
          </p:cNvGraphicFramePr>
          <p:nvPr/>
        </p:nvGraphicFramePr>
        <p:xfrm>
          <a:off x="731838" y="5848350"/>
          <a:ext cx="7858125" cy="776288"/>
        </p:xfrm>
        <a:graphic>
          <a:graphicData uri="http://schemas.openxmlformats.org/presentationml/2006/ole">
            <p:oleObj spid="_x0000_s103426" name="Equation" r:id="rId3" imgW="4241520" imgH="419040" progId="Equation.DSMT4">
              <p:embed/>
            </p:oleObj>
          </a:graphicData>
        </a:graphic>
      </p:graphicFrame>
      <p:sp>
        <p:nvSpPr>
          <p:cNvPr id="9220" name="Text Box 4"/>
          <p:cNvSpPr txBox="1">
            <a:spLocks noChangeArrowheads="1"/>
          </p:cNvSpPr>
          <p:nvPr/>
        </p:nvSpPr>
        <p:spPr bwMode="auto">
          <a:xfrm>
            <a:off x="2228850" y="279400"/>
            <a:ext cx="6111875" cy="461963"/>
          </a:xfrm>
          <a:prstGeom prst="rect">
            <a:avLst/>
          </a:prstGeom>
          <a:noFill/>
          <a:ln w="9525">
            <a:noFill/>
            <a:miter lim="800000"/>
            <a:headEnd/>
            <a:tailEnd/>
          </a:ln>
        </p:spPr>
        <p:txBody>
          <a:bodyPr>
            <a:spAutoFit/>
          </a:bodyPr>
          <a:lstStyle/>
          <a:p>
            <a:pPr>
              <a:spcBef>
                <a:spcPct val="50000"/>
              </a:spcBef>
            </a:pPr>
            <a:r>
              <a:rPr lang="en-US" sz="2400" b="1"/>
              <a:t>Three-phase bridge rectifier</a:t>
            </a:r>
          </a:p>
        </p:txBody>
      </p:sp>
      <p:pic>
        <p:nvPicPr>
          <p:cNvPr id="9221" name="Picture 2"/>
          <p:cNvPicPr>
            <a:picLocks noChangeAspect="1" noChangeArrowheads="1"/>
          </p:cNvPicPr>
          <p:nvPr/>
        </p:nvPicPr>
        <p:blipFill>
          <a:blip r:embed="rId4" cstate="print"/>
          <a:srcRect/>
          <a:stretch>
            <a:fillRect/>
          </a:stretch>
        </p:blipFill>
        <p:spPr bwMode="auto">
          <a:xfrm>
            <a:off x="5494338" y="1550988"/>
            <a:ext cx="3492500" cy="1724025"/>
          </a:xfrm>
          <a:prstGeom prst="rect">
            <a:avLst/>
          </a:prstGeom>
          <a:noFill/>
          <a:ln w="9525">
            <a:noFill/>
            <a:miter lim="800000"/>
            <a:headEnd/>
            <a:tailEnd/>
          </a:ln>
        </p:spPr>
      </p:pic>
      <p:pic>
        <p:nvPicPr>
          <p:cNvPr id="9222" name="Picture 5"/>
          <p:cNvPicPr>
            <a:picLocks noChangeAspect="1" noChangeArrowheads="1"/>
          </p:cNvPicPr>
          <p:nvPr/>
        </p:nvPicPr>
        <p:blipFill>
          <a:blip r:embed="rId5" cstate="print"/>
          <a:srcRect/>
          <a:stretch>
            <a:fillRect/>
          </a:stretch>
        </p:blipFill>
        <p:spPr bwMode="auto">
          <a:xfrm>
            <a:off x="79375" y="1816100"/>
            <a:ext cx="5211763" cy="320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miter lim="800000"/>
            <a:headEnd/>
            <a:tailEnd/>
          </a:ln>
        </p:spPr>
        <p:txBody>
          <a:bodyPr/>
          <a:lstStyle/>
          <a:p>
            <a:fld id="{7F1715FC-33EF-4510-B322-D20D58580691}" type="slidenum">
              <a:rPr lang="en-US"/>
              <a:pPr/>
              <a:t>39</a:t>
            </a:fld>
            <a:endParaRPr lang="en-US"/>
          </a:p>
        </p:txBody>
      </p:sp>
      <p:sp>
        <p:nvSpPr>
          <p:cNvPr id="12291" name="AutoShape 69"/>
          <p:cNvSpPr>
            <a:spLocks noChangeAspect="1" noChangeArrowheads="1" noTextEdit="1"/>
          </p:cNvSpPr>
          <p:nvPr/>
        </p:nvSpPr>
        <p:spPr bwMode="auto">
          <a:xfrm>
            <a:off x="1905000" y="852488"/>
            <a:ext cx="4852988" cy="2505075"/>
          </a:xfrm>
          <a:prstGeom prst="rect">
            <a:avLst/>
          </a:prstGeom>
          <a:noFill/>
          <a:ln w="9525">
            <a:noFill/>
            <a:miter lim="800000"/>
            <a:headEnd/>
            <a:tailEnd/>
          </a:ln>
        </p:spPr>
        <p:txBody>
          <a:bodyPr/>
          <a:lstStyle/>
          <a:p>
            <a:endParaRPr lang="en-US"/>
          </a:p>
        </p:txBody>
      </p:sp>
      <p:sp>
        <p:nvSpPr>
          <p:cNvPr id="12292" name="Freeform 72"/>
          <p:cNvSpPr>
            <a:spLocks/>
          </p:cNvSpPr>
          <p:nvPr/>
        </p:nvSpPr>
        <p:spPr bwMode="auto">
          <a:xfrm>
            <a:off x="3713648" y="1831975"/>
            <a:ext cx="141287" cy="304800"/>
          </a:xfrm>
          <a:custGeom>
            <a:avLst/>
            <a:gdLst>
              <a:gd name="T0" fmla="*/ 66675 w 89"/>
              <a:gd name="T1" fmla="*/ 0 h 192"/>
              <a:gd name="T2" fmla="*/ 60325 w 89"/>
              <a:gd name="T3" fmla="*/ 1588 h 192"/>
              <a:gd name="T4" fmla="*/ 53975 w 89"/>
              <a:gd name="T5" fmla="*/ 4763 h 192"/>
              <a:gd name="T6" fmla="*/ 47625 w 89"/>
              <a:gd name="T7" fmla="*/ 9525 h 192"/>
              <a:gd name="T8" fmla="*/ 39687 w 89"/>
              <a:gd name="T9" fmla="*/ 15875 h 192"/>
              <a:gd name="T10" fmla="*/ 34925 w 89"/>
              <a:gd name="T11" fmla="*/ 22225 h 192"/>
              <a:gd name="T12" fmla="*/ 26987 w 89"/>
              <a:gd name="T13" fmla="*/ 34925 h 192"/>
              <a:gd name="T14" fmla="*/ 17462 w 89"/>
              <a:gd name="T15" fmla="*/ 55563 h 192"/>
              <a:gd name="T16" fmla="*/ 9525 w 89"/>
              <a:gd name="T17" fmla="*/ 80963 h 192"/>
              <a:gd name="T18" fmla="*/ 3175 w 89"/>
              <a:gd name="T19" fmla="*/ 107950 h 192"/>
              <a:gd name="T20" fmla="*/ 1587 w 89"/>
              <a:gd name="T21" fmla="*/ 136525 h 192"/>
              <a:gd name="T22" fmla="*/ 1587 w 89"/>
              <a:gd name="T23" fmla="*/ 168275 h 192"/>
              <a:gd name="T24" fmla="*/ 3175 w 89"/>
              <a:gd name="T25" fmla="*/ 198438 h 192"/>
              <a:gd name="T26" fmla="*/ 9525 w 89"/>
              <a:gd name="T27" fmla="*/ 225425 h 192"/>
              <a:gd name="T28" fmla="*/ 17462 w 89"/>
              <a:gd name="T29" fmla="*/ 249238 h 192"/>
              <a:gd name="T30" fmla="*/ 26987 w 89"/>
              <a:gd name="T31" fmla="*/ 269875 h 192"/>
              <a:gd name="T32" fmla="*/ 34925 w 89"/>
              <a:gd name="T33" fmla="*/ 282575 h 192"/>
              <a:gd name="T34" fmla="*/ 39687 w 89"/>
              <a:gd name="T35" fmla="*/ 288925 h 192"/>
              <a:gd name="T36" fmla="*/ 47625 w 89"/>
              <a:gd name="T37" fmla="*/ 295275 h 192"/>
              <a:gd name="T38" fmla="*/ 53975 w 89"/>
              <a:gd name="T39" fmla="*/ 300038 h 192"/>
              <a:gd name="T40" fmla="*/ 60325 w 89"/>
              <a:gd name="T41" fmla="*/ 303213 h 192"/>
              <a:gd name="T42" fmla="*/ 66675 w 89"/>
              <a:gd name="T43" fmla="*/ 304800 h 192"/>
              <a:gd name="T44" fmla="*/ 74612 w 89"/>
              <a:gd name="T45" fmla="*/ 304800 h 192"/>
              <a:gd name="T46" fmla="*/ 80962 w 89"/>
              <a:gd name="T47" fmla="*/ 303213 h 192"/>
              <a:gd name="T48" fmla="*/ 88900 w 89"/>
              <a:gd name="T49" fmla="*/ 300038 h 192"/>
              <a:gd name="T50" fmla="*/ 93662 w 89"/>
              <a:gd name="T51" fmla="*/ 295275 h 192"/>
              <a:gd name="T52" fmla="*/ 101600 w 89"/>
              <a:gd name="T53" fmla="*/ 288925 h 192"/>
              <a:gd name="T54" fmla="*/ 107950 w 89"/>
              <a:gd name="T55" fmla="*/ 282575 h 192"/>
              <a:gd name="T56" fmla="*/ 115887 w 89"/>
              <a:gd name="T57" fmla="*/ 269875 h 192"/>
              <a:gd name="T58" fmla="*/ 125412 w 89"/>
              <a:gd name="T59" fmla="*/ 249238 h 192"/>
              <a:gd name="T60" fmla="*/ 131762 w 89"/>
              <a:gd name="T61" fmla="*/ 225425 h 192"/>
              <a:gd name="T62" fmla="*/ 138112 w 89"/>
              <a:gd name="T63" fmla="*/ 198438 h 192"/>
              <a:gd name="T64" fmla="*/ 139700 w 89"/>
              <a:gd name="T65" fmla="*/ 168275 h 192"/>
              <a:gd name="T66" fmla="*/ 139700 w 89"/>
              <a:gd name="T67" fmla="*/ 136525 h 192"/>
              <a:gd name="T68" fmla="*/ 138112 w 89"/>
              <a:gd name="T69" fmla="*/ 107950 h 192"/>
              <a:gd name="T70" fmla="*/ 131762 w 89"/>
              <a:gd name="T71" fmla="*/ 80963 h 192"/>
              <a:gd name="T72" fmla="*/ 125412 w 89"/>
              <a:gd name="T73" fmla="*/ 55563 h 192"/>
              <a:gd name="T74" fmla="*/ 115887 w 89"/>
              <a:gd name="T75" fmla="*/ 34925 h 192"/>
              <a:gd name="T76" fmla="*/ 107950 w 89"/>
              <a:gd name="T77" fmla="*/ 22225 h 192"/>
              <a:gd name="T78" fmla="*/ 101600 w 89"/>
              <a:gd name="T79" fmla="*/ 15875 h 192"/>
              <a:gd name="T80" fmla="*/ 93662 w 89"/>
              <a:gd name="T81" fmla="*/ 9525 h 192"/>
              <a:gd name="T82" fmla="*/ 88900 w 89"/>
              <a:gd name="T83" fmla="*/ 4763 h 192"/>
              <a:gd name="T84" fmla="*/ 80962 w 89"/>
              <a:gd name="T85" fmla="*/ 1588 h 192"/>
              <a:gd name="T86" fmla="*/ 74612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close/>
              </a:path>
            </a:pathLst>
          </a:custGeom>
          <a:solidFill>
            <a:schemeClr val="bg1"/>
          </a:solidFill>
          <a:ln w="9525">
            <a:noFill/>
            <a:round/>
            <a:headEnd/>
            <a:tailEnd/>
          </a:ln>
        </p:spPr>
        <p:txBody>
          <a:bodyPr/>
          <a:lstStyle/>
          <a:p>
            <a:endParaRPr lang="en-US"/>
          </a:p>
        </p:txBody>
      </p:sp>
      <p:sp>
        <p:nvSpPr>
          <p:cNvPr id="12293" name="Freeform 73"/>
          <p:cNvSpPr>
            <a:spLocks/>
          </p:cNvSpPr>
          <p:nvPr/>
        </p:nvSpPr>
        <p:spPr bwMode="auto">
          <a:xfrm>
            <a:off x="3713648" y="1831975"/>
            <a:ext cx="141287" cy="304800"/>
          </a:xfrm>
          <a:custGeom>
            <a:avLst/>
            <a:gdLst>
              <a:gd name="T0" fmla="*/ 66675 w 89"/>
              <a:gd name="T1" fmla="*/ 0 h 192"/>
              <a:gd name="T2" fmla="*/ 60325 w 89"/>
              <a:gd name="T3" fmla="*/ 1588 h 192"/>
              <a:gd name="T4" fmla="*/ 53975 w 89"/>
              <a:gd name="T5" fmla="*/ 4763 h 192"/>
              <a:gd name="T6" fmla="*/ 47625 w 89"/>
              <a:gd name="T7" fmla="*/ 9525 h 192"/>
              <a:gd name="T8" fmla="*/ 39687 w 89"/>
              <a:gd name="T9" fmla="*/ 15875 h 192"/>
              <a:gd name="T10" fmla="*/ 34925 w 89"/>
              <a:gd name="T11" fmla="*/ 22225 h 192"/>
              <a:gd name="T12" fmla="*/ 26987 w 89"/>
              <a:gd name="T13" fmla="*/ 34925 h 192"/>
              <a:gd name="T14" fmla="*/ 17462 w 89"/>
              <a:gd name="T15" fmla="*/ 55563 h 192"/>
              <a:gd name="T16" fmla="*/ 9525 w 89"/>
              <a:gd name="T17" fmla="*/ 80963 h 192"/>
              <a:gd name="T18" fmla="*/ 3175 w 89"/>
              <a:gd name="T19" fmla="*/ 107950 h 192"/>
              <a:gd name="T20" fmla="*/ 1587 w 89"/>
              <a:gd name="T21" fmla="*/ 136525 h 192"/>
              <a:gd name="T22" fmla="*/ 1587 w 89"/>
              <a:gd name="T23" fmla="*/ 168275 h 192"/>
              <a:gd name="T24" fmla="*/ 3175 w 89"/>
              <a:gd name="T25" fmla="*/ 198438 h 192"/>
              <a:gd name="T26" fmla="*/ 9525 w 89"/>
              <a:gd name="T27" fmla="*/ 225425 h 192"/>
              <a:gd name="T28" fmla="*/ 17462 w 89"/>
              <a:gd name="T29" fmla="*/ 249238 h 192"/>
              <a:gd name="T30" fmla="*/ 26987 w 89"/>
              <a:gd name="T31" fmla="*/ 269875 h 192"/>
              <a:gd name="T32" fmla="*/ 34925 w 89"/>
              <a:gd name="T33" fmla="*/ 282575 h 192"/>
              <a:gd name="T34" fmla="*/ 39687 w 89"/>
              <a:gd name="T35" fmla="*/ 288925 h 192"/>
              <a:gd name="T36" fmla="*/ 47625 w 89"/>
              <a:gd name="T37" fmla="*/ 295275 h 192"/>
              <a:gd name="T38" fmla="*/ 53975 w 89"/>
              <a:gd name="T39" fmla="*/ 300038 h 192"/>
              <a:gd name="T40" fmla="*/ 60325 w 89"/>
              <a:gd name="T41" fmla="*/ 303213 h 192"/>
              <a:gd name="T42" fmla="*/ 66675 w 89"/>
              <a:gd name="T43" fmla="*/ 304800 h 192"/>
              <a:gd name="T44" fmla="*/ 74612 w 89"/>
              <a:gd name="T45" fmla="*/ 304800 h 192"/>
              <a:gd name="T46" fmla="*/ 80962 w 89"/>
              <a:gd name="T47" fmla="*/ 303213 h 192"/>
              <a:gd name="T48" fmla="*/ 88900 w 89"/>
              <a:gd name="T49" fmla="*/ 300038 h 192"/>
              <a:gd name="T50" fmla="*/ 93662 w 89"/>
              <a:gd name="T51" fmla="*/ 295275 h 192"/>
              <a:gd name="T52" fmla="*/ 101600 w 89"/>
              <a:gd name="T53" fmla="*/ 288925 h 192"/>
              <a:gd name="T54" fmla="*/ 107950 w 89"/>
              <a:gd name="T55" fmla="*/ 282575 h 192"/>
              <a:gd name="T56" fmla="*/ 115887 w 89"/>
              <a:gd name="T57" fmla="*/ 269875 h 192"/>
              <a:gd name="T58" fmla="*/ 125412 w 89"/>
              <a:gd name="T59" fmla="*/ 249238 h 192"/>
              <a:gd name="T60" fmla="*/ 131762 w 89"/>
              <a:gd name="T61" fmla="*/ 225425 h 192"/>
              <a:gd name="T62" fmla="*/ 138112 w 89"/>
              <a:gd name="T63" fmla="*/ 198438 h 192"/>
              <a:gd name="T64" fmla="*/ 139700 w 89"/>
              <a:gd name="T65" fmla="*/ 168275 h 192"/>
              <a:gd name="T66" fmla="*/ 139700 w 89"/>
              <a:gd name="T67" fmla="*/ 136525 h 192"/>
              <a:gd name="T68" fmla="*/ 138112 w 89"/>
              <a:gd name="T69" fmla="*/ 107950 h 192"/>
              <a:gd name="T70" fmla="*/ 131762 w 89"/>
              <a:gd name="T71" fmla="*/ 80963 h 192"/>
              <a:gd name="T72" fmla="*/ 125412 w 89"/>
              <a:gd name="T73" fmla="*/ 55563 h 192"/>
              <a:gd name="T74" fmla="*/ 115887 w 89"/>
              <a:gd name="T75" fmla="*/ 34925 h 192"/>
              <a:gd name="T76" fmla="*/ 107950 w 89"/>
              <a:gd name="T77" fmla="*/ 22225 h 192"/>
              <a:gd name="T78" fmla="*/ 101600 w 89"/>
              <a:gd name="T79" fmla="*/ 15875 h 192"/>
              <a:gd name="T80" fmla="*/ 93662 w 89"/>
              <a:gd name="T81" fmla="*/ 9525 h 192"/>
              <a:gd name="T82" fmla="*/ 88900 w 89"/>
              <a:gd name="T83" fmla="*/ 4763 h 192"/>
              <a:gd name="T84" fmla="*/ 80962 w 89"/>
              <a:gd name="T85" fmla="*/ 1588 h 192"/>
              <a:gd name="T86" fmla="*/ 74612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path>
            </a:pathLst>
          </a:custGeom>
          <a:solidFill>
            <a:schemeClr val="bg1"/>
          </a:solidFill>
          <a:ln w="15875">
            <a:solidFill>
              <a:srgbClr val="000000"/>
            </a:solidFill>
            <a:prstDash val="solid"/>
            <a:round/>
            <a:headEnd/>
            <a:tailEnd/>
          </a:ln>
        </p:spPr>
        <p:txBody>
          <a:bodyPr/>
          <a:lstStyle/>
          <a:p>
            <a:endParaRPr lang="en-US"/>
          </a:p>
        </p:txBody>
      </p:sp>
      <p:sp>
        <p:nvSpPr>
          <p:cNvPr id="12294" name="Freeform 74"/>
          <p:cNvSpPr>
            <a:spLocks/>
          </p:cNvSpPr>
          <p:nvPr/>
        </p:nvSpPr>
        <p:spPr bwMode="auto">
          <a:xfrm>
            <a:off x="3854935" y="1831975"/>
            <a:ext cx="141288" cy="304800"/>
          </a:xfrm>
          <a:custGeom>
            <a:avLst/>
            <a:gdLst>
              <a:gd name="T0" fmla="*/ 65088 w 89"/>
              <a:gd name="T1" fmla="*/ 0 h 192"/>
              <a:gd name="T2" fmla="*/ 58738 w 89"/>
              <a:gd name="T3" fmla="*/ 1588 h 192"/>
              <a:gd name="T4" fmla="*/ 52388 w 89"/>
              <a:gd name="T5" fmla="*/ 4763 h 192"/>
              <a:gd name="T6" fmla="*/ 46038 w 89"/>
              <a:gd name="T7" fmla="*/ 9525 h 192"/>
              <a:gd name="T8" fmla="*/ 39688 w 89"/>
              <a:gd name="T9" fmla="*/ 15875 h 192"/>
              <a:gd name="T10" fmla="*/ 33338 w 89"/>
              <a:gd name="T11" fmla="*/ 22225 h 192"/>
              <a:gd name="T12" fmla="*/ 25400 w 89"/>
              <a:gd name="T13" fmla="*/ 34925 h 192"/>
              <a:gd name="T14" fmla="*/ 15875 w 89"/>
              <a:gd name="T15" fmla="*/ 55563 h 192"/>
              <a:gd name="T16" fmla="*/ 7938 w 89"/>
              <a:gd name="T17" fmla="*/ 80963 h 192"/>
              <a:gd name="T18" fmla="*/ 3175 w 89"/>
              <a:gd name="T19" fmla="*/ 107950 h 192"/>
              <a:gd name="T20" fmla="*/ 0 w 89"/>
              <a:gd name="T21" fmla="*/ 136525 h 192"/>
              <a:gd name="T22" fmla="*/ 0 w 89"/>
              <a:gd name="T23" fmla="*/ 168275 h 192"/>
              <a:gd name="T24" fmla="*/ 3175 w 89"/>
              <a:gd name="T25" fmla="*/ 198438 h 192"/>
              <a:gd name="T26" fmla="*/ 7938 w 89"/>
              <a:gd name="T27" fmla="*/ 225425 h 192"/>
              <a:gd name="T28" fmla="*/ 15875 w 89"/>
              <a:gd name="T29" fmla="*/ 249238 h 192"/>
              <a:gd name="T30" fmla="*/ 25400 w 89"/>
              <a:gd name="T31" fmla="*/ 269875 h 192"/>
              <a:gd name="T32" fmla="*/ 33338 w 89"/>
              <a:gd name="T33" fmla="*/ 282575 h 192"/>
              <a:gd name="T34" fmla="*/ 39688 w 89"/>
              <a:gd name="T35" fmla="*/ 288925 h 192"/>
              <a:gd name="T36" fmla="*/ 46038 w 89"/>
              <a:gd name="T37" fmla="*/ 295275 h 192"/>
              <a:gd name="T38" fmla="*/ 52388 w 89"/>
              <a:gd name="T39" fmla="*/ 300038 h 192"/>
              <a:gd name="T40" fmla="*/ 58738 w 89"/>
              <a:gd name="T41" fmla="*/ 303213 h 192"/>
              <a:gd name="T42" fmla="*/ 65088 w 89"/>
              <a:gd name="T43" fmla="*/ 304800 h 192"/>
              <a:gd name="T44" fmla="*/ 74613 w 89"/>
              <a:gd name="T45" fmla="*/ 304800 h 192"/>
              <a:gd name="T46" fmla="*/ 80963 w 89"/>
              <a:gd name="T47" fmla="*/ 303213 h 192"/>
              <a:gd name="T48" fmla="*/ 88900 w 89"/>
              <a:gd name="T49" fmla="*/ 300038 h 192"/>
              <a:gd name="T50" fmla="*/ 93663 w 89"/>
              <a:gd name="T51" fmla="*/ 295275 h 192"/>
              <a:gd name="T52" fmla="*/ 101600 w 89"/>
              <a:gd name="T53" fmla="*/ 288925 h 192"/>
              <a:gd name="T54" fmla="*/ 106363 w 89"/>
              <a:gd name="T55" fmla="*/ 282575 h 192"/>
              <a:gd name="T56" fmla="*/ 115888 w 89"/>
              <a:gd name="T57" fmla="*/ 269875 h 192"/>
              <a:gd name="T58" fmla="*/ 123825 w 89"/>
              <a:gd name="T59" fmla="*/ 249238 h 192"/>
              <a:gd name="T60" fmla="*/ 131763 w 89"/>
              <a:gd name="T61" fmla="*/ 225425 h 192"/>
              <a:gd name="T62" fmla="*/ 138113 w 89"/>
              <a:gd name="T63" fmla="*/ 198438 h 192"/>
              <a:gd name="T64" fmla="*/ 139700 w 89"/>
              <a:gd name="T65" fmla="*/ 168275 h 192"/>
              <a:gd name="T66" fmla="*/ 139700 w 89"/>
              <a:gd name="T67" fmla="*/ 136525 h 192"/>
              <a:gd name="T68" fmla="*/ 138113 w 89"/>
              <a:gd name="T69" fmla="*/ 107950 h 192"/>
              <a:gd name="T70" fmla="*/ 131763 w 89"/>
              <a:gd name="T71" fmla="*/ 80963 h 192"/>
              <a:gd name="T72" fmla="*/ 123825 w 89"/>
              <a:gd name="T73" fmla="*/ 55563 h 192"/>
              <a:gd name="T74" fmla="*/ 115888 w 89"/>
              <a:gd name="T75" fmla="*/ 34925 h 192"/>
              <a:gd name="T76" fmla="*/ 106363 w 89"/>
              <a:gd name="T77" fmla="*/ 22225 h 192"/>
              <a:gd name="T78" fmla="*/ 101600 w 89"/>
              <a:gd name="T79" fmla="*/ 15875 h 192"/>
              <a:gd name="T80" fmla="*/ 93663 w 89"/>
              <a:gd name="T81" fmla="*/ 9525 h 192"/>
              <a:gd name="T82" fmla="*/ 88900 w 89"/>
              <a:gd name="T83" fmla="*/ 4763 h 192"/>
              <a:gd name="T84" fmla="*/ 80963 w 89"/>
              <a:gd name="T85" fmla="*/ 1588 h 192"/>
              <a:gd name="T86" fmla="*/ 74613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close/>
              </a:path>
            </a:pathLst>
          </a:custGeom>
          <a:solidFill>
            <a:schemeClr val="bg1"/>
          </a:solidFill>
          <a:ln w="9525">
            <a:noFill/>
            <a:round/>
            <a:headEnd/>
            <a:tailEnd/>
          </a:ln>
        </p:spPr>
        <p:txBody>
          <a:bodyPr/>
          <a:lstStyle/>
          <a:p>
            <a:endParaRPr lang="en-US"/>
          </a:p>
        </p:txBody>
      </p:sp>
      <p:sp>
        <p:nvSpPr>
          <p:cNvPr id="12295" name="Freeform 75"/>
          <p:cNvSpPr>
            <a:spLocks/>
          </p:cNvSpPr>
          <p:nvPr/>
        </p:nvSpPr>
        <p:spPr bwMode="auto">
          <a:xfrm>
            <a:off x="3854935" y="1831975"/>
            <a:ext cx="141288" cy="304800"/>
          </a:xfrm>
          <a:custGeom>
            <a:avLst/>
            <a:gdLst>
              <a:gd name="T0" fmla="*/ 65088 w 89"/>
              <a:gd name="T1" fmla="*/ 0 h 192"/>
              <a:gd name="T2" fmla="*/ 58738 w 89"/>
              <a:gd name="T3" fmla="*/ 1588 h 192"/>
              <a:gd name="T4" fmla="*/ 52388 w 89"/>
              <a:gd name="T5" fmla="*/ 4763 h 192"/>
              <a:gd name="T6" fmla="*/ 46038 w 89"/>
              <a:gd name="T7" fmla="*/ 9525 h 192"/>
              <a:gd name="T8" fmla="*/ 39688 w 89"/>
              <a:gd name="T9" fmla="*/ 15875 h 192"/>
              <a:gd name="T10" fmla="*/ 33338 w 89"/>
              <a:gd name="T11" fmla="*/ 22225 h 192"/>
              <a:gd name="T12" fmla="*/ 25400 w 89"/>
              <a:gd name="T13" fmla="*/ 34925 h 192"/>
              <a:gd name="T14" fmla="*/ 15875 w 89"/>
              <a:gd name="T15" fmla="*/ 55563 h 192"/>
              <a:gd name="T16" fmla="*/ 7938 w 89"/>
              <a:gd name="T17" fmla="*/ 80963 h 192"/>
              <a:gd name="T18" fmla="*/ 3175 w 89"/>
              <a:gd name="T19" fmla="*/ 107950 h 192"/>
              <a:gd name="T20" fmla="*/ 0 w 89"/>
              <a:gd name="T21" fmla="*/ 136525 h 192"/>
              <a:gd name="T22" fmla="*/ 0 w 89"/>
              <a:gd name="T23" fmla="*/ 168275 h 192"/>
              <a:gd name="T24" fmla="*/ 3175 w 89"/>
              <a:gd name="T25" fmla="*/ 198438 h 192"/>
              <a:gd name="T26" fmla="*/ 7938 w 89"/>
              <a:gd name="T27" fmla="*/ 225425 h 192"/>
              <a:gd name="T28" fmla="*/ 15875 w 89"/>
              <a:gd name="T29" fmla="*/ 249238 h 192"/>
              <a:gd name="T30" fmla="*/ 25400 w 89"/>
              <a:gd name="T31" fmla="*/ 269875 h 192"/>
              <a:gd name="T32" fmla="*/ 33338 w 89"/>
              <a:gd name="T33" fmla="*/ 282575 h 192"/>
              <a:gd name="T34" fmla="*/ 39688 w 89"/>
              <a:gd name="T35" fmla="*/ 288925 h 192"/>
              <a:gd name="T36" fmla="*/ 46038 w 89"/>
              <a:gd name="T37" fmla="*/ 295275 h 192"/>
              <a:gd name="T38" fmla="*/ 52388 w 89"/>
              <a:gd name="T39" fmla="*/ 300038 h 192"/>
              <a:gd name="T40" fmla="*/ 58738 w 89"/>
              <a:gd name="T41" fmla="*/ 303213 h 192"/>
              <a:gd name="T42" fmla="*/ 65088 w 89"/>
              <a:gd name="T43" fmla="*/ 304800 h 192"/>
              <a:gd name="T44" fmla="*/ 74613 w 89"/>
              <a:gd name="T45" fmla="*/ 304800 h 192"/>
              <a:gd name="T46" fmla="*/ 80963 w 89"/>
              <a:gd name="T47" fmla="*/ 303213 h 192"/>
              <a:gd name="T48" fmla="*/ 88900 w 89"/>
              <a:gd name="T49" fmla="*/ 300038 h 192"/>
              <a:gd name="T50" fmla="*/ 93663 w 89"/>
              <a:gd name="T51" fmla="*/ 295275 h 192"/>
              <a:gd name="T52" fmla="*/ 101600 w 89"/>
              <a:gd name="T53" fmla="*/ 288925 h 192"/>
              <a:gd name="T54" fmla="*/ 106363 w 89"/>
              <a:gd name="T55" fmla="*/ 282575 h 192"/>
              <a:gd name="T56" fmla="*/ 115888 w 89"/>
              <a:gd name="T57" fmla="*/ 269875 h 192"/>
              <a:gd name="T58" fmla="*/ 123825 w 89"/>
              <a:gd name="T59" fmla="*/ 249238 h 192"/>
              <a:gd name="T60" fmla="*/ 131763 w 89"/>
              <a:gd name="T61" fmla="*/ 225425 h 192"/>
              <a:gd name="T62" fmla="*/ 138113 w 89"/>
              <a:gd name="T63" fmla="*/ 198438 h 192"/>
              <a:gd name="T64" fmla="*/ 139700 w 89"/>
              <a:gd name="T65" fmla="*/ 168275 h 192"/>
              <a:gd name="T66" fmla="*/ 139700 w 89"/>
              <a:gd name="T67" fmla="*/ 136525 h 192"/>
              <a:gd name="T68" fmla="*/ 138113 w 89"/>
              <a:gd name="T69" fmla="*/ 107950 h 192"/>
              <a:gd name="T70" fmla="*/ 131763 w 89"/>
              <a:gd name="T71" fmla="*/ 80963 h 192"/>
              <a:gd name="T72" fmla="*/ 123825 w 89"/>
              <a:gd name="T73" fmla="*/ 55563 h 192"/>
              <a:gd name="T74" fmla="*/ 115888 w 89"/>
              <a:gd name="T75" fmla="*/ 34925 h 192"/>
              <a:gd name="T76" fmla="*/ 106363 w 89"/>
              <a:gd name="T77" fmla="*/ 22225 h 192"/>
              <a:gd name="T78" fmla="*/ 101600 w 89"/>
              <a:gd name="T79" fmla="*/ 15875 h 192"/>
              <a:gd name="T80" fmla="*/ 93663 w 89"/>
              <a:gd name="T81" fmla="*/ 9525 h 192"/>
              <a:gd name="T82" fmla="*/ 88900 w 89"/>
              <a:gd name="T83" fmla="*/ 4763 h 192"/>
              <a:gd name="T84" fmla="*/ 80963 w 89"/>
              <a:gd name="T85" fmla="*/ 1588 h 192"/>
              <a:gd name="T86" fmla="*/ 74613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path>
            </a:pathLst>
          </a:custGeom>
          <a:solidFill>
            <a:schemeClr val="bg1"/>
          </a:solidFill>
          <a:ln w="15875">
            <a:solidFill>
              <a:srgbClr val="000000"/>
            </a:solidFill>
            <a:prstDash val="solid"/>
            <a:round/>
            <a:headEnd/>
            <a:tailEnd/>
          </a:ln>
        </p:spPr>
        <p:txBody>
          <a:bodyPr/>
          <a:lstStyle/>
          <a:p>
            <a:endParaRPr lang="en-US"/>
          </a:p>
        </p:txBody>
      </p:sp>
      <p:sp>
        <p:nvSpPr>
          <p:cNvPr id="12296" name="Freeform 76"/>
          <p:cNvSpPr>
            <a:spLocks/>
          </p:cNvSpPr>
          <p:nvPr/>
        </p:nvSpPr>
        <p:spPr bwMode="auto">
          <a:xfrm>
            <a:off x="3996223" y="1831975"/>
            <a:ext cx="139700" cy="304800"/>
          </a:xfrm>
          <a:custGeom>
            <a:avLst/>
            <a:gdLst>
              <a:gd name="T0" fmla="*/ 65088 w 88"/>
              <a:gd name="T1" fmla="*/ 0 h 192"/>
              <a:gd name="T2" fmla="*/ 58738 w 88"/>
              <a:gd name="T3" fmla="*/ 1588 h 192"/>
              <a:gd name="T4" fmla="*/ 50800 w 88"/>
              <a:gd name="T5" fmla="*/ 4763 h 192"/>
              <a:gd name="T6" fmla="*/ 46038 w 88"/>
              <a:gd name="T7" fmla="*/ 9525 h 192"/>
              <a:gd name="T8" fmla="*/ 38100 w 88"/>
              <a:gd name="T9" fmla="*/ 15875 h 192"/>
              <a:gd name="T10" fmla="*/ 33338 w 88"/>
              <a:gd name="T11" fmla="*/ 22225 h 192"/>
              <a:gd name="T12" fmla="*/ 23813 w 88"/>
              <a:gd name="T13" fmla="*/ 34925 h 192"/>
              <a:gd name="T14" fmla="*/ 14288 w 88"/>
              <a:gd name="T15" fmla="*/ 55563 h 192"/>
              <a:gd name="T16" fmla="*/ 7938 w 88"/>
              <a:gd name="T17" fmla="*/ 80963 h 192"/>
              <a:gd name="T18" fmla="*/ 1588 w 88"/>
              <a:gd name="T19" fmla="*/ 107950 h 192"/>
              <a:gd name="T20" fmla="*/ 0 w 88"/>
              <a:gd name="T21" fmla="*/ 136525 h 192"/>
              <a:gd name="T22" fmla="*/ 0 w 88"/>
              <a:gd name="T23" fmla="*/ 168275 h 192"/>
              <a:gd name="T24" fmla="*/ 1588 w 88"/>
              <a:gd name="T25" fmla="*/ 198438 h 192"/>
              <a:gd name="T26" fmla="*/ 7938 w 88"/>
              <a:gd name="T27" fmla="*/ 225425 h 192"/>
              <a:gd name="T28" fmla="*/ 14288 w 88"/>
              <a:gd name="T29" fmla="*/ 249238 h 192"/>
              <a:gd name="T30" fmla="*/ 23813 w 88"/>
              <a:gd name="T31" fmla="*/ 269875 h 192"/>
              <a:gd name="T32" fmla="*/ 33338 w 88"/>
              <a:gd name="T33" fmla="*/ 282575 h 192"/>
              <a:gd name="T34" fmla="*/ 38100 w 88"/>
              <a:gd name="T35" fmla="*/ 288925 h 192"/>
              <a:gd name="T36" fmla="*/ 46038 w 88"/>
              <a:gd name="T37" fmla="*/ 295275 h 192"/>
              <a:gd name="T38" fmla="*/ 50800 w 88"/>
              <a:gd name="T39" fmla="*/ 300038 h 192"/>
              <a:gd name="T40" fmla="*/ 58738 w 88"/>
              <a:gd name="T41" fmla="*/ 303213 h 192"/>
              <a:gd name="T42" fmla="*/ 65088 w 88"/>
              <a:gd name="T43" fmla="*/ 304800 h 192"/>
              <a:gd name="T44" fmla="*/ 73025 w 88"/>
              <a:gd name="T45" fmla="*/ 304800 h 192"/>
              <a:gd name="T46" fmla="*/ 79375 w 88"/>
              <a:gd name="T47" fmla="*/ 303213 h 192"/>
              <a:gd name="T48" fmla="*/ 87313 w 88"/>
              <a:gd name="T49" fmla="*/ 300038 h 192"/>
              <a:gd name="T50" fmla="*/ 93663 w 88"/>
              <a:gd name="T51" fmla="*/ 295275 h 192"/>
              <a:gd name="T52" fmla="*/ 100013 w 88"/>
              <a:gd name="T53" fmla="*/ 288925 h 192"/>
              <a:gd name="T54" fmla="*/ 104775 w 88"/>
              <a:gd name="T55" fmla="*/ 282575 h 192"/>
              <a:gd name="T56" fmla="*/ 114300 w 88"/>
              <a:gd name="T57" fmla="*/ 269875 h 192"/>
              <a:gd name="T58" fmla="*/ 122238 w 88"/>
              <a:gd name="T59" fmla="*/ 249238 h 192"/>
              <a:gd name="T60" fmla="*/ 131763 w 88"/>
              <a:gd name="T61" fmla="*/ 225425 h 192"/>
              <a:gd name="T62" fmla="*/ 136525 w 88"/>
              <a:gd name="T63" fmla="*/ 198438 h 192"/>
              <a:gd name="T64" fmla="*/ 138113 w 88"/>
              <a:gd name="T65" fmla="*/ 168275 h 192"/>
              <a:gd name="T66" fmla="*/ 138113 w 88"/>
              <a:gd name="T67" fmla="*/ 136525 h 192"/>
              <a:gd name="T68" fmla="*/ 136525 w 88"/>
              <a:gd name="T69" fmla="*/ 107950 h 192"/>
              <a:gd name="T70" fmla="*/ 131763 w 88"/>
              <a:gd name="T71" fmla="*/ 80963 h 192"/>
              <a:gd name="T72" fmla="*/ 122238 w 88"/>
              <a:gd name="T73" fmla="*/ 55563 h 192"/>
              <a:gd name="T74" fmla="*/ 114300 w 88"/>
              <a:gd name="T75" fmla="*/ 34925 h 192"/>
              <a:gd name="T76" fmla="*/ 104775 w 88"/>
              <a:gd name="T77" fmla="*/ 22225 h 192"/>
              <a:gd name="T78" fmla="*/ 100013 w 88"/>
              <a:gd name="T79" fmla="*/ 15875 h 192"/>
              <a:gd name="T80" fmla="*/ 93663 w 88"/>
              <a:gd name="T81" fmla="*/ 9525 h 192"/>
              <a:gd name="T82" fmla="*/ 87313 w 88"/>
              <a:gd name="T83" fmla="*/ 4763 h 192"/>
              <a:gd name="T84" fmla="*/ 79375 w 88"/>
              <a:gd name="T85" fmla="*/ 1588 h 192"/>
              <a:gd name="T86" fmla="*/ 73025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close/>
              </a:path>
            </a:pathLst>
          </a:custGeom>
          <a:solidFill>
            <a:schemeClr val="bg1"/>
          </a:solidFill>
          <a:ln w="9525">
            <a:noFill/>
            <a:round/>
            <a:headEnd/>
            <a:tailEnd/>
          </a:ln>
        </p:spPr>
        <p:txBody>
          <a:bodyPr/>
          <a:lstStyle/>
          <a:p>
            <a:endParaRPr lang="en-US"/>
          </a:p>
        </p:txBody>
      </p:sp>
      <p:sp>
        <p:nvSpPr>
          <p:cNvPr id="12297" name="Freeform 77"/>
          <p:cNvSpPr>
            <a:spLocks/>
          </p:cNvSpPr>
          <p:nvPr/>
        </p:nvSpPr>
        <p:spPr bwMode="auto">
          <a:xfrm>
            <a:off x="3996223" y="1831975"/>
            <a:ext cx="139700" cy="304800"/>
          </a:xfrm>
          <a:custGeom>
            <a:avLst/>
            <a:gdLst>
              <a:gd name="T0" fmla="*/ 65088 w 88"/>
              <a:gd name="T1" fmla="*/ 0 h 192"/>
              <a:gd name="T2" fmla="*/ 58738 w 88"/>
              <a:gd name="T3" fmla="*/ 1588 h 192"/>
              <a:gd name="T4" fmla="*/ 50800 w 88"/>
              <a:gd name="T5" fmla="*/ 4763 h 192"/>
              <a:gd name="T6" fmla="*/ 46038 w 88"/>
              <a:gd name="T7" fmla="*/ 9525 h 192"/>
              <a:gd name="T8" fmla="*/ 38100 w 88"/>
              <a:gd name="T9" fmla="*/ 15875 h 192"/>
              <a:gd name="T10" fmla="*/ 33338 w 88"/>
              <a:gd name="T11" fmla="*/ 22225 h 192"/>
              <a:gd name="T12" fmla="*/ 23813 w 88"/>
              <a:gd name="T13" fmla="*/ 34925 h 192"/>
              <a:gd name="T14" fmla="*/ 14288 w 88"/>
              <a:gd name="T15" fmla="*/ 55563 h 192"/>
              <a:gd name="T16" fmla="*/ 7938 w 88"/>
              <a:gd name="T17" fmla="*/ 80963 h 192"/>
              <a:gd name="T18" fmla="*/ 1588 w 88"/>
              <a:gd name="T19" fmla="*/ 107950 h 192"/>
              <a:gd name="T20" fmla="*/ 0 w 88"/>
              <a:gd name="T21" fmla="*/ 136525 h 192"/>
              <a:gd name="T22" fmla="*/ 0 w 88"/>
              <a:gd name="T23" fmla="*/ 168275 h 192"/>
              <a:gd name="T24" fmla="*/ 1588 w 88"/>
              <a:gd name="T25" fmla="*/ 198438 h 192"/>
              <a:gd name="T26" fmla="*/ 7938 w 88"/>
              <a:gd name="T27" fmla="*/ 225425 h 192"/>
              <a:gd name="T28" fmla="*/ 14288 w 88"/>
              <a:gd name="T29" fmla="*/ 249238 h 192"/>
              <a:gd name="T30" fmla="*/ 23813 w 88"/>
              <a:gd name="T31" fmla="*/ 269875 h 192"/>
              <a:gd name="T32" fmla="*/ 33338 w 88"/>
              <a:gd name="T33" fmla="*/ 282575 h 192"/>
              <a:gd name="T34" fmla="*/ 38100 w 88"/>
              <a:gd name="T35" fmla="*/ 288925 h 192"/>
              <a:gd name="T36" fmla="*/ 46038 w 88"/>
              <a:gd name="T37" fmla="*/ 295275 h 192"/>
              <a:gd name="T38" fmla="*/ 50800 w 88"/>
              <a:gd name="T39" fmla="*/ 300038 h 192"/>
              <a:gd name="T40" fmla="*/ 58738 w 88"/>
              <a:gd name="T41" fmla="*/ 303213 h 192"/>
              <a:gd name="T42" fmla="*/ 65088 w 88"/>
              <a:gd name="T43" fmla="*/ 304800 h 192"/>
              <a:gd name="T44" fmla="*/ 73025 w 88"/>
              <a:gd name="T45" fmla="*/ 304800 h 192"/>
              <a:gd name="T46" fmla="*/ 79375 w 88"/>
              <a:gd name="T47" fmla="*/ 303213 h 192"/>
              <a:gd name="T48" fmla="*/ 87313 w 88"/>
              <a:gd name="T49" fmla="*/ 300038 h 192"/>
              <a:gd name="T50" fmla="*/ 93663 w 88"/>
              <a:gd name="T51" fmla="*/ 295275 h 192"/>
              <a:gd name="T52" fmla="*/ 100013 w 88"/>
              <a:gd name="T53" fmla="*/ 288925 h 192"/>
              <a:gd name="T54" fmla="*/ 104775 w 88"/>
              <a:gd name="T55" fmla="*/ 282575 h 192"/>
              <a:gd name="T56" fmla="*/ 114300 w 88"/>
              <a:gd name="T57" fmla="*/ 269875 h 192"/>
              <a:gd name="T58" fmla="*/ 122238 w 88"/>
              <a:gd name="T59" fmla="*/ 249238 h 192"/>
              <a:gd name="T60" fmla="*/ 131763 w 88"/>
              <a:gd name="T61" fmla="*/ 225425 h 192"/>
              <a:gd name="T62" fmla="*/ 136525 w 88"/>
              <a:gd name="T63" fmla="*/ 198438 h 192"/>
              <a:gd name="T64" fmla="*/ 138113 w 88"/>
              <a:gd name="T65" fmla="*/ 168275 h 192"/>
              <a:gd name="T66" fmla="*/ 138113 w 88"/>
              <a:gd name="T67" fmla="*/ 136525 h 192"/>
              <a:gd name="T68" fmla="*/ 136525 w 88"/>
              <a:gd name="T69" fmla="*/ 107950 h 192"/>
              <a:gd name="T70" fmla="*/ 131763 w 88"/>
              <a:gd name="T71" fmla="*/ 80963 h 192"/>
              <a:gd name="T72" fmla="*/ 122238 w 88"/>
              <a:gd name="T73" fmla="*/ 55563 h 192"/>
              <a:gd name="T74" fmla="*/ 114300 w 88"/>
              <a:gd name="T75" fmla="*/ 34925 h 192"/>
              <a:gd name="T76" fmla="*/ 104775 w 88"/>
              <a:gd name="T77" fmla="*/ 22225 h 192"/>
              <a:gd name="T78" fmla="*/ 100013 w 88"/>
              <a:gd name="T79" fmla="*/ 15875 h 192"/>
              <a:gd name="T80" fmla="*/ 93663 w 88"/>
              <a:gd name="T81" fmla="*/ 9525 h 192"/>
              <a:gd name="T82" fmla="*/ 87313 w 88"/>
              <a:gd name="T83" fmla="*/ 4763 h 192"/>
              <a:gd name="T84" fmla="*/ 79375 w 88"/>
              <a:gd name="T85" fmla="*/ 1588 h 192"/>
              <a:gd name="T86" fmla="*/ 73025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path>
            </a:pathLst>
          </a:custGeom>
          <a:solidFill>
            <a:schemeClr val="bg1"/>
          </a:solidFill>
          <a:ln w="15875">
            <a:solidFill>
              <a:srgbClr val="000000"/>
            </a:solidFill>
            <a:prstDash val="solid"/>
            <a:round/>
            <a:headEnd/>
            <a:tailEnd/>
          </a:ln>
        </p:spPr>
        <p:txBody>
          <a:bodyPr/>
          <a:lstStyle/>
          <a:p>
            <a:endParaRPr lang="en-US"/>
          </a:p>
        </p:txBody>
      </p:sp>
      <p:sp>
        <p:nvSpPr>
          <p:cNvPr id="12298" name="Rectangle 78"/>
          <p:cNvSpPr>
            <a:spLocks noChangeArrowheads="1"/>
          </p:cNvSpPr>
          <p:nvPr/>
        </p:nvSpPr>
        <p:spPr bwMode="auto">
          <a:xfrm>
            <a:off x="3713648" y="1984375"/>
            <a:ext cx="450850" cy="303213"/>
          </a:xfrm>
          <a:prstGeom prst="rect">
            <a:avLst/>
          </a:prstGeom>
          <a:solidFill>
            <a:schemeClr val="bg1"/>
          </a:solidFill>
          <a:ln w="9525">
            <a:noFill/>
            <a:miter lim="800000"/>
            <a:headEnd/>
            <a:tailEnd/>
          </a:ln>
        </p:spPr>
        <p:txBody>
          <a:bodyPr/>
          <a:lstStyle/>
          <a:p>
            <a:pPr eaLnBrk="1" hangingPunct="1"/>
            <a:endParaRPr lang="en-US"/>
          </a:p>
        </p:txBody>
      </p:sp>
      <p:sp>
        <p:nvSpPr>
          <p:cNvPr id="12299" name="Rectangle 79"/>
          <p:cNvSpPr>
            <a:spLocks noChangeArrowheads="1"/>
          </p:cNvSpPr>
          <p:nvPr/>
        </p:nvSpPr>
        <p:spPr bwMode="auto">
          <a:xfrm>
            <a:off x="3854935" y="2060575"/>
            <a:ext cx="60325"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00" name="Line 80"/>
          <p:cNvSpPr>
            <a:spLocks noChangeShapeType="1"/>
          </p:cNvSpPr>
          <p:nvPr/>
        </p:nvSpPr>
        <p:spPr bwMode="auto">
          <a:xfrm>
            <a:off x="4385160" y="2228850"/>
            <a:ext cx="479425" cy="1588"/>
          </a:xfrm>
          <a:prstGeom prst="line">
            <a:avLst/>
          </a:prstGeom>
          <a:noFill/>
          <a:ln w="15875">
            <a:solidFill>
              <a:srgbClr val="000000"/>
            </a:solidFill>
            <a:round/>
            <a:headEnd/>
            <a:tailEnd/>
          </a:ln>
        </p:spPr>
        <p:txBody>
          <a:bodyPr/>
          <a:lstStyle/>
          <a:p>
            <a:endParaRPr lang="en-US"/>
          </a:p>
        </p:txBody>
      </p:sp>
      <p:sp>
        <p:nvSpPr>
          <p:cNvPr id="12301" name="Freeform 81"/>
          <p:cNvSpPr>
            <a:spLocks/>
          </p:cNvSpPr>
          <p:nvPr/>
        </p:nvSpPr>
        <p:spPr bwMode="auto">
          <a:xfrm>
            <a:off x="4385160" y="2298700"/>
            <a:ext cx="493713" cy="217488"/>
          </a:xfrm>
          <a:custGeom>
            <a:avLst/>
            <a:gdLst>
              <a:gd name="T0" fmla="*/ 222250 w 311"/>
              <a:gd name="T1" fmla="*/ 0 h 137"/>
              <a:gd name="T2" fmla="*/ 174625 w 311"/>
              <a:gd name="T3" fmla="*/ 4763 h 137"/>
              <a:gd name="T4" fmla="*/ 139700 w 311"/>
              <a:gd name="T5" fmla="*/ 9525 h 137"/>
              <a:gd name="T6" fmla="*/ 119063 w 311"/>
              <a:gd name="T7" fmla="*/ 14288 h 137"/>
              <a:gd name="T8" fmla="*/ 100013 w 311"/>
              <a:gd name="T9" fmla="*/ 20638 h 137"/>
              <a:gd name="T10" fmla="*/ 80963 w 311"/>
              <a:gd name="T11" fmla="*/ 26988 h 137"/>
              <a:gd name="T12" fmla="*/ 65088 w 311"/>
              <a:gd name="T13" fmla="*/ 34925 h 137"/>
              <a:gd name="T14" fmla="*/ 49213 w 311"/>
              <a:gd name="T15" fmla="*/ 42863 h 137"/>
              <a:gd name="T16" fmla="*/ 36513 w 311"/>
              <a:gd name="T17" fmla="*/ 52388 h 137"/>
              <a:gd name="T18" fmla="*/ 25400 w 311"/>
              <a:gd name="T19" fmla="*/ 60325 h 137"/>
              <a:gd name="T20" fmla="*/ 15875 w 311"/>
              <a:gd name="T21" fmla="*/ 71438 h 137"/>
              <a:gd name="T22" fmla="*/ 9525 w 311"/>
              <a:gd name="T23" fmla="*/ 80963 h 137"/>
              <a:gd name="T24" fmla="*/ 3175 w 311"/>
              <a:gd name="T25" fmla="*/ 92075 h 137"/>
              <a:gd name="T26" fmla="*/ 0 w 311"/>
              <a:gd name="T27" fmla="*/ 103188 h 137"/>
              <a:gd name="T28" fmla="*/ 0 w 311"/>
              <a:gd name="T29" fmla="*/ 114300 h 137"/>
              <a:gd name="T30" fmla="*/ 3175 w 311"/>
              <a:gd name="T31" fmla="*/ 125413 h 137"/>
              <a:gd name="T32" fmla="*/ 9525 w 311"/>
              <a:gd name="T33" fmla="*/ 134938 h 137"/>
              <a:gd name="T34" fmla="*/ 15875 w 311"/>
              <a:gd name="T35" fmla="*/ 146050 h 137"/>
              <a:gd name="T36" fmla="*/ 25400 w 311"/>
              <a:gd name="T37" fmla="*/ 155575 h 137"/>
              <a:gd name="T38" fmla="*/ 36513 w 311"/>
              <a:gd name="T39" fmla="*/ 165100 h 137"/>
              <a:gd name="T40" fmla="*/ 49213 w 311"/>
              <a:gd name="T41" fmla="*/ 174625 h 137"/>
              <a:gd name="T42" fmla="*/ 65088 w 311"/>
              <a:gd name="T43" fmla="*/ 182563 h 137"/>
              <a:gd name="T44" fmla="*/ 80963 w 311"/>
              <a:gd name="T45" fmla="*/ 188913 h 137"/>
              <a:gd name="T46" fmla="*/ 100013 w 311"/>
              <a:gd name="T47" fmla="*/ 196850 h 137"/>
              <a:gd name="T48" fmla="*/ 119063 w 311"/>
              <a:gd name="T49" fmla="*/ 201613 h 137"/>
              <a:gd name="T50" fmla="*/ 139700 w 311"/>
              <a:gd name="T51" fmla="*/ 206375 h 137"/>
              <a:gd name="T52" fmla="*/ 174625 w 311"/>
              <a:gd name="T53" fmla="*/ 212725 h 137"/>
              <a:gd name="T54" fmla="*/ 222250 w 311"/>
              <a:gd name="T55" fmla="*/ 217488 h 137"/>
              <a:gd name="T56" fmla="*/ 271463 w 311"/>
              <a:gd name="T57" fmla="*/ 217488 h 137"/>
              <a:gd name="T58" fmla="*/ 320675 w 311"/>
              <a:gd name="T59" fmla="*/ 212725 h 137"/>
              <a:gd name="T60" fmla="*/ 354013 w 311"/>
              <a:gd name="T61" fmla="*/ 206375 h 137"/>
              <a:gd name="T62" fmla="*/ 374650 w 311"/>
              <a:gd name="T63" fmla="*/ 201613 h 137"/>
              <a:gd name="T64" fmla="*/ 395288 w 311"/>
              <a:gd name="T65" fmla="*/ 196850 h 137"/>
              <a:gd name="T66" fmla="*/ 412750 w 311"/>
              <a:gd name="T67" fmla="*/ 188913 h 137"/>
              <a:gd name="T68" fmla="*/ 428625 w 311"/>
              <a:gd name="T69" fmla="*/ 182563 h 137"/>
              <a:gd name="T70" fmla="*/ 444500 w 311"/>
              <a:gd name="T71" fmla="*/ 174625 h 137"/>
              <a:gd name="T72" fmla="*/ 458788 w 311"/>
              <a:gd name="T73" fmla="*/ 165100 h 137"/>
              <a:gd name="T74" fmla="*/ 469900 w 311"/>
              <a:gd name="T75" fmla="*/ 155575 h 137"/>
              <a:gd name="T76" fmla="*/ 477838 w 311"/>
              <a:gd name="T77" fmla="*/ 146050 h 137"/>
              <a:gd name="T78" fmla="*/ 485775 w 311"/>
              <a:gd name="T79" fmla="*/ 134938 h 137"/>
              <a:gd name="T80" fmla="*/ 492125 w 311"/>
              <a:gd name="T81" fmla="*/ 125413 h 137"/>
              <a:gd name="T82" fmla="*/ 493713 w 311"/>
              <a:gd name="T83" fmla="*/ 114300 h 137"/>
              <a:gd name="T84" fmla="*/ 493713 w 311"/>
              <a:gd name="T85" fmla="*/ 103188 h 137"/>
              <a:gd name="T86" fmla="*/ 492125 w 311"/>
              <a:gd name="T87" fmla="*/ 92075 h 137"/>
              <a:gd name="T88" fmla="*/ 485775 w 311"/>
              <a:gd name="T89" fmla="*/ 80963 h 137"/>
              <a:gd name="T90" fmla="*/ 477838 w 311"/>
              <a:gd name="T91" fmla="*/ 71438 h 137"/>
              <a:gd name="T92" fmla="*/ 469900 w 311"/>
              <a:gd name="T93" fmla="*/ 60325 h 137"/>
              <a:gd name="T94" fmla="*/ 458788 w 311"/>
              <a:gd name="T95" fmla="*/ 52388 h 137"/>
              <a:gd name="T96" fmla="*/ 444500 w 311"/>
              <a:gd name="T97" fmla="*/ 42863 h 137"/>
              <a:gd name="T98" fmla="*/ 428625 w 311"/>
              <a:gd name="T99" fmla="*/ 34925 h 137"/>
              <a:gd name="T100" fmla="*/ 412750 w 311"/>
              <a:gd name="T101" fmla="*/ 26988 h 137"/>
              <a:gd name="T102" fmla="*/ 395288 w 311"/>
              <a:gd name="T103" fmla="*/ 20638 h 137"/>
              <a:gd name="T104" fmla="*/ 374650 w 311"/>
              <a:gd name="T105" fmla="*/ 14288 h 137"/>
              <a:gd name="T106" fmla="*/ 354013 w 311"/>
              <a:gd name="T107" fmla="*/ 9525 h 137"/>
              <a:gd name="T108" fmla="*/ 320675 w 311"/>
              <a:gd name="T109" fmla="*/ 4763 h 137"/>
              <a:gd name="T110" fmla="*/ 271463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close/>
              </a:path>
            </a:pathLst>
          </a:custGeom>
          <a:solidFill>
            <a:srgbClr val="FFFFFF"/>
          </a:solidFill>
          <a:ln w="9525">
            <a:noFill/>
            <a:round/>
            <a:headEnd/>
            <a:tailEnd/>
          </a:ln>
        </p:spPr>
        <p:txBody>
          <a:bodyPr/>
          <a:lstStyle/>
          <a:p>
            <a:endParaRPr lang="en-US"/>
          </a:p>
        </p:txBody>
      </p:sp>
      <p:sp>
        <p:nvSpPr>
          <p:cNvPr id="12302" name="Freeform 82"/>
          <p:cNvSpPr>
            <a:spLocks/>
          </p:cNvSpPr>
          <p:nvPr/>
        </p:nvSpPr>
        <p:spPr bwMode="auto">
          <a:xfrm>
            <a:off x="4385160" y="2298700"/>
            <a:ext cx="493713" cy="217488"/>
          </a:xfrm>
          <a:custGeom>
            <a:avLst/>
            <a:gdLst>
              <a:gd name="T0" fmla="*/ 222250 w 311"/>
              <a:gd name="T1" fmla="*/ 0 h 137"/>
              <a:gd name="T2" fmla="*/ 174625 w 311"/>
              <a:gd name="T3" fmla="*/ 4763 h 137"/>
              <a:gd name="T4" fmla="*/ 139700 w 311"/>
              <a:gd name="T5" fmla="*/ 9525 h 137"/>
              <a:gd name="T6" fmla="*/ 119063 w 311"/>
              <a:gd name="T7" fmla="*/ 14288 h 137"/>
              <a:gd name="T8" fmla="*/ 100013 w 311"/>
              <a:gd name="T9" fmla="*/ 20638 h 137"/>
              <a:gd name="T10" fmla="*/ 80963 w 311"/>
              <a:gd name="T11" fmla="*/ 26988 h 137"/>
              <a:gd name="T12" fmla="*/ 65088 w 311"/>
              <a:gd name="T13" fmla="*/ 34925 h 137"/>
              <a:gd name="T14" fmla="*/ 49213 w 311"/>
              <a:gd name="T15" fmla="*/ 42863 h 137"/>
              <a:gd name="T16" fmla="*/ 36513 w 311"/>
              <a:gd name="T17" fmla="*/ 52388 h 137"/>
              <a:gd name="T18" fmla="*/ 25400 w 311"/>
              <a:gd name="T19" fmla="*/ 60325 h 137"/>
              <a:gd name="T20" fmla="*/ 15875 w 311"/>
              <a:gd name="T21" fmla="*/ 71438 h 137"/>
              <a:gd name="T22" fmla="*/ 9525 w 311"/>
              <a:gd name="T23" fmla="*/ 80963 h 137"/>
              <a:gd name="T24" fmla="*/ 3175 w 311"/>
              <a:gd name="T25" fmla="*/ 92075 h 137"/>
              <a:gd name="T26" fmla="*/ 0 w 311"/>
              <a:gd name="T27" fmla="*/ 103188 h 137"/>
              <a:gd name="T28" fmla="*/ 0 w 311"/>
              <a:gd name="T29" fmla="*/ 114300 h 137"/>
              <a:gd name="T30" fmla="*/ 3175 w 311"/>
              <a:gd name="T31" fmla="*/ 125413 h 137"/>
              <a:gd name="T32" fmla="*/ 9525 w 311"/>
              <a:gd name="T33" fmla="*/ 134938 h 137"/>
              <a:gd name="T34" fmla="*/ 15875 w 311"/>
              <a:gd name="T35" fmla="*/ 146050 h 137"/>
              <a:gd name="T36" fmla="*/ 25400 w 311"/>
              <a:gd name="T37" fmla="*/ 155575 h 137"/>
              <a:gd name="T38" fmla="*/ 36513 w 311"/>
              <a:gd name="T39" fmla="*/ 165100 h 137"/>
              <a:gd name="T40" fmla="*/ 49213 w 311"/>
              <a:gd name="T41" fmla="*/ 174625 h 137"/>
              <a:gd name="T42" fmla="*/ 65088 w 311"/>
              <a:gd name="T43" fmla="*/ 182563 h 137"/>
              <a:gd name="T44" fmla="*/ 80963 w 311"/>
              <a:gd name="T45" fmla="*/ 188913 h 137"/>
              <a:gd name="T46" fmla="*/ 100013 w 311"/>
              <a:gd name="T47" fmla="*/ 196850 h 137"/>
              <a:gd name="T48" fmla="*/ 119063 w 311"/>
              <a:gd name="T49" fmla="*/ 201613 h 137"/>
              <a:gd name="T50" fmla="*/ 139700 w 311"/>
              <a:gd name="T51" fmla="*/ 206375 h 137"/>
              <a:gd name="T52" fmla="*/ 174625 w 311"/>
              <a:gd name="T53" fmla="*/ 212725 h 137"/>
              <a:gd name="T54" fmla="*/ 222250 w 311"/>
              <a:gd name="T55" fmla="*/ 217488 h 137"/>
              <a:gd name="T56" fmla="*/ 271463 w 311"/>
              <a:gd name="T57" fmla="*/ 217488 h 137"/>
              <a:gd name="T58" fmla="*/ 320675 w 311"/>
              <a:gd name="T59" fmla="*/ 212725 h 137"/>
              <a:gd name="T60" fmla="*/ 354013 w 311"/>
              <a:gd name="T61" fmla="*/ 206375 h 137"/>
              <a:gd name="T62" fmla="*/ 374650 w 311"/>
              <a:gd name="T63" fmla="*/ 201613 h 137"/>
              <a:gd name="T64" fmla="*/ 395288 w 311"/>
              <a:gd name="T65" fmla="*/ 196850 h 137"/>
              <a:gd name="T66" fmla="*/ 412750 w 311"/>
              <a:gd name="T67" fmla="*/ 188913 h 137"/>
              <a:gd name="T68" fmla="*/ 428625 w 311"/>
              <a:gd name="T69" fmla="*/ 182563 h 137"/>
              <a:gd name="T70" fmla="*/ 444500 w 311"/>
              <a:gd name="T71" fmla="*/ 174625 h 137"/>
              <a:gd name="T72" fmla="*/ 458788 w 311"/>
              <a:gd name="T73" fmla="*/ 165100 h 137"/>
              <a:gd name="T74" fmla="*/ 469900 w 311"/>
              <a:gd name="T75" fmla="*/ 155575 h 137"/>
              <a:gd name="T76" fmla="*/ 477838 w 311"/>
              <a:gd name="T77" fmla="*/ 146050 h 137"/>
              <a:gd name="T78" fmla="*/ 485775 w 311"/>
              <a:gd name="T79" fmla="*/ 134938 h 137"/>
              <a:gd name="T80" fmla="*/ 492125 w 311"/>
              <a:gd name="T81" fmla="*/ 125413 h 137"/>
              <a:gd name="T82" fmla="*/ 493713 w 311"/>
              <a:gd name="T83" fmla="*/ 114300 h 137"/>
              <a:gd name="T84" fmla="*/ 493713 w 311"/>
              <a:gd name="T85" fmla="*/ 103188 h 137"/>
              <a:gd name="T86" fmla="*/ 492125 w 311"/>
              <a:gd name="T87" fmla="*/ 92075 h 137"/>
              <a:gd name="T88" fmla="*/ 485775 w 311"/>
              <a:gd name="T89" fmla="*/ 80963 h 137"/>
              <a:gd name="T90" fmla="*/ 477838 w 311"/>
              <a:gd name="T91" fmla="*/ 71438 h 137"/>
              <a:gd name="T92" fmla="*/ 469900 w 311"/>
              <a:gd name="T93" fmla="*/ 60325 h 137"/>
              <a:gd name="T94" fmla="*/ 458788 w 311"/>
              <a:gd name="T95" fmla="*/ 52388 h 137"/>
              <a:gd name="T96" fmla="*/ 444500 w 311"/>
              <a:gd name="T97" fmla="*/ 42863 h 137"/>
              <a:gd name="T98" fmla="*/ 428625 w 311"/>
              <a:gd name="T99" fmla="*/ 34925 h 137"/>
              <a:gd name="T100" fmla="*/ 412750 w 311"/>
              <a:gd name="T101" fmla="*/ 26988 h 137"/>
              <a:gd name="T102" fmla="*/ 395288 w 311"/>
              <a:gd name="T103" fmla="*/ 20638 h 137"/>
              <a:gd name="T104" fmla="*/ 374650 w 311"/>
              <a:gd name="T105" fmla="*/ 14288 h 137"/>
              <a:gd name="T106" fmla="*/ 354013 w 311"/>
              <a:gd name="T107" fmla="*/ 9525 h 137"/>
              <a:gd name="T108" fmla="*/ 320675 w 311"/>
              <a:gd name="T109" fmla="*/ 4763 h 137"/>
              <a:gd name="T110" fmla="*/ 271463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path>
            </a:pathLst>
          </a:custGeom>
          <a:solidFill>
            <a:schemeClr val="bg1"/>
          </a:solidFill>
          <a:ln w="15875">
            <a:solidFill>
              <a:srgbClr val="000000"/>
            </a:solidFill>
            <a:prstDash val="solid"/>
            <a:round/>
            <a:headEnd/>
            <a:tailEnd/>
          </a:ln>
        </p:spPr>
        <p:txBody>
          <a:bodyPr/>
          <a:lstStyle/>
          <a:p>
            <a:endParaRPr lang="en-US"/>
          </a:p>
        </p:txBody>
      </p:sp>
      <p:sp>
        <p:nvSpPr>
          <p:cNvPr id="12303" name="Rectangle 83"/>
          <p:cNvSpPr>
            <a:spLocks noChangeArrowheads="1"/>
          </p:cNvSpPr>
          <p:nvPr/>
        </p:nvSpPr>
        <p:spPr bwMode="auto">
          <a:xfrm>
            <a:off x="4248635" y="2406650"/>
            <a:ext cx="685800" cy="138113"/>
          </a:xfrm>
          <a:prstGeom prst="rect">
            <a:avLst/>
          </a:prstGeom>
          <a:solidFill>
            <a:schemeClr val="bg1"/>
          </a:solidFill>
          <a:ln w="9525">
            <a:noFill/>
            <a:miter lim="800000"/>
            <a:headEnd/>
            <a:tailEnd/>
          </a:ln>
        </p:spPr>
        <p:txBody>
          <a:bodyPr/>
          <a:lstStyle/>
          <a:p>
            <a:pPr eaLnBrk="1" hangingPunct="1"/>
            <a:endParaRPr lang="en-US"/>
          </a:p>
        </p:txBody>
      </p:sp>
      <p:sp>
        <p:nvSpPr>
          <p:cNvPr id="12304" name="Line 84"/>
          <p:cNvSpPr>
            <a:spLocks noChangeShapeType="1"/>
          </p:cNvSpPr>
          <p:nvPr/>
        </p:nvSpPr>
        <p:spPr bwMode="auto">
          <a:xfrm>
            <a:off x="4135923" y="1974850"/>
            <a:ext cx="1133475" cy="1588"/>
          </a:xfrm>
          <a:prstGeom prst="line">
            <a:avLst/>
          </a:prstGeom>
          <a:noFill/>
          <a:ln w="15875">
            <a:solidFill>
              <a:srgbClr val="000000"/>
            </a:solidFill>
            <a:round/>
            <a:headEnd/>
            <a:tailEnd/>
          </a:ln>
        </p:spPr>
        <p:txBody>
          <a:bodyPr/>
          <a:lstStyle/>
          <a:p>
            <a:endParaRPr lang="en-US"/>
          </a:p>
        </p:txBody>
      </p:sp>
      <p:sp>
        <p:nvSpPr>
          <p:cNvPr id="12305" name="Line 85"/>
          <p:cNvSpPr>
            <a:spLocks noChangeShapeType="1"/>
          </p:cNvSpPr>
          <p:nvPr/>
        </p:nvSpPr>
        <p:spPr bwMode="auto">
          <a:xfrm flipV="1">
            <a:off x="4618523" y="2314575"/>
            <a:ext cx="1587" cy="423863"/>
          </a:xfrm>
          <a:prstGeom prst="line">
            <a:avLst/>
          </a:prstGeom>
          <a:noFill/>
          <a:ln w="15875">
            <a:solidFill>
              <a:srgbClr val="000000"/>
            </a:solidFill>
            <a:round/>
            <a:headEnd/>
            <a:tailEnd/>
          </a:ln>
        </p:spPr>
        <p:txBody>
          <a:bodyPr/>
          <a:lstStyle/>
          <a:p>
            <a:endParaRPr lang="en-US"/>
          </a:p>
        </p:txBody>
      </p:sp>
      <p:sp>
        <p:nvSpPr>
          <p:cNvPr id="12306" name="Line 86"/>
          <p:cNvSpPr>
            <a:spLocks noChangeShapeType="1"/>
          </p:cNvSpPr>
          <p:nvPr/>
        </p:nvSpPr>
        <p:spPr bwMode="auto">
          <a:xfrm flipV="1">
            <a:off x="4618523" y="1974850"/>
            <a:ext cx="1587" cy="254000"/>
          </a:xfrm>
          <a:prstGeom prst="line">
            <a:avLst/>
          </a:prstGeom>
          <a:noFill/>
          <a:ln w="15875">
            <a:solidFill>
              <a:srgbClr val="000000"/>
            </a:solidFill>
            <a:round/>
            <a:headEnd/>
            <a:tailEnd/>
          </a:ln>
        </p:spPr>
        <p:txBody>
          <a:bodyPr/>
          <a:lstStyle/>
          <a:p>
            <a:endParaRPr lang="en-US"/>
          </a:p>
        </p:txBody>
      </p:sp>
      <p:sp>
        <p:nvSpPr>
          <p:cNvPr id="12307" name="Line 87"/>
          <p:cNvSpPr>
            <a:spLocks noChangeShapeType="1"/>
          </p:cNvSpPr>
          <p:nvPr/>
        </p:nvSpPr>
        <p:spPr bwMode="auto">
          <a:xfrm>
            <a:off x="1894373" y="2359025"/>
            <a:ext cx="481012" cy="1588"/>
          </a:xfrm>
          <a:prstGeom prst="line">
            <a:avLst/>
          </a:prstGeom>
          <a:noFill/>
          <a:ln w="15875">
            <a:solidFill>
              <a:srgbClr val="000000"/>
            </a:solidFill>
            <a:round/>
            <a:headEnd/>
            <a:tailEnd/>
          </a:ln>
        </p:spPr>
        <p:txBody>
          <a:bodyPr/>
          <a:lstStyle/>
          <a:p>
            <a:endParaRPr lang="en-US"/>
          </a:p>
        </p:txBody>
      </p:sp>
      <p:sp>
        <p:nvSpPr>
          <p:cNvPr id="12308" name="Line 88"/>
          <p:cNvSpPr>
            <a:spLocks noChangeShapeType="1"/>
          </p:cNvSpPr>
          <p:nvPr/>
        </p:nvSpPr>
        <p:spPr bwMode="auto">
          <a:xfrm>
            <a:off x="1978510" y="2416175"/>
            <a:ext cx="284163" cy="1588"/>
          </a:xfrm>
          <a:prstGeom prst="line">
            <a:avLst/>
          </a:prstGeom>
          <a:noFill/>
          <a:ln w="15875">
            <a:solidFill>
              <a:srgbClr val="000000"/>
            </a:solidFill>
            <a:round/>
            <a:headEnd/>
            <a:tailEnd/>
          </a:ln>
        </p:spPr>
        <p:txBody>
          <a:bodyPr/>
          <a:lstStyle/>
          <a:p>
            <a:endParaRPr lang="en-US"/>
          </a:p>
        </p:txBody>
      </p:sp>
      <p:sp>
        <p:nvSpPr>
          <p:cNvPr id="12309" name="Line 89"/>
          <p:cNvSpPr>
            <a:spLocks noChangeShapeType="1"/>
          </p:cNvSpPr>
          <p:nvPr/>
        </p:nvSpPr>
        <p:spPr bwMode="auto">
          <a:xfrm flipV="1">
            <a:off x="2121385" y="2416175"/>
            <a:ext cx="1588" cy="339725"/>
          </a:xfrm>
          <a:prstGeom prst="line">
            <a:avLst/>
          </a:prstGeom>
          <a:noFill/>
          <a:ln w="15875">
            <a:solidFill>
              <a:srgbClr val="000000"/>
            </a:solidFill>
            <a:round/>
            <a:headEnd/>
            <a:tailEnd/>
          </a:ln>
        </p:spPr>
        <p:txBody>
          <a:bodyPr/>
          <a:lstStyle/>
          <a:p>
            <a:endParaRPr lang="en-US"/>
          </a:p>
        </p:txBody>
      </p:sp>
      <p:sp>
        <p:nvSpPr>
          <p:cNvPr id="12310" name="Line 90"/>
          <p:cNvSpPr>
            <a:spLocks noChangeShapeType="1"/>
          </p:cNvSpPr>
          <p:nvPr/>
        </p:nvSpPr>
        <p:spPr bwMode="auto">
          <a:xfrm flipV="1">
            <a:off x="2121385" y="1990725"/>
            <a:ext cx="1588" cy="368300"/>
          </a:xfrm>
          <a:prstGeom prst="line">
            <a:avLst/>
          </a:prstGeom>
          <a:noFill/>
          <a:ln w="15875">
            <a:solidFill>
              <a:srgbClr val="000000"/>
            </a:solidFill>
            <a:round/>
            <a:headEnd/>
            <a:tailEnd/>
          </a:ln>
        </p:spPr>
        <p:txBody>
          <a:bodyPr/>
          <a:lstStyle/>
          <a:p>
            <a:endParaRPr lang="en-US"/>
          </a:p>
        </p:txBody>
      </p:sp>
      <p:sp>
        <p:nvSpPr>
          <p:cNvPr id="12311" name="Rectangle 91"/>
          <p:cNvSpPr>
            <a:spLocks noChangeArrowheads="1"/>
          </p:cNvSpPr>
          <p:nvPr/>
        </p:nvSpPr>
        <p:spPr bwMode="auto">
          <a:xfrm>
            <a:off x="1324460" y="2236788"/>
            <a:ext cx="17462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V</a:t>
            </a:r>
            <a:endParaRPr lang="en-US"/>
          </a:p>
        </p:txBody>
      </p:sp>
      <p:sp>
        <p:nvSpPr>
          <p:cNvPr id="12312" name="Rectangle 92"/>
          <p:cNvSpPr>
            <a:spLocks noChangeArrowheads="1"/>
          </p:cNvSpPr>
          <p:nvPr/>
        </p:nvSpPr>
        <p:spPr bwMode="auto">
          <a:xfrm>
            <a:off x="1494323" y="2330450"/>
            <a:ext cx="147637" cy="228600"/>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in</a:t>
            </a:r>
            <a:endParaRPr lang="en-US"/>
          </a:p>
        </p:txBody>
      </p:sp>
      <p:sp>
        <p:nvSpPr>
          <p:cNvPr id="12313" name="Rectangle 93"/>
          <p:cNvSpPr>
            <a:spLocks noChangeArrowheads="1"/>
          </p:cNvSpPr>
          <p:nvPr/>
        </p:nvSpPr>
        <p:spPr bwMode="auto">
          <a:xfrm>
            <a:off x="1646723" y="2236788"/>
            <a:ext cx="6032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14" name="Rectangle 94"/>
          <p:cNvSpPr>
            <a:spLocks noChangeArrowheads="1"/>
          </p:cNvSpPr>
          <p:nvPr/>
        </p:nvSpPr>
        <p:spPr bwMode="auto">
          <a:xfrm>
            <a:off x="5486885" y="1936750"/>
            <a:ext cx="13652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12315" name="Rectangle 95"/>
          <p:cNvSpPr>
            <a:spLocks noChangeArrowheads="1"/>
          </p:cNvSpPr>
          <p:nvPr/>
        </p:nvSpPr>
        <p:spPr bwMode="auto">
          <a:xfrm>
            <a:off x="5620235" y="1936750"/>
            <a:ext cx="6032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16" name="Rectangle 96"/>
          <p:cNvSpPr>
            <a:spLocks noChangeArrowheads="1"/>
          </p:cNvSpPr>
          <p:nvPr/>
        </p:nvSpPr>
        <p:spPr bwMode="auto">
          <a:xfrm>
            <a:off x="5342423" y="2206625"/>
            <a:ext cx="17462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V</a:t>
            </a:r>
            <a:endParaRPr lang="en-US"/>
          </a:p>
        </p:txBody>
      </p:sp>
      <p:sp>
        <p:nvSpPr>
          <p:cNvPr id="12317" name="Rectangle 97"/>
          <p:cNvSpPr>
            <a:spLocks noChangeArrowheads="1"/>
          </p:cNvSpPr>
          <p:nvPr/>
        </p:nvSpPr>
        <p:spPr bwMode="auto">
          <a:xfrm>
            <a:off x="5512285" y="2300288"/>
            <a:ext cx="242888" cy="228600"/>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out</a:t>
            </a:r>
            <a:endParaRPr lang="en-US"/>
          </a:p>
        </p:txBody>
      </p:sp>
      <p:sp>
        <p:nvSpPr>
          <p:cNvPr id="12318" name="Rectangle 99"/>
          <p:cNvSpPr>
            <a:spLocks noChangeArrowheads="1"/>
          </p:cNvSpPr>
          <p:nvPr/>
        </p:nvSpPr>
        <p:spPr bwMode="auto">
          <a:xfrm>
            <a:off x="5494823" y="2527300"/>
            <a:ext cx="120650"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12319" name="Rectangle 100"/>
          <p:cNvSpPr>
            <a:spLocks noChangeArrowheads="1"/>
          </p:cNvSpPr>
          <p:nvPr/>
        </p:nvSpPr>
        <p:spPr bwMode="auto">
          <a:xfrm>
            <a:off x="5612298" y="2468563"/>
            <a:ext cx="6032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20" name="Freeform 101"/>
          <p:cNvSpPr>
            <a:spLocks noEditPoints="1"/>
          </p:cNvSpPr>
          <p:nvPr/>
        </p:nvSpPr>
        <p:spPr bwMode="auto">
          <a:xfrm>
            <a:off x="3643798" y="1708150"/>
            <a:ext cx="547687" cy="79375"/>
          </a:xfrm>
          <a:custGeom>
            <a:avLst/>
            <a:gdLst>
              <a:gd name="T0" fmla="*/ 9525 w 345"/>
              <a:gd name="T1" fmla="*/ 30163 h 50"/>
              <a:gd name="T2" fmla="*/ 488950 w 345"/>
              <a:gd name="T3" fmla="*/ 30163 h 50"/>
              <a:gd name="T4" fmla="*/ 492125 w 345"/>
              <a:gd name="T5" fmla="*/ 30163 h 50"/>
              <a:gd name="T6" fmla="*/ 493712 w 345"/>
              <a:gd name="T7" fmla="*/ 30163 h 50"/>
              <a:gd name="T8" fmla="*/ 495300 w 345"/>
              <a:gd name="T9" fmla="*/ 30163 h 50"/>
              <a:gd name="T10" fmla="*/ 496887 w 345"/>
              <a:gd name="T11" fmla="*/ 31750 h 50"/>
              <a:gd name="T12" fmla="*/ 498475 w 345"/>
              <a:gd name="T13" fmla="*/ 34925 h 50"/>
              <a:gd name="T14" fmla="*/ 498475 w 345"/>
              <a:gd name="T15" fmla="*/ 34925 h 50"/>
              <a:gd name="T16" fmla="*/ 498475 w 345"/>
              <a:gd name="T17" fmla="*/ 38100 h 50"/>
              <a:gd name="T18" fmla="*/ 498475 w 345"/>
              <a:gd name="T19" fmla="*/ 39688 h 50"/>
              <a:gd name="T20" fmla="*/ 498475 w 345"/>
              <a:gd name="T21" fmla="*/ 41275 h 50"/>
              <a:gd name="T22" fmla="*/ 498475 w 345"/>
              <a:gd name="T23" fmla="*/ 42863 h 50"/>
              <a:gd name="T24" fmla="*/ 498475 w 345"/>
              <a:gd name="T25" fmla="*/ 44450 h 50"/>
              <a:gd name="T26" fmla="*/ 496887 w 345"/>
              <a:gd name="T27" fmla="*/ 46038 h 50"/>
              <a:gd name="T28" fmla="*/ 495300 w 345"/>
              <a:gd name="T29" fmla="*/ 47625 h 50"/>
              <a:gd name="T30" fmla="*/ 493712 w 345"/>
              <a:gd name="T31" fmla="*/ 47625 h 50"/>
              <a:gd name="T32" fmla="*/ 492125 w 345"/>
              <a:gd name="T33" fmla="*/ 49213 h 50"/>
              <a:gd name="T34" fmla="*/ 488950 w 345"/>
              <a:gd name="T35" fmla="*/ 49213 h 50"/>
              <a:gd name="T36" fmla="*/ 9525 w 345"/>
              <a:gd name="T37" fmla="*/ 49213 h 50"/>
              <a:gd name="T38" fmla="*/ 6350 w 345"/>
              <a:gd name="T39" fmla="*/ 49213 h 50"/>
              <a:gd name="T40" fmla="*/ 6350 w 345"/>
              <a:gd name="T41" fmla="*/ 47625 h 50"/>
              <a:gd name="T42" fmla="*/ 3175 w 345"/>
              <a:gd name="T43" fmla="*/ 47625 h 50"/>
              <a:gd name="T44" fmla="*/ 1587 w 345"/>
              <a:gd name="T45" fmla="*/ 46038 h 50"/>
              <a:gd name="T46" fmla="*/ 1587 w 345"/>
              <a:gd name="T47" fmla="*/ 44450 h 50"/>
              <a:gd name="T48" fmla="*/ 0 w 345"/>
              <a:gd name="T49" fmla="*/ 42863 h 50"/>
              <a:gd name="T50" fmla="*/ 0 w 345"/>
              <a:gd name="T51" fmla="*/ 41275 h 50"/>
              <a:gd name="T52" fmla="*/ 0 w 345"/>
              <a:gd name="T53" fmla="*/ 39688 h 50"/>
              <a:gd name="T54" fmla="*/ 0 w 345"/>
              <a:gd name="T55" fmla="*/ 38100 h 50"/>
              <a:gd name="T56" fmla="*/ 0 w 345"/>
              <a:gd name="T57" fmla="*/ 34925 h 50"/>
              <a:gd name="T58" fmla="*/ 1587 w 345"/>
              <a:gd name="T59" fmla="*/ 34925 h 50"/>
              <a:gd name="T60" fmla="*/ 1587 w 345"/>
              <a:gd name="T61" fmla="*/ 31750 h 50"/>
              <a:gd name="T62" fmla="*/ 3175 w 345"/>
              <a:gd name="T63" fmla="*/ 30163 h 50"/>
              <a:gd name="T64" fmla="*/ 6350 w 345"/>
              <a:gd name="T65" fmla="*/ 30163 h 50"/>
              <a:gd name="T66" fmla="*/ 6350 w 345"/>
              <a:gd name="T67" fmla="*/ 30163 h 50"/>
              <a:gd name="T68" fmla="*/ 9525 w 345"/>
              <a:gd name="T69" fmla="*/ 30163 h 50"/>
              <a:gd name="T70" fmla="*/ 9525 w 345"/>
              <a:gd name="T71" fmla="*/ 30163 h 50"/>
              <a:gd name="T72" fmla="*/ 469900 w 345"/>
              <a:gd name="T73" fmla="*/ 0 h 50"/>
              <a:gd name="T74" fmla="*/ 547687 w 345"/>
              <a:gd name="T75" fmla="*/ 39688 h 50"/>
              <a:gd name="T76" fmla="*/ 469900 w 345"/>
              <a:gd name="T77" fmla="*/ 79375 h 50"/>
              <a:gd name="T78" fmla="*/ 469900 w 345"/>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5" h="50">
                <a:moveTo>
                  <a:pt x="6" y="19"/>
                </a:moveTo>
                <a:lnTo>
                  <a:pt x="308" y="19"/>
                </a:lnTo>
                <a:lnTo>
                  <a:pt x="310" y="19"/>
                </a:lnTo>
                <a:lnTo>
                  <a:pt x="311" y="19"/>
                </a:lnTo>
                <a:lnTo>
                  <a:pt x="312" y="19"/>
                </a:lnTo>
                <a:lnTo>
                  <a:pt x="313" y="20"/>
                </a:lnTo>
                <a:lnTo>
                  <a:pt x="314" y="22"/>
                </a:lnTo>
                <a:lnTo>
                  <a:pt x="314" y="24"/>
                </a:lnTo>
                <a:lnTo>
                  <a:pt x="314" y="25"/>
                </a:lnTo>
                <a:lnTo>
                  <a:pt x="314" y="26"/>
                </a:lnTo>
                <a:lnTo>
                  <a:pt x="314" y="27"/>
                </a:lnTo>
                <a:lnTo>
                  <a:pt x="314" y="28"/>
                </a:lnTo>
                <a:lnTo>
                  <a:pt x="313" y="29"/>
                </a:lnTo>
                <a:lnTo>
                  <a:pt x="312" y="30"/>
                </a:lnTo>
                <a:lnTo>
                  <a:pt x="311" y="30"/>
                </a:lnTo>
                <a:lnTo>
                  <a:pt x="310" y="31"/>
                </a:lnTo>
                <a:lnTo>
                  <a:pt x="308" y="31"/>
                </a:lnTo>
                <a:lnTo>
                  <a:pt x="6" y="31"/>
                </a:lnTo>
                <a:lnTo>
                  <a:pt x="4" y="31"/>
                </a:lnTo>
                <a:lnTo>
                  <a:pt x="4" y="30"/>
                </a:lnTo>
                <a:lnTo>
                  <a:pt x="2" y="30"/>
                </a:lnTo>
                <a:lnTo>
                  <a:pt x="1" y="29"/>
                </a:lnTo>
                <a:lnTo>
                  <a:pt x="1" y="28"/>
                </a:lnTo>
                <a:lnTo>
                  <a:pt x="0" y="27"/>
                </a:lnTo>
                <a:lnTo>
                  <a:pt x="0" y="26"/>
                </a:lnTo>
                <a:lnTo>
                  <a:pt x="0" y="25"/>
                </a:lnTo>
                <a:lnTo>
                  <a:pt x="0" y="24"/>
                </a:lnTo>
                <a:lnTo>
                  <a:pt x="0" y="22"/>
                </a:lnTo>
                <a:lnTo>
                  <a:pt x="1" y="22"/>
                </a:lnTo>
                <a:lnTo>
                  <a:pt x="1" y="20"/>
                </a:lnTo>
                <a:lnTo>
                  <a:pt x="2" y="19"/>
                </a:lnTo>
                <a:lnTo>
                  <a:pt x="4" y="19"/>
                </a:lnTo>
                <a:lnTo>
                  <a:pt x="6" y="19"/>
                </a:lnTo>
                <a:close/>
                <a:moveTo>
                  <a:pt x="296" y="0"/>
                </a:moveTo>
                <a:lnTo>
                  <a:pt x="345" y="25"/>
                </a:lnTo>
                <a:lnTo>
                  <a:pt x="296" y="50"/>
                </a:lnTo>
                <a:lnTo>
                  <a:pt x="296" y="0"/>
                </a:lnTo>
                <a:close/>
              </a:path>
            </a:pathLst>
          </a:custGeom>
          <a:solidFill>
            <a:schemeClr val="bg1"/>
          </a:solidFill>
          <a:ln w="1588">
            <a:solidFill>
              <a:srgbClr val="000000"/>
            </a:solidFill>
            <a:prstDash val="solid"/>
            <a:round/>
            <a:headEnd/>
            <a:tailEnd/>
          </a:ln>
        </p:spPr>
        <p:txBody>
          <a:bodyPr/>
          <a:lstStyle/>
          <a:p>
            <a:endParaRPr lang="en-US"/>
          </a:p>
        </p:txBody>
      </p:sp>
      <p:sp>
        <p:nvSpPr>
          <p:cNvPr id="12321" name="Rectangle 102"/>
          <p:cNvSpPr>
            <a:spLocks noChangeArrowheads="1"/>
          </p:cNvSpPr>
          <p:nvPr/>
        </p:nvSpPr>
        <p:spPr bwMode="auto">
          <a:xfrm>
            <a:off x="3821598" y="1387475"/>
            <a:ext cx="66675"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12322" name="Rectangle 103"/>
          <p:cNvSpPr>
            <a:spLocks noChangeArrowheads="1"/>
          </p:cNvSpPr>
          <p:nvPr/>
        </p:nvSpPr>
        <p:spPr bwMode="auto">
          <a:xfrm>
            <a:off x="3888273" y="1481138"/>
            <a:ext cx="115887" cy="228600"/>
          </a:xfrm>
          <a:prstGeom prst="rect">
            <a:avLst/>
          </a:prstGeom>
          <a:solidFill>
            <a:schemeClr val="bg1"/>
          </a:solid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L</a:t>
            </a:r>
            <a:endParaRPr lang="en-US"/>
          </a:p>
        </p:txBody>
      </p:sp>
      <p:sp>
        <p:nvSpPr>
          <p:cNvPr id="12323" name="Rectangle 104"/>
          <p:cNvSpPr>
            <a:spLocks noChangeArrowheads="1"/>
          </p:cNvSpPr>
          <p:nvPr/>
        </p:nvSpPr>
        <p:spPr bwMode="auto">
          <a:xfrm>
            <a:off x="4007335" y="1387475"/>
            <a:ext cx="60325"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24" name="Rectangle 105"/>
          <p:cNvSpPr>
            <a:spLocks noChangeArrowheads="1"/>
          </p:cNvSpPr>
          <p:nvPr/>
        </p:nvSpPr>
        <p:spPr bwMode="auto">
          <a:xfrm>
            <a:off x="3794610" y="1995488"/>
            <a:ext cx="147638"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L</a:t>
            </a:r>
            <a:endParaRPr lang="en-US"/>
          </a:p>
        </p:txBody>
      </p:sp>
      <p:sp>
        <p:nvSpPr>
          <p:cNvPr id="12325" name="Rectangle 107"/>
          <p:cNvSpPr>
            <a:spLocks noChangeArrowheads="1"/>
          </p:cNvSpPr>
          <p:nvPr/>
        </p:nvSpPr>
        <p:spPr bwMode="auto">
          <a:xfrm>
            <a:off x="4162910" y="2278063"/>
            <a:ext cx="160338"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C</a:t>
            </a:r>
            <a:endParaRPr lang="en-US"/>
          </a:p>
        </p:txBody>
      </p:sp>
      <p:sp>
        <p:nvSpPr>
          <p:cNvPr id="12326" name="Rectangle 108"/>
          <p:cNvSpPr>
            <a:spLocks noChangeArrowheads="1"/>
          </p:cNvSpPr>
          <p:nvPr/>
        </p:nvSpPr>
        <p:spPr bwMode="auto">
          <a:xfrm>
            <a:off x="4318485" y="2278063"/>
            <a:ext cx="6032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27" name="Rectangle 109"/>
          <p:cNvSpPr>
            <a:spLocks noChangeArrowheads="1"/>
          </p:cNvSpPr>
          <p:nvPr/>
        </p:nvSpPr>
        <p:spPr bwMode="auto">
          <a:xfrm>
            <a:off x="4872523" y="2390775"/>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12328" name="Rectangle 110"/>
          <p:cNvSpPr>
            <a:spLocks noChangeArrowheads="1"/>
          </p:cNvSpPr>
          <p:nvPr/>
        </p:nvSpPr>
        <p:spPr bwMode="auto">
          <a:xfrm>
            <a:off x="4937610" y="2484438"/>
            <a:ext cx="127000" cy="228600"/>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C</a:t>
            </a:r>
            <a:endParaRPr lang="en-US"/>
          </a:p>
        </p:txBody>
      </p:sp>
      <p:sp>
        <p:nvSpPr>
          <p:cNvPr id="12329" name="Rectangle 111"/>
          <p:cNvSpPr>
            <a:spLocks noChangeArrowheads="1"/>
          </p:cNvSpPr>
          <p:nvPr/>
        </p:nvSpPr>
        <p:spPr bwMode="auto">
          <a:xfrm>
            <a:off x="5067785" y="2390775"/>
            <a:ext cx="6032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30" name="Freeform 112"/>
          <p:cNvSpPr>
            <a:spLocks noEditPoints="1"/>
          </p:cNvSpPr>
          <p:nvPr/>
        </p:nvSpPr>
        <p:spPr bwMode="auto">
          <a:xfrm>
            <a:off x="4664560" y="2362200"/>
            <a:ext cx="76200" cy="320675"/>
          </a:xfrm>
          <a:custGeom>
            <a:avLst/>
            <a:gdLst>
              <a:gd name="T0" fmla="*/ 47625 w 48"/>
              <a:gd name="T1" fmla="*/ 7938 h 202"/>
              <a:gd name="T2" fmla="*/ 47625 w 48"/>
              <a:gd name="T3" fmla="*/ 261938 h 202"/>
              <a:gd name="T4" fmla="*/ 47625 w 48"/>
              <a:gd name="T5" fmla="*/ 263525 h 202"/>
              <a:gd name="T6" fmla="*/ 47625 w 48"/>
              <a:gd name="T7" fmla="*/ 265113 h 202"/>
              <a:gd name="T8" fmla="*/ 46038 w 48"/>
              <a:gd name="T9" fmla="*/ 268288 h 202"/>
              <a:gd name="T10" fmla="*/ 46038 w 48"/>
              <a:gd name="T11" fmla="*/ 268288 h 202"/>
              <a:gd name="T12" fmla="*/ 44450 w 48"/>
              <a:gd name="T13" fmla="*/ 269875 h 202"/>
              <a:gd name="T14" fmla="*/ 41275 w 48"/>
              <a:gd name="T15" fmla="*/ 271463 h 202"/>
              <a:gd name="T16" fmla="*/ 41275 w 48"/>
              <a:gd name="T17" fmla="*/ 271463 h 202"/>
              <a:gd name="T18" fmla="*/ 38100 w 48"/>
              <a:gd name="T19" fmla="*/ 271463 h 202"/>
              <a:gd name="T20" fmla="*/ 36513 w 48"/>
              <a:gd name="T21" fmla="*/ 271463 h 202"/>
              <a:gd name="T22" fmla="*/ 34925 w 48"/>
              <a:gd name="T23" fmla="*/ 271463 h 202"/>
              <a:gd name="T24" fmla="*/ 31750 w 48"/>
              <a:gd name="T25" fmla="*/ 269875 h 202"/>
              <a:gd name="T26" fmla="*/ 31750 w 48"/>
              <a:gd name="T27" fmla="*/ 268288 h 202"/>
              <a:gd name="T28" fmla="*/ 30163 w 48"/>
              <a:gd name="T29" fmla="*/ 268288 h 202"/>
              <a:gd name="T30" fmla="*/ 28575 w 48"/>
              <a:gd name="T31" fmla="*/ 265113 h 202"/>
              <a:gd name="T32" fmla="*/ 28575 w 48"/>
              <a:gd name="T33" fmla="*/ 263525 h 202"/>
              <a:gd name="T34" fmla="*/ 28575 w 48"/>
              <a:gd name="T35" fmla="*/ 261938 h 202"/>
              <a:gd name="T36" fmla="*/ 28575 w 48"/>
              <a:gd name="T37" fmla="*/ 7938 h 202"/>
              <a:gd name="T38" fmla="*/ 28575 w 48"/>
              <a:gd name="T39" fmla="*/ 6350 h 202"/>
              <a:gd name="T40" fmla="*/ 28575 w 48"/>
              <a:gd name="T41" fmla="*/ 4763 h 202"/>
              <a:gd name="T42" fmla="*/ 30163 w 48"/>
              <a:gd name="T43" fmla="*/ 3175 h 202"/>
              <a:gd name="T44" fmla="*/ 31750 w 48"/>
              <a:gd name="T45" fmla="*/ 1588 h 202"/>
              <a:gd name="T46" fmla="*/ 31750 w 48"/>
              <a:gd name="T47" fmla="*/ 0 h 202"/>
              <a:gd name="T48" fmla="*/ 34925 w 48"/>
              <a:gd name="T49" fmla="*/ 0 h 202"/>
              <a:gd name="T50" fmla="*/ 36513 w 48"/>
              <a:gd name="T51" fmla="*/ 0 h 202"/>
              <a:gd name="T52" fmla="*/ 38100 w 48"/>
              <a:gd name="T53" fmla="*/ 0 h 202"/>
              <a:gd name="T54" fmla="*/ 41275 w 48"/>
              <a:gd name="T55" fmla="*/ 0 h 202"/>
              <a:gd name="T56" fmla="*/ 41275 w 48"/>
              <a:gd name="T57" fmla="*/ 0 h 202"/>
              <a:gd name="T58" fmla="*/ 44450 w 48"/>
              <a:gd name="T59" fmla="*/ 0 h 202"/>
              <a:gd name="T60" fmla="*/ 46038 w 48"/>
              <a:gd name="T61" fmla="*/ 1588 h 202"/>
              <a:gd name="T62" fmla="*/ 46038 w 48"/>
              <a:gd name="T63" fmla="*/ 3175 h 202"/>
              <a:gd name="T64" fmla="*/ 47625 w 48"/>
              <a:gd name="T65" fmla="*/ 4763 h 202"/>
              <a:gd name="T66" fmla="*/ 47625 w 48"/>
              <a:gd name="T67" fmla="*/ 6350 h 202"/>
              <a:gd name="T68" fmla="*/ 47625 w 48"/>
              <a:gd name="T69" fmla="*/ 7938 h 202"/>
              <a:gd name="T70" fmla="*/ 47625 w 48"/>
              <a:gd name="T71" fmla="*/ 7938 h 202"/>
              <a:gd name="T72" fmla="*/ 76200 w 48"/>
              <a:gd name="T73" fmla="*/ 241300 h 202"/>
              <a:gd name="T74" fmla="*/ 38100 w 48"/>
              <a:gd name="T75" fmla="*/ 320675 h 202"/>
              <a:gd name="T76" fmla="*/ 0 w 48"/>
              <a:gd name="T77" fmla="*/ 241300 h 202"/>
              <a:gd name="T78" fmla="*/ 76200 w 48"/>
              <a:gd name="T79" fmla="*/ 241300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solidFill>
            <a:srgbClr val="000000"/>
          </a:solidFill>
          <a:ln w="1588">
            <a:solidFill>
              <a:srgbClr val="000000"/>
            </a:solidFill>
            <a:prstDash val="solid"/>
            <a:round/>
            <a:headEnd/>
            <a:tailEnd/>
          </a:ln>
        </p:spPr>
        <p:txBody>
          <a:bodyPr/>
          <a:lstStyle/>
          <a:p>
            <a:endParaRPr lang="en-US"/>
          </a:p>
        </p:txBody>
      </p:sp>
      <p:sp>
        <p:nvSpPr>
          <p:cNvPr id="12331" name="Rectangle 113"/>
          <p:cNvSpPr>
            <a:spLocks noChangeArrowheads="1"/>
          </p:cNvSpPr>
          <p:nvPr/>
        </p:nvSpPr>
        <p:spPr bwMode="auto">
          <a:xfrm>
            <a:off x="4872523" y="1387475"/>
            <a:ext cx="80962"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12332" name="Rectangle 114"/>
          <p:cNvSpPr>
            <a:spLocks noChangeArrowheads="1"/>
          </p:cNvSpPr>
          <p:nvPr/>
        </p:nvSpPr>
        <p:spPr bwMode="auto">
          <a:xfrm>
            <a:off x="4950310" y="1481138"/>
            <a:ext cx="242888" cy="228600"/>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out</a:t>
            </a:r>
            <a:endParaRPr lang="en-US"/>
          </a:p>
        </p:txBody>
      </p:sp>
      <p:sp>
        <p:nvSpPr>
          <p:cNvPr id="12333" name="Rectangle 115"/>
          <p:cNvSpPr>
            <a:spLocks noChangeArrowheads="1"/>
          </p:cNvSpPr>
          <p:nvPr/>
        </p:nvSpPr>
        <p:spPr bwMode="auto">
          <a:xfrm>
            <a:off x="5201135" y="1387475"/>
            <a:ext cx="6032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34" name="Freeform 116"/>
          <p:cNvSpPr>
            <a:spLocks noEditPoints="1"/>
          </p:cNvSpPr>
          <p:nvPr/>
        </p:nvSpPr>
        <p:spPr bwMode="auto">
          <a:xfrm>
            <a:off x="4750285" y="1724025"/>
            <a:ext cx="549275" cy="79375"/>
          </a:xfrm>
          <a:custGeom>
            <a:avLst/>
            <a:gdLst>
              <a:gd name="T0" fmla="*/ 9525 w 346"/>
              <a:gd name="T1" fmla="*/ 30163 h 50"/>
              <a:gd name="T2" fmla="*/ 490538 w 346"/>
              <a:gd name="T3" fmla="*/ 30163 h 50"/>
              <a:gd name="T4" fmla="*/ 492125 w 346"/>
              <a:gd name="T5" fmla="*/ 30163 h 50"/>
              <a:gd name="T6" fmla="*/ 493713 w 346"/>
              <a:gd name="T7" fmla="*/ 31750 h 50"/>
              <a:gd name="T8" fmla="*/ 495300 w 346"/>
              <a:gd name="T9" fmla="*/ 31750 h 50"/>
              <a:gd name="T10" fmla="*/ 496888 w 346"/>
              <a:gd name="T11" fmla="*/ 33338 h 50"/>
              <a:gd name="T12" fmla="*/ 496888 w 346"/>
              <a:gd name="T13" fmla="*/ 34925 h 50"/>
              <a:gd name="T14" fmla="*/ 498475 w 346"/>
              <a:gd name="T15" fmla="*/ 36513 h 50"/>
              <a:gd name="T16" fmla="*/ 500063 w 346"/>
              <a:gd name="T17" fmla="*/ 38100 h 50"/>
              <a:gd name="T18" fmla="*/ 500063 w 346"/>
              <a:gd name="T19" fmla="*/ 41275 h 50"/>
              <a:gd name="T20" fmla="*/ 500063 w 346"/>
              <a:gd name="T21" fmla="*/ 41275 h 50"/>
              <a:gd name="T22" fmla="*/ 498475 w 346"/>
              <a:gd name="T23" fmla="*/ 44450 h 50"/>
              <a:gd name="T24" fmla="*/ 496888 w 346"/>
              <a:gd name="T25" fmla="*/ 46038 h 50"/>
              <a:gd name="T26" fmla="*/ 496888 w 346"/>
              <a:gd name="T27" fmla="*/ 46038 h 50"/>
              <a:gd name="T28" fmla="*/ 495300 w 346"/>
              <a:gd name="T29" fmla="*/ 47625 h 50"/>
              <a:gd name="T30" fmla="*/ 493713 w 346"/>
              <a:gd name="T31" fmla="*/ 49213 h 50"/>
              <a:gd name="T32" fmla="*/ 492125 w 346"/>
              <a:gd name="T33" fmla="*/ 49213 h 50"/>
              <a:gd name="T34" fmla="*/ 490538 w 346"/>
              <a:gd name="T35" fmla="*/ 49213 h 50"/>
              <a:gd name="T36" fmla="*/ 9525 w 346"/>
              <a:gd name="T37" fmla="*/ 49213 h 50"/>
              <a:gd name="T38" fmla="*/ 7938 w 346"/>
              <a:gd name="T39" fmla="*/ 49213 h 50"/>
              <a:gd name="T40" fmla="*/ 4763 w 346"/>
              <a:gd name="T41" fmla="*/ 49213 h 50"/>
              <a:gd name="T42" fmla="*/ 4763 w 346"/>
              <a:gd name="T43" fmla="*/ 47625 h 50"/>
              <a:gd name="T44" fmla="*/ 1588 w 346"/>
              <a:gd name="T45" fmla="*/ 46038 h 50"/>
              <a:gd name="T46" fmla="*/ 0 w 346"/>
              <a:gd name="T47" fmla="*/ 46038 h 50"/>
              <a:gd name="T48" fmla="*/ 0 w 346"/>
              <a:gd name="T49" fmla="*/ 44450 h 50"/>
              <a:gd name="T50" fmla="*/ 0 w 346"/>
              <a:gd name="T51" fmla="*/ 41275 h 50"/>
              <a:gd name="T52" fmla="*/ 0 w 346"/>
              <a:gd name="T53" fmla="*/ 41275 h 50"/>
              <a:gd name="T54" fmla="*/ 0 w 346"/>
              <a:gd name="T55" fmla="*/ 38100 h 50"/>
              <a:gd name="T56" fmla="*/ 0 w 346"/>
              <a:gd name="T57" fmla="*/ 36513 h 50"/>
              <a:gd name="T58" fmla="*/ 0 w 346"/>
              <a:gd name="T59" fmla="*/ 34925 h 50"/>
              <a:gd name="T60" fmla="*/ 1588 w 346"/>
              <a:gd name="T61" fmla="*/ 33338 h 50"/>
              <a:gd name="T62" fmla="*/ 4763 w 346"/>
              <a:gd name="T63" fmla="*/ 31750 h 50"/>
              <a:gd name="T64" fmla="*/ 4763 w 346"/>
              <a:gd name="T65" fmla="*/ 31750 h 50"/>
              <a:gd name="T66" fmla="*/ 7938 w 346"/>
              <a:gd name="T67" fmla="*/ 30163 h 50"/>
              <a:gd name="T68" fmla="*/ 9525 w 346"/>
              <a:gd name="T69" fmla="*/ 30163 h 50"/>
              <a:gd name="T70" fmla="*/ 9525 w 346"/>
              <a:gd name="T71" fmla="*/ 30163 h 50"/>
              <a:gd name="T72" fmla="*/ 469900 w 346"/>
              <a:gd name="T73" fmla="*/ 0 h 50"/>
              <a:gd name="T74" fmla="*/ 549275 w 346"/>
              <a:gd name="T75" fmla="*/ 41275 h 50"/>
              <a:gd name="T76" fmla="*/ 469900 w 346"/>
              <a:gd name="T77" fmla="*/ 79375 h 50"/>
              <a:gd name="T78" fmla="*/ 469900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solidFill>
            <a:srgbClr val="000000"/>
          </a:solidFill>
          <a:ln w="1588">
            <a:solidFill>
              <a:srgbClr val="000000"/>
            </a:solidFill>
            <a:prstDash val="solid"/>
            <a:round/>
            <a:headEnd/>
            <a:tailEnd/>
          </a:ln>
        </p:spPr>
        <p:txBody>
          <a:bodyPr/>
          <a:lstStyle/>
          <a:p>
            <a:endParaRPr lang="en-US"/>
          </a:p>
        </p:txBody>
      </p:sp>
      <p:sp>
        <p:nvSpPr>
          <p:cNvPr id="12335" name="Line 117"/>
          <p:cNvSpPr>
            <a:spLocks noChangeShapeType="1"/>
          </p:cNvSpPr>
          <p:nvPr/>
        </p:nvSpPr>
        <p:spPr bwMode="auto">
          <a:xfrm>
            <a:off x="2951648" y="1992313"/>
            <a:ext cx="755650" cy="0"/>
          </a:xfrm>
          <a:prstGeom prst="line">
            <a:avLst/>
          </a:prstGeom>
          <a:noFill/>
          <a:ln w="19050">
            <a:solidFill>
              <a:srgbClr val="000000"/>
            </a:solidFill>
            <a:round/>
            <a:headEnd/>
            <a:tailEnd/>
          </a:ln>
        </p:spPr>
        <p:txBody>
          <a:bodyPr/>
          <a:lstStyle/>
          <a:p>
            <a:endParaRPr lang="en-US"/>
          </a:p>
        </p:txBody>
      </p:sp>
      <p:sp>
        <p:nvSpPr>
          <p:cNvPr id="12336" name="Line 118"/>
          <p:cNvSpPr>
            <a:spLocks noChangeShapeType="1"/>
          </p:cNvSpPr>
          <p:nvPr/>
        </p:nvSpPr>
        <p:spPr bwMode="auto">
          <a:xfrm>
            <a:off x="2121385" y="2755900"/>
            <a:ext cx="3178175" cy="1588"/>
          </a:xfrm>
          <a:prstGeom prst="line">
            <a:avLst/>
          </a:prstGeom>
          <a:noFill/>
          <a:ln w="15875">
            <a:solidFill>
              <a:srgbClr val="000000"/>
            </a:solidFill>
            <a:round/>
            <a:headEnd/>
            <a:tailEnd/>
          </a:ln>
        </p:spPr>
        <p:txBody>
          <a:bodyPr/>
          <a:lstStyle/>
          <a:p>
            <a:endParaRPr lang="en-US"/>
          </a:p>
        </p:txBody>
      </p:sp>
      <p:sp>
        <p:nvSpPr>
          <p:cNvPr id="12337" name="Freeform 119"/>
          <p:cNvSpPr>
            <a:spLocks noEditPoints="1"/>
          </p:cNvSpPr>
          <p:nvPr/>
        </p:nvSpPr>
        <p:spPr bwMode="auto">
          <a:xfrm>
            <a:off x="2119798" y="1847850"/>
            <a:ext cx="549275" cy="77788"/>
          </a:xfrm>
          <a:custGeom>
            <a:avLst/>
            <a:gdLst>
              <a:gd name="T0" fmla="*/ 11113 w 346"/>
              <a:gd name="T1" fmla="*/ 28575 h 49"/>
              <a:gd name="T2" fmla="*/ 490538 w 346"/>
              <a:gd name="T3" fmla="*/ 28575 h 49"/>
              <a:gd name="T4" fmla="*/ 493713 w 346"/>
              <a:gd name="T5" fmla="*/ 28575 h 49"/>
              <a:gd name="T6" fmla="*/ 495300 w 346"/>
              <a:gd name="T7" fmla="*/ 30163 h 49"/>
              <a:gd name="T8" fmla="*/ 496888 w 346"/>
              <a:gd name="T9" fmla="*/ 31750 h 49"/>
              <a:gd name="T10" fmla="*/ 498475 w 346"/>
              <a:gd name="T11" fmla="*/ 33338 h 49"/>
              <a:gd name="T12" fmla="*/ 498475 w 346"/>
              <a:gd name="T13" fmla="*/ 33338 h 49"/>
              <a:gd name="T14" fmla="*/ 500063 w 346"/>
              <a:gd name="T15" fmla="*/ 34925 h 49"/>
              <a:gd name="T16" fmla="*/ 500063 w 346"/>
              <a:gd name="T17" fmla="*/ 36513 h 49"/>
              <a:gd name="T18" fmla="*/ 500063 w 346"/>
              <a:gd name="T19" fmla="*/ 39688 h 49"/>
              <a:gd name="T20" fmla="*/ 500063 w 346"/>
              <a:gd name="T21" fmla="*/ 41275 h 49"/>
              <a:gd name="T22" fmla="*/ 500063 w 346"/>
              <a:gd name="T23" fmla="*/ 42863 h 49"/>
              <a:gd name="T24" fmla="*/ 498475 w 346"/>
              <a:gd name="T25" fmla="*/ 44450 h 49"/>
              <a:gd name="T26" fmla="*/ 498475 w 346"/>
              <a:gd name="T27" fmla="*/ 46038 h 49"/>
              <a:gd name="T28" fmla="*/ 496888 w 346"/>
              <a:gd name="T29" fmla="*/ 46038 h 49"/>
              <a:gd name="T30" fmla="*/ 495300 w 346"/>
              <a:gd name="T31" fmla="*/ 47625 h 49"/>
              <a:gd name="T32" fmla="*/ 493713 w 346"/>
              <a:gd name="T33" fmla="*/ 49213 h 49"/>
              <a:gd name="T34" fmla="*/ 490538 w 346"/>
              <a:gd name="T35" fmla="*/ 49213 h 49"/>
              <a:gd name="T36" fmla="*/ 11113 w 346"/>
              <a:gd name="T37" fmla="*/ 49213 h 49"/>
              <a:gd name="T38" fmla="*/ 7938 w 346"/>
              <a:gd name="T39" fmla="*/ 49213 h 49"/>
              <a:gd name="T40" fmla="*/ 6350 w 346"/>
              <a:gd name="T41" fmla="*/ 47625 h 49"/>
              <a:gd name="T42" fmla="*/ 4763 w 346"/>
              <a:gd name="T43" fmla="*/ 46038 h 49"/>
              <a:gd name="T44" fmla="*/ 3175 w 346"/>
              <a:gd name="T45" fmla="*/ 46038 h 49"/>
              <a:gd name="T46" fmla="*/ 3175 w 346"/>
              <a:gd name="T47" fmla="*/ 44450 h 49"/>
              <a:gd name="T48" fmla="*/ 1588 w 346"/>
              <a:gd name="T49" fmla="*/ 42863 h 49"/>
              <a:gd name="T50" fmla="*/ 1588 w 346"/>
              <a:gd name="T51" fmla="*/ 41275 h 49"/>
              <a:gd name="T52" fmla="*/ 0 w 346"/>
              <a:gd name="T53" fmla="*/ 39688 h 49"/>
              <a:gd name="T54" fmla="*/ 1588 w 346"/>
              <a:gd name="T55" fmla="*/ 36513 h 49"/>
              <a:gd name="T56" fmla="*/ 1588 w 346"/>
              <a:gd name="T57" fmla="*/ 34925 h 49"/>
              <a:gd name="T58" fmla="*/ 3175 w 346"/>
              <a:gd name="T59" fmla="*/ 33338 h 49"/>
              <a:gd name="T60" fmla="*/ 3175 w 346"/>
              <a:gd name="T61" fmla="*/ 33338 h 49"/>
              <a:gd name="T62" fmla="*/ 4763 w 346"/>
              <a:gd name="T63" fmla="*/ 31750 h 49"/>
              <a:gd name="T64" fmla="*/ 6350 w 346"/>
              <a:gd name="T65" fmla="*/ 30163 h 49"/>
              <a:gd name="T66" fmla="*/ 7938 w 346"/>
              <a:gd name="T67" fmla="*/ 28575 h 49"/>
              <a:gd name="T68" fmla="*/ 11113 w 346"/>
              <a:gd name="T69" fmla="*/ 28575 h 49"/>
              <a:gd name="T70" fmla="*/ 11113 w 346"/>
              <a:gd name="T71" fmla="*/ 28575 h 49"/>
              <a:gd name="T72" fmla="*/ 471488 w 346"/>
              <a:gd name="T73" fmla="*/ 0 h 49"/>
              <a:gd name="T74" fmla="*/ 549275 w 346"/>
              <a:gd name="T75" fmla="*/ 39688 h 49"/>
              <a:gd name="T76" fmla="*/ 471488 w 346"/>
              <a:gd name="T77" fmla="*/ 77788 h 49"/>
              <a:gd name="T78" fmla="*/ 471488 w 346"/>
              <a:gd name="T79" fmla="*/ 0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49">
                <a:moveTo>
                  <a:pt x="7" y="18"/>
                </a:moveTo>
                <a:lnTo>
                  <a:pt x="309" y="18"/>
                </a:lnTo>
                <a:lnTo>
                  <a:pt x="311" y="18"/>
                </a:lnTo>
                <a:lnTo>
                  <a:pt x="312" y="19"/>
                </a:lnTo>
                <a:lnTo>
                  <a:pt x="313" y="20"/>
                </a:lnTo>
                <a:lnTo>
                  <a:pt x="314" y="21"/>
                </a:lnTo>
                <a:lnTo>
                  <a:pt x="315" y="22"/>
                </a:lnTo>
                <a:lnTo>
                  <a:pt x="315" y="23"/>
                </a:lnTo>
                <a:lnTo>
                  <a:pt x="315" y="25"/>
                </a:lnTo>
                <a:lnTo>
                  <a:pt x="315" y="26"/>
                </a:lnTo>
                <a:lnTo>
                  <a:pt x="315" y="27"/>
                </a:lnTo>
                <a:lnTo>
                  <a:pt x="314" y="28"/>
                </a:lnTo>
                <a:lnTo>
                  <a:pt x="314" y="29"/>
                </a:lnTo>
                <a:lnTo>
                  <a:pt x="313" y="29"/>
                </a:lnTo>
                <a:lnTo>
                  <a:pt x="312" y="30"/>
                </a:lnTo>
                <a:lnTo>
                  <a:pt x="311" y="31"/>
                </a:lnTo>
                <a:lnTo>
                  <a:pt x="309" y="31"/>
                </a:lnTo>
                <a:lnTo>
                  <a:pt x="7" y="31"/>
                </a:lnTo>
                <a:lnTo>
                  <a:pt x="5" y="31"/>
                </a:lnTo>
                <a:lnTo>
                  <a:pt x="4" y="30"/>
                </a:lnTo>
                <a:lnTo>
                  <a:pt x="3" y="29"/>
                </a:lnTo>
                <a:lnTo>
                  <a:pt x="2" y="29"/>
                </a:lnTo>
                <a:lnTo>
                  <a:pt x="2" y="28"/>
                </a:lnTo>
                <a:lnTo>
                  <a:pt x="1" y="27"/>
                </a:lnTo>
                <a:lnTo>
                  <a:pt x="1" y="26"/>
                </a:lnTo>
                <a:lnTo>
                  <a:pt x="0" y="25"/>
                </a:lnTo>
                <a:lnTo>
                  <a:pt x="1" y="23"/>
                </a:lnTo>
                <a:lnTo>
                  <a:pt x="1" y="22"/>
                </a:lnTo>
                <a:lnTo>
                  <a:pt x="2" y="21"/>
                </a:lnTo>
                <a:lnTo>
                  <a:pt x="3" y="20"/>
                </a:lnTo>
                <a:lnTo>
                  <a:pt x="4" y="19"/>
                </a:lnTo>
                <a:lnTo>
                  <a:pt x="5" y="18"/>
                </a:lnTo>
                <a:lnTo>
                  <a:pt x="7" y="18"/>
                </a:lnTo>
                <a:close/>
                <a:moveTo>
                  <a:pt x="297" y="0"/>
                </a:moveTo>
                <a:lnTo>
                  <a:pt x="346" y="25"/>
                </a:lnTo>
                <a:lnTo>
                  <a:pt x="297" y="49"/>
                </a:lnTo>
                <a:lnTo>
                  <a:pt x="297" y="0"/>
                </a:lnTo>
                <a:close/>
              </a:path>
            </a:pathLst>
          </a:custGeom>
          <a:solidFill>
            <a:srgbClr val="000000"/>
          </a:solidFill>
          <a:ln w="1588">
            <a:solidFill>
              <a:srgbClr val="000000"/>
            </a:solidFill>
            <a:prstDash val="solid"/>
            <a:round/>
            <a:headEnd/>
            <a:tailEnd/>
          </a:ln>
        </p:spPr>
        <p:txBody>
          <a:bodyPr/>
          <a:lstStyle/>
          <a:p>
            <a:endParaRPr lang="en-US"/>
          </a:p>
        </p:txBody>
      </p:sp>
      <p:sp>
        <p:nvSpPr>
          <p:cNvPr id="12338" name="Rectangle 120"/>
          <p:cNvSpPr>
            <a:spLocks noChangeArrowheads="1"/>
          </p:cNvSpPr>
          <p:nvPr/>
        </p:nvSpPr>
        <p:spPr bwMode="auto">
          <a:xfrm>
            <a:off x="2261085" y="1524000"/>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12339" name="Rectangle 121"/>
          <p:cNvSpPr>
            <a:spLocks noChangeArrowheads="1"/>
          </p:cNvSpPr>
          <p:nvPr/>
        </p:nvSpPr>
        <p:spPr bwMode="auto">
          <a:xfrm>
            <a:off x="2327760" y="1617663"/>
            <a:ext cx="147638" cy="228600"/>
          </a:xfrm>
          <a:prstGeom prst="rect">
            <a:avLst/>
          </a:prstGeom>
          <a:no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in</a:t>
            </a:r>
            <a:endParaRPr lang="en-US"/>
          </a:p>
        </p:txBody>
      </p:sp>
      <p:sp>
        <p:nvSpPr>
          <p:cNvPr id="12340" name="Rectangle 123"/>
          <p:cNvSpPr>
            <a:spLocks noChangeArrowheads="1"/>
          </p:cNvSpPr>
          <p:nvPr/>
        </p:nvSpPr>
        <p:spPr bwMode="auto">
          <a:xfrm>
            <a:off x="358775" y="404813"/>
            <a:ext cx="8389938" cy="427037"/>
          </a:xfrm>
          <a:prstGeom prst="rect">
            <a:avLst/>
          </a:prstGeom>
          <a:noFill/>
          <a:ln w="9525">
            <a:noFill/>
            <a:miter lim="800000"/>
            <a:headEnd/>
            <a:tailEnd/>
          </a:ln>
        </p:spPr>
        <p:txBody>
          <a:bodyPr lIns="0" tIns="0" rIns="0" bIns="0">
            <a:spAutoFit/>
          </a:bodyPr>
          <a:lstStyle/>
          <a:p>
            <a:pPr algn="ctr" eaLnBrk="1" hangingPunct="1"/>
            <a:r>
              <a:rPr lang="en-US" sz="2800" b="1">
                <a:solidFill>
                  <a:srgbClr val="000000"/>
                </a:solidFill>
              </a:rPr>
              <a:t>Buck converter</a:t>
            </a:r>
            <a:r>
              <a:rPr lang="en-US" sz="2400" b="1">
                <a:solidFill>
                  <a:srgbClr val="000000"/>
                </a:solidFill>
                <a:latin typeface="Times New Roman" pitchFamily="18" charset="0"/>
              </a:rPr>
              <a:t> </a:t>
            </a:r>
            <a:endParaRPr lang="en-US" sz="2400" b="1"/>
          </a:p>
        </p:txBody>
      </p:sp>
      <p:sp>
        <p:nvSpPr>
          <p:cNvPr id="12341" name="Rectangle 126"/>
          <p:cNvSpPr>
            <a:spLocks noChangeArrowheads="1"/>
          </p:cNvSpPr>
          <p:nvPr/>
        </p:nvSpPr>
        <p:spPr bwMode="auto">
          <a:xfrm>
            <a:off x="3623160" y="1079500"/>
            <a:ext cx="317500"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v</a:t>
            </a:r>
            <a:endParaRPr lang="en-US"/>
          </a:p>
        </p:txBody>
      </p:sp>
      <p:sp>
        <p:nvSpPr>
          <p:cNvPr id="12342" name="Rectangle 127"/>
          <p:cNvSpPr>
            <a:spLocks noChangeArrowheads="1"/>
          </p:cNvSpPr>
          <p:nvPr/>
        </p:nvSpPr>
        <p:spPr bwMode="auto">
          <a:xfrm>
            <a:off x="3932723" y="1173163"/>
            <a:ext cx="115887" cy="228600"/>
          </a:xfrm>
          <a:prstGeom prst="rect">
            <a:avLst/>
          </a:prstGeom>
          <a:solidFill>
            <a:schemeClr val="bg1"/>
          </a:solid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L</a:t>
            </a:r>
            <a:endParaRPr lang="en-US"/>
          </a:p>
        </p:txBody>
      </p:sp>
      <p:sp>
        <p:nvSpPr>
          <p:cNvPr id="12343" name="Rectangle 128"/>
          <p:cNvSpPr>
            <a:spLocks noChangeArrowheads="1"/>
          </p:cNvSpPr>
          <p:nvPr/>
        </p:nvSpPr>
        <p:spPr bwMode="auto">
          <a:xfrm>
            <a:off x="4051785" y="1079500"/>
            <a:ext cx="60325"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44" name="Rectangle 129"/>
          <p:cNvSpPr>
            <a:spLocks noChangeArrowheads="1"/>
          </p:cNvSpPr>
          <p:nvPr/>
        </p:nvSpPr>
        <p:spPr bwMode="auto">
          <a:xfrm>
            <a:off x="4110523" y="1079500"/>
            <a:ext cx="120650"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12345" name="Rectangle 130"/>
          <p:cNvSpPr>
            <a:spLocks noChangeArrowheads="1"/>
          </p:cNvSpPr>
          <p:nvPr/>
        </p:nvSpPr>
        <p:spPr bwMode="auto">
          <a:xfrm>
            <a:off x="4227998" y="1079500"/>
            <a:ext cx="60325"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12346" name="Line 135"/>
          <p:cNvSpPr>
            <a:spLocks noChangeShapeType="1"/>
          </p:cNvSpPr>
          <p:nvPr/>
        </p:nvSpPr>
        <p:spPr bwMode="auto">
          <a:xfrm>
            <a:off x="3238985" y="1992313"/>
            <a:ext cx="0" cy="306387"/>
          </a:xfrm>
          <a:prstGeom prst="line">
            <a:avLst/>
          </a:prstGeom>
          <a:noFill/>
          <a:ln w="19050">
            <a:solidFill>
              <a:schemeClr val="tx1"/>
            </a:solidFill>
            <a:round/>
            <a:headEnd/>
            <a:tailEnd/>
          </a:ln>
          <a:effectLst/>
        </p:spPr>
        <p:txBody>
          <a:bodyPr/>
          <a:lstStyle/>
          <a:p>
            <a:endParaRPr lang="en-US"/>
          </a:p>
        </p:txBody>
      </p:sp>
      <p:sp>
        <p:nvSpPr>
          <p:cNvPr id="12347" name="AutoShape 136"/>
          <p:cNvSpPr>
            <a:spLocks noChangeArrowheads="1"/>
          </p:cNvSpPr>
          <p:nvPr/>
        </p:nvSpPr>
        <p:spPr bwMode="auto">
          <a:xfrm>
            <a:off x="3131035" y="2298700"/>
            <a:ext cx="215900" cy="180975"/>
          </a:xfrm>
          <a:prstGeom prst="triangle">
            <a:avLst>
              <a:gd name="adj" fmla="val 50000"/>
            </a:avLst>
          </a:prstGeom>
          <a:noFill/>
          <a:ln w="19050">
            <a:solidFill>
              <a:schemeClr val="tx1"/>
            </a:solidFill>
            <a:miter lim="800000"/>
            <a:headEnd/>
            <a:tailEnd/>
          </a:ln>
          <a:effectLst/>
        </p:spPr>
        <p:txBody>
          <a:bodyPr wrap="none" anchor="ctr"/>
          <a:lstStyle/>
          <a:p>
            <a:pPr eaLnBrk="1" hangingPunct="1"/>
            <a:endParaRPr lang="en-US"/>
          </a:p>
        </p:txBody>
      </p:sp>
      <p:sp>
        <p:nvSpPr>
          <p:cNvPr id="12348" name="Line 137"/>
          <p:cNvSpPr>
            <a:spLocks noChangeShapeType="1"/>
          </p:cNvSpPr>
          <p:nvPr/>
        </p:nvSpPr>
        <p:spPr bwMode="auto">
          <a:xfrm>
            <a:off x="3238985" y="2479675"/>
            <a:ext cx="0" cy="287338"/>
          </a:xfrm>
          <a:prstGeom prst="line">
            <a:avLst/>
          </a:prstGeom>
          <a:noFill/>
          <a:ln w="19050">
            <a:solidFill>
              <a:schemeClr val="tx1"/>
            </a:solidFill>
            <a:round/>
            <a:headEnd/>
            <a:tailEnd/>
          </a:ln>
          <a:effectLst/>
        </p:spPr>
        <p:txBody>
          <a:bodyPr/>
          <a:lstStyle/>
          <a:p>
            <a:endParaRPr lang="en-US"/>
          </a:p>
        </p:txBody>
      </p:sp>
      <p:sp>
        <p:nvSpPr>
          <p:cNvPr id="12349" name="Line 138"/>
          <p:cNvSpPr>
            <a:spLocks noChangeShapeType="1"/>
          </p:cNvSpPr>
          <p:nvPr/>
        </p:nvSpPr>
        <p:spPr bwMode="auto">
          <a:xfrm flipH="1">
            <a:off x="3096110" y="2298700"/>
            <a:ext cx="254000" cy="0"/>
          </a:xfrm>
          <a:prstGeom prst="line">
            <a:avLst/>
          </a:prstGeom>
          <a:noFill/>
          <a:ln w="19050">
            <a:solidFill>
              <a:schemeClr val="tx1"/>
            </a:solidFill>
            <a:round/>
            <a:headEnd/>
            <a:tailEnd/>
          </a:ln>
          <a:effectLst/>
        </p:spPr>
        <p:txBody>
          <a:bodyPr/>
          <a:lstStyle/>
          <a:p>
            <a:endParaRPr lang="en-US"/>
          </a:p>
        </p:txBody>
      </p:sp>
      <p:sp>
        <p:nvSpPr>
          <p:cNvPr id="12400" name="Line 199"/>
          <p:cNvSpPr>
            <a:spLocks noChangeShapeType="1"/>
          </p:cNvSpPr>
          <p:nvPr/>
        </p:nvSpPr>
        <p:spPr bwMode="auto">
          <a:xfrm>
            <a:off x="2122973" y="1992313"/>
            <a:ext cx="612775" cy="0"/>
          </a:xfrm>
          <a:prstGeom prst="line">
            <a:avLst/>
          </a:prstGeom>
          <a:noFill/>
          <a:ln w="19050">
            <a:solidFill>
              <a:srgbClr val="000000"/>
            </a:solidFill>
            <a:round/>
            <a:headEnd/>
            <a:tailEnd/>
          </a:ln>
        </p:spPr>
        <p:txBody>
          <a:bodyPr/>
          <a:lstStyle/>
          <a:p>
            <a:endParaRPr lang="en-US"/>
          </a:p>
        </p:txBody>
      </p:sp>
      <p:sp>
        <p:nvSpPr>
          <p:cNvPr id="12401" name="Line 200"/>
          <p:cNvSpPr>
            <a:spLocks noChangeShapeType="1"/>
          </p:cNvSpPr>
          <p:nvPr/>
        </p:nvSpPr>
        <p:spPr bwMode="auto">
          <a:xfrm flipV="1">
            <a:off x="2735748" y="1776413"/>
            <a:ext cx="180975" cy="215900"/>
          </a:xfrm>
          <a:prstGeom prst="line">
            <a:avLst/>
          </a:prstGeom>
          <a:noFill/>
          <a:ln w="19050">
            <a:solidFill>
              <a:srgbClr val="000000"/>
            </a:solidFill>
            <a:round/>
            <a:headEnd/>
            <a:tailEnd/>
          </a:ln>
        </p:spPr>
        <p:txBody>
          <a:bodyPr/>
          <a:lstStyle/>
          <a:p>
            <a:endParaRPr lang="en-US"/>
          </a:p>
        </p:txBody>
      </p:sp>
      <p:sp>
        <p:nvSpPr>
          <p:cNvPr id="12408" name="Line 207"/>
          <p:cNvSpPr>
            <a:spLocks noChangeShapeType="1"/>
          </p:cNvSpPr>
          <p:nvPr/>
        </p:nvSpPr>
        <p:spPr bwMode="auto">
          <a:xfrm>
            <a:off x="2730985" y="1739900"/>
            <a:ext cx="180975" cy="288925"/>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12411" name="AutoShape 213"/>
          <p:cNvSpPr>
            <a:spLocks noChangeArrowheads="1"/>
          </p:cNvSpPr>
          <p:nvPr/>
        </p:nvSpPr>
        <p:spPr bwMode="auto">
          <a:xfrm>
            <a:off x="5877770" y="2276850"/>
            <a:ext cx="647700" cy="179388"/>
          </a:xfrm>
          <a:prstGeom prst="leftArrow">
            <a:avLst>
              <a:gd name="adj1" fmla="val 50000"/>
              <a:gd name="adj2" fmla="val 90265"/>
            </a:avLst>
          </a:prstGeom>
          <a:noFill/>
          <a:ln w="9525">
            <a:solidFill>
              <a:srgbClr val="FF0000"/>
            </a:solidFill>
            <a:miter lim="800000"/>
            <a:headEnd/>
            <a:tailEnd/>
          </a:ln>
          <a:effectLst/>
        </p:spPr>
        <p:txBody>
          <a:bodyPr wrap="none" anchor="ctr"/>
          <a:lstStyle/>
          <a:p>
            <a:pPr eaLnBrk="1" hangingPunct="1"/>
            <a:endParaRPr lang="en-US"/>
          </a:p>
        </p:txBody>
      </p:sp>
      <p:sp>
        <p:nvSpPr>
          <p:cNvPr id="124" name="TextBox 123"/>
          <p:cNvSpPr txBox="1"/>
          <p:nvPr/>
        </p:nvSpPr>
        <p:spPr>
          <a:xfrm>
            <a:off x="6607465" y="2200040"/>
            <a:ext cx="1152150" cy="369332"/>
          </a:xfrm>
          <a:prstGeom prst="rect">
            <a:avLst/>
          </a:prstGeom>
          <a:noFill/>
        </p:spPr>
        <p:txBody>
          <a:bodyPr wrap="square" rtlCol="0">
            <a:spAutoFit/>
          </a:bodyPr>
          <a:lstStyle/>
          <a:p>
            <a:r>
              <a:rPr lang="en-US" dirty="0" smtClean="0"/>
              <a:t>Load</a:t>
            </a:r>
            <a:endParaRPr lang="en-US" dirty="0"/>
          </a:p>
        </p:txBody>
      </p:sp>
      <p:sp>
        <p:nvSpPr>
          <p:cNvPr id="125" name="TextBox 124"/>
          <p:cNvSpPr txBox="1"/>
          <p:nvPr/>
        </p:nvSpPr>
        <p:spPr>
          <a:xfrm>
            <a:off x="2613345" y="1969610"/>
            <a:ext cx="422455" cy="369332"/>
          </a:xfrm>
          <a:prstGeom prst="rect">
            <a:avLst/>
          </a:prstGeom>
          <a:noFill/>
        </p:spPr>
        <p:txBody>
          <a:bodyPr wrap="square" rtlCol="0">
            <a:spAutoFit/>
          </a:bodyPr>
          <a:lstStyle/>
          <a:p>
            <a:r>
              <a:rPr lang="en-US" dirty="0" smtClean="0"/>
              <a:t>D</a:t>
            </a:r>
            <a:endParaRPr lang="en-US" dirty="0"/>
          </a:p>
        </p:txBody>
      </p:sp>
      <p:sp>
        <p:nvSpPr>
          <p:cNvPr id="126" name="TextBox 125"/>
          <p:cNvSpPr txBox="1"/>
          <p:nvPr/>
        </p:nvSpPr>
        <p:spPr>
          <a:xfrm>
            <a:off x="424260" y="3198569"/>
            <a:ext cx="8295480" cy="2677656"/>
          </a:xfrm>
          <a:prstGeom prst="rect">
            <a:avLst/>
          </a:prstGeom>
          <a:noFill/>
        </p:spPr>
        <p:txBody>
          <a:bodyPr wrap="square" rtlCol="0">
            <a:spAutoFit/>
          </a:bodyPr>
          <a:lstStyle/>
          <a:p>
            <a:pPr>
              <a:buFont typeface="Arial" pitchFamily="34" charset="0"/>
              <a:buChar char="•"/>
            </a:pPr>
            <a:r>
              <a:rPr lang="en-US" sz="2400" dirty="0" smtClean="0"/>
              <a:t> If the inductor current is always positive:</a:t>
            </a:r>
          </a:p>
          <a:p>
            <a:pPr>
              <a:buFont typeface="Arial" pitchFamily="34" charset="0"/>
              <a:buChar char="•"/>
            </a:pPr>
            <a:endParaRPr lang="en-US" sz="2400" dirty="0"/>
          </a:p>
          <a:p>
            <a:pPr>
              <a:buFont typeface="Arial" pitchFamily="34" charset="0"/>
              <a:buChar char="•"/>
            </a:pPr>
            <a:endParaRPr lang="en-US" sz="2400" dirty="0" smtClean="0"/>
          </a:p>
          <a:p>
            <a:pPr>
              <a:buFont typeface="Arial" pitchFamily="34" charset="0"/>
              <a:buChar char="•"/>
            </a:pPr>
            <a:endParaRPr lang="en-US" sz="2400" dirty="0"/>
          </a:p>
          <a:p>
            <a:pPr>
              <a:buFont typeface="Arial" pitchFamily="34" charset="0"/>
              <a:buChar char="•"/>
            </a:pPr>
            <a:endParaRPr lang="en-US" sz="2400" dirty="0" smtClean="0"/>
          </a:p>
          <a:p>
            <a:pPr>
              <a:buFont typeface="Arial" pitchFamily="34" charset="0"/>
              <a:buChar char="•"/>
            </a:pPr>
            <a:r>
              <a:rPr lang="en-US" sz="2400" dirty="0"/>
              <a:t> </a:t>
            </a:r>
            <a:r>
              <a:rPr lang="en-US" sz="2400" dirty="0" smtClean="0"/>
              <a:t>So, a buck converter is like a voltage step-down dc-dc converter.</a:t>
            </a:r>
            <a:endParaRPr lang="en-US" sz="2400" dirty="0"/>
          </a:p>
        </p:txBody>
      </p:sp>
      <p:graphicFrame>
        <p:nvGraphicFramePr>
          <p:cNvPr id="22540" name="Object 12"/>
          <p:cNvGraphicFramePr>
            <a:graphicFrameLocks noChangeAspect="1"/>
          </p:cNvGraphicFramePr>
          <p:nvPr/>
        </p:nvGraphicFramePr>
        <p:xfrm>
          <a:off x="3611875" y="4005075"/>
          <a:ext cx="1666665" cy="499265"/>
        </p:xfrm>
        <a:graphic>
          <a:graphicData uri="http://schemas.openxmlformats.org/presentationml/2006/ole">
            <p:oleObj spid="_x0000_s114690" name="Equation" r:id="rId3" imgW="761669" imgH="228501"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2438400" y="228600"/>
            <a:ext cx="4876800" cy="519113"/>
          </a:xfrm>
          <a:prstGeom prst="rect">
            <a:avLst/>
          </a:prstGeom>
          <a:noFill/>
          <a:ln w="9525">
            <a:noFill/>
            <a:miter lim="800000"/>
            <a:headEnd/>
            <a:tailEnd/>
          </a:ln>
        </p:spPr>
        <p:txBody>
          <a:bodyPr>
            <a:spAutoFit/>
          </a:bodyPr>
          <a:lstStyle/>
          <a:p>
            <a:pPr>
              <a:spcBef>
                <a:spcPct val="50000"/>
              </a:spcBef>
            </a:pPr>
            <a:r>
              <a:rPr lang="en-US" sz="2800" b="1"/>
              <a:t>Power electronics basics</a:t>
            </a:r>
          </a:p>
        </p:txBody>
      </p:sp>
      <p:sp>
        <p:nvSpPr>
          <p:cNvPr id="62467" name="Rectangle 3"/>
          <p:cNvSpPr>
            <a:spLocks noChangeArrowheads="1"/>
          </p:cNvSpPr>
          <p:nvPr/>
        </p:nvSpPr>
        <p:spPr bwMode="auto">
          <a:xfrm>
            <a:off x="0" y="914400"/>
            <a:ext cx="9144000" cy="5578475"/>
          </a:xfrm>
          <a:prstGeom prst="rect">
            <a:avLst/>
          </a:prstGeom>
          <a:noFill/>
          <a:ln w="9525">
            <a:noFill/>
            <a:miter lim="800000"/>
            <a:headEnd/>
            <a:tailEnd/>
          </a:ln>
        </p:spPr>
        <p:txBody>
          <a:bodyPr>
            <a:spAutoFit/>
          </a:bodyPr>
          <a:lstStyle/>
          <a:p>
            <a:pPr>
              <a:buFontTx/>
              <a:buChar char="•"/>
            </a:pPr>
            <a:r>
              <a:rPr lang="en-US" sz="2000"/>
              <a:t> Types of interfaces:</a:t>
            </a:r>
          </a:p>
          <a:p>
            <a:pPr lvl="1">
              <a:buFontTx/>
              <a:buChar char="•"/>
            </a:pPr>
            <a:r>
              <a:rPr lang="en-US" sz="2000"/>
              <a:t> dc-dc: dc-dc converter</a:t>
            </a:r>
          </a:p>
          <a:p>
            <a:pPr lvl="1">
              <a:buFontTx/>
              <a:buChar char="•"/>
            </a:pPr>
            <a:r>
              <a:rPr lang="en-US" sz="2000"/>
              <a:t> ac-dc: rectifier</a:t>
            </a:r>
          </a:p>
          <a:p>
            <a:pPr lvl="1">
              <a:buFontTx/>
              <a:buChar char="•"/>
            </a:pPr>
            <a:r>
              <a:rPr lang="en-US" sz="2000"/>
              <a:t> dc-ac: inverter</a:t>
            </a:r>
          </a:p>
          <a:p>
            <a:pPr lvl="1">
              <a:buFontTx/>
              <a:buChar char="•"/>
            </a:pPr>
            <a:r>
              <a:rPr lang="en-US" sz="2000"/>
              <a:t> ac-ac: cycloconverter (used less often)</a:t>
            </a:r>
          </a:p>
          <a:p>
            <a:pPr lvl="1">
              <a:buFontTx/>
              <a:buChar char="•"/>
            </a:pPr>
            <a:endParaRPr lang="en-US" sz="2000"/>
          </a:p>
          <a:p>
            <a:pPr>
              <a:buFontTx/>
              <a:buChar char="•"/>
            </a:pPr>
            <a:r>
              <a:rPr lang="en-US" sz="2000"/>
              <a:t> Power electronic converters components:</a:t>
            </a:r>
          </a:p>
          <a:p>
            <a:pPr lvl="1">
              <a:buFontTx/>
              <a:buChar char="•"/>
            </a:pPr>
            <a:r>
              <a:rPr lang="en-US" sz="2000"/>
              <a:t> Semiconductor switches:</a:t>
            </a:r>
          </a:p>
          <a:p>
            <a:pPr lvl="2">
              <a:buFontTx/>
              <a:buChar char="•"/>
            </a:pPr>
            <a:r>
              <a:rPr lang="en-US" sz="2000"/>
              <a:t> Diodes</a:t>
            </a:r>
          </a:p>
          <a:p>
            <a:pPr lvl="2">
              <a:buFontTx/>
              <a:buChar char="•"/>
            </a:pPr>
            <a:r>
              <a:rPr lang="en-US" sz="2000"/>
              <a:t> MOSFETs</a:t>
            </a:r>
          </a:p>
          <a:p>
            <a:pPr lvl="2">
              <a:buFontTx/>
              <a:buChar char="•"/>
            </a:pPr>
            <a:r>
              <a:rPr lang="en-US" sz="2000"/>
              <a:t> IGBTs</a:t>
            </a:r>
          </a:p>
          <a:p>
            <a:pPr lvl="2">
              <a:buFontTx/>
              <a:buChar char="•"/>
            </a:pPr>
            <a:r>
              <a:rPr lang="en-US" sz="2000"/>
              <a:t> SCRs</a:t>
            </a:r>
          </a:p>
          <a:p>
            <a:pPr lvl="1">
              <a:buFontTx/>
              <a:buChar char="•"/>
            </a:pPr>
            <a:r>
              <a:rPr lang="en-US" sz="2000"/>
              <a:t> Energy storage elements </a:t>
            </a:r>
          </a:p>
          <a:p>
            <a:pPr lvl="2">
              <a:buFontTx/>
              <a:buChar char="•"/>
            </a:pPr>
            <a:r>
              <a:rPr lang="en-US" sz="2000"/>
              <a:t> Inductors</a:t>
            </a:r>
          </a:p>
          <a:p>
            <a:pPr lvl="2">
              <a:buFontTx/>
              <a:buChar char="•"/>
            </a:pPr>
            <a:r>
              <a:rPr lang="en-US" sz="2000"/>
              <a:t> Capacitors</a:t>
            </a:r>
          </a:p>
          <a:p>
            <a:pPr lvl="1">
              <a:buFontTx/>
              <a:buChar char="•"/>
            </a:pPr>
            <a:r>
              <a:rPr lang="en-US" sz="2000"/>
              <a:t> Other components:</a:t>
            </a:r>
          </a:p>
          <a:p>
            <a:pPr lvl="2">
              <a:buFontTx/>
              <a:buChar char="•"/>
            </a:pPr>
            <a:r>
              <a:rPr lang="en-US" sz="2000"/>
              <a:t> Transformer</a:t>
            </a:r>
          </a:p>
          <a:p>
            <a:pPr lvl="2">
              <a:buFontTx/>
              <a:buChar char="•"/>
            </a:pPr>
            <a:r>
              <a:rPr lang="en-US" sz="2000"/>
              <a:t> Control circuit</a:t>
            </a:r>
          </a:p>
        </p:txBody>
      </p:sp>
      <p:sp>
        <p:nvSpPr>
          <p:cNvPr id="62468" name="Rectangle 4"/>
          <p:cNvSpPr>
            <a:spLocks noChangeArrowheads="1"/>
          </p:cNvSpPr>
          <p:nvPr/>
        </p:nvSpPr>
        <p:spPr bwMode="auto">
          <a:xfrm>
            <a:off x="4495800" y="3200400"/>
            <a:ext cx="3352800" cy="3048000"/>
          </a:xfrm>
          <a:prstGeom prst="rect">
            <a:avLst/>
          </a:prstGeom>
          <a:solidFill>
            <a:schemeClr val="bg1"/>
          </a:solidFill>
          <a:ln w="9525">
            <a:noFill/>
            <a:miter lim="800000"/>
            <a:headEnd/>
            <a:tailEnd/>
          </a:ln>
        </p:spPr>
        <p:txBody>
          <a:bodyPr wrap="none" anchor="ctr"/>
          <a:lstStyle/>
          <a:p>
            <a:endParaRPr lang="en-US"/>
          </a:p>
        </p:txBody>
      </p:sp>
      <p:pic>
        <p:nvPicPr>
          <p:cNvPr id="62469" name="Picture 5" descr="SCR"/>
          <p:cNvPicPr>
            <a:picLocks noChangeAspect="1" noChangeArrowheads="1"/>
          </p:cNvPicPr>
          <p:nvPr/>
        </p:nvPicPr>
        <p:blipFill>
          <a:blip r:embed="rId2" cstate="print"/>
          <a:srcRect/>
          <a:stretch>
            <a:fillRect/>
          </a:stretch>
        </p:blipFill>
        <p:spPr bwMode="auto">
          <a:xfrm>
            <a:off x="7010400" y="4876800"/>
            <a:ext cx="466725" cy="933450"/>
          </a:xfrm>
          <a:prstGeom prst="rect">
            <a:avLst/>
          </a:prstGeom>
          <a:noFill/>
          <a:ln w="9525">
            <a:noFill/>
            <a:miter lim="800000"/>
            <a:headEnd/>
            <a:tailEnd/>
          </a:ln>
        </p:spPr>
      </p:pic>
      <p:pic>
        <p:nvPicPr>
          <p:cNvPr id="62470" name="Picture 6" descr="IGBT"/>
          <p:cNvPicPr>
            <a:picLocks noChangeAspect="1" noChangeArrowheads="1"/>
          </p:cNvPicPr>
          <p:nvPr/>
        </p:nvPicPr>
        <p:blipFill>
          <a:blip r:embed="rId3" cstate="print"/>
          <a:srcRect/>
          <a:stretch>
            <a:fillRect/>
          </a:stretch>
        </p:blipFill>
        <p:spPr bwMode="auto">
          <a:xfrm>
            <a:off x="4953000" y="4724400"/>
            <a:ext cx="434975" cy="1219200"/>
          </a:xfrm>
          <a:prstGeom prst="rect">
            <a:avLst/>
          </a:prstGeom>
          <a:noFill/>
          <a:ln w="9525">
            <a:noFill/>
            <a:miter lim="800000"/>
            <a:headEnd/>
            <a:tailEnd/>
          </a:ln>
        </p:spPr>
      </p:pic>
      <p:pic>
        <p:nvPicPr>
          <p:cNvPr id="62471" name="Picture 7" descr="Diode"/>
          <p:cNvPicPr>
            <a:picLocks noChangeAspect="1" noChangeArrowheads="1"/>
          </p:cNvPicPr>
          <p:nvPr/>
        </p:nvPicPr>
        <p:blipFill>
          <a:blip r:embed="rId4" cstate="print"/>
          <a:srcRect/>
          <a:stretch>
            <a:fillRect/>
          </a:stretch>
        </p:blipFill>
        <p:spPr bwMode="auto">
          <a:xfrm>
            <a:off x="5105400" y="3352800"/>
            <a:ext cx="280988" cy="914400"/>
          </a:xfrm>
          <a:prstGeom prst="rect">
            <a:avLst/>
          </a:prstGeom>
          <a:noFill/>
          <a:ln w="9525">
            <a:noFill/>
            <a:miter lim="800000"/>
            <a:headEnd/>
            <a:tailEnd/>
          </a:ln>
        </p:spPr>
      </p:pic>
      <p:pic>
        <p:nvPicPr>
          <p:cNvPr id="62472" name="Picture 8" descr="MOSFET"/>
          <p:cNvPicPr>
            <a:picLocks noChangeAspect="1" noChangeArrowheads="1"/>
          </p:cNvPicPr>
          <p:nvPr/>
        </p:nvPicPr>
        <p:blipFill>
          <a:blip r:embed="rId5" cstate="print"/>
          <a:srcRect/>
          <a:stretch>
            <a:fillRect/>
          </a:stretch>
        </p:blipFill>
        <p:spPr bwMode="auto">
          <a:xfrm>
            <a:off x="6400800" y="3276600"/>
            <a:ext cx="1195388" cy="998538"/>
          </a:xfrm>
          <a:prstGeom prst="rect">
            <a:avLst/>
          </a:prstGeom>
          <a:noFill/>
          <a:ln w="9525">
            <a:noFill/>
            <a:miter lim="800000"/>
            <a:headEnd/>
            <a:tailEnd/>
          </a:ln>
        </p:spPr>
      </p:pic>
      <p:sp>
        <p:nvSpPr>
          <p:cNvPr id="62473" name="Text Box 9"/>
          <p:cNvSpPr txBox="1">
            <a:spLocks noChangeArrowheads="1"/>
          </p:cNvSpPr>
          <p:nvPr/>
        </p:nvSpPr>
        <p:spPr bwMode="auto">
          <a:xfrm>
            <a:off x="4800600" y="4114800"/>
            <a:ext cx="866775" cy="427038"/>
          </a:xfrm>
          <a:prstGeom prst="rect">
            <a:avLst/>
          </a:prstGeom>
          <a:noFill/>
          <a:ln w="9525">
            <a:noFill/>
            <a:miter lim="800000"/>
            <a:headEnd/>
            <a:tailEnd/>
          </a:ln>
        </p:spPr>
        <p:txBody>
          <a:bodyPr wrap="none">
            <a:spAutoFit/>
          </a:bodyPr>
          <a:lstStyle/>
          <a:p>
            <a:pPr algn="ctr"/>
            <a:r>
              <a:rPr lang="en-US" sz="2200" i="1">
                <a:solidFill>
                  <a:srgbClr val="003366"/>
                </a:solidFill>
                <a:latin typeface="Times New Roman" pitchFamily="18" charset="0"/>
              </a:rPr>
              <a:t>Diode</a:t>
            </a:r>
            <a:endParaRPr lang="es-ES" sz="2200" i="1">
              <a:solidFill>
                <a:srgbClr val="003366"/>
              </a:solidFill>
              <a:latin typeface="Times New Roman" pitchFamily="18" charset="0"/>
            </a:endParaRPr>
          </a:p>
        </p:txBody>
      </p:sp>
      <p:sp>
        <p:nvSpPr>
          <p:cNvPr id="62474" name="Text Box 10"/>
          <p:cNvSpPr txBox="1">
            <a:spLocks noChangeArrowheads="1"/>
          </p:cNvSpPr>
          <p:nvPr/>
        </p:nvSpPr>
        <p:spPr bwMode="auto">
          <a:xfrm>
            <a:off x="6553200" y="4191000"/>
            <a:ext cx="1257300" cy="427038"/>
          </a:xfrm>
          <a:prstGeom prst="rect">
            <a:avLst/>
          </a:prstGeom>
          <a:noFill/>
          <a:ln w="9525">
            <a:noFill/>
            <a:miter lim="800000"/>
            <a:headEnd/>
            <a:tailEnd/>
          </a:ln>
        </p:spPr>
        <p:txBody>
          <a:bodyPr wrap="none">
            <a:spAutoFit/>
          </a:bodyPr>
          <a:lstStyle/>
          <a:p>
            <a:pPr algn="ctr"/>
            <a:r>
              <a:rPr lang="en-US" sz="2200" i="1">
                <a:solidFill>
                  <a:srgbClr val="003366"/>
                </a:solidFill>
                <a:latin typeface="Times New Roman" pitchFamily="18" charset="0"/>
              </a:rPr>
              <a:t>MOSFET</a:t>
            </a:r>
            <a:endParaRPr lang="es-ES" sz="2200" i="1">
              <a:solidFill>
                <a:srgbClr val="003366"/>
              </a:solidFill>
              <a:latin typeface="Times New Roman" pitchFamily="18" charset="0"/>
            </a:endParaRPr>
          </a:p>
        </p:txBody>
      </p:sp>
      <p:sp>
        <p:nvSpPr>
          <p:cNvPr id="62475" name="Text Box 11"/>
          <p:cNvSpPr txBox="1">
            <a:spLocks noChangeArrowheads="1"/>
          </p:cNvSpPr>
          <p:nvPr/>
        </p:nvSpPr>
        <p:spPr bwMode="auto">
          <a:xfrm>
            <a:off x="4724400" y="5867400"/>
            <a:ext cx="806450" cy="427038"/>
          </a:xfrm>
          <a:prstGeom prst="rect">
            <a:avLst/>
          </a:prstGeom>
          <a:noFill/>
          <a:ln w="9525">
            <a:noFill/>
            <a:miter lim="800000"/>
            <a:headEnd/>
            <a:tailEnd/>
          </a:ln>
        </p:spPr>
        <p:txBody>
          <a:bodyPr wrap="none">
            <a:spAutoFit/>
          </a:bodyPr>
          <a:lstStyle/>
          <a:p>
            <a:pPr algn="ctr"/>
            <a:r>
              <a:rPr lang="en-US" sz="2200" i="1">
                <a:solidFill>
                  <a:srgbClr val="003366"/>
                </a:solidFill>
                <a:latin typeface="Times New Roman" pitchFamily="18" charset="0"/>
              </a:rPr>
              <a:t>IGBT</a:t>
            </a:r>
            <a:endParaRPr lang="es-ES" sz="2200" i="1">
              <a:solidFill>
                <a:srgbClr val="003366"/>
              </a:solidFill>
              <a:latin typeface="Times New Roman" pitchFamily="18" charset="0"/>
            </a:endParaRPr>
          </a:p>
        </p:txBody>
      </p:sp>
      <p:sp>
        <p:nvSpPr>
          <p:cNvPr id="62476" name="Text Box 12"/>
          <p:cNvSpPr txBox="1">
            <a:spLocks noChangeArrowheads="1"/>
          </p:cNvSpPr>
          <p:nvPr/>
        </p:nvSpPr>
        <p:spPr bwMode="auto">
          <a:xfrm>
            <a:off x="6858000" y="5715000"/>
            <a:ext cx="681038" cy="427038"/>
          </a:xfrm>
          <a:prstGeom prst="rect">
            <a:avLst/>
          </a:prstGeom>
          <a:noFill/>
          <a:ln w="9525">
            <a:noFill/>
            <a:miter lim="800000"/>
            <a:headEnd/>
            <a:tailEnd/>
          </a:ln>
        </p:spPr>
        <p:txBody>
          <a:bodyPr wrap="none">
            <a:spAutoFit/>
          </a:bodyPr>
          <a:lstStyle/>
          <a:p>
            <a:pPr algn="ctr"/>
            <a:r>
              <a:rPr lang="en-US" sz="2200" i="1">
                <a:solidFill>
                  <a:srgbClr val="003366"/>
                </a:solidFill>
                <a:latin typeface="Times New Roman" pitchFamily="18" charset="0"/>
              </a:rPr>
              <a:t>SCR</a:t>
            </a:r>
            <a:endParaRPr lang="es-ES" sz="2200" i="1">
              <a:solidFill>
                <a:srgbClr val="003366"/>
              </a:solidFill>
              <a:latin typeface="Times New Roman" pitchFamily="18" charset="0"/>
            </a:endParaRPr>
          </a:p>
        </p:txBody>
      </p:sp>
      <p:cxnSp>
        <p:nvCxnSpPr>
          <p:cNvPr id="15" name="Straight Arrow Connector 14"/>
          <p:cNvCxnSpPr/>
          <p:nvPr/>
        </p:nvCxnSpPr>
        <p:spPr>
          <a:xfrm flipV="1">
            <a:off x="4879975" y="3467100"/>
            <a:ext cx="0" cy="53816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6569075" y="3544888"/>
            <a:ext cx="0" cy="536575"/>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376988" y="3544888"/>
            <a:ext cx="0" cy="536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725988" y="3467100"/>
            <a:ext cx="0" cy="5381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762625" y="5003800"/>
            <a:ext cx="0" cy="53816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70538" y="5003800"/>
            <a:ext cx="0" cy="538163"/>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483" name="TextBox 26"/>
          <p:cNvSpPr txBox="1">
            <a:spLocks noChangeArrowheads="1"/>
          </p:cNvSpPr>
          <p:nvPr/>
        </p:nvSpPr>
        <p:spPr bwMode="auto">
          <a:xfrm>
            <a:off x="4187825" y="3121025"/>
            <a:ext cx="1382713" cy="307975"/>
          </a:xfrm>
          <a:prstGeom prst="rect">
            <a:avLst/>
          </a:prstGeom>
          <a:noFill/>
          <a:ln w="9525">
            <a:noFill/>
            <a:miter lim="800000"/>
            <a:headEnd/>
            <a:tailEnd/>
          </a:ln>
        </p:spPr>
        <p:txBody>
          <a:bodyPr>
            <a:spAutoFit/>
          </a:bodyPr>
          <a:lstStyle/>
          <a:p>
            <a:r>
              <a:rPr lang="en-US" sz="1400"/>
              <a:t>Uncontrolled</a:t>
            </a:r>
          </a:p>
        </p:txBody>
      </p:sp>
      <p:sp>
        <p:nvSpPr>
          <p:cNvPr id="62484" name="TextBox 27"/>
          <p:cNvSpPr txBox="1">
            <a:spLocks noChangeArrowheads="1"/>
          </p:cNvSpPr>
          <p:nvPr/>
        </p:nvSpPr>
        <p:spPr bwMode="auto">
          <a:xfrm>
            <a:off x="5838825" y="3198813"/>
            <a:ext cx="1382713" cy="307975"/>
          </a:xfrm>
          <a:prstGeom prst="rect">
            <a:avLst/>
          </a:prstGeom>
          <a:noFill/>
          <a:ln w="9525">
            <a:noFill/>
            <a:miter lim="800000"/>
            <a:headEnd/>
            <a:tailEnd/>
          </a:ln>
        </p:spPr>
        <p:txBody>
          <a:bodyPr>
            <a:spAutoFit/>
          </a:bodyPr>
          <a:lstStyle/>
          <a:p>
            <a:r>
              <a:rPr lang="en-US" sz="1400"/>
              <a:t>Controlled</a:t>
            </a:r>
          </a:p>
        </p:txBody>
      </p:sp>
      <p:sp>
        <p:nvSpPr>
          <p:cNvPr id="62485" name="TextBox 29"/>
          <p:cNvSpPr txBox="1">
            <a:spLocks noChangeArrowheads="1"/>
          </p:cNvSpPr>
          <p:nvPr/>
        </p:nvSpPr>
        <p:spPr bwMode="auto">
          <a:xfrm>
            <a:off x="5378450" y="4695825"/>
            <a:ext cx="1382713" cy="307975"/>
          </a:xfrm>
          <a:prstGeom prst="rect">
            <a:avLst/>
          </a:prstGeom>
          <a:noFill/>
          <a:ln w="9525">
            <a:noFill/>
            <a:miter lim="800000"/>
            <a:headEnd/>
            <a:tailEnd/>
          </a:ln>
        </p:spPr>
        <p:txBody>
          <a:bodyPr>
            <a:spAutoFit/>
          </a:bodyPr>
          <a:lstStyle/>
          <a:p>
            <a:r>
              <a:rPr lang="en-US" sz="1400"/>
              <a:t>Controlled</a:t>
            </a:r>
          </a:p>
        </p:txBody>
      </p:sp>
      <p:cxnSp>
        <p:nvCxnSpPr>
          <p:cNvPr id="31" name="Straight Arrow Connector 30"/>
          <p:cNvCxnSpPr/>
          <p:nvPr/>
        </p:nvCxnSpPr>
        <p:spPr>
          <a:xfrm flipV="1">
            <a:off x="7835900" y="5310188"/>
            <a:ext cx="0" cy="538162"/>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7683500" y="5349875"/>
            <a:ext cx="0" cy="5365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488" name="TextBox 34"/>
          <p:cNvSpPr txBox="1">
            <a:spLocks noChangeArrowheads="1"/>
          </p:cNvSpPr>
          <p:nvPr/>
        </p:nvSpPr>
        <p:spPr bwMode="auto">
          <a:xfrm>
            <a:off x="7491413" y="4811713"/>
            <a:ext cx="1957387" cy="523875"/>
          </a:xfrm>
          <a:prstGeom prst="rect">
            <a:avLst/>
          </a:prstGeom>
          <a:noFill/>
          <a:ln w="9525">
            <a:noFill/>
            <a:miter lim="800000"/>
            <a:headEnd/>
            <a:tailEnd/>
          </a:ln>
        </p:spPr>
        <p:txBody>
          <a:bodyPr>
            <a:spAutoFit/>
          </a:bodyPr>
          <a:lstStyle/>
          <a:p>
            <a:r>
              <a:rPr lang="en-US" sz="1400"/>
              <a:t>Controlled ON</a:t>
            </a:r>
          </a:p>
          <a:p>
            <a:r>
              <a:rPr lang="en-US" sz="1400"/>
              <a:t>Uncontrolled OFF</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noFill/>
          <a:ln>
            <a:miter lim="800000"/>
            <a:headEnd/>
            <a:tailEnd/>
          </a:ln>
        </p:spPr>
        <p:txBody>
          <a:bodyPr/>
          <a:lstStyle/>
          <a:p>
            <a:fld id="{3C9AD833-F71B-4DC3-979A-BC1D03D77B9C}" type="slidenum">
              <a:rPr lang="en-US"/>
              <a:pPr/>
              <a:t>40</a:t>
            </a:fld>
            <a:endParaRPr lang="en-US"/>
          </a:p>
        </p:txBody>
      </p:sp>
      <p:sp>
        <p:nvSpPr>
          <p:cNvPr id="28675" name="Rectangle 2"/>
          <p:cNvSpPr>
            <a:spLocks noGrp="1" noChangeArrowheads="1"/>
          </p:cNvSpPr>
          <p:nvPr>
            <p:ph type="title"/>
          </p:nvPr>
        </p:nvSpPr>
        <p:spPr>
          <a:xfrm>
            <a:off x="501070" y="0"/>
            <a:ext cx="8229600" cy="1143000"/>
          </a:xfrm>
        </p:spPr>
        <p:txBody>
          <a:bodyPr/>
          <a:lstStyle/>
          <a:p>
            <a:pPr eaLnBrk="1" hangingPunct="1"/>
            <a:r>
              <a:rPr lang="en-US" sz="2800" b="1" dirty="0" smtClean="0"/>
              <a:t>Buck converter waveforms</a:t>
            </a:r>
          </a:p>
        </p:txBody>
      </p:sp>
      <p:pic>
        <p:nvPicPr>
          <p:cNvPr id="98307" name="Picture 3"/>
          <p:cNvPicPr>
            <a:picLocks noChangeAspect="1" noChangeArrowheads="1"/>
          </p:cNvPicPr>
          <p:nvPr/>
        </p:nvPicPr>
        <p:blipFill>
          <a:blip r:embed="rId2" cstate="print"/>
          <a:srcRect/>
          <a:stretch>
            <a:fillRect/>
          </a:stretch>
        </p:blipFill>
        <p:spPr bwMode="auto">
          <a:xfrm>
            <a:off x="1230765" y="2123230"/>
            <a:ext cx="6494144" cy="3878905"/>
          </a:xfrm>
          <a:prstGeom prst="rect">
            <a:avLst/>
          </a:prstGeom>
          <a:noFill/>
          <a:ln w="9525">
            <a:noFill/>
            <a:miter lim="800000"/>
            <a:headEnd/>
            <a:tailEnd/>
          </a:ln>
        </p:spPr>
      </p:pic>
      <p:sp>
        <p:nvSpPr>
          <p:cNvPr id="30" name="Text Box 92"/>
          <p:cNvSpPr txBox="1">
            <a:spLocks noChangeArrowheads="1"/>
          </p:cNvSpPr>
          <p:nvPr/>
        </p:nvSpPr>
        <p:spPr bwMode="auto">
          <a:xfrm>
            <a:off x="193830" y="1047890"/>
            <a:ext cx="7956550" cy="646331"/>
          </a:xfrm>
          <a:prstGeom prst="rect">
            <a:avLst/>
          </a:prstGeom>
          <a:noFill/>
          <a:ln w="9525">
            <a:noFill/>
            <a:miter lim="800000"/>
            <a:headEnd/>
            <a:tailEnd/>
          </a:ln>
          <a:effectLst/>
        </p:spPr>
        <p:txBody>
          <a:bodyPr>
            <a:spAutoFit/>
          </a:bodyPr>
          <a:lstStyle/>
          <a:p>
            <a:pPr eaLnBrk="1" hangingPunct="1">
              <a:spcBef>
                <a:spcPct val="50000"/>
              </a:spcBef>
            </a:pPr>
            <a:r>
              <a:rPr lang="en-US" b="1" dirty="0" smtClean="0">
                <a:cs typeface="Arial" charset="0"/>
              </a:rPr>
              <a:t>Consider a Buck converter with f = 20 kHz, Vin = 50 V, D = 0.4, R=2 ohms, L=100 </a:t>
            </a:r>
            <a:r>
              <a:rPr lang="el-GR" b="1" dirty="0" smtClean="0">
                <a:cs typeface="Arial" charset="0"/>
              </a:rPr>
              <a:t>μ</a:t>
            </a:r>
            <a:r>
              <a:rPr lang="en-US" b="1" dirty="0" smtClean="0">
                <a:cs typeface="Arial" charset="0"/>
              </a:rPr>
              <a:t>H, C=20 </a:t>
            </a:r>
            <a:r>
              <a:rPr lang="el-GR" b="1" dirty="0" smtClean="0">
                <a:cs typeface="Arial" charset="0"/>
              </a:rPr>
              <a:t>μ</a:t>
            </a:r>
            <a:r>
              <a:rPr lang="en-US" b="1" dirty="0" smtClean="0">
                <a:cs typeface="Arial" charset="0"/>
              </a:rPr>
              <a:t>F (horizontal axis is time in seconds).</a:t>
            </a:r>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noFill/>
          <a:ln>
            <a:miter lim="800000"/>
            <a:headEnd/>
            <a:tailEnd/>
          </a:ln>
        </p:spPr>
        <p:txBody>
          <a:bodyPr/>
          <a:lstStyle/>
          <a:p>
            <a:fld id="{3C9AD833-F71B-4DC3-979A-BC1D03D77B9C}" type="slidenum">
              <a:rPr lang="en-US"/>
              <a:pPr/>
              <a:t>41</a:t>
            </a:fld>
            <a:endParaRPr lang="en-US"/>
          </a:p>
        </p:txBody>
      </p:sp>
      <p:sp>
        <p:nvSpPr>
          <p:cNvPr id="28675" name="Rectangle 2"/>
          <p:cNvSpPr>
            <a:spLocks noGrp="1" noChangeArrowheads="1"/>
          </p:cNvSpPr>
          <p:nvPr>
            <p:ph type="title"/>
          </p:nvPr>
        </p:nvSpPr>
        <p:spPr>
          <a:xfrm>
            <a:off x="501070" y="0"/>
            <a:ext cx="8229600" cy="1143000"/>
          </a:xfrm>
        </p:spPr>
        <p:txBody>
          <a:bodyPr/>
          <a:lstStyle/>
          <a:p>
            <a:pPr eaLnBrk="1" hangingPunct="1"/>
            <a:r>
              <a:rPr lang="en-US" sz="2800" b="1" dirty="0" smtClean="0"/>
              <a:t>Buck converter waveforms</a:t>
            </a:r>
          </a:p>
        </p:txBody>
      </p:sp>
      <p:pic>
        <p:nvPicPr>
          <p:cNvPr id="99330" name="Picture 2"/>
          <p:cNvPicPr>
            <a:picLocks noChangeAspect="1" noChangeArrowheads="1"/>
          </p:cNvPicPr>
          <p:nvPr/>
        </p:nvPicPr>
        <p:blipFill>
          <a:blip r:embed="rId2" cstate="print"/>
          <a:srcRect/>
          <a:stretch>
            <a:fillRect/>
          </a:stretch>
        </p:blipFill>
        <p:spPr bwMode="auto">
          <a:xfrm>
            <a:off x="539475" y="1733392"/>
            <a:ext cx="3929855" cy="2348493"/>
          </a:xfrm>
          <a:prstGeom prst="rect">
            <a:avLst/>
          </a:prstGeom>
          <a:noFill/>
          <a:ln w="9525">
            <a:noFill/>
            <a:miter lim="800000"/>
            <a:headEnd/>
            <a:tailEnd/>
          </a:ln>
        </p:spPr>
      </p:pic>
      <p:pic>
        <p:nvPicPr>
          <p:cNvPr id="99331" name="Picture 3"/>
          <p:cNvPicPr>
            <a:picLocks noChangeAspect="1" noChangeArrowheads="1"/>
          </p:cNvPicPr>
          <p:nvPr/>
        </p:nvPicPr>
        <p:blipFill>
          <a:blip r:embed="rId3" cstate="print"/>
          <a:srcRect/>
          <a:stretch>
            <a:fillRect/>
          </a:stretch>
        </p:blipFill>
        <p:spPr bwMode="auto">
          <a:xfrm>
            <a:off x="539475" y="4350720"/>
            <a:ext cx="3955715" cy="2353144"/>
          </a:xfrm>
          <a:prstGeom prst="rect">
            <a:avLst/>
          </a:prstGeom>
          <a:noFill/>
          <a:ln w="9525">
            <a:noFill/>
            <a:miter lim="800000"/>
            <a:headEnd/>
            <a:tailEnd/>
          </a:ln>
        </p:spPr>
      </p:pic>
      <p:pic>
        <p:nvPicPr>
          <p:cNvPr id="99332" name="Picture 4"/>
          <p:cNvPicPr>
            <a:picLocks noChangeAspect="1" noChangeArrowheads="1"/>
          </p:cNvPicPr>
          <p:nvPr/>
        </p:nvPicPr>
        <p:blipFill>
          <a:blip r:embed="rId4" cstate="print"/>
          <a:srcRect/>
          <a:stretch>
            <a:fillRect/>
          </a:stretch>
        </p:blipFill>
        <p:spPr bwMode="auto">
          <a:xfrm>
            <a:off x="4599330" y="1508750"/>
            <a:ext cx="4275536" cy="2534730"/>
          </a:xfrm>
          <a:prstGeom prst="rect">
            <a:avLst/>
          </a:prstGeom>
          <a:noFill/>
          <a:ln w="9525">
            <a:noFill/>
            <a:miter lim="800000"/>
            <a:headEnd/>
            <a:tailEnd/>
          </a:ln>
        </p:spPr>
      </p:pic>
      <p:pic>
        <p:nvPicPr>
          <p:cNvPr id="99333" name="Picture 5"/>
          <p:cNvPicPr>
            <a:picLocks noChangeAspect="1" noChangeArrowheads="1"/>
          </p:cNvPicPr>
          <p:nvPr/>
        </p:nvPicPr>
        <p:blipFill>
          <a:blip r:embed="rId5" cstate="print"/>
          <a:srcRect/>
          <a:stretch>
            <a:fillRect/>
          </a:stretch>
        </p:blipFill>
        <p:spPr bwMode="auto">
          <a:xfrm>
            <a:off x="4648810" y="4120290"/>
            <a:ext cx="4223434" cy="2496325"/>
          </a:xfrm>
          <a:prstGeom prst="rect">
            <a:avLst/>
          </a:prstGeom>
          <a:noFill/>
          <a:ln w="9525">
            <a:noFill/>
            <a:miter lim="800000"/>
            <a:headEnd/>
            <a:tailEnd/>
          </a:ln>
        </p:spPr>
      </p:pic>
      <p:sp>
        <p:nvSpPr>
          <p:cNvPr id="10" name="Text Box 92"/>
          <p:cNvSpPr txBox="1">
            <a:spLocks noChangeArrowheads="1"/>
          </p:cNvSpPr>
          <p:nvPr/>
        </p:nvSpPr>
        <p:spPr bwMode="auto">
          <a:xfrm>
            <a:off x="193830" y="740650"/>
            <a:ext cx="7956550" cy="646331"/>
          </a:xfrm>
          <a:prstGeom prst="rect">
            <a:avLst/>
          </a:prstGeom>
          <a:noFill/>
          <a:ln w="9525">
            <a:noFill/>
            <a:miter lim="800000"/>
            <a:headEnd/>
            <a:tailEnd/>
          </a:ln>
          <a:effectLst/>
        </p:spPr>
        <p:txBody>
          <a:bodyPr>
            <a:spAutoFit/>
          </a:bodyPr>
          <a:lstStyle/>
          <a:p>
            <a:pPr eaLnBrk="1" hangingPunct="1">
              <a:spcBef>
                <a:spcPct val="50000"/>
              </a:spcBef>
            </a:pPr>
            <a:r>
              <a:rPr lang="en-US" b="1" dirty="0" smtClean="0">
                <a:cs typeface="Arial" charset="0"/>
              </a:rPr>
              <a:t>Consider a Buck converter with f = 20 kHz, Vin = 50 V, D = 0.4, R=2 ohms, L=100 </a:t>
            </a:r>
            <a:r>
              <a:rPr lang="el-GR" b="1" dirty="0" smtClean="0">
                <a:cs typeface="Arial" charset="0"/>
              </a:rPr>
              <a:t>μ</a:t>
            </a:r>
            <a:r>
              <a:rPr lang="en-US" b="1" dirty="0" smtClean="0">
                <a:cs typeface="Arial" charset="0"/>
              </a:rPr>
              <a:t>H, C=20 </a:t>
            </a:r>
            <a:r>
              <a:rPr lang="el-GR" b="1" dirty="0" smtClean="0">
                <a:cs typeface="Arial" charset="0"/>
              </a:rPr>
              <a:t>μ</a:t>
            </a:r>
            <a:r>
              <a:rPr lang="en-US" b="1" dirty="0" smtClean="0">
                <a:cs typeface="Arial" charset="0"/>
              </a:rPr>
              <a:t>F (horizontal axis is time in seconds).</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2536535" y="4081885"/>
            <a:ext cx="1728225" cy="523220"/>
          </a:xfrm>
          <a:prstGeom prst="rect">
            <a:avLst/>
          </a:prstGeom>
          <a:noFill/>
        </p:spPr>
        <p:txBody>
          <a:bodyPr wrap="square" rtlCol="0">
            <a:spAutoFit/>
          </a:bodyPr>
          <a:lstStyle/>
          <a:p>
            <a:r>
              <a:rPr lang="en-US" sz="1400" dirty="0" smtClean="0"/>
              <a:t>Assume output current is constant</a:t>
            </a:r>
            <a:endParaRPr lang="en-US" sz="1400" dirty="0"/>
          </a:p>
        </p:txBody>
      </p:sp>
      <p:pic>
        <p:nvPicPr>
          <p:cNvPr id="13" name="Picture 5"/>
          <p:cNvPicPr>
            <a:picLocks noChangeAspect="1" noChangeArrowheads="1"/>
          </p:cNvPicPr>
          <p:nvPr/>
        </p:nvPicPr>
        <p:blipFill>
          <a:blip r:embed="rId3" cstate="print"/>
          <a:srcRect/>
          <a:stretch>
            <a:fillRect/>
          </a:stretch>
        </p:blipFill>
        <p:spPr bwMode="auto">
          <a:xfrm>
            <a:off x="117020" y="1180395"/>
            <a:ext cx="4843943" cy="2863086"/>
          </a:xfrm>
          <a:prstGeom prst="rect">
            <a:avLst/>
          </a:prstGeom>
          <a:noFill/>
          <a:ln w="9525">
            <a:noFill/>
            <a:miter lim="800000"/>
            <a:headEnd/>
            <a:tailEnd/>
          </a:ln>
        </p:spPr>
      </p:pic>
      <p:sp>
        <p:nvSpPr>
          <p:cNvPr id="28674" name="Slide Number Placeholder 6"/>
          <p:cNvSpPr>
            <a:spLocks noGrp="1"/>
          </p:cNvSpPr>
          <p:nvPr>
            <p:ph type="sldNum" sz="quarter" idx="12"/>
          </p:nvPr>
        </p:nvSpPr>
        <p:spPr>
          <a:xfrm>
            <a:off x="7010400" y="6381750"/>
            <a:ext cx="2133600" cy="476250"/>
          </a:xfrm>
          <a:noFill/>
          <a:ln>
            <a:miter lim="800000"/>
            <a:headEnd/>
            <a:tailEnd/>
          </a:ln>
        </p:spPr>
        <p:txBody>
          <a:bodyPr/>
          <a:lstStyle/>
          <a:p>
            <a:fld id="{3C9AD833-F71B-4DC3-979A-BC1D03D77B9C}" type="slidenum">
              <a:rPr lang="en-US"/>
              <a:pPr/>
              <a:t>42</a:t>
            </a:fld>
            <a:endParaRPr lang="en-US" dirty="0"/>
          </a:p>
        </p:txBody>
      </p:sp>
      <p:sp>
        <p:nvSpPr>
          <p:cNvPr id="28675" name="Rectangle 2"/>
          <p:cNvSpPr>
            <a:spLocks noGrp="1" noChangeArrowheads="1"/>
          </p:cNvSpPr>
          <p:nvPr>
            <p:ph type="title"/>
          </p:nvPr>
        </p:nvSpPr>
        <p:spPr>
          <a:xfrm>
            <a:off x="501070" y="0"/>
            <a:ext cx="8229600" cy="779055"/>
          </a:xfrm>
        </p:spPr>
        <p:txBody>
          <a:bodyPr/>
          <a:lstStyle/>
          <a:p>
            <a:pPr eaLnBrk="1" hangingPunct="1"/>
            <a:r>
              <a:rPr lang="en-US" sz="2800" b="1" dirty="0" smtClean="0"/>
              <a:t>Buck converter waveforms</a:t>
            </a:r>
          </a:p>
        </p:txBody>
      </p:sp>
      <p:sp>
        <p:nvSpPr>
          <p:cNvPr id="27" name="Text Box 92"/>
          <p:cNvSpPr txBox="1">
            <a:spLocks noChangeArrowheads="1"/>
          </p:cNvSpPr>
          <p:nvPr/>
        </p:nvSpPr>
        <p:spPr bwMode="auto">
          <a:xfrm>
            <a:off x="193830" y="587030"/>
            <a:ext cx="7956550" cy="646331"/>
          </a:xfrm>
          <a:prstGeom prst="rect">
            <a:avLst/>
          </a:prstGeom>
          <a:noFill/>
          <a:ln w="9525">
            <a:noFill/>
            <a:miter lim="800000"/>
            <a:headEnd/>
            <a:tailEnd/>
          </a:ln>
          <a:effectLst/>
        </p:spPr>
        <p:txBody>
          <a:bodyPr>
            <a:spAutoFit/>
          </a:bodyPr>
          <a:lstStyle/>
          <a:p>
            <a:pPr eaLnBrk="1" hangingPunct="1">
              <a:spcBef>
                <a:spcPct val="50000"/>
              </a:spcBef>
            </a:pPr>
            <a:r>
              <a:rPr lang="en-US" b="1" dirty="0" smtClean="0">
                <a:cs typeface="Arial" charset="0"/>
              </a:rPr>
              <a:t>Consider a Buck converter with f = 20 kHz, Vin = 50 V, D = 0.4, R=2 ohms, L=100 </a:t>
            </a:r>
            <a:r>
              <a:rPr lang="el-GR" b="1" dirty="0" smtClean="0">
                <a:cs typeface="Arial" charset="0"/>
              </a:rPr>
              <a:t>μ</a:t>
            </a:r>
            <a:r>
              <a:rPr lang="en-US" b="1" dirty="0" smtClean="0">
                <a:cs typeface="Arial" charset="0"/>
              </a:rPr>
              <a:t>H, C=20 </a:t>
            </a:r>
            <a:r>
              <a:rPr lang="el-GR" b="1" dirty="0" smtClean="0">
                <a:cs typeface="Arial" charset="0"/>
              </a:rPr>
              <a:t>μ</a:t>
            </a:r>
            <a:r>
              <a:rPr lang="en-US" b="1" dirty="0" smtClean="0">
                <a:cs typeface="Arial" charset="0"/>
              </a:rPr>
              <a:t>F (horizontal axis is time in seconds).</a:t>
            </a:r>
            <a:endParaRPr lang="en-US" b="1" dirty="0"/>
          </a:p>
        </p:txBody>
      </p:sp>
      <p:cxnSp>
        <p:nvCxnSpPr>
          <p:cNvPr id="10" name="Straight Connector 9"/>
          <p:cNvCxnSpPr/>
          <p:nvPr/>
        </p:nvCxnSpPr>
        <p:spPr>
          <a:xfrm flipV="1">
            <a:off x="1384385" y="1623965"/>
            <a:ext cx="0" cy="2073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1768435" y="1585560"/>
            <a:ext cx="0" cy="2112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987" name="Object 3"/>
          <p:cNvGraphicFramePr>
            <a:graphicFrameLocks noChangeAspect="1"/>
          </p:cNvGraphicFramePr>
          <p:nvPr/>
        </p:nvGraphicFramePr>
        <p:xfrm>
          <a:off x="193830" y="4849985"/>
          <a:ext cx="3462337" cy="381000"/>
        </p:xfrm>
        <a:graphic>
          <a:graphicData uri="http://schemas.openxmlformats.org/presentationml/2006/ole">
            <p:oleObj spid="_x0000_s112642" name="Equation" r:id="rId4" imgW="2082600" imgH="228600" progId="Equation.DSMT4">
              <p:embed/>
            </p:oleObj>
          </a:graphicData>
        </a:graphic>
      </p:graphicFrame>
      <p:pic>
        <p:nvPicPr>
          <p:cNvPr id="17" name="Picture 3"/>
          <p:cNvPicPr>
            <a:picLocks noChangeAspect="1" noChangeArrowheads="1"/>
          </p:cNvPicPr>
          <p:nvPr/>
        </p:nvPicPr>
        <p:blipFill>
          <a:blip r:embed="rId5" cstate="print"/>
          <a:srcRect/>
          <a:stretch>
            <a:fillRect/>
          </a:stretch>
        </p:blipFill>
        <p:spPr bwMode="auto">
          <a:xfrm>
            <a:off x="5188285" y="1547155"/>
            <a:ext cx="3955715" cy="2353144"/>
          </a:xfrm>
          <a:prstGeom prst="rect">
            <a:avLst/>
          </a:prstGeom>
          <a:noFill/>
          <a:ln w="9525">
            <a:noFill/>
            <a:miter lim="800000"/>
            <a:headEnd/>
            <a:tailEnd/>
          </a:ln>
        </p:spPr>
      </p:pic>
      <p:cxnSp>
        <p:nvCxnSpPr>
          <p:cNvPr id="20" name="Straight Connector 19"/>
          <p:cNvCxnSpPr/>
          <p:nvPr/>
        </p:nvCxnSpPr>
        <p:spPr>
          <a:xfrm flipV="1">
            <a:off x="5685745" y="1431940"/>
            <a:ext cx="0" cy="2073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00225" y="1393535"/>
            <a:ext cx="0" cy="2112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51015" y="3236975"/>
            <a:ext cx="384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 name="Object 3"/>
          <p:cNvGraphicFramePr>
            <a:graphicFrameLocks noChangeAspect="1"/>
          </p:cNvGraphicFramePr>
          <p:nvPr/>
        </p:nvGraphicFramePr>
        <p:xfrm>
          <a:off x="4034330" y="3621025"/>
          <a:ext cx="1075340" cy="302173"/>
        </p:xfrm>
        <a:graphic>
          <a:graphicData uri="http://schemas.openxmlformats.org/presentationml/2006/ole">
            <p:oleObj spid="_x0000_s112643" name="Equation" r:id="rId6" imgW="723600" imgH="203040" progId="Equation.DSMT4">
              <p:embed/>
            </p:oleObj>
          </a:graphicData>
        </a:graphic>
      </p:graphicFrame>
      <p:graphicFrame>
        <p:nvGraphicFramePr>
          <p:cNvPr id="3" name="Object 3"/>
          <p:cNvGraphicFramePr>
            <a:graphicFrameLocks noChangeAspect="1"/>
          </p:cNvGraphicFramePr>
          <p:nvPr/>
        </p:nvGraphicFramePr>
        <p:xfrm>
          <a:off x="3573470" y="3121760"/>
          <a:ext cx="973106" cy="268835"/>
        </p:xfrm>
        <a:graphic>
          <a:graphicData uri="http://schemas.openxmlformats.org/presentationml/2006/ole">
            <p:oleObj spid="_x0000_s112644" name="Equation" r:id="rId7" imgW="736560" imgH="203040" progId="Equation.DSMT4">
              <p:embed/>
            </p:oleObj>
          </a:graphicData>
        </a:graphic>
      </p:graphicFrame>
      <p:cxnSp>
        <p:nvCxnSpPr>
          <p:cNvPr id="28" name="Straight Connector 27"/>
          <p:cNvCxnSpPr/>
          <p:nvPr/>
        </p:nvCxnSpPr>
        <p:spPr>
          <a:xfrm>
            <a:off x="3650280" y="3774645"/>
            <a:ext cx="384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Object 3"/>
          <p:cNvGraphicFramePr>
            <a:graphicFrameLocks noChangeAspect="1"/>
          </p:cNvGraphicFramePr>
          <p:nvPr/>
        </p:nvGraphicFramePr>
        <p:xfrm>
          <a:off x="1399580" y="4197100"/>
          <a:ext cx="1098550" cy="317500"/>
        </p:xfrm>
        <a:graphic>
          <a:graphicData uri="http://schemas.openxmlformats.org/presentationml/2006/ole">
            <p:oleObj spid="_x0000_s112645" name="Equation" r:id="rId8" imgW="660240" imgH="190440" progId="Equation.DSMT4">
              <p:embed/>
            </p:oleObj>
          </a:graphicData>
        </a:graphic>
      </p:graphicFrame>
      <p:graphicFrame>
        <p:nvGraphicFramePr>
          <p:cNvPr id="5" name="Object 3"/>
          <p:cNvGraphicFramePr>
            <a:graphicFrameLocks noChangeAspect="1"/>
          </p:cNvGraphicFramePr>
          <p:nvPr/>
        </p:nvGraphicFramePr>
        <p:xfrm>
          <a:off x="5724150" y="4043480"/>
          <a:ext cx="3125788" cy="549275"/>
        </p:xfrm>
        <a:graphic>
          <a:graphicData uri="http://schemas.openxmlformats.org/presentationml/2006/ole">
            <p:oleObj spid="_x0000_s112646" name="Equation" r:id="rId9" imgW="1879560" imgH="330120" progId="Equation.DSMT4">
              <p:embed/>
            </p:oleObj>
          </a:graphicData>
        </a:graphic>
      </p:graphicFrame>
      <p:graphicFrame>
        <p:nvGraphicFramePr>
          <p:cNvPr id="6" name="Object 3"/>
          <p:cNvGraphicFramePr>
            <a:graphicFrameLocks noChangeAspect="1"/>
          </p:cNvGraphicFramePr>
          <p:nvPr/>
        </p:nvGraphicFramePr>
        <p:xfrm>
          <a:off x="4299067" y="4197100"/>
          <a:ext cx="887413" cy="317500"/>
        </p:xfrm>
        <a:graphic>
          <a:graphicData uri="http://schemas.openxmlformats.org/presentationml/2006/ole">
            <p:oleObj spid="_x0000_s112647" name="Equation" r:id="rId10" imgW="533160" imgH="190440" progId="Equation.DSMT4">
              <p:embed/>
            </p:oleObj>
          </a:graphicData>
        </a:graphic>
      </p:graphicFrame>
      <p:graphicFrame>
        <p:nvGraphicFramePr>
          <p:cNvPr id="7" name="Object 3"/>
          <p:cNvGraphicFramePr>
            <a:graphicFrameLocks noChangeAspect="1"/>
          </p:cNvGraphicFramePr>
          <p:nvPr/>
        </p:nvGraphicFramePr>
        <p:xfrm>
          <a:off x="4149545" y="4811580"/>
          <a:ext cx="1477963" cy="550862"/>
        </p:xfrm>
        <a:graphic>
          <a:graphicData uri="http://schemas.openxmlformats.org/presentationml/2006/ole">
            <p:oleObj spid="_x0000_s112648" name="Equation" r:id="rId11" imgW="888840" imgH="330120" progId="Equation.DSMT4">
              <p:embed/>
            </p:oleObj>
          </a:graphicData>
        </a:graphic>
      </p:graphicFrame>
      <p:cxnSp>
        <p:nvCxnSpPr>
          <p:cNvPr id="33" name="Straight Connector 32"/>
          <p:cNvCxnSpPr/>
          <p:nvPr/>
        </p:nvCxnSpPr>
        <p:spPr>
          <a:xfrm flipV="1">
            <a:off x="2190890" y="1623965"/>
            <a:ext cx="0" cy="21122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Object 9"/>
          <p:cNvGraphicFramePr>
            <a:graphicFrameLocks noChangeAspect="1"/>
          </p:cNvGraphicFramePr>
          <p:nvPr/>
        </p:nvGraphicFramePr>
        <p:xfrm>
          <a:off x="1768435" y="2699305"/>
          <a:ext cx="444500" cy="296863"/>
        </p:xfrm>
        <a:graphic>
          <a:graphicData uri="http://schemas.openxmlformats.org/presentationml/2006/ole">
            <p:oleObj spid="_x0000_s112649" name="Equation" r:id="rId12" imgW="266400" imgH="177480" progId="Equation.DSMT4">
              <p:embed/>
            </p:oleObj>
          </a:graphicData>
        </a:graphic>
      </p:graphicFrame>
      <p:graphicFrame>
        <p:nvGraphicFramePr>
          <p:cNvPr id="16" name="Object 10"/>
          <p:cNvGraphicFramePr>
            <a:graphicFrameLocks noChangeAspect="1"/>
          </p:cNvGraphicFramePr>
          <p:nvPr/>
        </p:nvGraphicFramePr>
        <p:xfrm>
          <a:off x="1345980" y="2699305"/>
          <a:ext cx="442912" cy="295275"/>
        </p:xfrm>
        <a:graphic>
          <a:graphicData uri="http://schemas.openxmlformats.org/presentationml/2006/ole">
            <p:oleObj spid="_x0000_s112650" name="Equation" r:id="rId13" imgW="266400" imgH="177480" progId="Equation.DSMT4">
              <p:embed/>
            </p:oleObj>
          </a:graphicData>
        </a:graphic>
      </p:graphicFrame>
      <p:sp>
        <p:nvSpPr>
          <p:cNvPr id="37" name="Isosceles Triangle 36"/>
          <p:cNvSpPr/>
          <p:nvPr/>
        </p:nvSpPr>
        <p:spPr>
          <a:xfrm>
            <a:off x="1384385" y="3236975"/>
            <a:ext cx="384050" cy="2688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Object 11"/>
          <p:cNvGraphicFramePr>
            <a:graphicFrameLocks noChangeAspect="1"/>
          </p:cNvGraphicFramePr>
          <p:nvPr/>
        </p:nvGraphicFramePr>
        <p:xfrm>
          <a:off x="808310" y="5773410"/>
          <a:ext cx="1858963" cy="612775"/>
        </p:xfrm>
        <a:graphic>
          <a:graphicData uri="http://schemas.openxmlformats.org/presentationml/2006/ole">
            <p:oleObj spid="_x0000_s112651" name="Equation" r:id="rId14" imgW="1117440" imgH="368280" progId="Equation.DSMT4">
              <p:embed/>
            </p:oleObj>
          </a:graphicData>
        </a:graphic>
      </p:graphicFrame>
      <p:graphicFrame>
        <p:nvGraphicFramePr>
          <p:cNvPr id="29" name="Object 3"/>
          <p:cNvGraphicFramePr>
            <a:graphicFrameLocks noChangeAspect="1"/>
          </p:cNvGraphicFramePr>
          <p:nvPr/>
        </p:nvGraphicFramePr>
        <p:xfrm>
          <a:off x="3458255" y="5656490"/>
          <a:ext cx="4962525" cy="868363"/>
        </p:xfrm>
        <a:graphic>
          <a:graphicData uri="http://schemas.openxmlformats.org/presentationml/2006/ole">
            <p:oleObj spid="_x0000_s112652" name="Equation" r:id="rId15" imgW="2984400" imgH="520560" progId="Equation.DSMT4">
              <p:embed/>
            </p:oleObj>
          </a:graphicData>
        </a:graphic>
      </p:graphicFrame>
      <p:cxnSp>
        <p:nvCxnSpPr>
          <p:cNvPr id="40" name="Straight Connector 39"/>
          <p:cNvCxnSpPr/>
          <p:nvPr/>
        </p:nvCxnSpPr>
        <p:spPr>
          <a:xfrm>
            <a:off x="5916175" y="2468875"/>
            <a:ext cx="384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1" name="Object 3"/>
          <p:cNvGraphicFramePr>
            <a:graphicFrameLocks noChangeAspect="1"/>
          </p:cNvGraphicFramePr>
          <p:nvPr/>
        </p:nvGraphicFramePr>
        <p:xfrm>
          <a:off x="7029920" y="2776115"/>
          <a:ext cx="490538" cy="303213"/>
        </p:xfrm>
        <a:graphic>
          <a:graphicData uri="http://schemas.openxmlformats.org/presentationml/2006/ole">
            <p:oleObj spid="_x0000_s112653" name="Equation" r:id="rId16" imgW="330120" imgH="203040" progId="Equation.DSMT4">
              <p:embed/>
            </p:oleObj>
          </a:graphicData>
        </a:graphic>
      </p:graphicFrame>
      <p:graphicFrame>
        <p:nvGraphicFramePr>
          <p:cNvPr id="42" name="Object 3"/>
          <p:cNvGraphicFramePr>
            <a:graphicFrameLocks noChangeAspect="1"/>
          </p:cNvGraphicFramePr>
          <p:nvPr/>
        </p:nvGraphicFramePr>
        <p:xfrm>
          <a:off x="6338630" y="2315255"/>
          <a:ext cx="452437" cy="268287"/>
        </p:xfrm>
        <a:graphic>
          <a:graphicData uri="http://schemas.openxmlformats.org/presentationml/2006/ole">
            <p:oleObj spid="_x0000_s112654" name="Equation" r:id="rId17" imgW="342720" imgH="203040" progId="Equation.DSMT4">
              <p:embed/>
            </p:oleObj>
          </a:graphicData>
        </a:graphic>
      </p:graphicFrame>
      <p:cxnSp>
        <p:nvCxnSpPr>
          <p:cNvPr id="43" name="Straight Connector 42"/>
          <p:cNvCxnSpPr/>
          <p:nvPr/>
        </p:nvCxnSpPr>
        <p:spPr>
          <a:xfrm>
            <a:off x="6645870" y="2929735"/>
            <a:ext cx="3840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0" name="Object 15"/>
          <p:cNvGraphicFramePr>
            <a:graphicFrameLocks noChangeAspect="1"/>
          </p:cNvGraphicFramePr>
          <p:nvPr/>
        </p:nvGraphicFramePr>
        <p:xfrm>
          <a:off x="7759615" y="2584090"/>
          <a:ext cx="285750" cy="252412"/>
        </p:xfrm>
        <a:graphic>
          <a:graphicData uri="http://schemas.openxmlformats.org/presentationml/2006/ole">
            <p:oleObj spid="_x0000_s112655" name="Equation" r:id="rId18" imgW="215640" imgH="190440" progId="Equation.DSMT4">
              <p:embed/>
            </p:oleObj>
          </a:graphicData>
        </a:graphic>
      </p:graphicFrame>
      <p:sp>
        <p:nvSpPr>
          <p:cNvPr id="45" name="TextBox 44"/>
          <p:cNvSpPr txBox="1"/>
          <p:nvPr/>
        </p:nvSpPr>
        <p:spPr>
          <a:xfrm>
            <a:off x="0" y="4197100"/>
            <a:ext cx="1459390" cy="307777"/>
          </a:xfrm>
          <a:prstGeom prst="rect">
            <a:avLst/>
          </a:prstGeom>
          <a:noFill/>
        </p:spPr>
        <p:txBody>
          <a:bodyPr wrap="square" rtlCol="0">
            <a:spAutoFit/>
          </a:bodyPr>
          <a:lstStyle/>
          <a:p>
            <a:r>
              <a:rPr lang="en-US" sz="1400" dirty="0" smtClean="0"/>
              <a:t>From the circuit:</a:t>
            </a:r>
            <a:endParaRPr lang="en-US" sz="1400" dirty="0"/>
          </a:p>
        </p:txBody>
      </p:sp>
      <p:cxnSp>
        <p:nvCxnSpPr>
          <p:cNvPr id="47" name="Straight Arrow Connector 46"/>
          <p:cNvCxnSpPr/>
          <p:nvPr/>
        </p:nvCxnSpPr>
        <p:spPr>
          <a:xfrm>
            <a:off x="2574940" y="4350720"/>
            <a:ext cx="168982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7781925" y="3130065"/>
            <a:ext cx="842962" cy="962025"/>
          </a:xfrm>
          <a:custGeom>
            <a:avLst/>
            <a:gdLst>
              <a:gd name="connsiteX0" fmla="*/ 571500 w 842962"/>
              <a:gd name="connsiteY0" fmla="*/ 0 h 962025"/>
              <a:gd name="connsiteX1" fmla="*/ 771525 w 842962"/>
              <a:gd name="connsiteY1" fmla="*/ 209550 h 962025"/>
              <a:gd name="connsiteX2" fmla="*/ 838200 w 842962"/>
              <a:gd name="connsiteY2" fmla="*/ 619125 h 962025"/>
              <a:gd name="connsiteX3" fmla="*/ 742950 w 842962"/>
              <a:gd name="connsiteY3" fmla="*/ 781050 h 962025"/>
              <a:gd name="connsiteX4" fmla="*/ 466725 w 842962"/>
              <a:gd name="connsiteY4" fmla="*/ 876300 h 962025"/>
              <a:gd name="connsiteX5" fmla="*/ 0 w 842962"/>
              <a:gd name="connsiteY5" fmla="*/ 962025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2962" h="962025">
                <a:moveTo>
                  <a:pt x="571500" y="0"/>
                </a:moveTo>
                <a:cubicBezTo>
                  <a:pt x="649287" y="53181"/>
                  <a:pt x="727075" y="106363"/>
                  <a:pt x="771525" y="209550"/>
                </a:cubicBezTo>
                <a:cubicBezTo>
                  <a:pt x="815975" y="312737"/>
                  <a:pt x="842962" y="523875"/>
                  <a:pt x="838200" y="619125"/>
                </a:cubicBezTo>
                <a:cubicBezTo>
                  <a:pt x="833438" y="714375"/>
                  <a:pt x="804863" y="738188"/>
                  <a:pt x="742950" y="781050"/>
                </a:cubicBezTo>
                <a:cubicBezTo>
                  <a:pt x="681038" y="823913"/>
                  <a:pt x="590550" y="846138"/>
                  <a:pt x="466725" y="876300"/>
                </a:cubicBezTo>
                <a:cubicBezTo>
                  <a:pt x="342900" y="906462"/>
                  <a:pt x="171450" y="934243"/>
                  <a:pt x="0" y="962025"/>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155425" y="5350955"/>
            <a:ext cx="3266230" cy="523220"/>
          </a:xfrm>
          <a:prstGeom prst="rect">
            <a:avLst/>
          </a:prstGeom>
          <a:noFill/>
        </p:spPr>
        <p:txBody>
          <a:bodyPr wrap="square" rtlCol="0">
            <a:spAutoFit/>
          </a:bodyPr>
          <a:lstStyle/>
          <a:p>
            <a:r>
              <a:rPr lang="en-US" sz="1400" dirty="0" smtClean="0"/>
              <a:t>From the circuit, when the switch is open:</a:t>
            </a:r>
            <a:endParaRPr lang="en-US" sz="1400" dirty="0"/>
          </a:p>
        </p:txBody>
      </p:sp>
      <p:cxnSp>
        <p:nvCxnSpPr>
          <p:cNvPr id="54" name="Straight Arrow Connector 53"/>
          <p:cNvCxnSpPr/>
          <p:nvPr/>
        </p:nvCxnSpPr>
        <p:spPr>
          <a:xfrm flipH="1">
            <a:off x="3611875" y="4504340"/>
            <a:ext cx="729695" cy="384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3688685" y="5080415"/>
            <a:ext cx="42245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5148075" y="4427530"/>
            <a:ext cx="576077" cy="4608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535064" y="6550223"/>
            <a:ext cx="2112275" cy="307777"/>
          </a:xfrm>
          <a:prstGeom prst="rect">
            <a:avLst/>
          </a:prstGeom>
          <a:noFill/>
        </p:spPr>
        <p:txBody>
          <a:bodyPr wrap="square" rtlCol="0">
            <a:spAutoFit/>
          </a:bodyPr>
          <a:lstStyle/>
          <a:p>
            <a:r>
              <a:rPr lang="en-US" sz="1400" dirty="0" smtClean="0"/>
              <a:t>From the blue triangle</a:t>
            </a:r>
            <a:endParaRPr lang="en-US" sz="1400" dirty="0"/>
          </a:p>
        </p:txBody>
      </p:sp>
      <p:sp>
        <p:nvSpPr>
          <p:cNvPr id="62" name="Freeform 61"/>
          <p:cNvSpPr/>
          <p:nvPr/>
        </p:nvSpPr>
        <p:spPr>
          <a:xfrm>
            <a:off x="4305300" y="6311900"/>
            <a:ext cx="546100" cy="232833"/>
          </a:xfrm>
          <a:custGeom>
            <a:avLst/>
            <a:gdLst>
              <a:gd name="connsiteX0" fmla="*/ 0 w 546100"/>
              <a:gd name="connsiteY0" fmla="*/ 50800 h 232833"/>
              <a:gd name="connsiteX1" fmla="*/ 63500 w 546100"/>
              <a:gd name="connsiteY1" fmla="*/ 165100 h 232833"/>
              <a:gd name="connsiteX2" fmla="*/ 317500 w 546100"/>
              <a:gd name="connsiteY2" fmla="*/ 228600 h 232833"/>
              <a:gd name="connsiteX3" fmla="*/ 444500 w 546100"/>
              <a:gd name="connsiteY3" fmla="*/ 139700 h 232833"/>
              <a:gd name="connsiteX4" fmla="*/ 546100 w 546100"/>
              <a:gd name="connsiteY4" fmla="*/ 0 h 232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100" h="232833">
                <a:moveTo>
                  <a:pt x="0" y="50800"/>
                </a:moveTo>
                <a:cubicBezTo>
                  <a:pt x="5291" y="93133"/>
                  <a:pt x="10583" y="135467"/>
                  <a:pt x="63500" y="165100"/>
                </a:cubicBezTo>
                <a:cubicBezTo>
                  <a:pt x="116417" y="194733"/>
                  <a:pt x="254000" y="232833"/>
                  <a:pt x="317500" y="228600"/>
                </a:cubicBezTo>
                <a:cubicBezTo>
                  <a:pt x="381000" y="224367"/>
                  <a:pt x="406400" y="177800"/>
                  <a:pt x="444500" y="139700"/>
                </a:cubicBezTo>
                <a:cubicBezTo>
                  <a:pt x="482600" y="101600"/>
                  <a:pt x="546100" y="0"/>
                  <a:pt x="546100" y="0"/>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Freeform 62"/>
          <p:cNvSpPr/>
          <p:nvPr/>
        </p:nvSpPr>
        <p:spPr>
          <a:xfrm>
            <a:off x="5626100" y="5044017"/>
            <a:ext cx="381000" cy="632883"/>
          </a:xfrm>
          <a:custGeom>
            <a:avLst/>
            <a:gdLst>
              <a:gd name="connsiteX0" fmla="*/ 0 w 381000"/>
              <a:gd name="connsiteY0" fmla="*/ 35983 h 632883"/>
              <a:gd name="connsiteX1" fmla="*/ 304800 w 381000"/>
              <a:gd name="connsiteY1" fmla="*/ 99483 h 632883"/>
              <a:gd name="connsiteX2" fmla="*/ 381000 w 381000"/>
              <a:gd name="connsiteY2" fmla="*/ 632883 h 632883"/>
            </a:gdLst>
            <a:ahLst/>
            <a:cxnLst>
              <a:cxn ang="0">
                <a:pos x="connsiteX0" y="connsiteY0"/>
              </a:cxn>
              <a:cxn ang="0">
                <a:pos x="connsiteX1" y="connsiteY1"/>
              </a:cxn>
              <a:cxn ang="0">
                <a:pos x="connsiteX2" y="connsiteY2"/>
              </a:cxn>
            </a:cxnLst>
            <a:rect l="l" t="t" r="r" b="b"/>
            <a:pathLst>
              <a:path w="381000" h="632883">
                <a:moveTo>
                  <a:pt x="0" y="35983"/>
                </a:moveTo>
                <a:cubicBezTo>
                  <a:pt x="120650" y="17991"/>
                  <a:pt x="241300" y="0"/>
                  <a:pt x="304800" y="99483"/>
                </a:cubicBezTo>
                <a:cubicBezTo>
                  <a:pt x="368300" y="198966"/>
                  <a:pt x="374650" y="415924"/>
                  <a:pt x="381000" y="632883"/>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5" name="Freeform 64"/>
          <p:cNvSpPr/>
          <p:nvPr/>
        </p:nvSpPr>
        <p:spPr>
          <a:xfrm>
            <a:off x="2667000" y="5431367"/>
            <a:ext cx="3810000" cy="666750"/>
          </a:xfrm>
          <a:custGeom>
            <a:avLst/>
            <a:gdLst>
              <a:gd name="connsiteX0" fmla="*/ 0 w 3810000"/>
              <a:gd name="connsiteY0" fmla="*/ 664633 h 666750"/>
              <a:gd name="connsiteX1" fmla="*/ 228600 w 3810000"/>
              <a:gd name="connsiteY1" fmla="*/ 639233 h 666750"/>
              <a:gd name="connsiteX2" fmla="*/ 419100 w 3810000"/>
              <a:gd name="connsiteY2" fmla="*/ 499533 h 666750"/>
              <a:gd name="connsiteX3" fmla="*/ 635000 w 3810000"/>
              <a:gd name="connsiteY3" fmla="*/ 207433 h 666750"/>
              <a:gd name="connsiteX4" fmla="*/ 977900 w 3810000"/>
              <a:gd name="connsiteY4" fmla="*/ 55033 h 666750"/>
              <a:gd name="connsiteX5" fmla="*/ 1638300 w 3810000"/>
              <a:gd name="connsiteY5" fmla="*/ 29633 h 666750"/>
              <a:gd name="connsiteX6" fmla="*/ 2413000 w 3810000"/>
              <a:gd name="connsiteY6" fmla="*/ 16933 h 666750"/>
              <a:gd name="connsiteX7" fmla="*/ 3086100 w 3810000"/>
              <a:gd name="connsiteY7" fmla="*/ 16933 h 666750"/>
              <a:gd name="connsiteX8" fmla="*/ 3543300 w 3810000"/>
              <a:gd name="connsiteY8" fmla="*/ 16933 h 666750"/>
              <a:gd name="connsiteX9" fmla="*/ 3771900 w 3810000"/>
              <a:gd name="connsiteY9" fmla="*/ 118533 h 666750"/>
              <a:gd name="connsiteX10" fmla="*/ 3771900 w 3810000"/>
              <a:gd name="connsiteY10" fmla="*/ 207433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10000" h="666750">
                <a:moveTo>
                  <a:pt x="0" y="664633"/>
                </a:moveTo>
                <a:cubicBezTo>
                  <a:pt x="79375" y="665691"/>
                  <a:pt x="158750" y="666750"/>
                  <a:pt x="228600" y="639233"/>
                </a:cubicBezTo>
                <a:cubicBezTo>
                  <a:pt x="298450" y="611716"/>
                  <a:pt x="351367" y="571500"/>
                  <a:pt x="419100" y="499533"/>
                </a:cubicBezTo>
                <a:cubicBezTo>
                  <a:pt x="486833" y="427566"/>
                  <a:pt x="541867" y="281516"/>
                  <a:pt x="635000" y="207433"/>
                </a:cubicBezTo>
                <a:cubicBezTo>
                  <a:pt x="728133" y="133350"/>
                  <a:pt x="810683" y="84666"/>
                  <a:pt x="977900" y="55033"/>
                </a:cubicBezTo>
                <a:cubicBezTo>
                  <a:pt x="1145117" y="25400"/>
                  <a:pt x="1399117" y="35983"/>
                  <a:pt x="1638300" y="29633"/>
                </a:cubicBezTo>
                <a:cubicBezTo>
                  <a:pt x="1877483" y="23283"/>
                  <a:pt x="2413000" y="16933"/>
                  <a:pt x="2413000" y="16933"/>
                </a:cubicBezTo>
                <a:lnTo>
                  <a:pt x="3086100" y="16933"/>
                </a:lnTo>
                <a:cubicBezTo>
                  <a:pt x="3274483" y="16933"/>
                  <a:pt x="3429000" y="0"/>
                  <a:pt x="3543300" y="16933"/>
                </a:cubicBezTo>
                <a:cubicBezTo>
                  <a:pt x="3657600" y="33866"/>
                  <a:pt x="3733800" y="86783"/>
                  <a:pt x="3771900" y="118533"/>
                </a:cubicBezTo>
                <a:cubicBezTo>
                  <a:pt x="3810000" y="150283"/>
                  <a:pt x="3790950" y="178858"/>
                  <a:pt x="3771900" y="207433"/>
                </a:cubicBezTo>
              </a:path>
            </a:pathLst>
          </a:custGeom>
          <a:ln>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ectangle 65"/>
          <p:cNvSpPr/>
          <p:nvPr/>
        </p:nvSpPr>
        <p:spPr>
          <a:xfrm>
            <a:off x="3343040" y="5656490"/>
            <a:ext cx="5299890" cy="8833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7"/>
          <p:cNvSpPr>
            <a:spLocks noGrp="1"/>
          </p:cNvSpPr>
          <p:nvPr>
            <p:ph type="sldNum" sz="quarter" idx="12"/>
          </p:nvPr>
        </p:nvSpPr>
        <p:spPr>
          <a:noFill/>
          <a:ln>
            <a:miter lim="800000"/>
            <a:headEnd/>
            <a:tailEnd/>
          </a:ln>
        </p:spPr>
        <p:txBody>
          <a:bodyPr/>
          <a:lstStyle/>
          <a:p>
            <a:fld id="{B24AC01C-5223-4AA1-B50E-46A861AE31A0}" type="slidenum">
              <a:rPr lang="en-US"/>
              <a:pPr/>
              <a:t>43</a:t>
            </a:fld>
            <a:endParaRPr lang="en-US"/>
          </a:p>
        </p:txBody>
      </p:sp>
      <p:sp>
        <p:nvSpPr>
          <p:cNvPr id="33795" name="Rectangle 2"/>
          <p:cNvSpPr>
            <a:spLocks noGrp="1" noChangeArrowheads="1"/>
          </p:cNvSpPr>
          <p:nvPr>
            <p:ph type="title"/>
          </p:nvPr>
        </p:nvSpPr>
        <p:spPr>
          <a:xfrm>
            <a:off x="457200" y="7938"/>
            <a:ext cx="8229600" cy="1143000"/>
          </a:xfrm>
        </p:spPr>
        <p:txBody>
          <a:bodyPr/>
          <a:lstStyle/>
          <a:p>
            <a:pPr eaLnBrk="1" hangingPunct="1"/>
            <a:r>
              <a:rPr lang="en-US" sz="3200" b="1" smtClean="0"/>
              <a:t>Impedance matching</a:t>
            </a:r>
          </a:p>
        </p:txBody>
      </p:sp>
      <p:graphicFrame>
        <p:nvGraphicFramePr>
          <p:cNvPr id="33796" name="Object 16"/>
          <p:cNvGraphicFramePr>
            <a:graphicFrameLocks noChangeAspect="1"/>
          </p:cNvGraphicFramePr>
          <p:nvPr>
            <p:ph sz="half" idx="1"/>
          </p:nvPr>
        </p:nvGraphicFramePr>
        <p:xfrm>
          <a:off x="6588125" y="2133600"/>
          <a:ext cx="1404938" cy="681038"/>
        </p:xfrm>
        <a:graphic>
          <a:graphicData uri="http://schemas.openxmlformats.org/presentationml/2006/ole">
            <p:oleObj spid="_x0000_s184322" name="Equation" r:id="rId3" imgW="1282700" imgH="622300" progId="Equation.3">
              <p:embed/>
            </p:oleObj>
          </a:graphicData>
        </a:graphic>
      </p:graphicFrame>
      <p:graphicFrame>
        <p:nvGraphicFramePr>
          <p:cNvPr id="55358" name="Object 62"/>
          <p:cNvGraphicFramePr>
            <a:graphicFrameLocks noChangeAspect="1"/>
          </p:cNvGraphicFramePr>
          <p:nvPr>
            <p:ph sz="quarter" idx="2"/>
          </p:nvPr>
        </p:nvGraphicFramePr>
        <p:xfrm>
          <a:off x="6588125" y="4367213"/>
          <a:ext cx="720725" cy="374650"/>
        </p:xfrm>
        <a:graphic>
          <a:graphicData uri="http://schemas.openxmlformats.org/presentationml/2006/ole">
            <p:oleObj spid="_x0000_s184323" name="Equation" r:id="rId4" imgW="660113" imgH="342751" progId="Equation.3">
              <p:embed/>
            </p:oleObj>
          </a:graphicData>
        </a:graphic>
      </p:graphicFrame>
      <p:sp>
        <p:nvSpPr>
          <p:cNvPr id="33798" name="Text Box 3"/>
          <p:cNvSpPr txBox="1">
            <a:spLocks noChangeArrowheads="1"/>
          </p:cNvSpPr>
          <p:nvPr/>
        </p:nvSpPr>
        <p:spPr bwMode="auto">
          <a:xfrm>
            <a:off x="3311525" y="1701800"/>
            <a:ext cx="1584325" cy="1476375"/>
          </a:xfrm>
          <a:prstGeom prst="rect">
            <a:avLst/>
          </a:prstGeom>
          <a:noFill/>
          <a:ln w="9525">
            <a:solidFill>
              <a:schemeClr val="tx1"/>
            </a:solidFill>
            <a:miter lim="800000"/>
            <a:headEnd/>
            <a:tailEnd/>
          </a:ln>
          <a:effectLst/>
        </p:spPr>
        <p:txBody>
          <a:bodyPr>
            <a:spAutoFit/>
          </a:bodyPr>
          <a:lstStyle/>
          <a:p>
            <a:pPr algn="ctr" eaLnBrk="1" hangingPunct="1">
              <a:spcBef>
                <a:spcPct val="50000"/>
              </a:spcBef>
            </a:pPr>
            <a:endParaRPr lang="en-US"/>
          </a:p>
          <a:p>
            <a:pPr algn="ctr" eaLnBrk="1" hangingPunct="1">
              <a:spcBef>
                <a:spcPct val="50000"/>
              </a:spcBef>
            </a:pPr>
            <a:r>
              <a:rPr lang="en-US"/>
              <a:t>DC−DC Buck Converter</a:t>
            </a:r>
          </a:p>
          <a:p>
            <a:pPr algn="ctr" eaLnBrk="1" hangingPunct="1">
              <a:spcBef>
                <a:spcPct val="50000"/>
              </a:spcBef>
            </a:pPr>
            <a:endParaRPr lang="en-US"/>
          </a:p>
        </p:txBody>
      </p:sp>
      <p:sp>
        <p:nvSpPr>
          <p:cNvPr id="33799" name="Line 4"/>
          <p:cNvSpPr>
            <a:spLocks noChangeShapeType="1"/>
          </p:cNvSpPr>
          <p:nvPr/>
        </p:nvSpPr>
        <p:spPr bwMode="auto">
          <a:xfrm>
            <a:off x="2376488" y="1881188"/>
            <a:ext cx="935037" cy="0"/>
          </a:xfrm>
          <a:prstGeom prst="line">
            <a:avLst/>
          </a:prstGeom>
          <a:noFill/>
          <a:ln w="19050">
            <a:solidFill>
              <a:schemeClr val="tx1"/>
            </a:solidFill>
            <a:round/>
            <a:headEnd type="oval" w="med" len="med"/>
            <a:tailEnd/>
          </a:ln>
          <a:effectLst/>
        </p:spPr>
        <p:txBody>
          <a:bodyPr/>
          <a:lstStyle/>
          <a:p>
            <a:endParaRPr lang="en-US"/>
          </a:p>
        </p:txBody>
      </p:sp>
      <p:sp>
        <p:nvSpPr>
          <p:cNvPr id="33800" name="Line 5"/>
          <p:cNvSpPr>
            <a:spLocks noChangeShapeType="1"/>
          </p:cNvSpPr>
          <p:nvPr/>
        </p:nvSpPr>
        <p:spPr bwMode="auto">
          <a:xfrm>
            <a:off x="2376488" y="2998788"/>
            <a:ext cx="935037" cy="0"/>
          </a:xfrm>
          <a:prstGeom prst="line">
            <a:avLst/>
          </a:prstGeom>
          <a:noFill/>
          <a:ln w="19050">
            <a:solidFill>
              <a:schemeClr val="tx1"/>
            </a:solidFill>
            <a:round/>
            <a:headEnd type="oval" w="med" len="med"/>
            <a:tailEnd/>
          </a:ln>
          <a:effectLst/>
        </p:spPr>
        <p:txBody>
          <a:bodyPr/>
          <a:lstStyle/>
          <a:p>
            <a:endParaRPr lang="en-US"/>
          </a:p>
        </p:txBody>
      </p:sp>
      <p:sp>
        <p:nvSpPr>
          <p:cNvPr id="33801" name="Line 6"/>
          <p:cNvSpPr>
            <a:spLocks noChangeShapeType="1"/>
          </p:cNvSpPr>
          <p:nvPr/>
        </p:nvSpPr>
        <p:spPr bwMode="auto">
          <a:xfrm flipH="1">
            <a:off x="4897438" y="1881188"/>
            <a:ext cx="1547812" cy="0"/>
          </a:xfrm>
          <a:prstGeom prst="line">
            <a:avLst/>
          </a:prstGeom>
          <a:noFill/>
          <a:ln w="19050">
            <a:solidFill>
              <a:schemeClr val="tx1"/>
            </a:solidFill>
            <a:round/>
            <a:headEnd type="oval" w="med" len="med"/>
            <a:tailEnd/>
          </a:ln>
          <a:effectLst/>
        </p:spPr>
        <p:txBody>
          <a:bodyPr/>
          <a:lstStyle/>
          <a:p>
            <a:endParaRPr lang="en-US"/>
          </a:p>
        </p:txBody>
      </p:sp>
      <p:sp>
        <p:nvSpPr>
          <p:cNvPr id="33802" name="Text Box 8"/>
          <p:cNvSpPr txBox="1">
            <a:spLocks noChangeArrowheads="1"/>
          </p:cNvSpPr>
          <p:nvPr/>
        </p:nvSpPr>
        <p:spPr bwMode="auto">
          <a:xfrm>
            <a:off x="1763713" y="1878013"/>
            <a:ext cx="971550" cy="1192212"/>
          </a:xfrm>
          <a:prstGeom prst="rect">
            <a:avLst/>
          </a:prstGeom>
          <a:noFill/>
          <a:ln w="9525">
            <a:noFill/>
            <a:miter lim="800000"/>
            <a:headEnd/>
            <a:tailEnd/>
          </a:ln>
          <a:effectLst/>
        </p:spPr>
        <p:txBody>
          <a:bodyPr>
            <a:spAutoFit/>
          </a:bodyPr>
          <a:lstStyle/>
          <a:p>
            <a:pPr algn="ctr" eaLnBrk="1" hangingPunct="1">
              <a:spcBef>
                <a:spcPct val="50000"/>
              </a:spcBef>
            </a:pPr>
            <a:r>
              <a:rPr lang="en-US"/>
              <a:t>+</a:t>
            </a:r>
          </a:p>
          <a:p>
            <a:pPr algn="ctr" eaLnBrk="1" hangingPunct="1">
              <a:spcBef>
                <a:spcPct val="50000"/>
              </a:spcBef>
            </a:pPr>
            <a:r>
              <a:rPr lang="en-US"/>
              <a:t>V</a:t>
            </a:r>
            <a:r>
              <a:rPr lang="en-US" sz="2400" baseline="-25000"/>
              <a:t>in</a:t>
            </a:r>
          </a:p>
          <a:p>
            <a:pPr algn="ctr" eaLnBrk="1" hangingPunct="1">
              <a:spcBef>
                <a:spcPct val="50000"/>
              </a:spcBef>
            </a:pPr>
            <a:r>
              <a:rPr lang="en-US">
                <a:cs typeface="Arial" charset="0"/>
              </a:rPr>
              <a:t>−</a:t>
            </a:r>
          </a:p>
        </p:txBody>
      </p:sp>
      <p:sp>
        <p:nvSpPr>
          <p:cNvPr id="33803" name="Text Box 9"/>
          <p:cNvSpPr txBox="1">
            <a:spLocks noChangeArrowheads="1"/>
          </p:cNvSpPr>
          <p:nvPr/>
        </p:nvSpPr>
        <p:spPr bwMode="auto">
          <a:xfrm>
            <a:off x="4645025" y="1841500"/>
            <a:ext cx="2016125" cy="1192213"/>
          </a:xfrm>
          <a:prstGeom prst="rect">
            <a:avLst/>
          </a:prstGeom>
          <a:noFill/>
          <a:ln w="9525">
            <a:noFill/>
            <a:miter lim="800000"/>
            <a:headEnd/>
            <a:tailEnd/>
          </a:ln>
          <a:effectLst/>
        </p:spPr>
        <p:txBody>
          <a:bodyPr>
            <a:spAutoFit/>
          </a:bodyPr>
          <a:lstStyle/>
          <a:p>
            <a:pPr algn="ctr" eaLnBrk="1" hangingPunct="1">
              <a:spcBef>
                <a:spcPct val="50000"/>
              </a:spcBef>
            </a:pPr>
            <a:r>
              <a:rPr lang="en-US"/>
              <a:t>+</a:t>
            </a:r>
          </a:p>
          <a:p>
            <a:pPr algn="ctr" eaLnBrk="1" hangingPunct="1">
              <a:spcBef>
                <a:spcPct val="50000"/>
              </a:spcBef>
            </a:pPr>
            <a:r>
              <a:rPr lang="en-US"/>
              <a:t>V</a:t>
            </a:r>
            <a:r>
              <a:rPr lang="en-US" sz="2400" baseline="-25000"/>
              <a:t>out </a:t>
            </a:r>
            <a:r>
              <a:rPr lang="en-US"/>
              <a:t>= DV</a:t>
            </a:r>
            <a:r>
              <a:rPr lang="en-US" sz="2400" baseline="-25000"/>
              <a:t>in</a:t>
            </a:r>
          </a:p>
          <a:p>
            <a:pPr algn="ctr" eaLnBrk="1" hangingPunct="1">
              <a:spcBef>
                <a:spcPct val="50000"/>
              </a:spcBef>
            </a:pPr>
            <a:r>
              <a:rPr lang="en-US">
                <a:cs typeface="Arial" charset="0"/>
              </a:rPr>
              <a:t>−</a:t>
            </a:r>
          </a:p>
        </p:txBody>
      </p:sp>
      <p:sp>
        <p:nvSpPr>
          <p:cNvPr id="33804" name="Line 10"/>
          <p:cNvSpPr>
            <a:spLocks noChangeShapeType="1"/>
          </p:cNvSpPr>
          <p:nvPr/>
        </p:nvSpPr>
        <p:spPr bwMode="auto">
          <a:xfrm>
            <a:off x="2592388" y="1738313"/>
            <a:ext cx="503237" cy="0"/>
          </a:xfrm>
          <a:prstGeom prst="line">
            <a:avLst/>
          </a:prstGeom>
          <a:noFill/>
          <a:ln w="9525">
            <a:solidFill>
              <a:schemeClr val="tx1"/>
            </a:solidFill>
            <a:round/>
            <a:headEnd/>
            <a:tailEnd type="triangle" w="med" len="med"/>
          </a:ln>
          <a:effectLst/>
        </p:spPr>
        <p:txBody>
          <a:bodyPr/>
          <a:lstStyle/>
          <a:p>
            <a:endParaRPr lang="en-US"/>
          </a:p>
        </p:txBody>
      </p:sp>
      <p:sp>
        <p:nvSpPr>
          <p:cNvPr id="33805" name="Text Box 11"/>
          <p:cNvSpPr txBox="1">
            <a:spLocks noChangeArrowheads="1"/>
          </p:cNvSpPr>
          <p:nvPr/>
        </p:nvSpPr>
        <p:spPr bwMode="auto">
          <a:xfrm>
            <a:off x="4860925" y="1233488"/>
            <a:ext cx="1547813" cy="366712"/>
          </a:xfrm>
          <a:prstGeom prst="rect">
            <a:avLst/>
          </a:prstGeom>
          <a:noFill/>
          <a:ln w="9525">
            <a:noFill/>
            <a:miter lim="800000"/>
            <a:headEnd/>
            <a:tailEnd/>
          </a:ln>
          <a:effectLst/>
        </p:spPr>
        <p:txBody>
          <a:bodyPr>
            <a:spAutoFit/>
          </a:bodyPr>
          <a:lstStyle/>
          <a:p>
            <a:pPr algn="ctr" eaLnBrk="1" hangingPunct="1">
              <a:spcBef>
                <a:spcPct val="50000"/>
              </a:spcBef>
            </a:pPr>
            <a:r>
              <a:rPr lang="en-US"/>
              <a:t>I</a:t>
            </a:r>
            <a:r>
              <a:rPr lang="en-US" sz="2400" baseline="-25000"/>
              <a:t>out </a:t>
            </a:r>
            <a:r>
              <a:rPr lang="en-US"/>
              <a:t>= I</a:t>
            </a:r>
            <a:r>
              <a:rPr lang="en-US" sz="2400" baseline="-25000"/>
              <a:t>in</a:t>
            </a:r>
            <a:r>
              <a:rPr lang="en-US"/>
              <a:t> / D</a:t>
            </a:r>
          </a:p>
        </p:txBody>
      </p:sp>
      <p:sp>
        <p:nvSpPr>
          <p:cNvPr id="33806" name="Text Box 12"/>
          <p:cNvSpPr txBox="1">
            <a:spLocks noChangeArrowheads="1"/>
          </p:cNvSpPr>
          <p:nvPr/>
        </p:nvSpPr>
        <p:spPr bwMode="auto">
          <a:xfrm>
            <a:off x="2411413" y="1335088"/>
            <a:ext cx="792162" cy="366712"/>
          </a:xfrm>
          <a:prstGeom prst="rect">
            <a:avLst/>
          </a:prstGeom>
          <a:noFill/>
          <a:ln w="9525">
            <a:noFill/>
            <a:miter lim="800000"/>
            <a:headEnd/>
            <a:tailEnd/>
          </a:ln>
          <a:effectLst/>
        </p:spPr>
        <p:txBody>
          <a:bodyPr>
            <a:spAutoFit/>
          </a:bodyPr>
          <a:lstStyle/>
          <a:p>
            <a:pPr algn="ctr" eaLnBrk="1" hangingPunct="1">
              <a:spcBef>
                <a:spcPct val="50000"/>
              </a:spcBef>
            </a:pPr>
            <a:r>
              <a:rPr lang="en-US"/>
              <a:t>I</a:t>
            </a:r>
            <a:r>
              <a:rPr lang="en-US" sz="2400" baseline="-25000"/>
              <a:t>in</a:t>
            </a:r>
          </a:p>
        </p:txBody>
      </p:sp>
      <p:sp>
        <p:nvSpPr>
          <p:cNvPr id="33807" name="Line 13"/>
          <p:cNvSpPr>
            <a:spLocks noChangeShapeType="1"/>
          </p:cNvSpPr>
          <p:nvPr/>
        </p:nvSpPr>
        <p:spPr bwMode="auto">
          <a:xfrm>
            <a:off x="5149850" y="1738313"/>
            <a:ext cx="503238" cy="0"/>
          </a:xfrm>
          <a:prstGeom prst="line">
            <a:avLst/>
          </a:prstGeom>
          <a:noFill/>
          <a:ln w="9525">
            <a:solidFill>
              <a:schemeClr val="tx1"/>
            </a:solidFill>
            <a:round/>
            <a:headEnd/>
            <a:tailEnd type="triangle" w="med" len="med"/>
          </a:ln>
          <a:effectLst/>
        </p:spPr>
        <p:txBody>
          <a:bodyPr/>
          <a:lstStyle/>
          <a:p>
            <a:endParaRPr lang="en-US"/>
          </a:p>
        </p:txBody>
      </p:sp>
      <p:grpSp>
        <p:nvGrpSpPr>
          <p:cNvPr id="2" name="Group 25"/>
          <p:cNvGrpSpPr>
            <a:grpSpLocks/>
          </p:cNvGrpSpPr>
          <p:nvPr/>
        </p:nvGrpSpPr>
        <p:grpSpPr bwMode="auto">
          <a:xfrm rot="5537435" flipH="1">
            <a:off x="6245225" y="2389188"/>
            <a:ext cx="384175" cy="158750"/>
            <a:chOff x="2420" y="1628"/>
            <a:chExt cx="242" cy="100"/>
          </a:xfrm>
        </p:grpSpPr>
        <p:sp>
          <p:nvSpPr>
            <p:cNvPr id="33837" name="Line 26"/>
            <p:cNvSpPr>
              <a:spLocks noChangeShapeType="1"/>
            </p:cNvSpPr>
            <p:nvPr/>
          </p:nvSpPr>
          <p:spPr bwMode="auto">
            <a:xfrm flipH="1" flipV="1">
              <a:off x="2448" y="1632"/>
              <a:ext cx="48" cy="96"/>
            </a:xfrm>
            <a:prstGeom prst="line">
              <a:avLst/>
            </a:prstGeom>
            <a:noFill/>
            <a:ln w="19050">
              <a:solidFill>
                <a:schemeClr val="tx1"/>
              </a:solidFill>
              <a:round/>
              <a:headEnd/>
              <a:tailEnd/>
            </a:ln>
            <a:effectLst/>
          </p:spPr>
          <p:txBody>
            <a:bodyPr/>
            <a:lstStyle/>
            <a:p>
              <a:endParaRPr lang="en-US"/>
            </a:p>
          </p:txBody>
        </p:sp>
        <p:sp>
          <p:nvSpPr>
            <p:cNvPr id="33838" name="Line 27"/>
            <p:cNvSpPr>
              <a:spLocks noChangeShapeType="1"/>
            </p:cNvSpPr>
            <p:nvPr/>
          </p:nvSpPr>
          <p:spPr bwMode="auto">
            <a:xfrm flipV="1">
              <a:off x="2496" y="1632"/>
              <a:ext cx="48" cy="96"/>
            </a:xfrm>
            <a:prstGeom prst="line">
              <a:avLst/>
            </a:prstGeom>
            <a:noFill/>
            <a:ln w="19050">
              <a:solidFill>
                <a:schemeClr val="tx1"/>
              </a:solidFill>
              <a:round/>
              <a:headEnd/>
              <a:tailEnd/>
            </a:ln>
            <a:effectLst/>
          </p:spPr>
          <p:txBody>
            <a:bodyPr/>
            <a:lstStyle/>
            <a:p>
              <a:endParaRPr lang="en-US"/>
            </a:p>
          </p:txBody>
        </p:sp>
        <p:sp>
          <p:nvSpPr>
            <p:cNvPr id="33839" name="Line 28"/>
            <p:cNvSpPr>
              <a:spLocks noChangeShapeType="1"/>
            </p:cNvSpPr>
            <p:nvPr/>
          </p:nvSpPr>
          <p:spPr bwMode="auto">
            <a:xfrm flipH="1" flipV="1">
              <a:off x="2544" y="1632"/>
              <a:ext cx="48" cy="96"/>
            </a:xfrm>
            <a:prstGeom prst="line">
              <a:avLst/>
            </a:prstGeom>
            <a:noFill/>
            <a:ln w="19050">
              <a:solidFill>
                <a:schemeClr val="tx1"/>
              </a:solidFill>
              <a:round/>
              <a:headEnd/>
              <a:tailEnd/>
            </a:ln>
            <a:effectLst/>
          </p:spPr>
          <p:txBody>
            <a:bodyPr/>
            <a:lstStyle/>
            <a:p>
              <a:endParaRPr lang="en-US"/>
            </a:p>
          </p:txBody>
        </p:sp>
        <p:sp>
          <p:nvSpPr>
            <p:cNvPr id="33840" name="Line 29"/>
            <p:cNvSpPr>
              <a:spLocks noChangeShapeType="1"/>
            </p:cNvSpPr>
            <p:nvPr/>
          </p:nvSpPr>
          <p:spPr bwMode="auto">
            <a:xfrm flipV="1">
              <a:off x="2592" y="1632"/>
              <a:ext cx="48" cy="96"/>
            </a:xfrm>
            <a:prstGeom prst="line">
              <a:avLst/>
            </a:prstGeom>
            <a:noFill/>
            <a:ln w="19050">
              <a:solidFill>
                <a:schemeClr val="tx1"/>
              </a:solidFill>
              <a:round/>
              <a:headEnd/>
              <a:tailEnd/>
            </a:ln>
            <a:effectLst/>
          </p:spPr>
          <p:txBody>
            <a:bodyPr/>
            <a:lstStyle/>
            <a:p>
              <a:endParaRPr lang="en-US"/>
            </a:p>
          </p:txBody>
        </p:sp>
        <p:sp>
          <p:nvSpPr>
            <p:cNvPr id="33841" name="Line 30"/>
            <p:cNvSpPr>
              <a:spLocks noChangeShapeType="1"/>
            </p:cNvSpPr>
            <p:nvPr/>
          </p:nvSpPr>
          <p:spPr bwMode="auto">
            <a:xfrm>
              <a:off x="2638" y="1628"/>
              <a:ext cx="24" cy="48"/>
            </a:xfrm>
            <a:prstGeom prst="line">
              <a:avLst/>
            </a:prstGeom>
            <a:noFill/>
            <a:ln w="19050">
              <a:solidFill>
                <a:schemeClr val="tx1"/>
              </a:solidFill>
              <a:round/>
              <a:headEnd/>
              <a:tailEnd/>
            </a:ln>
            <a:effectLst/>
          </p:spPr>
          <p:txBody>
            <a:bodyPr/>
            <a:lstStyle/>
            <a:p>
              <a:endParaRPr lang="en-US"/>
            </a:p>
          </p:txBody>
        </p:sp>
        <p:sp>
          <p:nvSpPr>
            <p:cNvPr id="33842" name="Line 31"/>
            <p:cNvSpPr>
              <a:spLocks noChangeShapeType="1"/>
            </p:cNvSpPr>
            <p:nvPr/>
          </p:nvSpPr>
          <p:spPr bwMode="auto">
            <a:xfrm flipH="1">
              <a:off x="2420" y="1628"/>
              <a:ext cx="24" cy="48"/>
            </a:xfrm>
            <a:prstGeom prst="line">
              <a:avLst/>
            </a:prstGeom>
            <a:noFill/>
            <a:ln w="9525">
              <a:solidFill>
                <a:schemeClr val="tx1"/>
              </a:solidFill>
              <a:round/>
              <a:headEnd/>
              <a:tailEnd/>
            </a:ln>
            <a:effectLst/>
          </p:spPr>
          <p:txBody>
            <a:bodyPr/>
            <a:lstStyle/>
            <a:p>
              <a:endParaRPr lang="en-US"/>
            </a:p>
          </p:txBody>
        </p:sp>
      </p:grpSp>
      <p:sp>
        <p:nvSpPr>
          <p:cNvPr id="33809" name="Line 37"/>
          <p:cNvSpPr>
            <a:spLocks noChangeShapeType="1"/>
          </p:cNvSpPr>
          <p:nvPr/>
        </p:nvSpPr>
        <p:spPr bwMode="auto">
          <a:xfrm flipH="1">
            <a:off x="4897438" y="2997200"/>
            <a:ext cx="1547812" cy="0"/>
          </a:xfrm>
          <a:prstGeom prst="line">
            <a:avLst/>
          </a:prstGeom>
          <a:noFill/>
          <a:ln w="19050">
            <a:solidFill>
              <a:schemeClr val="tx1"/>
            </a:solidFill>
            <a:round/>
            <a:headEnd type="oval" w="med" len="med"/>
            <a:tailEnd/>
          </a:ln>
          <a:effectLst/>
        </p:spPr>
        <p:txBody>
          <a:bodyPr/>
          <a:lstStyle/>
          <a:p>
            <a:endParaRPr lang="en-US"/>
          </a:p>
        </p:txBody>
      </p:sp>
      <p:sp>
        <p:nvSpPr>
          <p:cNvPr id="33810" name="Line 38"/>
          <p:cNvSpPr>
            <a:spLocks noChangeShapeType="1"/>
          </p:cNvSpPr>
          <p:nvPr/>
        </p:nvSpPr>
        <p:spPr bwMode="auto">
          <a:xfrm flipH="1">
            <a:off x="6445250" y="1881188"/>
            <a:ext cx="0" cy="396875"/>
          </a:xfrm>
          <a:prstGeom prst="line">
            <a:avLst/>
          </a:prstGeom>
          <a:noFill/>
          <a:ln w="19050">
            <a:solidFill>
              <a:schemeClr val="tx1"/>
            </a:solidFill>
            <a:round/>
            <a:headEnd/>
            <a:tailEnd/>
          </a:ln>
          <a:effectLst/>
        </p:spPr>
        <p:txBody>
          <a:bodyPr/>
          <a:lstStyle/>
          <a:p>
            <a:endParaRPr lang="en-US"/>
          </a:p>
        </p:txBody>
      </p:sp>
      <p:sp>
        <p:nvSpPr>
          <p:cNvPr id="33811" name="Line 39"/>
          <p:cNvSpPr>
            <a:spLocks noChangeShapeType="1"/>
          </p:cNvSpPr>
          <p:nvPr/>
        </p:nvSpPr>
        <p:spPr bwMode="auto">
          <a:xfrm flipH="1">
            <a:off x="6445250" y="2636838"/>
            <a:ext cx="0" cy="361950"/>
          </a:xfrm>
          <a:prstGeom prst="line">
            <a:avLst/>
          </a:prstGeom>
          <a:noFill/>
          <a:ln w="19050">
            <a:solidFill>
              <a:schemeClr val="tx1"/>
            </a:solidFill>
            <a:round/>
            <a:headEnd/>
            <a:tailEnd/>
          </a:ln>
          <a:effectLst/>
        </p:spPr>
        <p:txBody>
          <a:bodyPr/>
          <a:lstStyle/>
          <a:p>
            <a:endParaRPr lang="en-US"/>
          </a:p>
        </p:txBody>
      </p:sp>
      <p:sp>
        <p:nvSpPr>
          <p:cNvPr id="55339" name="Line 43"/>
          <p:cNvSpPr>
            <a:spLocks noChangeShapeType="1"/>
          </p:cNvSpPr>
          <p:nvPr/>
        </p:nvSpPr>
        <p:spPr bwMode="auto">
          <a:xfrm flipH="1">
            <a:off x="2376488" y="3970338"/>
            <a:ext cx="4068762" cy="0"/>
          </a:xfrm>
          <a:prstGeom prst="line">
            <a:avLst/>
          </a:prstGeom>
          <a:noFill/>
          <a:ln w="19050">
            <a:solidFill>
              <a:schemeClr val="tx1"/>
            </a:solidFill>
            <a:round/>
            <a:headEnd type="oval" w="med" len="med"/>
            <a:tailEnd type="oval" w="med" len="med"/>
          </a:ln>
          <a:effectLst/>
        </p:spPr>
        <p:txBody>
          <a:bodyPr/>
          <a:lstStyle/>
          <a:p>
            <a:endParaRPr lang="en-US"/>
          </a:p>
        </p:txBody>
      </p:sp>
      <p:sp>
        <p:nvSpPr>
          <p:cNvPr id="55340" name="Text Box 44"/>
          <p:cNvSpPr txBox="1">
            <a:spLocks noChangeArrowheads="1"/>
          </p:cNvSpPr>
          <p:nvPr/>
        </p:nvSpPr>
        <p:spPr bwMode="auto">
          <a:xfrm>
            <a:off x="1763713" y="3965575"/>
            <a:ext cx="971550" cy="1192213"/>
          </a:xfrm>
          <a:prstGeom prst="rect">
            <a:avLst/>
          </a:prstGeom>
          <a:noFill/>
          <a:ln w="9525">
            <a:noFill/>
            <a:miter lim="800000"/>
            <a:headEnd/>
            <a:tailEnd/>
          </a:ln>
          <a:effectLst/>
        </p:spPr>
        <p:txBody>
          <a:bodyPr>
            <a:spAutoFit/>
          </a:bodyPr>
          <a:lstStyle/>
          <a:p>
            <a:pPr algn="ctr" eaLnBrk="1" hangingPunct="1">
              <a:spcBef>
                <a:spcPct val="50000"/>
              </a:spcBef>
            </a:pPr>
            <a:r>
              <a:rPr lang="en-US"/>
              <a:t>+</a:t>
            </a:r>
          </a:p>
          <a:p>
            <a:pPr algn="ctr" eaLnBrk="1" hangingPunct="1">
              <a:spcBef>
                <a:spcPct val="50000"/>
              </a:spcBef>
            </a:pPr>
            <a:r>
              <a:rPr lang="en-US"/>
              <a:t>V</a:t>
            </a:r>
            <a:r>
              <a:rPr lang="en-US" sz="2400" baseline="-25000"/>
              <a:t>in</a:t>
            </a:r>
          </a:p>
          <a:p>
            <a:pPr algn="ctr" eaLnBrk="1" hangingPunct="1">
              <a:spcBef>
                <a:spcPct val="50000"/>
              </a:spcBef>
            </a:pPr>
            <a:r>
              <a:rPr lang="en-US">
                <a:cs typeface="Arial" charset="0"/>
              </a:rPr>
              <a:t>−</a:t>
            </a:r>
          </a:p>
        </p:txBody>
      </p:sp>
      <p:sp>
        <p:nvSpPr>
          <p:cNvPr id="55342" name="Line 46"/>
          <p:cNvSpPr>
            <a:spLocks noChangeShapeType="1"/>
          </p:cNvSpPr>
          <p:nvPr/>
        </p:nvSpPr>
        <p:spPr bwMode="auto">
          <a:xfrm>
            <a:off x="2592388" y="3827463"/>
            <a:ext cx="503237" cy="0"/>
          </a:xfrm>
          <a:prstGeom prst="line">
            <a:avLst/>
          </a:prstGeom>
          <a:noFill/>
          <a:ln w="9525">
            <a:solidFill>
              <a:schemeClr val="tx1"/>
            </a:solidFill>
            <a:round/>
            <a:headEnd/>
            <a:tailEnd type="triangle" w="med" len="med"/>
          </a:ln>
          <a:effectLst/>
        </p:spPr>
        <p:txBody>
          <a:bodyPr/>
          <a:lstStyle/>
          <a:p>
            <a:endParaRPr lang="en-US"/>
          </a:p>
        </p:txBody>
      </p:sp>
      <p:sp>
        <p:nvSpPr>
          <p:cNvPr id="55344" name="Text Box 48"/>
          <p:cNvSpPr txBox="1">
            <a:spLocks noChangeArrowheads="1"/>
          </p:cNvSpPr>
          <p:nvPr/>
        </p:nvSpPr>
        <p:spPr bwMode="auto">
          <a:xfrm>
            <a:off x="2411413" y="3424238"/>
            <a:ext cx="792162" cy="366712"/>
          </a:xfrm>
          <a:prstGeom prst="rect">
            <a:avLst/>
          </a:prstGeom>
          <a:noFill/>
          <a:ln w="9525">
            <a:noFill/>
            <a:miter lim="800000"/>
            <a:headEnd/>
            <a:tailEnd/>
          </a:ln>
          <a:effectLst/>
        </p:spPr>
        <p:txBody>
          <a:bodyPr>
            <a:spAutoFit/>
          </a:bodyPr>
          <a:lstStyle/>
          <a:p>
            <a:pPr algn="ctr" eaLnBrk="1" hangingPunct="1">
              <a:spcBef>
                <a:spcPct val="50000"/>
              </a:spcBef>
            </a:pPr>
            <a:r>
              <a:rPr lang="en-US"/>
              <a:t>I</a:t>
            </a:r>
            <a:r>
              <a:rPr lang="en-US" sz="2400" baseline="-25000"/>
              <a:t>in</a:t>
            </a:r>
          </a:p>
        </p:txBody>
      </p:sp>
      <p:grpSp>
        <p:nvGrpSpPr>
          <p:cNvPr id="3" name="Group 51"/>
          <p:cNvGrpSpPr>
            <a:grpSpLocks/>
          </p:cNvGrpSpPr>
          <p:nvPr/>
        </p:nvGrpSpPr>
        <p:grpSpPr bwMode="auto">
          <a:xfrm rot="5537435" flipH="1">
            <a:off x="6245225" y="4478338"/>
            <a:ext cx="384175" cy="158750"/>
            <a:chOff x="2420" y="1628"/>
            <a:chExt cx="242" cy="100"/>
          </a:xfrm>
        </p:grpSpPr>
        <p:sp>
          <p:nvSpPr>
            <p:cNvPr id="33831" name="Line 52"/>
            <p:cNvSpPr>
              <a:spLocks noChangeShapeType="1"/>
            </p:cNvSpPr>
            <p:nvPr/>
          </p:nvSpPr>
          <p:spPr bwMode="auto">
            <a:xfrm flipH="1" flipV="1">
              <a:off x="2448" y="1632"/>
              <a:ext cx="48" cy="96"/>
            </a:xfrm>
            <a:prstGeom prst="line">
              <a:avLst/>
            </a:prstGeom>
            <a:noFill/>
            <a:ln w="19050">
              <a:solidFill>
                <a:schemeClr val="tx1"/>
              </a:solidFill>
              <a:round/>
              <a:headEnd/>
              <a:tailEnd/>
            </a:ln>
            <a:effectLst/>
          </p:spPr>
          <p:txBody>
            <a:bodyPr/>
            <a:lstStyle/>
            <a:p>
              <a:endParaRPr lang="en-US"/>
            </a:p>
          </p:txBody>
        </p:sp>
        <p:sp>
          <p:nvSpPr>
            <p:cNvPr id="33832" name="Line 53"/>
            <p:cNvSpPr>
              <a:spLocks noChangeShapeType="1"/>
            </p:cNvSpPr>
            <p:nvPr/>
          </p:nvSpPr>
          <p:spPr bwMode="auto">
            <a:xfrm flipV="1">
              <a:off x="2496" y="1632"/>
              <a:ext cx="48" cy="96"/>
            </a:xfrm>
            <a:prstGeom prst="line">
              <a:avLst/>
            </a:prstGeom>
            <a:noFill/>
            <a:ln w="19050">
              <a:solidFill>
                <a:schemeClr val="tx1"/>
              </a:solidFill>
              <a:round/>
              <a:headEnd/>
              <a:tailEnd/>
            </a:ln>
            <a:effectLst/>
          </p:spPr>
          <p:txBody>
            <a:bodyPr/>
            <a:lstStyle/>
            <a:p>
              <a:endParaRPr lang="en-US"/>
            </a:p>
          </p:txBody>
        </p:sp>
        <p:sp>
          <p:nvSpPr>
            <p:cNvPr id="33833" name="Line 54"/>
            <p:cNvSpPr>
              <a:spLocks noChangeShapeType="1"/>
            </p:cNvSpPr>
            <p:nvPr/>
          </p:nvSpPr>
          <p:spPr bwMode="auto">
            <a:xfrm flipH="1" flipV="1">
              <a:off x="2544" y="1632"/>
              <a:ext cx="48" cy="96"/>
            </a:xfrm>
            <a:prstGeom prst="line">
              <a:avLst/>
            </a:prstGeom>
            <a:noFill/>
            <a:ln w="19050">
              <a:solidFill>
                <a:schemeClr val="tx1"/>
              </a:solidFill>
              <a:round/>
              <a:headEnd/>
              <a:tailEnd/>
            </a:ln>
            <a:effectLst/>
          </p:spPr>
          <p:txBody>
            <a:bodyPr/>
            <a:lstStyle/>
            <a:p>
              <a:endParaRPr lang="en-US"/>
            </a:p>
          </p:txBody>
        </p:sp>
        <p:sp>
          <p:nvSpPr>
            <p:cNvPr id="33834" name="Line 55"/>
            <p:cNvSpPr>
              <a:spLocks noChangeShapeType="1"/>
            </p:cNvSpPr>
            <p:nvPr/>
          </p:nvSpPr>
          <p:spPr bwMode="auto">
            <a:xfrm flipV="1">
              <a:off x="2592" y="1632"/>
              <a:ext cx="48" cy="96"/>
            </a:xfrm>
            <a:prstGeom prst="line">
              <a:avLst/>
            </a:prstGeom>
            <a:noFill/>
            <a:ln w="19050">
              <a:solidFill>
                <a:schemeClr val="tx1"/>
              </a:solidFill>
              <a:round/>
              <a:headEnd/>
              <a:tailEnd/>
            </a:ln>
            <a:effectLst/>
          </p:spPr>
          <p:txBody>
            <a:bodyPr/>
            <a:lstStyle/>
            <a:p>
              <a:endParaRPr lang="en-US"/>
            </a:p>
          </p:txBody>
        </p:sp>
        <p:sp>
          <p:nvSpPr>
            <p:cNvPr id="33835" name="Line 56"/>
            <p:cNvSpPr>
              <a:spLocks noChangeShapeType="1"/>
            </p:cNvSpPr>
            <p:nvPr/>
          </p:nvSpPr>
          <p:spPr bwMode="auto">
            <a:xfrm>
              <a:off x="2638" y="1628"/>
              <a:ext cx="24" cy="48"/>
            </a:xfrm>
            <a:prstGeom prst="line">
              <a:avLst/>
            </a:prstGeom>
            <a:noFill/>
            <a:ln w="19050">
              <a:solidFill>
                <a:schemeClr val="tx1"/>
              </a:solidFill>
              <a:round/>
              <a:headEnd/>
              <a:tailEnd/>
            </a:ln>
            <a:effectLst/>
          </p:spPr>
          <p:txBody>
            <a:bodyPr/>
            <a:lstStyle/>
            <a:p>
              <a:endParaRPr lang="en-US"/>
            </a:p>
          </p:txBody>
        </p:sp>
        <p:sp>
          <p:nvSpPr>
            <p:cNvPr id="33836" name="Line 57"/>
            <p:cNvSpPr>
              <a:spLocks noChangeShapeType="1"/>
            </p:cNvSpPr>
            <p:nvPr/>
          </p:nvSpPr>
          <p:spPr bwMode="auto">
            <a:xfrm flipH="1">
              <a:off x="2420" y="1628"/>
              <a:ext cx="24" cy="48"/>
            </a:xfrm>
            <a:prstGeom prst="line">
              <a:avLst/>
            </a:prstGeom>
            <a:noFill/>
            <a:ln w="9525">
              <a:solidFill>
                <a:schemeClr val="tx1"/>
              </a:solidFill>
              <a:round/>
              <a:headEnd/>
              <a:tailEnd/>
            </a:ln>
            <a:effectLst/>
          </p:spPr>
          <p:txBody>
            <a:bodyPr/>
            <a:lstStyle/>
            <a:p>
              <a:endParaRPr lang="en-US"/>
            </a:p>
          </p:txBody>
        </p:sp>
      </p:grpSp>
      <p:sp>
        <p:nvSpPr>
          <p:cNvPr id="55355" name="Line 59"/>
          <p:cNvSpPr>
            <a:spLocks noChangeShapeType="1"/>
          </p:cNvSpPr>
          <p:nvPr/>
        </p:nvSpPr>
        <p:spPr bwMode="auto">
          <a:xfrm flipH="1">
            <a:off x="6445250" y="3970338"/>
            <a:ext cx="0" cy="396875"/>
          </a:xfrm>
          <a:prstGeom prst="line">
            <a:avLst/>
          </a:prstGeom>
          <a:noFill/>
          <a:ln w="19050">
            <a:solidFill>
              <a:schemeClr val="tx1"/>
            </a:solidFill>
            <a:round/>
            <a:headEnd/>
            <a:tailEnd/>
          </a:ln>
          <a:effectLst/>
        </p:spPr>
        <p:txBody>
          <a:bodyPr/>
          <a:lstStyle/>
          <a:p>
            <a:endParaRPr lang="en-US"/>
          </a:p>
        </p:txBody>
      </p:sp>
      <p:sp>
        <p:nvSpPr>
          <p:cNvPr id="55356" name="Line 60"/>
          <p:cNvSpPr>
            <a:spLocks noChangeShapeType="1"/>
          </p:cNvSpPr>
          <p:nvPr/>
        </p:nvSpPr>
        <p:spPr bwMode="auto">
          <a:xfrm flipH="1">
            <a:off x="6445250" y="4725988"/>
            <a:ext cx="0" cy="361950"/>
          </a:xfrm>
          <a:prstGeom prst="line">
            <a:avLst/>
          </a:prstGeom>
          <a:noFill/>
          <a:ln w="19050">
            <a:solidFill>
              <a:schemeClr val="tx1"/>
            </a:solidFill>
            <a:round/>
            <a:headEnd/>
            <a:tailEnd/>
          </a:ln>
          <a:effectLst/>
        </p:spPr>
        <p:txBody>
          <a:bodyPr/>
          <a:lstStyle/>
          <a:p>
            <a:endParaRPr lang="en-US"/>
          </a:p>
        </p:txBody>
      </p:sp>
      <p:sp>
        <p:nvSpPr>
          <p:cNvPr id="55357" name="Line 61"/>
          <p:cNvSpPr>
            <a:spLocks noChangeShapeType="1"/>
          </p:cNvSpPr>
          <p:nvPr/>
        </p:nvSpPr>
        <p:spPr bwMode="auto">
          <a:xfrm flipH="1">
            <a:off x="2376488" y="5086350"/>
            <a:ext cx="4068762" cy="0"/>
          </a:xfrm>
          <a:prstGeom prst="line">
            <a:avLst/>
          </a:prstGeom>
          <a:noFill/>
          <a:ln w="19050">
            <a:solidFill>
              <a:schemeClr val="tx1"/>
            </a:solidFill>
            <a:round/>
            <a:headEnd type="oval" w="med" len="med"/>
            <a:tailEnd type="oval" w="med" len="med"/>
          </a:ln>
          <a:effectLst/>
        </p:spPr>
        <p:txBody>
          <a:bodyPr/>
          <a:lstStyle/>
          <a:p>
            <a:endParaRPr lang="en-US"/>
          </a:p>
        </p:txBody>
      </p:sp>
      <p:graphicFrame>
        <p:nvGraphicFramePr>
          <p:cNvPr id="55360" name="Object 64"/>
          <p:cNvGraphicFramePr>
            <a:graphicFrameLocks noChangeAspect="1"/>
          </p:cNvGraphicFramePr>
          <p:nvPr>
            <p:ph sz="quarter" idx="3"/>
          </p:nvPr>
        </p:nvGraphicFramePr>
        <p:xfrm>
          <a:off x="611188" y="5397500"/>
          <a:ext cx="4932362" cy="1092200"/>
        </p:xfrm>
        <a:graphic>
          <a:graphicData uri="http://schemas.openxmlformats.org/presentationml/2006/ole">
            <p:oleObj spid="_x0000_s184324" name="Equation" r:id="rId5" imgW="4191000" imgH="927100" progId="Equation.3">
              <p:embed/>
            </p:oleObj>
          </a:graphicData>
        </a:graphic>
      </p:graphicFrame>
      <p:sp>
        <p:nvSpPr>
          <p:cNvPr id="55362" name="AutoShape 66"/>
          <p:cNvSpPr>
            <a:spLocks noChangeArrowheads="1"/>
          </p:cNvSpPr>
          <p:nvPr/>
        </p:nvSpPr>
        <p:spPr bwMode="auto">
          <a:xfrm>
            <a:off x="5256213" y="4329113"/>
            <a:ext cx="900112" cy="431800"/>
          </a:xfrm>
          <a:prstGeom prst="rightArrow">
            <a:avLst>
              <a:gd name="adj1" fmla="val 50000"/>
              <a:gd name="adj2" fmla="val 52114"/>
            </a:avLst>
          </a:prstGeom>
          <a:noFill/>
          <a:ln w="9525">
            <a:solidFill>
              <a:srgbClr val="FF0000"/>
            </a:solidFill>
            <a:miter lim="800000"/>
            <a:headEnd/>
            <a:tailEnd/>
          </a:ln>
          <a:effectLst/>
        </p:spPr>
        <p:txBody>
          <a:bodyPr wrap="none" anchor="ctr"/>
          <a:lstStyle/>
          <a:p>
            <a:pPr eaLnBrk="1" hangingPunct="1"/>
            <a:endParaRPr lang="en-US"/>
          </a:p>
        </p:txBody>
      </p:sp>
      <p:sp>
        <p:nvSpPr>
          <p:cNvPr id="55363" name="Text Box 67"/>
          <p:cNvSpPr txBox="1">
            <a:spLocks noChangeArrowheads="1"/>
          </p:cNvSpPr>
          <p:nvPr/>
        </p:nvSpPr>
        <p:spPr bwMode="auto">
          <a:xfrm>
            <a:off x="2951163" y="4227513"/>
            <a:ext cx="2376487" cy="641350"/>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Equivalent from source perspective</a:t>
            </a:r>
          </a:p>
        </p:txBody>
      </p:sp>
      <p:sp>
        <p:nvSpPr>
          <p:cNvPr id="33823" name="Oval 68"/>
          <p:cNvSpPr>
            <a:spLocks noChangeArrowheads="1"/>
          </p:cNvSpPr>
          <p:nvPr/>
        </p:nvSpPr>
        <p:spPr bwMode="auto">
          <a:xfrm>
            <a:off x="1800225" y="1700213"/>
            <a:ext cx="900113" cy="1476375"/>
          </a:xfrm>
          <a:prstGeom prst="ellipse">
            <a:avLst/>
          </a:prstGeom>
          <a:noFill/>
          <a:ln w="9525">
            <a:solidFill>
              <a:srgbClr val="FF0000"/>
            </a:solidFill>
            <a:prstDash val="dash"/>
            <a:round/>
            <a:headEnd/>
            <a:tailEnd/>
          </a:ln>
          <a:effectLst/>
        </p:spPr>
        <p:txBody>
          <a:bodyPr wrap="none" anchor="ctr"/>
          <a:lstStyle/>
          <a:p>
            <a:pPr eaLnBrk="1" hangingPunct="1"/>
            <a:endParaRPr lang="en-US"/>
          </a:p>
        </p:txBody>
      </p:sp>
      <p:sp>
        <p:nvSpPr>
          <p:cNvPr id="33824" name="Text Box 69"/>
          <p:cNvSpPr txBox="1">
            <a:spLocks noChangeArrowheads="1"/>
          </p:cNvSpPr>
          <p:nvPr/>
        </p:nvSpPr>
        <p:spPr bwMode="auto">
          <a:xfrm>
            <a:off x="935038" y="2306638"/>
            <a:ext cx="1081087" cy="366712"/>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Source</a:t>
            </a:r>
          </a:p>
        </p:txBody>
      </p:sp>
      <p:sp>
        <p:nvSpPr>
          <p:cNvPr id="55366" name="Text Box 70"/>
          <p:cNvSpPr txBox="1">
            <a:spLocks noChangeArrowheads="1"/>
          </p:cNvSpPr>
          <p:nvPr/>
        </p:nvSpPr>
        <p:spPr bwMode="auto">
          <a:xfrm>
            <a:off x="5940425" y="5481638"/>
            <a:ext cx="2411413" cy="1079500"/>
          </a:xfrm>
          <a:prstGeom prst="rect">
            <a:avLst/>
          </a:prstGeom>
          <a:noFill/>
          <a:ln w="9525">
            <a:solidFill>
              <a:srgbClr val="FF0000"/>
            </a:solidFill>
            <a:miter lim="800000"/>
            <a:headEnd/>
            <a:tailEnd/>
          </a:ln>
          <a:effectLst/>
        </p:spPr>
        <p:txBody>
          <a:bodyPr>
            <a:spAutoFit/>
          </a:bodyPr>
          <a:lstStyle/>
          <a:p>
            <a:pPr eaLnBrk="1" hangingPunct="1">
              <a:spcBef>
                <a:spcPct val="50000"/>
              </a:spcBef>
            </a:pPr>
            <a:r>
              <a:rPr lang="en-US" sz="1600" b="1">
                <a:solidFill>
                  <a:srgbClr val="FF0000"/>
                </a:solidFill>
              </a:rPr>
              <a:t>So, the buck converter makes the load resistance look larger to the source</a:t>
            </a:r>
          </a:p>
        </p:txBody>
      </p:sp>
      <p:sp>
        <p:nvSpPr>
          <p:cNvPr id="55368" name="Oval 72"/>
          <p:cNvSpPr>
            <a:spLocks noChangeArrowheads="1"/>
          </p:cNvSpPr>
          <p:nvPr/>
        </p:nvSpPr>
        <p:spPr bwMode="auto">
          <a:xfrm>
            <a:off x="4751388" y="5624513"/>
            <a:ext cx="828675" cy="828675"/>
          </a:xfrm>
          <a:prstGeom prst="ellipse">
            <a:avLst/>
          </a:prstGeom>
          <a:noFill/>
          <a:ln w="19050">
            <a:solidFill>
              <a:srgbClr val="FF0000"/>
            </a:solidFill>
            <a:prstDash val="dash"/>
            <a:round/>
            <a:headEnd/>
            <a:tailEnd/>
          </a:ln>
          <a:effectLst/>
        </p:spPr>
        <p:txBody>
          <a:bodyPr wrap="none" anchor="ctr"/>
          <a:lstStyle/>
          <a:p>
            <a:pPr eaLnBrk="1" hangingPunct="1"/>
            <a:endParaRPr lang="en-US"/>
          </a:p>
        </p:txBody>
      </p:sp>
      <p:sp>
        <p:nvSpPr>
          <p:cNvPr id="55369" name="Line 73"/>
          <p:cNvSpPr>
            <a:spLocks noChangeShapeType="1"/>
          </p:cNvSpPr>
          <p:nvPr/>
        </p:nvSpPr>
        <p:spPr bwMode="auto">
          <a:xfrm flipH="1">
            <a:off x="5616575" y="6057900"/>
            <a:ext cx="323850" cy="0"/>
          </a:xfrm>
          <a:prstGeom prst="line">
            <a:avLst/>
          </a:prstGeom>
          <a:noFill/>
          <a:ln w="1905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3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3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3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5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3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3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36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536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536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53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39" grpId="0" animBg="1"/>
      <p:bldP spid="55340" grpId="0"/>
      <p:bldP spid="55342" grpId="0" animBg="1"/>
      <p:bldP spid="55344" grpId="0"/>
      <p:bldP spid="55355" grpId="0" animBg="1"/>
      <p:bldP spid="55356" grpId="0" animBg="1"/>
      <p:bldP spid="55357" grpId="0" animBg="1"/>
      <p:bldP spid="55362" grpId="0" animBg="1"/>
      <p:bldP spid="55363" grpId="0"/>
      <p:bldP spid="55366" grpId="0" animBg="1"/>
      <p:bldP spid="55368" grpId="0" animBg="1"/>
      <p:bldP spid="5536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sz="2800" b="1" smtClean="0"/>
              <a:t>Example of drawing maximum power from solar panel</a:t>
            </a:r>
          </a:p>
        </p:txBody>
      </p:sp>
      <p:pic>
        <p:nvPicPr>
          <p:cNvPr id="34820" name="Picture 5"/>
          <p:cNvPicPr>
            <a:picLocks noChangeAspect="1" noChangeArrowheads="1"/>
          </p:cNvPicPr>
          <p:nvPr/>
        </p:nvPicPr>
        <p:blipFill>
          <a:blip r:embed="rId3" cstate="print"/>
          <a:srcRect/>
          <a:stretch>
            <a:fillRect/>
          </a:stretch>
        </p:blipFill>
        <p:spPr bwMode="auto">
          <a:xfrm>
            <a:off x="1301750" y="1639888"/>
            <a:ext cx="4648200" cy="3838575"/>
          </a:xfrm>
          <a:prstGeom prst="rect">
            <a:avLst/>
          </a:prstGeom>
          <a:noFill/>
          <a:ln w="9525">
            <a:noFill/>
            <a:miter lim="800000"/>
            <a:headEnd/>
            <a:tailEnd/>
          </a:ln>
          <a:effectLst/>
        </p:spPr>
      </p:pic>
      <p:sp>
        <p:nvSpPr>
          <p:cNvPr id="58374" name="Line 6"/>
          <p:cNvSpPr>
            <a:spLocks noChangeShapeType="1"/>
          </p:cNvSpPr>
          <p:nvPr/>
        </p:nvSpPr>
        <p:spPr bwMode="auto">
          <a:xfrm>
            <a:off x="1225550" y="2581275"/>
            <a:ext cx="685800" cy="0"/>
          </a:xfrm>
          <a:prstGeom prst="line">
            <a:avLst/>
          </a:prstGeom>
          <a:noFill/>
          <a:ln w="19050">
            <a:solidFill>
              <a:srgbClr val="FF0000"/>
            </a:solidFill>
            <a:round/>
            <a:headEnd/>
            <a:tailEnd type="triangle" w="med" len="med"/>
          </a:ln>
          <a:effectLst/>
        </p:spPr>
        <p:txBody>
          <a:bodyPr/>
          <a:lstStyle/>
          <a:p>
            <a:endParaRPr lang="en-US"/>
          </a:p>
        </p:txBody>
      </p:sp>
      <p:sp>
        <p:nvSpPr>
          <p:cNvPr id="58375" name="Line 7"/>
          <p:cNvSpPr>
            <a:spLocks noChangeShapeType="1"/>
          </p:cNvSpPr>
          <p:nvPr/>
        </p:nvSpPr>
        <p:spPr bwMode="auto">
          <a:xfrm flipV="1">
            <a:off x="5006975" y="4732338"/>
            <a:ext cx="152400" cy="381000"/>
          </a:xfrm>
          <a:prstGeom prst="line">
            <a:avLst/>
          </a:prstGeom>
          <a:noFill/>
          <a:ln w="19050">
            <a:solidFill>
              <a:srgbClr val="FF0000"/>
            </a:solidFill>
            <a:round/>
            <a:headEnd/>
            <a:tailEnd type="triangle" w="med" len="med"/>
          </a:ln>
          <a:effectLst/>
        </p:spPr>
        <p:txBody>
          <a:bodyPr/>
          <a:lstStyle/>
          <a:p>
            <a:endParaRPr lang="en-US"/>
          </a:p>
        </p:txBody>
      </p:sp>
      <p:sp>
        <p:nvSpPr>
          <p:cNvPr id="58376" name="Text Box 8"/>
          <p:cNvSpPr txBox="1">
            <a:spLocks noChangeArrowheads="1"/>
          </p:cNvSpPr>
          <p:nvPr/>
        </p:nvSpPr>
        <p:spPr bwMode="auto">
          <a:xfrm>
            <a:off x="615950" y="2354263"/>
            <a:ext cx="685800" cy="366712"/>
          </a:xfrm>
          <a:prstGeom prst="rect">
            <a:avLst/>
          </a:prstGeom>
          <a:noFill/>
          <a:ln w="9525">
            <a:noFill/>
            <a:miter lim="800000"/>
            <a:headEnd/>
            <a:tailEnd/>
          </a:ln>
          <a:effectLst/>
        </p:spPr>
        <p:txBody>
          <a:bodyPr>
            <a:spAutoFit/>
          </a:bodyPr>
          <a:lstStyle/>
          <a:p>
            <a:pPr algn="r" eaLnBrk="1" hangingPunct="1">
              <a:spcBef>
                <a:spcPct val="50000"/>
              </a:spcBef>
            </a:pPr>
            <a:r>
              <a:rPr lang="en-US">
                <a:solidFill>
                  <a:srgbClr val="FF0000"/>
                </a:solidFill>
              </a:rPr>
              <a:t>I</a:t>
            </a:r>
            <a:r>
              <a:rPr lang="en-US" sz="2400" baseline="-25000">
                <a:solidFill>
                  <a:srgbClr val="FF0000"/>
                </a:solidFill>
              </a:rPr>
              <a:t>sc</a:t>
            </a:r>
          </a:p>
        </p:txBody>
      </p:sp>
      <p:sp>
        <p:nvSpPr>
          <p:cNvPr id="58377" name="Text Box 9"/>
          <p:cNvSpPr txBox="1">
            <a:spLocks noChangeArrowheads="1"/>
          </p:cNvSpPr>
          <p:nvPr/>
        </p:nvSpPr>
        <p:spPr bwMode="auto">
          <a:xfrm>
            <a:off x="4546600" y="5021263"/>
            <a:ext cx="685800" cy="366712"/>
          </a:xfrm>
          <a:prstGeom prst="rect">
            <a:avLst/>
          </a:prstGeom>
          <a:noFill/>
          <a:ln w="9525">
            <a:noFill/>
            <a:miter lim="800000"/>
            <a:headEnd/>
            <a:tailEnd/>
          </a:ln>
          <a:effectLst/>
        </p:spPr>
        <p:txBody>
          <a:bodyPr>
            <a:spAutoFit/>
          </a:bodyPr>
          <a:lstStyle/>
          <a:p>
            <a:pPr algn="r" eaLnBrk="1" hangingPunct="1">
              <a:spcBef>
                <a:spcPct val="50000"/>
              </a:spcBef>
            </a:pPr>
            <a:r>
              <a:rPr lang="en-US">
                <a:solidFill>
                  <a:srgbClr val="FF0000"/>
                </a:solidFill>
              </a:rPr>
              <a:t>V</a:t>
            </a:r>
            <a:r>
              <a:rPr lang="en-US" sz="2400" baseline="-25000">
                <a:solidFill>
                  <a:srgbClr val="FF0000"/>
                </a:solidFill>
              </a:rPr>
              <a:t>oc</a:t>
            </a:r>
          </a:p>
        </p:txBody>
      </p:sp>
      <p:sp>
        <p:nvSpPr>
          <p:cNvPr id="34825" name="Oval 12"/>
          <p:cNvSpPr>
            <a:spLocks noChangeArrowheads="1"/>
          </p:cNvSpPr>
          <p:nvPr/>
        </p:nvSpPr>
        <p:spPr bwMode="auto">
          <a:xfrm rot="3010882">
            <a:off x="4055270" y="2780506"/>
            <a:ext cx="576262" cy="384175"/>
          </a:xfrm>
          <a:prstGeom prst="ellipse">
            <a:avLst/>
          </a:prstGeom>
          <a:noFill/>
          <a:ln w="19050">
            <a:solidFill>
              <a:srgbClr val="FF0000"/>
            </a:solidFill>
            <a:prstDash val="sysDot"/>
            <a:round/>
            <a:headEnd/>
            <a:tailEnd/>
          </a:ln>
          <a:effectLst/>
        </p:spPr>
        <p:txBody>
          <a:bodyPr wrap="none" anchor="ctr"/>
          <a:lstStyle/>
          <a:p>
            <a:pPr eaLnBrk="1" hangingPunct="1"/>
            <a:endParaRPr lang="en-US"/>
          </a:p>
        </p:txBody>
      </p:sp>
      <p:sp>
        <p:nvSpPr>
          <p:cNvPr id="34826" name="Line 13"/>
          <p:cNvSpPr>
            <a:spLocks noChangeShapeType="1"/>
          </p:cNvSpPr>
          <p:nvPr/>
        </p:nvSpPr>
        <p:spPr bwMode="auto">
          <a:xfrm flipH="1">
            <a:off x="4319588" y="2540000"/>
            <a:ext cx="1692275" cy="438150"/>
          </a:xfrm>
          <a:prstGeom prst="line">
            <a:avLst/>
          </a:prstGeom>
          <a:noFill/>
          <a:ln w="19050">
            <a:solidFill>
              <a:srgbClr val="FF0000"/>
            </a:solidFill>
            <a:round/>
            <a:headEnd/>
            <a:tailEnd/>
          </a:ln>
          <a:effectLst/>
        </p:spPr>
        <p:txBody>
          <a:bodyPr/>
          <a:lstStyle/>
          <a:p>
            <a:endParaRPr lang="en-US"/>
          </a:p>
        </p:txBody>
      </p:sp>
      <p:sp>
        <p:nvSpPr>
          <p:cNvPr id="34827" name="Text Box 14"/>
          <p:cNvSpPr txBox="1">
            <a:spLocks noChangeArrowheads="1"/>
          </p:cNvSpPr>
          <p:nvPr/>
        </p:nvSpPr>
        <p:spPr bwMode="auto">
          <a:xfrm>
            <a:off x="6005513" y="2205038"/>
            <a:ext cx="2851150" cy="641350"/>
          </a:xfrm>
          <a:prstGeom prst="rect">
            <a:avLst/>
          </a:prstGeom>
          <a:noFill/>
          <a:ln w="9525">
            <a:noFill/>
            <a:miter lim="800000"/>
            <a:headEnd/>
            <a:tailEnd/>
          </a:ln>
          <a:effectLst/>
        </p:spPr>
        <p:txBody>
          <a:bodyPr>
            <a:spAutoFit/>
          </a:bodyPr>
          <a:lstStyle/>
          <a:p>
            <a:pPr eaLnBrk="1" hangingPunct="1">
              <a:spcBef>
                <a:spcPct val="50000"/>
              </a:spcBef>
            </a:pPr>
            <a:r>
              <a:rPr lang="en-US" b="1"/>
              <a:t>P</a:t>
            </a:r>
            <a:r>
              <a:rPr lang="en-US" sz="2000" b="1" baseline="-25000"/>
              <a:t>max</a:t>
            </a:r>
            <a:r>
              <a:rPr lang="en-US" b="1"/>
              <a:t> is approx. 130W (occurs at 29V, 4.5A)</a:t>
            </a:r>
          </a:p>
        </p:txBody>
      </p:sp>
      <p:sp>
        <p:nvSpPr>
          <p:cNvPr id="58384" name="Line 16"/>
          <p:cNvSpPr>
            <a:spLocks noChangeShapeType="1"/>
          </p:cNvSpPr>
          <p:nvPr/>
        </p:nvSpPr>
        <p:spPr bwMode="auto">
          <a:xfrm flipV="1">
            <a:off x="1908175" y="2324100"/>
            <a:ext cx="3348038" cy="2395538"/>
          </a:xfrm>
          <a:prstGeom prst="line">
            <a:avLst/>
          </a:prstGeom>
          <a:noFill/>
          <a:ln w="9525">
            <a:solidFill>
              <a:schemeClr val="tx1"/>
            </a:solidFill>
            <a:round/>
            <a:headEnd/>
            <a:tailEnd/>
          </a:ln>
          <a:effectLst/>
        </p:spPr>
        <p:txBody>
          <a:bodyPr/>
          <a:lstStyle/>
          <a:p>
            <a:endParaRPr lang="en-US"/>
          </a:p>
        </p:txBody>
      </p:sp>
      <p:graphicFrame>
        <p:nvGraphicFramePr>
          <p:cNvPr id="58385" name="Object 17"/>
          <p:cNvGraphicFramePr>
            <a:graphicFrameLocks noChangeAspect="1"/>
          </p:cNvGraphicFramePr>
          <p:nvPr>
            <p:ph idx="1"/>
          </p:nvPr>
        </p:nvGraphicFramePr>
        <p:xfrm>
          <a:off x="6119813" y="3929063"/>
          <a:ext cx="2482850" cy="652462"/>
        </p:xfrm>
        <a:graphic>
          <a:graphicData uri="http://schemas.openxmlformats.org/presentationml/2006/ole">
            <p:oleObj spid="_x0000_s185346" name="Equation" r:id="rId4" imgW="2120900" imgH="558800" progId="Equation.3">
              <p:embed/>
            </p:oleObj>
          </a:graphicData>
        </a:graphic>
      </p:graphicFrame>
      <p:sp>
        <p:nvSpPr>
          <p:cNvPr id="58387" name="Text Box 19"/>
          <p:cNvSpPr txBox="1">
            <a:spLocks noChangeArrowheads="1"/>
          </p:cNvSpPr>
          <p:nvPr/>
        </p:nvSpPr>
        <p:spPr bwMode="auto">
          <a:xfrm>
            <a:off x="6048375" y="3055938"/>
            <a:ext cx="2851150" cy="915987"/>
          </a:xfrm>
          <a:prstGeom prst="rect">
            <a:avLst/>
          </a:prstGeom>
          <a:noFill/>
          <a:ln w="9525">
            <a:noFill/>
            <a:miter lim="800000"/>
            <a:headEnd/>
            <a:tailEnd/>
          </a:ln>
          <a:effectLst/>
        </p:spPr>
        <p:txBody>
          <a:bodyPr>
            <a:spAutoFit/>
          </a:bodyPr>
          <a:lstStyle/>
          <a:p>
            <a:pPr eaLnBrk="1" hangingPunct="1">
              <a:spcBef>
                <a:spcPct val="50000"/>
              </a:spcBef>
            </a:pPr>
            <a:r>
              <a:rPr lang="en-US" b="1"/>
              <a:t>For max power from panels at this solar intensity level, attach</a:t>
            </a:r>
          </a:p>
        </p:txBody>
      </p:sp>
      <p:sp>
        <p:nvSpPr>
          <p:cNvPr id="58388" name="Text Box 20"/>
          <p:cNvSpPr txBox="1">
            <a:spLocks noChangeArrowheads="1"/>
          </p:cNvSpPr>
          <p:nvPr/>
        </p:nvSpPr>
        <p:spPr bwMode="auto">
          <a:xfrm>
            <a:off x="1943100" y="5600700"/>
            <a:ext cx="4032250" cy="366713"/>
          </a:xfrm>
          <a:prstGeom prst="rect">
            <a:avLst/>
          </a:prstGeom>
          <a:noFill/>
          <a:ln w="9525">
            <a:noFill/>
            <a:miter lim="800000"/>
            <a:headEnd/>
            <a:tailEnd/>
          </a:ln>
          <a:effectLst/>
        </p:spPr>
        <p:txBody>
          <a:bodyPr>
            <a:spAutoFit/>
          </a:bodyPr>
          <a:lstStyle/>
          <a:p>
            <a:pPr eaLnBrk="1" hangingPunct="1">
              <a:spcBef>
                <a:spcPct val="50000"/>
              </a:spcBef>
            </a:pPr>
            <a:r>
              <a:rPr lang="en-US" dirty="0">
                <a:solidFill>
                  <a:srgbClr val="FF0000"/>
                </a:solidFill>
              </a:rPr>
              <a:t>I-V characteristic of 6.44</a:t>
            </a:r>
            <a:r>
              <a:rPr lang="en-US" dirty="0">
                <a:solidFill>
                  <a:srgbClr val="FF0000"/>
                </a:solidFill>
                <a:cs typeface="Arial" charset="0"/>
              </a:rPr>
              <a:t>Ω</a:t>
            </a:r>
            <a:r>
              <a:rPr lang="en-US" dirty="0">
                <a:solidFill>
                  <a:srgbClr val="FF0000"/>
                </a:solidFill>
              </a:rPr>
              <a:t> resistor</a:t>
            </a:r>
            <a:endParaRPr lang="en-US" sz="2400" baseline="-25000" dirty="0">
              <a:solidFill>
                <a:srgbClr val="FF0000"/>
              </a:solidFill>
            </a:endParaRPr>
          </a:p>
        </p:txBody>
      </p:sp>
      <p:sp>
        <p:nvSpPr>
          <p:cNvPr id="58389" name="Line 21"/>
          <p:cNvSpPr>
            <a:spLocks noChangeShapeType="1"/>
          </p:cNvSpPr>
          <p:nvPr/>
        </p:nvSpPr>
        <p:spPr bwMode="auto">
          <a:xfrm flipV="1">
            <a:off x="2916238" y="4016375"/>
            <a:ext cx="0" cy="1620838"/>
          </a:xfrm>
          <a:prstGeom prst="line">
            <a:avLst/>
          </a:prstGeom>
          <a:noFill/>
          <a:ln w="19050">
            <a:solidFill>
              <a:srgbClr val="FF0000"/>
            </a:solidFill>
            <a:round/>
            <a:headEnd/>
            <a:tailEnd type="triangle" w="med" len="med"/>
          </a:ln>
          <a:effectLst/>
        </p:spPr>
        <p:txBody>
          <a:bodyPr/>
          <a:lstStyle/>
          <a:p>
            <a:endParaRPr lang="en-US"/>
          </a:p>
        </p:txBody>
      </p:sp>
      <p:sp>
        <p:nvSpPr>
          <p:cNvPr id="34833" name="Oval 22"/>
          <p:cNvSpPr>
            <a:spLocks noChangeArrowheads="1"/>
          </p:cNvSpPr>
          <p:nvPr/>
        </p:nvSpPr>
        <p:spPr bwMode="auto">
          <a:xfrm>
            <a:off x="4319588" y="2936875"/>
            <a:ext cx="71437" cy="73025"/>
          </a:xfrm>
          <a:prstGeom prst="ellipse">
            <a:avLst/>
          </a:prstGeom>
          <a:solidFill>
            <a:srgbClr val="FF0000"/>
          </a:solidFill>
          <a:ln w="9525">
            <a:solidFill>
              <a:srgbClr val="FF0000"/>
            </a:solidFill>
            <a:round/>
            <a:headEnd/>
            <a:tailEnd/>
          </a:ln>
          <a:effectLst/>
        </p:spPr>
        <p:txBody>
          <a:bodyPr wrap="none" anchor="ctr"/>
          <a:lstStyle/>
          <a:p>
            <a:pPr eaLnBrk="1" hangingPunct="1"/>
            <a:endParaRPr lang="en-US"/>
          </a:p>
        </p:txBody>
      </p:sp>
      <p:sp>
        <p:nvSpPr>
          <p:cNvPr id="58393" name="Text Box 25"/>
          <p:cNvSpPr txBox="1">
            <a:spLocks noChangeArrowheads="1"/>
          </p:cNvSpPr>
          <p:nvPr/>
        </p:nvSpPr>
        <p:spPr bwMode="auto">
          <a:xfrm>
            <a:off x="6084888" y="4722813"/>
            <a:ext cx="2771775" cy="1892826"/>
          </a:xfrm>
          <a:prstGeom prst="rect">
            <a:avLst/>
          </a:prstGeom>
          <a:noFill/>
          <a:ln w="9525">
            <a:noFill/>
            <a:miter lim="800000"/>
            <a:headEnd/>
            <a:tailEnd/>
          </a:ln>
          <a:effectLst/>
        </p:spPr>
        <p:txBody>
          <a:bodyPr>
            <a:spAutoFit/>
          </a:bodyPr>
          <a:lstStyle/>
          <a:p>
            <a:pPr eaLnBrk="1" hangingPunct="1">
              <a:spcBef>
                <a:spcPct val="50000"/>
              </a:spcBef>
            </a:pPr>
            <a:r>
              <a:rPr lang="en-US" dirty="0">
                <a:solidFill>
                  <a:srgbClr val="FF0000"/>
                </a:solidFill>
              </a:rPr>
              <a:t>But as the sun conditions change, the “max power resistance” must also </a:t>
            </a:r>
            <a:r>
              <a:rPr lang="en-US" dirty="0" smtClean="0">
                <a:solidFill>
                  <a:srgbClr val="FF0000"/>
                </a:solidFill>
              </a:rPr>
              <a:t>change. </a:t>
            </a:r>
          </a:p>
          <a:p>
            <a:pPr eaLnBrk="1" hangingPunct="1">
              <a:spcBef>
                <a:spcPct val="50000"/>
              </a:spcBef>
            </a:pPr>
            <a:r>
              <a:rPr lang="en-US" dirty="0" smtClean="0">
                <a:solidFill>
                  <a:srgbClr val="FF0000"/>
                </a:solidFill>
              </a:rPr>
              <a:t>Also, the load changes  based on the user needs.</a:t>
            </a:r>
          </a:p>
        </p:txBody>
      </p:sp>
      <p:sp>
        <p:nvSpPr>
          <p:cNvPr id="19" name="Rectangle 18"/>
          <p:cNvSpPr/>
          <p:nvPr/>
        </p:nvSpPr>
        <p:spPr>
          <a:xfrm>
            <a:off x="2229295" y="1777585"/>
            <a:ext cx="2880375" cy="345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58376"/>
                                        </p:tgtEl>
                                      </p:cBhvr>
                                    </p:animEffect>
                                    <p:set>
                                      <p:cBhvr>
                                        <p:cTn id="7" dur="1" fill="hold">
                                          <p:stCondLst>
                                            <p:cond delay="1999"/>
                                          </p:stCondLst>
                                        </p:cTn>
                                        <p:tgtEl>
                                          <p:spTgt spid="5837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58374"/>
                                        </p:tgtEl>
                                      </p:cBhvr>
                                    </p:animEffect>
                                    <p:set>
                                      <p:cBhvr>
                                        <p:cTn id="10" dur="1" fill="hold">
                                          <p:stCondLst>
                                            <p:cond delay="1999"/>
                                          </p:stCondLst>
                                        </p:cTn>
                                        <p:tgtEl>
                                          <p:spTgt spid="58374"/>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58377"/>
                                        </p:tgtEl>
                                      </p:cBhvr>
                                    </p:animEffect>
                                    <p:set>
                                      <p:cBhvr>
                                        <p:cTn id="13" dur="1" fill="hold">
                                          <p:stCondLst>
                                            <p:cond delay="1999"/>
                                          </p:stCondLst>
                                        </p:cTn>
                                        <p:tgtEl>
                                          <p:spTgt spid="5837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58375"/>
                                        </p:tgtEl>
                                      </p:cBhvr>
                                    </p:animEffect>
                                    <p:set>
                                      <p:cBhvr>
                                        <p:cTn id="16" dur="1" fill="hold">
                                          <p:stCondLst>
                                            <p:cond delay="1999"/>
                                          </p:stCondLst>
                                        </p:cTn>
                                        <p:tgtEl>
                                          <p:spTgt spid="58375"/>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83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838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838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3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38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animBg="1"/>
      <p:bldP spid="58375" grpId="0" animBg="1"/>
      <p:bldP spid="58376" grpId="0"/>
      <p:bldP spid="58377" grpId="0"/>
      <p:bldP spid="58384" grpId="0" animBg="1"/>
      <p:bldP spid="58387" grpId="0"/>
      <p:bldP spid="58388" grpId="0"/>
      <p:bldP spid="58389" grpId="0" animBg="1"/>
      <p:bldP spid="5839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82600" y="166688"/>
            <a:ext cx="8229600" cy="777875"/>
          </a:xfrm>
        </p:spPr>
        <p:txBody>
          <a:bodyPr/>
          <a:lstStyle/>
          <a:p>
            <a:pPr eaLnBrk="1" hangingPunct="1"/>
            <a:r>
              <a:rPr lang="en-US" sz="2400" b="1" dirty="0" smtClean="0"/>
              <a:t>Example of a directed connected load different to that yielding maximum power</a:t>
            </a:r>
          </a:p>
        </p:txBody>
      </p:sp>
      <p:pic>
        <p:nvPicPr>
          <p:cNvPr id="35844" name="Picture 3"/>
          <p:cNvPicPr>
            <a:picLocks noChangeAspect="1" noChangeArrowheads="1"/>
          </p:cNvPicPr>
          <p:nvPr/>
        </p:nvPicPr>
        <p:blipFill>
          <a:blip r:embed="rId3" cstate="print"/>
          <a:srcRect/>
          <a:stretch>
            <a:fillRect/>
          </a:stretch>
        </p:blipFill>
        <p:spPr bwMode="auto">
          <a:xfrm>
            <a:off x="2087563" y="981075"/>
            <a:ext cx="4648200" cy="3838575"/>
          </a:xfrm>
          <a:prstGeom prst="rect">
            <a:avLst/>
          </a:prstGeom>
          <a:noFill/>
          <a:ln w="9525">
            <a:noFill/>
            <a:miter lim="800000"/>
            <a:headEnd/>
            <a:tailEnd/>
          </a:ln>
          <a:effectLst/>
        </p:spPr>
      </p:pic>
      <p:sp>
        <p:nvSpPr>
          <p:cNvPr id="35845" name="Oval 8"/>
          <p:cNvSpPr>
            <a:spLocks noChangeArrowheads="1"/>
          </p:cNvSpPr>
          <p:nvPr/>
        </p:nvSpPr>
        <p:spPr bwMode="auto">
          <a:xfrm rot="3010882">
            <a:off x="4836319" y="2121694"/>
            <a:ext cx="576263" cy="384175"/>
          </a:xfrm>
          <a:prstGeom prst="ellipse">
            <a:avLst/>
          </a:prstGeom>
          <a:noFill/>
          <a:ln w="19050">
            <a:solidFill>
              <a:srgbClr val="FF0000"/>
            </a:solidFill>
            <a:prstDash val="sysDot"/>
            <a:round/>
            <a:headEnd/>
            <a:tailEnd/>
          </a:ln>
          <a:effectLst/>
        </p:spPr>
        <p:txBody>
          <a:bodyPr wrap="none" anchor="ctr"/>
          <a:lstStyle/>
          <a:p>
            <a:pPr eaLnBrk="1" hangingPunct="1"/>
            <a:endParaRPr lang="en-US"/>
          </a:p>
        </p:txBody>
      </p:sp>
      <p:sp>
        <p:nvSpPr>
          <p:cNvPr id="35846" name="Text Box 10"/>
          <p:cNvSpPr txBox="1">
            <a:spLocks noChangeArrowheads="1"/>
          </p:cNvSpPr>
          <p:nvPr/>
        </p:nvSpPr>
        <p:spPr bwMode="auto">
          <a:xfrm>
            <a:off x="6732588" y="1585913"/>
            <a:ext cx="1050925" cy="366712"/>
          </a:xfrm>
          <a:prstGeom prst="rect">
            <a:avLst/>
          </a:prstGeom>
          <a:noFill/>
          <a:ln w="9525">
            <a:noFill/>
            <a:miter lim="800000"/>
            <a:headEnd/>
            <a:tailEnd/>
          </a:ln>
          <a:effectLst/>
        </p:spPr>
        <p:txBody>
          <a:bodyPr>
            <a:spAutoFit/>
          </a:bodyPr>
          <a:lstStyle/>
          <a:p>
            <a:pPr eaLnBrk="1" hangingPunct="1">
              <a:spcBef>
                <a:spcPct val="50000"/>
              </a:spcBef>
            </a:pPr>
            <a:r>
              <a:rPr lang="en-US" b="1"/>
              <a:t>130W</a:t>
            </a:r>
          </a:p>
        </p:txBody>
      </p:sp>
      <p:sp>
        <p:nvSpPr>
          <p:cNvPr id="35847" name="Text Box 14"/>
          <p:cNvSpPr txBox="1">
            <a:spLocks noChangeArrowheads="1"/>
          </p:cNvSpPr>
          <p:nvPr/>
        </p:nvSpPr>
        <p:spPr bwMode="auto">
          <a:xfrm rot="-2056667">
            <a:off x="3203575" y="2997200"/>
            <a:ext cx="1295400" cy="30480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FF0000"/>
                </a:solidFill>
              </a:rPr>
              <a:t>6.44</a:t>
            </a:r>
            <a:r>
              <a:rPr lang="en-US" sz="1400">
                <a:solidFill>
                  <a:srgbClr val="FF0000"/>
                </a:solidFill>
                <a:cs typeface="Arial" charset="0"/>
              </a:rPr>
              <a:t>Ω</a:t>
            </a:r>
            <a:r>
              <a:rPr lang="en-US" sz="1400">
                <a:solidFill>
                  <a:srgbClr val="FF0000"/>
                </a:solidFill>
              </a:rPr>
              <a:t> resistor</a:t>
            </a:r>
            <a:endParaRPr lang="en-US" sz="1400" baseline="-25000">
              <a:solidFill>
                <a:srgbClr val="FF0000"/>
              </a:solidFill>
            </a:endParaRPr>
          </a:p>
        </p:txBody>
      </p:sp>
      <p:sp>
        <p:nvSpPr>
          <p:cNvPr id="60433" name="Line 17"/>
          <p:cNvSpPr>
            <a:spLocks noChangeShapeType="1"/>
          </p:cNvSpPr>
          <p:nvPr/>
        </p:nvSpPr>
        <p:spPr bwMode="auto">
          <a:xfrm flipV="1">
            <a:off x="2700338" y="1736725"/>
            <a:ext cx="971550" cy="2306638"/>
          </a:xfrm>
          <a:prstGeom prst="line">
            <a:avLst/>
          </a:prstGeom>
          <a:noFill/>
          <a:ln w="9525">
            <a:solidFill>
              <a:schemeClr val="tx1"/>
            </a:solidFill>
            <a:round/>
            <a:headEnd/>
            <a:tailEnd/>
          </a:ln>
          <a:effectLst/>
        </p:spPr>
        <p:txBody>
          <a:bodyPr/>
          <a:lstStyle/>
          <a:p>
            <a:endParaRPr lang="en-US"/>
          </a:p>
        </p:txBody>
      </p:sp>
      <p:sp>
        <p:nvSpPr>
          <p:cNvPr id="60434" name="Text Box 18"/>
          <p:cNvSpPr txBox="1">
            <a:spLocks noChangeArrowheads="1"/>
          </p:cNvSpPr>
          <p:nvPr/>
        </p:nvSpPr>
        <p:spPr bwMode="auto">
          <a:xfrm rot="-4015323">
            <a:off x="2547938" y="2484438"/>
            <a:ext cx="1295400" cy="30480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FF0000"/>
                </a:solidFill>
              </a:rPr>
              <a:t>2</a:t>
            </a:r>
            <a:r>
              <a:rPr lang="en-US" sz="1400">
                <a:solidFill>
                  <a:srgbClr val="FF0000"/>
                </a:solidFill>
                <a:cs typeface="Arial" charset="0"/>
              </a:rPr>
              <a:t>Ω</a:t>
            </a:r>
            <a:r>
              <a:rPr lang="en-US" sz="1400">
                <a:solidFill>
                  <a:srgbClr val="FF0000"/>
                </a:solidFill>
              </a:rPr>
              <a:t> resistor</a:t>
            </a:r>
            <a:endParaRPr lang="en-US" sz="1400" baseline="-25000">
              <a:solidFill>
                <a:srgbClr val="FF0000"/>
              </a:solidFill>
            </a:endParaRPr>
          </a:p>
        </p:txBody>
      </p:sp>
      <p:sp>
        <p:nvSpPr>
          <p:cNvPr id="35850" name="Line 19"/>
          <p:cNvSpPr>
            <a:spLocks noChangeShapeType="1"/>
          </p:cNvSpPr>
          <p:nvPr/>
        </p:nvSpPr>
        <p:spPr bwMode="auto">
          <a:xfrm flipH="1">
            <a:off x="5111750" y="1809750"/>
            <a:ext cx="1657350" cy="504825"/>
          </a:xfrm>
          <a:prstGeom prst="line">
            <a:avLst/>
          </a:prstGeom>
          <a:noFill/>
          <a:ln w="19050">
            <a:solidFill>
              <a:srgbClr val="FF0000"/>
            </a:solidFill>
            <a:round/>
            <a:headEnd/>
            <a:tailEnd/>
          </a:ln>
          <a:effectLst/>
        </p:spPr>
        <p:txBody>
          <a:bodyPr/>
          <a:lstStyle/>
          <a:p>
            <a:endParaRPr lang="en-US"/>
          </a:p>
        </p:txBody>
      </p:sp>
      <p:sp>
        <p:nvSpPr>
          <p:cNvPr id="35851" name="Oval 20"/>
          <p:cNvSpPr>
            <a:spLocks noChangeArrowheads="1"/>
          </p:cNvSpPr>
          <p:nvPr/>
        </p:nvSpPr>
        <p:spPr bwMode="auto">
          <a:xfrm>
            <a:off x="5111750" y="2278063"/>
            <a:ext cx="71438" cy="73025"/>
          </a:xfrm>
          <a:prstGeom prst="ellipse">
            <a:avLst/>
          </a:prstGeom>
          <a:solidFill>
            <a:srgbClr val="FF0000"/>
          </a:solidFill>
          <a:ln w="9525">
            <a:solidFill>
              <a:srgbClr val="FF0000"/>
            </a:solidFill>
            <a:round/>
            <a:headEnd/>
            <a:tailEnd/>
          </a:ln>
          <a:effectLst/>
        </p:spPr>
        <p:txBody>
          <a:bodyPr wrap="none" anchor="ctr"/>
          <a:lstStyle/>
          <a:p>
            <a:pPr eaLnBrk="1" hangingPunct="1"/>
            <a:endParaRPr lang="en-US"/>
          </a:p>
        </p:txBody>
      </p:sp>
      <p:sp>
        <p:nvSpPr>
          <p:cNvPr id="35852" name="Line 21"/>
          <p:cNvSpPr>
            <a:spLocks noChangeShapeType="1"/>
          </p:cNvSpPr>
          <p:nvPr/>
        </p:nvSpPr>
        <p:spPr bwMode="auto">
          <a:xfrm flipV="1">
            <a:off x="2700338" y="1665288"/>
            <a:ext cx="3348037" cy="2395537"/>
          </a:xfrm>
          <a:prstGeom prst="line">
            <a:avLst/>
          </a:prstGeom>
          <a:noFill/>
          <a:ln w="9525">
            <a:solidFill>
              <a:schemeClr val="tx1"/>
            </a:solidFill>
            <a:round/>
            <a:headEnd/>
            <a:tailEnd/>
          </a:ln>
          <a:effectLst/>
        </p:spPr>
        <p:txBody>
          <a:bodyPr/>
          <a:lstStyle/>
          <a:p>
            <a:endParaRPr lang="en-US"/>
          </a:p>
        </p:txBody>
      </p:sp>
      <p:sp>
        <p:nvSpPr>
          <p:cNvPr id="60438" name="Line 22"/>
          <p:cNvSpPr>
            <a:spLocks noChangeShapeType="1"/>
          </p:cNvSpPr>
          <p:nvPr/>
        </p:nvSpPr>
        <p:spPr bwMode="auto">
          <a:xfrm flipH="1">
            <a:off x="3563938" y="1628775"/>
            <a:ext cx="576262" cy="323850"/>
          </a:xfrm>
          <a:prstGeom prst="line">
            <a:avLst/>
          </a:prstGeom>
          <a:noFill/>
          <a:ln w="19050">
            <a:solidFill>
              <a:srgbClr val="FF0000"/>
            </a:solidFill>
            <a:round/>
            <a:headEnd/>
            <a:tailEnd/>
          </a:ln>
          <a:effectLst/>
        </p:spPr>
        <p:txBody>
          <a:bodyPr/>
          <a:lstStyle/>
          <a:p>
            <a:endParaRPr lang="en-US"/>
          </a:p>
        </p:txBody>
      </p:sp>
      <p:sp>
        <p:nvSpPr>
          <p:cNvPr id="60439" name="Oval 23"/>
          <p:cNvSpPr>
            <a:spLocks noChangeArrowheads="1"/>
          </p:cNvSpPr>
          <p:nvPr/>
        </p:nvSpPr>
        <p:spPr bwMode="auto">
          <a:xfrm>
            <a:off x="3529013" y="1914525"/>
            <a:ext cx="71437" cy="73025"/>
          </a:xfrm>
          <a:prstGeom prst="ellipse">
            <a:avLst/>
          </a:prstGeom>
          <a:solidFill>
            <a:srgbClr val="FF0000"/>
          </a:solidFill>
          <a:ln w="9525">
            <a:solidFill>
              <a:srgbClr val="FF0000"/>
            </a:solidFill>
            <a:round/>
            <a:headEnd/>
            <a:tailEnd/>
          </a:ln>
          <a:effectLst/>
        </p:spPr>
        <p:txBody>
          <a:bodyPr wrap="none" anchor="ctr"/>
          <a:lstStyle/>
          <a:p>
            <a:pPr eaLnBrk="1" hangingPunct="1"/>
            <a:endParaRPr lang="en-US"/>
          </a:p>
        </p:txBody>
      </p:sp>
      <p:sp>
        <p:nvSpPr>
          <p:cNvPr id="60441" name="Text Box 25"/>
          <p:cNvSpPr txBox="1">
            <a:spLocks noChangeArrowheads="1"/>
          </p:cNvSpPr>
          <p:nvPr/>
        </p:nvSpPr>
        <p:spPr bwMode="auto">
          <a:xfrm>
            <a:off x="4103688" y="1377950"/>
            <a:ext cx="936625" cy="366713"/>
          </a:xfrm>
          <a:prstGeom prst="rect">
            <a:avLst/>
          </a:prstGeom>
          <a:noFill/>
          <a:ln w="9525">
            <a:noFill/>
            <a:miter lim="800000"/>
            <a:headEnd/>
            <a:tailEnd/>
          </a:ln>
          <a:effectLst/>
        </p:spPr>
        <p:txBody>
          <a:bodyPr>
            <a:spAutoFit/>
          </a:bodyPr>
          <a:lstStyle/>
          <a:p>
            <a:pPr eaLnBrk="1" hangingPunct="1">
              <a:spcBef>
                <a:spcPct val="50000"/>
              </a:spcBef>
            </a:pPr>
            <a:r>
              <a:rPr lang="en-US" b="1"/>
              <a:t>55W</a:t>
            </a:r>
          </a:p>
        </p:txBody>
      </p:sp>
      <p:graphicFrame>
        <p:nvGraphicFramePr>
          <p:cNvPr id="60442" name="Object 26"/>
          <p:cNvGraphicFramePr>
            <a:graphicFrameLocks noChangeAspect="1"/>
          </p:cNvGraphicFramePr>
          <p:nvPr>
            <p:ph idx="1"/>
          </p:nvPr>
        </p:nvGraphicFramePr>
        <p:xfrm>
          <a:off x="731500" y="6075362"/>
          <a:ext cx="4824413" cy="782638"/>
        </p:xfrm>
        <a:graphic>
          <a:graphicData uri="http://schemas.openxmlformats.org/presentationml/2006/ole">
            <p:oleObj spid="_x0000_s186370" name="Equation" r:id="rId4" imgW="4305300" imgH="698500" progId="Equation.3">
              <p:embed/>
            </p:oleObj>
          </a:graphicData>
        </a:graphic>
      </p:graphicFrame>
      <p:sp>
        <p:nvSpPr>
          <p:cNvPr id="60444" name="Text Box 28"/>
          <p:cNvSpPr txBox="1">
            <a:spLocks noChangeArrowheads="1"/>
          </p:cNvSpPr>
          <p:nvPr/>
        </p:nvSpPr>
        <p:spPr bwMode="auto">
          <a:xfrm>
            <a:off x="232235" y="4833938"/>
            <a:ext cx="8717935" cy="1200329"/>
          </a:xfrm>
          <a:prstGeom prst="rect">
            <a:avLst/>
          </a:prstGeom>
          <a:noFill/>
          <a:ln w="9525">
            <a:noFill/>
            <a:miter lim="800000"/>
            <a:headEnd/>
            <a:tailEnd/>
          </a:ln>
          <a:effectLst/>
        </p:spPr>
        <p:txBody>
          <a:bodyPr wrap="square">
            <a:spAutoFit/>
          </a:bodyPr>
          <a:lstStyle/>
          <a:p>
            <a:pPr eaLnBrk="1" hangingPunct="1">
              <a:spcBef>
                <a:spcPct val="50000"/>
              </a:spcBef>
            </a:pPr>
            <a:r>
              <a:rPr lang="en-US" dirty="0" smtClean="0"/>
              <a:t>Consider that the user wants to connect a 2 Ohm load. If it is connected directly it consumes 55 W. To </a:t>
            </a:r>
            <a:r>
              <a:rPr lang="en-US" dirty="0"/>
              <a:t>draw maximum power (130W), connect a buck converter between the panel and the load resistor, and use D to modify the equivalent load resistance seen by the source so that maximum power is transferred</a:t>
            </a:r>
          </a:p>
        </p:txBody>
      </p:sp>
      <p:sp>
        <p:nvSpPr>
          <p:cNvPr id="21" name="Rectangle 20"/>
          <p:cNvSpPr/>
          <p:nvPr/>
        </p:nvSpPr>
        <p:spPr>
          <a:xfrm>
            <a:off x="5610740" y="5934670"/>
            <a:ext cx="3533260" cy="923330"/>
          </a:xfrm>
          <a:prstGeom prst="rect">
            <a:avLst/>
          </a:prstGeom>
        </p:spPr>
        <p:txBody>
          <a:bodyPr wrap="square">
            <a:spAutoFit/>
          </a:bodyPr>
          <a:lstStyle/>
          <a:p>
            <a:r>
              <a:rPr lang="en-US" dirty="0" smtClean="0">
                <a:solidFill>
                  <a:srgbClr val="FF0000"/>
                </a:solidFill>
              </a:rPr>
              <a:t>D is adjusted automatically by a maximum power point tracker (MPPT)</a:t>
            </a:r>
            <a:endParaRPr lang="en-US" dirty="0">
              <a:solidFill>
                <a:srgbClr val="FF0000"/>
              </a:solidFill>
            </a:endParaRPr>
          </a:p>
        </p:txBody>
      </p:sp>
      <p:sp>
        <p:nvSpPr>
          <p:cNvPr id="18" name="Rectangle 17"/>
          <p:cNvSpPr/>
          <p:nvPr/>
        </p:nvSpPr>
        <p:spPr>
          <a:xfrm>
            <a:off x="2997395" y="1086295"/>
            <a:ext cx="2880375" cy="345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04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4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04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4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044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4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3" grpId="0" animBg="1"/>
      <p:bldP spid="60434" grpId="0"/>
      <p:bldP spid="60438" grpId="0" animBg="1"/>
      <p:bldP spid="60439" grpId="0" animBg="1"/>
      <p:bldP spid="60441" grpId="0"/>
      <p:bldP spid="6044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miter lim="800000"/>
            <a:headEnd/>
            <a:tailEnd/>
          </a:ln>
        </p:spPr>
        <p:txBody>
          <a:bodyPr/>
          <a:lstStyle/>
          <a:p>
            <a:fld id="{006CF814-EDC3-4541-96CC-3BAF17A835F4}" type="slidenum">
              <a:rPr lang="en-US"/>
              <a:pPr/>
              <a:t>46</a:t>
            </a:fld>
            <a:endParaRPr lang="en-US"/>
          </a:p>
        </p:txBody>
      </p:sp>
      <p:sp>
        <p:nvSpPr>
          <p:cNvPr id="7171" name="Rectangle 3"/>
          <p:cNvSpPr>
            <a:spLocks noChangeArrowheads="1"/>
          </p:cNvSpPr>
          <p:nvPr/>
        </p:nvSpPr>
        <p:spPr bwMode="auto">
          <a:xfrm>
            <a:off x="358775" y="296863"/>
            <a:ext cx="8389938" cy="427037"/>
          </a:xfrm>
          <a:prstGeom prst="rect">
            <a:avLst/>
          </a:prstGeom>
          <a:noFill/>
          <a:ln w="9525">
            <a:noFill/>
            <a:miter lim="800000"/>
            <a:headEnd/>
            <a:tailEnd/>
          </a:ln>
        </p:spPr>
        <p:txBody>
          <a:bodyPr lIns="0" tIns="0" rIns="0" bIns="0">
            <a:spAutoFit/>
          </a:bodyPr>
          <a:lstStyle/>
          <a:p>
            <a:pPr algn="ctr" eaLnBrk="1" hangingPunct="1"/>
            <a:r>
              <a:rPr lang="en-US" sz="2800" b="1">
                <a:solidFill>
                  <a:srgbClr val="000000"/>
                </a:solidFill>
              </a:rPr>
              <a:t>Boost converter </a:t>
            </a:r>
            <a:endParaRPr lang="en-US" sz="2800" b="1"/>
          </a:p>
        </p:txBody>
      </p:sp>
      <p:grpSp>
        <p:nvGrpSpPr>
          <p:cNvPr id="7" name="Group 131"/>
          <p:cNvGrpSpPr>
            <a:grpSpLocks/>
          </p:cNvGrpSpPr>
          <p:nvPr/>
        </p:nvGrpSpPr>
        <p:grpSpPr bwMode="auto">
          <a:xfrm>
            <a:off x="1454095" y="1000985"/>
            <a:ext cx="4391025" cy="1736725"/>
            <a:chOff x="1424" y="686"/>
            <a:chExt cx="2766" cy="1094"/>
          </a:xfrm>
          <a:solidFill>
            <a:schemeClr val="bg1"/>
          </a:solidFill>
        </p:grpSpPr>
        <p:sp>
          <p:nvSpPr>
            <p:cNvPr id="7176" name="Line 10"/>
            <p:cNvSpPr>
              <a:spLocks noChangeShapeType="1"/>
            </p:cNvSpPr>
            <p:nvPr/>
          </p:nvSpPr>
          <p:spPr bwMode="auto">
            <a:xfrm>
              <a:off x="3327" y="1410"/>
              <a:ext cx="302" cy="1"/>
            </a:xfrm>
            <a:prstGeom prst="line">
              <a:avLst/>
            </a:prstGeom>
            <a:grpFill/>
            <a:ln w="15875">
              <a:solidFill>
                <a:srgbClr val="000000"/>
              </a:solidFill>
              <a:round/>
              <a:headEnd/>
              <a:tailEnd/>
            </a:ln>
          </p:spPr>
          <p:txBody>
            <a:bodyPr/>
            <a:lstStyle/>
            <a:p>
              <a:endParaRPr lang="en-US"/>
            </a:p>
          </p:txBody>
        </p:sp>
        <p:sp>
          <p:nvSpPr>
            <p:cNvPr id="7177" name="Freeform 11"/>
            <p:cNvSpPr>
              <a:spLocks/>
            </p:cNvSpPr>
            <p:nvPr/>
          </p:nvSpPr>
          <p:spPr bwMode="auto">
            <a:xfrm>
              <a:off x="3327" y="1454"/>
              <a:ext cx="311" cy="137"/>
            </a:xfrm>
            <a:custGeom>
              <a:avLst/>
              <a:gdLst>
                <a:gd name="T0" fmla="*/ 140 w 311"/>
                <a:gd name="T1" fmla="*/ 0 h 137"/>
                <a:gd name="T2" fmla="*/ 110 w 311"/>
                <a:gd name="T3" fmla="*/ 3 h 137"/>
                <a:gd name="T4" fmla="*/ 88 w 311"/>
                <a:gd name="T5" fmla="*/ 6 h 137"/>
                <a:gd name="T6" fmla="*/ 75 w 311"/>
                <a:gd name="T7" fmla="*/ 9 h 137"/>
                <a:gd name="T8" fmla="*/ 63 w 311"/>
                <a:gd name="T9" fmla="*/ 13 h 137"/>
                <a:gd name="T10" fmla="*/ 51 w 311"/>
                <a:gd name="T11" fmla="*/ 17 h 137"/>
                <a:gd name="T12" fmla="*/ 41 w 311"/>
                <a:gd name="T13" fmla="*/ 22 h 137"/>
                <a:gd name="T14" fmla="*/ 31 w 311"/>
                <a:gd name="T15" fmla="*/ 27 h 137"/>
                <a:gd name="T16" fmla="*/ 23 w 311"/>
                <a:gd name="T17" fmla="*/ 33 h 137"/>
                <a:gd name="T18" fmla="*/ 16 w 311"/>
                <a:gd name="T19" fmla="*/ 38 h 137"/>
                <a:gd name="T20" fmla="*/ 10 w 311"/>
                <a:gd name="T21" fmla="*/ 45 h 137"/>
                <a:gd name="T22" fmla="*/ 6 w 311"/>
                <a:gd name="T23" fmla="*/ 51 h 137"/>
                <a:gd name="T24" fmla="*/ 2 w 311"/>
                <a:gd name="T25" fmla="*/ 58 h 137"/>
                <a:gd name="T26" fmla="*/ 0 w 311"/>
                <a:gd name="T27" fmla="*/ 65 h 137"/>
                <a:gd name="T28" fmla="*/ 0 w 311"/>
                <a:gd name="T29" fmla="*/ 72 h 137"/>
                <a:gd name="T30" fmla="*/ 2 w 311"/>
                <a:gd name="T31" fmla="*/ 79 h 137"/>
                <a:gd name="T32" fmla="*/ 6 w 311"/>
                <a:gd name="T33" fmla="*/ 85 h 137"/>
                <a:gd name="T34" fmla="*/ 10 w 311"/>
                <a:gd name="T35" fmla="*/ 92 h 137"/>
                <a:gd name="T36" fmla="*/ 16 w 311"/>
                <a:gd name="T37" fmla="*/ 98 h 137"/>
                <a:gd name="T38" fmla="*/ 23 w 311"/>
                <a:gd name="T39" fmla="*/ 104 h 137"/>
                <a:gd name="T40" fmla="*/ 31 w 311"/>
                <a:gd name="T41" fmla="*/ 110 h 137"/>
                <a:gd name="T42" fmla="*/ 41 w 311"/>
                <a:gd name="T43" fmla="*/ 115 h 137"/>
                <a:gd name="T44" fmla="*/ 51 w 311"/>
                <a:gd name="T45" fmla="*/ 119 h 137"/>
                <a:gd name="T46" fmla="*/ 63 w 311"/>
                <a:gd name="T47" fmla="*/ 124 h 137"/>
                <a:gd name="T48" fmla="*/ 75 w 311"/>
                <a:gd name="T49" fmla="*/ 127 h 137"/>
                <a:gd name="T50" fmla="*/ 88 w 311"/>
                <a:gd name="T51" fmla="*/ 130 h 137"/>
                <a:gd name="T52" fmla="*/ 110 w 311"/>
                <a:gd name="T53" fmla="*/ 134 h 137"/>
                <a:gd name="T54" fmla="*/ 140 w 311"/>
                <a:gd name="T55" fmla="*/ 137 h 137"/>
                <a:gd name="T56" fmla="*/ 171 w 311"/>
                <a:gd name="T57" fmla="*/ 137 h 137"/>
                <a:gd name="T58" fmla="*/ 202 w 311"/>
                <a:gd name="T59" fmla="*/ 134 h 137"/>
                <a:gd name="T60" fmla="*/ 223 w 311"/>
                <a:gd name="T61" fmla="*/ 130 h 137"/>
                <a:gd name="T62" fmla="*/ 236 w 311"/>
                <a:gd name="T63" fmla="*/ 127 h 137"/>
                <a:gd name="T64" fmla="*/ 249 w 311"/>
                <a:gd name="T65" fmla="*/ 124 h 137"/>
                <a:gd name="T66" fmla="*/ 260 w 311"/>
                <a:gd name="T67" fmla="*/ 119 h 137"/>
                <a:gd name="T68" fmla="*/ 270 w 311"/>
                <a:gd name="T69" fmla="*/ 115 h 137"/>
                <a:gd name="T70" fmla="*/ 280 w 311"/>
                <a:gd name="T71" fmla="*/ 110 h 137"/>
                <a:gd name="T72" fmla="*/ 289 w 311"/>
                <a:gd name="T73" fmla="*/ 104 h 137"/>
                <a:gd name="T74" fmla="*/ 296 w 311"/>
                <a:gd name="T75" fmla="*/ 98 h 137"/>
                <a:gd name="T76" fmla="*/ 301 w 311"/>
                <a:gd name="T77" fmla="*/ 92 h 137"/>
                <a:gd name="T78" fmla="*/ 306 w 311"/>
                <a:gd name="T79" fmla="*/ 85 h 137"/>
                <a:gd name="T80" fmla="*/ 310 w 311"/>
                <a:gd name="T81" fmla="*/ 79 h 137"/>
                <a:gd name="T82" fmla="*/ 311 w 311"/>
                <a:gd name="T83" fmla="*/ 72 h 137"/>
                <a:gd name="T84" fmla="*/ 311 w 311"/>
                <a:gd name="T85" fmla="*/ 65 h 137"/>
                <a:gd name="T86" fmla="*/ 310 w 311"/>
                <a:gd name="T87" fmla="*/ 58 h 137"/>
                <a:gd name="T88" fmla="*/ 306 w 311"/>
                <a:gd name="T89" fmla="*/ 51 h 137"/>
                <a:gd name="T90" fmla="*/ 301 w 311"/>
                <a:gd name="T91" fmla="*/ 45 h 137"/>
                <a:gd name="T92" fmla="*/ 296 w 311"/>
                <a:gd name="T93" fmla="*/ 38 h 137"/>
                <a:gd name="T94" fmla="*/ 289 w 311"/>
                <a:gd name="T95" fmla="*/ 33 h 137"/>
                <a:gd name="T96" fmla="*/ 280 w 311"/>
                <a:gd name="T97" fmla="*/ 27 h 137"/>
                <a:gd name="T98" fmla="*/ 270 w 311"/>
                <a:gd name="T99" fmla="*/ 22 h 137"/>
                <a:gd name="T100" fmla="*/ 260 w 311"/>
                <a:gd name="T101" fmla="*/ 17 h 137"/>
                <a:gd name="T102" fmla="*/ 249 w 311"/>
                <a:gd name="T103" fmla="*/ 13 h 137"/>
                <a:gd name="T104" fmla="*/ 236 w 311"/>
                <a:gd name="T105" fmla="*/ 9 h 137"/>
                <a:gd name="T106" fmla="*/ 223 w 311"/>
                <a:gd name="T107" fmla="*/ 6 h 137"/>
                <a:gd name="T108" fmla="*/ 202 w 311"/>
                <a:gd name="T109" fmla="*/ 3 h 137"/>
                <a:gd name="T110" fmla="*/ 171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close/>
                </a:path>
              </a:pathLst>
            </a:custGeom>
            <a:grpFill/>
            <a:ln w="9525">
              <a:noFill/>
              <a:round/>
              <a:headEnd/>
              <a:tailEnd/>
            </a:ln>
          </p:spPr>
          <p:txBody>
            <a:bodyPr/>
            <a:lstStyle/>
            <a:p>
              <a:endParaRPr lang="en-US"/>
            </a:p>
          </p:txBody>
        </p:sp>
        <p:sp>
          <p:nvSpPr>
            <p:cNvPr id="7178" name="Freeform 12"/>
            <p:cNvSpPr>
              <a:spLocks/>
            </p:cNvSpPr>
            <p:nvPr/>
          </p:nvSpPr>
          <p:spPr bwMode="auto">
            <a:xfrm>
              <a:off x="3327" y="1454"/>
              <a:ext cx="311" cy="137"/>
            </a:xfrm>
            <a:custGeom>
              <a:avLst/>
              <a:gdLst>
                <a:gd name="T0" fmla="*/ 140 w 311"/>
                <a:gd name="T1" fmla="*/ 0 h 137"/>
                <a:gd name="T2" fmla="*/ 110 w 311"/>
                <a:gd name="T3" fmla="*/ 3 h 137"/>
                <a:gd name="T4" fmla="*/ 88 w 311"/>
                <a:gd name="T5" fmla="*/ 6 h 137"/>
                <a:gd name="T6" fmla="*/ 75 w 311"/>
                <a:gd name="T7" fmla="*/ 9 h 137"/>
                <a:gd name="T8" fmla="*/ 63 w 311"/>
                <a:gd name="T9" fmla="*/ 13 h 137"/>
                <a:gd name="T10" fmla="*/ 51 w 311"/>
                <a:gd name="T11" fmla="*/ 17 h 137"/>
                <a:gd name="T12" fmla="*/ 41 w 311"/>
                <a:gd name="T13" fmla="*/ 22 h 137"/>
                <a:gd name="T14" fmla="*/ 31 w 311"/>
                <a:gd name="T15" fmla="*/ 27 h 137"/>
                <a:gd name="T16" fmla="*/ 23 w 311"/>
                <a:gd name="T17" fmla="*/ 33 h 137"/>
                <a:gd name="T18" fmla="*/ 16 w 311"/>
                <a:gd name="T19" fmla="*/ 38 h 137"/>
                <a:gd name="T20" fmla="*/ 10 w 311"/>
                <a:gd name="T21" fmla="*/ 45 h 137"/>
                <a:gd name="T22" fmla="*/ 6 w 311"/>
                <a:gd name="T23" fmla="*/ 51 h 137"/>
                <a:gd name="T24" fmla="*/ 2 w 311"/>
                <a:gd name="T25" fmla="*/ 58 h 137"/>
                <a:gd name="T26" fmla="*/ 0 w 311"/>
                <a:gd name="T27" fmla="*/ 65 h 137"/>
                <a:gd name="T28" fmla="*/ 0 w 311"/>
                <a:gd name="T29" fmla="*/ 72 h 137"/>
                <a:gd name="T30" fmla="*/ 2 w 311"/>
                <a:gd name="T31" fmla="*/ 79 h 137"/>
                <a:gd name="T32" fmla="*/ 6 w 311"/>
                <a:gd name="T33" fmla="*/ 85 h 137"/>
                <a:gd name="T34" fmla="*/ 10 w 311"/>
                <a:gd name="T35" fmla="*/ 92 h 137"/>
                <a:gd name="T36" fmla="*/ 16 w 311"/>
                <a:gd name="T37" fmla="*/ 98 h 137"/>
                <a:gd name="T38" fmla="*/ 23 w 311"/>
                <a:gd name="T39" fmla="*/ 104 h 137"/>
                <a:gd name="T40" fmla="*/ 31 w 311"/>
                <a:gd name="T41" fmla="*/ 110 h 137"/>
                <a:gd name="T42" fmla="*/ 41 w 311"/>
                <a:gd name="T43" fmla="*/ 115 h 137"/>
                <a:gd name="T44" fmla="*/ 51 w 311"/>
                <a:gd name="T45" fmla="*/ 119 h 137"/>
                <a:gd name="T46" fmla="*/ 63 w 311"/>
                <a:gd name="T47" fmla="*/ 124 h 137"/>
                <a:gd name="T48" fmla="*/ 75 w 311"/>
                <a:gd name="T49" fmla="*/ 127 h 137"/>
                <a:gd name="T50" fmla="*/ 88 w 311"/>
                <a:gd name="T51" fmla="*/ 130 h 137"/>
                <a:gd name="T52" fmla="*/ 110 w 311"/>
                <a:gd name="T53" fmla="*/ 134 h 137"/>
                <a:gd name="T54" fmla="*/ 140 w 311"/>
                <a:gd name="T55" fmla="*/ 137 h 137"/>
                <a:gd name="T56" fmla="*/ 171 w 311"/>
                <a:gd name="T57" fmla="*/ 137 h 137"/>
                <a:gd name="T58" fmla="*/ 202 w 311"/>
                <a:gd name="T59" fmla="*/ 134 h 137"/>
                <a:gd name="T60" fmla="*/ 223 w 311"/>
                <a:gd name="T61" fmla="*/ 130 h 137"/>
                <a:gd name="T62" fmla="*/ 236 w 311"/>
                <a:gd name="T63" fmla="*/ 127 h 137"/>
                <a:gd name="T64" fmla="*/ 249 w 311"/>
                <a:gd name="T65" fmla="*/ 124 h 137"/>
                <a:gd name="T66" fmla="*/ 260 w 311"/>
                <a:gd name="T67" fmla="*/ 119 h 137"/>
                <a:gd name="T68" fmla="*/ 270 w 311"/>
                <a:gd name="T69" fmla="*/ 115 h 137"/>
                <a:gd name="T70" fmla="*/ 280 w 311"/>
                <a:gd name="T71" fmla="*/ 110 h 137"/>
                <a:gd name="T72" fmla="*/ 289 w 311"/>
                <a:gd name="T73" fmla="*/ 104 h 137"/>
                <a:gd name="T74" fmla="*/ 296 w 311"/>
                <a:gd name="T75" fmla="*/ 98 h 137"/>
                <a:gd name="T76" fmla="*/ 301 w 311"/>
                <a:gd name="T77" fmla="*/ 92 h 137"/>
                <a:gd name="T78" fmla="*/ 306 w 311"/>
                <a:gd name="T79" fmla="*/ 85 h 137"/>
                <a:gd name="T80" fmla="*/ 310 w 311"/>
                <a:gd name="T81" fmla="*/ 79 h 137"/>
                <a:gd name="T82" fmla="*/ 311 w 311"/>
                <a:gd name="T83" fmla="*/ 72 h 137"/>
                <a:gd name="T84" fmla="*/ 311 w 311"/>
                <a:gd name="T85" fmla="*/ 65 h 137"/>
                <a:gd name="T86" fmla="*/ 310 w 311"/>
                <a:gd name="T87" fmla="*/ 58 h 137"/>
                <a:gd name="T88" fmla="*/ 306 w 311"/>
                <a:gd name="T89" fmla="*/ 51 h 137"/>
                <a:gd name="T90" fmla="*/ 301 w 311"/>
                <a:gd name="T91" fmla="*/ 45 h 137"/>
                <a:gd name="T92" fmla="*/ 296 w 311"/>
                <a:gd name="T93" fmla="*/ 38 h 137"/>
                <a:gd name="T94" fmla="*/ 289 w 311"/>
                <a:gd name="T95" fmla="*/ 33 h 137"/>
                <a:gd name="T96" fmla="*/ 280 w 311"/>
                <a:gd name="T97" fmla="*/ 27 h 137"/>
                <a:gd name="T98" fmla="*/ 270 w 311"/>
                <a:gd name="T99" fmla="*/ 22 h 137"/>
                <a:gd name="T100" fmla="*/ 260 w 311"/>
                <a:gd name="T101" fmla="*/ 17 h 137"/>
                <a:gd name="T102" fmla="*/ 249 w 311"/>
                <a:gd name="T103" fmla="*/ 13 h 137"/>
                <a:gd name="T104" fmla="*/ 236 w 311"/>
                <a:gd name="T105" fmla="*/ 9 h 137"/>
                <a:gd name="T106" fmla="*/ 223 w 311"/>
                <a:gd name="T107" fmla="*/ 6 h 137"/>
                <a:gd name="T108" fmla="*/ 202 w 311"/>
                <a:gd name="T109" fmla="*/ 3 h 137"/>
                <a:gd name="T110" fmla="*/ 171 w 311"/>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11" h="137">
                  <a:moveTo>
                    <a:pt x="156" y="0"/>
                  </a:moveTo>
                  <a:lnTo>
                    <a:pt x="140" y="0"/>
                  </a:lnTo>
                  <a:lnTo>
                    <a:pt x="125" y="0"/>
                  </a:lnTo>
                  <a:lnTo>
                    <a:pt x="110" y="3"/>
                  </a:lnTo>
                  <a:lnTo>
                    <a:pt x="95" y="5"/>
                  </a:lnTo>
                  <a:lnTo>
                    <a:pt x="88" y="6"/>
                  </a:lnTo>
                  <a:lnTo>
                    <a:pt x="82" y="8"/>
                  </a:lnTo>
                  <a:lnTo>
                    <a:pt x="75" y="9"/>
                  </a:lnTo>
                  <a:lnTo>
                    <a:pt x="69" y="11"/>
                  </a:lnTo>
                  <a:lnTo>
                    <a:pt x="63" y="13"/>
                  </a:lnTo>
                  <a:lnTo>
                    <a:pt x="57" y="15"/>
                  </a:lnTo>
                  <a:lnTo>
                    <a:pt x="51" y="17"/>
                  </a:lnTo>
                  <a:lnTo>
                    <a:pt x="46" y="20"/>
                  </a:lnTo>
                  <a:lnTo>
                    <a:pt x="41" y="22"/>
                  </a:lnTo>
                  <a:lnTo>
                    <a:pt x="36" y="25"/>
                  </a:lnTo>
                  <a:lnTo>
                    <a:pt x="31" y="27"/>
                  </a:lnTo>
                  <a:lnTo>
                    <a:pt x="27" y="30"/>
                  </a:lnTo>
                  <a:lnTo>
                    <a:pt x="23" y="33"/>
                  </a:lnTo>
                  <a:lnTo>
                    <a:pt x="19" y="35"/>
                  </a:lnTo>
                  <a:lnTo>
                    <a:pt x="16" y="38"/>
                  </a:lnTo>
                  <a:lnTo>
                    <a:pt x="13" y="42"/>
                  </a:lnTo>
                  <a:lnTo>
                    <a:pt x="10" y="45"/>
                  </a:lnTo>
                  <a:lnTo>
                    <a:pt x="7" y="48"/>
                  </a:lnTo>
                  <a:lnTo>
                    <a:pt x="6" y="51"/>
                  </a:lnTo>
                  <a:lnTo>
                    <a:pt x="3" y="54"/>
                  </a:lnTo>
                  <a:lnTo>
                    <a:pt x="2" y="58"/>
                  </a:lnTo>
                  <a:lnTo>
                    <a:pt x="1" y="61"/>
                  </a:lnTo>
                  <a:lnTo>
                    <a:pt x="0" y="65"/>
                  </a:lnTo>
                  <a:lnTo>
                    <a:pt x="0" y="68"/>
                  </a:lnTo>
                  <a:lnTo>
                    <a:pt x="0" y="72"/>
                  </a:lnTo>
                  <a:lnTo>
                    <a:pt x="1" y="75"/>
                  </a:lnTo>
                  <a:lnTo>
                    <a:pt x="2" y="79"/>
                  </a:lnTo>
                  <a:lnTo>
                    <a:pt x="3" y="82"/>
                  </a:lnTo>
                  <a:lnTo>
                    <a:pt x="6" y="85"/>
                  </a:lnTo>
                  <a:lnTo>
                    <a:pt x="7" y="89"/>
                  </a:lnTo>
                  <a:lnTo>
                    <a:pt x="10" y="92"/>
                  </a:lnTo>
                  <a:lnTo>
                    <a:pt x="13" y="95"/>
                  </a:lnTo>
                  <a:lnTo>
                    <a:pt x="16" y="98"/>
                  </a:lnTo>
                  <a:lnTo>
                    <a:pt x="19" y="101"/>
                  </a:lnTo>
                  <a:lnTo>
                    <a:pt x="23" y="104"/>
                  </a:lnTo>
                  <a:lnTo>
                    <a:pt x="27" y="107"/>
                  </a:lnTo>
                  <a:lnTo>
                    <a:pt x="31" y="110"/>
                  </a:lnTo>
                  <a:lnTo>
                    <a:pt x="36" y="112"/>
                  </a:lnTo>
                  <a:lnTo>
                    <a:pt x="41" y="115"/>
                  </a:lnTo>
                  <a:lnTo>
                    <a:pt x="46" y="117"/>
                  </a:lnTo>
                  <a:lnTo>
                    <a:pt x="51" y="119"/>
                  </a:lnTo>
                  <a:lnTo>
                    <a:pt x="57" y="122"/>
                  </a:lnTo>
                  <a:lnTo>
                    <a:pt x="63" y="124"/>
                  </a:lnTo>
                  <a:lnTo>
                    <a:pt x="69" y="125"/>
                  </a:lnTo>
                  <a:lnTo>
                    <a:pt x="75" y="127"/>
                  </a:lnTo>
                  <a:lnTo>
                    <a:pt x="82" y="129"/>
                  </a:lnTo>
                  <a:lnTo>
                    <a:pt x="88" y="130"/>
                  </a:lnTo>
                  <a:lnTo>
                    <a:pt x="95" y="132"/>
                  </a:lnTo>
                  <a:lnTo>
                    <a:pt x="110" y="134"/>
                  </a:lnTo>
                  <a:lnTo>
                    <a:pt x="125" y="136"/>
                  </a:lnTo>
                  <a:lnTo>
                    <a:pt x="140" y="137"/>
                  </a:lnTo>
                  <a:lnTo>
                    <a:pt x="156" y="137"/>
                  </a:lnTo>
                  <a:lnTo>
                    <a:pt x="171" y="137"/>
                  </a:lnTo>
                  <a:lnTo>
                    <a:pt x="187" y="136"/>
                  </a:lnTo>
                  <a:lnTo>
                    <a:pt x="202" y="134"/>
                  </a:lnTo>
                  <a:lnTo>
                    <a:pt x="216" y="132"/>
                  </a:lnTo>
                  <a:lnTo>
                    <a:pt x="223" y="130"/>
                  </a:lnTo>
                  <a:lnTo>
                    <a:pt x="230" y="129"/>
                  </a:lnTo>
                  <a:lnTo>
                    <a:pt x="236" y="127"/>
                  </a:lnTo>
                  <a:lnTo>
                    <a:pt x="242" y="125"/>
                  </a:lnTo>
                  <a:lnTo>
                    <a:pt x="249" y="124"/>
                  </a:lnTo>
                  <a:lnTo>
                    <a:pt x="255" y="122"/>
                  </a:lnTo>
                  <a:lnTo>
                    <a:pt x="260" y="119"/>
                  </a:lnTo>
                  <a:lnTo>
                    <a:pt x="266" y="117"/>
                  </a:lnTo>
                  <a:lnTo>
                    <a:pt x="270" y="115"/>
                  </a:lnTo>
                  <a:lnTo>
                    <a:pt x="276" y="112"/>
                  </a:lnTo>
                  <a:lnTo>
                    <a:pt x="280" y="110"/>
                  </a:lnTo>
                  <a:lnTo>
                    <a:pt x="284" y="107"/>
                  </a:lnTo>
                  <a:lnTo>
                    <a:pt x="289" y="104"/>
                  </a:lnTo>
                  <a:lnTo>
                    <a:pt x="293" y="101"/>
                  </a:lnTo>
                  <a:lnTo>
                    <a:pt x="296" y="98"/>
                  </a:lnTo>
                  <a:lnTo>
                    <a:pt x="299" y="95"/>
                  </a:lnTo>
                  <a:lnTo>
                    <a:pt x="301" y="92"/>
                  </a:lnTo>
                  <a:lnTo>
                    <a:pt x="304" y="89"/>
                  </a:lnTo>
                  <a:lnTo>
                    <a:pt x="306" y="85"/>
                  </a:lnTo>
                  <a:lnTo>
                    <a:pt x="308" y="82"/>
                  </a:lnTo>
                  <a:lnTo>
                    <a:pt x="310" y="79"/>
                  </a:lnTo>
                  <a:lnTo>
                    <a:pt x="310" y="75"/>
                  </a:lnTo>
                  <a:lnTo>
                    <a:pt x="311" y="72"/>
                  </a:lnTo>
                  <a:lnTo>
                    <a:pt x="311" y="68"/>
                  </a:lnTo>
                  <a:lnTo>
                    <a:pt x="311" y="65"/>
                  </a:lnTo>
                  <a:lnTo>
                    <a:pt x="310" y="61"/>
                  </a:lnTo>
                  <a:lnTo>
                    <a:pt x="310" y="58"/>
                  </a:lnTo>
                  <a:lnTo>
                    <a:pt x="308" y="54"/>
                  </a:lnTo>
                  <a:lnTo>
                    <a:pt x="306" y="51"/>
                  </a:lnTo>
                  <a:lnTo>
                    <a:pt x="304" y="48"/>
                  </a:lnTo>
                  <a:lnTo>
                    <a:pt x="301" y="45"/>
                  </a:lnTo>
                  <a:lnTo>
                    <a:pt x="299" y="42"/>
                  </a:lnTo>
                  <a:lnTo>
                    <a:pt x="296" y="38"/>
                  </a:lnTo>
                  <a:lnTo>
                    <a:pt x="293" y="35"/>
                  </a:lnTo>
                  <a:lnTo>
                    <a:pt x="289" y="33"/>
                  </a:lnTo>
                  <a:lnTo>
                    <a:pt x="284" y="30"/>
                  </a:lnTo>
                  <a:lnTo>
                    <a:pt x="280" y="27"/>
                  </a:lnTo>
                  <a:lnTo>
                    <a:pt x="276" y="25"/>
                  </a:lnTo>
                  <a:lnTo>
                    <a:pt x="270" y="22"/>
                  </a:lnTo>
                  <a:lnTo>
                    <a:pt x="266" y="20"/>
                  </a:lnTo>
                  <a:lnTo>
                    <a:pt x="260" y="17"/>
                  </a:lnTo>
                  <a:lnTo>
                    <a:pt x="255" y="15"/>
                  </a:lnTo>
                  <a:lnTo>
                    <a:pt x="249" y="13"/>
                  </a:lnTo>
                  <a:lnTo>
                    <a:pt x="242" y="11"/>
                  </a:lnTo>
                  <a:lnTo>
                    <a:pt x="236" y="9"/>
                  </a:lnTo>
                  <a:lnTo>
                    <a:pt x="230" y="8"/>
                  </a:lnTo>
                  <a:lnTo>
                    <a:pt x="223" y="6"/>
                  </a:lnTo>
                  <a:lnTo>
                    <a:pt x="216" y="5"/>
                  </a:lnTo>
                  <a:lnTo>
                    <a:pt x="202" y="3"/>
                  </a:lnTo>
                  <a:lnTo>
                    <a:pt x="187" y="0"/>
                  </a:lnTo>
                  <a:lnTo>
                    <a:pt x="171" y="0"/>
                  </a:lnTo>
                  <a:lnTo>
                    <a:pt x="156" y="0"/>
                  </a:lnTo>
                </a:path>
              </a:pathLst>
            </a:custGeom>
            <a:grpFill/>
            <a:ln w="15875">
              <a:solidFill>
                <a:srgbClr val="000000"/>
              </a:solidFill>
              <a:prstDash val="solid"/>
              <a:round/>
              <a:headEnd/>
              <a:tailEnd/>
            </a:ln>
          </p:spPr>
          <p:txBody>
            <a:bodyPr/>
            <a:lstStyle/>
            <a:p>
              <a:endParaRPr lang="en-US"/>
            </a:p>
          </p:txBody>
        </p:sp>
        <p:sp>
          <p:nvSpPr>
            <p:cNvPr id="7179" name="Rectangle 13"/>
            <p:cNvSpPr>
              <a:spLocks noChangeArrowheads="1"/>
            </p:cNvSpPr>
            <p:nvPr/>
          </p:nvSpPr>
          <p:spPr bwMode="auto">
            <a:xfrm>
              <a:off x="3241" y="1522"/>
              <a:ext cx="432" cy="87"/>
            </a:xfrm>
            <a:prstGeom prst="rect">
              <a:avLst/>
            </a:prstGeom>
            <a:grpFill/>
            <a:ln w="9525">
              <a:noFill/>
              <a:miter lim="800000"/>
              <a:headEnd/>
              <a:tailEnd/>
            </a:ln>
          </p:spPr>
          <p:txBody>
            <a:bodyPr/>
            <a:lstStyle/>
            <a:p>
              <a:pPr eaLnBrk="1" hangingPunct="1"/>
              <a:endParaRPr lang="en-US"/>
            </a:p>
          </p:txBody>
        </p:sp>
        <p:sp>
          <p:nvSpPr>
            <p:cNvPr id="7180" name="Line 14"/>
            <p:cNvSpPr>
              <a:spLocks noChangeShapeType="1"/>
            </p:cNvSpPr>
            <p:nvPr/>
          </p:nvSpPr>
          <p:spPr bwMode="auto">
            <a:xfrm>
              <a:off x="3170" y="1257"/>
              <a:ext cx="714" cy="1"/>
            </a:xfrm>
            <a:prstGeom prst="line">
              <a:avLst/>
            </a:prstGeom>
            <a:grpFill/>
            <a:ln w="15875">
              <a:solidFill>
                <a:srgbClr val="000000"/>
              </a:solidFill>
              <a:round/>
              <a:headEnd/>
              <a:tailEnd/>
            </a:ln>
          </p:spPr>
          <p:txBody>
            <a:bodyPr/>
            <a:lstStyle/>
            <a:p>
              <a:endParaRPr lang="en-US"/>
            </a:p>
          </p:txBody>
        </p:sp>
        <p:sp>
          <p:nvSpPr>
            <p:cNvPr id="7181" name="Line 15"/>
            <p:cNvSpPr>
              <a:spLocks noChangeShapeType="1"/>
            </p:cNvSpPr>
            <p:nvPr/>
          </p:nvSpPr>
          <p:spPr bwMode="auto">
            <a:xfrm flipV="1">
              <a:off x="3474" y="1464"/>
              <a:ext cx="1" cy="267"/>
            </a:xfrm>
            <a:prstGeom prst="line">
              <a:avLst/>
            </a:prstGeom>
            <a:grpFill/>
            <a:ln w="15875">
              <a:solidFill>
                <a:srgbClr val="000000"/>
              </a:solidFill>
              <a:round/>
              <a:headEnd/>
              <a:tailEnd/>
            </a:ln>
          </p:spPr>
          <p:txBody>
            <a:bodyPr/>
            <a:lstStyle/>
            <a:p>
              <a:endParaRPr lang="en-US"/>
            </a:p>
          </p:txBody>
        </p:sp>
        <p:sp>
          <p:nvSpPr>
            <p:cNvPr id="7182" name="Line 16"/>
            <p:cNvSpPr>
              <a:spLocks noChangeShapeType="1"/>
            </p:cNvSpPr>
            <p:nvPr/>
          </p:nvSpPr>
          <p:spPr bwMode="auto">
            <a:xfrm flipV="1">
              <a:off x="3474" y="1250"/>
              <a:ext cx="1" cy="160"/>
            </a:xfrm>
            <a:prstGeom prst="line">
              <a:avLst/>
            </a:prstGeom>
            <a:grpFill/>
            <a:ln w="15875">
              <a:solidFill>
                <a:srgbClr val="000000"/>
              </a:solidFill>
              <a:round/>
              <a:headEnd/>
              <a:tailEnd/>
            </a:ln>
          </p:spPr>
          <p:txBody>
            <a:bodyPr/>
            <a:lstStyle/>
            <a:p>
              <a:endParaRPr lang="en-US"/>
            </a:p>
          </p:txBody>
        </p:sp>
        <p:sp>
          <p:nvSpPr>
            <p:cNvPr id="7183" name="Line 17"/>
            <p:cNvSpPr>
              <a:spLocks noChangeShapeType="1"/>
            </p:cNvSpPr>
            <p:nvPr/>
          </p:nvSpPr>
          <p:spPr bwMode="auto">
            <a:xfrm>
              <a:off x="1783" y="1492"/>
              <a:ext cx="303" cy="1"/>
            </a:xfrm>
            <a:prstGeom prst="line">
              <a:avLst/>
            </a:prstGeom>
            <a:grpFill/>
            <a:ln w="15875">
              <a:solidFill>
                <a:srgbClr val="000000"/>
              </a:solidFill>
              <a:round/>
              <a:headEnd/>
              <a:tailEnd/>
            </a:ln>
          </p:spPr>
          <p:txBody>
            <a:bodyPr/>
            <a:lstStyle/>
            <a:p>
              <a:endParaRPr lang="en-US"/>
            </a:p>
          </p:txBody>
        </p:sp>
        <p:sp>
          <p:nvSpPr>
            <p:cNvPr id="7184" name="Line 18"/>
            <p:cNvSpPr>
              <a:spLocks noChangeShapeType="1"/>
            </p:cNvSpPr>
            <p:nvPr/>
          </p:nvSpPr>
          <p:spPr bwMode="auto">
            <a:xfrm>
              <a:off x="1836" y="1528"/>
              <a:ext cx="179" cy="1"/>
            </a:xfrm>
            <a:prstGeom prst="line">
              <a:avLst/>
            </a:prstGeom>
            <a:grpFill/>
            <a:ln w="15875">
              <a:solidFill>
                <a:srgbClr val="000000"/>
              </a:solidFill>
              <a:round/>
              <a:headEnd/>
              <a:tailEnd/>
            </a:ln>
          </p:spPr>
          <p:txBody>
            <a:bodyPr/>
            <a:lstStyle/>
            <a:p>
              <a:endParaRPr lang="en-US"/>
            </a:p>
          </p:txBody>
        </p:sp>
        <p:sp>
          <p:nvSpPr>
            <p:cNvPr id="7185" name="Line 19"/>
            <p:cNvSpPr>
              <a:spLocks noChangeShapeType="1"/>
            </p:cNvSpPr>
            <p:nvPr/>
          </p:nvSpPr>
          <p:spPr bwMode="auto">
            <a:xfrm flipV="1">
              <a:off x="1926" y="1528"/>
              <a:ext cx="1" cy="214"/>
            </a:xfrm>
            <a:prstGeom prst="line">
              <a:avLst/>
            </a:prstGeom>
            <a:grpFill/>
            <a:ln w="15875">
              <a:solidFill>
                <a:srgbClr val="000000"/>
              </a:solidFill>
              <a:round/>
              <a:headEnd/>
              <a:tailEnd/>
            </a:ln>
          </p:spPr>
          <p:txBody>
            <a:bodyPr/>
            <a:lstStyle/>
            <a:p>
              <a:endParaRPr lang="en-US"/>
            </a:p>
          </p:txBody>
        </p:sp>
        <p:sp>
          <p:nvSpPr>
            <p:cNvPr id="7186" name="Line 20"/>
            <p:cNvSpPr>
              <a:spLocks noChangeShapeType="1"/>
            </p:cNvSpPr>
            <p:nvPr/>
          </p:nvSpPr>
          <p:spPr bwMode="auto">
            <a:xfrm flipV="1">
              <a:off x="1926" y="1260"/>
              <a:ext cx="1" cy="232"/>
            </a:xfrm>
            <a:prstGeom prst="line">
              <a:avLst/>
            </a:prstGeom>
            <a:grpFill/>
            <a:ln w="15875">
              <a:solidFill>
                <a:srgbClr val="000000"/>
              </a:solidFill>
              <a:round/>
              <a:headEnd/>
              <a:tailEnd/>
            </a:ln>
          </p:spPr>
          <p:txBody>
            <a:bodyPr/>
            <a:lstStyle/>
            <a:p>
              <a:endParaRPr lang="en-US"/>
            </a:p>
          </p:txBody>
        </p:sp>
        <p:sp>
          <p:nvSpPr>
            <p:cNvPr id="7187" name="Rectangle 21"/>
            <p:cNvSpPr>
              <a:spLocks noChangeArrowheads="1"/>
            </p:cNvSpPr>
            <p:nvPr/>
          </p:nvSpPr>
          <p:spPr bwMode="auto">
            <a:xfrm>
              <a:off x="1424" y="1415"/>
              <a:ext cx="110"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V</a:t>
              </a:r>
              <a:endParaRPr lang="en-US"/>
            </a:p>
          </p:txBody>
        </p:sp>
        <p:sp>
          <p:nvSpPr>
            <p:cNvPr id="7188" name="Rectangle 22"/>
            <p:cNvSpPr>
              <a:spLocks noChangeArrowheads="1"/>
            </p:cNvSpPr>
            <p:nvPr/>
          </p:nvSpPr>
          <p:spPr bwMode="auto">
            <a:xfrm>
              <a:off x="1531" y="1474"/>
              <a:ext cx="9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in</a:t>
              </a:r>
              <a:endParaRPr lang="en-US"/>
            </a:p>
          </p:txBody>
        </p:sp>
        <p:sp>
          <p:nvSpPr>
            <p:cNvPr id="7189" name="Rectangle 23"/>
            <p:cNvSpPr>
              <a:spLocks noChangeArrowheads="1"/>
            </p:cNvSpPr>
            <p:nvPr/>
          </p:nvSpPr>
          <p:spPr bwMode="auto">
            <a:xfrm>
              <a:off x="2307" y="1415"/>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7190" name="Rectangle 24"/>
            <p:cNvSpPr>
              <a:spLocks noChangeArrowheads="1"/>
            </p:cNvSpPr>
            <p:nvPr/>
          </p:nvSpPr>
          <p:spPr bwMode="auto">
            <a:xfrm>
              <a:off x="4021" y="1226"/>
              <a:ext cx="86"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7191" name="Rectangle 25"/>
            <p:cNvSpPr>
              <a:spLocks noChangeArrowheads="1"/>
            </p:cNvSpPr>
            <p:nvPr/>
          </p:nvSpPr>
          <p:spPr bwMode="auto">
            <a:xfrm>
              <a:off x="4105" y="1226"/>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7192" name="Rectangle 26"/>
            <p:cNvSpPr>
              <a:spLocks noChangeArrowheads="1"/>
            </p:cNvSpPr>
            <p:nvPr/>
          </p:nvSpPr>
          <p:spPr bwMode="auto">
            <a:xfrm>
              <a:off x="3930" y="1396"/>
              <a:ext cx="110"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V</a:t>
              </a:r>
              <a:endParaRPr lang="en-US"/>
            </a:p>
          </p:txBody>
        </p:sp>
        <p:sp>
          <p:nvSpPr>
            <p:cNvPr id="7193" name="Rectangle 27"/>
            <p:cNvSpPr>
              <a:spLocks noChangeArrowheads="1"/>
            </p:cNvSpPr>
            <p:nvPr/>
          </p:nvSpPr>
          <p:spPr bwMode="auto">
            <a:xfrm>
              <a:off x="4037" y="1455"/>
              <a:ext cx="15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out</a:t>
              </a:r>
              <a:endParaRPr lang="en-US"/>
            </a:p>
          </p:txBody>
        </p:sp>
        <p:sp>
          <p:nvSpPr>
            <p:cNvPr id="7194" name="Rectangle 28"/>
            <p:cNvSpPr>
              <a:spLocks noChangeArrowheads="1"/>
            </p:cNvSpPr>
            <p:nvPr/>
          </p:nvSpPr>
          <p:spPr bwMode="auto">
            <a:xfrm>
              <a:off x="4026" y="1598"/>
              <a:ext cx="76"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7196" name="Rectangle 30"/>
            <p:cNvSpPr>
              <a:spLocks noChangeArrowheads="1"/>
            </p:cNvSpPr>
            <p:nvPr/>
          </p:nvSpPr>
          <p:spPr bwMode="auto">
            <a:xfrm>
              <a:off x="3187" y="1441"/>
              <a:ext cx="101"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C</a:t>
              </a:r>
              <a:endParaRPr lang="en-US"/>
            </a:p>
          </p:txBody>
        </p:sp>
        <p:sp>
          <p:nvSpPr>
            <p:cNvPr id="7197" name="Rectangle 31"/>
            <p:cNvSpPr>
              <a:spLocks noChangeArrowheads="1"/>
            </p:cNvSpPr>
            <p:nvPr/>
          </p:nvSpPr>
          <p:spPr bwMode="auto">
            <a:xfrm>
              <a:off x="3285" y="1441"/>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7198" name="Rectangle 32"/>
            <p:cNvSpPr>
              <a:spLocks noChangeArrowheads="1"/>
            </p:cNvSpPr>
            <p:nvPr/>
          </p:nvSpPr>
          <p:spPr bwMode="auto">
            <a:xfrm>
              <a:off x="3634" y="1512"/>
              <a:ext cx="42"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7199" name="Rectangle 33"/>
            <p:cNvSpPr>
              <a:spLocks noChangeArrowheads="1"/>
            </p:cNvSpPr>
            <p:nvPr/>
          </p:nvSpPr>
          <p:spPr bwMode="auto">
            <a:xfrm>
              <a:off x="3675" y="1571"/>
              <a:ext cx="80"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C</a:t>
              </a:r>
              <a:endParaRPr lang="en-US"/>
            </a:p>
          </p:txBody>
        </p:sp>
        <p:sp>
          <p:nvSpPr>
            <p:cNvPr id="7200" name="Rectangle 34"/>
            <p:cNvSpPr>
              <a:spLocks noChangeArrowheads="1"/>
            </p:cNvSpPr>
            <p:nvPr/>
          </p:nvSpPr>
          <p:spPr bwMode="auto">
            <a:xfrm>
              <a:off x="3757" y="1512"/>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7201" name="Freeform 35"/>
            <p:cNvSpPr>
              <a:spLocks noEditPoints="1"/>
            </p:cNvSpPr>
            <p:nvPr/>
          </p:nvSpPr>
          <p:spPr bwMode="auto">
            <a:xfrm>
              <a:off x="3503" y="1494"/>
              <a:ext cx="48" cy="202"/>
            </a:xfrm>
            <a:custGeom>
              <a:avLst/>
              <a:gdLst>
                <a:gd name="T0" fmla="*/ 30 w 48"/>
                <a:gd name="T1" fmla="*/ 5 h 202"/>
                <a:gd name="T2" fmla="*/ 30 w 48"/>
                <a:gd name="T3" fmla="*/ 165 h 202"/>
                <a:gd name="T4" fmla="*/ 30 w 48"/>
                <a:gd name="T5" fmla="*/ 166 h 202"/>
                <a:gd name="T6" fmla="*/ 30 w 48"/>
                <a:gd name="T7" fmla="*/ 167 h 202"/>
                <a:gd name="T8" fmla="*/ 29 w 48"/>
                <a:gd name="T9" fmla="*/ 169 h 202"/>
                <a:gd name="T10" fmla="*/ 29 w 48"/>
                <a:gd name="T11" fmla="*/ 169 h 202"/>
                <a:gd name="T12" fmla="*/ 28 w 48"/>
                <a:gd name="T13" fmla="*/ 170 h 202"/>
                <a:gd name="T14" fmla="*/ 26 w 48"/>
                <a:gd name="T15" fmla="*/ 171 h 202"/>
                <a:gd name="T16" fmla="*/ 26 w 48"/>
                <a:gd name="T17" fmla="*/ 171 h 202"/>
                <a:gd name="T18" fmla="*/ 24 w 48"/>
                <a:gd name="T19" fmla="*/ 171 h 202"/>
                <a:gd name="T20" fmla="*/ 23 w 48"/>
                <a:gd name="T21" fmla="*/ 171 h 202"/>
                <a:gd name="T22" fmla="*/ 22 w 48"/>
                <a:gd name="T23" fmla="*/ 171 h 202"/>
                <a:gd name="T24" fmla="*/ 20 w 48"/>
                <a:gd name="T25" fmla="*/ 170 h 202"/>
                <a:gd name="T26" fmla="*/ 20 w 48"/>
                <a:gd name="T27" fmla="*/ 169 h 202"/>
                <a:gd name="T28" fmla="*/ 19 w 48"/>
                <a:gd name="T29" fmla="*/ 169 h 202"/>
                <a:gd name="T30" fmla="*/ 18 w 48"/>
                <a:gd name="T31" fmla="*/ 167 h 202"/>
                <a:gd name="T32" fmla="*/ 18 w 48"/>
                <a:gd name="T33" fmla="*/ 166 h 202"/>
                <a:gd name="T34" fmla="*/ 18 w 48"/>
                <a:gd name="T35" fmla="*/ 165 h 202"/>
                <a:gd name="T36" fmla="*/ 18 w 48"/>
                <a:gd name="T37" fmla="*/ 5 h 202"/>
                <a:gd name="T38" fmla="*/ 18 w 48"/>
                <a:gd name="T39" fmla="*/ 4 h 202"/>
                <a:gd name="T40" fmla="*/ 18 w 48"/>
                <a:gd name="T41" fmla="*/ 3 h 202"/>
                <a:gd name="T42" fmla="*/ 19 w 48"/>
                <a:gd name="T43" fmla="*/ 2 h 202"/>
                <a:gd name="T44" fmla="*/ 20 w 48"/>
                <a:gd name="T45" fmla="*/ 1 h 202"/>
                <a:gd name="T46" fmla="*/ 20 w 48"/>
                <a:gd name="T47" fmla="*/ 0 h 202"/>
                <a:gd name="T48" fmla="*/ 22 w 48"/>
                <a:gd name="T49" fmla="*/ 0 h 202"/>
                <a:gd name="T50" fmla="*/ 23 w 48"/>
                <a:gd name="T51" fmla="*/ 0 h 202"/>
                <a:gd name="T52" fmla="*/ 24 w 48"/>
                <a:gd name="T53" fmla="*/ 0 h 202"/>
                <a:gd name="T54" fmla="*/ 26 w 48"/>
                <a:gd name="T55" fmla="*/ 0 h 202"/>
                <a:gd name="T56" fmla="*/ 26 w 48"/>
                <a:gd name="T57" fmla="*/ 0 h 202"/>
                <a:gd name="T58" fmla="*/ 28 w 48"/>
                <a:gd name="T59" fmla="*/ 0 h 202"/>
                <a:gd name="T60" fmla="*/ 29 w 48"/>
                <a:gd name="T61" fmla="*/ 1 h 202"/>
                <a:gd name="T62" fmla="*/ 29 w 48"/>
                <a:gd name="T63" fmla="*/ 2 h 202"/>
                <a:gd name="T64" fmla="*/ 30 w 48"/>
                <a:gd name="T65" fmla="*/ 3 h 202"/>
                <a:gd name="T66" fmla="*/ 30 w 48"/>
                <a:gd name="T67" fmla="*/ 4 h 202"/>
                <a:gd name="T68" fmla="*/ 30 w 48"/>
                <a:gd name="T69" fmla="*/ 5 h 202"/>
                <a:gd name="T70" fmla="*/ 30 w 48"/>
                <a:gd name="T71" fmla="*/ 5 h 202"/>
                <a:gd name="T72" fmla="*/ 48 w 48"/>
                <a:gd name="T73" fmla="*/ 152 h 202"/>
                <a:gd name="T74" fmla="*/ 24 w 48"/>
                <a:gd name="T75" fmla="*/ 202 h 202"/>
                <a:gd name="T76" fmla="*/ 0 w 48"/>
                <a:gd name="T77" fmla="*/ 152 h 202"/>
                <a:gd name="T78" fmla="*/ 48 w 48"/>
                <a:gd name="T79" fmla="*/ 152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grpFill/>
            <a:ln w="1588">
              <a:solidFill>
                <a:srgbClr val="000000"/>
              </a:solidFill>
              <a:prstDash val="solid"/>
              <a:round/>
              <a:headEnd/>
              <a:tailEnd/>
            </a:ln>
          </p:spPr>
          <p:txBody>
            <a:bodyPr/>
            <a:lstStyle/>
            <a:p>
              <a:endParaRPr lang="en-US"/>
            </a:p>
          </p:txBody>
        </p:sp>
        <p:sp>
          <p:nvSpPr>
            <p:cNvPr id="7202" name="Rectangle 36"/>
            <p:cNvSpPr>
              <a:spLocks noChangeArrowheads="1"/>
            </p:cNvSpPr>
            <p:nvPr/>
          </p:nvSpPr>
          <p:spPr bwMode="auto">
            <a:xfrm>
              <a:off x="3634" y="880"/>
              <a:ext cx="51"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7203" name="Rectangle 37"/>
            <p:cNvSpPr>
              <a:spLocks noChangeArrowheads="1"/>
            </p:cNvSpPr>
            <p:nvPr/>
          </p:nvSpPr>
          <p:spPr bwMode="auto">
            <a:xfrm>
              <a:off x="3683" y="939"/>
              <a:ext cx="15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out</a:t>
              </a:r>
              <a:endParaRPr lang="en-US"/>
            </a:p>
          </p:txBody>
        </p:sp>
        <p:sp>
          <p:nvSpPr>
            <p:cNvPr id="7204" name="Rectangle 38"/>
            <p:cNvSpPr>
              <a:spLocks noChangeArrowheads="1"/>
            </p:cNvSpPr>
            <p:nvPr/>
          </p:nvSpPr>
          <p:spPr bwMode="auto">
            <a:xfrm>
              <a:off x="3841" y="880"/>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7205" name="Freeform 39"/>
            <p:cNvSpPr>
              <a:spLocks noEditPoints="1"/>
            </p:cNvSpPr>
            <p:nvPr/>
          </p:nvSpPr>
          <p:spPr bwMode="auto">
            <a:xfrm>
              <a:off x="3557" y="1092"/>
              <a:ext cx="346" cy="50"/>
            </a:xfrm>
            <a:custGeom>
              <a:avLst/>
              <a:gdLst>
                <a:gd name="T0" fmla="*/ 6 w 346"/>
                <a:gd name="T1" fmla="*/ 19 h 50"/>
                <a:gd name="T2" fmla="*/ 309 w 346"/>
                <a:gd name="T3" fmla="*/ 19 h 50"/>
                <a:gd name="T4" fmla="*/ 310 w 346"/>
                <a:gd name="T5" fmla="*/ 19 h 50"/>
                <a:gd name="T6" fmla="*/ 311 w 346"/>
                <a:gd name="T7" fmla="*/ 20 h 50"/>
                <a:gd name="T8" fmla="*/ 312 w 346"/>
                <a:gd name="T9" fmla="*/ 20 h 50"/>
                <a:gd name="T10" fmla="*/ 313 w 346"/>
                <a:gd name="T11" fmla="*/ 21 h 50"/>
                <a:gd name="T12" fmla="*/ 313 w 346"/>
                <a:gd name="T13" fmla="*/ 22 h 50"/>
                <a:gd name="T14" fmla="*/ 314 w 346"/>
                <a:gd name="T15" fmla="*/ 23 h 50"/>
                <a:gd name="T16" fmla="*/ 315 w 346"/>
                <a:gd name="T17" fmla="*/ 24 h 50"/>
                <a:gd name="T18" fmla="*/ 315 w 346"/>
                <a:gd name="T19" fmla="*/ 26 h 50"/>
                <a:gd name="T20" fmla="*/ 315 w 346"/>
                <a:gd name="T21" fmla="*/ 26 h 50"/>
                <a:gd name="T22" fmla="*/ 314 w 346"/>
                <a:gd name="T23" fmla="*/ 28 h 50"/>
                <a:gd name="T24" fmla="*/ 313 w 346"/>
                <a:gd name="T25" fmla="*/ 29 h 50"/>
                <a:gd name="T26" fmla="*/ 313 w 346"/>
                <a:gd name="T27" fmla="*/ 29 h 50"/>
                <a:gd name="T28" fmla="*/ 312 w 346"/>
                <a:gd name="T29" fmla="*/ 30 h 50"/>
                <a:gd name="T30" fmla="*/ 311 w 346"/>
                <a:gd name="T31" fmla="*/ 31 h 50"/>
                <a:gd name="T32" fmla="*/ 310 w 346"/>
                <a:gd name="T33" fmla="*/ 31 h 50"/>
                <a:gd name="T34" fmla="*/ 309 w 346"/>
                <a:gd name="T35" fmla="*/ 31 h 50"/>
                <a:gd name="T36" fmla="*/ 6 w 346"/>
                <a:gd name="T37" fmla="*/ 31 h 50"/>
                <a:gd name="T38" fmla="*/ 5 w 346"/>
                <a:gd name="T39" fmla="*/ 31 h 50"/>
                <a:gd name="T40" fmla="*/ 3 w 346"/>
                <a:gd name="T41" fmla="*/ 31 h 50"/>
                <a:gd name="T42" fmla="*/ 3 w 346"/>
                <a:gd name="T43" fmla="*/ 30 h 50"/>
                <a:gd name="T44" fmla="*/ 1 w 346"/>
                <a:gd name="T45" fmla="*/ 29 h 50"/>
                <a:gd name="T46" fmla="*/ 0 w 346"/>
                <a:gd name="T47" fmla="*/ 29 h 50"/>
                <a:gd name="T48" fmla="*/ 0 w 346"/>
                <a:gd name="T49" fmla="*/ 28 h 50"/>
                <a:gd name="T50" fmla="*/ 0 w 346"/>
                <a:gd name="T51" fmla="*/ 26 h 50"/>
                <a:gd name="T52" fmla="*/ 0 w 346"/>
                <a:gd name="T53" fmla="*/ 26 h 50"/>
                <a:gd name="T54" fmla="*/ 0 w 346"/>
                <a:gd name="T55" fmla="*/ 24 h 50"/>
                <a:gd name="T56" fmla="*/ 0 w 346"/>
                <a:gd name="T57" fmla="*/ 23 h 50"/>
                <a:gd name="T58" fmla="*/ 0 w 346"/>
                <a:gd name="T59" fmla="*/ 22 h 50"/>
                <a:gd name="T60" fmla="*/ 1 w 346"/>
                <a:gd name="T61" fmla="*/ 21 h 50"/>
                <a:gd name="T62" fmla="*/ 3 w 346"/>
                <a:gd name="T63" fmla="*/ 20 h 50"/>
                <a:gd name="T64" fmla="*/ 3 w 346"/>
                <a:gd name="T65" fmla="*/ 20 h 50"/>
                <a:gd name="T66" fmla="*/ 5 w 346"/>
                <a:gd name="T67" fmla="*/ 19 h 50"/>
                <a:gd name="T68" fmla="*/ 6 w 346"/>
                <a:gd name="T69" fmla="*/ 19 h 50"/>
                <a:gd name="T70" fmla="*/ 6 w 346"/>
                <a:gd name="T71" fmla="*/ 19 h 50"/>
                <a:gd name="T72" fmla="*/ 296 w 346"/>
                <a:gd name="T73" fmla="*/ 0 h 50"/>
                <a:gd name="T74" fmla="*/ 346 w 346"/>
                <a:gd name="T75" fmla="*/ 26 h 50"/>
                <a:gd name="T76" fmla="*/ 296 w 346"/>
                <a:gd name="T77" fmla="*/ 50 h 50"/>
                <a:gd name="T78" fmla="*/ 296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grpFill/>
            <a:ln w="1588">
              <a:solidFill>
                <a:srgbClr val="000000"/>
              </a:solidFill>
              <a:prstDash val="solid"/>
              <a:round/>
              <a:headEnd/>
              <a:tailEnd/>
            </a:ln>
          </p:spPr>
          <p:txBody>
            <a:bodyPr/>
            <a:lstStyle/>
            <a:p>
              <a:endParaRPr lang="en-US"/>
            </a:p>
          </p:txBody>
        </p:sp>
        <p:sp>
          <p:nvSpPr>
            <p:cNvPr id="7206" name="Line 40"/>
            <p:cNvSpPr>
              <a:spLocks noChangeShapeType="1"/>
            </p:cNvSpPr>
            <p:nvPr/>
          </p:nvSpPr>
          <p:spPr bwMode="auto">
            <a:xfrm>
              <a:off x="2557" y="1257"/>
              <a:ext cx="499" cy="0"/>
            </a:xfrm>
            <a:prstGeom prst="line">
              <a:avLst/>
            </a:prstGeom>
            <a:grpFill/>
            <a:ln w="19050">
              <a:solidFill>
                <a:srgbClr val="000000"/>
              </a:solidFill>
              <a:round/>
              <a:headEnd/>
              <a:tailEnd/>
            </a:ln>
          </p:spPr>
          <p:txBody>
            <a:bodyPr/>
            <a:lstStyle/>
            <a:p>
              <a:endParaRPr lang="en-US"/>
            </a:p>
          </p:txBody>
        </p:sp>
        <p:sp>
          <p:nvSpPr>
            <p:cNvPr id="7207" name="Line 41"/>
            <p:cNvSpPr>
              <a:spLocks noChangeShapeType="1"/>
            </p:cNvSpPr>
            <p:nvPr/>
          </p:nvSpPr>
          <p:spPr bwMode="auto">
            <a:xfrm>
              <a:off x="1923" y="1742"/>
              <a:ext cx="2002" cy="1"/>
            </a:xfrm>
            <a:prstGeom prst="line">
              <a:avLst/>
            </a:prstGeom>
            <a:grpFill/>
            <a:ln w="15875">
              <a:solidFill>
                <a:srgbClr val="000000"/>
              </a:solidFill>
              <a:round/>
              <a:headEnd/>
              <a:tailEnd/>
            </a:ln>
          </p:spPr>
          <p:txBody>
            <a:bodyPr/>
            <a:lstStyle/>
            <a:p>
              <a:endParaRPr lang="en-US"/>
            </a:p>
          </p:txBody>
        </p:sp>
        <p:sp>
          <p:nvSpPr>
            <p:cNvPr id="7208" name="Freeform 42"/>
            <p:cNvSpPr>
              <a:spLocks noEditPoints="1"/>
            </p:cNvSpPr>
            <p:nvPr/>
          </p:nvSpPr>
          <p:spPr bwMode="auto">
            <a:xfrm>
              <a:off x="1983" y="1201"/>
              <a:ext cx="212" cy="35"/>
            </a:xfrm>
            <a:custGeom>
              <a:avLst/>
              <a:gdLst>
                <a:gd name="T0" fmla="*/ 4 w 346"/>
                <a:gd name="T1" fmla="*/ 13 h 49"/>
                <a:gd name="T2" fmla="*/ 189 w 346"/>
                <a:gd name="T3" fmla="*/ 13 h 49"/>
                <a:gd name="T4" fmla="*/ 191 w 346"/>
                <a:gd name="T5" fmla="*/ 13 h 49"/>
                <a:gd name="T6" fmla="*/ 191 w 346"/>
                <a:gd name="T7" fmla="*/ 14 h 49"/>
                <a:gd name="T8" fmla="*/ 192 w 346"/>
                <a:gd name="T9" fmla="*/ 14 h 49"/>
                <a:gd name="T10" fmla="*/ 192 w 346"/>
                <a:gd name="T11" fmla="*/ 15 h 49"/>
                <a:gd name="T12" fmla="*/ 192 w 346"/>
                <a:gd name="T13" fmla="*/ 15 h 49"/>
                <a:gd name="T14" fmla="*/ 193 w 346"/>
                <a:gd name="T15" fmla="*/ 16 h 49"/>
                <a:gd name="T16" fmla="*/ 193 w 346"/>
                <a:gd name="T17" fmla="*/ 16 h 49"/>
                <a:gd name="T18" fmla="*/ 193 w 346"/>
                <a:gd name="T19" fmla="*/ 18 h 49"/>
                <a:gd name="T20" fmla="*/ 193 w 346"/>
                <a:gd name="T21" fmla="*/ 19 h 49"/>
                <a:gd name="T22" fmla="*/ 193 w 346"/>
                <a:gd name="T23" fmla="*/ 19 h 49"/>
                <a:gd name="T24" fmla="*/ 192 w 346"/>
                <a:gd name="T25" fmla="*/ 20 h 49"/>
                <a:gd name="T26" fmla="*/ 192 w 346"/>
                <a:gd name="T27" fmla="*/ 21 h 49"/>
                <a:gd name="T28" fmla="*/ 192 w 346"/>
                <a:gd name="T29" fmla="*/ 21 h 49"/>
                <a:gd name="T30" fmla="*/ 191 w 346"/>
                <a:gd name="T31" fmla="*/ 21 h 49"/>
                <a:gd name="T32" fmla="*/ 191 w 346"/>
                <a:gd name="T33" fmla="*/ 22 h 49"/>
                <a:gd name="T34" fmla="*/ 189 w 346"/>
                <a:gd name="T35" fmla="*/ 22 h 49"/>
                <a:gd name="T36" fmla="*/ 4 w 346"/>
                <a:gd name="T37" fmla="*/ 22 h 49"/>
                <a:gd name="T38" fmla="*/ 3 w 346"/>
                <a:gd name="T39" fmla="*/ 22 h 49"/>
                <a:gd name="T40" fmla="*/ 2 w 346"/>
                <a:gd name="T41" fmla="*/ 21 h 49"/>
                <a:gd name="T42" fmla="*/ 2 w 346"/>
                <a:gd name="T43" fmla="*/ 21 h 49"/>
                <a:gd name="T44" fmla="*/ 1 w 346"/>
                <a:gd name="T45" fmla="*/ 21 h 49"/>
                <a:gd name="T46" fmla="*/ 1 w 346"/>
                <a:gd name="T47" fmla="*/ 20 h 49"/>
                <a:gd name="T48" fmla="*/ 1 w 346"/>
                <a:gd name="T49" fmla="*/ 19 h 49"/>
                <a:gd name="T50" fmla="*/ 1 w 346"/>
                <a:gd name="T51" fmla="*/ 19 h 49"/>
                <a:gd name="T52" fmla="*/ 0 w 346"/>
                <a:gd name="T53" fmla="*/ 18 h 49"/>
                <a:gd name="T54" fmla="*/ 1 w 346"/>
                <a:gd name="T55" fmla="*/ 16 h 49"/>
                <a:gd name="T56" fmla="*/ 1 w 346"/>
                <a:gd name="T57" fmla="*/ 16 h 49"/>
                <a:gd name="T58" fmla="*/ 1 w 346"/>
                <a:gd name="T59" fmla="*/ 15 h 49"/>
                <a:gd name="T60" fmla="*/ 1 w 346"/>
                <a:gd name="T61" fmla="*/ 15 h 49"/>
                <a:gd name="T62" fmla="*/ 2 w 346"/>
                <a:gd name="T63" fmla="*/ 14 h 49"/>
                <a:gd name="T64" fmla="*/ 2 w 346"/>
                <a:gd name="T65" fmla="*/ 14 h 49"/>
                <a:gd name="T66" fmla="*/ 3 w 346"/>
                <a:gd name="T67" fmla="*/ 13 h 49"/>
                <a:gd name="T68" fmla="*/ 4 w 346"/>
                <a:gd name="T69" fmla="*/ 13 h 49"/>
                <a:gd name="T70" fmla="*/ 4 w 346"/>
                <a:gd name="T71" fmla="*/ 13 h 49"/>
                <a:gd name="T72" fmla="*/ 182 w 346"/>
                <a:gd name="T73" fmla="*/ 0 h 49"/>
                <a:gd name="T74" fmla="*/ 212 w 346"/>
                <a:gd name="T75" fmla="*/ 18 h 49"/>
                <a:gd name="T76" fmla="*/ 182 w 346"/>
                <a:gd name="T77" fmla="*/ 35 h 49"/>
                <a:gd name="T78" fmla="*/ 182 w 346"/>
                <a:gd name="T79" fmla="*/ 0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49">
                  <a:moveTo>
                    <a:pt x="7" y="18"/>
                  </a:moveTo>
                  <a:lnTo>
                    <a:pt x="309" y="18"/>
                  </a:lnTo>
                  <a:lnTo>
                    <a:pt x="311" y="18"/>
                  </a:lnTo>
                  <a:lnTo>
                    <a:pt x="312" y="19"/>
                  </a:lnTo>
                  <a:lnTo>
                    <a:pt x="313" y="20"/>
                  </a:lnTo>
                  <a:lnTo>
                    <a:pt x="314" y="21"/>
                  </a:lnTo>
                  <a:lnTo>
                    <a:pt x="315" y="22"/>
                  </a:lnTo>
                  <a:lnTo>
                    <a:pt x="315" y="23"/>
                  </a:lnTo>
                  <a:lnTo>
                    <a:pt x="315" y="25"/>
                  </a:lnTo>
                  <a:lnTo>
                    <a:pt x="315" y="26"/>
                  </a:lnTo>
                  <a:lnTo>
                    <a:pt x="315" y="27"/>
                  </a:lnTo>
                  <a:lnTo>
                    <a:pt x="314" y="28"/>
                  </a:lnTo>
                  <a:lnTo>
                    <a:pt x="314" y="29"/>
                  </a:lnTo>
                  <a:lnTo>
                    <a:pt x="313" y="29"/>
                  </a:lnTo>
                  <a:lnTo>
                    <a:pt x="312" y="30"/>
                  </a:lnTo>
                  <a:lnTo>
                    <a:pt x="311" y="31"/>
                  </a:lnTo>
                  <a:lnTo>
                    <a:pt x="309" y="31"/>
                  </a:lnTo>
                  <a:lnTo>
                    <a:pt x="7" y="31"/>
                  </a:lnTo>
                  <a:lnTo>
                    <a:pt x="5" y="31"/>
                  </a:lnTo>
                  <a:lnTo>
                    <a:pt x="4" y="30"/>
                  </a:lnTo>
                  <a:lnTo>
                    <a:pt x="3" y="29"/>
                  </a:lnTo>
                  <a:lnTo>
                    <a:pt x="2" y="29"/>
                  </a:lnTo>
                  <a:lnTo>
                    <a:pt x="2" y="28"/>
                  </a:lnTo>
                  <a:lnTo>
                    <a:pt x="1" y="27"/>
                  </a:lnTo>
                  <a:lnTo>
                    <a:pt x="1" y="26"/>
                  </a:lnTo>
                  <a:lnTo>
                    <a:pt x="0" y="25"/>
                  </a:lnTo>
                  <a:lnTo>
                    <a:pt x="1" y="23"/>
                  </a:lnTo>
                  <a:lnTo>
                    <a:pt x="1" y="22"/>
                  </a:lnTo>
                  <a:lnTo>
                    <a:pt x="2" y="21"/>
                  </a:lnTo>
                  <a:lnTo>
                    <a:pt x="3" y="20"/>
                  </a:lnTo>
                  <a:lnTo>
                    <a:pt x="4" y="19"/>
                  </a:lnTo>
                  <a:lnTo>
                    <a:pt x="5" y="18"/>
                  </a:lnTo>
                  <a:lnTo>
                    <a:pt x="7" y="18"/>
                  </a:lnTo>
                  <a:close/>
                  <a:moveTo>
                    <a:pt x="297" y="0"/>
                  </a:moveTo>
                  <a:lnTo>
                    <a:pt x="346" y="25"/>
                  </a:lnTo>
                  <a:lnTo>
                    <a:pt x="297" y="49"/>
                  </a:lnTo>
                  <a:lnTo>
                    <a:pt x="297" y="0"/>
                  </a:lnTo>
                  <a:close/>
                </a:path>
              </a:pathLst>
            </a:custGeom>
            <a:grpFill/>
            <a:ln w="1588">
              <a:solidFill>
                <a:srgbClr val="000000"/>
              </a:solidFill>
              <a:prstDash val="solid"/>
              <a:round/>
              <a:headEnd/>
              <a:tailEnd/>
            </a:ln>
          </p:spPr>
          <p:txBody>
            <a:bodyPr/>
            <a:lstStyle/>
            <a:p>
              <a:endParaRPr lang="en-US"/>
            </a:p>
          </p:txBody>
        </p:sp>
        <p:sp>
          <p:nvSpPr>
            <p:cNvPr id="7209" name="Rectangle 43"/>
            <p:cNvSpPr>
              <a:spLocks noChangeArrowheads="1"/>
            </p:cNvSpPr>
            <p:nvPr/>
          </p:nvSpPr>
          <p:spPr bwMode="auto">
            <a:xfrm>
              <a:off x="2017" y="974"/>
              <a:ext cx="42"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7210" name="Rectangle 44"/>
            <p:cNvSpPr>
              <a:spLocks noChangeArrowheads="1"/>
            </p:cNvSpPr>
            <p:nvPr/>
          </p:nvSpPr>
          <p:spPr bwMode="auto">
            <a:xfrm>
              <a:off x="2056" y="1042"/>
              <a:ext cx="9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in</a:t>
              </a:r>
              <a:endParaRPr lang="en-US"/>
            </a:p>
          </p:txBody>
        </p:sp>
        <p:sp>
          <p:nvSpPr>
            <p:cNvPr id="7211" name="Freeform 45"/>
            <p:cNvSpPr>
              <a:spLocks/>
            </p:cNvSpPr>
            <p:nvPr/>
          </p:nvSpPr>
          <p:spPr bwMode="auto">
            <a:xfrm>
              <a:off x="2309" y="1160"/>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close/>
                </a:path>
              </a:pathLst>
            </a:custGeom>
            <a:grpFill/>
            <a:ln w="9525">
              <a:noFill/>
              <a:round/>
              <a:headEnd/>
              <a:tailEnd/>
            </a:ln>
          </p:spPr>
          <p:txBody>
            <a:bodyPr/>
            <a:lstStyle/>
            <a:p>
              <a:endParaRPr lang="en-US"/>
            </a:p>
          </p:txBody>
        </p:sp>
        <p:sp>
          <p:nvSpPr>
            <p:cNvPr id="7212" name="Freeform 46"/>
            <p:cNvSpPr>
              <a:spLocks/>
            </p:cNvSpPr>
            <p:nvPr/>
          </p:nvSpPr>
          <p:spPr bwMode="auto">
            <a:xfrm>
              <a:off x="2309" y="1160"/>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path>
              </a:pathLst>
            </a:custGeom>
            <a:grpFill/>
            <a:ln w="15875">
              <a:solidFill>
                <a:srgbClr val="000000"/>
              </a:solidFill>
              <a:prstDash val="solid"/>
              <a:round/>
              <a:headEnd/>
              <a:tailEnd/>
            </a:ln>
          </p:spPr>
          <p:txBody>
            <a:bodyPr/>
            <a:lstStyle/>
            <a:p>
              <a:endParaRPr lang="en-US"/>
            </a:p>
          </p:txBody>
        </p:sp>
        <p:sp>
          <p:nvSpPr>
            <p:cNvPr id="7213" name="Freeform 47"/>
            <p:cNvSpPr>
              <a:spLocks/>
            </p:cNvSpPr>
            <p:nvPr/>
          </p:nvSpPr>
          <p:spPr bwMode="auto">
            <a:xfrm>
              <a:off x="2398" y="1160"/>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close/>
                </a:path>
              </a:pathLst>
            </a:custGeom>
            <a:grpFill/>
            <a:ln w="9525">
              <a:noFill/>
              <a:round/>
              <a:headEnd/>
              <a:tailEnd/>
            </a:ln>
          </p:spPr>
          <p:txBody>
            <a:bodyPr/>
            <a:lstStyle/>
            <a:p>
              <a:endParaRPr lang="en-US"/>
            </a:p>
          </p:txBody>
        </p:sp>
        <p:sp>
          <p:nvSpPr>
            <p:cNvPr id="7214" name="Freeform 48"/>
            <p:cNvSpPr>
              <a:spLocks/>
            </p:cNvSpPr>
            <p:nvPr/>
          </p:nvSpPr>
          <p:spPr bwMode="auto">
            <a:xfrm>
              <a:off x="2398" y="1160"/>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path>
              </a:pathLst>
            </a:custGeom>
            <a:grpFill/>
            <a:ln w="15875">
              <a:solidFill>
                <a:srgbClr val="000000"/>
              </a:solidFill>
              <a:prstDash val="solid"/>
              <a:round/>
              <a:headEnd/>
              <a:tailEnd/>
            </a:ln>
          </p:spPr>
          <p:txBody>
            <a:bodyPr/>
            <a:lstStyle/>
            <a:p>
              <a:endParaRPr lang="en-US"/>
            </a:p>
          </p:txBody>
        </p:sp>
        <p:sp>
          <p:nvSpPr>
            <p:cNvPr id="7215" name="Freeform 49"/>
            <p:cNvSpPr>
              <a:spLocks/>
            </p:cNvSpPr>
            <p:nvPr/>
          </p:nvSpPr>
          <p:spPr bwMode="auto">
            <a:xfrm>
              <a:off x="2487" y="1160"/>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close/>
                </a:path>
              </a:pathLst>
            </a:custGeom>
            <a:grpFill/>
            <a:ln w="9525">
              <a:noFill/>
              <a:round/>
              <a:headEnd/>
              <a:tailEnd/>
            </a:ln>
          </p:spPr>
          <p:txBody>
            <a:bodyPr/>
            <a:lstStyle/>
            <a:p>
              <a:endParaRPr lang="en-US"/>
            </a:p>
          </p:txBody>
        </p:sp>
        <p:sp>
          <p:nvSpPr>
            <p:cNvPr id="7216" name="Freeform 50"/>
            <p:cNvSpPr>
              <a:spLocks/>
            </p:cNvSpPr>
            <p:nvPr/>
          </p:nvSpPr>
          <p:spPr bwMode="auto">
            <a:xfrm>
              <a:off x="2487" y="1160"/>
              <a:ext cx="93" cy="192"/>
            </a:xfrm>
            <a:custGeom>
              <a:avLst/>
              <a:gdLst>
                <a:gd name="T0" fmla="*/ 43 w 88"/>
                <a:gd name="T1" fmla="*/ 0 h 192"/>
                <a:gd name="T2" fmla="*/ 39 w 88"/>
                <a:gd name="T3" fmla="*/ 1 h 192"/>
                <a:gd name="T4" fmla="*/ 34 w 88"/>
                <a:gd name="T5" fmla="*/ 3 h 192"/>
                <a:gd name="T6" fmla="*/ 31 w 88"/>
                <a:gd name="T7" fmla="*/ 6 h 192"/>
                <a:gd name="T8" fmla="*/ 25 w 88"/>
                <a:gd name="T9" fmla="*/ 10 h 192"/>
                <a:gd name="T10" fmla="*/ 22 w 88"/>
                <a:gd name="T11" fmla="*/ 14 h 192"/>
                <a:gd name="T12" fmla="*/ 16 w 88"/>
                <a:gd name="T13" fmla="*/ 22 h 192"/>
                <a:gd name="T14" fmla="*/ 10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10 w 88"/>
                <a:gd name="T29" fmla="*/ 157 h 192"/>
                <a:gd name="T30" fmla="*/ 16 w 88"/>
                <a:gd name="T31" fmla="*/ 170 h 192"/>
                <a:gd name="T32" fmla="*/ 22 w 88"/>
                <a:gd name="T33" fmla="*/ 178 h 192"/>
                <a:gd name="T34" fmla="*/ 25 w 88"/>
                <a:gd name="T35" fmla="*/ 182 h 192"/>
                <a:gd name="T36" fmla="*/ 31 w 88"/>
                <a:gd name="T37" fmla="*/ 186 h 192"/>
                <a:gd name="T38" fmla="*/ 34 w 88"/>
                <a:gd name="T39" fmla="*/ 189 h 192"/>
                <a:gd name="T40" fmla="*/ 39 w 88"/>
                <a:gd name="T41" fmla="*/ 191 h 192"/>
                <a:gd name="T42" fmla="*/ 43 w 88"/>
                <a:gd name="T43" fmla="*/ 192 h 192"/>
                <a:gd name="T44" fmla="*/ 49 w 88"/>
                <a:gd name="T45" fmla="*/ 192 h 192"/>
                <a:gd name="T46" fmla="*/ 53 w 88"/>
                <a:gd name="T47" fmla="*/ 191 h 192"/>
                <a:gd name="T48" fmla="*/ 58 w 88"/>
                <a:gd name="T49" fmla="*/ 189 h 192"/>
                <a:gd name="T50" fmla="*/ 62 w 88"/>
                <a:gd name="T51" fmla="*/ 186 h 192"/>
                <a:gd name="T52" fmla="*/ 67 w 88"/>
                <a:gd name="T53" fmla="*/ 182 h 192"/>
                <a:gd name="T54" fmla="*/ 70 w 88"/>
                <a:gd name="T55" fmla="*/ 178 h 192"/>
                <a:gd name="T56" fmla="*/ 76 w 88"/>
                <a:gd name="T57" fmla="*/ 170 h 192"/>
                <a:gd name="T58" fmla="*/ 81 w 88"/>
                <a:gd name="T59" fmla="*/ 157 h 192"/>
                <a:gd name="T60" fmla="*/ 88 w 88"/>
                <a:gd name="T61" fmla="*/ 142 h 192"/>
                <a:gd name="T62" fmla="*/ 91 w 88"/>
                <a:gd name="T63" fmla="*/ 125 h 192"/>
                <a:gd name="T64" fmla="*/ 92 w 88"/>
                <a:gd name="T65" fmla="*/ 106 h 192"/>
                <a:gd name="T66" fmla="*/ 92 w 88"/>
                <a:gd name="T67" fmla="*/ 86 h 192"/>
                <a:gd name="T68" fmla="*/ 91 w 88"/>
                <a:gd name="T69" fmla="*/ 68 h 192"/>
                <a:gd name="T70" fmla="*/ 88 w 88"/>
                <a:gd name="T71" fmla="*/ 51 h 192"/>
                <a:gd name="T72" fmla="*/ 81 w 88"/>
                <a:gd name="T73" fmla="*/ 35 h 192"/>
                <a:gd name="T74" fmla="*/ 76 w 88"/>
                <a:gd name="T75" fmla="*/ 22 h 192"/>
                <a:gd name="T76" fmla="*/ 70 w 88"/>
                <a:gd name="T77" fmla="*/ 14 h 192"/>
                <a:gd name="T78" fmla="*/ 67 w 88"/>
                <a:gd name="T79" fmla="*/ 10 h 192"/>
                <a:gd name="T80" fmla="*/ 62 w 88"/>
                <a:gd name="T81" fmla="*/ 6 h 192"/>
                <a:gd name="T82" fmla="*/ 58 w 88"/>
                <a:gd name="T83" fmla="*/ 3 h 192"/>
                <a:gd name="T84" fmla="*/ 53 w 88"/>
                <a:gd name="T85" fmla="*/ 1 h 192"/>
                <a:gd name="T86" fmla="*/ 49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path>
              </a:pathLst>
            </a:custGeom>
            <a:grpFill/>
            <a:ln w="15875">
              <a:solidFill>
                <a:srgbClr val="000000"/>
              </a:solidFill>
              <a:prstDash val="solid"/>
              <a:round/>
              <a:headEnd/>
              <a:tailEnd/>
            </a:ln>
          </p:spPr>
          <p:txBody>
            <a:bodyPr/>
            <a:lstStyle/>
            <a:p>
              <a:endParaRPr lang="en-US"/>
            </a:p>
          </p:txBody>
        </p:sp>
        <p:sp>
          <p:nvSpPr>
            <p:cNvPr id="7217" name="Rectangle 51"/>
            <p:cNvSpPr>
              <a:spLocks noChangeArrowheads="1"/>
            </p:cNvSpPr>
            <p:nvPr/>
          </p:nvSpPr>
          <p:spPr bwMode="auto">
            <a:xfrm>
              <a:off x="2309" y="1256"/>
              <a:ext cx="284" cy="191"/>
            </a:xfrm>
            <a:prstGeom prst="rect">
              <a:avLst/>
            </a:prstGeom>
            <a:grpFill/>
            <a:ln w="9525">
              <a:noFill/>
              <a:miter lim="800000"/>
              <a:headEnd/>
              <a:tailEnd/>
            </a:ln>
          </p:spPr>
          <p:txBody>
            <a:bodyPr/>
            <a:lstStyle/>
            <a:p>
              <a:pPr eaLnBrk="1" hangingPunct="1"/>
              <a:endParaRPr lang="en-US"/>
            </a:p>
          </p:txBody>
        </p:sp>
        <p:sp>
          <p:nvSpPr>
            <p:cNvPr id="7218" name="Rectangle 52"/>
            <p:cNvSpPr>
              <a:spLocks noChangeArrowheads="1"/>
            </p:cNvSpPr>
            <p:nvPr/>
          </p:nvSpPr>
          <p:spPr bwMode="auto">
            <a:xfrm>
              <a:off x="2398" y="1304"/>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7219" name="Freeform 53"/>
            <p:cNvSpPr>
              <a:spLocks noEditPoints="1"/>
            </p:cNvSpPr>
            <p:nvPr/>
          </p:nvSpPr>
          <p:spPr bwMode="auto">
            <a:xfrm>
              <a:off x="2265" y="1082"/>
              <a:ext cx="345" cy="50"/>
            </a:xfrm>
            <a:custGeom>
              <a:avLst/>
              <a:gdLst>
                <a:gd name="T0" fmla="*/ 6 w 345"/>
                <a:gd name="T1" fmla="*/ 19 h 50"/>
                <a:gd name="T2" fmla="*/ 308 w 345"/>
                <a:gd name="T3" fmla="*/ 19 h 50"/>
                <a:gd name="T4" fmla="*/ 310 w 345"/>
                <a:gd name="T5" fmla="*/ 19 h 50"/>
                <a:gd name="T6" fmla="*/ 311 w 345"/>
                <a:gd name="T7" fmla="*/ 19 h 50"/>
                <a:gd name="T8" fmla="*/ 312 w 345"/>
                <a:gd name="T9" fmla="*/ 19 h 50"/>
                <a:gd name="T10" fmla="*/ 313 w 345"/>
                <a:gd name="T11" fmla="*/ 20 h 50"/>
                <a:gd name="T12" fmla="*/ 314 w 345"/>
                <a:gd name="T13" fmla="*/ 22 h 50"/>
                <a:gd name="T14" fmla="*/ 314 w 345"/>
                <a:gd name="T15" fmla="*/ 22 h 50"/>
                <a:gd name="T16" fmla="*/ 314 w 345"/>
                <a:gd name="T17" fmla="*/ 24 h 50"/>
                <a:gd name="T18" fmla="*/ 314 w 345"/>
                <a:gd name="T19" fmla="*/ 25 h 50"/>
                <a:gd name="T20" fmla="*/ 314 w 345"/>
                <a:gd name="T21" fmla="*/ 26 h 50"/>
                <a:gd name="T22" fmla="*/ 314 w 345"/>
                <a:gd name="T23" fmla="*/ 27 h 50"/>
                <a:gd name="T24" fmla="*/ 314 w 345"/>
                <a:gd name="T25" fmla="*/ 28 h 50"/>
                <a:gd name="T26" fmla="*/ 313 w 345"/>
                <a:gd name="T27" fmla="*/ 29 h 50"/>
                <a:gd name="T28" fmla="*/ 312 w 345"/>
                <a:gd name="T29" fmla="*/ 30 h 50"/>
                <a:gd name="T30" fmla="*/ 311 w 345"/>
                <a:gd name="T31" fmla="*/ 30 h 50"/>
                <a:gd name="T32" fmla="*/ 310 w 345"/>
                <a:gd name="T33" fmla="*/ 31 h 50"/>
                <a:gd name="T34" fmla="*/ 308 w 345"/>
                <a:gd name="T35" fmla="*/ 31 h 50"/>
                <a:gd name="T36" fmla="*/ 6 w 345"/>
                <a:gd name="T37" fmla="*/ 31 h 50"/>
                <a:gd name="T38" fmla="*/ 4 w 345"/>
                <a:gd name="T39" fmla="*/ 31 h 50"/>
                <a:gd name="T40" fmla="*/ 4 w 345"/>
                <a:gd name="T41" fmla="*/ 30 h 50"/>
                <a:gd name="T42" fmla="*/ 2 w 345"/>
                <a:gd name="T43" fmla="*/ 30 h 50"/>
                <a:gd name="T44" fmla="*/ 1 w 345"/>
                <a:gd name="T45" fmla="*/ 29 h 50"/>
                <a:gd name="T46" fmla="*/ 1 w 345"/>
                <a:gd name="T47" fmla="*/ 28 h 50"/>
                <a:gd name="T48" fmla="*/ 0 w 345"/>
                <a:gd name="T49" fmla="*/ 27 h 50"/>
                <a:gd name="T50" fmla="*/ 0 w 345"/>
                <a:gd name="T51" fmla="*/ 26 h 50"/>
                <a:gd name="T52" fmla="*/ 0 w 345"/>
                <a:gd name="T53" fmla="*/ 25 h 50"/>
                <a:gd name="T54" fmla="*/ 0 w 345"/>
                <a:gd name="T55" fmla="*/ 24 h 50"/>
                <a:gd name="T56" fmla="*/ 0 w 345"/>
                <a:gd name="T57" fmla="*/ 22 h 50"/>
                <a:gd name="T58" fmla="*/ 1 w 345"/>
                <a:gd name="T59" fmla="*/ 22 h 50"/>
                <a:gd name="T60" fmla="*/ 1 w 345"/>
                <a:gd name="T61" fmla="*/ 20 h 50"/>
                <a:gd name="T62" fmla="*/ 2 w 345"/>
                <a:gd name="T63" fmla="*/ 19 h 50"/>
                <a:gd name="T64" fmla="*/ 4 w 345"/>
                <a:gd name="T65" fmla="*/ 19 h 50"/>
                <a:gd name="T66" fmla="*/ 4 w 345"/>
                <a:gd name="T67" fmla="*/ 19 h 50"/>
                <a:gd name="T68" fmla="*/ 6 w 345"/>
                <a:gd name="T69" fmla="*/ 19 h 50"/>
                <a:gd name="T70" fmla="*/ 6 w 345"/>
                <a:gd name="T71" fmla="*/ 19 h 50"/>
                <a:gd name="T72" fmla="*/ 296 w 345"/>
                <a:gd name="T73" fmla="*/ 0 h 50"/>
                <a:gd name="T74" fmla="*/ 345 w 345"/>
                <a:gd name="T75" fmla="*/ 25 h 50"/>
                <a:gd name="T76" fmla="*/ 296 w 345"/>
                <a:gd name="T77" fmla="*/ 50 h 50"/>
                <a:gd name="T78" fmla="*/ 296 w 345"/>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5" h="50">
                  <a:moveTo>
                    <a:pt x="6" y="19"/>
                  </a:moveTo>
                  <a:lnTo>
                    <a:pt x="308" y="19"/>
                  </a:lnTo>
                  <a:lnTo>
                    <a:pt x="310" y="19"/>
                  </a:lnTo>
                  <a:lnTo>
                    <a:pt x="311" y="19"/>
                  </a:lnTo>
                  <a:lnTo>
                    <a:pt x="312" y="19"/>
                  </a:lnTo>
                  <a:lnTo>
                    <a:pt x="313" y="20"/>
                  </a:lnTo>
                  <a:lnTo>
                    <a:pt x="314" y="22"/>
                  </a:lnTo>
                  <a:lnTo>
                    <a:pt x="314" y="24"/>
                  </a:lnTo>
                  <a:lnTo>
                    <a:pt x="314" y="25"/>
                  </a:lnTo>
                  <a:lnTo>
                    <a:pt x="314" y="26"/>
                  </a:lnTo>
                  <a:lnTo>
                    <a:pt x="314" y="27"/>
                  </a:lnTo>
                  <a:lnTo>
                    <a:pt x="314" y="28"/>
                  </a:lnTo>
                  <a:lnTo>
                    <a:pt x="313" y="29"/>
                  </a:lnTo>
                  <a:lnTo>
                    <a:pt x="312" y="30"/>
                  </a:lnTo>
                  <a:lnTo>
                    <a:pt x="311" y="30"/>
                  </a:lnTo>
                  <a:lnTo>
                    <a:pt x="310" y="31"/>
                  </a:lnTo>
                  <a:lnTo>
                    <a:pt x="308" y="31"/>
                  </a:lnTo>
                  <a:lnTo>
                    <a:pt x="6" y="31"/>
                  </a:lnTo>
                  <a:lnTo>
                    <a:pt x="4" y="31"/>
                  </a:lnTo>
                  <a:lnTo>
                    <a:pt x="4" y="30"/>
                  </a:lnTo>
                  <a:lnTo>
                    <a:pt x="2" y="30"/>
                  </a:lnTo>
                  <a:lnTo>
                    <a:pt x="1" y="29"/>
                  </a:lnTo>
                  <a:lnTo>
                    <a:pt x="1" y="28"/>
                  </a:lnTo>
                  <a:lnTo>
                    <a:pt x="0" y="27"/>
                  </a:lnTo>
                  <a:lnTo>
                    <a:pt x="0" y="26"/>
                  </a:lnTo>
                  <a:lnTo>
                    <a:pt x="0" y="25"/>
                  </a:lnTo>
                  <a:lnTo>
                    <a:pt x="0" y="24"/>
                  </a:lnTo>
                  <a:lnTo>
                    <a:pt x="0" y="22"/>
                  </a:lnTo>
                  <a:lnTo>
                    <a:pt x="1" y="22"/>
                  </a:lnTo>
                  <a:lnTo>
                    <a:pt x="1" y="20"/>
                  </a:lnTo>
                  <a:lnTo>
                    <a:pt x="2" y="19"/>
                  </a:lnTo>
                  <a:lnTo>
                    <a:pt x="4" y="19"/>
                  </a:lnTo>
                  <a:lnTo>
                    <a:pt x="6" y="19"/>
                  </a:lnTo>
                  <a:close/>
                  <a:moveTo>
                    <a:pt x="296" y="0"/>
                  </a:moveTo>
                  <a:lnTo>
                    <a:pt x="345" y="25"/>
                  </a:lnTo>
                  <a:lnTo>
                    <a:pt x="296" y="50"/>
                  </a:lnTo>
                  <a:lnTo>
                    <a:pt x="296" y="0"/>
                  </a:lnTo>
                  <a:close/>
                </a:path>
              </a:pathLst>
            </a:custGeom>
            <a:grpFill/>
            <a:ln w="1588">
              <a:solidFill>
                <a:srgbClr val="000000"/>
              </a:solidFill>
              <a:prstDash val="solid"/>
              <a:round/>
              <a:headEnd/>
              <a:tailEnd/>
            </a:ln>
          </p:spPr>
          <p:txBody>
            <a:bodyPr/>
            <a:lstStyle/>
            <a:p>
              <a:endParaRPr lang="en-US"/>
            </a:p>
          </p:txBody>
        </p:sp>
        <p:sp>
          <p:nvSpPr>
            <p:cNvPr id="7220" name="Rectangle 54"/>
            <p:cNvSpPr>
              <a:spLocks noChangeArrowheads="1"/>
            </p:cNvSpPr>
            <p:nvPr/>
          </p:nvSpPr>
          <p:spPr bwMode="auto">
            <a:xfrm>
              <a:off x="2377" y="880"/>
              <a:ext cx="42"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7221" name="Rectangle 55"/>
            <p:cNvSpPr>
              <a:spLocks noChangeArrowheads="1"/>
            </p:cNvSpPr>
            <p:nvPr/>
          </p:nvSpPr>
          <p:spPr bwMode="auto">
            <a:xfrm>
              <a:off x="2419" y="939"/>
              <a:ext cx="7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L</a:t>
              </a:r>
              <a:endParaRPr lang="en-US"/>
            </a:p>
          </p:txBody>
        </p:sp>
        <p:sp>
          <p:nvSpPr>
            <p:cNvPr id="7222" name="Rectangle 56"/>
            <p:cNvSpPr>
              <a:spLocks noChangeArrowheads="1"/>
            </p:cNvSpPr>
            <p:nvPr/>
          </p:nvSpPr>
          <p:spPr bwMode="auto">
            <a:xfrm>
              <a:off x="2494" y="880"/>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7223" name="Rectangle 57"/>
            <p:cNvSpPr>
              <a:spLocks noChangeArrowheads="1"/>
            </p:cNvSpPr>
            <p:nvPr/>
          </p:nvSpPr>
          <p:spPr bwMode="auto">
            <a:xfrm>
              <a:off x="2354" y="1258"/>
              <a:ext cx="93"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L</a:t>
              </a:r>
              <a:endParaRPr lang="en-US"/>
            </a:p>
          </p:txBody>
        </p:sp>
        <p:grpSp>
          <p:nvGrpSpPr>
            <p:cNvPr id="8" name="Group 58"/>
            <p:cNvGrpSpPr>
              <a:grpSpLocks/>
            </p:cNvGrpSpPr>
            <p:nvPr/>
          </p:nvGrpSpPr>
          <p:grpSpPr bwMode="auto">
            <a:xfrm>
              <a:off x="2252" y="686"/>
              <a:ext cx="419" cy="203"/>
              <a:chOff x="2763" y="2404"/>
              <a:chExt cx="419" cy="203"/>
            </a:xfrm>
            <a:grpFill/>
          </p:grpSpPr>
          <p:sp>
            <p:nvSpPr>
              <p:cNvPr id="7237" name="Rectangle 59"/>
              <p:cNvSpPr>
                <a:spLocks noChangeArrowheads="1"/>
              </p:cNvSpPr>
              <p:nvPr/>
            </p:nvSpPr>
            <p:spPr bwMode="auto">
              <a:xfrm>
                <a:off x="2763" y="2404"/>
                <a:ext cx="200"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v</a:t>
                </a:r>
                <a:endParaRPr lang="en-US"/>
              </a:p>
            </p:txBody>
          </p:sp>
          <p:sp>
            <p:nvSpPr>
              <p:cNvPr id="7238" name="Rectangle 60"/>
              <p:cNvSpPr>
                <a:spLocks noChangeArrowheads="1"/>
              </p:cNvSpPr>
              <p:nvPr/>
            </p:nvSpPr>
            <p:spPr bwMode="auto">
              <a:xfrm>
                <a:off x="2958" y="2463"/>
                <a:ext cx="7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L</a:t>
                </a:r>
                <a:endParaRPr lang="en-US"/>
              </a:p>
            </p:txBody>
          </p:sp>
          <p:sp>
            <p:nvSpPr>
              <p:cNvPr id="7239" name="Rectangle 61"/>
              <p:cNvSpPr>
                <a:spLocks noChangeArrowheads="1"/>
              </p:cNvSpPr>
              <p:nvPr/>
            </p:nvSpPr>
            <p:spPr bwMode="auto">
              <a:xfrm>
                <a:off x="3033" y="2404"/>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7240" name="Rectangle 62"/>
              <p:cNvSpPr>
                <a:spLocks noChangeArrowheads="1"/>
              </p:cNvSpPr>
              <p:nvPr/>
            </p:nvSpPr>
            <p:spPr bwMode="auto">
              <a:xfrm>
                <a:off x="3070" y="2404"/>
                <a:ext cx="76"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7241" name="Rectangle 63"/>
              <p:cNvSpPr>
                <a:spLocks noChangeArrowheads="1"/>
              </p:cNvSpPr>
              <p:nvPr/>
            </p:nvSpPr>
            <p:spPr bwMode="auto">
              <a:xfrm>
                <a:off x="3144" y="2404"/>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grpSp>
        <p:sp>
          <p:nvSpPr>
            <p:cNvPr id="7225" name="Line 64"/>
            <p:cNvSpPr>
              <a:spLocks noChangeShapeType="1"/>
            </p:cNvSpPr>
            <p:nvPr/>
          </p:nvSpPr>
          <p:spPr bwMode="auto">
            <a:xfrm flipH="1">
              <a:off x="2761" y="1261"/>
              <a:ext cx="1" cy="179"/>
            </a:xfrm>
            <a:prstGeom prst="line">
              <a:avLst/>
            </a:prstGeom>
            <a:grpFill/>
            <a:ln w="19050">
              <a:solidFill>
                <a:schemeClr val="tx1"/>
              </a:solidFill>
              <a:round/>
              <a:headEnd/>
              <a:tailEnd/>
            </a:ln>
            <a:effectLst/>
          </p:spPr>
          <p:txBody>
            <a:bodyPr/>
            <a:lstStyle/>
            <a:p>
              <a:endParaRPr lang="en-US"/>
            </a:p>
          </p:txBody>
        </p:sp>
        <p:sp>
          <p:nvSpPr>
            <p:cNvPr id="7226" name="Line 65"/>
            <p:cNvSpPr>
              <a:spLocks noChangeShapeType="1"/>
            </p:cNvSpPr>
            <p:nvPr/>
          </p:nvSpPr>
          <p:spPr bwMode="auto">
            <a:xfrm>
              <a:off x="2762" y="1599"/>
              <a:ext cx="0" cy="150"/>
            </a:xfrm>
            <a:prstGeom prst="line">
              <a:avLst/>
            </a:prstGeom>
            <a:grpFill/>
            <a:ln w="19050">
              <a:solidFill>
                <a:schemeClr val="tx1"/>
              </a:solidFill>
              <a:round/>
              <a:headEnd/>
              <a:tailEnd/>
            </a:ln>
            <a:effectLst/>
          </p:spPr>
          <p:txBody>
            <a:bodyPr/>
            <a:lstStyle/>
            <a:p>
              <a:endParaRPr lang="en-US"/>
            </a:p>
          </p:txBody>
        </p:sp>
        <p:grpSp>
          <p:nvGrpSpPr>
            <p:cNvPr id="9" name="Group 66"/>
            <p:cNvGrpSpPr>
              <a:grpSpLocks/>
            </p:cNvGrpSpPr>
            <p:nvPr/>
          </p:nvGrpSpPr>
          <p:grpSpPr bwMode="auto">
            <a:xfrm>
              <a:off x="3057" y="1168"/>
              <a:ext cx="114" cy="182"/>
              <a:chOff x="2949" y="2931"/>
              <a:chExt cx="114" cy="182"/>
            </a:xfrm>
            <a:grpFill/>
          </p:grpSpPr>
          <p:sp>
            <p:nvSpPr>
              <p:cNvPr id="7235" name="AutoShape 67"/>
              <p:cNvSpPr>
                <a:spLocks noChangeArrowheads="1"/>
              </p:cNvSpPr>
              <p:nvPr/>
            </p:nvSpPr>
            <p:spPr bwMode="auto">
              <a:xfrm rot="5400000">
                <a:off x="2938" y="2965"/>
                <a:ext cx="136" cy="114"/>
              </a:xfrm>
              <a:prstGeom prst="triangle">
                <a:avLst>
                  <a:gd name="adj" fmla="val 50000"/>
                </a:avLst>
              </a:prstGeom>
              <a:grpFill/>
              <a:ln w="19050">
                <a:solidFill>
                  <a:schemeClr val="tx1"/>
                </a:solidFill>
                <a:miter lim="800000"/>
                <a:headEnd/>
                <a:tailEnd/>
              </a:ln>
              <a:effectLst/>
            </p:spPr>
            <p:txBody>
              <a:bodyPr wrap="none" anchor="ctr"/>
              <a:lstStyle/>
              <a:p>
                <a:pPr eaLnBrk="1" hangingPunct="1"/>
                <a:endParaRPr lang="en-US"/>
              </a:p>
            </p:txBody>
          </p:sp>
          <p:sp>
            <p:nvSpPr>
              <p:cNvPr id="7236" name="Line 68"/>
              <p:cNvSpPr>
                <a:spLocks noChangeShapeType="1"/>
              </p:cNvSpPr>
              <p:nvPr/>
            </p:nvSpPr>
            <p:spPr bwMode="auto">
              <a:xfrm rot="5400000" flipH="1">
                <a:off x="2972" y="3022"/>
                <a:ext cx="182" cy="0"/>
              </a:xfrm>
              <a:prstGeom prst="line">
                <a:avLst/>
              </a:prstGeom>
              <a:grpFill/>
              <a:ln w="19050">
                <a:solidFill>
                  <a:schemeClr val="tx1"/>
                </a:solidFill>
                <a:round/>
                <a:headEnd/>
                <a:tailEnd/>
              </a:ln>
              <a:effectLst/>
            </p:spPr>
            <p:txBody>
              <a:bodyPr/>
              <a:lstStyle/>
              <a:p>
                <a:endParaRPr lang="en-US"/>
              </a:p>
            </p:txBody>
          </p:sp>
        </p:grpSp>
        <p:sp>
          <p:nvSpPr>
            <p:cNvPr id="7228" name="Line 69"/>
            <p:cNvSpPr>
              <a:spLocks noChangeShapeType="1"/>
            </p:cNvSpPr>
            <p:nvPr/>
          </p:nvSpPr>
          <p:spPr bwMode="auto">
            <a:xfrm>
              <a:off x="1923" y="1261"/>
              <a:ext cx="386" cy="0"/>
            </a:xfrm>
            <a:prstGeom prst="line">
              <a:avLst/>
            </a:prstGeom>
            <a:grpFill/>
            <a:ln w="19050">
              <a:solidFill>
                <a:srgbClr val="000000"/>
              </a:solidFill>
              <a:round/>
              <a:headEnd/>
              <a:tailEnd/>
            </a:ln>
          </p:spPr>
          <p:txBody>
            <a:bodyPr/>
            <a:lstStyle/>
            <a:p>
              <a:endParaRPr lang="en-US"/>
            </a:p>
          </p:txBody>
        </p:sp>
        <p:grpSp>
          <p:nvGrpSpPr>
            <p:cNvPr id="10" name="Group 70"/>
            <p:cNvGrpSpPr>
              <a:grpSpLocks/>
            </p:cNvGrpSpPr>
            <p:nvPr/>
          </p:nvGrpSpPr>
          <p:grpSpPr bwMode="auto">
            <a:xfrm>
              <a:off x="2739" y="1440"/>
              <a:ext cx="182" cy="114"/>
              <a:chOff x="2631" y="3202"/>
              <a:chExt cx="182" cy="114"/>
            </a:xfrm>
            <a:grpFill/>
          </p:grpSpPr>
          <p:sp>
            <p:nvSpPr>
              <p:cNvPr id="7233" name="Line 71"/>
              <p:cNvSpPr>
                <a:spLocks noChangeShapeType="1"/>
              </p:cNvSpPr>
              <p:nvPr/>
            </p:nvSpPr>
            <p:spPr bwMode="auto">
              <a:xfrm rot="5400000" flipV="1">
                <a:off x="2668" y="3191"/>
                <a:ext cx="114" cy="136"/>
              </a:xfrm>
              <a:prstGeom prst="line">
                <a:avLst/>
              </a:prstGeom>
              <a:grpFill/>
              <a:ln w="19050">
                <a:solidFill>
                  <a:srgbClr val="000000"/>
                </a:solidFill>
                <a:round/>
                <a:headEnd/>
                <a:tailEnd/>
              </a:ln>
            </p:spPr>
            <p:txBody>
              <a:bodyPr/>
              <a:lstStyle/>
              <a:p>
                <a:endParaRPr lang="en-US"/>
              </a:p>
            </p:txBody>
          </p:sp>
          <p:sp>
            <p:nvSpPr>
              <p:cNvPr id="7234" name="Line 72"/>
              <p:cNvSpPr>
                <a:spLocks noChangeShapeType="1"/>
              </p:cNvSpPr>
              <p:nvPr/>
            </p:nvSpPr>
            <p:spPr bwMode="auto">
              <a:xfrm rot="5400000">
                <a:off x="2665" y="3168"/>
                <a:ext cx="114" cy="182"/>
              </a:xfrm>
              <a:prstGeom prst="line">
                <a:avLst/>
              </a:prstGeom>
              <a:grpFill/>
              <a:ln w="9525">
                <a:solidFill>
                  <a:schemeClr val="tx1"/>
                </a:solidFill>
                <a:round/>
                <a:headEnd type="triangle" w="med" len="med"/>
                <a:tailEnd type="triangle" w="med" len="med"/>
              </a:ln>
              <a:effectLst/>
            </p:spPr>
            <p:txBody>
              <a:bodyPr/>
              <a:lstStyle/>
              <a:p>
                <a:endParaRPr lang="en-US"/>
              </a:p>
            </p:txBody>
          </p:sp>
        </p:grpSp>
        <p:sp>
          <p:nvSpPr>
            <p:cNvPr id="7230" name="Rectangle 128"/>
            <p:cNvSpPr>
              <a:spLocks noChangeArrowheads="1"/>
            </p:cNvSpPr>
            <p:nvPr/>
          </p:nvSpPr>
          <p:spPr bwMode="auto">
            <a:xfrm>
              <a:off x="3061" y="887"/>
              <a:ext cx="42"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7231" name="Rectangle 129"/>
            <p:cNvSpPr>
              <a:spLocks noChangeArrowheads="1"/>
            </p:cNvSpPr>
            <p:nvPr/>
          </p:nvSpPr>
          <p:spPr bwMode="auto">
            <a:xfrm>
              <a:off x="3106" y="955"/>
              <a:ext cx="87"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D</a:t>
              </a:r>
              <a:endParaRPr lang="en-US"/>
            </a:p>
          </p:txBody>
        </p:sp>
        <p:sp>
          <p:nvSpPr>
            <p:cNvPr id="7232" name="Freeform 130"/>
            <p:cNvSpPr>
              <a:spLocks noEditPoints="1"/>
            </p:cNvSpPr>
            <p:nvPr/>
          </p:nvSpPr>
          <p:spPr bwMode="auto">
            <a:xfrm>
              <a:off x="2948" y="1095"/>
              <a:ext cx="346" cy="50"/>
            </a:xfrm>
            <a:custGeom>
              <a:avLst/>
              <a:gdLst>
                <a:gd name="T0" fmla="*/ 6 w 346"/>
                <a:gd name="T1" fmla="*/ 19 h 50"/>
                <a:gd name="T2" fmla="*/ 309 w 346"/>
                <a:gd name="T3" fmla="*/ 19 h 50"/>
                <a:gd name="T4" fmla="*/ 310 w 346"/>
                <a:gd name="T5" fmla="*/ 19 h 50"/>
                <a:gd name="T6" fmla="*/ 311 w 346"/>
                <a:gd name="T7" fmla="*/ 20 h 50"/>
                <a:gd name="T8" fmla="*/ 312 w 346"/>
                <a:gd name="T9" fmla="*/ 20 h 50"/>
                <a:gd name="T10" fmla="*/ 313 w 346"/>
                <a:gd name="T11" fmla="*/ 21 h 50"/>
                <a:gd name="T12" fmla="*/ 313 w 346"/>
                <a:gd name="T13" fmla="*/ 22 h 50"/>
                <a:gd name="T14" fmla="*/ 314 w 346"/>
                <a:gd name="T15" fmla="*/ 23 h 50"/>
                <a:gd name="T16" fmla="*/ 315 w 346"/>
                <a:gd name="T17" fmla="*/ 24 h 50"/>
                <a:gd name="T18" fmla="*/ 315 w 346"/>
                <a:gd name="T19" fmla="*/ 26 h 50"/>
                <a:gd name="T20" fmla="*/ 315 w 346"/>
                <a:gd name="T21" fmla="*/ 26 h 50"/>
                <a:gd name="T22" fmla="*/ 314 w 346"/>
                <a:gd name="T23" fmla="*/ 28 h 50"/>
                <a:gd name="T24" fmla="*/ 313 w 346"/>
                <a:gd name="T25" fmla="*/ 29 h 50"/>
                <a:gd name="T26" fmla="*/ 313 w 346"/>
                <a:gd name="T27" fmla="*/ 29 h 50"/>
                <a:gd name="T28" fmla="*/ 312 w 346"/>
                <a:gd name="T29" fmla="*/ 30 h 50"/>
                <a:gd name="T30" fmla="*/ 311 w 346"/>
                <a:gd name="T31" fmla="*/ 31 h 50"/>
                <a:gd name="T32" fmla="*/ 310 w 346"/>
                <a:gd name="T33" fmla="*/ 31 h 50"/>
                <a:gd name="T34" fmla="*/ 309 w 346"/>
                <a:gd name="T35" fmla="*/ 31 h 50"/>
                <a:gd name="T36" fmla="*/ 6 w 346"/>
                <a:gd name="T37" fmla="*/ 31 h 50"/>
                <a:gd name="T38" fmla="*/ 5 w 346"/>
                <a:gd name="T39" fmla="*/ 31 h 50"/>
                <a:gd name="T40" fmla="*/ 3 w 346"/>
                <a:gd name="T41" fmla="*/ 31 h 50"/>
                <a:gd name="T42" fmla="*/ 3 w 346"/>
                <a:gd name="T43" fmla="*/ 30 h 50"/>
                <a:gd name="T44" fmla="*/ 1 w 346"/>
                <a:gd name="T45" fmla="*/ 29 h 50"/>
                <a:gd name="T46" fmla="*/ 0 w 346"/>
                <a:gd name="T47" fmla="*/ 29 h 50"/>
                <a:gd name="T48" fmla="*/ 0 w 346"/>
                <a:gd name="T49" fmla="*/ 28 h 50"/>
                <a:gd name="T50" fmla="*/ 0 w 346"/>
                <a:gd name="T51" fmla="*/ 26 h 50"/>
                <a:gd name="T52" fmla="*/ 0 w 346"/>
                <a:gd name="T53" fmla="*/ 26 h 50"/>
                <a:gd name="T54" fmla="*/ 0 w 346"/>
                <a:gd name="T55" fmla="*/ 24 h 50"/>
                <a:gd name="T56" fmla="*/ 0 w 346"/>
                <a:gd name="T57" fmla="*/ 23 h 50"/>
                <a:gd name="T58" fmla="*/ 0 w 346"/>
                <a:gd name="T59" fmla="*/ 22 h 50"/>
                <a:gd name="T60" fmla="*/ 1 w 346"/>
                <a:gd name="T61" fmla="*/ 21 h 50"/>
                <a:gd name="T62" fmla="*/ 3 w 346"/>
                <a:gd name="T63" fmla="*/ 20 h 50"/>
                <a:gd name="T64" fmla="*/ 3 w 346"/>
                <a:gd name="T65" fmla="*/ 20 h 50"/>
                <a:gd name="T66" fmla="*/ 5 w 346"/>
                <a:gd name="T67" fmla="*/ 19 h 50"/>
                <a:gd name="T68" fmla="*/ 6 w 346"/>
                <a:gd name="T69" fmla="*/ 19 h 50"/>
                <a:gd name="T70" fmla="*/ 6 w 346"/>
                <a:gd name="T71" fmla="*/ 19 h 50"/>
                <a:gd name="T72" fmla="*/ 296 w 346"/>
                <a:gd name="T73" fmla="*/ 0 h 50"/>
                <a:gd name="T74" fmla="*/ 346 w 346"/>
                <a:gd name="T75" fmla="*/ 26 h 50"/>
                <a:gd name="T76" fmla="*/ 296 w 346"/>
                <a:gd name="T77" fmla="*/ 50 h 50"/>
                <a:gd name="T78" fmla="*/ 296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grpFill/>
            <a:ln w="1588">
              <a:solidFill>
                <a:srgbClr val="000000"/>
              </a:solidFill>
              <a:prstDash val="solid"/>
              <a:round/>
              <a:headEnd/>
              <a:tailEnd/>
            </a:ln>
          </p:spPr>
          <p:txBody>
            <a:bodyPr/>
            <a:lstStyle/>
            <a:p>
              <a:endParaRPr lang="en-US"/>
            </a:p>
          </p:txBody>
        </p:sp>
      </p:grpSp>
      <p:sp>
        <p:nvSpPr>
          <p:cNvPr id="137" name="AutoShape 213"/>
          <p:cNvSpPr>
            <a:spLocks noChangeArrowheads="1"/>
          </p:cNvSpPr>
          <p:nvPr/>
        </p:nvSpPr>
        <p:spPr bwMode="auto">
          <a:xfrm>
            <a:off x="5992985" y="2210792"/>
            <a:ext cx="647700" cy="179388"/>
          </a:xfrm>
          <a:prstGeom prst="leftArrow">
            <a:avLst>
              <a:gd name="adj1" fmla="val 50000"/>
              <a:gd name="adj2" fmla="val 90265"/>
            </a:avLst>
          </a:prstGeom>
          <a:noFill/>
          <a:ln w="9525">
            <a:solidFill>
              <a:srgbClr val="FF0000"/>
            </a:solidFill>
            <a:miter lim="800000"/>
            <a:headEnd/>
            <a:tailEnd/>
          </a:ln>
          <a:effectLst/>
        </p:spPr>
        <p:txBody>
          <a:bodyPr wrap="none" anchor="ctr"/>
          <a:lstStyle/>
          <a:p>
            <a:pPr eaLnBrk="1" hangingPunct="1"/>
            <a:endParaRPr lang="en-US"/>
          </a:p>
        </p:txBody>
      </p:sp>
      <p:sp>
        <p:nvSpPr>
          <p:cNvPr id="138" name="TextBox 137"/>
          <p:cNvSpPr txBox="1"/>
          <p:nvPr/>
        </p:nvSpPr>
        <p:spPr>
          <a:xfrm>
            <a:off x="6722680" y="2133982"/>
            <a:ext cx="1152150" cy="369332"/>
          </a:xfrm>
          <a:prstGeom prst="rect">
            <a:avLst/>
          </a:prstGeom>
          <a:noFill/>
        </p:spPr>
        <p:txBody>
          <a:bodyPr wrap="square" rtlCol="0">
            <a:spAutoFit/>
          </a:bodyPr>
          <a:lstStyle/>
          <a:p>
            <a:r>
              <a:rPr lang="en-US" dirty="0" smtClean="0"/>
              <a:t>Load</a:t>
            </a:r>
            <a:endParaRPr lang="en-US" dirty="0"/>
          </a:p>
        </p:txBody>
      </p:sp>
      <p:sp>
        <p:nvSpPr>
          <p:cNvPr id="139" name="TextBox 138"/>
          <p:cNvSpPr txBox="1"/>
          <p:nvPr/>
        </p:nvSpPr>
        <p:spPr>
          <a:xfrm>
            <a:off x="3151015" y="2095577"/>
            <a:ext cx="422455" cy="369332"/>
          </a:xfrm>
          <a:prstGeom prst="rect">
            <a:avLst/>
          </a:prstGeom>
          <a:noFill/>
        </p:spPr>
        <p:txBody>
          <a:bodyPr wrap="square" rtlCol="0">
            <a:spAutoFit/>
          </a:bodyPr>
          <a:lstStyle/>
          <a:p>
            <a:r>
              <a:rPr lang="en-US" dirty="0" smtClean="0"/>
              <a:t>D</a:t>
            </a:r>
            <a:endParaRPr lang="en-US" dirty="0"/>
          </a:p>
        </p:txBody>
      </p:sp>
      <p:sp>
        <p:nvSpPr>
          <p:cNvPr id="140" name="TextBox 139"/>
          <p:cNvSpPr txBox="1"/>
          <p:nvPr/>
        </p:nvSpPr>
        <p:spPr>
          <a:xfrm>
            <a:off x="424260" y="3198569"/>
            <a:ext cx="8295480" cy="2677656"/>
          </a:xfrm>
          <a:prstGeom prst="rect">
            <a:avLst/>
          </a:prstGeom>
          <a:noFill/>
        </p:spPr>
        <p:txBody>
          <a:bodyPr wrap="square" rtlCol="0">
            <a:spAutoFit/>
          </a:bodyPr>
          <a:lstStyle/>
          <a:p>
            <a:pPr>
              <a:buFont typeface="Arial" pitchFamily="34" charset="0"/>
              <a:buChar char="•"/>
            </a:pPr>
            <a:r>
              <a:rPr lang="en-US" sz="2400" dirty="0" smtClean="0"/>
              <a:t> If the inductor current is always positive:</a:t>
            </a:r>
          </a:p>
          <a:p>
            <a:pPr>
              <a:buFont typeface="Arial" pitchFamily="34" charset="0"/>
              <a:buChar char="•"/>
            </a:pPr>
            <a:endParaRPr lang="en-US" sz="2400" dirty="0"/>
          </a:p>
          <a:p>
            <a:pPr>
              <a:buFont typeface="Arial" pitchFamily="34" charset="0"/>
              <a:buChar char="•"/>
            </a:pPr>
            <a:endParaRPr lang="en-US" sz="2400" dirty="0" smtClean="0"/>
          </a:p>
          <a:p>
            <a:pPr>
              <a:buFont typeface="Arial" pitchFamily="34" charset="0"/>
              <a:buChar char="•"/>
            </a:pPr>
            <a:endParaRPr lang="en-US" sz="2400" dirty="0"/>
          </a:p>
          <a:p>
            <a:pPr>
              <a:buFont typeface="Arial" pitchFamily="34" charset="0"/>
              <a:buChar char="•"/>
            </a:pPr>
            <a:endParaRPr lang="en-US" sz="2400" dirty="0" smtClean="0"/>
          </a:p>
          <a:p>
            <a:pPr>
              <a:buFont typeface="Arial" pitchFamily="34" charset="0"/>
              <a:buChar char="•"/>
            </a:pPr>
            <a:r>
              <a:rPr lang="en-US" sz="2400" dirty="0"/>
              <a:t> </a:t>
            </a:r>
            <a:r>
              <a:rPr lang="en-US" sz="2400" dirty="0" smtClean="0"/>
              <a:t>So, a boost converter is like a voltage step-up dc-dc converter.</a:t>
            </a:r>
            <a:endParaRPr lang="en-US" sz="2400" dirty="0"/>
          </a:p>
        </p:txBody>
      </p:sp>
      <p:graphicFrame>
        <p:nvGraphicFramePr>
          <p:cNvPr id="22540" name="Object 12"/>
          <p:cNvGraphicFramePr>
            <a:graphicFrameLocks noChangeAspect="1"/>
          </p:cNvGraphicFramePr>
          <p:nvPr/>
        </p:nvGraphicFramePr>
        <p:xfrm>
          <a:off x="3880710" y="3889860"/>
          <a:ext cx="1728787" cy="865188"/>
        </p:xfrm>
        <a:graphic>
          <a:graphicData uri="http://schemas.openxmlformats.org/presentationml/2006/ole">
            <p:oleObj spid="_x0000_s139268" name="Equation" r:id="rId3" imgW="787058" imgH="393529"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xfrm>
            <a:off x="7010400" y="6381750"/>
            <a:ext cx="2133600" cy="476250"/>
          </a:xfrm>
          <a:noFill/>
          <a:ln>
            <a:miter lim="800000"/>
            <a:headEnd/>
            <a:tailEnd/>
          </a:ln>
        </p:spPr>
        <p:txBody>
          <a:bodyPr/>
          <a:lstStyle/>
          <a:p>
            <a:fld id="{3C9AD833-F71B-4DC3-979A-BC1D03D77B9C}" type="slidenum">
              <a:rPr lang="en-US"/>
              <a:pPr/>
              <a:t>47</a:t>
            </a:fld>
            <a:endParaRPr lang="en-US" dirty="0"/>
          </a:p>
        </p:txBody>
      </p:sp>
      <p:sp>
        <p:nvSpPr>
          <p:cNvPr id="28675" name="Rectangle 2"/>
          <p:cNvSpPr>
            <a:spLocks noGrp="1" noChangeArrowheads="1"/>
          </p:cNvSpPr>
          <p:nvPr>
            <p:ph type="title"/>
          </p:nvPr>
        </p:nvSpPr>
        <p:spPr>
          <a:xfrm>
            <a:off x="501070" y="0"/>
            <a:ext cx="8229600" cy="779055"/>
          </a:xfrm>
        </p:spPr>
        <p:txBody>
          <a:bodyPr/>
          <a:lstStyle/>
          <a:p>
            <a:pPr eaLnBrk="1" hangingPunct="1"/>
            <a:r>
              <a:rPr lang="en-US" sz="2800" b="1" dirty="0" smtClean="0"/>
              <a:t>Boost converter waveforms</a:t>
            </a:r>
          </a:p>
        </p:txBody>
      </p:sp>
      <p:sp>
        <p:nvSpPr>
          <p:cNvPr id="27" name="Text Box 92"/>
          <p:cNvSpPr txBox="1">
            <a:spLocks noChangeArrowheads="1"/>
          </p:cNvSpPr>
          <p:nvPr/>
        </p:nvSpPr>
        <p:spPr bwMode="auto">
          <a:xfrm>
            <a:off x="193829" y="587030"/>
            <a:ext cx="8257075" cy="646331"/>
          </a:xfrm>
          <a:prstGeom prst="rect">
            <a:avLst/>
          </a:prstGeom>
          <a:noFill/>
          <a:ln w="9525">
            <a:noFill/>
            <a:miter lim="800000"/>
            <a:headEnd/>
            <a:tailEnd/>
          </a:ln>
          <a:effectLst/>
        </p:spPr>
        <p:txBody>
          <a:bodyPr wrap="square">
            <a:spAutoFit/>
          </a:bodyPr>
          <a:lstStyle/>
          <a:p>
            <a:pPr eaLnBrk="1" hangingPunct="1">
              <a:spcBef>
                <a:spcPct val="50000"/>
              </a:spcBef>
            </a:pPr>
            <a:r>
              <a:rPr lang="en-US" b="1" dirty="0" smtClean="0">
                <a:cs typeface="Arial" charset="0"/>
              </a:rPr>
              <a:t>Consider a Boost converter with f = 20 kHz, Vin = 50 V, D = 0.4, R= 3 ohms, L=100 </a:t>
            </a:r>
            <a:r>
              <a:rPr lang="el-GR" b="1" dirty="0" smtClean="0">
                <a:cs typeface="Arial" charset="0"/>
              </a:rPr>
              <a:t>μ</a:t>
            </a:r>
            <a:r>
              <a:rPr lang="en-US" b="1" dirty="0" smtClean="0">
                <a:cs typeface="Arial" charset="0"/>
              </a:rPr>
              <a:t>H, C=25 </a:t>
            </a:r>
            <a:r>
              <a:rPr lang="el-GR" b="1" dirty="0" smtClean="0">
                <a:cs typeface="Arial" charset="0"/>
              </a:rPr>
              <a:t>μ</a:t>
            </a:r>
            <a:r>
              <a:rPr lang="en-US" b="1" dirty="0" smtClean="0">
                <a:cs typeface="Arial" charset="0"/>
              </a:rPr>
              <a:t>F (horizontal axis is time in seconds).</a:t>
            </a:r>
            <a:endParaRPr lang="en-US" b="1" dirty="0"/>
          </a:p>
        </p:txBody>
      </p:sp>
      <p:pic>
        <p:nvPicPr>
          <p:cNvPr id="152592" name="Picture 16"/>
          <p:cNvPicPr>
            <a:picLocks noChangeAspect="1" noChangeArrowheads="1"/>
          </p:cNvPicPr>
          <p:nvPr/>
        </p:nvPicPr>
        <p:blipFill>
          <a:blip r:embed="rId3" cstate="print"/>
          <a:srcRect/>
          <a:stretch>
            <a:fillRect/>
          </a:stretch>
        </p:blipFill>
        <p:spPr bwMode="auto">
          <a:xfrm>
            <a:off x="1422790" y="1316725"/>
            <a:ext cx="6524567" cy="3848389"/>
          </a:xfrm>
          <a:prstGeom prst="rect">
            <a:avLst/>
          </a:prstGeom>
          <a:noFill/>
          <a:ln w="9525">
            <a:noFill/>
            <a:miter lim="800000"/>
            <a:headEnd/>
            <a:tailEnd/>
          </a:ln>
        </p:spPr>
      </p:pic>
      <p:sp>
        <p:nvSpPr>
          <p:cNvPr id="6" name="Text Box 92"/>
          <p:cNvSpPr txBox="1">
            <a:spLocks noChangeArrowheads="1"/>
          </p:cNvSpPr>
          <p:nvPr/>
        </p:nvSpPr>
        <p:spPr bwMode="auto">
          <a:xfrm>
            <a:off x="424260" y="5080415"/>
            <a:ext cx="7956550" cy="646331"/>
          </a:xfrm>
          <a:prstGeom prst="rect">
            <a:avLst/>
          </a:prstGeom>
          <a:noFill/>
          <a:ln w="9525">
            <a:noFill/>
            <a:miter lim="800000"/>
            <a:headEnd/>
            <a:tailEnd/>
          </a:ln>
          <a:effectLst/>
        </p:spPr>
        <p:txBody>
          <a:bodyPr>
            <a:spAutoFit/>
          </a:bodyPr>
          <a:lstStyle/>
          <a:p>
            <a:pPr eaLnBrk="1" hangingPunct="1">
              <a:spcBef>
                <a:spcPct val="50000"/>
              </a:spcBef>
            </a:pPr>
            <a:r>
              <a:rPr lang="en-US" dirty="0" smtClean="0">
                <a:cs typeface="Arial" charset="0"/>
              </a:rPr>
              <a:t>Output voltage ripple can be calculated considering that the capacitor needs to sustain the load by itself when the switch is closed.</a:t>
            </a:r>
            <a:endParaRPr lang="en-US" dirty="0"/>
          </a:p>
        </p:txBody>
      </p:sp>
      <p:graphicFrame>
        <p:nvGraphicFramePr>
          <p:cNvPr id="7" name="Object 77"/>
          <p:cNvGraphicFramePr>
            <a:graphicFrameLocks noChangeAspect="1"/>
          </p:cNvGraphicFramePr>
          <p:nvPr/>
        </p:nvGraphicFramePr>
        <p:xfrm>
          <a:off x="2152485" y="5848515"/>
          <a:ext cx="1969932" cy="691172"/>
        </p:xfrm>
        <a:graphic>
          <a:graphicData uri="http://schemas.openxmlformats.org/presentationml/2006/ole">
            <p:oleObj spid="_x0000_s140290" name="Equation" r:id="rId4" imgW="939600" imgH="330120" progId="Equation.DSMT4">
              <p:embed/>
            </p:oleObj>
          </a:graphicData>
        </a:graphic>
      </p:graphicFrame>
      <p:graphicFrame>
        <p:nvGraphicFramePr>
          <p:cNvPr id="8" name="Object 77"/>
          <p:cNvGraphicFramePr>
            <a:graphicFrameLocks noChangeAspect="1"/>
          </p:cNvGraphicFramePr>
          <p:nvPr/>
        </p:nvGraphicFramePr>
        <p:xfrm>
          <a:off x="4776788" y="5810250"/>
          <a:ext cx="3178175" cy="700088"/>
        </p:xfrm>
        <a:graphic>
          <a:graphicData uri="http://schemas.openxmlformats.org/presentationml/2006/ole">
            <p:oleObj spid="_x0000_s140291" name="Equation" r:id="rId5" imgW="1612800" imgH="355320" progId="Equation.DSMT4">
              <p:embed/>
            </p:oleObj>
          </a:graphicData>
        </a:graphic>
      </p:graphicFrame>
      <p:cxnSp>
        <p:nvCxnSpPr>
          <p:cNvPr id="9" name="Straight Arrow Connector 8"/>
          <p:cNvCxnSpPr/>
          <p:nvPr/>
        </p:nvCxnSpPr>
        <p:spPr>
          <a:xfrm>
            <a:off x="4264760" y="6155755"/>
            <a:ext cx="5376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6"/>
          <p:cNvSpPr>
            <a:spLocks noGrp="1"/>
          </p:cNvSpPr>
          <p:nvPr>
            <p:ph type="sldNum" sz="quarter" idx="12"/>
          </p:nvPr>
        </p:nvSpPr>
        <p:spPr>
          <a:xfrm>
            <a:off x="7010400" y="6381750"/>
            <a:ext cx="2133600" cy="476250"/>
          </a:xfrm>
          <a:noFill/>
          <a:ln>
            <a:miter lim="800000"/>
            <a:headEnd/>
            <a:tailEnd/>
          </a:ln>
        </p:spPr>
        <p:txBody>
          <a:bodyPr/>
          <a:lstStyle/>
          <a:p>
            <a:fld id="{3C9AD833-F71B-4DC3-979A-BC1D03D77B9C}" type="slidenum">
              <a:rPr lang="en-US"/>
              <a:pPr/>
              <a:t>48</a:t>
            </a:fld>
            <a:endParaRPr lang="en-US" dirty="0"/>
          </a:p>
        </p:txBody>
      </p:sp>
      <p:sp>
        <p:nvSpPr>
          <p:cNvPr id="28675" name="Rectangle 2"/>
          <p:cNvSpPr>
            <a:spLocks noGrp="1" noChangeArrowheads="1"/>
          </p:cNvSpPr>
          <p:nvPr>
            <p:ph type="title"/>
          </p:nvPr>
        </p:nvSpPr>
        <p:spPr>
          <a:xfrm>
            <a:off x="501070" y="0"/>
            <a:ext cx="8229600" cy="779055"/>
          </a:xfrm>
        </p:spPr>
        <p:txBody>
          <a:bodyPr/>
          <a:lstStyle/>
          <a:p>
            <a:pPr eaLnBrk="1" hangingPunct="1"/>
            <a:r>
              <a:rPr lang="en-US" sz="2800" b="1" dirty="0" smtClean="0"/>
              <a:t>Boost converter waveforms</a:t>
            </a:r>
          </a:p>
        </p:txBody>
      </p:sp>
      <p:sp>
        <p:nvSpPr>
          <p:cNvPr id="27" name="Text Box 92"/>
          <p:cNvSpPr txBox="1">
            <a:spLocks noChangeArrowheads="1"/>
          </p:cNvSpPr>
          <p:nvPr/>
        </p:nvSpPr>
        <p:spPr bwMode="auto">
          <a:xfrm>
            <a:off x="193829" y="587030"/>
            <a:ext cx="8257075" cy="646331"/>
          </a:xfrm>
          <a:prstGeom prst="rect">
            <a:avLst/>
          </a:prstGeom>
          <a:noFill/>
          <a:ln w="9525">
            <a:noFill/>
            <a:miter lim="800000"/>
            <a:headEnd/>
            <a:tailEnd/>
          </a:ln>
          <a:effectLst/>
        </p:spPr>
        <p:txBody>
          <a:bodyPr wrap="square">
            <a:spAutoFit/>
          </a:bodyPr>
          <a:lstStyle/>
          <a:p>
            <a:pPr eaLnBrk="1" hangingPunct="1">
              <a:spcBef>
                <a:spcPct val="50000"/>
              </a:spcBef>
            </a:pPr>
            <a:r>
              <a:rPr lang="en-US" b="1" dirty="0" smtClean="0">
                <a:cs typeface="Arial" charset="0"/>
              </a:rPr>
              <a:t>Consider a Boost converter with f = 20 kHz, Vin = 50 V, D = 0.4, R= 3 ohms, L=100 </a:t>
            </a:r>
            <a:r>
              <a:rPr lang="el-GR" b="1" dirty="0" smtClean="0">
                <a:cs typeface="Arial" charset="0"/>
              </a:rPr>
              <a:t>μ</a:t>
            </a:r>
            <a:r>
              <a:rPr lang="en-US" b="1" dirty="0" smtClean="0">
                <a:cs typeface="Arial" charset="0"/>
              </a:rPr>
              <a:t>H, C=25 </a:t>
            </a:r>
            <a:r>
              <a:rPr lang="el-GR" b="1" dirty="0" smtClean="0">
                <a:cs typeface="Arial" charset="0"/>
              </a:rPr>
              <a:t>μ</a:t>
            </a:r>
            <a:r>
              <a:rPr lang="en-US" b="1" dirty="0" smtClean="0">
                <a:cs typeface="Arial" charset="0"/>
              </a:rPr>
              <a:t>F (horizontal axis is time in seconds).</a:t>
            </a:r>
            <a:endParaRPr lang="en-US" b="1" dirty="0"/>
          </a:p>
        </p:txBody>
      </p:sp>
      <p:pic>
        <p:nvPicPr>
          <p:cNvPr id="153602" name="Picture 2"/>
          <p:cNvPicPr>
            <a:picLocks noChangeAspect="1" noChangeArrowheads="1"/>
          </p:cNvPicPr>
          <p:nvPr/>
        </p:nvPicPr>
        <p:blipFill>
          <a:blip r:embed="rId2" cstate="print"/>
          <a:srcRect/>
          <a:stretch>
            <a:fillRect/>
          </a:stretch>
        </p:blipFill>
        <p:spPr bwMode="auto">
          <a:xfrm>
            <a:off x="385854" y="1393535"/>
            <a:ext cx="4262955" cy="2527271"/>
          </a:xfrm>
          <a:prstGeom prst="rect">
            <a:avLst/>
          </a:prstGeom>
          <a:noFill/>
          <a:ln w="9525">
            <a:noFill/>
            <a:miter lim="800000"/>
            <a:headEnd/>
            <a:tailEnd/>
          </a:ln>
        </p:spPr>
      </p:pic>
      <p:pic>
        <p:nvPicPr>
          <p:cNvPr id="153603" name="Picture 3"/>
          <p:cNvPicPr>
            <a:picLocks noChangeAspect="1" noChangeArrowheads="1"/>
          </p:cNvPicPr>
          <p:nvPr/>
        </p:nvPicPr>
        <p:blipFill>
          <a:blip r:embed="rId3" cstate="print"/>
          <a:srcRect/>
          <a:stretch>
            <a:fillRect/>
          </a:stretch>
        </p:blipFill>
        <p:spPr bwMode="auto">
          <a:xfrm>
            <a:off x="385855" y="4081885"/>
            <a:ext cx="4262955" cy="2525927"/>
          </a:xfrm>
          <a:prstGeom prst="rect">
            <a:avLst/>
          </a:prstGeom>
          <a:noFill/>
          <a:ln w="9525">
            <a:noFill/>
            <a:miter lim="800000"/>
            <a:headEnd/>
            <a:tailEnd/>
          </a:ln>
        </p:spPr>
      </p:pic>
      <p:pic>
        <p:nvPicPr>
          <p:cNvPr id="153604" name="Picture 4"/>
          <p:cNvPicPr>
            <a:picLocks noChangeAspect="1" noChangeArrowheads="1"/>
          </p:cNvPicPr>
          <p:nvPr/>
        </p:nvPicPr>
        <p:blipFill>
          <a:blip r:embed="rId4" cstate="print"/>
          <a:srcRect/>
          <a:stretch>
            <a:fillRect/>
          </a:stretch>
        </p:blipFill>
        <p:spPr bwMode="auto">
          <a:xfrm>
            <a:off x="4687215" y="1393535"/>
            <a:ext cx="4138646" cy="2459093"/>
          </a:xfrm>
          <a:prstGeom prst="rect">
            <a:avLst/>
          </a:prstGeom>
          <a:noFill/>
          <a:ln w="9525">
            <a:noFill/>
            <a:miter lim="800000"/>
            <a:headEnd/>
            <a:tailEnd/>
          </a:ln>
        </p:spPr>
      </p:pic>
      <p:pic>
        <p:nvPicPr>
          <p:cNvPr id="153605" name="Picture 5"/>
          <p:cNvPicPr>
            <a:picLocks noChangeAspect="1" noChangeArrowheads="1"/>
          </p:cNvPicPr>
          <p:nvPr/>
        </p:nvPicPr>
        <p:blipFill>
          <a:blip r:embed="rId5" cstate="print"/>
          <a:srcRect/>
          <a:stretch>
            <a:fillRect/>
          </a:stretch>
        </p:blipFill>
        <p:spPr bwMode="auto">
          <a:xfrm>
            <a:off x="4764025" y="4089956"/>
            <a:ext cx="4115645" cy="24135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8"/>
          <p:cNvSpPr>
            <a:spLocks noGrp="1"/>
          </p:cNvSpPr>
          <p:nvPr>
            <p:ph type="sldNum" sz="quarter" idx="12"/>
          </p:nvPr>
        </p:nvSpPr>
        <p:spPr>
          <a:noFill/>
          <a:ln>
            <a:miter lim="800000"/>
            <a:headEnd/>
            <a:tailEnd/>
          </a:ln>
        </p:spPr>
        <p:txBody>
          <a:bodyPr/>
          <a:lstStyle/>
          <a:p>
            <a:fld id="{E8A74B9A-2B01-4508-9954-489312EDFE48}" type="slidenum">
              <a:rPr lang="en-US"/>
              <a:pPr/>
              <a:t>49</a:t>
            </a:fld>
            <a:endParaRPr lang="en-US"/>
          </a:p>
        </p:txBody>
      </p:sp>
      <p:sp>
        <p:nvSpPr>
          <p:cNvPr id="18435" name="Rectangle 2"/>
          <p:cNvSpPr>
            <a:spLocks noGrp="1" noChangeArrowheads="1"/>
          </p:cNvSpPr>
          <p:nvPr>
            <p:ph type="title" sz="quarter"/>
          </p:nvPr>
        </p:nvSpPr>
        <p:spPr/>
        <p:txBody>
          <a:bodyPr/>
          <a:lstStyle/>
          <a:p>
            <a:pPr eaLnBrk="1" hangingPunct="1"/>
            <a:r>
              <a:rPr lang="en-US" sz="3200" b="1" smtClean="0"/>
              <a:t>Impedance matching</a:t>
            </a:r>
          </a:p>
        </p:txBody>
      </p:sp>
      <p:graphicFrame>
        <p:nvGraphicFramePr>
          <p:cNvPr id="18436" name="Object 3"/>
          <p:cNvGraphicFramePr>
            <a:graphicFrameLocks noChangeAspect="1"/>
          </p:cNvGraphicFramePr>
          <p:nvPr>
            <p:ph sz="quarter" idx="1"/>
          </p:nvPr>
        </p:nvGraphicFramePr>
        <p:xfrm>
          <a:off x="6602413" y="2159000"/>
          <a:ext cx="1282700" cy="622300"/>
        </p:xfrm>
        <a:graphic>
          <a:graphicData uri="http://schemas.openxmlformats.org/presentationml/2006/ole">
            <p:oleObj spid="_x0000_s187394" name="Equation" r:id="rId3" imgW="1282700" imgH="622300" progId="Equation.3">
              <p:embed/>
            </p:oleObj>
          </a:graphicData>
        </a:graphic>
      </p:graphicFrame>
      <p:graphicFrame>
        <p:nvGraphicFramePr>
          <p:cNvPr id="62468" name="Object 4"/>
          <p:cNvGraphicFramePr>
            <a:graphicFrameLocks noChangeAspect="1"/>
          </p:cNvGraphicFramePr>
          <p:nvPr>
            <p:ph sz="quarter" idx="2"/>
          </p:nvPr>
        </p:nvGraphicFramePr>
        <p:xfrm>
          <a:off x="6611938" y="4418013"/>
          <a:ext cx="660400" cy="342900"/>
        </p:xfrm>
        <a:graphic>
          <a:graphicData uri="http://schemas.openxmlformats.org/presentationml/2006/ole">
            <p:oleObj spid="_x0000_s187395" name="Equation" r:id="rId4" imgW="660113" imgH="342751" progId="Equation.3">
              <p:embed/>
            </p:oleObj>
          </a:graphicData>
        </a:graphic>
      </p:graphicFrame>
      <p:graphicFrame>
        <p:nvGraphicFramePr>
          <p:cNvPr id="62503" name="Object 39"/>
          <p:cNvGraphicFramePr>
            <a:graphicFrameLocks noChangeAspect="1"/>
          </p:cNvGraphicFramePr>
          <p:nvPr>
            <p:ph sz="quarter" idx="3"/>
          </p:nvPr>
        </p:nvGraphicFramePr>
        <p:xfrm>
          <a:off x="1295400" y="5510213"/>
          <a:ext cx="6337300" cy="1050925"/>
        </p:xfrm>
        <a:graphic>
          <a:graphicData uri="http://schemas.openxmlformats.org/presentationml/2006/ole">
            <p:oleObj spid="_x0000_s187396" name="Equation" r:id="rId5" imgW="3517900" imgH="584200" progId="Equation.3">
              <p:embed/>
            </p:oleObj>
          </a:graphicData>
        </a:graphic>
      </p:graphicFrame>
      <p:sp>
        <p:nvSpPr>
          <p:cNvPr id="18439" name="Text Box 5"/>
          <p:cNvSpPr txBox="1">
            <a:spLocks noChangeArrowheads="1"/>
          </p:cNvSpPr>
          <p:nvPr/>
        </p:nvSpPr>
        <p:spPr bwMode="auto">
          <a:xfrm>
            <a:off x="3167063" y="1701800"/>
            <a:ext cx="1765300" cy="1476375"/>
          </a:xfrm>
          <a:prstGeom prst="rect">
            <a:avLst/>
          </a:prstGeom>
          <a:noFill/>
          <a:ln w="9525">
            <a:solidFill>
              <a:schemeClr val="tx1"/>
            </a:solidFill>
            <a:miter lim="800000"/>
            <a:headEnd/>
            <a:tailEnd/>
          </a:ln>
          <a:effectLst/>
        </p:spPr>
        <p:txBody>
          <a:bodyPr>
            <a:spAutoFit/>
          </a:bodyPr>
          <a:lstStyle/>
          <a:p>
            <a:pPr algn="ctr" eaLnBrk="1" hangingPunct="1">
              <a:spcBef>
                <a:spcPct val="50000"/>
              </a:spcBef>
            </a:pPr>
            <a:endParaRPr lang="en-US"/>
          </a:p>
          <a:p>
            <a:pPr algn="ctr" eaLnBrk="1" hangingPunct="1">
              <a:spcBef>
                <a:spcPct val="50000"/>
              </a:spcBef>
            </a:pPr>
            <a:r>
              <a:rPr lang="en-US"/>
              <a:t>DC−DC Boost Converter</a:t>
            </a:r>
          </a:p>
          <a:p>
            <a:pPr algn="ctr" eaLnBrk="1" hangingPunct="1">
              <a:spcBef>
                <a:spcPct val="50000"/>
              </a:spcBef>
            </a:pPr>
            <a:endParaRPr lang="en-US"/>
          </a:p>
        </p:txBody>
      </p:sp>
      <p:sp>
        <p:nvSpPr>
          <p:cNvPr id="18440" name="Line 6"/>
          <p:cNvSpPr>
            <a:spLocks noChangeShapeType="1"/>
          </p:cNvSpPr>
          <p:nvPr/>
        </p:nvSpPr>
        <p:spPr bwMode="auto">
          <a:xfrm>
            <a:off x="2376488" y="1881188"/>
            <a:ext cx="790575" cy="0"/>
          </a:xfrm>
          <a:prstGeom prst="line">
            <a:avLst/>
          </a:prstGeom>
          <a:noFill/>
          <a:ln w="19050">
            <a:solidFill>
              <a:schemeClr val="tx1"/>
            </a:solidFill>
            <a:round/>
            <a:headEnd type="oval" w="med" len="med"/>
            <a:tailEnd/>
          </a:ln>
          <a:effectLst/>
        </p:spPr>
        <p:txBody>
          <a:bodyPr/>
          <a:lstStyle/>
          <a:p>
            <a:endParaRPr lang="en-US"/>
          </a:p>
        </p:txBody>
      </p:sp>
      <p:sp>
        <p:nvSpPr>
          <p:cNvPr id="18441" name="Line 7"/>
          <p:cNvSpPr>
            <a:spLocks noChangeShapeType="1"/>
          </p:cNvSpPr>
          <p:nvPr/>
        </p:nvSpPr>
        <p:spPr bwMode="auto">
          <a:xfrm flipV="1">
            <a:off x="2376488" y="2997200"/>
            <a:ext cx="790575" cy="1588"/>
          </a:xfrm>
          <a:prstGeom prst="line">
            <a:avLst/>
          </a:prstGeom>
          <a:noFill/>
          <a:ln w="19050">
            <a:solidFill>
              <a:schemeClr val="tx1"/>
            </a:solidFill>
            <a:round/>
            <a:headEnd type="oval" w="med" len="med"/>
            <a:tailEnd/>
          </a:ln>
          <a:effectLst/>
        </p:spPr>
        <p:txBody>
          <a:bodyPr/>
          <a:lstStyle/>
          <a:p>
            <a:endParaRPr lang="en-US"/>
          </a:p>
        </p:txBody>
      </p:sp>
      <p:sp>
        <p:nvSpPr>
          <p:cNvPr id="18442" name="Line 8"/>
          <p:cNvSpPr>
            <a:spLocks noChangeShapeType="1"/>
          </p:cNvSpPr>
          <p:nvPr/>
        </p:nvSpPr>
        <p:spPr bwMode="auto">
          <a:xfrm flipH="1">
            <a:off x="4932363" y="1881188"/>
            <a:ext cx="1512887" cy="0"/>
          </a:xfrm>
          <a:prstGeom prst="line">
            <a:avLst/>
          </a:prstGeom>
          <a:noFill/>
          <a:ln w="19050">
            <a:solidFill>
              <a:schemeClr val="tx1"/>
            </a:solidFill>
            <a:round/>
            <a:headEnd type="oval" w="med" len="med"/>
            <a:tailEnd/>
          </a:ln>
          <a:effectLst/>
        </p:spPr>
        <p:txBody>
          <a:bodyPr/>
          <a:lstStyle/>
          <a:p>
            <a:endParaRPr lang="en-US"/>
          </a:p>
        </p:txBody>
      </p:sp>
      <p:sp>
        <p:nvSpPr>
          <p:cNvPr id="18443" name="Text Box 9"/>
          <p:cNvSpPr txBox="1">
            <a:spLocks noChangeArrowheads="1"/>
          </p:cNvSpPr>
          <p:nvPr/>
        </p:nvSpPr>
        <p:spPr bwMode="auto">
          <a:xfrm>
            <a:off x="1763713" y="1878013"/>
            <a:ext cx="971550" cy="1192212"/>
          </a:xfrm>
          <a:prstGeom prst="rect">
            <a:avLst/>
          </a:prstGeom>
          <a:noFill/>
          <a:ln w="9525">
            <a:noFill/>
            <a:miter lim="800000"/>
            <a:headEnd/>
            <a:tailEnd/>
          </a:ln>
          <a:effectLst/>
        </p:spPr>
        <p:txBody>
          <a:bodyPr>
            <a:spAutoFit/>
          </a:bodyPr>
          <a:lstStyle/>
          <a:p>
            <a:pPr algn="ctr" eaLnBrk="1" hangingPunct="1">
              <a:spcBef>
                <a:spcPct val="50000"/>
              </a:spcBef>
            </a:pPr>
            <a:r>
              <a:rPr lang="en-US"/>
              <a:t>+</a:t>
            </a:r>
          </a:p>
          <a:p>
            <a:pPr algn="ctr" eaLnBrk="1" hangingPunct="1">
              <a:spcBef>
                <a:spcPct val="50000"/>
              </a:spcBef>
            </a:pPr>
            <a:r>
              <a:rPr lang="en-US"/>
              <a:t>V</a:t>
            </a:r>
            <a:r>
              <a:rPr lang="en-US" sz="2400" baseline="-25000"/>
              <a:t>in</a:t>
            </a:r>
          </a:p>
          <a:p>
            <a:pPr algn="ctr" eaLnBrk="1" hangingPunct="1">
              <a:spcBef>
                <a:spcPct val="50000"/>
              </a:spcBef>
            </a:pPr>
            <a:r>
              <a:rPr lang="en-US">
                <a:cs typeface="Arial" charset="0"/>
              </a:rPr>
              <a:t>−</a:t>
            </a:r>
          </a:p>
        </p:txBody>
      </p:sp>
      <p:sp>
        <p:nvSpPr>
          <p:cNvPr id="18444" name="Text Box 10"/>
          <p:cNvSpPr txBox="1">
            <a:spLocks noChangeArrowheads="1"/>
          </p:cNvSpPr>
          <p:nvPr/>
        </p:nvSpPr>
        <p:spPr bwMode="auto">
          <a:xfrm>
            <a:off x="4643438" y="1844675"/>
            <a:ext cx="2016125" cy="1146175"/>
          </a:xfrm>
          <a:prstGeom prst="rect">
            <a:avLst/>
          </a:prstGeom>
          <a:noFill/>
          <a:ln w="9525">
            <a:noFill/>
            <a:miter lim="800000"/>
            <a:headEnd/>
            <a:tailEnd/>
          </a:ln>
          <a:effectLst/>
        </p:spPr>
        <p:txBody>
          <a:bodyPr>
            <a:spAutoFit/>
          </a:bodyPr>
          <a:lstStyle/>
          <a:p>
            <a:pPr algn="ctr" eaLnBrk="1" hangingPunct="1">
              <a:spcBef>
                <a:spcPct val="50000"/>
              </a:spcBef>
            </a:pPr>
            <a:r>
              <a:rPr lang="en-US"/>
              <a:t>+</a:t>
            </a:r>
          </a:p>
          <a:p>
            <a:pPr algn="ctr" eaLnBrk="1" hangingPunct="1">
              <a:spcBef>
                <a:spcPct val="50000"/>
              </a:spcBef>
            </a:pPr>
            <a:endParaRPr lang="en-US" sz="2400" baseline="-25000"/>
          </a:p>
          <a:p>
            <a:pPr algn="ctr" eaLnBrk="1" hangingPunct="1">
              <a:spcBef>
                <a:spcPct val="50000"/>
              </a:spcBef>
            </a:pPr>
            <a:r>
              <a:rPr lang="en-US">
                <a:cs typeface="Arial" charset="0"/>
              </a:rPr>
              <a:t>−</a:t>
            </a:r>
          </a:p>
        </p:txBody>
      </p:sp>
      <p:sp>
        <p:nvSpPr>
          <p:cNvPr id="18445" name="Line 11"/>
          <p:cNvSpPr>
            <a:spLocks noChangeShapeType="1"/>
          </p:cNvSpPr>
          <p:nvPr/>
        </p:nvSpPr>
        <p:spPr bwMode="auto">
          <a:xfrm>
            <a:off x="2592388" y="1738313"/>
            <a:ext cx="503237" cy="0"/>
          </a:xfrm>
          <a:prstGeom prst="line">
            <a:avLst/>
          </a:prstGeom>
          <a:noFill/>
          <a:ln w="9525">
            <a:solidFill>
              <a:schemeClr val="tx1"/>
            </a:solidFill>
            <a:round/>
            <a:headEnd/>
            <a:tailEnd type="triangle" w="med" len="med"/>
          </a:ln>
          <a:effectLst/>
        </p:spPr>
        <p:txBody>
          <a:bodyPr/>
          <a:lstStyle/>
          <a:p>
            <a:endParaRPr lang="en-US"/>
          </a:p>
        </p:txBody>
      </p:sp>
      <p:sp>
        <p:nvSpPr>
          <p:cNvPr id="18446" name="Text Box 13"/>
          <p:cNvSpPr txBox="1">
            <a:spLocks noChangeArrowheads="1"/>
          </p:cNvSpPr>
          <p:nvPr/>
        </p:nvSpPr>
        <p:spPr bwMode="auto">
          <a:xfrm>
            <a:off x="2411413" y="1335088"/>
            <a:ext cx="792162" cy="366712"/>
          </a:xfrm>
          <a:prstGeom prst="rect">
            <a:avLst/>
          </a:prstGeom>
          <a:noFill/>
          <a:ln w="9525">
            <a:noFill/>
            <a:miter lim="800000"/>
            <a:headEnd/>
            <a:tailEnd/>
          </a:ln>
          <a:effectLst/>
        </p:spPr>
        <p:txBody>
          <a:bodyPr>
            <a:spAutoFit/>
          </a:bodyPr>
          <a:lstStyle/>
          <a:p>
            <a:pPr algn="ctr" eaLnBrk="1" hangingPunct="1">
              <a:spcBef>
                <a:spcPct val="50000"/>
              </a:spcBef>
            </a:pPr>
            <a:r>
              <a:rPr lang="en-US"/>
              <a:t>I</a:t>
            </a:r>
            <a:r>
              <a:rPr lang="en-US" sz="2400" baseline="-25000"/>
              <a:t>in</a:t>
            </a:r>
          </a:p>
        </p:txBody>
      </p:sp>
      <p:sp>
        <p:nvSpPr>
          <p:cNvPr id="18447" name="Line 14"/>
          <p:cNvSpPr>
            <a:spLocks noChangeShapeType="1"/>
          </p:cNvSpPr>
          <p:nvPr/>
        </p:nvSpPr>
        <p:spPr bwMode="auto">
          <a:xfrm>
            <a:off x="5149850" y="1738313"/>
            <a:ext cx="503238" cy="0"/>
          </a:xfrm>
          <a:prstGeom prst="line">
            <a:avLst/>
          </a:prstGeom>
          <a:noFill/>
          <a:ln w="9525">
            <a:solidFill>
              <a:schemeClr val="tx1"/>
            </a:solidFill>
            <a:round/>
            <a:headEnd/>
            <a:tailEnd type="triangle" w="med" len="med"/>
          </a:ln>
          <a:effectLst/>
        </p:spPr>
        <p:txBody>
          <a:bodyPr/>
          <a:lstStyle/>
          <a:p>
            <a:endParaRPr lang="en-US"/>
          </a:p>
        </p:txBody>
      </p:sp>
      <p:grpSp>
        <p:nvGrpSpPr>
          <p:cNvPr id="2" name="Group 44"/>
          <p:cNvGrpSpPr>
            <a:grpSpLocks/>
          </p:cNvGrpSpPr>
          <p:nvPr/>
        </p:nvGrpSpPr>
        <p:grpSpPr bwMode="auto">
          <a:xfrm>
            <a:off x="6353175" y="2278063"/>
            <a:ext cx="169863" cy="395287"/>
            <a:chOff x="4002" y="1435"/>
            <a:chExt cx="107" cy="249"/>
          </a:xfrm>
        </p:grpSpPr>
        <p:sp>
          <p:nvSpPr>
            <p:cNvPr id="18472" name="Line 16"/>
            <p:cNvSpPr>
              <a:spLocks noChangeShapeType="1"/>
            </p:cNvSpPr>
            <p:nvPr/>
          </p:nvSpPr>
          <p:spPr bwMode="auto">
            <a:xfrm rot="5537435" flipV="1">
              <a:off x="4026" y="1575"/>
              <a:ext cx="48" cy="96"/>
            </a:xfrm>
            <a:prstGeom prst="line">
              <a:avLst/>
            </a:prstGeom>
            <a:noFill/>
            <a:ln w="19050">
              <a:solidFill>
                <a:schemeClr val="tx1"/>
              </a:solidFill>
              <a:round/>
              <a:headEnd/>
              <a:tailEnd/>
            </a:ln>
            <a:effectLst/>
          </p:spPr>
          <p:txBody>
            <a:bodyPr/>
            <a:lstStyle/>
            <a:p>
              <a:endParaRPr lang="en-US"/>
            </a:p>
          </p:txBody>
        </p:sp>
        <p:sp>
          <p:nvSpPr>
            <p:cNvPr id="18473" name="Line 17"/>
            <p:cNvSpPr>
              <a:spLocks noChangeShapeType="1"/>
            </p:cNvSpPr>
            <p:nvPr/>
          </p:nvSpPr>
          <p:spPr bwMode="auto">
            <a:xfrm rot="5537435" flipH="1" flipV="1">
              <a:off x="4028" y="1527"/>
              <a:ext cx="48" cy="96"/>
            </a:xfrm>
            <a:prstGeom prst="line">
              <a:avLst/>
            </a:prstGeom>
            <a:noFill/>
            <a:ln w="19050">
              <a:solidFill>
                <a:schemeClr val="tx1"/>
              </a:solidFill>
              <a:round/>
              <a:headEnd/>
              <a:tailEnd/>
            </a:ln>
            <a:effectLst/>
          </p:spPr>
          <p:txBody>
            <a:bodyPr/>
            <a:lstStyle/>
            <a:p>
              <a:endParaRPr lang="en-US"/>
            </a:p>
          </p:txBody>
        </p:sp>
        <p:sp>
          <p:nvSpPr>
            <p:cNvPr id="18474" name="Line 18"/>
            <p:cNvSpPr>
              <a:spLocks noChangeShapeType="1"/>
            </p:cNvSpPr>
            <p:nvPr/>
          </p:nvSpPr>
          <p:spPr bwMode="auto">
            <a:xfrm rot="5537435" flipV="1">
              <a:off x="4030" y="1479"/>
              <a:ext cx="48" cy="96"/>
            </a:xfrm>
            <a:prstGeom prst="line">
              <a:avLst/>
            </a:prstGeom>
            <a:noFill/>
            <a:ln w="19050">
              <a:solidFill>
                <a:schemeClr val="tx1"/>
              </a:solidFill>
              <a:round/>
              <a:headEnd/>
              <a:tailEnd/>
            </a:ln>
            <a:effectLst/>
          </p:spPr>
          <p:txBody>
            <a:bodyPr/>
            <a:lstStyle/>
            <a:p>
              <a:endParaRPr lang="en-US"/>
            </a:p>
          </p:txBody>
        </p:sp>
        <p:sp>
          <p:nvSpPr>
            <p:cNvPr id="18475" name="Line 19"/>
            <p:cNvSpPr>
              <a:spLocks noChangeShapeType="1"/>
            </p:cNvSpPr>
            <p:nvPr/>
          </p:nvSpPr>
          <p:spPr bwMode="auto">
            <a:xfrm rot="5537435" flipH="1" flipV="1">
              <a:off x="4031" y="1431"/>
              <a:ext cx="48" cy="96"/>
            </a:xfrm>
            <a:prstGeom prst="line">
              <a:avLst/>
            </a:prstGeom>
            <a:noFill/>
            <a:ln w="19050">
              <a:solidFill>
                <a:schemeClr val="tx1"/>
              </a:solidFill>
              <a:round/>
              <a:headEnd/>
              <a:tailEnd/>
            </a:ln>
            <a:effectLst/>
          </p:spPr>
          <p:txBody>
            <a:bodyPr/>
            <a:lstStyle/>
            <a:p>
              <a:endParaRPr lang="en-US"/>
            </a:p>
          </p:txBody>
        </p:sp>
        <p:sp>
          <p:nvSpPr>
            <p:cNvPr id="18476" name="Line 20"/>
            <p:cNvSpPr>
              <a:spLocks noChangeShapeType="1"/>
            </p:cNvSpPr>
            <p:nvPr/>
          </p:nvSpPr>
          <p:spPr bwMode="auto">
            <a:xfrm rot="5537435" flipH="1">
              <a:off x="4073" y="1423"/>
              <a:ext cx="24" cy="48"/>
            </a:xfrm>
            <a:prstGeom prst="line">
              <a:avLst/>
            </a:prstGeom>
            <a:noFill/>
            <a:ln w="19050">
              <a:solidFill>
                <a:schemeClr val="tx1"/>
              </a:solidFill>
              <a:round/>
              <a:headEnd/>
              <a:tailEnd/>
            </a:ln>
            <a:effectLst/>
          </p:spPr>
          <p:txBody>
            <a:bodyPr/>
            <a:lstStyle/>
            <a:p>
              <a:endParaRPr lang="en-US"/>
            </a:p>
          </p:txBody>
        </p:sp>
        <p:sp>
          <p:nvSpPr>
            <p:cNvPr id="18477" name="Line 21"/>
            <p:cNvSpPr>
              <a:spLocks noChangeShapeType="1"/>
            </p:cNvSpPr>
            <p:nvPr/>
          </p:nvSpPr>
          <p:spPr bwMode="auto">
            <a:xfrm rot="5537435">
              <a:off x="4071" y="1648"/>
              <a:ext cx="24" cy="48"/>
            </a:xfrm>
            <a:prstGeom prst="line">
              <a:avLst/>
            </a:prstGeom>
            <a:noFill/>
            <a:ln w="19050">
              <a:solidFill>
                <a:schemeClr val="tx1"/>
              </a:solidFill>
              <a:round/>
              <a:headEnd/>
              <a:tailEnd/>
            </a:ln>
            <a:effectLst/>
          </p:spPr>
          <p:txBody>
            <a:bodyPr/>
            <a:lstStyle/>
            <a:p>
              <a:endParaRPr lang="en-US"/>
            </a:p>
          </p:txBody>
        </p:sp>
      </p:grpSp>
      <p:sp>
        <p:nvSpPr>
          <p:cNvPr id="18449" name="Line 22"/>
          <p:cNvSpPr>
            <a:spLocks noChangeShapeType="1"/>
          </p:cNvSpPr>
          <p:nvPr/>
        </p:nvSpPr>
        <p:spPr bwMode="auto">
          <a:xfrm flipH="1">
            <a:off x="4932363" y="2997200"/>
            <a:ext cx="1512887" cy="0"/>
          </a:xfrm>
          <a:prstGeom prst="line">
            <a:avLst/>
          </a:prstGeom>
          <a:noFill/>
          <a:ln w="19050">
            <a:solidFill>
              <a:schemeClr val="tx1"/>
            </a:solidFill>
            <a:round/>
            <a:headEnd type="oval" w="med" len="med"/>
            <a:tailEnd/>
          </a:ln>
          <a:effectLst/>
        </p:spPr>
        <p:txBody>
          <a:bodyPr/>
          <a:lstStyle/>
          <a:p>
            <a:endParaRPr lang="en-US"/>
          </a:p>
        </p:txBody>
      </p:sp>
      <p:sp>
        <p:nvSpPr>
          <p:cNvPr id="18450" name="Line 23"/>
          <p:cNvSpPr>
            <a:spLocks noChangeShapeType="1"/>
          </p:cNvSpPr>
          <p:nvPr/>
        </p:nvSpPr>
        <p:spPr bwMode="auto">
          <a:xfrm flipH="1">
            <a:off x="6445250" y="1881188"/>
            <a:ext cx="0" cy="396875"/>
          </a:xfrm>
          <a:prstGeom prst="line">
            <a:avLst/>
          </a:prstGeom>
          <a:noFill/>
          <a:ln w="19050">
            <a:solidFill>
              <a:schemeClr val="tx1"/>
            </a:solidFill>
            <a:round/>
            <a:headEnd/>
            <a:tailEnd/>
          </a:ln>
          <a:effectLst/>
        </p:spPr>
        <p:txBody>
          <a:bodyPr/>
          <a:lstStyle/>
          <a:p>
            <a:endParaRPr lang="en-US"/>
          </a:p>
        </p:txBody>
      </p:sp>
      <p:sp>
        <p:nvSpPr>
          <p:cNvPr id="18451" name="Line 24"/>
          <p:cNvSpPr>
            <a:spLocks noChangeShapeType="1"/>
          </p:cNvSpPr>
          <p:nvPr/>
        </p:nvSpPr>
        <p:spPr bwMode="auto">
          <a:xfrm>
            <a:off x="6443663" y="2673350"/>
            <a:ext cx="1587" cy="325438"/>
          </a:xfrm>
          <a:prstGeom prst="line">
            <a:avLst/>
          </a:prstGeom>
          <a:noFill/>
          <a:ln w="19050">
            <a:solidFill>
              <a:schemeClr val="tx1"/>
            </a:solidFill>
            <a:round/>
            <a:headEnd/>
            <a:tailEnd/>
          </a:ln>
          <a:effectLst/>
        </p:spPr>
        <p:txBody>
          <a:bodyPr/>
          <a:lstStyle/>
          <a:p>
            <a:endParaRPr lang="en-US"/>
          </a:p>
        </p:txBody>
      </p:sp>
      <p:sp>
        <p:nvSpPr>
          <p:cNvPr id="62489" name="Line 25"/>
          <p:cNvSpPr>
            <a:spLocks noChangeShapeType="1"/>
          </p:cNvSpPr>
          <p:nvPr/>
        </p:nvSpPr>
        <p:spPr bwMode="auto">
          <a:xfrm flipH="1">
            <a:off x="2376488" y="3970338"/>
            <a:ext cx="4068762" cy="0"/>
          </a:xfrm>
          <a:prstGeom prst="line">
            <a:avLst/>
          </a:prstGeom>
          <a:noFill/>
          <a:ln w="19050">
            <a:solidFill>
              <a:schemeClr val="tx1"/>
            </a:solidFill>
            <a:round/>
            <a:headEnd type="oval" w="med" len="med"/>
            <a:tailEnd type="oval" w="med" len="med"/>
          </a:ln>
          <a:effectLst/>
        </p:spPr>
        <p:txBody>
          <a:bodyPr/>
          <a:lstStyle/>
          <a:p>
            <a:endParaRPr lang="en-US"/>
          </a:p>
        </p:txBody>
      </p:sp>
      <p:sp>
        <p:nvSpPr>
          <p:cNvPr id="62490" name="Text Box 26"/>
          <p:cNvSpPr txBox="1">
            <a:spLocks noChangeArrowheads="1"/>
          </p:cNvSpPr>
          <p:nvPr/>
        </p:nvSpPr>
        <p:spPr bwMode="auto">
          <a:xfrm>
            <a:off x="1763713" y="3965575"/>
            <a:ext cx="971550" cy="1192213"/>
          </a:xfrm>
          <a:prstGeom prst="rect">
            <a:avLst/>
          </a:prstGeom>
          <a:noFill/>
          <a:ln w="9525">
            <a:noFill/>
            <a:miter lim="800000"/>
            <a:headEnd/>
            <a:tailEnd/>
          </a:ln>
          <a:effectLst/>
        </p:spPr>
        <p:txBody>
          <a:bodyPr>
            <a:spAutoFit/>
          </a:bodyPr>
          <a:lstStyle/>
          <a:p>
            <a:pPr algn="ctr" eaLnBrk="1" hangingPunct="1">
              <a:spcBef>
                <a:spcPct val="50000"/>
              </a:spcBef>
            </a:pPr>
            <a:r>
              <a:rPr lang="en-US"/>
              <a:t>+</a:t>
            </a:r>
          </a:p>
          <a:p>
            <a:pPr algn="ctr" eaLnBrk="1" hangingPunct="1">
              <a:spcBef>
                <a:spcPct val="50000"/>
              </a:spcBef>
            </a:pPr>
            <a:r>
              <a:rPr lang="en-US"/>
              <a:t>V</a:t>
            </a:r>
            <a:r>
              <a:rPr lang="en-US" sz="2400" baseline="-25000"/>
              <a:t>in</a:t>
            </a:r>
          </a:p>
          <a:p>
            <a:pPr algn="ctr" eaLnBrk="1" hangingPunct="1">
              <a:spcBef>
                <a:spcPct val="50000"/>
              </a:spcBef>
            </a:pPr>
            <a:r>
              <a:rPr lang="en-US">
                <a:cs typeface="Arial" charset="0"/>
              </a:rPr>
              <a:t>−</a:t>
            </a:r>
          </a:p>
        </p:txBody>
      </p:sp>
      <p:sp>
        <p:nvSpPr>
          <p:cNvPr id="62491" name="Line 27"/>
          <p:cNvSpPr>
            <a:spLocks noChangeShapeType="1"/>
          </p:cNvSpPr>
          <p:nvPr/>
        </p:nvSpPr>
        <p:spPr bwMode="auto">
          <a:xfrm>
            <a:off x="2592388" y="3827463"/>
            <a:ext cx="503237" cy="0"/>
          </a:xfrm>
          <a:prstGeom prst="line">
            <a:avLst/>
          </a:prstGeom>
          <a:noFill/>
          <a:ln w="9525">
            <a:solidFill>
              <a:schemeClr val="tx1"/>
            </a:solidFill>
            <a:round/>
            <a:headEnd/>
            <a:tailEnd type="triangle" w="med" len="med"/>
          </a:ln>
          <a:effectLst/>
        </p:spPr>
        <p:txBody>
          <a:bodyPr/>
          <a:lstStyle/>
          <a:p>
            <a:endParaRPr lang="en-US"/>
          </a:p>
        </p:txBody>
      </p:sp>
      <p:sp>
        <p:nvSpPr>
          <p:cNvPr id="62492" name="Text Box 28"/>
          <p:cNvSpPr txBox="1">
            <a:spLocks noChangeArrowheads="1"/>
          </p:cNvSpPr>
          <p:nvPr/>
        </p:nvSpPr>
        <p:spPr bwMode="auto">
          <a:xfrm>
            <a:off x="2411413" y="3424238"/>
            <a:ext cx="792162" cy="366712"/>
          </a:xfrm>
          <a:prstGeom prst="rect">
            <a:avLst/>
          </a:prstGeom>
          <a:noFill/>
          <a:ln w="9525">
            <a:noFill/>
            <a:miter lim="800000"/>
            <a:headEnd/>
            <a:tailEnd/>
          </a:ln>
          <a:effectLst/>
        </p:spPr>
        <p:txBody>
          <a:bodyPr>
            <a:spAutoFit/>
          </a:bodyPr>
          <a:lstStyle/>
          <a:p>
            <a:pPr algn="ctr" eaLnBrk="1" hangingPunct="1">
              <a:spcBef>
                <a:spcPct val="50000"/>
              </a:spcBef>
            </a:pPr>
            <a:r>
              <a:rPr lang="en-US"/>
              <a:t>I</a:t>
            </a:r>
            <a:r>
              <a:rPr lang="en-US" sz="2400" baseline="-25000"/>
              <a:t>in</a:t>
            </a:r>
          </a:p>
        </p:txBody>
      </p:sp>
      <p:grpSp>
        <p:nvGrpSpPr>
          <p:cNvPr id="3" name="Group 29"/>
          <p:cNvGrpSpPr>
            <a:grpSpLocks/>
          </p:cNvGrpSpPr>
          <p:nvPr/>
        </p:nvGrpSpPr>
        <p:grpSpPr bwMode="auto">
          <a:xfrm rot="5537435" flipH="1">
            <a:off x="6245225" y="4478338"/>
            <a:ext cx="384175" cy="158750"/>
            <a:chOff x="2420" y="1628"/>
            <a:chExt cx="242" cy="100"/>
          </a:xfrm>
        </p:grpSpPr>
        <p:sp>
          <p:nvSpPr>
            <p:cNvPr id="18466" name="Line 30"/>
            <p:cNvSpPr>
              <a:spLocks noChangeShapeType="1"/>
            </p:cNvSpPr>
            <p:nvPr/>
          </p:nvSpPr>
          <p:spPr bwMode="auto">
            <a:xfrm flipH="1" flipV="1">
              <a:off x="2448" y="1632"/>
              <a:ext cx="48" cy="96"/>
            </a:xfrm>
            <a:prstGeom prst="line">
              <a:avLst/>
            </a:prstGeom>
            <a:noFill/>
            <a:ln w="19050">
              <a:solidFill>
                <a:schemeClr val="tx1"/>
              </a:solidFill>
              <a:round/>
              <a:headEnd/>
              <a:tailEnd/>
            </a:ln>
            <a:effectLst/>
          </p:spPr>
          <p:txBody>
            <a:bodyPr/>
            <a:lstStyle/>
            <a:p>
              <a:endParaRPr lang="en-US"/>
            </a:p>
          </p:txBody>
        </p:sp>
        <p:sp>
          <p:nvSpPr>
            <p:cNvPr id="18467" name="Line 31"/>
            <p:cNvSpPr>
              <a:spLocks noChangeShapeType="1"/>
            </p:cNvSpPr>
            <p:nvPr/>
          </p:nvSpPr>
          <p:spPr bwMode="auto">
            <a:xfrm flipV="1">
              <a:off x="2496" y="1632"/>
              <a:ext cx="48" cy="96"/>
            </a:xfrm>
            <a:prstGeom prst="line">
              <a:avLst/>
            </a:prstGeom>
            <a:noFill/>
            <a:ln w="19050">
              <a:solidFill>
                <a:schemeClr val="tx1"/>
              </a:solidFill>
              <a:round/>
              <a:headEnd/>
              <a:tailEnd/>
            </a:ln>
            <a:effectLst/>
          </p:spPr>
          <p:txBody>
            <a:bodyPr/>
            <a:lstStyle/>
            <a:p>
              <a:endParaRPr lang="en-US"/>
            </a:p>
          </p:txBody>
        </p:sp>
        <p:sp>
          <p:nvSpPr>
            <p:cNvPr id="18468" name="Line 32"/>
            <p:cNvSpPr>
              <a:spLocks noChangeShapeType="1"/>
            </p:cNvSpPr>
            <p:nvPr/>
          </p:nvSpPr>
          <p:spPr bwMode="auto">
            <a:xfrm flipH="1" flipV="1">
              <a:off x="2544" y="1632"/>
              <a:ext cx="48" cy="96"/>
            </a:xfrm>
            <a:prstGeom prst="line">
              <a:avLst/>
            </a:prstGeom>
            <a:noFill/>
            <a:ln w="19050">
              <a:solidFill>
                <a:schemeClr val="tx1"/>
              </a:solidFill>
              <a:round/>
              <a:headEnd/>
              <a:tailEnd/>
            </a:ln>
            <a:effectLst/>
          </p:spPr>
          <p:txBody>
            <a:bodyPr/>
            <a:lstStyle/>
            <a:p>
              <a:endParaRPr lang="en-US"/>
            </a:p>
          </p:txBody>
        </p:sp>
        <p:sp>
          <p:nvSpPr>
            <p:cNvPr id="18469" name="Line 33"/>
            <p:cNvSpPr>
              <a:spLocks noChangeShapeType="1"/>
            </p:cNvSpPr>
            <p:nvPr/>
          </p:nvSpPr>
          <p:spPr bwMode="auto">
            <a:xfrm flipV="1">
              <a:off x="2592" y="1632"/>
              <a:ext cx="48" cy="96"/>
            </a:xfrm>
            <a:prstGeom prst="line">
              <a:avLst/>
            </a:prstGeom>
            <a:noFill/>
            <a:ln w="19050">
              <a:solidFill>
                <a:schemeClr val="tx1"/>
              </a:solidFill>
              <a:round/>
              <a:headEnd/>
              <a:tailEnd/>
            </a:ln>
            <a:effectLst/>
          </p:spPr>
          <p:txBody>
            <a:bodyPr/>
            <a:lstStyle/>
            <a:p>
              <a:endParaRPr lang="en-US"/>
            </a:p>
          </p:txBody>
        </p:sp>
        <p:sp>
          <p:nvSpPr>
            <p:cNvPr id="18470" name="Line 34"/>
            <p:cNvSpPr>
              <a:spLocks noChangeShapeType="1"/>
            </p:cNvSpPr>
            <p:nvPr/>
          </p:nvSpPr>
          <p:spPr bwMode="auto">
            <a:xfrm>
              <a:off x="2638" y="1628"/>
              <a:ext cx="24" cy="48"/>
            </a:xfrm>
            <a:prstGeom prst="line">
              <a:avLst/>
            </a:prstGeom>
            <a:noFill/>
            <a:ln w="19050">
              <a:solidFill>
                <a:schemeClr val="tx1"/>
              </a:solidFill>
              <a:round/>
              <a:headEnd/>
              <a:tailEnd/>
            </a:ln>
            <a:effectLst/>
          </p:spPr>
          <p:txBody>
            <a:bodyPr/>
            <a:lstStyle/>
            <a:p>
              <a:endParaRPr lang="en-US"/>
            </a:p>
          </p:txBody>
        </p:sp>
        <p:sp>
          <p:nvSpPr>
            <p:cNvPr id="18471" name="Line 35"/>
            <p:cNvSpPr>
              <a:spLocks noChangeShapeType="1"/>
            </p:cNvSpPr>
            <p:nvPr/>
          </p:nvSpPr>
          <p:spPr bwMode="auto">
            <a:xfrm flipH="1">
              <a:off x="2420" y="1628"/>
              <a:ext cx="24" cy="48"/>
            </a:xfrm>
            <a:prstGeom prst="line">
              <a:avLst/>
            </a:prstGeom>
            <a:noFill/>
            <a:ln w="9525">
              <a:solidFill>
                <a:schemeClr val="tx1"/>
              </a:solidFill>
              <a:round/>
              <a:headEnd/>
              <a:tailEnd/>
            </a:ln>
            <a:effectLst/>
          </p:spPr>
          <p:txBody>
            <a:bodyPr/>
            <a:lstStyle/>
            <a:p>
              <a:endParaRPr lang="en-US"/>
            </a:p>
          </p:txBody>
        </p:sp>
      </p:grpSp>
      <p:sp>
        <p:nvSpPr>
          <p:cNvPr id="62500" name="Line 36"/>
          <p:cNvSpPr>
            <a:spLocks noChangeShapeType="1"/>
          </p:cNvSpPr>
          <p:nvPr/>
        </p:nvSpPr>
        <p:spPr bwMode="auto">
          <a:xfrm flipH="1">
            <a:off x="6445250" y="3970338"/>
            <a:ext cx="0" cy="396875"/>
          </a:xfrm>
          <a:prstGeom prst="line">
            <a:avLst/>
          </a:prstGeom>
          <a:noFill/>
          <a:ln w="19050">
            <a:solidFill>
              <a:schemeClr val="tx1"/>
            </a:solidFill>
            <a:round/>
            <a:headEnd/>
            <a:tailEnd/>
          </a:ln>
          <a:effectLst/>
        </p:spPr>
        <p:txBody>
          <a:bodyPr/>
          <a:lstStyle/>
          <a:p>
            <a:endParaRPr lang="en-US"/>
          </a:p>
        </p:txBody>
      </p:sp>
      <p:sp>
        <p:nvSpPr>
          <p:cNvPr id="62501" name="Line 37"/>
          <p:cNvSpPr>
            <a:spLocks noChangeShapeType="1"/>
          </p:cNvSpPr>
          <p:nvPr/>
        </p:nvSpPr>
        <p:spPr bwMode="auto">
          <a:xfrm flipH="1">
            <a:off x="6445250" y="4725988"/>
            <a:ext cx="0" cy="361950"/>
          </a:xfrm>
          <a:prstGeom prst="line">
            <a:avLst/>
          </a:prstGeom>
          <a:noFill/>
          <a:ln w="19050">
            <a:solidFill>
              <a:schemeClr val="tx1"/>
            </a:solidFill>
            <a:round/>
            <a:headEnd/>
            <a:tailEnd/>
          </a:ln>
          <a:effectLst/>
        </p:spPr>
        <p:txBody>
          <a:bodyPr/>
          <a:lstStyle/>
          <a:p>
            <a:endParaRPr lang="en-US"/>
          </a:p>
        </p:txBody>
      </p:sp>
      <p:sp>
        <p:nvSpPr>
          <p:cNvPr id="62502" name="Line 38"/>
          <p:cNvSpPr>
            <a:spLocks noChangeShapeType="1"/>
          </p:cNvSpPr>
          <p:nvPr/>
        </p:nvSpPr>
        <p:spPr bwMode="auto">
          <a:xfrm flipH="1">
            <a:off x="2376488" y="5086350"/>
            <a:ext cx="4068762" cy="0"/>
          </a:xfrm>
          <a:prstGeom prst="line">
            <a:avLst/>
          </a:prstGeom>
          <a:noFill/>
          <a:ln w="19050">
            <a:solidFill>
              <a:schemeClr val="tx1"/>
            </a:solidFill>
            <a:round/>
            <a:headEnd type="oval" w="med" len="med"/>
            <a:tailEnd type="oval" w="med" len="med"/>
          </a:ln>
          <a:effectLst/>
        </p:spPr>
        <p:txBody>
          <a:bodyPr/>
          <a:lstStyle/>
          <a:p>
            <a:endParaRPr lang="en-US"/>
          </a:p>
        </p:txBody>
      </p:sp>
      <p:sp>
        <p:nvSpPr>
          <p:cNvPr id="62504" name="AutoShape 40"/>
          <p:cNvSpPr>
            <a:spLocks noChangeArrowheads="1"/>
          </p:cNvSpPr>
          <p:nvPr/>
        </p:nvSpPr>
        <p:spPr bwMode="auto">
          <a:xfrm>
            <a:off x="5256213" y="4329113"/>
            <a:ext cx="900112" cy="431800"/>
          </a:xfrm>
          <a:prstGeom prst="rightArrow">
            <a:avLst>
              <a:gd name="adj1" fmla="val 50000"/>
              <a:gd name="adj2" fmla="val 52114"/>
            </a:avLst>
          </a:prstGeom>
          <a:noFill/>
          <a:ln w="9525">
            <a:solidFill>
              <a:srgbClr val="FF0000"/>
            </a:solidFill>
            <a:miter lim="800000"/>
            <a:headEnd/>
            <a:tailEnd/>
          </a:ln>
          <a:effectLst/>
        </p:spPr>
        <p:txBody>
          <a:bodyPr wrap="none" anchor="ctr"/>
          <a:lstStyle/>
          <a:p>
            <a:pPr eaLnBrk="1" hangingPunct="1"/>
            <a:endParaRPr lang="en-US"/>
          </a:p>
        </p:txBody>
      </p:sp>
      <p:sp>
        <p:nvSpPr>
          <p:cNvPr id="62505" name="Text Box 41"/>
          <p:cNvSpPr txBox="1">
            <a:spLocks noChangeArrowheads="1"/>
          </p:cNvSpPr>
          <p:nvPr/>
        </p:nvSpPr>
        <p:spPr bwMode="auto">
          <a:xfrm>
            <a:off x="2951163" y="4227513"/>
            <a:ext cx="2376487" cy="641350"/>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Equivalent from source perspective</a:t>
            </a:r>
          </a:p>
        </p:txBody>
      </p:sp>
      <p:sp>
        <p:nvSpPr>
          <p:cNvPr id="18462" name="Oval 42"/>
          <p:cNvSpPr>
            <a:spLocks noChangeArrowheads="1"/>
          </p:cNvSpPr>
          <p:nvPr/>
        </p:nvSpPr>
        <p:spPr bwMode="auto">
          <a:xfrm>
            <a:off x="1800225" y="1700213"/>
            <a:ext cx="900113" cy="1476375"/>
          </a:xfrm>
          <a:prstGeom prst="ellipse">
            <a:avLst/>
          </a:prstGeom>
          <a:noFill/>
          <a:ln w="9525">
            <a:solidFill>
              <a:srgbClr val="FF0000"/>
            </a:solidFill>
            <a:prstDash val="dash"/>
            <a:round/>
            <a:headEnd/>
            <a:tailEnd/>
          </a:ln>
          <a:effectLst/>
        </p:spPr>
        <p:txBody>
          <a:bodyPr wrap="none" anchor="ctr"/>
          <a:lstStyle/>
          <a:p>
            <a:pPr eaLnBrk="1" hangingPunct="1"/>
            <a:endParaRPr lang="en-US"/>
          </a:p>
        </p:txBody>
      </p:sp>
      <p:sp>
        <p:nvSpPr>
          <p:cNvPr id="18463" name="Text Box 43"/>
          <p:cNvSpPr txBox="1">
            <a:spLocks noChangeArrowheads="1"/>
          </p:cNvSpPr>
          <p:nvPr/>
        </p:nvSpPr>
        <p:spPr bwMode="auto">
          <a:xfrm>
            <a:off x="935038" y="2306638"/>
            <a:ext cx="1081087" cy="366712"/>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Source</a:t>
            </a:r>
          </a:p>
        </p:txBody>
      </p:sp>
      <p:graphicFrame>
        <p:nvGraphicFramePr>
          <p:cNvPr id="18464" name="Object 45"/>
          <p:cNvGraphicFramePr>
            <a:graphicFrameLocks noChangeAspect="1"/>
          </p:cNvGraphicFramePr>
          <p:nvPr>
            <p:ph sz="quarter" idx="4"/>
          </p:nvPr>
        </p:nvGraphicFramePr>
        <p:xfrm>
          <a:off x="5040313" y="2133600"/>
          <a:ext cx="1187450" cy="593725"/>
        </p:xfrm>
        <a:graphic>
          <a:graphicData uri="http://schemas.openxmlformats.org/presentationml/2006/ole">
            <p:oleObj spid="_x0000_s187397" name="Equation" r:id="rId6" imgW="787058" imgH="393529" progId="Equation.3">
              <p:embed/>
            </p:oleObj>
          </a:graphicData>
        </a:graphic>
      </p:graphicFrame>
      <p:graphicFrame>
        <p:nvGraphicFramePr>
          <p:cNvPr id="18465" name="Object 47"/>
          <p:cNvGraphicFramePr>
            <a:graphicFrameLocks noChangeAspect="1"/>
          </p:cNvGraphicFramePr>
          <p:nvPr/>
        </p:nvGraphicFramePr>
        <p:xfrm>
          <a:off x="5040313" y="1304925"/>
          <a:ext cx="1512887" cy="346075"/>
        </p:xfrm>
        <a:graphic>
          <a:graphicData uri="http://schemas.openxmlformats.org/presentationml/2006/ole">
            <p:oleObj spid="_x0000_s187398" name="Equation" r:id="rId7" imgW="1002865" imgH="228501"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24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4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4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24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25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25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5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25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50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2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9" grpId="0" animBg="1"/>
      <p:bldP spid="62490" grpId="0"/>
      <p:bldP spid="62491" grpId="0" animBg="1"/>
      <p:bldP spid="62492" grpId="0"/>
      <p:bldP spid="62500" grpId="0" animBg="1"/>
      <p:bldP spid="62501" grpId="0" animBg="1"/>
      <p:bldP spid="62502" grpId="0" animBg="1"/>
      <p:bldP spid="62504" grpId="0" animBg="1"/>
      <p:bldP spid="625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Text Box 2"/>
          <p:cNvSpPr txBox="1">
            <a:spLocks noChangeArrowheads="1"/>
          </p:cNvSpPr>
          <p:nvPr/>
        </p:nvSpPr>
        <p:spPr bwMode="auto">
          <a:xfrm>
            <a:off x="2438400" y="228600"/>
            <a:ext cx="4876800" cy="519113"/>
          </a:xfrm>
          <a:prstGeom prst="rect">
            <a:avLst/>
          </a:prstGeom>
          <a:noFill/>
          <a:ln w="9525">
            <a:noFill/>
            <a:miter lim="800000"/>
            <a:headEnd/>
            <a:tailEnd/>
          </a:ln>
        </p:spPr>
        <p:txBody>
          <a:bodyPr>
            <a:spAutoFit/>
          </a:bodyPr>
          <a:lstStyle/>
          <a:p>
            <a:pPr>
              <a:spcBef>
                <a:spcPct val="50000"/>
              </a:spcBef>
            </a:pPr>
            <a:r>
              <a:rPr lang="en-US" sz="2800" b="1"/>
              <a:t>Power electronics basics</a:t>
            </a:r>
          </a:p>
        </p:txBody>
      </p:sp>
      <p:sp>
        <p:nvSpPr>
          <p:cNvPr id="1030" name="Rectangle 3"/>
          <p:cNvSpPr>
            <a:spLocks noChangeArrowheads="1"/>
          </p:cNvSpPr>
          <p:nvPr/>
        </p:nvSpPr>
        <p:spPr bwMode="auto">
          <a:xfrm>
            <a:off x="0" y="762000"/>
            <a:ext cx="9144000" cy="701675"/>
          </a:xfrm>
          <a:prstGeom prst="rect">
            <a:avLst/>
          </a:prstGeom>
          <a:noFill/>
          <a:ln w="9525">
            <a:noFill/>
            <a:miter lim="800000"/>
            <a:headEnd/>
            <a:tailEnd/>
          </a:ln>
        </p:spPr>
        <p:txBody>
          <a:bodyPr>
            <a:spAutoFit/>
          </a:bodyPr>
          <a:lstStyle/>
          <a:p>
            <a:pPr>
              <a:buFontTx/>
              <a:buChar char="•"/>
            </a:pPr>
            <a:r>
              <a:rPr lang="en-US" sz="2000"/>
              <a:t> dc-dc converters</a:t>
            </a:r>
          </a:p>
          <a:p>
            <a:pPr lvl="1">
              <a:buFontTx/>
              <a:buChar char="•"/>
            </a:pPr>
            <a:endParaRPr lang="en-US" sz="2000"/>
          </a:p>
        </p:txBody>
      </p:sp>
      <p:sp>
        <p:nvSpPr>
          <p:cNvPr id="1031" name="Rectangle 4"/>
          <p:cNvSpPr>
            <a:spLocks noChangeArrowheads="1"/>
          </p:cNvSpPr>
          <p:nvPr/>
        </p:nvSpPr>
        <p:spPr bwMode="auto">
          <a:xfrm>
            <a:off x="1219200" y="4648200"/>
            <a:ext cx="4419600" cy="1752600"/>
          </a:xfrm>
          <a:prstGeom prst="rect">
            <a:avLst/>
          </a:prstGeom>
          <a:solidFill>
            <a:schemeClr val="bg1"/>
          </a:solidFill>
          <a:ln w="9525">
            <a:noFill/>
            <a:miter lim="800000"/>
            <a:headEnd/>
            <a:tailEnd/>
          </a:ln>
        </p:spPr>
        <p:txBody>
          <a:bodyPr wrap="none" anchor="ctr"/>
          <a:lstStyle/>
          <a:p>
            <a:endParaRPr lang="en-US"/>
          </a:p>
        </p:txBody>
      </p:sp>
      <p:sp>
        <p:nvSpPr>
          <p:cNvPr id="1032" name="Rectangle 5"/>
          <p:cNvSpPr>
            <a:spLocks noChangeArrowheads="1"/>
          </p:cNvSpPr>
          <p:nvPr/>
        </p:nvSpPr>
        <p:spPr bwMode="auto">
          <a:xfrm>
            <a:off x="1219200" y="2971800"/>
            <a:ext cx="4419600" cy="1600200"/>
          </a:xfrm>
          <a:prstGeom prst="rect">
            <a:avLst/>
          </a:prstGeom>
          <a:solidFill>
            <a:schemeClr val="bg1"/>
          </a:solidFill>
          <a:ln w="9525">
            <a:noFill/>
            <a:miter lim="800000"/>
            <a:headEnd/>
            <a:tailEnd/>
          </a:ln>
        </p:spPr>
        <p:txBody>
          <a:bodyPr wrap="none" anchor="ctr"/>
          <a:lstStyle/>
          <a:p>
            <a:endParaRPr lang="en-US"/>
          </a:p>
        </p:txBody>
      </p:sp>
      <p:sp>
        <p:nvSpPr>
          <p:cNvPr id="1033" name="Rectangle 6"/>
          <p:cNvSpPr>
            <a:spLocks noChangeArrowheads="1"/>
          </p:cNvSpPr>
          <p:nvPr/>
        </p:nvSpPr>
        <p:spPr bwMode="auto">
          <a:xfrm>
            <a:off x="1219200" y="1143000"/>
            <a:ext cx="4419600" cy="1752600"/>
          </a:xfrm>
          <a:prstGeom prst="rect">
            <a:avLst/>
          </a:prstGeom>
          <a:solidFill>
            <a:schemeClr val="bg1"/>
          </a:solidFill>
          <a:ln w="9525">
            <a:noFill/>
            <a:miter lim="800000"/>
            <a:headEnd/>
            <a:tailEnd/>
          </a:ln>
        </p:spPr>
        <p:txBody>
          <a:bodyPr wrap="none" anchor="ctr"/>
          <a:lstStyle/>
          <a:p>
            <a:endParaRPr lang="en-US"/>
          </a:p>
        </p:txBody>
      </p:sp>
      <p:pic>
        <p:nvPicPr>
          <p:cNvPr id="1034" name="Picture 7" descr="boostconv"/>
          <p:cNvPicPr>
            <a:picLocks noChangeAspect="1" noChangeArrowheads="1"/>
          </p:cNvPicPr>
          <p:nvPr/>
        </p:nvPicPr>
        <p:blipFill>
          <a:blip r:embed="rId3" cstate="print"/>
          <a:srcRect/>
          <a:stretch>
            <a:fillRect/>
          </a:stretch>
        </p:blipFill>
        <p:spPr bwMode="auto">
          <a:xfrm>
            <a:off x="1295400" y="3048000"/>
            <a:ext cx="4219575" cy="1457325"/>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6477000" y="1676400"/>
          <a:ext cx="1041400" cy="381000"/>
        </p:xfrm>
        <a:graphic>
          <a:graphicData uri="http://schemas.openxmlformats.org/presentationml/2006/ole">
            <p:oleObj spid="_x0000_s1026" name="Equation" r:id="rId4" imgW="1041120" imgH="380880" progId="Equation.DSMT4">
              <p:embed/>
            </p:oleObj>
          </a:graphicData>
        </a:graphic>
      </p:graphicFrame>
      <p:sp>
        <p:nvSpPr>
          <p:cNvPr id="1035" name="Rectangle 9"/>
          <p:cNvSpPr>
            <a:spLocks noChangeArrowheads="1"/>
          </p:cNvSpPr>
          <p:nvPr/>
        </p:nvSpPr>
        <p:spPr bwMode="auto">
          <a:xfrm>
            <a:off x="5715000" y="1066800"/>
            <a:ext cx="2217738" cy="457200"/>
          </a:xfrm>
          <a:prstGeom prst="rect">
            <a:avLst/>
          </a:prstGeom>
          <a:noFill/>
          <a:ln w="9525">
            <a:noFill/>
            <a:miter lim="800000"/>
            <a:headEnd/>
            <a:tailEnd/>
          </a:ln>
        </p:spPr>
        <p:txBody>
          <a:bodyPr wrap="none">
            <a:spAutoFit/>
          </a:bodyPr>
          <a:lstStyle/>
          <a:p>
            <a:pPr>
              <a:buFontTx/>
              <a:buChar char="•"/>
            </a:pPr>
            <a:r>
              <a:rPr lang="en-US" sz="2400" i="1">
                <a:latin typeface="Times New Roman" pitchFamily="18" charset="0"/>
              </a:rPr>
              <a:t> Buck converter</a:t>
            </a:r>
            <a:endParaRPr lang="es-ES" sz="2400" i="1">
              <a:latin typeface="Times New Roman" pitchFamily="18" charset="0"/>
            </a:endParaRPr>
          </a:p>
        </p:txBody>
      </p:sp>
      <p:pic>
        <p:nvPicPr>
          <p:cNvPr id="1036" name="Picture 10" descr="buckconv"/>
          <p:cNvPicPr>
            <a:picLocks noChangeAspect="1" noChangeArrowheads="1"/>
          </p:cNvPicPr>
          <p:nvPr/>
        </p:nvPicPr>
        <p:blipFill>
          <a:blip r:embed="rId5" cstate="print"/>
          <a:srcRect/>
          <a:stretch>
            <a:fillRect/>
          </a:stretch>
        </p:blipFill>
        <p:spPr bwMode="auto">
          <a:xfrm>
            <a:off x="1295400" y="1219200"/>
            <a:ext cx="4162425" cy="1581150"/>
          </a:xfrm>
          <a:prstGeom prst="rect">
            <a:avLst/>
          </a:prstGeom>
          <a:noFill/>
          <a:ln w="9525">
            <a:noFill/>
            <a:miter lim="800000"/>
            <a:headEnd/>
            <a:tailEnd/>
          </a:ln>
        </p:spPr>
      </p:pic>
      <p:pic>
        <p:nvPicPr>
          <p:cNvPr id="1037" name="Picture 11" descr="buck-boostconv"/>
          <p:cNvPicPr>
            <a:picLocks noChangeAspect="1" noChangeArrowheads="1"/>
          </p:cNvPicPr>
          <p:nvPr/>
        </p:nvPicPr>
        <p:blipFill>
          <a:blip r:embed="rId6" cstate="print"/>
          <a:srcRect/>
          <a:stretch>
            <a:fillRect/>
          </a:stretch>
        </p:blipFill>
        <p:spPr bwMode="auto">
          <a:xfrm>
            <a:off x="1295400" y="4724400"/>
            <a:ext cx="4162425" cy="1581150"/>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6369050" y="3333750"/>
          <a:ext cx="1257300" cy="723900"/>
        </p:xfrm>
        <a:graphic>
          <a:graphicData uri="http://schemas.openxmlformats.org/presentationml/2006/ole">
            <p:oleObj spid="_x0000_s1027" name="Equation" r:id="rId7" imgW="1257120" imgH="723600" progId="Equation.DSMT4">
              <p:embed/>
            </p:oleObj>
          </a:graphicData>
        </a:graphic>
      </p:graphicFrame>
      <p:sp>
        <p:nvSpPr>
          <p:cNvPr id="1038" name="Rectangle 13"/>
          <p:cNvSpPr>
            <a:spLocks noChangeArrowheads="1"/>
          </p:cNvSpPr>
          <p:nvPr/>
        </p:nvSpPr>
        <p:spPr bwMode="auto">
          <a:xfrm>
            <a:off x="5715000" y="2895600"/>
            <a:ext cx="2303463" cy="457200"/>
          </a:xfrm>
          <a:prstGeom prst="rect">
            <a:avLst/>
          </a:prstGeom>
          <a:noFill/>
          <a:ln w="9525">
            <a:noFill/>
            <a:miter lim="800000"/>
            <a:headEnd/>
            <a:tailEnd/>
          </a:ln>
        </p:spPr>
        <p:txBody>
          <a:bodyPr wrap="none">
            <a:spAutoFit/>
          </a:bodyPr>
          <a:lstStyle/>
          <a:p>
            <a:pPr>
              <a:buFontTx/>
              <a:buChar char="•"/>
            </a:pPr>
            <a:r>
              <a:rPr lang="en-US" sz="2400" i="1">
                <a:latin typeface="Times New Roman" pitchFamily="18" charset="0"/>
              </a:rPr>
              <a:t> Boost converter</a:t>
            </a:r>
            <a:endParaRPr lang="es-ES" sz="2400" i="1">
              <a:latin typeface="Times New Roman" pitchFamily="18" charset="0"/>
            </a:endParaRPr>
          </a:p>
        </p:txBody>
      </p:sp>
      <p:graphicFrame>
        <p:nvGraphicFramePr>
          <p:cNvPr id="1028" name="Object 4"/>
          <p:cNvGraphicFramePr>
            <a:graphicFrameLocks noChangeAspect="1"/>
          </p:cNvGraphicFramePr>
          <p:nvPr/>
        </p:nvGraphicFramePr>
        <p:xfrm>
          <a:off x="6419850" y="5162550"/>
          <a:ext cx="1460500" cy="723900"/>
        </p:xfrm>
        <a:graphic>
          <a:graphicData uri="http://schemas.openxmlformats.org/presentationml/2006/ole">
            <p:oleObj spid="_x0000_s1028" name="Equation" r:id="rId8" imgW="1460160" imgH="723600" progId="Equation.DSMT4">
              <p:embed/>
            </p:oleObj>
          </a:graphicData>
        </a:graphic>
      </p:graphicFrame>
      <p:sp>
        <p:nvSpPr>
          <p:cNvPr id="1039" name="Rectangle 15"/>
          <p:cNvSpPr>
            <a:spLocks noChangeArrowheads="1"/>
          </p:cNvSpPr>
          <p:nvPr/>
        </p:nvSpPr>
        <p:spPr bwMode="auto">
          <a:xfrm>
            <a:off x="5867400" y="4724400"/>
            <a:ext cx="2979738" cy="457200"/>
          </a:xfrm>
          <a:prstGeom prst="rect">
            <a:avLst/>
          </a:prstGeom>
          <a:noFill/>
          <a:ln w="9525">
            <a:noFill/>
            <a:miter lim="800000"/>
            <a:headEnd/>
            <a:tailEnd/>
          </a:ln>
        </p:spPr>
        <p:txBody>
          <a:bodyPr wrap="none">
            <a:spAutoFit/>
          </a:bodyPr>
          <a:lstStyle/>
          <a:p>
            <a:pPr>
              <a:buFontTx/>
              <a:buChar char="•"/>
            </a:pPr>
            <a:r>
              <a:rPr lang="en-US" sz="2400" i="1">
                <a:latin typeface="Times New Roman" pitchFamily="18" charset="0"/>
              </a:rPr>
              <a:t> Buck-boost converter</a:t>
            </a:r>
            <a:endParaRPr lang="es-ES" sz="2400" i="1">
              <a:latin typeface="Times New Roman" pitchFamily="18" charset="0"/>
            </a:endParaRPr>
          </a:p>
        </p:txBody>
      </p:sp>
      <p:pic>
        <p:nvPicPr>
          <p:cNvPr id="1040" name="Picture 16"/>
          <p:cNvPicPr>
            <a:picLocks noChangeAspect="1" noChangeArrowheads="1"/>
          </p:cNvPicPr>
          <p:nvPr/>
        </p:nvPicPr>
        <p:blipFill>
          <a:blip r:embed="rId9" cstate="print"/>
          <a:srcRect/>
          <a:stretch>
            <a:fillRect/>
          </a:stretch>
        </p:blipFill>
        <p:spPr bwMode="auto">
          <a:xfrm>
            <a:off x="3581400" y="4876800"/>
            <a:ext cx="533400" cy="30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miter lim="800000"/>
            <a:headEnd/>
            <a:tailEnd/>
          </a:ln>
        </p:spPr>
        <p:txBody>
          <a:bodyPr/>
          <a:lstStyle/>
          <a:p>
            <a:fld id="{45F3BEDC-DF56-4B49-9844-FD46B87BCE83}" type="slidenum">
              <a:rPr lang="en-US"/>
              <a:pPr/>
              <a:t>50</a:t>
            </a:fld>
            <a:endParaRPr lang="en-US"/>
          </a:p>
        </p:txBody>
      </p:sp>
      <p:sp>
        <p:nvSpPr>
          <p:cNvPr id="19459" name="Rectangle 2"/>
          <p:cNvSpPr>
            <a:spLocks noGrp="1" noChangeArrowheads="1"/>
          </p:cNvSpPr>
          <p:nvPr>
            <p:ph type="title"/>
          </p:nvPr>
        </p:nvSpPr>
        <p:spPr/>
        <p:txBody>
          <a:bodyPr/>
          <a:lstStyle/>
          <a:p>
            <a:pPr eaLnBrk="1" hangingPunct="1"/>
            <a:r>
              <a:rPr lang="en-US" sz="2800" b="1" smtClean="0"/>
              <a:t>Example of drawing maximum power from solar panel</a:t>
            </a:r>
          </a:p>
        </p:txBody>
      </p:sp>
      <p:pic>
        <p:nvPicPr>
          <p:cNvPr id="19460" name="Picture 3"/>
          <p:cNvPicPr>
            <a:picLocks noChangeAspect="1" noChangeArrowheads="1"/>
          </p:cNvPicPr>
          <p:nvPr/>
        </p:nvPicPr>
        <p:blipFill>
          <a:blip r:embed="rId3" cstate="print"/>
          <a:srcRect/>
          <a:stretch>
            <a:fillRect/>
          </a:stretch>
        </p:blipFill>
        <p:spPr bwMode="auto">
          <a:xfrm>
            <a:off x="1301750" y="1639888"/>
            <a:ext cx="4648200" cy="3838575"/>
          </a:xfrm>
          <a:prstGeom prst="rect">
            <a:avLst/>
          </a:prstGeom>
          <a:noFill/>
          <a:ln w="9525">
            <a:noFill/>
            <a:miter lim="800000"/>
            <a:headEnd/>
            <a:tailEnd/>
          </a:ln>
          <a:effectLst/>
        </p:spPr>
      </p:pic>
      <p:sp>
        <p:nvSpPr>
          <p:cNvPr id="63492" name="Line 4"/>
          <p:cNvSpPr>
            <a:spLocks noChangeShapeType="1"/>
          </p:cNvSpPr>
          <p:nvPr/>
        </p:nvSpPr>
        <p:spPr bwMode="auto">
          <a:xfrm>
            <a:off x="1225550" y="2581275"/>
            <a:ext cx="685800" cy="0"/>
          </a:xfrm>
          <a:prstGeom prst="line">
            <a:avLst/>
          </a:prstGeom>
          <a:noFill/>
          <a:ln w="19050">
            <a:solidFill>
              <a:srgbClr val="FF0000"/>
            </a:solidFill>
            <a:round/>
            <a:headEnd/>
            <a:tailEnd type="triangle" w="med" len="med"/>
          </a:ln>
          <a:effectLst/>
        </p:spPr>
        <p:txBody>
          <a:bodyPr/>
          <a:lstStyle/>
          <a:p>
            <a:endParaRPr lang="en-US"/>
          </a:p>
        </p:txBody>
      </p:sp>
      <p:sp>
        <p:nvSpPr>
          <p:cNvPr id="63493" name="Line 5"/>
          <p:cNvSpPr>
            <a:spLocks noChangeShapeType="1"/>
          </p:cNvSpPr>
          <p:nvPr/>
        </p:nvSpPr>
        <p:spPr bwMode="auto">
          <a:xfrm flipV="1">
            <a:off x="5006975" y="4732338"/>
            <a:ext cx="152400" cy="381000"/>
          </a:xfrm>
          <a:prstGeom prst="line">
            <a:avLst/>
          </a:prstGeom>
          <a:noFill/>
          <a:ln w="19050">
            <a:solidFill>
              <a:srgbClr val="FF0000"/>
            </a:solidFill>
            <a:round/>
            <a:headEnd/>
            <a:tailEnd type="triangle" w="med" len="med"/>
          </a:ln>
          <a:effectLst/>
        </p:spPr>
        <p:txBody>
          <a:bodyPr/>
          <a:lstStyle/>
          <a:p>
            <a:endParaRPr lang="en-US"/>
          </a:p>
        </p:txBody>
      </p:sp>
      <p:sp>
        <p:nvSpPr>
          <p:cNvPr id="63494" name="Text Box 6"/>
          <p:cNvSpPr txBox="1">
            <a:spLocks noChangeArrowheads="1"/>
          </p:cNvSpPr>
          <p:nvPr/>
        </p:nvSpPr>
        <p:spPr bwMode="auto">
          <a:xfrm>
            <a:off x="615950" y="2354263"/>
            <a:ext cx="685800" cy="366712"/>
          </a:xfrm>
          <a:prstGeom prst="rect">
            <a:avLst/>
          </a:prstGeom>
          <a:noFill/>
          <a:ln w="9525">
            <a:noFill/>
            <a:miter lim="800000"/>
            <a:headEnd/>
            <a:tailEnd/>
          </a:ln>
          <a:effectLst/>
        </p:spPr>
        <p:txBody>
          <a:bodyPr>
            <a:spAutoFit/>
          </a:bodyPr>
          <a:lstStyle/>
          <a:p>
            <a:pPr algn="r" eaLnBrk="1" hangingPunct="1">
              <a:spcBef>
                <a:spcPct val="50000"/>
              </a:spcBef>
            </a:pPr>
            <a:r>
              <a:rPr lang="en-US">
                <a:solidFill>
                  <a:srgbClr val="FF0000"/>
                </a:solidFill>
              </a:rPr>
              <a:t>I</a:t>
            </a:r>
            <a:r>
              <a:rPr lang="en-US" sz="2400" baseline="-25000">
                <a:solidFill>
                  <a:srgbClr val="FF0000"/>
                </a:solidFill>
              </a:rPr>
              <a:t>sc</a:t>
            </a:r>
          </a:p>
        </p:txBody>
      </p:sp>
      <p:sp>
        <p:nvSpPr>
          <p:cNvPr id="63495" name="Text Box 7"/>
          <p:cNvSpPr txBox="1">
            <a:spLocks noChangeArrowheads="1"/>
          </p:cNvSpPr>
          <p:nvPr/>
        </p:nvSpPr>
        <p:spPr bwMode="auto">
          <a:xfrm>
            <a:off x="4546600" y="5021263"/>
            <a:ext cx="685800" cy="366712"/>
          </a:xfrm>
          <a:prstGeom prst="rect">
            <a:avLst/>
          </a:prstGeom>
          <a:noFill/>
          <a:ln w="9525">
            <a:noFill/>
            <a:miter lim="800000"/>
            <a:headEnd/>
            <a:tailEnd/>
          </a:ln>
          <a:effectLst/>
        </p:spPr>
        <p:txBody>
          <a:bodyPr>
            <a:spAutoFit/>
          </a:bodyPr>
          <a:lstStyle/>
          <a:p>
            <a:pPr algn="r" eaLnBrk="1" hangingPunct="1">
              <a:spcBef>
                <a:spcPct val="50000"/>
              </a:spcBef>
            </a:pPr>
            <a:r>
              <a:rPr lang="en-US">
                <a:solidFill>
                  <a:srgbClr val="FF0000"/>
                </a:solidFill>
              </a:rPr>
              <a:t>V</a:t>
            </a:r>
            <a:r>
              <a:rPr lang="en-US" sz="2400" baseline="-25000">
                <a:solidFill>
                  <a:srgbClr val="FF0000"/>
                </a:solidFill>
              </a:rPr>
              <a:t>oc</a:t>
            </a:r>
          </a:p>
        </p:txBody>
      </p:sp>
      <p:sp>
        <p:nvSpPr>
          <p:cNvPr id="19465" name="Oval 8"/>
          <p:cNvSpPr>
            <a:spLocks noChangeArrowheads="1"/>
          </p:cNvSpPr>
          <p:nvPr/>
        </p:nvSpPr>
        <p:spPr bwMode="auto">
          <a:xfrm rot="3010882">
            <a:off x="4055270" y="2780506"/>
            <a:ext cx="576262" cy="384175"/>
          </a:xfrm>
          <a:prstGeom prst="ellipse">
            <a:avLst/>
          </a:prstGeom>
          <a:noFill/>
          <a:ln w="19050">
            <a:solidFill>
              <a:srgbClr val="FF0000"/>
            </a:solidFill>
            <a:prstDash val="sysDot"/>
            <a:round/>
            <a:headEnd/>
            <a:tailEnd/>
          </a:ln>
          <a:effectLst/>
        </p:spPr>
        <p:txBody>
          <a:bodyPr wrap="none" anchor="ctr"/>
          <a:lstStyle/>
          <a:p>
            <a:pPr eaLnBrk="1" hangingPunct="1"/>
            <a:endParaRPr lang="en-US"/>
          </a:p>
        </p:txBody>
      </p:sp>
      <p:sp>
        <p:nvSpPr>
          <p:cNvPr id="19466" name="Line 9"/>
          <p:cNvSpPr>
            <a:spLocks noChangeShapeType="1"/>
          </p:cNvSpPr>
          <p:nvPr/>
        </p:nvSpPr>
        <p:spPr bwMode="auto">
          <a:xfrm flipH="1">
            <a:off x="4319588" y="2540000"/>
            <a:ext cx="1692275" cy="438150"/>
          </a:xfrm>
          <a:prstGeom prst="line">
            <a:avLst/>
          </a:prstGeom>
          <a:noFill/>
          <a:ln w="19050">
            <a:solidFill>
              <a:srgbClr val="FF0000"/>
            </a:solidFill>
            <a:round/>
            <a:headEnd/>
            <a:tailEnd/>
          </a:ln>
          <a:effectLst/>
        </p:spPr>
        <p:txBody>
          <a:bodyPr/>
          <a:lstStyle/>
          <a:p>
            <a:endParaRPr lang="en-US"/>
          </a:p>
        </p:txBody>
      </p:sp>
      <p:sp>
        <p:nvSpPr>
          <p:cNvPr id="19467" name="Text Box 10"/>
          <p:cNvSpPr txBox="1">
            <a:spLocks noChangeArrowheads="1"/>
          </p:cNvSpPr>
          <p:nvPr/>
        </p:nvSpPr>
        <p:spPr bwMode="auto">
          <a:xfrm>
            <a:off x="6005513" y="2205038"/>
            <a:ext cx="2851150" cy="641350"/>
          </a:xfrm>
          <a:prstGeom prst="rect">
            <a:avLst/>
          </a:prstGeom>
          <a:noFill/>
          <a:ln w="9525">
            <a:noFill/>
            <a:miter lim="800000"/>
            <a:headEnd/>
            <a:tailEnd/>
          </a:ln>
          <a:effectLst/>
        </p:spPr>
        <p:txBody>
          <a:bodyPr>
            <a:spAutoFit/>
          </a:bodyPr>
          <a:lstStyle/>
          <a:p>
            <a:pPr eaLnBrk="1" hangingPunct="1">
              <a:spcBef>
                <a:spcPct val="50000"/>
              </a:spcBef>
            </a:pPr>
            <a:r>
              <a:rPr lang="en-US" b="1"/>
              <a:t>P</a:t>
            </a:r>
            <a:r>
              <a:rPr lang="en-US" sz="2000" b="1" baseline="-25000"/>
              <a:t>max</a:t>
            </a:r>
            <a:r>
              <a:rPr lang="en-US" b="1"/>
              <a:t> is approx. 130W (occurs at 29V, 4.5A)</a:t>
            </a:r>
          </a:p>
        </p:txBody>
      </p:sp>
      <p:sp>
        <p:nvSpPr>
          <p:cNvPr id="63499" name="Line 11"/>
          <p:cNvSpPr>
            <a:spLocks noChangeShapeType="1"/>
          </p:cNvSpPr>
          <p:nvPr/>
        </p:nvSpPr>
        <p:spPr bwMode="auto">
          <a:xfrm flipV="1">
            <a:off x="1908175" y="2324100"/>
            <a:ext cx="3348038" cy="2395538"/>
          </a:xfrm>
          <a:prstGeom prst="line">
            <a:avLst/>
          </a:prstGeom>
          <a:noFill/>
          <a:ln w="9525">
            <a:solidFill>
              <a:schemeClr val="tx1"/>
            </a:solidFill>
            <a:round/>
            <a:headEnd/>
            <a:tailEnd/>
          </a:ln>
          <a:effectLst/>
        </p:spPr>
        <p:txBody>
          <a:bodyPr/>
          <a:lstStyle/>
          <a:p>
            <a:endParaRPr lang="en-US"/>
          </a:p>
        </p:txBody>
      </p:sp>
      <p:graphicFrame>
        <p:nvGraphicFramePr>
          <p:cNvPr id="63500" name="Object 12"/>
          <p:cNvGraphicFramePr>
            <a:graphicFrameLocks noChangeAspect="1"/>
          </p:cNvGraphicFramePr>
          <p:nvPr>
            <p:ph idx="1"/>
          </p:nvPr>
        </p:nvGraphicFramePr>
        <p:xfrm>
          <a:off x="6119813" y="3681413"/>
          <a:ext cx="2482850" cy="652462"/>
        </p:xfrm>
        <a:graphic>
          <a:graphicData uri="http://schemas.openxmlformats.org/presentationml/2006/ole">
            <p:oleObj spid="_x0000_s188418" name="Equation" r:id="rId4" imgW="2120900" imgH="558800" progId="Equation.3">
              <p:embed/>
            </p:oleObj>
          </a:graphicData>
        </a:graphic>
      </p:graphicFrame>
      <p:sp>
        <p:nvSpPr>
          <p:cNvPr id="63501" name="Text Box 13"/>
          <p:cNvSpPr txBox="1">
            <a:spLocks noChangeArrowheads="1"/>
          </p:cNvSpPr>
          <p:nvPr/>
        </p:nvSpPr>
        <p:spPr bwMode="auto">
          <a:xfrm>
            <a:off x="6048375" y="3055938"/>
            <a:ext cx="2851150" cy="641350"/>
          </a:xfrm>
          <a:prstGeom prst="rect">
            <a:avLst/>
          </a:prstGeom>
          <a:noFill/>
          <a:ln w="9525">
            <a:noFill/>
            <a:miter lim="800000"/>
            <a:headEnd/>
            <a:tailEnd/>
          </a:ln>
          <a:effectLst/>
        </p:spPr>
        <p:txBody>
          <a:bodyPr>
            <a:spAutoFit/>
          </a:bodyPr>
          <a:lstStyle/>
          <a:p>
            <a:pPr eaLnBrk="1" hangingPunct="1">
              <a:spcBef>
                <a:spcPct val="50000"/>
              </a:spcBef>
            </a:pPr>
            <a:r>
              <a:rPr lang="en-US" b="1"/>
              <a:t>For max power from panels, attach</a:t>
            </a:r>
          </a:p>
        </p:txBody>
      </p:sp>
      <p:sp>
        <p:nvSpPr>
          <p:cNvPr id="63502" name="Text Box 14"/>
          <p:cNvSpPr txBox="1">
            <a:spLocks noChangeArrowheads="1"/>
          </p:cNvSpPr>
          <p:nvPr/>
        </p:nvSpPr>
        <p:spPr bwMode="auto">
          <a:xfrm>
            <a:off x="1943100" y="5600700"/>
            <a:ext cx="4032250" cy="366713"/>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I-V characteristic of 6.44</a:t>
            </a:r>
            <a:r>
              <a:rPr lang="en-US">
                <a:solidFill>
                  <a:srgbClr val="FF0000"/>
                </a:solidFill>
                <a:cs typeface="Arial" charset="0"/>
              </a:rPr>
              <a:t>Ω</a:t>
            </a:r>
            <a:r>
              <a:rPr lang="en-US">
                <a:solidFill>
                  <a:srgbClr val="FF0000"/>
                </a:solidFill>
              </a:rPr>
              <a:t> resistor</a:t>
            </a:r>
            <a:endParaRPr lang="en-US" sz="2400" baseline="-25000">
              <a:solidFill>
                <a:srgbClr val="FF0000"/>
              </a:solidFill>
            </a:endParaRPr>
          </a:p>
        </p:txBody>
      </p:sp>
      <p:sp>
        <p:nvSpPr>
          <p:cNvPr id="63503" name="Line 15"/>
          <p:cNvSpPr>
            <a:spLocks noChangeShapeType="1"/>
          </p:cNvSpPr>
          <p:nvPr/>
        </p:nvSpPr>
        <p:spPr bwMode="auto">
          <a:xfrm flipV="1">
            <a:off x="2916238" y="4016375"/>
            <a:ext cx="0" cy="1620838"/>
          </a:xfrm>
          <a:prstGeom prst="line">
            <a:avLst/>
          </a:prstGeom>
          <a:noFill/>
          <a:ln w="19050">
            <a:solidFill>
              <a:srgbClr val="FF0000"/>
            </a:solidFill>
            <a:round/>
            <a:headEnd/>
            <a:tailEnd type="triangle" w="med" len="med"/>
          </a:ln>
          <a:effectLst/>
        </p:spPr>
        <p:txBody>
          <a:bodyPr/>
          <a:lstStyle/>
          <a:p>
            <a:endParaRPr lang="en-US"/>
          </a:p>
        </p:txBody>
      </p:sp>
      <p:sp>
        <p:nvSpPr>
          <p:cNvPr id="19473" name="Oval 16"/>
          <p:cNvSpPr>
            <a:spLocks noChangeArrowheads="1"/>
          </p:cNvSpPr>
          <p:nvPr/>
        </p:nvSpPr>
        <p:spPr bwMode="auto">
          <a:xfrm>
            <a:off x="4319588" y="2936875"/>
            <a:ext cx="71437" cy="73025"/>
          </a:xfrm>
          <a:prstGeom prst="ellipse">
            <a:avLst/>
          </a:prstGeom>
          <a:solidFill>
            <a:srgbClr val="FF0000"/>
          </a:solidFill>
          <a:ln w="9525">
            <a:solidFill>
              <a:srgbClr val="FF0000"/>
            </a:solidFill>
            <a:round/>
            <a:headEnd/>
            <a:tailEnd/>
          </a:ln>
          <a:effectLst/>
        </p:spPr>
        <p:txBody>
          <a:bodyPr wrap="none" anchor="ctr"/>
          <a:lstStyle/>
          <a:p>
            <a:pPr eaLnBrk="1" hangingPunct="1"/>
            <a:endParaRPr lang="en-US"/>
          </a:p>
        </p:txBody>
      </p:sp>
      <p:sp>
        <p:nvSpPr>
          <p:cNvPr id="19" name="Rectangle 18"/>
          <p:cNvSpPr/>
          <p:nvPr/>
        </p:nvSpPr>
        <p:spPr>
          <a:xfrm>
            <a:off x="2229295" y="1777585"/>
            <a:ext cx="2880375" cy="345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25"/>
          <p:cNvSpPr txBox="1">
            <a:spLocks noChangeArrowheads="1"/>
          </p:cNvSpPr>
          <p:nvPr/>
        </p:nvSpPr>
        <p:spPr bwMode="auto">
          <a:xfrm>
            <a:off x="6084888" y="4722813"/>
            <a:ext cx="2771775" cy="1892826"/>
          </a:xfrm>
          <a:prstGeom prst="rect">
            <a:avLst/>
          </a:prstGeom>
          <a:noFill/>
          <a:ln w="9525">
            <a:noFill/>
            <a:miter lim="800000"/>
            <a:headEnd/>
            <a:tailEnd/>
          </a:ln>
          <a:effectLst/>
        </p:spPr>
        <p:txBody>
          <a:bodyPr>
            <a:spAutoFit/>
          </a:bodyPr>
          <a:lstStyle/>
          <a:p>
            <a:pPr eaLnBrk="1" hangingPunct="1">
              <a:spcBef>
                <a:spcPct val="50000"/>
              </a:spcBef>
            </a:pPr>
            <a:r>
              <a:rPr lang="en-US" dirty="0">
                <a:solidFill>
                  <a:srgbClr val="FF0000"/>
                </a:solidFill>
              </a:rPr>
              <a:t>But as the sun conditions change, the “max power resistance” must also </a:t>
            </a:r>
            <a:r>
              <a:rPr lang="en-US" dirty="0" smtClean="0">
                <a:solidFill>
                  <a:srgbClr val="FF0000"/>
                </a:solidFill>
              </a:rPr>
              <a:t>change. </a:t>
            </a:r>
          </a:p>
          <a:p>
            <a:pPr eaLnBrk="1" hangingPunct="1">
              <a:spcBef>
                <a:spcPct val="50000"/>
              </a:spcBef>
            </a:pPr>
            <a:r>
              <a:rPr lang="en-US" dirty="0" smtClean="0">
                <a:solidFill>
                  <a:srgbClr val="FF0000"/>
                </a:solidFill>
              </a:rPr>
              <a:t>Also, the load changes  based on the user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63494"/>
                                        </p:tgtEl>
                                      </p:cBhvr>
                                    </p:animEffect>
                                    <p:set>
                                      <p:cBhvr>
                                        <p:cTn id="7" dur="1" fill="hold">
                                          <p:stCondLst>
                                            <p:cond delay="1999"/>
                                          </p:stCondLst>
                                        </p:cTn>
                                        <p:tgtEl>
                                          <p:spTgt spid="63494"/>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63492"/>
                                        </p:tgtEl>
                                      </p:cBhvr>
                                    </p:animEffect>
                                    <p:set>
                                      <p:cBhvr>
                                        <p:cTn id="10" dur="1" fill="hold">
                                          <p:stCondLst>
                                            <p:cond delay="1999"/>
                                          </p:stCondLst>
                                        </p:cTn>
                                        <p:tgtEl>
                                          <p:spTgt spid="6349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2000"/>
                                        <p:tgtEl>
                                          <p:spTgt spid="63495"/>
                                        </p:tgtEl>
                                      </p:cBhvr>
                                    </p:animEffect>
                                    <p:set>
                                      <p:cBhvr>
                                        <p:cTn id="13" dur="1" fill="hold">
                                          <p:stCondLst>
                                            <p:cond delay="1999"/>
                                          </p:stCondLst>
                                        </p:cTn>
                                        <p:tgtEl>
                                          <p:spTgt spid="6349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2000"/>
                                        <p:tgtEl>
                                          <p:spTgt spid="63493"/>
                                        </p:tgtEl>
                                      </p:cBhvr>
                                    </p:animEffect>
                                    <p:set>
                                      <p:cBhvr>
                                        <p:cTn id="16" dur="1" fill="hold">
                                          <p:stCondLst>
                                            <p:cond delay="1999"/>
                                          </p:stCondLst>
                                        </p:cTn>
                                        <p:tgtEl>
                                          <p:spTgt spid="6349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6350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350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5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50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349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4" grpId="0"/>
      <p:bldP spid="63495" grpId="0"/>
      <p:bldP spid="63499" grpId="0" animBg="1"/>
      <p:bldP spid="63501" grpId="0"/>
      <p:bldP spid="63502" grpId="0"/>
      <p:bldP spid="63503" grpId="0" animBg="1"/>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3"/>
          <p:cNvPicPr>
            <a:picLocks noChangeAspect="1" noChangeArrowheads="1"/>
          </p:cNvPicPr>
          <p:nvPr/>
        </p:nvPicPr>
        <p:blipFill>
          <a:blip r:embed="rId3" cstate="print"/>
          <a:srcRect/>
          <a:stretch>
            <a:fillRect/>
          </a:stretch>
        </p:blipFill>
        <p:spPr bwMode="auto">
          <a:xfrm>
            <a:off x="2836863" y="981075"/>
            <a:ext cx="4648200" cy="3838575"/>
          </a:xfrm>
          <a:prstGeom prst="rect">
            <a:avLst/>
          </a:prstGeom>
          <a:noFill/>
          <a:ln w="9525">
            <a:noFill/>
            <a:miter lim="800000"/>
            <a:headEnd/>
            <a:tailEnd/>
          </a:ln>
          <a:effectLst/>
        </p:spPr>
      </p:pic>
      <p:sp>
        <p:nvSpPr>
          <p:cNvPr id="20485" name="Oval 4"/>
          <p:cNvSpPr>
            <a:spLocks noChangeArrowheads="1"/>
          </p:cNvSpPr>
          <p:nvPr/>
        </p:nvSpPr>
        <p:spPr bwMode="auto">
          <a:xfrm rot="3010882">
            <a:off x="5585619" y="2121694"/>
            <a:ext cx="576263" cy="384175"/>
          </a:xfrm>
          <a:prstGeom prst="ellipse">
            <a:avLst/>
          </a:prstGeom>
          <a:noFill/>
          <a:ln w="19050">
            <a:solidFill>
              <a:srgbClr val="FF0000"/>
            </a:solidFill>
            <a:prstDash val="sysDot"/>
            <a:round/>
            <a:headEnd/>
            <a:tailEnd/>
          </a:ln>
          <a:effectLst/>
        </p:spPr>
        <p:txBody>
          <a:bodyPr wrap="none" anchor="ctr"/>
          <a:lstStyle/>
          <a:p>
            <a:pPr eaLnBrk="1" hangingPunct="1"/>
            <a:endParaRPr lang="en-US"/>
          </a:p>
        </p:txBody>
      </p:sp>
      <p:sp>
        <p:nvSpPr>
          <p:cNvPr id="20486" name="Text Box 5"/>
          <p:cNvSpPr txBox="1">
            <a:spLocks noChangeArrowheads="1"/>
          </p:cNvSpPr>
          <p:nvPr/>
        </p:nvSpPr>
        <p:spPr bwMode="auto">
          <a:xfrm>
            <a:off x="7481888" y="1585913"/>
            <a:ext cx="1050925" cy="366712"/>
          </a:xfrm>
          <a:prstGeom prst="rect">
            <a:avLst/>
          </a:prstGeom>
          <a:noFill/>
          <a:ln w="9525">
            <a:noFill/>
            <a:miter lim="800000"/>
            <a:headEnd/>
            <a:tailEnd/>
          </a:ln>
          <a:effectLst/>
        </p:spPr>
        <p:txBody>
          <a:bodyPr>
            <a:spAutoFit/>
          </a:bodyPr>
          <a:lstStyle/>
          <a:p>
            <a:pPr eaLnBrk="1" hangingPunct="1">
              <a:spcBef>
                <a:spcPct val="50000"/>
              </a:spcBef>
            </a:pPr>
            <a:r>
              <a:rPr lang="en-US" b="1"/>
              <a:t>130W</a:t>
            </a:r>
          </a:p>
        </p:txBody>
      </p:sp>
      <p:sp>
        <p:nvSpPr>
          <p:cNvPr id="20487" name="Text Box 6"/>
          <p:cNvSpPr txBox="1">
            <a:spLocks noChangeArrowheads="1"/>
          </p:cNvSpPr>
          <p:nvPr/>
        </p:nvSpPr>
        <p:spPr bwMode="auto">
          <a:xfrm rot="-2056667">
            <a:off x="3952875" y="2997200"/>
            <a:ext cx="1295400" cy="30480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FF0000"/>
                </a:solidFill>
              </a:rPr>
              <a:t>6.44</a:t>
            </a:r>
            <a:r>
              <a:rPr lang="en-US" sz="1400">
                <a:solidFill>
                  <a:srgbClr val="FF0000"/>
                </a:solidFill>
                <a:cs typeface="Arial" charset="0"/>
              </a:rPr>
              <a:t>Ω</a:t>
            </a:r>
            <a:r>
              <a:rPr lang="en-US" sz="1400">
                <a:solidFill>
                  <a:srgbClr val="FF0000"/>
                </a:solidFill>
              </a:rPr>
              <a:t> resistor</a:t>
            </a:r>
            <a:endParaRPr lang="en-US" sz="1400" baseline="-25000">
              <a:solidFill>
                <a:srgbClr val="FF0000"/>
              </a:solidFill>
            </a:endParaRPr>
          </a:p>
        </p:txBody>
      </p:sp>
      <p:sp>
        <p:nvSpPr>
          <p:cNvPr id="64519" name="Line 7"/>
          <p:cNvSpPr>
            <a:spLocks noChangeShapeType="1"/>
          </p:cNvSpPr>
          <p:nvPr/>
        </p:nvSpPr>
        <p:spPr bwMode="auto">
          <a:xfrm flipV="1">
            <a:off x="3449638" y="3860800"/>
            <a:ext cx="3779837" cy="182563"/>
          </a:xfrm>
          <a:prstGeom prst="line">
            <a:avLst/>
          </a:prstGeom>
          <a:noFill/>
          <a:ln w="9525">
            <a:solidFill>
              <a:schemeClr val="tx1"/>
            </a:solidFill>
            <a:round/>
            <a:headEnd/>
            <a:tailEnd/>
          </a:ln>
          <a:effectLst/>
        </p:spPr>
        <p:txBody>
          <a:bodyPr/>
          <a:lstStyle/>
          <a:p>
            <a:endParaRPr lang="en-US"/>
          </a:p>
        </p:txBody>
      </p:sp>
      <p:sp>
        <p:nvSpPr>
          <p:cNvPr id="64520" name="Text Box 8"/>
          <p:cNvSpPr txBox="1">
            <a:spLocks noChangeArrowheads="1"/>
          </p:cNvSpPr>
          <p:nvPr/>
        </p:nvSpPr>
        <p:spPr bwMode="auto">
          <a:xfrm rot="-247989">
            <a:off x="4926013" y="3681413"/>
            <a:ext cx="1295400" cy="304800"/>
          </a:xfrm>
          <a:prstGeom prst="rect">
            <a:avLst/>
          </a:prstGeom>
          <a:noFill/>
          <a:ln w="9525">
            <a:noFill/>
            <a:miter lim="800000"/>
            <a:headEnd/>
            <a:tailEnd/>
          </a:ln>
          <a:effectLst/>
        </p:spPr>
        <p:txBody>
          <a:bodyPr>
            <a:spAutoFit/>
          </a:bodyPr>
          <a:lstStyle/>
          <a:p>
            <a:pPr eaLnBrk="1" hangingPunct="1">
              <a:spcBef>
                <a:spcPct val="50000"/>
              </a:spcBef>
            </a:pPr>
            <a:r>
              <a:rPr lang="en-US" sz="1400">
                <a:solidFill>
                  <a:srgbClr val="FF0000"/>
                </a:solidFill>
              </a:rPr>
              <a:t>100</a:t>
            </a:r>
            <a:r>
              <a:rPr lang="en-US" sz="1400">
                <a:solidFill>
                  <a:srgbClr val="FF0000"/>
                </a:solidFill>
                <a:cs typeface="Arial" charset="0"/>
              </a:rPr>
              <a:t>Ω</a:t>
            </a:r>
            <a:r>
              <a:rPr lang="en-US" sz="1400">
                <a:solidFill>
                  <a:srgbClr val="FF0000"/>
                </a:solidFill>
              </a:rPr>
              <a:t> resistor</a:t>
            </a:r>
            <a:endParaRPr lang="en-US" sz="1400" baseline="-25000">
              <a:solidFill>
                <a:srgbClr val="FF0000"/>
              </a:solidFill>
            </a:endParaRPr>
          </a:p>
        </p:txBody>
      </p:sp>
      <p:sp>
        <p:nvSpPr>
          <p:cNvPr id="20490" name="Line 9"/>
          <p:cNvSpPr>
            <a:spLocks noChangeShapeType="1"/>
          </p:cNvSpPr>
          <p:nvPr/>
        </p:nvSpPr>
        <p:spPr bwMode="auto">
          <a:xfrm flipH="1">
            <a:off x="5861050" y="1809750"/>
            <a:ext cx="1657350" cy="504825"/>
          </a:xfrm>
          <a:prstGeom prst="line">
            <a:avLst/>
          </a:prstGeom>
          <a:noFill/>
          <a:ln w="19050">
            <a:solidFill>
              <a:srgbClr val="FF0000"/>
            </a:solidFill>
            <a:round/>
            <a:headEnd/>
            <a:tailEnd/>
          </a:ln>
          <a:effectLst/>
        </p:spPr>
        <p:txBody>
          <a:bodyPr/>
          <a:lstStyle/>
          <a:p>
            <a:endParaRPr lang="en-US"/>
          </a:p>
        </p:txBody>
      </p:sp>
      <p:sp>
        <p:nvSpPr>
          <p:cNvPr id="20491" name="Oval 10"/>
          <p:cNvSpPr>
            <a:spLocks noChangeArrowheads="1"/>
          </p:cNvSpPr>
          <p:nvPr/>
        </p:nvSpPr>
        <p:spPr bwMode="auto">
          <a:xfrm>
            <a:off x="5861050" y="2278063"/>
            <a:ext cx="71438" cy="73025"/>
          </a:xfrm>
          <a:prstGeom prst="ellipse">
            <a:avLst/>
          </a:prstGeom>
          <a:solidFill>
            <a:srgbClr val="FF0000"/>
          </a:solidFill>
          <a:ln w="9525">
            <a:solidFill>
              <a:srgbClr val="FF0000"/>
            </a:solidFill>
            <a:round/>
            <a:headEnd/>
            <a:tailEnd/>
          </a:ln>
          <a:effectLst/>
        </p:spPr>
        <p:txBody>
          <a:bodyPr wrap="none" anchor="ctr"/>
          <a:lstStyle/>
          <a:p>
            <a:pPr eaLnBrk="1" hangingPunct="1"/>
            <a:endParaRPr lang="en-US"/>
          </a:p>
        </p:txBody>
      </p:sp>
      <p:sp>
        <p:nvSpPr>
          <p:cNvPr id="20492" name="Line 11"/>
          <p:cNvSpPr>
            <a:spLocks noChangeShapeType="1"/>
          </p:cNvSpPr>
          <p:nvPr/>
        </p:nvSpPr>
        <p:spPr bwMode="auto">
          <a:xfrm flipV="1">
            <a:off x="3449638" y="1665288"/>
            <a:ext cx="3348037" cy="2395537"/>
          </a:xfrm>
          <a:prstGeom prst="line">
            <a:avLst/>
          </a:prstGeom>
          <a:noFill/>
          <a:ln w="9525">
            <a:solidFill>
              <a:schemeClr val="tx1"/>
            </a:solidFill>
            <a:round/>
            <a:headEnd/>
            <a:tailEnd/>
          </a:ln>
          <a:effectLst/>
        </p:spPr>
        <p:txBody>
          <a:bodyPr/>
          <a:lstStyle/>
          <a:p>
            <a:endParaRPr lang="en-US"/>
          </a:p>
        </p:txBody>
      </p:sp>
      <p:sp>
        <p:nvSpPr>
          <p:cNvPr id="64524" name="Line 12"/>
          <p:cNvSpPr>
            <a:spLocks noChangeShapeType="1"/>
          </p:cNvSpPr>
          <p:nvPr/>
        </p:nvSpPr>
        <p:spPr bwMode="auto">
          <a:xfrm flipH="1">
            <a:off x="6653213" y="3465513"/>
            <a:ext cx="900112" cy="431800"/>
          </a:xfrm>
          <a:prstGeom prst="line">
            <a:avLst/>
          </a:prstGeom>
          <a:noFill/>
          <a:ln w="19050">
            <a:solidFill>
              <a:srgbClr val="FF0000"/>
            </a:solidFill>
            <a:round/>
            <a:headEnd/>
            <a:tailEnd/>
          </a:ln>
          <a:effectLst/>
        </p:spPr>
        <p:txBody>
          <a:bodyPr/>
          <a:lstStyle/>
          <a:p>
            <a:endParaRPr lang="en-US"/>
          </a:p>
        </p:txBody>
      </p:sp>
      <p:sp>
        <p:nvSpPr>
          <p:cNvPr id="64525" name="Oval 13"/>
          <p:cNvSpPr>
            <a:spLocks noChangeArrowheads="1"/>
          </p:cNvSpPr>
          <p:nvPr/>
        </p:nvSpPr>
        <p:spPr bwMode="auto">
          <a:xfrm>
            <a:off x="6616700" y="3860800"/>
            <a:ext cx="71438" cy="73025"/>
          </a:xfrm>
          <a:prstGeom prst="ellipse">
            <a:avLst/>
          </a:prstGeom>
          <a:solidFill>
            <a:srgbClr val="FF0000"/>
          </a:solidFill>
          <a:ln w="9525">
            <a:solidFill>
              <a:srgbClr val="FF0000"/>
            </a:solidFill>
            <a:round/>
            <a:headEnd/>
            <a:tailEnd/>
          </a:ln>
          <a:effectLst/>
        </p:spPr>
        <p:txBody>
          <a:bodyPr wrap="none" anchor="ctr"/>
          <a:lstStyle/>
          <a:p>
            <a:pPr eaLnBrk="1" hangingPunct="1"/>
            <a:endParaRPr lang="en-US"/>
          </a:p>
        </p:txBody>
      </p:sp>
      <p:sp>
        <p:nvSpPr>
          <p:cNvPr id="64526" name="Text Box 14"/>
          <p:cNvSpPr txBox="1">
            <a:spLocks noChangeArrowheads="1"/>
          </p:cNvSpPr>
          <p:nvPr/>
        </p:nvSpPr>
        <p:spPr bwMode="auto">
          <a:xfrm>
            <a:off x="7516813" y="3249613"/>
            <a:ext cx="936625" cy="366712"/>
          </a:xfrm>
          <a:prstGeom prst="rect">
            <a:avLst/>
          </a:prstGeom>
          <a:noFill/>
          <a:ln w="9525">
            <a:noFill/>
            <a:miter lim="800000"/>
            <a:headEnd/>
            <a:tailEnd/>
          </a:ln>
          <a:effectLst/>
        </p:spPr>
        <p:txBody>
          <a:bodyPr>
            <a:spAutoFit/>
          </a:bodyPr>
          <a:lstStyle/>
          <a:p>
            <a:pPr eaLnBrk="1" hangingPunct="1">
              <a:spcBef>
                <a:spcPct val="50000"/>
              </a:spcBef>
            </a:pPr>
            <a:r>
              <a:rPr lang="en-US" b="1"/>
              <a:t>14W</a:t>
            </a:r>
          </a:p>
        </p:txBody>
      </p:sp>
      <p:graphicFrame>
        <p:nvGraphicFramePr>
          <p:cNvPr id="64527" name="Object 15"/>
          <p:cNvGraphicFramePr>
            <a:graphicFrameLocks noChangeAspect="1"/>
          </p:cNvGraphicFramePr>
          <p:nvPr>
            <p:ph idx="1"/>
          </p:nvPr>
        </p:nvGraphicFramePr>
        <p:xfrm>
          <a:off x="232235" y="5997575"/>
          <a:ext cx="6119813" cy="860425"/>
        </p:xfrm>
        <a:graphic>
          <a:graphicData uri="http://schemas.openxmlformats.org/presentationml/2006/ole">
            <p:oleObj spid="_x0000_s189442" name="Equation" r:id="rId4" imgW="3606800" imgH="508000" progId="Equation.3">
              <p:embed/>
            </p:oleObj>
          </a:graphicData>
        </a:graphic>
      </p:graphicFrame>
      <p:sp>
        <p:nvSpPr>
          <p:cNvPr id="64529" name="Text Box 17"/>
          <p:cNvSpPr txBox="1">
            <a:spLocks noChangeArrowheads="1"/>
          </p:cNvSpPr>
          <p:nvPr/>
        </p:nvSpPr>
        <p:spPr bwMode="auto">
          <a:xfrm>
            <a:off x="395288" y="2438400"/>
            <a:ext cx="2520950" cy="1314450"/>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FF0000"/>
                </a:solidFill>
              </a:rPr>
              <a:t>So, the boost converter reflects a high load resistance to a low resistance on the source side</a:t>
            </a:r>
          </a:p>
        </p:txBody>
      </p:sp>
      <p:sp>
        <p:nvSpPr>
          <p:cNvPr id="20" name="Rectangle 2"/>
          <p:cNvSpPr>
            <a:spLocks noGrp="1" noChangeArrowheads="1"/>
          </p:cNvSpPr>
          <p:nvPr>
            <p:ph type="title"/>
          </p:nvPr>
        </p:nvSpPr>
        <p:spPr>
          <a:xfrm>
            <a:off x="482600" y="166688"/>
            <a:ext cx="8229600" cy="777875"/>
          </a:xfrm>
        </p:spPr>
        <p:txBody>
          <a:bodyPr/>
          <a:lstStyle/>
          <a:p>
            <a:pPr eaLnBrk="1" hangingPunct="1"/>
            <a:r>
              <a:rPr lang="en-US" sz="2400" b="1" dirty="0" smtClean="0"/>
              <a:t>Example of a directed connected load different to that yielding maximum power</a:t>
            </a:r>
          </a:p>
        </p:txBody>
      </p:sp>
      <p:sp>
        <p:nvSpPr>
          <p:cNvPr id="21" name="Text Box 28"/>
          <p:cNvSpPr txBox="1">
            <a:spLocks noChangeArrowheads="1"/>
          </p:cNvSpPr>
          <p:nvPr/>
        </p:nvSpPr>
        <p:spPr bwMode="auto">
          <a:xfrm>
            <a:off x="232235" y="4833938"/>
            <a:ext cx="8717935" cy="1200329"/>
          </a:xfrm>
          <a:prstGeom prst="rect">
            <a:avLst/>
          </a:prstGeom>
          <a:noFill/>
          <a:ln w="9525">
            <a:noFill/>
            <a:miter lim="800000"/>
            <a:headEnd/>
            <a:tailEnd/>
          </a:ln>
          <a:effectLst/>
        </p:spPr>
        <p:txBody>
          <a:bodyPr wrap="square">
            <a:spAutoFit/>
          </a:bodyPr>
          <a:lstStyle/>
          <a:p>
            <a:pPr eaLnBrk="1" hangingPunct="1">
              <a:spcBef>
                <a:spcPct val="50000"/>
              </a:spcBef>
            </a:pPr>
            <a:r>
              <a:rPr lang="en-US" dirty="0" smtClean="0"/>
              <a:t>Consider that the user wants to connect a 100 Ohm load. If it is connected directly it consumes 14 W. To </a:t>
            </a:r>
            <a:r>
              <a:rPr lang="en-US" dirty="0"/>
              <a:t>draw maximum power (130W), connect a </a:t>
            </a:r>
            <a:r>
              <a:rPr lang="en-US" dirty="0" smtClean="0"/>
              <a:t>boost </a:t>
            </a:r>
            <a:r>
              <a:rPr lang="en-US" dirty="0"/>
              <a:t>converter between the panel and the load resistor, and use D to modify the equivalent load resistance seen by the source so that maximum power is transferred</a:t>
            </a:r>
          </a:p>
        </p:txBody>
      </p:sp>
      <p:sp>
        <p:nvSpPr>
          <p:cNvPr id="22" name="Rectangle 21"/>
          <p:cNvSpPr/>
          <p:nvPr/>
        </p:nvSpPr>
        <p:spPr>
          <a:xfrm>
            <a:off x="6377034" y="5934670"/>
            <a:ext cx="2766965" cy="923330"/>
          </a:xfrm>
          <a:prstGeom prst="rect">
            <a:avLst/>
          </a:prstGeom>
        </p:spPr>
        <p:txBody>
          <a:bodyPr wrap="square">
            <a:spAutoFit/>
          </a:bodyPr>
          <a:lstStyle/>
          <a:p>
            <a:r>
              <a:rPr lang="en-US" dirty="0" smtClean="0">
                <a:solidFill>
                  <a:srgbClr val="FF0000"/>
                </a:solidFill>
              </a:rPr>
              <a:t>D is adjusted automatically by a MPPT controller</a:t>
            </a:r>
            <a:endParaRPr lang="en-US" dirty="0">
              <a:solidFill>
                <a:srgbClr val="FF0000"/>
              </a:solidFill>
            </a:endParaRPr>
          </a:p>
        </p:txBody>
      </p:sp>
      <p:sp>
        <p:nvSpPr>
          <p:cNvPr id="23" name="Rectangle 22"/>
          <p:cNvSpPr/>
          <p:nvPr/>
        </p:nvSpPr>
        <p:spPr>
          <a:xfrm>
            <a:off x="3880710" y="1163105"/>
            <a:ext cx="2880375" cy="345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2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9" grpId="0" animBg="1"/>
      <p:bldP spid="64520" grpId="0"/>
      <p:bldP spid="64524" grpId="0" animBg="1"/>
      <p:bldP spid="64525" grpId="0" animBg="1"/>
      <p:bldP spid="64526" grpId="0"/>
      <p:bldP spid="64529"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miter lim="800000"/>
            <a:headEnd/>
            <a:tailEnd/>
          </a:ln>
        </p:spPr>
        <p:txBody>
          <a:bodyPr/>
          <a:lstStyle/>
          <a:p>
            <a:fld id="{60D8CD36-3936-4C45-86A4-B52441535FD5}" type="slidenum">
              <a:rPr lang="en-US"/>
              <a:pPr/>
              <a:t>52</a:t>
            </a:fld>
            <a:endParaRPr lang="en-US"/>
          </a:p>
        </p:txBody>
      </p:sp>
      <p:sp>
        <p:nvSpPr>
          <p:cNvPr id="55826" name="Rectangle 530"/>
          <p:cNvSpPr>
            <a:spLocks noChangeArrowheads="1"/>
          </p:cNvSpPr>
          <p:nvPr/>
        </p:nvSpPr>
        <p:spPr bwMode="auto">
          <a:xfrm>
            <a:off x="385855" y="318195"/>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smtClean="0">
                <a:solidFill>
                  <a:srgbClr val="000000"/>
                </a:solidFill>
              </a:rPr>
              <a:t>The single-ended primary inductor converter (SEPIC)</a:t>
            </a:r>
            <a:endParaRPr lang="en-US" sz="2400" b="1" dirty="0"/>
          </a:p>
        </p:txBody>
      </p:sp>
      <p:grpSp>
        <p:nvGrpSpPr>
          <p:cNvPr id="2" name="Group 622"/>
          <p:cNvGrpSpPr>
            <a:grpSpLocks/>
          </p:cNvGrpSpPr>
          <p:nvPr/>
        </p:nvGrpSpPr>
        <p:grpSpPr bwMode="auto">
          <a:xfrm>
            <a:off x="424260" y="1127570"/>
            <a:ext cx="2298700" cy="1398588"/>
            <a:chOff x="684" y="2118"/>
            <a:chExt cx="1448" cy="881"/>
          </a:xfrm>
          <a:solidFill>
            <a:schemeClr val="bg1"/>
          </a:solidFill>
        </p:grpSpPr>
        <p:sp>
          <p:nvSpPr>
            <p:cNvPr id="4207" name="Line 470"/>
            <p:cNvSpPr>
              <a:spLocks noChangeShapeType="1"/>
            </p:cNvSpPr>
            <p:nvPr/>
          </p:nvSpPr>
          <p:spPr bwMode="auto">
            <a:xfrm>
              <a:off x="949" y="2730"/>
              <a:ext cx="303" cy="1"/>
            </a:xfrm>
            <a:prstGeom prst="line">
              <a:avLst/>
            </a:prstGeom>
            <a:grpFill/>
            <a:ln w="15875">
              <a:solidFill>
                <a:srgbClr val="000000"/>
              </a:solidFill>
              <a:round/>
              <a:headEnd/>
              <a:tailEnd/>
            </a:ln>
          </p:spPr>
          <p:txBody>
            <a:bodyPr/>
            <a:lstStyle/>
            <a:p>
              <a:endParaRPr lang="en-US"/>
            </a:p>
          </p:txBody>
        </p:sp>
        <p:sp>
          <p:nvSpPr>
            <p:cNvPr id="4208" name="Line 471"/>
            <p:cNvSpPr>
              <a:spLocks noChangeShapeType="1"/>
            </p:cNvSpPr>
            <p:nvPr/>
          </p:nvSpPr>
          <p:spPr bwMode="auto">
            <a:xfrm>
              <a:off x="1002" y="2766"/>
              <a:ext cx="179" cy="1"/>
            </a:xfrm>
            <a:prstGeom prst="line">
              <a:avLst/>
            </a:prstGeom>
            <a:grpFill/>
            <a:ln w="15875">
              <a:solidFill>
                <a:srgbClr val="000000"/>
              </a:solidFill>
              <a:round/>
              <a:headEnd/>
              <a:tailEnd/>
            </a:ln>
          </p:spPr>
          <p:txBody>
            <a:bodyPr/>
            <a:lstStyle/>
            <a:p>
              <a:endParaRPr lang="en-US"/>
            </a:p>
          </p:txBody>
        </p:sp>
        <p:sp>
          <p:nvSpPr>
            <p:cNvPr id="4209" name="Line 472"/>
            <p:cNvSpPr>
              <a:spLocks noChangeShapeType="1"/>
            </p:cNvSpPr>
            <p:nvPr/>
          </p:nvSpPr>
          <p:spPr bwMode="auto">
            <a:xfrm flipV="1">
              <a:off x="1089" y="2766"/>
              <a:ext cx="4" cy="233"/>
            </a:xfrm>
            <a:prstGeom prst="line">
              <a:avLst/>
            </a:prstGeom>
            <a:grpFill/>
            <a:ln w="15875">
              <a:solidFill>
                <a:srgbClr val="000000"/>
              </a:solidFill>
              <a:round/>
              <a:headEnd/>
              <a:tailEnd/>
            </a:ln>
          </p:spPr>
          <p:txBody>
            <a:bodyPr/>
            <a:lstStyle/>
            <a:p>
              <a:endParaRPr lang="en-US"/>
            </a:p>
          </p:txBody>
        </p:sp>
        <p:sp>
          <p:nvSpPr>
            <p:cNvPr id="4210" name="Line 473"/>
            <p:cNvSpPr>
              <a:spLocks noChangeShapeType="1"/>
            </p:cNvSpPr>
            <p:nvPr/>
          </p:nvSpPr>
          <p:spPr bwMode="auto">
            <a:xfrm flipV="1">
              <a:off x="1092" y="2498"/>
              <a:ext cx="1" cy="232"/>
            </a:xfrm>
            <a:prstGeom prst="line">
              <a:avLst/>
            </a:prstGeom>
            <a:grpFill/>
            <a:ln w="15875">
              <a:solidFill>
                <a:srgbClr val="000000"/>
              </a:solidFill>
              <a:round/>
              <a:headEnd/>
              <a:tailEnd/>
            </a:ln>
          </p:spPr>
          <p:txBody>
            <a:bodyPr/>
            <a:lstStyle/>
            <a:p>
              <a:endParaRPr lang="en-US"/>
            </a:p>
          </p:txBody>
        </p:sp>
        <p:sp>
          <p:nvSpPr>
            <p:cNvPr id="4211" name="Rectangle 474"/>
            <p:cNvSpPr>
              <a:spLocks noChangeArrowheads="1"/>
            </p:cNvSpPr>
            <p:nvPr/>
          </p:nvSpPr>
          <p:spPr bwMode="auto">
            <a:xfrm>
              <a:off x="684" y="2653"/>
              <a:ext cx="110"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V</a:t>
              </a:r>
              <a:endParaRPr lang="en-US"/>
            </a:p>
          </p:txBody>
        </p:sp>
        <p:sp>
          <p:nvSpPr>
            <p:cNvPr id="4212" name="Rectangle 475"/>
            <p:cNvSpPr>
              <a:spLocks noChangeArrowheads="1"/>
            </p:cNvSpPr>
            <p:nvPr/>
          </p:nvSpPr>
          <p:spPr bwMode="auto">
            <a:xfrm>
              <a:off x="791" y="2712"/>
              <a:ext cx="9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in</a:t>
              </a:r>
              <a:endParaRPr lang="en-US"/>
            </a:p>
          </p:txBody>
        </p:sp>
        <p:sp>
          <p:nvSpPr>
            <p:cNvPr id="4213" name="Rectangle 476"/>
            <p:cNvSpPr>
              <a:spLocks noChangeArrowheads="1"/>
            </p:cNvSpPr>
            <p:nvPr/>
          </p:nvSpPr>
          <p:spPr bwMode="auto">
            <a:xfrm>
              <a:off x="1473" y="2653"/>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214" name="Line 477"/>
            <p:cNvSpPr>
              <a:spLocks noChangeShapeType="1"/>
            </p:cNvSpPr>
            <p:nvPr/>
          </p:nvSpPr>
          <p:spPr bwMode="auto">
            <a:xfrm>
              <a:off x="1724" y="2500"/>
              <a:ext cx="204" cy="0"/>
            </a:xfrm>
            <a:prstGeom prst="line">
              <a:avLst/>
            </a:prstGeom>
            <a:grpFill/>
            <a:ln w="19050">
              <a:solidFill>
                <a:srgbClr val="000000"/>
              </a:solidFill>
              <a:round/>
              <a:headEnd/>
              <a:tailEnd/>
            </a:ln>
          </p:spPr>
          <p:txBody>
            <a:bodyPr/>
            <a:lstStyle/>
            <a:p>
              <a:endParaRPr lang="en-US"/>
            </a:p>
          </p:txBody>
        </p:sp>
        <p:sp>
          <p:nvSpPr>
            <p:cNvPr id="4215" name="Line 478"/>
            <p:cNvSpPr>
              <a:spLocks noChangeShapeType="1"/>
            </p:cNvSpPr>
            <p:nvPr/>
          </p:nvSpPr>
          <p:spPr bwMode="auto">
            <a:xfrm flipV="1">
              <a:off x="1089" y="2999"/>
              <a:ext cx="839" cy="0"/>
            </a:xfrm>
            <a:prstGeom prst="line">
              <a:avLst/>
            </a:prstGeom>
            <a:grpFill/>
            <a:ln w="15875">
              <a:solidFill>
                <a:srgbClr val="000000"/>
              </a:solidFill>
              <a:round/>
              <a:headEnd/>
              <a:tailEnd/>
            </a:ln>
          </p:spPr>
          <p:txBody>
            <a:bodyPr/>
            <a:lstStyle/>
            <a:p>
              <a:endParaRPr lang="en-US"/>
            </a:p>
          </p:txBody>
        </p:sp>
        <p:sp>
          <p:nvSpPr>
            <p:cNvPr id="4216" name="Freeform 479"/>
            <p:cNvSpPr>
              <a:spLocks noEditPoints="1"/>
            </p:cNvSpPr>
            <p:nvPr/>
          </p:nvSpPr>
          <p:spPr bwMode="auto">
            <a:xfrm>
              <a:off x="1149" y="2439"/>
              <a:ext cx="212" cy="35"/>
            </a:xfrm>
            <a:custGeom>
              <a:avLst/>
              <a:gdLst>
                <a:gd name="T0" fmla="*/ 4 w 346"/>
                <a:gd name="T1" fmla="*/ 13 h 49"/>
                <a:gd name="T2" fmla="*/ 189 w 346"/>
                <a:gd name="T3" fmla="*/ 13 h 49"/>
                <a:gd name="T4" fmla="*/ 191 w 346"/>
                <a:gd name="T5" fmla="*/ 13 h 49"/>
                <a:gd name="T6" fmla="*/ 191 w 346"/>
                <a:gd name="T7" fmla="*/ 14 h 49"/>
                <a:gd name="T8" fmla="*/ 192 w 346"/>
                <a:gd name="T9" fmla="*/ 14 h 49"/>
                <a:gd name="T10" fmla="*/ 192 w 346"/>
                <a:gd name="T11" fmla="*/ 15 h 49"/>
                <a:gd name="T12" fmla="*/ 192 w 346"/>
                <a:gd name="T13" fmla="*/ 15 h 49"/>
                <a:gd name="T14" fmla="*/ 193 w 346"/>
                <a:gd name="T15" fmla="*/ 16 h 49"/>
                <a:gd name="T16" fmla="*/ 193 w 346"/>
                <a:gd name="T17" fmla="*/ 16 h 49"/>
                <a:gd name="T18" fmla="*/ 193 w 346"/>
                <a:gd name="T19" fmla="*/ 18 h 49"/>
                <a:gd name="T20" fmla="*/ 193 w 346"/>
                <a:gd name="T21" fmla="*/ 19 h 49"/>
                <a:gd name="T22" fmla="*/ 193 w 346"/>
                <a:gd name="T23" fmla="*/ 19 h 49"/>
                <a:gd name="T24" fmla="*/ 192 w 346"/>
                <a:gd name="T25" fmla="*/ 20 h 49"/>
                <a:gd name="T26" fmla="*/ 192 w 346"/>
                <a:gd name="T27" fmla="*/ 21 h 49"/>
                <a:gd name="T28" fmla="*/ 192 w 346"/>
                <a:gd name="T29" fmla="*/ 21 h 49"/>
                <a:gd name="T30" fmla="*/ 191 w 346"/>
                <a:gd name="T31" fmla="*/ 21 h 49"/>
                <a:gd name="T32" fmla="*/ 191 w 346"/>
                <a:gd name="T33" fmla="*/ 22 h 49"/>
                <a:gd name="T34" fmla="*/ 189 w 346"/>
                <a:gd name="T35" fmla="*/ 22 h 49"/>
                <a:gd name="T36" fmla="*/ 4 w 346"/>
                <a:gd name="T37" fmla="*/ 22 h 49"/>
                <a:gd name="T38" fmla="*/ 3 w 346"/>
                <a:gd name="T39" fmla="*/ 22 h 49"/>
                <a:gd name="T40" fmla="*/ 2 w 346"/>
                <a:gd name="T41" fmla="*/ 21 h 49"/>
                <a:gd name="T42" fmla="*/ 2 w 346"/>
                <a:gd name="T43" fmla="*/ 21 h 49"/>
                <a:gd name="T44" fmla="*/ 1 w 346"/>
                <a:gd name="T45" fmla="*/ 21 h 49"/>
                <a:gd name="T46" fmla="*/ 1 w 346"/>
                <a:gd name="T47" fmla="*/ 20 h 49"/>
                <a:gd name="T48" fmla="*/ 1 w 346"/>
                <a:gd name="T49" fmla="*/ 19 h 49"/>
                <a:gd name="T50" fmla="*/ 1 w 346"/>
                <a:gd name="T51" fmla="*/ 19 h 49"/>
                <a:gd name="T52" fmla="*/ 0 w 346"/>
                <a:gd name="T53" fmla="*/ 18 h 49"/>
                <a:gd name="T54" fmla="*/ 1 w 346"/>
                <a:gd name="T55" fmla="*/ 16 h 49"/>
                <a:gd name="T56" fmla="*/ 1 w 346"/>
                <a:gd name="T57" fmla="*/ 16 h 49"/>
                <a:gd name="T58" fmla="*/ 1 w 346"/>
                <a:gd name="T59" fmla="*/ 15 h 49"/>
                <a:gd name="T60" fmla="*/ 1 w 346"/>
                <a:gd name="T61" fmla="*/ 15 h 49"/>
                <a:gd name="T62" fmla="*/ 2 w 346"/>
                <a:gd name="T63" fmla="*/ 14 h 49"/>
                <a:gd name="T64" fmla="*/ 2 w 346"/>
                <a:gd name="T65" fmla="*/ 14 h 49"/>
                <a:gd name="T66" fmla="*/ 3 w 346"/>
                <a:gd name="T67" fmla="*/ 13 h 49"/>
                <a:gd name="T68" fmla="*/ 4 w 346"/>
                <a:gd name="T69" fmla="*/ 13 h 49"/>
                <a:gd name="T70" fmla="*/ 4 w 346"/>
                <a:gd name="T71" fmla="*/ 13 h 49"/>
                <a:gd name="T72" fmla="*/ 182 w 346"/>
                <a:gd name="T73" fmla="*/ 0 h 49"/>
                <a:gd name="T74" fmla="*/ 212 w 346"/>
                <a:gd name="T75" fmla="*/ 18 h 49"/>
                <a:gd name="T76" fmla="*/ 182 w 346"/>
                <a:gd name="T77" fmla="*/ 35 h 49"/>
                <a:gd name="T78" fmla="*/ 182 w 346"/>
                <a:gd name="T79" fmla="*/ 0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49">
                  <a:moveTo>
                    <a:pt x="7" y="18"/>
                  </a:moveTo>
                  <a:lnTo>
                    <a:pt x="309" y="18"/>
                  </a:lnTo>
                  <a:lnTo>
                    <a:pt x="311" y="18"/>
                  </a:lnTo>
                  <a:lnTo>
                    <a:pt x="312" y="19"/>
                  </a:lnTo>
                  <a:lnTo>
                    <a:pt x="313" y="20"/>
                  </a:lnTo>
                  <a:lnTo>
                    <a:pt x="314" y="21"/>
                  </a:lnTo>
                  <a:lnTo>
                    <a:pt x="315" y="22"/>
                  </a:lnTo>
                  <a:lnTo>
                    <a:pt x="315" y="23"/>
                  </a:lnTo>
                  <a:lnTo>
                    <a:pt x="315" y="25"/>
                  </a:lnTo>
                  <a:lnTo>
                    <a:pt x="315" y="26"/>
                  </a:lnTo>
                  <a:lnTo>
                    <a:pt x="315" y="27"/>
                  </a:lnTo>
                  <a:lnTo>
                    <a:pt x="314" y="28"/>
                  </a:lnTo>
                  <a:lnTo>
                    <a:pt x="314" y="29"/>
                  </a:lnTo>
                  <a:lnTo>
                    <a:pt x="313" y="29"/>
                  </a:lnTo>
                  <a:lnTo>
                    <a:pt x="312" y="30"/>
                  </a:lnTo>
                  <a:lnTo>
                    <a:pt x="311" y="31"/>
                  </a:lnTo>
                  <a:lnTo>
                    <a:pt x="309" y="31"/>
                  </a:lnTo>
                  <a:lnTo>
                    <a:pt x="7" y="31"/>
                  </a:lnTo>
                  <a:lnTo>
                    <a:pt x="5" y="31"/>
                  </a:lnTo>
                  <a:lnTo>
                    <a:pt x="4" y="30"/>
                  </a:lnTo>
                  <a:lnTo>
                    <a:pt x="3" y="29"/>
                  </a:lnTo>
                  <a:lnTo>
                    <a:pt x="2" y="29"/>
                  </a:lnTo>
                  <a:lnTo>
                    <a:pt x="2" y="28"/>
                  </a:lnTo>
                  <a:lnTo>
                    <a:pt x="1" y="27"/>
                  </a:lnTo>
                  <a:lnTo>
                    <a:pt x="1" y="26"/>
                  </a:lnTo>
                  <a:lnTo>
                    <a:pt x="0" y="25"/>
                  </a:lnTo>
                  <a:lnTo>
                    <a:pt x="1" y="23"/>
                  </a:lnTo>
                  <a:lnTo>
                    <a:pt x="1" y="22"/>
                  </a:lnTo>
                  <a:lnTo>
                    <a:pt x="2" y="21"/>
                  </a:lnTo>
                  <a:lnTo>
                    <a:pt x="3" y="20"/>
                  </a:lnTo>
                  <a:lnTo>
                    <a:pt x="4" y="19"/>
                  </a:lnTo>
                  <a:lnTo>
                    <a:pt x="5" y="18"/>
                  </a:lnTo>
                  <a:lnTo>
                    <a:pt x="7" y="18"/>
                  </a:lnTo>
                  <a:close/>
                  <a:moveTo>
                    <a:pt x="297" y="0"/>
                  </a:moveTo>
                  <a:lnTo>
                    <a:pt x="346" y="25"/>
                  </a:lnTo>
                  <a:lnTo>
                    <a:pt x="297" y="49"/>
                  </a:lnTo>
                  <a:lnTo>
                    <a:pt x="297" y="0"/>
                  </a:lnTo>
                  <a:close/>
                </a:path>
              </a:pathLst>
            </a:custGeom>
            <a:grpFill/>
            <a:ln w="1588">
              <a:solidFill>
                <a:srgbClr val="000000"/>
              </a:solidFill>
              <a:prstDash val="solid"/>
              <a:round/>
              <a:headEnd/>
              <a:tailEnd/>
            </a:ln>
          </p:spPr>
          <p:txBody>
            <a:bodyPr/>
            <a:lstStyle/>
            <a:p>
              <a:endParaRPr lang="en-US"/>
            </a:p>
          </p:txBody>
        </p:sp>
        <p:sp>
          <p:nvSpPr>
            <p:cNvPr id="4217" name="Rectangle 480"/>
            <p:cNvSpPr>
              <a:spLocks noChangeArrowheads="1"/>
            </p:cNvSpPr>
            <p:nvPr/>
          </p:nvSpPr>
          <p:spPr bwMode="auto">
            <a:xfrm>
              <a:off x="1183" y="2212"/>
              <a:ext cx="42"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4218" name="Rectangle 481"/>
            <p:cNvSpPr>
              <a:spLocks noChangeArrowheads="1"/>
            </p:cNvSpPr>
            <p:nvPr/>
          </p:nvSpPr>
          <p:spPr bwMode="auto">
            <a:xfrm>
              <a:off x="1222" y="2280"/>
              <a:ext cx="9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in</a:t>
              </a:r>
              <a:endParaRPr lang="en-US"/>
            </a:p>
          </p:txBody>
        </p:sp>
        <p:sp>
          <p:nvSpPr>
            <p:cNvPr id="4219" name="Freeform 482"/>
            <p:cNvSpPr>
              <a:spLocks/>
            </p:cNvSpPr>
            <p:nvPr/>
          </p:nvSpPr>
          <p:spPr bwMode="auto">
            <a:xfrm>
              <a:off x="1475" y="2398"/>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close/>
                </a:path>
              </a:pathLst>
            </a:custGeom>
            <a:grpFill/>
            <a:ln w="9525">
              <a:noFill/>
              <a:round/>
              <a:headEnd/>
              <a:tailEnd/>
            </a:ln>
          </p:spPr>
          <p:txBody>
            <a:bodyPr/>
            <a:lstStyle/>
            <a:p>
              <a:endParaRPr lang="en-US"/>
            </a:p>
          </p:txBody>
        </p:sp>
        <p:sp>
          <p:nvSpPr>
            <p:cNvPr id="4220" name="Freeform 483"/>
            <p:cNvSpPr>
              <a:spLocks/>
            </p:cNvSpPr>
            <p:nvPr/>
          </p:nvSpPr>
          <p:spPr bwMode="auto">
            <a:xfrm>
              <a:off x="1475" y="2398"/>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path>
              </a:pathLst>
            </a:custGeom>
            <a:grpFill/>
            <a:ln w="15875">
              <a:solidFill>
                <a:srgbClr val="000000"/>
              </a:solidFill>
              <a:prstDash val="solid"/>
              <a:round/>
              <a:headEnd/>
              <a:tailEnd/>
            </a:ln>
          </p:spPr>
          <p:txBody>
            <a:bodyPr/>
            <a:lstStyle/>
            <a:p>
              <a:endParaRPr lang="en-US"/>
            </a:p>
          </p:txBody>
        </p:sp>
        <p:sp>
          <p:nvSpPr>
            <p:cNvPr id="4221" name="Freeform 484"/>
            <p:cNvSpPr>
              <a:spLocks/>
            </p:cNvSpPr>
            <p:nvPr/>
          </p:nvSpPr>
          <p:spPr bwMode="auto">
            <a:xfrm>
              <a:off x="1564" y="2398"/>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close/>
                </a:path>
              </a:pathLst>
            </a:custGeom>
            <a:grpFill/>
            <a:ln w="9525">
              <a:noFill/>
              <a:round/>
              <a:headEnd/>
              <a:tailEnd/>
            </a:ln>
          </p:spPr>
          <p:txBody>
            <a:bodyPr/>
            <a:lstStyle/>
            <a:p>
              <a:endParaRPr lang="en-US"/>
            </a:p>
          </p:txBody>
        </p:sp>
        <p:sp>
          <p:nvSpPr>
            <p:cNvPr id="4222" name="Freeform 485"/>
            <p:cNvSpPr>
              <a:spLocks/>
            </p:cNvSpPr>
            <p:nvPr/>
          </p:nvSpPr>
          <p:spPr bwMode="auto">
            <a:xfrm>
              <a:off x="1564" y="2398"/>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path>
              </a:pathLst>
            </a:custGeom>
            <a:grpFill/>
            <a:ln w="15875">
              <a:solidFill>
                <a:srgbClr val="000000"/>
              </a:solidFill>
              <a:prstDash val="solid"/>
              <a:round/>
              <a:headEnd/>
              <a:tailEnd/>
            </a:ln>
          </p:spPr>
          <p:txBody>
            <a:bodyPr/>
            <a:lstStyle/>
            <a:p>
              <a:endParaRPr lang="en-US"/>
            </a:p>
          </p:txBody>
        </p:sp>
        <p:sp>
          <p:nvSpPr>
            <p:cNvPr id="4223" name="Freeform 486"/>
            <p:cNvSpPr>
              <a:spLocks/>
            </p:cNvSpPr>
            <p:nvPr/>
          </p:nvSpPr>
          <p:spPr bwMode="auto">
            <a:xfrm>
              <a:off x="1653" y="2398"/>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close/>
                </a:path>
              </a:pathLst>
            </a:custGeom>
            <a:grpFill/>
            <a:ln w="9525">
              <a:noFill/>
              <a:round/>
              <a:headEnd/>
              <a:tailEnd/>
            </a:ln>
          </p:spPr>
          <p:txBody>
            <a:bodyPr/>
            <a:lstStyle/>
            <a:p>
              <a:endParaRPr lang="en-US"/>
            </a:p>
          </p:txBody>
        </p:sp>
        <p:sp>
          <p:nvSpPr>
            <p:cNvPr id="4224" name="Freeform 487"/>
            <p:cNvSpPr>
              <a:spLocks/>
            </p:cNvSpPr>
            <p:nvPr/>
          </p:nvSpPr>
          <p:spPr bwMode="auto">
            <a:xfrm>
              <a:off x="1653" y="2398"/>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path>
              </a:pathLst>
            </a:custGeom>
            <a:grpFill/>
            <a:ln w="15875">
              <a:solidFill>
                <a:srgbClr val="000000"/>
              </a:solidFill>
              <a:prstDash val="solid"/>
              <a:round/>
              <a:headEnd/>
              <a:tailEnd/>
            </a:ln>
          </p:spPr>
          <p:txBody>
            <a:bodyPr/>
            <a:lstStyle/>
            <a:p>
              <a:endParaRPr lang="en-US"/>
            </a:p>
          </p:txBody>
        </p:sp>
        <p:sp>
          <p:nvSpPr>
            <p:cNvPr id="4225" name="Rectangle 488"/>
            <p:cNvSpPr>
              <a:spLocks noChangeArrowheads="1"/>
            </p:cNvSpPr>
            <p:nvPr/>
          </p:nvSpPr>
          <p:spPr bwMode="auto">
            <a:xfrm>
              <a:off x="1475" y="2494"/>
              <a:ext cx="284" cy="191"/>
            </a:xfrm>
            <a:prstGeom prst="rect">
              <a:avLst/>
            </a:prstGeom>
            <a:grpFill/>
            <a:ln w="9525">
              <a:noFill/>
              <a:miter lim="800000"/>
              <a:headEnd/>
              <a:tailEnd/>
            </a:ln>
          </p:spPr>
          <p:txBody>
            <a:bodyPr/>
            <a:lstStyle/>
            <a:p>
              <a:pPr eaLnBrk="1" hangingPunct="1"/>
              <a:endParaRPr lang="en-US"/>
            </a:p>
          </p:txBody>
        </p:sp>
        <p:sp>
          <p:nvSpPr>
            <p:cNvPr id="4226" name="Rectangle 489"/>
            <p:cNvSpPr>
              <a:spLocks noChangeArrowheads="1"/>
            </p:cNvSpPr>
            <p:nvPr/>
          </p:nvSpPr>
          <p:spPr bwMode="auto">
            <a:xfrm>
              <a:off x="1564" y="2542"/>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227" name="Rectangle 491"/>
            <p:cNvSpPr>
              <a:spLocks noChangeArrowheads="1"/>
            </p:cNvSpPr>
            <p:nvPr/>
          </p:nvSpPr>
          <p:spPr bwMode="auto">
            <a:xfrm>
              <a:off x="1660" y="2118"/>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228" name="Rectangle 492"/>
            <p:cNvSpPr>
              <a:spLocks noChangeArrowheads="1"/>
            </p:cNvSpPr>
            <p:nvPr/>
          </p:nvSpPr>
          <p:spPr bwMode="auto">
            <a:xfrm>
              <a:off x="1520" y="2496"/>
              <a:ext cx="169"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L1</a:t>
              </a:r>
              <a:endParaRPr lang="en-US"/>
            </a:p>
          </p:txBody>
        </p:sp>
        <p:sp>
          <p:nvSpPr>
            <p:cNvPr id="4229" name="Line 493"/>
            <p:cNvSpPr>
              <a:spLocks noChangeShapeType="1"/>
            </p:cNvSpPr>
            <p:nvPr/>
          </p:nvSpPr>
          <p:spPr bwMode="auto">
            <a:xfrm flipH="1">
              <a:off x="1927" y="2499"/>
              <a:ext cx="1" cy="179"/>
            </a:xfrm>
            <a:prstGeom prst="line">
              <a:avLst/>
            </a:prstGeom>
            <a:grpFill/>
            <a:ln w="19050">
              <a:solidFill>
                <a:schemeClr val="tx1"/>
              </a:solidFill>
              <a:round/>
              <a:headEnd/>
              <a:tailEnd/>
            </a:ln>
            <a:effectLst/>
          </p:spPr>
          <p:txBody>
            <a:bodyPr/>
            <a:lstStyle/>
            <a:p>
              <a:endParaRPr lang="en-US"/>
            </a:p>
          </p:txBody>
        </p:sp>
        <p:sp>
          <p:nvSpPr>
            <p:cNvPr id="4230" name="Line 494"/>
            <p:cNvSpPr>
              <a:spLocks noChangeShapeType="1"/>
            </p:cNvSpPr>
            <p:nvPr/>
          </p:nvSpPr>
          <p:spPr bwMode="auto">
            <a:xfrm>
              <a:off x="1928" y="2837"/>
              <a:ext cx="0" cy="162"/>
            </a:xfrm>
            <a:prstGeom prst="line">
              <a:avLst/>
            </a:prstGeom>
            <a:grpFill/>
            <a:ln w="19050">
              <a:solidFill>
                <a:schemeClr val="tx1"/>
              </a:solidFill>
              <a:round/>
              <a:headEnd/>
              <a:tailEnd/>
            </a:ln>
            <a:effectLst/>
          </p:spPr>
          <p:txBody>
            <a:bodyPr/>
            <a:lstStyle/>
            <a:p>
              <a:endParaRPr lang="en-US"/>
            </a:p>
          </p:txBody>
        </p:sp>
        <p:sp>
          <p:nvSpPr>
            <p:cNvPr id="4231" name="Line 495"/>
            <p:cNvSpPr>
              <a:spLocks noChangeShapeType="1"/>
            </p:cNvSpPr>
            <p:nvPr/>
          </p:nvSpPr>
          <p:spPr bwMode="auto">
            <a:xfrm>
              <a:off x="1089" y="2499"/>
              <a:ext cx="386" cy="0"/>
            </a:xfrm>
            <a:prstGeom prst="line">
              <a:avLst/>
            </a:prstGeom>
            <a:grpFill/>
            <a:ln w="19050">
              <a:solidFill>
                <a:srgbClr val="000000"/>
              </a:solidFill>
              <a:round/>
              <a:headEnd/>
              <a:tailEnd/>
            </a:ln>
          </p:spPr>
          <p:txBody>
            <a:bodyPr/>
            <a:lstStyle/>
            <a:p>
              <a:endParaRPr lang="en-US"/>
            </a:p>
          </p:txBody>
        </p:sp>
        <p:grpSp>
          <p:nvGrpSpPr>
            <p:cNvPr id="3" name="Group 496"/>
            <p:cNvGrpSpPr>
              <a:grpSpLocks/>
            </p:cNvGrpSpPr>
            <p:nvPr/>
          </p:nvGrpSpPr>
          <p:grpSpPr bwMode="auto">
            <a:xfrm>
              <a:off x="1905" y="2678"/>
              <a:ext cx="182" cy="114"/>
              <a:chOff x="2631" y="3202"/>
              <a:chExt cx="182" cy="114"/>
            </a:xfrm>
            <a:grpFill/>
          </p:grpSpPr>
          <p:sp>
            <p:nvSpPr>
              <p:cNvPr id="4237" name="Line 497"/>
              <p:cNvSpPr>
                <a:spLocks noChangeShapeType="1"/>
              </p:cNvSpPr>
              <p:nvPr/>
            </p:nvSpPr>
            <p:spPr bwMode="auto">
              <a:xfrm rot="5400000" flipV="1">
                <a:off x="2668" y="3191"/>
                <a:ext cx="114" cy="136"/>
              </a:xfrm>
              <a:prstGeom prst="line">
                <a:avLst/>
              </a:prstGeom>
              <a:grpFill/>
              <a:ln w="19050">
                <a:solidFill>
                  <a:srgbClr val="000000"/>
                </a:solidFill>
                <a:round/>
                <a:headEnd/>
                <a:tailEnd/>
              </a:ln>
            </p:spPr>
            <p:txBody>
              <a:bodyPr/>
              <a:lstStyle/>
              <a:p>
                <a:endParaRPr lang="en-US"/>
              </a:p>
            </p:txBody>
          </p:sp>
          <p:sp>
            <p:nvSpPr>
              <p:cNvPr id="4238" name="Line 498"/>
              <p:cNvSpPr>
                <a:spLocks noChangeShapeType="1"/>
              </p:cNvSpPr>
              <p:nvPr/>
            </p:nvSpPr>
            <p:spPr bwMode="auto">
              <a:xfrm rot="5400000">
                <a:off x="2665" y="3168"/>
                <a:ext cx="114" cy="182"/>
              </a:xfrm>
              <a:prstGeom prst="line">
                <a:avLst/>
              </a:prstGeom>
              <a:grpFill/>
              <a:ln w="9525">
                <a:solidFill>
                  <a:schemeClr val="tx1"/>
                </a:solidFill>
                <a:round/>
                <a:headEnd type="triangle" w="med" len="med"/>
                <a:tailEnd type="triangle" w="med" len="med"/>
              </a:ln>
              <a:effectLst/>
            </p:spPr>
            <p:txBody>
              <a:bodyPr/>
              <a:lstStyle/>
              <a:p>
                <a:endParaRPr lang="en-US"/>
              </a:p>
            </p:txBody>
          </p:sp>
        </p:grpSp>
        <p:sp>
          <p:nvSpPr>
            <p:cNvPr id="4233" name="Rectangle 499"/>
            <p:cNvSpPr>
              <a:spLocks noChangeArrowheads="1"/>
            </p:cNvSpPr>
            <p:nvPr/>
          </p:nvSpPr>
          <p:spPr bwMode="auto">
            <a:xfrm>
              <a:off x="1384" y="2146"/>
              <a:ext cx="476" cy="173"/>
            </a:xfrm>
            <a:prstGeom prst="rect">
              <a:avLst/>
            </a:prstGeom>
            <a:grpFill/>
            <a:ln w="9525">
              <a:noFill/>
              <a:miter lim="800000"/>
              <a:headEnd/>
              <a:tailEnd/>
            </a:ln>
          </p:spPr>
          <p:txBody>
            <a:bodyPr lIns="0" tIns="0" rIns="0" bIns="0">
              <a:spAutoFit/>
            </a:bodyPr>
            <a:lstStyle/>
            <a:p>
              <a:pPr algn="ctr" eaLnBrk="1" hangingPunct="1"/>
              <a:r>
                <a:rPr lang="en-US">
                  <a:solidFill>
                    <a:srgbClr val="000000"/>
                  </a:solidFill>
                  <a:latin typeface="Times New Roman" pitchFamily="18" charset="0"/>
                </a:rPr>
                <a:t>+ v </a:t>
              </a:r>
              <a:r>
                <a:rPr lang="en-US" sz="2400" baseline="-25000">
                  <a:solidFill>
                    <a:srgbClr val="000000"/>
                  </a:solidFill>
                  <a:latin typeface="Times New Roman" pitchFamily="18" charset="0"/>
                </a:rPr>
                <a:t>L1</a:t>
              </a:r>
              <a:r>
                <a:rPr lang="en-US" baseline="-25000">
                  <a:solidFill>
                    <a:srgbClr val="000000"/>
                  </a:solidFill>
                  <a:latin typeface="Times New Roman" pitchFamily="18" charset="0"/>
                </a:rPr>
                <a:t> </a:t>
              </a:r>
              <a:r>
                <a:rPr lang="en-US">
                  <a:solidFill>
                    <a:srgbClr val="000000"/>
                  </a:solidFill>
                  <a:latin typeface="Times New Roman" pitchFamily="18" charset="0"/>
                </a:rPr>
                <a:t>–</a:t>
              </a:r>
            </a:p>
          </p:txBody>
        </p:sp>
        <p:sp>
          <p:nvSpPr>
            <p:cNvPr id="4234" name="Line 500"/>
            <p:cNvSpPr>
              <a:spLocks noChangeShapeType="1"/>
            </p:cNvSpPr>
            <p:nvPr/>
          </p:nvSpPr>
          <p:spPr bwMode="auto">
            <a:xfrm rot="16200000" flipH="1">
              <a:off x="2030" y="2398"/>
              <a:ext cx="0" cy="204"/>
            </a:xfrm>
            <a:prstGeom prst="line">
              <a:avLst/>
            </a:prstGeom>
            <a:grpFill/>
            <a:ln w="15875">
              <a:solidFill>
                <a:srgbClr val="000000"/>
              </a:solidFill>
              <a:round/>
              <a:headEnd/>
              <a:tailEnd/>
            </a:ln>
          </p:spPr>
          <p:txBody>
            <a:bodyPr/>
            <a:lstStyle/>
            <a:p>
              <a:endParaRPr lang="en-US"/>
            </a:p>
          </p:txBody>
        </p:sp>
        <p:sp>
          <p:nvSpPr>
            <p:cNvPr id="4235" name="Line 501"/>
            <p:cNvSpPr>
              <a:spLocks noChangeShapeType="1"/>
            </p:cNvSpPr>
            <p:nvPr/>
          </p:nvSpPr>
          <p:spPr bwMode="auto">
            <a:xfrm rot="16200000" flipH="1">
              <a:off x="2030" y="2897"/>
              <a:ext cx="0" cy="204"/>
            </a:xfrm>
            <a:prstGeom prst="line">
              <a:avLst/>
            </a:prstGeom>
            <a:grpFill/>
            <a:ln w="15875">
              <a:solidFill>
                <a:srgbClr val="000000"/>
              </a:solidFill>
              <a:round/>
              <a:headEnd/>
              <a:tailEnd/>
            </a:ln>
          </p:spPr>
          <p:txBody>
            <a:bodyPr/>
            <a:lstStyle/>
            <a:p>
              <a:endParaRPr lang="en-US"/>
            </a:p>
          </p:txBody>
        </p:sp>
        <p:sp>
          <p:nvSpPr>
            <p:cNvPr id="4236" name="Freeform 591"/>
            <p:cNvSpPr>
              <a:spLocks noEditPoints="1"/>
            </p:cNvSpPr>
            <p:nvPr/>
          </p:nvSpPr>
          <p:spPr bwMode="auto">
            <a:xfrm>
              <a:off x="1814" y="2818"/>
              <a:ext cx="52" cy="148"/>
            </a:xfrm>
            <a:custGeom>
              <a:avLst/>
              <a:gdLst>
                <a:gd name="T0" fmla="*/ 33 w 48"/>
                <a:gd name="T1" fmla="*/ 4 h 202"/>
                <a:gd name="T2" fmla="*/ 33 w 48"/>
                <a:gd name="T3" fmla="*/ 121 h 202"/>
                <a:gd name="T4" fmla="*/ 33 w 48"/>
                <a:gd name="T5" fmla="*/ 122 h 202"/>
                <a:gd name="T6" fmla="*/ 33 w 48"/>
                <a:gd name="T7" fmla="*/ 122 h 202"/>
                <a:gd name="T8" fmla="*/ 31 w 48"/>
                <a:gd name="T9" fmla="*/ 124 h 202"/>
                <a:gd name="T10" fmla="*/ 31 w 48"/>
                <a:gd name="T11" fmla="*/ 124 h 202"/>
                <a:gd name="T12" fmla="*/ 30 w 48"/>
                <a:gd name="T13" fmla="*/ 125 h 202"/>
                <a:gd name="T14" fmla="*/ 28 w 48"/>
                <a:gd name="T15" fmla="*/ 125 h 202"/>
                <a:gd name="T16" fmla="*/ 28 w 48"/>
                <a:gd name="T17" fmla="*/ 125 h 202"/>
                <a:gd name="T18" fmla="*/ 26 w 48"/>
                <a:gd name="T19" fmla="*/ 125 h 202"/>
                <a:gd name="T20" fmla="*/ 25 w 48"/>
                <a:gd name="T21" fmla="*/ 125 h 202"/>
                <a:gd name="T22" fmla="*/ 24 w 48"/>
                <a:gd name="T23" fmla="*/ 125 h 202"/>
                <a:gd name="T24" fmla="*/ 22 w 48"/>
                <a:gd name="T25" fmla="*/ 125 h 202"/>
                <a:gd name="T26" fmla="*/ 22 w 48"/>
                <a:gd name="T27" fmla="*/ 124 h 202"/>
                <a:gd name="T28" fmla="*/ 21 w 48"/>
                <a:gd name="T29" fmla="*/ 124 h 202"/>
                <a:gd name="T30" fmla="*/ 20 w 48"/>
                <a:gd name="T31" fmla="*/ 122 h 202"/>
                <a:gd name="T32" fmla="*/ 20 w 48"/>
                <a:gd name="T33" fmla="*/ 122 h 202"/>
                <a:gd name="T34" fmla="*/ 20 w 48"/>
                <a:gd name="T35" fmla="*/ 121 h 202"/>
                <a:gd name="T36" fmla="*/ 20 w 48"/>
                <a:gd name="T37" fmla="*/ 4 h 202"/>
                <a:gd name="T38" fmla="*/ 20 w 48"/>
                <a:gd name="T39" fmla="*/ 3 h 202"/>
                <a:gd name="T40" fmla="*/ 20 w 48"/>
                <a:gd name="T41" fmla="*/ 2 h 202"/>
                <a:gd name="T42" fmla="*/ 21 w 48"/>
                <a:gd name="T43" fmla="*/ 1 h 202"/>
                <a:gd name="T44" fmla="*/ 22 w 48"/>
                <a:gd name="T45" fmla="*/ 1 h 202"/>
                <a:gd name="T46" fmla="*/ 22 w 48"/>
                <a:gd name="T47" fmla="*/ 0 h 202"/>
                <a:gd name="T48" fmla="*/ 24 w 48"/>
                <a:gd name="T49" fmla="*/ 0 h 202"/>
                <a:gd name="T50" fmla="*/ 25 w 48"/>
                <a:gd name="T51" fmla="*/ 0 h 202"/>
                <a:gd name="T52" fmla="*/ 26 w 48"/>
                <a:gd name="T53" fmla="*/ 0 h 202"/>
                <a:gd name="T54" fmla="*/ 28 w 48"/>
                <a:gd name="T55" fmla="*/ 0 h 202"/>
                <a:gd name="T56" fmla="*/ 28 w 48"/>
                <a:gd name="T57" fmla="*/ 0 h 202"/>
                <a:gd name="T58" fmla="*/ 30 w 48"/>
                <a:gd name="T59" fmla="*/ 0 h 202"/>
                <a:gd name="T60" fmla="*/ 31 w 48"/>
                <a:gd name="T61" fmla="*/ 1 h 202"/>
                <a:gd name="T62" fmla="*/ 31 w 48"/>
                <a:gd name="T63" fmla="*/ 1 h 202"/>
                <a:gd name="T64" fmla="*/ 33 w 48"/>
                <a:gd name="T65" fmla="*/ 2 h 202"/>
                <a:gd name="T66" fmla="*/ 33 w 48"/>
                <a:gd name="T67" fmla="*/ 3 h 202"/>
                <a:gd name="T68" fmla="*/ 33 w 48"/>
                <a:gd name="T69" fmla="*/ 4 h 202"/>
                <a:gd name="T70" fmla="*/ 33 w 48"/>
                <a:gd name="T71" fmla="*/ 4 h 202"/>
                <a:gd name="T72" fmla="*/ 52 w 48"/>
                <a:gd name="T73" fmla="*/ 111 h 202"/>
                <a:gd name="T74" fmla="*/ 26 w 48"/>
                <a:gd name="T75" fmla="*/ 148 h 202"/>
                <a:gd name="T76" fmla="*/ 0 w 48"/>
                <a:gd name="T77" fmla="*/ 111 h 202"/>
                <a:gd name="T78" fmla="*/ 52 w 48"/>
                <a:gd name="T79" fmla="*/ 111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grpFill/>
            <a:ln w="1588">
              <a:solidFill>
                <a:srgbClr val="000000"/>
              </a:solidFill>
              <a:prstDash val="solid"/>
              <a:round/>
              <a:headEnd/>
              <a:tailEnd/>
            </a:ln>
          </p:spPr>
          <p:txBody>
            <a:bodyPr/>
            <a:lstStyle/>
            <a:p>
              <a:endParaRPr lang="en-US"/>
            </a:p>
          </p:txBody>
        </p:sp>
      </p:grpSp>
      <p:grpSp>
        <p:nvGrpSpPr>
          <p:cNvPr id="4" name="Group 623"/>
          <p:cNvGrpSpPr>
            <a:grpSpLocks/>
          </p:cNvGrpSpPr>
          <p:nvPr/>
        </p:nvGrpSpPr>
        <p:grpSpPr bwMode="auto">
          <a:xfrm>
            <a:off x="2722960" y="1086295"/>
            <a:ext cx="2233613" cy="1439863"/>
            <a:chOff x="2132" y="2092"/>
            <a:chExt cx="1407" cy="907"/>
          </a:xfrm>
          <a:solidFill>
            <a:schemeClr val="bg1"/>
          </a:solidFill>
        </p:grpSpPr>
        <p:sp>
          <p:nvSpPr>
            <p:cNvPr id="4184" name="Rectangle 593"/>
            <p:cNvSpPr>
              <a:spLocks noChangeArrowheads="1"/>
            </p:cNvSpPr>
            <p:nvPr/>
          </p:nvSpPr>
          <p:spPr bwMode="auto">
            <a:xfrm>
              <a:off x="3063" y="2477"/>
              <a:ext cx="476" cy="519"/>
            </a:xfrm>
            <a:prstGeom prst="rect">
              <a:avLst/>
            </a:prstGeom>
            <a:grpFill/>
            <a:ln w="9525">
              <a:noFill/>
              <a:miter lim="800000"/>
              <a:headEnd/>
              <a:tailEnd/>
            </a:ln>
          </p:spPr>
          <p:txBody>
            <a:bodyPr lIns="0" tIns="0" rIns="0" bIns="0">
              <a:spAutoFit/>
            </a:bodyPr>
            <a:lstStyle/>
            <a:p>
              <a:pPr algn="ctr" eaLnBrk="1" hangingPunct="1"/>
              <a:r>
                <a:rPr lang="en-US">
                  <a:solidFill>
                    <a:srgbClr val="000000"/>
                  </a:solidFill>
                  <a:latin typeface="Times New Roman" pitchFamily="18" charset="0"/>
                </a:rPr>
                <a:t>+ </a:t>
              </a:r>
            </a:p>
            <a:p>
              <a:pPr algn="ctr" eaLnBrk="1" hangingPunct="1"/>
              <a:r>
                <a:rPr lang="en-US">
                  <a:solidFill>
                    <a:srgbClr val="000000"/>
                  </a:solidFill>
                  <a:latin typeface="Times New Roman" pitchFamily="18" charset="0"/>
                </a:rPr>
                <a:t>v </a:t>
              </a:r>
              <a:r>
                <a:rPr lang="en-US" sz="2400" baseline="-25000">
                  <a:solidFill>
                    <a:srgbClr val="000000"/>
                  </a:solidFill>
                  <a:latin typeface="Times New Roman" pitchFamily="18" charset="0"/>
                </a:rPr>
                <a:t>L2</a:t>
              </a:r>
              <a:r>
                <a:rPr lang="en-US" baseline="-25000">
                  <a:solidFill>
                    <a:srgbClr val="000000"/>
                  </a:solidFill>
                  <a:latin typeface="Times New Roman" pitchFamily="18" charset="0"/>
                </a:rPr>
                <a:t> </a:t>
              </a:r>
            </a:p>
            <a:p>
              <a:pPr algn="ctr" eaLnBrk="1" hangingPunct="1"/>
              <a:r>
                <a:rPr lang="en-US">
                  <a:solidFill>
                    <a:srgbClr val="000000"/>
                  </a:solidFill>
                  <a:latin typeface="Times New Roman" pitchFamily="18" charset="0"/>
                </a:rPr>
                <a:t>–</a:t>
              </a:r>
            </a:p>
          </p:txBody>
        </p:sp>
        <p:sp>
          <p:nvSpPr>
            <p:cNvPr id="4185" name="Freeform 594"/>
            <p:cNvSpPr>
              <a:spLocks noEditPoints="1"/>
            </p:cNvSpPr>
            <p:nvPr/>
          </p:nvSpPr>
          <p:spPr bwMode="auto">
            <a:xfrm>
              <a:off x="2155" y="2432"/>
              <a:ext cx="278" cy="46"/>
            </a:xfrm>
            <a:custGeom>
              <a:avLst/>
              <a:gdLst>
                <a:gd name="T0" fmla="*/ 5 w 346"/>
                <a:gd name="T1" fmla="*/ 17 h 50"/>
                <a:gd name="T2" fmla="*/ 248 w 346"/>
                <a:gd name="T3" fmla="*/ 17 h 50"/>
                <a:gd name="T4" fmla="*/ 249 w 346"/>
                <a:gd name="T5" fmla="*/ 17 h 50"/>
                <a:gd name="T6" fmla="*/ 250 w 346"/>
                <a:gd name="T7" fmla="*/ 18 h 50"/>
                <a:gd name="T8" fmla="*/ 251 w 346"/>
                <a:gd name="T9" fmla="*/ 18 h 50"/>
                <a:gd name="T10" fmla="*/ 251 w 346"/>
                <a:gd name="T11" fmla="*/ 19 h 50"/>
                <a:gd name="T12" fmla="*/ 251 w 346"/>
                <a:gd name="T13" fmla="*/ 20 h 50"/>
                <a:gd name="T14" fmla="*/ 252 w 346"/>
                <a:gd name="T15" fmla="*/ 21 h 50"/>
                <a:gd name="T16" fmla="*/ 253 w 346"/>
                <a:gd name="T17" fmla="*/ 22 h 50"/>
                <a:gd name="T18" fmla="*/ 253 w 346"/>
                <a:gd name="T19" fmla="*/ 24 h 50"/>
                <a:gd name="T20" fmla="*/ 253 w 346"/>
                <a:gd name="T21" fmla="*/ 24 h 50"/>
                <a:gd name="T22" fmla="*/ 252 w 346"/>
                <a:gd name="T23" fmla="*/ 26 h 50"/>
                <a:gd name="T24" fmla="*/ 251 w 346"/>
                <a:gd name="T25" fmla="*/ 27 h 50"/>
                <a:gd name="T26" fmla="*/ 251 w 346"/>
                <a:gd name="T27" fmla="*/ 27 h 50"/>
                <a:gd name="T28" fmla="*/ 251 w 346"/>
                <a:gd name="T29" fmla="*/ 28 h 50"/>
                <a:gd name="T30" fmla="*/ 250 w 346"/>
                <a:gd name="T31" fmla="*/ 29 h 50"/>
                <a:gd name="T32" fmla="*/ 249 w 346"/>
                <a:gd name="T33" fmla="*/ 29 h 50"/>
                <a:gd name="T34" fmla="*/ 248 w 346"/>
                <a:gd name="T35" fmla="*/ 29 h 50"/>
                <a:gd name="T36" fmla="*/ 5 w 346"/>
                <a:gd name="T37" fmla="*/ 29 h 50"/>
                <a:gd name="T38" fmla="*/ 4 w 346"/>
                <a:gd name="T39" fmla="*/ 29 h 50"/>
                <a:gd name="T40" fmla="*/ 2 w 346"/>
                <a:gd name="T41" fmla="*/ 29 h 50"/>
                <a:gd name="T42" fmla="*/ 2 w 346"/>
                <a:gd name="T43" fmla="*/ 28 h 50"/>
                <a:gd name="T44" fmla="*/ 1 w 346"/>
                <a:gd name="T45" fmla="*/ 27 h 50"/>
                <a:gd name="T46" fmla="*/ 0 w 346"/>
                <a:gd name="T47" fmla="*/ 27 h 50"/>
                <a:gd name="T48" fmla="*/ 0 w 346"/>
                <a:gd name="T49" fmla="*/ 26 h 50"/>
                <a:gd name="T50" fmla="*/ 0 w 346"/>
                <a:gd name="T51" fmla="*/ 24 h 50"/>
                <a:gd name="T52" fmla="*/ 0 w 346"/>
                <a:gd name="T53" fmla="*/ 24 h 50"/>
                <a:gd name="T54" fmla="*/ 0 w 346"/>
                <a:gd name="T55" fmla="*/ 22 h 50"/>
                <a:gd name="T56" fmla="*/ 0 w 346"/>
                <a:gd name="T57" fmla="*/ 21 h 50"/>
                <a:gd name="T58" fmla="*/ 0 w 346"/>
                <a:gd name="T59" fmla="*/ 20 h 50"/>
                <a:gd name="T60" fmla="*/ 1 w 346"/>
                <a:gd name="T61" fmla="*/ 19 h 50"/>
                <a:gd name="T62" fmla="*/ 2 w 346"/>
                <a:gd name="T63" fmla="*/ 18 h 50"/>
                <a:gd name="T64" fmla="*/ 2 w 346"/>
                <a:gd name="T65" fmla="*/ 18 h 50"/>
                <a:gd name="T66" fmla="*/ 4 w 346"/>
                <a:gd name="T67" fmla="*/ 17 h 50"/>
                <a:gd name="T68" fmla="*/ 5 w 346"/>
                <a:gd name="T69" fmla="*/ 17 h 50"/>
                <a:gd name="T70" fmla="*/ 5 w 346"/>
                <a:gd name="T71" fmla="*/ 17 h 50"/>
                <a:gd name="T72" fmla="*/ 238 w 346"/>
                <a:gd name="T73" fmla="*/ 0 h 50"/>
                <a:gd name="T74" fmla="*/ 278 w 346"/>
                <a:gd name="T75" fmla="*/ 24 h 50"/>
                <a:gd name="T76" fmla="*/ 238 w 346"/>
                <a:gd name="T77" fmla="*/ 46 h 50"/>
                <a:gd name="T78" fmla="*/ 238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grpFill/>
            <a:ln w="1651">
              <a:solidFill>
                <a:srgbClr val="000000"/>
              </a:solidFill>
              <a:prstDash val="solid"/>
              <a:round/>
              <a:headEnd/>
              <a:tailEnd/>
            </a:ln>
          </p:spPr>
          <p:txBody>
            <a:bodyPr/>
            <a:lstStyle/>
            <a:p>
              <a:endParaRPr lang="en-US"/>
            </a:p>
          </p:txBody>
        </p:sp>
        <p:sp>
          <p:nvSpPr>
            <p:cNvPr id="4186" name="Rectangle 595"/>
            <p:cNvSpPr>
              <a:spLocks noChangeArrowheads="1"/>
            </p:cNvSpPr>
            <p:nvPr/>
          </p:nvSpPr>
          <p:spPr bwMode="auto">
            <a:xfrm>
              <a:off x="2314" y="2568"/>
              <a:ext cx="177"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C1</a:t>
              </a:r>
              <a:endParaRPr lang="en-US"/>
            </a:p>
          </p:txBody>
        </p:sp>
        <p:sp>
          <p:nvSpPr>
            <p:cNvPr id="4187" name="Line 596"/>
            <p:cNvSpPr>
              <a:spLocks noChangeShapeType="1"/>
            </p:cNvSpPr>
            <p:nvPr/>
          </p:nvSpPr>
          <p:spPr bwMode="auto">
            <a:xfrm rot="5400000" flipH="1" flipV="1">
              <a:off x="2971" y="2093"/>
              <a:ext cx="1" cy="816"/>
            </a:xfrm>
            <a:prstGeom prst="line">
              <a:avLst/>
            </a:prstGeom>
            <a:grpFill/>
            <a:ln w="15875">
              <a:solidFill>
                <a:srgbClr val="000000"/>
              </a:solidFill>
              <a:round/>
              <a:headEnd/>
              <a:tailEnd/>
            </a:ln>
          </p:spPr>
          <p:txBody>
            <a:bodyPr/>
            <a:lstStyle/>
            <a:p>
              <a:endParaRPr lang="en-US"/>
            </a:p>
          </p:txBody>
        </p:sp>
        <p:grpSp>
          <p:nvGrpSpPr>
            <p:cNvPr id="5" name="Group 597"/>
            <p:cNvGrpSpPr>
              <a:grpSpLocks/>
            </p:cNvGrpSpPr>
            <p:nvPr/>
          </p:nvGrpSpPr>
          <p:grpSpPr bwMode="auto">
            <a:xfrm rot="5400000">
              <a:off x="2834" y="2592"/>
              <a:ext cx="284" cy="326"/>
              <a:chOff x="1225" y="3536"/>
              <a:chExt cx="284" cy="326"/>
            </a:xfrm>
            <a:grpFill/>
          </p:grpSpPr>
          <p:sp>
            <p:nvSpPr>
              <p:cNvPr id="4199" name="Freeform 598"/>
              <p:cNvSpPr>
                <a:spLocks/>
              </p:cNvSpPr>
              <p:nvPr/>
            </p:nvSpPr>
            <p:spPr bwMode="auto">
              <a:xfrm>
                <a:off x="1225" y="3536"/>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close/>
                  </a:path>
                </a:pathLst>
              </a:custGeom>
              <a:grpFill/>
              <a:ln w="9525">
                <a:noFill/>
                <a:round/>
                <a:headEnd/>
                <a:tailEnd/>
              </a:ln>
            </p:spPr>
            <p:txBody>
              <a:bodyPr/>
              <a:lstStyle/>
              <a:p>
                <a:endParaRPr lang="en-US"/>
              </a:p>
            </p:txBody>
          </p:sp>
          <p:sp>
            <p:nvSpPr>
              <p:cNvPr id="4200" name="Freeform 599"/>
              <p:cNvSpPr>
                <a:spLocks/>
              </p:cNvSpPr>
              <p:nvPr/>
            </p:nvSpPr>
            <p:spPr bwMode="auto">
              <a:xfrm>
                <a:off x="1225" y="3536"/>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path>
                </a:pathLst>
              </a:custGeom>
              <a:grpFill/>
              <a:ln w="15875">
                <a:solidFill>
                  <a:srgbClr val="000000"/>
                </a:solidFill>
                <a:prstDash val="solid"/>
                <a:round/>
                <a:headEnd/>
                <a:tailEnd/>
              </a:ln>
            </p:spPr>
            <p:txBody>
              <a:bodyPr/>
              <a:lstStyle/>
              <a:p>
                <a:endParaRPr lang="en-US"/>
              </a:p>
            </p:txBody>
          </p:sp>
          <p:sp>
            <p:nvSpPr>
              <p:cNvPr id="4201" name="Freeform 600"/>
              <p:cNvSpPr>
                <a:spLocks/>
              </p:cNvSpPr>
              <p:nvPr/>
            </p:nvSpPr>
            <p:spPr bwMode="auto">
              <a:xfrm>
                <a:off x="1314" y="3536"/>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close/>
                  </a:path>
                </a:pathLst>
              </a:custGeom>
              <a:grpFill/>
              <a:ln w="9525">
                <a:noFill/>
                <a:round/>
                <a:headEnd/>
                <a:tailEnd/>
              </a:ln>
            </p:spPr>
            <p:txBody>
              <a:bodyPr/>
              <a:lstStyle/>
              <a:p>
                <a:endParaRPr lang="en-US"/>
              </a:p>
            </p:txBody>
          </p:sp>
          <p:sp>
            <p:nvSpPr>
              <p:cNvPr id="4202" name="Freeform 601"/>
              <p:cNvSpPr>
                <a:spLocks/>
              </p:cNvSpPr>
              <p:nvPr/>
            </p:nvSpPr>
            <p:spPr bwMode="auto">
              <a:xfrm>
                <a:off x="1314" y="3536"/>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path>
                </a:pathLst>
              </a:custGeom>
              <a:grpFill/>
              <a:ln w="15875">
                <a:solidFill>
                  <a:srgbClr val="000000"/>
                </a:solidFill>
                <a:prstDash val="solid"/>
                <a:round/>
                <a:headEnd/>
                <a:tailEnd/>
              </a:ln>
            </p:spPr>
            <p:txBody>
              <a:bodyPr/>
              <a:lstStyle/>
              <a:p>
                <a:endParaRPr lang="en-US"/>
              </a:p>
            </p:txBody>
          </p:sp>
          <p:sp>
            <p:nvSpPr>
              <p:cNvPr id="4203" name="Freeform 602"/>
              <p:cNvSpPr>
                <a:spLocks/>
              </p:cNvSpPr>
              <p:nvPr/>
            </p:nvSpPr>
            <p:spPr bwMode="auto">
              <a:xfrm>
                <a:off x="1403" y="3536"/>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close/>
                  </a:path>
                </a:pathLst>
              </a:custGeom>
              <a:grpFill/>
              <a:ln w="9525">
                <a:noFill/>
                <a:round/>
                <a:headEnd/>
                <a:tailEnd/>
              </a:ln>
            </p:spPr>
            <p:txBody>
              <a:bodyPr/>
              <a:lstStyle/>
              <a:p>
                <a:endParaRPr lang="en-US"/>
              </a:p>
            </p:txBody>
          </p:sp>
          <p:sp>
            <p:nvSpPr>
              <p:cNvPr id="4204" name="Freeform 603"/>
              <p:cNvSpPr>
                <a:spLocks/>
              </p:cNvSpPr>
              <p:nvPr/>
            </p:nvSpPr>
            <p:spPr bwMode="auto">
              <a:xfrm>
                <a:off x="1403" y="3536"/>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path>
                </a:pathLst>
              </a:custGeom>
              <a:grpFill/>
              <a:ln w="15875">
                <a:solidFill>
                  <a:srgbClr val="000000"/>
                </a:solidFill>
                <a:prstDash val="solid"/>
                <a:round/>
                <a:headEnd/>
                <a:tailEnd/>
              </a:ln>
            </p:spPr>
            <p:txBody>
              <a:bodyPr/>
              <a:lstStyle/>
              <a:p>
                <a:endParaRPr lang="en-US"/>
              </a:p>
            </p:txBody>
          </p:sp>
          <p:sp>
            <p:nvSpPr>
              <p:cNvPr id="4205" name="Rectangle 604"/>
              <p:cNvSpPr>
                <a:spLocks noChangeArrowheads="1"/>
              </p:cNvSpPr>
              <p:nvPr/>
            </p:nvSpPr>
            <p:spPr bwMode="auto">
              <a:xfrm>
                <a:off x="1225" y="3632"/>
                <a:ext cx="284" cy="191"/>
              </a:xfrm>
              <a:prstGeom prst="rect">
                <a:avLst/>
              </a:prstGeom>
              <a:grpFill/>
              <a:ln w="9525">
                <a:noFill/>
                <a:miter lim="800000"/>
                <a:headEnd/>
                <a:tailEnd/>
              </a:ln>
            </p:spPr>
            <p:txBody>
              <a:bodyPr/>
              <a:lstStyle/>
              <a:p>
                <a:pPr eaLnBrk="1" hangingPunct="1"/>
                <a:endParaRPr lang="en-US"/>
              </a:p>
            </p:txBody>
          </p:sp>
          <p:sp>
            <p:nvSpPr>
              <p:cNvPr id="4206" name="Rectangle 605"/>
              <p:cNvSpPr>
                <a:spLocks noChangeArrowheads="1"/>
              </p:cNvSpPr>
              <p:nvPr/>
            </p:nvSpPr>
            <p:spPr bwMode="auto">
              <a:xfrm>
                <a:off x="1314" y="3680"/>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grpSp>
        <p:sp>
          <p:nvSpPr>
            <p:cNvPr id="4189" name="Line 606"/>
            <p:cNvSpPr>
              <a:spLocks noChangeShapeType="1"/>
            </p:cNvSpPr>
            <p:nvPr/>
          </p:nvSpPr>
          <p:spPr bwMode="auto">
            <a:xfrm>
              <a:off x="3040" y="2500"/>
              <a:ext cx="0" cy="113"/>
            </a:xfrm>
            <a:prstGeom prst="line">
              <a:avLst/>
            </a:prstGeom>
            <a:grpFill/>
            <a:ln w="15875">
              <a:solidFill>
                <a:schemeClr val="tx1"/>
              </a:solidFill>
              <a:round/>
              <a:headEnd/>
              <a:tailEnd/>
            </a:ln>
            <a:effectLst/>
          </p:spPr>
          <p:txBody>
            <a:bodyPr/>
            <a:lstStyle/>
            <a:p>
              <a:endParaRPr lang="en-US"/>
            </a:p>
          </p:txBody>
        </p:sp>
        <p:sp>
          <p:nvSpPr>
            <p:cNvPr id="4190" name="Line 607"/>
            <p:cNvSpPr>
              <a:spLocks noChangeShapeType="1"/>
            </p:cNvSpPr>
            <p:nvPr/>
          </p:nvSpPr>
          <p:spPr bwMode="auto">
            <a:xfrm>
              <a:off x="3040" y="2886"/>
              <a:ext cx="0" cy="113"/>
            </a:xfrm>
            <a:prstGeom prst="line">
              <a:avLst/>
            </a:prstGeom>
            <a:grpFill/>
            <a:ln w="15875">
              <a:solidFill>
                <a:schemeClr val="tx1"/>
              </a:solidFill>
              <a:round/>
              <a:headEnd/>
              <a:tailEnd/>
            </a:ln>
            <a:effectLst/>
          </p:spPr>
          <p:txBody>
            <a:bodyPr/>
            <a:lstStyle/>
            <a:p>
              <a:endParaRPr lang="en-US"/>
            </a:p>
          </p:txBody>
        </p:sp>
        <p:sp>
          <p:nvSpPr>
            <p:cNvPr id="4191" name="Line 608"/>
            <p:cNvSpPr>
              <a:spLocks noChangeShapeType="1"/>
            </p:cNvSpPr>
            <p:nvPr/>
          </p:nvSpPr>
          <p:spPr bwMode="auto">
            <a:xfrm rot="16200000" flipH="1">
              <a:off x="2757" y="2375"/>
              <a:ext cx="0" cy="1247"/>
            </a:xfrm>
            <a:prstGeom prst="line">
              <a:avLst/>
            </a:prstGeom>
            <a:grpFill/>
            <a:ln w="15875">
              <a:solidFill>
                <a:srgbClr val="000000"/>
              </a:solidFill>
              <a:round/>
              <a:headEnd/>
              <a:tailEnd/>
            </a:ln>
          </p:spPr>
          <p:txBody>
            <a:bodyPr/>
            <a:lstStyle/>
            <a:p>
              <a:endParaRPr lang="en-US"/>
            </a:p>
          </p:txBody>
        </p:sp>
        <p:sp>
          <p:nvSpPr>
            <p:cNvPr id="4192" name="Line 609"/>
            <p:cNvSpPr>
              <a:spLocks noChangeShapeType="1"/>
            </p:cNvSpPr>
            <p:nvPr/>
          </p:nvSpPr>
          <p:spPr bwMode="auto">
            <a:xfrm rot="16200000" flipH="1">
              <a:off x="2325" y="2308"/>
              <a:ext cx="0" cy="386"/>
            </a:xfrm>
            <a:prstGeom prst="line">
              <a:avLst/>
            </a:prstGeom>
            <a:grpFill/>
            <a:ln w="15875">
              <a:solidFill>
                <a:srgbClr val="000000"/>
              </a:solidFill>
              <a:round/>
              <a:headEnd/>
              <a:tailEnd/>
            </a:ln>
          </p:spPr>
          <p:txBody>
            <a:bodyPr/>
            <a:lstStyle/>
            <a:p>
              <a:endParaRPr lang="en-US"/>
            </a:p>
          </p:txBody>
        </p:sp>
        <p:grpSp>
          <p:nvGrpSpPr>
            <p:cNvPr id="6" name="Group 610"/>
            <p:cNvGrpSpPr>
              <a:grpSpLocks/>
            </p:cNvGrpSpPr>
            <p:nvPr/>
          </p:nvGrpSpPr>
          <p:grpSpPr bwMode="auto">
            <a:xfrm>
              <a:off x="2516" y="2364"/>
              <a:ext cx="48" cy="250"/>
              <a:chOff x="2653" y="2364"/>
              <a:chExt cx="48" cy="250"/>
            </a:xfrm>
            <a:grpFill/>
          </p:grpSpPr>
          <p:sp>
            <p:nvSpPr>
              <p:cNvPr id="4197" name="Line 611"/>
              <p:cNvSpPr>
                <a:spLocks noChangeShapeType="1"/>
              </p:cNvSpPr>
              <p:nvPr/>
            </p:nvSpPr>
            <p:spPr bwMode="auto">
              <a:xfrm rot="5400000">
                <a:off x="2575" y="2488"/>
                <a:ext cx="250" cy="2"/>
              </a:xfrm>
              <a:prstGeom prst="line">
                <a:avLst/>
              </a:prstGeom>
              <a:grpFill/>
              <a:ln w="15875">
                <a:solidFill>
                  <a:srgbClr val="000000"/>
                </a:solidFill>
                <a:round/>
                <a:headEnd/>
                <a:tailEnd/>
              </a:ln>
            </p:spPr>
            <p:txBody>
              <a:bodyPr/>
              <a:lstStyle/>
              <a:p>
                <a:endParaRPr lang="en-US"/>
              </a:p>
            </p:txBody>
          </p:sp>
          <p:sp>
            <p:nvSpPr>
              <p:cNvPr id="4198" name="Line 612"/>
              <p:cNvSpPr>
                <a:spLocks noChangeShapeType="1"/>
              </p:cNvSpPr>
              <p:nvPr/>
            </p:nvSpPr>
            <p:spPr bwMode="auto">
              <a:xfrm rot="5400000">
                <a:off x="2529" y="2489"/>
                <a:ext cx="249" cy="1"/>
              </a:xfrm>
              <a:prstGeom prst="line">
                <a:avLst/>
              </a:prstGeom>
              <a:grpFill/>
              <a:ln w="15875">
                <a:solidFill>
                  <a:srgbClr val="000000"/>
                </a:solidFill>
                <a:round/>
                <a:headEnd/>
                <a:tailEnd/>
              </a:ln>
            </p:spPr>
            <p:txBody>
              <a:bodyPr/>
              <a:lstStyle/>
              <a:p>
                <a:endParaRPr lang="en-US"/>
              </a:p>
            </p:txBody>
          </p:sp>
        </p:grpSp>
        <p:sp>
          <p:nvSpPr>
            <p:cNvPr id="4194" name="Rectangle 613"/>
            <p:cNvSpPr>
              <a:spLocks noChangeArrowheads="1"/>
            </p:cNvSpPr>
            <p:nvPr/>
          </p:nvSpPr>
          <p:spPr bwMode="auto">
            <a:xfrm>
              <a:off x="2291" y="2092"/>
              <a:ext cx="476" cy="173"/>
            </a:xfrm>
            <a:prstGeom prst="rect">
              <a:avLst/>
            </a:prstGeom>
            <a:grpFill/>
            <a:ln w="9525">
              <a:noFill/>
              <a:miter lim="800000"/>
              <a:headEnd/>
              <a:tailEnd/>
            </a:ln>
          </p:spPr>
          <p:txBody>
            <a:bodyPr lIns="0" tIns="0" rIns="0" bIns="0">
              <a:spAutoFit/>
            </a:bodyPr>
            <a:lstStyle/>
            <a:p>
              <a:pPr algn="ctr" eaLnBrk="1" hangingPunct="1"/>
              <a:r>
                <a:rPr lang="en-US">
                  <a:solidFill>
                    <a:srgbClr val="000000"/>
                  </a:solidFill>
                  <a:latin typeface="Times New Roman" pitchFamily="18" charset="0"/>
                </a:rPr>
                <a:t>+ v </a:t>
              </a:r>
              <a:r>
                <a:rPr lang="en-US" sz="2400" baseline="-25000">
                  <a:solidFill>
                    <a:srgbClr val="000000"/>
                  </a:solidFill>
                  <a:latin typeface="Times New Roman" pitchFamily="18" charset="0"/>
                </a:rPr>
                <a:t>C1</a:t>
              </a:r>
              <a:r>
                <a:rPr lang="en-US" baseline="-25000">
                  <a:solidFill>
                    <a:srgbClr val="000000"/>
                  </a:solidFill>
                  <a:latin typeface="Times New Roman" pitchFamily="18" charset="0"/>
                </a:rPr>
                <a:t> </a:t>
              </a:r>
              <a:r>
                <a:rPr lang="en-US">
                  <a:solidFill>
                    <a:srgbClr val="000000"/>
                  </a:solidFill>
                  <a:latin typeface="Times New Roman" pitchFamily="18" charset="0"/>
                </a:rPr>
                <a:t>–</a:t>
              </a:r>
            </a:p>
          </p:txBody>
        </p:sp>
        <p:sp>
          <p:nvSpPr>
            <p:cNvPr id="4195" name="Rectangle 614"/>
            <p:cNvSpPr>
              <a:spLocks noChangeArrowheads="1"/>
            </p:cNvSpPr>
            <p:nvPr/>
          </p:nvSpPr>
          <p:spPr bwMode="auto">
            <a:xfrm>
              <a:off x="2848" y="2795"/>
              <a:ext cx="169"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L2</a:t>
              </a:r>
              <a:endParaRPr lang="en-US"/>
            </a:p>
          </p:txBody>
        </p:sp>
        <p:sp>
          <p:nvSpPr>
            <p:cNvPr id="4196" name="Freeform 615"/>
            <p:cNvSpPr>
              <a:spLocks noEditPoints="1"/>
            </p:cNvSpPr>
            <p:nvPr/>
          </p:nvSpPr>
          <p:spPr bwMode="auto">
            <a:xfrm flipV="1">
              <a:off x="2942" y="2569"/>
              <a:ext cx="52" cy="193"/>
            </a:xfrm>
            <a:custGeom>
              <a:avLst/>
              <a:gdLst>
                <a:gd name="T0" fmla="*/ 33 w 48"/>
                <a:gd name="T1" fmla="*/ 5 h 202"/>
                <a:gd name="T2" fmla="*/ 33 w 48"/>
                <a:gd name="T3" fmla="*/ 158 h 202"/>
                <a:gd name="T4" fmla="*/ 33 w 48"/>
                <a:gd name="T5" fmla="*/ 159 h 202"/>
                <a:gd name="T6" fmla="*/ 33 w 48"/>
                <a:gd name="T7" fmla="*/ 160 h 202"/>
                <a:gd name="T8" fmla="*/ 31 w 48"/>
                <a:gd name="T9" fmla="*/ 161 h 202"/>
                <a:gd name="T10" fmla="*/ 31 w 48"/>
                <a:gd name="T11" fmla="*/ 161 h 202"/>
                <a:gd name="T12" fmla="*/ 30 w 48"/>
                <a:gd name="T13" fmla="*/ 162 h 202"/>
                <a:gd name="T14" fmla="*/ 28 w 48"/>
                <a:gd name="T15" fmla="*/ 163 h 202"/>
                <a:gd name="T16" fmla="*/ 28 w 48"/>
                <a:gd name="T17" fmla="*/ 163 h 202"/>
                <a:gd name="T18" fmla="*/ 26 w 48"/>
                <a:gd name="T19" fmla="*/ 163 h 202"/>
                <a:gd name="T20" fmla="*/ 25 w 48"/>
                <a:gd name="T21" fmla="*/ 163 h 202"/>
                <a:gd name="T22" fmla="*/ 24 w 48"/>
                <a:gd name="T23" fmla="*/ 163 h 202"/>
                <a:gd name="T24" fmla="*/ 22 w 48"/>
                <a:gd name="T25" fmla="*/ 162 h 202"/>
                <a:gd name="T26" fmla="*/ 22 w 48"/>
                <a:gd name="T27" fmla="*/ 161 h 202"/>
                <a:gd name="T28" fmla="*/ 21 w 48"/>
                <a:gd name="T29" fmla="*/ 161 h 202"/>
                <a:gd name="T30" fmla="*/ 20 w 48"/>
                <a:gd name="T31" fmla="*/ 160 h 202"/>
                <a:gd name="T32" fmla="*/ 20 w 48"/>
                <a:gd name="T33" fmla="*/ 159 h 202"/>
                <a:gd name="T34" fmla="*/ 20 w 48"/>
                <a:gd name="T35" fmla="*/ 158 h 202"/>
                <a:gd name="T36" fmla="*/ 20 w 48"/>
                <a:gd name="T37" fmla="*/ 5 h 202"/>
                <a:gd name="T38" fmla="*/ 20 w 48"/>
                <a:gd name="T39" fmla="*/ 4 h 202"/>
                <a:gd name="T40" fmla="*/ 20 w 48"/>
                <a:gd name="T41" fmla="*/ 3 h 202"/>
                <a:gd name="T42" fmla="*/ 21 w 48"/>
                <a:gd name="T43" fmla="*/ 2 h 202"/>
                <a:gd name="T44" fmla="*/ 22 w 48"/>
                <a:gd name="T45" fmla="*/ 1 h 202"/>
                <a:gd name="T46" fmla="*/ 22 w 48"/>
                <a:gd name="T47" fmla="*/ 0 h 202"/>
                <a:gd name="T48" fmla="*/ 24 w 48"/>
                <a:gd name="T49" fmla="*/ 0 h 202"/>
                <a:gd name="T50" fmla="*/ 25 w 48"/>
                <a:gd name="T51" fmla="*/ 0 h 202"/>
                <a:gd name="T52" fmla="*/ 26 w 48"/>
                <a:gd name="T53" fmla="*/ 0 h 202"/>
                <a:gd name="T54" fmla="*/ 28 w 48"/>
                <a:gd name="T55" fmla="*/ 0 h 202"/>
                <a:gd name="T56" fmla="*/ 28 w 48"/>
                <a:gd name="T57" fmla="*/ 0 h 202"/>
                <a:gd name="T58" fmla="*/ 30 w 48"/>
                <a:gd name="T59" fmla="*/ 0 h 202"/>
                <a:gd name="T60" fmla="*/ 31 w 48"/>
                <a:gd name="T61" fmla="*/ 1 h 202"/>
                <a:gd name="T62" fmla="*/ 31 w 48"/>
                <a:gd name="T63" fmla="*/ 2 h 202"/>
                <a:gd name="T64" fmla="*/ 33 w 48"/>
                <a:gd name="T65" fmla="*/ 3 h 202"/>
                <a:gd name="T66" fmla="*/ 33 w 48"/>
                <a:gd name="T67" fmla="*/ 4 h 202"/>
                <a:gd name="T68" fmla="*/ 33 w 48"/>
                <a:gd name="T69" fmla="*/ 5 h 202"/>
                <a:gd name="T70" fmla="*/ 33 w 48"/>
                <a:gd name="T71" fmla="*/ 5 h 202"/>
                <a:gd name="T72" fmla="*/ 52 w 48"/>
                <a:gd name="T73" fmla="*/ 145 h 202"/>
                <a:gd name="T74" fmla="*/ 26 w 48"/>
                <a:gd name="T75" fmla="*/ 193 h 202"/>
                <a:gd name="T76" fmla="*/ 0 w 48"/>
                <a:gd name="T77" fmla="*/ 145 h 202"/>
                <a:gd name="T78" fmla="*/ 52 w 48"/>
                <a:gd name="T79" fmla="*/ 145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grpFill/>
            <a:ln w="1651">
              <a:solidFill>
                <a:srgbClr val="000000"/>
              </a:solidFill>
              <a:prstDash val="solid"/>
              <a:round/>
              <a:headEnd/>
              <a:tailEnd/>
            </a:ln>
          </p:spPr>
          <p:txBody>
            <a:bodyPr/>
            <a:lstStyle/>
            <a:p>
              <a:endParaRPr lang="en-US"/>
            </a:p>
          </p:txBody>
        </p:sp>
      </p:grpSp>
      <p:grpSp>
        <p:nvGrpSpPr>
          <p:cNvPr id="7" name="Group 620"/>
          <p:cNvGrpSpPr>
            <a:grpSpLocks/>
          </p:cNvGrpSpPr>
          <p:nvPr/>
        </p:nvGrpSpPr>
        <p:grpSpPr bwMode="auto">
          <a:xfrm>
            <a:off x="4693048" y="1303783"/>
            <a:ext cx="2278062" cy="1258887"/>
            <a:chOff x="3373" y="2229"/>
            <a:chExt cx="1435" cy="793"/>
          </a:xfrm>
          <a:solidFill>
            <a:schemeClr val="bg1"/>
          </a:solidFill>
        </p:grpSpPr>
        <p:sp>
          <p:nvSpPr>
            <p:cNvPr id="4159" name="Rectangle 444"/>
            <p:cNvSpPr>
              <a:spLocks noChangeArrowheads="1"/>
            </p:cNvSpPr>
            <p:nvPr/>
          </p:nvSpPr>
          <p:spPr bwMode="auto">
            <a:xfrm>
              <a:off x="3859" y="2764"/>
              <a:ext cx="432" cy="87"/>
            </a:xfrm>
            <a:prstGeom prst="rect">
              <a:avLst/>
            </a:prstGeom>
            <a:grpFill/>
            <a:ln w="9525">
              <a:noFill/>
              <a:miter lim="800000"/>
              <a:headEnd/>
              <a:tailEnd/>
            </a:ln>
          </p:spPr>
          <p:txBody>
            <a:bodyPr/>
            <a:lstStyle/>
            <a:p>
              <a:pPr eaLnBrk="1" hangingPunct="1"/>
              <a:endParaRPr lang="en-US"/>
            </a:p>
          </p:txBody>
        </p:sp>
        <p:sp>
          <p:nvSpPr>
            <p:cNvPr id="4160" name="Line 445"/>
            <p:cNvSpPr>
              <a:spLocks noChangeShapeType="1"/>
            </p:cNvSpPr>
            <p:nvPr/>
          </p:nvSpPr>
          <p:spPr bwMode="auto">
            <a:xfrm flipV="1">
              <a:off x="3788" y="2496"/>
              <a:ext cx="726" cy="0"/>
            </a:xfrm>
            <a:prstGeom prst="line">
              <a:avLst/>
            </a:prstGeom>
            <a:grpFill/>
            <a:ln w="15875">
              <a:solidFill>
                <a:srgbClr val="000000"/>
              </a:solidFill>
              <a:round/>
              <a:headEnd/>
              <a:tailEnd/>
            </a:ln>
          </p:spPr>
          <p:txBody>
            <a:bodyPr/>
            <a:lstStyle/>
            <a:p>
              <a:endParaRPr lang="en-US"/>
            </a:p>
          </p:txBody>
        </p:sp>
        <p:sp>
          <p:nvSpPr>
            <p:cNvPr id="4161" name="Rectangle 446"/>
            <p:cNvSpPr>
              <a:spLocks noChangeArrowheads="1"/>
            </p:cNvSpPr>
            <p:nvPr/>
          </p:nvSpPr>
          <p:spPr bwMode="auto">
            <a:xfrm>
              <a:off x="4639" y="2468"/>
              <a:ext cx="86"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4162" name="Rectangle 447"/>
            <p:cNvSpPr>
              <a:spLocks noChangeArrowheads="1"/>
            </p:cNvSpPr>
            <p:nvPr/>
          </p:nvSpPr>
          <p:spPr bwMode="auto">
            <a:xfrm>
              <a:off x="4723" y="2468"/>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163" name="Rectangle 448"/>
            <p:cNvSpPr>
              <a:spLocks noChangeArrowheads="1"/>
            </p:cNvSpPr>
            <p:nvPr/>
          </p:nvSpPr>
          <p:spPr bwMode="auto">
            <a:xfrm>
              <a:off x="4548" y="2638"/>
              <a:ext cx="110"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V</a:t>
              </a:r>
              <a:endParaRPr lang="en-US"/>
            </a:p>
          </p:txBody>
        </p:sp>
        <p:sp>
          <p:nvSpPr>
            <p:cNvPr id="4164" name="Rectangle 449"/>
            <p:cNvSpPr>
              <a:spLocks noChangeArrowheads="1"/>
            </p:cNvSpPr>
            <p:nvPr/>
          </p:nvSpPr>
          <p:spPr bwMode="auto">
            <a:xfrm>
              <a:off x="4655" y="2697"/>
              <a:ext cx="15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out</a:t>
              </a:r>
              <a:endParaRPr lang="en-US"/>
            </a:p>
          </p:txBody>
        </p:sp>
        <p:sp>
          <p:nvSpPr>
            <p:cNvPr id="4165" name="Rectangle 450"/>
            <p:cNvSpPr>
              <a:spLocks noChangeArrowheads="1"/>
            </p:cNvSpPr>
            <p:nvPr/>
          </p:nvSpPr>
          <p:spPr bwMode="auto">
            <a:xfrm>
              <a:off x="4644" y="2840"/>
              <a:ext cx="76"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4167" name="Rectangle 452"/>
            <p:cNvSpPr>
              <a:spLocks noChangeArrowheads="1"/>
            </p:cNvSpPr>
            <p:nvPr/>
          </p:nvSpPr>
          <p:spPr bwMode="auto">
            <a:xfrm>
              <a:off x="4252" y="2229"/>
              <a:ext cx="51"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4168" name="Rectangle 453"/>
            <p:cNvSpPr>
              <a:spLocks noChangeArrowheads="1"/>
            </p:cNvSpPr>
            <p:nvPr/>
          </p:nvSpPr>
          <p:spPr bwMode="auto">
            <a:xfrm>
              <a:off x="4301" y="2288"/>
              <a:ext cx="15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out</a:t>
              </a:r>
              <a:endParaRPr lang="en-US"/>
            </a:p>
          </p:txBody>
        </p:sp>
        <p:sp>
          <p:nvSpPr>
            <p:cNvPr id="4169" name="Rectangle 454"/>
            <p:cNvSpPr>
              <a:spLocks noChangeArrowheads="1"/>
            </p:cNvSpPr>
            <p:nvPr/>
          </p:nvSpPr>
          <p:spPr bwMode="auto">
            <a:xfrm>
              <a:off x="4459" y="2229"/>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170" name="Freeform 455"/>
            <p:cNvSpPr>
              <a:spLocks noEditPoints="1"/>
            </p:cNvSpPr>
            <p:nvPr/>
          </p:nvSpPr>
          <p:spPr bwMode="auto">
            <a:xfrm>
              <a:off x="4175" y="2428"/>
              <a:ext cx="346" cy="50"/>
            </a:xfrm>
            <a:custGeom>
              <a:avLst/>
              <a:gdLst>
                <a:gd name="T0" fmla="*/ 6 w 346"/>
                <a:gd name="T1" fmla="*/ 19 h 50"/>
                <a:gd name="T2" fmla="*/ 309 w 346"/>
                <a:gd name="T3" fmla="*/ 19 h 50"/>
                <a:gd name="T4" fmla="*/ 310 w 346"/>
                <a:gd name="T5" fmla="*/ 19 h 50"/>
                <a:gd name="T6" fmla="*/ 311 w 346"/>
                <a:gd name="T7" fmla="*/ 20 h 50"/>
                <a:gd name="T8" fmla="*/ 312 w 346"/>
                <a:gd name="T9" fmla="*/ 20 h 50"/>
                <a:gd name="T10" fmla="*/ 313 w 346"/>
                <a:gd name="T11" fmla="*/ 21 h 50"/>
                <a:gd name="T12" fmla="*/ 313 w 346"/>
                <a:gd name="T13" fmla="*/ 22 h 50"/>
                <a:gd name="T14" fmla="*/ 314 w 346"/>
                <a:gd name="T15" fmla="*/ 23 h 50"/>
                <a:gd name="T16" fmla="*/ 315 w 346"/>
                <a:gd name="T17" fmla="*/ 24 h 50"/>
                <a:gd name="T18" fmla="*/ 315 w 346"/>
                <a:gd name="T19" fmla="*/ 26 h 50"/>
                <a:gd name="T20" fmla="*/ 315 w 346"/>
                <a:gd name="T21" fmla="*/ 26 h 50"/>
                <a:gd name="T22" fmla="*/ 314 w 346"/>
                <a:gd name="T23" fmla="*/ 28 h 50"/>
                <a:gd name="T24" fmla="*/ 313 w 346"/>
                <a:gd name="T25" fmla="*/ 29 h 50"/>
                <a:gd name="T26" fmla="*/ 313 w 346"/>
                <a:gd name="T27" fmla="*/ 29 h 50"/>
                <a:gd name="T28" fmla="*/ 312 w 346"/>
                <a:gd name="T29" fmla="*/ 30 h 50"/>
                <a:gd name="T30" fmla="*/ 311 w 346"/>
                <a:gd name="T31" fmla="*/ 31 h 50"/>
                <a:gd name="T32" fmla="*/ 310 w 346"/>
                <a:gd name="T33" fmla="*/ 31 h 50"/>
                <a:gd name="T34" fmla="*/ 309 w 346"/>
                <a:gd name="T35" fmla="*/ 31 h 50"/>
                <a:gd name="T36" fmla="*/ 6 w 346"/>
                <a:gd name="T37" fmla="*/ 31 h 50"/>
                <a:gd name="T38" fmla="*/ 5 w 346"/>
                <a:gd name="T39" fmla="*/ 31 h 50"/>
                <a:gd name="T40" fmla="*/ 3 w 346"/>
                <a:gd name="T41" fmla="*/ 31 h 50"/>
                <a:gd name="T42" fmla="*/ 3 w 346"/>
                <a:gd name="T43" fmla="*/ 30 h 50"/>
                <a:gd name="T44" fmla="*/ 1 w 346"/>
                <a:gd name="T45" fmla="*/ 29 h 50"/>
                <a:gd name="T46" fmla="*/ 0 w 346"/>
                <a:gd name="T47" fmla="*/ 29 h 50"/>
                <a:gd name="T48" fmla="*/ 0 w 346"/>
                <a:gd name="T49" fmla="*/ 28 h 50"/>
                <a:gd name="T50" fmla="*/ 0 w 346"/>
                <a:gd name="T51" fmla="*/ 26 h 50"/>
                <a:gd name="T52" fmla="*/ 0 w 346"/>
                <a:gd name="T53" fmla="*/ 26 h 50"/>
                <a:gd name="T54" fmla="*/ 0 w 346"/>
                <a:gd name="T55" fmla="*/ 24 h 50"/>
                <a:gd name="T56" fmla="*/ 0 w 346"/>
                <a:gd name="T57" fmla="*/ 23 h 50"/>
                <a:gd name="T58" fmla="*/ 0 w 346"/>
                <a:gd name="T59" fmla="*/ 22 h 50"/>
                <a:gd name="T60" fmla="*/ 1 w 346"/>
                <a:gd name="T61" fmla="*/ 21 h 50"/>
                <a:gd name="T62" fmla="*/ 3 w 346"/>
                <a:gd name="T63" fmla="*/ 20 h 50"/>
                <a:gd name="T64" fmla="*/ 3 w 346"/>
                <a:gd name="T65" fmla="*/ 20 h 50"/>
                <a:gd name="T66" fmla="*/ 5 w 346"/>
                <a:gd name="T67" fmla="*/ 19 h 50"/>
                <a:gd name="T68" fmla="*/ 6 w 346"/>
                <a:gd name="T69" fmla="*/ 19 h 50"/>
                <a:gd name="T70" fmla="*/ 6 w 346"/>
                <a:gd name="T71" fmla="*/ 19 h 50"/>
                <a:gd name="T72" fmla="*/ 296 w 346"/>
                <a:gd name="T73" fmla="*/ 0 h 50"/>
                <a:gd name="T74" fmla="*/ 346 w 346"/>
                <a:gd name="T75" fmla="*/ 26 h 50"/>
                <a:gd name="T76" fmla="*/ 296 w 346"/>
                <a:gd name="T77" fmla="*/ 50 h 50"/>
                <a:gd name="T78" fmla="*/ 296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grpFill/>
            <a:ln w="1588">
              <a:solidFill>
                <a:srgbClr val="000000"/>
              </a:solidFill>
              <a:prstDash val="solid"/>
              <a:round/>
              <a:headEnd/>
              <a:tailEnd/>
            </a:ln>
          </p:spPr>
          <p:txBody>
            <a:bodyPr/>
            <a:lstStyle/>
            <a:p>
              <a:endParaRPr lang="en-US"/>
            </a:p>
          </p:txBody>
        </p:sp>
        <p:grpSp>
          <p:nvGrpSpPr>
            <p:cNvPr id="8" name="Group 456"/>
            <p:cNvGrpSpPr>
              <a:grpSpLocks/>
            </p:cNvGrpSpPr>
            <p:nvPr/>
          </p:nvGrpSpPr>
          <p:grpSpPr bwMode="auto">
            <a:xfrm>
              <a:off x="3675" y="2410"/>
              <a:ext cx="114" cy="182"/>
              <a:chOff x="2949" y="2931"/>
              <a:chExt cx="114" cy="182"/>
            </a:xfrm>
            <a:grpFill/>
          </p:grpSpPr>
          <p:sp>
            <p:nvSpPr>
              <p:cNvPr id="4182" name="AutoShape 457"/>
              <p:cNvSpPr>
                <a:spLocks noChangeArrowheads="1"/>
              </p:cNvSpPr>
              <p:nvPr/>
            </p:nvSpPr>
            <p:spPr bwMode="auto">
              <a:xfrm rot="5400000">
                <a:off x="2938" y="2965"/>
                <a:ext cx="136" cy="114"/>
              </a:xfrm>
              <a:prstGeom prst="triangle">
                <a:avLst>
                  <a:gd name="adj" fmla="val 50000"/>
                </a:avLst>
              </a:prstGeom>
              <a:grpFill/>
              <a:ln w="19050">
                <a:solidFill>
                  <a:schemeClr val="tx1"/>
                </a:solidFill>
                <a:miter lim="800000"/>
                <a:headEnd/>
                <a:tailEnd/>
              </a:ln>
              <a:effectLst/>
            </p:spPr>
            <p:txBody>
              <a:bodyPr wrap="none" anchor="ctr"/>
              <a:lstStyle/>
              <a:p>
                <a:pPr eaLnBrk="1" hangingPunct="1"/>
                <a:endParaRPr lang="en-US"/>
              </a:p>
            </p:txBody>
          </p:sp>
          <p:sp>
            <p:nvSpPr>
              <p:cNvPr id="4183" name="Line 458"/>
              <p:cNvSpPr>
                <a:spLocks noChangeShapeType="1"/>
              </p:cNvSpPr>
              <p:nvPr/>
            </p:nvSpPr>
            <p:spPr bwMode="auto">
              <a:xfrm rot="5400000" flipH="1">
                <a:off x="2972" y="3022"/>
                <a:ext cx="182" cy="0"/>
              </a:xfrm>
              <a:prstGeom prst="line">
                <a:avLst/>
              </a:prstGeom>
              <a:grpFill/>
              <a:ln w="19050">
                <a:solidFill>
                  <a:schemeClr val="tx1"/>
                </a:solidFill>
                <a:round/>
                <a:headEnd/>
                <a:tailEnd/>
              </a:ln>
              <a:effectLst/>
            </p:spPr>
            <p:txBody>
              <a:bodyPr/>
              <a:lstStyle/>
              <a:p>
                <a:endParaRPr lang="en-US"/>
              </a:p>
            </p:txBody>
          </p:sp>
        </p:grpSp>
        <p:sp>
          <p:nvSpPr>
            <p:cNvPr id="4172" name="Rectangle 460"/>
            <p:cNvSpPr>
              <a:spLocks noChangeArrowheads="1"/>
            </p:cNvSpPr>
            <p:nvPr/>
          </p:nvSpPr>
          <p:spPr bwMode="auto">
            <a:xfrm>
              <a:off x="3855" y="2744"/>
              <a:ext cx="101"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C</a:t>
              </a:r>
              <a:endParaRPr lang="en-US"/>
            </a:p>
          </p:txBody>
        </p:sp>
        <p:grpSp>
          <p:nvGrpSpPr>
            <p:cNvPr id="9" name="Group 461"/>
            <p:cNvGrpSpPr>
              <a:grpSpLocks/>
            </p:cNvGrpSpPr>
            <p:nvPr/>
          </p:nvGrpSpPr>
          <p:grpSpPr bwMode="auto">
            <a:xfrm>
              <a:off x="3952" y="2496"/>
              <a:ext cx="303" cy="499"/>
              <a:chOff x="3945" y="1094"/>
              <a:chExt cx="303" cy="499"/>
            </a:xfrm>
            <a:grpFill/>
          </p:grpSpPr>
          <p:sp>
            <p:nvSpPr>
              <p:cNvPr id="4178" name="Line 462"/>
              <p:cNvSpPr>
                <a:spLocks noChangeShapeType="1"/>
              </p:cNvSpPr>
              <p:nvPr/>
            </p:nvSpPr>
            <p:spPr bwMode="auto">
              <a:xfrm>
                <a:off x="3945" y="1296"/>
                <a:ext cx="302" cy="1"/>
              </a:xfrm>
              <a:prstGeom prst="line">
                <a:avLst/>
              </a:prstGeom>
              <a:grpFill/>
              <a:ln w="15875">
                <a:solidFill>
                  <a:srgbClr val="000000"/>
                </a:solidFill>
                <a:round/>
                <a:headEnd/>
                <a:tailEnd/>
              </a:ln>
            </p:spPr>
            <p:txBody>
              <a:bodyPr/>
              <a:lstStyle/>
              <a:p>
                <a:endParaRPr lang="en-US"/>
              </a:p>
            </p:txBody>
          </p:sp>
          <p:sp>
            <p:nvSpPr>
              <p:cNvPr id="4179" name="Line 463"/>
              <p:cNvSpPr>
                <a:spLocks noChangeShapeType="1"/>
              </p:cNvSpPr>
              <p:nvPr/>
            </p:nvSpPr>
            <p:spPr bwMode="auto">
              <a:xfrm flipH="1" flipV="1">
                <a:off x="4082" y="1344"/>
                <a:ext cx="0" cy="249"/>
              </a:xfrm>
              <a:prstGeom prst="line">
                <a:avLst/>
              </a:prstGeom>
              <a:grpFill/>
              <a:ln w="15875">
                <a:solidFill>
                  <a:srgbClr val="000000"/>
                </a:solidFill>
                <a:round/>
                <a:headEnd/>
                <a:tailEnd/>
              </a:ln>
            </p:spPr>
            <p:txBody>
              <a:bodyPr/>
              <a:lstStyle/>
              <a:p>
                <a:endParaRPr lang="en-US"/>
              </a:p>
            </p:txBody>
          </p:sp>
          <p:sp>
            <p:nvSpPr>
              <p:cNvPr id="4180" name="Line 464"/>
              <p:cNvSpPr>
                <a:spLocks noChangeShapeType="1"/>
              </p:cNvSpPr>
              <p:nvPr/>
            </p:nvSpPr>
            <p:spPr bwMode="auto">
              <a:xfrm flipH="1" flipV="1">
                <a:off x="4082" y="1094"/>
                <a:ext cx="0" cy="204"/>
              </a:xfrm>
              <a:prstGeom prst="line">
                <a:avLst/>
              </a:prstGeom>
              <a:grpFill/>
              <a:ln w="15875">
                <a:solidFill>
                  <a:srgbClr val="000000"/>
                </a:solidFill>
                <a:round/>
                <a:headEnd/>
                <a:tailEnd/>
              </a:ln>
            </p:spPr>
            <p:txBody>
              <a:bodyPr/>
              <a:lstStyle/>
              <a:p>
                <a:endParaRPr lang="en-US"/>
              </a:p>
            </p:txBody>
          </p:sp>
          <p:sp>
            <p:nvSpPr>
              <p:cNvPr id="4181" name="Line 465"/>
              <p:cNvSpPr>
                <a:spLocks noChangeShapeType="1"/>
              </p:cNvSpPr>
              <p:nvPr/>
            </p:nvSpPr>
            <p:spPr bwMode="auto">
              <a:xfrm>
                <a:off x="3946" y="1343"/>
                <a:ext cx="302" cy="1"/>
              </a:xfrm>
              <a:prstGeom prst="line">
                <a:avLst/>
              </a:prstGeom>
              <a:grpFill/>
              <a:ln w="15875">
                <a:solidFill>
                  <a:srgbClr val="000000"/>
                </a:solidFill>
                <a:round/>
                <a:headEnd/>
                <a:tailEnd/>
              </a:ln>
            </p:spPr>
            <p:txBody>
              <a:bodyPr/>
              <a:lstStyle/>
              <a:p>
                <a:endParaRPr lang="en-US"/>
              </a:p>
            </p:txBody>
          </p:sp>
        </p:grpSp>
        <p:sp>
          <p:nvSpPr>
            <p:cNvPr id="4174" name="Freeform 466"/>
            <p:cNvSpPr>
              <a:spLocks noEditPoints="1"/>
            </p:cNvSpPr>
            <p:nvPr/>
          </p:nvSpPr>
          <p:spPr bwMode="auto">
            <a:xfrm>
              <a:off x="4133" y="2791"/>
              <a:ext cx="52" cy="148"/>
            </a:xfrm>
            <a:custGeom>
              <a:avLst/>
              <a:gdLst>
                <a:gd name="T0" fmla="*/ 33 w 48"/>
                <a:gd name="T1" fmla="*/ 4 h 202"/>
                <a:gd name="T2" fmla="*/ 33 w 48"/>
                <a:gd name="T3" fmla="*/ 121 h 202"/>
                <a:gd name="T4" fmla="*/ 33 w 48"/>
                <a:gd name="T5" fmla="*/ 122 h 202"/>
                <a:gd name="T6" fmla="*/ 33 w 48"/>
                <a:gd name="T7" fmla="*/ 122 h 202"/>
                <a:gd name="T8" fmla="*/ 31 w 48"/>
                <a:gd name="T9" fmla="*/ 124 h 202"/>
                <a:gd name="T10" fmla="*/ 31 w 48"/>
                <a:gd name="T11" fmla="*/ 124 h 202"/>
                <a:gd name="T12" fmla="*/ 30 w 48"/>
                <a:gd name="T13" fmla="*/ 125 h 202"/>
                <a:gd name="T14" fmla="*/ 28 w 48"/>
                <a:gd name="T15" fmla="*/ 125 h 202"/>
                <a:gd name="T16" fmla="*/ 28 w 48"/>
                <a:gd name="T17" fmla="*/ 125 h 202"/>
                <a:gd name="T18" fmla="*/ 26 w 48"/>
                <a:gd name="T19" fmla="*/ 125 h 202"/>
                <a:gd name="T20" fmla="*/ 25 w 48"/>
                <a:gd name="T21" fmla="*/ 125 h 202"/>
                <a:gd name="T22" fmla="*/ 24 w 48"/>
                <a:gd name="T23" fmla="*/ 125 h 202"/>
                <a:gd name="T24" fmla="*/ 22 w 48"/>
                <a:gd name="T25" fmla="*/ 125 h 202"/>
                <a:gd name="T26" fmla="*/ 22 w 48"/>
                <a:gd name="T27" fmla="*/ 124 h 202"/>
                <a:gd name="T28" fmla="*/ 21 w 48"/>
                <a:gd name="T29" fmla="*/ 124 h 202"/>
                <a:gd name="T30" fmla="*/ 20 w 48"/>
                <a:gd name="T31" fmla="*/ 122 h 202"/>
                <a:gd name="T32" fmla="*/ 20 w 48"/>
                <a:gd name="T33" fmla="*/ 122 h 202"/>
                <a:gd name="T34" fmla="*/ 20 w 48"/>
                <a:gd name="T35" fmla="*/ 121 h 202"/>
                <a:gd name="T36" fmla="*/ 20 w 48"/>
                <a:gd name="T37" fmla="*/ 4 h 202"/>
                <a:gd name="T38" fmla="*/ 20 w 48"/>
                <a:gd name="T39" fmla="*/ 3 h 202"/>
                <a:gd name="T40" fmla="*/ 20 w 48"/>
                <a:gd name="T41" fmla="*/ 2 h 202"/>
                <a:gd name="T42" fmla="*/ 21 w 48"/>
                <a:gd name="T43" fmla="*/ 1 h 202"/>
                <a:gd name="T44" fmla="*/ 22 w 48"/>
                <a:gd name="T45" fmla="*/ 1 h 202"/>
                <a:gd name="T46" fmla="*/ 22 w 48"/>
                <a:gd name="T47" fmla="*/ 0 h 202"/>
                <a:gd name="T48" fmla="*/ 24 w 48"/>
                <a:gd name="T49" fmla="*/ 0 h 202"/>
                <a:gd name="T50" fmla="*/ 25 w 48"/>
                <a:gd name="T51" fmla="*/ 0 h 202"/>
                <a:gd name="T52" fmla="*/ 26 w 48"/>
                <a:gd name="T53" fmla="*/ 0 h 202"/>
                <a:gd name="T54" fmla="*/ 28 w 48"/>
                <a:gd name="T55" fmla="*/ 0 h 202"/>
                <a:gd name="T56" fmla="*/ 28 w 48"/>
                <a:gd name="T57" fmla="*/ 0 h 202"/>
                <a:gd name="T58" fmla="*/ 30 w 48"/>
                <a:gd name="T59" fmla="*/ 0 h 202"/>
                <a:gd name="T60" fmla="*/ 31 w 48"/>
                <a:gd name="T61" fmla="*/ 1 h 202"/>
                <a:gd name="T62" fmla="*/ 31 w 48"/>
                <a:gd name="T63" fmla="*/ 1 h 202"/>
                <a:gd name="T64" fmla="*/ 33 w 48"/>
                <a:gd name="T65" fmla="*/ 2 h 202"/>
                <a:gd name="T66" fmla="*/ 33 w 48"/>
                <a:gd name="T67" fmla="*/ 3 h 202"/>
                <a:gd name="T68" fmla="*/ 33 w 48"/>
                <a:gd name="T69" fmla="*/ 4 h 202"/>
                <a:gd name="T70" fmla="*/ 33 w 48"/>
                <a:gd name="T71" fmla="*/ 4 h 202"/>
                <a:gd name="T72" fmla="*/ 52 w 48"/>
                <a:gd name="T73" fmla="*/ 111 h 202"/>
                <a:gd name="T74" fmla="*/ 26 w 48"/>
                <a:gd name="T75" fmla="*/ 148 h 202"/>
                <a:gd name="T76" fmla="*/ 0 w 48"/>
                <a:gd name="T77" fmla="*/ 111 h 202"/>
                <a:gd name="T78" fmla="*/ 52 w 48"/>
                <a:gd name="T79" fmla="*/ 111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grpFill/>
            <a:ln w="1588">
              <a:solidFill>
                <a:srgbClr val="000000"/>
              </a:solidFill>
              <a:prstDash val="solid"/>
              <a:round/>
              <a:headEnd/>
              <a:tailEnd/>
            </a:ln>
          </p:spPr>
          <p:txBody>
            <a:bodyPr/>
            <a:lstStyle/>
            <a:p>
              <a:endParaRPr lang="en-US"/>
            </a:p>
          </p:txBody>
        </p:sp>
        <p:sp>
          <p:nvSpPr>
            <p:cNvPr id="4175" name="Line 467"/>
            <p:cNvSpPr>
              <a:spLocks noChangeShapeType="1"/>
            </p:cNvSpPr>
            <p:nvPr/>
          </p:nvSpPr>
          <p:spPr bwMode="auto">
            <a:xfrm rot="16200000" flipH="1">
              <a:off x="3946" y="2432"/>
              <a:ext cx="0" cy="1134"/>
            </a:xfrm>
            <a:prstGeom prst="line">
              <a:avLst/>
            </a:prstGeom>
            <a:grpFill/>
            <a:ln w="15875">
              <a:solidFill>
                <a:srgbClr val="000000"/>
              </a:solidFill>
              <a:round/>
              <a:headEnd/>
              <a:tailEnd/>
            </a:ln>
          </p:spPr>
          <p:txBody>
            <a:bodyPr/>
            <a:lstStyle/>
            <a:p>
              <a:endParaRPr lang="en-US"/>
            </a:p>
          </p:txBody>
        </p:sp>
        <p:sp>
          <p:nvSpPr>
            <p:cNvPr id="4176" name="Line 468"/>
            <p:cNvSpPr>
              <a:spLocks noChangeShapeType="1"/>
            </p:cNvSpPr>
            <p:nvPr/>
          </p:nvSpPr>
          <p:spPr bwMode="auto">
            <a:xfrm flipV="1">
              <a:off x="3379" y="2500"/>
              <a:ext cx="295" cy="0"/>
            </a:xfrm>
            <a:prstGeom prst="line">
              <a:avLst/>
            </a:prstGeom>
            <a:grpFill/>
            <a:ln w="19050">
              <a:solidFill>
                <a:srgbClr val="000000"/>
              </a:solidFill>
              <a:round/>
              <a:headEnd/>
              <a:tailEnd/>
            </a:ln>
          </p:spPr>
          <p:txBody>
            <a:bodyPr/>
            <a:lstStyle/>
            <a:p>
              <a:endParaRPr lang="en-US"/>
            </a:p>
          </p:txBody>
        </p:sp>
        <p:sp>
          <p:nvSpPr>
            <p:cNvPr id="4177" name="Freeform 618"/>
            <p:cNvSpPr>
              <a:spLocks noEditPoints="1"/>
            </p:cNvSpPr>
            <p:nvPr/>
          </p:nvSpPr>
          <p:spPr bwMode="auto">
            <a:xfrm>
              <a:off x="3373" y="2432"/>
              <a:ext cx="278" cy="46"/>
            </a:xfrm>
            <a:custGeom>
              <a:avLst/>
              <a:gdLst>
                <a:gd name="T0" fmla="*/ 5 w 346"/>
                <a:gd name="T1" fmla="*/ 17 h 50"/>
                <a:gd name="T2" fmla="*/ 248 w 346"/>
                <a:gd name="T3" fmla="*/ 17 h 50"/>
                <a:gd name="T4" fmla="*/ 249 w 346"/>
                <a:gd name="T5" fmla="*/ 17 h 50"/>
                <a:gd name="T6" fmla="*/ 250 w 346"/>
                <a:gd name="T7" fmla="*/ 18 h 50"/>
                <a:gd name="T8" fmla="*/ 251 w 346"/>
                <a:gd name="T9" fmla="*/ 18 h 50"/>
                <a:gd name="T10" fmla="*/ 251 w 346"/>
                <a:gd name="T11" fmla="*/ 19 h 50"/>
                <a:gd name="T12" fmla="*/ 251 w 346"/>
                <a:gd name="T13" fmla="*/ 20 h 50"/>
                <a:gd name="T14" fmla="*/ 252 w 346"/>
                <a:gd name="T15" fmla="*/ 21 h 50"/>
                <a:gd name="T16" fmla="*/ 253 w 346"/>
                <a:gd name="T17" fmla="*/ 22 h 50"/>
                <a:gd name="T18" fmla="*/ 253 w 346"/>
                <a:gd name="T19" fmla="*/ 24 h 50"/>
                <a:gd name="T20" fmla="*/ 253 w 346"/>
                <a:gd name="T21" fmla="*/ 24 h 50"/>
                <a:gd name="T22" fmla="*/ 252 w 346"/>
                <a:gd name="T23" fmla="*/ 26 h 50"/>
                <a:gd name="T24" fmla="*/ 251 w 346"/>
                <a:gd name="T25" fmla="*/ 27 h 50"/>
                <a:gd name="T26" fmla="*/ 251 w 346"/>
                <a:gd name="T27" fmla="*/ 27 h 50"/>
                <a:gd name="T28" fmla="*/ 251 w 346"/>
                <a:gd name="T29" fmla="*/ 28 h 50"/>
                <a:gd name="T30" fmla="*/ 250 w 346"/>
                <a:gd name="T31" fmla="*/ 29 h 50"/>
                <a:gd name="T32" fmla="*/ 249 w 346"/>
                <a:gd name="T33" fmla="*/ 29 h 50"/>
                <a:gd name="T34" fmla="*/ 248 w 346"/>
                <a:gd name="T35" fmla="*/ 29 h 50"/>
                <a:gd name="T36" fmla="*/ 5 w 346"/>
                <a:gd name="T37" fmla="*/ 29 h 50"/>
                <a:gd name="T38" fmla="*/ 4 w 346"/>
                <a:gd name="T39" fmla="*/ 29 h 50"/>
                <a:gd name="T40" fmla="*/ 2 w 346"/>
                <a:gd name="T41" fmla="*/ 29 h 50"/>
                <a:gd name="T42" fmla="*/ 2 w 346"/>
                <a:gd name="T43" fmla="*/ 28 h 50"/>
                <a:gd name="T44" fmla="*/ 1 w 346"/>
                <a:gd name="T45" fmla="*/ 27 h 50"/>
                <a:gd name="T46" fmla="*/ 0 w 346"/>
                <a:gd name="T47" fmla="*/ 27 h 50"/>
                <a:gd name="T48" fmla="*/ 0 w 346"/>
                <a:gd name="T49" fmla="*/ 26 h 50"/>
                <a:gd name="T50" fmla="*/ 0 w 346"/>
                <a:gd name="T51" fmla="*/ 24 h 50"/>
                <a:gd name="T52" fmla="*/ 0 w 346"/>
                <a:gd name="T53" fmla="*/ 24 h 50"/>
                <a:gd name="T54" fmla="*/ 0 w 346"/>
                <a:gd name="T55" fmla="*/ 22 h 50"/>
                <a:gd name="T56" fmla="*/ 0 w 346"/>
                <a:gd name="T57" fmla="*/ 21 h 50"/>
                <a:gd name="T58" fmla="*/ 0 w 346"/>
                <a:gd name="T59" fmla="*/ 20 h 50"/>
                <a:gd name="T60" fmla="*/ 1 w 346"/>
                <a:gd name="T61" fmla="*/ 19 h 50"/>
                <a:gd name="T62" fmla="*/ 2 w 346"/>
                <a:gd name="T63" fmla="*/ 18 h 50"/>
                <a:gd name="T64" fmla="*/ 2 w 346"/>
                <a:gd name="T65" fmla="*/ 18 h 50"/>
                <a:gd name="T66" fmla="*/ 4 w 346"/>
                <a:gd name="T67" fmla="*/ 17 h 50"/>
                <a:gd name="T68" fmla="*/ 5 w 346"/>
                <a:gd name="T69" fmla="*/ 17 h 50"/>
                <a:gd name="T70" fmla="*/ 5 w 346"/>
                <a:gd name="T71" fmla="*/ 17 h 50"/>
                <a:gd name="T72" fmla="*/ 238 w 346"/>
                <a:gd name="T73" fmla="*/ 0 h 50"/>
                <a:gd name="T74" fmla="*/ 278 w 346"/>
                <a:gd name="T75" fmla="*/ 24 h 50"/>
                <a:gd name="T76" fmla="*/ 238 w 346"/>
                <a:gd name="T77" fmla="*/ 46 h 50"/>
                <a:gd name="T78" fmla="*/ 238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grpFill/>
            <a:ln w="1651">
              <a:solidFill>
                <a:srgbClr val="000000"/>
              </a:solidFill>
              <a:prstDash val="solid"/>
              <a:round/>
              <a:headEnd/>
              <a:tailEnd/>
            </a:ln>
          </p:spPr>
          <p:txBody>
            <a:bodyPr/>
            <a:lstStyle/>
            <a:p>
              <a:endParaRPr lang="en-US"/>
            </a:p>
          </p:txBody>
        </p:sp>
      </p:grpSp>
      <p:sp>
        <p:nvSpPr>
          <p:cNvPr id="86" name="AutoShape 213"/>
          <p:cNvSpPr>
            <a:spLocks noChangeArrowheads="1"/>
          </p:cNvSpPr>
          <p:nvPr/>
        </p:nvSpPr>
        <p:spPr bwMode="auto">
          <a:xfrm>
            <a:off x="7078123" y="2063405"/>
            <a:ext cx="647700" cy="179388"/>
          </a:xfrm>
          <a:prstGeom prst="leftArrow">
            <a:avLst>
              <a:gd name="adj1" fmla="val 50000"/>
              <a:gd name="adj2" fmla="val 90265"/>
            </a:avLst>
          </a:prstGeom>
          <a:noFill/>
          <a:ln w="9525">
            <a:solidFill>
              <a:srgbClr val="FF0000"/>
            </a:solidFill>
            <a:miter lim="800000"/>
            <a:headEnd/>
            <a:tailEnd/>
          </a:ln>
          <a:effectLst/>
        </p:spPr>
        <p:txBody>
          <a:bodyPr wrap="none" anchor="ctr"/>
          <a:lstStyle/>
          <a:p>
            <a:pPr eaLnBrk="1" hangingPunct="1"/>
            <a:endParaRPr lang="en-US"/>
          </a:p>
        </p:txBody>
      </p:sp>
      <p:sp>
        <p:nvSpPr>
          <p:cNvPr id="87" name="TextBox 86"/>
          <p:cNvSpPr txBox="1"/>
          <p:nvPr/>
        </p:nvSpPr>
        <p:spPr>
          <a:xfrm>
            <a:off x="7807818" y="1986595"/>
            <a:ext cx="1152150" cy="369332"/>
          </a:xfrm>
          <a:prstGeom prst="rect">
            <a:avLst/>
          </a:prstGeom>
          <a:noFill/>
        </p:spPr>
        <p:txBody>
          <a:bodyPr wrap="square" rtlCol="0">
            <a:spAutoFit/>
          </a:bodyPr>
          <a:lstStyle/>
          <a:p>
            <a:r>
              <a:rPr lang="en-US" dirty="0" smtClean="0"/>
              <a:t>Load</a:t>
            </a:r>
            <a:endParaRPr lang="en-US" dirty="0"/>
          </a:p>
        </p:txBody>
      </p:sp>
      <p:sp>
        <p:nvSpPr>
          <p:cNvPr id="88" name="TextBox 87"/>
          <p:cNvSpPr txBox="1"/>
          <p:nvPr/>
        </p:nvSpPr>
        <p:spPr>
          <a:xfrm>
            <a:off x="1968453" y="1871380"/>
            <a:ext cx="422455" cy="369332"/>
          </a:xfrm>
          <a:prstGeom prst="rect">
            <a:avLst/>
          </a:prstGeom>
          <a:noFill/>
        </p:spPr>
        <p:txBody>
          <a:bodyPr wrap="square" rtlCol="0">
            <a:spAutoFit/>
          </a:bodyPr>
          <a:lstStyle/>
          <a:p>
            <a:r>
              <a:rPr lang="en-US" dirty="0" smtClean="0"/>
              <a:t>D</a:t>
            </a:r>
            <a:endParaRPr lang="en-US" dirty="0"/>
          </a:p>
        </p:txBody>
      </p:sp>
      <p:sp>
        <p:nvSpPr>
          <p:cNvPr id="89" name="TextBox 88"/>
          <p:cNvSpPr txBox="1"/>
          <p:nvPr/>
        </p:nvSpPr>
        <p:spPr>
          <a:xfrm>
            <a:off x="424260" y="3198569"/>
            <a:ext cx="8295480" cy="2308324"/>
          </a:xfrm>
          <a:prstGeom prst="rect">
            <a:avLst/>
          </a:prstGeom>
          <a:noFill/>
        </p:spPr>
        <p:txBody>
          <a:bodyPr wrap="square" rtlCol="0">
            <a:spAutoFit/>
          </a:bodyPr>
          <a:lstStyle/>
          <a:p>
            <a:pPr>
              <a:buFont typeface="Arial" pitchFamily="34" charset="0"/>
              <a:buChar char="•"/>
            </a:pPr>
            <a:r>
              <a:rPr lang="en-US" sz="2400" dirty="0" smtClean="0"/>
              <a:t> If the currents in both inductors are always positive:</a:t>
            </a:r>
          </a:p>
          <a:p>
            <a:pPr>
              <a:buFont typeface="Arial" pitchFamily="34" charset="0"/>
              <a:buChar char="•"/>
            </a:pPr>
            <a:endParaRPr lang="en-US" sz="2400" dirty="0"/>
          </a:p>
          <a:p>
            <a:pPr>
              <a:buFont typeface="Arial" pitchFamily="34" charset="0"/>
              <a:buChar char="•"/>
            </a:pPr>
            <a:endParaRPr lang="en-US" sz="2400" dirty="0" smtClean="0"/>
          </a:p>
          <a:p>
            <a:pPr>
              <a:buFont typeface="Arial" pitchFamily="34" charset="0"/>
              <a:buChar char="•"/>
            </a:pPr>
            <a:endParaRPr lang="en-US" sz="2400" dirty="0"/>
          </a:p>
          <a:p>
            <a:pPr>
              <a:buFont typeface="Arial" pitchFamily="34" charset="0"/>
              <a:buChar char="•"/>
            </a:pPr>
            <a:endParaRPr lang="en-US" sz="2400" dirty="0" smtClean="0"/>
          </a:p>
          <a:p>
            <a:pPr>
              <a:buFont typeface="Arial" pitchFamily="34" charset="0"/>
              <a:buChar char="•"/>
            </a:pPr>
            <a:r>
              <a:rPr lang="en-US" sz="2400" dirty="0"/>
              <a:t> </a:t>
            </a:r>
            <a:r>
              <a:rPr lang="en-US" sz="2400" dirty="0" smtClean="0"/>
              <a:t>So, a SEPIC can both step-up and step-down dc voltages</a:t>
            </a:r>
            <a:endParaRPr lang="en-US" sz="2400" dirty="0"/>
          </a:p>
        </p:txBody>
      </p:sp>
      <p:graphicFrame>
        <p:nvGraphicFramePr>
          <p:cNvPr id="62638" name="Object 174"/>
          <p:cNvGraphicFramePr>
            <a:graphicFrameLocks noChangeAspect="1"/>
          </p:cNvGraphicFramePr>
          <p:nvPr/>
        </p:nvGraphicFramePr>
        <p:xfrm>
          <a:off x="3842305" y="3889860"/>
          <a:ext cx="1490662" cy="733425"/>
        </p:xfrm>
        <a:graphic>
          <a:graphicData uri="http://schemas.openxmlformats.org/presentationml/2006/ole">
            <p:oleObj spid="_x0000_s141314" name="Equation" r:id="rId3" imgW="799753" imgH="393529"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8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26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8"/>
          <p:cNvSpPr>
            <a:spLocks noGrp="1"/>
          </p:cNvSpPr>
          <p:nvPr>
            <p:ph type="sldNum" sz="quarter" idx="12"/>
          </p:nvPr>
        </p:nvSpPr>
        <p:spPr>
          <a:noFill/>
          <a:ln>
            <a:miter lim="800000"/>
            <a:headEnd/>
            <a:tailEnd/>
          </a:ln>
        </p:spPr>
        <p:txBody>
          <a:bodyPr/>
          <a:lstStyle/>
          <a:p>
            <a:fld id="{AD1D1B14-29CA-43AB-ADBA-C98A5CD5912B}" type="slidenum">
              <a:rPr lang="en-US"/>
              <a:pPr/>
              <a:t>53</a:t>
            </a:fld>
            <a:endParaRPr lang="en-US"/>
          </a:p>
        </p:txBody>
      </p:sp>
      <p:sp>
        <p:nvSpPr>
          <p:cNvPr id="21507" name="Rectangle 2"/>
          <p:cNvSpPr>
            <a:spLocks noGrp="1" noChangeArrowheads="1"/>
          </p:cNvSpPr>
          <p:nvPr>
            <p:ph type="title" sz="quarter"/>
          </p:nvPr>
        </p:nvSpPr>
        <p:spPr/>
        <p:txBody>
          <a:bodyPr/>
          <a:lstStyle/>
          <a:p>
            <a:pPr eaLnBrk="1" hangingPunct="1"/>
            <a:r>
              <a:rPr lang="en-US" sz="3200" b="1" smtClean="0"/>
              <a:t>Impedance matching</a:t>
            </a:r>
          </a:p>
        </p:txBody>
      </p:sp>
      <p:graphicFrame>
        <p:nvGraphicFramePr>
          <p:cNvPr id="21508" name="Object 3"/>
          <p:cNvGraphicFramePr>
            <a:graphicFrameLocks noChangeAspect="1"/>
          </p:cNvGraphicFramePr>
          <p:nvPr>
            <p:ph sz="quarter" idx="1"/>
          </p:nvPr>
        </p:nvGraphicFramePr>
        <p:xfrm>
          <a:off x="6588125" y="2133600"/>
          <a:ext cx="1282700" cy="622300"/>
        </p:xfrm>
        <a:graphic>
          <a:graphicData uri="http://schemas.openxmlformats.org/presentationml/2006/ole">
            <p:oleObj spid="_x0000_s190466" name="Equation" r:id="rId3" imgW="1282700" imgH="622300" progId="Equation.3">
              <p:embed/>
            </p:oleObj>
          </a:graphicData>
        </a:graphic>
      </p:graphicFrame>
      <p:graphicFrame>
        <p:nvGraphicFramePr>
          <p:cNvPr id="88068" name="Object 4"/>
          <p:cNvGraphicFramePr>
            <a:graphicFrameLocks noChangeAspect="1"/>
          </p:cNvGraphicFramePr>
          <p:nvPr>
            <p:ph sz="quarter" idx="2"/>
          </p:nvPr>
        </p:nvGraphicFramePr>
        <p:xfrm>
          <a:off x="6588125" y="4400550"/>
          <a:ext cx="660400" cy="342900"/>
        </p:xfrm>
        <a:graphic>
          <a:graphicData uri="http://schemas.openxmlformats.org/presentationml/2006/ole">
            <p:oleObj spid="_x0000_s190467" name="Equation" r:id="rId4" imgW="660113" imgH="342751" progId="Equation.3">
              <p:embed/>
            </p:oleObj>
          </a:graphicData>
        </a:graphic>
      </p:graphicFrame>
      <p:graphicFrame>
        <p:nvGraphicFramePr>
          <p:cNvPr id="88103" name="Object 39"/>
          <p:cNvGraphicFramePr>
            <a:graphicFrameLocks noChangeAspect="1"/>
          </p:cNvGraphicFramePr>
          <p:nvPr>
            <p:ph sz="quarter" idx="3"/>
          </p:nvPr>
        </p:nvGraphicFramePr>
        <p:xfrm>
          <a:off x="1439863" y="5300663"/>
          <a:ext cx="6408737" cy="1328737"/>
        </p:xfrm>
        <a:graphic>
          <a:graphicData uri="http://schemas.openxmlformats.org/presentationml/2006/ole">
            <p:oleObj spid="_x0000_s190468" name="Equation" r:id="rId5" imgW="3797300" imgH="787400" progId="Equation.3">
              <p:embed/>
            </p:oleObj>
          </a:graphicData>
        </a:graphic>
      </p:graphicFrame>
      <p:sp>
        <p:nvSpPr>
          <p:cNvPr id="21511" name="Text Box 5"/>
          <p:cNvSpPr txBox="1">
            <a:spLocks noChangeArrowheads="1"/>
          </p:cNvSpPr>
          <p:nvPr/>
        </p:nvSpPr>
        <p:spPr bwMode="auto">
          <a:xfrm>
            <a:off x="3167063" y="1844621"/>
            <a:ext cx="1765300" cy="1200329"/>
          </a:xfrm>
          <a:prstGeom prst="rect">
            <a:avLst/>
          </a:prstGeom>
          <a:noFill/>
          <a:ln w="9525">
            <a:solidFill>
              <a:schemeClr val="tx1"/>
            </a:solidFill>
            <a:miter lim="800000"/>
            <a:headEnd/>
            <a:tailEnd/>
          </a:ln>
          <a:effectLst/>
        </p:spPr>
        <p:txBody>
          <a:bodyPr wrap="square">
            <a:spAutoFit/>
          </a:bodyPr>
          <a:lstStyle/>
          <a:p>
            <a:pPr algn="ctr" eaLnBrk="1" hangingPunct="1">
              <a:spcBef>
                <a:spcPct val="50000"/>
              </a:spcBef>
            </a:pPr>
            <a:endParaRPr lang="en-US" dirty="0"/>
          </a:p>
          <a:p>
            <a:pPr algn="ctr" eaLnBrk="1" hangingPunct="1">
              <a:spcBef>
                <a:spcPct val="50000"/>
              </a:spcBef>
            </a:pPr>
            <a:r>
              <a:rPr lang="en-US" dirty="0"/>
              <a:t>DC−DC </a:t>
            </a:r>
            <a:r>
              <a:rPr lang="en-US" dirty="0" smtClean="0"/>
              <a:t>SEPIC</a:t>
            </a:r>
            <a:endParaRPr lang="en-US" dirty="0"/>
          </a:p>
          <a:p>
            <a:pPr algn="ctr" eaLnBrk="1" hangingPunct="1">
              <a:spcBef>
                <a:spcPct val="50000"/>
              </a:spcBef>
            </a:pPr>
            <a:endParaRPr lang="en-US" dirty="0"/>
          </a:p>
        </p:txBody>
      </p:sp>
      <p:sp>
        <p:nvSpPr>
          <p:cNvPr id="21512" name="Line 6"/>
          <p:cNvSpPr>
            <a:spLocks noChangeShapeType="1"/>
          </p:cNvSpPr>
          <p:nvPr/>
        </p:nvSpPr>
        <p:spPr bwMode="auto">
          <a:xfrm>
            <a:off x="2376488" y="1881188"/>
            <a:ext cx="790575" cy="0"/>
          </a:xfrm>
          <a:prstGeom prst="line">
            <a:avLst/>
          </a:prstGeom>
          <a:noFill/>
          <a:ln w="19050">
            <a:solidFill>
              <a:schemeClr val="tx1"/>
            </a:solidFill>
            <a:round/>
            <a:headEnd type="oval" w="med" len="med"/>
            <a:tailEnd/>
          </a:ln>
          <a:effectLst/>
        </p:spPr>
        <p:txBody>
          <a:bodyPr/>
          <a:lstStyle/>
          <a:p>
            <a:endParaRPr lang="en-US"/>
          </a:p>
        </p:txBody>
      </p:sp>
      <p:sp>
        <p:nvSpPr>
          <p:cNvPr id="21513" name="Line 7"/>
          <p:cNvSpPr>
            <a:spLocks noChangeShapeType="1"/>
          </p:cNvSpPr>
          <p:nvPr/>
        </p:nvSpPr>
        <p:spPr bwMode="auto">
          <a:xfrm flipV="1">
            <a:off x="2376488" y="2997200"/>
            <a:ext cx="790575" cy="1588"/>
          </a:xfrm>
          <a:prstGeom prst="line">
            <a:avLst/>
          </a:prstGeom>
          <a:noFill/>
          <a:ln w="19050">
            <a:solidFill>
              <a:schemeClr val="tx1"/>
            </a:solidFill>
            <a:round/>
            <a:headEnd type="oval" w="med" len="med"/>
            <a:tailEnd/>
          </a:ln>
          <a:effectLst/>
        </p:spPr>
        <p:txBody>
          <a:bodyPr/>
          <a:lstStyle/>
          <a:p>
            <a:endParaRPr lang="en-US"/>
          </a:p>
        </p:txBody>
      </p:sp>
      <p:sp>
        <p:nvSpPr>
          <p:cNvPr id="21514" name="Line 8"/>
          <p:cNvSpPr>
            <a:spLocks noChangeShapeType="1"/>
          </p:cNvSpPr>
          <p:nvPr/>
        </p:nvSpPr>
        <p:spPr bwMode="auto">
          <a:xfrm flipH="1">
            <a:off x="4932363" y="1881188"/>
            <a:ext cx="1512887" cy="0"/>
          </a:xfrm>
          <a:prstGeom prst="line">
            <a:avLst/>
          </a:prstGeom>
          <a:noFill/>
          <a:ln w="19050">
            <a:solidFill>
              <a:schemeClr val="tx1"/>
            </a:solidFill>
            <a:round/>
            <a:headEnd type="oval" w="med" len="med"/>
            <a:tailEnd/>
          </a:ln>
          <a:effectLst/>
        </p:spPr>
        <p:txBody>
          <a:bodyPr/>
          <a:lstStyle/>
          <a:p>
            <a:endParaRPr lang="en-US"/>
          </a:p>
        </p:txBody>
      </p:sp>
      <p:sp>
        <p:nvSpPr>
          <p:cNvPr id="21515" name="Text Box 9"/>
          <p:cNvSpPr txBox="1">
            <a:spLocks noChangeArrowheads="1"/>
          </p:cNvSpPr>
          <p:nvPr/>
        </p:nvSpPr>
        <p:spPr bwMode="auto">
          <a:xfrm>
            <a:off x="1763713" y="1878013"/>
            <a:ext cx="971550" cy="1192212"/>
          </a:xfrm>
          <a:prstGeom prst="rect">
            <a:avLst/>
          </a:prstGeom>
          <a:noFill/>
          <a:ln w="9525">
            <a:noFill/>
            <a:miter lim="800000"/>
            <a:headEnd/>
            <a:tailEnd/>
          </a:ln>
          <a:effectLst/>
        </p:spPr>
        <p:txBody>
          <a:bodyPr>
            <a:spAutoFit/>
          </a:bodyPr>
          <a:lstStyle/>
          <a:p>
            <a:pPr algn="ctr" eaLnBrk="1" hangingPunct="1">
              <a:spcBef>
                <a:spcPct val="50000"/>
              </a:spcBef>
            </a:pPr>
            <a:r>
              <a:rPr lang="en-US"/>
              <a:t>+</a:t>
            </a:r>
          </a:p>
          <a:p>
            <a:pPr algn="ctr" eaLnBrk="1" hangingPunct="1">
              <a:spcBef>
                <a:spcPct val="50000"/>
              </a:spcBef>
            </a:pPr>
            <a:r>
              <a:rPr lang="en-US"/>
              <a:t>V</a:t>
            </a:r>
            <a:r>
              <a:rPr lang="en-US" sz="2400" baseline="-25000"/>
              <a:t>in</a:t>
            </a:r>
          </a:p>
          <a:p>
            <a:pPr algn="ctr" eaLnBrk="1" hangingPunct="1">
              <a:spcBef>
                <a:spcPct val="50000"/>
              </a:spcBef>
            </a:pPr>
            <a:r>
              <a:rPr lang="en-US">
                <a:cs typeface="Arial" charset="0"/>
              </a:rPr>
              <a:t>−</a:t>
            </a:r>
          </a:p>
        </p:txBody>
      </p:sp>
      <p:sp>
        <p:nvSpPr>
          <p:cNvPr id="21516" name="Text Box 10"/>
          <p:cNvSpPr txBox="1">
            <a:spLocks noChangeArrowheads="1"/>
          </p:cNvSpPr>
          <p:nvPr/>
        </p:nvSpPr>
        <p:spPr bwMode="auto">
          <a:xfrm>
            <a:off x="4643438" y="1844675"/>
            <a:ext cx="2016125" cy="1146175"/>
          </a:xfrm>
          <a:prstGeom prst="rect">
            <a:avLst/>
          </a:prstGeom>
          <a:noFill/>
          <a:ln w="9525">
            <a:noFill/>
            <a:miter lim="800000"/>
            <a:headEnd/>
            <a:tailEnd/>
          </a:ln>
          <a:effectLst/>
        </p:spPr>
        <p:txBody>
          <a:bodyPr>
            <a:spAutoFit/>
          </a:bodyPr>
          <a:lstStyle/>
          <a:p>
            <a:pPr algn="ctr" eaLnBrk="1" hangingPunct="1">
              <a:spcBef>
                <a:spcPct val="50000"/>
              </a:spcBef>
            </a:pPr>
            <a:r>
              <a:rPr lang="en-US"/>
              <a:t>+</a:t>
            </a:r>
          </a:p>
          <a:p>
            <a:pPr algn="ctr" eaLnBrk="1" hangingPunct="1">
              <a:spcBef>
                <a:spcPct val="50000"/>
              </a:spcBef>
            </a:pPr>
            <a:endParaRPr lang="en-US" sz="2400" baseline="-25000"/>
          </a:p>
          <a:p>
            <a:pPr algn="ctr" eaLnBrk="1" hangingPunct="1">
              <a:spcBef>
                <a:spcPct val="50000"/>
              </a:spcBef>
            </a:pPr>
            <a:r>
              <a:rPr lang="en-US">
                <a:cs typeface="Arial" charset="0"/>
              </a:rPr>
              <a:t>−</a:t>
            </a:r>
          </a:p>
        </p:txBody>
      </p:sp>
      <p:sp>
        <p:nvSpPr>
          <p:cNvPr id="21517" name="Line 11"/>
          <p:cNvSpPr>
            <a:spLocks noChangeShapeType="1"/>
          </p:cNvSpPr>
          <p:nvPr/>
        </p:nvSpPr>
        <p:spPr bwMode="auto">
          <a:xfrm>
            <a:off x="2592388" y="1738313"/>
            <a:ext cx="503237" cy="0"/>
          </a:xfrm>
          <a:prstGeom prst="line">
            <a:avLst/>
          </a:prstGeom>
          <a:noFill/>
          <a:ln w="9525">
            <a:solidFill>
              <a:schemeClr val="tx1"/>
            </a:solidFill>
            <a:round/>
            <a:headEnd/>
            <a:tailEnd type="triangle" w="med" len="med"/>
          </a:ln>
          <a:effectLst/>
        </p:spPr>
        <p:txBody>
          <a:bodyPr/>
          <a:lstStyle/>
          <a:p>
            <a:endParaRPr lang="en-US"/>
          </a:p>
        </p:txBody>
      </p:sp>
      <p:sp>
        <p:nvSpPr>
          <p:cNvPr id="21518" name="Text Box 13"/>
          <p:cNvSpPr txBox="1">
            <a:spLocks noChangeArrowheads="1"/>
          </p:cNvSpPr>
          <p:nvPr/>
        </p:nvSpPr>
        <p:spPr bwMode="auto">
          <a:xfrm>
            <a:off x="2411413" y="1335088"/>
            <a:ext cx="792162" cy="366712"/>
          </a:xfrm>
          <a:prstGeom prst="rect">
            <a:avLst/>
          </a:prstGeom>
          <a:noFill/>
          <a:ln w="9525">
            <a:noFill/>
            <a:miter lim="800000"/>
            <a:headEnd/>
            <a:tailEnd/>
          </a:ln>
          <a:effectLst/>
        </p:spPr>
        <p:txBody>
          <a:bodyPr>
            <a:spAutoFit/>
          </a:bodyPr>
          <a:lstStyle/>
          <a:p>
            <a:pPr algn="ctr" eaLnBrk="1" hangingPunct="1">
              <a:spcBef>
                <a:spcPct val="50000"/>
              </a:spcBef>
            </a:pPr>
            <a:r>
              <a:rPr lang="en-US"/>
              <a:t>I</a:t>
            </a:r>
            <a:r>
              <a:rPr lang="en-US" sz="2400" baseline="-25000"/>
              <a:t>in</a:t>
            </a:r>
          </a:p>
        </p:txBody>
      </p:sp>
      <p:sp>
        <p:nvSpPr>
          <p:cNvPr id="21519" name="Line 14"/>
          <p:cNvSpPr>
            <a:spLocks noChangeShapeType="1"/>
          </p:cNvSpPr>
          <p:nvPr/>
        </p:nvSpPr>
        <p:spPr bwMode="auto">
          <a:xfrm>
            <a:off x="5149850" y="1738313"/>
            <a:ext cx="503238" cy="0"/>
          </a:xfrm>
          <a:prstGeom prst="line">
            <a:avLst/>
          </a:prstGeom>
          <a:noFill/>
          <a:ln w="9525">
            <a:solidFill>
              <a:schemeClr val="tx1"/>
            </a:solidFill>
            <a:round/>
            <a:headEnd/>
            <a:tailEnd type="triangle" w="med" len="med"/>
          </a:ln>
          <a:effectLst/>
        </p:spPr>
        <p:txBody>
          <a:bodyPr/>
          <a:lstStyle/>
          <a:p>
            <a:endParaRPr lang="en-US"/>
          </a:p>
        </p:txBody>
      </p:sp>
      <p:grpSp>
        <p:nvGrpSpPr>
          <p:cNvPr id="2" name="Group 15"/>
          <p:cNvGrpSpPr>
            <a:grpSpLocks/>
          </p:cNvGrpSpPr>
          <p:nvPr/>
        </p:nvGrpSpPr>
        <p:grpSpPr bwMode="auto">
          <a:xfrm>
            <a:off x="6353175" y="2278063"/>
            <a:ext cx="169863" cy="395287"/>
            <a:chOff x="4002" y="1435"/>
            <a:chExt cx="107" cy="249"/>
          </a:xfrm>
        </p:grpSpPr>
        <p:sp>
          <p:nvSpPr>
            <p:cNvPr id="21544" name="Line 16"/>
            <p:cNvSpPr>
              <a:spLocks noChangeShapeType="1"/>
            </p:cNvSpPr>
            <p:nvPr/>
          </p:nvSpPr>
          <p:spPr bwMode="auto">
            <a:xfrm rot="5537435" flipV="1">
              <a:off x="4026" y="1575"/>
              <a:ext cx="48" cy="96"/>
            </a:xfrm>
            <a:prstGeom prst="line">
              <a:avLst/>
            </a:prstGeom>
            <a:noFill/>
            <a:ln w="19050">
              <a:solidFill>
                <a:schemeClr val="tx1"/>
              </a:solidFill>
              <a:round/>
              <a:headEnd/>
              <a:tailEnd/>
            </a:ln>
            <a:effectLst/>
          </p:spPr>
          <p:txBody>
            <a:bodyPr/>
            <a:lstStyle/>
            <a:p>
              <a:endParaRPr lang="en-US"/>
            </a:p>
          </p:txBody>
        </p:sp>
        <p:sp>
          <p:nvSpPr>
            <p:cNvPr id="21545" name="Line 17"/>
            <p:cNvSpPr>
              <a:spLocks noChangeShapeType="1"/>
            </p:cNvSpPr>
            <p:nvPr/>
          </p:nvSpPr>
          <p:spPr bwMode="auto">
            <a:xfrm rot="5537435" flipH="1" flipV="1">
              <a:off x="4028" y="1527"/>
              <a:ext cx="48" cy="96"/>
            </a:xfrm>
            <a:prstGeom prst="line">
              <a:avLst/>
            </a:prstGeom>
            <a:noFill/>
            <a:ln w="19050">
              <a:solidFill>
                <a:schemeClr val="tx1"/>
              </a:solidFill>
              <a:round/>
              <a:headEnd/>
              <a:tailEnd/>
            </a:ln>
            <a:effectLst/>
          </p:spPr>
          <p:txBody>
            <a:bodyPr/>
            <a:lstStyle/>
            <a:p>
              <a:endParaRPr lang="en-US"/>
            </a:p>
          </p:txBody>
        </p:sp>
        <p:sp>
          <p:nvSpPr>
            <p:cNvPr id="21546" name="Line 18"/>
            <p:cNvSpPr>
              <a:spLocks noChangeShapeType="1"/>
            </p:cNvSpPr>
            <p:nvPr/>
          </p:nvSpPr>
          <p:spPr bwMode="auto">
            <a:xfrm rot="5537435" flipV="1">
              <a:off x="4030" y="1479"/>
              <a:ext cx="48" cy="96"/>
            </a:xfrm>
            <a:prstGeom prst="line">
              <a:avLst/>
            </a:prstGeom>
            <a:noFill/>
            <a:ln w="19050">
              <a:solidFill>
                <a:schemeClr val="tx1"/>
              </a:solidFill>
              <a:round/>
              <a:headEnd/>
              <a:tailEnd/>
            </a:ln>
            <a:effectLst/>
          </p:spPr>
          <p:txBody>
            <a:bodyPr/>
            <a:lstStyle/>
            <a:p>
              <a:endParaRPr lang="en-US"/>
            </a:p>
          </p:txBody>
        </p:sp>
        <p:sp>
          <p:nvSpPr>
            <p:cNvPr id="21547" name="Line 19"/>
            <p:cNvSpPr>
              <a:spLocks noChangeShapeType="1"/>
            </p:cNvSpPr>
            <p:nvPr/>
          </p:nvSpPr>
          <p:spPr bwMode="auto">
            <a:xfrm rot="5537435" flipH="1" flipV="1">
              <a:off x="4031" y="1431"/>
              <a:ext cx="48" cy="96"/>
            </a:xfrm>
            <a:prstGeom prst="line">
              <a:avLst/>
            </a:prstGeom>
            <a:noFill/>
            <a:ln w="19050">
              <a:solidFill>
                <a:schemeClr val="tx1"/>
              </a:solidFill>
              <a:round/>
              <a:headEnd/>
              <a:tailEnd/>
            </a:ln>
            <a:effectLst/>
          </p:spPr>
          <p:txBody>
            <a:bodyPr/>
            <a:lstStyle/>
            <a:p>
              <a:endParaRPr lang="en-US"/>
            </a:p>
          </p:txBody>
        </p:sp>
        <p:sp>
          <p:nvSpPr>
            <p:cNvPr id="21548" name="Line 20"/>
            <p:cNvSpPr>
              <a:spLocks noChangeShapeType="1"/>
            </p:cNvSpPr>
            <p:nvPr/>
          </p:nvSpPr>
          <p:spPr bwMode="auto">
            <a:xfrm rot="5537435" flipH="1">
              <a:off x="4073" y="1423"/>
              <a:ext cx="24" cy="48"/>
            </a:xfrm>
            <a:prstGeom prst="line">
              <a:avLst/>
            </a:prstGeom>
            <a:noFill/>
            <a:ln w="19050">
              <a:solidFill>
                <a:schemeClr val="tx1"/>
              </a:solidFill>
              <a:round/>
              <a:headEnd/>
              <a:tailEnd/>
            </a:ln>
            <a:effectLst/>
          </p:spPr>
          <p:txBody>
            <a:bodyPr/>
            <a:lstStyle/>
            <a:p>
              <a:endParaRPr lang="en-US"/>
            </a:p>
          </p:txBody>
        </p:sp>
        <p:sp>
          <p:nvSpPr>
            <p:cNvPr id="21549" name="Line 21"/>
            <p:cNvSpPr>
              <a:spLocks noChangeShapeType="1"/>
            </p:cNvSpPr>
            <p:nvPr/>
          </p:nvSpPr>
          <p:spPr bwMode="auto">
            <a:xfrm rot="5537435">
              <a:off x="4071" y="1648"/>
              <a:ext cx="24" cy="48"/>
            </a:xfrm>
            <a:prstGeom prst="line">
              <a:avLst/>
            </a:prstGeom>
            <a:noFill/>
            <a:ln w="19050">
              <a:solidFill>
                <a:schemeClr val="tx1"/>
              </a:solidFill>
              <a:round/>
              <a:headEnd/>
              <a:tailEnd/>
            </a:ln>
            <a:effectLst/>
          </p:spPr>
          <p:txBody>
            <a:bodyPr/>
            <a:lstStyle/>
            <a:p>
              <a:endParaRPr lang="en-US"/>
            </a:p>
          </p:txBody>
        </p:sp>
      </p:grpSp>
      <p:sp>
        <p:nvSpPr>
          <p:cNvPr id="21521" name="Line 22"/>
          <p:cNvSpPr>
            <a:spLocks noChangeShapeType="1"/>
          </p:cNvSpPr>
          <p:nvPr/>
        </p:nvSpPr>
        <p:spPr bwMode="auto">
          <a:xfrm flipH="1">
            <a:off x="4932363" y="2997200"/>
            <a:ext cx="1512887" cy="0"/>
          </a:xfrm>
          <a:prstGeom prst="line">
            <a:avLst/>
          </a:prstGeom>
          <a:noFill/>
          <a:ln w="19050">
            <a:solidFill>
              <a:schemeClr val="tx1"/>
            </a:solidFill>
            <a:round/>
            <a:headEnd type="oval" w="med" len="med"/>
            <a:tailEnd/>
          </a:ln>
          <a:effectLst/>
        </p:spPr>
        <p:txBody>
          <a:bodyPr/>
          <a:lstStyle/>
          <a:p>
            <a:endParaRPr lang="en-US"/>
          </a:p>
        </p:txBody>
      </p:sp>
      <p:sp>
        <p:nvSpPr>
          <p:cNvPr id="21522" name="Line 23"/>
          <p:cNvSpPr>
            <a:spLocks noChangeShapeType="1"/>
          </p:cNvSpPr>
          <p:nvPr/>
        </p:nvSpPr>
        <p:spPr bwMode="auto">
          <a:xfrm flipH="1">
            <a:off x="6445250" y="1881188"/>
            <a:ext cx="0" cy="396875"/>
          </a:xfrm>
          <a:prstGeom prst="line">
            <a:avLst/>
          </a:prstGeom>
          <a:noFill/>
          <a:ln w="19050">
            <a:solidFill>
              <a:schemeClr val="tx1"/>
            </a:solidFill>
            <a:round/>
            <a:headEnd/>
            <a:tailEnd/>
          </a:ln>
          <a:effectLst/>
        </p:spPr>
        <p:txBody>
          <a:bodyPr/>
          <a:lstStyle/>
          <a:p>
            <a:endParaRPr lang="en-US"/>
          </a:p>
        </p:txBody>
      </p:sp>
      <p:sp>
        <p:nvSpPr>
          <p:cNvPr id="21523" name="Line 24"/>
          <p:cNvSpPr>
            <a:spLocks noChangeShapeType="1"/>
          </p:cNvSpPr>
          <p:nvPr/>
        </p:nvSpPr>
        <p:spPr bwMode="auto">
          <a:xfrm>
            <a:off x="6443663" y="2673350"/>
            <a:ext cx="1587" cy="325438"/>
          </a:xfrm>
          <a:prstGeom prst="line">
            <a:avLst/>
          </a:prstGeom>
          <a:noFill/>
          <a:ln w="19050">
            <a:solidFill>
              <a:schemeClr val="tx1"/>
            </a:solidFill>
            <a:round/>
            <a:headEnd/>
            <a:tailEnd/>
          </a:ln>
          <a:effectLst/>
        </p:spPr>
        <p:txBody>
          <a:bodyPr/>
          <a:lstStyle/>
          <a:p>
            <a:endParaRPr lang="en-US"/>
          </a:p>
        </p:txBody>
      </p:sp>
      <p:sp>
        <p:nvSpPr>
          <p:cNvPr id="88089" name="Line 25"/>
          <p:cNvSpPr>
            <a:spLocks noChangeShapeType="1"/>
          </p:cNvSpPr>
          <p:nvPr/>
        </p:nvSpPr>
        <p:spPr bwMode="auto">
          <a:xfrm flipH="1">
            <a:off x="2376488" y="3970338"/>
            <a:ext cx="4068762" cy="0"/>
          </a:xfrm>
          <a:prstGeom prst="line">
            <a:avLst/>
          </a:prstGeom>
          <a:noFill/>
          <a:ln w="19050">
            <a:solidFill>
              <a:schemeClr val="tx1"/>
            </a:solidFill>
            <a:round/>
            <a:headEnd type="oval" w="med" len="med"/>
            <a:tailEnd type="oval" w="med" len="med"/>
          </a:ln>
          <a:effectLst/>
        </p:spPr>
        <p:txBody>
          <a:bodyPr/>
          <a:lstStyle/>
          <a:p>
            <a:endParaRPr lang="en-US"/>
          </a:p>
        </p:txBody>
      </p:sp>
      <p:sp>
        <p:nvSpPr>
          <p:cNvPr id="88090" name="Text Box 26"/>
          <p:cNvSpPr txBox="1">
            <a:spLocks noChangeArrowheads="1"/>
          </p:cNvSpPr>
          <p:nvPr/>
        </p:nvSpPr>
        <p:spPr bwMode="auto">
          <a:xfrm>
            <a:off x="1763713" y="3965575"/>
            <a:ext cx="971550" cy="1192213"/>
          </a:xfrm>
          <a:prstGeom prst="rect">
            <a:avLst/>
          </a:prstGeom>
          <a:noFill/>
          <a:ln w="9525">
            <a:noFill/>
            <a:miter lim="800000"/>
            <a:headEnd/>
            <a:tailEnd/>
          </a:ln>
          <a:effectLst/>
        </p:spPr>
        <p:txBody>
          <a:bodyPr>
            <a:spAutoFit/>
          </a:bodyPr>
          <a:lstStyle/>
          <a:p>
            <a:pPr algn="ctr" eaLnBrk="1" hangingPunct="1">
              <a:spcBef>
                <a:spcPct val="50000"/>
              </a:spcBef>
            </a:pPr>
            <a:r>
              <a:rPr lang="en-US"/>
              <a:t>+</a:t>
            </a:r>
          </a:p>
          <a:p>
            <a:pPr algn="ctr" eaLnBrk="1" hangingPunct="1">
              <a:spcBef>
                <a:spcPct val="50000"/>
              </a:spcBef>
            </a:pPr>
            <a:r>
              <a:rPr lang="en-US"/>
              <a:t>V</a:t>
            </a:r>
            <a:r>
              <a:rPr lang="en-US" sz="2400" baseline="-25000"/>
              <a:t>in</a:t>
            </a:r>
          </a:p>
          <a:p>
            <a:pPr algn="ctr" eaLnBrk="1" hangingPunct="1">
              <a:spcBef>
                <a:spcPct val="50000"/>
              </a:spcBef>
            </a:pPr>
            <a:r>
              <a:rPr lang="en-US">
                <a:cs typeface="Arial" charset="0"/>
              </a:rPr>
              <a:t>−</a:t>
            </a:r>
          </a:p>
        </p:txBody>
      </p:sp>
      <p:sp>
        <p:nvSpPr>
          <p:cNvPr id="88091" name="Line 27"/>
          <p:cNvSpPr>
            <a:spLocks noChangeShapeType="1"/>
          </p:cNvSpPr>
          <p:nvPr/>
        </p:nvSpPr>
        <p:spPr bwMode="auto">
          <a:xfrm>
            <a:off x="2592388" y="3827463"/>
            <a:ext cx="503237" cy="0"/>
          </a:xfrm>
          <a:prstGeom prst="line">
            <a:avLst/>
          </a:prstGeom>
          <a:noFill/>
          <a:ln w="9525">
            <a:solidFill>
              <a:schemeClr val="tx1"/>
            </a:solidFill>
            <a:round/>
            <a:headEnd/>
            <a:tailEnd type="triangle" w="med" len="med"/>
          </a:ln>
          <a:effectLst/>
        </p:spPr>
        <p:txBody>
          <a:bodyPr/>
          <a:lstStyle/>
          <a:p>
            <a:endParaRPr lang="en-US"/>
          </a:p>
        </p:txBody>
      </p:sp>
      <p:sp>
        <p:nvSpPr>
          <p:cNvPr id="88092" name="Text Box 28"/>
          <p:cNvSpPr txBox="1">
            <a:spLocks noChangeArrowheads="1"/>
          </p:cNvSpPr>
          <p:nvPr/>
        </p:nvSpPr>
        <p:spPr bwMode="auto">
          <a:xfrm>
            <a:off x="2411413" y="3424238"/>
            <a:ext cx="792162" cy="366712"/>
          </a:xfrm>
          <a:prstGeom prst="rect">
            <a:avLst/>
          </a:prstGeom>
          <a:noFill/>
          <a:ln w="9525">
            <a:noFill/>
            <a:miter lim="800000"/>
            <a:headEnd/>
            <a:tailEnd/>
          </a:ln>
          <a:effectLst/>
        </p:spPr>
        <p:txBody>
          <a:bodyPr>
            <a:spAutoFit/>
          </a:bodyPr>
          <a:lstStyle/>
          <a:p>
            <a:pPr algn="ctr" eaLnBrk="1" hangingPunct="1">
              <a:spcBef>
                <a:spcPct val="50000"/>
              </a:spcBef>
            </a:pPr>
            <a:r>
              <a:rPr lang="en-US"/>
              <a:t>I</a:t>
            </a:r>
            <a:r>
              <a:rPr lang="en-US" sz="2400" baseline="-25000"/>
              <a:t>in</a:t>
            </a:r>
          </a:p>
        </p:txBody>
      </p:sp>
      <p:grpSp>
        <p:nvGrpSpPr>
          <p:cNvPr id="3" name="Group 29"/>
          <p:cNvGrpSpPr>
            <a:grpSpLocks/>
          </p:cNvGrpSpPr>
          <p:nvPr/>
        </p:nvGrpSpPr>
        <p:grpSpPr bwMode="auto">
          <a:xfrm rot="5537435" flipH="1">
            <a:off x="6245225" y="4478338"/>
            <a:ext cx="384175" cy="158750"/>
            <a:chOff x="2420" y="1628"/>
            <a:chExt cx="242" cy="100"/>
          </a:xfrm>
        </p:grpSpPr>
        <p:sp>
          <p:nvSpPr>
            <p:cNvPr id="21538" name="Line 30"/>
            <p:cNvSpPr>
              <a:spLocks noChangeShapeType="1"/>
            </p:cNvSpPr>
            <p:nvPr/>
          </p:nvSpPr>
          <p:spPr bwMode="auto">
            <a:xfrm flipH="1" flipV="1">
              <a:off x="2448" y="1632"/>
              <a:ext cx="48" cy="96"/>
            </a:xfrm>
            <a:prstGeom prst="line">
              <a:avLst/>
            </a:prstGeom>
            <a:noFill/>
            <a:ln w="19050">
              <a:solidFill>
                <a:schemeClr val="tx1"/>
              </a:solidFill>
              <a:round/>
              <a:headEnd/>
              <a:tailEnd/>
            </a:ln>
            <a:effectLst/>
          </p:spPr>
          <p:txBody>
            <a:bodyPr/>
            <a:lstStyle/>
            <a:p>
              <a:endParaRPr lang="en-US"/>
            </a:p>
          </p:txBody>
        </p:sp>
        <p:sp>
          <p:nvSpPr>
            <p:cNvPr id="21539" name="Line 31"/>
            <p:cNvSpPr>
              <a:spLocks noChangeShapeType="1"/>
            </p:cNvSpPr>
            <p:nvPr/>
          </p:nvSpPr>
          <p:spPr bwMode="auto">
            <a:xfrm flipV="1">
              <a:off x="2496" y="1632"/>
              <a:ext cx="48" cy="96"/>
            </a:xfrm>
            <a:prstGeom prst="line">
              <a:avLst/>
            </a:prstGeom>
            <a:noFill/>
            <a:ln w="19050">
              <a:solidFill>
                <a:schemeClr val="tx1"/>
              </a:solidFill>
              <a:round/>
              <a:headEnd/>
              <a:tailEnd/>
            </a:ln>
            <a:effectLst/>
          </p:spPr>
          <p:txBody>
            <a:bodyPr/>
            <a:lstStyle/>
            <a:p>
              <a:endParaRPr lang="en-US"/>
            </a:p>
          </p:txBody>
        </p:sp>
        <p:sp>
          <p:nvSpPr>
            <p:cNvPr id="21540" name="Line 32"/>
            <p:cNvSpPr>
              <a:spLocks noChangeShapeType="1"/>
            </p:cNvSpPr>
            <p:nvPr/>
          </p:nvSpPr>
          <p:spPr bwMode="auto">
            <a:xfrm flipH="1" flipV="1">
              <a:off x="2544" y="1632"/>
              <a:ext cx="48" cy="96"/>
            </a:xfrm>
            <a:prstGeom prst="line">
              <a:avLst/>
            </a:prstGeom>
            <a:noFill/>
            <a:ln w="19050">
              <a:solidFill>
                <a:schemeClr val="tx1"/>
              </a:solidFill>
              <a:round/>
              <a:headEnd/>
              <a:tailEnd/>
            </a:ln>
            <a:effectLst/>
          </p:spPr>
          <p:txBody>
            <a:bodyPr/>
            <a:lstStyle/>
            <a:p>
              <a:endParaRPr lang="en-US"/>
            </a:p>
          </p:txBody>
        </p:sp>
        <p:sp>
          <p:nvSpPr>
            <p:cNvPr id="21541" name="Line 33"/>
            <p:cNvSpPr>
              <a:spLocks noChangeShapeType="1"/>
            </p:cNvSpPr>
            <p:nvPr/>
          </p:nvSpPr>
          <p:spPr bwMode="auto">
            <a:xfrm flipV="1">
              <a:off x="2592" y="1632"/>
              <a:ext cx="48" cy="96"/>
            </a:xfrm>
            <a:prstGeom prst="line">
              <a:avLst/>
            </a:prstGeom>
            <a:noFill/>
            <a:ln w="19050">
              <a:solidFill>
                <a:schemeClr val="tx1"/>
              </a:solidFill>
              <a:round/>
              <a:headEnd/>
              <a:tailEnd/>
            </a:ln>
            <a:effectLst/>
          </p:spPr>
          <p:txBody>
            <a:bodyPr/>
            <a:lstStyle/>
            <a:p>
              <a:endParaRPr lang="en-US"/>
            </a:p>
          </p:txBody>
        </p:sp>
        <p:sp>
          <p:nvSpPr>
            <p:cNvPr id="21542" name="Line 34"/>
            <p:cNvSpPr>
              <a:spLocks noChangeShapeType="1"/>
            </p:cNvSpPr>
            <p:nvPr/>
          </p:nvSpPr>
          <p:spPr bwMode="auto">
            <a:xfrm>
              <a:off x="2638" y="1628"/>
              <a:ext cx="24" cy="48"/>
            </a:xfrm>
            <a:prstGeom prst="line">
              <a:avLst/>
            </a:prstGeom>
            <a:noFill/>
            <a:ln w="19050">
              <a:solidFill>
                <a:schemeClr val="tx1"/>
              </a:solidFill>
              <a:round/>
              <a:headEnd/>
              <a:tailEnd/>
            </a:ln>
            <a:effectLst/>
          </p:spPr>
          <p:txBody>
            <a:bodyPr/>
            <a:lstStyle/>
            <a:p>
              <a:endParaRPr lang="en-US"/>
            </a:p>
          </p:txBody>
        </p:sp>
        <p:sp>
          <p:nvSpPr>
            <p:cNvPr id="21543" name="Line 35"/>
            <p:cNvSpPr>
              <a:spLocks noChangeShapeType="1"/>
            </p:cNvSpPr>
            <p:nvPr/>
          </p:nvSpPr>
          <p:spPr bwMode="auto">
            <a:xfrm flipH="1">
              <a:off x="2420" y="1628"/>
              <a:ext cx="24" cy="48"/>
            </a:xfrm>
            <a:prstGeom prst="line">
              <a:avLst/>
            </a:prstGeom>
            <a:noFill/>
            <a:ln w="9525">
              <a:solidFill>
                <a:schemeClr val="tx1"/>
              </a:solidFill>
              <a:round/>
              <a:headEnd/>
              <a:tailEnd/>
            </a:ln>
            <a:effectLst/>
          </p:spPr>
          <p:txBody>
            <a:bodyPr/>
            <a:lstStyle/>
            <a:p>
              <a:endParaRPr lang="en-US"/>
            </a:p>
          </p:txBody>
        </p:sp>
      </p:grpSp>
      <p:sp>
        <p:nvSpPr>
          <p:cNvPr id="88100" name="Line 36"/>
          <p:cNvSpPr>
            <a:spLocks noChangeShapeType="1"/>
          </p:cNvSpPr>
          <p:nvPr/>
        </p:nvSpPr>
        <p:spPr bwMode="auto">
          <a:xfrm flipH="1">
            <a:off x="6445250" y="3970338"/>
            <a:ext cx="0" cy="396875"/>
          </a:xfrm>
          <a:prstGeom prst="line">
            <a:avLst/>
          </a:prstGeom>
          <a:noFill/>
          <a:ln w="19050">
            <a:solidFill>
              <a:schemeClr val="tx1"/>
            </a:solidFill>
            <a:round/>
            <a:headEnd/>
            <a:tailEnd/>
          </a:ln>
          <a:effectLst/>
        </p:spPr>
        <p:txBody>
          <a:bodyPr/>
          <a:lstStyle/>
          <a:p>
            <a:endParaRPr lang="en-US"/>
          </a:p>
        </p:txBody>
      </p:sp>
      <p:sp>
        <p:nvSpPr>
          <p:cNvPr id="88101" name="Line 37"/>
          <p:cNvSpPr>
            <a:spLocks noChangeShapeType="1"/>
          </p:cNvSpPr>
          <p:nvPr/>
        </p:nvSpPr>
        <p:spPr bwMode="auto">
          <a:xfrm flipH="1">
            <a:off x="6445250" y="4725988"/>
            <a:ext cx="0" cy="361950"/>
          </a:xfrm>
          <a:prstGeom prst="line">
            <a:avLst/>
          </a:prstGeom>
          <a:noFill/>
          <a:ln w="19050">
            <a:solidFill>
              <a:schemeClr val="tx1"/>
            </a:solidFill>
            <a:round/>
            <a:headEnd/>
            <a:tailEnd/>
          </a:ln>
          <a:effectLst/>
        </p:spPr>
        <p:txBody>
          <a:bodyPr/>
          <a:lstStyle/>
          <a:p>
            <a:endParaRPr lang="en-US"/>
          </a:p>
        </p:txBody>
      </p:sp>
      <p:sp>
        <p:nvSpPr>
          <p:cNvPr id="88102" name="Line 38"/>
          <p:cNvSpPr>
            <a:spLocks noChangeShapeType="1"/>
          </p:cNvSpPr>
          <p:nvPr/>
        </p:nvSpPr>
        <p:spPr bwMode="auto">
          <a:xfrm flipH="1">
            <a:off x="2376488" y="5086350"/>
            <a:ext cx="4068762" cy="0"/>
          </a:xfrm>
          <a:prstGeom prst="line">
            <a:avLst/>
          </a:prstGeom>
          <a:noFill/>
          <a:ln w="19050">
            <a:solidFill>
              <a:schemeClr val="tx1"/>
            </a:solidFill>
            <a:round/>
            <a:headEnd type="oval" w="med" len="med"/>
            <a:tailEnd type="oval" w="med" len="med"/>
          </a:ln>
          <a:effectLst/>
        </p:spPr>
        <p:txBody>
          <a:bodyPr/>
          <a:lstStyle/>
          <a:p>
            <a:endParaRPr lang="en-US"/>
          </a:p>
        </p:txBody>
      </p:sp>
      <p:sp>
        <p:nvSpPr>
          <p:cNvPr id="88104" name="AutoShape 40"/>
          <p:cNvSpPr>
            <a:spLocks noChangeArrowheads="1"/>
          </p:cNvSpPr>
          <p:nvPr/>
        </p:nvSpPr>
        <p:spPr bwMode="auto">
          <a:xfrm>
            <a:off x="5256213" y="4329113"/>
            <a:ext cx="900112" cy="431800"/>
          </a:xfrm>
          <a:prstGeom prst="rightArrow">
            <a:avLst>
              <a:gd name="adj1" fmla="val 50000"/>
              <a:gd name="adj2" fmla="val 52114"/>
            </a:avLst>
          </a:prstGeom>
          <a:noFill/>
          <a:ln w="9525">
            <a:solidFill>
              <a:srgbClr val="FF0000"/>
            </a:solidFill>
            <a:miter lim="800000"/>
            <a:headEnd/>
            <a:tailEnd/>
          </a:ln>
          <a:effectLst/>
        </p:spPr>
        <p:txBody>
          <a:bodyPr wrap="none" anchor="ctr"/>
          <a:lstStyle/>
          <a:p>
            <a:pPr eaLnBrk="1" hangingPunct="1"/>
            <a:endParaRPr lang="en-US"/>
          </a:p>
        </p:txBody>
      </p:sp>
      <p:sp>
        <p:nvSpPr>
          <p:cNvPr id="88105" name="Text Box 41"/>
          <p:cNvSpPr txBox="1">
            <a:spLocks noChangeArrowheads="1"/>
          </p:cNvSpPr>
          <p:nvPr/>
        </p:nvSpPr>
        <p:spPr bwMode="auto">
          <a:xfrm>
            <a:off x="2951163" y="4227513"/>
            <a:ext cx="2376487" cy="641350"/>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Equivalent from source perspective</a:t>
            </a:r>
          </a:p>
        </p:txBody>
      </p:sp>
      <p:sp>
        <p:nvSpPr>
          <p:cNvPr id="21534" name="Oval 42"/>
          <p:cNvSpPr>
            <a:spLocks noChangeArrowheads="1"/>
          </p:cNvSpPr>
          <p:nvPr/>
        </p:nvSpPr>
        <p:spPr bwMode="auto">
          <a:xfrm>
            <a:off x="1800225" y="1700213"/>
            <a:ext cx="900113" cy="1476375"/>
          </a:xfrm>
          <a:prstGeom prst="ellipse">
            <a:avLst/>
          </a:prstGeom>
          <a:noFill/>
          <a:ln w="9525">
            <a:solidFill>
              <a:srgbClr val="FF0000"/>
            </a:solidFill>
            <a:prstDash val="dash"/>
            <a:round/>
            <a:headEnd/>
            <a:tailEnd/>
          </a:ln>
          <a:effectLst/>
        </p:spPr>
        <p:txBody>
          <a:bodyPr wrap="none" anchor="ctr"/>
          <a:lstStyle/>
          <a:p>
            <a:pPr eaLnBrk="1" hangingPunct="1"/>
            <a:endParaRPr lang="en-US"/>
          </a:p>
        </p:txBody>
      </p:sp>
      <p:sp>
        <p:nvSpPr>
          <p:cNvPr id="21535" name="Text Box 43"/>
          <p:cNvSpPr txBox="1">
            <a:spLocks noChangeArrowheads="1"/>
          </p:cNvSpPr>
          <p:nvPr/>
        </p:nvSpPr>
        <p:spPr bwMode="auto">
          <a:xfrm>
            <a:off x="935038" y="2306638"/>
            <a:ext cx="1081087" cy="366712"/>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Source</a:t>
            </a:r>
          </a:p>
        </p:txBody>
      </p:sp>
      <p:graphicFrame>
        <p:nvGraphicFramePr>
          <p:cNvPr id="21536" name="Object 44"/>
          <p:cNvGraphicFramePr>
            <a:graphicFrameLocks noChangeAspect="1"/>
          </p:cNvGraphicFramePr>
          <p:nvPr>
            <p:ph sz="quarter" idx="4"/>
          </p:nvPr>
        </p:nvGraphicFramePr>
        <p:xfrm>
          <a:off x="5040313" y="2168525"/>
          <a:ext cx="1152525" cy="566738"/>
        </p:xfrm>
        <a:graphic>
          <a:graphicData uri="http://schemas.openxmlformats.org/presentationml/2006/ole">
            <p:oleObj spid="_x0000_s190469" name="Equation" r:id="rId6" imgW="799753" imgH="393529" progId="Equation.3">
              <p:embed/>
            </p:oleObj>
          </a:graphicData>
        </a:graphic>
      </p:graphicFrame>
      <p:graphicFrame>
        <p:nvGraphicFramePr>
          <p:cNvPr id="21537" name="Object 46"/>
          <p:cNvGraphicFramePr>
            <a:graphicFrameLocks noChangeAspect="1"/>
          </p:cNvGraphicFramePr>
          <p:nvPr/>
        </p:nvGraphicFramePr>
        <p:xfrm>
          <a:off x="5003800" y="1233488"/>
          <a:ext cx="1511300" cy="571500"/>
        </p:xfrm>
        <a:graphic>
          <a:graphicData uri="http://schemas.openxmlformats.org/presentationml/2006/ole">
            <p:oleObj spid="_x0000_s190470" name="Equation" r:id="rId7" imgW="1040948" imgH="393529"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80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80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809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80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0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1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10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810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8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89" grpId="0" animBg="1"/>
      <p:bldP spid="88090" grpId="0"/>
      <p:bldP spid="88091" grpId="0" animBg="1"/>
      <p:bldP spid="88092" grpId="0"/>
      <p:bldP spid="88100" grpId="0" animBg="1"/>
      <p:bldP spid="88101" grpId="0" animBg="1"/>
      <p:bldP spid="88102" grpId="0" animBg="1"/>
      <p:bldP spid="88104" grpId="0" animBg="1"/>
      <p:bldP spid="8810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8"/>
          <p:cNvSpPr>
            <a:spLocks noGrp="1"/>
          </p:cNvSpPr>
          <p:nvPr>
            <p:ph type="sldNum" sz="quarter" idx="12"/>
          </p:nvPr>
        </p:nvSpPr>
        <p:spPr>
          <a:noFill/>
          <a:ln>
            <a:miter lim="800000"/>
            <a:headEnd/>
            <a:tailEnd/>
          </a:ln>
        </p:spPr>
        <p:txBody>
          <a:bodyPr/>
          <a:lstStyle/>
          <a:p>
            <a:fld id="{EBB7C45B-4340-46F8-BD26-0C664331CCEA}" type="slidenum">
              <a:rPr lang="en-US"/>
              <a:pPr/>
              <a:t>54</a:t>
            </a:fld>
            <a:endParaRPr lang="en-US"/>
          </a:p>
        </p:txBody>
      </p:sp>
      <p:sp>
        <p:nvSpPr>
          <p:cNvPr id="22531" name="Rectangle 2"/>
          <p:cNvSpPr>
            <a:spLocks noGrp="1" noChangeArrowheads="1"/>
          </p:cNvSpPr>
          <p:nvPr>
            <p:ph type="title" sz="quarter"/>
          </p:nvPr>
        </p:nvSpPr>
        <p:spPr/>
        <p:txBody>
          <a:bodyPr/>
          <a:lstStyle/>
          <a:p>
            <a:pPr eaLnBrk="1" hangingPunct="1"/>
            <a:r>
              <a:rPr lang="en-US" sz="3200" b="1" smtClean="0"/>
              <a:t>Impedance matching</a:t>
            </a:r>
          </a:p>
        </p:txBody>
      </p:sp>
      <p:graphicFrame>
        <p:nvGraphicFramePr>
          <p:cNvPr id="22532" name="Object 5"/>
          <p:cNvGraphicFramePr>
            <a:graphicFrameLocks noChangeAspect="1"/>
          </p:cNvGraphicFramePr>
          <p:nvPr>
            <p:ph sz="quarter" idx="3"/>
          </p:nvPr>
        </p:nvGraphicFramePr>
        <p:xfrm>
          <a:off x="1403350" y="1665288"/>
          <a:ext cx="6408738" cy="1328737"/>
        </p:xfrm>
        <a:graphic>
          <a:graphicData uri="http://schemas.openxmlformats.org/presentationml/2006/ole">
            <p:oleObj spid="_x0000_s191490" name="Equation" r:id="rId3" imgW="3797300" imgH="787400" progId="Equation.3">
              <p:embed/>
            </p:oleObj>
          </a:graphicData>
        </a:graphic>
      </p:graphicFrame>
      <p:sp>
        <p:nvSpPr>
          <p:cNvPr id="90160" name="Text Box 48"/>
          <p:cNvSpPr txBox="1">
            <a:spLocks noChangeArrowheads="1"/>
          </p:cNvSpPr>
          <p:nvPr/>
        </p:nvSpPr>
        <p:spPr bwMode="auto">
          <a:xfrm>
            <a:off x="1368425" y="3357563"/>
            <a:ext cx="7091363" cy="366712"/>
          </a:xfrm>
          <a:prstGeom prst="rect">
            <a:avLst/>
          </a:prstGeom>
          <a:noFill/>
          <a:ln w="9525">
            <a:noFill/>
            <a:miter lim="800000"/>
            <a:headEnd/>
            <a:tailEnd/>
          </a:ln>
          <a:effectLst/>
        </p:spPr>
        <p:txBody>
          <a:bodyPr>
            <a:spAutoFit/>
          </a:bodyPr>
          <a:lstStyle/>
          <a:p>
            <a:pPr eaLnBrk="1" hangingPunct="1">
              <a:spcBef>
                <a:spcPct val="50000"/>
              </a:spcBef>
            </a:pPr>
            <a:r>
              <a:rPr lang="en-US"/>
              <a:t>For any R</a:t>
            </a:r>
            <a:r>
              <a:rPr lang="en-US" sz="2400" baseline="-25000"/>
              <a:t>load</a:t>
            </a:r>
            <a:r>
              <a:rPr lang="en-US"/>
              <a:t>, as D </a:t>
            </a:r>
            <a:r>
              <a:rPr lang="en-US">
                <a:cs typeface="Arial" charset="0"/>
              </a:rPr>
              <a:t>→ 0, then R</a:t>
            </a:r>
            <a:r>
              <a:rPr lang="en-US" sz="2400" baseline="-25000">
                <a:cs typeface="Arial" charset="0"/>
              </a:rPr>
              <a:t>equiv</a:t>
            </a:r>
            <a:r>
              <a:rPr lang="en-US">
                <a:cs typeface="Arial" charset="0"/>
              </a:rPr>
              <a:t> → ∞ (i.e., an open circuit)</a:t>
            </a:r>
          </a:p>
        </p:txBody>
      </p:sp>
      <p:sp>
        <p:nvSpPr>
          <p:cNvPr id="90161" name="Text Box 49"/>
          <p:cNvSpPr txBox="1">
            <a:spLocks noChangeArrowheads="1"/>
          </p:cNvSpPr>
          <p:nvPr/>
        </p:nvSpPr>
        <p:spPr bwMode="auto">
          <a:xfrm>
            <a:off x="1368425" y="4033838"/>
            <a:ext cx="7127875" cy="366712"/>
          </a:xfrm>
          <a:prstGeom prst="rect">
            <a:avLst/>
          </a:prstGeom>
          <a:noFill/>
          <a:ln w="9525">
            <a:noFill/>
            <a:miter lim="800000"/>
            <a:headEnd/>
            <a:tailEnd/>
          </a:ln>
          <a:effectLst/>
        </p:spPr>
        <p:txBody>
          <a:bodyPr>
            <a:spAutoFit/>
          </a:bodyPr>
          <a:lstStyle/>
          <a:p>
            <a:pPr eaLnBrk="1" hangingPunct="1">
              <a:spcBef>
                <a:spcPct val="50000"/>
              </a:spcBef>
            </a:pPr>
            <a:r>
              <a:rPr lang="en-US"/>
              <a:t>For any R</a:t>
            </a:r>
            <a:r>
              <a:rPr lang="en-US" sz="2400" baseline="-25000"/>
              <a:t>load</a:t>
            </a:r>
            <a:r>
              <a:rPr lang="en-US"/>
              <a:t>, as D </a:t>
            </a:r>
            <a:r>
              <a:rPr lang="en-US">
                <a:cs typeface="Arial" charset="0"/>
              </a:rPr>
              <a:t>→ 1, then R</a:t>
            </a:r>
            <a:r>
              <a:rPr lang="en-US" sz="2400" baseline="-25000">
                <a:cs typeface="Arial" charset="0"/>
              </a:rPr>
              <a:t>equiv</a:t>
            </a:r>
            <a:r>
              <a:rPr lang="en-US">
                <a:cs typeface="Arial" charset="0"/>
              </a:rPr>
              <a:t> → 0 (i.e., a short circuit)</a:t>
            </a:r>
          </a:p>
        </p:txBody>
      </p:sp>
      <p:sp>
        <p:nvSpPr>
          <p:cNvPr id="90162" name="Text Box 50"/>
          <p:cNvSpPr txBox="1">
            <a:spLocks noChangeArrowheads="1"/>
          </p:cNvSpPr>
          <p:nvPr/>
        </p:nvSpPr>
        <p:spPr bwMode="auto">
          <a:xfrm>
            <a:off x="287338" y="4833938"/>
            <a:ext cx="8569325" cy="1200329"/>
          </a:xfrm>
          <a:prstGeom prst="rect">
            <a:avLst/>
          </a:prstGeom>
          <a:noFill/>
          <a:ln w="9525">
            <a:noFill/>
            <a:miter lim="800000"/>
            <a:headEnd/>
            <a:tailEnd/>
          </a:ln>
          <a:effectLst/>
        </p:spPr>
        <p:txBody>
          <a:bodyPr>
            <a:spAutoFit/>
          </a:bodyPr>
          <a:lstStyle/>
          <a:p>
            <a:pPr algn="ctr" eaLnBrk="1" hangingPunct="1">
              <a:spcBef>
                <a:spcPct val="50000"/>
              </a:spcBef>
            </a:pPr>
            <a:r>
              <a:rPr lang="en-US" sz="2400" b="1" dirty="0">
                <a:solidFill>
                  <a:srgbClr val="FF0000"/>
                </a:solidFill>
              </a:rPr>
              <a:t>Thus, the SEPIC </a:t>
            </a:r>
            <a:r>
              <a:rPr lang="en-US" sz="2400" b="1" dirty="0" smtClean="0">
                <a:solidFill>
                  <a:srgbClr val="FF0000"/>
                </a:solidFill>
              </a:rPr>
              <a:t>can </a:t>
            </a:r>
            <a:r>
              <a:rPr lang="en-US" sz="2400" b="1" dirty="0">
                <a:solidFill>
                  <a:srgbClr val="FF0000"/>
                </a:solidFill>
              </a:rPr>
              <a:t>sweep the entire I-V curve of a solar </a:t>
            </a:r>
            <a:r>
              <a:rPr lang="en-US" sz="2400" b="1" dirty="0" smtClean="0">
                <a:solidFill>
                  <a:srgbClr val="FF0000"/>
                </a:solidFill>
              </a:rPr>
              <a:t>panel in order to achieve the MPP regardless of actual load used or received solar energy</a:t>
            </a:r>
            <a:endParaRPr 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60" grpId="0"/>
      <p:bldP spid="90161" grpId="0"/>
      <p:bldP spid="9016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miter lim="800000"/>
            <a:headEnd/>
            <a:tailEnd/>
          </a:ln>
        </p:spPr>
        <p:txBody>
          <a:bodyPr/>
          <a:lstStyle/>
          <a:p>
            <a:fld id="{60D8CD36-3936-4C45-86A4-B52441535FD5}" type="slidenum">
              <a:rPr lang="en-US"/>
              <a:pPr/>
              <a:t>55</a:t>
            </a:fld>
            <a:endParaRPr lang="en-US"/>
          </a:p>
        </p:txBody>
      </p:sp>
      <p:sp>
        <p:nvSpPr>
          <p:cNvPr id="55826" name="Rectangle 530"/>
          <p:cNvSpPr>
            <a:spLocks noChangeArrowheads="1"/>
          </p:cNvSpPr>
          <p:nvPr/>
        </p:nvSpPr>
        <p:spPr bwMode="auto">
          <a:xfrm>
            <a:off x="309045" y="279790"/>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smtClean="0">
                <a:solidFill>
                  <a:srgbClr val="000000"/>
                </a:solidFill>
              </a:rPr>
              <a:t>The </a:t>
            </a:r>
            <a:r>
              <a:rPr lang="en-US" sz="2400" b="1" dirty="0" err="1" smtClean="0">
                <a:solidFill>
                  <a:srgbClr val="000000"/>
                </a:solidFill>
              </a:rPr>
              <a:t>Cuk</a:t>
            </a:r>
            <a:r>
              <a:rPr lang="en-US" sz="2400" b="1" dirty="0" smtClean="0">
                <a:solidFill>
                  <a:srgbClr val="000000"/>
                </a:solidFill>
              </a:rPr>
              <a:t> converter</a:t>
            </a:r>
            <a:endParaRPr lang="en-US" sz="2400" b="1" dirty="0"/>
          </a:p>
        </p:txBody>
      </p:sp>
      <p:grpSp>
        <p:nvGrpSpPr>
          <p:cNvPr id="2" name="Group 622"/>
          <p:cNvGrpSpPr>
            <a:grpSpLocks/>
          </p:cNvGrpSpPr>
          <p:nvPr/>
        </p:nvGrpSpPr>
        <p:grpSpPr bwMode="auto">
          <a:xfrm>
            <a:off x="385855" y="743520"/>
            <a:ext cx="2298700" cy="1398588"/>
            <a:chOff x="684" y="2118"/>
            <a:chExt cx="1448" cy="881"/>
          </a:xfrm>
          <a:solidFill>
            <a:schemeClr val="bg1"/>
          </a:solidFill>
        </p:grpSpPr>
        <p:sp>
          <p:nvSpPr>
            <p:cNvPr id="4207" name="Line 470"/>
            <p:cNvSpPr>
              <a:spLocks noChangeShapeType="1"/>
            </p:cNvSpPr>
            <p:nvPr/>
          </p:nvSpPr>
          <p:spPr bwMode="auto">
            <a:xfrm>
              <a:off x="949" y="2730"/>
              <a:ext cx="303" cy="1"/>
            </a:xfrm>
            <a:prstGeom prst="line">
              <a:avLst/>
            </a:prstGeom>
            <a:grpFill/>
            <a:ln w="15875">
              <a:solidFill>
                <a:srgbClr val="000000"/>
              </a:solidFill>
              <a:round/>
              <a:headEnd/>
              <a:tailEnd/>
            </a:ln>
          </p:spPr>
          <p:txBody>
            <a:bodyPr/>
            <a:lstStyle/>
            <a:p>
              <a:endParaRPr lang="en-US"/>
            </a:p>
          </p:txBody>
        </p:sp>
        <p:sp>
          <p:nvSpPr>
            <p:cNvPr id="4208" name="Line 471"/>
            <p:cNvSpPr>
              <a:spLocks noChangeShapeType="1"/>
            </p:cNvSpPr>
            <p:nvPr/>
          </p:nvSpPr>
          <p:spPr bwMode="auto">
            <a:xfrm>
              <a:off x="1002" y="2766"/>
              <a:ext cx="179" cy="1"/>
            </a:xfrm>
            <a:prstGeom prst="line">
              <a:avLst/>
            </a:prstGeom>
            <a:grpFill/>
            <a:ln w="15875">
              <a:solidFill>
                <a:srgbClr val="000000"/>
              </a:solidFill>
              <a:round/>
              <a:headEnd/>
              <a:tailEnd/>
            </a:ln>
          </p:spPr>
          <p:txBody>
            <a:bodyPr/>
            <a:lstStyle/>
            <a:p>
              <a:endParaRPr lang="en-US"/>
            </a:p>
          </p:txBody>
        </p:sp>
        <p:sp>
          <p:nvSpPr>
            <p:cNvPr id="4209" name="Line 472"/>
            <p:cNvSpPr>
              <a:spLocks noChangeShapeType="1"/>
            </p:cNvSpPr>
            <p:nvPr/>
          </p:nvSpPr>
          <p:spPr bwMode="auto">
            <a:xfrm flipV="1">
              <a:off x="1089" y="2766"/>
              <a:ext cx="4" cy="233"/>
            </a:xfrm>
            <a:prstGeom prst="line">
              <a:avLst/>
            </a:prstGeom>
            <a:grpFill/>
            <a:ln w="15875">
              <a:solidFill>
                <a:srgbClr val="000000"/>
              </a:solidFill>
              <a:round/>
              <a:headEnd/>
              <a:tailEnd/>
            </a:ln>
          </p:spPr>
          <p:txBody>
            <a:bodyPr/>
            <a:lstStyle/>
            <a:p>
              <a:endParaRPr lang="en-US"/>
            </a:p>
          </p:txBody>
        </p:sp>
        <p:sp>
          <p:nvSpPr>
            <p:cNvPr id="4210" name="Line 473"/>
            <p:cNvSpPr>
              <a:spLocks noChangeShapeType="1"/>
            </p:cNvSpPr>
            <p:nvPr/>
          </p:nvSpPr>
          <p:spPr bwMode="auto">
            <a:xfrm flipV="1">
              <a:off x="1092" y="2498"/>
              <a:ext cx="1" cy="232"/>
            </a:xfrm>
            <a:prstGeom prst="line">
              <a:avLst/>
            </a:prstGeom>
            <a:grpFill/>
            <a:ln w="15875">
              <a:solidFill>
                <a:srgbClr val="000000"/>
              </a:solidFill>
              <a:round/>
              <a:headEnd/>
              <a:tailEnd/>
            </a:ln>
          </p:spPr>
          <p:txBody>
            <a:bodyPr/>
            <a:lstStyle/>
            <a:p>
              <a:endParaRPr lang="en-US"/>
            </a:p>
          </p:txBody>
        </p:sp>
        <p:sp>
          <p:nvSpPr>
            <p:cNvPr id="4211" name="Rectangle 474"/>
            <p:cNvSpPr>
              <a:spLocks noChangeArrowheads="1"/>
            </p:cNvSpPr>
            <p:nvPr/>
          </p:nvSpPr>
          <p:spPr bwMode="auto">
            <a:xfrm>
              <a:off x="684" y="2653"/>
              <a:ext cx="110"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V</a:t>
              </a:r>
              <a:endParaRPr lang="en-US"/>
            </a:p>
          </p:txBody>
        </p:sp>
        <p:sp>
          <p:nvSpPr>
            <p:cNvPr id="4212" name="Rectangle 475"/>
            <p:cNvSpPr>
              <a:spLocks noChangeArrowheads="1"/>
            </p:cNvSpPr>
            <p:nvPr/>
          </p:nvSpPr>
          <p:spPr bwMode="auto">
            <a:xfrm>
              <a:off x="791" y="2712"/>
              <a:ext cx="9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in</a:t>
              </a:r>
              <a:endParaRPr lang="en-US"/>
            </a:p>
          </p:txBody>
        </p:sp>
        <p:sp>
          <p:nvSpPr>
            <p:cNvPr id="4213" name="Rectangle 476"/>
            <p:cNvSpPr>
              <a:spLocks noChangeArrowheads="1"/>
            </p:cNvSpPr>
            <p:nvPr/>
          </p:nvSpPr>
          <p:spPr bwMode="auto">
            <a:xfrm>
              <a:off x="1473" y="2653"/>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214" name="Line 477"/>
            <p:cNvSpPr>
              <a:spLocks noChangeShapeType="1"/>
            </p:cNvSpPr>
            <p:nvPr/>
          </p:nvSpPr>
          <p:spPr bwMode="auto">
            <a:xfrm>
              <a:off x="1724" y="2500"/>
              <a:ext cx="204" cy="0"/>
            </a:xfrm>
            <a:prstGeom prst="line">
              <a:avLst/>
            </a:prstGeom>
            <a:grpFill/>
            <a:ln w="19050">
              <a:solidFill>
                <a:srgbClr val="000000"/>
              </a:solidFill>
              <a:round/>
              <a:headEnd/>
              <a:tailEnd/>
            </a:ln>
          </p:spPr>
          <p:txBody>
            <a:bodyPr/>
            <a:lstStyle/>
            <a:p>
              <a:endParaRPr lang="en-US"/>
            </a:p>
          </p:txBody>
        </p:sp>
        <p:sp>
          <p:nvSpPr>
            <p:cNvPr id="4215" name="Line 478"/>
            <p:cNvSpPr>
              <a:spLocks noChangeShapeType="1"/>
            </p:cNvSpPr>
            <p:nvPr/>
          </p:nvSpPr>
          <p:spPr bwMode="auto">
            <a:xfrm flipV="1">
              <a:off x="1089" y="2999"/>
              <a:ext cx="839" cy="0"/>
            </a:xfrm>
            <a:prstGeom prst="line">
              <a:avLst/>
            </a:prstGeom>
            <a:grpFill/>
            <a:ln w="15875">
              <a:solidFill>
                <a:srgbClr val="000000"/>
              </a:solidFill>
              <a:round/>
              <a:headEnd/>
              <a:tailEnd/>
            </a:ln>
          </p:spPr>
          <p:txBody>
            <a:bodyPr/>
            <a:lstStyle/>
            <a:p>
              <a:endParaRPr lang="en-US"/>
            </a:p>
          </p:txBody>
        </p:sp>
        <p:sp>
          <p:nvSpPr>
            <p:cNvPr id="4216" name="Freeform 479"/>
            <p:cNvSpPr>
              <a:spLocks noEditPoints="1"/>
            </p:cNvSpPr>
            <p:nvPr/>
          </p:nvSpPr>
          <p:spPr bwMode="auto">
            <a:xfrm>
              <a:off x="1149" y="2439"/>
              <a:ext cx="212" cy="35"/>
            </a:xfrm>
            <a:custGeom>
              <a:avLst/>
              <a:gdLst>
                <a:gd name="T0" fmla="*/ 4 w 346"/>
                <a:gd name="T1" fmla="*/ 13 h 49"/>
                <a:gd name="T2" fmla="*/ 189 w 346"/>
                <a:gd name="T3" fmla="*/ 13 h 49"/>
                <a:gd name="T4" fmla="*/ 191 w 346"/>
                <a:gd name="T5" fmla="*/ 13 h 49"/>
                <a:gd name="T6" fmla="*/ 191 w 346"/>
                <a:gd name="T7" fmla="*/ 14 h 49"/>
                <a:gd name="T8" fmla="*/ 192 w 346"/>
                <a:gd name="T9" fmla="*/ 14 h 49"/>
                <a:gd name="T10" fmla="*/ 192 w 346"/>
                <a:gd name="T11" fmla="*/ 15 h 49"/>
                <a:gd name="T12" fmla="*/ 192 w 346"/>
                <a:gd name="T13" fmla="*/ 15 h 49"/>
                <a:gd name="T14" fmla="*/ 193 w 346"/>
                <a:gd name="T15" fmla="*/ 16 h 49"/>
                <a:gd name="T16" fmla="*/ 193 w 346"/>
                <a:gd name="T17" fmla="*/ 16 h 49"/>
                <a:gd name="T18" fmla="*/ 193 w 346"/>
                <a:gd name="T19" fmla="*/ 18 h 49"/>
                <a:gd name="T20" fmla="*/ 193 w 346"/>
                <a:gd name="T21" fmla="*/ 19 h 49"/>
                <a:gd name="T22" fmla="*/ 193 w 346"/>
                <a:gd name="T23" fmla="*/ 19 h 49"/>
                <a:gd name="T24" fmla="*/ 192 w 346"/>
                <a:gd name="T25" fmla="*/ 20 h 49"/>
                <a:gd name="T26" fmla="*/ 192 w 346"/>
                <a:gd name="T27" fmla="*/ 21 h 49"/>
                <a:gd name="T28" fmla="*/ 192 w 346"/>
                <a:gd name="T29" fmla="*/ 21 h 49"/>
                <a:gd name="T30" fmla="*/ 191 w 346"/>
                <a:gd name="T31" fmla="*/ 21 h 49"/>
                <a:gd name="T32" fmla="*/ 191 w 346"/>
                <a:gd name="T33" fmla="*/ 22 h 49"/>
                <a:gd name="T34" fmla="*/ 189 w 346"/>
                <a:gd name="T35" fmla="*/ 22 h 49"/>
                <a:gd name="T36" fmla="*/ 4 w 346"/>
                <a:gd name="T37" fmla="*/ 22 h 49"/>
                <a:gd name="T38" fmla="*/ 3 w 346"/>
                <a:gd name="T39" fmla="*/ 22 h 49"/>
                <a:gd name="T40" fmla="*/ 2 w 346"/>
                <a:gd name="T41" fmla="*/ 21 h 49"/>
                <a:gd name="T42" fmla="*/ 2 w 346"/>
                <a:gd name="T43" fmla="*/ 21 h 49"/>
                <a:gd name="T44" fmla="*/ 1 w 346"/>
                <a:gd name="T45" fmla="*/ 21 h 49"/>
                <a:gd name="T46" fmla="*/ 1 w 346"/>
                <a:gd name="T47" fmla="*/ 20 h 49"/>
                <a:gd name="T48" fmla="*/ 1 w 346"/>
                <a:gd name="T49" fmla="*/ 19 h 49"/>
                <a:gd name="T50" fmla="*/ 1 w 346"/>
                <a:gd name="T51" fmla="*/ 19 h 49"/>
                <a:gd name="T52" fmla="*/ 0 w 346"/>
                <a:gd name="T53" fmla="*/ 18 h 49"/>
                <a:gd name="T54" fmla="*/ 1 w 346"/>
                <a:gd name="T55" fmla="*/ 16 h 49"/>
                <a:gd name="T56" fmla="*/ 1 w 346"/>
                <a:gd name="T57" fmla="*/ 16 h 49"/>
                <a:gd name="T58" fmla="*/ 1 w 346"/>
                <a:gd name="T59" fmla="*/ 15 h 49"/>
                <a:gd name="T60" fmla="*/ 1 w 346"/>
                <a:gd name="T61" fmla="*/ 15 h 49"/>
                <a:gd name="T62" fmla="*/ 2 w 346"/>
                <a:gd name="T63" fmla="*/ 14 h 49"/>
                <a:gd name="T64" fmla="*/ 2 w 346"/>
                <a:gd name="T65" fmla="*/ 14 h 49"/>
                <a:gd name="T66" fmla="*/ 3 w 346"/>
                <a:gd name="T67" fmla="*/ 13 h 49"/>
                <a:gd name="T68" fmla="*/ 4 w 346"/>
                <a:gd name="T69" fmla="*/ 13 h 49"/>
                <a:gd name="T70" fmla="*/ 4 w 346"/>
                <a:gd name="T71" fmla="*/ 13 h 49"/>
                <a:gd name="T72" fmla="*/ 182 w 346"/>
                <a:gd name="T73" fmla="*/ 0 h 49"/>
                <a:gd name="T74" fmla="*/ 212 w 346"/>
                <a:gd name="T75" fmla="*/ 18 h 49"/>
                <a:gd name="T76" fmla="*/ 182 w 346"/>
                <a:gd name="T77" fmla="*/ 35 h 49"/>
                <a:gd name="T78" fmla="*/ 182 w 346"/>
                <a:gd name="T79" fmla="*/ 0 h 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49">
                  <a:moveTo>
                    <a:pt x="7" y="18"/>
                  </a:moveTo>
                  <a:lnTo>
                    <a:pt x="309" y="18"/>
                  </a:lnTo>
                  <a:lnTo>
                    <a:pt x="311" y="18"/>
                  </a:lnTo>
                  <a:lnTo>
                    <a:pt x="312" y="19"/>
                  </a:lnTo>
                  <a:lnTo>
                    <a:pt x="313" y="20"/>
                  </a:lnTo>
                  <a:lnTo>
                    <a:pt x="314" y="21"/>
                  </a:lnTo>
                  <a:lnTo>
                    <a:pt x="315" y="22"/>
                  </a:lnTo>
                  <a:lnTo>
                    <a:pt x="315" y="23"/>
                  </a:lnTo>
                  <a:lnTo>
                    <a:pt x="315" y="25"/>
                  </a:lnTo>
                  <a:lnTo>
                    <a:pt x="315" y="26"/>
                  </a:lnTo>
                  <a:lnTo>
                    <a:pt x="315" y="27"/>
                  </a:lnTo>
                  <a:lnTo>
                    <a:pt x="314" y="28"/>
                  </a:lnTo>
                  <a:lnTo>
                    <a:pt x="314" y="29"/>
                  </a:lnTo>
                  <a:lnTo>
                    <a:pt x="313" y="29"/>
                  </a:lnTo>
                  <a:lnTo>
                    <a:pt x="312" y="30"/>
                  </a:lnTo>
                  <a:lnTo>
                    <a:pt x="311" y="31"/>
                  </a:lnTo>
                  <a:lnTo>
                    <a:pt x="309" y="31"/>
                  </a:lnTo>
                  <a:lnTo>
                    <a:pt x="7" y="31"/>
                  </a:lnTo>
                  <a:lnTo>
                    <a:pt x="5" y="31"/>
                  </a:lnTo>
                  <a:lnTo>
                    <a:pt x="4" y="30"/>
                  </a:lnTo>
                  <a:lnTo>
                    <a:pt x="3" y="29"/>
                  </a:lnTo>
                  <a:lnTo>
                    <a:pt x="2" y="29"/>
                  </a:lnTo>
                  <a:lnTo>
                    <a:pt x="2" y="28"/>
                  </a:lnTo>
                  <a:lnTo>
                    <a:pt x="1" y="27"/>
                  </a:lnTo>
                  <a:lnTo>
                    <a:pt x="1" y="26"/>
                  </a:lnTo>
                  <a:lnTo>
                    <a:pt x="0" y="25"/>
                  </a:lnTo>
                  <a:lnTo>
                    <a:pt x="1" y="23"/>
                  </a:lnTo>
                  <a:lnTo>
                    <a:pt x="1" y="22"/>
                  </a:lnTo>
                  <a:lnTo>
                    <a:pt x="2" y="21"/>
                  </a:lnTo>
                  <a:lnTo>
                    <a:pt x="3" y="20"/>
                  </a:lnTo>
                  <a:lnTo>
                    <a:pt x="4" y="19"/>
                  </a:lnTo>
                  <a:lnTo>
                    <a:pt x="5" y="18"/>
                  </a:lnTo>
                  <a:lnTo>
                    <a:pt x="7" y="18"/>
                  </a:lnTo>
                  <a:close/>
                  <a:moveTo>
                    <a:pt x="297" y="0"/>
                  </a:moveTo>
                  <a:lnTo>
                    <a:pt x="346" y="25"/>
                  </a:lnTo>
                  <a:lnTo>
                    <a:pt x="297" y="49"/>
                  </a:lnTo>
                  <a:lnTo>
                    <a:pt x="297" y="0"/>
                  </a:lnTo>
                  <a:close/>
                </a:path>
              </a:pathLst>
            </a:custGeom>
            <a:grpFill/>
            <a:ln w="1588">
              <a:solidFill>
                <a:srgbClr val="000000"/>
              </a:solidFill>
              <a:prstDash val="solid"/>
              <a:round/>
              <a:headEnd/>
              <a:tailEnd/>
            </a:ln>
          </p:spPr>
          <p:txBody>
            <a:bodyPr/>
            <a:lstStyle/>
            <a:p>
              <a:endParaRPr lang="en-US"/>
            </a:p>
          </p:txBody>
        </p:sp>
        <p:sp>
          <p:nvSpPr>
            <p:cNvPr id="4217" name="Rectangle 480"/>
            <p:cNvSpPr>
              <a:spLocks noChangeArrowheads="1"/>
            </p:cNvSpPr>
            <p:nvPr/>
          </p:nvSpPr>
          <p:spPr bwMode="auto">
            <a:xfrm>
              <a:off x="1183" y="2212"/>
              <a:ext cx="42"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4218" name="Rectangle 481"/>
            <p:cNvSpPr>
              <a:spLocks noChangeArrowheads="1"/>
            </p:cNvSpPr>
            <p:nvPr/>
          </p:nvSpPr>
          <p:spPr bwMode="auto">
            <a:xfrm>
              <a:off x="1222" y="2280"/>
              <a:ext cx="93" cy="144"/>
            </a:xfrm>
            <a:prstGeom prst="rect">
              <a:avLst/>
            </a:prstGeom>
            <a:grp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in</a:t>
              </a:r>
              <a:endParaRPr lang="en-US"/>
            </a:p>
          </p:txBody>
        </p:sp>
        <p:sp>
          <p:nvSpPr>
            <p:cNvPr id="4219" name="Freeform 482"/>
            <p:cNvSpPr>
              <a:spLocks/>
            </p:cNvSpPr>
            <p:nvPr/>
          </p:nvSpPr>
          <p:spPr bwMode="auto">
            <a:xfrm>
              <a:off x="1475" y="2398"/>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close/>
                </a:path>
              </a:pathLst>
            </a:custGeom>
            <a:grpFill/>
            <a:ln w="9525">
              <a:noFill/>
              <a:round/>
              <a:headEnd/>
              <a:tailEnd/>
            </a:ln>
          </p:spPr>
          <p:txBody>
            <a:bodyPr/>
            <a:lstStyle/>
            <a:p>
              <a:endParaRPr lang="en-US"/>
            </a:p>
          </p:txBody>
        </p:sp>
        <p:sp>
          <p:nvSpPr>
            <p:cNvPr id="4220" name="Freeform 483"/>
            <p:cNvSpPr>
              <a:spLocks/>
            </p:cNvSpPr>
            <p:nvPr/>
          </p:nvSpPr>
          <p:spPr bwMode="auto">
            <a:xfrm>
              <a:off x="1475" y="2398"/>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path>
              </a:pathLst>
            </a:custGeom>
            <a:grpFill/>
            <a:ln w="15875">
              <a:solidFill>
                <a:srgbClr val="000000"/>
              </a:solidFill>
              <a:prstDash val="solid"/>
              <a:round/>
              <a:headEnd/>
              <a:tailEnd/>
            </a:ln>
          </p:spPr>
          <p:txBody>
            <a:bodyPr/>
            <a:lstStyle/>
            <a:p>
              <a:endParaRPr lang="en-US"/>
            </a:p>
          </p:txBody>
        </p:sp>
        <p:sp>
          <p:nvSpPr>
            <p:cNvPr id="4221" name="Freeform 484"/>
            <p:cNvSpPr>
              <a:spLocks/>
            </p:cNvSpPr>
            <p:nvPr/>
          </p:nvSpPr>
          <p:spPr bwMode="auto">
            <a:xfrm>
              <a:off x="1564" y="2398"/>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close/>
                </a:path>
              </a:pathLst>
            </a:custGeom>
            <a:grpFill/>
            <a:ln w="9525">
              <a:noFill/>
              <a:round/>
              <a:headEnd/>
              <a:tailEnd/>
            </a:ln>
          </p:spPr>
          <p:txBody>
            <a:bodyPr/>
            <a:lstStyle/>
            <a:p>
              <a:endParaRPr lang="en-US"/>
            </a:p>
          </p:txBody>
        </p:sp>
        <p:sp>
          <p:nvSpPr>
            <p:cNvPr id="4222" name="Freeform 485"/>
            <p:cNvSpPr>
              <a:spLocks/>
            </p:cNvSpPr>
            <p:nvPr/>
          </p:nvSpPr>
          <p:spPr bwMode="auto">
            <a:xfrm>
              <a:off x="1564" y="2398"/>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path>
              </a:pathLst>
            </a:custGeom>
            <a:grpFill/>
            <a:ln w="15875">
              <a:solidFill>
                <a:srgbClr val="000000"/>
              </a:solidFill>
              <a:prstDash val="solid"/>
              <a:round/>
              <a:headEnd/>
              <a:tailEnd/>
            </a:ln>
          </p:spPr>
          <p:txBody>
            <a:bodyPr/>
            <a:lstStyle/>
            <a:p>
              <a:endParaRPr lang="en-US"/>
            </a:p>
          </p:txBody>
        </p:sp>
        <p:sp>
          <p:nvSpPr>
            <p:cNvPr id="4223" name="Freeform 486"/>
            <p:cNvSpPr>
              <a:spLocks/>
            </p:cNvSpPr>
            <p:nvPr/>
          </p:nvSpPr>
          <p:spPr bwMode="auto">
            <a:xfrm>
              <a:off x="1653" y="2398"/>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close/>
                </a:path>
              </a:pathLst>
            </a:custGeom>
            <a:grpFill/>
            <a:ln w="9525">
              <a:noFill/>
              <a:round/>
              <a:headEnd/>
              <a:tailEnd/>
            </a:ln>
          </p:spPr>
          <p:txBody>
            <a:bodyPr/>
            <a:lstStyle/>
            <a:p>
              <a:endParaRPr lang="en-US"/>
            </a:p>
          </p:txBody>
        </p:sp>
        <p:sp>
          <p:nvSpPr>
            <p:cNvPr id="4224" name="Freeform 487"/>
            <p:cNvSpPr>
              <a:spLocks/>
            </p:cNvSpPr>
            <p:nvPr/>
          </p:nvSpPr>
          <p:spPr bwMode="auto">
            <a:xfrm>
              <a:off x="1653" y="2398"/>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path>
              </a:pathLst>
            </a:custGeom>
            <a:grpFill/>
            <a:ln w="15875">
              <a:solidFill>
                <a:srgbClr val="000000"/>
              </a:solidFill>
              <a:prstDash val="solid"/>
              <a:round/>
              <a:headEnd/>
              <a:tailEnd/>
            </a:ln>
          </p:spPr>
          <p:txBody>
            <a:bodyPr/>
            <a:lstStyle/>
            <a:p>
              <a:endParaRPr lang="en-US"/>
            </a:p>
          </p:txBody>
        </p:sp>
        <p:sp>
          <p:nvSpPr>
            <p:cNvPr id="4225" name="Rectangle 488"/>
            <p:cNvSpPr>
              <a:spLocks noChangeArrowheads="1"/>
            </p:cNvSpPr>
            <p:nvPr/>
          </p:nvSpPr>
          <p:spPr bwMode="auto">
            <a:xfrm>
              <a:off x="1475" y="2494"/>
              <a:ext cx="284" cy="191"/>
            </a:xfrm>
            <a:prstGeom prst="rect">
              <a:avLst/>
            </a:prstGeom>
            <a:grpFill/>
            <a:ln w="9525">
              <a:noFill/>
              <a:miter lim="800000"/>
              <a:headEnd/>
              <a:tailEnd/>
            </a:ln>
          </p:spPr>
          <p:txBody>
            <a:bodyPr/>
            <a:lstStyle/>
            <a:p>
              <a:pPr eaLnBrk="1" hangingPunct="1"/>
              <a:endParaRPr lang="en-US"/>
            </a:p>
          </p:txBody>
        </p:sp>
        <p:sp>
          <p:nvSpPr>
            <p:cNvPr id="4226" name="Rectangle 489"/>
            <p:cNvSpPr>
              <a:spLocks noChangeArrowheads="1"/>
            </p:cNvSpPr>
            <p:nvPr/>
          </p:nvSpPr>
          <p:spPr bwMode="auto">
            <a:xfrm>
              <a:off x="1564" y="2542"/>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227" name="Rectangle 491"/>
            <p:cNvSpPr>
              <a:spLocks noChangeArrowheads="1"/>
            </p:cNvSpPr>
            <p:nvPr/>
          </p:nvSpPr>
          <p:spPr bwMode="auto">
            <a:xfrm>
              <a:off x="1660" y="2118"/>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228" name="Rectangle 492"/>
            <p:cNvSpPr>
              <a:spLocks noChangeArrowheads="1"/>
            </p:cNvSpPr>
            <p:nvPr/>
          </p:nvSpPr>
          <p:spPr bwMode="auto">
            <a:xfrm>
              <a:off x="1520" y="2496"/>
              <a:ext cx="169"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L1</a:t>
              </a:r>
              <a:endParaRPr lang="en-US"/>
            </a:p>
          </p:txBody>
        </p:sp>
        <p:sp>
          <p:nvSpPr>
            <p:cNvPr id="4229" name="Line 493"/>
            <p:cNvSpPr>
              <a:spLocks noChangeShapeType="1"/>
            </p:cNvSpPr>
            <p:nvPr/>
          </p:nvSpPr>
          <p:spPr bwMode="auto">
            <a:xfrm flipH="1">
              <a:off x="1927" y="2499"/>
              <a:ext cx="1" cy="179"/>
            </a:xfrm>
            <a:prstGeom prst="line">
              <a:avLst/>
            </a:prstGeom>
            <a:grpFill/>
            <a:ln w="19050">
              <a:solidFill>
                <a:schemeClr val="tx1"/>
              </a:solidFill>
              <a:round/>
              <a:headEnd/>
              <a:tailEnd/>
            </a:ln>
            <a:effectLst/>
          </p:spPr>
          <p:txBody>
            <a:bodyPr/>
            <a:lstStyle/>
            <a:p>
              <a:endParaRPr lang="en-US"/>
            </a:p>
          </p:txBody>
        </p:sp>
        <p:sp>
          <p:nvSpPr>
            <p:cNvPr id="4230" name="Line 494"/>
            <p:cNvSpPr>
              <a:spLocks noChangeShapeType="1"/>
            </p:cNvSpPr>
            <p:nvPr/>
          </p:nvSpPr>
          <p:spPr bwMode="auto">
            <a:xfrm>
              <a:off x="1928" y="2837"/>
              <a:ext cx="0" cy="162"/>
            </a:xfrm>
            <a:prstGeom prst="line">
              <a:avLst/>
            </a:prstGeom>
            <a:grpFill/>
            <a:ln w="19050">
              <a:solidFill>
                <a:schemeClr val="tx1"/>
              </a:solidFill>
              <a:round/>
              <a:headEnd/>
              <a:tailEnd/>
            </a:ln>
            <a:effectLst/>
          </p:spPr>
          <p:txBody>
            <a:bodyPr/>
            <a:lstStyle/>
            <a:p>
              <a:endParaRPr lang="en-US"/>
            </a:p>
          </p:txBody>
        </p:sp>
        <p:sp>
          <p:nvSpPr>
            <p:cNvPr id="4231" name="Line 495"/>
            <p:cNvSpPr>
              <a:spLocks noChangeShapeType="1"/>
            </p:cNvSpPr>
            <p:nvPr/>
          </p:nvSpPr>
          <p:spPr bwMode="auto">
            <a:xfrm>
              <a:off x="1089" y="2499"/>
              <a:ext cx="386" cy="0"/>
            </a:xfrm>
            <a:prstGeom prst="line">
              <a:avLst/>
            </a:prstGeom>
            <a:grpFill/>
            <a:ln w="19050">
              <a:solidFill>
                <a:srgbClr val="000000"/>
              </a:solidFill>
              <a:round/>
              <a:headEnd/>
              <a:tailEnd/>
            </a:ln>
          </p:spPr>
          <p:txBody>
            <a:bodyPr/>
            <a:lstStyle/>
            <a:p>
              <a:endParaRPr lang="en-US"/>
            </a:p>
          </p:txBody>
        </p:sp>
        <p:grpSp>
          <p:nvGrpSpPr>
            <p:cNvPr id="3" name="Group 496"/>
            <p:cNvGrpSpPr>
              <a:grpSpLocks/>
            </p:cNvGrpSpPr>
            <p:nvPr/>
          </p:nvGrpSpPr>
          <p:grpSpPr bwMode="auto">
            <a:xfrm>
              <a:off x="1905" y="2678"/>
              <a:ext cx="182" cy="114"/>
              <a:chOff x="2631" y="3202"/>
              <a:chExt cx="182" cy="114"/>
            </a:xfrm>
            <a:grpFill/>
          </p:grpSpPr>
          <p:sp>
            <p:nvSpPr>
              <p:cNvPr id="4237" name="Line 497"/>
              <p:cNvSpPr>
                <a:spLocks noChangeShapeType="1"/>
              </p:cNvSpPr>
              <p:nvPr/>
            </p:nvSpPr>
            <p:spPr bwMode="auto">
              <a:xfrm rot="5400000" flipV="1">
                <a:off x="2668" y="3191"/>
                <a:ext cx="114" cy="136"/>
              </a:xfrm>
              <a:prstGeom prst="line">
                <a:avLst/>
              </a:prstGeom>
              <a:grpFill/>
              <a:ln w="19050">
                <a:solidFill>
                  <a:srgbClr val="000000"/>
                </a:solidFill>
                <a:round/>
                <a:headEnd/>
                <a:tailEnd/>
              </a:ln>
            </p:spPr>
            <p:txBody>
              <a:bodyPr/>
              <a:lstStyle/>
              <a:p>
                <a:endParaRPr lang="en-US"/>
              </a:p>
            </p:txBody>
          </p:sp>
          <p:sp>
            <p:nvSpPr>
              <p:cNvPr id="4238" name="Line 498"/>
              <p:cNvSpPr>
                <a:spLocks noChangeShapeType="1"/>
              </p:cNvSpPr>
              <p:nvPr/>
            </p:nvSpPr>
            <p:spPr bwMode="auto">
              <a:xfrm rot="5400000">
                <a:off x="2665" y="3168"/>
                <a:ext cx="114" cy="182"/>
              </a:xfrm>
              <a:prstGeom prst="line">
                <a:avLst/>
              </a:prstGeom>
              <a:grpFill/>
              <a:ln w="9525">
                <a:solidFill>
                  <a:schemeClr val="tx1"/>
                </a:solidFill>
                <a:round/>
                <a:headEnd type="triangle" w="med" len="med"/>
                <a:tailEnd type="triangle" w="med" len="med"/>
              </a:ln>
              <a:effectLst/>
            </p:spPr>
            <p:txBody>
              <a:bodyPr/>
              <a:lstStyle/>
              <a:p>
                <a:endParaRPr lang="en-US"/>
              </a:p>
            </p:txBody>
          </p:sp>
        </p:grpSp>
        <p:sp>
          <p:nvSpPr>
            <p:cNvPr id="4233" name="Rectangle 499"/>
            <p:cNvSpPr>
              <a:spLocks noChangeArrowheads="1"/>
            </p:cNvSpPr>
            <p:nvPr/>
          </p:nvSpPr>
          <p:spPr bwMode="auto">
            <a:xfrm>
              <a:off x="1384" y="2146"/>
              <a:ext cx="476" cy="173"/>
            </a:xfrm>
            <a:prstGeom prst="rect">
              <a:avLst/>
            </a:prstGeom>
            <a:grpFill/>
            <a:ln w="9525">
              <a:noFill/>
              <a:miter lim="800000"/>
              <a:headEnd/>
              <a:tailEnd/>
            </a:ln>
          </p:spPr>
          <p:txBody>
            <a:bodyPr lIns="0" tIns="0" rIns="0" bIns="0">
              <a:spAutoFit/>
            </a:bodyPr>
            <a:lstStyle/>
            <a:p>
              <a:pPr algn="ctr" eaLnBrk="1" hangingPunct="1"/>
              <a:r>
                <a:rPr lang="en-US">
                  <a:solidFill>
                    <a:srgbClr val="000000"/>
                  </a:solidFill>
                  <a:latin typeface="Times New Roman" pitchFamily="18" charset="0"/>
                </a:rPr>
                <a:t>+ v </a:t>
              </a:r>
              <a:r>
                <a:rPr lang="en-US" sz="2400" baseline="-25000">
                  <a:solidFill>
                    <a:srgbClr val="000000"/>
                  </a:solidFill>
                  <a:latin typeface="Times New Roman" pitchFamily="18" charset="0"/>
                </a:rPr>
                <a:t>L1</a:t>
              </a:r>
              <a:r>
                <a:rPr lang="en-US" baseline="-25000">
                  <a:solidFill>
                    <a:srgbClr val="000000"/>
                  </a:solidFill>
                  <a:latin typeface="Times New Roman" pitchFamily="18" charset="0"/>
                </a:rPr>
                <a:t> </a:t>
              </a:r>
              <a:r>
                <a:rPr lang="en-US">
                  <a:solidFill>
                    <a:srgbClr val="000000"/>
                  </a:solidFill>
                  <a:latin typeface="Times New Roman" pitchFamily="18" charset="0"/>
                </a:rPr>
                <a:t>–</a:t>
              </a:r>
            </a:p>
          </p:txBody>
        </p:sp>
        <p:sp>
          <p:nvSpPr>
            <p:cNvPr id="4234" name="Line 500"/>
            <p:cNvSpPr>
              <a:spLocks noChangeShapeType="1"/>
            </p:cNvSpPr>
            <p:nvPr/>
          </p:nvSpPr>
          <p:spPr bwMode="auto">
            <a:xfrm rot="16200000" flipH="1">
              <a:off x="2030" y="2398"/>
              <a:ext cx="0" cy="204"/>
            </a:xfrm>
            <a:prstGeom prst="line">
              <a:avLst/>
            </a:prstGeom>
            <a:grpFill/>
            <a:ln w="15875">
              <a:solidFill>
                <a:srgbClr val="000000"/>
              </a:solidFill>
              <a:round/>
              <a:headEnd/>
              <a:tailEnd/>
            </a:ln>
          </p:spPr>
          <p:txBody>
            <a:bodyPr/>
            <a:lstStyle/>
            <a:p>
              <a:endParaRPr lang="en-US"/>
            </a:p>
          </p:txBody>
        </p:sp>
        <p:sp>
          <p:nvSpPr>
            <p:cNvPr id="4235" name="Line 501"/>
            <p:cNvSpPr>
              <a:spLocks noChangeShapeType="1"/>
            </p:cNvSpPr>
            <p:nvPr/>
          </p:nvSpPr>
          <p:spPr bwMode="auto">
            <a:xfrm rot="16200000" flipH="1">
              <a:off x="2030" y="2897"/>
              <a:ext cx="0" cy="204"/>
            </a:xfrm>
            <a:prstGeom prst="line">
              <a:avLst/>
            </a:prstGeom>
            <a:grpFill/>
            <a:ln w="15875">
              <a:solidFill>
                <a:srgbClr val="000000"/>
              </a:solidFill>
              <a:round/>
              <a:headEnd/>
              <a:tailEnd/>
            </a:ln>
          </p:spPr>
          <p:txBody>
            <a:bodyPr/>
            <a:lstStyle/>
            <a:p>
              <a:endParaRPr lang="en-US"/>
            </a:p>
          </p:txBody>
        </p:sp>
        <p:sp>
          <p:nvSpPr>
            <p:cNvPr id="4236" name="Freeform 591"/>
            <p:cNvSpPr>
              <a:spLocks noEditPoints="1"/>
            </p:cNvSpPr>
            <p:nvPr/>
          </p:nvSpPr>
          <p:spPr bwMode="auto">
            <a:xfrm>
              <a:off x="1814" y="2818"/>
              <a:ext cx="52" cy="148"/>
            </a:xfrm>
            <a:custGeom>
              <a:avLst/>
              <a:gdLst>
                <a:gd name="T0" fmla="*/ 33 w 48"/>
                <a:gd name="T1" fmla="*/ 4 h 202"/>
                <a:gd name="T2" fmla="*/ 33 w 48"/>
                <a:gd name="T3" fmla="*/ 121 h 202"/>
                <a:gd name="T4" fmla="*/ 33 w 48"/>
                <a:gd name="T5" fmla="*/ 122 h 202"/>
                <a:gd name="T6" fmla="*/ 33 w 48"/>
                <a:gd name="T7" fmla="*/ 122 h 202"/>
                <a:gd name="T8" fmla="*/ 31 w 48"/>
                <a:gd name="T9" fmla="*/ 124 h 202"/>
                <a:gd name="T10" fmla="*/ 31 w 48"/>
                <a:gd name="T11" fmla="*/ 124 h 202"/>
                <a:gd name="T12" fmla="*/ 30 w 48"/>
                <a:gd name="T13" fmla="*/ 125 h 202"/>
                <a:gd name="T14" fmla="*/ 28 w 48"/>
                <a:gd name="T15" fmla="*/ 125 h 202"/>
                <a:gd name="T16" fmla="*/ 28 w 48"/>
                <a:gd name="T17" fmla="*/ 125 h 202"/>
                <a:gd name="T18" fmla="*/ 26 w 48"/>
                <a:gd name="T19" fmla="*/ 125 h 202"/>
                <a:gd name="T20" fmla="*/ 25 w 48"/>
                <a:gd name="T21" fmla="*/ 125 h 202"/>
                <a:gd name="T22" fmla="*/ 24 w 48"/>
                <a:gd name="T23" fmla="*/ 125 h 202"/>
                <a:gd name="T24" fmla="*/ 22 w 48"/>
                <a:gd name="T25" fmla="*/ 125 h 202"/>
                <a:gd name="T26" fmla="*/ 22 w 48"/>
                <a:gd name="T27" fmla="*/ 124 h 202"/>
                <a:gd name="T28" fmla="*/ 21 w 48"/>
                <a:gd name="T29" fmla="*/ 124 h 202"/>
                <a:gd name="T30" fmla="*/ 20 w 48"/>
                <a:gd name="T31" fmla="*/ 122 h 202"/>
                <a:gd name="T32" fmla="*/ 20 w 48"/>
                <a:gd name="T33" fmla="*/ 122 h 202"/>
                <a:gd name="T34" fmla="*/ 20 w 48"/>
                <a:gd name="T35" fmla="*/ 121 h 202"/>
                <a:gd name="T36" fmla="*/ 20 w 48"/>
                <a:gd name="T37" fmla="*/ 4 h 202"/>
                <a:gd name="T38" fmla="*/ 20 w 48"/>
                <a:gd name="T39" fmla="*/ 3 h 202"/>
                <a:gd name="T40" fmla="*/ 20 w 48"/>
                <a:gd name="T41" fmla="*/ 2 h 202"/>
                <a:gd name="T42" fmla="*/ 21 w 48"/>
                <a:gd name="T43" fmla="*/ 1 h 202"/>
                <a:gd name="T44" fmla="*/ 22 w 48"/>
                <a:gd name="T45" fmla="*/ 1 h 202"/>
                <a:gd name="T46" fmla="*/ 22 w 48"/>
                <a:gd name="T47" fmla="*/ 0 h 202"/>
                <a:gd name="T48" fmla="*/ 24 w 48"/>
                <a:gd name="T49" fmla="*/ 0 h 202"/>
                <a:gd name="T50" fmla="*/ 25 w 48"/>
                <a:gd name="T51" fmla="*/ 0 h 202"/>
                <a:gd name="T52" fmla="*/ 26 w 48"/>
                <a:gd name="T53" fmla="*/ 0 h 202"/>
                <a:gd name="T54" fmla="*/ 28 w 48"/>
                <a:gd name="T55" fmla="*/ 0 h 202"/>
                <a:gd name="T56" fmla="*/ 28 w 48"/>
                <a:gd name="T57" fmla="*/ 0 h 202"/>
                <a:gd name="T58" fmla="*/ 30 w 48"/>
                <a:gd name="T59" fmla="*/ 0 h 202"/>
                <a:gd name="T60" fmla="*/ 31 w 48"/>
                <a:gd name="T61" fmla="*/ 1 h 202"/>
                <a:gd name="T62" fmla="*/ 31 w 48"/>
                <a:gd name="T63" fmla="*/ 1 h 202"/>
                <a:gd name="T64" fmla="*/ 33 w 48"/>
                <a:gd name="T65" fmla="*/ 2 h 202"/>
                <a:gd name="T66" fmla="*/ 33 w 48"/>
                <a:gd name="T67" fmla="*/ 3 h 202"/>
                <a:gd name="T68" fmla="*/ 33 w 48"/>
                <a:gd name="T69" fmla="*/ 4 h 202"/>
                <a:gd name="T70" fmla="*/ 33 w 48"/>
                <a:gd name="T71" fmla="*/ 4 h 202"/>
                <a:gd name="T72" fmla="*/ 52 w 48"/>
                <a:gd name="T73" fmla="*/ 111 h 202"/>
                <a:gd name="T74" fmla="*/ 26 w 48"/>
                <a:gd name="T75" fmla="*/ 148 h 202"/>
                <a:gd name="T76" fmla="*/ 0 w 48"/>
                <a:gd name="T77" fmla="*/ 111 h 202"/>
                <a:gd name="T78" fmla="*/ 52 w 48"/>
                <a:gd name="T79" fmla="*/ 111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grpFill/>
            <a:ln w="1588">
              <a:solidFill>
                <a:srgbClr val="000000"/>
              </a:solidFill>
              <a:prstDash val="solid"/>
              <a:round/>
              <a:headEnd/>
              <a:tailEnd/>
            </a:ln>
          </p:spPr>
          <p:txBody>
            <a:bodyPr/>
            <a:lstStyle/>
            <a:p>
              <a:endParaRPr lang="en-US"/>
            </a:p>
          </p:txBody>
        </p:sp>
      </p:grpSp>
      <p:sp>
        <p:nvSpPr>
          <p:cNvPr id="4185" name="Freeform 594"/>
          <p:cNvSpPr>
            <a:spLocks noEditPoints="1"/>
          </p:cNvSpPr>
          <p:nvPr/>
        </p:nvSpPr>
        <p:spPr bwMode="auto">
          <a:xfrm>
            <a:off x="2721068" y="1241995"/>
            <a:ext cx="441325" cy="73025"/>
          </a:xfrm>
          <a:custGeom>
            <a:avLst/>
            <a:gdLst>
              <a:gd name="T0" fmla="*/ 5 w 346"/>
              <a:gd name="T1" fmla="*/ 17 h 50"/>
              <a:gd name="T2" fmla="*/ 248 w 346"/>
              <a:gd name="T3" fmla="*/ 17 h 50"/>
              <a:gd name="T4" fmla="*/ 249 w 346"/>
              <a:gd name="T5" fmla="*/ 17 h 50"/>
              <a:gd name="T6" fmla="*/ 250 w 346"/>
              <a:gd name="T7" fmla="*/ 18 h 50"/>
              <a:gd name="T8" fmla="*/ 251 w 346"/>
              <a:gd name="T9" fmla="*/ 18 h 50"/>
              <a:gd name="T10" fmla="*/ 251 w 346"/>
              <a:gd name="T11" fmla="*/ 19 h 50"/>
              <a:gd name="T12" fmla="*/ 251 w 346"/>
              <a:gd name="T13" fmla="*/ 20 h 50"/>
              <a:gd name="T14" fmla="*/ 252 w 346"/>
              <a:gd name="T15" fmla="*/ 21 h 50"/>
              <a:gd name="T16" fmla="*/ 253 w 346"/>
              <a:gd name="T17" fmla="*/ 22 h 50"/>
              <a:gd name="T18" fmla="*/ 253 w 346"/>
              <a:gd name="T19" fmla="*/ 24 h 50"/>
              <a:gd name="T20" fmla="*/ 253 w 346"/>
              <a:gd name="T21" fmla="*/ 24 h 50"/>
              <a:gd name="T22" fmla="*/ 252 w 346"/>
              <a:gd name="T23" fmla="*/ 26 h 50"/>
              <a:gd name="T24" fmla="*/ 251 w 346"/>
              <a:gd name="T25" fmla="*/ 27 h 50"/>
              <a:gd name="T26" fmla="*/ 251 w 346"/>
              <a:gd name="T27" fmla="*/ 27 h 50"/>
              <a:gd name="T28" fmla="*/ 251 w 346"/>
              <a:gd name="T29" fmla="*/ 28 h 50"/>
              <a:gd name="T30" fmla="*/ 250 w 346"/>
              <a:gd name="T31" fmla="*/ 29 h 50"/>
              <a:gd name="T32" fmla="*/ 249 w 346"/>
              <a:gd name="T33" fmla="*/ 29 h 50"/>
              <a:gd name="T34" fmla="*/ 248 w 346"/>
              <a:gd name="T35" fmla="*/ 29 h 50"/>
              <a:gd name="T36" fmla="*/ 5 w 346"/>
              <a:gd name="T37" fmla="*/ 29 h 50"/>
              <a:gd name="T38" fmla="*/ 4 w 346"/>
              <a:gd name="T39" fmla="*/ 29 h 50"/>
              <a:gd name="T40" fmla="*/ 2 w 346"/>
              <a:gd name="T41" fmla="*/ 29 h 50"/>
              <a:gd name="T42" fmla="*/ 2 w 346"/>
              <a:gd name="T43" fmla="*/ 28 h 50"/>
              <a:gd name="T44" fmla="*/ 1 w 346"/>
              <a:gd name="T45" fmla="*/ 27 h 50"/>
              <a:gd name="T46" fmla="*/ 0 w 346"/>
              <a:gd name="T47" fmla="*/ 27 h 50"/>
              <a:gd name="T48" fmla="*/ 0 w 346"/>
              <a:gd name="T49" fmla="*/ 26 h 50"/>
              <a:gd name="T50" fmla="*/ 0 w 346"/>
              <a:gd name="T51" fmla="*/ 24 h 50"/>
              <a:gd name="T52" fmla="*/ 0 w 346"/>
              <a:gd name="T53" fmla="*/ 24 h 50"/>
              <a:gd name="T54" fmla="*/ 0 w 346"/>
              <a:gd name="T55" fmla="*/ 22 h 50"/>
              <a:gd name="T56" fmla="*/ 0 w 346"/>
              <a:gd name="T57" fmla="*/ 21 h 50"/>
              <a:gd name="T58" fmla="*/ 0 w 346"/>
              <a:gd name="T59" fmla="*/ 20 h 50"/>
              <a:gd name="T60" fmla="*/ 1 w 346"/>
              <a:gd name="T61" fmla="*/ 19 h 50"/>
              <a:gd name="T62" fmla="*/ 2 w 346"/>
              <a:gd name="T63" fmla="*/ 18 h 50"/>
              <a:gd name="T64" fmla="*/ 2 w 346"/>
              <a:gd name="T65" fmla="*/ 18 h 50"/>
              <a:gd name="T66" fmla="*/ 4 w 346"/>
              <a:gd name="T67" fmla="*/ 17 h 50"/>
              <a:gd name="T68" fmla="*/ 5 w 346"/>
              <a:gd name="T69" fmla="*/ 17 h 50"/>
              <a:gd name="T70" fmla="*/ 5 w 346"/>
              <a:gd name="T71" fmla="*/ 17 h 50"/>
              <a:gd name="T72" fmla="*/ 238 w 346"/>
              <a:gd name="T73" fmla="*/ 0 h 50"/>
              <a:gd name="T74" fmla="*/ 278 w 346"/>
              <a:gd name="T75" fmla="*/ 24 h 50"/>
              <a:gd name="T76" fmla="*/ 238 w 346"/>
              <a:gd name="T77" fmla="*/ 46 h 50"/>
              <a:gd name="T78" fmla="*/ 238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solidFill>
            <a:schemeClr val="bg1"/>
          </a:solidFill>
          <a:ln w="1651">
            <a:solidFill>
              <a:srgbClr val="000000"/>
            </a:solidFill>
            <a:prstDash val="solid"/>
            <a:round/>
            <a:headEnd/>
            <a:tailEnd/>
          </a:ln>
        </p:spPr>
        <p:txBody>
          <a:bodyPr/>
          <a:lstStyle/>
          <a:p>
            <a:endParaRPr lang="en-US"/>
          </a:p>
        </p:txBody>
      </p:sp>
      <p:sp>
        <p:nvSpPr>
          <p:cNvPr id="4186" name="Rectangle 595"/>
          <p:cNvSpPr>
            <a:spLocks noChangeArrowheads="1"/>
          </p:cNvSpPr>
          <p:nvPr/>
        </p:nvSpPr>
        <p:spPr bwMode="auto">
          <a:xfrm>
            <a:off x="2973480" y="1457895"/>
            <a:ext cx="280988"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C1</a:t>
            </a:r>
            <a:endParaRPr lang="en-US"/>
          </a:p>
        </p:txBody>
      </p:sp>
      <p:sp>
        <p:nvSpPr>
          <p:cNvPr id="4187" name="Line 596"/>
          <p:cNvSpPr>
            <a:spLocks noChangeShapeType="1"/>
          </p:cNvSpPr>
          <p:nvPr/>
        </p:nvSpPr>
        <p:spPr bwMode="auto">
          <a:xfrm rot="5400000" flipH="1" flipV="1">
            <a:off x="4036344" y="686804"/>
            <a:ext cx="1588" cy="1295400"/>
          </a:xfrm>
          <a:prstGeom prst="line">
            <a:avLst/>
          </a:prstGeom>
          <a:solidFill>
            <a:schemeClr val="bg1"/>
          </a:solidFill>
          <a:ln w="15875">
            <a:solidFill>
              <a:srgbClr val="000000"/>
            </a:solidFill>
            <a:round/>
            <a:headEnd/>
            <a:tailEnd/>
          </a:ln>
        </p:spPr>
        <p:txBody>
          <a:bodyPr/>
          <a:lstStyle/>
          <a:p>
            <a:endParaRPr lang="en-US"/>
          </a:p>
        </p:txBody>
      </p:sp>
      <p:sp>
        <p:nvSpPr>
          <p:cNvPr id="4191" name="Line 608"/>
          <p:cNvSpPr>
            <a:spLocks noChangeShapeType="1"/>
          </p:cNvSpPr>
          <p:nvPr/>
        </p:nvSpPr>
        <p:spPr bwMode="auto">
          <a:xfrm rot="16200000" flipH="1">
            <a:off x="3676743" y="1151508"/>
            <a:ext cx="0" cy="1979613"/>
          </a:xfrm>
          <a:prstGeom prst="line">
            <a:avLst/>
          </a:prstGeom>
          <a:solidFill>
            <a:schemeClr val="bg1"/>
          </a:solidFill>
          <a:ln w="15875">
            <a:solidFill>
              <a:srgbClr val="000000"/>
            </a:solidFill>
            <a:round/>
            <a:headEnd/>
            <a:tailEnd/>
          </a:ln>
        </p:spPr>
        <p:txBody>
          <a:bodyPr/>
          <a:lstStyle/>
          <a:p>
            <a:endParaRPr lang="en-US"/>
          </a:p>
        </p:txBody>
      </p:sp>
      <p:sp>
        <p:nvSpPr>
          <p:cNvPr id="4192" name="Line 609"/>
          <p:cNvSpPr>
            <a:spLocks noChangeShapeType="1"/>
          </p:cNvSpPr>
          <p:nvPr/>
        </p:nvSpPr>
        <p:spPr bwMode="auto">
          <a:xfrm rot="16200000" flipH="1">
            <a:off x="2990943" y="1045145"/>
            <a:ext cx="0" cy="612775"/>
          </a:xfrm>
          <a:prstGeom prst="line">
            <a:avLst/>
          </a:prstGeom>
          <a:solidFill>
            <a:schemeClr val="bg1"/>
          </a:solidFill>
          <a:ln w="15875">
            <a:solidFill>
              <a:srgbClr val="000000"/>
            </a:solidFill>
            <a:round/>
            <a:headEnd/>
            <a:tailEnd/>
          </a:ln>
        </p:spPr>
        <p:txBody>
          <a:bodyPr/>
          <a:lstStyle/>
          <a:p>
            <a:endParaRPr lang="en-US"/>
          </a:p>
        </p:txBody>
      </p:sp>
      <p:grpSp>
        <p:nvGrpSpPr>
          <p:cNvPr id="4" name="Group 610"/>
          <p:cNvGrpSpPr>
            <a:grpSpLocks/>
          </p:cNvGrpSpPr>
          <p:nvPr/>
        </p:nvGrpSpPr>
        <p:grpSpPr bwMode="auto">
          <a:xfrm>
            <a:off x="3294155" y="1134045"/>
            <a:ext cx="76200" cy="396875"/>
            <a:chOff x="2653" y="2364"/>
            <a:chExt cx="48" cy="250"/>
          </a:xfrm>
          <a:solidFill>
            <a:schemeClr val="bg1"/>
          </a:solidFill>
        </p:grpSpPr>
        <p:sp>
          <p:nvSpPr>
            <p:cNvPr id="4197" name="Line 611"/>
            <p:cNvSpPr>
              <a:spLocks noChangeShapeType="1"/>
            </p:cNvSpPr>
            <p:nvPr/>
          </p:nvSpPr>
          <p:spPr bwMode="auto">
            <a:xfrm rot="5400000">
              <a:off x="2575" y="2488"/>
              <a:ext cx="250" cy="2"/>
            </a:xfrm>
            <a:prstGeom prst="line">
              <a:avLst/>
            </a:prstGeom>
            <a:grpFill/>
            <a:ln w="15875">
              <a:solidFill>
                <a:srgbClr val="000000"/>
              </a:solidFill>
              <a:round/>
              <a:headEnd/>
              <a:tailEnd/>
            </a:ln>
          </p:spPr>
          <p:txBody>
            <a:bodyPr/>
            <a:lstStyle/>
            <a:p>
              <a:endParaRPr lang="en-US"/>
            </a:p>
          </p:txBody>
        </p:sp>
        <p:sp>
          <p:nvSpPr>
            <p:cNvPr id="4198" name="Line 612"/>
            <p:cNvSpPr>
              <a:spLocks noChangeShapeType="1"/>
            </p:cNvSpPr>
            <p:nvPr/>
          </p:nvSpPr>
          <p:spPr bwMode="auto">
            <a:xfrm rot="5400000">
              <a:off x="2529" y="2489"/>
              <a:ext cx="249" cy="1"/>
            </a:xfrm>
            <a:prstGeom prst="line">
              <a:avLst/>
            </a:prstGeom>
            <a:grpFill/>
            <a:ln w="15875">
              <a:solidFill>
                <a:srgbClr val="000000"/>
              </a:solidFill>
              <a:round/>
              <a:headEnd/>
              <a:tailEnd/>
            </a:ln>
          </p:spPr>
          <p:txBody>
            <a:bodyPr/>
            <a:lstStyle/>
            <a:p>
              <a:endParaRPr lang="en-US"/>
            </a:p>
          </p:txBody>
        </p:sp>
      </p:grpSp>
      <p:sp>
        <p:nvSpPr>
          <p:cNvPr id="4194" name="Rectangle 613"/>
          <p:cNvSpPr>
            <a:spLocks noChangeArrowheads="1"/>
          </p:cNvSpPr>
          <p:nvPr/>
        </p:nvSpPr>
        <p:spPr bwMode="auto">
          <a:xfrm>
            <a:off x="2936968" y="702245"/>
            <a:ext cx="755650" cy="274638"/>
          </a:xfrm>
          <a:prstGeom prst="rect">
            <a:avLst/>
          </a:prstGeom>
          <a:solidFill>
            <a:schemeClr val="bg1"/>
          </a:solidFill>
          <a:ln w="9525">
            <a:noFill/>
            <a:miter lim="800000"/>
            <a:headEnd/>
            <a:tailEnd/>
          </a:ln>
        </p:spPr>
        <p:txBody>
          <a:bodyPr lIns="0" tIns="0" rIns="0" bIns="0">
            <a:spAutoFit/>
          </a:bodyPr>
          <a:lstStyle/>
          <a:p>
            <a:pPr algn="ctr" eaLnBrk="1" hangingPunct="1"/>
            <a:r>
              <a:rPr lang="en-US">
                <a:solidFill>
                  <a:srgbClr val="000000"/>
                </a:solidFill>
                <a:latin typeface="Times New Roman" pitchFamily="18" charset="0"/>
              </a:rPr>
              <a:t>+ v </a:t>
            </a:r>
            <a:r>
              <a:rPr lang="en-US" sz="2400" baseline="-25000">
                <a:solidFill>
                  <a:srgbClr val="000000"/>
                </a:solidFill>
                <a:latin typeface="Times New Roman" pitchFamily="18" charset="0"/>
              </a:rPr>
              <a:t>C1</a:t>
            </a:r>
            <a:r>
              <a:rPr lang="en-US" baseline="-25000">
                <a:solidFill>
                  <a:srgbClr val="000000"/>
                </a:solidFill>
                <a:latin typeface="Times New Roman" pitchFamily="18" charset="0"/>
              </a:rPr>
              <a:t> </a:t>
            </a:r>
            <a:r>
              <a:rPr lang="en-US">
                <a:solidFill>
                  <a:srgbClr val="000000"/>
                </a:solidFill>
                <a:latin typeface="Times New Roman" pitchFamily="18" charset="0"/>
              </a:rPr>
              <a:t>–</a:t>
            </a:r>
          </a:p>
        </p:txBody>
      </p:sp>
      <p:sp>
        <p:nvSpPr>
          <p:cNvPr id="4159" name="Rectangle 444"/>
          <p:cNvSpPr>
            <a:spLocks noChangeArrowheads="1"/>
          </p:cNvSpPr>
          <p:nvPr/>
        </p:nvSpPr>
        <p:spPr bwMode="auto">
          <a:xfrm>
            <a:off x="5426168" y="1769045"/>
            <a:ext cx="685800" cy="138112"/>
          </a:xfrm>
          <a:prstGeom prst="rect">
            <a:avLst/>
          </a:prstGeom>
          <a:solidFill>
            <a:schemeClr val="bg1"/>
          </a:solidFill>
          <a:ln w="9525">
            <a:noFill/>
            <a:miter lim="800000"/>
            <a:headEnd/>
            <a:tailEnd/>
          </a:ln>
        </p:spPr>
        <p:txBody>
          <a:bodyPr/>
          <a:lstStyle/>
          <a:p>
            <a:pPr eaLnBrk="1" hangingPunct="1"/>
            <a:endParaRPr lang="en-US"/>
          </a:p>
        </p:txBody>
      </p:sp>
      <p:sp>
        <p:nvSpPr>
          <p:cNvPr id="4160" name="Line 445"/>
          <p:cNvSpPr>
            <a:spLocks noChangeShapeType="1"/>
          </p:cNvSpPr>
          <p:nvPr/>
        </p:nvSpPr>
        <p:spPr bwMode="auto">
          <a:xfrm flipV="1">
            <a:off x="5309688" y="1333710"/>
            <a:ext cx="1152525" cy="0"/>
          </a:xfrm>
          <a:prstGeom prst="line">
            <a:avLst/>
          </a:prstGeom>
          <a:solidFill>
            <a:schemeClr val="bg1"/>
          </a:solidFill>
          <a:ln w="15875">
            <a:solidFill>
              <a:srgbClr val="000000"/>
            </a:solidFill>
            <a:round/>
            <a:headEnd/>
            <a:tailEnd/>
          </a:ln>
        </p:spPr>
        <p:txBody>
          <a:bodyPr/>
          <a:lstStyle/>
          <a:p>
            <a:endParaRPr lang="en-US"/>
          </a:p>
        </p:txBody>
      </p:sp>
      <p:sp>
        <p:nvSpPr>
          <p:cNvPr id="4161" name="Rectangle 446"/>
          <p:cNvSpPr>
            <a:spLocks noChangeArrowheads="1"/>
          </p:cNvSpPr>
          <p:nvPr/>
        </p:nvSpPr>
        <p:spPr bwMode="auto">
          <a:xfrm>
            <a:off x="6664418" y="1299145"/>
            <a:ext cx="136525"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4162" name="Rectangle 447"/>
          <p:cNvSpPr>
            <a:spLocks noChangeArrowheads="1"/>
          </p:cNvSpPr>
          <p:nvPr/>
        </p:nvSpPr>
        <p:spPr bwMode="auto">
          <a:xfrm>
            <a:off x="6797768" y="1299145"/>
            <a:ext cx="60325"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163" name="Rectangle 448"/>
          <p:cNvSpPr>
            <a:spLocks noChangeArrowheads="1"/>
          </p:cNvSpPr>
          <p:nvPr/>
        </p:nvSpPr>
        <p:spPr bwMode="auto">
          <a:xfrm>
            <a:off x="6519955" y="1569020"/>
            <a:ext cx="174625"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V</a:t>
            </a:r>
            <a:endParaRPr lang="en-US"/>
          </a:p>
        </p:txBody>
      </p:sp>
      <p:sp>
        <p:nvSpPr>
          <p:cNvPr id="4164" name="Rectangle 449"/>
          <p:cNvSpPr>
            <a:spLocks noChangeArrowheads="1"/>
          </p:cNvSpPr>
          <p:nvPr/>
        </p:nvSpPr>
        <p:spPr bwMode="auto">
          <a:xfrm>
            <a:off x="6689818" y="1662683"/>
            <a:ext cx="242887" cy="228600"/>
          </a:xfrm>
          <a:prstGeom prst="rect">
            <a:avLst/>
          </a:prstGeom>
          <a:solidFill>
            <a:schemeClr val="bg1"/>
          </a:solid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out</a:t>
            </a:r>
            <a:endParaRPr lang="en-US"/>
          </a:p>
        </p:txBody>
      </p:sp>
      <p:sp>
        <p:nvSpPr>
          <p:cNvPr id="4165" name="Rectangle 450"/>
          <p:cNvSpPr>
            <a:spLocks noChangeArrowheads="1"/>
          </p:cNvSpPr>
          <p:nvPr/>
        </p:nvSpPr>
        <p:spPr bwMode="auto">
          <a:xfrm>
            <a:off x="6672355" y="1889695"/>
            <a:ext cx="120650"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a:t>
            </a:r>
            <a:endParaRPr lang="en-US"/>
          </a:p>
        </p:txBody>
      </p:sp>
      <p:sp>
        <p:nvSpPr>
          <p:cNvPr id="4167" name="Rectangle 452"/>
          <p:cNvSpPr>
            <a:spLocks noChangeArrowheads="1"/>
          </p:cNvSpPr>
          <p:nvPr/>
        </p:nvSpPr>
        <p:spPr bwMode="auto">
          <a:xfrm>
            <a:off x="6050055" y="919733"/>
            <a:ext cx="80962"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I</a:t>
            </a:r>
            <a:endParaRPr lang="en-US"/>
          </a:p>
        </p:txBody>
      </p:sp>
      <p:sp>
        <p:nvSpPr>
          <p:cNvPr id="4168" name="Rectangle 453"/>
          <p:cNvSpPr>
            <a:spLocks noChangeArrowheads="1"/>
          </p:cNvSpPr>
          <p:nvPr/>
        </p:nvSpPr>
        <p:spPr bwMode="auto">
          <a:xfrm>
            <a:off x="6127843" y="1013395"/>
            <a:ext cx="242887" cy="228600"/>
          </a:xfrm>
          <a:prstGeom prst="rect">
            <a:avLst/>
          </a:prstGeom>
          <a:solidFill>
            <a:schemeClr val="bg1"/>
          </a:solidFill>
          <a:ln w="9525">
            <a:noFill/>
            <a:miter lim="800000"/>
            <a:headEnd/>
            <a:tailEnd/>
          </a:ln>
        </p:spPr>
        <p:txBody>
          <a:bodyPr wrap="none" lIns="0" tIns="0" rIns="0" bIns="0">
            <a:spAutoFit/>
          </a:bodyPr>
          <a:lstStyle/>
          <a:p>
            <a:pPr eaLnBrk="1" hangingPunct="1"/>
            <a:r>
              <a:rPr lang="en-US" sz="1500">
                <a:solidFill>
                  <a:srgbClr val="000000"/>
                </a:solidFill>
                <a:latin typeface="Times New Roman" pitchFamily="18" charset="0"/>
              </a:rPr>
              <a:t>out</a:t>
            </a:r>
            <a:endParaRPr lang="en-US"/>
          </a:p>
        </p:txBody>
      </p:sp>
      <p:sp>
        <p:nvSpPr>
          <p:cNvPr id="4169" name="Rectangle 454"/>
          <p:cNvSpPr>
            <a:spLocks noChangeArrowheads="1"/>
          </p:cNvSpPr>
          <p:nvPr/>
        </p:nvSpPr>
        <p:spPr bwMode="auto">
          <a:xfrm>
            <a:off x="6378668" y="919733"/>
            <a:ext cx="60325"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sp>
        <p:nvSpPr>
          <p:cNvPr id="4170" name="Freeform 455"/>
          <p:cNvSpPr>
            <a:spLocks noEditPoints="1"/>
          </p:cNvSpPr>
          <p:nvPr/>
        </p:nvSpPr>
        <p:spPr bwMode="auto">
          <a:xfrm>
            <a:off x="5927818" y="1235645"/>
            <a:ext cx="549275" cy="79375"/>
          </a:xfrm>
          <a:custGeom>
            <a:avLst/>
            <a:gdLst>
              <a:gd name="T0" fmla="*/ 6 w 346"/>
              <a:gd name="T1" fmla="*/ 19 h 50"/>
              <a:gd name="T2" fmla="*/ 309 w 346"/>
              <a:gd name="T3" fmla="*/ 19 h 50"/>
              <a:gd name="T4" fmla="*/ 310 w 346"/>
              <a:gd name="T5" fmla="*/ 19 h 50"/>
              <a:gd name="T6" fmla="*/ 311 w 346"/>
              <a:gd name="T7" fmla="*/ 20 h 50"/>
              <a:gd name="T8" fmla="*/ 312 w 346"/>
              <a:gd name="T9" fmla="*/ 20 h 50"/>
              <a:gd name="T10" fmla="*/ 313 w 346"/>
              <a:gd name="T11" fmla="*/ 21 h 50"/>
              <a:gd name="T12" fmla="*/ 313 w 346"/>
              <a:gd name="T13" fmla="*/ 22 h 50"/>
              <a:gd name="T14" fmla="*/ 314 w 346"/>
              <a:gd name="T15" fmla="*/ 23 h 50"/>
              <a:gd name="T16" fmla="*/ 315 w 346"/>
              <a:gd name="T17" fmla="*/ 24 h 50"/>
              <a:gd name="T18" fmla="*/ 315 w 346"/>
              <a:gd name="T19" fmla="*/ 26 h 50"/>
              <a:gd name="T20" fmla="*/ 315 w 346"/>
              <a:gd name="T21" fmla="*/ 26 h 50"/>
              <a:gd name="T22" fmla="*/ 314 w 346"/>
              <a:gd name="T23" fmla="*/ 28 h 50"/>
              <a:gd name="T24" fmla="*/ 313 w 346"/>
              <a:gd name="T25" fmla="*/ 29 h 50"/>
              <a:gd name="T26" fmla="*/ 313 w 346"/>
              <a:gd name="T27" fmla="*/ 29 h 50"/>
              <a:gd name="T28" fmla="*/ 312 w 346"/>
              <a:gd name="T29" fmla="*/ 30 h 50"/>
              <a:gd name="T30" fmla="*/ 311 w 346"/>
              <a:gd name="T31" fmla="*/ 31 h 50"/>
              <a:gd name="T32" fmla="*/ 310 w 346"/>
              <a:gd name="T33" fmla="*/ 31 h 50"/>
              <a:gd name="T34" fmla="*/ 309 w 346"/>
              <a:gd name="T35" fmla="*/ 31 h 50"/>
              <a:gd name="T36" fmla="*/ 6 w 346"/>
              <a:gd name="T37" fmla="*/ 31 h 50"/>
              <a:gd name="T38" fmla="*/ 5 w 346"/>
              <a:gd name="T39" fmla="*/ 31 h 50"/>
              <a:gd name="T40" fmla="*/ 3 w 346"/>
              <a:gd name="T41" fmla="*/ 31 h 50"/>
              <a:gd name="T42" fmla="*/ 3 w 346"/>
              <a:gd name="T43" fmla="*/ 30 h 50"/>
              <a:gd name="T44" fmla="*/ 1 w 346"/>
              <a:gd name="T45" fmla="*/ 29 h 50"/>
              <a:gd name="T46" fmla="*/ 0 w 346"/>
              <a:gd name="T47" fmla="*/ 29 h 50"/>
              <a:gd name="T48" fmla="*/ 0 w 346"/>
              <a:gd name="T49" fmla="*/ 28 h 50"/>
              <a:gd name="T50" fmla="*/ 0 w 346"/>
              <a:gd name="T51" fmla="*/ 26 h 50"/>
              <a:gd name="T52" fmla="*/ 0 w 346"/>
              <a:gd name="T53" fmla="*/ 26 h 50"/>
              <a:gd name="T54" fmla="*/ 0 w 346"/>
              <a:gd name="T55" fmla="*/ 24 h 50"/>
              <a:gd name="T56" fmla="*/ 0 w 346"/>
              <a:gd name="T57" fmla="*/ 23 h 50"/>
              <a:gd name="T58" fmla="*/ 0 w 346"/>
              <a:gd name="T59" fmla="*/ 22 h 50"/>
              <a:gd name="T60" fmla="*/ 1 w 346"/>
              <a:gd name="T61" fmla="*/ 21 h 50"/>
              <a:gd name="T62" fmla="*/ 3 w 346"/>
              <a:gd name="T63" fmla="*/ 20 h 50"/>
              <a:gd name="T64" fmla="*/ 3 w 346"/>
              <a:gd name="T65" fmla="*/ 20 h 50"/>
              <a:gd name="T66" fmla="*/ 5 w 346"/>
              <a:gd name="T67" fmla="*/ 19 h 50"/>
              <a:gd name="T68" fmla="*/ 6 w 346"/>
              <a:gd name="T69" fmla="*/ 19 h 50"/>
              <a:gd name="T70" fmla="*/ 6 w 346"/>
              <a:gd name="T71" fmla="*/ 19 h 50"/>
              <a:gd name="T72" fmla="*/ 296 w 346"/>
              <a:gd name="T73" fmla="*/ 0 h 50"/>
              <a:gd name="T74" fmla="*/ 346 w 346"/>
              <a:gd name="T75" fmla="*/ 26 h 50"/>
              <a:gd name="T76" fmla="*/ 296 w 346"/>
              <a:gd name="T77" fmla="*/ 50 h 50"/>
              <a:gd name="T78" fmla="*/ 296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solidFill>
            <a:schemeClr val="bg1"/>
          </a:solidFill>
          <a:ln w="1588">
            <a:solidFill>
              <a:srgbClr val="000000"/>
            </a:solidFill>
            <a:prstDash val="solid"/>
            <a:round/>
            <a:headEnd/>
            <a:tailEnd/>
          </a:ln>
        </p:spPr>
        <p:txBody>
          <a:bodyPr/>
          <a:lstStyle/>
          <a:p>
            <a:endParaRPr lang="en-US"/>
          </a:p>
        </p:txBody>
      </p:sp>
      <p:sp>
        <p:nvSpPr>
          <p:cNvPr id="4172" name="Rectangle 460"/>
          <p:cNvSpPr>
            <a:spLocks noChangeArrowheads="1"/>
          </p:cNvSpPr>
          <p:nvPr/>
        </p:nvSpPr>
        <p:spPr bwMode="auto">
          <a:xfrm>
            <a:off x="5419818" y="1737295"/>
            <a:ext cx="160337"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C</a:t>
            </a:r>
            <a:endParaRPr lang="en-US"/>
          </a:p>
        </p:txBody>
      </p:sp>
      <p:grpSp>
        <p:nvGrpSpPr>
          <p:cNvPr id="5" name="Group 461"/>
          <p:cNvGrpSpPr>
            <a:grpSpLocks/>
          </p:cNvGrpSpPr>
          <p:nvPr/>
        </p:nvGrpSpPr>
        <p:grpSpPr bwMode="auto">
          <a:xfrm>
            <a:off x="5573805" y="1343595"/>
            <a:ext cx="481012" cy="792162"/>
            <a:chOff x="3945" y="1094"/>
            <a:chExt cx="303" cy="499"/>
          </a:xfrm>
          <a:solidFill>
            <a:schemeClr val="bg1"/>
          </a:solidFill>
        </p:grpSpPr>
        <p:sp>
          <p:nvSpPr>
            <p:cNvPr id="4178" name="Line 462"/>
            <p:cNvSpPr>
              <a:spLocks noChangeShapeType="1"/>
            </p:cNvSpPr>
            <p:nvPr/>
          </p:nvSpPr>
          <p:spPr bwMode="auto">
            <a:xfrm>
              <a:off x="3945" y="1296"/>
              <a:ext cx="302" cy="1"/>
            </a:xfrm>
            <a:prstGeom prst="line">
              <a:avLst/>
            </a:prstGeom>
            <a:grpFill/>
            <a:ln w="15875">
              <a:solidFill>
                <a:srgbClr val="000000"/>
              </a:solidFill>
              <a:round/>
              <a:headEnd/>
              <a:tailEnd/>
            </a:ln>
          </p:spPr>
          <p:txBody>
            <a:bodyPr/>
            <a:lstStyle/>
            <a:p>
              <a:endParaRPr lang="en-US"/>
            </a:p>
          </p:txBody>
        </p:sp>
        <p:sp>
          <p:nvSpPr>
            <p:cNvPr id="4179" name="Line 463"/>
            <p:cNvSpPr>
              <a:spLocks noChangeShapeType="1"/>
            </p:cNvSpPr>
            <p:nvPr/>
          </p:nvSpPr>
          <p:spPr bwMode="auto">
            <a:xfrm flipH="1" flipV="1">
              <a:off x="4082" y="1344"/>
              <a:ext cx="0" cy="249"/>
            </a:xfrm>
            <a:prstGeom prst="line">
              <a:avLst/>
            </a:prstGeom>
            <a:grpFill/>
            <a:ln w="15875">
              <a:solidFill>
                <a:srgbClr val="000000"/>
              </a:solidFill>
              <a:round/>
              <a:headEnd/>
              <a:tailEnd/>
            </a:ln>
          </p:spPr>
          <p:txBody>
            <a:bodyPr/>
            <a:lstStyle/>
            <a:p>
              <a:endParaRPr lang="en-US"/>
            </a:p>
          </p:txBody>
        </p:sp>
        <p:sp>
          <p:nvSpPr>
            <p:cNvPr id="4180" name="Line 464"/>
            <p:cNvSpPr>
              <a:spLocks noChangeShapeType="1"/>
            </p:cNvSpPr>
            <p:nvPr/>
          </p:nvSpPr>
          <p:spPr bwMode="auto">
            <a:xfrm flipH="1" flipV="1">
              <a:off x="4082" y="1094"/>
              <a:ext cx="0" cy="204"/>
            </a:xfrm>
            <a:prstGeom prst="line">
              <a:avLst/>
            </a:prstGeom>
            <a:grpFill/>
            <a:ln w="15875">
              <a:solidFill>
                <a:srgbClr val="000000"/>
              </a:solidFill>
              <a:round/>
              <a:headEnd/>
              <a:tailEnd/>
            </a:ln>
          </p:spPr>
          <p:txBody>
            <a:bodyPr/>
            <a:lstStyle/>
            <a:p>
              <a:endParaRPr lang="en-US"/>
            </a:p>
          </p:txBody>
        </p:sp>
        <p:sp>
          <p:nvSpPr>
            <p:cNvPr id="4181" name="Line 465"/>
            <p:cNvSpPr>
              <a:spLocks noChangeShapeType="1"/>
            </p:cNvSpPr>
            <p:nvPr/>
          </p:nvSpPr>
          <p:spPr bwMode="auto">
            <a:xfrm>
              <a:off x="3946" y="1343"/>
              <a:ext cx="302" cy="1"/>
            </a:xfrm>
            <a:prstGeom prst="line">
              <a:avLst/>
            </a:prstGeom>
            <a:grpFill/>
            <a:ln w="15875">
              <a:solidFill>
                <a:srgbClr val="000000"/>
              </a:solidFill>
              <a:round/>
              <a:headEnd/>
              <a:tailEnd/>
            </a:ln>
          </p:spPr>
          <p:txBody>
            <a:bodyPr/>
            <a:lstStyle/>
            <a:p>
              <a:endParaRPr lang="en-US"/>
            </a:p>
          </p:txBody>
        </p:sp>
      </p:grpSp>
      <p:sp>
        <p:nvSpPr>
          <p:cNvPr id="4174" name="Freeform 466"/>
          <p:cNvSpPr>
            <a:spLocks noEditPoints="1"/>
          </p:cNvSpPr>
          <p:nvPr/>
        </p:nvSpPr>
        <p:spPr bwMode="auto">
          <a:xfrm>
            <a:off x="5861143" y="1811908"/>
            <a:ext cx="82550" cy="234950"/>
          </a:xfrm>
          <a:custGeom>
            <a:avLst/>
            <a:gdLst>
              <a:gd name="T0" fmla="*/ 33 w 48"/>
              <a:gd name="T1" fmla="*/ 4 h 202"/>
              <a:gd name="T2" fmla="*/ 33 w 48"/>
              <a:gd name="T3" fmla="*/ 121 h 202"/>
              <a:gd name="T4" fmla="*/ 33 w 48"/>
              <a:gd name="T5" fmla="*/ 122 h 202"/>
              <a:gd name="T6" fmla="*/ 33 w 48"/>
              <a:gd name="T7" fmla="*/ 122 h 202"/>
              <a:gd name="T8" fmla="*/ 31 w 48"/>
              <a:gd name="T9" fmla="*/ 124 h 202"/>
              <a:gd name="T10" fmla="*/ 31 w 48"/>
              <a:gd name="T11" fmla="*/ 124 h 202"/>
              <a:gd name="T12" fmla="*/ 30 w 48"/>
              <a:gd name="T13" fmla="*/ 125 h 202"/>
              <a:gd name="T14" fmla="*/ 28 w 48"/>
              <a:gd name="T15" fmla="*/ 125 h 202"/>
              <a:gd name="T16" fmla="*/ 28 w 48"/>
              <a:gd name="T17" fmla="*/ 125 h 202"/>
              <a:gd name="T18" fmla="*/ 26 w 48"/>
              <a:gd name="T19" fmla="*/ 125 h 202"/>
              <a:gd name="T20" fmla="*/ 25 w 48"/>
              <a:gd name="T21" fmla="*/ 125 h 202"/>
              <a:gd name="T22" fmla="*/ 24 w 48"/>
              <a:gd name="T23" fmla="*/ 125 h 202"/>
              <a:gd name="T24" fmla="*/ 22 w 48"/>
              <a:gd name="T25" fmla="*/ 125 h 202"/>
              <a:gd name="T26" fmla="*/ 22 w 48"/>
              <a:gd name="T27" fmla="*/ 124 h 202"/>
              <a:gd name="T28" fmla="*/ 21 w 48"/>
              <a:gd name="T29" fmla="*/ 124 h 202"/>
              <a:gd name="T30" fmla="*/ 20 w 48"/>
              <a:gd name="T31" fmla="*/ 122 h 202"/>
              <a:gd name="T32" fmla="*/ 20 w 48"/>
              <a:gd name="T33" fmla="*/ 122 h 202"/>
              <a:gd name="T34" fmla="*/ 20 w 48"/>
              <a:gd name="T35" fmla="*/ 121 h 202"/>
              <a:gd name="T36" fmla="*/ 20 w 48"/>
              <a:gd name="T37" fmla="*/ 4 h 202"/>
              <a:gd name="T38" fmla="*/ 20 w 48"/>
              <a:gd name="T39" fmla="*/ 3 h 202"/>
              <a:gd name="T40" fmla="*/ 20 w 48"/>
              <a:gd name="T41" fmla="*/ 2 h 202"/>
              <a:gd name="T42" fmla="*/ 21 w 48"/>
              <a:gd name="T43" fmla="*/ 1 h 202"/>
              <a:gd name="T44" fmla="*/ 22 w 48"/>
              <a:gd name="T45" fmla="*/ 1 h 202"/>
              <a:gd name="T46" fmla="*/ 22 w 48"/>
              <a:gd name="T47" fmla="*/ 0 h 202"/>
              <a:gd name="T48" fmla="*/ 24 w 48"/>
              <a:gd name="T49" fmla="*/ 0 h 202"/>
              <a:gd name="T50" fmla="*/ 25 w 48"/>
              <a:gd name="T51" fmla="*/ 0 h 202"/>
              <a:gd name="T52" fmla="*/ 26 w 48"/>
              <a:gd name="T53" fmla="*/ 0 h 202"/>
              <a:gd name="T54" fmla="*/ 28 w 48"/>
              <a:gd name="T55" fmla="*/ 0 h 202"/>
              <a:gd name="T56" fmla="*/ 28 w 48"/>
              <a:gd name="T57" fmla="*/ 0 h 202"/>
              <a:gd name="T58" fmla="*/ 30 w 48"/>
              <a:gd name="T59" fmla="*/ 0 h 202"/>
              <a:gd name="T60" fmla="*/ 31 w 48"/>
              <a:gd name="T61" fmla="*/ 1 h 202"/>
              <a:gd name="T62" fmla="*/ 31 w 48"/>
              <a:gd name="T63" fmla="*/ 1 h 202"/>
              <a:gd name="T64" fmla="*/ 33 w 48"/>
              <a:gd name="T65" fmla="*/ 2 h 202"/>
              <a:gd name="T66" fmla="*/ 33 w 48"/>
              <a:gd name="T67" fmla="*/ 3 h 202"/>
              <a:gd name="T68" fmla="*/ 33 w 48"/>
              <a:gd name="T69" fmla="*/ 4 h 202"/>
              <a:gd name="T70" fmla="*/ 33 w 48"/>
              <a:gd name="T71" fmla="*/ 4 h 202"/>
              <a:gd name="T72" fmla="*/ 52 w 48"/>
              <a:gd name="T73" fmla="*/ 111 h 202"/>
              <a:gd name="T74" fmla="*/ 26 w 48"/>
              <a:gd name="T75" fmla="*/ 148 h 202"/>
              <a:gd name="T76" fmla="*/ 0 w 48"/>
              <a:gd name="T77" fmla="*/ 111 h 202"/>
              <a:gd name="T78" fmla="*/ 52 w 48"/>
              <a:gd name="T79" fmla="*/ 111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solidFill>
            <a:schemeClr val="bg1"/>
          </a:solidFill>
          <a:ln w="1588">
            <a:solidFill>
              <a:srgbClr val="000000"/>
            </a:solidFill>
            <a:prstDash val="solid"/>
            <a:round/>
            <a:headEnd/>
            <a:tailEnd/>
          </a:ln>
        </p:spPr>
        <p:txBody>
          <a:bodyPr/>
          <a:lstStyle/>
          <a:p>
            <a:endParaRPr lang="en-US"/>
          </a:p>
        </p:txBody>
      </p:sp>
      <p:sp>
        <p:nvSpPr>
          <p:cNvPr id="4175" name="Line 467"/>
          <p:cNvSpPr>
            <a:spLocks noChangeShapeType="1"/>
          </p:cNvSpPr>
          <p:nvPr/>
        </p:nvSpPr>
        <p:spPr bwMode="auto">
          <a:xfrm rot="16200000" flipH="1">
            <a:off x="5564280" y="1241995"/>
            <a:ext cx="0" cy="1800225"/>
          </a:xfrm>
          <a:prstGeom prst="line">
            <a:avLst/>
          </a:prstGeom>
          <a:solidFill>
            <a:schemeClr val="bg1"/>
          </a:solidFill>
          <a:ln w="15875">
            <a:solidFill>
              <a:srgbClr val="000000"/>
            </a:solidFill>
            <a:round/>
            <a:headEnd/>
            <a:tailEnd/>
          </a:ln>
        </p:spPr>
        <p:txBody>
          <a:bodyPr/>
          <a:lstStyle/>
          <a:p>
            <a:endParaRPr lang="en-US"/>
          </a:p>
        </p:txBody>
      </p:sp>
      <p:sp>
        <p:nvSpPr>
          <p:cNvPr id="4177" name="Freeform 618"/>
          <p:cNvSpPr>
            <a:spLocks noEditPoints="1"/>
          </p:cNvSpPr>
          <p:nvPr/>
        </p:nvSpPr>
        <p:spPr bwMode="auto">
          <a:xfrm>
            <a:off x="4656803" y="1064875"/>
            <a:ext cx="441325" cy="73025"/>
          </a:xfrm>
          <a:custGeom>
            <a:avLst/>
            <a:gdLst>
              <a:gd name="T0" fmla="*/ 5 w 346"/>
              <a:gd name="T1" fmla="*/ 17 h 50"/>
              <a:gd name="T2" fmla="*/ 248 w 346"/>
              <a:gd name="T3" fmla="*/ 17 h 50"/>
              <a:gd name="T4" fmla="*/ 249 w 346"/>
              <a:gd name="T5" fmla="*/ 17 h 50"/>
              <a:gd name="T6" fmla="*/ 250 w 346"/>
              <a:gd name="T7" fmla="*/ 18 h 50"/>
              <a:gd name="T8" fmla="*/ 251 w 346"/>
              <a:gd name="T9" fmla="*/ 18 h 50"/>
              <a:gd name="T10" fmla="*/ 251 w 346"/>
              <a:gd name="T11" fmla="*/ 19 h 50"/>
              <a:gd name="T12" fmla="*/ 251 w 346"/>
              <a:gd name="T13" fmla="*/ 20 h 50"/>
              <a:gd name="T14" fmla="*/ 252 w 346"/>
              <a:gd name="T15" fmla="*/ 21 h 50"/>
              <a:gd name="T16" fmla="*/ 253 w 346"/>
              <a:gd name="T17" fmla="*/ 22 h 50"/>
              <a:gd name="T18" fmla="*/ 253 w 346"/>
              <a:gd name="T19" fmla="*/ 24 h 50"/>
              <a:gd name="T20" fmla="*/ 253 w 346"/>
              <a:gd name="T21" fmla="*/ 24 h 50"/>
              <a:gd name="T22" fmla="*/ 252 w 346"/>
              <a:gd name="T23" fmla="*/ 26 h 50"/>
              <a:gd name="T24" fmla="*/ 251 w 346"/>
              <a:gd name="T25" fmla="*/ 27 h 50"/>
              <a:gd name="T26" fmla="*/ 251 w 346"/>
              <a:gd name="T27" fmla="*/ 27 h 50"/>
              <a:gd name="T28" fmla="*/ 251 w 346"/>
              <a:gd name="T29" fmla="*/ 28 h 50"/>
              <a:gd name="T30" fmla="*/ 250 w 346"/>
              <a:gd name="T31" fmla="*/ 29 h 50"/>
              <a:gd name="T32" fmla="*/ 249 w 346"/>
              <a:gd name="T33" fmla="*/ 29 h 50"/>
              <a:gd name="T34" fmla="*/ 248 w 346"/>
              <a:gd name="T35" fmla="*/ 29 h 50"/>
              <a:gd name="T36" fmla="*/ 5 w 346"/>
              <a:gd name="T37" fmla="*/ 29 h 50"/>
              <a:gd name="T38" fmla="*/ 4 w 346"/>
              <a:gd name="T39" fmla="*/ 29 h 50"/>
              <a:gd name="T40" fmla="*/ 2 w 346"/>
              <a:gd name="T41" fmla="*/ 29 h 50"/>
              <a:gd name="T42" fmla="*/ 2 w 346"/>
              <a:gd name="T43" fmla="*/ 28 h 50"/>
              <a:gd name="T44" fmla="*/ 1 w 346"/>
              <a:gd name="T45" fmla="*/ 27 h 50"/>
              <a:gd name="T46" fmla="*/ 0 w 346"/>
              <a:gd name="T47" fmla="*/ 27 h 50"/>
              <a:gd name="T48" fmla="*/ 0 w 346"/>
              <a:gd name="T49" fmla="*/ 26 h 50"/>
              <a:gd name="T50" fmla="*/ 0 w 346"/>
              <a:gd name="T51" fmla="*/ 24 h 50"/>
              <a:gd name="T52" fmla="*/ 0 w 346"/>
              <a:gd name="T53" fmla="*/ 24 h 50"/>
              <a:gd name="T54" fmla="*/ 0 w 346"/>
              <a:gd name="T55" fmla="*/ 22 h 50"/>
              <a:gd name="T56" fmla="*/ 0 w 346"/>
              <a:gd name="T57" fmla="*/ 21 h 50"/>
              <a:gd name="T58" fmla="*/ 0 w 346"/>
              <a:gd name="T59" fmla="*/ 20 h 50"/>
              <a:gd name="T60" fmla="*/ 1 w 346"/>
              <a:gd name="T61" fmla="*/ 19 h 50"/>
              <a:gd name="T62" fmla="*/ 2 w 346"/>
              <a:gd name="T63" fmla="*/ 18 h 50"/>
              <a:gd name="T64" fmla="*/ 2 w 346"/>
              <a:gd name="T65" fmla="*/ 18 h 50"/>
              <a:gd name="T66" fmla="*/ 4 w 346"/>
              <a:gd name="T67" fmla="*/ 17 h 50"/>
              <a:gd name="T68" fmla="*/ 5 w 346"/>
              <a:gd name="T69" fmla="*/ 17 h 50"/>
              <a:gd name="T70" fmla="*/ 5 w 346"/>
              <a:gd name="T71" fmla="*/ 17 h 50"/>
              <a:gd name="T72" fmla="*/ 238 w 346"/>
              <a:gd name="T73" fmla="*/ 0 h 50"/>
              <a:gd name="T74" fmla="*/ 278 w 346"/>
              <a:gd name="T75" fmla="*/ 24 h 50"/>
              <a:gd name="T76" fmla="*/ 238 w 346"/>
              <a:gd name="T77" fmla="*/ 46 h 50"/>
              <a:gd name="T78" fmla="*/ 238 w 346"/>
              <a:gd name="T79" fmla="*/ 0 h 5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6" h="50">
                <a:moveTo>
                  <a:pt x="6" y="19"/>
                </a:moveTo>
                <a:lnTo>
                  <a:pt x="309" y="19"/>
                </a:lnTo>
                <a:lnTo>
                  <a:pt x="310" y="19"/>
                </a:lnTo>
                <a:lnTo>
                  <a:pt x="311" y="20"/>
                </a:lnTo>
                <a:lnTo>
                  <a:pt x="312" y="20"/>
                </a:lnTo>
                <a:lnTo>
                  <a:pt x="313" y="21"/>
                </a:lnTo>
                <a:lnTo>
                  <a:pt x="313" y="22"/>
                </a:lnTo>
                <a:lnTo>
                  <a:pt x="314" y="23"/>
                </a:lnTo>
                <a:lnTo>
                  <a:pt x="315" y="24"/>
                </a:lnTo>
                <a:lnTo>
                  <a:pt x="315" y="26"/>
                </a:lnTo>
                <a:lnTo>
                  <a:pt x="314" y="28"/>
                </a:lnTo>
                <a:lnTo>
                  <a:pt x="313" y="29"/>
                </a:lnTo>
                <a:lnTo>
                  <a:pt x="312" y="30"/>
                </a:lnTo>
                <a:lnTo>
                  <a:pt x="311" y="31"/>
                </a:lnTo>
                <a:lnTo>
                  <a:pt x="310" y="31"/>
                </a:lnTo>
                <a:lnTo>
                  <a:pt x="309" y="31"/>
                </a:lnTo>
                <a:lnTo>
                  <a:pt x="6" y="31"/>
                </a:lnTo>
                <a:lnTo>
                  <a:pt x="5" y="31"/>
                </a:lnTo>
                <a:lnTo>
                  <a:pt x="3" y="31"/>
                </a:lnTo>
                <a:lnTo>
                  <a:pt x="3" y="30"/>
                </a:lnTo>
                <a:lnTo>
                  <a:pt x="1" y="29"/>
                </a:lnTo>
                <a:lnTo>
                  <a:pt x="0" y="29"/>
                </a:lnTo>
                <a:lnTo>
                  <a:pt x="0" y="28"/>
                </a:lnTo>
                <a:lnTo>
                  <a:pt x="0" y="26"/>
                </a:lnTo>
                <a:lnTo>
                  <a:pt x="0" y="24"/>
                </a:lnTo>
                <a:lnTo>
                  <a:pt x="0" y="23"/>
                </a:lnTo>
                <a:lnTo>
                  <a:pt x="0" y="22"/>
                </a:lnTo>
                <a:lnTo>
                  <a:pt x="1" y="21"/>
                </a:lnTo>
                <a:lnTo>
                  <a:pt x="3" y="20"/>
                </a:lnTo>
                <a:lnTo>
                  <a:pt x="5" y="19"/>
                </a:lnTo>
                <a:lnTo>
                  <a:pt x="6" y="19"/>
                </a:lnTo>
                <a:close/>
                <a:moveTo>
                  <a:pt x="296" y="0"/>
                </a:moveTo>
                <a:lnTo>
                  <a:pt x="346" y="26"/>
                </a:lnTo>
                <a:lnTo>
                  <a:pt x="296" y="50"/>
                </a:lnTo>
                <a:lnTo>
                  <a:pt x="296" y="0"/>
                </a:lnTo>
                <a:close/>
              </a:path>
            </a:pathLst>
          </a:custGeom>
          <a:solidFill>
            <a:schemeClr val="bg1"/>
          </a:solidFill>
          <a:ln w="1651">
            <a:solidFill>
              <a:srgbClr val="000000"/>
            </a:solidFill>
            <a:prstDash val="solid"/>
            <a:round/>
            <a:headEnd/>
            <a:tailEnd/>
          </a:ln>
        </p:spPr>
        <p:txBody>
          <a:bodyPr/>
          <a:lstStyle/>
          <a:p>
            <a:endParaRPr lang="en-US"/>
          </a:p>
        </p:txBody>
      </p:sp>
      <p:grpSp>
        <p:nvGrpSpPr>
          <p:cNvPr id="6" name="Group 108"/>
          <p:cNvGrpSpPr/>
          <p:nvPr/>
        </p:nvGrpSpPr>
        <p:grpSpPr>
          <a:xfrm>
            <a:off x="4618398" y="1180090"/>
            <a:ext cx="793868" cy="517525"/>
            <a:chOff x="4495190" y="5162293"/>
            <a:chExt cx="793868" cy="517525"/>
          </a:xfrm>
        </p:grpSpPr>
        <p:grpSp>
          <p:nvGrpSpPr>
            <p:cNvPr id="7" name="Group 597"/>
            <p:cNvGrpSpPr>
              <a:grpSpLocks/>
            </p:cNvGrpSpPr>
            <p:nvPr/>
          </p:nvGrpSpPr>
          <p:grpSpPr bwMode="auto">
            <a:xfrm>
              <a:off x="4682147" y="5162293"/>
              <a:ext cx="450850" cy="517525"/>
              <a:chOff x="1225" y="3536"/>
              <a:chExt cx="284" cy="326"/>
            </a:xfrm>
            <a:solidFill>
              <a:schemeClr val="bg1"/>
            </a:solidFill>
          </p:grpSpPr>
          <p:sp>
            <p:nvSpPr>
              <p:cNvPr id="87" name="Freeform 598"/>
              <p:cNvSpPr>
                <a:spLocks/>
              </p:cNvSpPr>
              <p:nvPr/>
            </p:nvSpPr>
            <p:spPr bwMode="auto">
              <a:xfrm>
                <a:off x="1225" y="3536"/>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close/>
                  </a:path>
                </a:pathLst>
              </a:custGeom>
              <a:grpFill/>
              <a:ln w="9525">
                <a:noFill/>
                <a:round/>
                <a:headEnd/>
                <a:tailEnd/>
              </a:ln>
            </p:spPr>
            <p:txBody>
              <a:bodyPr/>
              <a:lstStyle/>
              <a:p>
                <a:endParaRPr lang="en-US"/>
              </a:p>
            </p:txBody>
          </p:sp>
          <p:sp>
            <p:nvSpPr>
              <p:cNvPr id="88" name="Freeform 599"/>
              <p:cNvSpPr>
                <a:spLocks/>
              </p:cNvSpPr>
              <p:nvPr/>
            </p:nvSpPr>
            <p:spPr bwMode="auto">
              <a:xfrm>
                <a:off x="1225" y="3536"/>
                <a:ext cx="89" cy="192"/>
              </a:xfrm>
              <a:custGeom>
                <a:avLst/>
                <a:gdLst>
                  <a:gd name="T0" fmla="*/ 42 w 89"/>
                  <a:gd name="T1" fmla="*/ 0 h 192"/>
                  <a:gd name="T2" fmla="*/ 38 w 89"/>
                  <a:gd name="T3" fmla="*/ 1 h 192"/>
                  <a:gd name="T4" fmla="*/ 34 w 89"/>
                  <a:gd name="T5" fmla="*/ 3 h 192"/>
                  <a:gd name="T6" fmla="*/ 30 w 89"/>
                  <a:gd name="T7" fmla="*/ 6 h 192"/>
                  <a:gd name="T8" fmla="*/ 25 w 89"/>
                  <a:gd name="T9" fmla="*/ 10 h 192"/>
                  <a:gd name="T10" fmla="*/ 22 w 89"/>
                  <a:gd name="T11" fmla="*/ 14 h 192"/>
                  <a:gd name="T12" fmla="*/ 17 w 89"/>
                  <a:gd name="T13" fmla="*/ 22 h 192"/>
                  <a:gd name="T14" fmla="*/ 11 w 89"/>
                  <a:gd name="T15" fmla="*/ 35 h 192"/>
                  <a:gd name="T16" fmla="*/ 6 w 89"/>
                  <a:gd name="T17" fmla="*/ 51 h 192"/>
                  <a:gd name="T18" fmla="*/ 2 w 89"/>
                  <a:gd name="T19" fmla="*/ 68 h 192"/>
                  <a:gd name="T20" fmla="*/ 1 w 89"/>
                  <a:gd name="T21" fmla="*/ 86 h 192"/>
                  <a:gd name="T22" fmla="*/ 1 w 89"/>
                  <a:gd name="T23" fmla="*/ 106 h 192"/>
                  <a:gd name="T24" fmla="*/ 2 w 89"/>
                  <a:gd name="T25" fmla="*/ 125 h 192"/>
                  <a:gd name="T26" fmla="*/ 6 w 89"/>
                  <a:gd name="T27" fmla="*/ 142 h 192"/>
                  <a:gd name="T28" fmla="*/ 11 w 89"/>
                  <a:gd name="T29" fmla="*/ 157 h 192"/>
                  <a:gd name="T30" fmla="*/ 17 w 89"/>
                  <a:gd name="T31" fmla="*/ 170 h 192"/>
                  <a:gd name="T32" fmla="*/ 22 w 89"/>
                  <a:gd name="T33" fmla="*/ 178 h 192"/>
                  <a:gd name="T34" fmla="*/ 25 w 89"/>
                  <a:gd name="T35" fmla="*/ 182 h 192"/>
                  <a:gd name="T36" fmla="*/ 30 w 89"/>
                  <a:gd name="T37" fmla="*/ 186 h 192"/>
                  <a:gd name="T38" fmla="*/ 34 w 89"/>
                  <a:gd name="T39" fmla="*/ 189 h 192"/>
                  <a:gd name="T40" fmla="*/ 38 w 89"/>
                  <a:gd name="T41" fmla="*/ 191 h 192"/>
                  <a:gd name="T42" fmla="*/ 42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8 w 89"/>
                  <a:gd name="T55" fmla="*/ 178 h 192"/>
                  <a:gd name="T56" fmla="*/ 73 w 89"/>
                  <a:gd name="T57" fmla="*/ 170 h 192"/>
                  <a:gd name="T58" fmla="*/ 79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9 w 89"/>
                  <a:gd name="T73" fmla="*/ 35 h 192"/>
                  <a:gd name="T74" fmla="*/ 73 w 89"/>
                  <a:gd name="T75" fmla="*/ 22 h 192"/>
                  <a:gd name="T76" fmla="*/ 68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5" y="0"/>
                    </a:moveTo>
                    <a:lnTo>
                      <a:pt x="42" y="0"/>
                    </a:lnTo>
                    <a:lnTo>
                      <a:pt x="40" y="1"/>
                    </a:lnTo>
                    <a:lnTo>
                      <a:pt x="38" y="1"/>
                    </a:lnTo>
                    <a:lnTo>
                      <a:pt x="36" y="3"/>
                    </a:lnTo>
                    <a:lnTo>
                      <a:pt x="34" y="3"/>
                    </a:lnTo>
                    <a:lnTo>
                      <a:pt x="31" y="5"/>
                    </a:lnTo>
                    <a:lnTo>
                      <a:pt x="30" y="6"/>
                    </a:lnTo>
                    <a:lnTo>
                      <a:pt x="28" y="8"/>
                    </a:lnTo>
                    <a:lnTo>
                      <a:pt x="25" y="10"/>
                    </a:lnTo>
                    <a:lnTo>
                      <a:pt x="24" y="12"/>
                    </a:lnTo>
                    <a:lnTo>
                      <a:pt x="22" y="14"/>
                    </a:lnTo>
                    <a:lnTo>
                      <a:pt x="20" y="17"/>
                    </a:lnTo>
                    <a:lnTo>
                      <a:pt x="17" y="22"/>
                    </a:lnTo>
                    <a:lnTo>
                      <a:pt x="14" y="28"/>
                    </a:lnTo>
                    <a:lnTo>
                      <a:pt x="11" y="35"/>
                    </a:lnTo>
                    <a:lnTo>
                      <a:pt x="8" y="43"/>
                    </a:lnTo>
                    <a:lnTo>
                      <a:pt x="6" y="51"/>
                    </a:lnTo>
                    <a:lnTo>
                      <a:pt x="4" y="59"/>
                    </a:lnTo>
                    <a:lnTo>
                      <a:pt x="2" y="68"/>
                    </a:lnTo>
                    <a:lnTo>
                      <a:pt x="2" y="77"/>
                    </a:lnTo>
                    <a:lnTo>
                      <a:pt x="1" y="86"/>
                    </a:lnTo>
                    <a:lnTo>
                      <a:pt x="0" y="96"/>
                    </a:lnTo>
                    <a:lnTo>
                      <a:pt x="1" y="106"/>
                    </a:lnTo>
                    <a:lnTo>
                      <a:pt x="2" y="116"/>
                    </a:lnTo>
                    <a:lnTo>
                      <a:pt x="2" y="125"/>
                    </a:lnTo>
                    <a:lnTo>
                      <a:pt x="4" y="133"/>
                    </a:lnTo>
                    <a:lnTo>
                      <a:pt x="6" y="142"/>
                    </a:lnTo>
                    <a:lnTo>
                      <a:pt x="8" y="150"/>
                    </a:lnTo>
                    <a:lnTo>
                      <a:pt x="11" y="157"/>
                    </a:lnTo>
                    <a:lnTo>
                      <a:pt x="14" y="164"/>
                    </a:lnTo>
                    <a:lnTo>
                      <a:pt x="17" y="170"/>
                    </a:lnTo>
                    <a:lnTo>
                      <a:pt x="20" y="175"/>
                    </a:lnTo>
                    <a:lnTo>
                      <a:pt x="22" y="178"/>
                    </a:lnTo>
                    <a:lnTo>
                      <a:pt x="24" y="180"/>
                    </a:lnTo>
                    <a:lnTo>
                      <a:pt x="25" y="182"/>
                    </a:lnTo>
                    <a:lnTo>
                      <a:pt x="28" y="184"/>
                    </a:lnTo>
                    <a:lnTo>
                      <a:pt x="30" y="186"/>
                    </a:lnTo>
                    <a:lnTo>
                      <a:pt x="31" y="187"/>
                    </a:lnTo>
                    <a:lnTo>
                      <a:pt x="34" y="189"/>
                    </a:lnTo>
                    <a:lnTo>
                      <a:pt x="36" y="190"/>
                    </a:lnTo>
                    <a:lnTo>
                      <a:pt x="38" y="191"/>
                    </a:lnTo>
                    <a:lnTo>
                      <a:pt x="40" y="191"/>
                    </a:lnTo>
                    <a:lnTo>
                      <a:pt x="42" y="192"/>
                    </a:lnTo>
                    <a:lnTo>
                      <a:pt x="45" y="192"/>
                    </a:lnTo>
                    <a:lnTo>
                      <a:pt x="47" y="192"/>
                    </a:lnTo>
                    <a:lnTo>
                      <a:pt x="49" y="191"/>
                    </a:lnTo>
                    <a:lnTo>
                      <a:pt x="51" y="191"/>
                    </a:lnTo>
                    <a:lnTo>
                      <a:pt x="54" y="190"/>
                    </a:lnTo>
                    <a:lnTo>
                      <a:pt x="56" y="189"/>
                    </a:lnTo>
                    <a:lnTo>
                      <a:pt x="58" y="187"/>
                    </a:lnTo>
                    <a:lnTo>
                      <a:pt x="59" y="186"/>
                    </a:lnTo>
                    <a:lnTo>
                      <a:pt x="62" y="184"/>
                    </a:lnTo>
                    <a:lnTo>
                      <a:pt x="64" y="182"/>
                    </a:lnTo>
                    <a:lnTo>
                      <a:pt x="65" y="180"/>
                    </a:lnTo>
                    <a:lnTo>
                      <a:pt x="68" y="178"/>
                    </a:lnTo>
                    <a:lnTo>
                      <a:pt x="69" y="175"/>
                    </a:lnTo>
                    <a:lnTo>
                      <a:pt x="73" y="170"/>
                    </a:lnTo>
                    <a:lnTo>
                      <a:pt x="76" y="164"/>
                    </a:lnTo>
                    <a:lnTo>
                      <a:pt x="79" y="157"/>
                    </a:lnTo>
                    <a:lnTo>
                      <a:pt x="81" y="150"/>
                    </a:lnTo>
                    <a:lnTo>
                      <a:pt x="83" y="142"/>
                    </a:lnTo>
                    <a:lnTo>
                      <a:pt x="85" y="133"/>
                    </a:lnTo>
                    <a:lnTo>
                      <a:pt x="87" y="125"/>
                    </a:lnTo>
                    <a:lnTo>
                      <a:pt x="88" y="116"/>
                    </a:lnTo>
                    <a:lnTo>
                      <a:pt x="88" y="106"/>
                    </a:lnTo>
                    <a:lnTo>
                      <a:pt x="89" y="96"/>
                    </a:lnTo>
                    <a:lnTo>
                      <a:pt x="88" y="86"/>
                    </a:lnTo>
                    <a:lnTo>
                      <a:pt x="88" y="77"/>
                    </a:lnTo>
                    <a:lnTo>
                      <a:pt x="87" y="68"/>
                    </a:lnTo>
                    <a:lnTo>
                      <a:pt x="85" y="59"/>
                    </a:lnTo>
                    <a:lnTo>
                      <a:pt x="83" y="51"/>
                    </a:lnTo>
                    <a:lnTo>
                      <a:pt x="81" y="43"/>
                    </a:lnTo>
                    <a:lnTo>
                      <a:pt x="79" y="35"/>
                    </a:lnTo>
                    <a:lnTo>
                      <a:pt x="76" y="28"/>
                    </a:lnTo>
                    <a:lnTo>
                      <a:pt x="73" y="22"/>
                    </a:lnTo>
                    <a:lnTo>
                      <a:pt x="69" y="17"/>
                    </a:lnTo>
                    <a:lnTo>
                      <a:pt x="68" y="14"/>
                    </a:lnTo>
                    <a:lnTo>
                      <a:pt x="65" y="12"/>
                    </a:lnTo>
                    <a:lnTo>
                      <a:pt x="64" y="10"/>
                    </a:lnTo>
                    <a:lnTo>
                      <a:pt x="62" y="8"/>
                    </a:lnTo>
                    <a:lnTo>
                      <a:pt x="59" y="6"/>
                    </a:lnTo>
                    <a:lnTo>
                      <a:pt x="58" y="5"/>
                    </a:lnTo>
                    <a:lnTo>
                      <a:pt x="56" y="3"/>
                    </a:lnTo>
                    <a:lnTo>
                      <a:pt x="54" y="3"/>
                    </a:lnTo>
                    <a:lnTo>
                      <a:pt x="51" y="1"/>
                    </a:lnTo>
                    <a:lnTo>
                      <a:pt x="49" y="1"/>
                    </a:lnTo>
                    <a:lnTo>
                      <a:pt x="47" y="0"/>
                    </a:lnTo>
                    <a:lnTo>
                      <a:pt x="45" y="0"/>
                    </a:lnTo>
                  </a:path>
                </a:pathLst>
              </a:custGeom>
              <a:grpFill/>
              <a:ln w="15875">
                <a:solidFill>
                  <a:srgbClr val="000000"/>
                </a:solidFill>
                <a:prstDash val="solid"/>
                <a:round/>
                <a:headEnd/>
                <a:tailEnd/>
              </a:ln>
            </p:spPr>
            <p:txBody>
              <a:bodyPr/>
              <a:lstStyle/>
              <a:p>
                <a:endParaRPr lang="en-US"/>
              </a:p>
            </p:txBody>
          </p:sp>
          <p:sp>
            <p:nvSpPr>
              <p:cNvPr id="89" name="Freeform 600"/>
              <p:cNvSpPr>
                <a:spLocks/>
              </p:cNvSpPr>
              <p:nvPr/>
            </p:nvSpPr>
            <p:spPr bwMode="auto">
              <a:xfrm>
                <a:off x="1314" y="3536"/>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close/>
                  </a:path>
                </a:pathLst>
              </a:custGeom>
              <a:grpFill/>
              <a:ln w="9525">
                <a:noFill/>
                <a:round/>
                <a:headEnd/>
                <a:tailEnd/>
              </a:ln>
            </p:spPr>
            <p:txBody>
              <a:bodyPr/>
              <a:lstStyle/>
              <a:p>
                <a:endParaRPr lang="en-US"/>
              </a:p>
            </p:txBody>
          </p:sp>
          <p:sp>
            <p:nvSpPr>
              <p:cNvPr id="90" name="Freeform 601"/>
              <p:cNvSpPr>
                <a:spLocks/>
              </p:cNvSpPr>
              <p:nvPr/>
            </p:nvSpPr>
            <p:spPr bwMode="auto">
              <a:xfrm>
                <a:off x="1314" y="3536"/>
                <a:ext cx="89" cy="192"/>
              </a:xfrm>
              <a:custGeom>
                <a:avLst/>
                <a:gdLst>
                  <a:gd name="T0" fmla="*/ 41 w 89"/>
                  <a:gd name="T1" fmla="*/ 0 h 192"/>
                  <a:gd name="T2" fmla="*/ 37 w 89"/>
                  <a:gd name="T3" fmla="*/ 1 h 192"/>
                  <a:gd name="T4" fmla="*/ 33 w 89"/>
                  <a:gd name="T5" fmla="*/ 3 h 192"/>
                  <a:gd name="T6" fmla="*/ 29 w 89"/>
                  <a:gd name="T7" fmla="*/ 6 h 192"/>
                  <a:gd name="T8" fmla="*/ 25 w 89"/>
                  <a:gd name="T9" fmla="*/ 10 h 192"/>
                  <a:gd name="T10" fmla="*/ 21 w 89"/>
                  <a:gd name="T11" fmla="*/ 14 h 192"/>
                  <a:gd name="T12" fmla="*/ 16 w 89"/>
                  <a:gd name="T13" fmla="*/ 22 h 192"/>
                  <a:gd name="T14" fmla="*/ 10 w 89"/>
                  <a:gd name="T15" fmla="*/ 35 h 192"/>
                  <a:gd name="T16" fmla="*/ 5 w 89"/>
                  <a:gd name="T17" fmla="*/ 51 h 192"/>
                  <a:gd name="T18" fmla="*/ 2 w 89"/>
                  <a:gd name="T19" fmla="*/ 68 h 192"/>
                  <a:gd name="T20" fmla="*/ 0 w 89"/>
                  <a:gd name="T21" fmla="*/ 86 h 192"/>
                  <a:gd name="T22" fmla="*/ 0 w 89"/>
                  <a:gd name="T23" fmla="*/ 106 h 192"/>
                  <a:gd name="T24" fmla="*/ 2 w 89"/>
                  <a:gd name="T25" fmla="*/ 125 h 192"/>
                  <a:gd name="T26" fmla="*/ 5 w 89"/>
                  <a:gd name="T27" fmla="*/ 142 h 192"/>
                  <a:gd name="T28" fmla="*/ 10 w 89"/>
                  <a:gd name="T29" fmla="*/ 157 h 192"/>
                  <a:gd name="T30" fmla="*/ 16 w 89"/>
                  <a:gd name="T31" fmla="*/ 170 h 192"/>
                  <a:gd name="T32" fmla="*/ 21 w 89"/>
                  <a:gd name="T33" fmla="*/ 178 h 192"/>
                  <a:gd name="T34" fmla="*/ 25 w 89"/>
                  <a:gd name="T35" fmla="*/ 182 h 192"/>
                  <a:gd name="T36" fmla="*/ 29 w 89"/>
                  <a:gd name="T37" fmla="*/ 186 h 192"/>
                  <a:gd name="T38" fmla="*/ 33 w 89"/>
                  <a:gd name="T39" fmla="*/ 189 h 192"/>
                  <a:gd name="T40" fmla="*/ 37 w 89"/>
                  <a:gd name="T41" fmla="*/ 191 h 192"/>
                  <a:gd name="T42" fmla="*/ 41 w 89"/>
                  <a:gd name="T43" fmla="*/ 192 h 192"/>
                  <a:gd name="T44" fmla="*/ 47 w 89"/>
                  <a:gd name="T45" fmla="*/ 192 h 192"/>
                  <a:gd name="T46" fmla="*/ 51 w 89"/>
                  <a:gd name="T47" fmla="*/ 191 h 192"/>
                  <a:gd name="T48" fmla="*/ 56 w 89"/>
                  <a:gd name="T49" fmla="*/ 189 h 192"/>
                  <a:gd name="T50" fmla="*/ 59 w 89"/>
                  <a:gd name="T51" fmla="*/ 186 h 192"/>
                  <a:gd name="T52" fmla="*/ 64 w 89"/>
                  <a:gd name="T53" fmla="*/ 182 h 192"/>
                  <a:gd name="T54" fmla="*/ 67 w 89"/>
                  <a:gd name="T55" fmla="*/ 178 h 192"/>
                  <a:gd name="T56" fmla="*/ 73 w 89"/>
                  <a:gd name="T57" fmla="*/ 170 h 192"/>
                  <a:gd name="T58" fmla="*/ 78 w 89"/>
                  <a:gd name="T59" fmla="*/ 157 h 192"/>
                  <a:gd name="T60" fmla="*/ 83 w 89"/>
                  <a:gd name="T61" fmla="*/ 142 h 192"/>
                  <a:gd name="T62" fmla="*/ 87 w 89"/>
                  <a:gd name="T63" fmla="*/ 125 h 192"/>
                  <a:gd name="T64" fmla="*/ 88 w 89"/>
                  <a:gd name="T65" fmla="*/ 106 h 192"/>
                  <a:gd name="T66" fmla="*/ 88 w 89"/>
                  <a:gd name="T67" fmla="*/ 86 h 192"/>
                  <a:gd name="T68" fmla="*/ 87 w 89"/>
                  <a:gd name="T69" fmla="*/ 68 h 192"/>
                  <a:gd name="T70" fmla="*/ 83 w 89"/>
                  <a:gd name="T71" fmla="*/ 51 h 192"/>
                  <a:gd name="T72" fmla="*/ 78 w 89"/>
                  <a:gd name="T73" fmla="*/ 35 h 192"/>
                  <a:gd name="T74" fmla="*/ 73 w 89"/>
                  <a:gd name="T75" fmla="*/ 22 h 192"/>
                  <a:gd name="T76" fmla="*/ 67 w 89"/>
                  <a:gd name="T77" fmla="*/ 14 h 192"/>
                  <a:gd name="T78" fmla="*/ 64 w 89"/>
                  <a:gd name="T79" fmla="*/ 10 h 192"/>
                  <a:gd name="T80" fmla="*/ 59 w 89"/>
                  <a:gd name="T81" fmla="*/ 6 h 192"/>
                  <a:gd name="T82" fmla="*/ 56 w 89"/>
                  <a:gd name="T83" fmla="*/ 3 h 192"/>
                  <a:gd name="T84" fmla="*/ 51 w 89"/>
                  <a:gd name="T85" fmla="*/ 1 h 192"/>
                  <a:gd name="T86" fmla="*/ 47 w 89"/>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9" h="192">
                    <a:moveTo>
                      <a:pt x="44" y="0"/>
                    </a:moveTo>
                    <a:lnTo>
                      <a:pt x="41" y="0"/>
                    </a:lnTo>
                    <a:lnTo>
                      <a:pt x="39" y="1"/>
                    </a:lnTo>
                    <a:lnTo>
                      <a:pt x="37" y="1"/>
                    </a:lnTo>
                    <a:lnTo>
                      <a:pt x="35" y="3"/>
                    </a:lnTo>
                    <a:lnTo>
                      <a:pt x="33" y="3"/>
                    </a:lnTo>
                    <a:lnTo>
                      <a:pt x="31" y="5"/>
                    </a:lnTo>
                    <a:lnTo>
                      <a:pt x="29" y="6"/>
                    </a:lnTo>
                    <a:lnTo>
                      <a:pt x="27" y="8"/>
                    </a:lnTo>
                    <a:lnTo>
                      <a:pt x="25" y="10"/>
                    </a:lnTo>
                    <a:lnTo>
                      <a:pt x="23" y="12"/>
                    </a:lnTo>
                    <a:lnTo>
                      <a:pt x="21" y="14"/>
                    </a:lnTo>
                    <a:lnTo>
                      <a:pt x="19" y="17"/>
                    </a:lnTo>
                    <a:lnTo>
                      <a:pt x="16" y="22"/>
                    </a:lnTo>
                    <a:lnTo>
                      <a:pt x="13" y="28"/>
                    </a:lnTo>
                    <a:lnTo>
                      <a:pt x="10" y="35"/>
                    </a:lnTo>
                    <a:lnTo>
                      <a:pt x="7" y="43"/>
                    </a:lnTo>
                    <a:lnTo>
                      <a:pt x="5" y="51"/>
                    </a:lnTo>
                    <a:lnTo>
                      <a:pt x="3" y="59"/>
                    </a:lnTo>
                    <a:lnTo>
                      <a:pt x="2" y="68"/>
                    </a:lnTo>
                    <a:lnTo>
                      <a:pt x="1" y="77"/>
                    </a:lnTo>
                    <a:lnTo>
                      <a:pt x="0" y="86"/>
                    </a:lnTo>
                    <a:lnTo>
                      <a:pt x="0" y="96"/>
                    </a:lnTo>
                    <a:lnTo>
                      <a:pt x="0" y="106"/>
                    </a:lnTo>
                    <a:lnTo>
                      <a:pt x="1" y="116"/>
                    </a:lnTo>
                    <a:lnTo>
                      <a:pt x="2" y="125"/>
                    </a:lnTo>
                    <a:lnTo>
                      <a:pt x="3" y="133"/>
                    </a:lnTo>
                    <a:lnTo>
                      <a:pt x="5" y="142"/>
                    </a:lnTo>
                    <a:lnTo>
                      <a:pt x="7" y="150"/>
                    </a:lnTo>
                    <a:lnTo>
                      <a:pt x="10" y="157"/>
                    </a:lnTo>
                    <a:lnTo>
                      <a:pt x="13" y="164"/>
                    </a:lnTo>
                    <a:lnTo>
                      <a:pt x="16" y="170"/>
                    </a:lnTo>
                    <a:lnTo>
                      <a:pt x="19" y="175"/>
                    </a:lnTo>
                    <a:lnTo>
                      <a:pt x="21" y="178"/>
                    </a:lnTo>
                    <a:lnTo>
                      <a:pt x="23" y="180"/>
                    </a:lnTo>
                    <a:lnTo>
                      <a:pt x="25" y="182"/>
                    </a:lnTo>
                    <a:lnTo>
                      <a:pt x="27" y="184"/>
                    </a:lnTo>
                    <a:lnTo>
                      <a:pt x="29" y="186"/>
                    </a:lnTo>
                    <a:lnTo>
                      <a:pt x="31" y="187"/>
                    </a:lnTo>
                    <a:lnTo>
                      <a:pt x="33" y="189"/>
                    </a:lnTo>
                    <a:lnTo>
                      <a:pt x="35" y="190"/>
                    </a:lnTo>
                    <a:lnTo>
                      <a:pt x="37" y="191"/>
                    </a:lnTo>
                    <a:lnTo>
                      <a:pt x="39" y="191"/>
                    </a:lnTo>
                    <a:lnTo>
                      <a:pt x="41" y="192"/>
                    </a:lnTo>
                    <a:lnTo>
                      <a:pt x="44" y="192"/>
                    </a:lnTo>
                    <a:lnTo>
                      <a:pt x="47" y="192"/>
                    </a:lnTo>
                    <a:lnTo>
                      <a:pt x="49" y="191"/>
                    </a:lnTo>
                    <a:lnTo>
                      <a:pt x="51" y="191"/>
                    </a:lnTo>
                    <a:lnTo>
                      <a:pt x="53" y="190"/>
                    </a:lnTo>
                    <a:lnTo>
                      <a:pt x="56" y="189"/>
                    </a:lnTo>
                    <a:lnTo>
                      <a:pt x="57" y="187"/>
                    </a:lnTo>
                    <a:lnTo>
                      <a:pt x="59" y="186"/>
                    </a:lnTo>
                    <a:lnTo>
                      <a:pt x="61" y="184"/>
                    </a:lnTo>
                    <a:lnTo>
                      <a:pt x="64" y="182"/>
                    </a:lnTo>
                    <a:lnTo>
                      <a:pt x="65" y="180"/>
                    </a:lnTo>
                    <a:lnTo>
                      <a:pt x="67" y="178"/>
                    </a:lnTo>
                    <a:lnTo>
                      <a:pt x="69" y="175"/>
                    </a:lnTo>
                    <a:lnTo>
                      <a:pt x="73" y="170"/>
                    </a:lnTo>
                    <a:lnTo>
                      <a:pt x="75" y="164"/>
                    </a:lnTo>
                    <a:lnTo>
                      <a:pt x="78" y="157"/>
                    </a:lnTo>
                    <a:lnTo>
                      <a:pt x="81" y="150"/>
                    </a:lnTo>
                    <a:lnTo>
                      <a:pt x="83" y="142"/>
                    </a:lnTo>
                    <a:lnTo>
                      <a:pt x="85" y="133"/>
                    </a:lnTo>
                    <a:lnTo>
                      <a:pt x="87" y="125"/>
                    </a:lnTo>
                    <a:lnTo>
                      <a:pt x="87" y="116"/>
                    </a:lnTo>
                    <a:lnTo>
                      <a:pt x="88" y="106"/>
                    </a:lnTo>
                    <a:lnTo>
                      <a:pt x="89" y="96"/>
                    </a:lnTo>
                    <a:lnTo>
                      <a:pt x="88" y="86"/>
                    </a:lnTo>
                    <a:lnTo>
                      <a:pt x="87" y="77"/>
                    </a:lnTo>
                    <a:lnTo>
                      <a:pt x="87" y="68"/>
                    </a:lnTo>
                    <a:lnTo>
                      <a:pt x="85" y="59"/>
                    </a:lnTo>
                    <a:lnTo>
                      <a:pt x="83" y="51"/>
                    </a:lnTo>
                    <a:lnTo>
                      <a:pt x="81" y="43"/>
                    </a:lnTo>
                    <a:lnTo>
                      <a:pt x="78" y="35"/>
                    </a:lnTo>
                    <a:lnTo>
                      <a:pt x="75" y="28"/>
                    </a:lnTo>
                    <a:lnTo>
                      <a:pt x="73" y="22"/>
                    </a:lnTo>
                    <a:lnTo>
                      <a:pt x="69" y="17"/>
                    </a:lnTo>
                    <a:lnTo>
                      <a:pt x="67" y="14"/>
                    </a:lnTo>
                    <a:lnTo>
                      <a:pt x="65" y="12"/>
                    </a:lnTo>
                    <a:lnTo>
                      <a:pt x="64" y="10"/>
                    </a:lnTo>
                    <a:lnTo>
                      <a:pt x="61" y="8"/>
                    </a:lnTo>
                    <a:lnTo>
                      <a:pt x="59" y="6"/>
                    </a:lnTo>
                    <a:lnTo>
                      <a:pt x="57" y="5"/>
                    </a:lnTo>
                    <a:lnTo>
                      <a:pt x="56" y="3"/>
                    </a:lnTo>
                    <a:lnTo>
                      <a:pt x="53" y="3"/>
                    </a:lnTo>
                    <a:lnTo>
                      <a:pt x="51" y="1"/>
                    </a:lnTo>
                    <a:lnTo>
                      <a:pt x="49" y="1"/>
                    </a:lnTo>
                    <a:lnTo>
                      <a:pt x="47" y="0"/>
                    </a:lnTo>
                    <a:lnTo>
                      <a:pt x="44" y="0"/>
                    </a:lnTo>
                  </a:path>
                </a:pathLst>
              </a:custGeom>
              <a:grpFill/>
              <a:ln w="15875">
                <a:solidFill>
                  <a:srgbClr val="000000"/>
                </a:solidFill>
                <a:prstDash val="solid"/>
                <a:round/>
                <a:headEnd/>
                <a:tailEnd/>
              </a:ln>
            </p:spPr>
            <p:txBody>
              <a:bodyPr/>
              <a:lstStyle/>
              <a:p>
                <a:endParaRPr lang="en-US"/>
              </a:p>
            </p:txBody>
          </p:sp>
          <p:sp>
            <p:nvSpPr>
              <p:cNvPr id="91" name="Freeform 602"/>
              <p:cNvSpPr>
                <a:spLocks/>
              </p:cNvSpPr>
              <p:nvPr/>
            </p:nvSpPr>
            <p:spPr bwMode="auto">
              <a:xfrm>
                <a:off x="1403" y="3536"/>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close/>
                  </a:path>
                </a:pathLst>
              </a:custGeom>
              <a:grpFill/>
              <a:ln w="9525">
                <a:noFill/>
                <a:round/>
                <a:headEnd/>
                <a:tailEnd/>
              </a:ln>
            </p:spPr>
            <p:txBody>
              <a:bodyPr/>
              <a:lstStyle/>
              <a:p>
                <a:endParaRPr lang="en-US"/>
              </a:p>
            </p:txBody>
          </p:sp>
          <p:sp>
            <p:nvSpPr>
              <p:cNvPr id="92" name="Freeform 603"/>
              <p:cNvSpPr>
                <a:spLocks/>
              </p:cNvSpPr>
              <p:nvPr/>
            </p:nvSpPr>
            <p:spPr bwMode="auto">
              <a:xfrm>
                <a:off x="1403" y="3536"/>
                <a:ext cx="88" cy="192"/>
              </a:xfrm>
              <a:custGeom>
                <a:avLst/>
                <a:gdLst>
                  <a:gd name="T0" fmla="*/ 41 w 88"/>
                  <a:gd name="T1" fmla="*/ 0 h 192"/>
                  <a:gd name="T2" fmla="*/ 37 w 88"/>
                  <a:gd name="T3" fmla="*/ 1 h 192"/>
                  <a:gd name="T4" fmla="*/ 32 w 88"/>
                  <a:gd name="T5" fmla="*/ 3 h 192"/>
                  <a:gd name="T6" fmla="*/ 29 w 88"/>
                  <a:gd name="T7" fmla="*/ 6 h 192"/>
                  <a:gd name="T8" fmla="*/ 24 w 88"/>
                  <a:gd name="T9" fmla="*/ 10 h 192"/>
                  <a:gd name="T10" fmla="*/ 21 w 88"/>
                  <a:gd name="T11" fmla="*/ 14 h 192"/>
                  <a:gd name="T12" fmla="*/ 15 w 88"/>
                  <a:gd name="T13" fmla="*/ 22 h 192"/>
                  <a:gd name="T14" fmla="*/ 9 w 88"/>
                  <a:gd name="T15" fmla="*/ 35 h 192"/>
                  <a:gd name="T16" fmla="*/ 5 w 88"/>
                  <a:gd name="T17" fmla="*/ 51 h 192"/>
                  <a:gd name="T18" fmla="*/ 1 w 88"/>
                  <a:gd name="T19" fmla="*/ 68 h 192"/>
                  <a:gd name="T20" fmla="*/ 0 w 88"/>
                  <a:gd name="T21" fmla="*/ 86 h 192"/>
                  <a:gd name="T22" fmla="*/ 0 w 88"/>
                  <a:gd name="T23" fmla="*/ 106 h 192"/>
                  <a:gd name="T24" fmla="*/ 1 w 88"/>
                  <a:gd name="T25" fmla="*/ 125 h 192"/>
                  <a:gd name="T26" fmla="*/ 5 w 88"/>
                  <a:gd name="T27" fmla="*/ 142 h 192"/>
                  <a:gd name="T28" fmla="*/ 9 w 88"/>
                  <a:gd name="T29" fmla="*/ 157 h 192"/>
                  <a:gd name="T30" fmla="*/ 15 w 88"/>
                  <a:gd name="T31" fmla="*/ 170 h 192"/>
                  <a:gd name="T32" fmla="*/ 21 w 88"/>
                  <a:gd name="T33" fmla="*/ 178 h 192"/>
                  <a:gd name="T34" fmla="*/ 24 w 88"/>
                  <a:gd name="T35" fmla="*/ 182 h 192"/>
                  <a:gd name="T36" fmla="*/ 29 w 88"/>
                  <a:gd name="T37" fmla="*/ 186 h 192"/>
                  <a:gd name="T38" fmla="*/ 32 w 88"/>
                  <a:gd name="T39" fmla="*/ 189 h 192"/>
                  <a:gd name="T40" fmla="*/ 37 w 88"/>
                  <a:gd name="T41" fmla="*/ 191 h 192"/>
                  <a:gd name="T42" fmla="*/ 41 w 88"/>
                  <a:gd name="T43" fmla="*/ 192 h 192"/>
                  <a:gd name="T44" fmla="*/ 46 w 88"/>
                  <a:gd name="T45" fmla="*/ 192 h 192"/>
                  <a:gd name="T46" fmla="*/ 50 w 88"/>
                  <a:gd name="T47" fmla="*/ 191 h 192"/>
                  <a:gd name="T48" fmla="*/ 55 w 88"/>
                  <a:gd name="T49" fmla="*/ 189 h 192"/>
                  <a:gd name="T50" fmla="*/ 59 w 88"/>
                  <a:gd name="T51" fmla="*/ 186 h 192"/>
                  <a:gd name="T52" fmla="*/ 63 w 88"/>
                  <a:gd name="T53" fmla="*/ 182 h 192"/>
                  <a:gd name="T54" fmla="*/ 66 w 88"/>
                  <a:gd name="T55" fmla="*/ 178 h 192"/>
                  <a:gd name="T56" fmla="*/ 72 w 88"/>
                  <a:gd name="T57" fmla="*/ 170 h 192"/>
                  <a:gd name="T58" fmla="*/ 77 w 88"/>
                  <a:gd name="T59" fmla="*/ 157 h 192"/>
                  <a:gd name="T60" fmla="*/ 83 w 88"/>
                  <a:gd name="T61" fmla="*/ 142 h 192"/>
                  <a:gd name="T62" fmla="*/ 86 w 88"/>
                  <a:gd name="T63" fmla="*/ 125 h 192"/>
                  <a:gd name="T64" fmla="*/ 87 w 88"/>
                  <a:gd name="T65" fmla="*/ 106 h 192"/>
                  <a:gd name="T66" fmla="*/ 87 w 88"/>
                  <a:gd name="T67" fmla="*/ 86 h 192"/>
                  <a:gd name="T68" fmla="*/ 86 w 88"/>
                  <a:gd name="T69" fmla="*/ 68 h 192"/>
                  <a:gd name="T70" fmla="*/ 83 w 88"/>
                  <a:gd name="T71" fmla="*/ 51 h 192"/>
                  <a:gd name="T72" fmla="*/ 77 w 88"/>
                  <a:gd name="T73" fmla="*/ 35 h 192"/>
                  <a:gd name="T74" fmla="*/ 72 w 88"/>
                  <a:gd name="T75" fmla="*/ 22 h 192"/>
                  <a:gd name="T76" fmla="*/ 66 w 88"/>
                  <a:gd name="T77" fmla="*/ 14 h 192"/>
                  <a:gd name="T78" fmla="*/ 63 w 88"/>
                  <a:gd name="T79" fmla="*/ 10 h 192"/>
                  <a:gd name="T80" fmla="*/ 59 w 88"/>
                  <a:gd name="T81" fmla="*/ 6 h 192"/>
                  <a:gd name="T82" fmla="*/ 55 w 88"/>
                  <a:gd name="T83" fmla="*/ 3 h 192"/>
                  <a:gd name="T84" fmla="*/ 50 w 88"/>
                  <a:gd name="T85" fmla="*/ 1 h 192"/>
                  <a:gd name="T86" fmla="*/ 46 w 88"/>
                  <a:gd name="T87" fmla="*/ 0 h 1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8" h="192">
                    <a:moveTo>
                      <a:pt x="43" y="0"/>
                    </a:moveTo>
                    <a:lnTo>
                      <a:pt x="41" y="0"/>
                    </a:lnTo>
                    <a:lnTo>
                      <a:pt x="39" y="1"/>
                    </a:lnTo>
                    <a:lnTo>
                      <a:pt x="37" y="1"/>
                    </a:lnTo>
                    <a:lnTo>
                      <a:pt x="35" y="3"/>
                    </a:lnTo>
                    <a:lnTo>
                      <a:pt x="32" y="3"/>
                    </a:lnTo>
                    <a:lnTo>
                      <a:pt x="30" y="5"/>
                    </a:lnTo>
                    <a:lnTo>
                      <a:pt x="29" y="6"/>
                    </a:lnTo>
                    <a:lnTo>
                      <a:pt x="26" y="8"/>
                    </a:lnTo>
                    <a:lnTo>
                      <a:pt x="24" y="10"/>
                    </a:lnTo>
                    <a:lnTo>
                      <a:pt x="23" y="12"/>
                    </a:lnTo>
                    <a:lnTo>
                      <a:pt x="21" y="14"/>
                    </a:lnTo>
                    <a:lnTo>
                      <a:pt x="19" y="17"/>
                    </a:lnTo>
                    <a:lnTo>
                      <a:pt x="15" y="22"/>
                    </a:lnTo>
                    <a:lnTo>
                      <a:pt x="12" y="28"/>
                    </a:lnTo>
                    <a:lnTo>
                      <a:pt x="9" y="35"/>
                    </a:lnTo>
                    <a:lnTo>
                      <a:pt x="7" y="43"/>
                    </a:lnTo>
                    <a:lnTo>
                      <a:pt x="5" y="51"/>
                    </a:lnTo>
                    <a:lnTo>
                      <a:pt x="3" y="59"/>
                    </a:lnTo>
                    <a:lnTo>
                      <a:pt x="1" y="68"/>
                    </a:lnTo>
                    <a:lnTo>
                      <a:pt x="1" y="77"/>
                    </a:lnTo>
                    <a:lnTo>
                      <a:pt x="0" y="86"/>
                    </a:lnTo>
                    <a:lnTo>
                      <a:pt x="0" y="96"/>
                    </a:lnTo>
                    <a:lnTo>
                      <a:pt x="0" y="106"/>
                    </a:lnTo>
                    <a:lnTo>
                      <a:pt x="1" y="116"/>
                    </a:lnTo>
                    <a:lnTo>
                      <a:pt x="1" y="125"/>
                    </a:lnTo>
                    <a:lnTo>
                      <a:pt x="3" y="133"/>
                    </a:lnTo>
                    <a:lnTo>
                      <a:pt x="5" y="142"/>
                    </a:lnTo>
                    <a:lnTo>
                      <a:pt x="7" y="150"/>
                    </a:lnTo>
                    <a:lnTo>
                      <a:pt x="9" y="157"/>
                    </a:lnTo>
                    <a:lnTo>
                      <a:pt x="12" y="164"/>
                    </a:lnTo>
                    <a:lnTo>
                      <a:pt x="15" y="170"/>
                    </a:lnTo>
                    <a:lnTo>
                      <a:pt x="19" y="175"/>
                    </a:lnTo>
                    <a:lnTo>
                      <a:pt x="21" y="178"/>
                    </a:lnTo>
                    <a:lnTo>
                      <a:pt x="23" y="180"/>
                    </a:lnTo>
                    <a:lnTo>
                      <a:pt x="24" y="182"/>
                    </a:lnTo>
                    <a:lnTo>
                      <a:pt x="26" y="184"/>
                    </a:lnTo>
                    <a:lnTo>
                      <a:pt x="29" y="186"/>
                    </a:lnTo>
                    <a:lnTo>
                      <a:pt x="30" y="187"/>
                    </a:lnTo>
                    <a:lnTo>
                      <a:pt x="32" y="189"/>
                    </a:lnTo>
                    <a:lnTo>
                      <a:pt x="35" y="190"/>
                    </a:lnTo>
                    <a:lnTo>
                      <a:pt x="37" y="191"/>
                    </a:lnTo>
                    <a:lnTo>
                      <a:pt x="39" y="191"/>
                    </a:lnTo>
                    <a:lnTo>
                      <a:pt x="41" y="192"/>
                    </a:lnTo>
                    <a:lnTo>
                      <a:pt x="43" y="192"/>
                    </a:lnTo>
                    <a:lnTo>
                      <a:pt x="46" y="192"/>
                    </a:lnTo>
                    <a:lnTo>
                      <a:pt x="48" y="191"/>
                    </a:lnTo>
                    <a:lnTo>
                      <a:pt x="50" y="191"/>
                    </a:lnTo>
                    <a:lnTo>
                      <a:pt x="52" y="190"/>
                    </a:lnTo>
                    <a:lnTo>
                      <a:pt x="55" y="189"/>
                    </a:lnTo>
                    <a:lnTo>
                      <a:pt x="57" y="187"/>
                    </a:lnTo>
                    <a:lnTo>
                      <a:pt x="59" y="186"/>
                    </a:lnTo>
                    <a:lnTo>
                      <a:pt x="60" y="184"/>
                    </a:lnTo>
                    <a:lnTo>
                      <a:pt x="63" y="182"/>
                    </a:lnTo>
                    <a:lnTo>
                      <a:pt x="65" y="180"/>
                    </a:lnTo>
                    <a:lnTo>
                      <a:pt x="66" y="178"/>
                    </a:lnTo>
                    <a:lnTo>
                      <a:pt x="68" y="175"/>
                    </a:lnTo>
                    <a:lnTo>
                      <a:pt x="72" y="170"/>
                    </a:lnTo>
                    <a:lnTo>
                      <a:pt x="75" y="164"/>
                    </a:lnTo>
                    <a:lnTo>
                      <a:pt x="77" y="157"/>
                    </a:lnTo>
                    <a:lnTo>
                      <a:pt x="80" y="150"/>
                    </a:lnTo>
                    <a:lnTo>
                      <a:pt x="83" y="142"/>
                    </a:lnTo>
                    <a:lnTo>
                      <a:pt x="84" y="133"/>
                    </a:lnTo>
                    <a:lnTo>
                      <a:pt x="86" y="125"/>
                    </a:lnTo>
                    <a:lnTo>
                      <a:pt x="87" y="116"/>
                    </a:lnTo>
                    <a:lnTo>
                      <a:pt x="87" y="106"/>
                    </a:lnTo>
                    <a:lnTo>
                      <a:pt x="88" y="96"/>
                    </a:lnTo>
                    <a:lnTo>
                      <a:pt x="87" y="86"/>
                    </a:lnTo>
                    <a:lnTo>
                      <a:pt x="87" y="77"/>
                    </a:lnTo>
                    <a:lnTo>
                      <a:pt x="86" y="68"/>
                    </a:lnTo>
                    <a:lnTo>
                      <a:pt x="84" y="59"/>
                    </a:lnTo>
                    <a:lnTo>
                      <a:pt x="83" y="51"/>
                    </a:lnTo>
                    <a:lnTo>
                      <a:pt x="80" y="43"/>
                    </a:lnTo>
                    <a:lnTo>
                      <a:pt x="77" y="35"/>
                    </a:lnTo>
                    <a:lnTo>
                      <a:pt x="75" y="28"/>
                    </a:lnTo>
                    <a:lnTo>
                      <a:pt x="72" y="22"/>
                    </a:lnTo>
                    <a:lnTo>
                      <a:pt x="68" y="17"/>
                    </a:lnTo>
                    <a:lnTo>
                      <a:pt x="66" y="14"/>
                    </a:lnTo>
                    <a:lnTo>
                      <a:pt x="65" y="12"/>
                    </a:lnTo>
                    <a:lnTo>
                      <a:pt x="63" y="10"/>
                    </a:lnTo>
                    <a:lnTo>
                      <a:pt x="60" y="8"/>
                    </a:lnTo>
                    <a:lnTo>
                      <a:pt x="59" y="6"/>
                    </a:lnTo>
                    <a:lnTo>
                      <a:pt x="57" y="5"/>
                    </a:lnTo>
                    <a:lnTo>
                      <a:pt x="55" y="3"/>
                    </a:lnTo>
                    <a:lnTo>
                      <a:pt x="52" y="3"/>
                    </a:lnTo>
                    <a:lnTo>
                      <a:pt x="50" y="1"/>
                    </a:lnTo>
                    <a:lnTo>
                      <a:pt x="48" y="1"/>
                    </a:lnTo>
                    <a:lnTo>
                      <a:pt x="46" y="0"/>
                    </a:lnTo>
                    <a:lnTo>
                      <a:pt x="43" y="0"/>
                    </a:lnTo>
                  </a:path>
                </a:pathLst>
              </a:custGeom>
              <a:grpFill/>
              <a:ln w="15875">
                <a:solidFill>
                  <a:srgbClr val="000000"/>
                </a:solidFill>
                <a:prstDash val="solid"/>
                <a:round/>
                <a:headEnd/>
                <a:tailEnd/>
              </a:ln>
            </p:spPr>
            <p:txBody>
              <a:bodyPr/>
              <a:lstStyle/>
              <a:p>
                <a:endParaRPr lang="en-US"/>
              </a:p>
            </p:txBody>
          </p:sp>
          <p:sp>
            <p:nvSpPr>
              <p:cNvPr id="93" name="Rectangle 604"/>
              <p:cNvSpPr>
                <a:spLocks noChangeArrowheads="1"/>
              </p:cNvSpPr>
              <p:nvPr/>
            </p:nvSpPr>
            <p:spPr bwMode="auto">
              <a:xfrm>
                <a:off x="1225" y="3632"/>
                <a:ext cx="284" cy="191"/>
              </a:xfrm>
              <a:prstGeom prst="rect">
                <a:avLst/>
              </a:prstGeom>
              <a:grpFill/>
              <a:ln w="9525">
                <a:noFill/>
                <a:miter lim="800000"/>
                <a:headEnd/>
                <a:tailEnd/>
              </a:ln>
            </p:spPr>
            <p:txBody>
              <a:bodyPr/>
              <a:lstStyle/>
              <a:p>
                <a:pPr eaLnBrk="1" hangingPunct="1"/>
                <a:endParaRPr lang="en-US"/>
              </a:p>
            </p:txBody>
          </p:sp>
          <p:sp>
            <p:nvSpPr>
              <p:cNvPr id="94" name="Rectangle 605"/>
              <p:cNvSpPr>
                <a:spLocks noChangeArrowheads="1"/>
              </p:cNvSpPr>
              <p:nvPr/>
            </p:nvSpPr>
            <p:spPr bwMode="auto">
              <a:xfrm>
                <a:off x="1314" y="3680"/>
                <a:ext cx="38" cy="182"/>
              </a:xfrm>
              <a:prstGeom prst="rect">
                <a:avLst/>
              </a:prstGeom>
              <a:grpFill/>
              <a:ln w="9525">
                <a:noFill/>
                <a:miter lim="800000"/>
                <a:headEnd/>
                <a:tailEnd/>
              </a:ln>
            </p:spPr>
            <p:txBody>
              <a:bodyPr wrap="none" lIns="0" tIns="0" rIns="0" bIns="0">
                <a:spAutoFit/>
              </a:bodyPr>
              <a:lstStyle/>
              <a:p>
                <a:pPr eaLnBrk="1" hangingPunct="1"/>
                <a:r>
                  <a:rPr lang="en-US" sz="1900">
                    <a:solidFill>
                      <a:srgbClr val="000000"/>
                    </a:solidFill>
                    <a:latin typeface="Times New Roman" pitchFamily="18" charset="0"/>
                  </a:rPr>
                  <a:t> </a:t>
                </a:r>
                <a:endParaRPr lang="en-US"/>
              </a:p>
            </p:txBody>
          </p:sp>
        </p:grpSp>
        <p:grpSp>
          <p:nvGrpSpPr>
            <p:cNvPr id="8" name="Group 107"/>
            <p:cNvGrpSpPr/>
            <p:nvPr/>
          </p:nvGrpSpPr>
          <p:grpSpPr>
            <a:xfrm>
              <a:off x="4495190" y="5310845"/>
              <a:ext cx="793868" cy="0"/>
              <a:chOff x="4495190" y="5310845"/>
              <a:chExt cx="793868" cy="0"/>
            </a:xfrm>
          </p:grpSpPr>
          <p:sp>
            <p:nvSpPr>
              <p:cNvPr id="95" name="Line 606"/>
              <p:cNvSpPr>
                <a:spLocks noChangeShapeType="1"/>
              </p:cNvSpPr>
              <p:nvPr/>
            </p:nvSpPr>
            <p:spPr bwMode="auto">
              <a:xfrm rot="5400000">
                <a:off x="5199364" y="5221151"/>
                <a:ext cx="0" cy="179388"/>
              </a:xfrm>
              <a:prstGeom prst="line">
                <a:avLst/>
              </a:prstGeom>
              <a:solidFill>
                <a:schemeClr val="bg1"/>
              </a:solidFill>
              <a:ln w="15875">
                <a:solidFill>
                  <a:schemeClr val="tx1"/>
                </a:solidFill>
                <a:round/>
                <a:headEnd/>
                <a:tailEnd/>
              </a:ln>
              <a:effectLst/>
            </p:spPr>
            <p:txBody>
              <a:bodyPr/>
              <a:lstStyle/>
              <a:p>
                <a:endParaRPr lang="en-US"/>
              </a:p>
            </p:txBody>
          </p:sp>
          <p:sp>
            <p:nvSpPr>
              <p:cNvPr id="96" name="Line 607"/>
              <p:cNvSpPr>
                <a:spLocks noChangeShapeType="1"/>
              </p:cNvSpPr>
              <p:nvPr/>
            </p:nvSpPr>
            <p:spPr bwMode="auto">
              <a:xfrm rot="5400000">
                <a:off x="4584884" y="5221151"/>
                <a:ext cx="0" cy="179388"/>
              </a:xfrm>
              <a:prstGeom prst="line">
                <a:avLst/>
              </a:prstGeom>
              <a:solidFill>
                <a:schemeClr val="bg1"/>
              </a:solidFill>
              <a:ln w="15875">
                <a:solidFill>
                  <a:schemeClr val="tx1"/>
                </a:solidFill>
                <a:round/>
                <a:headEnd/>
                <a:tailEnd/>
              </a:ln>
              <a:effectLst/>
            </p:spPr>
            <p:txBody>
              <a:bodyPr/>
              <a:lstStyle/>
              <a:p>
                <a:endParaRPr lang="en-US"/>
              </a:p>
            </p:txBody>
          </p:sp>
        </p:grpSp>
      </p:grpSp>
      <p:sp>
        <p:nvSpPr>
          <p:cNvPr id="97" name="Rectangle 614"/>
          <p:cNvSpPr>
            <a:spLocks noChangeArrowheads="1"/>
          </p:cNvSpPr>
          <p:nvPr/>
        </p:nvSpPr>
        <p:spPr bwMode="auto">
          <a:xfrm>
            <a:off x="5224885" y="855865"/>
            <a:ext cx="268288" cy="288925"/>
          </a:xfrm>
          <a:prstGeom prst="rect">
            <a:avLst/>
          </a:prstGeom>
          <a:solidFill>
            <a:schemeClr val="bg1"/>
          </a:solidFill>
          <a:ln w="9525">
            <a:noFill/>
            <a:miter lim="800000"/>
            <a:headEnd/>
            <a:tailEnd/>
          </a:ln>
        </p:spPr>
        <p:txBody>
          <a:bodyPr wrap="none" lIns="0" tIns="0" rIns="0" bIns="0">
            <a:spAutoFit/>
          </a:bodyPr>
          <a:lstStyle/>
          <a:p>
            <a:pPr eaLnBrk="1" hangingPunct="1"/>
            <a:r>
              <a:rPr lang="en-US" sz="1900" dirty="0">
                <a:solidFill>
                  <a:srgbClr val="000000"/>
                </a:solidFill>
                <a:latin typeface="Times New Roman" pitchFamily="18" charset="0"/>
              </a:rPr>
              <a:t>L2</a:t>
            </a:r>
            <a:endParaRPr lang="en-US" dirty="0"/>
          </a:p>
        </p:txBody>
      </p:sp>
      <p:sp>
        <p:nvSpPr>
          <p:cNvPr id="99" name="Freeform 615"/>
          <p:cNvSpPr>
            <a:spLocks noEditPoints="1"/>
          </p:cNvSpPr>
          <p:nvPr/>
        </p:nvSpPr>
        <p:spPr bwMode="auto">
          <a:xfrm rot="10800000" flipV="1">
            <a:off x="3888703" y="1756165"/>
            <a:ext cx="82550" cy="306388"/>
          </a:xfrm>
          <a:custGeom>
            <a:avLst/>
            <a:gdLst>
              <a:gd name="T0" fmla="*/ 33 w 48"/>
              <a:gd name="T1" fmla="*/ 5 h 202"/>
              <a:gd name="T2" fmla="*/ 33 w 48"/>
              <a:gd name="T3" fmla="*/ 158 h 202"/>
              <a:gd name="T4" fmla="*/ 33 w 48"/>
              <a:gd name="T5" fmla="*/ 159 h 202"/>
              <a:gd name="T6" fmla="*/ 33 w 48"/>
              <a:gd name="T7" fmla="*/ 160 h 202"/>
              <a:gd name="T8" fmla="*/ 31 w 48"/>
              <a:gd name="T9" fmla="*/ 161 h 202"/>
              <a:gd name="T10" fmla="*/ 31 w 48"/>
              <a:gd name="T11" fmla="*/ 161 h 202"/>
              <a:gd name="T12" fmla="*/ 30 w 48"/>
              <a:gd name="T13" fmla="*/ 162 h 202"/>
              <a:gd name="T14" fmla="*/ 28 w 48"/>
              <a:gd name="T15" fmla="*/ 163 h 202"/>
              <a:gd name="T16" fmla="*/ 28 w 48"/>
              <a:gd name="T17" fmla="*/ 163 h 202"/>
              <a:gd name="T18" fmla="*/ 26 w 48"/>
              <a:gd name="T19" fmla="*/ 163 h 202"/>
              <a:gd name="T20" fmla="*/ 25 w 48"/>
              <a:gd name="T21" fmla="*/ 163 h 202"/>
              <a:gd name="T22" fmla="*/ 24 w 48"/>
              <a:gd name="T23" fmla="*/ 163 h 202"/>
              <a:gd name="T24" fmla="*/ 22 w 48"/>
              <a:gd name="T25" fmla="*/ 162 h 202"/>
              <a:gd name="T26" fmla="*/ 22 w 48"/>
              <a:gd name="T27" fmla="*/ 161 h 202"/>
              <a:gd name="T28" fmla="*/ 21 w 48"/>
              <a:gd name="T29" fmla="*/ 161 h 202"/>
              <a:gd name="T30" fmla="*/ 20 w 48"/>
              <a:gd name="T31" fmla="*/ 160 h 202"/>
              <a:gd name="T32" fmla="*/ 20 w 48"/>
              <a:gd name="T33" fmla="*/ 159 h 202"/>
              <a:gd name="T34" fmla="*/ 20 w 48"/>
              <a:gd name="T35" fmla="*/ 158 h 202"/>
              <a:gd name="T36" fmla="*/ 20 w 48"/>
              <a:gd name="T37" fmla="*/ 5 h 202"/>
              <a:gd name="T38" fmla="*/ 20 w 48"/>
              <a:gd name="T39" fmla="*/ 4 h 202"/>
              <a:gd name="T40" fmla="*/ 20 w 48"/>
              <a:gd name="T41" fmla="*/ 3 h 202"/>
              <a:gd name="T42" fmla="*/ 21 w 48"/>
              <a:gd name="T43" fmla="*/ 2 h 202"/>
              <a:gd name="T44" fmla="*/ 22 w 48"/>
              <a:gd name="T45" fmla="*/ 1 h 202"/>
              <a:gd name="T46" fmla="*/ 22 w 48"/>
              <a:gd name="T47" fmla="*/ 0 h 202"/>
              <a:gd name="T48" fmla="*/ 24 w 48"/>
              <a:gd name="T49" fmla="*/ 0 h 202"/>
              <a:gd name="T50" fmla="*/ 25 w 48"/>
              <a:gd name="T51" fmla="*/ 0 h 202"/>
              <a:gd name="T52" fmla="*/ 26 w 48"/>
              <a:gd name="T53" fmla="*/ 0 h 202"/>
              <a:gd name="T54" fmla="*/ 28 w 48"/>
              <a:gd name="T55" fmla="*/ 0 h 202"/>
              <a:gd name="T56" fmla="*/ 28 w 48"/>
              <a:gd name="T57" fmla="*/ 0 h 202"/>
              <a:gd name="T58" fmla="*/ 30 w 48"/>
              <a:gd name="T59" fmla="*/ 0 h 202"/>
              <a:gd name="T60" fmla="*/ 31 w 48"/>
              <a:gd name="T61" fmla="*/ 1 h 202"/>
              <a:gd name="T62" fmla="*/ 31 w 48"/>
              <a:gd name="T63" fmla="*/ 2 h 202"/>
              <a:gd name="T64" fmla="*/ 33 w 48"/>
              <a:gd name="T65" fmla="*/ 3 h 202"/>
              <a:gd name="T66" fmla="*/ 33 w 48"/>
              <a:gd name="T67" fmla="*/ 4 h 202"/>
              <a:gd name="T68" fmla="*/ 33 w 48"/>
              <a:gd name="T69" fmla="*/ 5 h 202"/>
              <a:gd name="T70" fmla="*/ 33 w 48"/>
              <a:gd name="T71" fmla="*/ 5 h 202"/>
              <a:gd name="T72" fmla="*/ 52 w 48"/>
              <a:gd name="T73" fmla="*/ 145 h 202"/>
              <a:gd name="T74" fmla="*/ 26 w 48"/>
              <a:gd name="T75" fmla="*/ 193 h 202"/>
              <a:gd name="T76" fmla="*/ 0 w 48"/>
              <a:gd name="T77" fmla="*/ 145 h 202"/>
              <a:gd name="T78" fmla="*/ 52 w 48"/>
              <a:gd name="T79" fmla="*/ 145 h 20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8" h="202">
                <a:moveTo>
                  <a:pt x="30" y="5"/>
                </a:moveTo>
                <a:lnTo>
                  <a:pt x="30" y="165"/>
                </a:lnTo>
                <a:lnTo>
                  <a:pt x="30" y="166"/>
                </a:lnTo>
                <a:lnTo>
                  <a:pt x="30" y="167"/>
                </a:lnTo>
                <a:lnTo>
                  <a:pt x="29" y="169"/>
                </a:lnTo>
                <a:lnTo>
                  <a:pt x="28" y="170"/>
                </a:lnTo>
                <a:lnTo>
                  <a:pt x="26" y="171"/>
                </a:lnTo>
                <a:lnTo>
                  <a:pt x="24" y="171"/>
                </a:lnTo>
                <a:lnTo>
                  <a:pt x="23" y="171"/>
                </a:lnTo>
                <a:lnTo>
                  <a:pt x="22" y="171"/>
                </a:lnTo>
                <a:lnTo>
                  <a:pt x="20" y="170"/>
                </a:lnTo>
                <a:lnTo>
                  <a:pt x="20" y="169"/>
                </a:lnTo>
                <a:lnTo>
                  <a:pt x="19" y="169"/>
                </a:lnTo>
                <a:lnTo>
                  <a:pt x="18" y="167"/>
                </a:lnTo>
                <a:lnTo>
                  <a:pt x="18" y="166"/>
                </a:lnTo>
                <a:lnTo>
                  <a:pt x="18" y="165"/>
                </a:lnTo>
                <a:lnTo>
                  <a:pt x="18" y="5"/>
                </a:lnTo>
                <a:lnTo>
                  <a:pt x="18" y="4"/>
                </a:lnTo>
                <a:lnTo>
                  <a:pt x="18" y="3"/>
                </a:lnTo>
                <a:lnTo>
                  <a:pt x="19" y="2"/>
                </a:lnTo>
                <a:lnTo>
                  <a:pt x="20" y="1"/>
                </a:lnTo>
                <a:lnTo>
                  <a:pt x="20" y="0"/>
                </a:lnTo>
                <a:lnTo>
                  <a:pt x="22" y="0"/>
                </a:lnTo>
                <a:lnTo>
                  <a:pt x="23" y="0"/>
                </a:lnTo>
                <a:lnTo>
                  <a:pt x="24" y="0"/>
                </a:lnTo>
                <a:lnTo>
                  <a:pt x="26" y="0"/>
                </a:lnTo>
                <a:lnTo>
                  <a:pt x="28" y="0"/>
                </a:lnTo>
                <a:lnTo>
                  <a:pt x="29" y="1"/>
                </a:lnTo>
                <a:lnTo>
                  <a:pt x="29" y="2"/>
                </a:lnTo>
                <a:lnTo>
                  <a:pt x="30" y="3"/>
                </a:lnTo>
                <a:lnTo>
                  <a:pt x="30" y="4"/>
                </a:lnTo>
                <a:lnTo>
                  <a:pt x="30" y="5"/>
                </a:lnTo>
                <a:close/>
                <a:moveTo>
                  <a:pt x="48" y="152"/>
                </a:moveTo>
                <a:lnTo>
                  <a:pt x="24" y="202"/>
                </a:lnTo>
                <a:lnTo>
                  <a:pt x="0" y="152"/>
                </a:lnTo>
                <a:lnTo>
                  <a:pt x="48" y="152"/>
                </a:lnTo>
                <a:close/>
              </a:path>
            </a:pathLst>
          </a:custGeom>
          <a:solidFill>
            <a:schemeClr val="bg1"/>
          </a:solidFill>
          <a:ln w="1651">
            <a:solidFill>
              <a:srgbClr val="000000"/>
            </a:solidFill>
            <a:prstDash val="solid"/>
            <a:round/>
            <a:headEnd/>
            <a:tailEnd/>
          </a:ln>
        </p:spPr>
        <p:txBody>
          <a:bodyPr/>
          <a:lstStyle/>
          <a:p>
            <a:endParaRPr lang="en-US"/>
          </a:p>
        </p:txBody>
      </p:sp>
      <p:cxnSp>
        <p:nvCxnSpPr>
          <p:cNvPr id="105" name="Straight Connector 104"/>
          <p:cNvCxnSpPr>
            <a:stCxn id="101" idx="3"/>
          </p:cNvCxnSpPr>
          <p:nvPr/>
        </p:nvCxnSpPr>
        <p:spPr>
          <a:xfrm flipV="1">
            <a:off x="4186786" y="1372115"/>
            <a:ext cx="9157" cy="268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195943" y="1871380"/>
            <a:ext cx="0" cy="230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84" name="Rectangle 593"/>
          <p:cNvSpPr>
            <a:spLocks noChangeArrowheads="1"/>
          </p:cNvSpPr>
          <p:nvPr/>
        </p:nvSpPr>
        <p:spPr bwMode="auto">
          <a:xfrm>
            <a:off x="4234348" y="1410520"/>
            <a:ext cx="1382580" cy="276999"/>
          </a:xfrm>
          <a:prstGeom prst="rect">
            <a:avLst/>
          </a:prstGeom>
          <a:solidFill>
            <a:schemeClr val="bg1"/>
          </a:solidFill>
          <a:ln w="9525">
            <a:noFill/>
            <a:miter lim="800000"/>
            <a:headEnd/>
            <a:tailEnd/>
          </a:ln>
        </p:spPr>
        <p:txBody>
          <a:bodyPr wrap="square" lIns="0" tIns="0" rIns="0" bIns="0">
            <a:spAutoFit/>
          </a:bodyPr>
          <a:lstStyle/>
          <a:p>
            <a:pPr algn="ctr" eaLnBrk="1" hangingPunct="1"/>
            <a:r>
              <a:rPr lang="en-US" dirty="0" smtClean="0">
                <a:solidFill>
                  <a:srgbClr val="000000"/>
                </a:solidFill>
                <a:latin typeface="Times New Roman" pitchFamily="18" charset="0"/>
              </a:rPr>
              <a:t>+  v </a:t>
            </a:r>
            <a:r>
              <a:rPr lang="en-US" sz="2400" baseline="-25000" dirty="0" smtClean="0">
                <a:solidFill>
                  <a:srgbClr val="000000"/>
                </a:solidFill>
                <a:latin typeface="Times New Roman" pitchFamily="18" charset="0"/>
              </a:rPr>
              <a:t>L2</a:t>
            </a:r>
            <a:r>
              <a:rPr lang="en-US" dirty="0" smtClean="0">
                <a:solidFill>
                  <a:srgbClr val="000000"/>
                </a:solidFill>
                <a:latin typeface="Times New Roman" pitchFamily="18" charset="0"/>
              </a:rPr>
              <a:t>  –</a:t>
            </a:r>
            <a:endParaRPr lang="en-US" dirty="0">
              <a:solidFill>
                <a:srgbClr val="000000"/>
              </a:solidFill>
              <a:latin typeface="Times New Roman" pitchFamily="18" charset="0"/>
            </a:endParaRPr>
          </a:p>
        </p:txBody>
      </p:sp>
      <p:grpSp>
        <p:nvGrpSpPr>
          <p:cNvPr id="9" name="Group 456"/>
          <p:cNvGrpSpPr>
            <a:grpSpLocks/>
          </p:cNvGrpSpPr>
          <p:nvPr/>
        </p:nvGrpSpPr>
        <p:grpSpPr bwMode="auto">
          <a:xfrm rot="5400000" flipV="1">
            <a:off x="4096298" y="1586975"/>
            <a:ext cx="180975" cy="288925"/>
            <a:chOff x="2949" y="2931"/>
            <a:chExt cx="114" cy="182"/>
          </a:xfrm>
          <a:solidFill>
            <a:schemeClr val="bg1"/>
          </a:solidFill>
        </p:grpSpPr>
        <p:sp>
          <p:nvSpPr>
            <p:cNvPr id="101" name="AutoShape 457"/>
            <p:cNvSpPr>
              <a:spLocks noChangeArrowheads="1"/>
            </p:cNvSpPr>
            <p:nvPr/>
          </p:nvSpPr>
          <p:spPr bwMode="auto">
            <a:xfrm rot="5400000">
              <a:off x="2938" y="2965"/>
              <a:ext cx="136" cy="114"/>
            </a:xfrm>
            <a:prstGeom prst="triangle">
              <a:avLst>
                <a:gd name="adj" fmla="val 50000"/>
              </a:avLst>
            </a:prstGeom>
            <a:grpFill/>
            <a:ln w="19050">
              <a:solidFill>
                <a:schemeClr val="tx1"/>
              </a:solidFill>
              <a:miter lim="800000"/>
              <a:headEnd/>
              <a:tailEnd/>
            </a:ln>
            <a:effectLst/>
          </p:spPr>
          <p:txBody>
            <a:bodyPr wrap="none" anchor="ctr"/>
            <a:lstStyle/>
            <a:p>
              <a:pPr eaLnBrk="1" hangingPunct="1"/>
              <a:endParaRPr lang="en-US"/>
            </a:p>
          </p:txBody>
        </p:sp>
        <p:sp>
          <p:nvSpPr>
            <p:cNvPr id="102" name="Line 458"/>
            <p:cNvSpPr>
              <a:spLocks noChangeShapeType="1"/>
            </p:cNvSpPr>
            <p:nvPr/>
          </p:nvSpPr>
          <p:spPr bwMode="auto">
            <a:xfrm rot="5400000" flipH="1">
              <a:off x="2972" y="3022"/>
              <a:ext cx="182" cy="0"/>
            </a:xfrm>
            <a:prstGeom prst="line">
              <a:avLst/>
            </a:prstGeom>
            <a:grpFill/>
            <a:ln w="19050">
              <a:solidFill>
                <a:schemeClr val="tx1"/>
              </a:solidFill>
              <a:round/>
              <a:headEnd/>
              <a:tailEnd/>
            </a:ln>
            <a:effectLst/>
          </p:spPr>
          <p:txBody>
            <a:bodyPr/>
            <a:lstStyle/>
            <a:p>
              <a:endParaRPr lang="en-US"/>
            </a:p>
          </p:txBody>
        </p:sp>
      </p:grpSp>
      <p:graphicFrame>
        <p:nvGraphicFramePr>
          <p:cNvPr id="110" name="Object 77"/>
          <p:cNvGraphicFramePr>
            <a:graphicFrameLocks noChangeAspect="1"/>
          </p:cNvGraphicFramePr>
          <p:nvPr/>
        </p:nvGraphicFramePr>
        <p:xfrm>
          <a:off x="4111140" y="4081885"/>
          <a:ext cx="1127125" cy="517525"/>
        </p:xfrm>
        <a:graphic>
          <a:graphicData uri="http://schemas.openxmlformats.org/presentationml/2006/ole">
            <p:oleObj spid="_x0000_s135170" name="Equation" r:id="rId3" imgW="469800" imgH="215640" progId="Equation.DSMT4">
              <p:embed/>
            </p:oleObj>
          </a:graphicData>
        </a:graphic>
      </p:graphicFrame>
      <p:sp>
        <p:nvSpPr>
          <p:cNvPr id="111" name="Text Box 83"/>
          <p:cNvSpPr txBox="1">
            <a:spLocks noChangeArrowheads="1"/>
          </p:cNvSpPr>
          <p:nvPr/>
        </p:nvSpPr>
        <p:spPr bwMode="auto">
          <a:xfrm>
            <a:off x="314605" y="3563147"/>
            <a:ext cx="7632700" cy="369332"/>
          </a:xfrm>
          <a:prstGeom prst="rect">
            <a:avLst/>
          </a:prstGeom>
          <a:noFill/>
          <a:ln w="9525">
            <a:noFill/>
            <a:miter lim="800000"/>
            <a:headEnd/>
            <a:tailEnd/>
          </a:ln>
          <a:effectLst/>
        </p:spPr>
        <p:txBody>
          <a:bodyPr>
            <a:spAutoFit/>
          </a:bodyPr>
          <a:lstStyle/>
          <a:p>
            <a:pPr eaLnBrk="1" hangingPunct="1">
              <a:spcBef>
                <a:spcPct val="50000"/>
              </a:spcBef>
            </a:pPr>
            <a:r>
              <a:rPr lang="en-US" dirty="0" smtClean="0"/>
              <a:t>During </a:t>
            </a:r>
            <a:r>
              <a:rPr lang="en-US" i="1" dirty="0" smtClean="0"/>
              <a:t>DT </a:t>
            </a:r>
            <a:r>
              <a:rPr lang="en-US" dirty="0" smtClean="0"/>
              <a:t>when the switch is closed</a:t>
            </a:r>
            <a:endParaRPr lang="en-US" i="1" dirty="0"/>
          </a:p>
        </p:txBody>
      </p:sp>
      <p:sp>
        <p:nvSpPr>
          <p:cNvPr id="112" name="Text Box 83"/>
          <p:cNvSpPr txBox="1">
            <a:spLocks noChangeArrowheads="1"/>
          </p:cNvSpPr>
          <p:nvPr/>
        </p:nvSpPr>
        <p:spPr bwMode="auto">
          <a:xfrm>
            <a:off x="347450" y="4773175"/>
            <a:ext cx="7632700" cy="1615827"/>
          </a:xfrm>
          <a:prstGeom prst="rect">
            <a:avLst/>
          </a:prstGeom>
          <a:noFill/>
          <a:ln w="9525">
            <a:noFill/>
            <a:miter lim="800000"/>
            <a:headEnd/>
            <a:tailEnd/>
          </a:ln>
          <a:effectLst/>
        </p:spPr>
        <p:txBody>
          <a:bodyPr>
            <a:spAutoFit/>
          </a:bodyPr>
          <a:lstStyle/>
          <a:p>
            <a:pPr eaLnBrk="1" hangingPunct="1">
              <a:spcBef>
                <a:spcPct val="50000"/>
              </a:spcBef>
            </a:pPr>
            <a:r>
              <a:rPr lang="en-US" dirty="0" smtClean="0"/>
              <a:t>During (1-</a:t>
            </a:r>
            <a:r>
              <a:rPr lang="en-US" i="1" dirty="0" smtClean="0"/>
              <a:t>D)T </a:t>
            </a:r>
            <a:r>
              <a:rPr lang="en-US" dirty="0" smtClean="0"/>
              <a:t>when the switch is open</a:t>
            </a:r>
            <a:endParaRPr lang="en-US" i="1" dirty="0" smtClean="0"/>
          </a:p>
          <a:p>
            <a:pPr eaLnBrk="1" hangingPunct="1">
              <a:spcBef>
                <a:spcPct val="50000"/>
              </a:spcBef>
            </a:pPr>
            <a:endParaRPr lang="en-US" i="1" dirty="0" smtClean="0"/>
          </a:p>
          <a:p>
            <a:pPr eaLnBrk="1" hangingPunct="1">
              <a:spcBef>
                <a:spcPct val="50000"/>
              </a:spcBef>
            </a:pPr>
            <a:endParaRPr lang="en-US" i="1" dirty="0" smtClean="0"/>
          </a:p>
          <a:p>
            <a:pPr eaLnBrk="1" hangingPunct="1">
              <a:spcBef>
                <a:spcPct val="50000"/>
              </a:spcBef>
            </a:pPr>
            <a:r>
              <a:rPr lang="en-US" b="1" dirty="0" smtClean="0"/>
              <a:t>So</a:t>
            </a:r>
            <a:endParaRPr lang="en-US" b="1" dirty="0"/>
          </a:p>
        </p:txBody>
      </p:sp>
      <p:graphicFrame>
        <p:nvGraphicFramePr>
          <p:cNvPr id="113" name="Object 77"/>
          <p:cNvGraphicFramePr>
            <a:graphicFrameLocks noChangeAspect="1"/>
          </p:cNvGraphicFramePr>
          <p:nvPr/>
        </p:nvGraphicFramePr>
        <p:xfrm>
          <a:off x="3270250" y="5233988"/>
          <a:ext cx="2566988" cy="519112"/>
        </p:xfrm>
        <a:graphic>
          <a:graphicData uri="http://schemas.openxmlformats.org/presentationml/2006/ole">
            <p:oleObj spid="_x0000_s135171" name="Equation" r:id="rId4" imgW="1066680" imgH="215640" progId="Equation.DSMT4">
              <p:embed/>
            </p:oleObj>
          </a:graphicData>
        </a:graphic>
      </p:graphicFrame>
      <p:graphicFrame>
        <p:nvGraphicFramePr>
          <p:cNvPr id="114" name="Object 77"/>
          <p:cNvGraphicFramePr>
            <a:graphicFrameLocks noChangeAspect="1"/>
          </p:cNvGraphicFramePr>
          <p:nvPr/>
        </p:nvGraphicFramePr>
        <p:xfrm>
          <a:off x="949325" y="6270625"/>
          <a:ext cx="3408363" cy="392113"/>
        </p:xfrm>
        <a:graphic>
          <a:graphicData uri="http://schemas.openxmlformats.org/presentationml/2006/ole">
            <p:oleObj spid="_x0000_s135172" name="Equation" r:id="rId5" imgW="1650960" imgH="190440" progId="Equation.DSMT4">
              <p:embed/>
            </p:oleObj>
          </a:graphicData>
        </a:graphic>
      </p:graphicFrame>
      <p:graphicFrame>
        <p:nvGraphicFramePr>
          <p:cNvPr id="115" name="Object 77"/>
          <p:cNvGraphicFramePr>
            <a:graphicFrameLocks noChangeAspect="1"/>
          </p:cNvGraphicFramePr>
          <p:nvPr/>
        </p:nvGraphicFramePr>
        <p:xfrm>
          <a:off x="5405438" y="6099175"/>
          <a:ext cx="1371600" cy="615950"/>
        </p:xfrm>
        <a:graphic>
          <a:graphicData uri="http://schemas.openxmlformats.org/presentationml/2006/ole">
            <p:oleObj spid="_x0000_s135173" name="Equation" r:id="rId6" imgW="736560" imgH="330120" progId="Equation.DSMT4">
              <p:embed/>
            </p:oleObj>
          </a:graphicData>
        </a:graphic>
      </p:graphicFrame>
      <p:cxnSp>
        <p:nvCxnSpPr>
          <p:cNvPr id="116" name="Straight Arrow Connector 115"/>
          <p:cNvCxnSpPr/>
          <p:nvPr/>
        </p:nvCxnSpPr>
        <p:spPr>
          <a:xfrm>
            <a:off x="4418380" y="6424590"/>
            <a:ext cx="7681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7" name="Text Box 83"/>
          <p:cNvSpPr txBox="1">
            <a:spLocks noChangeArrowheads="1"/>
          </p:cNvSpPr>
          <p:nvPr/>
        </p:nvSpPr>
        <p:spPr bwMode="auto">
          <a:xfrm>
            <a:off x="193830" y="2430470"/>
            <a:ext cx="7632700" cy="369332"/>
          </a:xfrm>
          <a:prstGeom prst="rect">
            <a:avLst/>
          </a:prstGeom>
          <a:noFill/>
          <a:ln w="9525">
            <a:noFill/>
            <a:miter lim="800000"/>
            <a:headEnd/>
            <a:tailEnd/>
          </a:ln>
          <a:effectLst/>
        </p:spPr>
        <p:txBody>
          <a:bodyPr>
            <a:spAutoFit/>
          </a:bodyPr>
          <a:lstStyle/>
          <a:p>
            <a:pPr eaLnBrk="1" hangingPunct="1">
              <a:spcBef>
                <a:spcPct val="50000"/>
              </a:spcBef>
            </a:pPr>
            <a:r>
              <a:rPr lang="en-US" dirty="0" smtClean="0"/>
              <a:t>Since in periodic steady state, inductor average voltage is zero, then</a:t>
            </a:r>
            <a:endParaRPr lang="en-US" i="1" dirty="0"/>
          </a:p>
        </p:txBody>
      </p:sp>
      <p:graphicFrame>
        <p:nvGraphicFramePr>
          <p:cNvPr id="93261" name="Object 77"/>
          <p:cNvGraphicFramePr>
            <a:graphicFrameLocks noChangeAspect="1"/>
          </p:cNvGraphicFramePr>
          <p:nvPr/>
        </p:nvGraphicFramePr>
        <p:xfrm>
          <a:off x="3112610" y="2891330"/>
          <a:ext cx="1887538" cy="517525"/>
        </p:xfrm>
        <a:graphic>
          <a:graphicData uri="http://schemas.openxmlformats.org/presentationml/2006/ole">
            <p:oleObj spid="_x0000_s135174" name="Equation" r:id="rId7" imgW="787320" imgH="215640" progId="Equation.DSMT4">
              <p:embed/>
            </p:oleObj>
          </a:graphicData>
        </a:graphic>
      </p:graphicFrame>
      <p:sp>
        <p:nvSpPr>
          <p:cNvPr id="98" name="AutoShape 213"/>
          <p:cNvSpPr>
            <a:spLocks noChangeArrowheads="1"/>
          </p:cNvSpPr>
          <p:nvPr/>
        </p:nvSpPr>
        <p:spPr bwMode="auto">
          <a:xfrm>
            <a:off x="7029920" y="1585560"/>
            <a:ext cx="647700" cy="179388"/>
          </a:xfrm>
          <a:prstGeom prst="leftArrow">
            <a:avLst>
              <a:gd name="adj1" fmla="val 50000"/>
              <a:gd name="adj2" fmla="val 90265"/>
            </a:avLst>
          </a:prstGeom>
          <a:noFill/>
          <a:ln w="9525">
            <a:solidFill>
              <a:srgbClr val="FF0000"/>
            </a:solidFill>
            <a:miter lim="800000"/>
            <a:headEnd/>
            <a:tailEnd/>
          </a:ln>
          <a:effectLst/>
        </p:spPr>
        <p:txBody>
          <a:bodyPr wrap="none" anchor="ctr"/>
          <a:lstStyle/>
          <a:p>
            <a:pPr eaLnBrk="1" hangingPunct="1"/>
            <a:endParaRPr lang="en-US"/>
          </a:p>
        </p:txBody>
      </p:sp>
      <p:sp>
        <p:nvSpPr>
          <p:cNvPr id="100" name="TextBox 99"/>
          <p:cNvSpPr txBox="1"/>
          <p:nvPr/>
        </p:nvSpPr>
        <p:spPr>
          <a:xfrm>
            <a:off x="7759615" y="1508750"/>
            <a:ext cx="1152150" cy="369332"/>
          </a:xfrm>
          <a:prstGeom prst="rect">
            <a:avLst/>
          </a:prstGeom>
          <a:noFill/>
        </p:spPr>
        <p:txBody>
          <a:bodyPr wrap="square" rtlCol="0">
            <a:spAutoFit/>
          </a:bodyPr>
          <a:lstStyle/>
          <a:p>
            <a:r>
              <a:rPr lang="en-US" dirty="0" smtClean="0"/>
              <a:t>Load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8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499"/>
                                          </p:stCondLst>
                                        </p:cTn>
                                        <p:tgtEl>
                                          <p:spTgt spid="1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1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1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499"/>
                                          </p:stCondLst>
                                        </p:cTn>
                                        <p:tgtEl>
                                          <p:spTgt spid="1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93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826" grpId="0"/>
      <p:bldP spid="111" grpId="0" autoUpdateAnimBg="0"/>
      <p:bldP spid="112" grpId="0" autoUpdateAnimBg="0"/>
      <p:bldP spid="117"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a:ln>
            <a:miter lim="800000"/>
            <a:headEnd/>
            <a:tailEnd/>
          </a:ln>
        </p:spPr>
        <p:txBody>
          <a:bodyPr/>
          <a:lstStyle/>
          <a:p>
            <a:fld id="{7C60AADC-07AF-4711-AD77-414F356F4ECF}" type="slidenum">
              <a:rPr lang="en-US"/>
              <a:pPr/>
              <a:t>56</a:t>
            </a:fld>
            <a:endParaRPr lang="en-US"/>
          </a:p>
        </p:txBody>
      </p:sp>
      <p:grpSp>
        <p:nvGrpSpPr>
          <p:cNvPr id="2" name="Group 2"/>
          <p:cNvGrpSpPr>
            <a:grpSpLocks/>
          </p:cNvGrpSpPr>
          <p:nvPr/>
        </p:nvGrpSpPr>
        <p:grpSpPr bwMode="auto">
          <a:xfrm>
            <a:off x="1752600" y="1066800"/>
            <a:ext cx="5376863" cy="2220913"/>
            <a:chOff x="1380" y="1289"/>
            <a:chExt cx="3387" cy="1399"/>
          </a:xfrm>
          <a:solidFill>
            <a:schemeClr val="bg1"/>
          </a:solidFill>
        </p:grpSpPr>
        <p:sp>
          <p:nvSpPr>
            <p:cNvPr id="9230" name="AutoShape 3"/>
            <p:cNvSpPr>
              <a:spLocks noChangeAspect="1" noChangeArrowheads="1" noTextEdit="1"/>
            </p:cNvSpPr>
            <p:nvPr/>
          </p:nvSpPr>
          <p:spPr bwMode="auto">
            <a:xfrm>
              <a:off x="1380" y="1289"/>
              <a:ext cx="3387" cy="1399"/>
            </a:xfrm>
            <a:prstGeom prst="rect">
              <a:avLst/>
            </a:prstGeom>
            <a:grpFill/>
            <a:ln w="9525">
              <a:noFill/>
              <a:miter lim="800000"/>
              <a:headEnd/>
              <a:tailEnd/>
            </a:ln>
          </p:spPr>
          <p:txBody>
            <a:bodyPr/>
            <a:lstStyle/>
            <a:p>
              <a:endParaRPr lang="en-US"/>
            </a:p>
          </p:txBody>
        </p:sp>
        <p:sp>
          <p:nvSpPr>
            <p:cNvPr id="9231" name="Rectangle 4"/>
            <p:cNvSpPr>
              <a:spLocks noChangeArrowheads="1"/>
            </p:cNvSpPr>
            <p:nvPr/>
          </p:nvSpPr>
          <p:spPr bwMode="auto">
            <a:xfrm>
              <a:off x="1380" y="1293"/>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32" name="Line 5"/>
            <p:cNvSpPr>
              <a:spLocks noChangeShapeType="1"/>
            </p:cNvSpPr>
            <p:nvPr/>
          </p:nvSpPr>
          <p:spPr bwMode="auto">
            <a:xfrm flipV="1">
              <a:off x="2788" y="1724"/>
              <a:ext cx="0" cy="612"/>
            </a:xfrm>
            <a:prstGeom prst="line">
              <a:avLst/>
            </a:prstGeom>
            <a:grpFill/>
            <a:ln w="15875" cap="rnd">
              <a:solidFill>
                <a:srgbClr val="000000"/>
              </a:solidFill>
              <a:round/>
              <a:headEnd/>
              <a:tailEnd/>
            </a:ln>
          </p:spPr>
          <p:txBody>
            <a:bodyPr/>
            <a:lstStyle/>
            <a:p>
              <a:endParaRPr lang="en-US"/>
            </a:p>
          </p:txBody>
        </p:sp>
        <p:grpSp>
          <p:nvGrpSpPr>
            <p:cNvPr id="3" name="Group 6"/>
            <p:cNvGrpSpPr>
              <a:grpSpLocks/>
            </p:cNvGrpSpPr>
            <p:nvPr/>
          </p:nvGrpSpPr>
          <p:grpSpPr bwMode="auto">
            <a:xfrm>
              <a:off x="2721" y="2102"/>
              <a:ext cx="206" cy="95"/>
              <a:chOff x="2721" y="2102"/>
              <a:chExt cx="206" cy="95"/>
            </a:xfrm>
            <a:grpFill/>
          </p:grpSpPr>
          <p:sp>
            <p:nvSpPr>
              <p:cNvPr id="9302" name="Oval 7"/>
              <p:cNvSpPr>
                <a:spLocks noChangeArrowheads="1"/>
              </p:cNvSpPr>
              <p:nvPr/>
            </p:nvSpPr>
            <p:spPr bwMode="auto">
              <a:xfrm>
                <a:off x="2721" y="2102"/>
                <a:ext cx="206" cy="95"/>
              </a:xfrm>
              <a:prstGeom prst="ellipse">
                <a:avLst/>
              </a:prstGeom>
              <a:grpFill/>
              <a:ln w="0">
                <a:solidFill>
                  <a:srgbClr val="000000"/>
                </a:solidFill>
                <a:round/>
                <a:headEnd/>
                <a:tailEnd/>
              </a:ln>
            </p:spPr>
            <p:txBody>
              <a:bodyPr/>
              <a:lstStyle/>
              <a:p>
                <a:pPr eaLnBrk="1" hangingPunct="1"/>
                <a:endParaRPr lang="en-US"/>
              </a:p>
            </p:txBody>
          </p:sp>
          <p:sp>
            <p:nvSpPr>
              <p:cNvPr id="9303" name="Oval 8"/>
              <p:cNvSpPr>
                <a:spLocks noChangeArrowheads="1"/>
              </p:cNvSpPr>
              <p:nvPr/>
            </p:nvSpPr>
            <p:spPr bwMode="auto">
              <a:xfrm>
                <a:off x="2721" y="2102"/>
                <a:ext cx="206" cy="95"/>
              </a:xfrm>
              <a:prstGeom prst="ellipse">
                <a:avLst/>
              </a:prstGeom>
              <a:grpFill/>
              <a:ln w="15875" cap="rnd">
                <a:solidFill>
                  <a:srgbClr val="000000"/>
                </a:solidFill>
                <a:round/>
                <a:headEnd/>
                <a:tailEnd/>
              </a:ln>
            </p:spPr>
            <p:txBody>
              <a:bodyPr/>
              <a:lstStyle/>
              <a:p>
                <a:pPr eaLnBrk="1" hangingPunct="1"/>
                <a:endParaRPr lang="en-US"/>
              </a:p>
            </p:txBody>
          </p:sp>
        </p:grpSp>
        <p:grpSp>
          <p:nvGrpSpPr>
            <p:cNvPr id="4" name="Group 9"/>
            <p:cNvGrpSpPr>
              <a:grpSpLocks/>
            </p:cNvGrpSpPr>
            <p:nvPr/>
          </p:nvGrpSpPr>
          <p:grpSpPr bwMode="auto">
            <a:xfrm>
              <a:off x="2721" y="2002"/>
              <a:ext cx="206" cy="95"/>
              <a:chOff x="2721" y="2002"/>
              <a:chExt cx="206" cy="95"/>
            </a:xfrm>
            <a:grpFill/>
          </p:grpSpPr>
          <p:sp>
            <p:nvSpPr>
              <p:cNvPr id="9300" name="Oval 10"/>
              <p:cNvSpPr>
                <a:spLocks noChangeArrowheads="1"/>
              </p:cNvSpPr>
              <p:nvPr/>
            </p:nvSpPr>
            <p:spPr bwMode="auto">
              <a:xfrm>
                <a:off x="2721" y="2002"/>
                <a:ext cx="206" cy="95"/>
              </a:xfrm>
              <a:prstGeom prst="ellipse">
                <a:avLst/>
              </a:prstGeom>
              <a:grpFill/>
              <a:ln w="0">
                <a:solidFill>
                  <a:srgbClr val="000000"/>
                </a:solidFill>
                <a:round/>
                <a:headEnd/>
                <a:tailEnd/>
              </a:ln>
            </p:spPr>
            <p:txBody>
              <a:bodyPr/>
              <a:lstStyle/>
              <a:p>
                <a:pPr eaLnBrk="1" hangingPunct="1"/>
                <a:endParaRPr lang="en-US"/>
              </a:p>
            </p:txBody>
          </p:sp>
          <p:sp>
            <p:nvSpPr>
              <p:cNvPr id="9301" name="Oval 11"/>
              <p:cNvSpPr>
                <a:spLocks noChangeArrowheads="1"/>
              </p:cNvSpPr>
              <p:nvPr/>
            </p:nvSpPr>
            <p:spPr bwMode="auto">
              <a:xfrm>
                <a:off x="2721" y="2002"/>
                <a:ext cx="206" cy="95"/>
              </a:xfrm>
              <a:prstGeom prst="ellipse">
                <a:avLst/>
              </a:prstGeom>
              <a:grpFill/>
              <a:ln w="15875" cap="rnd">
                <a:solidFill>
                  <a:srgbClr val="000000"/>
                </a:solidFill>
                <a:round/>
                <a:headEnd/>
                <a:tailEnd/>
              </a:ln>
            </p:spPr>
            <p:txBody>
              <a:bodyPr/>
              <a:lstStyle/>
              <a:p>
                <a:pPr eaLnBrk="1" hangingPunct="1"/>
                <a:endParaRPr lang="en-US"/>
              </a:p>
            </p:txBody>
          </p:sp>
        </p:grpSp>
        <p:grpSp>
          <p:nvGrpSpPr>
            <p:cNvPr id="5" name="Group 12"/>
            <p:cNvGrpSpPr>
              <a:grpSpLocks/>
            </p:cNvGrpSpPr>
            <p:nvPr/>
          </p:nvGrpSpPr>
          <p:grpSpPr bwMode="auto">
            <a:xfrm>
              <a:off x="2726" y="1909"/>
              <a:ext cx="206" cy="95"/>
              <a:chOff x="2726" y="1909"/>
              <a:chExt cx="206" cy="95"/>
            </a:xfrm>
            <a:grpFill/>
          </p:grpSpPr>
          <p:sp>
            <p:nvSpPr>
              <p:cNvPr id="9298" name="Oval 13"/>
              <p:cNvSpPr>
                <a:spLocks noChangeArrowheads="1"/>
              </p:cNvSpPr>
              <p:nvPr/>
            </p:nvSpPr>
            <p:spPr bwMode="auto">
              <a:xfrm>
                <a:off x="2726" y="1909"/>
                <a:ext cx="206" cy="95"/>
              </a:xfrm>
              <a:prstGeom prst="ellipse">
                <a:avLst/>
              </a:prstGeom>
              <a:grpFill/>
              <a:ln w="0">
                <a:solidFill>
                  <a:srgbClr val="000000"/>
                </a:solidFill>
                <a:round/>
                <a:headEnd/>
                <a:tailEnd/>
              </a:ln>
            </p:spPr>
            <p:txBody>
              <a:bodyPr/>
              <a:lstStyle/>
              <a:p>
                <a:pPr eaLnBrk="1" hangingPunct="1"/>
                <a:endParaRPr lang="en-US"/>
              </a:p>
            </p:txBody>
          </p:sp>
          <p:sp>
            <p:nvSpPr>
              <p:cNvPr id="9299" name="Oval 14"/>
              <p:cNvSpPr>
                <a:spLocks noChangeArrowheads="1"/>
              </p:cNvSpPr>
              <p:nvPr/>
            </p:nvSpPr>
            <p:spPr bwMode="auto">
              <a:xfrm>
                <a:off x="2726" y="1909"/>
                <a:ext cx="206" cy="95"/>
              </a:xfrm>
              <a:prstGeom prst="ellipse">
                <a:avLst/>
              </a:prstGeom>
              <a:grpFill/>
              <a:ln w="15875" cap="rnd">
                <a:solidFill>
                  <a:srgbClr val="000000"/>
                </a:solidFill>
                <a:round/>
                <a:headEnd/>
                <a:tailEnd/>
              </a:ln>
            </p:spPr>
            <p:txBody>
              <a:bodyPr/>
              <a:lstStyle/>
              <a:p>
                <a:pPr eaLnBrk="1" hangingPunct="1"/>
                <a:endParaRPr lang="en-US"/>
              </a:p>
            </p:txBody>
          </p:sp>
        </p:grpSp>
        <p:sp>
          <p:nvSpPr>
            <p:cNvPr id="9236" name="Rectangle 15"/>
            <p:cNvSpPr>
              <a:spLocks noChangeArrowheads="1"/>
            </p:cNvSpPr>
            <p:nvPr/>
          </p:nvSpPr>
          <p:spPr bwMode="auto">
            <a:xfrm>
              <a:off x="2640" y="1900"/>
              <a:ext cx="156" cy="299"/>
            </a:xfrm>
            <a:prstGeom prst="rect">
              <a:avLst/>
            </a:prstGeom>
            <a:grpFill/>
            <a:ln w="9525">
              <a:solidFill>
                <a:srgbClr val="FFFFCC"/>
              </a:solidFill>
              <a:miter lim="800000"/>
              <a:headEnd/>
              <a:tailEnd/>
            </a:ln>
          </p:spPr>
          <p:txBody>
            <a:bodyPr/>
            <a:lstStyle/>
            <a:p>
              <a:pPr eaLnBrk="1" hangingPunct="1"/>
              <a:endParaRPr lang="en-US"/>
            </a:p>
          </p:txBody>
        </p:sp>
        <p:sp>
          <p:nvSpPr>
            <p:cNvPr id="9237" name="Rectangle 16"/>
            <p:cNvSpPr>
              <a:spLocks noChangeArrowheads="1"/>
            </p:cNvSpPr>
            <p:nvPr/>
          </p:nvSpPr>
          <p:spPr bwMode="auto">
            <a:xfrm>
              <a:off x="2718" y="1955"/>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grpSp>
          <p:nvGrpSpPr>
            <p:cNvPr id="6" name="Group 17"/>
            <p:cNvGrpSpPr>
              <a:grpSpLocks/>
            </p:cNvGrpSpPr>
            <p:nvPr/>
          </p:nvGrpSpPr>
          <p:grpSpPr bwMode="auto">
            <a:xfrm>
              <a:off x="3129" y="1651"/>
              <a:ext cx="135" cy="135"/>
              <a:chOff x="3129" y="1651"/>
              <a:chExt cx="135" cy="135"/>
            </a:xfrm>
            <a:grpFill/>
          </p:grpSpPr>
          <p:sp>
            <p:nvSpPr>
              <p:cNvPr id="9296" name="Freeform 18"/>
              <p:cNvSpPr>
                <a:spLocks/>
              </p:cNvSpPr>
              <p:nvPr/>
            </p:nvSpPr>
            <p:spPr bwMode="auto">
              <a:xfrm>
                <a:off x="3129" y="1651"/>
                <a:ext cx="135" cy="135"/>
              </a:xfrm>
              <a:custGeom>
                <a:avLst/>
                <a:gdLst>
                  <a:gd name="T0" fmla="*/ 0 w 135"/>
                  <a:gd name="T1" fmla="*/ 68 h 135"/>
                  <a:gd name="T2" fmla="*/ 134 w 135"/>
                  <a:gd name="T3" fmla="*/ 0 h 135"/>
                  <a:gd name="T4" fmla="*/ 135 w 135"/>
                  <a:gd name="T5" fmla="*/ 135 h 135"/>
                  <a:gd name="T6" fmla="*/ 0 w 135"/>
                  <a:gd name="T7" fmla="*/ 68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a:moveTo>
                      <a:pt x="0" y="68"/>
                    </a:moveTo>
                    <a:lnTo>
                      <a:pt x="134" y="0"/>
                    </a:lnTo>
                    <a:lnTo>
                      <a:pt x="135" y="135"/>
                    </a:lnTo>
                    <a:lnTo>
                      <a:pt x="0" y="68"/>
                    </a:lnTo>
                    <a:close/>
                  </a:path>
                </a:pathLst>
              </a:custGeom>
              <a:grpFill/>
              <a:ln w="9525">
                <a:noFill/>
                <a:round/>
                <a:headEnd/>
                <a:tailEnd/>
              </a:ln>
            </p:spPr>
            <p:txBody>
              <a:bodyPr/>
              <a:lstStyle/>
              <a:p>
                <a:endParaRPr lang="en-US"/>
              </a:p>
            </p:txBody>
          </p:sp>
          <p:sp>
            <p:nvSpPr>
              <p:cNvPr id="9297" name="Freeform 19"/>
              <p:cNvSpPr>
                <a:spLocks/>
              </p:cNvSpPr>
              <p:nvPr/>
            </p:nvSpPr>
            <p:spPr bwMode="auto">
              <a:xfrm>
                <a:off x="3129" y="1651"/>
                <a:ext cx="135" cy="135"/>
              </a:xfrm>
              <a:custGeom>
                <a:avLst/>
                <a:gdLst>
                  <a:gd name="T0" fmla="*/ 0 w 135"/>
                  <a:gd name="T1" fmla="*/ 68 h 135"/>
                  <a:gd name="T2" fmla="*/ 134 w 135"/>
                  <a:gd name="T3" fmla="*/ 0 h 135"/>
                  <a:gd name="T4" fmla="*/ 135 w 135"/>
                  <a:gd name="T5" fmla="*/ 135 h 135"/>
                  <a:gd name="T6" fmla="*/ 0 w 135"/>
                  <a:gd name="T7" fmla="*/ 68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5" h="135">
                    <a:moveTo>
                      <a:pt x="0" y="68"/>
                    </a:moveTo>
                    <a:lnTo>
                      <a:pt x="134" y="0"/>
                    </a:lnTo>
                    <a:lnTo>
                      <a:pt x="135" y="135"/>
                    </a:lnTo>
                    <a:lnTo>
                      <a:pt x="0" y="68"/>
                    </a:lnTo>
                    <a:close/>
                  </a:path>
                </a:pathLst>
              </a:custGeom>
              <a:grpFill/>
              <a:ln w="15875" cap="rnd">
                <a:solidFill>
                  <a:srgbClr val="000000"/>
                </a:solidFill>
                <a:prstDash val="solid"/>
                <a:round/>
                <a:headEnd/>
                <a:tailEnd/>
              </a:ln>
            </p:spPr>
            <p:txBody>
              <a:bodyPr/>
              <a:lstStyle/>
              <a:p>
                <a:endParaRPr lang="en-US"/>
              </a:p>
            </p:txBody>
          </p:sp>
        </p:grpSp>
        <p:sp>
          <p:nvSpPr>
            <p:cNvPr id="9239" name="Line 20"/>
            <p:cNvSpPr>
              <a:spLocks noChangeShapeType="1"/>
            </p:cNvSpPr>
            <p:nvPr/>
          </p:nvSpPr>
          <p:spPr bwMode="auto">
            <a:xfrm flipV="1">
              <a:off x="3129" y="1613"/>
              <a:ext cx="0" cy="211"/>
            </a:xfrm>
            <a:prstGeom prst="line">
              <a:avLst/>
            </a:prstGeom>
            <a:grpFill/>
            <a:ln w="15875" cap="rnd">
              <a:solidFill>
                <a:srgbClr val="000000"/>
              </a:solidFill>
              <a:round/>
              <a:headEnd/>
              <a:tailEnd/>
            </a:ln>
          </p:spPr>
          <p:txBody>
            <a:bodyPr/>
            <a:lstStyle/>
            <a:p>
              <a:endParaRPr lang="en-US"/>
            </a:p>
          </p:txBody>
        </p:sp>
        <p:sp>
          <p:nvSpPr>
            <p:cNvPr id="9240" name="Line 21"/>
            <p:cNvSpPr>
              <a:spLocks noChangeShapeType="1"/>
            </p:cNvSpPr>
            <p:nvPr/>
          </p:nvSpPr>
          <p:spPr bwMode="auto">
            <a:xfrm flipH="1">
              <a:off x="2937" y="1723"/>
              <a:ext cx="192" cy="0"/>
            </a:xfrm>
            <a:prstGeom prst="line">
              <a:avLst/>
            </a:prstGeom>
            <a:grpFill/>
            <a:ln w="15875" cap="rnd">
              <a:solidFill>
                <a:srgbClr val="000000"/>
              </a:solidFill>
              <a:round/>
              <a:headEnd/>
              <a:tailEnd/>
            </a:ln>
          </p:spPr>
          <p:txBody>
            <a:bodyPr/>
            <a:lstStyle/>
            <a:p>
              <a:endParaRPr lang="en-US"/>
            </a:p>
          </p:txBody>
        </p:sp>
        <p:sp>
          <p:nvSpPr>
            <p:cNvPr id="9241" name="Line 22"/>
            <p:cNvSpPr>
              <a:spLocks noChangeShapeType="1"/>
            </p:cNvSpPr>
            <p:nvPr/>
          </p:nvSpPr>
          <p:spPr bwMode="auto">
            <a:xfrm>
              <a:off x="2531" y="1724"/>
              <a:ext cx="461" cy="0"/>
            </a:xfrm>
            <a:prstGeom prst="line">
              <a:avLst/>
            </a:prstGeom>
            <a:grpFill/>
            <a:ln w="15875" cap="rnd">
              <a:solidFill>
                <a:srgbClr val="000000"/>
              </a:solidFill>
              <a:round/>
              <a:headEnd/>
              <a:tailEnd/>
            </a:ln>
          </p:spPr>
          <p:txBody>
            <a:bodyPr/>
            <a:lstStyle/>
            <a:p>
              <a:endParaRPr lang="en-US"/>
            </a:p>
          </p:txBody>
        </p:sp>
        <p:sp>
          <p:nvSpPr>
            <p:cNvPr id="9242" name="Line 23"/>
            <p:cNvSpPr>
              <a:spLocks noChangeShapeType="1"/>
            </p:cNvSpPr>
            <p:nvPr/>
          </p:nvSpPr>
          <p:spPr bwMode="auto">
            <a:xfrm>
              <a:off x="3270" y="1724"/>
              <a:ext cx="1196" cy="0"/>
            </a:xfrm>
            <a:prstGeom prst="line">
              <a:avLst/>
            </a:prstGeom>
            <a:grpFill/>
            <a:ln w="15875" cap="rnd">
              <a:solidFill>
                <a:srgbClr val="000000"/>
              </a:solidFill>
              <a:round/>
              <a:headEnd/>
              <a:tailEnd/>
            </a:ln>
          </p:spPr>
          <p:txBody>
            <a:bodyPr/>
            <a:lstStyle/>
            <a:p>
              <a:endParaRPr lang="en-US"/>
            </a:p>
          </p:txBody>
        </p:sp>
        <p:sp>
          <p:nvSpPr>
            <p:cNvPr id="9243" name="Line 24"/>
            <p:cNvSpPr>
              <a:spLocks noChangeShapeType="1"/>
            </p:cNvSpPr>
            <p:nvPr/>
          </p:nvSpPr>
          <p:spPr bwMode="auto">
            <a:xfrm flipV="1">
              <a:off x="2378" y="1623"/>
              <a:ext cx="134" cy="96"/>
            </a:xfrm>
            <a:prstGeom prst="line">
              <a:avLst/>
            </a:prstGeom>
            <a:grpFill/>
            <a:ln w="15875" cap="rnd">
              <a:solidFill>
                <a:srgbClr val="000000"/>
              </a:solidFill>
              <a:round/>
              <a:headEnd/>
              <a:tailEnd/>
            </a:ln>
          </p:spPr>
          <p:txBody>
            <a:bodyPr/>
            <a:lstStyle/>
            <a:p>
              <a:endParaRPr lang="en-US"/>
            </a:p>
          </p:txBody>
        </p:sp>
        <p:sp>
          <p:nvSpPr>
            <p:cNvPr id="9244" name="Freeform 25"/>
            <p:cNvSpPr>
              <a:spLocks noEditPoints="1"/>
            </p:cNvSpPr>
            <p:nvPr/>
          </p:nvSpPr>
          <p:spPr bwMode="auto">
            <a:xfrm>
              <a:off x="2359" y="1594"/>
              <a:ext cx="141" cy="222"/>
            </a:xfrm>
            <a:custGeom>
              <a:avLst/>
              <a:gdLst>
                <a:gd name="T0" fmla="*/ 40 w 2843"/>
                <a:gd name="T1" fmla="*/ 15 h 4462"/>
                <a:gd name="T2" fmla="*/ 57 w 2843"/>
                <a:gd name="T3" fmla="*/ 22 h 4462"/>
                <a:gd name="T4" fmla="*/ 59 w 2843"/>
                <a:gd name="T5" fmla="*/ 23 h 4462"/>
                <a:gd name="T6" fmla="*/ 64 w 2843"/>
                <a:gd name="T7" fmla="*/ 27 h 4462"/>
                <a:gd name="T8" fmla="*/ 69 w 2843"/>
                <a:gd name="T9" fmla="*/ 31 h 4462"/>
                <a:gd name="T10" fmla="*/ 78 w 2843"/>
                <a:gd name="T11" fmla="*/ 40 h 4462"/>
                <a:gd name="T12" fmla="*/ 86 w 2843"/>
                <a:gd name="T13" fmla="*/ 51 h 4462"/>
                <a:gd name="T14" fmla="*/ 94 w 2843"/>
                <a:gd name="T15" fmla="*/ 62 h 4462"/>
                <a:gd name="T16" fmla="*/ 101 w 2843"/>
                <a:gd name="T17" fmla="*/ 74 h 4462"/>
                <a:gd name="T18" fmla="*/ 107 w 2843"/>
                <a:gd name="T19" fmla="*/ 88 h 4462"/>
                <a:gd name="T20" fmla="*/ 112 w 2843"/>
                <a:gd name="T21" fmla="*/ 102 h 4462"/>
                <a:gd name="T22" fmla="*/ 116 w 2843"/>
                <a:gd name="T23" fmla="*/ 116 h 4462"/>
                <a:gd name="T24" fmla="*/ 119 w 2843"/>
                <a:gd name="T25" fmla="*/ 131 h 4462"/>
                <a:gd name="T26" fmla="*/ 121 w 2843"/>
                <a:gd name="T27" fmla="*/ 147 h 4462"/>
                <a:gd name="T28" fmla="*/ 122 w 2843"/>
                <a:gd name="T29" fmla="*/ 156 h 4462"/>
                <a:gd name="T30" fmla="*/ 122 w 2843"/>
                <a:gd name="T31" fmla="*/ 164 h 4462"/>
                <a:gd name="T32" fmla="*/ 119 w 2843"/>
                <a:gd name="T33" fmla="*/ 183 h 4462"/>
                <a:gd name="T34" fmla="*/ 112 w 2843"/>
                <a:gd name="T35" fmla="*/ 189 h 4462"/>
                <a:gd name="T36" fmla="*/ 106 w 2843"/>
                <a:gd name="T37" fmla="*/ 182 h 4462"/>
                <a:gd name="T38" fmla="*/ 108 w 2843"/>
                <a:gd name="T39" fmla="*/ 164 h 4462"/>
                <a:gd name="T40" fmla="*/ 108 w 2843"/>
                <a:gd name="T41" fmla="*/ 156 h 4462"/>
                <a:gd name="T42" fmla="*/ 108 w 2843"/>
                <a:gd name="T43" fmla="*/ 149 h 4462"/>
                <a:gd name="T44" fmla="*/ 106 w 2843"/>
                <a:gd name="T45" fmla="*/ 134 h 4462"/>
                <a:gd name="T46" fmla="*/ 104 w 2843"/>
                <a:gd name="T47" fmla="*/ 120 h 4462"/>
                <a:gd name="T48" fmla="*/ 100 w 2843"/>
                <a:gd name="T49" fmla="*/ 106 h 4462"/>
                <a:gd name="T50" fmla="*/ 95 w 2843"/>
                <a:gd name="T51" fmla="*/ 93 h 4462"/>
                <a:gd name="T52" fmla="*/ 90 w 2843"/>
                <a:gd name="T53" fmla="*/ 81 h 4462"/>
                <a:gd name="T54" fmla="*/ 83 w 2843"/>
                <a:gd name="T55" fmla="*/ 70 h 4462"/>
                <a:gd name="T56" fmla="*/ 76 w 2843"/>
                <a:gd name="T57" fmla="*/ 59 h 4462"/>
                <a:gd name="T58" fmla="*/ 69 w 2843"/>
                <a:gd name="T59" fmla="*/ 50 h 4462"/>
                <a:gd name="T60" fmla="*/ 60 w 2843"/>
                <a:gd name="T61" fmla="*/ 41 h 4462"/>
                <a:gd name="T62" fmla="*/ 56 w 2843"/>
                <a:gd name="T63" fmla="*/ 37 h 4462"/>
                <a:gd name="T64" fmla="*/ 51 w 2843"/>
                <a:gd name="T65" fmla="*/ 34 h 4462"/>
                <a:gd name="T66" fmla="*/ 52 w 2843"/>
                <a:gd name="T67" fmla="*/ 34 h 4462"/>
                <a:gd name="T68" fmla="*/ 35 w 2843"/>
                <a:gd name="T69" fmla="*/ 28 h 4462"/>
                <a:gd name="T70" fmla="*/ 32 w 2843"/>
                <a:gd name="T71" fmla="*/ 19 h 4462"/>
                <a:gd name="T72" fmla="*/ 40 w 2843"/>
                <a:gd name="T73" fmla="*/ 15 h 4462"/>
                <a:gd name="T74" fmla="*/ 43 w 2843"/>
                <a:gd name="T75" fmla="*/ 51 h 4462"/>
                <a:gd name="T76" fmla="*/ 0 w 2843"/>
                <a:gd name="T77" fmla="*/ 10 h 4462"/>
                <a:gd name="T78" fmla="*/ 58 w 2843"/>
                <a:gd name="T79" fmla="*/ 0 h 4462"/>
                <a:gd name="T80" fmla="*/ 43 w 2843"/>
                <a:gd name="T81" fmla="*/ 51 h 4462"/>
                <a:gd name="T82" fmla="*/ 141 w 2843"/>
                <a:gd name="T83" fmla="*/ 174 h 4462"/>
                <a:gd name="T84" fmla="*/ 107 w 2843"/>
                <a:gd name="T85" fmla="*/ 222 h 4462"/>
                <a:gd name="T86" fmla="*/ 89 w 2843"/>
                <a:gd name="T87" fmla="*/ 165 h 4462"/>
                <a:gd name="T88" fmla="*/ 141 w 2843"/>
                <a:gd name="T89" fmla="*/ 174 h 446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43" h="4462">
                  <a:moveTo>
                    <a:pt x="815" y="308"/>
                  </a:moveTo>
                  <a:lnTo>
                    <a:pt x="1157" y="446"/>
                  </a:lnTo>
                  <a:cubicBezTo>
                    <a:pt x="1168" y="450"/>
                    <a:pt x="1178" y="456"/>
                    <a:pt x="1187" y="463"/>
                  </a:cubicBezTo>
                  <a:lnTo>
                    <a:pt x="1284" y="537"/>
                  </a:lnTo>
                  <a:lnTo>
                    <a:pt x="1385" y="623"/>
                  </a:lnTo>
                  <a:lnTo>
                    <a:pt x="1570" y="808"/>
                  </a:lnTo>
                  <a:lnTo>
                    <a:pt x="1744" y="1018"/>
                  </a:lnTo>
                  <a:lnTo>
                    <a:pt x="1901" y="1248"/>
                  </a:lnTo>
                  <a:lnTo>
                    <a:pt x="2041" y="1496"/>
                  </a:lnTo>
                  <a:lnTo>
                    <a:pt x="2162" y="1761"/>
                  </a:lnTo>
                  <a:lnTo>
                    <a:pt x="2264" y="2042"/>
                  </a:lnTo>
                  <a:lnTo>
                    <a:pt x="2345" y="2337"/>
                  </a:lnTo>
                  <a:lnTo>
                    <a:pt x="2404" y="2643"/>
                  </a:lnTo>
                  <a:lnTo>
                    <a:pt x="2441" y="2961"/>
                  </a:lnTo>
                  <a:lnTo>
                    <a:pt x="2451" y="3126"/>
                  </a:lnTo>
                  <a:lnTo>
                    <a:pt x="2454" y="3291"/>
                  </a:lnTo>
                  <a:lnTo>
                    <a:pt x="2407" y="3688"/>
                  </a:lnTo>
                  <a:cubicBezTo>
                    <a:pt x="2398" y="3761"/>
                    <a:pt x="2332" y="3814"/>
                    <a:pt x="2258" y="3805"/>
                  </a:cubicBezTo>
                  <a:cubicBezTo>
                    <a:pt x="2185" y="3796"/>
                    <a:pt x="2133" y="3729"/>
                    <a:pt x="2142" y="3656"/>
                  </a:cubicBezTo>
                  <a:lnTo>
                    <a:pt x="2187" y="3296"/>
                  </a:lnTo>
                  <a:lnTo>
                    <a:pt x="2184" y="3141"/>
                  </a:lnTo>
                  <a:lnTo>
                    <a:pt x="2176" y="2992"/>
                  </a:lnTo>
                  <a:lnTo>
                    <a:pt x="2143" y="2694"/>
                  </a:lnTo>
                  <a:lnTo>
                    <a:pt x="2088" y="2408"/>
                  </a:lnTo>
                  <a:lnTo>
                    <a:pt x="2013" y="2133"/>
                  </a:lnTo>
                  <a:lnTo>
                    <a:pt x="1919" y="1872"/>
                  </a:lnTo>
                  <a:lnTo>
                    <a:pt x="1808" y="1627"/>
                  </a:lnTo>
                  <a:lnTo>
                    <a:pt x="1680" y="1397"/>
                  </a:lnTo>
                  <a:lnTo>
                    <a:pt x="1539" y="1187"/>
                  </a:lnTo>
                  <a:lnTo>
                    <a:pt x="1382" y="997"/>
                  </a:lnTo>
                  <a:lnTo>
                    <a:pt x="1210" y="825"/>
                  </a:lnTo>
                  <a:lnTo>
                    <a:pt x="1123" y="749"/>
                  </a:lnTo>
                  <a:lnTo>
                    <a:pt x="1026" y="675"/>
                  </a:lnTo>
                  <a:lnTo>
                    <a:pt x="1056" y="693"/>
                  </a:lnTo>
                  <a:lnTo>
                    <a:pt x="715" y="555"/>
                  </a:lnTo>
                  <a:cubicBezTo>
                    <a:pt x="647" y="527"/>
                    <a:pt x="614" y="449"/>
                    <a:pt x="641" y="381"/>
                  </a:cubicBezTo>
                  <a:cubicBezTo>
                    <a:pt x="669" y="313"/>
                    <a:pt x="747" y="280"/>
                    <a:pt x="815" y="308"/>
                  </a:cubicBezTo>
                  <a:close/>
                  <a:moveTo>
                    <a:pt x="863" y="1019"/>
                  </a:moveTo>
                  <a:lnTo>
                    <a:pt x="0" y="195"/>
                  </a:lnTo>
                  <a:lnTo>
                    <a:pt x="1177" y="0"/>
                  </a:lnTo>
                  <a:lnTo>
                    <a:pt x="863" y="1019"/>
                  </a:lnTo>
                  <a:close/>
                  <a:moveTo>
                    <a:pt x="2843" y="3492"/>
                  </a:moveTo>
                  <a:lnTo>
                    <a:pt x="2149" y="4462"/>
                  </a:lnTo>
                  <a:lnTo>
                    <a:pt x="1789" y="3326"/>
                  </a:lnTo>
                  <a:lnTo>
                    <a:pt x="2843" y="3492"/>
                  </a:lnTo>
                  <a:close/>
                </a:path>
              </a:pathLst>
            </a:custGeom>
            <a:grpFill/>
            <a:ln w="1588" cap="flat">
              <a:solidFill>
                <a:srgbClr val="000000"/>
              </a:solidFill>
              <a:prstDash val="solid"/>
              <a:bevel/>
              <a:headEnd/>
              <a:tailEnd/>
            </a:ln>
          </p:spPr>
          <p:txBody>
            <a:bodyPr/>
            <a:lstStyle/>
            <a:p>
              <a:endParaRPr lang="en-US"/>
            </a:p>
          </p:txBody>
        </p:sp>
        <p:grpSp>
          <p:nvGrpSpPr>
            <p:cNvPr id="7" name="Group 26"/>
            <p:cNvGrpSpPr>
              <a:grpSpLocks/>
            </p:cNvGrpSpPr>
            <p:nvPr/>
          </p:nvGrpSpPr>
          <p:grpSpPr bwMode="auto">
            <a:xfrm>
              <a:off x="1750" y="1993"/>
              <a:ext cx="327" cy="68"/>
              <a:chOff x="1750" y="1993"/>
              <a:chExt cx="327" cy="68"/>
            </a:xfrm>
            <a:grpFill/>
          </p:grpSpPr>
          <p:sp>
            <p:nvSpPr>
              <p:cNvPr id="9294" name="Line 27"/>
              <p:cNvSpPr>
                <a:spLocks noChangeShapeType="1"/>
              </p:cNvSpPr>
              <p:nvPr/>
            </p:nvSpPr>
            <p:spPr bwMode="auto">
              <a:xfrm>
                <a:off x="1750" y="1993"/>
                <a:ext cx="327" cy="0"/>
              </a:xfrm>
              <a:prstGeom prst="line">
                <a:avLst/>
              </a:prstGeom>
              <a:grpFill/>
              <a:ln w="31750">
                <a:solidFill>
                  <a:srgbClr val="000000"/>
                </a:solidFill>
                <a:round/>
                <a:headEnd/>
                <a:tailEnd/>
              </a:ln>
            </p:spPr>
            <p:txBody>
              <a:bodyPr/>
              <a:lstStyle/>
              <a:p>
                <a:endParaRPr lang="en-US"/>
              </a:p>
            </p:txBody>
          </p:sp>
          <p:sp>
            <p:nvSpPr>
              <p:cNvPr id="9295" name="Line 28"/>
              <p:cNvSpPr>
                <a:spLocks noChangeShapeType="1"/>
              </p:cNvSpPr>
              <p:nvPr/>
            </p:nvSpPr>
            <p:spPr bwMode="auto">
              <a:xfrm>
                <a:off x="1821" y="2061"/>
                <a:ext cx="192" cy="0"/>
              </a:xfrm>
              <a:prstGeom prst="line">
                <a:avLst/>
              </a:prstGeom>
              <a:grpFill/>
              <a:ln w="31750">
                <a:solidFill>
                  <a:srgbClr val="000000"/>
                </a:solidFill>
                <a:round/>
                <a:headEnd/>
                <a:tailEnd/>
              </a:ln>
            </p:spPr>
            <p:txBody>
              <a:bodyPr/>
              <a:lstStyle/>
              <a:p>
                <a:endParaRPr lang="en-US"/>
              </a:p>
            </p:txBody>
          </p:sp>
        </p:grpSp>
        <p:sp>
          <p:nvSpPr>
            <p:cNvPr id="9246" name="Line 29"/>
            <p:cNvSpPr>
              <a:spLocks noChangeShapeType="1"/>
            </p:cNvSpPr>
            <p:nvPr/>
          </p:nvSpPr>
          <p:spPr bwMode="auto">
            <a:xfrm flipV="1">
              <a:off x="1917" y="2050"/>
              <a:ext cx="0" cy="286"/>
            </a:xfrm>
            <a:prstGeom prst="line">
              <a:avLst/>
            </a:prstGeom>
            <a:grpFill/>
            <a:ln w="15875" cap="rnd">
              <a:solidFill>
                <a:srgbClr val="000000"/>
              </a:solidFill>
              <a:round/>
              <a:headEnd/>
              <a:tailEnd/>
            </a:ln>
          </p:spPr>
          <p:txBody>
            <a:bodyPr/>
            <a:lstStyle/>
            <a:p>
              <a:endParaRPr lang="en-US"/>
            </a:p>
          </p:txBody>
        </p:sp>
        <p:sp>
          <p:nvSpPr>
            <p:cNvPr id="9247" name="Line 30"/>
            <p:cNvSpPr>
              <a:spLocks noChangeShapeType="1"/>
            </p:cNvSpPr>
            <p:nvPr/>
          </p:nvSpPr>
          <p:spPr bwMode="auto">
            <a:xfrm flipV="1">
              <a:off x="1917" y="1730"/>
              <a:ext cx="0" cy="250"/>
            </a:xfrm>
            <a:prstGeom prst="line">
              <a:avLst/>
            </a:prstGeom>
            <a:grpFill/>
            <a:ln w="15875" cap="rnd">
              <a:solidFill>
                <a:srgbClr val="000000"/>
              </a:solidFill>
              <a:round/>
              <a:headEnd/>
              <a:tailEnd/>
            </a:ln>
          </p:spPr>
          <p:txBody>
            <a:bodyPr/>
            <a:lstStyle/>
            <a:p>
              <a:endParaRPr lang="en-US"/>
            </a:p>
          </p:txBody>
        </p:sp>
        <p:sp>
          <p:nvSpPr>
            <p:cNvPr id="9248" name="Rectangle 31"/>
            <p:cNvSpPr>
              <a:spLocks noChangeArrowheads="1"/>
            </p:cNvSpPr>
            <p:nvPr/>
          </p:nvSpPr>
          <p:spPr bwMode="auto">
            <a:xfrm>
              <a:off x="1565" y="1730"/>
              <a:ext cx="9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a:t>
              </a:r>
              <a:endParaRPr lang="en-US"/>
            </a:p>
          </p:txBody>
        </p:sp>
        <p:sp>
          <p:nvSpPr>
            <p:cNvPr id="9249" name="Rectangle 32"/>
            <p:cNvSpPr>
              <a:spLocks noChangeArrowheads="1"/>
            </p:cNvSpPr>
            <p:nvPr/>
          </p:nvSpPr>
          <p:spPr bwMode="auto">
            <a:xfrm>
              <a:off x="1655" y="1730"/>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50" name="Rectangle 33"/>
            <p:cNvSpPr>
              <a:spLocks noChangeArrowheads="1"/>
            </p:cNvSpPr>
            <p:nvPr/>
          </p:nvSpPr>
          <p:spPr bwMode="auto">
            <a:xfrm>
              <a:off x="1502" y="1913"/>
              <a:ext cx="116"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V</a:t>
              </a:r>
              <a:endParaRPr lang="en-US"/>
            </a:p>
          </p:txBody>
        </p:sp>
        <p:sp>
          <p:nvSpPr>
            <p:cNvPr id="9251" name="Rectangle 34"/>
            <p:cNvSpPr>
              <a:spLocks noChangeArrowheads="1"/>
            </p:cNvSpPr>
            <p:nvPr/>
          </p:nvSpPr>
          <p:spPr bwMode="auto">
            <a:xfrm>
              <a:off x="1616" y="1975"/>
              <a:ext cx="106" cy="163"/>
            </a:xfrm>
            <a:prstGeom prst="rect">
              <a:avLst/>
            </a:prstGeom>
            <a:grp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in</a:t>
              </a:r>
              <a:endParaRPr lang="en-US"/>
            </a:p>
          </p:txBody>
        </p:sp>
        <p:sp>
          <p:nvSpPr>
            <p:cNvPr id="9252" name="Rectangle 35"/>
            <p:cNvSpPr>
              <a:spLocks noChangeArrowheads="1"/>
            </p:cNvSpPr>
            <p:nvPr/>
          </p:nvSpPr>
          <p:spPr bwMode="auto">
            <a:xfrm>
              <a:off x="1719" y="1975"/>
              <a:ext cx="34" cy="163"/>
            </a:xfrm>
            <a:prstGeom prst="rect">
              <a:avLst/>
            </a:prstGeom>
            <a:grp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 </a:t>
              </a:r>
              <a:endParaRPr lang="en-US"/>
            </a:p>
          </p:txBody>
        </p:sp>
        <p:sp>
          <p:nvSpPr>
            <p:cNvPr id="9253" name="Rectangle 36"/>
            <p:cNvSpPr>
              <a:spLocks noChangeArrowheads="1"/>
            </p:cNvSpPr>
            <p:nvPr/>
          </p:nvSpPr>
          <p:spPr bwMode="auto">
            <a:xfrm>
              <a:off x="1573" y="2128"/>
              <a:ext cx="80" cy="173"/>
            </a:xfrm>
            <a:prstGeom prst="rect">
              <a:avLst/>
            </a:prstGeom>
            <a:grpFill/>
            <a:ln w="9525">
              <a:noFill/>
              <a:miter lim="800000"/>
              <a:headEnd/>
              <a:tailEnd/>
            </a:ln>
          </p:spPr>
          <p:txBody>
            <a:bodyPr wrap="none" lIns="0" tIns="0" rIns="0" bIns="0">
              <a:spAutoFit/>
            </a:bodyPr>
            <a:lstStyle/>
            <a:p>
              <a:pPr eaLnBrk="1" hangingPunct="1"/>
              <a:r>
                <a:rPr lang="en-US">
                  <a:solidFill>
                    <a:srgbClr val="000000"/>
                  </a:solidFill>
                </a:rPr>
                <a:t>–</a:t>
              </a:r>
            </a:p>
          </p:txBody>
        </p:sp>
        <p:sp>
          <p:nvSpPr>
            <p:cNvPr id="9254" name="Rectangle 37"/>
            <p:cNvSpPr>
              <a:spLocks noChangeArrowheads="1"/>
            </p:cNvSpPr>
            <p:nvPr/>
          </p:nvSpPr>
          <p:spPr bwMode="auto">
            <a:xfrm>
              <a:off x="1648" y="2105"/>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55" name="Rectangle 38"/>
            <p:cNvSpPr>
              <a:spLocks noChangeArrowheads="1"/>
            </p:cNvSpPr>
            <p:nvPr/>
          </p:nvSpPr>
          <p:spPr bwMode="auto">
            <a:xfrm>
              <a:off x="4436" y="1749"/>
              <a:ext cx="8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a:t>
              </a:r>
              <a:endParaRPr lang="en-US"/>
            </a:p>
          </p:txBody>
        </p:sp>
        <p:sp>
          <p:nvSpPr>
            <p:cNvPr id="9256" name="Rectangle 39"/>
            <p:cNvSpPr>
              <a:spLocks noChangeArrowheads="1"/>
            </p:cNvSpPr>
            <p:nvPr/>
          </p:nvSpPr>
          <p:spPr bwMode="auto">
            <a:xfrm>
              <a:off x="4515" y="1709"/>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57" name="Rectangle 40"/>
            <p:cNvSpPr>
              <a:spLocks noChangeArrowheads="1"/>
            </p:cNvSpPr>
            <p:nvPr/>
          </p:nvSpPr>
          <p:spPr bwMode="auto">
            <a:xfrm>
              <a:off x="4333" y="1932"/>
              <a:ext cx="116"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V</a:t>
              </a:r>
              <a:endParaRPr lang="en-US"/>
            </a:p>
          </p:txBody>
        </p:sp>
        <p:sp>
          <p:nvSpPr>
            <p:cNvPr id="9258" name="Rectangle 41"/>
            <p:cNvSpPr>
              <a:spLocks noChangeArrowheads="1"/>
            </p:cNvSpPr>
            <p:nvPr/>
          </p:nvSpPr>
          <p:spPr bwMode="auto">
            <a:xfrm>
              <a:off x="4448" y="1994"/>
              <a:ext cx="174" cy="163"/>
            </a:xfrm>
            <a:prstGeom prst="rect">
              <a:avLst/>
            </a:prstGeom>
            <a:grp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out</a:t>
              </a:r>
              <a:endParaRPr lang="en-US"/>
            </a:p>
          </p:txBody>
        </p:sp>
        <p:sp>
          <p:nvSpPr>
            <p:cNvPr id="9259" name="Rectangle 42"/>
            <p:cNvSpPr>
              <a:spLocks noChangeArrowheads="1"/>
            </p:cNvSpPr>
            <p:nvPr/>
          </p:nvSpPr>
          <p:spPr bwMode="auto">
            <a:xfrm>
              <a:off x="4618" y="1971"/>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60" name="Rectangle 43"/>
            <p:cNvSpPr>
              <a:spLocks noChangeArrowheads="1"/>
            </p:cNvSpPr>
            <p:nvPr/>
          </p:nvSpPr>
          <p:spPr bwMode="auto">
            <a:xfrm>
              <a:off x="4431" y="2148"/>
              <a:ext cx="9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a:t>
              </a:r>
              <a:endParaRPr lang="en-US"/>
            </a:p>
          </p:txBody>
        </p:sp>
        <p:sp>
          <p:nvSpPr>
            <p:cNvPr id="9262" name="Freeform 45"/>
            <p:cNvSpPr>
              <a:spLocks noEditPoints="1"/>
            </p:cNvSpPr>
            <p:nvPr/>
          </p:nvSpPr>
          <p:spPr bwMode="auto">
            <a:xfrm>
              <a:off x="2669" y="1912"/>
              <a:ext cx="53" cy="303"/>
            </a:xfrm>
            <a:custGeom>
              <a:avLst/>
              <a:gdLst>
                <a:gd name="T0" fmla="*/ 33 w 1066"/>
                <a:gd name="T1" fmla="*/ 7 h 6093"/>
                <a:gd name="T2" fmla="*/ 33 w 1066"/>
                <a:gd name="T3" fmla="*/ 263 h 6093"/>
                <a:gd name="T4" fmla="*/ 27 w 1066"/>
                <a:gd name="T5" fmla="*/ 270 h 6093"/>
                <a:gd name="T6" fmla="*/ 20 w 1066"/>
                <a:gd name="T7" fmla="*/ 263 h 6093"/>
                <a:gd name="T8" fmla="*/ 20 w 1066"/>
                <a:gd name="T9" fmla="*/ 7 h 6093"/>
                <a:gd name="T10" fmla="*/ 27 w 1066"/>
                <a:gd name="T11" fmla="*/ 0 h 6093"/>
                <a:gd name="T12" fmla="*/ 33 w 1066"/>
                <a:gd name="T13" fmla="*/ 7 h 6093"/>
                <a:gd name="T14" fmla="*/ 53 w 1066"/>
                <a:gd name="T15" fmla="*/ 250 h 6093"/>
                <a:gd name="T16" fmla="*/ 27 w 1066"/>
                <a:gd name="T17" fmla="*/ 303 h 6093"/>
                <a:gd name="T18" fmla="*/ 0 w 1066"/>
                <a:gd name="T19" fmla="*/ 250 h 6093"/>
                <a:gd name="T20" fmla="*/ 53 w 1066"/>
                <a:gd name="T21" fmla="*/ 250 h 60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6" h="6093">
                  <a:moveTo>
                    <a:pt x="666" y="133"/>
                  </a:moveTo>
                  <a:lnTo>
                    <a:pt x="666" y="5293"/>
                  </a:lnTo>
                  <a:cubicBezTo>
                    <a:pt x="666" y="5367"/>
                    <a:pt x="607" y="5427"/>
                    <a:pt x="533" y="5427"/>
                  </a:cubicBezTo>
                  <a:cubicBezTo>
                    <a:pt x="459" y="5427"/>
                    <a:pt x="400" y="5367"/>
                    <a:pt x="400" y="5293"/>
                  </a:cubicBezTo>
                  <a:lnTo>
                    <a:pt x="400" y="133"/>
                  </a:lnTo>
                  <a:cubicBezTo>
                    <a:pt x="400" y="60"/>
                    <a:pt x="459" y="0"/>
                    <a:pt x="533" y="0"/>
                  </a:cubicBezTo>
                  <a:cubicBezTo>
                    <a:pt x="607" y="0"/>
                    <a:pt x="666" y="60"/>
                    <a:pt x="666" y="133"/>
                  </a:cubicBezTo>
                  <a:close/>
                  <a:moveTo>
                    <a:pt x="1066" y="5027"/>
                  </a:moveTo>
                  <a:lnTo>
                    <a:pt x="533" y="6093"/>
                  </a:lnTo>
                  <a:lnTo>
                    <a:pt x="0" y="5027"/>
                  </a:lnTo>
                  <a:lnTo>
                    <a:pt x="1066" y="5027"/>
                  </a:lnTo>
                  <a:close/>
                </a:path>
              </a:pathLst>
            </a:custGeom>
            <a:grpFill/>
            <a:ln w="1588" cap="flat">
              <a:solidFill>
                <a:srgbClr val="000000"/>
              </a:solidFill>
              <a:prstDash val="solid"/>
              <a:bevel/>
              <a:headEnd/>
              <a:tailEnd/>
            </a:ln>
          </p:spPr>
          <p:txBody>
            <a:bodyPr/>
            <a:lstStyle/>
            <a:p>
              <a:endParaRPr lang="en-US"/>
            </a:p>
          </p:txBody>
        </p:sp>
        <p:sp>
          <p:nvSpPr>
            <p:cNvPr id="9263" name="Rectangle 46"/>
            <p:cNvSpPr>
              <a:spLocks noChangeArrowheads="1"/>
            </p:cNvSpPr>
            <p:nvPr/>
          </p:nvSpPr>
          <p:spPr bwMode="auto">
            <a:xfrm>
              <a:off x="2514" y="1962"/>
              <a:ext cx="44"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i</a:t>
              </a:r>
              <a:endParaRPr lang="en-US"/>
            </a:p>
          </p:txBody>
        </p:sp>
        <p:sp>
          <p:nvSpPr>
            <p:cNvPr id="9264" name="Rectangle 47"/>
            <p:cNvSpPr>
              <a:spLocks noChangeArrowheads="1"/>
            </p:cNvSpPr>
            <p:nvPr/>
          </p:nvSpPr>
          <p:spPr bwMode="auto">
            <a:xfrm>
              <a:off x="2558" y="2025"/>
              <a:ext cx="83" cy="163"/>
            </a:xfrm>
            <a:prstGeom prst="rect">
              <a:avLst/>
            </a:prstGeom>
            <a:grp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L</a:t>
              </a:r>
              <a:endParaRPr lang="en-US"/>
            </a:p>
          </p:txBody>
        </p:sp>
        <p:sp>
          <p:nvSpPr>
            <p:cNvPr id="9265" name="Rectangle 48"/>
            <p:cNvSpPr>
              <a:spLocks noChangeArrowheads="1"/>
            </p:cNvSpPr>
            <p:nvPr/>
          </p:nvSpPr>
          <p:spPr bwMode="auto">
            <a:xfrm>
              <a:off x="2639" y="1962"/>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66" name="Rectangle 49"/>
            <p:cNvSpPr>
              <a:spLocks noChangeArrowheads="1"/>
            </p:cNvSpPr>
            <p:nvPr/>
          </p:nvSpPr>
          <p:spPr bwMode="auto">
            <a:xfrm>
              <a:off x="2956" y="1962"/>
              <a:ext cx="98"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L</a:t>
              </a:r>
              <a:endParaRPr lang="en-US"/>
            </a:p>
          </p:txBody>
        </p:sp>
        <p:sp>
          <p:nvSpPr>
            <p:cNvPr id="9267" name="Rectangle 50"/>
            <p:cNvSpPr>
              <a:spLocks noChangeArrowheads="1"/>
            </p:cNvSpPr>
            <p:nvPr/>
          </p:nvSpPr>
          <p:spPr bwMode="auto">
            <a:xfrm>
              <a:off x="3053" y="1962"/>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68" name="Rectangle 51"/>
            <p:cNvSpPr>
              <a:spLocks noChangeArrowheads="1"/>
            </p:cNvSpPr>
            <p:nvPr/>
          </p:nvSpPr>
          <p:spPr bwMode="auto">
            <a:xfrm>
              <a:off x="3373" y="1962"/>
              <a:ext cx="107"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C</a:t>
              </a:r>
              <a:endParaRPr lang="en-US"/>
            </a:p>
          </p:txBody>
        </p:sp>
        <p:sp>
          <p:nvSpPr>
            <p:cNvPr id="9269" name="Rectangle 52"/>
            <p:cNvSpPr>
              <a:spLocks noChangeArrowheads="1"/>
            </p:cNvSpPr>
            <p:nvPr/>
          </p:nvSpPr>
          <p:spPr bwMode="auto">
            <a:xfrm>
              <a:off x="3479" y="1962"/>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70" name="Rectangle 53"/>
            <p:cNvSpPr>
              <a:spLocks noChangeArrowheads="1"/>
            </p:cNvSpPr>
            <p:nvPr/>
          </p:nvSpPr>
          <p:spPr bwMode="auto">
            <a:xfrm>
              <a:off x="4005" y="1944"/>
              <a:ext cx="44"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i</a:t>
              </a:r>
              <a:endParaRPr lang="en-US"/>
            </a:p>
          </p:txBody>
        </p:sp>
        <p:sp>
          <p:nvSpPr>
            <p:cNvPr id="9271" name="Rectangle 54"/>
            <p:cNvSpPr>
              <a:spLocks noChangeArrowheads="1"/>
            </p:cNvSpPr>
            <p:nvPr/>
          </p:nvSpPr>
          <p:spPr bwMode="auto">
            <a:xfrm>
              <a:off x="4050" y="2006"/>
              <a:ext cx="91" cy="163"/>
            </a:xfrm>
            <a:prstGeom prst="rect">
              <a:avLst/>
            </a:prstGeom>
            <a:grp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C</a:t>
              </a:r>
              <a:endParaRPr lang="en-US"/>
            </a:p>
          </p:txBody>
        </p:sp>
        <p:sp>
          <p:nvSpPr>
            <p:cNvPr id="9272" name="Rectangle 55"/>
            <p:cNvSpPr>
              <a:spLocks noChangeArrowheads="1"/>
            </p:cNvSpPr>
            <p:nvPr/>
          </p:nvSpPr>
          <p:spPr bwMode="auto">
            <a:xfrm>
              <a:off x="4138" y="1944"/>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73" name="Freeform 56"/>
            <p:cNvSpPr>
              <a:spLocks noEditPoints="1"/>
            </p:cNvSpPr>
            <p:nvPr/>
          </p:nvSpPr>
          <p:spPr bwMode="auto">
            <a:xfrm>
              <a:off x="3920" y="1937"/>
              <a:ext cx="53" cy="218"/>
            </a:xfrm>
            <a:custGeom>
              <a:avLst/>
              <a:gdLst>
                <a:gd name="T0" fmla="*/ 20 w 533"/>
                <a:gd name="T1" fmla="*/ 211 h 2193"/>
                <a:gd name="T2" fmla="*/ 20 w 533"/>
                <a:gd name="T3" fmla="*/ 40 h 2193"/>
                <a:gd name="T4" fmla="*/ 27 w 533"/>
                <a:gd name="T5" fmla="*/ 33 h 2193"/>
                <a:gd name="T6" fmla="*/ 33 w 533"/>
                <a:gd name="T7" fmla="*/ 40 h 2193"/>
                <a:gd name="T8" fmla="*/ 33 w 533"/>
                <a:gd name="T9" fmla="*/ 211 h 2193"/>
                <a:gd name="T10" fmla="*/ 27 w 533"/>
                <a:gd name="T11" fmla="*/ 218 h 2193"/>
                <a:gd name="T12" fmla="*/ 20 w 533"/>
                <a:gd name="T13" fmla="*/ 211 h 2193"/>
                <a:gd name="T14" fmla="*/ 0 w 533"/>
                <a:gd name="T15" fmla="*/ 53 h 2193"/>
                <a:gd name="T16" fmla="*/ 27 w 533"/>
                <a:gd name="T17" fmla="*/ 0 h 2193"/>
                <a:gd name="T18" fmla="*/ 53 w 533"/>
                <a:gd name="T19" fmla="*/ 53 h 2193"/>
                <a:gd name="T20" fmla="*/ 0 w 533"/>
                <a:gd name="T21" fmla="*/ 53 h 21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3" h="2193">
                  <a:moveTo>
                    <a:pt x="200" y="2127"/>
                  </a:moveTo>
                  <a:lnTo>
                    <a:pt x="200" y="400"/>
                  </a:lnTo>
                  <a:cubicBezTo>
                    <a:pt x="200" y="363"/>
                    <a:pt x="230" y="333"/>
                    <a:pt x="267" y="333"/>
                  </a:cubicBezTo>
                  <a:cubicBezTo>
                    <a:pt x="304" y="333"/>
                    <a:pt x="333" y="363"/>
                    <a:pt x="333" y="400"/>
                  </a:cubicBezTo>
                  <a:lnTo>
                    <a:pt x="333" y="2127"/>
                  </a:lnTo>
                  <a:cubicBezTo>
                    <a:pt x="333" y="2164"/>
                    <a:pt x="304" y="2193"/>
                    <a:pt x="267" y="2193"/>
                  </a:cubicBezTo>
                  <a:cubicBezTo>
                    <a:pt x="230" y="2193"/>
                    <a:pt x="200" y="2164"/>
                    <a:pt x="200" y="2127"/>
                  </a:cubicBezTo>
                  <a:close/>
                  <a:moveTo>
                    <a:pt x="0" y="533"/>
                  </a:moveTo>
                  <a:lnTo>
                    <a:pt x="267" y="0"/>
                  </a:lnTo>
                  <a:lnTo>
                    <a:pt x="533" y="533"/>
                  </a:lnTo>
                  <a:lnTo>
                    <a:pt x="0" y="533"/>
                  </a:lnTo>
                  <a:close/>
                </a:path>
              </a:pathLst>
            </a:custGeom>
            <a:grpFill/>
            <a:ln w="1588" cap="flat">
              <a:solidFill>
                <a:srgbClr val="000000"/>
              </a:solidFill>
              <a:prstDash val="solid"/>
              <a:bevel/>
              <a:headEnd/>
              <a:tailEnd/>
            </a:ln>
          </p:spPr>
          <p:txBody>
            <a:bodyPr/>
            <a:lstStyle/>
            <a:p>
              <a:endParaRPr lang="en-US"/>
            </a:p>
          </p:txBody>
        </p:sp>
        <p:sp>
          <p:nvSpPr>
            <p:cNvPr id="9274" name="Rectangle 57"/>
            <p:cNvSpPr>
              <a:spLocks noChangeArrowheads="1"/>
            </p:cNvSpPr>
            <p:nvPr/>
          </p:nvSpPr>
          <p:spPr bwMode="auto">
            <a:xfrm>
              <a:off x="3857" y="2433"/>
              <a:ext cx="53"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I</a:t>
              </a:r>
              <a:endParaRPr lang="en-US"/>
            </a:p>
          </p:txBody>
        </p:sp>
        <p:sp>
          <p:nvSpPr>
            <p:cNvPr id="9275" name="Rectangle 58"/>
            <p:cNvSpPr>
              <a:spLocks noChangeArrowheads="1"/>
            </p:cNvSpPr>
            <p:nvPr/>
          </p:nvSpPr>
          <p:spPr bwMode="auto">
            <a:xfrm>
              <a:off x="3910" y="2496"/>
              <a:ext cx="174" cy="163"/>
            </a:xfrm>
            <a:prstGeom prst="rect">
              <a:avLst/>
            </a:prstGeom>
            <a:grp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out</a:t>
              </a:r>
              <a:endParaRPr lang="en-US"/>
            </a:p>
          </p:txBody>
        </p:sp>
        <p:sp>
          <p:nvSpPr>
            <p:cNvPr id="9276" name="Rectangle 59"/>
            <p:cNvSpPr>
              <a:spLocks noChangeArrowheads="1"/>
            </p:cNvSpPr>
            <p:nvPr/>
          </p:nvSpPr>
          <p:spPr bwMode="auto">
            <a:xfrm>
              <a:off x="4079" y="2433"/>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77" name="Freeform 60"/>
            <p:cNvSpPr>
              <a:spLocks noEditPoints="1"/>
            </p:cNvSpPr>
            <p:nvPr/>
          </p:nvSpPr>
          <p:spPr bwMode="auto">
            <a:xfrm>
              <a:off x="3783" y="2374"/>
              <a:ext cx="371" cy="53"/>
            </a:xfrm>
            <a:custGeom>
              <a:avLst/>
              <a:gdLst>
                <a:gd name="T0" fmla="*/ 7 w 3740"/>
                <a:gd name="T1" fmla="*/ 20 h 533"/>
                <a:gd name="T2" fmla="*/ 331 w 3740"/>
                <a:gd name="T3" fmla="*/ 20 h 533"/>
                <a:gd name="T4" fmla="*/ 338 w 3740"/>
                <a:gd name="T5" fmla="*/ 27 h 533"/>
                <a:gd name="T6" fmla="*/ 331 w 3740"/>
                <a:gd name="T7" fmla="*/ 33 h 533"/>
                <a:gd name="T8" fmla="*/ 7 w 3740"/>
                <a:gd name="T9" fmla="*/ 33 h 533"/>
                <a:gd name="T10" fmla="*/ 0 w 3740"/>
                <a:gd name="T11" fmla="*/ 27 h 533"/>
                <a:gd name="T12" fmla="*/ 7 w 3740"/>
                <a:gd name="T13" fmla="*/ 20 h 533"/>
                <a:gd name="T14" fmla="*/ 318 w 3740"/>
                <a:gd name="T15" fmla="*/ 0 h 533"/>
                <a:gd name="T16" fmla="*/ 371 w 3740"/>
                <a:gd name="T17" fmla="*/ 27 h 533"/>
                <a:gd name="T18" fmla="*/ 318 w 3740"/>
                <a:gd name="T19" fmla="*/ 53 h 533"/>
                <a:gd name="T20" fmla="*/ 318 w 3740"/>
                <a:gd name="T21" fmla="*/ 0 h 5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40" h="533">
                  <a:moveTo>
                    <a:pt x="67" y="200"/>
                  </a:moveTo>
                  <a:lnTo>
                    <a:pt x="3340" y="200"/>
                  </a:lnTo>
                  <a:cubicBezTo>
                    <a:pt x="3377" y="200"/>
                    <a:pt x="3407" y="230"/>
                    <a:pt x="3407" y="267"/>
                  </a:cubicBezTo>
                  <a:cubicBezTo>
                    <a:pt x="3407" y="304"/>
                    <a:pt x="3377" y="333"/>
                    <a:pt x="3340" y="333"/>
                  </a:cubicBezTo>
                  <a:lnTo>
                    <a:pt x="67" y="333"/>
                  </a:lnTo>
                  <a:cubicBezTo>
                    <a:pt x="30" y="333"/>
                    <a:pt x="0" y="304"/>
                    <a:pt x="0" y="267"/>
                  </a:cubicBezTo>
                  <a:cubicBezTo>
                    <a:pt x="0" y="230"/>
                    <a:pt x="30" y="200"/>
                    <a:pt x="67" y="200"/>
                  </a:cubicBezTo>
                  <a:close/>
                  <a:moveTo>
                    <a:pt x="3207" y="0"/>
                  </a:moveTo>
                  <a:lnTo>
                    <a:pt x="3740" y="267"/>
                  </a:lnTo>
                  <a:lnTo>
                    <a:pt x="3207" y="533"/>
                  </a:lnTo>
                  <a:lnTo>
                    <a:pt x="3207" y="0"/>
                  </a:lnTo>
                  <a:close/>
                </a:path>
              </a:pathLst>
            </a:custGeom>
            <a:grpFill/>
            <a:ln w="1588" cap="flat">
              <a:solidFill>
                <a:srgbClr val="000000"/>
              </a:solidFill>
              <a:prstDash val="solid"/>
              <a:bevel/>
              <a:headEnd/>
              <a:tailEnd/>
            </a:ln>
          </p:spPr>
          <p:txBody>
            <a:bodyPr/>
            <a:lstStyle/>
            <a:p>
              <a:endParaRPr lang="en-US"/>
            </a:p>
          </p:txBody>
        </p:sp>
        <p:sp>
          <p:nvSpPr>
            <p:cNvPr id="9278" name="Freeform 61"/>
            <p:cNvSpPr>
              <a:spLocks noEditPoints="1"/>
            </p:cNvSpPr>
            <p:nvPr/>
          </p:nvSpPr>
          <p:spPr bwMode="auto">
            <a:xfrm>
              <a:off x="3048" y="1558"/>
              <a:ext cx="257" cy="53"/>
            </a:xfrm>
            <a:custGeom>
              <a:avLst/>
              <a:gdLst>
                <a:gd name="T0" fmla="*/ 250 w 2587"/>
                <a:gd name="T1" fmla="*/ 33 h 533"/>
                <a:gd name="T2" fmla="*/ 40 w 2587"/>
                <a:gd name="T3" fmla="*/ 33 h 533"/>
                <a:gd name="T4" fmla="*/ 33 w 2587"/>
                <a:gd name="T5" fmla="*/ 26 h 533"/>
                <a:gd name="T6" fmla="*/ 40 w 2587"/>
                <a:gd name="T7" fmla="*/ 20 h 533"/>
                <a:gd name="T8" fmla="*/ 250 w 2587"/>
                <a:gd name="T9" fmla="*/ 20 h 533"/>
                <a:gd name="T10" fmla="*/ 257 w 2587"/>
                <a:gd name="T11" fmla="*/ 26 h 533"/>
                <a:gd name="T12" fmla="*/ 250 w 2587"/>
                <a:gd name="T13" fmla="*/ 33 h 533"/>
                <a:gd name="T14" fmla="*/ 53 w 2587"/>
                <a:gd name="T15" fmla="*/ 53 h 533"/>
                <a:gd name="T16" fmla="*/ 0 w 2587"/>
                <a:gd name="T17" fmla="*/ 26 h 533"/>
                <a:gd name="T18" fmla="*/ 53 w 2587"/>
                <a:gd name="T19" fmla="*/ 0 h 533"/>
                <a:gd name="T20" fmla="*/ 53 w 2587"/>
                <a:gd name="T21" fmla="*/ 53 h 5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87" h="533">
                  <a:moveTo>
                    <a:pt x="2520" y="333"/>
                  </a:moveTo>
                  <a:lnTo>
                    <a:pt x="400" y="333"/>
                  </a:lnTo>
                  <a:cubicBezTo>
                    <a:pt x="364" y="333"/>
                    <a:pt x="334" y="303"/>
                    <a:pt x="334" y="266"/>
                  </a:cubicBezTo>
                  <a:cubicBezTo>
                    <a:pt x="334" y="230"/>
                    <a:pt x="364" y="200"/>
                    <a:pt x="400" y="200"/>
                  </a:cubicBezTo>
                  <a:lnTo>
                    <a:pt x="2520" y="200"/>
                  </a:lnTo>
                  <a:cubicBezTo>
                    <a:pt x="2557" y="200"/>
                    <a:pt x="2587" y="230"/>
                    <a:pt x="2587" y="266"/>
                  </a:cubicBezTo>
                  <a:cubicBezTo>
                    <a:pt x="2587" y="303"/>
                    <a:pt x="2557" y="333"/>
                    <a:pt x="2520" y="333"/>
                  </a:cubicBezTo>
                  <a:close/>
                  <a:moveTo>
                    <a:pt x="534" y="533"/>
                  </a:moveTo>
                  <a:lnTo>
                    <a:pt x="0" y="266"/>
                  </a:lnTo>
                  <a:lnTo>
                    <a:pt x="534" y="0"/>
                  </a:lnTo>
                  <a:lnTo>
                    <a:pt x="534" y="533"/>
                  </a:lnTo>
                  <a:close/>
                </a:path>
              </a:pathLst>
            </a:custGeom>
            <a:grpFill/>
            <a:ln w="1588" cap="flat">
              <a:solidFill>
                <a:srgbClr val="000000"/>
              </a:solidFill>
              <a:prstDash val="solid"/>
              <a:bevel/>
              <a:headEnd/>
              <a:tailEnd/>
            </a:ln>
          </p:spPr>
          <p:txBody>
            <a:bodyPr/>
            <a:lstStyle/>
            <a:p>
              <a:endParaRPr lang="en-US"/>
            </a:p>
          </p:txBody>
        </p:sp>
        <p:sp>
          <p:nvSpPr>
            <p:cNvPr id="9279" name="Rectangle 62"/>
            <p:cNvSpPr>
              <a:spLocks noChangeArrowheads="1"/>
            </p:cNvSpPr>
            <p:nvPr/>
          </p:nvSpPr>
          <p:spPr bwMode="auto">
            <a:xfrm>
              <a:off x="3128" y="1348"/>
              <a:ext cx="44"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i</a:t>
              </a:r>
              <a:endParaRPr lang="en-US"/>
            </a:p>
          </p:txBody>
        </p:sp>
        <p:sp>
          <p:nvSpPr>
            <p:cNvPr id="9280" name="Rectangle 63"/>
            <p:cNvSpPr>
              <a:spLocks noChangeArrowheads="1"/>
            </p:cNvSpPr>
            <p:nvPr/>
          </p:nvSpPr>
          <p:spPr bwMode="auto">
            <a:xfrm>
              <a:off x="3172" y="1411"/>
              <a:ext cx="68" cy="163"/>
            </a:xfrm>
            <a:prstGeom prst="rect">
              <a:avLst/>
            </a:prstGeom>
            <a:grp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d</a:t>
              </a:r>
              <a:endParaRPr lang="en-US"/>
            </a:p>
          </p:txBody>
        </p:sp>
        <p:sp>
          <p:nvSpPr>
            <p:cNvPr id="9281" name="Rectangle 64"/>
            <p:cNvSpPr>
              <a:spLocks noChangeArrowheads="1"/>
            </p:cNvSpPr>
            <p:nvPr/>
          </p:nvSpPr>
          <p:spPr bwMode="auto">
            <a:xfrm>
              <a:off x="3239" y="1348"/>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sp>
          <p:nvSpPr>
            <p:cNvPr id="9282" name="Line 65"/>
            <p:cNvSpPr>
              <a:spLocks noChangeShapeType="1"/>
            </p:cNvSpPr>
            <p:nvPr/>
          </p:nvSpPr>
          <p:spPr bwMode="auto">
            <a:xfrm>
              <a:off x="1917" y="1724"/>
              <a:ext cx="461" cy="0"/>
            </a:xfrm>
            <a:prstGeom prst="line">
              <a:avLst/>
            </a:prstGeom>
            <a:grpFill/>
            <a:ln w="15875" cap="rnd">
              <a:solidFill>
                <a:srgbClr val="000000"/>
              </a:solidFill>
              <a:round/>
              <a:headEnd/>
              <a:tailEnd/>
            </a:ln>
          </p:spPr>
          <p:txBody>
            <a:bodyPr/>
            <a:lstStyle/>
            <a:p>
              <a:endParaRPr lang="en-US"/>
            </a:p>
          </p:txBody>
        </p:sp>
        <p:sp>
          <p:nvSpPr>
            <p:cNvPr id="9283" name="Line 66"/>
            <p:cNvSpPr>
              <a:spLocks noChangeShapeType="1"/>
            </p:cNvSpPr>
            <p:nvPr/>
          </p:nvSpPr>
          <p:spPr bwMode="auto">
            <a:xfrm>
              <a:off x="1917" y="2336"/>
              <a:ext cx="2521" cy="0"/>
            </a:xfrm>
            <a:prstGeom prst="line">
              <a:avLst/>
            </a:prstGeom>
            <a:grpFill/>
            <a:ln w="15875" cap="rnd">
              <a:solidFill>
                <a:srgbClr val="000000"/>
              </a:solidFill>
              <a:round/>
              <a:headEnd/>
              <a:tailEnd/>
            </a:ln>
          </p:spPr>
          <p:txBody>
            <a:bodyPr/>
            <a:lstStyle/>
            <a:p>
              <a:endParaRPr lang="en-US"/>
            </a:p>
          </p:txBody>
        </p:sp>
        <p:sp>
          <p:nvSpPr>
            <p:cNvPr id="9284" name="Freeform 67"/>
            <p:cNvSpPr>
              <a:spLocks noEditPoints="1"/>
            </p:cNvSpPr>
            <p:nvPr/>
          </p:nvSpPr>
          <p:spPr bwMode="auto">
            <a:xfrm>
              <a:off x="1891" y="1558"/>
              <a:ext cx="372" cy="53"/>
            </a:xfrm>
            <a:custGeom>
              <a:avLst/>
              <a:gdLst>
                <a:gd name="T0" fmla="*/ 7 w 7480"/>
                <a:gd name="T1" fmla="*/ 20 h 1067"/>
                <a:gd name="T2" fmla="*/ 332 w 7480"/>
                <a:gd name="T3" fmla="*/ 20 h 1067"/>
                <a:gd name="T4" fmla="*/ 339 w 7480"/>
                <a:gd name="T5" fmla="*/ 26 h 1067"/>
                <a:gd name="T6" fmla="*/ 332 w 7480"/>
                <a:gd name="T7" fmla="*/ 33 h 1067"/>
                <a:gd name="T8" fmla="*/ 7 w 7480"/>
                <a:gd name="T9" fmla="*/ 33 h 1067"/>
                <a:gd name="T10" fmla="*/ 0 w 7480"/>
                <a:gd name="T11" fmla="*/ 26 h 1067"/>
                <a:gd name="T12" fmla="*/ 7 w 7480"/>
                <a:gd name="T13" fmla="*/ 20 h 1067"/>
                <a:gd name="T14" fmla="*/ 319 w 7480"/>
                <a:gd name="T15" fmla="*/ 0 h 1067"/>
                <a:gd name="T16" fmla="*/ 372 w 7480"/>
                <a:gd name="T17" fmla="*/ 26 h 1067"/>
                <a:gd name="T18" fmla="*/ 319 w 7480"/>
                <a:gd name="T19" fmla="*/ 53 h 1067"/>
                <a:gd name="T20" fmla="*/ 319 w 7480"/>
                <a:gd name="T21" fmla="*/ 0 h 10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480" h="1067">
                  <a:moveTo>
                    <a:pt x="133" y="400"/>
                  </a:moveTo>
                  <a:lnTo>
                    <a:pt x="6680" y="400"/>
                  </a:lnTo>
                  <a:cubicBezTo>
                    <a:pt x="6754" y="400"/>
                    <a:pt x="6813" y="460"/>
                    <a:pt x="6813" y="533"/>
                  </a:cubicBezTo>
                  <a:cubicBezTo>
                    <a:pt x="6813" y="607"/>
                    <a:pt x="6754" y="667"/>
                    <a:pt x="6680" y="667"/>
                  </a:cubicBezTo>
                  <a:lnTo>
                    <a:pt x="133" y="667"/>
                  </a:lnTo>
                  <a:cubicBezTo>
                    <a:pt x="60" y="667"/>
                    <a:pt x="0" y="607"/>
                    <a:pt x="0" y="533"/>
                  </a:cubicBezTo>
                  <a:cubicBezTo>
                    <a:pt x="0" y="460"/>
                    <a:pt x="60" y="400"/>
                    <a:pt x="133" y="400"/>
                  </a:cubicBezTo>
                  <a:close/>
                  <a:moveTo>
                    <a:pt x="6413" y="0"/>
                  </a:moveTo>
                  <a:lnTo>
                    <a:pt x="7480" y="533"/>
                  </a:lnTo>
                  <a:lnTo>
                    <a:pt x="6413" y="1067"/>
                  </a:lnTo>
                  <a:lnTo>
                    <a:pt x="6413" y="0"/>
                  </a:lnTo>
                  <a:close/>
                </a:path>
              </a:pathLst>
            </a:custGeom>
            <a:grpFill/>
            <a:ln w="1588" cap="flat">
              <a:solidFill>
                <a:srgbClr val="000000"/>
              </a:solidFill>
              <a:prstDash val="solid"/>
              <a:bevel/>
              <a:headEnd/>
              <a:tailEnd/>
            </a:ln>
          </p:spPr>
          <p:txBody>
            <a:bodyPr/>
            <a:lstStyle/>
            <a:p>
              <a:endParaRPr lang="en-US"/>
            </a:p>
          </p:txBody>
        </p:sp>
        <p:sp>
          <p:nvSpPr>
            <p:cNvPr id="9285" name="Rectangle 68"/>
            <p:cNvSpPr>
              <a:spLocks noChangeArrowheads="1"/>
            </p:cNvSpPr>
            <p:nvPr/>
          </p:nvSpPr>
          <p:spPr bwMode="auto">
            <a:xfrm>
              <a:off x="2013" y="1341"/>
              <a:ext cx="44"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i</a:t>
              </a:r>
              <a:endParaRPr lang="en-US"/>
            </a:p>
          </p:txBody>
        </p:sp>
        <p:sp>
          <p:nvSpPr>
            <p:cNvPr id="9286" name="Rectangle 69"/>
            <p:cNvSpPr>
              <a:spLocks noChangeArrowheads="1"/>
            </p:cNvSpPr>
            <p:nvPr/>
          </p:nvSpPr>
          <p:spPr bwMode="auto">
            <a:xfrm>
              <a:off x="2058" y="1404"/>
              <a:ext cx="106" cy="163"/>
            </a:xfrm>
            <a:prstGeom prst="rect">
              <a:avLst/>
            </a:prstGeom>
            <a:grp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in</a:t>
              </a:r>
              <a:endParaRPr lang="en-US"/>
            </a:p>
          </p:txBody>
        </p:sp>
        <p:sp>
          <p:nvSpPr>
            <p:cNvPr id="9287" name="Rectangle 70"/>
            <p:cNvSpPr>
              <a:spLocks noChangeArrowheads="1"/>
            </p:cNvSpPr>
            <p:nvPr/>
          </p:nvSpPr>
          <p:spPr bwMode="auto">
            <a:xfrm>
              <a:off x="2161" y="1341"/>
              <a:ext cx="40" cy="192"/>
            </a:xfrm>
            <a:prstGeom prst="rect">
              <a:avLst/>
            </a:prstGeom>
            <a:grpFill/>
            <a:ln w="9525">
              <a:noFill/>
              <a:miter lim="800000"/>
              <a:headEnd/>
              <a:tailEnd/>
            </a:ln>
          </p:spPr>
          <p:txBody>
            <a:bodyPr wrap="none" lIns="0" tIns="0" rIns="0" bIns="0">
              <a:spAutoFit/>
            </a:bodyPr>
            <a:lstStyle/>
            <a:p>
              <a:pPr eaLnBrk="1" hangingPunct="1"/>
              <a:r>
                <a:rPr lang="en-US" sz="2000">
                  <a:solidFill>
                    <a:srgbClr val="000000"/>
                  </a:solidFill>
                  <a:latin typeface="Times New Roman" pitchFamily="18" charset="0"/>
                </a:rPr>
                <a:t> </a:t>
              </a:r>
              <a:endParaRPr lang="en-US"/>
            </a:p>
          </p:txBody>
        </p:sp>
        <p:grpSp>
          <p:nvGrpSpPr>
            <p:cNvPr id="8" name="Group 71"/>
            <p:cNvGrpSpPr>
              <a:grpSpLocks/>
            </p:cNvGrpSpPr>
            <p:nvPr/>
          </p:nvGrpSpPr>
          <p:grpSpPr bwMode="auto">
            <a:xfrm>
              <a:off x="3564" y="1724"/>
              <a:ext cx="327" cy="603"/>
              <a:chOff x="3564" y="1724"/>
              <a:chExt cx="327" cy="603"/>
            </a:xfrm>
            <a:grpFill/>
          </p:grpSpPr>
          <p:sp>
            <p:nvSpPr>
              <p:cNvPr id="9289" name="Line 72"/>
              <p:cNvSpPr>
                <a:spLocks noChangeShapeType="1"/>
              </p:cNvSpPr>
              <p:nvPr/>
            </p:nvSpPr>
            <p:spPr bwMode="auto">
              <a:xfrm flipV="1">
                <a:off x="3730" y="2067"/>
                <a:ext cx="0" cy="260"/>
              </a:xfrm>
              <a:prstGeom prst="line">
                <a:avLst/>
              </a:prstGeom>
              <a:grpFill/>
              <a:ln w="15875" cap="rnd">
                <a:solidFill>
                  <a:srgbClr val="000000"/>
                </a:solidFill>
                <a:round/>
                <a:headEnd/>
                <a:tailEnd/>
              </a:ln>
            </p:spPr>
            <p:txBody>
              <a:bodyPr/>
              <a:lstStyle/>
              <a:p>
                <a:endParaRPr lang="en-US"/>
              </a:p>
            </p:txBody>
          </p:sp>
          <p:grpSp>
            <p:nvGrpSpPr>
              <p:cNvPr id="9" name="Group 73"/>
              <p:cNvGrpSpPr>
                <a:grpSpLocks/>
              </p:cNvGrpSpPr>
              <p:nvPr/>
            </p:nvGrpSpPr>
            <p:grpSpPr bwMode="auto">
              <a:xfrm>
                <a:off x="3564" y="1985"/>
                <a:ext cx="327" cy="82"/>
                <a:chOff x="3564" y="1985"/>
                <a:chExt cx="327" cy="82"/>
              </a:xfrm>
              <a:grpFill/>
            </p:grpSpPr>
            <p:sp>
              <p:nvSpPr>
                <p:cNvPr id="9292" name="Line 74"/>
                <p:cNvSpPr>
                  <a:spLocks noChangeShapeType="1"/>
                </p:cNvSpPr>
                <p:nvPr/>
              </p:nvSpPr>
              <p:spPr bwMode="auto">
                <a:xfrm>
                  <a:off x="3567" y="1985"/>
                  <a:ext cx="324" cy="0"/>
                </a:xfrm>
                <a:prstGeom prst="line">
                  <a:avLst/>
                </a:prstGeom>
                <a:grpFill/>
                <a:ln w="31750">
                  <a:solidFill>
                    <a:srgbClr val="000000"/>
                  </a:solidFill>
                  <a:round/>
                  <a:headEnd/>
                  <a:tailEnd/>
                </a:ln>
              </p:spPr>
              <p:txBody>
                <a:bodyPr/>
                <a:lstStyle/>
                <a:p>
                  <a:endParaRPr lang="en-US"/>
                </a:p>
              </p:txBody>
            </p:sp>
            <p:sp>
              <p:nvSpPr>
                <p:cNvPr id="9293" name="Line 75"/>
                <p:cNvSpPr>
                  <a:spLocks noChangeShapeType="1"/>
                </p:cNvSpPr>
                <p:nvPr/>
              </p:nvSpPr>
              <p:spPr bwMode="auto">
                <a:xfrm>
                  <a:off x="3564" y="2067"/>
                  <a:ext cx="324" cy="0"/>
                </a:xfrm>
                <a:prstGeom prst="line">
                  <a:avLst/>
                </a:prstGeom>
                <a:grpFill/>
                <a:ln w="31750">
                  <a:solidFill>
                    <a:srgbClr val="000000"/>
                  </a:solidFill>
                  <a:round/>
                  <a:headEnd/>
                  <a:tailEnd/>
                </a:ln>
              </p:spPr>
              <p:txBody>
                <a:bodyPr/>
                <a:lstStyle/>
                <a:p>
                  <a:endParaRPr lang="en-US"/>
                </a:p>
              </p:txBody>
            </p:sp>
          </p:grpSp>
          <p:sp>
            <p:nvSpPr>
              <p:cNvPr id="9291" name="Line 76"/>
              <p:cNvSpPr>
                <a:spLocks noChangeShapeType="1"/>
              </p:cNvSpPr>
              <p:nvPr/>
            </p:nvSpPr>
            <p:spPr bwMode="auto">
              <a:xfrm flipV="1">
                <a:off x="3730" y="1724"/>
                <a:ext cx="0" cy="260"/>
              </a:xfrm>
              <a:prstGeom prst="line">
                <a:avLst/>
              </a:prstGeom>
              <a:grpFill/>
              <a:ln w="15875" cap="rnd">
                <a:solidFill>
                  <a:srgbClr val="000000"/>
                </a:solidFill>
                <a:round/>
                <a:headEnd/>
                <a:tailEnd/>
              </a:ln>
            </p:spPr>
            <p:txBody>
              <a:bodyPr/>
              <a:lstStyle/>
              <a:p>
                <a:endParaRPr lang="en-US"/>
              </a:p>
            </p:txBody>
          </p:sp>
        </p:grpSp>
      </p:grpSp>
      <p:graphicFrame>
        <p:nvGraphicFramePr>
          <p:cNvPr id="93261" name="Object 77"/>
          <p:cNvGraphicFramePr>
            <a:graphicFrameLocks noChangeAspect="1"/>
          </p:cNvGraphicFramePr>
          <p:nvPr/>
        </p:nvGraphicFramePr>
        <p:xfrm>
          <a:off x="1249363" y="5607050"/>
          <a:ext cx="1490662" cy="733425"/>
        </p:xfrm>
        <a:graphic>
          <a:graphicData uri="http://schemas.openxmlformats.org/presentationml/2006/ole">
            <p:oleObj spid="_x0000_s136194" name="Equation" r:id="rId3" imgW="799753" imgH="393529" progId="Equation.3">
              <p:embed/>
            </p:oleObj>
          </a:graphicData>
        </a:graphic>
      </p:graphicFrame>
      <p:sp>
        <p:nvSpPr>
          <p:cNvPr id="9221" name="Rectangle 78"/>
          <p:cNvSpPr>
            <a:spLocks noChangeArrowheads="1"/>
          </p:cNvSpPr>
          <p:nvPr/>
        </p:nvSpPr>
        <p:spPr bwMode="auto">
          <a:xfrm>
            <a:off x="2895600" y="5562600"/>
            <a:ext cx="5410200" cy="822325"/>
          </a:xfrm>
          <a:prstGeom prst="rect">
            <a:avLst/>
          </a:prstGeom>
          <a:noFill/>
          <a:ln w="9525">
            <a:noFill/>
            <a:miter lim="800000"/>
            <a:headEnd/>
            <a:tailEnd/>
          </a:ln>
          <a:effectLst/>
        </p:spPr>
        <p:txBody>
          <a:bodyPr>
            <a:spAutoFit/>
          </a:bodyPr>
          <a:lstStyle/>
          <a:p>
            <a:pPr eaLnBrk="1" hangingPunct="1"/>
            <a:r>
              <a:rPr lang="en-US" sz="2400" b="1">
                <a:solidFill>
                  <a:srgbClr val="000000"/>
                </a:solidFill>
              </a:rPr>
              <a:t>Voltage can be stepped-up or stepped-down </a:t>
            </a:r>
            <a:endParaRPr lang="es-ES" sz="2400" b="1">
              <a:solidFill>
                <a:srgbClr val="000000"/>
              </a:solidFill>
            </a:endParaRPr>
          </a:p>
        </p:txBody>
      </p:sp>
      <p:sp>
        <p:nvSpPr>
          <p:cNvPr id="9222" name="Rectangle 79"/>
          <p:cNvSpPr>
            <a:spLocks noChangeArrowheads="1"/>
          </p:cNvSpPr>
          <p:nvPr/>
        </p:nvSpPr>
        <p:spPr bwMode="auto">
          <a:xfrm>
            <a:off x="287338" y="260350"/>
            <a:ext cx="8532812" cy="365125"/>
          </a:xfrm>
          <a:prstGeom prst="rect">
            <a:avLst/>
          </a:prstGeom>
          <a:noFill/>
          <a:ln w="9525">
            <a:noFill/>
            <a:miter lim="800000"/>
            <a:headEnd/>
            <a:tailEnd/>
          </a:ln>
        </p:spPr>
        <p:txBody>
          <a:bodyPr lIns="0" tIns="0" rIns="0" bIns="0">
            <a:spAutoFit/>
          </a:bodyPr>
          <a:lstStyle/>
          <a:p>
            <a:pPr algn="ctr" eaLnBrk="1" hangingPunct="1"/>
            <a:r>
              <a:rPr lang="en-US" sz="2400" b="1">
                <a:solidFill>
                  <a:srgbClr val="000000"/>
                </a:solidFill>
              </a:rPr>
              <a:t>The buck-boost converter</a:t>
            </a:r>
            <a:endParaRPr lang="en-US" sz="2400" b="1"/>
          </a:p>
        </p:txBody>
      </p:sp>
      <p:sp>
        <p:nvSpPr>
          <p:cNvPr id="93264" name="Rectangle 80"/>
          <p:cNvSpPr>
            <a:spLocks noChangeArrowheads="1"/>
          </p:cNvSpPr>
          <p:nvPr/>
        </p:nvSpPr>
        <p:spPr bwMode="auto">
          <a:xfrm>
            <a:off x="1143000" y="5638800"/>
            <a:ext cx="1547813" cy="757238"/>
          </a:xfrm>
          <a:prstGeom prst="rect">
            <a:avLst/>
          </a:prstGeom>
          <a:noFill/>
          <a:ln w="9525">
            <a:solidFill>
              <a:srgbClr val="FF0000"/>
            </a:solidFill>
            <a:miter lim="800000"/>
            <a:headEnd/>
            <a:tailEnd/>
          </a:ln>
          <a:effectLst/>
        </p:spPr>
        <p:txBody>
          <a:bodyPr wrap="none" anchor="ctr"/>
          <a:lstStyle/>
          <a:p>
            <a:pPr eaLnBrk="1" hangingPunct="1"/>
            <a:endParaRPr lang="en-US"/>
          </a:p>
        </p:txBody>
      </p:sp>
      <p:sp>
        <p:nvSpPr>
          <p:cNvPr id="9224" name="Line 81"/>
          <p:cNvSpPr>
            <a:spLocks noChangeShapeType="1"/>
          </p:cNvSpPr>
          <p:nvPr/>
        </p:nvSpPr>
        <p:spPr bwMode="auto">
          <a:xfrm flipH="1">
            <a:off x="6934200" y="1676400"/>
            <a:ext cx="381000" cy="488950"/>
          </a:xfrm>
          <a:prstGeom prst="line">
            <a:avLst/>
          </a:prstGeom>
          <a:noFill/>
          <a:ln w="9525">
            <a:solidFill>
              <a:srgbClr val="FF0000"/>
            </a:solidFill>
            <a:round/>
            <a:headEnd/>
            <a:tailEnd type="triangle" w="med" len="med"/>
          </a:ln>
          <a:effectLst/>
        </p:spPr>
        <p:txBody>
          <a:bodyPr/>
          <a:lstStyle/>
          <a:p>
            <a:endParaRPr lang="en-US"/>
          </a:p>
        </p:txBody>
      </p:sp>
      <p:sp>
        <p:nvSpPr>
          <p:cNvPr id="9225" name="Text Box 82"/>
          <p:cNvSpPr txBox="1">
            <a:spLocks noChangeArrowheads="1"/>
          </p:cNvSpPr>
          <p:nvPr/>
        </p:nvSpPr>
        <p:spPr bwMode="auto">
          <a:xfrm>
            <a:off x="7162800" y="685800"/>
            <a:ext cx="1905000" cy="915988"/>
          </a:xfrm>
          <a:prstGeom prst="rect">
            <a:avLst/>
          </a:prstGeom>
          <a:noFill/>
          <a:ln w="9525">
            <a:noFill/>
            <a:miter lim="800000"/>
            <a:headEnd/>
            <a:tailEnd/>
          </a:ln>
          <a:effectLst/>
        </p:spPr>
        <p:txBody>
          <a:bodyPr>
            <a:spAutoFit/>
          </a:bodyPr>
          <a:lstStyle/>
          <a:p>
            <a:pPr eaLnBrk="1" hangingPunct="1">
              <a:spcBef>
                <a:spcPct val="50000"/>
              </a:spcBef>
            </a:pPr>
            <a:r>
              <a:rPr lang="en-US">
                <a:solidFill>
                  <a:srgbClr val="FF0000"/>
                </a:solidFill>
              </a:rPr>
              <a:t>Inverse polarity with respect to input</a:t>
            </a:r>
          </a:p>
        </p:txBody>
      </p:sp>
      <p:sp>
        <p:nvSpPr>
          <p:cNvPr id="93267" name="Text Box 83"/>
          <p:cNvSpPr txBox="1">
            <a:spLocks noChangeArrowheads="1"/>
          </p:cNvSpPr>
          <p:nvPr/>
        </p:nvSpPr>
        <p:spPr bwMode="auto">
          <a:xfrm>
            <a:off x="533400" y="3048000"/>
            <a:ext cx="7632700" cy="2292350"/>
          </a:xfrm>
          <a:prstGeom prst="rect">
            <a:avLst/>
          </a:prstGeom>
          <a:noFill/>
          <a:ln w="9525">
            <a:noFill/>
            <a:miter lim="800000"/>
            <a:headEnd/>
            <a:tailEnd/>
          </a:ln>
          <a:effectLst/>
        </p:spPr>
        <p:txBody>
          <a:bodyPr>
            <a:spAutoFit/>
          </a:bodyPr>
          <a:lstStyle/>
          <a:p>
            <a:pPr eaLnBrk="1" hangingPunct="1">
              <a:spcBef>
                <a:spcPct val="50000"/>
              </a:spcBef>
            </a:pPr>
            <a:r>
              <a:rPr lang="en-US"/>
              <a:t>Compared with SEPIC:</a:t>
            </a:r>
          </a:p>
          <a:p>
            <a:pPr lvl="4" eaLnBrk="1" hangingPunct="1">
              <a:spcBef>
                <a:spcPct val="50000"/>
              </a:spcBef>
            </a:pPr>
            <a:r>
              <a:rPr lang="en-US"/>
              <a:t>+ Fewer energy storage components</a:t>
            </a:r>
          </a:p>
          <a:p>
            <a:pPr lvl="4" eaLnBrk="1" hangingPunct="1">
              <a:spcBef>
                <a:spcPct val="50000"/>
              </a:spcBef>
            </a:pPr>
            <a:r>
              <a:rPr lang="en-US"/>
              <a:t>+ Capacitor does not carry load current</a:t>
            </a:r>
          </a:p>
          <a:p>
            <a:pPr lvl="4" eaLnBrk="1" hangingPunct="1">
              <a:spcBef>
                <a:spcPct val="50000"/>
              </a:spcBef>
            </a:pPr>
            <a:r>
              <a:rPr lang="en-US"/>
              <a:t>+ In both converters isolation can be easily implemented</a:t>
            </a:r>
          </a:p>
          <a:p>
            <a:pPr lvl="4" eaLnBrk="1" hangingPunct="1">
              <a:spcBef>
                <a:spcPct val="50000"/>
              </a:spcBef>
            </a:pPr>
            <a:r>
              <a:rPr lang="en-US"/>
              <a:t>- Polarity is reversed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26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3261"/>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932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64" grpId="0" animBg="1"/>
      <p:bldP spid="93267"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6837895" y="6381750"/>
            <a:ext cx="2133600" cy="476250"/>
          </a:xfrm>
          <a:noFill/>
          <a:ln>
            <a:miter lim="800000"/>
            <a:headEnd/>
            <a:tailEnd/>
          </a:ln>
        </p:spPr>
        <p:txBody>
          <a:bodyPr/>
          <a:lstStyle/>
          <a:p>
            <a:fld id="{7C60AADC-07AF-4711-AD77-414F356F4ECF}" type="slidenum">
              <a:rPr lang="en-US"/>
              <a:pPr/>
              <a:t>57</a:t>
            </a:fld>
            <a:endParaRPr lang="en-US" dirty="0"/>
          </a:p>
        </p:txBody>
      </p:sp>
      <p:sp>
        <p:nvSpPr>
          <p:cNvPr id="9222" name="Rectangle 79"/>
          <p:cNvSpPr>
            <a:spLocks noChangeArrowheads="1"/>
          </p:cNvSpPr>
          <p:nvPr/>
        </p:nvSpPr>
        <p:spPr bwMode="auto">
          <a:xfrm>
            <a:off x="287338" y="260350"/>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a:solidFill>
                  <a:srgbClr val="000000"/>
                </a:solidFill>
              </a:rPr>
              <a:t>The </a:t>
            </a:r>
            <a:r>
              <a:rPr lang="en-US" sz="2400" b="1" dirty="0" smtClean="0">
                <a:solidFill>
                  <a:srgbClr val="000000"/>
                </a:solidFill>
              </a:rPr>
              <a:t>fly-back converter</a:t>
            </a:r>
          </a:p>
        </p:txBody>
      </p:sp>
      <p:sp>
        <p:nvSpPr>
          <p:cNvPr id="93267" name="Text Box 83"/>
          <p:cNvSpPr txBox="1">
            <a:spLocks noChangeArrowheads="1"/>
          </p:cNvSpPr>
          <p:nvPr/>
        </p:nvSpPr>
        <p:spPr bwMode="auto">
          <a:xfrm>
            <a:off x="232235" y="817460"/>
            <a:ext cx="7632700" cy="369332"/>
          </a:xfrm>
          <a:prstGeom prst="rect">
            <a:avLst/>
          </a:prstGeom>
          <a:noFill/>
          <a:ln w="9525">
            <a:noFill/>
            <a:miter lim="800000"/>
            <a:headEnd/>
            <a:tailEnd/>
          </a:ln>
          <a:effectLst/>
        </p:spPr>
        <p:txBody>
          <a:bodyPr>
            <a:spAutoFit/>
          </a:bodyPr>
          <a:lstStyle/>
          <a:p>
            <a:pPr marL="342900" indent="-342900" eaLnBrk="1" hangingPunct="1">
              <a:spcBef>
                <a:spcPct val="50000"/>
              </a:spcBef>
              <a:buFont typeface="Arial" pitchFamily="34" charset="0"/>
              <a:buChar char="•"/>
            </a:pPr>
            <a:r>
              <a:rPr lang="en-US" dirty="0" smtClean="0"/>
              <a:t>Consider a buck-boost converter:</a:t>
            </a:r>
            <a:endParaRPr lang="en-US" i="1" dirty="0"/>
          </a:p>
        </p:txBody>
      </p:sp>
      <p:sp>
        <p:nvSpPr>
          <p:cNvPr id="89" name="Text Box 83"/>
          <p:cNvSpPr txBox="1">
            <a:spLocks noChangeArrowheads="1"/>
          </p:cNvSpPr>
          <p:nvPr/>
        </p:nvSpPr>
        <p:spPr bwMode="auto">
          <a:xfrm>
            <a:off x="242130" y="3279143"/>
            <a:ext cx="7632700" cy="3277820"/>
          </a:xfrm>
          <a:prstGeom prst="rect">
            <a:avLst/>
          </a:prstGeom>
          <a:noFill/>
          <a:ln w="9525">
            <a:noFill/>
            <a:miter lim="800000"/>
            <a:headEnd/>
            <a:tailEnd/>
          </a:ln>
          <a:effectLst/>
        </p:spPr>
        <p:txBody>
          <a:bodyPr>
            <a:spAutoFit/>
          </a:bodyPr>
          <a:lstStyle/>
          <a:p>
            <a:pPr eaLnBrk="1" hangingPunct="1">
              <a:spcBef>
                <a:spcPct val="50000"/>
              </a:spcBef>
            </a:pPr>
            <a:r>
              <a:rPr lang="en-US" dirty="0" smtClean="0"/>
              <a:t>Now, split the inductor into two magnetically coupled inductors:</a:t>
            </a:r>
          </a:p>
          <a:p>
            <a:pPr eaLnBrk="1" hangingPunct="1">
              <a:spcBef>
                <a:spcPct val="50000"/>
              </a:spcBef>
            </a:pPr>
            <a:endParaRPr lang="en-US" dirty="0" smtClean="0"/>
          </a:p>
          <a:p>
            <a:pPr eaLnBrk="1" hangingPunct="1">
              <a:spcBef>
                <a:spcPct val="50000"/>
              </a:spcBef>
            </a:pPr>
            <a:endParaRPr lang="en-US" dirty="0" smtClean="0"/>
          </a:p>
          <a:p>
            <a:pPr eaLnBrk="1" hangingPunct="1">
              <a:spcBef>
                <a:spcPct val="50000"/>
              </a:spcBef>
            </a:pPr>
            <a:endParaRPr lang="en-US" dirty="0" smtClean="0"/>
          </a:p>
          <a:p>
            <a:pPr eaLnBrk="1" hangingPunct="1">
              <a:spcBef>
                <a:spcPct val="50000"/>
              </a:spcBef>
            </a:pPr>
            <a:endParaRPr lang="en-US" dirty="0" smtClean="0"/>
          </a:p>
          <a:p>
            <a:pPr eaLnBrk="1" hangingPunct="1">
              <a:spcBef>
                <a:spcPct val="50000"/>
              </a:spcBef>
            </a:pPr>
            <a:endParaRPr lang="en-US" dirty="0" smtClean="0"/>
          </a:p>
          <a:p>
            <a:pPr eaLnBrk="1" hangingPunct="1">
              <a:spcBef>
                <a:spcPct val="50000"/>
              </a:spcBef>
            </a:pPr>
            <a:endParaRPr lang="en-US" dirty="0" smtClean="0"/>
          </a:p>
          <a:p>
            <a:pPr eaLnBrk="1" hangingPunct="1">
              <a:spcBef>
                <a:spcPct val="50000"/>
              </a:spcBef>
            </a:pPr>
            <a:r>
              <a:rPr lang="en-US" dirty="0" smtClean="0"/>
              <a:t>			This is a fly-back converter </a:t>
            </a:r>
            <a:endParaRPr lang="en-US" dirty="0"/>
          </a:p>
        </p:txBody>
      </p:sp>
      <p:pic>
        <p:nvPicPr>
          <p:cNvPr id="149516" name="Picture 12"/>
          <p:cNvPicPr>
            <a:picLocks noChangeAspect="1" noChangeArrowheads="1"/>
          </p:cNvPicPr>
          <p:nvPr/>
        </p:nvPicPr>
        <p:blipFill>
          <a:blip r:embed="rId2" cstate="print"/>
          <a:srcRect/>
          <a:stretch>
            <a:fillRect/>
          </a:stretch>
        </p:blipFill>
        <p:spPr bwMode="auto">
          <a:xfrm>
            <a:off x="2152485" y="1355130"/>
            <a:ext cx="4978345" cy="1653073"/>
          </a:xfrm>
          <a:prstGeom prst="rect">
            <a:avLst/>
          </a:prstGeom>
          <a:noFill/>
          <a:ln w="9525">
            <a:noFill/>
            <a:miter lim="800000"/>
            <a:headEnd/>
            <a:tailEnd/>
          </a:ln>
        </p:spPr>
      </p:pic>
      <p:pic>
        <p:nvPicPr>
          <p:cNvPr id="149518" name="Picture 14"/>
          <p:cNvPicPr>
            <a:picLocks noChangeAspect="1" noChangeArrowheads="1"/>
          </p:cNvPicPr>
          <p:nvPr/>
        </p:nvPicPr>
        <p:blipFill>
          <a:blip r:embed="rId3" cstate="print"/>
          <a:srcRect/>
          <a:stretch>
            <a:fillRect/>
          </a:stretch>
        </p:blipFill>
        <p:spPr bwMode="auto">
          <a:xfrm>
            <a:off x="1768435" y="3889860"/>
            <a:ext cx="5592825" cy="187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3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67" grpId="0" autoUpdateAnimBg="0"/>
      <p:bldP spid="89"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6837895" y="6381750"/>
            <a:ext cx="2133600" cy="476250"/>
          </a:xfrm>
          <a:noFill/>
          <a:ln>
            <a:miter lim="800000"/>
            <a:headEnd/>
            <a:tailEnd/>
          </a:ln>
        </p:spPr>
        <p:txBody>
          <a:bodyPr/>
          <a:lstStyle/>
          <a:p>
            <a:fld id="{7C60AADC-07AF-4711-AD77-414F356F4ECF}" type="slidenum">
              <a:rPr lang="en-US"/>
              <a:pPr/>
              <a:t>58</a:t>
            </a:fld>
            <a:endParaRPr lang="en-US" dirty="0"/>
          </a:p>
        </p:txBody>
      </p:sp>
      <p:sp>
        <p:nvSpPr>
          <p:cNvPr id="9222" name="Rectangle 79"/>
          <p:cNvSpPr>
            <a:spLocks noChangeArrowheads="1"/>
          </p:cNvSpPr>
          <p:nvPr/>
        </p:nvSpPr>
        <p:spPr bwMode="auto">
          <a:xfrm>
            <a:off x="287338" y="260350"/>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a:solidFill>
                  <a:srgbClr val="000000"/>
                </a:solidFill>
              </a:rPr>
              <a:t>The </a:t>
            </a:r>
            <a:r>
              <a:rPr lang="en-US" sz="2400" b="1" dirty="0" smtClean="0">
                <a:solidFill>
                  <a:srgbClr val="000000"/>
                </a:solidFill>
              </a:rPr>
              <a:t>fly-back converter</a:t>
            </a:r>
          </a:p>
        </p:txBody>
      </p:sp>
      <p:sp>
        <p:nvSpPr>
          <p:cNvPr id="89" name="Text Box 83"/>
          <p:cNvSpPr txBox="1">
            <a:spLocks noChangeArrowheads="1"/>
          </p:cNvSpPr>
          <p:nvPr/>
        </p:nvSpPr>
        <p:spPr bwMode="auto">
          <a:xfrm>
            <a:off x="242130" y="3279143"/>
            <a:ext cx="8247180" cy="2031325"/>
          </a:xfrm>
          <a:prstGeom prst="rect">
            <a:avLst/>
          </a:prstGeom>
          <a:noFill/>
          <a:ln w="9525">
            <a:noFill/>
            <a:miter lim="800000"/>
            <a:headEnd/>
            <a:tailEnd/>
          </a:ln>
          <a:effectLst/>
        </p:spPr>
        <p:txBody>
          <a:bodyPr wrap="square">
            <a:spAutoFit/>
          </a:bodyPr>
          <a:lstStyle/>
          <a:p>
            <a:pPr eaLnBrk="1" hangingPunct="1">
              <a:spcBef>
                <a:spcPct val="50000"/>
              </a:spcBef>
              <a:buFont typeface="Arial" pitchFamily="34" charset="0"/>
              <a:buChar char="•"/>
            </a:pPr>
            <a:r>
              <a:rPr lang="en-US" dirty="0" smtClean="0"/>
              <a:t> The coupled inductors are not a transformer. In a transformer you can observe simultaneous currents in the primary and secondary side. In the coupled inductors when there is current on the source side there is no current on the load side and vice-versa.</a:t>
            </a:r>
          </a:p>
          <a:p>
            <a:pPr eaLnBrk="1" hangingPunct="1">
              <a:spcBef>
                <a:spcPct val="50000"/>
              </a:spcBef>
              <a:buFont typeface="Arial" pitchFamily="34" charset="0"/>
              <a:buChar char="•"/>
            </a:pPr>
            <a:r>
              <a:rPr lang="en-US" dirty="0" smtClean="0"/>
              <a:t> Advantage: output side is electrically isolated from the input side</a:t>
            </a:r>
          </a:p>
          <a:p>
            <a:pPr eaLnBrk="1" hangingPunct="1">
              <a:spcBef>
                <a:spcPct val="50000"/>
              </a:spcBef>
              <a:buFont typeface="Arial" pitchFamily="34" charset="0"/>
              <a:buChar char="•"/>
            </a:pPr>
            <a:r>
              <a:rPr lang="en-US" dirty="0" smtClean="0"/>
              <a:t> Output-input voltage relationship:</a:t>
            </a:r>
            <a:endParaRPr lang="en-US" dirty="0"/>
          </a:p>
        </p:txBody>
      </p:sp>
      <p:graphicFrame>
        <p:nvGraphicFramePr>
          <p:cNvPr id="166" name="Object 77"/>
          <p:cNvGraphicFramePr>
            <a:graphicFrameLocks noChangeAspect="1"/>
          </p:cNvGraphicFramePr>
          <p:nvPr/>
        </p:nvGraphicFramePr>
        <p:xfrm>
          <a:off x="3679825" y="5641975"/>
          <a:ext cx="1585913" cy="685800"/>
        </p:xfrm>
        <a:graphic>
          <a:graphicData uri="http://schemas.openxmlformats.org/presentationml/2006/ole">
            <p:oleObj spid="_x0000_s142338" name="Equation" r:id="rId3" imgW="850680" imgH="368280" progId="Equation.DSMT4">
              <p:embed/>
            </p:oleObj>
          </a:graphicData>
        </a:graphic>
      </p:graphicFrame>
      <p:sp>
        <p:nvSpPr>
          <p:cNvPr id="167" name="Rectangle 80"/>
          <p:cNvSpPr>
            <a:spLocks noChangeArrowheads="1"/>
          </p:cNvSpPr>
          <p:nvPr/>
        </p:nvSpPr>
        <p:spPr bwMode="auto">
          <a:xfrm>
            <a:off x="3688685" y="5541275"/>
            <a:ext cx="1547813" cy="757238"/>
          </a:xfrm>
          <a:prstGeom prst="rect">
            <a:avLst/>
          </a:prstGeom>
          <a:noFill/>
          <a:ln w="9525">
            <a:solidFill>
              <a:srgbClr val="FF0000"/>
            </a:solidFill>
            <a:miter lim="800000"/>
            <a:headEnd/>
            <a:tailEnd/>
          </a:ln>
          <a:effectLst/>
        </p:spPr>
        <p:txBody>
          <a:bodyPr wrap="none" anchor="ctr"/>
          <a:lstStyle/>
          <a:p>
            <a:pPr eaLnBrk="1" hangingPunct="1"/>
            <a:endParaRPr lang="en-US"/>
          </a:p>
        </p:txBody>
      </p:sp>
      <p:pic>
        <p:nvPicPr>
          <p:cNvPr id="149518" name="Picture 14"/>
          <p:cNvPicPr>
            <a:picLocks noChangeAspect="1" noChangeArrowheads="1"/>
          </p:cNvPicPr>
          <p:nvPr/>
        </p:nvPicPr>
        <p:blipFill>
          <a:blip r:embed="rId4" cstate="print"/>
          <a:srcRect/>
          <a:stretch>
            <a:fillRect/>
          </a:stretch>
        </p:blipFill>
        <p:spPr bwMode="auto">
          <a:xfrm>
            <a:off x="1653220" y="1047890"/>
            <a:ext cx="5592825" cy="187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6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utoUpdateAnimBg="0"/>
      <p:bldP spid="16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6837895" y="6381750"/>
            <a:ext cx="2133600" cy="476250"/>
          </a:xfrm>
          <a:noFill/>
          <a:ln>
            <a:miter lim="800000"/>
            <a:headEnd/>
            <a:tailEnd/>
          </a:ln>
        </p:spPr>
        <p:txBody>
          <a:bodyPr/>
          <a:lstStyle/>
          <a:p>
            <a:fld id="{7C60AADC-07AF-4711-AD77-414F356F4ECF}" type="slidenum">
              <a:rPr lang="en-US"/>
              <a:pPr/>
              <a:t>59</a:t>
            </a:fld>
            <a:endParaRPr lang="en-US" dirty="0"/>
          </a:p>
        </p:txBody>
      </p:sp>
      <p:sp>
        <p:nvSpPr>
          <p:cNvPr id="9222" name="Rectangle 79"/>
          <p:cNvSpPr>
            <a:spLocks noChangeArrowheads="1"/>
          </p:cNvSpPr>
          <p:nvPr/>
        </p:nvSpPr>
        <p:spPr bwMode="auto">
          <a:xfrm>
            <a:off x="287338" y="260350"/>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a:solidFill>
                  <a:srgbClr val="000000"/>
                </a:solidFill>
              </a:rPr>
              <a:t>The </a:t>
            </a:r>
            <a:r>
              <a:rPr lang="en-US" sz="2400" b="1" dirty="0" smtClean="0">
                <a:solidFill>
                  <a:srgbClr val="000000"/>
                </a:solidFill>
              </a:rPr>
              <a:t>fly-back converter</a:t>
            </a:r>
          </a:p>
        </p:txBody>
      </p:sp>
      <p:sp>
        <p:nvSpPr>
          <p:cNvPr id="89" name="Text Box 83"/>
          <p:cNvSpPr txBox="1">
            <a:spLocks noChangeArrowheads="1"/>
          </p:cNvSpPr>
          <p:nvPr/>
        </p:nvSpPr>
        <p:spPr bwMode="auto">
          <a:xfrm>
            <a:off x="232235" y="740650"/>
            <a:ext cx="8756340" cy="1477328"/>
          </a:xfrm>
          <a:prstGeom prst="rect">
            <a:avLst/>
          </a:prstGeom>
          <a:noFill/>
          <a:ln w="9525">
            <a:noFill/>
            <a:miter lim="800000"/>
            <a:headEnd/>
            <a:tailEnd/>
          </a:ln>
          <a:effectLst/>
        </p:spPr>
        <p:txBody>
          <a:bodyPr wrap="square">
            <a:spAutoFit/>
          </a:bodyPr>
          <a:lstStyle/>
          <a:p>
            <a:pPr eaLnBrk="1" hangingPunct="1">
              <a:spcBef>
                <a:spcPct val="50000"/>
              </a:spcBef>
              <a:buFont typeface="Arial" pitchFamily="34" charset="0"/>
              <a:buChar char="•"/>
            </a:pPr>
            <a:r>
              <a:rPr lang="en-US" dirty="0" smtClean="0"/>
              <a:t> The information contained in the next slides can be found in Microchip application note AN1114 (</a:t>
            </a:r>
            <a:r>
              <a:rPr lang="en-US" dirty="0" smtClean="0">
                <a:hlinkClick r:id="rId2"/>
              </a:rPr>
              <a:t>http://ww1.microchip.com/downloads/en/AppNotes/01114A.pdf</a:t>
            </a:r>
            <a:r>
              <a:rPr lang="en-US" dirty="0" smtClean="0"/>
              <a:t>)</a:t>
            </a:r>
          </a:p>
          <a:p>
            <a:pPr eaLnBrk="1" hangingPunct="1">
              <a:spcBef>
                <a:spcPct val="50000"/>
              </a:spcBef>
              <a:buFont typeface="Arial" pitchFamily="34" charset="0"/>
              <a:buChar char="•"/>
            </a:pPr>
            <a:endParaRPr lang="en-US" dirty="0" smtClean="0"/>
          </a:p>
          <a:p>
            <a:pPr lvl="4" eaLnBrk="1" hangingPunct="1">
              <a:spcBef>
                <a:spcPct val="50000"/>
              </a:spcBef>
              <a:buFont typeface="Arial" pitchFamily="34" charset="0"/>
              <a:buChar char="•"/>
            </a:pPr>
            <a:r>
              <a:rPr lang="en-US" dirty="0" smtClean="0"/>
              <a:t>(A)</a:t>
            </a:r>
            <a:endParaRPr lang="en-US" dirty="0"/>
          </a:p>
        </p:txBody>
      </p:sp>
      <p:pic>
        <p:nvPicPr>
          <p:cNvPr id="172035" name="Picture 3"/>
          <p:cNvPicPr>
            <a:picLocks noChangeAspect="1" noChangeArrowheads="1"/>
          </p:cNvPicPr>
          <p:nvPr/>
        </p:nvPicPr>
        <p:blipFill>
          <a:blip r:embed="rId3" cstate="print"/>
          <a:srcRect/>
          <a:stretch>
            <a:fillRect/>
          </a:stretch>
        </p:blipFill>
        <p:spPr bwMode="auto">
          <a:xfrm>
            <a:off x="2843775" y="1431940"/>
            <a:ext cx="3003725" cy="2035465"/>
          </a:xfrm>
          <a:prstGeom prst="rect">
            <a:avLst/>
          </a:prstGeom>
          <a:noFill/>
          <a:ln w="9525">
            <a:noFill/>
            <a:miter lim="800000"/>
            <a:headEnd/>
            <a:tailEnd/>
          </a:ln>
        </p:spPr>
      </p:pic>
      <p:pic>
        <p:nvPicPr>
          <p:cNvPr id="172036" name="Picture 4"/>
          <p:cNvPicPr>
            <a:picLocks noChangeAspect="1" noChangeArrowheads="1"/>
          </p:cNvPicPr>
          <p:nvPr/>
        </p:nvPicPr>
        <p:blipFill>
          <a:blip r:embed="rId4" cstate="print"/>
          <a:srcRect/>
          <a:stretch>
            <a:fillRect/>
          </a:stretch>
        </p:blipFill>
        <p:spPr bwMode="auto">
          <a:xfrm>
            <a:off x="3139450" y="3582620"/>
            <a:ext cx="4812190" cy="3212684"/>
          </a:xfrm>
          <a:prstGeom prst="rect">
            <a:avLst/>
          </a:prstGeom>
          <a:noFill/>
          <a:ln w="9525">
            <a:noFill/>
            <a:miter lim="800000"/>
            <a:headEnd/>
            <a:tailEnd/>
          </a:ln>
        </p:spPr>
      </p:pic>
      <p:pic>
        <p:nvPicPr>
          <p:cNvPr id="172037" name="Picture 5"/>
          <p:cNvPicPr>
            <a:picLocks noChangeAspect="1" noChangeArrowheads="1"/>
          </p:cNvPicPr>
          <p:nvPr/>
        </p:nvPicPr>
        <p:blipFill>
          <a:blip r:embed="rId5" cstate="print"/>
          <a:srcRect/>
          <a:stretch>
            <a:fillRect/>
          </a:stretch>
        </p:blipFill>
        <p:spPr bwMode="auto">
          <a:xfrm>
            <a:off x="808310" y="4811580"/>
            <a:ext cx="2329965" cy="123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2438400" y="228600"/>
            <a:ext cx="4876800" cy="519113"/>
          </a:xfrm>
          <a:prstGeom prst="rect">
            <a:avLst/>
          </a:prstGeom>
          <a:noFill/>
          <a:ln w="9525">
            <a:noFill/>
            <a:miter lim="800000"/>
            <a:headEnd/>
            <a:tailEnd/>
          </a:ln>
        </p:spPr>
        <p:txBody>
          <a:bodyPr>
            <a:spAutoFit/>
          </a:bodyPr>
          <a:lstStyle/>
          <a:p>
            <a:pPr>
              <a:spcBef>
                <a:spcPct val="50000"/>
              </a:spcBef>
            </a:pPr>
            <a:r>
              <a:rPr lang="en-US" sz="2800" b="1"/>
              <a:t>Power electronics basics</a:t>
            </a:r>
          </a:p>
        </p:txBody>
      </p:sp>
      <p:sp>
        <p:nvSpPr>
          <p:cNvPr id="63491" name="Rectangle 3"/>
          <p:cNvSpPr>
            <a:spLocks noChangeArrowheads="1"/>
          </p:cNvSpPr>
          <p:nvPr/>
        </p:nvSpPr>
        <p:spPr bwMode="auto">
          <a:xfrm>
            <a:off x="0" y="914400"/>
            <a:ext cx="9144000" cy="396875"/>
          </a:xfrm>
          <a:prstGeom prst="rect">
            <a:avLst/>
          </a:prstGeom>
          <a:noFill/>
          <a:ln w="9525">
            <a:noFill/>
            <a:miter lim="800000"/>
            <a:headEnd/>
            <a:tailEnd/>
          </a:ln>
        </p:spPr>
        <p:txBody>
          <a:bodyPr>
            <a:spAutoFit/>
          </a:bodyPr>
          <a:lstStyle/>
          <a:p>
            <a:pPr>
              <a:buFontTx/>
              <a:buChar char="•"/>
            </a:pPr>
            <a:r>
              <a:rPr lang="en-US" sz="2000"/>
              <a:t> Rectifiers</a:t>
            </a:r>
          </a:p>
        </p:txBody>
      </p:sp>
      <p:sp>
        <p:nvSpPr>
          <p:cNvPr id="63492" name="Rectangle 4"/>
          <p:cNvSpPr>
            <a:spLocks noChangeArrowheads="1"/>
          </p:cNvSpPr>
          <p:nvPr/>
        </p:nvSpPr>
        <p:spPr bwMode="auto">
          <a:xfrm>
            <a:off x="6019800" y="1828800"/>
            <a:ext cx="1676400" cy="1524000"/>
          </a:xfrm>
          <a:prstGeom prst="rect">
            <a:avLst/>
          </a:prstGeom>
          <a:solidFill>
            <a:schemeClr val="bg1"/>
          </a:solidFill>
          <a:ln w="9525">
            <a:noFill/>
            <a:miter lim="800000"/>
            <a:headEnd/>
            <a:tailEnd/>
          </a:ln>
        </p:spPr>
        <p:txBody>
          <a:bodyPr wrap="none" anchor="ctr"/>
          <a:lstStyle/>
          <a:p>
            <a:endParaRPr lang="en-US"/>
          </a:p>
        </p:txBody>
      </p:sp>
      <p:sp>
        <p:nvSpPr>
          <p:cNvPr id="63493" name="Rectangle 5"/>
          <p:cNvSpPr>
            <a:spLocks noChangeArrowheads="1"/>
          </p:cNvSpPr>
          <p:nvPr/>
        </p:nvSpPr>
        <p:spPr bwMode="auto">
          <a:xfrm>
            <a:off x="3505200" y="1828800"/>
            <a:ext cx="1676400" cy="1524000"/>
          </a:xfrm>
          <a:prstGeom prst="rect">
            <a:avLst/>
          </a:prstGeom>
          <a:solidFill>
            <a:schemeClr val="bg1"/>
          </a:solidFill>
          <a:ln w="9525">
            <a:noFill/>
            <a:miter lim="800000"/>
            <a:headEnd/>
            <a:tailEnd/>
          </a:ln>
        </p:spPr>
        <p:txBody>
          <a:bodyPr wrap="none" anchor="ctr"/>
          <a:lstStyle/>
          <a:p>
            <a:endParaRPr lang="en-US"/>
          </a:p>
        </p:txBody>
      </p:sp>
      <p:sp>
        <p:nvSpPr>
          <p:cNvPr id="63494" name="Rectangle 6"/>
          <p:cNvSpPr>
            <a:spLocks noChangeArrowheads="1"/>
          </p:cNvSpPr>
          <p:nvPr/>
        </p:nvSpPr>
        <p:spPr bwMode="auto">
          <a:xfrm>
            <a:off x="685800" y="1600200"/>
            <a:ext cx="1676400" cy="2590800"/>
          </a:xfrm>
          <a:prstGeom prst="rect">
            <a:avLst/>
          </a:prstGeom>
          <a:solidFill>
            <a:schemeClr val="bg1"/>
          </a:solidFill>
          <a:ln w="9525">
            <a:noFill/>
            <a:miter lim="800000"/>
            <a:headEnd/>
            <a:tailEnd/>
          </a:ln>
        </p:spPr>
        <p:txBody>
          <a:bodyPr wrap="none" anchor="ctr"/>
          <a:lstStyle/>
          <a:p>
            <a:endParaRPr lang="en-US"/>
          </a:p>
        </p:txBody>
      </p:sp>
      <p:sp>
        <p:nvSpPr>
          <p:cNvPr id="63495" name="Rectangle 7"/>
          <p:cNvSpPr>
            <a:spLocks noChangeArrowheads="1"/>
          </p:cNvSpPr>
          <p:nvPr/>
        </p:nvSpPr>
        <p:spPr bwMode="auto">
          <a:xfrm>
            <a:off x="2690813" y="4138613"/>
            <a:ext cx="3657600" cy="1752600"/>
          </a:xfrm>
          <a:prstGeom prst="rect">
            <a:avLst/>
          </a:prstGeom>
          <a:solidFill>
            <a:schemeClr val="bg1"/>
          </a:solidFill>
          <a:ln w="9525">
            <a:noFill/>
            <a:miter lim="800000"/>
            <a:headEnd/>
            <a:tailEnd/>
          </a:ln>
        </p:spPr>
        <p:txBody>
          <a:bodyPr wrap="none" anchor="ctr"/>
          <a:lstStyle/>
          <a:p>
            <a:endParaRPr lang="en-US"/>
          </a:p>
        </p:txBody>
      </p:sp>
      <p:pic>
        <p:nvPicPr>
          <p:cNvPr id="63496" name="Picture 8" descr="rectifier"/>
          <p:cNvPicPr>
            <a:picLocks noChangeAspect="1" noChangeArrowheads="1"/>
          </p:cNvPicPr>
          <p:nvPr/>
        </p:nvPicPr>
        <p:blipFill>
          <a:blip r:embed="rId2" cstate="print"/>
          <a:srcRect/>
          <a:stretch>
            <a:fillRect/>
          </a:stretch>
        </p:blipFill>
        <p:spPr bwMode="auto">
          <a:xfrm>
            <a:off x="2819400" y="4191000"/>
            <a:ext cx="3400425" cy="1571625"/>
          </a:xfrm>
          <a:prstGeom prst="rect">
            <a:avLst/>
          </a:prstGeom>
          <a:noFill/>
          <a:ln w="9525">
            <a:noFill/>
            <a:miter lim="800000"/>
            <a:headEnd/>
            <a:tailEnd/>
          </a:ln>
        </p:spPr>
      </p:pic>
      <p:pic>
        <p:nvPicPr>
          <p:cNvPr id="63497" name="Picture 9" descr="rectout"/>
          <p:cNvPicPr>
            <a:picLocks noChangeAspect="1" noChangeArrowheads="1"/>
          </p:cNvPicPr>
          <p:nvPr/>
        </p:nvPicPr>
        <p:blipFill>
          <a:blip r:embed="rId3" cstate="print"/>
          <a:srcRect/>
          <a:stretch>
            <a:fillRect/>
          </a:stretch>
        </p:blipFill>
        <p:spPr bwMode="auto">
          <a:xfrm>
            <a:off x="6096000" y="1905000"/>
            <a:ext cx="1476375" cy="1371600"/>
          </a:xfrm>
          <a:prstGeom prst="rect">
            <a:avLst/>
          </a:prstGeom>
          <a:noFill/>
          <a:ln w="9525">
            <a:noFill/>
            <a:miter lim="800000"/>
            <a:headEnd/>
            <a:tailEnd/>
          </a:ln>
        </p:spPr>
      </p:pic>
      <p:pic>
        <p:nvPicPr>
          <p:cNvPr id="63498" name="Picture 10" descr="rect"/>
          <p:cNvPicPr>
            <a:picLocks noChangeAspect="1" noChangeArrowheads="1"/>
          </p:cNvPicPr>
          <p:nvPr/>
        </p:nvPicPr>
        <p:blipFill>
          <a:blip r:embed="rId4" cstate="print"/>
          <a:srcRect/>
          <a:stretch>
            <a:fillRect/>
          </a:stretch>
        </p:blipFill>
        <p:spPr bwMode="auto">
          <a:xfrm>
            <a:off x="3581400" y="1905000"/>
            <a:ext cx="1476375" cy="1371600"/>
          </a:xfrm>
          <a:prstGeom prst="rect">
            <a:avLst/>
          </a:prstGeom>
          <a:noFill/>
          <a:ln w="9525">
            <a:noFill/>
            <a:miter lim="800000"/>
            <a:headEnd/>
            <a:tailEnd/>
          </a:ln>
        </p:spPr>
      </p:pic>
      <p:pic>
        <p:nvPicPr>
          <p:cNvPr id="63499" name="Picture 11" descr="sine"/>
          <p:cNvPicPr>
            <a:picLocks noChangeAspect="1" noChangeArrowheads="1"/>
          </p:cNvPicPr>
          <p:nvPr/>
        </p:nvPicPr>
        <p:blipFill>
          <a:blip r:embed="rId5" cstate="print"/>
          <a:srcRect/>
          <a:stretch>
            <a:fillRect/>
          </a:stretch>
        </p:blipFill>
        <p:spPr bwMode="auto">
          <a:xfrm>
            <a:off x="838200" y="1676400"/>
            <a:ext cx="1476375" cy="2419350"/>
          </a:xfrm>
          <a:prstGeom prst="rect">
            <a:avLst/>
          </a:prstGeom>
          <a:noFill/>
          <a:ln w="9525">
            <a:noFill/>
            <a:miter lim="800000"/>
            <a:headEnd/>
            <a:tailEnd/>
          </a:ln>
        </p:spPr>
      </p:pic>
      <p:sp>
        <p:nvSpPr>
          <p:cNvPr id="63500" name="Freeform 12"/>
          <p:cNvSpPr>
            <a:spLocks/>
          </p:cNvSpPr>
          <p:nvPr/>
        </p:nvSpPr>
        <p:spPr bwMode="auto">
          <a:xfrm>
            <a:off x="1447800" y="4114800"/>
            <a:ext cx="1295400" cy="914400"/>
          </a:xfrm>
          <a:custGeom>
            <a:avLst/>
            <a:gdLst>
              <a:gd name="T0" fmla="*/ 864 w 864"/>
              <a:gd name="T1" fmla="*/ 720 h 720"/>
              <a:gd name="T2" fmla="*/ 192 w 864"/>
              <a:gd name="T3" fmla="*/ 576 h 720"/>
              <a:gd name="T4" fmla="*/ 0 w 864"/>
              <a:gd name="T5" fmla="*/ 0 h 720"/>
              <a:gd name="T6" fmla="*/ 0 60000 65536"/>
              <a:gd name="T7" fmla="*/ 0 60000 65536"/>
              <a:gd name="T8" fmla="*/ 0 60000 65536"/>
              <a:gd name="T9" fmla="*/ 0 w 864"/>
              <a:gd name="T10" fmla="*/ 0 h 720"/>
              <a:gd name="T11" fmla="*/ 864 w 864"/>
              <a:gd name="T12" fmla="*/ 720 h 720"/>
            </a:gdLst>
            <a:ahLst/>
            <a:cxnLst>
              <a:cxn ang="T6">
                <a:pos x="T0" y="T1"/>
              </a:cxn>
              <a:cxn ang="T7">
                <a:pos x="T2" y="T3"/>
              </a:cxn>
              <a:cxn ang="T8">
                <a:pos x="T4" y="T5"/>
              </a:cxn>
            </a:cxnLst>
            <a:rect l="T9" t="T10" r="T11" b="T12"/>
            <a:pathLst>
              <a:path w="864" h="720">
                <a:moveTo>
                  <a:pt x="864" y="720"/>
                </a:moveTo>
                <a:cubicBezTo>
                  <a:pt x="600" y="708"/>
                  <a:pt x="336" y="696"/>
                  <a:pt x="192" y="576"/>
                </a:cubicBezTo>
                <a:cubicBezTo>
                  <a:pt x="48" y="456"/>
                  <a:pt x="32" y="96"/>
                  <a:pt x="0" y="0"/>
                </a:cubicBezTo>
              </a:path>
            </a:pathLst>
          </a:custGeom>
          <a:noFill/>
          <a:ln w="19050" cmpd="sng">
            <a:solidFill>
              <a:schemeClr val="tx1"/>
            </a:solidFill>
            <a:round/>
            <a:headEnd type="none" w="med" len="med"/>
            <a:tailEnd type="triangle" w="med" len="med"/>
          </a:ln>
        </p:spPr>
        <p:txBody>
          <a:bodyPr/>
          <a:lstStyle/>
          <a:p>
            <a:endParaRPr lang="en-US"/>
          </a:p>
        </p:txBody>
      </p:sp>
      <p:sp>
        <p:nvSpPr>
          <p:cNvPr id="63501" name="Freeform 13"/>
          <p:cNvSpPr>
            <a:spLocks/>
          </p:cNvSpPr>
          <p:nvPr/>
        </p:nvSpPr>
        <p:spPr bwMode="auto">
          <a:xfrm>
            <a:off x="4343400" y="3352800"/>
            <a:ext cx="304800" cy="914400"/>
          </a:xfrm>
          <a:custGeom>
            <a:avLst/>
            <a:gdLst>
              <a:gd name="T0" fmla="*/ 192 w 192"/>
              <a:gd name="T1" fmla="*/ 576 h 576"/>
              <a:gd name="T2" fmla="*/ 48 w 192"/>
              <a:gd name="T3" fmla="*/ 288 h 576"/>
              <a:gd name="T4" fmla="*/ 0 w 192"/>
              <a:gd name="T5" fmla="*/ 0 h 576"/>
              <a:gd name="T6" fmla="*/ 0 60000 65536"/>
              <a:gd name="T7" fmla="*/ 0 60000 65536"/>
              <a:gd name="T8" fmla="*/ 0 60000 65536"/>
              <a:gd name="T9" fmla="*/ 0 w 192"/>
              <a:gd name="T10" fmla="*/ 0 h 576"/>
              <a:gd name="T11" fmla="*/ 192 w 192"/>
              <a:gd name="T12" fmla="*/ 576 h 576"/>
            </a:gdLst>
            <a:ahLst/>
            <a:cxnLst>
              <a:cxn ang="T6">
                <a:pos x="T0" y="T1"/>
              </a:cxn>
              <a:cxn ang="T7">
                <a:pos x="T2" y="T3"/>
              </a:cxn>
              <a:cxn ang="T8">
                <a:pos x="T4" y="T5"/>
              </a:cxn>
            </a:cxnLst>
            <a:rect l="T9" t="T10" r="T11" b="T12"/>
            <a:pathLst>
              <a:path w="192" h="576">
                <a:moveTo>
                  <a:pt x="192" y="576"/>
                </a:moveTo>
                <a:cubicBezTo>
                  <a:pt x="136" y="480"/>
                  <a:pt x="80" y="384"/>
                  <a:pt x="48" y="288"/>
                </a:cubicBezTo>
                <a:cubicBezTo>
                  <a:pt x="16" y="192"/>
                  <a:pt x="8" y="96"/>
                  <a:pt x="0" y="0"/>
                </a:cubicBezTo>
              </a:path>
            </a:pathLst>
          </a:custGeom>
          <a:noFill/>
          <a:ln w="19050" cmpd="sng">
            <a:solidFill>
              <a:schemeClr val="tx1"/>
            </a:solidFill>
            <a:round/>
            <a:headEnd type="none" w="med" len="med"/>
            <a:tailEnd type="triangle" w="med" len="med"/>
          </a:ln>
        </p:spPr>
        <p:txBody>
          <a:bodyPr/>
          <a:lstStyle/>
          <a:p>
            <a:endParaRPr lang="en-US"/>
          </a:p>
        </p:txBody>
      </p:sp>
      <p:sp>
        <p:nvSpPr>
          <p:cNvPr id="63502" name="Freeform 14"/>
          <p:cNvSpPr>
            <a:spLocks/>
          </p:cNvSpPr>
          <p:nvPr/>
        </p:nvSpPr>
        <p:spPr bwMode="auto">
          <a:xfrm>
            <a:off x="6172200" y="3352800"/>
            <a:ext cx="609600" cy="990600"/>
          </a:xfrm>
          <a:custGeom>
            <a:avLst/>
            <a:gdLst>
              <a:gd name="T0" fmla="*/ 0 w 384"/>
              <a:gd name="T1" fmla="*/ 624 h 624"/>
              <a:gd name="T2" fmla="*/ 288 w 384"/>
              <a:gd name="T3" fmla="*/ 432 h 624"/>
              <a:gd name="T4" fmla="*/ 384 w 384"/>
              <a:gd name="T5" fmla="*/ 0 h 624"/>
              <a:gd name="T6" fmla="*/ 0 60000 65536"/>
              <a:gd name="T7" fmla="*/ 0 60000 65536"/>
              <a:gd name="T8" fmla="*/ 0 60000 65536"/>
              <a:gd name="T9" fmla="*/ 0 w 384"/>
              <a:gd name="T10" fmla="*/ 0 h 624"/>
              <a:gd name="T11" fmla="*/ 384 w 384"/>
              <a:gd name="T12" fmla="*/ 624 h 624"/>
            </a:gdLst>
            <a:ahLst/>
            <a:cxnLst>
              <a:cxn ang="T6">
                <a:pos x="T0" y="T1"/>
              </a:cxn>
              <a:cxn ang="T7">
                <a:pos x="T2" y="T3"/>
              </a:cxn>
              <a:cxn ang="T8">
                <a:pos x="T4" y="T5"/>
              </a:cxn>
            </a:cxnLst>
            <a:rect l="T9" t="T10" r="T11" b="T12"/>
            <a:pathLst>
              <a:path w="384" h="624">
                <a:moveTo>
                  <a:pt x="0" y="624"/>
                </a:moveTo>
                <a:cubicBezTo>
                  <a:pt x="112" y="580"/>
                  <a:pt x="224" y="536"/>
                  <a:pt x="288" y="432"/>
                </a:cubicBezTo>
                <a:cubicBezTo>
                  <a:pt x="352" y="328"/>
                  <a:pt x="368" y="164"/>
                  <a:pt x="384" y="0"/>
                </a:cubicBezTo>
              </a:path>
            </a:pathLst>
          </a:custGeom>
          <a:noFill/>
          <a:ln w="19050" cmpd="sng">
            <a:solidFill>
              <a:schemeClr val="tx1"/>
            </a:solidFill>
            <a:round/>
            <a:headEnd type="none" w="med" len="med"/>
            <a:tailEnd type="triangle" w="med" len="med"/>
          </a:ln>
        </p:spPr>
        <p:txBody>
          <a:bodyPr/>
          <a:lstStyle/>
          <a:p>
            <a:endParaRPr lang="en-US"/>
          </a:p>
        </p:txBody>
      </p:sp>
      <p:sp>
        <p:nvSpPr>
          <p:cNvPr id="63503" name="Rectangle 15"/>
          <p:cNvSpPr>
            <a:spLocks noChangeArrowheads="1"/>
          </p:cNvSpPr>
          <p:nvPr/>
        </p:nvSpPr>
        <p:spPr bwMode="auto">
          <a:xfrm>
            <a:off x="3581400" y="4267200"/>
            <a:ext cx="990600" cy="1524000"/>
          </a:xfrm>
          <a:prstGeom prst="rect">
            <a:avLst/>
          </a:prstGeom>
          <a:noFill/>
          <a:ln w="19050">
            <a:solidFill>
              <a:srgbClr val="FF0000"/>
            </a:solidFill>
            <a:miter lim="800000"/>
            <a:headEnd/>
            <a:tailEnd/>
          </a:ln>
        </p:spPr>
        <p:txBody>
          <a:bodyPr wrap="none" anchor="ctr"/>
          <a:lstStyle/>
          <a:p>
            <a:endParaRPr lang="en-US"/>
          </a:p>
        </p:txBody>
      </p:sp>
      <p:sp>
        <p:nvSpPr>
          <p:cNvPr id="63504" name="Text Box 16"/>
          <p:cNvSpPr txBox="1">
            <a:spLocks noChangeArrowheads="1"/>
          </p:cNvSpPr>
          <p:nvPr/>
        </p:nvSpPr>
        <p:spPr bwMode="auto">
          <a:xfrm>
            <a:off x="3657600" y="5715000"/>
            <a:ext cx="984250" cy="366713"/>
          </a:xfrm>
          <a:prstGeom prst="rect">
            <a:avLst/>
          </a:prstGeom>
          <a:noFill/>
          <a:ln w="9525">
            <a:noFill/>
            <a:miter lim="800000"/>
            <a:headEnd/>
            <a:tailEnd/>
          </a:ln>
        </p:spPr>
        <p:txBody>
          <a:bodyPr wrap="none">
            <a:spAutoFit/>
          </a:bodyPr>
          <a:lstStyle/>
          <a:p>
            <a:r>
              <a:rPr lang="en-US">
                <a:solidFill>
                  <a:srgbClr val="FF0000"/>
                </a:solidFill>
                <a:latin typeface="Times New Roman" pitchFamily="18" charset="0"/>
              </a:rPr>
              <a:t>Rectifier</a:t>
            </a:r>
            <a:endParaRPr lang="es-ES">
              <a:solidFill>
                <a:srgbClr val="FF0000"/>
              </a:solidFill>
              <a:latin typeface="Times New Roman" pitchFamily="18" charset="0"/>
            </a:endParaRPr>
          </a:p>
        </p:txBody>
      </p:sp>
      <p:sp>
        <p:nvSpPr>
          <p:cNvPr id="63505" name="Rectangle 17"/>
          <p:cNvSpPr>
            <a:spLocks noChangeArrowheads="1"/>
          </p:cNvSpPr>
          <p:nvPr/>
        </p:nvSpPr>
        <p:spPr bwMode="auto">
          <a:xfrm>
            <a:off x="4648200" y="4114800"/>
            <a:ext cx="1066800" cy="1676400"/>
          </a:xfrm>
          <a:prstGeom prst="rect">
            <a:avLst/>
          </a:prstGeom>
          <a:noFill/>
          <a:ln w="19050">
            <a:solidFill>
              <a:srgbClr val="9900FF"/>
            </a:solidFill>
            <a:miter lim="800000"/>
            <a:headEnd/>
            <a:tailEnd/>
          </a:ln>
        </p:spPr>
        <p:txBody>
          <a:bodyPr wrap="none" anchor="ctr"/>
          <a:lstStyle/>
          <a:p>
            <a:endParaRPr lang="en-US"/>
          </a:p>
        </p:txBody>
      </p:sp>
      <p:sp>
        <p:nvSpPr>
          <p:cNvPr id="63506" name="Text Box 18"/>
          <p:cNvSpPr txBox="1">
            <a:spLocks noChangeArrowheads="1"/>
          </p:cNvSpPr>
          <p:nvPr/>
        </p:nvSpPr>
        <p:spPr bwMode="auto">
          <a:xfrm>
            <a:off x="4800600" y="5715000"/>
            <a:ext cx="679450" cy="366713"/>
          </a:xfrm>
          <a:prstGeom prst="rect">
            <a:avLst/>
          </a:prstGeom>
          <a:noFill/>
          <a:ln w="9525">
            <a:noFill/>
            <a:miter lim="800000"/>
            <a:headEnd/>
            <a:tailEnd/>
          </a:ln>
        </p:spPr>
        <p:txBody>
          <a:bodyPr wrap="none">
            <a:spAutoFit/>
          </a:bodyPr>
          <a:lstStyle/>
          <a:p>
            <a:r>
              <a:rPr lang="en-US">
                <a:solidFill>
                  <a:srgbClr val="9900CC"/>
                </a:solidFill>
                <a:latin typeface="Times New Roman" pitchFamily="18" charset="0"/>
              </a:rPr>
              <a:t>Filter</a:t>
            </a:r>
            <a:endParaRPr lang="es-ES">
              <a:solidFill>
                <a:srgbClr val="9900CC"/>
              </a:solidFill>
              <a:latin typeface="Times New Roman" pitchFamily="18" charset="0"/>
            </a:endParaRPr>
          </a:p>
        </p:txBody>
      </p:sp>
      <p:sp>
        <p:nvSpPr>
          <p:cNvPr id="63507" name="Rectangle 19"/>
          <p:cNvSpPr>
            <a:spLocks noChangeArrowheads="1"/>
          </p:cNvSpPr>
          <p:nvPr/>
        </p:nvSpPr>
        <p:spPr bwMode="auto">
          <a:xfrm>
            <a:off x="7543800" y="30480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63508" name="Rectangle 20"/>
          <p:cNvSpPr>
            <a:spLocks noChangeArrowheads="1"/>
          </p:cNvSpPr>
          <p:nvPr/>
        </p:nvSpPr>
        <p:spPr bwMode="auto">
          <a:xfrm>
            <a:off x="5029200" y="30480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63509" name="Rectangle 21"/>
          <p:cNvSpPr>
            <a:spLocks noChangeArrowheads="1"/>
          </p:cNvSpPr>
          <p:nvPr/>
        </p:nvSpPr>
        <p:spPr bwMode="auto">
          <a:xfrm>
            <a:off x="2286000" y="2819400"/>
            <a:ext cx="233363" cy="304800"/>
          </a:xfrm>
          <a:prstGeom prst="rect">
            <a:avLst/>
          </a:prstGeom>
          <a:noFill/>
          <a:ln w="9525">
            <a:noFill/>
            <a:miter lim="800000"/>
            <a:headEnd/>
            <a:tailEnd/>
          </a:ln>
        </p:spPr>
        <p:txBody>
          <a:bodyPr wrap="none">
            <a:spAutoFit/>
          </a:bodyPr>
          <a:lstStyle/>
          <a:p>
            <a:r>
              <a:rPr lang="en-US" sz="1400" i="1">
                <a:latin typeface="Times New Roman" pitchFamily="18" charset="0"/>
              </a:rPr>
              <a:t>t</a:t>
            </a:r>
            <a:endParaRPr lang="es-ES" sz="1400" i="1" baseline="-25000">
              <a:latin typeface="Times New Roman" pitchFamily="18" charset="0"/>
            </a:endParaRPr>
          </a:p>
        </p:txBody>
      </p:sp>
      <p:sp>
        <p:nvSpPr>
          <p:cNvPr id="63510" name="Rectangle 22"/>
          <p:cNvSpPr>
            <a:spLocks noChangeArrowheads="1"/>
          </p:cNvSpPr>
          <p:nvPr/>
        </p:nvSpPr>
        <p:spPr bwMode="auto">
          <a:xfrm>
            <a:off x="914400" y="1524000"/>
            <a:ext cx="263525" cy="304800"/>
          </a:xfrm>
          <a:prstGeom prst="rect">
            <a:avLst/>
          </a:prstGeom>
          <a:noFill/>
          <a:ln w="9525">
            <a:noFill/>
            <a:miter lim="800000"/>
            <a:headEnd/>
            <a:tailEnd/>
          </a:ln>
        </p:spPr>
        <p:txBody>
          <a:bodyPr wrap="none">
            <a:spAutoFit/>
          </a:bodyPr>
          <a:lstStyle/>
          <a:p>
            <a:r>
              <a:rPr lang="en-US" sz="1400" i="1">
                <a:latin typeface="Times New Roman" pitchFamily="18" charset="0"/>
              </a:rPr>
              <a:t>v</a:t>
            </a:r>
            <a:endParaRPr lang="es-ES" sz="1400" i="1" baseline="-25000">
              <a:latin typeface="Times New Roman" pitchFamily="18" charset="0"/>
            </a:endParaRPr>
          </a:p>
        </p:txBody>
      </p:sp>
      <p:sp>
        <p:nvSpPr>
          <p:cNvPr id="63511" name="Rectangle 23"/>
          <p:cNvSpPr>
            <a:spLocks noChangeArrowheads="1"/>
          </p:cNvSpPr>
          <p:nvPr/>
        </p:nvSpPr>
        <p:spPr bwMode="auto">
          <a:xfrm>
            <a:off x="3581400" y="1752600"/>
            <a:ext cx="263525" cy="304800"/>
          </a:xfrm>
          <a:prstGeom prst="rect">
            <a:avLst/>
          </a:prstGeom>
          <a:noFill/>
          <a:ln w="9525">
            <a:noFill/>
            <a:miter lim="800000"/>
            <a:headEnd/>
            <a:tailEnd/>
          </a:ln>
        </p:spPr>
        <p:txBody>
          <a:bodyPr wrap="none">
            <a:spAutoFit/>
          </a:bodyPr>
          <a:lstStyle/>
          <a:p>
            <a:r>
              <a:rPr lang="en-US" sz="1400" i="1">
                <a:latin typeface="Times New Roman" pitchFamily="18" charset="0"/>
              </a:rPr>
              <a:t>v</a:t>
            </a:r>
            <a:endParaRPr lang="es-ES" sz="1400" i="1" baseline="-25000">
              <a:latin typeface="Times New Roman" pitchFamily="18" charset="0"/>
            </a:endParaRPr>
          </a:p>
        </p:txBody>
      </p:sp>
      <p:sp>
        <p:nvSpPr>
          <p:cNvPr id="63512" name="Rectangle 24"/>
          <p:cNvSpPr>
            <a:spLocks noChangeArrowheads="1"/>
          </p:cNvSpPr>
          <p:nvPr/>
        </p:nvSpPr>
        <p:spPr bwMode="auto">
          <a:xfrm>
            <a:off x="6096000" y="1828800"/>
            <a:ext cx="263525" cy="304800"/>
          </a:xfrm>
          <a:prstGeom prst="rect">
            <a:avLst/>
          </a:prstGeom>
          <a:noFill/>
          <a:ln w="9525">
            <a:noFill/>
            <a:miter lim="800000"/>
            <a:headEnd/>
            <a:tailEnd/>
          </a:ln>
        </p:spPr>
        <p:txBody>
          <a:bodyPr wrap="none">
            <a:spAutoFit/>
          </a:bodyPr>
          <a:lstStyle/>
          <a:p>
            <a:r>
              <a:rPr lang="en-US" sz="1400" i="1">
                <a:latin typeface="Times New Roman" pitchFamily="18" charset="0"/>
              </a:rPr>
              <a:t>v</a:t>
            </a:r>
            <a:endParaRPr lang="es-ES" sz="1400" i="1" baseline="-25000">
              <a:latin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6837895" y="6381750"/>
            <a:ext cx="2133600" cy="476250"/>
          </a:xfrm>
          <a:noFill/>
          <a:ln>
            <a:miter lim="800000"/>
            <a:headEnd/>
            <a:tailEnd/>
          </a:ln>
        </p:spPr>
        <p:txBody>
          <a:bodyPr/>
          <a:lstStyle/>
          <a:p>
            <a:fld id="{7C60AADC-07AF-4711-AD77-414F356F4ECF}" type="slidenum">
              <a:rPr lang="en-US"/>
              <a:pPr/>
              <a:t>60</a:t>
            </a:fld>
            <a:endParaRPr lang="en-US" dirty="0"/>
          </a:p>
        </p:txBody>
      </p:sp>
      <p:sp>
        <p:nvSpPr>
          <p:cNvPr id="9222" name="Rectangle 79"/>
          <p:cNvSpPr>
            <a:spLocks noChangeArrowheads="1"/>
          </p:cNvSpPr>
          <p:nvPr/>
        </p:nvSpPr>
        <p:spPr bwMode="auto">
          <a:xfrm>
            <a:off x="287338" y="87765"/>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a:solidFill>
                  <a:srgbClr val="000000"/>
                </a:solidFill>
              </a:rPr>
              <a:t>The </a:t>
            </a:r>
            <a:r>
              <a:rPr lang="en-US" sz="2400" b="1" dirty="0" smtClean="0">
                <a:solidFill>
                  <a:srgbClr val="000000"/>
                </a:solidFill>
              </a:rPr>
              <a:t>push-pull converter</a:t>
            </a:r>
          </a:p>
        </p:txBody>
      </p:sp>
      <p:sp>
        <p:nvSpPr>
          <p:cNvPr id="89" name="Text Box 83"/>
          <p:cNvSpPr txBox="1">
            <a:spLocks noChangeArrowheads="1"/>
          </p:cNvSpPr>
          <p:nvPr/>
        </p:nvSpPr>
        <p:spPr bwMode="auto">
          <a:xfrm>
            <a:off x="232235" y="568065"/>
            <a:ext cx="8756340" cy="1477328"/>
          </a:xfrm>
          <a:prstGeom prst="rect">
            <a:avLst/>
          </a:prstGeom>
          <a:noFill/>
          <a:ln w="9525">
            <a:noFill/>
            <a:miter lim="800000"/>
            <a:headEnd/>
            <a:tailEnd/>
          </a:ln>
          <a:effectLst/>
        </p:spPr>
        <p:txBody>
          <a:bodyPr wrap="square">
            <a:spAutoFit/>
          </a:bodyPr>
          <a:lstStyle/>
          <a:p>
            <a:pPr eaLnBrk="1" hangingPunct="1">
              <a:spcBef>
                <a:spcPct val="50000"/>
              </a:spcBef>
              <a:buFont typeface="Arial" pitchFamily="34" charset="0"/>
              <a:buChar char="•"/>
            </a:pPr>
            <a:r>
              <a:rPr lang="en-US" dirty="0" smtClean="0"/>
              <a:t> The information contained in the next slides can be found in Microchip application note AN1114 (</a:t>
            </a:r>
            <a:r>
              <a:rPr lang="en-US" dirty="0" smtClean="0">
                <a:hlinkClick r:id="rId3"/>
              </a:rPr>
              <a:t>http://ww1.microchip.com/downloads/en/AppNotes/01114A.pdf</a:t>
            </a:r>
            <a:r>
              <a:rPr lang="en-US" dirty="0" smtClean="0"/>
              <a:t>)</a:t>
            </a:r>
          </a:p>
          <a:p>
            <a:pPr eaLnBrk="1" hangingPunct="1">
              <a:spcBef>
                <a:spcPct val="50000"/>
              </a:spcBef>
              <a:buFont typeface="Arial" pitchFamily="34" charset="0"/>
              <a:buChar char="•"/>
            </a:pPr>
            <a:endParaRPr lang="en-US" dirty="0"/>
          </a:p>
          <a:p>
            <a:pPr lvl="1" eaLnBrk="1" hangingPunct="1">
              <a:spcBef>
                <a:spcPct val="50000"/>
              </a:spcBef>
              <a:buFont typeface="Arial" pitchFamily="34" charset="0"/>
              <a:buChar char="•"/>
            </a:pPr>
            <a:r>
              <a:rPr lang="en-US" dirty="0" smtClean="0"/>
              <a:t>(A)</a:t>
            </a:r>
          </a:p>
        </p:txBody>
      </p:sp>
      <p:pic>
        <p:nvPicPr>
          <p:cNvPr id="173058" name="Picture 2"/>
          <p:cNvPicPr>
            <a:picLocks noChangeAspect="1" noChangeArrowheads="1"/>
          </p:cNvPicPr>
          <p:nvPr/>
        </p:nvPicPr>
        <p:blipFill>
          <a:blip r:embed="rId4" cstate="print"/>
          <a:srcRect/>
          <a:stretch>
            <a:fillRect/>
          </a:stretch>
        </p:blipFill>
        <p:spPr bwMode="auto">
          <a:xfrm>
            <a:off x="1461195" y="1278320"/>
            <a:ext cx="4141310" cy="2077698"/>
          </a:xfrm>
          <a:prstGeom prst="rect">
            <a:avLst/>
          </a:prstGeom>
          <a:noFill/>
          <a:ln w="9525">
            <a:noFill/>
            <a:miter lim="800000"/>
            <a:headEnd/>
            <a:tailEnd/>
          </a:ln>
        </p:spPr>
      </p:pic>
      <p:pic>
        <p:nvPicPr>
          <p:cNvPr id="173059" name="Picture 3"/>
          <p:cNvPicPr>
            <a:picLocks noChangeAspect="1" noChangeArrowheads="1"/>
          </p:cNvPicPr>
          <p:nvPr/>
        </p:nvPicPr>
        <p:blipFill>
          <a:blip r:embed="rId5" cstate="print"/>
          <a:srcRect/>
          <a:stretch>
            <a:fillRect/>
          </a:stretch>
        </p:blipFill>
        <p:spPr bwMode="auto">
          <a:xfrm>
            <a:off x="3029578" y="3390595"/>
            <a:ext cx="5371472" cy="3467405"/>
          </a:xfrm>
          <a:prstGeom prst="rect">
            <a:avLst/>
          </a:prstGeom>
          <a:noFill/>
          <a:ln w="9525">
            <a:noFill/>
            <a:miter lim="800000"/>
            <a:headEnd/>
            <a:tailEnd/>
          </a:ln>
        </p:spPr>
      </p:pic>
      <p:pic>
        <p:nvPicPr>
          <p:cNvPr id="173060" name="Picture 4"/>
          <p:cNvPicPr>
            <a:picLocks noChangeAspect="1" noChangeArrowheads="1"/>
          </p:cNvPicPr>
          <p:nvPr/>
        </p:nvPicPr>
        <p:blipFill>
          <a:blip r:embed="rId6" cstate="print"/>
          <a:srcRect/>
          <a:stretch>
            <a:fillRect/>
          </a:stretch>
        </p:blipFill>
        <p:spPr bwMode="auto">
          <a:xfrm>
            <a:off x="232235" y="4734770"/>
            <a:ext cx="2534730" cy="908811"/>
          </a:xfrm>
          <a:prstGeom prst="rect">
            <a:avLst/>
          </a:prstGeom>
          <a:noFill/>
          <a:ln w="9525">
            <a:noFill/>
            <a:miter lim="800000"/>
            <a:headEnd/>
            <a:tailEnd/>
          </a:ln>
        </p:spPr>
      </p:pic>
      <p:pic>
        <p:nvPicPr>
          <p:cNvPr id="173061" name="Picture 5"/>
          <p:cNvPicPr>
            <a:picLocks noChangeAspect="1" noChangeArrowheads="1"/>
          </p:cNvPicPr>
          <p:nvPr/>
        </p:nvPicPr>
        <p:blipFill>
          <a:blip r:embed="rId7" cstate="print"/>
          <a:srcRect/>
          <a:stretch>
            <a:fillRect/>
          </a:stretch>
        </p:blipFill>
        <p:spPr bwMode="auto">
          <a:xfrm>
            <a:off x="6223415" y="2545685"/>
            <a:ext cx="1952625" cy="514350"/>
          </a:xfrm>
          <a:prstGeom prst="rect">
            <a:avLst/>
          </a:prstGeom>
          <a:noFill/>
          <a:ln w="9525">
            <a:noFill/>
            <a:miter lim="800000"/>
            <a:headEnd/>
            <a:tailEnd/>
          </a:ln>
        </p:spPr>
      </p:pic>
      <p:graphicFrame>
        <p:nvGraphicFramePr>
          <p:cNvPr id="93261" name="Object 6"/>
          <p:cNvGraphicFramePr>
            <a:graphicFrameLocks noChangeAspect="1"/>
          </p:cNvGraphicFramePr>
          <p:nvPr/>
        </p:nvGraphicFramePr>
        <p:xfrm>
          <a:off x="6530655" y="1700775"/>
          <a:ext cx="1340177" cy="592351"/>
        </p:xfrm>
        <a:graphic>
          <a:graphicData uri="http://schemas.openxmlformats.org/presentationml/2006/ole">
            <p:oleObj spid="_x0000_s143362" name="Equation" r:id="rId8" imgW="888840" imgH="3934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3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6837895" y="6381750"/>
            <a:ext cx="2133600" cy="476250"/>
          </a:xfrm>
          <a:noFill/>
          <a:ln>
            <a:miter lim="800000"/>
            <a:headEnd/>
            <a:tailEnd/>
          </a:ln>
        </p:spPr>
        <p:txBody>
          <a:bodyPr/>
          <a:lstStyle/>
          <a:p>
            <a:fld id="{7C60AADC-07AF-4711-AD77-414F356F4ECF}" type="slidenum">
              <a:rPr lang="en-US"/>
              <a:pPr/>
              <a:t>61</a:t>
            </a:fld>
            <a:endParaRPr lang="en-US" dirty="0"/>
          </a:p>
        </p:txBody>
      </p:sp>
      <p:sp>
        <p:nvSpPr>
          <p:cNvPr id="9222" name="Rectangle 79"/>
          <p:cNvSpPr>
            <a:spLocks noChangeArrowheads="1"/>
          </p:cNvSpPr>
          <p:nvPr/>
        </p:nvSpPr>
        <p:spPr bwMode="auto">
          <a:xfrm>
            <a:off x="287338" y="87765"/>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a:solidFill>
                  <a:srgbClr val="000000"/>
                </a:solidFill>
              </a:rPr>
              <a:t>The </a:t>
            </a:r>
            <a:r>
              <a:rPr lang="en-US" sz="2400" b="1" dirty="0" smtClean="0">
                <a:solidFill>
                  <a:srgbClr val="000000"/>
                </a:solidFill>
              </a:rPr>
              <a:t>current source push-pull converter</a:t>
            </a:r>
          </a:p>
        </p:txBody>
      </p:sp>
      <p:sp>
        <p:nvSpPr>
          <p:cNvPr id="89" name="Text Box 83"/>
          <p:cNvSpPr txBox="1">
            <a:spLocks noChangeArrowheads="1"/>
          </p:cNvSpPr>
          <p:nvPr/>
        </p:nvSpPr>
        <p:spPr bwMode="auto">
          <a:xfrm>
            <a:off x="232235" y="568065"/>
            <a:ext cx="8756340" cy="1061829"/>
          </a:xfrm>
          <a:prstGeom prst="rect">
            <a:avLst/>
          </a:prstGeom>
          <a:noFill/>
          <a:ln w="9525">
            <a:noFill/>
            <a:miter lim="800000"/>
            <a:headEnd/>
            <a:tailEnd/>
          </a:ln>
          <a:effectLst/>
        </p:spPr>
        <p:txBody>
          <a:bodyPr wrap="square">
            <a:spAutoFit/>
          </a:bodyPr>
          <a:lstStyle/>
          <a:p>
            <a:pPr eaLnBrk="1" hangingPunct="1">
              <a:spcBef>
                <a:spcPct val="50000"/>
              </a:spcBef>
              <a:buFont typeface="Arial" pitchFamily="34" charset="0"/>
              <a:buChar char="•"/>
            </a:pPr>
            <a:r>
              <a:rPr lang="en-US" dirty="0" smtClean="0"/>
              <a:t> The information contained in the next slides can be found in Microchip application note AN1114 (</a:t>
            </a:r>
            <a:r>
              <a:rPr lang="en-US" dirty="0" smtClean="0">
                <a:hlinkClick r:id="rId2"/>
              </a:rPr>
              <a:t>http://ww1.microchip.com/downloads/en/AppNotes/01114A.pdf</a:t>
            </a:r>
            <a:r>
              <a:rPr lang="en-US" dirty="0" smtClean="0"/>
              <a:t>)</a:t>
            </a:r>
          </a:p>
          <a:p>
            <a:pPr eaLnBrk="1" hangingPunct="1">
              <a:spcBef>
                <a:spcPct val="50000"/>
              </a:spcBef>
              <a:buFont typeface="Arial" pitchFamily="34" charset="0"/>
              <a:buChar char="•"/>
            </a:pPr>
            <a:endParaRPr lang="en-US" dirty="0" smtClean="0"/>
          </a:p>
        </p:txBody>
      </p:sp>
      <p:pic>
        <p:nvPicPr>
          <p:cNvPr id="174082" name="Picture 2"/>
          <p:cNvPicPr>
            <a:picLocks noChangeAspect="1" noChangeArrowheads="1"/>
          </p:cNvPicPr>
          <p:nvPr/>
        </p:nvPicPr>
        <p:blipFill>
          <a:blip r:embed="rId3" cstate="print"/>
          <a:srcRect/>
          <a:stretch>
            <a:fillRect/>
          </a:stretch>
        </p:blipFill>
        <p:spPr bwMode="auto">
          <a:xfrm>
            <a:off x="2805370" y="1393535"/>
            <a:ext cx="3781425" cy="3038475"/>
          </a:xfrm>
          <a:prstGeom prst="rect">
            <a:avLst/>
          </a:prstGeom>
          <a:noFill/>
          <a:ln w="9525">
            <a:noFill/>
            <a:miter lim="800000"/>
            <a:headEnd/>
            <a:tailEnd/>
          </a:ln>
        </p:spPr>
      </p:pic>
      <p:pic>
        <p:nvPicPr>
          <p:cNvPr id="174083" name="Picture 3"/>
          <p:cNvPicPr>
            <a:picLocks noChangeAspect="1" noChangeArrowheads="1"/>
          </p:cNvPicPr>
          <p:nvPr/>
        </p:nvPicPr>
        <p:blipFill>
          <a:blip r:embed="rId4" cstate="print"/>
          <a:srcRect/>
          <a:stretch>
            <a:fillRect/>
          </a:stretch>
        </p:blipFill>
        <p:spPr bwMode="auto">
          <a:xfrm>
            <a:off x="3074205" y="5003605"/>
            <a:ext cx="2924688" cy="6912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6837895" y="6381750"/>
            <a:ext cx="2133600" cy="476250"/>
          </a:xfrm>
          <a:noFill/>
          <a:ln>
            <a:miter lim="800000"/>
            <a:headEnd/>
            <a:tailEnd/>
          </a:ln>
        </p:spPr>
        <p:txBody>
          <a:bodyPr/>
          <a:lstStyle/>
          <a:p>
            <a:fld id="{7C60AADC-07AF-4711-AD77-414F356F4ECF}" type="slidenum">
              <a:rPr lang="en-US"/>
              <a:pPr/>
              <a:t>62</a:t>
            </a:fld>
            <a:endParaRPr lang="en-US" dirty="0"/>
          </a:p>
        </p:txBody>
      </p:sp>
      <p:sp>
        <p:nvSpPr>
          <p:cNvPr id="9222" name="Rectangle 79"/>
          <p:cNvSpPr>
            <a:spLocks noChangeArrowheads="1"/>
          </p:cNvSpPr>
          <p:nvPr/>
        </p:nvSpPr>
        <p:spPr bwMode="auto">
          <a:xfrm>
            <a:off x="287338" y="87765"/>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a:solidFill>
                  <a:srgbClr val="000000"/>
                </a:solidFill>
              </a:rPr>
              <a:t>The </a:t>
            </a:r>
            <a:r>
              <a:rPr lang="en-US" sz="2400" b="1" dirty="0" smtClean="0">
                <a:solidFill>
                  <a:srgbClr val="000000"/>
                </a:solidFill>
              </a:rPr>
              <a:t>half-bridge converter</a:t>
            </a:r>
          </a:p>
        </p:txBody>
      </p:sp>
      <p:sp>
        <p:nvSpPr>
          <p:cNvPr id="89" name="Text Box 83"/>
          <p:cNvSpPr txBox="1">
            <a:spLocks noChangeArrowheads="1"/>
          </p:cNvSpPr>
          <p:nvPr/>
        </p:nvSpPr>
        <p:spPr bwMode="auto">
          <a:xfrm>
            <a:off x="232235" y="568065"/>
            <a:ext cx="8756340" cy="1477328"/>
          </a:xfrm>
          <a:prstGeom prst="rect">
            <a:avLst/>
          </a:prstGeom>
          <a:noFill/>
          <a:ln w="9525">
            <a:noFill/>
            <a:miter lim="800000"/>
            <a:headEnd/>
            <a:tailEnd/>
          </a:ln>
          <a:effectLst/>
        </p:spPr>
        <p:txBody>
          <a:bodyPr wrap="square">
            <a:spAutoFit/>
          </a:bodyPr>
          <a:lstStyle/>
          <a:p>
            <a:pPr eaLnBrk="1" hangingPunct="1">
              <a:spcBef>
                <a:spcPct val="50000"/>
              </a:spcBef>
              <a:buFont typeface="Arial" pitchFamily="34" charset="0"/>
              <a:buChar char="•"/>
            </a:pPr>
            <a:r>
              <a:rPr lang="en-US" dirty="0" smtClean="0"/>
              <a:t> The information contained in the next slides can be found in Microchip application note AN1114 (</a:t>
            </a:r>
            <a:r>
              <a:rPr lang="en-US" dirty="0" smtClean="0">
                <a:hlinkClick r:id="rId3"/>
              </a:rPr>
              <a:t>http://ww1.microchip.com/downloads/en/AppNotes/01114A.pdf</a:t>
            </a:r>
            <a:r>
              <a:rPr lang="en-US" dirty="0" smtClean="0"/>
              <a:t>)</a:t>
            </a:r>
          </a:p>
          <a:p>
            <a:pPr eaLnBrk="1" hangingPunct="1">
              <a:spcBef>
                <a:spcPct val="50000"/>
              </a:spcBef>
              <a:buFont typeface="Arial" pitchFamily="34" charset="0"/>
              <a:buChar char="•"/>
            </a:pPr>
            <a:endParaRPr lang="en-US" dirty="0" smtClean="0"/>
          </a:p>
          <a:p>
            <a:pPr lvl="1" eaLnBrk="1" hangingPunct="1">
              <a:spcBef>
                <a:spcPct val="50000"/>
              </a:spcBef>
              <a:buFont typeface="Arial" pitchFamily="34" charset="0"/>
              <a:buChar char="•"/>
            </a:pPr>
            <a:r>
              <a:rPr lang="en-US" dirty="0" smtClean="0"/>
              <a:t>(A)</a:t>
            </a:r>
            <a:endParaRPr lang="en-US" dirty="0"/>
          </a:p>
        </p:txBody>
      </p:sp>
      <p:pic>
        <p:nvPicPr>
          <p:cNvPr id="175106" name="Picture 2"/>
          <p:cNvPicPr>
            <a:picLocks noChangeAspect="1" noChangeArrowheads="1"/>
          </p:cNvPicPr>
          <p:nvPr/>
        </p:nvPicPr>
        <p:blipFill>
          <a:blip r:embed="rId4" cstate="print"/>
          <a:srcRect/>
          <a:stretch>
            <a:fillRect/>
          </a:stretch>
        </p:blipFill>
        <p:spPr bwMode="auto">
          <a:xfrm>
            <a:off x="1153955" y="1316725"/>
            <a:ext cx="5031055" cy="1800436"/>
          </a:xfrm>
          <a:prstGeom prst="rect">
            <a:avLst/>
          </a:prstGeom>
          <a:noFill/>
          <a:ln w="9525">
            <a:noFill/>
            <a:miter lim="800000"/>
            <a:headEnd/>
            <a:tailEnd/>
          </a:ln>
        </p:spPr>
      </p:pic>
      <p:pic>
        <p:nvPicPr>
          <p:cNvPr id="175107" name="Picture 3"/>
          <p:cNvPicPr>
            <a:picLocks noChangeAspect="1" noChangeArrowheads="1"/>
          </p:cNvPicPr>
          <p:nvPr/>
        </p:nvPicPr>
        <p:blipFill>
          <a:blip r:embed="rId5" cstate="print"/>
          <a:srcRect/>
          <a:stretch>
            <a:fillRect/>
          </a:stretch>
        </p:blipFill>
        <p:spPr bwMode="auto">
          <a:xfrm>
            <a:off x="3227826" y="3152276"/>
            <a:ext cx="5395022" cy="3510414"/>
          </a:xfrm>
          <a:prstGeom prst="rect">
            <a:avLst/>
          </a:prstGeom>
          <a:noFill/>
          <a:ln w="9525">
            <a:noFill/>
            <a:miter lim="800000"/>
            <a:headEnd/>
            <a:tailEnd/>
          </a:ln>
        </p:spPr>
      </p:pic>
      <p:pic>
        <p:nvPicPr>
          <p:cNvPr id="175108" name="Picture 4"/>
          <p:cNvPicPr>
            <a:picLocks noChangeAspect="1" noChangeArrowheads="1"/>
          </p:cNvPicPr>
          <p:nvPr/>
        </p:nvPicPr>
        <p:blipFill>
          <a:blip r:embed="rId6" cstate="print"/>
          <a:srcRect/>
          <a:stretch>
            <a:fillRect/>
          </a:stretch>
        </p:blipFill>
        <p:spPr bwMode="auto">
          <a:xfrm>
            <a:off x="424260" y="4465935"/>
            <a:ext cx="2665641" cy="998530"/>
          </a:xfrm>
          <a:prstGeom prst="rect">
            <a:avLst/>
          </a:prstGeom>
          <a:noFill/>
          <a:ln w="9525">
            <a:noFill/>
            <a:miter lim="800000"/>
            <a:headEnd/>
            <a:tailEnd/>
          </a:ln>
        </p:spPr>
      </p:pic>
      <p:graphicFrame>
        <p:nvGraphicFramePr>
          <p:cNvPr id="93261" name="Object 5"/>
          <p:cNvGraphicFramePr>
            <a:graphicFrameLocks noChangeAspect="1"/>
          </p:cNvGraphicFramePr>
          <p:nvPr/>
        </p:nvGraphicFramePr>
        <p:xfrm>
          <a:off x="6837895" y="2200040"/>
          <a:ext cx="1516062" cy="708025"/>
        </p:xfrm>
        <a:graphic>
          <a:graphicData uri="http://schemas.openxmlformats.org/presentationml/2006/ole">
            <p:oleObj spid="_x0000_s144386" name="Equation" r:id="rId7" imgW="812520" imgH="380880" progId="Equation.DSMT4">
              <p:embed/>
            </p:oleObj>
          </a:graphicData>
        </a:graphic>
      </p:graphicFrame>
      <p:graphicFrame>
        <p:nvGraphicFramePr>
          <p:cNvPr id="2" name="Object 6"/>
          <p:cNvGraphicFramePr>
            <a:graphicFrameLocks noChangeAspect="1"/>
          </p:cNvGraphicFramePr>
          <p:nvPr/>
        </p:nvGraphicFramePr>
        <p:xfrm>
          <a:off x="6953110" y="1700775"/>
          <a:ext cx="1320800" cy="285750"/>
        </p:xfrm>
        <a:graphic>
          <a:graphicData uri="http://schemas.openxmlformats.org/presentationml/2006/ole">
            <p:oleObj spid="_x0000_s144387" name="Equation" r:id="rId8" imgW="876240" imgH="1904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3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6837895" y="6381750"/>
            <a:ext cx="2133600" cy="476250"/>
          </a:xfrm>
          <a:noFill/>
          <a:ln>
            <a:miter lim="800000"/>
            <a:headEnd/>
            <a:tailEnd/>
          </a:ln>
        </p:spPr>
        <p:txBody>
          <a:bodyPr/>
          <a:lstStyle/>
          <a:p>
            <a:fld id="{7C60AADC-07AF-4711-AD77-414F356F4ECF}" type="slidenum">
              <a:rPr lang="en-US"/>
              <a:pPr/>
              <a:t>63</a:t>
            </a:fld>
            <a:endParaRPr lang="en-US" dirty="0"/>
          </a:p>
        </p:txBody>
      </p:sp>
      <p:sp>
        <p:nvSpPr>
          <p:cNvPr id="9222" name="Rectangle 79"/>
          <p:cNvSpPr>
            <a:spLocks noChangeArrowheads="1"/>
          </p:cNvSpPr>
          <p:nvPr/>
        </p:nvSpPr>
        <p:spPr bwMode="auto">
          <a:xfrm>
            <a:off x="287338" y="87765"/>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a:solidFill>
                  <a:srgbClr val="000000"/>
                </a:solidFill>
              </a:rPr>
              <a:t>The </a:t>
            </a:r>
            <a:r>
              <a:rPr lang="en-US" sz="2400" b="1" dirty="0" smtClean="0">
                <a:solidFill>
                  <a:srgbClr val="000000"/>
                </a:solidFill>
              </a:rPr>
              <a:t>Full Bridge or H-Bridge converter</a:t>
            </a:r>
          </a:p>
        </p:txBody>
      </p:sp>
      <p:sp>
        <p:nvSpPr>
          <p:cNvPr id="89" name="Text Box 83"/>
          <p:cNvSpPr txBox="1">
            <a:spLocks noChangeArrowheads="1"/>
          </p:cNvSpPr>
          <p:nvPr/>
        </p:nvSpPr>
        <p:spPr bwMode="auto">
          <a:xfrm>
            <a:off x="232235" y="568065"/>
            <a:ext cx="8756340" cy="1477328"/>
          </a:xfrm>
          <a:prstGeom prst="rect">
            <a:avLst/>
          </a:prstGeom>
          <a:noFill/>
          <a:ln w="9525">
            <a:noFill/>
            <a:miter lim="800000"/>
            <a:headEnd/>
            <a:tailEnd/>
          </a:ln>
          <a:effectLst/>
        </p:spPr>
        <p:txBody>
          <a:bodyPr wrap="square">
            <a:spAutoFit/>
          </a:bodyPr>
          <a:lstStyle/>
          <a:p>
            <a:pPr eaLnBrk="1" hangingPunct="1">
              <a:spcBef>
                <a:spcPct val="50000"/>
              </a:spcBef>
              <a:buFont typeface="Arial" pitchFamily="34" charset="0"/>
              <a:buChar char="•"/>
            </a:pPr>
            <a:r>
              <a:rPr lang="en-US" dirty="0" smtClean="0"/>
              <a:t> The information contained in the next slides can be found in Microchip application note AN1114 (</a:t>
            </a:r>
            <a:r>
              <a:rPr lang="en-US" dirty="0" smtClean="0">
                <a:hlinkClick r:id="rId3"/>
              </a:rPr>
              <a:t>http://ww1.microchip.com/downloads/en/AppNotes/01114A.pdf</a:t>
            </a:r>
            <a:r>
              <a:rPr lang="en-US" dirty="0" smtClean="0"/>
              <a:t>)</a:t>
            </a:r>
          </a:p>
          <a:p>
            <a:pPr eaLnBrk="1" hangingPunct="1">
              <a:spcBef>
                <a:spcPct val="50000"/>
              </a:spcBef>
              <a:buFont typeface="Arial" pitchFamily="34" charset="0"/>
              <a:buChar char="•"/>
            </a:pPr>
            <a:endParaRPr lang="en-US" dirty="0" smtClean="0"/>
          </a:p>
          <a:p>
            <a:pPr lvl="1" eaLnBrk="1" hangingPunct="1">
              <a:spcBef>
                <a:spcPct val="50000"/>
              </a:spcBef>
              <a:buFont typeface="Arial" pitchFamily="34" charset="0"/>
              <a:buChar char="•"/>
            </a:pPr>
            <a:r>
              <a:rPr lang="en-US" dirty="0" smtClean="0"/>
              <a:t>(A)</a:t>
            </a:r>
            <a:endParaRPr lang="en-US" dirty="0"/>
          </a:p>
        </p:txBody>
      </p:sp>
      <p:pic>
        <p:nvPicPr>
          <p:cNvPr id="176131" name="Picture 3"/>
          <p:cNvPicPr>
            <a:picLocks noChangeAspect="1" noChangeArrowheads="1"/>
          </p:cNvPicPr>
          <p:nvPr/>
        </p:nvPicPr>
        <p:blipFill>
          <a:blip r:embed="rId4" cstate="print"/>
          <a:srcRect/>
          <a:stretch>
            <a:fillRect/>
          </a:stretch>
        </p:blipFill>
        <p:spPr bwMode="auto">
          <a:xfrm>
            <a:off x="1230765" y="1393535"/>
            <a:ext cx="6227469" cy="1881845"/>
          </a:xfrm>
          <a:prstGeom prst="rect">
            <a:avLst/>
          </a:prstGeom>
          <a:noFill/>
          <a:ln w="9525">
            <a:noFill/>
            <a:miter lim="800000"/>
            <a:headEnd/>
            <a:tailEnd/>
          </a:ln>
        </p:spPr>
      </p:pic>
      <p:graphicFrame>
        <p:nvGraphicFramePr>
          <p:cNvPr id="93261" name="Object 6"/>
          <p:cNvGraphicFramePr>
            <a:graphicFrameLocks noChangeAspect="1"/>
          </p:cNvGraphicFramePr>
          <p:nvPr/>
        </p:nvGraphicFramePr>
        <p:xfrm>
          <a:off x="5702738" y="2008015"/>
          <a:ext cx="367057" cy="287337"/>
        </p:xfrm>
        <a:graphic>
          <a:graphicData uri="http://schemas.openxmlformats.org/presentationml/2006/ole">
            <p:oleObj spid="_x0000_s145410" name="Equation" r:id="rId5" imgW="203040" imgH="190440" progId="Equation.DSMT4">
              <p:embed/>
            </p:oleObj>
          </a:graphicData>
        </a:graphic>
      </p:graphicFrame>
      <p:graphicFrame>
        <p:nvGraphicFramePr>
          <p:cNvPr id="2" name="Object 4"/>
          <p:cNvGraphicFramePr>
            <a:graphicFrameLocks noChangeAspect="1"/>
          </p:cNvGraphicFramePr>
          <p:nvPr/>
        </p:nvGraphicFramePr>
        <p:xfrm>
          <a:off x="5702738" y="2353660"/>
          <a:ext cx="366712" cy="287338"/>
        </p:xfrm>
        <a:graphic>
          <a:graphicData uri="http://schemas.openxmlformats.org/presentationml/2006/ole">
            <p:oleObj spid="_x0000_s145411" name="Equation" r:id="rId6" imgW="203040" imgH="190440" progId="Equation.DSMT4">
              <p:embed/>
            </p:oleObj>
          </a:graphicData>
        </a:graphic>
      </p:graphicFrame>
      <p:graphicFrame>
        <p:nvGraphicFramePr>
          <p:cNvPr id="3" name="Object 5"/>
          <p:cNvGraphicFramePr>
            <a:graphicFrameLocks noChangeAspect="1"/>
          </p:cNvGraphicFramePr>
          <p:nvPr/>
        </p:nvGraphicFramePr>
        <p:xfrm>
          <a:off x="5011871" y="2143125"/>
          <a:ext cx="366712" cy="325438"/>
        </p:xfrm>
        <a:graphic>
          <a:graphicData uri="http://schemas.openxmlformats.org/presentationml/2006/ole">
            <p:oleObj spid="_x0000_s145412" name="Equation" r:id="rId7" imgW="203040" imgH="215640" progId="Equation.DSMT4">
              <p:embed/>
            </p:oleObj>
          </a:graphicData>
        </a:graphic>
      </p:graphicFrame>
      <p:pic>
        <p:nvPicPr>
          <p:cNvPr id="176134" name="Picture 6"/>
          <p:cNvPicPr>
            <a:picLocks noChangeAspect="1" noChangeArrowheads="1"/>
          </p:cNvPicPr>
          <p:nvPr/>
        </p:nvPicPr>
        <p:blipFill>
          <a:blip r:embed="rId8" cstate="print"/>
          <a:srcRect/>
          <a:stretch>
            <a:fillRect/>
          </a:stretch>
        </p:blipFill>
        <p:spPr bwMode="auto">
          <a:xfrm>
            <a:off x="3227825" y="3582620"/>
            <a:ext cx="5568229" cy="2893725"/>
          </a:xfrm>
          <a:prstGeom prst="rect">
            <a:avLst/>
          </a:prstGeom>
          <a:noFill/>
          <a:ln w="9525">
            <a:noFill/>
            <a:miter lim="800000"/>
            <a:headEnd/>
            <a:tailEnd/>
          </a:ln>
        </p:spPr>
      </p:pic>
      <p:pic>
        <p:nvPicPr>
          <p:cNvPr id="176135" name="Picture 7"/>
          <p:cNvPicPr>
            <a:picLocks noChangeAspect="1" noChangeArrowheads="1"/>
          </p:cNvPicPr>
          <p:nvPr/>
        </p:nvPicPr>
        <p:blipFill>
          <a:blip r:embed="rId9" cstate="print"/>
          <a:srcRect/>
          <a:stretch>
            <a:fillRect/>
          </a:stretch>
        </p:blipFill>
        <p:spPr bwMode="auto">
          <a:xfrm>
            <a:off x="0" y="4773175"/>
            <a:ext cx="3496660" cy="732886"/>
          </a:xfrm>
          <a:prstGeom prst="rect">
            <a:avLst/>
          </a:prstGeom>
          <a:noFill/>
          <a:ln w="9525">
            <a:noFill/>
            <a:miter lim="800000"/>
            <a:headEnd/>
            <a:tailEnd/>
          </a:ln>
        </p:spPr>
      </p:pic>
      <p:pic>
        <p:nvPicPr>
          <p:cNvPr id="176136" name="Picture 8"/>
          <p:cNvPicPr>
            <a:picLocks noChangeAspect="1" noChangeArrowheads="1"/>
          </p:cNvPicPr>
          <p:nvPr/>
        </p:nvPicPr>
        <p:blipFill>
          <a:blip r:embed="rId10" cstate="print"/>
          <a:srcRect/>
          <a:stretch>
            <a:fillRect/>
          </a:stretch>
        </p:blipFill>
        <p:spPr bwMode="auto">
          <a:xfrm>
            <a:off x="6415440" y="2814520"/>
            <a:ext cx="2047875" cy="504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32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xfrm>
            <a:off x="6837895" y="6381750"/>
            <a:ext cx="2133600" cy="476250"/>
          </a:xfrm>
          <a:noFill/>
          <a:ln>
            <a:miter lim="800000"/>
            <a:headEnd/>
            <a:tailEnd/>
          </a:ln>
        </p:spPr>
        <p:txBody>
          <a:bodyPr/>
          <a:lstStyle/>
          <a:p>
            <a:fld id="{7C60AADC-07AF-4711-AD77-414F356F4ECF}" type="slidenum">
              <a:rPr lang="en-US"/>
              <a:pPr/>
              <a:t>64</a:t>
            </a:fld>
            <a:endParaRPr lang="en-US" dirty="0"/>
          </a:p>
        </p:txBody>
      </p:sp>
      <p:sp>
        <p:nvSpPr>
          <p:cNvPr id="9222" name="Rectangle 79"/>
          <p:cNvSpPr>
            <a:spLocks noChangeArrowheads="1"/>
          </p:cNvSpPr>
          <p:nvPr/>
        </p:nvSpPr>
        <p:spPr bwMode="auto">
          <a:xfrm>
            <a:off x="287338" y="87765"/>
            <a:ext cx="8532812" cy="369332"/>
          </a:xfrm>
          <a:prstGeom prst="rect">
            <a:avLst/>
          </a:prstGeom>
          <a:noFill/>
          <a:ln w="9525">
            <a:noFill/>
            <a:miter lim="800000"/>
            <a:headEnd/>
            <a:tailEnd/>
          </a:ln>
        </p:spPr>
        <p:txBody>
          <a:bodyPr lIns="0" tIns="0" rIns="0" bIns="0">
            <a:spAutoFit/>
          </a:bodyPr>
          <a:lstStyle/>
          <a:p>
            <a:pPr algn="ctr" eaLnBrk="1" hangingPunct="1"/>
            <a:r>
              <a:rPr lang="en-US" sz="2400" b="1" dirty="0">
                <a:solidFill>
                  <a:srgbClr val="000000"/>
                </a:solidFill>
              </a:rPr>
              <a:t>The </a:t>
            </a:r>
            <a:r>
              <a:rPr lang="en-US" sz="2400" b="1" dirty="0" smtClean="0">
                <a:solidFill>
                  <a:srgbClr val="000000"/>
                </a:solidFill>
              </a:rPr>
              <a:t>forward converter</a:t>
            </a:r>
          </a:p>
        </p:txBody>
      </p:sp>
      <p:sp>
        <p:nvSpPr>
          <p:cNvPr id="89" name="Text Box 83"/>
          <p:cNvSpPr txBox="1">
            <a:spLocks noChangeArrowheads="1"/>
          </p:cNvSpPr>
          <p:nvPr/>
        </p:nvSpPr>
        <p:spPr bwMode="auto">
          <a:xfrm>
            <a:off x="232235" y="568065"/>
            <a:ext cx="8756340" cy="1477328"/>
          </a:xfrm>
          <a:prstGeom prst="rect">
            <a:avLst/>
          </a:prstGeom>
          <a:noFill/>
          <a:ln w="9525">
            <a:noFill/>
            <a:miter lim="800000"/>
            <a:headEnd/>
            <a:tailEnd/>
          </a:ln>
          <a:effectLst/>
        </p:spPr>
        <p:txBody>
          <a:bodyPr wrap="square">
            <a:spAutoFit/>
          </a:bodyPr>
          <a:lstStyle/>
          <a:p>
            <a:pPr eaLnBrk="1" hangingPunct="1">
              <a:spcBef>
                <a:spcPct val="50000"/>
              </a:spcBef>
              <a:buFont typeface="Arial" pitchFamily="34" charset="0"/>
              <a:buChar char="•"/>
            </a:pPr>
            <a:r>
              <a:rPr lang="en-US" dirty="0" smtClean="0"/>
              <a:t> The information contained in the next slides can be found in Microchip application note AN1114 (</a:t>
            </a:r>
            <a:r>
              <a:rPr lang="en-US" dirty="0" smtClean="0">
                <a:hlinkClick r:id="rId2"/>
              </a:rPr>
              <a:t>http://ww1.microchip.com/downloads/en/AppNotes/01114A.pdf</a:t>
            </a:r>
            <a:r>
              <a:rPr lang="en-US" dirty="0" smtClean="0"/>
              <a:t>)</a:t>
            </a:r>
          </a:p>
          <a:p>
            <a:pPr eaLnBrk="1" hangingPunct="1">
              <a:spcBef>
                <a:spcPct val="50000"/>
              </a:spcBef>
              <a:buFont typeface="Arial" pitchFamily="34" charset="0"/>
              <a:buChar char="•"/>
            </a:pPr>
            <a:endParaRPr lang="en-US" dirty="0"/>
          </a:p>
          <a:p>
            <a:pPr lvl="1" eaLnBrk="1" hangingPunct="1">
              <a:spcBef>
                <a:spcPct val="50000"/>
              </a:spcBef>
              <a:buFont typeface="Arial" pitchFamily="34" charset="0"/>
              <a:buChar char="•"/>
            </a:pPr>
            <a:r>
              <a:rPr lang="en-US" dirty="0" smtClean="0"/>
              <a:t>(A)</a:t>
            </a:r>
          </a:p>
        </p:txBody>
      </p:sp>
      <p:pic>
        <p:nvPicPr>
          <p:cNvPr id="177155" name="Picture 3"/>
          <p:cNvPicPr>
            <a:picLocks noChangeAspect="1" noChangeArrowheads="1"/>
          </p:cNvPicPr>
          <p:nvPr/>
        </p:nvPicPr>
        <p:blipFill>
          <a:blip r:embed="rId3" cstate="print"/>
          <a:srcRect/>
          <a:stretch>
            <a:fillRect/>
          </a:stretch>
        </p:blipFill>
        <p:spPr bwMode="auto">
          <a:xfrm>
            <a:off x="1192360" y="1163105"/>
            <a:ext cx="4959945" cy="2479973"/>
          </a:xfrm>
          <a:prstGeom prst="rect">
            <a:avLst/>
          </a:prstGeom>
          <a:noFill/>
          <a:ln w="9525">
            <a:noFill/>
            <a:miter lim="800000"/>
            <a:headEnd/>
            <a:tailEnd/>
          </a:ln>
        </p:spPr>
      </p:pic>
      <p:pic>
        <p:nvPicPr>
          <p:cNvPr id="177156" name="Picture 4"/>
          <p:cNvPicPr>
            <a:picLocks noChangeAspect="1" noChangeArrowheads="1"/>
          </p:cNvPicPr>
          <p:nvPr/>
        </p:nvPicPr>
        <p:blipFill>
          <a:blip r:embed="rId4" cstate="print"/>
          <a:srcRect/>
          <a:stretch>
            <a:fillRect/>
          </a:stretch>
        </p:blipFill>
        <p:spPr bwMode="auto">
          <a:xfrm>
            <a:off x="3611875" y="2737710"/>
            <a:ext cx="4531790" cy="4008085"/>
          </a:xfrm>
          <a:prstGeom prst="rect">
            <a:avLst/>
          </a:prstGeom>
          <a:noFill/>
          <a:ln w="9525">
            <a:noFill/>
            <a:miter lim="800000"/>
            <a:headEnd/>
            <a:tailEnd/>
          </a:ln>
        </p:spPr>
      </p:pic>
      <p:pic>
        <p:nvPicPr>
          <p:cNvPr id="177157" name="Picture 5"/>
          <p:cNvPicPr>
            <a:picLocks noChangeAspect="1" noChangeArrowheads="1"/>
          </p:cNvPicPr>
          <p:nvPr/>
        </p:nvPicPr>
        <p:blipFill>
          <a:blip r:embed="rId5" cstate="print"/>
          <a:srcRect/>
          <a:stretch>
            <a:fillRect/>
          </a:stretch>
        </p:blipFill>
        <p:spPr bwMode="auto">
          <a:xfrm>
            <a:off x="385855" y="4811580"/>
            <a:ext cx="3048000" cy="1190625"/>
          </a:xfrm>
          <a:prstGeom prst="rect">
            <a:avLst/>
          </a:prstGeom>
          <a:noFill/>
          <a:ln w="9525">
            <a:noFill/>
            <a:miter lim="800000"/>
            <a:headEnd/>
            <a:tailEnd/>
          </a:ln>
        </p:spPr>
      </p:pic>
      <p:pic>
        <p:nvPicPr>
          <p:cNvPr id="177158" name="Picture 6"/>
          <p:cNvPicPr>
            <a:picLocks noChangeAspect="1" noChangeArrowheads="1"/>
          </p:cNvPicPr>
          <p:nvPr/>
        </p:nvPicPr>
        <p:blipFill>
          <a:blip r:embed="rId6" cstate="print"/>
          <a:srcRect/>
          <a:stretch>
            <a:fillRect/>
          </a:stretch>
        </p:blipFill>
        <p:spPr bwMode="auto">
          <a:xfrm>
            <a:off x="6261820" y="1892800"/>
            <a:ext cx="2003926" cy="56319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a:ln>
            <a:miter lim="800000"/>
            <a:headEnd/>
            <a:tailEnd/>
          </a:ln>
        </p:spPr>
        <p:txBody>
          <a:bodyPr/>
          <a:lstStyle/>
          <a:p>
            <a:fld id="{1C5B4B19-9900-4F02-949D-B0680278B63A}" type="slidenum">
              <a:rPr lang="en-US"/>
              <a:pPr/>
              <a:t>65</a:t>
            </a:fld>
            <a:endParaRPr lang="en-US"/>
          </a:p>
        </p:txBody>
      </p:sp>
      <p:graphicFrame>
        <p:nvGraphicFramePr>
          <p:cNvPr id="4099" name="Object 141"/>
          <p:cNvGraphicFramePr>
            <a:graphicFrameLocks noChangeAspect="1"/>
          </p:cNvGraphicFramePr>
          <p:nvPr/>
        </p:nvGraphicFramePr>
        <p:xfrm>
          <a:off x="2459038" y="5964238"/>
          <a:ext cx="2373312" cy="384175"/>
        </p:xfrm>
        <a:graphic>
          <a:graphicData uri="http://schemas.openxmlformats.org/presentationml/2006/ole">
            <p:oleObj spid="_x0000_s146434" name="Equation" r:id="rId3" imgW="1409700" imgH="228600" progId="Equation.3">
              <p:embed/>
            </p:oleObj>
          </a:graphicData>
        </a:graphic>
      </p:graphicFrame>
      <p:sp>
        <p:nvSpPr>
          <p:cNvPr id="4100" name="Line 142"/>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ffectLst/>
        </p:spPr>
        <p:txBody>
          <a:bodyPr/>
          <a:lstStyle/>
          <a:p>
            <a:endParaRPr lang="en-US"/>
          </a:p>
        </p:txBody>
      </p:sp>
      <p:sp>
        <p:nvSpPr>
          <p:cNvPr id="4101" name="Line 143"/>
          <p:cNvSpPr>
            <a:spLocks noChangeShapeType="1"/>
          </p:cNvSpPr>
          <p:nvPr/>
        </p:nvSpPr>
        <p:spPr bwMode="auto">
          <a:xfrm>
            <a:off x="3960813" y="1306513"/>
            <a:ext cx="423862" cy="0"/>
          </a:xfrm>
          <a:prstGeom prst="line">
            <a:avLst/>
          </a:prstGeom>
          <a:noFill/>
          <a:ln w="25400">
            <a:solidFill>
              <a:srgbClr val="FF0000"/>
            </a:solidFill>
            <a:round/>
            <a:headEnd/>
            <a:tailEnd type="triangle" w="med" len="med"/>
          </a:ln>
          <a:effectLst/>
        </p:spPr>
        <p:txBody>
          <a:bodyPr/>
          <a:lstStyle/>
          <a:p>
            <a:endParaRPr lang="en-US"/>
          </a:p>
        </p:txBody>
      </p:sp>
      <p:sp>
        <p:nvSpPr>
          <p:cNvPr id="2192" name="Line 144"/>
          <p:cNvSpPr>
            <a:spLocks noChangeShapeType="1"/>
          </p:cNvSpPr>
          <p:nvPr/>
        </p:nvSpPr>
        <p:spPr bwMode="auto">
          <a:xfrm>
            <a:off x="3960813" y="1882775"/>
            <a:ext cx="423862" cy="0"/>
          </a:xfrm>
          <a:prstGeom prst="line">
            <a:avLst/>
          </a:prstGeom>
          <a:noFill/>
          <a:ln w="25400">
            <a:solidFill>
              <a:srgbClr val="FF0000"/>
            </a:solidFill>
            <a:round/>
            <a:headEnd/>
            <a:tailEnd type="triangle" w="med" len="med"/>
          </a:ln>
          <a:effectLst/>
        </p:spPr>
        <p:txBody>
          <a:bodyPr/>
          <a:lstStyle/>
          <a:p>
            <a:endParaRPr lang="en-US"/>
          </a:p>
        </p:txBody>
      </p:sp>
      <p:sp>
        <p:nvSpPr>
          <p:cNvPr id="2193" name="Line 145"/>
          <p:cNvSpPr>
            <a:spLocks noChangeShapeType="1"/>
          </p:cNvSpPr>
          <p:nvPr/>
        </p:nvSpPr>
        <p:spPr bwMode="auto">
          <a:xfrm>
            <a:off x="3959225" y="2420938"/>
            <a:ext cx="423863" cy="0"/>
          </a:xfrm>
          <a:prstGeom prst="line">
            <a:avLst/>
          </a:prstGeom>
          <a:noFill/>
          <a:ln w="25400">
            <a:solidFill>
              <a:srgbClr val="FF0000"/>
            </a:solidFill>
            <a:round/>
            <a:headEnd/>
            <a:tailEnd type="triangle" w="med" len="med"/>
          </a:ln>
          <a:effectLst/>
        </p:spPr>
        <p:txBody>
          <a:bodyPr/>
          <a:lstStyle/>
          <a:p>
            <a:endParaRPr lang="en-US"/>
          </a:p>
        </p:txBody>
      </p:sp>
      <p:sp>
        <p:nvSpPr>
          <p:cNvPr id="2194" name="Line 146"/>
          <p:cNvSpPr>
            <a:spLocks noChangeShapeType="1"/>
          </p:cNvSpPr>
          <p:nvPr/>
        </p:nvSpPr>
        <p:spPr bwMode="auto">
          <a:xfrm>
            <a:off x="4075113" y="4911725"/>
            <a:ext cx="309562" cy="0"/>
          </a:xfrm>
          <a:prstGeom prst="line">
            <a:avLst/>
          </a:prstGeom>
          <a:noFill/>
          <a:ln w="25400">
            <a:solidFill>
              <a:srgbClr val="FF0000"/>
            </a:solidFill>
            <a:round/>
            <a:headEnd/>
            <a:tailEnd type="triangle" w="med" len="med"/>
          </a:ln>
          <a:effectLst/>
        </p:spPr>
        <p:txBody>
          <a:bodyPr/>
          <a:lstStyle/>
          <a:p>
            <a:endParaRPr lang="en-US"/>
          </a:p>
        </p:txBody>
      </p:sp>
      <p:sp>
        <p:nvSpPr>
          <p:cNvPr id="2195" name="Line 147"/>
          <p:cNvSpPr>
            <a:spLocks noChangeShapeType="1"/>
          </p:cNvSpPr>
          <p:nvPr/>
        </p:nvSpPr>
        <p:spPr bwMode="auto">
          <a:xfrm>
            <a:off x="4075113" y="5180013"/>
            <a:ext cx="309562" cy="0"/>
          </a:xfrm>
          <a:prstGeom prst="line">
            <a:avLst/>
          </a:prstGeom>
          <a:noFill/>
          <a:ln w="25400">
            <a:solidFill>
              <a:srgbClr val="FF0000"/>
            </a:solidFill>
            <a:round/>
            <a:headEnd/>
            <a:tailEnd type="triangle" w="med" len="med"/>
          </a:ln>
          <a:effectLst/>
        </p:spPr>
        <p:txBody>
          <a:bodyPr/>
          <a:lstStyle/>
          <a:p>
            <a:endParaRPr lang="en-US"/>
          </a:p>
        </p:txBody>
      </p:sp>
      <p:sp>
        <p:nvSpPr>
          <p:cNvPr id="2196" name="Line 148"/>
          <p:cNvSpPr>
            <a:spLocks noChangeShapeType="1"/>
          </p:cNvSpPr>
          <p:nvPr/>
        </p:nvSpPr>
        <p:spPr bwMode="auto">
          <a:xfrm>
            <a:off x="4075113" y="5449888"/>
            <a:ext cx="309562" cy="0"/>
          </a:xfrm>
          <a:prstGeom prst="line">
            <a:avLst/>
          </a:prstGeom>
          <a:noFill/>
          <a:ln w="25400">
            <a:solidFill>
              <a:srgbClr val="FF0000"/>
            </a:solidFill>
            <a:round/>
            <a:headEnd/>
            <a:tailEnd type="triangle" w="med" len="med"/>
          </a:ln>
          <a:effectLst/>
        </p:spPr>
        <p:txBody>
          <a:bodyPr/>
          <a:lstStyle/>
          <a:p>
            <a:endParaRPr lang="en-US"/>
          </a:p>
        </p:txBody>
      </p:sp>
      <p:sp>
        <p:nvSpPr>
          <p:cNvPr id="2197" name="Line 149"/>
          <p:cNvSpPr>
            <a:spLocks noChangeShapeType="1"/>
          </p:cNvSpPr>
          <p:nvPr/>
        </p:nvSpPr>
        <p:spPr bwMode="auto">
          <a:xfrm>
            <a:off x="4073525" y="5718175"/>
            <a:ext cx="309563" cy="0"/>
          </a:xfrm>
          <a:prstGeom prst="line">
            <a:avLst/>
          </a:prstGeom>
          <a:noFill/>
          <a:ln w="25400">
            <a:solidFill>
              <a:srgbClr val="FF0000"/>
            </a:solidFill>
            <a:round/>
            <a:headEnd/>
            <a:tailEnd type="triangle" w="med" len="med"/>
          </a:ln>
          <a:effectLst/>
        </p:spPr>
        <p:txBody>
          <a:bodyPr/>
          <a:lstStyle/>
          <a:p>
            <a:endParaRPr lang="en-US"/>
          </a:p>
        </p:txBody>
      </p:sp>
      <p:sp>
        <p:nvSpPr>
          <p:cNvPr id="4108" name="Rectangle 152"/>
          <p:cNvSpPr>
            <a:spLocks noChangeArrowheads="1"/>
          </p:cNvSpPr>
          <p:nvPr/>
        </p:nvSpPr>
        <p:spPr bwMode="auto">
          <a:xfrm>
            <a:off x="373063" y="765175"/>
            <a:ext cx="41275" cy="198438"/>
          </a:xfrm>
          <a:prstGeom prst="rect">
            <a:avLst/>
          </a:prstGeom>
          <a:noFill/>
          <a:ln w="9525">
            <a:noFill/>
            <a:miter lim="800000"/>
            <a:headEnd/>
            <a:tailEnd/>
          </a:ln>
        </p:spPr>
        <p:txBody>
          <a:bodyPr wrap="none" lIns="0" tIns="0" rIns="0" bIns="0">
            <a:spAutoFit/>
          </a:bodyPr>
          <a:lstStyle/>
          <a:p>
            <a:pPr eaLnBrk="1" hangingPunct="1"/>
            <a:r>
              <a:rPr lang="en-US" sz="1300">
                <a:solidFill>
                  <a:srgbClr val="000000"/>
                </a:solidFill>
                <a:latin typeface="Times New Roman" pitchFamily="18" charset="0"/>
              </a:rPr>
              <a:t> </a:t>
            </a:r>
            <a:endParaRPr lang="en-US"/>
          </a:p>
        </p:txBody>
      </p:sp>
      <p:sp>
        <p:nvSpPr>
          <p:cNvPr id="4109" name="Rectangle 153"/>
          <p:cNvSpPr>
            <a:spLocks noChangeArrowheads="1"/>
          </p:cNvSpPr>
          <p:nvPr/>
        </p:nvSpPr>
        <p:spPr bwMode="auto">
          <a:xfrm>
            <a:off x="4419600" y="838200"/>
            <a:ext cx="4200525" cy="3505200"/>
          </a:xfrm>
          <a:prstGeom prst="rect">
            <a:avLst/>
          </a:prstGeom>
          <a:noFill/>
          <a:ln w="9525">
            <a:solidFill>
              <a:srgbClr val="000000"/>
            </a:solidFill>
            <a:miter lim="800000"/>
            <a:headEnd/>
            <a:tailEnd/>
          </a:ln>
        </p:spPr>
        <p:txBody>
          <a:bodyPr/>
          <a:lstStyle/>
          <a:p>
            <a:pPr eaLnBrk="1" hangingPunct="1"/>
            <a:endParaRPr lang="en-US"/>
          </a:p>
        </p:txBody>
      </p:sp>
      <p:sp>
        <p:nvSpPr>
          <p:cNvPr id="4110" name="Rectangle 154"/>
          <p:cNvSpPr>
            <a:spLocks noChangeArrowheads="1"/>
          </p:cNvSpPr>
          <p:nvPr/>
        </p:nvSpPr>
        <p:spPr bwMode="auto">
          <a:xfrm>
            <a:off x="4522788" y="900113"/>
            <a:ext cx="162718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Switching rules</a:t>
            </a:r>
            <a:endParaRPr lang="en-US"/>
          </a:p>
        </p:txBody>
      </p:sp>
      <p:sp>
        <p:nvSpPr>
          <p:cNvPr id="4111" name="Rectangle 155"/>
          <p:cNvSpPr>
            <a:spLocks noChangeArrowheads="1"/>
          </p:cNvSpPr>
          <p:nvPr/>
        </p:nvSpPr>
        <p:spPr bwMode="auto">
          <a:xfrm>
            <a:off x="6153150" y="900113"/>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12" name="Rectangle 156"/>
          <p:cNvSpPr>
            <a:spLocks noChangeArrowheads="1"/>
          </p:cNvSpPr>
          <p:nvPr/>
        </p:nvSpPr>
        <p:spPr bwMode="auto">
          <a:xfrm>
            <a:off x="4522788" y="1179513"/>
            <a:ext cx="841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13" name="Rectangle 157"/>
          <p:cNvSpPr>
            <a:spLocks noChangeArrowheads="1"/>
          </p:cNvSpPr>
          <p:nvPr/>
        </p:nvSpPr>
        <p:spPr bwMode="auto">
          <a:xfrm>
            <a:off x="4608513" y="1179513"/>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14" name="Rectangle 158"/>
          <p:cNvSpPr>
            <a:spLocks noChangeArrowheads="1"/>
          </p:cNvSpPr>
          <p:nvPr/>
        </p:nvSpPr>
        <p:spPr bwMode="auto">
          <a:xfrm>
            <a:off x="4641850" y="1179513"/>
            <a:ext cx="1509713"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Either A+ or A</a:t>
            </a:r>
            <a:endParaRPr lang="en-US"/>
          </a:p>
        </p:txBody>
      </p:sp>
      <p:sp>
        <p:nvSpPr>
          <p:cNvPr id="4115" name="Rectangle 159"/>
          <p:cNvSpPr>
            <a:spLocks noChangeArrowheads="1"/>
          </p:cNvSpPr>
          <p:nvPr/>
        </p:nvSpPr>
        <p:spPr bwMode="auto">
          <a:xfrm>
            <a:off x="6156325" y="1179513"/>
            <a:ext cx="134938"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16" name="Rectangle 160"/>
          <p:cNvSpPr>
            <a:spLocks noChangeArrowheads="1"/>
          </p:cNvSpPr>
          <p:nvPr/>
        </p:nvSpPr>
        <p:spPr bwMode="auto">
          <a:xfrm>
            <a:off x="6291263" y="1179513"/>
            <a:ext cx="1141412"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is closed, </a:t>
            </a:r>
            <a:endParaRPr lang="en-US"/>
          </a:p>
        </p:txBody>
      </p:sp>
      <p:sp>
        <p:nvSpPr>
          <p:cNvPr id="4117" name="Rectangle 161"/>
          <p:cNvSpPr>
            <a:spLocks noChangeArrowheads="1"/>
          </p:cNvSpPr>
          <p:nvPr/>
        </p:nvSpPr>
        <p:spPr bwMode="auto">
          <a:xfrm>
            <a:off x="4641850" y="1455738"/>
            <a:ext cx="1585913"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but </a:t>
            </a:r>
            <a:r>
              <a:rPr lang="en-US" sz="1900" b="1" u="sng">
                <a:solidFill>
                  <a:srgbClr val="000000"/>
                </a:solidFill>
              </a:rPr>
              <a:t>never</a:t>
            </a:r>
            <a:r>
              <a:rPr lang="en-US" sz="1900">
                <a:solidFill>
                  <a:srgbClr val="000000"/>
                </a:solidFill>
              </a:rPr>
              <a:t> at th</a:t>
            </a:r>
            <a:endParaRPr lang="en-US"/>
          </a:p>
        </p:txBody>
      </p:sp>
      <p:sp>
        <p:nvSpPr>
          <p:cNvPr id="4118" name="Rectangle 162"/>
          <p:cNvSpPr>
            <a:spLocks noChangeArrowheads="1"/>
          </p:cNvSpPr>
          <p:nvPr/>
        </p:nvSpPr>
        <p:spPr bwMode="auto">
          <a:xfrm>
            <a:off x="6191250" y="1455738"/>
            <a:ext cx="1477963"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e same time *</a:t>
            </a:r>
            <a:endParaRPr lang="en-US"/>
          </a:p>
        </p:txBody>
      </p:sp>
      <p:sp>
        <p:nvSpPr>
          <p:cNvPr id="4119" name="Rectangle 163"/>
          <p:cNvSpPr>
            <a:spLocks noChangeArrowheads="1"/>
          </p:cNvSpPr>
          <p:nvPr/>
        </p:nvSpPr>
        <p:spPr bwMode="auto">
          <a:xfrm>
            <a:off x="7670800" y="1455738"/>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20" name="Rectangle 164"/>
          <p:cNvSpPr>
            <a:spLocks noChangeArrowheads="1"/>
          </p:cNvSpPr>
          <p:nvPr/>
        </p:nvSpPr>
        <p:spPr bwMode="auto">
          <a:xfrm>
            <a:off x="4522788" y="1735138"/>
            <a:ext cx="841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21" name="Rectangle 165"/>
          <p:cNvSpPr>
            <a:spLocks noChangeArrowheads="1"/>
          </p:cNvSpPr>
          <p:nvPr/>
        </p:nvSpPr>
        <p:spPr bwMode="auto">
          <a:xfrm>
            <a:off x="4608513" y="1735138"/>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22" name="Rectangle 166"/>
          <p:cNvSpPr>
            <a:spLocks noChangeArrowheads="1"/>
          </p:cNvSpPr>
          <p:nvPr/>
        </p:nvSpPr>
        <p:spPr bwMode="auto">
          <a:xfrm>
            <a:off x="4641850" y="1735138"/>
            <a:ext cx="1509713"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Either B+ or B</a:t>
            </a:r>
            <a:endParaRPr lang="en-US"/>
          </a:p>
        </p:txBody>
      </p:sp>
      <p:sp>
        <p:nvSpPr>
          <p:cNvPr id="4123" name="Rectangle 167"/>
          <p:cNvSpPr>
            <a:spLocks noChangeArrowheads="1"/>
          </p:cNvSpPr>
          <p:nvPr/>
        </p:nvSpPr>
        <p:spPr bwMode="auto">
          <a:xfrm>
            <a:off x="6156325" y="1735138"/>
            <a:ext cx="134938"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24" name="Rectangle 168"/>
          <p:cNvSpPr>
            <a:spLocks noChangeArrowheads="1"/>
          </p:cNvSpPr>
          <p:nvPr/>
        </p:nvSpPr>
        <p:spPr bwMode="auto">
          <a:xfrm>
            <a:off x="6291263" y="1735138"/>
            <a:ext cx="1141412"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is closed, </a:t>
            </a:r>
            <a:endParaRPr lang="en-US"/>
          </a:p>
        </p:txBody>
      </p:sp>
      <p:sp>
        <p:nvSpPr>
          <p:cNvPr id="4125" name="Rectangle 169"/>
          <p:cNvSpPr>
            <a:spLocks noChangeArrowheads="1"/>
          </p:cNvSpPr>
          <p:nvPr/>
        </p:nvSpPr>
        <p:spPr bwMode="auto">
          <a:xfrm>
            <a:off x="4641850" y="2011363"/>
            <a:ext cx="3024188"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but never at the same time *</a:t>
            </a:r>
            <a:endParaRPr lang="en-US"/>
          </a:p>
        </p:txBody>
      </p:sp>
      <p:sp>
        <p:nvSpPr>
          <p:cNvPr id="4126" name="Rectangle 170"/>
          <p:cNvSpPr>
            <a:spLocks noChangeArrowheads="1"/>
          </p:cNvSpPr>
          <p:nvPr/>
        </p:nvSpPr>
        <p:spPr bwMode="auto">
          <a:xfrm>
            <a:off x="7670800" y="2011363"/>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27" name="Rectangle 171"/>
          <p:cNvSpPr>
            <a:spLocks noChangeArrowheads="1"/>
          </p:cNvSpPr>
          <p:nvPr/>
        </p:nvSpPr>
        <p:spPr bwMode="auto">
          <a:xfrm>
            <a:off x="4522788" y="2290763"/>
            <a:ext cx="4087812" cy="2297112"/>
          </a:xfrm>
          <a:prstGeom prst="rect">
            <a:avLst/>
          </a:prstGeom>
          <a:noFill/>
          <a:ln w="9525">
            <a:noFill/>
            <a:miter lim="800000"/>
            <a:headEnd/>
            <a:tailEnd/>
          </a:ln>
        </p:spPr>
        <p:txBody>
          <a:bodyPr lIns="0" tIns="0" rIns="0" bIns="0">
            <a:spAutoFit/>
          </a:bodyPr>
          <a:lstStyle/>
          <a:p>
            <a:pPr eaLnBrk="1" hangingPunct="1"/>
            <a:r>
              <a:rPr lang="en-US" sz="1900">
                <a:solidFill>
                  <a:srgbClr val="000000"/>
                </a:solidFill>
              </a:rPr>
              <a:t>*same time closing would cause a short circuit from Vdc to ground</a:t>
            </a:r>
          </a:p>
          <a:p>
            <a:pPr eaLnBrk="1" hangingPunct="1"/>
            <a:r>
              <a:rPr lang="en-US" sz="1900">
                <a:solidFill>
                  <a:srgbClr val="000000"/>
                </a:solidFill>
              </a:rPr>
              <a:t>(shoot-through)</a:t>
            </a:r>
          </a:p>
          <a:p>
            <a:pPr eaLnBrk="1" hangingPunct="1"/>
            <a:r>
              <a:rPr lang="en-US" sz="1900">
                <a:solidFill>
                  <a:srgbClr val="000000"/>
                </a:solidFill>
              </a:rPr>
              <a:t>*To avoid dhoot-through when using real switches (i.e. there are turn-on and turn-off delays) a dead-time or blanking time is implemented</a:t>
            </a:r>
            <a:endParaRPr lang="en-US"/>
          </a:p>
          <a:p>
            <a:pPr eaLnBrk="1" hangingPunct="1"/>
            <a:endParaRPr lang="en-US"/>
          </a:p>
        </p:txBody>
      </p:sp>
      <p:sp>
        <p:nvSpPr>
          <p:cNvPr id="4128" name="Rectangle 173"/>
          <p:cNvSpPr>
            <a:spLocks noChangeArrowheads="1"/>
          </p:cNvSpPr>
          <p:nvPr/>
        </p:nvSpPr>
        <p:spPr bwMode="auto">
          <a:xfrm>
            <a:off x="8007350" y="2566988"/>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29" name="Rectangle 174"/>
          <p:cNvSpPr>
            <a:spLocks noChangeArrowheads="1"/>
          </p:cNvSpPr>
          <p:nvPr/>
        </p:nvSpPr>
        <p:spPr bwMode="auto">
          <a:xfrm>
            <a:off x="4419600" y="4419600"/>
            <a:ext cx="4200525" cy="1566863"/>
          </a:xfrm>
          <a:prstGeom prst="rect">
            <a:avLst/>
          </a:prstGeom>
          <a:noFill/>
          <a:ln w="9525">
            <a:solidFill>
              <a:srgbClr val="000000"/>
            </a:solidFill>
            <a:miter lim="800000"/>
            <a:headEnd/>
            <a:tailEnd/>
          </a:ln>
        </p:spPr>
        <p:txBody>
          <a:bodyPr/>
          <a:lstStyle/>
          <a:p>
            <a:pPr eaLnBrk="1" hangingPunct="1"/>
            <a:endParaRPr lang="en-US"/>
          </a:p>
        </p:txBody>
      </p:sp>
      <p:sp>
        <p:nvSpPr>
          <p:cNvPr id="4130" name="Rectangle 175"/>
          <p:cNvSpPr>
            <a:spLocks noChangeArrowheads="1"/>
          </p:cNvSpPr>
          <p:nvPr/>
        </p:nvSpPr>
        <p:spPr bwMode="auto">
          <a:xfrm>
            <a:off x="4522788" y="4481513"/>
            <a:ext cx="3821112"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Corresponding values of Va and Vb</a:t>
            </a:r>
            <a:endParaRPr lang="en-US"/>
          </a:p>
        </p:txBody>
      </p:sp>
      <p:sp>
        <p:nvSpPr>
          <p:cNvPr id="4131" name="Rectangle 176"/>
          <p:cNvSpPr>
            <a:spLocks noChangeArrowheads="1"/>
          </p:cNvSpPr>
          <p:nvPr/>
        </p:nvSpPr>
        <p:spPr bwMode="auto">
          <a:xfrm>
            <a:off x="8347075" y="4481513"/>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32" name="Rectangle 177"/>
          <p:cNvSpPr>
            <a:spLocks noChangeArrowheads="1"/>
          </p:cNvSpPr>
          <p:nvPr/>
        </p:nvSpPr>
        <p:spPr bwMode="auto">
          <a:xfrm>
            <a:off x="4522788" y="4759325"/>
            <a:ext cx="841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33" name="Rectangle 178"/>
          <p:cNvSpPr>
            <a:spLocks noChangeArrowheads="1"/>
          </p:cNvSpPr>
          <p:nvPr/>
        </p:nvSpPr>
        <p:spPr bwMode="auto">
          <a:xfrm>
            <a:off x="4608513" y="4759325"/>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34" name="Rectangle 179"/>
          <p:cNvSpPr>
            <a:spLocks noChangeArrowheads="1"/>
          </p:cNvSpPr>
          <p:nvPr/>
        </p:nvSpPr>
        <p:spPr bwMode="auto">
          <a:xfrm>
            <a:off x="4649788" y="4759325"/>
            <a:ext cx="21875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 closed, Va = Vdc</a:t>
            </a:r>
            <a:endParaRPr lang="en-US"/>
          </a:p>
        </p:txBody>
      </p:sp>
      <p:sp>
        <p:nvSpPr>
          <p:cNvPr id="4135" name="Rectangle 180"/>
          <p:cNvSpPr>
            <a:spLocks noChangeArrowheads="1"/>
          </p:cNvSpPr>
          <p:nvPr/>
        </p:nvSpPr>
        <p:spPr bwMode="auto">
          <a:xfrm>
            <a:off x="6845300" y="4759325"/>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36" name="Rectangle 181"/>
          <p:cNvSpPr>
            <a:spLocks noChangeArrowheads="1"/>
          </p:cNvSpPr>
          <p:nvPr/>
        </p:nvSpPr>
        <p:spPr bwMode="auto">
          <a:xfrm>
            <a:off x="4522788" y="5037138"/>
            <a:ext cx="841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37" name="Rectangle 182"/>
          <p:cNvSpPr>
            <a:spLocks noChangeArrowheads="1"/>
          </p:cNvSpPr>
          <p:nvPr/>
        </p:nvSpPr>
        <p:spPr bwMode="auto">
          <a:xfrm>
            <a:off x="4608513" y="5037138"/>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38" name="Rectangle 183"/>
          <p:cNvSpPr>
            <a:spLocks noChangeArrowheads="1"/>
          </p:cNvSpPr>
          <p:nvPr/>
        </p:nvSpPr>
        <p:spPr bwMode="auto">
          <a:xfrm>
            <a:off x="4649788" y="5037138"/>
            <a:ext cx="1603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a:t>
            </a:r>
            <a:endParaRPr lang="en-US"/>
          </a:p>
        </p:txBody>
      </p:sp>
      <p:sp>
        <p:nvSpPr>
          <p:cNvPr id="4139" name="Rectangle 184"/>
          <p:cNvSpPr>
            <a:spLocks noChangeArrowheads="1"/>
          </p:cNvSpPr>
          <p:nvPr/>
        </p:nvSpPr>
        <p:spPr bwMode="auto">
          <a:xfrm>
            <a:off x="4811713" y="5037138"/>
            <a:ext cx="1349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40" name="Rectangle 185"/>
          <p:cNvSpPr>
            <a:spLocks noChangeArrowheads="1"/>
          </p:cNvSpPr>
          <p:nvPr/>
        </p:nvSpPr>
        <p:spPr bwMode="auto">
          <a:xfrm>
            <a:off x="4945063" y="5037138"/>
            <a:ext cx="1604962"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closed, Va = 0</a:t>
            </a:r>
            <a:endParaRPr lang="en-US"/>
          </a:p>
        </p:txBody>
      </p:sp>
      <p:sp>
        <p:nvSpPr>
          <p:cNvPr id="4141" name="Rectangle 186"/>
          <p:cNvSpPr>
            <a:spLocks noChangeArrowheads="1"/>
          </p:cNvSpPr>
          <p:nvPr/>
        </p:nvSpPr>
        <p:spPr bwMode="auto">
          <a:xfrm>
            <a:off x="6556375" y="5037138"/>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42" name="Rectangle 187"/>
          <p:cNvSpPr>
            <a:spLocks noChangeArrowheads="1"/>
          </p:cNvSpPr>
          <p:nvPr/>
        </p:nvSpPr>
        <p:spPr bwMode="auto">
          <a:xfrm>
            <a:off x="4522788" y="5314950"/>
            <a:ext cx="841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43" name="Rectangle 188"/>
          <p:cNvSpPr>
            <a:spLocks noChangeArrowheads="1"/>
          </p:cNvSpPr>
          <p:nvPr/>
        </p:nvSpPr>
        <p:spPr bwMode="auto">
          <a:xfrm>
            <a:off x="4608513" y="5314950"/>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44" name="Rectangle 189"/>
          <p:cNvSpPr>
            <a:spLocks noChangeArrowheads="1"/>
          </p:cNvSpPr>
          <p:nvPr/>
        </p:nvSpPr>
        <p:spPr bwMode="auto">
          <a:xfrm>
            <a:off x="4649788" y="5314950"/>
            <a:ext cx="21875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B+ closed, Vb = Vdc</a:t>
            </a:r>
            <a:endParaRPr lang="en-US"/>
          </a:p>
        </p:txBody>
      </p:sp>
      <p:sp>
        <p:nvSpPr>
          <p:cNvPr id="4145" name="Rectangle 190"/>
          <p:cNvSpPr>
            <a:spLocks noChangeArrowheads="1"/>
          </p:cNvSpPr>
          <p:nvPr/>
        </p:nvSpPr>
        <p:spPr bwMode="auto">
          <a:xfrm>
            <a:off x="6845300" y="5314950"/>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46" name="Rectangle 191"/>
          <p:cNvSpPr>
            <a:spLocks noChangeArrowheads="1"/>
          </p:cNvSpPr>
          <p:nvPr/>
        </p:nvSpPr>
        <p:spPr bwMode="auto">
          <a:xfrm>
            <a:off x="4522788" y="5594350"/>
            <a:ext cx="841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47" name="Rectangle 192"/>
          <p:cNvSpPr>
            <a:spLocks noChangeArrowheads="1"/>
          </p:cNvSpPr>
          <p:nvPr/>
        </p:nvSpPr>
        <p:spPr bwMode="auto">
          <a:xfrm>
            <a:off x="4608513" y="5594350"/>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48" name="Rectangle 193"/>
          <p:cNvSpPr>
            <a:spLocks noChangeArrowheads="1"/>
          </p:cNvSpPr>
          <p:nvPr/>
        </p:nvSpPr>
        <p:spPr bwMode="auto">
          <a:xfrm>
            <a:off x="4649788" y="5594350"/>
            <a:ext cx="1603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B</a:t>
            </a:r>
            <a:endParaRPr lang="en-US"/>
          </a:p>
        </p:txBody>
      </p:sp>
      <p:sp>
        <p:nvSpPr>
          <p:cNvPr id="4149" name="Rectangle 194"/>
          <p:cNvSpPr>
            <a:spLocks noChangeArrowheads="1"/>
          </p:cNvSpPr>
          <p:nvPr/>
        </p:nvSpPr>
        <p:spPr bwMode="auto">
          <a:xfrm>
            <a:off x="4811713" y="5594350"/>
            <a:ext cx="134937"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a:t>
            </a:r>
            <a:endParaRPr lang="en-US"/>
          </a:p>
        </p:txBody>
      </p:sp>
      <p:sp>
        <p:nvSpPr>
          <p:cNvPr id="4150" name="Rectangle 195"/>
          <p:cNvSpPr>
            <a:spLocks noChangeArrowheads="1"/>
          </p:cNvSpPr>
          <p:nvPr/>
        </p:nvSpPr>
        <p:spPr bwMode="auto">
          <a:xfrm>
            <a:off x="4945063" y="5594350"/>
            <a:ext cx="1604962"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closed, Vb = 0</a:t>
            </a:r>
            <a:endParaRPr lang="en-US"/>
          </a:p>
        </p:txBody>
      </p:sp>
      <p:sp>
        <p:nvSpPr>
          <p:cNvPr id="4151" name="Rectangle 196"/>
          <p:cNvSpPr>
            <a:spLocks noChangeArrowheads="1"/>
          </p:cNvSpPr>
          <p:nvPr/>
        </p:nvSpPr>
        <p:spPr bwMode="auto">
          <a:xfrm>
            <a:off x="6556375" y="5594350"/>
            <a:ext cx="666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 </a:t>
            </a:r>
            <a:endParaRPr lang="en-US"/>
          </a:p>
        </p:txBody>
      </p:sp>
      <p:sp>
        <p:nvSpPr>
          <p:cNvPr id="4152" name="Rectangle 197"/>
          <p:cNvSpPr>
            <a:spLocks noChangeArrowheads="1"/>
          </p:cNvSpPr>
          <p:nvPr/>
        </p:nvSpPr>
        <p:spPr bwMode="auto">
          <a:xfrm>
            <a:off x="501650" y="357188"/>
            <a:ext cx="8140700" cy="365125"/>
          </a:xfrm>
          <a:prstGeom prst="rect">
            <a:avLst/>
          </a:prstGeom>
          <a:noFill/>
          <a:ln w="9525">
            <a:noFill/>
            <a:miter lim="800000"/>
            <a:headEnd/>
            <a:tailEnd/>
          </a:ln>
        </p:spPr>
        <p:txBody>
          <a:bodyPr lIns="0" tIns="0" rIns="0" bIns="0">
            <a:spAutoFit/>
          </a:bodyPr>
          <a:lstStyle/>
          <a:p>
            <a:pPr algn="ctr" eaLnBrk="1" hangingPunct="1"/>
            <a:r>
              <a:rPr lang="en-US" sz="2400" b="1">
                <a:solidFill>
                  <a:srgbClr val="000000"/>
                </a:solidFill>
              </a:rPr>
              <a:t>H-Bridge Inverter Basics – Creating AC from DC</a:t>
            </a:r>
            <a:endParaRPr lang="en-US" sz="2400" b="1"/>
          </a:p>
        </p:txBody>
      </p:sp>
      <p:sp>
        <p:nvSpPr>
          <p:cNvPr id="4153" name="Rectangle 199"/>
          <p:cNvSpPr>
            <a:spLocks noChangeArrowheads="1"/>
          </p:cNvSpPr>
          <p:nvPr/>
        </p:nvSpPr>
        <p:spPr bwMode="auto">
          <a:xfrm>
            <a:off x="3421063" y="884238"/>
            <a:ext cx="66675" cy="288925"/>
          </a:xfrm>
          <a:prstGeom prst="rect">
            <a:avLst/>
          </a:prstGeom>
          <a:noFill/>
          <a:ln w="9525">
            <a:noFill/>
            <a:miter lim="800000"/>
            <a:headEnd/>
            <a:tailEnd/>
          </a:ln>
        </p:spPr>
        <p:txBody>
          <a:bodyPr wrap="none" lIns="0" tIns="0" rIns="0" bIns="0">
            <a:spAutoFit/>
          </a:bodyPr>
          <a:lstStyle/>
          <a:p>
            <a:pPr eaLnBrk="1" hangingPunct="1"/>
            <a:r>
              <a:rPr lang="en-US" sz="1900" b="1">
                <a:solidFill>
                  <a:srgbClr val="000000"/>
                </a:solidFill>
              </a:rPr>
              <a:t> </a:t>
            </a:r>
            <a:endParaRPr lang="en-US"/>
          </a:p>
        </p:txBody>
      </p:sp>
      <p:sp>
        <p:nvSpPr>
          <p:cNvPr id="4154" name="Line 200"/>
          <p:cNvSpPr>
            <a:spLocks noChangeShapeType="1"/>
          </p:cNvSpPr>
          <p:nvPr/>
        </p:nvSpPr>
        <p:spPr bwMode="auto">
          <a:xfrm>
            <a:off x="833438" y="2351088"/>
            <a:ext cx="1587" cy="517525"/>
          </a:xfrm>
          <a:prstGeom prst="line">
            <a:avLst/>
          </a:prstGeom>
          <a:noFill/>
          <a:ln w="15875">
            <a:solidFill>
              <a:srgbClr val="000000"/>
            </a:solidFill>
            <a:round/>
            <a:headEnd/>
            <a:tailEnd/>
          </a:ln>
        </p:spPr>
        <p:txBody>
          <a:bodyPr/>
          <a:lstStyle/>
          <a:p>
            <a:endParaRPr lang="en-US"/>
          </a:p>
        </p:txBody>
      </p:sp>
      <p:sp>
        <p:nvSpPr>
          <p:cNvPr id="4155" name="Line 201"/>
          <p:cNvSpPr>
            <a:spLocks noChangeShapeType="1"/>
          </p:cNvSpPr>
          <p:nvPr/>
        </p:nvSpPr>
        <p:spPr bwMode="auto">
          <a:xfrm>
            <a:off x="833438" y="2867025"/>
            <a:ext cx="1587" cy="177800"/>
          </a:xfrm>
          <a:prstGeom prst="line">
            <a:avLst/>
          </a:prstGeom>
          <a:noFill/>
          <a:ln w="15875">
            <a:solidFill>
              <a:srgbClr val="000000"/>
            </a:solidFill>
            <a:round/>
            <a:headEnd/>
            <a:tailEnd/>
          </a:ln>
        </p:spPr>
        <p:txBody>
          <a:bodyPr/>
          <a:lstStyle/>
          <a:p>
            <a:endParaRPr lang="en-US"/>
          </a:p>
        </p:txBody>
      </p:sp>
      <p:sp>
        <p:nvSpPr>
          <p:cNvPr id="2250" name="Line 202"/>
          <p:cNvSpPr>
            <a:spLocks noChangeShapeType="1"/>
          </p:cNvSpPr>
          <p:nvPr/>
        </p:nvSpPr>
        <p:spPr bwMode="auto">
          <a:xfrm>
            <a:off x="833438" y="3044825"/>
            <a:ext cx="258762" cy="157163"/>
          </a:xfrm>
          <a:prstGeom prst="line">
            <a:avLst/>
          </a:prstGeom>
          <a:noFill/>
          <a:ln w="15875">
            <a:solidFill>
              <a:srgbClr val="000000"/>
            </a:solidFill>
            <a:round/>
            <a:headEnd/>
            <a:tailEnd/>
          </a:ln>
        </p:spPr>
        <p:txBody>
          <a:bodyPr/>
          <a:lstStyle/>
          <a:p>
            <a:endParaRPr lang="en-US"/>
          </a:p>
        </p:txBody>
      </p:sp>
      <p:sp>
        <p:nvSpPr>
          <p:cNvPr id="4157" name="Line 203"/>
          <p:cNvSpPr>
            <a:spLocks noChangeShapeType="1"/>
          </p:cNvSpPr>
          <p:nvPr/>
        </p:nvSpPr>
        <p:spPr bwMode="auto">
          <a:xfrm>
            <a:off x="833438" y="3270250"/>
            <a:ext cx="1587" cy="677863"/>
          </a:xfrm>
          <a:prstGeom prst="line">
            <a:avLst/>
          </a:prstGeom>
          <a:noFill/>
          <a:ln w="15875">
            <a:solidFill>
              <a:srgbClr val="000000"/>
            </a:solidFill>
            <a:round/>
            <a:headEnd/>
            <a:tailEnd/>
          </a:ln>
        </p:spPr>
        <p:txBody>
          <a:bodyPr/>
          <a:lstStyle/>
          <a:p>
            <a:endParaRPr lang="en-US"/>
          </a:p>
        </p:txBody>
      </p:sp>
      <p:sp>
        <p:nvSpPr>
          <p:cNvPr id="4158" name="Freeform 204"/>
          <p:cNvSpPr>
            <a:spLocks/>
          </p:cNvSpPr>
          <p:nvPr/>
        </p:nvSpPr>
        <p:spPr bwMode="auto">
          <a:xfrm>
            <a:off x="1397000" y="2879725"/>
            <a:ext cx="273050" cy="158750"/>
          </a:xfrm>
          <a:custGeom>
            <a:avLst/>
            <a:gdLst>
              <a:gd name="T0" fmla="*/ 138113 w 172"/>
              <a:gd name="T1" fmla="*/ 0 h 100"/>
              <a:gd name="T2" fmla="*/ 0 w 172"/>
              <a:gd name="T3" fmla="*/ 158750 h 100"/>
              <a:gd name="T4" fmla="*/ 273050 w 172"/>
              <a:gd name="T5" fmla="*/ 158750 h 100"/>
              <a:gd name="T6" fmla="*/ 138113 w 172"/>
              <a:gd name="T7" fmla="*/ 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100">
                <a:moveTo>
                  <a:pt x="87" y="0"/>
                </a:moveTo>
                <a:lnTo>
                  <a:pt x="0" y="100"/>
                </a:lnTo>
                <a:lnTo>
                  <a:pt x="172" y="100"/>
                </a:lnTo>
                <a:lnTo>
                  <a:pt x="87" y="0"/>
                </a:lnTo>
                <a:close/>
              </a:path>
            </a:pathLst>
          </a:custGeom>
          <a:solidFill>
            <a:srgbClr val="FFFFFF"/>
          </a:solidFill>
          <a:ln w="9525">
            <a:noFill/>
            <a:round/>
            <a:headEnd/>
            <a:tailEnd/>
          </a:ln>
        </p:spPr>
        <p:txBody>
          <a:bodyPr/>
          <a:lstStyle/>
          <a:p>
            <a:endParaRPr lang="en-US"/>
          </a:p>
        </p:txBody>
      </p:sp>
      <p:sp>
        <p:nvSpPr>
          <p:cNvPr id="4159" name="Freeform 205"/>
          <p:cNvSpPr>
            <a:spLocks/>
          </p:cNvSpPr>
          <p:nvPr/>
        </p:nvSpPr>
        <p:spPr bwMode="auto">
          <a:xfrm>
            <a:off x="1397000" y="2879725"/>
            <a:ext cx="273050" cy="158750"/>
          </a:xfrm>
          <a:custGeom>
            <a:avLst/>
            <a:gdLst>
              <a:gd name="T0" fmla="*/ 138113 w 172"/>
              <a:gd name="T1" fmla="*/ 0 h 100"/>
              <a:gd name="T2" fmla="*/ 0 w 172"/>
              <a:gd name="T3" fmla="*/ 158750 h 100"/>
              <a:gd name="T4" fmla="*/ 273050 w 172"/>
              <a:gd name="T5" fmla="*/ 158750 h 100"/>
              <a:gd name="T6" fmla="*/ 138113 w 172"/>
              <a:gd name="T7" fmla="*/ 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100">
                <a:moveTo>
                  <a:pt x="87" y="0"/>
                </a:moveTo>
                <a:lnTo>
                  <a:pt x="0" y="100"/>
                </a:lnTo>
                <a:lnTo>
                  <a:pt x="172" y="100"/>
                </a:lnTo>
                <a:lnTo>
                  <a:pt x="87" y="0"/>
                </a:lnTo>
                <a:close/>
              </a:path>
            </a:pathLst>
          </a:custGeom>
          <a:noFill/>
          <a:ln w="15875">
            <a:solidFill>
              <a:srgbClr val="000000"/>
            </a:solidFill>
            <a:prstDash val="solid"/>
            <a:round/>
            <a:headEnd/>
            <a:tailEnd/>
          </a:ln>
        </p:spPr>
        <p:txBody>
          <a:bodyPr/>
          <a:lstStyle/>
          <a:p>
            <a:endParaRPr lang="en-US"/>
          </a:p>
        </p:txBody>
      </p:sp>
      <p:sp>
        <p:nvSpPr>
          <p:cNvPr id="4160" name="Line 206"/>
          <p:cNvSpPr>
            <a:spLocks noChangeShapeType="1"/>
          </p:cNvSpPr>
          <p:nvPr/>
        </p:nvSpPr>
        <p:spPr bwMode="auto">
          <a:xfrm>
            <a:off x="1381125" y="2879725"/>
            <a:ext cx="306388" cy="1588"/>
          </a:xfrm>
          <a:prstGeom prst="line">
            <a:avLst/>
          </a:prstGeom>
          <a:noFill/>
          <a:ln w="15875">
            <a:solidFill>
              <a:srgbClr val="000000"/>
            </a:solidFill>
            <a:round/>
            <a:headEnd/>
            <a:tailEnd/>
          </a:ln>
        </p:spPr>
        <p:txBody>
          <a:bodyPr/>
          <a:lstStyle/>
          <a:p>
            <a:endParaRPr lang="en-US"/>
          </a:p>
        </p:txBody>
      </p:sp>
      <p:sp>
        <p:nvSpPr>
          <p:cNvPr id="4161" name="Line 207"/>
          <p:cNvSpPr>
            <a:spLocks noChangeShapeType="1"/>
          </p:cNvSpPr>
          <p:nvPr/>
        </p:nvSpPr>
        <p:spPr bwMode="auto">
          <a:xfrm flipV="1">
            <a:off x="1533525" y="2593975"/>
            <a:ext cx="1588" cy="285750"/>
          </a:xfrm>
          <a:prstGeom prst="line">
            <a:avLst/>
          </a:prstGeom>
          <a:noFill/>
          <a:ln w="15875">
            <a:solidFill>
              <a:srgbClr val="000000"/>
            </a:solidFill>
            <a:round/>
            <a:headEnd/>
            <a:tailEnd/>
          </a:ln>
        </p:spPr>
        <p:txBody>
          <a:bodyPr/>
          <a:lstStyle/>
          <a:p>
            <a:endParaRPr lang="en-US"/>
          </a:p>
        </p:txBody>
      </p:sp>
      <p:sp>
        <p:nvSpPr>
          <p:cNvPr id="4162" name="Line 208"/>
          <p:cNvSpPr>
            <a:spLocks noChangeShapeType="1"/>
          </p:cNvSpPr>
          <p:nvPr/>
        </p:nvSpPr>
        <p:spPr bwMode="auto">
          <a:xfrm flipV="1">
            <a:off x="1533525" y="3048000"/>
            <a:ext cx="1588" cy="563563"/>
          </a:xfrm>
          <a:prstGeom prst="line">
            <a:avLst/>
          </a:prstGeom>
          <a:noFill/>
          <a:ln w="15875">
            <a:solidFill>
              <a:srgbClr val="000000"/>
            </a:solidFill>
            <a:round/>
            <a:headEnd/>
            <a:tailEnd/>
          </a:ln>
        </p:spPr>
        <p:txBody>
          <a:bodyPr/>
          <a:lstStyle/>
          <a:p>
            <a:endParaRPr lang="en-US"/>
          </a:p>
        </p:txBody>
      </p:sp>
      <p:sp>
        <p:nvSpPr>
          <p:cNvPr id="4163" name="Line 209"/>
          <p:cNvSpPr>
            <a:spLocks noChangeShapeType="1"/>
          </p:cNvSpPr>
          <p:nvPr/>
        </p:nvSpPr>
        <p:spPr bwMode="auto">
          <a:xfrm flipH="1">
            <a:off x="842963" y="2593975"/>
            <a:ext cx="690562" cy="1588"/>
          </a:xfrm>
          <a:prstGeom prst="line">
            <a:avLst/>
          </a:prstGeom>
          <a:noFill/>
          <a:ln w="15875">
            <a:solidFill>
              <a:srgbClr val="000000"/>
            </a:solidFill>
            <a:round/>
            <a:headEnd/>
            <a:tailEnd/>
          </a:ln>
        </p:spPr>
        <p:txBody>
          <a:bodyPr/>
          <a:lstStyle/>
          <a:p>
            <a:endParaRPr lang="en-US"/>
          </a:p>
        </p:txBody>
      </p:sp>
      <p:sp>
        <p:nvSpPr>
          <p:cNvPr id="4164" name="Line 210"/>
          <p:cNvSpPr>
            <a:spLocks noChangeShapeType="1"/>
          </p:cNvSpPr>
          <p:nvPr/>
        </p:nvSpPr>
        <p:spPr bwMode="auto">
          <a:xfrm>
            <a:off x="3086100" y="2351088"/>
            <a:ext cx="1588" cy="517525"/>
          </a:xfrm>
          <a:prstGeom prst="line">
            <a:avLst/>
          </a:prstGeom>
          <a:noFill/>
          <a:ln w="15875">
            <a:solidFill>
              <a:srgbClr val="000000"/>
            </a:solidFill>
            <a:round/>
            <a:headEnd/>
            <a:tailEnd/>
          </a:ln>
        </p:spPr>
        <p:txBody>
          <a:bodyPr/>
          <a:lstStyle/>
          <a:p>
            <a:endParaRPr lang="en-US"/>
          </a:p>
        </p:txBody>
      </p:sp>
      <p:sp>
        <p:nvSpPr>
          <p:cNvPr id="4165" name="Line 211"/>
          <p:cNvSpPr>
            <a:spLocks noChangeShapeType="1"/>
          </p:cNvSpPr>
          <p:nvPr/>
        </p:nvSpPr>
        <p:spPr bwMode="auto">
          <a:xfrm>
            <a:off x="3086100" y="2867025"/>
            <a:ext cx="1588" cy="177800"/>
          </a:xfrm>
          <a:prstGeom prst="line">
            <a:avLst/>
          </a:prstGeom>
          <a:noFill/>
          <a:ln w="15875">
            <a:solidFill>
              <a:srgbClr val="000000"/>
            </a:solidFill>
            <a:round/>
            <a:headEnd/>
            <a:tailEnd/>
          </a:ln>
        </p:spPr>
        <p:txBody>
          <a:bodyPr/>
          <a:lstStyle/>
          <a:p>
            <a:endParaRPr lang="en-US"/>
          </a:p>
        </p:txBody>
      </p:sp>
      <p:sp>
        <p:nvSpPr>
          <p:cNvPr id="2260" name="Line 212"/>
          <p:cNvSpPr>
            <a:spLocks noChangeShapeType="1"/>
          </p:cNvSpPr>
          <p:nvPr/>
        </p:nvSpPr>
        <p:spPr bwMode="auto">
          <a:xfrm>
            <a:off x="3086100" y="3044825"/>
            <a:ext cx="255588" cy="157163"/>
          </a:xfrm>
          <a:prstGeom prst="line">
            <a:avLst/>
          </a:prstGeom>
          <a:noFill/>
          <a:ln w="15875">
            <a:solidFill>
              <a:srgbClr val="000000"/>
            </a:solidFill>
            <a:round/>
            <a:headEnd/>
            <a:tailEnd/>
          </a:ln>
        </p:spPr>
        <p:txBody>
          <a:bodyPr/>
          <a:lstStyle/>
          <a:p>
            <a:endParaRPr lang="en-US"/>
          </a:p>
        </p:txBody>
      </p:sp>
      <p:sp>
        <p:nvSpPr>
          <p:cNvPr id="4167" name="Freeform 213"/>
          <p:cNvSpPr>
            <a:spLocks/>
          </p:cNvSpPr>
          <p:nvPr/>
        </p:nvSpPr>
        <p:spPr bwMode="auto">
          <a:xfrm>
            <a:off x="3649663" y="2879725"/>
            <a:ext cx="271462" cy="158750"/>
          </a:xfrm>
          <a:custGeom>
            <a:avLst/>
            <a:gdLst>
              <a:gd name="T0" fmla="*/ 134937 w 171"/>
              <a:gd name="T1" fmla="*/ 0 h 100"/>
              <a:gd name="T2" fmla="*/ 0 w 171"/>
              <a:gd name="T3" fmla="*/ 158750 h 100"/>
              <a:gd name="T4" fmla="*/ 271462 w 171"/>
              <a:gd name="T5" fmla="*/ 158750 h 100"/>
              <a:gd name="T6" fmla="*/ 134937 w 171"/>
              <a:gd name="T7" fmla="*/ 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100">
                <a:moveTo>
                  <a:pt x="85" y="0"/>
                </a:moveTo>
                <a:lnTo>
                  <a:pt x="0" y="100"/>
                </a:lnTo>
                <a:lnTo>
                  <a:pt x="171" y="100"/>
                </a:lnTo>
                <a:lnTo>
                  <a:pt x="85" y="0"/>
                </a:lnTo>
                <a:close/>
              </a:path>
            </a:pathLst>
          </a:custGeom>
          <a:solidFill>
            <a:srgbClr val="FFFFFF"/>
          </a:solidFill>
          <a:ln w="9525">
            <a:noFill/>
            <a:round/>
            <a:headEnd/>
            <a:tailEnd/>
          </a:ln>
        </p:spPr>
        <p:txBody>
          <a:bodyPr/>
          <a:lstStyle/>
          <a:p>
            <a:endParaRPr lang="en-US"/>
          </a:p>
        </p:txBody>
      </p:sp>
      <p:sp>
        <p:nvSpPr>
          <p:cNvPr id="4168" name="Freeform 214"/>
          <p:cNvSpPr>
            <a:spLocks/>
          </p:cNvSpPr>
          <p:nvPr/>
        </p:nvSpPr>
        <p:spPr bwMode="auto">
          <a:xfrm>
            <a:off x="3649663" y="2879725"/>
            <a:ext cx="271462" cy="158750"/>
          </a:xfrm>
          <a:custGeom>
            <a:avLst/>
            <a:gdLst>
              <a:gd name="T0" fmla="*/ 134937 w 171"/>
              <a:gd name="T1" fmla="*/ 0 h 100"/>
              <a:gd name="T2" fmla="*/ 0 w 171"/>
              <a:gd name="T3" fmla="*/ 158750 h 100"/>
              <a:gd name="T4" fmla="*/ 271462 w 171"/>
              <a:gd name="T5" fmla="*/ 158750 h 100"/>
              <a:gd name="T6" fmla="*/ 134937 w 171"/>
              <a:gd name="T7" fmla="*/ 0 h 1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100">
                <a:moveTo>
                  <a:pt x="85" y="0"/>
                </a:moveTo>
                <a:lnTo>
                  <a:pt x="0" y="100"/>
                </a:lnTo>
                <a:lnTo>
                  <a:pt x="171" y="100"/>
                </a:lnTo>
                <a:lnTo>
                  <a:pt x="85" y="0"/>
                </a:lnTo>
                <a:close/>
              </a:path>
            </a:pathLst>
          </a:custGeom>
          <a:noFill/>
          <a:ln w="15875">
            <a:solidFill>
              <a:srgbClr val="000000"/>
            </a:solidFill>
            <a:prstDash val="solid"/>
            <a:round/>
            <a:headEnd/>
            <a:tailEnd/>
          </a:ln>
        </p:spPr>
        <p:txBody>
          <a:bodyPr/>
          <a:lstStyle/>
          <a:p>
            <a:endParaRPr lang="en-US"/>
          </a:p>
        </p:txBody>
      </p:sp>
      <p:sp>
        <p:nvSpPr>
          <p:cNvPr id="4169" name="Line 215"/>
          <p:cNvSpPr>
            <a:spLocks noChangeShapeType="1"/>
          </p:cNvSpPr>
          <p:nvPr/>
        </p:nvSpPr>
        <p:spPr bwMode="auto">
          <a:xfrm>
            <a:off x="3632200" y="2879725"/>
            <a:ext cx="306388" cy="1588"/>
          </a:xfrm>
          <a:prstGeom prst="line">
            <a:avLst/>
          </a:prstGeom>
          <a:noFill/>
          <a:ln w="15875">
            <a:solidFill>
              <a:srgbClr val="000000"/>
            </a:solidFill>
            <a:round/>
            <a:headEnd/>
            <a:tailEnd/>
          </a:ln>
        </p:spPr>
        <p:txBody>
          <a:bodyPr/>
          <a:lstStyle/>
          <a:p>
            <a:endParaRPr lang="en-US"/>
          </a:p>
        </p:txBody>
      </p:sp>
      <p:sp>
        <p:nvSpPr>
          <p:cNvPr id="4170" name="Line 216"/>
          <p:cNvSpPr>
            <a:spLocks noChangeShapeType="1"/>
          </p:cNvSpPr>
          <p:nvPr/>
        </p:nvSpPr>
        <p:spPr bwMode="auto">
          <a:xfrm flipV="1">
            <a:off x="3784600" y="2593975"/>
            <a:ext cx="1588" cy="285750"/>
          </a:xfrm>
          <a:prstGeom prst="line">
            <a:avLst/>
          </a:prstGeom>
          <a:noFill/>
          <a:ln w="15875">
            <a:solidFill>
              <a:srgbClr val="000000"/>
            </a:solidFill>
            <a:round/>
            <a:headEnd/>
            <a:tailEnd/>
          </a:ln>
        </p:spPr>
        <p:txBody>
          <a:bodyPr/>
          <a:lstStyle/>
          <a:p>
            <a:endParaRPr lang="en-US"/>
          </a:p>
        </p:txBody>
      </p:sp>
      <p:sp>
        <p:nvSpPr>
          <p:cNvPr id="4171" name="Line 217"/>
          <p:cNvSpPr>
            <a:spLocks noChangeShapeType="1"/>
          </p:cNvSpPr>
          <p:nvPr/>
        </p:nvSpPr>
        <p:spPr bwMode="auto">
          <a:xfrm flipV="1">
            <a:off x="3784600" y="3048000"/>
            <a:ext cx="1588" cy="563563"/>
          </a:xfrm>
          <a:prstGeom prst="line">
            <a:avLst/>
          </a:prstGeom>
          <a:noFill/>
          <a:ln w="15875">
            <a:solidFill>
              <a:srgbClr val="000000"/>
            </a:solidFill>
            <a:round/>
            <a:headEnd/>
            <a:tailEnd/>
          </a:ln>
        </p:spPr>
        <p:txBody>
          <a:bodyPr/>
          <a:lstStyle/>
          <a:p>
            <a:endParaRPr lang="en-US"/>
          </a:p>
        </p:txBody>
      </p:sp>
      <p:sp>
        <p:nvSpPr>
          <p:cNvPr id="4172" name="Line 218"/>
          <p:cNvSpPr>
            <a:spLocks noChangeShapeType="1"/>
          </p:cNvSpPr>
          <p:nvPr/>
        </p:nvSpPr>
        <p:spPr bwMode="auto">
          <a:xfrm flipH="1">
            <a:off x="3084513" y="2593975"/>
            <a:ext cx="700087" cy="1588"/>
          </a:xfrm>
          <a:prstGeom prst="line">
            <a:avLst/>
          </a:prstGeom>
          <a:noFill/>
          <a:ln w="15875">
            <a:solidFill>
              <a:srgbClr val="000000"/>
            </a:solidFill>
            <a:round/>
            <a:headEnd/>
            <a:tailEnd/>
          </a:ln>
        </p:spPr>
        <p:txBody>
          <a:bodyPr/>
          <a:lstStyle/>
          <a:p>
            <a:endParaRPr lang="en-US"/>
          </a:p>
        </p:txBody>
      </p:sp>
      <p:sp>
        <p:nvSpPr>
          <p:cNvPr id="4173" name="Line 219"/>
          <p:cNvSpPr>
            <a:spLocks noChangeShapeType="1"/>
          </p:cNvSpPr>
          <p:nvPr/>
        </p:nvSpPr>
        <p:spPr bwMode="auto">
          <a:xfrm>
            <a:off x="833438" y="3960813"/>
            <a:ext cx="1587" cy="519112"/>
          </a:xfrm>
          <a:prstGeom prst="line">
            <a:avLst/>
          </a:prstGeom>
          <a:noFill/>
          <a:ln w="15875">
            <a:solidFill>
              <a:srgbClr val="000000"/>
            </a:solidFill>
            <a:round/>
            <a:headEnd/>
            <a:tailEnd/>
          </a:ln>
        </p:spPr>
        <p:txBody>
          <a:bodyPr/>
          <a:lstStyle/>
          <a:p>
            <a:endParaRPr lang="en-US"/>
          </a:p>
        </p:txBody>
      </p:sp>
      <p:sp>
        <p:nvSpPr>
          <p:cNvPr id="4174" name="Line 220"/>
          <p:cNvSpPr>
            <a:spLocks noChangeShapeType="1"/>
          </p:cNvSpPr>
          <p:nvPr/>
        </p:nvSpPr>
        <p:spPr bwMode="auto">
          <a:xfrm>
            <a:off x="833438" y="4476750"/>
            <a:ext cx="1587" cy="177800"/>
          </a:xfrm>
          <a:prstGeom prst="line">
            <a:avLst/>
          </a:prstGeom>
          <a:noFill/>
          <a:ln w="15875">
            <a:solidFill>
              <a:srgbClr val="000000"/>
            </a:solidFill>
            <a:round/>
            <a:headEnd/>
            <a:tailEnd/>
          </a:ln>
        </p:spPr>
        <p:txBody>
          <a:bodyPr/>
          <a:lstStyle/>
          <a:p>
            <a:endParaRPr lang="en-US"/>
          </a:p>
        </p:txBody>
      </p:sp>
      <p:sp>
        <p:nvSpPr>
          <p:cNvPr id="2269" name="Line 221"/>
          <p:cNvSpPr>
            <a:spLocks noChangeShapeType="1"/>
          </p:cNvSpPr>
          <p:nvPr/>
        </p:nvSpPr>
        <p:spPr bwMode="auto">
          <a:xfrm>
            <a:off x="833438" y="4654550"/>
            <a:ext cx="258762" cy="157163"/>
          </a:xfrm>
          <a:prstGeom prst="line">
            <a:avLst/>
          </a:prstGeom>
          <a:noFill/>
          <a:ln w="15875">
            <a:solidFill>
              <a:srgbClr val="000000"/>
            </a:solidFill>
            <a:round/>
            <a:headEnd/>
            <a:tailEnd/>
          </a:ln>
        </p:spPr>
        <p:txBody>
          <a:bodyPr/>
          <a:lstStyle/>
          <a:p>
            <a:endParaRPr lang="en-US"/>
          </a:p>
        </p:txBody>
      </p:sp>
      <p:sp>
        <p:nvSpPr>
          <p:cNvPr id="4176" name="Freeform 222"/>
          <p:cNvSpPr>
            <a:spLocks/>
          </p:cNvSpPr>
          <p:nvPr/>
        </p:nvSpPr>
        <p:spPr bwMode="auto">
          <a:xfrm>
            <a:off x="1397000" y="4489450"/>
            <a:ext cx="273050" cy="157163"/>
          </a:xfrm>
          <a:custGeom>
            <a:avLst/>
            <a:gdLst>
              <a:gd name="T0" fmla="*/ 138113 w 172"/>
              <a:gd name="T1" fmla="*/ 0 h 99"/>
              <a:gd name="T2" fmla="*/ 0 w 172"/>
              <a:gd name="T3" fmla="*/ 157163 h 99"/>
              <a:gd name="T4" fmla="*/ 273050 w 172"/>
              <a:gd name="T5" fmla="*/ 157163 h 99"/>
              <a:gd name="T6" fmla="*/ 138113 w 172"/>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99">
                <a:moveTo>
                  <a:pt x="87" y="0"/>
                </a:moveTo>
                <a:lnTo>
                  <a:pt x="0" y="99"/>
                </a:lnTo>
                <a:lnTo>
                  <a:pt x="172" y="99"/>
                </a:lnTo>
                <a:lnTo>
                  <a:pt x="87" y="0"/>
                </a:lnTo>
                <a:close/>
              </a:path>
            </a:pathLst>
          </a:custGeom>
          <a:solidFill>
            <a:srgbClr val="FFFFFF"/>
          </a:solidFill>
          <a:ln w="9525">
            <a:noFill/>
            <a:round/>
            <a:headEnd/>
            <a:tailEnd/>
          </a:ln>
        </p:spPr>
        <p:txBody>
          <a:bodyPr/>
          <a:lstStyle/>
          <a:p>
            <a:endParaRPr lang="en-US"/>
          </a:p>
        </p:txBody>
      </p:sp>
      <p:sp>
        <p:nvSpPr>
          <p:cNvPr id="4177" name="Freeform 223"/>
          <p:cNvSpPr>
            <a:spLocks/>
          </p:cNvSpPr>
          <p:nvPr/>
        </p:nvSpPr>
        <p:spPr bwMode="auto">
          <a:xfrm>
            <a:off x="1397000" y="4489450"/>
            <a:ext cx="273050" cy="157163"/>
          </a:xfrm>
          <a:custGeom>
            <a:avLst/>
            <a:gdLst>
              <a:gd name="T0" fmla="*/ 138113 w 172"/>
              <a:gd name="T1" fmla="*/ 0 h 99"/>
              <a:gd name="T2" fmla="*/ 0 w 172"/>
              <a:gd name="T3" fmla="*/ 157163 h 99"/>
              <a:gd name="T4" fmla="*/ 273050 w 172"/>
              <a:gd name="T5" fmla="*/ 157163 h 99"/>
              <a:gd name="T6" fmla="*/ 138113 w 172"/>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2" h="99">
                <a:moveTo>
                  <a:pt x="87" y="0"/>
                </a:moveTo>
                <a:lnTo>
                  <a:pt x="0" y="99"/>
                </a:lnTo>
                <a:lnTo>
                  <a:pt x="172" y="99"/>
                </a:lnTo>
                <a:lnTo>
                  <a:pt x="87" y="0"/>
                </a:lnTo>
                <a:close/>
              </a:path>
            </a:pathLst>
          </a:custGeom>
          <a:noFill/>
          <a:ln w="15875">
            <a:solidFill>
              <a:srgbClr val="000000"/>
            </a:solidFill>
            <a:prstDash val="solid"/>
            <a:round/>
            <a:headEnd/>
            <a:tailEnd/>
          </a:ln>
        </p:spPr>
        <p:txBody>
          <a:bodyPr/>
          <a:lstStyle/>
          <a:p>
            <a:endParaRPr lang="en-US"/>
          </a:p>
        </p:txBody>
      </p:sp>
      <p:sp>
        <p:nvSpPr>
          <p:cNvPr id="4178" name="Line 224"/>
          <p:cNvSpPr>
            <a:spLocks noChangeShapeType="1"/>
          </p:cNvSpPr>
          <p:nvPr/>
        </p:nvSpPr>
        <p:spPr bwMode="auto">
          <a:xfrm>
            <a:off x="1381125" y="4489450"/>
            <a:ext cx="306388" cy="1588"/>
          </a:xfrm>
          <a:prstGeom prst="line">
            <a:avLst/>
          </a:prstGeom>
          <a:noFill/>
          <a:ln w="15875">
            <a:solidFill>
              <a:srgbClr val="000000"/>
            </a:solidFill>
            <a:round/>
            <a:headEnd/>
            <a:tailEnd/>
          </a:ln>
        </p:spPr>
        <p:txBody>
          <a:bodyPr/>
          <a:lstStyle/>
          <a:p>
            <a:endParaRPr lang="en-US"/>
          </a:p>
        </p:txBody>
      </p:sp>
      <p:sp>
        <p:nvSpPr>
          <p:cNvPr id="4179" name="Line 225"/>
          <p:cNvSpPr>
            <a:spLocks noChangeShapeType="1"/>
          </p:cNvSpPr>
          <p:nvPr/>
        </p:nvSpPr>
        <p:spPr bwMode="auto">
          <a:xfrm flipV="1">
            <a:off x="1533525" y="4202113"/>
            <a:ext cx="1588" cy="287337"/>
          </a:xfrm>
          <a:prstGeom prst="line">
            <a:avLst/>
          </a:prstGeom>
          <a:noFill/>
          <a:ln w="15875">
            <a:solidFill>
              <a:srgbClr val="000000"/>
            </a:solidFill>
            <a:round/>
            <a:headEnd/>
            <a:tailEnd/>
          </a:ln>
        </p:spPr>
        <p:txBody>
          <a:bodyPr/>
          <a:lstStyle/>
          <a:p>
            <a:endParaRPr lang="en-US"/>
          </a:p>
        </p:txBody>
      </p:sp>
      <p:sp>
        <p:nvSpPr>
          <p:cNvPr id="4180" name="Line 226"/>
          <p:cNvSpPr>
            <a:spLocks noChangeShapeType="1"/>
          </p:cNvSpPr>
          <p:nvPr/>
        </p:nvSpPr>
        <p:spPr bwMode="auto">
          <a:xfrm flipV="1">
            <a:off x="1533525" y="4656138"/>
            <a:ext cx="1588" cy="563562"/>
          </a:xfrm>
          <a:prstGeom prst="line">
            <a:avLst/>
          </a:prstGeom>
          <a:noFill/>
          <a:ln w="15875">
            <a:solidFill>
              <a:srgbClr val="000000"/>
            </a:solidFill>
            <a:round/>
            <a:headEnd/>
            <a:tailEnd/>
          </a:ln>
        </p:spPr>
        <p:txBody>
          <a:bodyPr/>
          <a:lstStyle/>
          <a:p>
            <a:endParaRPr lang="en-US"/>
          </a:p>
        </p:txBody>
      </p:sp>
      <p:sp>
        <p:nvSpPr>
          <p:cNvPr id="4181" name="Line 227"/>
          <p:cNvSpPr>
            <a:spLocks noChangeShapeType="1"/>
          </p:cNvSpPr>
          <p:nvPr/>
        </p:nvSpPr>
        <p:spPr bwMode="auto">
          <a:xfrm flipH="1">
            <a:off x="836613" y="5219700"/>
            <a:ext cx="696912" cy="3175"/>
          </a:xfrm>
          <a:prstGeom prst="line">
            <a:avLst/>
          </a:prstGeom>
          <a:noFill/>
          <a:ln w="15875">
            <a:solidFill>
              <a:srgbClr val="000000"/>
            </a:solidFill>
            <a:round/>
            <a:headEnd/>
            <a:tailEnd/>
          </a:ln>
        </p:spPr>
        <p:txBody>
          <a:bodyPr/>
          <a:lstStyle/>
          <a:p>
            <a:endParaRPr lang="en-US"/>
          </a:p>
        </p:txBody>
      </p:sp>
      <p:sp>
        <p:nvSpPr>
          <p:cNvPr id="4182" name="Line 228"/>
          <p:cNvSpPr>
            <a:spLocks noChangeShapeType="1"/>
          </p:cNvSpPr>
          <p:nvPr/>
        </p:nvSpPr>
        <p:spPr bwMode="auto">
          <a:xfrm>
            <a:off x="3086100" y="3960813"/>
            <a:ext cx="1588" cy="519112"/>
          </a:xfrm>
          <a:prstGeom prst="line">
            <a:avLst/>
          </a:prstGeom>
          <a:noFill/>
          <a:ln w="15875">
            <a:solidFill>
              <a:srgbClr val="000000"/>
            </a:solidFill>
            <a:round/>
            <a:headEnd/>
            <a:tailEnd/>
          </a:ln>
        </p:spPr>
        <p:txBody>
          <a:bodyPr/>
          <a:lstStyle/>
          <a:p>
            <a:endParaRPr lang="en-US"/>
          </a:p>
        </p:txBody>
      </p:sp>
      <p:sp>
        <p:nvSpPr>
          <p:cNvPr id="4183" name="Line 229"/>
          <p:cNvSpPr>
            <a:spLocks noChangeShapeType="1"/>
          </p:cNvSpPr>
          <p:nvPr/>
        </p:nvSpPr>
        <p:spPr bwMode="auto">
          <a:xfrm>
            <a:off x="3086100" y="4476750"/>
            <a:ext cx="1588" cy="177800"/>
          </a:xfrm>
          <a:prstGeom prst="line">
            <a:avLst/>
          </a:prstGeom>
          <a:noFill/>
          <a:ln w="15875">
            <a:solidFill>
              <a:srgbClr val="000000"/>
            </a:solidFill>
            <a:round/>
            <a:headEnd/>
            <a:tailEnd/>
          </a:ln>
        </p:spPr>
        <p:txBody>
          <a:bodyPr/>
          <a:lstStyle/>
          <a:p>
            <a:endParaRPr lang="en-US"/>
          </a:p>
        </p:txBody>
      </p:sp>
      <p:sp>
        <p:nvSpPr>
          <p:cNvPr id="4184" name="Line 230"/>
          <p:cNvSpPr>
            <a:spLocks noChangeShapeType="1"/>
          </p:cNvSpPr>
          <p:nvPr/>
        </p:nvSpPr>
        <p:spPr bwMode="auto">
          <a:xfrm>
            <a:off x="3086100" y="4654550"/>
            <a:ext cx="255588" cy="157163"/>
          </a:xfrm>
          <a:prstGeom prst="line">
            <a:avLst/>
          </a:prstGeom>
          <a:noFill/>
          <a:ln w="15875">
            <a:solidFill>
              <a:srgbClr val="000000"/>
            </a:solidFill>
            <a:round/>
            <a:headEnd/>
            <a:tailEnd/>
          </a:ln>
        </p:spPr>
        <p:txBody>
          <a:bodyPr/>
          <a:lstStyle/>
          <a:p>
            <a:endParaRPr lang="en-US"/>
          </a:p>
        </p:txBody>
      </p:sp>
      <p:sp>
        <p:nvSpPr>
          <p:cNvPr id="4185" name="Freeform 231"/>
          <p:cNvSpPr>
            <a:spLocks/>
          </p:cNvSpPr>
          <p:nvPr/>
        </p:nvSpPr>
        <p:spPr bwMode="auto">
          <a:xfrm>
            <a:off x="3649663" y="4489450"/>
            <a:ext cx="271462" cy="157163"/>
          </a:xfrm>
          <a:custGeom>
            <a:avLst/>
            <a:gdLst>
              <a:gd name="T0" fmla="*/ 134937 w 171"/>
              <a:gd name="T1" fmla="*/ 0 h 99"/>
              <a:gd name="T2" fmla="*/ 0 w 171"/>
              <a:gd name="T3" fmla="*/ 157163 h 99"/>
              <a:gd name="T4" fmla="*/ 271462 w 171"/>
              <a:gd name="T5" fmla="*/ 157163 h 99"/>
              <a:gd name="T6" fmla="*/ 134937 w 171"/>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99">
                <a:moveTo>
                  <a:pt x="85" y="0"/>
                </a:moveTo>
                <a:lnTo>
                  <a:pt x="0" y="99"/>
                </a:lnTo>
                <a:lnTo>
                  <a:pt x="171" y="99"/>
                </a:lnTo>
                <a:lnTo>
                  <a:pt x="85" y="0"/>
                </a:lnTo>
                <a:close/>
              </a:path>
            </a:pathLst>
          </a:custGeom>
          <a:solidFill>
            <a:srgbClr val="FFFFFF"/>
          </a:solidFill>
          <a:ln w="9525">
            <a:noFill/>
            <a:round/>
            <a:headEnd/>
            <a:tailEnd/>
          </a:ln>
        </p:spPr>
        <p:txBody>
          <a:bodyPr/>
          <a:lstStyle/>
          <a:p>
            <a:endParaRPr lang="en-US"/>
          </a:p>
        </p:txBody>
      </p:sp>
      <p:sp>
        <p:nvSpPr>
          <p:cNvPr id="4186" name="Freeform 232"/>
          <p:cNvSpPr>
            <a:spLocks/>
          </p:cNvSpPr>
          <p:nvPr/>
        </p:nvSpPr>
        <p:spPr bwMode="auto">
          <a:xfrm>
            <a:off x="3649663" y="4489450"/>
            <a:ext cx="271462" cy="157163"/>
          </a:xfrm>
          <a:custGeom>
            <a:avLst/>
            <a:gdLst>
              <a:gd name="T0" fmla="*/ 134937 w 171"/>
              <a:gd name="T1" fmla="*/ 0 h 99"/>
              <a:gd name="T2" fmla="*/ 0 w 171"/>
              <a:gd name="T3" fmla="*/ 157163 h 99"/>
              <a:gd name="T4" fmla="*/ 271462 w 171"/>
              <a:gd name="T5" fmla="*/ 157163 h 99"/>
              <a:gd name="T6" fmla="*/ 134937 w 171"/>
              <a:gd name="T7" fmla="*/ 0 h 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1" h="99">
                <a:moveTo>
                  <a:pt x="85" y="0"/>
                </a:moveTo>
                <a:lnTo>
                  <a:pt x="0" y="99"/>
                </a:lnTo>
                <a:lnTo>
                  <a:pt x="171" y="99"/>
                </a:lnTo>
                <a:lnTo>
                  <a:pt x="85" y="0"/>
                </a:lnTo>
                <a:close/>
              </a:path>
            </a:pathLst>
          </a:custGeom>
          <a:noFill/>
          <a:ln w="15875">
            <a:solidFill>
              <a:srgbClr val="000000"/>
            </a:solidFill>
            <a:prstDash val="solid"/>
            <a:round/>
            <a:headEnd/>
            <a:tailEnd/>
          </a:ln>
        </p:spPr>
        <p:txBody>
          <a:bodyPr/>
          <a:lstStyle/>
          <a:p>
            <a:endParaRPr lang="en-US"/>
          </a:p>
        </p:txBody>
      </p:sp>
      <p:sp>
        <p:nvSpPr>
          <p:cNvPr id="4187" name="Line 233"/>
          <p:cNvSpPr>
            <a:spLocks noChangeShapeType="1"/>
          </p:cNvSpPr>
          <p:nvPr/>
        </p:nvSpPr>
        <p:spPr bwMode="auto">
          <a:xfrm>
            <a:off x="3632200" y="4489450"/>
            <a:ext cx="306388" cy="1588"/>
          </a:xfrm>
          <a:prstGeom prst="line">
            <a:avLst/>
          </a:prstGeom>
          <a:noFill/>
          <a:ln w="15875">
            <a:solidFill>
              <a:srgbClr val="000000"/>
            </a:solidFill>
            <a:round/>
            <a:headEnd/>
            <a:tailEnd/>
          </a:ln>
        </p:spPr>
        <p:txBody>
          <a:bodyPr/>
          <a:lstStyle/>
          <a:p>
            <a:endParaRPr lang="en-US"/>
          </a:p>
        </p:txBody>
      </p:sp>
      <p:sp>
        <p:nvSpPr>
          <p:cNvPr id="4188" name="Line 234"/>
          <p:cNvSpPr>
            <a:spLocks noChangeShapeType="1"/>
          </p:cNvSpPr>
          <p:nvPr/>
        </p:nvSpPr>
        <p:spPr bwMode="auto">
          <a:xfrm flipV="1">
            <a:off x="3784600" y="4202113"/>
            <a:ext cx="1588" cy="287337"/>
          </a:xfrm>
          <a:prstGeom prst="line">
            <a:avLst/>
          </a:prstGeom>
          <a:noFill/>
          <a:ln w="15875">
            <a:solidFill>
              <a:srgbClr val="000000"/>
            </a:solidFill>
            <a:round/>
            <a:headEnd/>
            <a:tailEnd/>
          </a:ln>
        </p:spPr>
        <p:txBody>
          <a:bodyPr/>
          <a:lstStyle/>
          <a:p>
            <a:endParaRPr lang="en-US"/>
          </a:p>
        </p:txBody>
      </p:sp>
      <p:sp>
        <p:nvSpPr>
          <p:cNvPr id="4189" name="Line 235"/>
          <p:cNvSpPr>
            <a:spLocks noChangeShapeType="1"/>
          </p:cNvSpPr>
          <p:nvPr/>
        </p:nvSpPr>
        <p:spPr bwMode="auto">
          <a:xfrm flipV="1">
            <a:off x="3784600" y="4656138"/>
            <a:ext cx="1588" cy="563562"/>
          </a:xfrm>
          <a:prstGeom prst="line">
            <a:avLst/>
          </a:prstGeom>
          <a:noFill/>
          <a:ln w="15875">
            <a:solidFill>
              <a:srgbClr val="000000"/>
            </a:solidFill>
            <a:round/>
            <a:headEnd/>
            <a:tailEnd/>
          </a:ln>
        </p:spPr>
        <p:txBody>
          <a:bodyPr/>
          <a:lstStyle/>
          <a:p>
            <a:endParaRPr lang="en-US"/>
          </a:p>
        </p:txBody>
      </p:sp>
      <p:sp>
        <p:nvSpPr>
          <p:cNvPr id="4190" name="Line 236"/>
          <p:cNvSpPr>
            <a:spLocks noChangeShapeType="1"/>
          </p:cNvSpPr>
          <p:nvPr/>
        </p:nvSpPr>
        <p:spPr bwMode="auto">
          <a:xfrm>
            <a:off x="836613" y="5561013"/>
            <a:ext cx="2252662" cy="1587"/>
          </a:xfrm>
          <a:prstGeom prst="line">
            <a:avLst/>
          </a:prstGeom>
          <a:noFill/>
          <a:ln w="15875">
            <a:solidFill>
              <a:srgbClr val="000000"/>
            </a:solidFill>
            <a:round/>
            <a:headEnd/>
            <a:tailEnd/>
          </a:ln>
        </p:spPr>
        <p:txBody>
          <a:bodyPr/>
          <a:lstStyle/>
          <a:p>
            <a:endParaRPr lang="en-US"/>
          </a:p>
        </p:txBody>
      </p:sp>
      <p:sp>
        <p:nvSpPr>
          <p:cNvPr id="4191" name="Line 237"/>
          <p:cNvSpPr>
            <a:spLocks noChangeShapeType="1"/>
          </p:cNvSpPr>
          <p:nvPr/>
        </p:nvSpPr>
        <p:spPr bwMode="auto">
          <a:xfrm>
            <a:off x="828675" y="2351088"/>
            <a:ext cx="2254250" cy="1587"/>
          </a:xfrm>
          <a:prstGeom prst="line">
            <a:avLst/>
          </a:prstGeom>
          <a:noFill/>
          <a:ln w="15875">
            <a:solidFill>
              <a:srgbClr val="000000"/>
            </a:solidFill>
            <a:round/>
            <a:headEnd/>
            <a:tailEnd/>
          </a:ln>
        </p:spPr>
        <p:txBody>
          <a:bodyPr/>
          <a:lstStyle/>
          <a:p>
            <a:endParaRPr lang="en-US"/>
          </a:p>
        </p:txBody>
      </p:sp>
      <p:sp>
        <p:nvSpPr>
          <p:cNvPr id="4192" name="Freeform 238"/>
          <p:cNvSpPr>
            <a:spLocks/>
          </p:cNvSpPr>
          <p:nvPr/>
        </p:nvSpPr>
        <p:spPr bwMode="auto">
          <a:xfrm>
            <a:off x="1881188" y="3694113"/>
            <a:ext cx="525462" cy="536575"/>
          </a:xfrm>
          <a:custGeom>
            <a:avLst/>
            <a:gdLst>
              <a:gd name="T0" fmla="*/ 234950 w 331"/>
              <a:gd name="T1" fmla="*/ 1588 h 338"/>
              <a:gd name="T2" fmla="*/ 196850 w 331"/>
              <a:gd name="T3" fmla="*/ 9525 h 338"/>
              <a:gd name="T4" fmla="*/ 158750 w 331"/>
              <a:gd name="T5" fmla="*/ 20638 h 338"/>
              <a:gd name="T6" fmla="*/ 125412 w 331"/>
              <a:gd name="T7" fmla="*/ 38100 h 338"/>
              <a:gd name="T8" fmla="*/ 95250 w 331"/>
              <a:gd name="T9" fmla="*/ 60325 h 338"/>
              <a:gd name="T10" fmla="*/ 66675 w 331"/>
              <a:gd name="T11" fmla="*/ 87313 h 338"/>
              <a:gd name="T12" fmla="*/ 44450 w 331"/>
              <a:gd name="T13" fmla="*/ 119063 h 338"/>
              <a:gd name="T14" fmla="*/ 25400 w 331"/>
              <a:gd name="T15" fmla="*/ 152400 h 338"/>
              <a:gd name="T16" fmla="*/ 11112 w 331"/>
              <a:gd name="T17" fmla="*/ 187325 h 338"/>
              <a:gd name="T18" fmla="*/ 3175 w 331"/>
              <a:gd name="T19" fmla="*/ 228600 h 338"/>
              <a:gd name="T20" fmla="*/ 0 w 331"/>
              <a:gd name="T21" fmla="*/ 268288 h 338"/>
              <a:gd name="T22" fmla="*/ 3175 w 331"/>
              <a:gd name="T23" fmla="*/ 307975 h 338"/>
              <a:gd name="T24" fmla="*/ 11112 w 331"/>
              <a:gd name="T25" fmla="*/ 349250 h 338"/>
              <a:gd name="T26" fmla="*/ 25400 w 331"/>
              <a:gd name="T27" fmla="*/ 384175 h 338"/>
              <a:gd name="T28" fmla="*/ 44450 w 331"/>
              <a:gd name="T29" fmla="*/ 417513 h 338"/>
              <a:gd name="T30" fmla="*/ 66675 w 331"/>
              <a:gd name="T31" fmla="*/ 449263 h 338"/>
              <a:gd name="T32" fmla="*/ 95250 w 331"/>
              <a:gd name="T33" fmla="*/ 476250 h 338"/>
              <a:gd name="T34" fmla="*/ 125412 w 331"/>
              <a:gd name="T35" fmla="*/ 498475 h 338"/>
              <a:gd name="T36" fmla="*/ 158750 w 331"/>
              <a:gd name="T37" fmla="*/ 515938 h 338"/>
              <a:gd name="T38" fmla="*/ 196850 w 331"/>
              <a:gd name="T39" fmla="*/ 527050 h 338"/>
              <a:gd name="T40" fmla="*/ 234950 w 331"/>
              <a:gd name="T41" fmla="*/ 534988 h 338"/>
              <a:gd name="T42" fmla="*/ 276225 w 331"/>
              <a:gd name="T43" fmla="*/ 534988 h 338"/>
              <a:gd name="T44" fmla="*/ 315912 w 331"/>
              <a:gd name="T45" fmla="*/ 530225 h 338"/>
              <a:gd name="T46" fmla="*/ 352425 w 331"/>
              <a:gd name="T47" fmla="*/ 520700 h 338"/>
              <a:gd name="T48" fmla="*/ 387350 w 331"/>
              <a:gd name="T49" fmla="*/ 504825 h 338"/>
              <a:gd name="T50" fmla="*/ 419100 w 331"/>
              <a:gd name="T51" fmla="*/ 484188 h 338"/>
              <a:gd name="T52" fmla="*/ 449262 w 331"/>
              <a:gd name="T53" fmla="*/ 458788 h 338"/>
              <a:gd name="T54" fmla="*/ 473075 w 331"/>
              <a:gd name="T55" fmla="*/ 428625 h 338"/>
              <a:gd name="T56" fmla="*/ 493712 w 331"/>
              <a:gd name="T57" fmla="*/ 395288 h 338"/>
              <a:gd name="T58" fmla="*/ 509587 w 331"/>
              <a:gd name="T59" fmla="*/ 360363 h 338"/>
              <a:gd name="T60" fmla="*/ 519112 w 331"/>
              <a:gd name="T61" fmla="*/ 322263 h 338"/>
              <a:gd name="T62" fmla="*/ 525462 w 331"/>
              <a:gd name="T63" fmla="*/ 282575 h 338"/>
              <a:gd name="T64" fmla="*/ 523875 w 331"/>
              <a:gd name="T65" fmla="*/ 241300 h 338"/>
              <a:gd name="T66" fmla="*/ 517525 w 331"/>
              <a:gd name="T67" fmla="*/ 200025 h 338"/>
              <a:gd name="T68" fmla="*/ 504825 w 331"/>
              <a:gd name="T69" fmla="*/ 163513 h 338"/>
              <a:gd name="T70" fmla="*/ 487362 w 331"/>
              <a:gd name="T71" fmla="*/ 130175 h 338"/>
              <a:gd name="T72" fmla="*/ 466725 w 331"/>
              <a:gd name="T73" fmla="*/ 96838 h 338"/>
              <a:gd name="T74" fmla="*/ 438150 w 331"/>
              <a:gd name="T75" fmla="*/ 69850 h 338"/>
              <a:gd name="T76" fmla="*/ 409575 w 331"/>
              <a:gd name="T77" fmla="*/ 46038 h 338"/>
              <a:gd name="T78" fmla="*/ 376237 w 331"/>
              <a:gd name="T79" fmla="*/ 26988 h 338"/>
              <a:gd name="T80" fmla="*/ 339725 w 331"/>
              <a:gd name="T81" fmla="*/ 12700 h 338"/>
              <a:gd name="T82" fmla="*/ 303212 w 331"/>
              <a:gd name="T83" fmla="*/ 3175 h 338"/>
              <a:gd name="T84" fmla="*/ 261937 w 331"/>
              <a:gd name="T85" fmla="*/ 0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1" h="338">
                <a:moveTo>
                  <a:pt x="165" y="0"/>
                </a:moveTo>
                <a:lnTo>
                  <a:pt x="156" y="0"/>
                </a:lnTo>
                <a:lnTo>
                  <a:pt x="148" y="1"/>
                </a:lnTo>
                <a:lnTo>
                  <a:pt x="140" y="2"/>
                </a:lnTo>
                <a:lnTo>
                  <a:pt x="132" y="4"/>
                </a:lnTo>
                <a:lnTo>
                  <a:pt x="124" y="6"/>
                </a:lnTo>
                <a:lnTo>
                  <a:pt x="116" y="8"/>
                </a:lnTo>
                <a:lnTo>
                  <a:pt x="109" y="10"/>
                </a:lnTo>
                <a:lnTo>
                  <a:pt x="100" y="13"/>
                </a:lnTo>
                <a:lnTo>
                  <a:pt x="93" y="17"/>
                </a:lnTo>
                <a:lnTo>
                  <a:pt x="86" y="20"/>
                </a:lnTo>
                <a:lnTo>
                  <a:pt x="79" y="24"/>
                </a:lnTo>
                <a:lnTo>
                  <a:pt x="73" y="29"/>
                </a:lnTo>
                <a:lnTo>
                  <a:pt x="66" y="33"/>
                </a:lnTo>
                <a:lnTo>
                  <a:pt x="60" y="38"/>
                </a:lnTo>
                <a:lnTo>
                  <a:pt x="54" y="44"/>
                </a:lnTo>
                <a:lnTo>
                  <a:pt x="48" y="49"/>
                </a:lnTo>
                <a:lnTo>
                  <a:pt x="42" y="55"/>
                </a:lnTo>
                <a:lnTo>
                  <a:pt x="37" y="61"/>
                </a:lnTo>
                <a:lnTo>
                  <a:pt x="32" y="68"/>
                </a:lnTo>
                <a:lnTo>
                  <a:pt x="28" y="75"/>
                </a:lnTo>
                <a:lnTo>
                  <a:pt x="23" y="82"/>
                </a:lnTo>
                <a:lnTo>
                  <a:pt x="20" y="89"/>
                </a:lnTo>
                <a:lnTo>
                  <a:pt x="16" y="96"/>
                </a:lnTo>
                <a:lnTo>
                  <a:pt x="13" y="103"/>
                </a:lnTo>
                <a:lnTo>
                  <a:pt x="10" y="111"/>
                </a:lnTo>
                <a:lnTo>
                  <a:pt x="7" y="118"/>
                </a:lnTo>
                <a:lnTo>
                  <a:pt x="5" y="126"/>
                </a:lnTo>
                <a:lnTo>
                  <a:pt x="3" y="134"/>
                </a:lnTo>
                <a:lnTo>
                  <a:pt x="2" y="144"/>
                </a:lnTo>
                <a:lnTo>
                  <a:pt x="1" y="152"/>
                </a:lnTo>
                <a:lnTo>
                  <a:pt x="0" y="160"/>
                </a:lnTo>
                <a:lnTo>
                  <a:pt x="0" y="169"/>
                </a:lnTo>
                <a:lnTo>
                  <a:pt x="0" y="178"/>
                </a:lnTo>
                <a:lnTo>
                  <a:pt x="1" y="186"/>
                </a:lnTo>
                <a:lnTo>
                  <a:pt x="2" y="194"/>
                </a:lnTo>
                <a:lnTo>
                  <a:pt x="3" y="203"/>
                </a:lnTo>
                <a:lnTo>
                  <a:pt x="5" y="212"/>
                </a:lnTo>
                <a:lnTo>
                  <a:pt x="7" y="220"/>
                </a:lnTo>
                <a:lnTo>
                  <a:pt x="10" y="227"/>
                </a:lnTo>
                <a:lnTo>
                  <a:pt x="13" y="235"/>
                </a:lnTo>
                <a:lnTo>
                  <a:pt x="16" y="242"/>
                </a:lnTo>
                <a:lnTo>
                  <a:pt x="20" y="249"/>
                </a:lnTo>
                <a:lnTo>
                  <a:pt x="23" y="256"/>
                </a:lnTo>
                <a:lnTo>
                  <a:pt x="28" y="263"/>
                </a:lnTo>
                <a:lnTo>
                  <a:pt x="32" y="270"/>
                </a:lnTo>
                <a:lnTo>
                  <a:pt x="37" y="277"/>
                </a:lnTo>
                <a:lnTo>
                  <a:pt x="42" y="283"/>
                </a:lnTo>
                <a:lnTo>
                  <a:pt x="48" y="289"/>
                </a:lnTo>
                <a:lnTo>
                  <a:pt x="54" y="294"/>
                </a:lnTo>
                <a:lnTo>
                  <a:pt x="60" y="300"/>
                </a:lnTo>
                <a:lnTo>
                  <a:pt x="66" y="305"/>
                </a:lnTo>
                <a:lnTo>
                  <a:pt x="73" y="309"/>
                </a:lnTo>
                <a:lnTo>
                  <a:pt x="79" y="314"/>
                </a:lnTo>
                <a:lnTo>
                  <a:pt x="86" y="318"/>
                </a:lnTo>
                <a:lnTo>
                  <a:pt x="93" y="321"/>
                </a:lnTo>
                <a:lnTo>
                  <a:pt x="100" y="325"/>
                </a:lnTo>
                <a:lnTo>
                  <a:pt x="109" y="328"/>
                </a:lnTo>
                <a:lnTo>
                  <a:pt x="116" y="330"/>
                </a:lnTo>
                <a:lnTo>
                  <a:pt x="124" y="332"/>
                </a:lnTo>
                <a:lnTo>
                  <a:pt x="132" y="334"/>
                </a:lnTo>
                <a:lnTo>
                  <a:pt x="140" y="336"/>
                </a:lnTo>
                <a:lnTo>
                  <a:pt x="148" y="337"/>
                </a:lnTo>
                <a:lnTo>
                  <a:pt x="156" y="337"/>
                </a:lnTo>
                <a:lnTo>
                  <a:pt x="165" y="338"/>
                </a:lnTo>
                <a:lnTo>
                  <a:pt x="174" y="337"/>
                </a:lnTo>
                <a:lnTo>
                  <a:pt x="182" y="337"/>
                </a:lnTo>
                <a:lnTo>
                  <a:pt x="191" y="336"/>
                </a:lnTo>
                <a:lnTo>
                  <a:pt x="199" y="334"/>
                </a:lnTo>
                <a:lnTo>
                  <a:pt x="206" y="332"/>
                </a:lnTo>
                <a:lnTo>
                  <a:pt x="214" y="330"/>
                </a:lnTo>
                <a:lnTo>
                  <a:pt x="222" y="328"/>
                </a:lnTo>
                <a:lnTo>
                  <a:pt x="230" y="325"/>
                </a:lnTo>
                <a:lnTo>
                  <a:pt x="237" y="321"/>
                </a:lnTo>
                <a:lnTo>
                  <a:pt x="244" y="318"/>
                </a:lnTo>
                <a:lnTo>
                  <a:pt x="251" y="314"/>
                </a:lnTo>
                <a:lnTo>
                  <a:pt x="258" y="309"/>
                </a:lnTo>
                <a:lnTo>
                  <a:pt x="264" y="305"/>
                </a:lnTo>
                <a:lnTo>
                  <a:pt x="270" y="300"/>
                </a:lnTo>
                <a:lnTo>
                  <a:pt x="276" y="294"/>
                </a:lnTo>
                <a:lnTo>
                  <a:pt x="283" y="289"/>
                </a:lnTo>
                <a:lnTo>
                  <a:pt x="288" y="283"/>
                </a:lnTo>
                <a:lnTo>
                  <a:pt x="294" y="277"/>
                </a:lnTo>
                <a:lnTo>
                  <a:pt x="298" y="270"/>
                </a:lnTo>
                <a:lnTo>
                  <a:pt x="303" y="263"/>
                </a:lnTo>
                <a:lnTo>
                  <a:pt x="307" y="256"/>
                </a:lnTo>
                <a:lnTo>
                  <a:pt x="311" y="249"/>
                </a:lnTo>
                <a:lnTo>
                  <a:pt x="315" y="242"/>
                </a:lnTo>
                <a:lnTo>
                  <a:pt x="318" y="235"/>
                </a:lnTo>
                <a:lnTo>
                  <a:pt x="321" y="227"/>
                </a:lnTo>
                <a:lnTo>
                  <a:pt x="323" y="220"/>
                </a:lnTo>
                <a:lnTo>
                  <a:pt x="326" y="212"/>
                </a:lnTo>
                <a:lnTo>
                  <a:pt x="327" y="203"/>
                </a:lnTo>
                <a:lnTo>
                  <a:pt x="329" y="194"/>
                </a:lnTo>
                <a:lnTo>
                  <a:pt x="330" y="186"/>
                </a:lnTo>
                <a:lnTo>
                  <a:pt x="331" y="178"/>
                </a:lnTo>
                <a:lnTo>
                  <a:pt x="331" y="169"/>
                </a:lnTo>
                <a:lnTo>
                  <a:pt x="331" y="160"/>
                </a:lnTo>
                <a:lnTo>
                  <a:pt x="330" y="152"/>
                </a:lnTo>
                <a:lnTo>
                  <a:pt x="329" y="144"/>
                </a:lnTo>
                <a:lnTo>
                  <a:pt x="327" y="134"/>
                </a:lnTo>
                <a:lnTo>
                  <a:pt x="326" y="126"/>
                </a:lnTo>
                <a:lnTo>
                  <a:pt x="323" y="118"/>
                </a:lnTo>
                <a:lnTo>
                  <a:pt x="321" y="111"/>
                </a:lnTo>
                <a:lnTo>
                  <a:pt x="318" y="103"/>
                </a:lnTo>
                <a:lnTo>
                  <a:pt x="315" y="96"/>
                </a:lnTo>
                <a:lnTo>
                  <a:pt x="311" y="89"/>
                </a:lnTo>
                <a:lnTo>
                  <a:pt x="307" y="82"/>
                </a:lnTo>
                <a:lnTo>
                  <a:pt x="303" y="75"/>
                </a:lnTo>
                <a:lnTo>
                  <a:pt x="298" y="68"/>
                </a:lnTo>
                <a:lnTo>
                  <a:pt x="294" y="61"/>
                </a:lnTo>
                <a:lnTo>
                  <a:pt x="288" y="55"/>
                </a:lnTo>
                <a:lnTo>
                  <a:pt x="283" y="49"/>
                </a:lnTo>
                <a:lnTo>
                  <a:pt x="276" y="44"/>
                </a:lnTo>
                <a:lnTo>
                  <a:pt x="270" y="38"/>
                </a:lnTo>
                <a:lnTo>
                  <a:pt x="264" y="33"/>
                </a:lnTo>
                <a:lnTo>
                  <a:pt x="258" y="29"/>
                </a:lnTo>
                <a:lnTo>
                  <a:pt x="251" y="24"/>
                </a:lnTo>
                <a:lnTo>
                  <a:pt x="244" y="20"/>
                </a:lnTo>
                <a:lnTo>
                  <a:pt x="237" y="17"/>
                </a:lnTo>
                <a:lnTo>
                  <a:pt x="230" y="13"/>
                </a:lnTo>
                <a:lnTo>
                  <a:pt x="222" y="10"/>
                </a:lnTo>
                <a:lnTo>
                  <a:pt x="214" y="8"/>
                </a:lnTo>
                <a:lnTo>
                  <a:pt x="206" y="6"/>
                </a:lnTo>
                <a:lnTo>
                  <a:pt x="199" y="4"/>
                </a:lnTo>
                <a:lnTo>
                  <a:pt x="191" y="2"/>
                </a:lnTo>
                <a:lnTo>
                  <a:pt x="182" y="1"/>
                </a:lnTo>
                <a:lnTo>
                  <a:pt x="174" y="0"/>
                </a:lnTo>
                <a:lnTo>
                  <a:pt x="165" y="0"/>
                </a:lnTo>
                <a:close/>
              </a:path>
            </a:pathLst>
          </a:custGeom>
          <a:solidFill>
            <a:srgbClr val="FFFFFF"/>
          </a:solidFill>
          <a:ln w="9525">
            <a:noFill/>
            <a:round/>
            <a:headEnd/>
            <a:tailEnd/>
          </a:ln>
        </p:spPr>
        <p:txBody>
          <a:bodyPr/>
          <a:lstStyle/>
          <a:p>
            <a:endParaRPr lang="en-US"/>
          </a:p>
        </p:txBody>
      </p:sp>
      <p:sp>
        <p:nvSpPr>
          <p:cNvPr id="4193" name="Freeform 239"/>
          <p:cNvSpPr>
            <a:spLocks/>
          </p:cNvSpPr>
          <p:nvPr/>
        </p:nvSpPr>
        <p:spPr bwMode="auto">
          <a:xfrm>
            <a:off x="1881188" y="3694113"/>
            <a:ext cx="525462" cy="536575"/>
          </a:xfrm>
          <a:custGeom>
            <a:avLst/>
            <a:gdLst>
              <a:gd name="T0" fmla="*/ 234950 w 331"/>
              <a:gd name="T1" fmla="*/ 1588 h 338"/>
              <a:gd name="T2" fmla="*/ 196850 w 331"/>
              <a:gd name="T3" fmla="*/ 9525 h 338"/>
              <a:gd name="T4" fmla="*/ 158750 w 331"/>
              <a:gd name="T5" fmla="*/ 20638 h 338"/>
              <a:gd name="T6" fmla="*/ 125412 w 331"/>
              <a:gd name="T7" fmla="*/ 38100 h 338"/>
              <a:gd name="T8" fmla="*/ 95250 w 331"/>
              <a:gd name="T9" fmla="*/ 60325 h 338"/>
              <a:gd name="T10" fmla="*/ 66675 w 331"/>
              <a:gd name="T11" fmla="*/ 87313 h 338"/>
              <a:gd name="T12" fmla="*/ 44450 w 331"/>
              <a:gd name="T13" fmla="*/ 119063 h 338"/>
              <a:gd name="T14" fmla="*/ 25400 w 331"/>
              <a:gd name="T15" fmla="*/ 152400 h 338"/>
              <a:gd name="T16" fmla="*/ 11112 w 331"/>
              <a:gd name="T17" fmla="*/ 187325 h 338"/>
              <a:gd name="T18" fmla="*/ 3175 w 331"/>
              <a:gd name="T19" fmla="*/ 228600 h 338"/>
              <a:gd name="T20" fmla="*/ 0 w 331"/>
              <a:gd name="T21" fmla="*/ 268288 h 338"/>
              <a:gd name="T22" fmla="*/ 3175 w 331"/>
              <a:gd name="T23" fmla="*/ 307975 h 338"/>
              <a:gd name="T24" fmla="*/ 11112 w 331"/>
              <a:gd name="T25" fmla="*/ 349250 h 338"/>
              <a:gd name="T26" fmla="*/ 25400 w 331"/>
              <a:gd name="T27" fmla="*/ 384175 h 338"/>
              <a:gd name="T28" fmla="*/ 44450 w 331"/>
              <a:gd name="T29" fmla="*/ 417513 h 338"/>
              <a:gd name="T30" fmla="*/ 66675 w 331"/>
              <a:gd name="T31" fmla="*/ 449263 h 338"/>
              <a:gd name="T32" fmla="*/ 95250 w 331"/>
              <a:gd name="T33" fmla="*/ 476250 h 338"/>
              <a:gd name="T34" fmla="*/ 125412 w 331"/>
              <a:gd name="T35" fmla="*/ 498475 h 338"/>
              <a:gd name="T36" fmla="*/ 158750 w 331"/>
              <a:gd name="T37" fmla="*/ 515938 h 338"/>
              <a:gd name="T38" fmla="*/ 196850 w 331"/>
              <a:gd name="T39" fmla="*/ 527050 h 338"/>
              <a:gd name="T40" fmla="*/ 234950 w 331"/>
              <a:gd name="T41" fmla="*/ 534988 h 338"/>
              <a:gd name="T42" fmla="*/ 276225 w 331"/>
              <a:gd name="T43" fmla="*/ 534988 h 338"/>
              <a:gd name="T44" fmla="*/ 315912 w 331"/>
              <a:gd name="T45" fmla="*/ 530225 h 338"/>
              <a:gd name="T46" fmla="*/ 352425 w 331"/>
              <a:gd name="T47" fmla="*/ 520700 h 338"/>
              <a:gd name="T48" fmla="*/ 387350 w 331"/>
              <a:gd name="T49" fmla="*/ 504825 h 338"/>
              <a:gd name="T50" fmla="*/ 419100 w 331"/>
              <a:gd name="T51" fmla="*/ 484188 h 338"/>
              <a:gd name="T52" fmla="*/ 449262 w 331"/>
              <a:gd name="T53" fmla="*/ 458788 h 338"/>
              <a:gd name="T54" fmla="*/ 473075 w 331"/>
              <a:gd name="T55" fmla="*/ 428625 h 338"/>
              <a:gd name="T56" fmla="*/ 493712 w 331"/>
              <a:gd name="T57" fmla="*/ 395288 h 338"/>
              <a:gd name="T58" fmla="*/ 509587 w 331"/>
              <a:gd name="T59" fmla="*/ 360363 h 338"/>
              <a:gd name="T60" fmla="*/ 519112 w 331"/>
              <a:gd name="T61" fmla="*/ 322263 h 338"/>
              <a:gd name="T62" fmla="*/ 525462 w 331"/>
              <a:gd name="T63" fmla="*/ 282575 h 338"/>
              <a:gd name="T64" fmla="*/ 523875 w 331"/>
              <a:gd name="T65" fmla="*/ 241300 h 338"/>
              <a:gd name="T66" fmla="*/ 517525 w 331"/>
              <a:gd name="T67" fmla="*/ 200025 h 338"/>
              <a:gd name="T68" fmla="*/ 504825 w 331"/>
              <a:gd name="T69" fmla="*/ 163513 h 338"/>
              <a:gd name="T70" fmla="*/ 487362 w 331"/>
              <a:gd name="T71" fmla="*/ 130175 h 338"/>
              <a:gd name="T72" fmla="*/ 466725 w 331"/>
              <a:gd name="T73" fmla="*/ 96838 h 338"/>
              <a:gd name="T74" fmla="*/ 438150 w 331"/>
              <a:gd name="T75" fmla="*/ 69850 h 338"/>
              <a:gd name="T76" fmla="*/ 409575 w 331"/>
              <a:gd name="T77" fmla="*/ 46038 h 338"/>
              <a:gd name="T78" fmla="*/ 376237 w 331"/>
              <a:gd name="T79" fmla="*/ 26988 h 338"/>
              <a:gd name="T80" fmla="*/ 339725 w 331"/>
              <a:gd name="T81" fmla="*/ 12700 h 338"/>
              <a:gd name="T82" fmla="*/ 303212 w 331"/>
              <a:gd name="T83" fmla="*/ 3175 h 338"/>
              <a:gd name="T84" fmla="*/ 261937 w 331"/>
              <a:gd name="T85" fmla="*/ 0 h 3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1" h="338">
                <a:moveTo>
                  <a:pt x="165" y="0"/>
                </a:moveTo>
                <a:lnTo>
                  <a:pt x="156" y="0"/>
                </a:lnTo>
                <a:lnTo>
                  <a:pt x="148" y="1"/>
                </a:lnTo>
                <a:lnTo>
                  <a:pt x="140" y="2"/>
                </a:lnTo>
                <a:lnTo>
                  <a:pt x="132" y="4"/>
                </a:lnTo>
                <a:lnTo>
                  <a:pt x="124" y="6"/>
                </a:lnTo>
                <a:lnTo>
                  <a:pt x="116" y="8"/>
                </a:lnTo>
                <a:lnTo>
                  <a:pt x="109" y="10"/>
                </a:lnTo>
                <a:lnTo>
                  <a:pt x="100" y="13"/>
                </a:lnTo>
                <a:lnTo>
                  <a:pt x="93" y="17"/>
                </a:lnTo>
                <a:lnTo>
                  <a:pt x="86" y="20"/>
                </a:lnTo>
                <a:lnTo>
                  <a:pt x="79" y="24"/>
                </a:lnTo>
                <a:lnTo>
                  <a:pt x="73" y="29"/>
                </a:lnTo>
                <a:lnTo>
                  <a:pt x="66" y="33"/>
                </a:lnTo>
                <a:lnTo>
                  <a:pt x="60" y="38"/>
                </a:lnTo>
                <a:lnTo>
                  <a:pt x="54" y="44"/>
                </a:lnTo>
                <a:lnTo>
                  <a:pt x="48" y="49"/>
                </a:lnTo>
                <a:lnTo>
                  <a:pt x="42" y="55"/>
                </a:lnTo>
                <a:lnTo>
                  <a:pt x="37" y="61"/>
                </a:lnTo>
                <a:lnTo>
                  <a:pt x="32" y="68"/>
                </a:lnTo>
                <a:lnTo>
                  <a:pt x="28" y="75"/>
                </a:lnTo>
                <a:lnTo>
                  <a:pt x="23" y="82"/>
                </a:lnTo>
                <a:lnTo>
                  <a:pt x="20" y="89"/>
                </a:lnTo>
                <a:lnTo>
                  <a:pt x="16" y="96"/>
                </a:lnTo>
                <a:lnTo>
                  <a:pt x="13" y="103"/>
                </a:lnTo>
                <a:lnTo>
                  <a:pt x="10" y="111"/>
                </a:lnTo>
                <a:lnTo>
                  <a:pt x="7" y="118"/>
                </a:lnTo>
                <a:lnTo>
                  <a:pt x="5" y="126"/>
                </a:lnTo>
                <a:lnTo>
                  <a:pt x="3" y="134"/>
                </a:lnTo>
                <a:lnTo>
                  <a:pt x="2" y="144"/>
                </a:lnTo>
                <a:lnTo>
                  <a:pt x="1" y="152"/>
                </a:lnTo>
                <a:lnTo>
                  <a:pt x="0" y="160"/>
                </a:lnTo>
                <a:lnTo>
                  <a:pt x="0" y="169"/>
                </a:lnTo>
                <a:lnTo>
                  <a:pt x="0" y="178"/>
                </a:lnTo>
                <a:lnTo>
                  <a:pt x="1" y="186"/>
                </a:lnTo>
                <a:lnTo>
                  <a:pt x="2" y="194"/>
                </a:lnTo>
                <a:lnTo>
                  <a:pt x="3" y="203"/>
                </a:lnTo>
                <a:lnTo>
                  <a:pt x="5" y="212"/>
                </a:lnTo>
                <a:lnTo>
                  <a:pt x="7" y="220"/>
                </a:lnTo>
                <a:lnTo>
                  <a:pt x="10" y="227"/>
                </a:lnTo>
                <a:lnTo>
                  <a:pt x="13" y="235"/>
                </a:lnTo>
                <a:lnTo>
                  <a:pt x="16" y="242"/>
                </a:lnTo>
                <a:lnTo>
                  <a:pt x="20" y="249"/>
                </a:lnTo>
                <a:lnTo>
                  <a:pt x="23" y="256"/>
                </a:lnTo>
                <a:lnTo>
                  <a:pt x="28" y="263"/>
                </a:lnTo>
                <a:lnTo>
                  <a:pt x="32" y="270"/>
                </a:lnTo>
                <a:lnTo>
                  <a:pt x="37" y="277"/>
                </a:lnTo>
                <a:lnTo>
                  <a:pt x="42" y="283"/>
                </a:lnTo>
                <a:lnTo>
                  <a:pt x="48" y="289"/>
                </a:lnTo>
                <a:lnTo>
                  <a:pt x="54" y="294"/>
                </a:lnTo>
                <a:lnTo>
                  <a:pt x="60" y="300"/>
                </a:lnTo>
                <a:lnTo>
                  <a:pt x="66" y="305"/>
                </a:lnTo>
                <a:lnTo>
                  <a:pt x="73" y="309"/>
                </a:lnTo>
                <a:lnTo>
                  <a:pt x="79" y="314"/>
                </a:lnTo>
                <a:lnTo>
                  <a:pt x="86" y="318"/>
                </a:lnTo>
                <a:lnTo>
                  <a:pt x="93" y="321"/>
                </a:lnTo>
                <a:lnTo>
                  <a:pt x="100" y="325"/>
                </a:lnTo>
                <a:lnTo>
                  <a:pt x="109" y="328"/>
                </a:lnTo>
                <a:lnTo>
                  <a:pt x="116" y="330"/>
                </a:lnTo>
                <a:lnTo>
                  <a:pt x="124" y="332"/>
                </a:lnTo>
                <a:lnTo>
                  <a:pt x="132" y="334"/>
                </a:lnTo>
                <a:lnTo>
                  <a:pt x="140" y="336"/>
                </a:lnTo>
                <a:lnTo>
                  <a:pt x="148" y="337"/>
                </a:lnTo>
                <a:lnTo>
                  <a:pt x="156" y="337"/>
                </a:lnTo>
                <a:lnTo>
                  <a:pt x="165" y="338"/>
                </a:lnTo>
                <a:lnTo>
                  <a:pt x="174" y="337"/>
                </a:lnTo>
                <a:lnTo>
                  <a:pt x="182" y="337"/>
                </a:lnTo>
                <a:lnTo>
                  <a:pt x="191" y="336"/>
                </a:lnTo>
                <a:lnTo>
                  <a:pt x="199" y="334"/>
                </a:lnTo>
                <a:lnTo>
                  <a:pt x="206" y="332"/>
                </a:lnTo>
                <a:lnTo>
                  <a:pt x="214" y="330"/>
                </a:lnTo>
                <a:lnTo>
                  <a:pt x="222" y="328"/>
                </a:lnTo>
                <a:lnTo>
                  <a:pt x="230" y="325"/>
                </a:lnTo>
                <a:lnTo>
                  <a:pt x="237" y="321"/>
                </a:lnTo>
                <a:lnTo>
                  <a:pt x="244" y="318"/>
                </a:lnTo>
                <a:lnTo>
                  <a:pt x="251" y="314"/>
                </a:lnTo>
                <a:lnTo>
                  <a:pt x="258" y="309"/>
                </a:lnTo>
                <a:lnTo>
                  <a:pt x="264" y="305"/>
                </a:lnTo>
                <a:lnTo>
                  <a:pt x="270" y="300"/>
                </a:lnTo>
                <a:lnTo>
                  <a:pt x="276" y="294"/>
                </a:lnTo>
                <a:lnTo>
                  <a:pt x="283" y="289"/>
                </a:lnTo>
                <a:lnTo>
                  <a:pt x="288" y="283"/>
                </a:lnTo>
                <a:lnTo>
                  <a:pt x="294" y="277"/>
                </a:lnTo>
                <a:lnTo>
                  <a:pt x="298" y="270"/>
                </a:lnTo>
                <a:lnTo>
                  <a:pt x="303" y="263"/>
                </a:lnTo>
                <a:lnTo>
                  <a:pt x="307" y="256"/>
                </a:lnTo>
                <a:lnTo>
                  <a:pt x="311" y="249"/>
                </a:lnTo>
                <a:lnTo>
                  <a:pt x="315" y="242"/>
                </a:lnTo>
                <a:lnTo>
                  <a:pt x="318" y="235"/>
                </a:lnTo>
                <a:lnTo>
                  <a:pt x="321" y="227"/>
                </a:lnTo>
                <a:lnTo>
                  <a:pt x="323" y="220"/>
                </a:lnTo>
                <a:lnTo>
                  <a:pt x="326" y="212"/>
                </a:lnTo>
                <a:lnTo>
                  <a:pt x="327" y="203"/>
                </a:lnTo>
                <a:lnTo>
                  <a:pt x="329" y="194"/>
                </a:lnTo>
                <a:lnTo>
                  <a:pt x="330" y="186"/>
                </a:lnTo>
                <a:lnTo>
                  <a:pt x="331" y="178"/>
                </a:lnTo>
                <a:lnTo>
                  <a:pt x="331" y="169"/>
                </a:lnTo>
                <a:lnTo>
                  <a:pt x="331" y="160"/>
                </a:lnTo>
                <a:lnTo>
                  <a:pt x="330" y="152"/>
                </a:lnTo>
                <a:lnTo>
                  <a:pt x="329" y="144"/>
                </a:lnTo>
                <a:lnTo>
                  <a:pt x="327" y="134"/>
                </a:lnTo>
                <a:lnTo>
                  <a:pt x="326" y="126"/>
                </a:lnTo>
                <a:lnTo>
                  <a:pt x="323" y="118"/>
                </a:lnTo>
                <a:lnTo>
                  <a:pt x="321" y="111"/>
                </a:lnTo>
                <a:lnTo>
                  <a:pt x="318" y="103"/>
                </a:lnTo>
                <a:lnTo>
                  <a:pt x="315" y="96"/>
                </a:lnTo>
                <a:lnTo>
                  <a:pt x="311" y="89"/>
                </a:lnTo>
                <a:lnTo>
                  <a:pt x="307" y="82"/>
                </a:lnTo>
                <a:lnTo>
                  <a:pt x="303" y="75"/>
                </a:lnTo>
                <a:lnTo>
                  <a:pt x="298" y="68"/>
                </a:lnTo>
                <a:lnTo>
                  <a:pt x="294" y="61"/>
                </a:lnTo>
                <a:lnTo>
                  <a:pt x="288" y="55"/>
                </a:lnTo>
                <a:lnTo>
                  <a:pt x="283" y="49"/>
                </a:lnTo>
                <a:lnTo>
                  <a:pt x="276" y="44"/>
                </a:lnTo>
                <a:lnTo>
                  <a:pt x="270" y="38"/>
                </a:lnTo>
                <a:lnTo>
                  <a:pt x="264" y="33"/>
                </a:lnTo>
                <a:lnTo>
                  <a:pt x="258" y="29"/>
                </a:lnTo>
                <a:lnTo>
                  <a:pt x="251" y="24"/>
                </a:lnTo>
                <a:lnTo>
                  <a:pt x="244" y="20"/>
                </a:lnTo>
                <a:lnTo>
                  <a:pt x="237" y="17"/>
                </a:lnTo>
                <a:lnTo>
                  <a:pt x="230" y="13"/>
                </a:lnTo>
                <a:lnTo>
                  <a:pt x="222" y="10"/>
                </a:lnTo>
                <a:lnTo>
                  <a:pt x="214" y="8"/>
                </a:lnTo>
                <a:lnTo>
                  <a:pt x="206" y="6"/>
                </a:lnTo>
                <a:lnTo>
                  <a:pt x="199" y="4"/>
                </a:lnTo>
                <a:lnTo>
                  <a:pt x="191" y="2"/>
                </a:lnTo>
                <a:lnTo>
                  <a:pt x="182" y="1"/>
                </a:lnTo>
                <a:lnTo>
                  <a:pt x="174" y="0"/>
                </a:lnTo>
                <a:lnTo>
                  <a:pt x="165" y="0"/>
                </a:lnTo>
              </a:path>
            </a:pathLst>
          </a:custGeom>
          <a:noFill/>
          <a:ln w="15875">
            <a:solidFill>
              <a:srgbClr val="000000"/>
            </a:solidFill>
            <a:prstDash val="solid"/>
            <a:round/>
            <a:headEnd/>
            <a:tailEnd/>
          </a:ln>
        </p:spPr>
        <p:txBody>
          <a:bodyPr/>
          <a:lstStyle/>
          <a:p>
            <a:endParaRPr lang="en-US"/>
          </a:p>
        </p:txBody>
      </p:sp>
      <p:sp>
        <p:nvSpPr>
          <p:cNvPr id="4194" name="Freeform 240"/>
          <p:cNvSpPr>
            <a:spLocks/>
          </p:cNvSpPr>
          <p:nvPr/>
        </p:nvSpPr>
        <p:spPr bwMode="auto">
          <a:xfrm>
            <a:off x="1806575" y="3924300"/>
            <a:ext cx="74613" cy="76200"/>
          </a:xfrm>
          <a:custGeom>
            <a:avLst/>
            <a:gdLst>
              <a:gd name="T0" fmla="*/ 36513 w 47"/>
              <a:gd name="T1" fmla="*/ 0 h 48"/>
              <a:gd name="T2" fmla="*/ 33338 w 47"/>
              <a:gd name="T3" fmla="*/ 0 h 48"/>
              <a:gd name="T4" fmla="*/ 28575 w 47"/>
              <a:gd name="T5" fmla="*/ 1588 h 48"/>
              <a:gd name="T6" fmla="*/ 22225 w 47"/>
              <a:gd name="T7" fmla="*/ 3175 h 48"/>
              <a:gd name="T8" fmla="*/ 15875 w 47"/>
              <a:gd name="T9" fmla="*/ 6350 h 48"/>
              <a:gd name="T10" fmla="*/ 11113 w 47"/>
              <a:gd name="T11" fmla="*/ 11113 h 48"/>
              <a:gd name="T12" fmla="*/ 6350 w 47"/>
              <a:gd name="T13" fmla="*/ 17463 h 48"/>
              <a:gd name="T14" fmla="*/ 3175 w 47"/>
              <a:gd name="T15" fmla="*/ 23813 h 48"/>
              <a:gd name="T16" fmla="*/ 0 w 47"/>
              <a:gd name="T17" fmla="*/ 30163 h 48"/>
              <a:gd name="T18" fmla="*/ 0 w 47"/>
              <a:gd name="T19" fmla="*/ 38100 h 48"/>
              <a:gd name="T20" fmla="*/ 0 w 47"/>
              <a:gd name="T21" fmla="*/ 46038 h 48"/>
              <a:gd name="T22" fmla="*/ 3175 w 47"/>
              <a:gd name="T23" fmla="*/ 52388 h 48"/>
              <a:gd name="T24" fmla="*/ 6350 w 47"/>
              <a:gd name="T25" fmla="*/ 60325 h 48"/>
              <a:gd name="T26" fmla="*/ 11113 w 47"/>
              <a:gd name="T27" fmla="*/ 65088 h 48"/>
              <a:gd name="T28" fmla="*/ 15875 w 47"/>
              <a:gd name="T29" fmla="*/ 69850 h 48"/>
              <a:gd name="T30" fmla="*/ 22225 w 47"/>
              <a:gd name="T31" fmla="*/ 73025 h 48"/>
              <a:gd name="T32" fmla="*/ 28575 w 47"/>
              <a:gd name="T33" fmla="*/ 76200 h 48"/>
              <a:gd name="T34" fmla="*/ 33338 w 47"/>
              <a:gd name="T35" fmla="*/ 76200 h 48"/>
              <a:gd name="T36" fmla="*/ 36513 w 47"/>
              <a:gd name="T37" fmla="*/ 76200 h 48"/>
              <a:gd name="T38" fmla="*/ 39688 w 47"/>
              <a:gd name="T39" fmla="*/ 76200 h 48"/>
              <a:gd name="T40" fmla="*/ 44450 w 47"/>
              <a:gd name="T41" fmla="*/ 76200 h 48"/>
              <a:gd name="T42" fmla="*/ 50800 w 47"/>
              <a:gd name="T43" fmla="*/ 73025 h 48"/>
              <a:gd name="T44" fmla="*/ 57150 w 47"/>
              <a:gd name="T45" fmla="*/ 69850 h 48"/>
              <a:gd name="T46" fmla="*/ 61913 w 47"/>
              <a:gd name="T47" fmla="*/ 65088 h 48"/>
              <a:gd name="T48" fmla="*/ 68263 w 47"/>
              <a:gd name="T49" fmla="*/ 60325 h 48"/>
              <a:gd name="T50" fmla="*/ 71438 w 47"/>
              <a:gd name="T51" fmla="*/ 52388 h 48"/>
              <a:gd name="T52" fmla="*/ 73025 w 47"/>
              <a:gd name="T53" fmla="*/ 46038 h 48"/>
              <a:gd name="T54" fmla="*/ 74613 w 47"/>
              <a:gd name="T55" fmla="*/ 38100 h 48"/>
              <a:gd name="T56" fmla="*/ 73025 w 47"/>
              <a:gd name="T57" fmla="*/ 30163 h 48"/>
              <a:gd name="T58" fmla="*/ 71438 w 47"/>
              <a:gd name="T59" fmla="*/ 23813 h 48"/>
              <a:gd name="T60" fmla="*/ 68263 w 47"/>
              <a:gd name="T61" fmla="*/ 17463 h 48"/>
              <a:gd name="T62" fmla="*/ 61913 w 47"/>
              <a:gd name="T63" fmla="*/ 11113 h 48"/>
              <a:gd name="T64" fmla="*/ 57150 w 47"/>
              <a:gd name="T65" fmla="*/ 6350 h 48"/>
              <a:gd name="T66" fmla="*/ 50800 w 47"/>
              <a:gd name="T67" fmla="*/ 3175 h 48"/>
              <a:gd name="T68" fmla="*/ 44450 w 47"/>
              <a:gd name="T69" fmla="*/ 1588 h 48"/>
              <a:gd name="T70" fmla="*/ 39688 w 47"/>
              <a:gd name="T71" fmla="*/ 0 h 48"/>
              <a:gd name="T72" fmla="*/ 36513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8">
                <a:moveTo>
                  <a:pt x="23" y="0"/>
                </a:moveTo>
                <a:lnTo>
                  <a:pt x="21" y="0"/>
                </a:lnTo>
                <a:lnTo>
                  <a:pt x="18" y="1"/>
                </a:lnTo>
                <a:lnTo>
                  <a:pt x="14" y="2"/>
                </a:lnTo>
                <a:lnTo>
                  <a:pt x="10" y="4"/>
                </a:lnTo>
                <a:lnTo>
                  <a:pt x="7" y="7"/>
                </a:lnTo>
                <a:lnTo>
                  <a:pt x="4" y="11"/>
                </a:lnTo>
                <a:lnTo>
                  <a:pt x="2" y="15"/>
                </a:lnTo>
                <a:lnTo>
                  <a:pt x="0" y="19"/>
                </a:lnTo>
                <a:lnTo>
                  <a:pt x="0" y="24"/>
                </a:lnTo>
                <a:lnTo>
                  <a:pt x="0" y="29"/>
                </a:lnTo>
                <a:lnTo>
                  <a:pt x="2" y="33"/>
                </a:lnTo>
                <a:lnTo>
                  <a:pt x="4" y="38"/>
                </a:lnTo>
                <a:lnTo>
                  <a:pt x="7" y="41"/>
                </a:lnTo>
                <a:lnTo>
                  <a:pt x="10" y="44"/>
                </a:lnTo>
                <a:lnTo>
                  <a:pt x="14" y="46"/>
                </a:lnTo>
                <a:lnTo>
                  <a:pt x="18" y="48"/>
                </a:lnTo>
                <a:lnTo>
                  <a:pt x="21" y="48"/>
                </a:lnTo>
                <a:lnTo>
                  <a:pt x="23" y="48"/>
                </a:lnTo>
                <a:lnTo>
                  <a:pt x="25" y="48"/>
                </a:lnTo>
                <a:lnTo>
                  <a:pt x="28" y="48"/>
                </a:lnTo>
                <a:lnTo>
                  <a:pt x="32" y="46"/>
                </a:lnTo>
                <a:lnTo>
                  <a:pt x="36" y="44"/>
                </a:lnTo>
                <a:lnTo>
                  <a:pt x="39" y="41"/>
                </a:lnTo>
                <a:lnTo>
                  <a:pt x="43" y="38"/>
                </a:lnTo>
                <a:lnTo>
                  <a:pt x="45" y="33"/>
                </a:lnTo>
                <a:lnTo>
                  <a:pt x="46" y="29"/>
                </a:lnTo>
                <a:lnTo>
                  <a:pt x="47" y="24"/>
                </a:lnTo>
                <a:lnTo>
                  <a:pt x="46" y="19"/>
                </a:lnTo>
                <a:lnTo>
                  <a:pt x="45" y="15"/>
                </a:lnTo>
                <a:lnTo>
                  <a:pt x="43" y="11"/>
                </a:lnTo>
                <a:lnTo>
                  <a:pt x="39" y="7"/>
                </a:lnTo>
                <a:lnTo>
                  <a:pt x="36" y="4"/>
                </a:lnTo>
                <a:lnTo>
                  <a:pt x="32" y="2"/>
                </a:lnTo>
                <a:lnTo>
                  <a:pt x="28" y="1"/>
                </a:lnTo>
                <a:lnTo>
                  <a:pt x="25" y="0"/>
                </a:lnTo>
                <a:lnTo>
                  <a:pt x="23" y="0"/>
                </a:lnTo>
                <a:close/>
              </a:path>
            </a:pathLst>
          </a:custGeom>
          <a:solidFill>
            <a:srgbClr val="000000"/>
          </a:solidFill>
          <a:ln w="9525">
            <a:noFill/>
            <a:round/>
            <a:headEnd/>
            <a:tailEnd/>
          </a:ln>
        </p:spPr>
        <p:txBody>
          <a:bodyPr/>
          <a:lstStyle/>
          <a:p>
            <a:endParaRPr lang="en-US"/>
          </a:p>
        </p:txBody>
      </p:sp>
      <p:sp>
        <p:nvSpPr>
          <p:cNvPr id="4195" name="Freeform 241"/>
          <p:cNvSpPr>
            <a:spLocks/>
          </p:cNvSpPr>
          <p:nvPr/>
        </p:nvSpPr>
        <p:spPr bwMode="auto">
          <a:xfrm>
            <a:off x="1806575" y="3924300"/>
            <a:ext cx="74613" cy="76200"/>
          </a:xfrm>
          <a:custGeom>
            <a:avLst/>
            <a:gdLst>
              <a:gd name="T0" fmla="*/ 36513 w 47"/>
              <a:gd name="T1" fmla="*/ 0 h 48"/>
              <a:gd name="T2" fmla="*/ 33338 w 47"/>
              <a:gd name="T3" fmla="*/ 0 h 48"/>
              <a:gd name="T4" fmla="*/ 28575 w 47"/>
              <a:gd name="T5" fmla="*/ 1588 h 48"/>
              <a:gd name="T6" fmla="*/ 22225 w 47"/>
              <a:gd name="T7" fmla="*/ 3175 h 48"/>
              <a:gd name="T8" fmla="*/ 15875 w 47"/>
              <a:gd name="T9" fmla="*/ 6350 h 48"/>
              <a:gd name="T10" fmla="*/ 11113 w 47"/>
              <a:gd name="T11" fmla="*/ 11113 h 48"/>
              <a:gd name="T12" fmla="*/ 6350 w 47"/>
              <a:gd name="T13" fmla="*/ 17463 h 48"/>
              <a:gd name="T14" fmla="*/ 3175 w 47"/>
              <a:gd name="T15" fmla="*/ 23813 h 48"/>
              <a:gd name="T16" fmla="*/ 0 w 47"/>
              <a:gd name="T17" fmla="*/ 30163 h 48"/>
              <a:gd name="T18" fmla="*/ 0 w 47"/>
              <a:gd name="T19" fmla="*/ 38100 h 48"/>
              <a:gd name="T20" fmla="*/ 0 w 47"/>
              <a:gd name="T21" fmla="*/ 46038 h 48"/>
              <a:gd name="T22" fmla="*/ 3175 w 47"/>
              <a:gd name="T23" fmla="*/ 52388 h 48"/>
              <a:gd name="T24" fmla="*/ 6350 w 47"/>
              <a:gd name="T25" fmla="*/ 60325 h 48"/>
              <a:gd name="T26" fmla="*/ 11113 w 47"/>
              <a:gd name="T27" fmla="*/ 65088 h 48"/>
              <a:gd name="T28" fmla="*/ 15875 w 47"/>
              <a:gd name="T29" fmla="*/ 69850 h 48"/>
              <a:gd name="T30" fmla="*/ 22225 w 47"/>
              <a:gd name="T31" fmla="*/ 73025 h 48"/>
              <a:gd name="T32" fmla="*/ 28575 w 47"/>
              <a:gd name="T33" fmla="*/ 76200 h 48"/>
              <a:gd name="T34" fmla="*/ 33338 w 47"/>
              <a:gd name="T35" fmla="*/ 76200 h 48"/>
              <a:gd name="T36" fmla="*/ 36513 w 47"/>
              <a:gd name="T37" fmla="*/ 76200 h 48"/>
              <a:gd name="T38" fmla="*/ 39688 w 47"/>
              <a:gd name="T39" fmla="*/ 76200 h 48"/>
              <a:gd name="T40" fmla="*/ 44450 w 47"/>
              <a:gd name="T41" fmla="*/ 76200 h 48"/>
              <a:gd name="T42" fmla="*/ 50800 w 47"/>
              <a:gd name="T43" fmla="*/ 73025 h 48"/>
              <a:gd name="T44" fmla="*/ 57150 w 47"/>
              <a:gd name="T45" fmla="*/ 69850 h 48"/>
              <a:gd name="T46" fmla="*/ 61913 w 47"/>
              <a:gd name="T47" fmla="*/ 65088 h 48"/>
              <a:gd name="T48" fmla="*/ 68263 w 47"/>
              <a:gd name="T49" fmla="*/ 60325 h 48"/>
              <a:gd name="T50" fmla="*/ 71438 w 47"/>
              <a:gd name="T51" fmla="*/ 52388 h 48"/>
              <a:gd name="T52" fmla="*/ 73025 w 47"/>
              <a:gd name="T53" fmla="*/ 46038 h 48"/>
              <a:gd name="T54" fmla="*/ 74613 w 47"/>
              <a:gd name="T55" fmla="*/ 38100 h 48"/>
              <a:gd name="T56" fmla="*/ 73025 w 47"/>
              <a:gd name="T57" fmla="*/ 30163 h 48"/>
              <a:gd name="T58" fmla="*/ 71438 w 47"/>
              <a:gd name="T59" fmla="*/ 23813 h 48"/>
              <a:gd name="T60" fmla="*/ 68263 w 47"/>
              <a:gd name="T61" fmla="*/ 17463 h 48"/>
              <a:gd name="T62" fmla="*/ 61913 w 47"/>
              <a:gd name="T63" fmla="*/ 11113 h 48"/>
              <a:gd name="T64" fmla="*/ 57150 w 47"/>
              <a:gd name="T65" fmla="*/ 6350 h 48"/>
              <a:gd name="T66" fmla="*/ 50800 w 47"/>
              <a:gd name="T67" fmla="*/ 3175 h 48"/>
              <a:gd name="T68" fmla="*/ 44450 w 47"/>
              <a:gd name="T69" fmla="*/ 1588 h 48"/>
              <a:gd name="T70" fmla="*/ 39688 w 47"/>
              <a:gd name="T71" fmla="*/ 0 h 48"/>
              <a:gd name="T72" fmla="*/ 36513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8">
                <a:moveTo>
                  <a:pt x="23" y="0"/>
                </a:moveTo>
                <a:lnTo>
                  <a:pt x="21" y="0"/>
                </a:lnTo>
                <a:lnTo>
                  <a:pt x="18" y="1"/>
                </a:lnTo>
                <a:lnTo>
                  <a:pt x="14" y="2"/>
                </a:lnTo>
                <a:lnTo>
                  <a:pt x="10" y="4"/>
                </a:lnTo>
                <a:lnTo>
                  <a:pt x="7" y="7"/>
                </a:lnTo>
                <a:lnTo>
                  <a:pt x="4" y="11"/>
                </a:lnTo>
                <a:lnTo>
                  <a:pt x="2" y="15"/>
                </a:lnTo>
                <a:lnTo>
                  <a:pt x="0" y="19"/>
                </a:lnTo>
                <a:lnTo>
                  <a:pt x="0" y="24"/>
                </a:lnTo>
                <a:lnTo>
                  <a:pt x="0" y="29"/>
                </a:lnTo>
                <a:lnTo>
                  <a:pt x="2" y="33"/>
                </a:lnTo>
                <a:lnTo>
                  <a:pt x="4" y="38"/>
                </a:lnTo>
                <a:lnTo>
                  <a:pt x="7" y="41"/>
                </a:lnTo>
                <a:lnTo>
                  <a:pt x="10" y="44"/>
                </a:lnTo>
                <a:lnTo>
                  <a:pt x="14" y="46"/>
                </a:lnTo>
                <a:lnTo>
                  <a:pt x="18" y="48"/>
                </a:lnTo>
                <a:lnTo>
                  <a:pt x="21" y="48"/>
                </a:lnTo>
                <a:lnTo>
                  <a:pt x="23" y="48"/>
                </a:lnTo>
                <a:lnTo>
                  <a:pt x="25" y="48"/>
                </a:lnTo>
                <a:lnTo>
                  <a:pt x="28" y="48"/>
                </a:lnTo>
                <a:lnTo>
                  <a:pt x="32" y="46"/>
                </a:lnTo>
                <a:lnTo>
                  <a:pt x="36" y="44"/>
                </a:lnTo>
                <a:lnTo>
                  <a:pt x="39" y="41"/>
                </a:lnTo>
                <a:lnTo>
                  <a:pt x="43" y="38"/>
                </a:lnTo>
                <a:lnTo>
                  <a:pt x="45" y="33"/>
                </a:lnTo>
                <a:lnTo>
                  <a:pt x="46" y="29"/>
                </a:lnTo>
                <a:lnTo>
                  <a:pt x="47" y="24"/>
                </a:lnTo>
                <a:lnTo>
                  <a:pt x="46" y="19"/>
                </a:lnTo>
                <a:lnTo>
                  <a:pt x="45" y="15"/>
                </a:lnTo>
                <a:lnTo>
                  <a:pt x="43" y="11"/>
                </a:lnTo>
                <a:lnTo>
                  <a:pt x="39" y="7"/>
                </a:lnTo>
                <a:lnTo>
                  <a:pt x="36" y="4"/>
                </a:lnTo>
                <a:lnTo>
                  <a:pt x="32" y="2"/>
                </a:lnTo>
                <a:lnTo>
                  <a:pt x="28" y="1"/>
                </a:lnTo>
                <a:lnTo>
                  <a:pt x="25" y="0"/>
                </a:lnTo>
                <a:lnTo>
                  <a:pt x="23" y="0"/>
                </a:lnTo>
              </a:path>
            </a:pathLst>
          </a:custGeom>
          <a:noFill/>
          <a:ln w="9525">
            <a:solidFill>
              <a:srgbClr val="000000"/>
            </a:solidFill>
            <a:prstDash val="solid"/>
            <a:round/>
            <a:headEnd/>
            <a:tailEnd/>
          </a:ln>
        </p:spPr>
        <p:txBody>
          <a:bodyPr/>
          <a:lstStyle/>
          <a:p>
            <a:endParaRPr lang="en-US"/>
          </a:p>
        </p:txBody>
      </p:sp>
      <p:sp>
        <p:nvSpPr>
          <p:cNvPr id="4196" name="Line 242"/>
          <p:cNvSpPr>
            <a:spLocks noChangeShapeType="1"/>
          </p:cNvSpPr>
          <p:nvPr/>
        </p:nvSpPr>
        <p:spPr bwMode="auto">
          <a:xfrm flipH="1">
            <a:off x="828675" y="3960813"/>
            <a:ext cx="977900" cy="1587"/>
          </a:xfrm>
          <a:prstGeom prst="line">
            <a:avLst/>
          </a:prstGeom>
          <a:noFill/>
          <a:ln w="15875">
            <a:solidFill>
              <a:srgbClr val="000000"/>
            </a:solidFill>
            <a:round/>
            <a:headEnd/>
            <a:tailEnd/>
          </a:ln>
        </p:spPr>
        <p:txBody>
          <a:bodyPr/>
          <a:lstStyle/>
          <a:p>
            <a:endParaRPr lang="en-US"/>
          </a:p>
        </p:txBody>
      </p:sp>
      <p:sp>
        <p:nvSpPr>
          <p:cNvPr id="4197" name="Freeform 243"/>
          <p:cNvSpPr>
            <a:spLocks/>
          </p:cNvSpPr>
          <p:nvPr/>
        </p:nvSpPr>
        <p:spPr bwMode="auto">
          <a:xfrm>
            <a:off x="2406650" y="3924300"/>
            <a:ext cx="74613" cy="76200"/>
          </a:xfrm>
          <a:custGeom>
            <a:avLst/>
            <a:gdLst>
              <a:gd name="T0" fmla="*/ 38100 w 47"/>
              <a:gd name="T1" fmla="*/ 0 h 48"/>
              <a:gd name="T2" fmla="*/ 33338 w 47"/>
              <a:gd name="T3" fmla="*/ 0 h 48"/>
              <a:gd name="T4" fmla="*/ 30163 w 47"/>
              <a:gd name="T5" fmla="*/ 1588 h 48"/>
              <a:gd name="T6" fmla="*/ 23813 w 47"/>
              <a:gd name="T7" fmla="*/ 3175 h 48"/>
              <a:gd name="T8" fmla="*/ 17463 w 47"/>
              <a:gd name="T9" fmla="*/ 6350 h 48"/>
              <a:gd name="T10" fmla="*/ 9525 w 47"/>
              <a:gd name="T11" fmla="*/ 11113 h 48"/>
              <a:gd name="T12" fmla="*/ 6350 w 47"/>
              <a:gd name="T13" fmla="*/ 17463 h 48"/>
              <a:gd name="T14" fmla="*/ 3175 w 47"/>
              <a:gd name="T15" fmla="*/ 23813 h 48"/>
              <a:gd name="T16" fmla="*/ 0 w 47"/>
              <a:gd name="T17" fmla="*/ 30163 h 48"/>
              <a:gd name="T18" fmla="*/ 0 w 47"/>
              <a:gd name="T19" fmla="*/ 38100 h 48"/>
              <a:gd name="T20" fmla="*/ 0 w 47"/>
              <a:gd name="T21" fmla="*/ 46038 h 48"/>
              <a:gd name="T22" fmla="*/ 3175 w 47"/>
              <a:gd name="T23" fmla="*/ 52388 h 48"/>
              <a:gd name="T24" fmla="*/ 6350 w 47"/>
              <a:gd name="T25" fmla="*/ 60325 h 48"/>
              <a:gd name="T26" fmla="*/ 9525 w 47"/>
              <a:gd name="T27" fmla="*/ 65088 h 48"/>
              <a:gd name="T28" fmla="*/ 17463 w 47"/>
              <a:gd name="T29" fmla="*/ 69850 h 48"/>
              <a:gd name="T30" fmla="*/ 23813 w 47"/>
              <a:gd name="T31" fmla="*/ 73025 h 48"/>
              <a:gd name="T32" fmla="*/ 30163 w 47"/>
              <a:gd name="T33" fmla="*/ 76200 h 48"/>
              <a:gd name="T34" fmla="*/ 33338 w 47"/>
              <a:gd name="T35" fmla="*/ 76200 h 48"/>
              <a:gd name="T36" fmla="*/ 38100 w 47"/>
              <a:gd name="T37" fmla="*/ 76200 h 48"/>
              <a:gd name="T38" fmla="*/ 41275 w 47"/>
              <a:gd name="T39" fmla="*/ 76200 h 48"/>
              <a:gd name="T40" fmla="*/ 44450 w 47"/>
              <a:gd name="T41" fmla="*/ 76200 h 48"/>
              <a:gd name="T42" fmla="*/ 52388 w 47"/>
              <a:gd name="T43" fmla="*/ 73025 h 48"/>
              <a:gd name="T44" fmla="*/ 57150 w 47"/>
              <a:gd name="T45" fmla="*/ 69850 h 48"/>
              <a:gd name="T46" fmla="*/ 63500 w 47"/>
              <a:gd name="T47" fmla="*/ 65088 h 48"/>
              <a:gd name="T48" fmla="*/ 68263 w 47"/>
              <a:gd name="T49" fmla="*/ 60325 h 48"/>
              <a:gd name="T50" fmla="*/ 71438 w 47"/>
              <a:gd name="T51" fmla="*/ 52388 h 48"/>
              <a:gd name="T52" fmla="*/ 73025 w 47"/>
              <a:gd name="T53" fmla="*/ 46038 h 48"/>
              <a:gd name="T54" fmla="*/ 74613 w 47"/>
              <a:gd name="T55" fmla="*/ 38100 h 48"/>
              <a:gd name="T56" fmla="*/ 73025 w 47"/>
              <a:gd name="T57" fmla="*/ 30163 h 48"/>
              <a:gd name="T58" fmla="*/ 71438 w 47"/>
              <a:gd name="T59" fmla="*/ 23813 h 48"/>
              <a:gd name="T60" fmla="*/ 68263 w 47"/>
              <a:gd name="T61" fmla="*/ 17463 h 48"/>
              <a:gd name="T62" fmla="*/ 63500 w 47"/>
              <a:gd name="T63" fmla="*/ 11113 h 48"/>
              <a:gd name="T64" fmla="*/ 57150 w 47"/>
              <a:gd name="T65" fmla="*/ 6350 h 48"/>
              <a:gd name="T66" fmla="*/ 52388 w 47"/>
              <a:gd name="T67" fmla="*/ 3175 h 48"/>
              <a:gd name="T68" fmla="*/ 44450 w 47"/>
              <a:gd name="T69" fmla="*/ 1588 h 48"/>
              <a:gd name="T70" fmla="*/ 41275 w 47"/>
              <a:gd name="T71" fmla="*/ 0 h 48"/>
              <a:gd name="T72" fmla="*/ 38100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8">
                <a:moveTo>
                  <a:pt x="24" y="0"/>
                </a:moveTo>
                <a:lnTo>
                  <a:pt x="21" y="0"/>
                </a:lnTo>
                <a:lnTo>
                  <a:pt x="19" y="1"/>
                </a:lnTo>
                <a:lnTo>
                  <a:pt x="15" y="2"/>
                </a:lnTo>
                <a:lnTo>
                  <a:pt x="11" y="4"/>
                </a:lnTo>
                <a:lnTo>
                  <a:pt x="6" y="7"/>
                </a:lnTo>
                <a:lnTo>
                  <a:pt x="4" y="11"/>
                </a:lnTo>
                <a:lnTo>
                  <a:pt x="2" y="15"/>
                </a:lnTo>
                <a:lnTo>
                  <a:pt x="0" y="19"/>
                </a:lnTo>
                <a:lnTo>
                  <a:pt x="0" y="24"/>
                </a:lnTo>
                <a:lnTo>
                  <a:pt x="0" y="29"/>
                </a:lnTo>
                <a:lnTo>
                  <a:pt x="2" y="33"/>
                </a:lnTo>
                <a:lnTo>
                  <a:pt x="4" y="38"/>
                </a:lnTo>
                <a:lnTo>
                  <a:pt x="6" y="41"/>
                </a:lnTo>
                <a:lnTo>
                  <a:pt x="11" y="44"/>
                </a:lnTo>
                <a:lnTo>
                  <a:pt x="15" y="46"/>
                </a:lnTo>
                <a:lnTo>
                  <a:pt x="19" y="48"/>
                </a:lnTo>
                <a:lnTo>
                  <a:pt x="21" y="48"/>
                </a:lnTo>
                <a:lnTo>
                  <a:pt x="24" y="48"/>
                </a:lnTo>
                <a:lnTo>
                  <a:pt x="26" y="48"/>
                </a:lnTo>
                <a:lnTo>
                  <a:pt x="28" y="48"/>
                </a:lnTo>
                <a:lnTo>
                  <a:pt x="33" y="46"/>
                </a:lnTo>
                <a:lnTo>
                  <a:pt x="36" y="44"/>
                </a:lnTo>
                <a:lnTo>
                  <a:pt x="40" y="41"/>
                </a:lnTo>
                <a:lnTo>
                  <a:pt x="43" y="38"/>
                </a:lnTo>
                <a:lnTo>
                  <a:pt x="45" y="33"/>
                </a:lnTo>
                <a:lnTo>
                  <a:pt x="46" y="29"/>
                </a:lnTo>
                <a:lnTo>
                  <a:pt x="47" y="24"/>
                </a:lnTo>
                <a:lnTo>
                  <a:pt x="46" y="19"/>
                </a:lnTo>
                <a:lnTo>
                  <a:pt x="45" y="15"/>
                </a:lnTo>
                <a:lnTo>
                  <a:pt x="43" y="11"/>
                </a:lnTo>
                <a:lnTo>
                  <a:pt x="40" y="7"/>
                </a:lnTo>
                <a:lnTo>
                  <a:pt x="36" y="4"/>
                </a:lnTo>
                <a:lnTo>
                  <a:pt x="33" y="2"/>
                </a:lnTo>
                <a:lnTo>
                  <a:pt x="28" y="1"/>
                </a:lnTo>
                <a:lnTo>
                  <a:pt x="26" y="0"/>
                </a:lnTo>
                <a:lnTo>
                  <a:pt x="24" y="0"/>
                </a:lnTo>
                <a:close/>
              </a:path>
            </a:pathLst>
          </a:custGeom>
          <a:solidFill>
            <a:srgbClr val="000000"/>
          </a:solidFill>
          <a:ln w="9525">
            <a:noFill/>
            <a:round/>
            <a:headEnd/>
            <a:tailEnd/>
          </a:ln>
        </p:spPr>
        <p:txBody>
          <a:bodyPr/>
          <a:lstStyle/>
          <a:p>
            <a:endParaRPr lang="en-US"/>
          </a:p>
        </p:txBody>
      </p:sp>
      <p:sp>
        <p:nvSpPr>
          <p:cNvPr id="4198" name="Freeform 244"/>
          <p:cNvSpPr>
            <a:spLocks/>
          </p:cNvSpPr>
          <p:nvPr/>
        </p:nvSpPr>
        <p:spPr bwMode="auto">
          <a:xfrm>
            <a:off x="2406650" y="3924300"/>
            <a:ext cx="74613" cy="76200"/>
          </a:xfrm>
          <a:custGeom>
            <a:avLst/>
            <a:gdLst>
              <a:gd name="T0" fmla="*/ 38100 w 47"/>
              <a:gd name="T1" fmla="*/ 0 h 48"/>
              <a:gd name="T2" fmla="*/ 33338 w 47"/>
              <a:gd name="T3" fmla="*/ 0 h 48"/>
              <a:gd name="T4" fmla="*/ 30163 w 47"/>
              <a:gd name="T5" fmla="*/ 1588 h 48"/>
              <a:gd name="T6" fmla="*/ 23813 w 47"/>
              <a:gd name="T7" fmla="*/ 3175 h 48"/>
              <a:gd name="T8" fmla="*/ 17463 w 47"/>
              <a:gd name="T9" fmla="*/ 6350 h 48"/>
              <a:gd name="T10" fmla="*/ 9525 w 47"/>
              <a:gd name="T11" fmla="*/ 11113 h 48"/>
              <a:gd name="T12" fmla="*/ 6350 w 47"/>
              <a:gd name="T13" fmla="*/ 17463 h 48"/>
              <a:gd name="T14" fmla="*/ 3175 w 47"/>
              <a:gd name="T15" fmla="*/ 23813 h 48"/>
              <a:gd name="T16" fmla="*/ 0 w 47"/>
              <a:gd name="T17" fmla="*/ 30163 h 48"/>
              <a:gd name="T18" fmla="*/ 0 w 47"/>
              <a:gd name="T19" fmla="*/ 38100 h 48"/>
              <a:gd name="T20" fmla="*/ 0 w 47"/>
              <a:gd name="T21" fmla="*/ 46038 h 48"/>
              <a:gd name="T22" fmla="*/ 3175 w 47"/>
              <a:gd name="T23" fmla="*/ 52388 h 48"/>
              <a:gd name="T24" fmla="*/ 6350 w 47"/>
              <a:gd name="T25" fmla="*/ 60325 h 48"/>
              <a:gd name="T26" fmla="*/ 9525 w 47"/>
              <a:gd name="T27" fmla="*/ 65088 h 48"/>
              <a:gd name="T28" fmla="*/ 17463 w 47"/>
              <a:gd name="T29" fmla="*/ 69850 h 48"/>
              <a:gd name="T30" fmla="*/ 23813 w 47"/>
              <a:gd name="T31" fmla="*/ 73025 h 48"/>
              <a:gd name="T32" fmla="*/ 30163 w 47"/>
              <a:gd name="T33" fmla="*/ 76200 h 48"/>
              <a:gd name="T34" fmla="*/ 33338 w 47"/>
              <a:gd name="T35" fmla="*/ 76200 h 48"/>
              <a:gd name="T36" fmla="*/ 38100 w 47"/>
              <a:gd name="T37" fmla="*/ 76200 h 48"/>
              <a:gd name="T38" fmla="*/ 41275 w 47"/>
              <a:gd name="T39" fmla="*/ 76200 h 48"/>
              <a:gd name="T40" fmla="*/ 44450 w 47"/>
              <a:gd name="T41" fmla="*/ 76200 h 48"/>
              <a:gd name="T42" fmla="*/ 52388 w 47"/>
              <a:gd name="T43" fmla="*/ 73025 h 48"/>
              <a:gd name="T44" fmla="*/ 57150 w 47"/>
              <a:gd name="T45" fmla="*/ 69850 h 48"/>
              <a:gd name="T46" fmla="*/ 63500 w 47"/>
              <a:gd name="T47" fmla="*/ 65088 h 48"/>
              <a:gd name="T48" fmla="*/ 68263 w 47"/>
              <a:gd name="T49" fmla="*/ 60325 h 48"/>
              <a:gd name="T50" fmla="*/ 71438 w 47"/>
              <a:gd name="T51" fmla="*/ 52388 h 48"/>
              <a:gd name="T52" fmla="*/ 73025 w 47"/>
              <a:gd name="T53" fmla="*/ 46038 h 48"/>
              <a:gd name="T54" fmla="*/ 74613 w 47"/>
              <a:gd name="T55" fmla="*/ 38100 h 48"/>
              <a:gd name="T56" fmla="*/ 73025 w 47"/>
              <a:gd name="T57" fmla="*/ 30163 h 48"/>
              <a:gd name="T58" fmla="*/ 71438 w 47"/>
              <a:gd name="T59" fmla="*/ 23813 h 48"/>
              <a:gd name="T60" fmla="*/ 68263 w 47"/>
              <a:gd name="T61" fmla="*/ 17463 h 48"/>
              <a:gd name="T62" fmla="*/ 63500 w 47"/>
              <a:gd name="T63" fmla="*/ 11113 h 48"/>
              <a:gd name="T64" fmla="*/ 57150 w 47"/>
              <a:gd name="T65" fmla="*/ 6350 h 48"/>
              <a:gd name="T66" fmla="*/ 52388 w 47"/>
              <a:gd name="T67" fmla="*/ 3175 h 48"/>
              <a:gd name="T68" fmla="*/ 44450 w 47"/>
              <a:gd name="T69" fmla="*/ 1588 h 48"/>
              <a:gd name="T70" fmla="*/ 41275 w 47"/>
              <a:gd name="T71" fmla="*/ 0 h 48"/>
              <a:gd name="T72" fmla="*/ 38100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8">
                <a:moveTo>
                  <a:pt x="24" y="0"/>
                </a:moveTo>
                <a:lnTo>
                  <a:pt x="21" y="0"/>
                </a:lnTo>
                <a:lnTo>
                  <a:pt x="19" y="1"/>
                </a:lnTo>
                <a:lnTo>
                  <a:pt x="15" y="2"/>
                </a:lnTo>
                <a:lnTo>
                  <a:pt x="11" y="4"/>
                </a:lnTo>
                <a:lnTo>
                  <a:pt x="6" y="7"/>
                </a:lnTo>
                <a:lnTo>
                  <a:pt x="4" y="11"/>
                </a:lnTo>
                <a:lnTo>
                  <a:pt x="2" y="15"/>
                </a:lnTo>
                <a:lnTo>
                  <a:pt x="0" y="19"/>
                </a:lnTo>
                <a:lnTo>
                  <a:pt x="0" y="24"/>
                </a:lnTo>
                <a:lnTo>
                  <a:pt x="0" y="29"/>
                </a:lnTo>
                <a:lnTo>
                  <a:pt x="2" y="33"/>
                </a:lnTo>
                <a:lnTo>
                  <a:pt x="4" y="38"/>
                </a:lnTo>
                <a:lnTo>
                  <a:pt x="6" y="41"/>
                </a:lnTo>
                <a:lnTo>
                  <a:pt x="11" y="44"/>
                </a:lnTo>
                <a:lnTo>
                  <a:pt x="15" y="46"/>
                </a:lnTo>
                <a:lnTo>
                  <a:pt x="19" y="48"/>
                </a:lnTo>
                <a:lnTo>
                  <a:pt x="21" y="48"/>
                </a:lnTo>
                <a:lnTo>
                  <a:pt x="24" y="48"/>
                </a:lnTo>
                <a:lnTo>
                  <a:pt x="26" y="48"/>
                </a:lnTo>
                <a:lnTo>
                  <a:pt x="28" y="48"/>
                </a:lnTo>
                <a:lnTo>
                  <a:pt x="33" y="46"/>
                </a:lnTo>
                <a:lnTo>
                  <a:pt x="36" y="44"/>
                </a:lnTo>
                <a:lnTo>
                  <a:pt x="40" y="41"/>
                </a:lnTo>
                <a:lnTo>
                  <a:pt x="43" y="38"/>
                </a:lnTo>
                <a:lnTo>
                  <a:pt x="45" y="33"/>
                </a:lnTo>
                <a:lnTo>
                  <a:pt x="46" y="29"/>
                </a:lnTo>
                <a:lnTo>
                  <a:pt x="47" y="24"/>
                </a:lnTo>
                <a:lnTo>
                  <a:pt x="46" y="19"/>
                </a:lnTo>
                <a:lnTo>
                  <a:pt x="45" y="15"/>
                </a:lnTo>
                <a:lnTo>
                  <a:pt x="43" y="11"/>
                </a:lnTo>
                <a:lnTo>
                  <a:pt x="40" y="7"/>
                </a:lnTo>
                <a:lnTo>
                  <a:pt x="36" y="4"/>
                </a:lnTo>
                <a:lnTo>
                  <a:pt x="33" y="2"/>
                </a:lnTo>
                <a:lnTo>
                  <a:pt x="28" y="1"/>
                </a:lnTo>
                <a:lnTo>
                  <a:pt x="26" y="0"/>
                </a:lnTo>
                <a:lnTo>
                  <a:pt x="24" y="0"/>
                </a:lnTo>
              </a:path>
            </a:pathLst>
          </a:custGeom>
          <a:noFill/>
          <a:ln w="9525">
            <a:solidFill>
              <a:srgbClr val="000000"/>
            </a:solidFill>
            <a:prstDash val="solid"/>
            <a:round/>
            <a:headEnd/>
            <a:tailEnd/>
          </a:ln>
        </p:spPr>
        <p:txBody>
          <a:bodyPr/>
          <a:lstStyle/>
          <a:p>
            <a:endParaRPr lang="en-US"/>
          </a:p>
        </p:txBody>
      </p:sp>
      <p:sp>
        <p:nvSpPr>
          <p:cNvPr id="4199" name="Line 245"/>
          <p:cNvSpPr>
            <a:spLocks noChangeShapeType="1"/>
          </p:cNvSpPr>
          <p:nvPr/>
        </p:nvSpPr>
        <p:spPr bwMode="auto">
          <a:xfrm flipH="1">
            <a:off x="2481263" y="3960813"/>
            <a:ext cx="601662" cy="1587"/>
          </a:xfrm>
          <a:prstGeom prst="line">
            <a:avLst/>
          </a:prstGeom>
          <a:noFill/>
          <a:ln w="15875">
            <a:solidFill>
              <a:srgbClr val="000000"/>
            </a:solidFill>
            <a:round/>
            <a:headEnd/>
            <a:tailEnd/>
          </a:ln>
        </p:spPr>
        <p:txBody>
          <a:bodyPr/>
          <a:lstStyle/>
          <a:p>
            <a:endParaRPr lang="en-US"/>
          </a:p>
        </p:txBody>
      </p:sp>
      <p:sp>
        <p:nvSpPr>
          <p:cNvPr id="4200" name="Freeform 246"/>
          <p:cNvSpPr>
            <a:spLocks/>
          </p:cNvSpPr>
          <p:nvPr/>
        </p:nvSpPr>
        <p:spPr bwMode="auto">
          <a:xfrm>
            <a:off x="3044825" y="3924300"/>
            <a:ext cx="74613" cy="76200"/>
          </a:xfrm>
          <a:custGeom>
            <a:avLst/>
            <a:gdLst>
              <a:gd name="T0" fmla="*/ 38100 w 47"/>
              <a:gd name="T1" fmla="*/ 0 h 48"/>
              <a:gd name="T2" fmla="*/ 33338 w 47"/>
              <a:gd name="T3" fmla="*/ 0 h 48"/>
              <a:gd name="T4" fmla="*/ 30163 w 47"/>
              <a:gd name="T5" fmla="*/ 1588 h 48"/>
              <a:gd name="T6" fmla="*/ 23813 w 47"/>
              <a:gd name="T7" fmla="*/ 3175 h 48"/>
              <a:gd name="T8" fmla="*/ 17463 w 47"/>
              <a:gd name="T9" fmla="*/ 6350 h 48"/>
              <a:gd name="T10" fmla="*/ 9525 w 47"/>
              <a:gd name="T11" fmla="*/ 11113 h 48"/>
              <a:gd name="T12" fmla="*/ 6350 w 47"/>
              <a:gd name="T13" fmla="*/ 17463 h 48"/>
              <a:gd name="T14" fmla="*/ 3175 w 47"/>
              <a:gd name="T15" fmla="*/ 23813 h 48"/>
              <a:gd name="T16" fmla="*/ 0 w 47"/>
              <a:gd name="T17" fmla="*/ 30163 h 48"/>
              <a:gd name="T18" fmla="*/ 0 w 47"/>
              <a:gd name="T19" fmla="*/ 38100 h 48"/>
              <a:gd name="T20" fmla="*/ 0 w 47"/>
              <a:gd name="T21" fmla="*/ 46038 h 48"/>
              <a:gd name="T22" fmla="*/ 3175 w 47"/>
              <a:gd name="T23" fmla="*/ 52388 h 48"/>
              <a:gd name="T24" fmla="*/ 6350 w 47"/>
              <a:gd name="T25" fmla="*/ 60325 h 48"/>
              <a:gd name="T26" fmla="*/ 9525 w 47"/>
              <a:gd name="T27" fmla="*/ 65088 h 48"/>
              <a:gd name="T28" fmla="*/ 17463 w 47"/>
              <a:gd name="T29" fmla="*/ 69850 h 48"/>
              <a:gd name="T30" fmla="*/ 23813 w 47"/>
              <a:gd name="T31" fmla="*/ 73025 h 48"/>
              <a:gd name="T32" fmla="*/ 30163 w 47"/>
              <a:gd name="T33" fmla="*/ 76200 h 48"/>
              <a:gd name="T34" fmla="*/ 33338 w 47"/>
              <a:gd name="T35" fmla="*/ 76200 h 48"/>
              <a:gd name="T36" fmla="*/ 38100 w 47"/>
              <a:gd name="T37" fmla="*/ 76200 h 48"/>
              <a:gd name="T38" fmla="*/ 41275 w 47"/>
              <a:gd name="T39" fmla="*/ 76200 h 48"/>
              <a:gd name="T40" fmla="*/ 44450 w 47"/>
              <a:gd name="T41" fmla="*/ 76200 h 48"/>
              <a:gd name="T42" fmla="*/ 52388 w 47"/>
              <a:gd name="T43" fmla="*/ 73025 h 48"/>
              <a:gd name="T44" fmla="*/ 57150 w 47"/>
              <a:gd name="T45" fmla="*/ 69850 h 48"/>
              <a:gd name="T46" fmla="*/ 63500 w 47"/>
              <a:gd name="T47" fmla="*/ 65088 h 48"/>
              <a:gd name="T48" fmla="*/ 68263 w 47"/>
              <a:gd name="T49" fmla="*/ 60325 h 48"/>
              <a:gd name="T50" fmla="*/ 71438 w 47"/>
              <a:gd name="T51" fmla="*/ 52388 h 48"/>
              <a:gd name="T52" fmla="*/ 73025 w 47"/>
              <a:gd name="T53" fmla="*/ 46038 h 48"/>
              <a:gd name="T54" fmla="*/ 74613 w 47"/>
              <a:gd name="T55" fmla="*/ 38100 h 48"/>
              <a:gd name="T56" fmla="*/ 73025 w 47"/>
              <a:gd name="T57" fmla="*/ 30163 h 48"/>
              <a:gd name="T58" fmla="*/ 71438 w 47"/>
              <a:gd name="T59" fmla="*/ 23813 h 48"/>
              <a:gd name="T60" fmla="*/ 68263 w 47"/>
              <a:gd name="T61" fmla="*/ 17463 h 48"/>
              <a:gd name="T62" fmla="*/ 63500 w 47"/>
              <a:gd name="T63" fmla="*/ 11113 h 48"/>
              <a:gd name="T64" fmla="*/ 57150 w 47"/>
              <a:gd name="T65" fmla="*/ 6350 h 48"/>
              <a:gd name="T66" fmla="*/ 52388 w 47"/>
              <a:gd name="T67" fmla="*/ 3175 h 48"/>
              <a:gd name="T68" fmla="*/ 44450 w 47"/>
              <a:gd name="T69" fmla="*/ 1588 h 48"/>
              <a:gd name="T70" fmla="*/ 41275 w 47"/>
              <a:gd name="T71" fmla="*/ 0 h 48"/>
              <a:gd name="T72" fmla="*/ 38100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8">
                <a:moveTo>
                  <a:pt x="24" y="0"/>
                </a:moveTo>
                <a:lnTo>
                  <a:pt x="21" y="0"/>
                </a:lnTo>
                <a:lnTo>
                  <a:pt x="19" y="1"/>
                </a:lnTo>
                <a:lnTo>
                  <a:pt x="15" y="2"/>
                </a:lnTo>
                <a:lnTo>
                  <a:pt x="11" y="4"/>
                </a:lnTo>
                <a:lnTo>
                  <a:pt x="6" y="7"/>
                </a:lnTo>
                <a:lnTo>
                  <a:pt x="4" y="11"/>
                </a:lnTo>
                <a:lnTo>
                  <a:pt x="2" y="15"/>
                </a:lnTo>
                <a:lnTo>
                  <a:pt x="0" y="19"/>
                </a:lnTo>
                <a:lnTo>
                  <a:pt x="0" y="24"/>
                </a:lnTo>
                <a:lnTo>
                  <a:pt x="0" y="29"/>
                </a:lnTo>
                <a:lnTo>
                  <a:pt x="2" y="33"/>
                </a:lnTo>
                <a:lnTo>
                  <a:pt x="4" y="38"/>
                </a:lnTo>
                <a:lnTo>
                  <a:pt x="6" y="41"/>
                </a:lnTo>
                <a:lnTo>
                  <a:pt x="11" y="44"/>
                </a:lnTo>
                <a:lnTo>
                  <a:pt x="15" y="46"/>
                </a:lnTo>
                <a:lnTo>
                  <a:pt x="19" y="48"/>
                </a:lnTo>
                <a:lnTo>
                  <a:pt x="21" y="48"/>
                </a:lnTo>
                <a:lnTo>
                  <a:pt x="24" y="48"/>
                </a:lnTo>
                <a:lnTo>
                  <a:pt x="26" y="48"/>
                </a:lnTo>
                <a:lnTo>
                  <a:pt x="28" y="48"/>
                </a:lnTo>
                <a:lnTo>
                  <a:pt x="33" y="46"/>
                </a:lnTo>
                <a:lnTo>
                  <a:pt x="36" y="44"/>
                </a:lnTo>
                <a:lnTo>
                  <a:pt x="40" y="41"/>
                </a:lnTo>
                <a:lnTo>
                  <a:pt x="43" y="38"/>
                </a:lnTo>
                <a:lnTo>
                  <a:pt x="45" y="33"/>
                </a:lnTo>
                <a:lnTo>
                  <a:pt x="46" y="29"/>
                </a:lnTo>
                <a:lnTo>
                  <a:pt x="47" y="24"/>
                </a:lnTo>
                <a:lnTo>
                  <a:pt x="46" y="19"/>
                </a:lnTo>
                <a:lnTo>
                  <a:pt x="45" y="15"/>
                </a:lnTo>
                <a:lnTo>
                  <a:pt x="43" y="11"/>
                </a:lnTo>
                <a:lnTo>
                  <a:pt x="40" y="7"/>
                </a:lnTo>
                <a:lnTo>
                  <a:pt x="36" y="4"/>
                </a:lnTo>
                <a:lnTo>
                  <a:pt x="33" y="2"/>
                </a:lnTo>
                <a:lnTo>
                  <a:pt x="28" y="1"/>
                </a:lnTo>
                <a:lnTo>
                  <a:pt x="26" y="0"/>
                </a:lnTo>
                <a:lnTo>
                  <a:pt x="24" y="0"/>
                </a:lnTo>
                <a:close/>
              </a:path>
            </a:pathLst>
          </a:custGeom>
          <a:solidFill>
            <a:srgbClr val="000000"/>
          </a:solidFill>
          <a:ln w="9525">
            <a:noFill/>
            <a:round/>
            <a:headEnd/>
            <a:tailEnd/>
          </a:ln>
        </p:spPr>
        <p:txBody>
          <a:bodyPr/>
          <a:lstStyle/>
          <a:p>
            <a:endParaRPr lang="en-US"/>
          </a:p>
        </p:txBody>
      </p:sp>
      <p:sp>
        <p:nvSpPr>
          <p:cNvPr id="4201" name="Freeform 247"/>
          <p:cNvSpPr>
            <a:spLocks/>
          </p:cNvSpPr>
          <p:nvPr/>
        </p:nvSpPr>
        <p:spPr bwMode="auto">
          <a:xfrm>
            <a:off x="3044825" y="3924300"/>
            <a:ext cx="74613" cy="76200"/>
          </a:xfrm>
          <a:custGeom>
            <a:avLst/>
            <a:gdLst>
              <a:gd name="T0" fmla="*/ 38100 w 47"/>
              <a:gd name="T1" fmla="*/ 0 h 48"/>
              <a:gd name="T2" fmla="*/ 33338 w 47"/>
              <a:gd name="T3" fmla="*/ 0 h 48"/>
              <a:gd name="T4" fmla="*/ 30163 w 47"/>
              <a:gd name="T5" fmla="*/ 1588 h 48"/>
              <a:gd name="T6" fmla="*/ 23813 w 47"/>
              <a:gd name="T7" fmla="*/ 3175 h 48"/>
              <a:gd name="T8" fmla="*/ 17463 w 47"/>
              <a:gd name="T9" fmla="*/ 6350 h 48"/>
              <a:gd name="T10" fmla="*/ 9525 w 47"/>
              <a:gd name="T11" fmla="*/ 11113 h 48"/>
              <a:gd name="T12" fmla="*/ 6350 w 47"/>
              <a:gd name="T13" fmla="*/ 17463 h 48"/>
              <a:gd name="T14" fmla="*/ 3175 w 47"/>
              <a:gd name="T15" fmla="*/ 23813 h 48"/>
              <a:gd name="T16" fmla="*/ 0 w 47"/>
              <a:gd name="T17" fmla="*/ 30163 h 48"/>
              <a:gd name="T18" fmla="*/ 0 w 47"/>
              <a:gd name="T19" fmla="*/ 38100 h 48"/>
              <a:gd name="T20" fmla="*/ 0 w 47"/>
              <a:gd name="T21" fmla="*/ 46038 h 48"/>
              <a:gd name="T22" fmla="*/ 3175 w 47"/>
              <a:gd name="T23" fmla="*/ 52388 h 48"/>
              <a:gd name="T24" fmla="*/ 6350 w 47"/>
              <a:gd name="T25" fmla="*/ 60325 h 48"/>
              <a:gd name="T26" fmla="*/ 9525 w 47"/>
              <a:gd name="T27" fmla="*/ 65088 h 48"/>
              <a:gd name="T28" fmla="*/ 17463 w 47"/>
              <a:gd name="T29" fmla="*/ 69850 h 48"/>
              <a:gd name="T30" fmla="*/ 23813 w 47"/>
              <a:gd name="T31" fmla="*/ 73025 h 48"/>
              <a:gd name="T32" fmla="*/ 30163 w 47"/>
              <a:gd name="T33" fmla="*/ 76200 h 48"/>
              <a:gd name="T34" fmla="*/ 33338 w 47"/>
              <a:gd name="T35" fmla="*/ 76200 h 48"/>
              <a:gd name="T36" fmla="*/ 38100 w 47"/>
              <a:gd name="T37" fmla="*/ 76200 h 48"/>
              <a:gd name="T38" fmla="*/ 41275 w 47"/>
              <a:gd name="T39" fmla="*/ 76200 h 48"/>
              <a:gd name="T40" fmla="*/ 44450 w 47"/>
              <a:gd name="T41" fmla="*/ 76200 h 48"/>
              <a:gd name="T42" fmla="*/ 52388 w 47"/>
              <a:gd name="T43" fmla="*/ 73025 h 48"/>
              <a:gd name="T44" fmla="*/ 57150 w 47"/>
              <a:gd name="T45" fmla="*/ 69850 h 48"/>
              <a:gd name="T46" fmla="*/ 63500 w 47"/>
              <a:gd name="T47" fmla="*/ 65088 h 48"/>
              <a:gd name="T48" fmla="*/ 68263 w 47"/>
              <a:gd name="T49" fmla="*/ 60325 h 48"/>
              <a:gd name="T50" fmla="*/ 71438 w 47"/>
              <a:gd name="T51" fmla="*/ 52388 h 48"/>
              <a:gd name="T52" fmla="*/ 73025 w 47"/>
              <a:gd name="T53" fmla="*/ 46038 h 48"/>
              <a:gd name="T54" fmla="*/ 74613 w 47"/>
              <a:gd name="T55" fmla="*/ 38100 h 48"/>
              <a:gd name="T56" fmla="*/ 73025 w 47"/>
              <a:gd name="T57" fmla="*/ 30163 h 48"/>
              <a:gd name="T58" fmla="*/ 71438 w 47"/>
              <a:gd name="T59" fmla="*/ 23813 h 48"/>
              <a:gd name="T60" fmla="*/ 68263 w 47"/>
              <a:gd name="T61" fmla="*/ 17463 h 48"/>
              <a:gd name="T62" fmla="*/ 63500 w 47"/>
              <a:gd name="T63" fmla="*/ 11113 h 48"/>
              <a:gd name="T64" fmla="*/ 57150 w 47"/>
              <a:gd name="T65" fmla="*/ 6350 h 48"/>
              <a:gd name="T66" fmla="*/ 52388 w 47"/>
              <a:gd name="T67" fmla="*/ 3175 h 48"/>
              <a:gd name="T68" fmla="*/ 44450 w 47"/>
              <a:gd name="T69" fmla="*/ 1588 h 48"/>
              <a:gd name="T70" fmla="*/ 41275 w 47"/>
              <a:gd name="T71" fmla="*/ 0 h 48"/>
              <a:gd name="T72" fmla="*/ 38100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8">
                <a:moveTo>
                  <a:pt x="24" y="0"/>
                </a:moveTo>
                <a:lnTo>
                  <a:pt x="21" y="0"/>
                </a:lnTo>
                <a:lnTo>
                  <a:pt x="19" y="1"/>
                </a:lnTo>
                <a:lnTo>
                  <a:pt x="15" y="2"/>
                </a:lnTo>
                <a:lnTo>
                  <a:pt x="11" y="4"/>
                </a:lnTo>
                <a:lnTo>
                  <a:pt x="6" y="7"/>
                </a:lnTo>
                <a:lnTo>
                  <a:pt x="4" y="11"/>
                </a:lnTo>
                <a:lnTo>
                  <a:pt x="2" y="15"/>
                </a:lnTo>
                <a:lnTo>
                  <a:pt x="0" y="19"/>
                </a:lnTo>
                <a:lnTo>
                  <a:pt x="0" y="24"/>
                </a:lnTo>
                <a:lnTo>
                  <a:pt x="0" y="29"/>
                </a:lnTo>
                <a:lnTo>
                  <a:pt x="2" y="33"/>
                </a:lnTo>
                <a:lnTo>
                  <a:pt x="4" y="38"/>
                </a:lnTo>
                <a:lnTo>
                  <a:pt x="6" y="41"/>
                </a:lnTo>
                <a:lnTo>
                  <a:pt x="11" y="44"/>
                </a:lnTo>
                <a:lnTo>
                  <a:pt x="15" y="46"/>
                </a:lnTo>
                <a:lnTo>
                  <a:pt x="19" y="48"/>
                </a:lnTo>
                <a:lnTo>
                  <a:pt x="21" y="48"/>
                </a:lnTo>
                <a:lnTo>
                  <a:pt x="24" y="48"/>
                </a:lnTo>
                <a:lnTo>
                  <a:pt x="26" y="48"/>
                </a:lnTo>
                <a:lnTo>
                  <a:pt x="28" y="48"/>
                </a:lnTo>
                <a:lnTo>
                  <a:pt x="33" y="46"/>
                </a:lnTo>
                <a:lnTo>
                  <a:pt x="36" y="44"/>
                </a:lnTo>
                <a:lnTo>
                  <a:pt x="40" y="41"/>
                </a:lnTo>
                <a:lnTo>
                  <a:pt x="43" y="38"/>
                </a:lnTo>
                <a:lnTo>
                  <a:pt x="45" y="33"/>
                </a:lnTo>
                <a:lnTo>
                  <a:pt x="46" y="29"/>
                </a:lnTo>
                <a:lnTo>
                  <a:pt x="47" y="24"/>
                </a:lnTo>
                <a:lnTo>
                  <a:pt x="46" y="19"/>
                </a:lnTo>
                <a:lnTo>
                  <a:pt x="45" y="15"/>
                </a:lnTo>
                <a:lnTo>
                  <a:pt x="43" y="11"/>
                </a:lnTo>
                <a:lnTo>
                  <a:pt x="40" y="7"/>
                </a:lnTo>
                <a:lnTo>
                  <a:pt x="36" y="4"/>
                </a:lnTo>
                <a:lnTo>
                  <a:pt x="33" y="2"/>
                </a:lnTo>
                <a:lnTo>
                  <a:pt x="28" y="1"/>
                </a:lnTo>
                <a:lnTo>
                  <a:pt x="26" y="0"/>
                </a:lnTo>
                <a:lnTo>
                  <a:pt x="24" y="0"/>
                </a:lnTo>
              </a:path>
            </a:pathLst>
          </a:custGeom>
          <a:noFill/>
          <a:ln w="9525">
            <a:solidFill>
              <a:srgbClr val="000000"/>
            </a:solidFill>
            <a:prstDash val="solid"/>
            <a:round/>
            <a:headEnd/>
            <a:tailEnd/>
          </a:ln>
        </p:spPr>
        <p:txBody>
          <a:bodyPr/>
          <a:lstStyle/>
          <a:p>
            <a:endParaRPr lang="en-US"/>
          </a:p>
        </p:txBody>
      </p:sp>
      <p:sp>
        <p:nvSpPr>
          <p:cNvPr id="4202" name="Freeform 248"/>
          <p:cNvSpPr>
            <a:spLocks/>
          </p:cNvSpPr>
          <p:nvPr/>
        </p:nvSpPr>
        <p:spPr bwMode="auto">
          <a:xfrm>
            <a:off x="793750" y="3924300"/>
            <a:ext cx="74613" cy="76200"/>
          </a:xfrm>
          <a:custGeom>
            <a:avLst/>
            <a:gdLst>
              <a:gd name="T0" fmla="*/ 36513 w 47"/>
              <a:gd name="T1" fmla="*/ 0 h 48"/>
              <a:gd name="T2" fmla="*/ 33338 w 47"/>
              <a:gd name="T3" fmla="*/ 0 h 48"/>
              <a:gd name="T4" fmla="*/ 28575 w 47"/>
              <a:gd name="T5" fmla="*/ 1588 h 48"/>
              <a:gd name="T6" fmla="*/ 22225 w 47"/>
              <a:gd name="T7" fmla="*/ 3175 h 48"/>
              <a:gd name="T8" fmla="*/ 15875 w 47"/>
              <a:gd name="T9" fmla="*/ 6350 h 48"/>
              <a:gd name="T10" fmla="*/ 11113 w 47"/>
              <a:gd name="T11" fmla="*/ 11113 h 48"/>
              <a:gd name="T12" fmla="*/ 6350 w 47"/>
              <a:gd name="T13" fmla="*/ 17463 h 48"/>
              <a:gd name="T14" fmla="*/ 3175 w 47"/>
              <a:gd name="T15" fmla="*/ 23813 h 48"/>
              <a:gd name="T16" fmla="*/ 0 w 47"/>
              <a:gd name="T17" fmla="*/ 30163 h 48"/>
              <a:gd name="T18" fmla="*/ 0 w 47"/>
              <a:gd name="T19" fmla="*/ 38100 h 48"/>
              <a:gd name="T20" fmla="*/ 0 w 47"/>
              <a:gd name="T21" fmla="*/ 46038 h 48"/>
              <a:gd name="T22" fmla="*/ 3175 w 47"/>
              <a:gd name="T23" fmla="*/ 52388 h 48"/>
              <a:gd name="T24" fmla="*/ 6350 w 47"/>
              <a:gd name="T25" fmla="*/ 60325 h 48"/>
              <a:gd name="T26" fmla="*/ 11113 w 47"/>
              <a:gd name="T27" fmla="*/ 65088 h 48"/>
              <a:gd name="T28" fmla="*/ 15875 w 47"/>
              <a:gd name="T29" fmla="*/ 69850 h 48"/>
              <a:gd name="T30" fmla="*/ 22225 w 47"/>
              <a:gd name="T31" fmla="*/ 73025 h 48"/>
              <a:gd name="T32" fmla="*/ 28575 w 47"/>
              <a:gd name="T33" fmla="*/ 76200 h 48"/>
              <a:gd name="T34" fmla="*/ 33338 w 47"/>
              <a:gd name="T35" fmla="*/ 76200 h 48"/>
              <a:gd name="T36" fmla="*/ 36513 w 47"/>
              <a:gd name="T37" fmla="*/ 76200 h 48"/>
              <a:gd name="T38" fmla="*/ 39688 w 47"/>
              <a:gd name="T39" fmla="*/ 76200 h 48"/>
              <a:gd name="T40" fmla="*/ 44450 w 47"/>
              <a:gd name="T41" fmla="*/ 76200 h 48"/>
              <a:gd name="T42" fmla="*/ 50800 w 47"/>
              <a:gd name="T43" fmla="*/ 73025 h 48"/>
              <a:gd name="T44" fmla="*/ 57150 w 47"/>
              <a:gd name="T45" fmla="*/ 69850 h 48"/>
              <a:gd name="T46" fmla="*/ 61913 w 47"/>
              <a:gd name="T47" fmla="*/ 65088 h 48"/>
              <a:gd name="T48" fmla="*/ 66675 w 47"/>
              <a:gd name="T49" fmla="*/ 60325 h 48"/>
              <a:gd name="T50" fmla="*/ 71438 w 47"/>
              <a:gd name="T51" fmla="*/ 52388 h 48"/>
              <a:gd name="T52" fmla="*/ 73025 w 47"/>
              <a:gd name="T53" fmla="*/ 46038 h 48"/>
              <a:gd name="T54" fmla="*/ 74613 w 47"/>
              <a:gd name="T55" fmla="*/ 38100 h 48"/>
              <a:gd name="T56" fmla="*/ 73025 w 47"/>
              <a:gd name="T57" fmla="*/ 30163 h 48"/>
              <a:gd name="T58" fmla="*/ 71438 w 47"/>
              <a:gd name="T59" fmla="*/ 23813 h 48"/>
              <a:gd name="T60" fmla="*/ 66675 w 47"/>
              <a:gd name="T61" fmla="*/ 17463 h 48"/>
              <a:gd name="T62" fmla="*/ 61913 w 47"/>
              <a:gd name="T63" fmla="*/ 11113 h 48"/>
              <a:gd name="T64" fmla="*/ 57150 w 47"/>
              <a:gd name="T65" fmla="*/ 6350 h 48"/>
              <a:gd name="T66" fmla="*/ 50800 w 47"/>
              <a:gd name="T67" fmla="*/ 3175 h 48"/>
              <a:gd name="T68" fmla="*/ 44450 w 47"/>
              <a:gd name="T69" fmla="*/ 1588 h 48"/>
              <a:gd name="T70" fmla="*/ 39688 w 47"/>
              <a:gd name="T71" fmla="*/ 0 h 48"/>
              <a:gd name="T72" fmla="*/ 36513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8">
                <a:moveTo>
                  <a:pt x="23" y="0"/>
                </a:moveTo>
                <a:lnTo>
                  <a:pt x="21" y="0"/>
                </a:lnTo>
                <a:lnTo>
                  <a:pt x="18" y="1"/>
                </a:lnTo>
                <a:lnTo>
                  <a:pt x="14" y="2"/>
                </a:lnTo>
                <a:lnTo>
                  <a:pt x="10" y="4"/>
                </a:lnTo>
                <a:lnTo>
                  <a:pt x="7" y="7"/>
                </a:lnTo>
                <a:lnTo>
                  <a:pt x="4" y="11"/>
                </a:lnTo>
                <a:lnTo>
                  <a:pt x="2" y="15"/>
                </a:lnTo>
                <a:lnTo>
                  <a:pt x="0" y="19"/>
                </a:lnTo>
                <a:lnTo>
                  <a:pt x="0" y="24"/>
                </a:lnTo>
                <a:lnTo>
                  <a:pt x="0" y="29"/>
                </a:lnTo>
                <a:lnTo>
                  <a:pt x="2" y="33"/>
                </a:lnTo>
                <a:lnTo>
                  <a:pt x="4" y="38"/>
                </a:lnTo>
                <a:lnTo>
                  <a:pt x="7" y="41"/>
                </a:lnTo>
                <a:lnTo>
                  <a:pt x="10" y="44"/>
                </a:lnTo>
                <a:lnTo>
                  <a:pt x="14" y="46"/>
                </a:lnTo>
                <a:lnTo>
                  <a:pt x="18" y="48"/>
                </a:lnTo>
                <a:lnTo>
                  <a:pt x="21" y="48"/>
                </a:lnTo>
                <a:lnTo>
                  <a:pt x="23" y="48"/>
                </a:lnTo>
                <a:lnTo>
                  <a:pt x="25" y="48"/>
                </a:lnTo>
                <a:lnTo>
                  <a:pt x="28" y="48"/>
                </a:lnTo>
                <a:lnTo>
                  <a:pt x="32" y="46"/>
                </a:lnTo>
                <a:lnTo>
                  <a:pt x="36" y="44"/>
                </a:lnTo>
                <a:lnTo>
                  <a:pt x="39" y="41"/>
                </a:lnTo>
                <a:lnTo>
                  <a:pt x="42" y="38"/>
                </a:lnTo>
                <a:lnTo>
                  <a:pt x="45" y="33"/>
                </a:lnTo>
                <a:lnTo>
                  <a:pt x="46" y="29"/>
                </a:lnTo>
                <a:lnTo>
                  <a:pt x="47" y="24"/>
                </a:lnTo>
                <a:lnTo>
                  <a:pt x="46" y="19"/>
                </a:lnTo>
                <a:lnTo>
                  <a:pt x="45" y="15"/>
                </a:lnTo>
                <a:lnTo>
                  <a:pt x="42" y="11"/>
                </a:lnTo>
                <a:lnTo>
                  <a:pt x="39" y="7"/>
                </a:lnTo>
                <a:lnTo>
                  <a:pt x="36" y="4"/>
                </a:lnTo>
                <a:lnTo>
                  <a:pt x="32" y="2"/>
                </a:lnTo>
                <a:lnTo>
                  <a:pt x="28" y="1"/>
                </a:lnTo>
                <a:lnTo>
                  <a:pt x="25" y="0"/>
                </a:lnTo>
                <a:lnTo>
                  <a:pt x="23" y="0"/>
                </a:lnTo>
                <a:close/>
              </a:path>
            </a:pathLst>
          </a:custGeom>
          <a:solidFill>
            <a:srgbClr val="000000"/>
          </a:solidFill>
          <a:ln w="9525">
            <a:noFill/>
            <a:round/>
            <a:headEnd/>
            <a:tailEnd/>
          </a:ln>
        </p:spPr>
        <p:txBody>
          <a:bodyPr/>
          <a:lstStyle/>
          <a:p>
            <a:endParaRPr lang="en-US"/>
          </a:p>
        </p:txBody>
      </p:sp>
      <p:sp>
        <p:nvSpPr>
          <p:cNvPr id="4203" name="Freeform 249"/>
          <p:cNvSpPr>
            <a:spLocks/>
          </p:cNvSpPr>
          <p:nvPr/>
        </p:nvSpPr>
        <p:spPr bwMode="auto">
          <a:xfrm>
            <a:off x="793750" y="3924300"/>
            <a:ext cx="74613" cy="76200"/>
          </a:xfrm>
          <a:custGeom>
            <a:avLst/>
            <a:gdLst>
              <a:gd name="T0" fmla="*/ 36513 w 47"/>
              <a:gd name="T1" fmla="*/ 0 h 48"/>
              <a:gd name="T2" fmla="*/ 33338 w 47"/>
              <a:gd name="T3" fmla="*/ 0 h 48"/>
              <a:gd name="T4" fmla="*/ 28575 w 47"/>
              <a:gd name="T5" fmla="*/ 1588 h 48"/>
              <a:gd name="T6" fmla="*/ 22225 w 47"/>
              <a:gd name="T7" fmla="*/ 3175 h 48"/>
              <a:gd name="T8" fmla="*/ 15875 w 47"/>
              <a:gd name="T9" fmla="*/ 6350 h 48"/>
              <a:gd name="T10" fmla="*/ 11113 w 47"/>
              <a:gd name="T11" fmla="*/ 11113 h 48"/>
              <a:gd name="T12" fmla="*/ 6350 w 47"/>
              <a:gd name="T13" fmla="*/ 17463 h 48"/>
              <a:gd name="T14" fmla="*/ 3175 w 47"/>
              <a:gd name="T15" fmla="*/ 23813 h 48"/>
              <a:gd name="T16" fmla="*/ 0 w 47"/>
              <a:gd name="T17" fmla="*/ 30163 h 48"/>
              <a:gd name="T18" fmla="*/ 0 w 47"/>
              <a:gd name="T19" fmla="*/ 38100 h 48"/>
              <a:gd name="T20" fmla="*/ 0 w 47"/>
              <a:gd name="T21" fmla="*/ 46038 h 48"/>
              <a:gd name="T22" fmla="*/ 3175 w 47"/>
              <a:gd name="T23" fmla="*/ 52388 h 48"/>
              <a:gd name="T24" fmla="*/ 6350 w 47"/>
              <a:gd name="T25" fmla="*/ 60325 h 48"/>
              <a:gd name="T26" fmla="*/ 11113 w 47"/>
              <a:gd name="T27" fmla="*/ 65088 h 48"/>
              <a:gd name="T28" fmla="*/ 15875 w 47"/>
              <a:gd name="T29" fmla="*/ 69850 h 48"/>
              <a:gd name="T30" fmla="*/ 22225 w 47"/>
              <a:gd name="T31" fmla="*/ 73025 h 48"/>
              <a:gd name="T32" fmla="*/ 28575 w 47"/>
              <a:gd name="T33" fmla="*/ 76200 h 48"/>
              <a:gd name="T34" fmla="*/ 33338 w 47"/>
              <a:gd name="T35" fmla="*/ 76200 h 48"/>
              <a:gd name="T36" fmla="*/ 36513 w 47"/>
              <a:gd name="T37" fmla="*/ 76200 h 48"/>
              <a:gd name="T38" fmla="*/ 39688 w 47"/>
              <a:gd name="T39" fmla="*/ 76200 h 48"/>
              <a:gd name="T40" fmla="*/ 44450 w 47"/>
              <a:gd name="T41" fmla="*/ 76200 h 48"/>
              <a:gd name="T42" fmla="*/ 50800 w 47"/>
              <a:gd name="T43" fmla="*/ 73025 h 48"/>
              <a:gd name="T44" fmla="*/ 57150 w 47"/>
              <a:gd name="T45" fmla="*/ 69850 h 48"/>
              <a:gd name="T46" fmla="*/ 61913 w 47"/>
              <a:gd name="T47" fmla="*/ 65088 h 48"/>
              <a:gd name="T48" fmla="*/ 66675 w 47"/>
              <a:gd name="T49" fmla="*/ 60325 h 48"/>
              <a:gd name="T50" fmla="*/ 71438 w 47"/>
              <a:gd name="T51" fmla="*/ 52388 h 48"/>
              <a:gd name="T52" fmla="*/ 73025 w 47"/>
              <a:gd name="T53" fmla="*/ 46038 h 48"/>
              <a:gd name="T54" fmla="*/ 74613 w 47"/>
              <a:gd name="T55" fmla="*/ 38100 h 48"/>
              <a:gd name="T56" fmla="*/ 73025 w 47"/>
              <a:gd name="T57" fmla="*/ 30163 h 48"/>
              <a:gd name="T58" fmla="*/ 71438 w 47"/>
              <a:gd name="T59" fmla="*/ 23813 h 48"/>
              <a:gd name="T60" fmla="*/ 66675 w 47"/>
              <a:gd name="T61" fmla="*/ 17463 h 48"/>
              <a:gd name="T62" fmla="*/ 61913 w 47"/>
              <a:gd name="T63" fmla="*/ 11113 h 48"/>
              <a:gd name="T64" fmla="*/ 57150 w 47"/>
              <a:gd name="T65" fmla="*/ 6350 h 48"/>
              <a:gd name="T66" fmla="*/ 50800 w 47"/>
              <a:gd name="T67" fmla="*/ 3175 h 48"/>
              <a:gd name="T68" fmla="*/ 44450 w 47"/>
              <a:gd name="T69" fmla="*/ 1588 h 48"/>
              <a:gd name="T70" fmla="*/ 39688 w 47"/>
              <a:gd name="T71" fmla="*/ 0 h 48"/>
              <a:gd name="T72" fmla="*/ 36513 w 47"/>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8">
                <a:moveTo>
                  <a:pt x="23" y="0"/>
                </a:moveTo>
                <a:lnTo>
                  <a:pt x="21" y="0"/>
                </a:lnTo>
                <a:lnTo>
                  <a:pt x="18" y="1"/>
                </a:lnTo>
                <a:lnTo>
                  <a:pt x="14" y="2"/>
                </a:lnTo>
                <a:lnTo>
                  <a:pt x="10" y="4"/>
                </a:lnTo>
                <a:lnTo>
                  <a:pt x="7" y="7"/>
                </a:lnTo>
                <a:lnTo>
                  <a:pt x="4" y="11"/>
                </a:lnTo>
                <a:lnTo>
                  <a:pt x="2" y="15"/>
                </a:lnTo>
                <a:lnTo>
                  <a:pt x="0" y="19"/>
                </a:lnTo>
                <a:lnTo>
                  <a:pt x="0" y="24"/>
                </a:lnTo>
                <a:lnTo>
                  <a:pt x="0" y="29"/>
                </a:lnTo>
                <a:lnTo>
                  <a:pt x="2" y="33"/>
                </a:lnTo>
                <a:lnTo>
                  <a:pt x="4" y="38"/>
                </a:lnTo>
                <a:lnTo>
                  <a:pt x="7" y="41"/>
                </a:lnTo>
                <a:lnTo>
                  <a:pt x="10" y="44"/>
                </a:lnTo>
                <a:lnTo>
                  <a:pt x="14" y="46"/>
                </a:lnTo>
                <a:lnTo>
                  <a:pt x="18" y="48"/>
                </a:lnTo>
                <a:lnTo>
                  <a:pt x="21" y="48"/>
                </a:lnTo>
                <a:lnTo>
                  <a:pt x="23" y="48"/>
                </a:lnTo>
                <a:lnTo>
                  <a:pt x="25" y="48"/>
                </a:lnTo>
                <a:lnTo>
                  <a:pt x="28" y="48"/>
                </a:lnTo>
                <a:lnTo>
                  <a:pt x="32" y="46"/>
                </a:lnTo>
                <a:lnTo>
                  <a:pt x="36" y="44"/>
                </a:lnTo>
                <a:lnTo>
                  <a:pt x="39" y="41"/>
                </a:lnTo>
                <a:lnTo>
                  <a:pt x="42" y="38"/>
                </a:lnTo>
                <a:lnTo>
                  <a:pt x="45" y="33"/>
                </a:lnTo>
                <a:lnTo>
                  <a:pt x="46" y="29"/>
                </a:lnTo>
                <a:lnTo>
                  <a:pt x="47" y="24"/>
                </a:lnTo>
                <a:lnTo>
                  <a:pt x="46" y="19"/>
                </a:lnTo>
                <a:lnTo>
                  <a:pt x="45" y="15"/>
                </a:lnTo>
                <a:lnTo>
                  <a:pt x="42" y="11"/>
                </a:lnTo>
                <a:lnTo>
                  <a:pt x="39" y="7"/>
                </a:lnTo>
                <a:lnTo>
                  <a:pt x="36" y="4"/>
                </a:lnTo>
                <a:lnTo>
                  <a:pt x="32" y="2"/>
                </a:lnTo>
                <a:lnTo>
                  <a:pt x="28" y="1"/>
                </a:lnTo>
                <a:lnTo>
                  <a:pt x="25" y="0"/>
                </a:lnTo>
                <a:lnTo>
                  <a:pt x="23" y="0"/>
                </a:lnTo>
              </a:path>
            </a:pathLst>
          </a:custGeom>
          <a:noFill/>
          <a:ln w="9525">
            <a:solidFill>
              <a:srgbClr val="000000"/>
            </a:solidFill>
            <a:prstDash val="solid"/>
            <a:round/>
            <a:headEnd/>
            <a:tailEnd/>
          </a:ln>
        </p:spPr>
        <p:txBody>
          <a:bodyPr/>
          <a:lstStyle/>
          <a:p>
            <a:endParaRPr lang="en-US"/>
          </a:p>
        </p:txBody>
      </p:sp>
      <p:sp>
        <p:nvSpPr>
          <p:cNvPr id="4204" name="Line 250"/>
          <p:cNvSpPr>
            <a:spLocks noChangeShapeType="1"/>
          </p:cNvSpPr>
          <p:nvPr/>
        </p:nvSpPr>
        <p:spPr bwMode="auto">
          <a:xfrm flipV="1">
            <a:off x="1993900" y="1968500"/>
            <a:ext cx="1588" cy="382588"/>
          </a:xfrm>
          <a:prstGeom prst="line">
            <a:avLst/>
          </a:prstGeom>
          <a:noFill/>
          <a:ln w="15875">
            <a:solidFill>
              <a:srgbClr val="000000"/>
            </a:solidFill>
            <a:round/>
            <a:headEnd/>
            <a:tailEnd/>
          </a:ln>
        </p:spPr>
        <p:txBody>
          <a:bodyPr/>
          <a:lstStyle/>
          <a:p>
            <a:endParaRPr lang="en-US"/>
          </a:p>
        </p:txBody>
      </p:sp>
      <p:sp>
        <p:nvSpPr>
          <p:cNvPr id="4205" name="Line 251"/>
          <p:cNvSpPr>
            <a:spLocks noChangeShapeType="1"/>
          </p:cNvSpPr>
          <p:nvPr/>
        </p:nvSpPr>
        <p:spPr bwMode="auto">
          <a:xfrm flipV="1">
            <a:off x="1995488" y="5567363"/>
            <a:ext cx="1587" cy="382587"/>
          </a:xfrm>
          <a:prstGeom prst="line">
            <a:avLst/>
          </a:prstGeom>
          <a:noFill/>
          <a:ln w="15875">
            <a:solidFill>
              <a:srgbClr val="000000"/>
            </a:solidFill>
            <a:round/>
            <a:headEnd/>
            <a:tailEnd/>
          </a:ln>
        </p:spPr>
        <p:txBody>
          <a:bodyPr/>
          <a:lstStyle/>
          <a:p>
            <a:endParaRPr lang="en-US"/>
          </a:p>
        </p:txBody>
      </p:sp>
      <p:sp>
        <p:nvSpPr>
          <p:cNvPr id="4206" name="Line 252"/>
          <p:cNvSpPr>
            <a:spLocks noChangeShapeType="1"/>
          </p:cNvSpPr>
          <p:nvPr/>
        </p:nvSpPr>
        <p:spPr bwMode="auto">
          <a:xfrm>
            <a:off x="1806575" y="5949950"/>
            <a:ext cx="376238" cy="1588"/>
          </a:xfrm>
          <a:prstGeom prst="line">
            <a:avLst/>
          </a:prstGeom>
          <a:noFill/>
          <a:ln w="15875">
            <a:solidFill>
              <a:srgbClr val="000000"/>
            </a:solidFill>
            <a:round/>
            <a:headEnd/>
            <a:tailEnd/>
          </a:ln>
        </p:spPr>
        <p:txBody>
          <a:bodyPr/>
          <a:lstStyle/>
          <a:p>
            <a:endParaRPr lang="en-US"/>
          </a:p>
        </p:txBody>
      </p:sp>
      <p:sp>
        <p:nvSpPr>
          <p:cNvPr id="4207" name="Line 253"/>
          <p:cNvSpPr>
            <a:spLocks noChangeShapeType="1"/>
          </p:cNvSpPr>
          <p:nvPr/>
        </p:nvSpPr>
        <p:spPr bwMode="auto">
          <a:xfrm>
            <a:off x="1903413" y="6016625"/>
            <a:ext cx="187325" cy="1588"/>
          </a:xfrm>
          <a:prstGeom prst="line">
            <a:avLst/>
          </a:prstGeom>
          <a:noFill/>
          <a:ln w="15875">
            <a:solidFill>
              <a:srgbClr val="000000"/>
            </a:solidFill>
            <a:round/>
            <a:headEnd/>
            <a:tailEnd/>
          </a:ln>
        </p:spPr>
        <p:txBody>
          <a:bodyPr/>
          <a:lstStyle/>
          <a:p>
            <a:endParaRPr lang="en-US"/>
          </a:p>
        </p:txBody>
      </p:sp>
      <p:sp>
        <p:nvSpPr>
          <p:cNvPr id="4208" name="Line 254"/>
          <p:cNvSpPr>
            <a:spLocks noChangeShapeType="1"/>
          </p:cNvSpPr>
          <p:nvPr/>
        </p:nvSpPr>
        <p:spPr bwMode="auto">
          <a:xfrm>
            <a:off x="1970088" y="6069013"/>
            <a:ext cx="63500" cy="1587"/>
          </a:xfrm>
          <a:prstGeom prst="line">
            <a:avLst/>
          </a:prstGeom>
          <a:noFill/>
          <a:ln w="15875">
            <a:solidFill>
              <a:srgbClr val="000000"/>
            </a:solidFill>
            <a:round/>
            <a:headEnd/>
            <a:tailEnd/>
          </a:ln>
        </p:spPr>
        <p:txBody>
          <a:bodyPr/>
          <a:lstStyle/>
          <a:p>
            <a:endParaRPr lang="en-US"/>
          </a:p>
        </p:txBody>
      </p:sp>
      <p:sp>
        <p:nvSpPr>
          <p:cNvPr id="4209" name="Freeform 255"/>
          <p:cNvSpPr>
            <a:spLocks/>
          </p:cNvSpPr>
          <p:nvPr/>
        </p:nvSpPr>
        <p:spPr bwMode="auto">
          <a:xfrm>
            <a:off x="1952625" y="1906588"/>
            <a:ext cx="74613" cy="77787"/>
          </a:xfrm>
          <a:custGeom>
            <a:avLst/>
            <a:gdLst>
              <a:gd name="T0" fmla="*/ 38100 w 47"/>
              <a:gd name="T1" fmla="*/ 0 h 49"/>
              <a:gd name="T2" fmla="*/ 33338 w 47"/>
              <a:gd name="T3" fmla="*/ 0 h 49"/>
              <a:gd name="T4" fmla="*/ 30163 w 47"/>
              <a:gd name="T5" fmla="*/ 0 h 49"/>
              <a:gd name="T6" fmla="*/ 23813 w 47"/>
              <a:gd name="T7" fmla="*/ 3175 h 49"/>
              <a:gd name="T8" fmla="*/ 17463 w 47"/>
              <a:gd name="T9" fmla="*/ 6350 h 49"/>
              <a:gd name="T10" fmla="*/ 12700 w 47"/>
              <a:gd name="T11" fmla="*/ 11112 h 49"/>
              <a:gd name="T12" fmla="*/ 6350 w 47"/>
              <a:gd name="T13" fmla="*/ 15875 h 49"/>
              <a:gd name="T14" fmla="*/ 3175 w 47"/>
              <a:gd name="T15" fmla="*/ 23812 h 49"/>
              <a:gd name="T16" fmla="*/ 0 w 47"/>
              <a:gd name="T17" fmla="*/ 31750 h 49"/>
              <a:gd name="T18" fmla="*/ 0 w 47"/>
              <a:gd name="T19" fmla="*/ 39687 h 49"/>
              <a:gd name="T20" fmla="*/ 0 w 47"/>
              <a:gd name="T21" fmla="*/ 46037 h 49"/>
              <a:gd name="T22" fmla="*/ 3175 w 47"/>
              <a:gd name="T23" fmla="*/ 53975 h 49"/>
              <a:gd name="T24" fmla="*/ 6350 w 47"/>
              <a:gd name="T25" fmla="*/ 60325 h 49"/>
              <a:gd name="T26" fmla="*/ 12700 w 47"/>
              <a:gd name="T27" fmla="*/ 66675 h 49"/>
              <a:gd name="T28" fmla="*/ 17463 w 47"/>
              <a:gd name="T29" fmla="*/ 71437 h 49"/>
              <a:gd name="T30" fmla="*/ 23813 w 47"/>
              <a:gd name="T31" fmla="*/ 74612 h 49"/>
              <a:gd name="T32" fmla="*/ 30163 w 47"/>
              <a:gd name="T33" fmla="*/ 76200 h 49"/>
              <a:gd name="T34" fmla="*/ 33338 w 47"/>
              <a:gd name="T35" fmla="*/ 77787 h 49"/>
              <a:gd name="T36" fmla="*/ 38100 w 47"/>
              <a:gd name="T37" fmla="*/ 77787 h 49"/>
              <a:gd name="T38" fmla="*/ 41275 w 47"/>
              <a:gd name="T39" fmla="*/ 77787 h 49"/>
              <a:gd name="T40" fmla="*/ 44450 w 47"/>
              <a:gd name="T41" fmla="*/ 76200 h 49"/>
              <a:gd name="T42" fmla="*/ 52388 w 47"/>
              <a:gd name="T43" fmla="*/ 74612 h 49"/>
              <a:gd name="T44" fmla="*/ 58738 w 47"/>
              <a:gd name="T45" fmla="*/ 71437 h 49"/>
              <a:gd name="T46" fmla="*/ 63500 w 47"/>
              <a:gd name="T47" fmla="*/ 66675 h 49"/>
              <a:gd name="T48" fmla="*/ 68263 w 47"/>
              <a:gd name="T49" fmla="*/ 60325 h 49"/>
              <a:gd name="T50" fmla="*/ 71438 w 47"/>
              <a:gd name="T51" fmla="*/ 53975 h 49"/>
              <a:gd name="T52" fmla="*/ 73025 w 47"/>
              <a:gd name="T53" fmla="*/ 46037 h 49"/>
              <a:gd name="T54" fmla="*/ 74613 w 47"/>
              <a:gd name="T55" fmla="*/ 39687 h 49"/>
              <a:gd name="T56" fmla="*/ 73025 w 47"/>
              <a:gd name="T57" fmla="*/ 31750 h 49"/>
              <a:gd name="T58" fmla="*/ 71438 w 47"/>
              <a:gd name="T59" fmla="*/ 23812 h 49"/>
              <a:gd name="T60" fmla="*/ 68263 w 47"/>
              <a:gd name="T61" fmla="*/ 15875 h 49"/>
              <a:gd name="T62" fmla="*/ 63500 w 47"/>
              <a:gd name="T63" fmla="*/ 11112 h 49"/>
              <a:gd name="T64" fmla="*/ 58738 w 47"/>
              <a:gd name="T65" fmla="*/ 6350 h 49"/>
              <a:gd name="T66" fmla="*/ 52388 w 47"/>
              <a:gd name="T67" fmla="*/ 3175 h 49"/>
              <a:gd name="T68" fmla="*/ 44450 w 47"/>
              <a:gd name="T69" fmla="*/ 0 h 49"/>
              <a:gd name="T70" fmla="*/ 41275 w 47"/>
              <a:gd name="T71" fmla="*/ 0 h 49"/>
              <a:gd name="T72" fmla="*/ 38100 w 47"/>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9">
                <a:moveTo>
                  <a:pt x="24" y="0"/>
                </a:moveTo>
                <a:lnTo>
                  <a:pt x="21" y="0"/>
                </a:lnTo>
                <a:lnTo>
                  <a:pt x="19" y="0"/>
                </a:lnTo>
                <a:lnTo>
                  <a:pt x="15" y="2"/>
                </a:lnTo>
                <a:lnTo>
                  <a:pt x="11" y="4"/>
                </a:lnTo>
                <a:lnTo>
                  <a:pt x="8" y="7"/>
                </a:lnTo>
                <a:lnTo>
                  <a:pt x="4" y="10"/>
                </a:lnTo>
                <a:lnTo>
                  <a:pt x="2" y="15"/>
                </a:lnTo>
                <a:lnTo>
                  <a:pt x="0" y="20"/>
                </a:lnTo>
                <a:lnTo>
                  <a:pt x="0" y="25"/>
                </a:lnTo>
                <a:lnTo>
                  <a:pt x="0" y="29"/>
                </a:lnTo>
                <a:lnTo>
                  <a:pt x="2" y="34"/>
                </a:lnTo>
                <a:lnTo>
                  <a:pt x="4" y="38"/>
                </a:lnTo>
                <a:lnTo>
                  <a:pt x="8" y="42"/>
                </a:lnTo>
                <a:lnTo>
                  <a:pt x="11" y="45"/>
                </a:lnTo>
                <a:lnTo>
                  <a:pt x="15" y="47"/>
                </a:lnTo>
                <a:lnTo>
                  <a:pt x="19" y="48"/>
                </a:lnTo>
                <a:lnTo>
                  <a:pt x="21" y="49"/>
                </a:lnTo>
                <a:lnTo>
                  <a:pt x="24" y="49"/>
                </a:lnTo>
                <a:lnTo>
                  <a:pt x="26" y="49"/>
                </a:lnTo>
                <a:lnTo>
                  <a:pt x="28" y="48"/>
                </a:lnTo>
                <a:lnTo>
                  <a:pt x="33" y="47"/>
                </a:lnTo>
                <a:lnTo>
                  <a:pt x="37" y="45"/>
                </a:lnTo>
                <a:lnTo>
                  <a:pt x="40" y="42"/>
                </a:lnTo>
                <a:lnTo>
                  <a:pt x="43" y="38"/>
                </a:lnTo>
                <a:lnTo>
                  <a:pt x="45" y="34"/>
                </a:lnTo>
                <a:lnTo>
                  <a:pt x="46" y="29"/>
                </a:lnTo>
                <a:lnTo>
                  <a:pt x="47" y="25"/>
                </a:lnTo>
                <a:lnTo>
                  <a:pt x="46" y="20"/>
                </a:lnTo>
                <a:lnTo>
                  <a:pt x="45" y="15"/>
                </a:lnTo>
                <a:lnTo>
                  <a:pt x="43" y="10"/>
                </a:lnTo>
                <a:lnTo>
                  <a:pt x="40" y="7"/>
                </a:lnTo>
                <a:lnTo>
                  <a:pt x="37" y="4"/>
                </a:lnTo>
                <a:lnTo>
                  <a:pt x="33" y="2"/>
                </a:lnTo>
                <a:lnTo>
                  <a:pt x="28" y="0"/>
                </a:lnTo>
                <a:lnTo>
                  <a:pt x="26" y="0"/>
                </a:lnTo>
                <a:lnTo>
                  <a:pt x="24" y="0"/>
                </a:lnTo>
                <a:close/>
              </a:path>
            </a:pathLst>
          </a:custGeom>
          <a:solidFill>
            <a:srgbClr val="000000"/>
          </a:solidFill>
          <a:ln w="9525">
            <a:noFill/>
            <a:round/>
            <a:headEnd/>
            <a:tailEnd/>
          </a:ln>
        </p:spPr>
        <p:txBody>
          <a:bodyPr/>
          <a:lstStyle/>
          <a:p>
            <a:endParaRPr lang="en-US"/>
          </a:p>
        </p:txBody>
      </p:sp>
      <p:sp>
        <p:nvSpPr>
          <p:cNvPr id="4210" name="Freeform 256"/>
          <p:cNvSpPr>
            <a:spLocks/>
          </p:cNvSpPr>
          <p:nvPr/>
        </p:nvSpPr>
        <p:spPr bwMode="auto">
          <a:xfrm>
            <a:off x="1952625" y="1906588"/>
            <a:ext cx="74613" cy="77787"/>
          </a:xfrm>
          <a:custGeom>
            <a:avLst/>
            <a:gdLst>
              <a:gd name="T0" fmla="*/ 38100 w 47"/>
              <a:gd name="T1" fmla="*/ 0 h 49"/>
              <a:gd name="T2" fmla="*/ 33338 w 47"/>
              <a:gd name="T3" fmla="*/ 0 h 49"/>
              <a:gd name="T4" fmla="*/ 30163 w 47"/>
              <a:gd name="T5" fmla="*/ 0 h 49"/>
              <a:gd name="T6" fmla="*/ 23813 w 47"/>
              <a:gd name="T7" fmla="*/ 3175 h 49"/>
              <a:gd name="T8" fmla="*/ 17463 w 47"/>
              <a:gd name="T9" fmla="*/ 6350 h 49"/>
              <a:gd name="T10" fmla="*/ 12700 w 47"/>
              <a:gd name="T11" fmla="*/ 11112 h 49"/>
              <a:gd name="T12" fmla="*/ 6350 w 47"/>
              <a:gd name="T13" fmla="*/ 15875 h 49"/>
              <a:gd name="T14" fmla="*/ 3175 w 47"/>
              <a:gd name="T15" fmla="*/ 23812 h 49"/>
              <a:gd name="T16" fmla="*/ 0 w 47"/>
              <a:gd name="T17" fmla="*/ 31750 h 49"/>
              <a:gd name="T18" fmla="*/ 0 w 47"/>
              <a:gd name="T19" fmla="*/ 39687 h 49"/>
              <a:gd name="T20" fmla="*/ 0 w 47"/>
              <a:gd name="T21" fmla="*/ 46037 h 49"/>
              <a:gd name="T22" fmla="*/ 3175 w 47"/>
              <a:gd name="T23" fmla="*/ 53975 h 49"/>
              <a:gd name="T24" fmla="*/ 6350 w 47"/>
              <a:gd name="T25" fmla="*/ 60325 h 49"/>
              <a:gd name="T26" fmla="*/ 12700 w 47"/>
              <a:gd name="T27" fmla="*/ 66675 h 49"/>
              <a:gd name="T28" fmla="*/ 17463 w 47"/>
              <a:gd name="T29" fmla="*/ 71437 h 49"/>
              <a:gd name="T30" fmla="*/ 23813 w 47"/>
              <a:gd name="T31" fmla="*/ 74612 h 49"/>
              <a:gd name="T32" fmla="*/ 30163 w 47"/>
              <a:gd name="T33" fmla="*/ 76200 h 49"/>
              <a:gd name="T34" fmla="*/ 33338 w 47"/>
              <a:gd name="T35" fmla="*/ 77787 h 49"/>
              <a:gd name="T36" fmla="*/ 38100 w 47"/>
              <a:gd name="T37" fmla="*/ 77787 h 49"/>
              <a:gd name="T38" fmla="*/ 41275 w 47"/>
              <a:gd name="T39" fmla="*/ 77787 h 49"/>
              <a:gd name="T40" fmla="*/ 44450 w 47"/>
              <a:gd name="T41" fmla="*/ 76200 h 49"/>
              <a:gd name="T42" fmla="*/ 52388 w 47"/>
              <a:gd name="T43" fmla="*/ 74612 h 49"/>
              <a:gd name="T44" fmla="*/ 58738 w 47"/>
              <a:gd name="T45" fmla="*/ 71437 h 49"/>
              <a:gd name="T46" fmla="*/ 63500 w 47"/>
              <a:gd name="T47" fmla="*/ 66675 h 49"/>
              <a:gd name="T48" fmla="*/ 68263 w 47"/>
              <a:gd name="T49" fmla="*/ 60325 h 49"/>
              <a:gd name="T50" fmla="*/ 71438 w 47"/>
              <a:gd name="T51" fmla="*/ 53975 h 49"/>
              <a:gd name="T52" fmla="*/ 73025 w 47"/>
              <a:gd name="T53" fmla="*/ 46037 h 49"/>
              <a:gd name="T54" fmla="*/ 74613 w 47"/>
              <a:gd name="T55" fmla="*/ 39687 h 49"/>
              <a:gd name="T56" fmla="*/ 73025 w 47"/>
              <a:gd name="T57" fmla="*/ 31750 h 49"/>
              <a:gd name="T58" fmla="*/ 71438 w 47"/>
              <a:gd name="T59" fmla="*/ 23812 h 49"/>
              <a:gd name="T60" fmla="*/ 68263 w 47"/>
              <a:gd name="T61" fmla="*/ 15875 h 49"/>
              <a:gd name="T62" fmla="*/ 63500 w 47"/>
              <a:gd name="T63" fmla="*/ 11112 h 49"/>
              <a:gd name="T64" fmla="*/ 58738 w 47"/>
              <a:gd name="T65" fmla="*/ 6350 h 49"/>
              <a:gd name="T66" fmla="*/ 52388 w 47"/>
              <a:gd name="T67" fmla="*/ 3175 h 49"/>
              <a:gd name="T68" fmla="*/ 44450 w 47"/>
              <a:gd name="T69" fmla="*/ 0 h 49"/>
              <a:gd name="T70" fmla="*/ 41275 w 47"/>
              <a:gd name="T71" fmla="*/ 0 h 49"/>
              <a:gd name="T72" fmla="*/ 38100 w 47"/>
              <a:gd name="T73" fmla="*/ 0 h 4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 h="49">
                <a:moveTo>
                  <a:pt x="24" y="0"/>
                </a:moveTo>
                <a:lnTo>
                  <a:pt x="21" y="0"/>
                </a:lnTo>
                <a:lnTo>
                  <a:pt x="19" y="0"/>
                </a:lnTo>
                <a:lnTo>
                  <a:pt x="15" y="2"/>
                </a:lnTo>
                <a:lnTo>
                  <a:pt x="11" y="4"/>
                </a:lnTo>
                <a:lnTo>
                  <a:pt x="8" y="7"/>
                </a:lnTo>
                <a:lnTo>
                  <a:pt x="4" y="10"/>
                </a:lnTo>
                <a:lnTo>
                  <a:pt x="2" y="15"/>
                </a:lnTo>
                <a:lnTo>
                  <a:pt x="0" y="20"/>
                </a:lnTo>
                <a:lnTo>
                  <a:pt x="0" y="25"/>
                </a:lnTo>
                <a:lnTo>
                  <a:pt x="0" y="29"/>
                </a:lnTo>
                <a:lnTo>
                  <a:pt x="2" y="34"/>
                </a:lnTo>
                <a:lnTo>
                  <a:pt x="4" y="38"/>
                </a:lnTo>
                <a:lnTo>
                  <a:pt x="8" y="42"/>
                </a:lnTo>
                <a:lnTo>
                  <a:pt x="11" y="45"/>
                </a:lnTo>
                <a:lnTo>
                  <a:pt x="15" y="47"/>
                </a:lnTo>
                <a:lnTo>
                  <a:pt x="19" y="48"/>
                </a:lnTo>
                <a:lnTo>
                  <a:pt x="21" y="49"/>
                </a:lnTo>
                <a:lnTo>
                  <a:pt x="24" y="49"/>
                </a:lnTo>
                <a:lnTo>
                  <a:pt x="26" y="49"/>
                </a:lnTo>
                <a:lnTo>
                  <a:pt x="28" y="48"/>
                </a:lnTo>
                <a:lnTo>
                  <a:pt x="33" y="47"/>
                </a:lnTo>
                <a:lnTo>
                  <a:pt x="37" y="45"/>
                </a:lnTo>
                <a:lnTo>
                  <a:pt x="40" y="42"/>
                </a:lnTo>
                <a:lnTo>
                  <a:pt x="43" y="38"/>
                </a:lnTo>
                <a:lnTo>
                  <a:pt x="45" y="34"/>
                </a:lnTo>
                <a:lnTo>
                  <a:pt x="46" y="29"/>
                </a:lnTo>
                <a:lnTo>
                  <a:pt x="47" y="25"/>
                </a:lnTo>
                <a:lnTo>
                  <a:pt x="46" y="20"/>
                </a:lnTo>
                <a:lnTo>
                  <a:pt x="45" y="15"/>
                </a:lnTo>
                <a:lnTo>
                  <a:pt x="43" y="10"/>
                </a:lnTo>
                <a:lnTo>
                  <a:pt x="40" y="7"/>
                </a:lnTo>
                <a:lnTo>
                  <a:pt x="37" y="4"/>
                </a:lnTo>
                <a:lnTo>
                  <a:pt x="33" y="2"/>
                </a:lnTo>
                <a:lnTo>
                  <a:pt x="28" y="0"/>
                </a:lnTo>
                <a:lnTo>
                  <a:pt x="26" y="0"/>
                </a:lnTo>
                <a:lnTo>
                  <a:pt x="24" y="0"/>
                </a:lnTo>
              </a:path>
            </a:pathLst>
          </a:custGeom>
          <a:noFill/>
          <a:ln w="9525">
            <a:solidFill>
              <a:srgbClr val="000000"/>
            </a:solidFill>
            <a:prstDash val="solid"/>
            <a:round/>
            <a:headEnd/>
            <a:tailEnd/>
          </a:ln>
        </p:spPr>
        <p:txBody>
          <a:bodyPr/>
          <a:lstStyle/>
          <a:p>
            <a:endParaRPr lang="en-US"/>
          </a:p>
        </p:txBody>
      </p:sp>
      <p:sp>
        <p:nvSpPr>
          <p:cNvPr id="4211" name="Rectangle 257"/>
          <p:cNvSpPr>
            <a:spLocks noChangeArrowheads="1"/>
          </p:cNvSpPr>
          <p:nvPr/>
        </p:nvSpPr>
        <p:spPr bwMode="auto">
          <a:xfrm>
            <a:off x="1677988" y="1473200"/>
            <a:ext cx="681037" cy="409575"/>
          </a:xfrm>
          <a:prstGeom prst="rect">
            <a:avLst/>
          </a:prstGeom>
          <a:noFill/>
          <a:ln w="9525">
            <a:noFill/>
            <a:miter lim="800000"/>
            <a:headEnd/>
            <a:tailEnd/>
          </a:ln>
        </p:spPr>
        <p:txBody>
          <a:bodyPr/>
          <a:lstStyle/>
          <a:p>
            <a:pPr eaLnBrk="1" hangingPunct="1"/>
            <a:endParaRPr lang="en-US"/>
          </a:p>
        </p:txBody>
      </p:sp>
      <p:sp>
        <p:nvSpPr>
          <p:cNvPr id="4212" name="Rectangle 258"/>
          <p:cNvSpPr>
            <a:spLocks noChangeArrowheads="1"/>
          </p:cNvSpPr>
          <p:nvPr/>
        </p:nvSpPr>
        <p:spPr bwMode="auto">
          <a:xfrm>
            <a:off x="1774825" y="1530350"/>
            <a:ext cx="415925" cy="288925"/>
          </a:xfrm>
          <a:prstGeom prst="rect">
            <a:avLst/>
          </a:prstGeom>
          <a:noFill/>
          <a:ln w="9525">
            <a:noFill/>
            <a:miter lim="800000"/>
            <a:headEnd/>
            <a:tailEnd/>
          </a:ln>
        </p:spPr>
        <p:txBody>
          <a:bodyPr wrap="none" lIns="0" tIns="0" rIns="0" bIns="0">
            <a:spAutoFit/>
          </a:bodyPr>
          <a:lstStyle/>
          <a:p>
            <a:pPr eaLnBrk="1" hangingPunct="1"/>
            <a:r>
              <a:rPr lang="en-US" sz="1900" b="1">
                <a:solidFill>
                  <a:srgbClr val="000000"/>
                </a:solidFill>
                <a:latin typeface="Times New Roman" pitchFamily="18" charset="0"/>
              </a:rPr>
              <a:t>Vdc</a:t>
            </a:r>
            <a:endParaRPr lang="en-US"/>
          </a:p>
        </p:txBody>
      </p:sp>
      <p:sp>
        <p:nvSpPr>
          <p:cNvPr id="4213" name="Rectangle 260"/>
          <p:cNvSpPr>
            <a:spLocks noChangeArrowheads="1"/>
          </p:cNvSpPr>
          <p:nvPr/>
        </p:nvSpPr>
        <p:spPr bwMode="auto">
          <a:xfrm>
            <a:off x="1965325" y="3843338"/>
            <a:ext cx="366713" cy="198437"/>
          </a:xfrm>
          <a:prstGeom prst="rect">
            <a:avLst/>
          </a:prstGeom>
          <a:noFill/>
          <a:ln w="9525">
            <a:noFill/>
            <a:miter lim="800000"/>
            <a:headEnd/>
            <a:tailEnd/>
          </a:ln>
        </p:spPr>
        <p:txBody>
          <a:bodyPr wrap="none" lIns="0" tIns="0" rIns="0" bIns="0">
            <a:spAutoFit/>
          </a:bodyPr>
          <a:lstStyle/>
          <a:p>
            <a:pPr eaLnBrk="1" hangingPunct="1"/>
            <a:r>
              <a:rPr lang="en-US" sz="1300" b="1">
                <a:solidFill>
                  <a:srgbClr val="000000"/>
                </a:solidFill>
                <a:latin typeface="Times New Roman" pitchFamily="18" charset="0"/>
              </a:rPr>
              <a:t>Load</a:t>
            </a:r>
            <a:endParaRPr lang="en-US"/>
          </a:p>
        </p:txBody>
      </p:sp>
      <p:sp>
        <p:nvSpPr>
          <p:cNvPr id="4214" name="Rectangle 261"/>
          <p:cNvSpPr>
            <a:spLocks noChangeArrowheads="1"/>
          </p:cNvSpPr>
          <p:nvPr/>
        </p:nvSpPr>
        <p:spPr bwMode="auto">
          <a:xfrm>
            <a:off x="2324100" y="3841750"/>
            <a:ext cx="46038" cy="198438"/>
          </a:xfrm>
          <a:prstGeom prst="rect">
            <a:avLst/>
          </a:prstGeom>
          <a:noFill/>
          <a:ln w="9525">
            <a:noFill/>
            <a:miter lim="800000"/>
            <a:headEnd/>
            <a:tailEnd/>
          </a:ln>
        </p:spPr>
        <p:txBody>
          <a:bodyPr wrap="none" lIns="0" tIns="0" rIns="0" bIns="0">
            <a:spAutoFit/>
          </a:bodyPr>
          <a:lstStyle/>
          <a:p>
            <a:pPr eaLnBrk="1" hangingPunct="1"/>
            <a:r>
              <a:rPr lang="en-US" sz="1300" b="1">
                <a:solidFill>
                  <a:srgbClr val="000000"/>
                </a:solidFill>
              </a:rPr>
              <a:t> </a:t>
            </a:r>
            <a:endParaRPr lang="en-US"/>
          </a:p>
        </p:txBody>
      </p:sp>
      <p:sp>
        <p:nvSpPr>
          <p:cNvPr id="4215" name="Rectangle 262"/>
          <p:cNvSpPr>
            <a:spLocks noChangeArrowheads="1"/>
          </p:cNvSpPr>
          <p:nvPr/>
        </p:nvSpPr>
        <p:spPr bwMode="auto">
          <a:xfrm>
            <a:off x="1017588" y="2757488"/>
            <a:ext cx="246062"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Times New Roman" pitchFamily="18" charset="0"/>
              </a:rPr>
              <a:t>A+</a:t>
            </a:r>
            <a:endParaRPr lang="en-US"/>
          </a:p>
        </p:txBody>
      </p:sp>
      <p:sp>
        <p:nvSpPr>
          <p:cNvPr id="4216" name="Rectangle 263"/>
          <p:cNvSpPr>
            <a:spLocks noChangeArrowheads="1"/>
          </p:cNvSpPr>
          <p:nvPr/>
        </p:nvSpPr>
        <p:spPr bwMode="auto">
          <a:xfrm>
            <a:off x="1262063" y="2755900"/>
            <a:ext cx="52387"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rPr>
              <a:t> </a:t>
            </a:r>
            <a:endParaRPr lang="en-US"/>
          </a:p>
        </p:txBody>
      </p:sp>
      <p:sp>
        <p:nvSpPr>
          <p:cNvPr id="4217" name="Line 264"/>
          <p:cNvSpPr>
            <a:spLocks noChangeShapeType="1"/>
          </p:cNvSpPr>
          <p:nvPr/>
        </p:nvSpPr>
        <p:spPr bwMode="auto">
          <a:xfrm flipH="1">
            <a:off x="836613" y="3606800"/>
            <a:ext cx="690562" cy="1588"/>
          </a:xfrm>
          <a:prstGeom prst="line">
            <a:avLst/>
          </a:prstGeom>
          <a:noFill/>
          <a:ln w="15875">
            <a:solidFill>
              <a:srgbClr val="000000"/>
            </a:solidFill>
            <a:round/>
            <a:headEnd/>
            <a:tailEnd/>
          </a:ln>
        </p:spPr>
        <p:txBody>
          <a:bodyPr/>
          <a:lstStyle/>
          <a:p>
            <a:endParaRPr lang="en-US"/>
          </a:p>
        </p:txBody>
      </p:sp>
      <p:sp>
        <p:nvSpPr>
          <p:cNvPr id="4218" name="Line 265"/>
          <p:cNvSpPr>
            <a:spLocks noChangeShapeType="1"/>
          </p:cNvSpPr>
          <p:nvPr/>
        </p:nvSpPr>
        <p:spPr bwMode="auto">
          <a:xfrm flipH="1">
            <a:off x="3090863" y="3606800"/>
            <a:ext cx="688975" cy="1588"/>
          </a:xfrm>
          <a:prstGeom prst="line">
            <a:avLst/>
          </a:prstGeom>
          <a:noFill/>
          <a:ln w="15875">
            <a:solidFill>
              <a:srgbClr val="000000"/>
            </a:solidFill>
            <a:round/>
            <a:headEnd/>
            <a:tailEnd/>
          </a:ln>
        </p:spPr>
        <p:txBody>
          <a:bodyPr/>
          <a:lstStyle/>
          <a:p>
            <a:endParaRPr lang="en-US"/>
          </a:p>
        </p:txBody>
      </p:sp>
      <p:sp>
        <p:nvSpPr>
          <p:cNvPr id="4219" name="Line 266"/>
          <p:cNvSpPr>
            <a:spLocks noChangeShapeType="1"/>
          </p:cNvSpPr>
          <p:nvPr/>
        </p:nvSpPr>
        <p:spPr bwMode="auto">
          <a:xfrm flipH="1">
            <a:off x="3090863" y="4202113"/>
            <a:ext cx="688975" cy="1587"/>
          </a:xfrm>
          <a:prstGeom prst="line">
            <a:avLst/>
          </a:prstGeom>
          <a:noFill/>
          <a:ln w="15875">
            <a:solidFill>
              <a:srgbClr val="000000"/>
            </a:solidFill>
            <a:round/>
            <a:headEnd/>
            <a:tailEnd/>
          </a:ln>
        </p:spPr>
        <p:txBody>
          <a:bodyPr/>
          <a:lstStyle/>
          <a:p>
            <a:endParaRPr lang="en-US"/>
          </a:p>
        </p:txBody>
      </p:sp>
      <p:sp>
        <p:nvSpPr>
          <p:cNvPr id="4220" name="Line 267"/>
          <p:cNvSpPr>
            <a:spLocks noChangeShapeType="1"/>
          </p:cNvSpPr>
          <p:nvPr/>
        </p:nvSpPr>
        <p:spPr bwMode="auto">
          <a:xfrm flipH="1">
            <a:off x="836613" y="4202113"/>
            <a:ext cx="690562" cy="1587"/>
          </a:xfrm>
          <a:prstGeom prst="line">
            <a:avLst/>
          </a:prstGeom>
          <a:noFill/>
          <a:ln w="15875">
            <a:solidFill>
              <a:srgbClr val="000000"/>
            </a:solidFill>
            <a:round/>
            <a:headEnd/>
            <a:tailEnd/>
          </a:ln>
        </p:spPr>
        <p:txBody>
          <a:bodyPr/>
          <a:lstStyle/>
          <a:p>
            <a:endParaRPr lang="en-US"/>
          </a:p>
        </p:txBody>
      </p:sp>
      <p:sp>
        <p:nvSpPr>
          <p:cNvPr id="4221" name="Line 268"/>
          <p:cNvSpPr>
            <a:spLocks noChangeShapeType="1"/>
          </p:cNvSpPr>
          <p:nvPr/>
        </p:nvSpPr>
        <p:spPr bwMode="auto">
          <a:xfrm flipH="1">
            <a:off x="3098800" y="5222875"/>
            <a:ext cx="687388" cy="1588"/>
          </a:xfrm>
          <a:prstGeom prst="line">
            <a:avLst/>
          </a:prstGeom>
          <a:noFill/>
          <a:ln w="15875">
            <a:solidFill>
              <a:srgbClr val="000000"/>
            </a:solidFill>
            <a:round/>
            <a:headEnd/>
            <a:tailEnd/>
          </a:ln>
        </p:spPr>
        <p:txBody>
          <a:bodyPr/>
          <a:lstStyle/>
          <a:p>
            <a:endParaRPr lang="en-US"/>
          </a:p>
        </p:txBody>
      </p:sp>
      <p:sp>
        <p:nvSpPr>
          <p:cNvPr id="4222" name="Rectangle 269"/>
          <p:cNvSpPr>
            <a:spLocks noChangeArrowheads="1"/>
          </p:cNvSpPr>
          <p:nvPr/>
        </p:nvSpPr>
        <p:spPr bwMode="auto">
          <a:xfrm>
            <a:off x="3263900" y="2757488"/>
            <a:ext cx="234950"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Times New Roman" pitchFamily="18" charset="0"/>
              </a:rPr>
              <a:t>B+</a:t>
            </a:r>
            <a:endParaRPr lang="en-US"/>
          </a:p>
        </p:txBody>
      </p:sp>
      <p:sp>
        <p:nvSpPr>
          <p:cNvPr id="4223" name="Rectangle 270"/>
          <p:cNvSpPr>
            <a:spLocks noChangeArrowheads="1"/>
          </p:cNvSpPr>
          <p:nvPr/>
        </p:nvSpPr>
        <p:spPr bwMode="auto">
          <a:xfrm>
            <a:off x="3497263" y="2755900"/>
            <a:ext cx="52387"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rPr>
              <a:t> </a:t>
            </a:r>
            <a:endParaRPr lang="en-US"/>
          </a:p>
        </p:txBody>
      </p:sp>
      <p:sp>
        <p:nvSpPr>
          <p:cNvPr id="4224" name="Rectangle 271"/>
          <p:cNvSpPr>
            <a:spLocks noChangeArrowheads="1"/>
          </p:cNvSpPr>
          <p:nvPr/>
        </p:nvSpPr>
        <p:spPr bwMode="auto">
          <a:xfrm>
            <a:off x="1028700" y="4365625"/>
            <a:ext cx="138113"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Times New Roman" pitchFamily="18" charset="0"/>
              </a:rPr>
              <a:t>A</a:t>
            </a:r>
            <a:endParaRPr lang="en-US"/>
          </a:p>
        </p:txBody>
      </p:sp>
      <p:sp>
        <p:nvSpPr>
          <p:cNvPr id="4225" name="Rectangle 272"/>
          <p:cNvSpPr>
            <a:spLocks noChangeArrowheads="1"/>
          </p:cNvSpPr>
          <p:nvPr/>
        </p:nvSpPr>
        <p:spPr bwMode="auto">
          <a:xfrm>
            <a:off x="1165225" y="4365625"/>
            <a:ext cx="95250"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Times New Roman" pitchFamily="18" charset="0"/>
              </a:rPr>
              <a:t>–</a:t>
            </a:r>
            <a:endParaRPr lang="en-US"/>
          </a:p>
        </p:txBody>
      </p:sp>
      <p:sp>
        <p:nvSpPr>
          <p:cNvPr id="4226" name="Rectangle 273"/>
          <p:cNvSpPr>
            <a:spLocks noChangeArrowheads="1"/>
          </p:cNvSpPr>
          <p:nvPr/>
        </p:nvSpPr>
        <p:spPr bwMode="auto">
          <a:xfrm>
            <a:off x="1260475" y="4364038"/>
            <a:ext cx="52388"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rPr>
              <a:t> </a:t>
            </a:r>
            <a:endParaRPr lang="en-US"/>
          </a:p>
        </p:txBody>
      </p:sp>
      <p:sp>
        <p:nvSpPr>
          <p:cNvPr id="4227" name="Rectangle 274"/>
          <p:cNvSpPr>
            <a:spLocks noChangeArrowheads="1"/>
          </p:cNvSpPr>
          <p:nvPr/>
        </p:nvSpPr>
        <p:spPr bwMode="auto">
          <a:xfrm>
            <a:off x="3263900" y="4365625"/>
            <a:ext cx="127000"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Times New Roman" pitchFamily="18" charset="0"/>
              </a:rPr>
              <a:t>B</a:t>
            </a:r>
            <a:endParaRPr lang="en-US"/>
          </a:p>
        </p:txBody>
      </p:sp>
      <p:sp>
        <p:nvSpPr>
          <p:cNvPr id="4228" name="Rectangle 275"/>
          <p:cNvSpPr>
            <a:spLocks noChangeArrowheads="1"/>
          </p:cNvSpPr>
          <p:nvPr/>
        </p:nvSpPr>
        <p:spPr bwMode="auto">
          <a:xfrm>
            <a:off x="3389313" y="4365625"/>
            <a:ext cx="95250"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latin typeface="Times New Roman" pitchFamily="18" charset="0"/>
              </a:rPr>
              <a:t>–</a:t>
            </a:r>
            <a:endParaRPr lang="en-US"/>
          </a:p>
        </p:txBody>
      </p:sp>
      <p:sp>
        <p:nvSpPr>
          <p:cNvPr id="4229" name="Rectangle 276"/>
          <p:cNvSpPr>
            <a:spLocks noChangeArrowheads="1"/>
          </p:cNvSpPr>
          <p:nvPr/>
        </p:nvSpPr>
        <p:spPr bwMode="auto">
          <a:xfrm>
            <a:off x="3484563" y="4364038"/>
            <a:ext cx="52387" cy="228600"/>
          </a:xfrm>
          <a:prstGeom prst="rect">
            <a:avLst/>
          </a:prstGeom>
          <a:noFill/>
          <a:ln w="9525">
            <a:noFill/>
            <a:miter lim="800000"/>
            <a:headEnd/>
            <a:tailEnd/>
          </a:ln>
        </p:spPr>
        <p:txBody>
          <a:bodyPr wrap="none" lIns="0" tIns="0" rIns="0" bIns="0">
            <a:spAutoFit/>
          </a:bodyPr>
          <a:lstStyle/>
          <a:p>
            <a:pPr eaLnBrk="1" hangingPunct="1"/>
            <a:r>
              <a:rPr lang="en-US" sz="1500" b="1">
                <a:solidFill>
                  <a:srgbClr val="000000"/>
                </a:solidFill>
              </a:rPr>
              <a:t> </a:t>
            </a:r>
            <a:endParaRPr lang="en-US"/>
          </a:p>
        </p:txBody>
      </p:sp>
      <p:sp>
        <p:nvSpPr>
          <p:cNvPr id="4230" name="Rectangle 277"/>
          <p:cNvSpPr>
            <a:spLocks noChangeArrowheads="1"/>
          </p:cNvSpPr>
          <p:nvPr/>
        </p:nvSpPr>
        <p:spPr bwMode="auto">
          <a:xfrm>
            <a:off x="455613" y="3805238"/>
            <a:ext cx="2952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Va</a:t>
            </a:r>
            <a:endParaRPr lang="en-US"/>
          </a:p>
        </p:txBody>
      </p:sp>
      <p:sp>
        <p:nvSpPr>
          <p:cNvPr id="4231" name="Rectangle 278"/>
          <p:cNvSpPr>
            <a:spLocks noChangeArrowheads="1"/>
          </p:cNvSpPr>
          <p:nvPr/>
        </p:nvSpPr>
        <p:spPr bwMode="auto">
          <a:xfrm>
            <a:off x="750888" y="3916363"/>
            <a:ext cx="42862"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4232" name="Rectangle 279"/>
          <p:cNvSpPr>
            <a:spLocks noChangeArrowheads="1"/>
          </p:cNvSpPr>
          <p:nvPr/>
        </p:nvSpPr>
        <p:spPr bwMode="auto">
          <a:xfrm>
            <a:off x="3281363" y="3805238"/>
            <a:ext cx="295275" cy="288925"/>
          </a:xfrm>
          <a:prstGeom prst="rect">
            <a:avLst/>
          </a:prstGeom>
          <a:noFill/>
          <a:ln w="9525">
            <a:noFill/>
            <a:miter lim="800000"/>
            <a:headEnd/>
            <a:tailEnd/>
          </a:ln>
        </p:spPr>
        <p:txBody>
          <a:bodyPr wrap="none" lIns="0" tIns="0" rIns="0" bIns="0">
            <a:spAutoFit/>
          </a:bodyPr>
          <a:lstStyle/>
          <a:p>
            <a:pPr eaLnBrk="1" hangingPunct="1"/>
            <a:r>
              <a:rPr lang="en-US" sz="1900">
                <a:solidFill>
                  <a:srgbClr val="000000"/>
                </a:solidFill>
              </a:rPr>
              <a:t>Vb</a:t>
            </a:r>
            <a:endParaRPr lang="en-US"/>
          </a:p>
        </p:txBody>
      </p:sp>
      <p:sp>
        <p:nvSpPr>
          <p:cNvPr id="4233" name="Rectangle 280"/>
          <p:cNvSpPr>
            <a:spLocks noChangeArrowheads="1"/>
          </p:cNvSpPr>
          <p:nvPr/>
        </p:nvSpPr>
        <p:spPr bwMode="auto">
          <a:xfrm>
            <a:off x="3576638" y="3916363"/>
            <a:ext cx="42862"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4234" name="Line 281"/>
          <p:cNvSpPr>
            <a:spLocks noChangeShapeType="1"/>
          </p:cNvSpPr>
          <p:nvPr/>
        </p:nvSpPr>
        <p:spPr bwMode="auto">
          <a:xfrm>
            <a:off x="3087688" y="3262313"/>
            <a:ext cx="1587" cy="676275"/>
          </a:xfrm>
          <a:prstGeom prst="line">
            <a:avLst/>
          </a:prstGeom>
          <a:noFill/>
          <a:ln w="15875">
            <a:solidFill>
              <a:srgbClr val="000000"/>
            </a:solidFill>
            <a:round/>
            <a:headEnd/>
            <a:tailEnd/>
          </a:ln>
        </p:spPr>
        <p:txBody>
          <a:bodyPr/>
          <a:lstStyle/>
          <a:p>
            <a:endParaRPr lang="en-US"/>
          </a:p>
        </p:txBody>
      </p:sp>
      <p:sp>
        <p:nvSpPr>
          <p:cNvPr id="4235" name="Line 282"/>
          <p:cNvSpPr>
            <a:spLocks noChangeShapeType="1"/>
          </p:cNvSpPr>
          <p:nvPr/>
        </p:nvSpPr>
        <p:spPr bwMode="auto">
          <a:xfrm>
            <a:off x="3076575" y="4891088"/>
            <a:ext cx="1588" cy="679450"/>
          </a:xfrm>
          <a:prstGeom prst="line">
            <a:avLst/>
          </a:prstGeom>
          <a:noFill/>
          <a:ln w="15875">
            <a:solidFill>
              <a:srgbClr val="000000"/>
            </a:solidFill>
            <a:round/>
            <a:headEnd/>
            <a:tailEnd/>
          </a:ln>
        </p:spPr>
        <p:txBody>
          <a:bodyPr/>
          <a:lstStyle/>
          <a:p>
            <a:endParaRPr lang="en-US"/>
          </a:p>
        </p:txBody>
      </p:sp>
      <p:sp>
        <p:nvSpPr>
          <p:cNvPr id="4236" name="Line 283"/>
          <p:cNvSpPr>
            <a:spLocks noChangeShapeType="1"/>
          </p:cNvSpPr>
          <p:nvPr/>
        </p:nvSpPr>
        <p:spPr bwMode="auto">
          <a:xfrm>
            <a:off x="836613" y="4883150"/>
            <a:ext cx="1587" cy="679450"/>
          </a:xfrm>
          <a:prstGeom prst="line">
            <a:avLst/>
          </a:prstGeom>
          <a:noFill/>
          <a:ln w="15875">
            <a:solidFill>
              <a:srgbClr val="000000"/>
            </a:solidFill>
            <a:round/>
            <a:headEnd/>
            <a:tailEnd/>
          </a:ln>
        </p:spPr>
        <p:txBody>
          <a:bodyPr/>
          <a:lstStyle/>
          <a:p>
            <a:endParaRPr lang="en-US"/>
          </a:p>
        </p:txBody>
      </p:sp>
      <p:sp>
        <p:nvSpPr>
          <p:cNvPr id="2332" name="Line 284"/>
          <p:cNvSpPr>
            <a:spLocks noChangeShapeType="1"/>
          </p:cNvSpPr>
          <p:nvPr/>
        </p:nvSpPr>
        <p:spPr bwMode="auto">
          <a:xfrm>
            <a:off x="846138" y="3006725"/>
            <a:ext cx="0" cy="306388"/>
          </a:xfrm>
          <a:prstGeom prst="line">
            <a:avLst/>
          </a:prstGeom>
          <a:noFill/>
          <a:ln w="38100">
            <a:solidFill>
              <a:srgbClr val="FF0000"/>
            </a:solidFill>
            <a:round/>
            <a:headEnd/>
            <a:tailEnd/>
          </a:ln>
          <a:effectLst/>
        </p:spPr>
        <p:txBody>
          <a:bodyPr/>
          <a:lstStyle/>
          <a:p>
            <a:endParaRPr lang="en-US"/>
          </a:p>
        </p:txBody>
      </p:sp>
      <p:sp>
        <p:nvSpPr>
          <p:cNvPr id="2333" name="Line 285"/>
          <p:cNvSpPr>
            <a:spLocks noChangeShapeType="1"/>
          </p:cNvSpPr>
          <p:nvPr/>
        </p:nvSpPr>
        <p:spPr bwMode="auto">
          <a:xfrm>
            <a:off x="3073400" y="3006725"/>
            <a:ext cx="0" cy="306388"/>
          </a:xfrm>
          <a:prstGeom prst="line">
            <a:avLst/>
          </a:prstGeom>
          <a:noFill/>
          <a:ln w="38100">
            <a:solidFill>
              <a:srgbClr val="FF0000"/>
            </a:solidFill>
            <a:round/>
            <a:headEnd/>
            <a:tailEnd/>
          </a:ln>
          <a:effectLst/>
        </p:spPr>
        <p:txBody>
          <a:bodyPr/>
          <a:lstStyle/>
          <a:p>
            <a:endParaRPr lang="en-US"/>
          </a:p>
        </p:txBody>
      </p:sp>
      <p:sp>
        <p:nvSpPr>
          <p:cNvPr id="2334" name="Line 286"/>
          <p:cNvSpPr>
            <a:spLocks noChangeShapeType="1"/>
          </p:cNvSpPr>
          <p:nvPr/>
        </p:nvSpPr>
        <p:spPr bwMode="auto">
          <a:xfrm>
            <a:off x="846138" y="4619625"/>
            <a:ext cx="0" cy="306388"/>
          </a:xfrm>
          <a:prstGeom prst="line">
            <a:avLst/>
          </a:prstGeom>
          <a:noFill/>
          <a:ln w="38100">
            <a:solidFill>
              <a:srgbClr val="FF0000"/>
            </a:solidFill>
            <a:round/>
            <a:headEnd/>
            <a:tailEnd/>
          </a:ln>
          <a:effectLst/>
        </p:spPr>
        <p:txBody>
          <a:bodyPr/>
          <a:lstStyle/>
          <a:p>
            <a:endParaRPr lang="en-US"/>
          </a:p>
        </p:txBody>
      </p:sp>
      <p:sp>
        <p:nvSpPr>
          <p:cNvPr id="2335" name="Line 287"/>
          <p:cNvSpPr>
            <a:spLocks noChangeShapeType="1"/>
          </p:cNvSpPr>
          <p:nvPr/>
        </p:nvSpPr>
        <p:spPr bwMode="auto">
          <a:xfrm>
            <a:off x="3073400" y="4619625"/>
            <a:ext cx="0" cy="306388"/>
          </a:xfrm>
          <a:prstGeom prst="line">
            <a:avLst/>
          </a:prstGeom>
          <a:noFill/>
          <a:ln w="38100">
            <a:solidFill>
              <a:srgbClr val="FF0000"/>
            </a:solidFill>
            <a:round/>
            <a:headEnd/>
            <a:tailEnd/>
          </a:ln>
          <a:effectLst/>
        </p:spPr>
        <p:txBody>
          <a:bodyPr/>
          <a:lstStyle/>
          <a:p>
            <a:endParaRPr lang="en-US"/>
          </a:p>
        </p:txBody>
      </p:sp>
      <p:grpSp>
        <p:nvGrpSpPr>
          <p:cNvPr id="2" name="Group 292"/>
          <p:cNvGrpSpPr>
            <a:grpSpLocks/>
          </p:cNvGrpSpPr>
          <p:nvPr/>
        </p:nvGrpSpPr>
        <p:grpSpPr bwMode="auto">
          <a:xfrm>
            <a:off x="539750" y="2928938"/>
            <a:ext cx="614363" cy="2074862"/>
            <a:chOff x="340" y="1845"/>
            <a:chExt cx="387" cy="1307"/>
          </a:xfrm>
        </p:grpSpPr>
        <p:sp>
          <p:nvSpPr>
            <p:cNvPr id="4250" name="Oval 288"/>
            <p:cNvSpPr>
              <a:spLocks noChangeArrowheads="1"/>
            </p:cNvSpPr>
            <p:nvPr/>
          </p:nvSpPr>
          <p:spPr bwMode="auto">
            <a:xfrm>
              <a:off x="340" y="1845"/>
              <a:ext cx="387" cy="266"/>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4251" name="Oval 289"/>
            <p:cNvSpPr>
              <a:spLocks noChangeArrowheads="1"/>
            </p:cNvSpPr>
            <p:nvPr/>
          </p:nvSpPr>
          <p:spPr bwMode="auto">
            <a:xfrm>
              <a:off x="340" y="2886"/>
              <a:ext cx="387" cy="266"/>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grpSp>
      <p:grpSp>
        <p:nvGrpSpPr>
          <p:cNvPr id="3" name="Group 293"/>
          <p:cNvGrpSpPr>
            <a:grpSpLocks/>
          </p:cNvGrpSpPr>
          <p:nvPr/>
        </p:nvGrpSpPr>
        <p:grpSpPr bwMode="auto">
          <a:xfrm>
            <a:off x="2805113" y="2928938"/>
            <a:ext cx="614362" cy="2074862"/>
            <a:chOff x="1767" y="1845"/>
            <a:chExt cx="387" cy="1307"/>
          </a:xfrm>
        </p:grpSpPr>
        <p:sp>
          <p:nvSpPr>
            <p:cNvPr id="4248" name="Oval 290"/>
            <p:cNvSpPr>
              <a:spLocks noChangeArrowheads="1"/>
            </p:cNvSpPr>
            <p:nvPr/>
          </p:nvSpPr>
          <p:spPr bwMode="auto">
            <a:xfrm>
              <a:off x="1767" y="1845"/>
              <a:ext cx="387" cy="266"/>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4249" name="Oval 291"/>
            <p:cNvSpPr>
              <a:spLocks noChangeArrowheads="1"/>
            </p:cNvSpPr>
            <p:nvPr/>
          </p:nvSpPr>
          <p:spPr bwMode="auto">
            <a:xfrm>
              <a:off x="1767" y="2886"/>
              <a:ext cx="387" cy="266"/>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grpSp>
      <p:sp>
        <p:nvSpPr>
          <p:cNvPr id="2342" name="Line 294"/>
          <p:cNvSpPr>
            <a:spLocks noChangeShapeType="1"/>
          </p:cNvSpPr>
          <p:nvPr/>
        </p:nvSpPr>
        <p:spPr bwMode="auto">
          <a:xfrm>
            <a:off x="4038600" y="3276600"/>
            <a:ext cx="423863" cy="0"/>
          </a:xfrm>
          <a:prstGeom prst="line">
            <a:avLst/>
          </a:prstGeom>
          <a:noFill/>
          <a:ln w="25400">
            <a:solidFill>
              <a:srgbClr val="FF0000"/>
            </a:solidFill>
            <a:round/>
            <a:headEnd/>
            <a:tailEnd type="triangle" w="med" len="med"/>
          </a:ln>
          <a:effectLst/>
        </p:spPr>
        <p:txBody>
          <a:bodyPr/>
          <a:lstStyle/>
          <a:p>
            <a:endParaRPr lang="en-US"/>
          </a:p>
        </p:txBody>
      </p:sp>
      <p:sp>
        <p:nvSpPr>
          <p:cNvPr id="4244" name="Text Box 295"/>
          <p:cNvSpPr txBox="1">
            <a:spLocks noChangeArrowheads="1"/>
          </p:cNvSpPr>
          <p:nvPr/>
        </p:nvSpPr>
        <p:spPr bwMode="auto">
          <a:xfrm>
            <a:off x="0" y="838200"/>
            <a:ext cx="3657600" cy="641350"/>
          </a:xfrm>
          <a:prstGeom prst="rect">
            <a:avLst/>
          </a:prstGeom>
          <a:noFill/>
          <a:ln w="9525">
            <a:noFill/>
            <a:miter lim="800000"/>
            <a:headEnd/>
            <a:tailEnd/>
          </a:ln>
          <a:effectLst/>
        </p:spPr>
        <p:txBody>
          <a:bodyPr>
            <a:spAutoFit/>
          </a:bodyPr>
          <a:lstStyle/>
          <a:p>
            <a:pPr eaLnBrk="1" hangingPunct="1">
              <a:spcBef>
                <a:spcPct val="50000"/>
              </a:spcBef>
            </a:pPr>
            <a:r>
              <a:rPr lang="en-US" b="1"/>
              <a:t>Single-phase H-bridge (voltage source) inverter topology: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192"/>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3"/>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193"/>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2342"/>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2194"/>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2332"/>
                                        </p:tgtEl>
                                        <p:attrNameLst>
                                          <p:attrName>style.visibility</p:attrName>
                                        </p:attrNameLst>
                                      </p:cBhvr>
                                      <p:to>
                                        <p:strVal val="visible"/>
                                      </p:to>
                                    </p:set>
                                  </p:childTnLst>
                                </p:cTn>
                              </p:par>
                            </p:childTnLst>
                          </p:cTn>
                        </p:par>
                        <p:par>
                          <p:cTn id="22" fill="hold" nodeType="afterGroup">
                            <p:stCondLst>
                              <p:cond delay="3000"/>
                            </p:stCondLst>
                            <p:childTnLst>
                              <p:par>
                                <p:cTn id="23" presetID="1" presetClass="entr" presetSubtype="0" fill="hold" grpId="0" nodeType="afterEffect">
                                  <p:stCondLst>
                                    <p:cond delay="0"/>
                                  </p:stCondLst>
                                  <p:childTnLst>
                                    <p:set>
                                      <p:cBhvr>
                                        <p:cTn id="24" dur="1" fill="hold">
                                          <p:stCondLst>
                                            <p:cond delay="499"/>
                                          </p:stCondLst>
                                        </p:cTn>
                                        <p:tgtEl>
                                          <p:spTgt spid="2195"/>
                                        </p:tgtEl>
                                        <p:attrNameLst>
                                          <p:attrName>style.visibility</p:attrName>
                                        </p:attrNameLst>
                                      </p:cBhvr>
                                      <p:to>
                                        <p:strVal val="visible"/>
                                      </p:to>
                                    </p:set>
                                  </p:childTnLst>
                                </p:cTn>
                              </p:par>
                            </p:childTnLst>
                          </p:cTn>
                        </p:par>
                        <p:par>
                          <p:cTn id="25" fill="hold" nodeType="afterGroup">
                            <p:stCondLst>
                              <p:cond delay="3500"/>
                            </p:stCondLst>
                            <p:childTnLst>
                              <p:par>
                                <p:cTn id="26" presetID="1" presetClass="entr" presetSubtype="0" fill="hold" grpId="0" nodeType="afterEffect">
                                  <p:stCondLst>
                                    <p:cond delay="0"/>
                                  </p:stCondLst>
                                  <p:childTnLst>
                                    <p:set>
                                      <p:cBhvr>
                                        <p:cTn id="27" dur="1" fill="hold">
                                          <p:stCondLst>
                                            <p:cond delay="499"/>
                                          </p:stCondLst>
                                        </p:cTn>
                                        <p:tgtEl>
                                          <p:spTgt spid="2334"/>
                                        </p:tgtEl>
                                        <p:attrNameLst>
                                          <p:attrName>style.visibility</p:attrName>
                                        </p:attrNameLst>
                                      </p:cBhvr>
                                      <p:to>
                                        <p:strVal val="visible"/>
                                      </p:to>
                                    </p:set>
                                  </p:childTnLst>
                                </p:cTn>
                              </p:par>
                            </p:childTnLst>
                          </p:cTn>
                        </p:par>
                        <p:par>
                          <p:cTn id="28" fill="hold" nodeType="afterGroup">
                            <p:stCondLst>
                              <p:cond delay="4000"/>
                            </p:stCondLst>
                            <p:childTnLst>
                              <p:par>
                                <p:cTn id="29" presetID="1" presetClass="entr" presetSubtype="0" fill="hold" grpId="0" nodeType="afterEffect">
                                  <p:stCondLst>
                                    <p:cond delay="0"/>
                                  </p:stCondLst>
                                  <p:childTnLst>
                                    <p:set>
                                      <p:cBhvr>
                                        <p:cTn id="30" dur="1" fill="hold">
                                          <p:stCondLst>
                                            <p:cond delay="499"/>
                                          </p:stCondLst>
                                        </p:cTn>
                                        <p:tgtEl>
                                          <p:spTgt spid="2250"/>
                                        </p:tgtEl>
                                        <p:attrNameLst>
                                          <p:attrName>style.visibility</p:attrName>
                                        </p:attrNameLst>
                                      </p:cBhvr>
                                      <p:to>
                                        <p:strVal val="visible"/>
                                      </p:to>
                                    </p:set>
                                  </p:childTnLst>
                                </p:cTn>
                              </p:par>
                            </p:childTnLst>
                          </p:cTn>
                        </p:par>
                        <p:par>
                          <p:cTn id="31" fill="hold" nodeType="afterGroup">
                            <p:stCondLst>
                              <p:cond delay="4500"/>
                            </p:stCondLst>
                            <p:childTnLst>
                              <p:par>
                                <p:cTn id="32" presetID="1" presetClass="entr" presetSubtype="0" fill="hold" grpId="0" nodeType="afterEffect">
                                  <p:stCondLst>
                                    <p:cond delay="0"/>
                                  </p:stCondLst>
                                  <p:childTnLst>
                                    <p:set>
                                      <p:cBhvr>
                                        <p:cTn id="33" dur="1" fill="hold">
                                          <p:stCondLst>
                                            <p:cond delay="499"/>
                                          </p:stCondLst>
                                        </p:cTn>
                                        <p:tgtEl>
                                          <p:spTgt spid="2196"/>
                                        </p:tgtEl>
                                        <p:attrNameLst>
                                          <p:attrName>style.visibility</p:attrName>
                                        </p:attrNameLst>
                                      </p:cBhvr>
                                      <p:to>
                                        <p:strVal val="visible"/>
                                      </p:to>
                                    </p:set>
                                  </p:childTnLst>
                                </p:cTn>
                              </p:par>
                            </p:childTnLst>
                          </p:cTn>
                        </p:par>
                        <p:par>
                          <p:cTn id="34" fill="hold" nodeType="afterGroup">
                            <p:stCondLst>
                              <p:cond delay="5000"/>
                            </p:stCondLst>
                            <p:childTnLst>
                              <p:par>
                                <p:cTn id="35" presetID="1" presetClass="entr" presetSubtype="0" fill="hold" grpId="0" nodeType="afterEffect">
                                  <p:stCondLst>
                                    <p:cond delay="0"/>
                                  </p:stCondLst>
                                  <p:childTnLst>
                                    <p:set>
                                      <p:cBhvr>
                                        <p:cTn id="36" dur="1" fill="hold">
                                          <p:stCondLst>
                                            <p:cond delay="499"/>
                                          </p:stCondLst>
                                        </p:cTn>
                                        <p:tgtEl>
                                          <p:spTgt spid="2333"/>
                                        </p:tgtEl>
                                        <p:attrNameLst>
                                          <p:attrName>style.visibility</p:attrName>
                                        </p:attrNameLst>
                                      </p:cBhvr>
                                      <p:to>
                                        <p:strVal val="visible"/>
                                      </p:to>
                                    </p:set>
                                  </p:childTnLst>
                                </p:cTn>
                              </p:par>
                            </p:childTnLst>
                          </p:cTn>
                        </p:par>
                        <p:par>
                          <p:cTn id="37" fill="hold" nodeType="afterGroup">
                            <p:stCondLst>
                              <p:cond delay="5500"/>
                            </p:stCondLst>
                            <p:childTnLst>
                              <p:par>
                                <p:cTn id="38" presetID="1" presetClass="entr" presetSubtype="0" fill="hold" grpId="0" nodeType="afterEffect">
                                  <p:stCondLst>
                                    <p:cond delay="0"/>
                                  </p:stCondLst>
                                  <p:childTnLst>
                                    <p:set>
                                      <p:cBhvr>
                                        <p:cTn id="39" dur="1" fill="hold">
                                          <p:stCondLst>
                                            <p:cond delay="499"/>
                                          </p:stCondLst>
                                        </p:cTn>
                                        <p:tgtEl>
                                          <p:spTgt spid="2269"/>
                                        </p:tgtEl>
                                        <p:attrNameLst>
                                          <p:attrName>style.visibility</p:attrName>
                                        </p:attrNameLst>
                                      </p:cBhvr>
                                      <p:to>
                                        <p:strVal val="visible"/>
                                      </p:to>
                                    </p:set>
                                  </p:childTnLst>
                                </p:cTn>
                              </p:par>
                            </p:childTnLst>
                          </p:cTn>
                        </p:par>
                        <p:par>
                          <p:cTn id="40" fill="hold" nodeType="afterGroup">
                            <p:stCondLst>
                              <p:cond delay="6000"/>
                            </p:stCondLst>
                            <p:childTnLst>
                              <p:par>
                                <p:cTn id="41" presetID="1" presetClass="entr" presetSubtype="0" fill="hold" grpId="0" nodeType="afterEffect">
                                  <p:stCondLst>
                                    <p:cond delay="0"/>
                                  </p:stCondLst>
                                  <p:childTnLst>
                                    <p:set>
                                      <p:cBhvr>
                                        <p:cTn id="42" dur="1" fill="hold">
                                          <p:stCondLst>
                                            <p:cond delay="499"/>
                                          </p:stCondLst>
                                        </p:cTn>
                                        <p:tgtEl>
                                          <p:spTgt spid="2197"/>
                                        </p:tgtEl>
                                        <p:attrNameLst>
                                          <p:attrName>style.visibility</p:attrName>
                                        </p:attrNameLst>
                                      </p:cBhvr>
                                      <p:to>
                                        <p:strVal val="visible"/>
                                      </p:to>
                                    </p:set>
                                  </p:childTnLst>
                                </p:cTn>
                              </p:par>
                            </p:childTnLst>
                          </p:cTn>
                        </p:par>
                        <p:par>
                          <p:cTn id="43" fill="hold" nodeType="afterGroup">
                            <p:stCondLst>
                              <p:cond delay="6500"/>
                            </p:stCondLst>
                            <p:childTnLst>
                              <p:par>
                                <p:cTn id="44" presetID="1" presetClass="entr" presetSubtype="0" fill="hold" grpId="0" nodeType="afterEffect">
                                  <p:stCondLst>
                                    <p:cond delay="0"/>
                                  </p:stCondLst>
                                  <p:childTnLst>
                                    <p:set>
                                      <p:cBhvr>
                                        <p:cTn id="45" dur="1" fill="hold">
                                          <p:stCondLst>
                                            <p:cond delay="499"/>
                                          </p:stCondLst>
                                        </p:cTn>
                                        <p:tgtEl>
                                          <p:spTgt spid="2335"/>
                                        </p:tgtEl>
                                        <p:attrNameLst>
                                          <p:attrName>style.visibility</p:attrName>
                                        </p:attrNameLst>
                                      </p:cBhvr>
                                      <p:to>
                                        <p:strVal val="visible"/>
                                      </p:to>
                                    </p:set>
                                  </p:childTnLst>
                                </p:cTn>
                              </p:par>
                            </p:childTnLst>
                          </p:cTn>
                        </p:par>
                        <p:par>
                          <p:cTn id="46" fill="hold" nodeType="afterGroup">
                            <p:stCondLst>
                              <p:cond delay="7000"/>
                            </p:stCondLst>
                            <p:childTnLst>
                              <p:par>
                                <p:cTn id="47" presetID="1" presetClass="entr" presetSubtype="0" fill="hold" grpId="0" nodeType="afterEffect">
                                  <p:stCondLst>
                                    <p:cond delay="0"/>
                                  </p:stCondLst>
                                  <p:childTnLst>
                                    <p:set>
                                      <p:cBhvr>
                                        <p:cTn id="48" dur="1" fill="hold">
                                          <p:stCondLst>
                                            <p:cond delay="499"/>
                                          </p:stCondLst>
                                        </p:cTn>
                                        <p:tgtEl>
                                          <p:spTgt spid="2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2" grpId="0" animBg="1"/>
      <p:bldP spid="2193" grpId="0" animBg="1"/>
      <p:bldP spid="2194" grpId="0" animBg="1"/>
      <p:bldP spid="2195" grpId="0" animBg="1"/>
      <p:bldP spid="2196" grpId="0" animBg="1"/>
      <p:bldP spid="2197" grpId="0" animBg="1"/>
      <p:bldP spid="2250" grpId="0" animBg="1"/>
      <p:bldP spid="2260" grpId="0" animBg="1"/>
      <p:bldP spid="2269" grpId="0" animBg="1"/>
      <p:bldP spid="2332" grpId="0" animBg="1"/>
      <p:bldP spid="2333" grpId="0" animBg="1"/>
      <p:bldP spid="2334" grpId="0" animBg="1"/>
      <p:bldP spid="2335" grpId="0" animBg="1"/>
      <p:bldP spid="234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a:ln>
            <a:miter lim="800000"/>
            <a:headEnd/>
            <a:tailEnd/>
          </a:ln>
        </p:spPr>
        <p:txBody>
          <a:bodyPr/>
          <a:lstStyle/>
          <a:p>
            <a:fld id="{E5E5CB91-514C-47F0-A597-3A867C01C411}" type="slidenum">
              <a:rPr lang="en-US"/>
              <a:pPr/>
              <a:t>66</a:t>
            </a:fld>
            <a:endParaRPr lang="en-US"/>
          </a:p>
        </p:txBody>
      </p:sp>
      <p:sp>
        <p:nvSpPr>
          <p:cNvPr id="5123" name="Rectangle 8"/>
          <p:cNvSpPr>
            <a:spLocks noChangeArrowheads="1"/>
          </p:cNvSpPr>
          <p:nvPr/>
        </p:nvSpPr>
        <p:spPr bwMode="auto">
          <a:xfrm>
            <a:off x="646113" y="922338"/>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grpSp>
        <p:nvGrpSpPr>
          <p:cNvPr id="2" name="Group 155"/>
          <p:cNvGrpSpPr>
            <a:grpSpLocks/>
          </p:cNvGrpSpPr>
          <p:nvPr/>
        </p:nvGrpSpPr>
        <p:grpSpPr bwMode="auto">
          <a:xfrm>
            <a:off x="4232275" y="1066800"/>
            <a:ext cx="4340225" cy="1414463"/>
            <a:chOff x="2666" y="672"/>
            <a:chExt cx="2734" cy="891"/>
          </a:xfrm>
        </p:grpSpPr>
        <p:sp>
          <p:nvSpPr>
            <p:cNvPr id="5247" name="Rectangle 9"/>
            <p:cNvSpPr>
              <a:spLocks noChangeArrowheads="1"/>
            </p:cNvSpPr>
            <p:nvPr/>
          </p:nvSpPr>
          <p:spPr bwMode="auto">
            <a:xfrm>
              <a:off x="2666" y="672"/>
              <a:ext cx="2734" cy="891"/>
            </a:xfrm>
            <a:prstGeom prst="rect">
              <a:avLst/>
            </a:prstGeom>
            <a:noFill/>
            <a:ln w="9525" cap="rnd">
              <a:solidFill>
                <a:srgbClr val="000000"/>
              </a:solidFill>
              <a:miter lim="800000"/>
              <a:headEnd/>
              <a:tailEnd/>
            </a:ln>
          </p:spPr>
          <p:txBody>
            <a:bodyPr/>
            <a:lstStyle/>
            <a:p>
              <a:pPr eaLnBrk="1" hangingPunct="1"/>
              <a:endParaRPr lang="en-US"/>
            </a:p>
          </p:txBody>
        </p:sp>
        <p:sp>
          <p:nvSpPr>
            <p:cNvPr id="5248" name="Rectangle 10"/>
            <p:cNvSpPr>
              <a:spLocks noChangeArrowheads="1"/>
            </p:cNvSpPr>
            <p:nvPr/>
          </p:nvSpPr>
          <p:spPr bwMode="auto">
            <a:xfrm>
              <a:off x="2728" y="708"/>
              <a:ext cx="18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Corresponding values of Vab</a:t>
              </a:r>
              <a:endParaRPr lang="en-US"/>
            </a:p>
          </p:txBody>
        </p:sp>
        <p:sp>
          <p:nvSpPr>
            <p:cNvPr id="5249" name="Rectangle 11"/>
            <p:cNvSpPr>
              <a:spLocks noChangeArrowheads="1"/>
            </p:cNvSpPr>
            <p:nvPr/>
          </p:nvSpPr>
          <p:spPr bwMode="auto">
            <a:xfrm>
              <a:off x="4585" y="708"/>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5250" name="Rectangle 12"/>
            <p:cNvSpPr>
              <a:spLocks noChangeArrowheads="1"/>
            </p:cNvSpPr>
            <p:nvPr/>
          </p:nvSpPr>
          <p:spPr bwMode="auto">
            <a:xfrm>
              <a:off x="2728" y="874"/>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251" name="Rectangle 13"/>
            <p:cNvSpPr>
              <a:spLocks noChangeArrowheads="1"/>
            </p:cNvSpPr>
            <p:nvPr/>
          </p:nvSpPr>
          <p:spPr bwMode="auto">
            <a:xfrm>
              <a:off x="2778" y="874"/>
              <a:ext cx="6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a:t>
              </a:r>
              <a:endParaRPr lang="en-US"/>
            </a:p>
          </p:txBody>
        </p:sp>
        <p:sp>
          <p:nvSpPr>
            <p:cNvPr id="5252" name="Rectangle 14"/>
            <p:cNvSpPr>
              <a:spLocks noChangeArrowheads="1"/>
            </p:cNvSpPr>
            <p:nvPr/>
          </p:nvSpPr>
          <p:spPr bwMode="auto">
            <a:xfrm>
              <a:off x="3414" y="869"/>
              <a:ext cx="40" cy="173"/>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5253" name="Rectangle 15"/>
            <p:cNvSpPr>
              <a:spLocks noChangeArrowheads="1"/>
            </p:cNvSpPr>
            <p:nvPr/>
          </p:nvSpPr>
          <p:spPr bwMode="auto">
            <a:xfrm>
              <a:off x="3454" y="874"/>
              <a:ext cx="37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and B</a:t>
              </a:r>
              <a:endParaRPr lang="en-US"/>
            </a:p>
          </p:txBody>
        </p:sp>
        <p:sp>
          <p:nvSpPr>
            <p:cNvPr id="5254" name="Rectangle 16"/>
            <p:cNvSpPr>
              <a:spLocks noChangeArrowheads="1"/>
            </p:cNvSpPr>
            <p:nvPr/>
          </p:nvSpPr>
          <p:spPr bwMode="auto">
            <a:xfrm>
              <a:off x="3832" y="874"/>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255" name="Rectangle 17"/>
            <p:cNvSpPr>
              <a:spLocks noChangeArrowheads="1"/>
            </p:cNvSpPr>
            <p:nvPr/>
          </p:nvSpPr>
          <p:spPr bwMode="auto">
            <a:xfrm>
              <a:off x="3911" y="874"/>
              <a:ext cx="1204"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Vdc</a:t>
              </a:r>
              <a:endParaRPr lang="en-US"/>
            </a:p>
          </p:txBody>
        </p:sp>
        <p:sp>
          <p:nvSpPr>
            <p:cNvPr id="5256" name="Rectangle 18"/>
            <p:cNvSpPr>
              <a:spLocks noChangeArrowheads="1"/>
            </p:cNvSpPr>
            <p:nvPr/>
          </p:nvSpPr>
          <p:spPr bwMode="auto">
            <a:xfrm>
              <a:off x="5117" y="874"/>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5257" name="Rectangle 19"/>
            <p:cNvSpPr>
              <a:spLocks noChangeArrowheads="1"/>
            </p:cNvSpPr>
            <p:nvPr/>
          </p:nvSpPr>
          <p:spPr bwMode="auto">
            <a:xfrm>
              <a:off x="2728" y="1040"/>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258" name="Rectangle 20"/>
            <p:cNvSpPr>
              <a:spLocks noChangeArrowheads="1"/>
            </p:cNvSpPr>
            <p:nvPr/>
          </p:nvSpPr>
          <p:spPr bwMode="auto">
            <a:xfrm>
              <a:off x="2778" y="1040"/>
              <a:ext cx="21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 and B+ closed, Vab = 0</a:t>
              </a:r>
              <a:endParaRPr lang="en-US"/>
            </a:p>
          </p:txBody>
        </p:sp>
        <p:sp>
          <p:nvSpPr>
            <p:cNvPr id="5259" name="Rectangle 21"/>
            <p:cNvSpPr>
              <a:spLocks noChangeArrowheads="1"/>
            </p:cNvSpPr>
            <p:nvPr/>
          </p:nvSpPr>
          <p:spPr bwMode="auto">
            <a:xfrm>
              <a:off x="4953" y="1040"/>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5260" name="Rectangle 22"/>
            <p:cNvSpPr>
              <a:spLocks noChangeArrowheads="1"/>
            </p:cNvSpPr>
            <p:nvPr/>
          </p:nvSpPr>
          <p:spPr bwMode="auto">
            <a:xfrm>
              <a:off x="2728" y="1206"/>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261" name="Rectangle 23"/>
            <p:cNvSpPr>
              <a:spLocks noChangeArrowheads="1"/>
            </p:cNvSpPr>
            <p:nvPr/>
          </p:nvSpPr>
          <p:spPr bwMode="auto">
            <a:xfrm>
              <a:off x="2778" y="1206"/>
              <a:ext cx="105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 closed and A</a:t>
              </a:r>
              <a:endParaRPr lang="en-US"/>
            </a:p>
          </p:txBody>
        </p:sp>
        <p:sp>
          <p:nvSpPr>
            <p:cNvPr id="5262" name="Rectangle 24"/>
            <p:cNvSpPr>
              <a:spLocks noChangeArrowheads="1"/>
            </p:cNvSpPr>
            <p:nvPr/>
          </p:nvSpPr>
          <p:spPr bwMode="auto">
            <a:xfrm>
              <a:off x="3832"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263" name="Rectangle 25"/>
            <p:cNvSpPr>
              <a:spLocks noChangeArrowheads="1"/>
            </p:cNvSpPr>
            <p:nvPr/>
          </p:nvSpPr>
          <p:spPr bwMode="auto">
            <a:xfrm>
              <a:off x="3911" y="1206"/>
              <a:ext cx="9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a:t>
              </a:r>
              <a:endParaRPr lang="en-US"/>
            </a:p>
          </p:txBody>
        </p:sp>
        <p:sp>
          <p:nvSpPr>
            <p:cNvPr id="5264" name="Rectangle 26"/>
            <p:cNvSpPr>
              <a:spLocks noChangeArrowheads="1"/>
            </p:cNvSpPr>
            <p:nvPr/>
          </p:nvSpPr>
          <p:spPr bwMode="auto">
            <a:xfrm>
              <a:off x="4870"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265" name="Rectangle 27"/>
            <p:cNvSpPr>
              <a:spLocks noChangeArrowheads="1"/>
            </p:cNvSpPr>
            <p:nvPr/>
          </p:nvSpPr>
          <p:spPr bwMode="auto">
            <a:xfrm>
              <a:off x="4949" y="1206"/>
              <a:ext cx="248"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Vdc</a:t>
              </a:r>
              <a:endParaRPr lang="en-US"/>
            </a:p>
          </p:txBody>
        </p:sp>
        <p:sp>
          <p:nvSpPr>
            <p:cNvPr id="5266" name="Rectangle 28"/>
            <p:cNvSpPr>
              <a:spLocks noChangeArrowheads="1"/>
            </p:cNvSpPr>
            <p:nvPr/>
          </p:nvSpPr>
          <p:spPr bwMode="auto">
            <a:xfrm>
              <a:off x="5197" y="1206"/>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5267" name="Rectangle 29"/>
            <p:cNvSpPr>
              <a:spLocks noChangeArrowheads="1"/>
            </p:cNvSpPr>
            <p:nvPr/>
          </p:nvSpPr>
          <p:spPr bwMode="auto">
            <a:xfrm>
              <a:off x="2728" y="1371"/>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268" name="Rectangle 30"/>
            <p:cNvSpPr>
              <a:spLocks noChangeArrowheads="1"/>
            </p:cNvSpPr>
            <p:nvPr/>
          </p:nvSpPr>
          <p:spPr bwMode="auto">
            <a:xfrm>
              <a:off x="2778" y="1371"/>
              <a:ext cx="9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a:t>
              </a:r>
              <a:endParaRPr lang="en-US"/>
            </a:p>
          </p:txBody>
        </p:sp>
        <p:sp>
          <p:nvSpPr>
            <p:cNvPr id="5269" name="Rectangle 31"/>
            <p:cNvSpPr>
              <a:spLocks noChangeArrowheads="1"/>
            </p:cNvSpPr>
            <p:nvPr/>
          </p:nvSpPr>
          <p:spPr bwMode="auto">
            <a:xfrm>
              <a:off x="2874"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270" name="Rectangle 32"/>
            <p:cNvSpPr>
              <a:spLocks noChangeArrowheads="1"/>
            </p:cNvSpPr>
            <p:nvPr/>
          </p:nvSpPr>
          <p:spPr bwMode="auto">
            <a:xfrm>
              <a:off x="2954" y="1371"/>
              <a:ext cx="8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and A</a:t>
              </a:r>
              <a:endParaRPr lang="en-US"/>
            </a:p>
          </p:txBody>
        </p:sp>
        <p:sp>
          <p:nvSpPr>
            <p:cNvPr id="5271" name="Rectangle 33"/>
            <p:cNvSpPr>
              <a:spLocks noChangeArrowheads="1"/>
            </p:cNvSpPr>
            <p:nvPr/>
          </p:nvSpPr>
          <p:spPr bwMode="auto">
            <a:xfrm>
              <a:off x="3827"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272" name="Rectangle 34"/>
            <p:cNvSpPr>
              <a:spLocks noChangeArrowheads="1"/>
            </p:cNvSpPr>
            <p:nvPr/>
          </p:nvSpPr>
          <p:spPr bwMode="auto">
            <a:xfrm>
              <a:off x="3907" y="1371"/>
              <a:ext cx="10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0</a:t>
              </a:r>
              <a:endParaRPr lang="en-US"/>
            </a:p>
          </p:txBody>
        </p:sp>
        <p:sp>
          <p:nvSpPr>
            <p:cNvPr id="5273" name="Rectangle 35"/>
            <p:cNvSpPr>
              <a:spLocks noChangeArrowheads="1"/>
            </p:cNvSpPr>
            <p:nvPr/>
          </p:nvSpPr>
          <p:spPr bwMode="auto">
            <a:xfrm>
              <a:off x="4944" y="1371"/>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grpSp>
      <p:sp>
        <p:nvSpPr>
          <p:cNvPr id="5125" name="Rectangle 36"/>
          <p:cNvSpPr>
            <a:spLocks noChangeArrowheads="1"/>
          </p:cNvSpPr>
          <p:nvPr/>
        </p:nvSpPr>
        <p:spPr bwMode="auto">
          <a:xfrm>
            <a:off x="4232275" y="3257550"/>
            <a:ext cx="4340225" cy="1152525"/>
          </a:xfrm>
          <a:prstGeom prst="rect">
            <a:avLst/>
          </a:prstGeom>
          <a:noFill/>
          <a:ln w="9525" cap="rnd">
            <a:solidFill>
              <a:srgbClr val="000000"/>
            </a:solidFill>
            <a:miter lim="800000"/>
            <a:headEnd/>
            <a:tailEnd/>
          </a:ln>
        </p:spPr>
        <p:txBody>
          <a:bodyPr/>
          <a:lstStyle/>
          <a:p>
            <a:pPr eaLnBrk="1" hangingPunct="1"/>
            <a:endParaRPr lang="en-US"/>
          </a:p>
        </p:txBody>
      </p:sp>
      <p:sp>
        <p:nvSpPr>
          <p:cNvPr id="5126" name="Rectangle 37"/>
          <p:cNvSpPr>
            <a:spLocks noChangeArrowheads="1"/>
          </p:cNvSpPr>
          <p:nvPr/>
        </p:nvSpPr>
        <p:spPr bwMode="auto">
          <a:xfrm>
            <a:off x="4330700" y="3316288"/>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127" name="Rectangle 38"/>
          <p:cNvSpPr>
            <a:spLocks noChangeArrowheads="1"/>
          </p:cNvSpPr>
          <p:nvPr/>
        </p:nvSpPr>
        <p:spPr bwMode="auto">
          <a:xfrm>
            <a:off x="4410075" y="331628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5128" name="Rectangle 39"/>
          <p:cNvSpPr>
            <a:spLocks noChangeArrowheads="1"/>
          </p:cNvSpPr>
          <p:nvPr/>
        </p:nvSpPr>
        <p:spPr bwMode="auto">
          <a:xfrm>
            <a:off x="4440238" y="3316288"/>
            <a:ext cx="40894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The free wheeling diodes permit current </a:t>
            </a:r>
            <a:endParaRPr lang="en-US"/>
          </a:p>
        </p:txBody>
      </p:sp>
      <p:sp>
        <p:nvSpPr>
          <p:cNvPr id="5129" name="Rectangle 40"/>
          <p:cNvSpPr>
            <a:spLocks noChangeArrowheads="1"/>
          </p:cNvSpPr>
          <p:nvPr/>
        </p:nvSpPr>
        <p:spPr bwMode="auto">
          <a:xfrm>
            <a:off x="4440238" y="3578225"/>
            <a:ext cx="16383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to flow even if al</a:t>
            </a:r>
            <a:endParaRPr lang="en-US"/>
          </a:p>
        </p:txBody>
      </p:sp>
      <p:sp>
        <p:nvSpPr>
          <p:cNvPr id="5130" name="Rectangle 41"/>
          <p:cNvSpPr>
            <a:spLocks noChangeArrowheads="1"/>
          </p:cNvSpPr>
          <p:nvPr/>
        </p:nvSpPr>
        <p:spPr bwMode="auto">
          <a:xfrm>
            <a:off x="6078538" y="3578225"/>
            <a:ext cx="20828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l switches are open  </a:t>
            </a:r>
            <a:endParaRPr lang="en-US"/>
          </a:p>
        </p:txBody>
      </p:sp>
      <p:sp>
        <p:nvSpPr>
          <p:cNvPr id="5131" name="Rectangle 42"/>
          <p:cNvSpPr>
            <a:spLocks noChangeArrowheads="1"/>
          </p:cNvSpPr>
          <p:nvPr/>
        </p:nvSpPr>
        <p:spPr bwMode="auto">
          <a:xfrm>
            <a:off x="8137525" y="3578225"/>
            <a:ext cx="635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5132" name="Rectangle 43"/>
          <p:cNvSpPr>
            <a:spLocks noChangeArrowheads="1"/>
          </p:cNvSpPr>
          <p:nvPr/>
        </p:nvSpPr>
        <p:spPr bwMode="auto">
          <a:xfrm>
            <a:off x="4330700" y="3840163"/>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5133" name="Rectangle 44"/>
          <p:cNvSpPr>
            <a:spLocks noChangeArrowheads="1"/>
          </p:cNvSpPr>
          <p:nvPr/>
        </p:nvSpPr>
        <p:spPr bwMode="auto">
          <a:xfrm>
            <a:off x="4410075" y="3840163"/>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5134" name="Rectangle 45"/>
          <p:cNvSpPr>
            <a:spLocks noChangeArrowheads="1"/>
          </p:cNvSpPr>
          <p:nvPr/>
        </p:nvSpPr>
        <p:spPr bwMode="auto">
          <a:xfrm>
            <a:off x="4440238" y="3840163"/>
            <a:ext cx="34163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These diodes also permit lagging </a:t>
            </a:r>
            <a:endParaRPr lang="en-US"/>
          </a:p>
        </p:txBody>
      </p:sp>
      <p:sp>
        <p:nvSpPr>
          <p:cNvPr id="5135" name="Rectangle 46"/>
          <p:cNvSpPr>
            <a:spLocks noChangeArrowheads="1"/>
          </p:cNvSpPr>
          <p:nvPr/>
        </p:nvSpPr>
        <p:spPr bwMode="auto">
          <a:xfrm>
            <a:off x="4440238" y="4103688"/>
            <a:ext cx="3365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currents to flow in inductive loads</a:t>
            </a:r>
            <a:endParaRPr lang="en-US"/>
          </a:p>
        </p:txBody>
      </p:sp>
      <p:sp>
        <p:nvSpPr>
          <p:cNvPr id="5136" name="Rectangle 47"/>
          <p:cNvSpPr>
            <a:spLocks noChangeArrowheads="1"/>
          </p:cNvSpPr>
          <p:nvPr/>
        </p:nvSpPr>
        <p:spPr bwMode="auto">
          <a:xfrm>
            <a:off x="7807325" y="410368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5137" name="Line 48"/>
          <p:cNvSpPr>
            <a:spLocks noChangeShapeType="1"/>
          </p:cNvSpPr>
          <p:nvPr/>
        </p:nvSpPr>
        <p:spPr bwMode="auto">
          <a:xfrm>
            <a:off x="906463" y="2419350"/>
            <a:ext cx="1587" cy="488950"/>
          </a:xfrm>
          <a:prstGeom prst="line">
            <a:avLst/>
          </a:prstGeom>
          <a:noFill/>
          <a:ln w="15875">
            <a:solidFill>
              <a:srgbClr val="000000"/>
            </a:solidFill>
            <a:round/>
            <a:headEnd/>
            <a:tailEnd/>
          </a:ln>
        </p:spPr>
        <p:txBody>
          <a:bodyPr/>
          <a:lstStyle/>
          <a:p>
            <a:endParaRPr lang="en-US"/>
          </a:p>
        </p:txBody>
      </p:sp>
      <p:sp>
        <p:nvSpPr>
          <p:cNvPr id="5138" name="Line 49"/>
          <p:cNvSpPr>
            <a:spLocks noChangeShapeType="1"/>
          </p:cNvSpPr>
          <p:nvPr/>
        </p:nvSpPr>
        <p:spPr bwMode="auto">
          <a:xfrm>
            <a:off x="906463" y="2906713"/>
            <a:ext cx="1587" cy="168275"/>
          </a:xfrm>
          <a:prstGeom prst="line">
            <a:avLst/>
          </a:prstGeom>
          <a:noFill/>
          <a:ln w="15875">
            <a:solidFill>
              <a:srgbClr val="000000"/>
            </a:solidFill>
            <a:round/>
            <a:headEnd/>
            <a:tailEnd/>
          </a:ln>
        </p:spPr>
        <p:txBody>
          <a:bodyPr/>
          <a:lstStyle/>
          <a:p>
            <a:endParaRPr lang="en-US"/>
          </a:p>
        </p:txBody>
      </p:sp>
      <p:sp>
        <p:nvSpPr>
          <p:cNvPr id="5139" name="Line 51"/>
          <p:cNvSpPr>
            <a:spLocks noChangeShapeType="1"/>
          </p:cNvSpPr>
          <p:nvPr/>
        </p:nvSpPr>
        <p:spPr bwMode="auto">
          <a:xfrm>
            <a:off x="906463" y="3287713"/>
            <a:ext cx="1587" cy="641350"/>
          </a:xfrm>
          <a:prstGeom prst="line">
            <a:avLst/>
          </a:prstGeom>
          <a:noFill/>
          <a:ln w="15875">
            <a:solidFill>
              <a:srgbClr val="000000"/>
            </a:solidFill>
            <a:round/>
            <a:headEnd/>
            <a:tailEnd/>
          </a:ln>
        </p:spPr>
        <p:txBody>
          <a:bodyPr/>
          <a:lstStyle/>
          <a:p>
            <a:endParaRPr lang="en-US"/>
          </a:p>
        </p:txBody>
      </p:sp>
      <p:grpSp>
        <p:nvGrpSpPr>
          <p:cNvPr id="3" name="Group 56"/>
          <p:cNvGrpSpPr>
            <a:grpSpLocks/>
          </p:cNvGrpSpPr>
          <p:nvPr/>
        </p:nvGrpSpPr>
        <p:grpSpPr bwMode="auto">
          <a:xfrm>
            <a:off x="1422400" y="2919413"/>
            <a:ext cx="288925" cy="149225"/>
            <a:chOff x="896" y="1839"/>
            <a:chExt cx="182" cy="94"/>
          </a:xfrm>
        </p:grpSpPr>
        <p:grpSp>
          <p:nvGrpSpPr>
            <p:cNvPr id="4" name="Group 54"/>
            <p:cNvGrpSpPr>
              <a:grpSpLocks/>
            </p:cNvGrpSpPr>
            <p:nvPr/>
          </p:nvGrpSpPr>
          <p:grpSpPr bwMode="auto">
            <a:xfrm>
              <a:off x="906" y="1839"/>
              <a:ext cx="162" cy="94"/>
              <a:chOff x="906" y="1839"/>
              <a:chExt cx="162" cy="94"/>
            </a:xfrm>
          </p:grpSpPr>
          <p:sp>
            <p:nvSpPr>
              <p:cNvPr id="5245" name="Freeform 52"/>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5246" name="Freeform 53"/>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5244" name="Line 55"/>
            <p:cNvSpPr>
              <a:spLocks noChangeShapeType="1"/>
            </p:cNvSpPr>
            <p:nvPr/>
          </p:nvSpPr>
          <p:spPr bwMode="auto">
            <a:xfrm>
              <a:off x="896" y="1839"/>
              <a:ext cx="182" cy="1"/>
            </a:xfrm>
            <a:prstGeom prst="line">
              <a:avLst/>
            </a:prstGeom>
            <a:noFill/>
            <a:ln w="15875">
              <a:solidFill>
                <a:srgbClr val="000000"/>
              </a:solidFill>
              <a:round/>
              <a:headEnd/>
              <a:tailEnd/>
            </a:ln>
          </p:spPr>
          <p:txBody>
            <a:bodyPr/>
            <a:lstStyle/>
            <a:p>
              <a:endParaRPr lang="en-US"/>
            </a:p>
          </p:txBody>
        </p:sp>
      </p:grpSp>
      <p:sp>
        <p:nvSpPr>
          <p:cNvPr id="5141" name="Line 57"/>
          <p:cNvSpPr>
            <a:spLocks noChangeShapeType="1"/>
          </p:cNvSpPr>
          <p:nvPr/>
        </p:nvSpPr>
        <p:spPr bwMode="auto">
          <a:xfrm flipV="1">
            <a:off x="1566863" y="2647950"/>
            <a:ext cx="1587" cy="271463"/>
          </a:xfrm>
          <a:prstGeom prst="line">
            <a:avLst/>
          </a:prstGeom>
          <a:noFill/>
          <a:ln w="15875">
            <a:solidFill>
              <a:srgbClr val="000000"/>
            </a:solidFill>
            <a:round/>
            <a:headEnd/>
            <a:tailEnd/>
          </a:ln>
        </p:spPr>
        <p:txBody>
          <a:bodyPr/>
          <a:lstStyle/>
          <a:p>
            <a:endParaRPr lang="en-US"/>
          </a:p>
        </p:txBody>
      </p:sp>
      <p:sp>
        <p:nvSpPr>
          <p:cNvPr id="5142" name="Line 58"/>
          <p:cNvSpPr>
            <a:spLocks noChangeShapeType="1"/>
          </p:cNvSpPr>
          <p:nvPr/>
        </p:nvSpPr>
        <p:spPr bwMode="auto">
          <a:xfrm flipV="1">
            <a:off x="1566863" y="3078163"/>
            <a:ext cx="1587" cy="533400"/>
          </a:xfrm>
          <a:prstGeom prst="line">
            <a:avLst/>
          </a:prstGeom>
          <a:noFill/>
          <a:ln w="15875">
            <a:solidFill>
              <a:srgbClr val="000000"/>
            </a:solidFill>
            <a:round/>
            <a:headEnd/>
            <a:tailEnd/>
          </a:ln>
        </p:spPr>
        <p:txBody>
          <a:bodyPr/>
          <a:lstStyle/>
          <a:p>
            <a:endParaRPr lang="en-US"/>
          </a:p>
        </p:txBody>
      </p:sp>
      <p:sp>
        <p:nvSpPr>
          <p:cNvPr id="5143" name="Line 59"/>
          <p:cNvSpPr>
            <a:spLocks noChangeShapeType="1"/>
          </p:cNvSpPr>
          <p:nvPr/>
        </p:nvSpPr>
        <p:spPr bwMode="auto">
          <a:xfrm flipH="1">
            <a:off x="915988" y="2647950"/>
            <a:ext cx="650875" cy="1588"/>
          </a:xfrm>
          <a:prstGeom prst="line">
            <a:avLst/>
          </a:prstGeom>
          <a:noFill/>
          <a:ln w="15875">
            <a:solidFill>
              <a:srgbClr val="000000"/>
            </a:solidFill>
            <a:round/>
            <a:headEnd/>
            <a:tailEnd/>
          </a:ln>
        </p:spPr>
        <p:txBody>
          <a:bodyPr/>
          <a:lstStyle/>
          <a:p>
            <a:endParaRPr lang="en-US"/>
          </a:p>
        </p:txBody>
      </p:sp>
      <p:sp>
        <p:nvSpPr>
          <p:cNvPr id="5144" name="Line 60"/>
          <p:cNvSpPr>
            <a:spLocks noChangeShapeType="1"/>
          </p:cNvSpPr>
          <p:nvPr/>
        </p:nvSpPr>
        <p:spPr bwMode="auto">
          <a:xfrm>
            <a:off x="3030538" y="2419350"/>
            <a:ext cx="1587" cy="488950"/>
          </a:xfrm>
          <a:prstGeom prst="line">
            <a:avLst/>
          </a:prstGeom>
          <a:noFill/>
          <a:ln w="15875">
            <a:solidFill>
              <a:srgbClr val="000000"/>
            </a:solidFill>
            <a:round/>
            <a:headEnd/>
            <a:tailEnd/>
          </a:ln>
        </p:spPr>
        <p:txBody>
          <a:bodyPr/>
          <a:lstStyle/>
          <a:p>
            <a:endParaRPr lang="en-US"/>
          </a:p>
        </p:txBody>
      </p:sp>
      <p:sp>
        <p:nvSpPr>
          <p:cNvPr id="5145" name="Line 61"/>
          <p:cNvSpPr>
            <a:spLocks noChangeShapeType="1"/>
          </p:cNvSpPr>
          <p:nvPr/>
        </p:nvSpPr>
        <p:spPr bwMode="auto">
          <a:xfrm>
            <a:off x="3030538" y="2906713"/>
            <a:ext cx="1587" cy="168275"/>
          </a:xfrm>
          <a:prstGeom prst="line">
            <a:avLst/>
          </a:prstGeom>
          <a:noFill/>
          <a:ln w="15875">
            <a:solidFill>
              <a:srgbClr val="000000"/>
            </a:solidFill>
            <a:round/>
            <a:headEnd/>
            <a:tailEnd/>
          </a:ln>
        </p:spPr>
        <p:txBody>
          <a:bodyPr/>
          <a:lstStyle/>
          <a:p>
            <a:endParaRPr lang="en-US"/>
          </a:p>
        </p:txBody>
      </p:sp>
      <p:sp>
        <p:nvSpPr>
          <p:cNvPr id="3134" name="Line 62"/>
          <p:cNvSpPr>
            <a:spLocks noChangeShapeType="1"/>
          </p:cNvSpPr>
          <p:nvPr/>
        </p:nvSpPr>
        <p:spPr bwMode="auto">
          <a:xfrm>
            <a:off x="3030538" y="3074988"/>
            <a:ext cx="241300" cy="149225"/>
          </a:xfrm>
          <a:prstGeom prst="line">
            <a:avLst/>
          </a:prstGeom>
          <a:noFill/>
          <a:ln w="15875">
            <a:solidFill>
              <a:srgbClr val="000000"/>
            </a:solidFill>
            <a:round/>
            <a:headEnd/>
            <a:tailEnd/>
          </a:ln>
        </p:spPr>
        <p:txBody>
          <a:bodyPr/>
          <a:lstStyle/>
          <a:p>
            <a:endParaRPr lang="en-US"/>
          </a:p>
        </p:txBody>
      </p:sp>
      <p:grpSp>
        <p:nvGrpSpPr>
          <p:cNvPr id="5" name="Group 67"/>
          <p:cNvGrpSpPr>
            <a:grpSpLocks/>
          </p:cNvGrpSpPr>
          <p:nvPr/>
        </p:nvGrpSpPr>
        <p:grpSpPr bwMode="auto">
          <a:xfrm>
            <a:off x="3546475" y="2919413"/>
            <a:ext cx="288925" cy="149225"/>
            <a:chOff x="2234" y="1839"/>
            <a:chExt cx="182" cy="94"/>
          </a:xfrm>
        </p:grpSpPr>
        <p:grpSp>
          <p:nvGrpSpPr>
            <p:cNvPr id="6" name="Group 65"/>
            <p:cNvGrpSpPr>
              <a:grpSpLocks/>
            </p:cNvGrpSpPr>
            <p:nvPr/>
          </p:nvGrpSpPr>
          <p:grpSpPr bwMode="auto">
            <a:xfrm>
              <a:off x="2244" y="1839"/>
              <a:ext cx="162" cy="94"/>
              <a:chOff x="2244" y="1839"/>
              <a:chExt cx="162" cy="94"/>
            </a:xfrm>
          </p:grpSpPr>
          <p:sp>
            <p:nvSpPr>
              <p:cNvPr id="5241" name="Freeform 63"/>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5242" name="Freeform 64"/>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5240" name="Line 66"/>
            <p:cNvSpPr>
              <a:spLocks noChangeShapeType="1"/>
            </p:cNvSpPr>
            <p:nvPr/>
          </p:nvSpPr>
          <p:spPr bwMode="auto">
            <a:xfrm>
              <a:off x="2234" y="1839"/>
              <a:ext cx="182" cy="1"/>
            </a:xfrm>
            <a:prstGeom prst="line">
              <a:avLst/>
            </a:prstGeom>
            <a:noFill/>
            <a:ln w="15875">
              <a:solidFill>
                <a:srgbClr val="000000"/>
              </a:solidFill>
              <a:round/>
              <a:headEnd/>
              <a:tailEnd/>
            </a:ln>
          </p:spPr>
          <p:txBody>
            <a:bodyPr/>
            <a:lstStyle/>
            <a:p>
              <a:endParaRPr lang="en-US"/>
            </a:p>
          </p:txBody>
        </p:sp>
      </p:grpSp>
      <p:sp>
        <p:nvSpPr>
          <p:cNvPr id="5148" name="Line 68"/>
          <p:cNvSpPr>
            <a:spLocks noChangeShapeType="1"/>
          </p:cNvSpPr>
          <p:nvPr/>
        </p:nvSpPr>
        <p:spPr bwMode="auto">
          <a:xfrm flipV="1">
            <a:off x="3690938" y="2647950"/>
            <a:ext cx="1587" cy="271463"/>
          </a:xfrm>
          <a:prstGeom prst="line">
            <a:avLst/>
          </a:prstGeom>
          <a:noFill/>
          <a:ln w="15875">
            <a:solidFill>
              <a:srgbClr val="000000"/>
            </a:solidFill>
            <a:round/>
            <a:headEnd/>
            <a:tailEnd/>
          </a:ln>
        </p:spPr>
        <p:txBody>
          <a:bodyPr/>
          <a:lstStyle/>
          <a:p>
            <a:endParaRPr lang="en-US"/>
          </a:p>
        </p:txBody>
      </p:sp>
      <p:sp>
        <p:nvSpPr>
          <p:cNvPr id="5149" name="Line 69"/>
          <p:cNvSpPr>
            <a:spLocks noChangeShapeType="1"/>
          </p:cNvSpPr>
          <p:nvPr/>
        </p:nvSpPr>
        <p:spPr bwMode="auto">
          <a:xfrm flipV="1">
            <a:off x="3690938" y="3078163"/>
            <a:ext cx="1587" cy="533400"/>
          </a:xfrm>
          <a:prstGeom prst="line">
            <a:avLst/>
          </a:prstGeom>
          <a:noFill/>
          <a:ln w="15875">
            <a:solidFill>
              <a:srgbClr val="000000"/>
            </a:solidFill>
            <a:round/>
            <a:headEnd/>
            <a:tailEnd/>
          </a:ln>
        </p:spPr>
        <p:txBody>
          <a:bodyPr/>
          <a:lstStyle/>
          <a:p>
            <a:endParaRPr lang="en-US"/>
          </a:p>
        </p:txBody>
      </p:sp>
      <p:sp>
        <p:nvSpPr>
          <p:cNvPr id="5150" name="Line 70"/>
          <p:cNvSpPr>
            <a:spLocks noChangeShapeType="1"/>
          </p:cNvSpPr>
          <p:nvPr/>
        </p:nvSpPr>
        <p:spPr bwMode="auto">
          <a:xfrm flipH="1">
            <a:off x="3028950" y="2647950"/>
            <a:ext cx="661988" cy="1588"/>
          </a:xfrm>
          <a:prstGeom prst="line">
            <a:avLst/>
          </a:prstGeom>
          <a:noFill/>
          <a:ln w="15875">
            <a:solidFill>
              <a:srgbClr val="000000"/>
            </a:solidFill>
            <a:round/>
            <a:headEnd/>
            <a:tailEnd/>
          </a:ln>
        </p:spPr>
        <p:txBody>
          <a:bodyPr/>
          <a:lstStyle/>
          <a:p>
            <a:endParaRPr lang="en-US"/>
          </a:p>
        </p:txBody>
      </p:sp>
      <p:sp>
        <p:nvSpPr>
          <p:cNvPr id="5151" name="Line 71"/>
          <p:cNvSpPr>
            <a:spLocks noChangeShapeType="1"/>
          </p:cNvSpPr>
          <p:nvPr/>
        </p:nvSpPr>
        <p:spPr bwMode="auto">
          <a:xfrm>
            <a:off x="906463" y="3941763"/>
            <a:ext cx="1587" cy="490537"/>
          </a:xfrm>
          <a:prstGeom prst="line">
            <a:avLst/>
          </a:prstGeom>
          <a:noFill/>
          <a:ln w="15875">
            <a:solidFill>
              <a:srgbClr val="000000"/>
            </a:solidFill>
            <a:round/>
            <a:headEnd/>
            <a:tailEnd/>
          </a:ln>
        </p:spPr>
        <p:txBody>
          <a:bodyPr/>
          <a:lstStyle/>
          <a:p>
            <a:endParaRPr lang="en-US"/>
          </a:p>
        </p:txBody>
      </p:sp>
      <p:sp>
        <p:nvSpPr>
          <p:cNvPr id="5152" name="Line 72"/>
          <p:cNvSpPr>
            <a:spLocks noChangeShapeType="1"/>
          </p:cNvSpPr>
          <p:nvPr/>
        </p:nvSpPr>
        <p:spPr bwMode="auto">
          <a:xfrm>
            <a:off x="906463" y="4429125"/>
            <a:ext cx="1587" cy="169863"/>
          </a:xfrm>
          <a:prstGeom prst="line">
            <a:avLst/>
          </a:prstGeom>
          <a:noFill/>
          <a:ln w="15875">
            <a:solidFill>
              <a:srgbClr val="000000"/>
            </a:solidFill>
            <a:round/>
            <a:headEnd/>
            <a:tailEnd/>
          </a:ln>
        </p:spPr>
        <p:txBody>
          <a:bodyPr/>
          <a:lstStyle/>
          <a:p>
            <a:endParaRPr lang="en-US"/>
          </a:p>
        </p:txBody>
      </p:sp>
      <p:grpSp>
        <p:nvGrpSpPr>
          <p:cNvPr id="7" name="Group 78"/>
          <p:cNvGrpSpPr>
            <a:grpSpLocks/>
          </p:cNvGrpSpPr>
          <p:nvPr/>
        </p:nvGrpSpPr>
        <p:grpSpPr bwMode="auto">
          <a:xfrm>
            <a:off x="1422400" y="4441825"/>
            <a:ext cx="288925" cy="149225"/>
            <a:chOff x="896" y="2798"/>
            <a:chExt cx="182" cy="94"/>
          </a:xfrm>
        </p:grpSpPr>
        <p:grpSp>
          <p:nvGrpSpPr>
            <p:cNvPr id="8" name="Group 76"/>
            <p:cNvGrpSpPr>
              <a:grpSpLocks/>
            </p:cNvGrpSpPr>
            <p:nvPr/>
          </p:nvGrpSpPr>
          <p:grpSpPr bwMode="auto">
            <a:xfrm>
              <a:off x="906" y="2798"/>
              <a:ext cx="162" cy="94"/>
              <a:chOff x="906" y="2798"/>
              <a:chExt cx="162" cy="94"/>
            </a:xfrm>
          </p:grpSpPr>
          <p:sp>
            <p:nvSpPr>
              <p:cNvPr id="5237" name="Freeform 74"/>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5238" name="Freeform 75"/>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5236" name="Line 77"/>
            <p:cNvSpPr>
              <a:spLocks noChangeShapeType="1"/>
            </p:cNvSpPr>
            <p:nvPr/>
          </p:nvSpPr>
          <p:spPr bwMode="auto">
            <a:xfrm>
              <a:off x="896" y="2798"/>
              <a:ext cx="182" cy="1"/>
            </a:xfrm>
            <a:prstGeom prst="line">
              <a:avLst/>
            </a:prstGeom>
            <a:noFill/>
            <a:ln w="15875">
              <a:solidFill>
                <a:srgbClr val="000000"/>
              </a:solidFill>
              <a:round/>
              <a:headEnd/>
              <a:tailEnd/>
            </a:ln>
          </p:spPr>
          <p:txBody>
            <a:bodyPr/>
            <a:lstStyle/>
            <a:p>
              <a:endParaRPr lang="en-US"/>
            </a:p>
          </p:txBody>
        </p:sp>
      </p:grpSp>
      <p:sp>
        <p:nvSpPr>
          <p:cNvPr id="5154" name="Line 79"/>
          <p:cNvSpPr>
            <a:spLocks noChangeShapeType="1"/>
          </p:cNvSpPr>
          <p:nvPr/>
        </p:nvSpPr>
        <p:spPr bwMode="auto">
          <a:xfrm flipV="1">
            <a:off x="1566863" y="4170363"/>
            <a:ext cx="1587" cy="271462"/>
          </a:xfrm>
          <a:prstGeom prst="line">
            <a:avLst/>
          </a:prstGeom>
          <a:noFill/>
          <a:ln w="15875">
            <a:solidFill>
              <a:srgbClr val="000000"/>
            </a:solidFill>
            <a:round/>
            <a:headEnd/>
            <a:tailEnd/>
          </a:ln>
        </p:spPr>
        <p:txBody>
          <a:bodyPr/>
          <a:lstStyle/>
          <a:p>
            <a:endParaRPr lang="en-US"/>
          </a:p>
        </p:txBody>
      </p:sp>
      <p:sp>
        <p:nvSpPr>
          <p:cNvPr id="5155" name="Line 80"/>
          <p:cNvSpPr>
            <a:spLocks noChangeShapeType="1"/>
          </p:cNvSpPr>
          <p:nvPr/>
        </p:nvSpPr>
        <p:spPr bwMode="auto">
          <a:xfrm flipV="1">
            <a:off x="1566863" y="4600575"/>
            <a:ext cx="1587" cy="533400"/>
          </a:xfrm>
          <a:prstGeom prst="line">
            <a:avLst/>
          </a:prstGeom>
          <a:noFill/>
          <a:ln w="15875">
            <a:solidFill>
              <a:srgbClr val="000000"/>
            </a:solidFill>
            <a:round/>
            <a:headEnd/>
            <a:tailEnd/>
          </a:ln>
        </p:spPr>
        <p:txBody>
          <a:bodyPr/>
          <a:lstStyle/>
          <a:p>
            <a:endParaRPr lang="en-US"/>
          </a:p>
        </p:txBody>
      </p:sp>
      <p:sp>
        <p:nvSpPr>
          <p:cNvPr id="5156" name="Line 81"/>
          <p:cNvSpPr>
            <a:spLocks noChangeShapeType="1"/>
          </p:cNvSpPr>
          <p:nvPr/>
        </p:nvSpPr>
        <p:spPr bwMode="auto">
          <a:xfrm flipH="1">
            <a:off x="909638" y="5133975"/>
            <a:ext cx="657225" cy="3175"/>
          </a:xfrm>
          <a:prstGeom prst="line">
            <a:avLst/>
          </a:prstGeom>
          <a:noFill/>
          <a:ln w="15875">
            <a:solidFill>
              <a:srgbClr val="000000"/>
            </a:solidFill>
            <a:round/>
            <a:headEnd/>
            <a:tailEnd/>
          </a:ln>
        </p:spPr>
        <p:txBody>
          <a:bodyPr/>
          <a:lstStyle/>
          <a:p>
            <a:endParaRPr lang="en-US"/>
          </a:p>
        </p:txBody>
      </p:sp>
      <p:sp>
        <p:nvSpPr>
          <p:cNvPr id="5157" name="Line 82"/>
          <p:cNvSpPr>
            <a:spLocks noChangeShapeType="1"/>
          </p:cNvSpPr>
          <p:nvPr/>
        </p:nvSpPr>
        <p:spPr bwMode="auto">
          <a:xfrm>
            <a:off x="3030538" y="3941763"/>
            <a:ext cx="1587" cy="490537"/>
          </a:xfrm>
          <a:prstGeom prst="line">
            <a:avLst/>
          </a:prstGeom>
          <a:noFill/>
          <a:ln w="15875">
            <a:solidFill>
              <a:srgbClr val="000000"/>
            </a:solidFill>
            <a:round/>
            <a:headEnd/>
            <a:tailEnd/>
          </a:ln>
        </p:spPr>
        <p:txBody>
          <a:bodyPr/>
          <a:lstStyle/>
          <a:p>
            <a:endParaRPr lang="en-US"/>
          </a:p>
        </p:txBody>
      </p:sp>
      <p:sp>
        <p:nvSpPr>
          <p:cNvPr id="5158" name="Line 83"/>
          <p:cNvSpPr>
            <a:spLocks noChangeShapeType="1"/>
          </p:cNvSpPr>
          <p:nvPr/>
        </p:nvSpPr>
        <p:spPr bwMode="auto">
          <a:xfrm>
            <a:off x="3030538" y="4429125"/>
            <a:ext cx="1587" cy="169863"/>
          </a:xfrm>
          <a:prstGeom prst="line">
            <a:avLst/>
          </a:prstGeom>
          <a:noFill/>
          <a:ln w="15875">
            <a:solidFill>
              <a:srgbClr val="000000"/>
            </a:solidFill>
            <a:round/>
            <a:headEnd/>
            <a:tailEnd/>
          </a:ln>
        </p:spPr>
        <p:txBody>
          <a:bodyPr/>
          <a:lstStyle/>
          <a:p>
            <a:endParaRPr lang="en-US"/>
          </a:p>
        </p:txBody>
      </p:sp>
      <p:sp>
        <p:nvSpPr>
          <p:cNvPr id="3156" name="Line 84"/>
          <p:cNvSpPr>
            <a:spLocks noChangeShapeType="1"/>
          </p:cNvSpPr>
          <p:nvPr/>
        </p:nvSpPr>
        <p:spPr bwMode="auto">
          <a:xfrm>
            <a:off x="914400" y="4572000"/>
            <a:ext cx="241300" cy="147638"/>
          </a:xfrm>
          <a:prstGeom prst="line">
            <a:avLst/>
          </a:prstGeom>
          <a:noFill/>
          <a:ln w="15875">
            <a:solidFill>
              <a:srgbClr val="000000"/>
            </a:solidFill>
            <a:round/>
            <a:headEnd/>
            <a:tailEnd/>
          </a:ln>
        </p:spPr>
        <p:txBody>
          <a:bodyPr/>
          <a:lstStyle/>
          <a:p>
            <a:endParaRPr lang="en-US"/>
          </a:p>
        </p:txBody>
      </p:sp>
      <p:grpSp>
        <p:nvGrpSpPr>
          <p:cNvPr id="9" name="Group 89"/>
          <p:cNvGrpSpPr>
            <a:grpSpLocks/>
          </p:cNvGrpSpPr>
          <p:nvPr/>
        </p:nvGrpSpPr>
        <p:grpSpPr bwMode="auto">
          <a:xfrm>
            <a:off x="3546475" y="4441825"/>
            <a:ext cx="288925" cy="149225"/>
            <a:chOff x="2234" y="2798"/>
            <a:chExt cx="182" cy="94"/>
          </a:xfrm>
        </p:grpSpPr>
        <p:grpSp>
          <p:nvGrpSpPr>
            <p:cNvPr id="10" name="Group 87"/>
            <p:cNvGrpSpPr>
              <a:grpSpLocks/>
            </p:cNvGrpSpPr>
            <p:nvPr/>
          </p:nvGrpSpPr>
          <p:grpSpPr bwMode="auto">
            <a:xfrm>
              <a:off x="2244" y="2798"/>
              <a:ext cx="162" cy="94"/>
              <a:chOff x="2244" y="2798"/>
              <a:chExt cx="162" cy="94"/>
            </a:xfrm>
          </p:grpSpPr>
          <p:sp>
            <p:nvSpPr>
              <p:cNvPr id="5233" name="Freeform 85"/>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5234" name="Freeform 86"/>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5232" name="Line 88"/>
            <p:cNvSpPr>
              <a:spLocks noChangeShapeType="1"/>
            </p:cNvSpPr>
            <p:nvPr/>
          </p:nvSpPr>
          <p:spPr bwMode="auto">
            <a:xfrm>
              <a:off x="2234" y="2798"/>
              <a:ext cx="182" cy="1"/>
            </a:xfrm>
            <a:prstGeom prst="line">
              <a:avLst/>
            </a:prstGeom>
            <a:noFill/>
            <a:ln w="15875">
              <a:solidFill>
                <a:srgbClr val="000000"/>
              </a:solidFill>
              <a:round/>
              <a:headEnd/>
              <a:tailEnd/>
            </a:ln>
          </p:spPr>
          <p:txBody>
            <a:bodyPr/>
            <a:lstStyle/>
            <a:p>
              <a:endParaRPr lang="en-US"/>
            </a:p>
          </p:txBody>
        </p:sp>
      </p:grpSp>
      <p:sp>
        <p:nvSpPr>
          <p:cNvPr id="5161" name="Line 90"/>
          <p:cNvSpPr>
            <a:spLocks noChangeShapeType="1"/>
          </p:cNvSpPr>
          <p:nvPr/>
        </p:nvSpPr>
        <p:spPr bwMode="auto">
          <a:xfrm flipV="1">
            <a:off x="3690938" y="4170363"/>
            <a:ext cx="1587" cy="271462"/>
          </a:xfrm>
          <a:prstGeom prst="line">
            <a:avLst/>
          </a:prstGeom>
          <a:noFill/>
          <a:ln w="15875">
            <a:solidFill>
              <a:srgbClr val="000000"/>
            </a:solidFill>
            <a:round/>
            <a:headEnd/>
            <a:tailEnd/>
          </a:ln>
        </p:spPr>
        <p:txBody>
          <a:bodyPr/>
          <a:lstStyle/>
          <a:p>
            <a:endParaRPr lang="en-US"/>
          </a:p>
        </p:txBody>
      </p:sp>
      <p:sp>
        <p:nvSpPr>
          <p:cNvPr id="5162" name="Line 91"/>
          <p:cNvSpPr>
            <a:spLocks noChangeShapeType="1"/>
          </p:cNvSpPr>
          <p:nvPr/>
        </p:nvSpPr>
        <p:spPr bwMode="auto">
          <a:xfrm flipV="1">
            <a:off x="3690938" y="4600575"/>
            <a:ext cx="1587" cy="533400"/>
          </a:xfrm>
          <a:prstGeom prst="line">
            <a:avLst/>
          </a:prstGeom>
          <a:noFill/>
          <a:ln w="15875">
            <a:solidFill>
              <a:srgbClr val="000000"/>
            </a:solidFill>
            <a:round/>
            <a:headEnd/>
            <a:tailEnd/>
          </a:ln>
        </p:spPr>
        <p:txBody>
          <a:bodyPr/>
          <a:lstStyle/>
          <a:p>
            <a:endParaRPr lang="en-US"/>
          </a:p>
        </p:txBody>
      </p:sp>
      <p:sp>
        <p:nvSpPr>
          <p:cNvPr id="5163" name="Line 92"/>
          <p:cNvSpPr>
            <a:spLocks noChangeShapeType="1"/>
          </p:cNvSpPr>
          <p:nvPr/>
        </p:nvSpPr>
        <p:spPr bwMode="auto">
          <a:xfrm>
            <a:off x="909638" y="5454650"/>
            <a:ext cx="2124075" cy="1588"/>
          </a:xfrm>
          <a:prstGeom prst="line">
            <a:avLst/>
          </a:prstGeom>
          <a:noFill/>
          <a:ln w="15875">
            <a:solidFill>
              <a:srgbClr val="000000"/>
            </a:solidFill>
            <a:round/>
            <a:headEnd/>
            <a:tailEnd/>
          </a:ln>
        </p:spPr>
        <p:txBody>
          <a:bodyPr/>
          <a:lstStyle/>
          <a:p>
            <a:endParaRPr lang="en-US"/>
          </a:p>
        </p:txBody>
      </p:sp>
      <p:sp>
        <p:nvSpPr>
          <p:cNvPr id="5164" name="Line 93"/>
          <p:cNvSpPr>
            <a:spLocks noChangeShapeType="1"/>
          </p:cNvSpPr>
          <p:nvPr/>
        </p:nvSpPr>
        <p:spPr bwMode="auto">
          <a:xfrm>
            <a:off x="901700" y="2419350"/>
            <a:ext cx="2125663" cy="1588"/>
          </a:xfrm>
          <a:prstGeom prst="line">
            <a:avLst/>
          </a:prstGeom>
          <a:noFill/>
          <a:ln w="15875">
            <a:solidFill>
              <a:srgbClr val="000000"/>
            </a:solidFill>
            <a:round/>
            <a:headEnd/>
            <a:tailEnd/>
          </a:ln>
        </p:spPr>
        <p:txBody>
          <a:bodyPr/>
          <a:lstStyle/>
          <a:p>
            <a:endParaRPr lang="en-US"/>
          </a:p>
        </p:txBody>
      </p:sp>
      <p:grpSp>
        <p:nvGrpSpPr>
          <p:cNvPr id="11" name="Group 96"/>
          <p:cNvGrpSpPr>
            <a:grpSpLocks/>
          </p:cNvGrpSpPr>
          <p:nvPr/>
        </p:nvGrpSpPr>
        <p:grpSpPr bwMode="auto">
          <a:xfrm>
            <a:off x="1893888" y="3689350"/>
            <a:ext cx="496887" cy="508000"/>
            <a:chOff x="1193" y="2324"/>
            <a:chExt cx="313" cy="320"/>
          </a:xfrm>
        </p:grpSpPr>
        <p:sp>
          <p:nvSpPr>
            <p:cNvPr id="5229" name="Oval 94"/>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p>
              <a:pPr eaLnBrk="1" hangingPunct="1"/>
              <a:endParaRPr lang="en-US"/>
            </a:p>
          </p:txBody>
        </p:sp>
        <p:sp>
          <p:nvSpPr>
            <p:cNvPr id="5230" name="Oval 95"/>
            <p:cNvSpPr>
              <a:spLocks noChangeArrowheads="1"/>
            </p:cNvSpPr>
            <p:nvPr/>
          </p:nvSpPr>
          <p:spPr bwMode="auto">
            <a:xfrm>
              <a:off x="1193" y="2324"/>
              <a:ext cx="313" cy="320"/>
            </a:xfrm>
            <a:prstGeom prst="ellipse">
              <a:avLst/>
            </a:prstGeom>
            <a:noFill/>
            <a:ln w="15875" cap="rnd">
              <a:solidFill>
                <a:srgbClr val="000000"/>
              </a:solidFill>
              <a:round/>
              <a:headEnd/>
              <a:tailEnd/>
            </a:ln>
          </p:spPr>
          <p:txBody>
            <a:bodyPr/>
            <a:lstStyle/>
            <a:p>
              <a:pPr eaLnBrk="1" hangingPunct="1"/>
              <a:endParaRPr lang="en-US"/>
            </a:p>
          </p:txBody>
        </p:sp>
      </p:grpSp>
      <p:grpSp>
        <p:nvGrpSpPr>
          <p:cNvPr id="12" name="Group 99"/>
          <p:cNvGrpSpPr>
            <a:grpSpLocks/>
          </p:cNvGrpSpPr>
          <p:nvPr/>
        </p:nvGrpSpPr>
        <p:grpSpPr bwMode="auto">
          <a:xfrm>
            <a:off x="1824038" y="3906838"/>
            <a:ext cx="69850" cy="73025"/>
            <a:chOff x="1149" y="2461"/>
            <a:chExt cx="44" cy="46"/>
          </a:xfrm>
        </p:grpSpPr>
        <p:sp>
          <p:nvSpPr>
            <p:cNvPr id="5227" name="Oval 97"/>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5228" name="Oval 98"/>
            <p:cNvSpPr>
              <a:spLocks noChangeArrowheads="1"/>
            </p:cNvSpPr>
            <p:nvPr/>
          </p:nvSpPr>
          <p:spPr bwMode="auto">
            <a:xfrm>
              <a:off x="1149"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5167" name="Line 100"/>
          <p:cNvSpPr>
            <a:spLocks noChangeShapeType="1"/>
          </p:cNvSpPr>
          <p:nvPr/>
        </p:nvSpPr>
        <p:spPr bwMode="auto">
          <a:xfrm flipH="1">
            <a:off x="901700" y="3941763"/>
            <a:ext cx="922338" cy="1587"/>
          </a:xfrm>
          <a:prstGeom prst="line">
            <a:avLst/>
          </a:prstGeom>
          <a:noFill/>
          <a:ln w="15875">
            <a:solidFill>
              <a:srgbClr val="000000"/>
            </a:solidFill>
            <a:round/>
            <a:headEnd/>
            <a:tailEnd/>
          </a:ln>
        </p:spPr>
        <p:txBody>
          <a:bodyPr/>
          <a:lstStyle/>
          <a:p>
            <a:endParaRPr lang="en-US"/>
          </a:p>
        </p:txBody>
      </p:sp>
      <p:grpSp>
        <p:nvGrpSpPr>
          <p:cNvPr id="13" name="Group 103"/>
          <p:cNvGrpSpPr>
            <a:grpSpLocks/>
          </p:cNvGrpSpPr>
          <p:nvPr/>
        </p:nvGrpSpPr>
        <p:grpSpPr bwMode="auto">
          <a:xfrm>
            <a:off x="2390775" y="3906838"/>
            <a:ext cx="69850" cy="73025"/>
            <a:chOff x="1506" y="2461"/>
            <a:chExt cx="44" cy="46"/>
          </a:xfrm>
        </p:grpSpPr>
        <p:sp>
          <p:nvSpPr>
            <p:cNvPr id="5225" name="Oval 101"/>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5226" name="Oval 102"/>
            <p:cNvSpPr>
              <a:spLocks noChangeArrowheads="1"/>
            </p:cNvSpPr>
            <p:nvPr/>
          </p:nvSpPr>
          <p:spPr bwMode="auto">
            <a:xfrm>
              <a:off x="1506"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5169" name="Line 104"/>
          <p:cNvSpPr>
            <a:spLocks noChangeShapeType="1"/>
          </p:cNvSpPr>
          <p:nvPr/>
        </p:nvSpPr>
        <p:spPr bwMode="auto">
          <a:xfrm flipH="1">
            <a:off x="2460625" y="3941763"/>
            <a:ext cx="566738" cy="1587"/>
          </a:xfrm>
          <a:prstGeom prst="line">
            <a:avLst/>
          </a:prstGeom>
          <a:noFill/>
          <a:ln w="15875">
            <a:solidFill>
              <a:srgbClr val="000000"/>
            </a:solidFill>
            <a:round/>
            <a:headEnd/>
            <a:tailEnd/>
          </a:ln>
        </p:spPr>
        <p:txBody>
          <a:bodyPr/>
          <a:lstStyle/>
          <a:p>
            <a:endParaRPr lang="en-US"/>
          </a:p>
        </p:txBody>
      </p:sp>
      <p:grpSp>
        <p:nvGrpSpPr>
          <p:cNvPr id="14" name="Group 107"/>
          <p:cNvGrpSpPr>
            <a:grpSpLocks/>
          </p:cNvGrpSpPr>
          <p:nvPr/>
        </p:nvGrpSpPr>
        <p:grpSpPr bwMode="auto">
          <a:xfrm>
            <a:off x="2992438" y="3906838"/>
            <a:ext cx="69850" cy="73025"/>
            <a:chOff x="1885" y="2461"/>
            <a:chExt cx="44" cy="46"/>
          </a:xfrm>
        </p:grpSpPr>
        <p:sp>
          <p:nvSpPr>
            <p:cNvPr id="5223" name="Oval 105"/>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5224" name="Oval 106"/>
            <p:cNvSpPr>
              <a:spLocks noChangeArrowheads="1"/>
            </p:cNvSpPr>
            <p:nvPr/>
          </p:nvSpPr>
          <p:spPr bwMode="auto">
            <a:xfrm>
              <a:off x="1885" y="2461"/>
              <a:ext cx="44" cy="46"/>
            </a:xfrm>
            <a:prstGeom prst="ellipse">
              <a:avLst/>
            </a:prstGeom>
            <a:noFill/>
            <a:ln w="9525" cap="rnd">
              <a:solidFill>
                <a:srgbClr val="000000"/>
              </a:solidFill>
              <a:round/>
              <a:headEnd/>
              <a:tailEnd/>
            </a:ln>
          </p:spPr>
          <p:txBody>
            <a:bodyPr/>
            <a:lstStyle/>
            <a:p>
              <a:pPr eaLnBrk="1" hangingPunct="1"/>
              <a:endParaRPr lang="en-US"/>
            </a:p>
          </p:txBody>
        </p:sp>
      </p:grpSp>
      <p:grpSp>
        <p:nvGrpSpPr>
          <p:cNvPr id="15" name="Group 110"/>
          <p:cNvGrpSpPr>
            <a:grpSpLocks/>
          </p:cNvGrpSpPr>
          <p:nvPr/>
        </p:nvGrpSpPr>
        <p:grpSpPr bwMode="auto">
          <a:xfrm>
            <a:off x="868363" y="3906838"/>
            <a:ext cx="69850" cy="73025"/>
            <a:chOff x="547" y="2461"/>
            <a:chExt cx="44" cy="46"/>
          </a:xfrm>
        </p:grpSpPr>
        <p:sp>
          <p:nvSpPr>
            <p:cNvPr id="5221" name="Oval 108"/>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5222" name="Oval 109"/>
            <p:cNvSpPr>
              <a:spLocks noChangeArrowheads="1"/>
            </p:cNvSpPr>
            <p:nvPr/>
          </p:nvSpPr>
          <p:spPr bwMode="auto">
            <a:xfrm>
              <a:off x="547"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5172" name="Line 111"/>
          <p:cNvSpPr>
            <a:spLocks noChangeShapeType="1"/>
          </p:cNvSpPr>
          <p:nvPr/>
        </p:nvSpPr>
        <p:spPr bwMode="auto">
          <a:xfrm flipV="1">
            <a:off x="2000250" y="2057400"/>
            <a:ext cx="1588" cy="361950"/>
          </a:xfrm>
          <a:prstGeom prst="line">
            <a:avLst/>
          </a:prstGeom>
          <a:noFill/>
          <a:ln w="15875">
            <a:solidFill>
              <a:srgbClr val="000000"/>
            </a:solidFill>
            <a:round/>
            <a:headEnd/>
            <a:tailEnd/>
          </a:ln>
        </p:spPr>
        <p:txBody>
          <a:bodyPr/>
          <a:lstStyle/>
          <a:p>
            <a:endParaRPr lang="en-US"/>
          </a:p>
        </p:txBody>
      </p:sp>
      <p:grpSp>
        <p:nvGrpSpPr>
          <p:cNvPr id="16" name="Group 116"/>
          <p:cNvGrpSpPr>
            <a:grpSpLocks/>
          </p:cNvGrpSpPr>
          <p:nvPr/>
        </p:nvGrpSpPr>
        <p:grpSpPr bwMode="auto">
          <a:xfrm>
            <a:off x="1824038" y="5461000"/>
            <a:ext cx="355600" cy="476250"/>
            <a:chOff x="1149" y="3440"/>
            <a:chExt cx="224" cy="300"/>
          </a:xfrm>
        </p:grpSpPr>
        <p:sp>
          <p:nvSpPr>
            <p:cNvPr id="5217" name="Line 112"/>
            <p:cNvSpPr>
              <a:spLocks noChangeShapeType="1"/>
            </p:cNvSpPr>
            <p:nvPr/>
          </p:nvSpPr>
          <p:spPr bwMode="auto">
            <a:xfrm flipV="1">
              <a:off x="1261" y="3440"/>
              <a:ext cx="1" cy="229"/>
            </a:xfrm>
            <a:prstGeom prst="line">
              <a:avLst/>
            </a:prstGeom>
            <a:noFill/>
            <a:ln w="15875">
              <a:solidFill>
                <a:srgbClr val="000000"/>
              </a:solidFill>
              <a:round/>
              <a:headEnd/>
              <a:tailEnd/>
            </a:ln>
          </p:spPr>
          <p:txBody>
            <a:bodyPr/>
            <a:lstStyle/>
            <a:p>
              <a:endParaRPr lang="en-US"/>
            </a:p>
          </p:txBody>
        </p:sp>
        <p:sp>
          <p:nvSpPr>
            <p:cNvPr id="5218" name="Line 113"/>
            <p:cNvSpPr>
              <a:spLocks noChangeShapeType="1"/>
            </p:cNvSpPr>
            <p:nvPr/>
          </p:nvSpPr>
          <p:spPr bwMode="auto">
            <a:xfrm>
              <a:off x="1149" y="3669"/>
              <a:ext cx="224" cy="1"/>
            </a:xfrm>
            <a:prstGeom prst="line">
              <a:avLst/>
            </a:prstGeom>
            <a:noFill/>
            <a:ln w="15875">
              <a:solidFill>
                <a:srgbClr val="000000"/>
              </a:solidFill>
              <a:round/>
              <a:headEnd/>
              <a:tailEnd/>
            </a:ln>
          </p:spPr>
          <p:txBody>
            <a:bodyPr/>
            <a:lstStyle/>
            <a:p>
              <a:endParaRPr lang="en-US"/>
            </a:p>
          </p:txBody>
        </p:sp>
        <p:sp>
          <p:nvSpPr>
            <p:cNvPr id="5219" name="Line 114"/>
            <p:cNvSpPr>
              <a:spLocks noChangeShapeType="1"/>
            </p:cNvSpPr>
            <p:nvPr/>
          </p:nvSpPr>
          <p:spPr bwMode="auto">
            <a:xfrm>
              <a:off x="1206" y="3708"/>
              <a:ext cx="112" cy="1"/>
            </a:xfrm>
            <a:prstGeom prst="line">
              <a:avLst/>
            </a:prstGeom>
            <a:noFill/>
            <a:ln w="15875">
              <a:solidFill>
                <a:srgbClr val="000000"/>
              </a:solidFill>
              <a:round/>
              <a:headEnd/>
              <a:tailEnd/>
            </a:ln>
          </p:spPr>
          <p:txBody>
            <a:bodyPr/>
            <a:lstStyle/>
            <a:p>
              <a:endParaRPr lang="en-US"/>
            </a:p>
          </p:txBody>
        </p:sp>
        <p:sp>
          <p:nvSpPr>
            <p:cNvPr id="5220" name="Line 115"/>
            <p:cNvSpPr>
              <a:spLocks noChangeShapeType="1"/>
            </p:cNvSpPr>
            <p:nvPr/>
          </p:nvSpPr>
          <p:spPr bwMode="auto">
            <a:xfrm>
              <a:off x="1245" y="3739"/>
              <a:ext cx="40" cy="1"/>
            </a:xfrm>
            <a:prstGeom prst="line">
              <a:avLst/>
            </a:prstGeom>
            <a:noFill/>
            <a:ln w="15875">
              <a:solidFill>
                <a:srgbClr val="000000"/>
              </a:solidFill>
              <a:round/>
              <a:headEnd/>
              <a:tailEnd/>
            </a:ln>
          </p:spPr>
          <p:txBody>
            <a:bodyPr/>
            <a:lstStyle/>
            <a:p>
              <a:endParaRPr lang="en-US"/>
            </a:p>
          </p:txBody>
        </p:sp>
      </p:grpSp>
      <p:grpSp>
        <p:nvGrpSpPr>
          <p:cNvPr id="17" name="Group 119"/>
          <p:cNvGrpSpPr>
            <a:grpSpLocks/>
          </p:cNvGrpSpPr>
          <p:nvPr/>
        </p:nvGrpSpPr>
        <p:grpSpPr bwMode="auto">
          <a:xfrm>
            <a:off x="1962150" y="1998663"/>
            <a:ext cx="69850" cy="73025"/>
            <a:chOff x="1236" y="1259"/>
            <a:chExt cx="44" cy="46"/>
          </a:xfrm>
        </p:grpSpPr>
        <p:sp>
          <p:nvSpPr>
            <p:cNvPr id="5215" name="Oval 117"/>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5216" name="Oval 118"/>
            <p:cNvSpPr>
              <a:spLocks noChangeArrowheads="1"/>
            </p:cNvSpPr>
            <p:nvPr/>
          </p:nvSpPr>
          <p:spPr bwMode="auto">
            <a:xfrm>
              <a:off x="1236" y="1259"/>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5175" name="Rectangle 120"/>
          <p:cNvSpPr>
            <a:spLocks noChangeArrowheads="1"/>
          </p:cNvSpPr>
          <p:nvPr/>
        </p:nvSpPr>
        <p:spPr bwMode="auto">
          <a:xfrm>
            <a:off x="1703388" y="1589088"/>
            <a:ext cx="641350" cy="387350"/>
          </a:xfrm>
          <a:prstGeom prst="rect">
            <a:avLst/>
          </a:prstGeom>
          <a:noFill/>
          <a:ln w="9525">
            <a:noFill/>
            <a:miter lim="800000"/>
            <a:headEnd/>
            <a:tailEnd/>
          </a:ln>
        </p:spPr>
        <p:txBody>
          <a:bodyPr/>
          <a:lstStyle/>
          <a:p>
            <a:pPr eaLnBrk="1" hangingPunct="1"/>
            <a:endParaRPr lang="en-US"/>
          </a:p>
        </p:txBody>
      </p:sp>
      <p:sp>
        <p:nvSpPr>
          <p:cNvPr id="5176" name="Rectangle 121"/>
          <p:cNvSpPr>
            <a:spLocks noChangeArrowheads="1"/>
          </p:cNvSpPr>
          <p:nvPr/>
        </p:nvSpPr>
        <p:spPr bwMode="auto">
          <a:xfrm>
            <a:off x="1795463" y="1643063"/>
            <a:ext cx="3937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latin typeface="Times New Roman" pitchFamily="18" charset="0"/>
              </a:rPr>
              <a:t>Vdc</a:t>
            </a:r>
            <a:endParaRPr lang="en-US"/>
          </a:p>
        </p:txBody>
      </p:sp>
      <p:sp>
        <p:nvSpPr>
          <p:cNvPr id="5177" name="Rectangle 123"/>
          <p:cNvSpPr>
            <a:spLocks noChangeArrowheads="1"/>
          </p:cNvSpPr>
          <p:nvPr/>
        </p:nvSpPr>
        <p:spPr bwMode="auto">
          <a:xfrm>
            <a:off x="1973263" y="3832225"/>
            <a:ext cx="338137" cy="182563"/>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latin typeface="Times New Roman" pitchFamily="18" charset="0"/>
              </a:rPr>
              <a:t>Load</a:t>
            </a:r>
            <a:endParaRPr lang="en-US"/>
          </a:p>
        </p:txBody>
      </p:sp>
      <p:sp>
        <p:nvSpPr>
          <p:cNvPr id="5178" name="Rectangle 124"/>
          <p:cNvSpPr>
            <a:spLocks noChangeArrowheads="1"/>
          </p:cNvSpPr>
          <p:nvPr/>
        </p:nvSpPr>
        <p:spPr bwMode="auto">
          <a:xfrm>
            <a:off x="2312988" y="3830638"/>
            <a:ext cx="42862" cy="182562"/>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rPr>
              <a:t> </a:t>
            </a:r>
            <a:endParaRPr lang="en-US"/>
          </a:p>
        </p:txBody>
      </p:sp>
      <p:sp>
        <p:nvSpPr>
          <p:cNvPr id="5179" name="Rectangle 125"/>
          <p:cNvSpPr>
            <a:spLocks noChangeArrowheads="1"/>
          </p:cNvSpPr>
          <p:nvPr/>
        </p:nvSpPr>
        <p:spPr bwMode="auto">
          <a:xfrm>
            <a:off x="1079500" y="2803525"/>
            <a:ext cx="2301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5180" name="Rectangle 126"/>
          <p:cNvSpPr>
            <a:spLocks noChangeArrowheads="1"/>
          </p:cNvSpPr>
          <p:nvPr/>
        </p:nvSpPr>
        <p:spPr bwMode="auto">
          <a:xfrm>
            <a:off x="1309688" y="2801938"/>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5181" name="Line 127"/>
          <p:cNvSpPr>
            <a:spLocks noChangeShapeType="1"/>
          </p:cNvSpPr>
          <p:nvPr/>
        </p:nvSpPr>
        <p:spPr bwMode="auto">
          <a:xfrm flipH="1">
            <a:off x="909638" y="3606800"/>
            <a:ext cx="650875" cy="1588"/>
          </a:xfrm>
          <a:prstGeom prst="line">
            <a:avLst/>
          </a:prstGeom>
          <a:noFill/>
          <a:ln w="15875">
            <a:solidFill>
              <a:srgbClr val="000000"/>
            </a:solidFill>
            <a:round/>
            <a:headEnd/>
            <a:tailEnd/>
          </a:ln>
        </p:spPr>
        <p:txBody>
          <a:bodyPr/>
          <a:lstStyle/>
          <a:p>
            <a:endParaRPr lang="en-US"/>
          </a:p>
        </p:txBody>
      </p:sp>
      <p:sp>
        <p:nvSpPr>
          <p:cNvPr id="5182" name="Line 128"/>
          <p:cNvSpPr>
            <a:spLocks noChangeShapeType="1"/>
          </p:cNvSpPr>
          <p:nvPr/>
        </p:nvSpPr>
        <p:spPr bwMode="auto">
          <a:xfrm flipH="1">
            <a:off x="3035300" y="3606800"/>
            <a:ext cx="650875" cy="1588"/>
          </a:xfrm>
          <a:prstGeom prst="line">
            <a:avLst/>
          </a:prstGeom>
          <a:noFill/>
          <a:ln w="15875">
            <a:solidFill>
              <a:srgbClr val="000000"/>
            </a:solidFill>
            <a:round/>
            <a:headEnd/>
            <a:tailEnd/>
          </a:ln>
        </p:spPr>
        <p:txBody>
          <a:bodyPr/>
          <a:lstStyle/>
          <a:p>
            <a:endParaRPr lang="en-US"/>
          </a:p>
        </p:txBody>
      </p:sp>
      <p:sp>
        <p:nvSpPr>
          <p:cNvPr id="5183" name="Line 129"/>
          <p:cNvSpPr>
            <a:spLocks noChangeShapeType="1"/>
          </p:cNvSpPr>
          <p:nvPr/>
        </p:nvSpPr>
        <p:spPr bwMode="auto">
          <a:xfrm flipH="1">
            <a:off x="3035300" y="4170363"/>
            <a:ext cx="650875" cy="1587"/>
          </a:xfrm>
          <a:prstGeom prst="line">
            <a:avLst/>
          </a:prstGeom>
          <a:noFill/>
          <a:ln w="15875">
            <a:solidFill>
              <a:srgbClr val="000000"/>
            </a:solidFill>
            <a:round/>
            <a:headEnd/>
            <a:tailEnd/>
          </a:ln>
        </p:spPr>
        <p:txBody>
          <a:bodyPr/>
          <a:lstStyle/>
          <a:p>
            <a:endParaRPr lang="en-US"/>
          </a:p>
        </p:txBody>
      </p:sp>
      <p:sp>
        <p:nvSpPr>
          <p:cNvPr id="5184" name="Line 130"/>
          <p:cNvSpPr>
            <a:spLocks noChangeShapeType="1"/>
          </p:cNvSpPr>
          <p:nvPr/>
        </p:nvSpPr>
        <p:spPr bwMode="auto">
          <a:xfrm flipH="1">
            <a:off x="909638" y="4170363"/>
            <a:ext cx="650875" cy="1587"/>
          </a:xfrm>
          <a:prstGeom prst="line">
            <a:avLst/>
          </a:prstGeom>
          <a:noFill/>
          <a:ln w="15875">
            <a:solidFill>
              <a:srgbClr val="000000"/>
            </a:solidFill>
            <a:round/>
            <a:headEnd/>
            <a:tailEnd/>
          </a:ln>
        </p:spPr>
        <p:txBody>
          <a:bodyPr/>
          <a:lstStyle/>
          <a:p>
            <a:endParaRPr lang="en-US"/>
          </a:p>
        </p:txBody>
      </p:sp>
      <p:sp>
        <p:nvSpPr>
          <p:cNvPr id="5185" name="Line 131"/>
          <p:cNvSpPr>
            <a:spLocks noChangeShapeType="1"/>
          </p:cNvSpPr>
          <p:nvPr/>
        </p:nvSpPr>
        <p:spPr bwMode="auto">
          <a:xfrm flipH="1">
            <a:off x="3043238" y="5137150"/>
            <a:ext cx="649287" cy="1588"/>
          </a:xfrm>
          <a:prstGeom prst="line">
            <a:avLst/>
          </a:prstGeom>
          <a:noFill/>
          <a:ln w="15875">
            <a:solidFill>
              <a:srgbClr val="000000"/>
            </a:solidFill>
            <a:round/>
            <a:headEnd/>
            <a:tailEnd/>
          </a:ln>
        </p:spPr>
        <p:txBody>
          <a:bodyPr/>
          <a:lstStyle/>
          <a:p>
            <a:endParaRPr lang="en-US"/>
          </a:p>
        </p:txBody>
      </p:sp>
      <p:sp>
        <p:nvSpPr>
          <p:cNvPr id="5186" name="Rectangle 132"/>
          <p:cNvSpPr>
            <a:spLocks noChangeArrowheads="1"/>
          </p:cNvSpPr>
          <p:nvPr/>
        </p:nvSpPr>
        <p:spPr bwMode="auto">
          <a:xfrm>
            <a:off x="3198813" y="2803525"/>
            <a:ext cx="2206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5187" name="Rectangle 133"/>
          <p:cNvSpPr>
            <a:spLocks noChangeArrowheads="1"/>
          </p:cNvSpPr>
          <p:nvPr/>
        </p:nvSpPr>
        <p:spPr bwMode="auto">
          <a:xfrm>
            <a:off x="3419475" y="2801938"/>
            <a:ext cx="492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5188" name="Rectangle 134"/>
          <p:cNvSpPr>
            <a:spLocks noChangeArrowheads="1"/>
          </p:cNvSpPr>
          <p:nvPr/>
        </p:nvSpPr>
        <p:spPr bwMode="auto">
          <a:xfrm>
            <a:off x="1090613" y="4325938"/>
            <a:ext cx="128587"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5189" name="Rectangle 135"/>
          <p:cNvSpPr>
            <a:spLocks noChangeArrowheads="1"/>
          </p:cNvSpPr>
          <p:nvPr/>
        </p:nvSpPr>
        <p:spPr bwMode="auto">
          <a:xfrm>
            <a:off x="1219200" y="4325938"/>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5190" name="Rectangle 136"/>
          <p:cNvSpPr>
            <a:spLocks noChangeArrowheads="1"/>
          </p:cNvSpPr>
          <p:nvPr/>
        </p:nvSpPr>
        <p:spPr bwMode="auto">
          <a:xfrm>
            <a:off x="1309688" y="4324350"/>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5191" name="Rectangle 137"/>
          <p:cNvSpPr>
            <a:spLocks noChangeArrowheads="1"/>
          </p:cNvSpPr>
          <p:nvPr/>
        </p:nvSpPr>
        <p:spPr bwMode="auto">
          <a:xfrm>
            <a:off x="3198813" y="4325938"/>
            <a:ext cx="1190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5192" name="Rectangle 138"/>
          <p:cNvSpPr>
            <a:spLocks noChangeArrowheads="1"/>
          </p:cNvSpPr>
          <p:nvPr/>
        </p:nvSpPr>
        <p:spPr bwMode="auto">
          <a:xfrm>
            <a:off x="3317875" y="4325938"/>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5193" name="Rectangle 139"/>
          <p:cNvSpPr>
            <a:spLocks noChangeArrowheads="1"/>
          </p:cNvSpPr>
          <p:nvPr/>
        </p:nvSpPr>
        <p:spPr bwMode="auto">
          <a:xfrm>
            <a:off x="3408363" y="4324350"/>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5194" name="Rectangle 140"/>
          <p:cNvSpPr>
            <a:spLocks noChangeArrowheads="1"/>
          </p:cNvSpPr>
          <p:nvPr/>
        </p:nvSpPr>
        <p:spPr bwMode="auto">
          <a:xfrm>
            <a:off x="549275" y="3794125"/>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Va</a:t>
            </a:r>
            <a:endParaRPr lang="en-US"/>
          </a:p>
        </p:txBody>
      </p:sp>
      <p:sp>
        <p:nvSpPr>
          <p:cNvPr id="5195" name="Rectangle 141"/>
          <p:cNvSpPr>
            <a:spLocks noChangeArrowheads="1"/>
          </p:cNvSpPr>
          <p:nvPr/>
        </p:nvSpPr>
        <p:spPr bwMode="auto">
          <a:xfrm>
            <a:off x="827088" y="3898900"/>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5196" name="Rectangle 142"/>
          <p:cNvSpPr>
            <a:spLocks noChangeArrowheads="1"/>
          </p:cNvSpPr>
          <p:nvPr/>
        </p:nvSpPr>
        <p:spPr bwMode="auto">
          <a:xfrm>
            <a:off x="3216275" y="3794125"/>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Vb</a:t>
            </a:r>
            <a:endParaRPr lang="en-US"/>
          </a:p>
        </p:txBody>
      </p:sp>
      <p:sp>
        <p:nvSpPr>
          <p:cNvPr id="5197" name="Rectangle 143"/>
          <p:cNvSpPr>
            <a:spLocks noChangeArrowheads="1"/>
          </p:cNvSpPr>
          <p:nvPr/>
        </p:nvSpPr>
        <p:spPr bwMode="auto">
          <a:xfrm>
            <a:off x="3494088" y="3898900"/>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5198" name="Line 144"/>
          <p:cNvSpPr>
            <a:spLocks noChangeShapeType="1"/>
          </p:cNvSpPr>
          <p:nvPr/>
        </p:nvSpPr>
        <p:spPr bwMode="auto">
          <a:xfrm>
            <a:off x="3032125" y="3279775"/>
            <a:ext cx="1588" cy="641350"/>
          </a:xfrm>
          <a:prstGeom prst="line">
            <a:avLst/>
          </a:prstGeom>
          <a:noFill/>
          <a:ln w="15875">
            <a:solidFill>
              <a:srgbClr val="000000"/>
            </a:solidFill>
            <a:round/>
            <a:headEnd/>
            <a:tailEnd/>
          </a:ln>
        </p:spPr>
        <p:txBody>
          <a:bodyPr/>
          <a:lstStyle/>
          <a:p>
            <a:endParaRPr lang="en-US"/>
          </a:p>
        </p:txBody>
      </p:sp>
      <p:sp>
        <p:nvSpPr>
          <p:cNvPr id="5199" name="Line 145"/>
          <p:cNvSpPr>
            <a:spLocks noChangeShapeType="1"/>
          </p:cNvSpPr>
          <p:nvPr/>
        </p:nvSpPr>
        <p:spPr bwMode="auto">
          <a:xfrm>
            <a:off x="3022600" y="4822825"/>
            <a:ext cx="1588" cy="641350"/>
          </a:xfrm>
          <a:prstGeom prst="line">
            <a:avLst/>
          </a:prstGeom>
          <a:noFill/>
          <a:ln w="15875">
            <a:solidFill>
              <a:srgbClr val="000000"/>
            </a:solidFill>
            <a:round/>
            <a:headEnd/>
            <a:tailEnd/>
          </a:ln>
        </p:spPr>
        <p:txBody>
          <a:bodyPr/>
          <a:lstStyle/>
          <a:p>
            <a:endParaRPr lang="en-US"/>
          </a:p>
        </p:txBody>
      </p:sp>
      <p:sp>
        <p:nvSpPr>
          <p:cNvPr id="5200" name="Line 146"/>
          <p:cNvSpPr>
            <a:spLocks noChangeShapeType="1"/>
          </p:cNvSpPr>
          <p:nvPr/>
        </p:nvSpPr>
        <p:spPr bwMode="auto">
          <a:xfrm>
            <a:off x="909638" y="4814888"/>
            <a:ext cx="1587" cy="641350"/>
          </a:xfrm>
          <a:prstGeom prst="line">
            <a:avLst/>
          </a:prstGeom>
          <a:noFill/>
          <a:ln w="15875">
            <a:solidFill>
              <a:srgbClr val="000000"/>
            </a:solidFill>
            <a:round/>
            <a:headEnd/>
            <a:tailEnd/>
          </a:ln>
        </p:spPr>
        <p:txBody>
          <a:bodyPr/>
          <a:lstStyle/>
          <a:p>
            <a:endParaRPr lang="en-US"/>
          </a:p>
        </p:txBody>
      </p:sp>
      <p:sp>
        <p:nvSpPr>
          <p:cNvPr id="5201" name="Rectangle 147"/>
          <p:cNvSpPr>
            <a:spLocks noChangeArrowheads="1"/>
          </p:cNvSpPr>
          <p:nvPr/>
        </p:nvSpPr>
        <p:spPr bwMode="auto">
          <a:xfrm>
            <a:off x="1011238" y="1031875"/>
            <a:ext cx="23368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H BRIDGE INVERTER</a:t>
            </a:r>
            <a:endParaRPr lang="en-US"/>
          </a:p>
        </p:txBody>
      </p:sp>
      <p:sp>
        <p:nvSpPr>
          <p:cNvPr id="5202" name="Rectangle 148"/>
          <p:cNvSpPr>
            <a:spLocks noChangeArrowheads="1"/>
          </p:cNvSpPr>
          <p:nvPr/>
        </p:nvSpPr>
        <p:spPr bwMode="auto">
          <a:xfrm>
            <a:off x="3346450" y="1031875"/>
            <a:ext cx="635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graphicFrame>
        <p:nvGraphicFramePr>
          <p:cNvPr id="5203" name="Object 153"/>
          <p:cNvGraphicFramePr>
            <a:graphicFrameLocks noChangeAspect="1"/>
          </p:cNvGraphicFramePr>
          <p:nvPr/>
        </p:nvGraphicFramePr>
        <p:xfrm>
          <a:off x="2459038" y="5964238"/>
          <a:ext cx="2373312" cy="384175"/>
        </p:xfrm>
        <a:graphic>
          <a:graphicData uri="http://schemas.openxmlformats.org/presentationml/2006/ole">
            <p:oleObj spid="_x0000_s147458" name="Equation" r:id="rId3" imgW="1409700" imgH="228600" progId="Equation.3">
              <p:embed/>
            </p:oleObj>
          </a:graphicData>
        </a:graphic>
      </p:graphicFrame>
      <p:sp>
        <p:nvSpPr>
          <p:cNvPr id="5204" name="Line 154"/>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ffectLst/>
        </p:spPr>
        <p:txBody>
          <a:bodyPr/>
          <a:lstStyle/>
          <a:p>
            <a:endParaRPr lang="en-US"/>
          </a:p>
        </p:txBody>
      </p:sp>
      <p:sp>
        <p:nvSpPr>
          <p:cNvPr id="3228" name="Line 156"/>
          <p:cNvSpPr>
            <a:spLocks noChangeShapeType="1"/>
          </p:cNvSpPr>
          <p:nvPr/>
        </p:nvSpPr>
        <p:spPr bwMode="auto">
          <a:xfrm>
            <a:off x="3765550" y="1547813"/>
            <a:ext cx="423863" cy="0"/>
          </a:xfrm>
          <a:prstGeom prst="line">
            <a:avLst/>
          </a:prstGeom>
          <a:noFill/>
          <a:ln w="25400">
            <a:solidFill>
              <a:srgbClr val="FF0000"/>
            </a:solidFill>
            <a:round/>
            <a:headEnd/>
            <a:tailEnd type="triangle" w="med" len="med"/>
          </a:ln>
          <a:effectLst/>
        </p:spPr>
        <p:txBody>
          <a:bodyPr/>
          <a:lstStyle/>
          <a:p>
            <a:endParaRPr lang="en-US"/>
          </a:p>
        </p:txBody>
      </p:sp>
      <p:sp>
        <p:nvSpPr>
          <p:cNvPr id="3232" name="Line 160"/>
          <p:cNvSpPr>
            <a:spLocks noChangeShapeType="1"/>
          </p:cNvSpPr>
          <p:nvPr/>
        </p:nvSpPr>
        <p:spPr bwMode="auto">
          <a:xfrm>
            <a:off x="3881438" y="3467100"/>
            <a:ext cx="309562" cy="0"/>
          </a:xfrm>
          <a:prstGeom prst="line">
            <a:avLst/>
          </a:prstGeom>
          <a:noFill/>
          <a:ln w="25400">
            <a:solidFill>
              <a:srgbClr val="FF0000"/>
            </a:solidFill>
            <a:round/>
            <a:headEnd/>
            <a:tailEnd type="triangle" w="med" len="med"/>
          </a:ln>
          <a:effectLst/>
        </p:spPr>
        <p:txBody>
          <a:bodyPr/>
          <a:lstStyle/>
          <a:p>
            <a:endParaRPr lang="en-US"/>
          </a:p>
        </p:txBody>
      </p:sp>
      <p:sp>
        <p:nvSpPr>
          <p:cNvPr id="3233" name="Line 161"/>
          <p:cNvSpPr>
            <a:spLocks noChangeShapeType="1"/>
          </p:cNvSpPr>
          <p:nvPr/>
        </p:nvSpPr>
        <p:spPr bwMode="auto">
          <a:xfrm>
            <a:off x="3881438" y="4005263"/>
            <a:ext cx="309562" cy="0"/>
          </a:xfrm>
          <a:prstGeom prst="line">
            <a:avLst/>
          </a:prstGeom>
          <a:noFill/>
          <a:ln w="25400">
            <a:solidFill>
              <a:srgbClr val="FF0000"/>
            </a:solidFill>
            <a:round/>
            <a:headEnd/>
            <a:tailEnd type="triangle" w="med" len="med"/>
          </a:ln>
          <a:effectLst/>
        </p:spPr>
        <p:txBody>
          <a:bodyPr/>
          <a:lstStyle/>
          <a:p>
            <a:endParaRPr lang="en-US"/>
          </a:p>
        </p:txBody>
      </p:sp>
      <p:sp>
        <p:nvSpPr>
          <p:cNvPr id="3235" name="Line 163"/>
          <p:cNvSpPr>
            <a:spLocks noChangeShapeType="1"/>
          </p:cNvSpPr>
          <p:nvPr/>
        </p:nvSpPr>
        <p:spPr bwMode="auto">
          <a:xfrm>
            <a:off x="923925" y="3006725"/>
            <a:ext cx="0" cy="306388"/>
          </a:xfrm>
          <a:prstGeom prst="line">
            <a:avLst/>
          </a:prstGeom>
          <a:noFill/>
          <a:ln w="38100">
            <a:solidFill>
              <a:srgbClr val="FF0000"/>
            </a:solidFill>
            <a:round/>
            <a:headEnd/>
            <a:tailEnd/>
          </a:ln>
          <a:effectLst/>
        </p:spPr>
        <p:txBody>
          <a:bodyPr/>
          <a:lstStyle/>
          <a:p>
            <a:endParaRPr lang="en-US"/>
          </a:p>
        </p:txBody>
      </p:sp>
      <p:sp>
        <p:nvSpPr>
          <p:cNvPr id="3239" name="Text Box 167"/>
          <p:cNvSpPr txBox="1">
            <a:spLocks noChangeArrowheads="1"/>
          </p:cNvSpPr>
          <p:nvPr/>
        </p:nvSpPr>
        <p:spPr bwMode="auto">
          <a:xfrm>
            <a:off x="1652588" y="3322638"/>
            <a:ext cx="998537" cy="336550"/>
          </a:xfrm>
          <a:prstGeom prst="rect">
            <a:avLst/>
          </a:prstGeom>
          <a:noFill/>
          <a:ln w="9525">
            <a:noFill/>
            <a:miter lim="800000"/>
            <a:headEnd/>
            <a:tailEnd/>
          </a:ln>
          <a:effectLst/>
        </p:spPr>
        <p:txBody>
          <a:bodyPr>
            <a:spAutoFit/>
          </a:bodyPr>
          <a:lstStyle/>
          <a:p>
            <a:pPr algn="ctr" eaLnBrk="1" hangingPunct="1">
              <a:spcBef>
                <a:spcPct val="50000"/>
              </a:spcBef>
            </a:pPr>
            <a:r>
              <a:rPr lang="en-US" sz="1600" b="1" dirty="0">
                <a:solidFill>
                  <a:srgbClr val="FF0000"/>
                </a:solidFill>
              </a:rPr>
              <a:t>+ </a:t>
            </a:r>
            <a:r>
              <a:rPr lang="en-US" sz="1600" b="1" dirty="0" err="1">
                <a:solidFill>
                  <a:srgbClr val="FF0000"/>
                </a:solidFill>
              </a:rPr>
              <a:t>Vdc</a:t>
            </a:r>
            <a:r>
              <a:rPr lang="en-US" sz="1600" b="1" dirty="0">
                <a:solidFill>
                  <a:srgbClr val="FF0000"/>
                </a:solidFill>
              </a:rPr>
              <a:t> −</a:t>
            </a:r>
          </a:p>
        </p:txBody>
      </p:sp>
      <p:sp>
        <p:nvSpPr>
          <p:cNvPr id="3243" name="Oval 171"/>
          <p:cNvSpPr>
            <a:spLocks noChangeArrowheads="1"/>
          </p:cNvSpPr>
          <p:nvPr/>
        </p:nvSpPr>
        <p:spPr bwMode="auto">
          <a:xfrm>
            <a:off x="3457575" y="2814638"/>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244" name="Oval 172"/>
          <p:cNvSpPr>
            <a:spLocks noChangeArrowheads="1"/>
          </p:cNvSpPr>
          <p:nvPr/>
        </p:nvSpPr>
        <p:spPr bwMode="auto">
          <a:xfrm>
            <a:off x="3457575" y="4349750"/>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245" name="Oval 173"/>
          <p:cNvSpPr>
            <a:spLocks noChangeArrowheads="1"/>
          </p:cNvSpPr>
          <p:nvPr/>
        </p:nvSpPr>
        <p:spPr bwMode="auto">
          <a:xfrm>
            <a:off x="1344613" y="2814638"/>
            <a:ext cx="461962"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246" name="Oval 174"/>
          <p:cNvSpPr>
            <a:spLocks noChangeArrowheads="1"/>
          </p:cNvSpPr>
          <p:nvPr/>
        </p:nvSpPr>
        <p:spPr bwMode="auto">
          <a:xfrm>
            <a:off x="1346200" y="4349750"/>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248" name="Line 176"/>
          <p:cNvSpPr>
            <a:spLocks noChangeShapeType="1"/>
          </p:cNvSpPr>
          <p:nvPr/>
        </p:nvSpPr>
        <p:spPr bwMode="auto">
          <a:xfrm>
            <a:off x="3048000" y="4572000"/>
            <a:ext cx="0" cy="306388"/>
          </a:xfrm>
          <a:prstGeom prst="line">
            <a:avLst/>
          </a:prstGeom>
          <a:noFill/>
          <a:ln w="38100">
            <a:solidFill>
              <a:srgbClr val="FF0000"/>
            </a:solidFill>
            <a:round/>
            <a:headEnd/>
            <a:tailEn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28"/>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23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248"/>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239">
                                            <p:txEl>
                                              <p:charRg st="4294967295" end="4294967295"/>
                                            </p:txEl>
                                          </p:spTgt>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156"/>
                                        </p:tgtEl>
                                        <p:attrNameLst>
                                          <p:attrName>style.visibility</p:attrName>
                                        </p:attrNameLst>
                                      </p:cBhvr>
                                      <p:to>
                                        <p:strVal val="visible"/>
                                      </p:to>
                                    </p:set>
                                  </p:childTnLst>
                                </p:cTn>
                              </p:par>
                            </p:childTnLst>
                          </p:cTn>
                        </p:par>
                        <p:par>
                          <p:cTn id="19" fill="hold" nodeType="afterGroup">
                            <p:stCondLst>
                              <p:cond delay="2500"/>
                            </p:stCondLst>
                            <p:childTnLst>
                              <p:par>
                                <p:cTn id="20" presetID="1" presetClass="entr" presetSubtype="0" fill="hold" grpId="0" nodeType="afterEffect">
                                  <p:stCondLst>
                                    <p:cond delay="0"/>
                                  </p:stCondLst>
                                  <p:childTnLst>
                                    <p:set>
                                      <p:cBhvr>
                                        <p:cTn id="21" dur="1" fill="hold">
                                          <p:stCondLst>
                                            <p:cond delay="499"/>
                                          </p:stCondLst>
                                        </p:cTn>
                                        <p:tgtEl>
                                          <p:spTgt spid="313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232"/>
                                        </p:tgtEl>
                                        <p:attrNameLst>
                                          <p:attrName>style.visibility</p:attrName>
                                        </p:attrNameLst>
                                      </p:cBhvr>
                                      <p:to>
                                        <p:strVal val="visible"/>
                                      </p:to>
                                    </p:set>
                                  </p:childTnLst>
                                </p:cTn>
                              </p:par>
                            </p:childTnLst>
                          </p:cTn>
                        </p:par>
                        <p:par>
                          <p:cTn id="26" fill="hold" nodeType="afterGroup">
                            <p:stCondLst>
                              <p:cond delay="500"/>
                            </p:stCondLst>
                            <p:childTnLst>
                              <p:par>
                                <p:cTn id="27" presetID="1" presetClass="entr" presetSubtype="0" fill="hold" grpId="0" nodeType="afterEffect">
                                  <p:stCondLst>
                                    <p:cond delay="0"/>
                                  </p:stCondLst>
                                  <p:childTnLst>
                                    <p:set>
                                      <p:cBhvr>
                                        <p:cTn id="28" dur="1" fill="hold">
                                          <p:stCondLst>
                                            <p:cond delay="499"/>
                                          </p:stCondLst>
                                        </p:cTn>
                                        <p:tgtEl>
                                          <p:spTgt spid="3245"/>
                                        </p:tgtEl>
                                        <p:attrNameLst>
                                          <p:attrName>style.visibility</p:attrName>
                                        </p:attrNameLst>
                                      </p:cBhvr>
                                      <p:to>
                                        <p:strVal val="visible"/>
                                      </p:to>
                                    </p:set>
                                  </p:childTnLst>
                                </p:cTn>
                              </p:par>
                            </p:childTnLst>
                          </p:cTn>
                        </p:par>
                        <p:par>
                          <p:cTn id="29" fill="hold" nodeType="afterGroup">
                            <p:stCondLst>
                              <p:cond delay="1000"/>
                            </p:stCondLst>
                            <p:childTnLst>
                              <p:par>
                                <p:cTn id="30" presetID="1" presetClass="entr" presetSubtype="0" fill="hold" grpId="0" nodeType="afterEffect">
                                  <p:stCondLst>
                                    <p:cond delay="0"/>
                                  </p:stCondLst>
                                  <p:childTnLst>
                                    <p:set>
                                      <p:cBhvr>
                                        <p:cTn id="31" dur="1" fill="hold">
                                          <p:stCondLst>
                                            <p:cond delay="499"/>
                                          </p:stCondLst>
                                        </p:cTn>
                                        <p:tgtEl>
                                          <p:spTgt spid="3243"/>
                                        </p:tgtEl>
                                        <p:attrNameLst>
                                          <p:attrName>style.visibility</p:attrName>
                                        </p:attrNameLst>
                                      </p:cBhvr>
                                      <p:to>
                                        <p:strVal val="visible"/>
                                      </p:to>
                                    </p:set>
                                  </p:childTnLst>
                                </p:cTn>
                              </p:par>
                            </p:childTnLst>
                          </p:cTn>
                        </p:par>
                        <p:par>
                          <p:cTn id="32" fill="hold" nodeType="afterGroup">
                            <p:stCondLst>
                              <p:cond delay="1500"/>
                            </p:stCondLst>
                            <p:childTnLst>
                              <p:par>
                                <p:cTn id="33" presetID="1" presetClass="entr" presetSubtype="0" fill="hold" grpId="0" nodeType="afterEffect">
                                  <p:stCondLst>
                                    <p:cond delay="0"/>
                                  </p:stCondLst>
                                  <p:childTnLst>
                                    <p:set>
                                      <p:cBhvr>
                                        <p:cTn id="34" dur="1" fill="hold">
                                          <p:stCondLst>
                                            <p:cond delay="499"/>
                                          </p:stCondLst>
                                        </p:cTn>
                                        <p:tgtEl>
                                          <p:spTgt spid="3246"/>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0"/>
                                  </p:stCondLst>
                                  <p:childTnLst>
                                    <p:set>
                                      <p:cBhvr>
                                        <p:cTn id="37" dur="1" fill="hold">
                                          <p:stCondLst>
                                            <p:cond delay="499"/>
                                          </p:stCondLst>
                                        </p:cTn>
                                        <p:tgtEl>
                                          <p:spTgt spid="3244"/>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4" grpId="0" animBg="1"/>
      <p:bldP spid="3156" grpId="0" animBg="1"/>
      <p:bldP spid="3228" grpId="0" animBg="1"/>
      <p:bldP spid="3232" grpId="0" animBg="1"/>
      <p:bldP spid="3233" grpId="0" animBg="1"/>
      <p:bldP spid="3235" grpId="0" animBg="1"/>
      <p:bldP spid="3239" grpId="0" autoUpdateAnimBg="0"/>
      <p:bldP spid="3243" grpId="0" animBg="1"/>
      <p:bldP spid="3244" grpId="0" animBg="1"/>
      <p:bldP spid="3245" grpId="0" animBg="1"/>
      <p:bldP spid="3246" grpId="0" animBg="1"/>
      <p:bldP spid="3248"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a:ln>
            <a:miter lim="800000"/>
            <a:headEnd/>
            <a:tailEnd/>
          </a:ln>
        </p:spPr>
        <p:txBody>
          <a:bodyPr/>
          <a:lstStyle/>
          <a:p>
            <a:fld id="{F83D2DFB-B0C1-4268-ABDC-3DA95BFE836B}" type="slidenum">
              <a:rPr lang="en-US"/>
              <a:pPr/>
              <a:t>67</a:t>
            </a:fld>
            <a:endParaRPr lang="en-US"/>
          </a:p>
        </p:txBody>
      </p:sp>
      <p:sp>
        <p:nvSpPr>
          <p:cNvPr id="6147" name="Rectangle 2"/>
          <p:cNvSpPr>
            <a:spLocks noChangeArrowheads="1"/>
          </p:cNvSpPr>
          <p:nvPr/>
        </p:nvSpPr>
        <p:spPr bwMode="auto">
          <a:xfrm>
            <a:off x="646113" y="922338"/>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grpSp>
        <p:nvGrpSpPr>
          <p:cNvPr id="2" name="Group 3"/>
          <p:cNvGrpSpPr>
            <a:grpSpLocks/>
          </p:cNvGrpSpPr>
          <p:nvPr/>
        </p:nvGrpSpPr>
        <p:grpSpPr bwMode="auto">
          <a:xfrm>
            <a:off x="4232275" y="1066800"/>
            <a:ext cx="4340225" cy="1414463"/>
            <a:chOff x="2666" y="672"/>
            <a:chExt cx="2734" cy="891"/>
          </a:xfrm>
        </p:grpSpPr>
        <p:sp>
          <p:nvSpPr>
            <p:cNvPr id="6271" name="Rectangle 4"/>
            <p:cNvSpPr>
              <a:spLocks noChangeArrowheads="1"/>
            </p:cNvSpPr>
            <p:nvPr/>
          </p:nvSpPr>
          <p:spPr bwMode="auto">
            <a:xfrm>
              <a:off x="2666" y="672"/>
              <a:ext cx="2734" cy="891"/>
            </a:xfrm>
            <a:prstGeom prst="rect">
              <a:avLst/>
            </a:prstGeom>
            <a:noFill/>
            <a:ln w="9525" cap="rnd">
              <a:solidFill>
                <a:srgbClr val="000000"/>
              </a:solidFill>
              <a:miter lim="800000"/>
              <a:headEnd/>
              <a:tailEnd/>
            </a:ln>
          </p:spPr>
          <p:txBody>
            <a:bodyPr/>
            <a:lstStyle/>
            <a:p>
              <a:pPr eaLnBrk="1" hangingPunct="1"/>
              <a:endParaRPr lang="en-US"/>
            </a:p>
          </p:txBody>
        </p:sp>
        <p:sp>
          <p:nvSpPr>
            <p:cNvPr id="6272" name="Rectangle 5"/>
            <p:cNvSpPr>
              <a:spLocks noChangeArrowheads="1"/>
            </p:cNvSpPr>
            <p:nvPr/>
          </p:nvSpPr>
          <p:spPr bwMode="auto">
            <a:xfrm>
              <a:off x="2728" y="708"/>
              <a:ext cx="18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Corresponding values of Vab</a:t>
              </a:r>
              <a:endParaRPr lang="en-US"/>
            </a:p>
          </p:txBody>
        </p:sp>
        <p:sp>
          <p:nvSpPr>
            <p:cNvPr id="6273" name="Rectangle 6"/>
            <p:cNvSpPr>
              <a:spLocks noChangeArrowheads="1"/>
            </p:cNvSpPr>
            <p:nvPr/>
          </p:nvSpPr>
          <p:spPr bwMode="auto">
            <a:xfrm>
              <a:off x="4585" y="708"/>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6274" name="Rectangle 7"/>
            <p:cNvSpPr>
              <a:spLocks noChangeArrowheads="1"/>
            </p:cNvSpPr>
            <p:nvPr/>
          </p:nvSpPr>
          <p:spPr bwMode="auto">
            <a:xfrm>
              <a:off x="2728" y="874"/>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275" name="Rectangle 8"/>
            <p:cNvSpPr>
              <a:spLocks noChangeArrowheads="1"/>
            </p:cNvSpPr>
            <p:nvPr/>
          </p:nvSpPr>
          <p:spPr bwMode="auto">
            <a:xfrm>
              <a:off x="2778" y="874"/>
              <a:ext cx="6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a:t>
              </a:r>
              <a:endParaRPr lang="en-US"/>
            </a:p>
          </p:txBody>
        </p:sp>
        <p:sp>
          <p:nvSpPr>
            <p:cNvPr id="6276" name="Rectangle 9"/>
            <p:cNvSpPr>
              <a:spLocks noChangeArrowheads="1"/>
            </p:cNvSpPr>
            <p:nvPr/>
          </p:nvSpPr>
          <p:spPr bwMode="auto">
            <a:xfrm>
              <a:off x="3414" y="869"/>
              <a:ext cx="40" cy="173"/>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6277" name="Rectangle 10"/>
            <p:cNvSpPr>
              <a:spLocks noChangeArrowheads="1"/>
            </p:cNvSpPr>
            <p:nvPr/>
          </p:nvSpPr>
          <p:spPr bwMode="auto">
            <a:xfrm>
              <a:off x="3454" y="874"/>
              <a:ext cx="37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and B</a:t>
              </a:r>
              <a:endParaRPr lang="en-US"/>
            </a:p>
          </p:txBody>
        </p:sp>
        <p:sp>
          <p:nvSpPr>
            <p:cNvPr id="6278" name="Rectangle 11"/>
            <p:cNvSpPr>
              <a:spLocks noChangeArrowheads="1"/>
            </p:cNvSpPr>
            <p:nvPr/>
          </p:nvSpPr>
          <p:spPr bwMode="auto">
            <a:xfrm>
              <a:off x="3832" y="874"/>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279" name="Rectangle 12"/>
            <p:cNvSpPr>
              <a:spLocks noChangeArrowheads="1"/>
            </p:cNvSpPr>
            <p:nvPr/>
          </p:nvSpPr>
          <p:spPr bwMode="auto">
            <a:xfrm>
              <a:off x="3911" y="874"/>
              <a:ext cx="1204"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Vdc</a:t>
              </a:r>
              <a:endParaRPr lang="en-US"/>
            </a:p>
          </p:txBody>
        </p:sp>
        <p:sp>
          <p:nvSpPr>
            <p:cNvPr id="6280" name="Rectangle 13"/>
            <p:cNvSpPr>
              <a:spLocks noChangeArrowheads="1"/>
            </p:cNvSpPr>
            <p:nvPr/>
          </p:nvSpPr>
          <p:spPr bwMode="auto">
            <a:xfrm>
              <a:off x="5117" y="874"/>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6281" name="Rectangle 14"/>
            <p:cNvSpPr>
              <a:spLocks noChangeArrowheads="1"/>
            </p:cNvSpPr>
            <p:nvPr/>
          </p:nvSpPr>
          <p:spPr bwMode="auto">
            <a:xfrm>
              <a:off x="2728" y="1040"/>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282" name="Rectangle 15"/>
            <p:cNvSpPr>
              <a:spLocks noChangeArrowheads="1"/>
            </p:cNvSpPr>
            <p:nvPr/>
          </p:nvSpPr>
          <p:spPr bwMode="auto">
            <a:xfrm>
              <a:off x="2778" y="1040"/>
              <a:ext cx="21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 and B+ closed, Vab = 0</a:t>
              </a:r>
              <a:endParaRPr lang="en-US"/>
            </a:p>
          </p:txBody>
        </p:sp>
        <p:sp>
          <p:nvSpPr>
            <p:cNvPr id="6283" name="Rectangle 16"/>
            <p:cNvSpPr>
              <a:spLocks noChangeArrowheads="1"/>
            </p:cNvSpPr>
            <p:nvPr/>
          </p:nvSpPr>
          <p:spPr bwMode="auto">
            <a:xfrm>
              <a:off x="4953" y="1040"/>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6284" name="Rectangle 17"/>
            <p:cNvSpPr>
              <a:spLocks noChangeArrowheads="1"/>
            </p:cNvSpPr>
            <p:nvPr/>
          </p:nvSpPr>
          <p:spPr bwMode="auto">
            <a:xfrm>
              <a:off x="2728" y="1206"/>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285" name="Rectangle 18"/>
            <p:cNvSpPr>
              <a:spLocks noChangeArrowheads="1"/>
            </p:cNvSpPr>
            <p:nvPr/>
          </p:nvSpPr>
          <p:spPr bwMode="auto">
            <a:xfrm>
              <a:off x="2778" y="1206"/>
              <a:ext cx="105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 closed and A</a:t>
              </a:r>
              <a:endParaRPr lang="en-US"/>
            </a:p>
          </p:txBody>
        </p:sp>
        <p:sp>
          <p:nvSpPr>
            <p:cNvPr id="6286" name="Rectangle 19"/>
            <p:cNvSpPr>
              <a:spLocks noChangeArrowheads="1"/>
            </p:cNvSpPr>
            <p:nvPr/>
          </p:nvSpPr>
          <p:spPr bwMode="auto">
            <a:xfrm>
              <a:off x="3832"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287" name="Rectangle 20"/>
            <p:cNvSpPr>
              <a:spLocks noChangeArrowheads="1"/>
            </p:cNvSpPr>
            <p:nvPr/>
          </p:nvSpPr>
          <p:spPr bwMode="auto">
            <a:xfrm>
              <a:off x="3911" y="1206"/>
              <a:ext cx="9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a:t>
              </a:r>
              <a:endParaRPr lang="en-US"/>
            </a:p>
          </p:txBody>
        </p:sp>
        <p:sp>
          <p:nvSpPr>
            <p:cNvPr id="6288" name="Rectangle 21"/>
            <p:cNvSpPr>
              <a:spLocks noChangeArrowheads="1"/>
            </p:cNvSpPr>
            <p:nvPr/>
          </p:nvSpPr>
          <p:spPr bwMode="auto">
            <a:xfrm>
              <a:off x="4870"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289" name="Rectangle 22"/>
            <p:cNvSpPr>
              <a:spLocks noChangeArrowheads="1"/>
            </p:cNvSpPr>
            <p:nvPr/>
          </p:nvSpPr>
          <p:spPr bwMode="auto">
            <a:xfrm>
              <a:off x="4949" y="1206"/>
              <a:ext cx="248"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Vdc</a:t>
              </a:r>
              <a:endParaRPr lang="en-US"/>
            </a:p>
          </p:txBody>
        </p:sp>
        <p:sp>
          <p:nvSpPr>
            <p:cNvPr id="6290" name="Rectangle 23"/>
            <p:cNvSpPr>
              <a:spLocks noChangeArrowheads="1"/>
            </p:cNvSpPr>
            <p:nvPr/>
          </p:nvSpPr>
          <p:spPr bwMode="auto">
            <a:xfrm>
              <a:off x="5197" y="1206"/>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6291" name="Rectangle 24"/>
            <p:cNvSpPr>
              <a:spLocks noChangeArrowheads="1"/>
            </p:cNvSpPr>
            <p:nvPr/>
          </p:nvSpPr>
          <p:spPr bwMode="auto">
            <a:xfrm>
              <a:off x="2728" y="1371"/>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292" name="Rectangle 25"/>
            <p:cNvSpPr>
              <a:spLocks noChangeArrowheads="1"/>
            </p:cNvSpPr>
            <p:nvPr/>
          </p:nvSpPr>
          <p:spPr bwMode="auto">
            <a:xfrm>
              <a:off x="2778" y="1371"/>
              <a:ext cx="9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a:t>
              </a:r>
              <a:endParaRPr lang="en-US"/>
            </a:p>
          </p:txBody>
        </p:sp>
        <p:sp>
          <p:nvSpPr>
            <p:cNvPr id="6293" name="Rectangle 26"/>
            <p:cNvSpPr>
              <a:spLocks noChangeArrowheads="1"/>
            </p:cNvSpPr>
            <p:nvPr/>
          </p:nvSpPr>
          <p:spPr bwMode="auto">
            <a:xfrm>
              <a:off x="2874"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294" name="Rectangle 27"/>
            <p:cNvSpPr>
              <a:spLocks noChangeArrowheads="1"/>
            </p:cNvSpPr>
            <p:nvPr/>
          </p:nvSpPr>
          <p:spPr bwMode="auto">
            <a:xfrm>
              <a:off x="2954" y="1371"/>
              <a:ext cx="8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and A</a:t>
              </a:r>
              <a:endParaRPr lang="en-US"/>
            </a:p>
          </p:txBody>
        </p:sp>
        <p:sp>
          <p:nvSpPr>
            <p:cNvPr id="6295" name="Rectangle 28"/>
            <p:cNvSpPr>
              <a:spLocks noChangeArrowheads="1"/>
            </p:cNvSpPr>
            <p:nvPr/>
          </p:nvSpPr>
          <p:spPr bwMode="auto">
            <a:xfrm>
              <a:off x="3827"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296" name="Rectangle 29"/>
            <p:cNvSpPr>
              <a:spLocks noChangeArrowheads="1"/>
            </p:cNvSpPr>
            <p:nvPr/>
          </p:nvSpPr>
          <p:spPr bwMode="auto">
            <a:xfrm>
              <a:off x="3907" y="1371"/>
              <a:ext cx="10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0</a:t>
              </a:r>
              <a:endParaRPr lang="en-US"/>
            </a:p>
          </p:txBody>
        </p:sp>
        <p:sp>
          <p:nvSpPr>
            <p:cNvPr id="6297" name="Rectangle 30"/>
            <p:cNvSpPr>
              <a:spLocks noChangeArrowheads="1"/>
            </p:cNvSpPr>
            <p:nvPr/>
          </p:nvSpPr>
          <p:spPr bwMode="auto">
            <a:xfrm>
              <a:off x="4944" y="1371"/>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grpSp>
      <p:sp>
        <p:nvSpPr>
          <p:cNvPr id="6149" name="Rectangle 31"/>
          <p:cNvSpPr>
            <a:spLocks noChangeArrowheads="1"/>
          </p:cNvSpPr>
          <p:nvPr/>
        </p:nvSpPr>
        <p:spPr bwMode="auto">
          <a:xfrm>
            <a:off x="4232275" y="3257550"/>
            <a:ext cx="4340225" cy="1152525"/>
          </a:xfrm>
          <a:prstGeom prst="rect">
            <a:avLst/>
          </a:prstGeom>
          <a:noFill/>
          <a:ln w="9525" cap="rnd">
            <a:solidFill>
              <a:srgbClr val="000000"/>
            </a:solidFill>
            <a:miter lim="800000"/>
            <a:headEnd/>
            <a:tailEnd/>
          </a:ln>
        </p:spPr>
        <p:txBody>
          <a:bodyPr/>
          <a:lstStyle/>
          <a:p>
            <a:pPr eaLnBrk="1" hangingPunct="1"/>
            <a:endParaRPr lang="en-US"/>
          </a:p>
        </p:txBody>
      </p:sp>
      <p:sp>
        <p:nvSpPr>
          <p:cNvPr id="6150" name="Rectangle 32"/>
          <p:cNvSpPr>
            <a:spLocks noChangeArrowheads="1"/>
          </p:cNvSpPr>
          <p:nvPr/>
        </p:nvSpPr>
        <p:spPr bwMode="auto">
          <a:xfrm>
            <a:off x="4330700" y="3316288"/>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151" name="Rectangle 33"/>
          <p:cNvSpPr>
            <a:spLocks noChangeArrowheads="1"/>
          </p:cNvSpPr>
          <p:nvPr/>
        </p:nvSpPr>
        <p:spPr bwMode="auto">
          <a:xfrm>
            <a:off x="4410075" y="331628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6152" name="Rectangle 34"/>
          <p:cNvSpPr>
            <a:spLocks noChangeArrowheads="1"/>
          </p:cNvSpPr>
          <p:nvPr/>
        </p:nvSpPr>
        <p:spPr bwMode="auto">
          <a:xfrm>
            <a:off x="4440238" y="3316288"/>
            <a:ext cx="40894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The free wheeling diodes permit current </a:t>
            </a:r>
            <a:endParaRPr lang="en-US"/>
          </a:p>
        </p:txBody>
      </p:sp>
      <p:sp>
        <p:nvSpPr>
          <p:cNvPr id="6153" name="Rectangle 35"/>
          <p:cNvSpPr>
            <a:spLocks noChangeArrowheads="1"/>
          </p:cNvSpPr>
          <p:nvPr/>
        </p:nvSpPr>
        <p:spPr bwMode="auto">
          <a:xfrm>
            <a:off x="4440238" y="3578225"/>
            <a:ext cx="16383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to flow even if al</a:t>
            </a:r>
            <a:endParaRPr lang="en-US"/>
          </a:p>
        </p:txBody>
      </p:sp>
      <p:sp>
        <p:nvSpPr>
          <p:cNvPr id="6154" name="Rectangle 36"/>
          <p:cNvSpPr>
            <a:spLocks noChangeArrowheads="1"/>
          </p:cNvSpPr>
          <p:nvPr/>
        </p:nvSpPr>
        <p:spPr bwMode="auto">
          <a:xfrm>
            <a:off x="6078538" y="3578225"/>
            <a:ext cx="20828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l switches are open  </a:t>
            </a:r>
            <a:endParaRPr lang="en-US"/>
          </a:p>
        </p:txBody>
      </p:sp>
      <p:sp>
        <p:nvSpPr>
          <p:cNvPr id="6155" name="Rectangle 37"/>
          <p:cNvSpPr>
            <a:spLocks noChangeArrowheads="1"/>
          </p:cNvSpPr>
          <p:nvPr/>
        </p:nvSpPr>
        <p:spPr bwMode="auto">
          <a:xfrm>
            <a:off x="8137525" y="3578225"/>
            <a:ext cx="635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6156" name="Rectangle 38"/>
          <p:cNvSpPr>
            <a:spLocks noChangeArrowheads="1"/>
          </p:cNvSpPr>
          <p:nvPr/>
        </p:nvSpPr>
        <p:spPr bwMode="auto">
          <a:xfrm>
            <a:off x="4330700" y="3840163"/>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6157" name="Rectangle 39"/>
          <p:cNvSpPr>
            <a:spLocks noChangeArrowheads="1"/>
          </p:cNvSpPr>
          <p:nvPr/>
        </p:nvSpPr>
        <p:spPr bwMode="auto">
          <a:xfrm>
            <a:off x="4410075" y="3840163"/>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6158" name="Rectangle 40"/>
          <p:cNvSpPr>
            <a:spLocks noChangeArrowheads="1"/>
          </p:cNvSpPr>
          <p:nvPr/>
        </p:nvSpPr>
        <p:spPr bwMode="auto">
          <a:xfrm>
            <a:off x="4440238" y="3840163"/>
            <a:ext cx="34163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These diodes also permit lagging </a:t>
            </a:r>
            <a:endParaRPr lang="en-US"/>
          </a:p>
        </p:txBody>
      </p:sp>
      <p:sp>
        <p:nvSpPr>
          <p:cNvPr id="6159" name="Rectangle 41"/>
          <p:cNvSpPr>
            <a:spLocks noChangeArrowheads="1"/>
          </p:cNvSpPr>
          <p:nvPr/>
        </p:nvSpPr>
        <p:spPr bwMode="auto">
          <a:xfrm>
            <a:off x="4440238" y="4103688"/>
            <a:ext cx="3365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currents to flow in inductive loads</a:t>
            </a:r>
            <a:endParaRPr lang="en-US"/>
          </a:p>
        </p:txBody>
      </p:sp>
      <p:sp>
        <p:nvSpPr>
          <p:cNvPr id="6160" name="Rectangle 42"/>
          <p:cNvSpPr>
            <a:spLocks noChangeArrowheads="1"/>
          </p:cNvSpPr>
          <p:nvPr/>
        </p:nvSpPr>
        <p:spPr bwMode="auto">
          <a:xfrm>
            <a:off x="7807325" y="410368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6161" name="Line 43"/>
          <p:cNvSpPr>
            <a:spLocks noChangeShapeType="1"/>
          </p:cNvSpPr>
          <p:nvPr/>
        </p:nvSpPr>
        <p:spPr bwMode="auto">
          <a:xfrm>
            <a:off x="906463" y="2419350"/>
            <a:ext cx="1587" cy="488950"/>
          </a:xfrm>
          <a:prstGeom prst="line">
            <a:avLst/>
          </a:prstGeom>
          <a:noFill/>
          <a:ln w="15875">
            <a:solidFill>
              <a:srgbClr val="000000"/>
            </a:solidFill>
            <a:round/>
            <a:headEnd/>
            <a:tailEnd/>
          </a:ln>
        </p:spPr>
        <p:txBody>
          <a:bodyPr/>
          <a:lstStyle/>
          <a:p>
            <a:endParaRPr lang="en-US"/>
          </a:p>
        </p:txBody>
      </p:sp>
      <p:sp>
        <p:nvSpPr>
          <p:cNvPr id="6162" name="Line 44"/>
          <p:cNvSpPr>
            <a:spLocks noChangeShapeType="1"/>
          </p:cNvSpPr>
          <p:nvPr/>
        </p:nvSpPr>
        <p:spPr bwMode="auto">
          <a:xfrm>
            <a:off x="906463" y="2906713"/>
            <a:ext cx="1587" cy="168275"/>
          </a:xfrm>
          <a:prstGeom prst="line">
            <a:avLst/>
          </a:prstGeom>
          <a:noFill/>
          <a:ln w="15875">
            <a:solidFill>
              <a:srgbClr val="000000"/>
            </a:solidFill>
            <a:round/>
            <a:headEnd/>
            <a:tailEnd/>
          </a:ln>
        </p:spPr>
        <p:txBody>
          <a:bodyPr/>
          <a:lstStyle/>
          <a:p>
            <a:endParaRPr lang="en-US"/>
          </a:p>
        </p:txBody>
      </p:sp>
      <p:sp>
        <p:nvSpPr>
          <p:cNvPr id="6163" name="Line 46"/>
          <p:cNvSpPr>
            <a:spLocks noChangeShapeType="1"/>
          </p:cNvSpPr>
          <p:nvPr/>
        </p:nvSpPr>
        <p:spPr bwMode="auto">
          <a:xfrm>
            <a:off x="906463" y="3287713"/>
            <a:ext cx="1587" cy="641350"/>
          </a:xfrm>
          <a:prstGeom prst="line">
            <a:avLst/>
          </a:prstGeom>
          <a:noFill/>
          <a:ln w="15875">
            <a:solidFill>
              <a:srgbClr val="000000"/>
            </a:solidFill>
            <a:round/>
            <a:headEnd/>
            <a:tailEnd/>
          </a:ln>
        </p:spPr>
        <p:txBody>
          <a:bodyPr/>
          <a:lstStyle/>
          <a:p>
            <a:endParaRPr lang="en-US"/>
          </a:p>
        </p:txBody>
      </p:sp>
      <p:grpSp>
        <p:nvGrpSpPr>
          <p:cNvPr id="3" name="Group 47"/>
          <p:cNvGrpSpPr>
            <a:grpSpLocks/>
          </p:cNvGrpSpPr>
          <p:nvPr/>
        </p:nvGrpSpPr>
        <p:grpSpPr bwMode="auto">
          <a:xfrm>
            <a:off x="1422400" y="2919413"/>
            <a:ext cx="288925" cy="149225"/>
            <a:chOff x="896" y="1839"/>
            <a:chExt cx="182" cy="94"/>
          </a:xfrm>
        </p:grpSpPr>
        <p:grpSp>
          <p:nvGrpSpPr>
            <p:cNvPr id="4" name="Group 48"/>
            <p:cNvGrpSpPr>
              <a:grpSpLocks/>
            </p:cNvGrpSpPr>
            <p:nvPr/>
          </p:nvGrpSpPr>
          <p:grpSpPr bwMode="auto">
            <a:xfrm>
              <a:off x="906" y="1839"/>
              <a:ext cx="162" cy="94"/>
              <a:chOff x="906" y="1839"/>
              <a:chExt cx="162" cy="94"/>
            </a:xfrm>
          </p:grpSpPr>
          <p:sp>
            <p:nvSpPr>
              <p:cNvPr id="6269" name="Freeform 49"/>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6270" name="Freeform 50"/>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6268" name="Line 51"/>
            <p:cNvSpPr>
              <a:spLocks noChangeShapeType="1"/>
            </p:cNvSpPr>
            <p:nvPr/>
          </p:nvSpPr>
          <p:spPr bwMode="auto">
            <a:xfrm>
              <a:off x="896" y="1839"/>
              <a:ext cx="182" cy="1"/>
            </a:xfrm>
            <a:prstGeom prst="line">
              <a:avLst/>
            </a:prstGeom>
            <a:noFill/>
            <a:ln w="15875">
              <a:solidFill>
                <a:srgbClr val="000000"/>
              </a:solidFill>
              <a:round/>
              <a:headEnd/>
              <a:tailEnd/>
            </a:ln>
          </p:spPr>
          <p:txBody>
            <a:bodyPr/>
            <a:lstStyle/>
            <a:p>
              <a:endParaRPr lang="en-US"/>
            </a:p>
          </p:txBody>
        </p:sp>
      </p:grpSp>
      <p:sp>
        <p:nvSpPr>
          <p:cNvPr id="6165" name="Line 52"/>
          <p:cNvSpPr>
            <a:spLocks noChangeShapeType="1"/>
          </p:cNvSpPr>
          <p:nvPr/>
        </p:nvSpPr>
        <p:spPr bwMode="auto">
          <a:xfrm flipV="1">
            <a:off x="1566863" y="2647950"/>
            <a:ext cx="1587" cy="271463"/>
          </a:xfrm>
          <a:prstGeom prst="line">
            <a:avLst/>
          </a:prstGeom>
          <a:noFill/>
          <a:ln w="15875">
            <a:solidFill>
              <a:srgbClr val="000000"/>
            </a:solidFill>
            <a:round/>
            <a:headEnd/>
            <a:tailEnd/>
          </a:ln>
        </p:spPr>
        <p:txBody>
          <a:bodyPr/>
          <a:lstStyle/>
          <a:p>
            <a:endParaRPr lang="en-US"/>
          </a:p>
        </p:txBody>
      </p:sp>
      <p:sp>
        <p:nvSpPr>
          <p:cNvPr id="6166" name="Line 53"/>
          <p:cNvSpPr>
            <a:spLocks noChangeShapeType="1"/>
          </p:cNvSpPr>
          <p:nvPr/>
        </p:nvSpPr>
        <p:spPr bwMode="auto">
          <a:xfrm flipV="1">
            <a:off x="1566863" y="3078163"/>
            <a:ext cx="1587" cy="533400"/>
          </a:xfrm>
          <a:prstGeom prst="line">
            <a:avLst/>
          </a:prstGeom>
          <a:noFill/>
          <a:ln w="15875">
            <a:solidFill>
              <a:srgbClr val="000000"/>
            </a:solidFill>
            <a:round/>
            <a:headEnd/>
            <a:tailEnd/>
          </a:ln>
        </p:spPr>
        <p:txBody>
          <a:bodyPr/>
          <a:lstStyle/>
          <a:p>
            <a:endParaRPr lang="en-US"/>
          </a:p>
        </p:txBody>
      </p:sp>
      <p:sp>
        <p:nvSpPr>
          <p:cNvPr id="6167" name="Line 54"/>
          <p:cNvSpPr>
            <a:spLocks noChangeShapeType="1"/>
          </p:cNvSpPr>
          <p:nvPr/>
        </p:nvSpPr>
        <p:spPr bwMode="auto">
          <a:xfrm flipH="1">
            <a:off x="915988" y="2647950"/>
            <a:ext cx="650875" cy="1588"/>
          </a:xfrm>
          <a:prstGeom prst="line">
            <a:avLst/>
          </a:prstGeom>
          <a:noFill/>
          <a:ln w="15875">
            <a:solidFill>
              <a:srgbClr val="000000"/>
            </a:solidFill>
            <a:round/>
            <a:headEnd/>
            <a:tailEnd/>
          </a:ln>
        </p:spPr>
        <p:txBody>
          <a:bodyPr/>
          <a:lstStyle/>
          <a:p>
            <a:endParaRPr lang="en-US"/>
          </a:p>
        </p:txBody>
      </p:sp>
      <p:sp>
        <p:nvSpPr>
          <p:cNvPr id="6168" name="Line 55"/>
          <p:cNvSpPr>
            <a:spLocks noChangeShapeType="1"/>
          </p:cNvSpPr>
          <p:nvPr/>
        </p:nvSpPr>
        <p:spPr bwMode="auto">
          <a:xfrm>
            <a:off x="3030538" y="2419350"/>
            <a:ext cx="1587" cy="488950"/>
          </a:xfrm>
          <a:prstGeom prst="line">
            <a:avLst/>
          </a:prstGeom>
          <a:noFill/>
          <a:ln w="15875">
            <a:solidFill>
              <a:srgbClr val="000000"/>
            </a:solidFill>
            <a:round/>
            <a:headEnd/>
            <a:tailEnd/>
          </a:ln>
        </p:spPr>
        <p:txBody>
          <a:bodyPr/>
          <a:lstStyle/>
          <a:p>
            <a:endParaRPr lang="en-US"/>
          </a:p>
        </p:txBody>
      </p:sp>
      <p:sp>
        <p:nvSpPr>
          <p:cNvPr id="6169" name="Line 56"/>
          <p:cNvSpPr>
            <a:spLocks noChangeShapeType="1"/>
          </p:cNvSpPr>
          <p:nvPr/>
        </p:nvSpPr>
        <p:spPr bwMode="auto">
          <a:xfrm>
            <a:off x="3030538" y="2906713"/>
            <a:ext cx="1587" cy="168275"/>
          </a:xfrm>
          <a:prstGeom prst="line">
            <a:avLst/>
          </a:prstGeom>
          <a:noFill/>
          <a:ln w="15875">
            <a:solidFill>
              <a:srgbClr val="000000"/>
            </a:solidFill>
            <a:round/>
            <a:headEnd/>
            <a:tailEnd/>
          </a:ln>
        </p:spPr>
        <p:txBody>
          <a:bodyPr/>
          <a:lstStyle/>
          <a:p>
            <a:endParaRPr lang="en-US"/>
          </a:p>
        </p:txBody>
      </p:sp>
      <p:grpSp>
        <p:nvGrpSpPr>
          <p:cNvPr id="5" name="Group 58"/>
          <p:cNvGrpSpPr>
            <a:grpSpLocks/>
          </p:cNvGrpSpPr>
          <p:nvPr/>
        </p:nvGrpSpPr>
        <p:grpSpPr bwMode="auto">
          <a:xfrm>
            <a:off x="3546475" y="2919413"/>
            <a:ext cx="288925" cy="149225"/>
            <a:chOff x="2234" y="1839"/>
            <a:chExt cx="182" cy="94"/>
          </a:xfrm>
        </p:grpSpPr>
        <p:grpSp>
          <p:nvGrpSpPr>
            <p:cNvPr id="6" name="Group 59"/>
            <p:cNvGrpSpPr>
              <a:grpSpLocks/>
            </p:cNvGrpSpPr>
            <p:nvPr/>
          </p:nvGrpSpPr>
          <p:grpSpPr bwMode="auto">
            <a:xfrm>
              <a:off x="2244" y="1839"/>
              <a:ext cx="162" cy="94"/>
              <a:chOff x="2244" y="1839"/>
              <a:chExt cx="162" cy="94"/>
            </a:xfrm>
          </p:grpSpPr>
          <p:sp>
            <p:nvSpPr>
              <p:cNvPr id="6265" name="Freeform 60"/>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6266" name="Freeform 61"/>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6264" name="Line 62"/>
            <p:cNvSpPr>
              <a:spLocks noChangeShapeType="1"/>
            </p:cNvSpPr>
            <p:nvPr/>
          </p:nvSpPr>
          <p:spPr bwMode="auto">
            <a:xfrm>
              <a:off x="2234" y="1839"/>
              <a:ext cx="182" cy="1"/>
            </a:xfrm>
            <a:prstGeom prst="line">
              <a:avLst/>
            </a:prstGeom>
            <a:noFill/>
            <a:ln w="15875">
              <a:solidFill>
                <a:srgbClr val="000000"/>
              </a:solidFill>
              <a:round/>
              <a:headEnd/>
              <a:tailEnd/>
            </a:ln>
          </p:spPr>
          <p:txBody>
            <a:bodyPr/>
            <a:lstStyle/>
            <a:p>
              <a:endParaRPr lang="en-US"/>
            </a:p>
          </p:txBody>
        </p:sp>
      </p:grpSp>
      <p:sp>
        <p:nvSpPr>
          <p:cNvPr id="6171" name="Line 63"/>
          <p:cNvSpPr>
            <a:spLocks noChangeShapeType="1"/>
          </p:cNvSpPr>
          <p:nvPr/>
        </p:nvSpPr>
        <p:spPr bwMode="auto">
          <a:xfrm flipV="1">
            <a:off x="3690938" y="2647950"/>
            <a:ext cx="1587" cy="271463"/>
          </a:xfrm>
          <a:prstGeom prst="line">
            <a:avLst/>
          </a:prstGeom>
          <a:noFill/>
          <a:ln w="15875">
            <a:solidFill>
              <a:srgbClr val="000000"/>
            </a:solidFill>
            <a:round/>
            <a:headEnd/>
            <a:tailEnd/>
          </a:ln>
        </p:spPr>
        <p:txBody>
          <a:bodyPr/>
          <a:lstStyle/>
          <a:p>
            <a:endParaRPr lang="en-US"/>
          </a:p>
        </p:txBody>
      </p:sp>
      <p:sp>
        <p:nvSpPr>
          <p:cNvPr id="6172" name="Line 64"/>
          <p:cNvSpPr>
            <a:spLocks noChangeShapeType="1"/>
          </p:cNvSpPr>
          <p:nvPr/>
        </p:nvSpPr>
        <p:spPr bwMode="auto">
          <a:xfrm flipV="1">
            <a:off x="3690938" y="3078163"/>
            <a:ext cx="1587" cy="533400"/>
          </a:xfrm>
          <a:prstGeom prst="line">
            <a:avLst/>
          </a:prstGeom>
          <a:noFill/>
          <a:ln w="15875">
            <a:solidFill>
              <a:srgbClr val="000000"/>
            </a:solidFill>
            <a:round/>
            <a:headEnd/>
            <a:tailEnd/>
          </a:ln>
        </p:spPr>
        <p:txBody>
          <a:bodyPr/>
          <a:lstStyle/>
          <a:p>
            <a:endParaRPr lang="en-US"/>
          </a:p>
        </p:txBody>
      </p:sp>
      <p:sp>
        <p:nvSpPr>
          <p:cNvPr id="6173" name="Line 65"/>
          <p:cNvSpPr>
            <a:spLocks noChangeShapeType="1"/>
          </p:cNvSpPr>
          <p:nvPr/>
        </p:nvSpPr>
        <p:spPr bwMode="auto">
          <a:xfrm flipH="1">
            <a:off x="3028950" y="2647950"/>
            <a:ext cx="661988" cy="1588"/>
          </a:xfrm>
          <a:prstGeom prst="line">
            <a:avLst/>
          </a:prstGeom>
          <a:noFill/>
          <a:ln w="15875">
            <a:solidFill>
              <a:srgbClr val="000000"/>
            </a:solidFill>
            <a:round/>
            <a:headEnd/>
            <a:tailEnd/>
          </a:ln>
        </p:spPr>
        <p:txBody>
          <a:bodyPr/>
          <a:lstStyle/>
          <a:p>
            <a:endParaRPr lang="en-US"/>
          </a:p>
        </p:txBody>
      </p:sp>
      <p:sp>
        <p:nvSpPr>
          <p:cNvPr id="6174" name="Line 66"/>
          <p:cNvSpPr>
            <a:spLocks noChangeShapeType="1"/>
          </p:cNvSpPr>
          <p:nvPr/>
        </p:nvSpPr>
        <p:spPr bwMode="auto">
          <a:xfrm>
            <a:off x="906463" y="3941763"/>
            <a:ext cx="1587" cy="490537"/>
          </a:xfrm>
          <a:prstGeom prst="line">
            <a:avLst/>
          </a:prstGeom>
          <a:noFill/>
          <a:ln w="15875">
            <a:solidFill>
              <a:srgbClr val="000000"/>
            </a:solidFill>
            <a:round/>
            <a:headEnd/>
            <a:tailEnd/>
          </a:ln>
        </p:spPr>
        <p:txBody>
          <a:bodyPr/>
          <a:lstStyle/>
          <a:p>
            <a:endParaRPr lang="en-US"/>
          </a:p>
        </p:txBody>
      </p:sp>
      <p:sp>
        <p:nvSpPr>
          <p:cNvPr id="6175" name="Line 67"/>
          <p:cNvSpPr>
            <a:spLocks noChangeShapeType="1"/>
          </p:cNvSpPr>
          <p:nvPr/>
        </p:nvSpPr>
        <p:spPr bwMode="auto">
          <a:xfrm>
            <a:off x="906463" y="4429125"/>
            <a:ext cx="1587" cy="169863"/>
          </a:xfrm>
          <a:prstGeom prst="line">
            <a:avLst/>
          </a:prstGeom>
          <a:noFill/>
          <a:ln w="15875">
            <a:solidFill>
              <a:srgbClr val="000000"/>
            </a:solidFill>
            <a:round/>
            <a:headEnd/>
            <a:tailEnd/>
          </a:ln>
        </p:spPr>
        <p:txBody>
          <a:bodyPr/>
          <a:lstStyle/>
          <a:p>
            <a:endParaRPr lang="en-US"/>
          </a:p>
        </p:txBody>
      </p:sp>
      <p:grpSp>
        <p:nvGrpSpPr>
          <p:cNvPr id="7" name="Group 69"/>
          <p:cNvGrpSpPr>
            <a:grpSpLocks/>
          </p:cNvGrpSpPr>
          <p:nvPr/>
        </p:nvGrpSpPr>
        <p:grpSpPr bwMode="auto">
          <a:xfrm>
            <a:off x="1422400" y="4441825"/>
            <a:ext cx="288925" cy="149225"/>
            <a:chOff x="896" y="2798"/>
            <a:chExt cx="182" cy="94"/>
          </a:xfrm>
        </p:grpSpPr>
        <p:grpSp>
          <p:nvGrpSpPr>
            <p:cNvPr id="8" name="Group 70"/>
            <p:cNvGrpSpPr>
              <a:grpSpLocks/>
            </p:cNvGrpSpPr>
            <p:nvPr/>
          </p:nvGrpSpPr>
          <p:grpSpPr bwMode="auto">
            <a:xfrm>
              <a:off x="906" y="2798"/>
              <a:ext cx="162" cy="94"/>
              <a:chOff x="906" y="2798"/>
              <a:chExt cx="162" cy="94"/>
            </a:xfrm>
          </p:grpSpPr>
          <p:sp>
            <p:nvSpPr>
              <p:cNvPr id="6261" name="Freeform 71"/>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6262" name="Freeform 72"/>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6260" name="Line 73"/>
            <p:cNvSpPr>
              <a:spLocks noChangeShapeType="1"/>
            </p:cNvSpPr>
            <p:nvPr/>
          </p:nvSpPr>
          <p:spPr bwMode="auto">
            <a:xfrm>
              <a:off x="896" y="2798"/>
              <a:ext cx="182" cy="1"/>
            </a:xfrm>
            <a:prstGeom prst="line">
              <a:avLst/>
            </a:prstGeom>
            <a:noFill/>
            <a:ln w="15875">
              <a:solidFill>
                <a:srgbClr val="000000"/>
              </a:solidFill>
              <a:round/>
              <a:headEnd/>
              <a:tailEnd/>
            </a:ln>
          </p:spPr>
          <p:txBody>
            <a:bodyPr/>
            <a:lstStyle/>
            <a:p>
              <a:endParaRPr lang="en-US"/>
            </a:p>
          </p:txBody>
        </p:sp>
      </p:grpSp>
      <p:sp>
        <p:nvSpPr>
          <p:cNvPr id="6177" name="Line 74"/>
          <p:cNvSpPr>
            <a:spLocks noChangeShapeType="1"/>
          </p:cNvSpPr>
          <p:nvPr/>
        </p:nvSpPr>
        <p:spPr bwMode="auto">
          <a:xfrm flipV="1">
            <a:off x="1566863" y="4170363"/>
            <a:ext cx="1587" cy="271462"/>
          </a:xfrm>
          <a:prstGeom prst="line">
            <a:avLst/>
          </a:prstGeom>
          <a:noFill/>
          <a:ln w="15875">
            <a:solidFill>
              <a:srgbClr val="000000"/>
            </a:solidFill>
            <a:round/>
            <a:headEnd/>
            <a:tailEnd/>
          </a:ln>
        </p:spPr>
        <p:txBody>
          <a:bodyPr/>
          <a:lstStyle/>
          <a:p>
            <a:endParaRPr lang="en-US"/>
          </a:p>
        </p:txBody>
      </p:sp>
      <p:sp>
        <p:nvSpPr>
          <p:cNvPr id="6178" name="Line 75"/>
          <p:cNvSpPr>
            <a:spLocks noChangeShapeType="1"/>
          </p:cNvSpPr>
          <p:nvPr/>
        </p:nvSpPr>
        <p:spPr bwMode="auto">
          <a:xfrm flipV="1">
            <a:off x="1566863" y="4600575"/>
            <a:ext cx="1587" cy="533400"/>
          </a:xfrm>
          <a:prstGeom prst="line">
            <a:avLst/>
          </a:prstGeom>
          <a:noFill/>
          <a:ln w="15875">
            <a:solidFill>
              <a:srgbClr val="000000"/>
            </a:solidFill>
            <a:round/>
            <a:headEnd/>
            <a:tailEnd/>
          </a:ln>
        </p:spPr>
        <p:txBody>
          <a:bodyPr/>
          <a:lstStyle/>
          <a:p>
            <a:endParaRPr lang="en-US"/>
          </a:p>
        </p:txBody>
      </p:sp>
      <p:sp>
        <p:nvSpPr>
          <p:cNvPr id="6179" name="Line 76"/>
          <p:cNvSpPr>
            <a:spLocks noChangeShapeType="1"/>
          </p:cNvSpPr>
          <p:nvPr/>
        </p:nvSpPr>
        <p:spPr bwMode="auto">
          <a:xfrm flipH="1">
            <a:off x="909638" y="5133975"/>
            <a:ext cx="657225" cy="3175"/>
          </a:xfrm>
          <a:prstGeom prst="line">
            <a:avLst/>
          </a:prstGeom>
          <a:noFill/>
          <a:ln w="15875">
            <a:solidFill>
              <a:srgbClr val="000000"/>
            </a:solidFill>
            <a:round/>
            <a:headEnd/>
            <a:tailEnd/>
          </a:ln>
        </p:spPr>
        <p:txBody>
          <a:bodyPr/>
          <a:lstStyle/>
          <a:p>
            <a:endParaRPr lang="en-US"/>
          </a:p>
        </p:txBody>
      </p:sp>
      <p:sp>
        <p:nvSpPr>
          <p:cNvPr id="6180" name="Line 77"/>
          <p:cNvSpPr>
            <a:spLocks noChangeShapeType="1"/>
          </p:cNvSpPr>
          <p:nvPr/>
        </p:nvSpPr>
        <p:spPr bwMode="auto">
          <a:xfrm>
            <a:off x="3030538" y="3941763"/>
            <a:ext cx="1587" cy="490537"/>
          </a:xfrm>
          <a:prstGeom prst="line">
            <a:avLst/>
          </a:prstGeom>
          <a:noFill/>
          <a:ln w="15875">
            <a:solidFill>
              <a:srgbClr val="000000"/>
            </a:solidFill>
            <a:round/>
            <a:headEnd/>
            <a:tailEnd/>
          </a:ln>
        </p:spPr>
        <p:txBody>
          <a:bodyPr/>
          <a:lstStyle/>
          <a:p>
            <a:endParaRPr lang="en-US"/>
          </a:p>
        </p:txBody>
      </p:sp>
      <p:sp>
        <p:nvSpPr>
          <p:cNvPr id="6181" name="Line 78"/>
          <p:cNvSpPr>
            <a:spLocks noChangeShapeType="1"/>
          </p:cNvSpPr>
          <p:nvPr/>
        </p:nvSpPr>
        <p:spPr bwMode="auto">
          <a:xfrm>
            <a:off x="3030538" y="4429125"/>
            <a:ext cx="1587" cy="169863"/>
          </a:xfrm>
          <a:prstGeom prst="line">
            <a:avLst/>
          </a:prstGeom>
          <a:noFill/>
          <a:ln w="15875">
            <a:solidFill>
              <a:srgbClr val="000000"/>
            </a:solidFill>
            <a:round/>
            <a:headEnd/>
            <a:tailEnd/>
          </a:ln>
        </p:spPr>
        <p:txBody>
          <a:bodyPr/>
          <a:lstStyle/>
          <a:p>
            <a:endParaRPr lang="en-US"/>
          </a:p>
        </p:txBody>
      </p:sp>
      <p:sp>
        <p:nvSpPr>
          <p:cNvPr id="32847" name="Line 79"/>
          <p:cNvSpPr>
            <a:spLocks noChangeShapeType="1"/>
          </p:cNvSpPr>
          <p:nvPr/>
        </p:nvSpPr>
        <p:spPr bwMode="auto">
          <a:xfrm>
            <a:off x="3030538" y="4598988"/>
            <a:ext cx="241300" cy="147637"/>
          </a:xfrm>
          <a:prstGeom prst="line">
            <a:avLst/>
          </a:prstGeom>
          <a:noFill/>
          <a:ln w="15875">
            <a:solidFill>
              <a:srgbClr val="000000"/>
            </a:solidFill>
            <a:round/>
            <a:headEnd/>
            <a:tailEnd/>
          </a:ln>
        </p:spPr>
        <p:txBody>
          <a:bodyPr/>
          <a:lstStyle/>
          <a:p>
            <a:endParaRPr lang="en-US"/>
          </a:p>
        </p:txBody>
      </p:sp>
      <p:grpSp>
        <p:nvGrpSpPr>
          <p:cNvPr id="9" name="Group 80"/>
          <p:cNvGrpSpPr>
            <a:grpSpLocks/>
          </p:cNvGrpSpPr>
          <p:nvPr/>
        </p:nvGrpSpPr>
        <p:grpSpPr bwMode="auto">
          <a:xfrm>
            <a:off x="3546475" y="4441825"/>
            <a:ext cx="288925" cy="149225"/>
            <a:chOff x="2234" y="2798"/>
            <a:chExt cx="182" cy="94"/>
          </a:xfrm>
        </p:grpSpPr>
        <p:grpSp>
          <p:nvGrpSpPr>
            <p:cNvPr id="10" name="Group 81"/>
            <p:cNvGrpSpPr>
              <a:grpSpLocks/>
            </p:cNvGrpSpPr>
            <p:nvPr/>
          </p:nvGrpSpPr>
          <p:grpSpPr bwMode="auto">
            <a:xfrm>
              <a:off x="2244" y="2798"/>
              <a:ext cx="162" cy="94"/>
              <a:chOff x="2244" y="2798"/>
              <a:chExt cx="162" cy="94"/>
            </a:xfrm>
          </p:grpSpPr>
          <p:sp>
            <p:nvSpPr>
              <p:cNvPr id="6257" name="Freeform 82"/>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6258" name="Freeform 83"/>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6256" name="Line 84"/>
            <p:cNvSpPr>
              <a:spLocks noChangeShapeType="1"/>
            </p:cNvSpPr>
            <p:nvPr/>
          </p:nvSpPr>
          <p:spPr bwMode="auto">
            <a:xfrm>
              <a:off x="2234" y="2798"/>
              <a:ext cx="182" cy="1"/>
            </a:xfrm>
            <a:prstGeom prst="line">
              <a:avLst/>
            </a:prstGeom>
            <a:noFill/>
            <a:ln w="15875">
              <a:solidFill>
                <a:srgbClr val="000000"/>
              </a:solidFill>
              <a:round/>
              <a:headEnd/>
              <a:tailEnd/>
            </a:ln>
          </p:spPr>
          <p:txBody>
            <a:bodyPr/>
            <a:lstStyle/>
            <a:p>
              <a:endParaRPr lang="en-US"/>
            </a:p>
          </p:txBody>
        </p:sp>
      </p:grpSp>
      <p:sp>
        <p:nvSpPr>
          <p:cNvPr id="6184" name="Line 85"/>
          <p:cNvSpPr>
            <a:spLocks noChangeShapeType="1"/>
          </p:cNvSpPr>
          <p:nvPr/>
        </p:nvSpPr>
        <p:spPr bwMode="auto">
          <a:xfrm flipV="1">
            <a:off x="3690938" y="4170363"/>
            <a:ext cx="1587" cy="271462"/>
          </a:xfrm>
          <a:prstGeom prst="line">
            <a:avLst/>
          </a:prstGeom>
          <a:noFill/>
          <a:ln w="15875">
            <a:solidFill>
              <a:srgbClr val="000000"/>
            </a:solidFill>
            <a:round/>
            <a:headEnd/>
            <a:tailEnd/>
          </a:ln>
        </p:spPr>
        <p:txBody>
          <a:bodyPr/>
          <a:lstStyle/>
          <a:p>
            <a:endParaRPr lang="en-US"/>
          </a:p>
        </p:txBody>
      </p:sp>
      <p:sp>
        <p:nvSpPr>
          <p:cNvPr id="6185" name="Line 86"/>
          <p:cNvSpPr>
            <a:spLocks noChangeShapeType="1"/>
          </p:cNvSpPr>
          <p:nvPr/>
        </p:nvSpPr>
        <p:spPr bwMode="auto">
          <a:xfrm flipV="1">
            <a:off x="3690938" y="4600575"/>
            <a:ext cx="1587" cy="533400"/>
          </a:xfrm>
          <a:prstGeom prst="line">
            <a:avLst/>
          </a:prstGeom>
          <a:noFill/>
          <a:ln w="15875">
            <a:solidFill>
              <a:srgbClr val="000000"/>
            </a:solidFill>
            <a:round/>
            <a:headEnd/>
            <a:tailEnd/>
          </a:ln>
        </p:spPr>
        <p:txBody>
          <a:bodyPr/>
          <a:lstStyle/>
          <a:p>
            <a:endParaRPr lang="en-US"/>
          </a:p>
        </p:txBody>
      </p:sp>
      <p:sp>
        <p:nvSpPr>
          <p:cNvPr id="6186" name="Line 87"/>
          <p:cNvSpPr>
            <a:spLocks noChangeShapeType="1"/>
          </p:cNvSpPr>
          <p:nvPr/>
        </p:nvSpPr>
        <p:spPr bwMode="auto">
          <a:xfrm>
            <a:off x="909638" y="5454650"/>
            <a:ext cx="2124075" cy="1588"/>
          </a:xfrm>
          <a:prstGeom prst="line">
            <a:avLst/>
          </a:prstGeom>
          <a:noFill/>
          <a:ln w="15875">
            <a:solidFill>
              <a:srgbClr val="000000"/>
            </a:solidFill>
            <a:round/>
            <a:headEnd/>
            <a:tailEnd/>
          </a:ln>
        </p:spPr>
        <p:txBody>
          <a:bodyPr/>
          <a:lstStyle/>
          <a:p>
            <a:endParaRPr lang="en-US"/>
          </a:p>
        </p:txBody>
      </p:sp>
      <p:sp>
        <p:nvSpPr>
          <p:cNvPr id="6187" name="Line 88"/>
          <p:cNvSpPr>
            <a:spLocks noChangeShapeType="1"/>
          </p:cNvSpPr>
          <p:nvPr/>
        </p:nvSpPr>
        <p:spPr bwMode="auto">
          <a:xfrm>
            <a:off x="901700" y="2419350"/>
            <a:ext cx="2125663" cy="1588"/>
          </a:xfrm>
          <a:prstGeom prst="line">
            <a:avLst/>
          </a:prstGeom>
          <a:noFill/>
          <a:ln w="15875">
            <a:solidFill>
              <a:srgbClr val="000000"/>
            </a:solidFill>
            <a:round/>
            <a:headEnd/>
            <a:tailEnd/>
          </a:ln>
        </p:spPr>
        <p:txBody>
          <a:bodyPr/>
          <a:lstStyle/>
          <a:p>
            <a:endParaRPr lang="en-US"/>
          </a:p>
        </p:txBody>
      </p:sp>
      <p:grpSp>
        <p:nvGrpSpPr>
          <p:cNvPr id="11" name="Group 89"/>
          <p:cNvGrpSpPr>
            <a:grpSpLocks/>
          </p:cNvGrpSpPr>
          <p:nvPr/>
        </p:nvGrpSpPr>
        <p:grpSpPr bwMode="auto">
          <a:xfrm>
            <a:off x="1893888" y="3689350"/>
            <a:ext cx="496887" cy="508000"/>
            <a:chOff x="1193" y="2324"/>
            <a:chExt cx="313" cy="320"/>
          </a:xfrm>
        </p:grpSpPr>
        <p:sp>
          <p:nvSpPr>
            <p:cNvPr id="6253" name="Oval 90"/>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p>
              <a:pPr eaLnBrk="1" hangingPunct="1"/>
              <a:endParaRPr lang="en-US"/>
            </a:p>
          </p:txBody>
        </p:sp>
        <p:sp>
          <p:nvSpPr>
            <p:cNvPr id="6254" name="Oval 91"/>
            <p:cNvSpPr>
              <a:spLocks noChangeArrowheads="1"/>
            </p:cNvSpPr>
            <p:nvPr/>
          </p:nvSpPr>
          <p:spPr bwMode="auto">
            <a:xfrm>
              <a:off x="1193" y="2324"/>
              <a:ext cx="313" cy="320"/>
            </a:xfrm>
            <a:prstGeom prst="ellipse">
              <a:avLst/>
            </a:prstGeom>
            <a:noFill/>
            <a:ln w="15875" cap="rnd">
              <a:solidFill>
                <a:srgbClr val="000000"/>
              </a:solidFill>
              <a:round/>
              <a:headEnd/>
              <a:tailEnd/>
            </a:ln>
          </p:spPr>
          <p:txBody>
            <a:bodyPr/>
            <a:lstStyle/>
            <a:p>
              <a:pPr eaLnBrk="1" hangingPunct="1"/>
              <a:endParaRPr lang="en-US"/>
            </a:p>
          </p:txBody>
        </p:sp>
      </p:grpSp>
      <p:grpSp>
        <p:nvGrpSpPr>
          <p:cNvPr id="12" name="Group 92"/>
          <p:cNvGrpSpPr>
            <a:grpSpLocks/>
          </p:cNvGrpSpPr>
          <p:nvPr/>
        </p:nvGrpSpPr>
        <p:grpSpPr bwMode="auto">
          <a:xfrm>
            <a:off x="1824038" y="3906838"/>
            <a:ext cx="69850" cy="73025"/>
            <a:chOff x="1149" y="2461"/>
            <a:chExt cx="44" cy="46"/>
          </a:xfrm>
        </p:grpSpPr>
        <p:sp>
          <p:nvSpPr>
            <p:cNvPr id="6251" name="Oval 93"/>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6252" name="Oval 94"/>
            <p:cNvSpPr>
              <a:spLocks noChangeArrowheads="1"/>
            </p:cNvSpPr>
            <p:nvPr/>
          </p:nvSpPr>
          <p:spPr bwMode="auto">
            <a:xfrm>
              <a:off x="1149"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6190" name="Line 95"/>
          <p:cNvSpPr>
            <a:spLocks noChangeShapeType="1"/>
          </p:cNvSpPr>
          <p:nvPr/>
        </p:nvSpPr>
        <p:spPr bwMode="auto">
          <a:xfrm flipH="1">
            <a:off x="901700" y="3941763"/>
            <a:ext cx="922338" cy="1587"/>
          </a:xfrm>
          <a:prstGeom prst="line">
            <a:avLst/>
          </a:prstGeom>
          <a:noFill/>
          <a:ln w="15875">
            <a:solidFill>
              <a:srgbClr val="000000"/>
            </a:solidFill>
            <a:round/>
            <a:headEnd/>
            <a:tailEnd/>
          </a:ln>
        </p:spPr>
        <p:txBody>
          <a:bodyPr/>
          <a:lstStyle/>
          <a:p>
            <a:endParaRPr lang="en-US"/>
          </a:p>
        </p:txBody>
      </p:sp>
      <p:grpSp>
        <p:nvGrpSpPr>
          <p:cNvPr id="13" name="Group 96"/>
          <p:cNvGrpSpPr>
            <a:grpSpLocks/>
          </p:cNvGrpSpPr>
          <p:nvPr/>
        </p:nvGrpSpPr>
        <p:grpSpPr bwMode="auto">
          <a:xfrm>
            <a:off x="2390775" y="3906838"/>
            <a:ext cx="69850" cy="73025"/>
            <a:chOff x="1506" y="2461"/>
            <a:chExt cx="44" cy="46"/>
          </a:xfrm>
        </p:grpSpPr>
        <p:sp>
          <p:nvSpPr>
            <p:cNvPr id="6249" name="Oval 97"/>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6250" name="Oval 98"/>
            <p:cNvSpPr>
              <a:spLocks noChangeArrowheads="1"/>
            </p:cNvSpPr>
            <p:nvPr/>
          </p:nvSpPr>
          <p:spPr bwMode="auto">
            <a:xfrm>
              <a:off x="1506"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6192" name="Line 99"/>
          <p:cNvSpPr>
            <a:spLocks noChangeShapeType="1"/>
          </p:cNvSpPr>
          <p:nvPr/>
        </p:nvSpPr>
        <p:spPr bwMode="auto">
          <a:xfrm flipH="1">
            <a:off x="2460625" y="3941763"/>
            <a:ext cx="566738" cy="1587"/>
          </a:xfrm>
          <a:prstGeom prst="line">
            <a:avLst/>
          </a:prstGeom>
          <a:noFill/>
          <a:ln w="15875">
            <a:solidFill>
              <a:srgbClr val="000000"/>
            </a:solidFill>
            <a:round/>
            <a:headEnd/>
            <a:tailEnd/>
          </a:ln>
        </p:spPr>
        <p:txBody>
          <a:bodyPr/>
          <a:lstStyle/>
          <a:p>
            <a:endParaRPr lang="en-US"/>
          </a:p>
        </p:txBody>
      </p:sp>
      <p:grpSp>
        <p:nvGrpSpPr>
          <p:cNvPr id="14" name="Group 100"/>
          <p:cNvGrpSpPr>
            <a:grpSpLocks/>
          </p:cNvGrpSpPr>
          <p:nvPr/>
        </p:nvGrpSpPr>
        <p:grpSpPr bwMode="auto">
          <a:xfrm>
            <a:off x="2992438" y="3906838"/>
            <a:ext cx="69850" cy="73025"/>
            <a:chOff x="1885" y="2461"/>
            <a:chExt cx="44" cy="46"/>
          </a:xfrm>
        </p:grpSpPr>
        <p:sp>
          <p:nvSpPr>
            <p:cNvPr id="6247" name="Oval 101"/>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6248" name="Oval 102"/>
            <p:cNvSpPr>
              <a:spLocks noChangeArrowheads="1"/>
            </p:cNvSpPr>
            <p:nvPr/>
          </p:nvSpPr>
          <p:spPr bwMode="auto">
            <a:xfrm>
              <a:off x="1885" y="2461"/>
              <a:ext cx="44" cy="46"/>
            </a:xfrm>
            <a:prstGeom prst="ellipse">
              <a:avLst/>
            </a:prstGeom>
            <a:noFill/>
            <a:ln w="9525" cap="rnd">
              <a:solidFill>
                <a:srgbClr val="000000"/>
              </a:solidFill>
              <a:round/>
              <a:headEnd/>
              <a:tailEnd/>
            </a:ln>
          </p:spPr>
          <p:txBody>
            <a:bodyPr/>
            <a:lstStyle/>
            <a:p>
              <a:pPr eaLnBrk="1" hangingPunct="1"/>
              <a:endParaRPr lang="en-US"/>
            </a:p>
          </p:txBody>
        </p:sp>
      </p:grpSp>
      <p:grpSp>
        <p:nvGrpSpPr>
          <p:cNvPr id="15" name="Group 103"/>
          <p:cNvGrpSpPr>
            <a:grpSpLocks/>
          </p:cNvGrpSpPr>
          <p:nvPr/>
        </p:nvGrpSpPr>
        <p:grpSpPr bwMode="auto">
          <a:xfrm>
            <a:off x="868363" y="3906838"/>
            <a:ext cx="69850" cy="73025"/>
            <a:chOff x="547" y="2461"/>
            <a:chExt cx="44" cy="46"/>
          </a:xfrm>
        </p:grpSpPr>
        <p:sp>
          <p:nvSpPr>
            <p:cNvPr id="6245" name="Oval 104"/>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6246" name="Oval 105"/>
            <p:cNvSpPr>
              <a:spLocks noChangeArrowheads="1"/>
            </p:cNvSpPr>
            <p:nvPr/>
          </p:nvSpPr>
          <p:spPr bwMode="auto">
            <a:xfrm>
              <a:off x="547"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6195" name="Line 106"/>
          <p:cNvSpPr>
            <a:spLocks noChangeShapeType="1"/>
          </p:cNvSpPr>
          <p:nvPr/>
        </p:nvSpPr>
        <p:spPr bwMode="auto">
          <a:xfrm flipV="1">
            <a:off x="2000250" y="2057400"/>
            <a:ext cx="1588" cy="361950"/>
          </a:xfrm>
          <a:prstGeom prst="line">
            <a:avLst/>
          </a:prstGeom>
          <a:noFill/>
          <a:ln w="15875">
            <a:solidFill>
              <a:srgbClr val="000000"/>
            </a:solidFill>
            <a:round/>
            <a:headEnd/>
            <a:tailEnd/>
          </a:ln>
        </p:spPr>
        <p:txBody>
          <a:bodyPr/>
          <a:lstStyle/>
          <a:p>
            <a:endParaRPr lang="en-US"/>
          </a:p>
        </p:txBody>
      </p:sp>
      <p:grpSp>
        <p:nvGrpSpPr>
          <p:cNvPr id="16" name="Group 107"/>
          <p:cNvGrpSpPr>
            <a:grpSpLocks/>
          </p:cNvGrpSpPr>
          <p:nvPr/>
        </p:nvGrpSpPr>
        <p:grpSpPr bwMode="auto">
          <a:xfrm>
            <a:off x="1824038" y="5461000"/>
            <a:ext cx="355600" cy="476250"/>
            <a:chOff x="1149" y="3440"/>
            <a:chExt cx="224" cy="300"/>
          </a:xfrm>
        </p:grpSpPr>
        <p:sp>
          <p:nvSpPr>
            <p:cNvPr id="6241" name="Line 108"/>
            <p:cNvSpPr>
              <a:spLocks noChangeShapeType="1"/>
            </p:cNvSpPr>
            <p:nvPr/>
          </p:nvSpPr>
          <p:spPr bwMode="auto">
            <a:xfrm flipV="1">
              <a:off x="1261" y="3440"/>
              <a:ext cx="1" cy="229"/>
            </a:xfrm>
            <a:prstGeom prst="line">
              <a:avLst/>
            </a:prstGeom>
            <a:noFill/>
            <a:ln w="15875">
              <a:solidFill>
                <a:srgbClr val="000000"/>
              </a:solidFill>
              <a:round/>
              <a:headEnd/>
              <a:tailEnd/>
            </a:ln>
          </p:spPr>
          <p:txBody>
            <a:bodyPr/>
            <a:lstStyle/>
            <a:p>
              <a:endParaRPr lang="en-US"/>
            </a:p>
          </p:txBody>
        </p:sp>
        <p:sp>
          <p:nvSpPr>
            <p:cNvPr id="6242" name="Line 109"/>
            <p:cNvSpPr>
              <a:spLocks noChangeShapeType="1"/>
            </p:cNvSpPr>
            <p:nvPr/>
          </p:nvSpPr>
          <p:spPr bwMode="auto">
            <a:xfrm>
              <a:off x="1149" y="3669"/>
              <a:ext cx="224" cy="1"/>
            </a:xfrm>
            <a:prstGeom prst="line">
              <a:avLst/>
            </a:prstGeom>
            <a:noFill/>
            <a:ln w="15875">
              <a:solidFill>
                <a:srgbClr val="000000"/>
              </a:solidFill>
              <a:round/>
              <a:headEnd/>
              <a:tailEnd/>
            </a:ln>
          </p:spPr>
          <p:txBody>
            <a:bodyPr/>
            <a:lstStyle/>
            <a:p>
              <a:endParaRPr lang="en-US"/>
            </a:p>
          </p:txBody>
        </p:sp>
        <p:sp>
          <p:nvSpPr>
            <p:cNvPr id="6243" name="Line 110"/>
            <p:cNvSpPr>
              <a:spLocks noChangeShapeType="1"/>
            </p:cNvSpPr>
            <p:nvPr/>
          </p:nvSpPr>
          <p:spPr bwMode="auto">
            <a:xfrm>
              <a:off x="1206" y="3708"/>
              <a:ext cx="112" cy="1"/>
            </a:xfrm>
            <a:prstGeom prst="line">
              <a:avLst/>
            </a:prstGeom>
            <a:noFill/>
            <a:ln w="15875">
              <a:solidFill>
                <a:srgbClr val="000000"/>
              </a:solidFill>
              <a:round/>
              <a:headEnd/>
              <a:tailEnd/>
            </a:ln>
          </p:spPr>
          <p:txBody>
            <a:bodyPr/>
            <a:lstStyle/>
            <a:p>
              <a:endParaRPr lang="en-US"/>
            </a:p>
          </p:txBody>
        </p:sp>
        <p:sp>
          <p:nvSpPr>
            <p:cNvPr id="6244" name="Line 111"/>
            <p:cNvSpPr>
              <a:spLocks noChangeShapeType="1"/>
            </p:cNvSpPr>
            <p:nvPr/>
          </p:nvSpPr>
          <p:spPr bwMode="auto">
            <a:xfrm>
              <a:off x="1245" y="3739"/>
              <a:ext cx="40" cy="1"/>
            </a:xfrm>
            <a:prstGeom prst="line">
              <a:avLst/>
            </a:prstGeom>
            <a:noFill/>
            <a:ln w="15875">
              <a:solidFill>
                <a:srgbClr val="000000"/>
              </a:solidFill>
              <a:round/>
              <a:headEnd/>
              <a:tailEnd/>
            </a:ln>
          </p:spPr>
          <p:txBody>
            <a:bodyPr/>
            <a:lstStyle/>
            <a:p>
              <a:endParaRPr lang="en-US"/>
            </a:p>
          </p:txBody>
        </p:sp>
      </p:grpSp>
      <p:grpSp>
        <p:nvGrpSpPr>
          <p:cNvPr id="17" name="Group 112"/>
          <p:cNvGrpSpPr>
            <a:grpSpLocks/>
          </p:cNvGrpSpPr>
          <p:nvPr/>
        </p:nvGrpSpPr>
        <p:grpSpPr bwMode="auto">
          <a:xfrm>
            <a:off x="1962150" y="1998663"/>
            <a:ext cx="69850" cy="73025"/>
            <a:chOff x="1236" y="1259"/>
            <a:chExt cx="44" cy="46"/>
          </a:xfrm>
        </p:grpSpPr>
        <p:sp>
          <p:nvSpPr>
            <p:cNvPr id="6239" name="Oval 113"/>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6240" name="Oval 114"/>
            <p:cNvSpPr>
              <a:spLocks noChangeArrowheads="1"/>
            </p:cNvSpPr>
            <p:nvPr/>
          </p:nvSpPr>
          <p:spPr bwMode="auto">
            <a:xfrm>
              <a:off x="1236" y="1259"/>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6198" name="Rectangle 115"/>
          <p:cNvSpPr>
            <a:spLocks noChangeArrowheads="1"/>
          </p:cNvSpPr>
          <p:nvPr/>
        </p:nvSpPr>
        <p:spPr bwMode="auto">
          <a:xfrm>
            <a:off x="1703388" y="1589088"/>
            <a:ext cx="641350" cy="387350"/>
          </a:xfrm>
          <a:prstGeom prst="rect">
            <a:avLst/>
          </a:prstGeom>
          <a:noFill/>
          <a:ln w="9525">
            <a:noFill/>
            <a:miter lim="800000"/>
            <a:headEnd/>
            <a:tailEnd/>
          </a:ln>
        </p:spPr>
        <p:txBody>
          <a:bodyPr/>
          <a:lstStyle/>
          <a:p>
            <a:pPr eaLnBrk="1" hangingPunct="1"/>
            <a:endParaRPr lang="en-US"/>
          </a:p>
        </p:txBody>
      </p:sp>
      <p:sp>
        <p:nvSpPr>
          <p:cNvPr id="6199" name="Rectangle 116"/>
          <p:cNvSpPr>
            <a:spLocks noChangeArrowheads="1"/>
          </p:cNvSpPr>
          <p:nvPr/>
        </p:nvSpPr>
        <p:spPr bwMode="auto">
          <a:xfrm>
            <a:off x="1795463" y="1643063"/>
            <a:ext cx="3937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latin typeface="Times New Roman" pitchFamily="18" charset="0"/>
              </a:rPr>
              <a:t>Vdc</a:t>
            </a:r>
            <a:endParaRPr lang="en-US"/>
          </a:p>
        </p:txBody>
      </p:sp>
      <p:sp>
        <p:nvSpPr>
          <p:cNvPr id="6200" name="Rectangle 117"/>
          <p:cNvSpPr>
            <a:spLocks noChangeArrowheads="1"/>
          </p:cNvSpPr>
          <p:nvPr/>
        </p:nvSpPr>
        <p:spPr bwMode="auto">
          <a:xfrm>
            <a:off x="1973263" y="3832225"/>
            <a:ext cx="338137" cy="182563"/>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latin typeface="Times New Roman" pitchFamily="18" charset="0"/>
              </a:rPr>
              <a:t>Load</a:t>
            </a:r>
            <a:endParaRPr lang="en-US"/>
          </a:p>
        </p:txBody>
      </p:sp>
      <p:sp>
        <p:nvSpPr>
          <p:cNvPr id="6201" name="Rectangle 118"/>
          <p:cNvSpPr>
            <a:spLocks noChangeArrowheads="1"/>
          </p:cNvSpPr>
          <p:nvPr/>
        </p:nvSpPr>
        <p:spPr bwMode="auto">
          <a:xfrm>
            <a:off x="2312988" y="3830638"/>
            <a:ext cx="42862" cy="182562"/>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rPr>
              <a:t> </a:t>
            </a:r>
            <a:endParaRPr lang="en-US"/>
          </a:p>
        </p:txBody>
      </p:sp>
      <p:sp>
        <p:nvSpPr>
          <p:cNvPr id="6202" name="Rectangle 119"/>
          <p:cNvSpPr>
            <a:spLocks noChangeArrowheads="1"/>
          </p:cNvSpPr>
          <p:nvPr/>
        </p:nvSpPr>
        <p:spPr bwMode="auto">
          <a:xfrm>
            <a:off x="1079500" y="2803525"/>
            <a:ext cx="2301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6203" name="Rectangle 120"/>
          <p:cNvSpPr>
            <a:spLocks noChangeArrowheads="1"/>
          </p:cNvSpPr>
          <p:nvPr/>
        </p:nvSpPr>
        <p:spPr bwMode="auto">
          <a:xfrm>
            <a:off x="1309688" y="2801938"/>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6204" name="Line 121"/>
          <p:cNvSpPr>
            <a:spLocks noChangeShapeType="1"/>
          </p:cNvSpPr>
          <p:nvPr/>
        </p:nvSpPr>
        <p:spPr bwMode="auto">
          <a:xfrm flipH="1">
            <a:off x="909638" y="3606800"/>
            <a:ext cx="650875" cy="1588"/>
          </a:xfrm>
          <a:prstGeom prst="line">
            <a:avLst/>
          </a:prstGeom>
          <a:noFill/>
          <a:ln w="15875">
            <a:solidFill>
              <a:srgbClr val="000000"/>
            </a:solidFill>
            <a:round/>
            <a:headEnd/>
            <a:tailEnd/>
          </a:ln>
        </p:spPr>
        <p:txBody>
          <a:bodyPr/>
          <a:lstStyle/>
          <a:p>
            <a:endParaRPr lang="en-US"/>
          </a:p>
        </p:txBody>
      </p:sp>
      <p:sp>
        <p:nvSpPr>
          <p:cNvPr id="6205" name="Line 122"/>
          <p:cNvSpPr>
            <a:spLocks noChangeShapeType="1"/>
          </p:cNvSpPr>
          <p:nvPr/>
        </p:nvSpPr>
        <p:spPr bwMode="auto">
          <a:xfrm flipH="1">
            <a:off x="3035300" y="3606800"/>
            <a:ext cx="650875" cy="1588"/>
          </a:xfrm>
          <a:prstGeom prst="line">
            <a:avLst/>
          </a:prstGeom>
          <a:noFill/>
          <a:ln w="15875">
            <a:solidFill>
              <a:srgbClr val="000000"/>
            </a:solidFill>
            <a:round/>
            <a:headEnd/>
            <a:tailEnd/>
          </a:ln>
        </p:spPr>
        <p:txBody>
          <a:bodyPr/>
          <a:lstStyle/>
          <a:p>
            <a:endParaRPr lang="en-US"/>
          </a:p>
        </p:txBody>
      </p:sp>
      <p:sp>
        <p:nvSpPr>
          <p:cNvPr id="6206" name="Line 123"/>
          <p:cNvSpPr>
            <a:spLocks noChangeShapeType="1"/>
          </p:cNvSpPr>
          <p:nvPr/>
        </p:nvSpPr>
        <p:spPr bwMode="auto">
          <a:xfrm flipH="1">
            <a:off x="3035300" y="4170363"/>
            <a:ext cx="650875" cy="1587"/>
          </a:xfrm>
          <a:prstGeom prst="line">
            <a:avLst/>
          </a:prstGeom>
          <a:noFill/>
          <a:ln w="15875">
            <a:solidFill>
              <a:srgbClr val="000000"/>
            </a:solidFill>
            <a:round/>
            <a:headEnd/>
            <a:tailEnd/>
          </a:ln>
        </p:spPr>
        <p:txBody>
          <a:bodyPr/>
          <a:lstStyle/>
          <a:p>
            <a:endParaRPr lang="en-US"/>
          </a:p>
        </p:txBody>
      </p:sp>
      <p:sp>
        <p:nvSpPr>
          <p:cNvPr id="6207" name="Line 124"/>
          <p:cNvSpPr>
            <a:spLocks noChangeShapeType="1"/>
          </p:cNvSpPr>
          <p:nvPr/>
        </p:nvSpPr>
        <p:spPr bwMode="auto">
          <a:xfrm flipH="1">
            <a:off x="909638" y="4170363"/>
            <a:ext cx="650875" cy="1587"/>
          </a:xfrm>
          <a:prstGeom prst="line">
            <a:avLst/>
          </a:prstGeom>
          <a:noFill/>
          <a:ln w="15875">
            <a:solidFill>
              <a:srgbClr val="000000"/>
            </a:solidFill>
            <a:round/>
            <a:headEnd/>
            <a:tailEnd/>
          </a:ln>
        </p:spPr>
        <p:txBody>
          <a:bodyPr/>
          <a:lstStyle/>
          <a:p>
            <a:endParaRPr lang="en-US"/>
          </a:p>
        </p:txBody>
      </p:sp>
      <p:sp>
        <p:nvSpPr>
          <p:cNvPr id="6208" name="Line 125"/>
          <p:cNvSpPr>
            <a:spLocks noChangeShapeType="1"/>
          </p:cNvSpPr>
          <p:nvPr/>
        </p:nvSpPr>
        <p:spPr bwMode="auto">
          <a:xfrm flipH="1">
            <a:off x="3043238" y="5137150"/>
            <a:ext cx="649287" cy="1588"/>
          </a:xfrm>
          <a:prstGeom prst="line">
            <a:avLst/>
          </a:prstGeom>
          <a:noFill/>
          <a:ln w="15875">
            <a:solidFill>
              <a:srgbClr val="000000"/>
            </a:solidFill>
            <a:round/>
            <a:headEnd/>
            <a:tailEnd/>
          </a:ln>
        </p:spPr>
        <p:txBody>
          <a:bodyPr/>
          <a:lstStyle/>
          <a:p>
            <a:endParaRPr lang="en-US"/>
          </a:p>
        </p:txBody>
      </p:sp>
      <p:sp>
        <p:nvSpPr>
          <p:cNvPr id="6209" name="Rectangle 126"/>
          <p:cNvSpPr>
            <a:spLocks noChangeArrowheads="1"/>
          </p:cNvSpPr>
          <p:nvPr/>
        </p:nvSpPr>
        <p:spPr bwMode="auto">
          <a:xfrm>
            <a:off x="3198813" y="2803525"/>
            <a:ext cx="2206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6210" name="Rectangle 127"/>
          <p:cNvSpPr>
            <a:spLocks noChangeArrowheads="1"/>
          </p:cNvSpPr>
          <p:nvPr/>
        </p:nvSpPr>
        <p:spPr bwMode="auto">
          <a:xfrm>
            <a:off x="3419475" y="2801938"/>
            <a:ext cx="492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6211" name="Rectangle 128"/>
          <p:cNvSpPr>
            <a:spLocks noChangeArrowheads="1"/>
          </p:cNvSpPr>
          <p:nvPr/>
        </p:nvSpPr>
        <p:spPr bwMode="auto">
          <a:xfrm>
            <a:off x="1090613" y="4325938"/>
            <a:ext cx="128587"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6212" name="Rectangle 129"/>
          <p:cNvSpPr>
            <a:spLocks noChangeArrowheads="1"/>
          </p:cNvSpPr>
          <p:nvPr/>
        </p:nvSpPr>
        <p:spPr bwMode="auto">
          <a:xfrm>
            <a:off x="1219200" y="4325938"/>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6213" name="Rectangle 130"/>
          <p:cNvSpPr>
            <a:spLocks noChangeArrowheads="1"/>
          </p:cNvSpPr>
          <p:nvPr/>
        </p:nvSpPr>
        <p:spPr bwMode="auto">
          <a:xfrm>
            <a:off x="1309688" y="4324350"/>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6214" name="Rectangle 131"/>
          <p:cNvSpPr>
            <a:spLocks noChangeArrowheads="1"/>
          </p:cNvSpPr>
          <p:nvPr/>
        </p:nvSpPr>
        <p:spPr bwMode="auto">
          <a:xfrm>
            <a:off x="3198813" y="4325938"/>
            <a:ext cx="1190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6215" name="Rectangle 132"/>
          <p:cNvSpPr>
            <a:spLocks noChangeArrowheads="1"/>
          </p:cNvSpPr>
          <p:nvPr/>
        </p:nvSpPr>
        <p:spPr bwMode="auto">
          <a:xfrm>
            <a:off x="3317875" y="4325938"/>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6216" name="Rectangle 133"/>
          <p:cNvSpPr>
            <a:spLocks noChangeArrowheads="1"/>
          </p:cNvSpPr>
          <p:nvPr/>
        </p:nvSpPr>
        <p:spPr bwMode="auto">
          <a:xfrm>
            <a:off x="3408363" y="4324350"/>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6217" name="Rectangle 134"/>
          <p:cNvSpPr>
            <a:spLocks noChangeArrowheads="1"/>
          </p:cNvSpPr>
          <p:nvPr/>
        </p:nvSpPr>
        <p:spPr bwMode="auto">
          <a:xfrm>
            <a:off x="549275" y="3794125"/>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Va</a:t>
            </a:r>
            <a:endParaRPr lang="en-US"/>
          </a:p>
        </p:txBody>
      </p:sp>
      <p:sp>
        <p:nvSpPr>
          <p:cNvPr id="6218" name="Rectangle 135"/>
          <p:cNvSpPr>
            <a:spLocks noChangeArrowheads="1"/>
          </p:cNvSpPr>
          <p:nvPr/>
        </p:nvSpPr>
        <p:spPr bwMode="auto">
          <a:xfrm>
            <a:off x="827088" y="3898900"/>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6219" name="Rectangle 136"/>
          <p:cNvSpPr>
            <a:spLocks noChangeArrowheads="1"/>
          </p:cNvSpPr>
          <p:nvPr/>
        </p:nvSpPr>
        <p:spPr bwMode="auto">
          <a:xfrm>
            <a:off x="3216275" y="3794125"/>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Vb</a:t>
            </a:r>
            <a:endParaRPr lang="en-US"/>
          </a:p>
        </p:txBody>
      </p:sp>
      <p:sp>
        <p:nvSpPr>
          <p:cNvPr id="6220" name="Rectangle 137"/>
          <p:cNvSpPr>
            <a:spLocks noChangeArrowheads="1"/>
          </p:cNvSpPr>
          <p:nvPr/>
        </p:nvSpPr>
        <p:spPr bwMode="auto">
          <a:xfrm>
            <a:off x="3494088" y="3898900"/>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6221" name="Line 138"/>
          <p:cNvSpPr>
            <a:spLocks noChangeShapeType="1"/>
          </p:cNvSpPr>
          <p:nvPr/>
        </p:nvSpPr>
        <p:spPr bwMode="auto">
          <a:xfrm>
            <a:off x="3032125" y="3279775"/>
            <a:ext cx="1588" cy="641350"/>
          </a:xfrm>
          <a:prstGeom prst="line">
            <a:avLst/>
          </a:prstGeom>
          <a:noFill/>
          <a:ln w="15875">
            <a:solidFill>
              <a:srgbClr val="000000"/>
            </a:solidFill>
            <a:round/>
            <a:headEnd/>
            <a:tailEnd/>
          </a:ln>
        </p:spPr>
        <p:txBody>
          <a:bodyPr/>
          <a:lstStyle/>
          <a:p>
            <a:endParaRPr lang="en-US"/>
          </a:p>
        </p:txBody>
      </p:sp>
      <p:sp>
        <p:nvSpPr>
          <p:cNvPr id="6222" name="Line 139"/>
          <p:cNvSpPr>
            <a:spLocks noChangeShapeType="1"/>
          </p:cNvSpPr>
          <p:nvPr/>
        </p:nvSpPr>
        <p:spPr bwMode="auto">
          <a:xfrm>
            <a:off x="3022600" y="4822825"/>
            <a:ext cx="1588" cy="641350"/>
          </a:xfrm>
          <a:prstGeom prst="line">
            <a:avLst/>
          </a:prstGeom>
          <a:noFill/>
          <a:ln w="15875">
            <a:solidFill>
              <a:srgbClr val="000000"/>
            </a:solidFill>
            <a:round/>
            <a:headEnd/>
            <a:tailEnd/>
          </a:ln>
        </p:spPr>
        <p:txBody>
          <a:bodyPr/>
          <a:lstStyle/>
          <a:p>
            <a:endParaRPr lang="en-US"/>
          </a:p>
        </p:txBody>
      </p:sp>
      <p:sp>
        <p:nvSpPr>
          <p:cNvPr id="6223" name="Line 140"/>
          <p:cNvSpPr>
            <a:spLocks noChangeShapeType="1"/>
          </p:cNvSpPr>
          <p:nvPr/>
        </p:nvSpPr>
        <p:spPr bwMode="auto">
          <a:xfrm>
            <a:off x="909638" y="4814888"/>
            <a:ext cx="1587" cy="641350"/>
          </a:xfrm>
          <a:prstGeom prst="line">
            <a:avLst/>
          </a:prstGeom>
          <a:noFill/>
          <a:ln w="15875">
            <a:solidFill>
              <a:srgbClr val="000000"/>
            </a:solidFill>
            <a:round/>
            <a:headEnd/>
            <a:tailEnd/>
          </a:ln>
        </p:spPr>
        <p:txBody>
          <a:bodyPr/>
          <a:lstStyle/>
          <a:p>
            <a:endParaRPr lang="en-US"/>
          </a:p>
        </p:txBody>
      </p:sp>
      <p:sp>
        <p:nvSpPr>
          <p:cNvPr id="6224" name="Rectangle 141"/>
          <p:cNvSpPr>
            <a:spLocks noChangeArrowheads="1"/>
          </p:cNvSpPr>
          <p:nvPr/>
        </p:nvSpPr>
        <p:spPr bwMode="auto">
          <a:xfrm>
            <a:off x="1011238" y="1031875"/>
            <a:ext cx="23368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H BRIDGE INVERTER</a:t>
            </a:r>
            <a:endParaRPr lang="en-US"/>
          </a:p>
        </p:txBody>
      </p:sp>
      <p:sp>
        <p:nvSpPr>
          <p:cNvPr id="6225" name="Rectangle 142"/>
          <p:cNvSpPr>
            <a:spLocks noChangeArrowheads="1"/>
          </p:cNvSpPr>
          <p:nvPr/>
        </p:nvSpPr>
        <p:spPr bwMode="auto">
          <a:xfrm>
            <a:off x="3346450" y="1031875"/>
            <a:ext cx="635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graphicFrame>
        <p:nvGraphicFramePr>
          <p:cNvPr id="6226" name="Object 143"/>
          <p:cNvGraphicFramePr>
            <a:graphicFrameLocks noChangeAspect="1"/>
          </p:cNvGraphicFramePr>
          <p:nvPr/>
        </p:nvGraphicFramePr>
        <p:xfrm>
          <a:off x="2459038" y="5964238"/>
          <a:ext cx="2373312" cy="384175"/>
        </p:xfrm>
        <a:graphic>
          <a:graphicData uri="http://schemas.openxmlformats.org/presentationml/2006/ole">
            <p:oleObj spid="_x0000_s148482" name="Equation" r:id="rId3" imgW="1409700" imgH="228600" progId="Equation.3">
              <p:embed/>
            </p:oleObj>
          </a:graphicData>
        </a:graphic>
      </p:graphicFrame>
      <p:sp>
        <p:nvSpPr>
          <p:cNvPr id="6227" name="Line 144"/>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ffectLst/>
        </p:spPr>
        <p:txBody>
          <a:bodyPr/>
          <a:lstStyle/>
          <a:p>
            <a:endParaRPr lang="en-US"/>
          </a:p>
        </p:txBody>
      </p:sp>
      <p:sp>
        <p:nvSpPr>
          <p:cNvPr id="32914" name="Line 146"/>
          <p:cNvSpPr>
            <a:spLocks noChangeShapeType="1"/>
          </p:cNvSpPr>
          <p:nvPr/>
        </p:nvSpPr>
        <p:spPr bwMode="auto">
          <a:xfrm>
            <a:off x="3767138" y="1816100"/>
            <a:ext cx="423862" cy="0"/>
          </a:xfrm>
          <a:prstGeom prst="line">
            <a:avLst/>
          </a:prstGeom>
          <a:noFill/>
          <a:ln w="25400">
            <a:solidFill>
              <a:srgbClr val="FF0000"/>
            </a:solidFill>
            <a:round/>
            <a:headEnd/>
            <a:tailEnd type="triangle" w="med" len="med"/>
          </a:ln>
          <a:effectLst/>
        </p:spPr>
        <p:txBody>
          <a:bodyPr/>
          <a:lstStyle/>
          <a:p>
            <a:endParaRPr lang="en-US"/>
          </a:p>
        </p:txBody>
      </p:sp>
      <p:sp>
        <p:nvSpPr>
          <p:cNvPr id="32917" name="Line 149"/>
          <p:cNvSpPr>
            <a:spLocks noChangeShapeType="1"/>
          </p:cNvSpPr>
          <p:nvPr/>
        </p:nvSpPr>
        <p:spPr bwMode="auto">
          <a:xfrm>
            <a:off x="3881438" y="3467100"/>
            <a:ext cx="309562" cy="0"/>
          </a:xfrm>
          <a:prstGeom prst="line">
            <a:avLst/>
          </a:prstGeom>
          <a:noFill/>
          <a:ln w="25400">
            <a:solidFill>
              <a:srgbClr val="FF0000"/>
            </a:solidFill>
            <a:round/>
            <a:headEnd/>
            <a:tailEnd type="triangle" w="med" len="med"/>
          </a:ln>
          <a:effectLst/>
        </p:spPr>
        <p:txBody>
          <a:bodyPr/>
          <a:lstStyle/>
          <a:p>
            <a:endParaRPr lang="en-US"/>
          </a:p>
        </p:txBody>
      </p:sp>
      <p:sp>
        <p:nvSpPr>
          <p:cNvPr id="32918" name="Line 150"/>
          <p:cNvSpPr>
            <a:spLocks noChangeShapeType="1"/>
          </p:cNvSpPr>
          <p:nvPr/>
        </p:nvSpPr>
        <p:spPr bwMode="auto">
          <a:xfrm>
            <a:off x="3881438" y="4005263"/>
            <a:ext cx="309562" cy="0"/>
          </a:xfrm>
          <a:prstGeom prst="line">
            <a:avLst/>
          </a:prstGeom>
          <a:noFill/>
          <a:ln w="25400">
            <a:solidFill>
              <a:srgbClr val="FF0000"/>
            </a:solidFill>
            <a:round/>
            <a:headEnd/>
            <a:tailEnd type="triangle" w="med" len="med"/>
          </a:ln>
          <a:effectLst/>
        </p:spPr>
        <p:txBody>
          <a:bodyPr/>
          <a:lstStyle/>
          <a:p>
            <a:endParaRPr lang="en-US"/>
          </a:p>
        </p:txBody>
      </p:sp>
      <p:sp>
        <p:nvSpPr>
          <p:cNvPr id="32919" name="Line 151"/>
          <p:cNvSpPr>
            <a:spLocks noChangeShapeType="1"/>
          </p:cNvSpPr>
          <p:nvPr/>
        </p:nvSpPr>
        <p:spPr bwMode="auto">
          <a:xfrm>
            <a:off x="923925" y="3006725"/>
            <a:ext cx="0" cy="306388"/>
          </a:xfrm>
          <a:prstGeom prst="line">
            <a:avLst/>
          </a:prstGeom>
          <a:noFill/>
          <a:ln w="38100">
            <a:solidFill>
              <a:srgbClr val="FF0000"/>
            </a:solidFill>
            <a:round/>
            <a:headEnd/>
            <a:tailEnd/>
          </a:ln>
          <a:effectLst/>
        </p:spPr>
        <p:txBody>
          <a:bodyPr/>
          <a:lstStyle/>
          <a:p>
            <a:endParaRPr lang="en-US"/>
          </a:p>
        </p:txBody>
      </p:sp>
      <p:sp>
        <p:nvSpPr>
          <p:cNvPr id="32920" name="Line 152"/>
          <p:cNvSpPr>
            <a:spLocks noChangeShapeType="1"/>
          </p:cNvSpPr>
          <p:nvPr/>
        </p:nvSpPr>
        <p:spPr bwMode="auto">
          <a:xfrm>
            <a:off x="3035300" y="3006725"/>
            <a:ext cx="0" cy="306388"/>
          </a:xfrm>
          <a:prstGeom prst="line">
            <a:avLst/>
          </a:prstGeom>
          <a:noFill/>
          <a:ln w="38100">
            <a:solidFill>
              <a:srgbClr val="FF0000"/>
            </a:solidFill>
            <a:round/>
            <a:headEnd/>
            <a:tailEnd/>
          </a:ln>
          <a:effectLst/>
        </p:spPr>
        <p:txBody>
          <a:bodyPr/>
          <a:lstStyle/>
          <a:p>
            <a:endParaRPr lang="en-US"/>
          </a:p>
        </p:txBody>
      </p:sp>
      <p:sp>
        <p:nvSpPr>
          <p:cNvPr id="32925" name="Text Box 157"/>
          <p:cNvSpPr txBox="1">
            <a:spLocks noChangeArrowheads="1"/>
          </p:cNvSpPr>
          <p:nvPr/>
        </p:nvSpPr>
        <p:spPr bwMode="auto">
          <a:xfrm>
            <a:off x="1752600" y="3352800"/>
            <a:ext cx="762000" cy="336550"/>
          </a:xfrm>
          <a:prstGeom prst="rect">
            <a:avLst/>
          </a:prstGeom>
          <a:noFill/>
          <a:ln w="9525">
            <a:noFill/>
            <a:miter lim="800000"/>
            <a:headEnd/>
            <a:tailEnd/>
          </a:ln>
          <a:effectLst/>
        </p:spPr>
        <p:txBody>
          <a:bodyPr>
            <a:spAutoFit/>
          </a:bodyPr>
          <a:lstStyle/>
          <a:p>
            <a:pPr algn="ctr" eaLnBrk="1" hangingPunct="1">
              <a:spcBef>
                <a:spcPct val="50000"/>
              </a:spcBef>
            </a:pPr>
            <a:r>
              <a:rPr lang="en-US" sz="1600" b="1">
                <a:solidFill>
                  <a:srgbClr val="FF0000"/>
                </a:solidFill>
              </a:rPr>
              <a:t>+ 0 −</a:t>
            </a:r>
          </a:p>
        </p:txBody>
      </p:sp>
      <p:sp>
        <p:nvSpPr>
          <p:cNvPr id="32926" name="Oval 158"/>
          <p:cNvSpPr>
            <a:spLocks noChangeArrowheads="1"/>
          </p:cNvSpPr>
          <p:nvPr/>
        </p:nvSpPr>
        <p:spPr bwMode="auto">
          <a:xfrm>
            <a:off x="3457575" y="2814638"/>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2927" name="Oval 159"/>
          <p:cNvSpPr>
            <a:spLocks noChangeArrowheads="1"/>
          </p:cNvSpPr>
          <p:nvPr/>
        </p:nvSpPr>
        <p:spPr bwMode="auto">
          <a:xfrm>
            <a:off x="3457575" y="4349750"/>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2928" name="Oval 160"/>
          <p:cNvSpPr>
            <a:spLocks noChangeArrowheads="1"/>
          </p:cNvSpPr>
          <p:nvPr/>
        </p:nvSpPr>
        <p:spPr bwMode="auto">
          <a:xfrm>
            <a:off x="1344613" y="2814638"/>
            <a:ext cx="461962"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2929" name="Oval 161"/>
          <p:cNvSpPr>
            <a:spLocks noChangeArrowheads="1"/>
          </p:cNvSpPr>
          <p:nvPr/>
        </p:nvSpPr>
        <p:spPr bwMode="auto">
          <a:xfrm>
            <a:off x="1346200" y="4349750"/>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2930" name="Line 162"/>
          <p:cNvSpPr>
            <a:spLocks noChangeShapeType="1"/>
          </p:cNvSpPr>
          <p:nvPr/>
        </p:nvSpPr>
        <p:spPr bwMode="auto">
          <a:xfrm>
            <a:off x="914400" y="4572000"/>
            <a:ext cx="241300" cy="147638"/>
          </a:xfrm>
          <a:prstGeom prst="line">
            <a:avLst/>
          </a:prstGeom>
          <a:noFill/>
          <a:ln w="15875">
            <a:solidFill>
              <a:srgbClr val="00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29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2914"/>
                                        </p:tgtEl>
                                        <p:attrNameLst>
                                          <p:attrName>style.visibility</p:attrName>
                                        </p:attrNameLst>
                                      </p:cBhvr>
                                      <p:to>
                                        <p:strVal val="visible"/>
                                      </p:to>
                                    </p:se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499"/>
                                          </p:stCondLst>
                                        </p:cTn>
                                        <p:tgtEl>
                                          <p:spTgt spid="32920"/>
                                        </p:tgtEl>
                                        <p:attrNameLst>
                                          <p:attrName>style.visibility</p:attrName>
                                        </p:attrNameLst>
                                      </p:cBhvr>
                                      <p:to>
                                        <p:strVal val="visible"/>
                                      </p:to>
                                    </p:set>
                                  </p:childTnLst>
                                </p:cTn>
                              </p:par>
                            </p:childTnLst>
                          </p:cTn>
                        </p:par>
                        <p:par>
                          <p:cTn id="14" fill="hold" nodeType="afterGroup">
                            <p:stCondLst>
                              <p:cond delay="1000"/>
                            </p:stCondLst>
                            <p:childTnLst>
                              <p:par>
                                <p:cTn id="15" presetID="1" presetClass="entr" presetSubtype="0" fill="hold" grpId="0" nodeType="afterEffect">
                                  <p:stCondLst>
                                    <p:cond delay="0"/>
                                  </p:stCondLst>
                                  <p:childTnLst>
                                    <p:set>
                                      <p:cBhvr>
                                        <p:cTn id="16" dur="1" fill="hold">
                                          <p:stCondLst>
                                            <p:cond delay="499"/>
                                          </p:stCondLst>
                                        </p:cTn>
                                        <p:tgtEl>
                                          <p:spTgt spid="32847"/>
                                        </p:tgtEl>
                                        <p:attrNameLst>
                                          <p:attrName>style.visibility</p:attrName>
                                        </p:attrNameLst>
                                      </p:cBhvr>
                                      <p:to>
                                        <p:strVal val="visible"/>
                                      </p:to>
                                    </p:set>
                                  </p:childTnLst>
                                </p:cTn>
                              </p:par>
                            </p:childTnLst>
                          </p:cTn>
                        </p:par>
                        <p:par>
                          <p:cTn id="17" fill="hold" nodeType="afterGroup">
                            <p:stCondLst>
                              <p:cond delay="1500"/>
                            </p:stCondLst>
                            <p:childTnLst>
                              <p:par>
                                <p:cTn id="18" presetID="1" presetClass="entr" presetSubtype="0" fill="hold" grpId="0" nodeType="afterEffect">
                                  <p:stCondLst>
                                    <p:cond delay="0"/>
                                  </p:stCondLst>
                                  <p:childTnLst>
                                    <p:set>
                                      <p:cBhvr>
                                        <p:cTn id="19" dur="1" fill="hold">
                                          <p:stCondLst>
                                            <p:cond delay="499"/>
                                          </p:stCondLst>
                                        </p:cTn>
                                        <p:tgtEl>
                                          <p:spTgt spid="32930"/>
                                        </p:tgtEl>
                                        <p:attrNameLst>
                                          <p:attrName>style.visibility</p:attrName>
                                        </p:attrNameLst>
                                      </p:cBhvr>
                                      <p:to>
                                        <p:strVal val="visible"/>
                                      </p:to>
                                    </p:set>
                                  </p:childTnLst>
                                </p:cTn>
                              </p:par>
                            </p:childTnLst>
                          </p:cTn>
                        </p:par>
                        <p:par>
                          <p:cTn id="20" fill="hold" nodeType="afterGroup">
                            <p:stCondLst>
                              <p:cond delay="2000"/>
                            </p:stCondLst>
                            <p:childTnLst>
                              <p:par>
                                <p:cTn id="21" presetID="1" presetClass="entr" presetSubtype="0" fill="hold" grpId="0" nodeType="afterEffect">
                                  <p:stCondLst>
                                    <p:cond delay="0"/>
                                  </p:stCondLst>
                                  <p:childTnLst>
                                    <p:set>
                                      <p:cBhvr>
                                        <p:cTn id="22" dur="1" fill="hold">
                                          <p:stCondLst>
                                            <p:cond delay="499"/>
                                          </p:stCondLst>
                                        </p:cTn>
                                        <p:tgtEl>
                                          <p:spTgt spid="32925">
                                            <p:txEl>
                                              <p:charRg st="4294967295" end="429496729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2917"/>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32928"/>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32926"/>
                                        </p:tgtEl>
                                        <p:attrNameLst>
                                          <p:attrName>style.visibility</p:attrName>
                                        </p:attrNameLst>
                                      </p:cBhvr>
                                      <p:to>
                                        <p:strVal val="visible"/>
                                      </p:to>
                                    </p:set>
                                  </p:childTnLst>
                                </p:cTn>
                              </p:par>
                            </p:childTnLst>
                          </p:cTn>
                        </p:par>
                        <p:par>
                          <p:cTn id="33" fill="hold" nodeType="afterGroup">
                            <p:stCondLst>
                              <p:cond delay="1500"/>
                            </p:stCondLst>
                            <p:childTnLst>
                              <p:par>
                                <p:cTn id="34" presetID="1" presetClass="entr" presetSubtype="0" fill="hold" grpId="0" nodeType="afterEffect">
                                  <p:stCondLst>
                                    <p:cond delay="0"/>
                                  </p:stCondLst>
                                  <p:childTnLst>
                                    <p:set>
                                      <p:cBhvr>
                                        <p:cTn id="35" dur="1" fill="hold">
                                          <p:stCondLst>
                                            <p:cond delay="499"/>
                                          </p:stCondLst>
                                        </p:cTn>
                                        <p:tgtEl>
                                          <p:spTgt spid="32929"/>
                                        </p:tgtEl>
                                        <p:attrNameLst>
                                          <p:attrName>style.visibility</p:attrName>
                                        </p:attrNameLst>
                                      </p:cBhvr>
                                      <p:to>
                                        <p:strVal val="visible"/>
                                      </p:to>
                                    </p:set>
                                  </p:childTnLst>
                                </p:cTn>
                              </p:par>
                            </p:childTnLst>
                          </p:cTn>
                        </p:par>
                        <p:par>
                          <p:cTn id="36" fill="hold" nodeType="afterGroup">
                            <p:stCondLst>
                              <p:cond delay="2000"/>
                            </p:stCondLst>
                            <p:childTnLst>
                              <p:par>
                                <p:cTn id="37" presetID="1" presetClass="entr" presetSubtype="0" fill="hold" grpId="0" nodeType="afterEffect">
                                  <p:stCondLst>
                                    <p:cond delay="0"/>
                                  </p:stCondLst>
                                  <p:childTnLst>
                                    <p:set>
                                      <p:cBhvr>
                                        <p:cTn id="38" dur="1" fill="hold">
                                          <p:stCondLst>
                                            <p:cond delay="499"/>
                                          </p:stCondLst>
                                        </p:cTn>
                                        <p:tgtEl>
                                          <p:spTgt spid="3292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2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7" grpId="0" animBg="1"/>
      <p:bldP spid="32914" grpId="0" animBg="1"/>
      <p:bldP spid="32917" grpId="0" animBg="1"/>
      <p:bldP spid="32918" grpId="0" animBg="1"/>
      <p:bldP spid="32919" grpId="0" animBg="1"/>
      <p:bldP spid="32920" grpId="0" animBg="1"/>
      <p:bldP spid="32925" grpId="0" autoUpdateAnimBg="0"/>
      <p:bldP spid="32926" grpId="0" animBg="1"/>
      <p:bldP spid="32927" grpId="0" animBg="1"/>
      <p:bldP spid="32928" grpId="0" animBg="1"/>
      <p:bldP spid="32929" grpId="0" animBg="1"/>
      <p:bldP spid="3293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a:ln>
            <a:miter lim="800000"/>
            <a:headEnd/>
            <a:tailEnd/>
          </a:ln>
        </p:spPr>
        <p:txBody>
          <a:bodyPr/>
          <a:lstStyle/>
          <a:p>
            <a:fld id="{3F1D41FE-878F-4DD1-809F-59299693C590}" type="slidenum">
              <a:rPr lang="en-US"/>
              <a:pPr/>
              <a:t>68</a:t>
            </a:fld>
            <a:endParaRPr lang="en-US"/>
          </a:p>
        </p:txBody>
      </p:sp>
      <p:sp>
        <p:nvSpPr>
          <p:cNvPr id="7171" name="Rectangle 2"/>
          <p:cNvSpPr>
            <a:spLocks noChangeArrowheads="1"/>
          </p:cNvSpPr>
          <p:nvPr/>
        </p:nvSpPr>
        <p:spPr bwMode="auto">
          <a:xfrm>
            <a:off x="646113" y="922338"/>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grpSp>
        <p:nvGrpSpPr>
          <p:cNvPr id="2" name="Group 3"/>
          <p:cNvGrpSpPr>
            <a:grpSpLocks/>
          </p:cNvGrpSpPr>
          <p:nvPr/>
        </p:nvGrpSpPr>
        <p:grpSpPr bwMode="auto">
          <a:xfrm>
            <a:off x="4232275" y="1066800"/>
            <a:ext cx="4340225" cy="1414463"/>
            <a:chOff x="2666" y="672"/>
            <a:chExt cx="2734" cy="891"/>
          </a:xfrm>
        </p:grpSpPr>
        <p:sp>
          <p:nvSpPr>
            <p:cNvPr id="7295" name="Rectangle 4"/>
            <p:cNvSpPr>
              <a:spLocks noChangeArrowheads="1"/>
            </p:cNvSpPr>
            <p:nvPr/>
          </p:nvSpPr>
          <p:spPr bwMode="auto">
            <a:xfrm>
              <a:off x="2666" y="672"/>
              <a:ext cx="2734" cy="891"/>
            </a:xfrm>
            <a:prstGeom prst="rect">
              <a:avLst/>
            </a:prstGeom>
            <a:noFill/>
            <a:ln w="9525" cap="rnd">
              <a:solidFill>
                <a:srgbClr val="000000"/>
              </a:solidFill>
              <a:miter lim="800000"/>
              <a:headEnd/>
              <a:tailEnd/>
            </a:ln>
          </p:spPr>
          <p:txBody>
            <a:bodyPr/>
            <a:lstStyle/>
            <a:p>
              <a:pPr eaLnBrk="1" hangingPunct="1"/>
              <a:endParaRPr lang="en-US"/>
            </a:p>
          </p:txBody>
        </p:sp>
        <p:sp>
          <p:nvSpPr>
            <p:cNvPr id="7296" name="Rectangle 5"/>
            <p:cNvSpPr>
              <a:spLocks noChangeArrowheads="1"/>
            </p:cNvSpPr>
            <p:nvPr/>
          </p:nvSpPr>
          <p:spPr bwMode="auto">
            <a:xfrm>
              <a:off x="2728" y="708"/>
              <a:ext cx="18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Corresponding values of Vab</a:t>
              </a:r>
              <a:endParaRPr lang="en-US"/>
            </a:p>
          </p:txBody>
        </p:sp>
        <p:sp>
          <p:nvSpPr>
            <p:cNvPr id="7297" name="Rectangle 6"/>
            <p:cNvSpPr>
              <a:spLocks noChangeArrowheads="1"/>
            </p:cNvSpPr>
            <p:nvPr/>
          </p:nvSpPr>
          <p:spPr bwMode="auto">
            <a:xfrm>
              <a:off x="4585" y="708"/>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7298" name="Rectangle 7"/>
            <p:cNvSpPr>
              <a:spLocks noChangeArrowheads="1"/>
            </p:cNvSpPr>
            <p:nvPr/>
          </p:nvSpPr>
          <p:spPr bwMode="auto">
            <a:xfrm>
              <a:off x="2728" y="874"/>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299" name="Rectangle 8"/>
            <p:cNvSpPr>
              <a:spLocks noChangeArrowheads="1"/>
            </p:cNvSpPr>
            <p:nvPr/>
          </p:nvSpPr>
          <p:spPr bwMode="auto">
            <a:xfrm>
              <a:off x="2778" y="874"/>
              <a:ext cx="6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a:t>
              </a:r>
              <a:endParaRPr lang="en-US"/>
            </a:p>
          </p:txBody>
        </p:sp>
        <p:sp>
          <p:nvSpPr>
            <p:cNvPr id="7300" name="Rectangle 9"/>
            <p:cNvSpPr>
              <a:spLocks noChangeArrowheads="1"/>
            </p:cNvSpPr>
            <p:nvPr/>
          </p:nvSpPr>
          <p:spPr bwMode="auto">
            <a:xfrm>
              <a:off x="3414" y="869"/>
              <a:ext cx="40" cy="173"/>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7301" name="Rectangle 10"/>
            <p:cNvSpPr>
              <a:spLocks noChangeArrowheads="1"/>
            </p:cNvSpPr>
            <p:nvPr/>
          </p:nvSpPr>
          <p:spPr bwMode="auto">
            <a:xfrm>
              <a:off x="3454" y="874"/>
              <a:ext cx="37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and B</a:t>
              </a:r>
              <a:endParaRPr lang="en-US"/>
            </a:p>
          </p:txBody>
        </p:sp>
        <p:sp>
          <p:nvSpPr>
            <p:cNvPr id="7302" name="Rectangle 11"/>
            <p:cNvSpPr>
              <a:spLocks noChangeArrowheads="1"/>
            </p:cNvSpPr>
            <p:nvPr/>
          </p:nvSpPr>
          <p:spPr bwMode="auto">
            <a:xfrm>
              <a:off x="3832" y="874"/>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303" name="Rectangle 12"/>
            <p:cNvSpPr>
              <a:spLocks noChangeArrowheads="1"/>
            </p:cNvSpPr>
            <p:nvPr/>
          </p:nvSpPr>
          <p:spPr bwMode="auto">
            <a:xfrm>
              <a:off x="3911" y="874"/>
              <a:ext cx="1204"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Vdc</a:t>
              </a:r>
              <a:endParaRPr lang="en-US"/>
            </a:p>
          </p:txBody>
        </p:sp>
        <p:sp>
          <p:nvSpPr>
            <p:cNvPr id="7304" name="Rectangle 13"/>
            <p:cNvSpPr>
              <a:spLocks noChangeArrowheads="1"/>
            </p:cNvSpPr>
            <p:nvPr/>
          </p:nvSpPr>
          <p:spPr bwMode="auto">
            <a:xfrm>
              <a:off x="5117" y="874"/>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7305" name="Rectangle 14"/>
            <p:cNvSpPr>
              <a:spLocks noChangeArrowheads="1"/>
            </p:cNvSpPr>
            <p:nvPr/>
          </p:nvSpPr>
          <p:spPr bwMode="auto">
            <a:xfrm>
              <a:off x="2728" y="1040"/>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306" name="Rectangle 15"/>
            <p:cNvSpPr>
              <a:spLocks noChangeArrowheads="1"/>
            </p:cNvSpPr>
            <p:nvPr/>
          </p:nvSpPr>
          <p:spPr bwMode="auto">
            <a:xfrm>
              <a:off x="2778" y="1040"/>
              <a:ext cx="21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 and B+ closed, Vab = 0</a:t>
              </a:r>
              <a:endParaRPr lang="en-US"/>
            </a:p>
          </p:txBody>
        </p:sp>
        <p:sp>
          <p:nvSpPr>
            <p:cNvPr id="7307" name="Rectangle 16"/>
            <p:cNvSpPr>
              <a:spLocks noChangeArrowheads="1"/>
            </p:cNvSpPr>
            <p:nvPr/>
          </p:nvSpPr>
          <p:spPr bwMode="auto">
            <a:xfrm>
              <a:off x="4953" y="1040"/>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7308" name="Rectangle 17"/>
            <p:cNvSpPr>
              <a:spLocks noChangeArrowheads="1"/>
            </p:cNvSpPr>
            <p:nvPr/>
          </p:nvSpPr>
          <p:spPr bwMode="auto">
            <a:xfrm>
              <a:off x="2728" y="1206"/>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309" name="Rectangle 18"/>
            <p:cNvSpPr>
              <a:spLocks noChangeArrowheads="1"/>
            </p:cNvSpPr>
            <p:nvPr/>
          </p:nvSpPr>
          <p:spPr bwMode="auto">
            <a:xfrm>
              <a:off x="2778" y="1206"/>
              <a:ext cx="105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 closed and A</a:t>
              </a:r>
              <a:endParaRPr lang="en-US"/>
            </a:p>
          </p:txBody>
        </p:sp>
        <p:sp>
          <p:nvSpPr>
            <p:cNvPr id="7310" name="Rectangle 19"/>
            <p:cNvSpPr>
              <a:spLocks noChangeArrowheads="1"/>
            </p:cNvSpPr>
            <p:nvPr/>
          </p:nvSpPr>
          <p:spPr bwMode="auto">
            <a:xfrm>
              <a:off x="3832"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311" name="Rectangle 20"/>
            <p:cNvSpPr>
              <a:spLocks noChangeArrowheads="1"/>
            </p:cNvSpPr>
            <p:nvPr/>
          </p:nvSpPr>
          <p:spPr bwMode="auto">
            <a:xfrm>
              <a:off x="3911" y="1206"/>
              <a:ext cx="9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a:t>
              </a:r>
              <a:endParaRPr lang="en-US"/>
            </a:p>
          </p:txBody>
        </p:sp>
        <p:sp>
          <p:nvSpPr>
            <p:cNvPr id="7312" name="Rectangle 21"/>
            <p:cNvSpPr>
              <a:spLocks noChangeArrowheads="1"/>
            </p:cNvSpPr>
            <p:nvPr/>
          </p:nvSpPr>
          <p:spPr bwMode="auto">
            <a:xfrm>
              <a:off x="4870"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313" name="Rectangle 22"/>
            <p:cNvSpPr>
              <a:spLocks noChangeArrowheads="1"/>
            </p:cNvSpPr>
            <p:nvPr/>
          </p:nvSpPr>
          <p:spPr bwMode="auto">
            <a:xfrm>
              <a:off x="4949" y="1206"/>
              <a:ext cx="248"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Vdc</a:t>
              </a:r>
              <a:endParaRPr lang="en-US"/>
            </a:p>
          </p:txBody>
        </p:sp>
        <p:sp>
          <p:nvSpPr>
            <p:cNvPr id="7314" name="Rectangle 23"/>
            <p:cNvSpPr>
              <a:spLocks noChangeArrowheads="1"/>
            </p:cNvSpPr>
            <p:nvPr/>
          </p:nvSpPr>
          <p:spPr bwMode="auto">
            <a:xfrm>
              <a:off x="5197" y="1206"/>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7315" name="Rectangle 24"/>
            <p:cNvSpPr>
              <a:spLocks noChangeArrowheads="1"/>
            </p:cNvSpPr>
            <p:nvPr/>
          </p:nvSpPr>
          <p:spPr bwMode="auto">
            <a:xfrm>
              <a:off x="2728" y="1371"/>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316" name="Rectangle 25"/>
            <p:cNvSpPr>
              <a:spLocks noChangeArrowheads="1"/>
            </p:cNvSpPr>
            <p:nvPr/>
          </p:nvSpPr>
          <p:spPr bwMode="auto">
            <a:xfrm>
              <a:off x="2778" y="1371"/>
              <a:ext cx="9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a:t>
              </a:r>
              <a:endParaRPr lang="en-US"/>
            </a:p>
          </p:txBody>
        </p:sp>
        <p:sp>
          <p:nvSpPr>
            <p:cNvPr id="7317" name="Rectangle 26"/>
            <p:cNvSpPr>
              <a:spLocks noChangeArrowheads="1"/>
            </p:cNvSpPr>
            <p:nvPr/>
          </p:nvSpPr>
          <p:spPr bwMode="auto">
            <a:xfrm>
              <a:off x="2874"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318" name="Rectangle 27"/>
            <p:cNvSpPr>
              <a:spLocks noChangeArrowheads="1"/>
            </p:cNvSpPr>
            <p:nvPr/>
          </p:nvSpPr>
          <p:spPr bwMode="auto">
            <a:xfrm>
              <a:off x="2954" y="1371"/>
              <a:ext cx="8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and A</a:t>
              </a:r>
              <a:endParaRPr lang="en-US"/>
            </a:p>
          </p:txBody>
        </p:sp>
        <p:sp>
          <p:nvSpPr>
            <p:cNvPr id="7319" name="Rectangle 28"/>
            <p:cNvSpPr>
              <a:spLocks noChangeArrowheads="1"/>
            </p:cNvSpPr>
            <p:nvPr/>
          </p:nvSpPr>
          <p:spPr bwMode="auto">
            <a:xfrm>
              <a:off x="3827"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320" name="Rectangle 29"/>
            <p:cNvSpPr>
              <a:spLocks noChangeArrowheads="1"/>
            </p:cNvSpPr>
            <p:nvPr/>
          </p:nvSpPr>
          <p:spPr bwMode="auto">
            <a:xfrm>
              <a:off x="3907" y="1371"/>
              <a:ext cx="10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0</a:t>
              </a:r>
              <a:endParaRPr lang="en-US"/>
            </a:p>
          </p:txBody>
        </p:sp>
        <p:sp>
          <p:nvSpPr>
            <p:cNvPr id="7321" name="Rectangle 30"/>
            <p:cNvSpPr>
              <a:spLocks noChangeArrowheads="1"/>
            </p:cNvSpPr>
            <p:nvPr/>
          </p:nvSpPr>
          <p:spPr bwMode="auto">
            <a:xfrm>
              <a:off x="4944" y="1371"/>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grpSp>
      <p:sp>
        <p:nvSpPr>
          <p:cNvPr id="7173" name="Rectangle 31"/>
          <p:cNvSpPr>
            <a:spLocks noChangeArrowheads="1"/>
          </p:cNvSpPr>
          <p:nvPr/>
        </p:nvSpPr>
        <p:spPr bwMode="auto">
          <a:xfrm>
            <a:off x="4232275" y="3257550"/>
            <a:ext cx="4340225" cy="1152525"/>
          </a:xfrm>
          <a:prstGeom prst="rect">
            <a:avLst/>
          </a:prstGeom>
          <a:noFill/>
          <a:ln w="9525" cap="rnd">
            <a:solidFill>
              <a:srgbClr val="000000"/>
            </a:solidFill>
            <a:miter lim="800000"/>
            <a:headEnd/>
            <a:tailEnd/>
          </a:ln>
        </p:spPr>
        <p:txBody>
          <a:bodyPr/>
          <a:lstStyle/>
          <a:p>
            <a:pPr eaLnBrk="1" hangingPunct="1"/>
            <a:endParaRPr lang="en-US"/>
          </a:p>
        </p:txBody>
      </p:sp>
      <p:sp>
        <p:nvSpPr>
          <p:cNvPr id="7174" name="Rectangle 32"/>
          <p:cNvSpPr>
            <a:spLocks noChangeArrowheads="1"/>
          </p:cNvSpPr>
          <p:nvPr/>
        </p:nvSpPr>
        <p:spPr bwMode="auto">
          <a:xfrm>
            <a:off x="4330700" y="3316288"/>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175" name="Rectangle 33"/>
          <p:cNvSpPr>
            <a:spLocks noChangeArrowheads="1"/>
          </p:cNvSpPr>
          <p:nvPr/>
        </p:nvSpPr>
        <p:spPr bwMode="auto">
          <a:xfrm>
            <a:off x="4410075" y="331628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7176" name="Rectangle 34"/>
          <p:cNvSpPr>
            <a:spLocks noChangeArrowheads="1"/>
          </p:cNvSpPr>
          <p:nvPr/>
        </p:nvSpPr>
        <p:spPr bwMode="auto">
          <a:xfrm>
            <a:off x="4440238" y="3316288"/>
            <a:ext cx="40894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The free wheeling diodes permit current </a:t>
            </a:r>
            <a:endParaRPr lang="en-US"/>
          </a:p>
        </p:txBody>
      </p:sp>
      <p:sp>
        <p:nvSpPr>
          <p:cNvPr id="7177" name="Rectangle 35"/>
          <p:cNvSpPr>
            <a:spLocks noChangeArrowheads="1"/>
          </p:cNvSpPr>
          <p:nvPr/>
        </p:nvSpPr>
        <p:spPr bwMode="auto">
          <a:xfrm>
            <a:off x="4440238" y="3578225"/>
            <a:ext cx="16383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to flow even if al</a:t>
            </a:r>
            <a:endParaRPr lang="en-US"/>
          </a:p>
        </p:txBody>
      </p:sp>
      <p:sp>
        <p:nvSpPr>
          <p:cNvPr id="7178" name="Rectangle 36"/>
          <p:cNvSpPr>
            <a:spLocks noChangeArrowheads="1"/>
          </p:cNvSpPr>
          <p:nvPr/>
        </p:nvSpPr>
        <p:spPr bwMode="auto">
          <a:xfrm>
            <a:off x="6078538" y="3578225"/>
            <a:ext cx="20828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l switches are open  </a:t>
            </a:r>
            <a:endParaRPr lang="en-US"/>
          </a:p>
        </p:txBody>
      </p:sp>
      <p:sp>
        <p:nvSpPr>
          <p:cNvPr id="7179" name="Rectangle 37"/>
          <p:cNvSpPr>
            <a:spLocks noChangeArrowheads="1"/>
          </p:cNvSpPr>
          <p:nvPr/>
        </p:nvSpPr>
        <p:spPr bwMode="auto">
          <a:xfrm>
            <a:off x="8137525" y="3578225"/>
            <a:ext cx="635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7180" name="Rectangle 38"/>
          <p:cNvSpPr>
            <a:spLocks noChangeArrowheads="1"/>
          </p:cNvSpPr>
          <p:nvPr/>
        </p:nvSpPr>
        <p:spPr bwMode="auto">
          <a:xfrm>
            <a:off x="4330700" y="3840163"/>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7181" name="Rectangle 39"/>
          <p:cNvSpPr>
            <a:spLocks noChangeArrowheads="1"/>
          </p:cNvSpPr>
          <p:nvPr/>
        </p:nvSpPr>
        <p:spPr bwMode="auto">
          <a:xfrm>
            <a:off x="4410075" y="3840163"/>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7182" name="Rectangle 40"/>
          <p:cNvSpPr>
            <a:spLocks noChangeArrowheads="1"/>
          </p:cNvSpPr>
          <p:nvPr/>
        </p:nvSpPr>
        <p:spPr bwMode="auto">
          <a:xfrm>
            <a:off x="4440238" y="3840163"/>
            <a:ext cx="34163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These diodes also permit lagging </a:t>
            </a:r>
            <a:endParaRPr lang="en-US"/>
          </a:p>
        </p:txBody>
      </p:sp>
      <p:sp>
        <p:nvSpPr>
          <p:cNvPr id="7183" name="Rectangle 41"/>
          <p:cNvSpPr>
            <a:spLocks noChangeArrowheads="1"/>
          </p:cNvSpPr>
          <p:nvPr/>
        </p:nvSpPr>
        <p:spPr bwMode="auto">
          <a:xfrm>
            <a:off x="4440238" y="4103688"/>
            <a:ext cx="3365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currents to flow in inductive loads</a:t>
            </a:r>
            <a:endParaRPr lang="en-US"/>
          </a:p>
        </p:txBody>
      </p:sp>
      <p:sp>
        <p:nvSpPr>
          <p:cNvPr id="7184" name="Rectangle 42"/>
          <p:cNvSpPr>
            <a:spLocks noChangeArrowheads="1"/>
          </p:cNvSpPr>
          <p:nvPr/>
        </p:nvSpPr>
        <p:spPr bwMode="auto">
          <a:xfrm>
            <a:off x="7807325" y="410368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7185" name="Line 43"/>
          <p:cNvSpPr>
            <a:spLocks noChangeShapeType="1"/>
          </p:cNvSpPr>
          <p:nvPr/>
        </p:nvSpPr>
        <p:spPr bwMode="auto">
          <a:xfrm>
            <a:off x="906463" y="2419350"/>
            <a:ext cx="1587" cy="488950"/>
          </a:xfrm>
          <a:prstGeom prst="line">
            <a:avLst/>
          </a:prstGeom>
          <a:noFill/>
          <a:ln w="15875">
            <a:solidFill>
              <a:srgbClr val="000000"/>
            </a:solidFill>
            <a:round/>
            <a:headEnd/>
            <a:tailEnd/>
          </a:ln>
        </p:spPr>
        <p:txBody>
          <a:bodyPr/>
          <a:lstStyle/>
          <a:p>
            <a:endParaRPr lang="en-US"/>
          </a:p>
        </p:txBody>
      </p:sp>
      <p:sp>
        <p:nvSpPr>
          <p:cNvPr id="7186" name="Line 44"/>
          <p:cNvSpPr>
            <a:spLocks noChangeShapeType="1"/>
          </p:cNvSpPr>
          <p:nvPr/>
        </p:nvSpPr>
        <p:spPr bwMode="auto">
          <a:xfrm>
            <a:off x="906463" y="2906713"/>
            <a:ext cx="1587" cy="168275"/>
          </a:xfrm>
          <a:prstGeom prst="line">
            <a:avLst/>
          </a:prstGeom>
          <a:noFill/>
          <a:ln w="15875">
            <a:solidFill>
              <a:srgbClr val="000000"/>
            </a:solidFill>
            <a:round/>
            <a:headEnd/>
            <a:tailEnd/>
          </a:ln>
        </p:spPr>
        <p:txBody>
          <a:bodyPr/>
          <a:lstStyle/>
          <a:p>
            <a:endParaRPr lang="en-US"/>
          </a:p>
        </p:txBody>
      </p:sp>
      <p:sp>
        <p:nvSpPr>
          <p:cNvPr id="7187" name="Line 46"/>
          <p:cNvSpPr>
            <a:spLocks noChangeShapeType="1"/>
          </p:cNvSpPr>
          <p:nvPr/>
        </p:nvSpPr>
        <p:spPr bwMode="auto">
          <a:xfrm>
            <a:off x="906463" y="3287713"/>
            <a:ext cx="1587" cy="641350"/>
          </a:xfrm>
          <a:prstGeom prst="line">
            <a:avLst/>
          </a:prstGeom>
          <a:noFill/>
          <a:ln w="15875">
            <a:solidFill>
              <a:srgbClr val="000000"/>
            </a:solidFill>
            <a:round/>
            <a:headEnd/>
            <a:tailEnd/>
          </a:ln>
        </p:spPr>
        <p:txBody>
          <a:bodyPr/>
          <a:lstStyle/>
          <a:p>
            <a:endParaRPr lang="en-US"/>
          </a:p>
        </p:txBody>
      </p:sp>
      <p:grpSp>
        <p:nvGrpSpPr>
          <p:cNvPr id="3" name="Group 47"/>
          <p:cNvGrpSpPr>
            <a:grpSpLocks/>
          </p:cNvGrpSpPr>
          <p:nvPr/>
        </p:nvGrpSpPr>
        <p:grpSpPr bwMode="auto">
          <a:xfrm>
            <a:off x="1422400" y="2919413"/>
            <a:ext cx="288925" cy="149225"/>
            <a:chOff x="896" y="1839"/>
            <a:chExt cx="182" cy="94"/>
          </a:xfrm>
        </p:grpSpPr>
        <p:grpSp>
          <p:nvGrpSpPr>
            <p:cNvPr id="4" name="Group 48"/>
            <p:cNvGrpSpPr>
              <a:grpSpLocks/>
            </p:cNvGrpSpPr>
            <p:nvPr/>
          </p:nvGrpSpPr>
          <p:grpSpPr bwMode="auto">
            <a:xfrm>
              <a:off x="906" y="1839"/>
              <a:ext cx="162" cy="94"/>
              <a:chOff x="906" y="1839"/>
              <a:chExt cx="162" cy="94"/>
            </a:xfrm>
          </p:grpSpPr>
          <p:sp>
            <p:nvSpPr>
              <p:cNvPr id="7293" name="Freeform 49"/>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7294" name="Freeform 50"/>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7292" name="Line 51"/>
            <p:cNvSpPr>
              <a:spLocks noChangeShapeType="1"/>
            </p:cNvSpPr>
            <p:nvPr/>
          </p:nvSpPr>
          <p:spPr bwMode="auto">
            <a:xfrm>
              <a:off x="896" y="1839"/>
              <a:ext cx="182" cy="1"/>
            </a:xfrm>
            <a:prstGeom prst="line">
              <a:avLst/>
            </a:prstGeom>
            <a:noFill/>
            <a:ln w="15875">
              <a:solidFill>
                <a:srgbClr val="000000"/>
              </a:solidFill>
              <a:round/>
              <a:headEnd/>
              <a:tailEnd/>
            </a:ln>
          </p:spPr>
          <p:txBody>
            <a:bodyPr/>
            <a:lstStyle/>
            <a:p>
              <a:endParaRPr lang="en-US"/>
            </a:p>
          </p:txBody>
        </p:sp>
      </p:grpSp>
      <p:sp>
        <p:nvSpPr>
          <p:cNvPr id="7189" name="Line 52"/>
          <p:cNvSpPr>
            <a:spLocks noChangeShapeType="1"/>
          </p:cNvSpPr>
          <p:nvPr/>
        </p:nvSpPr>
        <p:spPr bwMode="auto">
          <a:xfrm flipV="1">
            <a:off x="1566863" y="2647950"/>
            <a:ext cx="1587" cy="271463"/>
          </a:xfrm>
          <a:prstGeom prst="line">
            <a:avLst/>
          </a:prstGeom>
          <a:noFill/>
          <a:ln w="15875">
            <a:solidFill>
              <a:srgbClr val="000000"/>
            </a:solidFill>
            <a:round/>
            <a:headEnd/>
            <a:tailEnd/>
          </a:ln>
        </p:spPr>
        <p:txBody>
          <a:bodyPr/>
          <a:lstStyle/>
          <a:p>
            <a:endParaRPr lang="en-US"/>
          </a:p>
        </p:txBody>
      </p:sp>
      <p:sp>
        <p:nvSpPr>
          <p:cNvPr id="7190" name="Line 53"/>
          <p:cNvSpPr>
            <a:spLocks noChangeShapeType="1"/>
          </p:cNvSpPr>
          <p:nvPr/>
        </p:nvSpPr>
        <p:spPr bwMode="auto">
          <a:xfrm flipV="1">
            <a:off x="1566863" y="3078163"/>
            <a:ext cx="1587" cy="533400"/>
          </a:xfrm>
          <a:prstGeom prst="line">
            <a:avLst/>
          </a:prstGeom>
          <a:noFill/>
          <a:ln w="15875">
            <a:solidFill>
              <a:srgbClr val="000000"/>
            </a:solidFill>
            <a:round/>
            <a:headEnd/>
            <a:tailEnd/>
          </a:ln>
        </p:spPr>
        <p:txBody>
          <a:bodyPr/>
          <a:lstStyle/>
          <a:p>
            <a:endParaRPr lang="en-US"/>
          </a:p>
        </p:txBody>
      </p:sp>
      <p:sp>
        <p:nvSpPr>
          <p:cNvPr id="7191" name="Line 54"/>
          <p:cNvSpPr>
            <a:spLocks noChangeShapeType="1"/>
          </p:cNvSpPr>
          <p:nvPr/>
        </p:nvSpPr>
        <p:spPr bwMode="auto">
          <a:xfrm flipH="1">
            <a:off x="915988" y="2647950"/>
            <a:ext cx="650875" cy="1588"/>
          </a:xfrm>
          <a:prstGeom prst="line">
            <a:avLst/>
          </a:prstGeom>
          <a:noFill/>
          <a:ln w="15875">
            <a:solidFill>
              <a:srgbClr val="000000"/>
            </a:solidFill>
            <a:round/>
            <a:headEnd/>
            <a:tailEnd/>
          </a:ln>
        </p:spPr>
        <p:txBody>
          <a:bodyPr/>
          <a:lstStyle/>
          <a:p>
            <a:endParaRPr lang="en-US"/>
          </a:p>
        </p:txBody>
      </p:sp>
      <p:sp>
        <p:nvSpPr>
          <p:cNvPr id="7192" name="Line 55"/>
          <p:cNvSpPr>
            <a:spLocks noChangeShapeType="1"/>
          </p:cNvSpPr>
          <p:nvPr/>
        </p:nvSpPr>
        <p:spPr bwMode="auto">
          <a:xfrm>
            <a:off x="3030538" y="2419350"/>
            <a:ext cx="1587" cy="488950"/>
          </a:xfrm>
          <a:prstGeom prst="line">
            <a:avLst/>
          </a:prstGeom>
          <a:noFill/>
          <a:ln w="15875">
            <a:solidFill>
              <a:srgbClr val="000000"/>
            </a:solidFill>
            <a:round/>
            <a:headEnd/>
            <a:tailEnd/>
          </a:ln>
        </p:spPr>
        <p:txBody>
          <a:bodyPr/>
          <a:lstStyle/>
          <a:p>
            <a:endParaRPr lang="en-US"/>
          </a:p>
        </p:txBody>
      </p:sp>
      <p:sp>
        <p:nvSpPr>
          <p:cNvPr id="7193" name="Line 56"/>
          <p:cNvSpPr>
            <a:spLocks noChangeShapeType="1"/>
          </p:cNvSpPr>
          <p:nvPr/>
        </p:nvSpPr>
        <p:spPr bwMode="auto">
          <a:xfrm>
            <a:off x="3030538" y="2906713"/>
            <a:ext cx="1587" cy="168275"/>
          </a:xfrm>
          <a:prstGeom prst="line">
            <a:avLst/>
          </a:prstGeom>
          <a:noFill/>
          <a:ln w="15875">
            <a:solidFill>
              <a:srgbClr val="000000"/>
            </a:solidFill>
            <a:round/>
            <a:headEnd/>
            <a:tailEnd/>
          </a:ln>
        </p:spPr>
        <p:txBody>
          <a:bodyPr/>
          <a:lstStyle/>
          <a:p>
            <a:endParaRPr lang="en-US"/>
          </a:p>
        </p:txBody>
      </p:sp>
      <p:grpSp>
        <p:nvGrpSpPr>
          <p:cNvPr id="5" name="Group 58"/>
          <p:cNvGrpSpPr>
            <a:grpSpLocks/>
          </p:cNvGrpSpPr>
          <p:nvPr/>
        </p:nvGrpSpPr>
        <p:grpSpPr bwMode="auto">
          <a:xfrm>
            <a:off x="3546475" y="2919413"/>
            <a:ext cx="288925" cy="149225"/>
            <a:chOff x="2234" y="1839"/>
            <a:chExt cx="182" cy="94"/>
          </a:xfrm>
        </p:grpSpPr>
        <p:grpSp>
          <p:nvGrpSpPr>
            <p:cNvPr id="6" name="Group 59"/>
            <p:cNvGrpSpPr>
              <a:grpSpLocks/>
            </p:cNvGrpSpPr>
            <p:nvPr/>
          </p:nvGrpSpPr>
          <p:grpSpPr bwMode="auto">
            <a:xfrm>
              <a:off x="2244" y="1839"/>
              <a:ext cx="162" cy="94"/>
              <a:chOff x="2244" y="1839"/>
              <a:chExt cx="162" cy="94"/>
            </a:xfrm>
          </p:grpSpPr>
          <p:sp>
            <p:nvSpPr>
              <p:cNvPr id="7289" name="Freeform 60"/>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7290" name="Freeform 61"/>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7288" name="Line 62"/>
            <p:cNvSpPr>
              <a:spLocks noChangeShapeType="1"/>
            </p:cNvSpPr>
            <p:nvPr/>
          </p:nvSpPr>
          <p:spPr bwMode="auto">
            <a:xfrm>
              <a:off x="2234" y="1839"/>
              <a:ext cx="182" cy="1"/>
            </a:xfrm>
            <a:prstGeom prst="line">
              <a:avLst/>
            </a:prstGeom>
            <a:noFill/>
            <a:ln w="15875">
              <a:solidFill>
                <a:srgbClr val="000000"/>
              </a:solidFill>
              <a:round/>
              <a:headEnd/>
              <a:tailEnd/>
            </a:ln>
          </p:spPr>
          <p:txBody>
            <a:bodyPr/>
            <a:lstStyle/>
            <a:p>
              <a:endParaRPr lang="en-US"/>
            </a:p>
          </p:txBody>
        </p:sp>
      </p:grpSp>
      <p:sp>
        <p:nvSpPr>
          <p:cNvPr id="7195" name="Line 63"/>
          <p:cNvSpPr>
            <a:spLocks noChangeShapeType="1"/>
          </p:cNvSpPr>
          <p:nvPr/>
        </p:nvSpPr>
        <p:spPr bwMode="auto">
          <a:xfrm flipV="1">
            <a:off x="3690938" y="2647950"/>
            <a:ext cx="1587" cy="271463"/>
          </a:xfrm>
          <a:prstGeom prst="line">
            <a:avLst/>
          </a:prstGeom>
          <a:noFill/>
          <a:ln w="15875">
            <a:solidFill>
              <a:srgbClr val="000000"/>
            </a:solidFill>
            <a:round/>
            <a:headEnd/>
            <a:tailEnd/>
          </a:ln>
        </p:spPr>
        <p:txBody>
          <a:bodyPr/>
          <a:lstStyle/>
          <a:p>
            <a:endParaRPr lang="en-US"/>
          </a:p>
        </p:txBody>
      </p:sp>
      <p:sp>
        <p:nvSpPr>
          <p:cNvPr id="7196" name="Line 64"/>
          <p:cNvSpPr>
            <a:spLocks noChangeShapeType="1"/>
          </p:cNvSpPr>
          <p:nvPr/>
        </p:nvSpPr>
        <p:spPr bwMode="auto">
          <a:xfrm flipV="1">
            <a:off x="3690938" y="3078163"/>
            <a:ext cx="1587" cy="533400"/>
          </a:xfrm>
          <a:prstGeom prst="line">
            <a:avLst/>
          </a:prstGeom>
          <a:noFill/>
          <a:ln w="15875">
            <a:solidFill>
              <a:srgbClr val="000000"/>
            </a:solidFill>
            <a:round/>
            <a:headEnd/>
            <a:tailEnd/>
          </a:ln>
        </p:spPr>
        <p:txBody>
          <a:bodyPr/>
          <a:lstStyle/>
          <a:p>
            <a:endParaRPr lang="en-US"/>
          </a:p>
        </p:txBody>
      </p:sp>
      <p:sp>
        <p:nvSpPr>
          <p:cNvPr id="7197" name="Line 65"/>
          <p:cNvSpPr>
            <a:spLocks noChangeShapeType="1"/>
          </p:cNvSpPr>
          <p:nvPr/>
        </p:nvSpPr>
        <p:spPr bwMode="auto">
          <a:xfrm flipH="1">
            <a:off x="3028950" y="2647950"/>
            <a:ext cx="661988" cy="1588"/>
          </a:xfrm>
          <a:prstGeom prst="line">
            <a:avLst/>
          </a:prstGeom>
          <a:noFill/>
          <a:ln w="15875">
            <a:solidFill>
              <a:srgbClr val="000000"/>
            </a:solidFill>
            <a:round/>
            <a:headEnd/>
            <a:tailEnd/>
          </a:ln>
        </p:spPr>
        <p:txBody>
          <a:bodyPr/>
          <a:lstStyle/>
          <a:p>
            <a:endParaRPr lang="en-US"/>
          </a:p>
        </p:txBody>
      </p:sp>
      <p:sp>
        <p:nvSpPr>
          <p:cNvPr id="7198" name="Line 66"/>
          <p:cNvSpPr>
            <a:spLocks noChangeShapeType="1"/>
          </p:cNvSpPr>
          <p:nvPr/>
        </p:nvSpPr>
        <p:spPr bwMode="auto">
          <a:xfrm>
            <a:off x="906463" y="3941763"/>
            <a:ext cx="1587" cy="490537"/>
          </a:xfrm>
          <a:prstGeom prst="line">
            <a:avLst/>
          </a:prstGeom>
          <a:noFill/>
          <a:ln w="15875">
            <a:solidFill>
              <a:srgbClr val="000000"/>
            </a:solidFill>
            <a:round/>
            <a:headEnd/>
            <a:tailEnd/>
          </a:ln>
        </p:spPr>
        <p:txBody>
          <a:bodyPr/>
          <a:lstStyle/>
          <a:p>
            <a:endParaRPr lang="en-US"/>
          </a:p>
        </p:txBody>
      </p:sp>
      <p:sp>
        <p:nvSpPr>
          <p:cNvPr id="7199" name="Line 67"/>
          <p:cNvSpPr>
            <a:spLocks noChangeShapeType="1"/>
          </p:cNvSpPr>
          <p:nvPr/>
        </p:nvSpPr>
        <p:spPr bwMode="auto">
          <a:xfrm>
            <a:off x="906463" y="4429125"/>
            <a:ext cx="1587" cy="169863"/>
          </a:xfrm>
          <a:prstGeom prst="line">
            <a:avLst/>
          </a:prstGeom>
          <a:noFill/>
          <a:ln w="15875">
            <a:solidFill>
              <a:srgbClr val="000000"/>
            </a:solidFill>
            <a:round/>
            <a:headEnd/>
            <a:tailEnd/>
          </a:ln>
        </p:spPr>
        <p:txBody>
          <a:bodyPr/>
          <a:lstStyle/>
          <a:p>
            <a:endParaRPr lang="en-US"/>
          </a:p>
        </p:txBody>
      </p:sp>
      <p:grpSp>
        <p:nvGrpSpPr>
          <p:cNvPr id="7" name="Group 69"/>
          <p:cNvGrpSpPr>
            <a:grpSpLocks/>
          </p:cNvGrpSpPr>
          <p:nvPr/>
        </p:nvGrpSpPr>
        <p:grpSpPr bwMode="auto">
          <a:xfrm>
            <a:off x="1422400" y="4441825"/>
            <a:ext cx="288925" cy="149225"/>
            <a:chOff x="896" y="2798"/>
            <a:chExt cx="182" cy="94"/>
          </a:xfrm>
        </p:grpSpPr>
        <p:grpSp>
          <p:nvGrpSpPr>
            <p:cNvPr id="8" name="Group 70"/>
            <p:cNvGrpSpPr>
              <a:grpSpLocks/>
            </p:cNvGrpSpPr>
            <p:nvPr/>
          </p:nvGrpSpPr>
          <p:grpSpPr bwMode="auto">
            <a:xfrm>
              <a:off x="906" y="2798"/>
              <a:ext cx="162" cy="94"/>
              <a:chOff x="906" y="2798"/>
              <a:chExt cx="162" cy="94"/>
            </a:xfrm>
          </p:grpSpPr>
          <p:sp>
            <p:nvSpPr>
              <p:cNvPr id="7285" name="Freeform 71"/>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7286" name="Freeform 72"/>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7284" name="Line 73"/>
            <p:cNvSpPr>
              <a:spLocks noChangeShapeType="1"/>
            </p:cNvSpPr>
            <p:nvPr/>
          </p:nvSpPr>
          <p:spPr bwMode="auto">
            <a:xfrm>
              <a:off x="896" y="2798"/>
              <a:ext cx="182" cy="1"/>
            </a:xfrm>
            <a:prstGeom prst="line">
              <a:avLst/>
            </a:prstGeom>
            <a:noFill/>
            <a:ln w="15875">
              <a:solidFill>
                <a:srgbClr val="000000"/>
              </a:solidFill>
              <a:round/>
              <a:headEnd/>
              <a:tailEnd/>
            </a:ln>
          </p:spPr>
          <p:txBody>
            <a:bodyPr/>
            <a:lstStyle/>
            <a:p>
              <a:endParaRPr lang="en-US"/>
            </a:p>
          </p:txBody>
        </p:sp>
      </p:grpSp>
      <p:sp>
        <p:nvSpPr>
          <p:cNvPr id="7201" name="Line 74"/>
          <p:cNvSpPr>
            <a:spLocks noChangeShapeType="1"/>
          </p:cNvSpPr>
          <p:nvPr/>
        </p:nvSpPr>
        <p:spPr bwMode="auto">
          <a:xfrm flipV="1">
            <a:off x="1566863" y="4170363"/>
            <a:ext cx="1587" cy="271462"/>
          </a:xfrm>
          <a:prstGeom prst="line">
            <a:avLst/>
          </a:prstGeom>
          <a:noFill/>
          <a:ln w="15875">
            <a:solidFill>
              <a:srgbClr val="000000"/>
            </a:solidFill>
            <a:round/>
            <a:headEnd/>
            <a:tailEnd/>
          </a:ln>
        </p:spPr>
        <p:txBody>
          <a:bodyPr/>
          <a:lstStyle/>
          <a:p>
            <a:endParaRPr lang="en-US"/>
          </a:p>
        </p:txBody>
      </p:sp>
      <p:sp>
        <p:nvSpPr>
          <p:cNvPr id="7202" name="Line 75"/>
          <p:cNvSpPr>
            <a:spLocks noChangeShapeType="1"/>
          </p:cNvSpPr>
          <p:nvPr/>
        </p:nvSpPr>
        <p:spPr bwMode="auto">
          <a:xfrm flipV="1">
            <a:off x="1566863" y="4600575"/>
            <a:ext cx="1587" cy="533400"/>
          </a:xfrm>
          <a:prstGeom prst="line">
            <a:avLst/>
          </a:prstGeom>
          <a:noFill/>
          <a:ln w="15875">
            <a:solidFill>
              <a:srgbClr val="000000"/>
            </a:solidFill>
            <a:round/>
            <a:headEnd/>
            <a:tailEnd/>
          </a:ln>
        </p:spPr>
        <p:txBody>
          <a:bodyPr/>
          <a:lstStyle/>
          <a:p>
            <a:endParaRPr lang="en-US"/>
          </a:p>
        </p:txBody>
      </p:sp>
      <p:sp>
        <p:nvSpPr>
          <p:cNvPr id="7203" name="Line 76"/>
          <p:cNvSpPr>
            <a:spLocks noChangeShapeType="1"/>
          </p:cNvSpPr>
          <p:nvPr/>
        </p:nvSpPr>
        <p:spPr bwMode="auto">
          <a:xfrm flipH="1">
            <a:off x="909638" y="5133975"/>
            <a:ext cx="657225" cy="3175"/>
          </a:xfrm>
          <a:prstGeom prst="line">
            <a:avLst/>
          </a:prstGeom>
          <a:noFill/>
          <a:ln w="15875">
            <a:solidFill>
              <a:srgbClr val="000000"/>
            </a:solidFill>
            <a:round/>
            <a:headEnd/>
            <a:tailEnd/>
          </a:ln>
        </p:spPr>
        <p:txBody>
          <a:bodyPr/>
          <a:lstStyle/>
          <a:p>
            <a:endParaRPr lang="en-US"/>
          </a:p>
        </p:txBody>
      </p:sp>
      <p:sp>
        <p:nvSpPr>
          <p:cNvPr id="7204" name="Line 77"/>
          <p:cNvSpPr>
            <a:spLocks noChangeShapeType="1"/>
          </p:cNvSpPr>
          <p:nvPr/>
        </p:nvSpPr>
        <p:spPr bwMode="auto">
          <a:xfrm>
            <a:off x="3030538" y="3941763"/>
            <a:ext cx="1587" cy="490537"/>
          </a:xfrm>
          <a:prstGeom prst="line">
            <a:avLst/>
          </a:prstGeom>
          <a:noFill/>
          <a:ln w="15875">
            <a:solidFill>
              <a:srgbClr val="000000"/>
            </a:solidFill>
            <a:round/>
            <a:headEnd/>
            <a:tailEnd/>
          </a:ln>
        </p:spPr>
        <p:txBody>
          <a:bodyPr/>
          <a:lstStyle/>
          <a:p>
            <a:endParaRPr lang="en-US"/>
          </a:p>
        </p:txBody>
      </p:sp>
      <p:sp>
        <p:nvSpPr>
          <p:cNvPr id="7205" name="Line 78"/>
          <p:cNvSpPr>
            <a:spLocks noChangeShapeType="1"/>
          </p:cNvSpPr>
          <p:nvPr/>
        </p:nvSpPr>
        <p:spPr bwMode="auto">
          <a:xfrm>
            <a:off x="3030538" y="4429125"/>
            <a:ext cx="1587" cy="169863"/>
          </a:xfrm>
          <a:prstGeom prst="line">
            <a:avLst/>
          </a:prstGeom>
          <a:noFill/>
          <a:ln w="15875">
            <a:solidFill>
              <a:srgbClr val="000000"/>
            </a:solidFill>
            <a:round/>
            <a:headEnd/>
            <a:tailEnd/>
          </a:ln>
        </p:spPr>
        <p:txBody>
          <a:bodyPr/>
          <a:lstStyle/>
          <a:p>
            <a:endParaRPr lang="en-US"/>
          </a:p>
        </p:txBody>
      </p:sp>
      <p:sp>
        <p:nvSpPr>
          <p:cNvPr id="34895" name="Line 79"/>
          <p:cNvSpPr>
            <a:spLocks noChangeShapeType="1"/>
          </p:cNvSpPr>
          <p:nvPr/>
        </p:nvSpPr>
        <p:spPr bwMode="auto">
          <a:xfrm>
            <a:off x="3030538" y="4598988"/>
            <a:ext cx="241300" cy="147637"/>
          </a:xfrm>
          <a:prstGeom prst="line">
            <a:avLst/>
          </a:prstGeom>
          <a:noFill/>
          <a:ln w="15875">
            <a:solidFill>
              <a:srgbClr val="000000"/>
            </a:solidFill>
            <a:round/>
            <a:headEnd/>
            <a:tailEnd/>
          </a:ln>
        </p:spPr>
        <p:txBody>
          <a:bodyPr/>
          <a:lstStyle/>
          <a:p>
            <a:endParaRPr lang="en-US"/>
          </a:p>
        </p:txBody>
      </p:sp>
      <p:grpSp>
        <p:nvGrpSpPr>
          <p:cNvPr id="9" name="Group 80"/>
          <p:cNvGrpSpPr>
            <a:grpSpLocks/>
          </p:cNvGrpSpPr>
          <p:nvPr/>
        </p:nvGrpSpPr>
        <p:grpSpPr bwMode="auto">
          <a:xfrm>
            <a:off x="3546475" y="4441825"/>
            <a:ext cx="288925" cy="149225"/>
            <a:chOff x="2234" y="2798"/>
            <a:chExt cx="182" cy="94"/>
          </a:xfrm>
        </p:grpSpPr>
        <p:grpSp>
          <p:nvGrpSpPr>
            <p:cNvPr id="10" name="Group 81"/>
            <p:cNvGrpSpPr>
              <a:grpSpLocks/>
            </p:cNvGrpSpPr>
            <p:nvPr/>
          </p:nvGrpSpPr>
          <p:grpSpPr bwMode="auto">
            <a:xfrm>
              <a:off x="2244" y="2798"/>
              <a:ext cx="162" cy="94"/>
              <a:chOff x="2244" y="2798"/>
              <a:chExt cx="162" cy="94"/>
            </a:xfrm>
          </p:grpSpPr>
          <p:sp>
            <p:nvSpPr>
              <p:cNvPr id="7281" name="Freeform 82"/>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7282" name="Freeform 83"/>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7280" name="Line 84"/>
            <p:cNvSpPr>
              <a:spLocks noChangeShapeType="1"/>
            </p:cNvSpPr>
            <p:nvPr/>
          </p:nvSpPr>
          <p:spPr bwMode="auto">
            <a:xfrm>
              <a:off x="2234" y="2798"/>
              <a:ext cx="182" cy="1"/>
            </a:xfrm>
            <a:prstGeom prst="line">
              <a:avLst/>
            </a:prstGeom>
            <a:noFill/>
            <a:ln w="15875">
              <a:solidFill>
                <a:srgbClr val="000000"/>
              </a:solidFill>
              <a:round/>
              <a:headEnd/>
              <a:tailEnd/>
            </a:ln>
          </p:spPr>
          <p:txBody>
            <a:bodyPr/>
            <a:lstStyle/>
            <a:p>
              <a:endParaRPr lang="en-US"/>
            </a:p>
          </p:txBody>
        </p:sp>
      </p:grpSp>
      <p:sp>
        <p:nvSpPr>
          <p:cNvPr id="7208" name="Line 85"/>
          <p:cNvSpPr>
            <a:spLocks noChangeShapeType="1"/>
          </p:cNvSpPr>
          <p:nvPr/>
        </p:nvSpPr>
        <p:spPr bwMode="auto">
          <a:xfrm flipV="1">
            <a:off x="3690938" y="4170363"/>
            <a:ext cx="1587" cy="271462"/>
          </a:xfrm>
          <a:prstGeom prst="line">
            <a:avLst/>
          </a:prstGeom>
          <a:noFill/>
          <a:ln w="15875">
            <a:solidFill>
              <a:srgbClr val="000000"/>
            </a:solidFill>
            <a:round/>
            <a:headEnd/>
            <a:tailEnd/>
          </a:ln>
        </p:spPr>
        <p:txBody>
          <a:bodyPr/>
          <a:lstStyle/>
          <a:p>
            <a:endParaRPr lang="en-US"/>
          </a:p>
        </p:txBody>
      </p:sp>
      <p:sp>
        <p:nvSpPr>
          <p:cNvPr id="7209" name="Line 86"/>
          <p:cNvSpPr>
            <a:spLocks noChangeShapeType="1"/>
          </p:cNvSpPr>
          <p:nvPr/>
        </p:nvSpPr>
        <p:spPr bwMode="auto">
          <a:xfrm flipV="1">
            <a:off x="3690938" y="4600575"/>
            <a:ext cx="1587" cy="533400"/>
          </a:xfrm>
          <a:prstGeom prst="line">
            <a:avLst/>
          </a:prstGeom>
          <a:noFill/>
          <a:ln w="15875">
            <a:solidFill>
              <a:srgbClr val="000000"/>
            </a:solidFill>
            <a:round/>
            <a:headEnd/>
            <a:tailEnd/>
          </a:ln>
        </p:spPr>
        <p:txBody>
          <a:bodyPr/>
          <a:lstStyle/>
          <a:p>
            <a:endParaRPr lang="en-US"/>
          </a:p>
        </p:txBody>
      </p:sp>
      <p:sp>
        <p:nvSpPr>
          <p:cNvPr id="7210" name="Line 87"/>
          <p:cNvSpPr>
            <a:spLocks noChangeShapeType="1"/>
          </p:cNvSpPr>
          <p:nvPr/>
        </p:nvSpPr>
        <p:spPr bwMode="auto">
          <a:xfrm>
            <a:off x="909638" y="5454650"/>
            <a:ext cx="2124075" cy="1588"/>
          </a:xfrm>
          <a:prstGeom prst="line">
            <a:avLst/>
          </a:prstGeom>
          <a:noFill/>
          <a:ln w="15875">
            <a:solidFill>
              <a:srgbClr val="000000"/>
            </a:solidFill>
            <a:round/>
            <a:headEnd/>
            <a:tailEnd/>
          </a:ln>
        </p:spPr>
        <p:txBody>
          <a:bodyPr/>
          <a:lstStyle/>
          <a:p>
            <a:endParaRPr lang="en-US"/>
          </a:p>
        </p:txBody>
      </p:sp>
      <p:sp>
        <p:nvSpPr>
          <p:cNvPr id="7211" name="Line 88"/>
          <p:cNvSpPr>
            <a:spLocks noChangeShapeType="1"/>
          </p:cNvSpPr>
          <p:nvPr/>
        </p:nvSpPr>
        <p:spPr bwMode="auto">
          <a:xfrm>
            <a:off x="901700" y="2419350"/>
            <a:ext cx="2125663" cy="1588"/>
          </a:xfrm>
          <a:prstGeom prst="line">
            <a:avLst/>
          </a:prstGeom>
          <a:noFill/>
          <a:ln w="15875">
            <a:solidFill>
              <a:srgbClr val="000000"/>
            </a:solidFill>
            <a:round/>
            <a:headEnd/>
            <a:tailEnd/>
          </a:ln>
        </p:spPr>
        <p:txBody>
          <a:bodyPr/>
          <a:lstStyle/>
          <a:p>
            <a:endParaRPr lang="en-US"/>
          </a:p>
        </p:txBody>
      </p:sp>
      <p:grpSp>
        <p:nvGrpSpPr>
          <p:cNvPr id="11" name="Group 89"/>
          <p:cNvGrpSpPr>
            <a:grpSpLocks/>
          </p:cNvGrpSpPr>
          <p:nvPr/>
        </p:nvGrpSpPr>
        <p:grpSpPr bwMode="auto">
          <a:xfrm>
            <a:off x="1893888" y="3689350"/>
            <a:ext cx="496887" cy="508000"/>
            <a:chOff x="1193" y="2324"/>
            <a:chExt cx="313" cy="320"/>
          </a:xfrm>
        </p:grpSpPr>
        <p:sp>
          <p:nvSpPr>
            <p:cNvPr id="7277" name="Oval 90"/>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p>
              <a:pPr eaLnBrk="1" hangingPunct="1"/>
              <a:endParaRPr lang="en-US"/>
            </a:p>
          </p:txBody>
        </p:sp>
        <p:sp>
          <p:nvSpPr>
            <p:cNvPr id="7278" name="Oval 91"/>
            <p:cNvSpPr>
              <a:spLocks noChangeArrowheads="1"/>
            </p:cNvSpPr>
            <p:nvPr/>
          </p:nvSpPr>
          <p:spPr bwMode="auto">
            <a:xfrm>
              <a:off x="1193" y="2324"/>
              <a:ext cx="313" cy="320"/>
            </a:xfrm>
            <a:prstGeom prst="ellipse">
              <a:avLst/>
            </a:prstGeom>
            <a:noFill/>
            <a:ln w="15875" cap="rnd">
              <a:solidFill>
                <a:srgbClr val="000000"/>
              </a:solidFill>
              <a:round/>
              <a:headEnd/>
              <a:tailEnd/>
            </a:ln>
          </p:spPr>
          <p:txBody>
            <a:bodyPr/>
            <a:lstStyle/>
            <a:p>
              <a:pPr eaLnBrk="1" hangingPunct="1"/>
              <a:endParaRPr lang="en-US"/>
            </a:p>
          </p:txBody>
        </p:sp>
      </p:grpSp>
      <p:grpSp>
        <p:nvGrpSpPr>
          <p:cNvPr id="12" name="Group 92"/>
          <p:cNvGrpSpPr>
            <a:grpSpLocks/>
          </p:cNvGrpSpPr>
          <p:nvPr/>
        </p:nvGrpSpPr>
        <p:grpSpPr bwMode="auto">
          <a:xfrm>
            <a:off x="1824038" y="3906838"/>
            <a:ext cx="69850" cy="73025"/>
            <a:chOff x="1149" y="2461"/>
            <a:chExt cx="44" cy="46"/>
          </a:xfrm>
        </p:grpSpPr>
        <p:sp>
          <p:nvSpPr>
            <p:cNvPr id="7275" name="Oval 93"/>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7276" name="Oval 94"/>
            <p:cNvSpPr>
              <a:spLocks noChangeArrowheads="1"/>
            </p:cNvSpPr>
            <p:nvPr/>
          </p:nvSpPr>
          <p:spPr bwMode="auto">
            <a:xfrm>
              <a:off x="1149"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7214" name="Line 95"/>
          <p:cNvSpPr>
            <a:spLocks noChangeShapeType="1"/>
          </p:cNvSpPr>
          <p:nvPr/>
        </p:nvSpPr>
        <p:spPr bwMode="auto">
          <a:xfrm flipH="1">
            <a:off x="901700" y="3941763"/>
            <a:ext cx="922338" cy="1587"/>
          </a:xfrm>
          <a:prstGeom prst="line">
            <a:avLst/>
          </a:prstGeom>
          <a:noFill/>
          <a:ln w="15875">
            <a:solidFill>
              <a:srgbClr val="000000"/>
            </a:solidFill>
            <a:round/>
            <a:headEnd/>
            <a:tailEnd/>
          </a:ln>
        </p:spPr>
        <p:txBody>
          <a:bodyPr/>
          <a:lstStyle/>
          <a:p>
            <a:endParaRPr lang="en-US"/>
          </a:p>
        </p:txBody>
      </p:sp>
      <p:grpSp>
        <p:nvGrpSpPr>
          <p:cNvPr id="13" name="Group 96"/>
          <p:cNvGrpSpPr>
            <a:grpSpLocks/>
          </p:cNvGrpSpPr>
          <p:nvPr/>
        </p:nvGrpSpPr>
        <p:grpSpPr bwMode="auto">
          <a:xfrm>
            <a:off x="2390775" y="3906838"/>
            <a:ext cx="69850" cy="73025"/>
            <a:chOff x="1506" y="2461"/>
            <a:chExt cx="44" cy="46"/>
          </a:xfrm>
        </p:grpSpPr>
        <p:sp>
          <p:nvSpPr>
            <p:cNvPr id="7273" name="Oval 97"/>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7274" name="Oval 98"/>
            <p:cNvSpPr>
              <a:spLocks noChangeArrowheads="1"/>
            </p:cNvSpPr>
            <p:nvPr/>
          </p:nvSpPr>
          <p:spPr bwMode="auto">
            <a:xfrm>
              <a:off x="1506"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7216" name="Line 99"/>
          <p:cNvSpPr>
            <a:spLocks noChangeShapeType="1"/>
          </p:cNvSpPr>
          <p:nvPr/>
        </p:nvSpPr>
        <p:spPr bwMode="auto">
          <a:xfrm flipH="1">
            <a:off x="2460625" y="3941763"/>
            <a:ext cx="566738" cy="1587"/>
          </a:xfrm>
          <a:prstGeom prst="line">
            <a:avLst/>
          </a:prstGeom>
          <a:noFill/>
          <a:ln w="15875">
            <a:solidFill>
              <a:srgbClr val="000000"/>
            </a:solidFill>
            <a:round/>
            <a:headEnd/>
            <a:tailEnd/>
          </a:ln>
        </p:spPr>
        <p:txBody>
          <a:bodyPr/>
          <a:lstStyle/>
          <a:p>
            <a:endParaRPr lang="en-US"/>
          </a:p>
        </p:txBody>
      </p:sp>
      <p:grpSp>
        <p:nvGrpSpPr>
          <p:cNvPr id="14" name="Group 100"/>
          <p:cNvGrpSpPr>
            <a:grpSpLocks/>
          </p:cNvGrpSpPr>
          <p:nvPr/>
        </p:nvGrpSpPr>
        <p:grpSpPr bwMode="auto">
          <a:xfrm>
            <a:off x="2992438" y="3906838"/>
            <a:ext cx="69850" cy="73025"/>
            <a:chOff x="1885" y="2461"/>
            <a:chExt cx="44" cy="46"/>
          </a:xfrm>
        </p:grpSpPr>
        <p:sp>
          <p:nvSpPr>
            <p:cNvPr id="7271" name="Oval 101"/>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7272" name="Oval 102"/>
            <p:cNvSpPr>
              <a:spLocks noChangeArrowheads="1"/>
            </p:cNvSpPr>
            <p:nvPr/>
          </p:nvSpPr>
          <p:spPr bwMode="auto">
            <a:xfrm>
              <a:off x="1885" y="2461"/>
              <a:ext cx="44" cy="46"/>
            </a:xfrm>
            <a:prstGeom prst="ellipse">
              <a:avLst/>
            </a:prstGeom>
            <a:noFill/>
            <a:ln w="9525" cap="rnd">
              <a:solidFill>
                <a:srgbClr val="000000"/>
              </a:solidFill>
              <a:round/>
              <a:headEnd/>
              <a:tailEnd/>
            </a:ln>
          </p:spPr>
          <p:txBody>
            <a:bodyPr/>
            <a:lstStyle/>
            <a:p>
              <a:pPr eaLnBrk="1" hangingPunct="1"/>
              <a:endParaRPr lang="en-US"/>
            </a:p>
          </p:txBody>
        </p:sp>
      </p:grpSp>
      <p:grpSp>
        <p:nvGrpSpPr>
          <p:cNvPr id="15" name="Group 103"/>
          <p:cNvGrpSpPr>
            <a:grpSpLocks/>
          </p:cNvGrpSpPr>
          <p:nvPr/>
        </p:nvGrpSpPr>
        <p:grpSpPr bwMode="auto">
          <a:xfrm>
            <a:off x="868363" y="3906838"/>
            <a:ext cx="69850" cy="73025"/>
            <a:chOff x="547" y="2461"/>
            <a:chExt cx="44" cy="46"/>
          </a:xfrm>
        </p:grpSpPr>
        <p:sp>
          <p:nvSpPr>
            <p:cNvPr id="7269" name="Oval 104"/>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7270" name="Oval 105"/>
            <p:cNvSpPr>
              <a:spLocks noChangeArrowheads="1"/>
            </p:cNvSpPr>
            <p:nvPr/>
          </p:nvSpPr>
          <p:spPr bwMode="auto">
            <a:xfrm>
              <a:off x="547"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7219" name="Line 106"/>
          <p:cNvSpPr>
            <a:spLocks noChangeShapeType="1"/>
          </p:cNvSpPr>
          <p:nvPr/>
        </p:nvSpPr>
        <p:spPr bwMode="auto">
          <a:xfrm flipV="1">
            <a:off x="2000250" y="2057400"/>
            <a:ext cx="1588" cy="361950"/>
          </a:xfrm>
          <a:prstGeom prst="line">
            <a:avLst/>
          </a:prstGeom>
          <a:noFill/>
          <a:ln w="15875">
            <a:solidFill>
              <a:srgbClr val="000000"/>
            </a:solidFill>
            <a:round/>
            <a:headEnd/>
            <a:tailEnd/>
          </a:ln>
        </p:spPr>
        <p:txBody>
          <a:bodyPr/>
          <a:lstStyle/>
          <a:p>
            <a:endParaRPr lang="en-US"/>
          </a:p>
        </p:txBody>
      </p:sp>
      <p:grpSp>
        <p:nvGrpSpPr>
          <p:cNvPr id="16" name="Group 107"/>
          <p:cNvGrpSpPr>
            <a:grpSpLocks/>
          </p:cNvGrpSpPr>
          <p:nvPr/>
        </p:nvGrpSpPr>
        <p:grpSpPr bwMode="auto">
          <a:xfrm>
            <a:off x="1824038" y="5461000"/>
            <a:ext cx="355600" cy="476250"/>
            <a:chOff x="1149" y="3440"/>
            <a:chExt cx="224" cy="300"/>
          </a:xfrm>
        </p:grpSpPr>
        <p:sp>
          <p:nvSpPr>
            <p:cNvPr id="7265" name="Line 108"/>
            <p:cNvSpPr>
              <a:spLocks noChangeShapeType="1"/>
            </p:cNvSpPr>
            <p:nvPr/>
          </p:nvSpPr>
          <p:spPr bwMode="auto">
            <a:xfrm flipV="1">
              <a:off x="1261" y="3440"/>
              <a:ext cx="1" cy="229"/>
            </a:xfrm>
            <a:prstGeom prst="line">
              <a:avLst/>
            </a:prstGeom>
            <a:noFill/>
            <a:ln w="15875">
              <a:solidFill>
                <a:srgbClr val="000000"/>
              </a:solidFill>
              <a:round/>
              <a:headEnd/>
              <a:tailEnd/>
            </a:ln>
          </p:spPr>
          <p:txBody>
            <a:bodyPr/>
            <a:lstStyle/>
            <a:p>
              <a:endParaRPr lang="en-US"/>
            </a:p>
          </p:txBody>
        </p:sp>
        <p:sp>
          <p:nvSpPr>
            <p:cNvPr id="7266" name="Line 109"/>
            <p:cNvSpPr>
              <a:spLocks noChangeShapeType="1"/>
            </p:cNvSpPr>
            <p:nvPr/>
          </p:nvSpPr>
          <p:spPr bwMode="auto">
            <a:xfrm>
              <a:off x="1149" y="3669"/>
              <a:ext cx="224" cy="1"/>
            </a:xfrm>
            <a:prstGeom prst="line">
              <a:avLst/>
            </a:prstGeom>
            <a:noFill/>
            <a:ln w="15875">
              <a:solidFill>
                <a:srgbClr val="000000"/>
              </a:solidFill>
              <a:round/>
              <a:headEnd/>
              <a:tailEnd/>
            </a:ln>
          </p:spPr>
          <p:txBody>
            <a:bodyPr/>
            <a:lstStyle/>
            <a:p>
              <a:endParaRPr lang="en-US"/>
            </a:p>
          </p:txBody>
        </p:sp>
        <p:sp>
          <p:nvSpPr>
            <p:cNvPr id="7267" name="Line 110"/>
            <p:cNvSpPr>
              <a:spLocks noChangeShapeType="1"/>
            </p:cNvSpPr>
            <p:nvPr/>
          </p:nvSpPr>
          <p:spPr bwMode="auto">
            <a:xfrm>
              <a:off x="1206" y="3708"/>
              <a:ext cx="112" cy="1"/>
            </a:xfrm>
            <a:prstGeom prst="line">
              <a:avLst/>
            </a:prstGeom>
            <a:noFill/>
            <a:ln w="15875">
              <a:solidFill>
                <a:srgbClr val="000000"/>
              </a:solidFill>
              <a:round/>
              <a:headEnd/>
              <a:tailEnd/>
            </a:ln>
          </p:spPr>
          <p:txBody>
            <a:bodyPr/>
            <a:lstStyle/>
            <a:p>
              <a:endParaRPr lang="en-US"/>
            </a:p>
          </p:txBody>
        </p:sp>
        <p:sp>
          <p:nvSpPr>
            <p:cNvPr id="7268" name="Line 111"/>
            <p:cNvSpPr>
              <a:spLocks noChangeShapeType="1"/>
            </p:cNvSpPr>
            <p:nvPr/>
          </p:nvSpPr>
          <p:spPr bwMode="auto">
            <a:xfrm>
              <a:off x="1245" y="3739"/>
              <a:ext cx="40" cy="1"/>
            </a:xfrm>
            <a:prstGeom prst="line">
              <a:avLst/>
            </a:prstGeom>
            <a:noFill/>
            <a:ln w="15875">
              <a:solidFill>
                <a:srgbClr val="000000"/>
              </a:solidFill>
              <a:round/>
              <a:headEnd/>
              <a:tailEnd/>
            </a:ln>
          </p:spPr>
          <p:txBody>
            <a:bodyPr/>
            <a:lstStyle/>
            <a:p>
              <a:endParaRPr lang="en-US"/>
            </a:p>
          </p:txBody>
        </p:sp>
      </p:grpSp>
      <p:grpSp>
        <p:nvGrpSpPr>
          <p:cNvPr id="17" name="Group 112"/>
          <p:cNvGrpSpPr>
            <a:grpSpLocks/>
          </p:cNvGrpSpPr>
          <p:nvPr/>
        </p:nvGrpSpPr>
        <p:grpSpPr bwMode="auto">
          <a:xfrm>
            <a:off x="1962150" y="1998663"/>
            <a:ext cx="69850" cy="73025"/>
            <a:chOff x="1236" y="1259"/>
            <a:chExt cx="44" cy="46"/>
          </a:xfrm>
        </p:grpSpPr>
        <p:sp>
          <p:nvSpPr>
            <p:cNvPr id="7263" name="Oval 113"/>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7264" name="Oval 114"/>
            <p:cNvSpPr>
              <a:spLocks noChangeArrowheads="1"/>
            </p:cNvSpPr>
            <p:nvPr/>
          </p:nvSpPr>
          <p:spPr bwMode="auto">
            <a:xfrm>
              <a:off x="1236" y="1259"/>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7222" name="Rectangle 115"/>
          <p:cNvSpPr>
            <a:spLocks noChangeArrowheads="1"/>
          </p:cNvSpPr>
          <p:nvPr/>
        </p:nvSpPr>
        <p:spPr bwMode="auto">
          <a:xfrm>
            <a:off x="1703388" y="1589088"/>
            <a:ext cx="641350" cy="387350"/>
          </a:xfrm>
          <a:prstGeom prst="rect">
            <a:avLst/>
          </a:prstGeom>
          <a:noFill/>
          <a:ln w="9525">
            <a:noFill/>
            <a:miter lim="800000"/>
            <a:headEnd/>
            <a:tailEnd/>
          </a:ln>
        </p:spPr>
        <p:txBody>
          <a:bodyPr/>
          <a:lstStyle/>
          <a:p>
            <a:pPr eaLnBrk="1" hangingPunct="1"/>
            <a:endParaRPr lang="en-US"/>
          </a:p>
        </p:txBody>
      </p:sp>
      <p:sp>
        <p:nvSpPr>
          <p:cNvPr id="7223" name="Rectangle 116"/>
          <p:cNvSpPr>
            <a:spLocks noChangeArrowheads="1"/>
          </p:cNvSpPr>
          <p:nvPr/>
        </p:nvSpPr>
        <p:spPr bwMode="auto">
          <a:xfrm>
            <a:off x="1795463" y="1643063"/>
            <a:ext cx="3937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latin typeface="Times New Roman" pitchFamily="18" charset="0"/>
              </a:rPr>
              <a:t>Vdc</a:t>
            </a:r>
            <a:endParaRPr lang="en-US"/>
          </a:p>
        </p:txBody>
      </p:sp>
      <p:sp>
        <p:nvSpPr>
          <p:cNvPr id="7224" name="Rectangle 117"/>
          <p:cNvSpPr>
            <a:spLocks noChangeArrowheads="1"/>
          </p:cNvSpPr>
          <p:nvPr/>
        </p:nvSpPr>
        <p:spPr bwMode="auto">
          <a:xfrm>
            <a:off x="1973263" y="3832225"/>
            <a:ext cx="338137" cy="182563"/>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latin typeface="Times New Roman" pitchFamily="18" charset="0"/>
              </a:rPr>
              <a:t>Load</a:t>
            </a:r>
            <a:endParaRPr lang="en-US"/>
          </a:p>
        </p:txBody>
      </p:sp>
      <p:sp>
        <p:nvSpPr>
          <p:cNvPr id="7225" name="Rectangle 118"/>
          <p:cNvSpPr>
            <a:spLocks noChangeArrowheads="1"/>
          </p:cNvSpPr>
          <p:nvPr/>
        </p:nvSpPr>
        <p:spPr bwMode="auto">
          <a:xfrm>
            <a:off x="2312988" y="3830638"/>
            <a:ext cx="42862" cy="182562"/>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rPr>
              <a:t> </a:t>
            </a:r>
            <a:endParaRPr lang="en-US"/>
          </a:p>
        </p:txBody>
      </p:sp>
      <p:sp>
        <p:nvSpPr>
          <p:cNvPr id="7226" name="Rectangle 119"/>
          <p:cNvSpPr>
            <a:spLocks noChangeArrowheads="1"/>
          </p:cNvSpPr>
          <p:nvPr/>
        </p:nvSpPr>
        <p:spPr bwMode="auto">
          <a:xfrm>
            <a:off x="1079500" y="2803525"/>
            <a:ext cx="2301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7227" name="Rectangle 120"/>
          <p:cNvSpPr>
            <a:spLocks noChangeArrowheads="1"/>
          </p:cNvSpPr>
          <p:nvPr/>
        </p:nvSpPr>
        <p:spPr bwMode="auto">
          <a:xfrm>
            <a:off x="1309688" y="2801938"/>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7228" name="Line 121"/>
          <p:cNvSpPr>
            <a:spLocks noChangeShapeType="1"/>
          </p:cNvSpPr>
          <p:nvPr/>
        </p:nvSpPr>
        <p:spPr bwMode="auto">
          <a:xfrm flipH="1">
            <a:off x="909638" y="3606800"/>
            <a:ext cx="650875" cy="1588"/>
          </a:xfrm>
          <a:prstGeom prst="line">
            <a:avLst/>
          </a:prstGeom>
          <a:noFill/>
          <a:ln w="15875">
            <a:solidFill>
              <a:srgbClr val="000000"/>
            </a:solidFill>
            <a:round/>
            <a:headEnd/>
            <a:tailEnd/>
          </a:ln>
        </p:spPr>
        <p:txBody>
          <a:bodyPr/>
          <a:lstStyle/>
          <a:p>
            <a:endParaRPr lang="en-US"/>
          </a:p>
        </p:txBody>
      </p:sp>
      <p:sp>
        <p:nvSpPr>
          <p:cNvPr id="7229" name="Line 122"/>
          <p:cNvSpPr>
            <a:spLocks noChangeShapeType="1"/>
          </p:cNvSpPr>
          <p:nvPr/>
        </p:nvSpPr>
        <p:spPr bwMode="auto">
          <a:xfrm flipH="1">
            <a:off x="3035300" y="3606800"/>
            <a:ext cx="650875" cy="1588"/>
          </a:xfrm>
          <a:prstGeom prst="line">
            <a:avLst/>
          </a:prstGeom>
          <a:noFill/>
          <a:ln w="15875">
            <a:solidFill>
              <a:srgbClr val="000000"/>
            </a:solidFill>
            <a:round/>
            <a:headEnd/>
            <a:tailEnd/>
          </a:ln>
        </p:spPr>
        <p:txBody>
          <a:bodyPr/>
          <a:lstStyle/>
          <a:p>
            <a:endParaRPr lang="en-US"/>
          </a:p>
        </p:txBody>
      </p:sp>
      <p:sp>
        <p:nvSpPr>
          <p:cNvPr id="7230" name="Line 123"/>
          <p:cNvSpPr>
            <a:spLocks noChangeShapeType="1"/>
          </p:cNvSpPr>
          <p:nvPr/>
        </p:nvSpPr>
        <p:spPr bwMode="auto">
          <a:xfrm flipH="1">
            <a:off x="3035300" y="4170363"/>
            <a:ext cx="650875" cy="1587"/>
          </a:xfrm>
          <a:prstGeom prst="line">
            <a:avLst/>
          </a:prstGeom>
          <a:noFill/>
          <a:ln w="15875">
            <a:solidFill>
              <a:srgbClr val="000000"/>
            </a:solidFill>
            <a:round/>
            <a:headEnd/>
            <a:tailEnd/>
          </a:ln>
        </p:spPr>
        <p:txBody>
          <a:bodyPr/>
          <a:lstStyle/>
          <a:p>
            <a:endParaRPr lang="en-US"/>
          </a:p>
        </p:txBody>
      </p:sp>
      <p:sp>
        <p:nvSpPr>
          <p:cNvPr id="7231" name="Line 124"/>
          <p:cNvSpPr>
            <a:spLocks noChangeShapeType="1"/>
          </p:cNvSpPr>
          <p:nvPr/>
        </p:nvSpPr>
        <p:spPr bwMode="auto">
          <a:xfrm flipH="1">
            <a:off x="909638" y="4170363"/>
            <a:ext cx="650875" cy="1587"/>
          </a:xfrm>
          <a:prstGeom prst="line">
            <a:avLst/>
          </a:prstGeom>
          <a:noFill/>
          <a:ln w="15875">
            <a:solidFill>
              <a:srgbClr val="000000"/>
            </a:solidFill>
            <a:round/>
            <a:headEnd/>
            <a:tailEnd/>
          </a:ln>
        </p:spPr>
        <p:txBody>
          <a:bodyPr/>
          <a:lstStyle/>
          <a:p>
            <a:endParaRPr lang="en-US"/>
          </a:p>
        </p:txBody>
      </p:sp>
      <p:sp>
        <p:nvSpPr>
          <p:cNvPr id="7232" name="Line 125"/>
          <p:cNvSpPr>
            <a:spLocks noChangeShapeType="1"/>
          </p:cNvSpPr>
          <p:nvPr/>
        </p:nvSpPr>
        <p:spPr bwMode="auto">
          <a:xfrm flipH="1">
            <a:off x="3043238" y="5137150"/>
            <a:ext cx="649287" cy="1588"/>
          </a:xfrm>
          <a:prstGeom prst="line">
            <a:avLst/>
          </a:prstGeom>
          <a:noFill/>
          <a:ln w="15875">
            <a:solidFill>
              <a:srgbClr val="000000"/>
            </a:solidFill>
            <a:round/>
            <a:headEnd/>
            <a:tailEnd/>
          </a:ln>
        </p:spPr>
        <p:txBody>
          <a:bodyPr/>
          <a:lstStyle/>
          <a:p>
            <a:endParaRPr lang="en-US"/>
          </a:p>
        </p:txBody>
      </p:sp>
      <p:sp>
        <p:nvSpPr>
          <p:cNvPr id="7233" name="Rectangle 126"/>
          <p:cNvSpPr>
            <a:spLocks noChangeArrowheads="1"/>
          </p:cNvSpPr>
          <p:nvPr/>
        </p:nvSpPr>
        <p:spPr bwMode="auto">
          <a:xfrm>
            <a:off x="3198813" y="2803525"/>
            <a:ext cx="2206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7234" name="Rectangle 127"/>
          <p:cNvSpPr>
            <a:spLocks noChangeArrowheads="1"/>
          </p:cNvSpPr>
          <p:nvPr/>
        </p:nvSpPr>
        <p:spPr bwMode="auto">
          <a:xfrm>
            <a:off x="3419475" y="2801938"/>
            <a:ext cx="492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7235" name="Rectangle 128"/>
          <p:cNvSpPr>
            <a:spLocks noChangeArrowheads="1"/>
          </p:cNvSpPr>
          <p:nvPr/>
        </p:nvSpPr>
        <p:spPr bwMode="auto">
          <a:xfrm>
            <a:off x="1090613" y="4325938"/>
            <a:ext cx="128587"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7236" name="Rectangle 129"/>
          <p:cNvSpPr>
            <a:spLocks noChangeArrowheads="1"/>
          </p:cNvSpPr>
          <p:nvPr/>
        </p:nvSpPr>
        <p:spPr bwMode="auto">
          <a:xfrm>
            <a:off x="1219200" y="4325938"/>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7237" name="Rectangle 130"/>
          <p:cNvSpPr>
            <a:spLocks noChangeArrowheads="1"/>
          </p:cNvSpPr>
          <p:nvPr/>
        </p:nvSpPr>
        <p:spPr bwMode="auto">
          <a:xfrm>
            <a:off x="1309688" y="4324350"/>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7238" name="Rectangle 131"/>
          <p:cNvSpPr>
            <a:spLocks noChangeArrowheads="1"/>
          </p:cNvSpPr>
          <p:nvPr/>
        </p:nvSpPr>
        <p:spPr bwMode="auto">
          <a:xfrm>
            <a:off x="3198813" y="4325938"/>
            <a:ext cx="1190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7239" name="Rectangle 132"/>
          <p:cNvSpPr>
            <a:spLocks noChangeArrowheads="1"/>
          </p:cNvSpPr>
          <p:nvPr/>
        </p:nvSpPr>
        <p:spPr bwMode="auto">
          <a:xfrm>
            <a:off x="3317875" y="4325938"/>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7240" name="Rectangle 133"/>
          <p:cNvSpPr>
            <a:spLocks noChangeArrowheads="1"/>
          </p:cNvSpPr>
          <p:nvPr/>
        </p:nvSpPr>
        <p:spPr bwMode="auto">
          <a:xfrm>
            <a:off x="3408363" y="4324350"/>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7241" name="Rectangle 134"/>
          <p:cNvSpPr>
            <a:spLocks noChangeArrowheads="1"/>
          </p:cNvSpPr>
          <p:nvPr/>
        </p:nvSpPr>
        <p:spPr bwMode="auto">
          <a:xfrm>
            <a:off x="549275" y="3794125"/>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Va</a:t>
            </a:r>
            <a:endParaRPr lang="en-US"/>
          </a:p>
        </p:txBody>
      </p:sp>
      <p:sp>
        <p:nvSpPr>
          <p:cNvPr id="7242" name="Rectangle 135"/>
          <p:cNvSpPr>
            <a:spLocks noChangeArrowheads="1"/>
          </p:cNvSpPr>
          <p:nvPr/>
        </p:nvSpPr>
        <p:spPr bwMode="auto">
          <a:xfrm>
            <a:off x="827088" y="3898900"/>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7243" name="Rectangle 136"/>
          <p:cNvSpPr>
            <a:spLocks noChangeArrowheads="1"/>
          </p:cNvSpPr>
          <p:nvPr/>
        </p:nvSpPr>
        <p:spPr bwMode="auto">
          <a:xfrm>
            <a:off x="3216275" y="3794125"/>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Vb</a:t>
            </a:r>
            <a:endParaRPr lang="en-US"/>
          </a:p>
        </p:txBody>
      </p:sp>
      <p:sp>
        <p:nvSpPr>
          <p:cNvPr id="7244" name="Rectangle 137"/>
          <p:cNvSpPr>
            <a:spLocks noChangeArrowheads="1"/>
          </p:cNvSpPr>
          <p:nvPr/>
        </p:nvSpPr>
        <p:spPr bwMode="auto">
          <a:xfrm>
            <a:off x="3494088" y="3898900"/>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7245" name="Line 138"/>
          <p:cNvSpPr>
            <a:spLocks noChangeShapeType="1"/>
          </p:cNvSpPr>
          <p:nvPr/>
        </p:nvSpPr>
        <p:spPr bwMode="auto">
          <a:xfrm>
            <a:off x="3032125" y="3279775"/>
            <a:ext cx="1588" cy="641350"/>
          </a:xfrm>
          <a:prstGeom prst="line">
            <a:avLst/>
          </a:prstGeom>
          <a:noFill/>
          <a:ln w="15875">
            <a:solidFill>
              <a:srgbClr val="000000"/>
            </a:solidFill>
            <a:round/>
            <a:headEnd/>
            <a:tailEnd/>
          </a:ln>
        </p:spPr>
        <p:txBody>
          <a:bodyPr/>
          <a:lstStyle/>
          <a:p>
            <a:endParaRPr lang="en-US"/>
          </a:p>
        </p:txBody>
      </p:sp>
      <p:sp>
        <p:nvSpPr>
          <p:cNvPr id="7246" name="Line 139"/>
          <p:cNvSpPr>
            <a:spLocks noChangeShapeType="1"/>
          </p:cNvSpPr>
          <p:nvPr/>
        </p:nvSpPr>
        <p:spPr bwMode="auto">
          <a:xfrm>
            <a:off x="3022600" y="4822825"/>
            <a:ext cx="1588" cy="641350"/>
          </a:xfrm>
          <a:prstGeom prst="line">
            <a:avLst/>
          </a:prstGeom>
          <a:noFill/>
          <a:ln w="15875">
            <a:solidFill>
              <a:srgbClr val="000000"/>
            </a:solidFill>
            <a:round/>
            <a:headEnd/>
            <a:tailEnd/>
          </a:ln>
        </p:spPr>
        <p:txBody>
          <a:bodyPr/>
          <a:lstStyle/>
          <a:p>
            <a:endParaRPr lang="en-US"/>
          </a:p>
        </p:txBody>
      </p:sp>
      <p:sp>
        <p:nvSpPr>
          <p:cNvPr id="7247" name="Line 140"/>
          <p:cNvSpPr>
            <a:spLocks noChangeShapeType="1"/>
          </p:cNvSpPr>
          <p:nvPr/>
        </p:nvSpPr>
        <p:spPr bwMode="auto">
          <a:xfrm>
            <a:off x="909638" y="4814888"/>
            <a:ext cx="1587" cy="641350"/>
          </a:xfrm>
          <a:prstGeom prst="line">
            <a:avLst/>
          </a:prstGeom>
          <a:noFill/>
          <a:ln w="15875">
            <a:solidFill>
              <a:srgbClr val="000000"/>
            </a:solidFill>
            <a:round/>
            <a:headEnd/>
            <a:tailEnd/>
          </a:ln>
        </p:spPr>
        <p:txBody>
          <a:bodyPr/>
          <a:lstStyle/>
          <a:p>
            <a:endParaRPr lang="en-US"/>
          </a:p>
        </p:txBody>
      </p:sp>
      <p:sp>
        <p:nvSpPr>
          <p:cNvPr id="7248" name="Rectangle 141"/>
          <p:cNvSpPr>
            <a:spLocks noChangeArrowheads="1"/>
          </p:cNvSpPr>
          <p:nvPr/>
        </p:nvSpPr>
        <p:spPr bwMode="auto">
          <a:xfrm>
            <a:off x="1011238" y="1031875"/>
            <a:ext cx="23368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H BRIDGE INVERTER</a:t>
            </a:r>
            <a:endParaRPr lang="en-US"/>
          </a:p>
        </p:txBody>
      </p:sp>
      <p:sp>
        <p:nvSpPr>
          <p:cNvPr id="7249" name="Rectangle 142"/>
          <p:cNvSpPr>
            <a:spLocks noChangeArrowheads="1"/>
          </p:cNvSpPr>
          <p:nvPr/>
        </p:nvSpPr>
        <p:spPr bwMode="auto">
          <a:xfrm>
            <a:off x="3346450" y="1031875"/>
            <a:ext cx="635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graphicFrame>
        <p:nvGraphicFramePr>
          <p:cNvPr id="7250" name="Object 143"/>
          <p:cNvGraphicFramePr>
            <a:graphicFrameLocks noChangeAspect="1"/>
          </p:cNvGraphicFramePr>
          <p:nvPr/>
        </p:nvGraphicFramePr>
        <p:xfrm>
          <a:off x="2459038" y="5964238"/>
          <a:ext cx="2373312" cy="384175"/>
        </p:xfrm>
        <a:graphic>
          <a:graphicData uri="http://schemas.openxmlformats.org/presentationml/2006/ole">
            <p:oleObj spid="_x0000_s149506" name="Equation" r:id="rId3" imgW="1409700" imgH="228600" progId="Equation.3">
              <p:embed/>
            </p:oleObj>
          </a:graphicData>
        </a:graphic>
      </p:graphicFrame>
      <p:sp>
        <p:nvSpPr>
          <p:cNvPr id="7251" name="Line 144"/>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ffectLst/>
        </p:spPr>
        <p:txBody>
          <a:bodyPr/>
          <a:lstStyle/>
          <a:p>
            <a:endParaRPr lang="en-US"/>
          </a:p>
        </p:txBody>
      </p:sp>
      <p:sp>
        <p:nvSpPr>
          <p:cNvPr id="34962" name="Line 146"/>
          <p:cNvSpPr>
            <a:spLocks noChangeShapeType="1"/>
          </p:cNvSpPr>
          <p:nvPr/>
        </p:nvSpPr>
        <p:spPr bwMode="auto">
          <a:xfrm>
            <a:off x="3881438" y="3467100"/>
            <a:ext cx="309562" cy="0"/>
          </a:xfrm>
          <a:prstGeom prst="line">
            <a:avLst/>
          </a:prstGeom>
          <a:noFill/>
          <a:ln w="25400">
            <a:solidFill>
              <a:srgbClr val="FF0000"/>
            </a:solidFill>
            <a:round/>
            <a:headEnd/>
            <a:tailEnd type="triangle" w="med" len="med"/>
          </a:ln>
          <a:effectLst/>
        </p:spPr>
        <p:txBody>
          <a:bodyPr/>
          <a:lstStyle/>
          <a:p>
            <a:endParaRPr lang="en-US"/>
          </a:p>
        </p:txBody>
      </p:sp>
      <p:sp>
        <p:nvSpPr>
          <p:cNvPr id="34963" name="Line 147"/>
          <p:cNvSpPr>
            <a:spLocks noChangeShapeType="1"/>
          </p:cNvSpPr>
          <p:nvPr/>
        </p:nvSpPr>
        <p:spPr bwMode="auto">
          <a:xfrm>
            <a:off x="3881438" y="4005263"/>
            <a:ext cx="309562" cy="0"/>
          </a:xfrm>
          <a:prstGeom prst="line">
            <a:avLst/>
          </a:prstGeom>
          <a:noFill/>
          <a:ln w="25400">
            <a:solidFill>
              <a:srgbClr val="FF0000"/>
            </a:solidFill>
            <a:round/>
            <a:headEnd/>
            <a:tailEnd type="triangle" w="med" len="med"/>
          </a:ln>
          <a:effectLst/>
        </p:spPr>
        <p:txBody>
          <a:bodyPr/>
          <a:lstStyle/>
          <a:p>
            <a:endParaRPr lang="en-US"/>
          </a:p>
        </p:txBody>
      </p:sp>
      <p:sp>
        <p:nvSpPr>
          <p:cNvPr id="34965" name="Line 149"/>
          <p:cNvSpPr>
            <a:spLocks noChangeShapeType="1"/>
          </p:cNvSpPr>
          <p:nvPr/>
        </p:nvSpPr>
        <p:spPr bwMode="auto">
          <a:xfrm>
            <a:off x="3035300" y="3006725"/>
            <a:ext cx="0" cy="306388"/>
          </a:xfrm>
          <a:prstGeom prst="line">
            <a:avLst/>
          </a:prstGeom>
          <a:noFill/>
          <a:ln w="38100">
            <a:solidFill>
              <a:srgbClr val="FF0000"/>
            </a:solidFill>
            <a:round/>
            <a:headEnd/>
            <a:tailEnd/>
          </a:ln>
          <a:effectLst/>
        </p:spPr>
        <p:txBody>
          <a:bodyPr/>
          <a:lstStyle/>
          <a:p>
            <a:endParaRPr lang="en-US"/>
          </a:p>
        </p:txBody>
      </p:sp>
      <p:sp>
        <p:nvSpPr>
          <p:cNvPr id="34969" name="Text Box 153"/>
          <p:cNvSpPr txBox="1">
            <a:spLocks noChangeArrowheads="1"/>
          </p:cNvSpPr>
          <p:nvPr/>
        </p:nvSpPr>
        <p:spPr bwMode="auto">
          <a:xfrm>
            <a:off x="1600200" y="3352800"/>
            <a:ext cx="998538" cy="336550"/>
          </a:xfrm>
          <a:prstGeom prst="rect">
            <a:avLst/>
          </a:prstGeom>
          <a:noFill/>
          <a:ln w="9525">
            <a:noFill/>
            <a:miter lim="800000"/>
            <a:headEnd/>
            <a:tailEnd/>
          </a:ln>
          <a:effectLst/>
        </p:spPr>
        <p:txBody>
          <a:bodyPr>
            <a:spAutoFit/>
          </a:bodyPr>
          <a:lstStyle/>
          <a:p>
            <a:pPr eaLnBrk="1" hangingPunct="1">
              <a:spcBef>
                <a:spcPct val="50000"/>
              </a:spcBef>
            </a:pPr>
            <a:r>
              <a:rPr lang="en-US" sz="1600" b="1">
                <a:solidFill>
                  <a:srgbClr val="FF0000"/>
                </a:solidFill>
              </a:rPr>
              <a:t>− Vdc +</a:t>
            </a:r>
          </a:p>
        </p:txBody>
      </p:sp>
      <p:sp>
        <p:nvSpPr>
          <p:cNvPr id="34970" name="Oval 154"/>
          <p:cNvSpPr>
            <a:spLocks noChangeArrowheads="1"/>
          </p:cNvSpPr>
          <p:nvPr/>
        </p:nvSpPr>
        <p:spPr bwMode="auto">
          <a:xfrm>
            <a:off x="3457575" y="2814638"/>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4971" name="Oval 155"/>
          <p:cNvSpPr>
            <a:spLocks noChangeArrowheads="1"/>
          </p:cNvSpPr>
          <p:nvPr/>
        </p:nvSpPr>
        <p:spPr bwMode="auto">
          <a:xfrm>
            <a:off x="3457575" y="4349750"/>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4972" name="Oval 156"/>
          <p:cNvSpPr>
            <a:spLocks noChangeArrowheads="1"/>
          </p:cNvSpPr>
          <p:nvPr/>
        </p:nvSpPr>
        <p:spPr bwMode="auto">
          <a:xfrm>
            <a:off x="1344613" y="2814638"/>
            <a:ext cx="461962"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4973" name="Oval 157"/>
          <p:cNvSpPr>
            <a:spLocks noChangeArrowheads="1"/>
          </p:cNvSpPr>
          <p:nvPr/>
        </p:nvSpPr>
        <p:spPr bwMode="auto">
          <a:xfrm>
            <a:off x="1346200" y="4349750"/>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4976" name="Line 160"/>
          <p:cNvSpPr>
            <a:spLocks noChangeShapeType="1"/>
          </p:cNvSpPr>
          <p:nvPr/>
        </p:nvSpPr>
        <p:spPr bwMode="auto">
          <a:xfrm>
            <a:off x="3765550" y="2084388"/>
            <a:ext cx="423863" cy="0"/>
          </a:xfrm>
          <a:prstGeom prst="line">
            <a:avLst/>
          </a:prstGeom>
          <a:noFill/>
          <a:ln w="25400">
            <a:solidFill>
              <a:srgbClr val="FF0000"/>
            </a:solidFill>
            <a:round/>
            <a:headEnd/>
            <a:tailEnd type="triangle" w="med" len="med"/>
          </a:ln>
          <a:effectLst/>
        </p:spPr>
        <p:txBody>
          <a:bodyPr/>
          <a:lstStyle/>
          <a:p>
            <a:endParaRPr lang="en-US"/>
          </a:p>
        </p:txBody>
      </p:sp>
      <p:sp>
        <p:nvSpPr>
          <p:cNvPr id="34978" name="Line 162"/>
          <p:cNvSpPr>
            <a:spLocks noChangeShapeType="1"/>
          </p:cNvSpPr>
          <p:nvPr/>
        </p:nvSpPr>
        <p:spPr bwMode="auto">
          <a:xfrm>
            <a:off x="914400" y="4572000"/>
            <a:ext cx="0" cy="306388"/>
          </a:xfrm>
          <a:prstGeom prst="line">
            <a:avLst/>
          </a:prstGeom>
          <a:noFill/>
          <a:ln w="38100">
            <a:solidFill>
              <a:srgbClr val="FF0000"/>
            </a:solidFill>
            <a:round/>
            <a:headEnd/>
            <a:tailEnd/>
          </a:ln>
          <a:effectLst/>
        </p:spPr>
        <p:txBody>
          <a:bodyPr/>
          <a:lstStyle/>
          <a:p>
            <a:endParaRPr lang="en-US"/>
          </a:p>
        </p:txBody>
      </p:sp>
      <p:sp>
        <p:nvSpPr>
          <p:cNvPr id="34979" name="Line 163"/>
          <p:cNvSpPr>
            <a:spLocks noChangeShapeType="1"/>
          </p:cNvSpPr>
          <p:nvPr/>
        </p:nvSpPr>
        <p:spPr bwMode="auto">
          <a:xfrm>
            <a:off x="914400" y="3048000"/>
            <a:ext cx="241300" cy="147638"/>
          </a:xfrm>
          <a:prstGeom prst="line">
            <a:avLst/>
          </a:prstGeom>
          <a:noFill/>
          <a:ln w="15875">
            <a:solidFill>
              <a:srgbClr val="00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496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4978"/>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489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4979"/>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34976"/>
                                        </p:tgtEl>
                                        <p:attrNameLst>
                                          <p:attrName>style.visibility</p:attrName>
                                        </p:attrNameLst>
                                      </p:cBhvr>
                                      <p:to>
                                        <p:strVal val="visible"/>
                                      </p:to>
                                    </p:set>
                                  </p:childTnLst>
                                </p:cTn>
                              </p:par>
                            </p:childTnLst>
                          </p:cTn>
                        </p:par>
                        <p:par>
                          <p:cTn id="20" fill="hold" nodeType="afterGroup">
                            <p:stCondLst>
                              <p:cond delay="500"/>
                            </p:stCondLst>
                            <p:childTnLst>
                              <p:par>
                                <p:cTn id="21" presetID="1" presetClass="entr" presetSubtype="0" fill="hold" grpId="0" nodeType="afterEffect">
                                  <p:stCondLst>
                                    <p:cond delay="0"/>
                                  </p:stCondLst>
                                  <p:childTnLst>
                                    <p:set>
                                      <p:cBhvr>
                                        <p:cTn id="22" dur="1" fill="hold">
                                          <p:stCondLst>
                                            <p:cond delay="499"/>
                                          </p:stCondLst>
                                        </p:cTn>
                                        <p:tgtEl>
                                          <p:spTgt spid="34969">
                                            <p:txEl>
                                              <p:charRg st="4294967295" end="429496729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4962"/>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34972"/>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34970"/>
                                        </p:tgtEl>
                                        <p:attrNameLst>
                                          <p:attrName>style.visibility</p:attrName>
                                        </p:attrNameLst>
                                      </p:cBhvr>
                                      <p:to>
                                        <p:strVal val="visible"/>
                                      </p:to>
                                    </p:set>
                                  </p:childTnLst>
                                </p:cTn>
                              </p:par>
                            </p:childTnLst>
                          </p:cTn>
                        </p:par>
                        <p:par>
                          <p:cTn id="33" fill="hold" nodeType="afterGroup">
                            <p:stCondLst>
                              <p:cond delay="1500"/>
                            </p:stCondLst>
                            <p:childTnLst>
                              <p:par>
                                <p:cTn id="34" presetID="1" presetClass="entr" presetSubtype="0" fill="hold" grpId="0" nodeType="afterEffect">
                                  <p:stCondLst>
                                    <p:cond delay="0"/>
                                  </p:stCondLst>
                                  <p:childTnLst>
                                    <p:set>
                                      <p:cBhvr>
                                        <p:cTn id="35" dur="1" fill="hold">
                                          <p:stCondLst>
                                            <p:cond delay="499"/>
                                          </p:stCondLst>
                                        </p:cTn>
                                        <p:tgtEl>
                                          <p:spTgt spid="34973"/>
                                        </p:tgtEl>
                                        <p:attrNameLst>
                                          <p:attrName>style.visibility</p:attrName>
                                        </p:attrNameLst>
                                      </p:cBhvr>
                                      <p:to>
                                        <p:strVal val="visible"/>
                                      </p:to>
                                    </p:set>
                                  </p:childTnLst>
                                </p:cTn>
                              </p:par>
                            </p:childTnLst>
                          </p:cTn>
                        </p:par>
                        <p:par>
                          <p:cTn id="36" fill="hold" nodeType="afterGroup">
                            <p:stCondLst>
                              <p:cond delay="2000"/>
                            </p:stCondLst>
                            <p:childTnLst>
                              <p:par>
                                <p:cTn id="37" presetID="1" presetClass="entr" presetSubtype="0" fill="hold" grpId="0" nodeType="afterEffect">
                                  <p:stCondLst>
                                    <p:cond delay="0"/>
                                  </p:stCondLst>
                                  <p:childTnLst>
                                    <p:set>
                                      <p:cBhvr>
                                        <p:cTn id="38" dur="1" fill="hold">
                                          <p:stCondLst>
                                            <p:cond delay="499"/>
                                          </p:stCondLst>
                                        </p:cTn>
                                        <p:tgtEl>
                                          <p:spTgt spid="3497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49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95" grpId="0" animBg="1"/>
      <p:bldP spid="34962" grpId="0" animBg="1"/>
      <p:bldP spid="34963" grpId="0" animBg="1"/>
      <p:bldP spid="34965" grpId="0" animBg="1"/>
      <p:bldP spid="34969" grpId="0" autoUpdateAnimBg="0"/>
      <p:bldP spid="34970" grpId="0" animBg="1"/>
      <p:bldP spid="34971" grpId="0" animBg="1"/>
      <p:bldP spid="34972" grpId="0" animBg="1"/>
      <p:bldP spid="34973" grpId="0" animBg="1"/>
      <p:bldP spid="34976" grpId="0" animBg="1"/>
      <p:bldP spid="34978" grpId="0" animBg="1"/>
      <p:bldP spid="34979"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miter lim="800000"/>
            <a:headEnd/>
            <a:tailEnd/>
          </a:ln>
        </p:spPr>
        <p:txBody>
          <a:bodyPr/>
          <a:lstStyle/>
          <a:p>
            <a:fld id="{606A7473-3B48-403E-90A1-9423A9D060E3}" type="slidenum">
              <a:rPr lang="en-US"/>
              <a:pPr/>
              <a:t>69</a:t>
            </a:fld>
            <a:endParaRPr lang="en-US"/>
          </a:p>
        </p:txBody>
      </p:sp>
      <p:sp>
        <p:nvSpPr>
          <p:cNvPr id="8195" name="Rectangle 2"/>
          <p:cNvSpPr>
            <a:spLocks noChangeArrowheads="1"/>
          </p:cNvSpPr>
          <p:nvPr/>
        </p:nvSpPr>
        <p:spPr bwMode="auto">
          <a:xfrm>
            <a:off x="646113" y="922338"/>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grpSp>
        <p:nvGrpSpPr>
          <p:cNvPr id="2" name="Group 3"/>
          <p:cNvGrpSpPr>
            <a:grpSpLocks/>
          </p:cNvGrpSpPr>
          <p:nvPr/>
        </p:nvGrpSpPr>
        <p:grpSpPr bwMode="auto">
          <a:xfrm>
            <a:off x="4232275" y="1066800"/>
            <a:ext cx="4340225" cy="1414463"/>
            <a:chOff x="2666" y="672"/>
            <a:chExt cx="2734" cy="891"/>
          </a:xfrm>
        </p:grpSpPr>
        <p:sp>
          <p:nvSpPr>
            <p:cNvPr id="8319" name="Rectangle 4"/>
            <p:cNvSpPr>
              <a:spLocks noChangeArrowheads="1"/>
            </p:cNvSpPr>
            <p:nvPr/>
          </p:nvSpPr>
          <p:spPr bwMode="auto">
            <a:xfrm>
              <a:off x="2666" y="672"/>
              <a:ext cx="2734" cy="891"/>
            </a:xfrm>
            <a:prstGeom prst="rect">
              <a:avLst/>
            </a:prstGeom>
            <a:noFill/>
            <a:ln w="9525" cap="rnd">
              <a:solidFill>
                <a:srgbClr val="000000"/>
              </a:solidFill>
              <a:miter lim="800000"/>
              <a:headEnd/>
              <a:tailEnd/>
            </a:ln>
          </p:spPr>
          <p:txBody>
            <a:bodyPr/>
            <a:lstStyle/>
            <a:p>
              <a:pPr eaLnBrk="1" hangingPunct="1"/>
              <a:endParaRPr lang="en-US"/>
            </a:p>
          </p:txBody>
        </p:sp>
        <p:sp>
          <p:nvSpPr>
            <p:cNvPr id="8320" name="Rectangle 5"/>
            <p:cNvSpPr>
              <a:spLocks noChangeArrowheads="1"/>
            </p:cNvSpPr>
            <p:nvPr/>
          </p:nvSpPr>
          <p:spPr bwMode="auto">
            <a:xfrm>
              <a:off x="2728" y="708"/>
              <a:ext cx="18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Corresponding values of Vab</a:t>
              </a:r>
              <a:endParaRPr lang="en-US"/>
            </a:p>
          </p:txBody>
        </p:sp>
        <p:sp>
          <p:nvSpPr>
            <p:cNvPr id="8321" name="Rectangle 6"/>
            <p:cNvSpPr>
              <a:spLocks noChangeArrowheads="1"/>
            </p:cNvSpPr>
            <p:nvPr/>
          </p:nvSpPr>
          <p:spPr bwMode="auto">
            <a:xfrm>
              <a:off x="4585" y="708"/>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8322" name="Rectangle 7"/>
            <p:cNvSpPr>
              <a:spLocks noChangeArrowheads="1"/>
            </p:cNvSpPr>
            <p:nvPr/>
          </p:nvSpPr>
          <p:spPr bwMode="auto">
            <a:xfrm>
              <a:off x="2728" y="874"/>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323" name="Rectangle 8"/>
            <p:cNvSpPr>
              <a:spLocks noChangeArrowheads="1"/>
            </p:cNvSpPr>
            <p:nvPr/>
          </p:nvSpPr>
          <p:spPr bwMode="auto">
            <a:xfrm>
              <a:off x="2778" y="874"/>
              <a:ext cx="6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a:t>
              </a:r>
              <a:endParaRPr lang="en-US"/>
            </a:p>
          </p:txBody>
        </p:sp>
        <p:sp>
          <p:nvSpPr>
            <p:cNvPr id="8324" name="Rectangle 9"/>
            <p:cNvSpPr>
              <a:spLocks noChangeArrowheads="1"/>
            </p:cNvSpPr>
            <p:nvPr/>
          </p:nvSpPr>
          <p:spPr bwMode="auto">
            <a:xfrm>
              <a:off x="3414" y="869"/>
              <a:ext cx="40" cy="173"/>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8325" name="Rectangle 10"/>
            <p:cNvSpPr>
              <a:spLocks noChangeArrowheads="1"/>
            </p:cNvSpPr>
            <p:nvPr/>
          </p:nvSpPr>
          <p:spPr bwMode="auto">
            <a:xfrm>
              <a:off x="3454" y="874"/>
              <a:ext cx="37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and B</a:t>
              </a:r>
              <a:endParaRPr lang="en-US"/>
            </a:p>
          </p:txBody>
        </p:sp>
        <p:sp>
          <p:nvSpPr>
            <p:cNvPr id="8326" name="Rectangle 11"/>
            <p:cNvSpPr>
              <a:spLocks noChangeArrowheads="1"/>
            </p:cNvSpPr>
            <p:nvPr/>
          </p:nvSpPr>
          <p:spPr bwMode="auto">
            <a:xfrm>
              <a:off x="3832" y="874"/>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327" name="Rectangle 12"/>
            <p:cNvSpPr>
              <a:spLocks noChangeArrowheads="1"/>
            </p:cNvSpPr>
            <p:nvPr/>
          </p:nvSpPr>
          <p:spPr bwMode="auto">
            <a:xfrm>
              <a:off x="3911" y="874"/>
              <a:ext cx="1204"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Vdc</a:t>
              </a:r>
              <a:endParaRPr lang="en-US"/>
            </a:p>
          </p:txBody>
        </p:sp>
        <p:sp>
          <p:nvSpPr>
            <p:cNvPr id="8328" name="Rectangle 13"/>
            <p:cNvSpPr>
              <a:spLocks noChangeArrowheads="1"/>
            </p:cNvSpPr>
            <p:nvPr/>
          </p:nvSpPr>
          <p:spPr bwMode="auto">
            <a:xfrm>
              <a:off x="5117" y="874"/>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8329" name="Rectangle 14"/>
            <p:cNvSpPr>
              <a:spLocks noChangeArrowheads="1"/>
            </p:cNvSpPr>
            <p:nvPr/>
          </p:nvSpPr>
          <p:spPr bwMode="auto">
            <a:xfrm>
              <a:off x="2728" y="1040"/>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330" name="Rectangle 15"/>
            <p:cNvSpPr>
              <a:spLocks noChangeArrowheads="1"/>
            </p:cNvSpPr>
            <p:nvPr/>
          </p:nvSpPr>
          <p:spPr bwMode="auto">
            <a:xfrm>
              <a:off x="2778" y="1040"/>
              <a:ext cx="21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 and B+ closed, Vab = 0</a:t>
              </a:r>
              <a:endParaRPr lang="en-US"/>
            </a:p>
          </p:txBody>
        </p:sp>
        <p:sp>
          <p:nvSpPr>
            <p:cNvPr id="8331" name="Rectangle 16"/>
            <p:cNvSpPr>
              <a:spLocks noChangeArrowheads="1"/>
            </p:cNvSpPr>
            <p:nvPr/>
          </p:nvSpPr>
          <p:spPr bwMode="auto">
            <a:xfrm>
              <a:off x="4953" y="1040"/>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8332" name="Rectangle 17"/>
            <p:cNvSpPr>
              <a:spLocks noChangeArrowheads="1"/>
            </p:cNvSpPr>
            <p:nvPr/>
          </p:nvSpPr>
          <p:spPr bwMode="auto">
            <a:xfrm>
              <a:off x="2728" y="1206"/>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333" name="Rectangle 18"/>
            <p:cNvSpPr>
              <a:spLocks noChangeArrowheads="1"/>
            </p:cNvSpPr>
            <p:nvPr/>
          </p:nvSpPr>
          <p:spPr bwMode="auto">
            <a:xfrm>
              <a:off x="2778" y="1206"/>
              <a:ext cx="105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 closed and A</a:t>
              </a:r>
              <a:endParaRPr lang="en-US"/>
            </a:p>
          </p:txBody>
        </p:sp>
        <p:sp>
          <p:nvSpPr>
            <p:cNvPr id="8334" name="Rectangle 19"/>
            <p:cNvSpPr>
              <a:spLocks noChangeArrowheads="1"/>
            </p:cNvSpPr>
            <p:nvPr/>
          </p:nvSpPr>
          <p:spPr bwMode="auto">
            <a:xfrm>
              <a:off x="3832"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335" name="Rectangle 20"/>
            <p:cNvSpPr>
              <a:spLocks noChangeArrowheads="1"/>
            </p:cNvSpPr>
            <p:nvPr/>
          </p:nvSpPr>
          <p:spPr bwMode="auto">
            <a:xfrm>
              <a:off x="3911" y="1206"/>
              <a:ext cx="9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a:t>
              </a:r>
              <a:endParaRPr lang="en-US"/>
            </a:p>
          </p:txBody>
        </p:sp>
        <p:sp>
          <p:nvSpPr>
            <p:cNvPr id="8336" name="Rectangle 21"/>
            <p:cNvSpPr>
              <a:spLocks noChangeArrowheads="1"/>
            </p:cNvSpPr>
            <p:nvPr/>
          </p:nvSpPr>
          <p:spPr bwMode="auto">
            <a:xfrm>
              <a:off x="4870"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337" name="Rectangle 22"/>
            <p:cNvSpPr>
              <a:spLocks noChangeArrowheads="1"/>
            </p:cNvSpPr>
            <p:nvPr/>
          </p:nvSpPr>
          <p:spPr bwMode="auto">
            <a:xfrm>
              <a:off x="4949" y="1206"/>
              <a:ext cx="248"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Vdc</a:t>
              </a:r>
              <a:endParaRPr lang="en-US"/>
            </a:p>
          </p:txBody>
        </p:sp>
        <p:sp>
          <p:nvSpPr>
            <p:cNvPr id="8338" name="Rectangle 23"/>
            <p:cNvSpPr>
              <a:spLocks noChangeArrowheads="1"/>
            </p:cNvSpPr>
            <p:nvPr/>
          </p:nvSpPr>
          <p:spPr bwMode="auto">
            <a:xfrm>
              <a:off x="5197" y="1206"/>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8339" name="Rectangle 24"/>
            <p:cNvSpPr>
              <a:spLocks noChangeArrowheads="1"/>
            </p:cNvSpPr>
            <p:nvPr/>
          </p:nvSpPr>
          <p:spPr bwMode="auto">
            <a:xfrm>
              <a:off x="2728" y="1371"/>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340" name="Rectangle 25"/>
            <p:cNvSpPr>
              <a:spLocks noChangeArrowheads="1"/>
            </p:cNvSpPr>
            <p:nvPr/>
          </p:nvSpPr>
          <p:spPr bwMode="auto">
            <a:xfrm>
              <a:off x="2778" y="1371"/>
              <a:ext cx="9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a:t>
              </a:r>
              <a:endParaRPr lang="en-US"/>
            </a:p>
          </p:txBody>
        </p:sp>
        <p:sp>
          <p:nvSpPr>
            <p:cNvPr id="8341" name="Rectangle 26"/>
            <p:cNvSpPr>
              <a:spLocks noChangeArrowheads="1"/>
            </p:cNvSpPr>
            <p:nvPr/>
          </p:nvSpPr>
          <p:spPr bwMode="auto">
            <a:xfrm>
              <a:off x="2874"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342" name="Rectangle 27"/>
            <p:cNvSpPr>
              <a:spLocks noChangeArrowheads="1"/>
            </p:cNvSpPr>
            <p:nvPr/>
          </p:nvSpPr>
          <p:spPr bwMode="auto">
            <a:xfrm>
              <a:off x="2954" y="1371"/>
              <a:ext cx="8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and A</a:t>
              </a:r>
              <a:endParaRPr lang="en-US"/>
            </a:p>
          </p:txBody>
        </p:sp>
        <p:sp>
          <p:nvSpPr>
            <p:cNvPr id="8343" name="Rectangle 28"/>
            <p:cNvSpPr>
              <a:spLocks noChangeArrowheads="1"/>
            </p:cNvSpPr>
            <p:nvPr/>
          </p:nvSpPr>
          <p:spPr bwMode="auto">
            <a:xfrm>
              <a:off x="3827"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344" name="Rectangle 29"/>
            <p:cNvSpPr>
              <a:spLocks noChangeArrowheads="1"/>
            </p:cNvSpPr>
            <p:nvPr/>
          </p:nvSpPr>
          <p:spPr bwMode="auto">
            <a:xfrm>
              <a:off x="3907" y="1371"/>
              <a:ext cx="10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0</a:t>
              </a:r>
              <a:endParaRPr lang="en-US"/>
            </a:p>
          </p:txBody>
        </p:sp>
        <p:sp>
          <p:nvSpPr>
            <p:cNvPr id="8345" name="Rectangle 30"/>
            <p:cNvSpPr>
              <a:spLocks noChangeArrowheads="1"/>
            </p:cNvSpPr>
            <p:nvPr/>
          </p:nvSpPr>
          <p:spPr bwMode="auto">
            <a:xfrm>
              <a:off x="4944" y="1371"/>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grpSp>
      <p:sp>
        <p:nvSpPr>
          <p:cNvPr id="8197" name="Rectangle 31"/>
          <p:cNvSpPr>
            <a:spLocks noChangeArrowheads="1"/>
          </p:cNvSpPr>
          <p:nvPr/>
        </p:nvSpPr>
        <p:spPr bwMode="auto">
          <a:xfrm>
            <a:off x="4232275" y="3257550"/>
            <a:ext cx="4340225" cy="1152525"/>
          </a:xfrm>
          <a:prstGeom prst="rect">
            <a:avLst/>
          </a:prstGeom>
          <a:noFill/>
          <a:ln w="9525" cap="rnd">
            <a:solidFill>
              <a:srgbClr val="000000"/>
            </a:solidFill>
            <a:miter lim="800000"/>
            <a:headEnd/>
            <a:tailEnd/>
          </a:ln>
        </p:spPr>
        <p:txBody>
          <a:bodyPr/>
          <a:lstStyle/>
          <a:p>
            <a:pPr eaLnBrk="1" hangingPunct="1"/>
            <a:endParaRPr lang="en-US"/>
          </a:p>
        </p:txBody>
      </p:sp>
      <p:sp>
        <p:nvSpPr>
          <p:cNvPr id="8198" name="Rectangle 32"/>
          <p:cNvSpPr>
            <a:spLocks noChangeArrowheads="1"/>
          </p:cNvSpPr>
          <p:nvPr/>
        </p:nvSpPr>
        <p:spPr bwMode="auto">
          <a:xfrm>
            <a:off x="4330700" y="3316288"/>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199" name="Rectangle 33"/>
          <p:cNvSpPr>
            <a:spLocks noChangeArrowheads="1"/>
          </p:cNvSpPr>
          <p:nvPr/>
        </p:nvSpPr>
        <p:spPr bwMode="auto">
          <a:xfrm>
            <a:off x="4410075" y="331628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8200" name="Rectangle 34"/>
          <p:cNvSpPr>
            <a:spLocks noChangeArrowheads="1"/>
          </p:cNvSpPr>
          <p:nvPr/>
        </p:nvSpPr>
        <p:spPr bwMode="auto">
          <a:xfrm>
            <a:off x="4440238" y="3316288"/>
            <a:ext cx="40894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The free wheeling diodes permit current </a:t>
            </a:r>
            <a:endParaRPr lang="en-US"/>
          </a:p>
        </p:txBody>
      </p:sp>
      <p:sp>
        <p:nvSpPr>
          <p:cNvPr id="8201" name="Rectangle 35"/>
          <p:cNvSpPr>
            <a:spLocks noChangeArrowheads="1"/>
          </p:cNvSpPr>
          <p:nvPr/>
        </p:nvSpPr>
        <p:spPr bwMode="auto">
          <a:xfrm>
            <a:off x="4440238" y="3578225"/>
            <a:ext cx="16383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to flow even if al</a:t>
            </a:r>
            <a:endParaRPr lang="en-US"/>
          </a:p>
        </p:txBody>
      </p:sp>
      <p:sp>
        <p:nvSpPr>
          <p:cNvPr id="8202" name="Rectangle 36"/>
          <p:cNvSpPr>
            <a:spLocks noChangeArrowheads="1"/>
          </p:cNvSpPr>
          <p:nvPr/>
        </p:nvSpPr>
        <p:spPr bwMode="auto">
          <a:xfrm>
            <a:off x="6078538" y="3578225"/>
            <a:ext cx="20828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l switches are open  </a:t>
            </a:r>
            <a:endParaRPr lang="en-US"/>
          </a:p>
        </p:txBody>
      </p:sp>
      <p:sp>
        <p:nvSpPr>
          <p:cNvPr id="8203" name="Rectangle 37"/>
          <p:cNvSpPr>
            <a:spLocks noChangeArrowheads="1"/>
          </p:cNvSpPr>
          <p:nvPr/>
        </p:nvSpPr>
        <p:spPr bwMode="auto">
          <a:xfrm>
            <a:off x="8137525" y="3578225"/>
            <a:ext cx="635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8204" name="Rectangle 38"/>
          <p:cNvSpPr>
            <a:spLocks noChangeArrowheads="1"/>
          </p:cNvSpPr>
          <p:nvPr/>
        </p:nvSpPr>
        <p:spPr bwMode="auto">
          <a:xfrm>
            <a:off x="4330700" y="3840163"/>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8205" name="Rectangle 39"/>
          <p:cNvSpPr>
            <a:spLocks noChangeArrowheads="1"/>
          </p:cNvSpPr>
          <p:nvPr/>
        </p:nvSpPr>
        <p:spPr bwMode="auto">
          <a:xfrm>
            <a:off x="4410075" y="3840163"/>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8206" name="Rectangle 40"/>
          <p:cNvSpPr>
            <a:spLocks noChangeArrowheads="1"/>
          </p:cNvSpPr>
          <p:nvPr/>
        </p:nvSpPr>
        <p:spPr bwMode="auto">
          <a:xfrm>
            <a:off x="4440238" y="3840163"/>
            <a:ext cx="34163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These diodes also permit lagging </a:t>
            </a:r>
            <a:endParaRPr lang="en-US"/>
          </a:p>
        </p:txBody>
      </p:sp>
      <p:sp>
        <p:nvSpPr>
          <p:cNvPr id="8207" name="Rectangle 41"/>
          <p:cNvSpPr>
            <a:spLocks noChangeArrowheads="1"/>
          </p:cNvSpPr>
          <p:nvPr/>
        </p:nvSpPr>
        <p:spPr bwMode="auto">
          <a:xfrm>
            <a:off x="4440238" y="4103688"/>
            <a:ext cx="3365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currents to flow in inductive loads</a:t>
            </a:r>
            <a:endParaRPr lang="en-US"/>
          </a:p>
        </p:txBody>
      </p:sp>
      <p:sp>
        <p:nvSpPr>
          <p:cNvPr id="8208" name="Rectangle 42"/>
          <p:cNvSpPr>
            <a:spLocks noChangeArrowheads="1"/>
          </p:cNvSpPr>
          <p:nvPr/>
        </p:nvSpPr>
        <p:spPr bwMode="auto">
          <a:xfrm>
            <a:off x="7807325" y="410368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8209" name="Line 43"/>
          <p:cNvSpPr>
            <a:spLocks noChangeShapeType="1"/>
          </p:cNvSpPr>
          <p:nvPr/>
        </p:nvSpPr>
        <p:spPr bwMode="auto">
          <a:xfrm>
            <a:off x="906463" y="2419350"/>
            <a:ext cx="1587" cy="488950"/>
          </a:xfrm>
          <a:prstGeom prst="line">
            <a:avLst/>
          </a:prstGeom>
          <a:noFill/>
          <a:ln w="15875">
            <a:solidFill>
              <a:srgbClr val="000000"/>
            </a:solidFill>
            <a:round/>
            <a:headEnd/>
            <a:tailEnd/>
          </a:ln>
        </p:spPr>
        <p:txBody>
          <a:bodyPr/>
          <a:lstStyle/>
          <a:p>
            <a:endParaRPr lang="en-US"/>
          </a:p>
        </p:txBody>
      </p:sp>
      <p:sp>
        <p:nvSpPr>
          <p:cNvPr id="8210" name="Line 44"/>
          <p:cNvSpPr>
            <a:spLocks noChangeShapeType="1"/>
          </p:cNvSpPr>
          <p:nvPr/>
        </p:nvSpPr>
        <p:spPr bwMode="auto">
          <a:xfrm>
            <a:off x="906463" y="2906713"/>
            <a:ext cx="1587" cy="168275"/>
          </a:xfrm>
          <a:prstGeom prst="line">
            <a:avLst/>
          </a:prstGeom>
          <a:noFill/>
          <a:ln w="15875">
            <a:solidFill>
              <a:srgbClr val="000000"/>
            </a:solidFill>
            <a:round/>
            <a:headEnd/>
            <a:tailEnd/>
          </a:ln>
        </p:spPr>
        <p:txBody>
          <a:bodyPr/>
          <a:lstStyle/>
          <a:p>
            <a:endParaRPr lang="en-US"/>
          </a:p>
        </p:txBody>
      </p:sp>
      <p:sp>
        <p:nvSpPr>
          <p:cNvPr id="35885" name="Line 45"/>
          <p:cNvSpPr>
            <a:spLocks noChangeShapeType="1"/>
          </p:cNvSpPr>
          <p:nvPr/>
        </p:nvSpPr>
        <p:spPr bwMode="auto">
          <a:xfrm>
            <a:off x="906463" y="3074988"/>
            <a:ext cx="242887" cy="149225"/>
          </a:xfrm>
          <a:prstGeom prst="line">
            <a:avLst/>
          </a:prstGeom>
          <a:noFill/>
          <a:ln w="15875">
            <a:solidFill>
              <a:srgbClr val="000000"/>
            </a:solidFill>
            <a:round/>
            <a:headEnd/>
            <a:tailEnd/>
          </a:ln>
        </p:spPr>
        <p:txBody>
          <a:bodyPr/>
          <a:lstStyle/>
          <a:p>
            <a:endParaRPr lang="en-US"/>
          </a:p>
        </p:txBody>
      </p:sp>
      <p:sp>
        <p:nvSpPr>
          <p:cNvPr id="8212" name="Line 46"/>
          <p:cNvSpPr>
            <a:spLocks noChangeShapeType="1"/>
          </p:cNvSpPr>
          <p:nvPr/>
        </p:nvSpPr>
        <p:spPr bwMode="auto">
          <a:xfrm>
            <a:off x="906463" y="3287713"/>
            <a:ext cx="1587" cy="641350"/>
          </a:xfrm>
          <a:prstGeom prst="line">
            <a:avLst/>
          </a:prstGeom>
          <a:noFill/>
          <a:ln w="15875">
            <a:solidFill>
              <a:srgbClr val="000000"/>
            </a:solidFill>
            <a:round/>
            <a:headEnd/>
            <a:tailEnd/>
          </a:ln>
        </p:spPr>
        <p:txBody>
          <a:bodyPr/>
          <a:lstStyle/>
          <a:p>
            <a:endParaRPr lang="en-US"/>
          </a:p>
        </p:txBody>
      </p:sp>
      <p:grpSp>
        <p:nvGrpSpPr>
          <p:cNvPr id="3" name="Group 47"/>
          <p:cNvGrpSpPr>
            <a:grpSpLocks/>
          </p:cNvGrpSpPr>
          <p:nvPr/>
        </p:nvGrpSpPr>
        <p:grpSpPr bwMode="auto">
          <a:xfrm>
            <a:off x="1422400" y="2919413"/>
            <a:ext cx="288925" cy="149225"/>
            <a:chOff x="896" y="1839"/>
            <a:chExt cx="182" cy="94"/>
          </a:xfrm>
        </p:grpSpPr>
        <p:grpSp>
          <p:nvGrpSpPr>
            <p:cNvPr id="4" name="Group 48"/>
            <p:cNvGrpSpPr>
              <a:grpSpLocks/>
            </p:cNvGrpSpPr>
            <p:nvPr/>
          </p:nvGrpSpPr>
          <p:grpSpPr bwMode="auto">
            <a:xfrm>
              <a:off x="906" y="1839"/>
              <a:ext cx="162" cy="94"/>
              <a:chOff x="906" y="1839"/>
              <a:chExt cx="162" cy="94"/>
            </a:xfrm>
          </p:grpSpPr>
          <p:sp>
            <p:nvSpPr>
              <p:cNvPr id="8317" name="Freeform 49"/>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8318" name="Freeform 50"/>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8316" name="Line 51"/>
            <p:cNvSpPr>
              <a:spLocks noChangeShapeType="1"/>
            </p:cNvSpPr>
            <p:nvPr/>
          </p:nvSpPr>
          <p:spPr bwMode="auto">
            <a:xfrm>
              <a:off x="896" y="1839"/>
              <a:ext cx="182" cy="1"/>
            </a:xfrm>
            <a:prstGeom prst="line">
              <a:avLst/>
            </a:prstGeom>
            <a:noFill/>
            <a:ln w="15875">
              <a:solidFill>
                <a:srgbClr val="000000"/>
              </a:solidFill>
              <a:round/>
              <a:headEnd/>
              <a:tailEnd/>
            </a:ln>
          </p:spPr>
          <p:txBody>
            <a:bodyPr/>
            <a:lstStyle/>
            <a:p>
              <a:endParaRPr lang="en-US"/>
            </a:p>
          </p:txBody>
        </p:sp>
      </p:grpSp>
      <p:sp>
        <p:nvSpPr>
          <p:cNvPr id="8214" name="Line 52"/>
          <p:cNvSpPr>
            <a:spLocks noChangeShapeType="1"/>
          </p:cNvSpPr>
          <p:nvPr/>
        </p:nvSpPr>
        <p:spPr bwMode="auto">
          <a:xfrm flipV="1">
            <a:off x="1566863" y="2647950"/>
            <a:ext cx="1587" cy="271463"/>
          </a:xfrm>
          <a:prstGeom prst="line">
            <a:avLst/>
          </a:prstGeom>
          <a:noFill/>
          <a:ln w="15875">
            <a:solidFill>
              <a:srgbClr val="000000"/>
            </a:solidFill>
            <a:round/>
            <a:headEnd/>
            <a:tailEnd/>
          </a:ln>
        </p:spPr>
        <p:txBody>
          <a:bodyPr/>
          <a:lstStyle/>
          <a:p>
            <a:endParaRPr lang="en-US"/>
          </a:p>
        </p:txBody>
      </p:sp>
      <p:sp>
        <p:nvSpPr>
          <p:cNvPr id="8215" name="Line 53"/>
          <p:cNvSpPr>
            <a:spLocks noChangeShapeType="1"/>
          </p:cNvSpPr>
          <p:nvPr/>
        </p:nvSpPr>
        <p:spPr bwMode="auto">
          <a:xfrm flipV="1">
            <a:off x="1566863" y="3078163"/>
            <a:ext cx="1587" cy="533400"/>
          </a:xfrm>
          <a:prstGeom prst="line">
            <a:avLst/>
          </a:prstGeom>
          <a:noFill/>
          <a:ln w="15875">
            <a:solidFill>
              <a:srgbClr val="000000"/>
            </a:solidFill>
            <a:round/>
            <a:headEnd/>
            <a:tailEnd/>
          </a:ln>
        </p:spPr>
        <p:txBody>
          <a:bodyPr/>
          <a:lstStyle/>
          <a:p>
            <a:endParaRPr lang="en-US"/>
          </a:p>
        </p:txBody>
      </p:sp>
      <p:sp>
        <p:nvSpPr>
          <p:cNvPr id="8216" name="Line 54"/>
          <p:cNvSpPr>
            <a:spLocks noChangeShapeType="1"/>
          </p:cNvSpPr>
          <p:nvPr/>
        </p:nvSpPr>
        <p:spPr bwMode="auto">
          <a:xfrm flipH="1">
            <a:off x="915988" y="2647950"/>
            <a:ext cx="650875" cy="1588"/>
          </a:xfrm>
          <a:prstGeom prst="line">
            <a:avLst/>
          </a:prstGeom>
          <a:noFill/>
          <a:ln w="15875">
            <a:solidFill>
              <a:srgbClr val="000000"/>
            </a:solidFill>
            <a:round/>
            <a:headEnd/>
            <a:tailEnd/>
          </a:ln>
        </p:spPr>
        <p:txBody>
          <a:bodyPr/>
          <a:lstStyle/>
          <a:p>
            <a:endParaRPr lang="en-US"/>
          </a:p>
        </p:txBody>
      </p:sp>
      <p:sp>
        <p:nvSpPr>
          <p:cNvPr id="8217" name="Line 55"/>
          <p:cNvSpPr>
            <a:spLocks noChangeShapeType="1"/>
          </p:cNvSpPr>
          <p:nvPr/>
        </p:nvSpPr>
        <p:spPr bwMode="auto">
          <a:xfrm>
            <a:off x="3030538" y="2419350"/>
            <a:ext cx="1587" cy="488950"/>
          </a:xfrm>
          <a:prstGeom prst="line">
            <a:avLst/>
          </a:prstGeom>
          <a:noFill/>
          <a:ln w="15875">
            <a:solidFill>
              <a:srgbClr val="000000"/>
            </a:solidFill>
            <a:round/>
            <a:headEnd/>
            <a:tailEnd/>
          </a:ln>
        </p:spPr>
        <p:txBody>
          <a:bodyPr/>
          <a:lstStyle/>
          <a:p>
            <a:endParaRPr lang="en-US"/>
          </a:p>
        </p:txBody>
      </p:sp>
      <p:sp>
        <p:nvSpPr>
          <p:cNvPr id="8218" name="Line 56"/>
          <p:cNvSpPr>
            <a:spLocks noChangeShapeType="1"/>
          </p:cNvSpPr>
          <p:nvPr/>
        </p:nvSpPr>
        <p:spPr bwMode="auto">
          <a:xfrm>
            <a:off x="3030538" y="2906713"/>
            <a:ext cx="1587" cy="168275"/>
          </a:xfrm>
          <a:prstGeom prst="line">
            <a:avLst/>
          </a:prstGeom>
          <a:noFill/>
          <a:ln w="15875">
            <a:solidFill>
              <a:srgbClr val="000000"/>
            </a:solidFill>
            <a:round/>
            <a:headEnd/>
            <a:tailEnd/>
          </a:ln>
        </p:spPr>
        <p:txBody>
          <a:bodyPr/>
          <a:lstStyle/>
          <a:p>
            <a:endParaRPr lang="en-US"/>
          </a:p>
        </p:txBody>
      </p:sp>
      <p:grpSp>
        <p:nvGrpSpPr>
          <p:cNvPr id="5" name="Group 58"/>
          <p:cNvGrpSpPr>
            <a:grpSpLocks/>
          </p:cNvGrpSpPr>
          <p:nvPr/>
        </p:nvGrpSpPr>
        <p:grpSpPr bwMode="auto">
          <a:xfrm>
            <a:off x="3546475" y="2919413"/>
            <a:ext cx="288925" cy="149225"/>
            <a:chOff x="2234" y="1839"/>
            <a:chExt cx="182" cy="94"/>
          </a:xfrm>
        </p:grpSpPr>
        <p:grpSp>
          <p:nvGrpSpPr>
            <p:cNvPr id="6" name="Group 59"/>
            <p:cNvGrpSpPr>
              <a:grpSpLocks/>
            </p:cNvGrpSpPr>
            <p:nvPr/>
          </p:nvGrpSpPr>
          <p:grpSpPr bwMode="auto">
            <a:xfrm>
              <a:off x="2244" y="1839"/>
              <a:ext cx="162" cy="94"/>
              <a:chOff x="2244" y="1839"/>
              <a:chExt cx="162" cy="94"/>
            </a:xfrm>
          </p:grpSpPr>
          <p:sp>
            <p:nvSpPr>
              <p:cNvPr id="8313" name="Freeform 60"/>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8314" name="Freeform 61"/>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8312" name="Line 62"/>
            <p:cNvSpPr>
              <a:spLocks noChangeShapeType="1"/>
            </p:cNvSpPr>
            <p:nvPr/>
          </p:nvSpPr>
          <p:spPr bwMode="auto">
            <a:xfrm>
              <a:off x="2234" y="1839"/>
              <a:ext cx="182" cy="1"/>
            </a:xfrm>
            <a:prstGeom prst="line">
              <a:avLst/>
            </a:prstGeom>
            <a:noFill/>
            <a:ln w="15875">
              <a:solidFill>
                <a:srgbClr val="000000"/>
              </a:solidFill>
              <a:round/>
              <a:headEnd/>
              <a:tailEnd/>
            </a:ln>
          </p:spPr>
          <p:txBody>
            <a:bodyPr/>
            <a:lstStyle/>
            <a:p>
              <a:endParaRPr lang="en-US"/>
            </a:p>
          </p:txBody>
        </p:sp>
      </p:grpSp>
      <p:sp>
        <p:nvSpPr>
          <p:cNvPr id="8220" name="Line 63"/>
          <p:cNvSpPr>
            <a:spLocks noChangeShapeType="1"/>
          </p:cNvSpPr>
          <p:nvPr/>
        </p:nvSpPr>
        <p:spPr bwMode="auto">
          <a:xfrm flipV="1">
            <a:off x="3690938" y="2647950"/>
            <a:ext cx="1587" cy="271463"/>
          </a:xfrm>
          <a:prstGeom prst="line">
            <a:avLst/>
          </a:prstGeom>
          <a:noFill/>
          <a:ln w="15875">
            <a:solidFill>
              <a:srgbClr val="000000"/>
            </a:solidFill>
            <a:round/>
            <a:headEnd/>
            <a:tailEnd/>
          </a:ln>
        </p:spPr>
        <p:txBody>
          <a:bodyPr/>
          <a:lstStyle/>
          <a:p>
            <a:endParaRPr lang="en-US"/>
          </a:p>
        </p:txBody>
      </p:sp>
      <p:sp>
        <p:nvSpPr>
          <p:cNvPr id="8221" name="Line 64"/>
          <p:cNvSpPr>
            <a:spLocks noChangeShapeType="1"/>
          </p:cNvSpPr>
          <p:nvPr/>
        </p:nvSpPr>
        <p:spPr bwMode="auto">
          <a:xfrm flipV="1">
            <a:off x="3690938" y="3078163"/>
            <a:ext cx="1587" cy="533400"/>
          </a:xfrm>
          <a:prstGeom prst="line">
            <a:avLst/>
          </a:prstGeom>
          <a:noFill/>
          <a:ln w="15875">
            <a:solidFill>
              <a:srgbClr val="000000"/>
            </a:solidFill>
            <a:round/>
            <a:headEnd/>
            <a:tailEnd/>
          </a:ln>
        </p:spPr>
        <p:txBody>
          <a:bodyPr/>
          <a:lstStyle/>
          <a:p>
            <a:endParaRPr lang="en-US"/>
          </a:p>
        </p:txBody>
      </p:sp>
      <p:sp>
        <p:nvSpPr>
          <p:cNvPr id="8222" name="Line 65"/>
          <p:cNvSpPr>
            <a:spLocks noChangeShapeType="1"/>
          </p:cNvSpPr>
          <p:nvPr/>
        </p:nvSpPr>
        <p:spPr bwMode="auto">
          <a:xfrm flipH="1">
            <a:off x="3028950" y="2647950"/>
            <a:ext cx="661988" cy="1588"/>
          </a:xfrm>
          <a:prstGeom prst="line">
            <a:avLst/>
          </a:prstGeom>
          <a:noFill/>
          <a:ln w="15875">
            <a:solidFill>
              <a:srgbClr val="000000"/>
            </a:solidFill>
            <a:round/>
            <a:headEnd/>
            <a:tailEnd/>
          </a:ln>
        </p:spPr>
        <p:txBody>
          <a:bodyPr/>
          <a:lstStyle/>
          <a:p>
            <a:endParaRPr lang="en-US"/>
          </a:p>
        </p:txBody>
      </p:sp>
      <p:sp>
        <p:nvSpPr>
          <p:cNvPr id="8223" name="Line 66"/>
          <p:cNvSpPr>
            <a:spLocks noChangeShapeType="1"/>
          </p:cNvSpPr>
          <p:nvPr/>
        </p:nvSpPr>
        <p:spPr bwMode="auto">
          <a:xfrm>
            <a:off x="906463" y="3941763"/>
            <a:ext cx="1587" cy="490537"/>
          </a:xfrm>
          <a:prstGeom prst="line">
            <a:avLst/>
          </a:prstGeom>
          <a:noFill/>
          <a:ln w="15875">
            <a:solidFill>
              <a:srgbClr val="000000"/>
            </a:solidFill>
            <a:round/>
            <a:headEnd/>
            <a:tailEnd/>
          </a:ln>
        </p:spPr>
        <p:txBody>
          <a:bodyPr/>
          <a:lstStyle/>
          <a:p>
            <a:endParaRPr lang="en-US"/>
          </a:p>
        </p:txBody>
      </p:sp>
      <p:sp>
        <p:nvSpPr>
          <p:cNvPr id="8224" name="Line 67"/>
          <p:cNvSpPr>
            <a:spLocks noChangeShapeType="1"/>
          </p:cNvSpPr>
          <p:nvPr/>
        </p:nvSpPr>
        <p:spPr bwMode="auto">
          <a:xfrm>
            <a:off x="906463" y="4429125"/>
            <a:ext cx="1587" cy="169863"/>
          </a:xfrm>
          <a:prstGeom prst="line">
            <a:avLst/>
          </a:prstGeom>
          <a:noFill/>
          <a:ln w="15875">
            <a:solidFill>
              <a:srgbClr val="000000"/>
            </a:solidFill>
            <a:round/>
            <a:headEnd/>
            <a:tailEnd/>
          </a:ln>
        </p:spPr>
        <p:txBody>
          <a:bodyPr/>
          <a:lstStyle/>
          <a:p>
            <a:endParaRPr lang="en-US"/>
          </a:p>
        </p:txBody>
      </p:sp>
      <p:grpSp>
        <p:nvGrpSpPr>
          <p:cNvPr id="7" name="Group 69"/>
          <p:cNvGrpSpPr>
            <a:grpSpLocks/>
          </p:cNvGrpSpPr>
          <p:nvPr/>
        </p:nvGrpSpPr>
        <p:grpSpPr bwMode="auto">
          <a:xfrm>
            <a:off x="1422400" y="4441825"/>
            <a:ext cx="288925" cy="149225"/>
            <a:chOff x="896" y="2798"/>
            <a:chExt cx="182" cy="94"/>
          </a:xfrm>
        </p:grpSpPr>
        <p:grpSp>
          <p:nvGrpSpPr>
            <p:cNvPr id="8" name="Group 70"/>
            <p:cNvGrpSpPr>
              <a:grpSpLocks/>
            </p:cNvGrpSpPr>
            <p:nvPr/>
          </p:nvGrpSpPr>
          <p:grpSpPr bwMode="auto">
            <a:xfrm>
              <a:off x="906" y="2798"/>
              <a:ext cx="162" cy="94"/>
              <a:chOff x="906" y="2798"/>
              <a:chExt cx="162" cy="94"/>
            </a:xfrm>
          </p:grpSpPr>
          <p:sp>
            <p:nvSpPr>
              <p:cNvPr id="8309" name="Freeform 71"/>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8310" name="Freeform 72"/>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8308" name="Line 73"/>
            <p:cNvSpPr>
              <a:spLocks noChangeShapeType="1"/>
            </p:cNvSpPr>
            <p:nvPr/>
          </p:nvSpPr>
          <p:spPr bwMode="auto">
            <a:xfrm>
              <a:off x="896" y="2798"/>
              <a:ext cx="182" cy="1"/>
            </a:xfrm>
            <a:prstGeom prst="line">
              <a:avLst/>
            </a:prstGeom>
            <a:noFill/>
            <a:ln w="15875">
              <a:solidFill>
                <a:srgbClr val="000000"/>
              </a:solidFill>
              <a:round/>
              <a:headEnd/>
              <a:tailEnd/>
            </a:ln>
          </p:spPr>
          <p:txBody>
            <a:bodyPr/>
            <a:lstStyle/>
            <a:p>
              <a:endParaRPr lang="en-US"/>
            </a:p>
          </p:txBody>
        </p:sp>
      </p:grpSp>
      <p:sp>
        <p:nvSpPr>
          <p:cNvPr id="8226" name="Line 74"/>
          <p:cNvSpPr>
            <a:spLocks noChangeShapeType="1"/>
          </p:cNvSpPr>
          <p:nvPr/>
        </p:nvSpPr>
        <p:spPr bwMode="auto">
          <a:xfrm flipV="1">
            <a:off x="1566863" y="4170363"/>
            <a:ext cx="1587" cy="271462"/>
          </a:xfrm>
          <a:prstGeom prst="line">
            <a:avLst/>
          </a:prstGeom>
          <a:noFill/>
          <a:ln w="15875">
            <a:solidFill>
              <a:srgbClr val="000000"/>
            </a:solidFill>
            <a:round/>
            <a:headEnd/>
            <a:tailEnd/>
          </a:ln>
        </p:spPr>
        <p:txBody>
          <a:bodyPr/>
          <a:lstStyle/>
          <a:p>
            <a:endParaRPr lang="en-US"/>
          </a:p>
        </p:txBody>
      </p:sp>
      <p:sp>
        <p:nvSpPr>
          <p:cNvPr id="8227" name="Line 75"/>
          <p:cNvSpPr>
            <a:spLocks noChangeShapeType="1"/>
          </p:cNvSpPr>
          <p:nvPr/>
        </p:nvSpPr>
        <p:spPr bwMode="auto">
          <a:xfrm flipV="1">
            <a:off x="1566863" y="4600575"/>
            <a:ext cx="1587" cy="533400"/>
          </a:xfrm>
          <a:prstGeom prst="line">
            <a:avLst/>
          </a:prstGeom>
          <a:noFill/>
          <a:ln w="15875">
            <a:solidFill>
              <a:srgbClr val="000000"/>
            </a:solidFill>
            <a:round/>
            <a:headEnd/>
            <a:tailEnd/>
          </a:ln>
        </p:spPr>
        <p:txBody>
          <a:bodyPr/>
          <a:lstStyle/>
          <a:p>
            <a:endParaRPr lang="en-US"/>
          </a:p>
        </p:txBody>
      </p:sp>
      <p:sp>
        <p:nvSpPr>
          <p:cNvPr id="8228" name="Line 76"/>
          <p:cNvSpPr>
            <a:spLocks noChangeShapeType="1"/>
          </p:cNvSpPr>
          <p:nvPr/>
        </p:nvSpPr>
        <p:spPr bwMode="auto">
          <a:xfrm flipH="1">
            <a:off x="909638" y="5133975"/>
            <a:ext cx="657225" cy="3175"/>
          </a:xfrm>
          <a:prstGeom prst="line">
            <a:avLst/>
          </a:prstGeom>
          <a:noFill/>
          <a:ln w="15875">
            <a:solidFill>
              <a:srgbClr val="000000"/>
            </a:solidFill>
            <a:round/>
            <a:headEnd/>
            <a:tailEnd/>
          </a:ln>
        </p:spPr>
        <p:txBody>
          <a:bodyPr/>
          <a:lstStyle/>
          <a:p>
            <a:endParaRPr lang="en-US"/>
          </a:p>
        </p:txBody>
      </p:sp>
      <p:sp>
        <p:nvSpPr>
          <p:cNvPr id="8229" name="Line 77"/>
          <p:cNvSpPr>
            <a:spLocks noChangeShapeType="1"/>
          </p:cNvSpPr>
          <p:nvPr/>
        </p:nvSpPr>
        <p:spPr bwMode="auto">
          <a:xfrm>
            <a:off x="3030538" y="3941763"/>
            <a:ext cx="1587" cy="490537"/>
          </a:xfrm>
          <a:prstGeom prst="line">
            <a:avLst/>
          </a:prstGeom>
          <a:noFill/>
          <a:ln w="15875">
            <a:solidFill>
              <a:srgbClr val="000000"/>
            </a:solidFill>
            <a:round/>
            <a:headEnd/>
            <a:tailEnd/>
          </a:ln>
        </p:spPr>
        <p:txBody>
          <a:bodyPr/>
          <a:lstStyle/>
          <a:p>
            <a:endParaRPr lang="en-US"/>
          </a:p>
        </p:txBody>
      </p:sp>
      <p:sp>
        <p:nvSpPr>
          <p:cNvPr id="8230" name="Line 78"/>
          <p:cNvSpPr>
            <a:spLocks noChangeShapeType="1"/>
          </p:cNvSpPr>
          <p:nvPr/>
        </p:nvSpPr>
        <p:spPr bwMode="auto">
          <a:xfrm>
            <a:off x="3030538" y="4429125"/>
            <a:ext cx="1587" cy="169863"/>
          </a:xfrm>
          <a:prstGeom prst="line">
            <a:avLst/>
          </a:prstGeom>
          <a:noFill/>
          <a:ln w="15875">
            <a:solidFill>
              <a:srgbClr val="000000"/>
            </a:solidFill>
            <a:round/>
            <a:headEnd/>
            <a:tailEnd/>
          </a:ln>
        </p:spPr>
        <p:txBody>
          <a:bodyPr/>
          <a:lstStyle/>
          <a:p>
            <a:endParaRPr lang="en-US"/>
          </a:p>
        </p:txBody>
      </p:sp>
      <p:grpSp>
        <p:nvGrpSpPr>
          <p:cNvPr id="9" name="Group 80"/>
          <p:cNvGrpSpPr>
            <a:grpSpLocks/>
          </p:cNvGrpSpPr>
          <p:nvPr/>
        </p:nvGrpSpPr>
        <p:grpSpPr bwMode="auto">
          <a:xfrm>
            <a:off x="3546475" y="4441825"/>
            <a:ext cx="288925" cy="149225"/>
            <a:chOff x="2234" y="2798"/>
            <a:chExt cx="182" cy="94"/>
          </a:xfrm>
        </p:grpSpPr>
        <p:grpSp>
          <p:nvGrpSpPr>
            <p:cNvPr id="10" name="Group 81"/>
            <p:cNvGrpSpPr>
              <a:grpSpLocks/>
            </p:cNvGrpSpPr>
            <p:nvPr/>
          </p:nvGrpSpPr>
          <p:grpSpPr bwMode="auto">
            <a:xfrm>
              <a:off x="2244" y="2798"/>
              <a:ext cx="162" cy="94"/>
              <a:chOff x="2244" y="2798"/>
              <a:chExt cx="162" cy="94"/>
            </a:xfrm>
          </p:grpSpPr>
          <p:sp>
            <p:nvSpPr>
              <p:cNvPr id="8305" name="Freeform 82"/>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8306" name="Freeform 83"/>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8304" name="Line 84"/>
            <p:cNvSpPr>
              <a:spLocks noChangeShapeType="1"/>
            </p:cNvSpPr>
            <p:nvPr/>
          </p:nvSpPr>
          <p:spPr bwMode="auto">
            <a:xfrm>
              <a:off x="2234" y="2798"/>
              <a:ext cx="182" cy="1"/>
            </a:xfrm>
            <a:prstGeom prst="line">
              <a:avLst/>
            </a:prstGeom>
            <a:noFill/>
            <a:ln w="15875">
              <a:solidFill>
                <a:srgbClr val="000000"/>
              </a:solidFill>
              <a:round/>
              <a:headEnd/>
              <a:tailEnd/>
            </a:ln>
          </p:spPr>
          <p:txBody>
            <a:bodyPr/>
            <a:lstStyle/>
            <a:p>
              <a:endParaRPr lang="en-US"/>
            </a:p>
          </p:txBody>
        </p:sp>
      </p:grpSp>
      <p:sp>
        <p:nvSpPr>
          <p:cNvPr id="8232" name="Line 85"/>
          <p:cNvSpPr>
            <a:spLocks noChangeShapeType="1"/>
          </p:cNvSpPr>
          <p:nvPr/>
        </p:nvSpPr>
        <p:spPr bwMode="auto">
          <a:xfrm flipV="1">
            <a:off x="3690938" y="4170363"/>
            <a:ext cx="1587" cy="271462"/>
          </a:xfrm>
          <a:prstGeom prst="line">
            <a:avLst/>
          </a:prstGeom>
          <a:noFill/>
          <a:ln w="15875">
            <a:solidFill>
              <a:srgbClr val="000000"/>
            </a:solidFill>
            <a:round/>
            <a:headEnd/>
            <a:tailEnd/>
          </a:ln>
        </p:spPr>
        <p:txBody>
          <a:bodyPr/>
          <a:lstStyle/>
          <a:p>
            <a:endParaRPr lang="en-US"/>
          </a:p>
        </p:txBody>
      </p:sp>
      <p:sp>
        <p:nvSpPr>
          <p:cNvPr id="8233" name="Line 86"/>
          <p:cNvSpPr>
            <a:spLocks noChangeShapeType="1"/>
          </p:cNvSpPr>
          <p:nvPr/>
        </p:nvSpPr>
        <p:spPr bwMode="auto">
          <a:xfrm flipV="1">
            <a:off x="3690938" y="4600575"/>
            <a:ext cx="1587" cy="533400"/>
          </a:xfrm>
          <a:prstGeom prst="line">
            <a:avLst/>
          </a:prstGeom>
          <a:noFill/>
          <a:ln w="15875">
            <a:solidFill>
              <a:srgbClr val="000000"/>
            </a:solidFill>
            <a:round/>
            <a:headEnd/>
            <a:tailEnd/>
          </a:ln>
        </p:spPr>
        <p:txBody>
          <a:bodyPr/>
          <a:lstStyle/>
          <a:p>
            <a:endParaRPr lang="en-US"/>
          </a:p>
        </p:txBody>
      </p:sp>
      <p:sp>
        <p:nvSpPr>
          <p:cNvPr id="8234" name="Line 87"/>
          <p:cNvSpPr>
            <a:spLocks noChangeShapeType="1"/>
          </p:cNvSpPr>
          <p:nvPr/>
        </p:nvSpPr>
        <p:spPr bwMode="auto">
          <a:xfrm>
            <a:off x="909638" y="5454650"/>
            <a:ext cx="2124075" cy="1588"/>
          </a:xfrm>
          <a:prstGeom prst="line">
            <a:avLst/>
          </a:prstGeom>
          <a:noFill/>
          <a:ln w="15875">
            <a:solidFill>
              <a:srgbClr val="000000"/>
            </a:solidFill>
            <a:round/>
            <a:headEnd/>
            <a:tailEnd/>
          </a:ln>
        </p:spPr>
        <p:txBody>
          <a:bodyPr/>
          <a:lstStyle/>
          <a:p>
            <a:endParaRPr lang="en-US"/>
          </a:p>
        </p:txBody>
      </p:sp>
      <p:sp>
        <p:nvSpPr>
          <p:cNvPr id="8235" name="Line 88"/>
          <p:cNvSpPr>
            <a:spLocks noChangeShapeType="1"/>
          </p:cNvSpPr>
          <p:nvPr/>
        </p:nvSpPr>
        <p:spPr bwMode="auto">
          <a:xfrm>
            <a:off x="901700" y="2419350"/>
            <a:ext cx="2125663" cy="1588"/>
          </a:xfrm>
          <a:prstGeom prst="line">
            <a:avLst/>
          </a:prstGeom>
          <a:noFill/>
          <a:ln w="15875">
            <a:solidFill>
              <a:srgbClr val="000000"/>
            </a:solidFill>
            <a:round/>
            <a:headEnd/>
            <a:tailEnd/>
          </a:ln>
        </p:spPr>
        <p:txBody>
          <a:bodyPr/>
          <a:lstStyle/>
          <a:p>
            <a:endParaRPr lang="en-US"/>
          </a:p>
        </p:txBody>
      </p:sp>
      <p:grpSp>
        <p:nvGrpSpPr>
          <p:cNvPr id="11" name="Group 89"/>
          <p:cNvGrpSpPr>
            <a:grpSpLocks/>
          </p:cNvGrpSpPr>
          <p:nvPr/>
        </p:nvGrpSpPr>
        <p:grpSpPr bwMode="auto">
          <a:xfrm>
            <a:off x="1893888" y="3689350"/>
            <a:ext cx="496887" cy="508000"/>
            <a:chOff x="1193" y="2324"/>
            <a:chExt cx="313" cy="320"/>
          </a:xfrm>
        </p:grpSpPr>
        <p:sp>
          <p:nvSpPr>
            <p:cNvPr id="8301" name="Oval 90"/>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p>
              <a:pPr eaLnBrk="1" hangingPunct="1"/>
              <a:endParaRPr lang="en-US"/>
            </a:p>
          </p:txBody>
        </p:sp>
        <p:sp>
          <p:nvSpPr>
            <p:cNvPr id="8302" name="Oval 91"/>
            <p:cNvSpPr>
              <a:spLocks noChangeArrowheads="1"/>
            </p:cNvSpPr>
            <p:nvPr/>
          </p:nvSpPr>
          <p:spPr bwMode="auto">
            <a:xfrm>
              <a:off x="1193" y="2324"/>
              <a:ext cx="313" cy="320"/>
            </a:xfrm>
            <a:prstGeom prst="ellipse">
              <a:avLst/>
            </a:prstGeom>
            <a:noFill/>
            <a:ln w="15875" cap="rnd">
              <a:solidFill>
                <a:srgbClr val="000000"/>
              </a:solidFill>
              <a:round/>
              <a:headEnd/>
              <a:tailEnd/>
            </a:ln>
          </p:spPr>
          <p:txBody>
            <a:bodyPr/>
            <a:lstStyle/>
            <a:p>
              <a:pPr eaLnBrk="1" hangingPunct="1"/>
              <a:endParaRPr lang="en-US"/>
            </a:p>
          </p:txBody>
        </p:sp>
      </p:grpSp>
      <p:grpSp>
        <p:nvGrpSpPr>
          <p:cNvPr id="12" name="Group 92"/>
          <p:cNvGrpSpPr>
            <a:grpSpLocks/>
          </p:cNvGrpSpPr>
          <p:nvPr/>
        </p:nvGrpSpPr>
        <p:grpSpPr bwMode="auto">
          <a:xfrm>
            <a:off x="1824038" y="3906838"/>
            <a:ext cx="69850" cy="73025"/>
            <a:chOff x="1149" y="2461"/>
            <a:chExt cx="44" cy="46"/>
          </a:xfrm>
        </p:grpSpPr>
        <p:sp>
          <p:nvSpPr>
            <p:cNvPr id="8299" name="Oval 93"/>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8300" name="Oval 94"/>
            <p:cNvSpPr>
              <a:spLocks noChangeArrowheads="1"/>
            </p:cNvSpPr>
            <p:nvPr/>
          </p:nvSpPr>
          <p:spPr bwMode="auto">
            <a:xfrm>
              <a:off x="1149"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8238" name="Line 95"/>
          <p:cNvSpPr>
            <a:spLocks noChangeShapeType="1"/>
          </p:cNvSpPr>
          <p:nvPr/>
        </p:nvSpPr>
        <p:spPr bwMode="auto">
          <a:xfrm flipH="1">
            <a:off x="901700" y="3941763"/>
            <a:ext cx="922338" cy="1587"/>
          </a:xfrm>
          <a:prstGeom prst="line">
            <a:avLst/>
          </a:prstGeom>
          <a:noFill/>
          <a:ln w="15875">
            <a:solidFill>
              <a:srgbClr val="000000"/>
            </a:solidFill>
            <a:round/>
            <a:headEnd/>
            <a:tailEnd/>
          </a:ln>
        </p:spPr>
        <p:txBody>
          <a:bodyPr/>
          <a:lstStyle/>
          <a:p>
            <a:endParaRPr lang="en-US"/>
          </a:p>
        </p:txBody>
      </p:sp>
      <p:grpSp>
        <p:nvGrpSpPr>
          <p:cNvPr id="13" name="Group 96"/>
          <p:cNvGrpSpPr>
            <a:grpSpLocks/>
          </p:cNvGrpSpPr>
          <p:nvPr/>
        </p:nvGrpSpPr>
        <p:grpSpPr bwMode="auto">
          <a:xfrm>
            <a:off x="2390775" y="3906838"/>
            <a:ext cx="69850" cy="73025"/>
            <a:chOff x="1506" y="2461"/>
            <a:chExt cx="44" cy="46"/>
          </a:xfrm>
        </p:grpSpPr>
        <p:sp>
          <p:nvSpPr>
            <p:cNvPr id="8297" name="Oval 97"/>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8298" name="Oval 98"/>
            <p:cNvSpPr>
              <a:spLocks noChangeArrowheads="1"/>
            </p:cNvSpPr>
            <p:nvPr/>
          </p:nvSpPr>
          <p:spPr bwMode="auto">
            <a:xfrm>
              <a:off x="1506"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8240" name="Line 99"/>
          <p:cNvSpPr>
            <a:spLocks noChangeShapeType="1"/>
          </p:cNvSpPr>
          <p:nvPr/>
        </p:nvSpPr>
        <p:spPr bwMode="auto">
          <a:xfrm flipH="1">
            <a:off x="2460625" y="3941763"/>
            <a:ext cx="566738" cy="1587"/>
          </a:xfrm>
          <a:prstGeom prst="line">
            <a:avLst/>
          </a:prstGeom>
          <a:noFill/>
          <a:ln w="15875">
            <a:solidFill>
              <a:srgbClr val="000000"/>
            </a:solidFill>
            <a:round/>
            <a:headEnd/>
            <a:tailEnd/>
          </a:ln>
        </p:spPr>
        <p:txBody>
          <a:bodyPr/>
          <a:lstStyle/>
          <a:p>
            <a:endParaRPr lang="en-US"/>
          </a:p>
        </p:txBody>
      </p:sp>
      <p:grpSp>
        <p:nvGrpSpPr>
          <p:cNvPr id="14" name="Group 100"/>
          <p:cNvGrpSpPr>
            <a:grpSpLocks/>
          </p:cNvGrpSpPr>
          <p:nvPr/>
        </p:nvGrpSpPr>
        <p:grpSpPr bwMode="auto">
          <a:xfrm>
            <a:off x="2992438" y="3906838"/>
            <a:ext cx="69850" cy="73025"/>
            <a:chOff x="1885" y="2461"/>
            <a:chExt cx="44" cy="46"/>
          </a:xfrm>
        </p:grpSpPr>
        <p:sp>
          <p:nvSpPr>
            <p:cNvPr id="8295" name="Oval 101"/>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8296" name="Oval 102"/>
            <p:cNvSpPr>
              <a:spLocks noChangeArrowheads="1"/>
            </p:cNvSpPr>
            <p:nvPr/>
          </p:nvSpPr>
          <p:spPr bwMode="auto">
            <a:xfrm>
              <a:off x="1885" y="2461"/>
              <a:ext cx="44" cy="46"/>
            </a:xfrm>
            <a:prstGeom prst="ellipse">
              <a:avLst/>
            </a:prstGeom>
            <a:noFill/>
            <a:ln w="9525" cap="rnd">
              <a:solidFill>
                <a:srgbClr val="000000"/>
              </a:solidFill>
              <a:round/>
              <a:headEnd/>
              <a:tailEnd/>
            </a:ln>
          </p:spPr>
          <p:txBody>
            <a:bodyPr/>
            <a:lstStyle/>
            <a:p>
              <a:pPr eaLnBrk="1" hangingPunct="1"/>
              <a:endParaRPr lang="en-US"/>
            </a:p>
          </p:txBody>
        </p:sp>
      </p:grpSp>
      <p:grpSp>
        <p:nvGrpSpPr>
          <p:cNvPr id="15" name="Group 103"/>
          <p:cNvGrpSpPr>
            <a:grpSpLocks/>
          </p:cNvGrpSpPr>
          <p:nvPr/>
        </p:nvGrpSpPr>
        <p:grpSpPr bwMode="auto">
          <a:xfrm>
            <a:off x="868363" y="3906838"/>
            <a:ext cx="69850" cy="73025"/>
            <a:chOff x="547" y="2461"/>
            <a:chExt cx="44" cy="46"/>
          </a:xfrm>
        </p:grpSpPr>
        <p:sp>
          <p:nvSpPr>
            <p:cNvPr id="8293" name="Oval 104"/>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8294" name="Oval 105"/>
            <p:cNvSpPr>
              <a:spLocks noChangeArrowheads="1"/>
            </p:cNvSpPr>
            <p:nvPr/>
          </p:nvSpPr>
          <p:spPr bwMode="auto">
            <a:xfrm>
              <a:off x="547"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8243" name="Line 106"/>
          <p:cNvSpPr>
            <a:spLocks noChangeShapeType="1"/>
          </p:cNvSpPr>
          <p:nvPr/>
        </p:nvSpPr>
        <p:spPr bwMode="auto">
          <a:xfrm flipV="1">
            <a:off x="2000250" y="2057400"/>
            <a:ext cx="1588" cy="361950"/>
          </a:xfrm>
          <a:prstGeom prst="line">
            <a:avLst/>
          </a:prstGeom>
          <a:noFill/>
          <a:ln w="15875">
            <a:solidFill>
              <a:srgbClr val="000000"/>
            </a:solidFill>
            <a:round/>
            <a:headEnd/>
            <a:tailEnd/>
          </a:ln>
        </p:spPr>
        <p:txBody>
          <a:bodyPr/>
          <a:lstStyle/>
          <a:p>
            <a:endParaRPr lang="en-US"/>
          </a:p>
        </p:txBody>
      </p:sp>
      <p:grpSp>
        <p:nvGrpSpPr>
          <p:cNvPr id="16" name="Group 107"/>
          <p:cNvGrpSpPr>
            <a:grpSpLocks/>
          </p:cNvGrpSpPr>
          <p:nvPr/>
        </p:nvGrpSpPr>
        <p:grpSpPr bwMode="auto">
          <a:xfrm>
            <a:off x="1824038" y="5461000"/>
            <a:ext cx="355600" cy="476250"/>
            <a:chOff x="1149" y="3440"/>
            <a:chExt cx="224" cy="300"/>
          </a:xfrm>
        </p:grpSpPr>
        <p:sp>
          <p:nvSpPr>
            <p:cNvPr id="8289" name="Line 108"/>
            <p:cNvSpPr>
              <a:spLocks noChangeShapeType="1"/>
            </p:cNvSpPr>
            <p:nvPr/>
          </p:nvSpPr>
          <p:spPr bwMode="auto">
            <a:xfrm flipV="1">
              <a:off x="1261" y="3440"/>
              <a:ext cx="1" cy="229"/>
            </a:xfrm>
            <a:prstGeom prst="line">
              <a:avLst/>
            </a:prstGeom>
            <a:noFill/>
            <a:ln w="15875">
              <a:solidFill>
                <a:srgbClr val="000000"/>
              </a:solidFill>
              <a:round/>
              <a:headEnd/>
              <a:tailEnd/>
            </a:ln>
          </p:spPr>
          <p:txBody>
            <a:bodyPr/>
            <a:lstStyle/>
            <a:p>
              <a:endParaRPr lang="en-US"/>
            </a:p>
          </p:txBody>
        </p:sp>
        <p:sp>
          <p:nvSpPr>
            <p:cNvPr id="8290" name="Line 109"/>
            <p:cNvSpPr>
              <a:spLocks noChangeShapeType="1"/>
            </p:cNvSpPr>
            <p:nvPr/>
          </p:nvSpPr>
          <p:spPr bwMode="auto">
            <a:xfrm>
              <a:off x="1149" y="3669"/>
              <a:ext cx="224" cy="1"/>
            </a:xfrm>
            <a:prstGeom prst="line">
              <a:avLst/>
            </a:prstGeom>
            <a:noFill/>
            <a:ln w="15875">
              <a:solidFill>
                <a:srgbClr val="000000"/>
              </a:solidFill>
              <a:round/>
              <a:headEnd/>
              <a:tailEnd/>
            </a:ln>
          </p:spPr>
          <p:txBody>
            <a:bodyPr/>
            <a:lstStyle/>
            <a:p>
              <a:endParaRPr lang="en-US"/>
            </a:p>
          </p:txBody>
        </p:sp>
        <p:sp>
          <p:nvSpPr>
            <p:cNvPr id="8291" name="Line 110"/>
            <p:cNvSpPr>
              <a:spLocks noChangeShapeType="1"/>
            </p:cNvSpPr>
            <p:nvPr/>
          </p:nvSpPr>
          <p:spPr bwMode="auto">
            <a:xfrm>
              <a:off x="1206" y="3708"/>
              <a:ext cx="112" cy="1"/>
            </a:xfrm>
            <a:prstGeom prst="line">
              <a:avLst/>
            </a:prstGeom>
            <a:noFill/>
            <a:ln w="15875">
              <a:solidFill>
                <a:srgbClr val="000000"/>
              </a:solidFill>
              <a:round/>
              <a:headEnd/>
              <a:tailEnd/>
            </a:ln>
          </p:spPr>
          <p:txBody>
            <a:bodyPr/>
            <a:lstStyle/>
            <a:p>
              <a:endParaRPr lang="en-US"/>
            </a:p>
          </p:txBody>
        </p:sp>
        <p:sp>
          <p:nvSpPr>
            <p:cNvPr id="8292" name="Line 111"/>
            <p:cNvSpPr>
              <a:spLocks noChangeShapeType="1"/>
            </p:cNvSpPr>
            <p:nvPr/>
          </p:nvSpPr>
          <p:spPr bwMode="auto">
            <a:xfrm>
              <a:off x="1245" y="3739"/>
              <a:ext cx="40" cy="1"/>
            </a:xfrm>
            <a:prstGeom prst="line">
              <a:avLst/>
            </a:prstGeom>
            <a:noFill/>
            <a:ln w="15875">
              <a:solidFill>
                <a:srgbClr val="000000"/>
              </a:solidFill>
              <a:round/>
              <a:headEnd/>
              <a:tailEnd/>
            </a:ln>
          </p:spPr>
          <p:txBody>
            <a:bodyPr/>
            <a:lstStyle/>
            <a:p>
              <a:endParaRPr lang="en-US"/>
            </a:p>
          </p:txBody>
        </p:sp>
      </p:grpSp>
      <p:grpSp>
        <p:nvGrpSpPr>
          <p:cNvPr id="17" name="Group 112"/>
          <p:cNvGrpSpPr>
            <a:grpSpLocks/>
          </p:cNvGrpSpPr>
          <p:nvPr/>
        </p:nvGrpSpPr>
        <p:grpSpPr bwMode="auto">
          <a:xfrm>
            <a:off x="1962150" y="1998663"/>
            <a:ext cx="69850" cy="73025"/>
            <a:chOff x="1236" y="1259"/>
            <a:chExt cx="44" cy="46"/>
          </a:xfrm>
        </p:grpSpPr>
        <p:sp>
          <p:nvSpPr>
            <p:cNvPr id="8287" name="Oval 113"/>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8288" name="Oval 114"/>
            <p:cNvSpPr>
              <a:spLocks noChangeArrowheads="1"/>
            </p:cNvSpPr>
            <p:nvPr/>
          </p:nvSpPr>
          <p:spPr bwMode="auto">
            <a:xfrm>
              <a:off x="1236" y="1259"/>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8246" name="Rectangle 115"/>
          <p:cNvSpPr>
            <a:spLocks noChangeArrowheads="1"/>
          </p:cNvSpPr>
          <p:nvPr/>
        </p:nvSpPr>
        <p:spPr bwMode="auto">
          <a:xfrm>
            <a:off x="1703388" y="1589088"/>
            <a:ext cx="641350" cy="387350"/>
          </a:xfrm>
          <a:prstGeom prst="rect">
            <a:avLst/>
          </a:prstGeom>
          <a:noFill/>
          <a:ln w="9525">
            <a:noFill/>
            <a:miter lim="800000"/>
            <a:headEnd/>
            <a:tailEnd/>
          </a:ln>
        </p:spPr>
        <p:txBody>
          <a:bodyPr/>
          <a:lstStyle/>
          <a:p>
            <a:pPr eaLnBrk="1" hangingPunct="1"/>
            <a:endParaRPr lang="en-US"/>
          </a:p>
        </p:txBody>
      </p:sp>
      <p:sp>
        <p:nvSpPr>
          <p:cNvPr id="8247" name="Rectangle 116"/>
          <p:cNvSpPr>
            <a:spLocks noChangeArrowheads="1"/>
          </p:cNvSpPr>
          <p:nvPr/>
        </p:nvSpPr>
        <p:spPr bwMode="auto">
          <a:xfrm>
            <a:off x="1795463" y="1643063"/>
            <a:ext cx="3937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latin typeface="Times New Roman" pitchFamily="18" charset="0"/>
              </a:rPr>
              <a:t>Vdc</a:t>
            </a:r>
            <a:endParaRPr lang="en-US"/>
          </a:p>
        </p:txBody>
      </p:sp>
      <p:sp>
        <p:nvSpPr>
          <p:cNvPr id="8248" name="Rectangle 117"/>
          <p:cNvSpPr>
            <a:spLocks noChangeArrowheads="1"/>
          </p:cNvSpPr>
          <p:nvPr/>
        </p:nvSpPr>
        <p:spPr bwMode="auto">
          <a:xfrm>
            <a:off x="1973263" y="3832225"/>
            <a:ext cx="338137" cy="182563"/>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latin typeface="Times New Roman" pitchFamily="18" charset="0"/>
              </a:rPr>
              <a:t>Load</a:t>
            </a:r>
            <a:endParaRPr lang="en-US"/>
          </a:p>
        </p:txBody>
      </p:sp>
      <p:sp>
        <p:nvSpPr>
          <p:cNvPr id="8249" name="Rectangle 118"/>
          <p:cNvSpPr>
            <a:spLocks noChangeArrowheads="1"/>
          </p:cNvSpPr>
          <p:nvPr/>
        </p:nvSpPr>
        <p:spPr bwMode="auto">
          <a:xfrm>
            <a:off x="2312988" y="3830638"/>
            <a:ext cx="42862" cy="182562"/>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rPr>
              <a:t> </a:t>
            </a:r>
            <a:endParaRPr lang="en-US"/>
          </a:p>
        </p:txBody>
      </p:sp>
      <p:sp>
        <p:nvSpPr>
          <p:cNvPr id="8250" name="Rectangle 119"/>
          <p:cNvSpPr>
            <a:spLocks noChangeArrowheads="1"/>
          </p:cNvSpPr>
          <p:nvPr/>
        </p:nvSpPr>
        <p:spPr bwMode="auto">
          <a:xfrm>
            <a:off x="1079500" y="2803525"/>
            <a:ext cx="2301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8251" name="Rectangle 120"/>
          <p:cNvSpPr>
            <a:spLocks noChangeArrowheads="1"/>
          </p:cNvSpPr>
          <p:nvPr/>
        </p:nvSpPr>
        <p:spPr bwMode="auto">
          <a:xfrm>
            <a:off x="1309688" y="2801938"/>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8252" name="Line 121"/>
          <p:cNvSpPr>
            <a:spLocks noChangeShapeType="1"/>
          </p:cNvSpPr>
          <p:nvPr/>
        </p:nvSpPr>
        <p:spPr bwMode="auto">
          <a:xfrm flipH="1">
            <a:off x="909638" y="3606800"/>
            <a:ext cx="650875" cy="1588"/>
          </a:xfrm>
          <a:prstGeom prst="line">
            <a:avLst/>
          </a:prstGeom>
          <a:noFill/>
          <a:ln w="15875">
            <a:solidFill>
              <a:srgbClr val="000000"/>
            </a:solidFill>
            <a:round/>
            <a:headEnd/>
            <a:tailEnd/>
          </a:ln>
        </p:spPr>
        <p:txBody>
          <a:bodyPr/>
          <a:lstStyle/>
          <a:p>
            <a:endParaRPr lang="en-US"/>
          </a:p>
        </p:txBody>
      </p:sp>
      <p:sp>
        <p:nvSpPr>
          <p:cNvPr id="8253" name="Line 122"/>
          <p:cNvSpPr>
            <a:spLocks noChangeShapeType="1"/>
          </p:cNvSpPr>
          <p:nvPr/>
        </p:nvSpPr>
        <p:spPr bwMode="auto">
          <a:xfrm flipH="1">
            <a:off x="3035300" y="3606800"/>
            <a:ext cx="650875" cy="1588"/>
          </a:xfrm>
          <a:prstGeom prst="line">
            <a:avLst/>
          </a:prstGeom>
          <a:noFill/>
          <a:ln w="15875">
            <a:solidFill>
              <a:srgbClr val="000000"/>
            </a:solidFill>
            <a:round/>
            <a:headEnd/>
            <a:tailEnd/>
          </a:ln>
        </p:spPr>
        <p:txBody>
          <a:bodyPr/>
          <a:lstStyle/>
          <a:p>
            <a:endParaRPr lang="en-US"/>
          </a:p>
        </p:txBody>
      </p:sp>
      <p:sp>
        <p:nvSpPr>
          <p:cNvPr id="8254" name="Line 123"/>
          <p:cNvSpPr>
            <a:spLocks noChangeShapeType="1"/>
          </p:cNvSpPr>
          <p:nvPr/>
        </p:nvSpPr>
        <p:spPr bwMode="auto">
          <a:xfrm flipH="1">
            <a:off x="3035300" y="4170363"/>
            <a:ext cx="650875" cy="1587"/>
          </a:xfrm>
          <a:prstGeom prst="line">
            <a:avLst/>
          </a:prstGeom>
          <a:noFill/>
          <a:ln w="15875">
            <a:solidFill>
              <a:srgbClr val="000000"/>
            </a:solidFill>
            <a:round/>
            <a:headEnd/>
            <a:tailEnd/>
          </a:ln>
        </p:spPr>
        <p:txBody>
          <a:bodyPr/>
          <a:lstStyle/>
          <a:p>
            <a:endParaRPr lang="en-US"/>
          </a:p>
        </p:txBody>
      </p:sp>
      <p:sp>
        <p:nvSpPr>
          <p:cNvPr id="8255" name="Line 124"/>
          <p:cNvSpPr>
            <a:spLocks noChangeShapeType="1"/>
          </p:cNvSpPr>
          <p:nvPr/>
        </p:nvSpPr>
        <p:spPr bwMode="auto">
          <a:xfrm flipH="1">
            <a:off x="909638" y="4170363"/>
            <a:ext cx="650875" cy="1587"/>
          </a:xfrm>
          <a:prstGeom prst="line">
            <a:avLst/>
          </a:prstGeom>
          <a:noFill/>
          <a:ln w="15875">
            <a:solidFill>
              <a:srgbClr val="000000"/>
            </a:solidFill>
            <a:round/>
            <a:headEnd/>
            <a:tailEnd/>
          </a:ln>
        </p:spPr>
        <p:txBody>
          <a:bodyPr/>
          <a:lstStyle/>
          <a:p>
            <a:endParaRPr lang="en-US"/>
          </a:p>
        </p:txBody>
      </p:sp>
      <p:sp>
        <p:nvSpPr>
          <p:cNvPr id="8256" name="Line 125"/>
          <p:cNvSpPr>
            <a:spLocks noChangeShapeType="1"/>
          </p:cNvSpPr>
          <p:nvPr/>
        </p:nvSpPr>
        <p:spPr bwMode="auto">
          <a:xfrm flipH="1">
            <a:off x="3043238" y="5137150"/>
            <a:ext cx="649287" cy="1588"/>
          </a:xfrm>
          <a:prstGeom prst="line">
            <a:avLst/>
          </a:prstGeom>
          <a:noFill/>
          <a:ln w="15875">
            <a:solidFill>
              <a:srgbClr val="000000"/>
            </a:solidFill>
            <a:round/>
            <a:headEnd/>
            <a:tailEnd/>
          </a:ln>
        </p:spPr>
        <p:txBody>
          <a:bodyPr/>
          <a:lstStyle/>
          <a:p>
            <a:endParaRPr lang="en-US"/>
          </a:p>
        </p:txBody>
      </p:sp>
      <p:sp>
        <p:nvSpPr>
          <p:cNvPr id="8257" name="Rectangle 126"/>
          <p:cNvSpPr>
            <a:spLocks noChangeArrowheads="1"/>
          </p:cNvSpPr>
          <p:nvPr/>
        </p:nvSpPr>
        <p:spPr bwMode="auto">
          <a:xfrm>
            <a:off x="3198813" y="2803525"/>
            <a:ext cx="2206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8258" name="Rectangle 127"/>
          <p:cNvSpPr>
            <a:spLocks noChangeArrowheads="1"/>
          </p:cNvSpPr>
          <p:nvPr/>
        </p:nvSpPr>
        <p:spPr bwMode="auto">
          <a:xfrm>
            <a:off x="3419475" y="2801938"/>
            <a:ext cx="492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8259" name="Rectangle 128"/>
          <p:cNvSpPr>
            <a:spLocks noChangeArrowheads="1"/>
          </p:cNvSpPr>
          <p:nvPr/>
        </p:nvSpPr>
        <p:spPr bwMode="auto">
          <a:xfrm>
            <a:off x="1090613" y="4325938"/>
            <a:ext cx="128587"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8260" name="Rectangle 129"/>
          <p:cNvSpPr>
            <a:spLocks noChangeArrowheads="1"/>
          </p:cNvSpPr>
          <p:nvPr/>
        </p:nvSpPr>
        <p:spPr bwMode="auto">
          <a:xfrm>
            <a:off x="1219200" y="4325938"/>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8261" name="Rectangle 130"/>
          <p:cNvSpPr>
            <a:spLocks noChangeArrowheads="1"/>
          </p:cNvSpPr>
          <p:nvPr/>
        </p:nvSpPr>
        <p:spPr bwMode="auto">
          <a:xfrm>
            <a:off x="1309688" y="4324350"/>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8262" name="Rectangle 131"/>
          <p:cNvSpPr>
            <a:spLocks noChangeArrowheads="1"/>
          </p:cNvSpPr>
          <p:nvPr/>
        </p:nvSpPr>
        <p:spPr bwMode="auto">
          <a:xfrm>
            <a:off x="3198813" y="4325938"/>
            <a:ext cx="1190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8263" name="Rectangle 132"/>
          <p:cNvSpPr>
            <a:spLocks noChangeArrowheads="1"/>
          </p:cNvSpPr>
          <p:nvPr/>
        </p:nvSpPr>
        <p:spPr bwMode="auto">
          <a:xfrm>
            <a:off x="3317875" y="4325938"/>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8264" name="Rectangle 133"/>
          <p:cNvSpPr>
            <a:spLocks noChangeArrowheads="1"/>
          </p:cNvSpPr>
          <p:nvPr/>
        </p:nvSpPr>
        <p:spPr bwMode="auto">
          <a:xfrm>
            <a:off x="3408363" y="4324350"/>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8265" name="Rectangle 134"/>
          <p:cNvSpPr>
            <a:spLocks noChangeArrowheads="1"/>
          </p:cNvSpPr>
          <p:nvPr/>
        </p:nvSpPr>
        <p:spPr bwMode="auto">
          <a:xfrm>
            <a:off x="549275" y="3794125"/>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Va</a:t>
            </a:r>
            <a:endParaRPr lang="en-US"/>
          </a:p>
        </p:txBody>
      </p:sp>
      <p:sp>
        <p:nvSpPr>
          <p:cNvPr id="8266" name="Rectangle 135"/>
          <p:cNvSpPr>
            <a:spLocks noChangeArrowheads="1"/>
          </p:cNvSpPr>
          <p:nvPr/>
        </p:nvSpPr>
        <p:spPr bwMode="auto">
          <a:xfrm>
            <a:off x="827088" y="3898900"/>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8267" name="Rectangle 136"/>
          <p:cNvSpPr>
            <a:spLocks noChangeArrowheads="1"/>
          </p:cNvSpPr>
          <p:nvPr/>
        </p:nvSpPr>
        <p:spPr bwMode="auto">
          <a:xfrm>
            <a:off x="3216275" y="3794125"/>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Vb</a:t>
            </a:r>
            <a:endParaRPr lang="en-US"/>
          </a:p>
        </p:txBody>
      </p:sp>
      <p:sp>
        <p:nvSpPr>
          <p:cNvPr id="8268" name="Rectangle 137"/>
          <p:cNvSpPr>
            <a:spLocks noChangeArrowheads="1"/>
          </p:cNvSpPr>
          <p:nvPr/>
        </p:nvSpPr>
        <p:spPr bwMode="auto">
          <a:xfrm>
            <a:off x="3494088" y="3898900"/>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8269" name="Line 138"/>
          <p:cNvSpPr>
            <a:spLocks noChangeShapeType="1"/>
          </p:cNvSpPr>
          <p:nvPr/>
        </p:nvSpPr>
        <p:spPr bwMode="auto">
          <a:xfrm>
            <a:off x="3032125" y="3279775"/>
            <a:ext cx="1588" cy="641350"/>
          </a:xfrm>
          <a:prstGeom prst="line">
            <a:avLst/>
          </a:prstGeom>
          <a:noFill/>
          <a:ln w="15875">
            <a:solidFill>
              <a:srgbClr val="000000"/>
            </a:solidFill>
            <a:round/>
            <a:headEnd/>
            <a:tailEnd/>
          </a:ln>
        </p:spPr>
        <p:txBody>
          <a:bodyPr/>
          <a:lstStyle/>
          <a:p>
            <a:endParaRPr lang="en-US"/>
          </a:p>
        </p:txBody>
      </p:sp>
      <p:sp>
        <p:nvSpPr>
          <p:cNvPr id="8270" name="Line 139"/>
          <p:cNvSpPr>
            <a:spLocks noChangeShapeType="1"/>
          </p:cNvSpPr>
          <p:nvPr/>
        </p:nvSpPr>
        <p:spPr bwMode="auto">
          <a:xfrm>
            <a:off x="3022600" y="4822825"/>
            <a:ext cx="1588" cy="641350"/>
          </a:xfrm>
          <a:prstGeom prst="line">
            <a:avLst/>
          </a:prstGeom>
          <a:noFill/>
          <a:ln w="15875">
            <a:solidFill>
              <a:srgbClr val="000000"/>
            </a:solidFill>
            <a:round/>
            <a:headEnd/>
            <a:tailEnd/>
          </a:ln>
        </p:spPr>
        <p:txBody>
          <a:bodyPr/>
          <a:lstStyle/>
          <a:p>
            <a:endParaRPr lang="en-US"/>
          </a:p>
        </p:txBody>
      </p:sp>
      <p:sp>
        <p:nvSpPr>
          <p:cNvPr id="8271" name="Line 140"/>
          <p:cNvSpPr>
            <a:spLocks noChangeShapeType="1"/>
          </p:cNvSpPr>
          <p:nvPr/>
        </p:nvSpPr>
        <p:spPr bwMode="auto">
          <a:xfrm>
            <a:off x="909638" y="4814888"/>
            <a:ext cx="1587" cy="641350"/>
          </a:xfrm>
          <a:prstGeom prst="line">
            <a:avLst/>
          </a:prstGeom>
          <a:noFill/>
          <a:ln w="15875">
            <a:solidFill>
              <a:srgbClr val="000000"/>
            </a:solidFill>
            <a:round/>
            <a:headEnd/>
            <a:tailEnd/>
          </a:ln>
        </p:spPr>
        <p:txBody>
          <a:bodyPr/>
          <a:lstStyle/>
          <a:p>
            <a:endParaRPr lang="en-US"/>
          </a:p>
        </p:txBody>
      </p:sp>
      <p:sp>
        <p:nvSpPr>
          <p:cNvPr id="8272" name="Rectangle 141"/>
          <p:cNvSpPr>
            <a:spLocks noChangeArrowheads="1"/>
          </p:cNvSpPr>
          <p:nvPr/>
        </p:nvSpPr>
        <p:spPr bwMode="auto">
          <a:xfrm>
            <a:off x="1011238" y="1031875"/>
            <a:ext cx="23368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H BRIDGE INVERTER</a:t>
            </a:r>
            <a:endParaRPr lang="en-US"/>
          </a:p>
        </p:txBody>
      </p:sp>
      <p:sp>
        <p:nvSpPr>
          <p:cNvPr id="8273" name="Rectangle 142"/>
          <p:cNvSpPr>
            <a:spLocks noChangeArrowheads="1"/>
          </p:cNvSpPr>
          <p:nvPr/>
        </p:nvSpPr>
        <p:spPr bwMode="auto">
          <a:xfrm>
            <a:off x="3346450" y="1031875"/>
            <a:ext cx="635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graphicFrame>
        <p:nvGraphicFramePr>
          <p:cNvPr id="8274" name="Object 143"/>
          <p:cNvGraphicFramePr>
            <a:graphicFrameLocks noChangeAspect="1"/>
          </p:cNvGraphicFramePr>
          <p:nvPr/>
        </p:nvGraphicFramePr>
        <p:xfrm>
          <a:off x="2459038" y="5964238"/>
          <a:ext cx="2373312" cy="384175"/>
        </p:xfrm>
        <a:graphic>
          <a:graphicData uri="http://schemas.openxmlformats.org/presentationml/2006/ole">
            <p:oleObj spid="_x0000_s150530" name="Equation" r:id="rId3" imgW="1409700" imgH="228600" progId="Equation.3">
              <p:embed/>
            </p:oleObj>
          </a:graphicData>
        </a:graphic>
      </p:graphicFrame>
      <p:sp>
        <p:nvSpPr>
          <p:cNvPr id="8275" name="Line 144"/>
          <p:cNvSpPr>
            <a:spLocks noChangeShapeType="1"/>
          </p:cNvSpPr>
          <p:nvPr/>
        </p:nvSpPr>
        <p:spPr bwMode="auto">
          <a:xfrm flipH="1" flipV="1">
            <a:off x="2228850" y="4311650"/>
            <a:ext cx="384175" cy="1614488"/>
          </a:xfrm>
          <a:prstGeom prst="line">
            <a:avLst/>
          </a:prstGeom>
          <a:noFill/>
          <a:ln w="9525">
            <a:solidFill>
              <a:srgbClr val="0000FF"/>
            </a:solidFill>
            <a:round/>
            <a:headEnd/>
            <a:tailEnd type="triangle" w="med" len="med"/>
          </a:ln>
          <a:effectLst/>
        </p:spPr>
        <p:txBody>
          <a:bodyPr/>
          <a:lstStyle/>
          <a:p>
            <a:endParaRPr lang="en-US"/>
          </a:p>
        </p:txBody>
      </p:sp>
      <p:sp>
        <p:nvSpPr>
          <p:cNvPr id="35988" name="Line 148"/>
          <p:cNvSpPr>
            <a:spLocks noChangeShapeType="1"/>
          </p:cNvSpPr>
          <p:nvPr/>
        </p:nvSpPr>
        <p:spPr bwMode="auto">
          <a:xfrm>
            <a:off x="3765550" y="2354263"/>
            <a:ext cx="425450" cy="0"/>
          </a:xfrm>
          <a:prstGeom prst="line">
            <a:avLst/>
          </a:prstGeom>
          <a:noFill/>
          <a:ln w="25400">
            <a:solidFill>
              <a:srgbClr val="FF0000"/>
            </a:solidFill>
            <a:round/>
            <a:headEnd/>
            <a:tailEnd type="triangle" w="med" len="med"/>
          </a:ln>
          <a:effectLst/>
        </p:spPr>
        <p:txBody>
          <a:bodyPr/>
          <a:lstStyle/>
          <a:p>
            <a:endParaRPr lang="en-US"/>
          </a:p>
        </p:txBody>
      </p:sp>
      <p:sp>
        <p:nvSpPr>
          <p:cNvPr id="35989" name="Line 149"/>
          <p:cNvSpPr>
            <a:spLocks noChangeShapeType="1"/>
          </p:cNvSpPr>
          <p:nvPr/>
        </p:nvSpPr>
        <p:spPr bwMode="auto">
          <a:xfrm>
            <a:off x="3881438" y="3467100"/>
            <a:ext cx="309562" cy="0"/>
          </a:xfrm>
          <a:prstGeom prst="line">
            <a:avLst/>
          </a:prstGeom>
          <a:noFill/>
          <a:ln w="25400">
            <a:solidFill>
              <a:srgbClr val="FF0000"/>
            </a:solidFill>
            <a:round/>
            <a:headEnd/>
            <a:tailEnd type="triangle" w="med" len="med"/>
          </a:ln>
          <a:effectLst/>
        </p:spPr>
        <p:txBody>
          <a:bodyPr/>
          <a:lstStyle/>
          <a:p>
            <a:endParaRPr lang="en-US"/>
          </a:p>
        </p:txBody>
      </p:sp>
      <p:sp>
        <p:nvSpPr>
          <p:cNvPr id="35990" name="Line 150"/>
          <p:cNvSpPr>
            <a:spLocks noChangeShapeType="1"/>
          </p:cNvSpPr>
          <p:nvPr/>
        </p:nvSpPr>
        <p:spPr bwMode="auto">
          <a:xfrm>
            <a:off x="3881438" y="4005263"/>
            <a:ext cx="309562" cy="0"/>
          </a:xfrm>
          <a:prstGeom prst="line">
            <a:avLst/>
          </a:prstGeom>
          <a:noFill/>
          <a:ln w="25400">
            <a:solidFill>
              <a:srgbClr val="FF0000"/>
            </a:solidFill>
            <a:round/>
            <a:headEnd/>
            <a:tailEnd type="triangle" w="med" len="med"/>
          </a:ln>
          <a:effectLst/>
        </p:spPr>
        <p:txBody>
          <a:bodyPr/>
          <a:lstStyle/>
          <a:p>
            <a:endParaRPr lang="en-US"/>
          </a:p>
        </p:txBody>
      </p:sp>
      <p:sp>
        <p:nvSpPr>
          <p:cNvPr id="35993" name="Line 153"/>
          <p:cNvSpPr>
            <a:spLocks noChangeShapeType="1"/>
          </p:cNvSpPr>
          <p:nvPr/>
        </p:nvSpPr>
        <p:spPr bwMode="auto">
          <a:xfrm>
            <a:off x="923925" y="4543425"/>
            <a:ext cx="0" cy="306388"/>
          </a:xfrm>
          <a:prstGeom prst="line">
            <a:avLst/>
          </a:prstGeom>
          <a:noFill/>
          <a:ln w="38100">
            <a:solidFill>
              <a:srgbClr val="FF0000"/>
            </a:solidFill>
            <a:round/>
            <a:headEnd/>
            <a:tailEnd/>
          </a:ln>
          <a:effectLst/>
        </p:spPr>
        <p:txBody>
          <a:bodyPr/>
          <a:lstStyle/>
          <a:p>
            <a:endParaRPr lang="en-US"/>
          </a:p>
        </p:txBody>
      </p:sp>
      <p:sp>
        <p:nvSpPr>
          <p:cNvPr id="35994" name="Line 154"/>
          <p:cNvSpPr>
            <a:spLocks noChangeShapeType="1"/>
          </p:cNvSpPr>
          <p:nvPr/>
        </p:nvSpPr>
        <p:spPr bwMode="auto">
          <a:xfrm>
            <a:off x="3035300" y="4543425"/>
            <a:ext cx="0" cy="306388"/>
          </a:xfrm>
          <a:prstGeom prst="line">
            <a:avLst/>
          </a:prstGeom>
          <a:noFill/>
          <a:ln w="38100">
            <a:solidFill>
              <a:srgbClr val="FF0000"/>
            </a:solidFill>
            <a:round/>
            <a:headEnd/>
            <a:tailEnd/>
          </a:ln>
          <a:effectLst/>
        </p:spPr>
        <p:txBody>
          <a:bodyPr/>
          <a:lstStyle/>
          <a:p>
            <a:endParaRPr lang="en-US"/>
          </a:p>
        </p:txBody>
      </p:sp>
      <p:sp>
        <p:nvSpPr>
          <p:cNvPr id="35995" name="Text Box 155"/>
          <p:cNvSpPr txBox="1">
            <a:spLocks noChangeArrowheads="1"/>
          </p:cNvSpPr>
          <p:nvPr/>
        </p:nvSpPr>
        <p:spPr bwMode="auto">
          <a:xfrm>
            <a:off x="1752600" y="3352800"/>
            <a:ext cx="762000" cy="336550"/>
          </a:xfrm>
          <a:prstGeom prst="rect">
            <a:avLst/>
          </a:prstGeom>
          <a:noFill/>
          <a:ln w="9525">
            <a:noFill/>
            <a:miter lim="800000"/>
            <a:headEnd/>
            <a:tailEnd/>
          </a:ln>
          <a:effectLst/>
        </p:spPr>
        <p:txBody>
          <a:bodyPr>
            <a:spAutoFit/>
          </a:bodyPr>
          <a:lstStyle/>
          <a:p>
            <a:pPr algn="ctr" eaLnBrk="1" hangingPunct="1">
              <a:spcBef>
                <a:spcPct val="50000"/>
              </a:spcBef>
            </a:pPr>
            <a:r>
              <a:rPr lang="en-US" sz="1600" b="1">
                <a:solidFill>
                  <a:srgbClr val="FF0000"/>
                </a:solidFill>
              </a:rPr>
              <a:t>+ 0 −</a:t>
            </a:r>
          </a:p>
        </p:txBody>
      </p:sp>
      <p:sp>
        <p:nvSpPr>
          <p:cNvPr id="35996" name="Oval 156"/>
          <p:cNvSpPr>
            <a:spLocks noChangeArrowheads="1"/>
          </p:cNvSpPr>
          <p:nvPr/>
        </p:nvSpPr>
        <p:spPr bwMode="auto">
          <a:xfrm>
            <a:off x="3457575" y="2814638"/>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5997" name="Oval 157"/>
          <p:cNvSpPr>
            <a:spLocks noChangeArrowheads="1"/>
          </p:cNvSpPr>
          <p:nvPr/>
        </p:nvSpPr>
        <p:spPr bwMode="auto">
          <a:xfrm>
            <a:off x="3457575" y="4349750"/>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5998" name="Oval 158"/>
          <p:cNvSpPr>
            <a:spLocks noChangeArrowheads="1"/>
          </p:cNvSpPr>
          <p:nvPr/>
        </p:nvSpPr>
        <p:spPr bwMode="auto">
          <a:xfrm>
            <a:off x="1344613" y="2814638"/>
            <a:ext cx="461962"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5999" name="Oval 159"/>
          <p:cNvSpPr>
            <a:spLocks noChangeArrowheads="1"/>
          </p:cNvSpPr>
          <p:nvPr/>
        </p:nvSpPr>
        <p:spPr bwMode="auto">
          <a:xfrm>
            <a:off x="1346200" y="4349750"/>
            <a:ext cx="461963" cy="346075"/>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36000" name="Line 160"/>
          <p:cNvSpPr>
            <a:spLocks noChangeShapeType="1"/>
          </p:cNvSpPr>
          <p:nvPr/>
        </p:nvSpPr>
        <p:spPr bwMode="auto">
          <a:xfrm>
            <a:off x="3048000" y="3048000"/>
            <a:ext cx="242888" cy="149225"/>
          </a:xfrm>
          <a:prstGeom prst="line">
            <a:avLst/>
          </a:prstGeom>
          <a:noFill/>
          <a:ln w="15875">
            <a:solidFill>
              <a:srgbClr val="00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5994"/>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5995">
                                            <p:txEl>
                                              <p:charRg st="4294967295" end="4294967295"/>
                                            </p:txEl>
                                          </p:spTgt>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5885"/>
                                        </p:tgtEl>
                                        <p:attrNameLst>
                                          <p:attrName>style.visibility</p:attrName>
                                        </p:attrNameLst>
                                      </p:cBhvr>
                                      <p:to>
                                        <p:strVal val="visible"/>
                                      </p:to>
                                    </p:set>
                                  </p:childTnLst>
                                </p:cTn>
                              </p:par>
                            </p:childTnLst>
                          </p:cTn>
                        </p:par>
                        <p:par>
                          <p:cTn id="13" fill="hold" nodeType="afterGroup">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36000"/>
                                        </p:tgtEl>
                                        <p:attrNameLst>
                                          <p:attrName>style.visibility</p:attrName>
                                        </p:attrNameLst>
                                      </p:cBhvr>
                                      <p:to>
                                        <p:strVal val="visible"/>
                                      </p:to>
                                    </p:set>
                                  </p:childTnLst>
                                </p:cTn>
                              </p:par>
                            </p:childTnLst>
                          </p:cTn>
                        </p:par>
                        <p:par>
                          <p:cTn id="16" fill="hold" nodeType="afterGroup">
                            <p:stCondLst>
                              <p:cond delay="2000"/>
                            </p:stCondLst>
                            <p:childTnLst>
                              <p:par>
                                <p:cTn id="17" presetID="1" presetClass="entr" presetSubtype="0" fill="hold" grpId="0" nodeType="afterEffect">
                                  <p:stCondLst>
                                    <p:cond delay="0"/>
                                  </p:stCondLst>
                                  <p:childTnLst>
                                    <p:set>
                                      <p:cBhvr>
                                        <p:cTn id="18" dur="1" fill="hold">
                                          <p:stCondLst>
                                            <p:cond delay="499"/>
                                          </p:stCondLst>
                                        </p:cTn>
                                        <p:tgtEl>
                                          <p:spTgt spid="3599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598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5989"/>
                                        </p:tgtEl>
                                        <p:attrNameLst>
                                          <p:attrName>style.visibility</p:attrName>
                                        </p:attrNameLst>
                                      </p:cBhvr>
                                      <p:to>
                                        <p:strVal val="visible"/>
                                      </p:to>
                                    </p:set>
                                  </p:childTnLst>
                                </p:cTn>
                              </p:par>
                            </p:childTnLst>
                          </p:cTn>
                        </p:par>
                        <p:par>
                          <p:cTn id="27" fill="hold" nodeType="afterGroup">
                            <p:stCondLst>
                              <p:cond delay="500"/>
                            </p:stCondLst>
                            <p:childTnLst>
                              <p:par>
                                <p:cTn id="28" presetID="1" presetClass="entr" presetSubtype="0" fill="hold" grpId="0" nodeType="afterEffect">
                                  <p:stCondLst>
                                    <p:cond delay="0"/>
                                  </p:stCondLst>
                                  <p:childTnLst>
                                    <p:set>
                                      <p:cBhvr>
                                        <p:cTn id="29" dur="1" fill="hold">
                                          <p:stCondLst>
                                            <p:cond delay="499"/>
                                          </p:stCondLst>
                                        </p:cTn>
                                        <p:tgtEl>
                                          <p:spTgt spid="35998"/>
                                        </p:tgtEl>
                                        <p:attrNameLst>
                                          <p:attrName>style.visibility</p:attrName>
                                        </p:attrNameLst>
                                      </p:cBhvr>
                                      <p:to>
                                        <p:strVal val="visible"/>
                                      </p:to>
                                    </p:set>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499"/>
                                          </p:stCondLst>
                                        </p:cTn>
                                        <p:tgtEl>
                                          <p:spTgt spid="35996"/>
                                        </p:tgtEl>
                                        <p:attrNameLst>
                                          <p:attrName>style.visibility</p:attrName>
                                        </p:attrNameLst>
                                      </p:cBhvr>
                                      <p:to>
                                        <p:strVal val="visible"/>
                                      </p:to>
                                    </p:set>
                                  </p:childTnLst>
                                </p:cTn>
                              </p:par>
                            </p:childTnLst>
                          </p:cTn>
                        </p:par>
                        <p:par>
                          <p:cTn id="33" fill="hold" nodeType="afterGroup">
                            <p:stCondLst>
                              <p:cond delay="1500"/>
                            </p:stCondLst>
                            <p:childTnLst>
                              <p:par>
                                <p:cTn id="34" presetID="1" presetClass="entr" presetSubtype="0" fill="hold" grpId="0" nodeType="afterEffect">
                                  <p:stCondLst>
                                    <p:cond delay="0"/>
                                  </p:stCondLst>
                                  <p:childTnLst>
                                    <p:set>
                                      <p:cBhvr>
                                        <p:cTn id="35" dur="1" fill="hold">
                                          <p:stCondLst>
                                            <p:cond delay="499"/>
                                          </p:stCondLst>
                                        </p:cTn>
                                        <p:tgtEl>
                                          <p:spTgt spid="35999"/>
                                        </p:tgtEl>
                                        <p:attrNameLst>
                                          <p:attrName>style.visibility</p:attrName>
                                        </p:attrNameLst>
                                      </p:cBhvr>
                                      <p:to>
                                        <p:strVal val="visible"/>
                                      </p:to>
                                    </p:set>
                                  </p:childTnLst>
                                </p:cTn>
                              </p:par>
                            </p:childTnLst>
                          </p:cTn>
                        </p:par>
                        <p:par>
                          <p:cTn id="36" fill="hold" nodeType="afterGroup">
                            <p:stCondLst>
                              <p:cond delay="2000"/>
                            </p:stCondLst>
                            <p:childTnLst>
                              <p:par>
                                <p:cTn id="37" presetID="1" presetClass="entr" presetSubtype="0" fill="hold" grpId="0" nodeType="afterEffect">
                                  <p:stCondLst>
                                    <p:cond delay="0"/>
                                  </p:stCondLst>
                                  <p:childTnLst>
                                    <p:set>
                                      <p:cBhvr>
                                        <p:cTn id="38" dur="1" fill="hold">
                                          <p:stCondLst>
                                            <p:cond delay="499"/>
                                          </p:stCondLst>
                                        </p:cTn>
                                        <p:tgtEl>
                                          <p:spTgt spid="3599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35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85" grpId="0" animBg="1"/>
      <p:bldP spid="35988" grpId="0" animBg="1"/>
      <p:bldP spid="35989" grpId="0" animBg="1"/>
      <p:bldP spid="35990" grpId="0" animBg="1"/>
      <p:bldP spid="35993" grpId="0" animBg="1"/>
      <p:bldP spid="35994" grpId="0" animBg="1"/>
      <p:bldP spid="35995" grpId="0" autoUpdateAnimBg="0"/>
      <p:bldP spid="35996" grpId="0" animBg="1"/>
      <p:bldP spid="35997" grpId="0" animBg="1"/>
      <p:bldP spid="35998" grpId="0" animBg="1"/>
      <p:bldP spid="35999" grpId="0" animBg="1"/>
      <p:bldP spid="3600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2438400" y="228600"/>
            <a:ext cx="4876800" cy="519113"/>
          </a:xfrm>
          <a:prstGeom prst="rect">
            <a:avLst/>
          </a:prstGeom>
          <a:noFill/>
          <a:ln w="9525">
            <a:noFill/>
            <a:miter lim="800000"/>
            <a:headEnd/>
            <a:tailEnd/>
          </a:ln>
        </p:spPr>
        <p:txBody>
          <a:bodyPr>
            <a:spAutoFit/>
          </a:bodyPr>
          <a:lstStyle/>
          <a:p>
            <a:pPr>
              <a:spcBef>
                <a:spcPct val="50000"/>
              </a:spcBef>
            </a:pPr>
            <a:r>
              <a:rPr lang="en-US" sz="2800" b="1"/>
              <a:t>Power electronics basics</a:t>
            </a:r>
          </a:p>
        </p:txBody>
      </p:sp>
      <p:sp>
        <p:nvSpPr>
          <p:cNvPr id="64515" name="Rectangle 3"/>
          <p:cNvSpPr>
            <a:spLocks noChangeArrowheads="1"/>
          </p:cNvSpPr>
          <p:nvPr/>
        </p:nvSpPr>
        <p:spPr bwMode="auto">
          <a:xfrm>
            <a:off x="228600" y="914400"/>
            <a:ext cx="8763000" cy="2835275"/>
          </a:xfrm>
          <a:prstGeom prst="rect">
            <a:avLst/>
          </a:prstGeom>
          <a:noFill/>
          <a:ln w="9525">
            <a:noFill/>
            <a:miter lim="800000"/>
            <a:headEnd/>
            <a:tailEnd/>
          </a:ln>
        </p:spPr>
        <p:txBody>
          <a:bodyPr>
            <a:spAutoFit/>
          </a:bodyPr>
          <a:lstStyle/>
          <a:p>
            <a:pPr>
              <a:buFontTx/>
              <a:buChar char="•"/>
            </a:pPr>
            <a:r>
              <a:rPr lang="en-US" sz="2000"/>
              <a:t> Inverters</a:t>
            </a:r>
          </a:p>
          <a:p>
            <a:pPr>
              <a:buFontTx/>
              <a:buChar char="•"/>
            </a:pPr>
            <a:endParaRPr lang="en-US" sz="2000"/>
          </a:p>
          <a:p>
            <a:pPr>
              <a:buFontTx/>
              <a:buChar char="•"/>
            </a:pPr>
            <a:r>
              <a:rPr lang="en-US" sz="2000"/>
              <a:t> dc to ac conversion</a:t>
            </a:r>
          </a:p>
          <a:p>
            <a:pPr>
              <a:buFontTx/>
              <a:buChar char="•"/>
            </a:pPr>
            <a:r>
              <a:rPr lang="en-US" sz="2000"/>
              <a:t> Several control techniques. The simplest technique is square wave modulation (seen below).</a:t>
            </a:r>
          </a:p>
          <a:p>
            <a:pPr>
              <a:buFontTx/>
              <a:buChar char="•"/>
            </a:pPr>
            <a:r>
              <a:rPr lang="en-US" sz="2000"/>
              <a:t>The most widespread control technique is Pulse-Width-Modulation (PWM).</a:t>
            </a:r>
          </a:p>
          <a:p>
            <a:pPr>
              <a:buFontTx/>
              <a:buChar char="•"/>
            </a:pPr>
            <a:endParaRPr lang="en-US" sz="2000"/>
          </a:p>
          <a:p>
            <a:endParaRPr lang="en-US" sz="2000"/>
          </a:p>
          <a:p>
            <a:pPr>
              <a:buFontTx/>
              <a:buChar char="•"/>
            </a:pPr>
            <a:endParaRPr lang="en-US" sz="2000"/>
          </a:p>
        </p:txBody>
      </p:sp>
      <p:pic>
        <p:nvPicPr>
          <p:cNvPr id="64516" name="Picture 4" descr="animsqwave2"/>
          <p:cNvPicPr>
            <a:picLocks noChangeAspect="1" noChangeArrowheads="1" noCrop="1"/>
          </p:cNvPicPr>
          <p:nvPr/>
        </p:nvPicPr>
        <p:blipFill>
          <a:blip r:embed="rId2" cstate="print"/>
          <a:srcRect/>
          <a:stretch>
            <a:fillRect/>
          </a:stretch>
        </p:blipFill>
        <p:spPr bwMode="auto">
          <a:xfrm>
            <a:off x="1066800" y="3429000"/>
            <a:ext cx="3352800" cy="2514600"/>
          </a:xfrm>
          <a:prstGeom prst="rect">
            <a:avLst/>
          </a:prstGeom>
          <a:noFill/>
          <a:ln w="9525">
            <a:noFill/>
            <a:miter lim="800000"/>
            <a:headEnd/>
            <a:tailEnd/>
          </a:ln>
        </p:spPr>
      </p:pic>
      <p:pic>
        <p:nvPicPr>
          <p:cNvPr id="64517" name="Picture 5" descr="anim_inv_circ"/>
          <p:cNvPicPr>
            <a:picLocks noChangeAspect="1" noChangeArrowheads="1" noCrop="1"/>
          </p:cNvPicPr>
          <p:nvPr/>
        </p:nvPicPr>
        <p:blipFill>
          <a:blip r:embed="rId3" cstate="print"/>
          <a:srcRect/>
          <a:stretch>
            <a:fillRect/>
          </a:stretch>
        </p:blipFill>
        <p:spPr bwMode="auto">
          <a:xfrm>
            <a:off x="4800600" y="3429000"/>
            <a:ext cx="3565525" cy="253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miter lim="800000"/>
            <a:headEnd/>
            <a:tailEnd/>
          </a:ln>
        </p:spPr>
        <p:txBody>
          <a:bodyPr/>
          <a:lstStyle/>
          <a:p>
            <a:fld id="{4F0B0E7A-56D3-4635-8AD7-41423265EE5E}" type="slidenum">
              <a:rPr lang="en-US"/>
              <a:pPr/>
              <a:t>70</a:t>
            </a:fld>
            <a:endParaRPr lang="en-US"/>
          </a:p>
        </p:txBody>
      </p:sp>
      <p:sp>
        <p:nvSpPr>
          <p:cNvPr id="9219" name="Text Box 2"/>
          <p:cNvSpPr txBox="1">
            <a:spLocks noChangeArrowheads="1"/>
          </p:cNvSpPr>
          <p:nvPr/>
        </p:nvSpPr>
        <p:spPr bwMode="auto">
          <a:xfrm>
            <a:off x="2438400" y="228600"/>
            <a:ext cx="4876800" cy="519113"/>
          </a:xfrm>
          <a:prstGeom prst="rect">
            <a:avLst/>
          </a:prstGeom>
          <a:noFill/>
          <a:ln w="9525">
            <a:noFill/>
            <a:miter lim="800000"/>
            <a:headEnd/>
            <a:tailEnd/>
          </a:ln>
          <a:effectLst/>
        </p:spPr>
        <p:txBody>
          <a:bodyPr>
            <a:spAutoFit/>
          </a:bodyPr>
          <a:lstStyle/>
          <a:p>
            <a:pPr eaLnBrk="1" hangingPunct="1">
              <a:spcBef>
                <a:spcPct val="50000"/>
              </a:spcBef>
            </a:pPr>
            <a:r>
              <a:rPr lang="en-US" sz="2800" b="1" u="sng"/>
              <a:t>H-Bridge Inverter</a:t>
            </a:r>
          </a:p>
        </p:txBody>
      </p:sp>
      <p:sp>
        <p:nvSpPr>
          <p:cNvPr id="9220" name="Rectangle 3"/>
          <p:cNvSpPr>
            <a:spLocks noChangeArrowheads="1"/>
          </p:cNvSpPr>
          <p:nvPr/>
        </p:nvSpPr>
        <p:spPr bwMode="auto">
          <a:xfrm>
            <a:off x="228600" y="914400"/>
            <a:ext cx="8763000" cy="701675"/>
          </a:xfrm>
          <a:prstGeom prst="rect">
            <a:avLst/>
          </a:prstGeom>
          <a:noFill/>
          <a:ln w="9525">
            <a:noFill/>
            <a:miter lim="800000"/>
            <a:headEnd/>
            <a:tailEnd/>
          </a:ln>
          <a:effectLst/>
        </p:spPr>
        <p:txBody>
          <a:bodyPr>
            <a:spAutoFit/>
          </a:bodyPr>
          <a:lstStyle/>
          <a:p>
            <a:pPr eaLnBrk="1" hangingPunct="1">
              <a:buFontTx/>
              <a:buChar char="•"/>
            </a:pPr>
            <a:r>
              <a:rPr lang="en-US" sz="2000"/>
              <a:t> Square wave modulation:</a:t>
            </a:r>
          </a:p>
          <a:p>
            <a:pPr eaLnBrk="1" hangingPunct="1">
              <a:buFontTx/>
              <a:buChar char="•"/>
            </a:pPr>
            <a:endParaRPr lang="en-US" sz="2000"/>
          </a:p>
        </p:txBody>
      </p:sp>
      <p:pic>
        <p:nvPicPr>
          <p:cNvPr id="9221" name="Picture 4" descr="animsqwave2"/>
          <p:cNvPicPr>
            <a:picLocks noChangeAspect="1" noChangeArrowheads="1" noCrop="1"/>
          </p:cNvPicPr>
          <p:nvPr/>
        </p:nvPicPr>
        <p:blipFill>
          <a:blip r:embed="rId3" cstate="print"/>
          <a:srcRect/>
          <a:stretch>
            <a:fillRect/>
          </a:stretch>
        </p:blipFill>
        <p:spPr bwMode="auto">
          <a:xfrm>
            <a:off x="0" y="1239915"/>
            <a:ext cx="4224338" cy="3167062"/>
          </a:xfrm>
          <a:prstGeom prst="rect">
            <a:avLst/>
          </a:prstGeom>
          <a:noFill/>
          <a:ln w="9525">
            <a:noFill/>
            <a:miter lim="800000"/>
            <a:headEnd/>
            <a:tailEnd/>
          </a:ln>
        </p:spPr>
      </p:pic>
      <p:pic>
        <p:nvPicPr>
          <p:cNvPr id="9222" name="Picture 5" descr="anim_inv_circ"/>
          <p:cNvPicPr>
            <a:picLocks noChangeAspect="1" noChangeArrowheads="1" noCrop="1"/>
          </p:cNvPicPr>
          <p:nvPr/>
        </p:nvPicPr>
        <p:blipFill>
          <a:blip r:embed="rId4" cstate="print"/>
          <a:srcRect/>
          <a:stretch>
            <a:fillRect/>
          </a:stretch>
        </p:blipFill>
        <p:spPr bwMode="auto">
          <a:xfrm>
            <a:off x="4456113" y="1239915"/>
            <a:ext cx="4454525" cy="3168650"/>
          </a:xfrm>
          <a:prstGeom prst="rect">
            <a:avLst/>
          </a:prstGeom>
          <a:noFill/>
          <a:ln w="9525">
            <a:noFill/>
            <a:miter lim="800000"/>
            <a:headEnd/>
            <a:tailEnd/>
          </a:ln>
        </p:spPr>
      </p:pic>
      <p:graphicFrame>
        <p:nvGraphicFramePr>
          <p:cNvPr id="73753" name="Object 25"/>
          <p:cNvGraphicFramePr>
            <a:graphicFrameLocks noChangeAspect="1"/>
          </p:cNvGraphicFramePr>
          <p:nvPr/>
        </p:nvGraphicFramePr>
        <p:xfrm>
          <a:off x="212557" y="4811580"/>
          <a:ext cx="8404294" cy="921720"/>
        </p:xfrm>
        <a:graphic>
          <a:graphicData uri="http://schemas.openxmlformats.org/presentationml/2006/ole">
            <p:oleObj spid="_x0000_s151554" name="Equation" r:id="rId5" imgW="4165560" imgH="457200" progId="Equation.DSMT4">
              <p:embed/>
            </p:oleObj>
          </a:graphicData>
        </a:graphic>
      </p:graphicFrame>
      <p:sp>
        <p:nvSpPr>
          <p:cNvPr id="8" name="Rectangle 7"/>
          <p:cNvSpPr/>
          <p:nvPr/>
        </p:nvSpPr>
        <p:spPr>
          <a:xfrm>
            <a:off x="270640" y="1508750"/>
            <a:ext cx="268835" cy="24963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25"/>
          <p:cNvGraphicFramePr>
            <a:graphicFrameLocks noChangeAspect="1"/>
          </p:cNvGraphicFramePr>
          <p:nvPr/>
        </p:nvGraphicFramePr>
        <p:xfrm>
          <a:off x="270640" y="1547155"/>
          <a:ext cx="280988" cy="282575"/>
        </p:xfrm>
        <a:graphic>
          <a:graphicData uri="http://schemas.openxmlformats.org/presentationml/2006/ole">
            <p:oleObj spid="_x0000_s151555" name="Equation" r:id="rId6" imgW="139680" imgH="139680" progId="Equation.DSMT4">
              <p:embed/>
            </p:oleObj>
          </a:graphicData>
        </a:graphic>
      </p:graphicFrame>
      <p:graphicFrame>
        <p:nvGraphicFramePr>
          <p:cNvPr id="3" name="Object 25"/>
          <p:cNvGraphicFramePr>
            <a:graphicFrameLocks noChangeAspect="1"/>
          </p:cNvGraphicFramePr>
          <p:nvPr/>
        </p:nvGraphicFramePr>
        <p:xfrm>
          <a:off x="155575" y="3659188"/>
          <a:ext cx="433388" cy="282575"/>
        </p:xfrm>
        <a:graphic>
          <a:graphicData uri="http://schemas.openxmlformats.org/presentationml/2006/ole">
            <p:oleObj spid="_x0000_s151556" name="Equation" r:id="rId7" imgW="215640" imgH="1396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7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miter lim="800000"/>
            <a:headEnd/>
            <a:tailEnd/>
          </a:ln>
        </p:spPr>
        <p:txBody>
          <a:bodyPr/>
          <a:lstStyle/>
          <a:p>
            <a:fld id="{8D3A788A-504B-48E5-918F-41F90966D224}" type="slidenum">
              <a:rPr lang="en-US"/>
              <a:pPr/>
              <a:t>71</a:t>
            </a:fld>
            <a:endParaRPr lang="en-US"/>
          </a:p>
        </p:txBody>
      </p:sp>
      <p:sp>
        <p:nvSpPr>
          <p:cNvPr id="17411" name="Text Box 2"/>
          <p:cNvSpPr txBox="1">
            <a:spLocks noChangeArrowheads="1"/>
          </p:cNvSpPr>
          <p:nvPr/>
        </p:nvSpPr>
        <p:spPr bwMode="auto">
          <a:xfrm>
            <a:off x="2438400" y="228600"/>
            <a:ext cx="4876800" cy="519113"/>
          </a:xfrm>
          <a:prstGeom prst="rect">
            <a:avLst/>
          </a:prstGeom>
          <a:noFill/>
          <a:ln w="9525">
            <a:noFill/>
            <a:miter lim="800000"/>
            <a:headEnd/>
            <a:tailEnd/>
          </a:ln>
          <a:effectLst/>
        </p:spPr>
        <p:txBody>
          <a:bodyPr>
            <a:spAutoFit/>
          </a:bodyPr>
          <a:lstStyle/>
          <a:p>
            <a:pPr eaLnBrk="1" hangingPunct="1">
              <a:spcBef>
                <a:spcPct val="50000"/>
              </a:spcBef>
            </a:pPr>
            <a:r>
              <a:rPr lang="en-US" sz="2800" b="1" u="sng"/>
              <a:t>H-Bridge Inverter</a:t>
            </a:r>
          </a:p>
        </p:txBody>
      </p:sp>
      <p:sp>
        <p:nvSpPr>
          <p:cNvPr id="17412" name="Rectangle 3"/>
          <p:cNvSpPr>
            <a:spLocks noChangeArrowheads="1"/>
          </p:cNvSpPr>
          <p:nvPr/>
        </p:nvSpPr>
        <p:spPr bwMode="auto">
          <a:xfrm>
            <a:off x="0" y="1547813"/>
            <a:ext cx="9144000" cy="707886"/>
          </a:xfrm>
          <a:prstGeom prst="rect">
            <a:avLst/>
          </a:prstGeom>
          <a:noFill/>
          <a:ln w="9525">
            <a:noFill/>
            <a:miter lim="800000"/>
            <a:headEnd/>
            <a:tailEnd/>
          </a:ln>
          <a:effectLst/>
        </p:spPr>
        <p:txBody>
          <a:bodyPr>
            <a:spAutoFit/>
          </a:bodyPr>
          <a:lstStyle/>
          <a:p>
            <a:pPr eaLnBrk="1" hangingPunct="1">
              <a:buFontTx/>
              <a:buChar char="•"/>
            </a:pPr>
            <a:r>
              <a:rPr lang="en-US" sz="2000" dirty="0"/>
              <a:t> Harmonics with square wave </a:t>
            </a:r>
            <a:r>
              <a:rPr lang="en-US" sz="2000" dirty="0" smtClean="0"/>
              <a:t>modulation (switching frequency = fundamental frequency).</a:t>
            </a:r>
            <a:endParaRPr lang="en-US" sz="2000" dirty="0"/>
          </a:p>
        </p:txBody>
      </p:sp>
      <p:pic>
        <p:nvPicPr>
          <p:cNvPr id="17413" name="Picture 5" descr="fouranim2"/>
          <p:cNvPicPr>
            <a:picLocks noChangeAspect="1" noChangeArrowheads="1" noCrop="1"/>
          </p:cNvPicPr>
          <p:nvPr/>
        </p:nvPicPr>
        <p:blipFill>
          <a:blip r:embed="rId2" cstate="print"/>
          <a:srcRect/>
          <a:stretch>
            <a:fillRect/>
          </a:stretch>
        </p:blipFill>
        <p:spPr bwMode="auto">
          <a:xfrm>
            <a:off x="193675" y="2584450"/>
            <a:ext cx="8642350"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miter lim="800000"/>
            <a:headEnd/>
            <a:tailEnd/>
          </a:ln>
        </p:spPr>
        <p:txBody>
          <a:bodyPr/>
          <a:lstStyle/>
          <a:p>
            <a:fld id="{4F0B0E7A-56D3-4635-8AD7-41423265EE5E}" type="slidenum">
              <a:rPr lang="en-US"/>
              <a:pPr/>
              <a:t>72</a:t>
            </a:fld>
            <a:endParaRPr lang="en-US"/>
          </a:p>
        </p:txBody>
      </p:sp>
      <p:sp>
        <p:nvSpPr>
          <p:cNvPr id="9219" name="Text Box 2"/>
          <p:cNvSpPr txBox="1">
            <a:spLocks noChangeArrowheads="1"/>
          </p:cNvSpPr>
          <p:nvPr/>
        </p:nvSpPr>
        <p:spPr bwMode="auto">
          <a:xfrm>
            <a:off x="2438400" y="228600"/>
            <a:ext cx="4876800" cy="519113"/>
          </a:xfrm>
          <a:prstGeom prst="rect">
            <a:avLst/>
          </a:prstGeom>
          <a:noFill/>
          <a:ln w="9525">
            <a:noFill/>
            <a:miter lim="800000"/>
            <a:headEnd/>
            <a:tailEnd/>
          </a:ln>
          <a:effectLst/>
        </p:spPr>
        <p:txBody>
          <a:bodyPr>
            <a:spAutoFit/>
          </a:bodyPr>
          <a:lstStyle/>
          <a:p>
            <a:pPr eaLnBrk="1" hangingPunct="1">
              <a:spcBef>
                <a:spcPct val="50000"/>
              </a:spcBef>
            </a:pPr>
            <a:r>
              <a:rPr lang="en-US" sz="2800" b="1" u="sng"/>
              <a:t>H-Bridge Inverter</a:t>
            </a:r>
          </a:p>
        </p:txBody>
      </p:sp>
      <p:sp>
        <p:nvSpPr>
          <p:cNvPr id="9220" name="Rectangle 3"/>
          <p:cNvSpPr>
            <a:spLocks noChangeArrowheads="1"/>
          </p:cNvSpPr>
          <p:nvPr/>
        </p:nvSpPr>
        <p:spPr bwMode="auto">
          <a:xfrm>
            <a:off x="228600" y="914400"/>
            <a:ext cx="8763000" cy="701675"/>
          </a:xfrm>
          <a:prstGeom prst="rect">
            <a:avLst/>
          </a:prstGeom>
          <a:noFill/>
          <a:ln w="9525">
            <a:noFill/>
            <a:miter lim="800000"/>
            <a:headEnd/>
            <a:tailEnd/>
          </a:ln>
          <a:effectLst/>
        </p:spPr>
        <p:txBody>
          <a:bodyPr>
            <a:spAutoFit/>
          </a:bodyPr>
          <a:lstStyle/>
          <a:p>
            <a:pPr eaLnBrk="1" hangingPunct="1">
              <a:buFontTx/>
              <a:buChar char="•"/>
            </a:pPr>
            <a:r>
              <a:rPr lang="en-US" sz="2000" dirty="0"/>
              <a:t> Square wave modulation:</a:t>
            </a:r>
          </a:p>
          <a:p>
            <a:pPr eaLnBrk="1" hangingPunct="1">
              <a:buFontTx/>
              <a:buChar char="•"/>
            </a:pPr>
            <a:endParaRPr lang="en-US" sz="2000" dirty="0"/>
          </a:p>
        </p:txBody>
      </p:sp>
      <p:graphicFrame>
        <p:nvGraphicFramePr>
          <p:cNvPr id="3" name="Object 25"/>
          <p:cNvGraphicFramePr>
            <a:graphicFrameLocks noChangeAspect="1"/>
          </p:cNvGraphicFramePr>
          <p:nvPr/>
        </p:nvGraphicFramePr>
        <p:xfrm>
          <a:off x="277110" y="4811713"/>
          <a:ext cx="8404225" cy="922337"/>
        </p:xfrm>
        <a:graphic>
          <a:graphicData uri="http://schemas.openxmlformats.org/presentationml/2006/ole">
            <p:oleObj spid="_x0000_s152579" name="Equation" r:id="rId3" imgW="4165560" imgH="457200" progId="Equation.DSMT4">
              <p:embed/>
            </p:oleObj>
          </a:graphicData>
        </a:graphic>
      </p:graphicFrame>
      <p:graphicFrame>
        <p:nvGraphicFramePr>
          <p:cNvPr id="4" name="Object 25"/>
          <p:cNvGraphicFramePr>
            <a:graphicFrameLocks noChangeAspect="1"/>
          </p:cNvGraphicFramePr>
          <p:nvPr/>
        </p:nvGraphicFramePr>
        <p:xfrm>
          <a:off x="3880710" y="5963730"/>
          <a:ext cx="922337" cy="688873"/>
        </p:xfrm>
        <a:graphic>
          <a:graphicData uri="http://schemas.openxmlformats.org/presentationml/2006/ole">
            <p:oleObj spid="_x0000_s152580" name="Equation" r:id="rId4" imgW="457200" imgH="330120" progId="Equation.DSMT4">
              <p:embed/>
            </p:oleObj>
          </a:graphicData>
        </a:graphic>
      </p:graphicFrame>
      <p:sp>
        <p:nvSpPr>
          <p:cNvPr id="12" name="Rectangle 11"/>
          <p:cNvSpPr/>
          <p:nvPr/>
        </p:nvSpPr>
        <p:spPr>
          <a:xfrm>
            <a:off x="5071265" y="6117350"/>
            <a:ext cx="2198038" cy="369332"/>
          </a:xfrm>
          <a:prstGeom prst="rect">
            <a:avLst/>
          </a:prstGeom>
        </p:spPr>
        <p:txBody>
          <a:bodyPr wrap="none">
            <a:spAutoFit/>
          </a:bodyPr>
          <a:lstStyle/>
          <a:p>
            <a:r>
              <a:rPr lang="en-US" dirty="0" smtClean="0"/>
              <a:t>Cannot be changed</a:t>
            </a:r>
            <a:endParaRPr lang="en-US" dirty="0"/>
          </a:p>
        </p:txBody>
      </p:sp>
      <p:pic>
        <p:nvPicPr>
          <p:cNvPr id="14" name="Picture 8"/>
          <p:cNvPicPr>
            <a:picLocks noChangeAspect="1" noChangeArrowheads="1"/>
          </p:cNvPicPr>
          <p:nvPr/>
        </p:nvPicPr>
        <p:blipFill>
          <a:blip r:embed="rId5" cstate="print"/>
          <a:srcRect/>
          <a:stretch>
            <a:fillRect/>
          </a:stretch>
        </p:blipFill>
        <p:spPr bwMode="auto">
          <a:xfrm>
            <a:off x="1960460" y="1393535"/>
            <a:ext cx="5295900" cy="3067050"/>
          </a:xfrm>
          <a:prstGeom prst="rect">
            <a:avLst/>
          </a:prstGeom>
          <a:noFill/>
          <a:ln w="9525">
            <a:noFill/>
            <a:miter lim="800000"/>
            <a:headEnd/>
            <a:tailEnd/>
          </a:ln>
        </p:spPr>
      </p:pic>
      <p:graphicFrame>
        <p:nvGraphicFramePr>
          <p:cNvPr id="15" name="Object 25"/>
          <p:cNvGraphicFramePr>
            <a:graphicFrameLocks noChangeAspect="1"/>
          </p:cNvGraphicFramePr>
          <p:nvPr/>
        </p:nvGraphicFramePr>
        <p:xfrm>
          <a:off x="1544638" y="1700213"/>
          <a:ext cx="384175" cy="550862"/>
        </p:xfrm>
        <a:graphic>
          <a:graphicData uri="http://schemas.openxmlformats.org/presentationml/2006/ole">
            <p:oleObj spid="_x0000_s152582" name="Equation" r:id="rId6" imgW="228600" imgH="330120" progId="Equation.DSMT4">
              <p:embed/>
            </p:oleObj>
          </a:graphicData>
        </a:graphic>
      </p:graphicFrame>
      <p:sp>
        <p:nvSpPr>
          <p:cNvPr id="16" name="Rectangle 15"/>
          <p:cNvSpPr/>
          <p:nvPr/>
        </p:nvSpPr>
        <p:spPr>
          <a:xfrm>
            <a:off x="3227825" y="2584090"/>
            <a:ext cx="5184675" cy="646331"/>
          </a:xfrm>
          <a:prstGeom prst="rect">
            <a:avLst/>
          </a:prstGeom>
        </p:spPr>
        <p:txBody>
          <a:bodyPr wrap="square">
            <a:spAutoFit/>
          </a:bodyPr>
          <a:lstStyle/>
          <a:p>
            <a:r>
              <a:rPr lang="en-US" dirty="0" smtClean="0"/>
              <a:t>Considerable low order harmonics that are difficult to filter out</a:t>
            </a:r>
            <a:endParaRPr lang="en-US" dirty="0"/>
          </a:p>
        </p:txBody>
      </p:sp>
      <p:graphicFrame>
        <p:nvGraphicFramePr>
          <p:cNvPr id="17" name="Object 25"/>
          <p:cNvGraphicFramePr>
            <a:graphicFrameLocks noChangeAspect="1"/>
          </p:cNvGraphicFramePr>
          <p:nvPr/>
        </p:nvGraphicFramePr>
        <p:xfrm>
          <a:off x="7316788" y="4191000"/>
          <a:ext cx="192087" cy="254000"/>
        </p:xfrm>
        <a:graphic>
          <a:graphicData uri="http://schemas.openxmlformats.org/presentationml/2006/ole">
            <p:oleObj spid="_x0000_s152583" name="Equation" r:id="rId7" imgW="114120" imgH="152280" progId="Equation.DSMT4">
              <p:embed/>
            </p:oleObj>
          </a:graphicData>
        </a:graphic>
      </p:graphicFrame>
      <p:sp>
        <p:nvSpPr>
          <p:cNvPr id="18" name="TextBox 17"/>
          <p:cNvSpPr txBox="1"/>
          <p:nvPr/>
        </p:nvSpPr>
        <p:spPr>
          <a:xfrm>
            <a:off x="2075675" y="4504340"/>
            <a:ext cx="5223080" cy="307777"/>
          </a:xfrm>
          <a:prstGeom prst="rect">
            <a:avLst/>
          </a:prstGeom>
          <a:noFill/>
        </p:spPr>
        <p:txBody>
          <a:bodyPr wrap="square" rtlCol="0">
            <a:spAutoFit/>
          </a:bodyPr>
          <a:lstStyle/>
          <a:p>
            <a:r>
              <a:rPr lang="en-US" sz="1400" dirty="0" smtClean="0"/>
              <a:t>1     3   5     7    9   11   13  15  17  19  21  23  25  27  29  31  33</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miter lim="800000"/>
            <a:headEnd/>
            <a:tailEnd/>
          </a:ln>
        </p:spPr>
        <p:txBody>
          <a:bodyPr/>
          <a:lstStyle/>
          <a:p>
            <a:fld id="{AE1C65C4-3902-4391-A59F-CA6CE1DA46BB}" type="slidenum">
              <a:rPr lang="en-US"/>
              <a:pPr/>
              <a:t>73</a:t>
            </a:fld>
            <a:endParaRPr lang="en-US"/>
          </a:p>
        </p:txBody>
      </p:sp>
      <p:sp>
        <p:nvSpPr>
          <p:cNvPr id="10243" name="Rectangle 2"/>
          <p:cNvSpPr>
            <a:spLocks noGrp="1" noChangeArrowheads="1"/>
          </p:cNvSpPr>
          <p:nvPr>
            <p:ph type="title"/>
          </p:nvPr>
        </p:nvSpPr>
        <p:spPr>
          <a:xfrm>
            <a:off x="457200" y="274638"/>
            <a:ext cx="8229600" cy="849312"/>
          </a:xfrm>
        </p:spPr>
        <p:txBody>
          <a:bodyPr/>
          <a:lstStyle/>
          <a:p>
            <a:pPr eaLnBrk="1" hangingPunct="1"/>
            <a:r>
              <a:rPr lang="en-US" sz="2400" b="1" smtClean="0"/>
              <a:t>Basic Square Wave Operation</a:t>
            </a:r>
            <a:br>
              <a:rPr lang="en-US" sz="2400" b="1" smtClean="0"/>
            </a:br>
            <a:r>
              <a:rPr lang="en-US" sz="2400" b="1" smtClean="0"/>
              <a:t>(sometimes used for 50 Hz or 60Hz applications)</a:t>
            </a:r>
          </a:p>
        </p:txBody>
      </p:sp>
      <p:sp>
        <p:nvSpPr>
          <p:cNvPr id="10244" name="Line 4"/>
          <p:cNvSpPr>
            <a:spLocks noChangeShapeType="1"/>
          </p:cNvSpPr>
          <p:nvPr/>
        </p:nvSpPr>
        <p:spPr bwMode="auto">
          <a:xfrm>
            <a:off x="1384300" y="3286125"/>
            <a:ext cx="0" cy="1152525"/>
          </a:xfrm>
          <a:prstGeom prst="line">
            <a:avLst/>
          </a:prstGeom>
          <a:noFill/>
          <a:ln w="9525">
            <a:solidFill>
              <a:schemeClr val="tx1"/>
            </a:solidFill>
            <a:round/>
            <a:headEnd/>
            <a:tailEnd/>
          </a:ln>
          <a:effectLst/>
        </p:spPr>
        <p:txBody>
          <a:bodyPr/>
          <a:lstStyle/>
          <a:p>
            <a:endParaRPr lang="en-US"/>
          </a:p>
        </p:txBody>
      </p:sp>
      <p:sp>
        <p:nvSpPr>
          <p:cNvPr id="10245" name="Line 5"/>
          <p:cNvSpPr>
            <a:spLocks noChangeShapeType="1"/>
          </p:cNvSpPr>
          <p:nvPr/>
        </p:nvSpPr>
        <p:spPr bwMode="auto">
          <a:xfrm>
            <a:off x="1384300" y="3862388"/>
            <a:ext cx="3878263" cy="0"/>
          </a:xfrm>
          <a:prstGeom prst="line">
            <a:avLst/>
          </a:prstGeom>
          <a:noFill/>
          <a:ln w="9525">
            <a:solidFill>
              <a:schemeClr val="tx1"/>
            </a:solidFill>
            <a:round/>
            <a:headEnd/>
            <a:tailEnd/>
          </a:ln>
          <a:effectLst/>
        </p:spPr>
        <p:txBody>
          <a:bodyPr/>
          <a:lstStyle/>
          <a:p>
            <a:endParaRPr lang="en-US"/>
          </a:p>
        </p:txBody>
      </p:sp>
      <p:sp>
        <p:nvSpPr>
          <p:cNvPr id="10246" name="Line 6"/>
          <p:cNvSpPr>
            <a:spLocks noChangeShapeType="1"/>
          </p:cNvSpPr>
          <p:nvPr/>
        </p:nvSpPr>
        <p:spPr bwMode="auto">
          <a:xfrm>
            <a:off x="1384300" y="3438525"/>
            <a:ext cx="768350" cy="0"/>
          </a:xfrm>
          <a:prstGeom prst="line">
            <a:avLst/>
          </a:prstGeom>
          <a:noFill/>
          <a:ln w="19050">
            <a:solidFill>
              <a:schemeClr val="tx1"/>
            </a:solidFill>
            <a:round/>
            <a:headEnd/>
            <a:tailEnd/>
          </a:ln>
          <a:effectLst/>
        </p:spPr>
        <p:txBody>
          <a:bodyPr/>
          <a:lstStyle/>
          <a:p>
            <a:endParaRPr lang="en-US"/>
          </a:p>
        </p:txBody>
      </p:sp>
      <p:sp>
        <p:nvSpPr>
          <p:cNvPr id="10247" name="Line 8"/>
          <p:cNvSpPr>
            <a:spLocks noChangeShapeType="1"/>
          </p:cNvSpPr>
          <p:nvPr/>
        </p:nvSpPr>
        <p:spPr bwMode="auto">
          <a:xfrm>
            <a:off x="2152650" y="3438525"/>
            <a:ext cx="0" cy="422275"/>
          </a:xfrm>
          <a:prstGeom prst="line">
            <a:avLst/>
          </a:prstGeom>
          <a:noFill/>
          <a:ln w="19050">
            <a:solidFill>
              <a:schemeClr val="tx1"/>
            </a:solidFill>
            <a:round/>
            <a:headEnd/>
            <a:tailEnd/>
          </a:ln>
          <a:effectLst/>
        </p:spPr>
        <p:txBody>
          <a:bodyPr/>
          <a:lstStyle/>
          <a:p>
            <a:endParaRPr lang="en-US"/>
          </a:p>
        </p:txBody>
      </p:sp>
      <p:sp>
        <p:nvSpPr>
          <p:cNvPr id="10248" name="Line 9"/>
          <p:cNvSpPr>
            <a:spLocks noChangeShapeType="1"/>
          </p:cNvSpPr>
          <p:nvPr/>
        </p:nvSpPr>
        <p:spPr bwMode="auto">
          <a:xfrm>
            <a:off x="2382838" y="3860800"/>
            <a:ext cx="0" cy="422275"/>
          </a:xfrm>
          <a:prstGeom prst="line">
            <a:avLst/>
          </a:prstGeom>
          <a:noFill/>
          <a:ln w="19050">
            <a:solidFill>
              <a:schemeClr val="tx1"/>
            </a:solidFill>
            <a:round/>
            <a:headEnd/>
            <a:tailEnd/>
          </a:ln>
          <a:effectLst/>
        </p:spPr>
        <p:txBody>
          <a:bodyPr/>
          <a:lstStyle/>
          <a:p>
            <a:endParaRPr lang="en-US"/>
          </a:p>
        </p:txBody>
      </p:sp>
      <p:sp>
        <p:nvSpPr>
          <p:cNvPr id="10249" name="Line 10"/>
          <p:cNvSpPr>
            <a:spLocks noChangeShapeType="1"/>
          </p:cNvSpPr>
          <p:nvPr/>
        </p:nvSpPr>
        <p:spPr bwMode="auto">
          <a:xfrm>
            <a:off x="2152650" y="3860800"/>
            <a:ext cx="230188" cy="0"/>
          </a:xfrm>
          <a:prstGeom prst="line">
            <a:avLst/>
          </a:prstGeom>
          <a:noFill/>
          <a:ln w="19050">
            <a:solidFill>
              <a:schemeClr val="tx1"/>
            </a:solidFill>
            <a:round/>
            <a:headEnd/>
            <a:tailEnd/>
          </a:ln>
          <a:effectLst/>
        </p:spPr>
        <p:txBody>
          <a:bodyPr/>
          <a:lstStyle/>
          <a:p>
            <a:endParaRPr lang="en-US"/>
          </a:p>
        </p:txBody>
      </p:sp>
      <p:sp>
        <p:nvSpPr>
          <p:cNvPr id="10250" name="Line 11"/>
          <p:cNvSpPr>
            <a:spLocks noChangeShapeType="1"/>
          </p:cNvSpPr>
          <p:nvPr/>
        </p:nvSpPr>
        <p:spPr bwMode="auto">
          <a:xfrm>
            <a:off x="2382838" y="4283075"/>
            <a:ext cx="768350" cy="0"/>
          </a:xfrm>
          <a:prstGeom prst="line">
            <a:avLst/>
          </a:prstGeom>
          <a:noFill/>
          <a:ln w="19050">
            <a:solidFill>
              <a:schemeClr val="tx1"/>
            </a:solidFill>
            <a:round/>
            <a:headEnd/>
            <a:tailEnd/>
          </a:ln>
          <a:effectLst/>
        </p:spPr>
        <p:txBody>
          <a:bodyPr/>
          <a:lstStyle/>
          <a:p>
            <a:endParaRPr lang="en-US"/>
          </a:p>
        </p:txBody>
      </p:sp>
      <p:sp>
        <p:nvSpPr>
          <p:cNvPr id="10251" name="Line 12"/>
          <p:cNvSpPr>
            <a:spLocks noChangeShapeType="1"/>
          </p:cNvSpPr>
          <p:nvPr/>
        </p:nvSpPr>
        <p:spPr bwMode="auto">
          <a:xfrm>
            <a:off x="3151188" y="3860800"/>
            <a:ext cx="0" cy="422275"/>
          </a:xfrm>
          <a:prstGeom prst="line">
            <a:avLst/>
          </a:prstGeom>
          <a:noFill/>
          <a:ln w="19050">
            <a:solidFill>
              <a:schemeClr val="tx1"/>
            </a:solidFill>
            <a:round/>
            <a:headEnd/>
            <a:tailEnd/>
          </a:ln>
          <a:effectLst/>
        </p:spPr>
        <p:txBody>
          <a:bodyPr/>
          <a:lstStyle/>
          <a:p>
            <a:endParaRPr lang="en-US"/>
          </a:p>
        </p:txBody>
      </p:sp>
      <p:sp>
        <p:nvSpPr>
          <p:cNvPr id="10252" name="Line 13"/>
          <p:cNvSpPr>
            <a:spLocks noChangeShapeType="1"/>
          </p:cNvSpPr>
          <p:nvPr/>
        </p:nvSpPr>
        <p:spPr bwMode="auto">
          <a:xfrm>
            <a:off x="3151188" y="3860800"/>
            <a:ext cx="230187" cy="0"/>
          </a:xfrm>
          <a:prstGeom prst="line">
            <a:avLst/>
          </a:prstGeom>
          <a:noFill/>
          <a:ln w="19050">
            <a:solidFill>
              <a:schemeClr val="tx1"/>
            </a:solidFill>
            <a:round/>
            <a:headEnd/>
            <a:tailEnd/>
          </a:ln>
          <a:effectLst/>
        </p:spPr>
        <p:txBody>
          <a:bodyPr/>
          <a:lstStyle/>
          <a:p>
            <a:endParaRPr lang="en-US"/>
          </a:p>
        </p:txBody>
      </p:sp>
      <p:sp>
        <p:nvSpPr>
          <p:cNvPr id="10253" name="Line 14"/>
          <p:cNvSpPr>
            <a:spLocks noChangeShapeType="1"/>
          </p:cNvSpPr>
          <p:nvPr/>
        </p:nvSpPr>
        <p:spPr bwMode="auto">
          <a:xfrm>
            <a:off x="3381375" y="3438525"/>
            <a:ext cx="0" cy="422275"/>
          </a:xfrm>
          <a:prstGeom prst="line">
            <a:avLst/>
          </a:prstGeom>
          <a:noFill/>
          <a:ln w="19050">
            <a:solidFill>
              <a:schemeClr val="tx1"/>
            </a:solidFill>
            <a:round/>
            <a:headEnd/>
            <a:tailEnd/>
          </a:ln>
          <a:effectLst/>
        </p:spPr>
        <p:txBody>
          <a:bodyPr/>
          <a:lstStyle/>
          <a:p>
            <a:endParaRPr lang="en-US"/>
          </a:p>
        </p:txBody>
      </p:sp>
      <p:sp>
        <p:nvSpPr>
          <p:cNvPr id="10254" name="Line 15"/>
          <p:cNvSpPr>
            <a:spLocks noChangeShapeType="1"/>
          </p:cNvSpPr>
          <p:nvPr/>
        </p:nvSpPr>
        <p:spPr bwMode="auto">
          <a:xfrm>
            <a:off x="3381375" y="3438525"/>
            <a:ext cx="768350" cy="0"/>
          </a:xfrm>
          <a:prstGeom prst="line">
            <a:avLst/>
          </a:prstGeom>
          <a:noFill/>
          <a:ln w="19050">
            <a:solidFill>
              <a:schemeClr val="tx1"/>
            </a:solidFill>
            <a:round/>
            <a:headEnd/>
            <a:tailEnd/>
          </a:ln>
          <a:effectLst/>
        </p:spPr>
        <p:txBody>
          <a:bodyPr/>
          <a:lstStyle/>
          <a:p>
            <a:endParaRPr lang="en-US"/>
          </a:p>
        </p:txBody>
      </p:sp>
      <p:grpSp>
        <p:nvGrpSpPr>
          <p:cNvPr id="2" name="Group 17"/>
          <p:cNvGrpSpPr>
            <a:grpSpLocks/>
          </p:cNvGrpSpPr>
          <p:nvPr/>
        </p:nvGrpSpPr>
        <p:grpSpPr bwMode="auto">
          <a:xfrm>
            <a:off x="4302125" y="1749425"/>
            <a:ext cx="4340225" cy="1414463"/>
            <a:chOff x="2666" y="672"/>
            <a:chExt cx="2734" cy="891"/>
          </a:xfrm>
        </p:grpSpPr>
        <p:sp>
          <p:nvSpPr>
            <p:cNvPr id="10281" name="Rectangle 18"/>
            <p:cNvSpPr>
              <a:spLocks noChangeArrowheads="1"/>
            </p:cNvSpPr>
            <p:nvPr/>
          </p:nvSpPr>
          <p:spPr bwMode="auto">
            <a:xfrm>
              <a:off x="2666" y="672"/>
              <a:ext cx="2734" cy="891"/>
            </a:xfrm>
            <a:prstGeom prst="rect">
              <a:avLst/>
            </a:prstGeom>
            <a:noFill/>
            <a:ln w="9525" cap="rnd">
              <a:solidFill>
                <a:srgbClr val="000000"/>
              </a:solidFill>
              <a:miter lim="800000"/>
              <a:headEnd/>
              <a:tailEnd/>
            </a:ln>
          </p:spPr>
          <p:txBody>
            <a:bodyPr/>
            <a:lstStyle/>
            <a:p>
              <a:pPr eaLnBrk="1" hangingPunct="1"/>
              <a:endParaRPr lang="en-US"/>
            </a:p>
          </p:txBody>
        </p:sp>
        <p:sp>
          <p:nvSpPr>
            <p:cNvPr id="10282" name="Rectangle 19"/>
            <p:cNvSpPr>
              <a:spLocks noChangeArrowheads="1"/>
            </p:cNvSpPr>
            <p:nvPr/>
          </p:nvSpPr>
          <p:spPr bwMode="auto">
            <a:xfrm>
              <a:off x="2728" y="708"/>
              <a:ext cx="18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Corresponding values of Vab</a:t>
              </a:r>
              <a:endParaRPr lang="en-US"/>
            </a:p>
          </p:txBody>
        </p:sp>
        <p:sp>
          <p:nvSpPr>
            <p:cNvPr id="10283" name="Rectangle 20"/>
            <p:cNvSpPr>
              <a:spLocks noChangeArrowheads="1"/>
            </p:cNvSpPr>
            <p:nvPr/>
          </p:nvSpPr>
          <p:spPr bwMode="auto">
            <a:xfrm>
              <a:off x="4585" y="708"/>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0284" name="Rectangle 21"/>
            <p:cNvSpPr>
              <a:spLocks noChangeArrowheads="1"/>
            </p:cNvSpPr>
            <p:nvPr/>
          </p:nvSpPr>
          <p:spPr bwMode="auto">
            <a:xfrm>
              <a:off x="2728" y="874"/>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0285" name="Rectangle 22"/>
            <p:cNvSpPr>
              <a:spLocks noChangeArrowheads="1"/>
            </p:cNvSpPr>
            <p:nvPr/>
          </p:nvSpPr>
          <p:spPr bwMode="auto">
            <a:xfrm>
              <a:off x="2778" y="874"/>
              <a:ext cx="6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a:t>
              </a:r>
              <a:endParaRPr lang="en-US"/>
            </a:p>
          </p:txBody>
        </p:sp>
        <p:sp>
          <p:nvSpPr>
            <p:cNvPr id="10286" name="Rectangle 23"/>
            <p:cNvSpPr>
              <a:spLocks noChangeArrowheads="1"/>
            </p:cNvSpPr>
            <p:nvPr/>
          </p:nvSpPr>
          <p:spPr bwMode="auto">
            <a:xfrm>
              <a:off x="3414" y="869"/>
              <a:ext cx="40" cy="173"/>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10287" name="Rectangle 24"/>
            <p:cNvSpPr>
              <a:spLocks noChangeArrowheads="1"/>
            </p:cNvSpPr>
            <p:nvPr/>
          </p:nvSpPr>
          <p:spPr bwMode="auto">
            <a:xfrm>
              <a:off x="3454" y="874"/>
              <a:ext cx="37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and B</a:t>
              </a:r>
              <a:endParaRPr lang="en-US"/>
            </a:p>
          </p:txBody>
        </p:sp>
        <p:sp>
          <p:nvSpPr>
            <p:cNvPr id="10288" name="Rectangle 25"/>
            <p:cNvSpPr>
              <a:spLocks noChangeArrowheads="1"/>
            </p:cNvSpPr>
            <p:nvPr/>
          </p:nvSpPr>
          <p:spPr bwMode="auto">
            <a:xfrm>
              <a:off x="3832" y="874"/>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0289" name="Rectangle 26"/>
            <p:cNvSpPr>
              <a:spLocks noChangeArrowheads="1"/>
            </p:cNvSpPr>
            <p:nvPr/>
          </p:nvSpPr>
          <p:spPr bwMode="auto">
            <a:xfrm>
              <a:off x="3911" y="874"/>
              <a:ext cx="1204"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Vdc</a:t>
              </a:r>
              <a:endParaRPr lang="en-US"/>
            </a:p>
          </p:txBody>
        </p:sp>
        <p:sp>
          <p:nvSpPr>
            <p:cNvPr id="10290" name="Rectangle 27"/>
            <p:cNvSpPr>
              <a:spLocks noChangeArrowheads="1"/>
            </p:cNvSpPr>
            <p:nvPr/>
          </p:nvSpPr>
          <p:spPr bwMode="auto">
            <a:xfrm>
              <a:off x="5117" y="874"/>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0291" name="Rectangle 28"/>
            <p:cNvSpPr>
              <a:spLocks noChangeArrowheads="1"/>
            </p:cNvSpPr>
            <p:nvPr/>
          </p:nvSpPr>
          <p:spPr bwMode="auto">
            <a:xfrm>
              <a:off x="2728" y="1040"/>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0292" name="Rectangle 29"/>
            <p:cNvSpPr>
              <a:spLocks noChangeArrowheads="1"/>
            </p:cNvSpPr>
            <p:nvPr/>
          </p:nvSpPr>
          <p:spPr bwMode="auto">
            <a:xfrm>
              <a:off x="2778" y="1040"/>
              <a:ext cx="21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 and B+ closed, Vab = 0</a:t>
              </a:r>
              <a:endParaRPr lang="en-US"/>
            </a:p>
          </p:txBody>
        </p:sp>
        <p:sp>
          <p:nvSpPr>
            <p:cNvPr id="10293" name="Rectangle 30"/>
            <p:cNvSpPr>
              <a:spLocks noChangeArrowheads="1"/>
            </p:cNvSpPr>
            <p:nvPr/>
          </p:nvSpPr>
          <p:spPr bwMode="auto">
            <a:xfrm>
              <a:off x="4953" y="1040"/>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0294" name="Rectangle 31"/>
            <p:cNvSpPr>
              <a:spLocks noChangeArrowheads="1"/>
            </p:cNvSpPr>
            <p:nvPr/>
          </p:nvSpPr>
          <p:spPr bwMode="auto">
            <a:xfrm>
              <a:off x="2728" y="1206"/>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0295" name="Rectangle 32"/>
            <p:cNvSpPr>
              <a:spLocks noChangeArrowheads="1"/>
            </p:cNvSpPr>
            <p:nvPr/>
          </p:nvSpPr>
          <p:spPr bwMode="auto">
            <a:xfrm>
              <a:off x="2778" y="1206"/>
              <a:ext cx="105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 closed and A</a:t>
              </a:r>
              <a:endParaRPr lang="en-US"/>
            </a:p>
          </p:txBody>
        </p:sp>
        <p:sp>
          <p:nvSpPr>
            <p:cNvPr id="10296" name="Rectangle 33"/>
            <p:cNvSpPr>
              <a:spLocks noChangeArrowheads="1"/>
            </p:cNvSpPr>
            <p:nvPr/>
          </p:nvSpPr>
          <p:spPr bwMode="auto">
            <a:xfrm>
              <a:off x="3832"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0297" name="Rectangle 34"/>
            <p:cNvSpPr>
              <a:spLocks noChangeArrowheads="1"/>
            </p:cNvSpPr>
            <p:nvPr/>
          </p:nvSpPr>
          <p:spPr bwMode="auto">
            <a:xfrm>
              <a:off x="3911" y="1206"/>
              <a:ext cx="95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a:t>
              </a:r>
              <a:endParaRPr lang="en-US"/>
            </a:p>
          </p:txBody>
        </p:sp>
        <p:sp>
          <p:nvSpPr>
            <p:cNvPr id="10298" name="Rectangle 35"/>
            <p:cNvSpPr>
              <a:spLocks noChangeArrowheads="1"/>
            </p:cNvSpPr>
            <p:nvPr/>
          </p:nvSpPr>
          <p:spPr bwMode="auto">
            <a:xfrm>
              <a:off x="4870" y="1206"/>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0299" name="Rectangle 36"/>
            <p:cNvSpPr>
              <a:spLocks noChangeArrowheads="1"/>
            </p:cNvSpPr>
            <p:nvPr/>
          </p:nvSpPr>
          <p:spPr bwMode="auto">
            <a:xfrm>
              <a:off x="4949" y="1206"/>
              <a:ext cx="248"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Vdc</a:t>
              </a:r>
              <a:endParaRPr lang="en-US"/>
            </a:p>
          </p:txBody>
        </p:sp>
        <p:sp>
          <p:nvSpPr>
            <p:cNvPr id="10300" name="Rectangle 37"/>
            <p:cNvSpPr>
              <a:spLocks noChangeArrowheads="1"/>
            </p:cNvSpPr>
            <p:nvPr/>
          </p:nvSpPr>
          <p:spPr bwMode="auto">
            <a:xfrm>
              <a:off x="5197" y="1206"/>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0301" name="Rectangle 38"/>
            <p:cNvSpPr>
              <a:spLocks noChangeArrowheads="1"/>
            </p:cNvSpPr>
            <p:nvPr/>
          </p:nvSpPr>
          <p:spPr bwMode="auto">
            <a:xfrm>
              <a:off x="2728" y="1371"/>
              <a:ext cx="5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0302" name="Rectangle 39"/>
            <p:cNvSpPr>
              <a:spLocks noChangeArrowheads="1"/>
            </p:cNvSpPr>
            <p:nvPr/>
          </p:nvSpPr>
          <p:spPr bwMode="auto">
            <a:xfrm>
              <a:off x="2778" y="1371"/>
              <a:ext cx="9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a:t>
              </a:r>
              <a:endParaRPr lang="en-US"/>
            </a:p>
          </p:txBody>
        </p:sp>
        <p:sp>
          <p:nvSpPr>
            <p:cNvPr id="10303" name="Rectangle 40"/>
            <p:cNvSpPr>
              <a:spLocks noChangeArrowheads="1"/>
            </p:cNvSpPr>
            <p:nvPr/>
          </p:nvSpPr>
          <p:spPr bwMode="auto">
            <a:xfrm>
              <a:off x="2874"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0304" name="Rectangle 41"/>
            <p:cNvSpPr>
              <a:spLocks noChangeArrowheads="1"/>
            </p:cNvSpPr>
            <p:nvPr/>
          </p:nvSpPr>
          <p:spPr bwMode="auto">
            <a:xfrm>
              <a:off x="2954" y="1371"/>
              <a:ext cx="8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and A</a:t>
              </a:r>
              <a:endParaRPr lang="en-US"/>
            </a:p>
          </p:txBody>
        </p:sp>
        <p:sp>
          <p:nvSpPr>
            <p:cNvPr id="10305" name="Rectangle 42"/>
            <p:cNvSpPr>
              <a:spLocks noChangeArrowheads="1"/>
            </p:cNvSpPr>
            <p:nvPr/>
          </p:nvSpPr>
          <p:spPr bwMode="auto">
            <a:xfrm>
              <a:off x="3827" y="1371"/>
              <a:ext cx="8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0306" name="Rectangle 43"/>
            <p:cNvSpPr>
              <a:spLocks noChangeArrowheads="1"/>
            </p:cNvSpPr>
            <p:nvPr/>
          </p:nvSpPr>
          <p:spPr bwMode="auto">
            <a:xfrm>
              <a:off x="3907" y="1371"/>
              <a:ext cx="103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0</a:t>
              </a:r>
              <a:endParaRPr lang="en-US"/>
            </a:p>
          </p:txBody>
        </p:sp>
        <p:sp>
          <p:nvSpPr>
            <p:cNvPr id="10307" name="Rectangle 44"/>
            <p:cNvSpPr>
              <a:spLocks noChangeArrowheads="1"/>
            </p:cNvSpPr>
            <p:nvPr/>
          </p:nvSpPr>
          <p:spPr bwMode="auto">
            <a:xfrm>
              <a:off x="4944" y="1371"/>
              <a:ext cx="40"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grpSp>
      <p:grpSp>
        <p:nvGrpSpPr>
          <p:cNvPr id="3" name="Group 54"/>
          <p:cNvGrpSpPr>
            <a:grpSpLocks/>
          </p:cNvGrpSpPr>
          <p:nvPr/>
        </p:nvGrpSpPr>
        <p:grpSpPr bwMode="auto">
          <a:xfrm>
            <a:off x="1922463" y="2209800"/>
            <a:ext cx="2419350" cy="1190625"/>
            <a:chOff x="1187" y="1216"/>
            <a:chExt cx="1524" cy="750"/>
          </a:xfrm>
        </p:grpSpPr>
        <p:sp>
          <p:nvSpPr>
            <p:cNvPr id="10279" name="Line 45"/>
            <p:cNvSpPr>
              <a:spLocks noChangeShapeType="1"/>
            </p:cNvSpPr>
            <p:nvPr/>
          </p:nvSpPr>
          <p:spPr bwMode="auto">
            <a:xfrm flipH="1">
              <a:off x="1187" y="1216"/>
              <a:ext cx="797" cy="750"/>
            </a:xfrm>
            <a:prstGeom prst="line">
              <a:avLst/>
            </a:prstGeom>
            <a:noFill/>
            <a:ln w="9525">
              <a:solidFill>
                <a:srgbClr val="FF0000"/>
              </a:solidFill>
              <a:round/>
              <a:headEnd/>
              <a:tailEnd type="triangle" w="med" len="med"/>
            </a:ln>
            <a:effectLst/>
          </p:spPr>
          <p:txBody>
            <a:bodyPr/>
            <a:lstStyle/>
            <a:p>
              <a:endParaRPr lang="en-US"/>
            </a:p>
          </p:txBody>
        </p:sp>
        <p:sp>
          <p:nvSpPr>
            <p:cNvPr id="10280" name="Line 48"/>
            <p:cNvSpPr>
              <a:spLocks noChangeShapeType="1"/>
            </p:cNvSpPr>
            <p:nvPr/>
          </p:nvSpPr>
          <p:spPr bwMode="auto">
            <a:xfrm flipH="1">
              <a:off x="1985" y="1216"/>
              <a:ext cx="726" cy="0"/>
            </a:xfrm>
            <a:prstGeom prst="line">
              <a:avLst/>
            </a:prstGeom>
            <a:noFill/>
            <a:ln w="9525">
              <a:solidFill>
                <a:srgbClr val="FF0000"/>
              </a:solidFill>
              <a:round/>
              <a:headEnd/>
              <a:tailEnd/>
            </a:ln>
            <a:effectLst/>
          </p:spPr>
          <p:txBody>
            <a:bodyPr/>
            <a:lstStyle/>
            <a:p>
              <a:endParaRPr lang="en-US"/>
            </a:p>
          </p:txBody>
        </p:sp>
      </p:grpSp>
      <p:grpSp>
        <p:nvGrpSpPr>
          <p:cNvPr id="4" name="Group 55"/>
          <p:cNvGrpSpPr>
            <a:grpSpLocks/>
          </p:cNvGrpSpPr>
          <p:nvPr/>
        </p:nvGrpSpPr>
        <p:grpSpPr bwMode="auto">
          <a:xfrm>
            <a:off x="2228850" y="2479675"/>
            <a:ext cx="2112963" cy="1381125"/>
            <a:chOff x="1380" y="1386"/>
            <a:chExt cx="1331" cy="870"/>
          </a:xfrm>
        </p:grpSpPr>
        <p:sp>
          <p:nvSpPr>
            <p:cNvPr id="10277" name="Line 46"/>
            <p:cNvSpPr>
              <a:spLocks noChangeShapeType="1"/>
            </p:cNvSpPr>
            <p:nvPr/>
          </p:nvSpPr>
          <p:spPr bwMode="auto">
            <a:xfrm flipH="1">
              <a:off x="1380" y="1386"/>
              <a:ext cx="653" cy="870"/>
            </a:xfrm>
            <a:prstGeom prst="line">
              <a:avLst/>
            </a:prstGeom>
            <a:noFill/>
            <a:ln w="9525">
              <a:solidFill>
                <a:srgbClr val="FF0000"/>
              </a:solidFill>
              <a:round/>
              <a:headEnd/>
              <a:tailEnd type="triangle" w="med" len="med"/>
            </a:ln>
            <a:effectLst/>
          </p:spPr>
          <p:txBody>
            <a:bodyPr/>
            <a:lstStyle/>
            <a:p>
              <a:endParaRPr lang="en-US"/>
            </a:p>
          </p:txBody>
        </p:sp>
        <p:sp>
          <p:nvSpPr>
            <p:cNvPr id="10278" name="Line 49"/>
            <p:cNvSpPr>
              <a:spLocks noChangeShapeType="1"/>
            </p:cNvSpPr>
            <p:nvPr/>
          </p:nvSpPr>
          <p:spPr bwMode="auto">
            <a:xfrm flipH="1">
              <a:off x="2033" y="1386"/>
              <a:ext cx="678" cy="0"/>
            </a:xfrm>
            <a:prstGeom prst="line">
              <a:avLst/>
            </a:prstGeom>
            <a:noFill/>
            <a:ln w="9525">
              <a:solidFill>
                <a:srgbClr val="FF0000"/>
              </a:solidFill>
              <a:round/>
              <a:headEnd/>
              <a:tailEnd/>
            </a:ln>
            <a:effectLst/>
          </p:spPr>
          <p:txBody>
            <a:bodyPr/>
            <a:lstStyle/>
            <a:p>
              <a:endParaRPr lang="en-US"/>
            </a:p>
          </p:txBody>
        </p:sp>
      </p:grpSp>
      <p:grpSp>
        <p:nvGrpSpPr>
          <p:cNvPr id="5" name="Group 56"/>
          <p:cNvGrpSpPr>
            <a:grpSpLocks/>
          </p:cNvGrpSpPr>
          <p:nvPr/>
        </p:nvGrpSpPr>
        <p:grpSpPr bwMode="auto">
          <a:xfrm>
            <a:off x="2574925" y="2747963"/>
            <a:ext cx="1766888" cy="1498600"/>
            <a:chOff x="1598" y="1555"/>
            <a:chExt cx="1113" cy="944"/>
          </a:xfrm>
        </p:grpSpPr>
        <p:sp>
          <p:nvSpPr>
            <p:cNvPr id="10275" name="Line 47"/>
            <p:cNvSpPr>
              <a:spLocks noChangeShapeType="1"/>
            </p:cNvSpPr>
            <p:nvPr/>
          </p:nvSpPr>
          <p:spPr bwMode="auto">
            <a:xfrm flipH="1">
              <a:off x="1598" y="1555"/>
              <a:ext cx="459" cy="944"/>
            </a:xfrm>
            <a:prstGeom prst="line">
              <a:avLst/>
            </a:prstGeom>
            <a:noFill/>
            <a:ln w="9525">
              <a:solidFill>
                <a:srgbClr val="FF0000"/>
              </a:solidFill>
              <a:round/>
              <a:headEnd/>
              <a:tailEnd type="triangle" w="med" len="med"/>
            </a:ln>
            <a:effectLst/>
          </p:spPr>
          <p:txBody>
            <a:bodyPr/>
            <a:lstStyle/>
            <a:p>
              <a:endParaRPr lang="en-US"/>
            </a:p>
          </p:txBody>
        </p:sp>
        <p:sp>
          <p:nvSpPr>
            <p:cNvPr id="10276" name="Line 50"/>
            <p:cNvSpPr>
              <a:spLocks noChangeShapeType="1"/>
            </p:cNvSpPr>
            <p:nvPr/>
          </p:nvSpPr>
          <p:spPr bwMode="auto">
            <a:xfrm flipH="1">
              <a:off x="2057" y="1555"/>
              <a:ext cx="654" cy="0"/>
            </a:xfrm>
            <a:prstGeom prst="line">
              <a:avLst/>
            </a:prstGeom>
            <a:noFill/>
            <a:ln w="9525">
              <a:solidFill>
                <a:srgbClr val="FF0000"/>
              </a:solidFill>
              <a:round/>
              <a:headEnd/>
              <a:tailEnd/>
            </a:ln>
            <a:effectLst/>
          </p:spPr>
          <p:txBody>
            <a:bodyPr/>
            <a:lstStyle/>
            <a:p>
              <a:endParaRPr lang="en-US"/>
            </a:p>
          </p:txBody>
        </p:sp>
      </p:grpSp>
      <p:grpSp>
        <p:nvGrpSpPr>
          <p:cNvPr id="6" name="Group 57"/>
          <p:cNvGrpSpPr>
            <a:grpSpLocks/>
          </p:cNvGrpSpPr>
          <p:nvPr/>
        </p:nvGrpSpPr>
        <p:grpSpPr bwMode="auto">
          <a:xfrm>
            <a:off x="3227388" y="3017838"/>
            <a:ext cx="1114425" cy="804862"/>
            <a:chOff x="2009" y="1725"/>
            <a:chExt cx="702" cy="507"/>
          </a:xfrm>
        </p:grpSpPr>
        <p:sp>
          <p:nvSpPr>
            <p:cNvPr id="10273" name="Line 51"/>
            <p:cNvSpPr>
              <a:spLocks noChangeShapeType="1"/>
            </p:cNvSpPr>
            <p:nvPr/>
          </p:nvSpPr>
          <p:spPr bwMode="auto">
            <a:xfrm flipH="1">
              <a:off x="2130" y="1725"/>
              <a:ext cx="581" cy="0"/>
            </a:xfrm>
            <a:prstGeom prst="line">
              <a:avLst/>
            </a:prstGeom>
            <a:noFill/>
            <a:ln w="9525">
              <a:solidFill>
                <a:srgbClr val="FF0000"/>
              </a:solidFill>
              <a:round/>
              <a:headEnd/>
              <a:tailEnd/>
            </a:ln>
            <a:effectLst/>
          </p:spPr>
          <p:txBody>
            <a:bodyPr/>
            <a:lstStyle/>
            <a:p>
              <a:endParaRPr lang="en-US"/>
            </a:p>
          </p:txBody>
        </p:sp>
        <p:sp>
          <p:nvSpPr>
            <p:cNvPr id="10274" name="Line 52"/>
            <p:cNvSpPr>
              <a:spLocks noChangeShapeType="1"/>
            </p:cNvSpPr>
            <p:nvPr/>
          </p:nvSpPr>
          <p:spPr bwMode="auto">
            <a:xfrm flipH="1">
              <a:off x="2009" y="1725"/>
              <a:ext cx="121" cy="507"/>
            </a:xfrm>
            <a:prstGeom prst="line">
              <a:avLst/>
            </a:prstGeom>
            <a:noFill/>
            <a:ln w="9525">
              <a:solidFill>
                <a:srgbClr val="FF0000"/>
              </a:solidFill>
              <a:round/>
              <a:headEnd/>
              <a:tailEnd type="triangle" w="med" len="med"/>
            </a:ln>
            <a:effectLst/>
          </p:spPr>
          <p:txBody>
            <a:bodyPr/>
            <a:lstStyle/>
            <a:p>
              <a:endParaRPr lang="en-US"/>
            </a:p>
          </p:txBody>
        </p:sp>
      </p:grpSp>
      <p:sp>
        <p:nvSpPr>
          <p:cNvPr id="6197" name="Text Box 53"/>
          <p:cNvSpPr txBox="1">
            <a:spLocks noChangeArrowheads="1"/>
          </p:cNvSpPr>
          <p:nvPr/>
        </p:nvSpPr>
        <p:spPr bwMode="auto">
          <a:xfrm>
            <a:off x="1768435" y="5042010"/>
            <a:ext cx="5761038" cy="641350"/>
          </a:xfrm>
          <a:prstGeom prst="rect">
            <a:avLst/>
          </a:prstGeom>
          <a:noFill/>
          <a:ln w="9525">
            <a:noFill/>
            <a:miter lim="800000"/>
            <a:headEnd/>
            <a:tailEnd/>
          </a:ln>
          <a:effectLst/>
        </p:spPr>
        <p:txBody>
          <a:bodyPr>
            <a:spAutoFit/>
          </a:bodyPr>
          <a:lstStyle/>
          <a:p>
            <a:pPr algn="ctr" eaLnBrk="1" hangingPunct="1">
              <a:spcBef>
                <a:spcPct val="50000"/>
              </a:spcBef>
            </a:pPr>
            <a:r>
              <a:rPr lang="en-US" dirty="0"/>
              <a:t>The </a:t>
            </a:r>
            <a:r>
              <a:rPr lang="en-US" dirty="0" err="1"/>
              <a:t>Vab</a:t>
            </a:r>
            <a:r>
              <a:rPr lang="en-US" dirty="0"/>
              <a:t> = 0 time is not required but can be used to reduce the </a:t>
            </a:r>
            <a:r>
              <a:rPr lang="en-US" dirty="0" err="1"/>
              <a:t>rms</a:t>
            </a:r>
            <a:r>
              <a:rPr lang="en-US" dirty="0"/>
              <a:t> value of </a:t>
            </a:r>
            <a:r>
              <a:rPr lang="en-US" dirty="0" err="1"/>
              <a:t>V</a:t>
            </a:r>
            <a:r>
              <a:rPr lang="en-US" sz="2400" baseline="-25000" dirty="0" err="1"/>
              <a:t>load</a:t>
            </a:r>
            <a:endParaRPr lang="en-US" sz="2400" baseline="-25000" dirty="0"/>
          </a:p>
        </p:txBody>
      </p:sp>
      <p:sp>
        <p:nvSpPr>
          <p:cNvPr id="10261" name="Line 59"/>
          <p:cNvSpPr>
            <a:spLocks noChangeShapeType="1"/>
          </p:cNvSpPr>
          <p:nvPr/>
        </p:nvSpPr>
        <p:spPr bwMode="auto">
          <a:xfrm>
            <a:off x="4149725" y="3440113"/>
            <a:ext cx="0" cy="422275"/>
          </a:xfrm>
          <a:prstGeom prst="line">
            <a:avLst/>
          </a:prstGeom>
          <a:noFill/>
          <a:ln w="19050">
            <a:solidFill>
              <a:schemeClr val="tx1"/>
            </a:solidFill>
            <a:round/>
            <a:headEnd/>
            <a:tailEnd/>
          </a:ln>
          <a:effectLst/>
        </p:spPr>
        <p:txBody>
          <a:bodyPr/>
          <a:lstStyle/>
          <a:p>
            <a:endParaRPr lang="en-US"/>
          </a:p>
        </p:txBody>
      </p:sp>
      <p:sp>
        <p:nvSpPr>
          <p:cNvPr id="10262" name="Line 60"/>
          <p:cNvSpPr>
            <a:spLocks noChangeShapeType="1"/>
          </p:cNvSpPr>
          <p:nvPr/>
        </p:nvSpPr>
        <p:spPr bwMode="auto">
          <a:xfrm>
            <a:off x="4379913" y="3862388"/>
            <a:ext cx="0" cy="422275"/>
          </a:xfrm>
          <a:prstGeom prst="line">
            <a:avLst/>
          </a:prstGeom>
          <a:noFill/>
          <a:ln w="19050">
            <a:solidFill>
              <a:schemeClr val="tx1"/>
            </a:solidFill>
            <a:round/>
            <a:headEnd/>
            <a:tailEnd/>
          </a:ln>
          <a:effectLst/>
        </p:spPr>
        <p:txBody>
          <a:bodyPr/>
          <a:lstStyle/>
          <a:p>
            <a:endParaRPr lang="en-US"/>
          </a:p>
        </p:txBody>
      </p:sp>
      <p:sp>
        <p:nvSpPr>
          <p:cNvPr id="10263" name="Line 61"/>
          <p:cNvSpPr>
            <a:spLocks noChangeShapeType="1"/>
          </p:cNvSpPr>
          <p:nvPr/>
        </p:nvSpPr>
        <p:spPr bwMode="auto">
          <a:xfrm>
            <a:off x="4149725" y="3862388"/>
            <a:ext cx="230188" cy="0"/>
          </a:xfrm>
          <a:prstGeom prst="line">
            <a:avLst/>
          </a:prstGeom>
          <a:noFill/>
          <a:ln w="19050">
            <a:solidFill>
              <a:schemeClr val="tx1"/>
            </a:solidFill>
            <a:round/>
            <a:headEnd/>
            <a:tailEnd/>
          </a:ln>
          <a:effectLst/>
        </p:spPr>
        <p:txBody>
          <a:bodyPr/>
          <a:lstStyle/>
          <a:p>
            <a:endParaRPr lang="en-US"/>
          </a:p>
        </p:txBody>
      </p:sp>
      <p:sp>
        <p:nvSpPr>
          <p:cNvPr id="10264" name="Line 62"/>
          <p:cNvSpPr>
            <a:spLocks noChangeShapeType="1"/>
          </p:cNvSpPr>
          <p:nvPr/>
        </p:nvSpPr>
        <p:spPr bwMode="auto">
          <a:xfrm>
            <a:off x="4379913" y="4284663"/>
            <a:ext cx="768350" cy="0"/>
          </a:xfrm>
          <a:prstGeom prst="line">
            <a:avLst/>
          </a:prstGeom>
          <a:noFill/>
          <a:ln w="19050">
            <a:solidFill>
              <a:schemeClr val="tx1"/>
            </a:solidFill>
            <a:round/>
            <a:headEnd/>
            <a:tailEnd/>
          </a:ln>
          <a:effectLst/>
        </p:spPr>
        <p:txBody>
          <a:bodyPr/>
          <a:lstStyle/>
          <a:p>
            <a:endParaRPr lang="en-US"/>
          </a:p>
        </p:txBody>
      </p:sp>
      <p:sp>
        <p:nvSpPr>
          <p:cNvPr id="10265" name="Text Box 63"/>
          <p:cNvSpPr txBox="1">
            <a:spLocks noChangeArrowheads="1"/>
          </p:cNvSpPr>
          <p:nvPr/>
        </p:nvSpPr>
        <p:spPr bwMode="auto">
          <a:xfrm>
            <a:off x="539750" y="3248025"/>
            <a:ext cx="730250" cy="366713"/>
          </a:xfrm>
          <a:prstGeom prst="rect">
            <a:avLst/>
          </a:prstGeom>
          <a:noFill/>
          <a:ln w="9525">
            <a:noFill/>
            <a:miter lim="800000"/>
            <a:headEnd/>
            <a:tailEnd/>
          </a:ln>
          <a:effectLst/>
        </p:spPr>
        <p:txBody>
          <a:bodyPr>
            <a:spAutoFit/>
          </a:bodyPr>
          <a:lstStyle/>
          <a:p>
            <a:pPr algn="r" eaLnBrk="1" hangingPunct="1">
              <a:spcBef>
                <a:spcPct val="50000"/>
              </a:spcBef>
            </a:pPr>
            <a:r>
              <a:rPr lang="en-US"/>
              <a:t>Vdc</a:t>
            </a:r>
          </a:p>
        </p:txBody>
      </p:sp>
      <p:sp>
        <p:nvSpPr>
          <p:cNvPr id="10266" name="Text Box 64"/>
          <p:cNvSpPr txBox="1">
            <a:spLocks noChangeArrowheads="1"/>
          </p:cNvSpPr>
          <p:nvPr/>
        </p:nvSpPr>
        <p:spPr bwMode="auto">
          <a:xfrm>
            <a:off x="539750" y="4054475"/>
            <a:ext cx="730250" cy="366713"/>
          </a:xfrm>
          <a:prstGeom prst="rect">
            <a:avLst/>
          </a:prstGeom>
          <a:noFill/>
          <a:ln w="9525">
            <a:noFill/>
            <a:miter lim="800000"/>
            <a:headEnd/>
            <a:tailEnd/>
          </a:ln>
          <a:effectLst/>
        </p:spPr>
        <p:txBody>
          <a:bodyPr>
            <a:spAutoFit/>
          </a:bodyPr>
          <a:lstStyle/>
          <a:p>
            <a:pPr algn="r" eaLnBrk="1" hangingPunct="1">
              <a:spcBef>
                <a:spcPct val="50000"/>
              </a:spcBef>
            </a:pPr>
            <a:r>
              <a:rPr lang="en-US"/>
              <a:t>−Vdc</a:t>
            </a:r>
          </a:p>
        </p:txBody>
      </p:sp>
      <p:sp>
        <p:nvSpPr>
          <p:cNvPr id="10267" name="Line 65"/>
          <p:cNvSpPr>
            <a:spLocks noChangeShapeType="1"/>
          </p:cNvSpPr>
          <p:nvPr/>
        </p:nvSpPr>
        <p:spPr bwMode="auto">
          <a:xfrm>
            <a:off x="1230313" y="3440113"/>
            <a:ext cx="153987" cy="0"/>
          </a:xfrm>
          <a:prstGeom prst="line">
            <a:avLst/>
          </a:prstGeom>
          <a:noFill/>
          <a:ln w="19050">
            <a:solidFill>
              <a:schemeClr val="tx1"/>
            </a:solidFill>
            <a:round/>
            <a:headEnd/>
            <a:tailEnd/>
          </a:ln>
          <a:effectLst/>
        </p:spPr>
        <p:txBody>
          <a:bodyPr/>
          <a:lstStyle/>
          <a:p>
            <a:endParaRPr lang="en-US"/>
          </a:p>
        </p:txBody>
      </p:sp>
      <p:sp>
        <p:nvSpPr>
          <p:cNvPr id="10268" name="Line 66"/>
          <p:cNvSpPr>
            <a:spLocks noChangeShapeType="1"/>
          </p:cNvSpPr>
          <p:nvPr/>
        </p:nvSpPr>
        <p:spPr bwMode="auto">
          <a:xfrm>
            <a:off x="1230313" y="4284663"/>
            <a:ext cx="153987" cy="0"/>
          </a:xfrm>
          <a:prstGeom prst="line">
            <a:avLst/>
          </a:prstGeom>
          <a:noFill/>
          <a:ln w="19050">
            <a:solidFill>
              <a:schemeClr val="tx1"/>
            </a:solidFill>
            <a:round/>
            <a:headEnd/>
            <a:tailEnd/>
          </a:ln>
          <a:effectLst/>
        </p:spPr>
        <p:txBody>
          <a:bodyPr/>
          <a:lstStyle/>
          <a:p>
            <a:endParaRPr lang="en-US"/>
          </a:p>
        </p:txBody>
      </p:sp>
      <p:sp>
        <p:nvSpPr>
          <p:cNvPr id="10269" name="Text Box 67"/>
          <p:cNvSpPr txBox="1">
            <a:spLocks noChangeArrowheads="1"/>
          </p:cNvSpPr>
          <p:nvPr/>
        </p:nvSpPr>
        <p:spPr bwMode="auto">
          <a:xfrm>
            <a:off x="846138" y="2698750"/>
            <a:ext cx="998537" cy="366713"/>
          </a:xfrm>
          <a:prstGeom prst="rect">
            <a:avLst/>
          </a:prstGeom>
          <a:noFill/>
          <a:ln w="9525">
            <a:noFill/>
            <a:miter lim="800000"/>
            <a:headEnd/>
            <a:tailEnd/>
          </a:ln>
          <a:effectLst/>
        </p:spPr>
        <p:txBody>
          <a:bodyPr>
            <a:spAutoFit/>
          </a:bodyPr>
          <a:lstStyle/>
          <a:p>
            <a:pPr algn="ctr" eaLnBrk="1" hangingPunct="1">
              <a:spcBef>
                <a:spcPct val="50000"/>
              </a:spcBef>
            </a:pPr>
            <a:r>
              <a:rPr lang="en-US"/>
              <a:t>V</a:t>
            </a:r>
            <a:r>
              <a:rPr lang="en-US" sz="2400" baseline="-25000"/>
              <a:t>load</a:t>
            </a:r>
          </a:p>
        </p:txBody>
      </p:sp>
      <p:graphicFrame>
        <p:nvGraphicFramePr>
          <p:cNvPr id="73753" name="Object 25"/>
          <p:cNvGraphicFramePr>
            <a:graphicFrameLocks noChangeAspect="1"/>
          </p:cNvGraphicFramePr>
          <p:nvPr/>
        </p:nvGraphicFramePr>
        <p:xfrm>
          <a:off x="2152485" y="4657960"/>
          <a:ext cx="212725" cy="254000"/>
        </p:xfrm>
        <a:graphic>
          <a:graphicData uri="http://schemas.openxmlformats.org/presentationml/2006/ole">
            <p:oleObj spid="_x0000_s153602" name="Equation" r:id="rId3" imgW="126720" imgH="152280" progId="Equation.DSMT4">
              <p:embed/>
            </p:oleObj>
          </a:graphicData>
        </a:graphic>
      </p:graphicFrame>
      <p:graphicFrame>
        <p:nvGraphicFramePr>
          <p:cNvPr id="8" name="Object 25"/>
          <p:cNvGraphicFramePr>
            <a:graphicFrameLocks noChangeAspect="1"/>
          </p:cNvGraphicFramePr>
          <p:nvPr/>
        </p:nvGraphicFramePr>
        <p:xfrm>
          <a:off x="5299075" y="3746500"/>
          <a:ext cx="296863" cy="233363"/>
        </p:xfrm>
        <a:graphic>
          <a:graphicData uri="http://schemas.openxmlformats.org/presentationml/2006/ole">
            <p:oleObj spid="_x0000_s153603" name="Equation" r:id="rId4" imgW="177480" imgH="139680" progId="Equation.DSMT4">
              <p:embed/>
            </p:oleObj>
          </a:graphicData>
        </a:graphic>
      </p:graphicFrame>
      <p:cxnSp>
        <p:nvCxnSpPr>
          <p:cNvPr id="71" name="Straight Connector 70"/>
          <p:cNvCxnSpPr>
            <a:stCxn id="10247" idx="0"/>
          </p:cNvCxnSpPr>
          <p:nvPr/>
        </p:nvCxnSpPr>
        <p:spPr>
          <a:xfrm flipH="1">
            <a:off x="2152485" y="3438525"/>
            <a:ext cx="165" cy="1373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2382915" y="3429000"/>
            <a:ext cx="165" cy="13730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998865" y="4581150"/>
            <a:ext cx="5760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 name="Object 25"/>
          <p:cNvGraphicFramePr>
            <a:graphicFrameLocks noChangeAspect="1"/>
          </p:cNvGraphicFramePr>
          <p:nvPr/>
        </p:nvGraphicFramePr>
        <p:xfrm>
          <a:off x="3611875" y="5886920"/>
          <a:ext cx="1920875" cy="768350"/>
        </p:xfrm>
        <a:graphic>
          <a:graphicData uri="http://schemas.openxmlformats.org/presentationml/2006/ole">
            <p:oleObj spid="_x0000_s153604" name="Equation" r:id="rId5" imgW="95220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7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miter lim="800000"/>
            <a:headEnd/>
            <a:tailEnd/>
          </a:ln>
        </p:spPr>
        <p:txBody>
          <a:bodyPr/>
          <a:lstStyle/>
          <a:p>
            <a:fld id="{FB5E51A5-28B4-44E3-A2C9-C74E8403FFF0}" type="slidenum">
              <a:rPr lang="en-US"/>
              <a:pPr/>
              <a:t>74</a:t>
            </a:fld>
            <a:endParaRPr lang="en-US"/>
          </a:p>
        </p:txBody>
      </p:sp>
      <p:sp>
        <p:nvSpPr>
          <p:cNvPr id="11267" name="Line 4"/>
          <p:cNvSpPr>
            <a:spLocks noChangeShapeType="1"/>
          </p:cNvSpPr>
          <p:nvPr/>
        </p:nvSpPr>
        <p:spPr bwMode="auto">
          <a:xfrm>
            <a:off x="2690813" y="2544763"/>
            <a:ext cx="0" cy="1152525"/>
          </a:xfrm>
          <a:prstGeom prst="line">
            <a:avLst/>
          </a:prstGeom>
          <a:noFill/>
          <a:ln w="9525">
            <a:solidFill>
              <a:schemeClr val="tx1"/>
            </a:solidFill>
            <a:round/>
            <a:headEnd/>
            <a:tailEnd/>
          </a:ln>
          <a:effectLst/>
        </p:spPr>
        <p:txBody>
          <a:bodyPr/>
          <a:lstStyle/>
          <a:p>
            <a:endParaRPr lang="en-US"/>
          </a:p>
        </p:txBody>
      </p:sp>
      <p:sp>
        <p:nvSpPr>
          <p:cNvPr id="11268" name="Line 5"/>
          <p:cNvSpPr>
            <a:spLocks noChangeShapeType="1"/>
          </p:cNvSpPr>
          <p:nvPr/>
        </p:nvSpPr>
        <p:spPr bwMode="auto">
          <a:xfrm>
            <a:off x="2690813" y="3121025"/>
            <a:ext cx="3878262" cy="0"/>
          </a:xfrm>
          <a:prstGeom prst="line">
            <a:avLst/>
          </a:prstGeom>
          <a:noFill/>
          <a:ln w="9525">
            <a:solidFill>
              <a:schemeClr val="tx1"/>
            </a:solidFill>
            <a:round/>
            <a:headEnd/>
            <a:tailEnd/>
          </a:ln>
          <a:effectLst/>
        </p:spPr>
        <p:txBody>
          <a:bodyPr/>
          <a:lstStyle/>
          <a:p>
            <a:endParaRPr lang="en-US"/>
          </a:p>
        </p:txBody>
      </p:sp>
      <p:sp>
        <p:nvSpPr>
          <p:cNvPr id="11269" name="Line 6"/>
          <p:cNvSpPr>
            <a:spLocks noChangeShapeType="1"/>
          </p:cNvSpPr>
          <p:nvPr/>
        </p:nvSpPr>
        <p:spPr bwMode="auto">
          <a:xfrm>
            <a:off x="2690813" y="2697163"/>
            <a:ext cx="768350" cy="0"/>
          </a:xfrm>
          <a:prstGeom prst="line">
            <a:avLst/>
          </a:prstGeom>
          <a:noFill/>
          <a:ln w="19050">
            <a:solidFill>
              <a:schemeClr val="tx1"/>
            </a:solidFill>
            <a:round/>
            <a:headEnd/>
            <a:tailEnd/>
          </a:ln>
          <a:effectLst/>
        </p:spPr>
        <p:txBody>
          <a:bodyPr/>
          <a:lstStyle/>
          <a:p>
            <a:endParaRPr lang="en-US"/>
          </a:p>
        </p:txBody>
      </p:sp>
      <p:sp>
        <p:nvSpPr>
          <p:cNvPr id="11270" name="Line 7"/>
          <p:cNvSpPr>
            <a:spLocks noChangeShapeType="1"/>
          </p:cNvSpPr>
          <p:nvPr/>
        </p:nvSpPr>
        <p:spPr bwMode="auto">
          <a:xfrm>
            <a:off x="3459163" y="2697163"/>
            <a:ext cx="0" cy="422275"/>
          </a:xfrm>
          <a:prstGeom prst="line">
            <a:avLst/>
          </a:prstGeom>
          <a:noFill/>
          <a:ln w="19050">
            <a:solidFill>
              <a:schemeClr val="tx1"/>
            </a:solidFill>
            <a:round/>
            <a:headEnd/>
            <a:tailEnd/>
          </a:ln>
          <a:effectLst/>
        </p:spPr>
        <p:txBody>
          <a:bodyPr/>
          <a:lstStyle/>
          <a:p>
            <a:endParaRPr lang="en-US"/>
          </a:p>
        </p:txBody>
      </p:sp>
      <p:sp>
        <p:nvSpPr>
          <p:cNvPr id="11271" name="Line 8"/>
          <p:cNvSpPr>
            <a:spLocks noChangeShapeType="1"/>
          </p:cNvSpPr>
          <p:nvPr/>
        </p:nvSpPr>
        <p:spPr bwMode="auto">
          <a:xfrm>
            <a:off x="3689350" y="3119438"/>
            <a:ext cx="0" cy="422275"/>
          </a:xfrm>
          <a:prstGeom prst="line">
            <a:avLst/>
          </a:prstGeom>
          <a:noFill/>
          <a:ln w="19050">
            <a:solidFill>
              <a:schemeClr val="tx1"/>
            </a:solidFill>
            <a:round/>
            <a:headEnd/>
            <a:tailEnd/>
          </a:ln>
          <a:effectLst/>
        </p:spPr>
        <p:txBody>
          <a:bodyPr/>
          <a:lstStyle/>
          <a:p>
            <a:endParaRPr lang="en-US"/>
          </a:p>
        </p:txBody>
      </p:sp>
      <p:sp>
        <p:nvSpPr>
          <p:cNvPr id="11272" name="Line 9"/>
          <p:cNvSpPr>
            <a:spLocks noChangeShapeType="1"/>
          </p:cNvSpPr>
          <p:nvPr/>
        </p:nvSpPr>
        <p:spPr bwMode="auto">
          <a:xfrm>
            <a:off x="3459163" y="3119438"/>
            <a:ext cx="230187" cy="0"/>
          </a:xfrm>
          <a:prstGeom prst="line">
            <a:avLst/>
          </a:prstGeom>
          <a:noFill/>
          <a:ln w="19050">
            <a:solidFill>
              <a:schemeClr val="tx1"/>
            </a:solidFill>
            <a:round/>
            <a:headEnd/>
            <a:tailEnd/>
          </a:ln>
          <a:effectLst/>
        </p:spPr>
        <p:txBody>
          <a:bodyPr/>
          <a:lstStyle/>
          <a:p>
            <a:endParaRPr lang="en-US"/>
          </a:p>
        </p:txBody>
      </p:sp>
      <p:sp>
        <p:nvSpPr>
          <p:cNvPr id="11273" name="Line 10"/>
          <p:cNvSpPr>
            <a:spLocks noChangeShapeType="1"/>
          </p:cNvSpPr>
          <p:nvPr/>
        </p:nvSpPr>
        <p:spPr bwMode="auto">
          <a:xfrm>
            <a:off x="3689350" y="3541713"/>
            <a:ext cx="768350" cy="0"/>
          </a:xfrm>
          <a:prstGeom prst="line">
            <a:avLst/>
          </a:prstGeom>
          <a:noFill/>
          <a:ln w="19050">
            <a:solidFill>
              <a:schemeClr val="tx1"/>
            </a:solidFill>
            <a:round/>
            <a:headEnd/>
            <a:tailEnd/>
          </a:ln>
          <a:effectLst/>
        </p:spPr>
        <p:txBody>
          <a:bodyPr/>
          <a:lstStyle/>
          <a:p>
            <a:endParaRPr lang="en-US"/>
          </a:p>
        </p:txBody>
      </p:sp>
      <p:sp>
        <p:nvSpPr>
          <p:cNvPr id="11274" name="Line 11"/>
          <p:cNvSpPr>
            <a:spLocks noChangeShapeType="1"/>
          </p:cNvSpPr>
          <p:nvPr/>
        </p:nvSpPr>
        <p:spPr bwMode="auto">
          <a:xfrm>
            <a:off x="4457700" y="3119438"/>
            <a:ext cx="0" cy="422275"/>
          </a:xfrm>
          <a:prstGeom prst="line">
            <a:avLst/>
          </a:prstGeom>
          <a:noFill/>
          <a:ln w="19050">
            <a:solidFill>
              <a:schemeClr val="tx1"/>
            </a:solidFill>
            <a:round/>
            <a:headEnd/>
            <a:tailEnd/>
          </a:ln>
          <a:effectLst/>
        </p:spPr>
        <p:txBody>
          <a:bodyPr/>
          <a:lstStyle/>
          <a:p>
            <a:endParaRPr lang="en-US"/>
          </a:p>
        </p:txBody>
      </p:sp>
      <p:sp>
        <p:nvSpPr>
          <p:cNvPr id="11275" name="Line 12"/>
          <p:cNvSpPr>
            <a:spLocks noChangeShapeType="1"/>
          </p:cNvSpPr>
          <p:nvPr/>
        </p:nvSpPr>
        <p:spPr bwMode="auto">
          <a:xfrm>
            <a:off x="4457700" y="3119438"/>
            <a:ext cx="230188" cy="0"/>
          </a:xfrm>
          <a:prstGeom prst="line">
            <a:avLst/>
          </a:prstGeom>
          <a:noFill/>
          <a:ln w="19050">
            <a:solidFill>
              <a:schemeClr val="tx1"/>
            </a:solidFill>
            <a:round/>
            <a:headEnd/>
            <a:tailEnd/>
          </a:ln>
          <a:effectLst/>
        </p:spPr>
        <p:txBody>
          <a:bodyPr/>
          <a:lstStyle/>
          <a:p>
            <a:endParaRPr lang="en-US"/>
          </a:p>
        </p:txBody>
      </p:sp>
      <p:sp>
        <p:nvSpPr>
          <p:cNvPr id="11276" name="Line 13"/>
          <p:cNvSpPr>
            <a:spLocks noChangeShapeType="1"/>
          </p:cNvSpPr>
          <p:nvPr/>
        </p:nvSpPr>
        <p:spPr bwMode="auto">
          <a:xfrm>
            <a:off x="4687888" y="2697163"/>
            <a:ext cx="0" cy="422275"/>
          </a:xfrm>
          <a:prstGeom prst="line">
            <a:avLst/>
          </a:prstGeom>
          <a:noFill/>
          <a:ln w="19050">
            <a:solidFill>
              <a:schemeClr val="tx1"/>
            </a:solidFill>
            <a:round/>
            <a:headEnd/>
            <a:tailEnd/>
          </a:ln>
          <a:effectLst/>
        </p:spPr>
        <p:txBody>
          <a:bodyPr/>
          <a:lstStyle/>
          <a:p>
            <a:endParaRPr lang="en-US"/>
          </a:p>
        </p:txBody>
      </p:sp>
      <p:sp>
        <p:nvSpPr>
          <p:cNvPr id="11277" name="Line 14"/>
          <p:cNvSpPr>
            <a:spLocks noChangeShapeType="1"/>
          </p:cNvSpPr>
          <p:nvPr/>
        </p:nvSpPr>
        <p:spPr bwMode="auto">
          <a:xfrm>
            <a:off x="4687888" y="2697163"/>
            <a:ext cx="768350" cy="0"/>
          </a:xfrm>
          <a:prstGeom prst="line">
            <a:avLst/>
          </a:prstGeom>
          <a:noFill/>
          <a:ln w="19050">
            <a:solidFill>
              <a:schemeClr val="tx1"/>
            </a:solidFill>
            <a:round/>
            <a:headEnd/>
            <a:tailEnd/>
          </a:ln>
          <a:effectLst/>
        </p:spPr>
        <p:txBody>
          <a:bodyPr/>
          <a:lstStyle/>
          <a:p>
            <a:endParaRPr lang="en-US"/>
          </a:p>
        </p:txBody>
      </p:sp>
      <p:sp>
        <p:nvSpPr>
          <p:cNvPr id="11278" name="Line 15"/>
          <p:cNvSpPr>
            <a:spLocks noChangeShapeType="1"/>
          </p:cNvSpPr>
          <p:nvPr/>
        </p:nvSpPr>
        <p:spPr bwMode="auto">
          <a:xfrm>
            <a:off x="5456238" y="2698750"/>
            <a:ext cx="0" cy="422275"/>
          </a:xfrm>
          <a:prstGeom prst="line">
            <a:avLst/>
          </a:prstGeom>
          <a:noFill/>
          <a:ln w="19050">
            <a:solidFill>
              <a:schemeClr val="tx1"/>
            </a:solidFill>
            <a:round/>
            <a:headEnd/>
            <a:tailEnd/>
          </a:ln>
          <a:effectLst/>
        </p:spPr>
        <p:txBody>
          <a:bodyPr/>
          <a:lstStyle/>
          <a:p>
            <a:endParaRPr lang="en-US"/>
          </a:p>
        </p:txBody>
      </p:sp>
      <p:sp>
        <p:nvSpPr>
          <p:cNvPr id="11279" name="Line 16"/>
          <p:cNvSpPr>
            <a:spLocks noChangeShapeType="1"/>
          </p:cNvSpPr>
          <p:nvPr/>
        </p:nvSpPr>
        <p:spPr bwMode="auto">
          <a:xfrm>
            <a:off x="5686425" y="3121025"/>
            <a:ext cx="0" cy="422275"/>
          </a:xfrm>
          <a:prstGeom prst="line">
            <a:avLst/>
          </a:prstGeom>
          <a:noFill/>
          <a:ln w="19050">
            <a:solidFill>
              <a:schemeClr val="tx1"/>
            </a:solidFill>
            <a:round/>
            <a:headEnd/>
            <a:tailEnd/>
          </a:ln>
          <a:effectLst/>
        </p:spPr>
        <p:txBody>
          <a:bodyPr/>
          <a:lstStyle/>
          <a:p>
            <a:endParaRPr lang="en-US"/>
          </a:p>
        </p:txBody>
      </p:sp>
      <p:sp>
        <p:nvSpPr>
          <p:cNvPr id="11280" name="Line 17"/>
          <p:cNvSpPr>
            <a:spLocks noChangeShapeType="1"/>
          </p:cNvSpPr>
          <p:nvPr/>
        </p:nvSpPr>
        <p:spPr bwMode="auto">
          <a:xfrm>
            <a:off x="5456238" y="3121025"/>
            <a:ext cx="230187" cy="0"/>
          </a:xfrm>
          <a:prstGeom prst="line">
            <a:avLst/>
          </a:prstGeom>
          <a:noFill/>
          <a:ln w="19050">
            <a:solidFill>
              <a:schemeClr val="tx1"/>
            </a:solidFill>
            <a:round/>
            <a:headEnd/>
            <a:tailEnd/>
          </a:ln>
          <a:effectLst/>
        </p:spPr>
        <p:txBody>
          <a:bodyPr/>
          <a:lstStyle/>
          <a:p>
            <a:endParaRPr lang="en-US"/>
          </a:p>
        </p:txBody>
      </p:sp>
      <p:sp>
        <p:nvSpPr>
          <p:cNvPr id="11281" name="Line 18"/>
          <p:cNvSpPr>
            <a:spLocks noChangeShapeType="1"/>
          </p:cNvSpPr>
          <p:nvPr/>
        </p:nvSpPr>
        <p:spPr bwMode="auto">
          <a:xfrm>
            <a:off x="5686425" y="3543300"/>
            <a:ext cx="768350" cy="0"/>
          </a:xfrm>
          <a:prstGeom prst="line">
            <a:avLst/>
          </a:prstGeom>
          <a:noFill/>
          <a:ln w="19050">
            <a:solidFill>
              <a:schemeClr val="tx1"/>
            </a:solidFill>
            <a:round/>
            <a:headEnd/>
            <a:tailEnd/>
          </a:ln>
          <a:effectLst/>
        </p:spPr>
        <p:txBody>
          <a:bodyPr/>
          <a:lstStyle/>
          <a:p>
            <a:endParaRPr lang="en-US"/>
          </a:p>
        </p:txBody>
      </p:sp>
      <p:sp>
        <p:nvSpPr>
          <p:cNvPr id="11282" name="Text Box 19"/>
          <p:cNvSpPr txBox="1">
            <a:spLocks noChangeArrowheads="1"/>
          </p:cNvSpPr>
          <p:nvPr/>
        </p:nvSpPr>
        <p:spPr bwMode="auto">
          <a:xfrm>
            <a:off x="1846263" y="2506663"/>
            <a:ext cx="730250" cy="366712"/>
          </a:xfrm>
          <a:prstGeom prst="rect">
            <a:avLst/>
          </a:prstGeom>
          <a:noFill/>
          <a:ln w="9525">
            <a:noFill/>
            <a:miter lim="800000"/>
            <a:headEnd/>
            <a:tailEnd/>
          </a:ln>
          <a:effectLst/>
        </p:spPr>
        <p:txBody>
          <a:bodyPr>
            <a:spAutoFit/>
          </a:bodyPr>
          <a:lstStyle/>
          <a:p>
            <a:pPr algn="r" eaLnBrk="1" hangingPunct="1">
              <a:spcBef>
                <a:spcPct val="50000"/>
              </a:spcBef>
            </a:pPr>
            <a:r>
              <a:rPr lang="en-US"/>
              <a:t>Vdc</a:t>
            </a:r>
          </a:p>
        </p:txBody>
      </p:sp>
      <p:sp>
        <p:nvSpPr>
          <p:cNvPr id="11283" name="Text Box 20"/>
          <p:cNvSpPr txBox="1">
            <a:spLocks noChangeArrowheads="1"/>
          </p:cNvSpPr>
          <p:nvPr/>
        </p:nvSpPr>
        <p:spPr bwMode="auto">
          <a:xfrm>
            <a:off x="1846263" y="3313113"/>
            <a:ext cx="730250" cy="366712"/>
          </a:xfrm>
          <a:prstGeom prst="rect">
            <a:avLst/>
          </a:prstGeom>
          <a:noFill/>
          <a:ln w="9525">
            <a:noFill/>
            <a:miter lim="800000"/>
            <a:headEnd/>
            <a:tailEnd/>
          </a:ln>
          <a:effectLst/>
        </p:spPr>
        <p:txBody>
          <a:bodyPr>
            <a:spAutoFit/>
          </a:bodyPr>
          <a:lstStyle/>
          <a:p>
            <a:pPr algn="r" eaLnBrk="1" hangingPunct="1">
              <a:spcBef>
                <a:spcPct val="50000"/>
              </a:spcBef>
            </a:pPr>
            <a:r>
              <a:rPr lang="en-US"/>
              <a:t>−Vdc</a:t>
            </a:r>
          </a:p>
        </p:txBody>
      </p:sp>
      <p:sp>
        <p:nvSpPr>
          <p:cNvPr id="11284" name="Line 21"/>
          <p:cNvSpPr>
            <a:spLocks noChangeShapeType="1"/>
          </p:cNvSpPr>
          <p:nvPr/>
        </p:nvSpPr>
        <p:spPr bwMode="auto">
          <a:xfrm>
            <a:off x="2536825" y="2698750"/>
            <a:ext cx="153988" cy="0"/>
          </a:xfrm>
          <a:prstGeom prst="line">
            <a:avLst/>
          </a:prstGeom>
          <a:noFill/>
          <a:ln w="19050">
            <a:solidFill>
              <a:schemeClr val="tx1"/>
            </a:solidFill>
            <a:round/>
            <a:headEnd/>
            <a:tailEnd/>
          </a:ln>
          <a:effectLst/>
        </p:spPr>
        <p:txBody>
          <a:bodyPr/>
          <a:lstStyle/>
          <a:p>
            <a:endParaRPr lang="en-US"/>
          </a:p>
        </p:txBody>
      </p:sp>
      <p:sp>
        <p:nvSpPr>
          <p:cNvPr id="11285" name="Line 22"/>
          <p:cNvSpPr>
            <a:spLocks noChangeShapeType="1"/>
          </p:cNvSpPr>
          <p:nvPr/>
        </p:nvSpPr>
        <p:spPr bwMode="auto">
          <a:xfrm>
            <a:off x="2536825" y="3543300"/>
            <a:ext cx="153988" cy="0"/>
          </a:xfrm>
          <a:prstGeom prst="line">
            <a:avLst/>
          </a:prstGeom>
          <a:noFill/>
          <a:ln w="19050">
            <a:solidFill>
              <a:schemeClr val="tx1"/>
            </a:solidFill>
            <a:round/>
            <a:headEnd/>
            <a:tailEnd/>
          </a:ln>
          <a:effectLst/>
        </p:spPr>
        <p:txBody>
          <a:bodyPr/>
          <a:lstStyle/>
          <a:p>
            <a:endParaRPr lang="en-US"/>
          </a:p>
        </p:txBody>
      </p:sp>
      <p:sp>
        <p:nvSpPr>
          <p:cNvPr id="11286" name="Text Box 23"/>
          <p:cNvSpPr txBox="1">
            <a:spLocks noChangeArrowheads="1"/>
          </p:cNvSpPr>
          <p:nvPr/>
        </p:nvSpPr>
        <p:spPr bwMode="auto">
          <a:xfrm>
            <a:off x="2152650" y="1957388"/>
            <a:ext cx="998538" cy="366712"/>
          </a:xfrm>
          <a:prstGeom prst="rect">
            <a:avLst/>
          </a:prstGeom>
          <a:noFill/>
          <a:ln w="9525">
            <a:noFill/>
            <a:miter lim="800000"/>
            <a:headEnd/>
            <a:tailEnd/>
          </a:ln>
          <a:effectLst/>
        </p:spPr>
        <p:txBody>
          <a:bodyPr>
            <a:spAutoFit/>
          </a:bodyPr>
          <a:lstStyle/>
          <a:p>
            <a:pPr algn="ctr" eaLnBrk="1" hangingPunct="1">
              <a:spcBef>
                <a:spcPct val="50000"/>
              </a:spcBef>
            </a:pPr>
            <a:r>
              <a:rPr lang="en-US"/>
              <a:t>V</a:t>
            </a:r>
            <a:r>
              <a:rPr lang="en-US" sz="2400" baseline="-25000"/>
              <a:t>load</a:t>
            </a:r>
          </a:p>
        </p:txBody>
      </p:sp>
      <p:sp>
        <p:nvSpPr>
          <p:cNvPr id="11287" name="Line 24"/>
          <p:cNvSpPr>
            <a:spLocks noChangeShapeType="1"/>
          </p:cNvSpPr>
          <p:nvPr/>
        </p:nvSpPr>
        <p:spPr bwMode="auto">
          <a:xfrm>
            <a:off x="2690813" y="4733925"/>
            <a:ext cx="0" cy="1152525"/>
          </a:xfrm>
          <a:prstGeom prst="line">
            <a:avLst/>
          </a:prstGeom>
          <a:noFill/>
          <a:ln w="9525">
            <a:solidFill>
              <a:schemeClr val="tx1"/>
            </a:solidFill>
            <a:round/>
            <a:headEnd/>
            <a:tailEnd/>
          </a:ln>
          <a:effectLst/>
        </p:spPr>
        <p:txBody>
          <a:bodyPr/>
          <a:lstStyle/>
          <a:p>
            <a:endParaRPr lang="en-US"/>
          </a:p>
        </p:txBody>
      </p:sp>
      <p:sp>
        <p:nvSpPr>
          <p:cNvPr id="11288" name="Line 25"/>
          <p:cNvSpPr>
            <a:spLocks noChangeShapeType="1"/>
          </p:cNvSpPr>
          <p:nvPr/>
        </p:nvSpPr>
        <p:spPr bwMode="auto">
          <a:xfrm>
            <a:off x="2690813" y="5310188"/>
            <a:ext cx="3878262" cy="0"/>
          </a:xfrm>
          <a:prstGeom prst="line">
            <a:avLst/>
          </a:prstGeom>
          <a:noFill/>
          <a:ln w="9525">
            <a:solidFill>
              <a:schemeClr val="tx1"/>
            </a:solidFill>
            <a:round/>
            <a:headEnd/>
            <a:tailEnd/>
          </a:ln>
          <a:effectLst/>
        </p:spPr>
        <p:txBody>
          <a:bodyPr/>
          <a:lstStyle/>
          <a:p>
            <a:endParaRPr lang="en-US"/>
          </a:p>
        </p:txBody>
      </p:sp>
      <p:sp>
        <p:nvSpPr>
          <p:cNvPr id="11289" name="Line 26"/>
          <p:cNvSpPr>
            <a:spLocks noChangeShapeType="1"/>
          </p:cNvSpPr>
          <p:nvPr/>
        </p:nvSpPr>
        <p:spPr bwMode="auto">
          <a:xfrm flipV="1">
            <a:off x="2690813" y="4887913"/>
            <a:ext cx="766762" cy="846137"/>
          </a:xfrm>
          <a:prstGeom prst="line">
            <a:avLst/>
          </a:prstGeom>
          <a:noFill/>
          <a:ln w="19050">
            <a:solidFill>
              <a:schemeClr val="tx1"/>
            </a:solidFill>
            <a:round/>
            <a:headEnd/>
            <a:tailEnd/>
          </a:ln>
          <a:effectLst/>
        </p:spPr>
        <p:txBody>
          <a:bodyPr/>
          <a:lstStyle/>
          <a:p>
            <a:endParaRPr lang="en-US"/>
          </a:p>
        </p:txBody>
      </p:sp>
      <p:sp>
        <p:nvSpPr>
          <p:cNvPr id="11290" name="Line 29"/>
          <p:cNvSpPr>
            <a:spLocks noChangeShapeType="1"/>
          </p:cNvSpPr>
          <p:nvPr/>
        </p:nvSpPr>
        <p:spPr bwMode="auto">
          <a:xfrm>
            <a:off x="3457575" y="4887913"/>
            <a:ext cx="230188" cy="0"/>
          </a:xfrm>
          <a:prstGeom prst="line">
            <a:avLst/>
          </a:prstGeom>
          <a:noFill/>
          <a:ln w="19050">
            <a:solidFill>
              <a:schemeClr val="tx1"/>
            </a:solidFill>
            <a:round/>
            <a:headEnd/>
            <a:tailEnd/>
          </a:ln>
          <a:effectLst/>
        </p:spPr>
        <p:txBody>
          <a:bodyPr/>
          <a:lstStyle/>
          <a:p>
            <a:endParaRPr lang="en-US"/>
          </a:p>
        </p:txBody>
      </p:sp>
      <p:sp>
        <p:nvSpPr>
          <p:cNvPr id="11291" name="Line 32"/>
          <p:cNvSpPr>
            <a:spLocks noChangeShapeType="1"/>
          </p:cNvSpPr>
          <p:nvPr/>
        </p:nvSpPr>
        <p:spPr bwMode="auto">
          <a:xfrm>
            <a:off x="4457700" y="5734050"/>
            <a:ext cx="230188" cy="0"/>
          </a:xfrm>
          <a:prstGeom prst="line">
            <a:avLst/>
          </a:prstGeom>
          <a:noFill/>
          <a:ln w="19050">
            <a:solidFill>
              <a:schemeClr val="tx1"/>
            </a:solidFill>
            <a:round/>
            <a:headEnd/>
            <a:tailEnd/>
          </a:ln>
          <a:effectLst/>
        </p:spPr>
        <p:txBody>
          <a:bodyPr/>
          <a:lstStyle/>
          <a:p>
            <a:endParaRPr lang="en-US"/>
          </a:p>
        </p:txBody>
      </p:sp>
      <p:sp>
        <p:nvSpPr>
          <p:cNvPr id="11292" name="Text Box 39"/>
          <p:cNvSpPr txBox="1">
            <a:spLocks noChangeArrowheads="1"/>
          </p:cNvSpPr>
          <p:nvPr/>
        </p:nvSpPr>
        <p:spPr bwMode="auto">
          <a:xfrm>
            <a:off x="1846263" y="4695825"/>
            <a:ext cx="730250" cy="366713"/>
          </a:xfrm>
          <a:prstGeom prst="rect">
            <a:avLst/>
          </a:prstGeom>
          <a:noFill/>
          <a:ln w="9525">
            <a:noFill/>
            <a:miter lim="800000"/>
            <a:headEnd/>
            <a:tailEnd/>
          </a:ln>
          <a:effectLst/>
        </p:spPr>
        <p:txBody>
          <a:bodyPr>
            <a:spAutoFit/>
          </a:bodyPr>
          <a:lstStyle/>
          <a:p>
            <a:pPr algn="r" eaLnBrk="1" hangingPunct="1">
              <a:spcBef>
                <a:spcPct val="50000"/>
              </a:spcBef>
            </a:pPr>
            <a:r>
              <a:rPr lang="en-US"/>
              <a:t>I</a:t>
            </a:r>
          </a:p>
        </p:txBody>
      </p:sp>
      <p:sp>
        <p:nvSpPr>
          <p:cNvPr id="11293" name="Text Box 40"/>
          <p:cNvSpPr txBox="1">
            <a:spLocks noChangeArrowheads="1"/>
          </p:cNvSpPr>
          <p:nvPr/>
        </p:nvSpPr>
        <p:spPr bwMode="auto">
          <a:xfrm>
            <a:off x="1846263" y="5502275"/>
            <a:ext cx="730250" cy="366713"/>
          </a:xfrm>
          <a:prstGeom prst="rect">
            <a:avLst/>
          </a:prstGeom>
          <a:noFill/>
          <a:ln w="9525">
            <a:noFill/>
            <a:miter lim="800000"/>
            <a:headEnd/>
            <a:tailEnd/>
          </a:ln>
          <a:effectLst/>
        </p:spPr>
        <p:txBody>
          <a:bodyPr>
            <a:spAutoFit/>
          </a:bodyPr>
          <a:lstStyle/>
          <a:p>
            <a:pPr algn="r" eaLnBrk="1" hangingPunct="1">
              <a:spcBef>
                <a:spcPct val="50000"/>
              </a:spcBef>
            </a:pPr>
            <a:r>
              <a:rPr lang="en-US"/>
              <a:t>−I</a:t>
            </a:r>
          </a:p>
        </p:txBody>
      </p:sp>
      <p:sp>
        <p:nvSpPr>
          <p:cNvPr id="11294" name="Line 41"/>
          <p:cNvSpPr>
            <a:spLocks noChangeShapeType="1"/>
          </p:cNvSpPr>
          <p:nvPr/>
        </p:nvSpPr>
        <p:spPr bwMode="auto">
          <a:xfrm>
            <a:off x="2536825" y="4887913"/>
            <a:ext cx="153988" cy="0"/>
          </a:xfrm>
          <a:prstGeom prst="line">
            <a:avLst/>
          </a:prstGeom>
          <a:noFill/>
          <a:ln w="19050">
            <a:solidFill>
              <a:schemeClr val="tx1"/>
            </a:solidFill>
            <a:round/>
            <a:headEnd/>
            <a:tailEnd/>
          </a:ln>
          <a:effectLst/>
        </p:spPr>
        <p:txBody>
          <a:bodyPr/>
          <a:lstStyle/>
          <a:p>
            <a:endParaRPr lang="en-US"/>
          </a:p>
        </p:txBody>
      </p:sp>
      <p:sp>
        <p:nvSpPr>
          <p:cNvPr id="11295" name="Line 42"/>
          <p:cNvSpPr>
            <a:spLocks noChangeShapeType="1"/>
          </p:cNvSpPr>
          <p:nvPr/>
        </p:nvSpPr>
        <p:spPr bwMode="auto">
          <a:xfrm>
            <a:off x="2536825" y="5732463"/>
            <a:ext cx="153988" cy="0"/>
          </a:xfrm>
          <a:prstGeom prst="line">
            <a:avLst/>
          </a:prstGeom>
          <a:noFill/>
          <a:ln w="19050">
            <a:solidFill>
              <a:schemeClr val="tx1"/>
            </a:solidFill>
            <a:round/>
            <a:headEnd/>
            <a:tailEnd/>
          </a:ln>
          <a:effectLst/>
        </p:spPr>
        <p:txBody>
          <a:bodyPr/>
          <a:lstStyle/>
          <a:p>
            <a:endParaRPr lang="en-US"/>
          </a:p>
        </p:txBody>
      </p:sp>
      <p:sp>
        <p:nvSpPr>
          <p:cNvPr id="11296" name="Text Box 43"/>
          <p:cNvSpPr txBox="1">
            <a:spLocks noChangeArrowheads="1"/>
          </p:cNvSpPr>
          <p:nvPr/>
        </p:nvSpPr>
        <p:spPr bwMode="auto">
          <a:xfrm>
            <a:off x="2152650" y="4146550"/>
            <a:ext cx="998538" cy="366713"/>
          </a:xfrm>
          <a:prstGeom prst="rect">
            <a:avLst/>
          </a:prstGeom>
          <a:noFill/>
          <a:ln w="9525">
            <a:noFill/>
            <a:miter lim="800000"/>
            <a:headEnd/>
            <a:tailEnd/>
          </a:ln>
          <a:effectLst/>
        </p:spPr>
        <p:txBody>
          <a:bodyPr>
            <a:spAutoFit/>
          </a:bodyPr>
          <a:lstStyle/>
          <a:p>
            <a:pPr algn="ctr" eaLnBrk="1" hangingPunct="1">
              <a:spcBef>
                <a:spcPct val="50000"/>
              </a:spcBef>
            </a:pPr>
            <a:r>
              <a:rPr lang="en-US"/>
              <a:t>I</a:t>
            </a:r>
            <a:r>
              <a:rPr lang="en-US" sz="2400" baseline="-25000"/>
              <a:t>load</a:t>
            </a:r>
          </a:p>
        </p:txBody>
      </p:sp>
      <p:sp>
        <p:nvSpPr>
          <p:cNvPr id="11297" name="Text Box 44"/>
          <p:cNvSpPr txBox="1">
            <a:spLocks noChangeArrowheads="1"/>
          </p:cNvSpPr>
          <p:nvPr/>
        </p:nvSpPr>
        <p:spPr bwMode="auto">
          <a:xfrm>
            <a:off x="193675" y="433388"/>
            <a:ext cx="8794750" cy="457200"/>
          </a:xfrm>
          <a:prstGeom prst="rect">
            <a:avLst/>
          </a:prstGeom>
          <a:noFill/>
          <a:ln w="9525">
            <a:noFill/>
            <a:miter lim="800000"/>
            <a:headEnd/>
            <a:tailEnd/>
          </a:ln>
          <a:effectLst/>
        </p:spPr>
        <p:txBody>
          <a:bodyPr>
            <a:spAutoFit/>
          </a:bodyPr>
          <a:lstStyle/>
          <a:p>
            <a:pPr algn="ctr" eaLnBrk="1" hangingPunct="1">
              <a:spcBef>
                <a:spcPct val="50000"/>
              </a:spcBef>
            </a:pPr>
            <a:r>
              <a:rPr lang="en-US" sz="2400" b="1"/>
              <a:t>Many Loads Have Lagging Current – Consider an Inductor</a:t>
            </a:r>
          </a:p>
        </p:txBody>
      </p:sp>
      <p:sp>
        <p:nvSpPr>
          <p:cNvPr id="11298" name="Line 45"/>
          <p:cNvSpPr>
            <a:spLocks noChangeShapeType="1"/>
          </p:cNvSpPr>
          <p:nvPr/>
        </p:nvSpPr>
        <p:spPr bwMode="auto">
          <a:xfrm>
            <a:off x="3457575" y="2546350"/>
            <a:ext cx="0" cy="3340100"/>
          </a:xfrm>
          <a:prstGeom prst="line">
            <a:avLst/>
          </a:prstGeom>
          <a:noFill/>
          <a:ln w="9525">
            <a:solidFill>
              <a:schemeClr val="tx1"/>
            </a:solidFill>
            <a:prstDash val="dash"/>
            <a:round/>
            <a:headEnd/>
            <a:tailEnd/>
          </a:ln>
          <a:effectLst/>
        </p:spPr>
        <p:txBody>
          <a:bodyPr/>
          <a:lstStyle/>
          <a:p>
            <a:endParaRPr lang="en-US"/>
          </a:p>
        </p:txBody>
      </p:sp>
      <p:sp>
        <p:nvSpPr>
          <p:cNvPr id="11299" name="Line 47"/>
          <p:cNvSpPr>
            <a:spLocks noChangeShapeType="1"/>
          </p:cNvSpPr>
          <p:nvPr/>
        </p:nvSpPr>
        <p:spPr bwMode="auto">
          <a:xfrm>
            <a:off x="3689350" y="4887913"/>
            <a:ext cx="766763" cy="846137"/>
          </a:xfrm>
          <a:prstGeom prst="line">
            <a:avLst/>
          </a:prstGeom>
          <a:noFill/>
          <a:ln w="19050">
            <a:solidFill>
              <a:schemeClr val="tx1"/>
            </a:solidFill>
            <a:round/>
            <a:headEnd/>
            <a:tailEnd/>
          </a:ln>
          <a:effectLst/>
        </p:spPr>
        <p:txBody>
          <a:bodyPr/>
          <a:lstStyle/>
          <a:p>
            <a:endParaRPr lang="en-US"/>
          </a:p>
        </p:txBody>
      </p:sp>
      <p:sp>
        <p:nvSpPr>
          <p:cNvPr id="11300" name="Line 48"/>
          <p:cNvSpPr>
            <a:spLocks noChangeShapeType="1"/>
          </p:cNvSpPr>
          <p:nvPr/>
        </p:nvSpPr>
        <p:spPr bwMode="auto">
          <a:xfrm flipV="1">
            <a:off x="4687888" y="4887913"/>
            <a:ext cx="766762" cy="846137"/>
          </a:xfrm>
          <a:prstGeom prst="line">
            <a:avLst/>
          </a:prstGeom>
          <a:noFill/>
          <a:ln w="19050">
            <a:solidFill>
              <a:schemeClr val="tx1"/>
            </a:solidFill>
            <a:round/>
            <a:headEnd/>
            <a:tailEnd/>
          </a:ln>
          <a:effectLst/>
        </p:spPr>
        <p:txBody>
          <a:bodyPr/>
          <a:lstStyle/>
          <a:p>
            <a:endParaRPr lang="en-US"/>
          </a:p>
        </p:txBody>
      </p:sp>
      <p:sp>
        <p:nvSpPr>
          <p:cNvPr id="11301" name="Line 49"/>
          <p:cNvSpPr>
            <a:spLocks noChangeShapeType="1"/>
          </p:cNvSpPr>
          <p:nvPr/>
        </p:nvSpPr>
        <p:spPr bwMode="auto">
          <a:xfrm>
            <a:off x="5454650" y="4887913"/>
            <a:ext cx="230188" cy="0"/>
          </a:xfrm>
          <a:prstGeom prst="line">
            <a:avLst/>
          </a:prstGeom>
          <a:noFill/>
          <a:ln w="19050">
            <a:solidFill>
              <a:schemeClr val="tx1"/>
            </a:solidFill>
            <a:round/>
            <a:headEnd/>
            <a:tailEnd/>
          </a:ln>
          <a:effectLst/>
        </p:spPr>
        <p:txBody>
          <a:bodyPr/>
          <a:lstStyle/>
          <a:p>
            <a:endParaRPr lang="en-US"/>
          </a:p>
        </p:txBody>
      </p:sp>
      <p:sp>
        <p:nvSpPr>
          <p:cNvPr id="11302" name="Line 51"/>
          <p:cNvSpPr>
            <a:spLocks noChangeShapeType="1"/>
          </p:cNvSpPr>
          <p:nvPr/>
        </p:nvSpPr>
        <p:spPr bwMode="auto">
          <a:xfrm>
            <a:off x="5686425" y="4887913"/>
            <a:ext cx="766763" cy="846137"/>
          </a:xfrm>
          <a:prstGeom prst="line">
            <a:avLst/>
          </a:prstGeom>
          <a:noFill/>
          <a:ln w="19050">
            <a:solidFill>
              <a:schemeClr val="tx1"/>
            </a:solidFill>
            <a:round/>
            <a:headEnd/>
            <a:tailEnd/>
          </a:ln>
          <a:effectLst/>
        </p:spPr>
        <p:txBody>
          <a:bodyPr/>
          <a:lstStyle/>
          <a:p>
            <a:endParaRPr lang="en-US"/>
          </a:p>
        </p:txBody>
      </p:sp>
      <p:sp>
        <p:nvSpPr>
          <p:cNvPr id="11303" name="Line 52"/>
          <p:cNvSpPr>
            <a:spLocks noChangeShapeType="1"/>
          </p:cNvSpPr>
          <p:nvPr/>
        </p:nvSpPr>
        <p:spPr bwMode="auto">
          <a:xfrm>
            <a:off x="3689350" y="2546350"/>
            <a:ext cx="0" cy="3340100"/>
          </a:xfrm>
          <a:prstGeom prst="line">
            <a:avLst/>
          </a:prstGeom>
          <a:noFill/>
          <a:ln w="9525">
            <a:solidFill>
              <a:schemeClr val="tx1"/>
            </a:solidFill>
            <a:prstDash val="dash"/>
            <a:round/>
            <a:headEnd/>
            <a:tailEnd/>
          </a:ln>
          <a:effectLst/>
        </p:spPr>
        <p:txBody>
          <a:bodyPr/>
          <a:lstStyle/>
          <a:p>
            <a:endParaRPr lang="en-US"/>
          </a:p>
        </p:txBody>
      </p:sp>
      <p:sp>
        <p:nvSpPr>
          <p:cNvPr id="11304" name="Line 53"/>
          <p:cNvSpPr>
            <a:spLocks noChangeShapeType="1"/>
          </p:cNvSpPr>
          <p:nvPr/>
        </p:nvSpPr>
        <p:spPr bwMode="auto">
          <a:xfrm>
            <a:off x="4456113" y="2546350"/>
            <a:ext cx="0" cy="3340100"/>
          </a:xfrm>
          <a:prstGeom prst="line">
            <a:avLst/>
          </a:prstGeom>
          <a:noFill/>
          <a:ln w="9525">
            <a:solidFill>
              <a:schemeClr val="tx1"/>
            </a:solidFill>
            <a:prstDash val="dash"/>
            <a:round/>
            <a:headEnd/>
            <a:tailEnd/>
          </a:ln>
          <a:effectLst/>
        </p:spPr>
        <p:txBody>
          <a:bodyPr/>
          <a:lstStyle/>
          <a:p>
            <a:endParaRPr lang="en-US"/>
          </a:p>
        </p:txBody>
      </p:sp>
      <p:sp>
        <p:nvSpPr>
          <p:cNvPr id="11305" name="Line 54"/>
          <p:cNvSpPr>
            <a:spLocks noChangeShapeType="1"/>
          </p:cNvSpPr>
          <p:nvPr/>
        </p:nvSpPr>
        <p:spPr bwMode="auto">
          <a:xfrm>
            <a:off x="4687888" y="2546350"/>
            <a:ext cx="0" cy="3340100"/>
          </a:xfrm>
          <a:prstGeom prst="line">
            <a:avLst/>
          </a:prstGeom>
          <a:noFill/>
          <a:ln w="9525">
            <a:solidFill>
              <a:schemeClr val="tx1"/>
            </a:solidFill>
            <a:prstDash val="dash"/>
            <a:round/>
            <a:headEnd/>
            <a:tailEnd/>
          </a:ln>
          <a:effectLst/>
        </p:spPr>
        <p:txBody>
          <a:bodyPr/>
          <a:lstStyle/>
          <a:p>
            <a:endParaRPr lang="en-US"/>
          </a:p>
        </p:txBody>
      </p:sp>
      <p:sp>
        <p:nvSpPr>
          <p:cNvPr id="11306" name="Line 55"/>
          <p:cNvSpPr>
            <a:spLocks noChangeShapeType="1"/>
          </p:cNvSpPr>
          <p:nvPr/>
        </p:nvSpPr>
        <p:spPr bwMode="auto">
          <a:xfrm>
            <a:off x="5454650" y="2546350"/>
            <a:ext cx="0" cy="3340100"/>
          </a:xfrm>
          <a:prstGeom prst="line">
            <a:avLst/>
          </a:prstGeom>
          <a:noFill/>
          <a:ln w="9525">
            <a:solidFill>
              <a:schemeClr val="tx1"/>
            </a:solidFill>
            <a:prstDash val="dash"/>
            <a:round/>
            <a:headEnd/>
            <a:tailEnd/>
          </a:ln>
          <a:effectLst/>
        </p:spPr>
        <p:txBody>
          <a:bodyPr/>
          <a:lstStyle/>
          <a:p>
            <a:endParaRPr lang="en-US"/>
          </a:p>
        </p:txBody>
      </p:sp>
      <p:sp>
        <p:nvSpPr>
          <p:cNvPr id="11307" name="Line 56"/>
          <p:cNvSpPr>
            <a:spLocks noChangeShapeType="1"/>
          </p:cNvSpPr>
          <p:nvPr/>
        </p:nvSpPr>
        <p:spPr bwMode="auto">
          <a:xfrm>
            <a:off x="5686425" y="2546350"/>
            <a:ext cx="0" cy="3340100"/>
          </a:xfrm>
          <a:prstGeom prst="line">
            <a:avLst/>
          </a:prstGeom>
          <a:noFill/>
          <a:ln w="9525">
            <a:solidFill>
              <a:schemeClr val="tx1"/>
            </a:solidFill>
            <a:prstDash val="dash"/>
            <a:round/>
            <a:headEnd/>
            <a:tailEnd/>
          </a:ln>
          <a:effectLst/>
        </p:spPr>
        <p:txBody>
          <a:bodyPr/>
          <a:lstStyle/>
          <a:p>
            <a:endParaRPr lang="en-US"/>
          </a:p>
        </p:txBody>
      </p:sp>
      <p:sp>
        <p:nvSpPr>
          <p:cNvPr id="27705" name="Text Box 57"/>
          <p:cNvSpPr txBox="1">
            <a:spLocks noChangeArrowheads="1"/>
          </p:cNvSpPr>
          <p:nvPr/>
        </p:nvSpPr>
        <p:spPr bwMode="auto">
          <a:xfrm>
            <a:off x="693738" y="1201738"/>
            <a:ext cx="7910512" cy="641350"/>
          </a:xfrm>
          <a:prstGeom prst="rect">
            <a:avLst/>
          </a:prstGeom>
          <a:noFill/>
          <a:ln w="9525">
            <a:noFill/>
            <a:miter lim="800000"/>
            <a:headEnd/>
            <a:tailEnd/>
          </a:ln>
          <a:effectLst/>
        </p:spPr>
        <p:txBody>
          <a:bodyPr>
            <a:spAutoFit/>
          </a:bodyPr>
          <a:lstStyle/>
          <a:p>
            <a:pPr algn="ctr" eaLnBrk="1" hangingPunct="1">
              <a:spcBef>
                <a:spcPct val="50000"/>
              </a:spcBef>
            </a:pPr>
            <a:r>
              <a:rPr lang="en-US"/>
              <a:t>There must be a provision for voltage and current to have opposite signs with respect to each other</a:t>
            </a:r>
          </a:p>
        </p:txBody>
      </p:sp>
      <p:sp>
        <p:nvSpPr>
          <p:cNvPr id="27708" name="AutoShape 60"/>
          <p:cNvSpPr>
            <a:spLocks/>
          </p:cNvSpPr>
          <p:nvPr/>
        </p:nvSpPr>
        <p:spPr bwMode="auto">
          <a:xfrm rot="-8151192">
            <a:off x="2882900" y="5310188"/>
            <a:ext cx="168275" cy="577850"/>
          </a:xfrm>
          <a:prstGeom prst="leftBrace">
            <a:avLst>
              <a:gd name="adj1" fmla="val 28616"/>
              <a:gd name="adj2" fmla="val 50000"/>
            </a:avLst>
          </a:prstGeom>
          <a:noFill/>
          <a:ln w="19050">
            <a:solidFill>
              <a:srgbClr val="FF0000"/>
            </a:solidFill>
            <a:round/>
            <a:headEnd/>
            <a:tailEnd/>
          </a:ln>
          <a:effectLst/>
        </p:spPr>
        <p:txBody>
          <a:bodyPr wrap="none" anchor="ctr"/>
          <a:lstStyle/>
          <a:p>
            <a:pPr eaLnBrk="1" hangingPunct="1"/>
            <a:endParaRPr lang="en-US"/>
          </a:p>
        </p:txBody>
      </p:sp>
      <p:sp>
        <p:nvSpPr>
          <p:cNvPr id="27709" name="AutoShape 61"/>
          <p:cNvSpPr>
            <a:spLocks/>
          </p:cNvSpPr>
          <p:nvPr/>
        </p:nvSpPr>
        <p:spPr bwMode="auto">
          <a:xfrm rot="-8151192">
            <a:off x="4903788" y="5310188"/>
            <a:ext cx="168275" cy="577850"/>
          </a:xfrm>
          <a:prstGeom prst="leftBrace">
            <a:avLst>
              <a:gd name="adj1" fmla="val 28616"/>
              <a:gd name="adj2" fmla="val 50000"/>
            </a:avLst>
          </a:prstGeom>
          <a:noFill/>
          <a:ln w="19050">
            <a:solidFill>
              <a:srgbClr val="FF0000"/>
            </a:solidFill>
            <a:round/>
            <a:headEnd/>
            <a:tailEnd/>
          </a:ln>
          <a:effectLst/>
        </p:spPr>
        <p:txBody>
          <a:bodyPr wrap="none" anchor="ctr"/>
          <a:lstStyle/>
          <a:p>
            <a:pPr eaLnBrk="1" hangingPunct="1"/>
            <a:endParaRPr lang="en-US"/>
          </a:p>
        </p:txBody>
      </p:sp>
      <p:sp>
        <p:nvSpPr>
          <p:cNvPr id="27710" name="AutoShape 62"/>
          <p:cNvSpPr>
            <a:spLocks/>
          </p:cNvSpPr>
          <p:nvPr/>
        </p:nvSpPr>
        <p:spPr bwMode="auto">
          <a:xfrm rot="19030631" flipH="1">
            <a:off x="3881438" y="4732338"/>
            <a:ext cx="168275" cy="577850"/>
          </a:xfrm>
          <a:prstGeom prst="leftBrace">
            <a:avLst>
              <a:gd name="adj1" fmla="val 28616"/>
              <a:gd name="adj2" fmla="val 50000"/>
            </a:avLst>
          </a:prstGeom>
          <a:noFill/>
          <a:ln w="19050">
            <a:solidFill>
              <a:srgbClr val="FF0000"/>
            </a:solidFill>
            <a:round/>
            <a:headEnd/>
            <a:tailEnd/>
          </a:ln>
          <a:effectLst/>
        </p:spPr>
        <p:txBody>
          <a:bodyPr wrap="none" anchor="ctr"/>
          <a:lstStyle/>
          <a:p>
            <a:pPr eaLnBrk="1" hangingPunct="1"/>
            <a:endParaRPr lang="en-US"/>
          </a:p>
        </p:txBody>
      </p:sp>
      <p:sp>
        <p:nvSpPr>
          <p:cNvPr id="27711" name="AutoShape 63"/>
          <p:cNvSpPr>
            <a:spLocks/>
          </p:cNvSpPr>
          <p:nvPr/>
        </p:nvSpPr>
        <p:spPr bwMode="auto">
          <a:xfrm rot="19030631" flipH="1">
            <a:off x="5878513" y="4732338"/>
            <a:ext cx="168275" cy="577850"/>
          </a:xfrm>
          <a:prstGeom prst="leftBrace">
            <a:avLst>
              <a:gd name="adj1" fmla="val 28616"/>
              <a:gd name="adj2" fmla="val 50000"/>
            </a:avLst>
          </a:prstGeom>
          <a:noFill/>
          <a:ln w="19050">
            <a:solidFill>
              <a:srgbClr val="FF0000"/>
            </a:solidFill>
            <a:round/>
            <a:headEnd/>
            <a:tailEnd/>
          </a:ln>
          <a:effectLst/>
        </p:spPr>
        <p:txBody>
          <a:bodyPr wrap="none" anchor="ctr"/>
          <a:lstStyle/>
          <a:p>
            <a:pPr eaLnBrk="1" hangingPunct="1"/>
            <a:endParaRPr lang="en-US"/>
          </a:p>
        </p:txBody>
      </p:sp>
      <p:sp>
        <p:nvSpPr>
          <p:cNvPr id="11313" name="AutoShape 65"/>
          <p:cNvSpPr>
            <a:spLocks/>
          </p:cNvSpPr>
          <p:nvPr/>
        </p:nvSpPr>
        <p:spPr bwMode="auto">
          <a:xfrm rot="-5400000">
            <a:off x="7429500" y="876300"/>
            <a:ext cx="304800" cy="1447800"/>
          </a:xfrm>
          <a:prstGeom prst="leftBrace">
            <a:avLst>
              <a:gd name="adj1" fmla="val 39583"/>
              <a:gd name="adj2" fmla="val 50000"/>
            </a:avLst>
          </a:prstGeom>
          <a:noFill/>
          <a:ln w="19050">
            <a:solidFill>
              <a:srgbClr val="FF0000"/>
            </a:solidFill>
            <a:round/>
            <a:headEnd/>
            <a:tailEnd/>
          </a:ln>
          <a:effectLst/>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705"/>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500"/>
                                  </p:stCondLst>
                                  <p:childTnLst>
                                    <p:set>
                                      <p:cBhvr>
                                        <p:cTn id="9" dur="1" fill="hold">
                                          <p:stCondLst>
                                            <p:cond delay="499"/>
                                          </p:stCondLst>
                                        </p:cTn>
                                        <p:tgtEl>
                                          <p:spTgt spid="27708"/>
                                        </p:tgtEl>
                                        <p:attrNameLst>
                                          <p:attrName>style.visibility</p:attrName>
                                        </p:attrNameLst>
                                      </p:cBhvr>
                                      <p:to>
                                        <p:strVal val="visible"/>
                                      </p:to>
                                    </p:set>
                                  </p:childTnLst>
                                </p:cTn>
                              </p:par>
                            </p:childTnLst>
                          </p:cTn>
                        </p:par>
                        <p:par>
                          <p:cTn id="10" fill="hold" nodeType="afterGroup">
                            <p:stCondLst>
                              <p:cond delay="1500"/>
                            </p:stCondLst>
                            <p:childTnLst>
                              <p:par>
                                <p:cTn id="11" presetID="1" presetClass="entr" presetSubtype="0" fill="hold" grpId="0" nodeType="afterEffect">
                                  <p:stCondLst>
                                    <p:cond delay="1000"/>
                                  </p:stCondLst>
                                  <p:childTnLst>
                                    <p:set>
                                      <p:cBhvr>
                                        <p:cTn id="12" dur="1" fill="hold">
                                          <p:stCondLst>
                                            <p:cond delay="499"/>
                                          </p:stCondLst>
                                        </p:cTn>
                                        <p:tgtEl>
                                          <p:spTgt spid="27710"/>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500"/>
                                  </p:stCondLst>
                                  <p:childTnLst>
                                    <p:set>
                                      <p:cBhvr>
                                        <p:cTn id="15" dur="1" fill="hold">
                                          <p:stCondLst>
                                            <p:cond delay="499"/>
                                          </p:stCondLst>
                                        </p:cTn>
                                        <p:tgtEl>
                                          <p:spTgt spid="27709"/>
                                        </p:tgtEl>
                                        <p:attrNameLst>
                                          <p:attrName>style.visibility</p:attrName>
                                        </p:attrNameLst>
                                      </p:cBhvr>
                                      <p:to>
                                        <p:strVal val="visible"/>
                                      </p:to>
                                    </p:set>
                                  </p:childTnLst>
                                </p:cTn>
                              </p:par>
                            </p:childTnLst>
                          </p:cTn>
                        </p:par>
                        <p:par>
                          <p:cTn id="16" fill="hold" nodeType="afterGroup">
                            <p:stCondLst>
                              <p:cond delay="5000"/>
                            </p:stCondLst>
                            <p:childTnLst>
                              <p:par>
                                <p:cTn id="17" presetID="1" presetClass="entr" presetSubtype="0" fill="hold" grpId="0" nodeType="afterEffect">
                                  <p:stCondLst>
                                    <p:cond delay="2000"/>
                                  </p:stCondLst>
                                  <p:childTnLst>
                                    <p:set>
                                      <p:cBhvr>
                                        <p:cTn id="18" dur="1" fill="hold">
                                          <p:stCondLst>
                                            <p:cond delay="499"/>
                                          </p:stCondLst>
                                        </p:cTn>
                                        <p:tgtEl>
                                          <p:spTgt spid="277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05" grpId="0" autoUpdateAnimBg="0"/>
      <p:bldP spid="27708" grpId="0" animBg="1"/>
      <p:bldP spid="27709" grpId="0" animBg="1"/>
      <p:bldP spid="27710" grpId="0" animBg="1"/>
      <p:bldP spid="2771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miter lim="800000"/>
            <a:headEnd/>
            <a:tailEnd/>
          </a:ln>
        </p:spPr>
        <p:txBody>
          <a:bodyPr/>
          <a:lstStyle/>
          <a:p>
            <a:fld id="{86572EBF-D29C-4B37-B5BF-EAF6C0CF27D9}" type="slidenum">
              <a:rPr lang="en-US"/>
              <a:pPr/>
              <a:t>75</a:t>
            </a:fld>
            <a:endParaRPr lang="en-US"/>
          </a:p>
        </p:txBody>
      </p:sp>
      <p:sp>
        <p:nvSpPr>
          <p:cNvPr id="12291" name="Rectangle 2"/>
          <p:cNvSpPr>
            <a:spLocks noChangeArrowheads="1"/>
          </p:cNvSpPr>
          <p:nvPr/>
        </p:nvSpPr>
        <p:spPr bwMode="auto">
          <a:xfrm>
            <a:off x="1766888" y="1141413"/>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sp>
        <p:nvSpPr>
          <p:cNvPr id="12292" name="Line 30"/>
          <p:cNvSpPr>
            <a:spLocks noChangeShapeType="1"/>
          </p:cNvSpPr>
          <p:nvPr/>
        </p:nvSpPr>
        <p:spPr bwMode="auto">
          <a:xfrm>
            <a:off x="3240088" y="2638425"/>
            <a:ext cx="1587" cy="488950"/>
          </a:xfrm>
          <a:prstGeom prst="line">
            <a:avLst/>
          </a:prstGeom>
          <a:noFill/>
          <a:ln w="15875">
            <a:solidFill>
              <a:srgbClr val="000000"/>
            </a:solidFill>
            <a:round/>
            <a:headEnd/>
            <a:tailEnd/>
          </a:ln>
        </p:spPr>
        <p:txBody>
          <a:bodyPr/>
          <a:lstStyle/>
          <a:p>
            <a:endParaRPr lang="en-US"/>
          </a:p>
        </p:txBody>
      </p:sp>
      <p:sp>
        <p:nvSpPr>
          <p:cNvPr id="12293" name="Line 31"/>
          <p:cNvSpPr>
            <a:spLocks noChangeShapeType="1"/>
          </p:cNvSpPr>
          <p:nvPr/>
        </p:nvSpPr>
        <p:spPr bwMode="auto">
          <a:xfrm>
            <a:off x="3240088" y="3125788"/>
            <a:ext cx="1587" cy="168275"/>
          </a:xfrm>
          <a:prstGeom prst="line">
            <a:avLst/>
          </a:prstGeom>
          <a:noFill/>
          <a:ln w="15875">
            <a:solidFill>
              <a:srgbClr val="000000"/>
            </a:solidFill>
            <a:round/>
            <a:headEnd/>
            <a:tailEnd/>
          </a:ln>
        </p:spPr>
        <p:txBody>
          <a:bodyPr/>
          <a:lstStyle/>
          <a:p>
            <a:endParaRPr lang="en-US"/>
          </a:p>
        </p:txBody>
      </p:sp>
      <p:sp>
        <p:nvSpPr>
          <p:cNvPr id="12294" name="Line 32"/>
          <p:cNvSpPr>
            <a:spLocks noChangeShapeType="1"/>
          </p:cNvSpPr>
          <p:nvPr/>
        </p:nvSpPr>
        <p:spPr bwMode="auto">
          <a:xfrm>
            <a:off x="3240088" y="3506788"/>
            <a:ext cx="1587" cy="641350"/>
          </a:xfrm>
          <a:prstGeom prst="line">
            <a:avLst/>
          </a:prstGeom>
          <a:noFill/>
          <a:ln w="15875">
            <a:solidFill>
              <a:srgbClr val="000000"/>
            </a:solidFill>
            <a:round/>
            <a:headEnd/>
            <a:tailEnd/>
          </a:ln>
        </p:spPr>
        <p:txBody>
          <a:bodyPr/>
          <a:lstStyle/>
          <a:p>
            <a:endParaRPr lang="en-US"/>
          </a:p>
        </p:txBody>
      </p:sp>
      <p:grpSp>
        <p:nvGrpSpPr>
          <p:cNvPr id="2" name="Group 33"/>
          <p:cNvGrpSpPr>
            <a:grpSpLocks/>
          </p:cNvGrpSpPr>
          <p:nvPr/>
        </p:nvGrpSpPr>
        <p:grpSpPr bwMode="auto">
          <a:xfrm>
            <a:off x="3756025" y="3138488"/>
            <a:ext cx="288925" cy="149225"/>
            <a:chOff x="896" y="1839"/>
            <a:chExt cx="182" cy="94"/>
          </a:xfrm>
        </p:grpSpPr>
        <p:grpSp>
          <p:nvGrpSpPr>
            <p:cNvPr id="3" name="Group 34"/>
            <p:cNvGrpSpPr>
              <a:grpSpLocks/>
            </p:cNvGrpSpPr>
            <p:nvPr/>
          </p:nvGrpSpPr>
          <p:grpSpPr bwMode="auto">
            <a:xfrm>
              <a:off x="906" y="1839"/>
              <a:ext cx="162" cy="94"/>
              <a:chOff x="906" y="1839"/>
              <a:chExt cx="162" cy="94"/>
            </a:xfrm>
          </p:grpSpPr>
          <p:sp>
            <p:nvSpPr>
              <p:cNvPr id="12414" name="Freeform 35"/>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2415" name="Freeform 36"/>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2413" name="Line 37"/>
            <p:cNvSpPr>
              <a:spLocks noChangeShapeType="1"/>
            </p:cNvSpPr>
            <p:nvPr/>
          </p:nvSpPr>
          <p:spPr bwMode="auto">
            <a:xfrm>
              <a:off x="896" y="1839"/>
              <a:ext cx="182" cy="1"/>
            </a:xfrm>
            <a:prstGeom prst="line">
              <a:avLst/>
            </a:prstGeom>
            <a:noFill/>
            <a:ln w="15875">
              <a:solidFill>
                <a:srgbClr val="000000"/>
              </a:solidFill>
              <a:round/>
              <a:headEnd/>
              <a:tailEnd/>
            </a:ln>
          </p:spPr>
          <p:txBody>
            <a:bodyPr/>
            <a:lstStyle/>
            <a:p>
              <a:endParaRPr lang="en-US"/>
            </a:p>
          </p:txBody>
        </p:sp>
      </p:grpSp>
      <p:sp>
        <p:nvSpPr>
          <p:cNvPr id="12296" name="Line 38"/>
          <p:cNvSpPr>
            <a:spLocks noChangeShapeType="1"/>
          </p:cNvSpPr>
          <p:nvPr/>
        </p:nvSpPr>
        <p:spPr bwMode="auto">
          <a:xfrm flipV="1">
            <a:off x="3900488" y="2867025"/>
            <a:ext cx="1587" cy="271463"/>
          </a:xfrm>
          <a:prstGeom prst="line">
            <a:avLst/>
          </a:prstGeom>
          <a:noFill/>
          <a:ln w="15875">
            <a:solidFill>
              <a:srgbClr val="000000"/>
            </a:solidFill>
            <a:round/>
            <a:headEnd/>
            <a:tailEnd/>
          </a:ln>
        </p:spPr>
        <p:txBody>
          <a:bodyPr/>
          <a:lstStyle/>
          <a:p>
            <a:endParaRPr lang="en-US"/>
          </a:p>
        </p:txBody>
      </p:sp>
      <p:sp>
        <p:nvSpPr>
          <p:cNvPr id="12297" name="Line 39"/>
          <p:cNvSpPr>
            <a:spLocks noChangeShapeType="1"/>
          </p:cNvSpPr>
          <p:nvPr/>
        </p:nvSpPr>
        <p:spPr bwMode="auto">
          <a:xfrm flipV="1">
            <a:off x="3900488" y="3297238"/>
            <a:ext cx="1587" cy="533400"/>
          </a:xfrm>
          <a:prstGeom prst="line">
            <a:avLst/>
          </a:prstGeom>
          <a:noFill/>
          <a:ln w="15875">
            <a:solidFill>
              <a:srgbClr val="000000"/>
            </a:solidFill>
            <a:round/>
            <a:headEnd/>
            <a:tailEnd/>
          </a:ln>
        </p:spPr>
        <p:txBody>
          <a:bodyPr/>
          <a:lstStyle/>
          <a:p>
            <a:endParaRPr lang="en-US"/>
          </a:p>
        </p:txBody>
      </p:sp>
      <p:sp>
        <p:nvSpPr>
          <p:cNvPr id="12298" name="Line 40"/>
          <p:cNvSpPr>
            <a:spLocks noChangeShapeType="1"/>
          </p:cNvSpPr>
          <p:nvPr/>
        </p:nvSpPr>
        <p:spPr bwMode="auto">
          <a:xfrm flipH="1">
            <a:off x="3249613" y="2867025"/>
            <a:ext cx="650875" cy="1588"/>
          </a:xfrm>
          <a:prstGeom prst="line">
            <a:avLst/>
          </a:prstGeom>
          <a:noFill/>
          <a:ln w="15875">
            <a:solidFill>
              <a:srgbClr val="000000"/>
            </a:solidFill>
            <a:round/>
            <a:headEnd/>
            <a:tailEnd/>
          </a:ln>
        </p:spPr>
        <p:txBody>
          <a:bodyPr/>
          <a:lstStyle/>
          <a:p>
            <a:endParaRPr lang="en-US"/>
          </a:p>
        </p:txBody>
      </p:sp>
      <p:sp>
        <p:nvSpPr>
          <p:cNvPr id="12299" name="Line 41"/>
          <p:cNvSpPr>
            <a:spLocks noChangeShapeType="1"/>
          </p:cNvSpPr>
          <p:nvPr/>
        </p:nvSpPr>
        <p:spPr bwMode="auto">
          <a:xfrm>
            <a:off x="5364163" y="2638425"/>
            <a:ext cx="1587" cy="488950"/>
          </a:xfrm>
          <a:prstGeom prst="line">
            <a:avLst/>
          </a:prstGeom>
          <a:noFill/>
          <a:ln w="15875">
            <a:solidFill>
              <a:srgbClr val="000000"/>
            </a:solidFill>
            <a:round/>
            <a:headEnd/>
            <a:tailEnd/>
          </a:ln>
        </p:spPr>
        <p:txBody>
          <a:bodyPr/>
          <a:lstStyle/>
          <a:p>
            <a:endParaRPr lang="en-US"/>
          </a:p>
        </p:txBody>
      </p:sp>
      <p:sp>
        <p:nvSpPr>
          <p:cNvPr id="12300" name="Line 42"/>
          <p:cNvSpPr>
            <a:spLocks noChangeShapeType="1"/>
          </p:cNvSpPr>
          <p:nvPr/>
        </p:nvSpPr>
        <p:spPr bwMode="auto">
          <a:xfrm>
            <a:off x="5364163" y="3125788"/>
            <a:ext cx="1587" cy="168275"/>
          </a:xfrm>
          <a:prstGeom prst="line">
            <a:avLst/>
          </a:prstGeom>
          <a:noFill/>
          <a:ln w="15875">
            <a:solidFill>
              <a:srgbClr val="000000"/>
            </a:solidFill>
            <a:round/>
            <a:headEnd/>
            <a:tailEnd/>
          </a:ln>
        </p:spPr>
        <p:txBody>
          <a:bodyPr/>
          <a:lstStyle/>
          <a:p>
            <a:endParaRPr lang="en-US"/>
          </a:p>
        </p:txBody>
      </p:sp>
      <p:sp>
        <p:nvSpPr>
          <p:cNvPr id="12301" name="Line 43"/>
          <p:cNvSpPr>
            <a:spLocks noChangeShapeType="1"/>
          </p:cNvSpPr>
          <p:nvPr/>
        </p:nvSpPr>
        <p:spPr bwMode="auto">
          <a:xfrm>
            <a:off x="5364163" y="3294063"/>
            <a:ext cx="241300" cy="149225"/>
          </a:xfrm>
          <a:prstGeom prst="line">
            <a:avLst/>
          </a:prstGeom>
          <a:noFill/>
          <a:ln w="15875">
            <a:solidFill>
              <a:srgbClr val="000000"/>
            </a:solidFill>
            <a:round/>
            <a:headEnd/>
            <a:tailEnd/>
          </a:ln>
        </p:spPr>
        <p:txBody>
          <a:bodyPr/>
          <a:lstStyle/>
          <a:p>
            <a:endParaRPr lang="en-US"/>
          </a:p>
        </p:txBody>
      </p:sp>
      <p:grpSp>
        <p:nvGrpSpPr>
          <p:cNvPr id="4" name="Group 44"/>
          <p:cNvGrpSpPr>
            <a:grpSpLocks/>
          </p:cNvGrpSpPr>
          <p:nvPr/>
        </p:nvGrpSpPr>
        <p:grpSpPr bwMode="auto">
          <a:xfrm>
            <a:off x="5880100" y="3138488"/>
            <a:ext cx="288925" cy="149225"/>
            <a:chOff x="2234" y="1839"/>
            <a:chExt cx="182" cy="94"/>
          </a:xfrm>
        </p:grpSpPr>
        <p:grpSp>
          <p:nvGrpSpPr>
            <p:cNvPr id="5" name="Group 45"/>
            <p:cNvGrpSpPr>
              <a:grpSpLocks/>
            </p:cNvGrpSpPr>
            <p:nvPr/>
          </p:nvGrpSpPr>
          <p:grpSpPr bwMode="auto">
            <a:xfrm>
              <a:off x="2244" y="1839"/>
              <a:ext cx="162" cy="94"/>
              <a:chOff x="2244" y="1839"/>
              <a:chExt cx="162" cy="94"/>
            </a:xfrm>
          </p:grpSpPr>
          <p:sp>
            <p:nvSpPr>
              <p:cNvPr id="12410" name="Freeform 46"/>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2411" name="Freeform 47"/>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2409" name="Line 48"/>
            <p:cNvSpPr>
              <a:spLocks noChangeShapeType="1"/>
            </p:cNvSpPr>
            <p:nvPr/>
          </p:nvSpPr>
          <p:spPr bwMode="auto">
            <a:xfrm>
              <a:off x="2234" y="1839"/>
              <a:ext cx="182" cy="1"/>
            </a:xfrm>
            <a:prstGeom prst="line">
              <a:avLst/>
            </a:prstGeom>
            <a:noFill/>
            <a:ln w="15875">
              <a:solidFill>
                <a:srgbClr val="000000"/>
              </a:solidFill>
              <a:round/>
              <a:headEnd/>
              <a:tailEnd/>
            </a:ln>
          </p:spPr>
          <p:txBody>
            <a:bodyPr/>
            <a:lstStyle/>
            <a:p>
              <a:endParaRPr lang="en-US"/>
            </a:p>
          </p:txBody>
        </p:sp>
      </p:grpSp>
      <p:sp>
        <p:nvSpPr>
          <p:cNvPr id="12303" name="Line 49"/>
          <p:cNvSpPr>
            <a:spLocks noChangeShapeType="1"/>
          </p:cNvSpPr>
          <p:nvPr/>
        </p:nvSpPr>
        <p:spPr bwMode="auto">
          <a:xfrm flipV="1">
            <a:off x="6024563" y="2867025"/>
            <a:ext cx="1587" cy="271463"/>
          </a:xfrm>
          <a:prstGeom prst="line">
            <a:avLst/>
          </a:prstGeom>
          <a:noFill/>
          <a:ln w="15875">
            <a:solidFill>
              <a:srgbClr val="000000"/>
            </a:solidFill>
            <a:round/>
            <a:headEnd/>
            <a:tailEnd/>
          </a:ln>
        </p:spPr>
        <p:txBody>
          <a:bodyPr/>
          <a:lstStyle/>
          <a:p>
            <a:endParaRPr lang="en-US"/>
          </a:p>
        </p:txBody>
      </p:sp>
      <p:sp>
        <p:nvSpPr>
          <p:cNvPr id="12304" name="Line 50"/>
          <p:cNvSpPr>
            <a:spLocks noChangeShapeType="1"/>
          </p:cNvSpPr>
          <p:nvPr/>
        </p:nvSpPr>
        <p:spPr bwMode="auto">
          <a:xfrm flipV="1">
            <a:off x="6024563" y="3297238"/>
            <a:ext cx="1587" cy="533400"/>
          </a:xfrm>
          <a:prstGeom prst="line">
            <a:avLst/>
          </a:prstGeom>
          <a:noFill/>
          <a:ln w="15875">
            <a:solidFill>
              <a:srgbClr val="000000"/>
            </a:solidFill>
            <a:round/>
            <a:headEnd/>
            <a:tailEnd/>
          </a:ln>
        </p:spPr>
        <p:txBody>
          <a:bodyPr/>
          <a:lstStyle/>
          <a:p>
            <a:endParaRPr lang="en-US"/>
          </a:p>
        </p:txBody>
      </p:sp>
      <p:sp>
        <p:nvSpPr>
          <p:cNvPr id="12305" name="Line 51"/>
          <p:cNvSpPr>
            <a:spLocks noChangeShapeType="1"/>
          </p:cNvSpPr>
          <p:nvPr/>
        </p:nvSpPr>
        <p:spPr bwMode="auto">
          <a:xfrm flipH="1">
            <a:off x="5362575" y="2867025"/>
            <a:ext cx="661988" cy="1588"/>
          </a:xfrm>
          <a:prstGeom prst="line">
            <a:avLst/>
          </a:prstGeom>
          <a:noFill/>
          <a:ln w="15875">
            <a:solidFill>
              <a:srgbClr val="000000"/>
            </a:solidFill>
            <a:round/>
            <a:headEnd/>
            <a:tailEnd/>
          </a:ln>
        </p:spPr>
        <p:txBody>
          <a:bodyPr/>
          <a:lstStyle/>
          <a:p>
            <a:endParaRPr lang="en-US"/>
          </a:p>
        </p:txBody>
      </p:sp>
      <p:sp>
        <p:nvSpPr>
          <p:cNvPr id="12306" name="Line 52"/>
          <p:cNvSpPr>
            <a:spLocks noChangeShapeType="1"/>
          </p:cNvSpPr>
          <p:nvPr/>
        </p:nvSpPr>
        <p:spPr bwMode="auto">
          <a:xfrm>
            <a:off x="3240088" y="4160838"/>
            <a:ext cx="1587" cy="490537"/>
          </a:xfrm>
          <a:prstGeom prst="line">
            <a:avLst/>
          </a:prstGeom>
          <a:noFill/>
          <a:ln w="15875">
            <a:solidFill>
              <a:srgbClr val="000000"/>
            </a:solidFill>
            <a:round/>
            <a:headEnd/>
            <a:tailEnd/>
          </a:ln>
        </p:spPr>
        <p:txBody>
          <a:bodyPr/>
          <a:lstStyle/>
          <a:p>
            <a:endParaRPr lang="en-US"/>
          </a:p>
        </p:txBody>
      </p:sp>
      <p:sp>
        <p:nvSpPr>
          <p:cNvPr id="12307" name="Line 53"/>
          <p:cNvSpPr>
            <a:spLocks noChangeShapeType="1"/>
          </p:cNvSpPr>
          <p:nvPr/>
        </p:nvSpPr>
        <p:spPr bwMode="auto">
          <a:xfrm>
            <a:off x="3240088" y="4648200"/>
            <a:ext cx="1587" cy="169863"/>
          </a:xfrm>
          <a:prstGeom prst="line">
            <a:avLst/>
          </a:prstGeom>
          <a:noFill/>
          <a:ln w="15875">
            <a:solidFill>
              <a:srgbClr val="000000"/>
            </a:solidFill>
            <a:round/>
            <a:headEnd/>
            <a:tailEnd/>
          </a:ln>
        </p:spPr>
        <p:txBody>
          <a:bodyPr/>
          <a:lstStyle/>
          <a:p>
            <a:endParaRPr lang="en-US"/>
          </a:p>
        </p:txBody>
      </p:sp>
      <p:sp>
        <p:nvSpPr>
          <p:cNvPr id="12308" name="Line 54"/>
          <p:cNvSpPr>
            <a:spLocks noChangeShapeType="1"/>
          </p:cNvSpPr>
          <p:nvPr/>
        </p:nvSpPr>
        <p:spPr bwMode="auto">
          <a:xfrm>
            <a:off x="3240088" y="4818063"/>
            <a:ext cx="242887" cy="147637"/>
          </a:xfrm>
          <a:prstGeom prst="line">
            <a:avLst/>
          </a:prstGeom>
          <a:noFill/>
          <a:ln w="15875">
            <a:solidFill>
              <a:srgbClr val="000000"/>
            </a:solidFill>
            <a:round/>
            <a:headEnd/>
            <a:tailEnd/>
          </a:ln>
        </p:spPr>
        <p:txBody>
          <a:bodyPr/>
          <a:lstStyle/>
          <a:p>
            <a:endParaRPr lang="en-US"/>
          </a:p>
        </p:txBody>
      </p:sp>
      <p:grpSp>
        <p:nvGrpSpPr>
          <p:cNvPr id="6" name="Group 55"/>
          <p:cNvGrpSpPr>
            <a:grpSpLocks/>
          </p:cNvGrpSpPr>
          <p:nvPr/>
        </p:nvGrpSpPr>
        <p:grpSpPr bwMode="auto">
          <a:xfrm>
            <a:off x="3756025" y="4660900"/>
            <a:ext cx="288925" cy="149225"/>
            <a:chOff x="896" y="2798"/>
            <a:chExt cx="182" cy="94"/>
          </a:xfrm>
        </p:grpSpPr>
        <p:grpSp>
          <p:nvGrpSpPr>
            <p:cNvPr id="7" name="Group 56"/>
            <p:cNvGrpSpPr>
              <a:grpSpLocks/>
            </p:cNvGrpSpPr>
            <p:nvPr/>
          </p:nvGrpSpPr>
          <p:grpSpPr bwMode="auto">
            <a:xfrm>
              <a:off x="906" y="2798"/>
              <a:ext cx="162" cy="94"/>
              <a:chOff x="906" y="2798"/>
              <a:chExt cx="162" cy="94"/>
            </a:xfrm>
          </p:grpSpPr>
          <p:sp>
            <p:nvSpPr>
              <p:cNvPr id="12406" name="Freeform 57"/>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2407" name="Freeform 58"/>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2405" name="Line 59"/>
            <p:cNvSpPr>
              <a:spLocks noChangeShapeType="1"/>
            </p:cNvSpPr>
            <p:nvPr/>
          </p:nvSpPr>
          <p:spPr bwMode="auto">
            <a:xfrm>
              <a:off x="896" y="2798"/>
              <a:ext cx="182" cy="1"/>
            </a:xfrm>
            <a:prstGeom prst="line">
              <a:avLst/>
            </a:prstGeom>
            <a:noFill/>
            <a:ln w="15875">
              <a:solidFill>
                <a:srgbClr val="000000"/>
              </a:solidFill>
              <a:round/>
              <a:headEnd/>
              <a:tailEnd/>
            </a:ln>
          </p:spPr>
          <p:txBody>
            <a:bodyPr/>
            <a:lstStyle/>
            <a:p>
              <a:endParaRPr lang="en-US"/>
            </a:p>
          </p:txBody>
        </p:sp>
      </p:grpSp>
      <p:sp>
        <p:nvSpPr>
          <p:cNvPr id="12310" name="Line 60"/>
          <p:cNvSpPr>
            <a:spLocks noChangeShapeType="1"/>
          </p:cNvSpPr>
          <p:nvPr/>
        </p:nvSpPr>
        <p:spPr bwMode="auto">
          <a:xfrm flipV="1">
            <a:off x="3900488" y="4389438"/>
            <a:ext cx="1587" cy="271462"/>
          </a:xfrm>
          <a:prstGeom prst="line">
            <a:avLst/>
          </a:prstGeom>
          <a:noFill/>
          <a:ln w="15875">
            <a:solidFill>
              <a:srgbClr val="000000"/>
            </a:solidFill>
            <a:round/>
            <a:headEnd/>
            <a:tailEnd/>
          </a:ln>
        </p:spPr>
        <p:txBody>
          <a:bodyPr/>
          <a:lstStyle/>
          <a:p>
            <a:endParaRPr lang="en-US"/>
          </a:p>
        </p:txBody>
      </p:sp>
      <p:sp>
        <p:nvSpPr>
          <p:cNvPr id="12311" name="Line 61"/>
          <p:cNvSpPr>
            <a:spLocks noChangeShapeType="1"/>
          </p:cNvSpPr>
          <p:nvPr/>
        </p:nvSpPr>
        <p:spPr bwMode="auto">
          <a:xfrm flipV="1">
            <a:off x="3900488" y="4819650"/>
            <a:ext cx="1587" cy="533400"/>
          </a:xfrm>
          <a:prstGeom prst="line">
            <a:avLst/>
          </a:prstGeom>
          <a:noFill/>
          <a:ln w="15875">
            <a:solidFill>
              <a:srgbClr val="000000"/>
            </a:solidFill>
            <a:round/>
            <a:headEnd/>
            <a:tailEnd/>
          </a:ln>
        </p:spPr>
        <p:txBody>
          <a:bodyPr/>
          <a:lstStyle/>
          <a:p>
            <a:endParaRPr lang="en-US"/>
          </a:p>
        </p:txBody>
      </p:sp>
      <p:sp>
        <p:nvSpPr>
          <p:cNvPr id="12312" name="Line 62"/>
          <p:cNvSpPr>
            <a:spLocks noChangeShapeType="1"/>
          </p:cNvSpPr>
          <p:nvPr/>
        </p:nvSpPr>
        <p:spPr bwMode="auto">
          <a:xfrm flipH="1">
            <a:off x="3243263" y="5353050"/>
            <a:ext cx="657225" cy="3175"/>
          </a:xfrm>
          <a:prstGeom prst="line">
            <a:avLst/>
          </a:prstGeom>
          <a:noFill/>
          <a:ln w="15875">
            <a:solidFill>
              <a:srgbClr val="000000"/>
            </a:solidFill>
            <a:round/>
            <a:headEnd/>
            <a:tailEnd/>
          </a:ln>
        </p:spPr>
        <p:txBody>
          <a:bodyPr/>
          <a:lstStyle/>
          <a:p>
            <a:endParaRPr lang="en-US"/>
          </a:p>
        </p:txBody>
      </p:sp>
      <p:sp>
        <p:nvSpPr>
          <p:cNvPr id="12313" name="Line 63"/>
          <p:cNvSpPr>
            <a:spLocks noChangeShapeType="1"/>
          </p:cNvSpPr>
          <p:nvPr/>
        </p:nvSpPr>
        <p:spPr bwMode="auto">
          <a:xfrm>
            <a:off x="5364163" y="4160838"/>
            <a:ext cx="1587" cy="490537"/>
          </a:xfrm>
          <a:prstGeom prst="line">
            <a:avLst/>
          </a:prstGeom>
          <a:noFill/>
          <a:ln w="15875">
            <a:solidFill>
              <a:srgbClr val="000000"/>
            </a:solidFill>
            <a:round/>
            <a:headEnd/>
            <a:tailEnd/>
          </a:ln>
        </p:spPr>
        <p:txBody>
          <a:bodyPr/>
          <a:lstStyle/>
          <a:p>
            <a:endParaRPr lang="en-US"/>
          </a:p>
        </p:txBody>
      </p:sp>
      <p:sp>
        <p:nvSpPr>
          <p:cNvPr id="12314" name="Line 64"/>
          <p:cNvSpPr>
            <a:spLocks noChangeShapeType="1"/>
          </p:cNvSpPr>
          <p:nvPr/>
        </p:nvSpPr>
        <p:spPr bwMode="auto">
          <a:xfrm>
            <a:off x="5364163" y="4648200"/>
            <a:ext cx="1587" cy="169863"/>
          </a:xfrm>
          <a:prstGeom prst="line">
            <a:avLst/>
          </a:prstGeom>
          <a:noFill/>
          <a:ln w="15875">
            <a:solidFill>
              <a:srgbClr val="000000"/>
            </a:solidFill>
            <a:round/>
            <a:headEnd/>
            <a:tailEnd/>
          </a:ln>
        </p:spPr>
        <p:txBody>
          <a:bodyPr/>
          <a:lstStyle/>
          <a:p>
            <a:endParaRPr lang="en-US"/>
          </a:p>
        </p:txBody>
      </p:sp>
      <p:grpSp>
        <p:nvGrpSpPr>
          <p:cNvPr id="8" name="Group 65"/>
          <p:cNvGrpSpPr>
            <a:grpSpLocks/>
          </p:cNvGrpSpPr>
          <p:nvPr/>
        </p:nvGrpSpPr>
        <p:grpSpPr bwMode="auto">
          <a:xfrm>
            <a:off x="5880100" y="4660900"/>
            <a:ext cx="288925" cy="149225"/>
            <a:chOff x="2234" y="2798"/>
            <a:chExt cx="182" cy="94"/>
          </a:xfrm>
        </p:grpSpPr>
        <p:grpSp>
          <p:nvGrpSpPr>
            <p:cNvPr id="9" name="Group 66"/>
            <p:cNvGrpSpPr>
              <a:grpSpLocks/>
            </p:cNvGrpSpPr>
            <p:nvPr/>
          </p:nvGrpSpPr>
          <p:grpSpPr bwMode="auto">
            <a:xfrm>
              <a:off x="2244" y="2798"/>
              <a:ext cx="162" cy="94"/>
              <a:chOff x="2244" y="2798"/>
              <a:chExt cx="162" cy="94"/>
            </a:xfrm>
          </p:grpSpPr>
          <p:sp>
            <p:nvSpPr>
              <p:cNvPr id="12402" name="Freeform 67"/>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2403" name="Freeform 68"/>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2401" name="Line 69"/>
            <p:cNvSpPr>
              <a:spLocks noChangeShapeType="1"/>
            </p:cNvSpPr>
            <p:nvPr/>
          </p:nvSpPr>
          <p:spPr bwMode="auto">
            <a:xfrm>
              <a:off x="2234" y="2798"/>
              <a:ext cx="182" cy="1"/>
            </a:xfrm>
            <a:prstGeom prst="line">
              <a:avLst/>
            </a:prstGeom>
            <a:noFill/>
            <a:ln w="15875">
              <a:solidFill>
                <a:srgbClr val="000000"/>
              </a:solidFill>
              <a:round/>
              <a:headEnd/>
              <a:tailEnd/>
            </a:ln>
          </p:spPr>
          <p:txBody>
            <a:bodyPr/>
            <a:lstStyle/>
            <a:p>
              <a:endParaRPr lang="en-US"/>
            </a:p>
          </p:txBody>
        </p:sp>
      </p:grpSp>
      <p:sp>
        <p:nvSpPr>
          <p:cNvPr id="12316" name="Line 70"/>
          <p:cNvSpPr>
            <a:spLocks noChangeShapeType="1"/>
          </p:cNvSpPr>
          <p:nvPr/>
        </p:nvSpPr>
        <p:spPr bwMode="auto">
          <a:xfrm flipV="1">
            <a:off x="6024563" y="4389438"/>
            <a:ext cx="1587" cy="271462"/>
          </a:xfrm>
          <a:prstGeom prst="line">
            <a:avLst/>
          </a:prstGeom>
          <a:noFill/>
          <a:ln w="15875">
            <a:solidFill>
              <a:srgbClr val="000000"/>
            </a:solidFill>
            <a:round/>
            <a:headEnd/>
            <a:tailEnd/>
          </a:ln>
        </p:spPr>
        <p:txBody>
          <a:bodyPr/>
          <a:lstStyle/>
          <a:p>
            <a:endParaRPr lang="en-US"/>
          </a:p>
        </p:txBody>
      </p:sp>
      <p:sp>
        <p:nvSpPr>
          <p:cNvPr id="12317" name="Line 71"/>
          <p:cNvSpPr>
            <a:spLocks noChangeShapeType="1"/>
          </p:cNvSpPr>
          <p:nvPr/>
        </p:nvSpPr>
        <p:spPr bwMode="auto">
          <a:xfrm flipV="1">
            <a:off x="6024563" y="4819650"/>
            <a:ext cx="1587" cy="533400"/>
          </a:xfrm>
          <a:prstGeom prst="line">
            <a:avLst/>
          </a:prstGeom>
          <a:noFill/>
          <a:ln w="15875">
            <a:solidFill>
              <a:srgbClr val="000000"/>
            </a:solidFill>
            <a:round/>
            <a:headEnd/>
            <a:tailEnd/>
          </a:ln>
        </p:spPr>
        <p:txBody>
          <a:bodyPr/>
          <a:lstStyle/>
          <a:p>
            <a:endParaRPr lang="en-US"/>
          </a:p>
        </p:txBody>
      </p:sp>
      <p:sp>
        <p:nvSpPr>
          <p:cNvPr id="12318" name="Line 72"/>
          <p:cNvSpPr>
            <a:spLocks noChangeShapeType="1"/>
          </p:cNvSpPr>
          <p:nvPr/>
        </p:nvSpPr>
        <p:spPr bwMode="auto">
          <a:xfrm>
            <a:off x="3243263" y="5673725"/>
            <a:ext cx="2124075" cy="1588"/>
          </a:xfrm>
          <a:prstGeom prst="line">
            <a:avLst/>
          </a:prstGeom>
          <a:noFill/>
          <a:ln w="15875">
            <a:solidFill>
              <a:srgbClr val="000000"/>
            </a:solidFill>
            <a:round/>
            <a:headEnd/>
            <a:tailEnd/>
          </a:ln>
        </p:spPr>
        <p:txBody>
          <a:bodyPr/>
          <a:lstStyle/>
          <a:p>
            <a:endParaRPr lang="en-US"/>
          </a:p>
        </p:txBody>
      </p:sp>
      <p:sp>
        <p:nvSpPr>
          <p:cNvPr id="12319" name="Line 73"/>
          <p:cNvSpPr>
            <a:spLocks noChangeShapeType="1"/>
          </p:cNvSpPr>
          <p:nvPr/>
        </p:nvSpPr>
        <p:spPr bwMode="auto">
          <a:xfrm>
            <a:off x="3235325" y="2638425"/>
            <a:ext cx="2125663" cy="1588"/>
          </a:xfrm>
          <a:prstGeom prst="line">
            <a:avLst/>
          </a:prstGeom>
          <a:noFill/>
          <a:ln w="15875">
            <a:solidFill>
              <a:srgbClr val="000000"/>
            </a:solidFill>
            <a:round/>
            <a:headEnd/>
            <a:tailEnd/>
          </a:ln>
        </p:spPr>
        <p:txBody>
          <a:bodyPr/>
          <a:lstStyle/>
          <a:p>
            <a:endParaRPr lang="en-US"/>
          </a:p>
        </p:txBody>
      </p:sp>
      <p:grpSp>
        <p:nvGrpSpPr>
          <p:cNvPr id="10" name="Group 74"/>
          <p:cNvGrpSpPr>
            <a:grpSpLocks/>
          </p:cNvGrpSpPr>
          <p:nvPr/>
        </p:nvGrpSpPr>
        <p:grpSpPr bwMode="auto">
          <a:xfrm>
            <a:off x="4157663" y="4125913"/>
            <a:ext cx="69850" cy="73025"/>
            <a:chOff x="1149" y="2461"/>
            <a:chExt cx="44" cy="46"/>
          </a:xfrm>
        </p:grpSpPr>
        <p:sp>
          <p:nvSpPr>
            <p:cNvPr id="12398" name="Oval 75"/>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2399" name="Oval 76"/>
            <p:cNvSpPr>
              <a:spLocks noChangeArrowheads="1"/>
            </p:cNvSpPr>
            <p:nvPr/>
          </p:nvSpPr>
          <p:spPr bwMode="auto">
            <a:xfrm>
              <a:off x="1149"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2321" name="Line 77"/>
          <p:cNvSpPr>
            <a:spLocks noChangeShapeType="1"/>
          </p:cNvSpPr>
          <p:nvPr/>
        </p:nvSpPr>
        <p:spPr bwMode="auto">
          <a:xfrm flipH="1">
            <a:off x="3235325" y="4160838"/>
            <a:ext cx="922338" cy="1587"/>
          </a:xfrm>
          <a:prstGeom prst="line">
            <a:avLst/>
          </a:prstGeom>
          <a:noFill/>
          <a:ln w="15875">
            <a:solidFill>
              <a:srgbClr val="000000"/>
            </a:solidFill>
            <a:round/>
            <a:headEnd/>
            <a:tailEnd/>
          </a:ln>
        </p:spPr>
        <p:txBody>
          <a:bodyPr/>
          <a:lstStyle/>
          <a:p>
            <a:endParaRPr lang="en-US"/>
          </a:p>
        </p:txBody>
      </p:sp>
      <p:grpSp>
        <p:nvGrpSpPr>
          <p:cNvPr id="11" name="Group 78"/>
          <p:cNvGrpSpPr>
            <a:grpSpLocks/>
          </p:cNvGrpSpPr>
          <p:nvPr/>
        </p:nvGrpSpPr>
        <p:grpSpPr bwMode="auto">
          <a:xfrm>
            <a:off x="4724400" y="4125913"/>
            <a:ext cx="69850" cy="73025"/>
            <a:chOff x="1506" y="2461"/>
            <a:chExt cx="44" cy="46"/>
          </a:xfrm>
        </p:grpSpPr>
        <p:sp>
          <p:nvSpPr>
            <p:cNvPr id="12396" name="Oval 79"/>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2397" name="Oval 80"/>
            <p:cNvSpPr>
              <a:spLocks noChangeArrowheads="1"/>
            </p:cNvSpPr>
            <p:nvPr/>
          </p:nvSpPr>
          <p:spPr bwMode="auto">
            <a:xfrm>
              <a:off x="1506"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2323" name="Line 81"/>
          <p:cNvSpPr>
            <a:spLocks noChangeShapeType="1"/>
          </p:cNvSpPr>
          <p:nvPr/>
        </p:nvSpPr>
        <p:spPr bwMode="auto">
          <a:xfrm flipH="1">
            <a:off x="4794250" y="4160838"/>
            <a:ext cx="566738" cy="1587"/>
          </a:xfrm>
          <a:prstGeom prst="line">
            <a:avLst/>
          </a:prstGeom>
          <a:noFill/>
          <a:ln w="15875">
            <a:solidFill>
              <a:srgbClr val="000000"/>
            </a:solidFill>
            <a:round/>
            <a:headEnd/>
            <a:tailEnd/>
          </a:ln>
        </p:spPr>
        <p:txBody>
          <a:bodyPr/>
          <a:lstStyle/>
          <a:p>
            <a:endParaRPr lang="en-US"/>
          </a:p>
        </p:txBody>
      </p:sp>
      <p:grpSp>
        <p:nvGrpSpPr>
          <p:cNvPr id="12" name="Group 82"/>
          <p:cNvGrpSpPr>
            <a:grpSpLocks/>
          </p:cNvGrpSpPr>
          <p:nvPr/>
        </p:nvGrpSpPr>
        <p:grpSpPr bwMode="auto">
          <a:xfrm>
            <a:off x="5326063" y="4125913"/>
            <a:ext cx="69850" cy="73025"/>
            <a:chOff x="1885" y="2461"/>
            <a:chExt cx="44" cy="46"/>
          </a:xfrm>
        </p:grpSpPr>
        <p:sp>
          <p:nvSpPr>
            <p:cNvPr id="12394" name="Oval 83"/>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2395" name="Oval 84"/>
            <p:cNvSpPr>
              <a:spLocks noChangeArrowheads="1"/>
            </p:cNvSpPr>
            <p:nvPr/>
          </p:nvSpPr>
          <p:spPr bwMode="auto">
            <a:xfrm>
              <a:off x="1885" y="2461"/>
              <a:ext cx="44" cy="46"/>
            </a:xfrm>
            <a:prstGeom prst="ellipse">
              <a:avLst/>
            </a:prstGeom>
            <a:noFill/>
            <a:ln w="9525" cap="rnd">
              <a:solidFill>
                <a:srgbClr val="000000"/>
              </a:solidFill>
              <a:round/>
              <a:headEnd/>
              <a:tailEnd/>
            </a:ln>
          </p:spPr>
          <p:txBody>
            <a:bodyPr/>
            <a:lstStyle/>
            <a:p>
              <a:pPr eaLnBrk="1" hangingPunct="1"/>
              <a:endParaRPr lang="en-US"/>
            </a:p>
          </p:txBody>
        </p:sp>
      </p:grpSp>
      <p:grpSp>
        <p:nvGrpSpPr>
          <p:cNvPr id="13" name="Group 85"/>
          <p:cNvGrpSpPr>
            <a:grpSpLocks/>
          </p:cNvGrpSpPr>
          <p:nvPr/>
        </p:nvGrpSpPr>
        <p:grpSpPr bwMode="auto">
          <a:xfrm>
            <a:off x="3201988" y="4125913"/>
            <a:ext cx="69850" cy="73025"/>
            <a:chOff x="547" y="2461"/>
            <a:chExt cx="44" cy="46"/>
          </a:xfrm>
        </p:grpSpPr>
        <p:sp>
          <p:nvSpPr>
            <p:cNvPr id="12392" name="Oval 86"/>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2393" name="Oval 87"/>
            <p:cNvSpPr>
              <a:spLocks noChangeArrowheads="1"/>
            </p:cNvSpPr>
            <p:nvPr/>
          </p:nvSpPr>
          <p:spPr bwMode="auto">
            <a:xfrm>
              <a:off x="547"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2326" name="Line 88"/>
          <p:cNvSpPr>
            <a:spLocks noChangeShapeType="1"/>
          </p:cNvSpPr>
          <p:nvPr/>
        </p:nvSpPr>
        <p:spPr bwMode="auto">
          <a:xfrm flipV="1">
            <a:off x="4333875" y="2276475"/>
            <a:ext cx="1588" cy="361950"/>
          </a:xfrm>
          <a:prstGeom prst="line">
            <a:avLst/>
          </a:prstGeom>
          <a:noFill/>
          <a:ln w="15875">
            <a:solidFill>
              <a:srgbClr val="000000"/>
            </a:solidFill>
            <a:round/>
            <a:headEnd/>
            <a:tailEnd/>
          </a:ln>
        </p:spPr>
        <p:txBody>
          <a:bodyPr/>
          <a:lstStyle/>
          <a:p>
            <a:endParaRPr lang="en-US"/>
          </a:p>
        </p:txBody>
      </p:sp>
      <p:grpSp>
        <p:nvGrpSpPr>
          <p:cNvPr id="14" name="Group 89"/>
          <p:cNvGrpSpPr>
            <a:grpSpLocks/>
          </p:cNvGrpSpPr>
          <p:nvPr/>
        </p:nvGrpSpPr>
        <p:grpSpPr bwMode="auto">
          <a:xfrm>
            <a:off x="4157663" y="5680075"/>
            <a:ext cx="355600" cy="476250"/>
            <a:chOff x="1149" y="3440"/>
            <a:chExt cx="224" cy="300"/>
          </a:xfrm>
        </p:grpSpPr>
        <p:sp>
          <p:nvSpPr>
            <p:cNvPr id="12388" name="Line 90"/>
            <p:cNvSpPr>
              <a:spLocks noChangeShapeType="1"/>
            </p:cNvSpPr>
            <p:nvPr/>
          </p:nvSpPr>
          <p:spPr bwMode="auto">
            <a:xfrm flipV="1">
              <a:off x="1261" y="3440"/>
              <a:ext cx="1" cy="229"/>
            </a:xfrm>
            <a:prstGeom prst="line">
              <a:avLst/>
            </a:prstGeom>
            <a:noFill/>
            <a:ln w="15875">
              <a:solidFill>
                <a:srgbClr val="000000"/>
              </a:solidFill>
              <a:round/>
              <a:headEnd/>
              <a:tailEnd/>
            </a:ln>
          </p:spPr>
          <p:txBody>
            <a:bodyPr/>
            <a:lstStyle/>
            <a:p>
              <a:endParaRPr lang="en-US"/>
            </a:p>
          </p:txBody>
        </p:sp>
        <p:sp>
          <p:nvSpPr>
            <p:cNvPr id="12389" name="Line 91"/>
            <p:cNvSpPr>
              <a:spLocks noChangeShapeType="1"/>
            </p:cNvSpPr>
            <p:nvPr/>
          </p:nvSpPr>
          <p:spPr bwMode="auto">
            <a:xfrm>
              <a:off x="1149" y="3669"/>
              <a:ext cx="224" cy="1"/>
            </a:xfrm>
            <a:prstGeom prst="line">
              <a:avLst/>
            </a:prstGeom>
            <a:noFill/>
            <a:ln w="15875">
              <a:solidFill>
                <a:srgbClr val="000000"/>
              </a:solidFill>
              <a:round/>
              <a:headEnd/>
              <a:tailEnd/>
            </a:ln>
          </p:spPr>
          <p:txBody>
            <a:bodyPr/>
            <a:lstStyle/>
            <a:p>
              <a:endParaRPr lang="en-US"/>
            </a:p>
          </p:txBody>
        </p:sp>
        <p:sp>
          <p:nvSpPr>
            <p:cNvPr id="12390" name="Line 92"/>
            <p:cNvSpPr>
              <a:spLocks noChangeShapeType="1"/>
            </p:cNvSpPr>
            <p:nvPr/>
          </p:nvSpPr>
          <p:spPr bwMode="auto">
            <a:xfrm>
              <a:off x="1206" y="3708"/>
              <a:ext cx="112" cy="1"/>
            </a:xfrm>
            <a:prstGeom prst="line">
              <a:avLst/>
            </a:prstGeom>
            <a:noFill/>
            <a:ln w="15875">
              <a:solidFill>
                <a:srgbClr val="000000"/>
              </a:solidFill>
              <a:round/>
              <a:headEnd/>
              <a:tailEnd/>
            </a:ln>
          </p:spPr>
          <p:txBody>
            <a:bodyPr/>
            <a:lstStyle/>
            <a:p>
              <a:endParaRPr lang="en-US"/>
            </a:p>
          </p:txBody>
        </p:sp>
        <p:sp>
          <p:nvSpPr>
            <p:cNvPr id="12391" name="Line 93"/>
            <p:cNvSpPr>
              <a:spLocks noChangeShapeType="1"/>
            </p:cNvSpPr>
            <p:nvPr/>
          </p:nvSpPr>
          <p:spPr bwMode="auto">
            <a:xfrm>
              <a:off x="1245" y="3739"/>
              <a:ext cx="40" cy="1"/>
            </a:xfrm>
            <a:prstGeom prst="line">
              <a:avLst/>
            </a:prstGeom>
            <a:noFill/>
            <a:ln w="15875">
              <a:solidFill>
                <a:srgbClr val="000000"/>
              </a:solidFill>
              <a:round/>
              <a:headEnd/>
              <a:tailEnd/>
            </a:ln>
          </p:spPr>
          <p:txBody>
            <a:bodyPr/>
            <a:lstStyle/>
            <a:p>
              <a:endParaRPr lang="en-US"/>
            </a:p>
          </p:txBody>
        </p:sp>
      </p:grpSp>
      <p:grpSp>
        <p:nvGrpSpPr>
          <p:cNvPr id="15" name="Group 94"/>
          <p:cNvGrpSpPr>
            <a:grpSpLocks/>
          </p:cNvGrpSpPr>
          <p:nvPr/>
        </p:nvGrpSpPr>
        <p:grpSpPr bwMode="auto">
          <a:xfrm>
            <a:off x="4295775" y="2217738"/>
            <a:ext cx="69850" cy="73025"/>
            <a:chOff x="1236" y="1259"/>
            <a:chExt cx="44" cy="46"/>
          </a:xfrm>
        </p:grpSpPr>
        <p:sp>
          <p:nvSpPr>
            <p:cNvPr id="12386" name="Oval 95"/>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2387" name="Oval 96"/>
            <p:cNvSpPr>
              <a:spLocks noChangeArrowheads="1"/>
            </p:cNvSpPr>
            <p:nvPr/>
          </p:nvSpPr>
          <p:spPr bwMode="auto">
            <a:xfrm>
              <a:off x="1236" y="1259"/>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2329" name="Rectangle 97"/>
          <p:cNvSpPr>
            <a:spLocks noChangeArrowheads="1"/>
          </p:cNvSpPr>
          <p:nvPr/>
        </p:nvSpPr>
        <p:spPr bwMode="auto">
          <a:xfrm>
            <a:off x="4113213" y="1808163"/>
            <a:ext cx="641350" cy="387350"/>
          </a:xfrm>
          <a:prstGeom prst="rect">
            <a:avLst/>
          </a:prstGeom>
          <a:noFill/>
          <a:ln w="9525">
            <a:noFill/>
            <a:miter lim="800000"/>
            <a:headEnd/>
            <a:tailEnd/>
          </a:ln>
        </p:spPr>
        <p:txBody>
          <a:bodyPr/>
          <a:lstStyle/>
          <a:p>
            <a:pPr eaLnBrk="1" hangingPunct="1"/>
            <a:endParaRPr lang="en-US"/>
          </a:p>
        </p:txBody>
      </p:sp>
      <p:sp>
        <p:nvSpPr>
          <p:cNvPr id="12330" name="Rectangle 98"/>
          <p:cNvSpPr>
            <a:spLocks noChangeArrowheads="1"/>
          </p:cNvSpPr>
          <p:nvPr/>
        </p:nvSpPr>
        <p:spPr bwMode="auto">
          <a:xfrm>
            <a:off x="4129088" y="1862138"/>
            <a:ext cx="3937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latin typeface="Times New Roman" pitchFamily="18" charset="0"/>
              </a:rPr>
              <a:t>Vdc</a:t>
            </a:r>
            <a:endParaRPr lang="en-US"/>
          </a:p>
        </p:txBody>
      </p:sp>
      <p:sp>
        <p:nvSpPr>
          <p:cNvPr id="12331" name="Rectangle 99"/>
          <p:cNvSpPr>
            <a:spLocks noChangeArrowheads="1"/>
          </p:cNvSpPr>
          <p:nvPr/>
        </p:nvSpPr>
        <p:spPr bwMode="auto">
          <a:xfrm>
            <a:off x="4306888" y="4051300"/>
            <a:ext cx="338137" cy="182563"/>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latin typeface="Times New Roman" pitchFamily="18" charset="0"/>
              </a:rPr>
              <a:t>Load</a:t>
            </a:r>
            <a:endParaRPr lang="en-US"/>
          </a:p>
        </p:txBody>
      </p:sp>
      <p:sp>
        <p:nvSpPr>
          <p:cNvPr id="12332" name="Rectangle 100"/>
          <p:cNvSpPr>
            <a:spLocks noChangeArrowheads="1"/>
          </p:cNvSpPr>
          <p:nvPr/>
        </p:nvSpPr>
        <p:spPr bwMode="auto">
          <a:xfrm>
            <a:off x="4646613" y="4049713"/>
            <a:ext cx="42862" cy="182562"/>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rPr>
              <a:t> </a:t>
            </a:r>
            <a:endParaRPr lang="en-US"/>
          </a:p>
        </p:txBody>
      </p:sp>
      <p:sp>
        <p:nvSpPr>
          <p:cNvPr id="12333" name="Rectangle 101"/>
          <p:cNvSpPr>
            <a:spLocks noChangeArrowheads="1"/>
          </p:cNvSpPr>
          <p:nvPr/>
        </p:nvSpPr>
        <p:spPr bwMode="auto">
          <a:xfrm>
            <a:off x="3413125" y="3022600"/>
            <a:ext cx="2301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12334" name="Rectangle 102"/>
          <p:cNvSpPr>
            <a:spLocks noChangeArrowheads="1"/>
          </p:cNvSpPr>
          <p:nvPr/>
        </p:nvSpPr>
        <p:spPr bwMode="auto">
          <a:xfrm>
            <a:off x="3643313" y="3021013"/>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2335" name="Line 103"/>
          <p:cNvSpPr>
            <a:spLocks noChangeShapeType="1"/>
          </p:cNvSpPr>
          <p:nvPr/>
        </p:nvSpPr>
        <p:spPr bwMode="auto">
          <a:xfrm flipH="1">
            <a:off x="3243263" y="3825875"/>
            <a:ext cx="650875" cy="1588"/>
          </a:xfrm>
          <a:prstGeom prst="line">
            <a:avLst/>
          </a:prstGeom>
          <a:noFill/>
          <a:ln w="15875">
            <a:solidFill>
              <a:srgbClr val="000000"/>
            </a:solidFill>
            <a:round/>
            <a:headEnd/>
            <a:tailEnd/>
          </a:ln>
        </p:spPr>
        <p:txBody>
          <a:bodyPr/>
          <a:lstStyle/>
          <a:p>
            <a:endParaRPr lang="en-US"/>
          </a:p>
        </p:txBody>
      </p:sp>
      <p:sp>
        <p:nvSpPr>
          <p:cNvPr id="12336" name="Line 104"/>
          <p:cNvSpPr>
            <a:spLocks noChangeShapeType="1"/>
          </p:cNvSpPr>
          <p:nvPr/>
        </p:nvSpPr>
        <p:spPr bwMode="auto">
          <a:xfrm flipH="1">
            <a:off x="5368925" y="3825875"/>
            <a:ext cx="650875" cy="1588"/>
          </a:xfrm>
          <a:prstGeom prst="line">
            <a:avLst/>
          </a:prstGeom>
          <a:noFill/>
          <a:ln w="15875">
            <a:solidFill>
              <a:srgbClr val="000000"/>
            </a:solidFill>
            <a:round/>
            <a:headEnd/>
            <a:tailEnd/>
          </a:ln>
        </p:spPr>
        <p:txBody>
          <a:bodyPr/>
          <a:lstStyle/>
          <a:p>
            <a:endParaRPr lang="en-US"/>
          </a:p>
        </p:txBody>
      </p:sp>
      <p:sp>
        <p:nvSpPr>
          <p:cNvPr id="12337" name="Line 105"/>
          <p:cNvSpPr>
            <a:spLocks noChangeShapeType="1"/>
          </p:cNvSpPr>
          <p:nvPr/>
        </p:nvSpPr>
        <p:spPr bwMode="auto">
          <a:xfrm flipH="1">
            <a:off x="5368925" y="4389438"/>
            <a:ext cx="650875" cy="1587"/>
          </a:xfrm>
          <a:prstGeom prst="line">
            <a:avLst/>
          </a:prstGeom>
          <a:noFill/>
          <a:ln w="15875">
            <a:solidFill>
              <a:srgbClr val="000000"/>
            </a:solidFill>
            <a:round/>
            <a:headEnd/>
            <a:tailEnd/>
          </a:ln>
        </p:spPr>
        <p:txBody>
          <a:bodyPr/>
          <a:lstStyle/>
          <a:p>
            <a:endParaRPr lang="en-US"/>
          </a:p>
        </p:txBody>
      </p:sp>
      <p:sp>
        <p:nvSpPr>
          <p:cNvPr id="12338" name="Line 106"/>
          <p:cNvSpPr>
            <a:spLocks noChangeShapeType="1"/>
          </p:cNvSpPr>
          <p:nvPr/>
        </p:nvSpPr>
        <p:spPr bwMode="auto">
          <a:xfrm flipH="1">
            <a:off x="3243263" y="4389438"/>
            <a:ext cx="650875" cy="1587"/>
          </a:xfrm>
          <a:prstGeom prst="line">
            <a:avLst/>
          </a:prstGeom>
          <a:noFill/>
          <a:ln w="15875">
            <a:solidFill>
              <a:srgbClr val="000000"/>
            </a:solidFill>
            <a:round/>
            <a:headEnd/>
            <a:tailEnd/>
          </a:ln>
        </p:spPr>
        <p:txBody>
          <a:bodyPr/>
          <a:lstStyle/>
          <a:p>
            <a:endParaRPr lang="en-US"/>
          </a:p>
        </p:txBody>
      </p:sp>
      <p:sp>
        <p:nvSpPr>
          <p:cNvPr id="12339" name="Line 107"/>
          <p:cNvSpPr>
            <a:spLocks noChangeShapeType="1"/>
          </p:cNvSpPr>
          <p:nvPr/>
        </p:nvSpPr>
        <p:spPr bwMode="auto">
          <a:xfrm flipH="1">
            <a:off x="5376863" y="5356225"/>
            <a:ext cx="649287" cy="1588"/>
          </a:xfrm>
          <a:prstGeom prst="line">
            <a:avLst/>
          </a:prstGeom>
          <a:noFill/>
          <a:ln w="15875">
            <a:solidFill>
              <a:srgbClr val="000000"/>
            </a:solidFill>
            <a:round/>
            <a:headEnd/>
            <a:tailEnd/>
          </a:ln>
        </p:spPr>
        <p:txBody>
          <a:bodyPr/>
          <a:lstStyle/>
          <a:p>
            <a:endParaRPr lang="en-US"/>
          </a:p>
        </p:txBody>
      </p:sp>
      <p:sp>
        <p:nvSpPr>
          <p:cNvPr id="12340" name="Rectangle 108"/>
          <p:cNvSpPr>
            <a:spLocks noChangeArrowheads="1"/>
          </p:cNvSpPr>
          <p:nvPr/>
        </p:nvSpPr>
        <p:spPr bwMode="auto">
          <a:xfrm>
            <a:off x="5532438" y="3022600"/>
            <a:ext cx="2206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12341" name="Rectangle 109"/>
          <p:cNvSpPr>
            <a:spLocks noChangeArrowheads="1"/>
          </p:cNvSpPr>
          <p:nvPr/>
        </p:nvSpPr>
        <p:spPr bwMode="auto">
          <a:xfrm>
            <a:off x="5753100" y="3021013"/>
            <a:ext cx="492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2342" name="Rectangle 110"/>
          <p:cNvSpPr>
            <a:spLocks noChangeArrowheads="1"/>
          </p:cNvSpPr>
          <p:nvPr/>
        </p:nvSpPr>
        <p:spPr bwMode="auto">
          <a:xfrm>
            <a:off x="3424238" y="4545013"/>
            <a:ext cx="128587"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12343" name="Rectangle 111"/>
          <p:cNvSpPr>
            <a:spLocks noChangeArrowheads="1"/>
          </p:cNvSpPr>
          <p:nvPr/>
        </p:nvSpPr>
        <p:spPr bwMode="auto">
          <a:xfrm>
            <a:off x="3552825" y="4545013"/>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12344" name="Rectangle 112"/>
          <p:cNvSpPr>
            <a:spLocks noChangeArrowheads="1"/>
          </p:cNvSpPr>
          <p:nvPr/>
        </p:nvSpPr>
        <p:spPr bwMode="auto">
          <a:xfrm>
            <a:off x="3643313" y="4543425"/>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2345" name="Rectangle 113"/>
          <p:cNvSpPr>
            <a:spLocks noChangeArrowheads="1"/>
          </p:cNvSpPr>
          <p:nvPr/>
        </p:nvSpPr>
        <p:spPr bwMode="auto">
          <a:xfrm>
            <a:off x="5532438" y="4545013"/>
            <a:ext cx="1190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12346" name="Rectangle 114"/>
          <p:cNvSpPr>
            <a:spLocks noChangeArrowheads="1"/>
          </p:cNvSpPr>
          <p:nvPr/>
        </p:nvSpPr>
        <p:spPr bwMode="auto">
          <a:xfrm>
            <a:off x="5651500" y="4545013"/>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12347" name="Rectangle 115"/>
          <p:cNvSpPr>
            <a:spLocks noChangeArrowheads="1"/>
          </p:cNvSpPr>
          <p:nvPr/>
        </p:nvSpPr>
        <p:spPr bwMode="auto">
          <a:xfrm>
            <a:off x="5741988" y="4543425"/>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2348" name="Rectangle 116"/>
          <p:cNvSpPr>
            <a:spLocks noChangeArrowheads="1"/>
          </p:cNvSpPr>
          <p:nvPr/>
        </p:nvSpPr>
        <p:spPr bwMode="auto">
          <a:xfrm>
            <a:off x="2882900" y="4013200"/>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Va</a:t>
            </a:r>
            <a:endParaRPr lang="en-US"/>
          </a:p>
        </p:txBody>
      </p:sp>
      <p:sp>
        <p:nvSpPr>
          <p:cNvPr id="12349" name="Rectangle 117"/>
          <p:cNvSpPr>
            <a:spLocks noChangeArrowheads="1"/>
          </p:cNvSpPr>
          <p:nvPr/>
        </p:nvSpPr>
        <p:spPr bwMode="auto">
          <a:xfrm>
            <a:off x="3160713" y="4117975"/>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12350" name="Rectangle 118"/>
          <p:cNvSpPr>
            <a:spLocks noChangeArrowheads="1"/>
          </p:cNvSpPr>
          <p:nvPr/>
        </p:nvSpPr>
        <p:spPr bwMode="auto">
          <a:xfrm>
            <a:off x="5549900" y="4013200"/>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Vb</a:t>
            </a:r>
            <a:endParaRPr lang="en-US"/>
          </a:p>
        </p:txBody>
      </p:sp>
      <p:sp>
        <p:nvSpPr>
          <p:cNvPr id="12351" name="Rectangle 119"/>
          <p:cNvSpPr>
            <a:spLocks noChangeArrowheads="1"/>
          </p:cNvSpPr>
          <p:nvPr/>
        </p:nvSpPr>
        <p:spPr bwMode="auto">
          <a:xfrm>
            <a:off x="5827713" y="4117975"/>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12352" name="Line 120"/>
          <p:cNvSpPr>
            <a:spLocks noChangeShapeType="1"/>
          </p:cNvSpPr>
          <p:nvPr/>
        </p:nvSpPr>
        <p:spPr bwMode="auto">
          <a:xfrm>
            <a:off x="5365750" y="3498850"/>
            <a:ext cx="1588" cy="641350"/>
          </a:xfrm>
          <a:prstGeom prst="line">
            <a:avLst/>
          </a:prstGeom>
          <a:noFill/>
          <a:ln w="15875">
            <a:solidFill>
              <a:srgbClr val="000000"/>
            </a:solidFill>
            <a:round/>
            <a:headEnd/>
            <a:tailEnd/>
          </a:ln>
        </p:spPr>
        <p:txBody>
          <a:bodyPr/>
          <a:lstStyle/>
          <a:p>
            <a:endParaRPr lang="en-US"/>
          </a:p>
        </p:txBody>
      </p:sp>
      <p:sp>
        <p:nvSpPr>
          <p:cNvPr id="12353" name="Line 121"/>
          <p:cNvSpPr>
            <a:spLocks noChangeShapeType="1"/>
          </p:cNvSpPr>
          <p:nvPr/>
        </p:nvSpPr>
        <p:spPr bwMode="auto">
          <a:xfrm>
            <a:off x="5356225" y="5041900"/>
            <a:ext cx="1588" cy="641350"/>
          </a:xfrm>
          <a:prstGeom prst="line">
            <a:avLst/>
          </a:prstGeom>
          <a:noFill/>
          <a:ln w="15875">
            <a:solidFill>
              <a:srgbClr val="000000"/>
            </a:solidFill>
            <a:round/>
            <a:headEnd/>
            <a:tailEnd/>
          </a:ln>
        </p:spPr>
        <p:txBody>
          <a:bodyPr/>
          <a:lstStyle/>
          <a:p>
            <a:endParaRPr lang="en-US"/>
          </a:p>
        </p:txBody>
      </p:sp>
      <p:sp>
        <p:nvSpPr>
          <p:cNvPr id="12354" name="Line 122"/>
          <p:cNvSpPr>
            <a:spLocks noChangeShapeType="1"/>
          </p:cNvSpPr>
          <p:nvPr/>
        </p:nvSpPr>
        <p:spPr bwMode="auto">
          <a:xfrm>
            <a:off x="3243263" y="5033963"/>
            <a:ext cx="1587" cy="641350"/>
          </a:xfrm>
          <a:prstGeom prst="line">
            <a:avLst/>
          </a:prstGeom>
          <a:noFill/>
          <a:ln w="15875">
            <a:solidFill>
              <a:srgbClr val="000000"/>
            </a:solidFill>
            <a:round/>
            <a:headEnd/>
            <a:tailEnd/>
          </a:ln>
        </p:spPr>
        <p:txBody>
          <a:bodyPr/>
          <a:lstStyle/>
          <a:p>
            <a:endParaRPr lang="en-US"/>
          </a:p>
        </p:txBody>
      </p:sp>
      <p:sp>
        <p:nvSpPr>
          <p:cNvPr id="12355" name="Rectangle 123"/>
          <p:cNvSpPr>
            <a:spLocks noChangeArrowheads="1"/>
          </p:cNvSpPr>
          <p:nvPr/>
        </p:nvSpPr>
        <p:spPr bwMode="auto">
          <a:xfrm>
            <a:off x="769938" y="1250950"/>
            <a:ext cx="7566025" cy="274638"/>
          </a:xfrm>
          <a:prstGeom prst="rect">
            <a:avLst/>
          </a:prstGeom>
          <a:noFill/>
          <a:ln w="9525">
            <a:noFill/>
            <a:miter lim="800000"/>
            <a:headEnd/>
            <a:tailEnd/>
          </a:ln>
        </p:spPr>
        <p:txBody>
          <a:bodyPr lIns="0" tIns="0" rIns="0" bIns="0">
            <a:spAutoFit/>
          </a:bodyPr>
          <a:lstStyle/>
          <a:p>
            <a:pPr algn="ctr" eaLnBrk="1" hangingPunct="1"/>
            <a:r>
              <a:rPr lang="en-US" b="1">
                <a:solidFill>
                  <a:srgbClr val="000000"/>
                </a:solidFill>
              </a:rPr>
              <a:t>Example - when current flows left to right through the load</a:t>
            </a:r>
            <a:endParaRPr lang="en-US"/>
          </a:p>
        </p:txBody>
      </p:sp>
      <p:sp>
        <p:nvSpPr>
          <p:cNvPr id="12356" name="Line 132"/>
          <p:cNvSpPr>
            <a:spLocks noChangeShapeType="1"/>
          </p:cNvSpPr>
          <p:nvPr/>
        </p:nvSpPr>
        <p:spPr bwMode="auto">
          <a:xfrm>
            <a:off x="3333750" y="4070350"/>
            <a:ext cx="1958975" cy="0"/>
          </a:xfrm>
          <a:prstGeom prst="line">
            <a:avLst/>
          </a:prstGeom>
          <a:noFill/>
          <a:ln w="25400">
            <a:solidFill>
              <a:srgbClr val="0000FF"/>
            </a:solidFill>
            <a:round/>
            <a:headEnd/>
            <a:tailEnd type="none" w="lg" len="med"/>
          </a:ln>
          <a:effectLst/>
        </p:spPr>
        <p:txBody>
          <a:bodyPr/>
          <a:lstStyle/>
          <a:p>
            <a:endParaRPr lang="en-US"/>
          </a:p>
        </p:txBody>
      </p:sp>
      <p:grpSp>
        <p:nvGrpSpPr>
          <p:cNvPr id="16" name="Group 143"/>
          <p:cNvGrpSpPr>
            <a:grpSpLocks/>
          </p:cNvGrpSpPr>
          <p:nvPr/>
        </p:nvGrpSpPr>
        <p:grpSpPr bwMode="auto">
          <a:xfrm>
            <a:off x="4227513" y="3908425"/>
            <a:ext cx="496887" cy="508000"/>
            <a:chOff x="1193" y="2324"/>
            <a:chExt cx="313" cy="320"/>
          </a:xfrm>
        </p:grpSpPr>
        <p:sp>
          <p:nvSpPr>
            <p:cNvPr id="12384" name="Oval 144"/>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p>
              <a:pPr eaLnBrk="1" hangingPunct="1"/>
              <a:endParaRPr lang="en-US"/>
            </a:p>
          </p:txBody>
        </p:sp>
        <p:sp>
          <p:nvSpPr>
            <p:cNvPr id="12385" name="Oval 145"/>
            <p:cNvSpPr>
              <a:spLocks noChangeArrowheads="1"/>
            </p:cNvSpPr>
            <p:nvPr/>
          </p:nvSpPr>
          <p:spPr bwMode="auto">
            <a:xfrm>
              <a:off x="1193" y="2324"/>
              <a:ext cx="313" cy="320"/>
            </a:xfrm>
            <a:prstGeom prst="ellipse">
              <a:avLst/>
            </a:prstGeom>
            <a:noFill/>
            <a:ln w="15875" cap="rnd">
              <a:solidFill>
                <a:srgbClr val="000000"/>
              </a:solidFill>
              <a:round/>
              <a:headEnd/>
              <a:tailEnd/>
            </a:ln>
          </p:spPr>
          <p:txBody>
            <a:bodyPr/>
            <a:lstStyle/>
            <a:p>
              <a:pPr eaLnBrk="1" hangingPunct="1"/>
              <a:endParaRPr lang="en-US"/>
            </a:p>
          </p:txBody>
        </p:sp>
      </p:grpSp>
      <p:sp>
        <p:nvSpPr>
          <p:cNvPr id="12358" name="Line 146"/>
          <p:cNvSpPr>
            <a:spLocks noChangeShapeType="1"/>
          </p:cNvSpPr>
          <p:nvPr/>
        </p:nvSpPr>
        <p:spPr bwMode="auto">
          <a:xfrm flipV="1">
            <a:off x="4870450" y="4070350"/>
            <a:ext cx="230188" cy="0"/>
          </a:xfrm>
          <a:prstGeom prst="line">
            <a:avLst/>
          </a:prstGeom>
          <a:noFill/>
          <a:ln w="25400">
            <a:solidFill>
              <a:srgbClr val="0000FF"/>
            </a:solidFill>
            <a:round/>
            <a:headEnd/>
            <a:tailEnd type="triangle" w="lg" len="med"/>
          </a:ln>
          <a:effectLst/>
        </p:spPr>
        <p:txBody>
          <a:bodyPr/>
          <a:lstStyle/>
          <a:p>
            <a:endParaRPr lang="en-US"/>
          </a:p>
        </p:txBody>
      </p:sp>
      <p:sp>
        <p:nvSpPr>
          <p:cNvPr id="12359" name="Line 147"/>
          <p:cNvSpPr>
            <a:spLocks noChangeShapeType="1"/>
          </p:cNvSpPr>
          <p:nvPr/>
        </p:nvSpPr>
        <p:spPr bwMode="auto">
          <a:xfrm flipV="1">
            <a:off x="3717925" y="4070350"/>
            <a:ext cx="230188" cy="0"/>
          </a:xfrm>
          <a:prstGeom prst="line">
            <a:avLst/>
          </a:prstGeom>
          <a:noFill/>
          <a:ln w="25400">
            <a:solidFill>
              <a:srgbClr val="0000FF"/>
            </a:solidFill>
            <a:round/>
            <a:headEnd/>
            <a:tailEnd type="triangle" w="lg" len="med"/>
          </a:ln>
          <a:effectLst/>
        </p:spPr>
        <p:txBody>
          <a:bodyPr/>
          <a:lstStyle/>
          <a:p>
            <a:endParaRPr lang="en-US"/>
          </a:p>
        </p:txBody>
      </p:sp>
      <p:sp>
        <p:nvSpPr>
          <p:cNvPr id="12360" name="Text Box 148"/>
          <p:cNvSpPr txBox="1">
            <a:spLocks noChangeArrowheads="1"/>
          </p:cNvSpPr>
          <p:nvPr/>
        </p:nvSpPr>
        <p:spPr bwMode="auto">
          <a:xfrm>
            <a:off x="654050" y="203200"/>
            <a:ext cx="7912100" cy="366713"/>
          </a:xfrm>
          <a:prstGeom prst="rect">
            <a:avLst/>
          </a:prstGeom>
          <a:noFill/>
          <a:ln w="9525">
            <a:noFill/>
            <a:miter lim="800000"/>
            <a:headEnd/>
            <a:tailEnd/>
          </a:ln>
          <a:effectLst/>
        </p:spPr>
        <p:txBody>
          <a:bodyPr>
            <a:spAutoFit/>
          </a:bodyPr>
          <a:lstStyle/>
          <a:p>
            <a:pPr eaLnBrk="1" hangingPunct="1">
              <a:spcBef>
                <a:spcPct val="50000"/>
              </a:spcBef>
            </a:pPr>
            <a:endParaRPr lang="es-ES"/>
          </a:p>
        </p:txBody>
      </p:sp>
      <p:sp>
        <p:nvSpPr>
          <p:cNvPr id="12361" name="Text Box 149"/>
          <p:cNvSpPr txBox="1">
            <a:spLocks noChangeArrowheads="1"/>
          </p:cNvSpPr>
          <p:nvPr/>
        </p:nvSpPr>
        <p:spPr bwMode="auto">
          <a:xfrm>
            <a:off x="463550" y="382588"/>
            <a:ext cx="8218488"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t>Load Current Can Always Flow, Regardless of Switching State</a:t>
            </a:r>
          </a:p>
        </p:txBody>
      </p:sp>
      <p:sp>
        <p:nvSpPr>
          <p:cNvPr id="12362" name="Line 150"/>
          <p:cNvSpPr>
            <a:spLocks noChangeShapeType="1"/>
          </p:cNvSpPr>
          <p:nvPr/>
        </p:nvSpPr>
        <p:spPr bwMode="auto">
          <a:xfrm>
            <a:off x="3246438" y="3279775"/>
            <a:ext cx="241300" cy="149225"/>
          </a:xfrm>
          <a:prstGeom prst="line">
            <a:avLst/>
          </a:prstGeom>
          <a:noFill/>
          <a:ln w="15875">
            <a:solidFill>
              <a:srgbClr val="000000"/>
            </a:solidFill>
            <a:round/>
            <a:headEnd/>
            <a:tailEnd/>
          </a:ln>
        </p:spPr>
        <p:txBody>
          <a:bodyPr/>
          <a:lstStyle/>
          <a:p>
            <a:endParaRPr lang="en-US"/>
          </a:p>
        </p:txBody>
      </p:sp>
      <p:sp>
        <p:nvSpPr>
          <p:cNvPr id="12363" name="Line 151"/>
          <p:cNvSpPr>
            <a:spLocks noChangeShapeType="1"/>
          </p:cNvSpPr>
          <p:nvPr/>
        </p:nvSpPr>
        <p:spPr bwMode="auto">
          <a:xfrm>
            <a:off x="5368925" y="4811713"/>
            <a:ext cx="242888" cy="147637"/>
          </a:xfrm>
          <a:prstGeom prst="line">
            <a:avLst/>
          </a:prstGeom>
          <a:noFill/>
          <a:ln w="15875">
            <a:solidFill>
              <a:srgbClr val="000000"/>
            </a:solidFill>
            <a:round/>
            <a:headEnd/>
            <a:tailEnd/>
          </a:ln>
        </p:spPr>
        <p:txBody>
          <a:bodyPr/>
          <a:lstStyle/>
          <a:p>
            <a:endParaRPr lang="en-US"/>
          </a:p>
        </p:txBody>
      </p:sp>
      <p:sp>
        <p:nvSpPr>
          <p:cNvPr id="24746" name="Line 170"/>
          <p:cNvSpPr>
            <a:spLocks noChangeShapeType="1"/>
          </p:cNvSpPr>
          <p:nvPr/>
        </p:nvSpPr>
        <p:spPr bwMode="auto">
          <a:xfrm>
            <a:off x="3151188" y="3160713"/>
            <a:ext cx="0" cy="460375"/>
          </a:xfrm>
          <a:prstGeom prst="line">
            <a:avLst/>
          </a:prstGeom>
          <a:noFill/>
          <a:ln w="25400">
            <a:solidFill>
              <a:srgbClr val="0000FF"/>
            </a:solidFill>
            <a:round/>
            <a:headEnd/>
            <a:tailEnd type="triangle" w="lg" len="med"/>
          </a:ln>
          <a:effectLst/>
        </p:spPr>
        <p:txBody>
          <a:bodyPr/>
          <a:lstStyle/>
          <a:p>
            <a:endParaRPr lang="en-US"/>
          </a:p>
        </p:txBody>
      </p:sp>
      <p:sp>
        <p:nvSpPr>
          <p:cNvPr id="24748" name="Line 172"/>
          <p:cNvSpPr>
            <a:spLocks noChangeShapeType="1"/>
          </p:cNvSpPr>
          <p:nvPr/>
        </p:nvSpPr>
        <p:spPr bwMode="auto">
          <a:xfrm flipV="1">
            <a:off x="3995738" y="4889500"/>
            <a:ext cx="0" cy="460375"/>
          </a:xfrm>
          <a:prstGeom prst="line">
            <a:avLst/>
          </a:prstGeom>
          <a:noFill/>
          <a:ln w="25400">
            <a:solidFill>
              <a:srgbClr val="0000FF"/>
            </a:solidFill>
            <a:round/>
            <a:headEnd/>
            <a:tailEnd type="triangle" w="lg" len="med"/>
          </a:ln>
          <a:effectLst/>
        </p:spPr>
        <p:txBody>
          <a:bodyPr/>
          <a:lstStyle/>
          <a:p>
            <a:endParaRPr lang="en-US"/>
          </a:p>
        </p:txBody>
      </p:sp>
      <p:sp>
        <p:nvSpPr>
          <p:cNvPr id="24749" name="Line 173"/>
          <p:cNvSpPr>
            <a:spLocks noChangeShapeType="1"/>
          </p:cNvSpPr>
          <p:nvPr/>
        </p:nvSpPr>
        <p:spPr bwMode="auto">
          <a:xfrm>
            <a:off x="5262563" y="4695825"/>
            <a:ext cx="0" cy="460375"/>
          </a:xfrm>
          <a:prstGeom prst="line">
            <a:avLst/>
          </a:prstGeom>
          <a:noFill/>
          <a:ln w="25400">
            <a:solidFill>
              <a:srgbClr val="0000FF"/>
            </a:solidFill>
            <a:round/>
            <a:headEnd/>
            <a:tailEnd type="triangle" w="lg" len="med"/>
          </a:ln>
          <a:effectLst/>
        </p:spPr>
        <p:txBody>
          <a:bodyPr/>
          <a:lstStyle/>
          <a:p>
            <a:endParaRPr lang="en-US"/>
          </a:p>
        </p:txBody>
      </p:sp>
      <p:sp>
        <p:nvSpPr>
          <p:cNvPr id="24750" name="Line 174"/>
          <p:cNvSpPr>
            <a:spLocks noChangeShapeType="1"/>
          </p:cNvSpPr>
          <p:nvPr/>
        </p:nvSpPr>
        <p:spPr bwMode="auto">
          <a:xfrm flipV="1">
            <a:off x="6108700" y="3352800"/>
            <a:ext cx="0" cy="460375"/>
          </a:xfrm>
          <a:prstGeom prst="line">
            <a:avLst/>
          </a:prstGeom>
          <a:noFill/>
          <a:ln w="25400">
            <a:solidFill>
              <a:srgbClr val="0000FF"/>
            </a:solidFill>
            <a:round/>
            <a:headEnd/>
            <a:tailEnd type="triangle" w="lg" len="med"/>
          </a:ln>
          <a:effectLst/>
        </p:spPr>
        <p:txBody>
          <a:bodyPr/>
          <a:lstStyle/>
          <a:p>
            <a:endParaRPr lang="en-US"/>
          </a:p>
        </p:txBody>
      </p:sp>
      <p:grpSp>
        <p:nvGrpSpPr>
          <p:cNvPr id="17" name="Group 177"/>
          <p:cNvGrpSpPr>
            <a:grpSpLocks/>
          </p:cNvGrpSpPr>
          <p:nvPr/>
        </p:nvGrpSpPr>
        <p:grpSpPr bwMode="auto">
          <a:xfrm>
            <a:off x="3151188" y="4811713"/>
            <a:ext cx="192087" cy="268287"/>
            <a:chOff x="4380" y="1241"/>
            <a:chExt cx="121" cy="169"/>
          </a:xfrm>
        </p:grpSpPr>
        <p:sp>
          <p:nvSpPr>
            <p:cNvPr id="12382" name="Line 175"/>
            <p:cNvSpPr>
              <a:spLocks noChangeShapeType="1"/>
            </p:cNvSpPr>
            <p:nvPr/>
          </p:nvSpPr>
          <p:spPr bwMode="auto">
            <a:xfrm flipH="1">
              <a:off x="4380" y="1241"/>
              <a:ext cx="121" cy="169"/>
            </a:xfrm>
            <a:prstGeom prst="line">
              <a:avLst/>
            </a:prstGeom>
            <a:noFill/>
            <a:ln w="25400">
              <a:solidFill>
                <a:srgbClr val="FF0000"/>
              </a:solidFill>
              <a:round/>
              <a:headEnd/>
              <a:tailEnd/>
            </a:ln>
            <a:effectLst/>
          </p:spPr>
          <p:txBody>
            <a:bodyPr/>
            <a:lstStyle/>
            <a:p>
              <a:endParaRPr lang="en-US"/>
            </a:p>
          </p:txBody>
        </p:sp>
        <p:sp>
          <p:nvSpPr>
            <p:cNvPr id="12383" name="Line 176"/>
            <p:cNvSpPr>
              <a:spLocks noChangeShapeType="1"/>
            </p:cNvSpPr>
            <p:nvPr/>
          </p:nvSpPr>
          <p:spPr bwMode="auto">
            <a:xfrm>
              <a:off x="4380" y="1241"/>
              <a:ext cx="121" cy="169"/>
            </a:xfrm>
            <a:prstGeom prst="line">
              <a:avLst/>
            </a:prstGeom>
            <a:noFill/>
            <a:ln w="25400">
              <a:solidFill>
                <a:srgbClr val="FF0000"/>
              </a:solidFill>
              <a:round/>
              <a:headEnd/>
              <a:tailEnd/>
            </a:ln>
            <a:effectLst/>
          </p:spPr>
          <p:txBody>
            <a:bodyPr/>
            <a:lstStyle/>
            <a:p>
              <a:endParaRPr lang="en-US"/>
            </a:p>
          </p:txBody>
        </p:sp>
      </p:grpSp>
      <p:grpSp>
        <p:nvGrpSpPr>
          <p:cNvPr id="18" name="Group 178"/>
          <p:cNvGrpSpPr>
            <a:grpSpLocks/>
          </p:cNvGrpSpPr>
          <p:nvPr/>
        </p:nvGrpSpPr>
        <p:grpSpPr bwMode="auto">
          <a:xfrm>
            <a:off x="5916613" y="4811713"/>
            <a:ext cx="192087" cy="268287"/>
            <a:chOff x="4380" y="1241"/>
            <a:chExt cx="121" cy="169"/>
          </a:xfrm>
        </p:grpSpPr>
        <p:sp>
          <p:nvSpPr>
            <p:cNvPr id="12380" name="Line 179"/>
            <p:cNvSpPr>
              <a:spLocks noChangeShapeType="1"/>
            </p:cNvSpPr>
            <p:nvPr/>
          </p:nvSpPr>
          <p:spPr bwMode="auto">
            <a:xfrm flipH="1">
              <a:off x="4380" y="1241"/>
              <a:ext cx="121" cy="169"/>
            </a:xfrm>
            <a:prstGeom prst="line">
              <a:avLst/>
            </a:prstGeom>
            <a:noFill/>
            <a:ln w="25400">
              <a:solidFill>
                <a:srgbClr val="FF0000"/>
              </a:solidFill>
              <a:round/>
              <a:headEnd/>
              <a:tailEnd/>
            </a:ln>
            <a:effectLst/>
          </p:spPr>
          <p:txBody>
            <a:bodyPr/>
            <a:lstStyle/>
            <a:p>
              <a:endParaRPr lang="en-US"/>
            </a:p>
          </p:txBody>
        </p:sp>
        <p:sp>
          <p:nvSpPr>
            <p:cNvPr id="12381" name="Line 180"/>
            <p:cNvSpPr>
              <a:spLocks noChangeShapeType="1"/>
            </p:cNvSpPr>
            <p:nvPr/>
          </p:nvSpPr>
          <p:spPr bwMode="auto">
            <a:xfrm>
              <a:off x="4380" y="1241"/>
              <a:ext cx="121" cy="169"/>
            </a:xfrm>
            <a:prstGeom prst="line">
              <a:avLst/>
            </a:prstGeom>
            <a:noFill/>
            <a:ln w="25400">
              <a:solidFill>
                <a:srgbClr val="FF0000"/>
              </a:solidFill>
              <a:round/>
              <a:headEnd/>
              <a:tailEnd/>
            </a:ln>
            <a:effectLst/>
          </p:spPr>
          <p:txBody>
            <a:bodyPr/>
            <a:lstStyle/>
            <a:p>
              <a:endParaRPr lang="en-US"/>
            </a:p>
          </p:txBody>
        </p:sp>
      </p:grpSp>
      <p:grpSp>
        <p:nvGrpSpPr>
          <p:cNvPr id="19" name="Group 181"/>
          <p:cNvGrpSpPr>
            <a:grpSpLocks/>
          </p:cNvGrpSpPr>
          <p:nvPr/>
        </p:nvGrpSpPr>
        <p:grpSpPr bwMode="auto">
          <a:xfrm>
            <a:off x="5262563" y="3275013"/>
            <a:ext cx="192087" cy="268287"/>
            <a:chOff x="4380" y="1241"/>
            <a:chExt cx="121" cy="169"/>
          </a:xfrm>
        </p:grpSpPr>
        <p:sp>
          <p:nvSpPr>
            <p:cNvPr id="12378" name="Line 182"/>
            <p:cNvSpPr>
              <a:spLocks noChangeShapeType="1"/>
            </p:cNvSpPr>
            <p:nvPr/>
          </p:nvSpPr>
          <p:spPr bwMode="auto">
            <a:xfrm flipH="1">
              <a:off x="4380" y="1241"/>
              <a:ext cx="121" cy="169"/>
            </a:xfrm>
            <a:prstGeom prst="line">
              <a:avLst/>
            </a:prstGeom>
            <a:noFill/>
            <a:ln w="25400">
              <a:solidFill>
                <a:srgbClr val="FF0000"/>
              </a:solidFill>
              <a:round/>
              <a:headEnd/>
              <a:tailEnd/>
            </a:ln>
            <a:effectLst/>
          </p:spPr>
          <p:txBody>
            <a:bodyPr/>
            <a:lstStyle/>
            <a:p>
              <a:endParaRPr lang="en-US"/>
            </a:p>
          </p:txBody>
        </p:sp>
        <p:sp>
          <p:nvSpPr>
            <p:cNvPr id="12379" name="Line 183"/>
            <p:cNvSpPr>
              <a:spLocks noChangeShapeType="1"/>
            </p:cNvSpPr>
            <p:nvPr/>
          </p:nvSpPr>
          <p:spPr bwMode="auto">
            <a:xfrm>
              <a:off x="4380" y="1241"/>
              <a:ext cx="121" cy="169"/>
            </a:xfrm>
            <a:prstGeom prst="line">
              <a:avLst/>
            </a:prstGeom>
            <a:noFill/>
            <a:ln w="25400">
              <a:solidFill>
                <a:srgbClr val="FF0000"/>
              </a:solidFill>
              <a:round/>
              <a:headEnd/>
              <a:tailEnd/>
            </a:ln>
            <a:effectLst/>
          </p:spPr>
          <p:txBody>
            <a:bodyPr/>
            <a:lstStyle/>
            <a:p>
              <a:endParaRPr lang="en-US"/>
            </a:p>
          </p:txBody>
        </p:sp>
      </p:grpSp>
      <p:grpSp>
        <p:nvGrpSpPr>
          <p:cNvPr id="20" name="Group 184"/>
          <p:cNvGrpSpPr>
            <a:grpSpLocks/>
          </p:cNvGrpSpPr>
          <p:nvPr/>
        </p:nvGrpSpPr>
        <p:grpSpPr bwMode="auto">
          <a:xfrm>
            <a:off x="3803650" y="3275013"/>
            <a:ext cx="192088" cy="268287"/>
            <a:chOff x="4380" y="1241"/>
            <a:chExt cx="121" cy="169"/>
          </a:xfrm>
        </p:grpSpPr>
        <p:sp>
          <p:nvSpPr>
            <p:cNvPr id="12376" name="Line 185"/>
            <p:cNvSpPr>
              <a:spLocks noChangeShapeType="1"/>
            </p:cNvSpPr>
            <p:nvPr/>
          </p:nvSpPr>
          <p:spPr bwMode="auto">
            <a:xfrm flipH="1">
              <a:off x="4380" y="1241"/>
              <a:ext cx="121" cy="169"/>
            </a:xfrm>
            <a:prstGeom prst="line">
              <a:avLst/>
            </a:prstGeom>
            <a:noFill/>
            <a:ln w="25400">
              <a:solidFill>
                <a:srgbClr val="FF0000"/>
              </a:solidFill>
              <a:round/>
              <a:headEnd/>
              <a:tailEnd/>
            </a:ln>
            <a:effectLst/>
          </p:spPr>
          <p:txBody>
            <a:bodyPr/>
            <a:lstStyle/>
            <a:p>
              <a:endParaRPr lang="en-US"/>
            </a:p>
          </p:txBody>
        </p:sp>
        <p:sp>
          <p:nvSpPr>
            <p:cNvPr id="12377" name="Line 186"/>
            <p:cNvSpPr>
              <a:spLocks noChangeShapeType="1"/>
            </p:cNvSpPr>
            <p:nvPr/>
          </p:nvSpPr>
          <p:spPr bwMode="auto">
            <a:xfrm>
              <a:off x="4380" y="1241"/>
              <a:ext cx="121" cy="169"/>
            </a:xfrm>
            <a:prstGeom prst="line">
              <a:avLst/>
            </a:prstGeom>
            <a:noFill/>
            <a:ln w="25400">
              <a:solidFill>
                <a:srgbClr val="FF0000"/>
              </a:solidFill>
              <a:round/>
              <a:headEnd/>
              <a:tailEnd/>
            </a:ln>
            <a:effectLst/>
          </p:spPr>
          <p:txBody>
            <a:bodyPr/>
            <a:lstStyle/>
            <a:p>
              <a:endParaRPr lang="en-US"/>
            </a:p>
          </p:txBody>
        </p:sp>
      </p:grpSp>
      <p:sp>
        <p:nvSpPr>
          <p:cNvPr id="24765" name="Text Box 189"/>
          <p:cNvSpPr txBox="1">
            <a:spLocks noChangeArrowheads="1"/>
          </p:cNvSpPr>
          <p:nvPr/>
        </p:nvSpPr>
        <p:spPr bwMode="auto">
          <a:xfrm>
            <a:off x="2382838" y="3160713"/>
            <a:ext cx="768350" cy="366712"/>
          </a:xfrm>
          <a:prstGeom prst="rect">
            <a:avLst/>
          </a:prstGeom>
          <a:noFill/>
          <a:ln w="9525">
            <a:noFill/>
            <a:miter lim="800000"/>
            <a:headEnd/>
            <a:tailEnd/>
          </a:ln>
          <a:effectLst/>
        </p:spPr>
        <p:txBody>
          <a:bodyPr>
            <a:spAutoFit/>
          </a:bodyPr>
          <a:lstStyle/>
          <a:p>
            <a:pPr algn="r" eaLnBrk="1" hangingPunct="1">
              <a:spcBef>
                <a:spcPct val="50000"/>
              </a:spcBef>
            </a:pPr>
            <a:r>
              <a:rPr lang="en-US" b="1">
                <a:solidFill>
                  <a:srgbClr val="0000FF"/>
                </a:solidFill>
              </a:rPr>
              <a:t>here</a:t>
            </a:r>
          </a:p>
        </p:txBody>
      </p:sp>
      <p:sp>
        <p:nvSpPr>
          <p:cNvPr id="24766" name="Text Box 190"/>
          <p:cNvSpPr txBox="1">
            <a:spLocks noChangeArrowheads="1"/>
          </p:cNvSpPr>
          <p:nvPr/>
        </p:nvSpPr>
        <p:spPr bwMode="auto">
          <a:xfrm>
            <a:off x="3957638" y="5059363"/>
            <a:ext cx="998537" cy="366712"/>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0000FF"/>
                </a:solidFill>
              </a:rPr>
              <a:t>or here</a:t>
            </a:r>
          </a:p>
        </p:txBody>
      </p:sp>
      <p:sp>
        <p:nvSpPr>
          <p:cNvPr id="24767" name="Text Box 191"/>
          <p:cNvSpPr txBox="1">
            <a:spLocks noChangeArrowheads="1"/>
          </p:cNvSpPr>
          <p:nvPr/>
        </p:nvSpPr>
        <p:spPr bwMode="auto">
          <a:xfrm>
            <a:off x="6070600" y="3484563"/>
            <a:ext cx="1036638" cy="366712"/>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0000FF"/>
                </a:solidFill>
              </a:rPr>
              <a:t>or here</a:t>
            </a:r>
          </a:p>
        </p:txBody>
      </p:sp>
      <p:sp>
        <p:nvSpPr>
          <p:cNvPr id="24768" name="Text Box 192"/>
          <p:cNvSpPr txBox="1">
            <a:spLocks noChangeArrowheads="1"/>
          </p:cNvSpPr>
          <p:nvPr/>
        </p:nvSpPr>
        <p:spPr bwMode="auto">
          <a:xfrm>
            <a:off x="4149725" y="4581525"/>
            <a:ext cx="1152525" cy="366713"/>
          </a:xfrm>
          <a:prstGeom prst="rect">
            <a:avLst/>
          </a:prstGeom>
          <a:noFill/>
          <a:ln w="9525">
            <a:noFill/>
            <a:miter lim="800000"/>
            <a:headEnd/>
            <a:tailEnd/>
          </a:ln>
          <a:effectLst/>
        </p:spPr>
        <p:txBody>
          <a:bodyPr>
            <a:spAutoFit/>
          </a:bodyPr>
          <a:lstStyle/>
          <a:p>
            <a:pPr algn="r" eaLnBrk="1" hangingPunct="1">
              <a:spcBef>
                <a:spcPct val="50000"/>
              </a:spcBef>
            </a:pPr>
            <a:r>
              <a:rPr lang="en-US" b="1">
                <a:solidFill>
                  <a:srgbClr val="0000FF"/>
                </a:solidFill>
              </a:rPr>
              <a: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76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7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7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7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7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7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76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749"/>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4765"/>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24746"/>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4748"/>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47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46" grpId="0" animBg="1"/>
      <p:bldP spid="24746" grpId="1" animBg="1"/>
      <p:bldP spid="24748" grpId="0" animBg="1"/>
      <p:bldP spid="24748" grpId="1" animBg="1"/>
      <p:bldP spid="24749" grpId="0" animBg="1"/>
      <p:bldP spid="24750" grpId="0" animBg="1"/>
      <p:bldP spid="24765" grpId="0"/>
      <p:bldP spid="24765" grpId="1"/>
      <p:bldP spid="24766" grpId="0"/>
      <p:bldP spid="24766" grpId="1"/>
      <p:bldP spid="24767" grpId="0"/>
      <p:bldP spid="2476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miter lim="800000"/>
            <a:headEnd/>
            <a:tailEnd/>
          </a:ln>
        </p:spPr>
        <p:txBody>
          <a:bodyPr/>
          <a:lstStyle/>
          <a:p>
            <a:fld id="{F7027ADD-9728-4465-828D-63EE62167787}" type="slidenum">
              <a:rPr lang="en-US"/>
              <a:pPr/>
              <a:t>76</a:t>
            </a:fld>
            <a:endParaRPr lang="en-US"/>
          </a:p>
        </p:txBody>
      </p:sp>
      <p:sp>
        <p:nvSpPr>
          <p:cNvPr id="13315" name="Rectangle 2"/>
          <p:cNvSpPr>
            <a:spLocks noChangeArrowheads="1"/>
          </p:cNvSpPr>
          <p:nvPr/>
        </p:nvSpPr>
        <p:spPr bwMode="auto">
          <a:xfrm>
            <a:off x="1766888" y="1141413"/>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sp>
        <p:nvSpPr>
          <p:cNvPr id="13316" name="Line 3"/>
          <p:cNvSpPr>
            <a:spLocks noChangeShapeType="1"/>
          </p:cNvSpPr>
          <p:nvPr/>
        </p:nvSpPr>
        <p:spPr bwMode="auto">
          <a:xfrm>
            <a:off x="3240088" y="2638425"/>
            <a:ext cx="1587" cy="488950"/>
          </a:xfrm>
          <a:prstGeom prst="line">
            <a:avLst/>
          </a:prstGeom>
          <a:noFill/>
          <a:ln w="15875">
            <a:solidFill>
              <a:srgbClr val="000000"/>
            </a:solidFill>
            <a:round/>
            <a:headEnd/>
            <a:tailEnd/>
          </a:ln>
        </p:spPr>
        <p:txBody>
          <a:bodyPr/>
          <a:lstStyle/>
          <a:p>
            <a:endParaRPr lang="en-US"/>
          </a:p>
        </p:txBody>
      </p:sp>
      <p:sp>
        <p:nvSpPr>
          <p:cNvPr id="13317" name="Line 4"/>
          <p:cNvSpPr>
            <a:spLocks noChangeShapeType="1"/>
          </p:cNvSpPr>
          <p:nvPr/>
        </p:nvSpPr>
        <p:spPr bwMode="auto">
          <a:xfrm>
            <a:off x="3240088" y="3125788"/>
            <a:ext cx="1587" cy="168275"/>
          </a:xfrm>
          <a:prstGeom prst="line">
            <a:avLst/>
          </a:prstGeom>
          <a:noFill/>
          <a:ln w="15875">
            <a:solidFill>
              <a:srgbClr val="000000"/>
            </a:solidFill>
            <a:round/>
            <a:headEnd/>
            <a:tailEnd/>
          </a:ln>
        </p:spPr>
        <p:txBody>
          <a:bodyPr/>
          <a:lstStyle/>
          <a:p>
            <a:endParaRPr lang="en-US"/>
          </a:p>
        </p:txBody>
      </p:sp>
      <p:sp>
        <p:nvSpPr>
          <p:cNvPr id="13318" name="Line 5"/>
          <p:cNvSpPr>
            <a:spLocks noChangeShapeType="1"/>
          </p:cNvSpPr>
          <p:nvPr/>
        </p:nvSpPr>
        <p:spPr bwMode="auto">
          <a:xfrm>
            <a:off x="3240088" y="3506788"/>
            <a:ext cx="1587" cy="641350"/>
          </a:xfrm>
          <a:prstGeom prst="line">
            <a:avLst/>
          </a:prstGeom>
          <a:noFill/>
          <a:ln w="15875">
            <a:solidFill>
              <a:srgbClr val="000000"/>
            </a:solidFill>
            <a:round/>
            <a:headEnd/>
            <a:tailEnd/>
          </a:ln>
        </p:spPr>
        <p:txBody>
          <a:bodyPr/>
          <a:lstStyle/>
          <a:p>
            <a:endParaRPr lang="en-US"/>
          </a:p>
        </p:txBody>
      </p:sp>
      <p:grpSp>
        <p:nvGrpSpPr>
          <p:cNvPr id="2" name="Group 6"/>
          <p:cNvGrpSpPr>
            <a:grpSpLocks/>
          </p:cNvGrpSpPr>
          <p:nvPr/>
        </p:nvGrpSpPr>
        <p:grpSpPr bwMode="auto">
          <a:xfrm>
            <a:off x="3756025" y="3138488"/>
            <a:ext cx="288925" cy="149225"/>
            <a:chOff x="896" y="1839"/>
            <a:chExt cx="182" cy="94"/>
          </a:xfrm>
        </p:grpSpPr>
        <p:grpSp>
          <p:nvGrpSpPr>
            <p:cNvPr id="3" name="Group 7"/>
            <p:cNvGrpSpPr>
              <a:grpSpLocks/>
            </p:cNvGrpSpPr>
            <p:nvPr/>
          </p:nvGrpSpPr>
          <p:grpSpPr bwMode="auto">
            <a:xfrm>
              <a:off x="906" y="1839"/>
              <a:ext cx="162" cy="94"/>
              <a:chOff x="906" y="1839"/>
              <a:chExt cx="162" cy="94"/>
            </a:xfrm>
          </p:grpSpPr>
          <p:sp>
            <p:nvSpPr>
              <p:cNvPr id="13438" name="Freeform 8"/>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3439" name="Freeform 9"/>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3437" name="Line 10"/>
            <p:cNvSpPr>
              <a:spLocks noChangeShapeType="1"/>
            </p:cNvSpPr>
            <p:nvPr/>
          </p:nvSpPr>
          <p:spPr bwMode="auto">
            <a:xfrm>
              <a:off x="896" y="1839"/>
              <a:ext cx="182" cy="1"/>
            </a:xfrm>
            <a:prstGeom prst="line">
              <a:avLst/>
            </a:prstGeom>
            <a:noFill/>
            <a:ln w="15875">
              <a:solidFill>
                <a:srgbClr val="000000"/>
              </a:solidFill>
              <a:round/>
              <a:headEnd/>
              <a:tailEnd/>
            </a:ln>
          </p:spPr>
          <p:txBody>
            <a:bodyPr/>
            <a:lstStyle/>
            <a:p>
              <a:endParaRPr lang="en-US"/>
            </a:p>
          </p:txBody>
        </p:sp>
      </p:grpSp>
      <p:sp>
        <p:nvSpPr>
          <p:cNvPr id="13320" name="Line 11"/>
          <p:cNvSpPr>
            <a:spLocks noChangeShapeType="1"/>
          </p:cNvSpPr>
          <p:nvPr/>
        </p:nvSpPr>
        <p:spPr bwMode="auto">
          <a:xfrm flipV="1">
            <a:off x="3900488" y="2867025"/>
            <a:ext cx="1587" cy="271463"/>
          </a:xfrm>
          <a:prstGeom prst="line">
            <a:avLst/>
          </a:prstGeom>
          <a:noFill/>
          <a:ln w="15875">
            <a:solidFill>
              <a:srgbClr val="000000"/>
            </a:solidFill>
            <a:round/>
            <a:headEnd/>
            <a:tailEnd/>
          </a:ln>
        </p:spPr>
        <p:txBody>
          <a:bodyPr/>
          <a:lstStyle/>
          <a:p>
            <a:endParaRPr lang="en-US"/>
          </a:p>
        </p:txBody>
      </p:sp>
      <p:sp>
        <p:nvSpPr>
          <p:cNvPr id="13321" name="Line 12"/>
          <p:cNvSpPr>
            <a:spLocks noChangeShapeType="1"/>
          </p:cNvSpPr>
          <p:nvPr/>
        </p:nvSpPr>
        <p:spPr bwMode="auto">
          <a:xfrm flipV="1">
            <a:off x="3900488" y="3297238"/>
            <a:ext cx="1587" cy="533400"/>
          </a:xfrm>
          <a:prstGeom prst="line">
            <a:avLst/>
          </a:prstGeom>
          <a:noFill/>
          <a:ln w="15875">
            <a:solidFill>
              <a:srgbClr val="000000"/>
            </a:solidFill>
            <a:round/>
            <a:headEnd/>
            <a:tailEnd/>
          </a:ln>
        </p:spPr>
        <p:txBody>
          <a:bodyPr/>
          <a:lstStyle/>
          <a:p>
            <a:endParaRPr lang="en-US"/>
          </a:p>
        </p:txBody>
      </p:sp>
      <p:sp>
        <p:nvSpPr>
          <p:cNvPr id="13322" name="Line 13"/>
          <p:cNvSpPr>
            <a:spLocks noChangeShapeType="1"/>
          </p:cNvSpPr>
          <p:nvPr/>
        </p:nvSpPr>
        <p:spPr bwMode="auto">
          <a:xfrm flipH="1">
            <a:off x="3249613" y="2867025"/>
            <a:ext cx="650875" cy="1588"/>
          </a:xfrm>
          <a:prstGeom prst="line">
            <a:avLst/>
          </a:prstGeom>
          <a:noFill/>
          <a:ln w="15875">
            <a:solidFill>
              <a:srgbClr val="000000"/>
            </a:solidFill>
            <a:round/>
            <a:headEnd/>
            <a:tailEnd/>
          </a:ln>
        </p:spPr>
        <p:txBody>
          <a:bodyPr/>
          <a:lstStyle/>
          <a:p>
            <a:endParaRPr lang="en-US"/>
          </a:p>
        </p:txBody>
      </p:sp>
      <p:sp>
        <p:nvSpPr>
          <p:cNvPr id="13323" name="Line 14"/>
          <p:cNvSpPr>
            <a:spLocks noChangeShapeType="1"/>
          </p:cNvSpPr>
          <p:nvPr/>
        </p:nvSpPr>
        <p:spPr bwMode="auto">
          <a:xfrm>
            <a:off x="5364163" y="2638425"/>
            <a:ext cx="1587" cy="488950"/>
          </a:xfrm>
          <a:prstGeom prst="line">
            <a:avLst/>
          </a:prstGeom>
          <a:noFill/>
          <a:ln w="15875">
            <a:solidFill>
              <a:srgbClr val="000000"/>
            </a:solidFill>
            <a:round/>
            <a:headEnd/>
            <a:tailEnd/>
          </a:ln>
        </p:spPr>
        <p:txBody>
          <a:bodyPr/>
          <a:lstStyle/>
          <a:p>
            <a:endParaRPr lang="en-US"/>
          </a:p>
        </p:txBody>
      </p:sp>
      <p:sp>
        <p:nvSpPr>
          <p:cNvPr id="13324" name="Line 15"/>
          <p:cNvSpPr>
            <a:spLocks noChangeShapeType="1"/>
          </p:cNvSpPr>
          <p:nvPr/>
        </p:nvSpPr>
        <p:spPr bwMode="auto">
          <a:xfrm>
            <a:off x="5364163" y="3125788"/>
            <a:ext cx="1587" cy="168275"/>
          </a:xfrm>
          <a:prstGeom prst="line">
            <a:avLst/>
          </a:prstGeom>
          <a:noFill/>
          <a:ln w="15875">
            <a:solidFill>
              <a:srgbClr val="000000"/>
            </a:solidFill>
            <a:round/>
            <a:headEnd/>
            <a:tailEnd/>
          </a:ln>
        </p:spPr>
        <p:txBody>
          <a:bodyPr/>
          <a:lstStyle/>
          <a:p>
            <a:endParaRPr lang="en-US"/>
          </a:p>
        </p:txBody>
      </p:sp>
      <p:sp>
        <p:nvSpPr>
          <p:cNvPr id="13325" name="Line 16"/>
          <p:cNvSpPr>
            <a:spLocks noChangeShapeType="1"/>
          </p:cNvSpPr>
          <p:nvPr/>
        </p:nvSpPr>
        <p:spPr bwMode="auto">
          <a:xfrm>
            <a:off x="5364163" y="3294063"/>
            <a:ext cx="241300" cy="149225"/>
          </a:xfrm>
          <a:prstGeom prst="line">
            <a:avLst/>
          </a:prstGeom>
          <a:noFill/>
          <a:ln w="15875">
            <a:solidFill>
              <a:srgbClr val="000000"/>
            </a:solidFill>
            <a:round/>
            <a:headEnd/>
            <a:tailEnd/>
          </a:ln>
        </p:spPr>
        <p:txBody>
          <a:bodyPr/>
          <a:lstStyle/>
          <a:p>
            <a:endParaRPr lang="en-US"/>
          </a:p>
        </p:txBody>
      </p:sp>
      <p:grpSp>
        <p:nvGrpSpPr>
          <p:cNvPr id="4" name="Group 17"/>
          <p:cNvGrpSpPr>
            <a:grpSpLocks/>
          </p:cNvGrpSpPr>
          <p:nvPr/>
        </p:nvGrpSpPr>
        <p:grpSpPr bwMode="auto">
          <a:xfrm>
            <a:off x="5880100" y="3138488"/>
            <a:ext cx="288925" cy="149225"/>
            <a:chOff x="2234" y="1839"/>
            <a:chExt cx="182" cy="94"/>
          </a:xfrm>
        </p:grpSpPr>
        <p:grpSp>
          <p:nvGrpSpPr>
            <p:cNvPr id="5" name="Group 18"/>
            <p:cNvGrpSpPr>
              <a:grpSpLocks/>
            </p:cNvGrpSpPr>
            <p:nvPr/>
          </p:nvGrpSpPr>
          <p:grpSpPr bwMode="auto">
            <a:xfrm>
              <a:off x="2244" y="1839"/>
              <a:ext cx="162" cy="94"/>
              <a:chOff x="2244" y="1839"/>
              <a:chExt cx="162" cy="94"/>
            </a:xfrm>
          </p:grpSpPr>
          <p:sp>
            <p:nvSpPr>
              <p:cNvPr id="13434" name="Freeform 19"/>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3435" name="Freeform 20"/>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3433" name="Line 21"/>
            <p:cNvSpPr>
              <a:spLocks noChangeShapeType="1"/>
            </p:cNvSpPr>
            <p:nvPr/>
          </p:nvSpPr>
          <p:spPr bwMode="auto">
            <a:xfrm>
              <a:off x="2234" y="1839"/>
              <a:ext cx="182" cy="1"/>
            </a:xfrm>
            <a:prstGeom prst="line">
              <a:avLst/>
            </a:prstGeom>
            <a:noFill/>
            <a:ln w="15875">
              <a:solidFill>
                <a:srgbClr val="000000"/>
              </a:solidFill>
              <a:round/>
              <a:headEnd/>
              <a:tailEnd/>
            </a:ln>
          </p:spPr>
          <p:txBody>
            <a:bodyPr/>
            <a:lstStyle/>
            <a:p>
              <a:endParaRPr lang="en-US"/>
            </a:p>
          </p:txBody>
        </p:sp>
      </p:grpSp>
      <p:sp>
        <p:nvSpPr>
          <p:cNvPr id="13327" name="Line 22"/>
          <p:cNvSpPr>
            <a:spLocks noChangeShapeType="1"/>
          </p:cNvSpPr>
          <p:nvPr/>
        </p:nvSpPr>
        <p:spPr bwMode="auto">
          <a:xfrm flipV="1">
            <a:off x="6024563" y="2867025"/>
            <a:ext cx="1587" cy="271463"/>
          </a:xfrm>
          <a:prstGeom prst="line">
            <a:avLst/>
          </a:prstGeom>
          <a:noFill/>
          <a:ln w="15875">
            <a:solidFill>
              <a:srgbClr val="000000"/>
            </a:solidFill>
            <a:round/>
            <a:headEnd/>
            <a:tailEnd/>
          </a:ln>
        </p:spPr>
        <p:txBody>
          <a:bodyPr/>
          <a:lstStyle/>
          <a:p>
            <a:endParaRPr lang="en-US"/>
          </a:p>
        </p:txBody>
      </p:sp>
      <p:sp>
        <p:nvSpPr>
          <p:cNvPr id="13328" name="Line 23"/>
          <p:cNvSpPr>
            <a:spLocks noChangeShapeType="1"/>
          </p:cNvSpPr>
          <p:nvPr/>
        </p:nvSpPr>
        <p:spPr bwMode="auto">
          <a:xfrm flipV="1">
            <a:off x="6024563" y="3297238"/>
            <a:ext cx="1587" cy="533400"/>
          </a:xfrm>
          <a:prstGeom prst="line">
            <a:avLst/>
          </a:prstGeom>
          <a:noFill/>
          <a:ln w="15875">
            <a:solidFill>
              <a:srgbClr val="000000"/>
            </a:solidFill>
            <a:round/>
            <a:headEnd/>
            <a:tailEnd/>
          </a:ln>
        </p:spPr>
        <p:txBody>
          <a:bodyPr/>
          <a:lstStyle/>
          <a:p>
            <a:endParaRPr lang="en-US"/>
          </a:p>
        </p:txBody>
      </p:sp>
      <p:sp>
        <p:nvSpPr>
          <p:cNvPr id="13329" name="Line 24"/>
          <p:cNvSpPr>
            <a:spLocks noChangeShapeType="1"/>
          </p:cNvSpPr>
          <p:nvPr/>
        </p:nvSpPr>
        <p:spPr bwMode="auto">
          <a:xfrm flipH="1">
            <a:off x="5362575" y="2867025"/>
            <a:ext cx="661988" cy="1588"/>
          </a:xfrm>
          <a:prstGeom prst="line">
            <a:avLst/>
          </a:prstGeom>
          <a:noFill/>
          <a:ln w="15875">
            <a:solidFill>
              <a:srgbClr val="000000"/>
            </a:solidFill>
            <a:round/>
            <a:headEnd/>
            <a:tailEnd/>
          </a:ln>
        </p:spPr>
        <p:txBody>
          <a:bodyPr/>
          <a:lstStyle/>
          <a:p>
            <a:endParaRPr lang="en-US"/>
          </a:p>
        </p:txBody>
      </p:sp>
      <p:sp>
        <p:nvSpPr>
          <p:cNvPr id="13330" name="Line 25"/>
          <p:cNvSpPr>
            <a:spLocks noChangeShapeType="1"/>
          </p:cNvSpPr>
          <p:nvPr/>
        </p:nvSpPr>
        <p:spPr bwMode="auto">
          <a:xfrm>
            <a:off x="3240088" y="4160838"/>
            <a:ext cx="1587" cy="490537"/>
          </a:xfrm>
          <a:prstGeom prst="line">
            <a:avLst/>
          </a:prstGeom>
          <a:noFill/>
          <a:ln w="15875">
            <a:solidFill>
              <a:srgbClr val="000000"/>
            </a:solidFill>
            <a:round/>
            <a:headEnd/>
            <a:tailEnd/>
          </a:ln>
        </p:spPr>
        <p:txBody>
          <a:bodyPr/>
          <a:lstStyle/>
          <a:p>
            <a:endParaRPr lang="en-US"/>
          </a:p>
        </p:txBody>
      </p:sp>
      <p:sp>
        <p:nvSpPr>
          <p:cNvPr id="13331" name="Line 26"/>
          <p:cNvSpPr>
            <a:spLocks noChangeShapeType="1"/>
          </p:cNvSpPr>
          <p:nvPr/>
        </p:nvSpPr>
        <p:spPr bwMode="auto">
          <a:xfrm>
            <a:off x="3240088" y="4648200"/>
            <a:ext cx="1587" cy="169863"/>
          </a:xfrm>
          <a:prstGeom prst="line">
            <a:avLst/>
          </a:prstGeom>
          <a:noFill/>
          <a:ln w="15875">
            <a:solidFill>
              <a:srgbClr val="000000"/>
            </a:solidFill>
            <a:round/>
            <a:headEnd/>
            <a:tailEnd/>
          </a:ln>
        </p:spPr>
        <p:txBody>
          <a:bodyPr/>
          <a:lstStyle/>
          <a:p>
            <a:endParaRPr lang="en-US"/>
          </a:p>
        </p:txBody>
      </p:sp>
      <p:sp>
        <p:nvSpPr>
          <p:cNvPr id="13332" name="Line 27"/>
          <p:cNvSpPr>
            <a:spLocks noChangeShapeType="1"/>
          </p:cNvSpPr>
          <p:nvPr/>
        </p:nvSpPr>
        <p:spPr bwMode="auto">
          <a:xfrm>
            <a:off x="3240088" y="4818063"/>
            <a:ext cx="242887" cy="147637"/>
          </a:xfrm>
          <a:prstGeom prst="line">
            <a:avLst/>
          </a:prstGeom>
          <a:noFill/>
          <a:ln w="15875">
            <a:solidFill>
              <a:srgbClr val="000000"/>
            </a:solidFill>
            <a:round/>
            <a:headEnd/>
            <a:tailEnd/>
          </a:ln>
        </p:spPr>
        <p:txBody>
          <a:bodyPr/>
          <a:lstStyle/>
          <a:p>
            <a:endParaRPr lang="en-US"/>
          </a:p>
        </p:txBody>
      </p:sp>
      <p:grpSp>
        <p:nvGrpSpPr>
          <p:cNvPr id="6" name="Group 28"/>
          <p:cNvGrpSpPr>
            <a:grpSpLocks/>
          </p:cNvGrpSpPr>
          <p:nvPr/>
        </p:nvGrpSpPr>
        <p:grpSpPr bwMode="auto">
          <a:xfrm>
            <a:off x="3756025" y="4660900"/>
            <a:ext cx="288925" cy="149225"/>
            <a:chOff x="896" y="2798"/>
            <a:chExt cx="182" cy="94"/>
          </a:xfrm>
        </p:grpSpPr>
        <p:grpSp>
          <p:nvGrpSpPr>
            <p:cNvPr id="7" name="Group 29"/>
            <p:cNvGrpSpPr>
              <a:grpSpLocks/>
            </p:cNvGrpSpPr>
            <p:nvPr/>
          </p:nvGrpSpPr>
          <p:grpSpPr bwMode="auto">
            <a:xfrm>
              <a:off x="906" y="2798"/>
              <a:ext cx="162" cy="94"/>
              <a:chOff x="906" y="2798"/>
              <a:chExt cx="162" cy="94"/>
            </a:xfrm>
          </p:grpSpPr>
          <p:sp>
            <p:nvSpPr>
              <p:cNvPr id="13430" name="Freeform 30"/>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3431" name="Freeform 31"/>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3429" name="Line 32"/>
            <p:cNvSpPr>
              <a:spLocks noChangeShapeType="1"/>
            </p:cNvSpPr>
            <p:nvPr/>
          </p:nvSpPr>
          <p:spPr bwMode="auto">
            <a:xfrm>
              <a:off x="896" y="2798"/>
              <a:ext cx="182" cy="1"/>
            </a:xfrm>
            <a:prstGeom prst="line">
              <a:avLst/>
            </a:prstGeom>
            <a:noFill/>
            <a:ln w="15875">
              <a:solidFill>
                <a:srgbClr val="000000"/>
              </a:solidFill>
              <a:round/>
              <a:headEnd/>
              <a:tailEnd/>
            </a:ln>
          </p:spPr>
          <p:txBody>
            <a:bodyPr/>
            <a:lstStyle/>
            <a:p>
              <a:endParaRPr lang="en-US"/>
            </a:p>
          </p:txBody>
        </p:sp>
      </p:grpSp>
      <p:sp>
        <p:nvSpPr>
          <p:cNvPr id="13334" name="Line 33"/>
          <p:cNvSpPr>
            <a:spLocks noChangeShapeType="1"/>
          </p:cNvSpPr>
          <p:nvPr/>
        </p:nvSpPr>
        <p:spPr bwMode="auto">
          <a:xfrm flipV="1">
            <a:off x="3900488" y="4389438"/>
            <a:ext cx="1587" cy="271462"/>
          </a:xfrm>
          <a:prstGeom prst="line">
            <a:avLst/>
          </a:prstGeom>
          <a:noFill/>
          <a:ln w="15875">
            <a:solidFill>
              <a:srgbClr val="000000"/>
            </a:solidFill>
            <a:round/>
            <a:headEnd/>
            <a:tailEnd/>
          </a:ln>
        </p:spPr>
        <p:txBody>
          <a:bodyPr/>
          <a:lstStyle/>
          <a:p>
            <a:endParaRPr lang="en-US"/>
          </a:p>
        </p:txBody>
      </p:sp>
      <p:sp>
        <p:nvSpPr>
          <p:cNvPr id="13335" name="Line 34"/>
          <p:cNvSpPr>
            <a:spLocks noChangeShapeType="1"/>
          </p:cNvSpPr>
          <p:nvPr/>
        </p:nvSpPr>
        <p:spPr bwMode="auto">
          <a:xfrm flipV="1">
            <a:off x="3900488" y="4819650"/>
            <a:ext cx="1587" cy="533400"/>
          </a:xfrm>
          <a:prstGeom prst="line">
            <a:avLst/>
          </a:prstGeom>
          <a:noFill/>
          <a:ln w="15875">
            <a:solidFill>
              <a:srgbClr val="000000"/>
            </a:solidFill>
            <a:round/>
            <a:headEnd/>
            <a:tailEnd/>
          </a:ln>
        </p:spPr>
        <p:txBody>
          <a:bodyPr/>
          <a:lstStyle/>
          <a:p>
            <a:endParaRPr lang="en-US"/>
          </a:p>
        </p:txBody>
      </p:sp>
      <p:sp>
        <p:nvSpPr>
          <p:cNvPr id="13336" name="Line 35"/>
          <p:cNvSpPr>
            <a:spLocks noChangeShapeType="1"/>
          </p:cNvSpPr>
          <p:nvPr/>
        </p:nvSpPr>
        <p:spPr bwMode="auto">
          <a:xfrm flipH="1">
            <a:off x="3243263" y="5353050"/>
            <a:ext cx="657225" cy="3175"/>
          </a:xfrm>
          <a:prstGeom prst="line">
            <a:avLst/>
          </a:prstGeom>
          <a:noFill/>
          <a:ln w="15875">
            <a:solidFill>
              <a:srgbClr val="000000"/>
            </a:solidFill>
            <a:round/>
            <a:headEnd/>
            <a:tailEnd/>
          </a:ln>
        </p:spPr>
        <p:txBody>
          <a:bodyPr/>
          <a:lstStyle/>
          <a:p>
            <a:endParaRPr lang="en-US"/>
          </a:p>
        </p:txBody>
      </p:sp>
      <p:sp>
        <p:nvSpPr>
          <p:cNvPr id="13337" name="Line 36"/>
          <p:cNvSpPr>
            <a:spLocks noChangeShapeType="1"/>
          </p:cNvSpPr>
          <p:nvPr/>
        </p:nvSpPr>
        <p:spPr bwMode="auto">
          <a:xfrm>
            <a:off x="5364163" y="4160838"/>
            <a:ext cx="1587" cy="490537"/>
          </a:xfrm>
          <a:prstGeom prst="line">
            <a:avLst/>
          </a:prstGeom>
          <a:noFill/>
          <a:ln w="15875">
            <a:solidFill>
              <a:srgbClr val="000000"/>
            </a:solidFill>
            <a:round/>
            <a:headEnd/>
            <a:tailEnd/>
          </a:ln>
        </p:spPr>
        <p:txBody>
          <a:bodyPr/>
          <a:lstStyle/>
          <a:p>
            <a:endParaRPr lang="en-US"/>
          </a:p>
        </p:txBody>
      </p:sp>
      <p:sp>
        <p:nvSpPr>
          <p:cNvPr id="13338" name="Line 37"/>
          <p:cNvSpPr>
            <a:spLocks noChangeShapeType="1"/>
          </p:cNvSpPr>
          <p:nvPr/>
        </p:nvSpPr>
        <p:spPr bwMode="auto">
          <a:xfrm>
            <a:off x="5364163" y="4648200"/>
            <a:ext cx="1587" cy="169863"/>
          </a:xfrm>
          <a:prstGeom prst="line">
            <a:avLst/>
          </a:prstGeom>
          <a:noFill/>
          <a:ln w="15875">
            <a:solidFill>
              <a:srgbClr val="000000"/>
            </a:solidFill>
            <a:round/>
            <a:headEnd/>
            <a:tailEnd/>
          </a:ln>
        </p:spPr>
        <p:txBody>
          <a:bodyPr/>
          <a:lstStyle/>
          <a:p>
            <a:endParaRPr lang="en-US"/>
          </a:p>
        </p:txBody>
      </p:sp>
      <p:grpSp>
        <p:nvGrpSpPr>
          <p:cNvPr id="8" name="Group 38"/>
          <p:cNvGrpSpPr>
            <a:grpSpLocks/>
          </p:cNvGrpSpPr>
          <p:nvPr/>
        </p:nvGrpSpPr>
        <p:grpSpPr bwMode="auto">
          <a:xfrm>
            <a:off x="5880100" y="4660900"/>
            <a:ext cx="288925" cy="149225"/>
            <a:chOff x="2234" y="2798"/>
            <a:chExt cx="182" cy="94"/>
          </a:xfrm>
        </p:grpSpPr>
        <p:grpSp>
          <p:nvGrpSpPr>
            <p:cNvPr id="9" name="Group 39"/>
            <p:cNvGrpSpPr>
              <a:grpSpLocks/>
            </p:cNvGrpSpPr>
            <p:nvPr/>
          </p:nvGrpSpPr>
          <p:grpSpPr bwMode="auto">
            <a:xfrm>
              <a:off x="2244" y="2798"/>
              <a:ext cx="162" cy="94"/>
              <a:chOff x="2244" y="2798"/>
              <a:chExt cx="162" cy="94"/>
            </a:xfrm>
          </p:grpSpPr>
          <p:sp>
            <p:nvSpPr>
              <p:cNvPr id="13426" name="Freeform 40"/>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3427" name="Freeform 41"/>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3425" name="Line 42"/>
            <p:cNvSpPr>
              <a:spLocks noChangeShapeType="1"/>
            </p:cNvSpPr>
            <p:nvPr/>
          </p:nvSpPr>
          <p:spPr bwMode="auto">
            <a:xfrm>
              <a:off x="2234" y="2798"/>
              <a:ext cx="182" cy="1"/>
            </a:xfrm>
            <a:prstGeom prst="line">
              <a:avLst/>
            </a:prstGeom>
            <a:noFill/>
            <a:ln w="15875">
              <a:solidFill>
                <a:srgbClr val="000000"/>
              </a:solidFill>
              <a:round/>
              <a:headEnd/>
              <a:tailEnd/>
            </a:ln>
          </p:spPr>
          <p:txBody>
            <a:bodyPr/>
            <a:lstStyle/>
            <a:p>
              <a:endParaRPr lang="en-US"/>
            </a:p>
          </p:txBody>
        </p:sp>
      </p:grpSp>
      <p:sp>
        <p:nvSpPr>
          <p:cNvPr id="13340" name="Line 43"/>
          <p:cNvSpPr>
            <a:spLocks noChangeShapeType="1"/>
          </p:cNvSpPr>
          <p:nvPr/>
        </p:nvSpPr>
        <p:spPr bwMode="auto">
          <a:xfrm flipV="1">
            <a:off x="6024563" y="4389438"/>
            <a:ext cx="1587" cy="271462"/>
          </a:xfrm>
          <a:prstGeom prst="line">
            <a:avLst/>
          </a:prstGeom>
          <a:noFill/>
          <a:ln w="15875">
            <a:solidFill>
              <a:srgbClr val="000000"/>
            </a:solidFill>
            <a:round/>
            <a:headEnd/>
            <a:tailEnd/>
          </a:ln>
        </p:spPr>
        <p:txBody>
          <a:bodyPr/>
          <a:lstStyle/>
          <a:p>
            <a:endParaRPr lang="en-US"/>
          </a:p>
        </p:txBody>
      </p:sp>
      <p:sp>
        <p:nvSpPr>
          <p:cNvPr id="13341" name="Line 44"/>
          <p:cNvSpPr>
            <a:spLocks noChangeShapeType="1"/>
          </p:cNvSpPr>
          <p:nvPr/>
        </p:nvSpPr>
        <p:spPr bwMode="auto">
          <a:xfrm flipV="1">
            <a:off x="6024563" y="4819650"/>
            <a:ext cx="1587" cy="533400"/>
          </a:xfrm>
          <a:prstGeom prst="line">
            <a:avLst/>
          </a:prstGeom>
          <a:noFill/>
          <a:ln w="15875">
            <a:solidFill>
              <a:srgbClr val="000000"/>
            </a:solidFill>
            <a:round/>
            <a:headEnd/>
            <a:tailEnd/>
          </a:ln>
        </p:spPr>
        <p:txBody>
          <a:bodyPr/>
          <a:lstStyle/>
          <a:p>
            <a:endParaRPr lang="en-US"/>
          </a:p>
        </p:txBody>
      </p:sp>
      <p:sp>
        <p:nvSpPr>
          <p:cNvPr id="13342" name="Line 45"/>
          <p:cNvSpPr>
            <a:spLocks noChangeShapeType="1"/>
          </p:cNvSpPr>
          <p:nvPr/>
        </p:nvSpPr>
        <p:spPr bwMode="auto">
          <a:xfrm>
            <a:off x="3243263" y="5673725"/>
            <a:ext cx="2124075" cy="1588"/>
          </a:xfrm>
          <a:prstGeom prst="line">
            <a:avLst/>
          </a:prstGeom>
          <a:noFill/>
          <a:ln w="15875">
            <a:solidFill>
              <a:srgbClr val="000000"/>
            </a:solidFill>
            <a:round/>
            <a:headEnd/>
            <a:tailEnd/>
          </a:ln>
        </p:spPr>
        <p:txBody>
          <a:bodyPr/>
          <a:lstStyle/>
          <a:p>
            <a:endParaRPr lang="en-US"/>
          </a:p>
        </p:txBody>
      </p:sp>
      <p:sp>
        <p:nvSpPr>
          <p:cNvPr id="13343" name="Line 46"/>
          <p:cNvSpPr>
            <a:spLocks noChangeShapeType="1"/>
          </p:cNvSpPr>
          <p:nvPr/>
        </p:nvSpPr>
        <p:spPr bwMode="auto">
          <a:xfrm>
            <a:off x="3235325" y="2638425"/>
            <a:ext cx="2125663" cy="1588"/>
          </a:xfrm>
          <a:prstGeom prst="line">
            <a:avLst/>
          </a:prstGeom>
          <a:noFill/>
          <a:ln w="15875">
            <a:solidFill>
              <a:srgbClr val="000000"/>
            </a:solidFill>
            <a:round/>
            <a:headEnd/>
            <a:tailEnd/>
          </a:ln>
        </p:spPr>
        <p:txBody>
          <a:bodyPr/>
          <a:lstStyle/>
          <a:p>
            <a:endParaRPr lang="en-US"/>
          </a:p>
        </p:txBody>
      </p:sp>
      <p:grpSp>
        <p:nvGrpSpPr>
          <p:cNvPr id="10" name="Group 47"/>
          <p:cNvGrpSpPr>
            <a:grpSpLocks/>
          </p:cNvGrpSpPr>
          <p:nvPr/>
        </p:nvGrpSpPr>
        <p:grpSpPr bwMode="auto">
          <a:xfrm>
            <a:off x="4157663" y="4125913"/>
            <a:ext cx="69850" cy="73025"/>
            <a:chOff x="1149" y="2461"/>
            <a:chExt cx="44" cy="46"/>
          </a:xfrm>
        </p:grpSpPr>
        <p:sp>
          <p:nvSpPr>
            <p:cNvPr id="13422" name="Oval 48"/>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3423" name="Oval 49"/>
            <p:cNvSpPr>
              <a:spLocks noChangeArrowheads="1"/>
            </p:cNvSpPr>
            <p:nvPr/>
          </p:nvSpPr>
          <p:spPr bwMode="auto">
            <a:xfrm>
              <a:off x="1149"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3345" name="Line 50"/>
          <p:cNvSpPr>
            <a:spLocks noChangeShapeType="1"/>
          </p:cNvSpPr>
          <p:nvPr/>
        </p:nvSpPr>
        <p:spPr bwMode="auto">
          <a:xfrm flipH="1">
            <a:off x="3235325" y="4160838"/>
            <a:ext cx="922338" cy="1587"/>
          </a:xfrm>
          <a:prstGeom prst="line">
            <a:avLst/>
          </a:prstGeom>
          <a:noFill/>
          <a:ln w="15875">
            <a:solidFill>
              <a:srgbClr val="000000"/>
            </a:solidFill>
            <a:round/>
            <a:headEnd/>
            <a:tailEnd/>
          </a:ln>
        </p:spPr>
        <p:txBody>
          <a:bodyPr/>
          <a:lstStyle/>
          <a:p>
            <a:endParaRPr lang="en-US"/>
          </a:p>
        </p:txBody>
      </p:sp>
      <p:grpSp>
        <p:nvGrpSpPr>
          <p:cNvPr id="11" name="Group 51"/>
          <p:cNvGrpSpPr>
            <a:grpSpLocks/>
          </p:cNvGrpSpPr>
          <p:nvPr/>
        </p:nvGrpSpPr>
        <p:grpSpPr bwMode="auto">
          <a:xfrm>
            <a:off x="4724400" y="4125913"/>
            <a:ext cx="69850" cy="73025"/>
            <a:chOff x="1506" y="2461"/>
            <a:chExt cx="44" cy="46"/>
          </a:xfrm>
        </p:grpSpPr>
        <p:sp>
          <p:nvSpPr>
            <p:cNvPr id="13420" name="Oval 52"/>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3421" name="Oval 53"/>
            <p:cNvSpPr>
              <a:spLocks noChangeArrowheads="1"/>
            </p:cNvSpPr>
            <p:nvPr/>
          </p:nvSpPr>
          <p:spPr bwMode="auto">
            <a:xfrm>
              <a:off x="1506"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3347" name="Line 54"/>
          <p:cNvSpPr>
            <a:spLocks noChangeShapeType="1"/>
          </p:cNvSpPr>
          <p:nvPr/>
        </p:nvSpPr>
        <p:spPr bwMode="auto">
          <a:xfrm flipH="1">
            <a:off x="4794250" y="4160838"/>
            <a:ext cx="566738" cy="1587"/>
          </a:xfrm>
          <a:prstGeom prst="line">
            <a:avLst/>
          </a:prstGeom>
          <a:noFill/>
          <a:ln w="15875">
            <a:solidFill>
              <a:srgbClr val="000000"/>
            </a:solidFill>
            <a:round/>
            <a:headEnd/>
            <a:tailEnd/>
          </a:ln>
        </p:spPr>
        <p:txBody>
          <a:bodyPr/>
          <a:lstStyle/>
          <a:p>
            <a:endParaRPr lang="en-US"/>
          </a:p>
        </p:txBody>
      </p:sp>
      <p:grpSp>
        <p:nvGrpSpPr>
          <p:cNvPr id="12" name="Group 55"/>
          <p:cNvGrpSpPr>
            <a:grpSpLocks/>
          </p:cNvGrpSpPr>
          <p:nvPr/>
        </p:nvGrpSpPr>
        <p:grpSpPr bwMode="auto">
          <a:xfrm>
            <a:off x="5326063" y="4125913"/>
            <a:ext cx="69850" cy="73025"/>
            <a:chOff x="1885" y="2461"/>
            <a:chExt cx="44" cy="46"/>
          </a:xfrm>
        </p:grpSpPr>
        <p:sp>
          <p:nvSpPr>
            <p:cNvPr id="13418" name="Oval 56"/>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3419" name="Oval 57"/>
            <p:cNvSpPr>
              <a:spLocks noChangeArrowheads="1"/>
            </p:cNvSpPr>
            <p:nvPr/>
          </p:nvSpPr>
          <p:spPr bwMode="auto">
            <a:xfrm>
              <a:off x="1885" y="2461"/>
              <a:ext cx="44" cy="46"/>
            </a:xfrm>
            <a:prstGeom prst="ellipse">
              <a:avLst/>
            </a:prstGeom>
            <a:noFill/>
            <a:ln w="9525" cap="rnd">
              <a:solidFill>
                <a:srgbClr val="000000"/>
              </a:solidFill>
              <a:round/>
              <a:headEnd/>
              <a:tailEnd/>
            </a:ln>
          </p:spPr>
          <p:txBody>
            <a:bodyPr/>
            <a:lstStyle/>
            <a:p>
              <a:pPr eaLnBrk="1" hangingPunct="1"/>
              <a:endParaRPr lang="en-US"/>
            </a:p>
          </p:txBody>
        </p:sp>
      </p:grpSp>
      <p:grpSp>
        <p:nvGrpSpPr>
          <p:cNvPr id="13" name="Group 58"/>
          <p:cNvGrpSpPr>
            <a:grpSpLocks/>
          </p:cNvGrpSpPr>
          <p:nvPr/>
        </p:nvGrpSpPr>
        <p:grpSpPr bwMode="auto">
          <a:xfrm>
            <a:off x="3201988" y="4125913"/>
            <a:ext cx="69850" cy="73025"/>
            <a:chOff x="547" y="2461"/>
            <a:chExt cx="44" cy="46"/>
          </a:xfrm>
        </p:grpSpPr>
        <p:sp>
          <p:nvSpPr>
            <p:cNvPr id="13416" name="Oval 59"/>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3417" name="Oval 60"/>
            <p:cNvSpPr>
              <a:spLocks noChangeArrowheads="1"/>
            </p:cNvSpPr>
            <p:nvPr/>
          </p:nvSpPr>
          <p:spPr bwMode="auto">
            <a:xfrm>
              <a:off x="547"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3350" name="Line 61"/>
          <p:cNvSpPr>
            <a:spLocks noChangeShapeType="1"/>
          </p:cNvSpPr>
          <p:nvPr/>
        </p:nvSpPr>
        <p:spPr bwMode="auto">
          <a:xfrm flipV="1">
            <a:off x="4333875" y="2276475"/>
            <a:ext cx="1588" cy="361950"/>
          </a:xfrm>
          <a:prstGeom prst="line">
            <a:avLst/>
          </a:prstGeom>
          <a:noFill/>
          <a:ln w="15875">
            <a:solidFill>
              <a:srgbClr val="000000"/>
            </a:solidFill>
            <a:round/>
            <a:headEnd/>
            <a:tailEnd/>
          </a:ln>
        </p:spPr>
        <p:txBody>
          <a:bodyPr/>
          <a:lstStyle/>
          <a:p>
            <a:endParaRPr lang="en-US"/>
          </a:p>
        </p:txBody>
      </p:sp>
      <p:grpSp>
        <p:nvGrpSpPr>
          <p:cNvPr id="14" name="Group 62"/>
          <p:cNvGrpSpPr>
            <a:grpSpLocks/>
          </p:cNvGrpSpPr>
          <p:nvPr/>
        </p:nvGrpSpPr>
        <p:grpSpPr bwMode="auto">
          <a:xfrm>
            <a:off x="4157663" y="5680075"/>
            <a:ext cx="355600" cy="476250"/>
            <a:chOff x="1149" y="3440"/>
            <a:chExt cx="224" cy="300"/>
          </a:xfrm>
        </p:grpSpPr>
        <p:sp>
          <p:nvSpPr>
            <p:cNvPr id="13412" name="Line 63"/>
            <p:cNvSpPr>
              <a:spLocks noChangeShapeType="1"/>
            </p:cNvSpPr>
            <p:nvPr/>
          </p:nvSpPr>
          <p:spPr bwMode="auto">
            <a:xfrm flipV="1">
              <a:off x="1261" y="3440"/>
              <a:ext cx="1" cy="229"/>
            </a:xfrm>
            <a:prstGeom prst="line">
              <a:avLst/>
            </a:prstGeom>
            <a:noFill/>
            <a:ln w="15875">
              <a:solidFill>
                <a:srgbClr val="000000"/>
              </a:solidFill>
              <a:round/>
              <a:headEnd/>
              <a:tailEnd/>
            </a:ln>
          </p:spPr>
          <p:txBody>
            <a:bodyPr/>
            <a:lstStyle/>
            <a:p>
              <a:endParaRPr lang="en-US"/>
            </a:p>
          </p:txBody>
        </p:sp>
        <p:sp>
          <p:nvSpPr>
            <p:cNvPr id="13413" name="Line 64"/>
            <p:cNvSpPr>
              <a:spLocks noChangeShapeType="1"/>
            </p:cNvSpPr>
            <p:nvPr/>
          </p:nvSpPr>
          <p:spPr bwMode="auto">
            <a:xfrm>
              <a:off x="1149" y="3669"/>
              <a:ext cx="224" cy="1"/>
            </a:xfrm>
            <a:prstGeom prst="line">
              <a:avLst/>
            </a:prstGeom>
            <a:noFill/>
            <a:ln w="15875">
              <a:solidFill>
                <a:srgbClr val="000000"/>
              </a:solidFill>
              <a:round/>
              <a:headEnd/>
              <a:tailEnd/>
            </a:ln>
          </p:spPr>
          <p:txBody>
            <a:bodyPr/>
            <a:lstStyle/>
            <a:p>
              <a:endParaRPr lang="en-US"/>
            </a:p>
          </p:txBody>
        </p:sp>
        <p:sp>
          <p:nvSpPr>
            <p:cNvPr id="13414" name="Line 65"/>
            <p:cNvSpPr>
              <a:spLocks noChangeShapeType="1"/>
            </p:cNvSpPr>
            <p:nvPr/>
          </p:nvSpPr>
          <p:spPr bwMode="auto">
            <a:xfrm>
              <a:off x="1206" y="3708"/>
              <a:ext cx="112" cy="1"/>
            </a:xfrm>
            <a:prstGeom prst="line">
              <a:avLst/>
            </a:prstGeom>
            <a:noFill/>
            <a:ln w="15875">
              <a:solidFill>
                <a:srgbClr val="000000"/>
              </a:solidFill>
              <a:round/>
              <a:headEnd/>
              <a:tailEnd/>
            </a:ln>
          </p:spPr>
          <p:txBody>
            <a:bodyPr/>
            <a:lstStyle/>
            <a:p>
              <a:endParaRPr lang="en-US"/>
            </a:p>
          </p:txBody>
        </p:sp>
        <p:sp>
          <p:nvSpPr>
            <p:cNvPr id="13415" name="Line 66"/>
            <p:cNvSpPr>
              <a:spLocks noChangeShapeType="1"/>
            </p:cNvSpPr>
            <p:nvPr/>
          </p:nvSpPr>
          <p:spPr bwMode="auto">
            <a:xfrm>
              <a:off x="1245" y="3739"/>
              <a:ext cx="40" cy="1"/>
            </a:xfrm>
            <a:prstGeom prst="line">
              <a:avLst/>
            </a:prstGeom>
            <a:noFill/>
            <a:ln w="15875">
              <a:solidFill>
                <a:srgbClr val="000000"/>
              </a:solidFill>
              <a:round/>
              <a:headEnd/>
              <a:tailEnd/>
            </a:ln>
          </p:spPr>
          <p:txBody>
            <a:bodyPr/>
            <a:lstStyle/>
            <a:p>
              <a:endParaRPr lang="en-US"/>
            </a:p>
          </p:txBody>
        </p:sp>
      </p:grpSp>
      <p:grpSp>
        <p:nvGrpSpPr>
          <p:cNvPr id="15" name="Group 67"/>
          <p:cNvGrpSpPr>
            <a:grpSpLocks/>
          </p:cNvGrpSpPr>
          <p:nvPr/>
        </p:nvGrpSpPr>
        <p:grpSpPr bwMode="auto">
          <a:xfrm>
            <a:off x="4295775" y="2217738"/>
            <a:ext cx="69850" cy="73025"/>
            <a:chOff x="1236" y="1259"/>
            <a:chExt cx="44" cy="46"/>
          </a:xfrm>
        </p:grpSpPr>
        <p:sp>
          <p:nvSpPr>
            <p:cNvPr id="13410" name="Oval 68"/>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3411" name="Oval 69"/>
            <p:cNvSpPr>
              <a:spLocks noChangeArrowheads="1"/>
            </p:cNvSpPr>
            <p:nvPr/>
          </p:nvSpPr>
          <p:spPr bwMode="auto">
            <a:xfrm>
              <a:off x="1236" y="1259"/>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3353" name="Rectangle 70"/>
          <p:cNvSpPr>
            <a:spLocks noChangeArrowheads="1"/>
          </p:cNvSpPr>
          <p:nvPr/>
        </p:nvSpPr>
        <p:spPr bwMode="auto">
          <a:xfrm>
            <a:off x="4113213" y="1808163"/>
            <a:ext cx="641350" cy="387350"/>
          </a:xfrm>
          <a:prstGeom prst="rect">
            <a:avLst/>
          </a:prstGeom>
          <a:noFill/>
          <a:ln w="9525">
            <a:noFill/>
            <a:miter lim="800000"/>
            <a:headEnd/>
            <a:tailEnd/>
          </a:ln>
        </p:spPr>
        <p:txBody>
          <a:bodyPr/>
          <a:lstStyle/>
          <a:p>
            <a:pPr eaLnBrk="1" hangingPunct="1"/>
            <a:endParaRPr lang="en-US"/>
          </a:p>
        </p:txBody>
      </p:sp>
      <p:sp>
        <p:nvSpPr>
          <p:cNvPr id="13354" name="Rectangle 71"/>
          <p:cNvSpPr>
            <a:spLocks noChangeArrowheads="1"/>
          </p:cNvSpPr>
          <p:nvPr/>
        </p:nvSpPr>
        <p:spPr bwMode="auto">
          <a:xfrm>
            <a:off x="4129088" y="1862138"/>
            <a:ext cx="3937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latin typeface="Times New Roman" pitchFamily="18" charset="0"/>
              </a:rPr>
              <a:t>Vdc</a:t>
            </a:r>
            <a:endParaRPr lang="en-US"/>
          </a:p>
        </p:txBody>
      </p:sp>
      <p:sp>
        <p:nvSpPr>
          <p:cNvPr id="13355" name="Rectangle 72"/>
          <p:cNvSpPr>
            <a:spLocks noChangeArrowheads="1"/>
          </p:cNvSpPr>
          <p:nvPr/>
        </p:nvSpPr>
        <p:spPr bwMode="auto">
          <a:xfrm>
            <a:off x="4306888" y="4051300"/>
            <a:ext cx="338137" cy="182563"/>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latin typeface="Times New Roman" pitchFamily="18" charset="0"/>
              </a:rPr>
              <a:t>Load</a:t>
            </a:r>
            <a:endParaRPr lang="en-US"/>
          </a:p>
        </p:txBody>
      </p:sp>
      <p:sp>
        <p:nvSpPr>
          <p:cNvPr id="13356" name="Rectangle 73"/>
          <p:cNvSpPr>
            <a:spLocks noChangeArrowheads="1"/>
          </p:cNvSpPr>
          <p:nvPr/>
        </p:nvSpPr>
        <p:spPr bwMode="auto">
          <a:xfrm>
            <a:off x="4646613" y="4049713"/>
            <a:ext cx="42862" cy="182562"/>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rPr>
              <a:t> </a:t>
            </a:r>
            <a:endParaRPr lang="en-US"/>
          </a:p>
        </p:txBody>
      </p:sp>
      <p:sp>
        <p:nvSpPr>
          <p:cNvPr id="13357" name="Rectangle 74"/>
          <p:cNvSpPr>
            <a:spLocks noChangeArrowheads="1"/>
          </p:cNvSpPr>
          <p:nvPr/>
        </p:nvSpPr>
        <p:spPr bwMode="auto">
          <a:xfrm>
            <a:off x="3413125" y="3022600"/>
            <a:ext cx="2301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13358" name="Rectangle 75"/>
          <p:cNvSpPr>
            <a:spLocks noChangeArrowheads="1"/>
          </p:cNvSpPr>
          <p:nvPr/>
        </p:nvSpPr>
        <p:spPr bwMode="auto">
          <a:xfrm>
            <a:off x="3643313" y="3021013"/>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3359" name="Line 76"/>
          <p:cNvSpPr>
            <a:spLocks noChangeShapeType="1"/>
          </p:cNvSpPr>
          <p:nvPr/>
        </p:nvSpPr>
        <p:spPr bwMode="auto">
          <a:xfrm flipH="1">
            <a:off x="3243263" y="3825875"/>
            <a:ext cx="650875" cy="1588"/>
          </a:xfrm>
          <a:prstGeom prst="line">
            <a:avLst/>
          </a:prstGeom>
          <a:noFill/>
          <a:ln w="15875">
            <a:solidFill>
              <a:srgbClr val="000000"/>
            </a:solidFill>
            <a:round/>
            <a:headEnd/>
            <a:tailEnd/>
          </a:ln>
        </p:spPr>
        <p:txBody>
          <a:bodyPr/>
          <a:lstStyle/>
          <a:p>
            <a:endParaRPr lang="en-US"/>
          </a:p>
        </p:txBody>
      </p:sp>
      <p:sp>
        <p:nvSpPr>
          <p:cNvPr id="13360" name="Line 77"/>
          <p:cNvSpPr>
            <a:spLocks noChangeShapeType="1"/>
          </p:cNvSpPr>
          <p:nvPr/>
        </p:nvSpPr>
        <p:spPr bwMode="auto">
          <a:xfrm flipH="1">
            <a:off x="5368925" y="3825875"/>
            <a:ext cx="650875" cy="1588"/>
          </a:xfrm>
          <a:prstGeom prst="line">
            <a:avLst/>
          </a:prstGeom>
          <a:noFill/>
          <a:ln w="15875">
            <a:solidFill>
              <a:srgbClr val="000000"/>
            </a:solidFill>
            <a:round/>
            <a:headEnd/>
            <a:tailEnd/>
          </a:ln>
        </p:spPr>
        <p:txBody>
          <a:bodyPr/>
          <a:lstStyle/>
          <a:p>
            <a:endParaRPr lang="en-US"/>
          </a:p>
        </p:txBody>
      </p:sp>
      <p:sp>
        <p:nvSpPr>
          <p:cNvPr id="13361" name="Line 78"/>
          <p:cNvSpPr>
            <a:spLocks noChangeShapeType="1"/>
          </p:cNvSpPr>
          <p:nvPr/>
        </p:nvSpPr>
        <p:spPr bwMode="auto">
          <a:xfrm flipH="1">
            <a:off x="5368925" y="4389438"/>
            <a:ext cx="650875" cy="1587"/>
          </a:xfrm>
          <a:prstGeom prst="line">
            <a:avLst/>
          </a:prstGeom>
          <a:noFill/>
          <a:ln w="15875">
            <a:solidFill>
              <a:srgbClr val="000000"/>
            </a:solidFill>
            <a:round/>
            <a:headEnd/>
            <a:tailEnd/>
          </a:ln>
        </p:spPr>
        <p:txBody>
          <a:bodyPr/>
          <a:lstStyle/>
          <a:p>
            <a:endParaRPr lang="en-US"/>
          </a:p>
        </p:txBody>
      </p:sp>
      <p:sp>
        <p:nvSpPr>
          <p:cNvPr id="13362" name="Line 79"/>
          <p:cNvSpPr>
            <a:spLocks noChangeShapeType="1"/>
          </p:cNvSpPr>
          <p:nvPr/>
        </p:nvSpPr>
        <p:spPr bwMode="auto">
          <a:xfrm flipH="1">
            <a:off x="3243263" y="4389438"/>
            <a:ext cx="650875" cy="1587"/>
          </a:xfrm>
          <a:prstGeom prst="line">
            <a:avLst/>
          </a:prstGeom>
          <a:noFill/>
          <a:ln w="15875">
            <a:solidFill>
              <a:srgbClr val="000000"/>
            </a:solidFill>
            <a:round/>
            <a:headEnd/>
            <a:tailEnd/>
          </a:ln>
        </p:spPr>
        <p:txBody>
          <a:bodyPr/>
          <a:lstStyle/>
          <a:p>
            <a:endParaRPr lang="en-US"/>
          </a:p>
        </p:txBody>
      </p:sp>
      <p:sp>
        <p:nvSpPr>
          <p:cNvPr id="13363" name="Line 80"/>
          <p:cNvSpPr>
            <a:spLocks noChangeShapeType="1"/>
          </p:cNvSpPr>
          <p:nvPr/>
        </p:nvSpPr>
        <p:spPr bwMode="auto">
          <a:xfrm flipH="1">
            <a:off x="5376863" y="5356225"/>
            <a:ext cx="649287" cy="1588"/>
          </a:xfrm>
          <a:prstGeom prst="line">
            <a:avLst/>
          </a:prstGeom>
          <a:noFill/>
          <a:ln w="15875">
            <a:solidFill>
              <a:srgbClr val="000000"/>
            </a:solidFill>
            <a:round/>
            <a:headEnd/>
            <a:tailEnd/>
          </a:ln>
        </p:spPr>
        <p:txBody>
          <a:bodyPr/>
          <a:lstStyle/>
          <a:p>
            <a:endParaRPr lang="en-US"/>
          </a:p>
        </p:txBody>
      </p:sp>
      <p:sp>
        <p:nvSpPr>
          <p:cNvPr id="13364" name="Rectangle 81"/>
          <p:cNvSpPr>
            <a:spLocks noChangeArrowheads="1"/>
          </p:cNvSpPr>
          <p:nvPr/>
        </p:nvSpPr>
        <p:spPr bwMode="auto">
          <a:xfrm>
            <a:off x="5532438" y="3022600"/>
            <a:ext cx="2206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13365" name="Rectangle 82"/>
          <p:cNvSpPr>
            <a:spLocks noChangeArrowheads="1"/>
          </p:cNvSpPr>
          <p:nvPr/>
        </p:nvSpPr>
        <p:spPr bwMode="auto">
          <a:xfrm>
            <a:off x="5753100" y="3021013"/>
            <a:ext cx="492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3366" name="Rectangle 83"/>
          <p:cNvSpPr>
            <a:spLocks noChangeArrowheads="1"/>
          </p:cNvSpPr>
          <p:nvPr/>
        </p:nvSpPr>
        <p:spPr bwMode="auto">
          <a:xfrm>
            <a:off x="3424238" y="4545013"/>
            <a:ext cx="128587"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13367" name="Rectangle 84"/>
          <p:cNvSpPr>
            <a:spLocks noChangeArrowheads="1"/>
          </p:cNvSpPr>
          <p:nvPr/>
        </p:nvSpPr>
        <p:spPr bwMode="auto">
          <a:xfrm>
            <a:off x="3552825" y="4545013"/>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13368" name="Rectangle 85"/>
          <p:cNvSpPr>
            <a:spLocks noChangeArrowheads="1"/>
          </p:cNvSpPr>
          <p:nvPr/>
        </p:nvSpPr>
        <p:spPr bwMode="auto">
          <a:xfrm>
            <a:off x="3643313" y="4543425"/>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3369" name="Rectangle 86"/>
          <p:cNvSpPr>
            <a:spLocks noChangeArrowheads="1"/>
          </p:cNvSpPr>
          <p:nvPr/>
        </p:nvSpPr>
        <p:spPr bwMode="auto">
          <a:xfrm>
            <a:off x="5532438" y="4545013"/>
            <a:ext cx="1190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13370" name="Rectangle 87"/>
          <p:cNvSpPr>
            <a:spLocks noChangeArrowheads="1"/>
          </p:cNvSpPr>
          <p:nvPr/>
        </p:nvSpPr>
        <p:spPr bwMode="auto">
          <a:xfrm>
            <a:off x="5651500" y="4545013"/>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13371" name="Rectangle 88"/>
          <p:cNvSpPr>
            <a:spLocks noChangeArrowheads="1"/>
          </p:cNvSpPr>
          <p:nvPr/>
        </p:nvSpPr>
        <p:spPr bwMode="auto">
          <a:xfrm>
            <a:off x="5741988" y="4543425"/>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3372" name="Rectangle 89"/>
          <p:cNvSpPr>
            <a:spLocks noChangeArrowheads="1"/>
          </p:cNvSpPr>
          <p:nvPr/>
        </p:nvSpPr>
        <p:spPr bwMode="auto">
          <a:xfrm>
            <a:off x="2882900" y="4013200"/>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Va</a:t>
            </a:r>
            <a:endParaRPr lang="en-US"/>
          </a:p>
        </p:txBody>
      </p:sp>
      <p:sp>
        <p:nvSpPr>
          <p:cNvPr id="13373" name="Rectangle 90"/>
          <p:cNvSpPr>
            <a:spLocks noChangeArrowheads="1"/>
          </p:cNvSpPr>
          <p:nvPr/>
        </p:nvSpPr>
        <p:spPr bwMode="auto">
          <a:xfrm>
            <a:off x="3160713" y="4117975"/>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13374" name="Rectangle 91"/>
          <p:cNvSpPr>
            <a:spLocks noChangeArrowheads="1"/>
          </p:cNvSpPr>
          <p:nvPr/>
        </p:nvSpPr>
        <p:spPr bwMode="auto">
          <a:xfrm>
            <a:off x="5549900" y="4013200"/>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Vb</a:t>
            </a:r>
            <a:endParaRPr lang="en-US"/>
          </a:p>
        </p:txBody>
      </p:sp>
      <p:sp>
        <p:nvSpPr>
          <p:cNvPr id="13375" name="Rectangle 92"/>
          <p:cNvSpPr>
            <a:spLocks noChangeArrowheads="1"/>
          </p:cNvSpPr>
          <p:nvPr/>
        </p:nvSpPr>
        <p:spPr bwMode="auto">
          <a:xfrm>
            <a:off x="5827713" y="4117975"/>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13376" name="Line 93"/>
          <p:cNvSpPr>
            <a:spLocks noChangeShapeType="1"/>
          </p:cNvSpPr>
          <p:nvPr/>
        </p:nvSpPr>
        <p:spPr bwMode="auto">
          <a:xfrm>
            <a:off x="5365750" y="3498850"/>
            <a:ext cx="1588" cy="641350"/>
          </a:xfrm>
          <a:prstGeom prst="line">
            <a:avLst/>
          </a:prstGeom>
          <a:noFill/>
          <a:ln w="15875">
            <a:solidFill>
              <a:srgbClr val="000000"/>
            </a:solidFill>
            <a:round/>
            <a:headEnd/>
            <a:tailEnd/>
          </a:ln>
        </p:spPr>
        <p:txBody>
          <a:bodyPr/>
          <a:lstStyle/>
          <a:p>
            <a:endParaRPr lang="en-US"/>
          </a:p>
        </p:txBody>
      </p:sp>
      <p:sp>
        <p:nvSpPr>
          <p:cNvPr id="13377" name="Line 94"/>
          <p:cNvSpPr>
            <a:spLocks noChangeShapeType="1"/>
          </p:cNvSpPr>
          <p:nvPr/>
        </p:nvSpPr>
        <p:spPr bwMode="auto">
          <a:xfrm>
            <a:off x="5356225" y="5041900"/>
            <a:ext cx="1588" cy="641350"/>
          </a:xfrm>
          <a:prstGeom prst="line">
            <a:avLst/>
          </a:prstGeom>
          <a:noFill/>
          <a:ln w="15875">
            <a:solidFill>
              <a:srgbClr val="000000"/>
            </a:solidFill>
            <a:round/>
            <a:headEnd/>
            <a:tailEnd/>
          </a:ln>
        </p:spPr>
        <p:txBody>
          <a:bodyPr/>
          <a:lstStyle/>
          <a:p>
            <a:endParaRPr lang="en-US"/>
          </a:p>
        </p:txBody>
      </p:sp>
      <p:sp>
        <p:nvSpPr>
          <p:cNvPr id="13378" name="Line 95"/>
          <p:cNvSpPr>
            <a:spLocks noChangeShapeType="1"/>
          </p:cNvSpPr>
          <p:nvPr/>
        </p:nvSpPr>
        <p:spPr bwMode="auto">
          <a:xfrm>
            <a:off x="3243263" y="5033963"/>
            <a:ext cx="1587" cy="641350"/>
          </a:xfrm>
          <a:prstGeom prst="line">
            <a:avLst/>
          </a:prstGeom>
          <a:noFill/>
          <a:ln w="15875">
            <a:solidFill>
              <a:srgbClr val="000000"/>
            </a:solidFill>
            <a:round/>
            <a:headEnd/>
            <a:tailEnd/>
          </a:ln>
        </p:spPr>
        <p:txBody>
          <a:bodyPr/>
          <a:lstStyle/>
          <a:p>
            <a:endParaRPr lang="en-US"/>
          </a:p>
        </p:txBody>
      </p:sp>
      <p:sp>
        <p:nvSpPr>
          <p:cNvPr id="13379" name="Rectangle 96"/>
          <p:cNvSpPr>
            <a:spLocks noChangeArrowheads="1"/>
          </p:cNvSpPr>
          <p:nvPr/>
        </p:nvSpPr>
        <p:spPr bwMode="auto">
          <a:xfrm>
            <a:off x="769938" y="1250950"/>
            <a:ext cx="7566025" cy="274638"/>
          </a:xfrm>
          <a:prstGeom prst="rect">
            <a:avLst/>
          </a:prstGeom>
          <a:noFill/>
          <a:ln w="9525">
            <a:noFill/>
            <a:miter lim="800000"/>
            <a:headEnd/>
            <a:tailEnd/>
          </a:ln>
        </p:spPr>
        <p:txBody>
          <a:bodyPr lIns="0" tIns="0" rIns="0" bIns="0">
            <a:spAutoFit/>
          </a:bodyPr>
          <a:lstStyle/>
          <a:p>
            <a:pPr algn="ctr" eaLnBrk="1" hangingPunct="1"/>
            <a:r>
              <a:rPr lang="en-US" b="1">
                <a:solidFill>
                  <a:srgbClr val="000000"/>
                </a:solidFill>
              </a:rPr>
              <a:t>Example - when current flows right to left through the load</a:t>
            </a:r>
            <a:endParaRPr lang="en-US"/>
          </a:p>
        </p:txBody>
      </p:sp>
      <p:sp>
        <p:nvSpPr>
          <p:cNvPr id="13380" name="Line 97"/>
          <p:cNvSpPr>
            <a:spLocks noChangeShapeType="1"/>
          </p:cNvSpPr>
          <p:nvPr/>
        </p:nvSpPr>
        <p:spPr bwMode="auto">
          <a:xfrm>
            <a:off x="3333750" y="4081463"/>
            <a:ext cx="1958975" cy="0"/>
          </a:xfrm>
          <a:prstGeom prst="line">
            <a:avLst/>
          </a:prstGeom>
          <a:noFill/>
          <a:ln w="25400">
            <a:solidFill>
              <a:srgbClr val="0000FF"/>
            </a:solidFill>
            <a:round/>
            <a:headEnd/>
            <a:tailEnd type="none" w="lg" len="med"/>
          </a:ln>
          <a:effectLst/>
        </p:spPr>
        <p:txBody>
          <a:bodyPr/>
          <a:lstStyle/>
          <a:p>
            <a:endParaRPr lang="en-US"/>
          </a:p>
        </p:txBody>
      </p:sp>
      <p:grpSp>
        <p:nvGrpSpPr>
          <p:cNvPr id="16" name="Group 98"/>
          <p:cNvGrpSpPr>
            <a:grpSpLocks/>
          </p:cNvGrpSpPr>
          <p:nvPr/>
        </p:nvGrpSpPr>
        <p:grpSpPr bwMode="auto">
          <a:xfrm>
            <a:off x="4227513" y="3908425"/>
            <a:ext cx="496887" cy="508000"/>
            <a:chOff x="1193" y="2324"/>
            <a:chExt cx="313" cy="320"/>
          </a:xfrm>
        </p:grpSpPr>
        <p:sp>
          <p:nvSpPr>
            <p:cNvPr id="13408" name="Oval 99"/>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p>
              <a:pPr eaLnBrk="1" hangingPunct="1"/>
              <a:endParaRPr lang="en-US"/>
            </a:p>
          </p:txBody>
        </p:sp>
        <p:sp>
          <p:nvSpPr>
            <p:cNvPr id="13409" name="Oval 100"/>
            <p:cNvSpPr>
              <a:spLocks noChangeArrowheads="1"/>
            </p:cNvSpPr>
            <p:nvPr/>
          </p:nvSpPr>
          <p:spPr bwMode="auto">
            <a:xfrm>
              <a:off x="1193" y="2324"/>
              <a:ext cx="313" cy="320"/>
            </a:xfrm>
            <a:prstGeom prst="ellipse">
              <a:avLst/>
            </a:prstGeom>
            <a:noFill/>
            <a:ln w="15875" cap="rnd">
              <a:solidFill>
                <a:srgbClr val="000000"/>
              </a:solidFill>
              <a:round/>
              <a:headEnd/>
              <a:tailEnd/>
            </a:ln>
          </p:spPr>
          <p:txBody>
            <a:bodyPr/>
            <a:lstStyle/>
            <a:p>
              <a:pPr eaLnBrk="1" hangingPunct="1"/>
              <a:endParaRPr lang="en-US"/>
            </a:p>
          </p:txBody>
        </p:sp>
      </p:grpSp>
      <p:sp>
        <p:nvSpPr>
          <p:cNvPr id="13382" name="Line 101"/>
          <p:cNvSpPr>
            <a:spLocks noChangeShapeType="1"/>
          </p:cNvSpPr>
          <p:nvPr/>
        </p:nvSpPr>
        <p:spPr bwMode="auto">
          <a:xfrm flipH="1" flipV="1">
            <a:off x="4870450" y="4081463"/>
            <a:ext cx="230188" cy="0"/>
          </a:xfrm>
          <a:prstGeom prst="line">
            <a:avLst/>
          </a:prstGeom>
          <a:noFill/>
          <a:ln w="25400">
            <a:solidFill>
              <a:srgbClr val="0000FF"/>
            </a:solidFill>
            <a:round/>
            <a:headEnd/>
            <a:tailEnd type="triangle" w="lg" len="med"/>
          </a:ln>
          <a:effectLst/>
        </p:spPr>
        <p:txBody>
          <a:bodyPr/>
          <a:lstStyle/>
          <a:p>
            <a:endParaRPr lang="en-US"/>
          </a:p>
        </p:txBody>
      </p:sp>
      <p:sp>
        <p:nvSpPr>
          <p:cNvPr id="13383" name="Line 102"/>
          <p:cNvSpPr>
            <a:spLocks noChangeShapeType="1"/>
          </p:cNvSpPr>
          <p:nvPr/>
        </p:nvSpPr>
        <p:spPr bwMode="auto">
          <a:xfrm flipH="1" flipV="1">
            <a:off x="3717925" y="4081463"/>
            <a:ext cx="230188" cy="0"/>
          </a:xfrm>
          <a:prstGeom prst="line">
            <a:avLst/>
          </a:prstGeom>
          <a:noFill/>
          <a:ln w="25400">
            <a:solidFill>
              <a:srgbClr val="0000FF"/>
            </a:solidFill>
            <a:round/>
            <a:headEnd/>
            <a:tailEnd type="triangle" w="lg" len="med"/>
          </a:ln>
          <a:effectLst/>
        </p:spPr>
        <p:txBody>
          <a:bodyPr/>
          <a:lstStyle/>
          <a:p>
            <a:endParaRPr lang="en-US"/>
          </a:p>
        </p:txBody>
      </p:sp>
      <p:sp>
        <p:nvSpPr>
          <p:cNvPr id="13384" name="Text Box 103"/>
          <p:cNvSpPr txBox="1">
            <a:spLocks noChangeArrowheads="1"/>
          </p:cNvSpPr>
          <p:nvPr/>
        </p:nvSpPr>
        <p:spPr bwMode="auto">
          <a:xfrm>
            <a:off x="654050" y="203200"/>
            <a:ext cx="7912100" cy="366713"/>
          </a:xfrm>
          <a:prstGeom prst="rect">
            <a:avLst/>
          </a:prstGeom>
          <a:noFill/>
          <a:ln w="9525">
            <a:noFill/>
            <a:miter lim="800000"/>
            <a:headEnd/>
            <a:tailEnd/>
          </a:ln>
          <a:effectLst/>
        </p:spPr>
        <p:txBody>
          <a:bodyPr>
            <a:spAutoFit/>
          </a:bodyPr>
          <a:lstStyle/>
          <a:p>
            <a:pPr eaLnBrk="1" hangingPunct="1">
              <a:spcBef>
                <a:spcPct val="50000"/>
              </a:spcBef>
            </a:pPr>
            <a:endParaRPr lang="es-ES"/>
          </a:p>
        </p:txBody>
      </p:sp>
      <p:sp>
        <p:nvSpPr>
          <p:cNvPr id="13385" name="Text Box 104"/>
          <p:cNvSpPr txBox="1">
            <a:spLocks noChangeArrowheads="1"/>
          </p:cNvSpPr>
          <p:nvPr/>
        </p:nvSpPr>
        <p:spPr bwMode="auto">
          <a:xfrm>
            <a:off x="463550" y="382588"/>
            <a:ext cx="8218488"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t>Load Current Can Always Flow, cont.</a:t>
            </a:r>
          </a:p>
        </p:txBody>
      </p:sp>
      <p:sp>
        <p:nvSpPr>
          <p:cNvPr id="13386" name="Line 105"/>
          <p:cNvSpPr>
            <a:spLocks noChangeShapeType="1"/>
          </p:cNvSpPr>
          <p:nvPr/>
        </p:nvSpPr>
        <p:spPr bwMode="auto">
          <a:xfrm>
            <a:off x="3246438" y="3279775"/>
            <a:ext cx="241300" cy="149225"/>
          </a:xfrm>
          <a:prstGeom prst="line">
            <a:avLst/>
          </a:prstGeom>
          <a:noFill/>
          <a:ln w="15875">
            <a:solidFill>
              <a:srgbClr val="000000"/>
            </a:solidFill>
            <a:round/>
            <a:headEnd/>
            <a:tailEnd/>
          </a:ln>
        </p:spPr>
        <p:txBody>
          <a:bodyPr/>
          <a:lstStyle/>
          <a:p>
            <a:endParaRPr lang="en-US"/>
          </a:p>
        </p:txBody>
      </p:sp>
      <p:sp>
        <p:nvSpPr>
          <p:cNvPr id="13387" name="Line 106"/>
          <p:cNvSpPr>
            <a:spLocks noChangeShapeType="1"/>
          </p:cNvSpPr>
          <p:nvPr/>
        </p:nvSpPr>
        <p:spPr bwMode="auto">
          <a:xfrm>
            <a:off x="5368925" y="4811713"/>
            <a:ext cx="242888" cy="147637"/>
          </a:xfrm>
          <a:prstGeom prst="line">
            <a:avLst/>
          </a:prstGeom>
          <a:noFill/>
          <a:ln w="15875">
            <a:solidFill>
              <a:srgbClr val="000000"/>
            </a:solidFill>
            <a:round/>
            <a:headEnd/>
            <a:tailEnd/>
          </a:ln>
        </p:spPr>
        <p:txBody>
          <a:bodyPr/>
          <a:lstStyle/>
          <a:p>
            <a:endParaRPr lang="en-US"/>
          </a:p>
        </p:txBody>
      </p:sp>
      <p:sp>
        <p:nvSpPr>
          <p:cNvPr id="26731" name="Line 107"/>
          <p:cNvSpPr>
            <a:spLocks noChangeShapeType="1"/>
          </p:cNvSpPr>
          <p:nvPr/>
        </p:nvSpPr>
        <p:spPr bwMode="auto">
          <a:xfrm>
            <a:off x="5262563" y="3160713"/>
            <a:ext cx="0" cy="460375"/>
          </a:xfrm>
          <a:prstGeom prst="line">
            <a:avLst/>
          </a:prstGeom>
          <a:noFill/>
          <a:ln w="25400">
            <a:solidFill>
              <a:srgbClr val="0000FF"/>
            </a:solidFill>
            <a:round/>
            <a:headEnd/>
            <a:tailEnd type="triangle" w="lg" len="med"/>
          </a:ln>
          <a:effectLst/>
        </p:spPr>
        <p:txBody>
          <a:bodyPr/>
          <a:lstStyle/>
          <a:p>
            <a:endParaRPr lang="en-US"/>
          </a:p>
        </p:txBody>
      </p:sp>
      <p:sp>
        <p:nvSpPr>
          <p:cNvPr id="26732" name="Line 108"/>
          <p:cNvSpPr>
            <a:spLocks noChangeShapeType="1"/>
          </p:cNvSpPr>
          <p:nvPr/>
        </p:nvSpPr>
        <p:spPr bwMode="auto">
          <a:xfrm flipV="1">
            <a:off x="6108700" y="4887913"/>
            <a:ext cx="0" cy="460375"/>
          </a:xfrm>
          <a:prstGeom prst="line">
            <a:avLst/>
          </a:prstGeom>
          <a:noFill/>
          <a:ln w="25400">
            <a:solidFill>
              <a:srgbClr val="0000FF"/>
            </a:solidFill>
            <a:round/>
            <a:headEnd/>
            <a:tailEnd type="triangle" w="lg" len="med"/>
          </a:ln>
          <a:effectLst/>
        </p:spPr>
        <p:txBody>
          <a:bodyPr/>
          <a:lstStyle/>
          <a:p>
            <a:endParaRPr lang="en-US"/>
          </a:p>
        </p:txBody>
      </p:sp>
      <p:sp>
        <p:nvSpPr>
          <p:cNvPr id="26733" name="Line 109"/>
          <p:cNvSpPr>
            <a:spLocks noChangeShapeType="1"/>
          </p:cNvSpPr>
          <p:nvPr/>
        </p:nvSpPr>
        <p:spPr bwMode="auto">
          <a:xfrm>
            <a:off x="3151188" y="4695825"/>
            <a:ext cx="0" cy="460375"/>
          </a:xfrm>
          <a:prstGeom prst="line">
            <a:avLst/>
          </a:prstGeom>
          <a:noFill/>
          <a:ln w="25400">
            <a:solidFill>
              <a:srgbClr val="0000FF"/>
            </a:solidFill>
            <a:round/>
            <a:headEnd/>
            <a:tailEnd type="triangle" w="lg" len="med"/>
          </a:ln>
          <a:effectLst/>
        </p:spPr>
        <p:txBody>
          <a:bodyPr/>
          <a:lstStyle/>
          <a:p>
            <a:endParaRPr lang="en-US"/>
          </a:p>
        </p:txBody>
      </p:sp>
      <p:sp>
        <p:nvSpPr>
          <p:cNvPr id="26734" name="Line 110"/>
          <p:cNvSpPr>
            <a:spLocks noChangeShapeType="1"/>
          </p:cNvSpPr>
          <p:nvPr/>
        </p:nvSpPr>
        <p:spPr bwMode="auto">
          <a:xfrm flipV="1">
            <a:off x="3995738" y="3352800"/>
            <a:ext cx="0" cy="460375"/>
          </a:xfrm>
          <a:prstGeom prst="line">
            <a:avLst/>
          </a:prstGeom>
          <a:noFill/>
          <a:ln w="25400">
            <a:solidFill>
              <a:srgbClr val="0000FF"/>
            </a:solidFill>
            <a:round/>
            <a:headEnd/>
            <a:tailEnd type="triangle" w="lg" len="med"/>
          </a:ln>
          <a:effectLst/>
        </p:spPr>
        <p:txBody>
          <a:bodyPr/>
          <a:lstStyle/>
          <a:p>
            <a:endParaRPr lang="en-US"/>
          </a:p>
        </p:txBody>
      </p:sp>
      <p:grpSp>
        <p:nvGrpSpPr>
          <p:cNvPr id="17" name="Group 111"/>
          <p:cNvGrpSpPr>
            <a:grpSpLocks/>
          </p:cNvGrpSpPr>
          <p:nvPr/>
        </p:nvGrpSpPr>
        <p:grpSpPr bwMode="auto">
          <a:xfrm>
            <a:off x="3151188" y="3276600"/>
            <a:ext cx="192087" cy="268288"/>
            <a:chOff x="4380" y="1241"/>
            <a:chExt cx="121" cy="169"/>
          </a:xfrm>
        </p:grpSpPr>
        <p:sp>
          <p:nvSpPr>
            <p:cNvPr id="13406" name="Line 112"/>
            <p:cNvSpPr>
              <a:spLocks noChangeShapeType="1"/>
            </p:cNvSpPr>
            <p:nvPr/>
          </p:nvSpPr>
          <p:spPr bwMode="auto">
            <a:xfrm flipH="1">
              <a:off x="4380" y="1241"/>
              <a:ext cx="121" cy="169"/>
            </a:xfrm>
            <a:prstGeom prst="line">
              <a:avLst/>
            </a:prstGeom>
            <a:noFill/>
            <a:ln w="25400">
              <a:solidFill>
                <a:srgbClr val="FF0000"/>
              </a:solidFill>
              <a:round/>
              <a:headEnd/>
              <a:tailEnd/>
            </a:ln>
            <a:effectLst/>
          </p:spPr>
          <p:txBody>
            <a:bodyPr/>
            <a:lstStyle/>
            <a:p>
              <a:endParaRPr lang="en-US"/>
            </a:p>
          </p:txBody>
        </p:sp>
        <p:sp>
          <p:nvSpPr>
            <p:cNvPr id="13407" name="Line 113"/>
            <p:cNvSpPr>
              <a:spLocks noChangeShapeType="1"/>
            </p:cNvSpPr>
            <p:nvPr/>
          </p:nvSpPr>
          <p:spPr bwMode="auto">
            <a:xfrm>
              <a:off x="4380" y="1241"/>
              <a:ext cx="121" cy="169"/>
            </a:xfrm>
            <a:prstGeom prst="line">
              <a:avLst/>
            </a:prstGeom>
            <a:noFill/>
            <a:ln w="25400">
              <a:solidFill>
                <a:srgbClr val="FF0000"/>
              </a:solidFill>
              <a:round/>
              <a:headEnd/>
              <a:tailEnd/>
            </a:ln>
            <a:effectLst/>
          </p:spPr>
          <p:txBody>
            <a:bodyPr/>
            <a:lstStyle/>
            <a:p>
              <a:endParaRPr lang="en-US"/>
            </a:p>
          </p:txBody>
        </p:sp>
      </p:grpSp>
      <p:grpSp>
        <p:nvGrpSpPr>
          <p:cNvPr id="18" name="Group 114"/>
          <p:cNvGrpSpPr>
            <a:grpSpLocks/>
          </p:cNvGrpSpPr>
          <p:nvPr/>
        </p:nvGrpSpPr>
        <p:grpSpPr bwMode="auto">
          <a:xfrm>
            <a:off x="5916613" y="3276600"/>
            <a:ext cx="192087" cy="268288"/>
            <a:chOff x="4380" y="1241"/>
            <a:chExt cx="121" cy="169"/>
          </a:xfrm>
        </p:grpSpPr>
        <p:sp>
          <p:nvSpPr>
            <p:cNvPr id="13404" name="Line 115"/>
            <p:cNvSpPr>
              <a:spLocks noChangeShapeType="1"/>
            </p:cNvSpPr>
            <p:nvPr/>
          </p:nvSpPr>
          <p:spPr bwMode="auto">
            <a:xfrm flipH="1">
              <a:off x="4380" y="1241"/>
              <a:ext cx="121" cy="169"/>
            </a:xfrm>
            <a:prstGeom prst="line">
              <a:avLst/>
            </a:prstGeom>
            <a:noFill/>
            <a:ln w="25400">
              <a:solidFill>
                <a:srgbClr val="FF0000"/>
              </a:solidFill>
              <a:round/>
              <a:headEnd/>
              <a:tailEnd/>
            </a:ln>
            <a:effectLst/>
          </p:spPr>
          <p:txBody>
            <a:bodyPr/>
            <a:lstStyle/>
            <a:p>
              <a:endParaRPr lang="en-US"/>
            </a:p>
          </p:txBody>
        </p:sp>
        <p:sp>
          <p:nvSpPr>
            <p:cNvPr id="13405" name="Line 116"/>
            <p:cNvSpPr>
              <a:spLocks noChangeShapeType="1"/>
            </p:cNvSpPr>
            <p:nvPr/>
          </p:nvSpPr>
          <p:spPr bwMode="auto">
            <a:xfrm>
              <a:off x="4380" y="1241"/>
              <a:ext cx="121" cy="169"/>
            </a:xfrm>
            <a:prstGeom prst="line">
              <a:avLst/>
            </a:prstGeom>
            <a:noFill/>
            <a:ln w="25400">
              <a:solidFill>
                <a:srgbClr val="FF0000"/>
              </a:solidFill>
              <a:round/>
              <a:headEnd/>
              <a:tailEnd/>
            </a:ln>
            <a:effectLst/>
          </p:spPr>
          <p:txBody>
            <a:bodyPr/>
            <a:lstStyle/>
            <a:p>
              <a:endParaRPr lang="en-US"/>
            </a:p>
          </p:txBody>
        </p:sp>
      </p:grpSp>
      <p:grpSp>
        <p:nvGrpSpPr>
          <p:cNvPr id="19" name="Group 117"/>
          <p:cNvGrpSpPr>
            <a:grpSpLocks/>
          </p:cNvGrpSpPr>
          <p:nvPr/>
        </p:nvGrpSpPr>
        <p:grpSpPr bwMode="auto">
          <a:xfrm>
            <a:off x="5262563" y="4773613"/>
            <a:ext cx="192087" cy="268287"/>
            <a:chOff x="4380" y="1241"/>
            <a:chExt cx="121" cy="169"/>
          </a:xfrm>
        </p:grpSpPr>
        <p:sp>
          <p:nvSpPr>
            <p:cNvPr id="13402" name="Line 118"/>
            <p:cNvSpPr>
              <a:spLocks noChangeShapeType="1"/>
            </p:cNvSpPr>
            <p:nvPr/>
          </p:nvSpPr>
          <p:spPr bwMode="auto">
            <a:xfrm flipH="1">
              <a:off x="4380" y="1241"/>
              <a:ext cx="121" cy="169"/>
            </a:xfrm>
            <a:prstGeom prst="line">
              <a:avLst/>
            </a:prstGeom>
            <a:noFill/>
            <a:ln w="25400">
              <a:solidFill>
                <a:srgbClr val="FF0000"/>
              </a:solidFill>
              <a:round/>
              <a:headEnd/>
              <a:tailEnd/>
            </a:ln>
            <a:effectLst/>
          </p:spPr>
          <p:txBody>
            <a:bodyPr/>
            <a:lstStyle/>
            <a:p>
              <a:endParaRPr lang="en-US"/>
            </a:p>
          </p:txBody>
        </p:sp>
        <p:sp>
          <p:nvSpPr>
            <p:cNvPr id="13403" name="Line 119"/>
            <p:cNvSpPr>
              <a:spLocks noChangeShapeType="1"/>
            </p:cNvSpPr>
            <p:nvPr/>
          </p:nvSpPr>
          <p:spPr bwMode="auto">
            <a:xfrm>
              <a:off x="4380" y="1241"/>
              <a:ext cx="121" cy="169"/>
            </a:xfrm>
            <a:prstGeom prst="line">
              <a:avLst/>
            </a:prstGeom>
            <a:noFill/>
            <a:ln w="25400">
              <a:solidFill>
                <a:srgbClr val="FF0000"/>
              </a:solidFill>
              <a:round/>
              <a:headEnd/>
              <a:tailEnd/>
            </a:ln>
            <a:effectLst/>
          </p:spPr>
          <p:txBody>
            <a:bodyPr/>
            <a:lstStyle/>
            <a:p>
              <a:endParaRPr lang="en-US"/>
            </a:p>
          </p:txBody>
        </p:sp>
      </p:grpSp>
      <p:grpSp>
        <p:nvGrpSpPr>
          <p:cNvPr id="20" name="Group 120"/>
          <p:cNvGrpSpPr>
            <a:grpSpLocks/>
          </p:cNvGrpSpPr>
          <p:nvPr/>
        </p:nvGrpSpPr>
        <p:grpSpPr bwMode="auto">
          <a:xfrm>
            <a:off x="3803650" y="4773613"/>
            <a:ext cx="192088" cy="268287"/>
            <a:chOff x="4380" y="1241"/>
            <a:chExt cx="121" cy="169"/>
          </a:xfrm>
        </p:grpSpPr>
        <p:sp>
          <p:nvSpPr>
            <p:cNvPr id="13400" name="Line 121"/>
            <p:cNvSpPr>
              <a:spLocks noChangeShapeType="1"/>
            </p:cNvSpPr>
            <p:nvPr/>
          </p:nvSpPr>
          <p:spPr bwMode="auto">
            <a:xfrm flipH="1">
              <a:off x="4380" y="1241"/>
              <a:ext cx="121" cy="169"/>
            </a:xfrm>
            <a:prstGeom prst="line">
              <a:avLst/>
            </a:prstGeom>
            <a:noFill/>
            <a:ln w="25400">
              <a:solidFill>
                <a:srgbClr val="FF0000"/>
              </a:solidFill>
              <a:round/>
              <a:headEnd/>
              <a:tailEnd/>
            </a:ln>
            <a:effectLst/>
          </p:spPr>
          <p:txBody>
            <a:bodyPr/>
            <a:lstStyle/>
            <a:p>
              <a:endParaRPr lang="en-US"/>
            </a:p>
          </p:txBody>
        </p:sp>
        <p:sp>
          <p:nvSpPr>
            <p:cNvPr id="13401" name="Line 122"/>
            <p:cNvSpPr>
              <a:spLocks noChangeShapeType="1"/>
            </p:cNvSpPr>
            <p:nvPr/>
          </p:nvSpPr>
          <p:spPr bwMode="auto">
            <a:xfrm>
              <a:off x="4380" y="1241"/>
              <a:ext cx="121" cy="169"/>
            </a:xfrm>
            <a:prstGeom prst="line">
              <a:avLst/>
            </a:prstGeom>
            <a:noFill/>
            <a:ln w="25400">
              <a:solidFill>
                <a:srgbClr val="FF0000"/>
              </a:solidFill>
              <a:round/>
              <a:headEnd/>
              <a:tailEnd/>
            </a:ln>
            <a:effectLst/>
          </p:spPr>
          <p:txBody>
            <a:bodyPr/>
            <a:lstStyle/>
            <a:p>
              <a:endParaRPr lang="en-US"/>
            </a:p>
          </p:txBody>
        </p:sp>
      </p:grpSp>
      <p:sp>
        <p:nvSpPr>
          <p:cNvPr id="26749" name="Text Box 125"/>
          <p:cNvSpPr txBox="1">
            <a:spLocks noChangeArrowheads="1"/>
          </p:cNvSpPr>
          <p:nvPr/>
        </p:nvSpPr>
        <p:spPr bwMode="auto">
          <a:xfrm>
            <a:off x="3957638" y="3429000"/>
            <a:ext cx="768350"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0000FF"/>
                </a:solidFill>
              </a:rPr>
              <a:t>here</a:t>
            </a:r>
          </a:p>
        </p:txBody>
      </p:sp>
      <p:sp>
        <p:nvSpPr>
          <p:cNvPr id="26750" name="Text Box 126"/>
          <p:cNvSpPr txBox="1">
            <a:spLocks noChangeArrowheads="1"/>
          </p:cNvSpPr>
          <p:nvPr/>
        </p:nvSpPr>
        <p:spPr bwMode="auto">
          <a:xfrm>
            <a:off x="2152650" y="4735513"/>
            <a:ext cx="998538" cy="366712"/>
          </a:xfrm>
          <a:prstGeom prst="rect">
            <a:avLst/>
          </a:prstGeom>
          <a:noFill/>
          <a:ln w="9525">
            <a:noFill/>
            <a:miter lim="800000"/>
            <a:headEnd/>
            <a:tailEnd/>
          </a:ln>
          <a:effectLst/>
        </p:spPr>
        <p:txBody>
          <a:bodyPr>
            <a:spAutoFit/>
          </a:bodyPr>
          <a:lstStyle/>
          <a:p>
            <a:pPr algn="r" eaLnBrk="1" hangingPunct="1">
              <a:spcBef>
                <a:spcPct val="50000"/>
              </a:spcBef>
            </a:pPr>
            <a:r>
              <a:rPr lang="en-US" b="1">
                <a:solidFill>
                  <a:srgbClr val="0000FF"/>
                </a:solidFill>
              </a:rPr>
              <a:t>or here</a:t>
            </a:r>
          </a:p>
        </p:txBody>
      </p:sp>
      <p:sp>
        <p:nvSpPr>
          <p:cNvPr id="26751" name="Text Box 127"/>
          <p:cNvSpPr txBox="1">
            <a:spLocks noChangeArrowheads="1"/>
          </p:cNvSpPr>
          <p:nvPr/>
        </p:nvSpPr>
        <p:spPr bwMode="auto">
          <a:xfrm>
            <a:off x="6070600" y="4943475"/>
            <a:ext cx="1036638" cy="366713"/>
          </a:xfrm>
          <a:prstGeom prst="rect">
            <a:avLst/>
          </a:prstGeom>
          <a:noFill/>
          <a:ln w="9525">
            <a:noFill/>
            <a:miter lim="800000"/>
            <a:headEnd/>
            <a:tailEnd/>
          </a:ln>
          <a:effectLst/>
        </p:spPr>
        <p:txBody>
          <a:bodyPr>
            <a:spAutoFit/>
          </a:bodyPr>
          <a:lstStyle/>
          <a:p>
            <a:pPr eaLnBrk="1" hangingPunct="1">
              <a:spcBef>
                <a:spcPct val="50000"/>
              </a:spcBef>
            </a:pPr>
            <a:r>
              <a:rPr lang="en-US" b="1">
                <a:solidFill>
                  <a:srgbClr val="0000FF"/>
                </a:solidFill>
              </a:rPr>
              <a:t>or here</a:t>
            </a:r>
          </a:p>
        </p:txBody>
      </p:sp>
      <p:sp>
        <p:nvSpPr>
          <p:cNvPr id="26752" name="Text Box 128"/>
          <p:cNvSpPr txBox="1">
            <a:spLocks noChangeArrowheads="1"/>
          </p:cNvSpPr>
          <p:nvPr/>
        </p:nvSpPr>
        <p:spPr bwMode="auto">
          <a:xfrm>
            <a:off x="4149725" y="3160713"/>
            <a:ext cx="1152525" cy="366712"/>
          </a:xfrm>
          <a:prstGeom prst="rect">
            <a:avLst/>
          </a:prstGeom>
          <a:noFill/>
          <a:ln w="9525">
            <a:noFill/>
            <a:miter lim="800000"/>
            <a:headEnd/>
            <a:tailEnd/>
          </a:ln>
          <a:effectLst/>
        </p:spPr>
        <p:txBody>
          <a:bodyPr>
            <a:spAutoFit/>
          </a:bodyPr>
          <a:lstStyle/>
          <a:p>
            <a:pPr algn="r" eaLnBrk="1" hangingPunct="1">
              <a:spcBef>
                <a:spcPct val="50000"/>
              </a:spcBef>
            </a:pPr>
            <a:r>
              <a:rPr lang="en-US" b="1">
                <a:solidFill>
                  <a:srgbClr val="0000FF"/>
                </a:solidFill>
              </a:rPr>
              <a:t>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7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75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673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674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26733"/>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2675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20"/>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67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75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73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7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31" grpId="0" animBg="1"/>
      <p:bldP spid="26732" grpId="0" animBg="1"/>
      <p:bldP spid="26733" grpId="0" animBg="1"/>
      <p:bldP spid="26733" grpId="1" animBg="1"/>
      <p:bldP spid="26734" grpId="0" animBg="1"/>
      <p:bldP spid="26734" grpId="1" animBg="1"/>
      <p:bldP spid="26749" grpId="0"/>
      <p:bldP spid="26749" grpId="1"/>
      <p:bldP spid="26750" grpId="0"/>
      <p:bldP spid="26750" grpId="1"/>
      <p:bldP spid="26751" grpId="0"/>
      <p:bldP spid="2675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miter lim="800000"/>
            <a:headEnd/>
            <a:tailEnd/>
          </a:ln>
        </p:spPr>
        <p:txBody>
          <a:bodyPr/>
          <a:lstStyle/>
          <a:p>
            <a:fld id="{898F8503-DAB9-4C45-A12A-C4DE87E9DB7E}" type="slidenum">
              <a:rPr lang="en-US"/>
              <a:pPr/>
              <a:t>77</a:t>
            </a:fld>
            <a:endParaRPr lang="en-US"/>
          </a:p>
        </p:txBody>
      </p:sp>
      <p:sp>
        <p:nvSpPr>
          <p:cNvPr id="14339" name="Rectangle 2"/>
          <p:cNvSpPr>
            <a:spLocks noChangeArrowheads="1"/>
          </p:cNvSpPr>
          <p:nvPr/>
        </p:nvSpPr>
        <p:spPr bwMode="auto">
          <a:xfrm>
            <a:off x="646113" y="1141413"/>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sp>
        <p:nvSpPr>
          <p:cNvPr id="14340" name="Rectangle 4"/>
          <p:cNvSpPr>
            <a:spLocks noChangeArrowheads="1"/>
          </p:cNvSpPr>
          <p:nvPr/>
        </p:nvSpPr>
        <p:spPr bwMode="auto">
          <a:xfrm>
            <a:off x="4578350" y="1285875"/>
            <a:ext cx="4103688" cy="1414463"/>
          </a:xfrm>
          <a:prstGeom prst="rect">
            <a:avLst/>
          </a:prstGeom>
          <a:noFill/>
          <a:ln w="9525" cap="rnd">
            <a:solidFill>
              <a:srgbClr val="000000"/>
            </a:solidFill>
            <a:miter lim="800000"/>
            <a:headEnd/>
            <a:tailEnd/>
          </a:ln>
        </p:spPr>
        <p:txBody>
          <a:bodyPr/>
          <a:lstStyle/>
          <a:p>
            <a:pPr eaLnBrk="1" hangingPunct="1"/>
            <a:endParaRPr lang="en-US"/>
          </a:p>
        </p:txBody>
      </p:sp>
      <p:sp>
        <p:nvSpPr>
          <p:cNvPr id="14341" name="Rectangle 5"/>
          <p:cNvSpPr>
            <a:spLocks noChangeArrowheads="1"/>
          </p:cNvSpPr>
          <p:nvPr/>
        </p:nvSpPr>
        <p:spPr bwMode="auto">
          <a:xfrm>
            <a:off x="4676775" y="1343025"/>
            <a:ext cx="2946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Corresponding values of Vab</a:t>
            </a:r>
            <a:endParaRPr lang="en-US"/>
          </a:p>
        </p:txBody>
      </p:sp>
      <p:sp>
        <p:nvSpPr>
          <p:cNvPr id="14342" name="Rectangle 6"/>
          <p:cNvSpPr>
            <a:spLocks noChangeArrowheads="1"/>
          </p:cNvSpPr>
          <p:nvPr/>
        </p:nvSpPr>
        <p:spPr bwMode="auto">
          <a:xfrm>
            <a:off x="7624763" y="1343025"/>
            <a:ext cx="635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4343" name="Rectangle 7"/>
          <p:cNvSpPr>
            <a:spLocks noChangeArrowheads="1"/>
          </p:cNvSpPr>
          <p:nvPr/>
        </p:nvSpPr>
        <p:spPr bwMode="auto">
          <a:xfrm>
            <a:off x="4676775" y="1606550"/>
            <a:ext cx="79375"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4344" name="Rectangle 8"/>
          <p:cNvSpPr>
            <a:spLocks noChangeArrowheads="1"/>
          </p:cNvSpPr>
          <p:nvPr/>
        </p:nvSpPr>
        <p:spPr bwMode="auto">
          <a:xfrm>
            <a:off x="4756150" y="1606550"/>
            <a:ext cx="10096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a:t>
            </a:r>
            <a:endParaRPr lang="en-US"/>
          </a:p>
        </p:txBody>
      </p:sp>
      <p:sp>
        <p:nvSpPr>
          <p:cNvPr id="14345" name="Rectangle 9"/>
          <p:cNvSpPr>
            <a:spLocks noChangeArrowheads="1"/>
          </p:cNvSpPr>
          <p:nvPr/>
        </p:nvSpPr>
        <p:spPr bwMode="auto">
          <a:xfrm>
            <a:off x="5765800" y="1598613"/>
            <a:ext cx="635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14346" name="Rectangle 10"/>
          <p:cNvSpPr>
            <a:spLocks noChangeArrowheads="1"/>
          </p:cNvSpPr>
          <p:nvPr/>
        </p:nvSpPr>
        <p:spPr bwMode="auto">
          <a:xfrm>
            <a:off x="5829300" y="1606550"/>
            <a:ext cx="5969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and B</a:t>
            </a:r>
            <a:endParaRPr lang="en-US"/>
          </a:p>
        </p:txBody>
      </p:sp>
      <p:sp>
        <p:nvSpPr>
          <p:cNvPr id="14347" name="Rectangle 11"/>
          <p:cNvSpPr>
            <a:spLocks noChangeArrowheads="1"/>
          </p:cNvSpPr>
          <p:nvPr/>
        </p:nvSpPr>
        <p:spPr bwMode="auto">
          <a:xfrm>
            <a:off x="6429375" y="1606550"/>
            <a:ext cx="1270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4348" name="Rectangle 12"/>
          <p:cNvSpPr>
            <a:spLocks noChangeArrowheads="1"/>
          </p:cNvSpPr>
          <p:nvPr/>
        </p:nvSpPr>
        <p:spPr bwMode="auto">
          <a:xfrm>
            <a:off x="6554788" y="1606550"/>
            <a:ext cx="19113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Vdc</a:t>
            </a:r>
            <a:endParaRPr lang="en-US"/>
          </a:p>
        </p:txBody>
      </p:sp>
      <p:sp>
        <p:nvSpPr>
          <p:cNvPr id="14349" name="Rectangle 13"/>
          <p:cNvSpPr>
            <a:spLocks noChangeArrowheads="1"/>
          </p:cNvSpPr>
          <p:nvPr/>
        </p:nvSpPr>
        <p:spPr bwMode="auto">
          <a:xfrm>
            <a:off x="8469313" y="1606550"/>
            <a:ext cx="635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4350" name="Rectangle 14"/>
          <p:cNvSpPr>
            <a:spLocks noChangeArrowheads="1"/>
          </p:cNvSpPr>
          <p:nvPr/>
        </p:nvSpPr>
        <p:spPr bwMode="auto">
          <a:xfrm>
            <a:off x="4676775" y="1870075"/>
            <a:ext cx="79375"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4351" name="Rectangle 15"/>
          <p:cNvSpPr>
            <a:spLocks noChangeArrowheads="1"/>
          </p:cNvSpPr>
          <p:nvPr/>
        </p:nvSpPr>
        <p:spPr bwMode="auto">
          <a:xfrm>
            <a:off x="4756150" y="1870075"/>
            <a:ext cx="34480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 and B+ closed, Vab = 0</a:t>
            </a:r>
            <a:endParaRPr lang="en-US"/>
          </a:p>
        </p:txBody>
      </p:sp>
      <p:sp>
        <p:nvSpPr>
          <p:cNvPr id="14352" name="Rectangle 16"/>
          <p:cNvSpPr>
            <a:spLocks noChangeArrowheads="1"/>
          </p:cNvSpPr>
          <p:nvPr/>
        </p:nvSpPr>
        <p:spPr bwMode="auto">
          <a:xfrm>
            <a:off x="8208963" y="1870075"/>
            <a:ext cx="635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4353" name="Rectangle 17"/>
          <p:cNvSpPr>
            <a:spLocks noChangeArrowheads="1"/>
          </p:cNvSpPr>
          <p:nvPr/>
        </p:nvSpPr>
        <p:spPr bwMode="auto">
          <a:xfrm>
            <a:off x="4676775" y="2133600"/>
            <a:ext cx="79375"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4354" name="Rectangle 18"/>
          <p:cNvSpPr>
            <a:spLocks noChangeArrowheads="1"/>
          </p:cNvSpPr>
          <p:nvPr/>
        </p:nvSpPr>
        <p:spPr bwMode="auto">
          <a:xfrm>
            <a:off x="4756150" y="2133600"/>
            <a:ext cx="16700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 closed and A</a:t>
            </a:r>
            <a:endParaRPr lang="en-US"/>
          </a:p>
        </p:txBody>
      </p:sp>
      <p:sp>
        <p:nvSpPr>
          <p:cNvPr id="14355" name="Rectangle 19"/>
          <p:cNvSpPr>
            <a:spLocks noChangeArrowheads="1"/>
          </p:cNvSpPr>
          <p:nvPr/>
        </p:nvSpPr>
        <p:spPr bwMode="auto">
          <a:xfrm>
            <a:off x="6429375" y="2133600"/>
            <a:ext cx="1270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4356" name="Rectangle 20"/>
          <p:cNvSpPr>
            <a:spLocks noChangeArrowheads="1"/>
          </p:cNvSpPr>
          <p:nvPr/>
        </p:nvSpPr>
        <p:spPr bwMode="auto">
          <a:xfrm>
            <a:off x="6554788" y="2133600"/>
            <a:ext cx="15176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a:t>
            </a:r>
            <a:endParaRPr lang="en-US"/>
          </a:p>
        </p:txBody>
      </p:sp>
      <p:sp>
        <p:nvSpPr>
          <p:cNvPr id="14357" name="Rectangle 21"/>
          <p:cNvSpPr>
            <a:spLocks noChangeArrowheads="1"/>
          </p:cNvSpPr>
          <p:nvPr/>
        </p:nvSpPr>
        <p:spPr bwMode="auto">
          <a:xfrm>
            <a:off x="8077200" y="2133600"/>
            <a:ext cx="1270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4358" name="Rectangle 22"/>
          <p:cNvSpPr>
            <a:spLocks noChangeArrowheads="1"/>
          </p:cNvSpPr>
          <p:nvPr/>
        </p:nvSpPr>
        <p:spPr bwMode="auto">
          <a:xfrm>
            <a:off x="8202613" y="2133600"/>
            <a:ext cx="3937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Vdc</a:t>
            </a:r>
            <a:endParaRPr lang="en-US"/>
          </a:p>
        </p:txBody>
      </p:sp>
      <p:sp>
        <p:nvSpPr>
          <p:cNvPr id="14359" name="Rectangle 23"/>
          <p:cNvSpPr>
            <a:spLocks noChangeArrowheads="1"/>
          </p:cNvSpPr>
          <p:nvPr/>
        </p:nvSpPr>
        <p:spPr bwMode="auto">
          <a:xfrm>
            <a:off x="8596313" y="2133600"/>
            <a:ext cx="635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4360" name="Rectangle 24"/>
          <p:cNvSpPr>
            <a:spLocks noChangeArrowheads="1"/>
          </p:cNvSpPr>
          <p:nvPr/>
        </p:nvSpPr>
        <p:spPr bwMode="auto">
          <a:xfrm>
            <a:off x="4676775" y="2395538"/>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4361" name="Rectangle 25"/>
          <p:cNvSpPr>
            <a:spLocks noChangeArrowheads="1"/>
          </p:cNvSpPr>
          <p:nvPr/>
        </p:nvSpPr>
        <p:spPr bwMode="auto">
          <a:xfrm>
            <a:off x="4756150" y="2395538"/>
            <a:ext cx="1524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a:t>
            </a:r>
            <a:endParaRPr lang="en-US"/>
          </a:p>
        </p:txBody>
      </p:sp>
      <p:sp>
        <p:nvSpPr>
          <p:cNvPr id="14362" name="Rectangle 26"/>
          <p:cNvSpPr>
            <a:spLocks noChangeArrowheads="1"/>
          </p:cNvSpPr>
          <p:nvPr/>
        </p:nvSpPr>
        <p:spPr bwMode="auto">
          <a:xfrm>
            <a:off x="4908550" y="2395538"/>
            <a:ext cx="1270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4363" name="Rectangle 27"/>
          <p:cNvSpPr>
            <a:spLocks noChangeArrowheads="1"/>
          </p:cNvSpPr>
          <p:nvPr/>
        </p:nvSpPr>
        <p:spPr bwMode="auto">
          <a:xfrm>
            <a:off x="5035550" y="2395538"/>
            <a:ext cx="13843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and A</a:t>
            </a:r>
            <a:endParaRPr lang="en-US"/>
          </a:p>
        </p:txBody>
      </p:sp>
      <p:sp>
        <p:nvSpPr>
          <p:cNvPr id="14364" name="Rectangle 28"/>
          <p:cNvSpPr>
            <a:spLocks noChangeArrowheads="1"/>
          </p:cNvSpPr>
          <p:nvPr/>
        </p:nvSpPr>
        <p:spPr bwMode="auto">
          <a:xfrm>
            <a:off x="6421438" y="2395538"/>
            <a:ext cx="1270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4365" name="Rectangle 29"/>
          <p:cNvSpPr>
            <a:spLocks noChangeArrowheads="1"/>
          </p:cNvSpPr>
          <p:nvPr/>
        </p:nvSpPr>
        <p:spPr bwMode="auto">
          <a:xfrm>
            <a:off x="6548438" y="2395538"/>
            <a:ext cx="16446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0</a:t>
            </a:r>
            <a:endParaRPr lang="en-US"/>
          </a:p>
        </p:txBody>
      </p:sp>
      <p:sp>
        <p:nvSpPr>
          <p:cNvPr id="14366" name="Rectangle 30"/>
          <p:cNvSpPr>
            <a:spLocks noChangeArrowheads="1"/>
          </p:cNvSpPr>
          <p:nvPr/>
        </p:nvSpPr>
        <p:spPr bwMode="auto">
          <a:xfrm>
            <a:off x="8194675" y="239553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4367" name="Line 43"/>
          <p:cNvSpPr>
            <a:spLocks noChangeShapeType="1"/>
          </p:cNvSpPr>
          <p:nvPr/>
        </p:nvSpPr>
        <p:spPr bwMode="auto">
          <a:xfrm>
            <a:off x="906463" y="2638425"/>
            <a:ext cx="1587" cy="488950"/>
          </a:xfrm>
          <a:prstGeom prst="line">
            <a:avLst/>
          </a:prstGeom>
          <a:noFill/>
          <a:ln w="15875">
            <a:solidFill>
              <a:srgbClr val="000000"/>
            </a:solidFill>
            <a:round/>
            <a:headEnd/>
            <a:tailEnd/>
          </a:ln>
        </p:spPr>
        <p:txBody>
          <a:bodyPr/>
          <a:lstStyle/>
          <a:p>
            <a:endParaRPr lang="en-US"/>
          </a:p>
        </p:txBody>
      </p:sp>
      <p:sp>
        <p:nvSpPr>
          <p:cNvPr id="14368" name="Line 44"/>
          <p:cNvSpPr>
            <a:spLocks noChangeShapeType="1"/>
          </p:cNvSpPr>
          <p:nvPr/>
        </p:nvSpPr>
        <p:spPr bwMode="auto">
          <a:xfrm>
            <a:off x="906463" y="3125788"/>
            <a:ext cx="1587" cy="168275"/>
          </a:xfrm>
          <a:prstGeom prst="line">
            <a:avLst/>
          </a:prstGeom>
          <a:noFill/>
          <a:ln w="15875">
            <a:solidFill>
              <a:srgbClr val="000000"/>
            </a:solidFill>
            <a:round/>
            <a:headEnd/>
            <a:tailEnd/>
          </a:ln>
        </p:spPr>
        <p:txBody>
          <a:bodyPr/>
          <a:lstStyle/>
          <a:p>
            <a:endParaRPr lang="en-US"/>
          </a:p>
        </p:txBody>
      </p:sp>
      <p:sp>
        <p:nvSpPr>
          <p:cNvPr id="14369" name="Line 46"/>
          <p:cNvSpPr>
            <a:spLocks noChangeShapeType="1"/>
          </p:cNvSpPr>
          <p:nvPr/>
        </p:nvSpPr>
        <p:spPr bwMode="auto">
          <a:xfrm>
            <a:off x="906463" y="3506788"/>
            <a:ext cx="1587" cy="641350"/>
          </a:xfrm>
          <a:prstGeom prst="line">
            <a:avLst/>
          </a:prstGeom>
          <a:noFill/>
          <a:ln w="15875">
            <a:solidFill>
              <a:srgbClr val="000000"/>
            </a:solidFill>
            <a:round/>
            <a:headEnd/>
            <a:tailEnd/>
          </a:ln>
        </p:spPr>
        <p:txBody>
          <a:bodyPr/>
          <a:lstStyle/>
          <a:p>
            <a:endParaRPr lang="en-US"/>
          </a:p>
        </p:txBody>
      </p:sp>
      <p:grpSp>
        <p:nvGrpSpPr>
          <p:cNvPr id="2" name="Group 47"/>
          <p:cNvGrpSpPr>
            <a:grpSpLocks/>
          </p:cNvGrpSpPr>
          <p:nvPr/>
        </p:nvGrpSpPr>
        <p:grpSpPr bwMode="auto">
          <a:xfrm>
            <a:off x="1422400" y="3138488"/>
            <a:ext cx="288925" cy="149225"/>
            <a:chOff x="896" y="1839"/>
            <a:chExt cx="182" cy="94"/>
          </a:xfrm>
        </p:grpSpPr>
        <p:grpSp>
          <p:nvGrpSpPr>
            <p:cNvPr id="3" name="Group 48"/>
            <p:cNvGrpSpPr>
              <a:grpSpLocks/>
            </p:cNvGrpSpPr>
            <p:nvPr/>
          </p:nvGrpSpPr>
          <p:grpSpPr bwMode="auto">
            <a:xfrm>
              <a:off x="906" y="1839"/>
              <a:ext cx="162" cy="94"/>
              <a:chOff x="906" y="1839"/>
              <a:chExt cx="162" cy="94"/>
            </a:xfrm>
          </p:grpSpPr>
          <p:sp>
            <p:nvSpPr>
              <p:cNvPr id="14485" name="Freeform 49"/>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4486" name="Freeform 50"/>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4484" name="Line 51"/>
            <p:cNvSpPr>
              <a:spLocks noChangeShapeType="1"/>
            </p:cNvSpPr>
            <p:nvPr/>
          </p:nvSpPr>
          <p:spPr bwMode="auto">
            <a:xfrm>
              <a:off x="896" y="1839"/>
              <a:ext cx="182" cy="1"/>
            </a:xfrm>
            <a:prstGeom prst="line">
              <a:avLst/>
            </a:prstGeom>
            <a:noFill/>
            <a:ln w="15875">
              <a:solidFill>
                <a:srgbClr val="000000"/>
              </a:solidFill>
              <a:round/>
              <a:headEnd/>
              <a:tailEnd/>
            </a:ln>
          </p:spPr>
          <p:txBody>
            <a:bodyPr/>
            <a:lstStyle/>
            <a:p>
              <a:endParaRPr lang="en-US"/>
            </a:p>
          </p:txBody>
        </p:sp>
      </p:grpSp>
      <p:sp>
        <p:nvSpPr>
          <p:cNvPr id="14371" name="Line 52"/>
          <p:cNvSpPr>
            <a:spLocks noChangeShapeType="1"/>
          </p:cNvSpPr>
          <p:nvPr/>
        </p:nvSpPr>
        <p:spPr bwMode="auto">
          <a:xfrm flipV="1">
            <a:off x="1566863" y="2867025"/>
            <a:ext cx="1587" cy="271463"/>
          </a:xfrm>
          <a:prstGeom prst="line">
            <a:avLst/>
          </a:prstGeom>
          <a:noFill/>
          <a:ln w="15875">
            <a:solidFill>
              <a:srgbClr val="000000"/>
            </a:solidFill>
            <a:round/>
            <a:headEnd/>
            <a:tailEnd/>
          </a:ln>
        </p:spPr>
        <p:txBody>
          <a:bodyPr/>
          <a:lstStyle/>
          <a:p>
            <a:endParaRPr lang="en-US"/>
          </a:p>
        </p:txBody>
      </p:sp>
      <p:sp>
        <p:nvSpPr>
          <p:cNvPr id="14372" name="Line 53"/>
          <p:cNvSpPr>
            <a:spLocks noChangeShapeType="1"/>
          </p:cNvSpPr>
          <p:nvPr/>
        </p:nvSpPr>
        <p:spPr bwMode="auto">
          <a:xfrm flipV="1">
            <a:off x="1566863" y="3297238"/>
            <a:ext cx="1587" cy="533400"/>
          </a:xfrm>
          <a:prstGeom prst="line">
            <a:avLst/>
          </a:prstGeom>
          <a:noFill/>
          <a:ln w="15875">
            <a:solidFill>
              <a:srgbClr val="000000"/>
            </a:solidFill>
            <a:round/>
            <a:headEnd/>
            <a:tailEnd/>
          </a:ln>
        </p:spPr>
        <p:txBody>
          <a:bodyPr/>
          <a:lstStyle/>
          <a:p>
            <a:endParaRPr lang="en-US"/>
          </a:p>
        </p:txBody>
      </p:sp>
      <p:sp>
        <p:nvSpPr>
          <p:cNvPr id="14373" name="Line 54"/>
          <p:cNvSpPr>
            <a:spLocks noChangeShapeType="1"/>
          </p:cNvSpPr>
          <p:nvPr/>
        </p:nvSpPr>
        <p:spPr bwMode="auto">
          <a:xfrm flipH="1">
            <a:off x="915988" y="2867025"/>
            <a:ext cx="650875" cy="1588"/>
          </a:xfrm>
          <a:prstGeom prst="line">
            <a:avLst/>
          </a:prstGeom>
          <a:noFill/>
          <a:ln w="15875">
            <a:solidFill>
              <a:srgbClr val="000000"/>
            </a:solidFill>
            <a:round/>
            <a:headEnd/>
            <a:tailEnd/>
          </a:ln>
        </p:spPr>
        <p:txBody>
          <a:bodyPr/>
          <a:lstStyle/>
          <a:p>
            <a:endParaRPr lang="en-US"/>
          </a:p>
        </p:txBody>
      </p:sp>
      <p:sp>
        <p:nvSpPr>
          <p:cNvPr id="14374" name="Line 55"/>
          <p:cNvSpPr>
            <a:spLocks noChangeShapeType="1"/>
          </p:cNvSpPr>
          <p:nvPr/>
        </p:nvSpPr>
        <p:spPr bwMode="auto">
          <a:xfrm>
            <a:off x="3030538" y="2638425"/>
            <a:ext cx="1587" cy="488950"/>
          </a:xfrm>
          <a:prstGeom prst="line">
            <a:avLst/>
          </a:prstGeom>
          <a:noFill/>
          <a:ln w="15875">
            <a:solidFill>
              <a:srgbClr val="000000"/>
            </a:solidFill>
            <a:round/>
            <a:headEnd/>
            <a:tailEnd/>
          </a:ln>
        </p:spPr>
        <p:txBody>
          <a:bodyPr/>
          <a:lstStyle/>
          <a:p>
            <a:endParaRPr lang="en-US"/>
          </a:p>
        </p:txBody>
      </p:sp>
      <p:sp>
        <p:nvSpPr>
          <p:cNvPr id="14375" name="Line 56"/>
          <p:cNvSpPr>
            <a:spLocks noChangeShapeType="1"/>
          </p:cNvSpPr>
          <p:nvPr/>
        </p:nvSpPr>
        <p:spPr bwMode="auto">
          <a:xfrm>
            <a:off x="3030538" y="3125788"/>
            <a:ext cx="1587" cy="168275"/>
          </a:xfrm>
          <a:prstGeom prst="line">
            <a:avLst/>
          </a:prstGeom>
          <a:noFill/>
          <a:ln w="15875">
            <a:solidFill>
              <a:srgbClr val="000000"/>
            </a:solidFill>
            <a:round/>
            <a:headEnd/>
            <a:tailEnd/>
          </a:ln>
        </p:spPr>
        <p:txBody>
          <a:bodyPr/>
          <a:lstStyle/>
          <a:p>
            <a:endParaRPr lang="en-US"/>
          </a:p>
        </p:txBody>
      </p:sp>
      <p:sp>
        <p:nvSpPr>
          <p:cNvPr id="14376" name="Line 57"/>
          <p:cNvSpPr>
            <a:spLocks noChangeShapeType="1"/>
          </p:cNvSpPr>
          <p:nvPr/>
        </p:nvSpPr>
        <p:spPr bwMode="auto">
          <a:xfrm>
            <a:off x="3030538" y="3294063"/>
            <a:ext cx="241300" cy="149225"/>
          </a:xfrm>
          <a:prstGeom prst="line">
            <a:avLst/>
          </a:prstGeom>
          <a:noFill/>
          <a:ln w="15875">
            <a:solidFill>
              <a:srgbClr val="000000"/>
            </a:solidFill>
            <a:round/>
            <a:headEnd/>
            <a:tailEnd/>
          </a:ln>
        </p:spPr>
        <p:txBody>
          <a:bodyPr/>
          <a:lstStyle/>
          <a:p>
            <a:endParaRPr lang="en-US"/>
          </a:p>
        </p:txBody>
      </p:sp>
      <p:grpSp>
        <p:nvGrpSpPr>
          <p:cNvPr id="4" name="Group 58"/>
          <p:cNvGrpSpPr>
            <a:grpSpLocks/>
          </p:cNvGrpSpPr>
          <p:nvPr/>
        </p:nvGrpSpPr>
        <p:grpSpPr bwMode="auto">
          <a:xfrm>
            <a:off x="3546475" y="3138488"/>
            <a:ext cx="288925" cy="149225"/>
            <a:chOff x="2234" y="1839"/>
            <a:chExt cx="182" cy="94"/>
          </a:xfrm>
        </p:grpSpPr>
        <p:grpSp>
          <p:nvGrpSpPr>
            <p:cNvPr id="5" name="Group 59"/>
            <p:cNvGrpSpPr>
              <a:grpSpLocks/>
            </p:cNvGrpSpPr>
            <p:nvPr/>
          </p:nvGrpSpPr>
          <p:grpSpPr bwMode="auto">
            <a:xfrm>
              <a:off x="2244" y="1839"/>
              <a:ext cx="162" cy="94"/>
              <a:chOff x="2244" y="1839"/>
              <a:chExt cx="162" cy="94"/>
            </a:xfrm>
          </p:grpSpPr>
          <p:sp>
            <p:nvSpPr>
              <p:cNvPr id="14481" name="Freeform 60"/>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4482" name="Freeform 61"/>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4480" name="Line 62"/>
            <p:cNvSpPr>
              <a:spLocks noChangeShapeType="1"/>
            </p:cNvSpPr>
            <p:nvPr/>
          </p:nvSpPr>
          <p:spPr bwMode="auto">
            <a:xfrm>
              <a:off x="2234" y="1839"/>
              <a:ext cx="182" cy="1"/>
            </a:xfrm>
            <a:prstGeom prst="line">
              <a:avLst/>
            </a:prstGeom>
            <a:noFill/>
            <a:ln w="15875">
              <a:solidFill>
                <a:srgbClr val="000000"/>
              </a:solidFill>
              <a:round/>
              <a:headEnd/>
              <a:tailEnd/>
            </a:ln>
          </p:spPr>
          <p:txBody>
            <a:bodyPr/>
            <a:lstStyle/>
            <a:p>
              <a:endParaRPr lang="en-US"/>
            </a:p>
          </p:txBody>
        </p:sp>
      </p:grpSp>
      <p:sp>
        <p:nvSpPr>
          <p:cNvPr id="14378" name="Line 63"/>
          <p:cNvSpPr>
            <a:spLocks noChangeShapeType="1"/>
          </p:cNvSpPr>
          <p:nvPr/>
        </p:nvSpPr>
        <p:spPr bwMode="auto">
          <a:xfrm flipV="1">
            <a:off x="3690938" y="2867025"/>
            <a:ext cx="1587" cy="271463"/>
          </a:xfrm>
          <a:prstGeom prst="line">
            <a:avLst/>
          </a:prstGeom>
          <a:noFill/>
          <a:ln w="15875">
            <a:solidFill>
              <a:srgbClr val="000000"/>
            </a:solidFill>
            <a:round/>
            <a:headEnd/>
            <a:tailEnd/>
          </a:ln>
        </p:spPr>
        <p:txBody>
          <a:bodyPr/>
          <a:lstStyle/>
          <a:p>
            <a:endParaRPr lang="en-US"/>
          </a:p>
        </p:txBody>
      </p:sp>
      <p:sp>
        <p:nvSpPr>
          <p:cNvPr id="14379" name="Line 64"/>
          <p:cNvSpPr>
            <a:spLocks noChangeShapeType="1"/>
          </p:cNvSpPr>
          <p:nvPr/>
        </p:nvSpPr>
        <p:spPr bwMode="auto">
          <a:xfrm flipV="1">
            <a:off x="3690938" y="3297238"/>
            <a:ext cx="1587" cy="533400"/>
          </a:xfrm>
          <a:prstGeom prst="line">
            <a:avLst/>
          </a:prstGeom>
          <a:noFill/>
          <a:ln w="15875">
            <a:solidFill>
              <a:srgbClr val="000000"/>
            </a:solidFill>
            <a:round/>
            <a:headEnd/>
            <a:tailEnd/>
          </a:ln>
        </p:spPr>
        <p:txBody>
          <a:bodyPr/>
          <a:lstStyle/>
          <a:p>
            <a:endParaRPr lang="en-US"/>
          </a:p>
        </p:txBody>
      </p:sp>
      <p:sp>
        <p:nvSpPr>
          <p:cNvPr id="14380" name="Line 65"/>
          <p:cNvSpPr>
            <a:spLocks noChangeShapeType="1"/>
          </p:cNvSpPr>
          <p:nvPr/>
        </p:nvSpPr>
        <p:spPr bwMode="auto">
          <a:xfrm flipH="1">
            <a:off x="3028950" y="2867025"/>
            <a:ext cx="661988" cy="1588"/>
          </a:xfrm>
          <a:prstGeom prst="line">
            <a:avLst/>
          </a:prstGeom>
          <a:noFill/>
          <a:ln w="15875">
            <a:solidFill>
              <a:srgbClr val="000000"/>
            </a:solidFill>
            <a:round/>
            <a:headEnd/>
            <a:tailEnd/>
          </a:ln>
        </p:spPr>
        <p:txBody>
          <a:bodyPr/>
          <a:lstStyle/>
          <a:p>
            <a:endParaRPr lang="en-US"/>
          </a:p>
        </p:txBody>
      </p:sp>
      <p:sp>
        <p:nvSpPr>
          <p:cNvPr id="14381" name="Line 66"/>
          <p:cNvSpPr>
            <a:spLocks noChangeShapeType="1"/>
          </p:cNvSpPr>
          <p:nvPr/>
        </p:nvSpPr>
        <p:spPr bwMode="auto">
          <a:xfrm>
            <a:off x="906463" y="4160838"/>
            <a:ext cx="1587" cy="490537"/>
          </a:xfrm>
          <a:prstGeom prst="line">
            <a:avLst/>
          </a:prstGeom>
          <a:noFill/>
          <a:ln w="15875">
            <a:solidFill>
              <a:srgbClr val="000000"/>
            </a:solidFill>
            <a:round/>
            <a:headEnd/>
            <a:tailEnd/>
          </a:ln>
        </p:spPr>
        <p:txBody>
          <a:bodyPr/>
          <a:lstStyle/>
          <a:p>
            <a:endParaRPr lang="en-US"/>
          </a:p>
        </p:txBody>
      </p:sp>
      <p:sp>
        <p:nvSpPr>
          <p:cNvPr id="14382" name="Line 67"/>
          <p:cNvSpPr>
            <a:spLocks noChangeShapeType="1"/>
          </p:cNvSpPr>
          <p:nvPr/>
        </p:nvSpPr>
        <p:spPr bwMode="auto">
          <a:xfrm>
            <a:off x="906463" y="4648200"/>
            <a:ext cx="1587" cy="169863"/>
          </a:xfrm>
          <a:prstGeom prst="line">
            <a:avLst/>
          </a:prstGeom>
          <a:noFill/>
          <a:ln w="15875">
            <a:solidFill>
              <a:srgbClr val="000000"/>
            </a:solidFill>
            <a:round/>
            <a:headEnd/>
            <a:tailEnd/>
          </a:ln>
        </p:spPr>
        <p:txBody>
          <a:bodyPr/>
          <a:lstStyle/>
          <a:p>
            <a:endParaRPr lang="en-US"/>
          </a:p>
        </p:txBody>
      </p:sp>
      <p:sp>
        <p:nvSpPr>
          <p:cNvPr id="14383" name="Line 68"/>
          <p:cNvSpPr>
            <a:spLocks noChangeShapeType="1"/>
          </p:cNvSpPr>
          <p:nvPr/>
        </p:nvSpPr>
        <p:spPr bwMode="auto">
          <a:xfrm>
            <a:off x="906463" y="4818063"/>
            <a:ext cx="242887" cy="147637"/>
          </a:xfrm>
          <a:prstGeom prst="line">
            <a:avLst/>
          </a:prstGeom>
          <a:noFill/>
          <a:ln w="15875">
            <a:solidFill>
              <a:srgbClr val="000000"/>
            </a:solidFill>
            <a:round/>
            <a:headEnd/>
            <a:tailEnd/>
          </a:ln>
        </p:spPr>
        <p:txBody>
          <a:bodyPr/>
          <a:lstStyle/>
          <a:p>
            <a:endParaRPr lang="en-US"/>
          </a:p>
        </p:txBody>
      </p:sp>
      <p:grpSp>
        <p:nvGrpSpPr>
          <p:cNvPr id="6" name="Group 69"/>
          <p:cNvGrpSpPr>
            <a:grpSpLocks/>
          </p:cNvGrpSpPr>
          <p:nvPr/>
        </p:nvGrpSpPr>
        <p:grpSpPr bwMode="auto">
          <a:xfrm>
            <a:off x="1422400" y="4660900"/>
            <a:ext cx="288925" cy="149225"/>
            <a:chOff x="896" y="2798"/>
            <a:chExt cx="182" cy="94"/>
          </a:xfrm>
        </p:grpSpPr>
        <p:grpSp>
          <p:nvGrpSpPr>
            <p:cNvPr id="7" name="Group 70"/>
            <p:cNvGrpSpPr>
              <a:grpSpLocks/>
            </p:cNvGrpSpPr>
            <p:nvPr/>
          </p:nvGrpSpPr>
          <p:grpSpPr bwMode="auto">
            <a:xfrm>
              <a:off x="906" y="2798"/>
              <a:ext cx="162" cy="94"/>
              <a:chOff x="906" y="2798"/>
              <a:chExt cx="162" cy="94"/>
            </a:xfrm>
          </p:grpSpPr>
          <p:sp>
            <p:nvSpPr>
              <p:cNvPr id="14477" name="Freeform 71"/>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4478" name="Freeform 72"/>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4476" name="Line 73"/>
            <p:cNvSpPr>
              <a:spLocks noChangeShapeType="1"/>
            </p:cNvSpPr>
            <p:nvPr/>
          </p:nvSpPr>
          <p:spPr bwMode="auto">
            <a:xfrm>
              <a:off x="896" y="2798"/>
              <a:ext cx="182" cy="1"/>
            </a:xfrm>
            <a:prstGeom prst="line">
              <a:avLst/>
            </a:prstGeom>
            <a:noFill/>
            <a:ln w="15875">
              <a:solidFill>
                <a:srgbClr val="000000"/>
              </a:solidFill>
              <a:round/>
              <a:headEnd/>
              <a:tailEnd/>
            </a:ln>
          </p:spPr>
          <p:txBody>
            <a:bodyPr/>
            <a:lstStyle/>
            <a:p>
              <a:endParaRPr lang="en-US"/>
            </a:p>
          </p:txBody>
        </p:sp>
      </p:grpSp>
      <p:sp>
        <p:nvSpPr>
          <p:cNvPr id="14385" name="Line 74"/>
          <p:cNvSpPr>
            <a:spLocks noChangeShapeType="1"/>
          </p:cNvSpPr>
          <p:nvPr/>
        </p:nvSpPr>
        <p:spPr bwMode="auto">
          <a:xfrm flipV="1">
            <a:off x="1566863" y="4389438"/>
            <a:ext cx="1587" cy="271462"/>
          </a:xfrm>
          <a:prstGeom prst="line">
            <a:avLst/>
          </a:prstGeom>
          <a:noFill/>
          <a:ln w="15875">
            <a:solidFill>
              <a:srgbClr val="000000"/>
            </a:solidFill>
            <a:round/>
            <a:headEnd/>
            <a:tailEnd/>
          </a:ln>
        </p:spPr>
        <p:txBody>
          <a:bodyPr/>
          <a:lstStyle/>
          <a:p>
            <a:endParaRPr lang="en-US"/>
          </a:p>
        </p:txBody>
      </p:sp>
      <p:sp>
        <p:nvSpPr>
          <p:cNvPr id="14386" name="Line 75"/>
          <p:cNvSpPr>
            <a:spLocks noChangeShapeType="1"/>
          </p:cNvSpPr>
          <p:nvPr/>
        </p:nvSpPr>
        <p:spPr bwMode="auto">
          <a:xfrm flipV="1">
            <a:off x="1566863" y="4819650"/>
            <a:ext cx="1587" cy="533400"/>
          </a:xfrm>
          <a:prstGeom prst="line">
            <a:avLst/>
          </a:prstGeom>
          <a:noFill/>
          <a:ln w="15875">
            <a:solidFill>
              <a:srgbClr val="000000"/>
            </a:solidFill>
            <a:round/>
            <a:headEnd/>
            <a:tailEnd/>
          </a:ln>
        </p:spPr>
        <p:txBody>
          <a:bodyPr/>
          <a:lstStyle/>
          <a:p>
            <a:endParaRPr lang="en-US"/>
          </a:p>
        </p:txBody>
      </p:sp>
      <p:sp>
        <p:nvSpPr>
          <p:cNvPr id="14387" name="Line 76"/>
          <p:cNvSpPr>
            <a:spLocks noChangeShapeType="1"/>
          </p:cNvSpPr>
          <p:nvPr/>
        </p:nvSpPr>
        <p:spPr bwMode="auto">
          <a:xfrm flipH="1">
            <a:off x="909638" y="5353050"/>
            <a:ext cx="657225" cy="3175"/>
          </a:xfrm>
          <a:prstGeom prst="line">
            <a:avLst/>
          </a:prstGeom>
          <a:noFill/>
          <a:ln w="15875">
            <a:solidFill>
              <a:srgbClr val="000000"/>
            </a:solidFill>
            <a:round/>
            <a:headEnd/>
            <a:tailEnd/>
          </a:ln>
        </p:spPr>
        <p:txBody>
          <a:bodyPr/>
          <a:lstStyle/>
          <a:p>
            <a:endParaRPr lang="en-US"/>
          </a:p>
        </p:txBody>
      </p:sp>
      <p:sp>
        <p:nvSpPr>
          <p:cNvPr id="14388" name="Line 77"/>
          <p:cNvSpPr>
            <a:spLocks noChangeShapeType="1"/>
          </p:cNvSpPr>
          <p:nvPr/>
        </p:nvSpPr>
        <p:spPr bwMode="auto">
          <a:xfrm>
            <a:off x="3030538" y="4160838"/>
            <a:ext cx="1587" cy="490537"/>
          </a:xfrm>
          <a:prstGeom prst="line">
            <a:avLst/>
          </a:prstGeom>
          <a:noFill/>
          <a:ln w="15875">
            <a:solidFill>
              <a:srgbClr val="000000"/>
            </a:solidFill>
            <a:round/>
            <a:headEnd/>
            <a:tailEnd/>
          </a:ln>
        </p:spPr>
        <p:txBody>
          <a:bodyPr/>
          <a:lstStyle/>
          <a:p>
            <a:endParaRPr lang="en-US"/>
          </a:p>
        </p:txBody>
      </p:sp>
      <p:sp>
        <p:nvSpPr>
          <p:cNvPr id="14389" name="Line 78"/>
          <p:cNvSpPr>
            <a:spLocks noChangeShapeType="1"/>
          </p:cNvSpPr>
          <p:nvPr/>
        </p:nvSpPr>
        <p:spPr bwMode="auto">
          <a:xfrm>
            <a:off x="3030538" y="4648200"/>
            <a:ext cx="1587" cy="169863"/>
          </a:xfrm>
          <a:prstGeom prst="line">
            <a:avLst/>
          </a:prstGeom>
          <a:noFill/>
          <a:ln w="15875">
            <a:solidFill>
              <a:srgbClr val="000000"/>
            </a:solidFill>
            <a:round/>
            <a:headEnd/>
            <a:tailEnd/>
          </a:ln>
        </p:spPr>
        <p:txBody>
          <a:bodyPr/>
          <a:lstStyle/>
          <a:p>
            <a:endParaRPr lang="en-US"/>
          </a:p>
        </p:txBody>
      </p:sp>
      <p:grpSp>
        <p:nvGrpSpPr>
          <p:cNvPr id="8" name="Group 80"/>
          <p:cNvGrpSpPr>
            <a:grpSpLocks/>
          </p:cNvGrpSpPr>
          <p:nvPr/>
        </p:nvGrpSpPr>
        <p:grpSpPr bwMode="auto">
          <a:xfrm>
            <a:off x="3546475" y="4660900"/>
            <a:ext cx="288925" cy="149225"/>
            <a:chOff x="2234" y="2798"/>
            <a:chExt cx="182" cy="94"/>
          </a:xfrm>
        </p:grpSpPr>
        <p:grpSp>
          <p:nvGrpSpPr>
            <p:cNvPr id="9" name="Group 81"/>
            <p:cNvGrpSpPr>
              <a:grpSpLocks/>
            </p:cNvGrpSpPr>
            <p:nvPr/>
          </p:nvGrpSpPr>
          <p:grpSpPr bwMode="auto">
            <a:xfrm>
              <a:off x="2244" y="2798"/>
              <a:ext cx="162" cy="94"/>
              <a:chOff x="2244" y="2798"/>
              <a:chExt cx="162" cy="94"/>
            </a:xfrm>
          </p:grpSpPr>
          <p:sp>
            <p:nvSpPr>
              <p:cNvPr id="14473" name="Freeform 82"/>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4474" name="Freeform 83"/>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4472" name="Line 84"/>
            <p:cNvSpPr>
              <a:spLocks noChangeShapeType="1"/>
            </p:cNvSpPr>
            <p:nvPr/>
          </p:nvSpPr>
          <p:spPr bwMode="auto">
            <a:xfrm>
              <a:off x="2234" y="2798"/>
              <a:ext cx="182" cy="1"/>
            </a:xfrm>
            <a:prstGeom prst="line">
              <a:avLst/>
            </a:prstGeom>
            <a:noFill/>
            <a:ln w="15875">
              <a:solidFill>
                <a:srgbClr val="000000"/>
              </a:solidFill>
              <a:round/>
              <a:headEnd/>
              <a:tailEnd/>
            </a:ln>
          </p:spPr>
          <p:txBody>
            <a:bodyPr/>
            <a:lstStyle/>
            <a:p>
              <a:endParaRPr lang="en-US"/>
            </a:p>
          </p:txBody>
        </p:sp>
      </p:grpSp>
      <p:sp>
        <p:nvSpPr>
          <p:cNvPr id="14391" name="Line 85"/>
          <p:cNvSpPr>
            <a:spLocks noChangeShapeType="1"/>
          </p:cNvSpPr>
          <p:nvPr/>
        </p:nvSpPr>
        <p:spPr bwMode="auto">
          <a:xfrm flipV="1">
            <a:off x="3690938" y="4389438"/>
            <a:ext cx="1587" cy="271462"/>
          </a:xfrm>
          <a:prstGeom prst="line">
            <a:avLst/>
          </a:prstGeom>
          <a:noFill/>
          <a:ln w="15875">
            <a:solidFill>
              <a:srgbClr val="000000"/>
            </a:solidFill>
            <a:round/>
            <a:headEnd/>
            <a:tailEnd/>
          </a:ln>
        </p:spPr>
        <p:txBody>
          <a:bodyPr/>
          <a:lstStyle/>
          <a:p>
            <a:endParaRPr lang="en-US"/>
          </a:p>
        </p:txBody>
      </p:sp>
      <p:sp>
        <p:nvSpPr>
          <p:cNvPr id="14392" name="Line 86"/>
          <p:cNvSpPr>
            <a:spLocks noChangeShapeType="1"/>
          </p:cNvSpPr>
          <p:nvPr/>
        </p:nvSpPr>
        <p:spPr bwMode="auto">
          <a:xfrm flipV="1">
            <a:off x="3690938" y="4819650"/>
            <a:ext cx="1587" cy="533400"/>
          </a:xfrm>
          <a:prstGeom prst="line">
            <a:avLst/>
          </a:prstGeom>
          <a:noFill/>
          <a:ln w="15875">
            <a:solidFill>
              <a:srgbClr val="000000"/>
            </a:solidFill>
            <a:round/>
            <a:headEnd/>
            <a:tailEnd/>
          </a:ln>
        </p:spPr>
        <p:txBody>
          <a:bodyPr/>
          <a:lstStyle/>
          <a:p>
            <a:endParaRPr lang="en-US"/>
          </a:p>
        </p:txBody>
      </p:sp>
      <p:sp>
        <p:nvSpPr>
          <p:cNvPr id="14393" name="Line 87"/>
          <p:cNvSpPr>
            <a:spLocks noChangeShapeType="1"/>
          </p:cNvSpPr>
          <p:nvPr/>
        </p:nvSpPr>
        <p:spPr bwMode="auto">
          <a:xfrm>
            <a:off x="909638" y="5673725"/>
            <a:ext cx="2124075" cy="1588"/>
          </a:xfrm>
          <a:prstGeom prst="line">
            <a:avLst/>
          </a:prstGeom>
          <a:noFill/>
          <a:ln w="15875">
            <a:solidFill>
              <a:srgbClr val="000000"/>
            </a:solidFill>
            <a:round/>
            <a:headEnd/>
            <a:tailEnd/>
          </a:ln>
        </p:spPr>
        <p:txBody>
          <a:bodyPr/>
          <a:lstStyle/>
          <a:p>
            <a:endParaRPr lang="en-US"/>
          </a:p>
        </p:txBody>
      </p:sp>
      <p:sp>
        <p:nvSpPr>
          <p:cNvPr id="14394" name="Line 88"/>
          <p:cNvSpPr>
            <a:spLocks noChangeShapeType="1"/>
          </p:cNvSpPr>
          <p:nvPr/>
        </p:nvSpPr>
        <p:spPr bwMode="auto">
          <a:xfrm>
            <a:off x="901700" y="2638425"/>
            <a:ext cx="2125663" cy="1588"/>
          </a:xfrm>
          <a:prstGeom prst="line">
            <a:avLst/>
          </a:prstGeom>
          <a:noFill/>
          <a:ln w="15875">
            <a:solidFill>
              <a:srgbClr val="000000"/>
            </a:solidFill>
            <a:round/>
            <a:headEnd/>
            <a:tailEnd/>
          </a:ln>
        </p:spPr>
        <p:txBody>
          <a:bodyPr/>
          <a:lstStyle/>
          <a:p>
            <a:endParaRPr lang="en-US"/>
          </a:p>
        </p:txBody>
      </p:sp>
      <p:grpSp>
        <p:nvGrpSpPr>
          <p:cNvPr id="10" name="Group 92"/>
          <p:cNvGrpSpPr>
            <a:grpSpLocks/>
          </p:cNvGrpSpPr>
          <p:nvPr/>
        </p:nvGrpSpPr>
        <p:grpSpPr bwMode="auto">
          <a:xfrm>
            <a:off x="1824038" y="4125913"/>
            <a:ext cx="69850" cy="73025"/>
            <a:chOff x="1149" y="2461"/>
            <a:chExt cx="44" cy="46"/>
          </a:xfrm>
        </p:grpSpPr>
        <p:sp>
          <p:nvSpPr>
            <p:cNvPr id="14469" name="Oval 93"/>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4470" name="Oval 94"/>
            <p:cNvSpPr>
              <a:spLocks noChangeArrowheads="1"/>
            </p:cNvSpPr>
            <p:nvPr/>
          </p:nvSpPr>
          <p:spPr bwMode="auto">
            <a:xfrm>
              <a:off x="1149"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4396" name="Line 95"/>
          <p:cNvSpPr>
            <a:spLocks noChangeShapeType="1"/>
          </p:cNvSpPr>
          <p:nvPr/>
        </p:nvSpPr>
        <p:spPr bwMode="auto">
          <a:xfrm flipH="1">
            <a:off x="901700" y="4160838"/>
            <a:ext cx="922338" cy="1587"/>
          </a:xfrm>
          <a:prstGeom prst="line">
            <a:avLst/>
          </a:prstGeom>
          <a:noFill/>
          <a:ln w="15875">
            <a:solidFill>
              <a:srgbClr val="000000"/>
            </a:solidFill>
            <a:round/>
            <a:headEnd/>
            <a:tailEnd/>
          </a:ln>
        </p:spPr>
        <p:txBody>
          <a:bodyPr/>
          <a:lstStyle/>
          <a:p>
            <a:endParaRPr lang="en-US"/>
          </a:p>
        </p:txBody>
      </p:sp>
      <p:grpSp>
        <p:nvGrpSpPr>
          <p:cNvPr id="11" name="Group 96"/>
          <p:cNvGrpSpPr>
            <a:grpSpLocks/>
          </p:cNvGrpSpPr>
          <p:nvPr/>
        </p:nvGrpSpPr>
        <p:grpSpPr bwMode="auto">
          <a:xfrm>
            <a:off x="2390775" y="4125913"/>
            <a:ext cx="69850" cy="73025"/>
            <a:chOff x="1506" y="2461"/>
            <a:chExt cx="44" cy="46"/>
          </a:xfrm>
        </p:grpSpPr>
        <p:sp>
          <p:nvSpPr>
            <p:cNvPr id="14467" name="Oval 97"/>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4468" name="Oval 98"/>
            <p:cNvSpPr>
              <a:spLocks noChangeArrowheads="1"/>
            </p:cNvSpPr>
            <p:nvPr/>
          </p:nvSpPr>
          <p:spPr bwMode="auto">
            <a:xfrm>
              <a:off x="1506"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4398" name="Line 99"/>
          <p:cNvSpPr>
            <a:spLocks noChangeShapeType="1"/>
          </p:cNvSpPr>
          <p:nvPr/>
        </p:nvSpPr>
        <p:spPr bwMode="auto">
          <a:xfrm flipH="1">
            <a:off x="2460625" y="4160838"/>
            <a:ext cx="566738" cy="1587"/>
          </a:xfrm>
          <a:prstGeom prst="line">
            <a:avLst/>
          </a:prstGeom>
          <a:noFill/>
          <a:ln w="15875">
            <a:solidFill>
              <a:srgbClr val="000000"/>
            </a:solidFill>
            <a:round/>
            <a:headEnd/>
            <a:tailEnd/>
          </a:ln>
        </p:spPr>
        <p:txBody>
          <a:bodyPr/>
          <a:lstStyle/>
          <a:p>
            <a:endParaRPr lang="en-US"/>
          </a:p>
        </p:txBody>
      </p:sp>
      <p:grpSp>
        <p:nvGrpSpPr>
          <p:cNvPr id="12" name="Group 100"/>
          <p:cNvGrpSpPr>
            <a:grpSpLocks/>
          </p:cNvGrpSpPr>
          <p:nvPr/>
        </p:nvGrpSpPr>
        <p:grpSpPr bwMode="auto">
          <a:xfrm>
            <a:off x="2992438" y="4125913"/>
            <a:ext cx="69850" cy="73025"/>
            <a:chOff x="1885" y="2461"/>
            <a:chExt cx="44" cy="46"/>
          </a:xfrm>
        </p:grpSpPr>
        <p:sp>
          <p:nvSpPr>
            <p:cNvPr id="14465" name="Oval 101"/>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4466" name="Oval 102"/>
            <p:cNvSpPr>
              <a:spLocks noChangeArrowheads="1"/>
            </p:cNvSpPr>
            <p:nvPr/>
          </p:nvSpPr>
          <p:spPr bwMode="auto">
            <a:xfrm>
              <a:off x="1885" y="2461"/>
              <a:ext cx="44" cy="46"/>
            </a:xfrm>
            <a:prstGeom prst="ellipse">
              <a:avLst/>
            </a:prstGeom>
            <a:noFill/>
            <a:ln w="9525" cap="rnd">
              <a:solidFill>
                <a:srgbClr val="000000"/>
              </a:solidFill>
              <a:round/>
              <a:headEnd/>
              <a:tailEnd/>
            </a:ln>
          </p:spPr>
          <p:txBody>
            <a:bodyPr/>
            <a:lstStyle/>
            <a:p>
              <a:pPr eaLnBrk="1" hangingPunct="1"/>
              <a:endParaRPr lang="en-US"/>
            </a:p>
          </p:txBody>
        </p:sp>
      </p:grpSp>
      <p:grpSp>
        <p:nvGrpSpPr>
          <p:cNvPr id="13" name="Group 103"/>
          <p:cNvGrpSpPr>
            <a:grpSpLocks/>
          </p:cNvGrpSpPr>
          <p:nvPr/>
        </p:nvGrpSpPr>
        <p:grpSpPr bwMode="auto">
          <a:xfrm>
            <a:off x="868363" y="4125913"/>
            <a:ext cx="69850" cy="73025"/>
            <a:chOff x="547" y="2461"/>
            <a:chExt cx="44" cy="46"/>
          </a:xfrm>
        </p:grpSpPr>
        <p:sp>
          <p:nvSpPr>
            <p:cNvPr id="14463" name="Oval 104"/>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4464" name="Oval 105"/>
            <p:cNvSpPr>
              <a:spLocks noChangeArrowheads="1"/>
            </p:cNvSpPr>
            <p:nvPr/>
          </p:nvSpPr>
          <p:spPr bwMode="auto">
            <a:xfrm>
              <a:off x="547"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4401" name="Line 106"/>
          <p:cNvSpPr>
            <a:spLocks noChangeShapeType="1"/>
          </p:cNvSpPr>
          <p:nvPr/>
        </p:nvSpPr>
        <p:spPr bwMode="auto">
          <a:xfrm flipV="1">
            <a:off x="2000250" y="2276475"/>
            <a:ext cx="1588" cy="361950"/>
          </a:xfrm>
          <a:prstGeom prst="line">
            <a:avLst/>
          </a:prstGeom>
          <a:noFill/>
          <a:ln w="15875">
            <a:solidFill>
              <a:srgbClr val="000000"/>
            </a:solidFill>
            <a:round/>
            <a:headEnd/>
            <a:tailEnd/>
          </a:ln>
        </p:spPr>
        <p:txBody>
          <a:bodyPr/>
          <a:lstStyle/>
          <a:p>
            <a:endParaRPr lang="en-US"/>
          </a:p>
        </p:txBody>
      </p:sp>
      <p:grpSp>
        <p:nvGrpSpPr>
          <p:cNvPr id="14" name="Group 107"/>
          <p:cNvGrpSpPr>
            <a:grpSpLocks/>
          </p:cNvGrpSpPr>
          <p:nvPr/>
        </p:nvGrpSpPr>
        <p:grpSpPr bwMode="auto">
          <a:xfrm>
            <a:off x="1824038" y="5680075"/>
            <a:ext cx="355600" cy="476250"/>
            <a:chOff x="1149" y="3440"/>
            <a:chExt cx="224" cy="300"/>
          </a:xfrm>
        </p:grpSpPr>
        <p:sp>
          <p:nvSpPr>
            <p:cNvPr id="14459" name="Line 108"/>
            <p:cNvSpPr>
              <a:spLocks noChangeShapeType="1"/>
            </p:cNvSpPr>
            <p:nvPr/>
          </p:nvSpPr>
          <p:spPr bwMode="auto">
            <a:xfrm flipV="1">
              <a:off x="1261" y="3440"/>
              <a:ext cx="1" cy="229"/>
            </a:xfrm>
            <a:prstGeom prst="line">
              <a:avLst/>
            </a:prstGeom>
            <a:noFill/>
            <a:ln w="15875">
              <a:solidFill>
                <a:srgbClr val="000000"/>
              </a:solidFill>
              <a:round/>
              <a:headEnd/>
              <a:tailEnd/>
            </a:ln>
          </p:spPr>
          <p:txBody>
            <a:bodyPr/>
            <a:lstStyle/>
            <a:p>
              <a:endParaRPr lang="en-US"/>
            </a:p>
          </p:txBody>
        </p:sp>
        <p:sp>
          <p:nvSpPr>
            <p:cNvPr id="14460" name="Line 109"/>
            <p:cNvSpPr>
              <a:spLocks noChangeShapeType="1"/>
            </p:cNvSpPr>
            <p:nvPr/>
          </p:nvSpPr>
          <p:spPr bwMode="auto">
            <a:xfrm>
              <a:off x="1149" y="3669"/>
              <a:ext cx="224" cy="1"/>
            </a:xfrm>
            <a:prstGeom prst="line">
              <a:avLst/>
            </a:prstGeom>
            <a:noFill/>
            <a:ln w="15875">
              <a:solidFill>
                <a:srgbClr val="000000"/>
              </a:solidFill>
              <a:round/>
              <a:headEnd/>
              <a:tailEnd/>
            </a:ln>
          </p:spPr>
          <p:txBody>
            <a:bodyPr/>
            <a:lstStyle/>
            <a:p>
              <a:endParaRPr lang="en-US"/>
            </a:p>
          </p:txBody>
        </p:sp>
        <p:sp>
          <p:nvSpPr>
            <p:cNvPr id="14461" name="Line 110"/>
            <p:cNvSpPr>
              <a:spLocks noChangeShapeType="1"/>
            </p:cNvSpPr>
            <p:nvPr/>
          </p:nvSpPr>
          <p:spPr bwMode="auto">
            <a:xfrm>
              <a:off x="1206" y="3708"/>
              <a:ext cx="112" cy="1"/>
            </a:xfrm>
            <a:prstGeom prst="line">
              <a:avLst/>
            </a:prstGeom>
            <a:noFill/>
            <a:ln w="15875">
              <a:solidFill>
                <a:srgbClr val="000000"/>
              </a:solidFill>
              <a:round/>
              <a:headEnd/>
              <a:tailEnd/>
            </a:ln>
          </p:spPr>
          <p:txBody>
            <a:bodyPr/>
            <a:lstStyle/>
            <a:p>
              <a:endParaRPr lang="en-US"/>
            </a:p>
          </p:txBody>
        </p:sp>
        <p:sp>
          <p:nvSpPr>
            <p:cNvPr id="14462" name="Line 111"/>
            <p:cNvSpPr>
              <a:spLocks noChangeShapeType="1"/>
            </p:cNvSpPr>
            <p:nvPr/>
          </p:nvSpPr>
          <p:spPr bwMode="auto">
            <a:xfrm>
              <a:off x="1245" y="3739"/>
              <a:ext cx="40" cy="1"/>
            </a:xfrm>
            <a:prstGeom prst="line">
              <a:avLst/>
            </a:prstGeom>
            <a:noFill/>
            <a:ln w="15875">
              <a:solidFill>
                <a:srgbClr val="000000"/>
              </a:solidFill>
              <a:round/>
              <a:headEnd/>
              <a:tailEnd/>
            </a:ln>
          </p:spPr>
          <p:txBody>
            <a:bodyPr/>
            <a:lstStyle/>
            <a:p>
              <a:endParaRPr lang="en-US"/>
            </a:p>
          </p:txBody>
        </p:sp>
      </p:grpSp>
      <p:grpSp>
        <p:nvGrpSpPr>
          <p:cNvPr id="15" name="Group 112"/>
          <p:cNvGrpSpPr>
            <a:grpSpLocks/>
          </p:cNvGrpSpPr>
          <p:nvPr/>
        </p:nvGrpSpPr>
        <p:grpSpPr bwMode="auto">
          <a:xfrm>
            <a:off x="1962150" y="2217738"/>
            <a:ext cx="69850" cy="73025"/>
            <a:chOff x="1236" y="1259"/>
            <a:chExt cx="44" cy="46"/>
          </a:xfrm>
        </p:grpSpPr>
        <p:sp>
          <p:nvSpPr>
            <p:cNvPr id="14457" name="Oval 113"/>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4458" name="Oval 114"/>
            <p:cNvSpPr>
              <a:spLocks noChangeArrowheads="1"/>
            </p:cNvSpPr>
            <p:nvPr/>
          </p:nvSpPr>
          <p:spPr bwMode="auto">
            <a:xfrm>
              <a:off x="1236" y="1259"/>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4404" name="Rectangle 115"/>
          <p:cNvSpPr>
            <a:spLocks noChangeArrowheads="1"/>
          </p:cNvSpPr>
          <p:nvPr/>
        </p:nvSpPr>
        <p:spPr bwMode="auto">
          <a:xfrm>
            <a:off x="1703388" y="1808163"/>
            <a:ext cx="641350" cy="387350"/>
          </a:xfrm>
          <a:prstGeom prst="rect">
            <a:avLst/>
          </a:prstGeom>
          <a:noFill/>
          <a:ln w="9525">
            <a:noFill/>
            <a:miter lim="800000"/>
            <a:headEnd/>
            <a:tailEnd/>
          </a:ln>
        </p:spPr>
        <p:txBody>
          <a:bodyPr/>
          <a:lstStyle/>
          <a:p>
            <a:pPr eaLnBrk="1" hangingPunct="1"/>
            <a:endParaRPr lang="en-US"/>
          </a:p>
        </p:txBody>
      </p:sp>
      <p:sp>
        <p:nvSpPr>
          <p:cNvPr id="14405" name="Rectangle 116"/>
          <p:cNvSpPr>
            <a:spLocks noChangeArrowheads="1"/>
          </p:cNvSpPr>
          <p:nvPr/>
        </p:nvSpPr>
        <p:spPr bwMode="auto">
          <a:xfrm>
            <a:off x="1795463" y="1862138"/>
            <a:ext cx="3937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latin typeface="Times New Roman" pitchFamily="18" charset="0"/>
              </a:rPr>
              <a:t>Vdc</a:t>
            </a:r>
            <a:endParaRPr lang="en-US"/>
          </a:p>
        </p:txBody>
      </p:sp>
      <p:sp>
        <p:nvSpPr>
          <p:cNvPr id="14406" name="Rectangle 117"/>
          <p:cNvSpPr>
            <a:spLocks noChangeArrowheads="1"/>
          </p:cNvSpPr>
          <p:nvPr/>
        </p:nvSpPr>
        <p:spPr bwMode="auto">
          <a:xfrm>
            <a:off x="1973263" y="4051300"/>
            <a:ext cx="338137" cy="182563"/>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latin typeface="Times New Roman" pitchFamily="18" charset="0"/>
              </a:rPr>
              <a:t>Load</a:t>
            </a:r>
            <a:endParaRPr lang="en-US"/>
          </a:p>
        </p:txBody>
      </p:sp>
      <p:sp>
        <p:nvSpPr>
          <p:cNvPr id="14407" name="Rectangle 118"/>
          <p:cNvSpPr>
            <a:spLocks noChangeArrowheads="1"/>
          </p:cNvSpPr>
          <p:nvPr/>
        </p:nvSpPr>
        <p:spPr bwMode="auto">
          <a:xfrm>
            <a:off x="2312988" y="4049713"/>
            <a:ext cx="42862" cy="182562"/>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rPr>
              <a:t> </a:t>
            </a:r>
            <a:endParaRPr lang="en-US"/>
          </a:p>
        </p:txBody>
      </p:sp>
      <p:sp>
        <p:nvSpPr>
          <p:cNvPr id="14408" name="Rectangle 119"/>
          <p:cNvSpPr>
            <a:spLocks noChangeArrowheads="1"/>
          </p:cNvSpPr>
          <p:nvPr/>
        </p:nvSpPr>
        <p:spPr bwMode="auto">
          <a:xfrm>
            <a:off x="1079500" y="3022600"/>
            <a:ext cx="2301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14409" name="Rectangle 120"/>
          <p:cNvSpPr>
            <a:spLocks noChangeArrowheads="1"/>
          </p:cNvSpPr>
          <p:nvPr/>
        </p:nvSpPr>
        <p:spPr bwMode="auto">
          <a:xfrm>
            <a:off x="1309688" y="3021013"/>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4410" name="Line 121"/>
          <p:cNvSpPr>
            <a:spLocks noChangeShapeType="1"/>
          </p:cNvSpPr>
          <p:nvPr/>
        </p:nvSpPr>
        <p:spPr bwMode="auto">
          <a:xfrm flipH="1">
            <a:off x="909638" y="3825875"/>
            <a:ext cx="650875" cy="1588"/>
          </a:xfrm>
          <a:prstGeom prst="line">
            <a:avLst/>
          </a:prstGeom>
          <a:noFill/>
          <a:ln w="15875">
            <a:solidFill>
              <a:srgbClr val="000000"/>
            </a:solidFill>
            <a:round/>
            <a:headEnd/>
            <a:tailEnd/>
          </a:ln>
        </p:spPr>
        <p:txBody>
          <a:bodyPr/>
          <a:lstStyle/>
          <a:p>
            <a:endParaRPr lang="en-US"/>
          </a:p>
        </p:txBody>
      </p:sp>
      <p:sp>
        <p:nvSpPr>
          <p:cNvPr id="14411" name="Line 122"/>
          <p:cNvSpPr>
            <a:spLocks noChangeShapeType="1"/>
          </p:cNvSpPr>
          <p:nvPr/>
        </p:nvSpPr>
        <p:spPr bwMode="auto">
          <a:xfrm flipH="1">
            <a:off x="3035300" y="3825875"/>
            <a:ext cx="650875" cy="1588"/>
          </a:xfrm>
          <a:prstGeom prst="line">
            <a:avLst/>
          </a:prstGeom>
          <a:noFill/>
          <a:ln w="15875">
            <a:solidFill>
              <a:srgbClr val="000000"/>
            </a:solidFill>
            <a:round/>
            <a:headEnd/>
            <a:tailEnd/>
          </a:ln>
        </p:spPr>
        <p:txBody>
          <a:bodyPr/>
          <a:lstStyle/>
          <a:p>
            <a:endParaRPr lang="en-US"/>
          </a:p>
        </p:txBody>
      </p:sp>
      <p:sp>
        <p:nvSpPr>
          <p:cNvPr id="14412" name="Line 123"/>
          <p:cNvSpPr>
            <a:spLocks noChangeShapeType="1"/>
          </p:cNvSpPr>
          <p:nvPr/>
        </p:nvSpPr>
        <p:spPr bwMode="auto">
          <a:xfrm flipH="1">
            <a:off x="3035300" y="4389438"/>
            <a:ext cx="650875" cy="1587"/>
          </a:xfrm>
          <a:prstGeom prst="line">
            <a:avLst/>
          </a:prstGeom>
          <a:noFill/>
          <a:ln w="15875">
            <a:solidFill>
              <a:srgbClr val="000000"/>
            </a:solidFill>
            <a:round/>
            <a:headEnd/>
            <a:tailEnd/>
          </a:ln>
        </p:spPr>
        <p:txBody>
          <a:bodyPr/>
          <a:lstStyle/>
          <a:p>
            <a:endParaRPr lang="en-US"/>
          </a:p>
        </p:txBody>
      </p:sp>
      <p:sp>
        <p:nvSpPr>
          <p:cNvPr id="14413" name="Line 124"/>
          <p:cNvSpPr>
            <a:spLocks noChangeShapeType="1"/>
          </p:cNvSpPr>
          <p:nvPr/>
        </p:nvSpPr>
        <p:spPr bwMode="auto">
          <a:xfrm flipH="1">
            <a:off x="909638" y="4389438"/>
            <a:ext cx="650875" cy="1587"/>
          </a:xfrm>
          <a:prstGeom prst="line">
            <a:avLst/>
          </a:prstGeom>
          <a:noFill/>
          <a:ln w="15875">
            <a:solidFill>
              <a:srgbClr val="000000"/>
            </a:solidFill>
            <a:round/>
            <a:headEnd/>
            <a:tailEnd/>
          </a:ln>
        </p:spPr>
        <p:txBody>
          <a:bodyPr/>
          <a:lstStyle/>
          <a:p>
            <a:endParaRPr lang="en-US"/>
          </a:p>
        </p:txBody>
      </p:sp>
      <p:sp>
        <p:nvSpPr>
          <p:cNvPr id="14414" name="Line 125"/>
          <p:cNvSpPr>
            <a:spLocks noChangeShapeType="1"/>
          </p:cNvSpPr>
          <p:nvPr/>
        </p:nvSpPr>
        <p:spPr bwMode="auto">
          <a:xfrm flipH="1">
            <a:off x="3043238" y="5356225"/>
            <a:ext cx="649287" cy="1588"/>
          </a:xfrm>
          <a:prstGeom prst="line">
            <a:avLst/>
          </a:prstGeom>
          <a:noFill/>
          <a:ln w="15875">
            <a:solidFill>
              <a:srgbClr val="000000"/>
            </a:solidFill>
            <a:round/>
            <a:headEnd/>
            <a:tailEnd/>
          </a:ln>
        </p:spPr>
        <p:txBody>
          <a:bodyPr/>
          <a:lstStyle/>
          <a:p>
            <a:endParaRPr lang="en-US"/>
          </a:p>
        </p:txBody>
      </p:sp>
      <p:sp>
        <p:nvSpPr>
          <p:cNvPr id="14415" name="Rectangle 126"/>
          <p:cNvSpPr>
            <a:spLocks noChangeArrowheads="1"/>
          </p:cNvSpPr>
          <p:nvPr/>
        </p:nvSpPr>
        <p:spPr bwMode="auto">
          <a:xfrm>
            <a:off x="3198813" y="3022600"/>
            <a:ext cx="2206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14416" name="Rectangle 127"/>
          <p:cNvSpPr>
            <a:spLocks noChangeArrowheads="1"/>
          </p:cNvSpPr>
          <p:nvPr/>
        </p:nvSpPr>
        <p:spPr bwMode="auto">
          <a:xfrm>
            <a:off x="3419475" y="3021013"/>
            <a:ext cx="492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4417" name="Rectangle 128"/>
          <p:cNvSpPr>
            <a:spLocks noChangeArrowheads="1"/>
          </p:cNvSpPr>
          <p:nvPr/>
        </p:nvSpPr>
        <p:spPr bwMode="auto">
          <a:xfrm>
            <a:off x="1090613" y="4545013"/>
            <a:ext cx="128587"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14418" name="Rectangle 129"/>
          <p:cNvSpPr>
            <a:spLocks noChangeArrowheads="1"/>
          </p:cNvSpPr>
          <p:nvPr/>
        </p:nvSpPr>
        <p:spPr bwMode="auto">
          <a:xfrm>
            <a:off x="1219200" y="4545013"/>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14419" name="Rectangle 130"/>
          <p:cNvSpPr>
            <a:spLocks noChangeArrowheads="1"/>
          </p:cNvSpPr>
          <p:nvPr/>
        </p:nvSpPr>
        <p:spPr bwMode="auto">
          <a:xfrm>
            <a:off x="1309688" y="4543425"/>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4420" name="Rectangle 131"/>
          <p:cNvSpPr>
            <a:spLocks noChangeArrowheads="1"/>
          </p:cNvSpPr>
          <p:nvPr/>
        </p:nvSpPr>
        <p:spPr bwMode="auto">
          <a:xfrm>
            <a:off x="3198813" y="4545013"/>
            <a:ext cx="1190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14421" name="Rectangle 132"/>
          <p:cNvSpPr>
            <a:spLocks noChangeArrowheads="1"/>
          </p:cNvSpPr>
          <p:nvPr/>
        </p:nvSpPr>
        <p:spPr bwMode="auto">
          <a:xfrm>
            <a:off x="3317875" y="4545013"/>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14422" name="Rectangle 133"/>
          <p:cNvSpPr>
            <a:spLocks noChangeArrowheads="1"/>
          </p:cNvSpPr>
          <p:nvPr/>
        </p:nvSpPr>
        <p:spPr bwMode="auto">
          <a:xfrm>
            <a:off x="3408363" y="4543425"/>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4423" name="Rectangle 134"/>
          <p:cNvSpPr>
            <a:spLocks noChangeArrowheads="1"/>
          </p:cNvSpPr>
          <p:nvPr/>
        </p:nvSpPr>
        <p:spPr bwMode="auto">
          <a:xfrm>
            <a:off x="549275" y="4013200"/>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Va</a:t>
            </a:r>
            <a:endParaRPr lang="en-US"/>
          </a:p>
        </p:txBody>
      </p:sp>
      <p:sp>
        <p:nvSpPr>
          <p:cNvPr id="14424" name="Rectangle 135"/>
          <p:cNvSpPr>
            <a:spLocks noChangeArrowheads="1"/>
          </p:cNvSpPr>
          <p:nvPr/>
        </p:nvSpPr>
        <p:spPr bwMode="auto">
          <a:xfrm>
            <a:off x="827088" y="4117975"/>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14425" name="Rectangle 136"/>
          <p:cNvSpPr>
            <a:spLocks noChangeArrowheads="1"/>
          </p:cNvSpPr>
          <p:nvPr/>
        </p:nvSpPr>
        <p:spPr bwMode="auto">
          <a:xfrm>
            <a:off x="3216275" y="4013200"/>
            <a:ext cx="279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Vb</a:t>
            </a:r>
            <a:endParaRPr lang="en-US"/>
          </a:p>
        </p:txBody>
      </p:sp>
      <p:sp>
        <p:nvSpPr>
          <p:cNvPr id="14426" name="Rectangle 137"/>
          <p:cNvSpPr>
            <a:spLocks noChangeArrowheads="1"/>
          </p:cNvSpPr>
          <p:nvPr/>
        </p:nvSpPr>
        <p:spPr bwMode="auto">
          <a:xfrm>
            <a:off x="3494088" y="4117975"/>
            <a:ext cx="42862"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14427" name="Line 138"/>
          <p:cNvSpPr>
            <a:spLocks noChangeShapeType="1"/>
          </p:cNvSpPr>
          <p:nvPr/>
        </p:nvSpPr>
        <p:spPr bwMode="auto">
          <a:xfrm>
            <a:off x="3032125" y="3498850"/>
            <a:ext cx="1588" cy="641350"/>
          </a:xfrm>
          <a:prstGeom prst="line">
            <a:avLst/>
          </a:prstGeom>
          <a:noFill/>
          <a:ln w="15875">
            <a:solidFill>
              <a:srgbClr val="000000"/>
            </a:solidFill>
            <a:round/>
            <a:headEnd/>
            <a:tailEnd/>
          </a:ln>
        </p:spPr>
        <p:txBody>
          <a:bodyPr/>
          <a:lstStyle/>
          <a:p>
            <a:endParaRPr lang="en-US"/>
          </a:p>
        </p:txBody>
      </p:sp>
      <p:sp>
        <p:nvSpPr>
          <p:cNvPr id="14428" name="Line 139"/>
          <p:cNvSpPr>
            <a:spLocks noChangeShapeType="1"/>
          </p:cNvSpPr>
          <p:nvPr/>
        </p:nvSpPr>
        <p:spPr bwMode="auto">
          <a:xfrm>
            <a:off x="3022600" y="5041900"/>
            <a:ext cx="1588" cy="641350"/>
          </a:xfrm>
          <a:prstGeom prst="line">
            <a:avLst/>
          </a:prstGeom>
          <a:noFill/>
          <a:ln w="15875">
            <a:solidFill>
              <a:srgbClr val="000000"/>
            </a:solidFill>
            <a:round/>
            <a:headEnd/>
            <a:tailEnd/>
          </a:ln>
        </p:spPr>
        <p:txBody>
          <a:bodyPr/>
          <a:lstStyle/>
          <a:p>
            <a:endParaRPr lang="en-US"/>
          </a:p>
        </p:txBody>
      </p:sp>
      <p:sp>
        <p:nvSpPr>
          <p:cNvPr id="14429" name="Line 140"/>
          <p:cNvSpPr>
            <a:spLocks noChangeShapeType="1"/>
          </p:cNvSpPr>
          <p:nvPr/>
        </p:nvSpPr>
        <p:spPr bwMode="auto">
          <a:xfrm>
            <a:off x="909638" y="5033963"/>
            <a:ext cx="1587" cy="641350"/>
          </a:xfrm>
          <a:prstGeom prst="line">
            <a:avLst/>
          </a:prstGeom>
          <a:noFill/>
          <a:ln w="15875">
            <a:solidFill>
              <a:srgbClr val="000000"/>
            </a:solidFill>
            <a:round/>
            <a:headEnd/>
            <a:tailEnd/>
          </a:ln>
        </p:spPr>
        <p:txBody>
          <a:bodyPr/>
          <a:lstStyle/>
          <a:p>
            <a:endParaRPr lang="en-US"/>
          </a:p>
        </p:txBody>
      </p:sp>
      <p:sp>
        <p:nvSpPr>
          <p:cNvPr id="14430" name="Rectangle 141"/>
          <p:cNvSpPr>
            <a:spLocks noChangeArrowheads="1"/>
          </p:cNvSpPr>
          <p:nvPr/>
        </p:nvSpPr>
        <p:spPr bwMode="auto">
          <a:xfrm>
            <a:off x="1011238" y="1250950"/>
            <a:ext cx="23368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H BRIDGE INVERTER</a:t>
            </a:r>
            <a:endParaRPr lang="en-US"/>
          </a:p>
        </p:txBody>
      </p:sp>
      <p:sp>
        <p:nvSpPr>
          <p:cNvPr id="14431" name="Rectangle 142"/>
          <p:cNvSpPr>
            <a:spLocks noChangeArrowheads="1"/>
          </p:cNvSpPr>
          <p:nvPr/>
        </p:nvSpPr>
        <p:spPr bwMode="auto">
          <a:xfrm>
            <a:off x="3346450" y="1250950"/>
            <a:ext cx="635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14432" name="Line 145"/>
          <p:cNvSpPr>
            <a:spLocks noChangeShapeType="1"/>
          </p:cNvSpPr>
          <p:nvPr/>
        </p:nvSpPr>
        <p:spPr bwMode="auto">
          <a:xfrm>
            <a:off x="4071938" y="1765300"/>
            <a:ext cx="423862" cy="0"/>
          </a:xfrm>
          <a:prstGeom prst="line">
            <a:avLst/>
          </a:prstGeom>
          <a:noFill/>
          <a:ln w="38100">
            <a:solidFill>
              <a:srgbClr val="FF0000"/>
            </a:solidFill>
            <a:round/>
            <a:headEnd/>
            <a:tailEnd type="triangle" w="med" len="med"/>
          </a:ln>
          <a:effectLst/>
        </p:spPr>
        <p:txBody>
          <a:bodyPr/>
          <a:lstStyle/>
          <a:p>
            <a:endParaRPr lang="en-US"/>
          </a:p>
        </p:txBody>
      </p:sp>
      <p:sp>
        <p:nvSpPr>
          <p:cNvPr id="14433" name="Line 151"/>
          <p:cNvSpPr>
            <a:spLocks noChangeShapeType="1"/>
          </p:cNvSpPr>
          <p:nvPr/>
        </p:nvSpPr>
        <p:spPr bwMode="auto">
          <a:xfrm>
            <a:off x="923925" y="3225800"/>
            <a:ext cx="0" cy="306388"/>
          </a:xfrm>
          <a:prstGeom prst="line">
            <a:avLst/>
          </a:prstGeom>
          <a:noFill/>
          <a:ln w="38100">
            <a:solidFill>
              <a:srgbClr val="FF0000"/>
            </a:solidFill>
            <a:round/>
            <a:headEnd/>
            <a:tailEnd/>
          </a:ln>
          <a:effectLst/>
        </p:spPr>
        <p:txBody>
          <a:bodyPr/>
          <a:lstStyle/>
          <a:p>
            <a:endParaRPr lang="en-US"/>
          </a:p>
        </p:txBody>
      </p:sp>
      <p:sp>
        <p:nvSpPr>
          <p:cNvPr id="14434" name="Line 154"/>
          <p:cNvSpPr>
            <a:spLocks noChangeShapeType="1"/>
          </p:cNvSpPr>
          <p:nvPr/>
        </p:nvSpPr>
        <p:spPr bwMode="auto">
          <a:xfrm>
            <a:off x="3035300" y="4762500"/>
            <a:ext cx="0" cy="306388"/>
          </a:xfrm>
          <a:prstGeom prst="line">
            <a:avLst/>
          </a:prstGeom>
          <a:noFill/>
          <a:ln w="38100">
            <a:solidFill>
              <a:srgbClr val="FF0000"/>
            </a:solidFill>
            <a:round/>
            <a:headEnd/>
            <a:tailEnd/>
          </a:ln>
          <a:effectLst/>
        </p:spPr>
        <p:txBody>
          <a:bodyPr/>
          <a:lstStyle/>
          <a:p>
            <a:endParaRPr lang="en-US"/>
          </a:p>
        </p:txBody>
      </p:sp>
      <p:sp>
        <p:nvSpPr>
          <p:cNvPr id="14435" name="Text Box 155"/>
          <p:cNvSpPr txBox="1">
            <a:spLocks noChangeArrowheads="1"/>
          </p:cNvSpPr>
          <p:nvPr/>
        </p:nvSpPr>
        <p:spPr bwMode="auto">
          <a:xfrm>
            <a:off x="1652588" y="3532188"/>
            <a:ext cx="998537" cy="336550"/>
          </a:xfrm>
          <a:prstGeom prst="rect">
            <a:avLst/>
          </a:prstGeom>
          <a:noFill/>
          <a:ln w="9525">
            <a:noFill/>
            <a:miter lim="800000"/>
            <a:headEnd/>
            <a:tailEnd/>
          </a:ln>
          <a:effectLst/>
        </p:spPr>
        <p:txBody>
          <a:bodyPr>
            <a:spAutoFit/>
          </a:bodyPr>
          <a:lstStyle/>
          <a:p>
            <a:pPr algn="ctr" eaLnBrk="1" hangingPunct="1">
              <a:spcBef>
                <a:spcPct val="50000"/>
              </a:spcBef>
            </a:pPr>
            <a:r>
              <a:rPr lang="en-US" sz="1600" b="1">
                <a:solidFill>
                  <a:srgbClr val="FF0000"/>
                </a:solidFill>
              </a:rPr>
              <a:t>+ Vdc −</a:t>
            </a:r>
          </a:p>
        </p:txBody>
      </p:sp>
      <p:sp>
        <p:nvSpPr>
          <p:cNvPr id="14436" name="Line 159"/>
          <p:cNvSpPr>
            <a:spLocks noChangeShapeType="1"/>
          </p:cNvSpPr>
          <p:nvPr/>
        </p:nvSpPr>
        <p:spPr bwMode="auto">
          <a:xfrm>
            <a:off x="2959100" y="4070350"/>
            <a:ext cx="0" cy="1536700"/>
          </a:xfrm>
          <a:prstGeom prst="line">
            <a:avLst/>
          </a:prstGeom>
          <a:noFill/>
          <a:ln w="25400">
            <a:solidFill>
              <a:srgbClr val="0000FF"/>
            </a:solidFill>
            <a:round/>
            <a:headEnd/>
            <a:tailEnd/>
          </a:ln>
          <a:effectLst/>
        </p:spPr>
        <p:txBody>
          <a:bodyPr/>
          <a:lstStyle/>
          <a:p>
            <a:endParaRPr lang="en-US"/>
          </a:p>
        </p:txBody>
      </p:sp>
      <p:sp>
        <p:nvSpPr>
          <p:cNvPr id="14437" name="Line 160"/>
          <p:cNvSpPr>
            <a:spLocks noChangeShapeType="1"/>
          </p:cNvSpPr>
          <p:nvPr/>
        </p:nvSpPr>
        <p:spPr bwMode="auto">
          <a:xfrm flipH="1">
            <a:off x="2074863" y="5607050"/>
            <a:ext cx="884237" cy="0"/>
          </a:xfrm>
          <a:prstGeom prst="line">
            <a:avLst/>
          </a:prstGeom>
          <a:noFill/>
          <a:ln w="25400">
            <a:solidFill>
              <a:srgbClr val="0000FF"/>
            </a:solidFill>
            <a:round/>
            <a:headEnd/>
            <a:tailEnd/>
          </a:ln>
          <a:effectLst/>
        </p:spPr>
        <p:txBody>
          <a:bodyPr/>
          <a:lstStyle/>
          <a:p>
            <a:endParaRPr lang="en-US"/>
          </a:p>
        </p:txBody>
      </p:sp>
      <p:sp>
        <p:nvSpPr>
          <p:cNvPr id="14438" name="Line 161"/>
          <p:cNvSpPr>
            <a:spLocks noChangeShapeType="1"/>
          </p:cNvSpPr>
          <p:nvPr/>
        </p:nvSpPr>
        <p:spPr bwMode="auto">
          <a:xfrm>
            <a:off x="2074863" y="5607050"/>
            <a:ext cx="0" cy="269875"/>
          </a:xfrm>
          <a:prstGeom prst="line">
            <a:avLst/>
          </a:prstGeom>
          <a:noFill/>
          <a:ln w="25400">
            <a:solidFill>
              <a:srgbClr val="0000FF"/>
            </a:solidFill>
            <a:round/>
            <a:headEnd/>
            <a:tailEnd type="triangle" w="lg" len="med"/>
          </a:ln>
          <a:effectLst/>
        </p:spPr>
        <p:txBody>
          <a:bodyPr/>
          <a:lstStyle/>
          <a:p>
            <a:endParaRPr lang="en-US"/>
          </a:p>
        </p:txBody>
      </p:sp>
      <p:sp>
        <p:nvSpPr>
          <p:cNvPr id="14439" name="Line 163"/>
          <p:cNvSpPr>
            <a:spLocks noChangeShapeType="1"/>
          </p:cNvSpPr>
          <p:nvPr/>
        </p:nvSpPr>
        <p:spPr bwMode="auto">
          <a:xfrm>
            <a:off x="1000125" y="4070350"/>
            <a:ext cx="1958975" cy="0"/>
          </a:xfrm>
          <a:prstGeom prst="line">
            <a:avLst/>
          </a:prstGeom>
          <a:noFill/>
          <a:ln w="25400">
            <a:solidFill>
              <a:srgbClr val="0000FF"/>
            </a:solidFill>
            <a:round/>
            <a:headEnd/>
            <a:tailEnd type="none" w="lg" len="med"/>
          </a:ln>
          <a:effectLst/>
        </p:spPr>
        <p:txBody>
          <a:bodyPr/>
          <a:lstStyle/>
          <a:p>
            <a:endParaRPr lang="en-US"/>
          </a:p>
        </p:txBody>
      </p:sp>
      <p:sp>
        <p:nvSpPr>
          <p:cNvPr id="14440" name="Line 164"/>
          <p:cNvSpPr>
            <a:spLocks noChangeShapeType="1"/>
          </p:cNvSpPr>
          <p:nvPr/>
        </p:nvSpPr>
        <p:spPr bwMode="auto">
          <a:xfrm>
            <a:off x="1000125" y="2687638"/>
            <a:ext cx="0" cy="1382712"/>
          </a:xfrm>
          <a:prstGeom prst="line">
            <a:avLst/>
          </a:prstGeom>
          <a:noFill/>
          <a:ln w="25400">
            <a:solidFill>
              <a:srgbClr val="0000FF"/>
            </a:solidFill>
            <a:round/>
            <a:headEnd/>
            <a:tailEnd/>
          </a:ln>
          <a:effectLst/>
        </p:spPr>
        <p:txBody>
          <a:bodyPr/>
          <a:lstStyle/>
          <a:p>
            <a:endParaRPr lang="en-US"/>
          </a:p>
        </p:txBody>
      </p:sp>
      <p:sp>
        <p:nvSpPr>
          <p:cNvPr id="14441" name="Line 165"/>
          <p:cNvSpPr>
            <a:spLocks noChangeShapeType="1"/>
          </p:cNvSpPr>
          <p:nvPr/>
        </p:nvSpPr>
        <p:spPr bwMode="auto">
          <a:xfrm flipH="1">
            <a:off x="1000125" y="2687638"/>
            <a:ext cx="922338" cy="0"/>
          </a:xfrm>
          <a:prstGeom prst="line">
            <a:avLst/>
          </a:prstGeom>
          <a:noFill/>
          <a:ln w="25400">
            <a:solidFill>
              <a:srgbClr val="0000FF"/>
            </a:solidFill>
            <a:round/>
            <a:headEnd/>
            <a:tailEnd/>
          </a:ln>
          <a:effectLst/>
        </p:spPr>
        <p:txBody>
          <a:bodyPr/>
          <a:lstStyle/>
          <a:p>
            <a:endParaRPr lang="en-US"/>
          </a:p>
        </p:txBody>
      </p:sp>
      <p:sp>
        <p:nvSpPr>
          <p:cNvPr id="14442" name="Line 166"/>
          <p:cNvSpPr>
            <a:spLocks noChangeShapeType="1"/>
          </p:cNvSpPr>
          <p:nvPr/>
        </p:nvSpPr>
        <p:spPr bwMode="auto">
          <a:xfrm>
            <a:off x="1922463" y="2341563"/>
            <a:ext cx="0" cy="230187"/>
          </a:xfrm>
          <a:prstGeom prst="line">
            <a:avLst/>
          </a:prstGeom>
          <a:noFill/>
          <a:ln w="25400">
            <a:solidFill>
              <a:srgbClr val="0000FF"/>
            </a:solidFill>
            <a:round/>
            <a:headEnd/>
            <a:tailEnd type="triangle" w="lg" len="med"/>
          </a:ln>
          <a:effectLst/>
        </p:spPr>
        <p:txBody>
          <a:bodyPr/>
          <a:lstStyle/>
          <a:p>
            <a:endParaRPr lang="en-US"/>
          </a:p>
        </p:txBody>
      </p:sp>
      <p:sp>
        <p:nvSpPr>
          <p:cNvPr id="14443" name="Line 168"/>
          <p:cNvSpPr>
            <a:spLocks noChangeShapeType="1"/>
          </p:cNvSpPr>
          <p:nvPr/>
        </p:nvSpPr>
        <p:spPr bwMode="auto">
          <a:xfrm>
            <a:off x="1922463" y="2303463"/>
            <a:ext cx="0" cy="384175"/>
          </a:xfrm>
          <a:prstGeom prst="line">
            <a:avLst/>
          </a:prstGeom>
          <a:noFill/>
          <a:ln w="25400">
            <a:solidFill>
              <a:srgbClr val="0000FF"/>
            </a:solidFill>
            <a:round/>
            <a:headEnd/>
            <a:tailEnd type="none" w="lg" len="med"/>
          </a:ln>
          <a:effectLst/>
        </p:spPr>
        <p:txBody>
          <a:bodyPr/>
          <a:lstStyle/>
          <a:p>
            <a:endParaRPr lang="en-US"/>
          </a:p>
        </p:txBody>
      </p:sp>
      <p:sp>
        <p:nvSpPr>
          <p:cNvPr id="14444" name="Rectangle 171"/>
          <p:cNvSpPr>
            <a:spLocks noChangeArrowheads="1"/>
          </p:cNvSpPr>
          <p:nvPr/>
        </p:nvSpPr>
        <p:spPr bwMode="auto">
          <a:xfrm>
            <a:off x="4572000" y="2803525"/>
            <a:ext cx="2651125" cy="728663"/>
          </a:xfrm>
          <a:prstGeom prst="rect">
            <a:avLst/>
          </a:prstGeom>
          <a:noFill/>
          <a:ln w="9525" cap="rnd">
            <a:solidFill>
              <a:srgbClr val="000000"/>
            </a:solidFill>
            <a:miter lim="800000"/>
            <a:headEnd/>
            <a:tailEnd/>
          </a:ln>
        </p:spPr>
        <p:txBody>
          <a:bodyPr/>
          <a:lstStyle/>
          <a:p>
            <a:pPr eaLnBrk="1" hangingPunct="1"/>
            <a:endParaRPr lang="en-US"/>
          </a:p>
        </p:txBody>
      </p:sp>
      <p:sp>
        <p:nvSpPr>
          <p:cNvPr id="14445" name="Rectangle 174"/>
          <p:cNvSpPr>
            <a:spLocks noChangeArrowheads="1"/>
          </p:cNvSpPr>
          <p:nvPr/>
        </p:nvSpPr>
        <p:spPr bwMode="auto">
          <a:xfrm>
            <a:off x="4649788" y="2879725"/>
            <a:ext cx="3435350" cy="274638"/>
          </a:xfrm>
          <a:prstGeom prst="rect">
            <a:avLst/>
          </a:prstGeom>
          <a:noFill/>
          <a:ln w="9525">
            <a:noFill/>
            <a:miter lim="800000"/>
            <a:headEnd/>
            <a:tailEnd/>
          </a:ln>
        </p:spPr>
        <p:txBody>
          <a:bodyPr lIns="0" tIns="0" rIns="0" bIns="0">
            <a:spAutoFit/>
          </a:bodyPr>
          <a:lstStyle/>
          <a:p>
            <a:pPr eaLnBrk="1" hangingPunct="1"/>
            <a:r>
              <a:rPr lang="en-US">
                <a:solidFill>
                  <a:srgbClr val="000000"/>
                </a:solidFill>
              </a:rPr>
              <a:t>•Load consuming power</a:t>
            </a:r>
            <a:endParaRPr lang="en-US"/>
          </a:p>
        </p:txBody>
      </p:sp>
      <p:sp>
        <p:nvSpPr>
          <p:cNvPr id="14446" name="Rectangle 176"/>
          <p:cNvSpPr>
            <a:spLocks noChangeArrowheads="1"/>
          </p:cNvSpPr>
          <p:nvPr/>
        </p:nvSpPr>
        <p:spPr bwMode="auto">
          <a:xfrm>
            <a:off x="5759450" y="3116263"/>
            <a:ext cx="635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14447" name="Rectangle 198"/>
          <p:cNvSpPr>
            <a:spLocks noChangeArrowheads="1"/>
          </p:cNvSpPr>
          <p:nvPr/>
        </p:nvSpPr>
        <p:spPr bwMode="auto">
          <a:xfrm>
            <a:off x="4649788" y="3148013"/>
            <a:ext cx="3435350" cy="274637"/>
          </a:xfrm>
          <a:prstGeom prst="rect">
            <a:avLst/>
          </a:prstGeom>
          <a:noFill/>
          <a:ln w="9525">
            <a:noFill/>
            <a:miter lim="800000"/>
            <a:headEnd/>
            <a:tailEnd/>
          </a:ln>
        </p:spPr>
        <p:txBody>
          <a:bodyPr lIns="0" tIns="0" rIns="0" bIns="0">
            <a:spAutoFit/>
          </a:bodyPr>
          <a:lstStyle/>
          <a:p>
            <a:pPr eaLnBrk="1" hangingPunct="1"/>
            <a:r>
              <a:rPr lang="en-US">
                <a:solidFill>
                  <a:srgbClr val="000000"/>
                </a:solidFill>
              </a:rPr>
              <a:t>•Load generating power</a:t>
            </a:r>
            <a:endParaRPr lang="en-US"/>
          </a:p>
        </p:txBody>
      </p:sp>
      <p:sp>
        <p:nvSpPr>
          <p:cNvPr id="14448" name="Line 199"/>
          <p:cNvSpPr>
            <a:spLocks noChangeShapeType="1"/>
          </p:cNvSpPr>
          <p:nvPr/>
        </p:nvSpPr>
        <p:spPr bwMode="auto">
          <a:xfrm>
            <a:off x="4071938" y="3033713"/>
            <a:ext cx="423862" cy="0"/>
          </a:xfrm>
          <a:prstGeom prst="line">
            <a:avLst/>
          </a:prstGeom>
          <a:noFill/>
          <a:ln w="38100">
            <a:solidFill>
              <a:srgbClr val="FF0000"/>
            </a:solidFill>
            <a:round/>
            <a:headEnd/>
            <a:tailEnd type="triangle" w="med" len="med"/>
          </a:ln>
          <a:effectLst/>
        </p:spPr>
        <p:txBody>
          <a:bodyPr/>
          <a:lstStyle/>
          <a:p>
            <a:endParaRPr lang="en-US"/>
          </a:p>
        </p:txBody>
      </p:sp>
      <p:sp>
        <p:nvSpPr>
          <p:cNvPr id="14449" name="Line 200"/>
          <p:cNvSpPr>
            <a:spLocks noChangeShapeType="1"/>
          </p:cNvSpPr>
          <p:nvPr/>
        </p:nvSpPr>
        <p:spPr bwMode="auto">
          <a:xfrm>
            <a:off x="2074863" y="5607050"/>
            <a:ext cx="0" cy="384175"/>
          </a:xfrm>
          <a:prstGeom prst="line">
            <a:avLst/>
          </a:prstGeom>
          <a:noFill/>
          <a:ln w="25400">
            <a:solidFill>
              <a:srgbClr val="0000FF"/>
            </a:solidFill>
            <a:round/>
            <a:headEnd/>
            <a:tailEnd type="none" w="lg" len="med"/>
          </a:ln>
          <a:effectLst/>
        </p:spPr>
        <p:txBody>
          <a:bodyPr/>
          <a:lstStyle/>
          <a:p>
            <a:endParaRPr lang="en-US"/>
          </a:p>
        </p:txBody>
      </p:sp>
      <p:grpSp>
        <p:nvGrpSpPr>
          <p:cNvPr id="16" name="Group 89"/>
          <p:cNvGrpSpPr>
            <a:grpSpLocks/>
          </p:cNvGrpSpPr>
          <p:nvPr/>
        </p:nvGrpSpPr>
        <p:grpSpPr bwMode="auto">
          <a:xfrm>
            <a:off x="1893888" y="3908425"/>
            <a:ext cx="496887" cy="508000"/>
            <a:chOff x="1193" y="2324"/>
            <a:chExt cx="313" cy="320"/>
          </a:xfrm>
        </p:grpSpPr>
        <p:sp>
          <p:nvSpPr>
            <p:cNvPr id="14455" name="Oval 90"/>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p>
              <a:pPr eaLnBrk="1" hangingPunct="1"/>
              <a:endParaRPr lang="en-US"/>
            </a:p>
          </p:txBody>
        </p:sp>
        <p:sp>
          <p:nvSpPr>
            <p:cNvPr id="14456" name="Oval 91"/>
            <p:cNvSpPr>
              <a:spLocks noChangeArrowheads="1"/>
            </p:cNvSpPr>
            <p:nvPr/>
          </p:nvSpPr>
          <p:spPr bwMode="auto">
            <a:xfrm>
              <a:off x="1193" y="2324"/>
              <a:ext cx="313" cy="320"/>
            </a:xfrm>
            <a:prstGeom prst="ellipse">
              <a:avLst/>
            </a:prstGeom>
            <a:noFill/>
            <a:ln w="15875" cap="rnd">
              <a:solidFill>
                <a:srgbClr val="000000"/>
              </a:solidFill>
              <a:round/>
              <a:headEnd/>
              <a:tailEnd/>
            </a:ln>
          </p:spPr>
          <p:txBody>
            <a:bodyPr/>
            <a:lstStyle/>
            <a:p>
              <a:pPr eaLnBrk="1" hangingPunct="1"/>
              <a:endParaRPr lang="en-US"/>
            </a:p>
          </p:txBody>
        </p:sp>
      </p:grpSp>
      <p:sp>
        <p:nvSpPr>
          <p:cNvPr id="14451" name="Line 201"/>
          <p:cNvSpPr>
            <a:spLocks noChangeShapeType="1"/>
          </p:cNvSpPr>
          <p:nvPr/>
        </p:nvSpPr>
        <p:spPr bwMode="auto">
          <a:xfrm flipV="1">
            <a:off x="2536825" y="4070350"/>
            <a:ext cx="230188" cy="0"/>
          </a:xfrm>
          <a:prstGeom prst="line">
            <a:avLst/>
          </a:prstGeom>
          <a:noFill/>
          <a:ln w="25400">
            <a:solidFill>
              <a:srgbClr val="0000FF"/>
            </a:solidFill>
            <a:round/>
            <a:headEnd/>
            <a:tailEnd type="triangle" w="lg" len="med"/>
          </a:ln>
          <a:effectLst/>
        </p:spPr>
        <p:txBody>
          <a:bodyPr/>
          <a:lstStyle/>
          <a:p>
            <a:endParaRPr lang="en-US"/>
          </a:p>
        </p:txBody>
      </p:sp>
      <p:sp>
        <p:nvSpPr>
          <p:cNvPr id="14452" name="Line 202"/>
          <p:cNvSpPr>
            <a:spLocks noChangeShapeType="1"/>
          </p:cNvSpPr>
          <p:nvPr/>
        </p:nvSpPr>
        <p:spPr bwMode="auto">
          <a:xfrm flipV="1">
            <a:off x="1384300" y="4070350"/>
            <a:ext cx="230188" cy="0"/>
          </a:xfrm>
          <a:prstGeom prst="line">
            <a:avLst/>
          </a:prstGeom>
          <a:noFill/>
          <a:ln w="25400">
            <a:solidFill>
              <a:srgbClr val="0000FF"/>
            </a:solidFill>
            <a:round/>
            <a:headEnd/>
            <a:tailEnd type="triangle" w="lg" len="med"/>
          </a:ln>
          <a:effectLst/>
        </p:spPr>
        <p:txBody>
          <a:bodyPr/>
          <a:lstStyle/>
          <a:p>
            <a:endParaRPr lang="en-US"/>
          </a:p>
        </p:txBody>
      </p:sp>
      <p:sp>
        <p:nvSpPr>
          <p:cNvPr id="14453" name="Text Box 203"/>
          <p:cNvSpPr txBox="1">
            <a:spLocks noChangeArrowheads="1"/>
          </p:cNvSpPr>
          <p:nvPr/>
        </p:nvSpPr>
        <p:spPr bwMode="auto">
          <a:xfrm>
            <a:off x="654050" y="203200"/>
            <a:ext cx="7912100" cy="366713"/>
          </a:xfrm>
          <a:prstGeom prst="rect">
            <a:avLst/>
          </a:prstGeom>
          <a:noFill/>
          <a:ln w="9525">
            <a:noFill/>
            <a:miter lim="800000"/>
            <a:headEnd/>
            <a:tailEnd/>
          </a:ln>
          <a:effectLst/>
        </p:spPr>
        <p:txBody>
          <a:bodyPr>
            <a:spAutoFit/>
          </a:bodyPr>
          <a:lstStyle/>
          <a:p>
            <a:pPr eaLnBrk="1" hangingPunct="1">
              <a:spcBef>
                <a:spcPct val="50000"/>
              </a:spcBef>
            </a:pPr>
            <a:endParaRPr lang="es-ES"/>
          </a:p>
        </p:txBody>
      </p:sp>
      <p:sp>
        <p:nvSpPr>
          <p:cNvPr id="14454" name="Text Box 204"/>
          <p:cNvSpPr txBox="1">
            <a:spLocks noChangeArrowheads="1"/>
          </p:cNvSpPr>
          <p:nvPr/>
        </p:nvSpPr>
        <p:spPr bwMode="auto">
          <a:xfrm>
            <a:off x="423863" y="382588"/>
            <a:ext cx="8218487"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t>Load Current Can Always Flow, cont.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miter lim="800000"/>
            <a:headEnd/>
            <a:tailEnd/>
          </a:ln>
        </p:spPr>
        <p:txBody>
          <a:bodyPr/>
          <a:lstStyle/>
          <a:p>
            <a:fld id="{C92ED4A9-4912-44FF-B4B1-C1D4E6CA7CAD}" type="slidenum">
              <a:rPr lang="en-US"/>
              <a:pPr/>
              <a:t>78</a:t>
            </a:fld>
            <a:endParaRPr lang="en-US"/>
          </a:p>
        </p:txBody>
      </p:sp>
      <p:sp>
        <p:nvSpPr>
          <p:cNvPr id="15363" name="Rectangle 2"/>
          <p:cNvSpPr>
            <a:spLocks noChangeArrowheads="1"/>
          </p:cNvSpPr>
          <p:nvPr/>
        </p:nvSpPr>
        <p:spPr bwMode="auto">
          <a:xfrm>
            <a:off x="646113" y="1123950"/>
            <a:ext cx="38100" cy="182563"/>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sp>
        <p:nvSpPr>
          <p:cNvPr id="15364" name="Rectangle 3"/>
          <p:cNvSpPr>
            <a:spLocks noChangeArrowheads="1"/>
          </p:cNvSpPr>
          <p:nvPr/>
        </p:nvSpPr>
        <p:spPr bwMode="auto">
          <a:xfrm>
            <a:off x="4578350" y="1268413"/>
            <a:ext cx="4103688" cy="1414462"/>
          </a:xfrm>
          <a:prstGeom prst="rect">
            <a:avLst/>
          </a:prstGeom>
          <a:noFill/>
          <a:ln w="9525" cap="rnd">
            <a:solidFill>
              <a:srgbClr val="000000"/>
            </a:solidFill>
            <a:miter lim="800000"/>
            <a:headEnd/>
            <a:tailEnd/>
          </a:ln>
        </p:spPr>
        <p:txBody>
          <a:bodyPr/>
          <a:lstStyle/>
          <a:p>
            <a:pPr eaLnBrk="1" hangingPunct="1"/>
            <a:endParaRPr lang="en-US"/>
          </a:p>
        </p:txBody>
      </p:sp>
      <p:sp>
        <p:nvSpPr>
          <p:cNvPr id="15365" name="Rectangle 4"/>
          <p:cNvSpPr>
            <a:spLocks noChangeArrowheads="1"/>
          </p:cNvSpPr>
          <p:nvPr/>
        </p:nvSpPr>
        <p:spPr bwMode="auto">
          <a:xfrm>
            <a:off x="4676775" y="1325563"/>
            <a:ext cx="29464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Corresponding values of Vab</a:t>
            </a:r>
            <a:endParaRPr lang="en-US"/>
          </a:p>
        </p:txBody>
      </p:sp>
      <p:sp>
        <p:nvSpPr>
          <p:cNvPr id="15366" name="Rectangle 5"/>
          <p:cNvSpPr>
            <a:spLocks noChangeArrowheads="1"/>
          </p:cNvSpPr>
          <p:nvPr/>
        </p:nvSpPr>
        <p:spPr bwMode="auto">
          <a:xfrm>
            <a:off x="7624763" y="1325563"/>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5367" name="Rectangle 6"/>
          <p:cNvSpPr>
            <a:spLocks noChangeArrowheads="1"/>
          </p:cNvSpPr>
          <p:nvPr/>
        </p:nvSpPr>
        <p:spPr bwMode="auto">
          <a:xfrm>
            <a:off x="4676775" y="1589088"/>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5368" name="Rectangle 7"/>
          <p:cNvSpPr>
            <a:spLocks noChangeArrowheads="1"/>
          </p:cNvSpPr>
          <p:nvPr/>
        </p:nvSpPr>
        <p:spPr bwMode="auto">
          <a:xfrm>
            <a:off x="4756150" y="1589088"/>
            <a:ext cx="10096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a:t>
            </a:r>
            <a:endParaRPr lang="en-US"/>
          </a:p>
        </p:txBody>
      </p:sp>
      <p:sp>
        <p:nvSpPr>
          <p:cNvPr id="15369" name="Rectangle 8"/>
          <p:cNvSpPr>
            <a:spLocks noChangeArrowheads="1"/>
          </p:cNvSpPr>
          <p:nvPr/>
        </p:nvSpPr>
        <p:spPr bwMode="auto">
          <a:xfrm>
            <a:off x="5765800" y="1581150"/>
            <a:ext cx="635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15370" name="Rectangle 9"/>
          <p:cNvSpPr>
            <a:spLocks noChangeArrowheads="1"/>
          </p:cNvSpPr>
          <p:nvPr/>
        </p:nvSpPr>
        <p:spPr bwMode="auto">
          <a:xfrm>
            <a:off x="5829300" y="1589088"/>
            <a:ext cx="5969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and B</a:t>
            </a:r>
            <a:endParaRPr lang="en-US"/>
          </a:p>
        </p:txBody>
      </p:sp>
      <p:sp>
        <p:nvSpPr>
          <p:cNvPr id="15371" name="Rectangle 10"/>
          <p:cNvSpPr>
            <a:spLocks noChangeArrowheads="1"/>
          </p:cNvSpPr>
          <p:nvPr/>
        </p:nvSpPr>
        <p:spPr bwMode="auto">
          <a:xfrm>
            <a:off x="6429375" y="1589088"/>
            <a:ext cx="1270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5372" name="Rectangle 11"/>
          <p:cNvSpPr>
            <a:spLocks noChangeArrowheads="1"/>
          </p:cNvSpPr>
          <p:nvPr/>
        </p:nvSpPr>
        <p:spPr bwMode="auto">
          <a:xfrm>
            <a:off x="6554788" y="1589088"/>
            <a:ext cx="19113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Vdc</a:t>
            </a:r>
            <a:endParaRPr lang="en-US"/>
          </a:p>
        </p:txBody>
      </p:sp>
      <p:sp>
        <p:nvSpPr>
          <p:cNvPr id="15373" name="Rectangle 12"/>
          <p:cNvSpPr>
            <a:spLocks noChangeArrowheads="1"/>
          </p:cNvSpPr>
          <p:nvPr/>
        </p:nvSpPr>
        <p:spPr bwMode="auto">
          <a:xfrm>
            <a:off x="8469313" y="158908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5374" name="Rectangle 13"/>
          <p:cNvSpPr>
            <a:spLocks noChangeArrowheads="1"/>
          </p:cNvSpPr>
          <p:nvPr/>
        </p:nvSpPr>
        <p:spPr bwMode="auto">
          <a:xfrm>
            <a:off x="4676775" y="1852613"/>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5375" name="Rectangle 14"/>
          <p:cNvSpPr>
            <a:spLocks noChangeArrowheads="1"/>
          </p:cNvSpPr>
          <p:nvPr/>
        </p:nvSpPr>
        <p:spPr bwMode="auto">
          <a:xfrm>
            <a:off x="4756150" y="1852613"/>
            <a:ext cx="34480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 closed and B+ closed, Vab = 0</a:t>
            </a:r>
            <a:endParaRPr lang="en-US"/>
          </a:p>
        </p:txBody>
      </p:sp>
      <p:sp>
        <p:nvSpPr>
          <p:cNvPr id="15376" name="Rectangle 15"/>
          <p:cNvSpPr>
            <a:spLocks noChangeArrowheads="1"/>
          </p:cNvSpPr>
          <p:nvPr/>
        </p:nvSpPr>
        <p:spPr bwMode="auto">
          <a:xfrm>
            <a:off x="8208963" y="1852613"/>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5377" name="Rectangle 16"/>
          <p:cNvSpPr>
            <a:spLocks noChangeArrowheads="1"/>
          </p:cNvSpPr>
          <p:nvPr/>
        </p:nvSpPr>
        <p:spPr bwMode="auto">
          <a:xfrm>
            <a:off x="4676775" y="2116138"/>
            <a:ext cx="79375"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5378" name="Rectangle 17"/>
          <p:cNvSpPr>
            <a:spLocks noChangeArrowheads="1"/>
          </p:cNvSpPr>
          <p:nvPr/>
        </p:nvSpPr>
        <p:spPr bwMode="auto">
          <a:xfrm>
            <a:off x="4756150" y="2116138"/>
            <a:ext cx="16700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 closed and A</a:t>
            </a:r>
            <a:endParaRPr lang="en-US"/>
          </a:p>
        </p:txBody>
      </p:sp>
      <p:sp>
        <p:nvSpPr>
          <p:cNvPr id="15379" name="Rectangle 18"/>
          <p:cNvSpPr>
            <a:spLocks noChangeArrowheads="1"/>
          </p:cNvSpPr>
          <p:nvPr/>
        </p:nvSpPr>
        <p:spPr bwMode="auto">
          <a:xfrm>
            <a:off x="6429375" y="2116138"/>
            <a:ext cx="1270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5380" name="Rectangle 19"/>
          <p:cNvSpPr>
            <a:spLocks noChangeArrowheads="1"/>
          </p:cNvSpPr>
          <p:nvPr/>
        </p:nvSpPr>
        <p:spPr bwMode="auto">
          <a:xfrm>
            <a:off x="6554788" y="2116138"/>
            <a:ext cx="15176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a:t>
            </a:r>
            <a:endParaRPr lang="en-US"/>
          </a:p>
        </p:txBody>
      </p:sp>
      <p:sp>
        <p:nvSpPr>
          <p:cNvPr id="15381" name="Rectangle 20"/>
          <p:cNvSpPr>
            <a:spLocks noChangeArrowheads="1"/>
          </p:cNvSpPr>
          <p:nvPr/>
        </p:nvSpPr>
        <p:spPr bwMode="auto">
          <a:xfrm>
            <a:off x="8077200" y="2116138"/>
            <a:ext cx="1270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5382" name="Rectangle 21"/>
          <p:cNvSpPr>
            <a:spLocks noChangeArrowheads="1"/>
          </p:cNvSpPr>
          <p:nvPr/>
        </p:nvSpPr>
        <p:spPr bwMode="auto">
          <a:xfrm>
            <a:off x="8202613" y="2116138"/>
            <a:ext cx="3937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Vdc</a:t>
            </a:r>
            <a:endParaRPr lang="en-US"/>
          </a:p>
        </p:txBody>
      </p:sp>
      <p:sp>
        <p:nvSpPr>
          <p:cNvPr id="15383" name="Rectangle 22"/>
          <p:cNvSpPr>
            <a:spLocks noChangeArrowheads="1"/>
          </p:cNvSpPr>
          <p:nvPr/>
        </p:nvSpPr>
        <p:spPr bwMode="auto">
          <a:xfrm>
            <a:off x="8596313" y="211613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5384" name="Rectangle 23"/>
          <p:cNvSpPr>
            <a:spLocks noChangeArrowheads="1"/>
          </p:cNvSpPr>
          <p:nvPr/>
        </p:nvSpPr>
        <p:spPr bwMode="auto">
          <a:xfrm>
            <a:off x="4676775" y="2378075"/>
            <a:ext cx="79375"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5385" name="Rectangle 24"/>
          <p:cNvSpPr>
            <a:spLocks noChangeArrowheads="1"/>
          </p:cNvSpPr>
          <p:nvPr/>
        </p:nvSpPr>
        <p:spPr bwMode="auto">
          <a:xfrm>
            <a:off x="4756150" y="2378075"/>
            <a:ext cx="1524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B</a:t>
            </a:r>
            <a:endParaRPr lang="en-US"/>
          </a:p>
        </p:txBody>
      </p:sp>
      <p:sp>
        <p:nvSpPr>
          <p:cNvPr id="15386" name="Rectangle 25"/>
          <p:cNvSpPr>
            <a:spLocks noChangeArrowheads="1"/>
          </p:cNvSpPr>
          <p:nvPr/>
        </p:nvSpPr>
        <p:spPr bwMode="auto">
          <a:xfrm>
            <a:off x="4908550" y="2378075"/>
            <a:ext cx="1270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5387" name="Rectangle 26"/>
          <p:cNvSpPr>
            <a:spLocks noChangeArrowheads="1"/>
          </p:cNvSpPr>
          <p:nvPr/>
        </p:nvSpPr>
        <p:spPr bwMode="auto">
          <a:xfrm>
            <a:off x="5035550" y="2378075"/>
            <a:ext cx="13843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and A</a:t>
            </a:r>
            <a:endParaRPr lang="en-US"/>
          </a:p>
        </p:txBody>
      </p:sp>
      <p:sp>
        <p:nvSpPr>
          <p:cNvPr id="15388" name="Rectangle 27"/>
          <p:cNvSpPr>
            <a:spLocks noChangeArrowheads="1"/>
          </p:cNvSpPr>
          <p:nvPr/>
        </p:nvSpPr>
        <p:spPr bwMode="auto">
          <a:xfrm>
            <a:off x="6421438" y="2378075"/>
            <a:ext cx="1270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a:t>
            </a:r>
            <a:endParaRPr lang="en-US"/>
          </a:p>
        </p:txBody>
      </p:sp>
      <p:sp>
        <p:nvSpPr>
          <p:cNvPr id="15389" name="Rectangle 28"/>
          <p:cNvSpPr>
            <a:spLocks noChangeArrowheads="1"/>
          </p:cNvSpPr>
          <p:nvPr/>
        </p:nvSpPr>
        <p:spPr bwMode="auto">
          <a:xfrm>
            <a:off x="6548438" y="2378075"/>
            <a:ext cx="16446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closed, Vab = 0</a:t>
            </a:r>
            <a:endParaRPr lang="en-US"/>
          </a:p>
        </p:txBody>
      </p:sp>
      <p:sp>
        <p:nvSpPr>
          <p:cNvPr id="15390" name="Rectangle 29"/>
          <p:cNvSpPr>
            <a:spLocks noChangeArrowheads="1"/>
          </p:cNvSpPr>
          <p:nvPr/>
        </p:nvSpPr>
        <p:spPr bwMode="auto">
          <a:xfrm>
            <a:off x="8194675" y="2378075"/>
            <a:ext cx="635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5391" name="Line 30"/>
          <p:cNvSpPr>
            <a:spLocks noChangeShapeType="1"/>
          </p:cNvSpPr>
          <p:nvPr/>
        </p:nvSpPr>
        <p:spPr bwMode="auto">
          <a:xfrm>
            <a:off x="906463" y="2620963"/>
            <a:ext cx="1587" cy="488950"/>
          </a:xfrm>
          <a:prstGeom prst="line">
            <a:avLst/>
          </a:prstGeom>
          <a:noFill/>
          <a:ln w="15875">
            <a:solidFill>
              <a:srgbClr val="000000"/>
            </a:solidFill>
            <a:round/>
            <a:headEnd/>
            <a:tailEnd/>
          </a:ln>
        </p:spPr>
        <p:txBody>
          <a:bodyPr/>
          <a:lstStyle/>
          <a:p>
            <a:endParaRPr lang="en-US"/>
          </a:p>
        </p:txBody>
      </p:sp>
      <p:sp>
        <p:nvSpPr>
          <p:cNvPr id="15392" name="Line 31"/>
          <p:cNvSpPr>
            <a:spLocks noChangeShapeType="1"/>
          </p:cNvSpPr>
          <p:nvPr/>
        </p:nvSpPr>
        <p:spPr bwMode="auto">
          <a:xfrm>
            <a:off x="906463" y="3108325"/>
            <a:ext cx="1587" cy="168275"/>
          </a:xfrm>
          <a:prstGeom prst="line">
            <a:avLst/>
          </a:prstGeom>
          <a:noFill/>
          <a:ln w="15875">
            <a:solidFill>
              <a:srgbClr val="000000"/>
            </a:solidFill>
            <a:round/>
            <a:headEnd/>
            <a:tailEnd/>
          </a:ln>
        </p:spPr>
        <p:txBody>
          <a:bodyPr/>
          <a:lstStyle/>
          <a:p>
            <a:endParaRPr lang="en-US"/>
          </a:p>
        </p:txBody>
      </p:sp>
      <p:sp>
        <p:nvSpPr>
          <p:cNvPr id="15393" name="Line 32"/>
          <p:cNvSpPr>
            <a:spLocks noChangeShapeType="1"/>
          </p:cNvSpPr>
          <p:nvPr/>
        </p:nvSpPr>
        <p:spPr bwMode="auto">
          <a:xfrm>
            <a:off x="906463" y="3489325"/>
            <a:ext cx="1587" cy="641350"/>
          </a:xfrm>
          <a:prstGeom prst="line">
            <a:avLst/>
          </a:prstGeom>
          <a:noFill/>
          <a:ln w="15875">
            <a:solidFill>
              <a:srgbClr val="000000"/>
            </a:solidFill>
            <a:round/>
            <a:headEnd/>
            <a:tailEnd/>
          </a:ln>
        </p:spPr>
        <p:txBody>
          <a:bodyPr/>
          <a:lstStyle/>
          <a:p>
            <a:endParaRPr lang="en-US"/>
          </a:p>
        </p:txBody>
      </p:sp>
      <p:grpSp>
        <p:nvGrpSpPr>
          <p:cNvPr id="2" name="Group 33"/>
          <p:cNvGrpSpPr>
            <a:grpSpLocks/>
          </p:cNvGrpSpPr>
          <p:nvPr/>
        </p:nvGrpSpPr>
        <p:grpSpPr bwMode="auto">
          <a:xfrm>
            <a:off x="1422400" y="3121025"/>
            <a:ext cx="288925" cy="149225"/>
            <a:chOff x="896" y="1839"/>
            <a:chExt cx="182" cy="94"/>
          </a:xfrm>
        </p:grpSpPr>
        <p:grpSp>
          <p:nvGrpSpPr>
            <p:cNvPr id="3" name="Group 34"/>
            <p:cNvGrpSpPr>
              <a:grpSpLocks/>
            </p:cNvGrpSpPr>
            <p:nvPr/>
          </p:nvGrpSpPr>
          <p:grpSpPr bwMode="auto">
            <a:xfrm>
              <a:off x="906" y="1839"/>
              <a:ext cx="162" cy="94"/>
              <a:chOff x="906" y="1839"/>
              <a:chExt cx="162" cy="94"/>
            </a:xfrm>
          </p:grpSpPr>
          <p:sp>
            <p:nvSpPr>
              <p:cNvPr id="15517" name="Freeform 35"/>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5518" name="Freeform 36"/>
              <p:cNvSpPr>
                <a:spLocks/>
              </p:cNvSpPr>
              <p:nvPr/>
            </p:nvSpPr>
            <p:spPr bwMode="auto">
              <a:xfrm>
                <a:off x="906"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5516" name="Line 37"/>
            <p:cNvSpPr>
              <a:spLocks noChangeShapeType="1"/>
            </p:cNvSpPr>
            <p:nvPr/>
          </p:nvSpPr>
          <p:spPr bwMode="auto">
            <a:xfrm>
              <a:off x="896" y="1839"/>
              <a:ext cx="182" cy="1"/>
            </a:xfrm>
            <a:prstGeom prst="line">
              <a:avLst/>
            </a:prstGeom>
            <a:noFill/>
            <a:ln w="15875">
              <a:solidFill>
                <a:srgbClr val="000000"/>
              </a:solidFill>
              <a:round/>
              <a:headEnd/>
              <a:tailEnd/>
            </a:ln>
          </p:spPr>
          <p:txBody>
            <a:bodyPr/>
            <a:lstStyle/>
            <a:p>
              <a:endParaRPr lang="en-US"/>
            </a:p>
          </p:txBody>
        </p:sp>
      </p:grpSp>
      <p:sp>
        <p:nvSpPr>
          <p:cNvPr id="15395" name="Line 38"/>
          <p:cNvSpPr>
            <a:spLocks noChangeShapeType="1"/>
          </p:cNvSpPr>
          <p:nvPr/>
        </p:nvSpPr>
        <p:spPr bwMode="auto">
          <a:xfrm flipV="1">
            <a:off x="1566863" y="2849563"/>
            <a:ext cx="1587" cy="271462"/>
          </a:xfrm>
          <a:prstGeom prst="line">
            <a:avLst/>
          </a:prstGeom>
          <a:noFill/>
          <a:ln w="15875">
            <a:solidFill>
              <a:srgbClr val="000000"/>
            </a:solidFill>
            <a:round/>
            <a:headEnd/>
            <a:tailEnd/>
          </a:ln>
        </p:spPr>
        <p:txBody>
          <a:bodyPr/>
          <a:lstStyle/>
          <a:p>
            <a:endParaRPr lang="en-US"/>
          </a:p>
        </p:txBody>
      </p:sp>
      <p:sp>
        <p:nvSpPr>
          <p:cNvPr id="15396" name="Line 39"/>
          <p:cNvSpPr>
            <a:spLocks noChangeShapeType="1"/>
          </p:cNvSpPr>
          <p:nvPr/>
        </p:nvSpPr>
        <p:spPr bwMode="auto">
          <a:xfrm flipV="1">
            <a:off x="1566863" y="3279775"/>
            <a:ext cx="1587" cy="533400"/>
          </a:xfrm>
          <a:prstGeom prst="line">
            <a:avLst/>
          </a:prstGeom>
          <a:noFill/>
          <a:ln w="15875">
            <a:solidFill>
              <a:srgbClr val="000000"/>
            </a:solidFill>
            <a:round/>
            <a:headEnd/>
            <a:tailEnd/>
          </a:ln>
        </p:spPr>
        <p:txBody>
          <a:bodyPr/>
          <a:lstStyle/>
          <a:p>
            <a:endParaRPr lang="en-US"/>
          </a:p>
        </p:txBody>
      </p:sp>
      <p:sp>
        <p:nvSpPr>
          <p:cNvPr id="15397" name="Line 40"/>
          <p:cNvSpPr>
            <a:spLocks noChangeShapeType="1"/>
          </p:cNvSpPr>
          <p:nvPr/>
        </p:nvSpPr>
        <p:spPr bwMode="auto">
          <a:xfrm flipH="1">
            <a:off x="915988" y="2849563"/>
            <a:ext cx="650875" cy="1587"/>
          </a:xfrm>
          <a:prstGeom prst="line">
            <a:avLst/>
          </a:prstGeom>
          <a:noFill/>
          <a:ln w="15875">
            <a:solidFill>
              <a:srgbClr val="000000"/>
            </a:solidFill>
            <a:round/>
            <a:headEnd/>
            <a:tailEnd/>
          </a:ln>
        </p:spPr>
        <p:txBody>
          <a:bodyPr/>
          <a:lstStyle/>
          <a:p>
            <a:endParaRPr lang="en-US"/>
          </a:p>
        </p:txBody>
      </p:sp>
      <p:sp>
        <p:nvSpPr>
          <p:cNvPr id="15398" name="Line 41"/>
          <p:cNvSpPr>
            <a:spLocks noChangeShapeType="1"/>
          </p:cNvSpPr>
          <p:nvPr/>
        </p:nvSpPr>
        <p:spPr bwMode="auto">
          <a:xfrm>
            <a:off x="3030538" y="2620963"/>
            <a:ext cx="1587" cy="488950"/>
          </a:xfrm>
          <a:prstGeom prst="line">
            <a:avLst/>
          </a:prstGeom>
          <a:noFill/>
          <a:ln w="15875">
            <a:solidFill>
              <a:srgbClr val="000000"/>
            </a:solidFill>
            <a:round/>
            <a:headEnd/>
            <a:tailEnd/>
          </a:ln>
        </p:spPr>
        <p:txBody>
          <a:bodyPr/>
          <a:lstStyle/>
          <a:p>
            <a:endParaRPr lang="en-US"/>
          </a:p>
        </p:txBody>
      </p:sp>
      <p:sp>
        <p:nvSpPr>
          <p:cNvPr id="15399" name="Line 42"/>
          <p:cNvSpPr>
            <a:spLocks noChangeShapeType="1"/>
          </p:cNvSpPr>
          <p:nvPr/>
        </p:nvSpPr>
        <p:spPr bwMode="auto">
          <a:xfrm>
            <a:off x="3030538" y="3108325"/>
            <a:ext cx="1587" cy="168275"/>
          </a:xfrm>
          <a:prstGeom prst="line">
            <a:avLst/>
          </a:prstGeom>
          <a:noFill/>
          <a:ln w="15875">
            <a:solidFill>
              <a:srgbClr val="000000"/>
            </a:solidFill>
            <a:round/>
            <a:headEnd/>
            <a:tailEnd/>
          </a:ln>
        </p:spPr>
        <p:txBody>
          <a:bodyPr/>
          <a:lstStyle/>
          <a:p>
            <a:endParaRPr lang="en-US"/>
          </a:p>
        </p:txBody>
      </p:sp>
      <p:sp>
        <p:nvSpPr>
          <p:cNvPr id="15400" name="Line 43"/>
          <p:cNvSpPr>
            <a:spLocks noChangeShapeType="1"/>
          </p:cNvSpPr>
          <p:nvPr/>
        </p:nvSpPr>
        <p:spPr bwMode="auto">
          <a:xfrm>
            <a:off x="3030538" y="3276600"/>
            <a:ext cx="241300" cy="149225"/>
          </a:xfrm>
          <a:prstGeom prst="line">
            <a:avLst/>
          </a:prstGeom>
          <a:noFill/>
          <a:ln w="15875">
            <a:solidFill>
              <a:srgbClr val="000000"/>
            </a:solidFill>
            <a:round/>
            <a:headEnd/>
            <a:tailEnd/>
          </a:ln>
        </p:spPr>
        <p:txBody>
          <a:bodyPr/>
          <a:lstStyle/>
          <a:p>
            <a:endParaRPr lang="en-US"/>
          </a:p>
        </p:txBody>
      </p:sp>
      <p:grpSp>
        <p:nvGrpSpPr>
          <p:cNvPr id="4" name="Group 44"/>
          <p:cNvGrpSpPr>
            <a:grpSpLocks/>
          </p:cNvGrpSpPr>
          <p:nvPr/>
        </p:nvGrpSpPr>
        <p:grpSpPr bwMode="auto">
          <a:xfrm>
            <a:off x="3546475" y="3121025"/>
            <a:ext cx="288925" cy="149225"/>
            <a:chOff x="2234" y="1839"/>
            <a:chExt cx="182" cy="94"/>
          </a:xfrm>
        </p:grpSpPr>
        <p:grpSp>
          <p:nvGrpSpPr>
            <p:cNvPr id="5" name="Group 45"/>
            <p:cNvGrpSpPr>
              <a:grpSpLocks/>
            </p:cNvGrpSpPr>
            <p:nvPr/>
          </p:nvGrpSpPr>
          <p:grpSpPr bwMode="auto">
            <a:xfrm>
              <a:off x="2244" y="1839"/>
              <a:ext cx="162" cy="94"/>
              <a:chOff x="2244" y="1839"/>
              <a:chExt cx="162" cy="94"/>
            </a:xfrm>
          </p:grpSpPr>
          <p:sp>
            <p:nvSpPr>
              <p:cNvPr id="15513" name="Freeform 46"/>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5514" name="Freeform 47"/>
              <p:cNvSpPr>
                <a:spLocks/>
              </p:cNvSpPr>
              <p:nvPr/>
            </p:nvSpPr>
            <p:spPr bwMode="auto">
              <a:xfrm>
                <a:off x="2244" y="1839"/>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5512" name="Line 48"/>
            <p:cNvSpPr>
              <a:spLocks noChangeShapeType="1"/>
            </p:cNvSpPr>
            <p:nvPr/>
          </p:nvSpPr>
          <p:spPr bwMode="auto">
            <a:xfrm>
              <a:off x="2234" y="1839"/>
              <a:ext cx="182" cy="1"/>
            </a:xfrm>
            <a:prstGeom prst="line">
              <a:avLst/>
            </a:prstGeom>
            <a:noFill/>
            <a:ln w="15875">
              <a:solidFill>
                <a:srgbClr val="000000"/>
              </a:solidFill>
              <a:round/>
              <a:headEnd/>
              <a:tailEnd/>
            </a:ln>
          </p:spPr>
          <p:txBody>
            <a:bodyPr/>
            <a:lstStyle/>
            <a:p>
              <a:endParaRPr lang="en-US"/>
            </a:p>
          </p:txBody>
        </p:sp>
      </p:grpSp>
      <p:sp>
        <p:nvSpPr>
          <p:cNvPr id="15402" name="Line 49"/>
          <p:cNvSpPr>
            <a:spLocks noChangeShapeType="1"/>
          </p:cNvSpPr>
          <p:nvPr/>
        </p:nvSpPr>
        <p:spPr bwMode="auto">
          <a:xfrm flipV="1">
            <a:off x="3690938" y="2849563"/>
            <a:ext cx="1587" cy="271462"/>
          </a:xfrm>
          <a:prstGeom prst="line">
            <a:avLst/>
          </a:prstGeom>
          <a:noFill/>
          <a:ln w="15875">
            <a:solidFill>
              <a:srgbClr val="000000"/>
            </a:solidFill>
            <a:round/>
            <a:headEnd/>
            <a:tailEnd/>
          </a:ln>
        </p:spPr>
        <p:txBody>
          <a:bodyPr/>
          <a:lstStyle/>
          <a:p>
            <a:endParaRPr lang="en-US"/>
          </a:p>
        </p:txBody>
      </p:sp>
      <p:sp>
        <p:nvSpPr>
          <p:cNvPr id="15403" name="Line 50"/>
          <p:cNvSpPr>
            <a:spLocks noChangeShapeType="1"/>
          </p:cNvSpPr>
          <p:nvPr/>
        </p:nvSpPr>
        <p:spPr bwMode="auto">
          <a:xfrm flipV="1">
            <a:off x="3690938" y="3279775"/>
            <a:ext cx="1587" cy="533400"/>
          </a:xfrm>
          <a:prstGeom prst="line">
            <a:avLst/>
          </a:prstGeom>
          <a:noFill/>
          <a:ln w="15875">
            <a:solidFill>
              <a:srgbClr val="000000"/>
            </a:solidFill>
            <a:round/>
            <a:headEnd/>
            <a:tailEnd/>
          </a:ln>
        </p:spPr>
        <p:txBody>
          <a:bodyPr/>
          <a:lstStyle/>
          <a:p>
            <a:endParaRPr lang="en-US"/>
          </a:p>
        </p:txBody>
      </p:sp>
      <p:sp>
        <p:nvSpPr>
          <p:cNvPr id="15404" name="Line 51"/>
          <p:cNvSpPr>
            <a:spLocks noChangeShapeType="1"/>
          </p:cNvSpPr>
          <p:nvPr/>
        </p:nvSpPr>
        <p:spPr bwMode="auto">
          <a:xfrm flipH="1">
            <a:off x="3028950" y="2849563"/>
            <a:ext cx="661988" cy="1587"/>
          </a:xfrm>
          <a:prstGeom prst="line">
            <a:avLst/>
          </a:prstGeom>
          <a:noFill/>
          <a:ln w="15875">
            <a:solidFill>
              <a:srgbClr val="000000"/>
            </a:solidFill>
            <a:round/>
            <a:headEnd/>
            <a:tailEnd/>
          </a:ln>
        </p:spPr>
        <p:txBody>
          <a:bodyPr/>
          <a:lstStyle/>
          <a:p>
            <a:endParaRPr lang="en-US"/>
          </a:p>
        </p:txBody>
      </p:sp>
      <p:sp>
        <p:nvSpPr>
          <p:cNvPr id="15405" name="Line 52"/>
          <p:cNvSpPr>
            <a:spLocks noChangeShapeType="1"/>
          </p:cNvSpPr>
          <p:nvPr/>
        </p:nvSpPr>
        <p:spPr bwMode="auto">
          <a:xfrm>
            <a:off x="906463" y="4143375"/>
            <a:ext cx="1587" cy="490538"/>
          </a:xfrm>
          <a:prstGeom prst="line">
            <a:avLst/>
          </a:prstGeom>
          <a:noFill/>
          <a:ln w="15875">
            <a:solidFill>
              <a:srgbClr val="000000"/>
            </a:solidFill>
            <a:round/>
            <a:headEnd/>
            <a:tailEnd/>
          </a:ln>
        </p:spPr>
        <p:txBody>
          <a:bodyPr/>
          <a:lstStyle/>
          <a:p>
            <a:endParaRPr lang="en-US"/>
          </a:p>
        </p:txBody>
      </p:sp>
      <p:sp>
        <p:nvSpPr>
          <p:cNvPr id="15406" name="Line 53"/>
          <p:cNvSpPr>
            <a:spLocks noChangeShapeType="1"/>
          </p:cNvSpPr>
          <p:nvPr/>
        </p:nvSpPr>
        <p:spPr bwMode="auto">
          <a:xfrm>
            <a:off x="906463" y="4630738"/>
            <a:ext cx="1587" cy="169862"/>
          </a:xfrm>
          <a:prstGeom prst="line">
            <a:avLst/>
          </a:prstGeom>
          <a:noFill/>
          <a:ln w="15875">
            <a:solidFill>
              <a:srgbClr val="000000"/>
            </a:solidFill>
            <a:round/>
            <a:headEnd/>
            <a:tailEnd/>
          </a:ln>
        </p:spPr>
        <p:txBody>
          <a:bodyPr/>
          <a:lstStyle/>
          <a:p>
            <a:endParaRPr lang="en-US"/>
          </a:p>
        </p:txBody>
      </p:sp>
      <p:sp>
        <p:nvSpPr>
          <p:cNvPr id="15407" name="Line 54"/>
          <p:cNvSpPr>
            <a:spLocks noChangeShapeType="1"/>
          </p:cNvSpPr>
          <p:nvPr/>
        </p:nvSpPr>
        <p:spPr bwMode="auto">
          <a:xfrm>
            <a:off x="906463" y="4800600"/>
            <a:ext cx="242887" cy="147638"/>
          </a:xfrm>
          <a:prstGeom prst="line">
            <a:avLst/>
          </a:prstGeom>
          <a:noFill/>
          <a:ln w="15875">
            <a:solidFill>
              <a:srgbClr val="000000"/>
            </a:solidFill>
            <a:round/>
            <a:headEnd/>
            <a:tailEnd/>
          </a:ln>
        </p:spPr>
        <p:txBody>
          <a:bodyPr/>
          <a:lstStyle/>
          <a:p>
            <a:endParaRPr lang="en-US"/>
          </a:p>
        </p:txBody>
      </p:sp>
      <p:grpSp>
        <p:nvGrpSpPr>
          <p:cNvPr id="6" name="Group 55"/>
          <p:cNvGrpSpPr>
            <a:grpSpLocks/>
          </p:cNvGrpSpPr>
          <p:nvPr/>
        </p:nvGrpSpPr>
        <p:grpSpPr bwMode="auto">
          <a:xfrm>
            <a:off x="1422400" y="4643438"/>
            <a:ext cx="288925" cy="149225"/>
            <a:chOff x="896" y="2798"/>
            <a:chExt cx="182" cy="94"/>
          </a:xfrm>
        </p:grpSpPr>
        <p:grpSp>
          <p:nvGrpSpPr>
            <p:cNvPr id="7" name="Group 56"/>
            <p:cNvGrpSpPr>
              <a:grpSpLocks/>
            </p:cNvGrpSpPr>
            <p:nvPr/>
          </p:nvGrpSpPr>
          <p:grpSpPr bwMode="auto">
            <a:xfrm>
              <a:off x="906" y="2798"/>
              <a:ext cx="162" cy="94"/>
              <a:chOff x="906" y="2798"/>
              <a:chExt cx="162" cy="94"/>
            </a:xfrm>
          </p:grpSpPr>
          <p:sp>
            <p:nvSpPr>
              <p:cNvPr id="15509" name="Freeform 57"/>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5510" name="Freeform 58"/>
              <p:cNvSpPr>
                <a:spLocks/>
              </p:cNvSpPr>
              <p:nvPr/>
            </p:nvSpPr>
            <p:spPr bwMode="auto">
              <a:xfrm>
                <a:off x="906"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5508" name="Line 59"/>
            <p:cNvSpPr>
              <a:spLocks noChangeShapeType="1"/>
            </p:cNvSpPr>
            <p:nvPr/>
          </p:nvSpPr>
          <p:spPr bwMode="auto">
            <a:xfrm>
              <a:off x="896" y="2798"/>
              <a:ext cx="182" cy="1"/>
            </a:xfrm>
            <a:prstGeom prst="line">
              <a:avLst/>
            </a:prstGeom>
            <a:noFill/>
            <a:ln w="15875">
              <a:solidFill>
                <a:srgbClr val="000000"/>
              </a:solidFill>
              <a:round/>
              <a:headEnd/>
              <a:tailEnd/>
            </a:ln>
          </p:spPr>
          <p:txBody>
            <a:bodyPr/>
            <a:lstStyle/>
            <a:p>
              <a:endParaRPr lang="en-US"/>
            </a:p>
          </p:txBody>
        </p:sp>
      </p:grpSp>
      <p:sp>
        <p:nvSpPr>
          <p:cNvPr id="15409" name="Line 60"/>
          <p:cNvSpPr>
            <a:spLocks noChangeShapeType="1"/>
          </p:cNvSpPr>
          <p:nvPr/>
        </p:nvSpPr>
        <p:spPr bwMode="auto">
          <a:xfrm flipV="1">
            <a:off x="1566863" y="4371975"/>
            <a:ext cx="1587" cy="271463"/>
          </a:xfrm>
          <a:prstGeom prst="line">
            <a:avLst/>
          </a:prstGeom>
          <a:noFill/>
          <a:ln w="15875">
            <a:solidFill>
              <a:srgbClr val="000000"/>
            </a:solidFill>
            <a:round/>
            <a:headEnd/>
            <a:tailEnd/>
          </a:ln>
        </p:spPr>
        <p:txBody>
          <a:bodyPr/>
          <a:lstStyle/>
          <a:p>
            <a:endParaRPr lang="en-US"/>
          </a:p>
        </p:txBody>
      </p:sp>
      <p:sp>
        <p:nvSpPr>
          <p:cNvPr id="15410" name="Line 61"/>
          <p:cNvSpPr>
            <a:spLocks noChangeShapeType="1"/>
          </p:cNvSpPr>
          <p:nvPr/>
        </p:nvSpPr>
        <p:spPr bwMode="auto">
          <a:xfrm flipV="1">
            <a:off x="1566863" y="4802188"/>
            <a:ext cx="1587" cy="533400"/>
          </a:xfrm>
          <a:prstGeom prst="line">
            <a:avLst/>
          </a:prstGeom>
          <a:noFill/>
          <a:ln w="15875">
            <a:solidFill>
              <a:srgbClr val="000000"/>
            </a:solidFill>
            <a:round/>
            <a:headEnd/>
            <a:tailEnd/>
          </a:ln>
        </p:spPr>
        <p:txBody>
          <a:bodyPr/>
          <a:lstStyle/>
          <a:p>
            <a:endParaRPr lang="en-US"/>
          </a:p>
        </p:txBody>
      </p:sp>
      <p:sp>
        <p:nvSpPr>
          <p:cNvPr id="15411" name="Line 62"/>
          <p:cNvSpPr>
            <a:spLocks noChangeShapeType="1"/>
          </p:cNvSpPr>
          <p:nvPr/>
        </p:nvSpPr>
        <p:spPr bwMode="auto">
          <a:xfrm flipH="1">
            <a:off x="909638" y="5335588"/>
            <a:ext cx="657225" cy="3175"/>
          </a:xfrm>
          <a:prstGeom prst="line">
            <a:avLst/>
          </a:prstGeom>
          <a:noFill/>
          <a:ln w="15875">
            <a:solidFill>
              <a:srgbClr val="000000"/>
            </a:solidFill>
            <a:round/>
            <a:headEnd/>
            <a:tailEnd/>
          </a:ln>
        </p:spPr>
        <p:txBody>
          <a:bodyPr/>
          <a:lstStyle/>
          <a:p>
            <a:endParaRPr lang="en-US"/>
          </a:p>
        </p:txBody>
      </p:sp>
      <p:sp>
        <p:nvSpPr>
          <p:cNvPr id="15412" name="Line 63"/>
          <p:cNvSpPr>
            <a:spLocks noChangeShapeType="1"/>
          </p:cNvSpPr>
          <p:nvPr/>
        </p:nvSpPr>
        <p:spPr bwMode="auto">
          <a:xfrm>
            <a:off x="3030538" y="4143375"/>
            <a:ext cx="1587" cy="490538"/>
          </a:xfrm>
          <a:prstGeom prst="line">
            <a:avLst/>
          </a:prstGeom>
          <a:noFill/>
          <a:ln w="15875">
            <a:solidFill>
              <a:srgbClr val="000000"/>
            </a:solidFill>
            <a:round/>
            <a:headEnd/>
            <a:tailEnd/>
          </a:ln>
        </p:spPr>
        <p:txBody>
          <a:bodyPr/>
          <a:lstStyle/>
          <a:p>
            <a:endParaRPr lang="en-US"/>
          </a:p>
        </p:txBody>
      </p:sp>
      <p:sp>
        <p:nvSpPr>
          <p:cNvPr id="15413" name="Line 64"/>
          <p:cNvSpPr>
            <a:spLocks noChangeShapeType="1"/>
          </p:cNvSpPr>
          <p:nvPr/>
        </p:nvSpPr>
        <p:spPr bwMode="auto">
          <a:xfrm>
            <a:off x="3030538" y="4630738"/>
            <a:ext cx="1587" cy="169862"/>
          </a:xfrm>
          <a:prstGeom prst="line">
            <a:avLst/>
          </a:prstGeom>
          <a:noFill/>
          <a:ln w="15875">
            <a:solidFill>
              <a:srgbClr val="000000"/>
            </a:solidFill>
            <a:round/>
            <a:headEnd/>
            <a:tailEnd/>
          </a:ln>
        </p:spPr>
        <p:txBody>
          <a:bodyPr/>
          <a:lstStyle/>
          <a:p>
            <a:endParaRPr lang="en-US"/>
          </a:p>
        </p:txBody>
      </p:sp>
      <p:grpSp>
        <p:nvGrpSpPr>
          <p:cNvPr id="8" name="Group 65"/>
          <p:cNvGrpSpPr>
            <a:grpSpLocks/>
          </p:cNvGrpSpPr>
          <p:nvPr/>
        </p:nvGrpSpPr>
        <p:grpSpPr bwMode="auto">
          <a:xfrm>
            <a:off x="3546475" y="4643438"/>
            <a:ext cx="288925" cy="149225"/>
            <a:chOff x="2234" y="2798"/>
            <a:chExt cx="182" cy="94"/>
          </a:xfrm>
        </p:grpSpPr>
        <p:grpSp>
          <p:nvGrpSpPr>
            <p:cNvPr id="9" name="Group 66"/>
            <p:cNvGrpSpPr>
              <a:grpSpLocks/>
            </p:cNvGrpSpPr>
            <p:nvPr/>
          </p:nvGrpSpPr>
          <p:grpSpPr bwMode="auto">
            <a:xfrm>
              <a:off x="2244" y="2798"/>
              <a:ext cx="162" cy="94"/>
              <a:chOff x="2244" y="2798"/>
              <a:chExt cx="162" cy="94"/>
            </a:xfrm>
          </p:grpSpPr>
          <p:sp>
            <p:nvSpPr>
              <p:cNvPr id="15505" name="Freeform 67"/>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solidFill>
                <a:srgbClr val="FFFFFF"/>
              </a:solidFill>
              <a:ln w="9525">
                <a:noFill/>
                <a:round/>
                <a:headEnd/>
                <a:tailEnd/>
              </a:ln>
            </p:spPr>
            <p:txBody>
              <a:bodyPr/>
              <a:lstStyle/>
              <a:p>
                <a:endParaRPr lang="en-US"/>
              </a:p>
            </p:txBody>
          </p:sp>
          <p:sp>
            <p:nvSpPr>
              <p:cNvPr id="15506" name="Freeform 68"/>
              <p:cNvSpPr>
                <a:spLocks/>
              </p:cNvSpPr>
              <p:nvPr/>
            </p:nvSpPr>
            <p:spPr bwMode="auto">
              <a:xfrm>
                <a:off x="2244" y="2798"/>
                <a:ext cx="162" cy="94"/>
              </a:xfrm>
              <a:custGeom>
                <a:avLst/>
                <a:gdLst>
                  <a:gd name="T0" fmla="*/ 81 w 162"/>
                  <a:gd name="T1" fmla="*/ 0 h 94"/>
                  <a:gd name="T2" fmla="*/ 0 w 162"/>
                  <a:gd name="T3" fmla="*/ 94 h 94"/>
                  <a:gd name="T4" fmla="*/ 162 w 162"/>
                  <a:gd name="T5" fmla="*/ 94 h 94"/>
                  <a:gd name="T6" fmla="*/ 81 w 162"/>
                  <a:gd name="T7" fmla="*/ 0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 h="94">
                    <a:moveTo>
                      <a:pt x="81" y="0"/>
                    </a:moveTo>
                    <a:lnTo>
                      <a:pt x="0" y="94"/>
                    </a:lnTo>
                    <a:lnTo>
                      <a:pt x="162" y="94"/>
                    </a:lnTo>
                    <a:lnTo>
                      <a:pt x="81" y="0"/>
                    </a:lnTo>
                    <a:close/>
                  </a:path>
                </a:pathLst>
              </a:custGeom>
              <a:noFill/>
              <a:ln w="15875" cap="rnd">
                <a:solidFill>
                  <a:srgbClr val="000000"/>
                </a:solidFill>
                <a:prstDash val="solid"/>
                <a:miter lim="800000"/>
                <a:headEnd/>
                <a:tailEnd/>
              </a:ln>
            </p:spPr>
            <p:txBody>
              <a:bodyPr/>
              <a:lstStyle/>
              <a:p>
                <a:endParaRPr lang="en-US"/>
              </a:p>
            </p:txBody>
          </p:sp>
        </p:grpSp>
        <p:sp>
          <p:nvSpPr>
            <p:cNvPr id="15504" name="Line 69"/>
            <p:cNvSpPr>
              <a:spLocks noChangeShapeType="1"/>
            </p:cNvSpPr>
            <p:nvPr/>
          </p:nvSpPr>
          <p:spPr bwMode="auto">
            <a:xfrm>
              <a:off x="2234" y="2798"/>
              <a:ext cx="182" cy="1"/>
            </a:xfrm>
            <a:prstGeom prst="line">
              <a:avLst/>
            </a:prstGeom>
            <a:noFill/>
            <a:ln w="15875">
              <a:solidFill>
                <a:srgbClr val="000000"/>
              </a:solidFill>
              <a:round/>
              <a:headEnd/>
              <a:tailEnd/>
            </a:ln>
          </p:spPr>
          <p:txBody>
            <a:bodyPr/>
            <a:lstStyle/>
            <a:p>
              <a:endParaRPr lang="en-US"/>
            </a:p>
          </p:txBody>
        </p:sp>
      </p:grpSp>
      <p:sp>
        <p:nvSpPr>
          <p:cNvPr id="15415" name="Line 70"/>
          <p:cNvSpPr>
            <a:spLocks noChangeShapeType="1"/>
          </p:cNvSpPr>
          <p:nvPr/>
        </p:nvSpPr>
        <p:spPr bwMode="auto">
          <a:xfrm flipV="1">
            <a:off x="3690938" y="4371975"/>
            <a:ext cx="1587" cy="271463"/>
          </a:xfrm>
          <a:prstGeom prst="line">
            <a:avLst/>
          </a:prstGeom>
          <a:noFill/>
          <a:ln w="15875">
            <a:solidFill>
              <a:srgbClr val="000000"/>
            </a:solidFill>
            <a:round/>
            <a:headEnd/>
            <a:tailEnd/>
          </a:ln>
        </p:spPr>
        <p:txBody>
          <a:bodyPr/>
          <a:lstStyle/>
          <a:p>
            <a:endParaRPr lang="en-US"/>
          </a:p>
        </p:txBody>
      </p:sp>
      <p:sp>
        <p:nvSpPr>
          <p:cNvPr id="15416" name="Line 71"/>
          <p:cNvSpPr>
            <a:spLocks noChangeShapeType="1"/>
          </p:cNvSpPr>
          <p:nvPr/>
        </p:nvSpPr>
        <p:spPr bwMode="auto">
          <a:xfrm flipV="1">
            <a:off x="3690938" y="4802188"/>
            <a:ext cx="1587" cy="533400"/>
          </a:xfrm>
          <a:prstGeom prst="line">
            <a:avLst/>
          </a:prstGeom>
          <a:noFill/>
          <a:ln w="15875">
            <a:solidFill>
              <a:srgbClr val="000000"/>
            </a:solidFill>
            <a:round/>
            <a:headEnd/>
            <a:tailEnd/>
          </a:ln>
        </p:spPr>
        <p:txBody>
          <a:bodyPr/>
          <a:lstStyle/>
          <a:p>
            <a:endParaRPr lang="en-US"/>
          </a:p>
        </p:txBody>
      </p:sp>
      <p:sp>
        <p:nvSpPr>
          <p:cNvPr id="15417" name="Line 72"/>
          <p:cNvSpPr>
            <a:spLocks noChangeShapeType="1"/>
          </p:cNvSpPr>
          <p:nvPr/>
        </p:nvSpPr>
        <p:spPr bwMode="auto">
          <a:xfrm>
            <a:off x="909638" y="5656263"/>
            <a:ext cx="2124075" cy="1587"/>
          </a:xfrm>
          <a:prstGeom prst="line">
            <a:avLst/>
          </a:prstGeom>
          <a:noFill/>
          <a:ln w="15875">
            <a:solidFill>
              <a:srgbClr val="000000"/>
            </a:solidFill>
            <a:round/>
            <a:headEnd/>
            <a:tailEnd/>
          </a:ln>
        </p:spPr>
        <p:txBody>
          <a:bodyPr/>
          <a:lstStyle/>
          <a:p>
            <a:endParaRPr lang="en-US"/>
          </a:p>
        </p:txBody>
      </p:sp>
      <p:sp>
        <p:nvSpPr>
          <p:cNvPr id="15418" name="Line 73"/>
          <p:cNvSpPr>
            <a:spLocks noChangeShapeType="1"/>
          </p:cNvSpPr>
          <p:nvPr/>
        </p:nvSpPr>
        <p:spPr bwMode="auto">
          <a:xfrm>
            <a:off x="901700" y="2620963"/>
            <a:ext cx="2125663" cy="1587"/>
          </a:xfrm>
          <a:prstGeom prst="line">
            <a:avLst/>
          </a:prstGeom>
          <a:noFill/>
          <a:ln w="15875">
            <a:solidFill>
              <a:srgbClr val="000000"/>
            </a:solidFill>
            <a:round/>
            <a:headEnd/>
            <a:tailEnd/>
          </a:ln>
        </p:spPr>
        <p:txBody>
          <a:bodyPr/>
          <a:lstStyle/>
          <a:p>
            <a:endParaRPr lang="en-US"/>
          </a:p>
        </p:txBody>
      </p:sp>
      <p:grpSp>
        <p:nvGrpSpPr>
          <p:cNvPr id="10" name="Group 74"/>
          <p:cNvGrpSpPr>
            <a:grpSpLocks/>
          </p:cNvGrpSpPr>
          <p:nvPr/>
        </p:nvGrpSpPr>
        <p:grpSpPr bwMode="auto">
          <a:xfrm>
            <a:off x="1824038" y="4108450"/>
            <a:ext cx="69850" cy="73025"/>
            <a:chOff x="1149" y="2461"/>
            <a:chExt cx="44" cy="46"/>
          </a:xfrm>
        </p:grpSpPr>
        <p:sp>
          <p:nvSpPr>
            <p:cNvPr id="15501" name="Oval 75"/>
            <p:cNvSpPr>
              <a:spLocks noChangeArrowheads="1"/>
            </p:cNvSpPr>
            <p:nvPr/>
          </p:nvSpPr>
          <p:spPr bwMode="auto">
            <a:xfrm>
              <a:off x="1149"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5502" name="Oval 76"/>
            <p:cNvSpPr>
              <a:spLocks noChangeArrowheads="1"/>
            </p:cNvSpPr>
            <p:nvPr/>
          </p:nvSpPr>
          <p:spPr bwMode="auto">
            <a:xfrm>
              <a:off x="1149"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5420" name="Line 77"/>
          <p:cNvSpPr>
            <a:spLocks noChangeShapeType="1"/>
          </p:cNvSpPr>
          <p:nvPr/>
        </p:nvSpPr>
        <p:spPr bwMode="auto">
          <a:xfrm flipH="1">
            <a:off x="901700" y="4143375"/>
            <a:ext cx="922338" cy="1588"/>
          </a:xfrm>
          <a:prstGeom prst="line">
            <a:avLst/>
          </a:prstGeom>
          <a:noFill/>
          <a:ln w="15875">
            <a:solidFill>
              <a:srgbClr val="000000"/>
            </a:solidFill>
            <a:round/>
            <a:headEnd/>
            <a:tailEnd/>
          </a:ln>
        </p:spPr>
        <p:txBody>
          <a:bodyPr/>
          <a:lstStyle/>
          <a:p>
            <a:endParaRPr lang="en-US"/>
          </a:p>
        </p:txBody>
      </p:sp>
      <p:grpSp>
        <p:nvGrpSpPr>
          <p:cNvPr id="11" name="Group 78"/>
          <p:cNvGrpSpPr>
            <a:grpSpLocks/>
          </p:cNvGrpSpPr>
          <p:nvPr/>
        </p:nvGrpSpPr>
        <p:grpSpPr bwMode="auto">
          <a:xfrm>
            <a:off x="2390775" y="4108450"/>
            <a:ext cx="69850" cy="73025"/>
            <a:chOff x="1506" y="2461"/>
            <a:chExt cx="44" cy="46"/>
          </a:xfrm>
        </p:grpSpPr>
        <p:sp>
          <p:nvSpPr>
            <p:cNvPr id="15499" name="Oval 79"/>
            <p:cNvSpPr>
              <a:spLocks noChangeArrowheads="1"/>
            </p:cNvSpPr>
            <p:nvPr/>
          </p:nvSpPr>
          <p:spPr bwMode="auto">
            <a:xfrm>
              <a:off x="1506"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5500" name="Oval 80"/>
            <p:cNvSpPr>
              <a:spLocks noChangeArrowheads="1"/>
            </p:cNvSpPr>
            <p:nvPr/>
          </p:nvSpPr>
          <p:spPr bwMode="auto">
            <a:xfrm>
              <a:off x="1506"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5422" name="Line 81"/>
          <p:cNvSpPr>
            <a:spLocks noChangeShapeType="1"/>
          </p:cNvSpPr>
          <p:nvPr/>
        </p:nvSpPr>
        <p:spPr bwMode="auto">
          <a:xfrm flipH="1">
            <a:off x="2460625" y="4143375"/>
            <a:ext cx="566738" cy="1588"/>
          </a:xfrm>
          <a:prstGeom prst="line">
            <a:avLst/>
          </a:prstGeom>
          <a:noFill/>
          <a:ln w="15875">
            <a:solidFill>
              <a:srgbClr val="000000"/>
            </a:solidFill>
            <a:round/>
            <a:headEnd/>
            <a:tailEnd/>
          </a:ln>
        </p:spPr>
        <p:txBody>
          <a:bodyPr/>
          <a:lstStyle/>
          <a:p>
            <a:endParaRPr lang="en-US"/>
          </a:p>
        </p:txBody>
      </p:sp>
      <p:grpSp>
        <p:nvGrpSpPr>
          <p:cNvPr id="12" name="Group 82"/>
          <p:cNvGrpSpPr>
            <a:grpSpLocks/>
          </p:cNvGrpSpPr>
          <p:nvPr/>
        </p:nvGrpSpPr>
        <p:grpSpPr bwMode="auto">
          <a:xfrm>
            <a:off x="2992438" y="4108450"/>
            <a:ext cx="69850" cy="73025"/>
            <a:chOff x="1885" y="2461"/>
            <a:chExt cx="44" cy="46"/>
          </a:xfrm>
        </p:grpSpPr>
        <p:sp>
          <p:nvSpPr>
            <p:cNvPr id="15497" name="Oval 83"/>
            <p:cNvSpPr>
              <a:spLocks noChangeArrowheads="1"/>
            </p:cNvSpPr>
            <p:nvPr/>
          </p:nvSpPr>
          <p:spPr bwMode="auto">
            <a:xfrm>
              <a:off x="1885"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5498" name="Oval 84"/>
            <p:cNvSpPr>
              <a:spLocks noChangeArrowheads="1"/>
            </p:cNvSpPr>
            <p:nvPr/>
          </p:nvSpPr>
          <p:spPr bwMode="auto">
            <a:xfrm>
              <a:off x="1885" y="2461"/>
              <a:ext cx="44" cy="46"/>
            </a:xfrm>
            <a:prstGeom prst="ellipse">
              <a:avLst/>
            </a:prstGeom>
            <a:noFill/>
            <a:ln w="9525" cap="rnd">
              <a:solidFill>
                <a:srgbClr val="000000"/>
              </a:solidFill>
              <a:round/>
              <a:headEnd/>
              <a:tailEnd/>
            </a:ln>
          </p:spPr>
          <p:txBody>
            <a:bodyPr/>
            <a:lstStyle/>
            <a:p>
              <a:pPr eaLnBrk="1" hangingPunct="1"/>
              <a:endParaRPr lang="en-US"/>
            </a:p>
          </p:txBody>
        </p:sp>
      </p:grpSp>
      <p:grpSp>
        <p:nvGrpSpPr>
          <p:cNvPr id="13" name="Group 85"/>
          <p:cNvGrpSpPr>
            <a:grpSpLocks/>
          </p:cNvGrpSpPr>
          <p:nvPr/>
        </p:nvGrpSpPr>
        <p:grpSpPr bwMode="auto">
          <a:xfrm>
            <a:off x="868363" y="4108450"/>
            <a:ext cx="69850" cy="73025"/>
            <a:chOff x="547" y="2461"/>
            <a:chExt cx="44" cy="46"/>
          </a:xfrm>
        </p:grpSpPr>
        <p:sp>
          <p:nvSpPr>
            <p:cNvPr id="15495" name="Oval 86"/>
            <p:cNvSpPr>
              <a:spLocks noChangeArrowheads="1"/>
            </p:cNvSpPr>
            <p:nvPr/>
          </p:nvSpPr>
          <p:spPr bwMode="auto">
            <a:xfrm>
              <a:off x="547" y="2461"/>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5496" name="Oval 87"/>
            <p:cNvSpPr>
              <a:spLocks noChangeArrowheads="1"/>
            </p:cNvSpPr>
            <p:nvPr/>
          </p:nvSpPr>
          <p:spPr bwMode="auto">
            <a:xfrm>
              <a:off x="547" y="2461"/>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5425" name="Line 88"/>
          <p:cNvSpPr>
            <a:spLocks noChangeShapeType="1"/>
          </p:cNvSpPr>
          <p:nvPr/>
        </p:nvSpPr>
        <p:spPr bwMode="auto">
          <a:xfrm flipV="1">
            <a:off x="2000250" y="2259013"/>
            <a:ext cx="1588" cy="361950"/>
          </a:xfrm>
          <a:prstGeom prst="line">
            <a:avLst/>
          </a:prstGeom>
          <a:noFill/>
          <a:ln w="15875">
            <a:solidFill>
              <a:srgbClr val="000000"/>
            </a:solidFill>
            <a:round/>
            <a:headEnd/>
            <a:tailEnd/>
          </a:ln>
        </p:spPr>
        <p:txBody>
          <a:bodyPr/>
          <a:lstStyle/>
          <a:p>
            <a:endParaRPr lang="en-US"/>
          </a:p>
        </p:txBody>
      </p:sp>
      <p:grpSp>
        <p:nvGrpSpPr>
          <p:cNvPr id="14" name="Group 89"/>
          <p:cNvGrpSpPr>
            <a:grpSpLocks/>
          </p:cNvGrpSpPr>
          <p:nvPr/>
        </p:nvGrpSpPr>
        <p:grpSpPr bwMode="auto">
          <a:xfrm>
            <a:off x="1824038" y="5662613"/>
            <a:ext cx="355600" cy="476250"/>
            <a:chOff x="1149" y="3440"/>
            <a:chExt cx="224" cy="300"/>
          </a:xfrm>
        </p:grpSpPr>
        <p:sp>
          <p:nvSpPr>
            <p:cNvPr id="15491" name="Line 90"/>
            <p:cNvSpPr>
              <a:spLocks noChangeShapeType="1"/>
            </p:cNvSpPr>
            <p:nvPr/>
          </p:nvSpPr>
          <p:spPr bwMode="auto">
            <a:xfrm flipV="1">
              <a:off x="1261" y="3440"/>
              <a:ext cx="1" cy="229"/>
            </a:xfrm>
            <a:prstGeom prst="line">
              <a:avLst/>
            </a:prstGeom>
            <a:noFill/>
            <a:ln w="15875">
              <a:solidFill>
                <a:srgbClr val="000000"/>
              </a:solidFill>
              <a:round/>
              <a:headEnd/>
              <a:tailEnd/>
            </a:ln>
          </p:spPr>
          <p:txBody>
            <a:bodyPr/>
            <a:lstStyle/>
            <a:p>
              <a:endParaRPr lang="en-US"/>
            </a:p>
          </p:txBody>
        </p:sp>
        <p:sp>
          <p:nvSpPr>
            <p:cNvPr id="15492" name="Line 91"/>
            <p:cNvSpPr>
              <a:spLocks noChangeShapeType="1"/>
            </p:cNvSpPr>
            <p:nvPr/>
          </p:nvSpPr>
          <p:spPr bwMode="auto">
            <a:xfrm>
              <a:off x="1149" y="3669"/>
              <a:ext cx="224" cy="1"/>
            </a:xfrm>
            <a:prstGeom prst="line">
              <a:avLst/>
            </a:prstGeom>
            <a:noFill/>
            <a:ln w="15875">
              <a:solidFill>
                <a:srgbClr val="000000"/>
              </a:solidFill>
              <a:round/>
              <a:headEnd/>
              <a:tailEnd/>
            </a:ln>
          </p:spPr>
          <p:txBody>
            <a:bodyPr/>
            <a:lstStyle/>
            <a:p>
              <a:endParaRPr lang="en-US"/>
            </a:p>
          </p:txBody>
        </p:sp>
        <p:sp>
          <p:nvSpPr>
            <p:cNvPr id="15493" name="Line 92"/>
            <p:cNvSpPr>
              <a:spLocks noChangeShapeType="1"/>
            </p:cNvSpPr>
            <p:nvPr/>
          </p:nvSpPr>
          <p:spPr bwMode="auto">
            <a:xfrm>
              <a:off x="1206" y="3708"/>
              <a:ext cx="112" cy="1"/>
            </a:xfrm>
            <a:prstGeom prst="line">
              <a:avLst/>
            </a:prstGeom>
            <a:noFill/>
            <a:ln w="15875">
              <a:solidFill>
                <a:srgbClr val="000000"/>
              </a:solidFill>
              <a:round/>
              <a:headEnd/>
              <a:tailEnd/>
            </a:ln>
          </p:spPr>
          <p:txBody>
            <a:bodyPr/>
            <a:lstStyle/>
            <a:p>
              <a:endParaRPr lang="en-US"/>
            </a:p>
          </p:txBody>
        </p:sp>
        <p:sp>
          <p:nvSpPr>
            <p:cNvPr id="15494" name="Line 93"/>
            <p:cNvSpPr>
              <a:spLocks noChangeShapeType="1"/>
            </p:cNvSpPr>
            <p:nvPr/>
          </p:nvSpPr>
          <p:spPr bwMode="auto">
            <a:xfrm>
              <a:off x="1245" y="3739"/>
              <a:ext cx="40" cy="1"/>
            </a:xfrm>
            <a:prstGeom prst="line">
              <a:avLst/>
            </a:prstGeom>
            <a:noFill/>
            <a:ln w="15875">
              <a:solidFill>
                <a:srgbClr val="000000"/>
              </a:solidFill>
              <a:round/>
              <a:headEnd/>
              <a:tailEnd/>
            </a:ln>
          </p:spPr>
          <p:txBody>
            <a:bodyPr/>
            <a:lstStyle/>
            <a:p>
              <a:endParaRPr lang="en-US"/>
            </a:p>
          </p:txBody>
        </p:sp>
      </p:grpSp>
      <p:grpSp>
        <p:nvGrpSpPr>
          <p:cNvPr id="15" name="Group 94"/>
          <p:cNvGrpSpPr>
            <a:grpSpLocks/>
          </p:cNvGrpSpPr>
          <p:nvPr/>
        </p:nvGrpSpPr>
        <p:grpSpPr bwMode="auto">
          <a:xfrm>
            <a:off x="1962150" y="2200275"/>
            <a:ext cx="69850" cy="73025"/>
            <a:chOff x="1236" y="1259"/>
            <a:chExt cx="44" cy="46"/>
          </a:xfrm>
        </p:grpSpPr>
        <p:sp>
          <p:nvSpPr>
            <p:cNvPr id="15489" name="Oval 95"/>
            <p:cNvSpPr>
              <a:spLocks noChangeArrowheads="1"/>
            </p:cNvSpPr>
            <p:nvPr/>
          </p:nvSpPr>
          <p:spPr bwMode="auto">
            <a:xfrm>
              <a:off x="1236" y="1259"/>
              <a:ext cx="44" cy="46"/>
            </a:xfrm>
            <a:prstGeom prst="ellipse">
              <a:avLst/>
            </a:prstGeom>
            <a:solidFill>
              <a:srgbClr val="000000"/>
            </a:solidFill>
            <a:ln w="0">
              <a:solidFill>
                <a:srgbClr val="000000"/>
              </a:solidFill>
              <a:round/>
              <a:headEnd/>
              <a:tailEnd/>
            </a:ln>
          </p:spPr>
          <p:txBody>
            <a:bodyPr/>
            <a:lstStyle/>
            <a:p>
              <a:pPr eaLnBrk="1" hangingPunct="1"/>
              <a:endParaRPr lang="en-US"/>
            </a:p>
          </p:txBody>
        </p:sp>
        <p:sp>
          <p:nvSpPr>
            <p:cNvPr id="15490" name="Oval 96"/>
            <p:cNvSpPr>
              <a:spLocks noChangeArrowheads="1"/>
            </p:cNvSpPr>
            <p:nvPr/>
          </p:nvSpPr>
          <p:spPr bwMode="auto">
            <a:xfrm>
              <a:off x="1236" y="1259"/>
              <a:ext cx="44" cy="46"/>
            </a:xfrm>
            <a:prstGeom prst="ellipse">
              <a:avLst/>
            </a:prstGeom>
            <a:noFill/>
            <a:ln w="9525" cap="rnd">
              <a:solidFill>
                <a:srgbClr val="000000"/>
              </a:solidFill>
              <a:round/>
              <a:headEnd/>
              <a:tailEnd/>
            </a:ln>
          </p:spPr>
          <p:txBody>
            <a:bodyPr/>
            <a:lstStyle/>
            <a:p>
              <a:pPr eaLnBrk="1" hangingPunct="1"/>
              <a:endParaRPr lang="en-US"/>
            </a:p>
          </p:txBody>
        </p:sp>
      </p:grpSp>
      <p:sp>
        <p:nvSpPr>
          <p:cNvPr id="15428" name="Rectangle 97"/>
          <p:cNvSpPr>
            <a:spLocks noChangeArrowheads="1"/>
          </p:cNvSpPr>
          <p:nvPr/>
        </p:nvSpPr>
        <p:spPr bwMode="auto">
          <a:xfrm>
            <a:off x="1703388" y="1790700"/>
            <a:ext cx="641350" cy="387350"/>
          </a:xfrm>
          <a:prstGeom prst="rect">
            <a:avLst/>
          </a:prstGeom>
          <a:noFill/>
          <a:ln w="9525">
            <a:noFill/>
            <a:miter lim="800000"/>
            <a:headEnd/>
            <a:tailEnd/>
          </a:ln>
        </p:spPr>
        <p:txBody>
          <a:bodyPr/>
          <a:lstStyle/>
          <a:p>
            <a:pPr eaLnBrk="1" hangingPunct="1"/>
            <a:endParaRPr lang="en-US"/>
          </a:p>
        </p:txBody>
      </p:sp>
      <p:sp>
        <p:nvSpPr>
          <p:cNvPr id="15429" name="Rectangle 98"/>
          <p:cNvSpPr>
            <a:spLocks noChangeArrowheads="1"/>
          </p:cNvSpPr>
          <p:nvPr/>
        </p:nvSpPr>
        <p:spPr bwMode="auto">
          <a:xfrm>
            <a:off x="1795463" y="1844675"/>
            <a:ext cx="3937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latin typeface="Times New Roman" pitchFamily="18" charset="0"/>
              </a:rPr>
              <a:t>Vdc</a:t>
            </a:r>
            <a:endParaRPr lang="en-US"/>
          </a:p>
        </p:txBody>
      </p:sp>
      <p:sp>
        <p:nvSpPr>
          <p:cNvPr id="15430" name="Rectangle 99"/>
          <p:cNvSpPr>
            <a:spLocks noChangeArrowheads="1"/>
          </p:cNvSpPr>
          <p:nvPr/>
        </p:nvSpPr>
        <p:spPr bwMode="auto">
          <a:xfrm>
            <a:off x="1973263" y="4033838"/>
            <a:ext cx="338137" cy="182562"/>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latin typeface="Times New Roman" pitchFamily="18" charset="0"/>
              </a:rPr>
              <a:t>Load</a:t>
            </a:r>
            <a:endParaRPr lang="en-US"/>
          </a:p>
        </p:txBody>
      </p:sp>
      <p:sp>
        <p:nvSpPr>
          <p:cNvPr id="15431" name="Rectangle 100"/>
          <p:cNvSpPr>
            <a:spLocks noChangeArrowheads="1"/>
          </p:cNvSpPr>
          <p:nvPr/>
        </p:nvSpPr>
        <p:spPr bwMode="auto">
          <a:xfrm>
            <a:off x="2312988" y="4032250"/>
            <a:ext cx="42862" cy="182563"/>
          </a:xfrm>
          <a:prstGeom prst="rect">
            <a:avLst/>
          </a:prstGeom>
          <a:noFill/>
          <a:ln w="9525">
            <a:noFill/>
            <a:miter lim="800000"/>
            <a:headEnd/>
            <a:tailEnd/>
          </a:ln>
        </p:spPr>
        <p:txBody>
          <a:bodyPr wrap="none" lIns="0" tIns="0" rIns="0" bIns="0">
            <a:spAutoFit/>
          </a:bodyPr>
          <a:lstStyle/>
          <a:p>
            <a:pPr eaLnBrk="1" hangingPunct="1"/>
            <a:r>
              <a:rPr lang="en-US" sz="1200" b="1">
                <a:solidFill>
                  <a:srgbClr val="000000"/>
                </a:solidFill>
              </a:rPr>
              <a:t> </a:t>
            </a:r>
            <a:endParaRPr lang="en-US"/>
          </a:p>
        </p:txBody>
      </p:sp>
      <p:sp>
        <p:nvSpPr>
          <p:cNvPr id="15432" name="Rectangle 101"/>
          <p:cNvSpPr>
            <a:spLocks noChangeArrowheads="1"/>
          </p:cNvSpPr>
          <p:nvPr/>
        </p:nvSpPr>
        <p:spPr bwMode="auto">
          <a:xfrm>
            <a:off x="1079500" y="3005138"/>
            <a:ext cx="230188"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15433" name="Rectangle 102"/>
          <p:cNvSpPr>
            <a:spLocks noChangeArrowheads="1"/>
          </p:cNvSpPr>
          <p:nvPr/>
        </p:nvSpPr>
        <p:spPr bwMode="auto">
          <a:xfrm>
            <a:off x="1309688" y="3003550"/>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5434" name="Line 103"/>
          <p:cNvSpPr>
            <a:spLocks noChangeShapeType="1"/>
          </p:cNvSpPr>
          <p:nvPr/>
        </p:nvSpPr>
        <p:spPr bwMode="auto">
          <a:xfrm flipH="1">
            <a:off x="909638" y="3808413"/>
            <a:ext cx="650875" cy="1587"/>
          </a:xfrm>
          <a:prstGeom prst="line">
            <a:avLst/>
          </a:prstGeom>
          <a:noFill/>
          <a:ln w="15875">
            <a:solidFill>
              <a:srgbClr val="000000"/>
            </a:solidFill>
            <a:round/>
            <a:headEnd/>
            <a:tailEnd/>
          </a:ln>
        </p:spPr>
        <p:txBody>
          <a:bodyPr/>
          <a:lstStyle/>
          <a:p>
            <a:endParaRPr lang="en-US"/>
          </a:p>
        </p:txBody>
      </p:sp>
      <p:sp>
        <p:nvSpPr>
          <p:cNvPr id="15435" name="Line 104"/>
          <p:cNvSpPr>
            <a:spLocks noChangeShapeType="1"/>
          </p:cNvSpPr>
          <p:nvPr/>
        </p:nvSpPr>
        <p:spPr bwMode="auto">
          <a:xfrm flipH="1">
            <a:off x="3035300" y="3808413"/>
            <a:ext cx="650875" cy="1587"/>
          </a:xfrm>
          <a:prstGeom prst="line">
            <a:avLst/>
          </a:prstGeom>
          <a:noFill/>
          <a:ln w="15875">
            <a:solidFill>
              <a:srgbClr val="000000"/>
            </a:solidFill>
            <a:round/>
            <a:headEnd/>
            <a:tailEnd/>
          </a:ln>
        </p:spPr>
        <p:txBody>
          <a:bodyPr/>
          <a:lstStyle/>
          <a:p>
            <a:endParaRPr lang="en-US"/>
          </a:p>
        </p:txBody>
      </p:sp>
      <p:sp>
        <p:nvSpPr>
          <p:cNvPr id="15436" name="Line 105"/>
          <p:cNvSpPr>
            <a:spLocks noChangeShapeType="1"/>
          </p:cNvSpPr>
          <p:nvPr/>
        </p:nvSpPr>
        <p:spPr bwMode="auto">
          <a:xfrm flipH="1">
            <a:off x="3035300" y="4371975"/>
            <a:ext cx="650875" cy="1588"/>
          </a:xfrm>
          <a:prstGeom prst="line">
            <a:avLst/>
          </a:prstGeom>
          <a:noFill/>
          <a:ln w="15875">
            <a:solidFill>
              <a:srgbClr val="000000"/>
            </a:solidFill>
            <a:round/>
            <a:headEnd/>
            <a:tailEnd/>
          </a:ln>
        </p:spPr>
        <p:txBody>
          <a:bodyPr/>
          <a:lstStyle/>
          <a:p>
            <a:endParaRPr lang="en-US"/>
          </a:p>
        </p:txBody>
      </p:sp>
      <p:sp>
        <p:nvSpPr>
          <p:cNvPr id="15437" name="Line 106"/>
          <p:cNvSpPr>
            <a:spLocks noChangeShapeType="1"/>
          </p:cNvSpPr>
          <p:nvPr/>
        </p:nvSpPr>
        <p:spPr bwMode="auto">
          <a:xfrm flipH="1">
            <a:off x="909638" y="4371975"/>
            <a:ext cx="650875" cy="1588"/>
          </a:xfrm>
          <a:prstGeom prst="line">
            <a:avLst/>
          </a:prstGeom>
          <a:noFill/>
          <a:ln w="15875">
            <a:solidFill>
              <a:srgbClr val="000000"/>
            </a:solidFill>
            <a:round/>
            <a:headEnd/>
            <a:tailEnd/>
          </a:ln>
        </p:spPr>
        <p:txBody>
          <a:bodyPr/>
          <a:lstStyle/>
          <a:p>
            <a:endParaRPr lang="en-US"/>
          </a:p>
        </p:txBody>
      </p:sp>
      <p:sp>
        <p:nvSpPr>
          <p:cNvPr id="15438" name="Line 107"/>
          <p:cNvSpPr>
            <a:spLocks noChangeShapeType="1"/>
          </p:cNvSpPr>
          <p:nvPr/>
        </p:nvSpPr>
        <p:spPr bwMode="auto">
          <a:xfrm flipH="1">
            <a:off x="3043238" y="5338763"/>
            <a:ext cx="649287" cy="1587"/>
          </a:xfrm>
          <a:prstGeom prst="line">
            <a:avLst/>
          </a:prstGeom>
          <a:noFill/>
          <a:ln w="15875">
            <a:solidFill>
              <a:srgbClr val="000000"/>
            </a:solidFill>
            <a:round/>
            <a:headEnd/>
            <a:tailEnd/>
          </a:ln>
        </p:spPr>
        <p:txBody>
          <a:bodyPr/>
          <a:lstStyle/>
          <a:p>
            <a:endParaRPr lang="en-US"/>
          </a:p>
        </p:txBody>
      </p:sp>
      <p:sp>
        <p:nvSpPr>
          <p:cNvPr id="15439" name="Rectangle 108"/>
          <p:cNvSpPr>
            <a:spLocks noChangeArrowheads="1"/>
          </p:cNvSpPr>
          <p:nvPr/>
        </p:nvSpPr>
        <p:spPr bwMode="auto">
          <a:xfrm>
            <a:off x="3198813" y="3005138"/>
            <a:ext cx="2206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15440" name="Rectangle 109"/>
          <p:cNvSpPr>
            <a:spLocks noChangeArrowheads="1"/>
          </p:cNvSpPr>
          <p:nvPr/>
        </p:nvSpPr>
        <p:spPr bwMode="auto">
          <a:xfrm>
            <a:off x="3419475" y="3003550"/>
            <a:ext cx="49213"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5441" name="Rectangle 110"/>
          <p:cNvSpPr>
            <a:spLocks noChangeArrowheads="1"/>
          </p:cNvSpPr>
          <p:nvPr/>
        </p:nvSpPr>
        <p:spPr bwMode="auto">
          <a:xfrm>
            <a:off x="1090613" y="4527550"/>
            <a:ext cx="128587"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a:t>
            </a:r>
            <a:endParaRPr lang="en-US"/>
          </a:p>
        </p:txBody>
      </p:sp>
      <p:sp>
        <p:nvSpPr>
          <p:cNvPr id="15442" name="Rectangle 111"/>
          <p:cNvSpPr>
            <a:spLocks noChangeArrowheads="1"/>
          </p:cNvSpPr>
          <p:nvPr/>
        </p:nvSpPr>
        <p:spPr bwMode="auto">
          <a:xfrm>
            <a:off x="1219200" y="4527550"/>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15443" name="Rectangle 112"/>
          <p:cNvSpPr>
            <a:spLocks noChangeArrowheads="1"/>
          </p:cNvSpPr>
          <p:nvPr/>
        </p:nvSpPr>
        <p:spPr bwMode="auto">
          <a:xfrm>
            <a:off x="1309688" y="4525963"/>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5444" name="Rectangle 113"/>
          <p:cNvSpPr>
            <a:spLocks noChangeArrowheads="1"/>
          </p:cNvSpPr>
          <p:nvPr/>
        </p:nvSpPr>
        <p:spPr bwMode="auto">
          <a:xfrm>
            <a:off x="3198813" y="4527550"/>
            <a:ext cx="11906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B</a:t>
            </a:r>
            <a:endParaRPr lang="en-US"/>
          </a:p>
        </p:txBody>
      </p:sp>
      <p:sp>
        <p:nvSpPr>
          <p:cNvPr id="15445" name="Rectangle 114"/>
          <p:cNvSpPr>
            <a:spLocks noChangeArrowheads="1"/>
          </p:cNvSpPr>
          <p:nvPr/>
        </p:nvSpPr>
        <p:spPr bwMode="auto">
          <a:xfrm>
            <a:off x="3317875" y="4527550"/>
            <a:ext cx="88900"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latin typeface="Times New Roman" pitchFamily="18" charset="0"/>
              </a:rPr>
              <a:t>–</a:t>
            </a:r>
            <a:endParaRPr lang="en-US"/>
          </a:p>
        </p:txBody>
      </p:sp>
      <p:sp>
        <p:nvSpPr>
          <p:cNvPr id="15446" name="Rectangle 115"/>
          <p:cNvSpPr>
            <a:spLocks noChangeArrowheads="1"/>
          </p:cNvSpPr>
          <p:nvPr/>
        </p:nvSpPr>
        <p:spPr bwMode="auto">
          <a:xfrm>
            <a:off x="3408363" y="4525963"/>
            <a:ext cx="49212" cy="212725"/>
          </a:xfrm>
          <a:prstGeom prst="rect">
            <a:avLst/>
          </a:prstGeom>
          <a:noFill/>
          <a:ln w="9525">
            <a:noFill/>
            <a:miter lim="800000"/>
            <a:headEnd/>
            <a:tailEnd/>
          </a:ln>
        </p:spPr>
        <p:txBody>
          <a:bodyPr wrap="none" lIns="0" tIns="0" rIns="0" bIns="0">
            <a:spAutoFit/>
          </a:bodyPr>
          <a:lstStyle/>
          <a:p>
            <a:pPr eaLnBrk="1" hangingPunct="1"/>
            <a:r>
              <a:rPr lang="en-US" sz="1400" b="1">
                <a:solidFill>
                  <a:srgbClr val="000000"/>
                </a:solidFill>
              </a:rPr>
              <a:t> </a:t>
            </a:r>
            <a:endParaRPr lang="en-US"/>
          </a:p>
        </p:txBody>
      </p:sp>
      <p:sp>
        <p:nvSpPr>
          <p:cNvPr id="15447" name="Rectangle 116"/>
          <p:cNvSpPr>
            <a:spLocks noChangeArrowheads="1"/>
          </p:cNvSpPr>
          <p:nvPr/>
        </p:nvSpPr>
        <p:spPr bwMode="auto">
          <a:xfrm>
            <a:off x="549275" y="3995738"/>
            <a:ext cx="2794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Va</a:t>
            </a:r>
            <a:endParaRPr lang="en-US"/>
          </a:p>
        </p:txBody>
      </p:sp>
      <p:sp>
        <p:nvSpPr>
          <p:cNvPr id="15448" name="Rectangle 117"/>
          <p:cNvSpPr>
            <a:spLocks noChangeArrowheads="1"/>
          </p:cNvSpPr>
          <p:nvPr/>
        </p:nvSpPr>
        <p:spPr bwMode="auto">
          <a:xfrm>
            <a:off x="827088" y="4100513"/>
            <a:ext cx="42862"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15449" name="Rectangle 118"/>
          <p:cNvSpPr>
            <a:spLocks noChangeArrowheads="1"/>
          </p:cNvSpPr>
          <p:nvPr/>
        </p:nvSpPr>
        <p:spPr bwMode="auto">
          <a:xfrm>
            <a:off x="3216275" y="3995738"/>
            <a:ext cx="2794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Vb</a:t>
            </a:r>
            <a:endParaRPr lang="en-US"/>
          </a:p>
        </p:txBody>
      </p:sp>
      <p:sp>
        <p:nvSpPr>
          <p:cNvPr id="15450" name="Rectangle 119"/>
          <p:cNvSpPr>
            <a:spLocks noChangeArrowheads="1"/>
          </p:cNvSpPr>
          <p:nvPr/>
        </p:nvSpPr>
        <p:spPr bwMode="auto">
          <a:xfrm>
            <a:off x="3494088" y="4100513"/>
            <a:ext cx="42862"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rPr>
              <a:t> </a:t>
            </a:r>
            <a:endParaRPr lang="en-US"/>
          </a:p>
        </p:txBody>
      </p:sp>
      <p:sp>
        <p:nvSpPr>
          <p:cNvPr id="15451" name="Line 120"/>
          <p:cNvSpPr>
            <a:spLocks noChangeShapeType="1"/>
          </p:cNvSpPr>
          <p:nvPr/>
        </p:nvSpPr>
        <p:spPr bwMode="auto">
          <a:xfrm>
            <a:off x="3032125" y="3481388"/>
            <a:ext cx="1588" cy="641350"/>
          </a:xfrm>
          <a:prstGeom prst="line">
            <a:avLst/>
          </a:prstGeom>
          <a:noFill/>
          <a:ln w="15875">
            <a:solidFill>
              <a:srgbClr val="000000"/>
            </a:solidFill>
            <a:round/>
            <a:headEnd/>
            <a:tailEnd/>
          </a:ln>
        </p:spPr>
        <p:txBody>
          <a:bodyPr/>
          <a:lstStyle/>
          <a:p>
            <a:endParaRPr lang="en-US"/>
          </a:p>
        </p:txBody>
      </p:sp>
      <p:sp>
        <p:nvSpPr>
          <p:cNvPr id="15452" name="Line 121"/>
          <p:cNvSpPr>
            <a:spLocks noChangeShapeType="1"/>
          </p:cNvSpPr>
          <p:nvPr/>
        </p:nvSpPr>
        <p:spPr bwMode="auto">
          <a:xfrm>
            <a:off x="3022600" y="5024438"/>
            <a:ext cx="1588" cy="641350"/>
          </a:xfrm>
          <a:prstGeom prst="line">
            <a:avLst/>
          </a:prstGeom>
          <a:noFill/>
          <a:ln w="15875">
            <a:solidFill>
              <a:srgbClr val="000000"/>
            </a:solidFill>
            <a:round/>
            <a:headEnd/>
            <a:tailEnd/>
          </a:ln>
        </p:spPr>
        <p:txBody>
          <a:bodyPr/>
          <a:lstStyle/>
          <a:p>
            <a:endParaRPr lang="en-US"/>
          </a:p>
        </p:txBody>
      </p:sp>
      <p:sp>
        <p:nvSpPr>
          <p:cNvPr id="15453" name="Line 122"/>
          <p:cNvSpPr>
            <a:spLocks noChangeShapeType="1"/>
          </p:cNvSpPr>
          <p:nvPr/>
        </p:nvSpPr>
        <p:spPr bwMode="auto">
          <a:xfrm>
            <a:off x="909638" y="5016500"/>
            <a:ext cx="1587" cy="641350"/>
          </a:xfrm>
          <a:prstGeom prst="line">
            <a:avLst/>
          </a:prstGeom>
          <a:noFill/>
          <a:ln w="15875">
            <a:solidFill>
              <a:srgbClr val="000000"/>
            </a:solidFill>
            <a:round/>
            <a:headEnd/>
            <a:tailEnd/>
          </a:ln>
        </p:spPr>
        <p:txBody>
          <a:bodyPr/>
          <a:lstStyle/>
          <a:p>
            <a:endParaRPr lang="en-US"/>
          </a:p>
        </p:txBody>
      </p:sp>
      <p:sp>
        <p:nvSpPr>
          <p:cNvPr id="15454" name="Rectangle 123"/>
          <p:cNvSpPr>
            <a:spLocks noChangeArrowheads="1"/>
          </p:cNvSpPr>
          <p:nvPr/>
        </p:nvSpPr>
        <p:spPr bwMode="auto">
          <a:xfrm>
            <a:off x="1011238" y="1233488"/>
            <a:ext cx="23368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H BRIDGE INVERTER</a:t>
            </a:r>
            <a:endParaRPr lang="en-US"/>
          </a:p>
        </p:txBody>
      </p:sp>
      <p:sp>
        <p:nvSpPr>
          <p:cNvPr id="15455" name="Rectangle 124"/>
          <p:cNvSpPr>
            <a:spLocks noChangeArrowheads="1"/>
          </p:cNvSpPr>
          <p:nvPr/>
        </p:nvSpPr>
        <p:spPr bwMode="auto">
          <a:xfrm>
            <a:off x="3346450" y="1233488"/>
            <a:ext cx="63500" cy="274637"/>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15456" name="Line 125"/>
          <p:cNvSpPr>
            <a:spLocks noChangeShapeType="1"/>
          </p:cNvSpPr>
          <p:nvPr/>
        </p:nvSpPr>
        <p:spPr bwMode="auto">
          <a:xfrm>
            <a:off x="4071938" y="1739900"/>
            <a:ext cx="423862" cy="0"/>
          </a:xfrm>
          <a:prstGeom prst="line">
            <a:avLst/>
          </a:prstGeom>
          <a:noFill/>
          <a:ln w="38100">
            <a:solidFill>
              <a:srgbClr val="FF0000"/>
            </a:solidFill>
            <a:round/>
            <a:headEnd/>
            <a:tailEnd type="triangle" w="med" len="med"/>
          </a:ln>
          <a:effectLst/>
        </p:spPr>
        <p:txBody>
          <a:bodyPr/>
          <a:lstStyle/>
          <a:p>
            <a:endParaRPr lang="en-US"/>
          </a:p>
        </p:txBody>
      </p:sp>
      <p:sp>
        <p:nvSpPr>
          <p:cNvPr id="15457" name="Line 126"/>
          <p:cNvSpPr>
            <a:spLocks noChangeShapeType="1"/>
          </p:cNvSpPr>
          <p:nvPr/>
        </p:nvSpPr>
        <p:spPr bwMode="auto">
          <a:xfrm>
            <a:off x="923925" y="3208338"/>
            <a:ext cx="0" cy="306387"/>
          </a:xfrm>
          <a:prstGeom prst="line">
            <a:avLst/>
          </a:prstGeom>
          <a:noFill/>
          <a:ln w="38100">
            <a:solidFill>
              <a:srgbClr val="FF0000"/>
            </a:solidFill>
            <a:round/>
            <a:headEnd/>
            <a:tailEnd/>
          </a:ln>
          <a:effectLst/>
        </p:spPr>
        <p:txBody>
          <a:bodyPr/>
          <a:lstStyle/>
          <a:p>
            <a:endParaRPr lang="en-US"/>
          </a:p>
        </p:txBody>
      </p:sp>
      <p:sp>
        <p:nvSpPr>
          <p:cNvPr id="15458" name="Line 127"/>
          <p:cNvSpPr>
            <a:spLocks noChangeShapeType="1"/>
          </p:cNvSpPr>
          <p:nvPr/>
        </p:nvSpPr>
        <p:spPr bwMode="auto">
          <a:xfrm>
            <a:off x="3035300" y="4745038"/>
            <a:ext cx="0" cy="306387"/>
          </a:xfrm>
          <a:prstGeom prst="line">
            <a:avLst/>
          </a:prstGeom>
          <a:noFill/>
          <a:ln w="38100">
            <a:solidFill>
              <a:srgbClr val="FF0000"/>
            </a:solidFill>
            <a:round/>
            <a:headEnd/>
            <a:tailEnd/>
          </a:ln>
          <a:effectLst/>
        </p:spPr>
        <p:txBody>
          <a:bodyPr/>
          <a:lstStyle/>
          <a:p>
            <a:endParaRPr lang="en-US"/>
          </a:p>
        </p:txBody>
      </p:sp>
      <p:sp>
        <p:nvSpPr>
          <p:cNvPr id="15459" name="Text Box 128"/>
          <p:cNvSpPr txBox="1">
            <a:spLocks noChangeArrowheads="1"/>
          </p:cNvSpPr>
          <p:nvPr/>
        </p:nvSpPr>
        <p:spPr bwMode="auto">
          <a:xfrm>
            <a:off x="1652588" y="3514725"/>
            <a:ext cx="998537" cy="336550"/>
          </a:xfrm>
          <a:prstGeom prst="rect">
            <a:avLst/>
          </a:prstGeom>
          <a:noFill/>
          <a:ln w="9525">
            <a:noFill/>
            <a:miter lim="800000"/>
            <a:headEnd/>
            <a:tailEnd/>
          </a:ln>
          <a:effectLst/>
        </p:spPr>
        <p:txBody>
          <a:bodyPr>
            <a:spAutoFit/>
          </a:bodyPr>
          <a:lstStyle/>
          <a:p>
            <a:pPr algn="ctr" eaLnBrk="1" hangingPunct="1">
              <a:spcBef>
                <a:spcPct val="50000"/>
              </a:spcBef>
            </a:pPr>
            <a:r>
              <a:rPr lang="en-US" sz="1600" b="1">
                <a:solidFill>
                  <a:srgbClr val="FF0000"/>
                </a:solidFill>
              </a:rPr>
              <a:t>+ Vdc −</a:t>
            </a:r>
          </a:p>
        </p:txBody>
      </p:sp>
      <p:sp>
        <p:nvSpPr>
          <p:cNvPr id="15460" name="Line 129"/>
          <p:cNvSpPr>
            <a:spLocks noChangeShapeType="1"/>
          </p:cNvSpPr>
          <p:nvPr/>
        </p:nvSpPr>
        <p:spPr bwMode="auto">
          <a:xfrm>
            <a:off x="1000125" y="4052888"/>
            <a:ext cx="1920875" cy="0"/>
          </a:xfrm>
          <a:prstGeom prst="line">
            <a:avLst/>
          </a:prstGeom>
          <a:noFill/>
          <a:ln w="25400">
            <a:solidFill>
              <a:srgbClr val="0000FF"/>
            </a:solidFill>
            <a:round/>
            <a:headEnd/>
            <a:tailEnd type="none" w="lg" len="med"/>
          </a:ln>
          <a:effectLst/>
        </p:spPr>
        <p:txBody>
          <a:bodyPr/>
          <a:lstStyle/>
          <a:p>
            <a:endParaRPr lang="en-US"/>
          </a:p>
        </p:txBody>
      </p:sp>
      <p:grpSp>
        <p:nvGrpSpPr>
          <p:cNvPr id="16" name="Group 130"/>
          <p:cNvGrpSpPr>
            <a:grpSpLocks/>
          </p:cNvGrpSpPr>
          <p:nvPr/>
        </p:nvGrpSpPr>
        <p:grpSpPr bwMode="auto">
          <a:xfrm>
            <a:off x="1893888" y="3890963"/>
            <a:ext cx="496887" cy="508000"/>
            <a:chOff x="1193" y="2324"/>
            <a:chExt cx="313" cy="320"/>
          </a:xfrm>
        </p:grpSpPr>
        <p:sp>
          <p:nvSpPr>
            <p:cNvPr id="15487" name="Oval 131"/>
            <p:cNvSpPr>
              <a:spLocks noChangeArrowheads="1"/>
            </p:cNvSpPr>
            <p:nvPr/>
          </p:nvSpPr>
          <p:spPr bwMode="auto">
            <a:xfrm>
              <a:off x="1193" y="2324"/>
              <a:ext cx="313" cy="320"/>
            </a:xfrm>
            <a:prstGeom prst="ellipse">
              <a:avLst/>
            </a:prstGeom>
            <a:solidFill>
              <a:srgbClr val="FFFFFF"/>
            </a:solidFill>
            <a:ln w="0">
              <a:solidFill>
                <a:srgbClr val="000000"/>
              </a:solidFill>
              <a:round/>
              <a:headEnd/>
              <a:tailEnd/>
            </a:ln>
          </p:spPr>
          <p:txBody>
            <a:bodyPr/>
            <a:lstStyle/>
            <a:p>
              <a:pPr eaLnBrk="1" hangingPunct="1"/>
              <a:endParaRPr lang="en-US"/>
            </a:p>
          </p:txBody>
        </p:sp>
        <p:sp>
          <p:nvSpPr>
            <p:cNvPr id="15488" name="Oval 132"/>
            <p:cNvSpPr>
              <a:spLocks noChangeArrowheads="1"/>
            </p:cNvSpPr>
            <p:nvPr/>
          </p:nvSpPr>
          <p:spPr bwMode="auto">
            <a:xfrm>
              <a:off x="1193" y="2324"/>
              <a:ext cx="313" cy="320"/>
            </a:xfrm>
            <a:prstGeom prst="ellipse">
              <a:avLst/>
            </a:prstGeom>
            <a:noFill/>
            <a:ln w="15875" cap="rnd">
              <a:solidFill>
                <a:srgbClr val="000000"/>
              </a:solidFill>
              <a:round/>
              <a:headEnd/>
              <a:tailEnd/>
            </a:ln>
          </p:spPr>
          <p:txBody>
            <a:bodyPr/>
            <a:lstStyle/>
            <a:p>
              <a:pPr eaLnBrk="1" hangingPunct="1"/>
              <a:endParaRPr lang="en-US"/>
            </a:p>
          </p:txBody>
        </p:sp>
      </p:grpSp>
      <p:sp>
        <p:nvSpPr>
          <p:cNvPr id="15462" name="Line 134"/>
          <p:cNvSpPr>
            <a:spLocks noChangeShapeType="1"/>
          </p:cNvSpPr>
          <p:nvPr/>
        </p:nvSpPr>
        <p:spPr bwMode="auto">
          <a:xfrm flipH="1">
            <a:off x="2074863" y="5589588"/>
            <a:ext cx="846137" cy="0"/>
          </a:xfrm>
          <a:prstGeom prst="line">
            <a:avLst/>
          </a:prstGeom>
          <a:noFill/>
          <a:ln w="25400">
            <a:solidFill>
              <a:srgbClr val="0000FF"/>
            </a:solidFill>
            <a:round/>
            <a:headEnd/>
            <a:tailEnd/>
          </a:ln>
          <a:effectLst/>
        </p:spPr>
        <p:txBody>
          <a:bodyPr/>
          <a:lstStyle/>
          <a:p>
            <a:endParaRPr lang="en-US"/>
          </a:p>
        </p:txBody>
      </p:sp>
      <p:sp>
        <p:nvSpPr>
          <p:cNvPr id="15463" name="Line 135"/>
          <p:cNvSpPr>
            <a:spLocks noChangeShapeType="1"/>
          </p:cNvSpPr>
          <p:nvPr/>
        </p:nvSpPr>
        <p:spPr bwMode="auto">
          <a:xfrm>
            <a:off x="2074863" y="5589588"/>
            <a:ext cx="0" cy="384175"/>
          </a:xfrm>
          <a:prstGeom prst="line">
            <a:avLst/>
          </a:prstGeom>
          <a:noFill/>
          <a:ln w="25400">
            <a:solidFill>
              <a:srgbClr val="0000FF"/>
            </a:solidFill>
            <a:round/>
            <a:headEnd/>
            <a:tailEnd type="none" w="lg" len="med"/>
          </a:ln>
          <a:effectLst/>
        </p:spPr>
        <p:txBody>
          <a:bodyPr/>
          <a:lstStyle/>
          <a:p>
            <a:endParaRPr lang="en-US"/>
          </a:p>
        </p:txBody>
      </p:sp>
      <p:sp>
        <p:nvSpPr>
          <p:cNvPr id="15464" name="Line 136"/>
          <p:cNvSpPr>
            <a:spLocks noChangeShapeType="1"/>
          </p:cNvSpPr>
          <p:nvPr/>
        </p:nvSpPr>
        <p:spPr bwMode="auto">
          <a:xfrm>
            <a:off x="1000125" y="3898900"/>
            <a:ext cx="692150" cy="0"/>
          </a:xfrm>
          <a:prstGeom prst="line">
            <a:avLst/>
          </a:prstGeom>
          <a:noFill/>
          <a:ln w="25400">
            <a:solidFill>
              <a:srgbClr val="0000FF"/>
            </a:solidFill>
            <a:round/>
            <a:headEnd/>
            <a:tailEnd type="none" w="lg" len="med"/>
          </a:ln>
          <a:effectLst/>
        </p:spPr>
        <p:txBody>
          <a:bodyPr/>
          <a:lstStyle/>
          <a:p>
            <a:endParaRPr lang="en-US"/>
          </a:p>
        </p:txBody>
      </p:sp>
      <p:sp>
        <p:nvSpPr>
          <p:cNvPr id="15465" name="Line 137"/>
          <p:cNvSpPr>
            <a:spLocks noChangeShapeType="1"/>
          </p:cNvSpPr>
          <p:nvPr/>
        </p:nvSpPr>
        <p:spPr bwMode="auto">
          <a:xfrm flipH="1">
            <a:off x="1000125" y="3898900"/>
            <a:ext cx="0" cy="153988"/>
          </a:xfrm>
          <a:prstGeom prst="line">
            <a:avLst/>
          </a:prstGeom>
          <a:noFill/>
          <a:ln w="25400">
            <a:solidFill>
              <a:srgbClr val="0000FF"/>
            </a:solidFill>
            <a:round/>
            <a:headEnd/>
            <a:tailEnd/>
          </a:ln>
          <a:effectLst/>
        </p:spPr>
        <p:txBody>
          <a:bodyPr/>
          <a:lstStyle/>
          <a:p>
            <a:endParaRPr lang="en-US"/>
          </a:p>
        </p:txBody>
      </p:sp>
      <p:sp>
        <p:nvSpPr>
          <p:cNvPr id="15466" name="Line 138"/>
          <p:cNvSpPr>
            <a:spLocks noChangeShapeType="1"/>
          </p:cNvSpPr>
          <p:nvPr/>
        </p:nvSpPr>
        <p:spPr bwMode="auto">
          <a:xfrm flipH="1">
            <a:off x="1000125" y="2670175"/>
            <a:ext cx="922338" cy="0"/>
          </a:xfrm>
          <a:prstGeom prst="line">
            <a:avLst/>
          </a:prstGeom>
          <a:noFill/>
          <a:ln w="25400">
            <a:solidFill>
              <a:srgbClr val="0000FF"/>
            </a:solidFill>
            <a:round/>
            <a:headEnd/>
            <a:tailEnd/>
          </a:ln>
          <a:effectLst/>
        </p:spPr>
        <p:txBody>
          <a:bodyPr/>
          <a:lstStyle/>
          <a:p>
            <a:endParaRPr lang="en-US"/>
          </a:p>
        </p:txBody>
      </p:sp>
      <p:sp>
        <p:nvSpPr>
          <p:cNvPr id="15467" name="Line 139"/>
          <p:cNvSpPr>
            <a:spLocks noChangeShapeType="1"/>
          </p:cNvSpPr>
          <p:nvPr/>
        </p:nvSpPr>
        <p:spPr bwMode="auto">
          <a:xfrm flipV="1">
            <a:off x="1922463" y="2247900"/>
            <a:ext cx="0" cy="230188"/>
          </a:xfrm>
          <a:prstGeom prst="line">
            <a:avLst/>
          </a:prstGeom>
          <a:noFill/>
          <a:ln w="25400">
            <a:solidFill>
              <a:srgbClr val="0000FF"/>
            </a:solidFill>
            <a:round/>
            <a:headEnd/>
            <a:tailEnd type="none" w="lg" len="med"/>
          </a:ln>
          <a:effectLst/>
        </p:spPr>
        <p:txBody>
          <a:bodyPr/>
          <a:lstStyle/>
          <a:p>
            <a:endParaRPr lang="en-US"/>
          </a:p>
        </p:txBody>
      </p:sp>
      <p:sp>
        <p:nvSpPr>
          <p:cNvPr id="15468" name="Line 140"/>
          <p:cNvSpPr>
            <a:spLocks noChangeShapeType="1"/>
          </p:cNvSpPr>
          <p:nvPr/>
        </p:nvSpPr>
        <p:spPr bwMode="auto">
          <a:xfrm flipV="1">
            <a:off x="1922463" y="2401888"/>
            <a:ext cx="0" cy="269875"/>
          </a:xfrm>
          <a:prstGeom prst="line">
            <a:avLst/>
          </a:prstGeom>
          <a:noFill/>
          <a:ln w="25400">
            <a:solidFill>
              <a:srgbClr val="0000FF"/>
            </a:solidFill>
            <a:round/>
            <a:headEnd/>
            <a:tailEnd type="triangle" w="lg" len="med"/>
          </a:ln>
          <a:effectLst/>
        </p:spPr>
        <p:txBody>
          <a:bodyPr/>
          <a:lstStyle/>
          <a:p>
            <a:endParaRPr lang="en-US"/>
          </a:p>
        </p:txBody>
      </p:sp>
      <p:sp>
        <p:nvSpPr>
          <p:cNvPr id="15469" name="Line 141"/>
          <p:cNvSpPr>
            <a:spLocks noChangeShapeType="1"/>
          </p:cNvSpPr>
          <p:nvPr/>
        </p:nvSpPr>
        <p:spPr bwMode="auto">
          <a:xfrm>
            <a:off x="1922463" y="2439988"/>
            <a:ext cx="0" cy="230187"/>
          </a:xfrm>
          <a:prstGeom prst="line">
            <a:avLst/>
          </a:prstGeom>
          <a:noFill/>
          <a:ln w="25400">
            <a:solidFill>
              <a:srgbClr val="0000FF"/>
            </a:solidFill>
            <a:round/>
            <a:headEnd/>
            <a:tailEnd type="none" w="lg" len="med"/>
          </a:ln>
          <a:effectLst/>
        </p:spPr>
        <p:txBody>
          <a:bodyPr/>
          <a:lstStyle/>
          <a:p>
            <a:endParaRPr lang="en-US"/>
          </a:p>
        </p:txBody>
      </p:sp>
      <p:sp>
        <p:nvSpPr>
          <p:cNvPr id="15470" name="Rectangle 142"/>
          <p:cNvSpPr>
            <a:spLocks noChangeArrowheads="1"/>
          </p:cNvSpPr>
          <p:nvPr/>
        </p:nvSpPr>
        <p:spPr bwMode="auto">
          <a:xfrm>
            <a:off x="4572000" y="2786063"/>
            <a:ext cx="2651125" cy="728662"/>
          </a:xfrm>
          <a:prstGeom prst="rect">
            <a:avLst/>
          </a:prstGeom>
          <a:noFill/>
          <a:ln w="9525" cap="rnd">
            <a:solidFill>
              <a:srgbClr val="000000"/>
            </a:solidFill>
            <a:miter lim="800000"/>
            <a:headEnd/>
            <a:tailEnd/>
          </a:ln>
        </p:spPr>
        <p:txBody>
          <a:bodyPr/>
          <a:lstStyle/>
          <a:p>
            <a:pPr eaLnBrk="1" hangingPunct="1"/>
            <a:endParaRPr lang="en-US"/>
          </a:p>
        </p:txBody>
      </p:sp>
      <p:sp>
        <p:nvSpPr>
          <p:cNvPr id="15471" name="Rectangle 143"/>
          <p:cNvSpPr>
            <a:spLocks noChangeArrowheads="1"/>
          </p:cNvSpPr>
          <p:nvPr/>
        </p:nvSpPr>
        <p:spPr bwMode="auto">
          <a:xfrm>
            <a:off x="4649788" y="2862263"/>
            <a:ext cx="3435350" cy="274637"/>
          </a:xfrm>
          <a:prstGeom prst="rect">
            <a:avLst/>
          </a:prstGeom>
          <a:noFill/>
          <a:ln w="9525">
            <a:noFill/>
            <a:miter lim="800000"/>
            <a:headEnd/>
            <a:tailEnd/>
          </a:ln>
        </p:spPr>
        <p:txBody>
          <a:bodyPr lIns="0" tIns="0" rIns="0" bIns="0">
            <a:spAutoFit/>
          </a:bodyPr>
          <a:lstStyle/>
          <a:p>
            <a:pPr eaLnBrk="1" hangingPunct="1"/>
            <a:r>
              <a:rPr lang="en-US">
                <a:solidFill>
                  <a:srgbClr val="000000"/>
                </a:solidFill>
              </a:rPr>
              <a:t>•Load consuming power</a:t>
            </a:r>
            <a:endParaRPr lang="en-US"/>
          </a:p>
        </p:txBody>
      </p:sp>
      <p:sp>
        <p:nvSpPr>
          <p:cNvPr id="15472" name="Rectangle 144"/>
          <p:cNvSpPr>
            <a:spLocks noChangeArrowheads="1"/>
          </p:cNvSpPr>
          <p:nvPr/>
        </p:nvSpPr>
        <p:spPr bwMode="auto">
          <a:xfrm>
            <a:off x="5759450" y="3098800"/>
            <a:ext cx="63500" cy="274638"/>
          </a:xfrm>
          <a:prstGeom prst="rect">
            <a:avLst/>
          </a:prstGeom>
          <a:noFill/>
          <a:ln w="9525">
            <a:noFill/>
            <a:miter lim="800000"/>
            <a:headEnd/>
            <a:tailEnd/>
          </a:ln>
        </p:spPr>
        <p:txBody>
          <a:bodyPr wrap="none" lIns="0" tIns="0" rIns="0" bIns="0">
            <a:spAutoFit/>
          </a:bodyPr>
          <a:lstStyle/>
          <a:p>
            <a:pPr eaLnBrk="1" hangingPunct="1"/>
            <a:r>
              <a:rPr lang="en-US" b="1">
                <a:solidFill>
                  <a:srgbClr val="000000"/>
                </a:solidFill>
              </a:rPr>
              <a:t> </a:t>
            </a:r>
            <a:endParaRPr lang="en-US"/>
          </a:p>
        </p:txBody>
      </p:sp>
      <p:sp>
        <p:nvSpPr>
          <p:cNvPr id="15473" name="Rectangle 145"/>
          <p:cNvSpPr>
            <a:spLocks noChangeArrowheads="1"/>
          </p:cNvSpPr>
          <p:nvPr/>
        </p:nvSpPr>
        <p:spPr bwMode="auto">
          <a:xfrm>
            <a:off x="4649788" y="3130550"/>
            <a:ext cx="3435350" cy="274638"/>
          </a:xfrm>
          <a:prstGeom prst="rect">
            <a:avLst/>
          </a:prstGeom>
          <a:noFill/>
          <a:ln w="9525">
            <a:noFill/>
            <a:miter lim="800000"/>
            <a:headEnd/>
            <a:tailEnd/>
          </a:ln>
        </p:spPr>
        <p:txBody>
          <a:bodyPr lIns="0" tIns="0" rIns="0" bIns="0">
            <a:spAutoFit/>
          </a:bodyPr>
          <a:lstStyle/>
          <a:p>
            <a:pPr eaLnBrk="1" hangingPunct="1"/>
            <a:r>
              <a:rPr lang="en-US">
                <a:solidFill>
                  <a:srgbClr val="000000"/>
                </a:solidFill>
              </a:rPr>
              <a:t>•Load generating power</a:t>
            </a:r>
            <a:endParaRPr lang="en-US"/>
          </a:p>
        </p:txBody>
      </p:sp>
      <p:sp>
        <p:nvSpPr>
          <p:cNvPr id="15474" name="Line 146"/>
          <p:cNvSpPr>
            <a:spLocks noChangeShapeType="1"/>
          </p:cNvSpPr>
          <p:nvPr/>
        </p:nvSpPr>
        <p:spPr bwMode="auto">
          <a:xfrm>
            <a:off x="4071938" y="3284538"/>
            <a:ext cx="423862" cy="0"/>
          </a:xfrm>
          <a:prstGeom prst="line">
            <a:avLst/>
          </a:prstGeom>
          <a:noFill/>
          <a:ln w="38100">
            <a:solidFill>
              <a:srgbClr val="FF0000"/>
            </a:solidFill>
            <a:round/>
            <a:headEnd/>
            <a:tailEnd type="triangle" w="med" len="med"/>
          </a:ln>
          <a:effectLst/>
        </p:spPr>
        <p:txBody>
          <a:bodyPr/>
          <a:lstStyle/>
          <a:p>
            <a:endParaRPr lang="en-US"/>
          </a:p>
        </p:txBody>
      </p:sp>
      <p:sp>
        <p:nvSpPr>
          <p:cNvPr id="15475" name="Line 147"/>
          <p:cNvSpPr>
            <a:spLocks noChangeShapeType="1"/>
          </p:cNvSpPr>
          <p:nvPr/>
        </p:nvSpPr>
        <p:spPr bwMode="auto">
          <a:xfrm flipV="1">
            <a:off x="1692275" y="2786063"/>
            <a:ext cx="0" cy="1112837"/>
          </a:xfrm>
          <a:prstGeom prst="line">
            <a:avLst/>
          </a:prstGeom>
          <a:noFill/>
          <a:ln w="25400">
            <a:solidFill>
              <a:srgbClr val="0000FF"/>
            </a:solidFill>
            <a:round/>
            <a:headEnd/>
            <a:tailEnd/>
          </a:ln>
          <a:effectLst/>
        </p:spPr>
        <p:txBody>
          <a:bodyPr/>
          <a:lstStyle/>
          <a:p>
            <a:endParaRPr lang="en-US"/>
          </a:p>
        </p:txBody>
      </p:sp>
      <p:sp>
        <p:nvSpPr>
          <p:cNvPr id="15476" name="Line 148"/>
          <p:cNvSpPr>
            <a:spLocks noChangeShapeType="1"/>
          </p:cNvSpPr>
          <p:nvPr/>
        </p:nvSpPr>
        <p:spPr bwMode="auto">
          <a:xfrm flipH="1">
            <a:off x="1000125" y="2786063"/>
            <a:ext cx="692150" cy="0"/>
          </a:xfrm>
          <a:prstGeom prst="line">
            <a:avLst/>
          </a:prstGeom>
          <a:noFill/>
          <a:ln w="25400">
            <a:solidFill>
              <a:srgbClr val="0000FF"/>
            </a:solidFill>
            <a:round/>
            <a:headEnd/>
            <a:tailEnd/>
          </a:ln>
          <a:effectLst/>
        </p:spPr>
        <p:txBody>
          <a:bodyPr/>
          <a:lstStyle/>
          <a:p>
            <a:endParaRPr lang="en-US"/>
          </a:p>
        </p:txBody>
      </p:sp>
      <p:sp>
        <p:nvSpPr>
          <p:cNvPr id="15477" name="Line 149"/>
          <p:cNvSpPr>
            <a:spLocks noChangeShapeType="1"/>
          </p:cNvSpPr>
          <p:nvPr/>
        </p:nvSpPr>
        <p:spPr bwMode="auto">
          <a:xfrm flipH="1">
            <a:off x="1000125" y="2670175"/>
            <a:ext cx="0" cy="115888"/>
          </a:xfrm>
          <a:prstGeom prst="line">
            <a:avLst/>
          </a:prstGeom>
          <a:noFill/>
          <a:ln w="25400">
            <a:solidFill>
              <a:srgbClr val="0000FF"/>
            </a:solidFill>
            <a:round/>
            <a:headEnd/>
            <a:tailEnd/>
          </a:ln>
          <a:effectLst/>
        </p:spPr>
        <p:txBody>
          <a:bodyPr/>
          <a:lstStyle/>
          <a:p>
            <a:endParaRPr lang="en-US"/>
          </a:p>
        </p:txBody>
      </p:sp>
      <p:sp>
        <p:nvSpPr>
          <p:cNvPr id="15478" name="Line 150"/>
          <p:cNvSpPr>
            <a:spLocks noChangeShapeType="1"/>
          </p:cNvSpPr>
          <p:nvPr/>
        </p:nvSpPr>
        <p:spPr bwMode="auto">
          <a:xfrm flipV="1">
            <a:off x="3535363" y="4437063"/>
            <a:ext cx="0" cy="844550"/>
          </a:xfrm>
          <a:prstGeom prst="line">
            <a:avLst/>
          </a:prstGeom>
          <a:noFill/>
          <a:ln w="25400">
            <a:solidFill>
              <a:srgbClr val="0000FF"/>
            </a:solidFill>
            <a:round/>
            <a:headEnd/>
            <a:tailEnd/>
          </a:ln>
          <a:effectLst/>
        </p:spPr>
        <p:txBody>
          <a:bodyPr/>
          <a:lstStyle/>
          <a:p>
            <a:endParaRPr lang="en-US"/>
          </a:p>
        </p:txBody>
      </p:sp>
      <p:sp>
        <p:nvSpPr>
          <p:cNvPr id="15479" name="Line 152"/>
          <p:cNvSpPr>
            <a:spLocks noChangeShapeType="1"/>
          </p:cNvSpPr>
          <p:nvPr/>
        </p:nvSpPr>
        <p:spPr bwMode="auto">
          <a:xfrm>
            <a:off x="2921000" y="5281613"/>
            <a:ext cx="614363" cy="0"/>
          </a:xfrm>
          <a:prstGeom prst="line">
            <a:avLst/>
          </a:prstGeom>
          <a:noFill/>
          <a:ln w="25400">
            <a:solidFill>
              <a:srgbClr val="0000FF"/>
            </a:solidFill>
            <a:round/>
            <a:headEnd/>
            <a:tailEnd type="none" w="lg" len="med"/>
          </a:ln>
          <a:effectLst/>
        </p:spPr>
        <p:txBody>
          <a:bodyPr/>
          <a:lstStyle/>
          <a:p>
            <a:endParaRPr lang="en-US"/>
          </a:p>
        </p:txBody>
      </p:sp>
      <p:sp>
        <p:nvSpPr>
          <p:cNvPr id="15480" name="Line 153"/>
          <p:cNvSpPr>
            <a:spLocks noChangeShapeType="1"/>
          </p:cNvSpPr>
          <p:nvPr/>
        </p:nvSpPr>
        <p:spPr bwMode="auto">
          <a:xfrm flipH="1">
            <a:off x="2921000" y="5281613"/>
            <a:ext cx="0" cy="307975"/>
          </a:xfrm>
          <a:prstGeom prst="line">
            <a:avLst/>
          </a:prstGeom>
          <a:noFill/>
          <a:ln w="25400">
            <a:solidFill>
              <a:srgbClr val="0000FF"/>
            </a:solidFill>
            <a:round/>
            <a:headEnd/>
            <a:tailEnd/>
          </a:ln>
          <a:effectLst/>
        </p:spPr>
        <p:txBody>
          <a:bodyPr/>
          <a:lstStyle/>
          <a:p>
            <a:endParaRPr lang="en-US"/>
          </a:p>
        </p:txBody>
      </p:sp>
      <p:sp>
        <p:nvSpPr>
          <p:cNvPr id="15481" name="Line 154"/>
          <p:cNvSpPr>
            <a:spLocks noChangeShapeType="1"/>
          </p:cNvSpPr>
          <p:nvPr/>
        </p:nvSpPr>
        <p:spPr bwMode="auto">
          <a:xfrm>
            <a:off x="2921000" y="4437063"/>
            <a:ext cx="614363" cy="0"/>
          </a:xfrm>
          <a:prstGeom prst="line">
            <a:avLst/>
          </a:prstGeom>
          <a:noFill/>
          <a:ln w="25400">
            <a:solidFill>
              <a:srgbClr val="0000FF"/>
            </a:solidFill>
            <a:round/>
            <a:headEnd/>
            <a:tailEnd type="none" w="lg" len="med"/>
          </a:ln>
          <a:effectLst/>
        </p:spPr>
        <p:txBody>
          <a:bodyPr/>
          <a:lstStyle/>
          <a:p>
            <a:endParaRPr lang="en-US"/>
          </a:p>
        </p:txBody>
      </p:sp>
      <p:sp>
        <p:nvSpPr>
          <p:cNvPr id="15482" name="Line 155"/>
          <p:cNvSpPr>
            <a:spLocks noChangeShapeType="1"/>
          </p:cNvSpPr>
          <p:nvPr/>
        </p:nvSpPr>
        <p:spPr bwMode="auto">
          <a:xfrm flipH="1">
            <a:off x="2921000" y="4052888"/>
            <a:ext cx="0" cy="384175"/>
          </a:xfrm>
          <a:prstGeom prst="line">
            <a:avLst/>
          </a:prstGeom>
          <a:noFill/>
          <a:ln w="25400">
            <a:solidFill>
              <a:srgbClr val="0000FF"/>
            </a:solidFill>
            <a:round/>
            <a:headEnd/>
            <a:tailEnd/>
          </a:ln>
          <a:effectLst/>
        </p:spPr>
        <p:txBody>
          <a:bodyPr/>
          <a:lstStyle/>
          <a:p>
            <a:endParaRPr lang="en-US"/>
          </a:p>
        </p:txBody>
      </p:sp>
      <p:sp>
        <p:nvSpPr>
          <p:cNvPr id="15483" name="Line 156"/>
          <p:cNvSpPr>
            <a:spLocks noChangeShapeType="1"/>
          </p:cNvSpPr>
          <p:nvPr/>
        </p:nvSpPr>
        <p:spPr bwMode="auto">
          <a:xfrm flipV="1">
            <a:off x="2074863" y="5703888"/>
            <a:ext cx="0" cy="269875"/>
          </a:xfrm>
          <a:prstGeom prst="line">
            <a:avLst/>
          </a:prstGeom>
          <a:noFill/>
          <a:ln w="25400">
            <a:solidFill>
              <a:srgbClr val="0000FF"/>
            </a:solidFill>
            <a:round/>
            <a:headEnd/>
            <a:tailEnd type="triangle" w="lg" len="med"/>
          </a:ln>
          <a:effectLst/>
        </p:spPr>
        <p:txBody>
          <a:bodyPr/>
          <a:lstStyle/>
          <a:p>
            <a:endParaRPr lang="en-US"/>
          </a:p>
        </p:txBody>
      </p:sp>
      <p:sp>
        <p:nvSpPr>
          <p:cNvPr id="15484" name="Line 157"/>
          <p:cNvSpPr>
            <a:spLocks noChangeShapeType="1"/>
          </p:cNvSpPr>
          <p:nvPr/>
        </p:nvSpPr>
        <p:spPr bwMode="auto">
          <a:xfrm flipH="1" flipV="1">
            <a:off x="2651125" y="4052888"/>
            <a:ext cx="230188" cy="0"/>
          </a:xfrm>
          <a:prstGeom prst="line">
            <a:avLst/>
          </a:prstGeom>
          <a:noFill/>
          <a:ln w="25400">
            <a:solidFill>
              <a:srgbClr val="0000FF"/>
            </a:solidFill>
            <a:round/>
            <a:headEnd/>
            <a:tailEnd type="triangle" w="lg" len="med"/>
          </a:ln>
          <a:effectLst/>
        </p:spPr>
        <p:txBody>
          <a:bodyPr/>
          <a:lstStyle/>
          <a:p>
            <a:endParaRPr lang="en-US"/>
          </a:p>
        </p:txBody>
      </p:sp>
      <p:sp>
        <p:nvSpPr>
          <p:cNvPr id="15485" name="Line 158"/>
          <p:cNvSpPr>
            <a:spLocks noChangeShapeType="1"/>
          </p:cNvSpPr>
          <p:nvPr/>
        </p:nvSpPr>
        <p:spPr bwMode="auto">
          <a:xfrm flipH="1" flipV="1">
            <a:off x="1422400" y="4052888"/>
            <a:ext cx="230188" cy="0"/>
          </a:xfrm>
          <a:prstGeom prst="line">
            <a:avLst/>
          </a:prstGeom>
          <a:noFill/>
          <a:ln w="25400">
            <a:solidFill>
              <a:srgbClr val="0000FF"/>
            </a:solidFill>
            <a:round/>
            <a:headEnd/>
            <a:tailEnd type="triangle" w="lg" len="med"/>
          </a:ln>
          <a:effectLst/>
        </p:spPr>
        <p:txBody>
          <a:bodyPr/>
          <a:lstStyle/>
          <a:p>
            <a:endParaRPr lang="en-US"/>
          </a:p>
        </p:txBody>
      </p:sp>
      <p:sp>
        <p:nvSpPr>
          <p:cNvPr id="15486" name="Text Box 159"/>
          <p:cNvSpPr txBox="1">
            <a:spLocks noChangeArrowheads="1"/>
          </p:cNvSpPr>
          <p:nvPr/>
        </p:nvSpPr>
        <p:spPr bwMode="auto">
          <a:xfrm>
            <a:off x="423863" y="382588"/>
            <a:ext cx="8218487" cy="396875"/>
          </a:xfrm>
          <a:prstGeom prst="rect">
            <a:avLst/>
          </a:prstGeom>
          <a:noFill/>
          <a:ln w="9525">
            <a:noFill/>
            <a:miter lim="800000"/>
            <a:headEnd/>
            <a:tailEnd/>
          </a:ln>
          <a:effectLst/>
        </p:spPr>
        <p:txBody>
          <a:bodyPr>
            <a:spAutoFit/>
          </a:bodyPr>
          <a:lstStyle/>
          <a:p>
            <a:pPr algn="ctr" eaLnBrk="1" hangingPunct="1">
              <a:spcBef>
                <a:spcPct val="50000"/>
              </a:spcBef>
            </a:pPr>
            <a:r>
              <a:rPr lang="en-US" sz="2000" b="1"/>
              <a:t>Load Current Can Always Flow, cont.</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miter lim="800000"/>
            <a:headEnd/>
            <a:tailEnd/>
          </a:ln>
        </p:spPr>
        <p:txBody>
          <a:bodyPr/>
          <a:lstStyle/>
          <a:p>
            <a:fld id="{DCC6C614-39E5-4D11-972B-7639E23B35D2}" type="slidenum">
              <a:rPr lang="en-US"/>
              <a:pPr/>
              <a:t>79</a:t>
            </a:fld>
            <a:endParaRPr lang="en-US"/>
          </a:p>
        </p:txBody>
      </p:sp>
      <p:sp>
        <p:nvSpPr>
          <p:cNvPr id="18435" name="Rectangle 2"/>
          <p:cNvSpPr>
            <a:spLocks noGrp="1" noChangeArrowheads="1"/>
          </p:cNvSpPr>
          <p:nvPr>
            <p:ph type="title"/>
          </p:nvPr>
        </p:nvSpPr>
        <p:spPr>
          <a:xfrm>
            <a:off x="457200" y="236538"/>
            <a:ext cx="8229600" cy="657225"/>
          </a:xfrm>
        </p:spPr>
        <p:txBody>
          <a:bodyPr/>
          <a:lstStyle/>
          <a:p>
            <a:pPr algn="l" eaLnBrk="1" hangingPunct="1"/>
            <a:r>
              <a:rPr lang="en-US" sz="2000" b="1" dirty="0" smtClean="0"/>
              <a:t>Question - How can a sinusoidal (or other) input signal be amplified with low baseband distortion?</a:t>
            </a:r>
          </a:p>
        </p:txBody>
      </p:sp>
      <p:sp>
        <p:nvSpPr>
          <p:cNvPr id="7174" name="Rectangle 6"/>
          <p:cNvSpPr>
            <a:spLocks noChangeArrowheads="1"/>
          </p:cNvSpPr>
          <p:nvPr/>
        </p:nvSpPr>
        <p:spPr bwMode="auto">
          <a:xfrm>
            <a:off x="452438" y="1389063"/>
            <a:ext cx="8229600" cy="657225"/>
          </a:xfrm>
          <a:prstGeom prst="rect">
            <a:avLst/>
          </a:prstGeom>
          <a:noFill/>
          <a:ln w="9525">
            <a:noFill/>
            <a:miter lim="800000"/>
            <a:headEnd/>
            <a:tailEnd/>
          </a:ln>
          <a:effectLst/>
        </p:spPr>
        <p:txBody>
          <a:bodyPr anchor="ctr"/>
          <a:lstStyle/>
          <a:p>
            <a:pPr eaLnBrk="1" hangingPunct="1"/>
            <a:r>
              <a:rPr lang="en-US" sz="2000" b="1">
                <a:solidFill>
                  <a:schemeClr val="tx2"/>
                </a:solidFill>
              </a:rPr>
              <a:t>Answer – the switching can be controlled in a smart way so that the FFT of V</a:t>
            </a:r>
            <a:r>
              <a:rPr lang="en-US" sz="2400" b="1" baseline="-25000">
                <a:solidFill>
                  <a:schemeClr val="tx2"/>
                </a:solidFill>
              </a:rPr>
              <a:t>load</a:t>
            </a:r>
            <a:r>
              <a:rPr lang="en-US" sz="2000" b="1">
                <a:solidFill>
                  <a:schemeClr val="tx2"/>
                </a:solidFill>
              </a:rPr>
              <a:t> has a strong fundamental component, plus high-frequency switching harmonics that can be easily filtered out and “thrown into the trash”</a:t>
            </a:r>
          </a:p>
        </p:txBody>
      </p:sp>
      <p:grpSp>
        <p:nvGrpSpPr>
          <p:cNvPr id="2" name="Group 19"/>
          <p:cNvGrpSpPr>
            <a:grpSpLocks/>
          </p:cNvGrpSpPr>
          <p:nvPr/>
        </p:nvGrpSpPr>
        <p:grpSpPr bwMode="auto">
          <a:xfrm>
            <a:off x="1000125" y="3121025"/>
            <a:ext cx="1152525" cy="3017838"/>
            <a:chOff x="969" y="1966"/>
            <a:chExt cx="726" cy="1901"/>
          </a:xfrm>
        </p:grpSpPr>
        <p:sp>
          <p:nvSpPr>
            <p:cNvPr id="18447" name="Text Box 7"/>
            <p:cNvSpPr txBox="1">
              <a:spLocks noChangeArrowheads="1"/>
            </p:cNvSpPr>
            <p:nvPr/>
          </p:nvSpPr>
          <p:spPr bwMode="auto">
            <a:xfrm>
              <a:off x="969" y="2402"/>
              <a:ext cx="460" cy="231"/>
            </a:xfrm>
            <a:prstGeom prst="rect">
              <a:avLst/>
            </a:prstGeom>
            <a:noFill/>
            <a:ln w="9525">
              <a:noFill/>
              <a:miter lim="800000"/>
              <a:headEnd/>
              <a:tailEnd/>
            </a:ln>
            <a:effectLst/>
          </p:spPr>
          <p:txBody>
            <a:bodyPr>
              <a:spAutoFit/>
            </a:bodyPr>
            <a:lstStyle/>
            <a:p>
              <a:pPr algn="r" eaLnBrk="1" hangingPunct="1">
                <a:spcBef>
                  <a:spcPct val="50000"/>
                </a:spcBef>
              </a:pPr>
              <a:r>
                <a:rPr lang="en-US"/>
                <a:t>Vdc</a:t>
              </a:r>
            </a:p>
          </p:txBody>
        </p:sp>
        <p:sp>
          <p:nvSpPr>
            <p:cNvPr id="18448" name="Text Box 8"/>
            <p:cNvSpPr txBox="1">
              <a:spLocks noChangeArrowheads="1"/>
            </p:cNvSpPr>
            <p:nvPr/>
          </p:nvSpPr>
          <p:spPr bwMode="auto">
            <a:xfrm>
              <a:off x="969" y="3636"/>
              <a:ext cx="460" cy="231"/>
            </a:xfrm>
            <a:prstGeom prst="rect">
              <a:avLst/>
            </a:prstGeom>
            <a:noFill/>
            <a:ln w="9525">
              <a:noFill/>
              <a:miter lim="800000"/>
              <a:headEnd/>
              <a:tailEnd/>
            </a:ln>
            <a:effectLst/>
          </p:spPr>
          <p:txBody>
            <a:bodyPr>
              <a:spAutoFit/>
            </a:bodyPr>
            <a:lstStyle/>
            <a:p>
              <a:pPr algn="r" eaLnBrk="1" hangingPunct="1">
                <a:spcBef>
                  <a:spcPct val="50000"/>
                </a:spcBef>
              </a:pPr>
              <a:r>
                <a:rPr lang="en-US"/>
                <a:t>−Vdc</a:t>
              </a:r>
            </a:p>
          </p:txBody>
        </p:sp>
        <p:sp>
          <p:nvSpPr>
            <p:cNvPr id="18449" name="Text Box 9"/>
            <p:cNvSpPr txBox="1">
              <a:spLocks noChangeArrowheads="1"/>
            </p:cNvSpPr>
            <p:nvPr/>
          </p:nvSpPr>
          <p:spPr bwMode="auto">
            <a:xfrm>
              <a:off x="1066" y="1966"/>
              <a:ext cx="629" cy="231"/>
            </a:xfrm>
            <a:prstGeom prst="rect">
              <a:avLst/>
            </a:prstGeom>
            <a:noFill/>
            <a:ln w="9525">
              <a:noFill/>
              <a:miter lim="800000"/>
              <a:headEnd/>
              <a:tailEnd/>
            </a:ln>
            <a:effectLst/>
          </p:spPr>
          <p:txBody>
            <a:bodyPr>
              <a:spAutoFit/>
            </a:bodyPr>
            <a:lstStyle/>
            <a:p>
              <a:pPr algn="ctr" eaLnBrk="1" hangingPunct="1">
                <a:spcBef>
                  <a:spcPct val="50000"/>
                </a:spcBef>
              </a:pPr>
              <a:r>
                <a:rPr lang="en-US"/>
                <a:t>V</a:t>
              </a:r>
              <a:r>
                <a:rPr lang="en-US" sz="2400" baseline="-25000"/>
                <a:t>load</a:t>
              </a:r>
            </a:p>
          </p:txBody>
        </p:sp>
        <p:sp>
          <p:nvSpPr>
            <p:cNvPr id="18450" name="Line 10"/>
            <p:cNvSpPr>
              <a:spLocks noChangeShapeType="1"/>
            </p:cNvSpPr>
            <p:nvPr/>
          </p:nvSpPr>
          <p:spPr bwMode="auto">
            <a:xfrm>
              <a:off x="1404" y="2523"/>
              <a:ext cx="97" cy="0"/>
            </a:xfrm>
            <a:prstGeom prst="line">
              <a:avLst/>
            </a:prstGeom>
            <a:noFill/>
            <a:ln w="19050">
              <a:solidFill>
                <a:schemeClr val="tx1"/>
              </a:solidFill>
              <a:round/>
              <a:headEnd/>
              <a:tailEnd/>
            </a:ln>
            <a:effectLst/>
          </p:spPr>
          <p:txBody>
            <a:bodyPr/>
            <a:lstStyle/>
            <a:p>
              <a:endParaRPr lang="en-US"/>
            </a:p>
          </p:txBody>
        </p:sp>
        <p:sp>
          <p:nvSpPr>
            <p:cNvPr id="18451" name="Line 11"/>
            <p:cNvSpPr>
              <a:spLocks noChangeShapeType="1"/>
            </p:cNvSpPr>
            <p:nvPr/>
          </p:nvSpPr>
          <p:spPr bwMode="auto">
            <a:xfrm>
              <a:off x="1404" y="3781"/>
              <a:ext cx="97" cy="0"/>
            </a:xfrm>
            <a:prstGeom prst="line">
              <a:avLst/>
            </a:prstGeom>
            <a:noFill/>
            <a:ln w="19050">
              <a:solidFill>
                <a:schemeClr val="tx1"/>
              </a:solidFill>
              <a:round/>
              <a:headEnd/>
              <a:tailEnd/>
            </a:ln>
            <a:effectLst/>
          </p:spPr>
          <p:txBody>
            <a:bodyPr/>
            <a:lstStyle/>
            <a:p>
              <a:endParaRPr lang="en-US"/>
            </a:p>
          </p:txBody>
        </p:sp>
      </p:grpSp>
      <p:pic>
        <p:nvPicPr>
          <p:cNvPr id="7180" name="Picture 12"/>
          <p:cNvPicPr>
            <a:picLocks noChangeAspect="1" noChangeArrowheads="1"/>
          </p:cNvPicPr>
          <p:nvPr/>
        </p:nvPicPr>
        <p:blipFill>
          <a:blip r:embed="rId2" cstate="print"/>
          <a:srcRect/>
          <a:stretch>
            <a:fillRect/>
          </a:stretch>
        </p:blipFill>
        <p:spPr bwMode="auto">
          <a:xfrm>
            <a:off x="1835150" y="3582988"/>
            <a:ext cx="4733925" cy="2847975"/>
          </a:xfrm>
          <a:prstGeom prst="rect">
            <a:avLst/>
          </a:prstGeom>
          <a:noFill/>
          <a:ln w="9525">
            <a:noFill/>
            <a:miter lim="800000"/>
            <a:headEnd/>
            <a:tailEnd/>
          </a:ln>
          <a:effectLst/>
        </p:spPr>
      </p:pic>
      <p:sp>
        <p:nvSpPr>
          <p:cNvPr id="7181" name="AutoShape 13"/>
          <p:cNvSpPr>
            <a:spLocks/>
          </p:cNvSpPr>
          <p:nvPr/>
        </p:nvSpPr>
        <p:spPr bwMode="auto">
          <a:xfrm rot="5400000">
            <a:off x="3054350" y="3409951"/>
            <a:ext cx="231775" cy="806450"/>
          </a:xfrm>
          <a:prstGeom prst="leftBrace">
            <a:avLst>
              <a:gd name="adj1" fmla="val 28995"/>
              <a:gd name="adj2" fmla="val 50000"/>
            </a:avLst>
          </a:prstGeom>
          <a:noFill/>
          <a:ln w="9525">
            <a:solidFill>
              <a:srgbClr val="FF0000"/>
            </a:solidFill>
            <a:round/>
            <a:headEnd/>
            <a:tailEnd/>
          </a:ln>
          <a:effectLst/>
        </p:spPr>
        <p:txBody>
          <a:bodyPr wrap="none" anchor="ctr"/>
          <a:lstStyle/>
          <a:p>
            <a:pPr eaLnBrk="1" hangingPunct="1"/>
            <a:endParaRPr lang="en-US"/>
          </a:p>
        </p:txBody>
      </p:sp>
      <p:sp>
        <p:nvSpPr>
          <p:cNvPr id="7182" name="AutoShape 14"/>
          <p:cNvSpPr>
            <a:spLocks/>
          </p:cNvSpPr>
          <p:nvPr/>
        </p:nvSpPr>
        <p:spPr bwMode="auto">
          <a:xfrm rot="5400000">
            <a:off x="4167187" y="3409951"/>
            <a:ext cx="231775" cy="806450"/>
          </a:xfrm>
          <a:prstGeom prst="leftBrace">
            <a:avLst>
              <a:gd name="adj1" fmla="val 28995"/>
              <a:gd name="adj2" fmla="val 50000"/>
            </a:avLst>
          </a:prstGeom>
          <a:noFill/>
          <a:ln w="9525">
            <a:solidFill>
              <a:srgbClr val="FF0000"/>
            </a:solidFill>
            <a:round/>
            <a:headEnd/>
            <a:tailEnd/>
          </a:ln>
          <a:effectLst/>
        </p:spPr>
        <p:txBody>
          <a:bodyPr wrap="none" anchor="ctr"/>
          <a:lstStyle/>
          <a:p>
            <a:pPr eaLnBrk="1" hangingPunct="1"/>
            <a:endParaRPr lang="en-US"/>
          </a:p>
        </p:txBody>
      </p:sp>
      <p:sp>
        <p:nvSpPr>
          <p:cNvPr id="7183" name="Text Box 15"/>
          <p:cNvSpPr txBox="1">
            <a:spLocks noChangeArrowheads="1"/>
          </p:cNvSpPr>
          <p:nvPr/>
        </p:nvSpPr>
        <p:spPr bwMode="auto">
          <a:xfrm>
            <a:off x="2228850" y="2814638"/>
            <a:ext cx="1420813" cy="825500"/>
          </a:xfrm>
          <a:prstGeom prst="rect">
            <a:avLst/>
          </a:prstGeom>
          <a:noFill/>
          <a:ln w="9525">
            <a:noFill/>
            <a:miter lim="800000"/>
            <a:headEnd/>
            <a:tailEnd/>
          </a:ln>
          <a:effectLst/>
        </p:spPr>
        <p:txBody>
          <a:bodyPr>
            <a:spAutoFit/>
          </a:bodyPr>
          <a:lstStyle/>
          <a:p>
            <a:pPr algn="ctr" eaLnBrk="1" hangingPunct="1">
              <a:spcBef>
                <a:spcPct val="50000"/>
              </a:spcBef>
            </a:pPr>
            <a:r>
              <a:rPr lang="en-US" sz="1600">
                <a:solidFill>
                  <a:srgbClr val="FF0000"/>
                </a:solidFill>
              </a:rPr>
              <a:t>Progressivelywider pulses at the center</a:t>
            </a:r>
          </a:p>
        </p:txBody>
      </p:sp>
      <p:sp>
        <p:nvSpPr>
          <p:cNvPr id="7186" name="Text Box 18"/>
          <p:cNvSpPr txBox="1">
            <a:spLocks noChangeArrowheads="1"/>
          </p:cNvSpPr>
          <p:nvPr/>
        </p:nvSpPr>
        <p:spPr bwMode="auto">
          <a:xfrm>
            <a:off x="3649663" y="2814638"/>
            <a:ext cx="1766887" cy="825500"/>
          </a:xfrm>
          <a:prstGeom prst="rect">
            <a:avLst/>
          </a:prstGeom>
          <a:noFill/>
          <a:ln w="9525">
            <a:noFill/>
            <a:miter lim="800000"/>
            <a:headEnd/>
            <a:tailEnd/>
          </a:ln>
          <a:effectLst/>
        </p:spPr>
        <p:txBody>
          <a:bodyPr>
            <a:spAutoFit/>
          </a:bodyPr>
          <a:lstStyle/>
          <a:p>
            <a:pPr algn="ctr" eaLnBrk="1" hangingPunct="1">
              <a:spcBef>
                <a:spcPct val="50000"/>
              </a:spcBef>
            </a:pPr>
            <a:r>
              <a:rPr lang="en-US" sz="1600">
                <a:solidFill>
                  <a:srgbClr val="FF0000"/>
                </a:solidFill>
              </a:rPr>
              <a:t>Progressively narrower pulses at the edges</a:t>
            </a:r>
          </a:p>
        </p:txBody>
      </p:sp>
      <p:sp>
        <p:nvSpPr>
          <p:cNvPr id="7188" name="Text Box 20"/>
          <p:cNvSpPr txBox="1">
            <a:spLocks noChangeArrowheads="1"/>
          </p:cNvSpPr>
          <p:nvPr/>
        </p:nvSpPr>
        <p:spPr bwMode="auto">
          <a:xfrm>
            <a:off x="4303713" y="4192588"/>
            <a:ext cx="2611437" cy="581025"/>
          </a:xfrm>
          <a:prstGeom prst="rect">
            <a:avLst/>
          </a:prstGeom>
          <a:noFill/>
          <a:ln w="9525">
            <a:noFill/>
            <a:miter lim="800000"/>
            <a:headEnd/>
            <a:tailEnd/>
          </a:ln>
          <a:effectLst/>
        </p:spPr>
        <p:txBody>
          <a:bodyPr>
            <a:spAutoFit/>
          </a:bodyPr>
          <a:lstStyle/>
          <a:p>
            <a:pPr eaLnBrk="1" hangingPunct="1">
              <a:spcBef>
                <a:spcPct val="50000"/>
              </a:spcBef>
            </a:pPr>
            <a:r>
              <a:rPr lang="en-US" sz="1600"/>
              <a:t>Unipolar Pulse-Width Modulation (PWM)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8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18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8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18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18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p:bldP spid="7181" grpId="0" animBg="1"/>
      <p:bldP spid="7182" grpId="0" animBg="1"/>
      <p:bldP spid="7183" grpId="0"/>
      <p:bldP spid="7186" grpId="0"/>
      <p:bldP spid="71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638800" y="4648200"/>
            <a:ext cx="1143000" cy="1600200"/>
          </a:xfrm>
          <a:prstGeom prst="rect">
            <a:avLst/>
          </a:prstGeom>
          <a:solidFill>
            <a:schemeClr val="bg1"/>
          </a:solidFill>
          <a:ln w="9525">
            <a:solidFill>
              <a:srgbClr val="F8F8F8"/>
            </a:solidFill>
            <a:miter lim="800000"/>
            <a:headEnd/>
            <a:tailEnd/>
          </a:ln>
        </p:spPr>
        <p:txBody>
          <a:bodyPr wrap="none" anchor="ctr"/>
          <a:lstStyle/>
          <a:p>
            <a:endParaRPr lang="en-US"/>
          </a:p>
        </p:txBody>
      </p:sp>
      <p:sp>
        <p:nvSpPr>
          <p:cNvPr id="65539" name="Rectangle 3"/>
          <p:cNvSpPr>
            <a:spLocks noChangeArrowheads="1"/>
          </p:cNvSpPr>
          <p:nvPr/>
        </p:nvSpPr>
        <p:spPr bwMode="auto">
          <a:xfrm>
            <a:off x="1219200" y="4724400"/>
            <a:ext cx="990600" cy="1600200"/>
          </a:xfrm>
          <a:prstGeom prst="rect">
            <a:avLst/>
          </a:prstGeom>
          <a:solidFill>
            <a:schemeClr val="bg1"/>
          </a:solidFill>
          <a:ln w="9525">
            <a:solidFill>
              <a:srgbClr val="F8F8F8"/>
            </a:solidFill>
            <a:miter lim="800000"/>
            <a:headEnd/>
            <a:tailEnd/>
          </a:ln>
        </p:spPr>
        <p:txBody>
          <a:bodyPr wrap="none" anchor="ctr"/>
          <a:lstStyle/>
          <a:p>
            <a:endParaRPr lang="en-US"/>
          </a:p>
        </p:txBody>
      </p:sp>
      <p:sp>
        <p:nvSpPr>
          <p:cNvPr id="65540" name="Text Box 4"/>
          <p:cNvSpPr txBox="1">
            <a:spLocks noChangeArrowheads="1"/>
          </p:cNvSpPr>
          <p:nvPr/>
        </p:nvSpPr>
        <p:spPr bwMode="auto">
          <a:xfrm>
            <a:off x="2438400" y="228600"/>
            <a:ext cx="6172200" cy="457200"/>
          </a:xfrm>
          <a:prstGeom prst="rect">
            <a:avLst/>
          </a:prstGeom>
          <a:noFill/>
          <a:ln w="9525">
            <a:noFill/>
            <a:miter lim="800000"/>
            <a:headEnd/>
            <a:tailEnd/>
          </a:ln>
        </p:spPr>
        <p:txBody>
          <a:bodyPr>
            <a:spAutoFit/>
          </a:bodyPr>
          <a:lstStyle/>
          <a:p>
            <a:pPr>
              <a:spcBef>
                <a:spcPct val="50000"/>
              </a:spcBef>
            </a:pPr>
            <a:r>
              <a:rPr lang="en-US" sz="2400" b="1"/>
              <a:t>Power electronics basic concepts</a:t>
            </a:r>
          </a:p>
        </p:txBody>
      </p:sp>
      <p:sp>
        <p:nvSpPr>
          <p:cNvPr id="65541" name="Rectangle 5"/>
          <p:cNvSpPr>
            <a:spLocks noChangeArrowheads="1"/>
          </p:cNvSpPr>
          <p:nvPr/>
        </p:nvSpPr>
        <p:spPr bwMode="auto">
          <a:xfrm>
            <a:off x="0" y="914400"/>
            <a:ext cx="9144000" cy="4054475"/>
          </a:xfrm>
          <a:prstGeom prst="rect">
            <a:avLst/>
          </a:prstGeom>
          <a:noFill/>
          <a:ln w="9525">
            <a:noFill/>
            <a:miter lim="800000"/>
            <a:headEnd/>
            <a:tailEnd/>
          </a:ln>
        </p:spPr>
        <p:txBody>
          <a:bodyPr>
            <a:spAutoFit/>
          </a:bodyPr>
          <a:lstStyle/>
          <a:p>
            <a:pPr>
              <a:buFontTx/>
              <a:buChar char="•"/>
            </a:pPr>
            <a:r>
              <a:rPr lang="en-US" sz="2000"/>
              <a:t> Energy storage</a:t>
            </a:r>
          </a:p>
          <a:p>
            <a:pPr lvl="1">
              <a:buFontTx/>
              <a:buChar char="•"/>
            </a:pPr>
            <a:r>
              <a:rPr lang="en-US" sz="2000"/>
              <a:t> When analyzing the circuit, the state of each energy storage element contributes to the overall system’s state. Hence, there is one state variable associated to each energy storage element.</a:t>
            </a:r>
          </a:p>
          <a:p>
            <a:pPr lvl="1">
              <a:buFontTx/>
              <a:buChar char="•"/>
            </a:pPr>
            <a:endParaRPr lang="en-US" sz="2000"/>
          </a:p>
          <a:p>
            <a:pPr lvl="1">
              <a:buFontTx/>
              <a:buChar char="•"/>
            </a:pPr>
            <a:r>
              <a:rPr lang="en-US" sz="2000"/>
              <a:t> In an electric circuit, energy is stored in two fields:</a:t>
            </a:r>
          </a:p>
          <a:p>
            <a:pPr lvl="2">
              <a:buFontTx/>
              <a:buChar char="•"/>
            </a:pPr>
            <a:r>
              <a:rPr lang="en-US" sz="2000"/>
              <a:t> Electric fields (created by charges or variable magnetic fields and related with a voltage difference between two points in the space)</a:t>
            </a:r>
          </a:p>
          <a:p>
            <a:pPr lvl="2">
              <a:buFontTx/>
              <a:buChar char="•"/>
            </a:pPr>
            <a:r>
              <a:rPr lang="en-US" sz="2000"/>
              <a:t> Magnetic fields (created by magnetic dipoles or electric currents)</a:t>
            </a:r>
          </a:p>
          <a:p>
            <a:pPr lvl="2">
              <a:buFontTx/>
              <a:buChar char="•"/>
            </a:pPr>
            <a:endParaRPr lang="en-US" sz="2000"/>
          </a:p>
          <a:p>
            <a:pPr lvl="1">
              <a:buFontTx/>
              <a:buChar char="•"/>
            </a:pPr>
            <a:r>
              <a:rPr lang="en-US" sz="2000"/>
              <a:t> Energy storage elements:</a:t>
            </a:r>
          </a:p>
          <a:p>
            <a:pPr lvl="1">
              <a:buFontTx/>
              <a:buChar char="•"/>
            </a:pPr>
            <a:r>
              <a:rPr lang="en-US" sz="2000"/>
              <a:t> Capacitors:				Inductors:</a:t>
            </a:r>
          </a:p>
          <a:p>
            <a:pPr lvl="2">
              <a:buFontTx/>
              <a:buChar char="•"/>
            </a:pPr>
            <a:endParaRPr lang="en-US" sz="2000"/>
          </a:p>
        </p:txBody>
      </p:sp>
      <p:pic>
        <p:nvPicPr>
          <p:cNvPr id="65542" name="Picture 6" descr="induct"/>
          <p:cNvPicPr>
            <a:picLocks noChangeAspect="1" noChangeArrowheads="1"/>
          </p:cNvPicPr>
          <p:nvPr/>
        </p:nvPicPr>
        <p:blipFill>
          <a:blip r:embed="rId2" cstate="print"/>
          <a:srcRect/>
          <a:stretch>
            <a:fillRect/>
          </a:stretch>
        </p:blipFill>
        <p:spPr bwMode="auto">
          <a:xfrm>
            <a:off x="6019800" y="4724400"/>
            <a:ext cx="628650" cy="1419225"/>
          </a:xfrm>
          <a:prstGeom prst="rect">
            <a:avLst/>
          </a:prstGeom>
          <a:noFill/>
          <a:ln w="9525">
            <a:noFill/>
            <a:miter lim="800000"/>
            <a:headEnd/>
            <a:tailEnd/>
          </a:ln>
        </p:spPr>
      </p:pic>
      <p:pic>
        <p:nvPicPr>
          <p:cNvPr id="65543" name="Picture 7" descr="cap"/>
          <p:cNvPicPr>
            <a:picLocks noChangeAspect="1" noChangeArrowheads="1"/>
          </p:cNvPicPr>
          <p:nvPr/>
        </p:nvPicPr>
        <p:blipFill>
          <a:blip r:embed="rId3" cstate="print"/>
          <a:srcRect/>
          <a:stretch>
            <a:fillRect/>
          </a:stretch>
        </p:blipFill>
        <p:spPr bwMode="auto">
          <a:xfrm>
            <a:off x="1447800" y="4800600"/>
            <a:ext cx="695325" cy="1452563"/>
          </a:xfrm>
          <a:prstGeom prst="rect">
            <a:avLst/>
          </a:prstGeom>
          <a:noFill/>
          <a:ln w="9525">
            <a:noFill/>
            <a:miter lim="800000"/>
            <a:headEnd/>
            <a:tailEnd/>
          </a:ln>
        </p:spPr>
      </p:pic>
      <p:sp>
        <p:nvSpPr>
          <p:cNvPr id="65544" name="Text Box 8"/>
          <p:cNvSpPr txBox="1">
            <a:spLocks noChangeArrowheads="1"/>
          </p:cNvSpPr>
          <p:nvPr/>
        </p:nvSpPr>
        <p:spPr bwMode="auto">
          <a:xfrm>
            <a:off x="1219200" y="5638800"/>
            <a:ext cx="457200" cy="457200"/>
          </a:xfrm>
          <a:prstGeom prst="rect">
            <a:avLst/>
          </a:prstGeom>
          <a:noFill/>
          <a:ln w="9525">
            <a:noFill/>
            <a:miter lim="800000"/>
            <a:headEnd/>
            <a:tailEnd/>
          </a:ln>
        </p:spPr>
        <p:txBody>
          <a:bodyPr>
            <a:spAutoFit/>
          </a:bodyPr>
          <a:lstStyle/>
          <a:p>
            <a:pPr>
              <a:spcBef>
                <a:spcPct val="50000"/>
              </a:spcBef>
            </a:pPr>
            <a:r>
              <a:rPr lang="en-US" sz="2400" i="1">
                <a:latin typeface="Times New Roman" pitchFamily="18" charset="0"/>
              </a:rPr>
              <a:t>C</a:t>
            </a:r>
          </a:p>
        </p:txBody>
      </p:sp>
      <p:sp>
        <p:nvSpPr>
          <p:cNvPr id="65545" name="Text Box 9"/>
          <p:cNvSpPr txBox="1">
            <a:spLocks noChangeArrowheads="1"/>
          </p:cNvSpPr>
          <p:nvPr/>
        </p:nvSpPr>
        <p:spPr bwMode="auto">
          <a:xfrm>
            <a:off x="5638800" y="5257800"/>
            <a:ext cx="457200" cy="457200"/>
          </a:xfrm>
          <a:prstGeom prst="rect">
            <a:avLst/>
          </a:prstGeom>
          <a:noFill/>
          <a:ln w="9525">
            <a:noFill/>
            <a:miter lim="800000"/>
            <a:headEnd/>
            <a:tailEnd/>
          </a:ln>
        </p:spPr>
        <p:txBody>
          <a:bodyPr>
            <a:spAutoFit/>
          </a:bodyPr>
          <a:lstStyle/>
          <a:p>
            <a:pPr>
              <a:spcBef>
                <a:spcPct val="50000"/>
              </a:spcBef>
            </a:pPr>
            <a:r>
              <a:rPr lang="en-US" sz="2400" i="1">
                <a:latin typeface="Times New Roman" pitchFamily="18" charset="0"/>
              </a:rPr>
              <a:t>L</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miter lim="800000"/>
            <a:headEnd/>
            <a:tailEnd/>
          </a:ln>
        </p:spPr>
        <p:txBody>
          <a:bodyPr/>
          <a:lstStyle/>
          <a:p>
            <a:fld id="{0CC7219F-9E91-4E15-9376-E9CE9C35159F}" type="slidenum">
              <a:rPr lang="en-US"/>
              <a:pPr/>
              <a:t>80</a:t>
            </a:fld>
            <a:endParaRPr lang="en-US"/>
          </a:p>
        </p:txBody>
      </p:sp>
      <p:sp>
        <p:nvSpPr>
          <p:cNvPr id="19459" name="Rectangle 2"/>
          <p:cNvSpPr>
            <a:spLocks noChangeArrowheads="1"/>
          </p:cNvSpPr>
          <p:nvPr/>
        </p:nvSpPr>
        <p:spPr bwMode="auto">
          <a:xfrm>
            <a:off x="762000" y="68263"/>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grpSp>
        <p:nvGrpSpPr>
          <p:cNvPr id="2" name="Group 3"/>
          <p:cNvGrpSpPr>
            <a:grpSpLocks/>
          </p:cNvGrpSpPr>
          <p:nvPr/>
        </p:nvGrpSpPr>
        <p:grpSpPr bwMode="auto">
          <a:xfrm>
            <a:off x="534988" y="2178050"/>
            <a:ext cx="4529137" cy="2676525"/>
            <a:chOff x="415" y="1383"/>
            <a:chExt cx="2853" cy="1686"/>
          </a:xfrm>
        </p:grpSpPr>
        <p:sp>
          <p:nvSpPr>
            <p:cNvPr id="19525" name="Rectangle 4"/>
            <p:cNvSpPr>
              <a:spLocks noChangeArrowheads="1"/>
            </p:cNvSpPr>
            <p:nvPr/>
          </p:nvSpPr>
          <p:spPr bwMode="auto">
            <a:xfrm>
              <a:off x="415" y="1383"/>
              <a:ext cx="2853" cy="1686"/>
            </a:xfrm>
            <a:prstGeom prst="rect">
              <a:avLst/>
            </a:prstGeom>
            <a:solidFill>
              <a:srgbClr val="FFFFFF"/>
            </a:solidFill>
            <a:ln w="0">
              <a:solidFill>
                <a:srgbClr val="000000"/>
              </a:solidFill>
              <a:miter lim="800000"/>
              <a:headEnd/>
              <a:tailEnd/>
            </a:ln>
          </p:spPr>
          <p:txBody>
            <a:bodyPr/>
            <a:lstStyle/>
            <a:p>
              <a:pPr eaLnBrk="1" hangingPunct="1"/>
              <a:endParaRPr lang="en-US"/>
            </a:p>
          </p:txBody>
        </p:sp>
        <p:sp>
          <p:nvSpPr>
            <p:cNvPr id="19526" name="Rectangle 5"/>
            <p:cNvSpPr>
              <a:spLocks noChangeArrowheads="1"/>
            </p:cNvSpPr>
            <p:nvPr/>
          </p:nvSpPr>
          <p:spPr bwMode="auto">
            <a:xfrm>
              <a:off x="474" y="1443"/>
              <a:ext cx="2734" cy="1560"/>
            </a:xfrm>
            <a:prstGeom prst="rect">
              <a:avLst/>
            </a:prstGeom>
            <a:solidFill>
              <a:srgbClr val="FFFFFF"/>
            </a:solidFill>
            <a:ln w="9525">
              <a:noFill/>
              <a:miter lim="800000"/>
              <a:headEnd/>
              <a:tailEnd/>
            </a:ln>
          </p:spPr>
          <p:txBody>
            <a:bodyPr/>
            <a:lstStyle/>
            <a:p>
              <a:pPr eaLnBrk="1" hangingPunct="1"/>
              <a:endParaRPr lang="en-US"/>
            </a:p>
          </p:txBody>
        </p:sp>
        <p:sp>
          <p:nvSpPr>
            <p:cNvPr id="19527" name="Line 6"/>
            <p:cNvSpPr>
              <a:spLocks noChangeShapeType="1"/>
            </p:cNvSpPr>
            <p:nvPr/>
          </p:nvSpPr>
          <p:spPr bwMode="auto">
            <a:xfrm>
              <a:off x="474" y="3003"/>
              <a:ext cx="2734" cy="1"/>
            </a:xfrm>
            <a:prstGeom prst="line">
              <a:avLst/>
            </a:prstGeom>
            <a:noFill/>
            <a:ln w="0">
              <a:solidFill>
                <a:srgbClr val="000000"/>
              </a:solidFill>
              <a:round/>
              <a:headEnd/>
              <a:tailEnd/>
            </a:ln>
          </p:spPr>
          <p:txBody>
            <a:bodyPr/>
            <a:lstStyle/>
            <a:p>
              <a:endParaRPr lang="en-US"/>
            </a:p>
          </p:txBody>
        </p:sp>
        <p:sp>
          <p:nvSpPr>
            <p:cNvPr id="19528" name="Line 7"/>
            <p:cNvSpPr>
              <a:spLocks noChangeShapeType="1"/>
            </p:cNvSpPr>
            <p:nvPr/>
          </p:nvSpPr>
          <p:spPr bwMode="auto">
            <a:xfrm>
              <a:off x="474" y="1443"/>
              <a:ext cx="2734" cy="1"/>
            </a:xfrm>
            <a:prstGeom prst="line">
              <a:avLst/>
            </a:prstGeom>
            <a:noFill/>
            <a:ln w="0">
              <a:solidFill>
                <a:srgbClr val="000000"/>
              </a:solidFill>
              <a:round/>
              <a:headEnd/>
              <a:tailEnd/>
            </a:ln>
          </p:spPr>
          <p:txBody>
            <a:bodyPr/>
            <a:lstStyle/>
            <a:p>
              <a:endParaRPr lang="en-US"/>
            </a:p>
          </p:txBody>
        </p:sp>
        <p:sp>
          <p:nvSpPr>
            <p:cNvPr id="19529" name="Rectangle 8"/>
            <p:cNvSpPr>
              <a:spLocks noChangeArrowheads="1"/>
            </p:cNvSpPr>
            <p:nvPr/>
          </p:nvSpPr>
          <p:spPr bwMode="auto">
            <a:xfrm>
              <a:off x="474" y="1443"/>
              <a:ext cx="2734" cy="1560"/>
            </a:xfrm>
            <a:prstGeom prst="rect">
              <a:avLst/>
            </a:prstGeom>
            <a:noFill/>
            <a:ln w="9525">
              <a:solidFill>
                <a:srgbClr val="FFFFFF"/>
              </a:solidFill>
              <a:miter lim="800000"/>
              <a:headEnd/>
              <a:tailEnd/>
            </a:ln>
          </p:spPr>
          <p:txBody>
            <a:bodyPr/>
            <a:lstStyle/>
            <a:p>
              <a:pPr eaLnBrk="1" hangingPunct="1"/>
              <a:endParaRPr lang="en-US"/>
            </a:p>
          </p:txBody>
        </p:sp>
        <p:sp>
          <p:nvSpPr>
            <p:cNvPr id="19530" name="Line 9"/>
            <p:cNvSpPr>
              <a:spLocks noChangeShapeType="1"/>
            </p:cNvSpPr>
            <p:nvPr/>
          </p:nvSpPr>
          <p:spPr bwMode="auto">
            <a:xfrm>
              <a:off x="474" y="1443"/>
              <a:ext cx="1" cy="1560"/>
            </a:xfrm>
            <a:prstGeom prst="line">
              <a:avLst/>
            </a:prstGeom>
            <a:noFill/>
            <a:ln w="0">
              <a:solidFill>
                <a:srgbClr val="000000"/>
              </a:solidFill>
              <a:round/>
              <a:headEnd/>
              <a:tailEnd/>
            </a:ln>
          </p:spPr>
          <p:txBody>
            <a:bodyPr/>
            <a:lstStyle/>
            <a:p>
              <a:endParaRPr lang="en-US"/>
            </a:p>
          </p:txBody>
        </p:sp>
        <p:sp>
          <p:nvSpPr>
            <p:cNvPr id="19531" name="Line 10"/>
            <p:cNvSpPr>
              <a:spLocks noChangeShapeType="1"/>
            </p:cNvSpPr>
            <p:nvPr/>
          </p:nvSpPr>
          <p:spPr bwMode="auto">
            <a:xfrm>
              <a:off x="474" y="2223"/>
              <a:ext cx="2734" cy="1"/>
            </a:xfrm>
            <a:prstGeom prst="line">
              <a:avLst/>
            </a:prstGeom>
            <a:noFill/>
            <a:ln w="0">
              <a:solidFill>
                <a:srgbClr val="000000"/>
              </a:solidFill>
              <a:round/>
              <a:headEnd/>
              <a:tailEnd/>
            </a:ln>
          </p:spPr>
          <p:txBody>
            <a:bodyPr/>
            <a:lstStyle/>
            <a:p>
              <a:endParaRPr lang="en-US"/>
            </a:p>
          </p:txBody>
        </p:sp>
        <p:sp>
          <p:nvSpPr>
            <p:cNvPr id="19532" name="Freeform 11"/>
            <p:cNvSpPr>
              <a:spLocks/>
            </p:cNvSpPr>
            <p:nvPr/>
          </p:nvSpPr>
          <p:spPr bwMode="auto">
            <a:xfrm>
              <a:off x="474" y="1443"/>
              <a:ext cx="2734" cy="1560"/>
            </a:xfrm>
            <a:custGeom>
              <a:avLst/>
              <a:gdLst>
                <a:gd name="T0" fmla="*/ 42 w 458"/>
                <a:gd name="T1" fmla="*/ 155 h 262"/>
                <a:gd name="T2" fmla="*/ 84 w 458"/>
                <a:gd name="T3" fmla="*/ 548 h 262"/>
                <a:gd name="T4" fmla="*/ 131 w 458"/>
                <a:gd name="T5" fmla="*/ 1250 h 262"/>
                <a:gd name="T6" fmla="*/ 173 w 458"/>
                <a:gd name="T7" fmla="*/ 1173 h 262"/>
                <a:gd name="T8" fmla="*/ 215 w 458"/>
                <a:gd name="T9" fmla="*/ 470 h 262"/>
                <a:gd name="T10" fmla="*/ 263 w 458"/>
                <a:gd name="T11" fmla="*/ 232 h 262"/>
                <a:gd name="T12" fmla="*/ 304 w 458"/>
                <a:gd name="T13" fmla="*/ 935 h 262"/>
                <a:gd name="T14" fmla="*/ 346 w 458"/>
                <a:gd name="T15" fmla="*/ 1483 h 262"/>
                <a:gd name="T16" fmla="*/ 394 w 458"/>
                <a:gd name="T17" fmla="*/ 780 h 262"/>
                <a:gd name="T18" fmla="*/ 436 w 458"/>
                <a:gd name="T19" fmla="*/ 77 h 262"/>
                <a:gd name="T20" fmla="*/ 478 w 458"/>
                <a:gd name="T21" fmla="*/ 625 h 262"/>
                <a:gd name="T22" fmla="*/ 525 w 458"/>
                <a:gd name="T23" fmla="*/ 1328 h 262"/>
                <a:gd name="T24" fmla="*/ 567 w 458"/>
                <a:gd name="T25" fmla="*/ 1090 h 262"/>
                <a:gd name="T26" fmla="*/ 609 w 458"/>
                <a:gd name="T27" fmla="*/ 393 h 262"/>
                <a:gd name="T28" fmla="*/ 657 w 458"/>
                <a:gd name="T29" fmla="*/ 310 h 262"/>
                <a:gd name="T30" fmla="*/ 698 w 458"/>
                <a:gd name="T31" fmla="*/ 1012 h 262"/>
                <a:gd name="T32" fmla="*/ 746 w 458"/>
                <a:gd name="T33" fmla="*/ 1405 h 262"/>
                <a:gd name="T34" fmla="*/ 788 w 458"/>
                <a:gd name="T35" fmla="*/ 703 h 262"/>
                <a:gd name="T36" fmla="*/ 830 w 458"/>
                <a:gd name="T37" fmla="*/ 0 h 262"/>
                <a:gd name="T38" fmla="*/ 878 w 458"/>
                <a:gd name="T39" fmla="*/ 703 h 262"/>
                <a:gd name="T40" fmla="*/ 919 w 458"/>
                <a:gd name="T41" fmla="*/ 1405 h 262"/>
                <a:gd name="T42" fmla="*/ 961 w 458"/>
                <a:gd name="T43" fmla="*/ 1012 h 262"/>
                <a:gd name="T44" fmla="*/ 1009 w 458"/>
                <a:gd name="T45" fmla="*/ 310 h 262"/>
                <a:gd name="T46" fmla="*/ 1051 w 458"/>
                <a:gd name="T47" fmla="*/ 393 h 262"/>
                <a:gd name="T48" fmla="*/ 1092 w 458"/>
                <a:gd name="T49" fmla="*/ 1090 h 262"/>
                <a:gd name="T50" fmla="*/ 1140 w 458"/>
                <a:gd name="T51" fmla="*/ 1328 h 262"/>
                <a:gd name="T52" fmla="*/ 1182 w 458"/>
                <a:gd name="T53" fmla="*/ 625 h 262"/>
                <a:gd name="T54" fmla="*/ 1224 w 458"/>
                <a:gd name="T55" fmla="*/ 77 h 262"/>
                <a:gd name="T56" fmla="*/ 1271 w 458"/>
                <a:gd name="T57" fmla="*/ 780 h 262"/>
                <a:gd name="T58" fmla="*/ 1313 w 458"/>
                <a:gd name="T59" fmla="*/ 1483 h 262"/>
                <a:gd name="T60" fmla="*/ 1355 w 458"/>
                <a:gd name="T61" fmla="*/ 935 h 262"/>
                <a:gd name="T62" fmla="*/ 1403 w 458"/>
                <a:gd name="T63" fmla="*/ 232 h 262"/>
                <a:gd name="T64" fmla="*/ 1445 w 458"/>
                <a:gd name="T65" fmla="*/ 470 h 262"/>
                <a:gd name="T66" fmla="*/ 1486 w 458"/>
                <a:gd name="T67" fmla="*/ 1173 h 262"/>
                <a:gd name="T68" fmla="*/ 1534 w 458"/>
                <a:gd name="T69" fmla="*/ 1250 h 262"/>
                <a:gd name="T70" fmla="*/ 1576 w 458"/>
                <a:gd name="T71" fmla="*/ 548 h 262"/>
                <a:gd name="T72" fmla="*/ 1618 w 458"/>
                <a:gd name="T73" fmla="*/ 155 h 262"/>
                <a:gd name="T74" fmla="*/ 1665 w 458"/>
                <a:gd name="T75" fmla="*/ 857 h 262"/>
                <a:gd name="T76" fmla="*/ 1707 w 458"/>
                <a:gd name="T77" fmla="*/ 1560 h 262"/>
                <a:gd name="T78" fmla="*/ 1749 w 458"/>
                <a:gd name="T79" fmla="*/ 857 h 262"/>
                <a:gd name="T80" fmla="*/ 1797 w 458"/>
                <a:gd name="T81" fmla="*/ 155 h 262"/>
                <a:gd name="T82" fmla="*/ 1839 w 458"/>
                <a:gd name="T83" fmla="*/ 548 h 262"/>
                <a:gd name="T84" fmla="*/ 1886 w 458"/>
                <a:gd name="T85" fmla="*/ 1250 h 262"/>
                <a:gd name="T86" fmla="*/ 1928 w 458"/>
                <a:gd name="T87" fmla="*/ 1173 h 262"/>
                <a:gd name="T88" fmla="*/ 1970 w 458"/>
                <a:gd name="T89" fmla="*/ 470 h 262"/>
                <a:gd name="T90" fmla="*/ 2018 w 458"/>
                <a:gd name="T91" fmla="*/ 232 h 262"/>
                <a:gd name="T92" fmla="*/ 2059 w 458"/>
                <a:gd name="T93" fmla="*/ 935 h 262"/>
                <a:gd name="T94" fmla="*/ 2101 w 458"/>
                <a:gd name="T95" fmla="*/ 1483 h 262"/>
                <a:gd name="T96" fmla="*/ 2149 w 458"/>
                <a:gd name="T97" fmla="*/ 780 h 262"/>
                <a:gd name="T98" fmla="*/ 2191 w 458"/>
                <a:gd name="T99" fmla="*/ 77 h 262"/>
                <a:gd name="T100" fmla="*/ 2233 w 458"/>
                <a:gd name="T101" fmla="*/ 625 h 262"/>
                <a:gd name="T102" fmla="*/ 2280 w 458"/>
                <a:gd name="T103" fmla="*/ 1328 h 262"/>
                <a:gd name="T104" fmla="*/ 2322 w 458"/>
                <a:gd name="T105" fmla="*/ 1090 h 262"/>
                <a:gd name="T106" fmla="*/ 2364 w 458"/>
                <a:gd name="T107" fmla="*/ 393 h 262"/>
                <a:gd name="T108" fmla="*/ 2412 w 458"/>
                <a:gd name="T109" fmla="*/ 310 h 262"/>
                <a:gd name="T110" fmla="*/ 2453 w 458"/>
                <a:gd name="T111" fmla="*/ 1012 h 262"/>
                <a:gd name="T112" fmla="*/ 2495 w 458"/>
                <a:gd name="T113" fmla="*/ 1405 h 262"/>
                <a:gd name="T114" fmla="*/ 2543 w 458"/>
                <a:gd name="T115" fmla="*/ 703 h 262"/>
                <a:gd name="T116" fmla="*/ 2585 w 458"/>
                <a:gd name="T117" fmla="*/ 0 h 262"/>
                <a:gd name="T118" fmla="*/ 2627 w 458"/>
                <a:gd name="T119" fmla="*/ 703 h 262"/>
                <a:gd name="T120" fmla="*/ 2674 w 458"/>
                <a:gd name="T121" fmla="*/ 1405 h 262"/>
                <a:gd name="T122" fmla="*/ 2716 w 458"/>
                <a:gd name="T123" fmla="*/ 1012 h 26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8" h="262">
                  <a:moveTo>
                    <a:pt x="0" y="131"/>
                  </a:moveTo>
                  <a:lnTo>
                    <a:pt x="1" y="118"/>
                  </a:lnTo>
                  <a:lnTo>
                    <a:pt x="2" y="105"/>
                  </a:lnTo>
                  <a:lnTo>
                    <a:pt x="3" y="92"/>
                  </a:lnTo>
                  <a:lnTo>
                    <a:pt x="4" y="79"/>
                  </a:lnTo>
                  <a:lnTo>
                    <a:pt x="4" y="66"/>
                  </a:lnTo>
                  <a:lnTo>
                    <a:pt x="5" y="52"/>
                  </a:lnTo>
                  <a:lnTo>
                    <a:pt x="6" y="39"/>
                  </a:lnTo>
                  <a:lnTo>
                    <a:pt x="7" y="26"/>
                  </a:lnTo>
                  <a:lnTo>
                    <a:pt x="8" y="13"/>
                  </a:lnTo>
                  <a:lnTo>
                    <a:pt x="9" y="0"/>
                  </a:lnTo>
                  <a:lnTo>
                    <a:pt x="9" y="13"/>
                  </a:lnTo>
                  <a:lnTo>
                    <a:pt x="10" y="26"/>
                  </a:lnTo>
                  <a:lnTo>
                    <a:pt x="11" y="39"/>
                  </a:lnTo>
                  <a:lnTo>
                    <a:pt x="12" y="52"/>
                  </a:lnTo>
                  <a:lnTo>
                    <a:pt x="13" y="66"/>
                  </a:lnTo>
                  <a:lnTo>
                    <a:pt x="13" y="79"/>
                  </a:lnTo>
                  <a:lnTo>
                    <a:pt x="14" y="92"/>
                  </a:lnTo>
                  <a:lnTo>
                    <a:pt x="15" y="105"/>
                  </a:lnTo>
                  <a:lnTo>
                    <a:pt x="16" y="118"/>
                  </a:lnTo>
                  <a:lnTo>
                    <a:pt x="17" y="131"/>
                  </a:lnTo>
                  <a:lnTo>
                    <a:pt x="18" y="144"/>
                  </a:lnTo>
                  <a:lnTo>
                    <a:pt x="18" y="157"/>
                  </a:lnTo>
                  <a:lnTo>
                    <a:pt x="19" y="170"/>
                  </a:lnTo>
                  <a:lnTo>
                    <a:pt x="20" y="183"/>
                  </a:lnTo>
                  <a:lnTo>
                    <a:pt x="21" y="197"/>
                  </a:lnTo>
                  <a:lnTo>
                    <a:pt x="22" y="210"/>
                  </a:lnTo>
                  <a:lnTo>
                    <a:pt x="22" y="223"/>
                  </a:lnTo>
                  <a:lnTo>
                    <a:pt x="23" y="236"/>
                  </a:lnTo>
                  <a:lnTo>
                    <a:pt x="24" y="249"/>
                  </a:lnTo>
                  <a:lnTo>
                    <a:pt x="25" y="262"/>
                  </a:lnTo>
                  <a:lnTo>
                    <a:pt x="26" y="249"/>
                  </a:lnTo>
                  <a:lnTo>
                    <a:pt x="27" y="236"/>
                  </a:lnTo>
                  <a:lnTo>
                    <a:pt x="27" y="223"/>
                  </a:lnTo>
                  <a:lnTo>
                    <a:pt x="28" y="210"/>
                  </a:lnTo>
                  <a:lnTo>
                    <a:pt x="29" y="197"/>
                  </a:lnTo>
                  <a:lnTo>
                    <a:pt x="30" y="183"/>
                  </a:lnTo>
                  <a:lnTo>
                    <a:pt x="31" y="170"/>
                  </a:lnTo>
                  <a:lnTo>
                    <a:pt x="31" y="157"/>
                  </a:lnTo>
                  <a:lnTo>
                    <a:pt x="32" y="144"/>
                  </a:lnTo>
                  <a:lnTo>
                    <a:pt x="33" y="131"/>
                  </a:lnTo>
                  <a:lnTo>
                    <a:pt x="34" y="118"/>
                  </a:lnTo>
                  <a:lnTo>
                    <a:pt x="35" y="105"/>
                  </a:lnTo>
                  <a:lnTo>
                    <a:pt x="36" y="92"/>
                  </a:lnTo>
                  <a:lnTo>
                    <a:pt x="36" y="79"/>
                  </a:lnTo>
                  <a:lnTo>
                    <a:pt x="37" y="66"/>
                  </a:lnTo>
                  <a:lnTo>
                    <a:pt x="38" y="52"/>
                  </a:lnTo>
                  <a:lnTo>
                    <a:pt x="39" y="39"/>
                  </a:lnTo>
                  <a:lnTo>
                    <a:pt x="40" y="26"/>
                  </a:lnTo>
                  <a:lnTo>
                    <a:pt x="40" y="13"/>
                  </a:lnTo>
                  <a:lnTo>
                    <a:pt x="41" y="0"/>
                  </a:lnTo>
                  <a:lnTo>
                    <a:pt x="42" y="13"/>
                  </a:lnTo>
                  <a:lnTo>
                    <a:pt x="43" y="26"/>
                  </a:lnTo>
                  <a:lnTo>
                    <a:pt x="44" y="39"/>
                  </a:lnTo>
                  <a:lnTo>
                    <a:pt x="44" y="52"/>
                  </a:lnTo>
                  <a:lnTo>
                    <a:pt x="45" y="66"/>
                  </a:lnTo>
                  <a:lnTo>
                    <a:pt x="46" y="79"/>
                  </a:lnTo>
                  <a:lnTo>
                    <a:pt x="47" y="92"/>
                  </a:lnTo>
                  <a:lnTo>
                    <a:pt x="48" y="105"/>
                  </a:lnTo>
                  <a:lnTo>
                    <a:pt x="49" y="118"/>
                  </a:lnTo>
                  <a:lnTo>
                    <a:pt x="49" y="131"/>
                  </a:lnTo>
                  <a:lnTo>
                    <a:pt x="50" y="144"/>
                  </a:lnTo>
                  <a:lnTo>
                    <a:pt x="51" y="157"/>
                  </a:lnTo>
                  <a:lnTo>
                    <a:pt x="52" y="170"/>
                  </a:lnTo>
                  <a:lnTo>
                    <a:pt x="53" y="183"/>
                  </a:lnTo>
                  <a:lnTo>
                    <a:pt x="53" y="197"/>
                  </a:lnTo>
                  <a:lnTo>
                    <a:pt x="54" y="210"/>
                  </a:lnTo>
                  <a:lnTo>
                    <a:pt x="55" y="223"/>
                  </a:lnTo>
                  <a:lnTo>
                    <a:pt x="56" y="236"/>
                  </a:lnTo>
                  <a:lnTo>
                    <a:pt x="57" y="249"/>
                  </a:lnTo>
                  <a:lnTo>
                    <a:pt x="58" y="262"/>
                  </a:lnTo>
                  <a:lnTo>
                    <a:pt x="58" y="249"/>
                  </a:lnTo>
                  <a:lnTo>
                    <a:pt x="59" y="236"/>
                  </a:lnTo>
                  <a:lnTo>
                    <a:pt x="60" y="223"/>
                  </a:lnTo>
                  <a:lnTo>
                    <a:pt x="61" y="210"/>
                  </a:lnTo>
                  <a:lnTo>
                    <a:pt x="62" y="197"/>
                  </a:lnTo>
                  <a:lnTo>
                    <a:pt x="62" y="183"/>
                  </a:lnTo>
                  <a:lnTo>
                    <a:pt x="63" y="170"/>
                  </a:lnTo>
                  <a:lnTo>
                    <a:pt x="64" y="157"/>
                  </a:lnTo>
                  <a:lnTo>
                    <a:pt x="65" y="144"/>
                  </a:lnTo>
                  <a:lnTo>
                    <a:pt x="66" y="131"/>
                  </a:lnTo>
                  <a:lnTo>
                    <a:pt x="67" y="118"/>
                  </a:lnTo>
                  <a:lnTo>
                    <a:pt x="67" y="105"/>
                  </a:lnTo>
                  <a:lnTo>
                    <a:pt x="68" y="92"/>
                  </a:lnTo>
                  <a:lnTo>
                    <a:pt x="69" y="79"/>
                  </a:lnTo>
                  <a:lnTo>
                    <a:pt x="70" y="66"/>
                  </a:lnTo>
                  <a:lnTo>
                    <a:pt x="71" y="52"/>
                  </a:lnTo>
                  <a:lnTo>
                    <a:pt x="71" y="39"/>
                  </a:lnTo>
                  <a:lnTo>
                    <a:pt x="72" y="26"/>
                  </a:lnTo>
                  <a:lnTo>
                    <a:pt x="73" y="13"/>
                  </a:lnTo>
                  <a:lnTo>
                    <a:pt x="74" y="0"/>
                  </a:lnTo>
                  <a:lnTo>
                    <a:pt x="75" y="13"/>
                  </a:lnTo>
                  <a:lnTo>
                    <a:pt x="76" y="26"/>
                  </a:lnTo>
                  <a:lnTo>
                    <a:pt x="76" y="39"/>
                  </a:lnTo>
                  <a:lnTo>
                    <a:pt x="77" y="52"/>
                  </a:lnTo>
                  <a:lnTo>
                    <a:pt x="78" y="66"/>
                  </a:lnTo>
                  <a:lnTo>
                    <a:pt x="79" y="79"/>
                  </a:lnTo>
                  <a:lnTo>
                    <a:pt x="80" y="92"/>
                  </a:lnTo>
                  <a:lnTo>
                    <a:pt x="80" y="105"/>
                  </a:lnTo>
                  <a:lnTo>
                    <a:pt x="81" y="118"/>
                  </a:lnTo>
                  <a:lnTo>
                    <a:pt x="82" y="131"/>
                  </a:lnTo>
                  <a:lnTo>
                    <a:pt x="83" y="144"/>
                  </a:lnTo>
                  <a:lnTo>
                    <a:pt x="84" y="157"/>
                  </a:lnTo>
                  <a:lnTo>
                    <a:pt x="84" y="170"/>
                  </a:lnTo>
                  <a:lnTo>
                    <a:pt x="85" y="183"/>
                  </a:lnTo>
                  <a:lnTo>
                    <a:pt x="86" y="197"/>
                  </a:lnTo>
                  <a:lnTo>
                    <a:pt x="87" y="210"/>
                  </a:lnTo>
                  <a:lnTo>
                    <a:pt x="88" y="223"/>
                  </a:lnTo>
                  <a:lnTo>
                    <a:pt x="89" y="236"/>
                  </a:lnTo>
                  <a:lnTo>
                    <a:pt x="89" y="249"/>
                  </a:lnTo>
                  <a:lnTo>
                    <a:pt x="90" y="262"/>
                  </a:lnTo>
                  <a:lnTo>
                    <a:pt x="91" y="249"/>
                  </a:lnTo>
                  <a:lnTo>
                    <a:pt x="92" y="236"/>
                  </a:lnTo>
                  <a:lnTo>
                    <a:pt x="93" y="223"/>
                  </a:lnTo>
                  <a:lnTo>
                    <a:pt x="93" y="210"/>
                  </a:lnTo>
                  <a:lnTo>
                    <a:pt x="94" y="197"/>
                  </a:lnTo>
                  <a:lnTo>
                    <a:pt x="95" y="183"/>
                  </a:lnTo>
                  <a:lnTo>
                    <a:pt x="96" y="170"/>
                  </a:lnTo>
                  <a:lnTo>
                    <a:pt x="97" y="157"/>
                  </a:lnTo>
                  <a:lnTo>
                    <a:pt x="98" y="144"/>
                  </a:lnTo>
                  <a:lnTo>
                    <a:pt x="98" y="131"/>
                  </a:lnTo>
                  <a:lnTo>
                    <a:pt x="99" y="118"/>
                  </a:lnTo>
                  <a:lnTo>
                    <a:pt x="100" y="105"/>
                  </a:lnTo>
                  <a:lnTo>
                    <a:pt x="101" y="92"/>
                  </a:lnTo>
                  <a:lnTo>
                    <a:pt x="102" y="79"/>
                  </a:lnTo>
                  <a:lnTo>
                    <a:pt x="102" y="66"/>
                  </a:lnTo>
                  <a:lnTo>
                    <a:pt x="103" y="52"/>
                  </a:lnTo>
                  <a:lnTo>
                    <a:pt x="104" y="39"/>
                  </a:lnTo>
                  <a:lnTo>
                    <a:pt x="105" y="26"/>
                  </a:lnTo>
                  <a:lnTo>
                    <a:pt x="106" y="13"/>
                  </a:lnTo>
                  <a:lnTo>
                    <a:pt x="107" y="0"/>
                  </a:lnTo>
                  <a:lnTo>
                    <a:pt x="107" y="13"/>
                  </a:lnTo>
                  <a:lnTo>
                    <a:pt x="108" y="26"/>
                  </a:lnTo>
                  <a:lnTo>
                    <a:pt x="109" y="39"/>
                  </a:lnTo>
                  <a:lnTo>
                    <a:pt x="110" y="52"/>
                  </a:lnTo>
                  <a:lnTo>
                    <a:pt x="111" y="66"/>
                  </a:lnTo>
                  <a:lnTo>
                    <a:pt x="111" y="79"/>
                  </a:lnTo>
                  <a:lnTo>
                    <a:pt x="112" y="92"/>
                  </a:lnTo>
                  <a:lnTo>
                    <a:pt x="113" y="105"/>
                  </a:lnTo>
                  <a:lnTo>
                    <a:pt x="114" y="118"/>
                  </a:lnTo>
                  <a:lnTo>
                    <a:pt x="115" y="131"/>
                  </a:lnTo>
                  <a:lnTo>
                    <a:pt x="116" y="144"/>
                  </a:lnTo>
                  <a:lnTo>
                    <a:pt x="116" y="157"/>
                  </a:lnTo>
                  <a:lnTo>
                    <a:pt x="117" y="170"/>
                  </a:lnTo>
                  <a:lnTo>
                    <a:pt x="118" y="183"/>
                  </a:lnTo>
                  <a:lnTo>
                    <a:pt x="119" y="197"/>
                  </a:lnTo>
                  <a:lnTo>
                    <a:pt x="120" y="210"/>
                  </a:lnTo>
                  <a:lnTo>
                    <a:pt x="120" y="223"/>
                  </a:lnTo>
                  <a:lnTo>
                    <a:pt x="121" y="236"/>
                  </a:lnTo>
                  <a:lnTo>
                    <a:pt x="122" y="249"/>
                  </a:lnTo>
                  <a:lnTo>
                    <a:pt x="123" y="262"/>
                  </a:lnTo>
                  <a:lnTo>
                    <a:pt x="124" y="249"/>
                  </a:lnTo>
                  <a:lnTo>
                    <a:pt x="125" y="236"/>
                  </a:lnTo>
                  <a:lnTo>
                    <a:pt x="125" y="223"/>
                  </a:lnTo>
                  <a:lnTo>
                    <a:pt x="126" y="210"/>
                  </a:lnTo>
                  <a:lnTo>
                    <a:pt x="127" y="197"/>
                  </a:lnTo>
                  <a:lnTo>
                    <a:pt x="128" y="183"/>
                  </a:lnTo>
                  <a:lnTo>
                    <a:pt x="129" y="170"/>
                  </a:lnTo>
                  <a:lnTo>
                    <a:pt x="129" y="157"/>
                  </a:lnTo>
                  <a:lnTo>
                    <a:pt x="130" y="144"/>
                  </a:lnTo>
                  <a:lnTo>
                    <a:pt x="131" y="131"/>
                  </a:lnTo>
                  <a:lnTo>
                    <a:pt x="132" y="118"/>
                  </a:lnTo>
                  <a:lnTo>
                    <a:pt x="133" y="105"/>
                  </a:lnTo>
                  <a:lnTo>
                    <a:pt x="133" y="92"/>
                  </a:lnTo>
                  <a:lnTo>
                    <a:pt x="134" y="79"/>
                  </a:lnTo>
                  <a:lnTo>
                    <a:pt x="135" y="66"/>
                  </a:lnTo>
                  <a:lnTo>
                    <a:pt x="136" y="52"/>
                  </a:lnTo>
                  <a:lnTo>
                    <a:pt x="137" y="39"/>
                  </a:lnTo>
                  <a:lnTo>
                    <a:pt x="138" y="26"/>
                  </a:lnTo>
                  <a:lnTo>
                    <a:pt x="138" y="13"/>
                  </a:lnTo>
                  <a:lnTo>
                    <a:pt x="139" y="0"/>
                  </a:lnTo>
                  <a:lnTo>
                    <a:pt x="140" y="13"/>
                  </a:lnTo>
                  <a:lnTo>
                    <a:pt x="141" y="26"/>
                  </a:lnTo>
                  <a:lnTo>
                    <a:pt x="142" y="39"/>
                  </a:lnTo>
                  <a:lnTo>
                    <a:pt x="142" y="52"/>
                  </a:lnTo>
                  <a:lnTo>
                    <a:pt x="143" y="66"/>
                  </a:lnTo>
                  <a:lnTo>
                    <a:pt x="144" y="79"/>
                  </a:lnTo>
                  <a:lnTo>
                    <a:pt x="145" y="92"/>
                  </a:lnTo>
                  <a:lnTo>
                    <a:pt x="146" y="105"/>
                  </a:lnTo>
                  <a:lnTo>
                    <a:pt x="147" y="118"/>
                  </a:lnTo>
                  <a:lnTo>
                    <a:pt x="147" y="131"/>
                  </a:lnTo>
                  <a:lnTo>
                    <a:pt x="148" y="144"/>
                  </a:lnTo>
                  <a:lnTo>
                    <a:pt x="149" y="157"/>
                  </a:lnTo>
                  <a:lnTo>
                    <a:pt x="150" y="170"/>
                  </a:lnTo>
                  <a:lnTo>
                    <a:pt x="151" y="183"/>
                  </a:lnTo>
                  <a:lnTo>
                    <a:pt x="151" y="197"/>
                  </a:lnTo>
                  <a:lnTo>
                    <a:pt x="152" y="210"/>
                  </a:lnTo>
                  <a:lnTo>
                    <a:pt x="153" y="223"/>
                  </a:lnTo>
                  <a:lnTo>
                    <a:pt x="154" y="236"/>
                  </a:lnTo>
                  <a:lnTo>
                    <a:pt x="155" y="249"/>
                  </a:lnTo>
                  <a:lnTo>
                    <a:pt x="156" y="262"/>
                  </a:lnTo>
                  <a:lnTo>
                    <a:pt x="156" y="249"/>
                  </a:lnTo>
                  <a:lnTo>
                    <a:pt x="157" y="236"/>
                  </a:lnTo>
                  <a:lnTo>
                    <a:pt x="158" y="223"/>
                  </a:lnTo>
                  <a:lnTo>
                    <a:pt x="159" y="210"/>
                  </a:lnTo>
                  <a:lnTo>
                    <a:pt x="160" y="197"/>
                  </a:lnTo>
                  <a:lnTo>
                    <a:pt x="160" y="183"/>
                  </a:lnTo>
                  <a:lnTo>
                    <a:pt x="161" y="170"/>
                  </a:lnTo>
                  <a:lnTo>
                    <a:pt x="162" y="157"/>
                  </a:lnTo>
                  <a:lnTo>
                    <a:pt x="163" y="144"/>
                  </a:lnTo>
                  <a:lnTo>
                    <a:pt x="164" y="131"/>
                  </a:lnTo>
                  <a:lnTo>
                    <a:pt x="165" y="118"/>
                  </a:lnTo>
                  <a:lnTo>
                    <a:pt x="165" y="105"/>
                  </a:lnTo>
                  <a:lnTo>
                    <a:pt x="166" y="92"/>
                  </a:lnTo>
                  <a:lnTo>
                    <a:pt x="167" y="79"/>
                  </a:lnTo>
                  <a:lnTo>
                    <a:pt x="168" y="66"/>
                  </a:lnTo>
                  <a:lnTo>
                    <a:pt x="169" y="52"/>
                  </a:lnTo>
                  <a:lnTo>
                    <a:pt x="169" y="39"/>
                  </a:lnTo>
                  <a:lnTo>
                    <a:pt x="170" y="26"/>
                  </a:lnTo>
                  <a:lnTo>
                    <a:pt x="171" y="13"/>
                  </a:lnTo>
                  <a:lnTo>
                    <a:pt x="172" y="0"/>
                  </a:lnTo>
                  <a:lnTo>
                    <a:pt x="173" y="13"/>
                  </a:lnTo>
                  <a:lnTo>
                    <a:pt x="173" y="26"/>
                  </a:lnTo>
                  <a:lnTo>
                    <a:pt x="174" y="39"/>
                  </a:lnTo>
                  <a:lnTo>
                    <a:pt x="175" y="52"/>
                  </a:lnTo>
                  <a:lnTo>
                    <a:pt x="176" y="66"/>
                  </a:lnTo>
                  <a:lnTo>
                    <a:pt x="177" y="79"/>
                  </a:lnTo>
                  <a:lnTo>
                    <a:pt x="178" y="92"/>
                  </a:lnTo>
                  <a:lnTo>
                    <a:pt x="178" y="105"/>
                  </a:lnTo>
                  <a:lnTo>
                    <a:pt x="179" y="118"/>
                  </a:lnTo>
                  <a:lnTo>
                    <a:pt x="180" y="131"/>
                  </a:lnTo>
                  <a:lnTo>
                    <a:pt x="181" y="144"/>
                  </a:lnTo>
                  <a:lnTo>
                    <a:pt x="182" y="157"/>
                  </a:lnTo>
                  <a:lnTo>
                    <a:pt x="182" y="170"/>
                  </a:lnTo>
                  <a:lnTo>
                    <a:pt x="183" y="183"/>
                  </a:lnTo>
                  <a:lnTo>
                    <a:pt x="184" y="197"/>
                  </a:lnTo>
                  <a:lnTo>
                    <a:pt x="185" y="210"/>
                  </a:lnTo>
                  <a:lnTo>
                    <a:pt x="186" y="223"/>
                  </a:lnTo>
                  <a:lnTo>
                    <a:pt x="187" y="236"/>
                  </a:lnTo>
                  <a:lnTo>
                    <a:pt x="187" y="249"/>
                  </a:lnTo>
                  <a:lnTo>
                    <a:pt x="188" y="262"/>
                  </a:lnTo>
                  <a:lnTo>
                    <a:pt x="189" y="249"/>
                  </a:lnTo>
                  <a:lnTo>
                    <a:pt x="190" y="236"/>
                  </a:lnTo>
                  <a:lnTo>
                    <a:pt x="191" y="223"/>
                  </a:lnTo>
                  <a:lnTo>
                    <a:pt x="191" y="210"/>
                  </a:lnTo>
                  <a:lnTo>
                    <a:pt x="192" y="197"/>
                  </a:lnTo>
                  <a:lnTo>
                    <a:pt x="193" y="183"/>
                  </a:lnTo>
                  <a:lnTo>
                    <a:pt x="194" y="170"/>
                  </a:lnTo>
                  <a:lnTo>
                    <a:pt x="195" y="157"/>
                  </a:lnTo>
                  <a:lnTo>
                    <a:pt x="196" y="144"/>
                  </a:lnTo>
                  <a:lnTo>
                    <a:pt x="196" y="131"/>
                  </a:lnTo>
                  <a:lnTo>
                    <a:pt x="197" y="118"/>
                  </a:lnTo>
                  <a:lnTo>
                    <a:pt x="198" y="105"/>
                  </a:lnTo>
                  <a:lnTo>
                    <a:pt x="199" y="92"/>
                  </a:lnTo>
                  <a:lnTo>
                    <a:pt x="200" y="79"/>
                  </a:lnTo>
                  <a:lnTo>
                    <a:pt x="200" y="66"/>
                  </a:lnTo>
                  <a:lnTo>
                    <a:pt x="201" y="52"/>
                  </a:lnTo>
                  <a:lnTo>
                    <a:pt x="202" y="39"/>
                  </a:lnTo>
                  <a:lnTo>
                    <a:pt x="203" y="26"/>
                  </a:lnTo>
                  <a:lnTo>
                    <a:pt x="204" y="13"/>
                  </a:lnTo>
                  <a:lnTo>
                    <a:pt x="205" y="0"/>
                  </a:lnTo>
                  <a:lnTo>
                    <a:pt x="205" y="13"/>
                  </a:lnTo>
                  <a:lnTo>
                    <a:pt x="206" y="26"/>
                  </a:lnTo>
                  <a:lnTo>
                    <a:pt x="207" y="39"/>
                  </a:lnTo>
                  <a:lnTo>
                    <a:pt x="208" y="52"/>
                  </a:lnTo>
                  <a:lnTo>
                    <a:pt x="209" y="66"/>
                  </a:lnTo>
                  <a:lnTo>
                    <a:pt x="209" y="79"/>
                  </a:lnTo>
                  <a:lnTo>
                    <a:pt x="210" y="92"/>
                  </a:lnTo>
                  <a:lnTo>
                    <a:pt x="211" y="105"/>
                  </a:lnTo>
                  <a:lnTo>
                    <a:pt x="212" y="118"/>
                  </a:lnTo>
                  <a:lnTo>
                    <a:pt x="213" y="131"/>
                  </a:lnTo>
                  <a:lnTo>
                    <a:pt x="213" y="144"/>
                  </a:lnTo>
                  <a:lnTo>
                    <a:pt x="214" y="157"/>
                  </a:lnTo>
                  <a:lnTo>
                    <a:pt x="215" y="170"/>
                  </a:lnTo>
                  <a:lnTo>
                    <a:pt x="216" y="183"/>
                  </a:lnTo>
                  <a:lnTo>
                    <a:pt x="217" y="197"/>
                  </a:lnTo>
                  <a:lnTo>
                    <a:pt x="218" y="210"/>
                  </a:lnTo>
                  <a:lnTo>
                    <a:pt x="218" y="223"/>
                  </a:lnTo>
                  <a:lnTo>
                    <a:pt x="219" y="236"/>
                  </a:lnTo>
                  <a:lnTo>
                    <a:pt x="220" y="249"/>
                  </a:lnTo>
                  <a:lnTo>
                    <a:pt x="221" y="262"/>
                  </a:lnTo>
                  <a:lnTo>
                    <a:pt x="222" y="249"/>
                  </a:lnTo>
                  <a:lnTo>
                    <a:pt x="222" y="236"/>
                  </a:lnTo>
                  <a:lnTo>
                    <a:pt x="223" y="223"/>
                  </a:lnTo>
                  <a:lnTo>
                    <a:pt x="224" y="210"/>
                  </a:lnTo>
                  <a:lnTo>
                    <a:pt x="225" y="197"/>
                  </a:lnTo>
                  <a:lnTo>
                    <a:pt x="226" y="183"/>
                  </a:lnTo>
                  <a:lnTo>
                    <a:pt x="227" y="170"/>
                  </a:lnTo>
                  <a:lnTo>
                    <a:pt x="227" y="157"/>
                  </a:lnTo>
                  <a:lnTo>
                    <a:pt x="228" y="144"/>
                  </a:lnTo>
                  <a:lnTo>
                    <a:pt x="229" y="131"/>
                  </a:lnTo>
                  <a:lnTo>
                    <a:pt x="230" y="118"/>
                  </a:lnTo>
                  <a:lnTo>
                    <a:pt x="231" y="105"/>
                  </a:lnTo>
                  <a:lnTo>
                    <a:pt x="231" y="92"/>
                  </a:lnTo>
                  <a:lnTo>
                    <a:pt x="232" y="79"/>
                  </a:lnTo>
                  <a:lnTo>
                    <a:pt x="233" y="66"/>
                  </a:lnTo>
                  <a:lnTo>
                    <a:pt x="234" y="52"/>
                  </a:lnTo>
                  <a:lnTo>
                    <a:pt x="235" y="39"/>
                  </a:lnTo>
                  <a:lnTo>
                    <a:pt x="236" y="26"/>
                  </a:lnTo>
                  <a:lnTo>
                    <a:pt x="236" y="13"/>
                  </a:lnTo>
                  <a:lnTo>
                    <a:pt x="237" y="0"/>
                  </a:lnTo>
                  <a:lnTo>
                    <a:pt x="238" y="13"/>
                  </a:lnTo>
                  <a:lnTo>
                    <a:pt x="239" y="26"/>
                  </a:lnTo>
                  <a:lnTo>
                    <a:pt x="240" y="39"/>
                  </a:lnTo>
                  <a:lnTo>
                    <a:pt x="240" y="52"/>
                  </a:lnTo>
                  <a:lnTo>
                    <a:pt x="241" y="66"/>
                  </a:lnTo>
                  <a:lnTo>
                    <a:pt x="242" y="79"/>
                  </a:lnTo>
                  <a:lnTo>
                    <a:pt x="243" y="92"/>
                  </a:lnTo>
                  <a:lnTo>
                    <a:pt x="244" y="105"/>
                  </a:lnTo>
                  <a:lnTo>
                    <a:pt x="245" y="118"/>
                  </a:lnTo>
                  <a:lnTo>
                    <a:pt x="245" y="131"/>
                  </a:lnTo>
                  <a:lnTo>
                    <a:pt x="246" y="144"/>
                  </a:lnTo>
                  <a:lnTo>
                    <a:pt x="247" y="157"/>
                  </a:lnTo>
                  <a:lnTo>
                    <a:pt x="248" y="170"/>
                  </a:lnTo>
                  <a:lnTo>
                    <a:pt x="249" y="183"/>
                  </a:lnTo>
                  <a:lnTo>
                    <a:pt x="249" y="197"/>
                  </a:lnTo>
                  <a:lnTo>
                    <a:pt x="250" y="210"/>
                  </a:lnTo>
                  <a:lnTo>
                    <a:pt x="251" y="223"/>
                  </a:lnTo>
                  <a:lnTo>
                    <a:pt x="252" y="236"/>
                  </a:lnTo>
                  <a:lnTo>
                    <a:pt x="253" y="249"/>
                  </a:lnTo>
                  <a:lnTo>
                    <a:pt x="253" y="262"/>
                  </a:lnTo>
                  <a:lnTo>
                    <a:pt x="254" y="249"/>
                  </a:lnTo>
                  <a:lnTo>
                    <a:pt x="255" y="236"/>
                  </a:lnTo>
                  <a:lnTo>
                    <a:pt x="256" y="223"/>
                  </a:lnTo>
                  <a:lnTo>
                    <a:pt x="257" y="210"/>
                  </a:lnTo>
                  <a:lnTo>
                    <a:pt x="258" y="197"/>
                  </a:lnTo>
                  <a:lnTo>
                    <a:pt x="258" y="183"/>
                  </a:lnTo>
                  <a:lnTo>
                    <a:pt x="259" y="170"/>
                  </a:lnTo>
                  <a:lnTo>
                    <a:pt x="260" y="157"/>
                  </a:lnTo>
                  <a:lnTo>
                    <a:pt x="261" y="144"/>
                  </a:lnTo>
                  <a:lnTo>
                    <a:pt x="262" y="131"/>
                  </a:lnTo>
                  <a:lnTo>
                    <a:pt x="262" y="118"/>
                  </a:lnTo>
                  <a:lnTo>
                    <a:pt x="263" y="105"/>
                  </a:lnTo>
                  <a:lnTo>
                    <a:pt x="264" y="92"/>
                  </a:lnTo>
                  <a:lnTo>
                    <a:pt x="265" y="79"/>
                  </a:lnTo>
                  <a:lnTo>
                    <a:pt x="266" y="66"/>
                  </a:lnTo>
                  <a:lnTo>
                    <a:pt x="267" y="52"/>
                  </a:lnTo>
                  <a:lnTo>
                    <a:pt x="267" y="39"/>
                  </a:lnTo>
                  <a:lnTo>
                    <a:pt x="268" y="26"/>
                  </a:lnTo>
                  <a:lnTo>
                    <a:pt x="269" y="13"/>
                  </a:lnTo>
                  <a:lnTo>
                    <a:pt x="270" y="0"/>
                  </a:lnTo>
                  <a:lnTo>
                    <a:pt x="271" y="13"/>
                  </a:lnTo>
                  <a:lnTo>
                    <a:pt x="271" y="26"/>
                  </a:lnTo>
                  <a:lnTo>
                    <a:pt x="272" y="39"/>
                  </a:lnTo>
                  <a:lnTo>
                    <a:pt x="273" y="52"/>
                  </a:lnTo>
                  <a:lnTo>
                    <a:pt x="274" y="66"/>
                  </a:lnTo>
                  <a:lnTo>
                    <a:pt x="275" y="79"/>
                  </a:lnTo>
                  <a:lnTo>
                    <a:pt x="276" y="92"/>
                  </a:lnTo>
                  <a:lnTo>
                    <a:pt x="276" y="105"/>
                  </a:lnTo>
                  <a:lnTo>
                    <a:pt x="277" y="118"/>
                  </a:lnTo>
                  <a:lnTo>
                    <a:pt x="278" y="131"/>
                  </a:lnTo>
                  <a:lnTo>
                    <a:pt x="279" y="144"/>
                  </a:lnTo>
                  <a:lnTo>
                    <a:pt x="280" y="157"/>
                  </a:lnTo>
                  <a:lnTo>
                    <a:pt x="280" y="170"/>
                  </a:lnTo>
                  <a:lnTo>
                    <a:pt x="281" y="183"/>
                  </a:lnTo>
                  <a:lnTo>
                    <a:pt x="282" y="197"/>
                  </a:lnTo>
                  <a:lnTo>
                    <a:pt x="283" y="210"/>
                  </a:lnTo>
                  <a:lnTo>
                    <a:pt x="284" y="223"/>
                  </a:lnTo>
                  <a:lnTo>
                    <a:pt x="285" y="236"/>
                  </a:lnTo>
                  <a:lnTo>
                    <a:pt x="285" y="249"/>
                  </a:lnTo>
                  <a:lnTo>
                    <a:pt x="286" y="262"/>
                  </a:lnTo>
                  <a:lnTo>
                    <a:pt x="287" y="249"/>
                  </a:lnTo>
                  <a:lnTo>
                    <a:pt x="288" y="236"/>
                  </a:lnTo>
                  <a:lnTo>
                    <a:pt x="289" y="223"/>
                  </a:lnTo>
                  <a:lnTo>
                    <a:pt x="289" y="210"/>
                  </a:lnTo>
                  <a:lnTo>
                    <a:pt x="290" y="197"/>
                  </a:lnTo>
                  <a:lnTo>
                    <a:pt x="291" y="183"/>
                  </a:lnTo>
                  <a:lnTo>
                    <a:pt x="292" y="170"/>
                  </a:lnTo>
                  <a:lnTo>
                    <a:pt x="293" y="157"/>
                  </a:lnTo>
                  <a:lnTo>
                    <a:pt x="293" y="144"/>
                  </a:lnTo>
                  <a:lnTo>
                    <a:pt x="294" y="131"/>
                  </a:lnTo>
                  <a:lnTo>
                    <a:pt x="295" y="118"/>
                  </a:lnTo>
                  <a:lnTo>
                    <a:pt x="296" y="105"/>
                  </a:lnTo>
                  <a:lnTo>
                    <a:pt x="297" y="92"/>
                  </a:lnTo>
                  <a:lnTo>
                    <a:pt x="298" y="79"/>
                  </a:lnTo>
                  <a:lnTo>
                    <a:pt x="298" y="66"/>
                  </a:lnTo>
                  <a:lnTo>
                    <a:pt x="299" y="52"/>
                  </a:lnTo>
                  <a:lnTo>
                    <a:pt x="300" y="39"/>
                  </a:lnTo>
                  <a:lnTo>
                    <a:pt x="301" y="26"/>
                  </a:lnTo>
                  <a:lnTo>
                    <a:pt x="302" y="13"/>
                  </a:lnTo>
                  <a:lnTo>
                    <a:pt x="302" y="0"/>
                  </a:lnTo>
                  <a:lnTo>
                    <a:pt x="303" y="13"/>
                  </a:lnTo>
                  <a:lnTo>
                    <a:pt x="304" y="26"/>
                  </a:lnTo>
                  <a:lnTo>
                    <a:pt x="305" y="39"/>
                  </a:lnTo>
                  <a:lnTo>
                    <a:pt x="306" y="52"/>
                  </a:lnTo>
                  <a:lnTo>
                    <a:pt x="307" y="66"/>
                  </a:lnTo>
                  <a:lnTo>
                    <a:pt x="307" y="79"/>
                  </a:lnTo>
                  <a:lnTo>
                    <a:pt x="308" y="92"/>
                  </a:lnTo>
                  <a:lnTo>
                    <a:pt x="309" y="105"/>
                  </a:lnTo>
                  <a:lnTo>
                    <a:pt x="310" y="118"/>
                  </a:lnTo>
                  <a:lnTo>
                    <a:pt x="311" y="131"/>
                  </a:lnTo>
                  <a:lnTo>
                    <a:pt x="311" y="144"/>
                  </a:lnTo>
                  <a:lnTo>
                    <a:pt x="312" y="157"/>
                  </a:lnTo>
                  <a:lnTo>
                    <a:pt x="313" y="170"/>
                  </a:lnTo>
                  <a:lnTo>
                    <a:pt x="314" y="183"/>
                  </a:lnTo>
                  <a:lnTo>
                    <a:pt x="315" y="197"/>
                  </a:lnTo>
                  <a:lnTo>
                    <a:pt x="316" y="210"/>
                  </a:lnTo>
                  <a:lnTo>
                    <a:pt x="316" y="223"/>
                  </a:lnTo>
                  <a:lnTo>
                    <a:pt x="317" y="236"/>
                  </a:lnTo>
                  <a:lnTo>
                    <a:pt x="318" y="249"/>
                  </a:lnTo>
                  <a:lnTo>
                    <a:pt x="319" y="262"/>
                  </a:lnTo>
                  <a:lnTo>
                    <a:pt x="320" y="249"/>
                  </a:lnTo>
                  <a:lnTo>
                    <a:pt x="320" y="236"/>
                  </a:lnTo>
                  <a:lnTo>
                    <a:pt x="321" y="223"/>
                  </a:lnTo>
                  <a:lnTo>
                    <a:pt x="322" y="210"/>
                  </a:lnTo>
                  <a:lnTo>
                    <a:pt x="323" y="197"/>
                  </a:lnTo>
                  <a:lnTo>
                    <a:pt x="324" y="183"/>
                  </a:lnTo>
                  <a:lnTo>
                    <a:pt x="325" y="170"/>
                  </a:lnTo>
                  <a:lnTo>
                    <a:pt x="325" y="157"/>
                  </a:lnTo>
                  <a:lnTo>
                    <a:pt x="326" y="144"/>
                  </a:lnTo>
                  <a:lnTo>
                    <a:pt x="327" y="131"/>
                  </a:lnTo>
                  <a:lnTo>
                    <a:pt x="328" y="118"/>
                  </a:lnTo>
                  <a:lnTo>
                    <a:pt x="329" y="105"/>
                  </a:lnTo>
                  <a:lnTo>
                    <a:pt x="329" y="92"/>
                  </a:lnTo>
                  <a:lnTo>
                    <a:pt x="330" y="79"/>
                  </a:lnTo>
                  <a:lnTo>
                    <a:pt x="331" y="66"/>
                  </a:lnTo>
                  <a:lnTo>
                    <a:pt x="332" y="52"/>
                  </a:lnTo>
                  <a:lnTo>
                    <a:pt x="333" y="39"/>
                  </a:lnTo>
                  <a:lnTo>
                    <a:pt x="333" y="26"/>
                  </a:lnTo>
                  <a:lnTo>
                    <a:pt x="334" y="13"/>
                  </a:lnTo>
                  <a:lnTo>
                    <a:pt x="335" y="0"/>
                  </a:lnTo>
                  <a:lnTo>
                    <a:pt x="336" y="13"/>
                  </a:lnTo>
                  <a:lnTo>
                    <a:pt x="337" y="26"/>
                  </a:lnTo>
                  <a:lnTo>
                    <a:pt x="338" y="39"/>
                  </a:lnTo>
                  <a:lnTo>
                    <a:pt x="338" y="52"/>
                  </a:lnTo>
                  <a:lnTo>
                    <a:pt x="339" y="66"/>
                  </a:lnTo>
                  <a:lnTo>
                    <a:pt x="340" y="79"/>
                  </a:lnTo>
                  <a:lnTo>
                    <a:pt x="341" y="92"/>
                  </a:lnTo>
                  <a:lnTo>
                    <a:pt x="342" y="105"/>
                  </a:lnTo>
                  <a:lnTo>
                    <a:pt x="342" y="118"/>
                  </a:lnTo>
                  <a:lnTo>
                    <a:pt x="343" y="131"/>
                  </a:lnTo>
                  <a:lnTo>
                    <a:pt x="344" y="144"/>
                  </a:lnTo>
                  <a:lnTo>
                    <a:pt x="345" y="157"/>
                  </a:lnTo>
                  <a:lnTo>
                    <a:pt x="346" y="170"/>
                  </a:lnTo>
                  <a:lnTo>
                    <a:pt x="347" y="183"/>
                  </a:lnTo>
                  <a:lnTo>
                    <a:pt x="347" y="197"/>
                  </a:lnTo>
                  <a:lnTo>
                    <a:pt x="348" y="210"/>
                  </a:lnTo>
                  <a:lnTo>
                    <a:pt x="349" y="223"/>
                  </a:lnTo>
                  <a:lnTo>
                    <a:pt x="350" y="236"/>
                  </a:lnTo>
                  <a:lnTo>
                    <a:pt x="351" y="249"/>
                  </a:lnTo>
                  <a:lnTo>
                    <a:pt x="351" y="262"/>
                  </a:lnTo>
                  <a:lnTo>
                    <a:pt x="352" y="249"/>
                  </a:lnTo>
                  <a:lnTo>
                    <a:pt x="353" y="236"/>
                  </a:lnTo>
                  <a:lnTo>
                    <a:pt x="354" y="223"/>
                  </a:lnTo>
                  <a:lnTo>
                    <a:pt x="355" y="210"/>
                  </a:lnTo>
                  <a:lnTo>
                    <a:pt x="356" y="197"/>
                  </a:lnTo>
                  <a:lnTo>
                    <a:pt x="356" y="183"/>
                  </a:lnTo>
                  <a:lnTo>
                    <a:pt x="357" y="170"/>
                  </a:lnTo>
                  <a:lnTo>
                    <a:pt x="358" y="157"/>
                  </a:lnTo>
                  <a:lnTo>
                    <a:pt x="359" y="144"/>
                  </a:lnTo>
                  <a:lnTo>
                    <a:pt x="360" y="131"/>
                  </a:lnTo>
                  <a:lnTo>
                    <a:pt x="360" y="118"/>
                  </a:lnTo>
                  <a:lnTo>
                    <a:pt x="361" y="105"/>
                  </a:lnTo>
                  <a:lnTo>
                    <a:pt x="362" y="92"/>
                  </a:lnTo>
                  <a:lnTo>
                    <a:pt x="363" y="79"/>
                  </a:lnTo>
                  <a:lnTo>
                    <a:pt x="364" y="66"/>
                  </a:lnTo>
                  <a:lnTo>
                    <a:pt x="365" y="52"/>
                  </a:lnTo>
                  <a:lnTo>
                    <a:pt x="365" y="39"/>
                  </a:lnTo>
                  <a:lnTo>
                    <a:pt x="366" y="26"/>
                  </a:lnTo>
                  <a:lnTo>
                    <a:pt x="367" y="13"/>
                  </a:lnTo>
                  <a:lnTo>
                    <a:pt x="368" y="0"/>
                  </a:lnTo>
                  <a:lnTo>
                    <a:pt x="369" y="13"/>
                  </a:lnTo>
                  <a:lnTo>
                    <a:pt x="369" y="26"/>
                  </a:lnTo>
                  <a:lnTo>
                    <a:pt x="370" y="39"/>
                  </a:lnTo>
                  <a:lnTo>
                    <a:pt x="371" y="52"/>
                  </a:lnTo>
                  <a:lnTo>
                    <a:pt x="372" y="66"/>
                  </a:lnTo>
                  <a:lnTo>
                    <a:pt x="373" y="79"/>
                  </a:lnTo>
                  <a:lnTo>
                    <a:pt x="374" y="92"/>
                  </a:lnTo>
                  <a:lnTo>
                    <a:pt x="374" y="105"/>
                  </a:lnTo>
                  <a:lnTo>
                    <a:pt x="375" y="118"/>
                  </a:lnTo>
                  <a:lnTo>
                    <a:pt x="376" y="131"/>
                  </a:lnTo>
                  <a:lnTo>
                    <a:pt x="377" y="144"/>
                  </a:lnTo>
                  <a:lnTo>
                    <a:pt x="378" y="157"/>
                  </a:lnTo>
                  <a:lnTo>
                    <a:pt x="378" y="170"/>
                  </a:lnTo>
                  <a:lnTo>
                    <a:pt x="379" y="183"/>
                  </a:lnTo>
                  <a:lnTo>
                    <a:pt x="380" y="197"/>
                  </a:lnTo>
                  <a:lnTo>
                    <a:pt x="381" y="210"/>
                  </a:lnTo>
                  <a:lnTo>
                    <a:pt x="382" y="223"/>
                  </a:lnTo>
                  <a:lnTo>
                    <a:pt x="382" y="236"/>
                  </a:lnTo>
                  <a:lnTo>
                    <a:pt x="383" y="249"/>
                  </a:lnTo>
                  <a:lnTo>
                    <a:pt x="384" y="262"/>
                  </a:lnTo>
                  <a:lnTo>
                    <a:pt x="385" y="249"/>
                  </a:lnTo>
                  <a:lnTo>
                    <a:pt x="386" y="236"/>
                  </a:lnTo>
                  <a:lnTo>
                    <a:pt x="387" y="223"/>
                  </a:lnTo>
                  <a:lnTo>
                    <a:pt x="387" y="210"/>
                  </a:lnTo>
                  <a:lnTo>
                    <a:pt x="388" y="197"/>
                  </a:lnTo>
                  <a:lnTo>
                    <a:pt x="389" y="183"/>
                  </a:lnTo>
                  <a:lnTo>
                    <a:pt x="390" y="170"/>
                  </a:lnTo>
                  <a:lnTo>
                    <a:pt x="391" y="157"/>
                  </a:lnTo>
                  <a:lnTo>
                    <a:pt x="391" y="144"/>
                  </a:lnTo>
                  <a:lnTo>
                    <a:pt x="392" y="131"/>
                  </a:lnTo>
                  <a:lnTo>
                    <a:pt x="393" y="118"/>
                  </a:lnTo>
                  <a:lnTo>
                    <a:pt x="394" y="105"/>
                  </a:lnTo>
                  <a:lnTo>
                    <a:pt x="395" y="92"/>
                  </a:lnTo>
                  <a:lnTo>
                    <a:pt x="396" y="79"/>
                  </a:lnTo>
                  <a:lnTo>
                    <a:pt x="396" y="66"/>
                  </a:lnTo>
                  <a:lnTo>
                    <a:pt x="397" y="52"/>
                  </a:lnTo>
                  <a:lnTo>
                    <a:pt x="398" y="39"/>
                  </a:lnTo>
                  <a:lnTo>
                    <a:pt x="399" y="26"/>
                  </a:lnTo>
                  <a:lnTo>
                    <a:pt x="400" y="13"/>
                  </a:lnTo>
                  <a:lnTo>
                    <a:pt x="400" y="0"/>
                  </a:lnTo>
                  <a:lnTo>
                    <a:pt x="401" y="13"/>
                  </a:lnTo>
                  <a:lnTo>
                    <a:pt x="402" y="26"/>
                  </a:lnTo>
                  <a:lnTo>
                    <a:pt x="403" y="39"/>
                  </a:lnTo>
                  <a:lnTo>
                    <a:pt x="404" y="52"/>
                  </a:lnTo>
                  <a:lnTo>
                    <a:pt x="405" y="66"/>
                  </a:lnTo>
                  <a:lnTo>
                    <a:pt x="405" y="79"/>
                  </a:lnTo>
                  <a:lnTo>
                    <a:pt x="406" y="92"/>
                  </a:lnTo>
                  <a:lnTo>
                    <a:pt x="407" y="105"/>
                  </a:lnTo>
                  <a:lnTo>
                    <a:pt x="408" y="118"/>
                  </a:lnTo>
                  <a:lnTo>
                    <a:pt x="409" y="131"/>
                  </a:lnTo>
                  <a:lnTo>
                    <a:pt x="409" y="144"/>
                  </a:lnTo>
                  <a:lnTo>
                    <a:pt x="410" y="157"/>
                  </a:lnTo>
                  <a:lnTo>
                    <a:pt x="411" y="170"/>
                  </a:lnTo>
                  <a:lnTo>
                    <a:pt x="412" y="183"/>
                  </a:lnTo>
                  <a:lnTo>
                    <a:pt x="413" y="197"/>
                  </a:lnTo>
                  <a:lnTo>
                    <a:pt x="414" y="210"/>
                  </a:lnTo>
                  <a:lnTo>
                    <a:pt x="414" y="223"/>
                  </a:lnTo>
                  <a:lnTo>
                    <a:pt x="415" y="236"/>
                  </a:lnTo>
                  <a:lnTo>
                    <a:pt x="416" y="249"/>
                  </a:lnTo>
                  <a:lnTo>
                    <a:pt x="417" y="262"/>
                  </a:lnTo>
                  <a:lnTo>
                    <a:pt x="418" y="249"/>
                  </a:lnTo>
                  <a:lnTo>
                    <a:pt x="418" y="236"/>
                  </a:lnTo>
                  <a:lnTo>
                    <a:pt x="419" y="223"/>
                  </a:lnTo>
                  <a:lnTo>
                    <a:pt x="420" y="210"/>
                  </a:lnTo>
                  <a:lnTo>
                    <a:pt x="421" y="197"/>
                  </a:lnTo>
                  <a:lnTo>
                    <a:pt x="422" y="183"/>
                  </a:lnTo>
                  <a:lnTo>
                    <a:pt x="422" y="170"/>
                  </a:lnTo>
                  <a:lnTo>
                    <a:pt x="423" y="157"/>
                  </a:lnTo>
                  <a:lnTo>
                    <a:pt x="424" y="144"/>
                  </a:lnTo>
                  <a:lnTo>
                    <a:pt x="425" y="131"/>
                  </a:lnTo>
                  <a:lnTo>
                    <a:pt x="426" y="118"/>
                  </a:lnTo>
                  <a:lnTo>
                    <a:pt x="427" y="105"/>
                  </a:lnTo>
                  <a:lnTo>
                    <a:pt x="427" y="92"/>
                  </a:lnTo>
                  <a:lnTo>
                    <a:pt x="428" y="79"/>
                  </a:lnTo>
                  <a:lnTo>
                    <a:pt x="429" y="66"/>
                  </a:lnTo>
                  <a:lnTo>
                    <a:pt x="430" y="52"/>
                  </a:lnTo>
                  <a:lnTo>
                    <a:pt x="431" y="39"/>
                  </a:lnTo>
                  <a:lnTo>
                    <a:pt x="431" y="26"/>
                  </a:lnTo>
                  <a:lnTo>
                    <a:pt x="432" y="13"/>
                  </a:lnTo>
                  <a:lnTo>
                    <a:pt x="433" y="0"/>
                  </a:lnTo>
                  <a:lnTo>
                    <a:pt x="434" y="13"/>
                  </a:lnTo>
                  <a:lnTo>
                    <a:pt x="435" y="26"/>
                  </a:lnTo>
                  <a:lnTo>
                    <a:pt x="436" y="39"/>
                  </a:lnTo>
                  <a:lnTo>
                    <a:pt x="436" y="52"/>
                  </a:lnTo>
                  <a:lnTo>
                    <a:pt x="437" y="66"/>
                  </a:lnTo>
                  <a:lnTo>
                    <a:pt x="438" y="79"/>
                  </a:lnTo>
                  <a:lnTo>
                    <a:pt x="439" y="92"/>
                  </a:lnTo>
                  <a:lnTo>
                    <a:pt x="440" y="105"/>
                  </a:lnTo>
                  <a:lnTo>
                    <a:pt x="440" y="118"/>
                  </a:lnTo>
                  <a:lnTo>
                    <a:pt x="441" y="131"/>
                  </a:lnTo>
                  <a:lnTo>
                    <a:pt x="442" y="144"/>
                  </a:lnTo>
                  <a:lnTo>
                    <a:pt x="443" y="157"/>
                  </a:lnTo>
                  <a:lnTo>
                    <a:pt x="444" y="170"/>
                  </a:lnTo>
                  <a:lnTo>
                    <a:pt x="445" y="183"/>
                  </a:lnTo>
                  <a:lnTo>
                    <a:pt x="445" y="197"/>
                  </a:lnTo>
                  <a:lnTo>
                    <a:pt x="446" y="210"/>
                  </a:lnTo>
                  <a:lnTo>
                    <a:pt x="447" y="223"/>
                  </a:lnTo>
                  <a:lnTo>
                    <a:pt x="448" y="236"/>
                  </a:lnTo>
                  <a:lnTo>
                    <a:pt x="449" y="249"/>
                  </a:lnTo>
                  <a:lnTo>
                    <a:pt x="449" y="262"/>
                  </a:lnTo>
                  <a:lnTo>
                    <a:pt x="450" y="249"/>
                  </a:lnTo>
                  <a:lnTo>
                    <a:pt x="451" y="236"/>
                  </a:lnTo>
                  <a:lnTo>
                    <a:pt x="452" y="223"/>
                  </a:lnTo>
                  <a:lnTo>
                    <a:pt x="453" y="210"/>
                  </a:lnTo>
                  <a:lnTo>
                    <a:pt x="454" y="197"/>
                  </a:lnTo>
                  <a:lnTo>
                    <a:pt x="454" y="183"/>
                  </a:lnTo>
                  <a:lnTo>
                    <a:pt x="455" y="170"/>
                  </a:lnTo>
                  <a:lnTo>
                    <a:pt x="456" y="157"/>
                  </a:lnTo>
                  <a:lnTo>
                    <a:pt x="457" y="144"/>
                  </a:lnTo>
                  <a:lnTo>
                    <a:pt x="458" y="131"/>
                  </a:lnTo>
                </a:path>
              </a:pathLst>
            </a:custGeom>
            <a:noFill/>
            <a:ln w="9525">
              <a:solidFill>
                <a:srgbClr val="000000"/>
              </a:solidFill>
              <a:prstDash val="solid"/>
              <a:round/>
              <a:headEnd/>
              <a:tailEnd/>
            </a:ln>
          </p:spPr>
          <p:txBody>
            <a:bodyPr/>
            <a:lstStyle/>
            <a:p>
              <a:endParaRPr lang="en-US"/>
            </a:p>
          </p:txBody>
        </p:sp>
        <p:sp>
          <p:nvSpPr>
            <p:cNvPr id="19533" name="Freeform 12"/>
            <p:cNvSpPr>
              <a:spLocks/>
            </p:cNvSpPr>
            <p:nvPr/>
          </p:nvSpPr>
          <p:spPr bwMode="auto">
            <a:xfrm>
              <a:off x="474" y="1520"/>
              <a:ext cx="2734" cy="1406"/>
            </a:xfrm>
            <a:custGeom>
              <a:avLst/>
              <a:gdLst>
                <a:gd name="T0" fmla="*/ 42 w 458"/>
                <a:gd name="T1" fmla="*/ 637 h 236"/>
                <a:gd name="T2" fmla="*/ 84 w 458"/>
                <a:gd name="T3" fmla="*/ 572 h 236"/>
                <a:gd name="T4" fmla="*/ 131 w 458"/>
                <a:gd name="T5" fmla="*/ 500 h 236"/>
                <a:gd name="T6" fmla="*/ 173 w 458"/>
                <a:gd name="T7" fmla="*/ 435 h 236"/>
                <a:gd name="T8" fmla="*/ 215 w 458"/>
                <a:gd name="T9" fmla="*/ 369 h 236"/>
                <a:gd name="T10" fmla="*/ 263 w 458"/>
                <a:gd name="T11" fmla="*/ 310 h 236"/>
                <a:gd name="T12" fmla="*/ 304 w 458"/>
                <a:gd name="T13" fmla="*/ 250 h 236"/>
                <a:gd name="T14" fmla="*/ 346 w 458"/>
                <a:gd name="T15" fmla="*/ 203 h 236"/>
                <a:gd name="T16" fmla="*/ 394 w 458"/>
                <a:gd name="T17" fmla="*/ 155 h 236"/>
                <a:gd name="T18" fmla="*/ 436 w 458"/>
                <a:gd name="T19" fmla="*/ 113 h 236"/>
                <a:gd name="T20" fmla="*/ 478 w 458"/>
                <a:gd name="T21" fmla="*/ 77 h 236"/>
                <a:gd name="T22" fmla="*/ 525 w 458"/>
                <a:gd name="T23" fmla="*/ 48 h 236"/>
                <a:gd name="T24" fmla="*/ 567 w 458"/>
                <a:gd name="T25" fmla="*/ 24 h 236"/>
                <a:gd name="T26" fmla="*/ 609 w 458"/>
                <a:gd name="T27" fmla="*/ 12 h 236"/>
                <a:gd name="T28" fmla="*/ 657 w 458"/>
                <a:gd name="T29" fmla="*/ 0 h 236"/>
                <a:gd name="T30" fmla="*/ 698 w 458"/>
                <a:gd name="T31" fmla="*/ 0 h 236"/>
                <a:gd name="T32" fmla="*/ 746 w 458"/>
                <a:gd name="T33" fmla="*/ 6 h 236"/>
                <a:gd name="T34" fmla="*/ 788 w 458"/>
                <a:gd name="T35" fmla="*/ 18 h 236"/>
                <a:gd name="T36" fmla="*/ 830 w 458"/>
                <a:gd name="T37" fmla="*/ 42 h 236"/>
                <a:gd name="T38" fmla="*/ 878 w 458"/>
                <a:gd name="T39" fmla="*/ 66 h 236"/>
                <a:gd name="T40" fmla="*/ 919 w 458"/>
                <a:gd name="T41" fmla="*/ 101 h 236"/>
                <a:gd name="T42" fmla="*/ 961 w 458"/>
                <a:gd name="T43" fmla="*/ 137 h 236"/>
                <a:gd name="T44" fmla="*/ 1009 w 458"/>
                <a:gd name="T45" fmla="*/ 185 h 236"/>
                <a:gd name="T46" fmla="*/ 1051 w 458"/>
                <a:gd name="T47" fmla="*/ 232 h 236"/>
                <a:gd name="T48" fmla="*/ 1092 w 458"/>
                <a:gd name="T49" fmla="*/ 292 h 236"/>
                <a:gd name="T50" fmla="*/ 1140 w 458"/>
                <a:gd name="T51" fmla="*/ 352 h 236"/>
                <a:gd name="T52" fmla="*/ 1182 w 458"/>
                <a:gd name="T53" fmla="*/ 411 h 236"/>
                <a:gd name="T54" fmla="*/ 1224 w 458"/>
                <a:gd name="T55" fmla="*/ 477 h 236"/>
                <a:gd name="T56" fmla="*/ 1271 w 458"/>
                <a:gd name="T57" fmla="*/ 548 h 236"/>
                <a:gd name="T58" fmla="*/ 1313 w 458"/>
                <a:gd name="T59" fmla="*/ 614 h 236"/>
                <a:gd name="T60" fmla="*/ 1355 w 458"/>
                <a:gd name="T61" fmla="*/ 685 h 236"/>
                <a:gd name="T62" fmla="*/ 1403 w 458"/>
                <a:gd name="T63" fmla="*/ 757 h 236"/>
                <a:gd name="T64" fmla="*/ 1445 w 458"/>
                <a:gd name="T65" fmla="*/ 828 h 236"/>
                <a:gd name="T66" fmla="*/ 1486 w 458"/>
                <a:gd name="T67" fmla="*/ 900 h 236"/>
                <a:gd name="T68" fmla="*/ 1534 w 458"/>
                <a:gd name="T69" fmla="*/ 965 h 236"/>
                <a:gd name="T70" fmla="*/ 1576 w 458"/>
                <a:gd name="T71" fmla="*/ 1031 h 236"/>
                <a:gd name="T72" fmla="*/ 1618 w 458"/>
                <a:gd name="T73" fmla="*/ 1090 h 236"/>
                <a:gd name="T74" fmla="*/ 1665 w 458"/>
                <a:gd name="T75" fmla="*/ 1150 h 236"/>
                <a:gd name="T76" fmla="*/ 1707 w 458"/>
                <a:gd name="T77" fmla="*/ 1197 h 236"/>
                <a:gd name="T78" fmla="*/ 1749 w 458"/>
                <a:gd name="T79" fmla="*/ 1245 h 236"/>
                <a:gd name="T80" fmla="*/ 1797 w 458"/>
                <a:gd name="T81" fmla="*/ 1287 h 236"/>
                <a:gd name="T82" fmla="*/ 1839 w 458"/>
                <a:gd name="T83" fmla="*/ 1323 h 236"/>
                <a:gd name="T84" fmla="*/ 1886 w 458"/>
                <a:gd name="T85" fmla="*/ 1352 h 236"/>
                <a:gd name="T86" fmla="*/ 1928 w 458"/>
                <a:gd name="T87" fmla="*/ 1376 h 236"/>
                <a:gd name="T88" fmla="*/ 1970 w 458"/>
                <a:gd name="T89" fmla="*/ 1394 h 236"/>
                <a:gd name="T90" fmla="*/ 2018 w 458"/>
                <a:gd name="T91" fmla="*/ 1406 h 236"/>
                <a:gd name="T92" fmla="*/ 2059 w 458"/>
                <a:gd name="T93" fmla="*/ 1406 h 236"/>
                <a:gd name="T94" fmla="*/ 2101 w 458"/>
                <a:gd name="T95" fmla="*/ 1400 h 236"/>
                <a:gd name="T96" fmla="*/ 2149 w 458"/>
                <a:gd name="T97" fmla="*/ 1388 h 236"/>
                <a:gd name="T98" fmla="*/ 2191 w 458"/>
                <a:gd name="T99" fmla="*/ 1370 h 236"/>
                <a:gd name="T100" fmla="*/ 2233 w 458"/>
                <a:gd name="T101" fmla="*/ 1340 h 236"/>
                <a:gd name="T102" fmla="*/ 2280 w 458"/>
                <a:gd name="T103" fmla="*/ 1311 h 236"/>
                <a:gd name="T104" fmla="*/ 2322 w 458"/>
                <a:gd name="T105" fmla="*/ 1269 h 236"/>
                <a:gd name="T106" fmla="*/ 2364 w 458"/>
                <a:gd name="T107" fmla="*/ 1227 h 236"/>
                <a:gd name="T108" fmla="*/ 2412 w 458"/>
                <a:gd name="T109" fmla="*/ 1180 h 236"/>
                <a:gd name="T110" fmla="*/ 2453 w 458"/>
                <a:gd name="T111" fmla="*/ 1120 h 236"/>
                <a:gd name="T112" fmla="*/ 2495 w 458"/>
                <a:gd name="T113" fmla="*/ 1060 h 236"/>
                <a:gd name="T114" fmla="*/ 2543 w 458"/>
                <a:gd name="T115" fmla="*/ 1001 h 236"/>
                <a:gd name="T116" fmla="*/ 2585 w 458"/>
                <a:gd name="T117" fmla="*/ 935 h 236"/>
                <a:gd name="T118" fmla="*/ 2627 w 458"/>
                <a:gd name="T119" fmla="*/ 870 h 236"/>
                <a:gd name="T120" fmla="*/ 2674 w 458"/>
                <a:gd name="T121" fmla="*/ 798 h 236"/>
                <a:gd name="T122" fmla="*/ 2716 w 458"/>
                <a:gd name="T123" fmla="*/ 727 h 2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8" h="236">
                  <a:moveTo>
                    <a:pt x="0" y="118"/>
                  </a:moveTo>
                  <a:lnTo>
                    <a:pt x="1" y="117"/>
                  </a:lnTo>
                  <a:lnTo>
                    <a:pt x="2" y="115"/>
                  </a:lnTo>
                  <a:lnTo>
                    <a:pt x="3" y="114"/>
                  </a:lnTo>
                  <a:lnTo>
                    <a:pt x="4" y="113"/>
                  </a:lnTo>
                  <a:lnTo>
                    <a:pt x="4" y="111"/>
                  </a:lnTo>
                  <a:lnTo>
                    <a:pt x="5" y="110"/>
                  </a:lnTo>
                  <a:lnTo>
                    <a:pt x="6" y="109"/>
                  </a:lnTo>
                  <a:lnTo>
                    <a:pt x="7" y="107"/>
                  </a:lnTo>
                  <a:lnTo>
                    <a:pt x="8" y="106"/>
                  </a:lnTo>
                  <a:lnTo>
                    <a:pt x="9" y="105"/>
                  </a:lnTo>
                  <a:lnTo>
                    <a:pt x="9" y="103"/>
                  </a:lnTo>
                  <a:lnTo>
                    <a:pt x="10" y="102"/>
                  </a:lnTo>
                  <a:lnTo>
                    <a:pt x="11" y="101"/>
                  </a:lnTo>
                  <a:lnTo>
                    <a:pt x="12" y="100"/>
                  </a:lnTo>
                  <a:lnTo>
                    <a:pt x="13" y="98"/>
                  </a:lnTo>
                  <a:lnTo>
                    <a:pt x="13" y="97"/>
                  </a:lnTo>
                  <a:lnTo>
                    <a:pt x="14" y="96"/>
                  </a:lnTo>
                  <a:lnTo>
                    <a:pt x="15" y="94"/>
                  </a:lnTo>
                  <a:lnTo>
                    <a:pt x="16" y="93"/>
                  </a:lnTo>
                  <a:lnTo>
                    <a:pt x="17" y="92"/>
                  </a:lnTo>
                  <a:lnTo>
                    <a:pt x="18" y="90"/>
                  </a:lnTo>
                  <a:lnTo>
                    <a:pt x="18" y="89"/>
                  </a:lnTo>
                  <a:lnTo>
                    <a:pt x="19" y="88"/>
                  </a:lnTo>
                  <a:lnTo>
                    <a:pt x="20" y="87"/>
                  </a:lnTo>
                  <a:lnTo>
                    <a:pt x="21" y="85"/>
                  </a:lnTo>
                  <a:lnTo>
                    <a:pt x="22" y="84"/>
                  </a:lnTo>
                  <a:lnTo>
                    <a:pt x="22" y="83"/>
                  </a:lnTo>
                  <a:lnTo>
                    <a:pt x="23" y="82"/>
                  </a:lnTo>
                  <a:lnTo>
                    <a:pt x="24" y="80"/>
                  </a:lnTo>
                  <a:lnTo>
                    <a:pt x="25" y="79"/>
                  </a:lnTo>
                  <a:lnTo>
                    <a:pt x="26" y="78"/>
                  </a:lnTo>
                  <a:lnTo>
                    <a:pt x="27" y="77"/>
                  </a:lnTo>
                  <a:lnTo>
                    <a:pt x="27" y="75"/>
                  </a:lnTo>
                  <a:lnTo>
                    <a:pt x="28" y="74"/>
                  </a:lnTo>
                  <a:lnTo>
                    <a:pt x="29" y="73"/>
                  </a:lnTo>
                  <a:lnTo>
                    <a:pt x="30" y="72"/>
                  </a:lnTo>
                  <a:lnTo>
                    <a:pt x="31" y="70"/>
                  </a:lnTo>
                  <a:lnTo>
                    <a:pt x="31" y="69"/>
                  </a:lnTo>
                  <a:lnTo>
                    <a:pt x="32" y="68"/>
                  </a:lnTo>
                  <a:lnTo>
                    <a:pt x="33" y="67"/>
                  </a:lnTo>
                  <a:lnTo>
                    <a:pt x="34" y="66"/>
                  </a:lnTo>
                  <a:lnTo>
                    <a:pt x="35" y="64"/>
                  </a:lnTo>
                  <a:lnTo>
                    <a:pt x="36" y="63"/>
                  </a:lnTo>
                  <a:lnTo>
                    <a:pt x="36" y="62"/>
                  </a:lnTo>
                  <a:lnTo>
                    <a:pt x="37" y="61"/>
                  </a:lnTo>
                  <a:lnTo>
                    <a:pt x="38" y="60"/>
                  </a:lnTo>
                  <a:lnTo>
                    <a:pt x="39" y="59"/>
                  </a:lnTo>
                  <a:lnTo>
                    <a:pt x="40" y="58"/>
                  </a:lnTo>
                  <a:lnTo>
                    <a:pt x="40" y="56"/>
                  </a:lnTo>
                  <a:lnTo>
                    <a:pt x="41" y="55"/>
                  </a:lnTo>
                  <a:lnTo>
                    <a:pt x="42" y="54"/>
                  </a:lnTo>
                  <a:lnTo>
                    <a:pt x="43" y="53"/>
                  </a:lnTo>
                  <a:lnTo>
                    <a:pt x="44" y="52"/>
                  </a:lnTo>
                  <a:lnTo>
                    <a:pt x="44" y="51"/>
                  </a:lnTo>
                  <a:lnTo>
                    <a:pt x="45" y="50"/>
                  </a:lnTo>
                  <a:lnTo>
                    <a:pt x="46" y="49"/>
                  </a:lnTo>
                  <a:lnTo>
                    <a:pt x="47" y="48"/>
                  </a:lnTo>
                  <a:lnTo>
                    <a:pt x="48" y="47"/>
                  </a:lnTo>
                  <a:lnTo>
                    <a:pt x="49" y="46"/>
                  </a:lnTo>
                  <a:lnTo>
                    <a:pt x="49" y="44"/>
                  </a:lnTo>
                  <a:lnTo>
                    <a:pt x="50" y="43"/>
                  </a:lnTo>
                  <a:lnTo>
                    <a:pt x="51" y="42"/>
                  </a:lnTo>
                  <a:lnTo>
                    <a:pt x="52" y="41"/>
                  </a:lnTo>
                  <a:lnTo>
                    <a:pt x="53" y="40"/>
                  </a:lnTo>
                  <a:lnTo>
                    <a:pt x="53" y="39"/>
                  </a:lnTo>
                  <a:lnTo>
                    <a:pt x="54" y="38"/>
                  </a:lnTo>
                  <a:lnTo>
                    <a:pt x="55" y="37"/>
                  </a:lnTo>
                  <a:lnTo>
                    <a:pt x="56" y="37"/>
                  </a:lnTo>
                  <a:lnTo>
                    <a:pt x="57" y="36"/>
                  </a:lnTo>
                  <a:lnTo>
                    <a:pt x="58" y="35"/>
                  </a:lnTo>
                  <a:lnTo>
                    <a:pt x="58" y="34"/>
                  </a:lnTo>
                  <a:lnTo>
                    <a:pt x="59" y="33"/>
                  </a:lnTo>
                  <a:lnTo>
                    <a:pt x="60" y="32"/>
                  </a:lnTo>
                  <a:lnTo>
                    <a:pt x="61" y="31"/>
                  </a:lnTo>
                  <a:lnTo>
                    <a:pt x="62" y="30"/>
                  </a:lnTo>
                  <a:lnTo>
                    <a:pt x="62" y="29"/>
                  </a:lnTo>
                  <a:lnTo>
                    <a:pt x="63" y="28"/>
                  </a:lnTo>
                  <a:lnTo>
                    <a:pt x="64" y="27"/>
                  </a:lnTo>
                  <a:lnTo>
                    <a:pt x="65" y="27"/>
                  </a:lnTo>
                  <a:lnTo>
                    <a:pt x="66" y="26"/>
                  </a:lnTo>
                  <a:lnTo>
                    <a:pt x="67" y="25"/>
                  </a:lnTo>
                  <a:lnTo>
                    <a:pt x="67" y="24"/>
                  </a:lnTo>
                  <a:lnTo>
                    <a:pt x="68" y="23"/>
                  </a:lnTo>
                  <a:lnTo>
                    <a:pt x="69" y="23"/>
                  </a:lnTo>
                  <a:lnTo>
                    <a:pt x="70" y="22"/>
                  </a:lnTo>
                  <a:lnTo>
                    <a:pt x="71" y="21"/>
                  </a:lnTo>
                  <a:lnTo>
                    <a:pt x="71" y="20"/>
                  </a:lnTo>
                  <a:lnTo>
                    <a:pt x="72" y="20"/>
                  </a:lnTo>
                  <a:lnTo>
                    <a:pt x="73" y="19"/>
                  </a:lnTo>
                  <a:lnTo>
                    <a:pt x="74" y="18"/>
                  </a:lnTo>
                  <a:lnTo>
                    <a:pt x="75" y="17"/>
                  </a:lnTo>
                  <a:lnTo>
                    <a:pt x="76" y="17"/>
                  </a:lnTo>
                  <a:lnTo>
                    <a:pt x="76" y="16"/>
                  </a:lnTo>
                  <a:lnTo>
                    <a:pt x="77" y="15"/>
                  </a:lnTo>
                  <a:lnTo>
                    <a:pt x="78" y="15"/>
                  </a:lnTo>
                  <a:lnTo>
                    <a:pt x="79" y="14"/>
                  </a:lnTo>
                  <a:lnTo>
                    <a:pt x="80" y="14"/>
                  </a:lnTo>
                  <a:lnTo>
                    <a:pt x="80" y="13"/>
                  </a:lnTo>
                  <a:lnTo>
                    <a:pt x="81" y="12"/>
                  </a:lnTo>
                  <a:lnTo>
                    <a:pt x="82" y="12"/>
                  </a:lnTo>
                  <a:lnTo>
                    <a:pt x="83" y="11"/>
                  </a:lnTo>
                  <a:lnTo>
                    <a:pt x="84" y="11"/>
                  </a:lnTo>
                  <a:lnTo>
                    <a:pt x="84" y="10"/>
                  </a:lnTo>
                  <a:lnTo>
                    <a:pt x="85" y="10"/>
                  </a:lnTo>
                  <a:lnTo>
                    <a:pt x="86" y="9"/>
                  </a:lnTo>
                  <a:lnTo>
                    <a:pt x="87" y="9"/>
                  </a:lnTo>
                  <a:lnTo>
                    <a:pt x="88" y="8"/>
                  </a:lnTo>
                  <a:lnTo>
                    <a:pt x="89" y="8"/>
                  </a:lnTo>
                  <a:lnTo>
                    <a:pt x="89" y="7"/>
                  </a:lnTo>
                  <a:lnTo>
                    <a:pt x="90" y="7"/>
                  </a:lnTo>
                  <a:lnTo>
                    <a:pt x="91" y="6"/>
                  </a:lnTo>
                  <a:lnTo>
                    <a:pt x="92" y="6"/>
                  </a:lnTo>
                  <a:lnTo>
                    <a:pt x="93" y="5"/>
                  </a:lnTo>
                  <a:lnTo>
                    <a:pt x="94" y="5"/>
                  </a:lnTo>
                  <a:lnTo>
                    <a:pt x="95" y="4"/>
                  </a:lnTo>
                  <a:lnTo>
                    <a:pt x="96" y="4"/>
                  </a:lnTo>
                  <a:lnTo>
                    <a:pt x="97" y="4"/>
                  </a:lnTo>
                  <a:lnTo>
                    <a:pt x="98" y="3"/>
                  </a:lnTo>
                  <a:lnTo>
                    <a:pt x="99" y="3"/>
                  </a:lnTo>
                  <a:lnTo>
                    <a:pt x="100" y="2"/>
                  </a:lnTo>
                  <a:lnTo>
                    <a:pt x="101" y="2"/>
                  </a:lnTo>
                  <a:lnTo>
                    <a:pt x="102" y="2"/>
                  </a:lnTo>
                  <a:lnTo>
                    <a:pt x="103" y="2"/>
                  </a:lnTo>
                  <a:lnTo>
                    <a:pt x="104" y="1"/>
                  </a:lnTo>
                  <a:lnTo>
                    <a:pt x="105" y="1"/>
                  </a:lnTo>
                  <a:lnTo>
                    <a:pt x="106" y="1"/>
                  </a:lnTo>
                  <a:lnTo>
                    <a:pt x="107" y="1"/>
                  </a:lnTo>
                  <a:lnTo>
                    <a:pt x="108" y="1"/>
                  </a:lnTo>
                  <a:lnTo>
                    <a:pt x="109" y="0"/>
                  </a:lnTo>
                  <a:lnTo>
                    <a:pt x="110" y="0"/>
                  </a:lnTo>
                  <a:lnTo>
                    <a:pt x="111" y="0"/>
                  </a:lnTo>
                  <a:lnTo>
                    <a:pt x="112" y="0"/>
                  </a:lnTo>
                  <a:lnTo>
                    <a:pt x="113" y="0"/>
                  </a:lnTo>
                  <a:lnTo>
                    <a:pt x="114" y="0"/>
                  </a:lnTo>
                  <a:lnTo>
                    <a:pt x="115" y="0"/>
                  </a:lnTo>
                  <a:lnTo>
                    <a:pt x="116" y="0"/>
                  </a:lnTo>
                  <a:lnTo>
                    <a:pt x="117" y="0"/>
                  </a:lnTo>
                  <a:lnTo>
                    <a:pt x="118" y="0"/>
                  </a:lnTo>
                  <a:lnTo>
                    <a:pt x="119" y="0"/>
                  </a:lnTo>
                  <a:lnTo>
                    <a:pt x="120" y="0"/>
                  </a:lnTo>
                  <a:lnTo>
                    <a:pt x="121" y="1"/>
                  </a:lnTo>
                  <a:lnTo>
                    <a:pt x="122" y="1"/>
                  </a:lnTo>
                  <a:lnTo>
                    <a:pt x="123" y="1"/>
                  </a:lnTo>
                  <a:lnTo>
                    <a:pt x="124" y="1"/>
                  </a:lnTo>
                  <a:lnTo>
                    <a:pt x="125" y="1"/>
                  </a:lnTo>
                  <a:lnTo>
                    <a:pt x="126" y="2"/>
                  </a:lnTo>
                  <a:lnTo>
                    <a:pt x="127" y="2"/>
                  </a:lnTo>
                  <a:lnTo>
                    <a:pt x="128" y="2"/>
                  </a:lnTo>
                  <a:lnTo>
                    <a:pt x="129" y="2"/>
                  </a:lnTo>
                  <a:lnTo>
                    <a:pt x="130" y="3"/>
                  </a:lnTo>
                  <a:lnTo>
                    <a:pt x="131" y="3"/>
                  </a:lnTo>
                  <a:lnTo>
                    <a:pt x="132" y="3"/>
                  </a:lnTo>
                  <a:lnTo>
                    <a:pt x="133" y="4"/>
                  </a:lnTo>
                  <a:lnTo>
                    <a:pt x="134" y="4"/>
                  </a:lnTo>
                  <a:lnTo>
                    <a:pt x="135" y="5"/>
                  </a:lnTo>
                  <a:lnTo>
                    <a:pt x="136" y="5"/>
                  </a:lnTo>
                  <a:lnTo>
                    <a:pt x="137" y="5"/>
                  </a:lnTo>
                  <a:lnTo>
                    <a:pt x="138" y="6"/>
                  </a:lnTo>
                  <a:lnTo>
                    <a:pt x="139" y="7"/>
                  </a:lnTo>
                  <a:lnTo>
                    <a:pt x="140" y="7"/>
                  </a:lnTo>
                  <a:lnTo>
                    <a:pt x="141" y="8"/>
                  </a:lnTo>
                  <a:lnTo>
                    <a:pt x="142" y="8"/>
                  </a:lnTo>
                  <a:lnTo>
                    <a:pt x="142" y="9"/>
                  </a:lnTo>
                  <a:lnTo>
                    <a:pt x="143" y="9"/>
                  </a:lnTo>
                  <a:lnTo>
                    <a:pt x="144" y="10"/>
                  </a:lnTo>
                  <a:lnTo>
                    <a:pt x="145" y="10"/>
                  </a:lnTo>
                  <a:lnTo>
                    <a:pt x="146" y="11"/>
                  </a:lnTo>
                  <a:lnTo>
                    <a:pt x="147" y="11"/>
                  </a:lnTo>
                  <a:lnTo>
                    <a:pt x="147" y="12"/>
                  </a:lnTo>
                  <a:lnTo>
                    <a:pt x="148" y="12"/>
                  </a:lnTo>
                  <a:lnTo>
                    <a:pt x="149" y="13"/>
                  </a:lnTo>
                  <a:lnTo>
                    <a:pt x="150" y="14"/>
                  </a:lnTo>
                  <a:lnTo>
                    <a:pt x="151" y="14"/>
                  </a:lnTo>
                  <a:lnTo>
                    <a:pt x="151" y="15"/>
                  </a:lnTo>
                  <a:lnTo>
                    <a:pt x="152" y="15"/>
                  </a:lnTo>
                  <a:lnTo>
                    <a:pt x="153" y="16"/>
                  </a:lnTo>
                  <a:lnTo>
                    <a:pt x="154" y="17"/>
                  </a:lnTo>
                  <a:lnTo>
                    <a:pt x="155" y="17"/>
                  </a:lnTo>
                  <a:lnTo>
                    <a:pt x="156" y="18"/>
                  </a:lnTo>
                  <a:lnTo>
                    <a:pt x="156" y="19"/>
                  </a:lnTo>
                  <a:lnTo>
                    <a:pt x="157" y="20"/>
                  </a:lnTo>
                  <a:lnTo>
                    <a:pt x="158" y="20"/>
                  </a:lnTo>
                  <a:lnTo>
                    <a:pt x="159" y="21"/>
                  </a:lnTo>
                  <a:lnTo>
                    <a:pt x="160" y="22"/>
                  </a:lnTo>
                  <a:lnTo>
                    <a:pt x="160" y="23"/>
                  </a:lnTo>
                  <a:lnTo>
                    <a:pt x="161" y="23"/>
                  </a:lnTo>
                  <a:lnTo>
                    <a:pt x="162" y="24"/>
                  </a:lnTo>
                  <a:lnTo>
                    <a:pt x="163" y="25"/>
                  </a:lnTo>
                  <a:lnTo>
                    <a:pt x="164" y="26"/>
                  </a:lnTo>
                  <a:lnTo>
                    <a:pt x="165" y="27"/>
                  </a:lnTo>
                  <a:lnTo>
                    <a:pt x="166" y="28"/>
                  </a:lnTo>
                  <a:lnTo>
                    <a:pt x="167" y="29"/>
                  </a:lnTo>
                  <a:lnTo>
                    <a:pt x="168" y="30"/>
                  </a:lnTo>
                  <a:lnTo>
                    <a:pt x="169" y="31"/>
                  </a:lnTo>
                  <a:lnTo>
                    <a:pt x="169" y="32"/>
                  </a:lnTo>
                  <a:lnTo>
                    <a:pt x="170" y="33"/>
                  </a:lnTo>
                  <a:lnTo>
                    <a:pt x="171" y="34"/>
                  </a:lnTo>
                  <a:lnTo>
                    <a:pt x="172" y="35"/>
                  </a:lnTo>
                  <a:lnTo>
                    <a:pt x="173" y="36"/>
                  </a:lnTo>
                  <a:lnTo>
                    <a:pt x="173" y="37"/>
                  </a:lnTo>
                  <a:lnTo>
                    <a:pt x="174" y="37"/>
                  </a:lnTo>
                  <a:lnTo>
                    <a:pt x="175" y="38"/>
                  </a:lnTo>
                  <a:lnTo>
                    <a:pt x="176" y="39"/>
                  </a:lnTo>
                  <a:lnTo>
                    <a:pt x="177" y="40"/>
                  </a:lnTo>
                  <a:lnTo>
                    <a:pt x="178" y="41"/>
                  </a:lnTo>
                  <a:lnTo>
                    <a:pt x="178" y="42"/>
                  </a:lnTo>
                  <a:lnTo>
                    <a:pt x="179" y="43"/>
                  </a:lnTo>
                  <a:lnTo>
                    <a:pt x="180" y="44"/>
                  </a:lnTo>
                  <a:lnTo>
                    <a:pt x="181" y="46"/>
                  </a:lnTo>
                  <a:lnTo>
                    <a:pt x="182" y="47"/>
                  </a:lnTo>
                  <a:lnTo>
                    <a:pt x="182" y="48"/>
                  </a:lnTo>
                  <a:lnTo>
                    <a:pt x="183" y="49"/>
                  </a:lnTo>
                  <a:lnTo>
                    <a:pt x="184" y="50"/>
                  </a:lnTo>
                  <a:lnTo>
                    <a:pt x="185" y="51"/>
                  </a:lnTo>
                  <a:lnTo>
                    <a:pt x="186" y="52"/>
                  </a:lnTo>
                  <a:lnTo>
                    <a:pt x="187" y="53"/>
                  </a:lnTo>
                  <a:lnTo>
                    <a:pt x="187" y="54"/>
                  </a:lnTo>
                  <a:lnTo>
                    <a:pt x="188" y="55"/>
                  </a:lnTo>
                  <a:lnTo>
                    <a:pt x="189" y="56"/>
                  </a:lnTo>
                  <a:lnTo>
                    <a:pt x="190" y="58"/>
                  </a:lnTo>
                  <a:lnTo>
                    <a:pt x="191" y="59"/>
                  </a:lnTo>
                  <a:lnTo>
                    <a:pt x="191" y="60"/>
                  </a:lnTo>
                  <a:lnTo>
                    <a:pt x="192" y="61"/>
                  </a:lnTo>
                  <a:lnTo>
                    <a:pt x="193" y="62"/>
                  </a:lnTo>
                  <a:lnTo>
                    <a:pt x="194" y="63"/>
                  </a:lnTo>
                  <a:lnTo>
                    <a:pt x="195" y="64"/>
                  </a:lnTo>
                  <a:lnTo>
                    <a:pt x="196" y="66"/>
                  </a:lnTo>
                  <a:lnTo>
                    <a:pt x="196" y="67"/>
                  </a:lnTo>
                  <a:lnTo>
                    <a:pt x="197" y="68"/>
                  </a:lnTo>
                  <a:lnTo>
                    <a:pt x="198" y="69"/>
                  </a:lnTo>
                  <a:lnTo>
                    <a:pt x="199" y="70"/>
                  </a:lnTo>
                  <a:lnTo>
                    <a:pt x="200" y="72"/>
                  </a:lnTo>
                  <a:lnTo>
                    <a:pt x="200" y="73"/>
                  </a:lnTo>
                  <a:lnTo>
                    <a:pt x="201" y="74"/>
                  </a:lnTo>
                  <a:lnTo>
                    <a:pt x="202" y="75"/>
                  </a:lnTo>
                  <a:lnTo>
                    <a:pt x="203" y="77"/>
                  </a:lnTo>
                  <a:lnTo>
                    <a:pt x="204" y="78"/>
                  </a:lnTo>
                  <a:lnTo>
                    <a:pt x="205" y="79"/>
                  </a:lnTo>
                  <a:lnTo>
                    <a:pt x="205" y="80"/>
                  </a:lnTo>
                  <a:lnTo>
                    <a:pt x="206" y="82"/>
                  </a:lnTo>
                  <a:lnTo>
                    <a:pt x="207" y="83"/>
                  </a:lnTo>
                  <a:lnTo>
                    <a:pt x="208" y="84"/>
                  </a:lnTo>
                  <a:lnTo>
                    <a:pt x="209" y="85"/>
                  </a:lnTo>
                  <a:lnTo>
                    <a:pt x="209" y="87"/>
                  </a:lnTo>
                  <a:lnTo>
                    <a:pt x="210" y="88"/>
                  </a:lnTo>
                  <a:lnTo>
                    <a:pt x="211" y="89"/>
                  </a:lnTo>
                  <a:lnTo>
                    <a:pt x="212" y="90"/>
                  </a:lnTo>
                  <a:lnTo>
                    <a:pt x="213" y="92"/>
                  </a:lnTo>
                  <a:lnTo>
                    <a:pt x="213" y="93"/>
                  </a:lnTo>
                  <a:lnTo>
                    <a:pt x="214" y="94"/>
                  </a:lnTo>
                  <a:lnTo>
                    <a:pt x="215" y="96"/>
                  </a:lnTo>
                  <a:lnTo>
                    <a:pt x="216" y="97"/>
                  </a:lnTo>
                  <a:lnTo>
                    <a:pt x="217" y="98"/>
                  </a:lnTo>
                  <a:lnTo>
                    <a:pt x="218" y="100"/>
                  </a:lnTo>
                  <a:lnTo>
                    <a:pt x="218" y="101"/>
                  </a:lnTo>
                  <a:lnTo>
                    <a:pt x="219" y="102"/>
                  </a:lnTo>
                  <a:lnTo>
                    <a:pt x="220" y="103"/>
                  </a:lnTo>
                  <a:lnTo>
                    <a:pt x="221" y="105"/>
                  </a:lnTo>
                  <a:lnTo>
                    <a:pt x="222" y="106"/>
                  </a:lnTo>
                  <a:lnTo>
                    <a:pt x="222" y="107"/>
                  </a:lnTo>
                  <a:lnTo>
                    <a:pt x="223" y="109"/>
                  </a:lnTo>
                  <a:lnTo>
                    <a:pt x="224" y="110"/>
                  </a:lnTo>
                  <a:lnTo>
                    <a:pt x="225" y="111"/>
                  </a:lnTo>
                  <a:lnTo>
                    <a:pt x="226" y="113"/>
                  </a:lnTo>
                  <a:lnTo>
                    <a:pt x="227" y="114"/>
                  </a:lnTo>
                  <a:lnTo>
                    <a:pt x="227" y="115"/>
                  </a:lnTo>
                  <a:lnTo>
                    <a:pt x="228" y="117"/>
                  </a:lnTo>
                  <a:lnTo>
                    <a:pt x="229" y="118"/>
                  </a:lnTo>
                  <a:lnTo>
                    <a:pt x="230" y="119"/>
                  </a:lnTo>
                  <a:lnTo>
                    <a:pt x="231" y="121"/>
                  </a:lnTo>
                  <a:lnTo>
                    <a:pt x="231" y="122"/>
                  </a:lnTo>
                  <a:lnTo>
                    <a:pt x="232" y="123"/>
                  </a:lnTo>
                  <a:lnTo>
                    <a:pt x="233" y="125"/>
                  </a:lnTo>
                  <a:lnTo>
                    <a:pt x="234" y="126"/>
                  </a:lnTo>
                  <a:lnTo>
                    <a:pt x="235" y="127"/>
                  </a:lnTo>
                  <a:lnTo>
                    <a:pt x="236" y="129"/>
                  </a:lnTo>
                  <a:lnTo>
                    <a:pt x="236" y="130"/>
                  </a:lnTo>
                  <a:lnTo>
                    <a:pt x="237" y="131"/>
                  </a:lnTo>
                  <a:lnTo>
                    <a:pt x="238" y="133"/>
                  </a:lnTo>
                  <a:lnTo>
                    <a:pt x="239" y="134"/>
                  </a:lnTo>
                  <a:lnTo>
                    <a:pt x="240" y="135"/>
                  </a:lnTo>
                  <a:lnTo>
                    <a:pt x="240" y="136"/>
                  </a:lnTo>
                  <a:lnTo>
                    <a:pt x="241" y="138"/>
                  </a:lnTo>
                  <a:lnTo>
                    <a:pt x="242" y="139"/>
                  </a:lnTo>
                  <a:lnTo>
                    <a:pt x="243" y="140"/>
                  </a:lnTo>
                  <a:lnTo>
                    <a:pt x="244" y="142"/>
                  </a:lnTo>
                  <a:lnTo>
                    <a:pt x="245" y="143"/>
                  </a:lnTo>
                  <a:lnTo>
                    <a:pt x="245" y="144"/>
                  </a:lnTo>
                  <a:lnTo>
                    <a:pt x="246" y="146"/>
                  </a:lnTo>
                  <a:lnTo>
                    <a:pt x="247" y="147"/>
                  </a:lnTo>
                  <a:lnTo>
                    <a:pt x="248" y="148"/>
                  </a:lnTo>
                  <a:lnTo>
                    <a:pt x="249" y="149"/>
                  </a:lnTo>
                  <a:lnTo>
                    <a:pt x="249" y="151"/>
                  </a:lnTo>
                  <a:lnTo>
                    <a:pt x="250" y="152"/>
                  </a:lnTo>
                  <a:lnTo>
                    <a:pt x="251" y="153"/>
                  </a:lnTo>
                  <a:lnTo>
                    <a:pt x="252" y="154"/>
                  </a:lnTo>
                  <a:lnTo>
                    <a:pt x="253" y="156"/>
                  </a:lnTo>
                  <a:lnTo>
                    <a:pt x="253" y="157"/>
                  </a:lnTo>
                  <a:lnTo>
                    <a:pt x="254" y="158"/>
                  </a:lnTo>
                  <a:lnTo>
                    <a:pt x="255" y="159"/>
                  </a:lnTo>
                  <a:lnTo>
                    <a:pt x="256" y="161"/>
                  </a:lnTo>
                  <a:lnTo>
                    <a:pt x="257" y="162"/>
                  </a:lnTo>
                  <a:lnTo>
                    <a:pt x="258" y="163"/>
                  </a:lnTo>
                  <a:lnTo>
                    <a:pt x="258" y="164"/>
                  </a:lnTo>
                  <a:lnTo>
                    <a:pt x="259" y="166"/>
                  </a:lnTo>
                  <a:lnTo>
                    <a:pt x="260" y="167"/>
                  </a:lnTo>
                  <a:lnTo>
                    <a:pt x="261" y="168"/>
                  </a:lnTo>
                  <a:lnTo>
                    <a:pt x="262" y="169"/>
                  </a:lnTo>
                  <a:lnTo>
                    <a:pt x="262" y="170"/>
                  </a:lnTo>
                  <a:lnTo>
                    <a:pt x="263" y="172"/>
                  </a:lnTo>
                  <a:lnTo>
                    <a:pt x="264" y="173"/>
                  </a:lnTo>
                  <a:lnTo>
                    <a:pt x="265" y="174"/>
                  </a:lnTo>
                  <a:lnTo>
                    <a:pt x="266" y="175"/>
                  </a:lnTo>
                  <a:lnTo>
                    <a:pt x="267" y="176"/>
                  </a:lnTo>
                  <a:lnTo>
                    <a:pt x="267" y="177"/>
                  </a:lnTo>
                  <a:lnTo>
                    <a:pt x="268" y="178"/>
                  </a:lnTo>
                  <a:lnTo>
                    <a:pt x="269" y="180"/>
                  </a:lnTo>
                  <a:lnTo>
                    <a:pt x="270" y="181"/>
                  </a:lnTo>
                  <a:lnTo>
                    <a:pt x="271" y="182"/>
                  </a:lnTo>
                  <a:lnTo>
                    <a:pt x="271" y="183"/>
                  </a:lnTo>
                  <a:lnTo>
                    <a:pt x="272" y="184"/>
                  </a:lnTo>
                  <a:lnTo>
                    <a:pt x="273" y="185"/>
                  </a:lnTo>
                  <a:lnTo>
                    <a:pt x="274" y="186"/>
                  </a:lnTo>
                  <a:lnTo>
                    <a:pt x="275" y="187"/>
                  </a:lnTo>
                  <a:lnTo>
                    <a:pt x="276" y="188"/>
                  </a:lnTo>
                  <a:lnTo>
                    <a:pt x="276" y="189"/>
                  </a:lnTo>
                  <a:lnTo>
                    <a:pt x="277" y="190"/>
                  </a:lnTo>
                  <a:lnTo>
                    <a:pt x="278" y="192"/>
                  </a:lnTo>
                  <a:lnTo>
                    <a:pt x="279" y="193"/>
                  </a:lnTo>
                  <a:lnTo>
                    <a:pt x="280" y="194"/>
                  </a:lnTo>
                  <a:lnTo>
                    <a:pt x="280" y="195"/>
                  </a:lnTo>
                  <a:lnTo>
                    <a:pt x="281" y="196"/>
                  </a:lnTo>
                  <a:lnTo>
                    <a:pt x="282" y="197"/>
                  </a:lnTo>
                  <a:lnTo>
                    <a:pt x="283" y="198"/>
                  </a:lnTo>
                  <a:lnTo>
                    <a:pt x="284" y="199"/>
                  </a:lnTo>
                  <a:lnTo>
                    <a:pt x="285" y="199"/>
                  </a:lnTo>
                  <a:lnTo>
                    <a:pt x="285" y="200"/>
                  </a:lnTo>
                  <a:lnTo>
                    <a:pt x="286" y="201"/>
                  </a:lnTo>
                  <a:lnTo>
                    <a:pt x="287" y="202"/>
                  </a:lnTo>
                  <a:lnTo>
                    <a:pt x="288" y="203"/>
                  </a:lnTo>
                  <a:lnTo>
                    <a:pt x="289" y="204"/>
                  </a:lnTo>
                  <a:lnTo>
                    <a:pt x="289" y="205"/>
                  </a:lnTo>
                  <a:lnTo>
                    <a:pt x="290" y="206"/>
                  </a:lnTo>
                  <a:lnTo>
                    <a:pt x="291" y="207"/>
                  </a:lnTo>
                  <a:lnTo>
                    <a:pt x="292" y="208"/>
                  </a:lnTo>
                  <a:lnTo>
                    <a:pt x="293" y="209"/>
                  </a:lnTo>
                  <a:lnTo>
                    <a:pt x="294" y="210"/>
                  </a:lnTo>
                  <a:lnTo>
                    <a:pt x="295" y="211"/>
                  </a:lnTo>
                  <a:lnTo>
                    <a:pt x="296" y="212"/>
                  </a:lnTo>
                  <a:lnTo>
                    <a:pt x="297" y="213"/>
                  </a:lnTo>
                  <a:lnTo>
                    <a:pt x="298" y="213"/>
                  </a:lnTo>
                  <a:lnTo>
                    <a:pt x="298" y="214"/>
                  </a:lnTo>
                  <a:lnTo>
                    <a:pt x="299" y="215"/>
                  </a:lnTo>
                  <a:lnTo>
                    <a:pt x="300" y="216"/>
                  </a:lnTo>
                  <a:lnTo>
                    <a:pt x="301" y="216"/>
                  </a:lnTo>
                  <a:lnTo>
                    <a:pt x="302" y="217"/>
                  </a:lnTo>
                  <a:lnTo>
                    <a:pt x="302" y="218"/>
                  </a:lnTo>
                  <a:lnTo>
                    <a:pt x="303" y="219"/>
                  </a:lnTo>
                  <a:lnTo>
                    <a:pt x="304" y="219"/>
                  </a:lnTo>
                  <a:lnTo>
                    <a:pt x="305" y="220"/>
                  </a:lnTo>
                  <a:lnTo>
                    <a:pt x="306" y="221"/>
                  </a:lnTo>
                  <a:lnTo>
                    <a:pt x="307" y="221"/>
                  </a:lnTo>
                  <a:lnTo>
                    <a:pt x="307" y="222"/>
                  </a:lnTo>
                  <a:lnTo>
                    <a:pt x="308" y="222"/>
                  </a:lnTo>
                  <a:lnTo>
                    <a:pt x="309" y="223"/>
                  </a:lnTo>
                  <a:lnTo>
                    <a:pt x="310" y="224"/>
                  </a:lnTo>
                  <a:lnTo>
                    <a:pt x="311" y="224"/>
                  </a:lnTo>
                  <a:lnTo>
                    <a:pt x="311" y="225"/>
                  </a:lnTo>
                  <a:lnTo>
                    <a:pt x="312" y="225"/>
                  </a:lnTo>
                  <a:lnTo>
                    <a:pt x="313" y="226"/>
                  </a:lnTo>
                  <a:lnTo>
                    <a:pt x="314" y="226"/>
                  </a:lnTo>
                  <a:lnTo>
                    <a:pt x="315" y="227"/>
                  </a:lnTo>
                  <a:lnTo>
                    <a:pt x="316" y="227"/>
                  </a:lnTo>
                  <a:lnTo>
                    <a:pt x="316" y="228"/>
                  </a:lnTo>
                  <a:lnTo>
                    <a:pt x="317" y="228"/>
                  </a:lnTo>
                  <a:lnTo>
                    <a:pt x="318" y="229"/>
                  </a:lnTo>
                  <a:lnTo>
                    <a:pt x="319" y="229"/>
                  </a:lnTo>
                  <a:lnTo>
                    <a:pt x="320" y="230"/>
                  </a:lnTo>
                  <a:lnTo>
                    <a:pt x="321" y="231"/>
                  </a:lnTo>
                  <a:lnTo>
                    <a:pt x="322" y="231"/>
                  </a:lnTo>
                  <a:lnTo>
                    <a:pt x="323" y="231"/>
                  </a:lnTo>
                  <a:lnTo>
                    <a:pt x="324" y="232"/>
                  </a:lnTo>
                  <a:lnTo>
                    <a:pt x="325" y="232"/>
                  </a:lnTo>
                  <a:lnTo>
                    <a:pt x="326" y="233"/>
                  </a:lnTo>
                  <a:lnTo>
                    <a:pt x="327" y="233"/>
                  </a:lnTo>
                  <a:lnTo>
                    <a:pt x="328" y="233"/>
                  </a:lnTo>
                  <a:lnTo>
                    <a:pt x="329" y="234"/>
                  </a:lnTo>
                  <a:lnTo>
                    <a:pt x="330" y="234"/>
                  </a:lnTo>
                  <a:lnTo>
                    <a:pt x="331" y="234"/>
                  </a:lnTo>
                  <a:lnTo>
                    <a:pt x="332" y="234"/>
                  </a:lnTo>
                  <a:lnTo>
                    <a:pt x="333" y="235"/>
                  </a:lnTo>
                  <a:lnTo>
                    <a:pt x="334" y="235"/>
                  </a:lnTo>
                  <a:lnTo>
                    <a:pt x="335" y="235"/>
                  </a:lnTo>
                  <a:lnTo>
                    <a:pt x="336" y="235"/>
                  </a:lnTo>
                  <a:lnTo>
                    <a:pt x="337" y="235"/>
                  </a:lnTo>
                  <a:lnTo>
                    <a:pt x="338" y="236"/>
                  </a:lnTo>
                  <a:lnTo>
                    <a:pt x="339" y="236"/>
                  </a:lnTo>
                  <a:lnTo>
                    <a:pt x="340" y="236"/>
                  </a:lnTo>
                  <a:lnTo>
                    <a:pt x="341" y="236"/>
                  </a:lnTo>
                  <a:lnTo>
                    <a:pt x="342" y="236"/>
                  </a:lnTo>
                  <a:lnTo>
                    <a:pt x="343" y="236"/>
                  </a:lnTo>
                  <a:lnTo>
                    <a:pt x="344" y="236"/>
                  </a:lnTo>
                  <a:lnTo>
                    <a:pt x="345" y="236"/>
                  </a:lnTo>
                  <a:lnTo>
                    <a:pt x="346" y="236"/>
                  </a:lnTo>
                  <a:lnTo>
                    <a:pt x="347" y="236"/>
                  </a:lnTo>
                  <a:lnTo>
                    <a:pt x="348" y="236"/>
                  </a:lnTo>
                  <a:lnTo>
                    <a:pt x="349" y="236"/>
                  </a:lnTo>
                  <a:lnTo>
                    <a:pt x="350" y="235"/>
                  </a:lnTo>
                  <a:lnTo>
                    <a:pt x="351" y="235"/>
                  </a:lnTo>
                  <a:lnTo>
                    <a:pt x="352" y="235"/>
                  </a:lnTo>
                  <a:lnTo>
                    <a:pt x="353" y="235"/>
                  </a:lnTo>
                  <a:lnTo>
                    <a:pt x="354" y="235"/>
                  </a:lnTo>
                  <a:lnTo>
                    <a:pt x="355" y="234"/>
                  </a:lnTo>
                  <a:lnTo>
                    <a:pt x="356" y="234"/>
                  </a:lnTo>
                  <a:lnTo>
                    <a:pt x="357" y="234"/>
                  </a:lnTo>
                  <a:lnTo>
                    <a:pt x="358" y="234"/>
                  </a:lnTo>
                  <a:lnTo>
                    <a:pt x="359" y="233"/>
                  </a:lnTo>
                  <a:lnTo>
                    <a:pt x="360" y="233"/>
                  </a:lnTo>
                  <a:lnTo>
                    <a:pt x="361" y="232"/>
                  </a:lnTo>
                  <a:lnTo>
                    <a:pt x="362" y="232"/>
                  </a:lnTo>
                  <a:lnTo>
                    <a:pt x="363" y="232"/>
                  </a:lnTo>
                  <a:lnTo>
                    <a:pt x="364" y="231"/>
                  </a:lnTo>
                  <a:lnTo>
                    <a:pt x="365" y="231"/>
                  </a:lnTo>
                  <a:lnTo>
                    <a:pt x="366" y="230"/>
                  </a:lnTo>
                  <a:lnTo>
                    <a:pt x="367" y="230"/>
                  </a:lnTo>
                  <a:lnTo>
                    <a:pt x="368" y="229"/>
                  </a:lnTo>
                  <a:lnTo>
                    <a:pt x="369" y="229"/>
                  </a:lnTo>
                  <a:lnTo>
                    <a:pt x="369" y="228"/>
                  </a:lnTo>
                  <a:lnTo>
                    <a:pt x="370" y="228"/>
                  </a:lnTo>
                  <a:lnTo>
                    <a:pt x="371" y="227"/>
                  </a:lnTo>
                  <a:lnTo>
                    <a:pt x="372" y="227"/>
                  </a:lnTo>
                  <a:lnTo>
                    <a:pt x="373" y="226"/>
                  </a:lnTo>
                  <a:lnTo>
                    <a:pt x="374" y="226"/>
                  </a:lnTo>
                  <a:lnTo>
                    <a:pt x="374" y="225"/>
                  </a:lnTo>
                  <a:lnTo>
                    <a:pt x="375" y="225"/>
                  </a:lnTo>
                  <a:lnTo>
                    <a:pt x="376" y="224"/>
                  </a:lnTo>
                  <a:lnTo>
                    <a:pt x="377" y="224"/>
                  </a:lnTo>
                  <a:lnTo>
                    <a:pt x="378" y="223"/>
                  </a:lnTo>
                  <a:lnTo>
                    <a:pt x="378" y="222"/>
                  </a:lnTo>
                  <a:lnTo>
                    <a:pt x="379" y="222"/>
                  </a:lnTo>
                  <a:lnTo>
                    <a:pt x="380" y="221"/>
                  </a:lnTo>
                  <a:lnTo>
                    <a:pt x="381" y="221"/>
                  </a:lnTo>
                  <a:lnTo>
                    <a:pt x="382" y="220"/>
                  </a:lnTo>
                  <a:lnTo>
                    <a:pt x="382" y="219"/>
                  </a:lnTo>
                  <a:lnTo>
                    <a:pt x="383" y="219"/>
                  </a:lnTo>
                  <a:lnTo>
                    <a:pt x="384" y="218"/>
                  </a:lnTo>
                  <a:lnTo>
                    <a:pt x="385" y="217"/>
                  </a:lnTo>
                  <a:lnTo>
                    <a:pt x="386" y="216"/>
                  </a:lnTo>
                  <a:lnTo>
                    <a:pt x="387" y="216"/>
                  </a:lnTo>
                  <a:lnTo>
                    <a:pt x="387" y="215"/>
                  </a:lnTo>
                  <a:lnTo>
                    <a:pt x="388" y="214"/>
                  </a:lnTo>
                  <a:lnTo>
                    <a:pt x="389" y="213"/>
                  </a:lnTo>
                  <a:lnTo>
                    <a:pt x="390" y="213"/>
                  </a:lnTo>
                  <a:lnTo>
                    <a:pt x="391" y="212"/>
                  </a:lnTo>
                  <a:lnTo>
                    <a:pt x="391" y="211"/>
                  </a:lnTo>
                  <a:lnTo>
                    <a:pt x="392" y="210"/>
                  </a:lnTo>
                  <a:lnTo>
                    <a:pt x="393" y="209"/>
                  </a:lnTo>
                  <a:lnTo>
                    <a:pt x="394" y="209"/>
                  </a:lnTo>
                  <a:lnTo>
                    <a:pt x="395" y="208"/>
                  </a:lnTo>
                  <a:lnTo>
                    <a:pt x="396" y="207"/>
                  </a:lnTo>
                  <a:lnTo>
                    <a:pt x="396" y="206"/>
                  </a:lnTo>
                  <a:lnTo>
                    <a:pt x="397" y="205"/>
                  </a:lnTo>
                  <a:lnTo>
                    <a:pt x="398" y="204"/>
                  </a:lnTo>
                  <a:lnTo>
                    <a:pt x="399" y="203"/>
                  </a:lnTo>
                  <a:lnTo>
                    <a:pt x="400" y="202"/>
                  </a:lnTo>
                  <a:lnTo>
                    <a:pt x="400" y="201"/>
                  </a:lnTo>
                  <a:lnTo>
                    <a:pt x="401" y="200"/>
                  </a:lnTo>
                  <a:lnTo>
                    <a:pt x="402" y="199"/>
                  </a:lnTo>
                  <a:lnTo>
                    <a:pt x="403" y="199"/>
                  </a:lnTo>
                  <a:lnTo>
                    <a:pt x="404" y="198"/>
                  </a:lnTo>
                  <a:lnTo>
                    <a:pt x="405" y="197"/>
                  </a:lnTo>
                  <a:lnTo>
                    <a:pt x="405" y="196"/>
                  </a:lnTo>
                  <a:lnTo>
                    <a:pt x="406" y="195"/>
                  </a:lnTo>
                  <a:lnTo>
                    <a:pt x="407" y="194"/>
                  </a:lnTo>
                  <a:lnTo>
                    <a:pt x="408" y="193"/>
                  </a:lnTo>
                  <a:lnTo>
                    <a:pt x="409" y="192"/>
                  </a:lnTo>
                  <a:lnTo>
                    <a:pt x="409" y="190"/>
                  </a:lnTo>
                  <a:lnTo>
                    <a:pt x="410" y="189"/>
                  </a:lnTo>
                  <a:lnTo>
                    <a:pt x="411" y="188"/>
                  </a:lnTo>
                  <a:lnTo>
                    <a:pt x="412" y="187"/>
                  </a:lnTo>
                  <a:lnTo>
                    <a:pt x="413" y="186"/>
                  </a:lnTo>
                  <a:lnTo>
                    <a:pt x="414" y="185"/>
                  </a:lnTo>
                  <a:lnTo>
                    <a:pt x="414" y="184"/>
                  </a:lnTo>
                  <a:lnTo>
                    <a:pt x="415" y="183"/>
                  </a:lnTo>
                  <a:lnTo>
                    <a:pt x="416" y="182"/>
                  </a:lnTo>
                  <a:lnTo>
                    <a:pt x="417" y="181"/>
                  </a:lnTo>
                  <a:lnTo>
                    <a:pt x="418" y="180"/>
                  </a:lnTo>
                  <a:lnTo>
                    <a:pt x="418" y="178"/>
                  </a:lnTo>
                  <a:lnTo>
                    <a:pt x="419" y="177"/>
                  </a:lnTo>
                  <a:lnTo>
                    <a:pt x="420" y="176"/>
                  </a:lnTo>
                  <a:lnTo>
                    <a:pt x="421" y="175"/>
                  </a:lnTo>
                  <a:lnTo>
                    <a:pt x="422" y="174"/>
                  </a:lnTo>
                  <a:lnTo>
                    <a:pt x="422" y="173"/>
                  </a:lnTo>
                  <a:lnTo>
                    <a:pt x="423" y="172"/>
                  </a:lnTo>
                  <a:lnTo>
                    <a:pt x="424" y="170"/>
                  </a:lnTo>
                  <a:lnTo>
                    <a:pt x="425" y="169"/>
                  </a:lnTo>
                  <a:lnTo>
                    <a:pt x="426" y="168"/>
                  </a:lnTo>
                  <a:lnTo>
                    <a:pt x="427" y="167"/>
                  </a:lnTo>
                  <a:lnTo>
                    <a:pt x="427" y="166"/>
                  </a:lnTo>
                  <a:lnTo>
                    <a:pt x="428" y="164"/>
                  </a:lnTo>
                  <a:lnTo>
                    <a:pt x="429" y="163"/>
                  </a:lnTo>
                  <a:lnTo>
                    <a:pt x="430" y="162"/>
                  </a:lnTo>
                  <a:lnTo>
                    <a:pt x="431" y="161"/>
                  </a:lnTo>
                  <a:lnTo>
                    <a:pt x="431" y="159"/>
                  </a:lnTo>
                  <a:lnTo>
                    <a:pt x="432" y="158"/>
                  </a:lnTo>
                  <a:lnTo>
                    <a:pt x="433" y="157"/>
                  </a:lnTo>
                  <a:lnTo>
                    <a:pt x="434" y="156"/>
                  </a:lnTo>
                  <a:lnTo>
                    <a:pt x="435" y="154"/>
                  </a:lnTo>
                  <a:lnTo>
                    <a:pt x="436" y="153"/>
                  </a:lnTo>
                  <a:lnTo>
                    <a:pt x="436" y="152"/>
                  </a:lnTo>
                  <a:lnTo>
                    <a:pt x="437" y="151"/>
                  </a:lnTo>
                  <a:lnTo>
                    <a:pt x="438" y="149"/>
                  </a:lnTo>
                  <a:lnTo>
                    <a:pt x="439" y="148"/>
                  </a:lnTo>
                  <a:lnTo>
                    <a:pt x="440" y="147"/>
                  </a:lnTo>
                  <a:lnTo>
                    <a:pt x="440" y="146"/>
                  </a:lnTo>
                  <a:lnTo>
                    <a:pt x="441" y="144"/>
                  </a:lnTo>
                  <a:lnTo>
                    <a:pt x="442" y="143"/>
                  </a:lnTo>
                  <a:lnTo>
                    <a:pt x="443" y="142"/>
                  </a:lnTo>
                  <a:lnTo>
                    <a:pt x="444" y="140"/>
                  </a:lnTo>
                  <a:lnTo>
                    <a:pt x="445" y="139"/>
                  </a:lnTo>
                  <a:lnTo>
                    <a:pt x="445" y="138"/>
                  </a:lnTo>
                  <a:lnTo>
                    <a:pt x="446" y="136"/>
                  </a:lnTo>
                  <a:lnTo>
                    <a:pt x="447" y="135"/>
                  </a:lnTo>
                  <a:lnTo>
                    <a:pt x="448" y="134"/>
                  </a:lnTo>
                  <a:lnTo>
                    <a:pt x="449" y="133"/>
                  </a:lnTo>
                  <a:lnTo>
                    <a:pt x="449" y="131"/>
                  </a:lnTo>
                  <a:lnTo>
                    <a:pt x="450" y="130"/>
                  </a:lnTo>
                  <a:lnTo>
                    <a:pt x="451" y="129"/>
                  </a:lnTo>
                  <a:lnTo>
                    <a:pt x="452" y="127"/>
                  </a:lnTo>
                  <a:lnTo>
                    <a:pt x="453" y="126"/>
                  </a:lnTo>
                  <a:lnTo>
                    <a:pt x="454" y="125"/>
                  </a:lnTo>
                  <a:lnTo>
                    <a:pt x="454" y="123"/>
                  </a:lnTo>
                  <a:lnTo>
                    <a:pt x="455" y="122"/>
                  </a:lnTo>
                  <a:lnTo>
                    <a:pt x="456" y="121"/>
                  </a:lnTo>
                  <a:lnTo>
                    <a:pt x="457" y="119"/>
                  </a:lnTo>
                  <a:lnTo>
                    <a:pt x="458" y="118"/>
                  </a:lnTo>
                </a:path>
              </a:pathLst>
            </a:custGeom>
            <a:noFill/>
            <a:ln w="9525">
              <a:solidFill>
                <a:srgbClr val="000000"/>
              </a:solidFill>
              <a:prstDash val="solid"/>
              <a:round/>
              <a:headEnd/>
              <a:tailEnd/>
            </a:ln>
          </p:spPr>
          <p:txBody>
            <a:bodyPr/>
            <a:lstStyle/>
            <a:p>
              <a:endParaRPr lang="en-US"/>
            </a:p>
          </p:txBody>
        </p:sp>
        <p:sp>
          <p:nvSpPr>
            <p:cNvPr id="19534" name="Freeform 13"/>
            <p:cNvSpPr>
              <a:spLocks/>
            </p:cNvSpPr>
            <p:nvPr/>
          </p:nvSpPr>
          <p:spPr bwMode="auto">
            <a:xfrm>
              <a:off x="474" y="1520"/>
              <a:ext cx="2734" cy="1406"/>
            </a:xfrm>
            <a:custGeom>
              <a:avLst/>
              <a:gdLst>
                <a:gd name="T0" fmla="*/ 42 w 458"/>
                <a:gd name="T1" fmla="*/ 769 h 236"/>
                <a:gd name="T2" fmla="*/ 84 w 458"/>
                <a:gd name="T3" fmla="*/ 834 h 236"/>
                <a:gd name="T4" fmla="*/ 131 w 458"/>
                <a:gd name="T5" fmla="*/ 906 h 236"/>
                <a:gd name="T6" fmla="*/ 173 w 458"/>
                <a:gd name="T7" fmla="*/ 971 h 236"/>
                <a:gd name="T8" fmla="*/ 215 w 458"/>
                <a:gd name="T9" fmla="*/ 1037 h 236"/>
                <a:gd name="T10" fmla="*/ 263 w 458"/>
                <a:gd name="T11" fmla="*/ 1096 h 236"/>
                <a:gd name="T12" fmla="*/ 304 w 458"/>
                <a:gd name="T13" fmla="*/ 1156 h 236"/>
                <a:gd name="T14" fmla="*/ 346 w 458"/>
                <a:gd name="T15" fmla="*/ 1203 h 236"/>
                <a:gd name="T16" fmla="*/ 394 w 458"/>
                <a:gd name="T17" fmla="*/ 1251 h 236"/>
                <a:gd name="T18" fmla="*/ 436 w 458"/>
                <a:gd name="T19" fmla="*/ 1293 h 236"/>
                <a:gd name="T20" fmla="*/ 478 w 458"/>
                <a:gd name="T21" fmla="*/ 1329 h 236"/>
                <a:gd name="T22" fmla="*/ 525 w 458"/>
                <a:gd name="T23" fmla="*/ 1358 h 236"/>
                <a:gd name="T24" fmla="*/ 567 w 458"/>
                <a:gd name="T25" fmla="*/ 1382 h 236"/>
                <a:gd name="T26" fmla="*/ 609 w 458"/>
                <a:gd name="T27" fmla="*/ 1394 h 236"/>
                <a:gd name="T28" fmla="*/ 657 w 458"/>
                <a:gd name="T29" fmla="*/ 1406 h 236"/>
                <a:gd name="T30" fmla="*/ 698 w 458"/>
                <a:gd name="T31" fmla="*/ 1406 h 236"/>
                <a:gd name="T32" fmla="*/ 746 w 458"/>
                <a:gd name="T33" fmla="*/ 1400 h 236"/>
                <a:gd name="T34" fmla="*/ 788 w 458"/>
                <a:gd name="T35" fmla="*/ 1388 h 236"/>
                <a:gd name="T36" fmla="*/ 830 w 458"/>
                <a:gd name="T37" fmla="*/ 1364 h 236"/>
                <a:gd name="T38" fmla="*/ 878 w 458"/>
                <a:gd name="T39" fmla="*/ 1340 h 236"/>
                <a:gd name="T40" fmla="*/ 919 w 458"/>
                <a:gd name="T41" fmla="*/ 1305 h 236"/>
                <a:gd name="T42" fmla="*/ 961 w 458"/>
                <a:gd name="T43" fmla="*/ 1269 h 236"/>
                <a:gd name="T44" fmla="*/ 1009 w 458"/>
                <a:gd name="T45" fmla="*/ 1221 h 236"/>
                <a:gd name="T46" fmla="*/ 1051 w 458"/>
                <a:gd name="T47" fmla="*/ 1174 h 236"/>
                <a:gd name="T48" fmla="*/ 1092 w 458"/>
                <a:gd name="T49" fmla="*/ 1114 h 236"/>
                <a:gd name="T50" fmla="*/ 1140 w 458"/>
                <a:gd name="T51" fmla="*/ 1055 h 236"/>
                <a:gd name="T52" fmla="*/ 1182 w 458"/>
                <a:gd name="T53" fmla="*/ 995 h 236"/>
                <a:gd name="T54" fmla="*/ 1224 w 458"/>
                <a:gd name="T55" fmla="*/ 929 h 236"/>
                <a:gd name="T56" fmla="*/ 1271 w 458"/>
                <a:gd name="T57" fmla="*/ 858 h 236"/>
                <a:gd name="T58" fmla="*/ 1313 w 458"/>
                <a:gd name="T59" fmla="*/ 792 h 236"/>
                <a:gd name="T60" fmla="*/ 1355 w 458"/>
                <a:gd name="T61" fmla="*/ 721 h 236"/>
                <a:gd name="T62" fmla="*/ 1403 w 458"/>
                <a:gd name="T63" fmla="*/ 649 h 236"/>
                <a:gd name="T64" fmla="*/ 1445 w 458"/>
                <a:gd name="T65" fmla="*/ 578 h 236"/>
                <a:gd name="T66" fmla="*/ 1486 w 458"/>
                <a:gd name="T67" fmla="*/ 506 h 236"/>
                <a:gd name="T68" fmla="*/ 1534 w 458"/>
                <a:gd name="T69" fmla="*/ 441 h 236"/>
                <a:gd name="T70" fmla="*/ 1576 w 458"/>
                <a:gd name="T71" fmla="*/ 375 h 236"/>
                <a:gd name="T72" fmla="*/ 1618 w 458"/>
                <a:gd name="T73" fmla="*/ 316 h 236"/>
                <a:gd name="T74" fmla="*/ 1665 w 458"/>
                <a:gd name="T75" fmla="*/ 256 h 236"/>
                <a:gd name="T76" fmla="*/ 1707 w 458"/>
                <a:gd name="T77" fmla="*/ 209 h 236"/>
                <a:gd name="T78" fmla="*/ 1749 w 458"/>
                <a:gd name="T79" fmla="*/ 161 h 236"/>
                <a:gd name="T80" fmla="*/ 1797 w 458"/>
                <a:gd name="T81" fmla="*/ 119 h 236"/>
                <a:gd name="T82" fmla="*/ 1839 w 458"/>
                <a:gd name="T83" fmla="*/ 83 h 236"/>
                <a:gd name="T84" fmla="*/ 1886 w 458"/>
                <a:gd name="T85" fmla="*/ 54 h 236"/>
                <a:gd name="T86" fmla="*/ 1928 w 458"/>
                <a:gd name="T87" fmla="*/ 30 h 236"/>
                <a:gd name="T88" fmla="*/ 1970 w 458"/>
                <a:gd name="T89" fmla="*/ 12 h 236"/>
                <a:gd name="T90" fmla="*/ 2018 w 458"/>
                <a:gd name="T91" fmla="*/ 0 h 236"/>
                <a:gd name="T92" fmla="*/ 2059 w 458"/>
                <a:gd name="T93" fmla="*/ 0 h 236"/>
                <a:gd name="T94" fmla="*/ 2101 w 458"/>
                <a:gd name="T95" fmla="*/ 6 h 236"/>
                <a:gd name="T96" fmla="*/ 2149 w 458"/>
                <a:gd name="T97" fmla="*/ 18 h 236"/>
                <a:gd name="T98" fmla="*/ 2191 w 458"/>
                <a:gd name="T99" fmla="*/ 36 h 236"/>
                <a:gd name="T100" fmla="*/ 2233 w 458"/>
                <a:gd name="T101" fmla="*/ 66 h 236"/>
                <a:gd name="T102" fmla="*/ 2280 w 458"/>
                <a:gd name="T103" fmla="*/ 95 h 236"/>
                <a:gd name="T104" fmla="*/ 2322 w 458"/>
                <a:gd name="T105" fmla="*/ 137 h 236"/>
                <a:gd name="T106" fmla="*/ 2364 w 458"/>
                <a:gd name="T107" fmla="*/ 179 h 236"/>
                <a:gd name="T108" fmla="*/ 2412 w 458"/>
                <a:gd name="T109" fmla="*/ 226 h 236"/>
                <a:gd name="T110" fmla="*/ 2453 w 458"/>
                <a:gd name="T111" fmla="*/ 286 h 236"/>
                <a:gd name="T112" fmla="*/ 2495 w 458"/>
                <a:gd name="T113" fmla="*/ 346 h 236"/>
                <a:gd name="T114" fmla="*/ 2543 w 458"/>
                <a:gd name="T115" fmla="*/ 405 h 236"/>
                <a:gd name="T116" fmla="*/ 2585 w 458"/>
                <a:gd name="T117" fmla="*/ 471 h 236"/>
                <a:gd name="T118" fmla="*/ 2627 w 458"/>
                <a:gd name="T119" fmla="*/ 536 h 236"/>
                <a:gd name="T120" fmla="*/ 2674 w 458"/>
                <a:gd name="T121" fmla="*/ 608 h 236"/>
                <a:gd name="T122" fmla="*/ 2716 w 458"/>
                <a:gd name="T123" fmla="*/ 679 h 2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58" h="236">
                  <a:moveTo>
                    <a:pt x="0" y="118"/>
                  </a:moveTo>
                  <a:lnTo>
                    <a:pt x="1" y="119"/>
                  </a:lnTo>
                  <a:lnTo>
                    <a:pt x="2" y="121"/>
                  </a:lnTo>
                  <a:lnTo>
                    <a:pt x="3" y="122"/>
                  </a:lnTo>
                  <a:lnTo>
                    <a:pt x="4" y="123"/>
                  </a:lnTo>
                  <a:lnTo>
                    <a:pt x="4" y="125"/>
                  </a:lnTo>
                  <a:lnTo>
                    <a:pt x="5" y="126"/>
                  </a:lnTo>
                  <a:lnTo>
                    <a:pt x="6" y="127"/>
                  </a:lnTo>
                  <a:lnTo>
                    <a:pt x="7" y="129"/>
                  </a:lnTo>
                  <a:lnTo>
                    <a:pt x="8" y="130"/>
                  </a:lnTo>
                  <a:lnTo>
                    <a:pt x="9" y="131"/>
                  </a:lnTo>
                  <a:lnTo>
                    <a:pt x="9" y="133"/>
                  </a:lnTo>
                  <a:lnTo>
                    <a:pt x="10" y="134"/>
                  </a:lnTo>
                  <a:lnTo>
                    <a:pt x="11" y="135"/>
                  </a:lnTo>
                  <a:lnTo>
                    <a:pt x="12" y="136"/>
                  </a:lnTo>
                  <a:lnTo>
                    <a:pt x="13" y="138"/>
                  </a:lnTo>
                  <a:lnTo>
                    <a:pt x="13" y="139"/>
                  </a:lnTo>
                  <a:lnTo>
                    <a:pt x="14" y="140"/>
                  </a:lnTo>
                  <a:lnTo>
                    <a:pt x="15" y="142"/>
                  </a:lnTo>
                  <a:lnTo>
                    <a:pt x="16" y="143"/>
                  </a:lnTo>
                  <a:lnTo>
                    <a:pt x="17" y="144"/>
                  </a:lnTo>
                  <a:lnTo>
                    <a:pt x="18" y="146"/>
                  </a:lnTo>
                  <a:lnTo>
                    <a:pt x="18" y="147"/>
                  </a:lnTo>
                  <a:lnTo>
                    <a:pt x="19" y="148"/>
                  </a:lnTo>
                  <a:lnTo>
                    <a:pt x="20" y="149"/>
                  </a:lnTo>
                  <a:lnTo>
                    <a:pt x="21" y="151"/>
                  </a:lnTo>
                  <a:lnTo>
                    <a:pt x="22" y="152"/>
                  </a:lnTo>
                  <a:lnTo>
                    <a:pt x="22" y="153"/>
                  </a:lnTo>
                  <a:lnTo>
                    <a:pt x="23" y="154"/>
                  </a:lnTo>
                  <a:lnTo>
                    <a:pt x="24" y="156"/>
                  </a:lnTo>
                  <a:lnTo>
                    <a:pt x="25" y="157"/>
                  </a:lnTo>
                  <a:lnTo>
                    <a:pt x="26" y="158"/>
                  </a:lnTo>
                  <a:lnTo>
                    <a:pt x="27" y="159"/>
                  </a:lnTo>
                  <a:lnTo>
                    <a:pt x="27" y="161"/>
                  </a:lnTo>
                  <a:lnTo>
                    <a:pt x="28" y="162"/>
                  </a:lnTo>
                  <a:lnTo>
                    <a:pt x="29" y="163"/>
                  </a:lnTo>
                  <a:lnTo>
                    <a:pt x="30" y="164"/>
                  </a:lnTo>
                  <a:lnTo>
                    <a:pt x="31" y="166"/>
                  </a:lnTo>
                  <a:lnTo>
                    <a:pt x="31" y="167"/>
                  </a:lnTo>
                  <a:lnTo>
                    <a:pt x="32" y="168"/>
                  </a:lnTo>
                  <a:lnTo>
                    <a:pt x="33" y="169"/>
                  </a:lnTo>
                  <a:lnTo>
                    <a:pt x="34" y="170"/>
                  </a:lnTo>
                  <a:lnTo>
                    <a:pt x="35" y="172"/>
                  </a:lnTo>
                  <a:lnTo>
                    <a:pt x="36" y="173"/>
                  </a:lnTo>
                  <a:lnTo>
                    <a:pt x="36" y="174"/>
                  </a:lnTo>
                  <a:lnTo>
                    <a:pt x="37" y="175"/>
                  </a:lnTo>
                  <a:lnTo>
                    <a:pt x="38" y="176"/>
                  </a:lnTo>
                  <a:lnTo>
                    <a:pt x="39" y="177"/>
                  </a:lnTo>
                  <a:lnTo>
                    <a:pt x="40" y="178"/>
                  </a:lnTo>
                  <a:lnTo>
                    <a:pt x="40" y="180"/>
                  </a:lnTo>
                  <a:lnTo>
                    <a:pt x="41" y="181"/>
                  </a:lnTo>
                  <a:lnTo>
                    <a:pt x="42" y="182"/>
                  </a:lnTo>
                  <a:lnTo>
                    <a:pt x="43" y="183"/>
                  </a:lnTo>
                  <a:lnTo>
                    <a:pt x="44" y="184"/>
                  </a:lnTo>
                  <a:lnTo>
                    <a:pt x="44" y="185"/>
                  </a:lnTo>
                  <a:lnTo>
                    <a:pt x="45" y="186"/>
                  </a:lnTo>
                  <a:lnTo>
                    <a:pt x="46" y="187"/>
                  </a:lnTo>
                  <a:lnTo>
                    <a:pt x="47" y="188"/>
                  </a:lnTo>
                  <a:lnTo>
                    <a:pt x="48" y="189"/>
                  </a:lnTo>
                  <a:lnTo>
                    <a:pt x="49" y="190"/>
                  </a:lnTo>
                  <a:lnTo>
                    <a:pt x="49" y="192"/>
                  </a:lnTo>
                  <a:lnTo>
                    <a:pt x="50" y="193"/>
                  </a:lnTo>
                  <a:lnTo>
                    <a:pt x="51" y="194"/>
                  </a:lnTo>
                  <a:lnTo>
                    <a:pt x="52" y="195"/>
                  </a:lnTo>
                  <a:lnTo>
                    <a:pt x="53" y="196"/>
                  </a:lnTo>
                  <a:lnTo>
                    <a:pt x="53" y="197"/>
                  </a:lnTo>
                  <a:lnTo>
                    <a:pt x="54" y="198"/>
                  </a:lnTo>
                  <a:lnTo>
                    <a:pt x="55" y="199"/>
                  </a:lnTo>
                  <a:lnTo>
                    <a:pt x="56" y="199"/>
                  </a:lnTo>
                  <a:lnTo>
                    <a:pt x="57" y="200"/>
                  </a:lnTo>
                  <a:lnTo>
                    <a:pt x="58" y="201"/>
                  </a:lnTo>
                  <a:lnTo>
                    <a:pt x="58" y="202"/>
                  </a:lnTo>
                  <a:lnTo>
                    <a:pt x="59" y="203"/>
                  </a:lnTo>
                  <a:lnTo>
                    <a:pt x="60" y="204"/>
                  </a:lnTo>
                  <a:lnTo>
                    <a:pt x="61" y="205"/>
                  </a:lnTo>
                  <a:lnTo>
                    <a:pt x="62" y="206"/>
                  </a:lnTo>
                  <a:lnTo>
                    <a:pt x="62" y="207"/>
                  </a:lnTo>
                  <a:lnTo>
                    <a:pt x="63" y="208"/>
                  </a:lnTo>
                  <a:lnTo>
                    <a:pt x="64" y="209"/>
                  </a:lnTo>
                  <a:lnTo>
                    <a:pt x="65" y="209"/>
                  </a:lnTo>
                  <a:lnTo>
                    <a:pt x="66" y="210"/>
                  </a:lnTo>
                  <a:lnTo>
                    <a:pt x="67" y="211"/>
                  </a:lnTo>
                  <a:lnTo>
                    <a:pt x="67" y="212"/>
                  </a:lnTo>
                  <a:lnTo>
                    <a:pt x="68" y="213"/>
                  </a:lnTo>
                  <a:lnTo>
                    <a:pt x="69" y="213"/>
                  </a:lnTo>
                  <a:lnTo>
                    <a:pt x="70" y="214"/>
                  </a:lnTo>
                  <a:lnTo>
                    <a:pt x="71" y="215"/>
                  </a:lnTo>
                  <a:lnTo>
                    <a:pt x="71" y="216"/>
                  </a:lnTo>
                  <a:lnTo>
                    <a:pt x="72" y="216"/>
                  </a:lnTo>
                  <a:lnTo>
                    <a:pt x="73" y="217"/>
                  </a:lnTo>
                  <a:lnTo>
                    <a:pt x="74" y="218"/>
                  </a:lnTo>
                  <a:lnTo>
                    <a:pt x="75" y="219"/>
                  </a:lnTo>
                  <a:lnTo>
                    <a:pt x="76" y="219"/>
                  </a:lnTo>
                  <a:lnTo>
                    <a:pt x="76" y="220"/>
                  </a:lnTo>
                  <a:lnTo>
                    <a:pt x="77" y="221"/>
                  </a:lnTo>
                  <a:lnTo>
                    <a:pt x="78" y="221"/>
                  </a:lnTo>
                  <a:lnTo>
                    <a:pt x="79" y="222"/>
                  </a:lnTo>
                  <a:lnTo>
                    <a:pt x="80" y="222"/>
                  </a:lnTo>
                  <a:lnTo>
                    <a:pt x="80" y="223"/>
                  </a:lnTo>
                  <a:lnTo>
                    <a:pt x="81" y="224"/>
                  </a:lnTo>
                  <a:lnTo>
                    <a:pt x="82" y="224"/>
                  </a:lnTo>
                  <a:lnTo>
                    <a:pt x="83" y="225"/>
                  </a:lnTo>
                  <a:lnTo>
                    <a:pt x="84" y="225"/>
                  </a:lnTo>
                  <a:lnTo>
                    <a:pt x="84" y="226"/>
                  </a:lnTo>
                  <a:lnTo>
                    <a:pt x="85" y="226"/>
                  </a:lnTo>
                  <a:lnTo>
                    <a:pt x="86" y="227"/>
                  </a:lnTo>
                  <a:lnTo>
                    <a:pt x="87" y="227"/>
                  </a:lnTo>
                  <a:lnTo>
                    <a:pt x="88" y="228"/>
                  </a:lnTo>
                  <a:lnTo>
                    <a:pt x="89" y="228"/>
                  </a:lnTo>
                  <a:lnTo>
                    <a:pt x="89" y="229"/>
                  </a:lnTo>
                  <a:lnTo>
                    <a:pt x="90" y="229"/>
                  </a:lnTo>
                  <a:lnTo>
                    <a:pt x="91" y="230"/>
                  </a:lnTo>
                  <a:lnTo>
                    <a:pt x="92" y="230"/>
                  </a:lnTo>
                  <a:lnTo>
                    <a:pt x="93" y="231"/>
                  </a:lnTo>
                  <a:lnTo>
                    <a:pt x="94" y="231"/>
                  </a:lnTo>
                  <a:lnTo>
                    <a:pt x="95" y="232"/>
                  </a:lnTo>
                  <a:lnTo>
                    <a:pt x="96" y="232"/>
                  </a:lnTo>
                  <a:lnTo>
                    <a:pt x="97" y="232"/>
                  </a:lnTo>
                  <a:lnTo>
                    <a:pt x="98" y="233"/>
                  </a:lnTo>
                  <a:lnTo>
                    <a:pt x="99" y="233"/>
                  </a:lnTo>
                  <a:lnTo>
                    <a:pt x="100" y="234"/>
                  </a:lnTo>
                  <a:lnTo>
                    <a:pt x="101" y="234"/>
                  </a:lnTo>
                  <a:lnTo>
                    <a:pt x="102" y="234"/>
                  </a:lnTo>
                  <a:lnTo>
                    <a:pt x="103" y="234"/>
                  </a:lnTo>
                  <a:lnTo>
                    <a:pt x="104" y="235"/>
                  </a:lnTo>
                  <a:lnTo>
                    <a:pt x="105" y="235"/>
                  </a:lnTo>
                  <a:lnTo>
                    <a:pt x="106" y="235"/>
                  </a:lnTo>
                  <a:lnTo>
                    <a:pt x="107" y="235"/>
                  </a:lnTo>
                  <a:lnTo>
                    <a:pt x="108" y="235"/>
                  </a:lnTo>
                  <a:lnTo>
                    <a:pt x="109" y="236"/>
                  </a:lnTo>
                  <a:lnTo>
                    <a:pt x="110" y="236"/>
                  </a:lnTo>
                  <a:lnTo>
                    <a:pt x="111" y="236"/>
                  </a:lnTo>
                  <a:lnTo>
                    <a:pt x="112" y="236"/>
                  </a:lnTo>
                  <a:lnTo>
                    <a:pt x="113" y="236"/>
                  </a:lnTo>
                  <a:lnTo>
                    <a:pt x="114" y="236"/>
                  </a:lnTo>
                  <a:lnTo>
                    <a:pt x="115" y="236"/>
                  </a:lnTo>
                  <a:lnTo>
                    <a:pt x="116" y="236"/>
                  </a:lnTo>
                  <a:lnTo>
                    <a:pt x="117" y="236"/>
                  </a:lnTo>
                  <a:lnTo>
                    <a:pt x="118" y="236"/>
                  </a:lnTo>
                  <a:lnTo>
                    <a:pt x="119" y="236"/>
                  </a:lnTo>
                  <a:lnTo>
                    <a:pt x="120" y="236"/>
                  </a:lnTo>
                  <a:lnTo>
                    <a:pt x="121" y="235"/>
                  </a:lnTo>
                  <a:lnTo>
                    <a:pt x="122" y="235"/>
                  </a:lnTo>
                  <a:lnTo>
                    <a:pt x="123" y="235"/>
                  </a:lnTo>
                  <a:lnTo>
                    <a:pt x="124" y="235"/>
                  </a:lnTo>
                  <a:lnTo>
                    <a:pt x="125" y="235"/>
                  </a:lnTo>
                  <a:lnTo>
                    <a:pt x="126" y="234"/>
                  </a:lnTo>
                  <a:lnTo>
                    <a:pt x="127" y="234"/>
                  </a:lnTo>
                  <a:lnTo>
                    <a:pt x="128" y="234"/>
                  </a:lnTo>
                  <a:lnTo>
                    <a:pt x="129" y="234"/>
                  </a:lnTo>
                  <a:lnTo>
                    <a:pt x="130" y="233"/>
                  </a:lnTo>
                  <a:lnTo>
                    <a:pt x="131" y="233"/>
                  </a:lnTo>
                  <a:lnTo>
                    <a:pt x="132" y="233"/>
                  </a:lnTo>
                  <a:lnTo>
                    <a:pt x="133" y="232"/>
                  </a:lnTo>
                  <a:lnTo>
                    <a:pt x="134" y="232"/>
                  </a:lnTo>
                  <a:lnTo>
                    <a:pt x="135" y="231"/>
                  </a:lnTo>
                  <a:lnTo>
                    <a:pt x="136" y="231"/>
                  </a:lnTo>
                  <a:lnTo>
                    <a:pt x="137" y="231"/>
                  </a:lnTo>
                  <a:lnTo>
                    <a:pt x="138" y="230"/>
                  </a:lnTo>
                  <a:lnTo>
                    <a:pt x="139" y="229"/>
                  </a:lnTo>
                  <a:lnTo>
                    <a:pt x="140" y="229"/>
                  </a:lnTo>
                  <a:lnTo>
                    <a:pt x="141" y="228"/>
                  </a:lnTo>
                  <a:lnTo>
                    <a:pt x="142" y="228"/>
                  </a:lnTo>
                  <a:lnTo>
                    <a:pt x="142" y="227"/>
                  </a:lnTo>
                  <a:lnTo>
                    <a:pt x="143" y="227"/>
                  </a:lnTo>
                  <a:lnTo>
                    <a:pt x="144" y="226"/>
                  </a:lnTo>
                  <a:lnTo>
                    <a:pt x="145" y="226"/>
                  </a:lnTo>
                  <a:lnTo>
                    <a:pt x="146" y="225"/>
                  </a:lnTo>
                  <a:lnTo>
                    <a:pt x="147" y="225"/>
                  </a:lnTo>
                  <a:lnTo>
                    <a:pt x="147" y="224"/>
                  </a:lnTo>
                  <a:lnTo>
                    <a:pt x="148" y="224"/>
                  </a:lnTo>
                  <a:lnTo>
                    <a:pt x="149" y="223"/>
                  </a:lnTo>
                  <a:lnTo>
                    <a:pt x="150" y="222"/>
                  </a:lnTo>
                  <a:lnTo>
                    <a:pt x="151" y="222"/>
                  </a:lnTo>
                  <a:lnTo>
                    <a:pt x="151" y="221"/>
                  </a:lnTo>
                  <a:lnTo>
                    <a:pt x="152" y="221"/>
                  </a:lnTo>
                  <a:lnTo>
                    <a:pt x="153" y="220"/>
                  </a:lnTo>
                  <a:lnTo>
                    <a:pt x="154" y="219"/>
                  </a:lnTo>
                  <a:lnTo>
                    <a:pt x="155" y="219"/>
                  </a:lnTo>
                  <a:lnTo>
                    <a:pt x="156" y="218"/>
                  </a:lnTo>
                  <a:lnTo>
                    <a:pt x="156" y="217"/>
                  </a:lnTo>
                  <a:lnTo>
                    <a:pt x="157" y="216"/>
                  </a:lnTo>
                  <a:lnTo>
                    <a:pt x="158" y="216"/>
                  </a:lnTo>
                  <a:lnTo>
                    <a:pt x="159" y="215"/>
                  </a:lnTo>
                  <a:lnTo>
                    <a:pt x="160" y="214"/>
                  </a:lnTo>
                  <a:lnTo>
                    <a:pt x="160" y="213"/>
                  </a:lnTo>
                  <a:lnTo>
                    <a:pt x="161" y="213"/>
                  </a:lnTo>
                  <a:lnTo>
                    <a:pt x="162" y="212"/>
                  </a:lnTo>
                  <a:lnTo>
                    <a:pt x="163" y="211"/>
                  </a:lnTo>
                  <a:lnTo>
                    <a:pt x="164" y="210"/>
                  </a:lnTo>
                  <a:lnTo>
                    <a:pt x="165" y="209"/>
                  </a:lnTo>
                  <a:lnTo>
                    <a:pt x="166" y="208"/>
                  </a:lnTo>
                  <a:lnTo>
                    <a:pt x="167" y="207"/>
                  </a:lnTo>
                  <a:lnTo>
                    <a:pt x="168" y="206"/>
                  </a:lnTo>
                  <a:lnTo>
                    <a:pt x="169" y="205"/>
                  </a:lnTo>
                  <a:lnTo>
                    <a:pt x="169" y="204"/>
                  </a:lnTo>
                  <a:lnTo>
                    <a:pt x="170" y="203"/>
                  </a:lnTo>
                  <a:lnTo>
                    <a:pt x="171" y="202"/>
                  </a:lnTo>
                  <a:lnTo>
                    <a:pt x="172" y="201"/>
                  </a:lnTo>
                  <a:lnTo>
                    <a:pt x="173" y="200"/>
                  </a:lnTo>
                  <a:lnTo>
                    <a:pt x="173" y="199"/>
                  </a:lnTo>
                  <a:lnTo>
                    <a:pt x="174" y="199"/>
                  </a:lnTo>
                  <a:lnTo>
                    <a:pt x="175" y="198"/>
                  </a:lnTo>
                  <a:lnTo>
                    <a:pt x="176" y="197"/>
                  </a:lnTo>
                  <a:lnTo>
                    <a:pt x="177" y="196"/>
                  </a:lnTo>
                  <a:lnTo>
                    <a:pt x="178" y="195"/>
                  </a:lnTo>
                  <a:lnTo>
                    <a:pt x="178" y="194"/>
                  </a:lnTo>
                  <a:lnTo>
                    <a:pt x="179" y="193"/>
                  </a:lnTo>
                  <a:lnTo>
                    <a:pt x="180" y="192"/>
                  </a:lnTo>
                  <a:lnTo>
                    <a:pt x="181" y="190"/>
                  </a:lnTo>
                  <a:lnTo>
                    <a:pt x="182" y="189"/>
                  </a:lnTo>
                  <a:lnTo>
                    <a:pt x="182" y="188"/>
                  </a:lnTo>
                  <a:lnTo>
                    <a:pt x="183" y="187"/>
                  </a:lnTo>
                  <a:lnTo>
                    <a:pt x="184" y="186"/>
                  </a:lnTo>
                  <a:lnTo>
                    <a:pt x="185" y="185"/>
                  </a:lnTo>
                  <a:lnTo>
                    <a:pt x="186" y="184"/>
                  </a:lnTo>
                  <a:lnTo>
                    <a:pt x="187" y="183"/>
                  </a:lnTo>
                  <a:lnTo>
                    <a:pt x="187" y="182"/>
                  </a:lnTo>
                  <a:lnTo>
                    <a:pt x="188" y="181"/>
                  </a:lnTo>
                  <a:lnTo>
                    <a:pt x="189" y="180"/>
                  </a:lnTo>
                  <a:lnTo>
                    <a:pt x="190" y="178"/>
                  </a:lnTo>
                  <a:lnTo>
                    <a:pt x="191" y="177"/>
                  </a:lnTo>
                  <a:lnTo>
                    <a:pt x="191" y="176"/>
                  </a:lnTo>
                  <a:lnTo>
                    <a:pt x="192" y="175"/>
                  </a:lnTo>
                  <a:lnTo>
                    <a:pt x="193" y="174"/>
                  </a:lnTo>
                  <a:lnTo>
                    <a:pt x="194" y="173"/>
                  </a:lnTo>
                  <a:lnTo>
                    <a:pt x="195" y="172"/>
                  </a:lnTo>
                  <a:lnTo>
                    <a:pt x="196" y="170"/>
                  </a:lnTo>
                  <a:lnTo>
                    <a:pt x="196" y="169"/>
                  </a:lnTo>
                  <a:lnTo>
                    <a:pt x="197" y="168"/>
                  </a:lnTo>
                  <a:lnTo>
                    <a:pt x="198" y="167"/>
                  </a:lnTo>
                  <a:lnTo>
                    <a:pt x="199" y="166"/>
                  </a:lnTo>
                  <a:lnTo>
                    <a:pt x="200" y="164"/>
                  </a:lnTo>
                  <a:lnTo>
                    <a:pt x="200" y="163"/>
                  </a:lnTo>
                  <a:lnTo>
                    <a:pt x="201" y="162"/>
                  </a:lnTo>
                  <a:lnTo>
                    <a:pt x="202" y="161"/>
                  </a:lnTo>
                  <a:lnTo>
                    <a:pt x="203" y="159"/>
                  </a:lnTo>
                  <a:lnTo>
                    <a:pt x="204" y="158"/>
                  </a:lnTo>
                  <a:lnTo>
                    <a:pt x="205" y="157"/>
                  </a:lnTo>
                  <a:lnTo>
                    <a:pt x="205" y="156"/>
                  </a:lnTo>
                  <a:lnTo>
                    <a:pt x="206" y="154"/>
                  </a:lnTo>
                  <a:lnTo>
                    <a:pt x="207" y="153"/>
                  </a:lnTo>
                  <a:lnTo>
                    <a:pt x="208" y="152"/>
                  </a:lnTo>
                  <a:lnTo>
                    <a:pt x="209" y="151"/>
                  </a:lnTo>
                  <a:lnTo>
                    <a:pt x="209" y="149"/>
                  </a:lnTo>
                  <a:lnTo>
                    <a:pt x="210" y="148"/>
                  </a:lnTo>
                  <a:lnTo>
                    <a:pt x="211" y="147"/>
                  </a:lnTo>
                  <a:lnTo>
                    <a:pt x="212" y="146"/>
                  </a:lnTo>
                  <a:lnTo>
                    <a:pt x="213" y="144"/>
                  </a:lnTo>
                  <a:lnTo>
                    <a:pt x="213" y="143"/>
                  </a:lnTo>
                  <a:lnTo>
                    <a:pt x="214" y="142"/>
                  </a:lnTo>
                  <a:lnTo>
                    <a:pt x="215" y="140"/>
                  </a:lnTo>
                  <a:lnTo>
                    <a:pt x="216" y="139"/>
                  </a:lnTo>
                  <a:lnTo>
                    <a:pt x="217" y="138"/>
                  </a:lnTo>
                  <a:lnTo>
                    <a:pt x="218" y="136"/>
                  </a:lnTo>
                  <a:lnTo>
                    <a:pt x="218" y="135"/>
                  </a:lnTo>
                  <a:lnTo>
                    <a:pt x="219" y="134"/>
                  </a:lnTo>
                  <a:lnTo>
                    <a:pt x="220" y="133"/>
                  </a:lnTo>
                  <a:lnTo>
                    <a:pt x="221" y="131"/>
                  </a:lnTo>
                  <a:lnTo>
                    <a:pt x="222" y="130"/>
                  </a:lnTo>
                  <a:lnTo>
                    <a:pt x="222" y="129"/>
                  </a:lnTo>
                  <a:lnTo>
                    <a:pt x="223" y="127"/>
                  </a:lnTo>
                  <a:lnTo>
                    <a:pt x="224" y="126"/>
                  </a:lnTo>
                  <a:lnTo>
                    <a:pt x="225" y="125"/>
                  </a:lnTo>
                  <a:lnTo>
                    <a:pt x="226" y="123"/>
                  </a:lnTo>
                  <a:lnTo>
                    <a:pt x="227" y="122"/>
                  </a:lnTo>
                  <a:lnTo>
                    <a:pt x="227" y="121"/>
                  </a:lnTo>
                  <a:lnTo>
                    <a:pt x="228" y="119"/>
                  </a:lnTo>
                  <a:lnTo>
                    <a:pt x="229" y="118"/>
                  </a:lnTo>
                  <a:lnTo>
                    <a:pt x="230" y="117"/>
                  </a:lnTo>
                  <a:lnTo>
                    <a:pt x="231" y="115"/>
                  </a:lnTo>
                  <a:lnTo>
                    <a:pt x="231" y="114"/>
                  </a:lnTo>
                  <a:lnTo>
                    <a:pt x="232" y="113"/>
                  </a:lnTo>
                  <a:lnTo>
                    <a:pt x="233" y="111"/>
                  </a:lnTo>
                  <a:lnTo>
                    <a:pt x="234" y="110"/>
                  </a:lnTo>
                  <a:lnTo>
                    <a:pt x="235" y="109"/>
                  </a:lnTo>
                  <a:lnTo>
                    <a:pt x="236" y="107"/>
                  </a:lnTo>
                  <a:lnTo>
                    <a:pt x="236" y="106"/>
                  </a:lnTo>
                  <a:lnTo>
                    <a:pt x="237" y="105"/>
                  </a:lnTo>
                  <a:lnTo>
                    <a:pt x="238" y="103"/>
                  </a:lnTo>
                  <a:lnTo>
                    <a:pt x="239" y="102"/>
                  </a:lnTo>
                  <a:lnTo>
                    <a:pt x="240" y="101"/>
                  </a:lnTo>
                  <a:lnTo>
                    <a:pt x="240" y="100"/>
                  </a:lnTo>
                  <a:lnTo>
                    <a:pt x="241" y="98"/>
                  </a:lnTo>
                  <a:lnTo>
                    <a:pt x="242" y="97"/>
                  </a:lnTo>
                  <a:lnTo>
                    <a:pt x="243" y="96"/>
                  </a:lnTo>
                  <a:lnTo>
                    <a:pt x="244" y="94"/>
                  </a:lnTo>
                  <a:lnTo>
                    <a:pt x="245" y="93"/>
                  </a:lnTo>
                  <a:lnTo>
                    <a:pt x="245" y="92"/>
                  </a:lnTo>
                  <a:lnTo>
                    <a:pt x="246" y="90"/>
                  </a:lnTo>
                  <a:lnTo>
                    <a:pt x="247" y="89"/>
                  </a:lnTo>
                  <a:lnTo>
                    <a:pt x="248" y="88"/>
                  </a:lnTo>
                  <a:lnTo>
                    <a:pt x="249" y="87"/>
                  </a:lnTo>
                  <a:lnTo>
                    <a:pt x="249" y="85"/>
                  </a:lnTo>
                  <a:lnTo>
                    <a:pt x="250" y="84"/>
                  </a:lnTo>
                  <a:lnTo>
                    <a:pt x="251" y="83"/>
                  </a:lnTo>
                  <a:lnTo>
                    <a:pt x="252" y="82"/>
                  </a:lnTo>
                  <a:lnTo>
                    <a:pt x="253" y="80"/>
                  </a:lnTo>
                  <a:lnTo>
                    <a:pt x="253" y="79"/>
                  </a:lnTo>
                  <a:lnTo>
                    <a:pt x="254" y="78"/>
                  </a:lnTo>
                  <a:lnTo>
                    <a:pt x="255" y="77"/>
                  </a:lnTo>
                  <a:lnTo>
                    <a:pt x="256" y="75"/>
                  </a:lnTo>
                  <a:lnTo>
                    <a:pt x="257" y="74"/>
                  </a:lnTo>
                  <a:lnTo>
                    <a:pt x="258" y="73"/>
                  </a:lnTo>
                  <a:lnTo>
                    <a:pt x="258" y="72"/>
                  </a:lnTo>
                  <a:lnTo>
                    <a:pt x="259" y="70"/>
                  </a:lnTo>
                  <a:lnTo>
                    <a:pt x="260" y="69"/>
                  </a:lnTo>
                  <a:lnTo>
                    <a:pt x="261" y="68"/>
                  </a:lnTo>
                  <a:lnTo>
                    <a:pt x="262" y="67"/>
                  </a:lnTo>
                  <a:lnTo>
                    <a:pt x="262" y="66"/>
                  </a:lnTo>
                  <a:lnTo>
                    <a:pt x="263" y="64"/>
                  </a:lnTo>
                  <a:lnTo>
                    <a:pt x="264" y="63"/>
                  </a:lnTo>
                  <a:lnTo>
                    <a:pt x="265" y="62"/>
                  </a:lnTo>
                  <a:lnTo>
                    <a:pt x="266" y="61"/>
                  </a:lnTo>
                  <a:lnTo>
                    <a:pt x="267" y="60"/>
                  </a:lnTo>
                  <a:lnTo>
                    <a:pt x="267" y="59"/>
                  </a:lnTo>
                  <a:lnTo>
                    <a:pt x="268" y="58"/>
                  </a:lnTo>
                  <a:lnTo>
                    <a:pt x="269" y="56"/>
                  </a:lnTo>
                  <a:lnTo>
                    <a:pt x="270" y="55"/>
                  </a:lnTo>
                  <a:lnTo>
                    <a:pt x="271" y="54"/>
                  </a:lnTo>
                  <a:lnTo>
                    <a:pt x="271" y="53"/>
                  </a:lnTo>
                  <a:lnTo>
                    <a:pt x="272" y="52"/>
                  </a:lnTo>
                  <a:lnTo>
                    <a:pt x="273" y="51"/>
                  </a:lnTo>
                  <a:lnTo>
                    <a:pt x="274" y="50"/>
                  </a:lnTo>
                  <a:lnTo>
                    <a:pt x="275" y="49"/>
                  </a:lnTo>
                  <a:lnTo>
                    <a:pt x="276" y="48"/>
                  </a:lnTo>
                  <a:lnTo>
                    <a:pt x="276" y="47"/>
                  </a:lnTo>
                  <a:lnTo>
                    <a:pt x="277" y="46"/>
                  </a:lnTo>
                  <a:lnTo>
                    <a:pt x="278" y="44"/>
                  </a:lnTo>
                  <a:lnTo>
                    <a:pt x="279" y="43"/>
                  </a:lnTo>
                  <a:lnTo>
                    <a:pt x="280" y="42"/>
                  </a:lnTo>
                  <a:lnTo>
                    <a:pt x="280" y="41"/>
                  </a:lnTo>
                  <a:lnTo>
                    <a:pt x="281" y="40"/>
                  </a:lnTo>
                  <a:lnTo>
                    <a:pt x="282" y="39"/>
                  </a:lnTo>
                  <a:lnTo>
                    <a:pt x="283" y="38"/>
                  </a:lnTo>
                  <a:lnTo>
                    <a:pt x="284" y="37"/>
                  </a:lnTo>
                  <a:lnTo>
                    <a:pt x="285" y="37"/>
                  </a:lnTo>
                  <a:lnTo>
                    <a:pt x="285" y="36"/>
                  </a:lnTo>
                  <a:lnTo>
                    <a:pt x="286" y="35"/>
                  </a:lnTo>
                  <a:lnTo>
                    <a:pt x="287" y="34"/>
                  </a:lnTo>
                  <a:lnTo>
                    <a:pt x="288" y="33"/>
                  </a:lnTo>
                  <a:lnTo>
                    <a:pt x="289" y="32"/>
                  </a:lnTo>
                  <a:lnTo>
                    <a:pt x="289" y="31"/>
                  </a:lnTo>
                  <a:lnTo>
                    <a:pt x="290" y="30"/>
                  </a:lnTo>
                  <a:lnTo>
                    <a:pt x="291" y="29"/>
                  </a:lnTo>
                  <a:lnTo>
                    <a:pt x="292" y="28"/>
                  </a:lnTo>
                  <a:lnTo>
                    <a:pt x="293" y="27"/>
                  </a:lnTo>
                  <a:lnTo>
                    <a:pt x="294" y="26"/>
                  </a:lnTo>
                  <a:lnTo>
                    <a:pt x="295" y="25"/>
                  </a:lnTo>
                  <a:lnTo>
                    <a:pt x="296" y="24"/>
                  </a:lnTo>
                  <a:lnTo>
                    <a:pt x="297" y="23"/>
                  </a:lnTo>
                  <a:lnTo>
                    <a:pt x="298" y="23"/>
                  </a:lnTo>
                  <a:lnTo>
                    <a:pt x="298" y="22"/>
                  </a:lnTo>
                  <a:lnTo>
                    <a:pt x="299" y="21"/>
                  </a:lnTo>
                  <a:lnTo>
                    <a:pt x="300" y="20"/>
                  </a:lnTo>
                  <a:lnTo>
                    <a:pt x="301" y="20"/>
                  </a:lnTo>
                  <a:lnTo>
                    <a:pt x="302" y="19"/>
                  </a:lnTo>
                  <a:lnTo>
                    <a:pt x="302" y="18"/>
                  </a:lnTo>
                  <a:lnTo>
                    <a:pt x="303" y="17"/>
                  </a:lnTo>
                  <a:lnTo>
                    <a:pt x="304" y="17"/>
                  </a:lnTo>
                  <a:lnTo>
                    <a:pt x="305" y="16"/>
                  </a:lnTo>
                  <a:lnTo>
                    <a:pt x="306" y="15"/>
                  </a:lnTo>
                  <a:lnTo>
                    <a:pt x="307" y="15"/>
                  </a:lnTo>
                  <a:lnTo>
                    <a:pt x="307" y="14"/>
                  </a:lnTo>
                  <a:lnTo>
                    <a:pt x="308" y="14"/>
                  </a:lnTo>
                  <a:lnTo>
                    <a:pt x="309" y="13"/>
                  </a:lnTo>
                  <a:lnTo>
                    <a:pt x="310" y="12"/>
                  </a:lnTo>
                  <a:lnTo>
                    <a:pt x="311" y="12"/>
                  </a:lnTo>
                  <a:lnTo>
                    <a:pt x="311" y="11"/>
                  </a:lnTo>
                  <a:lnTo>
                    <a:pt x="312" y="11"/>
                  </a:lnTo>
                  <a:lnTo>
                    <a:pt x="313" y="10"/>
                  </a:lnTo>
                  <a:lnTo>
                    <a:pt x="314" y="10"/>
                  </a:lnTo>
                  <a:lnTo>
                    <a:pt x="315" y="9"/>
                  </a:lnTo>
                  <a:lnTo>
                    <a:pt x="316" y="9"/>
                  </a:lnTo>
                  <a:lnTo>
                    <a:pt x="316" y="8"/>
                  </a:lnTo>
                  <a:lnTo>
                    <a:pt x="317" y="8"/>
                  </a:lnTo>
                  <a:lnTo>
                    <a:pt x="318" y="7"/>
                  </a:lnTo>
                  <a:lnTo>
                    <a:pt x="319" y="7"/>
                  </a:lnTo>
                  <a:lnTo>
                    <a:pt x="320" y="6"/>
                  </a:lnTo>
                  <a:lnTo>
                    <a:pt x="321" y="5"/>
                  </a:lnTo>
                  <a:lnTo>
                    <a:pt x="322" y="5"/>
                  </a:lnTo>
                  <a:lnTo>
                    <a:pt x="323" y="5"/>
                  </a:lnTo>
                  <a:lnTo>
                    <a:pt x="324" y="4"/>
                  </a:lnTo>
                  <a:lnTo>
                    <a:pt x="325" y="4"/>
                  </a:lnTo>
                  <a:lnTo>
                    <a:pt x="326" y="3"/>
                  </a:lnTo>
                  <a:lnTo>
                    <a:pt x="327" y="3"/>
                  </a:lnTo>
                  <a:lnTo>
                    <a:pt x="328" y="3"/>
                  </a:lnTo>
                  <a:lnTo>
                    <a:pt x="329" y="2"/>
                  </a:lnTo>
                  <a:lnTo>
                    <a:pt x="330" y="2"/>
                  </a:lnTo>
                  <a:lnTo>
                    <a:pt x="331" y="2"/>
                  </a:lnTo>
                  <a:lnTo>
                    <a:pt x="332" y="2"/>
                  </a:lnTo>
                  <a:lnTo>
                    <a:pt x="333" y="1"/>
                  </a:lnTo>
                  <a:lnTo>
                    <a:pt x="334" y="1"/>
                  </a:lnTo>
                  <a:lnTo>
                    <a:pt x="335" y="1"/>
                  </a:lnTo>
                  <a:lnTo>
                    <a:pt x="336" y="1"/>
                  </a:lnTo>
                  <a:lnTo>
                    <a:pt x="337" y="1"/>
                  </a:lnTo>
                  <a:lnTo>
                    <a:pt x="338" y="0"/>
                  </a:lnTo>
                  <a:lnTo>
                    <a:pt x="339" y="0"/>
                  </a:lnTo>
                  <a:lnTo>
                    <a:pt x="340" y="0"/>
                  </a:lnTo>
                  <a:lnTo>
                    <a:pt x="341" y="0"/>
                  </a:lnTo>
                  <a:lnTo>
                    <a:pt x="342" y="0"/>
                  </a:lnTo>
                  <a:lnTo>
                    <a:pt x="343" y="0"/>
                  </a:lnTo>
                  <a:lnTo>
                    <a:pt x="344" y="0"/>
                  </a:lnTo>
                  <a:lnTo>
                    <a:pt x="345" y="0"/>
                  </a:lnTo>
                  <a:lnTo>
                    <a:pt x="346" y="0"/>
                  </a:lnTo>
                  <a:lnTo>
                    <a:pt x="347" y="0"/>
                  </a:lnTo>
                  <a:lnTo>
                    <a:pt x="348" y="0"/>
                  </a:lnTo>
                  <a:lnTo>
                    <a:pt x="349" y="0"/>
                  </a:lnTo>
                  <a:lnTo>
                    <a:pt x="350" y="1"/>
                  </a:lnTo>
                  <a:lnTo>
                    <a:pt x="351" y="1"/>
                  </a:lnTo>
                  <a:lnTo>
                    <a:pt x="352" y="1"/>
                  </a:lnTo>
                  <a:lnTo>
                    <a:pt x="353" y="1"/>
                  </a:lnTo>
                  <a:lnTo>
                    <a:pt x="354" y="1"/>
                  </a:lnTo>
                  <a:lnTo>
                    <a:pt x="355" y="2"/>
                  </a:lnTo>
                  <a:lnTo>
                    <a:pt x="356" y="2"/>
                  </a:lnTo>
                  <a:lnTo>
                    <a:pt x="357" y="2"/>
                  </a:lnTo>
                  <a:lnTo>
                    <a:pt x="358" y="2"/>
                  </a:lnTo>
                  <a:lnTo>
                    <a:pt x="359" y="3"/>
                  </a:lnTo>
                  <a:lnTo>
                    <a:pt x="360" y="3"/>
                  </a:lnTo>
                  <a:lnTo>
                    <a:pt x="361" y="4"/>
                  </a:lnTo>
                  <a:lnTo>
                    <a:pt x="362" y="4"/>
                  </a:lnTo>
                  <a:lnTo>
                    <a:pt x="363" y="4"/>
                  </a:lnTo>
                  <a:lnTo>
                    <a:pt x="364" y="5"/>
                  </a:lnTo>
                  <a:lnTo>
                    <a:pt x="365" y="5"/>
                  </a:lnTo>
                  <a:lnTo>
                    <a:pt x="366" y="6"/>
                  </a:lnTo>
                  <a:lnTo>
                    <a:pt x="367" y="6"/>
                  </a:lnTo>
                  <a:lnTo>
                    <a:pt x="368" y="7"/>
                  </a:lnTo>
                  <a:lnTo>
                    <a:pt x="369" y="7"/>
                  </a:lnTo>
                  <a:lnTo>
                    <a:pt x="369" y="8"/>
                  </a:lnTo>
                  <a:lnTo>
                    <a:pt x="370" y="8"/>
                  </a:lnTo>
                  <a:lnTo>
                    <a:pt x="371" y="9"/>
                  </a:lnTo>
                  <a:lnTo>
                    <a:pt x="372" y="9"/>
                  </a:lnTo>
                  <a:lnTo>
                    <a:pt x="373" y="10"/>
                  </a:lnTo>
                  <a:lnTo>
                    <a:pt x="374" y="10"/>
                  </a:lnTo>
                  <a:lnTo>
                    <a:pt x="374" y="11"/>
                  </a:lnTo>
                  <a:lnTo>
                    <a:pt x="375" y="11"/>
                  </a:lnTo>
                  <a:lnTo>
                    <a:pt x="376" y="12"/>
                  </a:lnTo>
                  <a:lnTo>
                    <a:pt x="377" y="12"/>
                  </a:lnTo>
                  <a:lnTo>
                    <a:pt x="378" y="13"/>
                  </a:lnTo>
                  <a:lnTo>
                    <a:pt x="378" y="14"/>
                  </a:lnTo>
                  <a:lnTo>
                    <a:pt x="379" y="14"/>
                  </a:lnTo>
                  <a:lnTo>
                    <a:pt x="380" y="15"/>
                  </a:lnTo>
                  <a:lnTo>
                    <a:pt x="381" y="15"/>
                  </a:lnTo>
                  <a:lnTo>
                    <a:pt x="382" y="16"/>
                  </a:lnTo>
                  <a:lnTo>
                    <a:pt x="382" y="17"/>
                  </a:lnTo>
                  <a:lnTo>
                    <a:pt x="383" y="17"/>
                  </a:lnTo>
                  <a:lnTo>
                    <a:pt x="384" y="18"/>
                  </a:lnTo>
                  <a:lnTo>
                    <a:pt x="385" y="19"/>
                  </a:lnTo>
                  <a:lnTo>
                    <a:pt x="386" y="20"/>
                  </a:lnTo>
                  <a:lnTo>
                    <a:pt x="387" y="20"/>
                  </a:lnTo>
                  <a:lnTo>
                    <a:pt x="387" y="21"/>
                  </a:lnTo>
                  <a:lnTo>
                    <a:pt x="388" y="22"/>
                  </a:lnTo>
                  <a:lnTo>
                    <a:pt x="389" y="23"/>
                  </a:lnTo>
                  <a:lnTo>
                    <a:pt x="390" y="23"/>
                  </a:lnTo>
                  <a:lnTo>
                    <a:pt x="391" y="24"/>
                  </a:lnTo>
                  <a:lnTo>
                    <a:pt x="391" y="25"/>
                  </a:lnTo>
                  <a:lnTo>
                    <a:pt x="392" y="26"/>
                  </a:lnTo>
                  <a:lnTo>
                    <a:pt x="393" y="27"/>
                  </a:lnTo>
                  <a:lnTo>
                    <a:pt x="394" y="27"/>
                  </a:lnTo>
                  <a:lnTo>
                    <a:pt x="395" y="28"/>
                  </a:lnTo>
                  <a:lnTo>
                    <a:pt x="396" y="29"/>
                  </a:lnTo>
                  <a:lnTo>
                    <a:pt x="396" y="30"/>
                  </a:lnTo>
                  <a:lnTo>
                    <a:pt x="397" y="31"/>
                  </a:lnTo>
                  <a:lnTo>
                    <a:pt x="398" y="32"/>
                  </a:lnTo>
                  <a:lnTo>
                    <a:pt x="399" y="33"/>
                  </a:lnTo>
                  <a:lnTo>
                    <a:pt x="400" y="34"/>
                  </a:lnTo>
                  <a:lnTo>
                    <a:pt x="400" y="35"/>
                  </a:lnTo>
                  <a:lnTo>
                    <a:pt x="401" y="36"/>
                  </a:lnTo>
                  <a:lnTo>
                    <a:pt x="402" y="37"/>
                  </a:lnTo>
                  <a:lnTo>
                    <a:pt x="403" y="37"/>
                  </a:lnTo>
                  <a:lnTo>
                    <a:pt x="404" y="38"/>
                  </a:lnTo>
                  <a:lnTo>
                    <a:pt x="405" y="39"/>
                  </a:lnTo>
                  <a:lnTo>
                    <a:pt x="405" y="40"/>
                  </a:lnTo>
                  <a:lnTo>
                    <a:pt x="406" y="41"/>
                  </a:lnTo>
                  <a:lnTo>
                    <a:pt x="407" y="42"/>
                  </a:lnTo>
                  <a:lnTo>
                    <a:pt x="408" y="43"/>
                  </a:lnTo>
                  <a:lnTo>
                    <a:pt x="409" y="44"/>
                  </a:lnTo>
                  <a:lnTo>
                    <a:pt x="409" y="46"/>
                  </a:lnTo>
                  <a:lnTo>
                    <a:pt x="410" y="47"/>
                  </a:lnTo>
                  <a:lnTo>
                    <a:pt x="411" y="48"/>
                  </a:lnTo>
                  <a:lnTo>
                    <a:pt x="412" y="49"/>
                  </a:lnTo>
                  <a:lnTo>
                    <a:pt x="413" y="50"/>
                  </a:lnTo>
                  <a:lnTo>
                    <a:pt x="414" y="51"/>
                  </a:lnTo>
                  <a:lnTo>
                    <a:pt x="414" y="52"/>
                  </a:lnTo>
                  <a:lnTo>
                    <a:pt x="415" y="53"/>
                  </a:lnTo>
                  <a:lnTo>
                    <a:pt x="416" y="54"/>
                  </a:lnTo>
                  <a:lnTo>
                    <a:pt x="417" y="55"/>
                  </a:lnTo>
                  <a:lnTo>
                    <a:pt x="418" y="56"/>
                  </a:lnTo>
                  <a:lnTo>
                    <a:pt x="418" y="58"/>
                  </a:lnTo>
                  <a:lnTo>
                    <a:pt x="419" y="59"/>
                  </a:lnTo>
                  <a:lnTo>
                    <a:pt x="420" y="60"/>
                  </a:lnTo>
                  <a:lnTo>
                    <a:pt x="421" y="61"/>
                  </a:lnTo>
                  <a:lnTo>
                    <a:pt x="422" y="62"/>
                  </a:lnTo>
                  <a:lnTo>
                    <a:pt x="422" y="63"/>
                  </a:lnTo>
                  <a:lnTo>
                    <a:pt x="423" y="64"/>
                  </a:lnTo>
                  <a:lnTo>
                    <a:pt x="424" y="66"/>
                  </a:lnTo>
                  <a:lnTo>
                    <a:pt x="425" y="67"/>
                  </a:lnTo>
                  <a:lnTo>
                    <a:pt x="426" y="68"/>
                  </a:lnTo>
                  <a:lnTo>
                    <a:pt x="427" y="69"/>
                  </a:lnTo>
                  <a:lnTo>
                    <a:pt x="427" y="70"/>
                  </a:lnTo>
                  <a:lnTo>
                    <a:pt x="428" y="72"/>
                  </a:lnTo>
                  <a:lnTo>
                    <a:pt x="429" y="73"/>
                  </a:lnTo>
                  <a:lnTo>
                    <a:pt x="430" y="74"/>
                  </a:lnTo>
                  <a:lnTo>
                    <a:pt x="431" y="75"/>
                  </a:lnTo>
                  <a:lnTo>
                    <a:pt x="431" y="77"/>
                  </a:lnTo>
                  <a:lnTo>
                    <a:pt x="432" y="78"/>
                  </a:lnTo>
                  <a:lnTo>
                    <a:pt x="433" y="79"/>
                  </a:lnTo>
                  <a:lnTo>
                    <a:pt x="434" y="80"/>
                  </a:lnTo>
                  <a:lnTo>
                    <a:pt x="435" y="82"/>
                  </a:lnTo>
                  <a:lnTo>
                    <a:pt x="436" y="83"/>
                  </a:lnTo>
                  <a:lnTo>
                    <a:pt x="436" y="84"/>
                  </a:lnTo>
                  <a:lnTo>
                    <a:pt x="437" y="85"/>
                  </a:lnTo>
                  <a:lnTo>
                    <a:pt x="438" y="87"/>
                  </a:lnTo>
                  <a:lnTo>
                    <a:pt x="439" y="88"/>
                  </a:lnTo>
                  <a:lnTo>
                    <a:pt x="440" y="89"/>
                  </a:lnTo>
                  <a:lnTo>
                    <a:pt x="440" y="90"/>
                  </a:lnTo>
                  <a:lnTo>
                    <a:pt x="441" y="92"/>
                  </a:lnTo>
                  <a:lnTo>
                    <a:pt x="442" y="93"/>
                  </a:lnTo>
                  <a:lnTo>
                    <a:pt x="443" y="94"/>
                  </a:lnTo>
                  <a:lnTo>
                    <a:pt x="444" y="96"/>
                  </a:lnTo>
                  <a:lnTo>
                    <a:pt x="445" y="97"/>
                  </a:lnTo>
                  <a:lnTo>
                    <a:pt x="445" y="98"/>
                  </a:lnTo>
                  <a:lnTo>
                    <a:pt x="446" y="100"/>
                  </a:lnTo>
                  <a:lnTo>
                    <a:pt x="447" y="101"/>
                  </a:lnTo>
                  <a:lnTo>
                    <a:pt x="448" y="102"/>
                  </a:lnTo>
                  <a:lnTo>
                    <a:pt x="449" y="103"/>
                  </a:lnTo>
                  <a:lnTo>
                    <a:pt x="449" y="105"/>
                  </a:lnTo>
                  <a:lnTo>
                    <a:pt x="450" y="106"/>
                  </a:lnTo>
                  <a:lnTo>
                    <a:pt x="451" y="107"/>
                  </a:lnTo>
                  <a:lnTo>
                    <a:pt x="452" y="109"/>
                  </a:lnTo>
                  <a:lnTo>
                    <a:pt x="453" y="110"/>
                  </a:lnTo>
                  <a:lnTo>
                    <a:pt x="454" y="111"/>
                  </a:lnTo>
                  <a:lnTo>
                    <a:pt x="454" y="113"/>
                  </a:lnTo>
                  <a:lnTo>
                    <a:pt x="455" y="114"/>
                  </a:lnTo>
                  <a:lnTo>
                    <a:pt x="456" y="115"/>
                  </a:lnTo>
                  <a:lnTo>
                    <a:pt x="457" y="117"/>
                  </a:lnTo>
                  <a:lnTo>
                    <a:pt x="458" y="118"/>
                  </a:lnTo>
                </a:path>
              </a:pathLst>
            </a:custGeom>
            <a:noFill/>
            <a:ln w="9525">
              <a:solidFill>
                <a:srgbClr val="0000FF"/>
              </a:solidFill>
              <a:prstDash val="solid"/>
              <a:round/>
              <a:headEnd/>
              <a:tailEnd/>
            </a:ln>
          </p:spPr>
          <p:txBody>
            <a:bodyPr/>
            <a:lstStyle/>
            <a:p>
              <a:endParaRPr lang="en-US"/>
            </a:p>
          </p:txBody>
        </p:sp>
        <p:sp>
          <p:nvSpPr>
            <p:cNvPr id="19535" name="Rectangle 14"/>
            <p:cNvSpPr>
              <a:spLocks noChangeArrowheads="1"/>
            </p:cNvSpPr>
            <p:nvPr/>
          </p:nvSpPr>
          <p:spPr bwMode="auto">
            <a:xfrm>
              <a:off x="415" y="1383"/>
              <a:ext cx="2853" cy="1686"/>
            </a:xfrm>
            <a:prstGeom prst="rect">
              <a:avLst/>
            </a:prstGeom>
            <a:noFill/>
            <a:ln w="0">
              <a:solidFill>
                <a:srgbClr val="000000"/>
              </a:solidFill>
              <a:miter lim="800000"/>
              <a:headEnd/>
              <a:tailEnd/>
            </a:ln>
          </p:spPr>
          <p:txBody>
            <a:bodyPr/>
            <a:lstStyle/>
            <a:p>
              <a:pPr eaLnBrk="1" hangingPunct="1"/>
              <a:endParaRPr lang="en-US"/>
            </a:p>
          </p:txBody>
        </p:sp>
      </p:grpSp>
      <p:sp>
        <p:nvSpPr>
          <p:cNvPr id="19461" name="Rectangle 15"/>
          <p:cNvSpPr>
            <a:spLocks noChangeArrowheads="1"/>
          </p:cNvSpPr>
          <p:nvPr/>
        </p:nvSpPr>
        <p:spPr bwMode="auto">
          <a:xfrm>
            <a:off x="501650" y="2103438"/>
            <a:ext cx="635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rPr>
              <a:t> </a:t>
            </a:r>
            <a:endParaRPr lang="en-US"/>
          </a:p>
        </p:txBody>
      </p:sp>
      <p:sp>
        <p:nvSpPr>
          <p:cNvPr id="19462" name="Freeform 16"/>
          <p:cNvSpPr>
            <a:spLocks noEditPoints="1"/>
          </p:cNvSpPr>
          <p:nvPr/>
        </p:nvSpPr>
        <p:spPr bwMode="auto">
          <a:xfrm>
            <a:off x="2327275" y="2012950"/>
            <a:ext cx="236538" cy="733425"/>
          </a:xfrm>
          <a:custGeom>
            <a:avLst/>
            <a:gdLst>
              <a:gd name="T0" fmla="*/ 235493 w 2489"/>
              <a:gd name="T1" fmla="*/ 8857 h 7701"/>
              <a:gd name="T2" fmla="*/ 26704 w 2489"/>
              <a:gd name="T3" fmla="*/ 698759 h 7701"/>
              <a:gd name="T4" fmla="*/ 18817 w 2489"/>
              <a:gd name="T5" fmla="*/ 703044 h 7701"/>
              <a:gd name="T6" fmla="*/ 14540 w 2489"/>
              <a:gd name="T7" fmla="*/ 695139 h 7701"/>
              <a:gd name="T8" fmla="*/ 223328 w 2489"/>
              <a:gd name="T9" fmla="*/ 5238 h 7701"/>
              <a:gd name="T10" fmla="*/ 231216 w 2489"/>
              <a:gd name="T11" fmla="*/ 952 h 7701"/>
              <a:gd name="T12" fmla="*/ 235493 w 2489"/>
              <a:gd name="T13" fmla="*/ 8857 h 7701"/>
              <a:gd name="T14" fmla="*/ 48562 w 2489"/>
              <a:gd name="T15" fmla="*/ 692187 h 7701"/>
              <a:gd name="T16" fmla="*/ 9598 w 2489"/>
              <a:gd name="T17" fmla="*/ 733425 h 7701"/>
              <a:gd name="T18" fmla="*/ 0 w 2489"/>
              <a:gd name="T19" fmla="*/ 677425 h 7701"/>
              <a:gd name="T20" fmla="*/ 48562 w 2489"/>
              <a:gd name="T21" fmla="*/ 692187 h 77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89" h="7701">
                <a:moveTo>
                  <a:pt x="2478" y="93"/>
                </a:moveTo>
                <a:lnTo>
                  <a:pt x="281" y="7337"/>
                </a:lnTo>
                <a:cubicBezTo>
                  <a:pt x="270" y="7373"/>
                  <a:pt x="233" y="7393"/>
                  <a:pt x="198" y="7382"/>
                </a:cubicBezTo>
                <a:cubicBezTo>
                  <a:pt x="162" y="7371"/>
                  <a:pt x="142" y="7334"/>
                  <a:pt x="153" y="7299"/>
                </a:cubicBezTo>
                <a:lnTo>
                  <a:pt x="2350" y="55"/>
                </a:lnTo>
                <a:cubicBezTo>
                  <a:pt x="2361" y="20"/>
                  <a:pt x="2398" y="0"/>
                  <a:pt x="2433" y="10"/>
                </a:cubicBezTo>
                <a:cubicBezTo>
                  <a:pt x="2469" y="21"/>
                  <a:pt x="2489" y="58"/>
                  <a:pt x="2478" y="93"/>
                </a:cubicBezTo>
                <a:close/>
                <a:moveTo>
                  <a:pt x="511" y="7268"/>
                </a:moveTo>
                <a:lnTo>
                  <a:pt x="101" y="7701"/>
                </a:lnTo>
                <a:lnTo>
                  <a:pt x="0" y="7113"/>
                </a:lnTo>
                <a:lnTo>
                  <a:pt x="511" y="7268"/>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9463" name="Freeform 17"/>
          <p:cNvSpPr>
            <a:spLocks noEditPoints="1"/>
          </p:cNvSpPr>
          <p:nvPr/>
        </p:nvSpPr>
        <p:spPr bwMode="auto">
          <a:xfrm>
            <a:off x="4513263" y="1995488"/>
            <a:ext cx="254000" cy="760412"/>
          </a:xfrm>
          <a:custGeom>
            <a:avLst/>
            <a:gdLst>
              <a:gd name="T0" fmla="*/ 253048 w 1334"/>
              <a:gd name="T1" fmla="*/ 8957 h 3990"/>
              <a:gd name="T2" fmla="*/ 26466 w 1334"/>
              <a:gd name="T3" fmla="*/ 726108 h 3990"/>
              <a:gd name="T4" fmla="*/ 18469 w 1334"/>
              <a:gd name="T5" fmla="*/ 730300 h 3990"/>
              <a:gd name="T6" fmla="*/ 14471 w 1334"/>
              <a:gd name="T7" fmla="*/ 722296 h 3990"/>
              <a:gd name="T8" fmla="*/ 240862 w 1334"/>
              <a:gd name="T9" fmla="*/ 5146 h 3990"/>
              <a:gd name="T10" fmla="*/ 248859 w 1334"/>
              <a:gd name="T11" fmla="*/ 953 h 3990"/>
              <a:gd name="T12" fmla="*/ 253048 w 1334"/>
              <a:gd name="T13" fmla="*/ 8957 h 3990"/>
              <a:gd name="T14" fmla="*/ 48553 w 1334"/>
              <a:gd name="T15" fmla="*/ 719628 h 3990"/>
              <a:gd name="T16" fmla="*/ 8949 w 1334"/>
              <a:gd name="T17" fmla="*/ 760412 h 3990"/>
              <a:gd name="T18" fmla="*/ 0 w 1334"/>
              <a:gd name="T19" fmla="*/ 704382 h 3990"/>
              <a:gd name="T20" fmla="*/ 48553 w 1334"/>
              <a:gd name="T21" fmla="*/ 719628 h 39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4" h="3990">
                <a:moveTo>
                  <a:pt x="1329" y="47"/>
                </a:moveTo>
                <a:lnTo>
                  <a:pt x="139" y="3810"/>
                </a:lnTo>
                <a:cubicBezTo>
                  <a:pt x="134" y="3827"/>
                  <a:pt x="115" y="3837"/>
                  <a:pt x="97" y="3832"/>
                </a:cubicBezTo>
                <a:cubicBezTo>
                  <a:pt x="80" y="3826"/>
                  <a:pt x="70" y="3807"/>
                  <a:pt x="76" y="3790"/>
                </a:cubicBezTo>
                <a:lnTo>
                  <a:pt x="1265" y="27"/>
                </a:lnTo>
                <a:cubicBezTo>
                  <a:pt x="1271" y="10"/>
                  <a:pt x="1290" y="0"/>
                  <a:pt x="1307" y="5"/>
                </a:cubicBezTo>
                <a:cubicBezTo>
                  <a:pt x="1325" y="11"/>
                  <a:pt x="1334" y="30"/>
                  <a:pt x="1329" y="47"/>
                </a:cubicBezTo>
                <a:close/>
                <a:moveTo>
                  <a:pt x="255" y="3776"/>
                </a:moveTo>
                <a:lnTo>
                  <a:pt x="47" y="3990"/>
                </a:lnTo>
                <a:lnTo>
                  <a:pt x="0" y="3696"/>
                </a:lnTo>
                <a:lnTo>
                  <a:pt x="255" y="3776"/>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9464" name="Freeform 18"/>
          <p:cNvSpPr>
            <a:spLocks noEditPoints="1"/>
          </p:cNvSpPr>
          <p:nvPr/>
        </p:nvSpPr>
        <p:spPr bwMode="auto">
          <a:xfrm>
            <a:off x="2924175" y="1995488"/>
            <a:ext cx="428625" cy="503237"/>
          </a:xfrm>
          <a:custGeom>
            <a:avLst/>
            <a:gdLst>
              <a:gd name="T0" fmla="*/ 426438 w 4508"/>
              <a:gd name="T1" fmla="*/ 11244 h 5281"/>
              <a:gd name="T2" fmla="*/ 29570 w 4508"/>
              <a:gd name="T3" fmla="*/ 478366 h 5281"/>
              <a:gd name="T4" fmla="*/ 20633 w 4508"/>
              <a:gd name="T5" fmla="*/ 479128 h 5281"/>
              <a:gd name="T6" fmla="*/ 19872 w 4508"/>
              <a:gd name="T7" fmla="*/ 470171 h 5281"/>
              <a:gd name="T8" fmla="*/ 416740 w 4508"/>
              <a:gd name="T9" fmla="*/ 3049 h 5281"/>
              <a:gd name="T10" fmla="*/ 425677 w 4508"/>
              <a:gd name="T11" fmla="*/ 2287 h 5281"/>
              <a:gd name="T12" fmla="*/ 426438 w 4508"/>
              <a:gd name="T13" fmla="*/ 11244 h 5281"/>
              <a:gd name="T14" fmla="*/ 52199 w 4508"/>
              <a:gd name="T15" fmla="*/ 481034 h 5281"/>
              <a:gd name="T16" fmla="*/ 0 w 4508"/>
              <a:gd name="T17" fmla="*/ 503237 h 5281"/>
              <a:gd name="T18" fmla="*/ 13597 w 4508"/>
              <a:gd name="T19" fmla="*/ 448158 h 5281"/>
              <a:gd name="T20" fmla="*/ 52199 w 4508"/>
              <a:gd name="T21" fmla="*/ 481034 h 52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508" h="5281">
                <a:moveTo>
                  <a:pt x="4485" y="118"/>
                </a:moveTo>
                <a:lnTo>
                  <a:pt x="311" y="5020"/>
                </a:lnTo>
                <a:cubicBezTo>
                  <a:pt x="287" y="5048"/>
                  <a:pt x="245" y="5052"/>
                  <a:pt x="217" y="5028"/>
                </a:cubicBezTo>
                <a:cubicBezTo>
                  <a:pt x="189" y="5004"/>
                  <a:pt x="185" y="4962"/>
                  <a:pt x="209" y="4934"/>
                </a:cubicBezTo>
                <a:lnTo>
                  <a:pt x="4383" y="32"/>
                </a:lnTo>
                <a:cubicBezTo>
                  <a:pt x="4407" y="4"/>
                  <a:pt x="4449" y="0"/>
                  <a:pt x="4477" y="24"/>
                </a:cubicBezTo>
                <a:cubicBezTo>
                  <a:pt x="4505" y="48"/>
                  <a:pt x="4508" y="90"/>
                  <a:pt x="4485" y="118"/>
                </a:cubicBezTo>
                <a:close/>
                <a:moveTo>
                  <a:pt x="549" y="5048"/>
                </a:moveTo>
                <a:lnTo>
                  <a:pt x="0" y="5281"/>
                </a:lnTo>
                <a:lnTo>
                  <a:pt x="143" y="4703"/>
                </a:lnTo>
                <a:lnTo>
                  <a:pt x="549" y="5048"/>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9465" name="Rectangle 19"/>
          <p:cNvSpPr>
            <a:spLocks noChangeArrowheads="1"/>
          </p:cNvSpPr>
          <p:nvPr/>
        </p:nvSpPr>
        <p:spPr bwMode="auto">
          <a:xfrm>
            <a:off x="776288" y="119063"/>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grpSp>
        <p:nvGrpSpPr>
          <p:cNvPr id="3" name="Group 20"/>
          <p:cNvGrpSpPr>
            <a:grpSpLocks/>
          </p:cNvGrpSpPr>
          <p:nvPr/>
        </p:nvGrpSpPr>
        <p:grpSpPr bwMode="auto">
          <a:xfrm>
            <a:off x="5524500" y="2438400"/>
            <a:ext cx="2840038" cy="417513"/>
            <a:chOff x="3480" y="1874"/>
            <a:chExt cx="1789" cy="263"/>
          </a:xfrm>
        </p:grpSpPr>
        <p:sp>
          <p:nvSpPr>
            <p:cNvPr id="19520" name="Rectangle 21"/>
            <p:cNvSpPr>
              <a:spLocks noChangeArrowheads="1"/>
            </p:cNvSpPr>
            <p:nvPr/>
          </p:nvSpPr>
          <p:spPr bwMode="auto">
            <a:xfrm>
              <a:off x="3480" y="1874"/>
              <a:ext cx="1789"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Vcont &gt; Vtri , close switch A+, open </a:t>
              </a:r>
              <a:endParaRPr lang="en-US"/>
            </a:p>
          </p:txBody>
        </p:sp>
        <p:sp>
          <p:nvSpPr>
            <p:cNvPr id="19521" name="Rectangle 22"/>
            <p:cNvSpPr>
              <a:spLocks noChangeArrowheads="1"/>
            </p:cNvSpPr>
            <p:nvPr/>
          </p:nvSpPr>
          <p:spPr bwMode="auto">
            <a:xfrm>
              <a:off x="3480" y="2003"/>
              <a:ext cx="417"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switch A</a:t>
              </a:r>
              <a:endParaRPr lang="en-US"/>
            </a:p>
          </p:txBody>
        </p:sp>
        <p:sp>
          <p:nvSpPr>
            <p:cNvPr id="19522" name="Rectangle 23"/>
            <p:cNvSpPr>
              <a:spLocks noChangeArrowheads="1"/>
            </p:cNvSpPr>
            <p:nvPr/>
          </p:nvSpPr>
          <p:spPr bwMode="auto">
            <a:xfrm>
              <a:off x="3898" y="2003"/>
              <a:ext cx="62"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a:t>
              </a:r>
              <a:endParaRPr lang="en-US"/>
            </a:p>
          </p:txBody>
        </p:sp>
        <p:sp>
          <p:nvSpPr>
            <p:cNvPr id="19523" name="Rectangle 24"/>
            <p:cNvSpPr>
              <a:spLocks noChangeArrowheads="1"/>
            </p:cNvSpPr>
            <p:nvPr/>
          </p:nvSpPr>
          <p:spPr bwMode="auto">
            <a:xfrm>
              <a:off x="3960" y="2003"/>
              <a:ext cx="1090"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 so voltage Va = Vdc</a:t>
              </a:r>
              <a:endParaRPr lang="en-US"/>
            </a:p>
          </p:txBody>
        </p:sp>
        <p:sp>
          <p:nvSpPr>
            <p:cNvPr id="19524" name="Rectangle 25"/>
            <p:cNvSpPr>
              <a:spLocks noChangeArrowheads="1"/>
            </p:cNvSpPr>
            <p:nvPr/>
          </p:nvSpPr>
          <p:spPr bwMode="auto">
            <a:xfrm>
              <a:off x="5054" y="2003"/>
              <a:ext cx="31"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a:t>
              </a:r>
              <a:endParaRPr lang="en-US"/>
            </a:p>
          </p:txBody>
        </p:sp>
      </p:grpSp>
      <p:sp>
        <p:nvSpPr>
          <p:cNvPr id="19467" name="Rectangle 26"/>
          <p:cNvSpPr>
            <a:spLocks noChangeArrowheads="1"/>
          </p:cNvSpPr>
          <p:nvPr/>
        </p:nvSpPr>
        <p:spPr bwMode="auto">
          <a:xfrm>
            <a:off x="5524500" y="2847975"/>
            <a:ext cx="49213" cy="212725"/>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a:t>
            </a:r>
            <a:endParaRPr lang="en-US"/>
          </a:p>
        </p:txBody>
      </p:sp>
      <p:grpSp>
        <p:nvGrpSpPr>
          <p:cNvPr id="4" name="Group 27"/>
          <p:cNvGrpSpPr>
            <a:grpSpLocks/>
          </p:cNvGrpSpPr>
          <p:nvPr/>
        </p:nvGrpSpPr>
        <p:grpSpPr bwMode="auto">
          <a:xfrm>
            <a:off x="5524500" y="3051175"/>
            <a:ext cx="2840038" cy="419100"/>
            <a:chOff x="3480" y="2260"/>
            <a:chExt cx="1789" cy="264"/>
          </a:xfrm>
        </p:grpSpPr>
        <p:sp>
          <p:nvSpPr>
            <p:cNvPr id="19515" name="Rectangle 28"/>
            <p:cNvSpPr>
              <a:spLocks noChangeArrowheads="1"/>
            </p:cNvSpPr>
            <p:nvPr/>
          </p:nvSpPr>
          <p:spPr bwMode="auto">
            <a:xfrm>
              <a:off x="3480" y="2260"/>
              <a:ext cx="1789"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Vcont &lt; Vtri , open switch A+, close </a:t>
              </a:r>
              <a:endParaRPr lang="en-US"/>
            </a:p>
          </p:txBody>
        </p:sp>
        <p:sp>
          <p:nvSpPr>
            <p:cNvPr id="19516" name="Rectangle 29"/>
            <p:cNvSpPr>
              <a:spLocks noChangeArrowheads="1"/>
            </p:cNvSpPr>
            <p:nvPr/>
          </p:nvSpPr>
          <p:spPr bwMode="auto">
            <a:xfrm>
              <a:off x="3480" y="2390"/>
              <a:ext cx="417"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switch A</a:t>
              </a:r>
              <a:endParaRPr lang="en-US"/>
            </a:p>
          </p:txBody>
        </p:sp>
        <p:sp>
          <p:nvSpPr>
            <p:cNvPr id="19517" name="Rectangle 30"/>
            <p:cNvSpPr>
              <a:spLocks noChangeArrowheads="1"/>
            </p:cNvSpPr>
            <p:nvPr/>
          </p:nvSpPr>
          <p:spPr bwMode="auto">
            <a:xfrm>
              <a:off x="3898" y="2390"/>
              <a:ext cx="62"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a:t>
              </a:r>
              <a:endParaRPr lang="en-US"/>
            </a:p>
          </p:txBody>
        </p:sp>
        <p:sp>
          <p:nvSpPr>
            <p:cNvPr id="19518" name="Rectangle 31"/>
            <p:cNvSpPr>
              <a:spLocks noChangeArrowheads="1"/>
            </p:cNvSpPr>
            <p:nvPr/>
          </p:nvSpPr>
          <p:spPr bwMode="auto">
            <a:xfrm>
              <a:off x="3960" y="2390"/>
              <a:ext cx="959"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 so voltage Va = 0</a:t>
              </a:r>
              <a:endParaRPr lang="en-US"/>
            </a:p>
          </p:txBody>
        </p:sp>
        <p:sp>
          <p:nvSpPr>
            <p:cNvPr id="19519" name="Rectangle 32"/>
            <p:cNvSpPr>
              <a:spLocks noChangeArrowheads="1"/>
            </p:cNvSpPr>
            <p:nvPr/>
          </p:nvSpPr>
          <p:spPr bwMode="auto">
            <a:xfrm>
              <a:off x="4923" y="2390"/>
              <a:ext cx="31"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a:t>
              </a:r>
              <a:endParaRPr lang="en-US"/>
            </a:p>
          </p:txBody>
        </p:sp>
      </p:grpSp>
      <p:sp>
        <p:nvSpPr>
          <p:cNvPr id="19469" name="Rectangle 33"/>
          <p:cNvSpPr>
            <a:spLocks noChangeArrowheads="1"/>
          </p:cNvSpPr>
          <p:nvPr/>
        </p:nvSpPr>
        <p:spPr bwMode="auto">
          <a:xfrm>
            <a:off x="5524500" y="3460750"/>
            <a:ext cx="49213" cy="212725"/>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a:t>
            </a:r>
            <a:endParaRPr lang="en-US"/>
          </a:p>
        </p:txBody>
      </p:sp>
      <p:grpSp>
        <p:nvGrpSpPr>
          <p:cNvPr id="5" name="Group 34"/>
          <p:cNvGrpSpPr>
            <a:grpSpLocks/>
          </p:cNvGrpSpPr>
          <p:nvPr/>
        </p:nvGrpSpPr>
        <p:grpSpPr bwMode="auto">
          <a:xfrm>
            <a:off x="5524500" y="3665538"/>
            <a:ext cx="2940050" cy="417512"/>
            <a:chOff x="3480" y="2647"/>
            <a:chExt cx="1852" cy="263"/>
          </a:xfrm>
        </p:grpSpPr>
        <p:sp>
          <p:nvSpPr>
            <p:cNvPr id="19508" name="Rectangle 35"/>
            <p:cNvSpPr>
              <a:spLocks noChangeArrowheads="1"/>
            </p:cNvSpPr>
            <p:nvPr/>
          </p:nvSpPr>
          <p:spPr bwMode="auto">
            <a:xfrm>
              <a:off x="3480" y="2647"/>
              <a:ext cx="62"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a:t>
              </a:r>
              <a:endParaRPr lang="en-US"/>
            </a:p>
          </p:txBody>
        </p:sp>
        <p:sp>
          <p:nvSpPr>
            <p:cNvPr id="19509" name="Rectangle 36"/>
            <p:cNvSpPr>
              <a:spLocks noChangeArrowheads="1"/>
            </p:cNvSpPr>
            <p:nvPr/>
          </p:nvSpPr>
          <p:spPr bwMode="auto">
            <a:xfrm>
              <a:off x="3543" y="2647"/>
              <a:ext cx="1789"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Vcont &gt; Vtri , close switch B+, open </a:t>
              </a:r>
              <a:endParaRPr lang="en-US"/>
            </a:p>
          </p:txBody>
        </p:sp>
        <p:sp>
          <p:nvSpPr>
            <p:cNvPr id="19510" name="Rectangle 37"/>
            <p:cNvSpPr>
              <a:spLocks noChangeArrowheads="1"/>
            </p:cNvSpPr>
            <p:nvPr/>
          </p:nvSpPr>
          <p:spPr bwMode="auto">
            <a:xfrm>
              <a:off x="3480" y="2776"/>
              <a:ext cx="342"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switch </a:t>
              </a:r>
              <a:endParaRPr lang="en-US"/>
            </a:p>
          </p:txBody>
        </p:sp>
        <p:sp>
          <p:nvSpPr>
            <p:cNvPr id="19511" name="Rectangle 38"/>
            <p:cNvSpPr>
              <a:spLocks noChangeArrowheads="1"/>
            </p:cNvSpPr>
            <p:nvPr/>
          </p:nvSpPr>
          <p:spPr bwMode="auto">
            <a:xfrm>
              <a:off x="3823" y="2776"/>
              <a:ext cx="75"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B</a:t>
              </a:r>
              <a:endParaRPr lang="en-US"/>
            </a:p>
          </p:txBody>
        </p:sp>
        <p:sp>
          <p:nvSpPr>
            <p:cNvPr id="19512" name="Rectangle 39"/>
            <p:cNvSpPr>
              <a:spLocks noChangeArrowheads="1"/>
            </p:cNvSpPr>
            <p:nvPr/>
          </p:nvSpPr>
          <p:spPr bwMode="auto">
            <a:xfrm>
              <a:off x="3898" y="2776"/>
              <a:ext cx="62"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a:t>
              </a:r>
              <a:endParaRPr lang="en-US"/>
            </a:p>
          </p:txBody>
        </p:sp>
        <p:sp>
          <p:nvSpPr>
            <p:cNvPr id="19513" name="Rectangle 40"/>
            <p:cNvSpPr>
              <a:spLocks noChangeArrowheads="1"/>
            </p:cNvSpPr>
            <p:nvPr/>
          </p:nvSpPr>
          <p:spPr bwMode="auto">
            <a:xfrm>
              <a:off x="3960" y="2776"/>
              <a:ext cx="1090"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 so voltage Vb = Vdc</a:t>
              </a:r>
              <a:endParaRPr lang="en-US"/>
            </a:p>
          </p:txBody>
        </p:sp>
        <p:sp>
          <p:nvSpPr>
            <p:cNvPr id="19514" name="Rectangle 41"/>
            <p:cNvSpPr>
              <a:spLocks noChangeArrowheads="1"/>
            </p:cNvSpPr>
            <p:nvPr/>
          </p:nvSpPr>
          <p:spPr bwMode="auto">
            <a:xfrm>
              <a:off x="5054" y="2776"/>
              <a:ext cx="31"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a:t>
              </a:r>
              <a:endParaRPr lang="en-US"/>
            </a:p>
          </p:txBody>
        </p:sp>
      </p:grpSp>
      <p:sp>
        <p:nvSpPr>
          <p:cNvPr id="19471" name="Rectangle 42"/>
          <p:cNvSpPr>
            <a:spLocks noChangeArrowheads="1"/>
          </p:cNvSpPr>
          <p:nvPr/>
        </p:nvSpPr>
        <p:spPr bwMode="auto">
          <a:xfrm>
            <a:off x="5524500" y="4073525"/>
            <a:ext cx="49213" cy="212725"/>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a:t>
            </a:r>
            <a:endParaRPr lang="en-US"/>
          </a:p>
        </p:txBody>
      </p:sp>
      <p:grpSp>
        <p:nvGrpSpPr>
          <p:cNvPr id="6" name="Group 43"/>
          <p:cNvGrpSpPr>
            <a:grpSpLocks/>
          </p:cNvGrpSpPr>
          <p:nvPr/>
        </p:nvGrpSpPr>
        <p:grpSpPr bwMode="auto">
          <a:xfrm>
            <a:off x="5524500" y="4278313"/>
            <a:ext cx="2940050" cy="419100"/>
            <a:chOff x="3480" y="3033"/>
            <a:chExt cx="1852" cy="264"/>
          </a:xfrm>
        </p:grpSpPr>
        <p:sp>
          <p:nvSpPr>
            <p:cNvPr id="19502" name="Rectangle 44"/>
            <p:cNvSpPr>
              <a:spLocks noChangeArrowheads="1"/>
            </p:cNvSpPr>
            <p:nvPr/>
          </p:nvSpPr>
          <p:spPr bwMode="auto">
            <a:xfrm>
              <a:off x="3480" y="3033"/>
              <a:ext cx="62"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a:t>
              </a:r>
              <a:endParaRPr lang="en-US"/>
            </a:p>
          </p:txBody>
        </p:sp>
        <p:sp>
          <p:nvSpPr>
            <p:cNvPr id="19503" name="Rectangle 45"/>
            <p:cNvSpPr>
              <a:spLocks noChangeArrowheads="1"/>
            </p:cNvSpPr>
            <p:nvPr/>
          </p:nvSpPr>
          <p:spPr bwMode="auto">
            <a:xfrm>
              <a:off x="3543" y="3033"/>
              <a:ext cx="1789"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Vcont &lt; Vtri , open switch B+, close </a:t>
              </a:r>
              <a:endParaRPr lang="en-US"/>
            </a:p>
          </p:txBody>
        </p:sp>
        <p:sp>
          <p:nvSpPr>
            <p:cNvPr id="19504" name="Rectangle 46"/>
            <p:cNvSpPr>
              <a:spLocks noChangeArrowheads="1"/>
            </p:cNvSpPr>
            <p:nvPr/>
          </p:nvSpPr>
          <p:spPr bwMode="auto">
            <a:xfrm>
              <a:off x="3480" y="3163"/>
              <a:ext cx="417"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switch B</a:t>
              </a:r>
              <a:endParaRPr lang="en-US"/>
            </a:p>
          </p:txBody>
        </p:sp>
        <p:sp>
          <p:nvSpPr>
            <p:cNvPr id="19505" name="Rectangle 47"/>
            <p:cNvSpPr>
              <a:spLocks noChangeArrowheads="1"/>
            </p:cNvSpPr>
            <p:nvPr/>
          </p:nvSpPr>
          <p:spPr bwMode="auto">
            <a:xfrm>
              <a:off x="3898" y="3163"/>
              <a:ext cx="62"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a:t>
              </a:r>
              <a:endParaRPr lang="en-US"/>
            </a:p>
          </p:txBody>
        </p:sp>
        <p:sp>
          <p:nvSpPr>
            <p:cNvPr id="19506" name="Rectangle 48"/>
            <p:cNvSpPr>
              <a:spLocks noChangeArrowheads="1"/>
            </p:cNvSpPr>
            <p:nvPr/>
          </p:nvSpPr>
          <p:spPr bwMode="auto">
            <a:xfrm>
              <a:off x="3960" y="3163"/>
              <a:ext cx="959"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 so voltage Vb = 0</a:t>
              </a:r>
              <a:endParaRPr lang="en-US"/>
            </a:p>
          </p:txBody>
        </p:sp>
        <p:sp>
          <p:nvSpPr>
            <p:cNvPr id="19507" name="Rectangle 49"/>
            <p:cNvSpPr>
              <a:spLocks noChangeArrowheads="1"/>
            </p:cNvSpPr>
            <p:nvPr/>
          </p:nvSpPr>
          <p:spPr bwMode="auto">
            <a:xfrm>
              <a:off x="4923" y="3163"/>
              <a:ext cx="31" cy="134"/>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 </a:t>
              </a:r>
              <a:endParaRPr lang="en-US"/>
            </a:p>
          </p:txBody>
        </p:sp>
      </p:grpSp>
      <p:sp>
        <p:nvSpPr>
          <p:cNvPr id="19473" name="Rectangle 50"/>
          <p:cNvSpPr>
            <a:spLocks noChangeArrowheads="1"/>
          </p:cNvSpPr>
          <p:nvPr/>
        </p:nvSpPr>
        <p:spPr bwMode="auto">
          <a:xfrm>
            <a:off x="2343150" y="1778000"/>
            <a:ext cx="454025" cy="212725"/>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Vcont</a:t>
            </a:r>
            <a:endParaRPr lang="en-US"/>
          </a:p>
        </p:txBody>
      </p:sp>
      <p:sp>
        <p:nvSpPr>
          <p:cNvPr id="19474" name="Rectangle 51"/>
          <p:cNvSpPr>
            <a:spLocks noChangeArrowheads="1"/>
          </p:cNvSpPr>
          <p:nvPr/>
        </p:nvSpPr>
        <p:spPr bwMode="auto">
          <a:xfrm>
            <a:off x="3336925" y="1778000"/>
            <a:ext cx="266700" cy="212725"/>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rPr>
              <a:t>Vtri</a:t>
            </a:r>
            <a:endParaRPr lang="en-US"/>
          </a:p>
        </p:txBody>
      </p:sp>
      <p:sp>
        <p:nvSpPr>
          <p:cNvPr id="19475" name="Rectangle 52"/>
          <p:cNvSpPr>
            <a:spLocks noChangeArrowheads="1"/>
          </p:cNvSpPr>
          <p:nvPr/>
        </p:nvSpPr>
        <p:spPr bwMode="auto">
          <a:xfrm>
            <a:off x="4608513" y="1778000"/>
            <a:ext cx="557212" cy="212725"/>
          </a:xfrm>
          <a:prstGeom prst="rect">
            <a:avLst/>
          </a:prstGeom>
          <a:noFill/>
          <a:ln w="9525">
            <a:noFill/>
            <a:miter lim="800000"/>
            <a:headEnd/>
            <a:tailEnd/>
          </a:ln>
        </p:spPr>
        <p:txBody>
          <a:bodyPr wrap="none" lIns="0" tIns="0" rIns="0" bIns="0">
            <a:spAutoFit/>
          </a:bodyPr>
          <a:lstStyle/>
          <a:p>
            <a:pPr eaLnBrk="1" hangingPunct="1"/>
            <a:r>
              <a:rPr lang="en-US" sz="1400">
                <a:solidFill>
                  <a:srgbClr val="000000"/>
                </a:solidFill>
                <a:cs typeface="Arial" charset="0"/>
              </a:rPr>
              <a:t>−</a:t>
            </a:r>
            <a:r>
              <a:rPr lang="en-US" sz="1400">
                <a:solidFill>
                  <a:srgbClr val="000000"/>
                </a:solidFill>
              </a:rPr>
              <a:t>Vcont</a:t>
            </a:r>
            <a:endParaRPr lang="en-US"/>
          </a:p>
        </p:txBody>
      </p:sp>
      <p:sp>
        <p:nvSpPr>
          <p:cNvPr id="19476" name="Text Box 53"/>
          <p:cNvSpPr txBox="1">
            <a:spLocks noChangeArrowheads="1"/>
          </p:cNvSpPr>
          <p:nvPr/>
        </p:nvSpPr>
        <p:spPr bwMode="auto">
          <a:xfrm>
            <a:off x="501650" y="203200"/>
            <a:ext cx="8140700" cy="822325"/>
          </a:xfrm>
          <a:prstGeom prst="rect">
            <a:avLst/>
          </a:prstGeom>
          <a:noFill/>
          <a:ln w="9525">
            <a:noFill/>
            <a:miter lim="800000"/>
            <a:headEnd/>
            <a:tailEnd/>
          </a:ln>
          <a:effectLst/>
        </p:spPr>
        <p:txBody>
          <a:bodyPr>
            <a:spAutoFit/>
          </a:bodyPr>
          <a:lstStyle/>
          <a:p>
            <a:pPr algn="ctr" eaLnBrk="1" hangingPunct="1">
              <a:spcBef>
                <a:spcPct val="50000"/>
              </a:spcBef>
            </a:pPr>
            <a:r>
              <a:rPr lang="en-US" sz="2400" b="1"/>
              <a:t>Implementation of Unipolar Pulse Width Modulation (PWM)</a:t>
            </a:r>
          </a:p>
        </p:txBody>
      </p:sp>
      <p:sp>
        <p:nvSpPr>
          <p:cNvPr id="30774" name="Text Box 54"/>
          <p:cNvSpPr txBox="1">
            <a:spLocks noChangeArrowheads="1"/>
          </p:cNvSpPr>
          <p:nvPr/>
        </p:nvSpPr>
        <p:spPr bwMode="auto">
          <a:xfrm>
            <a:off x="533400" y="1376363"/>
            <a:ext cx="7604125" cy="366712"/>
          </a:xfrm>
          <a:prstGeom prst="rect">
            <a:avLst/>
          </a:prstGeom>
          <a:noFill/>
          <a:ln w="9525">
            <a:noFill/>
            <a:miter lim="800000"/>
            <a:headEnd/>
            <a:tailEnd/>
          </a:ln>
          <a:effectLst/>
        </p:spPr>
        <p:txBody>
          <a:bodyPr>
            <a:spAutoFit/>
          </a:bodyPr>
          <a:lstStyle/>
          <a:p>
            <a:pPr eaLnBrk="1" hangingPunct="1">
              <a:spcBef>
                <a:spcPct val="50000"/>
              </a:spcBef>
            </a:pPr>
            <a:r>
              <a:rPr lang="en-US" b="1"/>
              <a:t>Vcont is usually a sinewave, but it can also be a music signal.</a:t>
            </a:r>
          </a:p>
        </p:txBody>
      </p:sp>
      <p:sp>
        <p:nvSpPr>
          <p:cNvPr id="30775" name="Text Box 55"/>
          <p:cNvSpPr txBox="1">
            <a:spLocks noChangeArrowheads="1"/>
          </p:cNvSpPr>
          <p:nvPr/>
        </p:nvSpPr>
        <p:spPr bwMode="auto">
          <a:xfrm>
            <a:off x="501650" y="5080000"/>
            <a:ext cx="7604125" cy="641350"/>
          </a:xfrm>
          <a:prstGeom prst="rect">
            <a:avLst/>
          </a:prstGeom>
          <a:noFill/>
          <a:ln w="9525">
            <a:noFill/>
            <a:miter lim="800000"/>
            <a:headEnd/>
            <a:tailEnd/>
          </a:ln>
          <a:effectLst/>
        </p:spPr>
        <p:txBody>
          <a:bodyPr>
            <a:spAutoFit/>
          </a:bodyPr>
          <a:lstStyle/>
          <a:p>
            <a:pPr eaLnBrk="1" hangingPunct="1">
              <a:spcBef>
                <a:spcPct val="50000"/>
              </a:spcBef>
            </a:pPr>
            <a:r>
              <a:rPr lang="en-US" b="1"/>
              <a:t>V</a:t>
            </a:r>
            <a:r>
              <a:rPr lang="en-US" sz="2400" b="1" baseline="-25000"/>
              <a:t>tri</a:t>
            </a:r>
            <a:r>
              <a:rPr lang="en-US" b="1"/>
              <a:t> is a triangle wave whose frequency is at least 30 times greater than Vcont.</a:t>
            </a:r>
          </a:p>
        </p:txBody>
      </p:sp>
      <p:sp>
        <p:nvSpPr>
          <p:cNvPr id="30776" name="Text Box 56"/>
          <p:cNvSpPr txBox="1">
            <a:spLocks noChangeArrowheads="1"/>
          </p:cNvSpPr>
          <p:nvPr/>
        </p:nvSpPr>
        <p:spPr bwMode="auto">
          <a:xfrm>
            <a:off x="5416550" y="1979613"/>
            <a:ext cx="3187700" cy="336550"/>
          </a:xfrm>
          <a:prstGeom prst="rect">
            <a:avLst/>
          </a:prstGeom>
          <a:noFill/>
          <a:ln w="9525">
            <a:noFill/>
            <a:miter lim="800000"/>
            <a:headEnd/>
            <a:tailEnd/>
          </a:ln>
          <a:effectLst/>
        </p:spPr>
        <p:txBody>
          <a:bodyPr>
            <a:spAutoFit/>
          </a:bodyPr>
          <a:lstStyle/>
          <a:p>
            <a:pPr eaLnBrk="1" hangingPunct="1">
              <a:spcBef>
                <a:spcPct val="50000"/>
              </a:spcBef>
            </a:pPr>
            <a:r>
              <a:rPr lang="en-US" sz="1600" b="1"/>
              <a:t>The implementation rules are:</a:t>
            </a:r>
          </a:p>
        </p:txBody>
      </p:sp>
      <p:sp>
        <p:nvSpPr>
          <p:cNvPr id="30777" name="Text Box 57"/>
          <p:cNvSpPr txBox="1">
            <a:spLocks noChangeArrowheads="1"/>
          </p:cNvSpPr>
          <p:nvPr/>
        </p:nvSpPr>
        <p:spPr bwMode="auto">
          <a:xfrm>
            <a:off x="533400" y="914400"/>
            <a:ext cx="8140700" cy="366713"/>
          </a:xfrm>
          <a:prstGeom prst="rect">
            <a:avLst/>
          </a:prstGeom>
          <a:noFill/>
          <a:ln w="9525">
            <a:noFill/>
            <a:miter lim="800000"/>
            <a:headEnd/>
            <a:tailEnd/>
          </a:ln>
          <a:effectLst/>
        </p:spPr>
        <p:txBody>
          <a:bodyPr>
            <a:spAutoFit/>
          </a:bodyPr>
          <a:lstStyle/>
          <a:p>
            <a:pPr eaLnBrk="1" hangingPunct="1">
              <a:spcBef>
                <a:spcPct val="50000"/>
              </a:spcBef>
            </a:pPr>
            <a:r>
              <a:rPr lang="en-US" b="1"/>
              <a:t>Vcont is the input signal we want to amplify at the output of the inverter.</a:t>
            </a:r>
          </a:p>
        </p:txBody>
      </p:sp>
      <p:grpSp>
        <p:nvGrpSpPr>
          <p:cNvPr id="7" name="Group 58"/>
          <p:cNvGrpSpPr>
            <a:grpSpLocks/>
          </p:cNvGrpSpPr>
          <p:nvPr/>
        </p:nvGrpSpPr>
        <p:grpSpPr bwMode="auto">
          <a:xfrm>
            <a:off x="1768475" y="2084388"/>
            <a:ext cx="3686175" cy="2459037"/>
            <a:chOff x="1114" y="1651"/>
            <a:chExt cx="2322" cy="1549"/>
          </a:xfrm>
        </p:grpSpPr>
        <p:sp>
          <p:nvSpPr>
            <p:cNvPr id="19499" name="Line 59"/>
            <p:cNvSpPr>
              <a:spLocks noChangeShapeType="1"/>
            </p:cNvSpPr>
            <p:nvPr/>
          </p:nvSpPr>
          <p:spPr bwMode="auto">
            <a:xfrm rot="16200000" flipH="1">
              <a:off x="3339" y="1845"/>
              <a:ext cx="0" cy="194"/>
            </a:xfrm>
            <a:prstGeom prst="line">
              <a:avLst/>
            </a:prstGeom>
            <a:noFill/>
            <a:ln w="38100">
              <a:solidFill>
                <a:srgbClr val="FF0000"/>
              </a:solidFill>
              <a:round/>
              <a:headEnd/>
              <a:tailEnd type="triangle" w="med" len="med"/>
            </a:ln>
            <a:effectLst/>
          </p:spPr>
          <p:txBody>
            <a:bodyPr/>
            <a:lstStyle/>
            <a:p>
              <a:endParaRPr lang="en-US"/>
            </a:p>
          </p:txBody>
        </p:sp>
        <p:sp>
          <p:nvSpPr>
            <p:cNvPr id="19500" name="Line 60"/>
            <p:cNvSpPr>
              <a:spLocks noChangeShapeType="1"/>
            </p:cNvSpPr>
            <p:nvPr/>
          </p:nvSpPr>
          <p:spPr bwMode="auto">
            <a:xfrm>
              <a:off x="1114" y="1651"/>
              <a:ext cx="0" cy="194"/>
            </a:xfrm>
            <a:prstGeom prst="line">
              <a:avLst/>
            </a:prstGeom>
            <a:noFill/>
            <a:ln w="38100">
              <a:solidFill>
                <a:srgbClr val="FF0000"/>
              </a:solidFill>
              <a:round/>
              <a:headEnd/>
              <a:tailEnd type="triangle" w="med" len="med"/>
            </a:ln>
            <a:effectLst/>
          </p:spPr>
          <p:txBody>
            <a:bodyPr/>
            <a:lstStyle/>
            <a:p>
              <a:endParaRPr lang="en-US"/>
            </a:p>
          </p:txBody>
        </p:sp>
        <p:sp>
          <p:nvSpPr>
            <p:cNvPr id="19501" name="Line 61"/>
            <p:cNvSpPr>
              <a:spLocks noChangeShapeType="1"/>
            </p:cNvSpPr>
            <p:nvPr/>
          </p:nvSpPr>
          <p:spPr bwMode="auto">
            <a:xfrm>
              <a:off x="2299" y="3006"/>
              <a:ext cx="0" cy="194"/>
            </a:xfrm>
            <a:prstGeom prst="line">
              <a:avLst/>
            </a:prstGeom>
            <a:noFill/>
            <a:ln w="38100">
              <a:solidFill>
                <a:srgbClr val="FF0000"/>
              </a:solidFill>
              <a:round/>
              <a:headEnd/>
              <a:tailEnd type="triangle" w="med" len="med"/>
            </a:ln>
            <a:effectLst/>
          </p:spPr>
          <p:txBody>
            <a:bodyPr/>
            <a:lstStyle/>
            <a:p>
              <a:endParaRPr lang="en-US"/>
            </a:p>
          </p:txBody>
        </p:sp>
      </p:grpSp>
      <p:grpSp>
        <p:nvGrpSpPr>
          <p:cNvPr id="8" name="Group 62"/>
          <p:cNvGrpSpPr>
            <a:grpSpLocks/>
          </p:cNvGrpSpPr>
          <p:nvPr/>
        </p:nvGrpSpPr>
        <p:grpSpPr bwMode="auto">
          <a:xfrm>
            <a:off x="1960563" y="2470150"/>
            <a:ext cx="3494087" cy="2459038"/>
            <a:chOff x="1235" y="1894"/>
            <a:chExt cx="2201" cy="1549"/>
          </a:xfrm>
        </p:grpSpPr>
        <p:sp>
          <p:nvSpPr>
            <p:cNvPr id="19496" name="Line 63"/>
            <p:cNvSpPr>
              <a:spLocks noChangeShapeType="1"/>
            </p:cNvSpPr>
            <p:nvPr/>
          </p:nvSpPr>
          <p:spPr bwMode="auto">
            <a:xfrm flipV="1">
              <a:off x="1235" y="1894"/>
              <a:ext cx="0" cy="194"/>
            </a:xfrm>
            <a:prstGeom prst="line">
              <a:avLst/>
            </a:prstGeom>
            <a:noFill/>
            <a:ln w="38100">
              <a:solidFill>
                <a:srgbClr val="FF0000"/>
              </a:solidFill>
              <a:round/>
              <a:headEnd/>
              <a:tailEnd type="triangle" w="med" len="med"/>
            </a:ln>
            <a:effectLst/>
          </p:spPr>
          <p:txBody>
            <a:bodyPr/>
            <a:lstStyle/>
            <a:p>
              <a:endParaRPr lang="en-US"/>
            </a:p>
          </p:txBody>
        </p:sp>
        <p:sp>
          <p:nvSpPr>
            <p:cNvPr id="19497" name="Line 64"/>
            <p:cNvSpPr>
              <a:spLocks noChangeShapeType="1"/>
            </p:cNvSpPr>
            <p:nvPr/>
          </p:nvSpPr>
          <p:spPr bwMode="auto">
            <a:xfrm rot="16200000" flipH="1">
              <a:off x="3339" y="2233"/>
              <a:ext cx="0" cy="194"/>
            </a:xfrm>
            <a:prstGeom prst="line">
              <a:avLst/>
            </a:prstGeom>
            <a:noFill/>
            <a:ln w="38100">
              <a:solidFill>
                <a:srgbClr val="FF0000"/>
              </a:solidFill>
              <a:round/>
              <a:headEnd/>
              <a:tailEnd type="triangle" w="med" len="med"/>
            </a:ln>
            <a:effectLst/>
          </p:spPr>
          <p:txBody>
            <a:bodyPr/>
            <a:lstStyle/>
            <a:p>
              <a:endParaRPr lang="en-US"/>
            </a:p>
          </p:txBody>
        </p:sp>
        <p:sp>
          <p:nvSpPr>
            <p:cNvPr id="19498" name="Line 65"/>
            <p:cNvSpPr>
              <a:spLocks noChangeShapeType="1"/>
            </p:cNvSpPr>
            <p:nvPr/>
          </p:nvSpPr>
          <p:spPr bwMode="auto">
            <a:xfrm flipV="1">
              <a:off x="2420" y="3249"/>
              <a:ext cx="0" cy="194"/>
            </a:xfrm>
            <a:prstGeom prst="line">
              <a:avLst/>
            </a:prstGeom>
            <a:noFill/>
            <a:ln w="38100">
              <a:solidFill>
                <a:srgbClr val="FF0000"/>
              </a:solidFill>
              <a:round/>
              <a:headEnd/>
              <a:tailEnd type="triangle" w="med" len="med"/>
            </a:ln>
            <a:effectLst/>
          </p:spPr>
          <p:txBody>
            <a:bodyPr/>
            <a:lstStyle/>
            <a:p>
              <a:endParaRPr lang="en-US"/>
            </a:p>
          </p:txBody>
        </p:sp>
      </p:grpSp>
      <p:grpSp>
        <p:nvGrpSpPr>
          <p:cNvPr id="9" name="Group 66"/>
          <p:cNvGrpSpPr>
            <a:grpSpLocks/>
          </p:cNvGrpSpPr>
          <p:nvPr/>
        </p:nvGrpSpPr>
        <p:grpSpPr bwMode="auto">
          <a:xfrm>
            <a:off x="1806575" y="2085975"/>
            <a:ext cx="3648075" cy="2497138"/>
            <a:chOff x="1138" y="1652"/>
            <a:chExt cx="2298" cy="1573"/>
          </a:xfrm>
        </p:grpSpPr>
        <p:sp>
          <p:nvSpPr>
            <p:cNvPr id="19493" name="Line 67"/>
            <p:cNvSpPr>
              <a:spLocks noChangeShapeType="1"/>
            </p:cNvSpPr>
            <p:nvPr/>
          </p:nvSpPr>
          <p:spPr bwMode="auto">
            <a:xfrm>
              <a:off x="2493" y="1652"/>
              <a:ext cx="0" cy="194"/>
            </a:xfrm>
            <a:prstGeom prst="line">
              <a:avLst/>
            </a:prstGeom>
            <a:noFill/>
            <a:ln w="38100">
              <a:solidFill>
                <a:srgbClr val="FF0000"/>
              </a:solidFill>
              <a:round/>
              <a:headEnd/>
              <a:tailEnd type="triangle" w="med" len="med"/>
            </a:ln>
            <a:effectLst/>
          </p:spPr>
          <p:txBody>
            <a:bodyPr/>
            <a:lstStyle/>
            <a:p>
              <a:endParaRPr lang="en-US"/>
            </a:p>
          </p:txBody>
        </p:sp>
        <p:sp>
          <p:nvSpPr>
            <p:cNvPr id="19494" name="Line 68"/>
            <p:cNvSpPr>
              <a:spLocks noChangeShapeType="1"/>
            </p:cNvSpPr>
            <p:nvPr/>
          </p:nvSpPr>
          <p:spPr bwMode="auto">
            <a:xfrm rot="16200000" flipH="1">
              <a:off x="3339" y="2620"/>
              <a:ext cx="0" cy="194"/>
            </a:xfrm>
            <a:prstGeom prst="line">
              <a:avLst/>
            </a:prstGeom>
            <a:noFill/>
            <a:ln w="38100">
              <a:solidFill>
                <a:srgbClr val="FF0000"/>
              </a:solidFill>
              <a:round/>
              <a:headEnd/>
              <a:tailEnd type="triangle" w="med" len="med"/>
            </a:ln>
            <a:effectLst/>
          </p:spPr>
          <p:txBody>
            <a:bodyPr/>
            <a:lstStyle/>
            <a:p>
              <a:endParaRPr lang="en-US"/>
            </a:p>
          </p:txBody>
        </p:sp>
        <p:sp>
          <p:nvSpPr>
            <p:cNvPr id="19495" name="Line 69"/>
            <p:cNvSpPr>
              <a:spLocks noChangeShapeType="1"/>
            </p:cNvSpPr>
            <p:nvPr/>
          </p:nvSpPr>
          <p:spPr bwMode="auto">
            <a:xfrm>
              <a:off x="1138" y="3031"/>
              <a:ext cx="0" cy="194"/>
            </a:xfrm>
            <a:prstGeom prst="line">
              <a:avLst/>
            </a:prstGeom>
            <a:noFill/>
            <a:ln w="38100">
              <a:solidFill>
                <a:srgbClr val="FF0000"/>
              </a:solidFill>
              <a:round/>
              <a:headEnd/>
              <a:tailEnd type="triangle" w="med" len="med"/>
            </a:ln>
            <a:effectLst/>
          </p:spPr>
          <p:txBody>
            <a:bodyPr/>
            <a:lstStyle/>
            <a:p>
              <a:endParaRPr lang="en-US"/>
            </a:p>
          </p:txBody>
        </p:sp>
      </p:grpSp>
      <p:grpSp>
        <p:nvGrpSpPr>
          <p:cNvPr id="10" name="Group 70"/>
          <p:cNvGrpSpPr>
            <a:grpSpLocks/>
          </p:cNvGrpSpPr>
          <p:nvPr/>
        </p:nvGrpSpPr>
        <p:grpSpPr bwMode="auto">
          <a:xfrm>
            <a:off x="1652588" y="2470150"/>
            <a:ext cx="3802062" cy="2459038"/>
            <a:chOff x="1041" y="1894"/>
            <a:chExt cx="2395" cy="1549"/>
          </a:xfrm>
        </p:grpSpPr>
        <p:sp>
          <p:nvSpPr>
            <p:cNvPr id="19490" name="Line 71"/>
            <p:cNvSpPr>
              <a:spLocks noChangeShapeType="1"/>
            </p:cNvSpPr>
            <p:nvPr/>
          </p:nvSpPr>
          <p:spPr bwMode="auto">
            <a:xfrm flipV="1">
              <a:off x="2590" y="1894"/>
              <a:ext cx="0" cy="194"/>
            </a:xfrm>
            <a:prstGeom prst="line">
              <a:avLst/>
            </a:prstGeom>
            <a:noFill/>
            <a:ln w="38100">
              <a:solidFill>
                <a:srgbClr val="FF0000"/>
              </a:solidFill>
              <a:round/>
              <a:headEnd/>
              <a:tailEnd type="triangle" w="med" len="med"/>
            </a:ln>
            <a:effectLst/>
          </p:spPr>
          <p:txBody>
            <a:bodyPr/>
            <a:lstStyle/>
            <a:p>
              <a:endParaRPr lang="en-US"/>
            </a:p>
          </p:txBody>
        </p:sp>
        <p:sp>
          <p:nvSpPr>
            <p:cNvPr id="19491" name="Line 72"/>
            <p:cNvSpPr>
              <a:spLocks noChangeShapeType="1"/>
            </p:cNvSpPr>
            <p:nvPr/>
          </p:nvSpPr>
          <p:spPr bwMode="auto">
            <a:xfrm rot="16200000" flipH="1">
              <a:off x="3339" y="3007"/>
              <a:ext cx="0" cy="194"/>
            </a:xfrm>
            <a:prstGeom prst="line">
              <a:avLst/>
            </a:prstGeom>
            <a:noFill/>
            <a:ln w="38100">
              <a:solidFill>
                <a:srgbClr val="FF0000"/>
              </a:solidFill>
              <a:round/>
              <a:headEnd/>
              <a:tailEnd type="triangle" w="med" len="med"/>
            </a:ln>
            <a:effectLst/>
          </p:spPr>
          <p:txBody>
            <a:bodyPr/>
            <a:lstStyle/>
            <a:p>
              <a:endParaRPr lang="en-US"/>
            </a:p>
          </p:txBody>
        </p:sp>
        <p:sp>
          <p:nvSpPr>
            <p:cNvPr id="19492" name="Line 73"/>
            <p:cNvSpPr>
              <a:spLocks noChangeShapeType="1"/>
            </p:cNvSpPr>
            <p:nvPr/>
          </p:nvSpPr>
          <p:spPr bwMode="auto">
            <a:xfrm flipV="1">
              <a:off x="1041" y="3249"/>
              <a:ext cx="0" cy="194"/>
            </a:xfrm>
            <a:prstGeom prst="line">
              <a:avLst/>
            </a:prstGeom>
            <a:noFill/>
            <a:ln w="38100">
              <a:solidFill>
                <a:srgbClr val="FF0000"/>
              </a:solidFill>
              <a:round/>
              <a:headEnd/>
              <a:tailEnd type="triangle" w="med" len="med"/>
            </a:ln>
            <a:effectLst/>
          </p:spPr>
          <p:txBody>
            <a:bodyPr/>
            <a:lstStyle/>
            <a:p>
              <a:endParaRPr lang="en-US"/>
            </a:p>
          </p:txBody>
        </p:sp>
      </p:grpSp>
      <p:sp>
        <p:nvSpPr>
          <p:cNvPr id="30794" name="Text Box 74"/>
          <p:cNvSpPr txBox="1">
            <a:spLocks noChangeArrowheads="1"/>
          </p:cNvSpPr>
          <p:nvPr/>
        </p:nvSpPr>
        <p:spPr bwMode="auto">
          <a:xfrm>
            <a:off x="501650" y="5810250"/>
            <a:ext cx="8458200" cy="366713"/>
          </a:xfrm>
          <a:prstGeom prst="rect">
            <a:avLst/>
          </a:prstGeom>
          <a:noFill/>
          <a:ln w="9525">
            <a:noFill/>
            <a:miter lim="800000"/>
            <a:headEnd/>
            <a:tailEnd/>
          </a:ln>
          <a:effectLst/>
        </p:spPr>
        <p:txBody>
          <a:bodyPr>
            <a:spAutoFit/>
          </a:bodyPr>
          <a:lstStyle/>
          <a:p>
            <a:pPr eaLnBrk="1" hangingPunct="1">
              <a:spcBef>
                <a:spcPct val="50000"/>
              </a:spcBef>
            </a:pPr>
            <a:r>
              <a:rPr lang="en-US" b="1"/>
              <a:t>Ratio m</a:t>
            </a:r>
            <a:r>
              <a:rPr lang="en-US" sz="2400" b="1" baseline="-25000"/>
              <a:t>a</a:t>
            </a:r>
            <a:r>
              <a:rPr lang="en-US" b="1"/>
              <a:t> = peak of control signal divided by peak of triangle wave </a:t>
            </a:r>
          </a:p>
        </p:txBody>
      </p:sp>
      <p:sp>
        <p:nvSpPr>
          <p:cNvPr id="30795" name="Text Box 75"/>
          <p:cNvSpPr txBox="1">
            <a:spLocks noChangeArrowheads="1"/>
          </p:cNvSpPr>
          <p:nvPr/>
        </p:nvSpPr>
        <p:spPr bwMode="auto">
          <a:xfrm>
            <a:off x="501650" y="6357938"/>
            <a:ext cx="8763000" cy="366712"/>
          </a:xfrm>
          <a:prstGeom prst="rect">
            <a:avLst/>
          </a:prstGeom>
          <a:noFill/>
          <a:ln w="9525">
            <a:noFill/>
            <a:miter lim="800000"/>
            <a:headEnd/>
            <a:tailEnd/>
          </a:ln>
          <a:effectLst/>
        </p:spPr>
        <p:txBody>
          <a:bodyPr>
            <a:spAutoFit/>
          </a:bodyPr>
          <a:lstStyle/>
          <a:p>
            <a:pPr eaLnBrk="1" hangingPunct="1">
              <a:spcBef>
                <a:spcPct val="50000"/>
              </a:spcBef>
            </a:pPr>
            <a:r>
              <a:rPr lang="en-US" b="1"/>
              <a:t>Ratio m</a:t>
            </a:r>
            <a:r>
              <a:rPr lang="en-US" sz="2400" b="1" baseline="-25000"/>
              <a:t>f</a:t>
            </a:r>
            <a:r>
              <a:rPr lang="en-US" b="1"/>
              <a:t> = frequency of triangle wave divided by frequency of control signal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7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7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7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9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79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77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7"/>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9"/>
                                        </p:tgtEl>
                                        <p:attrNameLst>
                                          <p:attrName>style.visibility</p:attrName>
                                        </p:attrNameLst>
                                      </p:cBhvr>
                                      <p:to>
                                        <p:strVal val="hidden"/>
                                      </p:to>
                                    </p:set>
                                  </p:childTnLst>
                                </p:cTn>
                              </p:par>
                              <p:par>
                                <p:cTn id="55" presetID="1" presetClass="entr" presetSubtype="0"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4" grpId="0"/>
      <p:bldP spid="30775" grpId="0"/>
      <p:bldP spid="30776" grpId="0"/>
      <p:bldP spid="30777" grpId="0"/>
      <p:bldP spid="30794" grpId="0"/>
      <p:bldP spid="30795"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miter lim="800000"/>
            <a:headEnd/>
            <a:tailEnd/>
          </a:ln>
        </p:spPr>
        <p:txBody>
          <a:bodyPr/>
          <a:lstStyle/>
          <a:p>
            <a:fld id="{48D81D01-32E3-4C30-B754-D65A596CD4E9}" type="slidenum">
              <a:rPr lang="en-US"/>
              <a:pPr/>
              <a:t>81</a:t>
            </a:fld>
            <a:endParaRPr lang="en-US"/>
          </a:p>
        </p:txBody>
      </p:sp>
      <p:pic>
        <p:nvPicPr>
          <p:cNvPr id="20483" name="Picture 8" descr="Page"/>
          <p:cNvPicPr>
            <a:picLocks noChangeAspect="1" noChangeArrowheads="1"/>
          </p:cNvPicPr>
          <p:nvPr/>
        </p:nvPicPr>
        <p:blipFill>
          <a:blip r:embed="rId2" cstate="print"/>
          <a:srcRect l="2908" t="12915" r="2875" b="10429"/>
          <a:stretch>
            <a:fillRect/>
          </a:stretch>
        </p:blipFill>
        <p:spPr bwMode="auto">
          <a:xfrm>
            <a:off x="193675" y="549275"/>
            <a:ext cx="8794750" cy="5530850"/>
          </a:xfrm>
          <a:prstGeom prst="rect">
            <a:avLst/>
          </a:prstGeom>
          <a:noFill/>
          <a:ln w="9525">
            <a:noFill/>
            <a:miter lim="800000"/>
            <a:headEnd/>
            <a:tailEnd/>
          </a:ln>
        </p:spPr>
      </p:pic>
      <p:sp>
        <p:nvSpPr>
          <p:cNvPr id="20484" name="Line 9"/>
          <p:cNvSpPr>
            <a:spLocks noChangeShapeType="1"/>
          </p:cNvSpPr>
          <p:nvPr/>
        </p:nvSpPr>
        <p:spPr bwMode="auto">
          <a:xfrm flipV="1">
            <a:off x="577850" y="1355725"/>
            <a:ext cx="0" cy="1919288"/>
          </a:xfrm>
          <a:prstGeom prst="line">
            <a:avLst/>
          </a:prstGeom>
          <a:noFill/>
          <a:ln w="38100">
            <a:solidFill>
              <a:srgbClr val="FF0000"/>
            </a:solidFill>
            <a:round/>
            <a:headEnd/>
            <a:tailEnd type="triangle" w="med" len="med"/>
          </a:ln>
          <a:effectLst/>
        </p:spPr>
        <p:txBody>
          <a:bodyPr/>
          <a:lstStyle/>
          <a:p>
            <a:endParaRPr lang="en-US"/>
          </a:p>
        </p:txBody>
      </p:sp>
      <p:sp>
        <p:nvSpPr>
          <p:cNvPr id="20485" name="Line 10"/>
          <p:cNvSpPr>
            <a:spLocks noChangeShapeType="1"/>
          </p:cNvSpPr>
          <p:nvPr/>
        </p:nvSpPr>
        <p:spPr bwMode="auto">
          <a:xfrm flipV="1">
            <a:off x="8682038" y="3467100"/>
            <a:ext cx="0" cy="1882775"/>
          </a:xfrm>
          <a:prstGeom prst="line">
            <a:avLst/>
          </a:prstGeom>
          <a:noFill/>
          <a:ln w="38100">
            <a:solidFill>
              <a:srgbClr val="00FF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miter lim="800000"/>
            <a:headEnd/>
            <a:tailEnd/>
          </a:ln>
        </p:spPr>
        <p:txBody>
          <a:bodyPr/>
          <a:lstStyle/>
          <a:p>
            <a:fld id="{851914F6-BDE8-42F1-8AF2-295C39B1EB0A}" type="slidenum">
              <a:rPr lang="en-US"/>
              <a:pPr/>
              <a:t>82</a:t>
            </a:fld>
            <a:endParaRPr lang="en-US"/>
          </a:p>
        </p:txBody>
      </p:sp>
      <p:pic>
        <p:nvPicPr>
          <p:cNvPr id="21507" name="Picture 2" descr="Page"/>
          <p:cNvPicPr>
            <a:picLocks noChangeAspect="1" noChangeArrowheads="1"/>
          </p:cNvPicPr>
          <p:nvPr/>
        </p:nvPicPr>
        <p:blipFill>
          <a:blip r:embed="rId2" cstate="print"/>
          <a:srcRect l="9082" t="19821" r="8640" b="48207"/>
          <a:stretch>
            <a:fillRect/>
          </a:stretch>
        </p:blipFill>
        <p:spPr bwMode="auto">
          <a:xfrm>
            <a:off x="769938" y="1046163"/>
            <a:ext cx="7680325" cy="2306637"/>
          </a:xfrm>
          <a:prstGeom prst="rect">
            <a:avLst/>
          </a:prstGeom>
          <a:noFill/>
          <a:ln w="9525">
            <a:noFill/>
            <a:miter lim="800000"/>
            <a:headEnd/>
            <a:tailEnd/>
          </a:ln>
        </p:spPr>
      </p:pic>
      <p:pic>
        <p:nvPicPr>
          <p:cNvPr id="21508" name="Picture 5" descr="Page"/>
          <p:cNvPicPr>
            <a:picLocks noChangeAspect="1" noChangeArrowheads="1"/>
          </p:cNvPicPr>
          <p:nvPr/>
        </p:nvPicPr>
        <p:blipFill>
          <a:blip r:embed="rId3" cstate="print"/>
          <a:srcRect l="9082" t="51735" r="8640" b="16318"/>
          <a:stretch>
            <a:fillRect/>
          </a:stretch>
        </p:blipFill>
        <p:spPr bwMode="auto">
          <a:xfrm>
            <a:off x="769938" y="3351213"/>
            <a:ext cx="7680325" cy="2305050"/>
          </a:xfrm>
          <a:prstGeom prst="rect">
            <a:avLst/>
          </a:prstGeom>
          <a:solidFill>
            <a:schemeClr val="bg1">
              <a:alpha val="3137"/>
            </a:schemeClr>
          </a:solidFill>
          <a:ln w="9525">
            <a:noFill/>
            <a:miter lim="800000"/>
            <a:headEnd/>
            <a:tailEnd/>
          </a:ln>
        </p:spPr>
      </p:pic>
      <p:grpSp>
        <p:nvGrpSpPr>
          <p:cNvPr id="2" name="Group 28"/>
          <p:cNvGrpSpPr>
            <a:grpSpLocks/>
          </p:cNvGrpSpPr>
          <p:nvPr/>
        </p:nvGrpSpPr>
        <p:grpSpPr bwMode="auto">
          <a:xfrm>
            <a:off x="1268413" y="3389313"/>
            <a:ext cx="3341687" cy="2074862"/>
            <a:chOff x="799" y="2135"/>
            <a:chExt cx="2105" cy="1307"/>
          </a:xfrm>
        </p:grpSpPr>
        <p:sp>
          <p:nvSpPr>
            <p:cNvPr id="21520" name="Rectangle 6"/>
            <p:cNvSpPr>
              <a:spLocks noChangeArrowheads="1"/>
            </p:cNvSpPr>
            <p:nvPr/>
          </p:nvSpPr>
          <p:spPr bwMode="auto">
            <a:xfrm>
              <a:off x="799" y="2135"/>
              <a:ext cx="146" cy="1307"/>
            </a:xfrm>
            <a:prstGeom prst="rect">
              <a:avLst/>
            </a:prstGeom>
            <a:solidFill>
              <a:srgbClr val="00FF00"/>
            </a:solidFill>
            <a:ln w="9525">
              <a:noFill/>
              <a:miter lim="800000"/>
              <a:headEnd/>
              <a:tailEnd/>
            </a:ln>
            <a:effectLst/>
          </p:spPr>
          <p:txBody>
            <a:bodyPr wrap="none" anchor="ctr"/>
            <a:lstStyle/>
            <a:p>
              <a:pPr eaLnBrk="1" hangingPunct="1"/>
              <a:endParaRPr lang="en-US"/>
            </a:p>
          </p:txBody>
        </p:sp>
        <p:sp>
          <p:nvSpPr>
            <p:cNvPr id="21521" name="Rectangle 7"/>
            <p:cNvSpPr>
              <a:spLocks noChangeArrowheads="1"/>
            </p:cNvSpPr>
            <p:nvPr/>
          </p:nvSpPr>
          <p:spPr bwMode="auto">
            <a:xfrm>
              <a:off x="1162" y="2135"/>
              <a:ext cx="73" cy="1307"/>
            </a:xfrm>
            <a:prstGeom prst="rect">
              <a:avLst/>
            </a:prstGeom>
            <a:solidFill>
              <a:srgbClr val="00FF00"/>
            </a:solidFill>
            <a:ln w="9525">
              <a:noFill/>
              <a:miter lim="800000"/>
              <a:headEnd/>
              <a:tailEnd/>
            </a:ln>
            <a:effectLst/>
          </p:spPr>
          <p:txBody>
            <a:bodyPr wrap="none" anchor="ctr"/>
            <a:lstStyle/>
            <a:p>
              <a:pPr eaLnBrk="1" hangingPunct="1"/>
              <a:endParaRPr lang="en-US"/>
            </a:p>
          </p:txBody>
        </p:sp>
        <p:sp>
          <p:nvSpPr>
            <p:cNvPr id="21522" name="Rectangle 8"/>
            <p:cNvSpPr>
              <a:spLocks noChangeArrowheads="1"/>
            </p:cNvSpPr>
            <p:nvPr/>
          </p:nvSpPr>
          <p:spPr bwMode="auto">
            <a:xfrm>
              <a:off x="1501" y="2135"/>
              <a:ext cx="48" cy="1307"/>
            </a:xfrm>
            <a:prstGeom prst="rect">
              <a:avLst/>
            </a:prstGeom>
            <a:solidFill>
              <a:srgbClr val="00FF00"/>
            </a:solidFill>
            <a:ln w="9525">
              <a:noFill/>
              <a:miter lim="800000"/>
              <a:headEnd/>
              <a:tailEnd/>
            </a:ln>
            <a:effectLst/>
          </p:spPr>
          <p:txBody>
            <a:bodyPr wrap="none" anchor="ctr"/>
            <a:lstStyle/>
            <a:p>
              <a:pPr eaLnBrk="1" hangingPunct="1"/>
              <a:endParaRPr lang="en-US"/>
            </a:p>
          </p:txBody>
        </p:sp>
        <p:sp>
          <p:nvSpPr>
            <p:cNvPr id="21523" name="Rectangle 9"/>
            <p:cNvSpPr>
              <a:spLocks noChangeArrowheads="1"/>
            </p:cNvSpPr>
            <p:nvPr/>
          </p:nvSpPr>
          <p:spPr bwMode="auto">
            <a:xfrm>
              <a:off x="1816" y="2135"/>
              <a:ext cx="48" cy="1307"/>
            </a:xfrm>
            <a:prstGeom prst="rect">
              <a:avLst/>
            </a:prstGeom>
            <a:solidFill>
              <a:srgbClr val="00FF00"/>
            </a:solidFill>
            <a:ln w="9525">
              <a:noFill/>
              <a:miter lim="800000"/>
              <a:headEnd/>
              <a:tailEnd/>
            </a:ln>
            <a:effectLst/>
          </p:spPr>
          <p:txBody>
            <a:bodyPr wrap="none" anchor="ctr"/>
            <a:lstStyle/>
            <a:p>
              <a:pPr eaLnBrk="1" hangingPunct="1"/>
              <a:endParaRPr lang="en-US"/>
            </a:p>
          </p:txBody>
        </p:sp>
        <p:sp>
          <p:nvSpPr>
            <p:cNvPr id="21524" name="Rectangle 10"/>
            <p:cNvSpPr>
              <a:spLocks noChangeArrowheads="1"/>
            </p:cNvSpPr>
            <p:nvPr/>
          </p:nvSpPr>
          <p:spPr bwMode="auto">
            <a:xfrm>
              <a:off x="2154" y="2135"/>
              <a:ext cx="48" cy="1307"/>
            </a:xfrm>
            <a:prstGeom prst="rect">
              <a:avLst/>
            </a:prstGeom>
            <a:solidFill>
              <a:srgbClr val="00FF00"/>
            </a:solidFill>
            <a:ln w="9525">
              <a:noFill/>
              <a:miter lim="800000"/>
              <a:headEnd/>
              <a:tailEnd/>
            </a:ln>
            <a:effectLst/>
          </p:spPr>
          <p:txBody>
            <a:bodyPr wrap="none" anchor="ctr"/>
            <a:lstStyle/>
            <a:p>
              <a:pPr eaLnBrk="1" hangingPunct="1"/>
              <a:endParaRPr lang="en-US"/>
            </a:p>
          </p:txBody>
        </p:sp>
        <p:sp>
          <p:nvSpPr>
            <p:cNvPr id="21525" name="Rectangle 11"/>
            <p:cNvSpPr>
              <a:spLocks noChangeArrowheads="1"/>
            </p:cNvSpPr>
            <p:nvPr/>
          </p:nvSpPr>
          <p:spPr bwMode="auto">
            <a:xfrm>
              <a:off x="2445" y="2135"/>
              <a:ext cx="96" cy="1307"/>
            </a:xfrm>
            <a:prstGeom prst="rect">
              <a:avLst/>
            </a:prstGeom>
            <a:solidFill>
              <a:srgbClr val="00FF00"/>
            </a:solidFill>
            <a:ln w="9525">
              <a:noFill/>
              <a:miter lim="800000"/>
              <a:headEnd/>
              <a:tailEnd/>
            </a:ln>
            <a:effectLst/>
          </p:spPr>
          <p:txBody>
            <a:bodyPr wrap="none" anchor="ctr"/>
            <a:lstStyle/>
            <a:p>
              <a:pPr eaLnBrk="1" hangingPunct="1"/>
              <a:endParaRPr lang="en-US"/>
            </a:p>
          </p:txBody>
        </p:sp>
        <p:sp>
          <p:nvSpPr>
            <p:cNvPr id="21526" name="Rectangle 12"/>
            <p:cNvSpPr>
              <a:spLocks noChangeArrowheads="1"/>
            </p:cNvSpPr>
            <p:nvPr/>
          </p:nvSpPr>
          <p:spPr bwMode="auto">
            <a:xfrm>
              <a:off x="2760" y="2135"/>
              <a:ext cx="144" cy="1307"/>
            </a:xfrm>
            <a:prstGeom prst="rect">
              <a:avLst/>
            </a:prstGeom>
            <a:solidFill>
              <a:srgbClr val="00FF00"/>
            </a:solidFill>
            <a:ln w="9525">
              <a:noFill/>
              <a:miter lim="800000"/>
              <a:headEnd/>
              <a:tailEnd/>
            </a:ln>
            <a:effectLst/>
          </p:spPr>
          <p:txBody>
            <a:bodyPr wrap="none" anchor="ctr"/>
            <a:lstStyle/>
            <a:p>
              <a:pPr eaLnBrk="1" hangingPunct="1"/>
              <a:endParaRPr lang="en-US"/>
            </a:p>
          </p:txBody>
        </p:sp>
      </p:grpSp>
      <p:grpSp>
        <p:nvGrpSpPr>
          <p:cNvPr id="3" name="Group 29"/>
          <p:cNvGrpSpPr>
            <a:grpSpLocks/>
          </p:cNvGrpSpPr>
          <p:nvPr/>
        </p:nvGrpSpPr>
        <p:grpSpPr bwMode="auto">
          <a:xfrm>
            <a:off x="4918075" y="1241425"/>
            <a:ext cx="3338513" cy="2111375"/>
            <a:chOff x="3098" y="781"/>
            <a:chExt cx="2103" cy="1330"/>
          </a:xfrm>
        </p:grpSpPr>
        <p:sp>
          <p:nvSpPr>
            <p:cNvPr id="21513" name="Rectangle 15"/>
            <p:cNvSpPr>
              <a:spLocks noChangeArrowheads="1"/>
            </p:cNvSpPr>
            <p:nvPr/>
          </p:nvSpPr>
          <p:spPr bwMode="auto">
            <a:xfrm>
              <a:off x="3098" y="781"/>
              <a:ext cx="97" cy="1330"/>
            </a:xfrm>
            <a:prstGeom prst="rect">
              <a:avLst/>
            </a:prstGeom>
            <a:solidFill>
              <a:srgbClr val="FF0000"/>
            </a:solidFill>
            <a:ln w="9525">
              <a:noFill/>
              <a:miter lim="800000"/>
              <a:headEnd/>
              <a:tailEnd/>
            </a:ln>
            <a:effectLst/>
          </p:spPr>
          <p:txBody>
            <a:bodyPr wrap="none" anchor="ctr"/>
            <a:lstStyle/>
            <a:p>
              <a:pPr eaLnBrk="1" hangingPunct="1"/>
              <a:endParaRPr lang="en-US"/>
            </a:p>
          </p:txBody>
        </p:sp>
        <p:sp>
          <p:nvSpPr>
            <p:cNvPr id="21514" name="Rectangle 16"/>
            <p:cNvSpPr>
              <a:spLocks noChangeArrowheads="1"/>
            </p:cNvSpPr>
            <p:nvPr/>
          </p:nvSpPr>
          <p:spPr bwMode="auto">
            <a:xfrm>
              <a:off x="3436" y="781"/>
              <a:ext cx="73" cy="1330"/>
            </a:xfrm>
            <a:prstGeom prst="rect">
              <a:avLst/>
            </a:prstGeom>
            <a:solidFill>
              <a:srgbClr val="FF0000"/>
            </a:solidFill>
            <a:ln w="9525">
              <a:noFill/>
              <a:miter lim="800000"/>
              <a:headEnd/>
              <a:tailEnd/>
            </a:ln>
            <a:effectLst/>
          </p:spPr>
          <p:txBody>
            <a:bodyPr wrap="none" anchor="ctr"/>
            <a:lstStyle/>
            <a:p>
              <a:pPr eaLnBrk="1" hangingPunct="1"/>
              <a:endParaRPr lang="en-US"/>
            </a:p>
          </p:txBody>
        </p:sp>
        <p:sp>
          <p:nvSpPr>
            <p:cNvPr id="21515" name="Rectangle 17"/>
            <p:cNvSpPr>
              <a:spLocks noChangeArrowheads="1"/>
            </p:cNvSpPr>
            <p:nvPr/>
          </p:nvSpPr>
          <p:spPr bwMode="auto">
            <a:xfrm>
              <a:off x="3775" y="781"/>
              <a:ext cx="48" cy="1330"/>
            </a:xfrm>
            <a:prstGeom prst="rect">
              <a:avLst/>
            </a:prstGeom>
            <a:solidFill>
              <a:srgbClr val="FF0000"/>
            </a:solidFill>
            <a:ln w="9525">
              <a:noFill/>
              <a:miter lim="800000"/>
              <a:headEnd/>
              <a:tailEnd/>
            </a:ln>
            <a:effectLst/>
          </p:spPr>
          <p:txBody>
            <a:bodyPr wrap="none" anchor="ctr"/>
            <a:lstStyle/>
            <a:p>
              <a:pPr eaLnBrk="1" hangingPunct="1"/>
              <a:endParaRPr lang="en-US"/>
            </a:p>
          </p:txBody>
        </p:sp>
        <p:sp>
          <p:nvSpPr>
            <p:cNvPr id="21516" name="Rectangle 18"/>
            <p:cNvSpPr>
              <a:spLocks noChangeArrowheads="1"/>
            </p:cNvSpPr>
            <p:nvPr/>
          </p:nvSpPr>
          <p:spPr bwMode="auto">
            <a:xfrm>
              <a:off x="4114" y="781"/>
              <a:ext cx="24" cy="1330"/>
            </a:xfrm>
            <a:prstGeom prst="rect">
              <a:avLst/>
            </a:prstGeom>
            <a:solidFill>
              <a:srgbClr val="FF0000"/>
            </a:solidFill>
            <a:ln w="9525">
              <a:noFill/>
              <a:miter lim="800000"/>
              <a:headEnd/>
              <a:tailEnd/>
            </a:ln>
            <a:effectLst/>
          </p:spPr>
          <p:txBody>
            <a:bodyPr wrap="none" anchor="ctr"/>
            <a:lstStyle/>
            <a:p>
              <a:pPr eaLnBrk="1" hangingPunct="1"/>
              <a:endParaRPr lang="en-US"/>
            </a:p>
          </p:txBody>
        </p:sp>
        <p:sp>
          <p:nvSpPr>
            <p:cNvPr id="21517" name="Rectangle 19"/>
            <p:cNvSpPr>
              <a:spLocks noChangeArrowheads="1"/>
            </p:cNvSpPr>
            <p:nvPr/>
          </p:nvSpPr>
          <p:spPr bwMode="auto">
            <a:xfrm>
              <a:off x="4428" y="781"/>
              <a:ext cx="73" cy="1330"/>
            </a:xfrm>
            <a:prstGeom prst="rect">
              <a:avLst/>
            </a:prstGeom>
            <a:solidFill>
              <a:srgbClr val="FF0000"/>
            </a:solidFill>
            <a:ln w="9525">
              <a:noFill/>
              <a:miter lim="800000"/>
              <a:headEnd/>
              <a:tailEnd/>
            </a:ln>
            <a:effectLst/>
          </p:spPr>
          <p:txBody>
            <a:bodyPr wrap="none" anchor="ctr"/>
            <a:lstStyle/>
            <a:p>
              <a:pPr eaLnBrk="1" hangingPunct="1"/>
              <a:endParaRPr lang="en-US"/>
            </a:p>
          </p:txBody>
        </p:sp>
        <p:sp>
          <p:nvSpPr>
            <p:cNvPr id="21518" name="Rectangle 20"/>
            <p:cNvSpPr>
              <a:spLocks noChangeArrowheads="1"/>
            </p:cNvSpPr>
            <p:nvPr/>
          </p:nvSpPr>
          <p:spPr bwMode="auto">
            <a:xfrm>
              <a:off x="4743" y="781"/>
              <a:ext cx="96" cy="1330"/>
            </a:xfrm>
            <a:prstGeom prst="rect">
              <a:avLst/>
            </a:prstGeom>
            <a:solidFill>
              <a:srgbClr val="FF0000"/>
            </a:solidFill>
            <a:ln w="9525">
              <a:noFill/>
              <a:miter lim="800000"/>
              <a:headEnd/>
              <a:tailEnd/>
            </a:ln>
            <a:effectLst/>
          </p:spPr>
          <p:txBody>
            <a:bodyPr wrap="none" anchor="ctr"/>
            <a:lstStyle/>
            <a:p>
              <a:pPr eaLnBrk="1" hangingPunct="1"/>
              <a:endParaRPr lang="en-US"/>
            </a:p>
          </p:txBody>
        </p:sp>
        <p:sp>
          <p:nvSpPr>
            <p:cNvPr id="21519" name="Rectangle 21"/>
            <p:cNvSpPr>
              <a:spLocks noChangeArrowheads="1"/>
            </p:cNvSpPr>
            <p:nvPr/>
          </p:nvSpPr>
          <p:spPr bwMode="auto">
            <a:xfrm>
              <a:off x="5057" y="781"/>
              <a:ext cx="144" cy="1330"/>
            </a:xfrm>
            <a:prstGeom prst="rect">
              <a:avLst/>
            </a:prstGeom>
            <a:solidFill>
              <a:srgbClr val="FF0000"/>
            </a:solidFill>
            <a:ln w="9525">
              <a:noFill/>
              <a:miter lim="800000"/>
              <a:headEnd/>
              <a:tailEnd/>
            </a:ln>
            <a:effectLst/>
          </p:spPr>
          <p:txBody>
            <a:bodyPr wrap="none" anchor="ctr"/>
            <a:lstStyle/>
            <a:p>
              <a:pPr eaLnBrk="1" hangingPunct="1"/>
              <a:endParaRPr lang="en-US"/>
            </a:p>
          </p:txBody>
        </p:sp>
      </p:grpSp>
      <p:sp>
        <p:nvSpPr>
          <p:cNvPr id="31767" name="Rectangle 23"/>
          <p:cNvSpPr>
            <a:spLocks noChangeArrowheads="1"/>
          </p:cNvSpPr>
          <p:nvPr/>
        </p:nvSpPr>
        <p:spPr bwMode="auto">
          <a:xfrm>
            <a:off x="962025" y="3352800"/>
            <a:ext cx="3648075" cy="2111375"/>
          </a:xfrm>
          <a:prstGeom prst="rect">
            <a:avLst/>
          </a:prstGeom>
          <a:solidFill>
            <a:schemeClr val="bg1"/>
          </a:solidFill>
          <a:ln w="9525">
            <a:solidFill>
              <a:schemeClr val="bg1"/>
            </a:solidFill>
            <a:miter lim="800000"/>
            <a:headEnd/>
            <a:tailEnd/>
          </a:ln>
          <a:effectLst/>
        </p:spPr>
        <p:txBody>
          <a:bodyPr wrap="none" anchor="ctr"/>
          <a:lstStyle/>
          <a:p>
            <a:pPr eaLnBrk="1" hangingPunct="1"/>
            <a:endParaRPr lang="en-US"/>
          </a:p>
        </p:txBody>
      </p:sp>
      <p:sp>
        <p:nvSpPr>
          <p:cNvPr id="31768" name="Rectangle 24"/>
          <p:cNvSpPr>
            <a:spLocks noChangeArrowheads="1"/>
          </p:cNvSpPr>
          <p:nvPr/>
        </p:nvSpPr>
        <p:spPr bwMode="auto">
          <a:xfrm>
            <a:off x="4648200" y="1201738"/>
            <a:ext cx="3648075" cy="2149475"/>
          </a:xfrm>
          <a:prstGeom prst="rect">
            <a:avLst/>
          </a:prstGeom>
          <a:solidFill>
            <a:schemeClr val="bg1"/>
          </a:solidFill>
          <a:ln w="9525">
            <a:solidFill>
              <a:schemeClr val="bg1"/>
            </a:solidFill>
            <a:miter lim="800000"/>
            <a:headEnd/>
            <a:tailEnd/>
          </a:ln>
          <a:effectLst/>
        </p:spPr>
        <p:txBody>
          <a:bodyPr wrap="none" anchor="ct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4" presetClass="path" presetSubtype="0" accel="50000" decel="50000" fill="hold" nodeType="clickEffect">
                                  <p:stCondLst>
                                    <p:cond delay="0"/>
                                  </p:stCondLst>
                                  <p:childTnLst>
                                    <p:animMotion origin="layout" path="M -4.16667E-6 -3.7037E-7 L 0.00226 -0.30787 " pathEditMode="relative" rAng="0" ptsTypes="AA">
                                      <p:cBhvr>
                                        <p:cTn id="10" dur="2000" fill="hold"/>
                                        <p:tgtEl>
                                          <p:spTgt spid="2"/>
                                        </p:tgtEl>
                                        <p:attrNameLst>
                                          <p:attrName>ppt_x</p:attrName>
                                          <p:attrName>ppt_y</p:attrName>
                                        </p:attrNameLst>
                                      </p:cBhvr>
                                      <p:rCtr x="1" y="-154"/>
                                    </p:animMotion>
                                  </p:childTnLst>
                                </p:cTn>
                              </p:par>
                            </p:childTnLst>
                          </p:cTn>
                        </p:par>
                        <p:par>
                          <p:cTn id="11" fill="hold" nodeType="afterGroup">
                            <p:stCondLst>
                              <p:cond delay="2000"/>
                            </p:stCondLst>
                            <p:childTnLst>
                              <p:par>
                                <p:cTn id="12" presetID="1" presetClass="entr" presetSubtype="0" fill="hold" grpId="0" nodeType="afterEffect">
                                  <p:stCondLst>
                                    <p:cond delay="1000"/>
                                  </p:stCondLst>
                                  <p:childTnLst>
                                    <p:set>
                                      <p:cBhvr>
                                        <p:cTn id="13" dur="1" fill="hold">
                                          <p:stCondLst>
                                            <p:cond delay="0"/>
                                          </p:stCondLst>
                                        </p:cTn>
                                        <p:tgtEl>
                                          <p:spTgt spid="3176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path" presetSubtype="0" accel="50000" decel="50000" fill="hold" nodeType="clickEffect">
                                  <p:stCondLst>
                                    <p:cond delay="0"/>
                                  </p:stCondLst>
                                  <p:childTnLst>
                                    <p:animMotion origin="layout" path="M 0.00226 0.00278 L 0.00226 0.30533 " pathEditMode="relative" rAng="0" ptsTypes="AA">
                                      <p:cBhvr>
                                        <p:cTn id="21" dur="2000" fill="hold"/>
                                        <p:tgtEl>
                                          <p:spTgt spid="3"/>
                                        </p:tgtEl>
                                        <p:attrNameLst>
                                          <p:attrName>ppt_x</p:attrName>
                                          <p:attrName>ppt_y</p:attrName>
                                        </p:attrNameLst>
                                      </p:cBhvr>
                                      <p:rCtr x="0" y="151"/>
                                    </p:animMotion>
                                  </p:childTnLst>
                                </p:cTn>
                              </p:par>
                            </p:childTnLst>
                          </p:cTn>
                        </p:par>
                        <p:par>
                          <p:cTn id="22" fill="hold" nodeType="afterGroup">
                            <p:stCondLst>
                              <p:cond delay="2000"/>
                            </p:stCondLst>
                            <p:childTnLst>
                              <p:par>
                                <p:cTn id="23" presetID="1" presetClass="entr" presetSubtype="0" fill="hold" grpId="0" nodeType="afterEffect">
                                  <p:stCondLst>
                                    <p:cond delay="1000"/>
                                  </p:stCondLst>
                                  <p:childTnLst>
                                    <p:set>
                                      <p:cBhvr>
                                        <p:cTn id="24" dur="1" fill="hold">
                                          <p:stCondLst>
                                            <p:cond delay="0"/>
                                          </p:stCondLst>
                                        </p:cTn>
                                        <p:tgtEl>
                                          <p:spTgt spid="31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67" grpId="0" animBg="1"/>
      <p:bldP spid="31768"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miter lim="800000"/>
            <a:headEnd/>
            <a:tailEnd/>
          </a:ln>
        </p:spPr>
        <p:txBody>
          <a:bodyPr/>
          <a:lstStyle/>
          <a:p>
            <a:fld id="{991D81E9-4E54-40BC-8E06-A5F666E990BC}" type="slidenum">
              <a:rPr lang="en-US"/>
              <a:pPr/>
              <a:t>83</a:t>
            </a:fld>
            <a:endParaRPr lang="en-US"/>
          </a:p>
        </p:txBody>
      </p:sp>
      <p:pic>
        <p:nvPicPr>
          <p:cNvPr id="22531" name="Picture 5" descr="Page"/>
          <p:cNvPicPr>
            <a:picLocks noChangeAspect="1" noChangeArrowheads="1"/>
          </p:cNvPicPr>
          <p:nvPr/>
        </p:nvPicPr>
        <p:blipFill>
          <a:blip r:embed="rId2" cstate="print"/>
          <a:srcRect l="6483" t="9492" r="5742" b="21861"/>
          <a:stretch>
            <a:fillRect/>
          </a:stretch>
        </p:blipFill>
        <p:spPr bwMode="auto">
          <a:xfrm>
            <a:off x="155575" y="663575"/>
            <a:ext cx="8832850" cy="5338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miter lim="800000"/>
            <a:headEnd/>
            <a:tailEnd/>
          </a:ln>
        </p:spPr>
        <p:txBody>
          <a:bodyPr/>
          <a:lstStyle/>
          <a:p>
            <a:fld id="{1AAB70FD-1916-4AC4-917F-998C8C8D65FF}" type="slidenum">
              <a:rPr lang="en-US"/>
              <a:pPr/>
              <a:t>84</a:t>
            </a:fld>
            <a:endParaRPr lang="en-US"/>
          </a:p>
        </p:txBody>
      </p:sp>
      <p:pic>
        <p:nvPicPr>
          <p:cNvPr id="23555" name="Picture 4"/>
          <p:cNvPicPr>
            <a:picLocks noChangeAspect="1" noChangeArrowheads="1"/>
          </p:cNvPicPr>
          <p:nvPr/>
        </p:nvPicPr>
        <p:blipFill>
          <a:blip r:embed="rId2" cstate="print"/>
          <a:srcRect/>
          <a:stretch>
            <a:fillRect/>
          </a:stretch>
        </p:blipFill>
        <p:spPr bwMode="auto">
          <a:xfrm>
            <a:off x="501650" y="325438"/>
            <a:ext cx="5060950" cy="6215062"/>
          </a:xfrm>
          <a:prstGeom prst="rect">
            <a:avLst/>
          </a:prstGeom>
          <a:noFill/>
          <a:ln w="9525">
            <a:noFill/>
            <a:miter lim="800000"/>
            <a:headEnd/>
            <a:tailEnd/>
          </a:ln>
          <a:effectLst/>
        </p:spPr>
      </p:pic>
      <p:sp>
        <p:nvSpPr>
          <p:cNvPr id="23556" name="Text Box 5"/>
          <p:cNvSpPr txBox="1">
            <a:spLocks noChangeArrowheads="1"/>
          </p:cNvSpPr>
          <p:nvPr/>
        </p:nvSpPr>
        <p:spPr bwMode="auto">
          <a:xfrm>
            <a:off x="5608638" y="3543300"/>
            <a:ext cx="2957512" cy="1192213"/>
          </a:xfrm>
          <a:prstGeom prst="rect">
            <a:avLst/>
          </a:prstGeom>
          <a:noFill/>
          <a:ln w="9525">
            <a:noFill/>
            <a:miter lim="800000"/>
            <a:headEnd/>
            <a:tailEnd/>
          </a:ln>
          <a:effectLst/>
        </p:spPr>
        <p:txBody>
          <a:bodyPr>
            <a:spAutoFit/>
          </a:bodyPr>
          <a:lstStyle/>
          <a:p>
            <a:pPr eaLnBrk="1" hangingPunct="1">
              <a:spcBef>
                <a:spcPct val="50000"/>
              </a:spcBef>
            </a:pPr>
            <a:r>
              <a:rPr lang="en-US" b="1"/>
              <a:t>Load voltage with</a:t>
            </a:r>
          </a:p>
          <a:p>
            <a:pPr eaLnBrk="1" hangingPunct="1">
              <a:spcBef>
                <a:spcPct val="50000"/>
              </a:spcBef>
            </a:pPr>
            <a:r>
              <a:rPr lang="en-US" b="1"/>
              <a:t>m</a:t>
            </a:r>
            <a:r>
              <a:rPr lang="en-US" sz="2400" b="1" baseline="-25000"/>
              <a:t>a</a:t>
            </a:r>
            <a:r>
              <a:rPr lang="en-US" b="1"/>
              <a:t> = 0.5</a:t>
            </a:r>
          </a:p>
          <a:p>
            <a:pPr eaLnBrk="1" hangingPunct="1">
              <a:spcBef>
                <a:spcPct val="50000"/>
              </a:spcBef>
            </a:pPr>
            <a:r>
              <a:rPr lang="en-US" b="1"/>
              <a:t>(i.e., in the linear region) </a:t>
            </a:r>
          </a:p>
        </p:txBody>
      </p:sp>
      <p:sp>
        <p:nvSpPr>
          <p:cNvPr id="23557" name="Text Box 6"/>
          <p:cNvSpPr txBox="1">
            <a:spLocks noChangeArrowheads="1"/>
          </p:cNvSpPr>
          <p:nvPr/>
        </p:nvSpPr>
        <p:spPr bwMode="auto">
          <a:xfrm>
            <a:off x="5646738" y="433388"/>
            <a:ext cx="2957512" cy="1477328"/>
          </a:xfrm>
          <a:prstGeom prst="rect">
            <a:avLst/>
          </a:prstGeom>
          <a:noFill/>
          <a:ln w="9525">
            <a:noFill/>
            <a:miter lim="800000"/>
            <a:headEnd/>
            <a:tailEnd/>
          </a:ln>
          <a:effectLst/>
        </p:spPr>
        <p:txBody>
          <a:bodyPr>
            <a:spAutoFit/>
          </a:bodyPr>
          <a:lstStyle/>
          <a:p>
            <a:pPr eaLnBrk="1" hangingPunct="1">
              <a:spcBef>
                <a:spcPct val="50000"/>
              </a:spcBef>
            </a:pPr>
            <a:r>
              <a:rPr lang="en-US" b="1" dirty="0"/>
              <a:t>Ratio m</a:t>
            </a:r>
            <a:r>
              <a:rPr lang="en-US" sz="2400" b="1" baseline="-25000" dirty="0"/>
              <a:t>a</a:t>
            </a:r>
            <a:r>
              <a:rPr lang="en-US" b="1" dirty="0"/>
              <a:t> = peak of control signal </a:t>
            </a:r>
            <a:r>
              <a:rPr lang="en-US" b="1" dirty="0" smtClean="0"/>
              <a:t>(also called modulation signal) divided </a:t>
            </a:r>
            <a:r>
              <a:rPr lang="en-US" b="1" dirty="0"/>
              <a:t>by peak of triangle wave </a:t>
            </a:r>
          </a:p>
        </p:txBody>
      </p:sp>
      <p:sp>
        <p:nvSpPr>
          <p:cNvPr id="23558" name="Text Box 7"/>
          <p:cNvSpPr txBox="1">
            <a:spLocks noChangeArrowheads="1"/>
          </p:cNvSpPr>
          <p:nvPr/>
        </p:nvSpPr>
        <p:spPr bwMode="auto">
          <a:xfrm>
            <a:off x="5647340" y="2084825"/>
            <a:ext cx="2957512" cy="1190625"/>
          </a:xfrm>
          <a:prstGeom prst="rect">
            <a:avLst/>
          </a:prstGeom>
          <a:noFill/>
          <a:ln w="9525">
            <a:noFill/>
            <a:miter lim="800000"/>
            <a:headEnd/>
            <a:tailEnd/>
          </a:ln>
          <a:effectLst/>
        </p:spPr>
        <p:txBody>
          <a:bodyPr>
            <a:spAutoFit/>
          </a:bodyPr>
          <a:lstStyle/>
          <a:p>
            <a:pPr eaLnBrk="1" hangingPunct="1">
              <a:spcBef>
                <a:spcPct val="50000"/>
              </a:spcBef>
            </a:pPr>
            <a:r>
              <a:rPr lang="en-US" b="1" dirty="0"/>
              <a:t>Ratio m</a:t>
            </a:r>
            <a:r>
              <a:rPr lang="en-US" sz="2400" b="1" baseline="-25000" dirty="0"/>
              <a:t>f</a:t>
            </a:r>
            <a:r>
              <a:rPr lang="en-US" b="1" dirty="0"/>
              <a:t> = frequency of triangle wave divided by frequency of control signal</a:t>
            </a:r>
          </a:p>
        </p:txBody>
      </p:sp>
      <p:sp>
        <p:nvSpPr>
          <p:cNvPr id="7" name="Rectangle 6"/>
          <p:cNvSpPr/>
          <p:nvPr/>
        </p:nvSpPr>
        <p:spPr>
          <a:xfrm>
            <a:off x="5647340" y="471815"/>
            <a:ext cx="2880375" cy="14209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miter lim="800000"/>
            <a:headEnd/>
            <a:tailEnd/>
          </a:ln>
        </p:spPr>
        <p:txBody>
          <a:bodyPr/>
          <a:lstStyle/>
          <a:p>
            <a:fld id="{4ED75B82-8DA5-4350-A8F6-9222EA238E2B}" type="slidenum">
              <a:rPr lang="en-US"/>
              <a:pPr/>
              <a:t>85</a:t>
            </a:fld>
            <a:endParaRPr lang="en-US"/>
          </a:p>
        </p:txBody>
      </p:sp>
      <p:pic>
        <p:nvPicPr>
          <p:cNvPr id="24579" name="Picture 4"/>
          <p:cNvPicPr>
            <a:picLocks noChangeAspect="1" noChangeArrowheads="1"/>
          </p:cNvPicPr>
          <p:nvPr/>
        </p:nvPicPr>
        <p:blipFill>
          <a:blip r:embed="rId2" cstate="print"/>
          <a:srcRect/>
          <a:stretch>
            <a:fillRect/>
          </a:stretch>
        </p:blipFill>
        <p:spPr bwMode="auto">
          <a:xfrm>
            <a:off x="461963" y="298450"/>
            <a:ext cx="5060950" cy="6269038"/>
          </a:xfrm>
          <a:prstGeom prst="rect">
            <a:avLst/>
          </a:prstGeom>
          <a:noFill/>
          <a:ln w="9525">
            <a:noFill/>
            <a:miter lim="800000"/>
            <a:headEnd/>
            <a:tailEnd/>
          </a:ln>
          <a:effectLst/>
        </p:spPr>
      </p:pic>
      <p:sp>
        <p:nvSpPr>
          <p:cNvPr id="24580" name="Text Box 5"/>
          <p:cNvSpPr txBox="1">
            <a:spLocks noChangeArrowheads="1"/>
          </p:cNvSpPr>
          <p:nvPr/>
        </p:nvSpPr>
        <p:spPr bwMode="auto">
          <a:xfrm>
            <a:off x="5608638" y="3543300"/>
            <a:ext cx="2957512" cy="1192213"/>
          </a:xfrm>
          <a:prstGeom prst="rect">
            <a:avLst/>
          </a:prstGeom>
          <a:noFill/>
          <a:ln w="9525">
            <a:noFill/>
            <a:miter lim="800000"/>
            <a:headEnd/>
            <a:tailEnd/>
          </a:ln>
          <a:effectLst/>
        </p:spPr>
        <p:txBody>
          <a:bodyPr>
            <a:spAutoFit/>
          </a:bodyPr>
          <a:lstStyle/>
          <a:p>
            <a:pPr eaLnBrk="1" hangingPunct="1">
              <a:spcBef>
                <a:spcPct val="50000"/>
              </a:spcBef>
            </a:pPr>
            <a:r>
              <a:rPr lang="en-US" b="1"/>
              <a:t>Load voltage with</a:t>
            </a:r>
          </a:p>
          <a:p>
            <a:pPr eaLnBrk="1" hangingPunct="1">
              <a:spcBef>
                <a:spcPct val="50000"/>
              </a:spcBef>
            </a:pPr>
            <a:r>
              <a:rPr lang="en-US" b="1"/>
              <a:t>m</a:t>
            </a:r>
            <a:r>
              <a:rPr lang="en-US" sz="2400" b="1" baseline="-25000"/>
              <a:t>a</a:t>
            </a:r>
            <a:r>
              <a:rPr lang="en-US" b="1"/>
              <a:t> = 1.5</a:t>
            </a:r>
          </a:p>
          <a:p>
            <a:pPr eaLnBrk="1" hangingPunct="1">
              <a:spcBef>
                <a:spcPct val="50000"/>
              </a:spcBef>
            </a:pPr>
            <a:r>
              <a:rPr lang="en-US" b="1"/>
              <a:t>(i.e., overmodulation)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34" name="Rectangle 53"/>
          <p:cNvSpPr>
            <a:spLocks noChangeArrowheads="1"/>
          </p:cNvSpPr>
          <p:nvPr/>
        </p:nvSpPr>
        <p:spPr bwMode="auto">
          <a:xfrm>
            <a:off x="6031390" y="1815990"/>
            <a:ext cx="1060450" cy="274638"/>
          </a:xfrm>
          <a:prstGeom prst="rect">
            <a:avLst/>
          </a:prstGeom>
          <a:noFill/>
          <a:ln w="9525">
            <a:noFill/>
            <a:miter lim="800000"/>
            <a:headEnd/>
            <a:tailEnd/>
          </a:ln>
        </p:spPr>
        <p:txBody>
          <a:bodyPr wrap="none" lIns="0" tIns="0" rIns="0" bIns="0">
            <a:spAutoFit/>
          </a:bodyPr>
          <a:lstStyle/>
          <a:p>
            <a:pPr eaLnBrk="1" hangingPunct="1"/>
            <a:r>
              <a:rPr lang="en-US" dirty="0">
                <a:solidFill>
                  <a:srgbClr val="000000"/>
                </a:solidFill>
                <a:latin typeface="Times New Roman" pitchFamily="18" charset="0"/>
              </a:rPr>
              <a:t>asymptotic </a:t>
            </a:r>
            <a:endParaRPr lang="en-US" dirty="0"/>
          </a:p>
        </p:txBody>
      </p:sp>
      <p:sp>
        <p:nvSpPr>
          <p:cNvPr id="25635" name="Rectangle 54"/>
          <p:cNvSpPr>
            <a:spLocks noChangeArrowheads="1"/>
          </p:cNvSpPr>
          <p:nvPr/>
        </p:nvSpPr>
        <p:spPr bwMode="auto">
          <a:xfrm>
            <a:off x="7087077" y="1815990"/>
            <a:ext cx="2349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to </a:t>
            </a:r>
            <a:endParaRPr lang="en-US"/>
          </a:p>
        </p:txBody>
      </p:sp>
      <p:sp>
        <p:nvSpPr>
          <p:cNvPr id="25636" name="Rectangle 55"/>
          <p:cNvSpPr>
            <a:spLocks noChangeArrowheads="1"/>
          </p:cNvSpPr>
          <p:nvPr/>
        </p:nvSpPr>
        <p:spPr bwMode="auto">
          <a:xfrm>
            <a:off x="6031390" y="2077928"/>
            <a:ext cx="11366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square wave</a:t>
            </a:r>
            <a:endParaRPr lang="en-US"/>
          </a:p>
        </p:txBody>
      </p:sp>
      <p:sp>
        <p:nvSpPr>
          <p:cNvPr id="25637" name="Rectangle 56"/>
          <p:cNvSpPr>
            <a:spLocks noChangeArrowheads="1"/>
          </p:cNvSpPr>
          <p:nvPr/>
        </p:nvSpPr>
        <p:spPr bwMode="auto">
          <a:xfrm>
            <a:off x="7161690" y="2077928"/>
            <a:ext cx="571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 </a:t>
            </a:r>
            <a:endParaRPr lang="en-US"/>
          </a:p>
        </p:txBody>
      </p:sp>
      <p:sp>
        <p:nvSpPr>
          <p:cNvPr id="25638" name="Rectangle 57"/>
          <p:cNvSpPr>
            <a:spLocks noChangeArrowheads="1"/>
          </p:cNvSpPr>
          <p:nvPr/>
        </p:nvSpPr>
        <p:spPr bwMode="auto">
          <a:xfrm>
            <a:off x="6031390" y="2347803"/>
            <a:ext cx="4953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value</a:t>
            </a:r>
            <a:endParaRPr lang="en-US"/>
          </a:p>
        </p:txBody>
      </p:sp>
      <p:sp>
        <p:nvSpPr>
          <p:cNvPr id="25639" name="Rectangle 58"/>
          <p:cNvSpPr>
            <a:spLocks noChangeArrowheads="1"/>
          </p:cNvSpPr>
          <p:nvPr/>
        </p:nvSpPr>
        <p:spPr bwMode="auto">
          <a:xfrm>
            <a:off x="6523515" y="2347803"/>
            <a:ext cx="571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 </a:t>
            </a:r>
            <a:endParaRPr lang="en-US"/>
          </a:p>
        </p:txBody>
      </p:sp>
      <p:sp>
        <p:nvSpPr>
          <p:cNvPr id="25641" name="Text Box 60"/>
          <p:cNvSpPr txBox="1">
            <a:spLocks noChangeArrowheads="1"/>
          </p:cNvSpPr>
          <p:nvPr/>
        </p:nvSpPr>
        <p:spPr bwMode="auto">
          <a:xfrm>
            <a:off x="347450" y="202980"/>
            <a:ext cx="8188325" cy="822325"/>
          </a:xfrm>
          <a:prstGeom prst="rect">
            <a:avLst/>
          </a:prstGeom>
          <a:noFill/>
          <a:ln w="9525">
            <a:noFill/>
            <a:miter lim="800000"/>
            <a:headEnd/>
            <a:tailEnd/>
          </a:ln>
          <a:effectLst/>
        </p:spPr>
        <p:txBody>
          <a:bodyPr>
            <a:spAutoFit/>
          </a:bodyPr>
          <a:lstStyle/>
          <a:p>
            <a:pPr algn="ctr" eaLnBrk="1" hangingPunct="1"/>
            <a:r>
              <a:rPr lang="en-US" sz="2400" b="1" dirty="0"/>
              <a:t>Variation of RMS value of no-load fundamental inverter</a:t>
            </a:r>
          </a:p>
          <a:p>
            <a:pPr algn="ctr" eaLnBrk="1" hangingPunct="1"/>
            <a:r>
              <a:rPr lang="en-US" sz="2400" b="1" dirty="0"/>
              <a:t>output voltage (V</a:t>
            </a:r>
            <a:r>
              <a:rPr lang="en-US" sz="2800" b="1" baseline="-25000" dirty="0"/>
              <a:t>1rms</a:t>
            </a:r>
            <a:r>
              <a:rPr lang="en-US" sz="2400" b="1" dirty="0"/>
              <a:t> ) with m</a:t>
            </a:r>
            <a:r>
              <a:rPr lang="en-US" sz="2800" b="1" baseline="-25000" dirty="0"/>
              <a:t>a</a:t>
            </a:r>
          </a:p>
        </p:txBody>
      </p:sp>
      <p:sp>
        <p:nvSpPr>
          <p:cNvPr id="25642" name="Rectangle 61"/>
          <p:cNvSpPr>
            <a:spLocks noChangeArrowheads="1"/>
          </p:cNvSpPr>
          <p:nvPr/>
        </p:nvSpPr>
        <p:spPr bwMode="auto">
          <a:xfrm>
            <a:off x="0" y="0"/>
            <a:ext cx="9144000" cy="0"/>
          </a:xfrm>
          <a:prstGeom prst="rect">
            <a:avLst/>
          </a:prstGeom>
          <a:noFill/>
          <a:ln w="9525">
            <a:noFill/>
            <a:miter lim="800000"/>
            <a:headEnd/>
            <a:tailEnd/>
          </a:ln>
          <a:effectLst/>
        </p:spPr>
        <p:txBody>
          <a:bodyPr wrap="none" anchor="ctr">
            <a:spAutoFit/>
          </a:bodyPr>
          <a:lstStyle/>
          <a:p>
            <a:pPr eaLnBrk="1" hangingPunct="1"/>
            <a:endParaRPr lang="en-US"/>
          </a:p>
        </p:txBody>
      </p:sp>
      <p:sp>
        <p:nvSpPr>
          <p:cNvPr id="25643" name="Text Box 62"/>
          <p:cNvSpPr txBox="1">
            <a:spLocks noChangeArrowheads="1"/>
          </p:cNvSpPr>
          <p:nvPr/>
        </p:nvSpPr>
        <p:spPr bwMode="auto">
          <a:xfrm>
            <a:off x="693095" y="1047890"/>
            <a:ext cx="7772400" cy="641350"/>
          </a:xfrm>
          <a:prstGeom prst="rect">
            <a:avLst/>
          </a:prstGeom>
          <a:noFill/>
          <a:ln w="9525">
            <a:noFill/>
            <a:miter lim="800000"/>
            <a:headEnd/>
            <a:tailEnd/>
          </a:ln>
          <a:effectLst/>
        </p:spPr>
        <p:txBody>
          <a:bodyPr>
            <a:spAutoFit/>
          </a:bodyPr>
          <a:lstStyle/>
          <a:p>
            <a:pPr eaLnBrk="1" hangingPunct="1">
              <a:spcBef>
                <a:spcPct val="50000"/>
              </a:spcBef>
            </a:pPr>
            <a:r>
              <a:rPr lang="en-US" b="1" dirty="0"/>
              <a:t>For single-phase inverters m</a:t>
            </a:r>
            <a:r>
              <a:rPr lang="en-US" sz="2400" b="1" baseline="-25000" dirty="0"/>
              <a:t>a</a:t>
            </a:r>
            <a:r>
              <a:rPr lang="en-US" b="1" dirty="0"/>
              <a:t> also equals the ratio between the peak output voltage and the input </a:t>
            </a:r>
            <a:r>
              <a:rPr lang="en-US" b="1" dirty="0" err="1"/>
              <a:t>V</a:t>
            </a:r>
            <a:r>
              <a:rPr lang="en-US" b="1" baseline="-20000" dirty="0" err="1"/>
              <a:t>dc</a:t>
            </a:r>
            <a:r>
              <a:rPr lang="en-US" b="1" dirty="0"/>
              <a:t> voltage.</a:t>
            </a:r>
          </a:p>
        </p:txBody>
      </p:sp>
      <p:graphicFrame>
        <p:nvGraphicFramePr>
          <p:cNvPr id="25644" name="Object 63"/>
          <p:cNvGraphicFramePr>
            <a:graphicFrameLocks noChangeAspect="1"/>
          </p:cNvGraphicFramePr>
          <p:nvPr/>
        </p:nvGraphicFramePr>
        <p:xfrm>
          <a:off x="6164295" y="2776115"/>
          <a:ext cx="1714500" cy="838200"/>
        </p:xfrm>
        <a:graphic>
          <a:graphicData uri="http://schemas.openxmlformats.org/presentationml/2006/ole">
            <p:oleObj spid="_x0000_s154626" name="Equation" r:id="rId3" imgW="1714500" imgH="838200" progId="Equation.DSMT4">
              <p:embed/>
            </p:oleObj>
          </a:graphicData>
        </a:graphic>
      </p:graphicFrame>
      <p:sp>
        <p:nvSpPr>
          <p:cNvPr id="25645" name="Rectangle 64"/>
          <p:cNvSpPr>
            <a:spLocks noChangeArrowheads="1"/>
          </p:cNvSpPr>
          <p:nvPr/>
        </p:nvSpPr>
        <p:spPr bwMode="auto">
          <a:xfrm>
            <a:off x="5933865" y="4043481"/>
            <a:ext cx="2209800" cy="650875"/>
          </a:xfrm>
          <a:prstGeom prst="rect">
            <a:avLst/>
          </a:prstGeom>
          <a:noFill/>
          <a:ln w="9525">
            <a:solidFill>
              <a:srgbClr val="FF0000"/>
            </a:solidFill>
            <a:miter lim="800000"/>
            <a:headEnd/>
            <a:tailEnd/>
          </a:ln>
          <a:effectLst/>
        </p:spPr>
        <p:txBody>
          <a:bodyPr>
            <a:spAutoFit/>
          </a:bodyPr>
          <a:lstStyle/>
          <a:p>
            <a:pPr eaLnBrk="1" hangingPunct="1"/>
            <a:r>
              <a:rPr lang="en-US" b="1"/>
              <a:t>m</a:t>
            </a:r>
            <a:r>
              <a:rPr lang="en-US" sz="2400" b="1" baseline="-25000"/>
              <a:t>a</a:t>
            </a:r>
            <a:r>
              <a:rPr lang="en-US" b="1"/>
              <a:t> is called the modulation index</a:t>
            </a:r>
            <a:endParaRPr lang="es-ES" b="1"/>
          </a:p>
        </p:txBody>
      </p:sp>
      <p:sp>
        <p:nvSpPr>
          <p:cNvPr id="69" name="Rectangle 68"/>
          <p:cNvSpPr/>
          <p:nvPr/>
        </p:nvSpPr>
        <p:spPr>
          <a:xfrm>
            <a:off x="6125890" y="2776115"/>
            <a:ext cx="1805035" cy="8449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0771" name="Object 63"/>
          <p:cNvGraphicFramePr>
            <a:graphicFrameLocks noChangeAspect="1"/>
          </p:cNvGraphicFramePr>
          <p:nvPr/>
        </p:nvGraphicFramePr>
        <p:xfrm>
          <a:off x="7298755" y="5925325"/>
          <a:ext cx="1625600" cy="774700"/>
        </p:xfrm>
        <a:graphic>
          <a:graphicData uri="http://schemas.openxmlformats.org/presentationml/2006/ole">
            <p:oleObj spid="_x0000_s154627" name="Equation" r:id="rId4" imgW="1625400" imgH="774360" progId="Equation.DSMT4">
              <p:embed/>
            </p:oleObj>
          </a:graphicData>
        </a:graphic>
      </p:graphicFrame>
      <p:sp>
        <p:nvSpPr>
          <p:cNvPr id="72" name="Line 2"/>
          <p:cNvSpPr>
            <a:spLocks noChangeShapeType="1"/>
          </p:cNvSpPr>
          <p:nvPr/>
        </p:nvSpPr>
        <p:spPr bwMode="auto">
          <a:xfrm>
            <a:off x="1461868" y="2054968"/>
            <a:ext cx="1587" cy="3046412"/>
          </a:xfrm>
          <a:prstGeom prst="line">
            <a:avLst/>
          </a:prstGeom>
          <a:noFill/>
          <a:ln w="14288" cap="rnd">
            <a:solidFill>
              <a:srgbClr val="000000"/>
            </a:solidFill>
            <a:round/>
            <a:headEnd/>
            <a:tailEnd/>
          </a:ln>
        </p:spPr>
        <p:txBody>
          <a:bodyPr/>
          <a:lstStyle/>
          <a:p>
            <a:endParaRPr lang="en-US"/>
          </a:p>
        </p:txBody>
      </p:sp>
      <p:sp>
        <p:nvSpPr>
          <p:cNvPr id="73" name="Line 3"/>
          <p:cNvSpPr>
            <a:spLocks noChangeShapeType="1"/>
          </p:cNvSpPr>
          <p:nvPr/>
        </p:nvSpPr>
        <p:spPr bwMode="auto">
          <a:xfrm flipH="1">
            <a:off x="1461868" y="3032868"/>
            <a:ext cx="949325" cy="2068512"/>
          </a:xfrm>
          <a:prstGeom prst="line">
            <a:avLst/>
          </a:prstGeom>
          <a:noFill/>
          <a:ln w="14288" cap="rnd">
            <a:solidFill>
              <a:srgbClr val="000000"/>
            </a:solidFill>
            <a:round/>
            <a:headEnd/>
            <a:tailEnd/>
          </a:ln>
        </p:spPr>
        <p:txBody>
          <a:bodyPr/>
          <a:lstStyle/>
          <a:p>
            <a:endParaRPr lang="en-US"/>
          </a:p>
        </p:txBody>
      </p:sp>
      <p:sp>
        <p:nvSpPr>
          <p:cNvPr id="74" name="Freeform 4"/>
          <p:cNvSpPr>
            <a:spLocks noEditPoints="1"/>
          </p:cNvSpPr>
          <p:nvPr/>
        </p:nvSpPr>
        <p:spPr bwMode="auto">
          <a:xfrm>
            <a:off x="1345980" y="3024930"/>
            <a:ext cx="3803650" cy="14288"/>
          </a:xfrm>
          <a:custGeom>
            <a:avLst/>
            <a:gdLst>
              <a:gd name="T0" fmla="*/ 64073 w 13357"/>
              <a:gd name="T1" fmla="*/ 0 h 50"/>
              <a:gd name="T2" fmla="*/ 121027 w 13357"/>
              <a:gd name="T3" fmla="*/ 0 h 50"/>
              <a:gd name="T4" fmla="*/ 185099 w 13357"/>
              <a:gd name="T5" fmla="*/ 7144 h 50"/>
              <a:gd name="T6" fmla="*/ 235219 w 13357"/>
              <a:gd name="T7" fmla="*/ 14288 h 50"/>
              <a:gd name="T8" fmla="*/ 292172 w 13357"/>
              <a:gd name="T9" fmla="*/ 14288 h 50"/>
              <a:gd name="T10" fmla="*/ 342007 w 13357"/>
              <a:gd name="T11" fmla="*/ 7144 h 50"/>
              <a:gd name="T12" fmla="*/ 406080 w 13357"/>
              <a:gd name="T13" fmla="*/ 0 h 50"/>
              <a:gd name="T14" fmla="*/ 491510 w 13357"/>
              <a:gd name="T15" fmla="*/ 0 h 50"/>
              <a:gd name="T16" fmla="*/ 548464 w 13357"/>
              <a:gd name="T17" fmla="*/ 0 h 50"/>
              <a:gd name="T18" fmla="*/ 612537 w 13357"/>
              <a:gd name="T19" fmla="*/ 7144 h 50"/>
              <a:gd name="T20" fmla="*/ 662371 w 13357"/>
              <a:gd name="T21" fmla="*/ 14288 h 50"/>
              <a:gd name="T22" fmla="*/ 719325 w 13357"/>
              <a:gd name="T23" fmla="*/ 14288 h 50"/>
              <a:gd name="T24" fmla="*/ 769159 w 13357"/>
              <a:gd name="T25" fmla="*/ 7144 h 50"/>
              <a:gd name="T26" fmla="*/ 833517 w 13357"/>
              <a:gd name="T27" fmla="*/ 0 h 50"/>
              <a:gd name="T28" fmla="*/ 918947 w 13357"/>
              <a:gd name="T29" fmla="*/ 0 h 50"/>
              <a:gd name="T30" fmla="*/ 975901 w 13357"/>
              <a:gd name="T31" fmla="*/ 0 h 50"/>
              <a:gd name="T32" fmla="*/ 1039974 w 13357"/>
              <a:gd name="T33" fmla="*/ 7144 h 50"/>
              <a:gd name="T34" fmla="*/ 1089808 w 13357"/>
              <a:gd name="T35" fmla="*/ 14288 h 50"/>
              <a:gd name="T36" fmla="*/ 1146762 w 13357"/>
              <a:gd name="T37" fmla="*/ 14288 h 50"/>
              <a:gd name="T38" fmla="*/ 1196596 w 13357"/>
              <a:gd name="T39" fmla="*/ 7144 h 50"/>
              <a:gd name="T40" fmla="*/ 1260669 w 13357"/>
              <a:gd name="T41" fmla="*/ 0 h 50"/>
              <a:gd name="T42" fmla="*/ 1346100 w 13357"/>
              <a:gd name="T43" fmla="*/ 0 h 50"/>
              <a:gd name="T44" fmla="*/ 1403338 w 13357"/>
              <a:gd name="T45" fmla="*/ 0 h 50"/>
              <a:gd name="T46" fmla="*/ 1467411 w 13357"/>
              <a:gd name="T47" fmla="*/ 7144 h 50"/>
              <a:gd name="T48" fmla="*/ 1517245 w 13357"/>
              <a:gd name="T49" fmla="*/ 14288 h 50"/>
              <a:gd name="T50" fmla="*/ 1574199 w 13357"/>
              <a:gd name="T51" fmla="*/ 14288 h 50"/>
              <a:gd name="T52" fmla="*/ 1624034 w 13357"/>
              <a:gd name="T53" fmla="*/ 7144 h 50"/>
              <a:gd name="T54" fmla="*/ 1688106 w 13357"/>
              <a:gd name="T55" fmla="*/ 0 h 50"/>
              <a:gd name="T56" fmla="*/ 1773537 w 13357"/>
              <a:gd name="T57" fmla="*/ 0 h 50"/>
              <a:gd name="T58" fmla="*/ 1830491 w 13357"/>
              <a:gd name="T59" fmla="*/ 0 h 50"/>
              <a:gd name="T60" fmla="*/ 1894563 w 13357"/>
              <a:gd name="T61" fmla="*/ 7144 h 50"/>
              <a:gd name="T62" fmla="*/ 1944683 w 13357"/>
              <a:gd name="T63" fmla="*/ 14288 h 50"/>
              <a:gd name="T64" fmla="*/ 2001636 w 13357"/>
              <a:gd name="T65" fmla="*/ 14288 h 50"/>
              <a:gd name="T66" fmla="*/ 2051471 w 13357"/>
              <a:gd name="T67" fmla="*/ 7144 h 50"/>
              <a:gd name="T68" fmla="*/ 2115544 w 13357"/>
              <a:gd name="T69" fmla="*/ 0 h 50"/>
              <a:gd name="T70" fmla="*/ 2200974 w 13357"/>
              <a:gd name="T71" fmla="*/ 0 h 50"/>
              <a:gd name="T72" fmla="*/ 2257928 w 13357"/>
              <a:gd name="T73" fmla="*/ 0 h 50"/>
              <a:gd name="T74" fmla="*/ 2322001 w 13357"/>
              <a:gd name="T75" fmla="*/ 7144 h 50"/>
              <a:gd name="T76" fmla="*/ 2371835 w 13357"/>
              <a:gd name="T77" fmla="*/ 14288 h 50"/>
              <a:gd name="T78" fmla="*/ 2428789 w 13357"/>
              <a:gd name="T79" fmla="*/ 14288 h 50"/>
              <a:gd name="T80" fmla="*/ 2478623 w 13357"/>
              <a:gd name="T81" fmla="*/ 7144 h 50"/>
              <a:gd name="T82" fmla="*/ 2542981 w 13357"/>
              <a:gd name="T83" fmla="*/ 0 h 50"/>
              <a:gd name="T84" fmla="*/ 2628411 w 13357"/>
              <a:gd name="T85" fmla="*/ 0 h 50"/>
              <a:gd name="T86" fmla="*/ 2685365 w 13357"/>
              <a:gd name="T87" fmla="*/ 0 h 50"/>
              <a:gd name="T88" fmla="*/ 2749438 w 13357"/>
              <a:gd name="T89" fmla="*/ 7144 h 50"/>
              <a:gd name="T90" fmla="*/ 2799272 w 13357"/>
              <a:gd name="T91" fmla="*/ 14288 h 50"/>
              <a:gd name="T92" fmla="*/ 2856226 w 13357"/>
              <a:gd name="T93" fmla="*/ 14288 h 50"/>
              <a:gd name="T94" fmla="*/ 2906060 w 13357"/>
              <a:gd name="T95" fmla="*/ 7144 h 50"/>
              <a:gd name="T96" fmla="*/ 2970133 w 13357"/>
              <a:gd name="T97" fmla="*/ 0 h 50"/>
              <a:gd name="T98" fmla="*/ 3055564 w 13357"/>
              <a:gd name="T99" fmla="*/ 0 h 50"/>
              <a:gd name="T100" fmla="*/ 3112802 w 13357"/>
              <a:gd name="T101" fmla="*/ 0 h 50"/>
              <a:gd name="T102" fmla="*/ 3176875 w 13357"/>
              <a:gd name="T103" fmla="*/ 7144 h 50"/>
              <a:gd name="T104" fmla="*/ 3226709 w 13357"/>
              <a:gd name="T105" fmla="*/ 14288 h 50"/>
              <a:gd name="T106" fmla="*/ 3283663 w 13357"/>
              <a:gd name="T107" fmla="*/ 14288 h 50"/>
              <a:gd name="T108" fmla="*/ 3333498 w 13357"/>
              <a:gd name="T109" fmla="*/ 7144 h 50"/>
              <a:gd name="T110" fmla="*/ 3397570 w 13357"/>
              <a:gd name="T111" fmla="*/ 0 h 50"/>
              <a:gd name="T112" fmla="*/ 3483001 w 13357"/>
              <a:gd name="T113" fmla="*/ 0 h 50"/>
              <a:gd name="T114" fmla="*/ 3539955 w 13357"/>
              <a:gd name="T115" fmla="*/ 0 h 50"/>
              <a:gd name="T116" fmla="*/ 3604312 w 13357"/>
              <a:gd name="T117" fmla="*/ 7144 h 50"/>
              <a:gd name="T118" fmla="*/ 3654147 w 13357"/>
              <a:gd name="T119" fmla="*/ 14288 h 50"/>
              <a:gd name="T120" fmla="*/ 3711100 w 13357"/>
              <a:gd name="T121" fmla="*/ 14288 h 50"/>
              <a:gd name="T122" fmla="*/ 3760935 w 13357"/>
              <a:gd name="T123" fmla="*/ 7144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357" h="50">
                <a:moveTo>
                  <a:pt x="25" y="0"/>
                </a:moveTo>
                <a:lnTo>
                  <a:pt x="25" y="0"/>
                </a:lnTo>
                <a:cubicBezTo>
                  <a:pt x="39" y="0"/>
                  <a:pt x="50" y="12"/>
                  <a:pt x="50" y="25"/>
                </a:cubicBezTo>
                <a:cubicBezTo>
                  <a:pt x="50" y="39"/>
                  <a:pt x="39" y="50"/>
                  <a:pt x="25" y="50"/>
                </a:cubicBezTo>
                <a:cubicBezTo>
                  <a:pt x="11" y="50"/>
                  <a:pt x="0" y="39"/>
                  <a:pt x="0" y="25"/>
                </a:cubicBezTo>
                <a:cubicBezTo>
                  <a:pt x="0" y="12"/>
                  <a:pt x="11" y="0"/>
                  <a:pt x="25" y="0"/>
                </a:cubicBezTo>
                <a:close/>
                <a:moveTo>
                  <a:pt x="125" y="0"/>
                </a:moveTo>
                <a:lnTo>
                  <a:pt x="125" y="0"/>
                </a:lnTo>
                <a:cubicBezTo>
                  <a:pt x="139" y="0"/>
                  <a:pt x="150" y="12"/>
                  <a:pt x="150" y="25"/>
                </a:cubicBezTo>
                <a:cubicBezTo>
                  <a:pt x="150" y="39"/>
                  <a:pt x="139" y="50"/>
                  <a:pt x="125" y="50"/>
                </a:cubicBezTo>
                <a:cubicBezTo>
                  <a:pt x="111" y="50"/>
                  <a:pt x="100" y="39"/>
                  <a:pt x="100" y="25"/>
                </a:cubicBezTo>
                <a:cubicBezTo>
                  <a:pt x="100" y="12"/>
                  <a:pt x="111" y="0"/>
                  <a:pt x="125" y="0"/>
                </a:cubicBezTo>
                <a:close/>
                <a:moveTo>
                  <a:pt x="225" y="0"/>
                </a:moveTo>
                <a:lnTo>
                  <a:pt x="225" y="0"/>
                </a:lnTo>
                <a:cubicBezTo>
                  <a:pt x="239" y="0"/>
                  <a:pt x="250" y="12"/>
                  <a:pt x="250" y="25"/>
                </a:cubicBezTo>
                <a:cubicBezTo>
                  <a:pt x="250" y="39"/>
                  <a:pt x="239" y="50"/>
                  <a:pt x="225" y="50"/>
                </a:cubicBezTo>
                <a:cubicBezTo>
                  <a:pt x="211" y="50"/>
                  <a:pt x="200" y="39"/>
                  <a:pt x="200" y="25"/>
                </a:cubicBezTo>
                <a:cubicBezTo>
                  <a:pt x="200" y="12"/>
                  <a:pt x="211" y="0"/>
                  <a:pt x="225" y="0"/>
                </a:cubicBezTo>
                <a:close/>
                <a:moveTo>
                  <a:pt x="325" y="0"/>
                </a:moveTo>
                <a:lnTo>
                  <a:pt x="325" y="0"/>
                </a:lnTo>
                <a:cubicBezTo>
                  <a:pt x="339" y="0"/>
                  <a:pt x="350" y="12"/>
                  <a:pt x="350" y="25"/>
                </a:cubicBezTo>
                <a:cubicBezTo>
                  <a:pt x="350" y="39"/>
                  <a:pt x="339" y="50"/>
                  <a:pt x="325" y="50"/>
                </a:cubicBezTo>
                <a:cubicBezTo>
                  <a:pt x="311" y="50"/>
                  <a:pt x="300" y="39"/>
                  <a:pt x="300" y="25"/>
                </a:cubicBezTo>
                <a:cubicBezTo>
                  <a:pt x="300" y="12"/>
                  <a:pt x="311" y="0"/>
                  <a:pt x="325" y="0"/>
                </a:cubicBezTo>
                <a:close/>
                <a:moveTo>
                  <a:pt x="425" y="0"/>
                </a:moveTo>
                <a:lnTo>
                  <a:pt x="425" y="0"/>
                </a:lnTo>
                <a:cubicBezTo>
                  <a:pt x="439" y="0"/>
                  <a:pt x="450" y="12"/>
                  <a:pt x="450" y="25"/>
                </a:cubicBezTo>
                <a:cubicBezTo>
                  <a:pt x="450" y="39"/>
                  <a:pt x="439" y="50"/>
                  <a:pt x="425" y="50"/>
                </a:cubicBezTo>
                <a:cubicBezTo>
                  <a:pt x="412" y="50"/>
                  <a:pt x="400" y="39"/>
                  <a:pt x="400" y="25"/>
                </a:cubicBezTo>
                <a:cubicBezTo>
                  <a:pt x="400" y="12"/>
                  <a:pt x="412" y="0"/>
                  <a:pt x="425" y="0"/>
                </a:cubicBezTo>
                <a:close/>
                <a:moveTo>
                  <a:pt x="525" y="0"/>
                </a:moveTo>
                <a:lnTo>
                  <a:pt x="525" y="0"/>
                </a:lnTo>
                <a:cubicBezTo>
                  <a:pt x="539" y="0"/>
                  <a:pt x="550" y="12"/>
                  <a:pt x="550" y="25"/>
                </a:cubicBezTo>
                <a:cubicBezTo>
                  <a:pt x="550" y="39"/>
                  <a:pt x="539" y="50"/>
                  <a:pt x="525" y="50"/>
                </a:cubicBezTo>
                <a:cubicBezTo>
                  <a:pt x="512" y="50"/>
                  <a:pt x="500" y="39"/>
                  <a:pt x="500" y="25"/>
                </a:cubicBezTo>
                <a:cubicBezTo>
                  <a:pt x="500" y="12"/>
                  <a:pt x="512" y="0"/>
                  <a:pt x="525" y="0"/>
                </a:cubicBezTo>
                <a:close/>
                <a:moveTo>
                  <a:pt x="625" y="0"/>
                </a:moveTo>
                <a:lnTo>
                  <a:pt x="625" y="0"/>
                </a:lnTo>
                <a:cubicBezTo>
                  <a:pt x="639" y="0"/>
                  <a:pt x="650" y="12"/>
                  <a:pt x="650" y="25"/>
                </a:cubicBezTo>
                <a:cubicBezTo>
                  <a:pt x="650" y="39"/>
                  <a:pt x="639" y="50"/>
                  <a:pt x="625" y="50"/>
                </a:cubicBezTo>
                <a:cubicBezTo>
                  <a:pt x="612" y="50"/>
                  <a:pt x="600" y="39"/>
                  <a:pt x="600" y="25"/>
                </a:cubicBezTo>
                <a:cubicBezTo>
                  <a:pt x="600" y="12"/>
                  <a:pt x="612" y="0"/>
                  <a:pt x="625" y="0"/>
                </a:cubicBezTo>
                <a:close/>
                <a:moveTo>
                  <a:pt x="725" y="0"/>
                </a:moveTo>
                <a:lnTo>
                  <a:pt x="726" y="0"/>
                </a:lnTo>
                <a:cubicBezTo>
                  <a:pt x="739" y="0"/>
                  <a:pt x="751" y="12"/>
                  <a:pt x="751" y="25"/>
                </a:cubicBezTo>
                <a:cubicBezTo>
                  <a:pt x="751" y="39"/>
                  <a:pt x="739" y="50"/>
                  <a:pt x="726" y="50"/>
                </a:cubicBezTo>
                <a:lnTo>
                  <a:pt x="725" y="50"/>
                </a:lnTo>
                <a:cubicBezTo>
                  <a:pt x="712" y="50"/>
                  <a:pt x="700" y="39"/>
                  <a:pt x="700" y="25"/>
                </a:cubicBezTo>
                <a:cubicBezTo>
                  <a:pt x="700" y="12"/>
                  <a:pt x="712" y="0"/>
                  <a:pt x="725" y="0"/>
                </a:cubicBezTo>
                <a:close/>
                <a:moveTo>
                  <a:pt x="826" y="0"/>
                </a:moveTo>
                <a:lnTo>
                  <a:pt x="826" y="0"/>
                </a:lnTo>
                <a:cubicBezTo>
                  <a:pt x="839" y="0"/>
                  <a:pt x="851" y="12"/>
                  <a:pt x="851" y="25"/>
                </a:cubicBezTo>
                <a:cubicBezTo>
                  <a:pt x="851" y="39"/>
                  <a:pt x="839" y="50"/>
                  <a:pt x="826" y="50"/>
                </a:cubicBezTo>
                <a:cubicBezTo>
                  <a:pt x="812" y="50"/>
                  <a:pt x="801" y="39"/>
                  <a:pt x="801" y="25"/>
                </a:cubicBezTo>
                <a:cubicBezTo>
                  <a:pt x="801" y="12"/>
                  <a:pt x="812" y="0"/>
                  <a:pt x="826" y="0"/>
                </a:cubicBezTo>
                <a:close/>
                <a:moveTo>
                  <a:pt x="926" y="0"/>
                </a:moveTo>
                <a:lnTo>
                  <a:pt x="926" y="0"/>
                </a:lnTo>
                <a:cubicBezTo>
                  <a:pt x="939" y="0"/>
                  <a:pt x="951" y="12"/>
                  <a:pt x="951" y="25"/>
                </a:cubicBezTo>
                <a:cubicBezTo>
                  <a:pt x="951" y="39"/>
                  <a:pt x="939" y="50"/>
                  <a:pt x="926" y="50"/>
                </a:cubicBezTo>
                <a:cubicBezTo>
                  <a:pt x="912" y="50"/>
                  <a:pt x="901" y="39"/>
                  <a:pt x="901" y="25"/>
                </a:cubicBezTo>
                <a:cubicBezTo>
                  <a:pt x="901" y="12"/>
                  <a:pt x="912" y="0"/>
                  <a:pt x="926" y="0"/>
                </a:cubicBezTo>
                <a:close/>
                <a:moveTo>
                  <a:pt x="1026" y="0"/>
                </a:moveTo>
                <a:lnTo>
                  <a:pt x="1026" y="0"/>
                </a:lnTo>
                <a:cubicBezTo>
                  <a:pt x="1039" y="0"/>
                  <a:pt x="1051" y="12"/>
                  <a:pt x="1051" y="25"/>
                </a:cubicBezTo>
                <a:cubicBezTo>
                  <a:pt x="1051" y="39"/>
                  <a:pt x="1039" y="50"/>
                  <a:pt x="1026" y="50"/>
                </a:cubicBezTo>
                <a:cubicBezTo>
                  <a:pt x="1012" y="50"/>
                  <a:pt x="1001" y="39"/>
                  <a:pt x="1001" y="25"/>
                </a:cubicBezTo>
                <a:cubicBezTo>
                  <a:pt x="1001" y="12"/>
                  <a:pt x="1012" y="0"/>
                  <a:pt x="1026" y="0"/>
                </a:cubicBezTo>
                <a:close/>
                <a:moveTo>
                  <a:pt x="1126" y="0"/>
                </a:moveTo>
                <a:lnTo>
                  <a:pt x="1126" y="0"/>
                </a:lnTo>
                <a:cubicBezTo>
                  <a:pt x="1140" y="0"/>
                  <a:pt x="1151" y="12"/>
                  <a:pt x="1151" y="25"/>
                </a:cubicBezTo>
                <a:cubicBezTo>
                  <a:pt x="1151" y="39"/>
                  <a:pt x="1140" y="50"/>
                  <a:pt x="1126" y="50"/>
                </a:cubicBezTo>
                <a:cubicBezTo>
                  <a:pt x="1112" y="50"/>
                  <a:pt x="1101" y="39"/>
                  <a:pt x="1101" y="25"/>
                </a:cubicBezTo>
                <a:cubicBezTo>
                  <a:pt x="1101" y="12"/>
                  <a:pt x="1112" y="0"/>
                  <a:pt x="1126" y="0"/>
                </a:cubicBezTo>
                <a:close/>
                <a:moveTo>
                  <a:pt x="1226" y="0"/>
                </a:moveTo>
                <a:lnTo>
                  <a:pt x="1226" y="0"/>
                </a:lnTo>
                <a:cubicBezTo>
                  <a:pt x="1240" y="0"/>
                  <a:pt x="1251" y="12"/>
                  <a:pt x="1251" y="25"/>
                </a:cubicBezTo>
                <a:cubicBezTo>
                  <a:pt x="1251" y="39"/>
                  <a:pt x="1240" y="50"/>
                  <a:pt x="1226" y="50"/>
                </a:cubicBezTo>
                <a:cubicBezTo>
                  <a:pt x="1212" y="50"/>
                  <a:pt x="1201" y="39"/>
                  <a:pt x="1201" y="25"/>
                </a:cubicBezTo>
                <a:cubicBezTo>
                  <a:pt x="1201" y="12"/>
                  <a:pt x="1212" y="0"/>
                  <a:pt x="1226" y="0"/>
                </a:cubicBezTo>
                <a:close/>
                <a:moveTo>
                  <a:pt x="1326" y="0"/>
                </a:moveTo>
                <a:lnTo>
                  <a:pt x="1326" y="0"/>
                </a:lnTo>
                <a:cubicBezTo>
                  <a:pt x="1340" y="0"/>
                  <a:pt x="1351" y="12"/>
                  <a:pt x="1351" y="25"/>
                </a:cubicBezTo>
                <a:cubicBezTo>
                  <a:pt x="1351" y="39"/>
                  <a:pt x="1340" y="50"/>
                  <a:pt x="1326" y="50"/>
                </a:cubicBezTo>
                <a:cubicBezTo>
                  <a:pt x="1312" y="50"/>
                  <a:pt x="1301" y="39"/>
                  <a:pt x="1301" y="25"/>
                </a:cubicBezTo>
                <a:cubicBezTo>
                  <a:pt x="1301" y="12"/>
                  <a:pt x="1312" y="0"/>
                  <a:pt x="1326" y="0"/>
                </a:cubicBezTo>
                <a:close/>
                <a:moveTo>
                  <a:pt x="1426" y="0"/>
                </a:moveTo>
                <a:lnTo>
                  <a:pt x="1426" y="0"/>
                </a:lnTo>
                <a:cubicBezTo>
                  <a:pt x="1440" y="0"/>
                  <a:pt x="1451" y="12"/>
                  <a:pt x="1451" y="25"/>
                </a:cubicBezTo>
                <a:cubicBezTo>
                  <a:pt x="1451" y="39"/>
                  <a:pt x="1440" y="50"/>
                  <a:pt x="1426" y="50"/>
                </a:cubicBezTo>
                <a:cubicBezTo>
                  <a:pt x="1412" y="50"/>
                  <a:pt x="1401" y="39"/>
                  <a:pt x="1401" y="25"/>
                </a:cubicBezTo>
                <a:cubicBezTo>
                  <a:pt x="1401" y="12"/>
                  <a:pt x="1412" y="0"/>
                  <a:pt x="1426" y="0"/>
                </a:cubicBezTo>
                <a:close/>
                <a:moveTo>
                  <a:pt x="1526" y="0"/>
                </a:moveTo>
                <a:lnTo>
                  <a:pt x="1526" y="0"/>
                </a:lnTo>
                <a:cubicBezTo>
                  <a:pt x="1540" y="0"/>
                  <a:pt x="1551" y="12"/>
                  <a:pt x="1551" y="25"/>
                </a:cubicBezTo>
                <a:cubicBezTo>
                  <a:pt x="1551" y="39"/>
                  <a:pt x="1540" y="50"/>
                  <a:pt x="1526" y="50"/>
                </a:cubicBezTo>
                <a:cubicBezTo>
                  <a:pt x="1512" y="50"/>
                  <a:pt x="1501" y="39"/>
                  <a:pt x="1501" y="25"/>
                </a:cubicBezTo>
                <a:cubicBezTo>
                  <a:pt x="1501" y="12"/>
                  <a:pt x="1512" y="0"/>
                  <a:pt x="1526" y="0"/>
                </a:cubicBezTo>
                <a:close/>
                <a:moveTo>
                  <a:pt x="1626" y="0"/>
                </a:moveTo>
                <a:lnTo>
                  <a:pt x="1626" y="0"/>
                </a:lnTo>
                <a:cubicBezTo>
                  <a:pt x="1640" y="0"/>
                  <a:pt x="1651" y="12"/>
                  <a:pt x="1651" y="25"/>
                </a:cubicBezTo>
                <a:cubicBezTo>
                  <a:pt x="1651" y="39"/>
                  <a:pt x="1640" y="50"/>
                  <a:pt x="1626" y="50"/>
                </a:cubicBezTo>
                <a:cubicBezTo>
                  <a:pt x="1612" y="50"/>
                  <a:pt x="1601" y="39"/>
                  <a:pt x="1601" y="25"/>
                </a:cubicBezTo>
                <a:cubicBezTo>
                  <a:pt x="1601" y="12"/>
                  <a:pt x="1612" y="0"/>
                  <a:pt x="1626" y="0"/>
                </a:cubicBezTo>
                <a:close/>
                <a:moveTo>
                  <a:pt x="1726" y="0"/>
                </a:moveTo>
                <a:lnTo>
                  <a:pt x="1726" y="0"/>
                </a:lnTo>
                <a:cubicBezTo>
                  <a:pt x="1740" y="0"/>
                  <a:pt x="1751" y="12"/>
                  <a:pt x="1751" y="25"/>
                </a:cubicBezTo>
                <a:cubicBezTo>
                  <a:pt x="1751" y="39"/>
                  <a:pt x="1740" y="50"/>
                  <a:pt x="1726" y="50"/>
                </a:cubicBezTo>
                <a:cubicBezTo>
                  <a:pt x="1712" y="50"/>
                  <a:pt x="1701" y="39"/>
                  <a:pt x="1701" y="25"/>
                </a:cubicBezTo>
                <a:cubicBezTo>
                  <a:pt x="1701" y="12"/>
                  <a:pt x="1712" y="0"/>
                  <a:pt x="1726" y="0"/>
                </a:cubicBezTo>
                <a:close/>
                <a:moveTo>
                  <a:pt x="1826" y="0"/>
                </a:moveTo>
                <a:lnTo>
                  <a:pt x="1826" y="0"/>
                </a:lnTo>
                <a:cubicBezTo>
                  <a:pt x="1840" y="0"/>
                  <a:pt x="1851" y="12"/>
                  <a:pt x="1851" y="25"/>
                </a:cubicBezTo>
                <a:cubicBezTo>
                  <a:pt x="1851" y="39"/>
                  <a:pt x="1840" y="50"/>
                  <a:pt x="1826" y="50"/>
                </a:cubicBezTo>
                <a:cubicBezTo>
                  <a:pt x="1812" y="50"/>
                  <a:pt x="1801" y="39"/>
                  <a:pt x="1801" y="25"/>
                </a:cubicBezTo>
                <a:cubicBezTo>
                  <a:pt x="1801" y="12"/>
                  <a:pt x="1812" y="0"/>
                  <a:pt x="1826" y="0"/>
                </a:cubicBezTo>
                <a:close/>
                <a:moveTo>
                  <a:pt x="1926" y="0"/>
                </a:moveTo>
                <a:lnTo>
                  <a:pt x="1926" y="0"/>
                </a:lnTo>
                <a:cubicBezTo>
                  <a:pt x="1940" y="0"/>
                  <a:pt x="1951" y="12"/>
                  <a:pt x="1951" y="25"/>
                </a:cubicBezTo>
                <a:cubicBezTo>
                  <a:pt x="1951" y="39"/>
                  <a:pt x="1940" y="50"/>
                  <a:pt x="1926" y="50"/>
                </a:cubicBezTo>
                <a:cubicBezTo>
                  <a:pt x="1912" y="50"/>
                  <a:pt x="1901" y="39"/>
                  <a:pt x="1901" y="25"/>
                </a:cubicBezTo>
                <a:cubicBezTo>
                  <a:pt x="1901" y="12"/>
                  <a:pt x="1912" y="0"/>
                  <a:pt x="1926" y="0"/>
                </a:cubicBezTo>
                <a:close/>
                <a:moveTo>
                  <a:pt x="2026" y="0"/>
                </a:moveTo>
                <a:lnTo>
                  <a:pt x="2026" y="0"/>
                </a:lnTo>
                <a:cubicBezTo>
                  <a:pt x="2040" y="0"/>
                  <a:pt x="2051" y="12"/>
                  <a:pt x="2051" y="25"/>
                </a:cubicBezTo>
                <a:cubicBezTo>
                  <a:pt x="2051" y="39"/>
                  <a:pt x="2040" y="50"/>
                  <a:pt x="2026" y="50"/>
                </a:cubicBezTo>
                <a:cubicBezTo>
                  <a:pt x="2012" y="50"/>
                  <a:pt x="2001" y="39"/>
                  <a:pt x="2001" y="25"/>
                </a:cubicBezTo>
                <a:cubicBezTo>
                  <a:pt x="2001" y="12"/>
                  <a:pt x="2012" y="0"/>
                  <a:pt x="2026" y="0"/>
                </a:cubicBezTo>
                <a:close/>
                <a:moveTo>
                  <a:pt x="2126" y="0"/>
                </a:moveTo>
                <a:lnTo>
                  <a:pt x="2126" y="0"/>
                </a:lnTo>
                <a:cubicBezTo>
                  <a:pt x="2140" y="0"/>
                  <a:pt x="2151" y="12"/>
                  <a:pt x="2151" y="25"/>
                </a:cubicBezTo>
                <a:cubicBezTo>
                  <a:pt x="2151" y="39"/>
                  <a:pt x="2140" y="50"/>
                  <a:pt x="2126" y="50"/>
                </a:cubicBezTo>
                <a:cubicBezTo>
                  <a:pt x="2112" y="50"/>
                  <a:pt x="2101" y="39"/>
                  <a:pt x="2101" y="25"/>
                </a:cubicBezTo>
                <a:cubicBezTo>
                  <a:pt x="2101" y="12"/>
                  <a:pt x="2112" y="0"/>
                  <a:pt x="2126" y="0"/>
                </a:cubicBezTo>
                <a:close/>
                <a:moveTo>
                  <a:pt x="2226" y="0"/>
                </a:moveTo>
                <a:lnTo>
                  <a:pt x="2226" y="0"/>
                </a:lnTo>
                <a:cubicBezTo>
                  <a:pt x="2240" y="0"/>
                  <a:pt x="2251" y="12"/>
                  <a:pt x="2251" y="25"/>
                </a:cubicBezTo>
                <a:cubicBezTo>
                  <a:pt x="2251" y="39"/>
                  <a:pt x="2240" y="50"/>
                  <a:pt x="2226" y="50"/>
                </a:cubicBezTo>
                <a:cubicBezTo>
                  <a:pt x="2212" y="50"/>
                  <a:pt x="2201" y="39"/>
                  <a:pt x="2201" y="25"/>
                </a:cubicBezTo>
                <a:cubicBezTo>
                  <a:pt x="2201" y="12"/>
                  <a:pt x="2212" y="0"/>
                  <a:pt x="2226" y="0"/>
                </a:cubicBezTo>
                <a:close/>
                <a:moveTo>
                  <a:pt x="2326" y="0"/>
                </a:moveTo>
                <a:lnTo>
                  <a:pt x="2326" y="0"/>
                </a:lnTo>
                <a:cubicBezTo>
                  <a:pt x="2340" y="0"/>
                  <a:pt x="2351" y="12"/>
                  <a:pt x="2351" y="25"/>
                </a:cubicBezTo>
                <a:cubicBezTo>
                  <a:pt x="2351" y="39"/>
                  <a:pt x="2340" y="50"/>
                  <a:pt x="2326" y="50"/>
                </a:cubicBezTo>
                <a:cubicBezTo>
                  <a:pt x="2312" y="50"/>
                  <a:pt x="2301" y="39"/>
                  <a:pt x="2301" y="25"/>
                </a:cubicBezTo>
                <a:cubicBezTo>
                  <a:pt x="2301" y="12"/>
                  <a:pt x="2312" y="0"/>
                  <a:pt x="2326" y="0"/>
                </a:cubicBezTo>
                <a:close/>
                <a:moveTo>
                  <a:pt x="2426" y="0"/>
                </a:moveTo>
                <a:lnTo>
                  <a:pt x="2426" y="0"/>
                </a:lnTo>
                <a:cubicBezTo>
                  <a:pt x="2440" y="0"/>
                  <a:pt x="2451" y="12"/>
                  <a:pt x="2451" y="25"/>
                </a:cubicBezTo>
                <a:cubicBezTo>
                  <a:pt x="2451" y="39"/>
                  <a:pt x="2440" y="50"/>
                  <a:pt x="2426" y="50"/>
                </a:cubicBezTo>
                <a:cubicBezTo>
                  <a:pt x="2413" y="50"/>
                  <a:pt x="2401" y="39"/>
                  <a:pt x="2401" y="25"/>
                </a:cubicBezTo>
                <a:cubicBezTo>
                  <a:pt x="2401" y="12"/>
                  <a:pt x="2413" y="0"/>
                  <a:pt x="2426" y="0"/>
                </a:cubicBezTo>
                <a:close/>
                <a:moveTo>
                  <a:pt x="2526" y="0"/>
                </a:moveTo>
                <a:lnTo>
                  <a:pt x="2526" y="0"/>
                </a:lnTo>
                <a:cubicBezTo>
                  <a:pt x="2540" y="0"/>
                  <a:pt x="2551" y="12"/>
                  <a:pt x="2551" y="25"/>
                </a:cubicBezTo>
                <a:cubicBezTo>
                  <a:pt x="2551" y="39"/>
                  <a:pt x="2540" y="50"/>
                  <a:pt x="2526" y="50"/>
                </a:cubicBezTo>
                <a:cubicBezTo>
                  <a:pt x="2513" y="50"/>
                  <a:pt x="2501" y="39"/>
                  <a:pt x="2501" y="25"/>
                </a:cubicBezTo>
                <a:cubicBezTo>
                  <a:pt x="2501" y="12"/>
                  <a:pt x="2513" y="0"/>
                  <a:pt x="2526" y="0"/>
                </a:cubicBezTo>
                <a:close/>
                <a:moveTo>
                  <a:pt x="2626" y="0"/>
                </a:moveTo>
                <a:lnTo>
                  <a:pt x="2626" y="0"/>
                </a:lnTo>
                <a:cubicBezTo>
                  <a:pt x="2640" y="0"/>
                  <a:pt x="2651" y="12"/>
                  <a:pt x="2651" y="25"/>
                </a:cubicBezTo>
                <a:cubicBezTo>
                  <a:pt x="2651" y="39"/>
                  <a:pt x="2640" y="50"/>
                  <a:pt x="2626" y="50"/>
                </a:cubicBezTo>
                <a:cubicBezTo>
                  <a:pt x="2613" y="50"/>
                  <a:pt x="2601" y="39"/>
                  <a:pt x="2601" y="25"/>
                </a:cubicBezTo>
                <a:cubicBezTo>
                  <a:pt x="2601" y="12"/>
                  <a:pt x="2613" y="0"/>
                  <a:pt x="2626" y="0"/>
                </a:cubicBezTo>
                <a:close/>
                <a:moveTo>
                  <a:pt x="2726" y="0"/>
                </a:moveTo>
                <a:lnTo>
                  <a:pt x="2727" y="0"/>
                </a:lnTo>
                <a:cubicBezTo>
                  <a:pt x="2740" y="0"/>
                  <a:pt x="2752" y="12"/>
                  <a:pt x="2752" y="25"/>
                </a:cubicBezTo>
                <a:cubicBezTo>
                  <a:pt x="2752" y="39"/>
                  <a:pt x="2740" y="50"/>
                  <a:pt x="2727" y="50"/>
                </a:cubicBezTo>
                <a:lnTo>
                  <a:pt x="2726" y="50"/>
                </a:lnTo>
                <a:cubicBezTo>
                  <a:pt x="2713" y="50"/>
                  <a:pt x="2701" y="39"/>
                  <a:pt x="2701" y="25"/>
                </a:cubicBezTo>
                <a:cubicBezTo>
                  <a:pt x="2701" y="12"/>
                  <a:pt x="2713" y="0"/>
                  <a:pt x="2726" y="0"/>
                </a:cubicBezTo>
                <a:close/>
                <a:moveTo>
                  <a:pt x="2827" y="0"/>
                </a:moveTo>
                <a:lnTo>
                  <a:pt x="2827" y="0"/>
                </a:lnTo>
                <a:cubicBezTo>
                  <a:pt x="2840" y="0"/>
                  <a:pt x="2852" y="12"/>
                  <a:pt x="2852" y="25"/>
                </a:cubicBezTo>
                <a:cubicBezTo>
                  <a:pt x="2852" y="39"/>
                  <a:pt x="2840" y="50"/>
                  <a:pt x="2827" y="50"/>
                </a:cubicBezTo>
                <a:cubicBezTo>
                  <a:pt x="2813" y="50"/>
                  <a:pt x="2802" y="39"/>
                  <a:pt x="2802" y="25"/>
                </a:cubicBezTo>
                <a:cubicBezTo>
                  <a:pt x="2802" y="12"/>
                  <a:pt x="2813" y="0"/>
                  <a:pt x="2827" y="0"/>
                </a:cubicBezTo>
                <a:close/>
                <a:moveTo>
                  <a:pt x="2927" y="0"/>
                </a:moveTo>
                <a:lnTo>
                  <a:pt x="2927" y="0"/>
                </a:lnTo>
                <a:cubicBezTo>
                  <a:pt x="2940" y="0"/>
                  <a:pt x="2952" y="12"/>
                  <a:pt x="2952" y="25"/>
                </a:cubicBezTo>
                <a:cubicBezTo>
                  <a:pt x="2952" y="39"/>
                  <a:pt x="2940" y="50"/>
                  <a:pt x="2927" y="50"/>
                </a:cubicBezTo>
                <a:cubicBezTo>
                  <a:pt x="2913" y="50"/>
                  <a:pt x="2902" y="39"/>
                  <a:pt x="2902" y="25"/>
                </a:cubicBezTo>
                <a:cubicBezTo>
                  <a:pt x="2902" y="12"/>
                  <a:pt x="2913" y="0"/>
                  <a:pt x="2927" y="0"/>
                </a:cubicBezTo>
                <a:close/>
                <a:moveTo>
                  <a:pt x="3027" y="0"/>
                </a:moveTo>
                <a:lnTo>
                  <a:pt x="3027" y="0"/>
                </a:lnTo>
                <a:cubicBezTo>
                  <a:pt x="3040" y="0"/>
                  <a:pt x="3052" y="12"/>
                  <a:pt x="3052" y="25"/>
                </a:cubicBezTo>
                <a:cubicBezTo>
                  <a:pt x="3052" y="39"/>
                  <a:pt x="3040" y="50"/>
                  <a:pt x="3027" y="50"/>
                </a:cubicBezTo>
                <a:cubicBezTo>
                  <a:pt x="3013" y="50"/>
                  <a:pt x="3002" y="39"/>
                  <a:pt x="3002" y="25"/>
                </a:cubicBezTo>
                <a:cubicBezTo>
                  <a:pt x="3002" y="12"/>
                  <a:pt x="3013" y="0"/>
                  <a:pt x="3027" y="0"/>
                </a:cubicBezTo>
                <a:close/>
                <a:moveTo>
                  <a:pt x="3127" y="0"/>
                </a:moveTo>
                <a:lnTo>
                  <a:pt x="3127" y="0"/>
                </a:lnTo>
                <a:cubicBezTo>
                  <a:pt x="3141" y="0"/>
                  <a:pt x="3152" y="12"/>
                  <a:pt x="3152" y="25"/>
                </a:cubicBezTo>
                <a:cubicBezTo>
                  <a:pt x="3152" y="39"/>
                  <a:pt x="3141" y="50"/>
                  <a:pt x="3127" y="50"/>
                </a:cubicBezTo>
                <a:cubicBezTo>
                  <a:pt x="3113" y="50"/>
                  <a:pt x="3102" y="39"/>
                  <a:pt x="3102" y="25"/>
                </a:cubicBezTo>
                <a:cubicBezTo>
                  <a:pt x="3102" y="12"/>
                  <a:pt x="3113" y="0"/>
                  <a:pt x="3127" y="0"/>
                </a:cubicBezTo>
                <a:close/>
                <a:moveTo>
                  <a:pt x="3227" y="0"/>
                </a:moveTo>
                <a:lnTo>
                  <a:pt x="3227" y="0"/>
                </a:lnTo>
                <a:cubicBezTo>
                  <a:pt x="3241" y="0"/>
                  <a:pt x="3252" y="12"/>
                  <a:pt x="3252" y="25"/>
                </a:cubicBezTo>
                <a:cubicBezTo>
                  <a:pt x="3252" y="39"/>
                  <a:pt x="3241" y="50"/>
                  <a:pt x="3227" y="50"/>
                </a:cubicBezTo>
                <a:cubicBezTo>
                  <a:pt x="3213" y="50"/>
                  <a:pt x="3202" y="39"/>
                  <a:pt x="3202" y="25"/>
                </a:cubicBezTo>
                <a:cubicBezTo>
                  <a:pt x="3202" y="12"/>
                  <a:pt x="3213" y="0"/>
                  <a:pt x="3227" y="0"/>
                </a:cubicBezTo>
                <a:close/>
                <a:moveTo>
                  <a:pt x="3327" y="0"/>
                </a:moveTo>
                <a:lnTo>
                  <a:pt x="3327" y="0"/>
                </a:lnTo>
                <a:cubicBezTo>
                  <a:pt x="3341" y="0"/>
                  <a:pt x="3352" y="12"/>
                  <a:pt x="3352" y="25"/>
                </a:cubicBezTo>
                <a:cubicBezTo>
                  <a:pt x="3352" y="39"/>
                  <a:pt x="3341" y="50"/>
                  <a:pt x="3327" y="50"/>
                </a:cubicBezTo>
                <a:cubicBezTo>
                  <a:pt x="3313" y="50"/>
                  <a:pt x="3302" y="39"/>
                  <a:pt x="3302" y="25"/>
                </a:cubicBezTo>
                <a:cubicBezTo>
                  <a:pt x="3302" y="12"/>
                  <a:pt x="3313" y="0"/>
                  <a:pt x="3327" y="0"/>
                </a:cubicBezTo>
                <a:close/>
                <a:moveTo>
                  <a:pt x="3427" y="0"/>
                </a:moveTo>
                <a:lnTo>
                  <a:pt x="3427" y="0"/>
                </a:lnTo>
                <a:cubicBezTo>
                  <a:pt x="3441" y="0"/>
                  <a:pt x="3452" y="12"/>
                  <a:pt x="3452" y="25"/>
                </a:cubicBezTo>
                <a:cubicBezTo>
                  <a:pt x="3452" y="39"/>
                  <a:pt x="3441" y="50"/>
                  <a:pt x="3427" y="50"/>
                </a:cubicBezTo>
                <a:cubicBezTo>
                  <a:pt x="3413" y="50"/>
                  <a:pt x="3402" y="39"/>
                  <a:pt x="3402" y="25"/>
                </a:cubicBezTo>
                <a:cubicBezTo>
                  <a:pt x="3402" y="12"/>
                  <a:pt x="3413" y="0"/>
                  <a:pt x="3427" y="0"/>
                </a:cubicBezTo>
                <a:close/>
                <a:moveTo>
                  <a:pt x="3527" y="0"/>
                </a:moveTo>
                <a:lnTo>
                  <a:pt x="3527" y="0"/>
                </a:lnTo>
                <a:cubicBezTo>
                  <a:pt x="3541" y="0"/>
                  <a:pt x="3552" y="12"/>
                  <a:pt x="3552" y="25"/>
                </a:cubicBezTo>
                <a:cubicBezTo>
                  <a:pt x="3552" y="39"/>
                  <a:pt x="3541" y="50"/>
                  <a:pt x="3527" y="50"/>
                </a:cubicBezTo>
                <a:cubicBezTo>
                  <a:pt x="3513" y="50"/>
                  <a:pt x="3502" y="39"/>
                  <a:pt x="3502" y="25"/>
                </a:cubicBezTo>
                <a:cubicBezTo>
                  <a:pt x="3502" y="12"/>
                  <a:pt x="3513" y="0"/>
                  <a:pt x="3527" y="0"/>
                </a:cubicBezTo>
                <a:close/>
                <a:moveTo>
                  <a:pt x="3627" y="0"/>
                </a:moveTo>
                <a:lnTo>
                  <a:pt x="3627" y="0"/>
                </a:lnTo>
                <a:cubicBezTo>
                  <a:pt x="3641" y="0"/>
                  <a:pt x="3652" y="12"/>
                  <a:pt x="3652" y="25"/>
                </a:cubicBezTo>
                <a:cubicBezTo>
                  <a:pt x="3652" y="39"/>
                  <a:pt x="3641" y="50"/>
                  <a:pt x="3627" y="50"/>
                </a:cubicBezTo>
                <a:cubicBezTo>
                  <a:pt x="3613" y="50"/>
                  <a:pt x="3602" y="39"/>
                  <a:pt x="3602" y="25"/>
                </a:cubicBezTo>
                <a:cubicBezTo>
                  <a:pt x="3602" y="12"/>
                  <a:pt x="3613" y="0"/>
                  <a:pt x="3627" y="0"/>
                </a:cubicBezTo>
                <a:close/>
                <a:moveTo>
                  <a:pt x="3727" y="0"/>
                </a:moveTo>
                <a:lnTo>
                  <a:pt x="3727" y="0"/>
                </a:lnTo>
                <a:cubicBezTo>
                  <a:pt x="3741" y="0"/>
                  <a:pt x="3752" y="12"/>
                  <a:pt x="3752" y="25"/>
                </a:cubicBezTo>
                <a:cubicBezTo>
                  <a:pt x="3752" y="39"/>
                  <a:pt x="3741" y="50"/>
                  <a:pt x="3727" y="50"/>
                </a:cubicBezTo>
                <a:cubicBezTo>
                  <a:pt x="3713" y="50"/>
                  <a:pt x="3702" y="39"/>
                  <a:pt x="3702" y="25"/>
                </a:cubicBezTo>
                <a:cubicBezTo>
                  <a:pt x="3702" y="12"/>
                  <a:pt x="3713" y="0"/>
                  <a:pt x="3727" y="0"/>
                </a:cubicBezTo>
                <a:close/>
                <a:moveTo>
                  <a:pt x="3827" y="0"/>
                </a:moveTo>
                <a:lnTo>
                  <a:pt x="3827" y="0"/>
                </a:lnTo>
                <a:cubicBezTo>
                  <a:pt x="3841" y="0"/>
                  <a:pt x="3852" y="12"/>
                  <a:pt x="3852" y="25"/>
                </a:cubicBezTo>
                <a:cubicBezTo>
                  <a:pt x="3852" y="39"/>
                  <a:pt x="3841" y="50"/>
                  <a:pt x="3827" y="50"/>
                </a:cubicBezTo>
                <a:cubicBezTo>
                  <a:pt x="3813" y="50"/>
                  <a:pt x="3802" y="39"/>
                  <a:pt x="3802" y="25"/>
                </a:cubicBezTo>
                <a:cubicBezTo>
                  <a:pt x="3802" y="12"/>
                  <a:pt x="3813" y="0"/>
                  <a:pt x="3827" y="0"/>
                </a:cubicBezTo>
                <a:close/>
                <a:moveTo>
                  <a:pt x="3927" y="0"/>
                </a:moveTo>
                <a:lnTo>
                  <a:pt x="3927" y="0"/>
                </a:lnTo>
                <a:cubicBezTo>
                  <a:pt x="3941" y="0"/>
                  <a:pt x="3952" y="12"/>
                  <a:pt x="3952" y="25"/>
                </a:cubicBezTo>
                <a:cubicBezTo>
                  <a:pt x="3952" y="39"/>
                  <a:pt x="3941" y="50"/>
                  <a:pt x="3927" y="50"/>
                </a:cubicBezTo>
                <a:cubicBezTo>
                  <a:pt x="3913" y="50"/>
                  <a:pt x="3902" y="39"/>
                  <a:pt x="3902" y="25"/>
                </a:cubicBezTo>
                <a:cubicBezTo>
                  <a:pt x="3902" y="12"/>
                  <a:pt x="3913" y="0"/>
                  <a:pt x="3927" y="0"/>
                </a:cubicBezTo>
                <a:close/>
                <a:moveTo>
                  <a:pt x="4027" y="0"/>
                </a:moveTo>
                <a:lnTo>
                  <a:pt x="4027" y="0"/>
                </a:lnTo>
                <a:cubicBezTo>
                  <a:pt x="4041" y="0"/>
                  <a:pt x="4052" y="12"/>
                  <a:pt x="4052" y="25"/>
                </a:cubicBezTo>
                <a:cubicBezTo>
                  <a:pt x="4052" y="39"/>
                  <a:pt x="4041" y="50"/>
                  <a:pt x="4027" y="50"/>
                </a:cubicBezTo>
                <a:cubicBezTo>
                  <a:pt x="4013" y="50"/>
                  <a:pt x="4002" y="39"/>
                  <a:pt x="4002" y="25"/>
                </a:cubicBezTo>
                <a:cubicBezTo>
                  <a:pt x="4002" y="12"/>
                  <a:pt x="4013" y="0"/>
                  <a:pt x="4027" y="0"/>
                </a:cubicBezTo>
                <a:close/>
                <a:moveTo>
                  <a:pt x="4127" y="0"/>
                </a:moveTo>
                <a:lnTo>
                  <a:pt x="4127" y="0"/>
                </a:lnTo>
                <a:cubicBezTo>
                  <a:pt x="4141" y="0"/>
                  <a:pt x="4152" y="12"/>
                  <a:pt x="4152" y="25"/>
                </a:cubicBezTo>
                <a:cubicBezTo>
                  <a:pt x="4152" y="39"/>
                  <a:pt x="4141" y="50"/>
                  <a:pt x="4127" y="50"/>
                </a:cubicBezTo>
                <a:cubicBezTo>
                  <a:pt x="4113" y="50"/>
                  <a:pt x="4102" y="39"/>
                  <a:pt x="4102" y="25"/>
                </a:cubicBezTo>
                <a:cubicBezTo>
                  <a:pt x="4102" y="12"/>
                  <a:pt x="4113" y="0"/>
                  <a:pt x="4127" y="0"/>
                </a:cubicBezTo>
                <a:close/>
                <a:moveTo>
                  <a:pt x="4227" y="0"/>
                </a:moveTo>
                <a:lnTo>
                  <a:pt x="4227" y="0"/>
                </a:lnTo>
                <a:cubicBezTo>
                  <a:pt x="4241" y="0"/>
                  <a:pt x="4252" y="12"/>
                  <a:pt x="4252" y="25"/>
                </a:cubicBezTo>
                <a:cubicBezTo>
                  <a:pt x="4252" y="39"/>
                  <a:pt x="4241" y="50"/>
                  <a:pt x="4227" y="50"/>
                </a:cubicBezTo>
                <a:cubicBezTo>
                  <a:pt x="4213" y="50"/>
                  <a:pt x="4202" y="39"/>
                  <a:pt x="4202" y="25"/>
                </a:cubicBezTo>
                <a:cubicBezTo>
                  <a:pt x="4202" y="12"/>
                  <a:pt x="4213" y="0"/>
                  <a:pt x="4227" y="0"/>
                </a:cubicBezTo>
                <a:close/>
                <a:moveTo>
                  <a:pt x="4327" y="0"/>
                </a:moveTo>
                <a:lnTo>
                  <a:pt x="4327" y="0"/>
                </a:lnTo>
                <a:cubicBezTo>
                  <a:pt x="4341" y="0"/>
                  <a:pt x="4352" y="12"/>
                  <a:pt x="4352" y="25"/>
                </a:cubicBezTo>
                <a:cubicBezTo>
                  <a:pt x="4352" y="39"/>
                  <a:pt x="4341" y="50"/>
                  <a:pt x="4327" y="50"/>
                </a:cubicBezTo>
                <a:cubicBezTo>
                  <a:pt x="4313" y="50"/>
                  <a:pt x="4302" y="39"/>
                  <a:pt x="4302" y="25"/>
                </a:cubicBezTo>
                <a:cubicBezTo>
                  <a:pt x="4302" y="12"/>
                  <a:pt x="4313" y="0"/>
                  <a:pt x="4327" y="0"/>
                </a:cubicBezTo>
                <a:close/>
                <a:moveTo>
                  <a:pt x="4427" y="0"/>
                </a:moveTo>
                <a:lnTo>
                  <a:pt x="4427" y="0"/>
                </a:lnTo>
                <a:cubicBezTo>
                  <a:pt x="4441" y="0"/>
                  <a:pt x="4452" y="12"/>
                  <a:pt x="4452" y="25"/>
                </a:cubicBezTo>
                <a:cubicBezTo>
                  <a:pt x="4452" y="39"/>
                  <a:pt x="4441" y="50"/>
                  <a:pt x="4427" y="50"/>
                </a:cubicBezTo>
                <a:cubicBezTo>
                  <a:pt x="4414" y="50"/>
                  <a:pt x="4402" y="39"/>
                  <a:pt x="4402" y="25"/>
                </a:cubicBezTo>
                <a:cubicBezTo>
                  <a:pt x="4402" y="12"/>
                  <a:pt x="4414" y="0"/>
                  <a:pt x="4427" y="0"/>
                </a:cubicBezTo>
                <a:close/>
                <a:moveTo>
                  <a:pt x="4527" y="0"/>
                </a:moveTo>
                <a:lnTo>
                  <a:pt x="4527" y="0"/>
                </a:lnTo>
                <a:cubicBezTo>
                  <a:pt x="4541" y="0"/>
                  <a:pt x="4552" y="12"/>
                  <a:pt x="4552" y="25"/>
                </a:cubicBezTo>
                <a:cubicBezTo>
                  <a:pt x="4552" y="39"/>
                  <a:pt x="4541" y="50"/>
                  <a:pt x="4527" y="50"/>
                </a:cubicBezTo>
                <a:cubicBezTo>
                  <a:pt x="4514" y="50"/>
                  <a:pt x="4502" y="39"/>
                  <a:pt x="4502" y="25"/>
                </a:cubicBezTo>
                <a:cubicBezTo>
                  <a:pt x="4502" y="12"/>
                  <a:pt x="4514" y="0"/>
                  <a:pt x="4527" y="0"/>
                </a:cubicBezTo>
                <a:close/>
                <a:moveTo>
                  <a:pt x="4627" y="0"/>
                </a:moveTo>
                <a:lnTo>
                  <a:pt x="4627" y="0"/>
                </a:lnTo>
                <a:cubicBezTo>
                  <a:pt x="4641" y="0"/>
                  <a:pt x="4652" y="12"/>
                  <a:pt x="4652" y="25"/>
                </a:cubicBezTo>
                <a:cubicBezTo>
                  <a:pt x="4652" y="39"/>
                  <a:pt x="4641" y="50"/>
                  <a:pt x="4627" y="50"/>
                </a:cubicBezTo>
                <a:cubicBezTo>
                  <a:pt x="4614" y="50"/>
                  <a:pt x="4602" y="39"/>
                  <a:pt x="4602" y="25"/>
                </a:cubicBezTo>
                <a:cubicBezTo>
                  <a:pt x="4602" y="12"/>
                  <a:pt x="4614" y="0"/>
                  <a:pt x="4627" y="0"/>
                </a:cubicBezTo>
                <a:close/>
                <a:moveTo>
                  <a:pt x="4727" y="0"/>
                </a:moveTo>
                <a:lnTo>
                  <a:pt x="4728" y="0"/>
                </a:lnTo>
                <a:cubicBezTo>
                  <a:pt x="4741" y="0"/>
                  <a:pt x="4753" y="12"/>
                  <a:pt x="4753" y="25"/>
                </a:cubicBezTo>
                <a:cubicBezTo>
                  <a:pt x="4753" y="39"/>
                  <a:pt x="4741" y="50"/>
                  <a:pt x="4728" y="50"/>
                </a:cubicBezTo>
                <a:lnTo>
                  <a:pt x="4727" y="50"/>
                </a:lnTo>
                <a:cubicBezTo>
                  <a:pt x="4714" y="50"/>
                  <a:pt x="4702" y="39"/>
                  <a:pt x="4702" y="25"/>
                </a:cubicBezTo>
                <a:cubicBezTo>
                  <a:pt x="4702" y="12"/>
                  <a:pt x="4714" y="0"/>
                  <a:pt x="4727" y="0"/>
                </a:cubicBezTo>
                <a:close/>
                <a:moveTo>
                  <a:pt x="4828" y="0"/>
                </a:moveTo>
                <a:lnTo>
                  <a:pt x="4828" y="0"/>
                </a:lnTo>
                <a:cubicBezTo>
                  <a:pt x="4841" y="0"/>
                  <a:pt x="4853" y="12"/>
                  <a:pt x="4853" y="25"/>
                </a:cubicBezTo>
                <a:cubicBezTo>
                  <a:pt x="4853" y="39"/>
                  <a:pt x="4841" y="50"/>
                  <a:pt x="4828" y="50"/>
                </a:cubicBezTo>
                <a:cubicBezTo>
                  <a:pt x="4814" y="50"/>
                  <a:pt x="4803" y="39"/>
                  <a:pt x="4803" y="25"/>
                </a:cubicBezTo>
                <a:cubicBezTo>
                  <a:pt x="4803" y="12"/>
                  <a:pt x="4814" y="0"/>
                  <a:pt x="4828" y="0"/>
                </a:cubicBezTo>
                <a:close/>
                <a:moveTo>
                  <a:pt x="4928" y="0"/>
                </a:moveTo>
                <a:lnTo>
                  <a:pt x="4928" y="0"/>
                </a:lnTo>
                <a:cubicBezTo>
                  <a:pt x="4941" y="0"/>
                  <a:pt x="4953" y="12"/>
                  <a:pt x="4953" y="25"/>
                </a:cubicBezTo>
                <a:cubicBezTo>
                  <a:pt x="4953" y="39"/>
                  <a:pt x="4941" y="50"/>
                  <a:pt x="4928" y="50"/>
                </a:cubicBezTo>
                <a:cubicBezTo>
                  <a:pt x="4914" y="50"/>
                  <a:pt x="4903" y="39"/>
                  <a:pt x="4903" y="25"/>
                </a:cubicBezTo>
                <a:cubicBezTo>
                  <a:pt x="4903" y="12"/>
                  <a:pt x="4914" y="0"/>
                  <a:pt x="4928" y="0"/>
                </a:cubicBezTo>
                <a:close/>
                <a:moveTo>
                  <a:pt x="5028" y="0"/>
                </a:moveTo>
                <a:lnTo>
                  <a:pt x="5028" y="0"/>
                </a:lnTo>
                <a:cubicBezTo>
                  <a:pt x="5041" y="0"/>
                  <a:pt x="5053" y="12"/>
                  <a:pt x="5053" y="25"/>
                </a:cubicBezTo>
                <a:cubicBezTo>
                  <a:pt x="5053" y="39"/>
                  <a:pt x="5041" y="50"/>
                  <a:pt x="5028" y="50"/>
                </a:cubicBezTo>
                <a:cubicBezTo>
                  <a:pt x="5014" y="50"/>
                  <a:pt x="5003" y="39"/>
                  <a:pt x="5003" y="25"/>
                </a:cubicBezTo>
                <a:cubicBezTo>
                  <a:pt x="5003" y="12"/>
                  <a:pt x="5014" y="0"/>
                  <a:pt x="5028" y="0"/>
                </a:cubicBezTo>
                <a:close/>
                <a:moveTo>
                  <a:pt x="5128" y="0"/>
                </a:moveTo>
                <a:lnTo>
                  <a:pt x="5128" y="0"/>
                </a:lnTo>
                <a:cubicBezTo>
                  <a:pt x="5142" y="0"/>
                  <a:pt x="5153" y="12"/>
                  <a:pt x="5153" y="25"/>
                </a:cubicBezTo>
                <a:cubicBezTo>
                  <a:pt x="5153" y="39"/>
                  <a:pt x="5142" y="50"/>
                  <a:pt x="5128" y="50"/>
                </a:cubicBezTo>
                <a:cubicBezTo>
                  <a:pt x="5114" y="50"/>
                  <a:pt x="5103" y="39"/>
                  <a:pt x="5103" y="25"/>
                </a:cubicBezTo>
                <a:cubicBezTo>
                  <a:pt x="5103" y="12"/>
                  <a:pt x="5114" y="0"/>
                  <a:pt x="5128" y="0"/>
                </a:cubicBezTo>
                <a:close/>
                <a:moveTo>
                  <a:pt x="5228" y="0"/>
                </a:moveTo>
                <a:lnTo>
                  <a:pt x="5228" y="0"/>
                </a:lnTo>
                <a:cubicBezTo>
                  <a:pt x="5242" y="0"/>
                  <a:pt x="5253" y="12"/>
                  <a:pt x="5253" y="25"/>
                </a:cubicBezTo>
                <a:cubicBezTo>
                  <a:pt x="5253" y="39"/>
                  <a:pt x="5242" y="50"/>
                  <a:pt x="5228" y="50"/>
                </a:cubicBezTo>
                <a:cubicBezTo>
                  <a:pt x="5214" y="50"/>
                  <a:pt x="5203" y="39"/>
                  <a:pt x="5203" y="25"/>
                </a:cubicBezTo>
                <a:cubicBezTo>
                  <a:pt x="5203" y="12"/>
                  <a:pt x="5214" y="0"/>
                  <a:pt x="5228" y="0"/>
                </a:cubicBezTo>
                <a:close/>
                <a:moveTo>
                  <a:pt x="5328" y="0"/>
                </a:moveTo>
                <a:lnTo>
                  <a:pt x="5328" y="0"/>
                </a:lnTo>
                <a:cubicBezTo>
                  <a:pt x="5342" y="0"/>
                  <a:pt x="5353" y="12"/>
                  <a:pt x="5353" y="25"/>
                </a:cubicBezTo>
                <a:cubicBezTo>
                  <a:pt x="5353" y="39"/>
                  <a:pt x="5342" y="50"/>
                  <a:pt x="5328" y="50"/>
                </a:cubicBezTo>
                <a:cubicBezTo>
                  <a:pt x="5314" y="50"/>
                  <a:pt x="5303" y="39"/>
                  <a:pt x="5303" y="25"/>
                </a:cubicBezTo>
                <a:cubicBezTo>
                  <a:pt x="5303" y="12"/>
                  <a:pt x="5314" y="0"/>
                  <a:pt x="5328" y="0"/>
                </a:cubicBezTo>
                <a:close/>
                <a:moveTo>
                  <a:pt x="5428" y="0"/>
                </a:moveTo>
                <a:lnTo>
                  <a:pt x="5428" y="0"/>
                </a:lnTo>
                <a:cubicBezTo>
                  <a:pt x="5442" y="0"/>
                  <a:pt x="5453" y="12"/>
                  <a:pt x="5453" y="25"/>
                </a:cubicBezTo>
                <a:cubicBezTo>
                  <a:pt x="5453" y="39"/>
                  <a:pt x="5442" y="50"/>
                  <a:pt x="5428" y="50"/>
                </a:cubicBezTo>
                <a:cubicBezTo>
                  <a:pt x="5414" y="50"/>
                  <a:pt x="5403" y="39"/>
                  <a:pt x="5403" y="25"/>
                </a:cubicBezTo>
                <a:cubicBezTo>
                  <a:pt x="5403" y="12"/>
                  <a:pt x="5414" y="0"/>
                  <a:pt x="5428" y="0"/>
                </a:cubicBezTo>
                <a:close/>
                <a:moveTo>
                  <a:pt x="5528" y="0"/>
                </a:moveTo>
                <a:lnTo>
                  <a:pt x="5528" y="0"/>
                </a:lnTo>
                <a:cubicBezTo>
                  <a:pt x="5542" y="0"/>
                  <a:pt x="5553" y="12"/>
                  <a:pt x="5553" y="25"/>
                </a:cubicBezTo>
                <a:cubicBezTo>
                  <a:pt x="5553" y="39"/>
                  <a:pt x="5542" y="50"/>
                  <a:pt x="5528" y="50"/>
                </a:cubicBezTo>
                <a:cubicBezTo>
                  <a:pt x="5514" y="50"/>
                  <a:pt x="5503" y="39"/>
                  <a:pt x="5503" y="25"/>
                </a:cubicBezTo>
                <a:cubicBezTo>
                  <a:pt x="5503" y="12"/>
                  <a:pt x="5514" y="0"/>
                  <a:pt x="5528" y="0"/>
                </a:cubicBezTo>
                <a:close/>
                <a:moveTo>
                  <a:pt x="5628" y="0"/>
                </a:moveTo>
                <a:lnTo>
                  <a:pt x="5628" y="0"/>
                </a:lnTo>
                <a:cubicBezTo>
                  <a:pt x="5642" y="0"/>
                  <a:pt x="5653" y="12"/>
                  <a:pt x="5653" y="25"/>
                </a:cubicBezTo>
                <a:cubicBezTo>
                  <a:pt x="5653" y="39"/>
                  <a:pt x="5642" y="50"/>
                  <a:pt x="5628" y="50"/>
                </a:cubicBezTo>
                <a:cubicBezTo>
                  <a:pt x="5614" y="50"/>
                  <a:pt x="5603" y="39"/>
                  <a:pt x="5603" y="25"/>
                </a:cubicBezTo>
                <a:cubicBezTo>
                  <a:pt x="5603" y="12"/>
                  <a:pt x="5614" y="0"/>
                  <a:pt x="5628" y="0"/>
                </a:cubicBezTo>
                <a:close/>
                <a:moveTo>
                  <a:pt x="5728" y="0"/>
                </a:moveTo>
                <a:lnTo>
                  <a:pt x="5728" y="0"/>
                </a:lnTo>
                <a:cubicBezTo>
                  <a:pt x="5742" y="0"/>
                  <a:pt x="5753" y="12"/>
                  <a:pt x="5753" y="25"/>
                </a:cubicBezTo>
                <a:cubicBezTo>
                  <a:pt x="5753" y="39"/>
                  <a:pt x="5742" y="50"/>
                  <a:pt x="5728" y="50"/>
                </a:cubicBezTo>
                <a:cubicBezTo>
                  <a:pt x="5714" y="50"/>
                  <a:pt x="5703" y="39"/>
                  <a:pt x="5703" y="25"/>
                </a:cubicBezTo>
                <a:cubicBezTo>
                  <a:pt x="5703" y="12"/>
                  <a:pt x="5714" y="0"/>
                  <a:pt x="5728" y="0"/>
                </a:cubicBezTo>
                <a:close/>
                <a:moveTo>
                  <a:pt x="5828" y="0"/>
                </a:moveTo>
                <a:lnTo>
                  <a:pt x="5828" y="0"/>
                </a:lnTo>
                <a:cubicBezTo>
                  <a:pt x="5842" y="0"/>
                  <a:pt x="5853" y="12"/>
                  <a:pt x="5853" y="25"/>
                </a:cubicBezTo>
                <a:cubicBezTo>
                  <a:pt x="5853" y="39"/>
                  <a:pt x="5842" y="50"/>
                  <a:pt x="5828" y="50"/>
                </a:cubicBezTo>
                <a:cubicBezTo>
                  <a:pt x="5814" y="50"/>
                  <a:pt x="5803" y="39"/>
                  <a:pt x="5803" y="25"/>
                </a:cubicBezTo>
                <a:cubicBezTo>
                  <a:pt x="5803" y="12"/>
                  <a:pt x="5814" y="0"/>
                  <a:pt x="5828" y="0"/>
                </a:cubicBezTo>
                <a:close/>
                <a:moveTo>
                  <a:pt x="5928" y="0"/>
                </a:moveTo>
                <a:lnTo>
                  <a:pt x="5928" y="0"/>
                </a:lnTo>
                <a:cubicBezTo>
                  <a:pt x="5942" y="0"/>
                  <a:pt x="5953" y="12"/>
                  <a:pt x="5953" y="25"/>
                </a:cubicBezTo>
                <a:cubicBezTo>
                  <a:pt x="5953" y="39"/>
                  <a:pt x="5942" y="50"/>
                  <a:pt x="5928" y="50"/>
                </a:cubicBezTo>
                <a:cubicBezTo>
                  <a:pt x="5914" y="50"/>
                  <a:pt x="5903" y="39"/>
                  <a:pt x="5903" y="25"/>
                </a:cubicBezTo>
                <a:cubicBezTo>
                  <a:pt x="5903" y="12"/>
                  <a:pt x="5914" y="0"/>
                  <a:pt x="5928" y="0"/>
                </a:cubicBezTo>
                <a:close/>
                <a:moveTo>
                  <a:pt x="6028" y="0"/>
                </a:moveTo>
                <a:lnTo>
                  <a:pt x="6028" y="0"/>
                </a:lnTo>
                <a:cubicBezTo>
                  <a:pt x="6042" y="0"/>
                  <a:pt x="6053" y="12"/>
                  <a:pt x="6053" y="25"/>
                </a:cubicBezTo>
                <a:cubicBezTo>
                  <a:pt x="6053" y="39"/>
                  <a:pt x="6042" y="50"/>
                  <a:pt x="6028" y="50"/>
                </a:cubicBezTo>
                <a:cubicBezTo>
                  <a:pt x="6014" y="50"/>
                  <a:pt x="6003" y="39"/>
                  <a:pt x="6003" y="25"/>
                </a:cubicBezTo>
                <a:cubicBezTo>
                  <a:pt x="6003" y="12"/>
                  <a:pt x="6014" y="0"/>
                  <a:pt x="6028" y="0"/>
                </a:cubicBezTo>
                <a:close/>
                <a:moveTo>
                  <a:pt x="6128" y="0"/>
                </a:moveTo>
                <a:lnTo>
                  <a:pt x="6128" y="0"/>
                </a:lnTo>
                <a:cubicBezTo>
                  <a:pt x="6142" y="0"/>
                  <a:pt x="6153" y="12"/>
                  <a:pt x="6153" y="25"/>
                </a:cubicBezTo>
                <a:cubicBezTo>
                  <a:pt x="6153" y="39"/>
                  <a:pt x="6142" y="50"/>
                  <a:pt x="6128" y="50"/>
                </a:cubicBezTo>
                <a:cubicBezTo>
                  <a:pt x="6114" y="50"/>
                  <a:pt x="6103" y="39"/>
                  <a:pt x="6103" y="25"/>
                </a:cubicBezTo>
                <a:cubicBezTo>
                  <a:pt x="6103" y="12"/>
                  <a:pt x="6114" y="0"/>
                  <a:pt x="6128" y="0"/>
                </a:cubicBezTo>
                <a:close/>
                <a:moveTo>
                  <a:pt x="6228" y="0"/>
                </a:moveTo>
                <a:lnTo>
                  <a:pt x="6228" y="0"/>
                </a:lnTo>
                <a:cubicBezTo>
                  <a:pt x="6242" y="0"/>
                  <a:pt x="6253" y="12"/>
                  <a:pt x="6253" y="25"/>
                </a:cubicBezTo>
                <a:cubicBezTo>
                  <a:pt x="6253" y="39"/>
                  <a:pt x="6242" y="50"/>
                  <a:pt x="6228" y="50"/>
                </a:cubicBezTo>
                <a:cubicBezTo>
                  <a:pt x="6214" y="50"/>
                  <a:pt x="6203" y="39"/>
                  <a:pt x="6203" y="25"/>
                </a:cubicBezTo>
                <a:cubicBezTo>
                  <a:pt x="6203" y="12"/>
                  <a:pt x="6214" y="0"/>
                  <a:pt x="6228" y="0"/>
                </a:cubicBezTo>
                <a:close/>
                <a:moveTo>
                  <a:pt x="6328" y="0"/>
                </a:moveTo>
                <a:lnTo>
                  <a:pt x="6328" y="0"/>
                </a:lnTo>
                <a:cubicBezTo>
                  <a:pt x="6342" y="0"/>
                  <a:pt x="6353" y="12"/>
                  <a:pt x="6353" y="25"/>
                </a:cubicBezTo>
                <a:cubicBezTo>
                  <a:pt x="6353" y="39"/>
                  <a:pt x="6342" y="50"/>
                  <a:pt x="6328" y="50"/>
                </a:cubicBezTo>
                <a:cubicBezTo>
                  <a:pt x="6314" y="50"/>
                  <a:pt x="6303" y="39"/>
                  <a:pt x="6303" y="25"/>
                </a:cubicBezTo>
                <a:cubicBezTo>
                  <a:pt x="6303" y="12"/>
                  <a:pt x="6314" y="0"/>
                  <a:pt x="6328" y="0"/>
                </a:cubicBezTo>
                <a:close/>
                <a:moveTo>
                  <a:pt x="6428" y="0"/>
                </a:moveTo>
                <a:lnTo>
                  <a:pt x="6428" y="0"/>
                </a:lnTo>
                <a:cubicBezTo>
                  <a:pt x="6442" y="0"/>
                  <a:pt x="6453" y="12"/>
                  <a:pt x="6453" y="25"/>
                </a:cubicBezTo>
                <a:cubicBezTo>
                  <a:pt x="6453" y="39"/>
                  <a:pt x="6442" y="50"/>
                  <a:pt x="6428" y="50"/>
                </a:cubicBezTo>
                <a:cubicBezTo>
                  <a:pt x="6415" y="50"/>
                  <a:pt x="6403" y="39"/>
                  <a:pt x="6403" y="25"/>
                </a:cubicBezTo>
                <a:cubicBezTo>
                  <a:pt x="6403" y="12"/>
                  <a:pt x="6415" y="0"/>
                  <a:pt x="6428" y="0"/>
                </a:cubicBezTo>
                <a:close/>
                <a:moveTo>
                  <a:pt x="6528" y="0"/>
                </a:moveTo>
                <a:lnTo>
                  <a:pt x="6528" y="0"/>
                </a:lnTo>
                <a:cubicBezTo>
                  <a:pt x="6542" y="0"/>
                  <a:pt x="6553" y="12"/>
                  <a:pt x="6553" y="25"/>
                </a:cubicBezTo>
                <a:cubicBezTo>
                  <a:pt x="6553" y="39"/>
                  <a:pt x="6542" y="50"/>
                  <a:pt x="6528" y="50"/>
                </a:cubicBezTo>
                <a:cubicBezTo>
                  <a:pt x="6515" y="50"/>
                  <a:pt x="6503" y="39"/>
                  <a:pt x="6503" y="25"/>
                </a:cubicBezTo>
                <a:cubicBezTo>
                  <a:pt x="6503" y="12"/>
                  <a:pt x="6515" y="0"/>
                  <a:pt x="6528" y="0"/>
                </a:cubicBezTo>
                <a:close/>
                <a:moveTo>
                  <a:pt x="6628" y="0"/>
                </a:moveTo>
                <a:lnTo>
                  <a:pt x="6628" y="0"/>
                </a:lnTo>
                <a:cubicBezTo>
                  <a:pt x="6642" y="0"/>
                  <a:pt x="6653" y="12"/>
                  <a:pt x="6653" y="25"/>
                </a:cubicBezTo>
                <a:cubicBezTo>
                  <a:pt x="6653" y="39"/>
                  <a:pt x="6642" y="50"/>
                  <a:pt x="6628" y="50"/>
                </a:cubicBezTo>
                <a:cubicBezTo>
                  <a:pt x="6615" y="50"/>
                  <a:pt x="6603" y="39"/>
                  <a:pt x="6603" y="25"/>
                </a:cubicBezTo>
                <a:cubicBezTo>
                  <a:pt x="6603" y="12"/>
                  <a:pt x="6615" y="0"/>
                  <a:pt x="6628" y="0"/>
                </a:cubicBezTo>
                <a:close/>
                <a:moveTo>
                  <a:pt x="6728" y="0"/>
                </a:moveTo>
                <a:lnTo>
                  <a:pt x="6729" y="0"/>
                </a:lnTo>
                <a:cubicBezTo>
                  <a:pt x="6742" y="0"/>
                  <a:pt x="6754" y="12"/>
                  <a:pt x="6754" y="25"/>
                </a:cubicBezTo>
                <a:cubicBezTo>
                  <a:pt x="6754" y="39"/>
                  <a:pt x="6742" y="50"/>
                  <a:pt x="6729" y="50"/>
                </a:cubicBezTo>
                <a:lnTo>
                  <a:pt x="6728" y="50"/>
                </a:lnTo>
                <a:cubicBezTo>
                  <a:pt x="6715" y="50"/>
                  <a:pt x="6703" y="39"/>
                  <a:pt x="6703" y="25"/>
                </a:cubicBezTo>
                <a:cubicBezTo>
                  <a:pt x="6703" y="12"/>
                  <a:pt x="6715" y="0"/>
                  <a:pt x="6728" y="0"/>
                </a:cubicBezTo>
                <a:close/>
                <a:moveTo>
                  <a:pt x="6829" y="0"/>
                </a:moveTo>
                <a:lnTo>
                  <a:pt x="6829" y="0"/>
                </a:lnTo>
                <a:cubicBezTo>
                  <a:pt x="6842" y="0"/>
                  <a:pt x="6854" y="12"/>
                  <a:pt x="6854" y="25"/>
                </a:cubicBezTo>
                <a:cubicBezTo>
                  <a:pt x="6854" y="39"/>
                  <a:pt x="6842" y="50"/>
                  <a:pt x="6829" y="50"/>
                </a:cubicBezTo>
                <a:cubicBezTo>
                  <a:pt x="6815" y="50"/>
                  <a:pt x="6804" y="39"/>
                  <a:pt x="6804" y="25"/>
                </a:cubicBezTo>
                <a:cubicBezTo>
                  <a:pt x="6804" y="12"/>
                  <a:pt x="6815" y="0"/>
                  <a:pt x="6829" y="0"/>
                </a:cubicBezTo>
                <a:close/>
                <a:moveTo>
                  <a:pt x="6929" y="0"/>
                </a:moveTo>
                <a:lnTo>
                  <a:pt x="6929" y="0"/>
                </a:lnTo>
                <a:cubicBezTo>
                  <a:pt x="6942" y="0"/>
                  <a:pt x="6954" y="12"/>
                  <a:pt x="6954" y="25"/>
                </a:cubicBezTo>
                <a:cubicBezTo>
                  <a:pt x="6954" y="39"/>
                  <a:pt x="6942" y="50"/>
                  <a:pt x="6929" y="50"/>
                </a:cubicBezTo>
                <a:cubicBezTo>
                  <a:pt x="6915" y="50"/>
                  <a:pt x="6904" y="39"/>
                  <a:pt x="6904" y="25"/>
                </a:cubicBezTo>
                <a:cubicBezTo>
                  <a:pt x="6904" y="12"/>
                  <a:pt x="6915" y="0"/>
                  <a:pt x="6929" y="0"/>
                </a:cubicBezTo>
                <a:close/>
                <a:moveTo>
                  <a:pt x="7029" y="0"/>
                </a:moveTo>
                <a:lnTo>
                  <a:pt x="7029" y="0"/>
                </a:lnTo>
                <a:cubicBezTo>
                  <a:pt x="7042" y="0"/>
                  <a:pt x="7054" y="12"/>
                  <a:pt x="7054" y="25"/>
                </a:cubicBezTo>
                <a:cubicBezTo>
                  <a:pt x="7054" y="39"/>
                  <a:pt x="7042" y="50"/>
                  <a:pt x="7029" y="50"/>
                </a:cubicBezTo>
                <a:cubicBezTo>
                  <a:pt x="7015" y="50"/>
                  <a:pt x="7004" y="39"/>
                  <a:pt x="7004" y="25"/>
                </a:cubicBezTo>
                <a:cubicBezTo>
                  <a:pt x="7004" y="12"/>
                  <a:pt x="7015" y="0"/>
                  <a:pt x="7029" y="0"/>
                </a:cubicBezTo>
                <a:close/>
                <a:moveTo>
                  <a:pt x="7129" y="0"/>
                </a:moveTo>
                <a:lnTo>
                  <a:pt x="7129" y="0"/>
                </a:lnTo>
                <a:cubicBezTo>
                  <a:pt x="7143" y="0"/>
                  <a:pt x="7154" y="12"/>
                  <a:pt x="7154" y="25"/>
                </a:cubicBezTo>
                <a:cubicBezTo>
                  <a:pt x="7154" y="39"/>
                  <a:pt x="7143" y="50"/>
                  <a:pt x="7129" y="50"/>
                </a:cubicBezTo>
                <a:cubicBezTo>
                  <a:pt x="7115" y="50"/>
                  <a:pt x="7104" y="39"/>
                  <a:pt x="7104" y="25"/>
                </a:cubicBezTo>
                <a:cubicBezTo>
                  <a:pt x="7104" y="12"/>
                  <a:pt x="7115" y="0"/>
                  <a:pt x="7129" y="0"/>
                </a:cubicBezTo>
                <a:close/>
                <a:moveTo>
                  <a:pt x="7229" y="0"/>
                </a:moveTo>
                <a:lnTo>
                  <a:pt x="7229" y="0"/>
                </a:lnTo>
                <a:cubicBezTo>
                  <a:pt x="7243" y="0"/>
                  <a:pt x="7254" y="12"/>
                  <a:pt x="7254" y="25"/>
                </a:cubicBezTo>
                <a:cubicBezTo>
                  <a:pt x="7254" y="39"/>
                  <a:pt x="7243" y="50"/>
                  <a:pt x="7229" y="50"/>
                </a:cubicBezTo>
                <a:cubicBezTo>
                  <a:pt x="7215" y="50"/>
                  <a:pt x="7204" y="39"/>
                  <a:pt x="7204" y="25"/>
                </a:cubicBezTo>
                <a:cubicBezTo>
                  <a:pt x="7204" y="12"/>
                  <a:pt x="7215" y="0"/>
                  <a:pt x="7229" y="0"/>
                </a:cubicBezTo>
                <a:close/>
                <a:moveTo>
                  <a:pt x="7329" y="0"/>
                </a:moveTo>
                <a:lnTo>
                  <a:pt x="7329" y="0"/>
                </a:lnTo>
                <a:cubicBezTo>
                  <a:pt x="7343" y="0"/>
                  <a:pt x="7354" y="12"/>
                  <a:pt x="7354" y="25"/>
                </a:cubicBezTo>
                <a:cubicBezTo>
                  <a:pt x="7354" y="39"/>
                  <a:pt x="7343" y="50"/>
                  <a:pt x="7329" y="50"/>
                </a:cubicBezTo>
                <a:cubicBezTo>
                  <a:pt x="7315" y="50"/>
                  <a:pt x="7304" y="39"/>
                  <a:pt x="7304" y="25"/>
                </a:cubicBezTo>
                <a:cubicBezTo>
                  <a:pt x="7304" y="12"/>
                  <a:pt x="7315" y="0"/>
                  <a:pt x="7329" y="0"/>
                </a:cubicBezTo>
                <a:close/>
                <a:moveTo>
                  <a:pt x="7429" y="0"/>
                </a:moveTo>
                <a:lnTo>
                  <a:pt x="7429" y="0"/>
                </a:lnTo>
                <a:cubicBezTo>
                  <a:pt x="7443" y="0"/>
                  <a:pt x="7454" y="12"/>
                  <a:pt x="7454" y="25"/>
                </a:cubicBezTo>
                <a:cubicBezTo>
                  <a:pt x="7454" y="39"/>
                  <a:pt x="7443" y="50"/>
                  <a:pt x="7429" y="50"/>
                </a:cubicBezTo>
                <a:cubicBezTo>
                  <a:pt x="7415" y="50"/>
                  <a:pt x="7404" y="39"/>
                  <a:pt x="7404" y="25"/>
                </a:cubicBezTo>
                <a:cubicBezTo>
                  <a:pt x="7404" y="12"/>
                  <a:pt x="7415" y="0"/>
                  <a:pt x="7429" y="0"/>
                </a:cubicBezTo>
                <a:close/>
                <a:moveTo>
                  <a:pt x="7529" y="0"/>
                </a:moveTo>
                <a:lnTo>
                  <a:pt x="7529" y="0"/>
                </a:lnTo>
                <a:cubicBezTo>
                  <a:pt x="7543" y="0"/>
                  <a:pt x="7554" y="12"/>
                  <a:pt x="7554" y="25"/>
                </a:cubicBezTo>
                <a:cubicBezTo>
                  <a:pt x="7554" y="39"/>
                  <a:pt x="7543" y="50"/>
                  <a:pt x="7529" y="50"/>
                </a:cubicBezTo>
                <a:cubicBezTo>
                  <a:pt x="7515" y="50"/>
                  <a:pt x="7504" y="39"/>
                  <a:pt x="7504" y="25"/>
                </a:cubicBezTo>
                <a:cubicBezTo>
                  <a:pt x="7504" y="12"/>
                  <a:pt x="7515" y="0"/>
                  <a:pt x="7529" y="0"/>
                </a:cubicBezTo>
                <a:close/>
                <a:moveTo>
                  <a:pt x="7629" y="0"/>
                </a:moveTo>
                <a:lnTo>
                  <a:pt x="7629" y="0"/>
                </a:lnTo>
                <a:cubicBezTo>
                  <a:pt x="7643" y="0"/>
                  <a:pt x="7654" y="12"/>
                  <a:pt x="7654" y="25"/>
                </a:cubicBezTo>
                <a:cubicBezTo>
                  <a:pt x="7654" y="39"/>
                  <a:pt x="7643" y="50"/>
                  <a:pt x="7629" y="50"/>
                </a:cubicBezTo>
                <a:cubicBezTo>
                  <a:pt x="7615" y="50"/>
                  <a:pt x="7604" y="39"/>
                  <a:pt x="7604" y="25"/>
                </a:cubicBezTo>
                <a:cubicBezTo>
                  <a:pt x="7604" y="12"/>
                  <a:pt x="7615" y="0"/>
                  <a:pt x="7629" y="0"/>
                </a:cubicBezTo>
                <a:close/>
                <a:moveTo>
                  <a:pt x="7729" y="0"/>
                </a:moveTo>
                <a:lnTo>
                  <a:pt x="7729" y="0"/>
                </a:lnTo>
                <a:cubicBezTo>
                  <a:pt x="7743" y="0"/>
                  <a:pt x="7754" y="12"/>
                  <a:pt x="7754" y="25"/>
                </a:cubicBezTo>
                <a:cubicBezTo>
                  <a:pt x="7754" y="39"/>
                  <a:pt x="7743" y="50"/>
                  <a:pt x="7729" y="50"/>
                </a:cubicBezTo>
                <a:cubicBezTo>
                  <a:pt x="7715" y="50"/>
                  <a:pt x="7704" y="39"/>
                  <a:pt x="7704" y="25"/>
                </a:cubicBezTo>
                <a:cubicBezTo>
                  <a:pt x="7704" y="12"/>
                  <a:pt x="7715" y="0"/>
                  <a:pt x="7729" y="0"/>
                </a:cubicBezTo>
                <a:close/>
                <a:moveTo>
                  <a:pt x="7829" y="0"/>
                </a:moveTo>
                <a:lnTo>
                  <a:pt x="7829" y="0"/>
                </a:lnTo>
                <a:cubicBezTo>
                  <a:pt x="7843" y="0"/>
                  <a:pt x="7854" y="12"/>
                  <a:pt x="7854" y="25"/>
                </a:cubicBezTo>
                <a:cubicBezTo>
                  <a:pt x="7854" y="39"/>
                  <a:pt x="7843" y="50"/>
                  <a:pt x="7829" y="50"/>
                </a:cubicBezTo>
                <a:cubicBezTo>
                  <a:pt x="7815" y="50"/>
                  <a:pt x="7804" y="39"/>
                  <a:pt x="7804" y="25"/>
                </a:cubicBezTo>
                <a:cubicBezTo>
                  <a:pt x="7804" y="12"/>
                  <a:pt x="7815" y="0"/>
                  <a:pt x="7829" y="0"/>
                </a:cubicBezTo>
                <a:close/>
                <a:moveTo>
                  <a:pt x="7929" y="0"/>
                </a:moveTo>
                <a:lnTo>
                  <a:pt x="7929" y="0"/>
                </a:lnTo>
                <a:cubicBezTo>
                  <a:pt x="7943" y="0"/>
                  <a:pt x="7954" y="12"/>
                  <a:pt x="7954" y="25"/>
                </a:cubicBezTo>
                <a:cubicBezTo>
                  <a:pt x="7954" y="39"/>
                  <a:pt x="7943" y="50"/>
                  <a:pt x="7929" y="50"/>
                </a:cubicBezTo>
                <a:cubicBezTo>
                  <a:pt x="7915" y="50"/>
                  <a:pt x="7904" y="39"/>
                  <a:pt x="7904" y="25"/>
                </a:cubicBezTo>
                <a:cubicBezTo>
                  <a:pt x="7904" y="12"/>
                  <a:pt x="7915" y="0"/>
                  <a:pt x="7929" y="0"/>
                </a:cubicBezTo>
                <a:close/>
                <a:moveTo>
                  <a:pt x="8029" y="0"/>
                </a:moveTo>
                <a:lnTo>
                  <a:pt x="8029" y="0"/>
                </a:lnTo>
                <a:cubicBezTo>
                  <a:pt x="8043" y="0"/>
                  <a:pt x="8054" y="12"/>
                  <a:pt x="8054" y="25"/>
                </a:cubicBezTo>
                <a:cubicBezTo>
                  <a:pt x="8054" y="39"/>
                  <a:pt x="8043" y="50"/>
                  <a:pt x="8029" y="50"/>
                </a:cubicBezTo>
                <a:cubicBezTo>
                  <a:pt x="8015" y="50"/>
                  <a:pt x="8004" y="39"/>
                  <a:pt x="8004" y="25"/>
                </a:cubicBezTo>
                <a:cubicBezTo>
                  <a:pt x="8004" y="12"/>
                  <a:pt x="8015" y="0"/>
                  <a:pt x="8029" y="0"/>
                </a:cubicBezTo>
                <a:close/>
                <a:moveTo>
                  <a:pt x="8129" y="0"/>
                </a:moveTo>
                <a:lnTo>
                  <a:pt x="8129" y="0"/>
                </a:lnTo>
                <a:cubicBezTo>
                  <a:pt x="8143" y="0"/>
                  <a:pt x="8154" y="12"/>
                  <a:pt x="8154" y="25"/>
                </a:cubicBezTo>
                <a:cubicBezTo>
                  <a:pt x="8154" y="39"/>
                  <a:pt x="8143" y="50"/>
                  <a:pt x="8129" y="50"/>
                </a:cubicBezTo>
                <a:cubicBezTo>
                  <a:pt x="8115" y="50"/>
                  <a:pt x="8104" y="39"/>
                  <a:pt x="8104" y="25"/>
                </a:cubicBezTo>
                <a:cubicBezTo>
                  <a:pt x="8104" y="12"/>
                  <a:pt x="8115" y="0"/>
                  <a:pt x="8129" y="0"/>
                </a:cubicBezTo>
                <a:close/>
                <a:moveTo>
                  <a:pt x="8229" y="0"/>
                </a:moveTo>
                <a:lnTo>
                  <a:pt x="8229" y="0"/>
                </a:lnTo>
                <a:cubicBezTo>
                  <a:pt x="8243" y="0"/>
                  <a:pt x="8254" y="12"/>
                  <a:pt x="8254" y="25"/>
                </a:cubicBezTo>
                <a:cubicBezTo>
                  <a:pt x="8254" y="39"/>
                  <a:pt x="8243" y="50"/>
                  <a:pt x="8229" y="50"/>
                </a:cubicBezTo>
                <a:cubicBezTo>
                  <a:pt x="8215" y="50"/>
                  <a:pt x="8204" y="39"/>
                  <a:pt x="8204" y="25"/>
                </a:cubicBezTo>
                <a:cubicBezTo>
                  <a:pt x="8204" y="12"/>
                  <a:pt x="8215" y="0"/>
                  <a:pt x="8229" y="0"/>
                </a:cubicBezTo>
                <a:close/>
                <a:moveTo>
                  <a:pt x="8329" y="0"/>
                </a:moveTo>
                <a:lnTo>
                  <a:pt x="8329" y="0"/>
                </a:lnTo>
                <a:cubicBezTo>
                  <a:pt x="8343" y="0"/>
                  <a:pt x="8354" y="12"/>
                  <a:pt x="8354" y="25"/>
                </a:cubicBezTo>
                <a:cubicBezTo>
                  <a:pt x="8354" y="39"/>
                  <a:pt x="8343" y="50"/>
                  <a:pt x="8329" y="50"/>
                </a:cubicBezTo>
                <a:cubicBezTo>
                  <a:pt x="8315" y="50"/>
                  <a:pt x="8304" y="39"/>
                  <a:pt x="8304" y="25"/>
                </a:cubicBezTo>
                <a:cubicBezTo>
                  <a:pt x="8304" y="12"/>
                  <a:pt x="8315" y="0"/>
                  <a:pt x="8329" y="0"/>
                </a:cubicBezTo>
                <a:close/>
                <a:moveTo>
                  <a:pt x="8429" y="0"/>
                </a:moveTo>
                <a:lnTo>
                  <a:pt x="8429" y="0"/>
                </a:lnTo>
                <a:cubicBezTo>
                  <a:pt x="8443" y="0"/>
                  <a:pt x="8454" y="12"/>
                  <a:pt x="8454" y="25"/>
                </a:cubicBezTo>
                <a:cubicBezTo>
                  <a:pt x="8454" y="39"/>
                  <a:pt x="8443" y="50"/>
                  <a:pt x="8429" y="50"/>
                </a:cubicBezTo>
                <a:cubicBezTo>
                  <a:pt x="8416" y="50"/>
                  <a:pt x="8404" y="39"/>
                  <a:pt x="8404" y="25"/>
                </a:cubicBezTo>
                <a:cubicBezTo>
                  <a:pt x="8404" y="12"/>
                  <a:pt x="8416" y="0"/>
                  <a:pt x="8429" y="0"/>
                </a:cubicBezTo>
                <a:close/>
                <a:moveTo>
                  <a:pt x="8529" y="0"/>
                </a:moveTo>
                <a:lnTo>
                  <a:pt x="8529" y="0"/>
                </a:lnTo>
                <a:cubicBezTo>
                  <a:pt x="8543" y="0"/>
                  <a:pt x="8554" y="12"/>
                  <a:pt x="8554" y="25"/>
                </a:cubicBezTo>
                <a:cubicBezTo>
                  <a:pt x="8554" y="39"/>
                  <a:pt x="8543" y="50"/>
                  <a:pt x="8529" y="50"/>
                </a:cubicBezTo>
                <a:cubicBezTo>
                  <a:pt x="8516" y="50"/>
                  <a:pt x="8504" y="39"/>
                  <a:pt x="8504" y="25"/>
                </a:cubicBezTo>
                <a:cubicBezTo>
                  <a:pt x="8504" y="12"/>
                  <a:pt x="8516" y="0"/>
                  <a:pt x="8529" y="0"/>
                </a:cubicBezTo>
                <a:close/>
                <a:moveTo>
                  <a:pt x="8629" y="0"/>
                </a:moveTo>
                <a:lnTo>
                  <a:pt x="8629" y="0"/>
                </a:lnTo>
                <a:cubicBezTo>
                  <a:pt x="8643" y="0"/>
                  <a:pt x="8654" y="12"/>
                  <a:pt x="8654" y="25"/>
                </a:cubicBezTo>
                <a:cubicBezTo>
                  <a:pt x="8654" y="39"/>
                  <a:pt x="8643" y="50"/>
                  <a:pt x="8629" y="50"/>
                </a:cubicBezTo>
                <a:cubicBezTo>
                  <a:pt x="8616" y="50"/>
                  <a:pt x="8604" y="39"/>
                  <a:pt x="8604" y="25"/>
                </a:cubicBezTo>
                <a:cubicBezTo>
                  <a:pt x="8604" y="12"/>
                  <a:pt x="8616" y="0"/>
                  <a:pt x="8629" y="0"/>
                </a:cubicBezTo>
                <a:close/>
                <a:moveTo>
                  <a:pt x="8729" y="0"/>
                </a:moveTo>
                <a:lnTo>
                  <a:pt x="8730" y="0"/>
                </a:lnTo>
                <a:cubicBezTo>
                  <a:pt x="8743" y="0"/>
                  <a:pt x="8755" y="12"/>
                  <a:pt x="8755" y="25"/>
                </a:cubicBezTo>
                <a:cubicBezTo>
                  <a:pt x="8755" y="39"/>
                  <a:pt x="8743" y="50"/>
                  <a:pt x="8730" y="50"/>
                </a:cubicBezTo>
                <a:lnTo>
                  <a:pt x="8729" y="50"/>
                </a:lnTo>
                <a:cubicBezTo>
                  <a:pt x="8716" y="50"/>
                  <a:pt x="8704" y="39"/>
                  <a:pt x="8704" y="25"/>
                </a:cubicBezTo>
                <a:cubicBezTo>
                  <a:pt x="8704" y="12"/>
                  <a:pt x="8716" y="0"/>
                  <a:pt x="8729" y="0"/>
                </a:cubicBezTo>
                <a:close/>
                <a:moveTo>
                  <a:pt x="8830" y="0"/>
                </a:moveTo>
                <a:lnTo>
                  <a:pt x="8830" y="0"/>
                </a:lnTo>
                <a:cubicBezTo>
                  <a:pt x="8843" y="0"/>
                  <a:pt x="8855" y="12"/>
                  <a:pt x="8855" y="25"/>
                </a:cubicBezTo>
                <a:cubicBezTo>
                  <a:pt x="8855" y="39"/>
                  <a:pt x="8843" y="50"/>
                  <a:pt x="8830" y="50"/>
                </a:cubicBezTo>
                <a:cubicBezTo>
                  <a:pt x="8816" y="50"/>
                  <a:pt x="8805" y="39"/>
                  <a:pt x="8805" y="25"/>
                </a:cubicBezTo>
                <a:cubicBezTo>
                  <a:pt x="8805" y="12"/>
                  <a:pt x="8816" y="0"/>
                  <a:pt x="8830" y="0"/>
                </a:cubicBezTo>
                <a:close/>
                <a:moveTo>
                  <a:pt x="8930" y="0"/>
                </a:moveTo>
                <a:lnTo>
                  <a:pt x="8930" y="0"/>
                </a:lnTo>
                <a:cubicBezTo>
                  <a:pt x="8943" y="0"/>
                  <a:pt x="8955" y="12"/>
                  <a:pt x="8955" y="25"/>
                </a:cubicBezTo>
                <a:cubicBezTo>
                  <a:pt x="8955" y="39"/>
                  <a:pt x="8943" y="50"/>
                  <a:pt x="8930" y="50"/>
                </a:cubicBezTo>
                <a:cubicBezTo>
                  <a:pt x="8916" y="50"/>
                  <a:pt x="8905" y="39"/>
                  <a:pt x="8905" y="25"/>
                </a:cubicBezTo>
                <a:cubicBezTo>
                  <a:pt x="8905" y="12"/>
                  <a:pt x="8916" y="0"/>
                  <a:pt x="8930" y="0"/>
                </a:cubicBezTo>
                <a:close/>
                <a:moveTo>
                  <a:pt x="9030" y="0"/>
                </a:moveTo>
                <a:lnTo>
                  <a:pt x="9030" y="0"/>
                </a:lnTo>
                <a:cubicBezTo>
                  <a:pt x="9043" y="0"/>
                  <a:pt x="9055" y="12"/>
                  <a:pt x="9055" y="25"/>
                </a:cubicBezTo>
                <a:cubicBezTo>
                  <a:pt x="9055" y="39"/>
                  <a:pt x="9043" y="50"/>
                  <a:pt x="9030" y="50"/>
                </a:cubicBezTo>
                <a:cubicBezTo>
                  <a:pt x="9016" y="50"/>
                  <a:pt x="9005" y="39"/>
                  <a:pt x="9005" y="25"/>
                </a:cubicBezTo>
                <a:cubicBezTo>
                  <a:pt x="9005" y="12"/>
                  <a:pt x="9016" y="0"/>
                  <a:pt x="9030" y="0"/>
                </a:cubicBezTo>
                <a:close/>
                <a:moveTo>
                  <a:pt x="9130" y="0"/>
                </a:moveTo>
                <a:lnTo>
                  <a:pt x="9130" y="0"/>
                </a:lnTo>
                <a:cubicBezTo>
                  <a:pt x="9144" y="0"/>
                  <a:pt x="9155" y="12"/>
                  <a:pt x="9155" y="25"/>
                </a:cubicBezTo>
                <a:cubicBezTo>
                  <a:pt x="9155" y="39"/>
                  <a:pt x="9144" y="50"/>
                  <a:pt x="9130" y="50"/>
                </a:cubicBezTo>
                <a:cubicBezTo>
                  <a:pt x="9116" y="50"/>
                  <a:pt x="9105" y="39"/>
                  <a:pt x="9105" y="25"/>
                </a:cubicBezTo>
                <a:cubicBezTo>
                  <a:pt x="9105" y="12"/>
                  <a:pt x="9116" y="0"/>
                  <a:pt x="9130" y="0"/>
                </a:cubicBezTo>
                <a:close/>
                <a:moveTo>
                  <a:pt x="9230" y="0"/>
                </a:moveTo>
                <a:lnTo>
                  <a:pt x="9230" y="0"/>
                </a:lnTo>
                <a:cubicBezTo>
                  <a:pt x="9244" y="0"/>
                  <a:pt x="9255" y="12"/>
                  <a:pt x="9255" y="25"/>
                </a:cubicBezTo>
                <a:cubicBezTo>
                  <a:pt x="9255" y="39"/>
                  <a:pt x="9244" y="50"/>
                  <a:pt x="9230" y="50"/>
                </a:cubicBezTo>
                <a:cubicBezTo>
                  <a:pt x="9216" y="50"/>
                  <a:pt x="9205" y="39"/>
                  <a:pt x="9205" y="25"/>
                </a:cubicBezTo>
                <a:cubicBezTo>
                  <a:pt x="9205" y="12"/>
                  <a:pt x="9216" y="0"/>
                  <a:pt x="9230" y="0"/>
                </a:cubicBezTo>
                <a:close/>
                <a:moveTo>
                  <a:pt x="9330" y="0"/>
                </a:moveTo>
                <a:lnTo>
                  <a:pt x="9330" y="0"/>
                </a:lnTo>
                <a:cubicBezTo>
                  <a:pt x="9344" y="0"/>
                  <a:pt x="9355" y="12"/>
                  <a:pt x="9355" y="25"/>
                </a:cubicBezTo>
                <a:cubicBezTo>
                  <a:pt x="9355" y="39"/>
                  <a:pt x="9344" y="50"/>
                  <a:pt x="9330" y="50"/>
                </a:cubicBezTo>
                <a:cubicBezTo>
                  <a:pt x="9316" y="50"/>
                  <a:pt x="9305" y="39"/>
                  <a:pt x="9305" y="25"/>
                </a:cubicBezTo>
                <a:cubicBezTo>
                  <a:pt x="9305" y="12"/>
                  <a:pt x="9316" y="0"/>
                  <a:pt x="9330" y="0"/>
                </a:cubicBezTo>
                <a:close/>
                <a:moveTo>
                  <a:pt x="9430" y="0"/>
                </a:moveTo>
                <a:lnTo>
                  <a:pt x="9430" y="0"/>
                </a:lnTo>
                <a:cubicBezTo>
                  <a:pt x="9444" y="0"/>
                  <a:pt x="9455" y="12"/>
                  <a:pt x="9455" y="25"/>
                </a:cubicBezTo>
                <a:cubicBezTo>
                  <a:pt x="9455" y="39"/>
                  <a:pt x="9444" y="50"/>
                  <a:pt x="9430" y="50"/>
                </a:cubicBezTo>
                <a:cubicBezTo>
                  <a:pt x="9416" y="50"/>
                  <a:pt x="9405" y="39"/>
                  <a:pt x="9405" y="25"/>
                </a:cubicBezTo>
                <a:cubicBezTo>
                  <a:pt x="9405" y="12"/>
                  <a:pt x="9416" y="0"/>
                  <a:pt x="9430" y="0"/>
                </a:cubicBezTo>
                <a:close/>
                <a:moveTo>
                  <a:pt x="9530" y="0"/>
                </a:moveTo>
                <a:lnTo>
                  <a:pt x="9530" y="0"/>
                </a:lnTo>
                <a:cubicBezTo>
                  <a:pt x="9544" y="0"/>
                  <a:pt x="9555" y="12"/>
                  <a:pt x="9555" y="25"/>
                </a:cubicBezTo>
                <a:cubicBezTo>
                  <a:pt x="9555" y="39"/>
                  <a:pt x="9544" y="50"/>
                  <a:pt x="9530" y="50"/>
                </a:cubicBezTo>
                <a:cubicBezTo>
                  <a:pt x="9516" y="50"/>
                  <a:pt x="9505" y="39"/>
                  <a:pt x="9505" y="25"/>
                </a:cubicBezTo>
                <a:cubicBezTo>
                  <a:pt x="9505" y="12"/>
                  <a:pt x="9516" y="0"/>
                  <a:pt x="9530" y="0"/>
                </a:cubicBezTo>
                <a:close/>
                <a:moveTo>
                  <a:pt x="9630" y="0"/>
                </a:moveTo>
                <a:lnTo>
                  <a:pt x="9630" y="0"/>
                </a:lnTo>
                <a:cubicBezTo>
                  <a:pt x="9644" y="0"/>
                  <a:pt x="9655" y="12"/>
                  <a:pt x="9655" y="25"/>
                </a:cubicBezTo>
                <a:cubicBezTo>
                  <a:pt x="9655" y="39"/>
                  <a:pt x="9644" y="50"/>
                  <a:pt x="9630" y="50"/>
                </a:cubicBezTo>
                <a:cubicBezTo>
                  <a:pt x="9616" y="50"/>
                  <a:pt x="9605" y="39"/>
                  <a:pt x="9605" y="25"/>
                </a:cubicBezTo>
                <a:cubicBezTo>
                  <a:pt x="9605" y="12"/>
                  <a:pt x="9616" y="0"/>
                  <a:pt x="9630" y="0"/>
                </a:cubicBezTo>
                <a:close/>
                <a:moveTo>
                  <a:pt x="9730" y="0"/>
                </a:moveTo>
                <a:lnTo>
                  <a:pt x="9730" y="0"/>
                </a:lnTo>
                <a:cubicBezTo>
                  <a:pt x="9744" y="0"/>
                  <a:pt x="9755" y="12"/>
                  <a:pt x="9755" y="25"/>
                </a:cubicBezTo>
                <a:cubicBezTo>
                  <a:pt x="9755" y="39"/>
                  <a:pt x="9744" y="50"/>
                  <a:pt x="9730" y="50"/>
                </a:cubicBezTo>
                <a:cubicBezTo>
                  <a:pt x="9716" y="50"/>
                  <a:pt x="9705" y="39"/>
                  <a:pt x="9705" y="25"/>
                </a:cubicBezTo>
                <a:cubicBezTo>
                  <a:pt x="9705" y="12"/>
                  <a:pt x="9716" y="0"/>
                  <a:pt x="9730" y="0"/>
                </a:cubicBezTo>
                <a:close/>
                <a:moveTo>
                  <a:pt x="9830" y="0"/>
                </a:moveTo>
                <a:lnTo>
                  <a:pt x="9830" y="0"/>
                </a:lnTo>
                <a:cubicBezTo>
                  <a:pt x="9844" y="0"/>
                  <a:pt x="9855" y="12"/>
                  <a:pt x="9855" y="25"/>
                </a:cubicBezTo>
                <a:cubicBezTo>
                  <a:pt x="9855" y="39"/>
                  <a:pt x="9844" y="50"/>
                  <a:pt x="9830" y="50"/>
                </a:cubicBezTo>
                <a:cubicBezTo>
                  <a:pt x="9816" y="50"/>
                  <a:pt x="9805" y="39"/>
                  <a:pt x="9805" y="25"/>
                </a:cubicBezTo>
                <a:cubicBezTo>
                  <a:pt x="9805" y="12"/>
                  <a:pt x="9816" y="0"/>
                  <a:pt x="9830" y="0"/>
                </a:cubicBezTo>
                <a:close/>
                <a:moveTo>
                  <a:pt x="9930" y="0"/>
                </a:moveTo>
                <a:lnTo>
                  <a:pt x="9930" y="0"/>
                </a:lnTo>
                <a:cubicBezTo>
                  <a:pt x="9944" y="0"/>
                  <a:pt x="9955" y="12"/>
                  <a:pt x="9955" y="25"/>
                </a:cubicBezTo>
                <a:cubicBezTo>
                  <a:pt x="9955" y="39"/>
                  <a:pt x="9944" y="50"/>
                  <a:pt x="9930" y="50"/>
                </a:cubicBezTo>
                <a:cubicBezTo>
                  <a:pt x="9916" y="50"/>
                  <a:pt x="9905" y="39"/>
                  <a:pt x="9905" y="25"/>
                </a:cubicBezTo>
                <a:cubicBezTo>
                  <a:pt x="9905" y="12"/>
                  <a:pt x="9916" y="0"/>
                  <a:pt x="9930" y="0"/>
                </a:cubicBezTo>
                <a:close/>
                <a:moveTo>
                  <a:pt x="10030" y="0"/>
                </a:moveTo>
                <a:lnTo>
                  <a:pt x="10030" y="0"/>
                </a:lnTo>
                <a:cubicBezTo>
                  <a:pt x="10044" y="0"/>
                  <a:pt x="10055" y="12"/>
                  <a:pt x="10055" y="25"/>
                </a:cubicBezTo>
                <a:cubicBezTo>
                  <a:pt x="10055" y="39"/>
                  <a:pt x="10044" y="50"/>
                  <a:pt x="10030" y="50"/>
                </a:cubicBezTo>
                <a:cubicBezTo>
                  <a:pt x="10016" y="50"/>
                  <a:pt x="10005" y="39"/>
                  <a:pt x="10005" y="25"/>
                </a:cubicBezTo>
                <a:cubicBezTo>
                  <a:pt x="10005" y="12"/>
                  <a:pt x="10016" y="0"/>
                  <a:pt x="10030" y="0"/>
                </a:cubicBezTo>
                <a:close/>
                <a:moveTo>
                  <a:pt x="10130" y="0"/>
                </a:moveTo>
                <a:lnTo>
                  <a:pt x="10130" y="0"/>
                </a:lnTo>
                <a:cubicBezTo>
                  <a:pt x="10144" y="0"/>
                  <a:pt x="10155" y="12"/>
                  <a:pt x="10155" y="25"/>
                </a:cubicBezTo>
                <a:cubicBezTo>
                  <a:pt x="10155" y="39"/>
                  <a:pt x="10144" y="50"/>
                  <a:pt x="10130" y="50"/>
                </a:cubicBezTo>
                <a:cubicBezTo>
                  <a:pt x="10116" y="50"/>
                  <a:pt x="10105" y="39"/>
                  <a:pt x="10105" y="25"/>
                </a:cubicBezTo>
                <a:cubicBezTo>
                  <a:pt x="10105" y="12"/>
                  <a:pt x="10116" y="0"/>
                  <a:pt x="10130" y="0"/>
                </a:cubicBezTo>
                <a:close/>
                <a:moveTo>
                  <a:pt x="10230" y="0"/>
                </a:moveTo>
                <a:lnTo>
                  <a:pt x="10230" y="0"/>
                </a:lnTo>
                <a:cubicBezTo>
                  <a:pt x="10244" y="0"/>
                  <a:pt x="10255" y="12"/>
                  <a:pt x="10255" y="25"/>
                </a:cubicBezTo>
                <a:cubicBezTo>
                  <a:pt x="10255" y="39"/>
                  <a:pt x="10244" y="50"/>
                  <a:pt x="10230" y="50"/>
                </a:cubicBezTo>
                <a:cubicBezTo>
                  <a:pt x="10216" y="50"/>
                  <a:pt x="10205" y="39"/>
                  <a:pt x="10205" y="25"/>
                </a:cubicBezTo>
                <a:cubicBezTo>
                  <a:pt x="10205" y="12"/>
                  <a:pt x="10216" y="0"/>
                  <a:pt x="10230" y="0"/>
                </a:cubicBezTo>
                <a:close/>
                <a:moveTo>
                  <a:pt x="10330" y="0"/>
                </a:moveTo>
                <a:lnTo>
                  <a:pt x="10330" y="0"/>
                </a:lnTo>
                <a:cubicBezTo>
                  <a:pt x="10344" y="0"/>
                  <a:pt x="10355" y="12"/>
                  <a:pt x="10355" y="25"/>
                </a:cubicBezTo>
                <a:cubicBezTo>
                  <a:pt x="10355" y="39"/>
                  <a:pt x="10344" y="50"/>
                  <a:pt x="10330" y="50"/>
                </a:cubicBezTo>
                <a:cubicBezTo>
                  <a:pt x="10316" y="50"/>
                  <a:pt x="10305" y="39"/>
                  <a:pt x="10305" y="25"/>
                </a:cubicBezTo>
                <a:cubicBezTo>
                  <a:pt x="10305" y="12"/>
                  <a:pt x="10316" y="0"/>
                  <a:pt x="10330" y="0"/>
                </a:cubicBezTo>
                <a:close/>
                <a:moveTo>
                  <a:pt x="10430" y="0"/>
                </a:moveTo>
                <a:lnTo>
                  <a:pt x="10430" y="0"/>
                </a:lnTo>
                <a:cubicBezTo>
                  <a:pt x="10444" y="0"/>
                  <a:pt x="10455" y="12"/>
                  <a:pt x="10455" y="25"/>
                </a:cubicBezTo>
                <a:cubicBezTo>
                  <a:pt x="10455" y="39"/>
                  <a:pt x="10444" y="50"/>
                  <a:pt x="10430" y="50"/>
                </a:cubicBezTo>
                <a:cubicBezTo>
                  <a:pt x="10417" y="50"/>
                  <a:pt x="10405" y="39"/>
                  <a:pt x="10405" y="25"/>
                </a:cubicBezTo>
                <a:cubicBezTo>
                  <a:pt x="10405" y="12"/>
                  <a:pt x="10417" y="0"/>
                  <a:pt x="10430" y="0"/>
                </a:cubicBezTo>
                <a:close/>
                <a:moveTo>
                  <a:pt x="10530" y="0"/>
                </a:moveTo>
                <a:lnTo>
                  <a:pt x="10530" y="0"/>
                </a:lnTo>
                <a:cubicBezTo>
                  <a:pt x="10544" y="0"/>
                  <a:pt x="10555" y="12"/>
                  <a:pt x="10555" y="25"/>
                </a:cubicBezTo>
                <a:cubicBezTo>
                  <a:pt x="10555" y="39"/>
                  <a:pt x="10544" y="50"/>
                  <a:pt x="10530" y="50"/>
                </a:cubicBezTo>
                <a:cubicBezTo>
                  <a:pt x="10517" y="50"/>
                  <a:pt x="10505" y="39"/>
                  <a:pt x="10505" y="25"/>
                </a:cubicBezTo>
                <a:cubicBezTo>
                  <a:pt x="10505" y="12"/>
                  <a:pt x="10517" y="0"/>
                  <a:pt x="10530" y="0"/>
                </a:cubicBezTo>
                <a:close/>
                <a:moveTo>
                  <a:pt x="10630" y="0"/>
                </a:moveTo>
                <a:lnTo>
                  <a:pt x="10630" y="0"/>
                </a:lnTo>
                <a:cubicBezTo>
                  <a:pt x="10644" y="0"/>
                  <a:pt x="10655" y="12"/>
                  <a:pt x="10655" y="25"/>
                </a:cubicBezTo>
                <a:cubicBezTo>
                  <a:pt x="10655" y="39"/>
                  <a:pt x="10644" y="50"/>
                  <a:pt x="10630" y="50"/>
                </a:cubicBezTo>
                <a:cubicBezTo>
                  <a:pt x="10617" y="50"/>
                  <a:pt x="10605" y="39"/>
                  <a:pt x="10605" y="25"/>
                </a:cubicBezTo>
                <a:cubicBezTo>
                  <a:pt x="10605" y="12"/>
                  <a:pt x="10617" y="0"/>
                  <a:pt x="10630" y="0"/>
                </a:cubicBezTo>
                <a:close/>
                <a:moveTo>
                  <a:pt x="10730" y="0"/>
                </a:moveTo>
                <a:lnTo>
                  <a:pt x="10731" y="0"/>
                </a:lnTo>
                <a:cubicBezTo>
                  <a:pt x="10744" y="0"/>
                  <a:pt x="10756" y="12"/>
                  <a:pt x="10756" y="25"/>
                </a:cubicBezTo>
                <a:cubicBezTo>
                  <a:pt x="10756" y="39"/>
                  <a:pt x="10744" y="50"/>
                  <a:pt x="10731" y="50"/>
                </a:cubicBezTo>
                <a:lnTo>
                  <a:pt x="10730" y="50"/>
                </a:lnTo>
                <a:cubicBezTo>
                  <a:pt x="10717" y="50"/>
                  <a:pt x="10705" y="39"/>
                  <a:pt x="10705" y="25"/>
                </a:cubicBezTo>
                <a:cubicBezTo>
                  <a:pt x="10705" y="12"/>
                  <a:pt x="10717" y="0"/>
                  <a:pt x="10730" y="0"/>
                </a:cubicBezTo>
                <a:close/>
                <a:moveTo>
                  <a:pt x="10831" y="0"/>
                </a:moveTo>
                <a:lnTo>
                  <a:pt x="10831" y="0"/>
                </a:lnTo>
                <a:cubicBezTo>
                  <a:pt x="10844" y="0"/>
                  <a:pt x="10856" y="12"/>
                  <a:pt x="10856" y="25"/>
                </a:cubicBezTo>
                <a:cubicBezTo>
                  <a:pt x="10856" y="39"/>
                  <a:pt x="10844" y="50"/>
                  <a:pt x="10831" y="50"/>
                </a:cubicBezTo>
                <a:cubicBezTo>
                  <a:pt x="10817" y="50"/>
                  <a:pt x="10806" y="39"/>
                  <a:pt x="10806" y="25"/>
                </a:cubicBezTo>
                <a:cubicBezTo>
                  <a:pt x="10806" y="12"/>
                  <a:pt x="10817" y="0"/>
                  <a:pt x="10831" y="0"/>
                </a:cubicBezTo>
                <a:close/>
                <a:moveTo>
                  <a:pt x="10931" y="0"/>
                </a:moveTo>
                <a:lnTo>
                  <a:pt x="10931" y="0"/>
                </a:lnTo>
                <a:cubicBezTo>
                  <a:pt x="10944" y="0"/>
                  <a:pt x="10956" y="12"/>
                  <a:pt x="10956" y="25"/>
                </a:cubicBezTo>
                <a:cubicBezTo>
                  <a:pt x="10956" y="39"/>
                  <a:pt x="10944" y="50"/>
                  <a:pt x="10931" y="50"/>
                </a:cubicBezTo>
                <a:cubicBezTo>
                  <a:pt x="10917" y="50"/>
                  <a:pt x="10906" y="39"/>
                  <a:pt x="10906" y="25"/>
                </a:cubicBezTo>
                <a:cubicBezTo>
                  <a:pt x="10906" y="12"/>
                  <a:pt x="10917" y="0"/>
                  <a:pt x="10931" y="0"/>
                </a:cubicBezTo>
                <a:close/>
                <a:moveTo>
                  <a:pt x="11031" y="0"/>
                </a:moveTo>
                <a:lnTo>
                  <a:pt x="11031" y="0"/>
                </a:lnTo>
                <a:cubicBezTo>
                  <a:pt x="11045" y="0"/>
                  <a:pt x="11056" y="12"/>
                  <a:pt x="11056" y="25"/>
                </a:cubicBezTo>
                <a:cubicBezTo>
                  <a:pt x="11056" y="39"/>
                  <a:pt x="11045" y="50"/>
                  <a:pt x="11031" y="50"/>
                </a:cubicBezTo>
                <a:cubicBezTo>
                  <a:pt x="11017" y="50"/>
                  <a:pt x="11006" y="39"/>
                  <a:pt x="11006" y="25"/>
                </a:cubicBezTo>
                <a:cubicBezTo>
                  <a:pt x="11006" y="12"/>
                  <a:pt x="11017" y="0"/>
                  <a:pt x="11031" y="0"/>
                </a:cubicBezTo>
                <a:close/>
                <a:moveTo>
                  <a:pt x="11131" y="0"/>
                </a:moveTo>
                <a:lnTo>
                  <a:pt x="11131" y="0"/>
                </a:lnTo>
                <a:cubicBezTo>
                  <a:pt x="11145" y="0"/>
                  <a:pt x="11156" y="12"/>
                  <a:pt x="11156" y="25"/>
                </a:cubicBezTo>
                <a:cubicBezTo>
                  <a:pt x="11156" y="39"/>
                  <a:pt x="11145" y="50"/>
                  <a:pt x="11131" y="50"/>
                </a:cubicBezTo>
                <a:cubicBezTo>
                  <a:pt x="11117" y="50"/>
                  <a:pt x="11106" y="39"/>
                  <a:pt x="11106" y="25"/>
                </a:cubicBezTo>
                <a:cubicBezTo>
                  <a:pt x="11106" y="12"/>
                  <a:pt x="11117" y="0"/>
                  <a:pt x="11131" y="0"/>
                </a:cubicBezTo>
                <a:close/>
                <a:moveTo>
                  <a:pt x="11231" y="0"/>
                </a:moveTo>
                <a:lnTo>
                  <a:pt x="11231" y="0"/>
                </a:lnTo>
                <a:cubicBezTo>
                  <a:pt x="11245" y="0"/>
                  <a:pt x="11256" y="12"/>
                  <a:pt x="11256" y="25"/>
                </a:cubicBezTo>
                <a:cubicBezTo>
                  <a:pt x="11256" y="39"/>
                  <a:pt x="11245" y="50"/>
                  <a:pt x="11231" y="50"/>
                </a:cubicBezTo>
                <a:cubicBezTo>
                  <a:pt x="11217" y="50"/>
                  <a:pt x="11206" y="39"/>
                  <a:pt x="11206" y="25"/>
                </a:cubicBezTo>
                <a:cubicBezTo>
                  <a:pt x="11206" y="12"/>
                  <a:pt x="11217" y="0"/>
                  <a:pt x="11231" y="0"/>
                </a:cubicBezTo>
                <a:close/>
                <a:moveTo>
                  <a:pt x="11331" y="0"/>
                </a:moveTo>
                <a:lnTo>
                  <a:pt x="11331" y="0"/>
                </a:lnTo>
                <a:cubicBezTo>
                  <a:pt x="11345" y="0"/>
                  <a:pt x="11356" y="12"/>
                  <a:pt x="11356" y="25"/>
                </a:cubicBezTo>
                <a:cubicBezTo>
                  <a:pt x="11356" y="39"/>
                  <a:pt x="11345" y="50"/>
                  <a:pt x="11331" y="50"/>
                </a:cubicBezTo>
                <a:cubicBezTo>
                  <a:pt x="11317" y="50"/>
                  <a:pt x="11306" y="39"/>
                  <a:pt x="11306" y="25"/>
                </a:cubicBezTo>
                <a:cubicBezTo>
                  <a:pt x="11306" y="12"/>
                  <a:pt x="11317" y="0"/>
                  <a:pt x="11331" y="0"/>
                </a:cubicBezTo>
                <a:close/>
                <a:moveTo>
                  <a:pt x="11431" y="0"/>
                </a:moveTo>
                <a:lnTo>
                  <a:pt x="11431" y="0"/>
                </a:lnTo>
                <a:cubicBezTo>
                  <a:pt x="11445" y="0"/>
                  <a:pt x="11456" y="12"/>
                  <a:pt x="11456" y="25"/>
                </a:cubicBezTo>
                <a:cubicBezTo>
                  <a:pt x="11456" y="39"/>
                  <a:pt x="11445" y="50"/>
                  <a:pt x="11431" y="50"/>
                </a:cubicBezTo>
                <a:cubicBezTo>
                  <a:pt x="11417" y="50"/>
                  <a:pt x="11406" y="39"/>
                  <a:pt x="11406" y="25"/>
                </a:cubicBezTo>
                <a:cubicBezTo>
                  <a:pt x="11406" y="12"/>
                  <a:pt x="11417" y="0"/>
                  <a:pt x="11431" y="0"/>
                </a:cubicBezTo>
                <a:close/>
                <a:moveTo>
                  <a:pt x="11531" y="0"/>
                </a:moveTo>
                <a:lnTo>
                  <a:pt x="11531" y="0"/>
                </a:lnTo>
                <a:cubicBezTo>
                  <a:pt x="11545" y="0"/>
                  <a:pt x="11556" y="12"/>
                  <a:pt x="11556" y="25"/>
                </a:cubicBezTo>
                <a:cubicBezTo>
                  <a:pt x="11556" y="39"/>
                  <a:pt x="11545" y="50"/>
                  <a:pt x="11531" y="50"/>
                </a:cubicBezTo>
                <a:cubicBezTo>
                  <a:pt x="11517" y="50"/>
                  <a:pt x="11506" y="39"/>
                  <a:pt x="11506" y="25"/>
                </a:cubicBezTo>
                <a:cubicBezTo>
                  <a:pt x="11506" y="12"/>
                  <a:pt x="11517" y="0"/>
                  <a:pt x="11531" y="0"/>
                </a:cubicBezTo>
                <a:close/>
                <a:moveTo>
                  <a:pt x="11631" y="0"/>
                </a:moveTo>
                <a:lnTo>
                  <a:pt x="11631" y="0"/>
                </a:lnTo>
                <a:cubicBezTo>
                  <a:pt x="11645" y="0"/>
                  <a:pt x="11656" y="12"/>
                  <a:pt x="11656" y="25"/>
                </a:cubicBezTo>
                <a:cubicBezTo>
                  <a:pt x="11656" y="39"/>
                  <a:pt x="11645" y="50"/>
                  <a:pt x="11631" y="50"/>
                </a:cubicBezTo>
                <a:cubicBezTo>
                  <a:pt x="11617" y="50"/>
                  <a:pt x="11606" y="39"/>
                  <a:pt x="11606" y="25"/>
                </a:cubicBezTo>
                <a:cubicBezTo>
                  <a:pt x="11606" y="12"/>
                  <a:pt x="11617" y="0"/>
                  <a:pt x="11631" y="0"/>
                </a:cubicBezTo>
                <a:close/>
                <a:moveTo>
                  <a:pt x="11731" y="0"/>
                </a:moveTo>
                <a:lnTo>
                  <a:pt x="11731" y="0"/>
                </a:lnTo>
                <a:cubicBezTo>
                  <a:pt x="11745" y="0"/>
                  <a:pt x="11756" y="12"/>
                  <a:pt x="11756" y="25"/>
                </a:cubicBezTo>
                <a:cubicBezTo>
                  <a:pt x="11756" y="39"/>
                  <a:pt x="11745" y="50"/>
                  <a:pt x="11731" y="50"/>
                </a:cubicBezTo>
                <a:cubicBezTo>
                  <a:pt x="11717" y="50"/>
                  <a:pt x="11706" y="39"/>
                  <a:pt x="11706" y="25"/>
                </a:cubicBezTo>
                <a:cubicBezTo>
                  <a:pt x="11706" y="12"/>
                  <a:pt x="11717" y="0"/>
                  <a:pt x="11731" y="0"/>
                </a:cubicBezTo>
                <a:close/>
                <a:moveTo>
                  <a:pt x="11831" y="0"/>
                </a:moveTo>
                <a:lnTo>
                  <a:pt x="11831" y="0"/>
                </a:lnTo>
                <a:cubicBezTo>
                  <a:pt x="11845" y="0"/>
                  <a:pt x="11856" y="12"/>
                  <a:pt x="11856" y="25"/>
                </a:cubicBezTo>
                <a:cubicBezTo>
                  <a:pt x="11856" y="39"/>
                  <a:pt x="11845" y="50"/>
                  <a:pt x="11831" y="50"/>
                </a:cubicBezTo>
                <a:cubicBezTo>
                  <a:pt x="11817" y="50"/>
                  <a:pt x="11806" y="39"/>
                  <a:pt x="11806" y="25"/>
                </a:cubicBezTo>
                <a:cubicBezTo>
                  <a:pt x="11806" y="12"/>
                  <a:pt x="11817" y="0"/>
                  <a:pt x="11831" y="0"/>
                </a:cubicBezTo>
                <a:close/>
                <a:moveTo>
                  <a:pt x="11931" y="0"/>
                </a:moveTo>
                <a:lnTo>
                  <a:pt x="11931" y="0"/>
                </a:lnTo>
                <a:cubicBezTo>
                  <a:pt x="11945" y="0"/>
                  <a:pt x="11956" y="12"/>
                  <a:pt x="11956" y="25"/>
                </a:cubicBezTo>
                <a:cubicBezTo>
                  <a:pt x="11956" y="39"/>
                  <a:pt x="11945" y="50"/>
                  <a:pt x="11931" y="50"/>
                </a:cubicBezTo>
                <a:cubicBezTo>
                  <a:pt x="11917" y="50"/>
                  <a:pt x="11906" y="39"/>
                  <a:pt x="11906" y="25"/>
                </a:cubicBezTo>
                <a:cubicBezTo>
                  <a:pt x="11906" y="12"/>
                  <a:pt x="11917" y="0"/>
                  <a:pt x="11931" y="0"/>
                </a:cubicBezTo>
                <a:close/>
                <a:moveTo>
                  <a:pt x="12031" y="0"/>
                </a:moveTo>
                <a:lnTo>
                  <a:pt x="12031" y="0"/>
                </a:lnTo>
                <a:cubicBezTo>
                  <a:pt x="12045" y="0"/>
                  <a:pt x="12056" y="12"/>
                  <a:pt x="12056" y="25"/>
                </a:cubicBezTo>
                <a:cubicBezTo>
                  <a:pt x="12056" y="39"/>
                  <a:pt x="12045" y="50"/>
                  <a:pt x="12031" y="50"/>
                </a:cubicBezTo>
                <a:cubicBezTo>
                  <a:pt x="12017" y="50"/>
                  <a:pt x="12006" y="39"/>
                  <a:pt x="12006" y="25"/>
                </a:cubicBezTo>
                <a:cubicBezTo>
                  <a:pt x="12006" y="12"/>
                  <a:pt x="12017" y="0"/>
                  <a:pt x="12031" y="0"/>
                </a:cubicBezTo>
                <a:close/>
                <a:moveTo>
                  <a:pt x="12131" y="0"/>
                </a:moveTo>
                <a:lnTo>
                  <a:pt x="12131" y="0"/>
                </a:lnTo>
                <a:cubicBezTo>
                  <a:pt x="12145" y="0"/>
                  <a:pt x="12156" y="12"/>
                  <a:pt x="12156" y="25"/>
                </a:cubicBezTo>
                <a:cubicBezTo>
                  <a:pt x="12156" y="39"/>
                  <a:pt x="12145" y="50"/>
                  <a:pt x="12131" y="50"/>
                </a:cubicBezTo>
                <a:cubicBezTo>
                  <a:pt x="12117" y="50"/>
                  <a:pt x="12106" y="39"/>
                  <a:pt x="12106" y="25"/>
                </a:cubicBezTo>
                <a:cubicBezTo>
                  <a:pt x="12106" y="12"/>
                  <a:pt x="12117" y="0"/>
                  <a:pt x="12131" y="0"/>
                </a:cubicBezTo>
                <a:close/>
                <a:moveTo>
                  <a:pt x="12231" y="0"/>
                </a:moveTo>
                <a:lnTo>
                  <a:pt x="12231" y="0"/>
                </a:lnTo>
                <a:cubicBezTo>
                  <a:pt x="12245" y="0"/>
                  <a:pt x="12256" y="12"/>
                  <a:pt x="12256" y="25"/>
                </a:cubicBezTo>
                <a:cubicBezTo>
                  <a:pt x="12256" y="39"/>
                  <a:pt x="12245" y="50"/>
                  <a:pt x="12231" y="50"/>
                </a:cubicBezTo>
                <a:cubicBezTo>
                  <a:pt x="12217" y="50"/>
                  <a:pt x="12206" y="39"/>
                  <a:pt x="12206" y="25"/>
                </a:cubicBezTo>
                <a:cubicBezTo>
                  <a:pt x="12206" y="12"/>
                  <a:pt x="12217" y="0"/>
                  <a:pt x="12231" y="0"/>
                </a:cubicBezTo>
                <a:close/>
                <a:moveTo>
                  <a:pt x="12331" y="0"/>
                </a:moveTo>
                <a:lnTo>
                  <a:pt x="12331" y="0"/>
                </a:lnTo>
                <a:cubicBezTo>
                  <a:pt x="12345" y="0"/>
                  <a:pt x="12356" y="12"/>
                  <a:pt x="12356" y="25"/>
                </a:cubicBezTo>
                <a:cubicBezTo>
                  <a:pt x="12356" y="39"/>
                  <a:pt x="12345" y="50"/>
                  <a:pt x="12331" y="50"/>
                </a:cubicBezTo>
                <a:cubicBezTo>
                  <a:pt x="12318" y="50"/>
                  <a:pt x="12306" y="39"/>
                  <a:pt x="12306" y="25"/>
                </a:cubicBezTo>
                <a:cubicBezTo>
                  <a:pt x="12306" y="12"/>
                  <a:pt x="12318" y="0"/>
                  <a:pt x="12331" y="0"/>
                </a:cubicBezTo>
                <a:close/>
                <a:moveTo>
                  <a:pt x="12431" y="0"/>
                </a:moveTo>
                <a:lnTo>
                  <a:pt x="12431" y="0"/>
                </a:lnTo>
                <a:cubicBezTo>
                  <a:pt x="12445" y="0"/>
                  <a:pt x="12456" y="12"/>
                  <a:pt x="12456" y="25"/>
                </a:cubicBezTo>
                <a:cubicBezTo>
                  <a:pt x="12456" y="39"/>
                  <a:pt x="12445" y="50"/>
                  <a:pt x="12431" y="50"/>
                </a:cubicBezTo>
                <a:cubicBezTo>
                  <a:pt x="12418" y="50"/>
                  <a:pt x="12406" y="39"/>
                  <a:pt x="12406" y="25"/>
                </a:cubicBezTo>
                <a:cubicBezTo>
                  <a:pt x="12406" y="12"/>
                  <a:pt x="12418" y="0"/>
                  <a:pt x="12431" y="0"/>
                </a:cubicBezTo>
                <a:close/>
                <a:moveTo>
                  <a:pt x="12531" y="0"/>
                </a:moveTo>
                <a:lnTo>
                  <a:pt x="12531" y="0"/>
                </a:lnTo>
                <a:cubicBezTo>
                  <a:pt x="12545" y="0"/>
                  <a:pt x="12556" y="12"/>
                  <a:pt x="12556" y="25"/>
                </a:cubicBezTo>
                <a:cubicBezTo>
                  <a:pt x="12556" y="39"/>
                  <a:pt x="12545" y="50"/>
                  <a:pt x="12531" y="50"/>
                </a:cubicBezTo>
                <a:cubicBezTo>
                  <a:pt x="12518" y="50"/>
                  <a:pt x="12506" y="39"/>
                  <a:pt x="12506" y="25"/>
                </a:cubicBezTo>
                <a:cubicBezTo>
                  <a:pt x="12506" y="12"/>
                  <a:pt x="12518" y="0"/>
                  <a:pt x="12531" y="0"/>
                </a:cubicBezTo>
                <a:close/>
                <a:moveTo>
                  <a:pt x="12631" y="0"/>
                </a:moveTo>
                <a:lnTo>
                  <a:pt x="12632" y="0"/>
                </a:lnTo>
                <a:cubicBezTo>
                  <a:pt x="12645" y="0"/>
                  <a:pt x="12657" y="12"/>
                  <a:pt x="12657" y="25"/>
                </a:cubicBezTo>
                <a:cubicBezTo>
                  <a:pt x="12657" y="39"/>
                  <a:pt x="12645" y="50"/>
                  <a:pt x="12632" y="50"/>
                </a:cubicBezTo>
                <a:lnTo>
                  <a:pt x="12631" y="50"/>
                </a:lnTo>
                <a:cubicBezTo>
                  <a:pt x="12618" y="50"/>
                  <a:pt x="12606" y="39"/>
                  <a:pt x="12606" y="25"/>
                </a:cubicBezTo>
                <a:cubicBezTo>
                  <a:pt x="12606" y="12"/>
                  <a:pt x="12618" y="0"/>
                  <a:pt x="12631" y="0"/>
                </a:cubicBezTo>
                <a:close/>
                <a:moveTo>
                  <a:pt x="12732" y="0"/>
                </a:moveTo>
                <a:lnTo>
                  <a:pt x="12732" y="0"/>
                </a:lnTo>
                <a:cubicBezTo>
                  <a:pt x="12745" y="0"/>
                  <a:pt x="12757" y="12"/>
                  <a:pt x="12757" y="25"/>
                </a:cubicBezTo>
                <a:cubicBezTo>
                  <a:pt x="12757" y="39"/>
                  <a:pt x="12745" y="50"/>
                  <a:pt x="12732" y="50"/>
                </a:cubicBezTo>
                <a:cubicBezTo>
                  <a:pt x="12718" y="50"/>
                  <a:pt x="12707" y="39"/>
                  <a:pt x="12707" y="25"/>
                </a:cubicBezTo>
                <a:cubicBezTo>
                  <a:pt x="12707" y="12"/>
                  <a:pt x="12718" y="0"/>
                  <a:pt x="12732" y="0"/>
                </a:cubicBezTo>
                <a:close/>
                <a:moveTo>
                  <a:pt x="12832" y="0"/>
                </a:moveTo>
                <a:lnTo>
                  <a:pt x="12832" y="0"/>
                </a:lnTo>
                <a:cubicBezTo>
                  <a:pt x="12845" y="0"/>
                  <a:pt x="12857" y="12"/>
                  <a:pt x="12857" y="25"/>
                </a:cubicBezTo>
                <a:cubicBezTo>
                  <a:pt x="12857" y="39"/>
                  <a:pt x="12845" y="50"/>
                  <a:pt x="12832" y="50"/>
                </a:cubicBezTo>
                <a:cubicBezTo>
                  <a:pt x="12818" y="50"/>
                  <a:pt x="12807" y="39"/>
                  <a:pt x="12807" y="25"/>
                </a:cubicBezTo>
                <a:cubicBezTo>
                  <a:pt x="12807" y="12"/>
                  <a:pt x="12818" y="0"/>
                  <a:pt x="12832" y="0"/>
                </a:cubicBezTo>
                <a:close/>
                <a:moveTo>
                  <a:pt x="12932" y="0"/>
                </a:moveTo>
                <a:lnTo>
                  <a:pt x="12932" y="0"/>
                </a:lnTo>
                <a:cubicBezTo>
                  <a:pt x="12945" y="0"/>
                  <a:pt x="12957" y="12"/>
                  <a:pt x="12957" y="25"/>
                </a:cubicBezTo>
                <a:cubicBezTo>
                  <a:pt x="12957" y="39"/>
                  <a:pt x="12945" y="50"/>
                  <a:pt x="12932" y="50"/>
                </a:cubicBezTo>
                <a:cubicBezTo>
                  <a:pt x="12918" y="50"/>
                  <a:pt x="12907" y="39"/>
                  <a:pt x="12907" y="25"/>
                </a:cubicBezTo>
                <a:cubicBezTo>
                  <a:pt x="12907" y="12"/>
                  <a:pt x="12918" y="0"/>
                  <a:pt x="12932" y="0"/>
                </a:cubicBezTo>
                <a:close/>
                <a:moveTo>
                  <a:pt x="13032" y="0"/>
                </a:moveTo>
                <a:lnTo>
                  <a:pt x="13032" y="0"/>
                </a:lnTo>
                <a:cubicBezTo>
                  <a:pt x="13046" y="0"/>
                  <a:pt x="13057" y="12"/>
                  <a:pt x="13057" y="25"/>
                </a:cubicBezTo>
                <a:cubicBezTo>
                  <a:pt x="13057" y="39"/>
                  <a:pt x="13046" y="50"/>
                  <a:pt x="13032" y="50"/>
                </a:cubicBezTo>
                <a:cubicBezTo>
                  <a:pt x="13018" y="50"/>
                  <a:pt x="13007" y="39"/>
                  <a:pt x="13007" y="25"/>
                </a:cubicBezTo>
                <a:cubicBezTo>
                  <a:pt x="13007" y="12"/>
                  <a:pt x="13018" y="0"/>
                  <a:pt x="13032" y="0"/>
                </a:cubicBezTo>
                <a:close/>
                <a:moveTo>
                  <a:pt x="13132" y="0"/>
                </a:moveTo>
                <a:lnTo>
                  <a:pt x="13132" y="0"/>
                </a:lnTo>
                <a:cubicBezTo>
                  <a:pt x="13146" y="0"/>
                  <a:pt x="13157" y="12"/>
                  <a:pt x="13157" y="25"/>
                </a:cubicBezTo>
                <a:cubicBezTo>
                  <a:pt x="13157" y="39"/>
                  <a:pt x="13146" y="50"/>
                  <a:pt x="13132" y="50"/>
                </a:cubicBezTo>
                <a:cubicBezTo>
                  <a:pt x="13118" y="50"/>
                  <a:pt x="13107" y="39"/>
                  <a:pt x="13107" y="25"/>
                </a:cubicBezTo>
                <a:cubicBezTo>
                  <a:pt x="13107" y="12"/>
                  <a:pt x="13118" y="0"/>
                  <a:pt x="13132" y="0"/>
                </a:cubicBezTo>
                <a:close/>
                <a:moveTo>
                  <a:pt x="13232" y="0"/>
                </a:moveTo>
                <a:lnTo>
                  <a:pt x="13232" y="0"/>
                </a:lnTo>
                <a:cubicBezTo>
                  <a:pt x="13246" y="0"/>
                  <a:pt x="13257" y="12"/>
                  <a:pt x="13257" y="25"/>
                </a:cubicBezTo>
                <a:cubicBezTo>
                  <a:pt x="13257" y="39"/>
                  <a:pt x="13246" y="50"/>
                  <a:pt x="13232" y="50"/>
                </a:cubicBezTo>
                <a:cubicBezTo>
                  <a:pt x="13218" y="50"/>
                  <a:pt x="13207" y="39"/>
                  <a:pt x="13207" y="25"/>
                </a:cubicBezTo>
                <a:cubicBezTo>
                  <a:pt x="13207" y="12"/>
                  <a:pt x="13218" y="0"/>
                  <a:pt x="13232" y="0"/>
                </a:cubicBezTo>
                <a:close/>
                <a:moveTo>
                  <a:pt x="13332" y="0"/>
                </a:moveTo>
                <a:lnTo>
                  <a:pt x="13332" y="0"/>
                </a:lnTo>
                <a:cubicBezTo>
                  <a:pt x="13346" y="0"/>
                  <a:pt x="13357" y="12"/>
                  <a:pt x="13357" y="25"/>
                </a:cubicBezTo>
                <a:cubicBezTo>
                  <a:pt x="13357" y="39"/>
                  <a:pt x="13346" y="50"/>
                  <a:pt x="13332" y="50"/>
                </a:cubicBezTo>
                <a:cubicBezTo>
                  <a:pt x="13318" y="50"/>
                  <a:pt x="13307" y="39"/>
                  <a:pt x="13307" y="25"/>
                </a:cubicBezTo>
                <a:cubicBezTo>
                  <a:pt x="13307" y="12"/>
                  <a:pt x="13318" y="0"/>
                  <a:pt x="13332" y="0"/>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5" name="Freeform 5"/>
          <p:cNvSpPr>
            <a:spLocks noEditPoints="1"/>
          </p:cNvSpPr>
          <p:nvPr/>
        </p:nvSpPr>
        <p:spPr bwMode="auto">
          <a:xfrm>
            <a:off x="2403255" y="2142280"/>
            <a:ext cx="14288" cy="3033713"/>
          </a:xfrm>
          <a:custGeom>
            <a:avLst/>
            <a:gdLst>
              <a:gd name="T0" fmla="*/ 0 w 100"/>
              <a:gd name="T1" fmla="*/ 35731 h 21311"/>
              <a:gd name="T2" fmla="*/ 7144 w 100"/>
              <a:gd name="T3" fmla="*/ 99790 h 21311"/>
              <a:gd name="T4" fmla="*/ 14288 w 100"/>
              <a:gd name="T5" fmla="*/ 149614 h 21311"/>
              <a:gd name="T6" fmla="*/ 7144 w 100"/>
              <a:gd name="T7" fmla="*/ 170968 h 21311"/>
              <a:gd name="T8" fmla="*/ 0 w 100"/>
              <a:gd name="T9" fmla="*/ 235027 h 21311"/>
              <a:gd name="T10" fmla="*/ 14288 w 100"/>
              <a:gd name="T11" fmla="*/ 292111 h 21311"/>
              <a:gd name="T12" fmla="*/ 14288 w 100"/>
              <a:gd name="T13" fmla="*/ 320582 h 21311"/>
              <a:gd name="T14" fmla="*/ 0 w 100"/>
              <a:gd name="T15" fmla="*/ 377524 h 21311"/>
              <a:gd name="T16" fmla="*/ 7144 w 100"/>
              <a:gd name="T17" fmla="*/ 441583 h 21311"/>
              <a:gd name="T18" fmla="*/ 14288 w 100"/>
              <a:gd name="T19" fmla="*/ 491407 h 21311"/>
              <a:gd name="T20" fmla="*/ 7144 w 100"/>
              <a:gd name="T21" fmla="*/ 512760 h 21311"/>
              <a:gd name="T22" fmla="*/ 0 w 100"/>
              <a:gd name="T23" fmla="*/ 576962 h 21311"/>
              <a:gd name="T24" fmla="*/ 14288 w 100"/>
              <a:gd name="T25" fmla="*/ 633904 h 21311"/>
              <a:gd name="T26" fmla="*/ 14288 w 100"/>
              <a:gd name="T27" fmla="*/ 662375 h 21311"/>
              <a:gd name="T28" fmla="*/ 0 w 100"/>
              <a:gd name="T29" fmla="*/ 719316 h 21311"/>
              <a:gd name="T30" fmla="*/ 7144 w 100"/>
              <a:gd name="T31" fmla="*/ 783376 h 21311"/>
              <a:gd name="T32" fmla="*/ 14288 w 100"/>
              <a:gd name="T33" fmla="*/ 833200 h 21311"/>
              <a:gd name="T34" fmla="*/ 7144 w 100"/>
              <a:gd name="T35" fmla="*/ 854553 h 21311"/>
              <a:gd name="T36" fmla="*/ 0 w 100"/>
              <a:gd name="T37" fmla="*/ 918755 h 21311"/>
              <a:gd name="T38" fmla="*/ 14288 w 100"/>
              <a:gd name="T39" fmla="*/ 975697 h 21311"/>
              <a:gd name="T40" fmla="*/ 14288 w 100"/>
              <a:gd name="T41" fmla="*/ 1004167 h 21311"/>
              <a:gd name="T42" fmla="*/ 0 w 100"/>
              <a:gd name="T43" fmla="*/ 1061109 h 21311"/>
              <a:gd name="T44" fmla="*/ 7144 w 100"/>
              <a:gd name="T45" fmla="*/ 1125169 h 21311"/>
              <a:gd name="T46" fmla="*/ 14288 w 100"/>
              <a:gd name="T47" fmla="*/ 1175135 h 21311"/>
              <a:gd name="T48" fmla="*/ 7144 w 100"/>
              <a:gd name="T49" fmla="*/ 1196488 h 21311"/>
              <a:gd name="T50" fmla="*/ 0 w 100"/>
              <a:gd name="T51" fmla="*/ 1260548 h 21311"/>
              <a:gd name="T52" fmla="*/ 14288 w 100"/>
              <a:gd name="T53" fmla="*/ 1317489 h 21311"/>
              <a:gd name="T54" fmla="*/ 14288 w 100"/>
              <a:gd name="T55" fmla="*/ 1345960 h 21311"/>
              <a:gd name="T56" fmla="*/ 0 w 100"/>
              <a:gd name="T57" fmla="*/ 1402902 h 21311"/>
              <a:gd name="T58" fmla="*/ 7144 w 100"/>
              <a:gd name="T59" fmla="*/ 1467104 h 21311"/>
              <a:gd name="T60" fmla="*/ 14288 w 100"/>
              <a:gd name="T61" fmla="*/ 1516928 h 21311"/>
              <a:gd name="T62" fmla="*/ 7144 w 100"/>
              <a:gd name="T63" fmla="*/ 1538281 h 21311"/>
              <a:gd name="T64" fmla="*/ 0 w 100"/>
              <a:gd name="T65" fmla="*/ 1602340 h 21311"/>
              <a:gd name="T66" fmla="*/ 14288 w 100"/>
              <a:gd name="T67" fmla="*/ 1659282 h 21311"/>
              <a:gd name="T68" fmla="*/ 14288 w 100"/>
              <a:gd name="T69" fmla="*/ 1687753 h 21311"/>
              <a:gd name="T70" fmla="*/ 0 w 100"/>
              <a:gd name="T71" fmla="*/ 1744837 h 21311"/>
              <a:gd name="T72" fmla="*/ 7144 w 100"/>
              <a:gd name="T73" fmla="*/ 1808896 h 21311"/>
              <a:gd name="T74" fmla="*/ 14288 w 100"/>
              <a:gd name="T75" fmla="*/ 1858720 h 21311"/>
              <a:gd name="T76" fmla="*/ 7144 w 100"/>
              <a:gd name="T77" fmla="*/ 1880074 h 21311"/>
              <a:gd name="T78" fmla="*/ 0 w 100"/>
              <a:gd name="T79" fmla="*/ 1944133 h 21311"/>
              <a:gd name="T80" fmla="*/ 14288 w 100"/>
              <a:gd name="T81" fmla="*/ 2001217 h 21311"/>
              <a:gd name="T82" fmla="*/ 14288 w 100"/>
              <a:gd name="T83" fmla="*/ 2029688 h 21311"/>
              <a:gd name="T84" fmla="*/ 0 w 100"/>
              <a:gd name="T85" fmla="*/ 2086630 h 21311"/>
              <a:gd name="T86" fmla="*/ 7144 w 100"/>
              <a:gd name="T87" fmla="*/ 2150689 h 21311"/>
              <a:gd name="T88" fmla="*/ 14288 w 100"/>
              <a:gd name="T89" fmla="*/ 2200513 h 21311"/>
              <a:gd name="T90" fmla="*/ 7144 w 100"/>
              <a:gd name="T91" fmla="*/ 2221866 h 21311"/>
              <a:gd name="T92" fmla="*/ 0 w 100"/>
              <a:gd name="T93" fmla="*/ 2286068 h 21311"/>
              <a:gd name="T94" fmla="*/ 14288 w 100"/>
              <a:gd name="T95" fmla="*/ 2343010 h 21311"/>
              <a:gd name="T96" fmla="*/ 14288 w 100"/>
              <a:gd name="T97" fmla="*/ 2371481 h 21311"/>
              <a:gd name="T98" fmla="*/ 0 w 100"/>
              <a:gd name="T99" fmla="*/ 2428422 h 21311"/>
              <a:gd name="T100" fmla="*/ 7144 w 100"/>
              <a:gd name="T101" fmla="*/ 2492482 h 21311"/>
              <a:gd name="T102" fmla="*/ 14288 w 100"/>
              <a:gd name="T103" fmla="*/ 2542306 h 21311"/>
              <a:gd name="T104" fmla="*/ 7144 w 100"/>
              <a:gd name="T105" fmla="*/ 2563659 h 21311"/>
              <a:gd name="T106" fmla="*/ 0 w 100"/>
              <a:gd name="T107" fmla="*/ 2627861 h 21311"/>
              <a:gd name="T108" fmla="*/ 14288 w 100"/>
              <a:gd name="T109" fmla="*/ 2684803 h 21311"/>
              <a:gd name="T110" fmla="*/ 14288 w 100"/>
              <a:gd name="T111" fmla="*/ 2713273 h 21311"/>
              <a:gd name="T112" fmla="*/ 0 w 100"/>
              <a:gd name="T113" fmla="*/ 2770215 h 21311"/>
              <a:gd name="T114" fmla="*/ 7144 w 100"/>
              <a:gd name="T115" fmla="*/ 2834417 h 21311"/>
              <a:gd name="T116" fmla="*/ 14288 w 100"/>
              <a:gd name="T117" fmla="*/ 2884241 h 21311"/>
              <a:gd name="T118" fmla="*/ 7144 w 100"/>
              <a:gd name="T119" fmla="*/ 2905594 h 21311"/>
              <a:gd name="T120" fmla="*/ 0 w 100"/>
              <a:gd name="T121" fmla="*/ 2969654 h 21311"/>
              <a:gd name="T122" fmla="*/ 14288 w 100"/>
              <a:gd name="T123" fmla="*/ 3026595 h 213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0" h="21311">
                <a:moveTo>
                  <a:pt x="100" y="50"/>
                </a:moveTo>
                <a:lnTo>
                  <a:pt x="100" y="51"/>
                </a:lnTo>
                <a:cubicBezTo>
                  <a:pt x="100" y="78"/>
                  <a:pt x="78" y="101"/>
                  <a:pt x="50" y="101"/>
                </a:cubicBezTo>
                <a:cubicBezTo>
                  <a:pt x="23" y="101"/>
                  <a:pt x="0" y="78"/>
                  <a:pt x="0" y="51"/>
                </a:cubicBezTo>
                <a:lnTo>
                  <a:pt x="0" y="50"/>
                </a:lnTo>
                <a:cubicBezTo>
                  <a:pt x="0" y="23"/>
                  <a:pt x="23" y="0"/>
                  <a:pt x="50" y="0"/>
                </a:cubicBezTo>
                <a:cubicBezTo>
                  <a:pt x="78" y="0"/>
                  <a:pt x="100" y="23"/>
                  <a:pt x="100" y="50"/>
                </a:cubicBezTo>
                <a:close/>
                <a:moveTo>
                  <a:pt x="100" y="251"/>
                </a:moveTo>
                <a:lnTo>
                  <a:pt x="100" y="251"/>
                </a:lnTo>
                <a:cubicBezTo>
                  <a:pt x="100" y="278"/>
                  <a:pt x="78" y="301"/>
                  <a:pt x="50" y="301"/>
                </a:cubicBezTo>
                <a:cubicBezTo>
                  <a:pt x="23" y="301"/>
                  <a:pt x="0" y="278"/>
                  <a:pt x="0" y="251"/>
                </a:cubicBezTo>
                <a:cubicBezTo>
                  <a:pt x="0" y="223"/>
                  <a:pt x="23" y="201"/>
                  <a:pt x="50" y="201"/>
                </a:cubicBezTo>
                <a:cubicBezTo>
                  <a:pt x="78" y="201"/>
                  <a:pt x="100" y="223"/>
                  <a:pt x="100" y="251"/>
                </a:cubicBezTo>
                <a:close/>
                <a:moveTo>
                  <a:pt x="100" y="451"/>
                </a:moveTo>
                <a:lnTo>
                  <a:pt x="100" y="451"/>
                </a:lnTo>
                <a:cubicBezTo>
                  <a:pt x="100" y="478"/>
                  <a:pt x="78" y="501"/>
                  <a:pt x="50" y="501"/>
                </a:cubicBezTo>
                <a:cubicBezTo>
                  <a:pt x="23" y="501"/>
                  <a:pt x="0" y="478"/>
                  <a:pt x="0" y="451"/>
                </a:cubicBezTo>
                <a:cubicBezTo>
                  <a:pt x="0" y="423"/>
                  <a:pt x="23" y="401"/>
                  <a:pt x="50" y="401"/>
                </a:cubicBezTo>
                <a:cubicBezTo>
                  <a:pt x="78" y="401"/>
                  <a:pt x="100" y="423"/>
                  <a:pt x="100" y="451"/>
                </a:cubicBezTo>
                <a:close/>
                <a:moveTo>
                  <a:pt x="100" y="651"/>
                </a:moveTo>
                <a:lnTo>
                  <a:pt x="100" y="651"/>
                </a:lnTo>
                <a:cubicBezTo>
                  <a:pt x="100" y="678"/>
                  <a:pt x="78" y="701"/>
                  <a:pt x="50" y="701"/>
                </a:cubicBezTo>
                <a:cubicBezTo>
                  <a:pt x="23" y="701"/>
                  <a:pt x="0" y="678"/>
                  <a:pt x="0" y="651"/>
                </a:cubicBezTo>
                <a:cubicBezTo>
                  <a:pt x="0" y="623"/>
                  <a:pt x="23" y="601"/>
                  <a:pt x="50" y="601"/>
                </a:cubicBezTo>
                <a:cubicBezTo>
                  <a:pt x="78" y="601"/>
                  <a:pt x="100" y="623"/>
                  <a:pt x="100" y="651"/>
                </a:cubicBezTo>
                <a:close/>
                <a:moveTo>
                  <a:pt x="100" y="851"/>
                </a:moveTo>
                <a:lnTo>
                  <a:pt x="100" y="851"/>
                </a:lnTo>
                <a:cubicBezTo>
                  <a:pt x="100" y="879"/>
                  <a:pt x="78" y="901"/>
                  <a:pt x="50" y="901"/>
                </a:cubicBezTo>
                <a:cubicBezTo>
                  <a:pt x="23" y="901"/>
                  <a:pt x="0" y="879"/>
                  <a:pt x="0" y="851"/>
                </a:cubicBezTo>
                <a:cubicBezTo>
                  <a:pt x="0" y="823"/>
                  <a:pt x="23" y="801"/>
                  <a:pt x="50" y="801"/>
                </a:cubicBezTo>
                <a:cubicBezTo>
                  <a:pt x="78" y="801"/>
                  <a:pt x="100" y="823"/>
                  <a:pt x="100" y="851"/>
                </a:cubicBezTo>
                <a:close/>
                <a:moveTo>
                  <a:pt x="100" y="1051"/>
                </a:moveTo>
                <a:lnTo>
                  <a:pt x="100" y="1051"/>
                </a:lnTo>
                <a:cubicBezTo>
                  <a:pt x="100" y="1079"/>
                  <a:pt x="78" y="1101"/>
                  <a:pt x="50" y="1101"/>
                </a:cubicBezTo>
                <a:cubicBezTo>
                  <a:pt x="23" y="1101"/>
                  <a:pt x="0" y="1079"/>
                  <a:pt x="0" y="1051"/>
                </a:cubicBezTo>
                <a:cubicBezTo>
                  <a:pt x="0" y="1023"/>
                  <a:pt x="23" y="1001"/>
                  <a:pt x="50" y="1001"/>
                </a:cubicBezTo>
                <a:cubicBezTo>
                  <a:pt x="78" y="1001"/>
                  <a:pt x="100" y="1023"/>
                  <a:pt x="100" y="1051"/>
                </a:cubicBezTo>
                <a:close/>
                <a:moveTo>
                  <a:pt x="100" y="1251"/>
                </a:moveTo>
                <a:lnTo>
                  <a:pt x="100" y="1251"/>
                </a:lnTo>
                <a:cubicBezTo>
                  <a:pt x="100" y="1279"/>
                  <a:pt x="78" y="1301"/>
                  <a:pt x="50" y="1301"/>
                </a:cubicBezTo>
                <a:cubicBezTo>
                  <a:pt x="23" y="1301"/>
                  <a:pt x="0" y="1279"/>
                  <a:pt x="0" y="1251"/>
                </a:cubicBezTo>
                <a:cubicBezTo>
                  <a:pt x="0" y="1223"/>
                  <a:pt x="23" y="1201"/>
                  <a:pt x="50" y="1201"/>
                </a:cubicBezTo>
                <a:cubicBezTo>
                  <a:pt x="78" y="1201"/>
                  <a:pt x="100" y="1223"/>
                  <a:pt x="100" y="1251"/>
                </a:cubicBezTo>
                <a:close/>
                <a:moveTo>
                  <a:pt x="100" y="1451"/>
                </a:moveTo>
                <a:lnTo>
                  <a:pt x="100" y="1451"/>
                </a:lnTo>
                <a:cubicBezTo>
                  <a:pt x="100" y="1479"/>
                  <a:pt x="78" y="1501"/>
                  <a:pt x="50" y="1501"/>
                </a:cubicBezTo>
                <a:cubicBezTo>
                  <a:pt x="23" y="1501"/>
                  <a:pt x="0" y="1479"/>
                  <a:pt x="0" y="1451"/>
                </a:cubicBezTo>
                <a:cubicBezTo>
                  <a:pt x="0" y="1424"/>
                  <a:pt x="23" y="1401"/>
                  <a:pt x="50" y="1401"/>
                </a:cubicBezTo>
                <a:cubicBezTo>
                  <a:pt x="78" y="1401"/>
                  <a:pt x="100" y="1424"/>
                  <a:pt x="100" y="1451"/>
                </a:cubicBezTo>
                <a:close/>
                <a:moveTo>
                  <a:pt x="100" y="1651"/>
                </a:moveTo>
                <a:lnTo>
                  <a:pt x="100" y="1651"/>
                </a:lnTo>
                <a:cubicBezTo>
                  <a:pt x="100" y="1679"/>
                  <a:pt x="78" y="1701"/>
                  <a:pt x="50" y="1701"/>
                </a:cubicBezTo>
                <a:cubicBezTo>
                  <a:pt x="23" y="1701"/>
                  <a:pt x="0" y="1679"/>
                  <a:pt x="0" y="1651"/>
                </a:cubicBezTo>
                <a:cubicBezTo>
                  <a:pt x="0" y="1624"/>
                  <a:pt x="23" y="1601"/>
                  <a:pt x="50" y="1601"/>
                </a:cubicBezTo>
                <a:cubicBezTo>
                  <a:pt x="78" y="1601"/>
                  <a:pt x="100" y="1624"/>
                  <a:pt x="100" y="1651"/>
                </a:cubicBezTo>
                <a:close/>
                <a:moveTo>
                  <a:pt x="100" y="1851"/>
                </a:moveTo>
                <a:lnTo>
                  <a:pt x="100" y="1851"/>
                </a:lnTo>
                <a:cubicBezTo>
                  <a:pt x="100" y="1879"/>
                  <a:pt x="78" y="1901"/>
                  <a:pt x="50" y="1901"/>
                </a:cubicBezTo>
                <a:cubicBezTo>
                  <a:pt x="23" y="1901"/>
                  <a:pt x="0" y="1879"/>
                  <a:pt x="0" y="1851"/>
                </a:cubicBezTo>
                <a:cubicBezTo>
                  <a:pt x="0" y="1824"/>
                  <a:pt x="23" y="1801"/>
                  <a:pt x="50" y="1801"/>
                </a:cubicBezTo>
                <a:cubicBezTo>
                  <a:pt x="78" y="1801"/>
                  <a:pt x="100" y="1824"/>
                  <a:pt x="100" y="1851"/>
                </a:cubicBezTo>
                <a:close/>
                <a:moveTo>
                  <a:pt x="100" y="2051"/>
                </a:moveTo>
                <a:lnTo>
                  <a:pt x="100" y="2052"/>
                </a:lnTo>
                <a:cubicBezTo>
                  <a:pt x="100" y="2079"/>
                  <a:pt x="78" y="2102"/>
                  <a:pt x="50" y="2102"/>
                </a:cubicBezTo>
                <a:cubicBezTo>
                  <a:pt x="23" y="2102"/>
                  <a:pt x="0" y="2079"/>
                  <a:pt x="0" y="2052"/>
                </a:cubicBezTo>
                <a:lnTo>
                  <a:pt x="0" y="2051"/>
                </a:lnTo>
                <a:cubicBezTo>
                  <a:pt x="0" y="2024"/>
                  <a:pt x="23" y="2001"/>
                  <a:pt x="50" y="2001"/>
                </a:cubicBezTo>
                <a:cubicBezTo>
                  <a:pt x="78" y="2001"/>
                  <a:pt x="100" y="2024"/>
                  <a:pt x="100" y="2051"/>
                </a:cubicBezTo>
                <a:close/>
                <a:moveTo>
                  <a:pt x="100" y="2252"/>
                </a:moveTo>
                <a:lnTo>
                  <a:pt x="100" y="2252"/>
                </a:lnTo>
                <a:cubicBezTo>
                  <a:pt x="100" y="2279"/>
                  <a:pt x="78" y="2302"/>
                  <a:pt x="50" y="2302"/>
                </a:cubicBezTo>
                <a:cubicBezTo>
                  <a:pt x="23" y="2302"/>
                  <a:pt x="0" y="2279"/>
                  <a:pt x="0" y="2252"/>
                </a:cubicBezTo>
                <a:cubicBezTo>
                  <a:pt x="0" y="2224"/>
                  <a:pt x="23" y="2202"/>
                  <a:pt x="50" y="2202"/>
                </a:cubicBezTo>
                <a:cubicBezTo>
                  <a:pt x="78" y="2202"/>
                  <a:pt x="100" y="2224"/>
                  <a:pt x="100" y="2252"/>
                </a:cubicBezTo>
                <a:close/>
                <a:moveTo>
                  <a:pt x="100" y="2452"/>
                </a:moveTo>
                <a:lnTo>
                  <a:pt x="100" y="2452"/>
                </a:lnTo>
                <a:cubicBezTo>
                  <a:pt x="100" y="2479"/>
                  <a:pt x="78" y="2502"/>
                  <a:pt x="50" y="2502"/>
                </a:cubicBezTo>
                <a:cubicBezTo>
                  <a:pt x="23" y="2502"/>
                  <a:pt x="0" y="2479"/>
                  <a:pt x="0" y="2452"/>
                </a:cubicBezTo>
                <a:cubicBezTo>
                  <a:pt x="0" y="2424"/>
                  <a:pt x="23" y="2402"/>
                  <a:pt x="50" y="2402"/>
                </a:cubicBezTo>
                <a:cubicBezTo>
                  <a:pt x="78" y="2402"/>
                  <a:pt x="100" y="2424"/>
                  <a:pt x="100" y="2452"/>
                </a:cubicBezTo>
                <a:close/>
                <a:moveTo>
                  <a:pt x="100" y="2652"/>
                </a:moveTo>
                <a:lnTo>
                  <a:pt x="100" y="2652"/>
                </a:lnTo>
                <a:cubicBezTo>
                  <a:pt x="100" y="2679"/>
                  <a:pt x="78" y="2702"/>
                  <a:pt x="50" y="2702"/>
                </a:cubicBezTo>
                <a:cubicBezTo>
                  <a:pt x="23" y="2702"/>
                  <a:pt x="0" y="2679"/>
                  <a:pt x="0" y="2652"/>
                </a:cubicBezTo>
                <a:cubicBezTo>
                  <a:pt x="0" y="2624"/>
                  <a:pt x="23" y="2602"/>
                  <a:pt x="50" y="2602"/>
                </a:cubicBezTo>
                <a:cubicBezTo>
                  <a:pt x="78" y="2602"/>
                  <a:pt x="100" y="2624"/>
                  <a:pt x="100" y="2652"/>
                </a:cubicBezTo>
                <a:close/>
                <a:moveTo>
                  <a:pt x="100" y="2852"/>
                </a:moveTo>
                <a:lnTo>
                  <a:pt x="100" y="2852"/>
                </a:lnTo>
                <a:cubicBezTo>
                  <a:pt x="100" y="2880"/>
                  <a:pt x="78" y="2902"/>
                  <a:pt x="50" y="2902"/>
                </a:cubicBezTo>
                <a:cubicBezTo>
                  <a:pt x="23" y="2902"/>
                  <a:pt x="0" y="2880"/>
                  <a:pt x="0" y="2852"/>
                </a:cubicBezTo>
                <a:cubicBezTo>
                  <a:pt x="0" y="2824"/>
                  <a:pt x="23" y="2802"/>
                  <a:pt x="50" y="2802"/>
                </a:cubicBezTo>
                <a:cubicBezTo>
                  <a:pt x="78" y="2802"/>
                  <a:pt x="100" y="2824"/>
                  <a:pt x="100" y="2852"/>
                </a:cubicBezTo>
                <a:close/>
                <a:moveTo>
                  <a:pt x="100" y="3052"/>
                </a:moveTo>
                <a:lnTo>
                  <a:pt x="100" y="3052"/>
                </a:lnTo>
                <a:cubicBezTo>
                  <a:pt x="100" y="3080"/>
                  <a:pt x="78" y="3102"/>
                  <a:pt x="50" y="3102"/>
                </a:cubicBezTo>
                <a:cubicBezTo>
                  <a:pt x="23" y="3102"/>
                  <a:pt x="0" y="3080"/>
                  <a:pt x="0" y="3052"/>
                </a:cubicBezTo>
                <a:cubicBezTo>
                  <a:pt x="0" y="3024"/>
                  <a:pt x="23" y="3002"/>
                  <a:pt x="50" y="3002"/>
                </a:cubicBezTo>
                <a:cubicBezTo>
                  <a:pt x="78" y="3002"/>
                  <a:pt x="100" y="3024"/>
                  <a:pt x="100" y="3052"/>
                </a:cubicBezTo>
                <a:close/>
                <a:moveTo>
                  <a:pt x="100" y="3252"/>
                </a:moveTo>
                <a:lnTo>
                  <a:pt x="100" y="3252"/>
                </a:lnTo>
                <a:cubicBezTo>
                  <a:pt x="100" y="3280"/>
                  <a:pt x="78" y="3302"/>
                  <a:pt x="50" y="3302"/>
                </a:cubicBezTo>
                <a:cubicBezTo>
                  <a:pt x="23" y="3302"/>
                  <a:pt x="0" y="3280"/>
                  <a:pt x="0" y="3252"/>
                </a:cubicBezTo>
                <a:cubicBezTo>
                  <a:pt x="0" y="3224"/>
                  <a:pt x="23" y="3202"/>
                  <a:pt x="50" y="3202"/>
                </a:cubicBezTo>
                <a:cubicBezTo>
                  <a:pt x="78" y="3202"/>
                  <a:pt x="100" y="3224"/>
                  <a:pt x="100" y="3252"/>
                </a:cubicBezTo>
                <a:close/>
                <a:moveTo>
                  <a:pt x="100" y="3452"/>
                </a:moveTo>
                <a:lnTo>
                  <a:pt x="100" y="3452"/>
                </a:lnTo>
                <a:cubicBezTo>
                  <a:pt x="100" y="3480"/>
                  <a:pt x="78" y="3502"/>
                  <a:pt x="50" y="3502"/>
                </a:cubicBezTo>
                <a:cubicBezTo>
                  <a:pt x="23" y="3502"/>
                  <a:pt x="0" y="3480"/>
                  <a:pt x="0" y="3452"/>
                </a:cubicBezTo>
                <a:cubicBezTo>
                  <a:pt x="0" y="3425"/>
                  <a:pt x="23" y="3402"/>
                  <a:pt x="50" y="3402"/>
                </a:cubicBezTo>
                <a:cubicBezTo>
                  <a:pt x="78" y="3402"/>
                  <a:pt x="100" y="3425"/>
                  <a:pt x="100" y="3452"/>
                </a:cubicBezTo>
                <a:close/>
                <a:moveTo>
                  <a:pt x="100" y="3652"/>
                </a:moveTo>
                <a:lnTo>
                  <a:pt x="100" y="3652"/>
                </a:lnTo>
                <a:cubicBezTo>
                  <a:pt x="100" y="3680"/>
                  <a:pt x="78" y="3702"/>
                  <a:pt x="50" y="3702"/>
                </a:cubicBezTo>
                <a:cubicBezTo>
                  <a:pt x="23" y="3702"/>
                  <a:pt x="0" y="3680"/>
                  <a:pt x="0" y="3652"/>
                </a:cubicBezTo>
                <a:cubicBezTo>
                  <a:pt x="0" y="3625"/>
                  <a:pt x="23" y="3602"/>
                  <a:pt x="50" y="3602"/>
                </a:cubicBezTo>
                <a:cubicBezTo>
                  <a:pt x="78" y="3602"/>
                  <a:pt x="100" y="3625"/>
                  <a:pt x="100" y="3652"/>
                </a:cubicBezTo>
                <a:close/>
                <a:moveTo>
                  <a:pt x="100" y="3852"/>
                </a:moveTo>
                <a:lnTo>
                  <a:pt x="100" y="3852"/>
                </a:lnTo>
                <a:cubicBezTo>
                  <a:pt x="100" y="3880"/>
                  <a:pt x="78" y="3902"/>
                  <a:pt x="50" y="3902"/>
                </a:cubicBezTo>
                <a:cubicBezTo>
                  <a:pt x="23" y="3902"/>
                  <a:pt x="0" y="3880"/>
                  <a:pt x="0" y="3852"/>
                </a:cubicBezTo>
                <a:cubicBezTo>
                  <a:pt x="0" y="3825"/>
                  <a:pt x="23" y="3802"/>
                  <a:pt x="50" y="3802"/>
                </a:cubicBezTo>
                <a:cubicBezTo>
                  <a:pt x="78" y="3802"/>
                  <a:pt x="100" y="3825"/>
                  <a:pt x="100" y="3852"/>
                </a:cubicBezTo>
                <a:close/>
                <a:moveTo>
                  <a:pt x="100" y="4052"/>
                </a:moveTo>
                <a:lnTo>
                  <a:pt x="100" y="4053"/>
                </a:lnTo>
                <a:cubicBezTo>
                  <a:pt x="100" y="4080"/>
                  <a:pt x="78" y="4103"/>
                  <a:pt x="50" y="4103"/>
                </a:cubicBezTo>
                <a:cubicBezTo>
                  <a:pt x="23" y="4103"/>
                  <a:pt x="0" y="4080"/>
                  <a:pt x="0" y="4053"/>
                </a:cubicBezTo>
                <a:lnTo>
                  <a:pt x="0" y="4052"/>
                </a:lnTo>
                <a:cubicBezTo>
                  <a:pt x="0" y="4025"/>
                  <a:pt x="23" y="4002"/>
                  <a:pt x="50" y="4002"/>
                </a:cubicBezTo>
                <a:cubicBezTo>
                  <a:pt x="78" y="4002"/>
                  <a:pt x="100" y="4025"/>
                  <a:pt x="100" y="4052"/>
                </a:cubicBezTo>
                <a:close/>
                <a:moveTo>
                  <a:pt x="100" y="4253"/>
                </a:moveTo>
                <a:lnTo>
                  <a:pt x="100" y="4253"/>
                </a:lnTo>
                <a:cubicBezTo>
                  <a:pt x="100" y="4280"/>
                  <a:pt x="78" y="4303"/>
                  <a:pt x="50" y="4303"/>
                </a:cubicBezTo>
                <a:cubicBezTo>
                  <a:pt x="23" y="4303"/>
                  <a:pt x="0" y="4280"/>
                  <a:pt x="0" y="4253"/>
                </a:cubicBezTo>
                <a:cubicBezTo>
                  <a:pt x="0" y="4225"/>
                  <a:pt x="23" y="4203"/>
                  <a:pt x="50" y="4203"/>
                </a:cubicBezTo>
                <a:cubicBezTo>
                  <a:pt x="78" y="4203"/>
                  <a:pt x="100" y="4225"/>
                  <a:pt x="100" y="4253"/>
                </a:cubicBezTo>
                <a:close/>
                <a:moveTo>
                  <a:pt x="100" y="4453"/>
                </a:moveTo>
                <a:lnTo>
                  <a:pt x="100" y="4453"/>
                </a:lnTo>
                <a:cubicBezTo>
                  <a:pt x="100" y="4480"/>
                  <a:pt x="78" y="4503"/>
                  <a:pt x="50" y="4503"/>
                </a:cubicBezTo>
                <a:cubicBezTo>
                  <a:pt x="23" y="4503"/>
                  <a:pt x="0" y="4480"/>
                  <a:pt x="0" y="4453"/>
                </a:cubicBezTo>
                <a:cubicBezTo>
                  <a:pt x="0" y="4425"/>
                  <a:pt x="23" y="4403"/>
                  <a:pt x="50" y="4403"/>
                </a:cubicBezTo>
                <a:cubicBezTo>
                  <a:pt x="78" y="4403"/>
                  <a:pt x="100" y="4425"/>
                  <a:pt x="100" y="4453"/>
                </a:cubicBezTo>
                <a:close/>
                <a:moveTo>
                  <a:pt x="100" y="4653"/>
                </a:moveTo>
                <a:lnTo>
                  <a:pt x="100" y="4653"/>
                </a:lnTo>
                <a:cubicBezTo>
                  <a:pt x="100" y="4680"/>
                  <a:pt x="78" y="4703"/>
                  <a:pt x="50" y="4703"/>
                </a:cubicBezTo>
                <a:cubicBezTo>
                  <a:pt x="23" y="4703"/>
                  <a:pt x="0" y="4680"/>
                  <a:pt x="0" y="4653"/>
                </a:cubicBezTo>
                <a:cubicBezTo>
                  <a:pt x="0" y="4625"/>
                  <a:pt x="23" y="4603"/>
                  <a:pt x="50" y="4603"/>
                </a:cubicBezTo>
                <a:cubicBezTo>
                  <a:pt x="78" y="4603"/>
                  <a:pt x="100" y="4625"/>
                  <a:pt x="100" y="4653"/>
                </a:cubicBezTo>
                <a:close/>
                <a:moveTo>
                  <a:pt x="100" y="4853"/>
                </a:moveTo>
                <a:lnTo>
                  <a:pt x="100" y="4853"/>
                </a:lnTo>
                <a:cubicBezTo>
                  <a:pt x="100" y="4881"/>
                  <a:pt x="78" y="4903"/>
                  <a:pt x="50" y="4903"/>
                </a:cubicBezTo>
                <a:cubicBezTo>
                  <a:pt x="23" y="4903"/>
                  <a:pt x="0" y="4881"/>
                  <a:pt x="0" y="4853"/>
                </a:cubicBezTo>
                <a:cubicBezTo>
                  <a:pt x="0" y="4825"/>
                  <a:pt x="23" y="4803"/>
                  <a:pt x="50" y="4803"/>
                </a:cubicBezTo>
                <a:cubicBezTo>
                  <a:pt x="78" y="4803"/>
                  <a:pt x="100" y="4825"/>
                  <a:pt x="100" y="4853"/>
                </a:cubicBezTo>
                <a:close/>
                <a:moveTo>
                  <a:pt x="100" y="5053"/>
                </a:moveTo>
                <a:lnTo>
                  <a:pt x="100" y="5053"/>
                </a:lnTo>
                <a:cubicBezTo>
                  <a:pt x="100" y="5081"/>
                  <a:pt x="78" y="5103"/>
                  <a:pt x="50" y="5103"/>
                </a:cubicBezTo>
                <a:cubicBezTo>
                  <a:pt x="23" y="5103"/>
                  <a:pt x="0" y="5081"/>
                  <a:pt x="0" y="5053"/>
                </a:cubicBezTo>
                <a:cubicBezTo>
                  <a:pt x="0" y="5025"/>
                  <a:pt x="23" y="5003"/>
                  <a:pt x="50" y="5003"/>
                </a:cubicBezTo>
                <a:cubicBezTo>
                  <a:pt x="78" y="5003"/>
                  <a:pt x="100" y="5025"/>
                  <a:pt x="100" y="5053"/>
                </a:cubicBezTo>
                <a:close/>
                <a:moveTo>
                  <a:pt x="100" y="5253"/>
                </a:moveTo>
                <a:lnTo>
                  <a:pt x="100" y="5253"/>
                </a:lnTo>
                <a:cubicBezTo>
                  <a:pt x="100" y="5281"/>
                  <a:pt x="78" y="5303"/>
                  <a:pt x="50" y="5303"/>
                </a:cubicBezTo>
                <a:cubicBezTo>
                  <a:pt x="23" y="5303"/>
                  <a:pt x="0" y="5281"/>
                  <a:pt x="0" y="5253"/>
                </a:cubicBezTo>
                <a:cubicBezTo>
                  <a:pt x="0" y="5225"/>
                  <a:pt x="23" y="5203"/>
                  <a:pt x="50" y="5203"/>
                </a:cubicBezTo>
                <a:cubicBezTo>
                  <a:pt x="78" y="5203"/>
                  <a:pt x="100" y="5225"/>
                  <a:pt x="100" y="5253"/>
                </a:cubicBezTo>
                <a:close/>
                <a:moveTo>
                  <a:pt x="100" y="5453"/>
                </a:moveTo>
                <a:lnTo>
                  <a:pt x="100" y="5453"/>
                </a:lnTo>
                <a:cubicBezTo>
                  <a:pt x="100" y="5481"/>
                  <a:pt x="78" y="5503"/>
                  <a:pt x="50" y="5503"/>
                </a:cubicBezTo>
                <a:cubicBezTo>
                  <a:pt x="23" y="5503"/>
                  <a:pt x="0" y="5481"/>
                  <a:pt x="0" y="5453"/>
                </a:cubicBezTo>
                <a:cubicBezTo>
                  <a:pt x="0" y="5426"/>
                  <a:pt x="23" y="5403"/>
                  <a:pt x="50" y="5403"/>
                </a:cubicBezTo>
                <a:cubicBezTo>
                  <a:pt x="78" y="5403"/>
                  <a:pt x="100" y="5426"/>
                  <a:pt x="100" y="5453"/>
                </a:cubicBezTo>
                <a:close/>
                <a:moveTo>
                  <a:pt x="100" y="5653"/>
                </a:moveTo>
                <a:lnTo>
                  <a:pt x="100" y="5653"/>
                </a:lnTo>
                <a:cubicBezTo>
                  <a:pt x="100" y="5681"/>
                  <a:pt x="78" y="5703"/>
                  <a:pt x="50" y="5703"/>
                </a:cubicBezTo>
                <a:cubicBezTo>
                  <a:pt x="23" y="5703"/>
                  <a:pt x="0" y="5681"/>
                  <a:pt x="0" y="5653"/>
                </a:cubicBezTo>
                <a:cubicBezTo>
                  <a:pt x="0" y="5626"/>
                  <a:pt x="23" y="5603"/>
                  <a:pt x="50" y="5603"/>
                </a:cubicBezTo>
                <a:cubicBezTo>
                  <a:pt x="78" y="5603"/>
                  <a:pt x="100" y="5626"/>
                  <a:pt x="100" y="5653"/>
                </a:cubicBezTo>
                <a:close/>
                <a:moveTo>
                  <a:pt x="100" y="5853"/>
                </a:moveTo>
                <a:lnTo>
                  <a:pt x="100" y="5853"/>
                </a:lnTo>
                <a:cubicBezTo>
                  <a:pt x="100" y="5881"/>
                  <a:pt x="78" y="5903"/>
                  <a:pt x="50" y="5903"/>
                </a:cubicBezTo>
                <a:cubicBezTo>
                  <a:pt x="23" y="5903"/>
                  <a:pt x="0" y="5881"/>
                  <a:pt x="0" y="5853"/>
                </a:cubicBezTo>
                <a:cubicBezTo>
                  <a:pt x="0" y="5826"/>
                  <a:pt x="23" y="5803"/>
                  <a:pt x="50" y="5803"/>
                </a:cubicBezTo>
                <a:cubicBezTo>
                  <a:pt x="78" y="5803"/>
                  <a:pt x="100" y="5826"/>
                  <a:pt x="100" y="5853"/>
                </a:cubicBezTo>
                <a:close/>
                <a:moveTo>
                  <a:pt x="100" y="6053"/>
                </a:moveTo>
                <a:lnTo>
                  <a:pt x="100" y="6054"/>
                </a:lnTo>
                <a:cubicBezTo>
                  <a:pt x="100" y="6081"/>
                  <a:pt x="78" y="6104"/>
                  <a:pt x="50" y="6104"/>
                </a:cubicBezTo>
                <a:cubicBezTo>
                  <a:pt x="23" y="6104"/>
                  <a:pt x="0" y="6081"/>
                  <a:pt x="0" y="6054"/>
                </a:cubicBezTo>
                <a:lnTo>
                  <a:pt x="0" y="6053"/>
                </a:lnTo>
                <a:cubicBezTo>
                  <a:pt x="0" y="6026"/>
                  <a:pt x="23" y="6003"/>
                  <a:pt x="50" y="6003"/>
                </a:cubicBezTo>
                <a:cubicBezTo>
                  <a:pt x="78" y="6003"/>
                  <a:pt x="100" y="6026"/>
                  <a:pt x="100" y="6053"/>
                </a:cubicBezTo>
                <a:close/>
                <a:moveTo>
                  <a:pt x="100" y="6254"/>
                </a:moveTo>
                <a:lnTo>
                  <a:pt x="100" y="6254"/>
                </a:lnTo>
                <a:cubicBezTo>
                  <a:pt x="100" y="6281"/>
                  <a:pt x="78" y="6304"/>
                  <a:pt x="50" y="6304"/>
                </a:cubicBezTo>
                <a:cubicBezTo>
                  <a:pt x="23" y="6304"/>
                  <a:pt x="0" y="6281"/>
                  <a:pt x="0" y="6254"/>
                </a:cubicBezTo>
                <a:cubicBezTo>
                  <a:pt x="0" y="6226"/>
                  <a:pt x="23" y="6204"/>
                  <a:pt x="50" y="6204"/>
                </a:cubicBezTo>
                <a:cubicBezTo>
                  <a:pt x="78" y="6204"/>
                  <a:pt x="100" y="6226"/>
                  <a:pt x="100" y="6254"/>
                </a:cubicBezTo>
                <a:close/>
                <a:moveTo>
                  <a:pt x="100" y="6454"/>
                </a:moveTo>
                <a:lnTo>
                  <a:pt x="100" y="6454"/>
                </a:lnTo>
                <a:cubicBezTo>
                  <a:pt x="100" y="6481"/>
                  <a:pt x="78" y="6504"/>
                  <a:pt x="50" y="6504"/>
                </a:cubicBezTo>
                <a:cubicBezTo>
                  <a:pt x="23" y="6504"/>
                  <a:pt x="0" y="6481"/>
                  <a:pt x="0" y="6454"/>
                </a:cubicBezTo>
                <a:cubicBezTo>
                  <a:pt x="0" y="6426"/>
                  <a:pt x="23" y="6404"/>
                  <a:pt x="50" y="6404"/>
                </a:cubicBezTo>
                <a:cubicBezTo>
                  <a:pt x="78" y="6404"/>
                  <a:pt x="100" y="6426"/>
                  <a:pt x="100" y="6454"/>
                </a:cubicBezTo>
                <a:close/>
                <a:moveTo>
                  <a:pt x="100" y="6654"/>
                </a:moveTo>
                <a:lnTo>
                  <a:pt x="100" y="6654"/>
                </a:lnTo>
                <a:cubicBezTo>
                  <a:pt x="100" y="6681"/>
                  <a:pt x="78" y="6704"/>
                  <a:pt x="50" y="6704"/>
                </a:cubicBezTo>
                <a:cubicBezTo>
                  <a:pt x="23" y="6704"/>
                  <a:pt x="0" y="6681"/>
                  <a:pt x="0" y="6654"/>
                </a:cubicBezTo>
                <a:cubicBezTo>
                  <a:pt x="0" y="6626"/>
                  <a:pt x="23" y="6604"/>
                  <a:pt x="50" y="6604"/>
                </a:cubicBezTo>
                <a:cubicBezTo>
                  <a:pt x="78" y="6604"/>
                  <a:pt x="100" y="6626"/>
                  <a:pt x="100" y="6654"/>
                </a:cubicBezTo>
                <a:close/>
                <a:moveTo>
                  <a:pt x="100" y="6854"/>
                </a:moveTo>
                <a:lnTo>
                  <a:pt x="100" y="6854"/>
                </a:lnTo>
                <a:cubicBezTo>
                  <a:pt x="100" y="6882"/>
                  <a:pt x="78" y="6904"/>
                  <a:pt x="50" y="6904"/>
                </a:cubicBezTo>
                <a:cubicBezTo>
                  <a:pt x="23" y="6904"/>
                  <a:pt x="0" y="6882"/>
                  <a:pt x="0" y="6854"/>
                </a:cubicBezTo>
                <a:cubicBezTo>
                  <a:pt x="0" y="6826"/>
                  <a:pt x="23" y="6804"/>
                  <a:pt x="50" y="6804"/>
                </a:cubicBezTo>
                <a:cubicBezTo>
                  <a:pt x="78" y="6804"/>
                  <a:pt x="100" y="6826"/>
                  <a:pt x="100" y="6854"/>
                </a:cubicBezTo>
                <a:close/>
                <a:moveTo>
                  <a:pt x="100" y="7054"/>
                </a:moveTo>
                <a:lnTo>
                  <a:pt x="100" y="7054"/>
                </a:lnTo>
                <a:cubicBezTo>
                  <a:pt x="100" y="7082"/>
                  <a:pt x="78" y="7104"/>
                  <a:pt x="50" y="7104"/>
                </a:cubicBezTo>
                <a:cubicBezTo>
                  <a:pt x="23" y="7104"/>
                  <a:pt x="0" y="7082"/>
                  <a:pt x="0" y="7054"/>
                </a:cubicBezTo>
                <a:cubicBezTo>
                  <a:pt x="0" y="7026"/>
                  <a:pt x="23" y="7004"/>
                  <a:pt x="50" y="7004"/>
                </a:cubicBezTo>
                <a:cubicBezTo>
                  <a:pt x="78" y="7004"/>
                  <a:pt x="100" y="7026"/>
                  <a:pt x="100" y="7054"/>
                </a:cubicBezTo>
                <a:close/>
                <a:moveTo>
                  <a:pt x="100" y="7254"/>
                </a:moveTo>
                <a:lnTo>
                  <a:pt x="100" y="7254"/>
                </a:lnTo>
                <a:cubicBezTo>
                  <a:pt x="100" y="7282"/>
                  <a:pt x="78" y="7304"/>
                  <a:pt x="50" y="7304"/>
                </a:cubicBezTo>
                <a:cubicBezTo>
                  <a:pt x="23" y="7304"/>
                  <a:pt x="0" y="7282"/>
                  <a:pt x="0" y="7254"/>
                </a:cubicBezTo>
                <a:cubicBezTo>
                  <a:pt x="0" y="7226"/>
                  <a:pt x="23" y="7204"/>
                  <a:pt x="50" y="7204"/>
                </a:cubicBezTo>
                <a:cubicBezTo>
                  <a:pt x="78" y="7204"/>
                  <a:pt x="100" y="7226"/>
                  <a:pt x="100" y="7254"/>
                </a:cubicBezTo>
                <a:close/>
                <a:moveTo>
                  <a:pt x="100" y="7454"/>
                </a:moveTo>
                <a:lnTo>
                  <a:pt x="100" y="7454"/>
                </a:lnTo>
                <a:cubicBezTo>
                  <a:pt x="100" y="7482"/>
                  <a:pt x="78" y="7504"/>
                  <a:pt x="50" y="7504"/>
                </a:cubicBezTo>
                <a:cubicBezTo>
                  <a:pt x="23" y="7504"/>
                  <a:pt x="0" y="7482"/>
                  <a:pt x="0" y="7454"/>
                </a:cubicBezTo>
                <a:cubicBezTo>
                  <a:pt x="0" y="7427"/>
                  <a:pt x="23" y="7404"/>
                  <a:pt x="50" y="7404"/>
                </a:cubicBezTo>
                <a:cubicBezTo>
                  <a:pt x="78" y="7404"/>
                  <a:pt x="100" y="7427"/>
                  <a:pt x="100" y="7454"/>
                </a:cubicBezTo>
                <a:close/>
                <a:moveTo>
                  <a:pt x="100" y="7654"/>
                </a:moveTo>
                <a:lnTo>
                  <a:pt x="100" y="7654"/>
                </a:lnTo>
                <a:cubicBezTo>
                  <a:pt x="100" y="7682"/>
                  <a:pt x="78" y="7704"/>
                  <a:pt x="50" y="7704"/>
                </a:cubicBezTo>
                <a:cubicBezTo>
                  <a:pt x="23" y="7704"/>
                  <a:pt x="0" y="7682"/>
                  <a:pt x="0" y="7654"/>
                </a:cubicBezTo>
                <a:cubicBezTo>
                  <a:pt x="0" y="7627"/>
                  <a:pt x="23" y="7604"/>
                  <a:pt x="50" y="7604"/>
                </a:cubicBezTo>
                <a:cubicBezTo>
                  <a:pt x="78" y="7604"/>
                  <a:pt x="100" y="7627"/>
                  <a:pt x="100" y="7654"/>
                </a:cubicBezTo>
                <a:close/>
                <a:moveTo>
                  <a:pt x="100" y="7854"/>
                </a:moveTo>
                <a:lnTo>
                  <a:pt x="100" y="7854"/>
                </a:lnTo>
                <a:cubicBezTo>
                  <a:pt x="100" y="7882"/>
                  <a:pt x="78" y="7904"/>
                  <a:pt x="50" y="7904"/>
                </a:cubicBezTo>
                <a:cubicBezTo>
                  <a:pt x="23" y="7904"/>
                  <a:pt x="0" y="7882"/>
                  <a:pt x="0" y="7854"/>
                </a:cubicBezTo>
                <a:cubicBezTo>
                  <a:pt x="0" y="7827"/>
                  <a:pt x="23" y="7804"/>
                  <a:pt x="50" y="7804"/>
                </a:cubicBezTo>
                <a:cubicBezTo>
                  <a:pt x="78" y="7804"/>
                  <a:pt x="100" y="7827"/>
                  <a:pt x="100" y="7854"/>
                </a:cubicBezTo>
                <a:close/>
                <a:moveTo>
                  <a:pt x="100" y="8054"/>
                </a:moveTo>
                <a:lnTo>
                  <a:pt x="100" y="8055"/>
                </a:lnTo>
                <a:cubicBezTo>
                  <a:pt x="100" y="8082"/>
                  <a:pt x="78" y="8105"/>
                  <a:pt x="50" y="8105"/>
                </a:cubicBezTo>
                <a:cubicBezTo>
                  <a:pt x="23" y="8105"/>
                  <a:pt x="0" y="8082"/>
                  <a:pt x="0" y="8055"/>
                </a:cubicBezTo>
                <a:lnTo>
                  <a:pt x="0" y="8054"/>
                </a:lnTo>
                <a:cubicBezTo>
                  <a:pt x="0" y="8027"/>
                  <a:pt x="23" y="8004"/>
                  <a:pt x="50" y="8004"/>
                </a:cubicBezTo>
                <a:cubicBezTo>
                  <a:pt x="78" y="8004"/>
                  <a:pt x="100" y="8027"/>
                  <a:pt x="100" y="8054"/>
                </a:cubicBezTo>
                <a:close/>
                <a:moveTo>
                  <a:pt x="100" y="8255"/>
                </a:moveTo>
                <a:lnTo>
                  <a:pt x="100" y="8255"/>
                </a:lnTo>
                <a:cubicBezTo>
                  <a:pt x="100" y="8282"/>
                  <a:pt x="78" y="8305"/>
                  <a:pt x="50" y="8305"/>
                </a:cubicBezTo>
                <a:cubicBezTo>
                  <a:pt x="23" y="8305"/>
                  <a:pt x="0" y="8282"/>
                  <a:pt x="0" y="8255"/>
                </a:cubicBezTo>
                <a:cubicBezTo>
                  <a:pt x="0" y="8227"/>
                  <a:pt x="23" y="8205"/>
                  <a:pt x="50" y="8205"/>
                </a:cubicBezTo>
                <a:cubicBezTo>
                  <a:pt x="78" y="8205"/>
                  <a:pt x="100" y="8227"/>
                  <a:pt x="100" y="8255"/>
                </a:cubicBezTo>
                <a:close/>
                <a:moveTo>
                  <a:pt x="100" y="8455"/>
                </a:moveTo>
                <a:lnTo>
                  <a:pt x="100" y="8455"/>
                </a:lnTo>
                <a:cubicBezTo>
                  <a:pt x="100" y="8482"/>
                  <a:pt x="78" y="8505"/>
                  <a:pt x="50" y="8505"/>
                </a:cubicBezTo>
                <a:cubicBezTo>
                  <a:pt x="23" y="8505"/>
                  <a:pt x="0" y="8482"/>
                  <a:pt x="0" y="8455"/>
                </a:cubicBezTo>
                <a:cubicBezTo>
                  <a:pt x="0" y="8427"/>
                  <a:pt x="23" y="8405"/>
                  <a:pt x="50" y="8405"/>
                </a:cubicBezTo>
                <a:cubicBezTo>
                  <a:pt x="78" y="8405"/>
                  <a:pt x="100" y="8427"/>
                  <a:pt x="100" y="8455"/>
                </a:cubicBezTo>
                <a:close/>
                <a:moveTo>
                  <a:pt x="100" y="8655"/>
                </a:moveTo>
                <a:lnTo>
                  <a:pt x="100" y="8655"/>
                </a:lnTo>
                <a:cubicBezTo>
                  <a:pt x="100" y="8682"/>
                  <a:pt x="78" y="8705"/>
                  <a:pt x="50" y="8705"/>
                </a:cubicBezTo>
                <a:cubicBezTo>
                  <a:pt x="23" y="8705"/>
                  <a:pt x="0" y="8682"/>
                  <a:pt x="0" y="8655"/>
                </a:cubicBezTo>
                <a:cubicBezTo>
                  <a:pt x="0" y="8627"/>
                  <a:pt x="23" y="8605"/>
                  <a:pt x="50" y="8605"/>
                </a:cubicBezTo>
                <a:cubicBezTo>
                  <a:pt x="78" y="8605"/>
                  <a:pt x="100" y="8627"/>
                  <a:pt x="100" y="8655"/>
                </a:cubicBezTo>
                <a:close/>
                <a:moveTo>
                  <a:pt x="100" y="8855"/>
                </a:moveTo>
                <a:lnTo>
                  <a:pt x="100" y="8855"/>
                </a:lnTo>
                <a:cubicBezTo>
                  <a:pt x="100" y="8883"/>
                  <a:pt x="78" y="8905"/>
                  <a:pt x="50" y="8905"/>
                </a:cubicBezTo>
                <a:cubicBezTo>
                  <a:pt x="23" y="8905"/>
                  <a:pt x="0" y="8883"/>
                  <a:pt x="0" y="8855"/>
                </a:cubicBezTo>
                <a:cubicBezTo>
                  <a:pt x="0" y="8827"/>
                  <a:pt x="23" y="8805"/>
                  <a:pt x="50" y="8805"/>
                </a:cubicBezTo>
                <a:cubicBezTo>
                  <a:pt x="78" y="8805"/>
                  <a:pt x="100" y="8827"/>
                  <a:pt x="100" y="8855"/>
                </a:cubicBezTo>
                <a:close/>
                <a:moveTo>
                  <a:pt x="100" y="9055"/>
                </a:moveTo>
                <a:lnTo>
                  <a:pt x="100" y="9055"/>
                </a:lnTo>
                <a:cubicBezTo>
                  <a:pt x="100" y="9083"/>
                  <a:pt x="78" y="9105"/>
                  <a:pt x="50" y="9105"/>
                </a:cubicBezTo>
                <a:cubicBezTo>
                  <a:pt x="23" y="9105"/>
                  <a:pt x="0" y="9083"/>
                  <a:pt x="0" y="9055"/>
                </a:cubicBezTo>
                <a:cubicBezTo>
                  <a:pt x="0" y="9027"/>
                  <a:pt x="23" y="9005"/>
                  <a:pt x="50" y="9005"/>
                </a:cubicBezTo>
                <a:cubicBezTo>
                  <a:pt x="78" y="9005"/>
                  <a:pt x="100" y="9027"/>
                  <a:pt x="100" y="9055"/>
                </a:cubicBezTo>
                <a:close/>
                <a:moveTo>
                  <a:pt x="100" y="9255"/>
                </a:moveTo>
                <a:lnTo>
                  <a:pt x="100" y="9255"/>
                </a:lnTo>
                <a:cubicBezTo>
                  <a:pt x="100" y="9283"/>
                  <a:pt x="78" y="9305"/>
                  <a:pt x="50" y="9305"/>
                </a:cubicBezTo>
                <a:cubicBezTo>
                  <a:pt x="23" y="9305"/>
                  <a:pt x="0" y="9283"/>
                  <a:pt x="0" y="9255"/>
                </a:cubicBezTo>
                <a:cubicBezTo>
                  <a:pt x="0" y="9227"/>
                  <a:pt x="23" y="9205"/>
                  <a:pt x="50" y="9205"/>
                </a:cubicBezTo>
                <a:cubicBezTo>
                  <a:pt x="78" y="9205"/>
                  <a:pt x="100" y="9227"/>
                  <a:pt x="100" y="9255"/>
                </a:cubicBezTo>
                <a:close/>
                <a:moveTo>
                  <a:pt x="100" y="9455"/>
                </a:moveTo>
                <a:lnTo>
                  <a:pt x="100" y="9455"/>
                </a:lnTo>
                <a:cubicBezTo>
                  <a:pt x="100" y="9483"/>
                  <a:pt x="78" y="9505"/>
                  <a:pt x="50" y="9505"/>
                </a:cubicBezTo>
                <a:cubicBezTo>
                  <a:pt x="23" y="9505"/>
                  <a:pt x="0" y="9483"/>
                  <a:pt x="0" y="9455"/>
                </a:cubicBezTo>
                <a:cubicBezTo>
                  <a:pt x="0" y="9428"/>
                  <a:pt x="23" y="9405"/>
                  <a:pt x="50" y="9405"/>
                </a:cubicBezTo>
                <a:cubicBezTo>
                  <a:pt x="78" y="9405"/>
                  <a:pt x="100" y="9428"/>
                  <a:pt x="100" y="9455"/>
                </a:cubicBezTo>
                <a:close/>
                <a:moveTo>
                  <a:pt x="100" y="9655"/>
                </a:moveTo>
                <a:lnTo>
                  <a:pt x="100" y="9655"/>
                </a:lnTo>
                <a:cubicBezTo>
                  <a:pt x="100" y="9683"/>
                  <a:pt x="78" y="9705"/>
                  <a:pt x="50" y="9705"/>
                </a:cubicBezTo>
                <a:cubicBezTo>
                  <a:pt x="23" y="9705"/>
                  <a:pt x="0" y="9683"/>
                  <a:pt x="0" y="9655"/>
                </a:cubicBezTo>
                <a:cubicBezTo>
                  <a:pt x="0" y="9628"/>
                  <a:pt x="23" y="9605"/>
                  <a:pt x="50" y="9605"/>
                </a:cubicBezTo>
                <a:cubicBezTo>
                  <a:pt x="78" y="9605"/>
                  <a:pt x="100" y="9628"/>
                  <a:pt x="100" y="9655"/>
                </a:cubicBezTo>
                <a:close/>
                <a:moveTo>
                  <a:pt x="100" y="9855"/>
                </a:moveTo>
                <a:lnTo>
                  <a:pt x="100" y="9855"/>
                </a:lnTo>
                <a:cubicBezTo>
                  <a:pt x="100" y="9883"/>
                  <a:pt x="78" y="9905"/>
                  <a:pt x="50" y="9905"/>
                </a:cubicBezTo>
                <a:cubicBezTo>
                  <a:pt x="23" y="9905"/>
                  <a:pt x="0" y="9883"/>
                  <a:pt x="0" y="9855"/>
                </a:cubicBezTo>
                <a:cubicBezTo>
                  <a:pt x="0" y="9828"/>
                  <a:pt x="23" y="9805"/>
                  <a:pt x="50" y="9805"/>
                </a:cubicBezTo>
                <a:cubicBezTo>
                  <a:pt x="78" y="9805"/>
                  <a:pt x="100" y="9828"/>
                  <a:pt x="100" y="9855"/>
                </a:cubicBezTo>
                <a:close/>
                <a:moveTo>
                  <a:pt x="100" y="10055"/>
                </a:moveTo>
                <a:lnTo>
                  <a:pt x="100" y="10056"/>
                </a:lnTo>
                <a:cubicBezTo>
                  <a:pt x="100" y="10083"/>
                  <a:pt x="78" y="10106"/>
                  <a:pt x="50" y="10106"/>
                </a:cubicBezTo>
                <a:cubicBezTo>
                  <a:pt x="23" y="10106"/>
                  <a:pt x="0" y="10083"/>
                  <a:pt x="0" y="10056"/>
                </a:cubicBezTo>
                <a:lnTo>
                  <a:pt x="0" y="10055"/>
                </a:lnTo>
                <a:cubicBezTo>
                  <a:pt x="0" y="10028"/>
                  <a:pt x="23" y="10005"/>
                  <a:pt x="50" y="10005"/>
                </a:cubicBezTo>
                <a:cubicBezTo>
                  <a:pt x="78" y="10005"/>
                  <a:pt x="100" y="10028"/>
                  <a:pt x="100" y="10055"/>
                </a:cubicBezTo>
                <a:close/>
                <a:moveTo>
                  <a:pt x="100" y="10256"/>
                </a:moveTo>
                <a:lnTo>
                  <a:pt x="100" y="10256"/>
                </a:lnTo>
                <a:cubicBezTo>
                  <a:pt x="100" y="10283"/>
                  <a:pt x="78" y="10306"/>
                  <a:pt x="50" y="10306"/>
                </a:cubicBezTo>
                <a:cubicBezTo>
                  <a:pt x="23" y="10306"/>
                  <a:pt x="0" y="10283"/>
                  <a:pt x="0" y="10256"/>
                </a:cubicBezTo>
                <a:cubicBezTo>
                  <a:pt x="0" y="10228"/>
                  <a:pt x="23" y="10206"/>
                  <a:pt x="50" y="10206"/>
                </a:cubicBezTo>
                <a:cubicBezTo>
                  <a:pt x="78" y="10206"/>
                  <a:pt x="100" y="10228"/>
                  <a:pt x="100" y="10256"/>
                </a:cubicBezTo>
                <a:close/>
                <a:moveTo>
                  <a:pt x="100" y="10456"/>
                </a:moveTo>
                <a:lnTo>
                  <a:pt x="100" y="10456"/>
                </a:lnTo>
                <a:cubicBezTo>
                  <a:pt x="100" y="10483"/>
                  <a:pt x="78" y="10506"/>
                  <a:pt x="50" y="10506"/>
                </a:cubicBezTo>
                <a:cubicBezTo>
                  <a:pt x="23" y="10506"/>
                  <a:pt x="0" y="10483"/>
                  <a:pt x="0" y="10456"/>
                </a:cubicBezTo>
                <a:cubicBezTo>
                  <a:pt x="0" y="10428"/>
                  <a:pt x="23" y="10406"/>
                  <a:pt x="50" y="10406"/>
                </a:cubicBezTo>
                <a:cubicBezTo>
                  <a:pt x="78" y="10406"/>
                  <a:pt x="100" y="10428"/>
                  <a:pt x="100" y="10456"/>
                </a:cubicBezTo>
                <a:close/>
                <a:moveTo>
                  <a:pt x="100" y="10656"/>
                </a:moveTo>
                <a:lnTo>
                  <a:pt x="100" y="10656"/>
                </a:lnTo>
                <a:cubicBezTo>
                  <a:pt x="100" y="10683"/>
                  <a:pt x="78" y="10706"/>
                  <a:pt x="50" y="10706"/>
                </a:cubicBezTo>
                <a:cubicBezTo>
                  <a:pt x="23" y="10706"/>
                  <a:pt x="0" y="10683"/>
                  <a:pt x="0" y="10656"/>
                </a:cubicBezTo>
                <a:cubicBezTo>
                  <a:pt x="0" y="10628"/>
                  <a:pt x="23" y="10606"/>
                  <a:pt x="50" y="10606"/>
                </a:cubicBezTo>
                <a:cubicBezTo>
                  <a:pt x="78" y="10606"/>
                  <a:pt x="100" y="10628"/>
                  <a:pt x="100" y="10656"/>
                </a:cubicBezTo>
                <a:close/>
                <a:moveTo>
                  <a:pt x="100" y="10856"/>
                </a:moveTo>
                <a:lnTo>
                  <a:pt x="100" y="10856"/>
                </a:lnTo>
                <a:cubicBezTo>
                  <a:pt x="100" y="10884"/>
                  <a:pt x="78" y="10906"/>
                  <a:pt x="50" y="10906"/>
                </a:cubicBezTo>
                <a:cubicBezTo>
                  <a:pt x="23" y="10906"/>
                  <a:pt x="0" y="10884"/>
                  <a:pt x="0" y="10856"/>
                </a:cubicBezTo>
                <a:cubicBezTo>
                  <a:pt x="0" y="10828"/>
                  <a:pt x="23" y="10806"/>
                  <a:pt x="50" y="10806"/>
                </a:cubicBezTo>
                <a:cubicBezTo>
                  <a:pt x="78" y="10806"/>
                  <a:pt x="100" y="10828"/>
                  <a:pt x="100" y="10856"/>
                </a:cubicBezTo>
                <a:close/>
                <a:moveTo>
                  <a:pt x="100" y="11056"/>
                </a:moveTo>
                <a:lnTo>
                  <a:pt x="100" y="11056"/>
                </a:lnTo>
                <a:cubicBezTo>
                  <a:pt x="100" y="11084"/>
                  <a:pt x="78" y="11106"/>
                  <a:pt x="50" y="11106"/>
                </a:cubicBezTo>
                <a:cubicBezTo>
                  <a:pt x="23" y="11106"/>
                  <a:pt x="0" y="11084"/>
                  <a:pt x="0" y="11056"/>
                </a:cubicBezTo>
                <a:cubicBezTo>
                  <a:pt x="0" y="11028"/>
                  <a:pt x="23" y="11006"/>
                  <a:pt x="50" y="11006"/>
                </a:cubicBezTo>
                <a:cubicBezTo>
                  <a:pt x="78" y="11006"/>
                  <a:pt x="100" y="11028"/>
                  <a:pt x="100" y="11056"/>
                </a:cubicBezTo>
                <a:close/>
                <a:moveTo>
                  <a:pt x="100" y="11256"/>
                </a:moveTo>
                <a:lnTo>
                  <a:pt x="100" y="11256"/>
                </a:lnTo>
                <a:cubicBezTo>
                  <a:pt x="100" y="11284"/>
                  <a:pt x="78" y="11306"/>
                  <a:pt x="50" y="11306"/>
                </a:cubicBezTo>
                <a:cubicBezTo>
                  <a:pt x="23" y="11306"/>
                  <a:pt x="0" y="11284"/>
                  <a:pt x="0" y="11256"/>
                </a:cubicBezTo>
                <a:cubicBezTo>
                  <a:pt x="0" y="11228"/>
                  <a:pt x="23" y="11206"/>
                  <a:pt x="50" y="11206"/>
                </a:cubicBezTo>
                <a:cubicBezTo>
                  <a:pt x="78" y="11206"/>
                  <a:pt x="100" y="11228"/>
                  <a:pt x="100" y="11256"/>
                </a:cubicBezTo>
                <a:close/>
                <a:moveTo>
                  <a:pt x="100" y="11456"/>
                </a:moveTo>
                <a:lnTo>
                  <a:pt x="100" y="11456"/>
                </a:lnTo>
                <a:cubicBezTo>
                  <a:pt x="100" y="11484"/>
                  <a:pt x="78" y="11506"/>
                  <a:pt x="50" y="11506"/>
                </a:cubicBezTo>
                <a:cubicBezTo>
                  <a:pt x="23" y="11506"/>
                  <a:pt x="0" y="11484"/>
                  <a:pt x="0" y="11456"/>
                </a:cubicBezTo>
                <a:cubicBezTo>
                  <a:pt x="0" y="11429"/>
                  <a:pt x="23" y="11406"/>
                  <a:pt x="50" y="11406"/>
                </a:cubicBezTo>
                <a:cubicBezTo>
                  <a:pt x="78" y="11406"/>
                  <a:pt x="100" y="11429"/>
                  <a:pt x="100" y="11456"/>
                </a:cubicBezTo>
                <a:close/>
                <a:moveTo>
                  <a:pt x="100" y="11656"/>
                </a:moveTo>
                <a:lnTo>
                  <a:pt x="100" y="11656"/>
                </a:lnTo>
                <a:cubicBezTo>
                  <a:pt x="100" y="11684"/>
                  <a:pt x="78" y="11706"/>
                  <a:pt x="50" y="11706"/>
                </a:cubicBezTo>
                <a:cubicBezTo>
                  <a:pt x="23" y="11706"/>
                  <a:pt x="0" y="11684"/>
                  <a:pt x="0" y="11656"/>
                </a:cubicBezTo>
                <a:cubicBezTo>
                  <a:pt x="0" y="11629"/>
                  <a:pt x="23" y="11606"/>
                  <a:pt x="50" y="11606"/>
                </a:cubicBezTo>
                <a:cubicBezTo>
                  <a:pt x="78" y="11606"/>
                  <a:pt x="100" y="11629"/>
                  <a:pt x="100" y="11656"/>
                </a:cubicBezTo>
                <a:close/>
                <a:moveTo>
                  <a:pt x="100" y="11856"/>
                </a:moveTo>
                <a:lnTo>
                  <a:pt x="100" y="11856"/>
                </a:lnTo>
                <a:cubicBezTo>
                  <a:pt x="100" y="11884"/>
                  <a:pt x="78" y="11906"/>
                  <a:pt x="50" y="11906"/>
                </a:cubicBezTo>
                <a:cubicBezTo>
                  <a:pt x="23" y="11906"/>
                  <a:pt x="0" y="11884"/>
                  <a:pt x="0" y="11856"/>
                </a:cubicBezTo>
                <a:cubicBezTo>
                  <a:pt x="0" y="11829"/>
                  <a:pt x="23" y="11806"/>
                  <a:pt x="50" y="11806"/>
                </a:cubicBezTo>
                <a:cubicBezTo>
                  <a:pt x="78" y="11806"/>
                  <a:pt x="100" y="11829"/>
                  <a:pt x="100" y="11856"/>
                </a:cubicBezTo>
                <a:close/>
                <a:moveTo>
                  <a:pt x="100" y="12056"/>
                </a:moveTo>
                <a:lnTo>
                  <a:pt x="100" y="12057"/>
                </a:lnTo>
                <a:cubicBezTo>
                  <a:pt x="100" y="12084"/>
                  <a:pt x="78" y="12107"/>
                  <a:pt x="50" y="12107"/>
                </a:cubicBezTo>
                <a:cubicBezTo>
                  <a:pt x="23" y="12107"/>
                  <a:pt x="0" y="12084"/>
                  <a:pt x="0" y="12057"/>
                </a:cubicBezTo>
                <a:lnTo>
                  <a:pt x="0" y="12056"/>
                </a:lnTo>
                <a:cubicBezTo>
                  <a:pt x="0" y="12029"/>
                  <a:pt x="23" y="12006"/>
                  <a:pt x="50" y="12006"/>
                </a:cubicBezTo>
                <a:cubicBezTo>
                  <a:pt x="78" y="12006"/>
                  <a:pt x="100" y="12029"/>
                  <a:pt x="100" y="12056"/>
                </a:cubicBezTo>
                <a:close/>
                <a:moveTo>
                  <a:pt x="100" y="12257"/>
                </a:moveTo>
                <a:lnTo>
                  <a:pt x="100" y="12257"/>
                </a:lnTo>
                <a:cubicBezTo>
                  <a:pt x="100" y="12284"/>
                  <a:pt x="78" y="12307"/>
                  <a:pt x="50" y="12307"/>
                </a:cubicBezTo>
                <a:cubicBezTo>
                  <a:pt x="23" y="12307"/>
                  <a:pt x="0" y="12284"/>
                  <a:pt x="0" y="12257"/>
                </a:cubicBezTo>
                <a:cubicBezTo>
                  <a:pt x="0" y="12229"/>
                  <a:pt x="23" y="12207"/>
                  <a:pt x="50" y="12207"/>
                </a:cubicBezTo>
                <a:cubicBezTo>
                  <a:pt x="78" y="12207"/>
                  <a:pt x="100" y="12229"/>
                  <a:pt x="100" y="12257"/>
                </a:cubicBezTo>
                <a:close/>
                <a:moveTo>
                  <a:pt x="100" y="12457"/>
                </a:moveTo>
                <a:lnTo>
                  <a:pt x="100" y="12457"/>
                </a:lnTo>
                <a:cubicBezTo>
                  <a:pt x="100" y="12484"/>
                  <a:pt x="78" y="12507"/>
                  <a:pt x="50" y="12507"/>
                </a:cubicBezTo>
                <a:cubicBezTo>
                  <a:pt x="23" y="12507"/>
                  <a:pt x="0" y="12484"/>
                  <a:pt x="0" y="12457"/>
                </a:cubicBezTo>
                <a:cubicBezTo>
                  <a:pt x="0" y="12429"/>
                  <a:pt x="23" y="12407"/>
                  <a:pt x="50" y="12407"/>
                </a:cubicBezTo>
                <a:cubicBezTo>
                  <a:pt x="78" y="12407"/>
                  <a:pt x="100" y="12429"/>
                  <a:pt x="100" y="12457"/>
                </a:cubicBezTo>
                <a:close/>
                <a:moveTo>
                  <a:pt x="100" y="12657"/>
                </a:moveTo>
                <a:lnTo>
                  <a:pt x="100" y="12657"/>
                </a:lnTo>
                <a:cubicBezTo>
                  <a:pt x="100" y="12684"/>
                  <a:pt x="78" y="12707"/>
                  <a:pt x="50" y="12707"/>
                </a:cubicBezTo>
                <a:cubicBezTo>
                  <a:pt x="23" y="12707"/>
                  <a:pt x="0" y="12684"/>
                  <a:pt x="0" y="12657"/>
                </a:cubicBezTo>
                <a:cubicBezTo>
                  <a:pt x="0" y="12629"/>
                  <a:pt x="23" y="12607"/>
                  <a:pt x="50" y="12607"/>
                </a:cubicBezTo>
                <a:cubicBezTo>
                  <a:pt x="78" y="12607"/>
                  <a:pt x="100" y="12629"/>
                  <a:pt x="100" y="12657"/>
                </a:cubicBezTo>
                <a:close/>
                <a:moveTo>
                  <a:pt x="100" y="12857"/>
                </a:moveTo>
                <a:lnTo>
                  <a:pt x="100" y="12857"/>
                </a:lnTo>
                <a:cubicBezTo>
                  <a:pt x="100" y="12885"/>
                  <a:pt x="78" y="12907"/>
                  <a:pt x="50" y="12907"/>
                </a:cubicBezTo>
                <a:cubicBezTo>
                  <a:pt x="23" y="12907"/>
                  <a:pt x="0" y="12885"/>
                  <a:pt x="0" y="12857"/>
                </a:cubicBezTo>
                <a:cubicBezTo>
                  <a:pt x="0" y="12829"/>
                  <a:pt x="23" y="12807"/>
                  <a:pt x="50" y="12807"/>
                </a:cubicBezTo>
                <a:cubicBezTo>
                  <a:pt x="78" y="12807"/>
                  <a:pt x="100" y="12829"/>
                  <a:pt x="100" y="12857"/>
                </a:cubicBezTo>
                <a:close/>
                <a:moveTo>
                  <a:pt x="100" y="13057"/>
                </a:moveTo>
                <a:lnTo>
                  <a:pt x="100" y="13057"/>
                </a:lnTo>
                <a:cubicBezTo>
                  <a:pt x="100" y="13085"/>
                  <a:pt x="78" y="13107"/>
                  <a:pt x="50" y="13107"/>
                </a:cubicBezTo>
                <a:cubicBezTo>
                  <a:pt x="23" y="13107"/>
                  <a:pt x="0" y="13085"/>
                  <a:pt x="0" y="13057"/>
                </a:cubicBezTo>
                <a:cubicBezTo>
                  <a:pt x="0" y="13029"/>
                  <a:pt x="23" y="13007"/>
                  <a:pt x="50" y="13007"/>
                </a:cubicBezTo>
                <a:cubicBezTo>
                  <a:pt x="78" y="13007"/>
                  <a:pt x="100" y="13029"/>
                  <a:pt x="100" y="13057"/>
                </a:cubicBezTo>
                <a:close/>
                <a:moveTo>
                  <a:pt x="100" y="13257"/>
                </a:moveTo>
                <a:lnTo>
                  <a:pt x="100" y="13257"/>
                </a:lnTo>
                <a:cubicBezTo>
                  <a:pt x="100" y="13285"/>
                  <a:pt x="78" y="13307"/>
                  <a:pt x="50" y="13307"/>
                </a:cubicBezTo>
                <a:cubicBezTo>
                  <a:pt x="23" y="13307"/>
                  <a:pt x="0" y="13285"/>
                  <a:pt x="0" y="13257"/>
                </a:cubicBezTo>
                <a:cubicBezTo>
                  <a:pt x="0" y="13229"/>
                  <a:pt x="23" y="13207"/>
                  <a:pt x="50" y="13207"/>
                </a:cubicBezTo>
                <a:cubicBezTo>
                  <a:pt x="78" y="13207"/>
                  <a:pt x="100" y="13229"/>
                  <a:pt x="100" y="13257"/>
                </a:cubicBezTo>
                <a:close/>
                <a:moveTo>
                  <a:pt x="100" y="13457"/>
                </a:moveTo>
                <a:lnTo>
                  <a:pt x="100" y="13457"/>
                </a:lnTo>
                <a:cubicBezTo>
                  <a:pt x="100" y="13485"/>
                  <a:pt x="78" y="13507"/>
                  <a:pt x="50" y="13507"/>
                </a:cubicBezTo>
                <a:cubicBezTo>
                  <a:pt x="23" y="13507"/>
                  <a:pt x="0" y="13485"/>
                  <a:pt x="0" y="13457"/>
                </a:cubicBezTo>
                <a:cubicBezTo>
                  <a:pt x="0" y="13430"/>
                  <a:pt x="23" y="13407"/>
                  <a:pt x="50" y="13407"/>
                </a:cubicBezTo>
                <a:cubicBezTo>
                  <a:pt x="78" y="13407"/>
                  <a:pt x="100" y="13430"/>
                  <a:pt x="100" y="13457"/>
                </a:cubicBezTo>
                <a:close/>
                <a:moveTo>
                  <a:pt x="100" y="13657"/>
                </a:moveTo>
                <a:lnTo>
                  <a:pt x="100" y="13657"/>
                </a:lnTo>
                <a:cubicBezTo>
                  <a:pt x="100" y="13685"/>
                  <a:pt x="78" y="13707"/>
                  <a:pt x="50" y="13707"/>
                </a:cubicBezTo>
                <a:cubicBezTo>
                  <a:pt x="23" y="13707"/>
                  <a:pt x="0" y="13685"/>
                  <a:pt x="0" y="13657"/>
                </a:cubicBezTo>
                <a:cubicBezTo>
                  <a:pt x="0" y="13630"/>
                  <a:pt x="23" y="13607"/>
                  <a:pt x="50" y="13607"/>
                </a:cubicBezTo>
                <a:cubicBezTo>
                  <a:pt x="78" y="13607"/>
                  <a:pt x="100" y="13630"/>
                  <a:pt x="100" y="13657"/>
                </a:cubicBezTo>
                <a:close/>
                <a:moveTo>
                  <a:pt x="100" y="13857"/>
                </a:moveTo>
                <a:lnTo>
                  <a:pt x="100" y="13857"/>
                </a:lnTo>
                <a:cubicBezTo>
                  <a:pt x="100" y="13885"/>
                  <a:pt x="78" y="13907"/>
                  <a:pt x="50" y="13907"/>
                </a:cubicBezTo>
                <a:cubicBezTo>
                  <a:pt x="23" y="13907"/>
                  <a:pt x="0" y="13885"/>
                  <a:pt x="0" y="13857"/>
                </a:cubicBezTo>
                <a:cubicBezTo>
                  <a:pt x="0" y="13830"/>
                  <a:pt x="23" y="13807"/>
                  <a:pt x="50" y="13807"/>
                </a:cubicBezTo>
                <a:cubicBezTo>
                  <a:pt x="78" y="13807"/>
                  <a:pt x="100" y="13830"/>
                  <a:pt x="100" y="13857"/>
                </a:cubicBezTo>
                <a:close/>
                <a:moveTo>
                  <a:pt x="100" y="14057"/>
                </a:moveTo>
                <a:lnTo>
                  <a:pt x="100" y="14058"/>
                </a:lnTo>
                <a:cubicBezTo>
                  <a:pt x="100" y="14085"/>
                  <a:pt x="78" y="14108"/>
                  <a:pt x="50" y="14108"/>
                </a:cubicBezTo>
                <a:cubicBezTo>
                  <a:pt x="23" y="14108"/>
                  <a:pt x="0" y="14085"/>
                  <a:pt x="0" y="14058"/>
                </a:cubicBezTo>
                <a:lnTo>
                  <a:pt x="0" y="14057"/>
                </a:lnTo>
                <a:cubicBezTo>
                  <a:pt x="0" y="14030"/>
                  <a:pt x="23" y="14007"/>
                  <a:pt x="50" y="14007"/>
                </a:cubicBezTo>
                <a:cubicBezTo>
                  <a:pt x="78" y="14007"/>
                  <a:pt x="100" y="14030"/>
                  <a:pt x="100" y="14057"/>
                </a:cubicBezTo>
                <a:close/>
                <a:moveTo>
                  <a:pt x="100" y="14258"/>
                </a:moveTo>
                <a:lnTo>
                  <a:pt x="100" y="14258"/>
                </a:lnTo>
                <a:cubicBezTo>
                  <a:pt x="100" y="14285"/>
                  <a:pt x="78" y="14308"/>
                  <a:pt x="50" y="14308"/>
                </a:cubicBezTo>
                <a:cubicBezTo>
                  <a:pt x="23" y="14308"/>
                  <a:pt x="0" y="14285"/>
                  <a:pt x="0" y="14258"/>
                </a:cubicBezTo>
                <a:cubicBezTo>
                  <a:pt x="0" y="14230"/>
                  <a:pt x="23" y="14208"/>
                  <a:pt x="50" y="14208"/>
                </a:cubicBezTo>
                <a:cubicBezTo>
                  <a:pt x="78" y="14208"/>
                  <a:pt x="100" y="14230"/>
                  <a:pt x="100" y="14258"/>
                </a:cubicBezTo>
                <a:close/>
                <a:moveTo>
                  <a:pt x="100" y="14458"/>
                </a:moveTo>
                <a:lnTo>
                  <a:pt x="100" y="14458"/>
                </a:lnTo>
                <a:cubicBezTo>
                  <a:pt x="100" y="14485"/>
                  <a:pt x="78" y="14508"/>
                  <a:pt x="50" y="14508"/>
                </a:cubicBezTo>
                <a:cubicBezTo>
                  <a:pt x="23" y="14508"/>
                  <a:pt x="0" y="14485"/>
                  <a:pt x="0" y="14458"/>
                </a:cubicBezTo>
                <a:cubicBezTo>
                  <a:pt x="0" y="14430"/>
                  <a:pt x="23" y="14408"/>
                  <a:pt x="50" y="14408"/>
                </a:cubicBezTo>
                <a:cubicBezTo>
                  <a:pt x="78" y="14408"/>
                  <a:pt x="100" y="14430"/>
                  <a:pt x="100" y="14458"/>
                </a:cubicBezTo>
                <a:close/>
                <a:moveTo>
                  <a:pt x="100" y="14658"/>
                </a:moveTo>
                <a:lnTo>
                  <a:pt x="100" y="14658"/>
                </a:lnTo>
                <a:cubicBezTo>
                  <a:pt x="100" y="14685"/>
                  <a:pt x="78" y="14708"/>
                  <a:pt x="50" y="14708"/>
                </a:cubicBezTo>
                <a:cubicBezTo>
                  <a:pt x="23" y="14708"/>
                  <a:pt x="0" y="14685"/>
                  <a:pt x="0" y="14658"/>
                </a:cubicBezTo>
                <a:cubicBezTo>
                  <a:pt x="0" y="14630"/>
                  <a:pt x="23" y="14608"/>
                  <a:pt x="50" y="14608"/>
                </a:cubicBezTo>
                <a:cubicBezTo>
                  <a:pt x="78" y="14608"/>
                  <a:pt x="100" y="14630"/>
                  <a:pt x="100" y="14658"/>
                </a:cubicBezTo>
                <a:close/>
                <a:moveTo>
                  <a:pt x="100" y="14858"/>
                </a:moveTo>
                <a:lnTo>
                  <a:pt x="100" y="14858"/>
                </a:lnTo>
                <a:cubicBezTo>
                  <a:pt x="100" y="14886"/>
                  <a:pt x="78" y="14908"/>
                  <a:pt x="50" y="14908"/>
                </a:cubicBezTo>
                <a:cubicBezTo>
                  <a:pt x="23" y="14908"/>
                  <a:pt x="0" y="14886"/>
                  <a:pt x="0" y="14858"/>
                </a:cubicBezTo>
                <a:cubicBezTo>
                  <a:pt x="0" y="14830"/>
                  <a:pt x="23" y="14808"/>
                  <a:pt x="50" y="14808"/>
                </a:cubicBezTo>
                <a:cubicBezTo>
                  <a:pt x="78" y="14808"/>
                  <a:pt x="100" y="14830"/>
                  <a:pt x="100" y="14858"/>
                </a:cubicBezTo>
                <a:close/>
                <a:moveTo>
                  <a:pt x="100" y="15058"/>
                </a:moveTo>
                <a:lnTo>
                  <a:pt x="100" y="15058"/>
                </a:lnTo>
                <a:cubicBezTo>
                  <a:pt x="100" y="15086"/>
                  <a:pt x="78" y="15108"/>
                  <a:pt x="50" y="15108"/>
                </a:cubicBezTo>
                <a:cubicBezTo>
                  <a:pt x="23" y="15108"/>
                  <a:pt x="0" y="15086"/>
                  <a:pt x="0" y="15058"/>
                </a:cubicBezTo>
                <a:cubicBezTo>
                  <a:pt x="0" y="15030"/>
                  <a:pt x="23" y="15008"/>
                  <a:pt x="50" y="15008"/>
                </a:cubicBezTo>
                <a:cubicBezTo>
                  <a:pt x="78" y="15008"/>
                  <a:pt x="100" y="15030"/>
                  <a:pt x="100" y="15058"/>
                </a:cubicBezTo>
                <a:close/>
                <a:moveTo>
                  <a:pt x="100" y="15258"/>
                </a:moveTo>
                <a:lnTo>
                  <a:pt x="100" y="15258"/>
                </a:lnTo>
                <a:cubicBezTo>
                  <a:pt x="100" y="15286"/>
                  <a:pt x="78" y="15308"/>
                  <a:pt x="50" y="15308"/>
                </a:cubicBezTo>
                <a:cubicBezTo>
                  <a:pt x="23" y="15308"/>
                  <a:pt x="0" y="15286"/>
                  <a:pt x="0" y="15258"/>
                </a:cubicBezTo>
                <a:cubicBezTo>
                  <a:pt x="0" y="15230"/>
                  <a:pt x="23" y="15208"/>
                  <a:pt x="50" y="15208"/>
                </a:cubicBezTo>
                <a:cubicBezTo>
                  <a:pt x="78" y="15208"/>
                  <a:pt x="100" y="15230"/>
                  <a:pt x="100" y="15258"/>
                </a:cubicBezTo>
                <a:close/>
                <a:moveTo>
                  <a:pt x="100" y="15458"/>
                </a:moveTo>
                <a:lnTo>
                  <a:pt x="100" y="15458"/>
                </a:lnTo>
                <a:cubicBezTo>
                  <a:pt x="100" y="15486"/>
                  <a:pt x="78" y="15508"/>
                  <a:pt x="50" y="15508"/>
                </a:cubicBezTo>
                <a:cubicBezTo>
                  <a:pt x="23" y="15508"/>
                  <a:pt x="0" y="15486"/>
                  <a:pt x="0" y="15458"/>
                </a:cubicBezTo>
                <a:cubicBezTo>
                  <a:pt x="0" y="15431"/>
                  <a:pt x="23" y="15408"/>
                  <a:pt x="50" y="15408"/>
                </a:cubicBezTo>
                <a:cubicBezTo>
                  <a:pt x="78" y="15408"/>
                  <a:pt x="100" y="15431"/>
                  <a:pt x="100" y="15458"/>
                </a:cubicBezTo>
                <a:close/>
                <a:moveTo>
                  <a:pt x="100" y="15658"/>
                </a:moveTo>
                <a:lnTo>
                  <a:pt x="100" y="15658"/>
                </a:lnTo>
                <a:cubicBezTo>
                  <a:pt x="100" y="15686"/>
                  <a:pt x="78" y="15708"/>
                  <a:pt x="50" y="15708"/>
                </a:cubicBezTo>
                <a:cubicBezTo>
                  <a:pt x="23" y="15708"/>
                  <a:pt x="0" y="15686"/>
                  <a:pt x="0" y="15658"/>
                </a:cubicBezTo>
                <a:cubicBezTo>
                  <a:pt x="0" y="15631"/>
                  <a:pt x="23" y="15608"/>
                  <a:pt x="50" y="15608"/>
                </a:cubicBezTo>
                <a:cubicBezTo>
                  <a:pt x="78" y="15608"/>
                  <a:pt x="100" y="15631"/>
                  <a:pt x="100" y="15658"/>
                </a:cubicBezTo>
                <a:close/>
                <a:moveTo>
                  <a:pt x="100" y="15858"/>
                </a:moveTo>
                <a:lnTo>
                  <a:pt x="100" y="15858"/>
                </a:lnTo>
                <a:cubicBezTo>
                  <a:pt x="100" y="15886"/>
                  <a:pt x="78" y="15908"/>
                  <a:pt x="50" y="15908"/>
                </a:cubicBezTo>
                <a:cubicBezTo>
                  <a:pt x="23" y="15908"/>
                  <a:pt x="0" y="15886"/>
                  <a:pt x="0" y="15858"/>
                </a:cubicBezTo>
                <a:cubicBezTo>
                  <a:pt x="0" y="15831"/>
                  <a:pt x="23" y="15808"/>
                  <a:pt x="50" y="15808"/>
                </a:cubicBezTo>
                <a:cubicBezTo>
                  <a:pt x="78" y="15808"/>
                  <a:pt x="100" y="15831"/>
                  <a:pt x="100" y="15858"/>
                </a:cubicBezTo>
                <a:close/>
                <a:moveTo>
                  <a:pt x="100" y="16058"/>
                </a:moveTo>
                <a:lnTo>
                  <a:pt x="100" y="16059"/>
                </a:lnTo>
                <a:cubicBezTo>
                  <a:pt x="100" y="16086"/>
                  <a:pt x="78" y="16109"/>
                  <a:pt x="50" y="16109"/>
                </a:cubicBezTo>
                <a:cubicBezTo>
                  <a:pt x="23" y="16109"/>
                  <a:pt x="0" y="16086"/>
                  <a:pt x="0" y="16059"/>
                </a:cubicBezTo>
                <a:lnTo>
                  <a:pt x="0" y="16058"/>
                </a:lnTo>
                <a:cubicBezTo>
                  <a:pt x="0" y="16031"/>
                  <a:pt x="23" y="16008"/>
                  <a:pt x="50" y="16008"/>
                </a:cubicBezTo>
                <a:cubicBezTo>
                  <a:pt x="78" y="16008"/>
                  <a:pt x="100" y="16031"/>
                  <a:pt x="100" y="16058"/>
                </a:cubicBezTo>
                <a:close/>
                <a:moveTo>
                  <a:pt x="100" y="16259"/>
                </a:moveTo>
                <a:lnTo>
                  <a:pt x="100" y="16259"/>
                </a:lnTo>
                <a:cubicBezTo>
                  <a:pt x="100" y="16286"/>
                  <a:pt x="78" y="16309"/>
                  <a:pt x="50" y="16309"/>
                </a:cubicBezTo>
                <a:cubicBezTo>
                  <a:pt x="23" y="16309"/>
                  <a:pt x="0" y="16286"/>
                  <a:pt x="0" y="16259"/>
                </a:cubicBezTo>
                <a:cubicBezTo>
                  <a:pt x="0" y="16231"/>
                  <a:pt x="23" y="16209"/>
                  <a:pt x="50" y="16209"/>
                </a:cubicBezTo>
                <a:cubicBezTo>
                  <a:pt x="78" y="16209"/>
                  <a:pt x="100" y="16231"/>
                  <a:pt x="100" y="16259"/>
                </a:cubicBezTo>
                <a:close/>
                <a:moveTo>
                  <a:pt x="100" y="16459"/>
                </a:moveTo>
                <a:lnTo>
                  <a:pt x="100" y="16459"/>
                </a:lnTo>
                <a:cubicBezTo>
                  <a:pt x="100" y="16486"/>
                  <a:pt x="78" y="16509"/>
                  <a:pt x="50" y="16509"/>
                </a:cubicBezTo>
                <a:cubicBezTo>
                  <a:pt x="23" y="16509"/>
                  <a:pt x="0" y="16486"/>
                  <a:pt x="0" y="16459"/>
                </a:cubicBezTo>
                <a:cubicBezTo>
                  <a:pt x="0" y="16431"/>
                  <a:pt x="23" y="16409"/>
                  <a:pt x="50" y="16409"/>
                </a:cubicBezTo>
                <a:cubicBezTo>
                  <a:pt x="78" y="16409"/>
                  <a:pt x="100" y="16431"/>
                  <a:pt x="100" y="16459"/>
                </a:cubicBezTo>
                <a:close/>
                <a:moveTo>
                  <a:pt x="100" y="16659"/>
                </a:moveTo>
                <a:lnTo>
                  <a:pt x="100" y="16659"/>
                </a:lnTo>
                <a:cubicBezTo>
                  <a:pt x="100" y="16686"/>
                  <a:pt x="78" y="16709"/>
                  <a:pt x="50" y="16709"/>
                </a:cubicBezTo>
                <a:cubicBezTo>
                  <a:pt x="23" y="16709"/>
                  <a:pt x="0" y="16686"/>
                  <a:pt x="0" y="16659"/>
                </a:cubicBezTo>
                <a:cubicBezTo>
                  <a:pt x="0" y="16631"/>
                  <a:pt x="23" y="16609"/>
                  <a:pt x="50" y="16609"/>
                </a:cubicBezTo>
                <a:cubicBezTo>
                  <a:pt x="78" y="16609"/>
                  <a:pt x="100" y="16631"/>
                  <a:pt x="100" y="16659"/>
                </a:cubicBezTo>
                <a:close/>
                <a:moveTo>
                  <a:pt x="100" y="16859"/>
                </a:moveTo>
                <a:lnTo>
                  <a:pt x="100" y="16859"/>
                </a:lnTo>
                <a:cubicBezTo>
                  <a:pt x="100" y="16887"/>
                  <a:pt x="78" y="16909"/>
                  <a:pt x="50" y="16909"/>
                </a:cubicBezTo>
                <a:cubicBezTo>
                  <a:pt x="23" y="16909"/>
                  <a:pt x="0" y="16887"/>
                  <a:pt x="0" y="16859"/>
                </a:cubicBezTo>
                <a:cubicBezTo>
                  <a:pt x="0" y="16831"/>
                  <a:pt x="23" y="16809"/>
                  <a:pt x="50" y="16809"/>
                </a:cubicBezTo>
                <a:cubicBezTo>
                  <a:pt x="78" y="16809"/>
                  <a:pt x="100" y="16831"/>
                  <a:pt x="100" y="16859"/>
                </a:cubicBezTo>
                <a:close/>
                <a:moveTo>
                  <a:pt x="100" y="17059"/>
                </a:moveTo>
                <a:lnTo>
                  <a:pt x="100" y="17059"/>
                </a:lnTo>
                <a:cubicBezTo>
                  <a:pt x="100" y="17087"/>
                  <a:pt x="78" y="17109"/>
                  <a:pt x="50" y="17109"/>
                </a:cubicBezTo>
                <a:cubicBezTo>
                  <a:pt x="23" y="17109"/>
                  <a:pt x="0" y="17087"/>
                  <a:pt x="0" y="17059"/>
                </a:cubicBezTo>
                <a:cubicBezTo>
                  <a:pt x="0" y="17031"/>
                  <a:pt x="23" y="17009"/>
                  <a:pt x="50" y="17009"/>
                </a:cubicBezTo>
                <a:cubicBezTo>
                  <a:pt x="78" y="17009"/>
                  <a:pt x="100" y="17031"/>
                  <a:pt x="100" y="17059"/>
                </a:cubicBezTo>
                <a:close/>
                <a:moveTo>
                  <a:pt x="100" y="17259"/>
                </a:moveTo>
                <a:lnTo>
                  <a:pt x="100" y="17259"/>
                </a:lnTo>
                <a:cubicBezTo>
                  <a:pt x="100" y="17287"/>
                  <a:pt x="78" y="17309"/>
                  <a:pt x="50" y="17309"/>
                </a:cubicBezTo>
                <a:cubicBezTo>
                  <a:pt x="23" y="17309"/>
                  <a:pt x="0" y="17287"/>
                  <a:pt x="0" y="17259"/>
                </a:cubicBezTo>
                <a:cubicBezTo>
                  <a:pt x="0" y="17231"/>
                  <a:pt x="23" y="17209"/>
                  <a:pt x="50" y="17209"/>
                </a:cubicBezTo>
                <a:cubicBezTo>
                  <a:pt x="78" y="17209"/>
                  <a:pt x="100" y="17231"/>
                  <a:pt x="100" y="17259"/>
                </a:cubicBezTo>
                <a:close/>
                <a:moveTo>
                  <a:pt x="100" y="17459"/>
                </a:moveTo>
                <a:lnTo>
                  <a:pt x="100" y="17459"/>
                </a:lnTo>
                <a:cubicBezTo>
                  <a:pt x="100" y="17487"/>
                  <a:pt x="78" y="17509"/>
                  <a:pt x="50" y="17509"/>
                </a:cubicBezTo>
                <a:cubicBezTo>
                  <a:pt x="23" y="17509"/>
                  <a:pt x="0" y="17487"/>
                  <a:pt x="0" y="17459"/>
                </a:cubicBezTo>
                <a:cubicBezTo>
                  <a:pt x="0" y="17432"/>
                  <a:pt x="23" y="17409"/>
                  <a:pt x="50" y="17409"/>
                </a:cubicBezTo>
                <a:cubicBezTo>
                  <a:pt x="78" y="17409"/>
                  <a:pt x="100" y="17432"/>
                  <a:pt x="100" y="17459"/>
                </a:cubicBezTo>
                <a:close/>
                <a:moveTo>
                  <a:pt x="100" y="17659"/>
                </a:moveTo>
                <a:lnTo>
                  <a:pt x="100" y="17659"/>
                </a:lnTo>
                <a:cubicBezTo>
                  <a:pt x="100" y="17687"/>
                  <a:pt x="78" y="17709"/>
                  <a:pt x="50" y="17709"/>
                </a:cubicBezTo>
                <a:cubicBezTo>
                  <a:pt x="23" y="17709"/>
                  <a:pt x="0" y="17687"/>
                  <a:pt x="0" y="17659"/>
                </a:cubicBezTo>
                <a:cubicBezTo>
                  <a:pt x="0" y="17632"/>
                  <a:pt x="23" y="17609"/>
                  <a:pt x="50" y="17609"/>
                </a:cubicBezTo>
                <a:cubicBezTo>
                  <a:pt x="78" y="17609"/>
                  <a:pt x="100" y="17632"/>
                  <a:pt x="100" y="17659"/>
                </a:cubicBezTo>
                <a:close/>
                <a:moveTo>
                  <a:pt x="100" y="17859"/>
                </a:moveTo>
                <a:lnTo>
                  <a:pt x="100" y="17859"/>
                </a:lnTo>
                <a:cubicBezTo>
                  <a:pt x="100" y="17887"/>
                  <a:pt x="78" y="17909"/>
                  <a:pt x="50" y="17909"/>
                </a:cubicBezTo>
                <a:cubicBezTo>
                  <a:pt x="23" y="17909"/>
                  <a:pt x="0" y="17887"/>
                  <a:pt x="0" y="17859"/>
                </a:cubicBezTo>
                <a:cubicBezTo>
                  <a:pt x="0" y="17832"/>
                  <a:pt x="23" y="17809"/>
                  <a:pt x="50" y="17809"/>
                </a:cubicBezTo>
                <a:cubicBezTo>
                  <a:pt x="78" y="17809"/>
                  <a:pt x="100" y="17832"/>
                  <a:pt x="100" y="17859"/>
                </a:cubicBezTo>
                <a:close/>
                <a:moveTo>
                  <a:pt x="100" y="18059"/>
                </a:moveTo>
                <a:lnTo>
                  <a:pt x="100" y="18060"/>
                </a:lnTo>
                <a:cubicBezTo>
                  <a:pt x="100" y="18087"/>
                  <a:pt x="78" y="18110"/>
                  <a:pt x="50" y="18110"/>
                </a:cubicBezTo>
                <a:cubicBezTo>
                  <a:pt x="23" y="18110"/>
                  <a:pt x="0" y="18087"/>
                  <a:pt x="0" y="18060"/>
                </a:cubicBezTo>
                <a:lnTo>
                  <a:pt x="0" y="18059"/>
                </a:lnTo>
                <a:cubicBezTo>
                  <a:pt x="0" y="18032"/>
                  <a:pt x="23" y="18009"/>
                  <a:pt x="50" y="18009"/>
                </a:cubicBezTo>
                <a:cubicBezTo>
                  <a:pt x="78" y="18009"/>
                  <a:pt x="100" y="18032"/>
                  <a:pt x="100" y="18059"/>
                </a:cubicBezTo>
                <a:close/>
                <a:moveTo>
                  <a:pt x="100" y="18260"/>
                </a:moveTo>
                <a:lnTo>
                  <a:pt x="100" y="18260"/>
                </a:lnTo>
                <a:cubicBezTo>
                  <a:pt x="100" y="18287"/>
                  <a:pt x="78" y="18310"/>
                  <a:pt x="50" y="18310"/>
                </a:cubicBezTo>
                <a:cubicBezTo>
                  <a:pt x="23" y="18310"/>
                  <a:pt x="0" y="18287"/>
                  <a:pt x="0" y="18260"/>
                </a:cubicBezTo>
                <a:cubicBezTo>
                  <a:pt x="0" y="18232"/>
                  <a:pt x="23" y="18210"/>
                  <a:pt x="50" y="18210"/>
                </a:cubicBezTo>
                <a:cubicBezTo>
                  <a:pt x="78" y="18210"/>
                  <a:pt x="100" y="18232"/>
                  <a:pt x="100" y="18260"/>
                </a:cubicBezTo>
                <a:close/>
                <a:moveTo>
                  <a:pt x="100" y="18460"/>
                </a:moveTo>
                <a:lnTo>
                  <a:pt x="100" y="18460"/>
                </a:lnTo>
                <a:cubicBezTo>
                  <a:pt x="100" y="18487"/>
                  <a:pt x="78" y="18510"/>
                  <a:pt x="50" y="18510"/>
                </a:cubicBezTo>
                <a:cubicBezTo>
                  <a:pt x="23" y="18510"/>
                  <a:pt x="0" y="18487"/>
                  <a:pt x="0" y="18460"/>
                </a:cubicBezTo>
                <a:cubicBezTo>
                  <a:pt x="0" y="18432"/>
                  <a:pt x="23" y="18410"/>
                  <a:pt x="50" y="18410"/>
                </a:cubicBezTo>
                <a:cubicBezTo>
                  <a:pt x="78" y="18410"/>
                  <a:pt x="100" y="18432"/>
                  <a:pt x="100" y="18460"/>
                </a:cubicBezTo>
                <a:close/>
                <a:moveTo>
                  <a:pt x="100" y="18660"/>
                </a:moveTo>
                <a:lnTo>
                  <a:pt x="100" y="18660"/>
                </a:lnTo>
                <a:cubicBezTo>
                  <a:pt x="100" y="18688"/>
                  <a:pt x="78" y="18710"/>
                  <a:pt x="50" y="18710"/>
                </a:cubicBezTo>
                <a:cubicBezTo>
                  <a:pt x="23" y="18710"/>
                  <a:pt x="0" y="18688"/>
                  <a:pt x="0" y="18660"/>
                </a:cubicBezTo>
                <a:cubicBezTo>
                  <a:pt x="0" y="18632"/>
                  <a:pt x="23" y="18610"/>
                  <a:pt x="50" y="18610"/>
                </a:cubicBezTo>
                <a:cubicBezTo>
                  <a:pt x="78" y="18610"/>
                  <a:pt x="100" y="18632"/>
                  <a:pt x="100" y="18660"/>
                </a:cubicBezTo>
                <a:close/>
                <a:moveTo>
                  <a:pt x="100" y="18860"/>
                </a:moveTo>
                <a:lnTo>
                  <a:pt x="100" y="18860"/>
                </a:lnTo>
                <a:cubicBezTo>
                  <a:pt x="100" y="18888"/>
                  <a:pt x="78" y="18910"/>
                  <a:pt x="50" y="18910"/>
                </a:cubicBezTo>
                <a:cubicBezTo>
                  <a:pt x="23" y="18910"/>
                  <a:pt x="0" y="18888"/>
                  <a:pt x="0" y="18860"/>
                </a:cubicBezTo>
                <a:cubicBezTo>
                  <a:pt x="0" y="18832"/>
                  <a:pt x="23" y="18810"/>
                  <a:pt x="50" y="18810"/>
                </a:cubicBezTo>
                <a:cubicBezTo>
                  <a:pt x="78" y="18810"/>
                  <a:pt x="100" y="18832"/>
                  <a:pt x="100" y="18860"/>
                </a:cubicBezTo>
                <a:close/>
                <a:moveTo>
                  <a:pt x="100" y="19060"/>
                </a:moveTo>
                <a:lnTo>
                  <a:pt x="100" y="19060"/>
                </a:lnTo>
                <a:cubicBezTo>
                  <a:pt x="100" y="19088"/>
                  <a:pt x="78" y="19110"/>
                  <a:pt x="50" y="19110"/>
                </a:cubicBezTo>
                <a:cubicBezTo>
                  <a:pt x="23" y="19110"/>
                  <a:pt x="0" y="19088"/>
                  <a:pt x="0" y="19060"/>
                </a:cubicBezTo>
                <a:cubicBezTo>
                  <a:pt x="0" y="19032"/>
                  <a:pt x="23" y="19010"/>
                  <a:pt x="50" y="19010"/>
                </a:cubicBezTo>
                <a:cubicBezTo>
                  <a:pt x="78" y="19010"/>
                  <a:pt x="100" y="19032"/>
                  <a:pt x="100" y="19060"/>
                </a:cubicBezTo>
                <a:close/>
                <a:moveTo>
                  <a:pt x="100" y="19260"/>
                </a:moveTo>
                <a:lnTo>
                  <a:pt x="100" y="19260"/>
                </a:lnTo>
                <a:cubicBezTo>
                  <a:pt x="100" y="19288"/>
                  <a:pt x="78" y="19310"/>
                  <a:pt x="50" y="19310"/>
                </a:cubicBezTo>
                <a:cubicBezTo>
                  <a:pt x="23" y="19310"/>
                  <a:pt x="0" y="19288"/>
                  <a:pt x="0" y="19260"/>
                </a:cubicBezTo>
                <a:cubicBezTo>
                  <a:pt x="0" y="19232"/>
                  <a:pt x="23" y="19210"/>
                  <a:pt x="50" y="19210"/>
                </a:cubicBezTo>
                <a:cubicBezTo>
                  <a:pt x="78" y="19210"/>
                  <a:pt x="100" y="19232"/>
                  <a:pt x="100" y="19260"/>
                </a:cubicBezTo>
                <a:close/>
                <a:moveTo>
                  <a:pt x="100" y="19460"/>
                </a:moveTo>
                <a:lnTo>
                  <a:pt x="100" y="19460"/>
                </a:lnTo>
                <a:cubicBezTo>
                  <a:pt x="100" y="19488"/>
                  <a:pt x="78" y="19510"/>
                  <a:pt x="50" y="19510"/>
                </a:cubicBezTo>
                <a:cubicBezTo>
                  <a:pt x="23" y="19510"/>
                  <a:pt x="0" y="19488"/>
                  <a:pt x="0" y="19460"/>
                </a:cubicBezTo>
                <a:cubicBezTo>
                  <a:pt x="0" y="19433"/>
                  <a:pt x="23" y="19410"/>
                  <a:pt x="50" y="19410"/>
                </a:cubicBezTo>
                <a:cubicBezTo>
                  <a:pt x="78" y="19410"/>
                  <a:pt x="100" y="19433"/>
                  <a:pt x="100" y="19460"/>
                </a:cubicBezTo>
                <a:close/>
                <a:moveTo>
                  <a:pt x="100" y="19660"/>
                </a:moveTo>
                <a:lnTo>
                  <a:pt x="100" y="19660"/>
                </a:lnTo>
                <a:cubicBezTo>
                  <a:pt x="100" y="19688"/>
                  <a:pt x="78" y="19710"/>
                  <a:pt x="50" y="19710"/>
                </a:cubicBezTo>
                <a:cubicBezTo>
                  <a:pt x="23" y="19710"/>
                  <a:pt x="0" y="19688"/>
                  <a:pt x="0" y="19660"/>
                </a:cubicBezTo>
                <a:cubicBezTo>
                  <a:pt x="0" y="19633"/>
                  <a:pt x="23" y="19610"/>
                  <a:pt x="50" y="19610"/>
                </a:cubicBezTo>
                <a:cubicBezTo>
                  <a:pt x="78" y="19610"/>
                  <a:pt x="100" y="19633"/>
                  <a:pt x="100" y="19660"/>
                </a:cubicBezTo>
                <a:close/>
                <a:moveTo>
                  <a:pt x="100" y="19860"/>
                </a:moveTo>
                <a:lnTo>
                  <a:pt x="100" y="19861"/>
                </a:lnTo>
                <a:cubicBezTo>
                  <a:pt x="100" y="19888"/>
                  <a:pt x="78" y="19911"/>
                  <a:pt x="50" y="19911"/>
                </a:cubicBezTo>
                <a:cubicBezTo>
                  <a:pt x="23" y="19911"/>
                  <a:pt x="0" y="19888"/>
                  <a:pt x="0" y="19861"/>
                </a:cubicBezTo>
                <a:lnTo>
                  <a:pt x="0" y="19860"/>
                </a:lnTo>
                <a:cubicBezTo>
                  <a:pt x="0" y="19833"/>
                  <a:pt x="23" y="19810"/>
                  <a:pt x="50" y="19810"/>
                </a:cubicBezTo>
                <a:cubicBezTo>
                  <a:pt x="78" y="19810"/>
                  <a:pt x="100" y="19833"/>
                  <a:pt x="100" y="19860"/>
                </a:cubicBezTo>
                <a:close/>
                <a:moveTo>
                  <a:pt x="100" y="20061"/>
                </a:moveTo>
                <a:lnTo>
                  <a:pt x="100" y="20061"/>
                </a:lnTo>
                <a:cubicBezTo>
                  <a:pt x="100" y="20088"/>
                  <a:pt x="78" y="20111"/>
                  <a:pt x="50" y="20111"/>
                </a:cubicBezTo>
                <a:cubicBezTo>
                  <a:pt x="23" y="20111"/>
                  <a:pt x="0" y="20088"/>
                  <a:pt x="0" y="20061"/>
                </a:cubicBezTo>
                <a:cubicBezTo>
                  <a:pt x="0" y="20033"/>
                  <a:pt x="23" y="20011"/>
                  <a:pt x="50" y="20011"/>
                </a:cubicBezTo>
                <a:cubicBezTo>
                  <a:pt x="78" y="20011"/>
                  <a:pt x="100" y="20033"/>
                  <a:pt x="100" y="20061"/>
                </a:cubicBezTo>
                <a:close/>
                <a:moveTo>
                  <a:pt x="100" y="20261"/>
                </a:moveTo>
                <a:lnTo>
                  <a:pt x="100" y="20261"/>
                </a:lnTo>
                <a:cubicBezTo>
                  <a:pt x="100" y="20288"/>
                  <a:pt x="78" y="20311"/>
                  <a:pt x="50" y="20311"/>
                </a:cubicBezTo>
                <a:cubicBezTo>
                  <a:pt x="23" y="20311"/>
                  <a:pt x="0" y="20288"/>
                  <a:pt x="0" y="20261"/>
                </a:cubicBezTo>
                <a:cubicBezTo>
                  <a:pt x="0" y="20233"/>
                  <a:pt x="23" y="20211"/>
                  <a:pt x="50" y="20211"/>
                </a:cubicBezTo>
                <a:cubicBezTo>
                  <a:pt x="78" y="20211"/>
                  <a:pt x="100" y="20233"/>
                  <a:pt x="100" y="20261"/>
                </a:cubicBezTo>
                <a:close/>
                <a:moveTo>
                  <a:pt x="100" y="20461"/>
                </a:moveTo>
                <a:lnTo>
                  <a:pt x="100" y="20461"/>
                </a:lnTo>
                <a:cubicBezTo>
                  <a:pt x="100" y="20488"/>
                  <a:pt x="78" y="20511"/>
                  <a:pt x="50" y="20511"/>
                </a:cubicBezTo>
                <a:cubicBezTo>
                  <a:pt x="23" y="20511"/>
                  <a:pt x="0" y="20488"/>
                  <a:pt x="0" y="20461"/>
                </a:cubicBezTo>
                <a:cubicBezTo>
                  <a:pt x="0" y="20433"/>
                  <a:pt x="23" y="20411"/>
                  <a:pt x="50" y="20411"/>
                </a:cubicBezTo>
                <a:cubicBezTo>
                  <a:pt x="78" y="20411"/>
                  <a:pt x="100" y="20433"/>
                  <a:pt x="100" y="20461"/>
                </a:cubicBezTo>
                <a:close/>
                <a:moveTo>
                  <a:pt x="100" y="20661"/>
                </a:moveTo>
                <a:lnTo>
                  <a:pt x="100" y="20661"/>
                </a:lnTo>
                <a:cubicBezTo>
                  <a:pt x="100" y="20689"/>
                  <a:pt x="78" y="20711"/>
                  <a:pt x="50" y="20711"/>
                </a:cubicBezTo>
                <a:cubicBezTo>
                  <a:pt x="23" y="20711"/>
                  <a:pt x="0" y="20689"/>
                  <a:pt x="0" y="20661"/>
                </a:cubicBezTo>
                <a:cubicBezTo>
                  <a:pt x="0" y="20633"/>
                  <a:pt x="23" y="20611"/>
                  <a:pt x="50" y="20611"/>
                </a:cubicBezTo>
                <a:cubicBezTo>
                  <a:pt x="78" y="20611"/>
                  <a:pt x="100" y="20633"/>
                  <a:pt x="100" y="20661"/>
                </a:cubicBezTo>
                <a:close/>
                <a:moveTo>
                  <a:pt x="100" y="20861"/>
                </a:moveTo>
                <a:lnTo>
                  <a:pt x="100" y="20861"/>
                </a:lnTo>
                <a:cubicBezTo>
                  <a:pt x="100" y="20889"/>
                  <a:pt x="78" y="20911"/>
                  <a:pt x="50" y="20911"/>
                </a:cubicBezTo>
                <a:cubicBezTo>
                  <a:pt x="23" y="20911"/>
                  <a:pt x="0" y="20889"/>
                  <a:pt x="0" y="20861"/>
                </a:cubicBezTo>
                <a:cubicBezTo>
                  <a:pt x="0" y="20833"/>
                  <a:pt x="23" y="20811"/>
                  <a:pt x="50" y="20811"/>
                </a:cubicBezTo>
                <a:cubicBezTo>
                  <a:pt x="78" y="20811"/>
                  <a:pt x="100" y="20833"/>
                  <a:pt x="100" y="20861"/>
                </a:cubicBezTo>
                <a:close/>
                <a:moveTo>
                  <a:pt x="100" y="21061"/>
                </a:moveTo>
                <a:lnTo>
                  <a:pt x="100" y="21061"/>
                </a:lnTo>
                <a:cubicBezTo>
                  <a:pt x="100" y="21089"/>
                  <a:pt x="78" y="21111"/>
                  <a:pt x="50" y="21111"/>
                </a:cubicBezTo>
                <a:cubicBezTo>
                  <a:pt x="23" y="21111"/>
                  <a:pt x="0" y="21089"/>
                  <a:pt x="0" y="21061"/>
                </a:cubicBezTo>
                <a:cubicBezTo>
                  <a:pt x="0" y="21033"/>
                  <a:pt x="23" y="21011"/>
                  <a:pt x="50" y="21011"/>
                </a:cubicBezTo>
                <a:cubicBezTo>
                  <a:pt x="78" y="21011"/>
                  <a:pt x="100" y="21033"/>
                  <a:pt x="100" y="21061"/>
                </a:cubicBezTo>
                <a:close/>
                <a:moveTo>
                  <a:pt x="100" y="21261"/>
                </a:moveTo>
                <a:lnTo>
                  <a:pt x="100" y="21261"/>
                </a:lnTo>
                <a:cubicBezTo>
                  <a:pt x="100" y="21289"/>
                  <a:pt x="78" y="21311"/>
                  <a:pt x="50" y="21311"/>
                </a:cubicBezTo>
                <a:cubicBezTo>
                  <a:pt x="23" y="21311"/>
                  <a:pt x="0" y="21289"/>
                  <a:pt x="0" y="21261"/>
                </a:cubicBezTo>
                <a:cubicBezTo>
                  <a:pt x="0" y="21234"/>
                  <a:pt x="23" y="21211"/>
                  <a:pt x="50" y="21211"/>
                </a:cubicBezTo>
                <a:cubicBezTo>
                  <a:pt x="78" y="21211"/>
                  <a:pt x="100" y="21234"/>
                  <a:pt x="100" y="2126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76" name="Freeform 6"/>
          <p:cNvSpPr>
            <a:spLocks/>
          </p:cNvSpPr>
          <p:nvPr/>
        </p:nvSpPr>
        <p:spPr bwMode="auto">
          <a:xfrm>
            <a:off x="2411193" y="1945430"/>
            <a:ext cx="2301875" cy="1104900"/>
          </a:xfrm>
          <a:custGeom>
            <a:avLst/>
            <a:gdLst>
              <a:gd name="T0" fmla="*/ 2301875 w 1450"/>
              <a:gd name="T1" fmla="*/ 400050 h 696"/>
              <a:gd name="T2" fmla="*/ 0 w 1450"/>
              <a:gd name="T3" fmla="*/ 1104900 h 696"/>
              <a:gd name="T4" fmla="*/ 0 60000 65536"/>
              <a:gd name="T5" fmla="*/ 0 60000 65536"/>
            </a:gdLst>
            <a:ahLst/>
            <a:cxnLst>
              <a:cxn ang="T4">
                <a:pos x="T0" y="T1"/>
              </a:cxn>
              <a:cxn ang="T5">
                <a:pos x="T2" y="T3"/>
              </a:cxn>
            </a:cxnLst>
            <a:rect l="0" t="0" r="r" b="b"/>
            <a:pathLst>
              <a:path w="1450" h="696">
                <a:moveTo>
                  <a:pt x="1450" y="252"/>
                </a:moveTo>
                <a:cubicBezTo>
                  <a:pt x="861" y="0"/>
                  <a:pt x="212" y="199"/>
                  <a:pt x="0" y="696"/>
                </a:cubicBezTo>
              </a:path>
            </a:pathLst>
          </a:custGeom>
          <a:noFill/>
          <a:ln w="14288" cap="rnd">
            <a:solidFill>
              <a:srgbClr val="000000"/>
            </a:solidFill>
            <a:prstDash val="solid"/>
            <a:round/>
            <a:headEnd/>
            <a:tailEnd/>
          </a:ln>
        </p:spPr>
        <p:txBody>
          <a:bodyPr/>
          <a:lstStyle/>
          <a:p>
            <a:endParaRPr lang="en-US"/>
          </a:p>
        </p:txBody>
      </p:sp>
      <p:sp>
        <p:nvSpPr>
          <p:cNvPr id="77" name="Rectangle 7"/>
          <p:cNvSpPr>
            <a:spLocks noChangeArrowheads="1"/>
          </p:cNvSpPr>
          <p:nvPr/>
        </p:nvSpPr>
        <p:spPr bwMode="auto">
          <a:xfrm>
            <a:off x="3839943" y="2045443"/>
            <a:ext cx="996950" cy="369887"/>
          </a:xfrm>
          <a:prstGeom prst="rect">
            <a:avLst/>
          </a:prstGeom>
          <a:solidFill>
            <a:schemeClr val="bg1"/>
          </a:solidFill>
          <a:ln w="9525">
            <a:noFill/>
            <a:miter lim="800000"/>
            <a:headEnd/>
            <a:tailEnd/>
          </a:ln>
        </p:spPr>
        <p:txBody>
          <a:bodyPr/>
          <a:lstStyle/>
          <a:p>
            <a:pPr eaLnBrk="1" hangingPunct="1"/>
            <a:endParaRPr lang="en-US"/>
          </a:p>
        </p:txBody>
      </p:sp>
      <p:sp>
        <p:nvSpPr>
          <p:cNvPr id="78" name="Line 8"/>
          <p:cNvSpPr>
            <a:spLocks noChangeShapeType="1"/>
          </p:cNvSpPr>
          <p:nvPr/>
        </p:nvSpPr>
        <p:spPr bwMode="auto">
          <a:xfrm flipH="1">
            <a:off x="3825655" y="2159743"/>
            <a:ext cx="1309688" cy="9525"/>
          </a:xfrm>
          <a:prstGeom prst="line">
            <a:avLst/>
          </a:prstGeom>
          <a:noFill/>
          <a:ln w="14288" cap="rnd">
            <a:solidFill>
              <a:srgbClr val="000000"/>
            </a:solidFill>
            <a:round/>
            <a:headEnd/>
            <a:tailEnd/>
          </a:ln>
        </p:spPr>
        <p:txBody>
          <a:bodyPr/>
          <a:lstStyle/>
          <a:p>
            <a:endParaRPr lang="en-US"/>
          </a:p>
        </p:txBody>
      </p:sp>
      <p:sp>
        <p:nvSpPr>
          <p:cNvPr id="79" name="Freeform 9"/>
          <p:cNvSpPr>
            <a:spLocks noEditPoints="1"/>
          </p:cNvSpPr>
          <p:nvPr/>
        </p:nvSpPr>
        <p:spPr bwMode="auto">
          <a:xfrm>
            <a:off x="1345980" y="2123230"/>
            <a:ext cx="3803650" cy="14288"/>
          </a:xfrm>
          <a:custGeom>
            <a:avLst/>
            <a:gdLst>
              <a:gd name="T0" fmla="*/ 64073 w 13357"/>
              <a:gd name="T1" fmla="*/ 0 h 50"/>
              <a:gd name="T2" fmla="*/ 121027 w 13357"/>
              <a:gd name="T3" fmla="*/ 0 h 50"/>
              <a:gd name="T4" fmla="*/ 185099 w 13357"/>
              <a:gd name="T5" fmla="*/ 7144 h 50"/>
              <a:gd name="T6" fmla="*/ 235219 w 13357"/>
              <a:gd name="T7" fmla="*/ 14288 h 50"/>
              <a:gd name="T8" fmla="*/ 292172 w 13357"/>
              <a:gd name="T9" fmla="*/ 14288 h 50"/>
              <a:gd name="T10" fmla="*/ 342007 w 13357"/>
              <a:gd name="T11" fmla="*/ 7144 h 50"/>
              <a:gd name="T12" fmla="*/ 406080 w 13357"/>
              <a:gd name="T13" fmla="*/ 0 h 50"/>
              <a:gd name="T14" fmla="*/ 491510 w 13357"/>
              <a:gd name="T15" fmla="*/ 0 h 50"/>
              <a:gd name="T16" fmla="*/ 548464 w 13357"/>
              <a:gd name="T17" fmla="*/ 0 h 50"/>
              <a:gd name="T18" fmla="*/ 612537 w 13357"/>
              <a:gd name="T19" fmla="*/ 7144 h 50"/>
              <a:gd name="T20" fmla="*/ 662371 w 13357"/>
              <a:gd name="T21" fmla="*/ 14288 h 50"/>
              <a:gd name="T22" fmla="*/ 719325 w 13357"/>
              <a:gd name="T23" fmla="*/ 14288 h 50"/>
              <a:gd name="T24" fmla="*/ 769159 w 13357"/>
              <a:gd name="T25" fmla="*/ 7144 h 50"/>
              <a:gd name="T26" fmla="*/ 833517 w 13357"/>
              <a:gd name="T27" fmla="*/ 0 h 50"/>
              <a:gd name="T28" fmla="*/ 918947 w 13357"/>
              <a:gd name="T29" fmla="*/ 0 h 50"/>
              <a:gd name="T30" fmla="*/ 975901 w 13357"/>
              <a:gd name="T31" fmla="*/ 0 h 50"/>
              <a:gd name="T32" fmla="*/ 1039974 w 13357"/>
              <a:gd name="T33" fmla="*/ 7144 h 50"/>
              <a:gd name="T34" fmla="*/ 1089808 w 13357"/>
              <a:gd name="T35" fmla="*/ 14288 h 50"/>
              <a:gd name="T36" fmla="*/ 1146762 w 13357"/>
              <a:gd name="T37" fmla="*/ 14288 h 50"/>
              <a:gd name="T38" fmla="*/ 1196596 w 13357"/>
              <a:gd name="T39" fmla="*/ 7144 h 50"/>
              <a:gd name="T40" fmla="*/ 1260669 w 13357"/>
              <a:gd name="T41" fmla="*/ 0 h 50"/>
              <a:gd name="T42" fmla="*/ 1346100 w 13357"/>
              <a:gd name="T43" fmla="*/ 0 h 50"/>
              <a:gd name="T44" fmla="*/ 1403338 w 13357"/>
              <a:gd name="T45" fmla="*/ 0 h 50"/>
              <a:gd name="T46" fmla="*/ 1467411 w 13357"/>
              <a:gd name="T47" fmla="*/ 7144 h 50"/>
              <a:gd name="T48" fmla="*/ 1517245 w 13357"/>
              <a:gd name="T49" fmla="*/ 14288 h 50"/>
              <a:gd name="T50" fmla="*/ 1574199 w 13357"/>
              <a:gd name="T51" fmla="*/ 14288 h 50"/>
              <a:gd name="T52" fmla="*/ 1624034 w 13357"/>
              <a:gd name="T53" fmla="*/ 7144 h 50"/>
              <a:gd name="T54" fmla="*/ 1688106 w 13357"/>
              <a:gd name="T55" fmla="*/ 0 h 50"/>
              <a:gd name="T56" fmla="*/ 1773537 w 13357"/>
              <a:gd name="T57" fmla="*/ 0 h 50"/>
              <a:gd name="T58" fmla="*/ 1830491 w 13357"/>
              <a:gd name="T59" fmla="*/ 0 h 50"/>
              <a:gd name="T60" fmla="*/ 1894563 w 13357"/>
              <a:gd name="T61" fmla="*/ 7144 h 50"/>
              <a:gd name="T62" fmla="*/ 1944683 w 13357"/>
              <a:gd name="T63" fmla="*/ 14288 h 50"/>
              <a:gd name="T64" fmla="*/ 2001636 w 13357"/>
              <a:gd name="T65" fmla="*/ 14288 h 50"/>
              <a:gd name="T66" fmla="*/ 2051471 w 13357"/>
              <a:gd name="T67" fmla="*/ 7144 h 50"/>
              <a:gd name="T68" fmla="*/ 2115544 w 13357"/>
              <a:gd name="T69" fmla="*/ 0 h 50"/>
              <a:gd name="T70" fmla="*/ 2200974 w 13357"/>
              <a:gd name="T71" fmla="*/ 0 h 50"/>
              <a:gd name="T72" fmla="*/ 2257928 w 13357"/>
              <a:gd name="T73" fmla="*/ 0 h 50"/>
              <a:gd name="T74" fmla="*/ 2322001 w 13357"/>
              <a:gd name="T75" fmla="*/ 7144 h 50"/>
              <a:gd name="T76" fmla="*/ 2371835 w 13357"/>
              <a:gd name="T77" fmla="*/ 14288 h 50"/>
              <a:gd name="T78" fmla="*/ 2428789 w 13357"/>
              <a:gd name="T79" fmla="*/ 14288 h 50"/>
              <a:gd name="T80" fmla="*/ 2478623 w 13357"/>
              <a:gd name="T81" fmla="*/ 7144 h 50"/>
              <a:gd name="T82" fmla="*/ 2542981 w 13357"/>
              <a:gd name="T83" fmla="*/ 0 h 50"/>
              <a:gd name="T84" fmla="*/ 2628411 w 13357"/>
              <a:gd name="T85" fmla="*/ 0 h 50"/>
              <a:gd name="T86" fmla="*/ 2685365 w 13357"/>
              <a:gd name="T87" fmla="*/ 0 h 50"/>
              <a:gd name="T88" fmla="*/ 2749438 w 13357"/>
              <a:gd name="T89" fmla="*/ 7144 h 50"/>
              <a:gd name="T90" fmla="*/ 2799272 w 13357"/>
              <a:gd name="T91" fmla="*/ 14288 h 50"/>
              <a:gd name="T92" fmla="*/ 2856226 w 13357"/>
              <a:gd name="T93" fmla="*/ 14288 h 50"/>
              <a:gd name="T94" fmla="*/ 2906060 w 13357"/>
              <a:gd name="T95" fmla="*/ 7144 h 50"/>
              <a:gd name="T96" fmla="*/ 2970133 w 13357"/>
              <a:gd name="T97" fmla="*/ 0 h 50"/>
              <a:gd name="T98" fmla="*/ 3055564 w 13357"/>
              <a:gd name="T99" fmla="*/ 0 h 50"/>
              <a:gd name="T100" fmla="*/ 3112802 w 13357"/>
              <a:gd name="T101" fmla="*/ 0 h 50"/>
              <a:gd name="T102" fmla="*/ 3176875 w 13357"/>
              <a:gd name="T103" fmla="*/ 7144 h 50"/>
              <a:gd name="T104" fmla="*/ 3226709 w 13357"/>
              <a:gd name="T105" fmla="*/ 14288 h 50"/>
              <a:gd name="T106" fmla="*/ 3283663 w 13357"/>
              <a:gd name="T107" fmla="*/ 14288 h 50"/>
              <a:gd name="T108" fmla="*/ 3333498 w 13357"/>
              <a:gd name="T109" fmla="*/ 7144 h 50"/>
              <a:gd name="T110" fmla="*/ 3397570 w 13357"/>
              <a:gd name="T111" fmla="*/ 0 h 50"/>
              <a:gd name="T112" fmla="*/ 3483001 w 13357"/>
              <a:gd name="T113" fmla="*/ 0 h 50"/>
              <a:gd name="T114" fmla="*/ 3539955 w 13357"/>
              <a:gd name="T115" fmla="*/ 0 h 50"/>
              <a:gd name="T116" fmla="*/ 3604312 w 13357"/>
              <a:gd name="T117" fmla="*/ 7144 h 50"/>
              <a:gd name="T118" fmla="*/ 3654147 w 13357"/>
              <a:gd name="T119" fmla="*/ 14288 h 50"/>
              <a:gd name="T120" fmla="*/ 3711100 w 13357"/>
              <a:gd name="T121" fmla="*/ 14288 h 50"/>
              <a:gd name="T122" fmla="*/ 3760935 w 13357"/>
              <a:gd name="T123" fmla="*/ 7144 h 5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3357" h="50">
                <a:moveTo>
                  <a:pt x="25" y="0"/>
                </a:moveTo>
                <a:lnTo>
                  <a:pt x="25" y="0"/>
                </a:lnTo>
                <a:cubicBezTo>
                  <a:pt x="39" y="0"/>
                  <a:pt x="50" y="11"/>
                  <a:pt x="50" y="25"/>
                </a:cubicBezTo>
                <a:cubicBezTo>
                  <a:pt x="50" y="39"/>
                  <a:pt x="39" y="50"/>
                  <a:pt x="25" y="50"/>
                </a:cubicBezTo>
                <a:cubicBezTo>
                  <a:pt x="11" y="50"/>
                  <a:pt x="0" y="39"/>
                  <a:pt x="0" y="25"/>
                </a:cubicBezTo>
                <a:cubicBezTo>
                  <a:pt x="0" y="11"/>
                  <a:pt x="11" y="0"/>
                  <a:pt x="25" y="0"/>
                </a:cubicBezTo>
                <a:close/>
                <a:moveTo>
                  <a:pt x="125" y="0"/>
                </a:moveTo>
                <a:lnTo>
                  <a:pt x="125" y="0"/>
                </a:lnTo>
                <a:cubicBezTo>
                  <a:pt x="139" y="0"/>
                  <a:pt x="150" y="11"/>
                  <a:pt x="150" y="25"/>
                </a:cubicBezTo>
                <a:cubicBezTo>
                  <a:pt x="150" y="39"/>
                  <a:pt x="139" y="50"/>
                  <a:pt x="125" y="50"/>
                </a:cubicBezTo>
                <a:cubicBezTo>
                  <a:pt x="111" y="50"/>
                  <a:pt x="100" y="39"/>
                  <a:pt x="100" y="25"/>
                </a:cubicBezTo>
                <a:cubicBezTo>
                  <a:pt x="100" y="11"/>
                  <a:pt x="111" y="0"/>
                  <a:pt x="125" y="0"/>
                </a:cubicBezTo>
                <a:close/>
                <a:moveTo>
                  <a:pt x="225" y="0"/>
                </a:moveTo>
                <a:lnTo>
                  <a:pt x="225" y="0"/>
                </a:lnTo>
                <a:cubicBezTo>
                  <a:pt x="239" y="0"/>
                  <a:pt x="250" y="11"/>
                  <a:pt x="250" y="25"/>
                </a:cubicBezTo>
                <a:cubicBezTo>
                  <a:pt x="250" y="39"/>
                  <a:pt x="239" y="50"/>
                  <a:pt x="225" y="50"/>
                </a:cubicBezTo>
                <a:cubicBezTo>
                  <a:pt x="211" y="50"/>
                  <a:pt x="200" y="39"/>
                  <a:pt x="200" y="25"/>
                </a:cubicBezTo>
                <a:cubicBezTo>
                  <a:pt x="200" y="11"/>
                  <a:pt x="211" y="0"/>
                  <a:pt x="225" y="0"/>
                </a:cubicBezTo>
                <a:close/>
                <a:moveTo>
                  <a:pt x="325" y="0"/>
                </a:moveTo>
                <a:lnTo>
                  <a:pt x="325" y="0"/>
                </a:lnTo>
                <a:cubicBezTo>
                  <a:pt x="339" y="0"/>
                  <a:pt x="350" y="11"/>
                  <a:pt x="350" y="25"/>
                </a:cubicBezTo>
                <a:cubicBezTo>
                  <a:pt x="350" y="39"/>
                  <a:pt x="339" y="50"/>
                  <a:pt x="325" y="50"/>
                </a:cubicBezTo>
                <a:cubicBezTo>
                  <a:pt x="311" y="50"/>
                  <a:pt x="300" y="39"/>
                  <a:pt x="300" y="25"/>
                </a:cubicBezTo>
                <a:cubicBezTo>
                  <a:pt x="300" y="11"/>
                  <a:pt x="311" y="0"/>
                  <a:pt x="325" y="0"/>
                </a:cubicBezTo>
                <a:close/>
                <a:moveTo>
                  <a:pt x="425" y="0"/>
                </a:moveTo>
                <a:lnTo>
                  <a:pt x="425" y="0"/>
                </a:lnTo>
                <a:cubicBezTo>
                  <a:pt x="439" y="0"/>
                  <a:pt x="450" y="11"/>
                  <a:pt x="450" y="25"/>
                </a:cubicBezTo>
                <a:cubicBezTo>
                  <a:pt x="450" y="39"/>
                  <a:pt x="439" y="50"/>
                  <a:pt x="425" y="50"/>
                </a:cubicBezTo>
                <a:cubicBezTo>
                  <a:pt x="412" y="50"/>
                  <a:pt x="400" y="39"/>
                  <a:pt x="400" y="25"/>
                </a:cubicBezTo>
                <a:cubicBezTo>
                  <a:pt x="400" y="11"/>
                  <a:pt x="412" y="0"/>
                  <a:pt x="425" y="0"/>
                </a:cubicBezTo>
                <a:close/>
                <a:moveTo>
                  <a:pt x="525" y="0"/>
                </a:moveTo>
                <a:lnTo>
                  <a:pt x="525" y="0"/>
                </a:lnTo>
                <a:cubicBezTo>
                  <a:pt x="539" y="0"/>
                  <a:pt x="550" y="11"/>
                  <a:pt x="550" y="25"/>
                </a:cubicBezTo>
                <a:cubicBezTo>
                  <a:pt x="550" y="39"/>
                  <a:pt x="539" y="50"/>
                  <a:pt x="525" y="50"/>
                </a:cubicBezTo>
                <a:cubicBezTo>
                  <a:pt x="512" y="50"/>
                  <a:pt x="500" y="39"/>
                  <a:pt x="500" y="25"/>
                </a:cubicBezTo>
                <a:cubicBezTo>
                  <a:pt x="500" y="11"/>
                  <a:pt x="512" y="0"/>
                  <a:pt x="525" y="0"/>
                </a:cubicBezTo>
                <a:close/>
                <a:moveTo>
                  <a:pt x="625" y="0"/>
                </a:moveTo>
                <a:lnTo>
                  <a:pt x="625" y="0"/>
                </a:lnTo>
                <a:cubicBezTo>
                  <a:pt x="639" y="0"/>
                  <a:pt x="650" y="11"/>
                  <a:pt x="650" y="25"/>
                </a:cubicBezTo>
                <a:cubicBezTo>
                  <a:pt x="650" y="39"/>
                  <a:pt x="639" y="50"/>
                  <a:pt x="625" y="50"/>
                </a:cubicBezTo>
                <a:cubicBezTo>
                  <a:pt x="612" y="50"/>
                  <a:pt x="600" y="39"/>
                  <a:pt x="600" y="25"/>
                </a:cubicBezTo>
                <a:cubicBezTo>
                  <a:pt x="600" y="11"/>
                  <a:pt x="612" y="0"/>
                  <a:pt x="625" y="0"/>
                </a:cubicBezTo>
                <a:close/>
                <a:moveTo>
                  <a:pt x="725" y="0"/>
                </a:moveTo>
                <a:lnTo>
                  <a:pt x="726" y="0"/>
                </a:lnTo>
                <a:cubicBezTo>
                  <a:pt x="739" y="0"/>
                  <a:pt x="751" y="11"/>
                  <a:pt x="751" y="25"/>
                </a:cubicBezTo>
                <a:cubicBezTo>
                  <a:pt x="751" y="39"/>
                  <a:pt x="739" y="50"/>
                  <a:pt x="726" y="50"/>
                </a:cubicBezTo>
                <a:lnTo>
                  <a:pt x="725" y="50"/>
                </a:lnTo>
                <a:cubicBezTo>
                  <a:pt x="712" y="50"/>
                  <a:pt x="700" y="39"/>
                  <a:pt x="700" y="25"/>
                </a:cubicBezTo>
                <a:cubicBezTo>
                  <a:pt x="700" y="11"/>
                  <a:pt x="712" y="0"/>
                  <a:pt x="725" y="0"/>
                </a:cubicBezTo>
                <a:close/>
                <a:moveTo>
                  <a:pt x="826" y="0"/>
                </a:moveTo>
                <a:lnTo>
                  <a:pt x="826" y="0"/>
                </a:lnTo>
                <a:cubicBezTo>
                  <a:pt x="839" y="0"/>
                  <a:pt x="851" y="11"/>
                  <a:pt x="851" y="25"/>
                </a:cubicBezTo>
                <a:cubicBezTo>
                  <a:pt x="851" y="39"/>
                  <a:pt x="839" y="50"/>
                  <a:pt x="826" y="50"/>
                </a:cubicBezTo>
                <a:cubicBezTo>
                  <a:pt x="812" y="50"/>
                  <a:pt x="801" y="39"/>
                  <a:pt x="801" y="25"/>
                </a:cubicBezTo>
                <a:cubicBezTo>
                  <a:pt x="801" y="11"/>
                  <a:pt x="812" y="0"/>
                  <a:pt x="826" y="0"/>
                </a:cubicBezTo>
                <a:close/>
                <a:moveTo>
                  <a:pt x="926" y="0"/>
                </a:moveTo>
                <a:lnTo>
                  <a:pt x="926" y="0"/>
                </a:lnTo>
                <a:cubicBezTo>
                  <a:pt x="939" y="0"/>
                  <a:pt x="951" y="11"/>
                  <a:pt x="951" y="25"/>
                </a:cubicBezTo>
                <a:cubicBezTo>
                  <a:pt x="951" y="39"/>
                  <a:pt x="939" y="50"/>
                  <a:pt x="926" y="50"/>
                </a:cubicBezTo>
                <a:cubicBezTo>
                  <a:pt x="912" y="50"/>
                  <a:pt x="901" y="39"/>
                  <a:pt x="901" y="25"/>
                </a:cubicBezTo>
                <a:cubicBezTo>
                  <a:pt x="901" y="11"/>
                  <a:pt x="912" y="0"/>
                  <a:pt x="926" y="0"/>
                </a:cubicBezTo>
                <a:close/>
                <a:moveTo>
                  <a:pt x="1026" y="0"/>
                </a:moveTo>
                <a:lnTo>
                  <a:pt x="1026" y="0"/>
                </a:lnTo>
                <a:cubicBezTo>
                  <a:pt x="1039" y="0"/>
                  <a:pt x="1051" y="11"/>
                  <a:pt x="1051" y="25"/>
                </a:cubicBezTo>
                <a:cubicBezTo>
                  <a:pt x="1051" y="39"/>
                  <a:pt x="1039" y="50"/>
                  <a:pt x="1026" y="50"/>
                </a:cubicBezTo>
                <a:cubicBezTo>
                  <a:pt x="1012" y="50"/>
                  <a:pt x="1001" y="39"/>
                  <a:pt x="1001" y="25"/>
                </a:cubicBezTo>
                <a:cubicBezTo>
                  <a:pt x="1001" y="11"/>
                  <a:pt x="1012" y="0"/>
                  <a:pt x="1026" y="0"/>
                </a:cubicBezTo>
                <a:close/>
                <a:moveTo>
                  <a:pt x="1126" y="0"/>
                </a:moveTo>
                <a:lnTo>
                  <a:pt x="1126" y="0"/>
                </a:lnTo>
                <a:cubicBezTo>
                  <a:pt x="1140" y="0"/>
                  <a:pt x="1151" y="11"/>
                  <a:pt x="1151" y="25"/>
                </a:cubicBezTo>
                <a:cubicBezTo>
                  <a:pt x="1151" y="39"/>
                  <a:pt x="1140" y="50"/>
                  <a:pt x="1126" y="50"/>
                </a:cubicBezTo>
                <a:cubicBezTo>
                  <a:pt x="1112" y="50"/>
                  <a:pt x="1101" y="39"/>
                  <a:pt x="1101" y="25"/>
                </a:cubicBezTo>
                <a:cubicBezTo>
                  <a:pt x="1101" y="11"/>
                  <a:pt x="1112" y="0"/>
                  <a:pt x="1126" y="0"/>
                </a:cubicBezTo>
                <a:close/>
                <a:moveTo>
                  <a:pt x="1226" y="0"/>
                </a:moveTo>
                <a:lnTo>
                  <a:pt x="1226" y="0"/>
                </a:lnTo>
                <a:cubicBezTo>
                  <a:pt x="1240" y="0"/>
                  <a:pt x="1251" y="11"/>
                  <a:pt x="1251" y="25"/>
                </a:cubicBezTo>
                <a:cubicBezTo>
                  <a:pt x="1251" y="39"/>
                  <a:pt x="1240" y="50"/>
                  <a:pt x="1226" y="50"/>
                </a:cubicBezTo>
                <a:cubicBezTo>
                  <a:pt x="1212" y="50"/>
                  <a:pt x="1201" y="39"/>
                  <a:pt x="1201" y="25"/>
                </a:cubicBezTo>
                <a:cubicBezTo>
                  <a:pt x="1201" y="11"/>
                  <a:pt x="1212" y="0"/>
                  <a:pt x="1226" y="0"/>
                </a:cubicBezTo>
                <a:close/>
                <a:moveTo>
                  <a:pt x="1326" y="0"/>
                </a:moveTo>
                <a:lnTo>
                  <a:pt x="1326" y="0"/>
                </a:lnTo>
                <a:cubicBezTo>
                  <a:pt x="1340" y="0"/>
                  <a:pt x="1351" y="11"/>
                  <a:pt x="1351" y="25"/>
                </a:cubicBezTo>
                <a:cubicBezTo>
                  <a:pt x="1351" y="39"/>
                  <a:pt x="1340" y="50"/>
                  <a:pt x="1326" y="50"/>
                </a:cubicBezTo>
                <a:cubicBezTo>
                  <a:pt x="1312" y="50"/>
                  <a:pt x="1301" y="39"/>
                  <a:pt x="1301" y="25"/>
                </a:cubicBezTo>
                <a:cubicBezTo>
                  <a:pt x="1301" y="11"/>
                  <a:pt x="1312" y="0"/>
                  <a:pt x="1326" y="0"/>
                </a:cubicBezTo>
                <a:close/>
                <a:moveTo>
                  <a:pt x="1426" y="0"/>
                </a:moveTo>
                <a:lnTo>
                  <a:pt x="1426" y="0"/>
                </a:lnTo>
                <a:cubicBezTo>
                  <a:pt x="1440" y="0"/>
                  <a:pt x="1451" y="11"/>
                  <a:pt x="1451" y="25"/>
                </a:cubicBezTo>
                <a:cubicBezTo>
                  <a:pt x="1451" y="39"/>
                  <a:pt x="1440" y="50"/>
                  <a:pt x="1426" y="50"/>
                </a:cubicBezTo>
                <a:cubicBezTo>
                  <a:pt x="1412" y="50"/>
                  <a:pt x="1401" y="39"/>
                  <a:pt x="1401" y="25"/>
                </a:cubicBezTo>
                <a:cubicBezTo>
                  <a:pt x="1401" y="11"/>
                  <a:pt x="1412" y="0"/>
                  <a:pt x="1426" y="0"/>
                </a:cubicBezTo>
                <a:close/>
                <a:moveTo>
                  <a:pt x="1526" y="0"/>
                </a:moveTo>
                <a:lnTo>
                  <a:pt x="1526" y="0"/>
                </a:lnTo>
                <a:cubicBezTo>
                  <a:pt x="1540" y="0"/>
                  <a:pt x="1551" y="11"/>
                  <a:pt x="1551" y="25"/>
                </a:cubicBezTo>
                <a:cubicBezTo>
                  <a:pt x="1551" y="39"/>
                  <a:pt x="1540" y="50"/>
                  <a:pt x="1526" y="50"/>
                </a:cubicBezTo>
                <a:cubicBezTo>
                  <a:pt x="1512" y="50"/>
                  <a:pt x="1501" y="39"/>
                  <a:pt x="1501" y="25"/>
                </a:cubicBezTo>
                <a:cubicBezTo>
                  <a:pt x="1501" y="11"/>
                  <a:pt x="1512" y="0"/>
                  <a:pt x="1526" y="0"/>
                </a:cubicBezTo>
                <a:close/>
                <a:moveTo>
                  <a:pt x="1626" y="0"/>
                </a:moveTo>
                <a:lnTo>
                  <a:pt x="1626" y="0"/>
                </a:lnTo>
                <a:cubicBezTo>
                  <a:pt x="1640" y="0"/>
                  <a:pt x="1651" y="11"/>
                  <a:pt x="1651" y="25"/>
                </a:cubicBezTo>
                <a:cubicBezTo>
                  <a:pt x="1651" y="39"/>
                  <a:pt x="1640" y="50"/>
                  <a:pt x="1626" y="50"/>
                </a:cubicBezTo>
                <a:cubicBezTo>
                  <a:pt x="1612" y="50"/>
                  <a:pt x="1601" y="39"/>
                  <a:pt x="1601" y="25"/>
                </a:cubicBezTo>
                <a:cubicBezTo>
                  <a:pt x="1601" y="11"/>
                  <a:pt x="1612" y="0"/>
                  <a:pt x="1626" y="0"/>
                </a:cubicBezTo>
                <a:close/>
                <a:moveTo>
                  <a:pt x="1726" y="0"/>
                </a:moveTo>
                <a:lnTo>
                  <a:pt x="1726" y="0"/>
                </a:lnTo>
                <a:cubicBezTo>
                  <a:pt x="1740" y="0"/>
                  <a:pt x="1751" y="11"/>
                  <a:pt x="1751" y="25"/>
                </a:cubicBezTo>
                <a:cubicBezTo>
                  <a:pt x="1751" y="39"/>
                  <a:pt x="1740" y="50"/>
                  <a:pt x="1726" y="50"/>
                </a:cubicBezTo>
                <a:cubicBezTo>
                  <a:pt x="1712" y="50"/>
                  <a:pt x="1701" y="39"/>
                  <a:pt x="1701" y="25"/>
                </a:cubicBezTo>
                <a:cubicBezTo>
                  <a:pt x="1701" y="11"/>
                  <a:pt x="1712" y="0"/>
                  <a:pt x="1726" y="0"/>
                </a:cubicBezTo>
                <a:close/>
                <a:moveTo>
                  <a:pt x="1826" y="0"/>
                </a:moveTo>
                <a:lnTo>
                  <a:pt x="1826" y="0"/>
                </a:lnTo>
                <a:cubicBezTo>
                  <a:pt x="1840" y="0"/>
                  <a:pt x="1851" y="11"/>
                  <a:pt x="1851" y="25"/>
                </a:cubicBezTo>
                <a:cubicBezTo>
                  <a:pt x="1851" y="39"/>
                  <a:pt x="1840" y="50"/>
                  <a:pt x="1826" y="50"/>
                </a:cubicBezTo>
                <a:cubicBezTo>
                  <a:pt x="1812" y="50"/>
                  <a:pt x="1801" y="39"/>
                  <a:pt x="1801" y="25"/>
                </a:cubicBezTo>
                <a:cubicBezTo>
                  <a:pt x="1801" y="11"/>
                  <a:pt x="1812" y="0"/>
                  <a:pt x="1826" y="0"/>
                </a:cubicBezTo>
                <a:close/>
                <a:moveTo>
                  <a:pt x="1926" y="0"/>
                </a:moveTo>
                <a:lnTo>
                  <a:pt x="1926" y="0"/>
                </a:lnTo>
                <a:cubicBezTo>
                  <a:pt x="1940" y="0"/>
                  <a:pt x="1951" y="11"/>
                  <a:pt x="1951" y="25"/>
                </a:cubicBezTo>
                <a:cubicBezTo>
                  <a:pt x="1951" y="39"/>
                  <a:pt x="1940" y="50"/>
                  <a:pt x="1926" y="50"/>
                </a:cubicBezTo>
                <a:cubicBezTo>
                  <a:pt x="1912" y="50"/>
                  <a:pt x="1901" y="39"/>
                  <a:pt x="1901" y="25"/>
                </a:cubicBezTo>
                <a:cubicBezTo>
                  <a:pt x="1901" y="11"/>
                  <a:pt x="1912" y="0"/>
                  <a:pt x="1926" y="0"/>
                </a:cubicBezTo>
                <a:close/>
                <a:moveTo>
                  <a:pt x="2026" y="0"/>
                </a:moveTo>
                <a:lnTo>
                  <a:pt x="2026" y="0"/>
                </a:lnTo>
                <a:cubicBezTo>
                  <a:pt x="2040" y="0"/>
                  <a:pt x="2051" y="11"/>
                  <a:pt x="2051" y="25"/>
                </a:cubicBezTo>
                <a:cubicBezTo>
                  <a:pt x="2051" y="39"/>
                  <a:pt x="2040" y="50"/>
                  <a:pt x="2026" y="50"/>
                </a:cubicBezTo>
                <a:cubicBezTo>
                  <a:pt x="2012" y="50"/>
                  <a:pt x="2001" y="39"/>
                  <a:pt x="2001" y="25"/>
                </a:cubicBezTo>
                <a:cubicBezTo>
                  <a:pt x="2001" y="11"/>
                  <a:pt x="2012" y="0"/>
                  <a:pt x="2026" y="0"/>
                </a:cubicBezTo>
                <a:close/>
                <a:moveTo>
                  <a:pt x="2126" y="0"/>
                </a:moveTo>
                <a:lnTo>
                  <a:pt x="2126" y="0"/>
                </a:lnTo>
                <a:cubicBezTo>
                  <a:pt x="2140" y="0"/>
                  <a:pt x="2151" y="11"/>
                  <a:pt x="2151" y="25"/>
                </a:cubicBezTo>
                <a:cubicBezTo>
                  <a:pt x="2151" y="39"/>
                  <a:pt x="2140" y="50"/>
                  <a:pt x="2126" y="50"/>
                </a:cubicBezTo>
                <a:cubicBezTo>
                  <a:pt x="2112" y="50"/>
                  <a:pt x="2101" y="39"/>
                  <a:pt x="2101" y="25"/>
                </a:cubicBezTo>
                <a:cubicBezTo>
                  <a:pt x="2101" y="11"/>
                  <a:pt x="2112" y="0"/>
                  <a:pt x="2126" y="0"/>
                </a:cubicBezTo>
                <a:close/>
                <a:moveTo>
                  <a:pt x="2226" y="0"/>
                </a:moveTo>
                <a:lnTo>
                  <a:pt x="2226" y="0"/>
                </a:lnTo>
                <a:cubicBezTo>
                  <a:pt x="2240" y="0"/>
                  <a:pt x="2251" y="11"/>
                  <a:pt x="2251" y="25"/>
                </a:cubicBezTo>
                <a:cubicBezTo>
                  <a:pt x="2251" y="39"/>
                  <a:pt x="2240" y="50"/>
                  <a:pt x="2226" y="50"/>
                </a:cubicBezTo>
                <a:cubicBezTo>
                  <a:pt x="2212" y="50"/>
                  <a:pt x="2201" y="39"/>
                  <a:pt x="2201" y="25"/>
                </a:cubicBezTo>
                <a:cubicBezTo>
                  <a:pt x="2201" y="11"/>
                  <a:pt x="2212" y="0"/>
                  <a:pt x="2226" y="0"/>
                </a:cubicBezTo>
                <a:close/>
                <a:moveTo>
                  <a:pt x="2326" y="0"/>
                </a:moveTo>
                <a:lnTo>
                  <a:pt x="2326" y="0"/>
                </a:lnTo>
                <a:cubicBezTo>
                  <a:pt x="2340" y="0"/>
                  <a:pt x="2351" y="11"/>
                  <a:pt x="2351" y="25"/>
                </a:cubicBezTo>
                <a:cubicBezTo>
                  <a:pt x="2351" y="39"/>
                  <a:pt x="2340" y="50"/>
                  <a:pt x="2326" y="50"/>
                </a:cubicBezTo>
                <a:cubicBezTo>
                  <a:pt x="2312" y="50"/>
                  <a:pt x="2301" y="39"/>
                  <a:pt x="2301" y="25"/>
                </a:cubicBezTo>
                <a:cubicBezTo>
                  <a:pt x="2301" y="11"/>
                  <a:pt x="2312" y="0"/>
                  <a:pt x="2326" y="0"/>
                </a:cubicBezTo>
                <a:close/>
                <a:moveTo>
                  <a:pt x="2426" y="0"/>
                </a:moveTo>
                <a:lnTo>
                  <a:pt x="2426" y="0"/>
                </a:lnTo>
                <a:cubicBezTo>
                  <a:pt x="2440" y="0"/>
                  <a:pt x="2451" y="11"/>
                  <a:pt x="2451" y="25"/>
                </a:cubicBezTo>
                <a:cubicBezTo>
                  <a:pt x="2451" y="39"/>
                  <a:pt x="2440" y="50"/>
                  <a:pt x="2426" y="50"/>
                </a:cubicBezTo>
                <a:cubicBezTo>
                  <a:pt x="2413" y="50"/>
                  <a:pt x="2401" y="39"/>
                  <a:pt x="2401" y="25"/>
                </a:cubicBezTo>
                <a:cubicBezTo>
                  <a:pt x="2401" y="11"/>
                  <a:pt x="2413" y="0"/>
                  <a:pt x="2426" y="0"/>
                </a:cubicBezTo>
                <a:close/>
                <a:moveTo>
                  <a:pt x="2526" y="0"/>
                </a:moveTo>
                <a:lnTo>
                  <a:pt x="2526" y="0"/>
                </a:lnTo>
                <a:cubicBezTo>
                  <a:pt x="2540" y="0"/>
                  <a:pt x="2551" y="11"/>
                  <a:pt x="2551" y="25"/>
                </a:cubicBezTo>
                <a:cubicBezTo>
                  <a:pt x="2551" y="39"/>
                  <a:pt x="2540" y="50"/>
                  <a:pt x="2526" y="50"/>
                </a:cubicBezTo>
                <a:cubicBezTo>
                  <a:pt x="2513" y="50"/>
                  <a:pt x="2501" y="39"/>
                  <a:pt x="2501" y="25"/>
                </a:cubicBezTo>
                <a:cubicBezTo>
                  <a:pt x="2501" y="11"/>
                  <a:pt x="2513" y="0"/>
                  <a:pt x="2526" y="0"/>
                </a:cubicBezTo>
                <a:close/>
                <a:moveTo>
                  <a:pt x="2626" y="0"/>
                </a:moveTo>
                <a:lnTo>
                  <a:pt x="2626" y="0"/>
                </a:lnTo>
                <a:cubicBezTo>
                  <a:pt x="2640" y="0"/>
                  <a:pt x="2651" y="11"/>
                  <a:pt x="2651" y="25"/>
                </a:cubicBezTo>
                <a:cubicBezTo>
                  <a:pt x="2651" y="39"/>
                  <a:pt x="2640" y="50"/>
                  <a:pt x="2626" y="50"/>
                </a:cubicBezTo>
                <a:cubicBezTo>
                  <a:pt x="2613" y="50"/>
                  <a:pt x="2601" y="39"/>
                  <a:pt x="2601" y="25"/>
                </a:cubicBezTo>
                <a:cubicBezTo>
                  <a:pt x="2601" y="11"/>
                  <a:pt x="2613" y="0"/>
                  <a:pt x="2626" y="0"/>
                </a:cubicBezTo>
                <a:close/>
                <a:moveTo>
                  <a:pt x="2726" y="0"/>
                </a:moveTo>
                <a:lnTo>
                  <a:pt x="2727" y="0"/>
                </a:lnTo>
                <a:cubicBezTo>
                  <a:pt x="2740" y="0"/>
                  <a:pt x="2752" y="11"/>
                  <a:pt x="2752" y="25"/>
                </a:cubicBezTo>
                <a:cubicBezTo>
                  <a:pt x="2752" y="39"/>
                  <a:pt x="2740" y="50"/>
                  <a:pt x="2727" y="50"/>
                </a:cubicBezTo>
                <a:lnTo>
                  <a:pt x="2726" y="50"/>
                </a:lnTo>
                <a:cubicBezTo>
                  <a:pt x="2713" y="50"/>
                  <a:pt x="2701" y="39"/>
                  <a:pt x="2701" y="25"/>
                </a:cubicBezTo>
                <a:cubicBezTo>
                  <a:pt x="2701" y="11"/>
                  <a:pt x="2713" y="0"/>
                  <a:pt x="2726" y="0"/>
                </a:cubicBezTo>
                <a:close/>
                <a:moveTo>
                  <a:pt x="2827" y="0"/>
                </a:moveTo>
                <a:lnTo>
                  <a:pt x="2827" y="0"/>
                </a:lnTo>
                <a:cubicBezTo>
                  <a:pt x="2840" y="0"/>
                  <a:pt x="2852" y="11"/>
                  <a:pt x="2852" y="25"/>
                </a:cubicBezTo>
                <a:cubicBezTo>
                  <a:pt x="2852" y="39"/>
                  <a:pt x="2840" y="50"/>
                  <a:pt x="2827" y="50"/>
                </a:cubicBezTo>
                <a:cubicBezTo>
                  <a:pt x="2813" y="50"/>
                  <a:pt x="2802" y="39"/>
                  <a:pt x="2802" y="25"/>
                </a:cubicBezTo>
                <a:cubicBezTo>
                  <a:pt x="2802" y="11"/>
                  <a:pt x="2813" y="0"/>
                  <a:pt x="2827" y="0"/>
                </a:cubicBezTo>
                <a:close/>
                <a:moveTo>
                  <a:pt x="2927" y="0"/>
                </a:moveTo>
                <a:lnTo>
                  <a:pt x="2927" y="0"/>
                </a:lnTo>
                <a:cubicBezTo>
                  <a:pt x="2940" y="0"/>
                  <a:pt x="2952" y="11"/>
                  <a:pt x="2952" y="25"/>
                </a:cubicBezTo>
                <a:cubicBezTo>
                  <a:pt x="2952" y="39"/>
                  <a:pt x="2940" y="50"/>
                  <a:pt x="2927" y="50"/>
                </a:cubicBezTo>
                <a:cubicBezTo>
                  <a:pt x="2913" y="50"/>
                  <a:pt x="2902" y="39"/>
                  <a:pt x="2902" y="25"/>
                </a:cubicBezTo>
                <a:cubicBezTo>
                  <a:pt x="2902" y="11"/>
                  <a:pt x="2913" y="0"/>
                  <a:pt x="2927" y="0"/>
                </a:cubicBezTo>
                <a:close/>
                <a:moveTo>
                  <a:pt x="3027" y="0"/>
                </a:moveTo>
                <a:lnTo>
                  <a:pt x="3027" y="0"/>
                </a:lnTo>
                <a:cubicBezTo>
                  <a:pt x="3040" y="0"/>
                  <a:pt x="3052" y="11"/>
                  <a:pt x="3052" y="25"/>
                </a:cubicBezTo>
                <a:cubicBezTo>
                  <a:pt x="3052" y="39"/>
                  <a:pt x="3040" y="50"/>
                  <a:pt x="3027" y="50"/>
                </a:cubicBezTo>
                <a:cubicBezTo>
                  <a:pt x="3013" y="50"/>
                  <a:pt x="3002" y="39"/>
                  <a:pt x="3002" y="25"/>
                </a:cubicBezTo>
                <a:cubicBezTo>
                  <a:pt x="3002" y="11"/>
                  <a:pt x="3013" y="0"/>
                  <a:pt x="3027" y="0"/>
                </a:cubicBezTo>
                <a:close/>
                <a:moveTo>
                  <a:pt x="3127" y="0"/>
                </a:moveTo>
                <a:lnTo>
                  <a:pt x="3127" y="0"/>
                </a:lnTo>
                <a:cubicBezTo>
                  <a:pt x="3141" y="0"/>
                  <a:pt x="3152" y="11"/>
                  <a:pt x="3152" y="25"/>
                </a:cubicBezTo>
                <a:cubicBezTo>
                  <a:pt x="3152" y="39"/>
                  <a:pt x="3141" y="50"/>
                  <a:pt x="3127" y="50"/>
                </a:cubicBezTo>
                <a:cubicBezTo>
                  <a:pt x="3113" y="50"/>
                  <a:pt x="3102" y="39"/>
                  <a:pt x="3102" y="25"/>
                </a:cubicBezTo>
                <a:cubicBezTo>
                  <a:pt x="3102" y="11"/>
                  <a:pt x="3113" y="0"/>
                  <a:pt x="3127" y="0"/>
                </a:cubicBezTo>
                <a:close/>
                <a:moveTo>
                  <a:pt x="3227" y="0"/>
                </a:moveTo>
                <a:lnTo>
                  <a:pt x="3227" y="0"/>
                </a:lnTo>
                <a:cubicBezTo>
                  <a:pt x="3241" y="0"/>
                  <a:pt x="3252" y="11"/>
                  <a:pt x="3252" y="25"/>
                </a:cubicBezTo>
                <a:cubicBezTo>
                  <a:pt x="3252" y="39"/>
                  <a:pt x="3241" y="50"/>
                  <a:pt x="3227" y="50"/>
                </a:cubicBezTo>
                <a:cubicBezTo>
                  <a:pt x="3213" y="50"/>
                  <a:pt x="3202" y="39"/>
                  <a:pt x="3202" y="25"/>
                </a:cubicBezTo>
                <a:cubicBezTo>
                  <a:pt x="3202" y="11"/>
                  <a:pt x="3213" y="0"/>
                  <a:pt x="3227" y="0"/>
                </a:cubicBezTo>
                <a:close/>
                <a:moveTo>
                  <a:pt x="3327" y="0"/>
                </a:moveTo>
                <a:lnTo>
                  <a:pt x="3327" y="0"/>
                </a:lnTo>
                <a:cubicBezTo>
                  <a:pt x="3341" y="0"/>
                  <a:pt x="3352" y="11"/>
                  <a:pt x="3352" y="25"/>
                </a:cubicBezTo>
                <a:cubicBezTo>
                  <a:pt x="3352" y="39"/>
                  <a:pt x="3341" y="50"/>
                  <a:pt x="3327" y="50"/>
                </a:cubicBezTo>
                <a:cubicBezTo>
                  <a:pt x="3313" y="50"/>
                  <a:pt x="3302" y="39"/>
                  <a:pt x="3302" y="25"/>
                </a:cubicBezTo>
                <a:cubicBezTo>
                  <a:pt x="3302" y="11"/>
                  <a:pt x="3313" y="0"/>
                  <a:pt x="3327" y="0"/>
                </a:cubicBezTo>
                <a:close/>
                <a:moveTo>
                  <a:pt x="3427" y="0"/>
                </a:moveTo>
                <a:lnTo>
                  <a:pt x="3427" y="0"/>
                </a:lnTo>
                <a:cubicBezTo>
                  <a:pt x="3441" y="0"/>
                  <a:pt x="3452" y="11"/>
                  <a:pt x="3452" y="25"/>
                </a:cubicBezTo>
                <a:cubicBezTo>
                  <a:pt x="3452" y="39"/>
                  <a:pt x="3441" y="50"/>
                  <a:pt x="3427" y="50"/>
                </a:cubicBezTo>
                <a:cubicBezTo>
                  <a:pt x="3413" y="50"/>
                  <a:pt x="3402" y="39"/>
                  <a:pt x="3402" y="25"/>
                </a:cubicBezTo>
                <a:cubicBezTo>
                  <a:pt x="3402" y="11"/>
                  <a:pt x="3413" y="0"/>
                  <a:pt x="3427" y="0"/>
                </a:cubicBezTo>
                <a:close/>
                <a:moveTo>
                  <a:pt x="3527" y="0"/>
                </a:moveTo>
                <a:lnTo>
                  <a:pt x="3527" y="0"/>
                </a:lnTo>
                <a:cubicBezTo>
                  <a:pt x="3541" y="0"/>
                  <a:pt x="3552" y="11"/>
                  <a:pt x="3552" y="25"/>
                </a:cubicBezTo>
                <a:cubicBezTo>
                  <a:pt x="3552" y="39"/>
                  <a:pt x="3541" y="50"/>
                  <a:pt x="3527" y="50"/>
                </a:cubicBezTo>
                <a:cubicBezTo>
                  <a:pt x="3513" y="50"/>
                  <a:pt x="3502" y="39"/>
                  <a:pt x="3502" y="25"/>
                </a:cubicBezTo>
                <a:cubicBezTo>
                  <a:pt x="3502" y="11"/>
                  <a:pt x="3513" y="0"/>
                  <a:pt x="3527" y="0"/>
                </a:cubicBezTo>
                <a:close/>
                <a:moveTo>
                  <a:pt x="3627" y="0"/>
                </a:moveTo>
                <a:lnTo>
                  <a:pt x="3627" y="0"/>
                </a:lnTo>
                <a:cubicBezTo>
                  <a:pt x="3641" y="0"/>
                  <a:pt x="3652" y="11"/>
                  <a:pt x="3652" y="25"/>
                </a:cubicBezTo>
                <a:cubicBezTo>
                  <a:pt x="3652" y="39"/>
                  <a:pt x="3641" y="50"/>
                  <a:pt x="3627" y="50"/>
                </a:cubicBezTo>
                <a:cubicBezTo>
                  <a:pt x="3613" y="50"/>
                  <a:pt x="3602" y="39"/>
                  <a:pt x="3602" y="25"/>
                </a:cubicBezTo>
                <a:cubicBezTo>
                  <a:pt x="3602" y="11"/>
                  <a:pt x="3613" y="0"/>
                  <a:pt x="3627" y="0"/>
                </a:cubicBezTo>
                <a:close/>
                <a:moveTo>
                  <a:pt x="3727" y="0"/>
                </a:moveTo>
                <a:lnTo>
                  <a:pt x="3727" y="0"/>
                </a:lnTo>
                <a:cubicBezTo>
                  <a:pt x="3741" y="0"/>
                  <a:pt x="3752" y="11"/>
                  <a:pt x="3752" y="25"/>
                </a:cubicBezTo>
                <a:cubicBezTo>
                  <a:pt x="3752" y="39"/>
                  <a:pt x="3741" y="50"/>
                  <a:pt x="3727" y="50"/>
                </a:cubicBezTo>
                <a:cubicBezTo>
                  <a:pt x="3713" y="50"/>
                  <a:pt x="3702" y="39"/>
                  <a:pt x="3702" y="25"/>
                </a:cubicBezTo>
                <a:cubicBezTo>
                  <a:pt x="3702" y="11"/>
                  <a:pt x="3713" y="0"/>
                  <a:pt x="3727" y="0"/>
                </a:cubicBezTo>
                <a:close/>
                <a:moveTo>
                  <a:pt x="3827" y="0"/>
                </a:moveTo>
                <a:lnTo>
                  <a:pt x="3827" y="0"/>
                </a:lnTo>
                <a:cubicBezTo>
                  <a:pt x="3841" y="0"/>
                  <a:pt x="3852" y="11"/>
                  <a:pt x="3852" y="25"/>
                </a:cubicBezTo>
                <a:cubicBezTo>
                  <a:pt x="3852" y="39"/>
                  <a:pt x="3841" y="50"/>
                  <a:pt x="3827" y="50"/>
                </a:cubicBezTo>
                <a:cubicBezTo>
                  <a:pt x="3813" y="50"/>
                  <a:pt x="3802" y="39"/>
                  <a:pt x="3802" y="25"/>
                </a:cubicBezTo>
                <a:cubicBezTo>
                  <a:pt x="3802" y="11"/>
                  <a:pt x="3813" y="0"/>
                  <a:pt x="3827" y="0"/>
                </a:cubicBezTo>
                <a:close/>
                <a:moveTo>
                  <a:pt x="3927" y="0"/>
                </a:moveTo>
                <a:lnTo>
                  <a:pt x="3927" y="0"/>
                </a:lnTo>
                <a:cubicBezTo>
                  <a:pt x="3941" y="0"/>
                  <a:pt x="3952" y="11"/>
                  <a:pt x="3952" y="25"/>
                </a:cubicBezTo>
                <a:cubicBezTo>
                  <a:pt x="3952" y="39"/>
                  <a:pt x="3941" y="50"/>
                  <a:pt x="3927" y="50"/>
                </a:cubicBezTo>
                <a:cubicBezTo>
                  <a:pt x="3913" y="50"/>
                  <a:pt x="3902" y="39"/>
                  <a:pt x="3902" y="25"/>
                </a:cubicBezTo>
                <a:cubicBezTo>
                  <a:pt x="3902" y="11"/>
                  <a:pt x="3913" y="0"/>
                  <a:pt x="3927" y="0"/>
                </a:cubicBezTo>
                <a:close/>
                <a:moveTo>
                  <a:pt x="4027" y="0"/>
                </a:moveTo>
                <a:lnTo>
                  <a:pt x="4027" y="0"/>
                </a:lnTo>
                <a:cubicBezTo>
                  <a:pt x="4041" y="0"/>
                  <a:pt x="4052" y="11"/>
                  <a:pt x="4052" y="25"/>
                </a:cubicBezTo>
                <a:cubicBezTo>
                  <a:pt x="4052" y="39"/>
                  <a:pt x="4041" y="50"/>
                  <a:pt x="4027" y="50"/>
                </a:cubicBezTo>
                <a:cubicBezTo>
                  <a:pt x="4013" y="50"/>
                  <a:pt x="4002" y="39"/>
                  <a:pt x="4002" y="25"/>
                </a:cubicBezTo>
                <a:cubicBezTo>
                  <a:pt x="4002" y="11"/>
                  <a:pt x="4013" y="0"/>
                  <a:pt x="4027" y="0"/>
                </a:cubicBezTo>
                <a:close/>
                <a:moveTo>
                  <a:pt x="4127" y="0"/>
                </a:moveTo>
                <a:lnTo>
                  <a:pt x="4127" y="0"/>
                </a:lnTo>
                <a:cubicBezTo>
                  <a:pt x="4141" y="0"/>
                  <a:pt x="4152" y="11"/>
                  <a:pt x="4152" y="25"/>
                </a:cubicBezTo>
                <a:cubicBezTo>
                  <a:pt x="4152" y="39"/>
                  <a:pt x="4141" y="50"/>
                  <a:pt x="4127" y="50"/>
                </a:cubicBezTo>
                <a:cubicBezTo>
                  <a:pt x="4113" y="50"/>
                  <a:pt x="4102" y="39"/>
                  <a:pt x="4102" y="25"/>
                </a:cubicBezTo>
                <a:cubicBezTo>
                  <a:pt x="4102" y="11"/>
                  <a:pt x="4113" y="0"/>
                  <a:pt x="4127" y="0"/>
                </a:cubicBezTo>
                <a:close/>
                <a:moveTo>
                  <a:pt x="4227" y="0"/>
                </a:moveTo>
                <a:lnTo>
                  <a:pt x="4227" y="0"/>
                </a:lnTo>
                <a:cubicBezTo>
                  <a:pt x="4241" y="0"/>
                  <a:pt x="4252" y="11"/>
                  <a:pt x="4252" y="25"/>
                </a:cubicBezTo>
                <a:cubicBezTo>
                  <a:pt x="4252" y="39"/>
                  <a:pt x="4241" y="50"/>
                  <a:pt x="4227" y="50"/>
                </a:cubicBezTo>
                <a:cubicBezTo>
                  <a:pt x="4213" y="50"/>
                  <a:pt x="4202" y="39"/>
                  <a:pt x="4202" y="25"/>
                </a:cubicBezTo>
                <a:cubicBezTo>
                  <a:pt x="4202" y="11"/>
                  <a:pt x="4213" y="0"/>
                  <a:pt x="4227" y="0"/>
                </a:cubicBezTo>
                <a:close/>
                <a:moveTo>
                  <a:pt x="4327" y="0"/>
                </a:moveTo>
                <a:lnTo>
                  <a:pt x="4327" y="0"/>
                </a:lnTo>
                <a:cubicBezTo>
                  <a:pt x="4341" y="0"/>
                  <a:pt x="4352" y="11"/>
                  <a:pt x="4352" y="25"/>
                </a:cubicBezTo>
                <a:cubicBezTo>
                  <a:pt x="4352" y="39"/>
                  <a:pt x="4341" y="50"/>
                  <a:pt x="4327" y="50"/>
                </a:cubicBezTo>
                <a:cubicBezTo>
                  <a:pt x="4313" y="50"/>
                  <a:pt x="4302" y="39"/>
                  <a:pt x="4302" y="25"/>
                </a:cubicBezTo>
                <a:cubicBezTo>
                  <a:pt x="4302" y="11"/>
                  <a:pt x="4313" y="0"/>
                  <a:pt x="4327" y="0"/>
                </a:cubicBezTo>
                <a:close/>
                <a:moveTo>
                  <a:pt x="4427" y="0"/>
                </a:moveTo>
                <a:lnTo>
                  <a:pt x="4427" y="0"/>
                </a:lnTo>
                <a:cubicBezTo>
                  <a:pt x="4441" y="0"/>
                  <a:pt x="4452" y="11"/>
                  <a:pt x="4452" y="25"/>
                </a:cubicBezTo>
                <a:cubicBezTo>
                  <a:pt x="4452" y="39"/>
                  <a:pt x="4441" y="50"/>
                  <a:pt x="4427" y="50"/>
                </a:cubicBezTo>
                <a:cubicBezTo>
                  <a:pt x="4414" y="50"/>
                  <a:pt x="4402" y="39"/>
                  <a:pt x="4402" y="25"/>
                </a:cubicBezTo>
                <a:cubicBezTo>
                  <a:pt x="4402" y="11"/>
                  <a:pt x="4414" y="0"/>
                  <a:pt x="4427" y="0"/>
                </a:cubicBezTo>
                <a:close/>
                <a:moveTo>
                  <a:pt x="4527" y="0"/>
                </a:moveTo>
                <a:lnTo>
                  <a:pt x="4527" y="0"/>
                </a:lnTo>
                <a:cubicBezTo>
                  <a:pt x="4541" y="0"/>
                  <a:pt x="4552" y="11"/>
                  <a:pt x="4552" y="25"/>
                </a:cubicBezTo>
                <a:cubicBezTo>
                  <a:pt x="4552" y="39"/>
                  <a:pt x="4541" y="50"/>
                  <a:pt x="4527" y="50"/>
                </a:cubicBezTo>
                <a:cubicBezTo>
                  <a:pt x="4514" y="50"/>
                  <a:pt x="4502" y="39"/>
                  <a:pt x="4502" y="25"/>
                </a:cubicBezTo>
                <a:cubicBezTo>
                  <a:pt x="4502" y="11"/>
                  <a:pt x="4514" y="0"/>
                  <a:pt x="4527" y="0"/>
                </a:cubicBezTo>
                <a:close/>
                <a:moveTo>
                  <a:pt x="4627" y="0"/>
                </a:moveTo>
                <a:lnTo>
                  <a:pt x="4627" y="0"/>
                </a:lnTo>
                <a:cubicBezTo>
                  <a:pt x="4641" y="0"/>
                  <a:pt x="4652" y="11"/>
                  <a:pt x="4652" y="25"/>
                </a:cubicBezTo>
                <a:cubicBezTo>
                  <a:pt x="4652" y="39"/>
                  <a:pt x="4641" y="50"/>
                  <a:pt x="4627" y="50"/>
                </a:cubicBezTo>
                <a:cubicBezTo>
                  <a:pt x="4614" y="50"/>
                  <a:pt x="4602" y="39"/>
                  <a:pt x="4602" y="25"/>
                </a:cubicBezTo>
                <a:cubicBezTo>
                  <a:pt x="4602" y="11"/>
                  <a:pt x="4614" y="0"/>
                  <a:pt x="4627" y="0"/>
                </a:cubicBezTo>
                <a:close/>
                <a:moveTo>
                  <a:pt x="4727" y="0"/>
                </a:moveTo>
                <a:lnTo>
                  <a:pt x="4728" y="0"/>
                </a:lnTo>
                <a:cubicBezTo>
                  <a:pt x="4741" y="0"/>
                  <a:pt x="4753" y="11"/>
                  <a:pt x="4753" y="25"/>
                </a:cubicBezTo>
                <a:cubicBezTo>
                  <a:pt x="4753" y="39"/>
                  <a:pt x="4741" y="50"/>
                  <a:pt x="4728" y="50"/>
                </a:cubicBezTo>
                <a:lnTo>
                  <a:pt x="4727" y="50"/>
                </a:lnTo>
                <a:cubicBezTo>
                  <a:pt x="4714" y="50"/>
                  <a:pt x="4702" y="39"/>
                  <a:pt x="4702" y="25"/>
                </a:cubicBezTo>
                <a:cubicBezTo>
                  <a:pt x="4702" y="11"/>
                  <a:pt x="4714" y="0"/>
                  <a:pt x="4727" y="0"/>
                </a:cubicBezTo>
                <a:close/>
                <a:moveTo>
                  <a:pt x="4828" y="0"/>
                </a:moveTo>
                <a:lnTo>
                  <a:pt x="4828" y="0"/>
                </a:lnTo>
                <a:cubicBezTo>
                  <a:pt x="4841" y="0"/>
                  <a:pt x="4853" y="11"/>
                  <a:pt x="4853" y="25"/>
                </a:cubicBezTo>
                <a:cubicBezTo>
                  <a:pt x="4853" y="39"/>
                  <a:pt x="4841" y="50"/>
                  <a:pt x="4828" y="50"/>
                </a:cubicBezTo>
                <a:cubicBezTo>
                  <a:pt x="4814" y="50"/>
                  <a:pt x="4803" y="39"/>
                  <a:pt x="4803" y="25"/>
                </a:cubicBezTo>
                <a:cubicBezTo>
                  <a:pt x="4803" y="11"/>
                  <a:pt x="4814" y="0"/>
                  <a:pt x="4828" y="0"/>
                </a:cubicBezTo>
                <a:close/>
                <a:moveTo>
                  <a:pt x="4928" y="0"/>
                </a:moveTo>
                <a:lnTo>
                  <a:pt x="4928" y="0"/>
                </a:lnTo>
                <a:cubicBezTo>
                  <a:pt x="4941" y="0"/>
                  <a:pt x="4953" y="11"/>
                  <a:pt x="4953" y="25"/>
                </a:cubicBezTo>
                <a:cubicBezTo>
                  <a:pt x="4953" y="39"/>
                  <a:pt x="4941" y="50"/>
                  <a:pt x="4928" y="50"/>
                </a:cubicBezTo>
                <a:cubicBezTo>
                  <a:pt x="4914" y="50"/>
                  <a:pt x="4903" y="39"/>
                  <a:pt x="4903" y="25"/>
                </a:cubicBezTo>
                <a:cubicBezTo>
                  <a:pt x="4903" y="11"/>
                  <a:pt x="4914" y="0"/>
                  <a:pt x="4928" y="0"/>
                </a:cubicBezTo>
                <a:close/>
                <a:moveTo>
                  <a:pt x="5028" y="0"/>
                </a:moveTo>
                <a:lnTo>
                  <a:pt x="5028" y="0"/>
                </a:lnTo>
                <a:cubicBezTo>
                  <a:pt x="5041" y="0"/>
                  <a:pt x="5053" y="11"/>
                  <a:pt x="5053" y="25"/>
                </a:cubicBezTo>
                <a:cubicBezTo>
                  <a:pt x="5053" y="39"/>
                  <a:pt x="5041" y="50"/>
                  <a:pt x="5028" y="50"/>
                </a:cubicBezTo>
                <a:cubicBezTo>
                  <a:pt x="5014" y="50"/>
                  <a:pt x="5003" y="39"/>
                  <a:pt x="5003" y="25"/>
                </a:cubicBezTo>
                <a:cubicBezTo>
                  <a:pt x="5003" y="11"/>
                  <a:pt x="5014" y="0"/>
                  <a:pt x="5028" y="0"/>
                </a:cubicBezTo>
                <a:close/>
                <a:moveTo>
                  <a:pt x="5128" y="0"/>
                </a:moveTo>
                <a:lnTo>
                  <a:pt x="5128" y="0"/>
                </a:lnTo>
                <a:cubicBezTo>
                  <a:pt x="5142" y="0"/>
                  <a:pt x="5153" y="11"/>
                  <a:pt x="5153" y="25"/>
                </a:cubicBezTo>
                <a:cubicBezTo>
                  <a:pt x="5153" y="39"/>
                  <a:pt x="5142" y="50"/>
                  <a:pt x="5128" y="50"/>
                </a:cubicBezTo>
                <a:cubicBezTo>
                  <a:pt x="5114" y="50"/>
                  <a:pt x="5103" y="39"/>
                  <a:pt x="5103" y="25"/>
                </a:cubicBezTo>
                <a:cubicBezTo>
                  <a:pt x="5103" y="11"/>
                  <a:pt x="5114" y="0"/>
                  <a:pt x="5128" y="0"/>
                </a:cubicBezTo>
                <a:close/>
                <a:moveTo>
                  <a:pt x="5228" y="0"/>
                </a:moveTo>
                <a:lnTo>
                  <a:pt x="5228" y="0"/>
                </a:lnTo>
                <a:cubicBezTo>
                  <a:pt x="5242" y="0"/>
                  <a:pt x="5253" y="11"/>
                  <a:pt x="5253" y="25"/>
                </a:cubicBezTo>
                <a:cubicBezTo>
                  <a:pt x="5253" y="39"/>
                  <a:pt x="5242" y="50"/>
                  <a:pt x="5228" y="50"/>
                </a:cubicBezTo>
                <a:cubicBezTo>
                  <a:pt x="5214" y="50"/>
                  <a:pt x="5203" y="39"/>
                  <a:pt x="5203" y="25"/>
                </a:cubicBezTo>
                <a:cubicBezTo>
                  <a:pt x="5203" y="11"/>
                  <a:pt x="5214" y="0"/>
                  <a:pt x="5228" y="0"/>
                </a:cubicBezTo>
                <a:close/>
                <a:moveTo>
                  <a:pt x="5328" y="0"/>
                </a:moveTo>
                <a:lnTo>
                  <a:pt x="5328" y="0"/>
                </a:lnTo>
                <a:cubicBezTo>
                  <a:pt x="5342" y="0"/>
                  <a:pt x="5353" y="11"/>
                  <a:pt x="5353" y="25"/>
                </a:cubicBezTo>
                <a:cubicBezTo>
                  <a:pt x="5353" y="39"/>
                  <a:pt x="5342" y="50"/>
                  <a:pt x="5328" y="50"/>
                </a:cubicBezTo>
                <a:cubicBezTo>
                  <a:pt x="5314" y="50"/>
                  <a:pt x="5303" y="39"/>
                  <a:pt x="5303" y="25"/>
                </a:cubicBezTo>
                <a:cubicBezTo>
                  <a:pt x="5303" y="11"/>
                  <a:pt x="5314" y="0"/>
                  <a:pt x="5328" y="0"/>
                </a:cubicBezTo>
                <a:close/>
                <a:moveTo>
                  <a:pt x="5428" y="0"/>
                </a:moveTo>
                <a:lnTo>
                  <a:pt x="5428" y="0"/>
                </a:lnTo>
                <a:cubicBezTo>
                  <a:pt x="5442" y="0"/>
                  <a:pt x="5453" y="11"/>
                  <a:pt x="5453" y="25"/>
                </a:cubicBezTo>
                <a:cubicBezTo>
                  <a:pt x="5453" y="39"/>
                  <a:pt x="5442" y="50"/>
                  <a:pt x="5428" y="50"/>
                </a:cubicBezTo>
                <a:cubicBezTo>
                  <a:pt x="5414" y="50"/>
                  <a:pt x="5403" y="39"/>
                  <a:pt x="5403" y="25"/>
                </a:cubicBezTo>
                <a:cubicBezTo>
                  <a:pt x="5403" y="11"/>
                  <a:pt x="5414" y="0"/>
                  <a:pt x="5428" y="0"/>
                </a:cubicBezTo>
                <a:close/>
                <a:moveTo>
                  <a:pt x="5528" y="0"/>
                </a:moveTo>
                <a:lnTo>
                  <a:pt x="5528" y="0"/>
                </a:lnTo>
                <a:cubicBezTo>
                  <a:pt x="5542" y="0"/>
                  <a:pt x="5553" y="11"/>
                  <a:pt x="5553" y="25"/>
                </a:cubicBezTo>
                <a:cubicBezTo>
                  <a:pt x="5553" y="39"/>
                  <a:pt x="5542" y="50"/>
                  <a:pt x="5528" y="50"/>
                </a:cubicBezTo>
                <a:cubicBezTo>
                  <a:pt x="5514" y="50"/>
                  <a:pt x="5503" y="39"/>
                  <a:pt x="5503" y="25"/>
                </a:cubicBezTo>
                <a:cubicBezTo>
                  <a:pt x="5503" y="11"/>
                  <a:pt x="5514" y="0"/>
                  <a:pt x="5528" y="0"/>
                </a:cubicBezTo>
                <a:close/>
                <a:moveTo>
                  <a:pt x="5628" y="0"/>
                </a:moveTo>
                <a:lnTo>
                  <a:pt x="5628" y="0"/>
                </a:lnTo>
                <a:cubicBezTo>
                  <a:pt x="5642" y="0"/>
                  <a:pt x="5653" y="11"/>
                  <a:pt x="5653" y="25"/>
                </a:cubicBezTo>
                <a:cubicBezTo>
                  <a:pt x="5653" y="39"/>
                  <a:pt x="5642" y="50"/>
                  <a:pt x="5628" y="50"/>
                </a:cubicBezTo>
                <a:cubicBezTo>
                  <a:pt x="5614" y="50"/>
                  <a:pt x="5603" y="39"/>
                  <a:pt x="5603" y="25"/>
                </a:cubicBezTo>
                <a:cubicBezTo>
                  <a:pt x="5603" y="11"/>
                  <a:pt x="5614" y="0"/>
                  <a:pt x="5628" y="0"/>
                </a:cubicBezTo>
                <a:close/>
                <a:moveTo>
                  <a:pt x="5728" y="0"/>
                </a:moveTo>
                <a:lnTo>
                  <a:pt x="5728" y="0"/>
                </a:lnTo>
                <a:cubicBezTo>
                  <a:pt x="5742" y="0"/>
                  <a:pt x="5753" y="11"/>
                  <a:pt x="5753" y="25"/>
                </a:cubicBezTo>
                <a:cubicBezTo>
                  <a:pt x="5753" y="39"/>
                  <a:pt x="5742" y="50"/>
                  <a:pt x="5728" y="50"/>
                </a:cubicBezTo>
                <a:cubicBezTo>
                  <a:pt x="5714" y="50"/>
                  <a:pt x="5703" y="39"/>
                  <a:pt x="5703" y="25"/>
                </a:cubicBezTo>
                <a:cubicBezTo>
                  <a:pt x="5703" y="11"/>
                  <a:pt x="5714" y="0"/>
                  <a:pt x="5728" y="0"/>
                </a:cubicBezTo>
                <a:close/>
                <a:moveTo>
                  <a:pt x="5828" y="0"/>
                </a:moveTo>
                <a:lnTo>
                  <a:pt x="5828" y="0"/>
                </a:lnTo>
                <a:cubicBezTo>
                  <a:pt x="5842" y="0"/>
                  <a:pt x="5853" y="11"/>
                  <a:pt x="5853" y="25"/>
                </a:cubicBezTo>
                <a:cubicBezTo>
                  <a:pt x="5853" y="39"/>
                  <a:pt x="5842" y="50"/>
                  <a:pt x="5828" y="50"/>
                </a:cubicBezTo>
                <a:cubicBezTo>
                  <a:pt x="5814" y="50"/>
                  <a:pt x="5803" y="39"/>
                  <a:pt x="5803" y="25"/>
                </a:cubicBezTo>
                <a:cubicBezTo>
                  <a:pt x="5803" y="11"/>
                  <a:pt x="5814" y="0"/>
                  <a:pt x="5828" y="0"/>
                </a:cubicBezTo>
                <a:close/>
                <a:moveTo>
                  <a:pt x="5928" y="0"/>
                </a:moveTo>
                <a:lnTo>
                  <a:pt x="5928" y="0"/>
                </a:lnTo>
                <a:cubicBezTo>
                  <a:pt x="5942" y="0"/>
                  <a:pt x="5953" y="11"/>
                  <a:pt x="5953" y="25"/>
                </a:cubicBezTo>
                <a:cubicBezTo>
                  <a:pt x="5953" y="39"/>
                  <a:pt x="5942" y="50"/>
                  <a:pt x="5928" y="50"/>
                </a:cubicBezTo>
                <a:cubicBezTo>
                  <a:pt x="5914" y="50"/>
                  <a:pt x="5903" y="39"/>
                  <a:pt x="5903" y="25"/>
                </a:cubicBezTo>
                <a:cubicBezTo>
                  <a:pt x="5903" y="11"/>
                  <a:pt x="5914" y="0"/>
                  <a:pt x="5928" y="0"/>
                </a:cubicBezTo>
                <a:close/>
                <a:moveTo>
                  <a:pt x="6028" y="0"/>
                </a:moveTo>
                <a:lnTo>
                  <a:pt x="6028" y="0"/>
                </a:lnTo>
                <a:cubicBezTo>
                  <a:pt x="6042" y="0"/>
                  <a:pt x="6053" y="11"/>
                  <a:pt x="6053" y="25"/>
                </a:cubicBezTo>
                <a:cubicBezTo>
                  <a:pt x="6053" y="39"/>
                  <a:pt x="6042" y="50"/>
                  <a:pt x="6028" y="50"/>
                </a:cubicBezTo>
                <a:cubicBezTo>
                  <a:pt x="6014" y="50"/>
                  <a:pt x="6003" y="39"/>
                  <a:pt x="6003" y="25"/>
                </a:cubicBezTo>
                <a:cubicBezTo>
                  <a:pt x="6003" y="11"/>
                  <a:pt x="6014" y="0"/>
                  <a:pt x="6028" y="0"/>
                </a:cubicBezTo>
                <a:close/>
                <a:moveTo>
                  <a:pt x="6128" y="0"/>
                </a:moveTo>
                <a:lnTo>
                  <a:pt x="6128" y="0"/>
                </a:lnTo>
                <a:cubicBezTo>
                  <a:pt x="6142" y="0"/>
                  <a:pt x="6153" y="11"/>
                  <a:pt x="6153" y="25"/>
                </a:cubicBezTo>
                <a:cubicBezTo>
                  <a:pt x="6153" y="39"/>
                  <a:pt x="6142" y="50"/>
                  <a:pt x="6128" y="50"/>
                </a:cubicBezTo>
                <a:cubicBezTo>
                  <a:pt x="6114" y="50"/>
                  <a:pt x="6103" y="39"/>
                  <a:pt x="6103" y="25"/>
                </a:cubicBezTo>
                <a:cubicBezTo>
                  <a:pt x="6103" y="11"/>
                  <a:pt x="6114" y="0"/>
                  <a:pt x="6128" y="0"/>
                </a:cubicBezTo>
                <a:close/>
                <a:moveTo>
                  <a:pt x="6228" y="0"/>
                </a:moveTo>
                <a:lnTo>
                  <a:pt x="6228" y="0"/>
                </a:lnTo>
                <a:cubicBezTo>
                  <a:pt x="6242" y="0"/>
                  <a:pt x="6253" y="11"/>
                  <a:pt x="6253" y="25"/>
                </a:cubicBezTo>
                <a:cubicBezTo>
                  <a:pt x="6253" y="39"/>
                  <a:pt x="6242" y="50"/>
                  <a:pt x="6228" y="50"/>
                </a:cubicBezTo>
                <a:cubicBezTo>
                  <a:pt x="6214" y="50"/>
                  <a:pt x="6203" y="39"/>
                  <a:pt x="6203" y="25"/>
                </a:cubicBezTo>
                <a:cubicBezTo>
                  <a:pt x="6203" y="11"/>
                  <a:pt x="6214" y="0"/>
                  <a:pt x="6228" y="0"/>
                </a:cubicBezTo>
                <a:close/>
                <a:moveTo>
                  <a:pt x="6328" y="0"/>
                </a:moveTo>
                <a:lnTo>
                  <a:pt x="6328" y="0"/>
                </a:lnTo>
                <a:cubicBezTo>
                  <a:pt x="6342" y="0"/>
                  <a:pt x="6353" y="11"/>
                  <a:pt x="6353" y="25"/>
                </a:cubicBezTo>
                <a:cubicBezTo>
                  <a:pt x="6353" y="39"/>
                  <a:pt x="6342" y="50"/>
                  <a:pt x="6328" y="50"/>
                </a:cubicBezTo>
                <a:cubicBezTo>
                  <a:pt x="6314" y="50"/>
                  <a:pt x="6303" y="39"/>
                  <a:pt x="6303" y="25"/>
                </a:cubicBezTo>
                <a:cubicBezTo>
                  <a:pt x="6303" y="11"/>
                  <a:pt x="6314" y="0"/>
                  <a:pt x="6328" y="0"/>
                </a:cubicBezTo>
                <a:close/>
                <a:moveTo>
                  <a:pt x="6428" y="0"/>
                </a:moveTo>
                <a:lnTo>
                  <a:pt x="6428" y="0"/>
                </a:lnTo>
                <a:cubicBezTo>
                  <a:pt x="6442" y="0"/>
                  <a:pt x="6453" y="11"/>
                  <a:pt x="6453" y="25"/>
                </a:cubicBezTo>
                <a:cubicBezTo>
                  <a:pt x="6453" y="39"/>
                  <a:pt x="6442" y="50"/>
                  <a:pt x="6428" y="50"/>
                </a:cubicBezTo>
                <a:cubicBezTo>
                  <a:pt x="6415" y="50"/>
                  <a:pt x="6403" y="39"/>
                  <a:pt x="6403" y="25"/>
                </a:cubicBezTo>
                <a:cubicBezTo>
                  <a:pt x="6403" y="11"/>
                  <a:pt x="6415" y="0"/>
                  <a:pt x="6428" y="0"/>
                </a:cubicBezTo>
                <a:close/>
                <a:moveTo>
                  <a:pt x="6528" y="0"/>
                </a:moveTo>
                <a:lnTo>
                  <a:pt x="6528" y="0"/>
                </a:lnTo>
                <a:cubicBezTo>
                  <a:pt x="6542" y="0"/>
                  <a:pt x="6553" y="11"/>
                  <a:pt x="6553" y="25"/>
                </a:cubicBezTo>
                <a:cubicBezTo>
                  <a:pt x="6553" y="39"/>
                  <a:pt x="6542" y="50"/>
                  <a:pt x="6528" y="50"/>
                </a:cubicBezTo>
                <a:cubicBezTo>
                  <a:pt x="6515" y="50"/>
                  <a:pt x="6503" y="39"/>
                  <a:pt x="6503" y="25"/>
                </a:cubicBezTo>
                <a:cubicBezTo>
                  <a:pt x="6503" y="11"/>
                  <a:pt x="6515" y="0"/>
                  <a:pt x="6528" y="0"/>
                </a:cubicBezTo>
                <a:close/>
                <a:moveTo>
                  <a:pt x="6628" y="0"/>
                </a:moveTo>
                <a:lnTo>
                  <a:pt x="6628" y="0"/>
                </a:lnTo>
                <a:cubicBezTo>
                  <a:pt x="6642" y="0"/>
                  <a:pt x="6653" y="11"/>
                  <a:pt x="6653" y="25"/>
                </a:cubicBezTo>
                <a:cubicBezTo>
                  <a:pt x="6653" y="39"/>
                  <a:pt x="6642" y="50"/>
                  <a:pt x="6628" y="50"/>
                </a:cubicBezTo>
                <a:cubicBezTo>
                  <a:pt x="6615" y="50"/>
                  <a:pt x="6603" y="39"/>
                  <a:pt x="6603" y="25"/>
                </a:cubicBezTo>
                <a:cubicBezTo>
                  <a:pt x="6603" y="11"/>
                  <a:pt x="6615" y="0"/>
                  <a:pt x="6628" y="0"/>
                </a:cubicBezTo>
                <a:close/>
                <a:moveTo>
                  <a:pt x="6728" y="0"/>
                </a:moveTo>
                <a:lnTo>
                  <a:pt x="6729" y="0"/>
                </a:lnTo>
                <a:cubicBezTo>
                  <a:pt x="6742" y="0"/>
                  <a:pt x="6754" y="11"/>
                  <a:pt x="6754" y="25"/>
                </a:cubicBezTo>
                <a:cubicBezTo>
                  <a:pt x="6754" y="39"/>
                  <a:pt x="6742" y="50"/>
                  <a:pt x="6729" y="50"/>
                </a:cubicBezTo>
                <a:lnTo>
                  <a:pt x="6728" y="50"/>
                </a:lnTo>
                <a:cubicBezTo>
                  <a:pt x="6715" y="50"/>
                  <a:pt x="6703" y="39"/>
                  <a:pt x="6703" y="25"/>
                </a:cubicBezTo>
                <a:cubicBezTo>
                  <a:pt x="6703" y="11"/>
                  <a:pt x="6715" y="0"/>
                  <a:pt x="6728" y="0"/>
                </a:cubicBezTo>
                <a:close/>
                <a:moveTo>
                  <a:pt x="6829" y="0"/>
                </a:moveTo>
                <a:lnTo>
                  <a:pt x="6829" y="0"/>
                </a:lnTo>
                <a:cubicBezTo>
                  <a:pt x="6842" y="0"/>
                  <a:pt x="6854" y="11"/>
                  <a:pt x="6854" y="25"/>
                </a:cubicBezTo>
                <a:cubicBezTo>
                  <a:pt x="6854" y="39"/>
                  <a:pt x="6842" y="50"/>
                  <a:pt x="6829" y="50"/>
                </a:cubicBezTo>
                <a:cubicBezTo>
                  <a:pt x="6815" y="50"/>
                  <a:pt x="6804" y="39"/>
                  <a:pt x="6804" y="25"/>
                </a:cubicBezTo>
                <a:cubicBezTo>
                  <a:pt x="6804" y="11"/>
                  <a:pt x="6815" y="0"/>
                  <a:pt x="6829" y="0"/>
                </a:cubicBezTo>
                <a:close/>
                <a:moveTo>
                  <a:pt x="6929" y="0"/>
                </a:moveTo>
                <a:lnTo>
                  <a:pt x="6929" y="0"/>
                </a:lnTo>
                <a:cubicBezTo>
                  <a:pt x="6942" y="0"/>
                  <a:pt x="6954" y="11"/>
                  <a:pt x="6954" y="25"/>
                </a:cubicBezTo>
                <a:cubicBezTo>
                  <a:pt x="6954" y="39"/>
                  <a:pt x="6942" y="50"/>
                  <a:pt x="6929" y="50"/>
                </a:cubicBezTo>
                <a:cubicBezTo>
                  <a:pt x="6915" y="50"/>
                  <a:pt x="6904" y="39"/>
                  <a:pt x="6904" y="25"/>
                </a:cubicBezTo>
                <a:cubicBezTo>
                  <a:pt x="6904" y="11"/>
                  <a:pt x="6915" y="0"/>
                  <a:pt x="6929" y="0"/>
                </a:cubicBezTo>
                <a:close/>
                <a:moveTo>
                  <a:pt x="7029" y="0"/>
                </a:moveTo>
                <a:lnTo>
                  <a:pt x="7029" y="0"/>
                </a:lnTo>
                <a:cubicBezTo>
                  <a:pt x="7042" y="0"/>
                  <a:pt x="7054" y="11"/>
                  <a:pt x="7054" y="25"/>
                </a:cubicBezTo>
                <a:cubicBezTo>
                  <a:pt x="7054" y="39"/>
                  <a:pt x="7042" y="50"/>
                  <a:pt x="7029" y="50"/>
                </a:cubicBezTo>
                <a:cubicBezTo>
                  <a:pt x="7015" y="50"/>
                  <a:pt x="7004" y="39"/>
                  <a:pt x="7004" y="25"/>
                </a:cubicBezTo>
                <a:cubicBezTo>
                  <a:pt x="7004" y="11"/>
                  <a:pt x="7015" y="0"/>
                  <a:pt x="7029" y="0"/>
                </a:cubicBezTo>
                <a:close/>
                <a:moveTo>
                  <a:pt x="7129" y="0"/>
                </a:moveTo>
                <a:lnTo>
                  <a:pt x="7129" y="0"/>
                </a:lnTo>
                <a:cubicBezTo>
                  <a:pt x="7143" y="0"/>
                  <a:pt x="7154" y="11"/>
                  <a:pt x="7154" y="25"/>
                </a:cubicBezTo>
                <a:cubicBezTo>
                  <a:pt x="7154" y="39"/>
                  <a:pt x="7143" y="50"/>
                  <a:pt x="7129" y="50"/>
                </a:cubicBezTo>
                <a:cubicBezTo>
                  <a:pt x="7115" y="50"/>
                  <a:pt x="7104" y="39"/>
                  <a:pt x="7104" y="25"/>
                </a:cubicBezTo>
                <a:cubicBezTo>
                  <a:pt x="7104" y="11"/>
                  <a:pt x="7115" y="0"/>
                  <a:pt x="7129" y="0"/>
                </a:cubicBezTo>
                <a:close/>
                <a:moveTo>
                  <a:pt x="7229" y="0"/>
                </a:moveTo>
                <a:lnTo>
                  <a:pt x="7229" y="0"/>
                </a:lnTo>
                <a:cubicBezTo>
                  <a:pt x="7243" y="0"/>
                  <a:pt x="7254" y="11"/>
                  <a:pt x="7254" y="25"/>
                </a:cubicBezTo>
                <a:cubicBezTo>
                  <a:pt x="7254" y="39"/>
                  <a:pt x="7243" y="50"/>
                  <a:pt x="7229" y="50"/>
                </a:cubicBezTo>
                <a:cubicBezTo>
                  <a:pt x="7215" y="50"/>
                  <a:pt x="7204" y="39"/>
                  <a:pt x="7204" y="25"/>
                </a:cubicBezTo>
                <a:cubicBezTo>
                  <a:pt x="7204" y="11"/>
                  <a:pt x="7215" y="0"/>
                  <a:pt x="7229" y="0"/>
                </a:cubicBezTo>
                <a:close/>
                <a:moveTo>
                  <a:pt x="7329" y="0"/>
                </a:moveTo>
                <a:lnTo>
                  <a:pt x="7329" y="0"/>
                </a:lnTo>
                <a:cubicBezTo>
                  <a:pt x="7343" y="0"/>
                  <a:pt x="7354" y="11"/>
                  <a:pt x="7354" y="25"/>
                </a:cubicBezTo>
                <a:cubicBezTo>
                  <a:pt x="7354" y="39"/>
                  <a:pt x="7343" y="50"/>
                  <a:pt x="7329" y="50"/>
                </a:cubicBezTo>
                <a:cubicBezTo>
                  <a:pt x="7315" y="50"/>
                  <a:pt x="7304" y="39"/>
                  <a:pt x="7304" y="25"/>
                </a:cubicBezTo>
                <a:cubicBezTo>
                  <a:pt x="7304" y="11"/>
                  <a:pt x="7315" y="0"/>
                  <a:pt x="7329" y="0"/>
                </a:cubicBezTo>
                <a:close/>
                <a:moveTo>
                  <a:pt x="7429" y="0"/>
                </a:moveTo>
                <a:lnTo>
                  <a:pt x="7429" y="0"/>
                </a:lnTo>
                <a:cubicBezTo>
                  <a:pt x="7443" y="0"/>
                  <a:pt x="7454" y="11"/>
                  <a:pt x="7454" y="25"/>
                </a:cubicBezTo>
                <a:cubicBezTo>
                  <a:pt x="7454" y="39"/>
                  <a:pt x="7443" y="50"/>
                  <a:pt x="7429" y="50"/>
                </a:cubicBezTo>
                <a:cubicBezTo>
                  <a:pt x="7415" y="50"/>
                  <a:pt x="7404" y="39"/>
                  <a:pt x="7404" y="25"/>
                </a:cubicBezTo>
                <a:cubicBezTo>
                  <a:pt x="7404" y="11"/>
                  <a:pt x="7415" y="0"/>
                  <a:pt x="7429" y="0"/>
                </a:cubicBezTo>
                <a:close/>
                <a:moveTo>
                  <a:pt x="7529" y="0"/>
                </a:moveTo>
                <a:lnTo>
                  <a:pt x="7529" y="0"/>
                </a:lnTo>
                <a:cubicBezTo>
                  <a:pt x="7543" y="0"/>
                  <a:pt x="7554" y="11"/>
                  <a:pt x="7554" y="25"/>
                </a:cubicBezTo>
                <a:cubicBezTo>
                  <a:pt x="7554" y="39"/>
                  <a:pt x="7543" y="50"/>
                  <a:pt x="7529" y="50"/>
                </a:cubicBezTo>
                <a:cubicBezTo>
                  <a:pt x="7515" y="50"/>
                  <a:pt x="7504" y="39"/>
                  <a:pt x="7504" y="25"/>
                </a:cubicBezTo>
                <a:cubicBezTo>
                  <a:pt x="7504" y="11"/>
                  <a:pt x="7515" y="0"/>
                  <a:pt x="7529" y="0"/>
                </a:cubicBezTo>
                <a:close/>
                <a:moveTo>
                  <a:pt x="7629" y="0"/>
                </a:moveTo>
                <a:lnTo>
                  <a:pt x="7629" y="0"/>
                </a:lnTo>
                <a:cubicBezTo>
                  <a:pt x="7643" y="0"/>
                  <a:pt x="7654" y="11"/>
                  <a:pt x="7654" y="25"/>
                </a:cubicBezTo>
                <a:cubicBezTo>
                  <a:pt x="7654" y="39"/>
                  <a:pt x="7643" y="50"/>
                  <a:pt x="7629" y="50"/>
                </a:cubicBezTo>
                <a:cubicBezTo>
                  <a:pt x="7615" y="50"/>
                  <a:pt x="7604" y="39"/>
                  <a:pt x="7604" y="25"/>
                </a:cubicBezTo>
                <a:cubicBezTo>
                  <a:pt x="7604" y="11"/>
                  <a:pt x="7615" y="0"/>
                  <a:pt x="7629" y="0"/>
                </a:cubicBezTo>
                <a:close/>
                <a:moveTo>
                  <a:pt x="7729" y="0"/>
                </a:moveTo>
                <a:lnTo>
                  <a:pt x="7729" y="0"/>
                </a:lnTo>
                <a:cubicBezTo>
                  <a:pt x="7743" y="0"/>
                  <a:pt x="7754" y="11"/>
                  <a:pt x="7754" y="25"/>
                </a:cubicBezTo>
                <a:cubicBezTo>
                  <a:pt x="7754" y="39"/>
                  <a:pt x="7743" y="50"/>
                  <a:pt x="7729" y="50"/>
                </a:cubicBezTo>
                <a:cubicBezTo>
                  <a:pt x="7715" y="50"/>
                  <a:pt x="7704" y="39"/>
                  <a:pt x="7704" y="25"/>
                </a:cubicBezTo>
                <a:cubicBezTo>
                  <a:pt x="7704" y="11"/>
                  <a:pt x="7715" y="0"/>
                  <a:pt x="7729" y="0"/>
                </a:cubicBezTo>
                <a:close/>
                <a:moveTo>
                  <a:pt x="7829" y="0"/>
                </a:moveTo>
                <a:lnTo>
                  <a:pt x="7829" y="0"/>
                </a:lnTo>
                <a:cubicBezTo>
                  <a:pt x="7843" y="0"/>
                  <a:pt x="7854" y="11"/>
                  <a:pt x="7854" y="25"/>
                </a:cubicBezTo>
                <a:cubicBezTo>
                  <a:pt x="7854" y="39"/>
                  <a:pt x="7843" y="50"/>
                  <a:pt x="7829" y="50"/>
                </a:cubicBezTo>
                <a:cubicBezTo>
                  <a:pt x="7815" y="50"/>
                  <a:pt x="7804" y="39"/>
                  <a:pt x="7804" y="25"/>
                </a:cubicBezTo>
                <a:cubicBezTo>
                  <a:pt x="7804" y="11"/>
                  <a:pt x="7815" y="0"/>
                  <a:pt x="7829" y="0"/>
                </a:cubicBezTo>
                <a:close/>
                <a:moveTo>
                  <a:pt x="7929" y="0"/>
                </a:moveTo>
                <a:lnTo>
                  <a:pt x="7929" y="0"/>
                </a:lnTo>
                <a:cubicBezTo>
                  <a:pt x="7943" y="0"/>
                  <a:pt x="7954" y="11"/>
                  <a:pt x="7954" y="25"/>
                </a:cubicBezTo>
                <a:cubicBezTo>
                  <a:pt x="7954" y="39"/>
                  <a:pt x="7943" y="50"/>
                  <a:pt x="7929" y="50"/>
                </a:cubicBezTo>
                <a:cubicBezTo>
                  <a:pt x="7915" y="50"/>
                  <a:pt x="7904" y="39"/>
                  <a:pt x="7904" y="25"/>
                </a:cubicBezTo>
                <a:cubicBezTo>
                  <a:pt x="7904" y="11"/>
                  <a:pt x="7915" y="0"/>
                  <a:pt x="7929" y="0"/>
                </a:cubicBezTo>
                <a:close/>
                <a:moveTo>
                  <a:pt x="8029" y="0"/>
                </a:moveTo>
                <a:lnTo>
                  <a:pt x="8029" y="0"/>
                </a:lnTo>
                <a:cubicBezTo>
                  <a:pt x="8043" y="0"/>
                  <a:pt x="8054" y="11"/>
                  <a:pt x="8054" y="25"/>
                </a:cubicBezTo>
                <a:cubicBezTo>
                  <a:pt x="8054" y="39"/>
                  <a:pt x="8043" y="50"/>
                  <a:pt x="8029" y="50"/>
                </a:cubicBezTo>
                <a:cubicBezTo>
                  <a:pt x="8015" y="50"/>
                  <a:pt x="8004" y="39"/>
                  <a:pt x="8004" y="25"/>
                </a:cubicBezTo>
                <a:cubicBezTo>
                  <a:pt x="8004" y="11"/>
                  <a:pt x="8015" y="0"/>
                  <a:pt x="8029" y="0"/>
                </a:cubicBezTo>
                <a:close/>
                <a:moveTo>
                  <a:pt x="8129" y="0"/>
                </a:moveTo>
                <a:lnTo>
                  <a:pt x="8129" y="0"/>
                </a:lnTo>
                <a:cubicBezTo>
                  <a:pt x="8143" y="0"/>
                  <a:pt x="8154" y="11"/>
                  <a:pt x="8154" y="25"/>
                </a:cubicBezTo>
                <a:cubicBezTo>
                  <a:pt x="8154" y="39"/>
                  <a:pt x="8143" y="50"/>
                  <a:pt x="8129" y="50"/>
                </a:cubicBezTo>
                <a:cubicBezTo>
                  <a:pt x="8115" y="50"/>
                  <a:pt x="8104" y="39"/>
                  <a:pt x="8104" y="25"/>
                </a:cubicBezTo>
                <a:cubicBezTo>
                  <a:pt x="8104" y="11"/>
                  <a:pt x="8115" y="0"/>
                  <a:pt x="8129" y="0"/>
                </a:cubicBezTo>
                <a:close/>
                <a:moveTo>
                  <a:pt x="8229" y="0"/>
                </a:moveTo>
                <a:lnTo>
                  <a:pt x="8229" y="0"/>
                </a:lnTo>
                <a:cubicBezTo>
                  <a:pt x="8243" y="0"/>
                  <a:pt x="8254" y="11"/>
                  <a:pt x="8254" y="25"/>
                </a:cubicBezTo>
                <a:cubicBezTo>
                  <a:pt x="8254" y="39"/>
                  <a:pt x="8243" y="50"/>
                  <a:pt x="8229" y="50"/>
                </a:cubicBezTo>
                <a:cubicBezTo>
                  <a:pt x="8215" y="50"/>
                  <a:pt x="8204" y="39"/>
                  <a:pt x="8204" y="25"/>
                </a:cubicBezTo>
                <a:cubicBezTo>
                  <a:pt x="8204" y="11"/>
                  <a:pt x="8215" y="0"/>
                  <a:pt x="8229" y="0"/>
                </a:cubicBezTo>
                <a:close/>
                <a:moveTo>
                  <a:pt x="8329" y="0"/>
                </a:moveTo>
                <a:lnTo>
                  <a:pt x="8329" y="0"/>
                </a:lnTo>
                <a:cubicBezTo>
                  <a:pt x="8343" y="0"/>
                  <a:pt x="8354" y="11"/>
                  <a:pt x="8354" y="25"/>
                </a:cubicBezTo>
                <a:cubicBezTo>
                  <a:pt x="8354" y="39"/>
                  <a:pt x="8343" y="50"/>
                  <a:pt x="8329" y="50"/>
                </a:cubicBezTo>
                <a:cubicBezTo>
                  <a:pt x="8315" y="50"/>
                  <a:pt x="8304" y="39"/>
                  <a:pt x="8304" y="25"/>
                </a:cubicBezTo>
                <a:cubicBezTo>
                  <a:pt x="8304" y="11"/>
                  <a:pt x="8315" y="0"/>
                  <a:pt x="8329" y="0"/>
                </a:cubicBezTo>
                <a:close/>
                <a:moveTo>
                  <a:pt x="8429" y="0"/>
                </a:moveTo>
                <a:lnTo>
                  <a:pt x="8429" y="0"/>
                </a:lnTo>
                <a:cubicBezTo>
                  <a:pt x="8443" y="0"/>
                  <a:pt x="8454" y="11"/>
                  <a:pt x="8454" y="25"/>
                </a:cubicBezTo>
                <a:cubicBezTo>
                  <a:pt x="8454" y="39"/>
                  <a:pt x="8443" y="50"/>
                  <a:pt x="8429" y="50"/>
                </a:cubicBezTo>
                <a:cubicBezTo>
                  <a:pt x="8416" y="50"/>
                  <a:pt x="8404" y="39"/>
                  <a:pt x="8404" y="25"/>
                </a:cubicBezTo>
                <a:cubicBezTo>
                  <a:pt x="8404" y="11"/>
                  <a:pt x="8416" y="0"/>
                  <a:pt x="8429" y="0"/>
                </a:cubicBezTo>
                <a:close/>
                <a:moveTo>
                  <a:pt x="8529" y="0"/>
                </a:moveTo>
                <a:lnTo>
                  <a:pt x="8529" y="0"/>
                </a:lnTo>
                <a:cubicBezTo>
                  <a:pt x="8543" y="0"/>
                  <a:pt x="8554" y="11"/>
                  <a:pt x="8554" y="25"/>
                </a:cubicBezTo>
                <a:cubicBezTo>
                  <a:pt x="8554" y="39"/>
                  <a:pt x="8543" y="50"/>
                  <a:pt x="8529" y="50"/>
                </a:cubicBezTo>
                <a:cubicBezTo>
                  <a:pt x="8516" y="50"/>
                  <a:pt x="8504" y="39"/>
                  <a:pt x="8504" y="25"/>
                </a:cubicBezTo>
                <a:cubicBezTo>
                  <a:pt x="8504" y="11"/>
                  <a:pt x="8516" y="0"/>
                  <a:pt x="8529" y="0"/>
                </a:cubicBezTo>
                <a:close/>
                <a:moveTo>
                  <a:pt x="8629" y="0"/>
                </a:moveTo>
                <a:lnTo>
                  <a:pt x="8629" y="0"/>
                </a:lnTo>
                <a:cubicBezTo>
                  <a:pt x="8643" y="0"/>
                  <a:pt x="8654" y="11"/>
                  <a:pt x="8654" y="25"/>
                </a:cubicBezTo>
                <a:cubicBezTo>
                  <a:pt x="8654" y="39"/>
                  <a:pt x="8643" y="50"/>
                  <a:pt x="8629" y="50"/>
                </a:cubicBezTo>
                <a:cubicBezTo>
                  <a:pt x="8616" y="50"/>
                  <a:pt x="8604" y="39"/>
                  <a:pt x="8604" y="25"/>
                </a:cubicBezTo>
                <a:cubicBezTo>
                  <a:pt x="8604" y="11"/>
                  <a:pt x="8616" y="0"/>
                  <a:pt x="8629" y="0"/>
                </a:cubicBezTo>
                <a:close/>
                <a:moveTo>
                  <a:pt x="8729" y="0"/>
                </a:moveTo>
                <a:lnTo>
                  <a:pt x="8730" y="0"/>
                </a:lnTo>
                <a:cubicBezTo>
                  <a:pt x="8743" y="0"/>
                  <a:pt x="8755" y="11"/>
                  <a:pt x="8755" y="25"/>
                </a:cubicBezTo>
                <a:cubicBezTo>
                  <a:pt x="8755" y="39"/>
                  <a:pt x="8743" y="50"/>
                  <a:pt x="8730" y="50"/>
                </a:cubicBezTo>
                <a:lnTo>
                  <a:pt x="8729" y="50"/>
                </a:lnTo>
                <a:cubicBezTo>
                  <a:pt x="8716" y="50"/>
                  <a:pt x="8704" y="39"/>
                  <a:pt x="8704" y="25"/>
                </a:cubicBezTo>
                <a:cubicBezTo>
                  <a:pt x="8704" y="11"/>
                  <a:pt x="8716" y="0"/>
                  <a:pt x="8729" y="0"/>
                </a:cubicBezTo>
                <a:close/>
                <a:moveTo>
                  <a:pt x="8830" y="0"/>
                </a:moveTo>
                <a:lnTo>
                  <a:pt x="8830" y="0"/>
                </a:lnTo>
                <a:cubicBezTo>
                  <a:pt x="8843" y="0"/>
                  <a:pt x="8855" y="11"/>
                  <a:pt x="8855" y="25"/>
                </a:cubicBezTo>
                <a:cubicBezTo>
                  <a:pt x="8855" y="39"/>
                  <a:pt x="8843" y="50"/>
                  <a:pt x="8830" y="50"/>
                </a:cubicBezTo>
                <a:cubicBezTo>
                  <a:pt x="8816" y="50"/>
                  <a:pt x="8805" y="39"/>
                  <a:pt x="8805" y="25"/>
                </a:cubicBezTo>
                <a:cubicBezTo>
                  <a:pt x="8805" y="11"/>
                  <a:pt x="8816" y="0"/>
                  <a:pt x="8830" y="0"/>
                </a:cubicBezTo>
                <a:close/>
                <a:moveTo>
                  <a:pt x="8930" y="0"/>
                </a:moveTo>
                <a:lnTo>
                  <a:pt x="8930" y="0"/>
                </a:lnTo>
                <a:cubicBezTo>
                  <a:pt x="8943" y="0"/>
                  <a:pt x="8955" y="11"/>
                  <a:pt x="8955" y="25"/>
                </a:cubicBezTo>
                <a:cubicBezTo>
                  <a:pt x="8955" y="39"/>
                  <a:pt x="8943" y="50"/>
                  <a:pt x="8930" y="50"/>
                </a:cubicBezTo>
                <a:cubicBezTo>
                  <a:pt x="8916" y="50"/>
                  <a:pt x="8905" y="39"/>
                  <a:pt x="8905" y="25"/>
                </a:cubicBezTo>
                <a:cubicBezTo>
                  <a:pt x="8905" y="11"/>
                  <a:pt x="8916" y="0"/>
                  <a:pt x="8930" y="0"/>
                </a:cubicBezTo>
                <a:close/>
                <a:moveTo>
                  <a:pt x="9030" y="0"/>
                </a:moveTo>
                <a:lnTo>
                  <a:pt x="9030" y="0"/>
                </a:lnTo>
                <a:cubicBezTo>
                  <a:pt x="9043" y="0"/>
                  <a:pt x="9055" y="11"/>
                  <a:pt x="9055" y="25"/>
                </a:cubicBezTo>
                <a:cubicBezTo>
                  <a:pt x="9055" y="39"/>
                  <a:pt x="9043" y="50"/>
                  <a:pt x="9030" y="50"/>
                </a:cubicBezTo>
                <a:cubicBezTo>
                  <a:pt x="9016" y="50"/>
                  <a:pt x="9005" y="39"/>
                  <a:pt x="9005" y="25"/>
                </a:cubicBezTo>
                <a:cubicBezTo>
                  <a:pt x="9005" y="11"/>
                  <a:pt x="9016" y="0"/>
                  <a:pt x="9030" y="0"/>
                </a:cubicBezTo>
                <a:close/>
                <a:moveTo>
                  <a:pt x="9130" y="0"/>
                </a:moveTo>
                <a:lnTo>
                  <a:pt x="9130" y="0"/>
                </a:lnTo>
                <a:cubicBezTo>
                  <a:pt x="9144" y="0"/>
                  <a:pt x="9155" y="11"/>
                  <a:pt x="9155" y="25"/>
                </a:cubicBezTo>
                <a:cubicBezTo>
                  <a:pt x="9155" y="39"/>
                  <a:pt x="9144" y="50"/>
                  <a:pt x="9130" y="50"/>
                </a:cubicBezTo>
                <a:cubicBezTo>
                  <a:pt x="9116" y="50"/>
                  <a:pt x="9105" y="39"/>
                  <a:pt x="9105" y="25"/>
                </a:cubicBezTo>
                <a:cubicBezTo>
                  <a:pt x="9105" y="11"/>
                  <a:pt x="9116" y="0"/>
                  <a:pt x="9130" y="0"/>
                </a:cubicBezTo>
                <a:close/>
                <a:moveTo>
                  <a:pt x="9230" y="0"/>
                </a:moveTo>
                <a:lnTo>
                  <a:pt x="9230" y="0"/>
                </a:lnTo>
                <a:cubicBezTo>
                  <a:pt x="9244" y="0"/>
                  <a:pt x="9255" y="11"/>
                  <a:pt x="9255" y="25"/>
                </a:cubicBezTo>
                <a:cubicBezTo>
                  <a:pt x="9255" y="39"/>
                  <a:pt x="9244" y="50"/>
                  <a:pt x="9230" y="50"/>
                </a:cubicBezTo>
                <a:cubicBezTo>
                  <a:pt x="9216" y="50"/>
                  <a:pt x="9205" y="39"/>
                  <a:pt x="9205" y="25"/>
                </a:cubicBezTo>
                <a:cubicBezTo>
                  <a:pt x="9205" y="11"/>
                  <a:pt x="9216" y="0"/>
                  <a:pt x="9230" y="0"/>
                </a:cubicBezTo>
                <a:close/>
                <a:moveTo>
                  <a:pt x="9330" y="0"/>
                </a:moveTo>
                <a:lnTo>
                  <a:pt x="9330" y="0"/>
                </a:lnTo>
                <a:cubicBezTo>
                  <a:pt x="9344" y="0"/>
                  <a:pt x="9355" y="11"/>
                  <a:pt x="9355" y="25"/>
                </a:cubicBezTo>
                <a:cubicBezTo>
                  <a:pt x="9355" y="39"/>
                  <a:pt x="9344" y="50"/>
                  <a:pt x="9330" y="50"/>
                </a:cubicBezTo>
                <a:cubicBezTo>
                  <a:pt x="9316" y="50"/>
                  <a:pt x="9305" y="39"/>
                  <a:pt x="9305" y="25"/>
                </a:cubicBezTo>
                <a:cubicBezTo>
                  <a:pt x="9305" y="11"/>
                  <a:pt x="9316" y="0"/>
                  <a:pt x="9330" y="0"/>
                </a:cubicBezTo>
                <a:close/>
                <a:moveTo>
                  <a:pt x="9430" y="0"/>
                </a:moveTo>
                <a:lnTo>
                  <a:pt x="9430" y="0"/>
                </a:lnTo>
                <a:cubicBezTo>
                  <a:pt x="9444" y="0"/>
                  <a:pt x="9455" y="11"/>
                  <a:pt x="9455" y="25"/>
                </a:cubicBezTo>
                <a:cubicBezTo>
                  <a:pt x="9455" y="39"/>
                  <a:pt x="9444" y="50"/>
                  <a:pt x="9430" y="50"/>
                </a:cubicBezTo>
                <a:cubicBezTo>
                  <a:pt x="9416" y="50"/>
                  <a:pt x="9405" y="39"/>
                  <a:pt x="9405" y="25"/>
                </a:cubicBezTo>
                <a:cubicBezTo>
                  <a:pt x="9405" y="11"/>
                  <a:pt x="9416" y="0"/>
                  <a:pt x="9430" y="0"/>
                </a:cubicBezTo>
                <a:close/>
                <a:moveTo>
                  <a:pt x="9530" y="0"/>
                </a:moveTo>
                <a:lnTo>
                  <a:pt x="9530" y="0"/>
                </a:lnTo>
                <a:cubicBezTo>
                  <a:pt x="9544" y="0"/>
                  <a:pt x="9555" y="11"/>
                  <a:pt x="9555" y="25"/>
                </a:cubicBezTo>
                <a:cubicBezTo>
                  <a:pt x="9555" y="39"/>
                  <a:pt x="9544" y="50"/>
                  <a:pt x="9530" y="50"/>
                </a:cubicBezTo>
                <a:cubicBezTo>
                  <a:pt x="9516" y="50"/>
                  <a:pt x="9505" y="39"/>
                  <a:pt x="9505" y="25"/>
                </a:cubicBezTo>
                <a:cubicBezTo>
                  <a:pt x="9505" y="11"/>
                  <a:pt x="9516" y="0"/>
                  <a:pt x="9530" y="0"/>
                </a:cubicBezTo>
                <a:close/>
                <a:moveTo>
                  <a:pt x="9630" y="0"/>
                </a:moveTo>
                <a:lnTo>
                  <a:pt x="9630" y="0"/>
                </a:lnTo>
                <a:cubicBezTo>
                  <a:pt x="9644" y="0"/>
                  <a:pt x="9655" y="11"/>
                  <a:pt x="9655" y="25"/>
                </a:cubicBezTo>
                <a:cubicBezTo>
                  <a:pt x="9655" y="39"/>
                  <a:pt x="9644" y="50"/>
                  <a:pt x="9630" y="50"/>
                </a:cubicBezTo>
                <a:cubicBezTo>
                  <a:pt x="9616" y="50"/>
                  <a:pt x="9605" y="39"/>
                  <a:pt x="9605" y="25"/>
                </a:cubicBezTo>
                <a:cubicBezTo>
                  <a:pt x="9605" y="11"/>
                  <a:pt x="9616" y="0"/>
                  <a:pt x="9630" y="0"/>
                </a:cubicBezTo>
                <a:close/>
                <a:moveTo>
                  <a:pt x="9730" y="0"/>
                </a:moveTo>
                <a:lnTo>
                  <a:pt x="9730" y="0"/>
                </a:lnTo>
                <a:cubicBezTo>
                  <a:pt x="9744" y="0"/>
                  <a:pt x="9755" y="11"/>
                  <a:pt x="9755" y="25"/>
                </a:cubicBezTo>
                <a:cubicBezTo>
                  <a:pt x="9755" y="39"/>
                  <a:pt x="9744" y="50"/>
                  <a:pt x="9730" y="50"/>
                </a:cubicBezTo>
                <a:cubicBezTo>
                  <a:pt x="9716" y="50"/>
                  <a:pt x="9705" y="39"/>
                  <a:pt x="9705" y="25"/>
                </a:cubicBezTo>
                <a:cubicBezTo>
                  <a:pt x="9705" y="11"/>
                  <a:pt x="9716" y="0"/>
                  <a:pt x="9730" y="0"/>
                </a:cubicBezTo>
                <a:close/>
                <a:moveTo>
                  <a:pt x="9830" y="0"/>
                </a:moveTo>
                <a:lnTo>
                  <a:pt x="9830" y="0"/>
                </a:lnTo>
                <a:cubicBezTo>
                  <a:pt x="9844" y="0"/>
                  <a:pt x="9855" y="11"/>
                  <a:pt x="9855" y="25"/>
                </a:cubicBezTo>
                <a:cubicBezTo>
                  <a:pt x="9855" y="39"/>
                  <a:pt x="9844" y="50"/>
                  <a:pt x="9830" y="50"/>
                </a:cubicBezTo>
                <a:cubicBezTo>
                  <a:pt x="9816" y="50"/>
                  <a:pt x="9805" y="39"/>
                  <a:pt x="9805" y="25"/>
                </a:cubicBezTo>
                <a:cubicBezTo>
                  <a:pt x="9805" y="11"/>
                  <a:pt x="9816" y="0"/>
                  <a:pt x="9830" y="0"/>
                </a:cubicBezTo>
                <a:close/>
                <a:moveTo>
                  <a:pt x="9930" y="0"/>
                </a:moveTo>
                <a:lnTo>
                  <a:pt x="9930" y="0"/>
                </a:lnTo>
                <a:cubicBezTo>
                  <a:pt x="9944" y="0"/>
                  <a:pt x="9955" y="11"/>
                  <a:pt x="9955" y="25"/>
                </a:cubicBezTo>
                <a:cubicBezTo>
                  <a:pt x="9955" y="39"/>
                  <a:pt x="9944" y="50"/>
                  <a:pt x="9930" y="50"/>
                </a:cubicBezTo>
                <a:cubicBezTo>
                  <a:pt x="9916" y="50"/>
                  <a:pt x="9905" y="39"/>
                  <a:pt x="9905" y="25"/>
                </a:cubicBezTo>
                <a:cubicBezTo>
                  <a:pt x="9905" y="11"/>
                  <a:pt x="9916" y="0"/>
                  <a:pt x="9930" y="0"/>
                </a:cubicBezTo>
                <a:close/>
                <a:moveTo>
                  <a:pt x="10030" y="0"/>
                </a:moveTo>
                <a:lnTo>
                  <a:pt x="10030" y="0"/>
                </a:lnTo>
                <a:cubicBezTo>
                  <a:pt x="10044" y="0"/>
                  <a:pt x="10055" y="11"/>
                  <a:pt x="10055" y="25"/>
                </a:cubicBezTo>
                <a:cubicBezTo>
                  <a:pt x="10055" y="39"/>
                  <a:pt x="10044" y="50"/>
                  <a:pt x="10030" y="50"/>
                </a:cubicBezTo>
                <a:cubicBezTo>
                  <a:pt x="10016" y="50"/>
                  <a:pt x="10005" y="39"/>
                  <a:pt x="10005" y="25"/>
                </a:cubicBezTo>
                <a:cubicBezTo>
                  <a:pt x="10005" y="11"/>
                  <a:pt x="10016" y="0"/>
                  <a:pt x="10030" y="0"/>
                </a:cubicBezTo>
                <a:close/>
                <a:moveTo>
                  <a:pt x="10130" y="0"/>
                </a:moveTo>
                <a:lnTo>
                  <a:pt x="10130" y="0"/>
                </a:lnTo>
                <a:cubicBezTo>
                  <a:pt x="10144" y="0"/>
                  <a:pt x="10155" y="11"/>
                  <a:pt x="10155" y="25"/>
                </a:cubicBezTo>
                <a:cubicBezTo>
                  <a:pt x="10155" y="39"/>
                  <a:pt x="10144" y="50"/>
                  <a:pt x="10130" y="50"/>
                </a:cubicBezTo>
                <a:cubicBezTo>
                  <a:pt x="10116" y="50"/>
                  <a:pt x="10105" y="39"/>
                  <a:pt x="10105" y="25"/>
                </a:cubicBezTo>
                <a:cubicBezTo>
                  <a:pt x="10105" y="11"/>
                  <a:pt x="10116" y="0"/>
                  <a:pt x="10130" y="0"/>
                </a:cubicBezTo>
                <a:close/>
                <a:moveTo>
                  <a:pt x="10230" y="0"/>
                </a:moveTo>
                <a:lnTo>
                  <a:pt x="10230" y="0"/>
                </a:lnTo>
                <a:cubicBezTo>
                  <a:pt x="10244" y="0"/>
                  <a:pt x="10255" y="11"/>
                  <a:pt x="10255" y="25"/>
                </a:cubicBezTo>
                <a:cubicBezTo>
                  <a:pt x="10255" y="39"/>
                  <a:pt x="10244" y="50"/>
                  <a:pt x="10230" y="50"/>
                </a:cubicBezTo>
                <a:cubicBezTo>
                  <a:pt x="10216" y="50"/>
                  <a:pt x="10205" y="39"/>
                  <a:pt x="10205" y="25"/>
                </a:cubicBezTo>
                <a:cubicBezTo>
                  <a:pt x="10205" y="11"/>
                  <a:pt x="10216" y="0"/>
                  <a:pt x="10230" y="0"/>
                </a:cubicBezTo>
                <a:close/>
                <a:moveTo>
                  <a:pt x="10330" y="0"/>
                </a:moveTo>
                <a:lnTo>
                  <a:pt x="10330" y="0"/>
                </a:lnTo>
                <a:cubicBezTo>
                  <a:pt x="10344" y="0"/>
                  <a:pt x="10355" y="11"/>
                  <a:pt x="10355" y="25"/>
                </a:cubicBezTo>
                <a:cubicBezTo>
                  <a:pt x="10355" y="39"/>
                  <a:pt x="10344" y="50"/>
                  <a:pt x="10330" y="50"/>
                </a:cubicBezTo>
                <a:cubicBezTo>
                  <a:pt x="10316" y="50"/>
                  <a:pt x="10305" y="39"/>
                  <a:pt x="10305" y="25"/>
                </a:cubicBezTo>
                <a:cubicBezTo>
                  <a:pt x="10305" y="11"/>
                  <a:pt x="10316" y="0"/>
                  <a:pt x="10330" y="0"/>
                </a:cubicBezTo>
                <a:close/>
                <a:moveTo>
                  <a:pt x="10430" y="0"/>
                </a:moveTo>
                <a:lnTo>
                  <a:pt x="10430" y="0"/>
                </a:lnTo>
                <a:cubicBezTo>
                  <a:pt x="10444" y="0"/>
                  <a:pt x="10455" y="11"/>
                  <a:pt x="10455" y="25"/>
                </a:cubicBezTo>
                <a:cubicBezTo>
                  <a:pt x="10455" y="39"/>
                  <a:pt x="10444" y="50"/>
                  <a:pt x="10430" y="50"/>
                </a:cubicBezTo>
                <a:cubicBezTo>
                  <a:pt x="10417" y="50"/>
                  <a:pt x="10405" y="39"/>
                  <a:pt x="10405" y="25"/>
                </a:cubicBezTo>
                <a:cubicBezTo>
                  <a:pt x="10405" y="11"/>
                  <a:pt x="10417" y="0"/>
                  <a:pt x="10430" y="0"/>
                </a:cubicBezTo>
                <a:close/>
                <a:moveTo>
                  <a:pt x="10530" y="0"/>
                </a:moveTo>
                <a:lnTo>
                  <a:pt x="10530" y="0"/>
                </a:lnTo>
                <a:cubicBezTo>
                  <a:pt x="10544" y="0"/>
                  <a:pt x="10555" y="11"/>
                  <a:pt x="10555" y="25"/>
                </a:cubicBezTo>
                <a:cubicBezTo>
                  <a:pt x="10555" y="39"/>
                  <a:pt x="10544" y="50"/>
                  <a:pt x="10530" y="50"/>
                </a:cubicBezTo>
                <a:cubicBezTo>
                  <a:pt x="10517" y="50"/>
                  <a:pt x="10505" y="39"/>
                  <a:pt x="10505" y="25"/>
                </a:cubicBezTo>
                <a:cubicBezTo>
                  <a:pt x="10505" y="11"/>
                  <a:pt x="10517" y="0"/>
                  <a:pt x="10530" y="0"/>
                </a:cubicBezTo>
                <a:close/>
                <a:moveTo>
                  <a:pt x="10630" y="0"/>
                </a:moveTo>
                <a:lnTo>
                  <a:pt x="10630" y="0"/>
                </a:lnTo>
                <a:cubicBezTo>
                  <a:pt x="10644" y="0"/>
                  <a:pt x="10655" y="11"/>
                  <a:pt x="10655" y="25"/>
                </a:cubicBezTo>
                <a:cubicBezTo>
                  <a:pt x="10655" y="39"/>
                  <a:pt x="10644" y="50"/>
                  <a:pt x="10630" y="50"/>
                </a:cubicBezTo>
                <a:cubicBezTo>
                  <a:pt x="10617" y="50"/>
                  <a:pt x="10605" y="39"/>
                  <a:pt x="10605" y="25"/>
                </a:cubicBezTo>
                <a:cubicBezTo>
                  <a:pt x="10605" y="11"/>
                  <a:pt x="10617" y="0"/>
                  <a:pt x="10630" y="0"/>
                </a:cubicBezTo>
                <a:close/>
                <a:moveTo>
                  <a:pt x="10730" y="0"/>
                </a:moveTo>
                <a:lnTo>
                  <a:pt x="10731" y="0"/>
                </a:lnTo>
                <a:cubicBezTo>
                  <a:pt x="10744" y="0"/>
                  <a:pt x="10756" y="11"/>
                  <a:pt x="10756" y="25"/>
                </a:cubicBezTo>
                <a:cubicBezTo>
                  <a:pt x="10756" y="39"/>
                  <a:pt x="10744" y="50"/>
                  <a:pt x="10731" y="50"/>
                </a:cubicBezTo>
                <a:lnTo>
                  <a:pt x="10730" y="50"/>
                </a:lnTo>
                <a:cubicBezTo>
                  <a:pt x="10717" y="50"/>
                  <a:pt x="10705" y="39"/>
                  <a:pt x="10705" y="25"/>
                </a:cubicBezTo>
                <a:cubicBezTo>
                  <a:pt x="10705" y="11"/>
                  <a:pt x="10717" y="0"/>
                  <a:pt x="10730" y="0"/>
                </a:cubicBezTo>
                <a:close/>
                <a:moveTo>
                  <a:pt x="10831" y="0"/>
                </a:moveTo>
                <a:lnTo>
                  <a:pt x="10831" y="0"/>
                </a:lnTo>
                <a:cubicBezTo>
                  <a:pt x="10844" y="0"/>
                  <a:pt x="10856" y="11"/>
                  <a:pt x="10856" y="25"/>
                </a:cubicBezTo>
                <a:cubicBezTo>
                  <a:pt x="10856" y="39"/>
                  <a:pt x="10844" y="50"/>
                  <a:pt x="10831" y="50"/>
                </a:cubicBezTo>
                <a:cubicBezTo>
                  <a:pt x="10817" y="50"/>
                  <a:pt x="10806" y="39"/>
                  <a:pt x="10806" y="25"/>
                </a:cubicBezTo>
                <a:cubicBezTo>
                  <a:pt x="10806" y="11"/>
                  <a:pt x="10817" y="0"/>
                  <a:pt x="10831" y="0"/>
                </a:cubicBezTo>
                <a:close/>
                <a:moveTo>
                  <a:pt x="10931" y="0"/>
                </a:moveTo>
                <a:lnTo>
                  <a:pt x="10931" y="0"/>
                </a:lnTo>
                <a:cubicBezTo>
                  <a:pt x="10944" y="0"/>
                  <a:pt x="10956" y="11"/>
                  <a:pt x="10956" y="25"/>
                </a:cubicBezTo>
                <a:cubicBezTo>
                  <a:pt x="10956" y="39"/>
                  <a:pt x="10944" y="50"/>
                  <a:pt x="10931" y="50"/>
                </a:cubicBezTo>
                <a:cubicBezTo>
                  <a:pt x="10917" y="50"/>
                  <a:pt x="10906" y="39"/>
                  <a:pt x="10906" y="25"/>
                </a:cubicBezTo>
                <a:cubicBezTo>
                  <a:pt x="10906" y="11"/>
                  <a:pt x="10917" y="0"/>
                  <a:pt x="10931" y="0"/>
                </a:cubicBezTo>
                <a:close/>
                <a:moveTo>
                  <a:pt x="11031" y="0"/>
                </a:moveTo>
                <a:lnTo>
                  <a:pt x="11031" y="0"/>
                </a:lnTo>
                <a:cubicBezTo>
                  <a:pt x="11045" y="0"/>
                  <a:pt x="11056" y="11"/>
                  <a:pt x="11056" y="25"/>
                </a:cubicBezTo>
                <a:cubicBezTo>
                  <a:pt x="11056" y="39"/>
                  <a:pt x="11045" y="50"/>
                  <a:pt x="11031" y="50"/>
                </a:cubicBezTo>
                <a:cubicBezTo>
                  <a:pt x="11017" y="50"/>
                  <a:pt x="11006" y="39"/>
                  <a:pt x="11006" y="25"/>
                </a:cubicBezTo>
                <a:cubicBezTo>
                  <a:pt x="11006" y="11"/>
                  <a:pt x="11017" y="0"/>
                  <a:pt x="11031" y="0"/>
                </a:cubicBezTo>
                <a:close/>
                <a:moveTo>
                  <a:pt x="11131" y="0"/>
                </a:moveTo>
                <a:lnTo>
                  <a:pt x="11131" y="0"/>
                </a:lnTo>
                <a:cubicBezTo>
                  <a:pt x="11145" y="0"/>
                  <a:pt x="11156" y="11"/>
                  <a:pt x="11156" y="25"/>
                </a:cubicBezTo>
                <a:cubicBezTo>
                  <a:pt x="11156" y="39"/>
                  <a:pt x="11145" y="50"/>
                  <a:pt x="11131" y="50"/>
                </a:cubicBezTo>
                <a:cubicBezTo>
                  <a:pt x="11117" y="50"/>
                  <a:pt x="11106" y="39"/>
                  <a:pt x="11106" y="25"/>
                </a:cubicBezTo>
                <a:cubicBezTo>
                  <a:pt x="11106" y="11"/>
                  <a:pt x="11117" y="0"/>
                  <a:pt x="11131" y="0"/>
                </a:cubicBezTo>
                <a:close/>
                <a:moveTo>
                  <a:pt x="11231" y="0"/>
                </a:moveTo>
                <a:lnTo>
                  <a:pt x="11231" y="0"/>
                </a:lnTo>
                <a:cubicBezTo>
                  <a:pt x="11245" y="0"/>
                  <a:pt x="11256" y="11"/>
                  <a:pt x="11256" y="25"/>
                </a:cubicBezTo>
                <a:cubicBezTo>
                  <a:pt x="11256" y="39"/>
                  <a:pt x="11245" y="50"/>
                  <a:pt x="11231" y="50"/>
                </a:cubicBezTo>
                <a:cubicBezTo>
                  <a:pt x="11217" y="50"/>
                  <a:pt x="11206" y="39"/>
                  <a:pt x="11206" y="25"/>
                </a:cubicBezTo>
                <a:cubicBezTo>
                  <a:pt x="11206" y="11"/>
                  <a:pt x="11217" y="0"/>
                  <a:pt x="11231" y="0"/>
                </a:cubicBezTo>
                <a:close/>
                <a:moveTo>
                  <a:pt x="11331" y="0"/>
                </a:moveTo>
                <a:lnTo>
                  <a:pt x="11331" y="0"/>
                </a:lnTo>
                <a:cubicBezTo>
                  <a:pt x="11345" y="0"/>
                  <a:pt x="11356" y="11"/>
                  <a:pt x="11356" y="25"/>
                </a:cubicBezTo>
                <a:cubicBezTo>
                  <a:pt x="11356" y="39"/>
                  <a:pt x="11345" y="50"/>
                  <a:pt x="11331" y="50"/>
                </a:cubicBezTo>
                <a:cubicBezTo>
                  <a:pt x="11317" y="50"/>
                  <a:pt x="11306" y="39"/>
                  <a:pt x="11306" y="25"/>
                </a:cubicBezTo>
                <a:cubicBezTo>
                  <a:pt x="11306" y="11"/>
                  <a:pt x="11317" y="0"/>
                  <a:pt x="11331" y="0"/>
                </a:cubicBezTo>
                <a:close/>
                <a:moveTo>
                  <a:pt x="11431" y="0"/>
                </a:moveTo>
                <a:lnTo>
                  <a:pt x="11431" y="0"/>
                </a:lnTo>
                <a:cubicBezTo>
                  <a:pt x="11445" y="0"/>
                  <a:pt x="11456" y="11"/>
                  <a:pt x="11456" y="25"/>
                </a:cubicBezTo>
                <a:cubicBezTo>
                  <a:pt x="11456" y="39"/>
                  <a:pt x="11445" y="50"/>
                  <a:pt x="11431" y="50"/>
                </a:cubicBezTo>
                <a:cubicBezTo>
                  <a:pt x="11417" y="50"/>
                  <a:pt x="11406" y="39"/>
                  <a:pt x="11406" y="25"/>
                </a:cubicBezTo>
                <a:cubicBezTo>
                  <a:pt x="11406" y="11"/>
                  <a:pt x="11417" y="0"/>
                  <a:pt x="11431" y="0"/>
                </a:cubicBezTo>
                <a:close/>
                <a:moveTo>
                  <a:pt x="11531" y="0"/>
                </a:moveTo>
                <a:lnTo>
                  <a:pt x="11531" y="0"/>
                </a:lnTo>
                <a:cubicBezTo>
                  <a:pt x="11545" y="0"/>
                  <a:pt x="11556" y="11"/>
                  <a:pt x="11556" y="25"/>
                </a:cubicBezTo>
                <a:cubicBezTo>
                  <a:pt x="11556" y="39"/>
                  <a:pt x="11545" y="50"/>
                  <a:pt x="11531" y="50"/>
                </a:cubicBezTo>
                <a:cubicBezTo>
                  <a:pt x="11517" y="50"/>
                  <a:pt x="11506" y="39"/>
                  <a:pt x="11506" y="25"/>
                </a:cubicBezTo>
                <a:cubicBezTo>
                  <a:pt x="11506" y="11"/>
                  <a:pt x="11517" y="0"/>
                  <a:pt x="11531" y="0"/>
                </a:cubicBezTo>
                <a:close/>
                <a:moveTo>
                  <a:pt x="11631" y="0"/>
                </a:moveTo>
                <a:lnTo>
                  <a:pt x="11631" y="0"/>
                </a:lnTo>
                <a:cubicBezTo>
                  <a:pt x="11645" y="0"/>
                  <a:pt x="11656" y="11"/>
                  <a:pt x="11656" y="25"/>
                </a:cubicBezTo>
                <a:cubicBezTo>
                  <a:pt x="11656" y="39"/>
                  <a:pt x="11645" y="50"/>
                  <a:pt x="11631" y="50"/>
                </a:cubicBezTo>
                <a:cubicBezTo>
                  <a:pt x="11617" y="50"/>
                  <a:pt x="11606" y="39"/>
                  <a:pt x="11606" y="25"/>
                </a:cubicBezTo>
                <a:cubicBezTo>
                  <a:pt x="11606" y="11"/>
                  <a:pt x="11617" y="0"/>
                  <a:pt x="11631" y="0"/>
                </a:cubicBezTo>
                <a:close/>
                <a:moveTo>
                  <a:pt x="11731" y="0"/>
                </a:moveTo>
                <a:lnTo>
                  <a:pt x="11731" y="0"/>
                </a:lnTo>
                <a:cubicBezTo>
                  <a:pt x="11745" y="0"/>
                  <a:pt x="11756" y="11"/>
                  <a:pt x="11756" y="25"/>
                </a:cubicBezTo>
                <a:cubicBezTo>
                  <a:pt x="11756" y="39"/>
                  <a:pt x="11745" y="50"/>
                  <a:pt x="11731" y="50"/>
                </a:cubicBezTo>
                <a:cubicBezTo>
                  <a:pt x="11717" y="50"/>
                  <a:pt x="11706" y="39"/>
                  <a:pt x="11706" y="25"/>
                </a:cubicBezTo>
                <a:cubicBezTo>
                  <a:pt x="11706" y="11"/>
                  <a:pt x="11717" y="0"/>
                  <a:pt x="11731" y="0"/>
                </a:cubicBezTo>
                <a:close/>
                <a:moveTo>
                  <a:pt x="11831" y="0"/>
                </a:moveTo>
                <a:lnTo>
                  <a:pt x="11831" y="0"/>
                </a:lnTo>
                <a:cubicBezTo>
                  <a:pt x="11845" y="0"/>
                  <a:pt x="11856" y="11"/>
                  <a:pt x="11856" y="25"/>
                </a:cubicBezTo>
                <a:cubicBezTo>
                  <a:pt x="11856" y="39"/>
                  <a:pt x="11845" y="50"/>
                  <a:pt x="11831" y="50"/>
                </a:cubicBezTo>
                <a:cubicBezTo>
                  <a:pt x="11817" y="50"/>
                  <a:pt x="11806" y="39"/>
                  <a:pt x="11806" y="25"/>
                </a:cubicBezTo>
                <a:cubicBezTo>
                  <a:pt x="11806" y="11"/>
                  <a:pt x="11817" y="0"/>
                  <a:pt x="11831" y="0"/>
                </a:cubicBezTo>
                <a:close/>
                <a:moveTo>
                  <a:pt x="11931" y="0"/>
                </a:moveTo>
                <a:lnTo>
                  <a:pt x="11931" y="0"/>
                </a:lnTo>
                <a:cubicBezTo>
                  <a:pt x="11945" y="0"/>
                  <a:pt x="11956" y="11"/>
                  <a:pt x="11956" y="25"/>
                </a:cubicBezTo>
                <a:cubicBezTo>
                  <a:pt x="11956" y="39"/>
                  <a:pt x="11945" y="50"/>
                  <a:pt x="11931" y="50"/>
                </a:cubicBezTo>
                <a:cubicBezTo>
                  <a:pt x="11917" y="50"/>
                  <a:pt x="11906" y="39"/>
                  <a:pt x="11906" y="25"/>
                </a:cubicBezTo>
                <a:cubicBezTo>
                  <a:pt x="11906" y="11"/>
                  <a:pt x="11917" y="0"/>
                  <a:pt x="11931" y="0"/>
                </a:cubicBezTo>
                <a:close/>
                <a:moveTo>
                  <a:pt x="12031" y="0"/>
                </a:moveTo>
                <a:lnTo>
                  <a:pt x="12031" y="0"/>
                </a:lnTo>
                <a:cubicBezTo>
                  <a:pt x="12045" y="0"/>
                  <a:pt x="12056" y="11"/>
                  <a:pt x="12056" y="25"/>
                </a:cubicBezTo>
                <a:cubicBezTo>
                  <a:pt x="12056" y="39"/>
                  <a:pt x="12045" y="50"/>
                  <a:pt x="12031" y="50"/>
                </a:cubicBezTo>
                <a:cubicBezTo>
                  <a:pt x="12017" y="50"/>
                  <a:pt x="12006" y="39"/>
                  <a:pt x="12006" y="25"/>
                </a:cubicBezTo>
                <a:cubicBezTo>
                  <a:pt x="12006" y="11"/>
                  <a:pt x="12017" y="0"/>
                  <a:pt x="12031" y="0"/>
                </a:cubicBezTo>
                <a:close/>
                <a:moveTo>
                  <a:pt x="12131" y="0"/>
                </a:moveTo>
                <a:lnTo>
                  <a:pt x="12131" y="0"/>
                </a:lnTo>
                <a:cubicBezTo>
                  <a:pt x="12145" y="0"/>
                  <a:pt x="12156" y="11"/>
                  <a:pt x="12156" y="25"/>
                </a:cubicBezTo>
                <a:cubicBezTo>
                  <a:pt x="12156" y="39"/>
                  <a:pt x="12145" y="50"/>
                  <a:pt x="12131" y="50"/>
                </a:cubicBezTo>
                <a:cubicBezTo>
                  <a:pt x="12117" y="50"/>
                  <a:pt x="12106" y="39"/>
                  <a:pt x="12106" y="25"/>
                </a:cubicBezTo>
                <a:cubicBezTo>
                  <a:pt x="12106" y="11"/>
                  <a:pt x="12117" y="0"/>
                  <a:pt x="12131" y="0"/>
                </a:cubicBezTo>
                <a:close/>
                <a:moveTo>
                  <a:pt x="12231" y="0"/>
                </a:moveTo>
                <a:lnTo>
                  <a:pt x="12231" y="0"/>
                </a:lnTo>
                <a:cubicBezTo>
                  <a:pt x="12245" y="0"/>
                  <a:pt x="12256" y="11"/>
                  <a:pt x="12256" y="25"/>
                </a:cubicBezTo>
                <a:cubicBezTo>
                  <a:pt x="12256" y="39"/>
                  <a:pt x="12245" y="50"/>
                  <a:pt x="12231" y="50"/>
                </a:cubicBezTo>
                <a:cubicBezTo>
                  <a:pt x="12217" y="50"/>
                  <a:pt x="12206" y="39"/>
                  <a:pt x="12206" y="25"/>
                </a:cubicBezTo>
                <a:cubicBezTo>
                  <a:pt x="12206" y="11"/>
                  <a:pt x="12217" y="0"/>
                  <a:pt x="12231" y="0"/>
                </a:cubicBezTo>
                <a:close/>
                <a:moveTo>
                  <a:pt x="12331" y="0"/>
                </a:moveTo>
                <a:lnTo>
                  <a:pt x="12331" y="0"/>
                </a:lnTo>
                <a:cubicBezTo>
                  <a:pt x="12345" y="0"/>
                  <a:pt x="12356" y="11"/>
                  <a:pt x="12356" y="25"/>
                </a:cubicBezTo>
                <a:cubicBezTo>
                  <a:pt x="12356" y="39"/>
                  <a:pt x="12345" y="50"/>
                  <a:pt x="12331" y="50"/>
                </a:cubicBezTo>
                <a:cubicBezTo>
                  <a:pt x="12318" y="50"/>
                  <a:pt x="12306" y="39"/>
                  <a:pt x="12306" y="25"/>
                </a:cubicBezTo>
                <a:cubicBezTo>
                  <a:pt x="12306" y="11"/>
                  <a:pt x="12318" y="0"/>
                  <a:pt x="12331" y="0"/>
                </a:cubicBezTo>
                <a:close/>
                <a:moveTo>
                  <a:pt x="12431" y="0"/>
                </a:moveTo>
                <a:lnTo>
                  <a:pt x="12431" y="0"/>
                </a:lnTo>
                <a:cubicBezTo>
                  <a:pt x="12445" y="0"/>
                  <a:pt x="12456" y="11"/>
                  <a:pt x="12456" y="25"/>
                </a:cubicBezTo>
                <a:cubicBezTo>
                  <a:pt x="12456" y="39"/>
                  <a:pt x="12445" y="50"/>
                  <a:pt x="12431" y="50"/>
                </a:cubicBezTo>
                <a:cubicBezTo>
                  <a:pt x="12418" y="50"/>
                  <a:pt x="12406" y="39"/>
                  <a:pt x="12406" y="25"/>
                </a:cubicBezTo>
                <a:cubicBezTo>
                  <a:pt x="12406" y="11"/>
                  <a:pt x="12418" y="0"/>
                  <a:pt x="12431" y="0"/>
                </a:cubicBezTo>
                <a:close/>
                <a:moveTo>
                  <a:pt x="12531" y="0"/>
                </a:moveTo>
                <a:lnTo>
                  <a:pt x="12531" y="0"/>
                </a:lnTo>
                <a:cubicBezTo>
                  <a:pt x="12545" y="0"/>
                  <a:pt x="12556" y="11"/>
                  <a:pt x="12556" y="25"/>
                </a:cubicBezTo>
                <a:cubicBezTo>
                  <a:pt x="12556" y="39"/>
                  <a:pt x="12545" y="50"/>
                  <a:pt x="12531" y="50"/>
                </a:cubicBezTo>
                <a:cubicBezTo>
                  <a:pt x="12518" y="50"/>
                  <a:pt x="12506" y="39"/>
                  <a:pt x="12506" y="25"/>
                </a:cubicBezTo>
                <a:cubicBezTo>
                  <a:pt x="12506" y="11"/>
                  <a:pt x="12518" y="0"/>
                  <a:pt x="12531" y="0"/>
                </a:cubicBezTo>
                <a:close/>
                <a:moveTo>
                  <a:pt x="12631" y="0"/>
                </a:moveTo>
                <a:lnTo>
                  <a:pt x="12632" y="0"/>
                </a:lnTo>
                <a:cubicBezTo>
                  <a:pt x="12645" y="0"/>
                  <a:pt x="12657" y="11"/>
                  <a:pt x="12657" y="25"/>
                </a:cubicBezTo>
                <a:cubicBezTo>
                  <a:pt x="12657" y="39"/>
                  <a:pt x="12645" y="50"/>
                  <a:pt x="12632" y="50"/>
                </a:cubicBezTo>
                <a:lnTo>
                  <a:pt x="12631" y="50"/>
                </a:lnTo>
                <a:cubicBezTo>
                  <a:pt x="12618" y="50"/>
                  <a:pt x="12606" y="39"/>
                  <a:pt x="12606" y="25"/>
                </a:cubicBezTo>
                <a:cubicBezTo>
                  <a:pt x="12606" y="11"/>
                  <a:pt x="12618" y="0"/>
                  <a:pt x="12631" y="0"/>
                </a:cubicBezTo>
                <a:close/>
                <a:moveTo>
                  <a:pt x="12732" y="0"/>
                </a:moveTo>
                <a:lnTo>
                  <a:pt x="12732" y="0"/>
                </a:lnTo>
                <a:cubicBezTo>
                  <a:pt x="12745" y="0"/>
                  <a:pt x="12757" y="11"/>
                  <a:pt x="12757" y="25"/>
                </a:cubicBezTo>
                <a:cubicBezTo>
                  <a:pt x="12757" y="39"/>
                  <a:pt x="12745" y="50"/>
                  <a:pt x="12732" y="50"/>
                </a:cubicBezTo>
                <a:cubicBezTo>
                  <a:pt x="12718" y="50"/>
                  <a:pt x="12707" y="39"/>
                  <a:pt x="12707" y="25"/>
                </a:cubicBezTo>
                <a:cubicBezTo>
                  <a:pt x="12707" y="11"/>
                  <a:pt x="12718" y="0"/>
                  <a:pt x="12732" y="0"/>
                </a:cubicBezTo>
                <a:close/>
                <a:moveTo>
                  <a:pt x="12832" y="0"/>
                </a:moveTo>
                <a:lnTo>
                  <a:pt x="12832" y="0"/>
                </a:lnTo>
                <a:cubicBezTo>
                  <a:pt x="12845" y="0"/>
                  <a:pt x="12857" y="11"/>
                  <a:pt x="12857" y="25"/>
                </a:cubicBezTo>
                <a:cubicBezTo>
                  <a:pt x="12857" y="39"/>
                  <a:pt x="12845" y="50"/>
                  <a:pt x="12832" y="50"/>
                </a:cubicBezTo>
                <a:cubicBezTo>
                  <a:pt x="12818" y="50"/>
                  <a:pt x="12807" y="39"/>
                  <a:pt x="12807" y="25"/>
                </a:cubicBezTo>
                <a:cubicBezTo>
                  <a:pt x="12807" y="11"/>
                  <a:pt x="12818" y="0"/>
                  <a:pt x="12832" y="0"/>
                </a:cubicBezTo>
                <a:close/>
                <a:moveTo>
                  <a:pt x="12932" y="0"/>
                </a:moveTo>
                <a:lnTo>
                  <a:pt x="12932" y="0"/>
                </a:lnTo>
                <a:cubicBezTo>
                  <a:pt x="12945" y="0"/>
                  <a:pt x="12957" y="11"/>
                  <a:pt x="12957" y="25"/>
                </a:cubicBezTo>
                <a:cubicBezTo>
                  <a:pt x="12957" y="39"/>
                  <a:pt x="12945" y="50"/>
                  <a:pt x="12932" y="50"/>
                </a:cubicBezTo>
                <a:cubicBezTo>
                  <a:pt x="12918" y="50"/>
                  <a:pt x="12907" y="39"/>
                  <a:pt x="12907" y="25"/>
                </a:cubicBezTo>
                <a:cubicBezTo>
                  <a:pt x="12907" y="11"/>
                  <a:pt x="12918" y="0"/>
                  <a:pt x="12932" y="0"/>
                </a:cubicBezTo>
                <a:close/>
                <a:moveTo>
                  <a:pt x="13032" y="0"/>
                </a:moveTo>
                <a:lnTo>
                  <a:pt x="13032" y="0"/>
                </a:lnTo>
                <a:cubicBezTo>
                  <a:pt x="13046" y="0"/>
                  <a:pt x="13057" y="11"/>
                  <a:pt x="13057" y="25"/>
                </a:cubicBezTo>
                <a:cubicBezTo>
                  <a:pt x="13057" y="39"/>
                  <a:pt x="13046" y="50"/>
                  <a:pt x="13032" y="50"/>
                </a:cubicBezTo>
                <a:cubicBezTo>
                  <a:pt x="13018" y="50"/>
                  <a:pt x="13007" y="39"/>
                  <a:pt x="13007" y="25"/>
                </a:cubicBezTo>
                <a:cubicBezTo>
                  <a:pt x="13007" y="11"/>
                  <a:pt x="13018" y="0"/>
                  <a:pt x="13032" y="0"/>
                </a:cubicBezTo>
                <a:close/>
                <a:moveTo>
                  <a:pt x="13132" y="0"/>
                </a:moveTo>
                <a:lnTo>
                  <a:pt x="13132" y="0"/>
                </a:lnTo>
                <a:cubicBezTo>
                  <a:pt x="13146" y="0"/>
                  <a:pt x="13157" y="11"/>
                  <a:pt x="13157" y="25"/>
                </a:cubicBezTo>
                <a:cubicBezTo>
                  <a:pt x="13157" y="39"/>
                  <a:pt x="13146" y="50"/>
                  <a:pt x="13132" y="50"/>
                </a:cubicBezTo>
                <a:cubicBezTo>
                  <a:pt x="13118" y="50"/>
                  <a:pt x="13107" y="39"/>
                  <a:pt x="13107" y="25"/>
                </a:cubicBezTo>
                <a:cubicBezTo>
                  <a:pt x="13107" y="11"/>
                  <a:pt x="13118" y="0"/>
                  <a:pt x="13132" y="0"/>
                </a:cubicBezTo>
                <a:close/>
                <a:moveTo>
                  <a:pt x="13232" y="0"/>
                </a:moveTo>
                <a:lnTo>
                  <a:pt x="13232" y="0"/>
                </a:lnTo>
                <a:cubicBezTo>
                  <a:pt x="13246" y="0"/>
                  <a:pt x="13257" y="11"/>
                  <a:pt x="13257" y="25"/>
                </a:cubicBezTo>
                <a:cubicBezTo>
                  <a:pt x="13257" y="39"/>
                  <a:pt x="13246" y="50"/>
                  <a:pt x="13232" y="50"/>
                </a:cubicBezTo>
                <a:cubicBezTo>
                  <a:pt x="13218" y="50"/>
                  <a:pt x="13207" y="39"/>
                  <a:pt x="13207" y="25"/>
                </a:cubicBezTo>
                <a:cubicBezTo>
                  <a:pt x="13207" y="11"/>
                  <a:pt x="13218" y="0"/>
                  <a:pt x="13232" y="0"/>
                </a:cubicBezTo>
                <a:close/>
                <a:moveTo>
                  <a:pt x="13332" y="0"/>
                </a:moveTo>
                <a:lnTo>
                  <a:pt x="13332" y="0"/>
                </a:lnTo>
                <a:cubicBezTo>
                  <a:pt x="13346" y="0"/>
                  <a:pt x="13357" y="11"/>
                  <a:pt x="13357" y="25"/>
                </a:cubicBezTo>
                <a:cubicBezTo>
                  <a:pt x="13357" y="39"/>
                  <a:pt x="13346" y="50"/>
                  <a:pt x="13332" y="50"/>
                </a:cubicBezTo>
                <a:cubicBezTo>
                  <a:pt x="13318" y="50"/>
                  <a:pt x="13307" y="39"/>
                  <a:pt x="13307" y="25"/>
                </a:cubicBezTo>
                <a:cubicBezTo>
                  <a:pt x="13307" y="11"/>
                  <a:pt x="13318" y="0"/>
                  <a:pt x="13332" y="0"/>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80" name="Line 10"/>
          <p:cNvSpPr>
            <a:spLocks noChangeShapeType="1"/>
          </p:cNvSpPr>
          <p:nvPr/>
        </p:nvSpPr>
        <p:spPr bwMode="auto">
          <a:xfrm>
            <a:off x="1352330" y="5101380"/>
            <a:ext cx="3816350" cy="1588"/>
          </a:xfrm>
          <a:prstGeom prst="line">
            <a:avLst/>
          </a:prstGeom>
          <a:noFill/>
          <a:ln w="14288" cap="rnd">
            <a:solidFill>
              <a:srgbClr val="000000"/>
            </a:solidFill>
            <a:round/>
            <a:headEnd/>
            <a:tailEnd/>
          </a:ln>
        </p:spPr>
        <p:txBody>
          <a:bodyPr/>
          <a:lstStyle/>
          <a:p>
            <a:endParaRPr lang="en-US"/>
          </a:p>
        </p:txBody>
      </p:sp>
      <p:sp>
        <p:nvSpPr>
          <p:cNvPr id="81" name="Rectangle 11"/>
          <p:cNvSpPr>
            <a:spLocks noChangeArrowheads="1"/>
          </p:cNvSpPr>
          <p:nvPr/>
        </p:nvSpPr>
        <p:spPr bwMode="auto">
          <a:xfrm>
            <a:off x="5344893" y="4963268"/>
            <a:ext cx="1778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m</a:t>
            </a:r>
            <a:endParaRPr lang="en-US"/>
          </a:p>
        </p:txBody>
      </p:sp>
      <p:sp>
        <p:nvSpPr>
          <p:cNvPr id="82" name="Rectangle 12"/>
          <p:cNvSpPr>
            <a:spLocks noChangeArrowheads="1"/>
          </p:cNvSpPr>
          <p:nvPr/>
        </p:nvSpPr>
        <p:spPr bwMode="auto">
          <a:xfrm>
            <a:off x="5522693" y="5020418"/>
            <a:ext cx="10160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a</a:t>
            </a:r>
            <a:endParaRPr lang="en-US"/>
          </a:p>
        </p:txBody>
      </p:sp>
      <p:sp>
        <p:nvSpPr>
          <p:cNvPr id="83" name="Rectangle 13"/>
          <p:cNvSpPr>
            <a:spLocks noChangeArrowheads="1"/>
          </p:cNvSpPr>
          <p:nvPr/>
        </p:nvSpPr>
        <p:spPr bwMode="auto">
          <a:xfrm>
            <a:off x="5622705" y="4963268"/>
            <a:ext cx="57150" cy="274637"/>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 </a:t>
            </a:r>
            <a:endParaRPr lang="en-US"/>
          </a:p>
        </p:txBody>
      </p:sp>
      <p:sp>
        <p:nvSpPr>
          <p:cNvPr id="84" name="Rectangle 14"/>
          <p:cNvSpPr>
            <a:spLocks noChangeArrowheads="1"/>
          </p:cNvSpPr>
          <p:nvPr/>
        </p:nvSpPr>
        <p:spPr bwMode="auto">
          <a:xfrm>
            <a:off x="1399955" y="5164880"/>
            <a:ext cx="10858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0               1</a:t>
            </a:r>
            <a:endParaRPr lang="en-US"/>
          </a:p>
        </p:txBody>
      </p:sp>
      <p:sp>
        <p:nvSpPr>
          <p:cNvPr id="85" name="Rectangle 15"/>
          <p:cNvSpPr>
            <a:spLocks noChangeArrowheads="1"/>
          </p:cNvSpPr>
          <p:nvPr/>
        </p:nvSpPr>
        <p:spPr bwMode="auto">
          <a:xfrm>
            <a:off x="2482630" y="5164880"/>
            <a:ext cx="571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 </a:t>
            </a:r>
            <a:endParaRPr lang="en-US"/>
          </a:p>
        </p:txBody>
      </p:sp>
      <p:sp>
        <p:nvSpPr>
          <p:cNvPr id="86" name="Rectangle 16"/>
          <p:cNvSpPr>
            <a:spLocks noChangeArrowheads="1"/>
          </p:cNvSpPr>
          <p:nvPr/>
        </p:nvSpPr>
        <p:spPr bwMode="auto">
          <a:xfrm>
            <a:off x="1463455" y="1669205"/>
            <a:ext cx="1651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V</a:t>
            </a:r>
            <a:endParaRPr lang="en-US"/>
          </a:p>
        </p:txBody>
      </p:sp>
      <p:sp>
        <p:nvSpPr>
          <p:cNvPr id="87" name="Rectangle 17"/>
          <p:cNvSpPr>
            <a:spLocks noChangeArrowheads="1"/>
          </p:cNvSpPr>
          <p:nvPr/>
        </p:nvSpPr>
        <p:spPr bwMode="auto">
          <a:xfrm>
            <a:off x="1626968" y="1726355"/>
            <a:ext cx="45720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1rms</a:t>
            </a:r>
            <a:endParaRPr lang="en-US"/>
          </a:p>
        </p:txBody>
      </p:sp>
      <p:sp>
        <p:nvSpPr>
          <p:cNvPr id="88" name="Rectangle 18"/>
          <p:cNvSpPr>
            <a:spLocks noChangeArrowheads="1"/>
          </p:cNvSpPr>
          <p:nvPr/>
        </p:nvSpPr>
        <p:spPr bwMode="auto">
          <a:xfrm>
            <a:off x="2082580" y="1669205"/>
            <a:ext cx="571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 </a:t>
            </a:r>
            <a:endParaRPr lang="en-US"/>
          </a:p>
        </p:txBody>
      </p:sp>
      <p:grpSp>
        <p:nvGrpSpPr>
          <p:cNvPr id="2" name="Group 19"/>
          <p:cNvGrpSpPr>
            <a:grpSpLocks/>
          </p:cNvGrpSpPr>
          <p:nvPr/>
        </p:nvGrpSpPr>
        <p:grpSpPr bwMode="auto">
          <a:xfrm>
            <a:off x="933230" y="2701080"/>
            <a:ext cx="366713" cy="627063"/>
            <a:chOff x="914" y="1616"/>
            <a:chExt cx="231" cy="395"/>
          </a:xfrm>
        </p:grpSpPr>
        <p:sp>
          <p:nvSpPr>
            <p:cNvPr id="90" name="Line 20"/>
            <p:cNvSpPr>
              <a:spLocks noChangeShapeType="1"/>
            </p:cNvSpPr>
            <p:nvPr/>
          </p:nvSpPr>
          <p:spPr bwMode="auto">
            <a:xfrm flipV="1">
              <a:off x="948" y="1921"/>
              <a:ext cx="18" cy="10"/>
            </a:xfrm>
            <a:prstGeom prst="line">
              <a:avLst/>
            </a:prstGeom>
            <a:noFill/>
            <a:ln w="9525">
              <a:solidFill>
                <a:srgbClr val="000000"/>
              </a:solidFill>
              <a:round/>
              <a:headEnd/>
              <a:tailEnd/>
            </a:ln>
          </p:spPr>
          <p:txBody>
            <a:bodyPr/>
            <a:lstStyle/>
            <a:p>
              <a:endParaRPr lang="en-US"/>
            </a:p>
          </p:txBody>
        </p:sp>
        <p:sp>
          <p:nvSpPr>
            <p:cNvPr id="91" name="Line 21"/>
            <p:cNvSpPr>
              <a:spLocks noChangeShapeType="1"/>
            </p:cNvSpPr>
            <p:nvPr/>
          </p:nvSpPr>
          <p:spPr bwMode="auto">
            <a:xfrm>
              <a:off x="966" y="1924"/>
              <a:ext cx="27" cy="48"/>
            </a:xfrm>
            <a:prstGeom prst="line">
              <a:avLst/>
            </a:prstGeom>
            <a:noFill/>
            <a:ln w="19050">
              <a:solidFill>
                <a:srgbClr val="000000"/>
              </a:solidFill>
              <a:round/>
              <a:headEnd/>
              <a:tailEnd/>
            </a:ln>
          </p:spPr>
          <p:txBody>
            <a:bodyPr/>
            <a:lstStyle/>
            <a:p>
              <a:endParaRPr lang="en-US"/>
            </a:p>
          </p:txBody>
        </p:sp>
        <p:sp>
          <p:nvSpPr>
            <p:cNvPr id="92" name="Line 22"/>
            <p:cNvSpPr>
              <a:spLocks noChangeShapeType="1"/>
            </p:cNvSpPr>
            <p:nvPr/>
          </p:nvSpPr>
          <p:spPr bwMode="auto">
            <a:xfrm flipV="1">
              <a:off x="996" y="1830"/>
              <a:ext cx="35" cy="142"/>
            </a:xfrm>
            <a:prstGeom prst="line">
              <a:avLst/>
            </a:prstGeom>
            <a:noFill/>
            <a:ln w="9525">
              <a:solidFill>
                <a:srgbClr val="000000"/>
              </a:solidFill>
              <a:round/>
              <a:headEnd/>
              <a:tailEnd/>
            </a:ln>
          </p:spPr>
          <p:txBody>
            <a:bodyPr/>
            <a:lstStyle/>
            <a:p>
              <a:endParaRPr lang="en-US"/>
            </a:p>
          </p:txBody>
        </p:sp>
        <p:sp>
          <p:nvSpPr>
            <p:cNvPr id="93" name="Line 23"/>
            <p:cNvSpPr>
              <a:spLocks noChangeShapeType="1"/>
            </p:cNvSpPr>
            <p:nvPr/>
          </p:nvSpPr>
          <p:spPr bwMode="auto">
            <a:xfrm>
              <a:off x="1031" y="1830"/>
              <a:ext cx="87" cy="1"/>
            </a:xfrm>
            <a:prstGeom prst="line">
              <a:avLst/>
            </a:prstGeom>
            <a:noFill/>
            <a:ln w="9525">
              <a:solidFill>
                <a:srgbClr val="000000"/>
              </a:solidFill>
              <a:round/>
              <a:headEnd/>
              <a:tailEnd/>
            </a:ln>
          </p:spPr>
          <p:txBody>
            <a:bodyPr/>
            <a:lstStyle/>
            <a:p>
              <a:endParaRPr lang="en-US"/>
            </a:p>
          </p:txBody>
        </p:sp>
        <p:sp>
          <p:nvSpPr>
            <p:cNvPr id="94" name="Line 24"/>
            <p:cNvSpPr>
              <a:spLocks noChangeShapeType="1"/>
            </p:cNvSpPr>
            <p:nvPr/>
          </p:nvSpPr>
          <p:spPr bwMode="auto">
            <a:xfrm>
              <a:off x="918" y="1804"/>
              <a:ext cx="227" cy="1"/>
            </a:xfrm>
            <a:prstGeom prst="line">
              <a:avLst/>
            </a:prstGeom>
            <a:noFill/>
            <a:ln w="9525">
              <a:solidFill>
                <a:srgbClr val="000000"/>
              </a:solidFill>
              <a:round/>
              <a:headEnd/>
              <a:tailEnd/>
            </a:ln>
          </p:spPr>
          <p:txBody>
            <a:bodyPr/>
            <a:lstStyle/>
            <a:p>
              <a:endParaRPr lang="en-US"/>
            </a:p>
          </p:txBody>
        </p:sp>
        <p:sp>
          <p:nvSpPr>
            <p:cNvPr id="95" name="Rectangle 25"/>
            <p:cNvSpPr>
              <a:spLocks noChangeArrowheads="1"/>
            </p:cNvSpPr>
            <p:nvPr/>
          </p:nvSpPr>
          <p:spPr bwMode="auto">
            <a:xfrm>
              <a:off x="1040" y="1838"/>
              <a:ext cx="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2</a:t>
              </a:r>
              <a:endParaRPr lang="en-US"/>
            </a:p>
          </p:txBody>
        </p:sp>
        <p:sp>
          <p:nvSpPr>
            <p:cNvPr id="96" name="Rectangle 26"/>
            <p:cNvSpPr>
              <a:spLocks noChangeArrowheads="1"/>
            </p:cNvSpPr>
            <p:nvPr/>
          </p:nvSpPr>
          <p:spPr bwMode="auto">
            <a:xfrm>
              <a:off x="1004" y="1673"/>
              <a:ext cx="113" cy="144"/>
            </a:xfrm>
            <a:prstGeom prst="rect">
              <a:avLst/>
            </a:prstGeom>
            <a:noFill/>
            <a:ln w="9525">
              <a:noFill/>
              <a:miter lim="800000"/>
              <a:headEnd/>
              <a:tailEnd/>
            </a:ln>
          </p:spPr>
          <p:txBody>
            <a:bodyPr wrap="none" lIns="0" tIns="0" rIns="0" bIns="0">
              <a:spAutoFit/>
            </a:bodyPr>
            <a:lstStyle/>
            <a:p>
              <a:pPr eaLnBrk="1" hangingPunct="1"/>
              <a:r>
                <a:rPr lang="en-US" sz="1500" i="1">
                  <a:solidFill>
                    <a:srgbClr val="000000"/>
                  </a:solidFill>
                  <a:latin typeface="Times New Roman" pitchFamily="18" charset="0"/>
                </a:rPr>
                <a:t>dc</a:t>
              </a:r>
              <a:endParaRPr lang="en-US"/>
            </a:p>
          </p:txBody>
        </p:sp>
        <p:sp>
          <p:nvSpPr>
            <p:cNvPr id="97" name="Rectangle 27"/>
            <p:cNvSpPr>
              <a:spLocks noChangeArrowheads="1"/>
            </p:cNvSpPr>
            <p:nvPr/>
          </p:nvSpPr>
          <p:spPr bwMode="auto">
            <a:xfrm>
              <a:off x="914" y="1616"/>
              <a:ext cx="88" cy="173"/>
            </a:xfrm>
            <a:prstGeom prst="rect">
              <a:avLst/>
            </a:prstGeom>
            <a:noFill/>
            <a:ln w="9525">
              <a:noFill/>
              <a:miter lim="800000"/>
              <a:headEnd/>
              <a:tailEnd/>
            </a:ln>
          </p:spPr>
          <p:txBody>
            <a:bodyPr wrap="none" lIns="0" tIns="0" rIns="0" bIns="0">
              <a:spAutoFit/>
            </a:bodyPr>
            <a:lstStyle/>
            <a:p>
              <a:pPr eaLnBrk="1" hangingPunct="1"/>
              <a:r>
                <a:rPr lang="en-US" i="1">
                  <a:solidFill>
                    <a:srgbClr val="000000"/>
                  </a:solidFill>
                  <a:latin typeface="Times New Roman" pitchFamily="18" charset="0"/>
                </a:rPr>
                <a:t>V</a:t>
              </a:r>
              <a:endParaRPr lang="en-US"/>
            </a:p>
          </p:txBody>
        </p:sp>
      </p:grpSp>
      <p:sp>
        <p:nvSpPr>
          <p:cNvPr id="98" name="Rectangle 28"/>
          <p:cNvSpPr>
            <a:spLocks noChangeArrowheads="1"/>
          </p:cNvSpPr>
          <p:nvPr/>
        </p:nvSpPr>
        <p:spPr bwMode="auto">
          <a:xfrm>
            <a:off x="1339630" y="2850305"/>
            <a:ext cx="571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 </a:t>
            </a:r>
            <a:endParaRPr lang="en-US"/>
          </a:p>
        </p:txBody>
      </p:sp>
      <p:grpSp>
        <p:nvGrpSpPr>
          <p:cNvPr id="3" name="Group 29"/>
          <p:cNvGrpSpPr>
            <a:grpSpLocks/>
          </p:cNvGrpSpPr>
          <p:nvPr/>
        </p:nvGrpSpPr>
        <p:grpSpPr bwMode="auto">
          <a:xfrm>
            <a:off x="595093" y="1818430"/>
            <a:ext cx="723900" cy="627063"/>
            <a:chOff x="701" y="1060"/>
            <a:chExt cx="456" cy="395"/>
          </a:xfrm>
        </p:grpSpPr>
        <p:sp>
          <p:nvSpPr>
            <p:cNvPr id="100" name="Line 30"/>
            <p:cNvSpPr>
              <a:spLocks noChangeShapeType="1"/>
            </p:cNvSpPr>
            <p:nvPr/>
          </p:nvSpPr>
          <p:spPr bwMode="auto">
            <a:xfrm>
              <a:off x="703" y="1248"/>
              <a:ext cx="106" cy="1"/>
            </a:xfrm>
            <a:prstGeom prst="line">
              <a:avLst/>
            </a:prstGeom>
            <a:noFill/>
            <a:ln w="9525">
              <a:solidFill>
                <a:srgbClr val="000000"/>
              </a:solidFill>
              <a:round/>
              <a:headEnd/>
              <a:tailEnd/>
            </a:ln>
          </p:spPr>
          <p:txBody>
            <a:bodyPr/>
            <a:lstStyle/>
            <a:p>
              <a:endParaRPr lang="en-US"/>
            </a:p>
          </p:txBody>
        </p:sp>
        <p:sp>
          <p:nvSpPr>
            <p:cNvPr id="101" name="Line 31"/>
            <p:cNvSpPr>
              <a:spLocks noChangeShapeType="1"/>
            </p:cNvSpPr>
            <p:nvPr/>
          </p:nvSpPr>
          <p:spPr bwMode="auto">
            <a:xfrm flipV="1">
              <a:off x="962" y="1365"/>
              <a:ext cx="18" cy="11"/>
            </a:xfrm>
            <a:prstGeom prst="line">
              <a:avLst/>
            </a:prstGeom>
            <a:noFill/>
            <a:ln w="9525">
              <a:solidFill>
                <a:srgbClr val="000000"/>
              </a:solidFill>
              <a:round/>
              <a:headEnd/>
              <a:tailEnd/>
            </a:ln>
          </p:spPr>
          <p:txBody>
            <a:bodyPr/>
            <a:lstStyle/>
            <a:p>
              <a:endParaRPr lang="en-US"/>
            </a:p>
          </p:txBody>
        </p:sp>
        <p:sp>
          <p:nvSpPr>
            <p:cNvPr id="102" name="Line 32"/>
            <p:cNvSpPr>
              <a:spLocks noChangeShapeType="1"/>
            </p:cNvSpPr>
            <p:nvPr/>
          </p:nvSpPr>
          <p:spPr bwMode="auto">
            <a:xfrm>
              <a:off x="980" y="1368"/>
              <a:ext cx="27" cy="48"/>
            </a:xfrm>
            <a:prstGeom prst="line">
              <a:avLst/>
            </a:prstGeom>
            <a:noFill/>
            <a:ln w="19050">
              <a:solidFill>
                <a:srgbClr val="000000"/>
              </a:solidFill>
              <a:round/>
              <a:headEnd/>
              <a:tailEnd/>
            </a:ln>
          </p:spPr>
          <p:txBody>
            <a:bodyPr/>
            <a:lstStyle/>
            <a:p>
              <a:endParaRPr lang="en-US"/>
            </a:p>
          </p:txBody>
        </p:sp>
        <p:sp>
          <p:nvSpPr>
            <p:cNvPr id="103" name="Line 33"/>
            <p:cNvSpPr>
              <a:spLocks noChangeShapeType="1"/>
            </p:cNvSpPr>
            <p:nvPr/>
          </p:nvSpPr>
          <p:spPr bwMode="auto">
            <a:xfrm flipV="1">
              <a:off x="1010" y="1274"/>
              <a:ext cx="35" cy="142"/>
            </a:xfrm>
            <a:prstGeom prst="line">
              <a:avLst/>
            </a:prstGeom>
            <a:noFill/>
            <a:ln w="9525">
              <a:solidFill>
                <a:srgbClr val="000000"/>
              </a:solidFill>
              <a:round/>
              <a:headEnd/>
              <a:tailEnd/>
            </a:ln>
          </p:spPr>
          <p:txBody>
            <a:bodyPr/>
            <a:lstStyle/>
            <a:p>
              <a:endParaRPr lang="en-US"/>
            </a:p>
          </p:txBody>
        </p:sp>
        <p:sp>
          <p:nvSpPr>
            <p:cNvPr id="104" name="Line 34"/>
            <p:cNvSpPr>
              <a:spLocks noChangeShapeType="1"/>
            </p:cNvSpPr>
            <p:nvPr/>
          </p:nvSpPr>
          <p:spPr bwMode="auto">
            <a:xfrm>
              <a:off x="1045" y="1274"/>
              <a:ext cx="85" cy="1"/>
            </a:xfrm>
            <a:prstGeom prst="line">
              <a:avLst/>
            </a:prstGeom>
            <a:noFill/>
            <a:ln w="9525">
              <a:solidFill>
                <a:srgbClr val="000000"/>
              </a:solidFill>
              <a:round/>
              <a:headEnd/>
              <a:tailEnd/>
            </a:ln>
          </p:spPr>
          <p:txBody>
            <a:bodyPr/>
            <a:lstStyle/>
            <a:p>
              <a:endParaRPr lang="en-US"/>
            </a:p>
          </p:txBody>
        </p:sp>
        <p:sp>
          <p:nvSpPr>
            <p:cNvPr id="105" name="Line 35"/>
            <p:cNvSpPr>
              <a:spLocks noChangeShapeType="1"/>
            </p:cNvSpPr>
            <p:nvPr/>
          </p:nvSpPr>
          <p:spPr bwMode="auto">
            <a:xfrm>
              <a:off x="932" y="1248"/>
              <a:ext cx="225" cy="1"/>
            </a:xfrm>
            <a:prstGeom prst="line">
              <a:avLst/>
            </a:prstGeom>
            <a:noFill/>
            <a:ln w="9525">
              <a:solidFill>
                <a:srgbClr val="000000"/>
              </a:solidFill>
              <a:round/>
              <a:headEnd/>
              <a:tailEnd/>
            </a:ln>
          </p:spPr>
          <p:txBody>
            <a:bodyPr/>
            <a:lstStyle/>
            <a:p>
              <a:endParaRPr lang="en-US"/>
            </a:p>
          </p:txBody>
        </p:sp>
        <p:sp>
          <p:nvSpPr>
            <p:cNvPr id="106" name="Rectangle 36"/>
            <p:cNvSpPr>
              <a:spLocks noChangeArrowheads="1"/>
            </p:cNvSpPr>
            <p:nvPr/>
          </p:nvSpPr>
          <p:spPr bwMode="auto">
            <a:xfrm>
              <a:off x="1054" y="1282"/>
              <a:ext cx="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2</a:t>
              </a:r>
              <a:endParaRPr lang="en-US"/>
            </a:p>
          </p:txBody>
        </p:sp>
        <p:sp>
          <p:nvSpPr>
            <p:cNvPr id="107" name="Rectangle 37"/>
            <p:cNvSpPr>
              <a:spLocks noChangeArrowheads="1"/>
            </p:cNvSpPr>
            <p:nvPr/>
          </p:nvSpPr>
          <p:spPr bwMode="auto">
            <a:xfrm>
              <a:off x="722" y="1066"/>
              <a:ext cx="72"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4</a:t>
              </a:r>
              <a:endParaRPr lang="en-US"/>
            </a:p>
          </p:txBody>
        </p:sp>
        <p:sp>
          <p:nvSpPr>
            <p:cNvPr id="108" name="Rectangle 38"/>
            <p:cNvSpPr>
              <a:spLocks noChangeArrowheads="1"/>
            </p:cNvSpPr>
            <p:nvPr/>
          </p:nvSpPr>
          <p:spPr bwMode="auto">
            <a:xfrm>
              <a:off x="1017" y="1117"/>
              <a:ext cx="113" cy="144"/>
            </a:xfrm>
            <a:prstGeom prst="rect">
              <a:avLst/>
            </a:prstGeom>
            <a:noFill/>
            <a:ln w="9525">
              <a:noFill/>
              <a:miter lim="800000"/>
              <a:headEnd/>
              <a:tailEnd/>
            </a:ln>
          </p:spPr>
          <p:txBody>
            <a:bodyPr wrap="none" lIns="0" tIns="0" rIns="0" bIns="0">
              <a:spAutoFit/>
            </a:bodyPr>
            <a:lstStyle/>
            <a:p>
              <a:pPr eaLnBrk="1" hangingPunct="1"/>
              <a:r>
                <a:rPr lang="en-US" sz="1500" i="1">
                  <a:solidFill>
                    <a:srgbClr val="000000"/>
                  </a:solidFill>
                  <a:latin typeface="Times New Roman" pitchFamily="18" charset="0"/>
                </a:rPr>
                <a:t>dc</a:t>
              </a:r>
              <a:endParaRPr lang="en-US"/>
            </a:p>
          </p:txBody>
        </p:sp>
        <p:sp>
          <p:nvSpPr>
            <p:cNvPr id="109" name="Rectangle 39"/>
            <p:cNvSpPr>
              <a:spLocks noChangeArrowheads="1"/>
            </p:cNvSpPr>
            <p:nvPr/>
          </p:nvSpPr>
          <p:spPr bwMode="auto">
            <a:xfrm>
              <a:off x="928" y="1060"/>
              <a:ext cx="88" cy="173"/>
            </a:xfrm>
            <a:prstGeom prst="rect">
              <a:avLst/>
            </a:prstGeom>
            <a:noFill/>
            <a:ln w="9525">
              <a:noFill/>
              <a:miter lim="800000"/>
              <a:headEnd/>
              <a:tailEnd/>
            </a:ln>
          </p:spPr>
          <p:txBody>
            <a:bodyPr wrap="none" lIns="0" tIns="0" rIns="0" bIns="0">
              <a:spAutoFit/>
            </a:bodyPr>
            <a:lstStyle/>
            <a:p>
              <a:pPr eaLnBrk="1" hangingPunct="1"/>
              <a:r>
                <a:rPr lang="en-US" i="1">
                  <a:solidFill>
                    <a:srgbClr val="000000"/>
                  </a:solidFill>
                  <a:latin typeface="Times New Roman" pitchFamily="18" charset="0"/>
                </a:rPr>
                <a:t>V</a:t>
              </a:r>
              <a:endParaRPr lang="en-US"/>
            </a:p>
          </p:txBody>
        </p:sp>
        <p:sp>
          <p:nvSpPr>
            <p:cNvPr id="110" name="Rectangle 40"/>
            <p:cNvSpPr>
              <a:spLocks noChangeArrowheads="1"/>
            </p:cNvSpPr>
            <p:nvPr/>
          </p:nvSpPr>
          <p:spPr bwMode="auto">
            <a:xfrm>
              <a:off x="838" y="1140"/>
              <a:ext cx="66" cy="173"/>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Symbol" pitchFamily="18" charset="2"/>
                </a:rPr>
                <a:t>·</a:t>
              </a:r>
              <a:endParaRPr lang="en-US"/>
            </a:p>
          </p:txBody>
        </p:sp>
        <p:sp>
          <p:nvSpPr>
            <p:cNvPr id="111" name="Rectangle 41"/>
            <p:cNvSpPr>
              <a:spLocks noChangeArrowheads="1"/>
            </p:cNvSpPr>
            <p:nvPr/>
          </p:nvSpPr>
          <p:spPr bwMode="auto">
            <a:xfrm>
              <a:off x="701" y="1252"/>
              <a:ext cx="79" cy="173"/>
            </a:xfrm>
            <a:prstGeom prst="rect">
              <a:avLst/>
            </a:prstGeom>
            <a:noFill/>
            <a:ln w="9525">
              <a:noFill/>
              <a:miter lim="800000"/>
              <a:headEnd/>
              <a:tailEnd/>
            </a:ln>
          </p:spPr>
          <p:txBody>
            <a:bodyPr wrap="none" lIns="0" tIns="0" rIns="0" bIns="0">
              <a:spAutoFit/>
            </a:bodyPr>
            <a:lstStyle/>
            <a:p>
              <a:pPr eaLnBrk="1" hangingPunct="1"/>
              <a:r>
                <a:rPr lang="en-US" i="1">
                  <a:solidFill>
                    <a:srgbClr val="000000"/>
                  </a:solidFill>
                  <a:latin typeface="Symbol" pitchFamily="18" charset="2"/>
                </a:rPr>
                <a:t>p</a:t>
              </a:r>
              <a:endParaRPr lang="en-US"/>
            </a:p>
          </p:txBody>
        </p:sp>
      </p:grpSp>
      <p:sp>
        <p:nvSpPr>
          <p:cNvPr id="112" name="Rectangle 42"/>
          <p:cNvSpPr>
            <a:spLocks noChangeArrowheads="1"/>
          </p:cNvSpPr>
          <p:nvPr/>
        </p:nvSpPr>
        <p:spPr bwMode="auto">
          <a:xfrm>
            <a:off x="1376143" y="1967655"/>
            <a:ext cx="57150" cy="274638"/>
          </a:xfrm>
          <a:prstGeom prst="rect">
            <a:avLst/>
          </a:prstGeom>
          <a:noFill/>
          <a:ln w="9525">
            <a:noFill/>
            <a:miter lim="800000"/>
            <a:headEnd/>
            <a:tailEnd/>
          </a:ln>
        </p:spPr>
        <p:txBody>
          <a:bodyPr wrap="none" lIns="0" tIns="0" rIns="0" bIns="0">
            <a:spAutoFit/>
          </a:bodyPr>
          <a:lstStyle/>
          <a:p>
            <a:pPr eaLnBrk="1" hangingPunct="1"/>
            <a:r>
              <a:rPr lang="en-US">
                <a:solidFill>
                  <a:srgbClr val="000000"/>
                </a:solidFill>
                <a:latin typeface="Times New Roman" pitchFamily="18" charset="0"/>
              </a:rPr>
              <a:t> </a:t>
            </a:r>
            <a:endParaRPr lang="en-US"/>
          </a:p>
        </p:txBody>
      </p:sp>
      <p:sp>
        <p:nvSpPr>
          <p:cNvPr id="113" name="Rectangle 43"/>
          <p:cNvSpPr>
            <a:spLocks noChangeArrowheads="1"/>
          </p:cNvSpPr>
          <p:nvPr/>
        </p:nvSpPr>
        <p:spPr bwMode="auto">
          <a:xfrm>
            <a:off x="1712693" y="5661768"/>
            <a:ext cx="598487" cy="258762"/>
          </a:xfrm>
          <a:prstGeom prst="rect">
            <a:avLst/>
          </a:prstGeom>
          <a:no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linear  </a:t>
            </a:r>
            <a:endParaRPr lang="en-US"/>
          </a:p>
        </p:txBody>
      </p:sp>
      <p:sp>
        <p:nvSpPr>
          <p:cNvPr id="114" name="Rectangle 44"/>
          <p:cNvSpPr>
            <a:spLocks noChangeArrowheads="1"/>
          </p:cNvSpPr>
          <p:nvPr/>
        </p:nvSpPr>
        <p:spPr bwMode="auto">
          <a:xfrm>
            <a:off x="2293718" y="5661768"/>
            <a:ext cx="53975" cy="258762"/>
          </a:xfrm>
          <a:prstGeom prst="rect">
            <a:avLst/>
          </a:prstGeom>
          <a:no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 </a:t>
            </a:r>
            <a:endParaRPr lang="en-US"/>
          </a:p>
        </p:txBody>
      </p:sp>
      <p:sp>
        <p:nvSpPr>
          <p:cNvPr id="115" name="Rectangle 45"/>
          <p:cNvSpPr>
            <a:spLocks noChangeArrowheads="1"/>
          </p:cNvSpPr>
          <p:nvPr/>
        </p:nvSpPr>
        <p:spPr bwMode="auto">
          <a:xfrm>
            <a:off x="2346105" y="5661768"/>
            <a:ext cx="1636713" cy="258762"/>
          </a:xfrm>
          <a:prstGeom prst="rect">
            <a:avLst/>
          </a:prstGeom>
          <a:no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   overmodulation  </a:t>
            </a:r>
            <a:endParaRPr lang="en-US"/>
          </a:p>
        </p:txBody>
      </p:sp>
      <p:sp>
        <p:nvSpPr>
          <p:cNvPr id="116" name="Rectangle 46"/>
          <p:cNvSpPr>
            <a:spLocks noChangeArrowheads="1"/>
          </p:cNvSpPr>
          <p:nvPr/>
        </p:nvSpPr>
        <p:spPr bwMode="auto">
          <a:xfrm>
            <a:off x="3928843" y="5661768"/>
            <a:ext cx="107950" cy="258762"/>
          </a:xfrm>
          <a:prstGeom prst="rect">
            <a:avLst/>
          </a:prstGeom>
          <a:no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  </a:t>
            </a:r>
            <a:endParaRPr lang="en-US"/>
          </a:p>
        </p:txBody>
      </p:sp>
      <p:sp>
        <p:nvSpPr>
          <p:cNvPr id="117" name="Rectangle 47"/>
          <p:cNvSpPr>
            <a:spLocks noChangeArrowheads="1"/>
          </p:cNvSpPr>
          <p:nvPr/>
        </p:nvSpPr>
        <p:spPr bwMode="auto">
          <a:xfrm>
            <a:off x="4032030" y="5661768"/>
            <a:ext cx="1012825" cy="258762"/>
          </a:xfrm>
          <a:prstGeom prst="rect">
            <a:avLst/>
          </a:prstGeom>
          <a:no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   saturation</a:t>
            </a:r>
            <a:endParaRPr lang="en-US"/>
          </a:p>
        </p:txBody>
      </p:sp>
      <p:sp>
        <p:nvSpPr>
          <p:cNvPr id="118" name="Rectangle 48"/>
          <p:cNvSpPr>
            <a:spLocks noChangeArrowheads="1"/>
          </p:cNvSpPr>
          <p:nvPr/>
        </p:nvSpPr>
        <p:spPr bwMode="auto">
          <a:xfrm>
            <a:off x="5014693" y="5661768"/>
            <a:ext cx="53975" cy="258762"/>
          </a:xfrm>
          <a:prstGeom prst="rect">
            <a:avLst/>
          </a:prstGeom>
          <a:noFill/>
          <a:ln w="9525">
            <a:noFill/>
            <a:miter lim="800000"/>
            <a:headEnd/>
            <a:tailEnd/>
          </a:ln>
        </p:spPr>
        <p:txBody>
          <a:bodyPr wrap="none" lIns="0" tIns="0" rIns="0" bIns="0">
            <a:spAutoFit/>
          </a:bodyPr>
          <a:lstStyle/>
          <a:p>
            <a:pPr eaLnBrk="1" hangingPunct="1"/>
            <a:r>
              <a:rPr lang="en-US" sz="1700">
                <a:solidFill>
                  <a:srgbClr val="000000"/>
                </a:solidFill>
                <a:latin typeface="Times New Roman" pitchFamily="18" charset="0"/>
              </a:rPr>
              <a:t> </a:t>
            </a:r>
            <a:endParaRPr lang="en-US"/>
          </a:p>
        </p:txBody>
      </p:sp>
      <p:sp>
        <p:nvSpPr>
          <p:cNvPr id="119" name="Freeform 49"/>
          <p:cNvSpPr>
            <a:spLocks noEditPoints="1"/>
          </p:cNvSpPr>
          <p:nvPr/>
        </p:nvSpPr>
        <p:spPr bwMode="auto">
          <a:xfrm>
            <a:off x="1476155" y="5499843"/>
            <a:ext cx="911225" cy="114300"/>
          </a:xfrm>
          <a:custGeom>
            <a:avLst/>
            <a:gdLst>
              <a:gd name="T0" fmla="*/ 94967 w 6400"/>
              <a:gd name="T1" fmla="*/ 47577 h 800"/>
              <a:gd name="T2" fmla="*/ 816401 w 6400"/>
              <a:gd name="T3" fmla="*/ 47577 h 800"/>
              <a:gd name="T4" fmla="*/ 825798 w 6400"/>
              <a:gd name="T5" fmla="*/ 57150 h 800"/>
              <a:gd name="T6" fmla="*/ 816401 w 6400"/>
              <a:gd name="T7" fmla="*/ 66580 h 800"/>
              <a:gd name="T8" fmla="*/ 94967 w 6400"/>
              <a:gd name="T9" fmla="*/ 66580 h 800"/>
              <a:gd name="T10" fmla="*/ 85427 w 6400"/>
              <a:gd name="T11" fmla="*/ 57150 h 800"/>
              <a:gd name="T12" fmla="*/ 94967 w 6400"/>
              <a:gd name="T13" fmla="*/ 47577 h 800"/>
              <a:gd name="T14" fmla="*/ 113903 w 6400"/>
              <a:gd name="T15" fmla="*/ 114300 h 800"/>
              <a:gd name="T16" fmla="*/ 0 w 6400"/>
              <a:gd name="T17" fmla="*/ 57150 h 800"/>
              <a:gd name="T18" fmla="*/ 113903 w 6400"/>
              <a:gd name="T19" fmla="*/ 0 h 800"/>
              <a:gd name="T20" fmla="*/ 113903 w 6400"/>
              <a:gd name="T21" fmla="*/ 114300 h 800"/>
              <a:gd name="T22" fmla="*/ 797322 w 6400"/>
              <a:gd name="T23" fmla="*/ 0 h 800"/>
              <a:gd name="T24" fmla="*/ 911225 w 6400"/>
              <a:gd name="T25" fmla="*/ 57150 h 800"/>
              <a:gd name="T26" fmla="*/ 797322 w 6400"/>
              <a:gd name="T27" fmla="*/ 114300 h 800"/>
              <a:gd name="T28" fmla="*/ 797322 w 6400"/>
              <a:gd name="T29" fmla="*/ 0 h 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400" h="800">
                <a:moveTo>
                  <a:pt x="667" y="333"/>
                </a:moveTo>
                <a:lnTo>
                  <a:pt x="5734" y="333"/>
                </a:lnTo>
                <a:cubicBezTo>
                  <a:pt x="5771" y="333"/>
                  <a:pt x="5800" y="363"/>
                  <a:pt x="5800" y="400"/>
                </a:cubicBezTo>
                <a:cubicBezTo>
                  <a:pt x="5800" y="437"/>
                  <a:pt x="5771" y="466"/>
                  <a:pt x="5734" y="466"/>
                </a:cubicBezTo>
                <a:lnTo>
                  <a:pt x="667" y="466"/>
                </a:lnTo>
                <a:cubicBezTo>
                  <a:pt x="630" y="466"/>
                  <a:pt x="600" y="437"/>
                  <a:pt x="600" y="400"/>
                </a:cubicBezTo>
                <a:cubicBezTo>
                  <a:pt x="600" y="363"/>
                  <a:pt x="630" y="333"/>
                  <a:pt x="667" y="333"/>
                </a:cubicBezTo>
                <a:close/>
                <a:moveTo>
                  <a:pt x="800" y="800"/>
                </a:moveTo>
                <a:lnTo>
                  <a:pt x="0" y="400"/>
                </a:lnTo>
                <a:lnTo>
                  <a:pt x="800" y="0"/>
                </a:lnTo>
                <a:lnTo>
                  <a:pt x="800" y="800"/>
                </a:lnTo>
                <a:close/>
                <a:moveTo>
                  <a:pt x="5600" y="0"/>
                </a:moveTo>
                <a:lnTo>
                  <a:pt x="6400" y="400"/>
                </a:lnTo>
                <a:lnTo>
                  <a:pt x="5600" y="800"/>
                </a:lnTo>
                <a:lnTo>
                  <a:pt x="5600"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0" name="Freeform 50"/>
          <p:cNvSpPr>
            <a:spLocks noEditPoints="1"/>
          </p:cNvSpPr>
          <p:nvPr/>
        </p:nvSpPr>
        <p:spPr bwMode="auto">
          <a:xfrm>
            <a:off x="2473105" y="5499843"/>
            <a:ext cx="1409700" cy="114300"/>
          </a:xfrm>
          <a:custGeom>
            <a:avLst/>
            <a:gdLst>
              <a:gd name="T0" fmla="*/ 94977 w 9900"/>
              <a:gd name="T1" fmla="*/ 47577 h 800"/>
              <a:gd name="T2" fmla="*/ 1314866 w 9900"/>
              <a:gd name="T3" fmla="*/ 47577 h 800"/>
              <a:gd name="T4" fmla="*/ 1324264 w 9900"/>
              <a:gd name="T5" fmla="*/ 57150 h 800"/>
              <a:gd name="T6" fmla="*/ 1314866 w 9900"/>
              <a:gd name="T7" fmla="*/ 66580 h 800"/>
              <a:gd name="T8" fmla="*/ 94977 w 9900"/>
              <a:gd name="T9" fmla="*/ 66580 h 800"/>
              <a:gd name="T10" fmla="*/ 85436 w 9900"/>
              <a:gd name="T11" fmla="*/ 57150 h 800"/>
              <a:gd name="T12" fmla="*/ 94977 w 9900"/>
              <a:gd name="T13" fmla="*/ 47577 h 800"/>
              <a:gd name="T14" fmla="*/ 113915 w 9900"/>
              <a:gd name="T15" fmla="*/ 114300 h 800"/>
              <a:gd name="T16" fmla="*/ 0 w 9900"/>
              <a:gd name="T17" fmla="*/ 57150 h 800"/>
              <a:gd name="T18" fmla="*/ 113915 w 9900"/>
              <a:gd name="T19" fmla="*/ 0 h 800"/>
              <a:gd name="T20" fmla="*/ 113915 w 9900"/>
              <a:gd name="T21" fmla="*/ 114300 h 800"/>
              <a:gd name="T22" fmla="*/ 1295785 w 9900"/>
              <a:gd name="T23" fmla="*/ 0 h 800"/>
              <a:gd name="T24" fmla="*/ 1409700 w 9900"/>
              <a:gd name="T25" fmla="*/ 57150 h 800"/>
              <a:gd name="T26" fmla="*/ 1295785 w 9900"/>
              <a:gd name="T27" fmla="*/ 114300 h 800"/>
              <a:gd name="T28" fmla="*/ 1295785 w 9900"/>
              <a:gd name="T29" fmla="*/ 0 h 8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00" h="800">
                <a:moveTo>
                  <a:pt x="667" y="333"/>
                </a:moveTo>
                <a:lnTo>
                  <a:pt x="9234" y="333"/>
                </a:lnTo>
                <a:cubicBezTo>
                  <a:pt x="9271" y="333"/>
                  <a:pt x="9300" y="363"/>
                  <a:pt x="9300" y="400"/>
                </a:cubicBezTo>
                <a:cubicBezTo>
                  <a:pt x="9300" y="437"/>
                  <a:pt x="9271" y="466"/>
                  <a:pt x="9234" y="466"/>
                </a:cubicBezTo>
                <a:lnTo>
                  <a:pt x="667" y="466"/>
                </a:lnTo>
                <a:cubicBezTo>
                  <a:pt x="630" y="466"/>
                  <a:pt x="600" y="437"/>
                  <a:pt x="600" y="400"/>
                </a:cubicBezTo>
                <a:cubicBezTo>
                  <a:pt x="600" y="363"/>
                  <a:pt x="630" y="333"/>
                  <a:pt x="667" y="333"/>
                </a:cubicBezTo>
                <a:close/>
                <a:moveTo>
                  <a:pt x="800" y="800"/>
                </a:moveTo>
                <a:lnTo>
                  <a:pt x="0" y="400"/>
                </a:lnTo>
                <a:lnTo>
                  <a:pt x="800" y="0"/>
                </a:lnTo>
                <a:lnTo>
                  <a:pt x="800" y="800"/>
                </a:lnTo>
                <a:close/>
                <a:moveTo>
                  <a:pt x="9100" y="0"/>
                </a:moveTo>
                <a:lnTo>
                  <a:pt x="9900" y="400"/>
                </a:lnTo>
                <a:lnTo>
                  <a:pt x="9100" y="800"/>
                </a:lnTo>
                <a:lnTo>
                  <a:pt x="9100"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1" name="Freeform 51"/>
          <p:cNvSpPr>
            <a:spLocks noEditPoints="1"/>
          </p:cNvSpPr>
          <p:nvPr/>
        </p:nvSpPr>
        <p:spPr bwMode="auto">
          <a:xfrm>
            <a:off x="3939955" y="5499843"/>
            <a:ext cx="1438275" cy="114300"/>
          </a:xfrm>
          <a:custGeom>
            <a:avLst/>
            <a:gdLst>
              <a:gd name="T0" fmla="*/ 95126 w 5050"/>
              <a:gd name="T1" fmla="*/ 47720 h 400"/>
              <a:gd name="T2" fmla="*/ 1343434 w 5050"/>
              <a:gd name="T3" fmla="*/ 47720 h 400"/>
              <a:gd name="T4" fmla="*/ 1352833 w 5050"/>
              <a:gd name="T5" fmla="*/ 57150 h 400"/>
              <a:gd name="T6" fmla="*/ 1343434 w 5050"/>
              <a:gd name="T7" fmla="*/ 66580 h 400"/>
              <a:gd name="T8" fmla="*/ 95126 w 5050"/>
              <a:gd name="T9" fmla="*/ 66580 h 400"/>
              <a:gd name="T10" fmla="*/ 85442 w 5050"/>
              <a:gd name="T11" fmla="*/ 57150 h 400"/>
              <a:gd name="T12" fmla="*/ 95126 w 5050"/>
              <a:gd name="T13" fmla="*/ 47720 h 400"/>
              <a:gd name="T14" fmla="*/ 113923 w 5050"/>
              <a:gd name="T15" fmla="*/ 114300 h 400"/>
              <a:gd name="T16" fmla="*/ 0 w 5050"/>
              <a:gd name="T17" fmla="*/ 57150 h 400"/>
              <a:gd name="T18" fmla="*/ 113923 w 5050"/>
              <a:gd name="T19" fmla="*/ 0 h 400"/>
              <a:gd name="T20" fmla="*/ 113923 w 5050"/>
              <a:gd name="T21" fmla="*/ 114300 h 400"/>
              <a:gd name="T22" fmla="*/ 1324352 w 5050"/>
              <a:gd name="T23" fmla="*/ 0 h 400"/>
              <a:gd name="T24" fmla="*/ 1438275 w 5050"/>
              <a:gd name="T25" fmla="*/ 57150 h 400"/>
              <a:gd name="T26" fmla="*/ 1324352 w 5050"/>
              <a:gd name="T27" fmla="*/ 114300 h 400"/>
              <a:gd name="T28" fmla="*/ 1324352 w 5050"/>
              <a:gd name="T29" fmla="*/ 0 h 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50" h="400">
                <a:moveTo>
                  <a:pt x="334" y="167"/>
                </a:moveTo>
                <a:lnTo>
                  <a:pt x="4717" y="167"/>
                </a:lnTo>
                <a:cubicBezTo>
                  <a:pt x="4736" y="167"/>
                  <a:pt x="4750" y="182"/>
                  <a:pt x="4750" y="200"/>
                </a:cubicBezTo>
                <a:cubicBezTo>
                  <a:pt x="4750" y="219"/>
                  <a:pt x="4736" y="233"/>
                  <a:pt x="4717" y="233"/>
                </a:cubicBezTo>
                <a:lnTo>
                  <a:pt x="334" y="233"/>
                </a:lnTo>
                <a:cubicBezTo>
                  <a:pt x="315" y="233"/>
                  <a:pt x="300" y="219"/>
                  <a:pt x="300" y="200"/>
                </a:cubicBezTo>
                <a:cubicBezTo>
                  <a:pt x="300" y="182"/>
                  <a:pt x="315" y="167"/>
                  <a:pt x="334" y="167"/>
                </a:cubicBezTo>
                <a:close/>
                <a:moveTo>
                  <a:pt x="400" y="400"/>
                </a:moveTo>
                <a:lnTo>
                  <a:pt x="0" y="200"/>
                </a:lnTo>
                <a:lnTo>
                  <a:pt x="400" y="0"/>
                </a:lnTo>
                <a:lnTo>
                  <a:pt x="400" y="400"/>
                </a:lnTo>
                <a:close/>
                <a:moveTo>
                  <a:pt x="4650" y="0"/>
                </a:moveTo>
                <a:lnTo>
                  <a:pt x="5050" y="200"/>
                </a:lnTo>
                <a:lnTo>
                  <a:pt x="4650" y="400"/>
                </a:lnTo>
                <a:lnTo>
                  <a:pt x="4650" y="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2" name="Freeform 52"/>
          <p:cNvSpPr>
            <a:spLocks noEditPoints="1"/>
          </p:cNvSpPr>
          <p:nvPr/>
        </p:nvSpPr>
        <p:spPr bwMode="auto">
          <a:xfrm>
            <a:off x="5292505" y="2083543"/>
            <a:ext cx="635000" cy="114300"/>
          </a:xfrm>
          <a:custGeom>
            <a:avLst/>
            <a:gdLst>
              <a:gd name="T0" fmla="*/ 625336 w 2234"/>
              <a:gd name="T1" fmla="*/ 66580 h 400"/>
              <a:gd name="T2" fmla="*/ 94937 w 2234"/>
              <a:gd name="T3" fmla="*/ 66580 h 400"/>
              <a:gd name="T4" fmla="*/ 85273 w 2234"/>
              <a:gd name="T5" fmla="*/ 57150 h 400"/>
              <a:gd name="T6" fmla="*/ 94937 w 2234"/>
              <a:gd name="T7" fmla="*/ 47720 h 400"/>
              <a:gd name="T8" fmla="*/ 625336 w 2234"/>
              <a:gd name="T9" fmla="*/ 47720 h 400"/>
              <a:gd name="T10" fmla="*/ 635000 w 2234"/>
              <a:gd name="T11" fmla="*/ 57150 h 400"/>
              <a:gd name="T12" fmla="*/ 625336 w 2234"/>
              <a:gd name="T13" fmla="*/ 66580 h 400"/>
              <a:gd name="T14" fmla="*/ 113697 w 2234"/>
              <a:gd name="T15" fmla="*/ 114300 h 400"/>
              <a:gd name="T16" fmla="*/ 0 w 2234"/>
              <a:gd name="T17" fmla="*/ 57150 h 400"/>
              <a:gd name="T18" fmla="*/ 113697 w 2234"/>
              <a:gd name="T19" fmla="*/ 0 h 400"/>
              <a:gd name="T20" fmla="*/ 113697 w 2234"/>
              <a:gd name="T21" fmla="*/ 11430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4" h="400">
                <a:moveTo>
                  <a:pt x="2200" y="233"/>
                </a:moveTo>
                <a:lnTo>
                  <a:pt x="334" y="233"/>
                </a:lnTo>
                <a:cubicBezTo>
                  <a:pt x="315" y="233"/>
                  <a:pt x="300" y="219"/>
                  <a:pt x="300" y="200"/>
                </a:cubicBezTo>
                <a:cubicBezTo>
                  <a:pt x="300" y="182"/>
                  <a:pt x="315" y="167"/>
                  <a:pt x="334" y="167"/>
                </a:cubicBezTo>
                <a:lnTo>
                  <a:pt x="2200" y="167"/>
                </a:lnTo>
                <a:cubicBezTo>
                  <a:pt x="2219" y="167"/>
                  <a:pt x="2234" y="182"/>
                  <a:pt x="2234" y="200"/>
                </a:cubicBezTo>
                <a:cubicBezTo>
                  <a:pt x="2234" y="219"/>
                  <a:pt x="2219" y="233"/>
                  <a:pt x="2200"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endParaRPr lang="en-US"/>
          </a:p>
        </p:txBody>
      </p:sp>
      <p:sp>
        <p:nvSpPr>
          <p:cNvPr id="123" name="Freeform 59"/>
          <p:cNvSpPr>
            <a:spLocks noEditPoints="1"/>
          </p:cNvSpPr>
          <p:nvPr/>
        </p:nvSpPr>
        <p:spPr bwMode="auto">
          <a:xfrm>
            <a:off x="3912968" y="2137518"/>
            <a:ext cx="14287" cy="3033712"/>
          </a:xfrm>
          <a:custGeom>
            <a:avLst/>
            <a:gdLst>
              <a:gd name="T0" fmla="*/ 0 w 100"/>
              <a:gd name="T1" fmla="*/ 35589 h 21311"/>
              <a:gd name="T2" fmla="*/ 7144 w 100"/>
              <a:gd name="T3" fmla="*/ 99790 h 21311"/>
              <a:gd name="T4" fmla="*/ 14287 w 100"/>
              <a:gd name="T5" fmla="*/ 149614 h 21311"/>
              <a:gd name="T6" fmla="*/ 7144 w 100"/>
              <a:gd name="T7" fmla="*/ 170967 h 21311"/>
              <a:gd name="T8" fmla="*/ 0 w 100"/>
              <a:gd name="T9" fmla="*/ 235027 h 21311"/>
              <a:gd name="T10" fmla="*/ 14287 w 100"/>
              <a:gd name="T11" fmla="*/ 291969 h 21311"/>
              <a:gd name="T12" fmla="*/ 14287 w 100"/>
              <a:gd name="T13" fmla="*/ 320439 h 21311"/>
              <a:gd name="T14" fmla="*/ 0 w 100"/>
              <a:gd name="T15" fmla="*/ 377381 h 21311"/>
              <a:gd name="T16" fmla="*/ 7144 w 100"/>
              <a:gd name="T17" fmla="*/ 441583 h 21311"/>
              <a:gd name="T18" fmla="*/ 14287 w 100"/>
              <a:gd name="T19" fmla="*/ 491407 h 21311"/>
              <a:gd name="T20" fmla="*/ 7144 w 100"/>
              <a:gd name="T21" fmla="*/ 512760 h 21311"/>
              <a:gd name="T22" fmla="*/ 0 w 100"/>
              <a:gd name="T23" fmla="*/ 576820 h 21311"/>
              <a:gd name="T24" fmla="*/ 14287 w 100"/>
              <a:gd name="T25" fmla="*/ 633761 h 21311"/>
              <a:gd name="T26" fmla="*/ 14287 w 100"/>
              <a:gd name="T27" fmla="*/ 662232 h 21311"/>
              <a:gd name="T28" fmla="*/ 0 w 100"/>
              <a:gd name="T29" fmla="*/ 719316 h 21311"/>
              <a:gd name="T30" fmla="*/ 7144 w 100"/>
              <a:gd name="T31" fmla="*/ 783376 h 21311"/>
              <a:gd name="T32" fmla="*/ 14287 w 100"/>
              <a:gd name="T33" fmla="*/ 833200 h 21311"/>
              <a:gd name="T34" fmla="*/ 7144 w 100"/>
              <a:gd name="T35" fmla="*/ 854553 h 21311"/>
              <a:gd name="T36" fmla="*/ 0 w 100"/>
              <a:gd name="T37" fmla="*/ 918612 h 21311"/>
              <a:gd name="T38" fmla="*/ 14287 w 100"/>
              <a:gd name="T39" fmla="*/ 975696 h 21311"/>
              <a:gd name="T40" fmla="*/ 14287 w 100"/>
              <a:gd name="T41" fmla="*/ 1004167 h 21311"/>
              <a:gd name="T42" fmla="*/ 0 w 100"/>
              <a:gd name="T43" fmla="*/ 1061109 h 21311"/>
              <a:gd name="T44" fmla="*/ 7144 w 100"/>
              <a:gd name="T45" fmla="*/ 1125168 h 21311"/>
              <a:gd name="T46" fmla="*/ 14287 w 100"/>
              <a:gd name="T47" fmla="*/ 1174992 h 21311"/>
              <a:gd name="T48" fmla="*/ 7144 w 100"/>
              <a:gd name="T49" fmla="*/ 1196345 h 21311"/>
              <a:gd name="T50" fmla="*/ 0 w 100"/>
              <a:gd name="T51" fmla="*/ 1260547 h 21311"/>
              <a:gd name="T52" fmla="*/ 14287 w 100"/>
              <a:gd name="T53" fmla="*/ 1317489 h 21311"/>
              <a:gd name="T54" fmla="*/ 14287 w 100"/>
              <a:gd name="T55" fmla="*/ 1345960 h 21311"/>
              <a:gd name="T56" fmla="*/ 0 w 100"/>
              <a:gd name="T57" fmla="*/ 1402901 h 21311"/>
              <a:gd name="T58" fmla="*/ 7144 w 100"/>
              <a:gd name="T59" fmla="*/ 1466961 h 21311"/>
              <a:gd name="T60" fmla="*/ 14287 w 100"/>
              <a:gd name="T61" fmla="*/ 1516785 h 21311"/>
              <a:gd name="T62" fmla="*/ 7144 w 100"/>
              <a:gd name="T63" fmla="*/ 1538280 h 21311"/>
              <a:gd name="T64" fmla="*/ 0 w 100"/>
              <a:gd name="T65" fmla="*/ 1602340 h 21311"/>
              <a:gd name="T66" fmla="*/ 14287 w 100"/>
              <a:gd name="T67" fmla="*/ 1659281 h 21311"/>
              <a:gd name="T68" fmla="*/ 14287 w 100"/>
              <a:gd name="T69" fmla="*/ 1687752 h 21311"/>
              <a:gd name="T70" fmla="*/ 0 w 100"/>
              <a:gd name="T71" fmla="*/ 1744694 h 21311"/>
              <a:gd name="T72" fmla="*/ 7144 w 100"/>
              <a:gd name="T73" fmla="*/ 1808896 h 21311"/>
              <a:gd name="T74" fmla="*/ 14287 w 100"/>
              <a:gd name="T75" fmla="*/ 1858720 h 21311"/>
              <a:gd name="T76" fmla="*/ 7144 w 100"/>
              <a:gd name="T77" fmla="*/ 1880073 h 21311"/>
              <a:gd name="T78" fmla="*/ 0 w 100"/>
              <a:gd name="T79" fmla="*/ 1944132 h 21311"/>
              <a:gd name="T80" fmla="*/ 14287 w 100"/>
              <a:gd name="T81" fmla="*/ 2001074 h 21311"/>
              <a:gd name="T82" fmla="*/ 14287 w 100"/>
              <a:gd name="T83" fmla="*/ 2029545 h 21311"/>
              <a:gd name="T84" fmla="*/ 0 w 100"/>
              <a:gd name="T85" fmla="*/ 2086487 h 21311"/>
              <a:gd name="T86" fmla="*/ 7144 w 100"/>
              <a:gd name="T87" fmla="*/ 2150688 h 21311"/>
              <a:gd name="T88" fmla="*/ 14287 w 100"/>
              <a:gd name="T89" fmla="*/ 2200512 h 21311"/>
              <a:gd name="T90" fmla="*/ 7144 w 100"/>
              <a:gd name="T91" fmla="*/ 2221866 h 21311"/>
              <a:gd name="T92" fmla="*/ 0 w 100"/>
              <a:gd name="T93" fmla="*/ 2285925 h 21311"/>
              <a:gd name="T94" fmla="*/ 14287 w 100"/>
              <a:gd name="T95" fmla="*/ 2342867 h 21311"/>
              <a:gd name="T96" fmla="*/ 14287 w 100"/>
              <a:gd name="T97" fmla="*/ 2371338 h 21311"/>
              <a:gd name="T98" fmla="*/ 0 w 100"/>
              <a:gd name="T99" fmla="*/ 2428422 h 21311"/>
              <a:gd name="T100" fmla="*/ 7144 w 100"/>
              <a:gd name="T101" fmla="*/ 2492481 h 21311"/>
              <a:gd name="T102" fmla="*/ 14287 w 100"/>
              <a:gd name="T103" fmla="*/ 2542305 h 21311"/>
              <a:gd name="T104" fmla="*/ 7144 w 100"/>
              <a:gd name="T105" fmla="*/ 2563658 h 21311"/>
              <a:gd name="T106" fmla="*/ 0 w 100"/>
              <a:gd name="T107" fmla="*/ 2627718 h 21311"/>
              <a:gd name="T108" fmla="*/ 14287 w 100"/>
              <a:gd name="T109" fmla="*/ 2684802 h 21311"/>
              <a:gd name="T110" fmla="*/ 14287 w 100"/>
              <a:gd name="T111" fmla="*/ 2713273 h 21311"/>
              <a:gd name="T112" fmla="*/ 0 w 100"/>
              <a:gd name="T113" fmla="*/ 2770214 h 21311"/>
              <a:gd name="T114" fmla="*/ 7144 w 100"/>
              <a:gd name="T115" fmla="*/ 2834274 h 21311"/>
              <a:gd name="T116" fmla="*/ 14287 w 100"/>
              <a:gd name="T117" fmla="*/ 2884098 h 21311"/>
              <a:gd name="T118" fmla="*/ 7144 w 100"/>
              <a:gd name="T119" fmla="*/ 2905451 h 21311"/>
              <a:gd name="T120" fmla="*/ 0 w 100"/>
              <a:gd name="T121" fmla="*/ 2969653 h 21311"/>
              <a:gd name="T122" fmla="*/ 14287 w 100"/>
              <a:gd name="T123" fmla="*/ 3026594 h 213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00" h="21311">
                <a:moveTo>
                  <a:pt x="100" y="50"/>
                </a:moveTo>
                <a:lnTo>
                  <a:pt x="100" y="50"/>
                </a:lnTo>
                <a:cubicBezTo>
                  <a:pt x="100" y="78"/>
                  <a:pt x="78" y="100"/>
                  <a:pt x="50" y="100"/>
                </a:cubicBezTo>
                <a:cubicBezTo>
                  <a:pt x="23" y="100"/>
                  <a:pt x="0" y="78"/>
                  <a:pt x="0" y="50"/>
                </a:cubicBezTo>
                <a:cubicBezTo>
                  <a:pt x="0" y="23"/>
                  <a:pt x="23" y="0"/>
                  <a:pt x="50" y="0"/>
                </a:cubicBezTo>
                <a:cubicBezTo>
                  <a:pt x="78" y="0"/>
                  <a:pt x="100" y="23"/>
                  <a:pt x="100" y="50"/>
                </a:cubicBezTo>
                <a:close/>
                <a:moveTo>
                  <a:pt x="100" y="250"/>
                </a:moveTo>
                <a:lnTo>
                  <a:pt x="100" y="250"/>
                </a:lnTo>
                <a:cubicBezTo>
                  <a:pt x="100" y="278"/>
                  <a:pt x="78" y="300"/>
                  <a:pt x="50" y="300"/>
                </a:cubicBezTo>
                <a:cubicBezTo>
                  <a:pt x="23" y="300"/>
                  <a:pt x="0" y="278"/>
                  <a:pt x="0" y="250"/>
                </a:cubicBezTo>
                <a:cubicBezTo>
                  <a:pt x="0" y="223"/>
                  <a:pt x="23" y="200"/>
                  <a:pt x="50" y="200"/>
                </a:cubicBezTo>
                <a:cubicBezTo>
                  <a:pt x="78" y="200"/>
                  <a:pt x="100" y="223"/>
                  <a:pt x="100" y="250"/>
                </a:cubicBezTo>
                <a:close/>
                <a:moveTo>
                  <a:pt x="100" y="450"/>
                </a:moveTo>
                <a:lnTo>
                  <a:pt x="100" y="450"/>
                </a:lnTo>
                <a:cubicBezTo>
                  <a:pt x="100" y="478"/>
                  <a:pt x="78" y="500"/>
                  <a:pt x="50" y="500"/>
                </a:cubicBezTo>
                <a:cubicBezTo>
                  <a:pt x="23" y="500"/>
                  <a:pt x="0" y="478"/>
                  <a:pt x="0" y="450"/>
                </a:cubicBezTo>
                <a:cubicBezTo>
                  <a:pt x="0" y="423"/>
                  <a:pt x="23" y="400"/>
                  <a:pt x="50" y="400"/>
                </a:cubicBezTo>
                <a:cubicBezTo>
                  <a:pt x="78" y="400"/>
                  <a:pt x="100" y="423"/>
                  <a:pt x="100" y="450"/>
                </a:cubicBezTo>
                <a:close/>
                <a:moveTo>
                  <a:pt x="100" y="650"/>
                </a:moveTo>
                <a:lnTo>
                  <a:pt x="100" y="651"/>
                </a:lnTo>
                <a:cubicBezTo>
                  <a:pt x="100" y="678"/>
                  <a:pt x="78" y="701"/>
                  <a:pt x="50" y="701"/>
                </a:cubicBezTo>
                <a:cubicBezTo>
                  <a:pt x="23" y="701"/>
                  <a:pt x="0" y="678"/>
                  <a:pt x="0" y="651"/>
                </a:cubicBezTo>
                <a:lnTo>
                  <a:pt x="0" y="650"/>
                </a:lnTo>
                <a:cubicBezTo>
                  <a:pt x="0" y="623"/>
                  <a:pt x="23" y="600"/>
                  <a:pt x="50" y="600"/>
                </a:cubicBezTo>
                <a:cubicBezTo>
                  <a:pt x="78" y="600"/>
                  <a:pt x="100" y="623"/>
                  <a:pt x="100" y="650"/>
                </a:cubicBezTo>
                <a:close/>
                <a:moveTo>
                  <a:pt x="100" y="851"/>
                </a:moveTo>
                <a:lnTo>
                  <a:pt x="100" y="851"/>
                </a:lnTo>
                <a:cubicBezTo>
                  <a:pt x="100" y="878"/>
                  <a:pt x="78" y="901"/>
                  <a:pt x="50" y="901"/>
                </a:cubicBezTo>
                <a:cubicBezTo>
                  <a:pt x="23" y="901"/>
                  <a:pt x="0" y="878"/>
                  <a:pt x="0" y="851"/>
                </a:cubicBezTo>
                <a:cubicBezTo>
                  <a:pt x="0" y="823"/>
                  <a:pt x="23" y="801"/>
                  <a:pt x="50" y="801"/>
                </a:cubicBezTo>
                <a:cubicBezTo>
                  <a:pt x="78" y="801"/>
                  <a:pt x="100" y="823"/>
                  <a:pt x="100" y="851"/>
                </a:cubicBezTo>
                <a:close/>
                <a:moveTo>
                  <a:pt x="100" y="1051"/>
                </a:moveTo>
                <a:lnTo>
                  <a:pt x="100" y="1051"/>
                </a:lnTo>
                <a:cubicBezTo>
                  <a:pt x="100" y="1078"/>
                  <a:pt x="78" y="1101"/>
                  <a:pt x="50" y="1101"/>
                </a:cubicBezTo>
                <a:cubicBezTo>
                  <a:pt x="23" y="1101"/>
                  <a:pt x="0" y="1078"/>
                  <a:pt x="0" y="1051"/>
                </a:cubicBezTo>
                <a:cubicBezTo>
                  <a:pt x="0" y="1023"/>
                  <a:pt x="23" y="1001"/>
                  <a:pt x="50" y="1001"/>
                </a:cubicBezTo>
                <a:cubicBezTo>
                  <a:pt x="78" y="1001"/>
                  <a:pt x="100" y="1023"/>
                  <a:pt x="100" y="1051"/>
                </a:cubicBezTo>
                <a:close/>
                <a:moveTo>
                  <a:pt x="100" y="1251"/>
                </a:moveTo>
                <a:lnTo>
                  <a:pt x="100" y="1251"/>
                </a:lnTo>
                <a:cubicBezTo>
                  <a:pt x="100" y="1278"/>
                  <a:pt x="78" y="1301"/>
                  <a:pt x="50" y="1301"/>
                </a:cubicBezTo>
                <a:cubicBezTo>
                  <a:pt x="23" y="1301"/>
                  <a:pt x="0" y="1278"/>
                  <a:pt x="0" y="1251"/>
                </a:cubicBezTo>
                <a:cubicBezTo>
                  <a:pt x="0" y="1223"/>
                  <a:pt x="23" y="1201"/>
                  <a:pt x="50" y="1201"/>
                </a:cubicBezTo>
                <a:cubicBezTo>
                  <a:pt x="78" y="1201"/>
                  <a:pt x="100" y="1223"/>
                  <a:pt x="100" y="1251"/>
                </a:cubicBezTo>
                <a:close/>
                <a:moveTo>
                  <a:pt x="100" y="1451"/>
                </a:moveTo>
                <a:lnTo>
                  <a:pt x="100" y="1451"/>
                </a:lnTo>
                <a:cubicBezTo>
                  <a:pt x="100" y="1479"/>
                  <a:pt x="78" y="1501"/>
                  <a:pt x="50" y="1501"/>
                </a:cubicBezTo>
                <a:cubicBezTo>
                  <a:pt x="23" y="1501"/>
                  <a:pt x="0" y="1479"/>
                  <a:pt x="0" y="1451"/>
                </a:cubicBezTo>
                <a:cubicBezTo>
                  <a:pt x="0" y="1423"/>
                  <a:pt x="23" y="1401"/>
                  <a:pt x="50" y="1401"/>
                </a:cubicBezTo>
                <a:cubicBezTo>
                  <a:pt x="78" y="1401"/>
                  <a:pt x="100" y="1423"/>
                  <a:pt x="100" y="1451"/>
                </a:cubicBezTo>
                <a:close/>
                <a:moveTo>
                  <a:pt x="100" y="1651"/>
                </a:moveTo>
                <a:lnTo>
                  <a:pt x="100" y="1651"/>
                </a:lnTo>
                <a:cubicBezTo>
                  <a:pt x="100" y="1679"/>
                  <a:pt x="78" y="1701"/>
                  <a:pt x="50" y="1701"/>
                </a:cubicBezTo>
                <a:cubicBezTo>
                  <a:pt x="23" y="1701"/>
                  <a:pt x="0" y="1679"/>
                  <a:pt x="0" y="1651"/>
                </a:cubicBezTo>
                <a:cubicBezTo>
                  <a:pt x="0" y="1623"/>
                  <a:pt x="23" y="1601"/>
                  <a:pt x="50" y="1601"/>
                </a:cubicBezTo>
                <a:cubicBezTo>
                  <a:pt x="78" y="1601"/>
                  <a:pt x="100" y="1623"/>
                  <a:pt x="100" y="1651"/>
                </a:cubicBezTo>
                <a:close/>
                <a:moveTo>
                  <a:pt x="100" y="1851"/>
                </a:moveTo>
                <a:lnTo>
                  <a:pt x="100" y="1851"/>
                </a:lnTo>
                <a:cubicBezTo>
                  <a:pt x="100" y="1879"/>
                  <a:pt x="78" y="1901"/>
                  <a:pt x="50" y="1901"/>
                </a:cubicBezTo>
                <a:cubicBezTo>
                  <a:pt x="23" y="1901"/>
                  <a:pt x="0" y="1879"/>
                  <a:pt x="0" y="1851"/>
                </a:cubicBezTo>
                <a:cubicBezTo>
                  <a:pt x="0" y="1823"/>
                  <a:pt x="23" y="1801"/>
                  <a:pt x="50" y="1801"/>
                </a:cubicBezTo>
                <a:cubicBezTo>
                  <a:pt x="78" y="1801"/>
                  <a:pt x="100" y="1823"/>
                  <a:pt x="100" y="1851"/>
                </a:cubicBezTo>
                <a:close/>
                <a:moveTo>
                  <a:pt x="100" y="2051"/>
                </a:moveTo>
                <a:lnTo>
                  <a:pt x="100" y="2051"/>
                </a:lnTo>
                <a:cubicBezTo>
                  <a:pt x="100" y="2079"/>
                  <a:pt x="78" y="2101"/>
                  <a:pt x="50" y="2101"/>
                </a:cubicBezTo>
                <a:cubicBezTo>
                  <a:pt x="23" y="2101"/>
                  <a:pt x="0" y="2079"/>
                  <a:pt x="0" y="2051"/>
                </a:cubicBezTo>
                <a:cubicBezTo>
                  <a:pt x="0" y="2024"/>
                  <a:pt x="23" y="2001"/>
                  <a:pt x="50" y="2001"/>
                </a:cubicBezTo>
                <a:cubicBezTo>
                  <a:pt x="78" y="2001"/>
                  <a:pt x="100" y="2024"/>
                  <a:pt x="100" y="2051"/>
                </a:cubicBezTo>
                <a:close/>
                <a:moveTo>
                  <a:pt x="100" y="2251"/>
                </a:moveTo>
                <a:lnTo>
                  <a:pt x="100" y="2251"/>
                </a:lnTo>
                <a:cubicBezTo>
                  <a:pt x="100" y="2279"/>
                  <a:pt x="78" y="2301"/>
                  <a:pt x="50" y="2301"/>
                </a:cubicBezTo>
                <a:cubicBezTo>
                  <a:pt x="23" y="2301"/>
                  <a:pt x="0" y="2279"/>
                  <a:pt x="0" y="2251"/>
                </a:cubicBezTo>
                <a:cubicBezTo>
                  <a:pt x="0" y="2224"/>
                  <a:pt x="23" y="2201"/>
                  <a:pt x="50" y="2201"/>
                </a:cubicBezTo>
                <a:cubicBezTo>
                  <a:pt x="78" y="2201"/>
                  <a:pt x="100" y="2224"/>
                  <a:pt x="100" y="2251"/>
                </a:cubicBezTo>
                <a:close/>
                <a:moveTo>
                  <a:pt x="100" y="2451"/>
                </a:moveTo>
                <a:lnTo>
                  <a:pt x="100" y="2451"/>
                </a:lnTo>
                <a:cubicBezTo>
                  <a:pt x="100" y="2479"/>
                  <a:pt x="78" y="2501"/>
                  <a:pt x="50" y="2501"/>
                </a:cubicBezTo>
                <a:cubicBezTo>
                  <a:pt x="23" y="2501"/>
                  <a:pt x="0" y="2479"/>
                  <a:pt x="0" y="2451"/>
                </a:cubicBezTo>
                <a:cubicBezTo>
                  <a:pt x="0" y="2424"/>
                  <a:pt x="23" y="2401"/>
                  <a:pt x="50" y="2401"/>
                </a:cubicBezTo>
                <a:cubicBezTo>
                  <a:pt x="78" y="2401"/>
                  <a:pt x="100" y="2424"/>
                  <a:pt x="100" y="2451"/>
                </a:cubicBezTo>
                <a:close/>
                <a:moveTo>
                  <a:pt x="100" y="2651"/>
                </a:moveTo>
                <a:lnTo>
                  <a:pt x="100" y="2652"/>
                </a:lnTo>
                <a:cubicBezTo>
                  <a:pt x="100" y="2679"/>
                  <a:pt x="78" y="2702"/>
                  <a:pt x="50" y="2702"/>
                </a:cubicBezTo>
                <a:cubicBezTo>
                  <a:pt x="23" y="2702"/>
                  <a:pt x="0" y="2679"/>
                  <a:pt x="0" y="2652"/>
                </a:cubicBezTo>
                <a:lnTo>
                  <a:pt x="0" y="2651"/>
                </a:lnTo>
                <a:cubicBezTo>
                  <a:pt x="0" y="2624"/>
                  <a:pt x="23" y="2601"/>
                  <a:pt x="50" y="2601"/>
                </a:cubicBezTo>
                <a:cubicBezTo>
                  <a:pt x="78" y="2601"/>
                  <a:pt x="100" y="2624"/>
                  <a:pt x="100" y="2651"/>
                </a:cubicBezTo>
                <a:close/>
                <a:moveTo>
                  <a:pt x="100" y="2852"/>
                </a:moveTo>
                <a:lnTo>
                  <a:pt x="100" y="2852"/>
                </a:lnTo>
                <a:cubicBezTo>
                  <a:pt x="100" y="2879"/>
                  <a:pt x="78" y="2902"/>
                  <a:pt x="50" y="2902"/>
                </a:cubicBezTo>
                <a:cubicBezTo>
                  <a:pt x="23" y="2902"/>
                  <a:pt x="0" y="2879"/>
                  <a:pt x="0" y="2852"/>
                </a:cubicBezTo>
                <a:cubicBezTo>
                  <a:pt x="0" y="2824"/>
                  <a:pt x="23" y="2802"/>
                  <a:pt x="50" y="2802"/>
                </a:cubicBezTo>
                <a:cubicBezTo>
                  <a:pt x="78" y="2802"/>
                  <a:pt x="100" y="2824"/>
                  <a:pt x="100" y="2852"/>
                </a:cubicBezTo>
                <a:close/>
                <a:moveTo>
                  <a:pt x="100" y="3052"/>
                </a:moveTo>
                <a:lnTo>
                  <a:pt x="100" y="3052"/>
                </a:lnTo>
                <a:cubicBezTo>
                  <a:pt x="100" y="3079"/>
                  <a:pt x="78" y="3102"/>
                  <a:pt x="50" y="3102"/>
                </a:cubicBezTo>
                <a:cubicBezTo>
                  <a:pt x="23" y="3102"/>
                  <a:pt x="0" y="3079"/>
                  <a:pt x="0" y="3052"/>
                </a:cubicBezTo>
                <a:cubicBezTo>
                  <a:pt x="0" y="3024"/>
                  <a:pt x="23" y="3002"/>
                  <a:pt x="50" y="3002"/>
                </a:cubicBezTo>
                <a:cubicBezTo>
                  <a:pt x="78" y="3002"/>
                  <a:pt x="100" y="3024"/>
                  <a:pt x="100" y="3052"/>
                </a:cubicBezTo>
                <a:close/>
                <a:moveTo>
                  <a:pt x="100" y="3252"/>
                </a:moveTo>
                <a:lnTo>
                  <a:pt x="100" y="3252"/>
                </a:lnTo>
                <a:cubicBezTo>
                  <a:pt x="100" y="3279"/>
                  <a:pt x="78" y="3302"/>
                  <a:pt x="50" y="3302"/>
                </a:cubicBezTo>
                <a:cubicBezTo>
                  <a:pt x="23" y="3302"/>
                  <a:pt x="0" y="3279"/>
                  <a:pt x="0" y="3252"/>
                </a:cubicBezTo>
                <a:cubicBezTo>
                  <a:pt x="0" y="3224"/>
                  <a:pt x="23" y="3202"/>
                  <a:pt x="50" y="3202"/>
                </a:cubicBezTo>
                <a:cubicBezTo>
                  <a:pt x="78" y="3202"/>
                  <a:pt x="100" y="3224"/>
                  <a:pt x="100" y="3252"/>
                </a:cubicBezTo>
                <a:close/>
                <a:moveTo>
                  <a:pt x="100" y="3452"/>
                </a:moveTo>
                <a:lnTo>
                  <a:pt x="100" y="3452"/>
                </a:lnTo>
                <a:cubicBezTo>
                  <a:pt x="100" y="3480"/>
                  <a:pt x="78" y="3502"/>
                  <a:pt x="50" y="3502"/>
                </a:cubicBezTo>
                <a:cubicBezTo>
                  <a:pt x="23" y="3502"/>
                  <a:pt x="0" y="3480"/>
                  <a:pt x="0" y="3452"/>
                </a:cubicBezTo>
                <a:cubicBezTo>
                  <a:pt x="0" y="3424"/>
                  <a:pt x="23" y="3402"/>
                  <a:pt x="50" y="3402"/>
                </a:cubicBezTo>
                <a:cubicBezTo>
                  <a:pt x="78" y="3402"/>
                  <a:pt x="100" y="3424"/>
                  <a:pt x="100" y="3452"/>
                </a:cubicBezTo>
                <a:close/>
                <a:moveTo>
                  <a:pt x="100" y="3652"/>
                </a:moveTo>
                <a:lnTo>
                  <a:pt x="100" y="3652"/>
                </a:lnTo>
                <a:cubicBezTo>
                  <a:pt x="100" y="3680"/>
                  <a:pt x="78" y="3702"/>
                  <a:pt x="50" y="3702"/>
                </a:cubicBezTo>
                <a:cubicBezTo>
                  <a:pt x="23" y="3702"/>
                  <a:pt x="0" y="3680"/>
                  <a:pt x="0" y="3652"/>
                </a:cubicBezTo>
                <a:cubicBezTo>
                  <a:pt x="0" y="3624"/>
                  <a:pt x="23" y="3602"/>
                  <a:pt x="50" y="3602"/>
                </a:cubicBezTo>
                <a:cubicBezTo>
                  <a:pt x="78" y="3602"/>
                  <a:pt x="100" y="3624"/>
                  <a:pt x="100" y="3652"/>
                </a:cubicBezTo>
                <a:close/>
                <a:moveTo>
                  <a:pt x="100" y="3852"/>
                </a:moveTo>
                <a:lnTo>
                  <a:pt x="100" y="3852"/>
                </a:lnTo>
                <a:cubicBezTo>
                  <a:pt x="100" y="3880"/>
                  <a:pt x="78" y="3902"/>
                  <a:pt x="50" y="3902"/>
                </a:cubicBezTo>
                <a:cubicBezTo>
                  <a:pt x="23" y="3902"/>
                  <a:pt x="0" y="3880"/>
                  <a:pt x="0" y="3852"/>
                </a:cubicBezTo>
                <a:cubicBezTo>
                  <a:pt x="0" y="3824"/>
                  <a:pt x="23" y="3802"/>
                  <a:pt x="50" y="3802"/>
                </a:cubicBezTo>
                <a:cubicBezTo>
                  <a:pt x="78" y="3802"/>
                  <a:pt x="100" y="3824"/>
                  <a:pt x="100" y="3852"/>
                </a:cubicBezTo>
                <a:close/>
                <a:moveTo>
                  <a:pt x="100" y="4052"/>
                </a:moveTo>
                <a:lnTo>
                  <a:pt x="100" y="4052"/>
                </a:lnTo>
                <a:cubicBezTo>
                  <a:pt x="100" y="4080"/>
                  <a:pt x="78" y="4102"/>
                  <a:pt x="50" y="4102"/>
                </a:cubicBezTo>
                <a:cubicBezTo>
                  <a:pt x="23" y="4102"/>
                  <a:pt x="0" y="4080"/>
                  <a:pt x="0" y="4052"/>
                </a:cubicBezTo>
                <a:cubicBezTo>
                  <a:pt x="0" y="4025"/>
                  <a:pt x="23" y="4002"/>
                  <a:pt x="50" y="4002"/>
                </a:cubicBezTo>
                <a:cubicBezTo>
                  <a:pt x="78" y="4002"/>
                  <a:pt x="100" y="4025"/>
                  <a:pt x="100" y="4052"/>
                </a:cubicBezTo>
                <a:close/>
                <a:moveTo>
                  <a:pt x="100" y="4252"/>
                </a:moveTo>
                <a:lnTo>
                  <a:pt x="100" y="4252"/>
                </a:lnTo>
                <a:cubicBezTo>
                  <a:pt x="100" y="4280"/>
                  <a:pt x="78" y="4302"/>
                  <a:pt x="50" y="4302"/>
                </a:cubicBezTo>
                <a:cubicBezTo>
                  <a:pt x="23" y="4302"/>
                  <a:pt x="0" y="4280"/>
                  <a:pt x="0" y="4252"/>
                </a:cubicBezTo>
                <a:cubicBezTo>
                  <a:pt x="0" y="4225"/>
                  <a:pt x="23" y="4202"/>
                  <a:pt x="50" y="4202"/>
                </a:cubicBezTo>
                <a:cubicBezTo>
                  <a:pt x="78" y="4202"/>
                  <a:pt x="100" y="4225"/>
                  <a:pt x="100" y="4252"/>
                </a:cubicBezTo>
                <a:close/>
                <a:moveTo>
                  <a:pt x="100" y="4452"/>
                </a:moveTo>
                <a:lnTo>
                  <a:pt x="100" y="4452"/>
                </a:lnTo>
                <a:cubicBezTo>
                  <a:pt x="100" y="4480"/>
                  <a:pt x="78" y="4502"/>
                  <a:pt x="50" y="4502"/>
                </a:cubicBezTo>
                <a:cubicBezTo>
                  <a:pt x="23" y="4502"/>
                  <a:pt x="0" y="4480"/>
                  <a:pt x="0" y="4452"/>
                </a:cubicBezTo>
                <a:cubicBezTo>
                  <a:pt x="0" y="4425"/>
                  <a:pt x="23" y="4402"/>
                  <a:pt x="50" y="4402"/>
                </a:cubicBezTo>
                <a:cubicBezTo>
                  <a:pt x="78" y="4402"/>
                  <a:pt x="100" y="4425"/>
                  <a:pt x="100" y="4452"/>
                </a:cubicBezTo>
                <a:close/>
                <a:moveTo>
                  <a:pt x="100" y="4652"/>
                </a:moveTo>
                <a:lnTo>
                  <a:pt x="100" y="4653"/>
                </a:lnTo>
                <a:cubicBezTo>
                  <a:pt x="100" y="4680"/>
                  <a:pt x="78" y="4703"/>
                  <a:pt x="50" y="4703"/>
                </a:cubicBezTo>
                <a:cubicBezTo>
                  <a:pt x="23" y="4703"/>
                  <a:pt x="0" y="4680"/>
                  <a:pt x="0" y="4653"/>
                </a:cubicBezTo>
                <a:lnTo>
                  <a:pt x="0" y="4652"/>
                </a:lnTo>
                <a:cubicBezTo>
                  <a:pt x="0" y="4625"/>
                  <a:pt x="23" y="4602"/>
                  <a:pt x="50" y="4602"/>
                </a:cubicBezTo>
                <a:cubicBezTo>
                  <a:pt x="78" y="4602"/>
                  <a:pt x="100" y="4625"/>
                  <a:pt x="100" y="4652"/>
                </a:cubicBezTo>
                <a:close/>
                <a:moveTo>
                  <a:pt x="100" y="4853"/>
                </a:moveTo>
                <a:lnTo>
                  <a:pt x="100" y="4853"/>
                </a:lnTo>
                <a:cubicBezTo>
                  <a:pt x="100" y="4880"/>
                  <a:pt x="78" y="4903"/>
                  <a:pt x="50" y="4903"/>
                </a:cubicBezTo>
                <a:cubicBezTo>
                  <a:pt x="23" y="4903"/>
                  <a:pt x="0" y="4880"/>
                  <a:pt x="0" y="4853"/>
                </a:cubicBezTo>
                <a:cubicBezTo>
                  <a:pt x="0" y="4825"/>
                  <a:pt x="23" y="4803"/>
                  <a:pt x="50" y="4803"/>
                </a:cubicBezTo>
                <a:cubicBezTo>
                  <a:pt x="78" y="4803"/>
                  <a:pt x="100" y="4825"/>
                  <a:pt x="100" y="4853"/>
                </a:cubicBezTo>
                <a:close/>
                <a:moveTo>
                  <a:pt x="100" y="5053"/>
                </a:moveTo>
                <a:lnTo>
                  <a:pt x="100" y="5053"/>
                </a:lnTo>
                <a:cubicBezTo>
                  <a:pt x="100" y="5080"/>
                  <a:pt x="78" y="5103"/>
                  <a:pt x="50" y="5103"/>
                </a:cubicBezTo>
                <a:cubicBezTo>
                  <a:pt x="23" y="5103"/>
                  <a:pt x="0" y="5080"/>
                  <a:pt x="0" y="5053"/>
                </a:cubicBezTo>
                <a:cubicBezTo>
                  <a:pt x="0" y="5025"/>
                  <a:pt x="23" y="5003"/>
                  <a:pt x="50" y="5003"/>
                </a:cubicBezTo>
                <a:cubicBezTo>
                  <a:pt x="78" y="5003"/>
                  <a:pt x="100" y="5025"/>
                  <a:pt x="100" y="5053"/>
                </a:cubicBezTo>
                <a:close/>
                <a:moveTo>
                  <a:pt x="100" y="5253"/>
                </a:moveTo>
                <a:lnTo>
                  <a:pt x="100" y="5253"/>
                </a:lnTo>
                <a:cubicBezTo>
                  <a:pt x="100" y="5280"/>
                  <a:pt x="78" y="5303"/>
                  <a:pt x="50" y="5303"/>
                </a:cubicBezTo>
                <a:cubicBezTo>
                  <a:pt x="23" y="5303"/>
                  <a:pt x="0" y="5280"/>
                  <a:pt x="0" y="5253"/>
                </a:cubicBezTo>
                <a:cubicBezTo>
                  <a:pt x="0" y="5225"/>
                  <a:pt x="23" y="5203"/>
                  <a:pt x="50" y="5203"/>
                </a:cubicBezTo>
                <a:cubicBezTo>
                  <a:pt x="78" y="5203"/>
                  <a:pt x="100" y="5225"/>
                  <a:pt x="100" y="5253"/>
                </a:cubicBezTo>
                <a:close/>
                <a:moveTo>
                  <a:pt x="100" y="5453"/>
                </a:moveTo>
                <a:lnTo>
                  <a:pt x="100" y="5453"/>
                </a:lnTo>
                <a:cubicBezTo>
                  <a:pt x="100" y="5481"/>
                  <a:pt x="78" y="5503"/>
                  <a:pt x="50" y="5503"/>
                </a:cubicBezTo>
                <a:cubicBezTo>
                  <a:pt x="23" y="5503"/>
                  <a:pt x="0" y="5481"/>
                  <a:pt x="0" y="5453"/>
                </a:cubicBezTo>
                <a:cubicBezTo>
                  <a:pt x="0" y="5425"/>
                  <a:pt x="23" y="5403"/>
                  <a:pt x="50" y="5403"/>
                </a:cubicBezTo>
                <a:cubicBezTo>
                  <a:pt x="78" y="5403"/>
                  <a:pt x="100" y="5425"/>
                  <a:pt x="100" y="5453"/>
                </a:cubicBezTo>
                <a:close/>
                <a:moveTo>
                  <a:pt x="100" y="5653"/>
                </a:moveTo>
                <a:lnTo>
                  <a:pt x="100" y="5653"/>
                </a:lnTo>
                <a:cubicBezTo>
                  <a:pt x="100" y="5681"/>
                  <a:pt x="78" y="5703"/>
                  <a:pt x="50" y="5703"/>
                </a:cubicBezTo>
                <a:cubicBezTo>
                  <a:pt x="23" y="5703"/>
                  <a:pt x="0" y="5681"/>
                  <a:pt x="0" y="5653"/>
                </a:cubicBezTo>
                <a:cubicBezTo>
                  <a:pt x="0" y="5625"/>
                  <a:pt x="23" y="5603"/>
                  <a:pt x="50" y="5603"/>
                </a:cubicBezTo>
                <a:cubicBezTo>
                  <a:pt x="78" y="5603"/>
                  <a:pt x="100" y="5625"/>
                  <a:pt x="100" y="5653"/>
                </a:cubicBezTo>
                <a:close/>
                <a:moveTo>
                  <a:pt x="100" y="5853"/>
                </a:moveTo>
                <a:lnTo>
                  <a:pt x="100" y="5853"/>
                </a:lnTo>
                <a:cubicBezTo>
                  <a:pt x="100" y="5881"/>
                  <a:pt x="78" y="5903"/>
                  <a:pt x="50" y="5903"/>
                </a:cubicBezTo>
                <a:cubicBezTo>
                  <a:pt x="23" y="5903"/>
                  <a:pt x="0" y="5881"/>
                  <a:pt x="0" y="5853"/>
                </a:cubicBezTo>
                <a:cubicBezTo>
                  <a:pt x="0" y="5825"/>
                  <a:pt x="23" y="5803"/>
                  <a:pt x="50" y="5803"/>
                </a:cubicBezTo>
                <a:cubicBezTo>
                  <a:pt x="78" y="5803"/>
                  <a:pt x="100" y="5825"/>
                  <a:pt x="100" y="5853"/>
                </a:cubicBezTo>
                <a:close/>
                <a:moveTo>
                  <a:pt x="100" y="6053"/>
                </a:moveTo>
                <a:lnTo>
                  <a:pt x="100" y="6053"/>
                </a:lnTo>
                <a:cubicBezTo>
                  <a:pt x="100" y="6081"/>
                  <a:pt x="78" y="6103"/>
                  <a:pt x="50" y="6103"/>
                </a:cubicBezTo>
                <a:cubicBezTo>
                  <a:pt x="23" y="6103"/>
                  <a:pt x="0" y="6081"/>
                  <a:pt x="0" y="6053"/>
                </a:cubicBezTo>
                <a:cubicBezTo>
                  <a:pt x="0" y="6026"/>
                  <a:pt x="23" y="6003"/>
                  <a:pt x="50" y="6003"/>
                </a:cubicBezTo>
                <a:cubicBezTo>
                  <a:pt x="78" y="6003"/>
                  <a:pt x="100" y="6026"/>
                  <a:pt x="100" y="6053"/>
                </a:cubicBezTo>
                <a:close/>
                <a:moveTo>
                  <a:pt x="100" y="6253"/>
                </a:moveTo>
                <a:lnTo>
                  <a:pt x="100" y="6253"/>
                </a:lnTo>
                <a:cubicBezTo>
                  <a:pt x="100" y="6281"/>
                  <a:pt x="78" y="6303"/>
                  <a:pt x="50" y="6303"/>
                </a:cubicBezTo>
                <a:cubicBezTo>
                  <a:pt x="23" y="6303"/>
                  <a:pt x="0" y="6281"/>
                  <a:pt x="0" y="6253"/>
                </a:cubicBezTo>
                <a:cubicBezTo>
                  <a:pt x="0" y="6226"/>
                  <a:pt x="23" y="6203"/>
                  <a:pt x="50" y="6203"/>
                </a:cubicBezTo>
                <a:cubicBezTo>
                  <a:pt x="78" y="6203"/>
                  <a:pt x="100" y="6226"/>
                  <a:pt x="100" y="6253"/>
                </a:cubicBezTo>
                <a:close/>
                <a:moveTo>
                  <a:pt x="100" y="6453"/>
                </a:moveTo>
                <a:lnTo>
                  <a:pt x="100" y="6453"/>
                </a:lnTo>
                <a:cubicBezTo>
                  <a:pt x="100" y="6481"/>
                  <a:pt x="78" y="6503"/>
                  <a:pt x="50" y="6503"/>
                </a:cubicBezTo>
                <a:cubicBezTo>
                  <a:pt x="23" y="6503"/>
                  <a:pt x="0" y="6481"/>
                  <a:pt x="0" y="6453"/>
                </a:cubicBezTo>
                <a:cubicBezTo>
                  <a:pt x="0" y="6426"/>
                  <a:pt x="23" y="6403"/>
                  <a:pt x="50" y="6403"/>
                </a:cubicBezTo>
                <a:cubicBezTo>
                  <a:pt x="78" y="6403"/>
                  <a:pt x="100" y="6426"/>
                  <a:pt x="100" y="6453"/>
                </a:cubicBezTo>
                <a:close/>
                <a:moveTo>
                  <a:pt x="100" y="6653"/>
                </a:moveTo>
                <a:lnTo>
                  <a:pt x="100" y="6654"/>
                </a:lnTo>
                <a:cubicBezTo>
                  <a:pt x="100" y="6681"/>
                  <a:pt x="78" y="6704"/>
                  <a:pt x="50" y="6704"/>
                </a:cubicBezTo>
                <a:cubicBezTo>
                  <a:pt x="23" y="6704"/>
                  <a:pt x="0" y="6681"/>
                  <a:pt x="0" y="6654"/>
                </a:cubicBezTo>
                <a:lnTo>
                  <a:pt x="0" y="6653"/>
                </a:lnTo>
                <a:cubicBezTo>
                  <a:pt x="0" y="6626"/>
                  <a:pt x="23" y="6603"/>
                  <a:pt x="50" y="6603"/>
                </a:cubicBezTo>
                <a:cubicBezTo>
                  <a:pt x="78" y="6603"/>
                  <a:pt x="100" y="6626"/>
                  <a:pt x="100" y="6653"/>
                </a:cubicBezTo>
                <a:close/>
                <a:moveTo>
                  <a:pt x="100" y="6854"/>
                </a:moveTo>
                <a:lnTo>
                  <a:pt x="100" y="6854"/>
                </a:lnTo>
                <a:cubicBezTo>
                  <a:pt x="100" y="6881"/>
                  <a:pt x="78" y="6904"/>
                  <a:pt x="50" y="6904"/>
                </a:cubicBezTo>
                <a:cubicBezTo>
                  <a:pt x="23" y="6904"/>
                  <a:pt x="0" y="6881"/>
                  <a:pt x="0" y="6854"/>
                </a:cubicBezTo>
                <a:cubicBezTo>
                  <a:pt x="0" y="6826"/>
                  <a:pt x="23" y="6804"/>
                  <a:pt x="50" y="6804"/>
                </a:cubicBezTo>
                <a:cubicBezTo>
                  <a:pt x="78" y="6804"/>
                  <a:pt x="100" y="6826"/>
                  <a:pt x="100" y="6854"/>
                </a:cubicBezTo>
                <a:close/>
                <a:moveTo>
                  <a:pt x="100" y="7054"/>
                </a:moveTo>
                <a:lnTo>
                  <a:pt x="100" y="7054"/>
                </a:lnTo>
                <a:cubicBezTo>
                  <a:pt x="100" y="7081"/>
                  <a:pt x="78" y="7104"/>
                  <a:pt x="50" y="7104"/>
                </a:cubicBezTo>
                <a:cubicBezTo>
                  <a:pt x="23" y="7104"/>
                  <a:pt x="0" y="7081"/>
                  <a:pt x="0" y="7054"/>
                </a:cubicBezTo>
                <a:cubicBezTo>
                  <a:pt x="0" y="7026"/>
                  <a:pt x="23" y="7004"/>
                  <a:pt x="50" y="7004"/>
                </a:cubicBezTo>
                <a:cubicBezTo>
                  <a:pt x="78" y="7004"/>
                  <a:pt x="100" y="7026"/>
                  <a:pt x="100" y="7054"/>
                </a:cubicBezTo>
                <a:close/>
                <a:moveTo>
                  <a:pt x="100" y="7254"/>
                </a:moveTo>
                <a:lnTo>
                  <a:pt x="100" y="7254"/>
                </a:lnTo>
                <a:cubicBezTo>
                  <a:pt x="100" y="7281"/>
                  <a:pt x="78" y="7304"/>
                  <a:pt x="50" y="7304"/>
                </a:cubicBezTo>
                <a:cubicBezTo>
                  <a:pt x="23" y="7304"/>
                  <a:pt x="0" y="7281"/>
                  <a:pt x="0" y="7254"/>
                </a:cubicBezTo>
                <a:cubicBezTo>
                  <a:pt x="0" y="7226"/>
                  <a:pt x="23" y="7204"/>
                  <a:pt x="50" y="7204"/>
                </a:cubicBezTo>
                <a:cubicBezTo>
                  <a:pt x="78" y="7204"/>
                  <a:pt x="100" y="7226"/>
                  <a:pt x="100" y="7254"/>
                </a:cubicBezTo>
                <a:close/>
                <a:moveTo>
                  <a:pt x="100" y="7454"/>
                </a:moveTo>
                <a:lnTo>
                  <a:pt x="100" y="7454"/>
                </a:lnTo>
                <a:cubicBezTo>
                  <a:pt x="100" y="7482"/>
                  <a:pt x="78" y="7504"/>
                  <a:pt x="50" y="7504"/>
                </a:cubicBezTo>
                <a:cubicBezTo>
                  <a:pt x="23" y="7504"/>
                  <a:pt x="0" y="7482"/>
                  <a:pt x="0" y="7454"/>
                </a:cubicBezTo>
                <a:cubicBezTo>
                  <a:pt x="0" y="7426"/>
                  <a:pt x="23" y="7404"/>
                  <a:pt x="50" y="7404"/>
                </a:cubicBezTo>
                <a:cubicBezTo>
                  <a:pt x="78" y="7404"/>
                  <a:pt x="100" y="7426"/>
                  <a:pt x="100" y="7454"/>
                </a:cubicBezTo>
                <a:close/>
                <a:moveTo>
                  <a:pt x="100" y="7654"/>
                </a:moveTo>
                <a:lnTo>
                  <a:pt x="100" y="7654"/>
                </a:lnTo>
                <a:cubicBezTo>
                  <a:pt x="100" y="7682"/>
                  <a:pt x="78" y="7704"/>
                  <a:pt x="50" y="7704"/>
                </a:cubicBezTo>
                <a:cubicBezTo>
                  <a:pt x="23" y="7704"/>
                  <a:pt x="0" y="7682"/>
                  <a:pt x="0" y="7654"/>
                </a:cubicBezTo>
                <a:cubicBezTo>
                  <a:pt x="0" y="7626"/>
                  <a:pt x="23" y="7604"/>
                  <a:pt x="50" y="7604"/>
                </a:cubicBezTo>
                <a:cubicBezTo>
                  <a:pt x="78" y="7604"/>
                  <a:pt x="100" y="7626"/>
                  <a:pt x="100" y="7654"/>
                </a:cubicBezTo>
                <a:close/>
                <a:moveTo>
                  <a:pt x="100" y="7854"/>
                </a:moveTo>
                <a:lnTo>
                  <a:pt x="100" y="7854"/>
                </a:lnTo>
                <a:cubicBezTo>
                  <a:pt x="100" y="7882"/>
                  <a:pt x="78" y="7904"/>
                  <a:pt x="50" y="7904"/>
                </a:cubicBezTo>
                <a:cubicBezTo>
                  <a:pt x="23" y="7904"/>
                  <a:pt x="0" y="7882"/>
                  <a:pt x="0" y="7854"/>
                </a:cubicBezTo>
                <a:cubicBezTo>
                  <a:pt x="0" y="7826"/>
                  <a:pt x="23" y="7804"/>
                  <a:pt x="50" y="7804"/>
                </a:cubicBezTo>
                <a:cubicBezTo>
                  <a:pt x="78" y="7804"/>
                  <a:pt x="100" y="7826"/>
                  <a:pt x="100" y="7854"/>
                </a:cubicBezTo>
                <a:close/>
                <a:moveTo>
                  <a:pt x="100" y="8054"/>
                </a:moveTo>
                <a:lnTo>
                  <a:pt x="100" y="8054"/>
                </a:lnTo>
                <a:cubicBezTo>
                  <a:pt x="100" y="8082"/>
                  <a:pt x="78" y="8104"/>
                  <a:pt x="50" y="8104"/>
                </a:cubicBezTo>
                <a:cubicBezTo>
                  <a:pt x="23" y="8104"/>
                  <a:pt x="0" y="8082"/>
                  <a:pt x="0" y="8054"/>
                </a:cubicBezTo>
                <a:cubicBezTo>
                  <a:pt x="0" y="8027"/>
                  <a:pt x="23" y="8004"/>
                  <a:pt x="50" y="8004"/>
                </a:cubicBezTo>
                <a:cubicBezTo>
                  <a:pt x="78" y="8004"/>
                  <a:pt x="100" y="8027"/>
                  <a:pt x="100" y="8054"/>
                </a:cubicBezTo>
                <a:close/>
                <a:moveTo>
                  <a:pt x="100" y="8254"/>
                </a:moveTo>
                <a:lnTo>
                  <a:pt x="100" y="8254"/>
                </a:lnTo>
                <a:cubicBezTo>
                  <a:pt x="100" y="8282"/>
                  <a:pt x="78" y="8304"/>
                  <a:pt x="50" y="8304"/>
                </a:cubicBezTo>
                <a:cubicBezTo>
                  <a:pt x="23" y="8304"/>
                  <a:pt x="0" y="8282"/>
                  <a:pt x="0" y="8254"/>
                </a:cubicBezTo>
                <a:cubicBezTo>
                  <a:pt x="0" y="8227"/>
                  <a:pt x="23" y="8204"/>
                  <a:pt x="50" y="8204"/>
                </a:cubicBezTo>
                <a:cubicBezTo>
                  <a:pt x="78" y="8204"/>
                  <a:pt x="100" y="8227"/>
                  <a:pt x="100" y="8254"/>
                </a:cubicBezTo>
                <a:close/>
                <a:moveTo>
                  <a:pt x="100" y="8454"/>
                </a:moveTo>
                <a:lnTo>
                  <a:pt x="100" y="8454"/>
                </a:lnTo>
                <a:cubicBezTo>
                  <a:pt x="100" y="8482"/>
                  <a:pt x="78" y="8504"/>
                  <a:pt x="50" y="8504"/>
                </a:cubicBezTo>
                <a:cubicBezTo>
                  <a:pt x="23" y="8504"/>
                  <a:pt x="0" y="8482"/>
                  <a:pt x="0" y="8454"/>
                </a:cubicBezTo>
                <a:cubicBezTo>
                  <a:pt x="0" y="8427"/>
                  <a:pt x="23" y="8404"/>
                  <a:pt x="50" y="8404"/>
                </a:cubicBezTo>
                <a:cubicBezTo>
                  <a:pt x="78" y="8404"/>
                  <a:pt x="100" y="8427"/>
                  <a:pt x="100" y="8454"/>
                </a:cubicBezTo>
                <a:close/>
                <a:moveTo>
                  <a:pt x="100" y="8654"/>
                </a:moveTo>
                <a:lnTo>
                  <a:pt x="100" y="8655"/>
                </a:lnTo>
                <a:cubicBezTo>
                  <a:pt x="100" y="8682"/>
                  <a:pt x="78" y="8705"/>
                  <a:pt x="50" y="8705"/>
                </a:cubicBezTo>
                <a:cubicBezTo>
                  <a:pt x="23" y="8705"/>
                  <a:pt x="0" y="8682"/>
                  <a:pt x="0" y="8655"/>
                </a:cubicBezTo>
                <a:lnTo>
                  <a:pt x="0" y="8654"/>
                </a:lnTo>
                <a:cubicBezTo>
                  <a:pt x="0" y="8627"/>
                  <a:pt x="23" y="8604"/>
                  <a:pt x="50" y="8604"/>
                </a:cubicBezTo>
                <a:cubicBezTo>
                  <a:pt x="78" y="8604"/>
                  <a:pt x="100" y="8627"/>
                  <a:pt x="100" y="8654"/>
                </a:cubicBezTo>
                <a:close/>
                <a:moveTo>
                  <a:pt x="100" y="8855"/>
                </a:moveTo>
                <a:lnTo>
                  <a:pt x="100" y="8855"/>
                </a:lnTo>
                <a:cubicBezTo>
                  <a:pt x="100" y="8882"/>
                  <a:pt x="78" y="8905"/>
                  <a:pt x="50" y="8905"/>
                </a:cubicBezTo>
                <a:cubicBezTo>
                  <a:pt x="23" y="8905"/>
                  <a:pt x="0" y="8882"/>
                  <a:pt x="0" y="8855"/>
                </a:cubicBezTo>
                <a:cubicBezTo>
                  <a:pt x="0" y="8827"/>
                  <a:pt x="23" y="8805"/>
                  <a:pt x="50" y="8805"/>
                </a:cubicBezTo>
                <a:cubicBezTo>
                  <a:pt x="78" y="8805"/>
                  <a:pt x="100" y="8827"/>
                  <a:pt x="100" y="8855"/>
                </a:cubicBezTo>
                <a:close/>
                <a:moveTo>
                  <a:pt x="100" y="9055"/>
                </a:moveTo>
                <a:lnTo>
                  <a:pt x="100" y="9055"/>
                </a:lnTo>
                <a:cubicBezTo>
                  <a:pt x="100" y="9082"/>
                  <a:pt x="78" y="9105"/>
                  <a:pt x="50" y="9105"/>
                </a:cubicBezTo>
                <a:cubicBezTo>
                  <a:pt x="23" y="9105"/>
                  <a:pt x="0" y="9082"/>
                  <a:pt x="0" y="9055"/>
                </a:cubicBezTo>
                <a:cubicBezTo>
                  <a:pt x="0" y="9027"/>
                  <a:pt x="23" y="9005"/>
                  <a:pt x="50" y="9005"/>
                </a:cubicBezTo>
                <a:cubicBezTo>
                  <a:pt x="78" y="9005"/>
                  <a:pt x="100" y="9027"/>
                  <a:pt x="100" y="9055"/>
                </a:cubicBezTo>
                <a:close/>
                <a:moveTo>
                  <a:pt x="100" y="9255"/>
                </a:moveTo>
                <a:lnTo>
                  <a:pt x="100" y="9255"/>
                </a:lnTo>
                <a:cubicBezTo>
                  <a:pt x="100" y="9282"/>
                  <a:pt x="78" y="9305"/>
                  <a:pt x="50" y="9305"/>
                </a:cubicBezTo>
                <a:cubicBezTo>
                  <a:pt x="23" y="9305"/>
                  <a:pt x="0" y="9282"/>
                  <a:pt x="0" y="9255"/>
                </a:cubicBezTo>
                <a:cubicBezTo>
                  <a:pt x="0" y="9227"/>
                  <a:pt x="23" y="9205"/>
                  <a:pt x="50" y="9205"/>
                </a:cubicBezTo>
                <a:cubicBezTo>
                  <a:pt x="78" y="9205"/>
                  <a:pt x="100" y="9227"/>
                  <a:pt x="100" y="9255"/>
                </a:cubicBezTo>
                <a:close/>
                <a:moveTo>
                  <a:pt x="100" y="9455"/>
                </a:moveTo>
                <a:lnTo>
                  <a:pt x="100" y="9455"/>
                </a:lnTo>
                <a:cubicBezTo>
                  <a:pt x="100" y="9483"/>
                  <a:pt x="78" y="9505"/>
                  <a:pt x="50" y="9505"/>
                </a:cubicBezTo>
                <a:cubicBezTo>
                  <a:pt x="23" y="9505"/>
                  <a:pt x="0" y="9483"/>
                  <a:pt x="0" y="9455"/>
                </a:cubicBezTo>
                <a:cubicBezTo>
                  <a:pt x="0" y="9427"/>
                  <a:pt x="23" y="9405"/>
                  <a:pt x="50" y="9405"/>
                </a:cubicBezTo>
                <a:cubicBezTo>
                  <a:pt x="78" y="9405"/>
                  <a:pt x="100" y="9427"/>
                  <a:pt x="100" y="9455"/>
                </a:cubicBezTo>
                <a:close/>
                <a:moveTo>
                  <a:pt x="100" y="9655"/>
                </a:moveTo>
                <a:lnTo>
                  <a:pt x="100" y="9655"/>
                </a:lnTo>
                <a:cubicBezTo>
                  <a:pt x="100" y="9683"/>
                  <a:pt x="78" y="9705"/>
                  <a:pt x="50" y="9705"/>
                </a:cubicBezTo>
                <a:cubicBezTo>
                  <a:pt x="23" y="9705"/>
                  <a:pt x="0" y="9683"/>
                  <a:pt x="0" y="9655"/>
                </a:cubicBezTo>
                <a:cubicBezTo>
                  <a:pt x="0" y="9627"/>
                  <a:pt x="23" y="9605"/>
                  <a:pt x="50" y="9605"/>
                </a:cubicBezTo>
                <a:cubicBezTo>
                  <a:pt x="78" y="9605"/>
                  <a:pt x="100" y="9627"/>
                  <a:pt x="100" y="9655"/>
                </a:cubicBezTo>
                <a:close/>
                <a:moveTo>
                  <a:pt x="100" y="9855"/>
                </a:moveTo>
                <a:lnTo>
                  <a:pt x="100" y="9855"/>
                </a:lnTo>
                <a:cubicBezTo>
                  <a:pt x="100" y="9883"/>
                  <a:pt x="78" y="9905"/>
                  <a:pt x="50" y="9905"/>
                </a:cubicBezTo>
                <a:cubicBezTo>
                  <a:pt x="23" y="9905"/>
                  <a:pt x="0" y="9883"/>
                  <a:pt x="0" y="9855"/>
                </a:cubicBezTo>
                <a:cubicBezTo>
                  <a:pt x="0" y="9827"/>
                  <a:pt x="23" y="9805"/>
                  <a:pt x="50" y="9805"/>
                </a:cubicBezTo>
                <a:cubicBezTo>
                  <a:pt x="78" y="9805"/>
                  <a:pt x="100" y="9827"/>
                  <a:pt x="100" y="9855"/>
                </a:cubicBezTo>
                <a:close/>
                <a:moveTo>
                  <a:pt x="100" y="10055"/>
                </a:moveTo>
                <a:lnTo>
                  <a:pt x="100" y="10055"/>
                </a:lnTo>
                <a:cubicBezTo>
                  <a:pt x="100" y="10083"/>
                  <a:pt x="78" y="10105"/>
                  <a:pt x="50" y="10105"/>
                </a:cubicBezTo>
                <a:cubicBezTo>
                  <a:pt x="23" y="10105"/>
                  <a:pt x="0" y="10083"/>
                  <a:pt x="0" y="10055"/>
                </a:cubicBezTo>
                <a:cubicBezTo>
                  <a:pt x="0" y="10028"/>
                  <a:pt x="23" y="10005"/>
                  <a:pt x="50" y="10005"/>
                </a:cubicBezTo>
                <a:cubicBezTo>
                  <a:pt x="78" y="10005"/>
                  <a:pt x="100" y="10028"/>
                  <a:pt x="100" y="10055"/>
                </a:cubicBezTo>
                <a:close/>
                <a:moveTo>
                  <a:pt x="100" y="10255"/>
                </a:moveTo>
                <a:lnTo>
                  <a:pt x="100" y="10255"/>
                </a:lnTo>
                <a:cubicBezTo>
                  <a:pt x="100" y="10283"/>
                  <a:pt x="78" y="10305"/>
                  <a:pt x="50" y="10305"/>
                </a:cubicBezTo>
                <a:cubicBezTo>
                  <a:pt x="23" y="10305"/>
                  <a:pt x="0" y="10283"/>
                  <a:pt x="0" y="10255"/>
                </a:cubicBezTo>
                <a:cubicBezTo>
                  <a:pt x="0" y="10228"/>
                  <a:pt x="23" y="10205"/>
                  <a:pt x="50" y="10205"/>
                </a:cubicBezTo>
                <a:cubicBezTo>
                  <a:pt x="78" y="10205"/>
                  <a:pt x="100" y="10228"/>
                  <a:pt x="100" y="10255"/>
                </a:cubicBezTo>
                <a:close/>
                <a:moveTo>
                  <a:pt x="100" y="10455"/>
                </a:moveTo>
                <a:lnTo>
                  <a:pt x="100" y="10455"/>
                </a:lnTo>
                <a:cubicBezTo>
                  <a:pt x="100" y="10483"/>
                  <a:pt x="78" y="10505"/>
                  <a:pt x="50" y="10505"/>
                </a:cubicBezTo>
                <a:cubicBezTo>
                  <a:pt x="23" y="10505"/>
                  <a:pt x="0" y="10483"/>
                  <a:pt x="0" y="10455"/>
                </a:cubicBezTo>
                <a:cubicBezTo>
                  <a:pt x="0" y="10428"/>
                  <a:pt x="23" y="10405"/>
                  <a:pt x="50" y="10405"/>
                </a:cubicBezTo>
                <a:cubicBezTo>
                  <a:pt x="78" y="10405"/>
                  <a:pt x="100" y="10428"/>
                  <a:pt x="100" y="10455"/>
                </a:cubicBezTo>
                <a:close/>
                <a:moveTo>
                  <a:pt x="100" y="10655"/>
                </a:moveTo>
                <a:lnTo>
                  <a:pt x="100" y="10656"/>
                </a:lnTo>
                <a:cubicBezTo>
                  <a:pt x="100" y="10683"/>
                  <a:pt x="78" y="10706"/>
                  <a:pt x="50" y="10706"/>
                </a:cubicBezTo>
                <a:cubicBezTo>
                  <a:pt x="23" y="10706"/>
                  <a:pt x="0" y="10683"/>
                  <a:pt x="0" y="10656"/>
                </a:cubicBezTo>
                <a:lnTo>
                  <a:pt x="0" y="10655"/>
                </a:lnTo>
                <a:cubicBezTo>
                  <a:pt x="0" y="10628"/>
                  <a:pt x="23" y="10605"/>
                  <a:pt x="50" y="10605"/>
                </a:cubicBezTo>
                <a:cubicBezTo>
                  <a:pt x="78" y="10605"/>
                  <a:pt x="100" y="10628"/>
                  <a:pt x="100" y="10655"/>
                </a:cubicBezTo>
                <a:close/>
                <a:moveTo>
                  <a:pt x="100" y="10856"/>
                </a:moveTo>
                <a:lnTo>
                  <a:pt x="100" y="10856"/>
                </a:lnTo>
                <a:cubicBezTo>
                  <a:pt x="100" y="10883"/>
                  <a:pt x="78" y="10906"/>
                  <a:pt x="50" y="10906"/>
                </a:cubicBezTo>
                <a:cubicBezTo>
                  <a:pt x="23" y="10906"/>
                  <a:pt x="0" y="10883"/>
                  <a:pt x="0" y="10856"/>
                </a:cubicBezTo>
                <a:cubicBezTo>
                  <a:pt x="0" y="10828"/>
                  <a:pt x="23" y="10806"/>
                  <a:pt x="50" y="10806"/>
                </a:cubicBezTo>
                <a:cubicBezTo>
                  <a:pt x="78" y="10806"/>
                  <a:pt x="100" y="10828"/>
                  <a:pt x="100" y="10856"/>
                </a:cubicBezTo>
                <a:close/>
                <a:moveTo>
                  <a:pt x="100" y="11056"/>
                </a:moveTo>
                <a:lnTo>
                  <a:pt x="100" y="11056"/>
                </a:lnTo>
                <a:cubicBezTo>
                  <a:pt x="100" y="11083"/>
                  <a:pt x="78" y="11106"/>
                  <a:pt x="50" y="11106"/>
                </a:cubicBezTo>
                <a:cubicBezTo>
                  <a:pt x="23" y="11106"/>
                  <a:pt x="0" y="11083"/>
                  <a:pt x="0" y="11056"/>
                </a:cubicBezTo>
                <a:cubicBezTo>
                  <a:pt x="0" y="11028"/>
                  <a:pt x="23" y="11006"/>
                  <a:pt x="50" y="11006"/>
                </a:cubicBezTo>
                <a:cubicBezTo>
                  <a:pt x="78" y="11006"/>
                  <a:pt x="100" y="11028"/>
                  <a:pt x="100" y="11056"/>
                </a:cubicBezTo>
                <a:close/>
                <a:moveTo>
                  <a:pt x="100" y="11256"/>
                </a:moveTo>
                <a:lnTo>
                  <a:pt x="100" y="11256"/>
                </a:lnTo>
                <a:cubicBezTo>
                  <a:pt x="100" y="11283"/>
                  <a:pt x="78" y="11306"/>
                  <a:pt x="50" y="11306"/>
                </a:cubicBezTo>
                <a:cubicBezTo>
                  <a:pt x="23" y="11306"/>
                  <a:pt x="0" y="11283"/>
                  <a:pt x="0" y="11256"/>
                </a:cubicBezTo>
                <a:cubicBezTo>
                  <a:pt x="0" y="11228"/>
                  <a:pt x="23" y="11206"/>
                  <a:pt x="50" y="11206"/>
                </a:cubicBezTo>
                <a:cubicBezTo>
                  <a:pt x="78" y="11206"/>
                  <a:pt x="100" y="11228"/>
                  <a:pt x="100" y="11256"/>
                </a:cubicBezTo>
                <a:close/>
                <a:moveTo>
                  <a:pt x="100" y="11456"/>
                </a:moveTo>
                <a:lnTo>
                  <a:pt x="100" y="11456"/>
                </a:lnTo>
                <a:cubicBezTo>
                  <a:pt x="100" y="11484"/>
                  <a:pt x="78" y="11506"/>
                  <a:pt x="50" y="11506"/>
                </a:cubicBezTo>
                <a:cubicBezTo>
                  <a:pt x="23" y="11506"/>
                  <a:pt x="0" y="11484"/>
                  <a:pt x="0" y="11456"/>
                </a:cubicBezTo>
                <a:cubicBezTo>
                  <a:pt x="0" y="11428"/>
                  <a:pt x="23" y="11406"/>
                  <a:pt x="50" y="11406"/>
                </a:cubicBezTo>
                <a:cubicBezTo>
                  <a:pt x="78" y="11406"/>
                  <a:pt x="100" y="11428"/>
                  <a:pt x="100" y="11456"/>
                </a:cubicBezTo>
                <a:close/>
                <a:moveTo>
                  <a:pt x="100" y="11656"/>
                </a:moveTo>
                <a:lnTo>
                  <a:pt x="100" y="11656"/>
                </a:lnTo>
                <a:cubicBezTo>
                  <a:pt x="100" y="11684"/>
                  <a:pt x="78" y="11706"/>
                  <a:pt x="50" y="11706"/>
                </a:cubicBezTo>
                <a:cubicBezTo>
                  <a:pt x="23" y="11706"/>
                  <a:pt x="0" y="11684"/>
                  <a:pt x="0" y="11656"/>
                </a:cubicBezTo>
                <a:cubicBezTo>
                  <a:pt x="0" y="11628"/>
                  <a:pt x="23" y="11606"/>
                  <a:pt x="50" y="11606"/>
                </a:cubicBezTo>
                <a:cubicBezTo>
                  <a:pt x="78" y="11606"/>
                  <a:pt x="100" y="11628"/>
                  <a:pt x="100" y="11656"/>
                </a:cubicBezTo>
                <a:close/>
                <a:moveTo>
                  <a:pt x="100" y="11856"/>
                </a:moveTo>
                <a:lnTo>
                  <a:pt x="100" y="11856"/>
                </a:lnTo>
                <a:cubicBezTo>
                  <a:pt x="100" y="11884"/>
                  <a:pt x="78" y="11906"/>
                  <a:pt x="50" y="11906"/>
                </a:cubicBezTo>
                <a:cubicBezTo>
                  <a:pt x="23" y="11906"/>
                  <a:pt x="0" y="11884"/>
                  <a:pt x="0" y="11856"/>
                </a:cubicBezTo>
                <a:cubicBezTo>
                  <a:pt x="0" y="11828"/>
                  <a:pt x="23" y="11806"/>
                  <a:pt x="50" y="11806"/>
                </a:cubicBezTo>
                <a:cubicBezTo>
                  <a:pt x="78" y="11806"/>
                  <a:pt x="100" y="11828"/>
                  <a:pt x="100" y="11856"/>
                </a:cubicBezTo>
                <a:close/>
                <a:moveTo>
                  <a:pt x="100" y="12056"/>
                </a:moveTo>
                <a:lnTo>
                  <a:pt x="100" y="12056"/>
                </a:lnTo>
                <a:cubicBezTo>
                  <a:pt x="100" y="12084"/>
                  <a:pt x="78" y="12106"/>
                  <a:pt x="50" y="12106"/>
                </a:cubicBezTo>
                <a:cubicBezTo>
                  <a:pt x="23" y="12106"/>
                  <a:pt x="0" y="12084"/>
                  <a:pt x="0" y="12056"/>
                </a:cubicBezTo>
                <a:cubicBezTo>
                  <a:pt x="0" y="12029"/>
                  <a:pt x="23" y="12006"/>
                  <a:pt x="50" y="12006"/>
                </a:cubicBezTo>
                <a:cubicBezTo>
                  <a:pt x="78" y="12006"/>
                  <a:pt x="100" y="12029"/>
                  <a:pt x="100" y="12056"/>
                </a:cubicBezTo>
                <a:close/>
                <a:moveTo>
                  <a:pt x="100" y="12256"/>
                </a:moveTo>
                <a:lnTo>
                  <a:pt x="100" y="12256"/>
                </a:lnTo>
                <a:cubicBezTo>
                  <a:pt x="100" y="12284"/>
                  <a:pt x="78" y="12306"/>
                  <a:pt x="50" y="12306"/>
                </a:cubicBezTo>
                <a:cubicBezTo>
                  <a:pt x="23" y="12306"/>
                  <a:pt x="0" y="12284"/>
                  <a:pt x="0" y="12256"/>
                </a:cubicBezTo>
                <a:cubicBezTo>
                  <a:pt x="0" y="12229"/>
                  <a:pt x="23" y="12206"/>
                  <a:pt x="50" y="12206"/>
                </a:cubicBezTo>
                <a:cubicBezTo>
                  <a:pt x="78" y="12206"/>
                  <a:pt x="100" y="12229"/>
                  <a:pt x="100" y="12256"/>
                </a:cubicBezTo>
                <a:close/>
                <a:moveTo>
                  <a:pt x="100" y="12456"/>
                </a:moveTo>
                <a:lnTo>
                  <a:pt x="100" y="12456"/>
                </a:lnTo>
                <a:cubicBezTo>
                  <a:pt x="100" y="12484"/>
                  <a:pt x="78" y="12506"/>
                  <a:pt x="50" y="12506"/>
                </a:cubicBezTo>
                <a:cubicBezTo>
                  <a:pt x="23" y="12506"/>
                  <a:pt x="0" y="12484"/>
                  <a:pt x="0" y="12456"/>
                </a:cubicBezTo>
                <a:cubicBezTo>
                  <a:pt x="0" y="12429"/>
                  <a:pt x="23" y="12406"/>
                  <a:pt x="50" y="12406"/>
                </a:cubicBezTo>
                <a:cubicBezTo>
                  <a:pt x="78" y="12406"/>
                  <a:pt x="100" y="12429"/>
                  <a:pt x="100" y="12456"/>
                </a:cubicBezTo>
                <a:close/>
                <a:moveTo>
                  <a:pt x="100" y="12656"/>
                </a:moveTo>
                <a:lnTo>
                  <a:pt x="100" y="12657"/>
                </a:lnTo>
                <a:cubicBezTo>
                  <a:pt x="100" y="12684"/>
                  <a:pt x="78" y="12707"/>
                  <a:pt x="50" y="12707"/>
                </a:cubicBezTo>
                <a:cubicBezTo>
                  <a:pt x="23" y="12707"/>
                  <a:pt x="0" y="12684"/>
                  <a:pt x="0" y="12657"/>
                </a:cubicBezTo>
                <a:lnTo>
                  <a:pt x="0" y="12656"/>
                </a:lnTo>
                <a:cubicBezTo>
                  <a:pt x="0" y="12629"/>
                  <a:pt x="23" y="12606"/>
                  <a:pt x="50" y="12606"/>
                </a:cubicBezTo>
                <a:cubicBezTo>
                  <a:pt x="78" y="12606"/>
                  <a:pt x="100" y="12629"/>
                  <a:pt x="100" y="12656"/>
                </a:cubicBezTo>
                <a:close/>
                <a:moveTo>
                  <a:pt x="100" y="12857"/>
                </a:moveTo>
                <a:lnTo>
                  <a:pt x="100" y="12857"/>
                </a:lnTo>
                <a:cubicBezTo>
                  <a:pt x="100" y="12884"/>
                  <a:pt x="78" y="12907"/>
                  <a:pt x="50" y="12907"/>
                </a:cubicBezTo>
                <a:cubicBezTo>
                  <a:pt x="23" y="12907"/>
                  <a:pt x="0" y="12884"/>
                  <a:pt x="0" y="12857"/>
                </a:cubicBezTo>
                <a:cubicBezTo>
                  <a:pt x="0" y="12829"/>
                  <a:pt x="23" y="12807"/>
                  <a:pt x="50" y="12807"/>
                </a:cubicBezTo>
                <a:cubicBezTo>
                  <a:pt x="78" y="12807"/>
                  <a:pt x="100" y="12829"/>
                  <a:pt x="100" y="12857"/>
                </a:cubicBezTo>
                <a:close/>
                <a:moveTo>
                  <a:pt x="100" y="13057"/>
                </a:moveTo>
                <a:lnTo>
                  <a:pt x="100" y="13057"/>
                </a:lnTo>
                <a:cubicBezTo>
                  <a:pt x="100" y="13084"/>
                  <a:pt x="78" y="13107"/>
                  <a:pt x="50" y="13107"/>
                </a:cubicBezTo>
                <a:cubicBezTo>
                  <a:pt x="23" y="13107"/>
                  <a:pt x="0" y="13084"/>
                  <a:pt x="0" y="13057"/>
                </a:cubicBezTo>
                <a:cubicBezTo>
                  <a:pt x="0" y="13029"/>
                  <a:pt x="23" y="13007"/>
                  <a:pt x="50" y="13007"/>
                </a:cubicBezTo>
                <a:cubicBezTo>
                  <a:pt x="78" y="13007"/>
                  <a:pt x="100" y="13029"/>
                  <a:pt x="100" y="13057"/>
                </a:cubicBezTo>
                <a:close/>
                <a:moveTo>
                  <a:pt x="100" y="13257"/>
                </a:moveTo>
                <a:lnTo>
                  <a:pt x="100" y="13257"/>
                </a:lnTo>
                <a:cubicBezTo>
                  <a:pt x="100" y="13284"/>
                  <a:pt x="78" y="13307"/>
                  <a:pt x="50" y="13307"/>
                </a:cubicBezTo>
                <a:cubicBezTo>
                  <a:pt x="23" y="13307"/>
                  <a:pt x="0" y="13284"/>
                  <a:pt x="0" y="13257"/>
                </a:cubicBezTo>
                <a:cubicBezTo>
                  <a:pt x="0" y="13229"/>
                  <a:pt x="23" y="13207"/>
                  <a:pt x="50" y="13207"/>
                </a:cubicBezTo>
                <a:cubicBezTo>
                  <a:pt x="78" y="13207"/>
                  <a:pt x="100" y="13229"/>
                  <a:pt x="100" y="13257"/>
                </a:cubicBezTo>
                <a:close/>
                <a:moveTo>
                  <a:pt x="100" y="13457"/>
                </a:moveTo>
                <a:lnTo>
                  <a:pt x="100" y="13457"/>
                </a:lnTo>
                <a:cubicBezTo>
                  <a:pt x="100" y="13485"/>
                  <a:pt x="78" y="13507"/>
                  <a:pt x="50" y="13507"/>
                </a:cubicBezTo>
                <a:cubicBezTo>
                  <a:pt x="23" y="13507"/>
                  <a:pt x="0" y="13485"/>
                  <a:pt x="0" y="13457"/>
                </a:cubicBezTo>
                <a:cubicBezTo>
                  <a:pt x="0" y="13429"/>
                  <a:pt x="23" y="13407"/>
                  <a:pt x="50" y="13407"/>
                </a:cubicBezTo>
                <a:cubicBezTo>
                  <a:pt x="78" y="13407"/>
                  <a:pt x="100" y="13429"/>
                  <a:pt x="100" y="13457"/>
                </a:cubicBezTo>
                <a:close/>
                <a:moveTo>
                  <a:pt x="100" y="13657"/>
                </a:moveTo>
                <a:lnTo>
                  <a:pt x="100" y="13657"/>
                </a:lnTo>
                <a:cubicBezTo>
                  <a:pt x="100" y="13685"/>
                  <a:pt x="78" y="13707"/>
                  <a:pt x="50" y="13707"/>
                </a:cubicBezTo>
                <a:cubicBezTo>
                  <a:pt x="23" y="13707"/>
                  <a:pt x="0" y="13685"/>
                  <a:pt x="0" y="13657"/>
                </a:cubicBezTo>
                <a:cubicBezTo>
                  <a:pt x="0" y="13629"/>
                  <a:pt x="23" y="13607"/>
                  <a:pt x="50" y="13607"/>
                </a:cubicBezTo>
                <a:cubicBezTo>
                  <a:pt x="78" y="13607"/>
                  <a:pt x="100" y="13629"/>
                  <a:pt x="100" y="13657"/>
                </a:cubicBezTo>
                <a:close/>
                <a:moveTo>
                  <a:pt x="100" y="13857"/>
                </a:moveTo>
                <a:lnTo>
                  <a:pt x="100" y="13857"/>
                </a:lnTo>
                <a:cubicBezTo>
                  <a:pt x="100" y="13885"/>
                  <a:pt x="78" y="13907"/>
                  <a:pt x="50" y="13907"/>
                </a:cubicBezTo>
                <a:cubicBezTo>
                  <a:pt x="23" y="13907"/>
                  <a:pt x="0" y="13885"/>
                  <a:pt x="0" y="13857"/>
                </a:cubicBezTo>
                <a:cubicBezTo>
                  <a:pt x="0" y="13829"/>
                  <a:pt x="23" y="13807"/>
                  <a:pt x="50" y="13807"/>
                </a:cubicBezTo>
                <a:cubicBezTo>
                  <a:pt x="78" y="13807"/>
                  <a:pt x="100" y="13829"/>
                  <a:pt x="100" y="13857"/>
                </a:cubicBezTo>
                <a:close/>
                <a:moveTo>
                  <a:pt x="100" y="14057"/>
                </a:moveTo>
                <a:lnTo>
                  <a:pt x="100" y="14057"/>
                </a:lnTo>
                <a:cubicBezTo>
                  <a:pt x="100" y="14085"/>
                  <a:pt x="78" y="14107"/>
                  <a:pt x="50" y="14107"/>
                </a:cubicBezTo>
                <a:cubicBezTo>
                  <a:pt x="23" y="14107"/>
                  <a:pt x="0" y="14085"/>
                  <a:pt x="0" y="14057"/>
                </a:cubicBezTo>
                <a:cubicBezTo>
                  <a:pt x="0" y="14030"/>
                  <a:pt x="23" y="14007"/>
                  <a:pt x="50" y="14007"/>
                </a:cubicBezTo>
                <a:cubicBezTo>
                  <a:pt x="78" y="14007"/>
                  <a:pt x="100" y="14030"/>
                  <a:pt x="100" y="14057"/>
                </a:cubicBezTo>
                <a:close/>
                <a:moveTo>
                  <a:pt x="100" y="14257"/>
                </a:moveTo>
                <a:lnTo>
                  <a:pt x="100" y="14257"/>
                </a:lnTo>
                <a:cubicBezTo>
                  <a:pt x="100" y="14285"/>
                  <a:pt x="78" y="14307"/>
                  <a:pt x="50" y="14307"/>
                </a:cubicBezTo>
                <a:cubicBezTo>
                  <a:pt x="23" y="14307"/>
                  <a:pt x="0" y="14285"/>
                  <a:pt x="0" y="14257"/>
                </a:cubicBezTo>
                <a:cubicBezTo>
                  <a:pt x="0" y="14230"/>
                  <a:pt x="23" y="14207"/>
                  <a:pt x="50" y="14207"/>
                </a:cubicBezTo>
                <a:cubicBezTo>
                  <a:pt x="78" y="14207"/>
                  <a:pt x="100" y="14230"/>
                  <a:pt x="100" y="14257"/>
                </a:cubicBezTo>
                <a:close/>
                <a:moveTo>
                  <a:pt x="100" y="14457"/>
                </a:moveTo>
                <a:lnTo>
                  <a:pt x="100" y="14457"/>
                </a:lnTo>
                <a:cubicBezTo>
                  <a:pt x="100" y="14485"/>
                  <a:pt x="78" y="14507"/>
                  <a:pt x="50" y="14507"/>
                </a:cubicBezTo>
                <a:cubicBezTo>
                  <a:pt x="23" y="14507"/>
                  <a:pt x="0" y="14485"/>
                  <a:pt x="0" y="14457"/>
                </a:cubicBezTo>
                <a:cubicBezTo>
                  <a:pt x="0" y="14430"/>
                  <a:pt x="23" y="14407"/>
                  <a:pt x="50" y="14407"/>
                </a:cubicBezTo>
                <a:cubicBezTo>
                  <a:pt x="78" y="14407"/>
                  <a:pt x="100" y="14430"/>
                  <a:pt x="100" y="14457"/>
                </a:cubicBezTo>
                <a:close/>
                <a:moveTo>
                  <a:pt x="100" y="14657"/>
                </a:moveTo>
                <a:lnTo>
                  <a:pt x="100" y="14658"/>
                </a:lnTo>
                <a:cubicBezTo>
                  <a:pt x="100" y="14685"/>
                  <a:pt x="78" y="14708"/>
                  <a:pt x="50" y="14708"/>
                </a:cubicBezTo>
                <a:cubicBezTo>
                  <a:pt x="23" y="14708"/>
                  <a:pt x="0" y="14685"/>
                  <a:pt x="0" y="14658"/>
                </a:cubicBezTo>
                <a:lnTo>
                  <a:pt x="0" y="14657"/>
                </a:lnTo>
                <a:cubicBezTo>
                  <a:pt x="0" y="14630"/>
                  <a:pt x="23" y="14607"/>
                  <a:pt x="50" y="14607"/>
                </a:cubicBezTo>
                <a:cubicBezTo>
                  <a:pt x="78" y="14607"/>
                  <a:pt x="100" y="14630"/>
                  <a:pt x="100" y="14657"/>
                </a:cubicBezTo>
                <a:close/>
                <a:moveTo>
                  <a:pt x="100" y="14858"/>
                </a:moveTo>
                <a:lnTo>
                  <a:pt x="100" y="14858"/>
                </a:lnTo>
                <a:cubicBezTo>
                  <a:pt x="100" y="14885"/>
                  <a:pt x="78" y="14908"/>
                  <a:pt x="50" y="14908"/>
                </a:cubicBezTo>
                <a:cubicBezTo>
                  <a:pt x="23" y="14908"/>
                  <a:pt x="0" y="14885"/>
                  <a:pt x="0" y="14858"/>
                </a:cubicBezTo>
                <a:cubicBezTo>
                  <a:pt x="0" y="14830"/>
                  <a:pt x="23" y="14808"/>
                  <a:pt x="50" y="14808"/>
                </a:cubicBezTo>
                <a:cubicBezTo>
                  <a:pt x="78" y="14808"/>
                  <a:pt x="100" y="14830"/>
                  <a:pt x="100" y="14858"/>
                </a:cubicBezTo>
                <a:close/>
                <a:moveTo>
                  <a:pt x="100" y="15058"/>
                </a:moveTo>
                <a:lnTo>
                  <a:pt x="100" y="15058"/>
                </a:lnTo>
                <a:cubicBezTo>
                  <a:pt x="100" y="15085"/>
                  <a:pt x="78" y="15108"/>
                  <a:pt x="50" y="15108"/>
                </a:cubicBezTo>
                <a:cubicBezTo>
                  <a:pt x="23" y="15108"/>
                  <a:pt x="0" y="15085"/>
                  <a:pt x="0" y="15058"/>
                </a:cubicBezTo>
                <a:cubicBezTo>
                  <a:pt x="0" y="15030"/>
                  <a:pt x="23" y="15008"/>
                  <a:pt x="50" y="15008"/>
                </a:cubicBezTo>
                <a:cubicBezTo>
                  <a:pt x="78" y="15008"/>
                  <a:pt x="100" y="15030"/>
                  <a:pt x="100" y="15058"/>
                </a:cubicBezTo>
                <a:close/>
                <a:moveTo>
                  <a:pt x="100" y="15258"/>
                </a:moveTo>
                <a:lnTo>
                  <a:pt x="100" y="15258"/>
                </a:lnTo>
                <a:cubicBezTo>
                  <a:pt x="100" y="15285"/>
                  <a:pt x="78" y="15308"/>
                  <a:pt x="50" y="15308"/>
                </a:cubicBezTo>
                <a:cubicBezTo>
                  <a:pt x="23" y="15308"/>
                  <a:pt x="0" y="15285"/>
                  <a:pt x="0" y="15258"/>
                </a:cubicBezTo>
                <a:cubicBezTo>
                  <a:pt x="0" y="15230"/>
                  <a:pt x="23" y="15208"/>
                  <a:pt x="50" y="15208"/>
                </a:cubicBezTo>
                <a:cubicBezTo>
                  <a:pt x="78" y="15208"/>
                  <a:pt x="100" y="15230"/>
                  <a:pt x="100" y="15258"/>
                </a:cubicBezTo>
                <a:close/>
                <a:moveTo>
                  <a:pt x="100" y="15458"/>
                </a:moveTo>
                <a:lnTo>
                  <a:pt x="100" y="15458"/>
                </a:lnTo>
                <a:cubicBezTo>
                  <a:pt x="100" y="15486"/>
                  <a:pt x="78" y="15508"/>
                  <a:pt x="50" y="15508"/>
                </a:cubicBezTo>
                <a:cubicBezTo>
                  <a:pt x="23" y="15508"/>
                  <a:pt x="0" y="15486"/>
                  <a:pt x="0" y="15458"/>
                </a:cubicBezTo>
                <a:cubicBezTo>
                  <a:pt x="0" y="15430"/>
                  <a:pt x="23" y="15408"/>
                  <a:pt x="50" y="15408"/>
                </a:cubicBezTo>
                <a:cubicBezTo>
                  <a:pt x="78" y="15408"/>
                  <a:pt x="100" y="15430"/>
                  <a:pt x="100" y="15458"/>
                </a:cubicBezTo>
                <a:close/>
                <a:moveTo>
                  <a:pt x="100" y="15658"/>
                </a:moveTo>
                <a:lnTo>
                  <a:pt x="100" y="15658"/>
                </a:lnTo>
                <a:cubicBezTo>
                  <a:pt x="100" y="15686"/>
                  <a:pt x="78" y="15708"/>
                  <a:pt x="50" y="15708"/>
                </a:cubicBezTo>
                <a:cubicBezTo>
                  <a:pt x="23" y="15708"/>
                  <a:pt x="0" y="15686"/>
                  <a:pt x="0" y="15658"/>
                </a:cubicBezTo>
                <a:cubicBezTo>
                  <a:pt x="0" y="15630"/>
                  <a:pt x="23" y="15608"/>
                  <a:pt x="50" y="15608"/>
                </a:cubicBezTo>
                <a:cubicBezTo>
                  <a:pt x="78" y="15608"/>
                  <a:pt x="100" y="15630"/>
                  <a:pt x="100" y="15658"/>
                </a:cubicBezTo>
                <a:close/>
                <a:moveTo>
                  <a:pt x="100" y="15858"/>
                </a:moveTo>
                <a:lnTo>
                  <a:pt x="100" y="15858"/>
                </a:lnTo>
                <a:cubicBezTo>
                  <a:pt x="100" y="15886"/>
                  <a:pt x="78" y="15908"/>
                  <a:pt x="50" y="15908"/>
                </a:cubicBezTo>
                <a:cubicBezTo>
                  <a:pt x="23" y="15908"/>
                  <a:pt x="0" y="15886"/>
                  <a:pt x="0" y="15858"/>
                </a:cubicBezTo>
                <a:cubicBezTo>
                  <a:pt x="0" y="15830"/>
                  <a:pt x="23" y="15808"/>
                  <a:pt x="50" y="15808"/>
                </a:cubicBezTo>
                <a:cubicBezTo>
                  <a:pt x="78" y="15808"/>
                  <a:pt x="100" y="15830"/>
                  <a:pt x="100" y="15858"/>
                </a:cubicBezTo>
                <a:close/>
                <a:moveTo>
                  <a:pt x="100" y="16058"/>
                </a:moveTo>
                <a:lnTo>
                  <a:pt x="100" y="16058"/>
                </a:lnTo>
                <a:cubicBezTo>
                  <a:pt x="100" y="16086"/>
                  <a:pt x="78" y="16108"/>
                  <a:pt x="50" y="16108"/>
                </a:cubicBezTo>
                <a:cubicBezTo>
                  <a:pt x="23" y="16108"/>
                  <a:pt x="0" y="16086"/>
                  <a:pt x="0" y="16058"/>
                </a:cubicBezTo>
                <a:cubicBezTo>
                  <a:pt x="0" y="16031"/>
                  <a:pt x="23" y="16008"/>
                  <a:pt x="50" y="16008"/>
                </a:cubicBezTo>
                <a:cubicBezTo>
                  <a:pt x="78" y="16008"/>
                  <a:pt x="100" y="16031"/>
                  <a:pt x="100" y="16058"/>
                </a:cubicBezTo>
                <a:close/>
                <a:moveTo>
                  <a:pt x="100" y="16258"/>
                </a:moveTo>
                <a:lnTo>
                  <a:pt x="100" y="16258"/>
                </a:lnTo>
                <a:cubicBezTo>
                  <a:pt x="100" y="16286"/>
                  <a:pt x="78" y="16308"/>
                  <a:pt x="50" y="16308"/>
                </a:cubicBezTo>
                <a:cubicBezTo>
                  <a:pt x="23" y="16308"/>
                  <a:pt x="0" y="16286"/>
                  <a:pt x="0" y="16258"/>
                </a:cubicBezTo>
                <a:cubicBezTo>
                  <a:pt x="0" y="16231"/>
                  <a:pt x="23" y="16208"/>
                  <a:pt x="50" y="16208"/>
                </a:cubicBezTo>
                <a:cubicBezTo>
                  <a:pt x="78" y="16208"/>
                  <a:pt x="100" y="16231"/>
                  <a:pt x="100" y="16258"/>
                </a:cubicBezTo>
                <a:close/>
                <a:moveTo>
                  <a:pt x="100" y="16458"/>
                </a:moveTo>
                <a:lnTo>
                  <a:pt x="100" y="16458"/>
                </a:lnTo>
                <a:cubicBezTo>
                  <a:pt x="100" y="16486"/>
                  <a:pt x="78" y="16508"/>
                  <a:pt x="50" y="16508"/>
                </a:cubicBezTo>
                <a:cubicBezTo>
                  <a:pt x="23" y="16508"/>
                  <a:pt x="0" y="16486"/>
                  <a:pt x="0" y="16458"/>
                </a:cubicBezTo>
                <a:cubicBezTo>
                  <a:pt x="0" y="16431"/>
                  <a:pt x="23" y="16408"/>
                  <a:pt x="50" y="16408"/>
                </a:cubicBezTo>
                <a:cubicBezTo>
                  <a:pt x="78" y="16408"/>
                  <a:pt x="100" y="16431"/>
                  <a:pt x="100" y="16458"/>
                </a:cubicBezTo>
                <a:close/>
                <a:moveTo>
                  <a:pt x="100" y="16658"/>
                </a:moveTo>
                <a:lnTo>
                  <a:pt x="100" y="16659"/>
                </a:lnTo>
                <a:cubicBezTo>
                  <a:pt x="100" y="16686"/>
                  <a:pt x="78" y="16709"/>
                  <a:pt x="50" y="16709"/>
                </a:cubicBezTo>
                <a:cubicBezTo>
                  <a:pt x="23" y="16709"/>
                  <a:pt x="0" y="16686"/>
                  <a:pt x="0" y="16659"/>
                </a:cubicBezTo>
                <a:lnTo>
                  <a:pt x="0" y="16658"/>
                </a:lnTo>
                <a:cubicBezTo>
                  <a:pt x="0" y="16631"/>
                  <a:pt x="23" y="16608"/>
                  <a:pt x="50" y="16608"/>
                </a:cubicBezTo>
                <a:cubicBezTo>
                  <a:pt x="78" y="16608"/>
                  <a:pt x="100" y="16631"/>
                  <a:pt x="100" y="16658"/>
                </a:cubicBezTo>
                <a:close/>
                <a:moveTo>
                  <a:pt x="100" y="16859"/>
                </a:moveTo>
                <a:lnTo>
                  <a:pt x="100" y="16859"/>
                </a:lnTo>
                <a:cubicBezTo>
                  <a:pt x="100" y="16886"/>
                  <a:pt x="78" y="16909"/>
                  <a:pt x="50" y="16909"/>
                </a:cubicBezTo>
                <a:cubicBezTo>
                  <a:pt x="23" y="16909"/>
                  <a:pt x="0" y="16886"/>
                  <a:pt x="0" y="16859"/>
                </a:cubicBezTo>
                <a:cubicBezTo>
                  <a:pt x="0" y="16831"/>
                  <a:pt x="23" y="16809"/>
                  <a:pt x="50" y="16809"/>
                </a:cubicBezTo>
                <a:cubicBezTo>
                  <a:pt x="78" y="16809"/>
                  <a:pt x="100" y="16831"/>
                  <a:pt x="100" y="16859"/>
                </a:cubicBezTo>
                <a:close/>
                <a:moveTo>
                  <a:pt x="100" y="17059"/>
                </a:moveTo>
                <a:lnTo>
                  <a:pt x="100" y="17059"/>
                </a:lnTo>
                <a:cubicBezTo>
                  <a:pt x="100" y="17086"/>
                  <a:pt x="78" y="17109"/>
                  <a:pt x="50" y="17109"/>
                </a:cubicBezTo>
                <a:cubicBezTo>
                  <a:pt x="23" y="17109"/>
                  <a:pt x="0" y="17086"/>
                  <a:pt x="0" y="17059"/>
                </a:cubicBezTo>
                <a:cubicBezTo>
                  <a:pt x="0" y="17031"/>
                  <a:pt x="23" y="17009"/>
                  <a:pt x="50" y="17009"/>
                </a:cubicBezTo>
                <a:cubicBezTo>
                  <a:pt x="78" y="17009"/>
                  <a:pt x="100" y="17031"/>
                  <a:pt x="100" y="17059"/>
                </a:cubicBezTo>
                <a:close/>
                <a:moveTo>
                  <a:pt x="100" y="17259"/>
                </a:moveTo>
                <a:lnTo>
                  <a:pt x="100" y="17259"/>
                </a:lnTo>
                <a:cubicBezTo>
                  <a:pt x="100" y="17286"/>
                  <a:pt x="78" y="17309"/>
                  <a:pt x="50" y="17309"/>
                </a:cubicBezTo>
                <a:cubicBezTo>
                  <a:pt x="23" y="17309"/>
                  <a:pt x="0" y="17286"/>
                  <a:pt x="0" y="17259"/>
                </a:cubicBezTo>
                <a:cubicBezTo>
                  <a:pt x="0" y="17231"/>
                  <a:pt x="23" y="17209"/>
                  <a:pt x="50" y="17209"/>
                </a:cubicBezTo>
                <a:cubicBezTo>
                  <a:pt x="78" y="17209"/>
                  <a:pt x="100" y="17231"/>
                  <a:pt x="100" y="17259"/>
                </a:cubicBezTo>
                <a:close/>
                <a:moveTo>
                  <a:pt x="100" y="17459"/>
                </a:moveTo>
                <a:lnTo>
                  <a:pt x="100" y="17459"/>
                </a:lnTo>
                <a:cubicBezTo>
                  <a:pt x="100" y="17487"/>
                  <a:pt x="78" y="17509"/>
                  <a:pt x="50" y="17509"/>
                </a:cubicBezTo>
                <a:cubicBezTo>
                  <a:pt x="23" y="17509"/>
                  <a:pt x="0" y="17487"/>
                  <a:pt x="0" y="17459"/>
                </a:cubicBezTo>
                <a:cubicBezTo>
                  <a:pt x="0" y="17431"/>
                  <a:pt x="23" y="17409"/>
                  <a:pt x="50" y="17409"/>
                </a:cubicBezTo>
                <a:cubicBezTo>
                  <a:pt x="78" y="17409"/>
                  <a:pt x="100" y="17431"/>
                  <a:pt x="100" y="17459"/>
                </a:cubicBezTo>
                <a:close/>
                <a:moveTo>
                  <a:pt x="100" y="17659"/>
                </a:moveTo>
                <a:lnTo>
                  <a:pt x="100" y="17659"/>
                </a:lnTo>
                <a:cubicBezTo>
                  <a:pt x="100" y="17687"/>
                  <a:pt x="78" y="17709"/>
                  <a:pt x="50" y="17709"/>
                </a:cubicBezTo>
                <a:cubicBezTo>
                  <a:pt x="23" y="17709"/>
                  <a:pt x="0" y="17687"/>
                  <a:pt x="0" y="17659"/>
                </a:cubicBezTo>
                <a:cubicBezTo>
                  <a:pt x="0" y="17631"/>
                  <a:pt x="23" y="17609"/>
                  <a:pt x="50" y="17609"/>
                </a:cubicBezTo>
                <a:cubicBezTo>
                  <a:pt x="78" y="17609"/>
                  <a:pt x="100" y="17631"/>
                  <a:pt x="100" y="17659"/>
                </a:cubicBezTo>
                <a:close/>
                <a:moveTo>
                  <a:pt x="100" y="17859"/>
                </a:moveTo>
                <a:lnTo>
                  <a:pt x="100" y="17859"/>
                </a:lnTo>
                <a:cubicBezTo>
                  <a:pt x="100" y="17887"/>
                  <a:pt x="78" y="17909"/>
                  <a:pt x="50" y="17909"/>
                </a:cubicBezTo>
                <a:cubicBezTo>
                  <a:pt x="23" y="17909"/>
                  <a:pt x="0" y="17887"/>
                  <a:pt x="0" y="17859"/>
                </a:cubicBezTo>
                <a:cubicBezTo>
                  <a:pt x="0" y="17831"/>
                  <a:pt x="23" y="17809"/>
                  <a:pt x="50" y="17809"/>
                </a:cubicBezTo>
                <a:cubicBezTo>
                  <a:pt x="78" y="17809"/>
                  <a:pt x="100" y="17831"/>
                  <a:pt x="100" y="17859"/>
                </a:cubicBezTo>
                <a:close/>
                <a:moveTo>
                  <a:pt x="100" y="18059"/>
                </a:moveTo>
                <a:lnTo>
                  <a:pt x="100" y="18059"/>
                </a:lnTo>
                <a:cubicBezTo>
                  <a:pt x="100" y="18087"/>
                  <a:pt x="78" y="18109"/>
                  <a:pt x="50" y="18109"/>
                </a:cubicBezTo>
                <a:cubicBezTo>
                  <a:pt x="23" y="18109"/>
                  <a:pt x="0" y="18087"/>
                  <a:pt x="0" y="18059"/>
                </a:cubicBezTo>
                <a:cubicBezTo>
                  <a:pt x="0" y="18032"/>
                  <a:pt x="23" y="18009"/>
                  <a:pt x="50" y="18009"/>
                </a:cubicBezTo>
                <a:cubicBezTo>
                  <a:pt x="78" y="18009"/>
                  <a:pt x="100" y="18032"/>
                  <a:pt x="100" y="18059"/>
                </a:cubicBezTo>
                <a:close/>
                <a:moveTo>
                  <a:pt x="100" y="18259"/>
                </a:moveTo>
                <a:lnTo>
                  <a:pt x="100" y="18259"/>
                </a:lnTo>
                <a:cubicBezTo>
                  <a:pt x="100" y="18287"/>
                  <a:pt x="78" y="18309"/>
                  <a:pt x="50" y="18309"/>
                </a:cubicBezTo>
                <a:cubicBezTo>
                  <a:pt x="23" y="18309"/>
                  <a:pt x="0" y="18287"/>
                  <a:pt x="0" y="18259"/>
                </a:cubicBezTo>
                <a:cubicBezTo>
                  <a:pt x="0" y="18232"/>
                  <a:pt x="23" y="18209"/>
                  <a:pt x="50" y="18209"/>
                </a:cubicBezTo>
                <a:cubicBezTo>
                  <a:pt x="78" y="18209"/>
                  <a:pt x="100" y="18232"/>
                  <a:pt x="100" y="18259"/>
                </a:cubicBezTo>
                <a:close/>
                <a:moveTo>
                  <a:pt x="100" y="18459"/>
                </a:moveTo>
                <a:lnTo>
                  <a:pt x="100" y="18459"/>
                </a:lnTo>
                <a:cubicBezTo>
                  <a:pt x="100" y="18487"/>
                  <a:pt x="78" y="18509"/>
                  <a:pt x="50" y="18509"/>
                </a:cubicBezTo>
                <a:cubicBezTo>
                  <a:pt x="23" y="18509"/>
                  <a:pt x="0" y="18487"/>
                  <a:pt x="0" y="18459"/>
                </a:cubicBezTo>
                <a:cubicBezTo>
                  <a:pt x="0" y="18432"/>
                  <a:pt x="23" y="18409"/>
                  <a:pt x="50" y="18409"/>
                </a:cubicBezTo>
                <a:cubicBezTo>
                  <a:pt x="78" y="18409"/>
                  <a:pt x="100" y="18432"/>
                  <a:pt x="100" y="18459"/>
                </a:cubicBezTo>
                <a:close/>
                <a:moveTo>
                  <a:pt x="100" y="18659"/>
                </a:moveTo>
                <a:lnTo>
                  <a:pt x="100" y="18660"/>
                </a:lnTo>
                <a:cubicBezTo>
                  <a:pt x="100" y="18687"/>
                  <a:pt x="78" y="18710"/>
                  <a:pt x="50" y="18710"/>
                </a:cubicBezTo>
                <a:cubicBezTo>
                  <a:pt x="23" y="18710"/>
                  <a:pt x="0" y="18687"/>
                  <a:pt x="0" y="18660"/>
                </a:cubicBezTo>
                <a:lnTo>
                  <a:pt x="0" y="18659"/>
                </a:lnTo>
                <a:cubicBezTo>
                  <a:pt x="0" y="18632"/>
                  <a:pt x="23" y="18609"/>
                  <a:pt x="50" y="18609"/>
                </a:cubicBezTo>
                <a:cubicBezTo>
                  <a:pt x="78" y="18609"/>
                  <a:pt x="100" y="18632"/>
                  <a:pt x="100" y="18659"/>
                </a:cubicBezTo>
                <a:close/>
                <a:moveTo>
                  <a:pt x="100" y="18860"/>
                </a:moveTo>
                <a:lnTo>
                  <a:pt x="100" y="18860"/>
                </a:lnTo>
                <a:cubicBezTo>
                  <a:pt x="100" y="18887"/>
                  <a:pt x="78" y="18910"/>
                  <a:pt x="50" y="18910"/>
                </a:cubicBezTo>
                <a:cubicBezTo>
                  <a:pt x="23" y="18910"/>
                  <a:pt x="0" y="18887"/>
                  <a:pt x="0" y="18860"/>
                </a:cubicBezTo>
                <a:cubicBezTo>
                  <a:pt x="0" y="18832"/>
                  <a:pt x="23" y="18810"/>
                  <a:pt x="50" y="18810"/>
                </a:cubicBezTo>
                <a:cubicBezTo>
                  <a:pt x="78" y="18810"/>
                  <a:pt x="100" y="18832"/>
                  <a:pt x="100" y="18860"/>
                </a:cubicBezTo>
                <a:close/>
                <a:moveTo>
                  <a:pt x="100" y="19060"/>
                </a:moveTo>
                <a:lnTo>
                  <a:pt x="100" y="19060"/>
                </a:lnTo>
                <a:cubicBezTo>
                  <a:pt x="100" y="19087"/>
                  <a:pt x="78" y="19110"/>
                  <a:pt x="50" y="19110"/>
                </a:cubicBezTo>
                <a:cubicBezTo>
                  <a:pt x="23" y="19110"/>
                  <a:pt x="0" y="19087"/>
                  <a:pt x="0" y="19060"/>
                </a:cubicBezTo>
                <a:cubicBezTo>
                  <a:pt x="0" y="19032"/>
                  <a:pt x="23" y="19010"/>
                  <a:pt x="50" y="19010"/>
                </a:cubicBezTo>
                <a:cubicBezTo>
                  <a:pt x="78" y="19010"/>
                  <a:pt x="100" y="19032"/>
                  <a:pt x="100" y="19060"/>
                </a:cubicBezTo>
                <a:close/>
                <a:moveTo>
                  <a:pt x="100" y="19260"/>
                </a:moveTo>
                <a:lnTo>
                  <a:pt x="100" y="19260"/>
                </a:lnTo>
                <a:cubicBezTo>
                  <a:pt x="100" y="19287"/>
                  <a:pt x="78" y="19310"/>
                  <a:pt x="50" y="19310"/>
                </a:cubicBezTo>
                <a:cubicBezTo>
                  <a:pt x="23" y="19310"/>
                  <a:pt x="0" y="19287"/>
                  <a:pt x="0" y="19260"/>
                </a:cubicBezTo>
                <a:cubicBezTo>
                  <a:pt x="0" y="19232"/>
                  <a:pt x="23" y="19210"/>
                  <a:pt x="50" y="19210"/>
                </a:cubicBezTo>
                <a:cubicBezTo>
                  <a:pt x="78" y="19210"/>
                  <a:pt x="100" y="19232"/>
                  <a:pt x="100" y="19260"/>
                </a:cubicBezTo>
                <a:close/>
                <a:moveTo>
                  <a:pt x="100" y="19460"/>
                </a:moveTo>
                <a:lnTo>
                  <a:pt x="100" y="19460"/>
                </a:lnTo>
                <a:cubicBezTo>
                  <a:pt x="100" y="19488"/>
                  <a:pt x="78" y="19510"/>
                  <a:pt x="50" y="19510"/>
                </a:cubicBezTo>
                <a:cubicBezTo>
                  <a:pt x="23" y="19510"/>
                  <a:pt x="0" y="19488"/>
                  <a:pt x="0" y="19460"/>
                </a:cubicBezTo>
                <a:cubicBezTo>
                  <a:pt x="0" y="19432"/>
                  <a:pt x="23" y="19410"/>
                  <a:pt x="50" y="19410"/>
                </a:cubicBezTo>
                <a:cubicBezTo>
                  <a:pt x="78" y="19410"/>
                  <a:pt x="100" y="19432"/>
                  <a:pt x="100" y="19460"/>
                </a:cubicBezTo>
                <a:close/>
                <a:moveTo>
                  <a:pt x="100" y="19660"/>
                </a:moveTo>
                <a:lnTo>
                  <a:pt x="100" y="19660"/>
                </a:lnTo>
                <a:cubicBezTo>
                  <a:pt x="100" y="19688"/>
                  <a:pt x="78" y="19710"/>
                  <a:pt x="50" y="19710"/>
                </a:cubicBezTo>
                <a:cubicBezTo>
                  <a:pt x="23" y="19710"/>
                  <a:pt x="0" y="19688"/>
                  <a:pt x="0" y="19660"/>
                </a:cubicBezTo>
                <a:cubicBezTo>
                  <a:pt x="0" y="19632"/>
                  <a:pt x="23" y="19610"/>
                  <a:pt x="50" y="19610"/>
                </a:cubicBezTo>
                <a:cubicBezTo>
                  <a:pt x="78" y="19610"/>
                  <a:pt x="100" y="19632"/>
                  <a:pt x="100" y="19660"/>
                </a:cubicBezTo>
                <a:close/>
                <a:moveTo>
                  <a:pt x="100" y="19860"/>
                </a:moveTo>
                <a:lnTo>
                  <a:pt x="100" y="19860"/>
                </a:lnTo>
                <a:cubicBezTo>
                  <a:pt x="100" y="19888"/>
                  <a:pt x="78" y="19910"/>
                  <a:pt x="50" y="19910"/>
                </a:cubicBezTo>
                <a:cubicBezTo>
                  <a:pt x="23" y="19910"/>
                  <a:pt x="0" y="19888"/>
                  <a:pt x="0" y="19860"/>
                </a:cubicBezTo>
                <a:cubicBezTo>
                  <a:pt x="0" y="19832"/>
                  <a:pt x="23" y="19810"/>
                  <a:pt x="50" y="19810"/>
                </a:cubicBezTo>
                <a:cubicBezTo>
                  <a:pt x="78" y="19810"/>
                  <a:pt x="100" y="19832"/>
                  <a:pt x="100" y="19860"/>
                </a:cubicBezTo>
                <a:close/>
                <a:moveTo>
                  <a:pt x="100" y="20060"/>
                </a:moveTo>
                <a:lnTo>
                  <a:pt x="100" y="20060"/>
                </a:lnTo>
                <a:cubicBezTo>
                  <a:pt x="100" y="20088"/>
                  <a:pt x="78" y="20110"/>
                  <a:pt x="50" y="20110"/>
                </a:cubicBezTo>
                <a:cubicBezTo>
                  <a:pt x="23" y="20110"/>
                  <a:pt x="0" y="20088"/>
                  <a:pt x="0" y="20060"/>
                </a:cubicBezTo>
                <a:cubicBezTo>
                  <a:pt x="0" y="20033"/>
                  <a:pt x="23" y="20010"/>
                  <a:pt x="50" y="20010"/>
                </a:cubicBezTo>
                <a:cubicBezTo>
                  <a:pt x="78" y="20010"/>
                  <a:pt x="100" y="20033"/>
                  <a:pt x="100" y="20060"/>
                </a:cubicBezTo>
                <a:close/>
                <a:moveTo>
                  <a:pt x="100" y="20260"/>
                </a:moveTo>
                <a:lnTo>
                  <a:pt x="100" y="20260"/>
                </a:lnTo>
                <a:cubicBezTo>
                  <a:pt x="100" y="20288"/>
                  <a:pt x="78" y="20310"/>
                  <a:pt x="50" y="20310"/>
                </a:cubicBezTo>
                <a:cubicBezTo>
                  <a:pt x="23" y="20310"/>
                  <a:pt x="0" y="20288"/>
                  <a:pt x="0" y="20260"/>
                </a:cubicBezTo>
                <a:cubicBezTo>
                  <a:pt x="0" y="20233"/>
                  <a:pt x="23" y="20210"/>
                  <a:pt x="50" y="20210"/>
                </a:cubicBezTo>
                <a:cubicBezTo>
                  <a:pt x="78" y="20210"/>
                  <a:pt x="100" y="20233"/>
                  <a:pt x="100" y="20260"/>
                </a:cubicBezTo>
                <a:close/>
                <a:moveTo>
                  <a:pt x="100" y="20460"/>
                </a:moveTo>
                <a:lnTo>
                  <a:pt x="100" y="20460"/>
                </a:lnTo>
                <a:cubicBezTo>
                  <a:pt x="100" y="20488"/>
                  <a:pt x="78" y="20510"/>
                  <a:pt x="50" y="20510"/>
                </a:cubicBezTo>
                <a:cubicBezTo>
                  <a:pt x="23" y="20510"/>
                  <a:pt x="0" y="20488"/>
                  <a:pt x="0" y="20460"/>
                </a:cubicBezTo>
                <a:cubicBezTo>
                  <a:pt x="0" y="20433"/>
                  <a:pt x="23" y="20410"/>
                  <a:pt x="50" y="20410"/>
                </a:cubicBezTo>
                <a:cubicBezTo>
                  <a:pt x="78" y="20410"/>
                  <a:pt x="100" y="20433"/>
                  <a:pt x="100" y="20460"/>
                </a:cubicBezTo>
                <a:close/>
                <a:moveTo>
                  <a:pt x="100" y="20660"/>
                </a:moveTo>
                <a:lnTo>
                  <a:pt x="100" y="20661"/>
                </a:lnTo>
                <a:cubicBezTo>
                  <a:pt x="100" y="20688"/>
                  <a:pt x="78" y="20711"/>
                  <a:pt x="50" y="20711"/>
                </a:cubicBezTo>
                <a:cubicBezTo>
                  <a:pt x="23" y="20711"/>
                  <a:pt x="0" y="20688"/>
                  <a:pt x="0" y="20661"/>
                </a:cubicBezTo>
                <a:lnTo>
                  <a:pt x="0" y="20660"/>
                </a:lnTo>
                <a:cubicBezTo>
                  <a:pt x="0" y="20633"/>
                  <a:pt x="23" y="20610"/>
                  <a:pt x="50" y="20610"/>
                </a:cubicBezTo>
                <a:cubicBezTo>
                  <a:pt x="78" y="20610"/>
                  <a:pt x="100" y="20633"/>
                  <a:pt x="100" y="20660"/>
                </a:cubicBezTo>
                <a:close/>
                <a:moveTo>
                  <a:pt x="100" y="20861"/>
                </a:moveTo>
                <a:lnTo>
                  <a:pt x="100" y="20861"/>
                </a:lnTo>
                <a:cubicBezTo>
                  <a:pt x="100" y="20888"/>
                  <a:pt x="78" y="20911"/>
                  <a:pt x="50" y="20911"/>
                </a:cubicBezTo>
                <a:cubicBezTo>
                  <a:pt x="23" y="20911"/>
                  <a:pt x="0" y="20888"/>
                  <a:pt x="0" y="20861"/>
                </a:cubicBezTo>
                <a:cubicBezTo>
                  <a:pt x="0" y="20833"/>
                  <a:pt x="23" y="20811"/>
                  <a:pt x="50" y="20811"/>
                </a:cubicBezTo>
                <a:cubicBezTo>
                  <a:pt x="78" y="20811"/>
                  <a:pt x="100" y="20833"/>
                  <a:pt x="100" y="20861"/>
                </a:cubicBezTo>
                <a:close/>
                <a:moveTo>
                  <a:pt x="100" y="21061"/>
                </a:moveTo>
                <a:lnTo>
                  <a:pt x="100" y="21061"/>
                </a:lnTo>
                <a:cubicBezTo>
                  <a:pt x="100" y="21088"/>
                  <a:pt x="78" y="21111"/>
                  <a:pt x="50" y="21111"/>
                </a:cubicBezTo>
                <a:cubicBezTo>
                  <a:pt x="23" y="21111"/>
                  <a:pt x="0" y="21088"/>
                  <a:pt x="0" y="21061"/>
                </a:cubicBezTo>
                <a:cubicBezTo>
                  <a:pt x="0" y="21033"/>
                  <a:pt x="23" y="21011"/>
                  <a:pt x="50" y="21011"/>
                </a:cubicBezTo>
                <a:cubicBezTo>
                  <a:pt x="78" y="21011"/>
                  <a:pt x="100" y="21033"/>
                  <a:pt x="100" y="21061"/>
                </a:cubicBezTo>
                <a:close/>
                <a:moveTo>
                  <a:pt x="100" y="21261"/>
                </a:moveTo>
                <a:lnTo>
                  <a:pt x="100" y="21261"/>
                </a:lnTo>
                <a:cubicBezTo>
                  <a:pt x="100" y="21289"/>
                  <a:pt x="78" y="21311"/>
                  <a:pt x="50" y="21311"/>
                </a:cubicBezTo>
                <a:cubicBezTo>
                  <a:pt x="23" y="21311"/>
                  <a:pt x="0" y="21289"/>
                  <a:pt x="0" y="21261"/>
                </a:cubicBezTo>
                <a:cubicBezTo>
                  <a:pt x="0" y="21233"/>
                  <a:pt x="23" y="21211"/>
                  <a:pt x="50" y="21211"/>
                </a:cubicBezTo>
                <a:cubicBezTo>
                  <a:pt x="78" y="21211"/>
                  <a:pt x="100" y="21233"/>
                  <a:pt x="100" y="21261"/>
                </a:cubicBezTo>
                <a:close/>
              </a:path>
            </a:pathLst>
          </a:custGeom>
          <a:solidFill>
            <a:srgbClr val="000000"/>
          </a:solidFill>
          <a:ln w="1588" cap="flat">
            <a:solidFill>
              <a:srgbClr val="000000"/>
            </a:solidFill>
            <a:prstDash val="solid"/>
            <a:bevel/>
            <a:headEnd/>
            <a:tailEnd/>
          </a:ln>
        </p:spPr>
        <p:txBody>
          <a:bodyPr/>
          <a:lstStyle/>
          <a:p>
            <a:endParaRPr lang="en-US"/>
          </a:p>
        </p:txBody>
      </p:sp>
      <p:sp>
        <p:nvSpPr>
          <p:cNvPr id="124" name="TextBox 123"/>
          <p:cNvSpPr txBox="1"/>
          <p:nvPr/>
        </p:nvSpPr>
        <p:spPr>
          <a:xfrm>
            <a:off x="0" y="5934670"/>
            <a:ext cx="6912900" cy="923330"/>
          </a:xfrm>
          <a:prstGeom prst="rect">
            <a:avLst/>
          </a:prstGeom>
          <a:noFill/>
        </p:spPr>
        <p:txBody>
          <a:bodyPr wrap="square" rtlCol="0">
            <a:spAutoFit/>
          </a:bodyPr>
          <a:lstStyle/>
          <a:p>
            <a:r>
              <a:rPr lang="en-US" dirty="0" smtClean="0"/>
              <a:t>The amplitude of the fundamental sinusoidal output signal can be controlled by changing ma; i.e., by changing the amplitude of the modulation signal with respect to the triangle waveform</a:t>
            </a:r>
            <a:endParaRPr lang="en-US" dirty="0"/>
          </a:p>
        </p:txBody>
      </p:sp>
      <p:sp>
        <p:nvSpPr>
          <p:cNvPr id="125" name="Freeform 52"/>
          <p:cNvSpPr>
            <a:spLocks noEditPoints="1"/>
          </p:cNvSpPr>
          <p:nvPr/>
        </p:nvSpPr>
        <p:spPr bwMode="auto">
          <a:xfrm rot="10800000">
            <a:off x="6722680" y="6270970"/>
            <a:ext cx="460860" cy="75895"/>
          </a:xfrm>
          <a:custGeom>
            <a:avLst/>
            <a:gdLst>
              <a:gd name="T0" fmla="*/ 625336 w 2234"/>
              <a:gd name="T1" fmla="*/ 66580 h 400"/>
              <a:gd name="T2" fmla="*/ 94937 w 2234"/>
              <a:gd name="T3" fmla="*/ 66580 h 400"/>
              <a:gd name="T4" fmla="*/ 85273 w 2234"/>
              <a:gd name="T5" fmla="*/ 57150 h 400"/>
              <a:gd name="T6" fmla="*/ 94937 w 2234"/>
              <a:gd name="T7" fmla="*/ 47720 h 400"/>
              <a:gd name="T8" fmla="*/ 625336 w 2234"/>
              <a:gd name="T9" fmla="*/ 47720 h 400"/>
              <a:gd name="T10" fmla="*/ 635000 w 2234"/>
              <a:gd name="T11" fmla="*/ 57150 h 400"/>
              <a:gd name="T12" fmla="*/ 625336 w 2234"/>
              <a:gd name="T13" fmla="*/ 66580 h 400"/>
              <a:gd name="T14" fmla="*/ 113697 w 2234"/>
              <a:gd name="T15" fmla="*/ 114300 h 400"/>
              <a:gd name="T16" fmla="*/ 0 w 2234"/>
              <a:gd name="T17" fmla="*/ 57150 h 400"/>
              <a:gd name="T18" fmla="*/ 113697 w 2234"/>
              <a:gd name="T19" fmla="*/ 0 h 400"/>
              <a:gd name="T20" fmla="*/ 113697 w 2234"/>
              <a:gd name="T21" fmla="*/ 114300 h 4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4" h="400">
                <a:moveTo>
                  <a:pt x="2200" y="233"/>
                </a:moveTo>
                <a:lnTo>
                  <a:pt x="334" y="233"/>
                </a:lnTo>
                <a:cubicBezTo>
                  <a:pt x="315" y="233"/>
                  <a:pt x="300" y="219"/>
                  <a:pt x="300" y="200"/>
                </a:cubicBezTo>
                <a:cubicBezTo>
                  <a:pt x="300" y="182"/>
                  <a:pt x="315" y="167"/>
                  <a:pt x="334" y="167"/>
                </a:cubicBezTo>
                <a:lnTo>
                  <a:pt x="2200" y="167"/>
                </a:lnTo>
                <a:cubicBezTo>
                  <a:pt x="2219" y="167"/>
                  <a:pt x="2234" y="182"/>
                  <a:pt x="2234" y="200"/>
                </a:cubicBezTo>
                <a:cubicBezTo>
                  <a:pt x="2234" y="219"/>
                  <a:pt x="2219" y="233"/>
                  <a:pt x="2200" y="233"/>
                </a:cubicBezTo>
                <a:close/>
                <a:moveTo>
                  <a:pt x="400" y="400"/>
                </a:moveTo>
                <a:lnTo>
                  <a:pt x="0" y="200"/>
                </a:lnTo>
                <a:lnTo>
                  <a:pt x="400" y="0"/>
                </a:lnTo>
                <a:lnTo>
                  <a:pt x="400" y="400"/>
                </a:lnTo>
                <a:close/>
              </a:path>
            </a:pathLst>
          </a:custGeom>
          <a:solidFill>
            <a:srgbClr val="000000"/>
          </a:solidFill>
          <a:ln w="1588" cap="flat">
            <a:solidFill>
              <a:srgbClr val="000000"/>
            </a:solidFill>
            <a:prstDash val="solid"/>
            <a:bevel/>
            <a:headEnd/>
            <a:tailEnd/>
          </a:ln>
        </p:spPr>
        <p:txBody>
          <a:bodyP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4294967295"/>
          </p:nvPr>
        </p:nvSpPr>
        <p:spPr>
          <a:xfrm>
            <a:off x="6553200" y="6245225"/>
            <a:ext cx="2133600" cy="476250"/>
          </a:xfrm>
          <a:prstGeom prst="rect">
            <a:avLst/>
          </a:prstGeom>
          <a:noFill/>
          <a:ln>
            <a:miter lim="800000"/>
            <a:headEnd/>
            <a:tailEnd/>
          </a:ln>
        </p:spPr>
        <p:txBody>
          <a:bodyPr/>
          <a:lstStyle/>
          <a:p>
            <a:fld id="{2E85A9F4-D9C2-41DB-AE4D-1CD11A5D7620}" type="slidenum">
              <a:rPr lang="en-US"/>
              <a:pPr/>
              <a:t>87</a:t>
            </a:fld>
            <a:endParaRPr lang="en-US"/>
          </a:p>
        </p:txBody>
      </p:sp>
      <p:pic>
        <p:nvPicPr>
          <p:cNvPr id="26627" name="Picture 4"/>
          <p:cNvPicPr>
            <a:picLocks noChangeAspect="1" noChangeArrowheads="1"/>
          </p:cNvPicPr>
          <p:nvPr/>
        </p:nvPicPr>
        <p:blipFill>
          <a:blip r:embed="rId3" cstate="print"/>
          <a:srcRect/>
          <a:stretch>
            <a:fillRect/>
          </a:stretch>
        </p:blipFill>
        <p:spPr bwMode="auto">
          <a:xfrm>
            <a:off x="-152400" y="2354263"/>
            <a:ext cx="9486900" cy="3352800"/>
          </a:xfrm>
          <a:prstGeom prst="rect">
            <a:avLst/>
          </a:prstGeom>
          <a:noFill/>
          <a:ln w="9525">
            <a:noFill/>
            <a:miter lim="800000"/>
            <a:headEnd/>
            <a:tailEnd/>
          </a:ln>
          <a:effectLst/>
        </p:spPr>
      </p:pic>
      <p:graphicFrame>
        <p:nvGraphicFramePr>
          <p:cNvPr id="26628" name="Object 5"/>
          <p:cNvGraphicFramePr>
            <a:graphicFrameLocks noChangeAspect="1"/>
          </p:cNvGraphicFramePr>
          <p:nvPr>
            <p:ph/>
          </p:nvPr>
        </p:nvGraphicFramePr>
        <p:xfrm>
          <a:off x="2728913" y="817563"/>
          <a:ext cx="571500" cy="844550"/>
        </p:xfrm>
        <a:graphic>
          <a:graphicData uri="http://schemas.openxmlformats.org/presentationml/2006/ole">
            <p:oleObj spid="_x0000_s155650" name="Equation" r:id="rId4" imgW="291973" imgH="431613" progId="Equation.3">
              <p:embed/>
            </p:oleObj>
          </a:graphicData>
        </a:graphic>
      </p:graphicFrame>
      <p:sp>
        <p:nvSpPr>
          <p:cNvPr id="26629" name="Text Box 7"/>
          <p:cNvSpPr txBox="1">
            <a:spLocks noChangeArrowheads="1"/>
          </p:cNvSpPr>
          <p:nvPr/>
        </p:nvSpPr>
        <p:spPr bwMode="auto">
          <a:xfrm>
            <a:off x="269875" y="241300"/>
            <a:ext cx="8524875" cy="1187450"/>
          </a:xfrm>
          <a:prstGeom prst="rect">
            <a:avLst/>
          </a:prstGeom>
          <a:noFill/>
          <a:ln w="9525">
            <a:noFill/>
            <a:miter lim="800000"/>
            <a:headEnd/>
            <a:tailEnd/>
          </a:ln>
          <a:effectLst/>
        </p:spPr>
        <p:txBody>
          <a:bodyPr>
            <a:spAutoFit/>
          </a:bodyPr>
          <a:lstStyle/>
          <a:p>
            <a:pPr eaLnBrk="1" hangingPunct="1">
              <a:lnSpc>
                <a:spcPct val="150000"/>
              </a:lnSpc>
            </a:pPr>
            <a:r>
              <a:rPr lang="en-US" sz="2400" b="1"/>
              <a:t>RMS magnitudes of load voltage frequency components with respect to </a:t>
            </a:r>
          </a:p>
        </p:txBody>
      </p:sp>
      <p:sp>
        <p:nvSpPr>
          <p:cNvPr id="26630" name="Text Box 9"/>
          <p:cNvSpPr txBox="1">
            <a:spLocks noChangeArrowheads="1"/>
          </p:cNvSpPr>
          <p:nvPr/>
        </p:nvSpPr>
        <p:spPr bwMode="auto">
          <a:xfrm>
            <a:off x="3419475" y="931863"/>
            <a:ext cx="3033713" cy="519112"/>
          </a:xfrm>
          <a:prstGeom prst="rect">
            <a:avLst/>
          </a:prstGeom>
          <a:noFill/>
          <a:ln w="9525">
            <a:noFill/>
            <a:miter lim="800000"/>
            <a:headEnd/>
            <a:tailEnd/>
          </a:ln>
          <a:effectLst/>
        </p:spPr>
        <p:txBody>
          <a:bodyPr>
            <a:spAutoFit/>
          </a:bodyPr>
          <a:lstStyle/>
          <a:p>
            <a:pPr eaLnBrk="1" hangingPunct="1">
              <a:spcBef>
                <a:spcPct val="50000"/>
              </a:spcBef>
            </a:pPr>
            <a:r>
              <a:rPr lang="en-US" sz="2400" b="1"/>
              <a:t>for f</a:t>
            </a:r>
            <a:r>
              <a:rPr lang="en-US" sz="2800" b="1" baseline="-25000"/>
              <a:t>tri</a:t>
            </a:r>
            <a:r>
              <a:rPr lang="en-US" sz="2400" b="1"/>
              <a:t> &gt;&gt; f</a:t>
            </a:r>
            <a:r>
              <a:rPr lang="en-US" sz="2800" b="1" baseline="-25000"/>
              <a:t>cont</a:t>
            </a:r>
            <a:endParaRPr lang="en-US" sz="2400" b="1"/>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miter lim="800000"/>
            <a:headEnd/>
            <a:tailEnd/>
          </a:ln>
        </p:spPr>
        <p:txBody>
          <a:bodyPr/>
          <a:lstStyle/>
          <a:p>
            <a:fld id="{91377F0E-60A7-4063-85A7-92C73CD7116F}" type="slidenum">
              <a:rPr lang="en-US"/>
              <a:pPr/>
              <a:t>88</a:t>
            </a:fld>
            <a:endParaRPr lang="en-US"/>
          </a:p>
        </p:txBody>
      </p:sp>
      <p:pic>
        <p:nvPicPr>
          <p:cNvPr id="23555" name="Picture 4"/>
          <p:cNvPicPr>
            <a:picLocks noChangeAspect="1" noChangeArrowheads="1"/>
          </p:cNvPicPr>
          <p:nvPr/>
        </p:nvPicPr>
        <p:blipFill>
          <a:blip r:embed="rId2" cstate="print"/>
          <a:srcRect/>
          <a:stretch>
            <a:fillRect/>
          </a:stretch>
        </p:blipFill>
        <p:spPr bwMode="auto">
          <a:xfrm>
            <a:off x="616285" y="1393535"/>
            <a:ext cx="7245201" cy="3607091"/>
          </a:xfrm>
          <a:prstGeom prst="rect">
            <a:avLst/>
          </a:prstGeom>
          <a:noFill/>
          <a:ln w="9525">
            <a:noFill/>
            <a:miter lim="800000"/>
            <a:headEnd/>
            <a:tailEnd/>
          </a:ln>
          <a:effectLst/>
        </p:spPr>
      </p:pic>
      <p:sp>
        <p:nvSpPr>
          <p:cNvPr id="23556" name="Oval 5"/>
          <p:cNvSpPr>
            <a:spLocks noChangeArrowheads="1"/>
          </p:cNvSpPr>
          <p:nvPr/>
        </p:nvSpPr>
        <p:spPr bwMode="auto">
          <a:xfrm>
            <a:off x="5686425" y="4389438"/>
            <a:ext cx="652463" cy="381000"/>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6" name="Text Box 60"/>
          <p:cNvSpPr txBox="1">
            <a:spLocks noChangeArrowheads="1"/>
          </p:cNvSpPr>
          <p:nvPr/>
        </p:nvSpPr>
        <p:spPr bwMode="auto">
          <a:xfrm>
            <a:off x="347450" y="202980"/>
            <a:ext cx="8188325" cy="461665"/>
          </a:xfrm>
          <a:prstGeom prst="rect">
            <a:avLst/>
          </a:prstGeom>
          <a:noFill/>
          <a:ln w="9525">
            <a:noFill/>
            <a:miter lim="800000"/>
            <a:headEnd/>
            <a:tailEnd/>
          </a:ln>
          <a:effectLst/>
        </p:spPr>
        <p:txBody>
          <a:bodyPr>
            <a:spAutoFit/>
          </a:bodyPr>
          <a:lstStyle/>
          <a:p>
            <a:pPr algn="ctr" eaLnBrk="1" hangingPunct="1"/>
            <a:r>
              <a:rPr lang="en-US" sz="2400" b="1" dirty="0" smtClean="0"/>
              <a:t>Harmonic content in PWM signals</a:t>
            </a:r>
            <a:endParaRPr lang="en-US" sz="2800" b="1" baseline="-250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miter lim="800000"/>
            <a:headEnd/>
            <a:tailEnd/>
          </a:ln>
        </p:spPr>
        <p:txBody>
          <a:bodyPr/>
          <a:lstStyle/>
          <a:p>
            <a:fld id="{91377F0E-60A7-4063-85A7-92C73CD7116F}" type="slidenum">
              <a:rPr lang="en-US"/>
              <a:pPr/>
              <a:t>89</a:t>
            </a:fld>
            <a:endParaRPr lang="en-US"/>
          </a:p>
        </p:txBody>
      </p:sp>
      <p:pic>
        <p:nvPicPr>
          <p:cNvPr id="23555" name="Picture 4"/>
          <p:cNvPicPr>
            <a:picLocks noChangeAspect="1" noChangeArrowheads="1"/>
          </p:cNvPicPr>
          <p:nvPr/>
        </p:nvPicPr>
        <p:blipFill>
          <a:blip r:embed="rId2" cstate="print"/>
          <a:srcRect/>
          <a:stretch>
            <a:fillRect/>
          </a:stretch>
        </p:blipFill>
        <p:spPr bwMode="auto">
          <a:xfrm>
            <a:off x="616285" y="1393535"/>
            <a:ext cx="7245201" cy="3607091"/>
          </a:xfrm>
          <a:prstGeom prst="rect">
            <a:avLst/>
          </a:prstGeom>
          <a:noFill/>
          <a:ln w="9525">
            <a:noFill/>
            <a:miter lim="800000"/>
            <a:headEnd/>
            <a:tailEnd/>
          </a:ln>
          <a:effectLst/>
        </p:spPr>
      </p:pic>
      <p:sp>
        <p:nvSpPr>
          <p:cNvPr id="23556" name="Oval 5"/>
          <p:cNvSpPr>
            <a:spLocks noChangeArrowheads="1"/>
          </p:cNvSpPr>
          <p:nvPr/>
        </p:nvSpPr>
        <p:spPr bwMode="auto">
          <a:xfrm>
            <a:off x="5686425" y="4389438"/>
            <a:ext cx="652463" cy="381000"/>
          </a:xfrm>
          <a:prstGeom prst="ellipse">
            <a:avLst/>
          </a:prstGeom>
          <a:noFill/>
          <a:ln w="25400">
            <a:solidFill>
              <a:srgbClr val="FF0000"/>
            </a:solidFill>
            <a:prstDash val="sysDot"/>
            <a:round/>
            <a:headEnd/>
            <a:tailEnd/>
          </a:ln>
          <a:effectLst/>
        </p:spPr>
        <p:txBody>
          <a:bodyPr wrap="none" anchor="ctr"/>
          <a:lstStyle/>
          <a:p>
            <a:pPr eaLnBrk="1" hangingPunct="1"/>
            <a:endParaRPr lang="en-US"/>
          </a:p>
        </p:txBody>
      </p:sp>
      <p:sp>
        <p:nvSpPr>
          <p:cNvPr id="5" name="TextBox 4"/>
          <p:cNvSpPr txBox="1"/>
          <p:nvPr/>
        </p:nvSpPr>
        <p:spPr>
          <a:xfrm>
            <a:off x="501069" y="5195630"/>
            <a:ext cx="7873025" cy="923330"/>
          </a:xfrm>
          <a:prstGeom prst="rect">
            <a:avLst/>
          </a:prstGeom>
          <a:noFill/>
        </p:spPr>
        <p:txBody>
          <a:bodyPr wrap="square" rtlCol="0">
            <a:spAutoFit/>
          </a:bodyPr>
          <a:lstStyle/>
          <a:p>
            <a:r>
              <a:rPr lang="en-US" dirty="0" smtClean="0">
                <a:solidFill>
                  <a:srgbClr val="FF0000"/>
                </a:solidFill>
              </a:rPr>
              <a:t>Contrary to square wave modulation, if the PWM switching frequency is high enough (mf&gt;30 but usually mf&gt;100) all harmonic content is relatively easy to filter out with a simple low pass filter</a:t>
            </a:r>
            <a:endParaRPr lang="en-US" dirty="0">
              <a:solidFill>
                <a:srgbClr val="FF0000"/>
              </a:solidFill>
            </a:endParaRPr>
          </a:p>
        </p:txBody>
      </p:sp>
      <p:sp>
        <p:nvSpPr>
          <p:cNvPr id="6" name="Text Box 60"/>
          <p:cNvSpPr txBox="1">
            <a:spLocks noChangeArrowheads="1"/>
          </p:cNvSpPr>
          <p:nvPr/>
        </p:nvSpPr>
        <p:spPr bwMode="auto">
          <a:xfrm>
            <a:off x="347450" y="202980"/>
            <a:ext cx="8188325" cy="461665"/>
          </a:xfrm>
          <a:prstGeom prst="rect">
            <a:avLst/>
          </a:prstGeom>
          <a:noFill/>
          <a:ln w="9525">
            <a:noFill/>
            <a:miter lim="800000"/>
            <a:headEnd/>
            <a:tailEnd/>
          </a:ln>
          <a:effectLst/>
        </p:spPr>
        <p:txBody>
          <a:bodyPr>
            <a:spAutoFit/>
          </a:bodyPr>
          <a:lstStyle/>
          <a:p>
            <a:pPr algn="ctr" eaLnBrk="1" hangingPunct="1"/>
            <a:r>
              <a:rPr lang="en-US" sz="2400" b="1" dirty="0" smtClean="0"/>
              <a:t>Harmonic content in PWM signals</a:t>
            </a:r>
            <a:endParaRPr lang="en-US" sz="2800" b="1" baseline="-25000" dirty="0"/>
          </a:p>
        </p:txBody>
      </p:sp>
      <p:cxnSp>
        <p:nvCxnSpPr>
          <p:cNvPr id="8" name="Straight Connector 7"/>
          <p:cNvCxnSpPr/>
          <p:nvPr/>
        </p:nvCxnSpPr>
        <p:spPr>
          <a:xfrm>
            <a:off x="8066855" y="1854395"/>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960460" y="1777585"/>
            <a:ext cx="1344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304635" y="1777585"/>
            <a:ext cx="1420985" cy="19970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3"/>
          <p:cNvSpPr>
            <a:spLocks noChangeArrowheads="1"/>
          </p:cNvSpPr>
          <p:nvPr/>
        </p:nvSpPr>
        <p:spPr bwMode="auto">
          <a:xfrm>
            <a:off x="0" y="914400"/>
            <a:ext cx="9144000" cy="4968875"/>
          </a:xfrm>
          <a:prstGeom prst="rect">
            <a:avLst/>
          </a:prstGeom>
          <a:noFill/>
          <a:ln w="9525">
            <a:noFill/>
            <a:miter lim="800000"/>
            <a:headEnd/>
            <a:tailEnd/>
          </a:ln>
        </p:spPr>
        <p:txBody>
          <a:bodyPr>
            <a:spAutoFit/>
          </a:bodyPr>
          <a:lstStyle/>
          <a:p>
            <a:pPr>
              <a:buFontTx/>
              <a:buChar char="•"/>
            </a:pPr>
            <a:r>
              <a:rPr lang="en-US" sz="2000"/>
              <a:t>Capacitors:</a:t>
            </a:r>
          </a:p>
          <a:p>
            <a:pPr lvl="2">
              <a:buFontTx/>
              <a:buChar char="•"/>
            </a:pPr>
            <a:r>
              <a:rPr lang="en-US" sz="2000"/>
              <a:t> state variable: voltage</a:t>
            </a:r>
          </a:p>
          <a:p>
            <a:pPr lvl="2">
              <a:buFontTx/>
              <a:buChar char="•"/>
            </a:pPr>
            <a:r>
              <a:rPr lang="en-US" sz="2000"/>
              <a:t> Fundamental circuit equation:</a:t>
            </a:r>
          </a:p>
          <a:p>
            <a:pPr lvl="2">
              <a:buFontTx/>
              <a:buChar char="•"/>
            </a:pPr>
            <a:endParaRPr lang="en-US" sz="2000"/>
          </a:p>
          <a:p>
            <a:pPr lvl="2">
              <a:buFontTx/>
              <a:buChar char="•"/>
            </a:pPr>
            <a:endParaRPr lang="en-US" sz="2000"/>
          </a:p>
          <a:p>
            <a:pPr lvl="2">
              <a:buFontTx/>
              <a:buChar char="•"/>
            </a:pPr>
            <a:endParaRPr lang="en-US" sz="2000"/>
          </a:p>
          <a:p>
            <a:pPr lvl="2">
              <a:buFontTx/>
              <a:buChar char="•"/>
            </a:pPr>
            <a:r>
              <a:rPr lang="en-US" sz="2000"/>
              <a:t> The capacitance gives an indication of electric inertia. Compare the above equation with Newton’s </a:t>
            </a:r>
          </a:p>
          <a:p>
            <a:pPr lvl="2">
              <a:buFontTx/>
              <a:buChar char="•"/>
            </a:pPr>
            <a:endParaRPr lang="en-US" sz="2000"/>
          </a:p>
          <a:p>
            <a:pPr lvl="2">
              <a:buFontTx/>
              <a:buChar char="•"/>
            </a:pPr>
            <a:endParaRPr lang="en-US" sz="2000"/>
          </a:p>
          <a:p>
            <a:pPr lvl="2">
              <a:buFontTx/>
              <a:buChar char="•"/>
            </a:pPr>
            <a:endParaRPr lang="en-US" sz="2000"/>
          </a:p>
          <a:p>
            <a:pPr lvl="2">
              <a:buFontTx/>
              <a:buChar char="•"/>
            </a:pPr>
            <a:r>
              <a:rPr lang="en-US" sz="2000"/>
              <a:t> Capacitors will tend to hold its voltage fixed. </a:t>
            </a:r>
          </a:p>
          <a:p>
            <a:pPr lvl="2">
              <a:buFontTx/>
              <a:buChar char="•"/>
            </a:pPr>
            <a:r>
              <a:rPr lang="en-US" sz="2000"/>
              <a:t> For a finite current with an infinite capacitance, the voltage must be constant. Hence, capacitors tend to behave like voltage sources (the larger the capacitance, the closer they resemble a voltage source)</a:t>
            </a:r>
          </a:p>
          <a:p>
            <a:pPr lvl="2">
              <a:buFontTx/>
              <a:buChar char="•"/>
            </a:pPr>
            <a:r>
              <a:rPr lang="en-US" sz="2000"/>
              <a:t> A capacitor’s energy is</a:t>
            </a:r>
          </a:p>
        </p:txBody>
      </p:sp>
      <p:graphicFrame>
        <p:nvGraphicFramePr>
          <p:cNvPr id="2050" name="Object 2"/>
          <p:cNvGraphicFramePr>
            <a:graphicFrameLocks noChangeAspect="1"/>
          </p:cNvGraphicFramePr>
          <p:nvPr/>
        </p:nvGraphicFramePr>
        <p:xfrm>
          <a:off x="4114800" y="1974850"/>
          <a:ext cx="1244600" cy="703263"/>
        </p:xfrm>
        <a:graphic>
          <a:graphicData uri="http://schemas.openxmlformats.org/presentationml/2006/ole">
            <p:oleObj spid="_x0000_s2050" name="Equation" r:id="rId3" imgW="1104840" imgH="622080" progId="Equation.DSMT4">
              <p:embed/>
            </p:oleObj>
          </a:graphicData>
        </a:graphic>
      </p:graphicFrame>
      <p:graphicFrame>
        <p:nvGraphicFramePr>
          <p:cNvPr id="2051" name="Object 3"/>
          <p:cNvGraphicFramePr>
            <a:graphicFrameLocks noChangeAspect="1"/>
          </p:cNvGraphicFramePr>
          <p:nvPr/>
        </p:nvGraphicFramePr>
        <p:xfrm>
          <a:off x="4035425" y="3449638"/>
          <a:ext cx="1146175" cy="696912"/>
        </p:xfrm>
        <a:graphic>
          <a:graphicData uri="http://schemas.openxmlformats.org/presentationml/2006/ole">
            <p:oleObj spid="_x0000_s2051" name="Equation" r:id="rId4" imgW="1002960" imgH="609480" progId="Equation.DSMT4">
              <p:embed/>
            </p:oleObj>
          </a:graphicData>
        </a:graphic>
      </p:graphicFrame>
      <p:graphicFrame>
        <p:nvGraphicFramePr>
          <p:cNvPr id="2052" name="Object 4"/>
          <p:cNvGraphicFramePr>
            <a:graphicFrameLocks noChangeAspect="1"/>
          </p:cNvGraphicFramePr>
          <p:nvPr/>
        </p:nvGraphicFramePr>
        <p:xfrm>
          <a:off x="4108450" y="5715000"/>
          <a:ext cx="1290638" cy="673100"/>
        </p:xfrm>
        <a:graphic>
          <a:graphicData uri="http://schemas.openxmlformats.org/presentationml/2006/ole">
            <p:oleObj spid="_x0000_s2052" name="Equation" r:id="rId5" imgW="1168200" imgH="609480" progId="Equation.DSMT4">
              <p:embed/>
            </p:oleObj>
          </a:graphicData>
        </a:graphic>
      </p:graphicFrame>
      <p:sp>
        <p:nvSpPr>
          <p:cNvPr id="2054" name="Text Box 7"/>
          <p:cNvSpPr txBox="1">
            <a:spLocks noChangeArrowheads="1"/>
          </p:cNvSpPr>
          <p:nvPr/>
        </p:nvSpPr>
        <p:spPr bwMode="auto">
          <a:xfrm>
            <a:off x="2438400" y="228600"/>
            <a:ext cx="6172200" cy="457200"/>
          </a:xfrm>
          <a:prstGeom prst="rect">
            <a:avLst/>
          </a:prstGeom>
          <a:noFill/>
          <a:ln w="9525">
            <a:noFill/>
            <a:miter lim="800000"/>
            <a:headEnd/>
            <a:tailEnd/>
          </a:ln>
        </p:spPr>
        <p:txBody>
          <a:bodyPr>
            <a:spAutoFit/>
          </a:bodyPr>
          <a:lstStyle/>
          <a:p>
            <a:pPr>
              <a:spcBef>
                <a:spcPct val="50000"/>
              </a:spcBef>
            </a:pPr>
            <a:r>
              <a:rPr lang="en-US" sz="2400" b="1"/>
              <a:t>Power electronics basic concepts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miter lim="800000"/>
            <a:headEnd/>
            <a:tailEnd/>
          </a:ln>
        </p:spPr>
        <p:txBody>
          <a:bodyPr/>
          <a:lstStyle/>
          <a:p>
            <a:fld id="{BDF54198-86FA-4E14-9A99-F9511EB1A80F}" type="slidenum">
              <a:rPr lang="en-US"/>
              <a:pPr/>
              <a:t>90</a:t>
            </a:fld>
            <a:endParaRPr lang="en-US"/>
          </a:p>
        </p:txBody>
      </p:sp>
      <p:sp>
        <p:nvSpPr>
          <p:cNvPr id="7171" name="Text Box 5"/>
          <p:cNvSpPr txBox="1">
            <a:spLocks noChangeArrowheads="1"/>
          </p:cNvSpPr>
          <p:nvPr/>
        </p:nvSpPr>
        <p:spPr bwMode="auto">
          <a:xfrm>
            <a:off x="539750" y="663575"/>
            <a:ext cx="7988300"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t>Loaded (with a resistor) and no output filter</a:t>
            </a:r>
          </a:p>
        </p:txBody>
      </p:sp>
      <p:sp>
        <p:nvSpPr>
          <p:cNvPr id="7172" name="Text Box 11"/>
          <p:cNvSpPr txBox="1">
            <a:spLocks noChangeArrowheads="1"/>
          </p:cNvSpPr>
          <p:nvPr/>
        </p:nvSpPr>
        <p:spPr bwMode="auto">
          <a:xfrm>
            <a:off x="2266950" y="2008188"/>
            <a:ext cx="4110038" cy="366712"/>
          </a:xfrm>
          <a:prstGeom prst="rect">
            <a:avLst/>
          </a:prstGeom>
          <a:noFill/>
          <a:ln w="9525">
            <a:noFill/>
            <a:miter lim="800000"/>
            <a:headEnd/>
            <a:tailEnd/>
          </a:ln>
          <a:effectLst/>
        </p:spPr>
        <p:txBody>
          <a:bodyPr>
            <a:spAutoFit/>
          </a:bodyPr>
          <a:lstStyle/>
          <a:p>
            <a:pPr algn="ctr" eaLnBrk="1" hangingPunct="1">
              <a:spcBef>
                <a:spcPct val="50000"/>
              </a:spcBef>
            </a:pPr>
            <a:r>
              <a:rPr lang="en-US"/>
              <a:t>Load Voltage – </a:t>
            </a:r>
            <a:r>
              <a:rPr lang="en-US" b="1" u="sng"/>
              <a:t>No Filter</a:t>
            </a:r>
            <a:r>
              <a:rPr lang="en-US"/>
              <a:t>.  m</a:t>
            </a:r>
            <a:r>
              <a:rPr lang="en-US" sz="2400" baseline="-25000"/>
              <a:t>a</a:t>
            </a:r>
            <a:r>
              <a:rPr lang="en-US"/>
              <a:t> </a:t>
            </a:r>
            <a:r>
              <a:rPr lang="en-US">
                <a:sym typeface="Symbol" pitchFamily="18" charset="2"/>
              </a:rPr>
              <a:t></a:t>
            </a:r>
            <a:r>
              <a:rPr lang="en-US"/>
              <a:t> 1.</a:t>
            </a:r>
          </a:p>
        </p:txBody>
      </p:sp>
      <p:sp>
        <p:nvSpPr>
          <p:cNvPr id="7174" name="AutoShape 16"/>
          <p:cNvSpPr>
            <a:spLocks noChangeAspect="1" noChangeArrowheads="1" noTextEdit="1"/>
          </p:cNvSpPr>
          <p:nvPr/>
        </p:nvSpPr>
        <p:spPr bwMode="auto">
          <a:xfrm>
            <a:off x="2228850" y="2506663"/>
            <a:ext cx="5129213" cy="2559050"/>
          </a:xfrm>
          <a:prstGeom prst="rect">
            <a:avLst/>
          </a:prstGeom>
          <a:noFill/>
          <a:ln w="9525">
            <a:noFill/>
            <a:miter lim="800000"/>
            <a:headEnd/>
            <a:tailEnd/>
          </a:ln>
        </p:spPr>
        <p:txBody>
          <a:bodyPr/>
          <a:lstStyle/>
          <a:p>
            <a:endParaRPr lang="en-US"/>
          </a:p>
        </p:txBody>
      </p:sp>
      <p:sp>
        <p:nvSpPr>
          <p:cNvPr id="7175" name="Rectangle 18"/>
          <p:cNvSpPr>
            <a:spLocks noChangeArrowheads="1"/>
          </p:cNvSpPr>
          <p:nvPr/>
        </p:nvSpPr>
        <p:spPr bwMode="auto">
          <a:xfrm>
            <a:off x="2228850" y="2506663"/>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sp>
        <p:nvSpPr>
          <p:cNvPr id="7176" name="Rectangle 19"/>
          <p:cNvSpPr>
            <a:spLocks noChangeArrowheads="1"/>
          </p:cNvSpPr>
          <p:nvPr/>
        </p:nvSpPr>
        <p:spPr bwMode="auto">
          <a:xfrm>
            <a:off x="2227263" y="2506663"/>
            <a:ext cx="4183062" cy="2559050"/>
          </a:xfrm>
          <a:prstGeom prst="rect">
            <a:avLst/>
          </a:prstGeom>
          <a:solidFill>
            <a:srgbClr val="FFFFFF"/>
          </a:solidFill>
          <a:ln w="9525">
            <a:noFill/>
            <a:miter lim="800000"/>
            <a:headEnd/>
            <a:tailEnd/>
          </a:ln>
        </p:spPr>
        <p:txBody>
          <a:bodyPr/>
          <a:lstStyle/>
          <a:p>
            <a:pPr eaLnBrk="1" hangingPunct="1"/>
            <a:endParaRPr lang="en-US"/>
          </a:p>
        </p:txBody>
      </p:sp>
      <p:pic>
        <p:nvPicPr>
          <p:cNvPr id="7177" name="Picture 20"/>
          <p:cNvPicPr>
            <a:picLocks noChangeAspect="1" noChangeArrowheads="1"/>
          </p:cNvPicPr>
          <p:nvPr/>
        </p:nvPicPr>
        <p:blipFill>
          <a:blip r:embed="rId2" cstate="print"/>
          <a:srcRect/>
          <a:stretch>
            <a:fillRect/>
          </a:stretch>
        </p:blipFill>
        <p:spPr bwMode="auto">
          <a:xfrm>
            <a:off x="2319338" y="2552700"/>
            <a:ext cx="4000500" cy="246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miter lim="800000"/>
            <a:headEnd/>
            <a:tailEnd/>
          </a:ln>
        </p:spPr>
        <p:txBody>
          <a:bodyPr/>
          <a:lstStyle/>
          <a:p>
            <a:fld id="{9CD31A96-6945-4A44-8AA8-4244CE57660F}" type="slidenum">
              <a:rPr lang="en-US"/>
              <a:pPr/>
              <a:t>91</a:t>
            </a:fld>
            <a:endParaRPr lang="en-US"/>
          </a:p>
        </p:txBody>
      </p:sp>
      <p:sp>
        <p:nvSpPr>
          <p:cNvPr id="8195" name="Text Box 2"/>
          <p:cNvSpPr txBox="1">
            <a:spLocks noChangeArrowheads="1"/>
          </p:cNvSpPr>
          <p:nvPr/>
        </p:nvSpPr>
        <p:spPr bwMode="auto">
          <a:xfrm>
            <a:off x="808038" y="663575"/>
            <a:ext cx="7373937" cy="519113"/>
          </a:xfrm>
          <a:prstGeom prst="rect">
            <a:avLst/>
          </a:prstGeom>
          <a:noFill/>
          <a:ln w="9525">
            <a:noFill/>
            <a:miter lim="800000"/>
            <a:headEnd/>
            <a:tailEnd/>
          </a:ln>
          <a:effectLst/>
        </p:spPr>
        <p:txBody>
          <a:bodyPr>
            <a:spAutoFit/>
          </a:bodyPr>
          <a:lstStyle/>
          <a:p>
            <a:pPr algn="ctr" eaLnBrk="1" hangingPunct="1">
              <a:spcBef>
                <a:spcPct val="50000"/>
              </a:spcBef>
            </a:pPr>
            <a:r>
              <a:rPr lang="en-US" sz="2800" b="1"/>
              <a:t>With Filter</a:t>
            </a:r>
          </a:p>
        </p:txBody>
      </p:sp>
      <p:sp>
        <p:nvSpPr>
          <p:cNvPr id="8196" name="Text Box 4"/>
          <p:cNvSpPr txBox="1">
            <a:spLocks noChangeArrowheads="1"/>
          </p:cNvSpPr>
          <p:nvPr/>
        </p:nvSpPr>
        <p:spPr bwMode="auto">
          <a:xfrm>
            <a:off x="2266950" y="1909763"/>
            <a:ext cx="4110038" cy="366712"/>
          </a:xfrm>
          <a:prstGeom prst="rect">
            <a:avLst/>
          </a:prstGeom>
          <a:noFill/>
          <a:ln w="9525">
            <a:noFill/>
            <a:miter lim="800000"/>
            <a:headEnd/>
            <a:tailEnd/>
          </a:ln>
          <a:effectLst/>
        </p:spPr>
        <p:txBody>
          <a:bodyPr>
            <a:spAutoFit/>
          </a:bodyPr>
          <a:lstStyle/>
          <a:p>
            <a:pPr algn="ctr" eaLnBrk="1" hangingPunct="1">
              <a:spcBef>
                <a:spcPct val="50000"/>
              </a:spcBef>
            </a:pPr>
            <a:r>
              <a:rPr lang="en-US"/>
              <a:t>Load Voltage – </a:t>
            </a:r>
            <a:r>
              <a:rPr lang="en-US" b="1" u="sng"/>
              <a:t>With Filter</a:t>
            </a:r>
            <a:r>
              <a:rPr lang="en-US"/>
              <a:t>.  m</a:t>
            </a:r>
            <a:r>
              <a:rPr lang="en-US" sz="2400" baseline="-25000"/>
              <a:t>a</a:t>
            </a:r>
            <a:r>
              <a:rPr lang="en-US"/>
              <a:t> </a:t>
            </a:r>
            <a:r>
              <a:rPr lang="en-US">
                <a:sym typeface="Symbol" pitchFamily="18" charset="2"/>
              </a:rPr>
              <a:t></a:t>
            </a:r>
            <a:r>
              <a:rPr lang="en-US"/>
              <a:t> 1.</a:t>
            </a:r>
          </a:p>
        </p:txBody>
      </p:sp>
      <p:sp>
        <p:nvSpPr>
          <p:cNvPr id="8197" name="Text Box 7"/>
          <p:cNvSpPr txBox="1">
            <a:spLocks noChangeArrowheads="1"/>
          </p:cNvSpPr>
          <p:nvPr/>
        </p:nvSpPr>
        <p:spPr bwMode="auto">
          <a:xfrm>
            <a:off x="2420938" y="5426075"/>
            <a:ext cx="3994150" cy="366713"/>
          </a:xfrm>
          <a:prstGeom prst="rect">
            <a:avLst/>
          </a:prstGeom>
          <a:noFill/>
          <a:ln w="9525">
            <a:noFill/>
            <a:miter lim="800000"/>
            <a:headEnd/>
            <a:tailEnd/>
          </a:ln>
          <a:effectLst/>
        </p:spPr>
        <p:txBody>
          <a:bodyPr>
            <a:spAutoFit/>
          </a:bodyPr>
          <a:lstStyle/>
          <a:p>
            <a:pPr algn="ctr" eaLnBrk="1" hangingPunct="1">
              <a:spcBef>
                <a:spcPct val="50000"/>
              </a:spcBef>
            </a:pPr>
            <a:r>
              <a:rPr lang="en-US" b="1">
                <a:solidFill>
                  <a:srgbClr val="FF0000"/>
                </a:solidFill>
              </a:rPr>
              <a:t>Very Effective!</a:t>
            </a:r>
          </a:p>
        </p:txBody>
      </p:sp>
      <p:sp>
        <p:nvSpPr>
          <p:cNvPr id="8199" name="AutoShape 11"/>
          <p:cNvSpPr>
            <a:spLocks noChangeAspect="1" noChangeArrowheads="1" noTextEdit="1"/>
          </p:cNvSpPr>
          <p:nvPr/>
        </p:nvSpPr>
        <p:spPr bwMode="auto">
          <a:xfrm>
            <a:off x="2228850" y="2506663"/>
            <a:ext cx="5129213" cy="2559050"/>
          </a:xfrm>
          <a:prstGeom prst="rect">
            <a:avLst/>
          </a:prstGeom>
          <a:noFill/>
          <a:ln w="9525">
            <a:noFill/>
            <a:miter lim="800000"/>
            <a:headEnd/>
            <a:tailEnd/>
          </a:ln>
        </p:spPr>
        <p:txBody>
          <a:bodyPr/>
          <a:lstStyle/>
          <a:p>
            <a:endParaRPr lang="en-US"/>
          </a:p>
        </p:txBody>
      </p:sp>
      <p:sp>
        <p:nvSpPr>
          <p:cNvPr id="8200" name="Rectangle 13"/>
          <p:cNvSpPr>
            <a:spLocks noChangeArrowheads="1"/>
          </p:cNvSpPr>
          <p:nvPr/>
        </p:nvSpPr>
        <p:spPr bwMode="auto">
          <a:xfrm>
            <a:off x="2228850" y="2506663"/>
            <a:ext cx="38100" cy="182562"/>
          </a:xfrm>
          <a:prstGeom prst="rect">
            <a:avLst/>
          </a:prstGeom>
          <a:noFill/>
          <a:ln w="9525">
            <a:noFill/>
            <a:miter lim="800000"/>
            <a:headEnd/>
            <a:tailEnd/>
          </a:ln>
        </p:spPr>
        <p:txBody>
          <a:bodyPr wrap="none" lIns="0" tIns="0" rIns="0" bIns="0">
            <a:spAutoFit/>
          </a:bodyPr>
          <a:lstStyle/>
          <a:p>
            <a:pPr eaLnBrk="1" hangingPunct="1"/>
            <a:r>
              <a:rPr lang="en-US" sz="1200">
                <a:solidFill>
                  <a:srgbClr val="000000"/>
                </a:solidFill>
                <a:latin typeface="Times New Roman" pitchFamily="18" charset="0"/>
              </a:rPr>
              <a:t> </a:t>
            </a:r>
            <a:endParaRPr lang="en-US"/>
          </a:p>
        </p:txBody>
      </p:sp>
      <p:sp>
        <p:nvSpPr>
          <p:cNvPr id="8201" name="Rectangle 14"/>
          <p:cNvSpPr>
            <a:spLocks noChangeArrowheads="1"/>
          </p:cNvSpPr>
          <p:nvPr/>
        </p:nvSpPr>
        <p:spPr bwMode="auto">
          <a:xfrm>
            <a:off x="2227263" y="2505075"/>
            <a:ext cx="4183062" cy="2560638"/>
          </a:xfrm>
          <a:prstGeom prst="rect">
            <a:avLst/>
          </a:prstGeom>
          <a:solidFill>
            <a:srgbClr val="FFFFFF"/>
          </a:solidFill>
          <a:ln w="9525">
            <a:noFill/>
            <a:miter lim="800000"/>
            <a:headEnd/>
            <a:tailEnd/>
          </a:ln>
        </p:spPr>
        <p:txBody>
          <a:bodyPr/>
          <a:lstStyle/>
          <a:p>
            <a:pPr eaLnBrk="1" hangingPunct="1"/>
            <a:endParaRPr lang="en-US"/>
          </a:p>
        </p:txBody>
      </p:sp>
      <p:pic>
        <p:nvPicPr>
          <p:cNvPr id="8202" name="Picture 15"/>
          <p:cNvPicPr>
            <a:picLocks noChangeAspect="1" noChangeArrowheads="1"/>
          </p:cNvPicPr>
          <p:nvPr/>
        </p:nvPicPr>
        <p:blipFill>
          <a:blip r:embed="rId2" cstate="print"/>
          <a:srcRect/>
          <a:stretch>
            <a:fillRect/>
          </a:stretch>
        </p:blipFill>
        <p:spPr bwMode="auto">
          <a:xfrm>
            <a:off x="2319338" y="2552700"/>
            <a:ext cx="4000500" cy="2468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AUT0056"/>
          <p:cNvPicPr>
            <a:picLocks noChangeAspect="1" noChangeArrowheads="1"/>
          </p:cNvPicPr>
          <p:nvPr/>
        </p:nvPicPr>
        <p:blipFill>
          <a:blip r:embed="rId2" cstate="print"/>
          <a:srcRect/>
          <a:stretch>
            <a:fillRect/>
          </a:stretch>
        </p:blipFill>
        <p:spPr bwMode="auto">
          <a:xfrm>
            <a:off x="914400" y="1519238"/>
            <a:ext cx="6965950" cy="3819525"/>
          </a:xfrm>
          <a:prstGeom prst="rect">
            <a:avLst/>
          </a:prstGeom>
          <a:noFill/>
          <a:ln w="9525">
            <a:noFill/>
            <a:miter lim="800000"/>
            <a:headEnd/>
            <a:tailEnd/>
          </a:ln>
          <a:effectLst/>
        </p:spPr>
      </p:pic>
      <p:sp>
        <p:nvSpPr>
          <p:cNvPr id="16387" name="Text Box 3"/>
          <p:cNvSpPr txBox="1">
            <a:spLocks noChangeArrowheads="1"/>
          </p:cNvSpPr>
          <p:nvPr/>
        </p:nvSpPr>
        <p:spPr bwMode="auto">
          <a:xfrm>
            <a:off x="685800" y="457200"/>
            <a:ext cx="8153400" cy="579438"/>
          </a:xfrm>
          <a:prstGeom prst="rect">
            <a:avLst/>
          </a:prstGeom>
          <a:noFill/>
          <a:ln w="9525">
            <a:noFill/>
            <a:miter lim="800000"/>
            <a:headEnd/>
            <a:tailEnd/>
          </a:ln>
          <a:effectLst/>
        </p:spPr>
        <p:txBody>
          <a:bodyPr>
            <a:spAutoFit/>
          </a:bodyPr>
          <a:lstStyle/>
          <a:p>
            <a:pPr algn="ctr" eaLnBrk="1" hangingPunct="1">
              <a:spcBef>
                <a:spcPct val="50000"/>
              </a:spcBef>
            </a:pPr>
            <a:r>
              <a:rPr lang="en-US" sz="3200"/>
              <a:t>Three-Phase Inverter</a:t>
            </a:r>
          </a:p>
        </p:txBody>
      </p:sp>
      <p:sp>
        <p:nvSpPr>
          <p:cNvPr id="16388" name="Text Box 4"/>
          <p:cNvSpPr txBox="1">
            <a:spLocks noChangeArrowheads="1"/>
          </p:cNvSpPr>
          <p:nvPr/>
        </p:nvSpPr>
        <p:spPr bwMode="auto">
          <a:xfrm>
            <a:off x="1065213" y="5486400"/>
            <a:ext cx="7308850" cy="457200"/>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400"/>
              <a:t> Three inverter legs; capacitor mid-point is fictitious </a:t>
            </a:r>
          </a:p>
        </p:txBody>
      </p:sp>
      <p:sp>
        <p:nvSpPr>
          <p:cNvPr id="16389" name="Text Box 5"/>
          <p:cNvSpPr txBox="1">
            <a:spLocks noChangeArrowheads="1"/>
          </p:cNvSpPr>
          <p:nvPr/>
        </p:nvSpPr>
        <p:spPr bwMode="auto">
          <a:xfrm>
            <a:off x="693738" y="928688"/>
            <a:ext cx="8153400" cy="579437"/>
          </a:xfrm>
          <a:prstGeom prst="rect">
            <a:avLst/>
          </a:prstGeom>
          <a:noFill/>
          <a:ln w="9525">
            <a:noFill/>
            <a:miter lim="800000"/>
            <a:headEnd/>
            <a:tailEnd/>
          </a:ln>
          <a:effectLst/>
        </p:spPr>
        <p:txBody>
          <a:bodyPr>
            <a:spAutoFit/>
          </a:bodyPr>
          <a:lstStyle/>
          <a:p>
            <a:pPr algn="ctr" eaLnBrk="1" hangingPunct="1">
              <a:spcBef>
                <a:spcPct val="50000"/>
              </a:spcBef>
            </a:pPr>
            <a:r>
              <a:rPr lang="en-US" sz="3200">
                <a:solidFill>
                  <a:srgbClr val="FF0000"/>
                </a:solidFill>
              </a:rPr>
              <a:t>(called a six-pack)</a:t>
            </a:r>
          </a:p>
        </p:txBody>
      </p:sp>
      <p:sp>
        <p:nvSpPr>
          <p:cNvPr id="16390" name="Text Box 6"/>
          <p:cNvSpPr txBox="1">
            <a:spLocks noChangeArrowheads="1"/>
          </p:cNvSpPr>
          <p:nvPr/>
        </p:nvSpPr>
        <p:spPr bwMode="auto">
          <a:xfrm>
            <a:off x="155575" y="6270625"/>
            <a:ext cx="3111500" cy="517525"/>
          </a:xfrm>
          <a:prstGeom prst="rect">
            <a:avLst/>
          </a:prstGeom>
          <a:noFill/>
          <a:ln w="9525">
            <a:noFill/>
            <a:miter lim="800000"/>
            <a:headEnd/>
            <a:tailEnd/>
          </a:ln>
          <a:effectLst/>
        </p:spPr>
        <p:txBody>
          <a:bodyPr>
            <a:spAutoFit/>
          </a:bodyPr>
          <a:lstStyle/>
          <a:p>
            <a:pPr eaLnBrk="1" hangingPunct="1">
              <a:spcBef>
                <a:spcPct val="50000"/>
              </a:spcBef>
            </a:pPr>
            <a:r>
              <a:rPr lang="en-US" sz="1400"/>
              <a:t>Source:  Ned Mohan’s power electronics book</a:t>
            </a:r>
          </a:p>
        </p:txBody>
      </p:sp>
      <p:sp>
        <p:nvSpPr>
          <p:cNvPr id="7" name="Rectangle 6"/>
          <p:cNvSpPr/>
          <p:nvPr/>
        </p:nvSpPr>
        <p:spPr>
          <a:xfrm>
            <a:off x="1038740" y="4965200"/>
            <a:ext cx="3725285" cy="4992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2891330"/>
            <a:ext cx="1190555" cy="369332"/>
          </a:xfrm>
          <a:prstGeom prst="rect">
            <a:avLst/>
          </a:prstGeom>
          <a:noFill/>
        </p:spPr>
        <p:txBody>
          <a:bodyPr wrap="square" rtlCol="0">
            <a:spAutoFit/>
          </a:bodyPr>
          <a:lstStyle/>
          <a:p>
            <a:r>
              <a:rPr lang="en-US" dirty="0" smtClean="0"/>
              <a:t>Source</a:t>
            </a:r>
            <a:endParaRPr lang="en-US" dirty="0"/>
          </a:p>
        </p:txBody>
      </p:sp>
      <p:sp>
        <p:nvSpPr>
          <p:cNvPr id="9" name="TextBox 8"/>
          <p:cNvSpPr txBox="1"/>
          <p:nvPr/>
        </p:nvSpPr>
        <p:spPr>
          <a:xfrm>
            <a:off x="1422790" y="1585560"/>
            <a:ext cx="1190555" cy="369332"/>
          </a:xfrm>
          <a:prstGeom prst="rect">
            <a:avLst/>
          </a:prstGeom>
          <a:noFill/>
        </p:spPr>
        <p:txBody>
          <a:bodyPr wrap="square" rtlCol="0">
            <a:spAutoFit/>
          </a:bodyPr>
          <a:lstStyle/>
          <a:p>
            <a:r>
              <a:rPr lang="en-US" dirty="0" smtClean="0"/>
              <a:t>dc-link</a:t>
            </a:r>
            <a:endParaRPr lang="en-US" dirty="0"/>
          </a:p>
        </p:txBody>
      </p:sp>
      <p:sp>
        <p:nvSpPr>
          <p:cNvPr id="10" name="TextBox 9"/>
          <p:cNvSpPr txBox="1"/>
          <p:nvPr/>
        </p:nvSpPr>
        <p:spPr>
          <a:xfrm>
            <a:off x="3343040" y="4811580"/>
            <a:ext cx="3878905" cy="369332"/>
          </a:xfrm>
          <a:prstGeom prst="rect">
            <a:avLst/>
          </a:prstGeom>
          <a:solidFill>
            <a:schemeClr val="accent1">
              <a:lumMod val="75000"/>
              <a:alpha val="39000"/>
            </a:schemeClr>
          </a:solidFill>
          <a:ln>
            <a:noFill/>
          </a:ln>
        </p:spPr>
        <p:txBody>
          <a:bodyPr wrap="square" rtlCol="0">
            <a:spAutoFit/>
          </a:bodyPr>
          <a:lstStyle/>
          <a:p>
            <a:pPr algn="ctr"/>
            <a:r>
              <a:rPr lang="en-US" dirty="0" smtClean="0"/>
              <a:t>Loads</a:t>
            </a:r>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UT0057"/>
          <p:cNvPicPr>
            <a:picLocks noChangeAspect="1" noChangeArrowheads="1"/>
          </p:cNvPicPr>
          <p:nvPr/>
        </p:nvPicPr>
        <p:blipFill>
          <a:blip r:embed="rId3" cstate="print"/>
          <a:srcRect/>
          <a:stretch>
            <a:fillRect/>
          </a:stretch>
        </p:blipFill>
        <p:spPr bwMode="auto">
          <a:xfrm>
            <a:off x="3112610" y="0"/>
            <a:ext cx="4560435" cy="6804349"/>
          </a:xfrm>
          <a:prstGeom prst="rect">
            <a:avLst/>
          </a:prstGeom>
          <a:noFill/>
          <a:ln w="9525">
            <a:noFill/>
            <a:miter lim="800000"/>
            <a:headEnd/>
            <a:tailEnd/>
          </a:ln>
          <a:effectLst/>
        </p:spPr>
      </p:pic>
      <p:sp>
        <p:nvSpPr>
          <p:cNvPr id="17411" name="Text Box 3"/>
          <p:cNvSpPr txBox="1">
            <a:spLocks noChangeArrowheads="1"/>
          </p:cNvSpPr>
          <p:nvPr/>
        </p:nvSpPr>
        <p:spPr bwMode="auto">
          <a:xfrm>
            <a:off x="685800" y="457200"/>
            <a:ext cx="2438400" cy="2041525"/>
          </a:xfrm>
          <a:prstGeom prst="rect">
            <a:avLst/>
          </a:prstGeom>
          <a:noFill/>
          <a:ln w="9525">
            <a:noFill/>
            <a:miter lim="800000"/>
            <a:headEnd/>
            <a:tailEnd/>
          </a:ln>
          <a:effectLst/>
        </p:spPr>
        <p:txBody>
          <a:bodyPr>
            <a:spAutoFit/>
          </a:bodyPr>
          <a:lstStyle/>
          <a:p>
            <a:pPr algn="ctr" eaLnBrk="1" hangingPunct="1">
              <a:spcBef>
                <a:spcPct val="50000"/>
              </a:spcBef>
            </a:pPr>
            <a:r>
              <a:rPr lang="en-US" sz="3200"/>
              <a:t>Three-Phase PWM Waveforms</a:t>
            </a:r>
          </a:p>
        </p:txBody>
      </p:sp>
      <p:sp>
        <p:nvSpPr>
          <p:cNvPr id="17412" name="Text Box 4"/>
          <p:cNvSpPr txBox="1">
            <a:spLocks noChangeArrowheads="1"/>
          </p:cNvSpPr>
          <p:nvPr/>
        </p:nvSpPr>
        <p:spPr bwMode="auto">
          <a:xfrm>
            <a:off x="155575" y="6270625"/>
            <a:ext cx="3111500" cy="517525"/>
          </a:xfrm>
          <a:prstGeom prst="rect">
            <a:avLst/>
          </a:prstGeom>
          <a:noFill/>
          <a:ln w="9525">
            <a:noFill/>
            <a:miter lim="800000"/>
            <a:headEnd/>
            <a:tailEnd/>
          </a:ln>
          <a:effectLst/>
        </p:spPr>
        <p:txBody>
          <a:bodyPr>
            <a:spAutoFit/>
          </a:bodyPr>
          <a:lstStyle/>
          <a:p>
            <a:pPr eaLnBrk="1" hangingPunct="1">
              <a:spcBef>
                <a:spcPct val="50000"/>
              </a:spcBef>
            </a:pPr>
            <a:r>
              <a:rPr lang="en-US" sz="1400"/>
              <a:t>Source:  Ned Mohan’s power electronics book</a:t>
            </a:r>
          </a:p>
        </p:txBody>
      </p:sp>
      <p:sp>
        <p:nvSpPr>
          <p:cNvPr id="17413" name="Text Box 5"/>
          <p:cNvSpPr txBox="1">
            <a:spLocks noChangeArrowheads="1"/>
          </p:cNvSpPr>
          <p:nvPr/>
        </p:nvSpPr>
        <p:spPr bwMode="auto">
          <a:xfrm>
            <a:off x="457200" y="2743200"/>
            <a:ext cx="2073275" cy="1558925"/>
          </a:xfrm>
          <a:prstGeom prst="rect">
            <a:avLst/>
          </a:prstGeom>
          <a:noFill/>
          <a:ln w="9525">
            <a:noFill/>
            <a:miter lim="800000"/>
            <a:headEnd/>
            <a:tailEnd/>
          </a:ln>
          <a:effectLst/>
        </p:spPr>
        <p:txBody>
          <a:bodyPr>
            <a:spAutoFit/>
          </a:bodyPr>
          <a:lstStyle/>
          <a:p>
            <a:pPr eaLnBrk="1" hangingPunct="1">
              <a:spcBef>
                <a:spcPct val="50000"/>
              </a:spcBef>
            </a:pPr>
            <a:r>
              <a:rPr lang="en-US" sz="1600" b="1" dirty="0">
                <a:solidFill>
                  <a:srgbClr val="FF0000"/>
                </a:solidFill>
              </a:rPr>
              <a:t>NOTE: </a:t>
            </a:r>
            <a:r>
              <a:rPr lang="en-US" sz="1600" b="1" dirty="0"/>
              <a:t>Modulation index is different from that on single-phase inverters. In three-phase inverters:</a:t>
            </a:r>
          </a:p>
        </p:txBody>
      </p:sp>
      <p:graphicFrame>
        <p:nvGraphicFramePr>
          <p:cNvPr id="17414" name="Object 6"/>
          <p:cNvGraphicFramePr>
            <a:graphicFrameLocks noChangeAspect="1"/>
          </p:cNvGraphicFramePr>
          <p:nvPr/>
        </p:nvGraphicFramePr>
        <p:xfrm>
          <a:off x="685800" y="4724400"/>
          <a:ext cx="1625600" cy="876300"/>
        </p:xfrm>
        <a:graphic>
          <a:graphicData uri="http://schemas.openxmlformats.org/presentationml/2006/ole">
            <p:oleObj spid="_x0000_s156674" name="Equation" r:id="rId4" imgW="1625600" imgH="876300" progId="Equation.DSMT4">
              <p:embed/>
            </p:oleObj>
          </a:graphicData>
        </a:graphic>
      </p:graphicFrame>
      <p:sp>
        <p:nvSpPr>
          <p:cNvPr id="11" name="Text Box 5"/>
          <p:cNvSpPr txBox="1">
            <a:spLocks noChangeArrowheads="1"/>
          </p:cNvSpPr>
          <p:nvPr/>
        </p:nvSpPr>
        <p:spPr bwMode="auto">
          <a:xfrm>
            <a:off x="7145135" y="126170"/>
            <a:ext cx="2073275" cy="1323439"/>
          </a:xfrm>
          <a:prstGeom prst="rect">
            <a:avLst/>
          </a:prstGeom>
          <a:noFill/>
          <a:ln w="9525">
            <a:noFill/>
            <a:miter lim="800000"/>
            <a:headEnd/>
            <a:tailEnd/>
          </a:ln>
          <a:effectLst/>
        </p:spPr>
        <p:txBody>
          <a:bodyPr>
            <a:spAutoFit/>
          </a:bodyPr>
          <a:lstStyle/>
          <a:p>
            <a:pPr eaLnBrk="1" hangingPunct="1">
              <a:spcBef>
                <a:spcPct val="50000"/>
              </a:spcBef>
            </a:pPr>
            <a:r>
              <a:rPr lang="en-US" sz="1600" b="1" dirty="0">
                <a:solidFill>
                  <a:srgbClr val="FF0000"/>
                </a:solidFill>
              </a:rPr>
              <a:t>NOTE: </a:t>
            </a:r>
            <a:r>
              <a:rPr lang="en-US" sz="1600" b="1" dirty="0" smtClean="0"/>
              <a:t>Modulation signals for each of the three phases have a 120 degree phase difference</a:t>
            </a:r>
            <a:endParaRPr lang="en-US" sz="1600" b="1"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UT0058"/>
          <p:cNvPicPr>
            <a:picLocks noChangeAspect="1" noChangeArrowheads="1"/>
          </p:cNvPicPr>
          <p:nvPr/>
        </p:nvPicPr>
        <p:blipFill>
          <a:blip r:embed="rId2" cstate="print"/>
          <a:srcRect/>
          <a:stretch>
            <a:fillRect/>
          </a:stretch>
        </p:blipFill>
        <p:spPr bwMode="auto">
          <a:xfrm>
            <a:off x="304800" y="990600"/>
            <a:ext cx="6773863" cy="4857750"/>
          </a:xfrm>
          <a:prstGeom prst="rect">
            <a:avLst/>
          </a:prstGeom>
          <a:noFill/>
          <a:ln w="9525">
            <a:noFill/>
            <a:miter lim="800000"/>
            <a:headEnd/>
            <a:tailEnd/>
          </a:ln>
          <a:effectLst/>
        </p:spPr>
      </p:pic>
      <p:sp>
        <p:nvSpPr>
          <p:cNvPr id="18435" name="Text Box 3"/>
          <p:cNvSpPr txBox="1">
            <a:spLocks noChangeArrowheads="1"/>
          </p:cNvSpPr>
          <p:nvPr/>
        </p:nvSpPr>
        <p:spPr bwMode="auto">
          <a:xfrm>
            <a:off x="685800" y="457200"/>
            <a:ext cx="8153400" cy="579438"/>
          </a:xfrm>
          <a:prstGeom prst="rect">
            <a:avLst/>
          </a:prstGeom>
          <a:noFill/>
          <a:ln w="9525">
            <a:noFill/>
            <a:miter lim="800000"/>
            <a:headEnd/>
            <a:tailEnd/>
          </a:ln>
          <a:effectLst/>
        </p:spPr>
        <p:txBody>
          <a:bodyPr>
            <a:spAutoFit/>
          </a:bodyPr>
          <a:lstStyle/>
          <a:p>
            <a:pPr algn="ctr" eaLnBrk="1" hangingPunct="1">
              <a:spcBef>
                <a:spcPct val="50000"/>
              </a:spcBef>
            </a:pPr>
            <a:r>
              <a:rPr lang="en-US" sz="3200"/>
              <a:t>Three-Phase Inverter Harmonics</a:t>
            </a:r>
          </a:p>
        </p:txBody>
      </p:sp>
      <p:sp>
        <p:nvSpPr>
          <p:cNvPr id="18436" name="Text Box 4"/>
          <p:cNvSpPr txBox="1">
            <a:spLocks noChangeArrowheads="1"/>
          </p:cNvSpPr>
          <p:nvPr/>
        </p:nvSpPr>
        <p:spPr bwMode="auto">
          <a:xfrm>
            <a:off x="155575" y="6270625"/>
            <a:ext cx="3111500" cy="517525"/>
          </a:xfrm>
          <a:prstGeom prst="rect">
            <a:avLst/>
          </a:prstGeom>
          <a:noFill/>
          <a:ln w="9525">
            <a:noFill/>
            <a:miter lim="800000"/>
            <a:headEnd/>
            <a:tailEnd/>
          </a:ln>
          <a:effectLst/>
        </p:spPr>
        <p:txBody>
          <a:bodyPr>
            <a:spAutoFit/>
          </a:bodyPr>
          <a:lstStyle/>
          <a:p>
            <a:pPr eaLnBrk="1" hangingPunct="1">
              <a:spcBef>
                <a:spcPct val="50000"/>
              </a:spcBef>
            </a:pPr>
            <a:r>
              <a:rPr lang="en-US" sz="1400"/>
              <a:t>Source:  Ned Mohan’s power electronics book</a:t>
            </a:r>
          </a:p>
        </p:txBody>
      </p:sp>
      <p:sp>
        <p:nvSpPr>
          <p:cNvPr id="18438" name="Text Box 8"/>
          <p:cNvSpPr txBox="1">
            <a:spLocks noChangeArrowheads="1"/>
          </p:cNvSpPr>
          <p:nvPr/>
        </p:nvSpPr>
        <p:spPr bwMode="auto">
          <a:xfrm>
            <a:off x="6842125" y="2438400"/>
            <a:ext cx="2301875" cy="584775"/>
          </a:xfrm>
          <a:prstGeom prst="rect">
            <a:avLst/>
          </a:prstGeom>
          <a:noFill/>
          <a:ln w="9525">
            <a:noFill/>
            <a:miter lim="800000"/>
            <a:headEnd/>
            <a:tailEnd/>
          </a:ln>
          <a:effectLst/>
        </p:spPr>
        <p:txBody>
          <a:bodyPr>
            <a:spAutoFit/>
          </a:bodyPr>
          <a:lstStyle/>
          <a:p>
            <a:pPr eaLnBrk="1" hangingPunct="1">
              <a:spcBef>
                <a:spcPct val="50000"/>
              </a:spcBef>
            </a:pPr>
            <a:r>
              <a:rPr lang="en-US" sz="1600" b="1" dirty="0">
                <a:solidFill>
                  <a:srgbClr val="FF0000"/>
                </a:solidFill>
              </a:rPr>
              <a:t>Compare with </a:t>
            </a:r>
            <a:r>
              <a:rPr lang="en-US" sz="1600" b="1" dirty="0" smtClean="0">
                <a:solidFill>
                  <a:srgbClr val="FF0000"/>
                </a:solidFill>
              </a:rPr>
              <a:t>single-phase inverter</a:t>
            </a:r>
            <a:endParaRPr lang="en-US" sz="1600" b="1" dirty="0">
              <a:solidFill>
                <a:srgbClr val="FF0000"/>
              </a:solidFill>
            </a:endParaRPr>
          </a:p>
        </p:txBody>
      </p:sp>
      <p:sp>
        <p:nvSpPr>
          <p:cNvPr id="18439" name="Oval 9"/>
          <p:cNvSpPr>
            <a:spLocks noChangeArrowheads="1"/>
          </p:cNvSpPr>
          <p:nvPr/>
        </p:nvSpPr>
        <p:spPr bwMode="auto">
          <a:xfrm>
            <a:off x="6096000" y="2438400"/>
            <a:ext cx="685800" cy="304800"/>
          </a:xfrm>
          <a:prstGeom prst="ellipse">
            <a:avLst/>
          </a:prstGeom>
          <a:noFill/>
          <a:ln w="19050">
            <a:solidFill>
              <a:srgbClr val="FF0000"/>
            </a:solidFill>
            <a:round/>
            <a:headEnd/>
            <a:tailEnd/>
          </a:ln>
          <a:effectLst/>
        </p:spPr>
        <p:txBody>
          <a:bodyPr wrap="none" anchor="ctr"/>
          <a:lstStyle/>
          <a:p>
            <a:pPr eaLnBrk="1" hangingPunct="1"/>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AUT0059"/>
          <p:cNvPicPr>
            <a:picLocks noChangeAspect="1" noChangeArrowheads="1"/>
          </p:cNvPicPr>
          <p:nvPr/>
        </p:nvPicPr>
        <p:blipFill>
          <a:blip r:embed="rId2" cstate="print"/>
          <a:srcRect/>
          <a:stretch>
            <a:fillRect/>
          </a:stretch>
        </p:blipFill>
        <p:spPr bwMode="auto">
          <a:xfrm>
            <a:off x="838200" y="0"/>
            <a:ext cx="7834313" cy="5651500"/>
          </a:xfrm>
          <a:prstGeom prst="rect">
            <a:avLst/>
          </a:prstGeom>
          <a:noFill/>
          <a:ln w="9525">
            <a:noFill/>
            <a:miter lim="800000"/>
            <a:headEnd/>
            <a:tailEnd/>
          </a:ln>
          <a:effectLst/>
        </p:spPr>
      </p:pic>
      <p:sp>
        <p:nvSpPr>
          <p:cNvPr id="19459" name="Text Box 3"/>
          <p:cNvSpPr txBox="1">
            <a:spLocks noChangeArrowheads="1"/>
          </p:cNvSpPr>
          <p:nvPr/>
        </p:nvSpPr>
        <p:spPr bwMode="auto">
          <a:xfrm>
            <a:off x="2895600" y="381000"/>
            <a:ext cx="5943600" cy="579438"/>
          </a:xfrm>
          <a:prstGeom prst="rect">
            <a:avLst/>
          </a:prstGeom>
          <a:noFill/>
          <a:ln w="9525">
            <a:noFill/>
            <a:miter lim="800000"/>
            <a:headEnd/>
            <a:tailEnd/>
          </a:ln>
          <a:effectLst/>
        </p:spPr>
        <p:txBody>
          <a:bodyPr>
            <a:spAutoFit/>
          </a:bodyPr>
          <a:lstStyle/>
          <a:p>
            <a:pPr algn="ctr" eaLnBrk="1" hangingPunct="1">
              <a:spcBef>
                <a:spcPct val="50000"/>
              </a:spcBef>
            </a:pPr>
            <a:r>
              <a:rPr lang="en-US" sz="3200"/>
              <a:t>Three-Phase Inverter Output</a:t>
            </a:r>
          </a:p>
        </p:txBody>
      </p:sp>
      <p:sp>
        <p:nvSpPr>
          <p:cNvPr id="19460" name="Text Box 4"/>
          <p:cNvSpPr txBox="1">
            <a:spLocks noChangeArrowheads="1"/>
          </p:cNvSpPr>
          <p:nvPr/>
        </p:nvSpPr>
        <p:spPr bwMode="auto">
          <a:xfrm>
            <a:off x="533400" y="5715000"/>
            <a:ext cx="6934200" cy="457200"/>
          </a:xfrm>
          <a:prstGeom prst="rect">
            <a:avLst/>
          </a:prstGeom>
          <a:noFill/>
          <a:ln w="9525">
            <a:noFill/>
            <a:miter lim="800000"/>
            <a:headEnd/>
            <a:tailEnd/>
          </a:ln>
          <a:effectLst/>
        </p:spPr>
        <p:txBody>
          <a:bodyPr>
            <a:spAutoFit/>
          </a:bodyPr>
          <a:lstStyle/>
          <a:p>
            <a:pPr eaLnBrk="1" hangingPunct="1">
              <a:spcBef>
                <a:spcPct val="50000"/>
              </a:spcBef>
              <a:buFontTx/>
              <a:buChar char="•"/>
            </a:pPr>
            <a:r>
              <a:rPr lang="en-US" sz="2400"/>
              <a:t> Linear and over-modulation ranges</a:t>
            </a:r>
          </a:p>
        </p:txBody>
      </p:sp>
      <p:sp>
        <p:nvSpPr>
          <p:cNvPr id="19461" name="Text Box 5"/>
          <p:cNvSpPr txBox="1">
            <a:spLocks noChangeArrowheads="1"/>
          </p:cNvSpPr>
          <p:nvPr/>
        </p:nvSpPr>
        <p:spPr bwMode="auto">
          <a:xfrm>
            <a:off x="155575" y="6270625"/>
            <a:ext cx="3111500" cy="517525"/>
          </a:xfrm>
          <a:prstGeom prst="rect">
            <a:avLst/>
          </a:prstGeom>
          <a:noFill/>
          <a:ln w="9525">
            <a:noFill/>
            <a:miter lim="800000"/>
            <a:headEnd/>
            <a:tailEnd/>
          </a:ln>
          <a:effectLst/>
        </p:spPr>
        <p:txBody>
          <a:bodyPr>
            <a:spAutoFit/>
          </a:bodyPr>
          <a:lstStyle/>
          <a:p>
            <a:pPr eaLnBrk="1" hangingPunct="1">
              <a:spcBef>
                <a:spcPct val="50000"/>
              </a:spcBef>
            </a:pPr>
            <a:r>
              <a:rPr lang="en-US" sz="1400"/>
              <a:t>Source:  Ned Mohan’s power electronics book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4413</TotalTime>
  <Words>4822</Words>
  <Application>Microsoft Office PowerPoint</Application>
  <PresentationFormat>On-screen Show (4:3)</PresentationFormat>
  <Paragraphs>1378</Paragraphs>
  <Slides>95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95</vt:i4>
      </vt:variant>
    </vt:vector>
  </HeadingPairs>
  <TitlesOfParts>
    <vt:vector size="97" baseType="lpstr">
      <vt:lpstr>Default Design</vt:lpstr>
      <vt:lpstr>Equation</vt:lpstr>
      <vt:lpstr>Slide 1</vt:lpstr>
      <vt:lpstr>Slide 2</vt:lpstr>
      <vt:lpstr>Slide 3</vt:lpstr>
      <vt:lpstr>Slide 4</vt:lpstr>
      <vt:lpstr>Slide 5</vt:lpstr>
      <vt:lpstr>Slide 6</vt:lpstr>
      <vt:lpstr>Slide 7</vt:lpstr>
      <vt:lpstr>Slide 8</vt:lpstr>
      <vt:lpstr>Slide 9</vt:lpstr>
      <vt:lpstr>Slide 10</vt:lpstr>
      <vt:lpstr>Average and rms values</vt:lpstr>
      <vt:lpstr>Slide 12</vt:lpstr>
      <vt:lpstr>Slide 13</vt:lpstr>
      <vt:lpstr>Energy in steady state conditions</vt:lpstr>
      <vt:lpstr>Energy in steady state conditions</vt:lpstr>
      <vt:lpstr>Energy in steady state conditions</vt:lpstr>
      <vt:lpstr>Energy in steady state conditions</vt:lpstr>
      <vt:lpstr>Other figures of merit used in power electronics</vt:lpstr>
      <vt:lpstr>Power Factor</vt:lpstr>
      <vt:lpstr>Power Factor</vt:lpstr>
      <vt:lpstr>Effects of “fast” switching on waveforms</vt:lpstr>
      <vt:lpstr>Switching function and duty cycle</vt:lpstr>
      <vt:lpstr>More on power in ac circuits</vt:lpstr>
      <vt:lpstr>More on power in (single phase) ac circuits</vt:lpstr>
      <vt:lpstr>Power in steady state balanced three phase ac circuits</vt:lpstr>
      <vt:lpstr>Power in steady state balanced three phase ac circuits</vt:lpstr>
      <vt:lpstr>Power in steady state balanced three phase ac circuits</vt:lpstr>
      <vt:lpstr>Slide 28</vt:lpstr>
      <vt:lpstr>Slide 29</vt:lpstr>
      <vt:lpstr>Approximate Formula for DC Ripple Voltage</vt:lpstr>
      <vt:lpstr>Approximate Formula for DC Ripple Voltage, cont.</vt:lpstr>
      <vt:lpstr>Additional waveforms details</vt:lpstr>
      <vt:lpstr>AC Current Waveform</vt:lpstr>
      <vt:lpstr>Slide 34</vt:lpstr>
      <vt:lpstr>Slide 35</vt:lpstr>
      <vt:lpstr>Slide 36</vt:lpstr>
      <vt:lpstr>Slide 37</vt:lpstr>
      <vt:lpstr>Slide 38</vt:lpstr>
      <vt:lpstr>Slide 39</vt:lpstr>
      <vt:lpstr>Buck converter waveforms</vt:lpstr>
      <vt:lpstr>Buck converter waveforms</vt:lpstr>
      <vt:lpstr>Buck converter waveforms</vt:lpstr>
      <vt:lpstr>Impedance matching</vt:lpstr>
      <vt:lpstr>Example of drawing maximum power from solar panel</vt:lpstr>
      <vt:lpstr>Example of a directed connected load different to that yielding maximum power</vt:lpstr>
      <vt:lpstr>Slide 46</vt:lpstr>
      <vt:lpstr>Boost converter waveforms</vt:lpstr>
      <vt:lpstr>Boost converter waveforms</vt:lpstr>
      <vt:lpstr>Impedance matching</vt:lpstr>
      <vt:lpstr>Example of drawing maximum power from solar panel</vt:lpstr>
      <vt:lpstr>Example of a directed connected load different to that yielding maximum power</vt:lpstr>
      <vt:lpstr>Slide 52</vt:lpstr>
      <vt:lpstr>Impedance matching</vt:lpstr>
      <vt:lpstr>Impedance matching</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Basic Square Wave Operation (sometimes used for 50 Hz or 60Hz applications)</vt:lpstr>
      <vt:lpstr>Slide 74</vt:lpstr>
      <vt:lpstr>Slide 75</vt:lpstr>
      <vt:lpstr>Slide 76</vt:lpstr>
      <vt:lpstr>Slide 77</vt:lpstr>
      <vt:lpstr>Slide 78</vt:lpstr>
      <vt:lpstr>Question - How can a sinusoidal (or other) input signal be amplified with low baseband distortion?</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vector>
  </TitlesOfParts>
  <Company>UT AUSTIN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EE362L, Fall 2006</dc:title>
  <dc:creator>MACKGRADY</dc:creator>
  <cp:lastModifiedBy>AK</cp:lastModifiedBy>
  <cp:revision>378</cp:revision>
  <dcterms:created xsi:type="dcterms:W3CDTF">2006-08-26T19:48:57Z</dcterms:created>
  <dcterms:modified xsi:type="dcterms:W3CDTF">2017-03-02T01:52:22Z</dcterms:modified>
</cp:coreProperties>
</file>