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72" r:id="rId2"/>
  </p:sldMasterIdLst>
  <p:notesMasterIdLst>
    <p:notesMasterId r:id="rId22"/>
  </p:notesMasterIdLst>
  <p:handoutMasterIdLst>
    <p:handoutMasterId r:id="rId23"/>
  </p:handoutMasterIdLst>
  <p:sldIdLst>
    <p:sldId id="1369" r:id="rId3"/>
    <p:sldId id="1468" r:id="rId4"/>
    <p:sldId id="1469" r:id="rId5"/>
    <p:sldId id="1470" r:id="rId6"/>
    <p:sldId id="1472" r:id="rId7"/>
    <p:sldId id="1425" r:id="rId8"/>
    <p:sldId id="1424" r:id="rId9"/>
    <p:sldId id="1426" r:id="rId10"/>
    <p:sldId id="1473" r:id="rId11"/>
    <p:sldId id="1479" r:id="rId12"/>
    <p:sldId id="1477" r:id="rId13"/>
    <p:sldId id="1478" r:id="rId14"/>
    <p:sldId id="1480" r:id="rId15"/>
    <p:sldId id="1481" r:id="rId16"/>
    <p:sldId id="1483" r:id="rId17"/>
    <p:sldId id="1484" r:id="rId18"/>
    <p:sldId id="1485" r:id="rId19"/>
    <p:sldId id="1482" r:id="rId20"/>
    <p:sldId id="1471" r:id="rId21"/>
  </p:sldIdLst>
  <p:sldSz cx="12192000" cy="6858000"/>
  <p:notesSz cx="6858000" cy="9144000"/>
  <p:defaultTextStyle>
    <a:defPPr>
      <a:defRPr lang="en-US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13FF"/>
    <a:srgbClr val="FC0080"/>
    <a:srgbClr val="FF7D00"/>
    <a:srgbClr val="8000FF"/>
    <a:srgbClr val="00348F"/>
    <a:srgbClr val="082F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737"/>
    <p:restoredTop sz="84680"/>
  </p:normalViewPr>
  <p:slideViewPr>
    <p:cSldViewPr snapToGrid="0" snapToObjects="1">
      <p:cViewPr varScale="1">
        <p:scale>
          <a:sx n="105" d="100"/>
          <a:sy n="105" d="100"/>
        </p:scale>
        <p:origin x="416" y="1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9EF89F-0128-0A48-BD32-2A6613018E50}" type="datetimeFigureOut">
              <a:rPr lang="en-US" smtClean="0"/>
              <a:t>9/26/24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102D5B-763A-BE48-BD17-9D08DF3781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6222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262032-6812-3D45-B517-D5993B4E4035}" type="datetimeFigureOut">
              <a:rPr lang="en-US" smtClean="0"/>
              <a:t>9/26/24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DF2A1D-CEBE-574B-BF24-3375383A5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6503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0034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203326"/>
            <a:ext cx="10363200" cy="1470025"/>
          </a:xfrm>
          <a:solidFill>
            <a:srgbClr val="00348F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213100"/>
            <a:ext cx="8534400" cy="17526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766E46-02FD-5C47-BAA5-5E019A437C48}"/>
              </a:ext>
            </a:extLst>
          </p:cNvPr>
          <p:cNvSpPr txBox="1"/>
          <p:nvPr userDrawn="1"/>
        </p:nvSpPr>
        <p:spPr>
          <a:xfrm>
            <a:off x="4863664" y="5769544"/>
            <a:ext cx="7046461" cy="902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133" dirty="0">
                <a:solidFill>
                  <a:schemeClr val="bg1"/>
                </a:solidFill>
                <a:latin typeface="Cambria" panose="02040503050406030204" pitchFamily="18" charset="0"/>
              </a:rPr>
              <a:t>Computer Science Department</a:t>
            </a:r>
          </a:p>
          <a:p>
            <a:pPr algn="r">
              <a:spcBef>
                <a:spcPts val="1200"/>
              </a:spcBef>
            </a:pPr>
            <a:r>
              <a:rPr lang="en-US" sz="2133" dirty="0">
                <a:solidFill>
                  <a:schemeClr val="bg1"/>
                </a:solidFill>
                <a:latin typeface="Cambria" panose="02040503050406030204" pitchFamily="18" charset="0"/>
              </a:rPr>
              <a:t>School of Computing and 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9033EA-3579-E748-98A9-F944DAC5B8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876" y="5472498"/>
            <a:ext cx="4084177" cy="126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30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19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56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0034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203326"/>
            <a:ext cx="10363200" cy="1470025"/>
          </a:xfrm>
          <a:solidFill>
            <a:srgbClr val="00348F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213100"/>
            <a:ext cx="8534400" cy="17526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826D92-20D6-564D-8E63-B6D7D4EB9D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1863" y="5589290"/>
            <a:ext cx="4429024" cy="102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239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835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342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3435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8962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7826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5626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529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46201"/>
            <a:ext cx="10972800" cy="47799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2256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1554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2276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954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587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995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670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531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5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246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258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2199"/>
          </a:xfrm>
          <a:prstGeom prst="rect">
            <a:avLst/>
          </a:prstGeom>
          <a:solidFill>
            <a:srgbClr val="0034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15016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09/24/2024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70392" y="6356351"/>
            <a:ext cx="8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CS 3551: Lab 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8245" y="6356351"/>
            <a:ext cx="1267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77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  <a:prstGeom prst="rect">
            <a:avLst/>
          </a:prstGeom>
          <a:solidFill>
            <a:srgbClr val="0034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15016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09/24/2024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70392" y="6356351"/>
            <a:ext cx="8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CS 3551: Lab 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8245" y="6356351"/>
            <a:ext cx="1267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673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amport.azurewebsites.net/video/video5.zip" TargetMode="External"/><Relationship Id="rId2" Type="http://schemas.openxmlformats.org/officeDocument/2006/relationships/hyperlink" Target="https://lamport.azurewebsites.net/tla/toolbox.html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lamport.azurewebsites.net/video/video6.zip" TargetMode="Externa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ngardie/raft.tla" TargetMode="Externa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lamport.azurewebsites.net/video/videos.html" TargetMode="External"/><Relationship Id="rId2" Type="http://schemas.openxmlformats.org/officeDocument/2006/relationships/hyperlink" Target="http://lamport.azurewebsites.net/tla/tla.html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learntla.com/index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roxanageambasu.github.io/publications/dccs08-geambasu.pdf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lamport.azurewebsites.net/video/smintla.html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amport.azurewebsites.net/video/video6.html" TargetMode="External"/><Relationship Id="rId2" Type="http://schemas.openxmlformats.org/officeDocument/2006/relationships/hyperlink" Target="https://lamport.azurewebsites.net/video/video5.html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759825"/>
            <a:ext cx="12192000" cy="1470025"/>
          </a:xfrm>
        </p:spPr>
        <p:txBody>
          <a:bodyPr>
            <a:normAutofit/>
          </a:bodyPr>
          <a:lstStyle/>
          <a:p>
            <a:r>
              <a:rPr lang="en-US" sz="4000" dirty="0"/>
              <a:t>CS 3551: Advanced Topics in Distributed Information Systems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982508"/>
            <a:ext cx="12192000" cy="1470025"/>
          </a:xfrm>
        </p:spPr>
        <p:txBody>
          <a:bodyPr>
            <a:normAutofit/>
          </a:bodyPr>
          <a:lstStyle/>
          <a:p>
            <a:r>
              <a:rPr lang="en-US" dirty="0"/>
              <a:t>Dr. Amy Babay, Fall 2024</a:t>
            </a:r>
          </a:p>
          <a:p>
            <a:r>
              <a:rPr lang="en-US" sz="2200" dirty="0"/>
              <a:t>Slides adapted from slides by Roxana </a:t>
            </a:r>
            <a:r>
              <a:rPr lang="en-US" sz="2200" dirty="0" err="1"/>
              <a:t>Geambasu</a:t>
            </a:r>
            <a:r>
              <a:rPr lang="en-US" sz="2200" dirty="0"/>
              <a:t>, TLA+ video course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8AA082E-BDD7-254D-95B5-6019B648BDBE}"/>
              </a:ext>
            </a:extLst>
          </p:cNvPr>
          <p:cNvSpPr txBox="1">
            <a:spLocks/>
          </p:cNvSpPr>
          <p:nvPr/>
        </p:nvSpPr>
        <p:spPr>
          <a:xfrm>
            <a:off x="1524000" y="2451601"/>
            <a:ext cx="9144000" cy="1470025"/>
          </a:xfrm>
          <a:prstGeom prst="rect">
            <a:avLst/>
          </a:prstGeom>
          <a:solidFill>
            <a:srgbClr val="0034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Lab 2: TLA+</a:t>
            </a:r>
          </a:p>
        </p:txBody>
      </p:sp>
    </p:spTree>
    <p:extLst>
      <p:ext uri="{BB962C8B-B14F-4D97-AF65-F5344CB8AC3E}">
        <p14:creationId xmlns:p14="http://schemas.microsoft.com/office/powerpoint/2010/main" val="1134145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4D0C1-48D4-C4E7-7575-8F9BBE3C6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Checking the </a:t>
            </a:r>
            <a:r>
              <a:rPr lang="en-US" dirty="0" err="1"/>
              <a:t>TCommit</a:t>
            </a:r>
            <a:r>
              <a:rPr lang="en-US" dirty="0"/>
              <a:t> Spec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275D2-FD31-4371-C977-7745781B9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7286171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Download and install the TLA+ toolbox: </a:t>
            </a:r>
            <a:r>
              <a:rPr lang="en-US" dirty="0">
                <a:hlinkClick r:id="rId2"/>
              </a:rPr>
              <a:t>https://lamport.azurewebsites.net/tla/toolbox.html</a:t>
            </a:r>
            <a:r>
              <a:rPr lang="en-US" dirty="0"/>
              <a:t> </a:t>
            </a:r>
          </a:p>
          <a:p>
            <a:r>
              <a:rPr lang="en-US" dirty="0"/>
              <a:t>Get spec from html file from video course: </a:t>
            </a:r>
            <a:r>
              <a:rPr lang="en-US" dirty="0">
                <a:hlinkClick r:id="rId3"/>
              </a:rPr>
              <a:t>https://lamport.azurewebsites.net/video/video5.zip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Download, unzip, open html file</a:t>
            </a:r>
          </a:p>
          <a:p>
            <a:pPr lvl="1"/>
            <a:r>
              <a:rPr lang="en-US" dirty="0"/>
              <a:t>Copy spec into TLA+ toolbox editor</a:t>
            </a:r>
          </a:p>
          <a:p>
            <a:r>
              <a:rPr lang="en-US" dirty="0"/>
              <a:t>Review spec, use TLC to check </a:t>
            </a:r>
            <a:r>
              <a:rPr lang="en-US" dirty="0" err="1"/>
              <a:t>TCTypeOK</a:t>
            </a:r>
            <a:r>
              <a:rPr lang="en-US" dirty="0"/>
              <a:t> and </a:t>
            </a:r>
            <a:r>
              <a:rPr lang="en-US" dirty="0" err="1"/>
              <a:t>TCConsistent</a:t>
            </a:r>
            <a:r>
              <a:rPr lang="en-US" dirty="0"/>
              <a:t> properties for 3 and 4 RMs</a:t>
            </a:r>
          </a:p>
          <a:p>
            <a:pPr lvl="1"/>
            <a:r>
              <a:rPr lang="en-US" dirty="0"/>
              <a:t>Experiment: can you make a change that breaks the invariants?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96BE1-A24A-64CD-2849-0BA05E28F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CDF37B-811D-985D-D439-892927682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C31AF-10AE-C206-9923-0B88843EF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10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1AE80B-8F6C-C8BF-D716-DFEB42C737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4695" y="2282032"/>
            <a:ext cx="3467100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1C5DE-3948-BD91-0499-3B27C6AA8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Two-Phase Commit: Transaction Commit Protocol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F4306-55A5-47FA-B2A6-3D3C015B2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5077679" cy="4525963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rgbClr val="0713FF"/>
                </a:solidFill>
              </a:rPr>
              <a:t>Transaction manager</a:t>
            </a:r>
            <a:r>
              <a:rPr lang="en-US" dirty="0"/>
              <a:t> manages protocol for all participants</a:t>
            </a:r>
            <a:endParaRPr lang="en-US" i="1" dirty="0"/>
          </a:p>
          <a:p>
            <a:r>
              <a:rPr lang="en-US" dirty="0"/>
              <a:t>Two phases:</a:t>
            </a:r>
          </a:p>
          <a:p>
            <a:pPr lvl="1"/>
            <a:r>
              <a:rPr lang="en-US" b="1" dirty="0"/>
              <a:t>Vote</a:t>
            </a:r>
            <a:r>
              <a:rPr lang="en-US" dirty="0"/>
              <a:t>: all participants vote on whether to commit or abort</a:t>
            </a:r>
          </a:p>
          <a:p>
            <a:pPr lvl="1"/>
            <a:r>
              <a:rPr lang="en-US" b="1" dirty="0"/>
              <a:t>Decision</a:t>
            </a:r>
            <a:r>
              <a:rPr lang="en-US" dirty="0"/>
              <a:t>: transaction manager sends out final decision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086F95-60DB-7953-52F2-A2C2BF847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01281-73C2-3394-B674-6322CD7DD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483B7C-7193-C6B4-CAC1-3A7237AA9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11</a:t>
            </a:fld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33B95EB-2FA2-5934-E0F9-EC97B5791032}"/>
              </a:ext>
            </a:extLst>
          </p:cNvPr>
          <p:cNvCxnSpPr>
            <a:cxnSpLocks/>
          </p:cNvCxnSpPr>
          <p:nvPr/>
        </p:nvCxnSpPr>
        <p:spPr>
          <a:xfrm flipV="1">
            <a:off x="6851436" y="3241725"/>
            <a:ext cx="4817803" cy="466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08AD2F-58B7-DEB8-5EB8-53E6C7740B5A}"/>
              </a:ext>
            </a:extLst>
          </p:cNvPr>
          <p:cNvCxnSpPr>
            <a:cxnSpLocks/>
          </p:cNvCxnSpPr>
          <p:nvPr/>
        </p:nvCxnSpPr>
        <p:spPr>
          <a:xfrm flipV="1">
            <a:off x="6851436" y="4106451"/>
            <a:ext cx="4841881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98F59FA-ED83-CAC7-F8D6-1A37413A77FA}"/>
              </a:ext>
            </a:extLst>
          </p:cNvPr>
          <p:cNvCxnSpPr>
            <a:cxnSpLocks/>
          </p:cNvCxnSpPr>
          <p:nvPr/>
        </p:nvCxnSpPr>
        <p:spPr>
          <a:xfrm flipV="1">
            <a:off x="6851436" y="4966429"/>
            <a:ext cx="4817803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F8B9D9A-00ED-EF37-4CC2-F74346158456}"/>
              </a:ext>
            </a:extLst>
          </p:cNvPr>
          <p:cNvCxnSpPr>
            <a:cxnSpLocks/>
          </p:cNvCxnSpPr>
          <p:nvPr/>
        </p:nvCxnSpPr>
        <p:spPr>
          <a:xfrm>
            <a:off x="6851436" y="3246385"/>
            <a:ext cx="1490067" cy="865882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0671B34-D81A-D2FD-0F38-576BBEBBA8E3}"/>
              </a:ext>
            </a:extLst>
          </p:cNvPr>
          <p:cNvCxnSpPr>
            <a:cxnSpLocks/>
          </p:cNvCxnSpPr>
          <p:nvPr/>
        </p:nvCxnSpPr>
        <p:spPr>
          <a:xfrm>
            <a:off x="6851436" y="3246385"/>
            <a:ext cx="1490551" cy="1738802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F6D7CC0-5A3C-3C82-3DF6-8D40B61DBE6B}"/>
              </a:ext>
            </a:extLst>
          </p:cNvPr>
          <p:cNvCxnSpPr>
            <a:cxnSpLocks/>
          </p:cNvCxnSpPr>
          <p:nvPr/>
        </p:nvCxnSpPr>
        <p:spPr>
          <a:xfrm flipV="1">
            <a:off x="8341987" y="3255282"/>
            <a:ext cx="1685749" cy="808695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FF1FCE1-CC59-5FB1-59B5-F0BCAF0AD353}"/>
              </a:ext>
            </a:extLst>
          </p:cNvPr>
          <p:cNvCxnSpPr>
            <a:cxnSpLocks/>
          </p:cNvCxnSpPr>
          <p:nvPr/>
        </p:nvCxnSpPr>
        <p:spPr>
          <a:xfrm flipV="1">
            <a:off x="8386231" y="3279236"/>
            <a:ext cx="1656736" cy="1675994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FAB6CB10-7068-FF7E-DBF9-165E8CAC35CA}"/>
              </a:ext>
            </a:extLst>
          </p:cNvPr>
          <p:cNvSpPr txBox="1"/>
          <p:nvPr/>
        </p:nvSpPr>
        <p:spPr>
          <a:xfrm>
            <a:off x="6781341" y="2575538"/>
            <a:ext cx="1560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Vote-Request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BEAA8ED-9584-80A3-5FE4-5CB889675385}"/>
              </a:ext>
            </a:extLst>
          </p:cNvPr>
          <p:cNvSpPr txBox="1"/>
          <p:nvPr/>
        </p:nvSpPr>
        <p:spPr>
          <a:xfrm>
            <a:off x="8226278" y="2502960"/>
            <a:ext cx="19766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(Commit or Abort)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4F67BA1-9745-5D0F-39F2-598A60F00541}"/>
              </a:ext>
            </a:extLst>
          </p:cNvPr>
          <p:cNvSpPr txBox="1"/>
          <p:nvPr/>
        </p:nvSpPr>
        <p:spPr>
          <a:xfrm>
            <a:off x="10021579" y="2511856"/>
            <a:ext cx="1680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prstClr val="black"/>
                </a:solidFill>
                <a:latin typeface="Calibri"/>
              </a:rPr>
              <a:t>Global-Commit or Global-Abort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38FECDF-EDB1-89D7-04D9-D277C92E59DE}"/>
              </a:ext>
            </a:extLst>
          </p:cNvPr>
          <p:cNvCxnSpPr>
            <a:cxnSpLocks/>
          </p:cNvCxnSpPr>
          <p:nvPr/>
        </p:nvCxnSpPr>
        <p:spPr>
          <a:xfrm>
            <a:off x="10083776" y="3241725"/>
            <a:ext cx="1609541" cy="855830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F66A942-BC94-FB19-4B95-B0DA13CEE6CB}"/>
              </a:ext>
            </a:extLst>
          </p:cNvPr>
          <p:cNvCxnSpPr>
            <a:cxnSpLocks/>
          </p:cNvCxnSpPr>
          <p:nvPr/>
        </p:nvCxnSpPr>
        <p:spPr>
          <a:xfrm>
            <a:off x="10066079" y="3276934"/>
            <a:ext cx="1603160" cy="1677577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C167EC7-25BF-9DA4-993B-D851791275AD}"/>
              </a:ext>
            </a:extLst>
          </p:cNvPr>
          <p:cNvCxnSpPr>
            <a:cxnSpLocks/>
          </p:cNvCxnSpPr>
          <p:nvPr/>
        </p:nvCxnSpPr>
        <p:spPr>
          <a:xfrm>
            <a:off x="8374650" y="2446331"/>
            <a:ext cx="0" cy="290943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36DC860-3317-3CEE-411A-426F1555AB82}"/>
              </a:ext>
            </a:extLst>
          </p:cNvPr>
          <p:cNvCxnSpPr>
            <a:cxnSpLocks/>
          </p:cNvCxnSpPr>
          <p:nvPr/>
        </p:nvCxnSpPr>
        <p:spPr>
          <a:xfrm>
            <a:off x="10060399" y="2446331"/>
            <a:ext cx="0" cy="290943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3DCA7BE-9672-AF03-E020-790BDCDBD8D3}"/>
              </a:ext>
            </a:extLst>
          </p:cNvPr>
          <p:cNvCxnSpPr>
            <a:cxnSpLocks/>
          </p:cNvCxnSpPr>
          <p:nvPr/>
        </p:nvCxnSpPr>
        <p:spPr>
          <a:xfrm>
            <a:off x="11702386" y="2446331"/>
            <a:ext cx="0" cy="290943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83F326E-6D63-460F-81D3-C1776CB60C31}"/>
              </a:ext>
            </a:extLst>
          </p:cNvPr>
          <p:cNvGrpSpPr/>
          <p:nvPr/>
        </p:nvGrpSpPr>
        <p:grpSpPr>
          <a:xfrm>
            <a:off x="5478600" y="2914092"/>
            <a:ext cx="1490551" cy="2438614"/>
            <a:chOff x="-400134" y="1557844"/>
            <a:chExt cx="1490551" cy="2438614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1A504F6E-912B-8230-66D5-B04D5B7DCB62}"/>
                </a:ext>
              </a:extLst>
            </p:cNvPr>
            <p:cNvGrpSpPr/>
            <p:nvPr/>
          </p:nvGrpSpPr>
          <p:grpSpPr>
            <a:xfrm>
              <a:off x="-158308" y="1557844"/>
              <a:ext cx="1248725" cy="729770"/>
              <a:chOff x="1806954" y="3242052"/>
              <a:chExt cx="1248725" cy="729770"/>
            </a:xfrm>
          </p:grpSpPr>
          <p:pic>
            <p:nvPicPr>
              <p:cNvPr id="65" name="Graphic 64" descr="Database">
                <a:extLst>
                  <a:ext uri="{FF2B5EF4-FFF2-40B4-BE49-F238E27FC236}">
                    <a16:creationId xmlns:a16="http://schemas.microsoft.com/office/drawing/2014/main" id="{5817B402-25B0-8B80-E041-047387CCAE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325909" y="3242052"/>
                <a:ext cx="729770" cy="729770"/>
              </a:xfrm>
              <a:prstGeom prst="rect">
                <a:avLst/>
              </a:prstGeom>
            </p:spPr>
          </p:pic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489ED113-808F-B762-60A7-AB05B7F453EB}"/>
                  </a:ext>
                </a:extLst>
              </p:cNvPr>
              <p:cNvSpPr txBox="1"/>
              <p:nvPr/>
            </p:nvSpPr>
            <p:spPr>
              <a:xfrm>
                <a:off x="1806954" y="3351821"/>
                <a:ext cx="729769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TM</a:t>
                </a: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CDF9F369-057B-8608-4DF9-2EBA2893B703}"/>
                </a:ext>
              </a:extLst>
            </p:cNvPr>
            <p:cNvGrpSpPr/>
            <p:nvPr/>
          </p:nvGrpSpPr>
          <p:grpSpPr>
            <a:xfrm>
              <a:off x="-400134" y="2396712"/>
              <a:ext cx="1490551" cy="729770"/>
              <a:chOff x="1565128" y="3242052"/>
              <a:chExt cx="1490551" cy="729770"/>
            </a:xfrm>
          </p:grpSpPr>
          <p:pic>
            <p:nvPicPr>
              <p:cNvPr id="63" name="Graphic 62" descr="Database">
                <a:extLst>
                  <a:ext uri="{FF2B5EF4-FFF2-40B4-BE49-F238E27FC236}">
                    <a16:creationId xmlns:a16="http://schemas.microsoft.com/office/drawing/2014/main" id="{710F68D7-82E8-43FF-6983-13A56B6CA9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325909" y="3242052"/>
                <a:ext cx="729770" cy="729770"/>
              </a:xfrm>
              <a:prstGeom prst="rect">
                <a:avLst/>
              </a:prstGeom>
            </p:spPr>
          </p:pic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82DB2B9-F906-E867-EC63-94EC5789769E}"/>
                  </a:ext>
                </a:extLst>
              </p:cNvPr>
              <p:cNvSpPr txBox="1"/>
              <p:nvPr/>
            </p:nvSpPr>
            <p:spPr>
              <a:xfrm>
                <a:off x="1565128" y="3351821"/>
                <a:ext cx="971596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600" dirty="0">
                    <a:solidFill>
                      <a:prstClr val="black"/>
                    </a:solidFill>
                    <a:latin typeface="Calibri"/>
                  </a:rPr>
                  <a:t>RM</a:t>
                </a:r>
                <a:r>
                  <a:rPr lang="en-US" sz="2600" baseline="-25000" dirty="0">
                    <a:solidFill>
                      <a:prstClr val="black"/>
                    </a:solidFill>
                    <a:latin typeface="Calibri"/>
                  </a:rPr>
                  <a:t>1</a:t>
                </a:r>
                <a:endPara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369A349-BB57-7FB0-E8B9-DECE3884AADB}"/>
                </a:ext>
              </a:extLst>
            </p:cNvPr>
            <p:cNvGrpSpPr/>
            <p:nvPr/>
          </p:nvGrpSpPr>
          <p:grpSpPr>
            <a:xfrm>
              <a:off x="-400134" y="3266688"/>
              <a:ext cx="1490551" cy="729770"/>
              <a:chOff x="1565128" y="3242052"/>
              <a:chExt cx="1490551" cy="729770"/>
            </a:xfrm>
          </p:grpSpPr>
          <p:pic>
            <p:nvPicPr>
              <p:cNvPr id="61" name="Graphic 60" descr="Database">
                <a:extLst>
                  <a:ext uri="{FF2B5EF4-FFF2-40B4-BE49-F238E27FC236}">
                    <a16:creationId xmlns:a16="http://schemas.microsoft.com/office/drawing/2014/main" id="{D289F254-3827-E5A5-6090-58A768BE85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325909" y="3242052"/>
                <a:ext cx="729770" cy="729770"/>
              </a:xfrm>
              <a:prstGeom prst="rect">
                <a:avLst/>
              </a:prstGeom>
            </p:spPr>
          </p:pic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B4B3269-EADC-F590-836B-A305DB0D846F}"/>
                  </a:ext>
                </a:extLst>
              </p:cNvPr>
              <p:cNvSpPr txBox="1"/>
              <p:nvPr/>
            </p:nvSpPr>
            <p:spPr>
              <a:xfrm>
                <a:off x="1565128" y="3351821"/>
                <a:ext cx="971595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600" dirty="0">
                    <a:solidFill>
                      <a:prstClr val="black"/>
                    </a:solidFill>
                    <a:latin typeface="Calibri"/>
                  </a:rPr>
                  <a:t>RM</a:t>
                </a:r>
                <a:r>
                  <a:rPr lang="en-US" sz="2600" baseline="-25000" dirty="0">
                    <a:solidFill>
                      <a:prstClr val="black"/>
                    </a:solidFill>
                    <a:latin typeface="Calibri"/>
                  </a:rPr>
                  <a:t>2</a:t>
                </a:r>
                <a:endPara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83187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1C5DE-3948-BD91-0499-3B27C6AA8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Two-Phase Commit: Simplified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F4306-55A5-47FA-B2A6-3D3C015B2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5077679" cy="4525963"/>
          </a:xfrm>
        </p:spPr>
        <p:txBody>
          <a:bodyPr>
            <a:normAutofit/>
          </a:bodyPr>
          <a:lstStyle/>
          <a:p>
            <a:r>
              <a:rPr lang="en-US" dirty="0"/>
              <a:t>Eliminate “Vote-Request” step</a:t>
            </a:r>
          </a:p>
          <a:p>
            <a:r>
              <a:rPr lang="en-US" dirty="0"/>
              <a:t>RMs spontaneously send their vote (prepared)</a:t>
            </a:r>
          </a:p>
          <a:p>
            <a:r>
              <a:rPr lang="en-US" dirty="0"/>
              <a:t>RMs do not send “abort” vote – represented as TM spontaneously sending “global-abort”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086F95-60DB-7953-52F2-A2C2BF847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01281-73C2-3394-B674-6322CD7DD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483B7C-7193-C6B4-CAC1-3A7237AA9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12</a:t>
            </a:fld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33B95EB-2FA2-5934-E0F9-EC97B5791032}"/>
              </a:ext>
            </a:extLst>
          </p:cNvPr>
          <p:cNvCxnSpPr>
            <a:cxnSpLocks/>
          </p:cNvCxnSpPr>
          <p:nvPr/>
        </p:nvCxnSpPr>
        <p:spPr>
          <a:xfrm flipV="1">
            <a:off x="6851436" y="3241725"/>
            <a:ext cx="4817803" cy="466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08AD2F-58B7-DEB8-5EB8-53E6C7740B5A}"/>
              </a:ext>
            </a:extLst>
          </p:cNvPr>
          <p:cNvCxnSpPr>
            <a:cxnSpLocks/>
          </p:cNvCxnSpPr>
          <p:nvPr/>
        </p:nvCxnSpPr>
        <p:spPr>
          <a:xfrm flipV="1">
            <a:off x="6851436" y="4106451"/>
            <a:ext cx="4841881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98F59FA-ED83-CAC7-F8D6-1A37413A77FA}"/>
              </a:ext>
            </a:extLst>
          </p:cNvPr>
          <p:cNvCxnSpPr>
            <a:cxnSpLocks/>
          </p:cNvCxnSpPr>
          <p:nvPr/>
        </p:nvCxnSpPr>
        <p:spPr>
          <a:xfrm flipV="1">
            <a:off x="6851436" y="4966429"/>
            <a:ext cx="4817803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F8B9D9A-00ED-EF37-4CC2-F74346158456}"/>
              </a:ext>
            </a:extLst>
          </p:cNvPr>
          <p:cNvCxnSpPr>
            <a:cxnSpLocks/>
          </p:cNvCxnSpPr>
          <p:nvPr/>
        </p:nvCxnSpPr>
        <p:spPr>
          <a:xfrm>
            <a:off x="6851436" y="3246385"/>
            <a:ext cx="1490067" cy="865882"/>
          </a:xfrm>
          <a:prstGeom prst="straightConnector1">
            <a:avLst/>
          </a:prstGeom>
          <a:ln w="53975">
            <a:solidFill>
              <a:schemeClr val="bg1">
                <a:lumMod val="8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0671B34-D81A-D2FD-0F38-576BBEBBA8E3}"/>
              </a:ext>
            </a:extLst>
          </p:cNvPr>
          <p:cNvCxnSpPr>
            <a:cxnSpLocks/>
          </p:cNvCxnSpPr>
          <p:nvPr/>
        </p:nvCxnSpPr>
        <p:spPr>
          <a:xfrm>
            <a:off x="6851436" y="3246385"/>
            <a:ext cx="1490551" cy="1738802"/>
          </a:xfrm>
          <a:prstGeom prst="straightConnector1">
            <a:avLst/>
          </a:prstGeom>
          <a:ln w="53975">
            <a:solidFill>
              <a:schemeClr val="bg1">
                <a:lumMod val="8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F6D7CC0-5A3C-3C82-3DF6-8D40B61DBE6B}"/>
              </a:ext>
            </a:extLst>
          </p:cNvPr>
          <p:cNvCxnSpPr>
            <a:cxnSpLocks/>
          </p:cNvCxnSpPr>
          <p:nvPr/>
        </p:nvCxnSpPr>
        <p:spPr>
          <a:xfrm flipV="1">
            <a:off x="8341987" y="3255282"/>
            <a:ext cx="1685749" cy="808695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FF1FCE1-CC59-5FB1-59B5-F0BCAF0AD353}"/>
              </a:ext>
            </a:extLst>
          </p:cNvPr>
          <p:cNvCxnSpPr>
            <a:cxnSpLocks/>
          </p:cNvCxnSpPr>
          <p:nvPr/>
        </p:nvCxnSpPr>
        <p:spPr>
          <a:xfrm flipV="1">
            <a:off x="8386231" y="3279236"/>
            <a:ext cx="1656736" cy="1675994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FAB6CB10-7068-FF7E-DBF9-165E8CAC35CA}"/>
              </a:ext>
            </a:extLst>
          </p:cNvPr>
          <p:cNvSpPr txBox="1"/>
          <p:nvPr/>
        </p:nvSpPr>
        <p:spPr>
          <a:xfrm>
            <a:off x="6781341" y="2575538"/>
            <a:ext cx="1560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Vote-Request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BEAA8ED-9584-80A3-5FE4-5CB889675385}"/>
              </a:ext>
            </a:extLst>
          </p:cNvPr>
          <p:cNvSpPr txBox="1"/>
          <p:nvPr/>
        </p:nvSpPr>
        <p:spPr>
          <a:xfrm>
            <a:off x="8226278" y="2502960"/>
            <a:ext cx="19766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(Commit or Abort)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4F67BA1-9745-5D0F-39F2-598A60F00541}"/>
              </a:ext>
            </a:extLst>
          </p:cNvPr>
          <p:cNvSpPr txBox="1"/>
          <p:nvPr/>
        </p:nvSpPr>
        <p:spPr>
          <a:xfrm>
            <a:off x="10021579" y="2511856"/>
            <a:ext cx="1680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prstClr val="black"/>
                </a:solidFill>
                <a:latin typeface="Calibri"/>
              </a:rPr>
              <a:t>Global-Commit or Global-Abort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38FECDF-EDB1-89D7-04D9-D277C92E59DE}"/>
              </a:ext>
            </a:extLst>
          </p:cNvPr>
          <p:cNvCxnSpPr>
            <a:cxnSpLocks/>
          </p:cNvCxnSpPr>
          <p:nvPr/>
        </p:nvCxnSpPr>
        <p:spPr>
          <a:xfrm>
            <a:off x="10083776" y="3241725"/>
            <a:ext cx="1609541" cy="855830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F66A942-BC94-FB19-4B95-B0DA13CEE6CB}"/>
              </a:ext>
            </a:extLst>
          </p:cNvPr>
          <p:cNvCxnSpPr>
            <a:cxnSpLocks/>
          </p:cNvCxnSpPr>
          <p:nvPr/>
        </p:nvCxnSpPr>
        <p:spPr>
          <a:xfrm>
            <a:off x="10066079" y="3276934"/>
            <a:ext cx="1603160" cy="1677577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C167EC7-25BF-9DA4-993B-D851791275AD}"/>
              </a:ext>
            </a:extLst>
          </p:cNvPr>
          <p:cNvCxnSpPr>
            <a:cxnSpLocks/>
          </p:cNvCxnSpPr>
          <p:nvPr/>
        </p:nvCxnSpPr>
        <p:spPr>
          <a:xfrm>
            <a:off x="8374650" y="2446331"/>
            <a:ext cx="0" cy="290943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36DC860-3317-3CEE-411A-426F1555AB82}"/>
              </a:ext>
            </a:extLst>
          </p:cNvPr>
          <p:cNvCxnSpPr>
            <a:cxnSpLocks/>
          </p:cNvCxnSpPr>
          <p:nvPr/>
        </p:nvCxnSpPr>
        <p:spPr>
          <a:xfrm>
            <a:off x="10060399" y="2446331"/>
            <a:ext cx="0" cy="290943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3DCA7BE-9672-AF03-E020-790BDCDBD8D3}"/>
              </a:ext>
            </a:extLst>
          </p:cNvPr>
          <p:cNvCxnSpPr>
            <a:cxnSpLocks/>
          </p:cNvCxnSpPr>
          <p:nvPr/>
        </p:nvCxnSpPr>
        <p:spPr>
          <a:xfrm>
            <a:off x="11702386" y="2446331"/>
            <a:ext cx="0" cy="290943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83F326E-6D63-460F-81D3-C1776CB60C31}"/>
              </a:ext>
            </a:extLst>
          </p:cNvPr>
          <p:cNvGrpSpPr/>
          <p:nvPr/>
        </p:nvGrpSpPr>
        <p:grpSpPr>
          <a:xfrm>
            <a:off x="5478600" y="2914092"/>
            <a:ext cx="1490551" cy="2438614"/>
            <a:chOff x="-400134" y="1557844"/>
            <a:chExt cx="1490551" cy="2438614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1A504F6E-912B-8230-66D5-B04D5B7DCB62}"/>
                </a:ext>
              </a:extLst>
            </p:cNvPr>
            <p:cNvGrpSpPr/>
            <p:nvPr/>
          </p:nvGrpSpPr>
          <p:grpSpPr>
            <a:xfrm>
              <a:off x="-158308" y="1557844"/>
              <a:ext cx="1248725" cy="729770"/>
              <a:chOff x="1806954" y="3242052"/>
              <a:chExt cx="1248725" cy="729770"/>
            </a:xfrm>
          </p:grpSpPr>
          <p:pic>
            <p:nvPicPr>
              <p:cNvPr id="65" name="Graphic 64" descr="Database">
                <a:extLst>
                  <a:ext uri="{FF2B5EF4-FFF2-40B4-BE49-F238E27FC236}">
                    <a16:creationId xmlns:a16="http://schemas.microsoft.com/office/drawing/2014/main" id="{5817B402-25B0-8B80-E041-047387CCAE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325909" y="3242052"/>
                <a:ext cx="729770" cy="729770"/>
              </a:xfrm>
              <a:prstGeom prst="rect">
                <a:avLst/>
              </a:prstGeom>
            </p:spPr>
          </p:pic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489ED113-808F-B762-60A7-AB05B7F453EB}"/>
                  </a:ext>
                </a:extLst>
              </p:cNvPr>
              <p:cNvSpPr txBox="1"/>
              <p:nvPr/>
            </p:nvSpPr>
            <p:spPr>
              <a:xfrm>
                <a:off x="1806954" y="3351821"/>
                <a:ext cx="729769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TM</a:t>
                </a: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CDF9F369-057B-8608-4DF9-2EBA2893B703}"/>
                </a:ext>
              </a:extLst>
            </p:cNvPr>
            <p:cNvGrpSpPr/>
            <p:nvPr/>
          </p:nvGrpSpPr>
          <p:grpSpPr>
            <a:xfrm>
              <a:off x="-400134" y="2396712"/>
              <a:ext cx="1490551" cy="729770"/>
              <a:chOff x="1565128" y="3242052"/>
              <a:chExt cx="1490551" cy="729770"/>
            </a:xfrm>
          </p:grpSpPr>
          <p:pic>
            <p:nvPicPr>
              <p:cNvPr id="63" name="Graphic 62" descr="Database">
                <a:extLst>
                  <a:ext uri="{FF2B5EF4-FFF2-40B4-BE49-F238E27FC236}">
                    <a16:creationId xmlns:a16="http://schemas.microsoft.com/office/drawing/2014/main" id="{710F68D7-82E8-43FF-6983-13A56B6CA9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325909" y="3242052"/>
                <a:ext cx="729770" cy="729770"/>
              </a:xfrm>
              <a:prstGeom prst="rect">
                <a:avLst/>
              </a:prstGeom>
            </p:spPr>
          </p:pic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82DB2B9-F906-E867-EC63-94EC5789769E}"/>
                  </a:ext>
                </a:extLst>
              </p:cNvPr>
              <p:cNvSpPr txBox="1"/>
              <p:nvPr/>
            </p:nvSpPr>
            <p:spPr>
              <a:xfrm>
                <a:off x="1565128" y="3351821"/>
                <a:ext cx="971596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600" dirty="0">
                    <a:solidFill>
                      <a:prstClr val="black"/>
                    </a:solidFill>
                    <a:latin typeface="Calibri"/>
                  </a:rPr>
                  <a:t>RM</a:t>
                </a:r>
                <a:r>
                  <a:rPr lang="en-US" sz="2600" baseline="-25000" dirty="0">
                    <a:solidFill>
                      <a:prstClr val="black"/>
                    </a:solidFill>
                    <a:latin typeface="Calibri"/>
                  </a:rPr>
                  <a:t>1</a:t>
                </a:r>
                <a:endPara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369A349-BB57-7FB0-E8B9-DECE3884AADB}"/>
                </a:ext>
              </a:extLst>
            </p:cNvPr>
            <p:cNvGrpSpPr/>
            <p:nvPr/>
          </p:nvGrpSpPr>
          <p:grpSpPr>
            <a:xfrm>
              <a:off x="-400134" y="3266688"/>
              <a:ext cx="1490551" cy="729770"/>
              <a:chOff x="1565128" y="3242052"/>
              <a:chExt cx="1490551" cy="729770"/>
            </a:xfrm>
          </p:grpSpPr>
          <p:pic>
            <p:nvPicPr>
              <p:cNvPr id="61" name="Graphic 60" descr="Database">
                <a:extLst>
                  <a:ext uri="{FF2B5EF4-FFF2-40B4-BE49-F238E27FC236}">
                    <a16:creationId xmlns:a16="http://schemas.microsoft.com/office/drawing/2014/main" id="{D289F254-3827-E5A5-6090-58A768BE85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325909" y="3242052"/>
                <a:ext cx="729770" cy="729770"/>
              </a:xfrm>
              <a:prstGeom prst="rect">
                <a:avLst/>
              </a:prstGeom>
            </p:spPr>
          </p:pic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B4B3269-EADC-F590-836B-A305DB0D846F}"/>
                  </a:ext>
                </a:extLst>
              </p:cNvPr>
              <p:cNvSpPr txBox="1"/>
              <p:nvPr/>
            </p:nvSpPr>
            <p:spPr>
              <a:xfrm>
                <a:off x="1565128" y="3351821"/>
                <a:ext cx="971595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600" dirty="0">
                    <a:solidFill>
                      <a:prstClr val="black"/>
                    </a:solidFill>
                    <a:latin typeface="Calibri"/>
                  </a:rPr>
                  <a:t>RM</a:t>
                </a:r>
                <a:r>
                  <a:rPr lang="en-US" sz="2600" baseline="-25000" dirty="0">
                    <a:solidFill>
                      <a:prstClr val="black"/>
                    </a:solidFill>
                    <a:latin typeface="Calibri"/>
                  </a:rPr>
                  <a:t>2</a:t>
                </a:r>
                <a:endPara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95612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4D0C1-48D4-C4E7-7575-8F9BBE3C6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Checking the 2PC Spec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275D2-FD31-4371-C977-7745781B9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7286171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Get spec from html file from video course: </a:t>
            </a:r>
            <a:r>
              <a:rPr lang="en-US" dirty="0">
                <a:hlinkClick r:id="rId2"/>
              </a:rPr>
              <a:t>https://lamport.azurewebsites.net/video/video6.zip</a:t>
            </a:r>
            <a:endParaRPr lang="en-US" dirty="0"/>
          </a:p>
          <a:p>
            <a:r>
              <a:rPr lang="en-US" dirty="0"/>
              <a:t>Download, unzip, open html file</a:t>
            </a:r>
          </a:p>
          <a:p>
            <a:pPr lvl="1"/>
            <a:r>
              <a:rPr lang="en-US" dirty="0"/>
              <a:t>Copy spec into TLA+ toolbox editor</a:t>
            </a:r>
          </a:p>
          <a:p>
            <a:r>
              <a:rPr lang="en-US" dirty="0"/>
              <a:t>Review spec, use TLC to check </a:t>
            </a:r>
            <a:r>
              <a:rPr lang="en-US" dirty="0" err="1"/>
              <a:t>TCTypeOK</a:t>
            </a:r>
            <a:r>
              <a:rPr lang="en-US" dirty="0"/>
              <a:t> and </a:t>
            </a:r>
            <a:r>
              <a:rPr lang="en-US" dirty="0" err="1"/>
              <a:t>TCConsistent</a:t>
            </a:r>
            <a:r>
              <a:rPr lang="en-US" dirty="0"/>
              <a:t> properties for 3 and 4 RMs</a:t>
            </a:r>
          </a:p>
          <a:p>
            <a:pPr lvl="1"/>
            <a:r>
              <a:rPr lang="en-US" dirty="0"/>
              <a:t>Check that </a:t>
            </a:r>
            <a:r>
              <a:rPr lang="en-US" dirty="0" err="1"/>
              <a:t>TPSpec</a:t>
            </a:r>
            <a:r>
              <a:rPr lang="en-US" dirty="0"/>
              <a:t> implements </a:t>
            </a:r>
            <a:r>
              <a:rPr lang="en-US" dirty="0" err="1"/>
              <a:t>TCSpec</a:t>
            </a:r>
            <a:endParaRPr lang="en-US" dirty="0"/>
          </a:p>
          <a:p>
            <a:pPr lvl="1"/>
            <a:r>
              <a:rPr lang="en-US" dirty="0"/>
              <a:t>Experiment: can you make a change that breaks the invariants?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96BE1-A24A-64CD-2849-0BA05E28F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CDF37B-811D-985D-D439-892927682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C31AF-10AE-C206-9923-0B88843EF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13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1AE80B-8F6C-C8BF-D716-DFEB42C73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4695" y="2282032"/>
            <a:ext cx="3467100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6136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3DE06-ECB1-B21D-70CA-7B1468D9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Liveness and Fairness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7F80E-820A-B26F-7DB7-4777A35A5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Define a </a:t>
            </a:r>
            <a:r>
              <a:rPr lang="en-US" i="1" dirty="0"/>
              <a:t>liveness</a:t>
            </a:r>
            <a:r>
              <a:rPr lang="en-US" dirty="0"/>
              <a:t> property for the transaction commit problem</a:t>
            </a:r>
          </a:p>
          <a:p>
            <a:pPr lvl="1"/>
            <a:r>
              <a:rPr lang="en-US" dirty="0"/>
              <a:t>Eventually, all RMs must </a:t>
            </a:r>
            <a:r>
              <a:rPr lang="en-US" b="1" dirty="0"/>
              <a:t>commit</a:t>
            </a:r>
            <a:r>
              <a:rPr lang="en-US" dirty="0"/>
              <a:t> or </a:t>
            </a:r>
            <a:r>
              <a:rPr lang="en-US" b="1" dirty="0"/>
              <a:t>abort</a:t>
            </a:r>
          </a:p>
          <a:p>
            <a:pPr lvl="1"/>
            <a:r>
              <a:rPr lang="en-US" dirty="0"/>
              <a:t>In TLA, “eventually” is written as “&lt;&gt;”: Spec -&gt; &lt;&gt;(</a:t>
            </a:r>
            <a:r>
              <a:rPr lang="en-US" dirty="0" err="1"/>
              <a:t>logical_formula</a:t>
            </a:r>
            <a:r>
              <a:rPr lang="en-US" dirty="0"/>
              <a:t>)</a:t>
            </a:r>
          </a:p>
          <a:p>
            <a:r>
              <a:rPr lang="en-US" dirty="0"/>
              <a:t>Run TLC to check this property</a:t>
            </a:r>
          </a:p>
          <a:p>
            <a:pPr lvl="1"/>
            <a:r>
              <a:rPr lang="en-US" dirty="0"/>
              <a:t>Does it work? What error trace do you get?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33FFB-0061-3BC9-7EA3-9EB8EF5F0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3CC350-3204-6409-8C84-E4BABFBB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6A1DE-9043-D5F6-B072-6B4D5F36D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660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3DE06-ECB1-B21D-70CA-7B1468D9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Liveness and Fairness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7F80E-820A-B26F-7DB7-4777A35A5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a </a:t>
            </a:r>
            <a:r>
              <a:rPr lang="en-US" i="1" dirty="0"/>
              <a:t>fairness </a:t>
            </a:r>
            <a:r>
              <a:rPr lang="en-US" dirty="0"/>
              <a:t>constraint: require that if a </a:t>
            </a:r>
            <a:r>
              <a:rPr lang="en-US" dirty="0" err="1"/>
              <a:t>TPNext</a:t>
            </a:r>
            <a:r>
              <a:rPr lang="en-US" dirty="0"/>
              <a:t> action that changes one of our state variables is always enabled, it eventually occurs</a:t>
            </a:r>
          </a:p>
          <a:p>
            <a:pPr lvl="1"/>
            <a:r>
              <a:rPr lang="en-US" dirty="0"/>
              <a:t>WF_&lt;&lt;</a:t>
            </a:r>
            <a:r>
              <a:rPr lang="en-US" dirty="0" err="1"/>
              <a:t>rmState</a:t>
            </a:r>
            <a:r>
              <a:rPr lang="en-US" dirty="0"/>
              <a:t>, </a:t>
            </a:r>
            <a:r>
              <a:rPr lang="en-US" dirty="0" err="1"/>
              <a:t>tmState</a:t>
            </a:r>
            <a:r>
              <a:rPr lang="en-US" dirty="0"/>
              <a:t>, </a:t>
            </a:r>
            <a:r>
              <a:rPr lang="en-US" dirty="0" err="1"/>
              <a:t>tmPrepared</a:t>
            </a:r>
            <a:r>
              <a:rPr lang="en-US" dirty="0"/>
              <a:t>, </a:t>
            </a:r>
            <a:r>
              <a:rPr lang="en-US" dirty="0" err="1"/>
              <a:t>msgs</a:t>
            </a:r>
            <a:r>
              <a:rPr lang="en-US" dirty="0"/>
              <a:t>&gt;&gt;(</a:t>
            </a:r>
            <a:r>
              <a:rPr lang="en-US" dirty="0" err="1"/>
              <a:t>TPNext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Re-run TLC to check your liveness property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33FFB-0061-3BC9-7EA3-9EB8EF5F0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3CC350-3204-6409-8C84-E4BABFBB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6A1DE-9043-D5F6-B072-6B4D5F36D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866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6BC68-9758-3319-250C-46B311319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representing RM abort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24B3A-2E1C-3996-C7AC-4B3474F76E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Modify the spec to include RM abort messages, such that the TM only sends an abort if at least one RM has sent abort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041F51-860F-2579-0066-C44A96BA6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D9EC5E-E4ED-6D97-4A66-F70146C5B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C01C8-62A0-2DBC-D453-7C02827F8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745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1D110-66C9-F059-CF1B-AF96ECB72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representing failures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24817B-C10E-5ED6-2EB9-E1D5C3A411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can you modify the spec to explicitly reason about RM failures?</a:t>
            </a:r>
          </a:p>
          <a:p>
            <a:r>
              <a:rPr lang="en-US" dirty="0"/>
              <a:t>Without fairness constraint, we implicitly allow failure</a:t>
            </a:r>
          </a:p>
          <a:p>
            <a:pPr lvl="1"/>
            <a:r>
              <a:rPr lang="en-US" dirty="0"/>
              <a:t>A trace where one or more RMs ”stop” and never make another state transition is valid</a:t>
            </a:r>
          </a:p>
          <a:p>
            <a:pPr lvl="1"/>
            <a:r>
              <a:rPr lang="en-US" dirty="0"/>
              <a:t>But, this makes it hard to say anything useful about liveness: a trace where no RM ever takes an action </a:t>
            </a:r>
            <a:r>
              <a:rPr lang="en-US"/>
              <a:t>is valid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F4FE4E-E7C9-B61C-DB8C-8DBA09829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4F699-DDB7-BDB5-D92B-A85415332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861C3-6BAB-B9EA-73E2-938459CCF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215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087D8-469E-A01C-CE66-964014397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9A1EF-95F5-0E14-C5C5-77677804D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Review Raft spec: </a:t>
            </a:r>
            <a:r>
              <a:rPr lang="en-US" dirty="0">
                <a:hlinkClick r:id="rId2"/>
              </a:rPr>
              <a:t>https://github.com/ongardie/raft.tla</a:t>
            </a:r>
            <a:endParaRPr lang="en-US" dirty="0"/>
          </a:p>
          <a:p>
            <a:pPr lvl="1"/>
            <a:r>
              <a:rPr lang="en-US" dirty="0"/>
              <a:t>Can we specify correctness properties and run TLC? (README suggests this is not trivial)</a:t>
            </a:r>
          </a:p>
          <a:p>
            <a:r>
              <a:rPr lang="en-US" dirty="0"/>
              <a:t>How should we model failures?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813F29-32B4-7380-3EDA-167078018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10C935-6F90-A9E3-51EC-80E66C36B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2D9744-E65D-60AF-A612-ECF767D8D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575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24CA6-DDAE-7258-CB1F-65782DAA8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on TLA+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BD9AD-4D35-4D27-7D04-CBCCB4899C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Homepage: </a:t>
            </a:r>
            <a:r>
              <a:rPr lang="en-US" dirty="0">
                <a:hlinkClick r:id="rId2"/>
              </a:rPr>
              <a:t>http://lamport.azurewebsites.net/tla/tla.html</a:t>
            </a:r>
            <a:endParaRPr lang="en-US" dirty="0"/>
          </a:p>
          <a:p>
            <a:endParaRPr lang="en-US" dirty="0"/>
          </a:p>
          <a:p>
            <a:r>
              <a:rPr lang="en-US" dirty="0"/>
              <a:t>Video course by Leslie </a:t>
            </a:r>
            <a:r>
              <a:rPr lang="en-US" dirty="0" err="1"/>
              <a:t>Lamport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http://lamport.azurewebsites.net/video/videos.html</a:t>
            </a:r>
            <a:endParaRPr lang="en-US" dirty="0"/>
          </a:p>
          <a:p>
            <a:endParaRPr lang="en-US" dirty="0"/>
          </a:p>
          <a:p>
            <a:r>
              <a:rPr lang="en-US" dirty="0"/>
              <a:t>TLA+ and </a:t>
            </a:r>
            <a:r>
              <a:rPr lang="en-US" dirty="0" err="1"/>
              <a:t>PlusCal</a:t>
            </a:r>
            <a:r>
              <a:rPr lang="en-US" dirty="0"/>
              <a:t> tutorial: </a:t>
            </a:r>
            <a:r>
              <a:rPr lang="en-US" dirty="0">
                <a:hlinkClick r:id="rId4"/>
              </a:rPr>
              <a:t>https://www.learntla.com/index.html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Used in industry, Amazon has reported on their use</a:t>
            </a:r>
          </a:p>
          <a:p>
            <a:pPr lvl="1"/>
            <a:r>
              <a:rPr lang="en-US" sz="22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Paper: “</a:t>
            </a:r>
            <a:r>
              <a:rPr lang="en-US" sz="2200" dirty="0">
                <a:solidFill>
                  <a:srgbClr val="0000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Why Amazon Chose TLA+</a:t>
            </a:r>
            <a:r>
              <a:rPr lang="en-US" sz="22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” Chris Newcombe Amazon, Inc., 2014.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EE549-051A-CA7A-C866-2927DE2D5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27B893-7D43-A61B-69FB-C7A887C5A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4DF7A1-131B-0909-C4BF-296C04BEA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829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22581-5C0B-80AC-F7F2-61473B87C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TLA+ (Temporal Logic of Actions)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ACCD6-D435-157B-7D29-78D8BCB3E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Mathematical formalism for specifying asynchronous distributed systems</a:t>
            </a:r>
          </a:p>
          <a:p>
            <a:pPr lvl="1"/>
            <a:r>
              <a:rPr lang="en-US" dirty="0"/>
              <a:t>Everything is expressed as logical formulas</a:t>
            </a:r>
          </a:p>
          <a:p>
            <a:r>
              <a:rPr lang="en-US" dirty="0"/>
              <a:t>Developed by Leslie </a:t>
            </a:r>
            <a:r>
              <a:rPr lang="en-US" dirty="0" err="1"/>
              <a:t>Lamport</a:t>
            </a:r>
            <a:r>
              <a:rPr lang="en-US" dirty="0"/>
              <a:t>: “Best way to describe things precisely is with simple mathematics.”</a:t>
            </a:r>
          </a:p>
          <a:p>
            <a:pPr lvl="1"/>
            <a:r>
              <a:rPr lang="en-US" dirty="0" err="1"/>
              <a:t>e.g</a:t>
            </a:r>
            <a:r>
              <a:rPr lang="en-US" dirty="0"/>
              <a:t>: \E x \in S : \A y \in S : y &lt;= x     (maximum element of a set)</a:t>
            </a:r>
          </a:p>
          <a:p>
            <a:r>
              <a:rPr lang="en-US" dirty="0"/>
              <a:t>Useful for eliminating fundamental design bugs, which are hard to find and expensive to correct in code</a:t>
            </a:r>
          </a:p>
          <a:p>
            <a:pPr lvl="1"/>
            <a:r>
              <a:rPr lang="en-US" dirty="0"/>
              <a:t>But also useful for other things, like understanding systems better, comparing designs, ... [</a:t>
            </a:r>
            <a:r>
              <a:rPr lang="en-US" dirty="0">
                <a:hlinkClick r:id="rId2"/>
              </a:rPr>
              <a:t>Geambasu+08</a:t>
            </a:r>
            <a:r>
              <a:rPr lang="en-US" dirty="0"/>
              <a:t>]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FE12A-1461-0D7A-E954-579289F0E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0CD063-D652-DD10-7AAE-F85D0079E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E62318-BC6B-60A1-3105-AB1D64F78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68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A4477-2B8A-14AD-1630-190B05E27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TLA+ Suite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70D27-6AF1-BF6F-C7F4-DA20A4D5D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756150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TLA+</a:t>
            </a:r>
            <a:r>
              <a:rPr lang="en-US" dirty="0"/>
              <a:t>, the formalism:</a:t>
            </a:r>
          </a:p>
          <a:p>
            <a:pPr lvl="1"/>
            <a:r>
              <a:rPr lang="en-US" dirty="0"/>
              <a:t>Adopts the state machine perspective of a distributed system</a:t>
            </a:r>
          </a:p>
          <a:p>
            <a:pPr lvl="1"/>
            <a:r>
              <a:rPr lang="en-US" dirty="0"/>
              <a:t>Inherently assumes concurrency, non-determinism, and failures, but you can specify constraints (called “fairness”).</a:t>
            </a:r>
          </a:p>
          <a:p>
            <a:r>
              <a:rPr lang="en-US" dirty="0"/>
              <a:t>Supports two types of properties:</a:t>
            </a:r>
          </a:p>
          <a:p>
            <a:pPr lvl="1"/>
            <a:r>
              <a:rPr lang="en-US" b="1" dirty="0"/>
              <a:t>Safety</a:t>
            </a:r>
            <a:r>
              <a:rPr lang="en-US" dirty="0"/>
              <a:t>: Must hold for all states (e.g., at any state, at least one server has the committed data).</a:t>
            </a:r>
          </a:p>
          <a:p>
            <a:pPr lvl="1"/>
            <a:r>
              <a:rPr lang="en-US" b="1" dirty="0"/>
              <a:t>Liveness</a:t>
            </a:r>
            <a:r>
              <a:rPr lang="en-US" dirty="0"/>
              <a:t>: Must eventually must hold (e.g., eventually all replicas have the committed data).</a:t>
            </a:r>
          </a:p>
          <a:p>
            <a:r>
              <a:rPr lang="en-US" b="1" dirty="0"/>
              <a:t>TLC</a:t>
            </a:r>
            <a:r>
              <a:rPr lang="en-US" dirty="0"/>
              <a:t>, the model checker:</a:t>
            </a:r>
          </a:p>
          <a:p>
            <a:pPr lvl="1"/>
            <a:r>
              <a:rPr lang="en-US" dirty="0"/>
              <a:t>Verifies that all states/behaviors satisfy the properties within a bounded configuration space.</a:t>
            </a:r>
          </a:p>
          <a:p>
            <a:r>
              <a:rPr lang="en-US" b="1" dirty="0" err="1"/>
              <a:t>PlusCal</a:t>
            </a:r>
            <a:r>
              <a:rPr lang="en-US" dirty="0"/>
              <a:t>: imperative wrapper around TLA+ math.</a:t>
            </a:r>
          </a:p>
          <a:p>
            <a:pPr lvl="1"/>
            <a:r>
              <a:rPr lang="en-US" dirty="0"/>
              <a:t>Closer to how we typically write algorithms in pseudocode</a:t>
            </a:r>
          </a:p>
          <a:p>
            <a:pPr lvl="1"/>
            <a:r>
              <a:rPr lang="en-US" dirty="0"/>
              <a:t>Can be automatically translated to TLA+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EA104-DAAB-F0B3-96FA-7F218817C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EF8A72-ACEE-4D81-C4E2-F956E3C6D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E2CCC5-6706-F185-9F2C-04DBD824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5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84200-7A23-4840-B809-09755CCF4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Machine Specification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2BD9B-F1BE-3170-8AAE-4E7469FAA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“State” in TLA+ refers to the entire, global state of the specified distributed system</a:t>
            </a:r>
          </a:p>
          <a:p>
            <a:r>
              <a:rPr lang="en-US" dirty="0"/>
              <a:t>A distributed system specification consists of:</a:t>
            </a:r>
          </a:p>
          <a:p>
            <a:pPr lvl="1"/>
            <a:r>
              <a:rPr lang="en-US" dirty="0"/>
              <a:t>A set of potential initial states (</a:t>
            </a:r>
            <a:r>
              <a:rPr lang="en-US" b="1" dirty="0"/>
              <a:t>Init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Next-state relation (</a:t>
            </a:r>
            <a:r>
              <a:rPr lang="en-US" b="1" dirty="0"/>
              <a:t>Next</a:t>
            </a:r>
            <a:r>
              <a:rPr lang="en-US" dirty="0"/>
              <a:t>): The set of all the possible transitions among pairs of states.</a:t>
            </a:r>
          </a:p>
          <a:p>
            <a:pPr lvl="2"/>
            <a:r>
              <a:rPr lang="en-US" dirty="0"/>
              <a:t>These are defined as logical formulas that may or may not become true (“fire”) in any given state.</a:t>
            </a:r>
          </a:p>
          <a:p>
            <a:pPr lvl="2"/>
            <a:r>
              <a:rPr lang="en-US" dirty="0"/>
              <a:t>TLC will try them all in any given state. Those that “fire” will be followed and may create new states.</a:t>
            </a:r>
          </a:p>
          <a:p>
            <a:pPr lvl="1"/>
            <a:r>
              <a:rPr lang="en-US" dirty="0"/>
              <a:t>Then, </a:t>
            </a:r>
            <a:r>
              <a:rPr lang="en-US" b="1" dirty="0"/>
              <a:t>Spec == Init /\ []Next</a:t>
            </a:r>
          </a:p>
          <a:p>
            <a:r>
              <a:rPr lang="en-US" dirty="0"/>
              <a:t>Properties are also specified as logical formulas, with two operators:</a:t>
            </a:r>
          </a:p>
          <a:p>
            <a:pPr lvl="1"/>
            <a:r>
              <a:rPr lang="en-US" dirty="0"/>
              <a:t>Safety:  Spec -&gt; [](</a:t>
            </a:r>
            <a:r>
              <a:rPr lang="en-US" dirty="0" err="1"/>
              <a:t>logical_formula</a:t>
            </a:r>
            <a:r>
              <a:rPr lang="en-US" dirty="0"/>
              <a:t>)           (for all states)</a:t>
            </a:r>
          </a:p>
          <a:p>
            <a:pPr lvl="1"/>
            <a:r>
              <a:rPr lang="en-US" dirty="0"/>
              <a:t>Liveness:  Spec -&gt; &lt;&gt;(</a:t>
            </a:r>
            <a:r>
              <a:rPr lang="en-US" dirty="0" err="1"/>
              <a:t>logical_formula</a:t>
            </a:r>
            <a:r>
              <a:rPr lang="en-US" dirty="0"/>
              <a:t>)     (eventually)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05DB14-2574-BC4F-C827-1635B7140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71E272-09A2-4090-06EA-F670D93C9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D46E5C-3C93-E109-05F2-39C6A9754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377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4920D-F77C-CFDC-1000-E20F4C846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Toy TLA+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C39F0-118F-4B5A-F434-53F996827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Consider simple C code example: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38AF1-1512-8C06-251E-8542AED73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322D5-F0D0-9A23-101D-0D6D4A230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D0908-DFB6-9D48-F729-C9296B306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B4CB85-1E42-1168-D811-53A524D8D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571" y="2187569"/>
            <a:ext cx="7772400" cy="18732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2C0F05-E8DB-CF10-4C82-5B59ADF96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0428" y="3715657"/>
            <a:ext cx="6960277" cy="25335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ADCB2BF-AB03-257B-BA9D-3D44C8B7FC23}"/>
              </a:ext>
            </a:extLst>
          </p:cNvPr>
          <p:cNvSpPr txBox="1"/>
          <p:nvPr/>
        </p:nvSpPr>
        <p:spPr>
          <a:xfrm>
            <a:off x="867905" y="4831560"/>
            <a:ext cx="355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pc = program control</a:t>
            </a:r>
          </a:p>
          <a:p>
            <a:r>
              <a:rPr lang="en-US" dirty="0"/>
              <a:t>indicates what the next statement to execute is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F09D6F-AE2E-1756-7B5E-63C4522118DB}"/>
              </a:ext>
            </a:extLst>
          </p:cNvPr>
          <p:cNvSpPr txBox="1"/>
          <p:nvPr/>
        </p:nvSpPr>
        <p:spPr>
          <a:xfrm>
            <a:off x="6981372" y="1416841"/>
            <a:ext cx="67752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hlinkClick r:id="rId4"/>
              </a:rPr>
              <a:t>http://lamport.azurewebsites.net/video/smintla.html</a:t>
            </a:r>
            <a:r>
              <a:rPr lang="en-US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06763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B5711-EB28-AB19-8AF7-E799D03E7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 Commit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E257C-B7AE-01D3-87C5-FC7A63CC0C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Participants (Resource Managers) must vote on whether to </a:t>
            </a:r>
            <a:r>
              <a:rPr lang="en-US" b="1" dirty="0"/>
              <a:t>commit</a:t>
            </a:r>
            <a:r>
              <a:rPr lang="en-US" dirty="0"/>
              <a:t> or </a:t>
            </a:r>
            <a:r>
              <a:rPr lang="en-US" b="1" dirty="0"/>
              <a:t>abort</a:t>
            </a:r>
            <a:r>
              <a:rPr lang="en-US" dirty="0"/>
              <a:t> a transaction</a:t>
            </a:r>
          </a:p>
          <a:p>
            <a:r>
              <a:rPr lang="en-US" dirty="0">
                <a:solidFill>
                  <a:srgbClr val="0713FF"/>
                </a:solidFill>
              </a:rPr>
              <a:t>Safety criteria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All participants that reach a decision reach the </a:t>
            </a:r>
            <a:r>
              <a:rPr lang="en-US" b="1" dirty="0"/>
              <a:t>same decision</a:t>
            </a:r>
            <a:endParaRPr lang="en-US" dirty="0"/>
          </a:p>
          <a:p>
            <a:pPr lvl="1"/>
            <a:r>
              <a:rPr lang="en-US" dirty="0"/>
              <a:t>A commit decision can only be reached if </a:t>
            </a:r>
            <a:r>
              <a:rPr lang="en-US" b="1" dirty="0"/>
              <a:t>all</a:t>
            </a:r>
            <a:r>
              <a:rPr lang="en-US" dirty="0"/>
              <a:t> participants vote to commit (</a:t>
            </a:r>
            <a:r>
              <a:rPr lang="en-US" b="1" dirty="0"/>
              <a:t>veto property</a:t>
            </a:r>
            <a:r>
              <a:rPr lang="en-US" dirty="0"/>
              <a:t>)</a:t>
            </a:r>
          </a:p>
          <a:p>
            <a:r>
              <a:rPr lang="en-US" dirty="0">
                <a:solidFill>
                  <a:srgbClr val="0713FF"/>
                </a:solidFill>
              </a:rPr>
              <a:t>Liveness criteria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If there are no failures, and all participants vote to commit, the decision will be commit</a:t>
            </a:r>
          </a:p>
          <a:p>
            <a:pPr lvl="1"/>
            <a:r>
              <a:rPr lang="en-US" dirty="0"/>
              <a:t>At any point, </a:t>
            </a:r>
            <a:r>
              <a:rPr lang="en-US" b="1" dirty="0"/>
              <a:t>if all failures are repaired </a:t>
            </a:r>
            <a:r>
              <a:rPr lang="en-US" dirty="0"/>
              <a:t>and no new failures are introduced, then all the participants will </a:t>
            </a:r>
            <a:r>
              <a:rPr lang="en-US" b="1" dirty="0"/>
              <a:t>eventually reach a decision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F0E9CE-9BB1-CE96-C851-1C4A5D048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65194-9AE6-C60D-29F7-3254BD692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83D45A-3115-DC47-5298-8EA015F54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508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1C5DE-3948-BD91-0499-3B27C6AA8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Two-Phase Commit: Transaction Commit Protocol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F4306-55A5-47FA-B2A6-3D3C015B2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5077679" cy="4525963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rgbClr val="0713FF"/>
                </a:solidFill>
              </a:rPr>
              <a:t>Transaction manager</a:t>
            </a:r>
            <a:r>
              <a:rPr lang="en-US" dirty="0"/>
              <a:t> manages protocol for all participants</a:t>
            </a:r>
            <a:endParaRPr lang="en-US" i="1" dirty="0"/>
          </a:p>
          <a:p>
            <a:r>
              <a:rPr lang="en-US" dirty="0"/>
              <a:t>Two phases:</a:t>
            </a:r>
          </a:p>
          <a:p>
            <a:pPr lvl="1"/>
            <a:r>
              <a:rPr lang="en-US" b="1" dirty="0"/>
              <a:t>Vote</a:t>
            </a:r>
            <a:r>
              <a:rPr lang="en-US" dirty="0"/>
              <a:t>: all participants vote on whether to commit or abort</a:t>
            </a:r>
          </a:p>
          <a:p>
            <a:pPr lvl="1"/>
            <a:r>
              <a:rPr lang="en-US" b="1" dirty="0"/>
              <a:t>Decision</a:t>
            </a:r>
            <a:r>
              <a:rPr lang="en-US" dirty="0"/>
              <a:t>: transaction manager sends out final decision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086F95-60DB-7953-52F2-A2C2BF847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01281-73C2-3394-B674-6322CD7DD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483B7C-7193-C6B4-CAC1-3A7237AA9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7</a:t>
            </a:fld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33B95EB-2FA2-5934-E0F9-EC97B5791032}"/>
              </a:ext>
            </a:extLst>
          </p:cNvPr>
          <p:cNvCxnSpPr>
            <a:cxnSpLocks/>
          </p:cNvCxnSpPr>
          <p:nvPr/>
        </p:nvCxnSpPr>
        <p:spPr>
          <a:xfrm flipV="1">
            <a:off x="6851436" y="3241725"/>
            <a:ext cx="4817803" cy="466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08AD2F-58B7-DEB8-5EB8-53E6C7740B5A}"/>
              </a:ext>
            </a:extLst>
          </p:cNvPr>
          <p:cNvCxnSpPr>
            <a:cxnSpLocks/>
          </p:cNvCxnSpPr>
          <p:nvPr/>
        </p:nvCxnSpPr>
        <p:spPr>
          <a:xfrm flipV="1">
            <a:off x="6851436" y="4106451"/>
            <a:ext cx="4841881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98F59FA-ED83-CAC7-F8D6-1A37413A77FA}"/>
              </a:ext>
            </a:extLst>
          </p:cNvPr>
          <p:cNvCxnSpPr>
            <a:cxnSpLocks/>
          </p:cNvCxnSpPr>
          <p:nvPr/>
        </p:nvCxnSpPr>
        <p:spPr>
          <a:xfrm flipV="1">
            <a:off x="6851436" y="4966429"/>
            <a:ext cx="4817803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F8B9D9A-00ED-EF37-4CC2-F74346158456}"/>
              </a:ext>
            </a:extLst>
          </p:cNvPr>
          <p:cNvCxnSpPr>
            <a:cxnSpLocks/>
          </p:cNvCxnSpPr>
          <p:nvPr/>
        </p:nvCxnSpPr>
        <p:spPr>
          <a:xfrm>
            <a:off x="6851436" y="3246385"/>
            <a:ext cx="1490067" cy="865882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0671B34-D81A-D2FD-0F38-576BBEBBA8E3}"/>
              </a:ext>
            </a:extLst>
          </p:cNvPr>
          <p:cNvCxnSpPr>
            <a:cxnSpLocks/>
          </p:cNvCxnSpPr>
          <p:nvPr/>
        </p:nvCxnSpPr>
        <p:spPr>
          <a:xfrm>
            <a:off x="6851436" y="3246385"/>
            <a:ext cx="1490551" cy="1738802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F6D7CC0-5A3C-3C82-3DF6-8D40B61DBE6B}"/>
              </a:ext>
            </a:extLst>
          </p:cNvPr>
          <p:cNvCxnSpPr>
            <a:cxnSpLocks/>
          </p:cNvCxnSpPr>
          <p:nvPr/>
        </p:nvCxnSpPr>
        <p:spPr>
          <a:xfrm flipV="1">
            <a:off x="8341987" y="3255282"/>
            <a:ext cx="1685749" cy="808695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FF1FCE1-CC59-5FB1-59B5-F0BCAF0AD353}"/>
              </a:ext>
            </a:extLst>
          </p:cNvPr>
          <p:cNvCxnSpPr>
            <a:cxnSpLocks/>
          </p:cNvCxnSpPr>
          <p:nvPr/>
        </p:nvCxnSpPr>
        <p:spPr>
          <a:xfrm flipV="1">
            <a:off x="8386231" y="3279236"/>
            <a:ext cx="1656736" cy="1675994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FAB6CB10-7068-FF7E-DBF9-165E8CAC35CA}"/>
              </a:ext>
            </a:extLst>
          </p:cNvPr>
          <p:cNvSpPr txBox="1"/>
          <p:nvPr/>
        </p:nvSpPr>
        <p:spPr>
          <a:xfrm>
            <a:off x="6781341" y="2575538"/>
            <a:ext cx="1560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Vote-Request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BEAA8ED-9584-80A3-5FE4-5CB889675385}"/>
              </a:ext>
            </a:extLst>
          </p:cNvPr>
          <p:cNvSpPr txBox="1"/>
          <p:nvPr/>
        </p:nvSpPr>
        <p:spPr>
          <a:xfrm>
            <a:off x="8226278" y="2502960"/>
            <a:ext cx="19766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(Commit or Abort)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4F67BA1-9745-5D0F-39F2-598A60F00541}"/>
              </a:ext>
            </a:extLst>
          </p:cNvPr>
          <p:cNvSpPr txBox="1"/>
          <p:nvPr/>
        </p:nvSpPr>
        <p:spPr>
          <a:xfrm>
            <a:off x="10021579" y="2511856"/>
            <a:ext cx="1680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prstClr val="black"/>
                </a:solidFill>
                <a:latin typeface="Calibri"/>
              </a:rPr>
              <a:t>Global-Commit or Global-Abort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38FECDF-EDB1-89D7-04D9-D277C92E59DE}"/>
              </a:ext>
            </a:extLst>
          </p:cNvPr>
          <p:cNvCxnSpPr>
            <a:cxnSpLocks/>
          </p:cNvCxnSpPr>
          <p:nvPr/>
        </p:nvCxnSpPr>
        <p:spPr>
          <a:xfrm>
            <a:off x="10083776" y="3241725"/>
            <a:ext cx="1609541" cy="855830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F66A942-BC94-FB19-4B95-B0DA13CEE6CB}"/>
              </a:ext>
            </a:extLst>
          </p:cNvPr>
          <p:cNvCxnSpPr>
            <a:cxnSpLocks/>
          </p:cNvCxnSpPr>
          <p:nvPr/>
        </p:nvCxnSpPr>
        <p:spPr>
          <a:xfrm>
            <a:off x="10066079" y="3276934"/>
            <a:ext cx="1603160" cy="1677577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C167EC7-25BF-9DA4-993B-D851791275AD}"/>
              </a:ext>
            </a:extLst>
          </p:cNvPr>
          <p:cNvCxnSpPr>
            <a:cxnSpLocks/>
          </p:cNvCxnSpPr>
          <p:nvPr/>
        </p:nvCxnSpPr>
        <p:spPr>
          <a:xfrm>
            <a:off x="8374650" y="2446331"/>
            <a:ext cx="0" cy="290943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36DC860-3317-3CEE-411A-426F1555AB82}"/>
              </a:ext>
            </a:extLst>
          </p:cNvPr>
          <p:cNvCxnSpPr>
            <a:cxnSpLocks/>
          </p:cNvCxnSpPr>
          <p:nvPr/>
        </p:nvCxnSpPr>
        <p:spPr>
          <a:xfrm>
            <a:off x="10060399" y="2446331"/>
            <a:ext cx="0" cy="290943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3DCA7BE-9672-AF03-E020-790BDCDBD8D3}"/>
              </a:ext>
            </a:extLst>
          </p:cNvPr>
          <p:cNvCxnSpPr>
            <a:cxnSpLocks/>
          </p:cNvCxnSpPr>
          <p:nvPr/>
        </p:nvCxnSpPr>
        <p:spPr>
          <a:xfrm>
            <a:off x="11702386" y="2446331"/>
            <a:ext cx="0" cy="290943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83F326E-6D63-460F-81D3-C1776CB60C31}"/>
              </a:ext>
            </a:extLst>
          </p:cNvPr>
          <p:cNvGrpSpPr/>
          <p:nvPr/>
        </p:nvGrpSpPr>
        <p:grpSpPr>
          <a:xfrm>
            <a:off x="5478600" y="2914092"/>
            <a:ext cx="1490551" cy="2438614"/>
            <a:chOff x="-400134" y="1557844"/>
            <a:chExt cx="1490551" cy="2438614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1A504F6E-912B-8230-66D5-B04D5B7DCB62}"/>
                </a:ext>
              </a:extLst>
            </p:cNvPr>
            <p:cNvGrpSpPr/>
            <p:nvPr/>
          </p:nvGrpSpPr>
          <p:grpSpPr>
            <a:xfrm>
              <a:off x="-158308" y="1557844"/>
              <a:ext cx="1248725" cy="729770"/>
              <a:chOff x="1806954" y="3242052"/>
              <a:chExt cx="1248725" cy="729770"/>
            </a:xfrm>
          </p:grpSpPr>
          <p:pic>
            <p:nvPicPr>
              <p:cNvPr id="65" name="Graphic 64" descr="Database">
                <a:extLst>
                  <a:ext uri="{FF2B5EF4-FFF2-40B4-BE49-F238E27FC236}">
                    <a16:creationId xmlns:a16="http://schemas.microsoft.com/office/drawing/2014/main" id="{5817B402-25B0-8B80-E041-047387CCAE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325909" y="3242052"/>
                <a:ext cx="729770" cy="729770"/>
              </a:xfrm>
              <a:prstGeom prst="rect">
                <a:avLst/>
              </a:prstGeom>
            </p:spPr>
          </p:pic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489ED113-808F-B762-60A7-AB05B7F453EB}"/>
                  </a:ext>
                </a:extLst>
              </p:cNvPr>
              <p:cNvSpPr txBox="1"/>
              <p:nvPr/>
            </p:nvSpPr>
            <p:spPr>
              <a:xfrm>
                <a:off x="1806954" y="3351821"/>
                <a:ext cx="729769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TM</a:t>
                </a: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CDF9F369-057B-8608-4DF9-2EBA2893B703}"/>
                </a:ext>
              </a:extLst>
            </p:cNvPr>
            <p:cNvGrpSpPr/>
            <p:nvPr/>
          </p:nvGrpSpPr>
          <p:grpSpPr>
            <a:xfrm>
              <a:off x="-400134" y="2396712"/>
              <a:ext cx="1490551" cy="729770"/>
              <a:chOff x="1565128" y="3242052"/>
              <a:chExt cx="1490551" cy="729770"/>
            </a:xfrm>
          </p:grpSpPr>
          <p:pic>
            <p:nvPicPr>
              <p:cNvPr id="63" name="Graphic 62" descr="Database">
                <a:extLst>
                  <a:ext uri="{FF2B5EF4-FFF2-40B4-BE49-F238E27FC236}">
                    <a16:creationId xmlns:a16="http://schemas.microsoft.com/office/drawing/2014/main" id="{710F68D7-82E8-43FF-6983-13A56B6CA9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325909" y="3242052"/>
                <a:ext cx="729770" cy="729770"/>
              </a:xfrm>
              <a:prstGeom prst="rect">
                <a:avLst/>
              </a:prstGeom>
            </p:spPr>
          </p:pic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82DB2B9-F906-E867-EC63-94EC5789769E}"/>
                  </a:ext>
                </a:extLst>
              </p:cNvPr>
              <p:cNvSpPr txBox="1"/>
              <p:nvPr/>
            </p:nvSpPr>
            <p:spPr>
              <a:xfrm>
                <a:off x="1565128" y="3351821"/>
                <a:ext cx="971596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600" dirty="0">
                    <a:solidFill>
                      <a:prstClr val="black"/>
                    </a:solidFill>
                    <a:latin typeface="Calibri"/>
                  </a:rPr>
                  <a:t>RM</a:t>
                </a:r>
                <a:r>
                  <a:rPr lang="en-US" sz="2600" baseline="-25000" dirty="0">
                    <a:solidFill>
                      <a:prstClr val="black"/>
                    </a:solidFill>
                    <a:latin typeface="Calibri"/>
                  </a:rPr>
                  <a:t>1</a:t>
                </a:r>
                <a:endPara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369A349-BB57-7FB0-E8B9-DECE3884AADB}"/>
                </a:ext>
              </a:extLst>
            </p:cNvPr>
            <p:cNvGrpSpPr/>
            <p:nvPr/>
          </p:nvGrpSpPr>
          <p:grpSpPr>
            <a:xfrm>
              <a:off x="-400134" y="3266688"/>
              <a:ext cx="1490551" cy="729770"/>
              <a:chOff x="1565128" y="3242052"/>
              <a:chExt cx="1490551" cy="729770"/>
            </a:xfrm>
          </p:grpSpPr>
          <p:pic>
            <p:nvPicPr>
              <p:cNvPr id="61" name="Graphic 60" descr="Database">
                <a:extLst>
                  <a:ext uri="{FF2B5EF4-FFF2-40B4-BE49-F238E27FC236}">
                    <a16:creationId xmlns:a16="http://schemas.microsoft.com/office/drawing/2014/main" id="{D289F254-3827-E5A5-6090-58A768BE85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325909" y="3242052"/>
                <a:ext cx="729770" cy="729770"/>
              </a:xfrm>
              <a:prstGeom prst="rect">
                <a:avLst/>
              </a:prstGeom>
            </p:spPr>
          </p:pic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B4B3269-EADC-F590-836B-A305DB0D846F}"/>
                  </a:ext>
                </a:extLst>
              </p:cNvPr>
              <p:cNvSpPr txBox="1"/>
              <p:nvPr/>
            </p:nvSpPr>
            <p:spPr>
              <a:xfrm>
                <a:off x="1565128" y="3351821"/>
                <a:ext cx="971595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600" dirty="0">
                    <a:solidFill>
                      <a:prstClr val="black"/>
                    </a:solidFill>
                    <a:latin typeface="Calibri"/>
                  </a:rPr>
                  <a:t>RM</a:t>
                </a:r>
                <a:r>
                  <a:rPr lang="en-US" sz="2600" baseline="-25000" dirty="0">
                    <a:solidFill>
                      <a:prstClr val="black"/>
                    </a:solidFill>
                    <a:latin typeface="Calibri"/>
                  </a:rPr>
                  <a:t>2</a:t>
                </a:r>
                <a:endPara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45610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6E12C-16D6-9901-35A9-5C36A27EB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Two-Phase Commit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E401C-0EE3-D495-0360-18CBFAC0A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TM sends </a:t>
            </a:r>
            <a:r>
              <a:rPr lang="en-US" b="1" dirty="0"/>
              <a:t>vote request </a:t>
            </a:r>
            <a:r>
              <a:rPr lang="en-US" dirty="0"/>
              <a:t>to each RM</a:t>
            </a:r>
          </a:p>
          <a:p>
            <a:r>
              <a:rPr lang="en-US" dirty="0"/>
              <a:t>RMs must determine whether they can commit the request</a:t>
            </a:r>
          </a:p>
          <a:p>
            <a:pPr lvl="1"/>
            <a:r>
              <a:rPr lang="en-US" dirty="0"/>
              <a:t>Acquire necessary locks, check system invariants, write to disk (write-ahead log)</a:t>
            </a:r>
          </a:p>
          <a:p>
            <a:pPr lvl="1"/>
            <a:r>
              <a:rPr lang="en-US" dirty="0"/>
              <a:t>Write commit/abort vote to disk, then send to coordinator</a:t>
            </a:r>
          </a:p>
          <a:p>
            <a:r>
              <a:rPr lang="en-US" dirty="0"/>
              <a:t>TM collects responses from all participants</a:t>
            </a:r>
          </a:p>
          <a:p>
            <a:pPr lvl="1"/>
            <a:r>
              <a:rPr lang="en-US" dirty="0"/>
              <a:t>If </a:t>
            </a:r>
            <a:r>
              <a:rPr lang="en-US" i="1" dirty="0"/>
              <a:t>all</a:t>
            </a:r>
            <a:r>
              <a:rPr lang="en-US" dirty="0"/>
              <a:t> respond vote-commit, then send global-commit</a:t>
            </a:r>
          </a:p>
          <a:p>
            <a:pPr lvl="1"/>
            <a:r>
              <a:rPr lang="en-US" dirty="0"/>
              <a:t>If any participant says abort, send global-abort</a:t>
            </a:r>
          </a:p>
          <a:p>
            <a:r>
              <a:rPr lang="en-US" dirty="0"/>
              <a:t>RMs commit/abort upon receiving decision from coordinator – write decision to disk, apply to database (or not) and release locks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9F7BA6-016E-C50C-A034-0442ABDB0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194EB9-2FB6-A2D5-5F95-928AEB6ED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04DDEC-2FFC-0DC1-FB91-5A844EBED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14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4D0C1-48D4-C4E7-7575-8F9BBE3C6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TLA+ Example: Transaction Commit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275D2-FD31-4371-C977-7745781B9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7286171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We want </a:t>
            </a:r>
            <a:r>
              <a:rPr lang="en-US" i="1" dirty="0"/>
              <a:t>all participants </a:t>
            </a:r>
            <a:r>
              <a:rPr lang="en-US" dirty="0"/>
              <a:t>to </a:t>
            </a:r>
            <a:r>
              <a:rPr lang="en-US" b="1" dirty="0"/>
              <a:t>commit</a:t>
            </a:r>
            <a:r>
              <a:rPr lang="en-US" dirty="0"/>
              <a:t>, </a:t>
            </a:r>
            <a:r>
              <a:rPr lang="en-US" i="1" dirty="0"/>
              <a:t>OR all participants</a:t>
            </a:r>
            <a:r>
              <a:rPr lang="en-US" dirty="0"/>
              <a:t> to </a:t>
            </a:r>
            <a:r>
              <a:rPr lang="en-US" b="1" dirty="0"/>
              <a:t>abort</a:t>
            </a:r>
          </a:p>
          <a:p>
            <a:r>
              <a:rPr lang="en-US" dirty="0"/>
              <a:t>We can write a TLA+ specification for the set of transitions in the state machine diagram, and use TLC to show that we cannot reach an inconsistent state </a:t>
            </a:r>
          </a:p>
          <a:p>
            <a:pPr lvl="1"/>
            <a:r>
              <a:rPr lang="en-US" dirty="0">
                <a:hlinkClick r:id="rId2"/>
              </a:rPr>
              <a:t>https://lamport.azurewebsites.net/video/video5.html</a:t>
            </a:r>
            <a:r>
              <a:rPr lang="en-US" dirty="0"/>
              <a:t> </a:t>
            </a:r>
          </a:p>
          <a:p>
            <a:r>
              <a:rPr lang="en-US" dirty="0"/>
              <a:t>We can write TLA+ specification for the </a:t>
            </a:r>
            <a:r>
              <a:rPr lang="en-US" b="1" dirty="0"/>
              <a:t>two-phase commit</a:t>
            </a:r>
            <a:r>
              <a:rPr lang="en-US" dirty="0"/>
              <a:t> protocol, and show that it correctly implements that transaction commit spec</a:t>
            </a:r>
          </a:p>
          <a:p>
            <a:pPr lvl="1"/>
            <a:r>
              <a:rPr lang="en-US" dirty="0">
                <a:hlinkClick r:id="rId3"/>
              </a:rPr>
              <a:t>https://lamport.azurewebsites.net/video/video6.html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96BE1-A24A-64CD-2849-0BA05E28F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09/24/2024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CDF37B-811D-985D-D439-892927682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 3551: Lab 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C31AF-10AE-C206-9923-0B88843EF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1AE80B-8F6C-C8BF-D716-DFEB42C737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4695" y="2282032"/>
            <a:ext cx="3467100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714046"/>
      </p:ext>
    </p:extLst>
  </p:cSld>
  <p:clrMapOvr>
    <a:masterClrMapping/>
  </p:clrMapOvr>
</p:sld>
</file>

<file path=ppt/theme/theme1.xml><?xml version="1.0" encoding="utf-8"?>
<a:theme xmlns:a="http://schemas.openxmlformats.org/drawingml/2006/main" name="dsn201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E8870391-5537-DA42-A77E-E27711F8CD2E}" vid="{330DC1E9-C794-1949-A92D-DD4FBE9BA42C}"/>
    </a:ext>
  </a:extLst>
</a:theme>
</file>

<file path=ppt/theme/theme2.xml><?xml version="1.0" encoding="utf-8"?>
<a:theme xmlns:a="http://schemas.openxmlformats.org/drawingml/2006/main" name="2_dsn201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A844357-54B1-DB41-8545-79949D256BC7}" vid="{75EA5788-8CD6-6A41-96BE-AFEECBA99E4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dsn2017</Template>
  <TotalTime>22827</TotalTime>
  <Words>1484</Words>
  <Application>Microsoft Macintosh PowerPoint</Application>
  <PresentationFormat>Widescreen</PresentationFormat>
  <Paragraphs>196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Cambria</vt:lpstr>
      <vt:lpstr>dsn2017</vt:lpstr>
      <vt:lpstr>2_dsn2017</vt:lpstr>
      <vt:lpstr>CS 3551: Advanced Topics in Distributed Information Systems</vt:lpstr>
      <vt:lpstr>TLA+ (Temporal Logic of Actions)</vt:lpstr>
      <vt:lpstr>TLA+ Suite</vt:lpstr>
      <vt:lpstr>State Machine Specification</vt:lpstr>
      <vt:lpstr>Toy TLA+ Example</vt:lpstr>
      <vt:lpstr>Transaction Commit Problem</vt:lpstr>
      <vt:lpstr>Two-Phase Commit: Transaction Commit Protocol </vt:lpstr>
      <vt:lpstr>Two-Phase Commit</vt:lpstr>
      <vt:lpstr>TLA+ Example: Transaction Commit</vt:lpstr>
      <vt:lpstr>Checking the TCommit Spec</vt:lpstr>
      <vt:lpstr>Two-Phase Commit: Transaction Commit Protocol </vt:lpstr>
      <vt:lpstr>Two-Phase Commit: Simplified Protocol</vt:lpstr>
      <vt:lpstr>Checking the 2PC Spec</vt:lpstr>
      <vt:lpstr>Liveness and Fairness</vt:lpstr>
      <vt:lpstr>Liveness and Fairness</vt:lpstr>
      <vt:lpstr>Exercise: representing RM abort messages</vt:lpstr>
      <vt:lpstr>Exercise: representing failures</vt:lpstr>
      <vt:lpstr>More…</vt:lpstr>
      <vt:lpstr>More on TLA+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INFSCI 1630: Communication Networks TELECOM 2310: Applications of Networks</dc:title>
  <dc:subject/>
  <dc:creator>Amy Babay</dc:creator>
  <cp:keywords/>
  <dc:description/>
  <cp:lastModifiedBy>Amy Babay</cp:lastModifiedBy>
  <cp:revision>327</cp:revision>
  <cp:lastPrinted>2023-02-13T22:16:10Z</cp:lastPrinted>
  <dcterms:created xsi:type="dcterms:W3CDTF">2020-07-19T18:12:52Z</dcterms:created>
  <dcterms:modified xsi:type="dcterms:W3CDTF">2024-09-26T14:59:04Z</dcterms:modified>
  <cp:category/>
</cp:coreProperties>
</file>