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615" r:id="rId3"/>
    <p:sldId id="618" r:id="rId4"/>
    <p:sldId id="619" r:id="rId5"/>
    <p:sldId id="1463" r:id="rId6"/>
    <p:sldId id="1458" r:id="rId7"/>
    <p:sldId id="1459" r:id="rId8"/>
    <p:sldId id="1460" r:id="rId9"/>
    <p:sldId id="1461" r:id="rId10"/>
    <p:sldId id="1462" r:id="rId11"/>
    <p:sldId id="1464" r:id="rId12"/>
    <p:sldId id="1465" r:id="rId13"/>
    <p:sldId id="1466" r:id="rId14"/>
    <p:sldId id="1467" r:id="rId15"/>
    <p:sldId id="1468" r:id="rId16"/>
    <p:sldId id="1469" r:id="rId17"/>
    <p:sldId id="1470" r:id="rId18"/>
    <p:sldId id="1471" r:id="rId19"/>
    <p:sldId id="1472" r:id="rId20"/>
    <p:sldId id="1473" r:id="rId21"/>
    <p:sldId id="1474" r:id="rId22"/>
    <p:sldId id="1457" r:id="rId23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6BF"/>
    <a:srgbClr val="366092"/>
    <a:srgbClr val="E13949"/>
    <a:srgbClr val="FC0080"/>
    <a:srgbClr val="0713FF"/>
    <a:srgbClr val="FF7D00"/>
    <a:srgbClr val="00348F"/>
    <a:srgbClr val="082F71"/>
    <a:srgbClr val="8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409"/>
    <p:restoredTop sz="93603"/>
  </p:normalViewPr>
  <p:slideViewPr>
    <p:cSldViewPr snapToGrid="0" snapToObjects="1">
      <p:cViewPr varScale="1">
        <p:scale>
          <a:sx n="66" d="100"/>
          <a:sy n="66" d="100"/>
        </p:scale>
        <p:origin x="216" y="81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EF89F-0128-0A48-BD32-2A6613018E50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02D5B-763A-BE48-BD17-9D08DF378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222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62032-6812-3D45-B517-D5993B4E4035}" type="datetimeFigureOut">
              <a:rPr lang="en-US" smtClean="0"/>
              <a:t>12/16/24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F2A1D-CEBE-574B-BF24-3375383A5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50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034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203326"/>
            <a:ext cx="10363200" cy="1470025"/>
          </a:xfrm>
          <a:solidFill>
            <a:srgbClr val="00348F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13100"/>
            <a:ext cx="8534400" cy="17526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766E46-02FD-5C47-BAA5-5E019A437C48}"/>
              </a:ext>
            </a:extLst>
          </p:cNvPr>
          <p:cNvSpPr txBox="1"/>
          <p:nvPr userDrawn="1"/>
        </p:nvSpPr>
        <p:spPr>
          <a:xfrm>
            <a:off x="4863664" y="5769544"/>
            <a:ext cx="7046461" cy="902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200"/>
              </a:spcBef>
            </a:pPr>
            <a:r>
              <a:rPr lang="en-US" sz="2133" dirty="0">
                <a:solidFill>
                  <a:schemeClr val="bg1"/>
                </a:solidFill>
                <a:latin typeface="Cambria" panose="02040503050406030204" pitchFamily="18" charset="0"/>
              </a:rPr>
              <a:t>Department of Computer Science</a:t>
            </a:r>
          </a:p>
          <a:p>
            <a:pPr algn="r">
              <a:spcBef>
                <a:spcPts val="1200"/>
              </a:spcBef>
            </a:pPr>
            <a:r>
              <a:rPr lang="en-US" sz="2133" dirty="0">
                <a:solidFill>
                  <a:schemeClr val="bg1"/>
                </a:solidFill>
                <a:latin typeface="Cambria" panose="02040503050406030204" pitchFamily="18" charset="0"/>
              </a:rPr>
              <a:t>School of Computing and Information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9033EA-3579-E748-98A9-F944DAC5B8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876" y="5472498"/>
            <a:ext cx="4084177" cy="126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3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1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56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46201"/>
            <a:ext cx="10972800" cy="47799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2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87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9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70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3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5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4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5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2199"/>
          </a:xfrm>
          <a:prstGeom prst="rect">
            <a:avLst/>
          </a:prstGeom>
          <a:solidFill>
            <a:srgbClr val="00348F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1501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12/17/2024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70392" y="6356351"/>
            <a:ext cx="834785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University of Pittsburgh CS 3551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8245" y="6356351"/>
            <a:ext cx="1267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35706-A2A8-FF4D-B41A-31F05D88F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77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759825"/>
            <a:ext cx="12192000" cy="1470025"/>
          </a:xfrm>
        </p:spPr>
        <p:txBody>
          <a:bodyPr>
            <a:noAutofit/>
          </a:bodyPr>
          <a:lstStyle/>
          <a:p>
            <a:r>
              <a:rPr lang="en-US" sz="4000" dirty="0"/>
              <a:t>CS 3551: Advanced Topics in Distributed Information Systems - Building Dependable Infrastructure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4406401"/>
            <a:ext cx="6400800" cy="611073"/>
          </a:xfrm>
        </p:spPr>
        <p:txBody>
          <a:bodyPr>
            <a:normAutofit/>
          </a:bodyPr>
          <a:lstStyle/>
          <a:p>
            <a:r>
              <a:rPr lang="en-US" dirty="0"/>
              <a:t>Dr. Amy Babay, Fall 2024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AA082E-BDD7-254D-95B5-6019B648BDBE}"/>
              </a:ext>
            </a:extLst>
          </p:cNvPr>
          <p:cNvSpPr txBox="1">
            <a:spLocks/>
          </p:cNvSpPr>
          <p:nvPr/>
        </p:nvSpPr>
        <p:spPr>
          <a:xfrm>
            <a:off x="1524000" y="2801798"/>
            <a:ext cx="9144000" cy="1470025"/>
          </a:xfrm>
          <a:prstGeom prst="rect">
            <a:avLst/>
          </a:prstGeom>
          <a:solidFill>
            <a:srgbClr val="0034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Course 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162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6DF0E-0B36-70FF-7036-270A4BDF0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48FA8-382C-F296-11D4-1699EA81C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BFT Assumptions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602C3-0A05-880E-262B-6D4565F8A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8851C-1227-80EF-E985-ED639D64B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6E8A49-2FBE-C354-1F06-160F5D318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10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AA33910-E620-A001-B6C3-E0F07183F56A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39B365-2281-84C7-E6D5-82F422ACC9F9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B780C9-70A4-56DF-005D-63CF1442E606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81B19BF-2317-043F-E569-EB92C25ECF4C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D524AE7-14D3-F9ED-5ED6-247C36563AAE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746E9-1C05-CA94-AD52-1076CC62A390}"/>
              </a:ext>
            </a:extLst>
          </p:cNvPr>
          <p:cNvSpPr txBox="1"/>
          <p:nvPr/>
        </p:nvSpPr>
        <p:spPr>
          <a:xfrm>
            <a:off x="4823460" y="2811274"/>
            <a:ext cx="7183316" cy="3046988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Algorithm Diversity for Resilient Systems, </a:t>
            </a:r>
            <a:r>
              <a:rPr lang="en-US" dirty="0" err="1"/>
              <a:t>DBSec</a:t>
            </a:r>
            <a:r>
              <a:rPr lang="en-US" dirty="0"/>
              <a:t> 2019</a:t>
            </a:r>
          </a:p>
          <a:p>
            <a:endParaRPr lang="en-US" dirty="0"/>
          </a:p>
          <a:p>
            <a:r>
              <a:rPr lang="en-US" i="1" dirty="0"/>
              <a:t>Diversity</a:t>
            </a:r>
            <a:r>
              <a:rPr lang="en-US" dirty="0"/>
              <a:t> is needed in BFT replicated systems to ensure all replicas are not subject to the same failures </a:t>
            </a:r>
          </a:p>
          <a:p>
            <a:endParaRPr lang="en-US" dirty="0"/>
          </a:p>
          <a:p>
            <a:r>
              <a:rPr lang="en-US" dirty="0"/>
              <a:t>Uses </a:t>
            </a:r>
            <a:r>
              <a:rPr lang="en-US" i="1" dirty="0" err="1"/>
              <a:t>DistAlgo</a:t>
            </a:r>
            <a:r>
              <a:rPr lang="en-US" dirty="0"/>
              <a:t> to specify protocols, then creates variants via ”</a:t>
            </a:r>
            <a:r>
              <a:rPr lang="en-US" dirty="0" err="1"/>
              <a:t>incrementalization</a:t>
            </a:r>
            <a:r>
              <a:rPr lang="en-US" dirty="0"/>
              <a:t>” (systematic data structure optimization)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B6A5C0E-798E-4A47-4B5C-73EB901691BA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82CBF79-8F2D-DE91-F8CA-416AFFC09674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EC780EE-9A8B-3545-5BB5-970B58F925CD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89C3CBA-A4E9-E53C-9AA8-D7A7D07F84B1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1E62120-399E-AF6B-9A10-F2C2B2796B21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30025DF-2FDE-149C-7AAC-15D21179BC46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</p:spTree>
    <p:extLst>
      <p:ext uri="{BB962C8B-B14F-4D97-AF65-F5344CB8AC3E}">
        <p14:creationId xmlns:p14="http://schemas.microsoft.com/office/powerpoint/2010/main" val="3713822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5EF02-5347-FCF4-C4B1-87086E194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59342-8426-D274-DC8B-DF517D5B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Methods Tools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28067C-DB50-728B-A2A2-AE856E742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E28F4D-E9DC-C3D7-5E0F-5C0ED9DAD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9E8D1-1415-4393-DA4C-BBBEAB9E3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11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D2B4FE4-2DE9-7BAF-F498-3652D3FAE865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25C3839-A5FA-ECA5-919D-800014648FF7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3C261FE-A85C-9E18-53A7-CB57ED14D817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D58405C-6C86-C869-907F-19EFA63A17D7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754DFF8-5FA9-A50F-3061-0634B070BEC3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20EE5B3-D1EF-3037-93B1-EF97BAA8FA5B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E64E331-648D-0BAE-40CC-B646AF589050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05C6822-F49E-68B6-F2FF-BC19E3CD2DEB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2B752DB-3667-C9FB-EF86-0593E1A5010E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D52DEC4-E1FE-6030-6D6D-6EDD613DCFC4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7023DFF-7B73-7458-A3CD-1874DE2A7921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996F7C5-B14A-F9EF-ACDD-35994AFA84AD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1F589086-5C1A-041D-FA7F-F6B28D0E9425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70D66A1-33AD-8FCA-7EA3-F8A0418F263A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</p:spTree>
    <p:extLst>
      <p:ext uri="{BB962C8B-B14F-4D97-AF65-F5344CB8AC3E}">
        <p14:creationId xmlns:p14="http://schemas.microsoft.com/office/powerpoint/2010/main" val="3221545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BE05B-E944-FD98-B9B9-2C7B31057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168C2-DAA5-CBDF-B736-12EF1E12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Verification of Distributed Systems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3E3AF-D4BD-0C0F-32FE-242A4804A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27327-4698-5BE6-3964-138033A54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45DC0-B9CA-0625-943F-19E79FFDB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12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0F8E0B4-189C-EDFB-E08D-9491244097E6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2F727C8-9B33-E429-3897-5DF154907598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38EF9D9-AD97-FF04-6C43-6F78534598BD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DF5CA0E-8C1B-B8A3-AE38-45E974713A91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E0A4316-11ED-73CD-FED9-2CF696721DEA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242B152-5993-EE1F-306F-E351D92320E7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E66B183-9609-C9D2-F0B5-C17401C3CFCA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310B2E7-6BB9-5D63-A908-11A036C529AC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17BDA51-889A-76BD-94BA-DA5A03D33334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75FDBB9-0862-04C0-1DB4-38455173E4A1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37B4EB1-641C-25C3-79EC-54CEDF329D7B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E7193F9-9093-8173-6A46-E37F2DF56078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8C77495-C8E6-7B04-13F1-B4A2F63AEA16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DB6CF5B-C9CA-EFC3-59DE-FE015A29C1DC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0C74630-213F-E762-DF62-7917540FC751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52EBE6-A0C3-057D-7C43-F326A12BF04E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077D469-9CEA-83B6-400B-D6853B6C23CC}"/>
              </a:ext>
            </a:extLst>
          </p:cNvPr>
          <p:cNvSpPr txBox="1"/>
          <p:nvPr/>
        </p:nvSpPr>
        <p:spPr>
          <a:xfrm>
            <a:off x="1211039" y="2125990"/>
            <a:ext cx="7183316" cy="3046988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Verdi: A Framework for Implementing and</a:t>
            </a:r>
          </a:p>
          <a:p>
            <a:r>
              <a:rPr lang="en-US" b="1" dirty="0"/>
              <a:t>Formally Verifying Distributed Systems, </a:t>
            </a:r>
            <a:r>
              <a:rPr lang="en-US" dirty="0"/>
              <a:t>PLDI 2015</a:t>
            </a:r>
          </a:p>
          <a:p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/>
              <a:t>Framework for implementing and verifying DS in Coq</a:t>
            </a:r>
          </a:p>
          <a:p>
            <a:pPr marL="342900" indent="-342900">
              <a:buFontTx/>
              <a:buChar char="-"/>
            </a:pPr>
            <a:r>
              <a:rPr lang="en-US" dirty="0"/>
              <a:t>Start with no-fault environment, then apply ”verified transformers”</a:t>
            </a:r>
          </a:p>
          <a:p>
            <a:pPr marL="342900" indent="-342900">
              <a:buFontTx/>
              <a:buChar char="-"/>
            </a:pPr>
            <a:r>
              <a:rPr lang="en-US" dirty="0"/>
              <a:t>Implements lock service, key-value store, primary-backup replication, Raft</a:t>
            </a:r>
          </a:p>
        </p:txBody>
      </p:sp>
    </p:spTree>
    <p:extLst>
      <p:ext uri="{BB962C8B-B14F-4D97-AF65-F5344CB8AC3E}">
        <p14:creationId xmlns:p14="http://schemas.microsoft.com/office/powerpoint/2010/main" val="828979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076B8-8A4D-D282-FB48-E175B6969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61CB5-C2E0-5CEC-9A57-BE02A6368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Verification of Distributed Systems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897A73-77F6-A36B-35E6-168675BD7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49DC96-1DB6-2830-0FEC-28F1C20D3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EA6DC-1EEC-B1A6-E154-EC1E6B717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13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2209BDF-61F3-35C3-286C-1F8AB677BB77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8B678C-896B-56FC-D0E5-88D26C7D6D45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F436831-7500-838A-4A37-21127A61B676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F2D6FD-773B-4946-692E-E653E15B293D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59642B4-1C43-4554-FC00-651A16F99F3C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3AC4AAD-03BD-60CC-D1DF-2A7FF18E3161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0A9223D-BFA6-BF0C-5BA8-A78A993F2290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BD17D90-7DD1-7A17-A0CA-BA04674A6386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9ACB66D-0422-DD9A-E3D7-592082292707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A06D318-EF79-A26E-F2BC-DEC1000265AB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6D6F4F8B-49AE-CFF7-BE48-A0B7EFDCA586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C117F02-ECE6-29D0-76EA-AB234A79A90F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72F3B6F-883D-B730-F166-6B28B2522EE2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60CBE02-22E8-2DAA-80A5-62E1181F38E5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9392D8B-3396-1E88-15E4-560A6B22D8AD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5E71C58-4623-66B9-2375-32FC513465A9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D3AB162-59A9-FD9D-E0BA-5B001ADBD1A2}"/>
              </a:ext>
            </a:extLst>
          </p:cNvPr>
          <p:cNvSpPr txBox="1"/>
          <p:nvPr/>
        </p:nvSpPr>
        <p:spPr>
          <a:xfrm>
            <a:off x="370806" y="1370011"/>
            <a:ext cx="10327551" cy="2308324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IronFleet</a:t>
            </a:r>
            <a:r>
              <a:rPr lang="en-US" b="1" dirty="0"/>
              <a:t>: Proving Practical Distributed Systems Correct, </a:t>
            </a:r>
            <a:r>
              <a:rPr lang="en-US" dirty="0"/>
              <a:t>SOSP 2015</a:t>
            </a:r>
          </a:p>
          <a:p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/>
              <a:t>Framework for implementing and verifying DS in </a:t>
            </a:r>
            <a:r>
              <a:rPr lang="en-US" dirty="0" err="1"/>
              <a:t>Dafny</a:t>
            </a: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/>
              <a:t>Start with High-Level Spec, then Distributed Protocol, then Implementation</a:t>
            </a:r>
          </a:p>
          <a:p>
            <a:pPr marL="342900" indent="-342900">
              <a:buFontTx/>
              <a:buChar char="-"/>
            </a:pPr>
            <a:r>
              <a:rPr lang="en-US" dirty="0"/>
              <a:t>Use TLA-style refinement to prove each layer refines the one above</a:t>
            </a:r>
          </a:p>
          <a:p>
            <a:pPr marL="342900" indent="-342900">
              <a:buFontTx/>
              <a:buChar char="-"/>
            </a:pPr>
            <a:r>
              <a:rPr lang="en-US" dirty="0"/>
              <a:t>Implements </a:t>
            </a:r>
            <a:r>
              <a:rPr lang="en-US" dirty="0" err="1"/>
              <a:t>IronRSL</a:t>
            </a:r>
            <a:r>
              <a:rPr lang="en-US" dirty="0"/>
              <a:t> (Paxos-based SMR lib), </a:t>
            </a:r>
            <a:r>
              <a:rPr lang="en-US" dirty="0" err="1"/>
              <a:t>IronKV</a:t>
            </a:r>
            <a:r>
              <a:rPr lang="en-US" dirty="0"/>
              <a:t> (sharded key-value store)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F92D3AA-4765-9DC7-DA03-B26EEB460584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E2C76B8-9063-CFC6-68E9-D6859F83F05E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1F5D65E-1335-95CB-8794-9A08B421D55D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149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32CCA-06C8-9F1A-0108-82CABEBCE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8CFD7-DCA3-B074-E894-5AF31999F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Verification of Distributed Systems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F51C1B-1602-B211-E638-69AC5C640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094A2E-AA64-6E40-0A41-3A7E4ABE2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A492E-2493-FE56-928C-1301A4B6A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14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C1F8D3-63B8-F6BE-E1DD-08D19D09C822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398216-2725-D292-6922-4E8F71E81E3E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071C43-F3EE-7121-C2B2-D1B61A74CF67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FE91839-23E2-3C55-2F2B-DDDC396F7D14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DC6D76E-1A65-8085-CB62-16121B7B4A62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D59A9A0-B4A1-E062-D59B-D0FE77322315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F16F341-5B1E-9B1A-E85A-483835869232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FB257CB-1369-6D8A-8A04-9DD70CC1369E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CA35419-1E63-B5D3-DBF3-2B58339218EC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0FAD6A-0F34-4D5C-BA36-0AE4832E5BC1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57E7A7F-E295-BA19-C7FF-94DC22EF7B3C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B29CCFA-479D-18E6-8C2A-C272328D9D34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9FF0044-A599-D5CF-6D90-7B03983AD308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4A74FFB-DEF1-27E1-996C-37AEDB44F8D4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9A27AE5-E2C9-5D2C-09A3-D67BEE24521B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927E2E0-0595-5C5F-F0C3-83CBD7F2B13B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DBE8F17-AF27-190C-5BF7-8BD626778447}"/>
              </a:ext>
            </a:extLst>
          </p:cNvPr>
          <p:cNvSpPr txBox="1"/>
          <p:nvPr/>
        </p:nvSpPr>
        <p:spPr>
          <a:xfrm>
            <a:off x="223817" y="1288010"/>
            <a:ext cx="5163776" cy="4154984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Performal</a:t>
            </a:r>
            <a:r>
              <a:rPr lang="en-US" b="1" dirty="0"/>
              <a:t>: Formal Verification of Latency Properties for Distributed Systems, </a:t>
            </a:r>
            <a:r>
              <a:rPr lang="en-US" dirty="0"/>
              <a:t>PLDI 2023</a:t>
            </a:r>
          </a:p>
          <a:p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/>
              <a:t>Extends </a:t>
            </a:r>
            <a:r>
              <a:rPr lang="en-US" dirty="0" err="1"/>
              <a:t>IronFleet</a:t>
            </a:r>
            <a:r>
              <a:rPr lang="en-US" dirty="0"/>
              <a:t> to reason about </a:t>
            </a:r>
            <a:r>
              <a:rPr lang="en-US" i="1" dirty="0"/>
              <a:t>performance</a:t>
            </a:r>
            <a:r>
              <a:rPr lang="en-US" dirty="0"/>
              <a:t> properties</a:t>
            </a:r>
          </a:p>
          <a:p>
            <a:pPr marL="342900" indent="-342900">
              <a:buFontTx/>
              <a:buChar char="-"/>
            </a:pPr>
            <a:r>
              <a:rPr lang="en-US" dirty="0"/>
              <a:t>Models performance properties as </a:t>
            </a:r>
            <a:r>
              <a:rPr lang="en-US" i="1" dirty="0"/>
              <a:t>safety</a:t>
            </a:r>
            <a:r>
              <a:rPr lang="en-US" dirty="0"/>
              <a:t> properties, not liveness (don’t guarantee a request is processed, but each processed request takes at most X time)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53A53A7-D94D-5B4A-9454-380522DB1B6A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1B97453-BF30-676E-92AC-2B68EE05C1C6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98EC2B5-9D33-6245-D7A4-5C7FCA741DBE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FCFAF9F-CBF3-43FD-90A4-39769ED40C3D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856B32C-36C0-B1C5-E94B-47A70758CB91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6EF4EAB-F2A9-5DDF-72BF-9537CE50FD09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354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FCB8B-9A24-E63B-D79F-AD4397703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99BBD-834B-9F61-EFBD-05FB50C6A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Verified Distributed Systems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5BB10-BA2A-D019-F47E-8E2D130A8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C28A92-2E6A-2B30-1B94-B4AFCA928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8AC64-74AB-AE84-29D7-A85995E1C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15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FB7D14F-C6F9-15A5-9802-DDD2F316AC60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C1D2232-2E34-F6BB-807C-7401DAF9A472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777EF3A-507C-EE42-BD57-1969D93DF727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6F65CA8-67A6-7D15-1017-83749DD8E234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56503FB-4119-A860-5CDC-D98D052C5561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3597404-6B2D-E5F3-6F48-16A812E2D8F1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56EEDF-73C8-2CE5-7E95-695EEAB21245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E36DA5F-FF0E-0E0B-C8E3-F4DB383D94DB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B62E6A9-D6E0-FF44-11F7-E5570BBEF4A2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DBF0AAB-F427-5BF1-2319-1DA08723748E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A8D3522-E78E-71E0-7827-AD552CC560BA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94D649E-B3E9-94D3-36B5-60A742F75B9D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5C8B307-025D-DC84-525B-43F6A9DFF27B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1C642A6-BFD9-1591-5FDA-0838B30EFF25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F0985A4-4A39-7633-9BB8-EF9A68D3C871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F116F3A-AAF5-96F2-36DF-5AC26DEDED31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3EC8A2F-7099-976B-FE15-801E322247CA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5D3846D-2ECD-EE18-114F-C4E01B4A79DF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6935175-CE22-CD1E-6085-39738092CCA0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B1631BA-EE07-B663-F0B2-9A608B6481B5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24975E1-ABF8-45D1-F60E-52766DCE7F46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FDF3016-31EE-E452-8176-386D4F97EBFD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8C068D84-5F32-D990-565F-692A05C87D15}"/>
              </a:ext>
            </a:extLst>
          </p:cNvPr>
          <p:cNvSpPr/>
          <p:nvPr/>
        </p:nvSpPr>
        <p:spPr>
          <a:xfrm>
            <a:off x="6831207" y="2383492"/>
            <a:ext cx="1632155" cy="656313"/>
          </a:xfrm>
          <a:prstGeom prst="roundRect">
            <a:avLst/>
          </a:prstGeom>
          <a:gradFill>
            <a:gsLst>
              <a:gs pos="63000">
                <a:schemeClr val="accent4"/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Study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A3A6A9C-324F-A08F-C407-5D8776EFB625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7647285" y="3039805"/>
            <a:ext cx="1306222" cy="9915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6E2DAC3-B44B-8C21-AB28-F7A16ACFB2B3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7647285" y="3039805"/>
            <a:ext cx="3200811" cy="103657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62C8243-E4DB-B839-4AAC-9EC5FCC8956A}"/>
              </a:ext>
            </a:extLst>
          </p:cNvPr>
          <p:cNvSpPr txBox="1"/>
          <p:nvPr/>
        </p:nvSpPr>
        <p:spPr>
          <a:xfrm>
            <a:off x="356654" y="1213337"/>
            <a:ext cx="5321298" cy="4893647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An Empirical Study on the Correctness of Formally Verified Distributed Systems, </a:t>
            </a:r>
            <a:r>
              <a:rPr lang="en-US" dirty="0" err="1"/>
              <a:t>EuroSys</a:t>
            </a:r>
            <a:r>
              <a:rPr lang="en-US" dirty="0"/>
              <a:t> 2017</a:t>
            </a:r>
          </a:p>
          <a:p>
            <a:pPr marL="342900" indent="-342900">
              <a:buFontTx/>
              <a:buChar char="-"/>
            </a:pPr>
            <a:r>
              <a:rPr lang="en-US" dirty="0"/>
              <a:t>Tests verified systems, including Verdi Raft and </a:t>
            </a:r>
            <a:r>
              <a:rPr lang="en-US" dirty="0" err="1"/>
              <a:t>Ironfleet</a:t>
            </a:r>
            <a:r>
              <a:rPr lang="en-US" dirty="0"/>
              <a:t> </a:t>
            </a:r>
            <a:r>
              <a:rPr lang="en-US" dirty="0" err="1"/>
              <a:t>IronRSL</a:t>
            </a:r>
            <a:endParaRPr lang="en-US" dirty="0"/>
          </a:p>
          <a:p>
            <a:pPr marL="952485" lvl="1" indent="-342900">
              <a:buFontTx/>
              <a:buChar char="-"/>
            </a:pPr>
            <a:r>
              <a:rPr lang="en-US" dirty="0"/>
              <a:t>Manual inspection / debugging tools, network and file sys </a:t>
            </a:r>
            <a:r>
              <a:rPr lang="en-US" dirty="0" err="1"/>
              <a:t>fuzzers</a:t>
            </a:r>
            <a:endParaRPr lang="en-US" dirty="0"/>
          </a:p>
          <a:p>
            <a:pPr marL="342900" indent="-342900">
              <a:buFontTx/>
              <a:buChar char="-"/>
            </a:pPr>
            <a:r>
              <a:rPr lang="en-US" dirty="0" err="1"/>
              <a:t>IronRSL</a:t>
            </a:r>
            <a:r>
              <a:rPr lang="en-US" dirty="0"/>
              <a:t>: bugs tooling to run verification pipeline (errors not caught/reported); linearizability def discrepancy</a:t>
            </a:r>
          </a:p>
          <a:p>
            <a:pPr marL="342900" indent="-342900">
              <a:buFontTx/>
              <a:buChar char="-"/>
            </a:pPr>
            <a:r>
              <a:rPr lang="en-US" dirty="0"/>
              <a:t>Verdi: shim layer bugs (network, file sys)</a:t>
            </a:r>
          </a:p>
        </p:txBody>
      </p:sp>
    </p:spTree>
    <p:extLst>
      <p:ext uri="{BB962C8B-B14F-4D97-AF65-F5344CB8AC3E}">
        <p14:creationId xmlns:p14="http://schemas.microsoft.com/office/powerpoint/2010/main" val="3922759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C4E07-F1BB-DC2E-727A-571419252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9753A-F46C-B76F-8CC1-C1F1820E0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Formal Specs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241DA-4A36-1DBB-310F-2D04D9A77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305D6-106B-C2AA-84EF-9F4F4738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C7B5B-141F-653E-20A6-4259DC9CF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16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1AB1579-D2E5-AF40-6EDC-183141FD7CAC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46ED888-9EA1-5CD7-B177-86C588AAD327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3815FC6-4428-2EEF-1176-CA0A5B5305C9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E479A5B-69AD-4D07-E2AD-D4BC2FB264CB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F5B1ED6-ACC4-8585-B5AB-D76B9B6EDE74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94605E3-6490-C21D-EF4C-847780229D37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783A39B-424B-DC6E-05D6-304C6611314D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AFC577F-E4AC-5F12-746C-2DDFC4EAC4CD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F2F2D64-C4F5-F87D-ABF1-E43304AF5058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647D295-C51A-AF5F-B521-735204DD6D7C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6AEFE31-B06E-26DE-3241-D026067DFB20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87AB055-E9ED-BBB1-80BD-96BECD9C504A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7773455-8BF0-2DF6-774C-D97B5A3C9391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2B065C6-9198-2816-A587-DB5BAB7676D0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6B4ADDD-4A15-EB08-D1B1-B5B01412783F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4D6FB27-B23E-4D19-DFAF-28557AB55409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D69995D-CD08-E78F-5FDF-45BA989B93CD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06D0105-AAF8-D71B-2527-B72983B0B6BD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8299390-B1BD-C325-D71E-57E82C1B6E98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23C7E56-26A6-8543-305B-CD7107818DD6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F92AFEC-32B7-8A7E-4AB7-A2F32C3919D5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9A6027D-A925-77F0-6024-54C79ABC121C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E2ACF37-EDAB-0C57-6788-07865131A701}"/>
              </a:ext>
            </a:extLst>
          </p:cNvPr>
          <p:cNvSpPr/>
          <p:nvPr/>
        </p:nvSpPr>
        <p:spPr>
          <a:xfrm>
            <a:off x="6831207" y="2383492"/>
            <a:ext cx="1632155" cy="656313"/>
          </a:xfrm>
          <a:prstGeom prst="roundRect">
            <a:avLst/>
          </a:prstGeom>
          <a:gradFill>
            <a:gsLst>
              <a:gs pos="63000">
                <a:schemeClr val="accent4"/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Study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66F6240-1182-DFA6-0086-006C5ACA7D94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7647285" y="3039805"/>
            <a:ext cx="1306222" cy="9915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754BA9B-6AD0-8A42-D7C9-7410D047A510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7647285" y="3039805"/>
            <a:ext cx="3200811" cy="103657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DF19802-BE04-F82F-B8ED-4AAC879FBD7B}"/>
              </a:ext>
            </a:extLst>
          </p:cNvPr>
          <p:cNvSpPr/>
          <p:nvPr/>
        </p:nvSpPr>
        <p:spPr>
          <a:xfrm>
            <a:off x="9934590" y="2781064"/>
            <a:ext cx="1382511" cy="549191"/>
          </a:xfrm>
          <a:prstGeom prst="roundRect">
            <a:avLst/>
          </a:prstGeom>
          <a:gradFill>
            <a:gsLst>
              <a:gs pos="89000">
                <a:srgbClr val="3B76BF"/>
              </a:gs>
              <a:gs pos="85000">
                <a:schemeClr val="accent4"/>
              </a:gs>
              <a:gs pos="42000">
                <a:schemeClr val="accent4"/>
              </a:gs>
              <a:gs pos="3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IronSpec</a:t>
            </a:r>
            <a:endParaRPr lang="en-US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D0B5076-3557-F2DD-B8A9-066DDA8F48B4}"/>
              </a:ext>
            </a:extLst>
          </p:cNvPr>
          <p:cNvCxnSpPr>
            <a:cxnSpLocks/>
            <a:stCxn id="31" idx="1"/>
          </p:cNvCxnSpPr>
          <p:nvPr/>
        </p:nvCxnSpPr>
        <p:spPr>
          <a:xfrm flipH="1" flipV="1">
            <a:off x="8463362" y="2711649"/>
            <a:ext cx="1471228" cy="34401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302F8E8-8BA5-7AE1-4D56-14BFFD0125D7}"/>
              </a:ext>
            </a:extLst>
          </p:cNvPr>
          <p:cNvCxnSpPr>
            <a:cxnSpLocks/>
            <a:stCxn id="31" idx="2"/>
            <a:endCxn id="10" idx="3"/>
          </p:cNvCxnSpPr>
          <p:nvPr/>
        </p:nvCxnSpPr>
        <p:spPr>
          <a:xfrm flipH="1">
            <a:off x="8868945" y="3330255"/>
            <a:ext cx="1756901" cy="267332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00E1C83-FB71-35AF-D6E7-0BF5FF35482D}"/>
              </a:ext>
            </a:extLst>
          </p:cNvPr>
          <p:cNvSpPr txBox="1"/>
          <p:nvPr/>
        </p:nvSpPr>
        <p:spPr>
          <a:xfrm>
            <a:off x="223816" y="1142778"/>
            <a:ext cx="6220136" cy="4893647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/>
              <a:t>IronSpec</a:t>
            </a:r>
            <a:r>
              <a:rPr lang="en-US" b="1" dirty="0"/>
              <a:t>: Increasing the Reliability of Formal Specifications, </a:t>
            </a:r>
            <a:r>
              <a:rPr lang="en-US" dirty="0"/>
              <a:t>OSDI 2024</a:t>
            </a:r>
          </a:p>
          <a:p>
            <a:pPr marL="342900" indent="-342900">
              <a:buFontTx/>
              <a:buChar char="-"/>
            </a:pPr>
            <a:r>
              <a:rPr lang="en-US" dirty="0"/>
              <a:t>Framework for testing formal specifications</a:t>
            </a:r>
          </a:p>
          <a:p>
            <a:pPr marL="342900" indent="-342900">
              <a:buFontTx/>
              <a:buChar char="-"/>
            </a:pPr>
            <a:r>
              <a:rPr lang="en-US" dirty="0"/>
              <a:t>Automatic sanity checker: identify cases where input is ignored, or output is not constrained </a:t>
            </a:r>
          </a:p>
          <a:p>
            <a:pPr marL="342900" indent="-342900">
              <a:buFontTx/>
              <a:buChar char="-"/>
            </a:pPr>
            <a:r>
              <a:rPr lang="en-US" dirty="0"/>
              <a:t>Spec-Testing Proofs (STPs): proofs for concrete I/O values/ranges (unit-test-like)</a:t>
            </a:r>
          </a:p>
          <a:p>
            <a:pPr marL="342900" indent="-342900">
              <a:buFontTx/>
              <a:buChar char="-"/>
            </a:pPr>
            <a:r>
              <a:rPr lang="en-US" dirty="0"/>
              <a:t>Mutation testing: passing proof for stronger mutated spec -&gt; </a:t>
            </a:r>
            <a:r>
              <a:rPr lang="en-US" dirty="0" err="1"/>
              <a:t>orig</a:t>
            </a:r>
            <a:r>
              <a:rPr lang="en-US" dirty="0"/>
              <a:t> spec may be weaker than intended</a:t>
            </a:r>
          </a:p>
          <a:p>
            <a:pPr marL="342900" indent="-342900">
              <a:buFontTx/>
              <a:buChar char="-"/>
            </a:pPr>
            <a:r>
              <a:rPr lang="en-US" dirty="0"/>
              <a:t>Tested with 6 open-source systems, including QBFT</a:t>
            </a:r>
          </a:p>
        </p:txBody>
      </p:sp>
    </p:spTree>
    <p:extLst>
      <p:ext uri="{BB962C8B-B14F-4D97-AF65-F5344CB8AC3E}">
        <p14:creationId xmlns:p14="http://schemas.microsoft.com/office/powerpoint/2010/main" val="3407546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13D14-CFA9-BEEF-DE50-BDC42CE01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0869A-9B70-0D2F-0976-0A1CFF7EB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Applications: Verification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A5ADC5-E1B2-7959-EEC7-B2AB1B4F2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F3B8A-146F-8FDC-CC45-2A82B382E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BEB1F1-2DB2-4A03-07F6-095E18ED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17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840E4C-6FDE-DB17-75D7-11201C67F198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B37542-B597-DB7C-2732-F8DFF587F567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D8EF754-DE1F-869E-D860-C2CBFEDE3D0F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307C47F-45AA-8AAF-2199-F7D215A804D5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AA0AC83-9330-1A30-95ED-C56B855DA7D4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90D9826-A4B8-163B-C872-FA180825DFAC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5329665-E37C-E9C7-16E3-CEC12F642B5D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D0A201C-5846-E909-61FC-2B8097AA32ED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6D34F9E-AEBF-7605-4539-18EEFD7B3825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C9AAAD-DA55-A0D9-803B-DA8D98C6E494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F2BB7BC-E90B-3AFE-C76E-C2C3F8FBE406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9073A03-E12E-1840-1316-8AFBB5CD10B4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9BC34B8-632F-F84F-28A6-B2328EF48274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09D9E2E-092E-CA28-C033-71EF796DB257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4133C99-019F-70E1-2DA8-A0BB6A54B62C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05BD38-111F-2199-27A9-AD1A1A2540EB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EC67D60-14EE-59D7-82DA-FFDA5211A2CC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ADDBE1-85C8-BDEA-0766-695CAC4EDD9B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61914F0-C7A2-3BCF-D7AE-CEE3D41CC668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CA80A7AA-D65F-FD6A-B6BB-EED2560270E7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2B3A45A-6ECE-AE12-67F8-4AEE78323C99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B3C75B8-733E-83D6-DC32-16A9C846E1E5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43F69AFE-DA3E-9753-14C6-AB83374C4F77}"/>
              </a:ext>
            </a:extLst>
          </p:cNvPr>
          <p:cNvSpPr/>
          <p:nvPr/>
        </p:nvSpPr>
        <p:spPr>
          <a:xfrm>
            <a:off x="2470386" y="5728988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Anvil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BFB22B-7297-FAE2-FACD-A1F9408BCEA4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4102541" y="5994987"/>
            <a:ext cx="1021817" cy="85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07756FD-3914-99D1-2217-F23C403A9EEF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1343270" y="6003584"/>
            <a:ext cx="1127116" cy="609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8C403E53-06A8-15FD-1077-5A2CAE197319}"/>
              </a:ext>
            </a:extLst>
          </p:cNvPr>
          <p:cNvSpPr/>
          <p:nvPr/>
        </p:nvSpPr>
        <p:spPr>
          <a:xfrm>
            <a:off x="6831207" y="2383492"/>
            <a:ext cx="1632155" cy="656313"/>
          </a:xfrm>
          <a:prstGeom prst="roundRect">
            <a:avLst/>
          </a:prstGeom>
          <a:gradFill>
            <a:gsLst>
              <a:gs pos="63000">
                <a:schemeClr val="accent4"/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Study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56139BF-27C6-FAC0-3435-95F3059B746B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1306222" cy="9915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27707E8-6BA2-0A10-CE30-B0EAB8817F72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3200811" cy="103657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CC1F342-F169-8207-8FE0-508113230134}"/>
              </a:ext>
            </a:extLst>
          </p:cNvPr>
          <p:cNvSpPr/>
          <p:nvPr/>
        </p:nvSpPr>
        <p:spPr>
          <a:xfrm>
            <a:off x="9934590" y="2781064"/>
            <a:ext cx="1382511" cy="549191"/>
          </a:xfrm>
          <a:prstGeom prst="roundRect">
            <a:avLst/>
          </a:prstGeom>
          <a:gradFill>
            <a:gsLst>
              <a:gs pos="89000">
                <a:srgbClr val="3B76BF"/>
              </a:gs>
              <a:gs pos="85000">
                <a:schemeClr val="accent4"/>
              </a:gs>
              <a:gs pos="42000">
                <a:schemeClr val="accent4"/>
              </a:gs>
              <a:gs pos="3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IronSpec</a:t>
            </a:r>
            <a:endParaRPr lang="en-US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8F0A96C-C8C5-C57F-2558-F068042AB3B2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8463362" y="2711649"/>
            <a:ext cx="1471228" cy="34401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D15E40F-2EBC-9DDF-7482-C62C9AC5353D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8868945" y="3330255"/>
            <a:ext cx="1756901" cy="267332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29D4358-8918-F5B3-3863-E672D6623C82}"/>
              </a:ext>
            </a:extLst>
          </p:cNvPr>
          <p:cNvSpPr txBox="1"/>
          <p:nvPr/>
        </p:nvSpPr>
        <p:spPr>
          <a:xfrm>
            <a:off x="223816" y="1181692"/>
            <a:ext cx="7526357" cy="3785652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Anvil: Verifying Liveness of Cluster Management Controllers, </a:t>
            </a:r>
            <a:r>
              <a:rPr lang="en-US" dirty="0"/>
              <a:t>OSDI 2024</a:t>
            </a:r>
          </a:p>
          <a:p>
            <a:pPr marL="342900" indent="-342900">
              <a:buFontTx/>
              <a:buChar char="-"/>
            </a:pPr>
            <a:r>
              <a:rPr lang="en-US" dirty="0"/>
              <a:t>Focuses specifically on cluster management controllers (e.g. Kubernetes controllers), NOT general distributed systems</a:t>
            </a:r>
          </a:p>
          <a:p>
            <a:pPr marL="342900" indent="-342900">
              <a:buFontTx/>
              <a:buChar char="-"/>
            </a:pPr>
            <a:r>
              <a:rPr lang="en-US" dirty="0"/>
              <a:t>Eventually Stable Reconciliation (ESR): eventually reconcile to desired state, then always remain in that state</a:t>
            </a:r>
          </a:p>
          <a:p>
            <a:pPr marL="952485" lvl="1" indent="-342900">
              <a:buFontTx/>
              <a:buChar char="-"/>
            </a:pPr>
            <a:r>
              <a:rPr lang="en-US" dirty="0"/>
              <a:t>Specified as TLA formula; TLA embedding implemented in Rust verification tool Verus</a:t>
            </a:r>
          </a:p>
        </p:txBody>
      </p:sp>
    </p:spTree>
    <p:extLst>
      <p:ext uri="{BB962C8B-B14F-4D97-AF65-F5344CB8AC3E}">
        <p14:creationId xmlns:p14="http://schemas.microsoft.com/office/powerpoint/2010/main" val="733836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96B61-9A3C-B9B6-0BDF-31D872A75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9589B-B5B4-9399-6188-F43EAAB16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Applications : Verification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A47FA-6480-822C-4351-15185607C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5B0747-3A99-247E-F48A-8701BE8BD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EE4E7-5038-0BE5-FCDA-55CE7611F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18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730C6A4-6C38-EE0F-22F8-264FCD11C4AD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E2D46D-7417-AB91-19DC-0B5B4EA9C615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BD02039-19E9-98DC-4481-32BE95C8E0E9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2E65F43-AFBE-92D7-5DE2-1B1AB9BD30A0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DED0AD3-E246-3E5C-9BB6-7B31770027E3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7AF62CB-E1EE-F530-11D2-1AD48EFB0C10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4187DEB-629A-2D21-D1FD-137184AB4B0B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C934A6B-DF7C-E1E1-7F53-1FB267520426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642F8F-81C1-5760-3396-664CF5FE0461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4C5F527-EE37-2991-47B0-4374DDE5BCDD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55F694D-650C-E7FF-2101-34F11E35562E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A8B8020-60F5-B5B9-28EC-8945A0778060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D739E13-CEF6-AE9C-130E-B37FCF290810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06000B1-01EE-0FE0-DF75-169DA921CAC4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6A4CF8AD-3127-CAFB-9114-ECD54A9D259F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916A386-0277-D4C6-6C5B-CA76E72D5155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C084BD0-4A4F-CAA3-DD91-AABA870E81B7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12827B2-0D95-97C9-5A50-63198B8755CD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C8DE582-A9AB-1F24-334B-CAEA74DBF53F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3F7B0B4-EC2C-71F7-EDCD-A32F3208AB16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9265781-90DE-165C-DE2A-474B52BC7208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D457027-AA51-ED3E-E775-64BC3B44DD44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66FB625-C8EE-CAF2-7936-A9AFFD2BFE2F}"/>
              </a:ext>
            </a:extLst>
          </p:cNvPr>
          <p:cNvSpPr/>
          <p:nvPr/>
        </p:nvSpPr>
        <p:spPr>
          <a:xfrm>
            <a:off x="2470386" y="5728988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Anvil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E1403382-B700-9AE6-3C32-8709353CE71D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4102541" y="5994987"/>
            <a:ext cx="1021817" cy="85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39166C6-6DDB-91B3-7B3B-6188DDA44396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1343270" y="6003584"/>
            <a:ext cx="1127116" cy="609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9E775FB8-8618-3716-A3B2-D5287DA74FB7}"/>
              </a:ext>
            </a:extLst>
          </p:cNvPr>
          <p:cNvSpPr/>
          <p:nvPr/>
        </p:nvSpPr>
        <p:spPr>
          <a:xfrm>
            <a:off x="6831207" y="2383492"/>
            <a:ext cx="1632155" cy="656313"/>
          </a:xfrm>
          <a:prstGeom prst="roundRect">
            <a:avLst/>
          </a:prstGeom>
          <a:gradFill>
            <a:gsLst>
              <a:gs pos="63000">
                <a:schemeClr val="accent4"/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Study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6D291E9-4B14-EF2F-3EDF-F4ED91CB5E16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1306222" cy="9915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9C7F973-2D59-0DAE-C700-F2B51C30E811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3200811" cy="103657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35E5B7C-56C7-3856-0C3E-B265374C5BA4}"/>
              </a:ext>
            </a:extLst>
          </p:cNvPr>
          <p:cNvSpPr/>
          <p:nvPr/>
        </p:nvSpPr>
        <p:spPr>
          <a:xfrm>
            <a:off x="9934590" y="2781064"/>
            <a:ext cx="1382511" cy="549191"/>
          </a:xfrm>
          <a:prstGeom prst="roundRect">
            <a:avLst/>
          </a:prstGeom>
          <a:gradFill>
            <a:gsLst>
              <a:gs pos="89000">
                <a:srgbClr val="3B76BF"/>
              </a:gs>
              <a:gs pos="85000">
                <a:schemeClr val="accent4"/>
              </a:gs>
              <a:gs pos="42000">
                <a:schemeClr val="accent4"/>
              </a:gs>
              <a:gs pos="3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IronSpec</a:t>
            </a:r>
            <a:endParaRPr lang="en-US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245C803-E06A-337E-FB5C-35129FBED6A3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8463362" y="2711649"/>
            <a:ext cx="1471228" cy="34401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F60E2D0-81BB-BA7A-030B-7CB25D406431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8868945" y="3330255"/>
            <a:ext cx="1756901" cy="267332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F28FAF1-BA45-DB7D-1E9C-A980D23707D0}"/>
              </a:ext>
            </a:extLst>
          </p:cNvPr>
          <p:cNvSpPr/>
          <p:nvPr/>
        </p:nvSpPr>
        <p:spPr>
          <a:xfrm>
            <a:off x="1897574" y="4654545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Amazon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0C3DF37-178F-F7BE-6349-3AB42343310A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1343270" y="5203736"/>
            <a:ext cx="1370382" cy="280959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747481E-4FBC-227B-4BF4-8FD9BFD07C2C}"/>
              </a:ext>
            </a:extLst>
          </p:cNvPr>
          <p:cNvSpPr txBox="1"/>
          <p:nvPr/>
        </p:nvSpPr>
        <p:spPr>
          <a:xfrm>
            <a:off x="4607973" y="1181692"/>
            <a:ext cx="6709127" cy="4154984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Using Lightweight Formal Methods to Validate a Key-Value Storage Node in Amazon S3, </a:t>
            </a:r>
            <a:r>
              <a:rPr lang="en-US" dirty="0"/>
              <a:t>SOSP 2021</a:t>
            </a:r>
          </a:p>
          <a:p>
            <a:pPr marL="342900" indent="-342900">
              <a:buFontTx/>
              <a:buChar char="-"/>
            </a:pPr>
            <a:r>
              <a:rPr lang="en-US" dirty="0"/>
              <a:t>Case study of Amazon’s </a:t>
            </a:r>
            <a:r>
              <a:rPr lang="en-US" dirty="0" err="1"/>
              <a:t>ShardStore</a:t>
            </a:r>
            <a:r>
              <a:rPr lang="en-US" dirty="0"/>
              <a:t> development</a:t>
            </a:r>
          </a:p>
          <a:p>
            <a:pPr marL="342900" indent="-342900">
              <a:buFontTx/>
              <a:buChar char="-"/>
            </a:pPr>
            <a:r>
              <a:rPr lang="en-US" dirty="0"/>
              <a:t>Uses executable reference models (written in Rust) as specs that define expected behavior</a:t>
            </a:r>
          </a:p>
          <a:p>
            <a:pPr marL="342900" indent="-342900">
              <a:buFontTx/>
              <a:buChar char="-"/>
            </a:pPr>
            <a:r>
              <a:rPr lang="en-US" i="1" dirty="0"/>
              <a:t>Property-based testing</a:t>
            </a:r>
            <a:r>
              <a:rPr lang="en-US" dirty="0"/>
              <a:t>: random sequences of ops, check equivalence of model and implementation; minimization, fault injection</a:t>
            </a:r>
          </a:p>
          <a:p>
            <a:pPr marL="342900" indent="-342900">
              <a:buFontTx/>
              <a:buChar char="-"/>
            </a:pPr>
            <a:r>
              <a:rPr lang="en-US" i="1" dirty="0"/>
              <a:t>Stateless model checking</a:t>
            </a:r>
            <a:r>
              <a:rPr lang="en-US" dirty="0"/>
              <a:t> for concurrency checking – Loom (all </a:t>
            </a:r>
            <a:r>
              <a:rPr lang="en-US" dirty="0" err="1"/>
              <a:t>interleavings</a:t>
            </a:r>
            <a:r>
              <a:rPr lang="en-US" dirty="0"/>
              <a:t>), Shuttle (randomized)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59684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2F58C-6AFF-FD10-A2AE-445CC91F4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ACE75-D981-7448-5638-1B161BCF5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Applications: Bug Finding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349B1-D7D6-76EB-6993-9484990CD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0EEADE-0791-7332-35BF-2BAE401B4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2B8A5B-0718-414C-DD0F-E69B51BB7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19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4D4663E-DF0E-FD55-CAA0-28FE27B1BA63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F9BDE15-B806-49E2-856C-1D38BB1AACD4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2E7A9AA-02A2-D618-F3B1-5AAF8F160C32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805F159-57ED-480E-CD68-95070AA5C4EB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0A1183-3087-77AD-C583-AC994D41108A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9E81D6B-4122-005A-28E2-BA0B77DCBF32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A55E73A-6768-76C9-5304-05F60B4C3B44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A97DDB6-5896-90CA-4BBF-8E64035D676D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A61D44B-19B1-2A12-0F96-66D4FD72CEEF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B890BDD-B8B4-AE9C-FE9A-C8CEE8AB5744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7C0FBBF-E9A4-39C6-5B2E-BC26F54DE1FC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0FA0052-8FAB-B4BB-65CD-CF7FEC7F8836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AAA87BF-99E1-E78D-B6C8-118397709871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591C40E7-CA76-B062-79BA-997A30C36B8B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DCCEE19-6C72-C0E6-5A4F-7050FFC6D013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5D1CEA9-75B7-C580-B0FD-62E998A7E411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21AFA67-2564-DA49-AA22-09EFEB7EA552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8CDFC52-69A5-BCC5-7125-A637594AD65D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02816E2-33A3-6E5E-C753-B7EB4214D99B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86616FF-AC36-A11D-3812-7CA09EFB1F89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B3CA013-341E-F067-0619-B0B868E51A71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54BA9D6-59C1-58DB-4C9A-5D209639B152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4AFA1DB-7878-D57C-28C5-0353614CA5DD}"/>
              </a:ext>
            </a:extLst>
          </p:cNvPr>
          <p:cNvSpPr/>
          <p:nvPr/>
        </p:nvSpPr>
        <p:spPr>
          <a:xfrm>
            <a:off x="2470386" y="5728988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Anvil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F7EDB30-E708-3AF6-8C71-94577E37412E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4102541" y="5994987"/>
            <a:ext cx="1021817" cy="85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FA0CA36-DE3B-311D-C7DA-FE79E509978F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1343270" y="6003584"/>
            <a:ext cx="1127116" cy="609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31296B3B-10AB-5C53-3B0A-B3E90F6BBC50}"/>
              </a:ext>
            </a:extLst>
          </p:cNvPr>
          <p:cNvSpPr/>
          <p:nvPr/>
        </p:nvSpPr>
        <p:spPr>
          <a:xfrm>
            <a:off x="6831207" y="2383492"/>
            <a:ext cx="1632155" cy="656313"/>
          </a:xfrm>
          <a:prstGeom prst="roundRect">
            <a:avLst/>
          </a:prstGeom>
          <a:gradFill>
            <a:gsLst>
              <a:gs pos="63000">
                <a:schemeClr val="accent4"/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Study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7D34E3A-C146-C1FA-88BB-1EB248ABC3B9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1306222" cy="9915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93B3136-D3CB-2F7C-6E15-892240BB877C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3200811" cy="103657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E9513A62-1164-C45D-D3BF-A89E11692EAB}"/>
              </a:ext>
            </a:extLst>
          </p:cNvPr>
          <p:cNvSpPr/>
          <p:nvPr/>
        </p:nvSpPr>
        <p:spPr>
          <a:xfrm>
            <a:off x="9934590" y="2781064"/>
            <a:ext cx="1382511" cy="549191"/>
          </a:xfrm>
          <a:prstGeom prst="roundRect">
            <a:avLst/>
          </a:prstGeom>
          <a:gradFill>
            <a:gsLst>
              <a:gs pos="89000">
                <a:srgbClr val="3B76BF"/>
              </a:gs>
              <a:gs pos="85000">
                <a:schemeClr val="accent4"/>
              </a:gs>
              <a:gs pos="42000">
                <a:schemeClr val="accent4"/>
              </a:gs>
              <a:gs pos="3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IronSpec</a:t>
            </a:r>
            <a:endParaRPr lang="en-US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459D545-8D65-73C8-D7F0-A37DD13D1967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8463362" y="2711649"/>
            <a:ext cx="1471228" cy="34401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EA64794-E993-CAED-2BD6-3B2EB49ED3EA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8868945" y="3330255"/>
            <a:ext cx="1756901" cy="267332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C84510C-B9EB-DDD2-13D1-0A4656FE12B3}"/>
              </a:ext>
            </a:extLst>
          </p:cNvPr>
          <p:cNvSpPr/>
          <p:nvPr/>
        </p:nvSpPr>
        <p:spPr>
          <a:xfrm>
            <a:off x="1897574" y="4654545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Amazon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205B17E-B410-EE79-0785-8646AB815B5B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1343270" y="5203736"/>
            <a:ext cx="1370382" cy="280959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0F64F94-5958-7254-5569-B620E129ACBD}"/>
              </a:ext>
            </a:extLst>
          </p:cNvPr>
          <p:cNvSpPr txBox="1"/>
          <p:nvPr/>
        </p:nvSpPr>
        <p:spPr>
          <a:xfrm>
            <a:off x="272327" y="1434906"/>
            <a:ext cx="6709127" cy="3046988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Understanding and Detecting Software Upgrade</a:t>
            </a:r>
          </a:p>
          <a:p>
            <a:r>
              <a:rPr lang="en-US" b="1" dirty="0"/>
              <a:t>Failures in Distributed Systems, </a:t>
            </a:r>
            <a:r>
              <a:rPr lang="en-US" dirty="0"/>
              <a:t>SOSP 2021</a:t>
            </a:r>
          </a:p>
          <a:p>
            <a:pPr marL="342900" indent="-342900">
              <a:buFontTx/>
              <a:buChar char="-"/>
            </a:pPr>
            <a:r>
              <a:rPr lang="en-US" dirty="0"/>
              <a:t>Study of reported upgrade failure bugs</a:t>
            </a:r>
          </a:p>
          <a:p>
            <a:pPr marL="342900" indent="-342900">
              <a:buFontTx/>
              <a:buChar char="-"/>
            </a:pPr>
            <a:r>
              <a:rPr lang="en-US" dirty="0"/>
              <a:t>Find about 2/3 bugs due to data syntax/semantics incompatibilities across versions -&gt; </a:t>
            </a:r>
            <a:r>
              <a:rPr lang="en-US" i="1" dirty="0" err="1"/>
              <a:t>DUPChecker</a:t>
            </a:r>
            <a:r>
              <a:rPr lang="en-US" i="1" dirty="0"/>
              <a:t> </a:t>
            </a:r>
            <a:r>
              <a:rPr lang="en-US" dirty="0"/>
              <a:t>static checker for serialization incompatibilities</a:t>
            </a:r>
          </a:p>
          <a:p>
            <a:pPr marL="342900" indent="-342900">
              <a:buFontTx/>
              <a:buChar char="-"/>
            </a:pPr>
            <a:r>
              <a:rPr lang="en-US" i="1" dirty="0" err="1"/>
              <a:t>DUPTester</a:t>
            </a:r>
            <a:r>
              <a:rPr lang="en-US" i="1" dirty="0"/>
              <a:t> </a:t>
            </a:r>
            <a:r>
              <a:rPr lang="en-US" dirty="0"/>
              <a:t>tool for testing upgrade; stress testing, and unit testing (translate existing unit tests)</a:t>
            </a:r>
            <a:endParaRPr lang="en-US" i="1" dirty="0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8E84A9D3-3801-671A-9017-EECEC003181A}"/>
              </a:ext>
            </a:extLst>
          </p:cNvPr>
          <p:cNvSpPr/>
          <p:nvPr/>
        </p:nvSpPr>
        <p:spPr>
          <a:xfrm>
            <a:off x="8463362" y="1460246"/>
            <a:ext cx="1632155" cy="656313"/>
          </a:xfrm>
          <a:prstGeom prst="roundRect">
            <a:avLst/>
          </a:prstGeom>
          <a:gradFill>
            <a:gsLst>
              <a:gs pos="77000">
                <a:schemeClr val="accent4"/>
              </a:gs>
              <a:gs pos="87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Upgrade Failures</a:t>
            </a:r>
          </a:p>
        </p:txBody>
      </p:sp>
    </p:spTree>
    <p:extLst>
      <p:ext uri="{BB962C8B-B14F-4D97-AF65-F5344CB8AC3E}">
        <p14:creationId xmlns:p14="http://schemas.microsoft.com/office/powerpoint/2010/main" val="3394889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4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22B68-AD5E-EC4C-8367-6C289A9E0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43984"/>
            <a:ext cx="12192000" cy="1092199"/>
          </a:xfrm>
        </p:spPr>
        <p:txBody>
          <a:bodyPr/>
          <a:lstStyle/>
          <a:p>
            <a:r>
              <a:rPr lang="en-US" dirty="0"/>
              <a:t>Seminar theme: Building Dependable Infrastructure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22129-B57C-9340-BB56-792FB06C7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E0B99-14F6-B54E-999D-F20E5E4F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EDF43-8C43-5E4E-8A08-4EFACC5E3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07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60B8A-FD92-B7B6-E106-94FED64B2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FECA-B7A6-B1F2-D615-30A30D527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Applications: Bug Finding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4B5FB-F03C-074C-C67A-7467D30D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E5D6A8-185D-DDEA-31E2-F62B39AD1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07500-81BF-56C1-1E46-D26624BC4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20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A437F-B059-DE5D-166C-126D0F7AAC96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722F45-A2A5-74EB-B5A1-57978147694A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5C3193F-7A9A-8C67-FD0D-2D08C5F64446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95B99C5-C30C-194A-8A3D-6C9BAF21CDEE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A49A27D-A535-7DF7-6EAF-4B78D5053188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D6FF28B-DAD9-1448-E8FD-D0B0678C9DE8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ECA81C1-73FD-3A2E-9746-B8C9BF41412F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D51BE2C-81EF-D0C0-2E12-CBF6E564A71E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F2420BD-43CD-9CC5-4F45-25D15F3C02DC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8947880-9328-D14A-CE13-E5B4791781D2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8D3BFFD-94E8-A67C-BC2B-3BA3B9F2771C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8B50FA5-56AF-BAD1-A3A7-34E25DA2EA72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009135E-4790-370F-5270-E26655E0BA70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DCB6FE9-AC1A-64CC-16D1-2A35780DB317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AEA58F8-3A49-24D2-EC4E-E85946166888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E9B6C03-9FA6-1998-CE80-8012A2DE0EDE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9D73B75-2425-52F5-9569-61E7EE551A9F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5BF6FEE-B639-4E77-B3F5-E2029013BFCB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7931E52-A1EF-3D5D-2A4F-E20EC7E5AC94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544D41A1-FFC5-96FE-BDE2-082EF174352A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E535B50-B9E1-218E-EFDB-0DF08EE30021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1084B57-8540-4ECF-1557-A12DE1295911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6EBC055-0FE0-0219-BF6C-4E4390290C94}"/>
              </a:ext>
            </a:extLst>
          </p:cNvPr>
          <p:cNvSpPr/>
          <p:nvPr/>
        </p:nvSpPr>
        <p:spPr>
          <a:xfrm>
            <a:off x="2470386" y="5728988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Anvil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00A328B-DE30-A45F-D497-4514998982A3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4102541" y="5994987"/>
            <a:ext cx="1021817" cy="85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2F38C23-EA21-18CE-1D7E-65A4008654E3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1343270" y="6003584"/>
            <a:ext cx="1127116" cy="609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B0FD10C8-F894-2CBD-3539-A08F87B9DEE6}"/>
              </a:ext>
            </a:extLst>
          </p:cNvPr>
          <p:cNvSpPr/>
          <p:nvPr/>
        </p:nvSpPr>
        <p:spPr>
          <a:xfrm>
            <a:off x="6831207" y="2383492"/>
            <a:ext cx="1632155" cy="656313"/>
          </a:xfrm>
          <a:prstGeom prst="roundRect">
            <a:avLst/>
          </a:prstGeom>
          <a:gradFill>
            <a:gsLst>
              <a:gs pos="63000">
                <a:schemeClr val="accent4"/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Study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F480667-C5B3-CF99-8764-B227CA19DEDF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1306222" cy="9915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3EC9E6E-320F-66CD-F969-B6EF607417EE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3200811" cy="103657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DDF7D62-565C-FE6B-AD7B-35AFD4A34893}"/>
              </a:ext>
            </a:extLst>
          </p:cNvPr>
          <p:cNvSpPr/>
          <p:nvPr/>
        </p:nvSpPr>
        <p:spPr>
          <a:xfrm>
            <a:off x="9934590" y="2781064"/>
            <a:ext cx="1382511" cy="549191"/>
          </a:xfrm>
          <a:prstGeom prst="roundRect">
            <a:avLst/>
          </a:prstGeom>
          <a:gradFill>
            <a:gsLst>
              <a:gs pos="89000">
                <a:srgbClr val="3B76BF"/>
              </a:gs>
              <a:gs pos="85000">
                <a:schemeClr val="accent4"/>
              </a:gs>
              <a:gs pos="42000">
                <a:schemeClr val="accent4"/>
              </a:gs>
              <a:gs pos="3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IronSpec</a:t>
            </a:r>
            <a:endParaRPr lang="en-US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C0F81E58-33A0-AEE8-5E0C-837BB421E699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8463362" y="2711649"/>
            <a:ext cx="1471228" cy="34401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3B36192-6BDD-B26E-D339-6A745178935F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8868945" y="3330255"/>
            <a:ext cx="1756901" cy="267332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717606E-C891-4827-E6E4-BC66C4945C26}"/>
              </a:ext>
            </a:extLst>
          </p:cNvPr>
          <p:cNvSpPr/>
          <p:nvPr/>
        </p:nvSpPr>
        <p:spPr>
          <a:xfrm>
            <a:off x="1897574" y="4654545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Amazon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11219A1-C9B2-61EC-EB46-81728FAD3E65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1343270" y="5203736"/>
            <a:ext cx="1370382" cy="280959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F9E36389-112A-985B-DE98-45F66A8A2996}"/>
              </a:ext>
            </a:extLst>
          </p:cNvPr>
          <p:cNvSpPr/>
          <p:nvPr/>
        </p:nvSpPr>
        <p:spPr>
          <a:xfrm>
            <a:off x="8463362" y="1460246"/>
            <a:ext cx="1632155" cy="656313"/>
          </a:xfrm>
          <a:prstGeom prst="roundRect">
            <a:avLst/>
          </a:prstGeom>
          <a:gradFill>
            <a:gsLst>
              <a:gs pos="77000">
                <a:schemeClr val="accent4"/>
              </a:gs>
              <a:gs pos="87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Upgrade Failures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26A54A-963E-479F-27F7-A0B58DAB1125}"/>
              </a:ext>
            </a:extLst>
          </p:cNvPr>
          <p:cNvSpPr txBox="1"/>
          <p:nvPr/>
        </p:nvSpPr>
        <p:spPr>
          <a:xfrm>
            <a:off x="3843990" y="1552273"/>
            <a:ext cx="6709127" cy="4524315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RUDRA: Finding Memory Safety Bugs in Rust</a:t>
            </a:r>
          </a:p>
          <a:p>
            <a:r>
              <a:rPr lang="en-US" b="1" dirty="0"/>
              <a:t>at the Ecosystem Scale, </a:t>
            </a:r>
            <a:r>
              <a:rPr lang="en-US" dirty="0"/>
              <a:t>SOSP 2021</a:t>
            </a:r>
          </a:p>
          <a:p>
            <a:pPr marL="342900" indent="-342900">
              <a:buFontTx/>
              <a:buChar char="-"/>
            </a:pPr>
            <a:r>
              <a:rPr lang="en-US" dirty="0"/>
              <a:t>Static analysis of entire Rust package registry</a:t>
            </a:r>
          </a:p>
          <a:p>
            <a:pPr marL="342900" indent="-342900">
              <a:buFontTx/>
              <a:buChar char="-"/>
            </a:pPr>
            <a:r>
              <a:rPr lang="en-US" dirty="0"/>
              <a:t>Focuses on 3 specific bug patterns in unsafe Rust</a:t>
            </a:r>
          </a:p>
          <a:p>
            <a:pPr marL="952485" lvl="1" indent="-342900">
              <a:buFontTx/>
              <a:buChar char="-"/>
            </a:pPr>
            <a:r>
              <a:rPr lang="en-US" dirty="0"/>
              <a:t>Panic safety: destructors run on object in inconsistent state after panic</a:t>
            </a:r>
          </a:p>
          <a:p>
            <a:pPr marL="952485" lvl="1" indent="-342900">
              <a:buFontTx/>
              <a:buChar char="-"/>
            </a:pPr>
            <a:r>
              <a:rPr lang="en-US" dirty="0"/>
              <a:t>Higher-order safety invariant: makes assumptions on input that are not guaranteed</a:t>
            </a:r>
          </a:p>
          <a:p>
            <a:pPr marL="952485" lvl="1" indent="-342900">
              <a:buFontTx/>
              <a:buChar char="-"/>
            </a:pPr>
            <a:r>
              <a:rPr lang="en-US" dirty="0"/>
              <a:t>Propagating Send/Sync in generic types: complex rules for when thread-safety is guaranteed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497E5F6-930A-43B4-699A-AB600D603C39}"/>
              </a:ext>
            </a:extLst>
          </p:cNvPr>
          <p:cNvSpPr/>
          <p:nvPr/>
        </p:nvSpPr>
        <p:spPr>
          <a:xfrm>
            <a:off x="269859" y="4260184"/>
            <a:ext cx="1382511" cy="549191"/>
          </a:xfrm>
          <a:prstGeom prst="roundRect">
            <a:avLst/>
          </a:prstGeom>
          <a:gradFill>
            <a:gsLst>
              <a:gs pos="63000">
                <a:schemeClr val="bg1">
                  <a:lumMod val="50000"/>
                </a:schemeClr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Rudra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A7FAFFD-ACE7-A19A-5F83-42C617815C15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961115" y="4809375"/>
            <a:ext cx="1" cy="55522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6527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E912F-68CB-F43A-42B1-463034520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97AA4-24A3-0B26-F8CA-4A9F4F677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Extending the Methods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5404D-7425-4BCC-CF1F-5A09F6BA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323FE5-7D87-7CCE-1D56-CB14A851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12A67E-7BB0-EB2C-A663-2C8EEC831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21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5D32D0-78F3-3CE4-A7C2-68C320BBB472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9018A34-AB9B-5387-2433-9EFA347C1BFD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2689F56-5E8C-8B9D-DDBF-092A189863EE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3870FEF-E1CA-D498-8A75-5E566F02973D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39547BC-5BD0-32AB-E81A-17EA9D39AAF4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018F686-2E35-A2D5-0D53-214340B00DA2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6DE399C-0FAC-22BC-37EA-63B49E3E77F8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C5E8266-6D84-B0B1-8930-8DC8E55B2966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1937932-7D9D-41EC-69E0-46388F36AAA3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846F5FD-6579-8E5C-5416-6BF8BD1A5DA3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5D3568F-6C93-0ED9-E82C-16BC994108B0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FB80EBB-7E56-0F87-CFF8-22C5C9C58398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1CE50E5-AF93-6C6A-5354-7AB8F088EBD1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08684CF7-9670-1D3B-676A-4D947DAE6426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87B61CF-4A9E-CEF9-1853-66444BA5A8FC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2227FEE-5396-6468-E9F8-5258F7CC70FA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278E9C-5EB3-5D3B-12F0-A9C12C04075E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7EB0402-E9D7-FA5F-E431-8168BE87AC6B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6E64961-E89D-C2DB-0B11-6DCCEA5A876F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CF77460-9C0A-9A3D-2F73-62E7AAE505E9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1EECC69-F491-5585-991D-8442C514D02A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CDAD566-63BA-5782-B797-B3E7CE557C7C}"/>
              </a:ext>
            </a:extLst>
          </p:cNvPr>
          <p:cNvCxnSpPr>
            <a:cxnSpLocks/>
            <a:stCxn id="25" idx="2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91BBE8B4-A8A6-E9E6-0D0E-1598B4600C78}"/>
              </a:ext>
            </a:extLst>
          </p:cNvPr>
          <p:cNvSpPr/>
          <p:nvPr/>
        </p:nvSpPr>
        <p:spPr>
          <a:xfrm>
            <a:off x="2470386" y="5728988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Anvil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BD338FC-AE7D-0B90-1C64-CD4E03CF5601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4102541" y="5994987"/>
            <a:ext cx="1021817" cy="85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317E02D-393A-BB50-7ADC-4E411EF412BC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1343270" y="6003584"/>
            <a:ext cx="1127116" cy="609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6C90589A-95CB-497C-D344-74D627097E7C}"/>
              </a:ext>
            </a:extLst>
          </p:cNvPr>
          <p:cNvSpPr/>
          <p:nvPr/>
        </p:nvSpPr>
        <p:spPr>
          <a:xfrm>
            <a:off x="6831207" y="2383492"/>
            <a:ext cx="1632155" cy="656313"/>
          </a:xfrm>
          <a:prstGeom prst="roundRect">
            <a:avLst/>
          </a:prstGeom>
          <a:gradFill>
            <a:gsLst>
              <a:gs pos="63000">
                <a:schemeClr val="accent4"/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Study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745601F-C7ED-A5DA-C14B-6BD9CC4E6C5E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1306222" cy="9915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47501F0-85A0-6DBF-1D43-D1AFCCC25421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7647285" y="3039805"/>
            <a:ext cx="3200811" cy="103657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642622A-27B9-25BE-3397-E74DFCEAFF12}"/>
              </a:ext>
            </a:extLst>
          </p:cNvPr>
          <p:cNvSpPr/>
          <p:nvPr/>
        </p:nvSpPr>
        <p:spPr>
          <a:xfrm>
            <a:off x="9934590" y="2781064"/>
            <a:ext cx="1382511" cy="549191"/>
          </a:xfrm>
          <a:prstGeom prst="roundRect">
            <a:avLst/>
          </a:prstGeom>
          <a:gradFill>
            <a:gsLst>
              <a:gs pos="89000">
                <a:srgbClr val="3B76BF"/>
              </a:gs>
              <a:gs pos="85000">
                <a:schemeClr val="accent4"/>
              </a:gs>
              <a:gs pos="42000">
                <a:schemeClr val="accent4"/>
              </a:gs>
              <a:gs pos="3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IronSpec</a:t>
            </a:r>
            <a:endParaRPr lang="en-US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63D7C6C-1010-E177-94AE-F2CC7295626B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8463362" y="2711649"/>
            <a:ext cx="1471228" cy="34401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3D26E04-40ED-A37C-5AFE-272797D3B3AE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8868945" y="3330255"/>
            <a:ext cx="1756901" cy="267332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C5C4208-3793-DE34-BDE6-5D861834276F}"/>
              </a:ext>
            </a:extLst>
          </p:cNvPr>
          <p:cNvSpPr/>
          <p:nvPr/>
        </p:nvSpPr>
        <p:spPr>
          <a:xfrm>
            <a:off x="1897574" y="4654545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Amazon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DF54C0A-393A-4780-381A-CBDC73078525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1343270" y="5203736"/>
            <a:ext cx="1370382" cy="280959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279B880-5FC6-9781-A4E9-BD54BC185E28}"/>
              </a:ext>
            </a:extLst>
          </p:cNvPr>
          <p:cNvSpPr/>
          <p:nvPr/>
        </p:nvSpPr>
        <p:spPr>
          <a:xfrm>
            <a:off x="8463362" y="1460246"/>
            <a:ext cx="1632155" cy="656313"/>
          </a:xfrm>
          <a:prstGeom prst="roundRect">
            <a:avLst/>
          </a:prstGeom>
          <a:gradFill>
            <a:gsLst>
              <a:gs pos="77000">
                <a:schemeClr val="accent4"/>
              </a:gs>
              <a:gs pos="87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Upgrade Failures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75EB7E88-1E88-61BE-1E22-30EC9F878A3D}"/>
              </a:ext>
            </a:extLst>
          </p:cNvPr>
          <p:cNvSpPr/>
          <p:nvPr/>
        </p:nvSpPr>
        <p:spPr>
          <a:xfrm>
            <a:off x="269859" y="4260184"/>
            <a:ext cx="1382511" cy="549191"/>
          </a:xfrm>
          <a:prstGeom prst="roundRect">
            <a:avLst/>
          </a:prstGeom>
          <a:gradFill>
            <a:gsLst>
              <a:gs pos="63000">
                <a:schemeClr val="bg1">
                  <a:lumMod val="50000"/>
                </a:schemeClr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Rudra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484E82E-0A2C-2504-DD84-B2A5E1364B51}"/>
              </a:ext>
            </a:extLst>
          </p:cNvPr>
          <p:cNvCxnSpPr>
            <a:cxnSpLocks/>
            <a:stCxn id="31" idx="2"/>
          </p:cNvCxnSpPr>
          <p:nvPr/>
        </p:nvCxnSpPr>
        <p:spPr>
          <a:xfrm>
            <a:off x="961115" y="4809375"/>
            <a:ext cx="1" cy="55522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43222DF-09E9-CEB6-B2AD-421A1E4FD902}"/>
              </a:ext>
            </a:extLst>
          </p:cNvPr>
          <p:cNvSpPr txBox="1"/>
          <p:nvPr/>
        </p:nvSpPr>
        <p:spPr>
          <a:xfrm>
            <a:off x="245093" y="1161523"/>
            <a:ext cx="9386150" cy="3416320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Verifying </a:t>
            </a:r>
            <a:r>
              <a:rPr lang="en-US" b="1" dirty="0" err="1"/>
              <a:t>Hyperproperties</a:t>
            </a:r>
            <a:r>
              <a:rPr lang="en-US" b="1" dirty="0"/>
              <a:t> With TLA, </a:t>
            </a:r>
            <a:r>
              <a:rPr lang="en-US" dirty="0"/>
              <a:t>CSF 2021</a:t>
            </a:r>
          </a:p>
          <a:p>
            <a:pPr marL="342900" indent="-342900">
              <a:buFontTx/>
              <a:buChar char="-"/>
            </a:pPr>
            <a:r>
              <a:rPr lang="en-US" i="1" dirty="0" err="1"/>
              <a:t>Hyperproperties</a:t>
            </a:r>
            <a:r>
              <a:rPr lang="en-US" dirty="0"/>
              <a:t>: predicates on </a:t>
            </a:r>
            <a:r>
              <a:rPr lang="en-US" i="1" dirty="0"/>
              <a:t>sets</a:t>
            </a:r>
            <a:r>
              <a:rPr lang="en-US" dirty="0"/>
              <a:t> of executions</a:t>
            </a:r>
          </a:p>
          <a:p>
            <a:pPr marL="952485" lvl="1" indent="-342900">
              <a:buFontTx/>
              <a:buChar char="-"/>
            </a:pPr>
            <a:r>
              <a:rPr lang="en-US" dirty="0"/>
              <a:t>e.g. Any two terminating behaviors satisfying P that have different initial values of x have different terminal values of y.</a:t>
            </a:r>
          </a:p>
          <a:p>
            <a:pPr marL="952485" lvl="1" indent="-342900">
              <a:buFontTx/>
              <a:buChar char="-"/>
            </a:pPr>
            <a:r>
              <a:rPr lang="en-US" dirty="0"/>
              <a:t>Useful for specifying security properties, e.g. GNI: for any two possible executions, there is a third possible execution having the public events of the first and the secret events of the second.</a:t>
            </a:r>
          </a:p>
          <a:p>
            <a:pPr marL="342900" indent="-342900">
              <a:buFontTx/>
              <a:buChar char="-"/>
            </a:pPr>
            <a:r>
              <a:rPr lang="en-US" dirty="0"/>
              <a:t>If we write things “the right way”, existing tools (TLA+, TLC) can verify </a:t>
            </a:r>
            <a:r>
              <a:rPr lang="en-US" dirty="0" err="1"/>
              <a:t>hyperproperties</a:t>
            </a:r>
            <a:endParaRPr lang="en-US" dirty="0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566DD2B-2B89-9CC4-1A00-EC60318EA584}"/>
              </a:ext>
            </a:extLst>
          </p:cNvPr>
          <p:cNvSpPr/>
          <p:nvPr/>
        </p:nvSpPr>
        <p:spPr>
          <a:xfrm>
            <a:off x="4096784" y="4859527"/>
            <a:ext cx="2313532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Hyperproperties</a:t>
            </a:r>
            <a:endParaRPr lang="en-US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41D1C37-0174-0951-64C5-63CC7872C574}"/>
              </a:ext>
            </a:extLst>
          </p:cNvPr>
          <p:cNvCxnSpPr>
            <a:cxnSpLocks/>
          </p:cNvCxnSpPr>
          <p:nvPr/>
        </p:nvCxnSpPr>
        <p:spPr>
          <a:xfrm>
            <a:off x="5253550" y="5408718"/>
            <a:ext cx="562064" cy="31167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66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2ECF3-6918-9CD1-B668-C7F428485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A17AD-4B3E-8413-9B52-4782C7CF2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36F0C-B660-4070-FDD9-D52E471D7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AFC19B-7AAA-BC5D-9850-71323ECA8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22</a:t>
            </a:fld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BDC7B98-EAA0-2756-9BD0-41E8C8574031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7E15677-4B39-7E9B-ED00-A9504B18AFEF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2D801BF-3096-FA7F-A2D1-A2DEF8B515BF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17D5944-57C5-1B93-B3E3-249135C02477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2DECC65-8D88-0FA0-925C-30495B23BE8F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0595E58-4CEC-A575-EAC7-1122EDFBFA08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46EE404-071D-22BD-C036-D54A91E59195}"/>
              </a:ext>
            </a:extLst>
          </p:cNvPr>
          <p:cNvSpPr/>
          <p:nvPr/>
        </p:nvSpPr>
        <p:spPr>
          <a:xfrm>
            <a:off x="1984520" y="2282526"/>
            <a:ext cx="1642371" cy="669852"/>
          </a:xfrm>
          <a:prstGeom prst="roundRect">
            <a:avLst/>
          </a:prstGeom>
          <a:gradFill flip="none" rotWithShape="1">
            <a:gsLst>
              <a:gs pos="57000">
                <a:schemeClr val="accent1">
                  <a:tint val="100000"/>
                  <a:shade val="100000"/>
                  <a:satMod val="130000"/>
                </a:schemeClr>
              </a:gs>
              <a:gs pos="71000">
                <a:schemeClr val="accent6">
                  <a:lumMod val="75000"/>
                </a:schemeClr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Algorithm Diversity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E116FF4-F18B-0AE0-7D97-266EE32D6D7D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AFD776D-5701-8D37-FD64-5B396A1AC1AF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9B4CAF-4D4D-C20D-59D7-03608578D4EC}"/>
              </a:ext>
            </a:extLst>
          </p:cNvPr>
          <p:cNvCxnSpPr>
            <a:cxnSpLocks/>
            <a:stCxn id="8" idx="1"/>
            <a:endCxn id="10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024B090-50C2-D838-0DBC-21D8474BCB04}"/>
              </a:ext>
            </a:extLst>
          </p:cNvPr>
          <p:cNvSpPr/>
          <p:nvPr/>
        </p:nvSpPr>
        <p:spPr>
          <a:xfrm>
            <a:off x="8262251" y="4031373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IronFleet</a:t>
            </a:r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6425D524-1E9C-79F2-BEDD-90436EAF9C56}"/>
              </a:ext>
            </a:extLst>
          </p:cNvPr>
          <p:cNvSpPr/>
          <p:nvPr/>
        </p:nvSpPr>
        <p:spPr>
          <a:xfrm>
            <a:off x="10156840" y="4076376"/>
            <a:ext cx="1382511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Verdi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9B7F083-01A7-CB2D-8E14-71703A2623CC}"/>
              </a:ext>
            </a:extLst>
          </p:cNvPr>
          <p:cNvSpPr/>
          <p:nvPr/>
        </p:nvSpPr>
        <p:spPr>
          <a:xfrm>
            <a:off x="7486434" y="5728987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Dafny</a:t>
            </a:r>
            <a:endParaRPr lang="en-US" dirty="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EAC1C8D6-07E0-304F-515A-68CDC588607B}"/>
              </a:ext>
            </a:extLst>
          </p:cNvPr>
          <p:cNvSpPr/>
          <p:nvPr/>
        </p:nvSpPr>
        <p:spPr>
          <a:xfrm>
            <a:off x="9644762" y="5720390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Coq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15E8A8C-45F0-FFBD-D06C-1EBEE5A21C2D}"/>
              </a:ext>
            </a:extLst>
          </p:cNvPr>
          <p:cNvSpPr/>
          <p:nvPr/>
        </p:nvSpPr>
        <p:spPr>
          <a:xfrm>
            <a:off x="5124358" y="5720391"/>
            <a:ext cx="1382511" cy="5491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TLA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63F843A-5279-52B3-82D9-4EB56F4AB5FA}"/>
              </a:ext>
            </a:extLst>
          </p:cNvPr>
          <p:cNvCxnSpPr>
            <a:cxnSpLocks/>
            <a:stCxn id="23" idx="2"/>
            <a:endCxn id="26" idx="0"/>
          </p:cNvCxnSpPr>
          <p:nvPr/>
        </p:nvCxnSpPr>
        <p:spPr>
          <a:xfrm flipH="1">
            <a:off x="8177690" y="4580564"/>
            <a:ext cx="775817" cy="11484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C4E3F16-CB9D-8EB5-4D1B-38A5136512EC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 flipH="1">
            <a:off x="10336018" y="4625567"/>
            <a:ext cx="512078" cy="109482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2B748ABA-0601-F007-778E-08C6A3F62BB2}"/>
              </a:ext>
            </a:extLst>
          </p:cNvPr>
          <p:cNvSpPr/>
          <p:nvPr/>
        </p:nvSpPr>
        <p:spPr>
          <a:xfrm>
            <a:off x="5545115" y="3606344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Performal</a:t>
            </a:r>
            <a:endParaRPr lang="en-US" dirty="0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0678BF7-5105-4A77-6DDB-6D6917F912E2}"/>
              </a:ext>
            </a:extLst>
          </p:cNvPr>
          <p:cNvCxnSpPr>
            <a:cxnSpLocks/>
            <a:stCxn id="42" idx="2"/>
            <a:endCxn id="23" idx="1"/>
          </p:cNvCxnSpPr>
          <p:nvPr/>
        </p:nvCxnSpPr>
        <p:spPr>
          <a:xfrm>
            <a:off x="6361193" y="4155535"/>
            <a:ext cx="1901058" cy="150434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CE3AFB9-84DB-A337-5B14-D882209BFA39}"/>
              </a:ext>
            </a:extLst>
          </p:cNvPr>
          <p:cNvCxnSpPr>
            <a:cxnSpLocks/>
            <a:stCxn id="42" idx="2"/>
            <a:endCxn id="26" idx="0"/>
          </p:cNvCxnSpPr>
          <p:nvPr/>
        </p:nvCxnSpPr>
        <p:spPr>
          <a:xfrm>
            <a:off x="6361193" y="4155535"/>
            <a:ext cx="1816497" cy="1573452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1B9F0B46-17F5-76F2-094A-FC7A385787DB}"/>
              </a:ext>
            </a:extLst>
          </p:cNvPr>
          <p:cNvSpPr/>
          <p:nvPr/>
        </p:nvSpPr>
        <p:spPr>
          <a:xfrm>
            <a:off x="2470386" y="5728988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Anvil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C9267E1-9181-A853-AE43-9B52B96ADF2E}"/>
              </a:ext>
            </a:extLst>
          </p:cNvPr>
          <p:cNvCxnSpPr>
            <a:cxnSpLocks/>
            <a:stCxn id="51" idx="3"/>
            <a:endCxn id="28" idx="1"/>
          </p:cNvCxnSpPr>
          <p:nvPr/>
        </p:nvCxnSpPr>
        <p:spPr>
          <a:xfrm flipV="1">
            <a:off x="4102541" y="5994987"/>
            <a:ext cx="1021817" cy="85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6C8EEBC4-59C6-16B9-12E3-11D701A1E4A0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62EDF3E-D952-E231-59EC-91896E16140A}"/>
              </a:ext>
            </a:extLst>
          </p:cNvPr>
          <p:cNvCxnSpPr>
            <a:cxnSpLocks/>
            <a:stCxn id="51" idx="1"/>
            <a:endCxn id="55" idx="5"/>
          </p:cNvCxnSpPr>
          <p:nvPr/>
        </p:nvCxnSpPr>
        <p:spPr>
          <a:xfrm flipH="1">
            <a:off x="1343270" y="6003584"/>
            <a:ext cx="1127116" cy="6099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8CE0A516-FAA0-63BE-2C6B-37DAEB1DB341}"/>
              </a:ext>
            </a:extLst>
          </p:cNvPr>
          <p:cNvSpPr/>
          <p:nvPr/>
        </p:nvSpPr>
        <p:spPr>
          <a:xfrm>
            <a:off x="269859" y="4260184"/>
            <a:ext cx="1382511" cy="549191"/>
          </a:xfrm>
          <a:prstGeom prst="roundRect">
            <a:avLst/>
          </a:prstGeom>
          <a:gradFill>
            <a:gsLst>
              <a:gs pos="63000">
                <a:schemeClr val="bg1">
                  <a:lumMod val="50000"/>
                </a:schemeClr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Rudra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2317908B-C2DF-71B1-BF20-FC1430531010}"/>
              </a:ext>
            </a:extLst>
          </p:cNvPr>
          <p:cNvCxnSpPr>
            <a:cxnSpLocks/>
            <a:stCxn id="60" idx="2"/>
            <a:endCxn id="55" idx="0"/>
          </p:cNvCxnSpPr>
          <p:nvPr/>
        </p:nvCxnSpPr>
        <p:spPr>
          <a:xfrm>
            <a:off x="961115" y="4809375"/>
            <a:ext cx="1" cy="55522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2A15AFA4-A36F-68F4-F276-E7FC4A7BFA49}"/>
              </a:ext>
            </a:extLst>
          </p:cNvPr>
          <p:cNvSpPr/>
          <p:nvPr/>
        </p:nvSpPr>
        <p:spPr>
          <a:xfrm>
            <a:off x="4096784" y="4859527"/>
            <a:ext cx="2313532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Hyperproperties</a:t>
            </a:r>
            <a:endParaRPr lang="en-US" dirty="0"/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CFF7BC8A-9AA3-1A3B-782C-3E5B8C6B1B34}"/>
              </a:ext>
            </a:extLst>
          </p:cNvPr>
          <p:cNvCxnSpPr>
            <a:cxnSpLocks/>
            <a:stCxn id="85" idx="2"/>
            <a:endCxn id="28" idx="0"/>
          </p:cNvCxnSpPr>
          <p:nvPr/>
        </p:nvCxnSpPr>
        <p:spPr>
          <a:xfrm>
            <a:off x="5253550" y="5408718"/>
            <a:ext cx="562064" cy="311673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C7EF2413-A411-C91D-2129-55AE9F7F3F4F}"/>
              </a:ext>
            </a:extLst>
          </p:cNvPr>
          <p:cNvCxnSpPr>
            <a:cxnSpLocks/>
            <a:stCxn id="23" idx="2"/>
            <a:endCxn id="28" idx="0"/>
          </p:cNvCxnSpPr>
          <p:nvPr/>
        </p:nvCxnSpPr>
        <p:spPr>
          <a:xfrm flipH="1">
            <a:off x="5815614" y="4580564"/>
            <a:ext cx="3137893" cy="1139827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0012E7E2-3288-1397-E800-0BF460AAEB34}"/>
              </a:ext>
            </a:extLst>
          </p:cNvPr>
          <p:cNvSpPr/>
          <p:nvPr/>
        </p:nvSpPr>
        <p:spPr>
          <a:xfrm>
            <a:off x="6831207" y="2383492"/>
            <a:ext cx="1632155" cy="656313"/>
          </a:xfrm>
          <a:prstGeom prst="roundRect">
            <a:avLst/>
          </a:prstGeom>
          <a:gradFill>
            <a:gsLst>
              <a:gs pos="63000">
                <a:schemeClr val="accent4"/>
              </a:gs>
              <a:gs pos="4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Empirical Study</a:t>
            </a: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6148AAC4-5D87-CD1C-898D-16A02365FFE1}"/>
              </a:ext>
            </a:extLst>
          </p:cNvPr>
          <p:cNvCxnSpPr>
            <a:cxnSpLocks/>
            <a:endCxn id="96" idx="3"/>
          </p:cNvCxnSpPr>
          <p:nvPr/>
        </p:nvCxnSpPr>
        <p:spPr>
          <a:xfrm flipH="1" flipV="1">
            <a:off x="8463362" y="2711649"/>
            <a:ext cx="1471228" cy="34401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8D5E945D-91BF-DCFE-70EF-3A6517288228}"/>
              </a:ext>
            </a:extLst>
          </p:cNvPr>
          <p:cNvCxnSpPr>
            <a:cxnSpLocks/>
            <a:stCxn id="96" idx="2"/>
            <a:endCxn id="23" idx="0"/>
          </p:cNvCxnSpPr>
          <p:nvPr/>
        </p:nvCxnSpPr>
        <p:spPr>
          <a:xfrm>
            <a:off x="7647285" y="3039805"/>
            <a:ext cx="1306222" cy="99156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8EEFBC6D-7B8B-260C-E2E0-0B7BC89C698D}"/>
              </a:ext>
            </a:extLst>
          </p:cNvPr>
          <p:cNvCxnSpPr>
            <a:cxnSpLocks/>
            <a:stCxn id="96" idx="2"/>
            <a:endCxn id="25" idx="0"/>
          </p:cNvCxnSpPr>
          <p:nvPr/>
        </p:nvCxnSpPr>
        <p:spPr>
          <a:xfrm>
            <a:off x="7647285" y="3039805"/>
            <a:ext cx="3200811" cy="1036571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" name="Rounded Rectangle 138">
            <a:extLst>
              <a:ext uri="{FF2B5EF4-FFF2-40B4-BE49-F238E27FC236}">
                <a16:creationId xmlns:a16="http://schemas.microsoft.com/office/drawing/2014/main" id="{E4B8DA18-4B8A-9909-2A20-2BC5452FAF3B}"/>
              </a:ext>
            </a:extLst>
          </p:cNvPr>
          <p:cNvSpPr/>
          <p:nvPr/>
        </p:nvSpPr>
        <p:spPr>
          <a:xfrm>
            <a:off x="1897574" y="4654545"/>
            <a:ext cx="1632155" cy="54919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Amazon</a:t>
            </a: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22D24554-521D-2DB0-D057-66E91F0F052E}"/>
              </a:ext>
            </a:extLst>
          </p:cNvPr>
          <p:cNvCxnSpPr>
            <a:cxnSpLocks/>
            <a:stCxn id="139" idx="2"/>
            <a:endCxn id="55" idx="7"/>
          </p:cNvCxnSpPr>
          <p:nvPr/>
        </p:nvCxnSpPr>
        <p:spPr>
          <a:xfrm flipH="1">
            <a:off x="1343270" y="5203736"/>
            <a:ext cx="1370382" cy="280959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4" name="Rounded Rectangle 143">
            <a:extLst>
              <a:ext uri="{FF2B5EF4-FFF2-40B4-BE49-F238E27FC236}">
                <a16:creationId xmlns:a16="http://schemas.microsoft.com/office/drawing/2014/main" id="{3F9B1599-0946-0D2A-D9B2-402D5F7B9A72}"/>
              </a:ext>
            </a:extLst>
          </p:cNvPr>
          <p:cNvSpPr/>
          <p:nvPr/>
        </p:nvSpPr>
        <p:spPr>
          <a:xfrm>
            <a:off x="8463362" y="1460246"/>
            <a:ext cx="1632155" cy="656313"/>
          </a:xfrm>
          <a:prstGeom prst="roundRect">
            <a:avLst/>
          </a:prstGeom>
          <a:gradFill>
            <a:gsLst>
              <a:gs pos="77000">
                <a:schemeClr val="accent4"/>
              </a:gs>
              <a:gs pos="87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Upgrade Failures</a:t>
            </a:r>
          </a:p>
        </p:txBody>
      </p: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A65BA36A-8C61-78E7-E464-DD3208987C5A}"/>
              </a:ext>
            </a:extLst>
          </p:cNvPr>
          <p:cNvCxnSpPr>
            <a:cxnSpLocks/>
          </p:cNvCxnSpPr>
          <p:nvPr/>
        </p:nvCxnSpPr>
        <p:spPr>
          <a:xfrm flipH="1">
            <a:off x="8868945" y="3330255"/>
            <a:ext cx="1756901" cy="2673328"/>
          </a:xfrm>
          <a:prstGeom prst="straightConnector1">
            <a:avLst/>
          </a:prstGeom>
          <a:ln w="41275">
            <a:solidFill>
              <a:schemeClr val="accent6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6" name="Rounded Rectangle 185">
            <a:extLst>
              <a:ext uri="{FF2B5EF4-FFF2-40B4-BE49-F238E27FC236}">
                <a16:creationId xmlns:a16="http://schemas.microsoft.com/office/drawing/2014/main" id="{E60B86C7-63C1-BDD1-E2C9-A649BD4CEBF5}"/>
              </a:ext>
            </a:extLst>
          </p:cNvPr>
          <p:cNvSpPr/>
          <p:nvPr/>
        </p:nvSpPr>
        <p:spPr>
          <a:xfrm>
            <a:off x="9934590" y="2781064"/>
            <a:ext cx="1382511" cy="549191"/>
          </a:xfrm>
          <a:prstGeom prst="roundRect">
            <a:avLst/>
          </a:prstGeom>
          <a:gradFill>
            <a:gsLst>
              <a:gs pos="89000">
                <a:srgbClr val="3B76BF"/>
              </a:gs>
              <a:gs pos="85000">
                <a:schemeClr val="accent4"/>
              </a:gs>
              <a:gs pos="42000">
                <a:schemeClr val="accent4"/>
              </a:gs>
              <a:gs pos="38000">
                <a:schemeClr val="accent6">
                  <a:lumMod val="75000"/>
                </a:schemeClr>
              </a:gs>
            </a:gsLst>
            <a:lin ang="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IronSpec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542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72BD8-4CF1-2303-4D08-2D0B22023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– Personal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FCFF6-4E59-2773-5172-BBCEC6CDF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Resilience to failures and attacks is crucial</a:t>
            </a:r>
          </a:p>
          <a:p>
            <a:r>
              <a:rPr lang="en-US" dirty="0"/>
              <a:t>But:</a:t>
            </a:r>
          </a:p>
          <a:p>
            <a:pPr lvl="1"/>
            <a:r>
              <a:rPr lang="en-US" dirty="0"/>
              <a:t>Resilient system designs become complex</a:t>
            </a:r>
          </a:p>
          <a:p>
            <a:pPr lvl="1"/>
            <a:r>
              <a:rPr lang="en-US" dirty="0"/>
              <a:t>Complexity introduces more opportunities for errors</a:t>
            </a:r>
          </a:p>
          <a:p>
            <a:pPr lvl="1"/>
            <a:r>
              <a:rPr lang="en-US" dirty="0"/>
              <a:t>Proving correctness of protocols is challenging</a:t>
            </a:r>
          </a:p>
          <a:p>
            <a:pPr lvl="2"/>
            <a:r>
              <a:rPr lang="en-US" dirty="0"/>
              <a:t>New protocols are often introduced without rigorous proofs</a:t>
            </a:r>
          </a:p>
          <a:p>
            <a:pPr lvl="1"/>
            <a:r>
              <a:rPr lang="en-US" dirty="0"/>
              <a:t>There is often a big gap between the abstract specification of a protocol and its implementation in a real system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8E5C0-8798-AC98-295A-5724F4E94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0B6E5-BF4B-00CB-5AB8-6ED809E26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CFE6D-FEBC-191B-7927-C36FB269E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8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43305-2F79-84E1-8316-7844F0C36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– White House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2E792-DF8A-50EE-5603-9D04BABA5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Recommendations:</a:t>
            </a:r>
          </a:p>
          <a:p>
            <a:pPr lvl="1"/>
            <a:r>
              <a:rPr lang="en-US" b="1" dirty="0"/>
              <a:t>Memory safe programming languages </a:t>
            </a:r>
          </a:p>
          <a:p>
            <a:pPr lvl="2"/>
            <a:r>
              <a:rPr lang="en-US" dirty="0"/>
              <a:t>Avoid classic memory safety bugs (null pointer, buffer overflow, use after free) possible (and common) in C/C++</a:t>
            </a:r>
          </a:p>
          <a:p>
            <a:pPr lvl="2"/>
            <a:r>
              <a:rPr lang="en-US" dirty="0"/>
              <a:t>Challenge for systems where predictable low-latency performance is critical: garbage collection</a:t>
            </a:r>
          </a:p>
          <a:p>
            <a:pPr lvl="2"/>
            <a:r>
              <a:rPr lang="en-US" dirty="0"/>
              <a:t>DARPA TRACTOR program – “Translating All C to Rust”</a:t>
            </a:r>
          </a:p>
          <a:p>
            <a:pPr lvl="1"/>
            <a:r>
              <a:rPr lang="en-US" dirty="0"/>
              <a:t>Memory safe hardware</a:t>
            </a:r>
          </a:p>
          <a:p>
            <a:pPr lvl="2"/>
            <a:r>
              <a:rPr lang="en-US" dirty="0"/>
              <a:t>For embedded systems where moving to memory safe programming languages may not (yet) be feasible</a:t>
            </a:r>
          </a:p>
          <a:p>
            <a:pPr lvl="1"/>
            <a:r>
              <a:rPr lang="en-US" b="1" dirty="0"/>
              <a:t>Formal methods</a:t>
            </a:r>
          </a:p>
          <a:p>
            <a:pPr lvl="2"/>
            <a:r>
              <a:rPr lang="en-US" b="1" dirty="0"/>
              <a:t>Prove </a:t>
            </a:r>
            <a:r>
              <a:rPr lang="en-US" dirty="0"/>
              <a:t>that software is correct (meets specific requirements)</a:t>
            </a:r>
          </a:p>
          <a:p>
            <a:pPr lvl="2"/>
            <a:r>
              <a:rPr lang="en-US" dirty="0"/>
              <a:t>Static analysis, model checking, assertion-based testing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8C30-4CE2-C57D-D1BA-1233BF9EA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78A1F-897A-03A6-B68A-E4E2C0A6F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13D4A-B030-0505-1839-02520D88B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22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C4B3F-3072-77A3-B630-3C8195AAA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EC361-801C-DDBE-30AD-53EC99A39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Themes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CA11A-9B2B-4322-2BF3-5160800F2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BBAB8-6B97-401F-2BC5-51FE1D0EA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56D6F0-BC8D-C05F-4B41-564F978B3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5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30A38E2-D506-57C0-16C2-3063B789D636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87EB313-7675-28D7-F6ED-97C9F53B3AC2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5DDCFA5-202F-E97F-18C2-0BA43533DB91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</p:spTree>
    <p:extLst>
      <p:ext uri="{BB962C8B-B14F-4D97-AF65-F5344CB8AC3E}">
        <p14:creationId xmlns:p14="http://schemas.microsoft.com/office/powerpoint/2010/main" val="2855734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A2BD4-A5B2-5142-467A-6CCA457FA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29E66-C7EE-2477-721B-2447A080B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Themes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6544C5-0D1B-5836-683F-9E78284BF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3FA417-381D-855B-3788-C2F989C1E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6D6FF-6D20-D87E-F3E1-AF19F76B8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6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EE1BAD2-745C-0260-A7EE-BF3B5D4B3A20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18B4F15-D1FF-0564-ECE0-5BD3AD4B55B7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98B9BF-D7BB-80F9-34CC-1DEFB5F548AF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EE7BB3E-DF2B-CE4A-E673-0929BD157FA8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</p:spTree>
    <p:extLst>
      <p:ext uri="{BB962C8B-B14F-4D97-AF65-F5344CB8AC3E}">
        <p14:creationId xmlns:p14="http://schemas.microsoft.com/office/powerpoint/2010/main" val="2415207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97A78-8630-6310-8AE4-F485BBBD3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D209-CD03-58C0-850F-062BF2B09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BFT Overview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85CC58-9FAD-E685-C38C-E2C73E73F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4A551-DE49-AE8A-EB69-A04A5A946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DD7F5-92D8-561D-F41E-CC0C4A1B3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7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287599-886A-BAAA-FF10-A7576F2A9147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12BFF73-CF3D-CBFD-E4CA-09274A7B4AA6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6B7C1C-8EFE-B771-2AA5-28CAFC8D9111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5179B62-F176-0AAB-235A-47E393001456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9EB555E-7211-2D3F-32F2-9A865965FEB7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B6129-CC88-C5F3-51FF-9D72CD76BCC5}"/>
              </a:ext>
            </a:extLst>
          </p:cNvPr>
          <p:cNvSpPr txBox="1"/>
          <p:nvPr/>
        </p:nvSpPr>
        <p:spPr>
          <a:xfrm>
            <a:off x="1797108" y="2384845"/>
            <a:ext cx="9055121" cy="2308324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“The Bedrock of Byzantine Fault Tolerance: A Unified Platform for BFT Protocols Analysis, Implementation, and Experimentation</a:t>
            </a:r>
            <a:r>
              <a:rPr lang="en-US" dirty="0"/>
              <a:t>”, NSDI 2024</a:t>
            </a:r>
          </a:p>
          <a:p>
            <a:endParaRPr lang="en-US" dirty="0"/>
          </a:p>
          <a:p>
            <a:r>
              <a:rPr lang="en-US" dirty="0"/>
              <a:t>Surveys BFT protocols</a:t>
            </a:r>
          </a:p>
          <a:p>
            <a:r>
              <a:rPr lang="en-US" dirty="0"/>
              <a:t>Analyzes transformations between protocols</a:t>
            </a:r>
          </a:p>
          <a:p>
            <a:r>
              <a:rPr lang="en-US" dirty="0"/>
              <a:t>Provides common framework for </a:t>
            </a:r>
            <a:r>
              <a:rPr lang="en-US" i="1" dirty="0"/>
              <a:t>performance</a:t>
            </a:r>
            <a:r>
              <a:rPr lang="en-US" dirty="0"/>
              <a:t> testing </a:t>
            </a:r>
          </a:p>
        </p:txBody>
      </p:sp>
    </p:spTree>
    <p:extLst>
      <p:ext uri="{BB962C8B-B14F-4D97-AF65-F5344CB8AC3E}">
        <p14:creationId xmlns:p14="http://schemas.microsoft.com/office/powerpoint/2010/main" val="2003231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9AA0A-D60C-7C8B-EDD5-F78CE0BF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982BC-898E-9A77-9531-DB7073907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BFT Testing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33D37A-65B1-6D79-C4DC-816E8C5AE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86CF17-6903-3DAB-1C0A-DD1B3C457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3CD5A9-09CA-5585-3FC5-9102DFE0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8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B9F9EA1-8F31-2193-C45A-C285B058F774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FC8CD3E-3214-D49B-4459-48571347EE89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4DF7232-E082-E114-DC0B-1A6E1808051F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429ACC8-EA0B-195F-C16B-52673931A494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DBC84D2-1975-7D71-DE99-CA7F11160BC7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B1FF6D-03D7-4A7C-04A3-665A791A39B6}"/>
              </a:ext>
            </a:extLst>
          </p:cNvPr>
          <p:cNvSpPr txBox="1"/>
          <p:nvPr/>
        </p:nvSpPr>
        <p:spPr>
          <a:xfrm>
            <a:off x="309314" y="2762119"/>
            <a:ext cx="9518661" cy="1569660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Randomized Testing of Byzantine Fault Tolerant Algorithms, </a:t>
            </a:r>
            <a:r>
              <a:rPr lang="en-US" dirty="0"/>
              <a:t>OOPSLA 2023 </a:t>
            </a:r>
          </a:p>
          <a:p>
            <a:endParaRPr lang="en-US" dirty="0"/>
          </a:p>
          <a:p>
            <a:r>
              <a:rPr lang="en-US" dirty="0"/>
              <a:t>Fault injection testing framework for BFT systems</a:t>
            </a:r>
          </a:p>
          <a:p>
            <a:r>
              <a:rPr lang="en-US" dirty="0"/>
              <a:t>Focuses on ”small-scope” mutations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288ACD5-F23C-B956-5871-0E3E64788176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5435BD5-A1E9-0B0F-B28F-D65957C6D65F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10D9FA-0CF6-6F4F-73C1-529C10953DF6}"/>
              </a:ext>
            </a:extLst>
          </p:cNvPr>
          <p:cNvSpPr txBox="1"/>
          <p:nvPr/>
        </p:nvSpPr>
        <p:spPr>
          <a:xfrm>
            <a:off x="2444220" y="4518742"/>
            <a:ext cx="9518661" cy="1938992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Tyr: Finding Consensus Failure Bugs in Blockchain System with </a:t>
            </a:r>
            <a:r>
              <a:rPr lang="en-US" b="1" dirty="0" err="1"/>
              <a:t>Behaviour</a:t>
            </a:r>
            <a:r>
              <a:rPr lang="en-US" b="1" dirty="0"/>
              <a:t> Divergent Model, </a:t>
            </a:r>
            <a:r>
              <a:rPr lang="en-US" dirty="0"/>
              <a:t>SP 2023 </a:t>
            </a:r>
          </a:p>
          <a:p>
            <a:endParaRPr lang="en-US" dirty="0"/>
          </a:p>
          <a:p>
            <a:r>
              <a:rPr lang="en-US" dirty="0"/>
              <a:t>Fault injection testing framework for blockchain systems</a:t>
            </a:r>
          </a:p>
          <a:p>
            <a:r>
              <a:rPr lang="en-US" dirty="0"/>
              <a:t>Focuses behavior divergence model to guide fuzzing</a:t>
            </a:r>
          </a:p>
        </p:txBody>
      </p:sp>
    </p:spTree>
    <p:extLst>
      <p:ext uri="{BB962C8B-B14F-4D97-AF65-F5344CB8AC3E}">
        <p14:creationId xmlns:p14="http://schemas.microsoft.com/office/powerpoint/2010/main" val="3444313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0261B-A7D6-333A-F679-3D06EBCF6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4C8DB-DBD1-6E02-DDFE-7C73CC031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BFT Examples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F2B98E-27B9-BAA5-7031-54F4249AA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12/17/2024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A7C12-8016-ECBD-CEAF-7EAD744A5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University of Pittsburgh CS 3551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BB780-FB1A-1058-418E-15DCEE00B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35706-A2A8-FF4D-B41A-31F05D88FDC1}" type="slidenum">
              <a:rPr lang="en-US" smtClean="0"/>
              <a:t>9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D51F829-94B3-F8D1-976A-DFDD61ABA946}"/>
              </a:ext>
            </a:extLst>
          </p:cNvPr>
          <p:cNvSpPr/>
          <p:nvPr/>
        </p:nvSpPr>
        <p:spPr>
          <a:xfrm>
            <a:off x="224171" y="1216645"/>
            <a:ext cx="1501659" cy="1358541"/>
          </a:xfrm>
          <a:prstGeom prst="ellipse">
            <a:avLst/>
          </a:prstGeom>
          <a:solidFill>
            <a:srgbClr val="3B76B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BFT Design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3CC87D4-BE9D-7012-BE77-1EA2007BCFB3}"/>
              </a:ext>
            </a:extLst>
          </p:cNvPr>
          <p:cNvSpPr/>
          <p:nvPr/>
        </p:nvSpPr>
        <p:spPr>
          <a:xfrm>
            <a:off x="10461222" y="1216644"/>
            <a:ext cx="1501659" cy="1358541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C715351-841C-5661-AD4D-1EB4DF977545}"/>
              </a:ext>
            </a:extLst>
          </p:cNvPr>
          <p:cNvSpPr/>
          <p:nvPr/>
        </p:nvSpPr>
        <p:spPr>
          <a:xfrm>
            <a:off x="3175068" y="3035109"/>
            <a:ext cx="1843433" cy="161943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Formal Methods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99BC6DF6-1771-3240-BF2A-3416DE25F678}"/>
              </a:ext>
            </a:extLst>
          </p:cNvPr>
          <p:cNvSpPr/>
          <p:nvPr/>
        </p:nvSpPr>
        <p:spPr>
          <a:xfrm>
            <a:off x="420667" y="5364596"/>
            <a:ext cx="1080897" cy="8200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Rust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FE86995-60C8-FA58-2B7E-CAD999EA8EAE}"/>
              </a:ext>
            </a:extLst>
          </p:cNvPr>
          <p:cNvSpPr/>
          <p:nvPr/>
        </p:nvSpPr>
        <p:spPr>
          <a:xfrm>
            <a:off x="4041291" y="1288010"/>
            <a:ext cx="2054709" cy="549191"/>
          </a:xfrm>
          <a:prstGeom prst="roundRect">
            <a:avLst/>
          </a:prstGeom>
          <a:gradFill flip="none" rotWithShape="1">
            <a:gsLst>
              <a:gs pos="69000">
                <a:schemeClr val="accent1">
                  <a:tint val="100000"/>
                  <a:shade val="100000"/>
                  <a:satMod val="130000"/>
                </a:schemeClr>
              </a:gs>
              <a:gs pos="79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Bedrock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6CAE9C-AB82-622E-2E57-B61A9DA720CC}"/>
              </a:ext>
            </a:extLst>
          </p:cNvPr>
          <p:cNvSpPr txBox="1"/>
          <p:nvPr/>
        </p:nvSpPr>
        <p:spPr>
          <a:xfrm>
            <a:off x="4823460" y="2811274"/>
            <a:ext cx="7183316" cy="1569660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Prime: Byzantine Replication Under Attack, </a:t>
            </a:r>
            <a:r>
              <a:rPr lang="en-US" dirty="0"/>
              <a:t>TDSC 2011 </a:t>
            </a:r>
          </a:p>
          <a:p>
            <a:endParaRPr lang="en-US" dirty="0"/>
          </a:p>
          <a:p>
            <a:r>
              <a:rPr lang="en-US" dirty="0"/>
              <a:t>BFT replication protocol that provides performance guarantees (bounded delay)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DFA6C6B-BA7B-C1A0-A79F-052B58FD90EE}"/>
              </a:ext>
            </a:extLst>
          </p:cNvPr>
          <p:cNvSpPr/>
          <p:nvPr/>
        </p:nvSpPr>
        <p:spPr>
          <a:xfrm>
            <a:off x="3902427" y="2027938"/>
            <a:ext cx="1632155" cy="562510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ByzzFuzz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E6B9E37-8FA1-A9EA-3ABD-F4A74A7AB0DC}"/>
              </a:ext>
            </a:extLst>
          </p:cNvPr>
          <p:cNvSpPr/>
          <p:nvPr/>
        </p:nvSpPr>
        <p:spPr>
          <a:xfrm>
            <a:off x="6364674" y="1259889"/>
            <a:ext cx="1632155" cy="549191"/>
          </a:xfrm>
          <a:prstGeom prst="roundRect">
            <a:avLst/>
          </a:prstGeom>
          <a:gradFill flip="none" rotWithShape="1">
            <a:gsLst>
              <a:gs pos="31000">
                <a:schemeClr val="accent1">
                  <a:tint val="100000"/>
                  <a:shade val="100000"/>
                  <a:satMod val="130000"/>
                </a:schemeClr>
              </a:gs>
              <a:gs pos="47000">
                <a:schemeClr val="accent4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Tyr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D94DA-47AA-955F-C67A-2A549C2FFD77}"/>
              </a:ext>
            </a:extLst>
          </p:cNvPr>
          <p:cNvSpPr txBox="1"/>
          <p:nvPr/>
        </p:nvSpPr>
        <p:spPr>
          <a:xfrm>
            <a:off x="2903220" y="4518742"/>
            <a:ext cx="9059661" cy="1938992"/>
          </a:xfrm>
          <a:prstGeom prst="rect">
            <a:avLst/>
          </a:prstGeom>
          <a:solidFill>
            <a:schemeClr val="bg1">
              <a:alpha val="91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Analyzing Federated Learning through an Adversarial Lens, </a:t>
            </a:r>
            <a:r>
              <a:rPr lang="en-US" dirty="0"/>
              <a:t>ICML 2019</a:t>
            </a:r>
          </a:p>
          <a:p>
            <a:endParaRPr lang="en-US" dirty="0"/>
          </a:p>
          <a:p>
            <a:r>
              <a:rPr lang="en-US" dirty="0"/>
              <a:t>Byzantine resilience in machine learning: considers malicious agents trying to poison a federated learning model to achieve targeted misclassification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1506700-55A8-10CF-4C13-4B34C101D32E}"/>
              </a:ext>
            </a:extLst>
          </p:cNvPr>
          <p:cNvSpPr/>
          <p:nvPr/>
        </p:nvSpPr>
        <p:spPr>
          <a:xfrm>
            <a:off x="1984520" y="1288010"/>
            <a:ext cx="1382511" cy="549191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Prime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A31DF50-9F5A-9298-EA6B-3480C9C3F894}"/>
              </a:ext>
            </a:extLst>
          </p:cNvPr>
          <p:cNvSpPr/>
          <p:nvPr/>
        </p:nvSpPr>
        <p:spPr>
          <a:xfrm>
            <a:off x="147386" y="2777198"/>
            <a:ext cx="1627460" cy="742757"/>
          </a:xfrm>
          <a:prstGeom prst="roundRect">
            <a:avLst/>
          </a:prstGeom>
          <a:solidFill>
            <a:srgbClr val="3B76B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Federated Learning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29E9589-7058-463E-E5C7-7660E5D5FFE7}"/>
              </a:ext>
            </a:extLst>
          </p:cNvPr>
          <p:cNvCxnSpPr>
            <a:cxnSpLocks/>
            <a:endCxn id="13" idx="3"/>
          </p:cNvCxnSpPr>
          <p:nvPr/>
        </p:nvCxnSpPr>
        <p:spPr>
          <a:xfrm flipH="1">
            <a:off x="3367031" y="1562606"/>
            <a:ext cx="674260" cy="0"/>
          </a:xfrm>
          <a:prstGeom prst="straightConnector1">
            <a:avLst/>
          </a:prstGeom>
          <a:ln w="4127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318084"/>
      </p:ext>
    </p:extLst>
  </p:cSld>
  <p:clrMapOvr>
    <a:masterClrMapping/>
  </p:clrMapOvr>
</p:sld>
</file>

<file path=ppt/theme/theme1.xml><?xml version="1.0" encoding="utf-8"?>
<a:theme xmlns:a="http://schemas.openxmlformats.org/drawingml/2006/main" name="dsn2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E8870391-5537-DA42-A77E-E27711F8CD2E}" vid="{330DC1E9-C794-1949-A92D-DD4FBE9BA4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dsn2017</Template>
  <TotalTime>2949</TotalTime>
  <Words>1543</Words>
  <Application>Microsoft Macintosh PowerPoint</Application>
  <PresentationFormat>Widescreen</PresentationFormat>
  <Paragraphs>440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</vt:lpstr>
      <vt:lpstr>dsn2017</vt:lpstr>
      <vt:lpstr>CS 3551: Advanced Topics in Distributed Information Systems - Building Dependable Infrastructure</vt:lpstr>
      <vt:lpstr>Seminar theme: Building Dependable Infrastructure</vt:lpstr>
      <vt:lpstr>Motivation – Personal Experience</vt:lpstr>
      <vt:lpstr>Motivation – White House Report</vt:lpstr>
      <vt:lpstr>Course Themes</vt:lpstr>
      <vt:lpstr>Course Themes</vt:lpstr>
      <vt:lpstr>BFT Overview</vt:lpstr>
      <vt:lpstr>BFT Testing</vt:lpstr>
      <vt:lpstr>BFT Examples</vt:lpstr>
      <vt:lpstr>Supporting BFT Assumptions</vt:lpstr>
      <vt:lpstr>Formal Methods Tools</vt:lpstr>
      <vt:lpstr>Formal Verification of Distributed Systems</vt:lpstr>
      <vt:lpstr>Formal Verification of Distributed Systems</vt:lpstr>
      <vt:lpstr>Formal Verification of Distributed Systems</vt:lpstr>
      <vt:lpstr>Testing Verified Distributed Systems</vt:lpstr>
      <vt:lpstr>Testing Formal Specs</vt:lpstr>
      <vt:lpstr>Applications: Verification</vt:lpstr>
      <vt:lpstr>Applications : Verification</vt:lpstr>
      <vt:lpstr>Applications: Bug Finding</vt:lpstr>
      <vt:lpstr>Applications: Bug Finding</vt:lpstr>
      <vt:lpstr>Extending the Methods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INFSCI 1630: Communication Networks TELECOM 2310: Applications of Networks</dc:title>
  <dc:subject/>
  <dc:creator>Amy Babay</dc:creator>
  <cp:keywords/>
  <dc:description/>
  <cp:lastModifiedBy>Amy Babay</cp:lastModifiedBy>
  <cp:revision>152</cp:revision>
  <dcterms:created xsi:type="dcterms:W3CDTF">2020-07-19T18:12:52Z</dcterms:created>
  <dcterms:modified xsi:type="dcterms:W3CDTF">2024-12-17T04:18:56Z</dcterms:modified>
  <cp:category/>
</cp:coreProperties>
</file>