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256" r:id="rId2"/>
    <p:sldId id="396" r:id="rId3"/>
    <p:sldId id="359" r:id="rId4"/>
    <p:sldId id="397" r:id="rId5"/>
    <p:sldId id="376" r:id="rId6"/>
    <p:sldId id="379" r:id="rId7"/>
    <p:sldId id="458" r:id="rId8"/>
    <p:sldId id="438" r:id="rId9"/>
    <p:sldId id="363" r:id="rId10"/>
    <p:sldId id="364" r:id="rId11"/>
    <p:sldId id="365" r:id="rId12"/>
    <p:sldId id="366" r:id="rId13"/>
    <p:sldId id="368" r:id="rId14"/>
    <p:sldId id="369" r:id="rId15"/>
    <p:sldId id="370" r:id="rId16"/>
    <p:sldId id="371" r:id="rId17"/>
    <p:sldId id="380" r:id="rId18"/>
    <p:sldId id="439" r:id="rId19"/>
    <p:sldId id="373" r:id="rId20"/>
    <p:sldId id="367" r:id="rId21"/>
    <p:sldId id="459" r:id="rId22"/>
    <p:sldId id="385" r:id="rId23"/>
    <p:sldId id="386" r:id="rId24"/>
    <p:sldId id="387" r:id="rId25"/>
    <p:sldId id="388" r:id="rId26"/>
    <p:sldId id="389" r:id="rId27"/>
    <p:sldId id="391" r:id="rId28"/>
    <p:sldId id="393" r:id="rId29"/>
    <p:sldId id="394" r:id="rId30"/>
    <p:sldId id="395" r:id="rId31"/>
    <p:sldId id="440" r:id="rId32"/>
    <p:sldId id="398" r:id="rId33"/>
    <p:sldId id="460" r:id="rId34"/>
    <p:sldId id="399" r:id="rId35"/>
    <p:sldId id="401" r:id="rId36"/>
    <p:sldId id="443" r:id="rId37"/>
    <p:sldId id="442" r:id="rId38"/>
    <p:sldId id="402" r:id="rId39"/>
    <p:sldId id="476" r:id="rId40"/>
    <p:sldId id="466" r:id="rId41"/>
    <p:sldId id="406" r:id="rId42"/>
    <p:sldId id="468" r:id="rId43"/>
    <p:sldId id="474" r:id="rId44"/>
    <p:sldId id="411" r:id="rId45"/>
    <p:sldId id="412" r:id="rId46"/>
    <p:sldId id="414" r:id="rId47"/>
    <p:sldId id="445" r:id="rId48"/>
    <p:sldId id="415" r:id="rId49"/>
  </p:sldIdLst>
  <p:sldSz cx="9144000" cy="6858000" type="screen4x3"/>
  <p:notesSz cx="6858000" cy="9144000"/>
  <p:embeddedFontLst>
    <p:embeddedFont>
      <p:font typeface="Wingdings 2" panose="05020102010507070707" pitchFamily="18" charset="2"/>
      <p:regular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Cambria Math" panose="02040503050406030204" pitchFamily="18" charset="0"/>
      <p:regular r:id="rId57"/>
    </p:embeddedFont>
    <p:embeddedFont>
      <p:font typeface="Constantia" panose="02030602050306030303" pitchFamily="18" charset="0"/>
      <p:regular r:id="rId58"/>
      <p:bold r:id="rId59"/>
      <p:italic r:id="rId60"/>
      <p:boldItalic r:id="rId6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5" autoAdjust="0"/>
    <p:restoredTop sz="94660"/>
  </p:normalViewPr>
  <p:slideViewPr>
    <p:cSldViewPr>
      <p:cViewPr varScale="1">
        <p:scale>
          <a:sx n="85" d="100"/>
          <a:sy n="85" d="100"/>
        </p:scale>
        <p:origin x="55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4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61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EF7AE-0C30-4EA7-B74D-470A9C33048D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01582-F5A8-41ED-8946-57B4D8BFA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81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51A1F-924C-4BCD-AE4C-3A5DD90B2C9D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12B00-BF9F-4C8A-8D33-EED5BFD171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04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that a truth table would have 32 rows since we have 5 propositional variables.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12B00-BF9F-4C8A-8D33-EED5BFD171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68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15220D-0BB5-4C71-B862-812B075D02FE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4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29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36.xml"/><Relationship Id="rId7" Type="http://schemas.openxmlformats.org/officeDocument/2006/relationships/image" Target="../media/image33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3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.xml"/><Relationship Id="rId9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Foundations: Logic and Proofs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1, Part III: Proofs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4648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Question/Answer Animations</a:t>
            </a:r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6324600"/>
            <a:ext cx="91440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833" tIns="51417" rIns="102833" bIns="51417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/>
              <a:t>Copyright ©  McGraw-Hill Education.  All rights reserved. No reproduction or distribution without the prior written consent of McGraw-Hill </a:t>
            </a:r>
            <a:r>
              <a:rPr lang="en-US" altLang="en-US" sz="1000" dirty="0" smtClean="0"/>
              <a:t>Education.</a:t>
            </a:r>
            <a:endParaRPr lang="en-US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Modus </a:t>
            </a:r>
            <a:r>
              <a:rPr lang="en-US" dirty="0" err="1" smtClean="0"/>
              <a:t>Tollens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</a:t>
            </a:r>
            <a:endParaRPr lang="en-US" dirty="0"/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295400" y="2362200"/>
            <a:ext cx="1345883" cy="11944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0" y="4114800"/>
            <a:ext cx="594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p</a:t>
            </a:r>
            <a:r>
              <a:rPr lang="en-US" dirty="0" smtClean="0"/>
              <a:t> be “it is snowing.”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q</a:t>
            </a:r>
            <a:r>
              <a:rPr lang="en-US" dirty="0" smtClean="0"/>
              <a:t> be “I will study discrete math.”</a:t>
            </a:r>
          </a:p>
          <a:p>
            <a:endParaRPr lang="en-US" dirty="0" smtClean="0"/>
          </a:p>
          <a:p>
            <a:r>
              <a:rPr lang="en-US" dirty="0" smtClean="0"/>
              <a:t>“If it is snowing,  then I will study discrete math.”</a:t>
            </a:r>
          </a:p>
          <a:p>
            <a:r>
              <a:rPr lang="en-US" dirty="0" smtClean="0"/>
              <a:t>“I will not study discrete math.”</a:t>
            </a:r>
          </a:p>
          <a:p>
            <a:endParaRPr lang="en-US" dirty="0" smtClean="0"/>
          </a:p>
          <a:p>
            <a:r>
              <a:rPr lang="en-US" dirty="0" smtClean="0"/>
              <a:t>“Therefore , it is not snowing.”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2098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Corresponding Tautology: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  (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i="1" dirty="0" smtClean="0"/>
              <a:t>q</a:t>
            </a:r>
            <a:r>
              <a:rPr lang="en-US" dirty="0" smtClean="0">
                <a:latin typeface="Cambria Math"/>
                <a:ea typeface="Cambria Math"/>
              </a:rPr>
              <a:t>∧(</a:t>
            </a:r>
            <a:r>
              <a:rPr lang="en-US" i="1" dirty="0" smtClean="0">
                <a:latin typeface="Cambria Math"/>
                <a:ea typeface="Cambria Math"/>
              </a:rPr>
              <a:t>p </a:t>
            </a:r>
            <a:r>
              <a:rPr lang="en-US" dirty="0" smtClean="0">
                <a:latin typeface="Cambria Math"/>
                <a:ea typeface="Cambria Math"/>
              </a:rPr>
              <a:t>→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r>
              <a:rPr lang="en-US" dirty="0" smtClean="0">
                <a:latin typeface="Cambria Math"/>
                <a:ea typeface="Cambria Math"/>
              </a:rPr>
              <a:t>))→¬</a:t>
            </a:r>
            <a:r>
              <a:rPr lang="en-US" i="1" dirty="0" smtClean="0">
                <a:latin typeface="Cambria Math"/>
                <a:ea typeface="Cambria Math"/>
              </a:rPr>
              <a:t>p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Hypothetical Syllogism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</a:t>
            </a:r>
            <a:endParaRPr lang="en-US" dirty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990600" y="2514600"/>
            <a:ext cx="1703070" cy="11944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67000" y="3886200"/>
            <a:ext cx="5638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p</a:t>
            </a:r>
            <a:r>
              <a:rPr lang="en-US" dirty="0" smtClean="0"/>
              <a:t> be “it snows.”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q</a:t>
            </a:r>
            <a:r>
              <a:rPr lang="en-US" dirty="0" smtClean="0"/>
              <a:t> be “I will study discrete math.”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r </a:t>
            </a:r>
            <a:r>
              <a:rPr lang="en-US" dirty="0" smtClean="0"/>
              <a:t>be “I will get an A.”</a:t>
            </a:r>
          </a:p>
          <a:p>
            <a:endParaRPr lang="en-US" dirty="0" smtClean="0"/>
          </a:p>
          <a:p>
            <a:r>
              <a:rPr lang="en-US" dirty="0" smtClean="0"/>
              <a:t>“If it snows,  then I will study discrete math.”</a:t>
            </a:r>
          </a:p>
          <a:p>
            <a:r>
              <a:rPr lang="en-US" dirty="0" smtClean="0"/>
              <a:t>“If I study discrete math, I will get an A.”</a:t>
            </a:r>
          </a:p>
          <a:p>
            <a:endParaRPr lang="en-US" dirty="0" smtClean="0"/>
          </a:p>
          <a:p>
            <a:r>
              <a:rPr lang="en-US" dirty="0" smtClean="0"/>
              <a:t>“Therefore , If it snows, I will get an A.”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22860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Corresponding Tautology:</a:t>
            </a:r>
            <a:r>
              <a:rPr lang="en-US" dirty="0" smtClean="0"/>
              <a:t> </a:t>
            </a:r>
          </a:p>
          <a:p>
            <a:r>
              <a:rPr lang="en-US" dirty="0" smtClean="0"/>
              <a:t>(</a:t>
            </a:r>
            <a:r>
              <a:rPr lang="en-US" dirty="0" smtClean="0">
                <a:latin typeface="Cambria Math"/>
                <a:ea typeface="Cambria Math"/>
              </a:rPr>
              <a:t>(</a:t>
            </a:r>
            <a:r>
              <a:rPr lang="en-US" i="1" dirty="0" smtClean="0">
                <a:latin typeface="Cambria Math"/>
                <a:ea typeface="Cambria Math"/>
              </a:rPr>
              <a:t>p </a:t>
            </a:r>
            <a:r>
              <a:rPr lang="en-US" dirty="0" smtClean="0">
                <a:latin typeface="Cambria Math"/>
                <a:ea typeface="Cambria Math"/>
              </a:rPr>
              <a:t>→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r>
              <a:rPr lang="en-US" dirty="0" smtClean="0">
                <a:latin typeface="Cambria Math"/>
                <a:ea typeface="Cambria Math"/>
              </a:rPr>
              <a:t>) ∧</a:t>
            </a:r>
            <a:r>
              <a:rPr lang="en-US" dirty="0" smtClean="0"/>
              <a:t> (</a:t>
            </a:r>
            <a:r>
              <a:rPr lang="en-US" dirty="0" err="1" smtClean="0">
                <a:latin typeface="Cambria Math"/>
                <a:ea typeface="Cambria Math"/>
              </a:rPr>
              <a:t>q→</a:t>
            </a:r>
            <a:r>
              <a:rPr lang="en-US" i="1" dirty="0" err="1" smtClean="0">
                <a:latin typeface="Cambria Math"/>
                <a:ea typeface="Cambria Math"/>
              </a:rPr>
              <a:t>r</a:t>
            </a:r>
            <a:r>
              <a:rPr lang="en-US" dirty="0" smtClean="0">
                <a:latin typeface="Cambria Math"/>
                <a:ea typeface="Cambria Math"/>
              </a:rPr>
              <a:t>))→(</a:t>
            </a:r>
            <a:r>
              <a:rPr lang="en-US" i="1" dirty="0" smtClean="0">
                <a:latin typeface="Cambria Math"/>
                <a:ea typeface="Cambria Math"/>
              </a:rPr>
              <a:t>p</a:t>
            </a:r>
            <a:r>
              <a:rPr lang="en-US" dirty="0" smtClean="0">
                <a:latin typeface="Cambria Math"/>
                <a:ea typeface="Cambria Math"/>
              </a:rPr>
              <a:t>→ </a:t>
            </a:r>
            <a:r>
              <a:rPr lang="en-US" i="1" dirty="0" smtClean="0">
                <a:latin typeface="Cambria Math"/>
                <a:ea typeface="Cambria Math"/>
              </a:rPr>
              <a:t>r</a:t>
            </a:r>
            <a:r>
              <a:rPr lang="en-US" dirty="0" smtClean="0">
                <a:latin typeface="Cambria Math"/>
                <a:ea typeface="Cambria Math"/>
              </a:rPr>
              <a:t>)</a:t>
            </a:r>
            <a:endParaRPr lang="en-US" i="1" dirty="0" smtClean="0"/>
          </a:p>
          <a:p>
            <a:r>
              <a:rPr lang="en-US" dirty="0" smtClean="0">
                <a:latin typeface="Cambria Math"/>
                <a:ea typeface="Cambria Math"/>
              </a:rPr>
              <a:t> 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Disjunctive Syllogism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</a:t>
            </a:r>
            <a:endParaRPr lang="en-US" dirty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676400" y="2514600"/>
            <a:ext cx="1177290" cy="12258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0" y="3962400"/>
            <a:ext cx="64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p</a:t>
            </a:r>
            <a:r>
              <a:rPr lang="en-US" dirty="0" smtClean="0"/>
              <a:t> be “I will study discrete math.”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q</a:t>
            </a:r>
            <a:r>
              <a:rPr lang="en-US" dirty="0" smtClean="0"/>
              <a:t> be “I will study English literature.”</a:t>
            </a:r>
          </a:p>
          <a:p>
            <a:endParaRPr lang="en-US" dirty="0" smtClean="0"/>
          </a:p>
          <a:p>
            <a:r>
              <a:rPr lang="en-US" dirty="0" smtClean="0"/>
              <a:t>“I will study discrete math or I will study English literature.”</a:t>
            </a:r>
          </a:p>
          <a:p>
            <a:r>
              <a:rPr lang="en-US" dirty="0" smtClean="0"/>
              <a:t>“I will not study discrete math.”</a:t>
            </a:r>
          </a:p>
          <a:p>
            <a:endParaRPr lang="en-US" dirty="0" smtClean="0"/>
          </a:p>
          <a:p>
            <a:r>
              <a:rPr lang="en-US" dirty="0" smtClean="0"/>
              <a:t>“Therefore , I will study English literature.”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62400" y="2590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Corresponding Tautology:</a:t>
            </a:r>
            <a:r>
              <a:rPr lang="en-US" dirty="0" smtClean="0"/>
              <a:t> </a:t>
            </a:r>
          </a:p>
          <a:p>
            <a:r>
              <a:rPr lang="en-US" dirty="0" smtClean="0"/>
              <a:t>(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i="1" dirty="0" smtClean="0"/>
              <a:t>p</a:t>
            </a:r>
            <a:r>
              <a:rPr lang="en-US" dirty="0" smtClean="0">
                <a:latin typeface="Cambria Math"/>
                <a:ea typeface="Cambria Math"/>
              </a:rPr>
              <a:t>∧(</a:t>
            </a:r>
            <a:r>
              <a:rPr lang="en-US" i="1" dirty="0" smtClean="0">
                <a:latin typeface="Cambria Math"/>
                <a:ea typeface="Cambria Math"/>
              </a:rPr>
              <a:t>p </a:t>
            </a:r>
            <a:r>
              <a:rPr lang="en-US" dirty="0" smtClean="0">
                <a:latin typeface="Cambria Math"/>
                <a:ea typeface="Cambria Math"/>
              </a:rPr>
              <a:t>∨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r>
              <a:rPr lang="en-US" dirty="0" smtClean="0">
                <a:latin typeface="Cambria Math"/>
                <a:ea typeface="Cambria Math"/>
              </a:rPr>
              <a:t>))→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</a:t>
            </a:r>
            <a:endParaRPr lang="en-US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828800" y="2667000"/>
            <a:ext cx="1534478" cy="7143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71800" y="3810000"/>
            <a:ext cx="5638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p</a:t>
            </a:r>
            <a:r>
              <a:rPr lang="en-US" dirty="0" smtClean="0"/>
              <a:t> be “I will study discrete math.”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q</a:t>
            </a:r>
            <a:r>
              <a:rPr lang="en-US" dirty="0" smtClean="0"/>
              <a:t> be “I will visit Las Vegas.”</a:t>
            </a:r>
          </a:p>
          <a:p>
            <a:endParaRPr lang="en-US" dirty="0" smtClean="0"/>
          </a:p>
          <a:p>
            <a:r>
              <a:rPr lang="en-US" dirty="0" smtClean="0"/>
              <a:t>“I will study discrete math.”</a:t>
            </a:r>
          </a:p>
          <a:p>
            <a:endParaRPr lang="en-US" dirty="0" smtClean="0"/>
          </a:p>
          <a:p>
            <a:r>
              <a:rPr lang="en-US" dirty="0" smtClean="0"/>
              <a:t>“Therefore, I will  study discrete math or I will visit </a:t>
            </a:r>
          </a:p>
          <a:p>
            <a:r>
              <a:rPr lang="en-US" dirty="0" smtClean="0"/>
              <a:t>Las Vegas.”</a:t>
            </a:r>
          </a:p>
          <a:p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648200" y="2514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Corresponding Tautology:</a:t>
            </a:r>
            <a:r>
              <a:rPr lang="en-US" dirty="0" smtClean="0"/>
              <a:t> </a:t>
            </a:r>
          </a:p>
          <a:p>
            <a:r>
              <a:rPr lang="en-US" i="1" dirty="0" smtClean="0"/>
              <a:t>            p</a:t>
            </a:r>
            <a:r>
              <a:rPr lang="en-US" dirty="0" smtClean="0">
                <a:latin typeface="Cambria Math"/>
                <a:ea typeface="Cambria Math"/>
              </a:rPr>
              <a:t> →(</a:t>
            </a:r>
            <a:r>
              <a:rPr lang="en-US" i="1" dirty="0" smtClean="0">
                <a:latin typeface="Cambria Math"/>
                <a:ea typeface="Cambria Math"/>
              </a:rPr>
              <a:t>p </a:t>
            </a:r>
            <a:r>
              <a:rPr lang="en-US" dirty="0" smtClean="0">
                <a:latin typeface="Cambria Math"/>
                <a:ea typeface="Cambria Math"/>
              </a:rPr>
              <a:t>∨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r>
              <a:rPr lang="en-US" dirty="0" smtClean="0">
                <a:latin typeface="Cambria Math"/>
                <a:ea typeface="Cambria Math"/>
              </a:rPr>
              <a:t>)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09800" y="3962400"/>
            <a:ext cx="525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p</a:t>
            </a:r>
            <a:r>
              <a:rPr lang="en-US" dirty="0" smtClean="0"/>
              <a:t> be “I will study discrete math.”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q</a:t>
            </a:r>
            <a:r>
              <a:rPr lang="en-US" dirty="0" smtClean="0"/>
              <a:t> be “I will study English literature.”</a:t>
            </a:r>
          </a:p>
          <a:p>
            <a:endParaRPr lang="en-US" dirty="0" smtClean="0"/>
          </a:p>
          <a:p>
            <a:r>
              <a:rPr lang="en-US" dirty="0" smtClean="0"/>
              <a:t>“I will study discrete math and English literature”</a:t>
            </a:r>
          </a:p>
          <a:p>
            <a:endParaRPr lang="en-US" dirty="0" smtClean="0"/>
          </a:p>
          <a:p>
            <a:r>
              <a:rPr lang="en-US" dirty="0" smtClean="0"/>
              <a:t>“Therefore, I will study discrete math.”</a:t>
            </a:r>
          </a:p>
          <a:p>
            <a:endParaRPr lang="en-US" dirty="0" smtClean="0"/>
          </a:p>
        </p:txBody>
      </p:sp>
      <p:pic>
        <p:nvPicPr>
          <p:cNvPr id="10" name="Picture 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447800" y="2667000"/>
            <a:ext cx="1177290" cy="7715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43400" y="2743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Corresponding Tautology: </a:t>
            </a:r>
          </a:p>
          <a:p>
            <a:r>
              <a:rPr lang="en-US" dirty="0" smtClean="0"/>
              <a:t>         (</a:t>
            </a:r>
            <a:r>
              <a:rPr lang="en-US" i="1" dirty="0" err="1" smtClean="0"/>
              <a:t>p</a:t>
            </a:r>
            <a:r>
              <a:rPr lang="en-US" dirty="0" err="1" smtClean="0">
                <a:latin typeface="Cambria Math"/>
                <a:ea typeface="Cambria Math"/>
              </a:rPr>
              <a:t>∧</a:t>
            </a:r>
            <a:r>
              <a:rPr lang="en-US" i="1" dirty="0" err="1" smtClean="0">
                <a:latin typeface="Cambria Math"/>
                <a:ea typeface="Cambria Math"/>
              </a:rPr>
              <a:t>q</a:t>
            </a:r>
            <a:r>
              <a:rPr lang="en-US" dirty="0" smtClean="0">
                <a:latin typeface="Cambria Math"/>
                <a:ea typeface="Cambria Math"/>
              </a:rPr>
              <a:t>) →</a:t>
            </a:r>
            <a:r>
              <a:rPr lang="en-US" i="1" dirty="0" smtClean="0">
                <a:latin typeface="Cambria Math"/>
                <a:ea typeface="Cambria Math"/>
              </a:rPr>
              <a:t>p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Conjunction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362200" y="3581400"/>
            <a:ext cx="6019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p</a:t>
            </a:r>
            <a:r>
              <a:rPr lang="en-US" dirty="0" smtClean="0"/>
              <a:t> be “I will study discrete math.”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q</a:t>
            </a:r>
            <a:r>
              <a:rPr lang="en-US" dirty="0" smtClean="0"/>
              <a:t> be “I will study English literature.”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“I will study discrete math.”</a:t>
            </a:r>
          </a:p>
          <a:p>
            <a:r>
              <a:rPr lang="en-US" dirty="0" smtClean="0"/>
              <a:t>“I will study  English literature.”</a:t>
            </a:r>
          </a:p>
          <a:p>
            <a:endParaRPr lang="en-US" dirty="0" smtClean="0"/>
          </a:p>
          <a:p>
            <a:r>
              <a:rPr lang="en-US" dirty="0" smtClean="0"/>
              <a:t>“Therefore, I will study discrete math and I will study English literature.”</a:t>
            </a:r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371600" y="2133600"/>
            <a:ext cx="1534478" cy="11687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00600" y="2362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Corresponding Tautology:</a:t>
            </a:r>
          </a:p>
          <a:p>
            <a:r>
              <a:rPr lang="en-US" dirty="0" smtClean="0"/>
              <a:t> (</a:t>
            </a:r>
            <a:r>
              <a:rPr lang="en-US" dirty="0" smtClean="0">
                <a:latin typeface="Cambria Math"/>
                <a:ea typeface="Cambria Math"/>
              </a:rPr>
              <a:t>(</a:t>
            </a:r>
            <a:r>
              <a:rPr lang="en-US" i="1" dirty="0" smtClean="0"/>
              <a:t>p</a:t>
            </a:r>
            <a:r>
              <a:rPr lang="en-US" dirty="0" smtClean="0"/>
              <a:t>)</a:t>
            </a:r>
            <a:r>
              <a:rPr lang="en-US" i="1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∧ (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r>
              <a:rPr lang="en-US" dirty="0" smtClean="0">
                <a:latin typeface="Cambria Math"/>
                <a:ea typeface="Cambria Math"/>
              </a:rPr>
              <a:t>)) →(</a:t>
            </a:r>
            <a:r>
              <a:rPr lang="en-US" i="1" dirty="0" smtClean="0">
                <a:latin typeface="Cambria Math"/>
                <a:ea typeface="Cambria Math"/>
              </a:rPr>
              <a:t>p </a:t>
            </a:r>
            <a:r>
              <a:rPr lang="en-US" dirty="0" smtClean="0">
                <a:latin typeface="Cambria Math"/>
                <a:ea typeface="Cambria Math"/>
              </a:rPr>
              <a:t>∧ 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r>
              <a:rPr lang="en-US" dirty="0" smtClean="0">
                <a:latin typeface="Cambria Math"/>
                <a:ea typeface="Cambria Math"/>
              </a:rPr>
              <a:t>)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981200" y="3657600"/>
            <a:ext cx="6477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p</a:t>
            </a:r>
            <a:r>
              <a:rPr lang="en-US" dirty="0" smtClean="0"/>
              <a:t> be “I will study discrete math.”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r</a:t>
            </a:r>
            <a:r>
              <a:rPr lang="en-US" dirty="0" smtClean="0"/>
              <a:t> be “I will study English literature.”</a:t>
            </a:r>
          </a:p>
          <a:p>
            <a:r>
              <a:rPr lang="en-US" dirty="0" smtClean="0"/>
              <a:t>Let q be “I will study databases.”</a:t>
            </a:r>
          </a:p>
          <a:p>
            <a:endParaRPr lang="en-US" dirty="0" smtClean="0"/>
          </a:p>
          <a:p>
            <a:r>
              <a:rPr lang="en-US" dirty="0" smtClean="0"/>
              <a:t>“I will not study discrete math or I will study English literature.”</a:t>
            </a:r>
          </a:p>
          <a:p>
            <a:r>
              <a:rPr lang="en-US" dirty="0" smtClean="0"/>
              <a:t>“I will study  discrete math or I will study databases.”</a:t>
            </a:r>
          </a:p>
          <a:p>
            <a:endParaRPr lang="en-US" dirty="0" smtClean="0"/>
          </a:p>
          <a:p>
            <a:r>
              <a:rPr lang="en-US" dirty="0" smtClean="0"/>
              <a:t>“Therefore, I will study databases or I </a:t>
            </a:r>
            <a:r>
              <a:rPr lang="en-US" smtClean="0"/>
              <a:t>will study English </a:t>
            </a:r>
            <a:r>
              <a:rPr lang="en-US" dirty="0" smtClean="0"/>
              <a:t>literature.”</a:t>
            </a:r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990600" y="2209800"/>
            <a:ext cx="1525905" cy="12258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14800" y="24384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Corresponding Tautology:</a:t>
            </a:r>
            <a:r>
              <a:rPr lang="en-US" dirty="0" smtClean="0"/>
              <a:t> </a:t>
            </a:r>
          </a:p>
          <a:p>
            <a:r>
              <a:rPr lang="en-US" dirty="0" smtClean="0"/>
              <a:t> ((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i="1" dirty="0" smtClean="0"/>
              <a:t>p </a:t>
            </a:r>
            <a:r>
              <a:rPr lang="en-US" dirty="0" smtClean="0">
                <a:latin typeface="Cambria Math"/>
                <a:ea typeface="Cambria Math"/>
              </a:rPr>
              <a:t>∨ </a:t>
            </a:r>
            <a:r>
              <a:rPr lang="en-US" i="1" dirty="0" smtClean="0">
                <a:latin typeface="Cambria Math"/>
                <a:ea typeface="Cambria Math"/>
              </a:rPr>
              <a:t>r</a:t>
            </a:r>
            <a:r>
              <a:rPr lang="en-US" dirty="0" smtClean="0">
                <a:latin typeface="Cambria Math"/>
                <a:ea typeface="Cambria Math"/>
              </a:rPr>
              <a:t> )</a:t>
            </a:r>
            <a:r>
              <a:rPr lang="en-US" i="1" dirty="0" smtClean="0">
                <a:latin typeface="Cambria Math"/>
                <a:ea typeface="Cambria Math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∧ (</a:t>
            </a:r>
            <a:r>
              <a:rPr lang="en-US" i="1" dirty="0" smtClean="0">
                <a:latin typeface="Cambria Math"/>
                <a:ea typeface="Cambria Math"/>
              </a:rPr>
              <a:t>p </a:t>
            </a:r>
            <a:r>
              <a:rPr lang="en-US" dirty="0" smtClean="0">
                <a:latin typeface="Cambria Math"/>
                <a:ea typeface="Cambria Math"/>
              </a:rPr>
              <a:t>∨ 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r>
              <a:rPr lang="en-US" dirty="0" smtClean="0">
                <a:latin typeface="Cambria Math"/>
                <a:ea typeface="Cambria Math"/>
              </a:rPr>
              <a:t>)) →(</a:t>
            </a:r>
            <a:r>
              <a:rPr lang="en-US" i="1" dirty="0" smtClean="0">
                <a:latin typeface="Cambria Math"/>
                <a:ea typeface="Cambria Math"/>
              </a:rPr>
              <a:t>q </a:t>
            </a:r>
            <a:r>
              <a:rPr lang="en-US" dirty="0" smtClean="0">
                <a:latin typeface="Cambria Math"/>
                <a:ea typeface="Cambria Math"/>
              </a:rPr>
              <a:t>∨ </a:t>
            </a:r>
            <a:r>
              <a:rPr lang="en-US" i="1" dirty="0" smtClean="0">
                <a:latin typeface="Cambria Math"/>
                <a:ea typeface="Cambria Math"/>
              </a:rPr>
              <a:t>r</a:t>
            </a:r>
            <a:r>
              <a:rPr lang="en-US" dirty="0" smtClean="0">
                <a:latin typeface="Cambria Math"/>
                <a:ea typeface="Cambria Math"/>
              </a:rPr>
              <a:t>)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19600" y="1371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Resolution plays an important role in AI and is used in Prolog.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the Rules of Inference to Build Valid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 </a:t>
            </a:r>
            <a:r>
              <a:rPr lang="en-US" i="1" dirty="0" smtClean="0"/>
              <a:t>valid argument </a:t>
            </a:r>
            <a:r>
              <a:rPr lang="en-US" dirty="0" smtClean="0"/>
              <a:t>is a sequence of statements. Each statement is either a premise or follows from previous statements by  rules of inference. The last statement is called conclusion.</a:t>
            </a:r>
          </a:p>
          <a:p>
            <a:r>
              <a:rPr lang="en-US" dirty="0" smtClean="0"/>
              <a:t>A valid argument takes the following form:</a:t>
            </a:r>
          </a:p>
          <a:p>
            <a:pPr>
              <a:buNone/>
            </a:pPr>
            <a:r>
              <a:rPr lang="en-US" dirty="0" smtClean="0"/>
              <a:t>              	         S</a:t>
            </a:r>
            <a:r>
              <a:rPr lang="en-US" sz="2400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</a:p>
          <a:p>
            <a:pPr>
              <a:buNone/>
            </a:pPr>
            <a:r>
              <a:rPr lang="en-US" sz="2400" dirty="0" smtClean="0"/>
              <a:t>			</a:t>
            </a:r>
            <a:r>
              <a:rPr lang="en-US" dirty="0" smtClean="0"/>
              <a:t>         S</a:t>
            </a:r>
            <a:r>
              <a:rPr lang="en-US" sz="2400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</a:p>
          <a:p>
            <a:pPr>
              <a:buNone/>
            </a:pPr>
            <a:r>
              <a:rPr lang="en-US" sz="2400" dirty="0" smtClean="0"/>
              <a:t>                                       .</a:t>
            </a:r>
          </a:p>
          <a:p>
            <a:pPr>
              <a:buNone/>
            </a:pPr>
            <a:r>
              <a:rPr lang="en-US" sz="2400" dirty="0" smtClean="0"/>
              <a:t>                                       .</a:t>
            </a:r>
          </a:p>
          <a:p>
            <a:pPr>
              <a:buNone/>
            </a:pPr>
            <a:r>
              <a:rPr lang="en-US" sz="2400" dirty="0" smtClean="0"/>
              <a:t>                                       .</a:t>
            </a:r>
          </a:p>
          <a:p>
            <a:pPr>
              <a:buNone/>
            </a:pPr>
            <a:r>
              <a:rPr lang="en-US" dirty="0" smtClean="0"/>
              <a:t>                                  </a:t>
            </a:r>
            <a:r>
              <a:rPr lang="en-US" dirty="0" err="1" smtClean="0"/>
              <a:t>S</a:t>
            </a:r>
            <a:r>
              <a:rPr lang="en-US" sz="2800" i="1" baseline="-25000" dirty="0" err="1" smtClean="0"/>
              <a:t>n</a:t>
            </a:r>
            <a:endParaRPr lang="en-US" sz="2800" i="1" baseline="-250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                             C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                                      </a:t>
            </a:r>
            <a:endParaRPr lang="en-US" sz="2400" dirty="0"/>
          </a:p>
        </p:txBody>
      </p:sp>
      <p:pic>
        <p:nvPicPr>
          <p:cNvPr id="5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514600" y="5486400"/>
            <a:ext cx="231458" cy="205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 Arguments</a:t>
            </a:r>
            <a:endParaRPr lang="en-US" dirty="0"/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57200" y="3962401"/>
            <a:ext cx="8126730" cy="21802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1905000"/>
            <a:ext cx="6553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Example 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400" dirty="0" smtClean="0"/>
              <a:t>: From the single proposition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sz="2400" dirty="0" smtClean="0"/>
              <a:t>Show that </a:t>
            </a:r>
            <a:r>
              <a:rPr lang="en-US" sz="2400" i="1" dirty="0" smtClean="0"/>
              <a:t>q</a:t>
            </a:r>
            <a:r>
              <a:rPr lang="en-US" sz="2400" dirty="0" smtClean="0"/>
              <a:t> is a conclusion.</a:t>
            </a:r>
          </a:p>
        </p:txBody>
      </p:sp>
      <p:pic>
        <p:nvPicPr>
          <p:cNvPr id="5" name="Picture 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819400" y="2362200"/>
            <a:ext cx="1848803" cy="3829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32766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Solution</a:t>
            </a:r>
            <a:r>
              <a:rPr lang="en-US" dirty="0" smtClean="0"/>
              <a:t>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Valid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500" b="1" dirty="0" smtClean="0"/>
              <a:t>Example </a:t>
            </a:r>
            <a:r>
              <a:rPr lang="en-US" sz="1500" b="1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1500" b="1" dirty="0" smtClean="0"/>
              <a:t>:</a:t>
            </a:r>
            <a:r>
              <a:rPr lang="en-US" sz="1500" dirty="0" smtClean="0"/>
              <a:t> </a:t>
            </a:r>
          </a:p>
          <a:p>
            <a:r>
              <a:rPr lang="en-US" sz="1500" dirty="0" smtClean="0"/>
              <a:t>With these hypotheses:</a:t>
            </a:r>
          </a:p>
          <a:p>
            <a:pPr lvl="1">
              <a:buNone/>
            </a:pPr>
            <a:r>
              <a:rPr lang="en-US" sz="1500" dirty="0" smtClean="0"/>
              <a:t>“It is not sunny this afternoon and it is colder than yesterday.”</a:t>
            </a:r>
          </a:p>
          <a:p>
            <a:pPr lvl="1">
              <a:buNone/>
            </a:pPr>
            <a:r>
              <a:rPr lang="en-US" sz="1500" dirty="0" smtClean="0"/>
              <a:t>“We will go swimming only if it is sunny.”</a:t>
            </a:r>
          </a:p>
          <a:p>
            <a:pPr lvl="1">
              <a:buNone/>
            </a:pPr>
            <a:r>
              <a:rPr lang="en-US" sz="1500" dirty="0" smtClean="0"/>
              <a:t>“If we do not go swimming, then we will take a canoe trip.”</a:t>
            </a:r>
          </a:p>
          <a:p>
            <a:pPr lvl="1">
              <a:buNone/>
            </a:pPr>
            <a:r>
              <a:rPr lang="en-US" sz="1500" dirty="0" smtClean="0"/>
              <a:t>“If we take a canoe trip, then we will be home by sunset.”</a:t>
            </a:r>
          </a:p>
          <a:p>
            <a:r>
              <a:rPr lang="en-US" sz="1500" dirty="0" smtClean="0"/>
              <a:t>Using the inference rules, construct a valid argument for the conclusion:</a:t>
            </a:r>
          </a:p>
          <a:p>
            <a:pPr lvl="1">
              <a:buNone/>
            </a:pPr>
            <a:r>
              <a:rPr lang="en-US" sz="1500" dirty="0" smtClean="0"/>
              <a:t>“We will be home by sunset.”</a:t>
            </a:r>
          </a:p>
          <a:p>
            <a:pPr>
              <a:buNone/>
            </a:pPr>
            <a:r>
              <a:rPr lang="en-US" sz="1500" b="1" dirty="0" smtClean="0"/>
              <a:t>Solution</a:t>
            </a:r>
            <a:r>
              <a:rPr lang="en-US" sz="1500" dirty="0" smtClean="0"/>
              <a:t>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 smtClean="0"/>
              <a:t>  Choose propositional variables:</a:t>
            </a:r>
          </a:p>
          <a:p>
            <a:pPr lvl="1">
              <a:buNone/>
            </a:pPr>
            <a:r>
              <a:rPr lang="en-US" sz="1500" i="1" dirty="0" smtClean="0"/>
              <a:t>p</a:t>
            </a:r>
            <a:r>
              <a:rPr lang="en-US" sz="1500" dirty="0" smtClean="0"/>
              <a:t> : “It is sunny this afternoon.”      </a:t>
            </a:r>
            <a:r>
              <a:rPr lang="en-US" sz="1500" i="1" dirty="0" smtClean="0"/>
              <a:t>r</a:t>
            </a:r>
            <a:r>
              <a:rPr lang="en-US" sz="1500" dirty="0" smtClean="0"/>
              <a:t>  : “We will go swimming.”  </a:t>
            </a:r>
            <a:r>
              <a:rPr lang="en-US" sz="1500" i="1" dirty="0" smtClean="0"/>
              <a:t>t : </a:t>
            </a:r>
            <a:r>
              <a:rPr lang="en-US" sz="1500" dirty="0" smtClean="0"/>
              <a:t>“We will be home by sunset.”</a:t>
            </a:r>
          </a:p>
          <a:p>
            <a:pPr lvl="1">
              <a:buNone/>
            </a:pPr>
            <a:r>
              <a:rPr lang="en-US" sz="1500" i="1" dirty="0" smtClean="0"/>
              <a:t>q</a:t>
            </a:r>
            <a:r>
              <a:rPr lang="en-US" sz="1500" dirty="0" smtClean="0"/>
              <a:t>  : “It is colder than yesterday.”     </a:t>
            </a:r>
            <a:r>
              <a:rPr lang="en-US" sz="1500" i="1" dirty="0" smtClean="0"/>
              <a:t>s  : </a:t>
            </a:r>
            <a:r>
              <a:rPr lang="en-US" sz="1500" dirty="0" smtClean="0"/>
              <a:t>“We will take a canoe trip.” </a:t>
            </a:r>
            <a:endParaRPr lang="en-US" sz="1500" i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500" dirty="0" smtClean="0"/>
              <a:t>Translation into propositional logic:</a:t>
            </a:r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i="1" dirty="0" smtClean="0"/>
          </a:p>
          <a:p>
            <a:pPr lvl="1">
              <a:buNone/>
            </a:pPr>
            <a:endParaRPr lang="en-US" i="1" dirty="0" smtClean="0"/>
          </a:p>
          <a:p>
            <a:pPr lvl="1">
              <a:buNone/>
            </a:pPr>
            <a:endParaRPr lang="en-US" i="1" dirty="0" smtClean="0"/>
          </a:p>
          <a:p>
            <a:pPr lvl="1">
              <a:buNone/>
            </a:pPr>
            <a:endParaRPr lang="en-US" i="1" dirty="0" smtClean="0"/>
          </a:p>
          <a:p>
            <a:pPr lvl="1">
              <a:buNone/>
            </a:pPr>
            <a:endParaRPr lang="en-US" i="1" dirty="0" smtClean="0"/>
          </a:p>
          <a:p>
            <a:endParaRPr lang="en-US" dirty="0" smtClean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514600" y="5715000"/>
            <a:ext cx="4640580" cy="487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0" y="6248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Continued on next slide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Valid Arguments and Rules of Inference</a:t>
            </a:r>
          </a:p>
          <a:p>
            <a:r>
              <a:rPr lang="en-US" dirty="0" smtClean="0"/>
              <a:t>Proof Methods</a:t>
            </a:r>
          </a:p>
          <a:p>
            <a:r>
              <a:rPr lang="en-US" dirty="0" smtClean="0"/>
              <a:t>Proof Strategies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 Arguments</a:t>
            </a:r>
            <a:endParaRPr lang="en-US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914400" y="2362200"/>
            <a:ext cx="7432358" cy="40090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1905000"/>
            <a:ext cx="3510385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3.  </a:t>
            </a:r>
            <a:r>
              <a:rPr lang="en-US" dirty="0" smtClean="0"/>
              <a:t>Construct the Valid Argument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Handling Quantified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Valid arguments for quantified statements are a sequence of statements. Each statement is either a premise or follows from previous statements by  rules of inference which include:</a:t>
            </a:r>
          </a:p>
          <a:p>
            <a:pPr lvl="1"/>
            <a:r>
              <a:rPr lang="en-US" dirty="0" smtClean="0"/>
              <a:t>Rules of Inference for Propositional Logic</a:t>
            </a:r>
          </a:p>
          <a:p>
            <a:pPr lvl="1"/>
            <a:r>
              <a:rPr lang="en-US" dirty="0" smtClean="0"/>
              <a:t>Rules of Inference for Quantified Statements</a:t>
            </a:r>
          </a:p>
          <a:p>
            <a:r>
              <a:rPr lang="en-US" dirty="0" smtClean="0"/>
              <a:t>The rules of inference for quantified statements are introduced in the next several slides.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Universal Instantiation (UI)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</a:t>
            </a:r>
            <a:endParaRPr lang="en-US" sz="3200" dirty="0" smtClean="0"/>
          </a:p>
          <a:p>
            <a:pPr>
              <a:buNone/>
            </a:pPr>
            <a:r>
              <a:rPr lang="en-US" dirty="0" smtClean="0"/>
              <a:t>                       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76400" y="4038600"/>
            <a:ext cx="701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Our domain consists of all dogs and Fido is a dog.</a:t>
            </a:r>
          </a:p>
          <a:p>
            <a:endParaRPr lang="en-US" dirty="0" smtClean="0"/>
          </a:p>
          <a:p>
            <a:r>
              <a:rPr lang="en-US" dirty="0" smtClean="0"/>
              <a:t>“All dogs are cuddly.”</a:t>
            </a:r>
          </a:p>
          <a:p>
            <a:endParaRPr lang="en-US" dirty="0" smtClean="0"/>
          </a:p>
          <a:p>
            <a:r>
              <a:rPr lang="en-US" dirty="0" smtClean="0"/>
              <a:t>“Therefore,  Fido is cuddly.”</a:t>
            </a:r>
          </a:p>
          <a:p>
            <a:endParaRPr lang="en-US" dirty="0" smtClean="0"/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048001" y="2667000"/>
            <a:ext cx="1617345" cy="854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Universal Generalization (UG)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89120"/>
          </a:xfrm>
        </p:spPr>
        <p:txBody>
          <a:bodyPr/>
          <a:lstStyle/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dirty="0" smtClean="0"/>
              <a:t>                        </a:t>
            </a:r>
            <a:endParaRPr lang="en-US" dirty="0"/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048001" y="2667000"/>
            <a:ext cx="4154805" cy="8543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4600" y="44196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Used often implicitly in Mathematical Proofs.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Existential Instantiation (EI)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 smtClean="0"/>
              <a:t>       </a:t>
            </a:r>
          </a:p>
          <a:p>
            <a:pPr>
              <a:buNone/>
            </a:pPr>
            <a:r>
              <a:rPr lang="en-US" dirty="0" smtClean="0"/>
              <a:t>                       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752600" y="4419600"/>
            <a:ext cx="701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“There is someone who got an A in the course.”</a:t>
            </a:r>
          </a:p>
          <a:p>
            <a:r>
              <a:rPr lang="en-US" dirty="0" smtClean="0"/>
              <a:t>“Let’s call her </a:t>
            </a:r>
            <a:r>
              <a:rPr lang="en-US" i="1" dirty="0" smtClean="0"/>
              <a:t>a</a:t>
            </a:r>
            <a:r>
              <a:rPr lang="en-US" dirty="0" smtClean="0"/>
              <a:t> and say that </a:t>
            </a:r>
            <a:r>
              <a:rPr lang="en-US" i="1" dirty="0" smtClean="0"/>
              <a:t>a</a:t>
            </a:r>
            <a:r>
              <a:rPr lang="en-US" dirty="0" smtClean="0"/>
              <a:t> got an A”</a:t>
            </a:r>
          </a:p>
          <a:p>
            <a:endParaRPr lang="en-US" dirty="0" smtClean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971800" y="2438401"/>
            <a:ext cx="4723448" cy="854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Existential Generalization (EG)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752600" y="4419600"/>
            <a:ext cx="701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“Michelle got an A in the class.”</a:t>
            </a:r>
          </a:p>
          <a:p>
            <a:r>
              <a:rPr lang="en-US" dirty="0" smtClean="0"/>
              <a:t>“Therefore,  someone got an A in the class.”</a:t>
            </a:r>
          </a:p>
          <a:p>
            <a:endParaRPr lang="en-US" dirty="0" smtClean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048001" y="2667000"/>
            <a:ext cx="4363403" cy="854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Rules of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Example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: Using the rules of inference, construct a valid argument to show that</a:t>
            </a:r>
          </a:p>
          <a:p>
            <a:pPr lvl="1">
              <a:buNone/>
            </a:pPr>
            <a:r>
              <a:rPr lang="en-US" dirty="0" smtClean="0"/>
              <a:t>“John Smith has two legs”</a:t>
            </a:r>
          </a:p>
          <a:p>
            <a:pPr>
              <a:buNone/>
            </a:pPr>
            <a:r>
              <a:rPr lang="en-US" dirty="0" smtClean="0"/>
              <a:t>    is a consequence of the premises:</a:t>
            </a:r>
          </a:p>
          <a:p>
            <a:pPr lvl="1">
              <a:buNone/>
            </a:pPr>
            <a:r>
              <a:rPr lang="en-US" dirty="0" smtClean="0"/>
              <a:t>“Every man has two legs.” “John Smith is a man.”</a:t>
            </a:r>
          </a:p>
          <a:p>
            <a:pPr>
              <a:buNone/>
            </a:pPr>
            <a:r>
              <a:rPr lang="en-US" b="1" dirty="0" smtClean="0"/>
              <a:t>Solution</a:t>
            </a:r>
            <a:r>
              <a:rPr lang="en-US" dirty="0" smtClean="0"/>
              <a:t>: Let </a:t>
            </a:r>
            <a:r>
              <a:rPr lang="en-US" i="1" dirty="0" smtClean="0"/>
              <a:t>M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denote  “</a:t>
            </a:r>
            <a:r>
              <a:rPr lang="en-US" i="1" dirty="0" smtClean="0"/>
              <a:t>x</a:t>
            </a:r>
            <a:r>
              <a:rPr lang="en-US" dirty="0" smtClean="0"/>
              <a:t> is a man” and </a:t>
            </a:r>
            <a:r>
              <a:rPr lang="en-US" i="1" dirty="0" smtClean="0"/>
              <a:t>L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“ </a:t>
            </a:r>
            <a:r>
              <a:rPr lang="en-US" i="1" dirty="0" smtClean="0"/>
              <a:t>x</a:t>
            </a:r>
            <a:r>
              <a:rPr lang="en-US" dirty="0" smtClean="0"/>
              <a:t> has two legs” and let John Smith be a member of the domain. </a:t>
            </a:r>
          </a:p>
          <a:p>
            <a:pPr lvl="1">
              <a:buNone/>
            </a:pPr>
            <a:r>
              <a:rPr lang="en-US" b="1" dirty="0" smtClean="0"/>
              <a:t>Valid Argument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b="1" dirty="0" smtClean="0"/>
              <a:t>   </a:t>
            </a:r>
          </a:p>
          <a:p>
            <a:pPr lvl="1">
              <a:buNone/>
            </a:pPr>
            <a:r>
              <a:rPr lang="en-US" b="1" dirty="0" smtClean="0"/>
              <a:t>   </a:t>
            </a:r>
          </a:p>
          <a:p>
            <a:pPr lvl="1">
              <a:buNone/>
            </a:pPr>
            <a:r>
              <a:rPr lang="en-US" b="1" dirty="0" smtClean="0"/>
              <a:t>    </a:t>
            </a:r>
          </a:p>
          <a:p>
            <a:pPr lvl="1">
              <a:buNone/>
            </a:pPr>
            <a:r>
              <a:rPr lang="en-US" b="1" dirty="0" smtClean="0"/>
              <a:t>   </a:t>
            </a:r>
          </a:p>
          <a:p>
            <a:pPr lvl="1">
              <a:buNone/>
            </a:pPr>
            <a:r>
              <a:rPr lang="en-US" b="1" dirty="0" smtClean="0"/>
              <a:t>    </a:t>
            </a:r>
          </a:p>
          <a:p>
            <a:pPr lvl="1">
              <a:buNone/>
            </a:pPr>
            <a:r>
              <a:rPr lang="en-US" b="1" dirty="0" smtClean="0"/>
              <a:t>  </a:t>
            </a:r>
          </a:p>
          <a:p>
            <a:pPr lvl="1"/>
            <a:endParaRPr lang="en-US" b="1" dirty="0" smtClean="0"/>
          </a:p>
          <a:p>
            <a:pPr lvl="1">
              <a:buNone/>
            </a:pPr>
            <a:endParaRPr lang="en-US" b="1" dirty="0" smtClean="0"/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124200" y="4495800"/>
            <a:ext cx="4888230" cy="1756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Rules of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   Example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: Use the rules of inference to construct a valid argument showing that the conclusion</a:t>
            </a:r>
          </a:p>
          <a:p>
            <a:pPr lvl="1">
              <a:buNone/>
            </a:pPr>
            <a:r>
              <a:rPr lang="en-US" dirty="0" smtClean="0"/>
              <a:t>“Someone who passed the first exam has not read the book.”</a:t>
            </a:r>
          </a:p>
          <a:p>
            <a:pPr>
              <a:buNone/>
            </a:pPr>
            <a:r>
              <a:rPr lang="en-US" dirty="0" smtClean="0"/>
              <a:t>    follows from the premises</a:t>
            </a:r>
          </a:p>
          <a:p>
            <a:pPr lvl="1">
              <a:buNone/>
            </a:pPr>
            <a:r>
              <a:rPr lang="en-US" dirty="0" smtClean="0"/>
              <a:t>“A student in this class has not read the book.”</a:t>
            </a:r>
          </a:p>
          <a:p>
            <a:pPr lvl="1">
              <a:buNone/>
            </a:pPr>
            <a:r>
              <a:rPr lang="en-US" dirty="0" smtClean="0"/>
              <a:t>“Everyone in this class passed the first exam.”</a:t>
            </a:r>
          </a:p>
          <a:p>
            <a:pPr>
              <a:buNone/>
            </a:pPr>
            <a:r>
              <a:rPr lang="en-US" b="1" dirty="0" smtClean="0"/>
              <a:t>    Solution</a:t>
            </a:r>
            <a:r>
              <a:rPr lang="en-US" dirty="0" smtClean="0"/>
              <a:t>: Let </a:t>
            </a:r>
            <a:r>
              <a:rPr lang="en-US" i="1" dirty="0" smtClean="0"/>
              <a:t>C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denote  “</a:t>
            </a:r>
            <a:r>
              <a:rPr lang="en-US" i="1" dirty="0" smtClean="0"/>
              <a:t>x</a:t>
            </a:r>
            <a:r>
              <a:rPr lang="en-US" dirty="0" smtClean="0"/>
              <a:t> is in this class,” </a:t>
            </a:r>
            <a:r>
              <a:rPr lang="en-US" i="1" dirty="0" smtClean="0"/>
              <a:t>B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denote  “ </a:t>
            </a:r>
            <a:r>
              <a:rPr lang="en-US" i="1" dirty="0" smtClean="0"/>
              <a:t>x</a:t>
            </a:r>
            <a:r>
              <a:rPr lang="en-US" dirty="0" smtClean="0"/>
              <a:t> has  read the book,” and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denote   “</a:t>
            </a:r>
            <a:r>
              <a:rPr lang="en-US" i="1" dirty="0" smtClean="0"/>
              <a:t>x</a:t>
            </a:r>
            <a:r>
              <a:rPr lang="en-US" dirty="0" smtClean="0"/>
              <a:t> passed the first exam.”</a:t>
            </a:r>
          </a:p>
          <a:p>
            <a:pPr lvl="1">
              <a:buNone/>
            </a:pPr>
            <a:r>
              <a:rPr lang="en-US" dirty="0" smtClean="0"/>
              <a:t> First we translate the</a:t>
            </a:r>
          </a:p>
          <a:p>
            <a:pPr lvl="1">
              <a:buNone/>
            </a:pPr>
            <a:r>
              <a:rPr lang="en-US" dirty="0" smtClean="0"/>
              <a:t> premises and conclusion </a:t>
            </a:r>
          </a:p>
          <a:p>
            <a:pPr lvl="1">
              <a:buNone/>
            </a:pPr>
            <a:r>
              <a:rPr lang="en-US" dirty="0" smtClean="0"/>
              <a:t> into symbolic form.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810001" y="4724402"/>
            <a:ext cx="3290888" cy="10906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6019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Continued on next slide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Using Rules of Inference</a:t>
            </a:r>
            <a:endParaRPr lang="en-US" dirty="0"/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371600" y="2514600"/>
            <a:ext cx="6407944" cy="3714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1905000"/>
            <a:ext cx="2411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None/>
            </a:pPr>
            <a:r>
              <a:rPr lang="en-US" b="1" dirty="0" smtClean="0"/>
              <a:t>Valid Argument</a:t>
            </a:r>
            <a:r>
              <a:rPr lang="en-US" dirty="0" smtClean="0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Returning to  the Socrates Example</a:t>
            </a:r>
            <a:endParaRPr lang="en-US" dirty="0"/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540000" y="2540001"/>
            <a:ext cx="4377690" cy="382905"/>
          </a:xfrm>
          <a:prstGeom prst="rect">
            <a:avLst/>
          </a:prstGeom>
        </p:spPr>
      </p:pic>
      <p:pic>
        <p:nvPicPr>
          <p:cNvPr id="11" name="Content Placeholder 10" descr="addin_tmp.png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819400" y="3429001"/>
            <a:ext cx="2560320" cy="382905"/>
          </a:xfrm>
        </p:spPr>
      </p:pic>
      <p:cxnSp>
        <p:nvCxnSpPr>
          <p:cNvPr id="9" name="Straight Connector 8"/>
          <p:cNvCxnSpPr/>
          <p:nvPr/>
        </p:nvCxnSpPr>
        <p:spPr>
          <a:xfrm>
            <a:off x="2057400" y="4038600"/>
            <a:ext cx="4572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6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286000" y="4267200"/>
            <a:ext cx="3743325" cy="382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Rules of Inference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Section 1.6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Solution for Socrates Example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0"/>
            <a:ext cx="8278464" cy="23711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22098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Valid Argument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Modus Ponens</a:t>
            </a:r>
            <a:endParaRPr lang="en-US" dirty="0"/>
          </a:p>
        </p:txBody>
      </p:sp>
      <p:pic>
        <p:nvPicPr>
          <p:cNvPr id="7" name="Content Placeholder 6" descr="addin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981200" y="3886200"/>
            <a:ext cx="5092065" cy="1765935"/>
          </a:xfrm>
        </p:spPr>
      </p:pic>
      <p:sp>
        <p:nvSpPr>
          <p:cNvPr id="8" name="TextBox 7"/>
          <p:cNvSpPr txBox="1"/>
          <p:nvPr/>
        </p:nvSpPr>
        <p:spPr>
          <a:xfrm>
            <a:off x="1752600" y="23622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Universal Modus Ponens combines universal instantiation and modus ponens into one rule.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57912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This rule could be used in the Socrates example.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Proofs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1.7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Mathematical Proofs</a:t>
            </a:r>
          </a:p>
          <a:p>
            <a:r>
              <a:rPr lang="en-US" dirty="0" smtClean="0"/>
              <a:t>Forms of Theorems</a:t>
            </a:r>
          </a:p>
          <a:p>
            <a:r>
              <a:rPr lang="en-US" dirty="0" smtClean="0"/>
              <a:t>Direct Proofs</a:t>
            </a:r>
          </a:p>
          <a:p>
            <a:r>
              <a:rPr lang="en-US" dirty="0" smtClean="0"/>
              <a:t>Indirect Proofs</a:t>
            </a:r>
          </a:p>
          <a:p>
            <a:pPr lvl="1"/>
            <a:r>
              <a:rPr lang="en-US" dirty="0" smtClean="0"/>
              <a:t>Proof of the </a:t>
            </a:r>
            <a:r>
              <a:rPr lang="en-US" dirty="0" err="1" smtClean="0"/>
              <a:t>Contrapositive</a:t>
            </a:r>
            <a:endParaRPr lang="en-US" dirty="0" smtClean="0"/>
          </a:p>
          <a:p>
            <a:pPr lvl="1"/>
            <a:r>
              <a:rPr lang="en-US" dirty="0" smtClean="0"/>
              <a:t>Proof by Contradiction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Proofs of Mathematical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</a:t>
            </a:r>
            <a:r>
              <a:rPr lang="en-US" i="1" dirty="0" smtClean="0"/>
              <a:t>proof</a:t>
            </a:r>
            <a:r>
              <a:rPr lang="en-US" dirty="0" smtClean="0"/>
              <a:t> is a valid argument that establishes the truth of a statement.</a:t>
            </a:r>
          </a:p>
          <a:p>
            <a:r>
              <a:rPr lang="en-US" dirty="0" smtClean="0"/>
              <a:t>In math, CS,  and other disciplines, informal proofs  which are generally shorter, are generally used.</a:t>
            </a:r>
          </a:p>
          <a:p>
            <a:pPr lvl="1"/>
            <a:r>
              <a:rPr lang="en-US" dirty="0" smtClean="0"/>
              <a:t>More than one rule of inference are often used in a step. </a:t>
            </a:r>
          </a:p>
          <a:p>
            <a:pPr lvl="1"/>
            <a:r>
              <a:rPr lang="en-US" dirty="0" smtClean="0"/>
              <a:t>Steps may be skipped.</a:t>
            </a:r>
          </a:p>
          <a:p>
            <a:pPr lvl="1"/>
            <a:r>
              <a:rPr lang="en-US" dirty="0" smtClean="0"/>
              <a:t>The rules of inference used are not explicitly stated. </a:t>
            </a:r>
          </a:p>
          <a:p>
            <a:pPr lvl="1"/>
            <a:r>
              <a:rPr lang="en-US" dirty="0" smtClean="0"/>
              <a:t>Easier for to understand and to explain to people. </a:t>
            </a:r>
          </a:p>
          <a:p>
            <a:pPr lvl="1"/>
            <a:r>
              <a:rPr lang="en-US" dirty="0" smtClean="0"/>
              <a:t>But it is also easier to introduce errors. </a:t>
            </a:r>
          </a:p>
          <a:p>
            <a:r>
              <a:rPr lang="en-US" dirty="0" smtClean="0"/>
              <a:t>Proofs have many practical applications:</a:t>
            </a:r>
          </a:p>
          <a:p>
            <a:pPr lvl="1"/>
            <a:r>
              <a:rPr lang="en-US" dirty="0" smtClean="0"/>
              <a:t>verification that computer programs are correct </a:t>
            </a:r>
          </a:p>
          <a:p>
            <a:pPr lvl="1"/>
            <a:r>
              <a:rPr lang="en-US" dirty="0" smtClean="0"/>
              <a:t>establishing that operating systems are secure </a:t>
            </a:r>
          </a:p>
          <a:p>
            <a:pPr lvl="1"/>
            <a:r>
              <a:rPr lang="en-US" dirty="0" smtClean="0"/>
              <a:t>enabling programs to make inferences in artificial intelligence </a:t>
            </a:r>
          </a:p>
          <a:p>
            <a:pPr lvl="1"/>
            <a:r>
              <a:rPr lang="en-US" dirty="0" smtClean="0"/>
              <a:t>showing that system specifications are consistent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 </a:t>
            </a:r>
            <a:r>
              <a:rPr lang="en-US" i="1" dirty="0" smtClean="0"/>
              <a:t>theorem</a:t>
            </a:r>
            <a:r>
              <a:rPr lang="en-US" dirty="0" smtClean="0"/>
              <a:t> is a statement that can be shown to be true using:</a:t>
            </a:r>
          </a:p>
          <a:p>
            <a:pPr lvl="1"/>
            <a:r>
              <a:rPr lang="en-US" dirty="0" smtClean="0"/>
              <a:t>definitions</a:t>
            </a:r>
          </a:p>
          <a:p>
            <a:pPr lvl="1"/>
            <a:r>
              <a:rPr lang="en-US" dirty="0" smtClean="0"/>
              <a:t>other theorems</a:t>
            </a:r>
          </a:p>
          <a:p>
            <a:pPr lvl="1"/>
            <a:r>
              <a:rPr lang="en-US" i="1" dirty="0" smtClean="0"/>
              <a:t>axioms</a:t>
            </a:r>
            <a:r>
              <a:rPr lang="en-US" dirty="0" smtClean="0"/>
              <a:t> (statements which are given as true) </a:t>
            </a:r>
          </a:p>
          <a:p>
            <a:pPr lvl="1"/>
            <a:r>
              <a:rPr lang="en-US" dirty="0" smtClean="0"/>
              <a:t>rules of inference</a:t>
            </a:r>
          </a:p>
          <a:p>
            <a:r>
              <a:rPr lang="en-US" dirty="0" smtClean="0"/>
              <a:t>A </a:t>
            </a:r>
            <a:r>
              <a:rPr lang="en-US" i="1" dirty="0" smtClean="0"/>
              <a:t>lemma</a:t>
            </a:r>
            <a:r>
              <a:rPr lang="en-US" dirty="0" smtClean="0"/>
              <a:t> is a ‘helping theorem’ or a result which is needed to prove a theorem.</a:t>
            </a:r>
          </a:p>
          <a:p>
            <a:r>
              <a:rPr lang="en-US" dirty="0" smtClean="0"/>
              <a:t>A </a:t>
            </a:r>
            <a:r>
              <a:rPr lang="en-US" i="1" dirty="0" smtClean="0"/>
              <a:t>corollary</a:t>
            </a:r>
            <a:r>
              <a:rPr lang="en-US" dirty="0" smtClean="0"/>
              <a:t> is a result which follows directly from a theorem.</a:t>
            </a:r>
          </a:p>
          <a:p>
            <a:r>
              <a:rPr lang="en-US" dirty="0" smtClean="0"/>
              <a:t>Less important theorems are sometimes called </a:t>
            </a:r>
            <a:r>
              <a:rPr lang="en-US" i="1" dirty="0" smtClean="0"/>
              <a:t>propositions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 </a:t>
            </a:r>
            <a:r>
              <a:rPr lang="en-US" i="1" dirty="0" smtClean="0"/>
              <a:t>conjecture</a:t>
            </a:r>
            <a:r>
              <a:rPr lang="en-US" dirty="0" smtClean="0"/>
              <a:t> is a statement that is being proposed to be true. Once a proof of a conjecture is found, it becomes a theorem. It may turn out to be false.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of  Theorems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Many theorems assert that a property holds for all elements in a domain, such as the integers, the real numbers, or some of the discrete structures that we will study in this class. </a:t>
            </a:r>
          </a:p>
          <a:p>
            <a:r>
              <a:rPr lang="en-US" dirty="0" smtClean="0"/>
              <a:t>Often the universal quantifier (needed for a precise statement of a theorem) is omitted by standard mathematical convention. </a:t>
            </a:r>
          </a:p>
          <a:p>
            <a:pPr>
              <a:buNone/>
            </a:pPr>
            <a:r>
              <a:rPr lang="en-US" dirty="0" smtClean="0"/>
              <a:t>    For example, the statement: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sz="2200" dirty="0" smtClean="0"/>
              <a:t>“If </a:t>
            </a:r>
            <a:r>
              <a:rPr lang="en-US" sz="2200" i="1" dirty="0" smtClean="0"/>
              <a:t>x</a:t>
            </a:r>
            <a:r>
              <a:rPr lang="en-US" sz="2200" dirty="0" smtClean="0"/>
              <a:t> &gt; </a:t>
            </a:r>
            <a:r>
              <a:rPr lang="en-US" sz="2200" i="1" dirty="0" smtClean="0"/>
              <a:t>y</a:t>
            </a:r>
            <a:r>
              <a:rPr lang="en-US" sz="2200" dirty="0" smtClean="0"/>
              <a:t>, where </a:t>
            </a:r>
            <a:r>
              <a:rPr lang="en-US" sz="2200" i="1" dirty="0" smtClean="0"/>
              <a:t>x</a:t>
            </a:r>
            <a:r>
              <a:rPr lang="en-US" sz="2200" dirty="0" smtClean="0"/>
              <a:t> and </a:t>
            </a:r>
            <a:r>
              <a:rPr lang="en-US" sz="2200" i="1" dirty="0" smtClean="0"/>
              <a:t>y</a:t>
            </a:r>
            <a:r>
              <a:rPr lang="en-US" sz="2200" dirty="0" smtClean="0"/>
              <a:t> are positive real numbers, then </a:t>
            </a:r>
            <a:r>
              <a:rPr lang="en-US" sz="2200" i="1" dirty="0" smtClean="0"/>
              <a:t>x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&gt; </a:t>
            </a:r>
            <a:r>
              <a:rPr lang="en-US" sz="2200" i="1" dirty="0" smtClean="0"/>
              <a:t>y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”</a:t>
            </a:r>
          </a:p>
          <a:p>
            <a:pPr>
              <a:buNone/>
            </a:pPr>
            <a:r>
              <a:rPr lang="en-US" dirty="0" smtClean="0"/>
              <a:t>   really means</a:t>
            </a:r>
          </a:p>
          <a:p>
            <a:pPr>
              <a:buNone/>
            </a:pPr>
            <a:r>
              <a:rPr lang="en-US" dirty="0" smtClean="0"/>
              <a:t>       </a:t>
            </a:r>
            <a:r>
              <a:rPr lang="en-US" sz="2200" dirty="0" smtClean="0"/>
              <a:t>“For all positive real numbers </a:t>
            </a:r>
            <a:r>
              <a:rPr lang="en-US" sz="2200" i="1" dirty="0" smtClean="0"/>
              <a:t>x</a:t>
            </a:r>
            <a:r>
              <a:rPr lang="en-US" sz="2200" dirty="0" smtClean="0"/>
              <a:t> and </a:t>
            </a:r>
            <a:r>
              <a:rPr lang="en-US" sz="2200" i="1" dirty="0" smtClean="0"/>
              <a:t>y</a:t>
            </a:r>
            <a:r>
              <a:rPr lang="en-US" sz="2200" dirty="0" smtClean="0"/>
              <a:t>, if </a:t>
            </a:r>
            <a:r>
              <a:rPr lang="en-US" sz="2200" i="1" dirty="0" smtClean="0"/>
              <a:t>x</a:t>
            </a:r>
            <a:r>
              <a:rPr lang="en-US" sz="2200" dirty="0" smtClean="0"/>
              <a:t> &gt; </a:t>
            </a:r>
            <a:r>
              <a:rPr lang="en-US" sz="2200" i="1" dirty="0" smtClean="0"/>
              <a:t>y</a:t>
            </a:r>
            <a:r>
              <a:rPr lang="en-US" sz="2200" dirty="0" smtClean="0"/>
              <a:t>, then </a:t>
            </a:r>
            <a:r>
              <a:rPr lang="en-US" sz="2200" i="1" dirty="0" smtClean="0"/>
              <a:t>x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&gt; </a:t>
            </a:r>
            <a:r>
              <a:rPr lang="en-US" sz="2200" i="1" dirty="0" smtClean="0"/>
              <a:t>y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.”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Theorems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theorems have the form: 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To prove them, we show that where </a:t>
            </a:r>
            <a:r>
              <a:rPr lang="en-US" i="1" dirty="0" smtClean="0"/>
              <a:t>c</a:t>
            </a:r>
            <a:r>
              <a:rPr lang="en-US" dirty="0" smtClean="0"/>
              <a:t> is an arbitrary element of the domain, </a:t>
            </a:r>
          </a:p>
          <a:p>
            <a:r>
              <a:rPr lang="en-US" dirty="0" smtClean="0"/>
              <a:t>By universal generalization the truth of the original formula follows.</a:t>
            </a:r>
          </a:p>
          <a:p>
            <a:r>
              <a:rPr lang="en-US" dirty="0" smtClean="0"/>
              <a:t>So, we must prove something of the form: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733800" y="2438400"/>
            <a:ext cx="2416969" cy="319088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4572000" y="3429000"/>
            <a:ext cx="1714500" cy="319088"/>
          </a:xfrm>
          <a:prstGeom prst="rect">
            <a:avLst/>
          </a:prstGeom>
        </p:spPr>
      </p:pic>
      <p:pic>
        <p:nvPicPr>
          <p:cNvPr id="6" name="Picture 5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6934200" y="4800600"/>
            <a:ext cx="965835" cy="268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Proving Conditional Statements: </a:t>
            </a:r>
            <a:r>
              <a:rPr lang="en-US" sz="4000" i="1" dirty="0" smtClean="0"/>
              <a:t>p </a:t>
            </a:r>
            <a:r>
              <a:rPr lang="en-US" sz="4000" dirty="0" smtClean="0">
                <a:latin typeface="Cambria Math"/>
                <a:ea typeface="Cambria Math"/>
              </a:rPr>
              <a:t>→ </a:t>
            </a:r>
            <a:r>
              <a:rPr lang="en-US" sz="4000" i="1" dirty="0" smtClean="0">
                <a:latin typeface="Cambria Math"/>
                <a:ea typeface="Cambria Math"/>
              </a:rPr>
              <a:t>q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i="1" dirty="0" smtClean="0"/>
              <a:t>Trivial Proof</a:t>
            </a:r>
            <a:r>
              <a:rPr lang="en-US" dirty="0" smtClean="0"/>
              <a:t>: If we know </a:t>
            </a:r>
            <a:r>
              <a:rPr lang="en-US" i="1" dirty="0" smtClean="0"/>
              <a:t>q</a:t>
            </a:r>
            <a:r>
              <a:rPr lang="en-US" dirty="0" smtClean="0"/>
              <a:t> is true, then</a:t>
            </a:r>
          </a:p>
          <a:p>
            <a:pPr>
              <a:buNone/>
            </a:pPr>
            <a:r>
              <a:rPr lang="en-US" dirty="0" smtClean="0"/>
              <a:t>          </a:t>
            </a:r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→ 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r>
              <a:rPr lang="en-US" dirty="0" smtClean="0"/>
              <a:t>   is true as well.   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“If it is raining  then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1=1</a:t>
            </a:r>
            <a:r>
              <a:rPr lang="en-US" dirty="0" smtClean="0"/>
              <a:t>.”</a:t>
            </a:r>
          </a:p>
          <a:p>
            <a:pPr>
              <a:buNone/>
            </a:pPr>
            <a:r>
              <a:rPr lang="en-US" dirty="0" smtClean="0"/>
              <a:t>       </a:t>
            </a:r>
          </a:p>
          <a:p>
            <a:r>
              <a:rPr lang="en-US" dirty="0" smtClean="0"/>
              <a:t> </a:t>
            </a:r>
            <a:r>
              <a:rPr lang="en-US" i="1" dirty="0" smtClean="0"/>
              <a:t>Vacuous Proof</a:t>
            </a:r>
            <a:r>
              <a:rPr lang="en-US" dirty="0" smtClean="0"/>
              <a:t>: If we know </a:t>
            </a:r>
            <a:r>
              <a:rPr lang="en-US" i="1" dirty="0" smtClean="0"/>
              <a:t>p</a:t>
            </a:r>
            <a:r>
              <a:rPr lang="en-US" dirty="0" smtClean="0"/>
              <a:t> is false then</a:t>
            </a:r>
          </a:p>
          <a:p>
            <a:pPr>
              <a:buNone/>
            </a:pPr>
            <a:r>
              <a:rPr lang="en-US" dirty="0" smtClean="0"/>
              <a:t>           </a:t>
            </a:r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→ 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r>
              <a:rPr lang="en-US" dirty="0" smtClean="0"/>
              <a:t>   is true as well.</a:t>
            </a:r>
          </a:p>
          <a:p>
            <a:pPr>
              <a:buNone/>
            </a:pPr>
            <a:r>
              <a:rPr lang="en-US" dirty="0" smtClean="0"/>
              <a:t>“If I am both rich and poor then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 + 2 = 5</a:t>
            </a:r>
            <a:r>
              <a:rPr lang="en-US" dirty="0" smtClean="0"/>
              <a:t>.”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[ Even though these examples seem silly, both trivial and vacuous proofs are often used in mathematical induction, as we will see in Chapter 5) 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and Odd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Definition</a:t>
            </a:r>
            <a:r>
              <a:rPr lang="en-US" dirty="0" smtClean="0"/>
              <a:t>:  The integer </a:t>
            </a:r>
            <a:r>
              <a:rPr lang="en-US" i="1" dirty="0" smtClean="0"/>
              <a:t>n</a:t>
            </a:r>
            <a:r>
              <a:rPr lang="en-US" dirty="0" smtClean="0"/>
              <a:t> is even if there exists an integer </a:t>
            </a:r>
            <a:r>
              <a:rPr lang="en-US" i="1" dirty="0" smtClean="0"/>
              <a:t>k</a:t>
            </a:r>
            <a:r>
              <a:rPr lang="en-US" dirty="0" smtClean="0"/>
              <a:t> such that </a:t>
            </a:r>
            <a:r>
              <a:rPr lang="en-US" i="1" dirty="0" smtClean="0"/>
              <a:t>n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k</a:t>
            </a:r>
            <a:r>
              <a:rPr lang="en-US" dirty="0" smtClean="0"/>
              <a:t>, and </a:t>
            </a:r>
            <a:r>
              <a:rPr lang="en-US" i="1" dirty="0" smtClean="0"/>
              <a:t>n</a:t>
            </a:r>
            <a:r>
              <a:rPr lang="en-US" dirty="0" smtClean="0"/>
              <a:t> is odd if there exists an integer </a:t>
            </a:r>
            <a:r>
              <a:rPr lang="en-US" i="1" dirty="0" smtClean="0"/>
              <a:t>k</a:t>
            </a:r>
            <a:r>
              <a:rPr lang="en-US" dirty="0" smtClean="0"/>
              <a:t>, such that </a:t>
            </a:r>
            <a:r>
              <a:rPr lang="en-US" i="1" dirty="0" smtClean="0"/>
              <a:t>n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k</a:t>
            </a:r>
            <a:r>
              <a:rPr lang="en-US" dirty="0" smtClean="0"/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. Note that every integer is either even or odd and no integer is both even and odd.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We will need this basic fact about the integers in some of the example proofs to follow. We will learn more about the integers in Chapter 4.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Valid Arguments</a:t>
            </a:r>
          </a:p>
          <a:p>
            <a:r>
              <a:rPr lang="en-US" dirty="0" smtClean="0"/>
              <a:t>Inference Rules for Propositional Logic</a:t>
            </a:r>
          </a:p>
          <a:p>
            <a:r>
              <a:rPr lang="en-US" dirty="0" smtClean="0"/>
              <a:t>Using Rules of Inference to Build Arguments</a:t>
            </a:r>
          </a:p>
          <a:p>
            <a:r>
              <a:rPr lang="en-US" dirty="0" smtClean="0"/>
              <a:t>Rules of Inference for Quantified Statements</a:t>
            </a:r>
          </a:p>
          <a:p>
            <a:r>
              <a:rPr lang="en-US" dirty="0" smtClean="0"/>
              <a:t>Building Arguments for Quantified Statements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Proving Conditional Statements: </a:t>
            </a:r>
            <a:r>
              <a:rPr lang="en-US" sz="4000" i="1" dirty="0" smtClean="0"/>
              <a:t>p </a:t>
            </a:r>
            <a:r>
              <a:rPr lang="en-US" sz="4000" dirty="0" smtClean="0">
                <a:latin typeface="Cambria Math"/>
                <a:ea typeface="Cambria Math"/>
              </a:rPr>
              <a:t>→ </a:t>
            </a:r>
            <a:r>
              <a:rPr lang="en-US" sz="4000" i="1" dirty="0" smtClean="0">
                <a:latin typeface="Cambria Math"/>
                <a:ea typeface="Cambria Math"/>
              </a:rPr>
              <a:t>q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/>
              <a:t>Direct Proof</a:t>
            </a:r>
            <a:r>
              <a:rPr lang="en-US" dirty="0" smtClean="0"/>
              <a:t>: Assume that 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dirty="0" smtClean="0"/>
              <a:t>  is true. Use rules of inference, axioms, and logical equivalences to show that   </a:t>
            </a:r>
            <a:r>
              <a:rPr lang="en-US" i="1" dirty="0" smtClean="0"/>
              <a:t>q</a:t>
            </a:r>
            <a:r>
              <a:rPr lang="en-US" dirty="0" smtClean="0"/>
              <a:t>  must also be true.</a:t>
            </a:r>
          </a:p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Give a direct proof of the theorem “If </a:t>
            </a:r>
            <a:r>
              <a:rPr lang="en-US" i="1" dirty="0" smtClean="0"/>
              <a:t>n</a:t>
            </a:r>
            <a:r>
              <a:rPr lang="en-US" dirty="0" smtClean="0"/>
              <a:t> is an odd integer, then </a:t>
            </a:r>
            <a:r>
              <a:rPr lang="en-US" i="1" dirty="0" smtClean="0"/>
              <a:t>n</a:t>
            </a:r>
            <a:r>
              <a:rPr lang="en-US" baseline="30000" dirty="0" smtClean="0"/>
              <a:t>2 </a:t>
            </a:r>
            <a:r>
              <a:rPr lang="en-US" dirty="0" smtClean="0"/>
              <a:t> is odd.”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/>
              <a:t>Solution</a:t>
            </a:r>
            <a:r>
              <a:rPr lang="en-US" dirty="0" smtClean="0"/>
              <a:t>: Assume that </a:t>
            </a:r>
            <a:r>
              <a:rPr lang="en-US" i="1" dirty="0" smtClean="0"/>
              <a:t>n</a:t>
            </a:r>
            <a:r>
              <a:rPr lang="en-US" dirty="0" smtClean="0"/>
              <a:t> is odd. Then </a:t>
            </a:r>
            <a:r>
              <a:rPr lang="en-US" i="1" dirty="0" smtClean="0"/>
              <a:t>n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k</a:t>
            </a:r>
            <a:r>
              <a:rPr lang="en-US" dirty="0" smtClean="0"/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for an integer </a:t>
            </a:r>
            <a:r>
              <a:rPr lang="en-US" i="1" dirty="0" smtClean="0"/>
              <a:t>k</a:t>
            </a:r>
            <a:r>
              <a:rPr lang="en-US" dirty="0" smtClean="0"/>
              <a:t>. Squaring both sides of the equation, we get: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i="1" dirty="0" smtClean="0"/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 smtClean="0"/>
              <a:t>  </a:t>
            </a:r>
            <a:r>
              <a:rPr lang="en-US" dirty="0" smtClean="0"/>
              <a:t> =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k</a:t>
            </a:r>
            <a:r>
              <a:rPr lang="en-US" dirty="0" smtClean="0"/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1)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  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i="1" dirty="0" smtClean="0"/>
              <a:t>k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+ 4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+1 = 2(2</a:t>
            </a:r>
            <a:r>
              <a:rPr lang="en-US" i="1" dirty="0" smtClean="0"/>
              <a:t>k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+ 2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 + 1= 2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r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+ 1,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where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r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2</a:t>
            </a:r>
            <a:r>
              <a:rPr lang="en-US" i="1" dirty="0" smtClean="0"/>
              <a:t>k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+ 2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, an integer.                                  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</a:t>
            </a:r>
            <a:r>
              <a:rPr lang="en-US" dirty="0" smtClean="0"/>
              <a:t>We have proved that if n</a:t>
            </a:r>
            <a:r>
              <a:rPr lang="en-US" i="1" dirty="0" smtClean="0"/>
              <a:t> </a:t>
            </a:r>
            <a:r>
              <a:rPr lang="en-US" dirty="0" smtClean="0"/>
              <a:t>is an odd integer, then </a:t>
            </a:r>
            <a:r>
              <a:rPr lang="en-US" i="1" dirty="0" smtClean="0"/>
              <a:t>n</a:t>
            </a:r>
            <a:r>
              <a:rPr lang="en-US" baseline="30000" dirty="0" smtClean="0"/>
              <a:t>2 </a:t>
            </a:r>
            <a:r>
              <a:rPr lang="en-US" dirty="0" smtClean="0"/>
              <a:t> is an odd integer.    </a:t>
            </a:r>
          </a:p>
          <a:p>
            <a:pPr>
              <a:buNone/>
            </a:pPr>
            <a:r>
              <a:rPr lang="en-US" dirty="0" smtClean="0"/>
              <a:t>   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endParaRPr lang="en-US" dirty="0" smtClean="0"/>
          </a:p>
        </p:txBody>
      </p:sp>
      <p:sp>
        <p:nvSpPr>
          <p:cNvPr id="4" name="Isosceles Triangle 3"/>
          <p:cNvSpPr/>
          <p:nvPr/>
        </p:nvSpPr>
        <p:spPr>
          <a:xfrm rot="5400000" flipV="1">
            <a:off x="8153400" y="58674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0" y="60960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      marks the  end of  the proof. Sometimes </a:t>
            </a:r>
            <a:r>
              <a:rPr lang="en-US" b="1" dirty="0" smtClean="0"/>
              <a:t>QED </a:t>
            </a:r>
            <a:r>
              <a:rPr lang="en-US" dirty="0" smtClean="0"/>
              <a:t>is used instead. )  </a:t>
            </a:r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 rot="5400000" flipV="1">
            <a:off x="2514600" y="61722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Proving Conditional Statements: </a:t>
            </a:r>
            <a:r>
              <a:rPr lang="en-US" sz="4000" i="1" dirty="0" smtClean="0"/>
              <a:t>p </a:t>
            </a:r>
            <a:r>
              <a:rPr lang="en-US" sz="4000" dirty="0" smtClean="0">
                <a:latin typeface="Cambria Math"/>
                <a:ea typeface="Cambria Math"/>
              </a:rPr>
              <a:t>→ </a:t>
            </a:r>
            <a:r>
              <a:rPr lang="en-US" sz="4000" i="1" dirty="0" smtClean="0">
                <a:latin typeface="Cambria Math"/>
                <a:ea typeface="Cambria Math"/>
              </a:rPr>
              <a:t>q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   Definition: </a:t>
            </a:r>
            <a:r>
              <a:rPr lang="en-US" dirty="0" smtClean="0"/>
              <a:t>The real number </a:t>
            </a:r>
            <a:r>
              <a:rPr lang="en-US" i="1" dirty="0" smtClean="0"/>
              <a:t>r </a:t>
            </a:r>
            <a:r>
              <a:rPr lang="en-US" dirty="0" smtClean="0"/>
              <a:t>is </a:t>
            </a:r>
            <a:r>
              <a:rPr lang="en-US" i="1" dirty="0" smtClean="0"/>
              <a:t>rational </a:t>
            </a:r>
            <a:r>
              <a:rPr lang="en-US" dirty="0" smtClean="0"/>
              <a:t>if there exist integers </a:t>
            </a:r>
            <a:r>
              <a:rPr lang="en-US" i="1" dirty="0" smtClean="0"/>
              <a:t>p</a:t>
            </a:r>
            <a:r>
              <a:rPr lang="en-US" dirty="0" smtClean="0"/>
              <a:t> and </a:t>
            </a:r>
            <a:r>
              <a:rPr lang="en-US" i="1" dirty="0" smtClean="0"/>
              <a:t>q</a:t>
            </a:r>
            <a:r>
              <a:rPr lang="en-US" dirty="0" smtClean="0"/>
              <a:t> where  </a:t>
            </a:r>
            <a:r>
              <a:rPr lang="en-US" i="1" dirty="0" smtClean="0"/>
              <a:t>q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≠0</a:t>
            </a:r>
            <a:r>
              <a:rPr lang="en-US" dirty="0" smtClean="0"/>
              <a:t>  such that </a:t>
            </a:r>
            <a:r>
              <a:rPr lang="en-US" i="1" dirty="0" smtClean="0"/>
              <a:t>r </a:t>
            </a:r>
            <a:r>
              <a:rPr lang="en-US" dirty="0" smtClean="0"/>
              <a:t>= </a:t>
            </a:r>
            <a:r>
              <a:rPr lang="en-US" i="1" dirty="0" smtClean="0"/>
              <a:t>p</a:t>
            </a:r>
            <a:r>
              <a:rPr lang="en-US" dirty="0" smtClean="0"/>
              <a:t>/</a:t>
            </a:r>
            <a:r>
              <a:rPr lang="en-US" i="1" dirty="0" smtClean="0"/>
              <a:t>q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Prove that the sum of two rational numbers is rational.</a:t>
            </a:r>
          </a:p>
          <a:p>
            <a:pPr>
              <a:buNone/>
            </a:pPr>
            <a:r>
              <a:rPr lang="en-US" b="1" dirty="0" smtClean="0"/>
              <a:t>   Solution</a:t>
            </a:r>
            <a:r>
              <a:rPr lang="en-US" i="1" dirty="0" smtClean="0"/>
              <a:t>: </a:t>
            </a:r>
            <a:r>
              <a:rPr lang="en-US" dirty="0" smtClean="0"/>
              <a:t>Assume </a:t>
            </a:r>
            <a:r>
              <a:rPr lang="en-US" i="1" dirty="0" smtClean="0"/>
              <a:t>r </a:t>
            </a:r>
            <a:r>
              <a:rPr lang="en-US" dirty="0" smtClean="0"/>
              <a:t>and </a:t>
            </a:r>
            <a:r>
              <a:rPr lang="en-US" i="1" dirty="0" smtClean="0"/>
              <a:t>s</a:t>
            </a:r>
            <a:r>
              <a:rPr lang="en-US" dirty="0" smtClean="0"/>
              <a:t> are two rational numbers. Then there must be integers </a:t>
            </a:r>
            <a:r>
              <a:rPr lang="en-US" i="1" dirty="0" smtClean="0"/>
              <a:t>p, q </a:t>
            </a:r>
            <a:r>
              <a:rPr lang="en-US" dirty="0" smtClean="0"/>
              <a:t>and also </a:t>
            </a:r>
            <a:r>
              <a:rPr lang="en-US" i="1" dirty="0" smtClean="0"/>
              <a:t>t, u  </a:t>
            </a:r>
            <a:r>
              <a:rPr lang="en-US" dirty="0" smtClean="0"/>
              <a:t>such that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Thus the sum is rational. </a:t>
            </a:r>
          </a:p>
        </p:txBody>
      </p:sp>
      <p:pic>
        <p:nvPicPr>
          <p:cNvPr id="5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990600" y="4572000"/>
            <a:ext cx="5283518" cy="382905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990600" y="4953001"/>
            <a:ext cx="4514850" cy="520065"/>
          </a:xfrm>
          <a:prstGeom prst="rect">
            <a:avLst/>
          </a:prstGeom>
        </p:spPr>
      </p:pic>
      <p:sp>
        <p:nvSpPr>
          <p:cNvPr id="7" name="Isosceles Triangle 6"/>
          <p:cNvSpPr/>
          <p:nvPr/>
        </p:nvSpPr>
        <p:spPr>
          <a:xfrm rot="5400000" flipV="1">
            <a:off x="8229600" y="56388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67400" y="49530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v = 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</a:rPr>
              <a:t>pu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qt </a:t>
            </a:r>
          </a:p>
          <a:p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            w </a:t>
            </a:r>
            <a:r>
              <a:rPr lang="en-US" dirty="0" smtClean="0"/>
              <a:t>= 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qu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≠ 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Proving Conditional Statements: </a:t>
            </a:r>
            <a:r>
              <a:rPr lang="en-US" sz="4000" i="1" dirty="0" smtClean="0"/>
              <a:t>p </a:t>
            </a:r>
            <a:r>
              <a:rPr lang="en-US" sz="4000" dirty="0" smtClean="0">
                <a:latin typeface="Cambria Math"/>
                <a:ea typeface="Cambria Math"/>
              </a:rPr>
              <a:t>→ </a:t>
            </a:r>
            <a:r>
              <a:rPr lang="en-US" sz="4000" i="1" dirty="0" smtClean="0">
                <a:latin typeface="Cambria Math"/>
                <a:ea typeface="Cambria Math"/>
              </a:rPr>
              <a:t>q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dirty="0" smtClean="0"/>
              <a:t> </a:t>
            </a:r>
            <a:r>
              <a:rPr lang="en-US" i="1" dirty="0" smtClean="0"/>
              <a:t>Proof by Contraposition</a:t>
            </a:r>
            <a:r>
              <a:rPr lang="en-US" dirty="0" smtClean="0"/>
              <a:t>: Assume 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i="1" dirty="0" smtClean="0"/>
              <a:t>q</a:t>
            </a:r>
            <a:r>
              <a:rPr lang="en-US" dirty="0" smtClean="0"/>
              <a:t>  and show 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i="1" dirty="0" smtClean="0">
                <a:latin typeface="Cambria Math"/>
                <a:ea typeface="Cambria Math"/>
              </a:rPr>
              <a:t>p</a:t>
            </a:r>
            <a:r>
              <a:rPr lang="en-US" dirty="0" smtClean="0"/>
              <a:t>  is true also. This is sometimes called an </a:t>
            </a:r>
            <a:r>
              <a:rPr lang="en-US" i="1" dirty="0" smtClean="0"/>
              <a:t>indirect proof </a:t>
            </a:r>
            <a:r>
              <a:rPr lang="en-US" dirty="0" smtClean="0"/>
              <a:t>method. If we give a direct proof of 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i="1" dirty="0" smtClean="0"/>
              <a:t>q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→ ¬</a:t>
            </a:r>
            <a:r>
              <a:rPr lang="en-US" i="1" dirty="0" smtClean="0">
                <a:latin typeface="Cambria Math"/>
                <a:ea typeface="Cambria Math"/>
              </a:rPr>
              <a:t>p </a:t>
            </a:r>
            <a:r>
              <a:rPr lang="en-US" dirty="0" smtClean="0">
                <a:latin typeface="Cambria Math"/>
                <a:ea typeface="Cambria Math"/>
              </a:rPr>
              <a:t>then we have a proof of </a:t>
            </a:r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→ q</a:t>
            </a:r>
            <a:r>
              <a:rPr lang="en-US" i="1" dirty="0" smtClean="0">
                <a:latin typeface="Cambria Math"/>
                <a:ea typeface="Cambria Math"/>
              </a:rPr>
              <a:t>.</a:t>
            </a:r>
          </a:p>
          <a:p>
            <a:pPr marL="548640" lvl="2" indent="-274320">
              <a:buClr>
                <a:schemeClr val="accent3"/>
              </a:buClr>
              <a:buSzPct val="95000"/>
              <a:buNone/>
            </a:pPr>
            <a:r>
              <a:rPr lang="en-US" i="1" dirty="0" smtClean="0">
                <a:ea typeface="Cambria Math"/>
              </a:rPr>
              <a:t>     Why does this work?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Prove that if </a:t>
            </a:r>
            <a:r>
              <a:rPr lang="en-US" i="1" dirty="0" smtClean="0"/>
              <a:t>n </a:t>
            </a:r>
            <a:r>
              <a:rPr lang="en-US" dirty="0" smtClean="0"/>
              <a:t>is an integer and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i="1" dirty="0" smtClean="0"/>
              <a:t>n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 </a:t>
            </a:r>
            <a:r>
              <a:rPr lang="en-US" dirty="0" smtClean="0"/>
              <a:t>is odd</a:t>
            </a:r>
            <a:r>
              <a:rPr lang="en-US" i="1" dirty="0" smtClean="0"/>
              <a:t>, </a:t>
            </a:r>
            <a:r>
              <a:rPr lang="en-US" dirty="0" smtClean="0"/>
              <a:t>then</a:t>
            </a:r>
            <a:r>
              <a:rPr lang="en-US" i="1" dirty="0" smtClean="0"/>
              <a:t> n </a:t>
            </a:r>
            <a:r>
              <a:rPr lang="en-US" dirty="0" smtClean="0"/>
              <a:t>is odd.</a:t>
            </a:r>
          </a:p>
          <a:p>
            <a:pPr>
              <a:buNone/>
            </a:pPr>
            <a:r>
              <a:rPr lang="en-US" b="1" dirty="0" smtClean="0"/>
              <a:t>   Solution</a:t>
            </a:r>
            <a:r>
              <a:rPr lang="en-US" i="1" dirty="0" smtClean="0"/>
              <a:t>: </a:t>
            </a:r>
            <a:r>
              <a:rPr lang="en-US" dirty="0" smtClean="0"/>
              <a:t>Assume </a:t>
            </a:r>
            <a:r>
              <a:rPr lang="en-US" i="1" dirty="0" smtClean="0"/>
              <a:t>n</a:t>
            </a:r>
            <a:r>
              <a:rPr lang="en-US" dirty="0" smtClean="0"/>
              <a:t> is even. So, </a:t>
            </a:r>
            <a:r>
              <a:rPr lang="en-US" i="1" dirty="0" smtClean="0"/>
              <a:t>n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k </a:t>
            </a:r>
            <a:r>
              <a:rPr lang="en-US" dirty="0" smtClean="0"/>
              <a:t>for some integer </a:t>
            </a:r>
            <a:r>
              <a:rPr lang="en-US" i="1" dirty="0" smtClean="0"/>
              <a:t>k</a:t>
            </a:r>
            <a:r>
              <a:rPr lang="en-US" dirty="0" smtClean="0"/>
              <a:t>. Thus 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3</a:t>
            </a:r>
            <a:r>
              <a:rPr lang="en-US" i="1" dirty="0" smtClean="0"/>
              <a:t>n</a:t>
            </a:r>
            <a:r>
              <a:rPr lang="en-US" dirty="0" smtClean="0"/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 = 3(2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 + 2 =6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+2 = 2(3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+ 1) = 2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j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for </a:t>
            </a:r>
            <a:r>
              <a:rPr lang="en-US" i="1" dirty="0" smtClean="0"/>
              <a:t>j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i="1" dirty="0" smtClean="0"/>
              <a:t>k</a:t>
            </a:r>
            <a:r>
              <a:rPr lang="en-US" dirty="0" smtClean="0"/>
              <a:t> +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endParaRPr lang="en-US" i="1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dirty="0" smtClean="0"/>
              <a:t>   Therefore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i="1" dirty="0" smtClean="0"/>
              <a:t>n</a:t>
            </a:r>
            <a:r>
              <a:rPr lang="en-US" dirty="0" smtClean="0"/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>
                <a:ea typeface="Cambria Math" pitchFamily="18" charset="0"/>
              </a:rPr>
              <a:t>is even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. Since we have shown ¬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q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→ ¬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/>
              <a:t>, 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p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→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q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must hold as well. </a:t>
            </a:r>
            <a:r>
              <a:rPr lang="en-US" dirty="0" smtClean="0"/>
              <a:t>If </a:t>
            </a:r>
            <a:r>
              <a:rPr lang="en-US" i="1" dirty="0" smtClean="0"/>
              <a:t>n </a:t>
            </a:r>
            <a:r>
              <a:rPr lang="en-US" dirty="0" smtClean="0"/>
              <a:t>is an integer and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i="1" dirty="0" smtClean="0"/>
              <a:t>n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 </a:t>
            </a:r>
            <a:r>
              <a:rPr lang="en-US" dirty="0" smtClean="0"/>
              <a:t>is odd (not even) </a:t>
            </a:r>
            <a:r>
              <a:rPr lang="en-US" i="1" dirty="0" smtClean="0"/>
              <a:t>, </a:t>
            </a:r>
            <a:r>
              <a:rPr lang="en-US" dirty="0" smtClean="0"/>
              <a:t>then</a:t>
            </a:r>
            <a:r>
              <a:rPr lang="en-US" i="1" dirty="0" smtClean="0"/>
              <a:t> n </a:t>
            </a:r>
            <a:r>
              <a:rPr lang="en-US" dirty="0" smtClean="0"/>
              <a:t>is odd (not even).</a:t>
            </a: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dirty="0" smtClean="0"/>
              <a:t>  </a:t>
            </a:r>
          </a:p>
        </p:txBody>
      </p:sp>
      <p:sp>
        <p:nvSpPr>
          <p:cNvPr id="5" name="Isosceles Triangle 4"/>
          <p:cNvSpPr/>
          <p:nvPr/>
        </p:nvSpPr>
        <p:spPr>
          <a:xfrm rot="5400000" flipV="1">
            <a:off x="8305800" y="53340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Proving Conditional Statements: </a:t>
            </a:r>
            <a:r>
              <a:rPr lang="en-US" sz="4000" i="1" dirty="0" smtClean="0"/>
              <a:t>p </a:t>
            </a:r>
            <a:r>
              <a:rPr lang="en-US" sz="4000" dirty="0" smtClean="0">
                <a:latin typeface="Cambria Math"/>
                <a:ea typeface="Cambria Math"/>
              </a:rPr>
              <a:t>→ </a:t>
            </a:r>
            <a:r>
              <a:rPr lang="en-US" sz="4000" i="1" dirty="0" smtClean="0">
                <a:latin typeface="Cambria Math"/>
                <a:ea typeface="Cambria Math"/>
              </a:rPr>
              <a:t>q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Prove that for an integer </a:t>
            </a:r>
            <a:r>
              <a:rPr lang="en-US" i="1" dirty="0" smtClean="0"/>
              <a:t>n,</a:t>
            </a:r>
            <a:r>
              <a:rPr lang="en-US" dirty="0" smtClean="0"/>
              <a:t> if </a:t>
            </a:r>
            <a:r>
              <a:rPr lang="en-US" i="1" dirty="0" smtClean="0"/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 smtClean="0"/>
              <a:t> </a:t>
            </a:r>
            <a:r>
              <a:rPr lang="en-US" dirty="0" smtClean="0"/>
              <a:t> is odd, then </a:t>
            </a:r>
            <a:r>
              <a:rPr lang="en-US" i="1" dirty="0" smtClean="0"/>
              <a:t>n</a:t>
            </a:r>
            <a:r>
              <a:rPr lang="en-US" dirty="0" smtClean="0"/>
              <a:t> is odd. 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/>
              <a:t>Solution</a:t>
            </a:r>
            <a:r>
              <a:rPr lang="en-US" dirty="0" smtClean="0"/>
              <a:t>:  Use proof by contraposition. Assume </a:t>
            </a:r>
            <a:r>
              <a:rPr lang="en-US" i="1" dirty="0" smtClean="0"/>
              <a:t>n</a:t>
            </a:r>
            <a:r>
              <a:rPr lang="en-US" dirty="0" smtClean="0"/>
              <a:t> is even (i.e., not odd).  Therefore, there exists an integer </a:t>
            </a:r>
            <a:r>
              <a:rPr lang="en-US" i="1" dirty="0" smtClean="0"/>
              <a:t>k</a:t>
            </a:r>
            <a:r>
              <a:rPr lang="en-US" dirty="0" smtClean="0"/>
              <a:t> such that </a:t>
            </a:r>
            <a:r>
              <a:rPr lang="en-US" i="1" dirty="0" smtClean="0"/>
              <a:t>n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k</a:t>
            </a:r>
            <a:r>
              <a:rPr lang="en-US" dirty="0" smtClean="0"/>
              <a:t>. Hence,</a:t>
            </a:r>
          </a:p>
          <a:p>
            <a:pPr>
              <a:buNone/>
            </a:pPr>
            <a:r>
              <a:rPr lang="en-US" dirty="0" smtClean="0"/>
              <a:t>               </a:t>
            </a:r>
            <a:r>
              <a:rPr lang="en-US" i="1" dirty="0" smtClean="0"/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 smtClean="0"/>
              <a:t>  </a:t>
            </a:r>
            <a:r>
              <a:rPr lang="en-US" dirty="0" smtClean="0"/>
              <a:t> =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i="1" dirty="0" smtClean="0"/>
              <a:t>k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/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k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ea typeface="Cambria Math" pitchFamily="18" charset="0"/>
              </a:rPr>
              <a:t>) </a:t>
            </a:r>
          </a:p>
          <a:p>
            <a:pPr>
              <a:buNone/>
            </a:pPr>
            <a:r>
              <a:rPr lang="en-US" dirty="0" smtClean="0">
                <a:ea typeface="Cambria Math" pitchFamily="18" charset="0"/>
              </a:rPr>
              <a:t>    and </a:t>
            </a:r>
            <a:r>
              <a:rPr lang="en-US" i="1" dirty="0" smtClean="0"/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 smtClean="0"/>
              <a:t>   </a:t>
            </a:r>
            <a:r>
              <a:rPr lang="en-US" dirty="0" smtClean="0"/>
              <a:t>is even(i.e., not odd).</a:t>
            </a:r>
          </a:p>
          <a:p>
            <a:pPr>
              <a:buNone/>
            </a:pPr>
            <a:r>
              <a:rPr lang="en-US" dirty="0" smtClean="0"/>
              <a:t>    We have shown that if </a:t>
            </a:r>
            <a:r>
              <a:rPr lang="en-US" i="1" dirty="0" smtClean="0"/>
              <a:t>n </a:t>
            </a:r>
            <a:r>
              <a:rPr lang="en-US" dirty="0" smtClean="0"/>
              <a:t>is an even integer, then </a:t>
            </a:r>
            <a:r>
              <a:rPr lang="en-US" i="1" dirty="0" smtClean="0"/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 smtClean="0"/>
              <a:t>  </a:t>
            </a:r>
            <a:r>
              <a:rPr lang="en-US" dirty="0" smtClean="0"/>
              <a:t>is even. Therefore by contraposition, for an integer</a:t>
            </a:r>
            <a:r>
              <a:rPr lang="en-US" i="1" dirty="0" smtClean="0"/>
              <a:t> n,</a:t>
            </a:r>
            <a:r>
              <a:rPr lang="en-US" dirty="0" smtClean="0"/>
              <a:t> if </a:t>
            </a:r>
            <a:r>
              <a:rPr lang="en-US" i="1" dirty="0" smtClean="0"/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 smtClean="0"/>
              <a:t> </a:t>
            </a:r>
            <a:r>
              <a:rPr lang="en-US" dirty="0" smtClean="0"/>
              <a:t> is odd, then </a:t>
            </a:r>
            <a:r>
              <a:rPr lang="en-US" i="1" dirty="0" smtClean="0"/>
              <a:t>n</a:t>
            </a:r>
            <a:r>
              <a:rPr lang="en-US" dirty="0" smtClean="0"/>
              <a:t> is odd. </a:t>
            </a:r>
          </a:p>
          <a:p>
            <a:pPr>
              <a:buNone/>
            </a:pPr>
            <a:r>
              <a:rPr lang="en-US" dirty="0" smtClean="0"/>
              <a:t>    </a:t>
            </a:r>
            <a:endParaRPr lang="en-US" b="1" dirty="0"/>
          </a:p>
        </p:txBody>
      </p:sp>
      <p:sp>
        <p:nvSpPr>
          <p:cNvPr id="4" name="Isosceles Triangle 3"/>
          <p:cNvSpPr/>
          <p:nvPr/>
        </p:nvSpPr>
        <p:spPr>
          <a:xfrm rot="5400000" flipV="1">
            <a:off x="8305800" y="53340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Proving Conditional Statements: </a:t>
            </a:r>
            <a:r>
              <a:rPr lang="en-US" sz="4000" i="1" dirty="0" smtClean="0"/>
              <a:t>p </a:t>
            </a:r>
            <a:r>
              <a:rPr lang="en-US" sz="4000" dirty="0" smtClean="0">
                <a:latin typeface="Cambria Math"/>
                <a:ea typeface="Cambria Math"/>
              </a:rPr>
              <a:t>→ </a:t>
            </a:r>
            <a:r>
              <a:rPr lang="en-US" sz="4000" i="1" dirty="0" smtClean="0">
                <a:latin typeface="Cambria Math"/>
                <a:ea typeface="Cambria Math"/>
              </a:rPr>
              <a:t>q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 smtClean="0"/>
              <a:t>Proof by Contradiction</a:t>
            </a:r>
            <a:r>
              <a:rPr lang="en-US" dirty="0" smtClean="0"/>
              <a:t>: (AKA </a:t>
            </a:r>
            <a:r>
              <a:rPr lang="en-US" i="1" dirty="0" err="1" smtClean="0"/>
              <a:t>reductio</a:t>
            </a:r>
            <a:r>
              <a:rPr lang="en-US" i="1" dirty="0" smtClean="0"/>
              <a:t> ad absurdum</a:t>
            </a:r>
            <a:r>
              <a:rPr lang="en-US" b="1" dirty="0" smtClean="0"/>
              <a:t>)</a:t>
            </a:r>
            <a:r>
              <a:rPr lang="en-US" dirty="0" smtClean="0"/>
              <a:t>.  </a:t>
            </a:r>
          </a:p>
          <a:p>
            <a:pPr>
              <a:buNone/>
            </a:pPr>
            <a:r>
              <a:rPr lang="en-US" dirty="0" smtClean="0"/>
              <a:t>   To prove  </a:t>
            </a:r>
            <a:r>
              <a:rPr lang="en-US" i="1" dirty="0" smtClean="0"/>
              <a:t>p</a:t>
            </a:r>
            <a:r>
              <a:rPr lang="en-US" dirty="0" smtClean="0"/>
              <a:t>, assume  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i="1" dirty="0" smtClean="0">
                <a:latin typeface="Cambria Math"/>
                <a:ea typeface="Cambria Math"/>
              </a:rPr>
              <a:t>p</a:t>
            </a:r>
            <a:r>
              <a:rPr lang="en-US" dirty="0" smtClean="0"/>
              <a:t>  and derive a contradiction such as    </a:t>
            </a:r>
            <a:r>
              <a:rPr lang="en-US" i="1" dirty="0" smtClean="0"/>
              <a:t>p </a:t>
            </a:r>
            <a:r>
              <a:rPr lang="en-US" dirty="0" smtClean="0">
                <a:latin typeface="Cambria Math"/>
                <a:ea typeface="Cambria Math"/>
              </a:rPr>
              <a:t>∧ ¬</a:t>
            </a:r>
            <a:r>
              <a:rPr lang="en-US" i="1" dirty="0" smtClean="0">
                <a:latin typeface="Cambria Math"/>
                <a:ea typeface="Cambria Math"/>
              </a:rPr>
              <a:t>p. </a:t>
            </a:r>
            <a:r>
              <a:rPr lang="en-US" dirty="0" smtClean="0">
                <a:latin typeface="Cambria Math"/>
                <a:ea typeface="Cambria Math"/>
              </a:rPr>
              <a:t>(an indirect form of proof).</a:t>
            </a:r>
            <a:r>
              <a:rPr lang="en-US" dirty="0" smtClean="0"/>
              <a:t> Since we have shown that 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i="1" dirty="0" smtClean="0">
                <a:latin typeface="Cambria Math"/>
                <a:ea typeface="Cambria Math"/>
              </a:rPr>
              <a:t>p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→</a:t>
            </a:r>
            <a:r>
              <a:rPr lang="en-US" b="1" dirty="0" smtClean="0">
                <a:latin typeface="Cambria Math"/>
                <a:ea typeface="Cambria Math"/>
              </a:rPr>
              <a:t>F</a:t>
            </a:r>
            <a:r>
              <a:rPr lang="en-US" dirty="0" smtClean="0"/>
              <a:t> is true , it follows that the </a:t>
            </a:r>
            <a:r>
              <a:rPr lang="en-US" dirty="0" err="1" smtClean="0"/>
              <a:t>contrapositive</a:t>
            </a:r>
            <a:r>
              <a:rPr lang="en-US" dirty="0" smtClean="0"/>
              <a:t>  </a:t>
            </a:r>
            <a:r>
              <a:rPr lang="en-US" b="1" dirty="0" err="1" smtClean="0"/>
              <a:t>T</a:t>
            </a:r>
            <a:r>
              <a:rPr lang="en-US" dirty="0" err="1" smtClean="0">
                <a:latin typeface="Cambria Math"/>
                <a:ea typeface="Cambria Math"/>
              </a:rPr>
              <a:t>→</a:t>
            </a:r>
            <a:r>
              <a:rPr lang="en-US" i="1" dirty="0" err="1" smtClean="0">
                <a:latin typeface="Cambria Math"/>
                <a:ea typeface="Cambria Math"/>
              </a:rPr>
              <a:t>p</a:t>
            </a:r>
            <a:r>
              <a:rPr lang="en-US" dirty="0" smtClean="0">
                <a:latin typeface="Cambria Math"/>
                <a:ea typeface="Cambria Math"/>
              </a:rPr>
              <a:t> also holds.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</a:t>
            </a:r>
            <a:r>
              <a:rPr lang="en-US" i="1" dirty="0" smtClean="0"/>
              <a:t> </a:t>
            </a:r>
            <a:r>
              <a:rPr lang="en-US" dirty="0" smtClean="0"/>
              <a:t>Prove that if you pick 22 days from the calendar, at least 4 must fall on the same day of the week.</a:t>
            </a:r>
          </a:p>
          <a:p>
            <a:pPr>
              <a:buNone/>
            </a:pPr>
            <a:r>
              <a:rPr lang="en-US" b="1" dirty="0" smtClean="0"/>
              <a:t>    Solution</a:t>
            </a:r>
            <a:r>
              <a:rPr lang="en-US" dirty="0" smtClean="0"/>
              <a:t>: Assume that no more than 3  of the 22 days fall on the same day of the week. Because there are 7 days of the week, we could only have picked 21 days. This contradicts the assumption that we have picked 22 days.</a:t>
            </a:r>
          </a:p>
          <a:p>
            <a:pPr>
              <a:buNone/>
            </a:pPr>
            <a:r>
              <a:rPr lang="en-US" dirty="0" smtClean="0"/>
              <a:t>                 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 rot="5400000" flipV="1">
            <a:off x="8229600" y="56388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by Contradiction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389120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 smtClean="0"/>
              <a:t>A preview of  Chapter 4.</a:t>
            </a:r>
          </a:p>
          <a:p>
            <a:pPr>
              <a:buNone/>
            </a:pPr>
            <a:r>
              <a:rPr lang="en-US" sz="8000" b="1" dirty="0" smtClean="0"/>
              <a:t>    Example</a:t>
            </a:r>
            <a:r>
              <a:rPr lang="en-US" sz="8000" dirty="0" smtClean="0"/>
              <a:t>: Use a proof by contradiction to give a proof that  </a:t>
            </a:r>
            <a:r>
              <a:rPr lang="en-US" sz="8000" dirty="0" smtClean="0">
                <a:latin typeface="Cambria Math"/>
                <a:ea typeface="Cambria Math"/>
              </a:rPr>
              <a:t>√2 is irrational.</a:t>
            </a:r>
          </a:p>
          <a:p>
            <a:pPr>
              <a:buNone/>
            </a:pPr>
            <a:r>
              <a:rPr lang="en-US" sz="8000" b="1" dirty="0" smtClean="0">
                <a:latin typeface="Cambria Math"/>
                <a:ea typeface="Cambria Math"/>
              </a:rPr>
              <a:t>     </a:t>
            </a:r>
            <a:r>
              <a:rPr lang="en-US" sz="8000" b="1" dirty="0" smtClean="0">
                <a:ea typeface="Cambria Math"/>
              </a:rPr>
              <a:t>Solution</a:t>
            </a:r>
            <a:r>
              <a:rPr lang="en-US" sz="8000" b="1" dirty="0" smtClean="0">
                <a:latin typeface="Cambria Math"/>
                <a:ea typeface="Cambria Math"/>
              </a:rPr>
              <a:t>: </a:t>
            </a:r>
            <a:r>
              <a:rPr lang="en-US" sz="8000" dirty="0" smtClean="0">
                <a:latin typeface="Cambria Math"/>
                <a:ea typeface="Cambria Math"/>
              </a:rPr>
              <a:t>Suppose √2 is rational. Then there exists integers </a:t>
            </a:r>
            <a:r>
              <a:rPr lang="en-US" sz="8000" i="1" dirty="0" smtClean="0">
                <a:latin typeface="Cambria Math"/>
                <a:ea typeface="Cambria Math"/>
              </a:rPr>
              <a:t>a</a:t>
            </a:r>
            <a:r>
              <a:rPr lang="en-US" sz="8000" dirty="0" smtClean="0">
                <a:latin typeface="Cambria Math"/>
                <a:ea typeface="Cambria Math"/>
              </a:rPr>
              <a:t> and </a:t>
            </a:r>
            <a:r>
              <a:rPr lang="en-US" sz="8000" i="1" dirty="0" smtClean="0">
                <a:latin typeface="Cambria Math"/>
                <a:ea typeface="Cambria Math"/>
              </a:rPr>
              <a:t>b</a:t>
            </a:r>
            <a:r>
              <a:rPr lang="en-US" sz="8000" dirty="0" smtClean="0">
                <a:latin typeface="Cambria Math"/>
                <a:ea typeface="Cambria Math"/>
              </a:rPr>
              <a:t> with √2  </a:t>
            </a:r>
            <a:r>
              <a:rPr lang="en-US" sz="8000" i="1" dirty="0" smtClean="0">
                <a:latin typeface="Cambria Math"/>
                <a:ea typeface="Cambria Math"/>
              </a:rPr>
              <a:t>= a/b</a:t>
            </a:r>
            <a:r>
              <a:rPr lang="en-US" sz="8000" dirty="0" smtClean="0">
                <a:latin typeface="Cambria Math"/>
                <a:ea typeface="Cambria Math"/>
              </a:rPr>
              <a:t>, where </a:t>
            </a:r>
            <a:r>
              <a:rPr lang="en-US" sz="8000" i="1" dirty="0" smtClean="0">
                <a:latin typeface="Cambria Math"/>
                <a:ea typeface="Cambria Math"/>
              </a:rPr>
              <a:t>b≠ 0 </a:t>
            </a:r>
            <a:r>
              <a:rPr lang="en-US" sz="8000" dirty="0" smtClean="0">
                <a:latin typeface="Cambria Math"/>
                <a:ea typeface="Cambria Math"/>
              </a:rPr>
              <a:t>and </a:t>
            </a:r>
            <a:r>
              <a:rPr lang="en-US" sz="8000" i="1" dirty="0" smtClean="0">
                <a:latin typeface="Cambria Math"/>
                <a:ea typeface="Cambria Math"/>
              </a:rPr>
              <a:t>a</a:t>
            </a:r>
            <a:r>
              <a:rPr lang="en-US" sz="8000" dirty="0" smtClean="0">
                <a:latin typeface="Cambria Math"/>
                <a:ea typeface="Cambria Math"/>
              </a:rPr>
              <a:t> and </a:t>
            </a:r>
            <a:r>
              <a:rPr lang="en-US" sz="8000" i="1" dirty="0" smtClean="0">
                <a:latin typeface="Cambria Math"/>
                <a:ea typeface="Cambria Math"/>
              </a:rPr>
              <a:t>b </a:t>
            </a:r>
            <a:r>
              <a:rPr lang="en-US" sz="8000" dirty="0" smtClean="0">
                <a:latin typeface="Cambria Math"/>
                <a:ea typeface="Cambria Math"/>
              </a:rPr>
              <a:t>have no common factors (see Chapter 4). Then</a:t>
            </a:r>
          </a:p>
          <a:p>
            <a:pPr>
              <a:buNone/>
            </a:pPr>
            <a:r>
              <a:rPr lang="en-US" sz="8000" dirty="0" smtClean="0">
                <a:latin typeface="Cambria Math"/>
                <a:ea typeface="Cambria Math"/>
              </a:rPr>
              <a:t>                                                  </a:t>
            </a:r>
          </a:p>
          <a:p>
            <a:pPr>
              <a:buNone/>
            </a:pPr>
            <a:r>
              <a:rPr lang="en-US" sz="8000" dirty="0" smtClean="0">
                <a:latin typeface="Cambria Math"/>
                <a:ea typeface="Cambria Math"/>
              </a:rPr>
              <a:t>     Therefore </a:t>
            </a:r>
            <a:r>
              <a:rPr lang="en-US" sz="8000" i="1" dirty="0" smtClean="0">
                <a:latin typeface="Cambria Math"/>
                <a:ea typeface="Cambria Math"/>
              </a:rPr>
              <a:t>a</a:t>
            </a:r>
            <a:r>
              <a:rPr lang="en-US" sz="8000" i="1" baseline="30000" dirty="0" smtClean="0">
                <a:latin typeface="Cambria Math"/>
                <a:ea typeface="Cambria Math"/>
              </a:rPr>
              <a:t>2</a:t>
            </a:r>
            <a:r>
              <a:rPr lang="en-US" sz="8000" baseline="30000" dirty="0" smtClean="0">
                <a:latin typeface="Cambria Math"/>
                <a:ea typeface="Cambria Math"/>
              </a:rPr>
              <a:t> </a:t>
            </a:r>
            <a:r>
              <a:rPr lang="en-US" sz="8000" dirty="0" smtClean="0">
                <a:latin typeface="Cambria Math"/>
                <a:ea typeface="Cambria Math"/>
              </a:rPr>
              <a:t> must be even. If </a:t>
            </a:r>
            <a:r>
              <a:rPr lang="en-US" sz="8000" i="1" dirty="0" smtClean="0">
                <a:latin typeface="Cambria Math"/>
                <a:ea typeface="Cambria Math"/>
              </a:rPr>
              <a:t>a</a:t>
            </a:r>
            <a:r>
              <a:rPr lang="en-US" sz="8000" i="1" baseline="30000" dirty="0" smtClean="0">
                <a:latin typeface="Cambria Math"/>
                <a:ea typeface="Cambria Math"/>
              </a:rPr>
              <a:t>2</a:t>
            </a:r>
            <a:r>
              <a:rPr lang="en-US" sz="8000" baseline="30000" dirty="0" smtClean="0">
                <a:latin typeface="Cambria Math"/>
                <a:ea typeface="Cambria Math"/>
              </a:rPr>
              <a:t> </a:t>
            </a:r>
            <a:r>
              <a:rPr lang="en-US" sz="8000" dirty="0" smtClean="0">
                <a:latin typeface="Cambria Math"/>
                <a:ea typeface="Cambria Math"/>
              </a:rPr>
              <a:t> is even then </a:t>
            </a:r>
            <a:r>
              <a:rPr lang="en-US" sz="8000" i="1" dirty="0" smtClean="0">
                <a:latin typeface="Cambria Math"/>
                <a:ea typeface="Cambria Math"/>
              </a:rPr>
              <a:t>a</a:t>
            </a:r>
            <a:r>
              <a:rPr lang="en-US" sz="8000" dirty="0" smtClean="0">
                <a:latin typeface="Cambria Math"/>
                <a:ea typeface="Cambria Math"/>
              </a:rPr>
              <a:t> must be even (an exercise). Since </a:t>
            </a:r>
            <a:r>
              <a:rPr lang="en-US" sz="8000" i="1" dirty="0" smtClean="0">
                <a:latin typeface="Cambria Math"/>
                <a:ea typeface="Cambria Math"/>
              </a:rPr>
              <a:t>a</a:t>
            </a:r>
            <a:r>
              <a:rPr lang="en-US" sz="8000" dirty="0" smtClean="0">
                <a:latin typeface="Cambria Math"/>
                <a:ea typeface="Cambria Math"/>
              </a:rPr>
              <a:t> is even, </a:t>
            </a:r>
            <a:r>
              <a:rPr lang="en-US" sz="8000" i="1" dirty="0" smtClean="0">
                <a:latin typeface="Cambria Math"/>
                <a:ea typeface="Cambria Math"/>
              </a:rPr>
              <a:t>a = </a:t>
            </a:r>
            <a:r>
              <a:rPr lang="en-US" sz="8000" dirty="0" smtClean="0">
                <a:latin typeface="Cambria Math"/>
                <a:ea typeface="Cambria Math"/>
              </a:rPr>
              <a:t>2</a:t>
            </a:r>
            <a:r>
              <a:rPr lang="en-US" sz="8000" i="1" dirty="0" smtClean="0">
                <a:latin typeface="Cambria Math"/>
                <a:ea typeface="Cambria Math"/>
              </a:rPr>
              <a:t>c  </a:t>
            </a:r>
            <a:r>
              <a:rPr lang="en-US" sz="8000" dirty="0" smtClean="0">
                <a:latin typeface="Cambria Math"/>
                <a:ea typeface="Cambria Math"/>
              </a:rPr>
              <a:t>for some integer </a:t>
            </a:r>
            <a:r>
              <a:rPr lang="en-US" sz="8000" i="1" dirty="0" smtClean="0">
                <a:latin typeface="Cambria Math"/>
                <a:ea typeface="Cambria Math"/>
              </a:rPr>
              <a:t>c</a:t>
            </a:r>
            <a:r>
              <a:rPr lang="en-US" sz="8000" dirty="0" smtClean="0">
                <a:latin typeface="Cambria Math"/>
                <a:ea typeface="Cambria Math"/>
              </a:rPr>
              <a:t>. Thus,</a:t>
            </a:r>
          </a:p>
          <a:p>
            <a:pPr>
              <a:buNone/>
            </a:pPr>
            <a:endParaRPr lang="en-US" sz="8000" dirty="0" smtClean="0">
              <a:latin typeface="Cambria Math"/>
              <a:ea typeface="Cambria Math"/>
            </a:endParaRPr>
          </a:p>
          <a:p>
            <a:pPr>
              <a:buNone/>
            </a:pPr>
            <a:r>
              <a:rPr lang="en-US" sz="8000" dirty="0" smtClean="0">
                <a:latin typeface="Cambria Math"/>
                <a:ea typeface="Cambria Math"/>
              </a:rPr>
              <a:t>    Therefore </a:t>
            </a:r>
            <a:r>
              <a:rPr lang="en-US" sz="8000" i="1" dirty="0" smtClean="0">
                <a:latin typeface="Cambria Math"/>
                <a:ea typeface="Cambria Math"/>
              </a:rPr>
              <a:t>b</a:t>
            </a:r>
            <a:r>
              <a:rPr lang="en-US" sz="8000" baseline="30000" dirty="0" smtClean="0">
                <a:latin typeface="Cambria Math"/>
                <a:ea typeface="Cambria Math"/>
              </a:rPr>
              <a:t>2 </a:t>
            </a:r>
            <a:r>
              <a:rPr lang="en-US" sz="8000" dirty="0" smtClean="0">
                <a:latin typeface="Cambria Math"/>
                <a:ea typeface="Cambria Math"/>
              </a:rPr>
              <a:t> is even.  Again then </a:t>
            </a:r>
            <a:r>
              <a:rPr lang="en-US" sz="8000" i="1" dirty="0" smtClean="0">
                <a:latin typeface="Cambria Math"/>
                <a:ea typeface="Cambria Math"/>
              </a:rPr>
              <a:t>b</a:t>
            </a:r>
            <a:r>
              <a:rPr lang="en-US" sz="8000" dirty="0" smtClean="0">
                <a:latin typeface="Cambria Math"/>
                <a:ea typeface="Cambria Math"/>
              </a:rPr>
              <a:t> must be even as well.</a:t>
            </a:r>
          </a:p>
          <a:p>
            <a:pPr>
              <a:buNone/>
            </a:pPr>
            <a:r>
              <a:rPr lang="en-US" sz="8000" dirty="0" smtClean="0">
                <a:latin typeface="Cambria Math"/>
                <a:ea typeface="Cambria Math"/>
              </a:rPr>
              <a:t>     But then 2 must divide both </a:t>
            </a:r>
            <a:r>
              <a:rPr lang="en-US" sz="8000" i="1" dirty="0" smtClean="0">
                <a:latin typeface="Cambria Math"/>
                <a:ea typeface="Cambria Math"/>
              </a:rPr>
              <a:t>a</a:t>
            </a:r>
            <a:r>
              <a:rPr lang="en-US" sz="8000" dirty="0" smtClean="0">
                <a:latin typeface="Cambria Math"/>
                <a:ea typeface="Cambria Math"/>
              </a:rPr>
              <a:t> and </a:t>
            </a:r>
            <a:r>
              <a:rPr lang="en-US" sz="8000" i="1" dirty="0" smtClean="0">
                <a:latin typeface="Cambria Math"/>
                <a:ea typeface="Cambria Math"/>
              </a:rPr>
              <a:t>b</a:t>
            </a:r>
            <a:r>
              <a:rPr lang="en-US" sz="8000" dirty="0" smtClean="0">
                <a:latin typeface="Cambria Math"/>
                <a:ea typeface="Cambria Math"/>
              </a:rPr>
              <a:t>. This contradicts our assumption that </a:t>
            </a:r>
            <a:r>
              <a:rPr lang="en-US" sz="8000" i="1" dirty="0" smtClean="0">
                <a:latin typeface="Cambria Math"/>
                <a:ea typeface="Cambria Math"/>
              </a:rPr>
              <a:t>a</a:t>
            </a:r>
            <a:r>
              <a:rPr lang="en-US" sz="8000" dirty="0" smtClean="0">
                <a:latin typeface="Cambria Math"/>
                <a:ea typeface="Cambria Math"/>
              </a:rPr>
              <a:t> and </a:t>
            </a:r>
            <a:r>
              <a:rPr lang="en-US" sz="8000" i="1" dirty="0" smtClean="0">
                <a:latin typeface="Cambria Math"/>
                <a:ea typeface="Cambria Math"/>
              </a:rPr>
              <a:t>b</a:t>
            </a:r>
            <a:r>
              <a:rPr lang="en-US" sz="8000" dirty="0" smtClean="0">
                <a:latin typeface="Cambria Math"/>
                <a:ea typeface="Cambria Math"/>
              </a:rPr>
              <a:t> have no common factors. We have proved by contradiction  that our initial assumption must be false  and  therefore  √2 is  irrational . </a:t>
            </a:r>
          </a:p>
          <a:p>
            <a:pPr>
              <a:buNone/>
            </a:pPr>
            <a:r>
              <a:rPr lang="en-US" sz="8000" dirty="0" smtClean="0">
                <a:latin typeface="Cambria Math"/>
                <a:ea typeface="Cambria Math"/>
              </a:rPr>
              <a:t>      </a:t>
            </a:r>
            <a:endParaRPr lang="en-US" sz="8000" b="1" dirty="0" smtClean="0">
              <a:latin typeface="Cambria Math"/>
              <a:ea typeface="Cambria Math"/>
            </a:endParaRPr>
          </a:p>
          <a:p>
            <a:pPr>
              <a:buNone/>
            </a:pPr>
            <a:r>
              <a:rPr lang="en-US" dirty="0" smtClean="0">
                <a:latin typeface="Cambria Math"/>
                <a:ea typeface="Cambria Math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Cambria Math"/>
                <a:ea typeface="Cambria Math"/>
              </a:rPr>
              <a:t>           </a:t>
            </a:r>
            <a:endParaRPr lang="en-US" dirty="0"/>
          </a:p>
        </p:txBody>
      </p:sp>
      <p:pic>
        <p:nvPicPr>
          <p:cNvPr id="14" name="Picture 1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048000" y="3505200"/>
            <a:ext cx="866775" cy="438150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953000" y="3581400"/>
            <a:ext cx="1121569" cy="266700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971800" y="4495800"/>
            <a:ext cx="1250156" cy="266700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5029200" y="4495800"/>
            <a:ext cx="1092994" cy="266700"/>
          </a:xfrm>
          <a:prstGeom prst="rect">
            <a:avLst/>
          </a:prstGeom>
        </p:spPr>
      </p:pic>
      <p:sp>
        <p:nvSpPr>
          <p:cNvPr id="12" name="Isosceles Triangle 11"/>
          <p:cNvSpPr/>
          <p:nvPr/>
        </p:nvSpPr>
        <p:spPr>
          <a:xfrm rot="5400000" flipV="1">
            <a:off x="8382000" y="60960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Proof by Contradiction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preview of Chapter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Prove that there is no largest prime number.</a:t>
            </a:r>
          </a:p>
          <a:p>
            <a:pPr>
              <a:buNone/>
            </a:pPr>
            <a:r>
              <a:rPr lang="en-US" b="1" dirty="0" smtClean="0"/>
              <a:t>   Solution</a:t>
            </a:r>
            <a:r>
              <a:rPr lang="en-US" dirty="0" smtClean="0"/>
              <a:t>: Assume that there is a largest prime number. Call it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n</a:t>
            </a:r>
            <a:r>
              <a:rPr lang="en-US" dirty="0" smtClean="0"/>
              <a:t>. Hence, we can list all the primes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,..,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n</a:t>
            </a:r>
            <a:r>
              <a:rPr lang="en-US" dirty="0" smtClean="0"/>
              <a:t>. Form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None of the prime numbers on the list divides </a:t>
            </a:r>
            <a:r>
              <a:rPr lang="en-US" i="1" dirty="0" smtClean="0"/>
              <a:t>r</a:t>
            </a:r>
            <a:r>
              <a:rPr lang="en-US" dirty="0" smtClean="0"/>
              <a:t>. Therefore, by a theorem in Chapter 4, either </a:t>
            </a:r>
            <a:r>
              <a:rPr lang="en-US" i="1" dirty="0" smtClean="0"/>
              <a:t>r</a:t>
            </a:r>
            <a:r>
              <a:rPr lang="en-US" dirty="0" smtClean="0"/>
              <a:t> is prime or there is a smaller prime that divides </a:t>
            </a:r>
            <a:r>
              <a:rPr lang="en-US" i="1" dirty="0" smtClean="0"/>
              <a:t>r</a:t>
            </a:r>
            <a:r>
              <a:rPr lang="en-US" dirty="0" smtClean="0"/>
              <a:t>. This contradicts the assumption that there is a largest prime. Therefore, there is no largest prime.</a:t>
            </a:r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514600" y="3886200"/>
            <a:ext cx="4366260" cy="328613"/>
          </a:xfrm>
          <a:prstGeom prst="rect">
            <a:avLst/>
          </a:prstGeom>
        </p:spPr>
      </p:pic>
      <p:sp>
        <p:nvSpPr>
          <p:cNvPr id="6" name="Isosceles Triangle 5"/>
          <p:cNvSpPr/>
          <p:nvPr/>
        </p:nvSpPr>
        <p:spPr>
          <a:xfrm rot="5400000" flipV="1">
            <a:off x="8153400" y="59436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Theorems that are </a:t>
            </a:r>
            <a:r>
              <a:rPr lang="en-US" dirty="0" err="1" smtClean="0"/>
              <a:t>Biconditional</a:t>
            </a:r>
            <a:r>
              <a:rPr lang="en-US" dirty="0" smtClean="0"/>
              <a:t>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prove a theorem that is a </a:t>
            </a:r>
            <a:r>
              <a:rPr lang="en-US" dirty="0" err="1" smtClean="0"/>
              <a:t>biconditional</a:t>
            </a:r>
            <a:r>
              <a:rPr lang="en-US" dirty="0" smtClean="0"/>
              <a:t> statement, that is, a statement of the form </a:t>
            </a:r>
            <a:r>
              <a:rPr lang="en-US" i="1" dirty="0" smtClean="0"/>
              <a:t>p </a:t>
            </a:r>
            <a:r>
              <a:rPr lang="en-US" dirty="0" smtClean="0">
                <a:latin typeface="Cambria Math"/>
                <a:ea typeface="Cambria Math"/>
              </a:rPr>
              <a:t>↔ 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r>
              <a:rPr lang="en-US" dirty="0" smtClean="0">
                <a:latin typeface="Cambria Math"/>
                <a:ea typeface="Cambria Math"/>
              </a:rPr>
              <a:t>, we show that     </a:t>
            </a:r>
            <a:r>
              <a:rPr lang="en-US" i="1" dirty="0" smtClean="0">
                <a:latin typeface="Cambria Math"/>
                <a:ea typeface="Cambria Math"/>
              </a:rPr>
              <a:t>p </a:t>
            </a:r>
            <a:r>
              <a:rPr lang="en-US" dirty="0" smtClean="0">
                <a:latin typeface="Cambria Math"/>
                <a:ea typeface="Cambria Math"/>
              </a:rPr>
              <a:t>→ 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r>
              <a:rPr lang="en-US" dirty="0" smtClean="0">
                <a:latin typeface="Cambria Math"/>
                <a:ea typeface="Cambria Math"/>
              </a:rPr>
              <a:t> and </a:t>
            </a:r>
            <a:r>
              <a:rPr lang="en-US" i="1" dirty="0" smtClean="0">
                <a:latin typeface="Cambria Math"/>
                <a:ea typeface="Cambria Math"/>
              </a:rPr>
              <a:t>q </a:t>
            </a:r>
            <a:r>
              <a:rPr lang="en-US" dirty="0" smtClean="0">
                <a:latin typeface="Cambria Math"/>
                <a:ea typeface="Cambria Math"/>
              </a:rPr>
              <a:t>→</a:t>
            </a:r>
            <a:r>
              <a:rPr lang="en-US" i="1" dirty="0" smtClean="0">
                <a:latin typeface="Cambria Math"/>
                <a:ea typeface="Cambria Math"/>
              </a:rPr>
              <a:t>p</a:t>
            </a:r>
            <a:r>
              <a:rPr lang="en-US" dirty="0" smtClean="0">
                <a:latin typeface="Cambria Math"/>
                <a:ea typeface="Cambria Math"/>
              </a:rPr>
              <a:t> are both true. </a:t>
            </a:r>
          </a:p>
          <a:p>
            <a:pPr>
              <a:buNone/>
            </a:pPr>
            <a:r>
              <a:rPr lang="en-US" dirty="0" smtClean="0">
                <a:latin typeface="Cambria Math"/>
                <a:ea typeface="Cambria Math"/>
              </a:rPr>
              <a:t>   </a:t>
            </a:r>
            <a:r>
              <a:rPr lang="en-US" b="1" dirty="0" smtClean="0">
                <a:latin typeface="Cambria Math"/>
                <a:ea typeface="Cambria Math"/>
              </a:rPr>
              <a:t>Example</a:t>
            </a:r>
            <a:r>
              <a:rPr lang="en-US" dirty="0" smtClean="0">
                <a:latin typeface="Cambria Math"/>
                <a:ea typeface="Cambria Math"/>
              </a:rPr>
              <a:t>: Prove the theorem: “If </a:t>
            </a:r>
            <a:r>
              <a:rPr lang="en-US" i="1" dirty="0" smtClean="0">
                <a:latin typeface="Cambria Math"/>
                <a:ea typeface="Cambria Math"/>
              </a:rPr>
              <a:t>n</a:t>
            </a:r>
            <a:r>
              <a:rPr lang="en-US" dirty="0" smtClean="0">
                <a:latin typeface="Cambria Math"/>
                <a:ea typeface="Cambria Math"/>
              </a:rPr>
              <a:t> is an integer, then </a:t>
            </a:r>
            <a:r>
              <a:rPr lang="en-US" i="1" dirty="0" smtClean="0">
                <a:latin typeface="Cambria Math"/>
                <a:ea typeface="Cambria Math"/>
              </a:rPr>
              <a:t>n</a:t>
            </a:r>
            <a:r>
              <a:rPr lang="en-US" dirty="0" smtClean="0">
                <a:latin typeface="Cambria Math"/>
                <a:ea typeface="Cambria Math"/>
              </a:rPr>
              <a:t> is odd if and only if </a:t>
            </a:r>
            <a:r>
              <a:rPr lang="en-US" i="1" dirty="0" smtClean="0">
                <a:latin typeface="Cambria Math"/>
                <a:ea typeface="Cambria Math"/>
              </a:rPr>
              <a:t>n</a:t>
            </a:r>
            <a:r>
              <a:rPr lang="en-US" baseline="30000" dirty="0" smtClean="0">
                <a:latin typeface="Cambria Math"/>
                <a:ea typeface="Cambria Math"/>
              </a:rPr>
              <a:t>2 </a:t>
            </a:r>
            <a:r>
              <a:rPr lang="en-US" dirty="0" smtClean="0">
                <a:latin typeface="Cambria Math"/>
                <a:ea typeface="Cambria Math"/>
              </a:rPr>
              <a:t> is odd.”</a:t>
            </a:r>
          </a:p>
          <a:p>
            <a:pPr>
              <a:buNone/>
            </a:pPr>
            <a:r>
              <a:rPr lang="en-US" dirty="0" smtClean="0">
                <a:latin typeface="Cambria Math"/>
                <a:ea typeface="Cambria Math"/>
              </a:rPr>
              <a:t>  </a:t>
            </a:r>
            <a:r>
              <a:rPr lang="en-US" b="1" dirty="0" smtClean="0">
                <a:latin typeface="Cambria Math"/>
                <a:ea typeface="Cambria Math"/>
              </a:rPr>
              <a:t> Solution:  </a:t>
            </a:r>
            <a:r>
              <a:rPr lang="en-US" dirty="0" smtClean="0">
                <a:latin typeface="Cambria Math"/>
                <a:ea typeface="Cambria Math"/>
              </a:rPr>
              <a:t>We have already shown (previous slides) that both </a:t>
            </a:r>
            <a:r>
              <a:rPr lang="en-US" i="1" dirty="0" smtClean="0">
                <a:latin typeface="Cambria Math"/>
                <a:ea typeface="Cambria Math"/>
              </a:rPr>
              <a:t>p </a:t>
            </a:r>
            <a:r>
              <a:rPr lang="en-US" dirty="0" smtClean="0">
                <a:latin typeface="Cambria Math"/>
                <a:ea typeface="Cambria Math"/>
              </a:rPr>
              <a:t>→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r>
              <a:rPr lang="en-US" dirty="0" smtClean="0">
                <a:latin typeface="Cambria Math"/>
                <a:ea typeface="Cambria Math"/>
              </a:rPr>
              <a:t> and </a:t>
            </a:r>
            <a:r>
              <a:rPr lang="en-US" i="1" dirty="0" smtClean="0">
                <a:latin typeface="Cambria Math"/>
                <a:ea typeface="Cambria Math"/>
              </a:rPr>
              <a:t>q </a:t>
            </a:r>
            <a:r>
              <a:rPr lang="en-US" dirty="0" smtClean="0">
                <a:latin typeface="Cambria Math"/>
                <a:ea typeface="Cambria Math"/>
              </a:rPr>
              <a:t>→</a:t>
            </a:r>
            <a:r>
              <a:rPr lang="en-US" i="1" dirty="0" smtClean="0">
                <a:latin typeface="Cambria Math"/>
                <a:ea typeface="Cambria Math"/>
              </a:rPr>
              <a:t>p</a:t>
            </a:r>
            <a:r>
              <a:rPr lang="en-US" dirty="0" smtClean="0">
                <a:latin typeface="Cambria Math"/>
                <a:ea typeface="Cambria Math"/>
              </a:rPr>
              <a:t>. Therefore we can conclude </a:t>
            </a:r>
            <a:r>
              <a:rPr lang="en-US" i="1" dirty="0" smtClean="0"/>
              <a:t>p </a:t>
            </a:r>
            <a:r>
              <a:rPr lang="en-US" dirty="0" smtClean="0">
                <a:latin typeface="Cambria Math"/>
                <a:ea typeface="Cambria Math"/>
              </a:rPr>
              <a:t>↔ </a:t>
            </a:r>
            <a:r>
              <a:rPr lang="en-US" i="1" dirty="0" smtClean="0">
                <a:latin typeface="Cambria Math"/>
                <a:ea typeface="Cambria Math"/>
              </a:rPr>
              <a:t>q.</a:t>
            </a:r>
          </a:p>
          <a:p>
            <a:pPr>
              <a:buNone/>
            </a:pPr>
            <a:r>
              <a:rPr lang="en-US" dirty="0" smtClean="0">
                <a:latin typeface="Cambria Math"/>
                <a:ea typeface="Cambria Math"/>
              </a:rPr>
              <a:t>  </a:t>
            </a:r>
          </a:p>
          <a:p>
            <a:pPr>
              <a:buNone/>
            </a:pPr>
            <a:r>
              <a:rPr lang="en-US" dirty="0" smtClean="0">
                <a:latin typeface="Cambria Math"/>
                <a:ea typeface="Cambria Math"/>
              </a:rPr>
              <a:t>   </a:t>
            </a:r>
            <a:r>
              <a:rPr lang="en-US" sz="2000" dirty="0" smtClean="0">
                <a:latin typeface="Cambria Math"/>
                <a:ea typeface="Cambria Math"/>
              </a:rPr>
              <a:t>Sometimes </a:t>
            </a:r>
            <a:r>
              <a:rPr lang="en-US" sz="2000" i="1" dirty="0" err="1" smtClean="0">
                <a:latin typeface="Cambria Math"/>
                <a:ea typeface="Cambria Math"/>
              </a:rPr>
              <a:t>iff</a:t>
            </a:r>
            <a:r>
              <a:rPr lang="en-US" sz="2000" i="1" dirty="0" smtClean="0">
                <a:latin typeface="Cambria Math"/>
                <a:ea typeface="Cambria Math"/>
              </a:rPr>
              <a:t>   </a:t>
            </a:r>
            <a:r>
              <a:rPr lang="en-US" sz="2000" dirty="0" smtClean="0">
                <a:latin typeface="Cambria Math"/>
                <a:ea typeface="Cambria Math"/>
              </a:rPr>
              <a:t>is used as an abbreviation for “if an only if,” as in</a:t>
            </a:r>
          </a:p>
          <a:p>
            <a:pPr>
              <a:buNone/>
            </a:pPr>
            <a:r>
              <a:rPr lang="en-US" sz="2000" dirty="0" smtClean="0">
                <a:latin typeface="Cambria Math"/>
                <a:ea typeface="Cambria Math"/>
              </a:rPr>
              <a:t>                  “If </a:t>
            </a:r>
            <a:r>
              <a:rPr lang="en-US" sz="2000" i="1" dirty="0" smtClean="0">
                <a:latin typeface="Cambria Math"/>
                <a:ea typeface="Cambria Math"/>
              </a:rPr>
              <a:t>n</a:t>
            </a:r>
            <a:r>
              <a:rPr lang="en-US" sz="2000" dirty="0" smtClean="0">
                <a:latin typeface="Cambria Math"/>
                <a:ea typeface="Cambria Math"/>
              </a:rPr>
              <a:t> is an integer, then </a:t>
            </a:r>
            <a:r>
              <a:rPr lang="en-US" sz="2000" i="1" dirty="0" smtClean="0">
                <a:latin typeface="Cambria Math"/>
                <a:ea typeface="Cambria Math"/>
              </a:rPr>
              <a:t>n</a:t>
            </a:r>
            <a:r>
              <a:rPr lang="en-US" sz="2000" dirty="0" smtClean="0">
                <a:latin typeface="Cambria Math"/>
                <a:ea typeface="Cambria Math"/>
              </a:rPr>
              <a:t> is odd </a:t>
            </a:r>
            <a:r>
              <a:rPr lang="en-US" sz="2000" dirty="0" err="1" smtClean="0">
                <a:latin typeface="Cambria Math"/>
                <a:ea typeface="Cambria Math"/>
              </a:rPr>
              <a:t>iif</a:t>
            </a:r>
            <a:r>
              <a:rPr lang="en-US" sz="2000" dirty="0" smtClean="0">
                <a:latin typeface="Cambria Math"/>
                <a:ea typeface="Cambria Math"/>
              </a:rPr>
              <a:t> </a:t>
            </a:r>
            <a:r>
              <a:rPr lang="en-US" sz="2000" i="1" dirty="0" smtClean="0">
                <a:latin typeface="Cambria Math"/>
                <a:ea typeface="Cambria Math"/>
              </a:rPr>
              <a:t>n</a:t>
            </a:r>
            <a:r>
              <a:rPr lang="en-US" sz="2000" baseline="30000" dirty="0" smtClean="0">
                <a:latin typeface="Cambria Math"/>
                <a:ea typeface="Cambria Math"/>
              </a:rPr>
              <a:t>2 </a:t>
            </a:r>
            <a:r>
              <a:rPr lang="en-US" sz="2000" dirty="0" smtClean="0">
                <a:latin typeface="Cambria Math"/>
                <a:ea typeface="Cambria Math"/>
              </a:rPr>
              <a:t> is odd.”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wrong with this?</a:t>
            </a:r>
            <a:endParaRPr lang="en-US" dirty="0"/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914400" y="3124200"/>
            <a:ext cx="7248525" cy="2367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21336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“Proof” that </a:t>
            </a:r>
            <a:r>
              <a:rPr lang="en-US" sz="2800" i="1" dirty="0" smtClean="0"/>
              <a:t>1</a:t>
            </a:r>
            <a:r>
              <a:rPr lang="en-US" sz="2800" dirty="0" smtClean="0"/>
              <a:t> = </a:t>
            </a:r>
            <a:r>
              <a:rPr lang="en-US" sz="2800" i="1" dirty="0" smtClean="0"/>
              <a:t>2</a:t>
            </a:r>
            <a:endParaRPr lang="en-US" sz="2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57150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Solution</a:t>
            </a:r>
            <a:r>
              <a:rPr lang="en-US" dirty="0" smtClean="0"/>
              <a:t>: Step 5.  a - b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 by the premise and division by 0 is undefined. 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Revisiting the Socrates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the two premises:</a:t>
            </a:r>
          </a:p>
          <a:p>
            <a:pPr lvl="1"/>
            <a:r>
              <a:rPr lang="en-US" dirty="0" smtClean="0"/>
              <a:t>“All men are mortal.”</a:t>
            </a:r>
          </a:p>
          <a:p>
            <a:pPr lvl="1"/>
            <a:r>
              <a:rPr lang="en-US" dirty="0" smtClean="0"/>
              <a:t>“Socrates is a man.”</a:t>
            </a:r>
          </a:p>
          <a:p>
            <a:r>
              <a:rPr lang="en-US" dirty="0" smtClean="0"/>
              <a:t>And the conclusion: </a:t>
            </a:r>
          </a:p>
          <a:p>
            <a:pPr lvl="1"/>
            <a:r>
              <a:rPr lang="en-US" dirty="0" smtClean="0"/>
              <a:t>“Socrates is mortal.”</a:t>
            </a:r>
          </a:p>
          <a:p>
            <a:r>
              <a:rPr lang="en-US" dirty="0" smtClean="0"/>
              <a:t>How do we get the conclusion from the premises?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Argument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express the premises (above the line) and the conclusion (below the line) in predicate logic as an argument: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will see shortly that this is a valid argument.</a:t>
            </a:r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514600" y="3124200"/>
            <a:ext cx="4377690" cy="382905"/>
          </a:xfrm>
          <a:prstGeom prst="rect">
            <a:avLst/>
          </a:prstGeom>
        </p:spPr>
      </p:pic>
      <p:pic>
        <p:nvPicPr>
          <p:cNvPr id="13" name="Picture 12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819400" y="3733800"/>
            <a:ext cx="2560320" cy="382905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362200" y="4572000"/>
            <a:ext cx="3743325" cy="38290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057400" y="4267200"/>
            <a:ext cx="4572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 Arguments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We will show how to construct valid arguments in two stages; first for propositional logic and then for predicate logic. The rules of inference are the essential building block in the construction of valid arguments. 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Propositional Logic</a:t>
            </a:r>
          </a:p>
          <a:p>
            <a:pPr marL="1188720" lvl="2" indent="-514350">
              <a:buNone/>
            </a:pPr>
            <a:r>
              <a:rPr lang="en-US" dirty="0" smtClean="0"/>
              <a:t>Inference Rules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Predicate Logic</a:t>
            </a:r>
          </a:p>
          <a:p>
            <a:pPr marL="1188720" lvl="2" indent="-514350">
              <a:buNone/>
            </a:pPr>
            <a:r>
              <a:rPr lang="en-US" dirty="0" smtClean="0"/>
              <a:t>Inference rules for propositional logic plus additional inference rules to handle variables and quantifiers.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Arguments in Propositional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 </a:t>
            </a:r>
            <a:r>
              <a:rPr lang="en-US" i="1" dirty="0" smtClean="0"/>
              <a:t>argument </a:t>
            </a:r>
            <a:r>
              <a:rPr lang="en-US" dirty="0" smtClean="0"/>
              <a:t>in propositional logic is a sequence of propositions. All but the final proposition are called </a:t>
            </a:r>
            <a:r>
              <a:rPr lang="en-US" i="1" dirty="0" smtClean="0"/>
              <a:t>premises</a:t>
            </a:r>
            <a:r>
              <a:rPr lang="en-US" dirty="0" smtClean="0"/>
              <a:t>. The last statement is the </a:t>
            </a:r>
            <a:r>
              <a:rPr lang="en-US" i="1" dirty="0" smtClean="0"/>
              <a:t>conclusion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argument is valid if the premises imply the conclusion.  An </a:t>
            </a:r>
            <a:r>
              <a:rPr lang="en-US" i="1" dirty="0" smtClean="0"/>
              <a:t>argument form</a:t>
            </a:r>
            <a:r>
              <a:rPr lang="en-US" dirty="0" smtClean="0"/>
              <a:t>   is  an argument that is valid no matter what propositions are substituted into its propositional variables.    </a:t>
            </a:r>
          </a:p>
          <a:p>
            <a:r>
              <a:rPr lang="en-US" dirty="0" smtClean="0"/>
              <a:t>If the premises are 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…,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i="1" baseline="-25000" dirty="0" err="1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dirty="0" smtClean="0"/>
              <a:t>and the conclusion is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q</a:t>
            </a:r>
            <a:r>
              <a:rPr lang="en-US" dirty="0" smtClean="0"/>
              <a:t>  then               </a:t>
            </a:r>
          </a:p>
          <a:p>
            <a:pPr>
              <a:buNone/>
            </a:pPr>
            <a:r>
              <a:rPr lang="en-US" dirty="0" smtClean="0"/>
              <a:t>        (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∧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∧ … ∧ 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i="1" baseline="-25000" dirty="0" err="1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 smtClean="0"/>
              <a:t> ) </a:t>
            </a:r>
            <a:r>
              <a:rPr lang="en-US" dirty="0" smtClean="0">
                <a:latin typeface="Cambria Math"/>
                <a:ea typeface="Cambria Math"/>
              </a:rPr>
              <a:t>→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q </a:t>
            </a:r>
            <a:r>
              <a:rPr lang="en-US" dirty="0" smtClean="0"/>
              <a:t> is a tautology.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endParaRPr lang="en-US" dirty="0" smtClean="0"/>
          </a:p>
          <a:p>
            <a:r>
              <a:rPr lang="en-US" dirty="0" smtClean="0"/>
              <a:t>Inference rules are all argument simple argument forms that will be used to construct more complex argument forms.</a:t>
            </a:r>
          </a:p>
          <a:p>
            <a:pPr>
              <a:buNone/>
            </a:pPr>
            <a:r>
              <a:rPr lang="en-US" dirty="0" smtClean="0"/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Rules of Inference for Propositional Logic: Modus Ponens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</a:t>
            </a:r>
            <a:endParaRPr lang="en-US" dirty="0"/>
          </a:p>
        </p:txBody>
      </p:sp>
      <p:pic>
        <p:nvPicPr>
          <p:cNvPr id="17" name="Picture 1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219200" y="2438400"/>
            <a:ext cx="1345883" cy="11944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0" y="3962400"/>
            <a:ext cx="5257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Example: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p</a:t>
            </a:r>
            <a:r>
              <a:rPr lang="en-US" dirty="0" smtClean="0"/>
              <a:t> be “It is snowing.”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q</a:t>
            </a:r>
            <a:r>
              <a:rPr lang="en-US" dirty="0" smtClean="0"/>
              <a:t> be “I will study discrete math.”</a:t>
            </a:r>
          </a:p>
          <a:p>
            <a:endParaRPr lang="en-US" dirty="0" smtClean="0"/>
          </a:p>
          <a:p>
            <a:r>
              <a:rPr lang="en-US" dirty="0" smtClean="0"/>
              <a:t>“If it is snowing,  then I will study discrete math.”</a:t>
            </a:r>
          </a:p>
          <a:p>
            <a:r>
              <a:rPr lang="en-US" dirty="0" smtClean="0"/>
              <a:t>“It is snowing.”</a:t>
            </a:r>
          </a:p>
          <a:p>
            <a:endParaRPr lang="en-US" dirty="0" smtClean="0"/>
          </a:p>
          <a:p>
            <a:r>
              <a:rPr lang="en-US" dirty="0" smtClean="0"/>
              <a:t>“Therefore , I will  study discrete math.”</a:t>
            </a:r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810000" y="22098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Corresponding Tautology: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  (</a:t>
            </a:r>
            <a:r>
              <a:rPr lang="en-US" i="1" dirty="0" smtClean="0"/>
              <a:t>p </a:t>
            </a:r>
            <a:r>
              <a:rPr lang="en-US" dirty="0" smtClean="0">
                <a:latin typeface="Cambria Math"/>
                <a:ea typeface="Cambria Math"/>
              </a:rPr>
              <a:t>∧ (</a:t>
            </a:r>
            <a:r>
              <a:rPr lang="en-US" i="1" dirty="0" smtClean="0">
                <a:latin typeface="Cambria Math"/>
                <a:ea typeface="Cambria Math"/>
              </a:rPr>
              <a:t>p </a:t>
            </a:r>
            <a:r>
              <a:rPr lang="en-US" dirty="0" smtClean="0">
                <a:latin typeface="Cambria Math"/>
                <a:ea typeface="Cambria Math"/>
              </a:rPr>
              <a:t>→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r>
              <a:rPr lang="en-US" dirty="0" smtClean="0">
                <a:latin typeface="Cambria Math"/>
                <a:ea typeface="Cambria Math"/>
              </a:rPr>
              <a:t>)) → 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forall x (Man(x) \rightarrow Mortal(x))$&#10;&#10;&#10;\end{document}"/>
  <p:tag name="IGUANATEXSIZE" val="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p\\&#10;q\\ \hline&#10;\therefore p \wedge q &#10;\end{array}$&#10;&#10;&#10;&#10;&#10;&#10;\end{document}"/>
  <p:tag name="IGUANATEXSIZE" val="3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\neg p \vee r\\&#10;p \vee q \\ \hline&#10;\therefore  q \vee r\\&#10;\end{array}$&#10;&#10;&#10;&#10;&#10;&#10;\end{document}"/>
  <p:tag name="IGUANATEXSIZE" val="3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therefore$&#10;&#10;&#10;&#10;&#10;\end{document}"/>
  <p:tag name="IGUANATEXSIZE" val="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}&#10;{\bf Step} &amp; {\bf Reason}\\&#10;1.  $p \wedge (p \rightarrow q)$ &amp; Premise\\&#10;2. $p$ &amp; Simplification  using (1)\\&#10;3. $p \rightarrow q$ &amp;  Simplification using (1)\\&#10;4. $q$ &amp; Modus Ponens using (2) and (3)\\&#10;\end{tabular}&#10;&#10;&#10;\end{document}"/>
  <p:tag name="IGUANATEXSIZE" val="3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p \wedge (p \rightarrow q)$ &#10;&#10;\end{document}"/>
  <p:tag name="IGUANATEXSIZE" val="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noindent&#10;Hypotheses: $\neg p \wedge q$, $ r \rightarrow p$, $\neg r \rightarrow s$, $s \rightarrow t$\\&#10;Conclusion: $t$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}&#10;{\bf Step} &amp; {\bf Reason}\\&#10;1.  $\neg p \wedge q$ &amp; Premise\\&#10;2. $\neg p$ &amp; Simplification using (1)\\&#10;3. $r \rightarrow p$ &amp;  Premise\\&#10;4. $\neg r$ &amp; Modus tollens using (2) and (3)\\&#10;5. $\neg r \rightarrow s$ &amp; Premise\\&#10;6. $s$ &amp; Modus ponens using (4) and (5)\\&#10;7. $s \rightarrow t$ &amp; Premise\\&#10;8. $t$ &amp; Modus ponens using (6) and (7)&#10;&#10;\end{tabular}&#10;&#10;&#10;\end{document}"/>
  <p:tag name="IGUANATEXSIZE" val="3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\forall x P(x)\\ \hline&#10;\therefore P(c) &#10;\end{array}$&#10;&#10;&#10;&#10;&#10;&#10;\end{document}"/>
  <p:tag name="IGUANATEXSIZE" val="3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P(c) \mbox{ for an arbitrary $c$}\\ \hline&#10;\therefore \forall x P(x) &#10;\end{array}$&#10;&#10;&#10;&#10;&#10;&#10;\end{document}"/>
  <p:tag name="IGUANATEXSIZE" val="3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\exists x P(x)\\ \hline&#10;\therefore P(c)\mbox{ for some element $c$}&#10;\end{array}$&#10;&#10;&#10;&#10;&#10;&#10;\end{document}"/>
  <p:tag name="IGUANATEXSIZE" val="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Man(Socrates)$&#10;&#10;&#10;\end{document}"/>
  <p:tag name="IGUANATEXSIZE" val="3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P(c) \mbox{ for some element $c$}\\ \hline&#10;\therefore \exists x P(x) &#10;\end{array}$&#10;&#10;&#10;&#10;&#10;&#10;\end{document}"/>
  <p:tag name="IGUANATEXSIZE" val="3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}&#10;{\bf Step} &amp; {\bf Reason}\\&#10;1.  $\forall x(M(x) \rightarrow L(x))$ &amp; Premise\\&#10;2. $M(J) \rightarrow L(J)$ &amp; UI from (1)\\&#10;3. $M(J)$ &amp;  Premise\\&#10;4. $L(J)$ &amp; Modus Ponens using \\&#10;&amp;(2) and (3)\\&#10;&#10;\end{tabular}&#10;&#10;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}&#10;$\exists x (C(x) \wedge \neg B(x))$\\&#10;$\forall x (C(x) \rightarrow P(x))$\\\hline&#10;$\therefore \;\exists x ( P(x) \wedge \neg B(x))$&#10;\end{tabular}&#10;&#10;&#10;\end{document}"/>
  <p:tag name="IGUANATEXSIZE" val="2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}&#10;{\bf Step} &amp; {\bf Reason}\\&#10;1.  $\exists x(C(x) \wedge \neg B(x))$ &amp; Premise\\&#10;2. $C(a) \wedge \neg B(a)$ &amp; EI from (1)\\&#10;3. $C(a)$ &amp;  Simplification from (2)\\&#10;4. $\forall x (C(x) \rightarrow P(x))$ &amp; Premise \\&#10;5. $C(a) \rightarrow P(a)$&amp; UI from (4)\\&#10;6. $P(a)$ &amp; MP from (3) and (5)\\&#10;7. $\neg B(a)$ &amp; Simplification from (2)\\&#10;8. $P(a) \wedge \neg B(a)$ &amp; Conj from (6) and (7)\\&#10;9. $\exists x (P(x) \wedge \neg B(x))$ &amp; EG from (8)&#10;\end{tabular}&#10;&#10;&#10;\end{document}"/>
  <p:tag name="IGUANATEXSIZE" val="2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forall x (Man(x) \rightarrow Mortal(x))$&#10;&#10;&#10;\end{document}"/>
  <p:tag name="IGUANATEXSIZE" val="3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Man(Socrates)$&#10;&#10;&#10;\end{document}"/>
  <p:tag name="IGUANATEXSIZE" val="3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therefore \;\;\;\; Mortal(Socrates)$&#10;&#10;&#10;\end{document}"/>
  <p:tag name="IGUANATEXSIZE" val="3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}&#10;{\bf Step} &amp; {\bf Reason}\\&#10;1. $\forall x (Man(x) \rightarrow Mortal(x))$ &amp; Premise \\&#10;2. $Man(Socrates) \rightarrow Mortal(Socrates)$&amp; UI from (1)\\&#10;3. $Man(Socrates)$ &amp; Premise\\&#10;4. $Mortal(Socrates)$ &amp; MP from (2)\\&#10;&amp; and (3)\\&#10;\end{tabular}&#10;&#10;&#10;\end{document}"/>
  <p:tag name="IGUANATEXSIZE" val="2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\noindent \forall x ( P(x) \rightarrow Q(x))\\&#10;P(a), \mbox{where $a$ is a particular}\\&#10;\mbox{\ \ \ \  element in the domain}\\ \hline&#10;&#10;\therefore  Q(a)\\&#10;\end{array}$&#10;&#10;&#10;&#10;&#10;&#10;\end{document}"/>
  <p:tag name="IGUANATEXSIZE" val="3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forall x (P(x) \rightarrow Q(x))$&#10;&#10;&#10;\end{document}"/>
  <p:tag name="IGUANATEXSIZE" val="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therefore \;\;\;\; Mortal(Socrates)$&#10;&#10;&#10;\end{document}"/>
  <p:tag name="IGUANATEXSIZE" val="3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(c) \rightarrow Q(c)$&#10;&#10;&#10;\end{document}"/>
  <p:tag name="IGUANATEXSIZE" val="2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 \rightarrow q$&#10;&#10;&#10;\end{document}"/>
  <p:tag name="IGUANATEXSIZE" val="3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r = p/q, \;\; s = t/u, \;\; u\not=0,\; q\not= 0$&#10;&#10;&#10;\end{document}"/>
  <p:tag name="IGUANATEXSIZE" val="3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r + s = \frac{p}{q} + \frac{t}{u} = \frac{pu + qt}{qu} = \frac{v}{w}$&#10;&#10;&#10;\end{document}"/>
  <p:tag name="IGUANATEXSIZE" val="3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2 = \frac{a^2}{b^{2}}$&#10;\end{document}"/>
  <p:tag name="IGUANATEXSIZE" val="2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2b^{2} = a^2$&#10;\end{document}"/>
  <p:tag name="IGUANATEXSIZE" val="2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2b^{2} = 4c^{2}$&#10;\end{document}"/>
  <p:tag name="IGUANATEXSIZE" val="2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b^{2} = 2c^{2}$&#10;\end{document}"/>
  <p:tag name="IGUANATEXSIZE" val="2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r = p_1 \times p_2 \times \ldots\times p_n \; + 1$&#10;&#10;&#10;\end{document}"/>
  <p:tag name="IGUANATEXSIZE" val="3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}&#10;{\bf Step} &amp; {\bf Reason}\\&#10;1.  $a = b$ &amp; Premise\\&#10;2. $a^{2} = a\times b$ &amp; Multiply both sides of (1) by a\\&#10;3. $a^{2} - b^{2} = a\times b -b^{2}$ &amp;  Subtract $b^{2}$ from both sides of (2)\\&#10;4. $(a - b)(a + b) = b(a - b)$ &amp; Algebra on (3)\\&#10;5. $ a + b = b$&amp; Divide both sides by $a - b$\\&#10;6. $2b = b$ &amp; Replace a by b in (5) because $a = b$\\&#10;7. $2 = 1$&amp; Divide both sides of (6) by b\\&#10;&#10;\end{tabular}&#10;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\noindent p \rightarrow q\\&#10;\noindent p\\ \hline&#10;&#10;\therefore  q\\&#10;\end{array}$&#10;&#10;&#10;&#10;&#10;&#10;\end{document}"/>
  <p:tag name="IGUANATEXSIZE" val="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\noindent p \rightarrow q\\&#10;\neg q\\ \hline&#10;&#10;\therefore  \neg p\\&#10;\end{array}$&#10;&#10;&#10;&#10;&#10;&#10;\end{document}"/>
  <p:tag name="IGUANATEXSIZE" val="3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\noindent p \rightarrow q\\&#10;\noindent q \rightarrow r\\ \hline&#10;&#10;\therefore  p \rightarrow r\\&#10;\end{array}$&#10;&#10;&#10;&#10;&#10;&#10;\end{document}"/>
  <p:tag name="IGUANATEXSIZE" val="3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\noindent p \vee q\\&#10;\neg p\\ \hline&#10;&#10;\therefore  q\\&#10;\end{array}$&#10;&#10;&#10;&#10;&#10;&#10;\end{document}"/>
  <p:tag name="IGUANATEXSIZE" val="3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p\\ \hline&#10;&#10;\therefore  p \vee q\\&#10;\end{array}$&#10;&#10;&#10;&#10;&#10;&#10;\end{document}"/>
  <p:tag name="IGUANATEXSIZE" val="3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p \wedge q \\ \hline&#10;\therefore  q\\&#10;\end{array}$&#10;&#10;&#10;&#10;&#10;&#10;\end{document}"/>
  <p:tag name="IGUANATEXSIZE" val="3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8544</TotalTime>
  <Words>3305</Words>
  <Application>Microsoft Office PowerPoint</Application>
  <PresentationFormat>On-screen Show (4:3)</PresentationFormat>
  <Paragraphs>396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Wingdings 2</vt:lpstr>
      <vt:lpstr>Arial</vt:lpstr>
      <vt:lpstr>Wingdings</vt:lpstr>
      <vt:lpstr>Calibri</vt:lpstr>
      <vt:lpstr>Cambria Math</vt:lpstr>
      <vt:lpstr>Constantia</vt:lpstr>
      <vt:lpstr>Flow</vt:lpstr>
      <vt:lpstr>The Foundations: Logic and Proofs</vt:lpstr>
      <vt:lpstr>Summary</vt:lpstr>
      <vt:lpstr>Rules of Inference</vt:lpstr>
      <vt:lpstr>Section Summary</vt:lpstr>
      <vt:lpstr>Revisiting the Socrates Example</vt:lpstr>
      <vt:lpstr>The Argument</vt:lpstr>
      <vt:lpstr>Valid Arguments </vt:lpstr>
      <vt:lpstr>Arguments in Propositional Logic</vt:lpstr>
      <vt:lpstr>Rules of Inference for Propositional Logic: Modus Ponens</vt:lpstr>
      <vt:lpstr> Modus Tollens</vt:lpstr>
      <vt:lpstr>Hypothetical Syllogism</vt:lpstr>
      <vt:lpstr>Disjunctive Syllogism</vt:lpstr>
      <vt:lpstr>Addition</vt:lpstr>
      <vt:lpstr>Simplification</vt:lpstr>
      <vt:lpstr>Conjunction</vt:lpstr>
      <vt:lpstr>Resolution</vt:lpstr>
      <vt:lpstr>Using the Rules of Inference to Build Valid Arguments</vt:lpstr>
      <vt:lpstr>Valid Arguments</vt:lpstr>
      <vt:lpstr>Valid Arguments</vt:lpstr>
      <vt:lpstr>Valid Arguments</vt:lpstr>
      <vt:lpstr>Handling Quantified Statements</vt:lpstr>
      <vt:lpstr>Universal Instantiation (UI)</vt:lpstr>
      <vt:lpstr>Universal Generalization (UG)</vt:lpstr>
      <vt:lpstr>Existential Instantiation (EI)</vt:lpstr>
      <vt:lpstr>Existential Generalization (EG)</vt:lpstr>
      <vt:lpstr>Using Rules of Inference</vt:lpstr>
      <vt:lpstr>Using Rules of Inference</vt:lpstr>
      <vt:lpstr> Using Rules of Inference</vt:lpstr>
      <vt:lpstr>Returning to  the Socrates Example</vt:lpstr>
      <vt:lpstr>Solution for Socrates Example</vt:lpstr>
      <vt:lpstr>Universal Modus Ponens</vt:lpstr>
      <vt:lpstr>Introduction to Proofs</vt:lpstr>
      <vt:lpstr>Section Summary</vt:lpstr>
      <vt:lpstr>Proofs of Mathematical Statements</vt:lpstr>
      <vt:lpstr>Definitions</vt:lpstr>
      <vt:lpstr>Forms of  Theorems </vt:lpstr>
      <vt:lpstr>Proving Theorems</vt:lpstr>
      <vt:lpstr>Proving Conditional Statements: p → q </vt:lpstr>
      <vt:lpstr>Even and Odd Integers</vt:lpstr>
      <vt:lpstr>Proving Conditional Statements: p → q </vt:lpstr>
      <vt:lpstr>Proving Conditional Statements: p → q </vt:lpstr>
      <vt:lpstr>Proving Conditional Statements: p → q </vt:lpstr>
      <vt:lpstr>Proving Conditional Statements: p → q </vt:lpstr>
      <vt:lpstr>Proving Conditional Statements: p → q </vt:lpstr>
      <vt:lpstr>Proof by Contradiction</vt:lpstr>
      <vt:lpstr>Proof by Contradiction </vt:lpstr>
      <vt:lpstr>Theorems that are Biconditional Statements</vt:lpstr>
      <vt:lpstr>What is wrong with this?</vt:lpstr>
    </vt:vector>
  </TitlesOfParts>
  <Company>Monmouth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Foundations: Logic and Proofs</dc:title>
  <dc:creator>Richard Scherl</dc:creator>
  <cp:lastModifiedBy>Donald M. Bonidie</cp:lastModifiedBy>
  <cp:revision>476</cp:revision>
  <dcterms:created xsi:type="dcterms:W3CDTF">2013-10-11T23:23:15Z</dcterms:created>
  <dcterms:modified xsi:type="dcterms:W3CDTF">2016-01-21T19:42:58Z</dcterms:modified>
</cp:coreProperties>
</file>