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6" r:id="rId1"/>
  </p:sldMasterIdLst>
  <p:notesMasterIdLst>
    <p:notesMasterId r:id="rId23"/>
  </p:notesMasterIdLst>
  <p:sldIdLst>
    <p:sldId id="266" r:id="rId2"/>
    <p:sldId id="257" r:id="rId3"/>
    <p:sldId id="258" r:id="rId4"/>
    <p:sldId id="280" r:id="rId5"/>
    <p:sldId id="268" r:id="rId6"/>
    <p:sldId id="281" r:id="rId7"/>
    <p:sldId id="282" r:id="rId8"/>
    <p:sldId id="269" r:id="rId9"/>
    <p:sldId id="270" r:id="rId10"/>
    <p:sldId id="267" r:id="rId11"/>
    <p:sldId id="259" r:id="rId12"/>
    <p:sldId id="271" r:id="rId13"/>
    <p:sldId id="273" r:id="rId14"/>
    <p:sldId id="263" r:id="rId15"/>
    <p:sldId id="279" r:id="rId16"/>
    <p:sldId id="275" r:id="rId17"/>
    <p:sldId id="264" r:id="rId18"/>
    <p:sldId id="276" r:id="rId19"/>
    <p:sldId id="260" r:id="rId20"/>
    <p:sldId id="265" r:id="rId21"/>
    <p:sldId id="26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29" autoAdjust="0"/>
    <p:restoredTop sz="57321" autoAdjust="0"/>
  </p:normalViewPr>
  <p:slideViewPr>
    <p:cSldViewPr snapToGrid="0">
      <p:cViewPr varScale="1">
        <p:scale>
          <a:sx n="75" d="100"/>
          <a:sy n="75" d="100"/>
        </p:scale>
        <p:origin x="122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056C5A-BEEC-4045-A98A-E8CD3D9018FF}"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9D0DEF47-D75C-664E-A6F4-360222BCEA2B}">
      <dgm:prSet phldrT="[Text]"/>
      <dgm:spPr/>
      <dgm:t>
        <a:bodyPr/>
        <a:lstStyle/>
        <a:p>
          <a:r>
            <a:rPr lang="en-US" dirty="0" smtClean="0"/>
            <a:t>Peak Performance</a:t>
          </a:r>
          <a:endParaRPr lang="en-US" dirty="0"/>
        </a:p>
      </dgm:t>
    </dgm:pt>
    <dgm:pt modelId="{8AEE846D-D69B-1C4B-A807-73A8FCF8EBCB}" type="parTrans" cxnId="{0296DF42-2AAB-3643-BF71-C6D0120A9B0B}">
      <dgm:prSet/>
      <dgm:spPr/>
      <dgm:t>
        <a:bodyPr/>
        <a:lstStyle/>
        <a:p>
          <a:endParaRPr lang="en-US"/>
        </a:p>
      </dgm:t>
    </dgm:pt>
    <dgm:pt modelId="{B42E19E8-577B-DD41-A10D-AFE25CEA4C30}" type="sibTrans" cxnId="{0296DF42-2AAB-3643-BF71-C6D0120A9B0B}">
      <dgm:prSet/>
      <dgm:spPr/>
      <dgm:t>
        <a:bodyPr/>
        <a:lstStyle/>
        <a:p>
          <a:endParaRPr lang="en-US"/>
        </a:p>
      </dgm:t>
    </dgm:pt>
    <dgm:pt modelId="{22F2331E-DC48-2F41-91C6-B5CAD1D5F98D}">
      <dgm:prSet phldrT="[Text]"/>
      <dgm:spPr/>
      <dgm:t>
        <a:bodyPr/>
        <a:lstStyle/>
        <a:p>
          <a:r>
            <a:rPr lang="en-US" dirty="0" smtClean="0"/>
            <a:t>Assess</a:t>
          </a:r>
          <a:r>
            <a:rPr lang="en-US" baseline="0" dirty="0" smtClean="0"/>
            <a:t> Exercise Levels</a:t>
          </a:r>
          <a:endParaRPr lang="en-US" dirty="0"/>
        </a:p>
      </dgm:t>
    </dgm:pt>
    <dgm:pt modelId="{09F258D6-8111-7A46-9A2E-08EEE386B6DF}" type="parTrans" cxnId="{B168F05F-D42C-D74D-8E22-679A2045BF84}">
      <dgm:prSet/>
      <dgm:spPr/>
      <dgm:t>
        <a:bodyPr/>
        <a:lstStyle/>
        <a:p>
          <a:endParaRPr lang="en-US"/>
        </a:p>
      </dgm:t>
    </dgm:pt>
    <dgm:pt modelId="{F88D9690-381D-0941-9978-07DC44DD3611}" type="sibTrans" cxnId="{B168F05F-D42C-D74D-8E22-679A2045BF84}">
      <dgm:prSet/>
      <dgm:spPr/>
      <dgm:t>
        <a:bodyPr/>
        <a:lstStyle/>
        <a:p>
          <a:endParaRPr lang="en-US"/>
        </a:p>
      </dgm:t>
    </dgm:pt>
    <dgm:pt modelId="{2039D51D-52C2-F646-8F0E-DB20FA36F96A}">
      <dgm:prSet phldrT="[Text]"/>
      <dgm:spPr/>
      <dgm:t>
        <a:bodyPr/>
        <a:lstStyle/>
        <a:p>
          <a:r>
            <a:rPr lang="en-US" dirty="0" smtClean="0"/>
            <a:t>Injury Prevention</a:t>
          </a:r>
          <a:endParaRPr lang="en-US" dirty="0"/>
        </a:p>
      </dgm:t>
    </dgm:pt>
    <dgm:pt modelId="{B45D9A30-06EA-C14C-B1B5-BFB9485A234B}" type="parTrans" cxnId="{CFB60298-0C58-334D-A6EF-FD8BD4C99780}">
      <dgm:prSet/>
      <dgm:spPr/>
      <dgm:t>
        <a:bodyPr/>
        <a:lstStyle/>
        <a:p>
          <a:endParaRPr lang="en-US"/>
        </a:p>
      </dgm:t>
    </dgm:pt>
    <dgm:pt modelId="{820E51E1-5666-8444-BF9A-F52D8A1E1485}" type="sibTrans" cxnId="{CFB60298-0C58-334D-A6EF-FD8BD4C99780}">
      <dgm:prSet/>
      <dgm:spPr/>
      <dgm:t>
        <a:bodyPr/>
        <a:lstStyle/>
        <a:p>
          <a:endParaRPr lang="en-US"/>
        </a:p>
      </dgm:t>
    </dgm:pt>
    <dgm:pt modelId="{45F741DC-6C81-024F-9078-518390CFA669}">
      <dgm:prSet phldrT="[Text]"/>
      <dgm:spPr/>
      <dgm:t>
        <a:bodyPr/>
        <a:lstStyle/>
        <a:p>
          <a:r>
            <a:rPr lang="en-US" dirty="0" smtClean="0"/>
            <a:t>Sport Performance</a:t>
          </a:r>
          <a:endParaRPr lang="en-US" dirty="0"/>
        </a:p>
      </dgm:t>
    </dgm:pt>
    <dgm:pt modelId="{B19C154B-D24D-6449-952C-FE81A1A82391}" type="parTrans" cxnId="{62C0F7D8-61E3-3441-8DCB-809827D23F8D}">
      <dgm:prSet/>
      <dgm:spPr/>
      <dgm:t>
        <a:bodyPr/>
        <a:lstStyle/>
        <a:p>
          <a:endParaRPr lang="en-US"/>
        </a:p>
      </dgm:t>
    </dgm:pt>
    <dgm:pt modelId="{E9927031-32B2-BF40-85E8-4DD98BC5EA1F}" type="sibTrans" cxnId="{62C0F7D8-61E3-3441-8DCB-809827D23F8D}">
      <dgm:prSet/>
      <dgm:spPr/>
      <dgm:t>
        <a:bodyPr/>
        <a:lstStyle/>
        <a:p>
          <a:endParaRPr lang="en-US"/>
        </a:p>
      </dgm:t>
    </dgm:pt>
    <dgm:pt modelId="{3AD5D0DA-3D9B-EC45-86F0-AA8D18F8DB70}" type="pres">
      <dgm:prSet presAssocID="{F1056C5A-BEEC-4045-A98A-E8CD3D9018FF}" presName="hierChild1" presStyleCnt="0">
        <dgm:presLayoutVars>
          <dgm:orgChart val="1"/>
          <dgm:chPref val="1"/>
          <dgm:dir/>
          <dgm:animOne val="branch"/>
          <dgm:animLvl val="lvl"/>
          <dgm:resizeHandles/>
        </dgm:presLayoutVars>
      </dgm:prSet>
      <dgm:spPr/>
      <dgm:t>
        <a:bodyPr/>
        <a:lstStyle/>
        <a:p>
          <a:endParaRPr lang="en-US"/>
        </a:p>
      </dgm:t>
    </dgm:pt>
    <dgm:pt modelId="{A5AA07FB-F7FA-674B-9B37-BBF34ADFD576}" type="pres">
      <dgm:prSet presAssocID="{9D0DEF47-D75C-664E-A6F4-360222BCEA2B}" presName="hierRoot1" presStyleCnt="0">
        <dgm:presLayoutVars>
          <dgm:hierBranch val="init"/>
        </dgm:presLayoutVars>
      </dgm:prSet>
      <dgm:spPr/>
    </dgm:pt>
    <dgm:pt modelId="{F83C3AC5-2E30-4843-9EFD-5B1361EC15E6}" type="pres">
      <dgm:prSet presAssocID="{9D0DEF47-D75C-664E-A6F4-360222BCEA2B}" presName="rootComposite1" presStyleCnt="0"/>
      <dgm:spPr/>
    </dgm:pt>
    <dgm:pt modelId="{31AE8E33-4D37-DA40-8E2C-081D92C6283A}" type="pres">
      <dgm:prSet presAssocID="{9D0DEF47-D75C-664E-A6F4-360222BCEA2B}" presName="rootText1" presStyleLbl="node0" presStyleIdx="0" presStyleCnt="1">
        <dgm:presLayoutVars>
          <dgm:chPref val="3"/>
        </dgm:presLayoutVars>
      </dgm:prSet>
      <dgm:spPr/>
      <dgm:t>
        <a:bodyPr/>
        <a:lstStyle/>
        <a:p>
          <a:endParaRPr lang="en-US"/>
        </a:p>
      </dgm:t>
    </dgm:pt>
    <dgm:pt modelId="{787F57B9-E9F0-3E4B-9EC4-15AF294CEFE1}" type="pres">
      <dgm:prSet presAssocID="{9D0DEF47-D75C-664E-A6F4-360222BCEA2B}" presName="rootConnector1" presStyleLbl="node1" presStyleIdx="0" presStyleCnt="0"/>
      <dgm:spPr/>
      <dgm:t>
        <a:bodyPr/>
        <a:lstStyle/>
        <a:p>
          <a:endParaRPr lang="en-US"/>
        </a:p>
      </dgm:t>
    </dgm:pt>
    <dgm:pt modelId="{15C9B8FA-8493-9744-AA8F-7ED905ADEC1A}" type="pres">
      <dgm:prSet presAssocID="{9D0DEF47-D75C-664E-A6F4-360222BCEA2B}" presName="hierChild2" presStyleCnt="0"/>
      <dgm:spPr/>
    </dgm:pt>
    <dgm:pt modelId="{1BBCEE25-77F6-A24B-BB28-80D176947D42}" type="pres">
      <dgm:prSet presAssocID="{09F258D6-8111-7A46-9A2E-08EEE386B6DF}" presName="Name37" presStyleLbl="parChTrans1D2" presStyleIdx="0" presStyleCnt="3"/>
      <dgm:spPr/>
      <dgm:t>
        <a:bodyPr/>
        <a:lstStyle/>
        <a:p>
          <a:endParaRPr lang="en-US"/>
        </a:p>
      </dgm:t>
    </dgm:pt>
    <dgm:pt modelId="{7096E26B-EF1C-B54F-B3C0-09525A0677A1}" type="pres">
      <dgm:prSet presAssocID="{22F2331E-DC48-2F41-91C6-B5CAD1D5F98D}" presName="hierRoot2" presStyleCnt="0">
        <dgm:presLayoutVars>
          <dgm:hierBranch val="init"/>
        </dgm:presLayoutVars>
      </dgm:prSet>
      <dgm:spPr/>
    </dgm:pt>
    <dgm:pt modelId="{FC4550B6-87DD-8341-AA4C-1EF83D177644}" type="pres">
      <dgm:prSet presAssocID="{22F2331E-DC48-2F41-91C6-B5CAD1D5F98D}" presName="rootComposite" presStyleCnt="0"/>
      <dgm:spPr/>
    </dgm:pt>
    <dgm:pt modelId="{DCD0EDB2-119C-A94C-B4A0-07239070BE58}" type="pres">
      <dgm:prSet presAssocID="{22F2331E-DC48-2F41-91C6-B5CAD1D5F98D}" presName="rootText" presStyleLbl="node2" presStyleIdx="0" presStyleCnt="3">
        <dgm:presLayoutVars>
          <dgm:chPref val="3"/>
        </dgm:presLayoutVars>
      </dgm:prSet>
      <dgm:spPr/>
      <dgm:t>
        <a:bodyPr/>
        <a:lstStyle/>
        <a:p>
          <a:endParaRPr lang="en-US"/>
        </a:p>
      </dgm:t>
    </dgm:pt>
    <dgm:pt modelId="{254CF129-7043-BF40-B36C-445A53652F8F}" type="pres">
      <dgm:prSet presAssocID="{22F2331E-DC48-2F41-91C6-B5CAD1D5F98D}" presName="rootConnector" presStyleLbl="node2" presStyleIdx="0" presStyleCnt="3"/>
      <dgm:spPr/>
      <dgm:t>
        <a:bodyPr/>
        <a:lstStyle/>
        <a:p>
          <a:endParaRPr lang="en-US"/>
        </a:p>
      </dgm:t>
    </dgm:pt>
    <dgm:pt modelId="{BA328F46-5DC3-0B4B-A3C0-F0D493077DF0}" type="pres">
      <dgm:prSet presAssocID="{22F2331E-DC48-2F41-91C6-B5CAD1D5F98D}" presName="hierChild4" presStyleCnt="0"/>
      <dgm:spPr/>
    </dgm:pt>
    <dgm:pt modelId="{64B95E22-07C3-A54C-870E-9CE8551A8D80}" type="pres">
      <dgm:prSet presAssocID="{22F2331E-DC48-2F41-91C6-B5CAD1D5F98D}" presName="hierChild5" presStyleCnt="0"/>
      <dgm:spPr/>
    </dgm:pt>
    <dgm:pt modelId="{89439B03-2521-4240-A821-92A030CC350E}" type="pres">
      <dgm:prSet presAssocID="{B45D9A30-06EA-C14C-B1B5-BFB9485A234B}" presName="Name37" presStyleLbl="parChTrans1D2" presStyleIdx="1" presStyleCnt="3"/>
      <dgm:spPr/>
      <dgm:t>
        <a:bodyPr/>
        <a:lstStyle/>
        <a:p>
          <a:endParaRPr lang="en-US"/>
        </a:p>
      </dgm:t>
    </dgm:pt>
    <dgm:pt modelId="{93E1738D-05A9-6742-B640-939579BE2F06}" type="pres">
      <dgm:prSet presAssocID="{2039D51D-52C2-F646-8F0E-DB20FA36F96A}" presName="hierRoot2" presStyleCnt="0">
        <dgm:presLayoutVars>
          <dgm:hierBranch val="init"/>
        </dgm:presLayoutVars>
      </dgm:prSet>
      <dgm:spPr/>
    </dgm:pt>
    <dgm:pt modelId="{3217F888-1D21-DC43-A5E5-02D4E5FED371}" type="pres">
      <dgm:prSet presAssocID="{2039D51D-52C2-F646-8F0E-DB20FA36F96A}" presName="rootComposite" presStyleCnt="0"/>
      <dgm:spPr/>
    </dgm:pt>
    <dgm:pt modelId="{01790DF1-DE6C-5740-AC5E-EC12484E193E}" type="pres">
      <dgm:prSet presAssocID="{2039D51D-52C2-F646-8F0E-DB20FA36F96A}" presName="rootText" presStyleLbl="node2" presStyleIdx="1" presStyleCnt="3">
        <dgm:presLayoutVars>
          <dgm:chPref val="3"/>
        </dgm:presLayoutVars>
      </dgm:prSet>
      <dgm:spPr/>
      <dgm:t>
        <a:bodyPr/>
        <a:lstStyle/>
        <a:p>
          <a:endParaRPr lang="en-US"/>
        </a:p>
      </dgm:t>
    </dgm:pt>
    <dgm:pt modelId="{186D5AF4-41BB-5348-A0DB-50A3864BD297}" type="pres">
      <dgm:prSet presAssocID="{2039D51D-52C2-F646-8F0E-DB20FA36F96A}" presName="rootConnector" presStyleLbl="node2" presStyleIdx="1" presStyleCnt="3"/>
      <dgm:spPr/>
      <dgm:t>
        <a:bodyPr/>
        <a:lstStyle/>
        <a:p>
          <a:endParaRPr lang="en-US"/>
        </a:p>
      </dgm:t>
    </dgm:pt>
    <dgm:pt modelId="{2CA87BAF-490F-024D-B6DB-0BCAE7E93150}" type="pres">
      <dgm:prSet presAssocID="{2039D51D-52C2-F646-8F0E-DB20FA36F96A}" presName="hierChild4" presStyleCnt="0"/>
      <dgm:spPr/>
    </dgm:pt>
    <dgm:pt modelId="{4D9BD5F2-BB96-7946-95BD-5B606512DDBA}" type="pres">
      <dgm:prSet presAssocID="{2039D51D-52C2-F646-8F0E-DB20FA36F96A}" presName="hierChild5" presStyleCnt="0"/>
      <dgm:spPr/>
    </dgm:pt>
    <dgm:pt modelId="{1C44E8A3-DDA8-1E49-A9EA-5B4F0AF6DF1E}" type="pres">
      <dgm:prSet presAssocID="{B19C154B-D24D-6449-952C-FE81A1A82391}" presName="Name37" presStyleLbl="parChTrans1D2" presStyleIdx="2" presStyleCnt="3"/>
      <dgm:spPr/>
      <dgm:t>
        <a:bodyPr/>
        <a:lstStyle/>
        <a:p>
          <a:endParaRPr lang="en-US"/>
        </a:p>
      </dgm:t>
    </dgm:pt>
    <dgm:pt modelId="{A8714542-9B92-7345-B97D-049C7D29382B}" type="pres">
      <dgm:prSet presAssocID="{45F741DC-6C81-024F-9078-518390CFA669}" presName="hierRoot2" presStyleCnt="0">
        <dgm:presLayoutVars>
          <dgm:hierBranch val="init"/>
        </dgm:presLayoutVars>
      </dgm:prSet>
      <dgm:spPr/>
    </dgm:pt>
    <dgm:pt modelId="{08B7F680-7352-A349-9E43-29BAE7952C09}" type="pres">
      <dgm:prSet presAssocID="{45F741DC-6C81-024F-9078-518390CFA669}" presName="rootComposite" presStyleCnt="0"/>
      <dgm:spPr/>
    </dgm:pt>
    <dgm:pt modelId="{98FCBDD3-A8F4-C64A-BAC7-6A6A0EFCAB38}" type="pres">
      <dgm:prSet presAssocID="{45F741DC-6C81-024F-9078-518390CFA669}" presName="rootText" presStyleLbl="node2" presStyleIdx="2" presStyleCnt="3">
        <dgm:presLayoutVars>
          <dgm:chPref val="3"/>
        </dgm:presLayoutVars>
      </dgm:prSet>
      <dgm:spPr/>
      <dgm:t>
        <a:bodyPr/>
        <a:lstStyle/>
        <a:p>
          <a:endParaRPr lang="en-US"/>
        </a:p>
      </dgm:t>
    </dgm:pt>
    <dgm:pt modelId="{46BF4A1F-C5CD-E84E-9970-877A0BA5B5AE}" type="pres">
      <dgm:prSet presAssocID="{45F741DC-6C81-024F-9078-518390CFA669}" presName="rootConnector" presStyleLbl="node2" presStyleIdx="2" presStyleCnt="3"/>
      <dgm:spPr/>
      <dgm:t>
        <a:bodyPr/>
        <a:lstStyle/>
        <a:p>
          <a:endParaRPr lang="en-US"/>
        </a:p>
      </dgm:t>
    </dgm:pt>
    <dgm:pt modelId="{F8C96D9E-4475-BF4F-A57E-DABFB50CCF4A}" type="pres">
      <dgm:prSet presAssocID="{45F741DC-6C81-024F-9078-518390CFA669}" presName="hierChild4" presStyleCnt="0"/>
      <dgm:spPr/>
    </dgm:pt>
    <dgm:pt modelId="{6472B649-FB43-9A4C-83B9-71E6F70832FA}" type="pres">
      <dgm:prSet presAssocID="{45F741DC-6C81-024F-9078-518390CFA669}" presName="hierChild5" presStyleCnt="0"/>
      <dgm:spPr/>
    </dgm:pt>
    <dgm:pt modelId="{4FFCBE7E-A773-3F4B-957C-7C1FF53ADE51}" type="pres">
      <dgm:prSet presAssocID="{9D0DEF47-D75C-664E-A6F4-360222BCEA2B}" presName="hierChild3" presStyleCnt="0"/>
      <dgm:spPr/>
    </dgm:pt>
  </dgm:ptLst>
  <dgm:cxnLst>
    <dgm:cxn modelId="{ACC35275-4A9D-284B-BBDE-A089468453FF}" type="presOf" srcId="{2039D51D-52C2-F646-8F0E-DB20FA36F96A}" destId="{01790DF1-DE6C-5740-AC5E-EC12484E193E}" srcOrd="0" destOrd="0" presId="urn:microsoft.com/office/officeart/2005/8/layout/orgChart1"/>
    <dgm:cxn modelId="{62C0F7D8-61E3-3441-8DCB-809827D23F8D}" srcId="{9D0DEF47-D75C-664E-A6F4-360222BCEA2B}" destId="{45F741DC-6C81-024F-9078-518390CFA669}" srcOrd="2" destOrd="0" parTransId="{B19C154B-D24D-6449-952C-FE81A1A82391}" sibTransId="{E9927031-32B2-BF40-85E8-4DD98BC5EA1F}"/>
    <dgm:cxn modelId="{40A658D5-E306-A042-AFA3-6A7CD215263E}" type="presOf" srcId="{F1056C5A-BEEC-4045-A98A-E8CD3D9018FF}" destId="{3AD5D0DA-3D9B-EC45-86F0-AA8D18F8DB70}" srcOrd="0" destOrd="0" presId="urn:microsoft.com/office/officeart/2005/8/layout/orgChart1"/>
    <dgm:cxn modelId="{EAC637B0-819D-AE4B-AA68-86FD9BD2D160}" type="presOf" srcId="{45F741DC-6C81-024F-9078-518390CFA669}" destId="{46BF4A1F-C5CD-E84E-9970-877A0BA5B5AE}" srcOrd="1" destOrd="0" presId="urn:microsoft.com/office/officeart/2005/8/layout/orgChart1"/>
    <dgm:cxn modelId="{5DEB350F-1A83-974C-B030-BD5FBAE87B4B}" type="presOf" srcId="{B45D9A30-06EA-C14C-B1B5-BFB9485A234B}" destId="{89439B03-2521-4240-A821-92A030CC350E}" srcOrd="0" destOrd="0" presId="urn:microsoft.com/office/officeart/2005/8/layout/orgChart1"/>
    <dgm:cxn modelId="{5531CF39-030B-D74C-BB8D-98AB194CB9D1}" type="presOf" srcId="{09F258D6-8111-7A46-9A2E-08EEE386B6DF}" destId="{1BBCEE25-77F6-A24B-BB28-80D176947D42}" srcOrd="0" destOrd="0" presId="urn:microsoft.com/office/officeart/2005/8/layout/orgChart1"/>
    <dgm:cxn modelId="{E1E3A9DD-EC77-AA44-9AFB-6DBC7CEA304C}" type="presOf" srcId="{2039D51D-52C2-F646-8F0E-DB20FA36F96A}" destId="{186D5AF4-41BB-5348-A0DB-50A3864BD297}" srcOrd="1" destOrd="0" presId="urn:microsoft.com/office/officeart/2005/8/layout/orgChart1"/>
    <dgm:cxn modelId="{840B8BF0-EEE5-064D-A49D-5D7ACB7372E5}" type="presOf" srcId="{22F2331E-DC48-2F41-91C6-B5CAD1D5F98D}" destId="{DCD0EDB2-119C-A94C-B4A0-07239070BE58}" srcOrd="0" destOrd="0" presId="urn:microsoft.com/office/officeart/2005/8/layout/orgChart1"/>
    <dgm:cxn modelId="{F80E70C8-3CA4-6649-9173-0FE853C41AEC}" type="presOf" srcId="{9D0DEF47-D75C-664E-A6F4-360222BCEA2B}" destId="{31AE8E33-4D37-DA40-8E2C-081D92C6283A}" srcOrd="0" destOrd="0" presId="urn:microsoft.com/office/officeart/2005/8/layout/orgChart1"/>
    <dgm:cxn modelId="{6C3484AD-FE79-4B46-8BD0-2CC2E17725D9}" type="presOf" srcId="{B19C154B-D24D-6449-952C-FE81A1A82391}" destId="{1C44E8A3-DDA8-1E49-A9EA-5B4F0AF6DF1E}" srcOrd="0" destOrd="0" presId="urn:microsoft.com/office/officeart/2005/8/layout/orgChart1"/>
    <dgm:cxn modelId="{0296DF42-2AAB-3643-BF71-C6D0120A9B0B}" srcId="{F1056C5A-BEEC-4045-A98A-E8CD3D9018FF}" destId="{9D0DEF47-D75C-664E-A6F4-360222BCEA2B}" srcOrd="0" destOrd="0" parTransId="{8AEE846D-D69B-1C4B-A807-73A8FCF8EBCB}" sibTransId="{B42E19E8-577B-DD41-A10D-AFE25CEA4C30}"/>
    <dgm:cxn modelId="{B168F05F-D42C-D74D-8E22-679A2045BF84}" srcId="{9D0DEF47-D75C-664E-A6F4-360222BCEA2B}" destId="{22F2331E-DC48-2F41-91C6-B5CAD1D5F98D}" srcOrd="0" destOrd="0" parTransId="{09F258D6-8111-7A46-9A2E-08EEE386B6DF}" sibTransId="{F88D9690-381D-0941-9978-07DC44DD3611}"/>
    <dgm:cxn modelId="{A2491E6F-7155-E349-813B-86D6C67E88A7}" type="presOf" srcId="{9D0DEF47-D75C-664E-A6F4-360222BCEA2B}" destId="{787F57B9-E9F0-3E4B-9EC4-15AF294CEFE1}" srcOrd="1" destOrd="0" presId="urn:microsoft.com/office/officeart/2005/8/layout/orgChart1"/>
    <dgm:cxn modelId="{CFB60298-0C58-334D-A6EF-FD8BD4C99780}" srcId="{9D0DEF47-D75C-664E-A6F4-360222BCEA2B}" destId="{2039D51D-52C2-F646-8F0E-DB20FA36F96A}" srcOrd="1" destOrd="0" parTransId="{B45D9A30-06EA-C14C-B1B5-BFB9485A234B}" sibTransId="{820E51E1-5666-8444-BF9A-F52D8A1E1485}"/>
    <dgm:cxn modelId="{51284D23-B563-0B47-BABE-4FB3E425A2DB}" type="presOf" srcId="{22F2331E-DC48-2F41-91C6-B5CAD1D5F98D}" destId="{254CF129-7043-BF40-B36C-445A53652F8F}" srcOrd="1" destOrd="0" presId="urn:microsoft.com/office/officeart/2005/8/layout/orgChart1"/>
    <dgm:cxn modelId="{4E020947-2BD4-F647-A1A8-B3D0B8599F66}" type="presOf" srcId="{45F741DC-6C81-024F-9078-518390CFA669}" destId="{98FCBDD3-A8F4-C64A-BAC7-6A6A0EFCAB38}" srcOrd="0" destOrd="0" presId="urn:microsoft.com/office/officeart/2005/8/layout/orgChart1"/>
    <dgm:cxn modelId="{AAF5A893-99BB-0848-9B63-D55F5A8765B5}" type="presParOf" srcId="{3AD5D0DA-3D9B-EC45-86F0-AA8D18F8DB70}" destId="{A5AA07FB-F7FA-674B-9B37-BBF34ADFD576}" srcOrd="0" destOrd="0" presId="urn:microsoft.com/office/officeart/2005/8/layout/orgChart1"/>
    <dgm:cxn modelId="{B946D236-4AEB-AE48-A566-0D734756E01F}" type="presParOf" srcId="{A5AA07FB-F7FA-674B-9B37-BBF34ADFD576}" destId="{F83C3AC5-2E30-4843-9EFD-5B1361EC15E6}" srcOrd="0" destOrd="0" presId="urn:microsoft.com/office/officeart/2005/8/layout/orgChart1"/>
    <dgm:cxn modelId="{BC8172DE-BDA6-8C4A-95DC-1ED162C7E1B6}" type="presParOf" srcId="{F83C3AC5-2E30-4843-9EFD-5B1361EC15E6}" destId="{31AE8E33-4D37-DA40-8E2C-081D92C6283A}" srcOrd="0" destOrd="0" presId="urn:microsoft.com/office/officeart/2005/8/layout/orgChart1"/>
    <dgm:cxn modelId="{92141917-EAC1-8647-BDEF-028DD4F1C412}" type="presParOf" srcId="{F83C3AC5-2E30-4843-9EFD-5B1361EC15E6}" destId="{787F57B9-E9F0-3E4B-9EC4-15AF294CEFE1}" srcOrd="1" destOrd="0" presId="urn:microsoft.com/office/officeart/2005/8/layout/orgChart1"/>
    <dgm:cxn modelId="{EF702F60-82AC-4948-9CFE-DEB9B5311AD6}" type="presParOf" srcId="{A5AA07FB-F7FA-674B-9B37-BBF34ADFD576}" destId="{15C9B8FA-8493-9744-AA8F-7ED905ADEC1A}" srcOrd="1" destOrd="0" presId="urn:microsoft.com/office/officeart/2005/8/layout/orgChart1"/>
    <dgm:cxn modelId="{7499DAB0-8F80-7040-B40E-5921369B0715}" type="presParOf" srcId="{15C9B8FA-8493-9744-AA8F-7ED905ADEC1A}" destId="{1BBCEE25-77F6-A24B-BB28-80D176947D42}" srcOrd="0" destOrd="0" presId="urn:microsoft.com/office/officeart/2005/8/layout/orgChart1"/>
    <dgm:cxn modelId="{57CA1842-5766-2242-8DC6-C186B88AF958}" type="presParOf" srcId="{15C9B8FA-8493-9744-AA8F-7ED905ADEC1A}" destId="{7096E26B-EF1C-B54F-B3C0-09525A0677A1}" srcOrd="1" destOrd="0" presId="urn:microsoft.com/office/officeart/2005/8/layout/orgChart1"/>
    <dgm:cxn modelId="{0C0237B2-D578-C34A-B0F3-3C5ADDFF34A5}" type="presParOf" srcId="{7096E26B-EF1C-B54F-B3C0-09525A0677A1}" destId="{FC4550B6-87DD-8341-AA4C-1EF83D177644}" srcOrd="0" destOrd="0" presId="urn:microsoft.com/office/officeart/2005/8/layout/orgChart1"/>
    <dgm:cxn modelId="{098EE347-038A-104A-A0E3-3D9589DE62BA}" type="presParOf" srcId="{FC4550B6-87DD-8341-AA4C-1EF83D177644}" destId="{DCD0EDB2-119C-A94C-B4A0-07239070BE58}" srcOrd="0" destOrd="0" presId="urn:microsoft.com/office/officeart/2005/8/layout/orgChart1"/>
    <dgm:cxn modelId="{8C2D5523-0663-8441-8E84-E8DAF3444FE3}" type="presParOf" srcId="{FC4550B6-87DD-8341-AA4C-1EF83D177644}" destId="{254CF129-7043-BF40-B36C-445A53652F8F}" srcOrd="1" destOrd="0" presId="urn:microsoft.com/office/officeart/2005/8/layout/orgChart1"/>
    <dgm:cxn modelId="{A38565A7-224F-024E-AE54-CEC75707EAC9}" type="presParOf" srcId="{7096E26B-EF1C-B54F-B3C0-09525A0677A1}" destId="{BA328F46-5DC3-0B4B-A3C0-F0D493077DF0}" srcOrd="1" destOrd="0" presId="urn:microsoft.com/office/officeart/2005/8/layout/orgChart1"/>
    <dgm:cxn modelId="{3285DAC0-0A30-1841-B0AE-2C86CE14254E}" type="presParOf" srcId="{7096E26B-EF1C-B54F-B3C0-09525A0677A1}" destId="{64B95E22-07C3-A54C-870E-9CE8551A8D80}" srcOrd="2" destOrd="0" presId="urn:microsoft.com/office/officeart/2005/8/layout/orgChart1"/>
    <dgm:cxn modelId="{45B9D262-6950-EB44-8995-4C8854758892}" type="presParOf" srcId="{15C9B8FA-8493-9744-AA8F-7ED905ADEC1A}" destId="{89439B03-2521-4240-A821-92A030CC350E}" srcOrd="2" destOrd="0" presId="urn:microsoft.com/office/officeart/2005/8/layout/orgChart1"/>
    <dgm:cxn modelId="{0F85BC31-32F2-5549-A28A-08AD68ABB296}" type="presParOf" srcId="{15C9B8FA-8493-9744-AA8F-7ED905ADEC1A}" destId="{93E1738D-05A9-6742-B640-939579BE2F06}" srcOrd="3" destOrd="0" presId="urn:microsoft.com/office/officeart/2005/8/layout/orgChart1"/>
    <dgm:cxn modelId="{A6385FAD-A49C-F741-A457-05FD907376AC}" type="presParOf" srcId="{93E1738D-05A9-6742-B640-939579BE2F06}" destId="{3217F888-1D21-DC43-A5E5-02D4E5FED371}" srcOrd="0" destOrd="0" presId="urn:microsoft.com/office/officeart/2005/8/layout/orgChart1"/>
    <dgm:cxn modelId="{5C1DF8C0-524C-9141-80CC-52B56E2D6E27}" type="presParOf" srcId="{3217F888-1D21-DC43-A5E5-02D4E5FED371}" destId="{01790DF1-DE6C-5740-AC5E-EC12484E193E}" srcOrd="0" destOrd="0" presId="urn:microsoft.com/office/officeart/2005/8/layout/orgChart1"/>
    <dgm:cxn modelId="{B52C8055-FEF9-4546-A438-DD5C8FCA70AF}" type="presParOf" srcId="{3217F888-1D21-DC43-A5E5-02D4E5FED371}" destId="{186D5AF4-41BB-5348-A0DB-50A3864BD297}" srcOrd="1" destOrd="0" presId="urn:microsoft.com/office/officeart/2005/8/layout/orgChart1"/>
    <dgm:cxn modelId="{1A6614C2-8C1E-5C41-9284-22B6E3B6AAF5}" type="presParOf" srcId="{93E1738D-05A9-6742-B640-939579BE2F06}" destId="{2CA87BAF-490F-024D-B6DB-0BCAE7E93150}" srcOrd="1" destOrd="0" presId="urn:microsoft.com/office/officeart/2005/8/layout/orgChart1"/>
    <dgm:cxn modelId="{B913432D-B2F8-DE40-B21F-1EC679FA83F5}" type="presParOf" srcId="{93E1738D-05A9-6742-B640-939579BE2F06}" destId="{4D9BD5F2-BB96-7946-95BD-5B606512DDBA}" srcOrd="2" destOrd="0" presId="urn:microsoft.com/office/officeart/2005/8/layout/orgChart1"/>
    <dgm:cxn modelId="{E8A28CE5-EFFE-404A-B6E1-F5E2259EAB05}" type="presParOf" srcId="{15C9B8FA-8493-9744-AA8F-7ED905ADEC1A}" destId="{1C44E8A3-DDA8-1E49-A9EA-5B4F0AF6DF1E}" srcOrd="4" destOrd="0" presId="urn:microsoft.com/office/officeart/2005/8/layout/orgChart1"/>
    <dgm:cxn modelId="{0A238B2B-EB2E-4946-B850-9419AE2C259D}" type="presParOf" srcId="{15C9B8FA-8493-9744-AA8F-7ED905ADEC1A}" destId="{A8714542-9B92-7345-B97D-049C7D29382B}" srcOrd="5" destOrd="0" presId="urn:microsoft.com/office/officeart/2005/8/layout/orgChart1"/>
    <dgm:cxn modelId="{B2AFDCA3-8558-CC45-A1F8-93E196E33977}" type="presParOf" srcId="{A8714542-9B92-7345-B97D-049C7D29382B}" destId="{08B7F680-7352-A349-9E43-29BAE7952C09}" srcOrd="0" destOrd="0" presId="urn:microsoft.com/office/officeart/2005/8/layout/orgChart1"/>
    <dgm:cxn modelId="{CF299B4A-0E3E-3A44-BB9B-C5D09CAF59AB}" type="presParOf" srcId="{08B7F680-7352-A349-9E43-29BAE7952C09}" destId="{98FCBDD3-A8F4-C64A-BAC7-6A6A0EFCAB38}" srcOrd="0" destOrd="0" presId="urn:microsoft.com/office/officeart/2005/8/layout/orgChart1"/>
    <dgm:cxn modelId="{B38E3023-E07B-D847-8F6A-421A6486528A}" type="presParOf" srcId="{08B7F680-7352-A349-9E43-29BAE7952C09}" destId="{46BF4A1F-C5CD-E84E-9970-877A0BA5B5AE}" srcOrd="1" destOrd="0" presId="urn:microsoft.com/office/officeart/2005/8/layout/orgChart1"/>
    <dgm:cxn modelId="{B3BC9831-6EED-4645-9588-EDB574A99482}" type="presParOf" srcId="{A8714542-9B92-7345-B97D-049C7D29382B}" destId="{F8C96D9E-4475-BF4F-A57E-DABFB50CCF4A}" srcOrd="1" destOrd="0" presId="urn:microsoft.com/office/officeart/2005/8/layout/orgChart1"/>
    <dgm:cxn modelId="{8C9358E7-B8AE-0E41-9B7B-6E5C1ED94E78}" type="presParOf" srcId="{A8714542-9B92-7345-B97D-049C7D29382B}" destId="{6472B649-FB43-9A4C-83B9-71E6F70832FA}" srcOrd="2" destOrd="0" presId="urn:microsoft.com/office/officeart/2005/8/layout/orgChart1"/>
    <dgm:cxn modelId="{0714F71F-FD35-E34E-9B9D-AC9011B6B82C}" type="presParOf" srcId="{A5AA07FB-F7FA-674B-9B37-BBF34ADFD576}" destId="{4FFCBE7E-A773-3F4B-957C-7C1FF53ADE5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2C8EF7-830D-7E43-A820-6317A279618F}"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DA101F8A-7B01-8948-B6EB-24904C84DC17}">
      <dgm:prSet phldrT="[Text]" custT="1"/>
      <dgm:spPr/>
      <dgm:t>
        <a:bodyPr/>
        <a:lstStyle/>
        <a:p>
          <a:r>
            <a:rPr lang="en-US" sz="2800" dirty="0"/>
            <a:t>Physical Assessment</a:t>
          </a:r>
        </a:p>
      </dgm:t>
    </dgm:pt>
    <dgm:pt modelId="{A27BE1B4-E56A-9D4C-A120-94CDF5591692}" type="parTrans" cxnId="{AFEC4620-2CD0-384B-86D8-CF50257B0E66}">
      <dgm:prSet/>
      <dgm:spPr/>
      <dgm:t>
        <a:bodyPr/>
        <a:lstStyle/>
        <a:p>
          <a:endParaRPr lang="en-US"/>
        </a:p>
      </dgm:t>
    </dgm:pt>
    <dgm:pt modelId="{5FC5145F-A4D4-B54D-807E-B8018A07491E}" type="sibTrans" cxnId="{AFEC4620-2CD0-384B-86D8-CF50257B0E66}">
      <dgm:prSet/>
      <dgm:spPr/>
      <dgm:t>
        <a:bodyPr/>
        <a:lstStyle/>
        <a:p>
          <a:endParaRPr lang="en-US"/>
        </a:p>
      </dgm:t>
    </dgm:pt>
    <dgm:pt modelId="{AE282FB4-50A9-4A4C-A617-748F71A8E812}">
      <dgm:prSet phldrT="[Text]" custT="1"/>
      <dgm:spPr/>
      <dgm:t>
        <a:bodyPr/>
        <a:lstStyle/>
        <a:p>
          <a:r>
            <a:rPr lang="en-US" sz="2800" dirty="0"/>
            <a:t>Fitness Sessions</a:t>
          </a:r>
        </a:p>
      </dgm:t>
    </dgm:pt>
    <dgm:pt modelId="{2162F82A-13BB-9549-805A-43E0A62E44E2}" type="parTrans" cxnId="{DD947AFE-273E-514B-94BD-C08C05668AF6}">
      <dgm:prSet/>
      <dgm:spPr/>
      <dgm:t>
        <a:bodyPr/>
        <a:lstStyle/>
        <a:p>
          <a:endParaRPr lang="en-US"/>
        </a:p>
      </dgm:t>
    </dgm:pt>
    <dgm:pt modelId="{F6434501-BD4A-F24C-81DE-3E0B0B2B1B87}" type="sibTrans" cxnId="{DD947AFE-273E-514B-94BD-C08C05668AF6}">
      <dgm:prSet/>
      <dgm:spPr/>
      <dgm:t>
        <a:bodyPr/>
        <a:lstStyle/>
        <a:p>
          <a:endParaRPr lang="en-US"/>
        </a:p>
      </dgm:t>
    </dgm:pt>
    <dgm:pt modelId="{A57CDDA2-23E8-6C49-82C8-422F629A9D8D}">
      <dgm:prSet phldrT="[Text]" custT="1"/>
      <dgm:spPr/>
      <dgm:t>
        <a:bodyPr/>
        <a:lstStyle/>
        <a:p>
          <a:r>
            <a:rPr lang="en-US" sz="2800" dirty="0" smtClean="0"/>
            <a:t>Evaluation</a:t>
          </a:r>
          <a:endParaRPr lang="en-US" sz="2800" dirty="0"/>
        </a:p>
      </dgm:t>
    </dgm:pt>
    <dgm:pt modelId="{E334C5FB-22CC-0C44-90C1-17183F0DC6B5}" type="parTrans" cxnId="{B30A4B60-1737-134A-83FC-1E3C08C32414}">
      <dgm:prSet/>
      <dgm:spPr/>
      <dgm:t>
        <a:bodyPr/>
        <a:lstStyle/>
        <a:p>
          <a:endParaRPr lang="en-US"/>
        </a:p>
      </dgm:t>
    </dgm:pt>
    <dgm:pt modelId="{8EDE56EE-823E-1040-BA76-DC3F857F12EF}" type="sibTrans" cxnId="{B30A4B60-1737-134A-83FC-1E3C08C32414}">
      <dgm:prSet/>
      <dgm:spPr/>
      <dgm:t>
        <a:bodyPr/>
        <a:lstStyle/>
        <a:p>
          <a:endParaRPr lang="en-US"/>
        </a:p>
      </dgm:t>
    </dgm:pt>
    <dgm:pt modelId="{37BF7073-2FF8-0243-97F1-5F0736F1E084}">
      <dgm:prSet phldrT="[Text]" custT="1"/>
      <dgm:spPr/>
      <dgm:t>
        <a:bodyPr/>
        <a:lstStyle/>
        <a:p>
          <a:r>
            <a:rPr lang="en-US" sz="2800" dirty="0"/>
            <a:t>Education</a:t>
          </a:r>
          <a:endParaRPr lang="en-US" sz="2400" dirty="0"/>
        </a:p>
      </dgm:t>
    </dgm:pt>
    <dgm:pt modelId="{0C6ED242-5951-4646-9F01-99417F1D906D}" type="parTrans" cxnId="{A6DDB725-9EC1-9B47-B1D7-614A73366F86}">
      <dgm:prSet/>
      <dgm:spPr/>
      <dgm:t>
        <a:bodyPr/>
        <a:lstStyle/>
        <a:p>
          <a:endParaRPr lang="en-US"/>
        </a:p>
      </dgm:t>
    </dgm:pt>
    <dgm:pt modelId="{8F8C43EC-7AB2-3F40-A883-D0801CE919B6}" type="sibTrans" cxnId="{A6DDB725-9EC1-9B47-B1D7-614A73366F86}">
      <dgm:prSet/>
      <dgm:spPr/>
      <dgm:t>
        <a:bodyPr/>
        <a:lstStyle/>
        <a:p>
          <a:endParaRPr lang="en-US"/>
        </a:p>
      </dgm:t>
    </dgm:pt>
    <dgm:pt modelId="{99843E8B-9405-144D-B63F-B2DDB485C978}">
      <dgm:prSet phldrT="[Text]" custT="1"/>
      <dgm:spPr/>
      <dgm:t>
        <a:bodyPr/>
        <a:lstStyle/>
        <a:p>
          <a:r>
            <a:rPr lang="en-US" sz="2800" dirty="0"/>
            <a:t>Training</a:t>
          </a:r>
          <a:endParaRPr lang="en-US" sz="2400" dirty="0"/>
        </a:p>
      </dgm:t>
    </dgm:pt>
    <dgm:pt modelId="{E8B6F5CC-4BA6-FB40-A2A1-F7E244A04F7B}" type="parTrans" cxnId="{ABB6FD56-5A76-F44C-9475-7C1DF2A3BBCA}">
      <dgm:prSet/>
      <dgm:spPr/>
      <dgm:t>
        <a:bodyPr/>
        <a:lstStyle/>
        <a:p>
          <a:endParaRPr lang="en-US"/>
        </a:p>
      </dgm:t>
    </dgm:pt>
    <dgm:pt modelId="{91289706-48B0-4D4B-968F-AF94893D197B}" type="sibTrans" cxnId="{ABB6FD56-5A76-F44C-9475-7C1DF2A3BBCA}">
      <dgm:prSet/>
      <dgm:spPr/>
      <dgm:t>
        <a:bodyPr/>
        <a:lstStyle/>
        <a:p>
          <a:endParaRPr lang="en-US"/>
        </a:p>
      </dgm:t>
    </dgm:pt>
    <dgm:pt modelId="{51F89EEB-B86E-D344-AEA6-E0F196091515}" type="pres">
      <dgm:prSet presAssocID="{BA2C8EF7-830D-7E43-A820-6317A279618F}" presName="cycle" presStyleCnt="0">
        <dgm:presLayoutVars>
          <dgm:dir/>
          <dgm:resizeHandles val="exact"/>
        </dgm:presLayoutVars>
      </dgm:prSet>
      <dgm:spPr/>
      <dgm:t>
        <a:bodyPr/>
        <a:lstStyle/>
        <a:p>
          <a:endParaRPr lang="en-US"/>
        </a:p>
      </dgm:t>
    </dgm:pt>
    <dgm:pt modelId="{F7073DFE-16F1-7345-802C-1F9A762CD741}" type="pres">
      <dgm:prSet presAssocID="{DA101F8A-7B01-8948-B6EB-24904C84DC17}" presName="node" presStyleLbl="node1" presStyleIdx="0" presStyleCnt="5" custScaleX="167984" custScaleY="73316" custRadScaleRad="108651" custRadScaleInc="1418">
        <dgm:presLayoutVars>
          <dgm:bulletEnabled val="1"/>
        </dgm:presLayoutVars>
      </dgm:prSet>
      <dgm:spPr/>
      <dgm:t>
        <a:bodyPr/>
        <a:lstStyle/>
        <a:p>
          <a:endParaRPr lang="en-US"/>
        </a:p>
      </dgm:t>
    </dgm:pt>
    <dgm:pt modelId="{20BC91AC-BF72-CC48-B7CC-7EE8D024F9B1}" type="pres">
      <dgm:prSet presAssocID="{5FC5145F-A4D4-B54D-807E-B8018A07491E}" presName="sibTrans" presStyleLbl="sibTrans2D1" presStyleIdx="0" presStyleCnt="5"/>
      <dgm:spPr/>
      <dgm:t>
        <a:bodyPr/>
        <a:lstStyle/>
        <a:p>
          <a:endParaRPr lang="en-US"/>
        </a:p>
      </dgm:t>
    </dgm:pt>
    <dgm:pt modelId="{EC4328FE-A7D8-FE4F-A2FC-75FCC2B1AA3B}" type="pres">
      <dgm:prSet presAssocID="{5FC5145F-A4D4-B54D-807E-B8018A07491E}" presName="connectorText" presStyleLbl="sibTrans2D1" presStyleIdx="0" presStyleCnt="5"/>
      <dgm:spPr/>
      <dgm:t>
        <a:bodyPr/>
        <a:lstStyle/>
        <a:p>
          <a:endParaRPr lang="en-US"/>
        </a:p>
      </dgm:t>
    </dgm:pt>
    <dgm:pt modelId="{98259ABD-B333-2742-9761-E16F3BF84D18}" type="pres">
      <dgm:prSet presAssocID="{AE282FB4-50A9-4A4C-A617-748F71A8E812}" presName="node" presStyleLbl="node1" presStyleIdx="1" presStyleCnt="5" custScaleX="161143" custScaleY="67050" custRadScaleRad="108309" custRadScaleInc="9964">
        <dgm:presLayoutVars>
          <dgm:bulletEnabled val="1"/>
        </dgm:presLayoutVars>
      </dgm:prSet>
      <dgm:spPr/>
      <dgm:t>
        <a:bodyPr/>
        <a:lstStyle/>
        <a:p>
          <a:endParaRPr lang="en-US"/>
        </a:p>
      </dgm:t>
    </dgm:pt>
    <dgm:pt modelId="{4BCA37F3-C594-6049-BED6-549537CD457B}" type="pres">
      <dgm:prSet presAssocID="{F6434501-BD4A-F24C-81DE-3E0B0B2B1B87}" presName="sibTrans" presStyleLbl="sibTrans2D1" presStyleIdx="1" presStyleCnt="5"/>
      <dgm:spPr/>
      <dgm:t>
        <a:bodyPr/>
        <a:lstStyle/>
        <a:p>
          <a:endParaRPr lang="en-US"/>
        </a:p>
      </dgm:t>
    </dgm:pt>
    <dgm:pt modelId="{57186FD3-5B04-FE44-ABEB-3F92025CD868}" type="pres">
      <dgm:prSet presAssocID="{F6434501-BD4A-F24C-81DE-3E0B0B2B1B87}" presName="connectorText" presStyleLbl="sibTrans2D1" presStyleIdx="1" presStyleCnt="5"/>
      <dgm:spPr/>
      <dgm:t>
        <a:bodyPr/>
        <a:lstStyle/>
        <a:p>
          <a:endParaRPr lang="en-US"/>
        </a:p>
      </dgm:t>
    </dgm:pt>
    <dgm:pt modelId="{53443847-345F-B044-8223-92B54C6F1A09}" type="pres">
      <dgm:prSet presAssocID="{A57CDDA2-23E8-6C49-82C8-422F629A9D8D}" presName="node" presStyleLbl="node1" presStyleIdx="2" presStyleCnt="5" custScaleX="154385" custScaleY="60175" custRadScaleRad="93046" custRadScaleInc="-53481">
        <dgm:presLayoutVars>
          <dgm:bulletEnabled val="1"/>
        </dgm:presLayoutVars>
      </dgm:prSet>
      <dgm:spPr/>
      <dgm:t>
        <a:bodyPr/>
        <a:lstStyle/>
        <a:p>
          <a:endParaRPr lang="en-US"/>
        </a:p>
      </dgm:t>
    </dgm:pt>
    <dgm:pt modelId="{BAB552C5-C615-BA43-937D-8AD4A62BA164}" type="pres">
      <dgm:prSet presAssocID="{8EDE56EE-823E-1040-BA76-DC3F857F12EF}" presName="sibTrans" presStyleLbl="sibTrans2D1" presStyleIdx="2" presStyleCnt="5"/>
      <dgm:spPr/>
      <dgm:t>
        <a:bodyPr/>
        <a:lstStyle/>
        <a:p>
          <a:endParaRPr lang="en-US"/>
        </a:p>
      </dgm:t>
    </dgm:pt>
    <dgm:pt modelId="{0E7A70CC-9D94-E442-823D-150F90C10CC4}" type="pres">
      <dgm:prSet presAssocID="{8EDE56EE-823E-1040-BA76-DC3F857F12EF}" presName="connectorText" presStyleLbl="sibTrans2D1" presStyleIdx="2" presStyleCnt="5"/>
      <dgm:spPr/>
      <dgm:t>
        <a:bodyPr/>
        <a:lstStyle/>
        <a:p>
          <a:endParaRPr lang="en-US"/>
        </a:p>
      </dgm:t>
    </dgm:pt>
    <dgm:pt modelId="{11FC174E-EAB7-844E-8B37-A2DA425BC17C}" type="pres">
      <dgm:prSet presAssocID="{37BF7073-2FF8-0243-97F1-5F0736F1E084}" presName="node" presStyleLbl="node1" presStyleIdx="3" presStyleCnt="5" custScaleX="169952" custScaleY="61014" custRadScaleRad="105575" custRadScaleInc="63712">
        <dgm:presLayoutVars>
          <dgm:bulletEnabled val="1"/>
        </dgm:presLayoutVars>
      </dgm:prSet>
      <dgm:spPr/>
      <dgm:t>
        <a:bodyPr/>
        <a:lstStyle/>
        <a:p>
          <a:endParaRPr lang="en-US"/>
        </a:p>
      </dgm:t>
    </dgm:pt>
    <dgm:pt modelId="{ADF883EC-FE7F-A04D-B7A1-799D92AB8D84}" type="pres">
      <dgm:prSet presAssocID="{8F8C43EC-7AB2-3F40-A883-D0801CE919B6}" presName="sibTrans" presStyleLbl="sibTrans2D1" presStyleIdx="3" presStyleCnt="5"/>
      <dgm:spPr/>
      <dgm:t>
        <a:bodyPr/>
        <a:lstStyle/>
        <a:p>
          <a:endParaRPr lang="en-US"/>
        </a:p>
      </dgm:t>
    </dgm:pt>
    <dgm:pt modelId="{E33F0E91-7F99-504B-8F96-2214C27F9992}" type="pres">
      <dgm:prSet presAssocID="{8F8C43EC-7AB2-3F40-A883-D0801CE919B6}" presName="connectorText" presStyleLbl="sibTrans2D1" presStyleIdx="3" presStyleCnt="5"/>
      <dgm:spPr/>
      <dgm:t>
        <a:bodyPr/>
        <a:lstStyle/>
        <a:p>
          <a:endParaRPr lang="en-US"/>
        </a:p>
      </dgm:t>
    </dgm:pt>
    <dgm:pt modelId="{EA615B6D-71C6-834A-BCE1-C12EC93BC102}" type="pres">
      <dgm:prSet presAssocID="{99843E8B-9405-144D-B63F-B2DDB485C978}" presName="node" presStyleLbl="node1" presStyleIdx="4" presStyleCnt="5" custScaleX="149084" custScaleY="60858" custRadScaleRad="105271" custRadScaleInc="-823">
        <dgm:presLayoutVars>
          <dgm:bulletEnabled val="1"/>
        </dgm:presLayoutVars>
      </dgm:prSet>
      <dgm:spPr/>
      <dgm:t>
        <a:bodyPr/>
        <a:lstStyle/>
        <a:p>
          <a:endParaRPr lang="en-US"/>
        </a:p>
      </dgm:t>
    </dgm:pt>
    <dgm:pt modelId="{1C11D4F1-C4C7-D446-9A49-770303856FB2}" type="pres">
      <dgm:prSet presAssocID="{91289706-48B0-4D4B-968F-AF94893D197B}" presName="sibTrans" presStyleLbl="sibTrans2D1" presStyleIdx="4" presStyleCnt="5"/>
      <dgm:spPr/>
      <dgm:t>
        <a:bodyPr/>
        <a:lstStyle/>
        <a:p>
          <a:endParaRPr lang="en-US"/>
        </a:p>
      </dgm:t>
    </dgm:pt>
    <dgm:pt modelId="{09EECCAA-F6D8-F144-B60D-ECDE49816F15}" type="pres">
      <dgm:prSet presAssocID="{91289706-48B0-4D4B-968F-AF94893D197B}" presName="connectorText" presStyleLbl="sibTrans2D1" presStyleIdx="4" presStyleCnt="5"/>
      <dgm:spPr/>
      <dgm:t>
        <a:bodyPr/>
        <a:lstStyle/>
        <a:p>
          <a:endParaRPr lang="en-US"/>
        </a:p>
      </dgm:t>
    </dgm:pt>
  </dgm:ptLst>
  <dgm:cxnLst>
    <dgm:cxn modelId="{A6DDB725-9EC1-9B47-B1D7-614A73366F86}" srcId="{BA2C8EF7-830D-7E43-A820-6317A279618F}" destId="{37BF7073-2FF8-0243-97F1-5F0736F1E084}" srcOrd="3" destOrd="0" parTransId="{0C6ED242-5951-4646-9F01-99417F1D906D}" sibTransId="{8F8C43EC-7AB2-3F40-A883-D0801CE919B6}"/>
    <dgm:cxn modelId="{26F27079-4C29-554B-81FF-FF2375A4CD81}" type="presOf" srcId="{91289706-48B0-4D4B-968F-AF94893D197B}" destId="{09EECCAA-F6D8-F144-B60D-ECDE49816F15}" srcOrd="1" destOrd="0" presId="urn:microsoft.com/office/officeart/2005/8/layout/cycle2"/>
    <dgm:cxn modelId="{5ECC7911-27EA-014C-9D56-2D909AD830BC}" type="presOf" srcId="{DA101F8A-7B01-8948-B6EB-24904C84DC17}" destId="{F7073DFE-16F1-7345-802C-1F9A762CD741}" srcOrd="0" destOrd="0" presId="urn:microsoft.com/office/officeart/2005/8/layout/cycle2"/>
    <dgm:cxn modelId="{EAF9B2D5-69DD-3144-B971-1FC70C7BF604}" type="presOf" srcId="{5FC5145F-A4D4-B54D-807E-B8018A07491E}" destId="{EC4328FE-A7D8-FE4F-A2FC-75FCC2B1AA3B}" srcOrd="1" destOrd="0" presId="urn:microsoft.com/office/officeart/2005/8/layout/cycle2"/>
    <dgm:cxn modelId="{A0D8DA5C-CB23-374A-89D3-59FC838E0603}" type="presOf" srcId="{5FC5145F-A4D4-B54D-807E-B8018A07491E}" destId="{20BC91AC-BF72-CC48-B7CC-7EE8D024F9B1}" srcOrd="0" destOrd="0" presId="urn:microsoft.com/office/officeart/2005/8/layout/cycle2"/>
    <dgm:cxn modelId="{ABB6FD56-5A76-F44C-9475-7C1DF2A3BBCA}" srcId="{BA2C8EF7-830D-7E43-A820-6317A279618F}" destId="{99843E8B-9405-144D-B63F-B2DDB485C978}" srcOrd="4" destOrd="0" parTransId="{E8B6F5CC-4BA6-FB40-A2A1-F7E244A04F7B}" sibTransId="{91289706-48B0-4D4B-968F-AF94893D197B}"/>
    <dgm:cxn modelId="{B30A4B60-1737-134A-83FC-1E3C08C32414}" srcId="{BA2C8EF7-830D-7E43-A820-6317A279618F}" destId="{A57CDDA2-23E8-6C49-82C8-422F629A9D8D}" srcOrd="2" destOrd="0" parTransId="{E334C5FB-22CC-0C44-90C1-17183F0DC6B5}" sibTransId="{8EDE56EE-823E-1040-BA76-DC3F857F12EF}"/>
    <dgm:cxn modelId="{2EA7B9DA-7E60-C845-9764-0B2A9D5EA7E7}" type="presOf" srcId="{91289706-48B0-4D4B-968F-AF94893D197B}" destId="{1C11D4F1-C4C7-D446-9A49-770303856FB2}" srcOrd="0" destOrd="0" presId="urn:microsoft.com/office/officeart/2005/8/layout/cycle2"/>
    <dgm:cxn modelId="{CA6E57FB-7243-A447-9079-C8EBCA3DDB6A}" type="presOf" srcId="{A57CDDA2-23E8-6C49-82C8-422F629A9D8D}" destId="{53443847-345F-B044-8223-92B54C6F1A09}" srcOrd="0" destOrd="0" presId="urn:microsoft.com/office/officeart/2005/8/layout/cycle2"/>
    <dgm:cxn modelId="{D0F9CF9D-6814-6843-AA7C-6B3CAAED9746}" type="presOf" srcId="{BA2C8EF7-830D-7E43-A820-6317A279618F}" destId="{51F89EEB-B86E-D344-AEA6-E0F196091515}" srcOrd="0" destOrd="0" presId="urn:microsoft.com/office/officeart/2005/8/layout/cycle2"/>
    <dgm:cxn modelId="{170DFA35-ABE2-FF43-925B-44B7CB6237D6}" type="presOf" srcId="{AE282FB4-50A9-4A4C-A617-748F71A8E812}" destId="{98259ABD-B333-2742-9761-E16F3BF84D18}" srcOrd="0" destOrd="0" presId="urn:microsoft.com/office/officeart/2005/8/layout/cycle2"/>
    <dgm:cxn modelId="{853AD249-44F6-6A42-9338-24B6DB8CEBD7}" type="presOf" srcId="{F6434501-BD4A-F24C-81DE-3E0B0B2B1B87}" destId="{4BCA37F3-C594-6049-BED6-549537CD457B}" srcOrd="0" destOrd="0" presId="urn:microsoft.com/office/officeart/2005/8/layout/cycle2"/>
    <dgm:cxn modelId="{79DF8BD3-F368-7B4C-9CCA-EFC7AA649BA2}" type="presOf" srcId="{8EDE56EE-823E-1040-BA76-DC3F857F12EF}" destId="{BAB552C5-C615-BA43-937D-8AD4A62BA164}" srcOrd="0" destOrd="0" presId="urn:microsoft.com/office/officeart/2005/8/layout/cycle2"/>
    <dgm:cxn modelId="{299D92EC-B2BF-924F-874F-822684E2D5AC}" type="presOf" srcId="{8EDE56EE-823E-1040-BA76-DC3F857F12EF}" destId="{0E7A70CC-9D94-E442-823D-150F90C10CC4}" srcOrd="1" destOrd="0" presId="urn:microsoft.com/office/officeart/2005/8/layout/cycle2"/>
    <dgm:cxn modelId="{74679674-4E42-3346-AD8D-624FAA8BB7BB}" type="presOf" srcId="{8F8C43EC-7AB2-3F40-A883-D0801CE919B6}" destId="{ADF883EC-FE7F-A04D-B7A1-799D92AB8D84}" srcOrd="0" destOrd="0" presId="urn:microsoft.com/office/officeart/2005/8/layout/cycle2"/>
    <dgm:cxn modelId="{C9987FAB-184C-264B-9477-A10FD36FF0A6}" type="presOf" srcId="{99843E8B-9405-144D-B63F-B2DDB485C978}" destId="{EA615B6D-71C6-834A-BCE1-C12EC93BC102}" srcOrd="0" destOrd="0" presId="urn:microsoft.com/office/officeart/2005/8/layout/cycle2"/>
    <dgm:cxn modelId="{AFEC4620-2CD0-384B-86D8-CF50257B0E66}" srcId="{BA2C8EF7-830D-7E43-A820-6317A279618F}" destId="{DA101F8A-7B01-8948-B6EB-24904C84DC17}" srcOrd="0" destOrd="0" parTransId="{A27BE1B4-E56A-9D4C-A120-94CDF5591692}" sibTransId="{5FC5145F-A4D4-B54D-807E-B8018A07491E}"/>
    <dgm:cxn modelId="{DD947AFE-273E-514B-94BD-C08C05668AF6}" srcId="{BA2C8EF7-830D-7E43-A820-6317A279618F}" destId="{AE282FB4-50A9-4A4C-A617-748F71A8E812}" srcOrd="1" destOrd="0" parTransId="{2162F82A-13BB-9549-805A-43E0A62E44E2}" sibTransId="{F6434501-BD4A-F24C-81DE-3E0B0B2B1B87}"/>
    <dgm:cxn modelId="{A1F9FA0F-A772-B14D-BF52-9368303B8CAB}" type="presOf" srcId="{37BF7073-2FF8-0243-97F1-5F0736F1E084}" destId="{11FC174E-EAB7-844E-8B37-A2DA425BC17C}" srcOrd="0" destOrd="0" presId="urn:microsoft.com/office/officeart/2005/8/layout/cycle2"/>
    <dgm:cxn modelId="{3D6DC48E-17DF-7A48-864A-BC32B9717CA2}" type="presOf" srcId="{F6434501-BD4A-F24C-81DE-3E0B0B2B1B87}" destId="{57186FD3-5B04-FE44-ABEB-3F92025CD868}" srcOrd="1" destOrd="0" presId="urn:microsoft.com/office/officeart/2005/8/layout/cycle2"/>
    <dgm:cxn modelId="{4035A5C7-9990-DB4F-879B-61BBF1256D9B}" type="presOf" srcId="{8F8C43EC-7AB2-3F40-A883-D0801CE919B6}" destId="{E33F0E91-7F99-504B-8F96-2214C27F9992}" srcOrd="1" destOrd="0" presId="urn:microsoft.com/office/officeart/2005/8/layout/cycle2"/>
    <dgm:cxn modelId="{8389C21A-6258-A34B-A788-CBFD2AA5AAFF}" type="presParOf" srcId="{51F89EEB-B86E-D344-AEA6-E0F196091515}" destId="{F7073DFE-16F1-7345-802C-1F9A762CD741}" srcOrd="0" destOrd="0" presId="urn:microsoft.com/office/officeart/2005/8/layout/cycle2"/>
    <dgm:cxn modelId="{CAD879BE-B8CB-D84C-8E0C-1A6C3AC0E79A}" type="presParOf" srcId="{51F89EEB-B86E-D344-AEA6-E0F196091515}" destId="{20BC91AC-BF72-CC48-B7CC-7EE8D024F9B1}" srcOrd="1" destOrd="0" presId="urn:microsoft.com/office/officeart/2005/8/layout/cycle2"/>
    <dgm:cxn modelId="{CDD70591-CBF5-9B4B-8DCE-E3AE10A169D3}" type="presParOf" srcId="{20BC91AC-BF72-CC48-B7CC-7EE8D024F9B1}" destId="{EC4328FE-A7D8-FE4F-A2FC-75FCC2B1AA3B}" srcOrd="0" destOrd="0" presId="urn:microsoft.com/office/officeart/2005/8/layout/cycle2"/>
    <dgm:cxn modelId="{7F29FF22-ABAA-864B-B619-7EE8F6BF24B6}" type="presParOf" srcId="{51F89EEB-B86E-D344-AEA6-E0F196091515}" destId="{98259ABD-B333-2742-9761-E16F3BF84D18}" srcOrd="2" destOrd="0" presId="urn:microsoft.com/office/officeart/2005/8/layout/cycle2"/>
    <dgm:cxn modelId="{6B3962DA-FA23-7D47-8C27-AC25A6B2501E}" type="presParOf" srcId="{51F89EEB-B86E-D344-AEA6-E0F196091515}" destId="{4BCA37F3-C594-6049-BED6-549537CD457B}" srcOrd="3" destOrd="0" presId="urn:microsoft.com/office/officeart/2005/8/layout/cycle2"/>
    <dgm:cxn modelId="{8D05FDCC-6059-CA43-AE98-9C74C6D34A9B}" type="presParOf" srcId="{4BCA37F3-C594-6049-BED6-549537CD457B}" destId="{57186FD3-5B04-FE44-ABEB-3F92025CD868}" srcOrd="0" destOrd="0" presId="urn:microsoft.com/office/officeart/2005/8/layout/cycle2"/>
    <dgm:cxn modelId="{CFC28F33-DC79-8E4A-9967-145E090559CA}" type="presParOf" srcId="{51F89EEB-B86E-D344-AEA6-E0F196091515}" destId="{53443847-345F-B044-8223-92B54C6F1A09}" srcOrd="4" destOrd="0" presId="urn:microsoft.com/office/officeart/2005/8/layout/cycle2"/>
    <dgm:cxn modelId="{4A33FCD6-35AD-5F4E-9C16-3F4679BFFA21}" type="presParOf" srcId="{51F89EEB-B86E-D344-AEA6-E0F196091515}" destId="{BAB552C5-C615-BA43-937D-8AD4A62BA164}" srcOrd="5" destOrd="0" presId="urn:microsoft.com/office/officeart/2005/8/layout/cycle2"/>
    <dgm:cxn modelId="{6D2BAFBC-6A81-D34F-8EAC-6A7F2ADFD2CE}" type="presParOf" srcId="{BAB552C5-C615-BA43-937D-8AD4A62BA164}" destId="{0E7A70CC-9D94-E442-823D-150F90C10CC4}" srcOrd="0" destOrd="0" presId="urn:microsoft.com/office/officeart/2005/8/layout/cycle2"/>
    <dgm:cxn modelId="{2963CE53-3846-D146-A5ED-DCC9CD463AD3}" type="presParOf" srcId="{51F89EEB-B86E-D344-AEA6-E0F196091515}" destId="{11FC174E-EAB7-844E-8B37-A2DA425BC17C}" srcOrd="6" destOrd="0" presId="urn:microsoft.com/office/officeart/2005/8/layout/cycle2"/>
    <dgm:cxn modelId="{632E12A6-19F3-2041-A582-EB740C84649F}" type="presParOf" srcId="{51F89EEB-B86E-D344-AEA6-E0F196091515}" destId="{ADF883EC-FE7F-A04D-B7A1-799D92AB8D84}" srcOrd="7" destOrd="0" presId="urn:microsoft.com/office/officeart/2005/8/layout/cycle2"/>
    <dgm:cxn modelId="{9E9515A6-5F36-834A-8D78-C9C6B22E254D}" type="presParOf" srcId="{ADF883EC-FE7F-A04D-B7A1-799D92AB8D84}" destId="{E33F0E91-7F99-504B-8F96-2214C27F9992}" srcOrd="0" destOrd="0" presId="urn:microsoft.com/office/officeart/2005/8/layout/cycle2"/>
    <dgm:cxn modelId="{0B4A0BCB-F4B7-A144-A29C-7AB93E5059C4}" type="presParOf" srcId="{51F89EEB-B86E-D344-AEA6-E0F196091515}" destId="{EA615B6D-71C6-834A-BCE1-C12EC93BC102}" srcOrd="8" destOrd="0" presId="urn:microsoft.com/office/officeart/2005/8/layout/cycle2"/>
    <dgm:cxn modelId="{D902AE62-C54D-4F46-835A-27CB3750C935}" type="presParOf" srcId="{51F89EEB-B86E-D344-AEA6-E0F196091515}" destId="{1C11D4F1-C4C7-D446-9A49-770303856FB2}" srcOrd="9" destOrd="0" presId="urn:microsoft.com/office/officeart/2005/8/layout/cycle2"/>
    <dgm:cxn modelId="{3DB2194C-2BF4-6842-9D19-D1FF3350CCA3}" type="presParOf" srcId="{1C11D4F1-C4C7-D446-9A49-770303856FB2}" destId="{09EECCAA-F6D8-F144-B60D-ECDE49816F1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32547C-DB1C-4CB6-B966-AA4A7D0C3C0C}" type="datetimeFigureOut">
              <a:rPr lang="en-US" smtClean="0"/>
              <a:t>1/24/2017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19347-FB79-4355-A3EA-0E2DD74384B5}" type="slidenum">
              <a:rPr lang="en-US" smtClean="0"/>
              <a:t>‹#›</a:t>
            </a:fld>
            <a:endParaRPr lang="en-US"/>
          </a:p>
        </p:txBody>
      </p:sp>
    </p:spTree>
    <p:extLst>
      <p:ext uri="{BB962C8B-B14F-4D97-AF65-F5344CB8AC3E}">
        <p14:creationId xmlns:p14="http://schemas.microsoft.com/office/powerpoint/2010/main" val="875921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D19347-FB79-4355-A3EA-0E2DD74384B5}" type="slidenum">
              <a:rPr lang="en-US" smtClean="0"/>
              <a:t>1</a:t>
            </a:fld>
            <a:endParaRPr lang="en-US"/>
          </a:p>
        </p:txBody>
      </p:sp>
    </p:spTree>
    <p:extLst>
      <p:ext uri="{BB962C8B-B14F-4D97-AF65-F5344CB8AC3E}">
        <p14:creationId xmlns:p14="http://schemas.microsoft.com/office/powerpoint/2010/main" val="1965016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GO IN DEPTH*</a:t>
            </a:r>
          </a:p>
          <a:p>
            <a:endParaRPr lang="en-US" dirty="0" smtClean="0"/>
          </a:p>
          <a:p>
            <a:endParaRPr lang="en-US" dirty="0" smtClean="0"/>
          </a:p>
          <a:p>
            <a:r>
              <a:rPr lang="en-US" dirty="0" smtClean="0"/>
              <a:t>After </a:t>
            </a:r>
            <a:r>
              <a:rPr lang="en-US" dirty="0"/>
              <a:t>taking these injuries into consideration, through the use of our system of improvement we plan to better</a:t>
            </a:r>
            <a:r>
              <a:rPr lang="en-US" baseline="0" dirty="0"/>
              <a:t> the physical well-being of students with disabilities using an iterative process. After being physically assessed we plan to conduct fitness sessions of different varieties to begin the process of bettering their physical well-being. After conducting these sessions and taking down detailed data, an evaluation process will take place in which we review the data taken and decide how best to then educate these students on how to better their health. Following this education, further training will take place and at the beginning of each semester we plan to conduct another physical assessment to track the progress and then begin the System of Improvement once again. </a:t>
            </a:r>
            <a:endParaRPr lang="en-US" dirty="0"/>
          </a:p>
        </p:txBody>
      </p:sp>
      <p:sp>
        <p:nvSpPr>
          <p:cNvPr id="4" name="Slide Number Placeholder 3"/>
          <p:cNvSpPr>
            <a:spLocks noGrp="1"/>
          </p:cNvSpPr>
          <p:nvPr>
            <p:ph type="sldNum" sz="quarter" idx="10"/>
          </p:nvPr>
        </p:nvSpPr>
        <p:spPr/>
        <p:txBody>
          <a:bodyPr/>
          <a:lstStyle/>
          <a:p>
            <a:fld id="{EC6EA9C5-198A-B140-AC49-92D0D02DAB16}" type="slidenum">
              <a:rPr lang="en-US" smtClean="0"/>
              <a:t>10</a:t>
            </a:fld>
            <a:endParaRPr lang="en-US"/>
          </a:p>
        </p:txBody>
      </p:sp>
    </p:spTree>
    <p:extLst>
      <p:ext uri="{BB962C8B-B14F-4D97-AF65-F5344CB8AC3E}">
        <p14:creationId xmlns:p14="http://schemas.microsoft.com/office/powerpoint/2010/main" val="3207577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Evan</a:t>
            </a:r>
            <a:endParaRPr lang="en-US" dirty="0"/>
          </a:p>
          <a:p>
            <a:endParaRPr lang="en-US" dirty="0"/>
          </a:p>
          <a:p>
            <a:r>
              <a:rPr lang="en-US" dirty="0"/>
              <a:t>In the first session</a:t>
            </a:r>
            <a:r>
              <a:rPr lang="en-US" baseline="0" dirty="0"/>
              <a:t> we will be conducting a physical assessment of the client to determine their current level of fitness. The functional assessment taken will include trunk range of motion, wheelchair mobility, transfer mobility, and upper and lower extremity involvement. This assessment is a very important first step, as it will facilitate the choice of exercise equipment, protocols, and adaptations. We will be using the voluntary arm ergometer machine in order to test cardio respiratory fitness. There will not be any specific skills tested during this session, we are simply looking to test the individuals current level of fitness at the beginning of the session. At the end we will be using a sport-specific indoor CRF assessment similar to a shuttle run where the individual will wheel himself up and back a basketball court for time. In reference to the ACSM guidelines for exercise prescription the strength training tests for those in a wheelchair are not different from the able bodied participants, with the wheelchair bound athletes simply doing seated lifts, instead of standing. An analysis of the persons attitude toward the exercises, as well as the persons fitness level will be taken into consideration when developing the rest of the sessions, catering to the individuals strengths and weaknesses, in order to develop a all encompassing program. </a:t>
            </a:r>
          </a:p>
          <a:p>
            <a:endParaRPr lang="en-US" dirty="0"/>
          </a:p>
        </p:txBody>
      </p:sp>
      <p:sp>
        <p:nvSpPr>
          <p:cNvPr id="4" name="Slide Number Placeholder 3"/>
          <p:cNvSpPr>
            <a:spLocks noGrp="1"/>
          </p:cNvSpPr>
          <p:nvPr>
            <p:ph type="sldNum" sz="quarter" idx="10"/>
          </p:nvPr>
        </p:nvSpPr>
        <p:spPr/>
        <p:txBody>
          <a:bodyPr/>
          <a:lstStyle/>
          <a:p>
            <a:fld id="{11D19347-FB79-4355-A3EA-0E2DD74384B5}" type="slidenum">
              <a:rPr lang="en-US" smtClean="0"/>
              <a:t>11</a:t>
            </a:fld>
            <a:endParaRPr lang="en-US"/>
          </a:p>
        </p:txBody>
      </p:sp>
    </p:spTree>
    <p:extLst>
      <p:ext uri="{BB962C8B-B14F-4D97-AF65-F5344CB8AC3E}">
        <p14:creationId xmlns:p14="http://schemas.microsoft.com/office/powerpoint/2010/main" val="3001085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study published in the American Journal of Sports Medicine helped us determined muscular imbalances within the shoulder region are a huge contributing factor to shoulder pain and injury within wheelchair basketball athletes.  To help correct these muscular imbalances, we will incorporate this functional session to include a stretching and strengthen routine to increase the strength and stability of the shoulder and upper extremities region.  The stretching routine will include both a static and a dynamic portion to help our athletes increase flexibility and maintain range of motion as we develop muscle mass.  The strength routine will help create stabilization within the smaller postural muscles of the shoulder and upper back.  For this portion of the routine, we will use a combination of isometric holds and resistance band exercises to strengthen that area.  Incorporating both these routines will help our athletes correct muscular imbalances, decrease the risk of shoulder injuries, and help continue to prepare our athlete for peak performance in wheelchair basketball.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Burnham RS, Laura M, Nelson L, </a:t>
            </a:r>
            <a:r>
              <a:rPr lang="en-US" sz="1200" b="0" i="0" kern="1200" dirty="0" err="1" smtClean="0">
                <a:solidFill>
                  <a:schemeClr val="tx1"/>
                </a:solidFill>
                <a:effectLst/>
                <a:latin typeface="+mn-lt"/>
                <a:ea typeface="+mn-ea"/>
                <a:cs typeface="+mn-cs"/>
              </a:rPr>
              <a:t>Steadward</a:t>
            </a:r>
            <a:r>
              <a:rPr lang="en-US" sz="1200" b="0" i="0" kern="1200" dirty="0" smtClean="0">
                <a:solidFill>
                  <a:schemeClr val="tx1"/>
                </a:solidFill>
                <a:effectLst/>
                <a:latin typeface="+mn-lt"/>
                <a:ea typeface="+mn-ea"/>
                <a:cs typeface="+mn-cs"/>
              </a:rPr>
              <a:t> R, Reid DC. (1993). Shoulder Pain in Wheelchair Athletes, The Role of Muscle Imbalances.  The American Journal of Sports Medicine. 21(2). 238-242. doi:10.1177 /036354659302100213</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err="1" smtClean="0">
                <a:solidFill>
                  <a:schemeClr val="tx1"/>
                </a:solidFill>
                <a:effectLst/>
                <a:latin typeface="+mn-lt"/>
                <a:ea typeface="+mn-ea"/>
                <a:cs typeface="+mn-cs"/>
              </a:rPr>
              <a:t>Churton</a:t>
            </a:r>
            <a:r>
              <a:rPr lang="en-US" sz="1200" b="0" i="0" kern="1200" dirty="0" smtClean="0">
                <a:solidFill>
                  <a:schemeClr val="tx1"/>
                </a:solidFill>
                <a:effectLst/>
                <a:latin typeface="+mn-lt"/>
                <a:ea typeface="+mn-ea"/>
                <a:cs typeface="+mn-cs"/>
              </a:rPr>
              <a:t> E, Keogh J WL, (2013). Constraints influencing sports wheelchair propulsion performance and injury risk. BMC Sports Science, Medicine and Rehabilitation. 5(3) 1-10. doi:10.1186/2052-1847-5-3</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6EA9C5-198A-B140-AC49-92D0D02DAB16}" type="slidenum">
              <a:rPr lang="en-US" smtClean="0"/>
              <a:t>12</a:t>
            </a:fld>
            <a:endParaRPr lang="en-US"/>
          </a:p>
        </p:txBody>
      </p:sp>
    </p:spTree>
    <p:extLst>
      <p:ext uri="{BB962C8B-B14F-4D97-AF65-F5344CB8AC3E}">
        <p14:creationId xmlns:p14="http://schemas.microsoft.com/office/powerpoint/2010/main" val="3664910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Karon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arm ergometer is a staple machine used to test and increase the cardiac capacity and core strength of this community. In fact, a study comparing the work rate and heart rates of long distance runners, wheelchair athletes, and a healthy control group of able bodied subjects used an arm ergometer for the test. The wheelchair athletes had the greatest reaction displaying as high as 180 BPM with many of the individuals reaching maximal effort. While this result is not unexpected, the fact that the arm ergometer allowed these athletes to rev their heart up this high shows that it is a great method of cardiovascular training.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Another example pertaining to what I am trying to implement at Pitt are repetitive wheelchair sprint performance in wheelchair basketball athletes. A study was conducted to see if sprint performance could be improved through inspiratory muscle training. The study provided me with a wonderful warmup and sprint interval regimen that can be applied to improve the cardiovascular fitness and core strength of our wheelchair bound students.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final exercise to really work the core as well as work the cardiovascular aspect would be rope pull downs. Designed to work the entire upper body and core, repeated intervals with a short break in between is an effective way to strengthen all areas of a wheelchair bound student. Combining all these exercises together for a full session would definitely strength the cardiac output and core strength of this community. </a:t>
            </a:r>
          </a:p>
          <a:p>
            <a:endParaRPr lang="en-US" sz="1200" kern="1200" dirty="0">
              <a:solidFill>
                <a:schemeClr val="tx1"/>
              </a:solidFill>
              <a:effectLst/>
              <a:latin typeface="+mn-lt"/>
              <a:ea typeface="+mn-ea"/>
              <a:cs typeface="+mn-cs"/>
            </a:endParaRPr>
          </a:p>
          <a:p>
            <a:r>
              <a:rPr lang="en-US" sz="3600" dirty="0"/>
              <a:t>Warmup </a:t>
            </a:r>
          </a:p>
          <a:p>
            <a:pPr lvl="1"/>
            <a:r>
              <a:rPr lang="en-US" dirty="0"/>
              <a:t>5 x 20m at self-selected speed</a:t>
            </a:r>
          </a:p>
          <a:p>
            <a:pPr lvl="2"/>
            <a:r>
              <a:rPr lang="en-US" dirty="0"/>
              <a:t>30 seconds of rest in between</a:t>
            </a:r>
          </a:p>
          <a:p>
            <a:r>
              <a:rPr lang="en-US" dirty="0"/>
              <a:t>Arm Ergometer (Cardio)</a:t>
            </a:r>
          </a:p>
          <a:p>
            <a:pPr lvl="1"/>
            <a:r>
              <a:rPr lang="en-US" dirty="0"/>
              <a:t>20 W intervals for 2 minutes or until exhaustion</a:t>
            </a:r>
          </a:p>
          <a:p>
            <a:pPr lvl="1"/>
            <a:r>
              <a:rPr lang="en-US" dirty="0"/>
              <a:t>Maintain 75 to 85 RPM</a:t>
            </a:r>
          </a:p>
          <a:p>
            <a:r>
              <a:rPr lang="en-US" dirty="0"/>
              <a:t>Rope Pulldown (Cardio + Core)</a:t>
            </a:r>
          </a:p>
          <a:p>
            <a:pPr lvl="1"/>
            <a:r>
              <a:rPr lang="en-US" dirty="0"/>
              <a:t>30 second intervals at Level 4 intensity until exhaustion</a:t>
            </a:r>
          </a:p>
          <a:p>
            <a:pPr lvl="1"/>
            <a:r>
              <a:rPr lang="en-US" dirty="0"/>
              <a:t>30 second rest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a:p>
            <a:r>
              <a:rPr lang="en-US" sz="1200" b="1" kern="1200" dirty="0">
                <a:solidFill>
                  <a:schemeClr val="tx1"/>
                </a:solidFill>
                <a:latin typeface="+mn-lt"/>
                <a:ea typeface="+mn-ea"/>
                <a:cs typeface="+mn-cs"/>
              </a:rPr>
              <a:t>Price, D. T., Davidoff, R., &amp; </a:t>
            </a:r>
            <a:r>
              <a:rPr lang="en-US" sz="1200" b="1" kern="1200" dirty="0" err="1">
                <a:solidFill>
                  <a:schemeClr val="tx1"/>
                </a:solidFill>
                <a:latin typeface="+mn-lt"/>
                <a:ea typeface="+mn-ea"/>
                <a:cs typeface="+mn-cs"/>
              </a:rPr>
              <a:t>Balady</a:t>
            </a:r>
            <a:r>
              <a:rPr lang="en-US" sz="1200" b="1" kern="1200" dirty="0">
                <a:solidFill>
                  <a:schemeClr val="tx1"/>
                </a:solidFill>
                <a:latin typeface="+mn-lt"/>
                <a:ea typeface="+mn-ea"/>
                <a:cs typeface="+mn-cs"/>
              </a:rPr>
              <a:t>, G. J. (2000). Comparison of cardiovascular adaptations to long-term arm and leg exercise in wheelchair athletes versus long-distance runners. The American Journal of Cardiology, 85(8), 996-1001. doi:10.1016/s0002-9149(99)00917-0</a:t>
            </a:r>
          </a:p>
          <a:p>
            <a:r>
              <a:rPr lang="en-US" sz="1200" b="1" kern="1200" dirty="0">
                <a:solidFill>
                  <a:schemeClr val="tx1"/>
                </a:solidFill>
                <a:latin typeface="+mn-lt"/>
                <a:ea typeface="+mn-ea"/>
                <a:cs typeface="+mn-cs"/>
              </a:rPr>
              <a:t>Comparing the effects of certain exercises on wheelchair athletes and long distance runners, this study identifies a key exercise that can not only test but improve the well being of the wheelchair community: the arm geometer.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Goosey-</a:t>
            </a:r>
            <a:r>
              <a:rPr lang="en-US" sz="1200" b="1" kern="1200" dirty="0" err="1">
                <a:solidFill>
                  <a:schemeClr val="tx1"/>
                </a:solidFill>
                <a:latin typeface="+mn-lt"/>
                <a:ea typeface="+mn-ea"/>
                <a:cs typeface="+mn-cs"/>
              </a:rPr>
              <a:t>Tolfrey</a:t>
            </a:r>
            <a:r>
              <a:rPr lang="en-US" sz="1200" b="1" kern="1200" dirty="0">
                <a:solidFill>
                  <a:schemeClr val="tx1"/>
                </a:solidFill>
                <a:latin typeface="+mn-lt"/>
                <a:ea typeface="+mn-ea"/>
                <a:cs typeface="+mn-cs"/>
              </a:rPr>
              <a:t>, V., </a:t>
            </a:r>
            <a:r>
              <a:rPr lang="en-US" sz="1200" b="1" kern="1200" dirty="0" err="1">
                <a:solidFill>
                  <a:schemeClr val="tx1"/>
                </a:solidFill>
                <a:latin typeface="+mn-lt"/>
                <a:ea typeface="+mn-ea"/>
                <a:cs typeface="+mn-cs"/>
              </a:rPr>
              <a:t>Foden</a:t>
            </a:r>
            <a:r>
              <a:rPr lang="en-US" sz="1200" b="1" kern="1200" dirty="0">
                <a:solidFill>
                  <a:schemeClr val="tx1"/>
                </a:solidFill>
                <a:latin typeface="+mn-lt"/>
                <a:ea typeface="+mn-ea"/>
                <a:cs typeface="+mn-cs"/>
              </a:rPr>
              <a:t>, E., Perret, C., &amp; </a:t>
            </a:r>
            <a:r>
              <a:rPr lang="en-US" sz="1200" b="1" kern="1200" dirty="0" err="1">
                <a:solidFill>
                  <a:schemeClr val="tx1"/>
                </a:solidFill>
                <a:latin typeface="+mn-lt"/>
                <a:ea typeface="+mn-ea"/>
                <a:cs typeface="+mn-cs"/>
              </a:rPr>
              <a:t>Degens</a:t>
            </a:r>
            <a:r>
              <a:rPr lang="en-US" sz="1200" b="1" kern="1200" dirty="0">
                <a:solidFill>
                  <a:schemeClr val="tx1"/>
                </a:solidFill>
                <a:latin typeface="+mn-lt"/>
                <a:ea typeface="+mn-ea"/>
                <a:cs typeface="+mn-cs"/>
              </a:rPr>
              <a:t>, H. (2008). Effects of inspiratory muscle training on respiratory function and repetitive sprint performance in wheelchair basketball players. British Journal of Sports Medicine, 44(9), 665-668. doi:10.1136/bjsm.2008.049486</a:t>
            </a:r>
          </a:p>
          <a:p>
            <a:r>
              <a:rPr lang="en-US" sz="1200" b="1" kern="1200" dirty="0">
                <a:solidFill>
                  <a:schemeClr val="tx1"/>
                </a:solidFill>
                <a:latin typeface="+mn-lt"/>
                <a:ea typeface="+mn-ea"/>
                <a:cs typeface="+mn-cs"/>
              </a:rPr>
              <a:t>Using respiratory muscle training, this study believed there would be a correlation between inspiratory muscle training and sprint performance improvement in wheelchair athletes. While the study found no correlation, there was still improved respiratory function and higher quality of life for these test subjects.</a:t>
            </a:r>
          </a:p>
          <a:p>
            <a:endParaRPr lang="en-US" dirty="0"/>
          </a:p>
        </p:txBody>
      </p:sp>
      <p:sp>
        <p:nvSpPr>
          <p:cNvPr id="4" name="Slide Number Placeholder 3"/>
          <p:cNvSpPr>
            <a:spLocks noGrp="1"/>
          </p:cNvSpPr>
          <p:nvPr>
            <p:ph type="sldNum" sz="quarter" idx="10"/>
          </p:nvPr>
        </p:nvSpPr>
        <p:spPr/>
        <p:txBody>
          <a:bodyPr/>
          <a:lstStyle/>
          <a:p>
            <a:fld id="{379CEFD5-56A2-644E-B3ED-B4EB794461BC}" type="slidenum">
              <a:rPr lang="en-US" smtClean="0"/>
              <a:t>13</a:t>
            </a:fld>
            <a:endParaRPr lang="en-US"/>
          </a:p>
        </p:txBody>
      </p:sp>
    </p:spTree>
    <p:extLst>
      <p:ext uri="{BB962C8B-B14F-4D97-AF65-F5344CB8AC3E}">
        <p14:creationId xmlns:p14="http://schemas.microsoft.com/office/powerpoint/2010/main" val="3859028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Mackenzie </a:t>
            </a:r>
          </a:p>
          <a:p>
            <a:endParaRPr lang="en-US" sz="8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effectLst/>
                <a:latin typeface="+mn-lt"/>
                <a:ea typeface="+mn-ea"/>
                <a:cs typeface="+mn-cs"/>
              </a:rPr>
              <a:t>In our next session, we will focus on upper body resistance training.  </a:t>
            </a:r>
            <a:r>
              <a:rPr lang="en-US" sz="1200" kern="1200" dirty="0" smtClean="0">
                <a:solidFill>
                  <a:schemeClr val="tx1"/>
                </a:solidFill>
                <a:effectLst/>
                <a:latin typeface="+mn-lt"/>
                <a:ea typeface="+mn-ea"/>
                <a:cs typeface="+mn-cs"/>
              </a:rPr>
              <a:t>We looked at two separate studies from </a:t>
            </a:r>
            <a:r>
              <a:rPr lang="en-US" sz="1200" dirty="0" smtClean="0"/>
              <a:t>Germany Institute of Sport Sciences &amp; International Spinal Cord Society </a:t>
            </a:r>
            <a:r>
              <a:rPr lang="en-US" sz="1200" kern="1200" dirty="0" smtClean="0">
                <a:solidFill>
                  <a:schemeClr val="tx1"/>
                </a:solidFill>
                <a:effectLst/>
                <a:latin typeface="+mn-lt"/>
                <a:ea typeface="+mn-ea"/>
                <a:cs typeface="+mn-cs"/>
              </a:rPr>
              <a:t>that </a:t>
            </a:r>
            <a:r>
              <a:rPr lang="en-US" sz="1200" kern="1200" baseline="0" dirty="0" smtClean="0">
                <a:solidFill>
                  <a:schemeClr val="tx1"/>
                </a:solidFill>
                <a:effectLst/>
                <a:latin typeface="+mn-lt"/>
                <a:ea typeface="+mn-ea"/>
                <a:cs typeface="+mn-cs"/>
              </a:rPr>
              <a:t>examined the effects of resistance training in the upper extremities in wheelchair athletes. </a:t>
            </a:r>
            <a:r>
              <a:rPr lang="en-US" sz="1200" kern="1200" dirty="0" smtClean="0">
                <a:solidFill>
                  <a:schemeClr val="tx1"/>
                </a:solidFill>
                <a:effectLst/>
                <a:latin typeface="+mn-lt"/>
                <a:ea typeface="+mn-ea"/>
                <a:cs typeface="+mn-cs"/>
              </a:rPr>
              <a:t>Exercises included lateral raises, horizontal</a:t>
            </a:r>
            <a:r>
              <a:rPr lang="en-US" sz="1200" kern="1200" baseline="0" dirty="0" smtClean="0">
                <a:solidFill>
                  <a:schemeClr val="tx1"/>
                </a:solidFill>
                <a:effectLst/>
                <a:latin typeface="+mn-lt"/>
                <a:ea typeface="+mn-ea"/>
                <a:cs typeface="+mn-cs"/>
              </a:rPr>
              <a:t> rows, bicep curls, and exercises of the like.  </a:t>
            </a:r>
            <a:r>
              <a:rPr lang="en-US" sz="1200" kern="1200" dirty="0" smtClean="0">
                <a:solidFill>
                  <a:schemeClr val="tx1"/>
                </a:solidFill>
                <a:effectLst/>
                <a:latin typeface="+mn-lt"/>
                <a:ea typeface="+mn-ea"/>
                <a:cs typeface="+mn-cs"/>
              </a:rPr>
              <a:t>Results of these training programs showed that participants had significantly increased isometric shoulder strength</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functionality, decreased pain perception,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increased muscle mass, and decreased arm fat percentage.  By</a:t>
            </a:r>
            <a:r>
              <a:rPr lang="en-US" sz="1200" kern="1200" baseline="0" dirty="0" smtClean="0">
                <a:solidFill>
                  <a:schemeClr val="tx1"/>
                </a:solidFill>
                <a:effectLst/>
                <a:latin typeface="+mn-lt"/>
                <a:ea typeface="+mn-ea"/>
                <a:cs typeface="+mn-cs"/>
              </a:rPr>
              <a:t> including a similar exercise regimen in our disability performance protocol, we will be able to greatly improve upper body strength in students with disabilities.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6EA9C5-198A-B140-AC49-92D0D02DAB16}" type="slidenum">
              <a:rPr lang="en-US" smtClean="0"/>
              <a:t>14</a:t>
            </a:fld>
            <a:endParaRPr lang="en-US"/>
          </a:p>
        </p:txBody>
      </p:sp>
    </p:spTree>
    <p:extLst>
      <p:ext uri="{BB962C8B-B14F-4D97-AF65-F5344CB8AC3E}">
        <p14:creationId xmlns:p14="http://schemas.microsoft.com/office/powerpoint/2010/main" val="511966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Matt 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According</a:t>
            </a:r>
            <a:r>
              <a:rPr lang="en-US" sz="1200" kern="1200" baseline="0" dirty="0" smtClean="0">
                <a:solidFill>
                  <a:schemeClr val="tx1"/>
                </a:solidFill>
                <a:effectLst/>
                <a:latin typeface="+mn-lt"/>
                <a:ea typeface="+mn-ea"/>
                <a:cs typeface="+mn-cs"/>
              </a:rPr>
              <a:t> to the Athlete Development Model from Wheelchair Basketball Canada: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two key parts: </a:t>
            </a:r>
          </a:p>
          <a:p>
            <a:r>
              <a:rPr lang="en-US" sz="1200" kern="1200" dirty="0" smtClean="0">
                <a:solidFill>
                  <a:schemeClr val="tx1"/>
                </a:solidFill>
                <a:effectLst/>
                <a:latin typeface="+mn-lt"/>
                <a:ea typeface="+mn-ea"/>
                <a:cs typeface="+mn-cs"/>
              </a:rPr>
              <a:t>1. Fundamental movements – Pushing forwards, pulling backwards, stopping, starting, pivoting, turning, hopping tilting and getting up. When movements are combined they create things such as agility, balancing, throwing, catching, hoping with the wheelchair, etc. It is also important that players can perform these fundamental movements in the three planes of the body – the frontal, which divides the body between front and back; the sagittal, which divides the body into right and left; and the transverse which divides the body into top and bottom.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2. Basic basketball fundamentals – these include pushing position, dribbling, passing and shooting. It is important that the athletes again are able to perform these skills using the many planes of the body. The key fundamental in regard to motivation is enjoyment. Players need to develop a love and passion for play. The technical decisions are based around simple decisions: should I pass or shoot? Should I dribble left or right?</a:t>
            </a:r>
          </a:p>
          <a:p>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wheelchairs used in Para sports are suited to fit athletes’ bodies and their impairments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depending on their sport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allow them to maximize</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heir performances in competitions.</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effectLst/>
                <a:latin typeface="+mn-lt"/>
                <a:ea typeface="+mn-ea"/>
                <a:cs typeface="+mn-cs"/>
              </a:rPr>
              <a:t>Frogley</a:t>
            </a:r>
            <a:r>
              <a:rPr lang="en-US" sz="1200" b="1" kern="1200" dirty="0" smtClean="0">
                <a:solidFill>
                  <a:schemeClr val="tx1"/>
                </a:solidFill>
                <a:effectLst/>
                <a:latin typeface="+mn-lt"/>
                <a:ea typeface="+mn-ea"/>
                <a:cs typeface="+mn-cs"/>
              </a:rPr>
              <a:t>, M., Frick, T., MacKay, M., </a:t>
            </a:r>
            <a:r>
              <a:rPr lang="en-US" sz="1200" b="1" kern="1200" dirty="0" err="1" smtClean="0">
                <a:solidFill>
                  <a:schemeClr val="tx1"/>
                </a:solidFill>
                <a:effectLst/>
                <a:latin typeface="+mn-lt"/>
                <a:ea typeface="+mn-ea"/>
                <a:cs typeface="+mn-cs"/>
              </a:rPr>
              <a:t>Gittens</a:t>
            </a:r>
            <a:r>
              <a:rPr lang="en-US" sz="1200" b="1" kern="1200" dirty="0" smtClean="0">
                <a:solidFill>
                  <a:schemeClr val="tx1"/>
                </a:solidFill>
                <a:effectLst/>
                <a:latin typeface="+mn-lt"/>
                <a:ea typeface="+mn-ea"/>
                <a:cs typeface="+mn-cs"/>
              </a:rPr>
              <a:t>, W., Ireland, C., Jones, C., &amp; </a:t>
            </a:r>
            <a:r>
              <a:rPr lang="en-US" sz="1200" b="1" kern="1200" dirty="0" err="1" smtClean="0">
                <a:solidFill>
                  <a:schemeClr val="tx1"/>
                </a:solidFill>
                <a:effectLst/>
                <a:latin typeface="+mn-lt"/>
                <a:ea typeface="+mn-ea"/>
                <a:cs typeface="+mn-cs"/>
              </a:rPr>
              <a:t>Woloshyn</a:t>
            </a:r>
            <a:r>
              <a:rPr lang="en-US" sz="1200" b="1" kern="1200" dirty="0" smtClean="0">
                <a:solidFill>
                  <a:schemeClr val="tx1"/>
                </a:solidFill>
                <a:effectLst/>
                <a:latin typeface="+mn-lt"/>
                <a:ea typeface="+mn-ea"/>
                <a:cs typeface="+mn-cs"/>
              </a:rPr>
              <a:t>, K. (</a:t>
            </a:r>
            <a:r>
              <a:rPr lang="en-US" sz="1200" b="1" kern="1200" dirty="0" err="1" smtClean="0">
                <a:solidFill>
                  <a:schemeClr val="tx1"/>
                </a:solidFill>
                <a:effectLst/>
                <a:latin typeface="+mn-lt"/>
                <a:ea typeface="+mn-ea"/>
                <a:cs typeface="+mn-cs"/>
              </a:rPr>
              <a:t>n.d.</a:t>
            </a:r>
            <a:r>
              <a:rPr lang="en-US" sz="1200" b="1" kern="1200" dirty="0" smtClean="0">
                <a:solidFill>
                  <a:schemeClr val="tx1"/>
                </a:solidFill>
                <a:effectLst/>
                <a:latin typeface="+mn-lt"/>
                <a:ea typeface="+mn-ea"/>
                <a:cs typeface="+mn-cs"/>
              </a:rPr>
              <a:t>). Wheelchair Basketball Athlete Development Model Volume 1: LTAD Overview. Retrieved October 17, 2016, from http://</a:t>
            </a:r>
            <a:r>
              <a:rPr lang="en-US" sz="1200" b="1" kern="1200" dirty="0" err="1" smtClean="0">
                <a:solidFill>
                  <a:schemeClr val="tx1"/>
                </a:solidFill>
                <a:effectLst/>
                <a:latin typeface="+mn-lt"/>
                <a:ea typeface="+mn-ea"/>
                <a:cs typeface="+mn-cs"/>
              </a:rPr>
              <a:t>www.wheelchairbasketball.ca</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uploadedFiles</a:t>
            </a:r>
            <a:r>
              <a:rPr lang="en-US" sz="1200" b="1" kern="1200" dirty="0" smtClean="0">
                <a:solidFill>
                  <a:schemeClr val="tx1"/>
                </a:solidFill>
                <a:effectLst/>
                <a:latin typeface="+mn-lt"/>
                <a:ea typeface="+mn-ea"/>
                <a:cs typeface="+mn-cs"/>
              </a:rPr>
              <a:t>/LTAD/LTAD/LTAD Vol 1 Final - Low </a:t>
            </a:r>
            <a:r>
              <a:rPr lang="en-US" sz="1200" b="1" kern="1200" dirty="0" err="1" smtClean="0">
                <a:solidFill>
                  <a:schemeClr val="tx1"/>
                </a:solidFill>
                <a:effectLst/>
                <a:latin typeface="+mn-lt"/>
                <a:ea typeface="+mn-ea"/>
                <a:cs typeface="+mn-cs"/>
              </a:rPr>
              <a:t>Res.pdf</a:t>
            </a: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Para sport explained: Wheelchairs in wheelchair sports. (2016, June 25). Retrieved October 17, 2016, from https://</a:t>
            </a:r>
            <a:r>
              <a:rPr lang="en-US" sz="1200" b="1" kern="1200" dirty="0" err="1" smtClean="0">
                <a:solidFill>
                  <a:schemeClr val="tx1"/>
                </a:solidFill>
                <a:effectLst/>
                <a:latin typeface="+mn-lt"/>
                <a:ea typeface="+mn-ea"/>
                <a:cs typeface="+mn-cs"/>
              </a:rPr>
              <a:t>www.paralympic.org</a:t>
            </a:r>
            <a:r>
              <a:rPr lang="en-US" sz="1200" b="1" kern="1200" dirty="0" smtClean="0">
                <a:solidFill>
                  <a:schemeClr val="tx1"/>
                </a:solidFill>
                <a:effectLst/>
                <a:latin typeface="+mn-lt"/>
                <a:ea typeface="+mn-ea"/>
                <a:cs typeface="+mn-cs"/>
              </a:rPr>
              <a:t>/news/para-sport-explained-wheelchairs-wheelchair-sports</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9C5-198A-B140-AC49-92D0D02DAB1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354738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Karon</a:t>
            </a:r>
            <a:endParaRPr lang="en-US" dirty="0" smtClean="0"/>
          </a:p>
          <a:p>
            <a:endParaRPr lang="en-US" dirty="0"/>
          </a:p>
          <a:p>
            <a:r>
              <a:rPr lang="en-US" dirty="0"/>
              <a:t>Here is</a:t>
            </a:r>
            <a:r>
              <a:rPr lang="en-US" baseline="0" dirty="0"/>
              <a:t> our logical consisting of a breakdown of our basic inputs or what needs to be invested in and inserted into the program for success. Our three different activities, baselines assessments, fitness sessions and training for wheelchair basketball with have short-term outcomes. We will have know each student’s exercise fitness level and experience, basic understanding of how to implement this program considering it is our first time doing it, and we will help them gain better knowledge of wheelchair basketball as a legitimate sport. As we continue to host open gym sessions and have more games the student’s cardiovascular fitness and understanding of the sport with increase as intermediate outcomes. Long-term outcomes will occur months down the road. Injury prevention and increase in performance in wheelchair basketball will come with repeated practice, effort and hard work from everyone involved! All these inputs, activities and outcomes will lead to our ultimate goal: preparing students with disabilities to become wheelchair athletes performing at their peak ability in wheelchair athletics. </a:t>
            </a:r>
            <a:endParaRPr lang="en-US" dirty="0"/>
          </a:p>
        </p:txBody>
      </p:sp>
      <p:sp>
        <p:nvSpPr>
          <p:cNvPr id="4" name="Slide Number Placeholder 3"/>
          <p:cNvSpPr>
            <a:spLocks noGrp="1"/>
          </p:cNvSpPr>
          <p:nvPr>
            <p:ph type="sldNum" sz="quarter" idx="10"/>
          </p:nvPr>
        </p:nvSpPr>
        <p:spPr/>
        <p:txBody>
          <a:bodyPr/>
          <a:lstStyle/>
          <a:p>
            <a:fld id="{EC6EA9C5-198A-B140-AC49-92D0D02DAB16}" type="slidenum">
              <a:rPr lang="en-US" smtClean="0"/>
              <a:t>16</a:t>
            </a:fld>
            <a:endParaRPr lang="en-US"/>
          </a:p>
        </p:txBody>
      </p:sp>
    </p:spTree>
    <p:extLst>
      <p:ext uri="{BB962C8B-B14F-4D97-AF65-F5344CB8AC3E}">
        <p14:creationId xmlns:p14="http://schemas.microsoft.com/office/powerpoint/2010/main" val="2768269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Mackenzie</a:t>
            </a:r>
          </a:p>
          <a:p>
            <a:endParaRPr lang="en-US" baseline="0" dirty="0" smtClean="0"/>
          </a:p>
          <a:p>
            <a:r>
              <a:rPr lang="en-US" baseline="0" dirty="0" smtClean="0"/>
              <a:t>For program start-up, we ask for a budget of approximately $4,500.  The budget for personnel would include the hourly rates for both a basketball coach and physical therapist, which would equal about $2,000.  Necessary equipment, including resistance bands and an upper body ergometer for training, a standing whiteboard for plays, wheelchair-specific basket balls, and uniforms would equal approximately $1,420.  Transportation to and from training, practice, and games, would equal about $660 per week.  Thus, the total budget would equate to $4,500. It should be noted that for universities, colleges, and community centers that are new to wheelchair athletics entirely, and are interested in implementing this program, additional costs, such as wheelchairs, wheelchair attachments, or wheelchair-specific athletic equipment, would also need to be included into the budget.</a:t>
            </a:r>
            <a:endParaRPr lang="en-US" dirty="0"/>
          </a:p>
        </p:txBody>
      </p:sp>
      <p:sp>
        <p:nvSpPr>
          <p:cNvPr id="4" name="Slide Number Placeholder 3"/>
          <p:cNvSpPr>
            <a:spLocks noGrp="1"/>
          </p:cNvSpPr>
          <p:nvPr>
            <p:ph type="sldNum" sz="quarter" idx="10"/>
          </p:nvPr>
        </p:nvSpPr>
        <p:spPr/>
        <p:txBody>
          <a:bodyPr/>
          <a:lstStyle/>
          <a:p>
            <a:fld id="{EC6EA9C5-198A-B140-AC49-92D0D02DAB16}" type="slidenum">
              <a:rPr lang="en-US" smtClean="0"/>
              <a:t>17</a:t>
            </a:fld>
            <a:endParaRPr lang="en-US"/>
          </a:p>
        </p:txBody>
      </p:sp>
    </p:spTree>
    <p:extLst>
      <p:ext uri="{BB962C8B-B14F-4D97-AF65-F5344CB8AC3E}">
        <p14:creationId xmlns:p14="http://schemas.microsoft.com/office/powerpoint/2010/main" val="1283582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Karon</a:t>
            </a:r>
            <a:r>
              <a:rPr lang="en-US" dirty="0" smtClean="0"/>
              <a:t> </a:t>
            </a:r>
            <a:r>
              <a:rPr lang="en-US" dirty="0"/>
              <a:t>Hawkins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January we plan to gather our participation to ensure we have an audience of students with disabilities and able bodied students to enlist in the program. During this </a:t>
            </a:r>
            <a:r>
              <a:rPr lang="en-US" baseline="0" dirty="0" err="1"/>
              <a:t>assemblance</a:t>
            </a:r>
            <a:r>
              <a:rPr lang="en-US" baseline="0" dirty="0"/>
              <a:t> of students we will be preparing our session materials and </a:t>
            </a:r>
            <a:r>
              <a:rPr lang="en-US" baseline="0" dirty="0" err="1"/>
              <a:t>recruting</a:t>
            </a:r>
            <a:r>
              <a:rPr lang="en-US" baseline="0" dirty="0"/>
              <a:t> staff to run and instruct each session. Selecting appropriate staff for this task is key. Following staff recruitment we need order all the necessary equipment through the summer. We suspect that after a month or so we will have a confirmation of where and when the equipment will be delivered. Therefore after this confirmation we will setup pre-assessment sessions with the students and conduct them the following month between August and September. In the middle of September we will conduct our weekly sessions with the students collecting crucial data as we go. After evaluating our results over the next month between October and November we will construct an overall improvement guide for students with disabilities on how they can improve their cardiovascular fitness and prevent future injury. </a:t>
            </a:r>
            <a:endParaRPr lang="en-US" dirty="0"/>
          </a:p>
          <a:p>
            <a:endParaRPr lang="en-US" dirty="0"/>
          </a:p>
        </p:txBody>
      </p:sp>
      <p:sp>
        <p:nvSpPr>
          <p:cNvPr id="4" name="Slide Number Placeholder 3"/>
          <p:cNvSpPr>
            <a:spLocks noGrp="1"/>
          </p:cNvSpPr>
          <p:nvPr>
            <p:ph type="sldNum" sz="quarter" idx="10"/>
          </p:nvPr>
        </p:nvSpPr>
        <p:spPr/>
        <p:txBody>
          <a:bodyPr/>
          <a:lstStyle/>
          <a:p>
            <a:fld id="{EC6EA9C5-198A-B140-AC49-92D0D02DAB16}" type="slidenum">
              <a:rPr lang="en-US" smtClean="0"/>
              <a:t>18</a:t>
            </a:fld>
            <a:endParaRPr lang="en-US"/>
          </a:p>
        </p:txBody>
      </p:sp>
    </p:spTree>
    <p:extLst>
      <p:ext uri="{BB962C8B-B14F-4D97-AF65-F5344CB8AC3E}">
        <p14:creationId xmlns:p14="http://schemas.microsoft.com/office/powerpoint/2010/main" val="2517460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Evan</a:t>
            </a:r>
          </a:p>
          <a:p>
            <a:endParaRPr lang="en-US" baseline="0" dirty="0" smtClean="0"/>
          </a:p>
          <a:p>
            <a:r>
              <a:rPr lang="en-US" baseline="0" dirty="0" smtClean="0"/>
              <a:t>Using </a:t>
            </a:r>
            <a:r>
              <a:rPr lang="en-US" baseline="0" dirty="0"/>
              <a:t>our S.M.A.R.T model we built an actual evaluation for improvement based upon five principles for goals: Specificity, How measureable they are, Attainability, Realism and the Time they take to implement. Using our indicators of increasing awareness of not only wheelchair basketball, but also increasing awareness of the importance of physical for students with disabilities we will effectively decrease the likelihood of injury to this community and increase the accommodation from the University of Pittsburgh for this community. Then by applying our assessment tools such as physical assessments, exercise protocols and education we will ensure this community knows how to care for their physical health and intake appropriate nutrition and will be better equipped for a better quality of life. Each of these strategies follow our S.M.A.R.T model making them effective means of improving the overall fitness and health of students with disabilities. </a:t>
            </a:r>
          </a:p>
          <a:p>
            <a:endParaRPr lang="en-US" baseline="0" dirty="0"/>
          </a:p>
          <a:p>
            <a:r>
              <a:rPr lang="en-US" baseline="0" dirty="0"/>
              <a:t>Indicators:</a:t>
            </a:r>
          </a:p>
          <a:p>
            <a:endParaRPr lang="en-US" baseline="0" dirty="0"/>
          </a:p>
          <a:p>
            <a:r>
              <a:rPr lang="en-US" dirty="0"/>
              <a:t>Increase awareness of wheelchair basketball on the University campus </a:t>
            </a:r>
          </a:p>
          <a:p>
            <a:r>
              <a:rPr lang="en-US" dirty="0"/>
              <a:t>Increase awareness to the importance of physical activity for individuals in wheelchairs. </a:t>
            </a:r>
          </a:p>
          <a:p>
            <a:r>
              <a:rPr lang="en-US" dirty="0"/>
              <a:t>Increase participation in wheelchair basketball on campus </a:t>
            </a:r>
          </a:p>
          <a:p>
            <a:r>
              <a:rPr lang="en-US" dirty="0"/>
              <a:t>Increase participation in disabled students personal training sessions </a:t>
            </a:r>
          </a:p>
          <a:p>
            <a:r>
              <a:rPr lang="en-US" dirty="0"/>
              <a:t>Work to increase wheelchair bound individuals injury prevention to the shoulders, neck, etc.</a:t>
            </a:r>
          </a:p>
          <a:p>
            <a:endParaRPr lang="en-US" baseline="0" dirty="0"/>
          </a:p>
          <a:p>
            <a:r>
              <a:rPr lang="en-US" baseline="0" dirty="0"/>
              <a:t>Assessment Tools:</a:t>
            </a:r>
          </a:p>
          <a:p>
            <a:endParaRPr lang="en-US" baseline="0" dirty="0"/>
          </a:p>
          <a:p>
            <a:r>
              <a:rPr lang="en-US" dirty="0"/>
              <a:t>-We are going to have more open gyms for wheelchair bound students, as well as able bodied students, so students are able to see how fun and difficult the sport is first hand. </a:t>
            </a:r>
          </a:p>
          <a:p>
            <a:endParaRPr lang="en-US" dirty="0"/>
          </a:p>
          <a:p>
            <a:r>
              <a:rPr lang="en-US" dirty="0"/>
              <a:t>-We are going to have a wheelchair basketball game played during half-time at a Pitt basketball game, to help increase exposure to the sport.</a:t>
            </a:r>
          </a:p>
          <a:p>
            <a:r>
              <a:rPr lang="en-US" dirty="0"/>
              <a:t> </a:t>
            </a:r>
          </a:p>
          <a:p>
            <a:r>
              <a:rPr lang="en-US" dirty="0"/>
              <a:t>-Physical assessments and training sessions to test the functional performance of the wheelchair students, in order to help prevent injury, as well as to identify any injuries that have already occurred and need rehabilitation.</a:t>
            </a:r>
          </a:p>
          <a:p>
            <a:r>
              <a:rPr lang="en-US" dirty="0"/>
              <a:t>  </a:t>
            </a:r>
          </a:p>
          <a:p>
            <a:r>
              <a:rPr lang="en-US" dirty="0"/>
              <a:t>-Review of physical assessments and exercise protocols for wheelchair bound individuals through the ACSM recommended prescriptions for those confined to a wheelchair, as well as through other research material.  </a:t>
            </a:r>
          </a:p>
          <a:p>
            <a:endParaRPr lang="en-US" dirty="0"/>
          </a:p>
          <a:p>
            <a:r>
              <a:rPr lang="en-US" dirty="0"/>
              <a:t>-Provide educational courses on the importance of physical activity and how to improve behaviors and skills concerning the appropriate nutrition needed to participate in these physically demanding activities.</a:t>
            </a:r>
          </a:p>
          <a:p>
            <a:endParaRPr lang="en-US" dirty="0"/>
          </a:p>
          <a:p>
            <a:r>
              <a:rPr lang="en-US" baseline="0" dirty="0"/>
              <a:t>-In-person surveys will be conducted after the physical assessment and nutrition courses and then again after the final exercise session to determine if they were helpful in helping to rehabilitate and strengthen past injuries and weaknesses.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1D19347-FB79-4355-A3EA-0E2DD74384B5}" type="slidenum">
              <a:rPr lang="en-US" smtClean="0"/>
              <a:t>19</a:t>
            </a:fld>
            <a:endParaRPr lang="en-US"/>
          </a:p>
        </p:txBody>
      </p:sp>
    </p:spTree>
    <p:extLst>
      <p:ext uri="{BB962C8B-B14F-4D97-AF65-F5344CB8AC3E}">
        <p14:creationId xmlns:p14="http://schemas.microsoft.com/office/powerpoint/2010/main" val="2706578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Evan</a:t>
            </a:r>
            <a:endParaRPr lang="en-US" dirty="0"/>
          </a:p>
          <a:p>
            <a:endParaRPr lang="en-US" dirty="0"/>
          </a:p>
          <a:p>
            <a:r>
              <a:rPr lang="en-US" dirty="0"/>
              <a:t>The University of Pittsburgh is not a wheelchair</a:t>
            </a:r>
            <a:r>
              <a:rPr lang="en-US" baseline="0" dirty="0"/>
              <a:t> friendly campus and does not attract many disabled students to the university. Those students who do attend the university are, either not full time undergraduate students, graduate students, or doctorate students whom are not frequently on campus, or do not have the time to participate in the basketball program on top of their studies. One of the major obstacles placed in front of the wheelchair basketball program is that there is not a professional basketball team in Pittsburgh, to help gather interest around wheelchair basketball, similar to what the Pittsburgh Penguins were able to do with the local sled hockey program. The wheelchair recreation program here at the university is showing promise, which while rising quickly just does not have the funding, or the resources to push the programs further, without outside funding, in comparison to other universities in the area. The University of Pittsburgh is currently playing second fiddle to less established universities.  Slippery Rock University is currently offering Disability sports night on Nov. 6, which will allow students to participate in wheelchair basketball, volleyball, tennis and other sports, to help gather interest and funding for their disability sports programs. Slippery Rock is also hosting a APAC sponsored wheelchair basketball tournament, as well as recently being awarded five new all-purpose sports wheelchairs from the Christopher and Dana Reeve Foundation. </a:t>
            </a:r>
          </a:p>
          <a:p>
            <a:endParaRPr lang="en-US" dirty="0"/>
          </a:p>
        </p:txBody>
      </p:sp>
      <p:sp>
        <p:nvSpPr>
          <p:cNvPr id="4" name="Slide Number Placeholder 3"/>
          <p:cNvSpPr>
            <a:spLocks noGrp="1"/>
          </p:cNvSpPr>
          <p:nvPr>
            <p:ph type="sldNum" sz="quarter" idx="10"/>
          </p:nvPr>
        </p:nvSpPr>
        <p:spPr/>
        <p:txBody>
          <a:bodyPr/>
          <a:lstStyle/>
          <a:p>
            <a:fld id="{11D19347-FB79-4355-A3EA-0E2DD74384B5}" type="slidenum">
              <a:rPr lang="en-US" smtClean="0"/>
              <a:t>2</a:t>
            </a:fld>
            <a:endParaRPr lang="en-US"/>
          </a:p>
        </p:txBody>
      </p:sp>
    </p:spTree>
    <p:extLst>
      <p:ext uri="{BB962C8B-B14F-4D97-AF65-F5344CB8AC3E}">
        <p14:creationId xmlns:p14="http://schemas.microsoft.com/office/powerpoint/2010/main" val="3788457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Mackenzie</a:t>
            </a:r>
          </a:p>
          <a:p>
            <a:endParaRPr lang="en-US" baseline="0" dirty="0" smtClean="0"/>
          </a:p>
          <a:p>
            <a:r>
              <a:rPr lang="en-US" baseline="0" dirty="0" smtClean="0"/>
              <a:t>When </a:t>
            </a:r>
            <a:r>
              <a:rPr lang="en-US" baseline="0" dirty="0"/>
              <a:t>measuring success and satisfaction of the overall program, we must look at program format, effectiveness of athletic training, the program outcomes and goals, and program engagement among participants.  We can assess all of these indicators by monitoring attendance at training sessions, measuring physiological results of athletic and sport training, as well as administering surveys and questionnaires to determine participant’s personal progress and satisfaction with the program</a:t>
            </a:r>
            <a:r>
              <a:rPr lang="en-US" baseline="0" dirty="0" smtClean="0"/>
              <a:t>.</a:t>
            </a:r>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r>
              <a:rPr lang="en-US" baseline="0" dirty="0"/>
              <a:t>I know you did the program</a:t>
            </a:r>
            <a:r>
              <a:rPr lang="is-IS" baseline="0" dirty="0"/>
              <a:t>…did the dean get $5,000 worth</a:t>
            </a:r>
          </a:p>
          <a:p>
            <a:r>
              <a:rPr lang="en-US" baseline="0" dirty="0"/>
              <a:t>H</a:t>
            </a:r>
            <a:r>
              <a:rPr lang="is-IS" baseline="0" dirty="0"/>
              <a:t>ow can we guarantee if the inputs were well used (logic model) and how do we measure the satisfaction</a:t>
            </a:r>
          </a:p>
          <a:p>
            <a:endParaRPr lang="en-US" dirty="0"/>
          </a:p>
        </p:txBody>
      </p:sp>
      <p:sp>
        <p:nvSpPr>
          <p:cNvPr id="4" name="Slide Number Placeholder 3"/>
          <p:cNvSpPr>
            <a:spLocks noGrp="1"/>
          </p:cNvSpPr>
          <p:nvPr>
            <p:ph type="sldNum" sz="quarter" idx="10"/>
          </p:nvPr>
        </p:nvSpPr>
        <p:spPr/>
        <p:txBody>
          <a:bodyPr/>
          <a:lstStyle/>
          <a:p>
            <a:fld id="{EC6EA9C5-198A-B140-AC49-92D0D02DAB16}" type="slidenum">
              <a:rPr lang="en-US" smtClean="0"/>
              <a:t>20</a:t>
            </a:fld>
            <a:endParaRPr lang="en-US"/>
          </a:p>
        </p:txBody>
      </p:sp>
    </p:spTree>
    <p:extLst>
      <p:ext uri="{BB962C8B-B14F-4D97-AF65-F5344CB8AC3E}">
        <p14:creationId xmlns:p14="http://schemas.microsoft.com/office/powerpoint/2010/main" val="1191598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Approximately </a:t>
            </a:r>
            <a:r>
              <a:rPr lang="en-US" dirty="0"/>
              <a:t>11% of college students nationwide are reported as having some</a:t>
            </a:r>
            <a:r>
              <a:rPr lang="en-US" baseline="0" dirty="0"/>
              <a:t> type of</a:t>
            </a:r>
            <a:r>
              <a:rPr lang="en-US" dirty="0"/>
              <a:t> disability.  15%</a:t>
            </a:r>
            <a:r>
              <a:rPr lang="en-US" baseline="0" dirty="0"/>
              <a:t> of those students have an </a:t>
            </a:r>
            <a:r>
              <a:rPr lang="en-US" sz="1200" b="0" i="0" kern="1200" dirty="0">
                <a:solidFill>
                  <a:schemeClr val="tx1"/>
                </a:solidFill>
                <a:effectLst/>
                <a:latin typeface="+mn-lt"/>
                <a:ea typeface="+mn-ea"/>
                <a:cs typeface="+mn-cs"/>
              </a:rPr>
              <a:t>orthopedic or mobility impairment.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Americans with Disabilities Act requires that “reasonable accommodations” be made for students with disabilities,</a:t>
            </a:r>
            <a:r>
              <a:rPr lang="en-US" sz="1200" b="0" i="0" kern="1200" baseline="0" dirty="0">
                <a:solidFill>
                  <a:schemeClr val="tx1"/>
                </a:solidFill>
                <a:effectLst/>
                <a:latin typeface="+mn-lt"/>
                <a:ea typeface="+mn-ea"/>
                <a:cs typeface="+mn-cs"/>
              </a:rPr>
              <a:t> which typically includes housing, transportation, and disability counseling.  While these accommodations are beneficial to students with disabilities, some aspects of student </a:t>
            </a:r>
            <a:r>
              <a:rPr lang="en-US" sz="1200" b="0" i="0" kern="1200" baseline="0" dirty="0" smtClean="0">
                <a:solidFill>
                  <a:schemeClr val="tx1"/>
                </a:solidFill>
                <a:effectLst/>
                <a:latin typeface="+mn-lt"/>
                <a:ea typeface="+mn-ea"/>
                <a:cs typeface="+mn-cs"/>
              </a:rPr>
              <a:t>life are not as accessible for this population of students.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The University of Pittsburgh is considered a very diverse and inclusive </a:t>
            </a:r>
            <a:r>
              <a:rPr lang="en-US" sz="1200" b="0" i="0" kern="1200" baseline="0" dirty="0" smtClean="0">
                <a:solidFill>
                  <a:schemeClr val="tx1"/>
                </a:solidFill>
                <a:effectLst/>
                <a:latin typeface="+mn-lt"/>
                <a:ea typeface="+mn-ea"/>
                <a:cs typeface="+mn-cs"/>
              </a:rPr>
              <a:t>school.  </a:t>
            </a:r>
            <a:r>
              <a:rPr lang="en-US" sz="1200" b="0" i="0" kern="1200" baseline="0" dirty="0">
                <a:solidFill>
                  <a:schemeClr val="tx1"/>
                </a:solidFill>
                <a:effectLst/>
                <a:latin typeface="+mn-lt"/>
                <a:ea typeface="+mn-ea"/>
                <a:cs typeface="+mn-cs"/>
              </a:rPr>
              <a:t>At any given time, the University has over 1,000 students from approximately 108 countries.  At any given time, we only have 4 – 8 students with disabilities in wheelchairs.  The lack of programming for students with disabilities may be a major reason as to why many of them are not enrolling.  As a result, we are denying students with outstanding potential the quality education they deserve, and in turn, denying the University the opportunity of students that possess academic excellence.</a:t>
            </a:r>
          </a:p>
          <a:p>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This year is the University of Pittsburgh’s Year of Diversity, where we recognize and </a:t>
            </a:r>
            <a:r>
              <a:rPr lang="en-US" sz="1200" b="0" i="0" kern="1200" dirty="0">
                <a:solidFill>
                  <a:schemeClr val="tx1"/>
                </a:solidFill>
                <a:effectLst/>
                <a:latin typeface="+mn-lt"/>
                <a:ea typeface="+mn-ea"/>
                <a:cs typeface="+mn-cs"/>
              </a:rPr>
              <a:t>uphold diversity and inclusion as core values.</a:t>
            </a:r>
            <a:r>
              <a:rPr lang="en-US" sz="1200" b="0" i="0" kern="1200" baseline="0" dirty="0">
                <a:solidFill>
                  <a:schemeClr val="tx1"/>
                </a:solidFill>
                <a:effectLst/>
                <a:latin typeface="+mn-lt"/>
                <a:ea typeface="+mn-ea"/>
                <a:cs typeface="+mn-cs"/>
              </a:rPr>
              <a:t>  The University </a:t>
            </a:r>
            <a:r>
              <a:rPr lang="en-US" sz="1200" b="0" i="0" kern="1200" dirty="0">
                <a:solidFill>
                  <a:schemeClr val="tx1"/>
                </a:solidFill>
                <a:effectLst/>
                <a:latin typeface="+mn-lt"/>
                <a:ea typeface="+mn-ea"/>
                <a:cs typeface="+mn-cs"/>
              </a:rPr>
              <a:t>celebrates diversity in all of its forms, including (but not limited to) race, culture, nationality, gender identity, religion, political affiliation, socio-economic status, academic approaches, sexual orientation, age, and physical ability.</a:t>
            </a:r>
            <a:r>
              <a:rPr lang="en-US" sz="1200" b="0" i="0" kern="1200" baseline="0" dirty="0">
                <a:solidFill>
                  <a:schemeClr val="tx1"/>
                </a:solidFill>
                <a:effectLst/>
                <a:latin typeface="+mn-lt"/>
                <a:ea typeface="+mn-ea"/>
                <a:cs typeface="+mn-cs"/>
              </a:rPr>
              <a:t>  The </a:t>
            </a:r>
            <a:r>
              <a:rPr lang="en-US" sz="1200" b="0" i="0" kern="1200" baseline="0" dirty="0" smtClean="0">
                <a:solidFill>
                  <a:schemeClr val="tx1"/>
                </a:solidFill>
                <a:effectLst/>
                <a:latin typeface="+mn-lt"/>
                <a:ea typeface="+mn-ea"/>
                <a:cs typeface="+mn-cs"/>
              </a:rPr>
              <a:t>Wheelchair Disability Performance Protocol will </a:t>
            </a:r>
            <a:r>
              <a:rPr lang="en-US" sz="1200" b="0" i="0" kern="1200" baseline="0" dirty="0">
                <a:solidFill>
                  <a:schemeClr val="tx1"/>
                </a:solidFill>
                <a:effectLst/>
                <a:latin typeface="+mn-lt"/>
                <a:ea typeface="+mn-ea"/>
                <a:cs typeface="+mn-cs"/>
              </a:rPr>
              <a:t>give students with disabilities the opportunity to be included, recognized, and respected.  Here, at the University of Pittsburgh, we can </a:t>
            </a:r>
            <a:r>
              <a:rPr lang="en-US" sz="1200" b="0" i="0" kern="1200" dirty="0">
                <a:solidFill>
                  <a:schemeClr val="tx1"/>
                </a:solidFill>
                <a:effectLst/>
                <a:latin typeface="+mn-lt"/>
                <a:ea typeface="+mn-ea"/>
                <a:cs typeface="+mn-cs"/>
              </a:rPr>
              <a:t>work together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to</a:t>
            </a:r>
            <a:r>
              <a:rPr lang="en-US" sz="1200" b="0" i="0" kern="1200" baseline="0" dirty="0">
                <a:solidFill>
                  <a:schemeClr val="tx1"/>
                </a:solidFill>
                <a:effectLst/>
                <a:latin typeface="+mn-lt"/>
                <a:ea typeface="+mn-ea"/>
                <a:cs typeface="+mn-cs"/>
              </a:rPr>
              <a:t> equip, encourage, and enable our students with disabilities.    </a:t>
            </a:r>
            <a:endParaRPr lang="en-US" dirty="0"/>
          </a:p>
        </p:txBody>
      </p:sp>
      <p:sp>
        <p:nvSpPr>
          <p:cNvPr id="4" name="Slide Number Placeholder 3"/>
          <p:cNvSpPr>
            <a:spLocks noGrp="1"/>
          </p:cNvSpPr>
          <p:nvPr>
            <p:ph type="sldNum" sz="quarter" idx="10"/>
          </p:nvPr>
        </p:nvSpPr>
        <p:spPr/>
        <p:txBody>
          <a:bodyPr/>
          <a:lstStyle/>
          <a:p>
            <a:fld id="{EC6EA9C5-198A-B140-AC49-92D0D02DAB16}" type="slidenum">
              <a:rPr lang="en-US" smtClean="0"/>
              <a:t>21</a:t>
            </a:fld>
            <a:endParaRPr lang="en-US"/>
          </a:p>
        </p:txBody>
      </p:sp>
    </p:spTree>
    <p:extLst>
      <p:ext uri="{BB962C8B-B14F-4D97-AF65-F5344CB8AC3E}">
        <p14:creationId xmlns:p14="http://schemas.microsoft.com/office/powerpoint/2010/main" val="4010356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Evan</a:t>
            </a:r>
            <a:endParaRPr lang="en-US" dirty="0"/>
          </a:p>
          <a:p>
            <a:endParaRPr lang="en-US" dirty="0"/>
          </a:p>
          <a:p>
            <a:r>
              <a:rPr lang="en-US" dirty="0"/>
              <a:t>Safety is</a:t>
            </a:r>
            <a:r>
              <a:rPr lang="en-US" baseline="0" dirty="0"/>
              <a:t> a primary concern for all individuals taking part in sporting events. It is important for the wheelchair athletes, as well as the university to make sure that all wheelchair athletes are physically ready and capable to take part in the exhibition basketball games. In order to do so, it is vitally important that a fitness regimen is created to help these individuals avoid injuries. Injuries to the rotator cuff and the neck are very common in those people confined to a wheelchair and muscular training needs to be done in order to avoid these problems all together, or even rehabilitate those already suffering from previous injuries. Getting an understanding of prior activity level, training sessions, and interest in the league is needed to provide the best and safest opportunities for these students to play basketball.</a:t>
            </a:r>
          </a:p>
          <a:p>
            <a:endParaRPr lang="en-US" baseline="0" dirty="0"/>
          </a:p>
          <a:p>
            <a:r>
              <a:rPr lang="en-US" dirty="0"/>
              <a:t>Where are these individuals now in terms of physical fitness? Is it safe for them to begin playing right away?</a:t>
            </a:r>
          </a:p>
          <a:p>
            <a:endParaRPr lang="en-US" dirty="0"/>
          </a:p>
          <a:p>
            <a:r>
              <a:rPr lang="en-US" dirty="0"/>
              <a:t>To</a:t>
            </a:r>
            <a:r>
              <a:rPr lang="en-US" baseline="0" dirty="0"/>
              <a:t> answer these vital questions we will be conducting a physical activity readiness questionnaire, as well as a physical assessment to determine where these individuals are physically at this time. </a:t>
            </a:r>
          </a:p>
          <a:p>
            <a:endParaRPr lang="en-US" baseline="0" dirty="0"/>
          </a:p>
          <a:p>
            <a:r>
              <a:rPr lang="en-US" baseline="0" dirty="0"/>
              <a:t>Assessing;</a:t>
            </a:r>
            <a:endParaRPr lang="en-US" dirty="0"/>
          </a:p>
          <a:p>
            <a:r>
              <a:rPr lang="en-US" dirty="0"/>
              <a:t>Rotator Cuff and neck Injuries</a:t>
            </a:r>
          </a:p>
          <a:p>
            <a:r>
              <a:rPr lang="en-US" dirty="0"/>
              <a:t>Activity levels</a:t>
            </a:r>
          </a:p>
          <a:p>
            <a:r>
              <a:rPr lang="en-US" dirty="0"/>
              <a:t>Prior training to participating in the program </a:t>
            </a:r>
          </a:p>
          <a:p>
            <a:r>
              <a:rPr lang="en-US" dirty="0">
                <a:latin typeface="Times New Roman" charset="0"/>
                <a:ea typeface="Times New Roman" charset="0"/>
                <a:cs typeface="Times New Roman" charset="0"/>
              </a:rPr>
              <a:t>Free training sessions available to wheelchair athletes/students.</a:t>
            </a:r>
          </a:p>
          <a:p>
            <a:r>
              <a:rPr lang="en-US" dirty="0"/>
              <a:t>Interest in the wheelchair basketball program from the disabled population, as well as the able bodied.</a:t>
            </a:r>
          </a:p>
          <a:p>
            <a:endParaRPr lang="en-US" dirty="0"/>
          </a:p>
        </p:txBody>
      </p:sp>
      <p:sp>
        <p:nvSpPr>
          <p:cNvPr id="4" name="Slide Number Placeholder 3"/>
          <p:cNvSpPr>
            <a:spLocks noGrp="1"/>
          </p:cNvSpPr>
          <p:nvPr>
            <p:ph type="sldNum" sz="quarter" idx="10"/>
          </p:nvPr>
        </p:nvSpPr>
        <p:spPr/>
        <p:txBody>
          <a:bodyPr/>
          <a:lstStyle/>
          <a:p>
            <a:fld id="{11D19347-FB79-4355-A3EA-0E2DD74384B5}" type="slidenum">
              <a:rPr lang="en-US" smtClean="0"/>
              <a:t>3</a:t>
            </a:fld>
            <a:endParaRPr lang="en-US"/>
          </a:p>
        </p:txBody>
      </p:sp>
    </p:spTree>
    <p:extLst>
      <p:ext uri="{BB962C8B-B14F-4D97-AF65-F5344CB8AC3E}">
        <p14:creationId xmlns:p14="http://schemas.microsoft.com/office/powerpoint/2010/main" val="4052593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Mackenzie</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drives this work?  The Health Belief Model.  By using the Health Belief Model, we can focus on participant’s perceived benefits, perceived</a:t>
            </a:r>
            <a:r>
              <a:rPr lang="en-US" sz="1200" kern="1200" baseline="0" dirty="0" smtClean="0">
                <a:solidFill>
                  <a:schemeClr val="tx1"/>
                </a:solidFill>
                <a:effectLst/>
                <a:latin typeface="+mn-lt"/>
                <a:ea typeface="+mn-ea"/>
                <a:cs typeface="+mn-cs"/>
              </a:rPr>
              <a:t> barriers, and cues to action.  In other words, participants can evaluate the benefits of this program, such as increased muscular strength / the barriers of this program, such as having the amount of time and effort required for this program / and the motivation for wanting to participate in this program, for example, the opportunity to be a part of a college sports team.  </a:t>
            </a:r>
            <a:r>
              <a:rPr lang="en-US" sz="1200" kern="1200" dirty="0" smtClean="0">
                <a:solidFill>
                  <a:schemeClr val="tx1"/>
                </a:solidFill>
                <a:effectLst/>
                <a:latin typeface="+mn-lt"/>
                <a:ea typeface="+mn-ea"/>
                <a:cs typeface="+mn-cs"/>
              </a:rPr>
              <a:t>While extensive, the Health Belief Model is an excellent tool we can use to understand the thought processes of our population, ultimately allowing us to follow through with a successful program for students in wheelchairs.</a:t>
            </a:r>
          </a:p>
        </p:txBody>
      </p:sp>
      <p:sp>
        <p:nvSpPr>
          <p:cNvPr id="4" name="Slide Number Placeholder 3"/>
          <p:cNvSpPr>
            <a:spLocks noGrp="1"/>
          </p:cNvSpPr>
          <p:nvPr>
            <p:ph type="sldNum" sz="quarter" idx="10"/>
          </p:nvPr>
        </p:nvSpPr>
        <p:spPr/>
        <p:txBody>
          <a:bodyPr/>
          <a:lstStyle/>
          <a:p>
            <a:fld id="{EC6EA9C5-198A-B140-AC49-92D0D02DAB16}" type="slidenum">
              <a:rPr lang="en-US" smtClean="0"/>
              <a:t>4</a:t>
            </a:fld>
            <a:endParaRPr lang="en-US"/>
          </a:p>
        </p:txBody>
      </p:sp>
    </p:spTree>
    <p:extLst>
      <p:ext uri="{BB962C8B-B14F-4D97-AF65-F5344CB8AC3E}">
        <p14:creationId xmlns:p14="http://schemas.microsoft.com/office/powerpoint/2010/main" val="1383689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University of Pittsburgh has a passion student affairs staff working to help improve participation and awareness for students with disabilities on campus.  They have made significant improvements for these individuals over the past few years.  However, the University of Pittsburgh’s terrain possess tough accommodations for these individuals and makes it difficult to continue to create change. But, currently wheelchair basketball intramurals are available for interested students with disabilities and able bodied students as well.  We plan to assist the work the student affairs staff has done by increasing awareness and providing these students with disabilities more opportunity to become involved in group sporting activities.  Preparing these students and helping to establish a foundation of wheelchair athletic programs will we can continue to make The University of Pittsburgh a more wheelchair friendly campus.</a:t>
            </a:r>
          </a:p>
          <a:p>
            <a:endParaRPr lang="en-US" dirty="0"/>
          </a:p>
        </p:txBody>
      </p:sp>
      <p:sp>
        <p:nvSpPr>
          <p:cNvPr id="4" name="Slide Number Placeholder 3"/>
          <p:cNvSpPr>
            <a:spLocks noGrp="1"/>
          </p:cNvSpPr>
          <p:nvPr>
            <p:ph type="sldNum" sz="quarter" idx="10"/>
          </p:nvPr>
        </p:nvSpPr>
        <p:spPr/>
        <p:txBody>
          <a:bodyPr/>
          <a:lstStyle/>
          <a:p>
            <a:fld id="{EC6EA9C5-198A-B140-AC49-92D0D02DAB16}" type="slidenum">
              <a:rPr lang="en-US" smtClean="0"/>
              <a:t>5</a:t>
            </a:fld>
            <a:endParaRPr lang="en-US"/>
          </a:p>
        </p:txBody>
      </p:sp>
    </p:spTree>
    <p:extLst>
      <p:ext uri="{BB962C8B-B14F-4D97-AF65-F5344CB8AC3E}">
        <p14:creationId xmlns:p14="http://schemas.microsoft.com/office/powerpoint/2010/main" val="483646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Partnering</a:t>
            </a:r>
            <a:r>
              <a:rPr lang="en-US" baseline="0" dirty="0" smtClean="0"/>
              <a:t> and teaming up with local groups could be very beneficial for the University of Pittsburgh to revamp this program.</a:t>
            </a:r>
          </a:p>
          <a:p>
            <a:r>
              <a:rPr lang="en-US" baseline="0" dirty="0" smtClean="0"/>
              <a:t>Collaborations with Slippery Rock and </a:t>
            </a:r>
            <a:r>
              <a:rPr lang="en-US" baseline="0" dirty="0" err="1" smtClean="0"/>
              <a:t>Edinboro</a:t>
            </a:r>
            <a:r>
              <a:rPr lang="en-US" baseline="0" dirty="0" smtClean="0"/>
              <a:t> University of Pennsylvania can help with the next course of action for students with disabilities as well as what needs to be in place and offered to these students to attend a top tier University that Pittsburgh is.</a:t>
            </a:r>
          </a:p>
          <a:p>
            <a:r>
              <a:rPr lang="en-US" baseline="0" dirty="0" smtClean="0"/>
              <a:t>Working with campus groups such as sororities and fraternities can help make the Pitt community as a whole more knowledgeable of these students and their struggles and help out in different ways.</a:t>
            </a:r>
          </a:p>
          <a:p>
            <a:r>
              <a:rPr lang="en-US" baseline="0" dirty="0" smtClean="0"/>
              <a:t>Utilizing our own resources will be a crucial factor as well. A partnership with the Pitt Men’s and Women’s Basketball programs can be vital. A halftime showcase at one of the games can make not only the audience but the City of Pittsburgh as a whole more knowledgeable.</a:t>
            </a:r>
            <a:endParaRPr lang="en-US" dirty="0"/>
          </a:p>
        </p:txBody>
      </p:sp>
      <p:sp>
        <p:nvSpPr>
          <p:cNvPr id="4" name="Slide Number Placeholder 3"/>
          <p:cNvSpPr>
            <a:spLocks noGrp="1"/>
          </p:cNvSpPr>
          <p:nvPr>
            <p:ph type="sldNum" sz="quarter" idx="10"/>
          </p:nvPr>
        </p:nvSpPr>
        <p:spPr/>
        <p:txBody>
          <a:bodyPr/>
          <a:lstStyle/>
          <a:p>
            <a:fld id="{EC6EA9C5-198A-B140-AC49-92D0D02DAB16}" type="slidenum">
              <a:rPr lang="en-US" smtClean="0"/>
              <a:t>6</a:t>
            </a:fld>
            <a:endParaRPr lang="en-US"/>
          </a:p>
        </p:txBody>
      </p:sp>
    </p:spTree>
    <p:extLst>
      <p:ext uri="{BB962C8B-B14F-4D97-AF65-F5344CB8AC3E}">
        <p14:creationId xmlns:p14="http://schemas.microsoft.com/office/powerpoint/2010/main" val="1783268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stated earlier by my fellow colleagues,</a:t>
            </a:r>
            <a:r>
              <a:rPr lang="en-US" baseline="0" dirty="0" smtClean="0"/>
              <a:t> the University of Pittsburgh is not campus friendly for students with disabilities. This is not a major university that offers various programs for disabled students. For the University of Arizona which is located in </a:t>
            </a:r>
            <a:r>
              <a:rPr lang="en-US" baseline="0" dirty="0" err="1" smtClean="0"/>
              <a:t>Tuscon</a:t>
            </a:r>
            <a:r>
              <a:rPr lang="en-US" baseline="0" dirty="0" smtClean="0"/>
              <a:t>, Arizona has a full Full 5 on 5 Wheelchair Basketball Intramural League.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needs to be more of push for these students to get what they need and have the university make the proper accommodations for the population of disabled students to grow and actually be retained here. One of the major problems currently is funding which is essential to getting this program above and beyond of what it needs to be. The pieces are in place already due to the diligent work of the Student Affair Staff and they are continuing to find ways to make this better for student with disabilities.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***Non-disabled athletes have</a:t>
            </a:r>
            <a:r>
              <a:rPr lang="en-US" baseline="0" dirty="0" smtClean="0"/>
              <a:t> the option to </a:t>
            </a:r>
            <a:r>
              <a:rPr lang="en-US" dirty="0" smtClean="0"/>
              <a:t>choose from 1 of </a:t>
            </a:r>
            <a:r>
              <a:rPr lang="en-US" sz="1200" b="0" i="0" kern="1200" dirty="0" smtClean="0">
                <a:solidFill>
                  <a:schemeClr val="tx1"/>
                </a:solidFill>
                <a:effectLst/>
                <a:latin typeface="+mn-lt"/>
                <a:ea typeface="+mn-ea"/>
                <a:cs typeface="+mn-cs"/>
              </a:rPr>
              <a:t>348 Division I college basketball teams.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Athletes with disabilities can choose from only 1 of 12 collegiate programs that make up the Intercollegiate Division of the National Wheelchair Basketball Association.  This is an example of the lack of resources we have dedicated to students with disabilities, and the dire need for more inclusive collegiate level sports that this population </a:t>
            </a:r>
            <a:r>
              <a:rPr lang="en-US" sz="1200" b="0" i="0" kern="1200" baseline="0" dirty="0" smtClean="0">
                <a:solidFill>
                  <a:schemeClr val="tx1"/>
                </a:solidFill>
                <a:effectLst/>
                <a:latin typeface="+mn-lt"/>
                <a:ea typeface="+mn-ea"/>
                <a:cs typeface="+mn-cs"/>
              </a:rPr>
              <a:t>can be a part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C6EA9C5-198A-B140-AC49-92D0D02DAB16}" type="slidenum">
              <a:rPr lang="en-US" smtClean="0"/>
              <a:t>7</a:t>
            </a:fld>
            <a:endParaRPr lang="en-US" dirty="0"/>
          </a:p>
        </p:txBody>
      </p:sp>
    </p:spTree>
    <p:extLst>
      <p:ext uri="{BB962C8B-B14F-4D97-AF65-F5344CB8AC3E}">
        <p14:creationId xmlns:p14="http://schemas.microsoft.com/office/powerpoint/2010/main" val="809616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With our population being students with disabilities looking for participation in wheelchair basketball, we have devised a goal to promote peak performance within these interested students and prepare them to participate within the sport.  There are three main factors helping us to reach that peak performance platform.  The first is assessing baseline exercise and physical activity levels.  The second is injury prevention and the third is increase sports performance.  Once exercise levels are assessed we will have a baseline knowledge to then provide proper that injury prevention and sport specific 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C6EA9C5-198A-B140-AC49-92D0D02DAB16}" type="slidenum">
              <a:rPr lang="en-US" smtClean="0"/>
              <a:t>8</a:t>
            </a:fld>
            <a:endParaRPr lang="en-US"/>
          </a:p>
        </p:txBody>
      </p:sp>
    </p:spTree>
    <p:extLst>
      <p:ext uri="{BB962C8B-B14F-4D97-AF65-F5344CB8AC3E}">
        <p14:creationId xmlns:p14="http://schemas.microsoft.com/office/powerpoint/2010/main" val="4052151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Many of the injuries associated with wheelchair basketball occur in the upper limb portion of the body.  If you look in the picture above, it provides you an example of how these athletes are in a constant posterior posture during competition. This type of posture combined with propulsion of one wheelchair puts added strain on the humeral head of the shoulder and rotator cuff.  This puts an athlete competing in a wheelchair at an increased risk of developing a shoulder injury.  Another factor that we increasing the risk of injury in wheelchair athletes are muscular imbalances within the upper truck and limbs.  We will work to decrease the potential risk of injuries and correct muscular imbalances to help these individuals reach that peak performance level.  This will be done by assessing baseline exercise and physical activity levels, then properly apply sessions to increase cardiovascular fitness, core strength, upper limb flexibility and upper limb strength.  This foundation of fitness will then be applied to the movements and skills specific to those demonstrated within wheelchair basketball competition.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6EA9C5-198A-B140-AC49-92D0D02DAB16}" type="slidenum">
              <a:rPr lang="en-US" smtClean="0"/>
              <a:t>9</a:t>
            </a:fld>
            <a:endParaRPr lang="en-US"/>
          </a:p>
        </p:txBody>
      </p:sp>
    </p:spTree>
    <p:extLst>
      <p:ext uri="{BB962C8B-B14F-4D97-AF65-F5344CB8AC3E}">
        <p14:creationId xmlns:p14="http://schemas.microsoft.com/office/powerpoint/2010/main" val="2054711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61BEF0D-F0BB-DE4B-95CE-6DB70DBA9567}" type="datetimeFigureOut">
              <a:rPr lang="en-US" smtClean="0"/>
              <a:pPr/>
              <a:t>1/24/2017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57F1E4F-1CFF-5643-939E-217C01CDF565}"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17936859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656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0121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578474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61BEF0D-F0BB-DE4B-95CE-6DB70DBA9567}" type="datetimeFigureOut">
              <a:rPr lang="en-US" smtClean="0"/>
              <a:pPr/>
              <a:t>1/24/2017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17804646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29445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2345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8420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448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61BEF0D-F0BB-DE4B-95CE-6DB70DBA9567}" type="datetimeFigureOut">
              <a:rPr lang="en-US" smtClean="0"/>
              <a:pPr/>
              <a:t>1/24/2017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377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61BEF0D-F0BB-DE4B-95CE-6DB70DBA9567}" type="datetimeFigureOut">
              <a:rPr lang="en-US" smtClean="0"/>
              <a:pPr/>
              <a:t>1/24/2017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94624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61BEF0D-F0BB-DE4B-95CE-6DB70DBA9567}" type="datetimeFigureOut">
              <a:rPr lang="en-US" smtClean="0"/>
              <a:pPr/>
              <a:t>1/24/2017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57F1E4F-1CFF-5643-939E-217C01CDF56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08112563"/>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tiff"/></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871028" y="514787"/>
            <a:ext cx="10488706" cy="841375"/>
          </a:xfrm>
        </p:spPr>
        <p:txBody>
          <a:bodyPr>
            <a:normAutofit/>
          </a:bodyPr>
          <a:lstStyle/>
          <a:p>
            <a:r>
              <a:rPr lang="en-US" dirty="0" smtClean="0"/>
              <a:t>Wheelchair </a:t>
            </a:r>
            <a:r>
              <a:rPr lang="en-US" dirty="0"/>
              <a:t>Disability Performance Protocol</a:t>
            </a:r>
          </a:p>
        </p:txBody>
      </p:sp>
      <p:pic>
        <p:nvPicPr>
          <p:cNvPr id="1038" name="Picture 14" descr="Image result for pit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451" y="2087139"/>
            <a:ext cx="2487024" cy="75898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wheelchair basket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028" y="1427639"/>
            <a:ext cx="7776794" cy="466154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8955314" y="3338286"/>
            <a:ext cx="2264229" cy="1754326"/>
          </a:xfrm>
          <a:prstGeom prst="rect">
            <a:avLst/>
          </a:prstGeom>
          <a:noFill/>
        </p:spPr>
        <p:txBody>
          <a:bodyPr wrap="square" rtlCol="0">
            <a:spAutoFit/>
          </a:bodyPr>
          <a:lstStyle/>
          <a:p>
            <a:pPr marL="285750" indent="-285750">
              <a:buFont typeface="Arial" panose="020B0604020202020204" pitchFamily="34" charset="0"/>
              <a:buChar char="•"/>
            </a:pPr>
            <a:r>
              <a:rPr lang="en-US" dirty="0"/>
              <a:t>Mackenzie </a:t>
            </a:r>
            <a:r>
              <a:rPr lang="en-US" dirty="0" err="1"/>
              <a:t>Slabe</a:t>
            </a:r>
            <a:endParaRPr lang="en-US" dirty="0"/>
          </a:p>
          <a:p>
            <a:pPr marL="285750" indent="-285750">
              <a:buFont typeface="Arial" panose="020B0604020202020204" pitchFamily="34" charset="0"/>
              <a:buChar char="•"/>
            </a:pPr>
            <a:r>
              <a:rPr lang="en-US" dirty="0"/>
              <a:t>Matthew Sabatini </a:t>
            </a:r>
          </a:p>
          <a:p>
            <a:pPr marL="285750" indent="-285750">
              <a:buFont typeface="Arial" panose="020B0604020202020204" pitchFamily="34" charset="0"/>
              <a:buChar char="•"/>
            </a:pPr>
            <a:r>
              <a:rPr lang="en-US" dirty="0" err="1" smtClean="0"/>
              <a:t>Karon</a:t>
            </a:r>
            <a:r>
              <a:rPr lang="en-US" dirty="0" smtClean="0"/>
              <a:t> </a:t>
            </a:r>
            <a:r>
              <a:rPr lang="en-US" dirty="0"/>
              <a:t>Hawkins </a:t>
            </a:r>
          </a:p>
          <a:p>
            <a:pPr marL="285750" indent="-285750">
              <a:buFont typeface="Arial" panose="020B0604020202020204" pitchFamily="34" charset="0"/>
              <a:buChar char="•"/>
            </a:pPr>
            <a:r>
              <a:rPr lang="en-US" dirty="0"/>
              <a:t>Evan Hanberry </a:t>
            </a:r>
          </a:p>
          <a:p>
            <a:pPr marL="285750" indent="-285750">
              <a:buFont typeface="Arial" panose="020B0604020202020204" pitchFamily="34" charset="0"/>
              <a:buChar char="•"/>
            </a:pPr>
            <a:r>
              <a:rPr lang="en-US" dirty="0"/>
              <a:t>Matthew Dompreh</a:t>
            </a:r>
          </a:p>
        </p:txBody>
      </p:sp>
    </p:spTree>
    <p:extLst>
      <p:ext uri="{BB962C8B-B14F-4D97-AF65-F5344CB8AC3E}">
        <p14:creationId xmlns:p14="http://schemas.microsoft.com/office/powerpoint/2010/main" val="3860334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51069" y="445417"/>
            <a:ext cx="4485939" cy="791714"/>
          </a:xfrm>
        </p:spPr>
        <p:txBody>
          <a:bodyPr/>
          <a:lstStyle/>
          <a:p>
            <a:r>
              <a:rPr lang="en-US" dirty="0"/>
              <a:t>Program Overview</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933075563"/>
              </p:ext>
            </p:extLst>
          </p:nvPr>
        </p:nvGraphicFramePr>
        <p:xfrm>
          <a:off x="742278" y="1237131"/>
          <a:ext cx="11241741" cy="5346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1634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87998"/>
          </a:xfrm>
        </p:spPr>
        <p:txBody>
          <a:bodyPr>
            <a:normAutofit/>
          </a:bodyPr>
          <a:lstStyle/>
          <a:p>
            <a:r>
              <a:rPr lang="en-US" dirty="0"/>
              <a:t>Session 1: Physical </a:t>
            </a:r>
            <a:r>
              <a:rPr lang="en-US" dirty="0" smtClean="0"/>
              <a:t>Assessment</a:t>
            </a:r>
            <a:endParaRPr lang="en-US" dirty="0"/>
          </a:p>
        </p:txBody>
      </p:sp>
      <p:sp>
        <p:nvSpPr>
          <p:cNvPr id="3" name="Content Placeholder 2"/>
          <p:cNvSpPr>
            <a:spLocks noGrp="1"/>
          </p:cNvSpPr>
          <p:nvPr>
            <p:ph idx="1"/>
          </p:nvPr>
        </p:nvSpPr>
        <p:spPr>
          <a:xfrm>
            <a:off x="1371600" y="2320263"/>
            <a:ext cx="5552871" cy="3318936"/>
          </a:xfrm>
        </p:spPr>
        <p:txBody>
          <a:bodyPr>
            <a:normAutofit/>
          </a:bodyPr>
          <a:lstStyle/>
          <a:p>
            <a:r>
              <a:rPr lang="en-US" sz="3600" dirty="0"/>
              <a:t>Functional </a:t>
            </a:r>
            <a:r>
              <a:rPr lang="en-US" sz="3600" dirty="0" smtClean="0"/>
              <a:t>assessment</a:t>
            </a:r>
            <a:endParaRPr lang="en-US" sz="3600" dirty="0"/>
          </a:p>
          <a:p>
            <a:r>
              <a:rPr lang="en-US" sz="3600" dirty="0"/>
              <a:t>Purpose of the exercise test &amp; </a:t>
            </a:r>
            <a:r>
              <a:rPr lang="en-US" sz="3600" dirty="0" smtClean="0"/>
              <a:t>equipment</a:t>
            </a:r>
            <a:endParaRPr lang="en-US" sz="3600" dirty="0"/>
          </a:p>
          <a:p>
            <a:r>
              <a:rPr lang="en-US" sz="3600" dirty="0"/>
              <a:t>Sport-specific indoor CRF assessment</a:t>
            </a:r>
          </a:p>
          <a:p>
            <a:endParaRPr lang="en-US" dirty="0"/>
          </a:p>
        </p:txBody>
      </p:sp>
      <p:pic>
        <p:nvPicPr>
          <p:cNvPr id="5122" name="Picture 2" descr="Image result for clipboard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5974" y="2320263"/>
            <a:ext cx="3276826" cy="3124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800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70636" y="1807284"/>
            <a:ext cx="6587152" cy="4356847"/>
          </a:xfrm>
        </p:spPr>
        <p:txBody>
          <a:bodyPr>
            <a:normAutofit/>
          </a:bodyPr>
          <a:lstStyle/>
          <a:p>
            <a:pPr marL="285750" indent="-285750">
              <a:lnSpc>
                <a:spcPct val="150000"/>
              </a:lnSpc>
              <a:spcAft>
                <a:spcPts val="0"/>
              </a:spcAft>
            </a:pPr>
            <a:r>
              <a:rPr lang="en-US" sz="3600" dirty="0"/>
              <a:t>Upper Limbs, Shoulders, </a:t>
            </a:r>
            <a:r>
              <a:rPr lang="en-US" sz="3600" dirty="0" smtClean="0"/>
              <a:t>Back</a:t>
            </a:r>
            <a:endParaRPr lang="en-US" sz="3200" dirty="0"/>
          </a:p>
          <a:p>
            <a:pPr marL="742950" lvl="1" indent="-285750">
              <a:lnSpc>
                <a:spcPct val="150000"/>
              </a:lnSpc>
              <a:spcAft>
                <a:spcPts val="0"/>
              </a:spcAft>
            </a:pPr>
            <a:r>
              <a:rPr lang="en-US" sz="3200" dirty="0"/>
              <a:t> Stretching </a:t>
            </a:r>
          </a:p>
          <a:p>
            <a:pPr marL="742950" lvl="1" indent="-285750">
              <a:lnSpc>
                <a:spcPct val="150000"/>
              </a:lnSpc>
              <a:spcAft>
                <a:spcPts val="0"/>
              </a:spcAft>
            </a:pPr>
            <a:r>
              <a:rPr lang="en-US" sz="3200" dirty="0" smtClean="0"/>
              <a:t>Increase </a:t>
            </a:r>
            <a:r>
              <a:rPr lang="en-US" sz="3200" dirty="0"/>
              <a:t>Range of </a:t>
            </a:r>
            <a:r>
              <a:rPr lang="en-US" sz="3200" dirty="0" smtClean="0"/>
              <a:t>Motion</a:t>
            </a:r>
            <a:endParaRPr lang="en-US" sz="3200" dirty="0"/>
          </a:p>
          <a:p>
            <a:pPr marL="1200150" lvl="2" indent="-285750">
              <a:lnSpc>
                <a:spcPct val="150000"/>
              </a:lnSpc>
              <a:spcAft>
                <a:spcPts val="0"/>
              </a:spcAft>
            </a:pPr>
            <a:r>
              <a:rPr lang="en-US" sz="3000" dirty="0"/>
              <a:t>Stability Exercises </a:t>
            </a:r>
          </a:p>
          <a:p>
            <a:endParaRPr lang="en-US" dirty="0"/>
          </a:p>
        </p:txBody>
      </p:sp>
      <p:sp>
        <p:nvSpPr>
          <p:cNvPr id="2" name="Title 1"/>
          <p:cNvSpPr>
            <a:spLocks noGrp="1"/>
          </p:cNvSpPr>
          <p:nvPr>
            <p:ph type="title" idx="4294967295"/>
          </p:nvPr>
        </p:nvSpPr>
        <p:spPr>
          <a:xfrm>
            <a:off x="970636" y="477471"/>
            <a:ext cx="7476565" cy="802692"/>
          </a:xfrm>
        </p:spPr>
        <p:txBody>
          <a:bodyPr>
            <a:normAutofit fontScale="90000"/>
          </a:bodyPr>
          <a:lstStyle/>
          <a:p>
            <a:r>
              <a:rPr lang="en-US" dirty="0"/>
              <a:t>Session 2: Flexibility and Mobility </a:t>
            </a:r>
            <a:br>
              <a:rPr lang="en-US" dirty="0"/>
            </a:br>
            <a:endParaRPr lang="en-US" dirty="0"/>
          </a:p>
        </p:txBody>
      </p:sp>
      <p:pic>
        <p:nvPicPr>
          <p:cNvPr id="3078" name="Picture 6" descr="Image result for tricep stre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7788" y="4349049"/>
            <a:ext cx="3280150" cy="217647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external rotation shoulder exerci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7788" y="1280163"/>
            <a:ext cx="3280150" cy="306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532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813098" y="726619"/>
            <a:ext cx="5833681" cy="713790"/>
          </a:xfrm>
        </p:spPr>
        <p:txBody>
          <a:bodyPr>
            <a:normAutofit/>
          </a:bodyPr>
          <a:lstStyle/>
          <a:p>
            <a:pPr algn="l"/>
            <a:r>
              <a:rPr lang="en-US" dirty="0"/>
              <a:t>Session 3: Core/Cardio</a:t>
            </a:r>
          </a:p>
        </p:txBody>
      </p:sp>
      <p:sp>
        <p:nvSpPr>
          <p:cNvPr id="7" name="Content Placeholder 6"/>
          <p:cNvSpPr>
            <a:spLocks noGrp="1"/>
          </p:cNvSpPr>
          <p:nvPr>
            <p:ph idx="4294967295"/>
          </p:nvPr>
        </p:nvSpPr>
        <p:spPr>
          <a:xfrm>
            <a:off x="1160379" y="1440409"/>
            <a:ext cx="5342021" cy="4479127"/>
          </a:xfrm>
        </p:spPr>
        <p:txBody>
          <a:bodyPr>
            <a:normAutofit/>
          </a:bodyPr>
          <a:lstStyle/>
          <a:p>
            <a:endParaRPr lang="en-US" sz="3600" dirty="0" smtClean="0"/>
          </a:p>
          <a:p>
            <a:r>
              <a:rPr lang="en-US" sz="3600" dirty="0" smtClean="0"/>
              <a:t>Warmup </a:t>
            </a:r>
            <a:endParaRPr lang="en-US" sz="3600" dirty="0"/>
          </a:p>
          <a:p>
            <a:r>
              <a:rPr lang="en-US" sz="3600" dirty="0" smtClean="0"/>
              <a:t>Arm </a:t>
            </a:r>
            <a:r>
              <a:rPr lang="en-US" sz="3600" dirty="0"/>
              <a:t>Ergometer </a:t>
            </a:r>
            <a:endParaRPr lang="en-US" sz="3600" dirty="0" smtClean="0"/>
          </a:p>
          <a:p>
            <a:r>
              <a:rPr lang="en-US" sz="3600" dirty="0" smtClean="0"/>
              <a:t>Rope </a:t>
            </a:r>
            <a:r>
              <a:rPr lang="en-US" sz="3600" dirty="0"/>
              <a:t>Pulldown </a:t>
            </a:r>
            <a:endParaRPr lang="en-US" sz="3600" dirty="0" smtClean="0"/>
          </a:p>
        </p:txBody>
      </p:sp>
      <p:pic>
        <p:nvPicPr>
          <p:cNvPr id="2050" name="Picture 2" descr="Image result for cardio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0" y="726619"/>
            <a:ext cx="4158342" cy="31187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8766628" y="3129249"/>
            <a:ext cx="2562833" cy="2991633"/>
          </a:xfrm>
          <a:prstGeom prst="rect">
            <a:avLst/>
          </a:prstGeom>
        </p:spPr>
      </p:pic>
    </p:spTree>
    <p:extLst>
      <p:ext uri="{BB962C8B-B14F-4D97-AF65-F5344CB8AC3E}">
        <p14:creationId xmlns:p14="http://schemas.microsoft.com/office/powerpoint/2010/main" val="647202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448" y="787579"/>
            <a:ext cx="9601196" cy="920906"/>
          </a:xfrm>
        </p:spPr>
        <p:txBody>
          <a:bodyPr/>
          <a:lstStyle/>
          <a:p>
            <a:r>
              <a:rPr lang="en-US" dirty="0"/>
              <a:t>Session 4: Resistance Training </a:t>
            </a:r>
          </a:p>
        </p:txBody>
      </p:sp>
      <p:sp>
        <p:nvSpPr>
          <p:cNvPr id="3" name="Content Placeholder 2"/>
          <p:cNvSpPr>
            <a:spLocks noGrp="1"/>
          </p:cNvSpPr>
          <p:nvPr>
            <p:ph sz="half" idx="1"/>
          </p:nvPr>
        </p:nvSpPr>
        <p:spPr>
          <a:xfrm>
            <a:off x="1298448" y="1708485"/>
            <a:ext cx="4868888" cy="4349317"/>
          </a:xfrm>
        </p:spPr>
        <p:txBody>
          <a:bodyPr>
            <a:noAutofit/>
          </a:bodyPr>
          <a:lstStyle/>
          <a:p>
            <a:pPr>
              <a:spcBef>
                <a:spcPts val="0"/>
              </a:spcBef>
              <a:spcAft>
                <a:spcPts val="0"/>
              </a:spcAft>
            </a:pPr>
            <a:r>
              <a:rPr lang="en-US" sz="2800" dirty="0"/>
              <a:t>Germany Institute of Sport Sciences</a:t>
            </a:r>
          </a:p>
          <a:p>
            <a:pPr>
              <a:spcBef>
                <a:spcPts val="0"/>
              </a:spcBef>
              <a:spcAft>
                <a:spcPts val="0"/>
              </a:spcAft>
            </a:pPr>
            <a:r>
              <a:rPr lang="en-US" sz="2800" dirty="0"/>
              <a:t>International Spinal Cord Society </a:t>
            </a:r>
          </a:p>
          <a:p>
            <a:pPr>
              <a:spcBef>
                <a:spcPts val="0"/>
              </a:spcBef>
              <a:spcAft>
                <a:spcPts val="0"/>
              </a:spcAft>
            </a:pPr>
            <a:endParaRPr lang="en-US" sz="2800" dirty="0"/>
          </a:p>
          <a:p>
            <a:pPr lvl="1">
              <a:spcBef>
                <a:spcPts val="0"/>
              </a:spcBef>
              <a:spcAft>
                <a:spcPts val="0"/>
              </a:spcAft>
            </a:pPr>
            <a:r>
              <a:rPr lang="en-US" sz="2800" dirty="0" smtClean="0"/>
              <a:t>Shoulder </a:t>
            </a:r>
            <a:r>
              <a:rPr lang="en-US" sz="2800" dirty="0"/>
              <a:t>strength</a:t>
            </a:r>
          </a:p>
          <a:p>
            <a:pPr lvl="1">
              <a:spcBef>
                <a:spcPts val="0"/>
              </a:spcBef>
              <a:spcAft>
                <a:spcPts val="0"/>
              </a:spcAft>
            </a:pPr>
            <a:r>
              <a:rPr lang="en-US" sz="2800" dirty="0"/>
              <a:t>Decreased pain</a:t>
            </a:r>
          </a:p>
          <a:p>
            <a:pPr lvl="1">
              <a:spcBef>
                <a:spcPts val="0"/>
              </a:spcBef>
              <a:spcAft>
                <a:spcPts val="0"/>
              </a:spcAft>
            </a:pPr>
            <a:r>
              <a:rPr lang="en-US" sz="2800" dirty="0"/>
              <a:t>Increased muscle mass</a:t>
            </a:r>
          </a:p>
          <a:p>
            <a:pPr lvl="1">
              <a:spcBef>
                <a:spcPts val="0"/>
              </a:spcBef>
              <a:spcAft>
                <a:spcPts val="0"/>
              </a:spcAft>
            </a:pPr>
            <a:r>
              <a:rPr lang="en-US" sz="2800" dirty="0"/>
              <a:t>Decrease arm fat</a:t>
            </a:r>
          </a:p>
          <a:p>
            <a:endParaRPr lang="en-US" sz="1050" dirty="0"/>
          </a:p>
        </p:txBody>
      </p:sp>
      <p:pic>
        <p:nvPicPr>
          <p:cNvPr id="8198" name="Picture 6" descr="Image result for wheelchair weight 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973" y="2560320"/>
            <a:ext cx="3042954" cy="3310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252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4874" y="923423"/>
            <a:ext cx="6954253" cy="809124"/>
          </a:xfrm>
        </p:spPr>
        <p:txBody>
          <a:bodyPr/>
          <a:lstStyle/>
          <a:p>
            <a:r>
              <a:rPr lang="en-US" dirty="0"/>
              <a:t>Session 5: Training for Sport</a:t>
            </a:r>
          </a:p>
        </p:txBody>
      </p:sp>
      <p:sp>
        <p:nvSpPr>
          <p:cNvPr id="3" name="Content Placeholder 2"/>
          <p:cNvSpPr>
            <a:spLocks noGrp="1"/>
          </p:cNvSpPr>
          <p:nvPr>
            <p:ph idx="4294967295"/>
          </p:nvPr>
        </p:nvSpPr>
        <p:spPr>
          <a:xfrm>
            <a:off x="1094873" y="1867081"/>
            <a:ext cx="4727056" cy="4003675"/>
          </a:xfrm>
        </p:spPr>
        <p:txBody>
          <a:bodyPr>
            <a:normAutofit/>
          </a:bodyPr>
          <a:lstStyle/>
          <a:p>
            <a:r>
              <a:rPr lang="en-US" sz="3200" dirty="0"/>
              <a:t>Fundamental Movements</a:t>
            </a:r>
          </a:p>
          <a:p>
            <a:r>
              <a:rPr lang="en-US" sz="3200" dirty="0"/>
              <a:t> Basic basketball fundamentals</a:t>
            </a:r>
          </a:p>
          <a:p>
            <a:pPr lvl="1"/>
            <a:r>
              <a:rPr lang="en-US" sz="2800" dirty="0"/>
              <a:t>Pushing </a:t>
            </a:r>
            <a:r>
              <a:rPr lang="en-US" sz="2800" dirty="0" smtClean="0"/>
              <a:t>position</a:t>
            </a:r>
            <a:endParaRPr lang="en-US" sz="2800" dirty="0"/>
          </a:p>
          <a:p>
            <a:pPr lvl="1"/>
            <a:r>
              <a:rPr lang="en-US" sz="2800" dirty="0" smtClean="0"/>
              <a:t>Dribbling</a:t>
            </a:r>
            <a:endParaRPr lang="en-US" sz="2800" dirty="0"/>
          </a:p>
          <a:p>
            <a:pPr lvl="1"/>
            <a:r>
              <a:rPr lang="en-US" sz="2800" dirty="0"/>
              <a:t>Passing &amp; </a:t>
            </a:r>
            <a:r>
              <a:rPr lang="en-US" sz="2800" dirty="0" smtClean="0"/>
              <a:t>Shooting</a:t>
            </a:r>
            <a:endParaRPr lang="en-US" sz="2800" dirty="0"/>
          </a:p>
          <a:p>
            <a:endParaRPr lang="en-US" dirty="0"/>
          </a:p>
          <a:p>
            <a:endParaRPr lang="en-US" dirty="0"/>
          </a:p>
        </p:txBody>
      </p:sp>
      <p:pic>
        <p:nvPicPr>
          <p:cNvPr id="4098" name="Picture 2" descr="Image result for wheelchair basket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181" y="1981393"/>
            <a:ext cx="5662574" cy="377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917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18122496"/>
              </p:ext>
            </p:extLst>
          </p:nvPr>
        </p:nvGraphicFramePr>
        <p:xfrm>
          <a:off x="0" y="0"/>
          <a:ext cx="12192001" cy="7086219"/>
        </p:xfrm>
        <a:graphic>
          <a:graphicData uri="http://schemas.openxmlformats.org/drawingml/2006/table">
            <a:tbl>
              <a:tblPr>
                <a:tableStyleId>{3C2FFA5D-87B4-456A-9821-1D502468CF0F}</a:tableStyleId>
              </a:tblPr>
              <a:tblGrid>
                <a:gridCol w="2031692">
                  <a:extLst>
                    <a:ext uri="{9D8B030D-6E8A-4147-A177-3AD203B41FA5}">
                      <a16:colId xmlns:a16="http://schemas.microsoft.com/office/drawing/2014/main" xmlns="" val="3105280694"/>
                    </a:ext>
                  </a:extLst>
                </a:gridCol>
                <a:gridCol w="2031692">
                  <a:extLst>
                    <a:ext uri="{9D8B030D-6E8A-4147-A177-3AD203B41FA5}">
                      <a16:colId xmlns:a16="http://schemas.microsoft.com/office/drawing/2014/main" xmlns="" val="1761597924"/>
                    </a:ext>
                  </a:extLst>
                </a:gridCol>
                <a:gridCol w="2031692">
                  <a:extLst>
                    <a:ext uri="{9D8B030D-6E8A-4147-A177-3AD203B41FA5}">
                      <a16:colId xmlns:a16="http://schemas.microsoft.com/office/drawing/2014/main" xmlns="" val="605685153"/>
                    </a:ext>
                  </a:extLst>
                </a:gridCol>
                <a:gridCol w="2157288">
                  <a:extLst>
                    <a:ext uri="{9D8B030D-6E8A-4147-A177-3AD203B41FA5}">
                      <a16:colId xmlns:a16="http://schemas.microsoft.com/office/drawing/2014/main" xmlns="" val="3413475176"/>
                    </a:ext>
                  </a:extLst>
                </a:gridCol>
                <a:gridCol w="2139743">
                  <a:extLst>
                    <a:ext uri="{9D8B030D-6E8A-4147-A177-3AD203B41FA5}">
                      <a16:colId xmlns:a16="http://schemas.microsoft.com/office/drawing/2014/main" xmlns="" val="257951234"/>
                    </a:ext>
                  </a:extLst>
                </a:gridCol>
                <a:gridCol w="1799894">
                  <a:extLst>
                    <a:ext uri="{9D8B030D-6E8A-4147-A177-3AD203B41FA5}">
                      <a16:colId xmlns:a16="http://schemas.microsoft.com/office/drawing/2014/main" xmlns="" val="2994049762"/>
                    </a:ext>
                  </a:extLst>
                </a:gridCol>
              </a:tblGrid>
              <a:tr h="721184">
                <a:tc>
                  <a:txBody>
                    <a:bodyPr/>
                    <a:lstStyle/>
                    <a:p>
                      <a:pPr marL="0" marR="0" algn="ctr">
                        <a:lnSpc>
                          <a:spcPct val="107000"/>
                        </a:lnSpc>
                        <a:spcBef>
                          <a:spcPts val="0"/>
                        </a:spcBef>
                        <a:spcAft>
                          <a:spcPts val="0"/>
                        </a:spcAft>
                      </a:pPr>
                      <a:r>
                        <a:rPr lang="en-US" sz="2400" kern="1200" dirty="0">
                          <a:effectLst/>
                        </a:rPr>
                        <a:t>Inputs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8388" marR="58388" marT="0" marB="0" anchor="ctr">
                    <a:solidFill>
                      <a:schemeClr val="accent1"/>
                    </a:solidFill>
                  </a:tcPr>
                </a:tc>
                <a:tc>
                  <a:txBody>
                    <a:bodyPr/>
                    <a:lstStyle/>
                    <a:p>
                      <a:pPr marL="0" marR="0" algn="ctr">
                        <a:lnSpc>
                          <a:spcPct val="107000"/>
                        </a:lnSpc>
                        <a:spcBef>
                          <a:spcPts val="0"/>
                        </a:spcBef>
                        <a:spcAft>
                          <a:spcPts val="0"/>
                        </a:spcAft>
                      </a:pPr>
                      <a:r>
                        <a:rPr lang="en-US" sz="2400" kern="1200" dirty="0">
                          <a:effectLst/>
                        </a:rPr>
                        <a:t>Activities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8388" marR="58388" marT="0" marB="0" anchor="ctr">
                    <a:solidFill>
                      <a:schemeClr val="accent1"/>
                    </a:solidFill>
                  </a:tcPr>
                </a:tc>
                <a:tc>
                  <a:txBody>
                    <a:bodyPr/>
                    <a:lstStyle/>
                    <a:p>
                      <a:pPr marL="0" marR="0" algn="ctr">
                        <a:lnSpc>
                          <a:spcPct val="107000"/>
                        </a:lnSpc>
                        <a:spcBef>
                          <a:spcPts val="0"/>
                        </a:spcBef>
                        <a:spcAft>
                          <a:spcPts val="0"/>
                        </a:spcAft>
                      </a:pPr>
                      <a:r>
                        <a:rPr lang="en-US" sz="2400" kern="1200" dirty="0">
                          <a:effectLst/>
                        </a:rPr>
                        <a:t>Short-Term Outcomes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8388" marR="58388" marT="0" marB="0" anchor="ctr">
                    <a:solidFill>
                      <a:schemeClr val="accent1"/>
                    </a:solidFill>
                  </a:tcPr>
                </a:tc>
                <a:tc>
                  <a:txBody>
                    <a:bodyPr/>
                    <a:lstStyle/>
                    <a:p>
                      <a:pPr marL="0" marR="0" algn="ctr">
                        <a:lnSpc>
                          <a:spcPct val="107000"/>
                        </a:lnSpc>
                        <a:spcBef>
                          <a:spcPts val="0"/>
                        </a:spcBef>
                        <a:spcAft>
                          <a:spcPts val="0"/>
                        </a:spcAft>
                      </a:pPr>
                      <a:r>
                        <a:rPr lang="en-US" sz="2400" kern="1200" dirty="0">
                          <a:effectLst/>
                        </a:rPr>
                        <a:t>Intermediate Outcomes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8388" marR="58388" marT="0" marB="0" anchor="ctr">
                    <a:solidFill>
                      <a:schemeClr val="accent1"/>
                    </a:solidFill>
                  </a:tcPr>
                </a:tc>
                <a:tc>
                  <a:txBody>
                    <a:bodyPr/>
                    <a:lstStyle/>
                    <a:p>
                      <a:pPr marL="0" marR="0" algn="ctr">
                        <a:lnSpc>
                          <a:spcPct val="107000"/>
                        </a:lnSpc>
                        <a:spcBef>
                          <a:spcPts val="0"/>
                        </a:spcBef>
                        <a:spcAft>
                          <a:spcPts val="0"/>
                        </a:spcAft>
                      </a:pPr>
                      <a:r>
                        <a:rPr lang="en-US" sz="2400" kern="1200" dirty="0">
                          <a:effectLst/>
                        </a:rPr>
                        <a:t>Long-Term Outcomes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8388" marR="58388" marT="0" marB="0" anchor="ctr">
                    <a:solidFill>
                      <a:schemeClr val="accent1"/>
                    </a:solidFill>
                  </a:tcPr>
                </a:tc>
                <a:tc>
                  <a:txBody>
                    <a:bodyPr/>
                    <a:lstStyle/>
                    <a:p>
                      <a:pPr marL="0" marR="0" algn="ctr">
                        <a:lnSpc>
                          <a:spcPct val="107000"/>
                        </a:lnSpc>
                        <a:spcBef>
                          <a:spcPts val="0"/>
                        </a:spcBef>
                        <a:spcAft>
                          <a:spcPts val="0"/>
                        </a:spcAft>
                      </a:pPr>
                      <a:r>
                        <a:rPr lang="en-US" sz="2400" kern="1200" dirty="0">
                          <a:effectLst/>
                        </a:rPr>
                        <a:t>Goal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8388" marR="58388" marT="0" marB="0" anchor="ctr">
                    <a:solidFill>
                      <a:schemeClr val="accent1"/>
                    </a:solidFill>
                  </a:tcPr>
                </a:tc>
                <a:extLst>
                  <a:ext uri="{0D108BD9-81ED-4DB2-BD59-A6C34878D82A}">
                    <a16:rowId xmlns:a16="http://schemas.microsoft.com/office/drawing/2014/main" xmlns="" val="1559395925"/>
                  </a:ext>
                </a:extLst>
              </a:tr>
              <a:tr h="2205018">
                <a:tc rowSpan="3">
                  <a:txBody>
                    <a:bodyPr/>
                    <a:lstStyle/>
                    <a:p>
                      <a:pPr marL="0" marR="0">
                        <a:lnSpc>
                          <a:spcPct val="100000"/>
                        </a:lnSpc>
                        <a:spcBef>
                          <a:spcPts val="0"/>
                        </a:spcBef>
                        <a:spcAft>
                          <a:spcPts val="0"/>
                        </a:spcAft>
                      </a:pPr>
                      <a:r>
                        <a:rPr lang="en-US" sz="1800" kern="1200" dirty="0">
                          <a:effectLst/>
                        </a:rPr>
                        <a:t>Funding</a:t>
                      </a:r>
                      <a:endParaRPr lang="en-US" sz="1800" dirty="0">
                        <a:effectLst/>
                      </a:endParaRPr>
                    </a:p>
                    <a:p>
                      <a:pPr marL="0" marR="0">
                        <a:lnSpc>
                          <a:spcPct val="100000"/>
                        </a:lnSpc>
                        <a:spcBef>
                          <a:spcPts val="0"/>
                        </a:spcBef>
                        <a:spcAft>
                          <a:spcPts val="0"/>
                        </a:spcAft>
                      </a:pPr>
                      <a:r>
                        <a:rPr lang="en-US" sz="1800" kern="1200" dirty="0">
                          <a:effectLst/>
                        </a:rPr>
                        <a:t> </a:t>
                      </a:r>
                      <a:endParaRPr lang="en-US" sz="1800" dirty="0">
                        <a:effectLst/>
                      </a:endParaRPr>
                    </a:p>
                    <a:p>
                      <a:pPr marL="0" marR="0">
                        <a:lnSpc>
                          <a:spcPct val="100000"/>
                        </a:lnSpc>
                        <a:spcBef>
                          <a:spcPts val="0"/>
                        </a:spcBef>
                        <a:spcAft>
                          <a:spcPts val="0"/>
                        </a:spcAft>
                      </a:pPr>
                      <a:r>
                        <a:rPr lang="en-US" sz="1800" kern="1200" dirty="0">
                          <a:effectLst/>
                        </a:rPr>
                        <a:t>Coaches</a:t>
                      </a:r>
                      <a:endParaRPr lang="en-US" sz="1800" dirty="0">
                        <a:effectLst/>
                      </a:endParaRPr>
                    </a:p>
                    <a:p>
                      <a:pPr marL="0" marR="0">
                        <a:lnSpc>
                          <a:spcPct val="100000"/>
                        </a:lnSpc>
                        <a:spcBef>
                          <a:spcPts val="0"/>
                        </a:spcBef>
                        <a:spcAft>
                          <a:spcPts val="0"/>
                        </a:spcAft>
                      </a:pPr>
                      <a:r>
                        <a:rPr lang="en-US" sz="1800" kern="1200" dirty="0">
                          <a:effectLst/>
                        </a:rPr>
                        <a:t> </a:t>
                      </a:r>
                      <a:endParaRPr lang="en-US" sz="1800" dirty="0">
                        <a:effectLst/>
                      </a:endParaRPr>
                    </a:p>
                    <a:p>
                      <a:pPr marL="0" marR="0">
                        <a:lnSpc>
                          <a:spcPct val="100000"/>
                        </a:lnSpc>
                        <a:spcBef>
                          <a:spcPts val="0"/>
                        </a:spcBef>
                        <a:spcAft>
                          <a:spcPts val="0"/>
                        </a:spcAft>
                      </a:pPr>
                      <a:r>
                        <a:rPr lang="en-US" sz="1800" kern="1200" dirty="0">
                          <a:effectLst/>
                        </a:rPr>
                        <a:t>Weights</a:t>
                      </a:r>
                      <a:endParaRPr lang="en-US" sz="1800" dirty="0">
                        <a:effectLst/>
                      </a:endParaRPr>
                    </a:p>
                    <a:p>
                      <a:pPr marL="0" marR="0">
                        <a:lnSpc>
                          <a:spcPct val="100000"/>
                        </a:lnSpc>
                        <a:spcBef>
                          <a:spcPts val="0"/>
                        </a:spcBef>
                        <a:spcAft>
                          <a:spcPts val="0"/>
                        </a:spcAft>
                      </a:pPr>
                      <a:r>
                        <a:rPr lang="en-US" sz="1800" kern="1200" dirty="0">
                          <a:effectLst/>
                        </a:rPr>
                        <a:t> </a:t>
                      </a:r>
                      <a:endParaRPr lang="en-US" sz="1800" dirty="0">
                        <a:effectLst/>
                      </a:endParaRPr>
                    </a:p>
                    <a:p>
                      <a:pPr marL="0" marR="0">
                        <a:lnSpc>
                          <a:spcPct val="100000"/>
                        </a:lnSpc>
                        <a:spcBef>
                          <a:spcPts val="0"/>
                        </a:spcBef>
                        <a:spcAft>
                          <a:spcPts val="0"/>
                        </a:spcAft>
                      </a:pPr>
                      <a:r>
                        <a:rPr lang="en-US" sz="1800" kern="1200" dirty="0">
                          <a:effectLst/>
                        </a:rPr>
                        <a:t>Whistles</a:t>
                      </a:r>
                      <a:endParaRPr lang="en-US" sz="1800" dirty="0">
                        <a:effectLst/>
                      </a:endParaRPr>
                    </a:p>
                    <a:p>
                      <a:pPr marL="0" marR="0">
                        <a:lnSpc>
                          <a:spcPct val="100000"/>
                        </a:lnSpc>
                        <a:spcBef>
                          <a:spcPts val="0"/>
                        </a:spcBef>
                        <a:spcAft>
                          <a:spcPts val="0"/>
                        </a:spcAft>
                      </a:pPr>
                      <a:r>
                        <a:rPr lang="en-US" sz="1800" kern="1200" dirty="0">
                          <a:effectLst/>
                        </a:rPr>
                        <a:t> </a:t>
                      </a:r>
                      <a:endParaRPr lang="en-US" sz="1800" dirty="0">
                        <a:effectLst/>
                      </a:endParaRPr>
                    </a:p>
                    <a:p>
                      <a:pPr marL="0" marR="0">
                        <a:lnSpc>
                          <a:spcPct val="100000"/>
                        </a:lnSpc>
                        <a:spcBef>
                          <a:spcPts val="0"/>
                        </a:spcBef>
                        <a:spcAft>
                          <a:spcPts val="0"/>
                        </a:spcAft>
                      </a:pPr>
                      <a:r>
                        <a:rPr lang="en-US" sz="1800" kern="1200" dirty="0">
                          <a:effectLst/>
                        </a:rPr>
                        <a:t>Arm Ergometer</a:t>
                      </a:r>
                      <a:endParaRPr lang="en-US" sz="1800" dirty="0">
                        <a:effectLst/>
                      </a:endParaRPr>
                    </a:p>
                    <a:p>
                      <a:pPr marL="0" marR="0">
                        <a:lnSpc>
                          <a:spcPct val="100000"/>
                        </a:lnSpc>
                        <a:spcBef>
                          <a:spcPts val="0"/>
                        </a:spcBef>
                        <a:spcAft>
                          <a:spcPts val="0"/>
                        </a:spcAft>
                      </a:pPr>
                      <a:r>
                        <a:rPr lang="en-US" sz="1800" kern="1200" dirty="0">
                          <a:effectLst/>
                        </a:rPr>
                        <a:t> </a:t>
                      </a:r>
                      <a:endParaRPr lang="en-US" sz="1800" dirty="0">
                        <a:effectLst/>
                      </a:endParaRPr>
                    </a:p>
                    <a:p>
                      <a:pPr marL="0" marR="0">
                        <a:lnSpc>
                          <a:spcPct val="100000"/>
                        </a:lnSpc>
                        <a:spcBef>
                          <a:spcPts val="0"/>
                        </a:spcBef>
                        <a:spcAft>
                          <a:spcPts val="0"/>
                        </a:spcAft>
                      </a:pPr>
                      <a:r>
                        <a:rPr lang="en-US" sz="1800" kern="1200" dirty="0">
                          <a:effectLst/>
                        </a:rPr>
                        <a:t>Rope Pull-down machine</a:t>
                      </a:r>
                      <a:endParaRPr lang="en-US" sz="1800" dirty="0">
                        <a:effectLst/>
                      </a:endParaRPr>
                    </a:p>
                    <a:p>
                      <a:pPr marL="0" marR="0">
                        <a:lnSpc>
                          <a:spcPct val="100000"/>
                        </a:lnSpc>
                        <a:spcBef>
                          <a:spcPts val="0"/>
                        </a:spcBef>
                        <a:spcAft>
                          <a:spcPts val="0"/>
                        </a:spcAft>
                      </a:pPr>
                      <a:r>
                        <a:rPr lang="en-US" sz="1800" kern="1200" dirty="0">
                          <a:effectLst/>
                        </a:rPr>
                        <a:t> </a:t>
                      </a:r>
                      <a:endParaRPr lang="en-US" sz="1800" dirty="0">
                        <a:effectLst/>
                      </a:endParaRPr>
                    </a:p>
                    <a:p>
                      <a:pPr marL="0" marR="0">
                        <a:lnSpc>
                          <a:spcPct val="100000"/>
                        </a:lnSpc>
                        <a:spcBef>
                          <a:spcPts val="0"/>
                        </a:spcBef>
                        <a:spcAft>
                          <a:spcPts val="0"/>
                        </a:spcAft>
                      </a:pPr>
                      <a:r>
                        <a:rPr lang="en-US" sz="1800" kern="1200" dirty="0">
                          <a:effectLst/>
                        </a:rPr>
                        <a:t>Weight room</a:t>
                      </a:r>
                      <a:endParaRPr lang="en-US" sz="1800" dirty="0">
                        <a:effectLst/>
                      </a:endParaRPr>
                    </a:p>
                    <a:p>
                      <a:pPr marL="0" marR="0">
                        <a:lnSpc>
                          <a:spcPct val="100000"/>
                        </a:lnSpc>
                        <a:spcBef>
                          <a:spcPts val="0"/>
                        </a:spcBef>
                        <a:spcAft>
                          <a:spcPts val="0"/>
                        </a:spcAft>
                      </a:pPr>
                      <a:r>
                        <a:rPr lang="en-US" sz="1800" kern="1200" dirty="0">
                          <a:effectLst/>
                        </a:rPr>
                        <a:t> </a:t>
                      </a:r>
                      <a:endParaRPr lang="en-US" sz="1800" dirty="0">
                        <a:effectLst/>
                      </a:endParaRPr>
                    </a:p>
                    <a:p>
                      <a:pPr marL="0" marR="0">
                        <a:lnSpc>
                          <a:spcPct val="100000"/>
                        </a:lnSpc>
                        <a:spcBef>
                          <a:spcPts val="0"/>
                        </a:spcBef>
                        <a:spcAft>
                          <a:spcPts val="0"/>
                        </a:spcAft>
                      </a:pPr>
                      <a:r>
                        <a:rPr lang="en-US" sz="1800" kern="1200" dirty="0">
                          <a:effectLst/>
                        </a:rPr>
                        <a:t>Basketballs</a:t>
                      </a:r>
                      <a:endParaRPr lang="en-US" sz="1800" dirty="0">
                        <a:effectLst/>
                      </a:endParaRPr>
                    </a:p>
                    <a:p>
                      <a:pPr marL="0" marR="0">
                        <a:lnSpc>
                          <a:spcPct val="100000"/>
                        </a:lnSpc>
                        <a:spcBef>
                          <a:spcPts val="0"/>
                        </a:spcBef>
                        <a:spcAft>
                          <a:spcPts val="0"/>
                        </a:spcAft>
                      </a:pPr>
                      <a:r>
                        <a:rPr lang="en-US" sz="1800" kern="1200" dirty="0">
                          <a:effectLst/>
                        </a:rPr>
                        <a:t> </a:t>
                      </a:r>
                      <a:endParaRPr lang="en-US" sz="1800" dirty="0">
                        <a:effectLst/>
                      </a:endParaRPr>
                    </a:p>
                    <a:p>
                      <a:pPr marL="0" marR="0">
                        <a:lnSpc>
                          <a:spcPct val="100000"/>
                        </a:lnSpc>
                        <a:spcBef>
                          <a:spcPts val="0"/>
                        </a:spcBef>
                        <a:spcAft>
                          <a:spcPts val="0"/>
                        </a:spcAft>
                      </a:pPr>
                      <a:r>
                        <a:rPr lang="en-US" sz="1800" kern="1200" dirty="0">
                          <a:effectLst/>
                        </a:rPr>
                        <a:t>Basketball court</a:t>
                      </a:r>
                      <a:endParaRPr lang="en-US" sz="1800" dirty="0">
                        <a:effectLst/>
                      </a:endParaRPr>
                    </a:p>
                    <a:p>
                      <a:pPr marL="0" marR="0">
                        <a:lnSpc>
                          <a:spcPct val="100000"/>
                        </a:lnSpc>
                        <a:spcBef>
                          <a:spcPts val="0"/>
                        </a:spcBef>
                        <a:spcAft>
                          <a:spcPts val="0"/>
                        </a:spcAft>
                      </a:pPr>
                      <a:r>
                        <a:rPr lang="en-US" sz="1800" kern="1200" dirty="0">
                          <a:effectLst/>
                        </a:rPr>
                        <a:t> </a:t>
                      </a:r>
                      <a:endParaRPr lang="en-US" sz="1800" dirty="0">
                        <a:effectLst/>
                      </a:endParaRPr>
                    </a:p>
                    <a:p>
                      <a:pPr marL="0" marR="0">
                        <a:lnSpc>
                          <a:spcPct val="100000"/>
                        </a:lnSpc>
                        <a:spcBef>
                          <a:spcPts val="0"/>
                        </a:spcBef>
                        <a:spcAft>
                          <a:spcPts val="0"/>
                        </a:spcAft>
                      </a:pPr>
                      <a:r>
                        <a:rPr lang="en-US" sz="1800" kern="1200" dirty="0">
                          <a:effectLst/>
                        </a:rPr>
                        <a:t>Resistance </a:t>
                      </a:r>
                      <a:r>
                        <a:rPr lang="en-US" sz="1800" kern="1200" dirty="0" smtClean="0">
                          <a:effectLst/>
                        </a:rPr>
                        <a:t>bands</a:t>
                      </a:r>
                      <a:endParaRPr lang="en-US" sz="1800" dirty="0">
                        <a:effectLst/>
                      </a:endParaRPr>
                    </a:p>
                  </a:txBody>
                  <a:tcPr marL="58388" marR="58388" marT="0" marB="0" anchor="ctr">
                    <a:solidFill>
                      <a:schemeClr val="accent1">
                        <a:lumMod val="40000"/>
                        <a:lumOff val="60000"/>
                      </a:schemeClr>
                    </a:solidFill>
                  </a:tcPr>
                </a:tc>
                <a:tc>
                  <a:txBody>
                    <a:bodyPr/>
                    <a:lstStyle/>
                    <a:p>
                      <a:pPr marL="0" marR="0">
                        <a:lnSpc>
                          <a:spcPct val="107000"/>
                        </a:lnSpc>
                        <a:spcBef>
                          <a:spcPts val="0"/>
                        </a:spcBef>
                        <a:spcAft>
                          <a:spcPts val="0"/>
                        </a:spcAft>
                      </a:pPr>
                      <a:r>
                        <a:rPr lang="en-US" sz="1800" kern="1200" dirty="0">
                          <a:effectLst/>
                        </a:rPr>
                        <a:t>Pre-assessment: baseline of</a:t>
                      </a:r>
                      <a:endParaRPr lang="en-US" sz="1800" dirty="0">
                        <a:effectLst/>
                      </a:endParaRPr>
                    </a:p>
                    <a:p>
                      <a:pPr marL="0" marR="0">
                        <a:lnSpc>
                          <a:spcPct val="107000"/>
                        </a:lnSpc>
                        <a:spcBef>
                          <a:spcPts val="0"/>
                        </a:spcBef>
                        <a:spcAft>
                          <a:spcPts val="0"/>
                        </a:spcAft>
                      </a:pPr>
                      <a:r>
                        <a:rPr lang="en-US" sz="1800" kern="1200" dirty="0">
                          <a:effectLst/>
                        </a:rPr>
                        <a:t>Trunk range / motion, wheelchair mobility, transfer mobility, upper &amp; lower extremity involvement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88" marR="58388" marT="0" marB="0" anchor="ctr">
                    <a:solidFill>
                      <a:schemeClr val="accent1">
                        <a:lumMod val="40000"/>
                        <a:lumOff val="60000"/>
                      </a:schemeClr>
                    </a:solidFill>
                  </a:tcPr>
                </a:tc>
                <a:tc>
                  <a:txBody>
                    <a:bodyPr/>
                    <a:lstStyle/>
                    <a:p>
                      <a:pPr marL="0" marR="0">
                        <a:lnSpc>
                          <a:spcPct val="107000"/>
                        </a:lnSpc>
                        <a:spcBef>
                          <a:spcPts val="0"/>
                        </a:spcBef>
                        <a:spcAft>
                          <a:spcPts val="0"/>
                        </a:spcAft>
                      </a:pPr>
                      <a:r>
                        <a:rPr lang="en-US" sz="1800" kern="1200" dirty="0">
                          <a:effectLst/>
                        </a:rPr>
                        <a:t>Baseline knowledge of individual’s exercise experience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88" marR="58388" marT="0" marB="0" anchor="ctr">
                    <a:solidFill>
                      <a:schemeClr val="accent1">
                        <a:lumMod val="40000"/>
                        <a:lumOff val="60000"/>
                      </a:schemeClr>
                    </a:solidFill>
                  </a:tcPr>
                </a:tc>
                <a:tc rowSpan="3">
                  <a:txBody>
                    <a:bodyPr/>
                    <a:lstStyle/>
                    <a:p>
                      <a:pPr marL="0" marR="0">
                        <a:lnSpc>
                          <a:spcPct val="100000"/>
                        </a:lnSpc>
                        <a:spcBef>
                          <a:spcPts val="0"/>
                        </a:spcBef>
                        <a:spcAft>
                          <a:spcPts val="0"/>
                        </a:spcAft>
                      </a:pPr>
                      <a:r>
                        <a:rPr lang="en-US" sz="1800" kern="1200" dirty="0">
                          <a:effectLst/>
                        </a:rPr>
                        <a:t>Increased overall cardiovascular fitness, mobility &amp; flexibility, &amp; upper body strength</a:t>
                      </a:r>
                      <a:endParaRPr lang="en-US" sz="1800" dirty="0">
                        <a:effectLst/>
                      </a:endParaRPr>
                    </a:p>
                    <a:p>
                      <a:pPr marL="0" marR="0">
                        <a:lnSpc>
                          <a:spcPct val="100000"/>
                        </a:lnSpc>
                        <a:spcBef>
                          <a:spcPts val="0"/>
                        </a:spcBef>
                        <a:spcAft>
                          <a:spcPts val="0"/>
                        </a:spcAft>
                      </a:pPr>
                      <a:r>
                        <a:rPr lang="en-US" sz="1800" kern="1200" dirty="0">
                          <a:effectLst/>
                        </a:rPr>
                        <a:t> </a:t>
                      </a:r>
                      <a:endParaRPr lang="en-US" sz="1800" dirty="0">
                        <a:effectLst/>
                      </a:endParaRPr>
                    </a:p>
                    <a:p>
                      <a:pPr marL="0" marR="0">
                        <a:lnSpc>
                          <a:spcPct val="100000"/>
                        </a:lnSpc>
                        <a:spcBef>
                          <a:spcPts val="0"/>
                        </a:spcBef>
                        <a:spcAft>
                          <a:spcPts val="0"/>
                        </a:spcAft>
                      </a:pPr>
                      <a:r>
                        <a:rPr lang="en-US" sz="1800" kern="1200" dirty="0">
                          <a:effectLst/>
                        </a:rPr>
                        <a:t> </a:t>
                      </a:r>
                      <a:endParaRPr lang="en-US" sz="1800" dirty="0">
                        <a:effectLst/>
                      </a:endParaRPr>
                    </a:p>
                    <a:p>
                      <a:pPr marL="0" marR="0">
                        <a:lnSpc>
                          <a:spcPct val="100000"/>
                        </a:lnSpc>
                        <a:spcBef>
                          <a:spcPts val="0"/>
                        </a:spcBef>
                        <a:spcAft>
                          <a:spcPts val="0"/>
                        </a:spcAft>
                      </a:pPr>
                      <a:r>
                        <a:rPr lang="en-US" sz="1800" kern="1200" dirty="0">
                          <a:effectLst/>
                        </a:rPr>
                        <a:t> </a:t>
                      </a:r>
                      <a:endParaRPr lang="en-US" sz="1800" dirty="0">
                        <a:effectLst/>
                      </a:endParaRPr>
                    </a:p>
                    <a:p>
                      <a:pPr marL="0" marR="0">
                        <a:lnSpc>
                          <a:spcPct val="100000"/>
                        </a:lnSpc>
                        <a:spcBef>
                          <a:spcPts val="0"/>
                        </a:spcBef>
                        <a:spcAft>
                          <a:spcPts val="0"/>
                        </a:spcAft>
                      </a:pPr>
                      <a:r>
                        <a:rPr lang="en-US" sz="1800" kern="1200" dirty="0">
                          <a:effectLst/>
                        </a:rPr>
                        <a:t> </a:t>
                      </a:r>
                      <a:endParaRPr lang="en-US" sz="1800" dirty="0">
                        <a:effectLst/>
                      </a:endParaRPr>
                    </a:p>
                    <a:p>
                      <a:pPr marL="0" marR="0">
                        <a:lnSpc>
                          <a:spcPct val="100000"/>
                        </a:lnSpc>
                        <a:spcBef>
                          <a:spcPts val="0"/>
                        </a:spcBef>
                        <a:spcAft>
                          <a:spcPts val="0"/>
                        </a:spcAft>
                      </a:pPr>
                      <a:r>
                        <a:rPr lang="en-US" sz="1800" kern="1200" dirty="0">
                          <a:effectLst/>
                        </a:rPr>
                        <a:t> </a:t>
                      </a:r>
                      <a:endParaRPr lang="en-US" sz="1800" dirty="0">
                        <a:effectLst/>
                      </a:endParaRPr>
                    </a:p>
                    <a:p>
                      <a:pPr marL="0" marR="0">
                        <a:lnSpc>
                          <a:spcPct val="100000"/>
                        </a:lnSpc>
                        <a:spcBef>
                          <a:spcPts val="0"/>
                        </a:spcBef>
                        <a:spcAft>
                          <a:spcPts val="0"/>
                        </a:spcAft>
                      </a:pPr>
                      <a:r>
                        <a:rPr lang="en-US" sz="1800" kern="1200" dirty="0">
                          <a:effectLst/>
                        </a:rPr>
                        <a:t> </a:t>
                      </a:r>
                      <a:endParaRPr lang="en-US" sz="1800" dirty="0">
                        <a:effectLst/>
                      </a:endParaRPr>
                    </a:p>
                    <a:p>
                      <a:pPr marL="0" marR="0">
                        <a:lnSpc>
                          <a:spcPct val="100000"/>
                        </a:lnSpc>
                        <a:spcBef>
                          <a:spcPts val="0"/>
                        </a:spcBef>
                        <a:spcAft>
                          <a:spcPts val="0"/>
                        </a:spcAft>
                      </a:pPr>
                      <a:r>
                        <a:rPr lang="en-US" sz="1800" kern="1200" dirty="0">
                          <a:effectLst/>
                        </a:rPr>
                        <a:t> </a:t>
                      </a:r>
                      <a:endParaRPr lang="en-US" sz="1800" dirty="0">
                        <a:effectLst/>
                      </a:endParaRPr>
                    </a:p>
                    <a:p>
                      <a:pPr marL="0" marR="0">
                        <a:lnSpc>
                          <a:spcPct val="100000"/>
                        </a:lnSpc>
                        <a:spcBef>
                          <a:spcPts val="0"/>
                        </a:spcBef>
                        <a:spcAft>
                          <a:spcPts val="0"/>
                        </a:spcAft>
                      </a:pPr>
                      <a:r>
                        <a:rPr lang="en-US" sz="1800" kern="1200" dirty="0">
                          <a:effectLst/>
                        </a:rPr>
                        <a:t>Increased ability, understanding, &amp; participation in wheelchair basketball </a:t>
                      </a:r>
                      <a:endParaRPr lang="en-US" sz="1800" dirty="0">
                        <a:effectLst/>
                      </a:endParaRPr>
                    </a:p>
                  </a:txBody>
                  <a:tcPr marL="58388" marR="58388" marT="0" marB="0" anchor="ctr">
                    <a:solidFill>
                      <a:schemeClr val="accent1">
                        <a:lumMod val="40000"/>
                        <a:lumOff val="60000"/>
                      </a:schemeClr>
                    </a:solidFill>
                  </a:tcPr>
                </a:tc>
                <a:tc rowSpan="3">
                  <a:txBody>
                    <a:bodyPr/>
                    <a:lstStyle/>
                    <a:p>
                      <a:pPr marL="0" marR="0">
                        <a:lnSpc>
                          <a:spcPct val="100000"/>
                        </a:lnSpc>
                        <a:spcBef>
                          <a:spcPts val="0"/>
                        </a:spcBef>
                        <a:spcAft>
                          <a:spcPts val="0"/>
                        </a:spcAft>
                      </a:pPr>
                      <a:r>
                        <a:rPr lang="en-US" sz="1800" kern="1200" dirty="0">
                          <a:effectLst/>
                        </a:rPr>
                        <a:t>Decrease the risk of developing sport-related injury</a:t>
                      </a:r>
                      <a:endParaRPr lang="en-US" sz="1800" dirty="0">
                        <a:effectLst/>
                      </a:endParaRPr>
                    </a:p>
                    <a:p>
                      <a:pPr marL="0" marR="0">
                        <a:lnSpc>
                          <a:spcPct val="100000"/>
                        </a:lnSpc>
                        <a:spcBef>
                          <a:spcPts val="0"/>
                        </a:spcBef>
                        <a:spcAft>
                          <a:spcPts val="0"/>
                        </a:spcAft>
                      </a:pPr>
                      <a:r>
                        <a:rPr lang="en-US" sz="1800" kern="1200" dirty="0">
                          <a:effectLst/>
                        </a:rPr>
                        <a:t> </a:t>
                      </a:r>
                      <a:endParaRPr lang="en-US" sz="1800" dirty="0">
                        <a:effectLst/>
                      </a:endParaRPr>
                    </a:p>
                    <a:p>
                      <a:pPr marL="0" marR="0">
                        <a:lnSpc>
                          <a:spcPct val="100000"/>
                        </a:lnSpc>
                        <a:spcBef>
                          <a:spcPts val="0"/>
                        </a:spcBef>
                        <a:spcAft>
                          <a:spcPts val="0"/>
                        </a:spcAft>
                      </a:pPr>
                      <a:r>
                        <a:rPr lang="en-US" sz="1800" kern="1200" dirty="0">
                          <a:effectLst/>
                        </a:rPr>
                        <a:t> </a:t>
                      </a:r>
                      <a:endParaRPr lang="en-US" sz="1800" dirty="0">
                        <a:effectLst/>
                      </a:endParaRPr>
                    </a:p>
                    <a:p>
                      <a:pPr marL="0" marR="0">
                        <a:lnSpc>
                          <a:spcPct val="100000"/>
                        </a:lnSpc>
                        <a:spcBef>
                          <a:spcPts val="0"/>
                        </a:spcBef>
                        <a:spcAft>
                          <a:spcPts val="0"/>
                        </a:spcAft>
                      </a:pPr>
                      <a:r>
                        <a:rPr lang="en-US" sz="1800" kern="1200" dirty="0">
                          <a:effectLst/>
                        </a:rPr>
                        <a:t> </a:t>
                      </a:r>
                      <a:endParaRPr lang="en-US" sz="1800" dirty="0">
                        <a:effectLst/>
                      </a:endParaRPr>
                    </a:p>
                    <a:p>
                      <a:pPr marL="0" marR="0">
                        <a:lnSpc>
                          <a:spcPct val="100000"/>
                        </a:lnSpc>
                        <a:spcBef>
                          <a:spcPts val="0"/>
                        </a:spcBef>
                        <a:spcAft>
                          <a:spcPts val="0"/>
                        </a:spcAft>
                      </a:pPr>
                      <a:r>
                        <a:rPr lang="en-US" sz="1800" kern="1200" dirty="0">
                          <a:effectLst/>
                        </a:rPr>
                        <a:t> </a:t>
                      </a:r>
                      <a:endParaRPr lang="en-US" sz="1800" dirty="0">
                        <a:effectLst/>
                      </a:endParaRPr>
                    </a:p>
                    <a:p>
                      <a:pPr marL="0" marR="0">
                        <a:lnSpc>
                          <a:spcPct val="100000"/>
                        </a:lnSpc>
                        <a:spcBef>
                          <a:spcPts val="0"/>
                        </a:spcBef>
                        <a:spcAft>
                          <a:spcPts val="0"/>
                        </a:spcAft>
                      </a:pPr>
                      <a:r>
                        <a:rPr lang="en-US" sz="1800" kern="1200" dirty="0">
                          <a:effectLst/>
                        </a:rPr>
                        <a:t> </a:t>
                      </a:r>
                      <a:endParaRPr lang="en-US" sz="1800" dirty="0">
                        <a:effectLst/>
                      </a:endParaRPr>
                    </a:p>
                    <a:p>
                      <a:pPr marL="0" marR="0">
                        <a:lnSpc>
                          <a:spcPct val="100000"/>
                        </a:lnSpc>
                        <a:spcBef>
                          <a:spcPts val="0"/>
                        </a:spcBef>
                        <a:spcAft>
                          <a:spcPts val="0"/>
                        </a:spcAft>
                      </a:pPr>
                      <a:r>
                        <a:rPr lang="en-US" sz="1800" kern="1200" dirty="0">
                          <a:effectLst/>
                        </a:rPr>
                        <a:t> </a:t>
                      </a:r>
                      <a:endParaRPr lang="en-US" sz="1800" dirty="0">
                        <a:effectLst/>
                      </a:endParaRPr>
                    </a:p>
                    <a:p>
                      <a:pPr marL="0" marR="0">
                        <a:lnSpc>
                          <a:spcPct val="100000"/>
                        </a:lnSpc>
                        <a:spcBef>
                          <a:spcPts val="0"/>
                        </a:spcBef>
                        <a:spcAft>
                          <a:spcPts val="0"/>
                        </a:spcAft>
                      </a:pPr>
                      <a:r>
                        <a:rPr lang="en-US" sz="1800" kern="1200" dirty="0">
                          <a:effectLst/>
                        </a:rPr>
                        <a:t> </a:t>
                      </a:r>
                      <a:endParaRPr lang="en-US" sz="1800" dirty="0">
                        <a:effectLst/>
                      </a:endParaRPr>
                    </a:p>
                    <a:p>
                      <a:pPr marL="0" marR="0">
                        <a:lnSpc>
                          <a:spcPct val="100000"/>
                        </a:lnSpc>
                        <a:spcBef>
                          <a:spcPts val="0"/>
                        </a:spcBef>
                        <a:spcAft>
                          <a:spcPts val="0"/>
                        </a:spcAft>
                      </a:pPr>
                      <a:r>
                        <a:rPr lang="en-US" sz="1800" kern="1200" dirty="0">
                          <a:effectLst/>
                        </a:rPr>
                        <a:t> </a:t>
                      </a:r>
                      <a:endParaRPr lang="en-US" sz="1800" dirty="0">
                        <a:effectLst/>
                      </a:endParaRPr>
                    </a:p>
                    <a:p>
                      <a:pPr marL="0" marR="0">
                        <a:lnSpc>
                          <a:spcPct val="100000"/>
                        </a:lnSpc>
                        <a:spcBef>
                          <a:spcPts val="0"/>
                        </a:spcBef>
                        <a:spcAft>
                          <a:spcPts val="0"/>
                        </a:spcAft>
                      </a:pPr>
                      <a:r>
                        <a:rPr lang="en-US" sz="1800" kern="1200" dirty="0">
                          <a:effectLst/>
                        </a:rPr>
                        <a:t>Increasing performance related to wheelchair basketball </a:t>
                      </a:r>
                      <a:endParaRPr lang="en-US" sz="1800" dirty="0">
                        <a:effectLst/>
                      </a:endParaRPr>
                    </a:p>
                  </a:txBody>
                  <a:tcPr marL="58388" marR="58388" marT="0" marB="0" anchor="ctr">
                    <a:solidFill>
                      <a:schemeClr val="accent1">
                        <a:lumMod val="40000"/>
                        <a:lumOff val="60000"/>
                      </a:schemeClr>
                    </a:solidFill>
                  </a:tcPr>
                </a:tc>
                <a:tc rowSpan="3">
                  <a:txBody>
                    <a:bodyPr/>
                    <a:lstStyle/>
                    <a:p>
                      <a:pPr marL="0" marR="0">
                        <a:lnSpc>
                          <a:spcPct val="100000"/>
                        </a:lnSpc>
                        <a:spcBef>
                          <a:spcPts val="0"/>
                        </a:spcBef>
                        <a:spcAft>
                          <a:spcPts val="0"/>
                        </a:spcAft>
                      </a:pPr>
                      <a:r>
                        <a:rPr lang="en-US" sz="1800" kern="1200" dirty="0">
                          <a:effectLst/>
                        </a:rPr>
                        <a:t>To prepare wheelchair athletes for peak performance in wheelchair athletes </a:t>
                      </a:r>
                      <a:endParaRPr lang="en-US" sz="1800" dirty="0">
                        <a:effectLst/>
                      </a:endParaRPr>
                    </a:p>
                  </a:txBody>
                  <a:tcPr marL="58388" marR="58388" marT="0" marB="0" anchor="ctr">
                    <a:solidFill>
                      <a:schemeClr val="accent1">
                        <a:lumMod val="40000"/>
                        <a:lumOff val="60000"/>
                      </a:schemeClr>
                    </a:solidFill>
                  </a:tcPr>
                </a:tc>
                <a:extLst>
                  <a:ext uri="{0D108BD9-81ED-4DB2-BD59-A6C34878D82A}">
                    <a16:rowId xmlns:a16="http://schemas.microsoft.com/office/drawing/2014/main" xmlns="" val="4200644329"/>
                  </a:ext>
                </a:extLst>
              </a:tr>
              <a:tr h="2073899">
                <a:tc vMerge="1">
                  <a:txBody>
                    <a:bodyPr/>
                    <a:lstStyle/>
                    <a:p>
                      <a:endParaRPr lang="en-US"/>
                    </a:p>
                  </a:txBody>
                  <a:tcPr/>
                </a:tc>
                <a:tc>
                  <a:txBody>
                    <a:bodyPr/>
                    <a:lstStyle/>
                    <a:p>
                      <a:pPr marL="0" marR="0">
                        <a:lnSpc>
                          <a:spcPct val="100000"/>
                        </a:lnSpc>
                        <a:spcBef>
                          <a:spcPts val="0"/>
                        </a:spcBef>
                        <a:spcAft>
                          <a:spcPts val="0"/>
                        </a:spcAft>
                      </a:pPr>
                      <a:r>
                        <a:rPr lang="en-US" sz="1800" kern="1200" dirty="0">
                          <a:effectLst/>
                        </a:rPr>
                        <a:t>Flexibility / Mobility session</a:t>
                      </a:r>
                      <a:endParaRPr lang="en-US" sz="1800" dirty="0">
                        <a:effectLst/>
                      </a:endParaRPr>
                    </a:p>
                    <a:p>
                      <a:pPr marL="0" marR="0">
                        <a:lnSpc>
                          <a:spcPct val="100000"/>
                        </a:lnSpc>
                        <a:spcBef>
                          <a:spcPts val="0"/>
                        </a:spcBef>
                        <a:spcAft>
                          <a:spcPts val="0"/>
                        </a:spcAft>
                      </a:pPr>
                      <a:r>
                        <a:rPr lang="en-US" sz="1800" kern="1200" dirty="0">
                          <a:effectLst/>
                        </a:rPr>
                        <a:t> </a:t>
                      </a:r>
                      <a:endParaRPr lang="en-US" sz="1800" dirty="0">
                        <a:effectLst/>
                      </a:endParaRPr>
                    </a:p>
                    <a:p>
                      <a:pPr marL="0" marR="0">
                        <a:lnSpc>
                          <a:spcPct val="100000"/>
                        </a:lnSpc>
                        <a:spcBef>
                          <a:spcPts val="0"/>
                        </a:spcBef>
                        <a:spcAft>
                          <a:spcPts val="0"/>
                        </a:spcAft>
                      </a:pPr>
                      <a:r>
                        <a:rPr lang="en-US" sz="1800" kern="1200" dirty="0">
                          <a:effectLst/>
                        </a:rPr>
                        <a:t>Cardio / core session </a:t>
                      </a:r>
                      <a:endParaRPr lang="en-US" sz="1800" dirty="0">
                        <a:effectLst/>
                      </a:endParaRPr>
                    </a:p>
                    <a:p>
                      <a:pPr marL="0" marR="0">
                        <a:lnSpc>
                          <a:spcPct val="100000"/>
                        </a:lnSpc>
                        <a:spcBef>
                          <a:spcPts val="0"/>
                        </a:spcBef>
                        <a:spcAft>
                          <a:spcPts val="0"/>
                        </a:spcAft>
                      </a:pPr>
                      <a:r>
                        <a:rPr lang="en-US" sz="1800" kern="1200" dirty="0">
                          <a:effectLst/>
                        </a:rPr>
                        <a:t> </a:t>
                      </a:r>
                      <a:endParaRPr lang="en-US" sz="1800" dirty="0">
                        <a:effectLst/>
                      </a:endParaRPr>
                    </a:p>
                    <a:p>
                      <a:pPr marL="0" marR="0">
                        <a:lnSpc>
                          <a:spcPct val="100000"/>
                        </a:lnSpc>
                        <a:spcBef>
                          <a:spcPts val="0"/>
                        </a:spcBef>
                        <a:spcAft>
                          <a:spcPts val="0"/>
                        </a:spcAft>
                      </a:pPr>
                      <a:r>
                        <a:rPr lang="en-US" sz="1800" kern="1200" dirty="0">
                          <a:effectLst/>
                        </a:rPr>
                        <a:t>Upper limbs session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88" marR="58388" marT="0" marB="0" anchor="ctr">
                    <a:solidFill>
                      <a:schemeClr val="accent1">
                        <a:lumMod val="40000"/>
                        <a:lumOff val="60000"/>
                      </a:schemeClr>
                    </a:solidFill>
                  </a:tcPr>
                </a:tc>
                <a:tc>
                  <a:txBody>
                    <a:bodyPr/>
                    <a:lstStyle/>
                    <a:p>
                      <a:pPr marL="0" marR="0">
                        <a:lnSpc>
                          <a:spcPct val="100000"/>
                        </a:lnSpc>
                        <a:spcBef>
                          <a:spcPts val="0"/>
                        </a:spcBef>
                        <a:spcAft>
                          <a:spcPts val="0"/>
                        </a:spcAft>
                      </a:pPr>
                      <a:r>
                        <a:rPr lang="en-US" sz="1800" kern="1200" dirty="0">
                          <a:effectLst/>
                        </a:rPr>
                        <a:t>Basic understanding of program implementation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88" marR="58388" marT="0" marB="0" anchor="ctr">
                    <a:solidFill>
                      <a:schemeClr val="accent1">
                        <a:lumMod val="40000"/>
                        <a:lumOff val="6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2477607781"/>
                  </a:ext>
                </a:extLst>
              </a:tr>
              <a:tr h="1644538">
                <a:tc vMerge="1">
                  <a:txBody>
                    <a:bodyPr/>
                    <a:lstStyle/>
                    <a:p>
                      <a:endParaRPr lang="en-US"/>
                    </a:p>
                  </a:txBody>
                  <a:tcPr/>
                </a:tc>
                <a:tc>
                  <a:txBody>
                    <a:bodyPr/>
                    <a:lstStyle/>
                    <a:p>
                      <a:pPr marL="0" marR="0">
                        <a:lnSpc>
                          <a:spcPct val="107000"/>
                        </a:lnSpc>
                        <a:spcBef>
                          <a:spcPts val="0"/>
                        </a:spcBef>
                        <a:spcAft>
                          <a:spcPts val="0"/>
                        </a:spcAft>
                      </a:pPr>
                      <a:r>
                        <a:rPr lang="en-US" sz="1800" kern="1200" dirty="0">
                          <a:effectLst/>
                        </a:rPr>
                        <a:t>Training &amp; emphasizing fundamental movement for wheelchair </a:t>
                      </a:r>
                      <a:r>
                        <a:rPr lang="en-US" sz="1800" kern="1200" dirty="0" smtClean="0">
                          <a:effectLst/>
                        </a:rPr>
                        <a:t>basketball</a:t>
                      </a:r>
                      <a:endParaRPr lang="en-US" sz="1800" dirty="0">
                        <a:effectLst/>
                      </a:endParaRPr>
                    </a:p>
                  </a:txBody>
                  <a:tcPr marL="58388" marR="58388" marT="0" marB="0" anchor="ctr">
                    <a:solidFill>
                      <a:schemeClr val="accent1">
                        <a:lumMod val="40000"/>
                        <a:lumOff val="60000"/>
                      </a:schemeClr>
                    </a:solidFill>
                  </a:tcPr>
                </a:tc>
                <a:tc>
                  <a:txBody>
                    <a:bodyPr/>
                    <a:lstStyle/>
                    <a:p>
                      <a:pPr marL="0" marR="0">
                        <a:lnSpc>
                          <a:spcPct val="107000"/>
                        </a:lnSpc>
                        <a:spcBef>
                          <a:spcPts val="0"/>
                        </a:spcBef>
                        <a:spcAft>
                          <a:spcPts val="0"/>
                        </a:spcAft>
                      </a:pPr>
                      <a:r>
                        <a:rPr lang="en-US" sz="1800" kern="1200" dirty="0">
                          <a:effectLst/>
                        </a:rPr>
                        <a:t>Gain general knowledge of wheelchair basketball as a sport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88" marR="58388" marT="0" marB="0" anchor="ctr">
                    <a:solidFill>
                      <a:schemeClr val="accent1">
                        <a:lumMod val="40000"/>
                        <a:lumOff val="6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399782573"/>
                  </a:ext>
                </a:extLst>
              </a:tr>
            </a:tbl>
          </a:graphicData>
        </a:graphic>
      </p:graphicFrame>
    </p:spTree>
    <p:extLst>
      <p:ext uri="{BB962C8B-B14F-4D97-AF65-F5344CB8AC3E}">
        <p14:creationId xmlns:p14="http://schemas.microsoft.com/office/powerpoint/2010/main" val="1303745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10148883"/>
              </p:ext>
            </p:extLst>
          </p:nvPr>
        </p:nvGraphicFramePr>
        <p:xfrm>
          <a:off x="971545" y="829695"/>
          <a:ext cx="10515600" cy="5223999"/>
        </p:xfrm>
        <a:graphic>
          <a:graphicData uri="http://schemas.openxmlformats.org/drawingml/2006/table">
            <a:tbl>
              <a:tblPr firstRow="1" bandRow="1">
                <a:tableStyleId>{5C22544A-7EE6-4342-B048-85BDC9FD1C3A}</a:tableStyleId>
              </a:tblPr>
              <a:tblGrid>
                <a:gridCol w="4783316">
                  <a:extLst>
                    <a:ext uri="{9D8B030D-6E8A-4147-A177-3AD203B41FA5}">
                      <a16:colId xmlns:a16="http://schemas.microsoft.com/office/drawing/2014/main" xmlns="" val="2290569627"/>
                    </a:ext>
                  </a:extLst>
                </a:gridCol>
                <a:gridCol w="1551692">
                  <a:extLst>
                    <a:ext uri="{9D8B030D-6E8A-4147-A177-3AD203B41FA5}">
                      <a16:colId xmlns:a16="http://schemas.microsoft.com/office/drawing/2014/main" xmlns="" val="1271144928"/>
                    </a:ext>
                  </a:extLst>
                </a:gridCol>
                <a:gridCol w="4180592">
                  <a:extLst>
                    <a:ext uri="{9D8B030D-6E8A-4147-A177-3AD203B41FA5}">
                      <a16:colId xmlns:a16="http://schemas.microsoft.com/office/drawing/2014/main" xmlns="" val="1287217404"/>
                    </a:ext>
                  </a:extLst>
                </a:gridCol>
              </a:tblGrid>
              <a:tr h="843837">
                <a:tc gridSpan="3">
                  <a:txBody>
                    <a:bodyPr/>
                    <a:lstStyle/>
                    <a:p>
                      <a:pPr marL="0" marR="0" algn="ctr" defTabSz="457200" rtl="0" eaLnBrk="1" latinLnBrk="0" hangingPunct="1">
                        <a:lnSpc>
                          <a:spcPct val="107000"/>
                        </a:lnSpc>
                        <a:spcBef>
                          <a:spcPts val="0"/>
                        </a:spcBef>
                        <a:spcAft>
                          <a:spcPts val="800"/>
                        </a:spcAft>
                      </a:pPr>
                      <a:r>
                        <a:rPr lang="en-US" sz="4400" kern="1200" dirty="0">
                          <a:solidFill>
                            <a:schemeClr val="bg1"/>
                          </a:solidFill>
                          <a:effectLst/>
                          <a:latin typeface="+mn-lt"/>
                          <a:ea typeface="+mn-ea"/>
                          <a:cs typeface="+mn-cs"/>
                        </a:rPr>
                        <a:t>Budget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27761284"/>
                  </a:ext>
                </a:extLst>
              </a:tr>
              <a:tr h="522852">
                <a:tc>
                  <a:txBody>
                    <a:bodyPr/>
                    <a:lstStyle/>
                    <a:p>
                      <a:pPr marL="0" marR="0">
                        <a:lnSpc>
                          <a:spcPct val="107000"/>
                        </a:lnSpc>
                        <a:spcBef>
                          <a:spcPts val="0"/>
                        </a:spcBef>
                        <a:spcAft>
                          <a:spcPts val="800"/>
                        </a:spcAft>
                      </a:pPr>
                      <a:r>
                        <a:rPr lang="en-US" sz="2400" dirty="0">
                          <a:effectLst/>
                        </a:rPr>
                        <a:t>Personnel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2400" dirty="0">
                          <a:effectLst/>
                        </a:rPr>
                        <a:t>$ 2000.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2400" dirty="0">
                          <a:effectLst/>
                        </a:rPr>
                        <a:t>Hourly rate for basketball coach &amp; PT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50642029"/>
                  </a:ext>
                </a:extLst>
              </a:tr>
              <a:tr h="715691">
                <a:tc>
                  <a:txBody>
                    <a:bodyPr/>
                    <a:lstStyle/>
                    <a:p>
                      <a:pPr marL="0" marR="0">
                        <a:lnSpc>
                          <a:spcPct val="107000"/>
                        </a:lnSpc>
                        <a:spcBef>
                          <a:spcPts val="0"/>
                        </a:spcBef>
                        <a:spcAft>
                          <a:spcPts val="800"/>
                        </a:spcAft>
                      </a:pPr>
                      <a:r>
                        <a:rPr lang="en-US" sz="2400" dirty="0">
                          <a:effectLst/>
                        </a:rPr>
                        <a:t>Equipment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2400" dirty="0">
                          <a:effectLst/>
                        </a:rPr>
                        <a:t>$  </a:t>
                      </a:r>
                      <a:r>
                        <a:rPr lang="en-US" sz="2400" dirty="0" smtClean="0">
                          <a:effectLst/>
                        </a:rPr>
                        <a:t>1420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2400" dirty="0">
                          <a:effectLst/>
                        </a:rPr>
                        <a:t>Basketballs (65 X 12), Standing whiteboard (100), Resistance Bands 15. Upper Bod ergometer (500). Uniforms (60</a:t>
                      </a:r>
                      <a:r>
                        <a:rPr lang="en-US" sz="2400" baseline="0" dirty="0">
                          <a:effectLst/>
                        </a:rPr>
                        <a:t> </a:t>
                      </a:r>
                      <a:r>
                        <a:rPr lang="en-US" sz="2400" dirty="0">
                          <a:effectLst/>
                        </a:rPr>
                        <a:t>x 5</a:t>
                      </a:r>
                      <a:r>
                        <a:rPr lang="en-US" sz="2400" baseline="0" dirty="0">
                          <a:effectLst/>
                        </a:rPr>
                        <a:t> + 2 extra, 420).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74243483"/>
                  </a:ext>
                </a:extLst>
              </a:tr>
              <a:tr h="606260">
                <a:tc>
                  <a:txBody>
                    <a:bodyPr/>
                    <a:lstStyle/>
                    <a:p>
                      <a:pPr marL="0" marR="0">
                        <a:lnSpc>
                          <a:spcPct val="107000"/>
                        </a:lnSpc>
                        <a:spcBef>
                          <a:spcPts val="0"/>
                        </a:spcBef>
                        <a:spcAft>
                          <a:spcPts val="800"/>
                        </a:spcAft>
                      </a:pPr>
                      <a:r>
                        <a:rPr lang="en-US" sz="2400" dirty="0">
                          <a:effectLst/>
                        </a:rPr>
                        <a:t>Transportation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2400" dirty="0">
                          <a:effectLst/>
                        </a:rPr>
                        <a:t>$ 660.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2400" dirty="0">
                          <a:effectLst/>
                        </a:rPr>
                        <a:t>Wheelchair van rental (110/day for 1 week)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33021627"/>
                  </a:ext>
                </a:extLst>
              </a:tr>
              <a:tr h="583687">
                <a:tc>
                  <a:txBody>
                    <a:bodyPr/>
                    <a:lstStyle/>
                    <a:p>
                      <a:pPr marL="0" marR="0">
                        <a:lnSpc>
                          <a:spcPct val="107000"/>
                        </a:lnSpc>
                        <a:spcBef>
                          <a:spcPts val="0"/>
                        </a:spcBef>
                        <a:spcAft>
                          <a:spcPts val="800"/>
                        </a:spcAft>
                      </a:pPr>
                      <a:r>
                        <a:rPr lang="en-US" sz="2400" b="1" dirty="0">
                          <a:effectLst/>
                        </a:rPr>
                        <a:t>Total Funding</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2400" b="1" dirty="0">
                          <a:effectLst/>
                        </a:rPr>
                        <a:t>$ </a:t>
                      </a:r>
                      <a:r>
                        <a:rPr lang="en-US" sz="2400" b="1" dirty="0" smtClean="0">
                          <a:effectLst/>
                        </a:rPr>
                        <a:t>4,500</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2400" dirty="0">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2874821825"/>
                  </a:ext>
                </a:extLst>
              </a:tr>
            </a:tbl>
          </a:graphicData>
        </a:graphic>
      </p:graphicFrame>
    </p:spTree>
    <p:extLst>
      <p:ext uri="{BB962C8B-B14F-4D97-AF65-F5344CB8AC3E}">
        <p14:creationId xmlns:p14="http://schemas.microsoft.com/office/powerpoint/2010/main" val="2710578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0525658"/>
              </p:ext>
            </p:extLst>
          </p:nvPr>
        </p:nvGraphicFramePr>
        <p:xfrm>
          <a:off x="0" y="0"/>
          <a:ext cx="12192000" cy="6857999"/>
        </p:xfrm>
        <a:graphic>
          <a:graphicData uri="http://schemas.openxmlformats.org/drawingml/2006/table">
            <a:tbl>
              <a:tblPr firstRow="1" bandRow="1">
                <a:tableStyleId>{5C22544A-7EE6-4342-B048-85BDC9FD1C3A}</a:tableStyleId>
              </a:tblPr>
              <a:tblGrid>
                <a:gridCol w="1489200">
                  <a:extLst>
                    <a:ext uri="{9D8B030D-6E8A-4147-A177-3AD203B41FA5}">
                      <a16:colId xmlns:a16="http://schemas.microsoft.com/office/drawing/2014/main" xmlns="" val="1788360167"/>
                    </a:ext>
                  </a:extLst>
                </a:gridCol>
                <a:gridCol w="891900">
                  <a:extLst>
                    <a:ext uri="{9D8B030D-6E8A-4147-A177-3AD203B41FA5}">
                      <a16:colId xmlns:a16="http://schemas.microsoft.com/office/drawing/2014/main" xmlns="" val="4199513004"/>
                    </a:ext>
                  </a:extLst>
                </a:gridCol>
                <a:gridCol w="891900">
                  <a:extLst>
                    <a:ext uri="{9D8B030D-6E8A-4147-A177-3AD203B41FA5}">
                      <a16:colId xmlns:a16="http://schemas.microsoft.com/office/drawing/2014/main" xmlns="" val="3373869062"/>
                    </a:ext>
                  </a:extLst>
                </a:gridCol>
                <a:gridCol w="891900">
                  <a:extLst>
                    <a:ext uri="{9D8B030D-6E8A-4147-A177-3AD203B41FA5}">
                      <a16:colId xmlns:a16="http://schemas.microsoft.com/office/drawing/2014/main" xmlns="" val="3944751441"/>
                    </a:ext>
                  </a:extLst>
                </a:gridCol>
                <a:gridCol w="891900">
                  <a:extLst>
                    <a:ext uri="{9D8B030D-6E8A-4147-A177-3AD203B41FA5}">
                      <a16:colId xmlns:a16="http://schemas.microsoft.com/office/drawing/2014/main" xmlns="" val="3294840416"/>
                    </a:ext>
                  </a:extLst>
                </a:gridCol>
                <a:gridCol w="891900">
                  <a:extLst>
                    <a:ext uri="{9D8B030D-6E8A-4147-A177-3AD203B41FA5}">
                      <a16:colId xmlns:a16="http://schemas.microsoft.com/office/drawing/2014/main" xmlns="" val="2312657368"/>
                    </a:ext>
                  </a:extLst>
                </a:gridCol>
                <a:gridCol w="891900">
                  <a:extLst>
                    <a:ext uri="{9D8B030D-6E8A-4147-A177-3AD203B41FA5}">
                      <a16:colId xmlns:a16="http://schemas.microsoft.com/office/drawing/2014/main" xmlns="" val="2321711959"/>
                    </a:ext>
                  </a:extLst>
                </a:gridCol>
                <a:gridCol w="891900">
                  <a:extLst>
                    <a:ext uri="{9D8B030D-6E8A-4147-A177-3AD203B41FA5}">
                      <a16:colId xmlns:a16="http://schemas.microsoft.com/office/drawing/2014/main" xmlns="" val="2912426898"/>
                    </a:ext>
                  </a:extLst>
                </a:gridCol>
                <a:gridCol w="891900">
                  <a:extLst>
                    <a:ext uri="{9D8B030D-6E8A-4147-A177-3AD203B41FA5}">
                      <a16:colId xmlns:a16="http://schemas.microsoft.com/office/drawing/2014/main" xmlns="" val="2396643046"/>
                    </a:ext>
                  </a:extLst>
                </a:gridCol>
                <a:gridCol w="891900">
                  <a:extLst>
                    <a:ext uri="{9D8B030D-6E8A-4147-A177-3AD203B41FA5}">
                      <a16:colId xmlns:a16="http://schemas.microsoft.com/office/drawing/2014/main" xmlns="" val="2706966905"/>
                    </a:ext>
                  </a:extLst>
                </a:gridCol>
                <a:gridCol w="891900">
                  <a:extLst>
                    <a:ext uri="{9D8B030D-6E8A-4147-A177-3AD203B41FA5}">
                      <a16:colId xmlns:a16="http://schemas.microsoft.com/office/drawing/2014/main" xmlns="" val="2328621770"/>
                    </a:ext>
                  </a:extLst>
                </a:gridCol>
                <a:gridCol w="891900">
                  <a:extLst>
                    <a:ext uri="{9D8B030D-6E8A-4147-A177-3AD203B41FA5}">
                      <a16:colId xmlns:a16="http://schemas.microsoft.com/office/drawing/2014/main" xmlns="" val="422855174"/>
                    </a:ext>
                  </a:extLst>
                </a:gridCol>
                <a:gridCol w="891900">
                  <a:extLst>
                    <a:ext uri="{9D8B030D-6E8A-4147-A177-3AD203B41FA5}">
                      <a16:colId xmlns:a16="http://schemas.microsoft.com/office/drawing/2014/main" xmlns="" val="1912565683"/>
                    </a:ext>
                  </a:extLst>
                </a:gridCol>
              </a:tblGrid>
              <a:tr h="664629">
                <a:tc>
                  <a:txBody>
                    <a:bodyPr/>
                    <a:lstStyle/>
                    <a:p>
                      <a:pPr algn="ctr"/>
                      <a:endParaRPr lang="en-US" sz="1400" dirty="0"/>
                    </a:p>
                  </a:txBody>
                  <a:tcPr anchor="ctr"/>
                </a:tc>
                <a:tc>
                  <a:txBody>
                    <a:bodyPr/>
                    <a:lstStyle/>
                    <a:p>
                      <a:pPr algn="ctr"/>
                      <a:r>
                        <a:rPr lang="en-US" sz="1800" dirty="0" smtClean="0"/>
                        <a:t>Jan.</a:t>
                      </a:r>
                      <a:endParaRPr lang="en-US" sz="1800" dirty="0"/>
                    </a:p>
                  </a:txBody>
                  <a:tcPr anchor="ctr"/>
                </a:tc>
                <a:tc>
                  <a:txBody>
                    <a:bodyPr/>
                    <a:lstStyle/>
                    <a:p>
                      <a:pPr algn="ctr"/>
                      <a:r>
                        <a:rPr lang="en-US" sz="1800" dirty="0" smtClean="0"/>
                        <a:t>Feb.</a:t>
                      </a:r>
                      <a:endParaRPr lang="en-US" sz="1800" dirty="0"/>
                    </a:p>
                  </a:txBody>
                  <a:tcPr anchor="ctr"/>
                </a:tc>
                <a:tc>
                  <a:txBody>
                    <a:bodyPr/>
                    <a:lstStyle/>
                    <a:p>
                      <a:pPr algn="ctr"/>
                      <a:r>
                        <a:rPr lang="en-US" sz="1800" dirty="0" smtClean="0"/>
                        <a:t>March</a:t>
                      </a:r>
                      <a:endParaRPr lang="en-US" sz="1800" dirty="0"/>
                    </a:p>
                  </a:txBody>
                  <a:tcPr anchor="ctr"/>
                </a:tc>
                <a:tc>
                  <a:txBody>
                    <a:bodyPr/>
                    <a:lstStyle/>
                    <a:p>
                      <a:pPr algn="ctr"/>
                      <a:r>
                        <a:rPr lang="en-US" sz="1800" dirty="0" smtClean="0"/>
                        <a:t>April</a:t>
                      </a:r>
                      <a:endParaRPr lang="en-US" sz="1800" dirty="0"/>
                    </a:p>
                  </a:txBody>
                  <a:tcPr anchor="ctr"/>
                </a:tc>
                <a:tc>
                  <a:txBody>
                    <a:bodyPr/>
                    <a:lstStyle/>
                    <a:p>
                      <a:pPr algn="ctr"/>
                      <a:r>
                        <a:rPr lang="en-US" sz="1800" dirty="0" smtClean="0"/>
                        <a:t>May</a:t>
                      </a:r>
                      <a:endParaRPr lang="en-US" sz="1800" dirty="0"/>
                    </a:p>
                  </a:txBody>
                  <a:tcPr anchor="ctr"/>
                </a:tc>
                <a:tc>
                  <a:txBody>
                    <a:bodyPr/>
                    <a:lstStyle/>
                    <a:p>
                      <a:pPr algn="ctr"/>
                      <a:r>
                        <a:rPr lang="en-US" sz="1800" dirty="0" smtClean="0"/>
                        <a:t>June</a:t>
                      </a:r>
                      <a:endParaRPr lang="en-US" sz="1800" dirty="0"/>
                    </a:p>
                  </a:txBody>
                  <a:tcPr anchor="ctr"/>
                </a:tc>
                <a:tc>
                  <a:txBody>
                    <a:bodyPr/>
                    <a:lstStyle/>
                    <a:p>
                      <a:pPr algn="ctr"/>
                      <a:r>
                        <a:rPr lang="en-US" sz="1800" dirty="0" smtClean="0"/>
                        <a:t>July</a:t>
                      </a:r>
                      <a:endParaRPr lang="en-US" sz="1800" dirty="0"/>
                    </a:p>
                  </a:txBody>
                  <a:tcPr anchor="ctr"/>
                </a:tc>
                <a:tc>
                  <a:txBody>
                    <a:bodyPr/>
                    <a:lstStyle/>
                    <a:p>
                      <a:pPr algn="ctr"/>
                      <a:r>
                        <a:rPr lang="en-US" sz="1800" dirty="0" smtClean="0"/>
                        <a:t>August</a:t>
                      </a:r>
                      <a:endParaRPr lang="en-US" sz="1800" dirty="0"/>
                    </a:p>
                  </a:txBody>
                  <a:tcPr anchor="ctr"/>
                </a:tc>
                <a:tc>
                  <a:txBody>
                    <a:bodyPr/>
                    <a:lstStyle/>
                    <a:p>
                      <a:pPr algn="ctr"/>
                      <a:r>
                        <a:rPr lang="en-US" sz="1800" dirty="0" smtClean="0"/>
                        <a:t>Sept.</a:t>
                      </a:r>
                      <a:endParaRPr lang="en-US" sz="1800" dirty="0"/>
                    </a:p>
                  </a:txBody>
                  <a:tcPr anchor="ctr"/>
                </a:tc>
                <a:tc>
                  <a:txBody>
                    <a:bodyPr/>
                    <a:lstStyle/>
                    <a:p>
                      <a:pPr algn="ctr"/>
                      <a:r>
                        <a:rPr lang="en-US" sz="1800" dirty="0" smtClean="0"/>
                        <a:t>Oct.</a:t>
                      </a:r>
                      <a:endParaRPr lang="en-US" sz="1800" dirty="0"/>
                    </a:p>
                  </a:txBody>
                  <a:tcPr anchor="ctr"/>
                </a:tc>
                <a:tc>
                  <a:txBody>
                    <a:bodyPr/>
                    <a:lstStyle/>
                    <a:p>
                      <a:pPr algn="ctr"/>
                      <a:r>
                        <a:rPr lang="en-US" sz="1800" dirty="0" smtClean="0"/>
                        <a:t>Nov.</a:t>
                      </a:r>
                      <a:endParaRPr lang="en-US" sz="1800" dirty="0"/>
                    </a:p>
                  </a:txBody>
                  <a:tcPr anchor="ctr"/>
                </a:tc>
                <a:tc>
                  <a:txBody>
                    <a:bodyPr/>
                    <a:lstStyle/>
                    <a:p>
                      <a:pPr algn="ctr"/>
                      <a:r>
                        <a:rPr lang="en-US" sz="1800" dirty="0" smtClean="0"/>
                        <a:t>Dec.</a:t>
                      </a:r>
                      <a:endParaRPr lang="en-US" sz="1800" dirty="0"/>
                    </a:p>
                  </a:txBody>
                  <a:tcPr anchor="ctr"/>
                </a:tc>
                <a:extLst>
                  <a:ext uri="{0D108BD9-81ED-4DB2-BD59-A6C34878D82A}">
                    <a16:rowId xmlns:a16="http://schemas.microsoft.com/office/drawing/2014/main" xmlns="" val="2286166208"/>
                  </a:ext>
                </a:extLst>
              </a:tr>
              <a:tr h="835605">
                <a:tc>
                  <a:txBody>
                    <a:bodyPr/>
                    <a:lstStyle/>
                    <a:p>
                      <a:pPr algn="ctr"/>
                      <a:r>
                        <a:rPr lang="en-US" sz="1600" dirty="0" smtClean="0"/>
                        <a:t>Gather Participants</a:t>
                      </a:r>
                      <a:endParaRPr lang="en-US" sz="1600" dirty="0"/>
                    </a:p>
                  </a:txBody>
                  <a:tcPr anchor="ctr"/>
                </a:tc>
                <a:tc>
                  <a:txBody>
                    <a:bodyPr/>
                    <a:lstStyle/>
                    <a:p>
                      <a:pPr algn="ctr"/>
                      <a:endParaRPr lang="en-US" sz="1400" dirty="0"/>
                    </a:p>
                  </a:txBody>
                  <a:tcPr anchor="ctr">
                    <a:solidFill>
                      <a:schemeClr val="tx1">
                        <a:lumMod val="65000"/>
                        <a:lumOff val="35000"/>
                      </a:schemeClr>
                    </a:solidFill>
                  </a:tcPr>
                </a:tc>
                <a:tc>
                  <a:txBody>
                    <a:bodyPr/>
                    <a:lstStyle/>
                    <a:p>
                      <a:pPr algn="ctr"/>
                      <a:endParaRPr lang="en-US" sz="1400" dirty="0"/>
                    </a:p>
                  </a:txBody>
                  <a:tcPr anchor="ctr">
                    <a:solidFill>
                      <a:schemeClr val="tx1">
                        <a:lumMod val="65000"/>
                        <a:lumOff val="35000"/>
                      </a:schemeClr>
                    </a:solidFill>
                  </a:tcPr>
                </a:tc>
                <a:tc>
                  <a:txBody>
                    <a:bodyPr/>
                    <a:lstStyle/>
                    <a:p>
                      <a:pPr algn="ctr"/>
                      <a:endParaRPr lang="en-US" sz="1400" dirty="0"/>
                    </a:p>
                  </a:txBody>
                  <a:tcPr anchor="ctr">
                    <a:solidFill>
                      <a:schemeClr val="tx1">
                        <a:lumMod val="65000"/>
                        <a:lumOff val="35000"/>
                      </a:schemeClr>
                    </a:solidFill>
                  </a:tcP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a:p>
                  </a:txBody>
                  <a:tcPr anchor="ctr"/>
                </a:tc>
                <a:tc>
                  <a:txBody>
                    <a:bodyPr/>
                    <a:lstStyle/>
                    <a:p>
                      <a:pPr algn="ctr"/>
                      <a:endParaRPr lang="en-US" sz="1400"/>
                    </a:p>
                  </a:txBody>
                  <a:tcPr anchor="ctr"/>
                </a:tc>
                <a:tc>
                  <a:txBody>
                    <a:bodyPr/>
                    <a:lstStyle/>
                    <a:p>
                      <a:pPr algn="ctr"/>
                      <a:endParaRPr lang="en-US" sz="1400"/>
                    </a:p>
                  </a:txBody>
                  <a:tcPr anchor="ctr"/>
                </a:tc>
                <a:tc>
                  <a:txBody>
                    <a:bodyPr/>
                    <a:lstStyle/>
                    <a:p>
                      <a:pPr algn="ctr"/>
                      <a:endParaRPr lang="en-US" sz="1400"/>
                    </a:p>
                  </a:txBody>
                  <a:tcPr anchor="ctr"/>
                </a:tc>
                <a:tc>
                  <a:txBody>
                    <a:bodyPr/>
                    <a:lstStyle/>
                    <a:p>
                      <a:pPr algn="ctr"/>
                      <a:endParaRPr lang="en-US" sz="1400"/>
                    </a:p>
                  </a:txBody>
                  <a:tcPr anchor="ctr"/>
                </a:tc>
                <a:tc>
                  <a:txBody>
                    <a:bodyPr/>
                    <a:lstStyle/>
                    <a:p>
                      <a:pPr algn="ctr"/>
                      <a:endParaRPr lang="en-US" sz="1400"/>
                    </a:p>
                  </a:txBody>
                  <a:tcPr anchor="ctr"/>
                </a:tc>
                <a:tc>
                  <a:txBody>
                    <a:bodyPr/>
                    <a:lstStyle/>
                    <a:p>
                      <a:pPr algn="ctr"/>
                      <a:endParaRPr lang="en-US" sz="1400"/>
                    </a:p>
                  </a:txBody>
                  <a:tcPr anchor="ctr"/>
                </a:tc>
                <a:extLst>
                  <a:ext uri="{0D108BD9-81ED-4DB2-BD59-A6C34878D82A}">
                    <a16:rowId xmlns:a16="http://schemas.microsoft.com/office/drawing/2014/main" xmlns="" val="578860288"/>
                  </a:ext>
                </a:extLst>
              </a:tr>
              <a:tr h="1121160">
                <a:tc>
                  <a:txBody>
                    <a:bodyPr/>
                    <a:lstStyle/>
                    <a:p>
                      <a:pPr algn="ctr"/>
                      <a:r>
                        <a:rPr lang="en-US" sz="1600" dirty="0" smtClean="0"/>
                        <a:t>Prepare Session</a:t>
                      </a:r>
                      <a:r>
                        <a:rPr lang="en-US" sz="1600" baseline="0" dirty="0" smtClean="0"/>
                        <a:t> Material &amp; Recruit Staff</a:t>
                      </a:r>
                      <a:endParaRPr lang="en-US" sz="1600" dirty="0"/>
                    </a:p>
                  </a:txBody>
                  <a:tcPr anchor="ctr"/>
                </a:tc>
                <a:tc>
                  <a:txBody>
                    <a:bodyPr/>
                    <a:lstStyle/>
                    <a:p>
                      <a:pPr algn="ctr"/>
                      <a:endParaRPr lang="en-US" sz="1400"/>
                    </a:p>
                  </a:txBody>
                  <a:tcPr anchor="ctr"/>
                </a:tc>
                <a:tc>
                  <a:txBody>
                    <a:bodyPr/>
                    <a:lstStyle/>
                    <a:p>
                      <a:pPr algn="ctr"/>
                      <a:endParaRPr lang="en-US" sz="1400" dirty="0"/>
                    </a:p>
                  </a:txBody>
                  <a:tcPr anchor="ctr">
                    <a:solidFill>
                      <a:schemeClr val="tx1">
                        <a:lumMod val="65000"/>
                        <a:lumOff val="35000"/>
                      </a:schemeClr>
                    </a:solidFill>
                  </a:tcPr>
                </a:tc>
                <a:tc>
                  <a:txBody>
                    <a:bodyPr/>
                    <a:lstStyle/>
                    <a:p>
                      <a:pPr algn="ctr"/>
                      <a:endParaRPr lang="en-US" sz="1400" dirty="0"/>
                    </a:p>
                  </a:txBody>
                  <a:tcPr anchor="ctr">
                    <a:solidFill>
                      <a:schemeClr val="tx1">
                        <a:lumMod val="65000"/>
                        <a:lumOff val="35000"/>
                      </a:schemeClr>
                    </a:solidFill>
                  </a:tcP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a:p>
                  </a:txBody>
                  <a:tcPr anchor="ctr"/>
                </a:tc>
                <a:tc>
                  <a:txBody>
                    <a:bodyPr/>
                    <a:lstStyle/>
                    <a:p>
                      <a:pPr algn="ctr"/>
                      <a:endParaRPr lang="en-US" sz="1400"/>
                    </a:p>
                  </a:txBody>
                  <a:tcPr anchor="ctr"/>
                </a:tc>
                <a:tc>
                  <a:txBody>
                    <a:bodyPr/>
                    <a:lstStyle/>
                    <a:p>
                      <a:pPr algn="ctr"/>
                      <a:endParaRPr lang="en-US" sz="1400"/>
                    </a:p>
                  </a:txBody>
                  <a:tcPr anchor="ctr"/>
                </a:tc>
                <a:tc>
                  <a:txBody>
                    <a:bodyPr/>
                    <a:lstStyle/>
                    <a:p>
                      <a:pPr algn="ctr"/>
                      <a:endParaRPr lang="en-US" sz="1400"/>
                    </a:p>
                  </a:txBody>
                  <a:tcPr anchor="ctr"/>
                </a:tc>
                <a:tc>
                  <a:txBody>
                    <a:bodyPr/>
                    <a:lstStyle/>
                    <a:p>
                      <a:pPr algn="ctr"/>
                      <a:endParaRPr lang="en-US" sz="1400"/>
                    </a:p>
                  </a:txBody>
                  <a:tcPr anchor="ctr"/>
                </a:tc>
                <a:extLst>
                  <a:ext uri="{0D108BD9-81ED-4DB2-BD59-A6C34878D82A}">
                    <a16:rowId xmlns:a16="http://schemas.microsoft.com/office/drawing/2014/main" xmlns="" val="1291348446"/>
                  </a:ext>
                </a:extLst>
              </a:tr>
              <a:tr h="835605">
                <a:tc>
                  <a:txBody>
                    <a:bodyPr/>
                    <a:lstStyle/>
                    <a:p>
                      <a:pPr algn="ctr"/>
                      <a:r>
                        <a:rPr lang="en-US" sz="1600" dirty="0" smtClean="0"/>
                        <a:t>Order Equipment</a:t>
                      </a:r>
                      <a:endParaRPr lang="en-US" sz="1600" dirty="0"/>
                    </a:p>
                  </a:txBody>
                  <a:tcPr anchor="ctr"/>
                </a:tc>
                <a:tc>
                  <a:txBody>
                    <a:bodyPr/>
                    <a:lstStyle/>
                    <a:p>
                      <a:pPr algn="ctr"/>
                      <a:endParaRPr lang="en-US" sz="1400"/>
                    </a:p>
                  </a:txBody>
                  <a:tcPr anchor="ctr"/>
                </a:tc>
                <a:tc>
                  <a:txBody>
                    <a:bodyPr/>
                    <a:lstStyle/>
                    <a:p>
                      <a:pPr algn="ctr"/>
                      <a:endParaRPr lang="en-US" sz="1400" dirty="0"/>
                    </a:p>
                  </a:txBody>
                  <a:tcPr anchor="ctr"/>
                </a:tc>
                <a:tc>
                  <a:txBody>
                    <a:bodyPr/>
                    <a:lstStyle/>
                    <a:p>
                      <a:pPr algn="ctr"/>
                      <a:endParaRPr lang="en-US" sz="1400" dirty="0"/>
                    </a:p>
                  </a:txBody>
                  <a:tcPr anchor="ctr">
                    <a:solidFill>
                      <a:schemeClr val="tx1">
                        <a:lumMod val="65000"/>
                        <a:lumOff val="35000"/>
                      </a:schemeClr>
                    </a:solidFill>
                  </a:tcPr>
                </a:tc>
                <a:tc>
                  <a:txBody>
                    <a:bodyPr/>
                    <a:lstStyle/>
                    <a:p>
                      <a:pPr algn="ctr"/>
                      <a:endParaRPr lang="en-US" sz="1400" dirty="0"/>
                    </a:p>
                  </a:txBody>
                  <a:tcPr anchor="ctr">
                    <a:solidFill>
                      <a:schemeClr val="tx1">
                        <a:lumMod val="65000"/>
                        <a:lumOff val="35000"/>
                      </a:schemeClr>
                    </a:solidFill>
                  </a:tcPr>
                </a:tc>
                <a:tc>
                  <a:txBody>
                    <a:bodyPr/>
                    <a:lstStyle/>
                    <a:p>
                      <a:pPr algn="ctr"/>
                      <a:endParaRPr lang="en-US" sz="1400" dirty="0"/>
                    </a:p>
                  </a:txBody>
                  <a:tcPr anchor="ctr">
                    <a:solidFill>
                      <a:schemeClr val="tx1">
                        <a:lumMod val="65000"/>
                        <a:lumOff val="35000"/>
                      </a:schemeClr>
                    </a:solidFill>
                  </a:tcPr>
                </a:tc>
                <a:tc>
                  <a:txBody>
                    <a:bodyPr/>
                    <a:lstStyle/>
                    <a:p>
                      <a:pPr algn="ctr"/>
                      <a:endParaRPr lang="en-US" sz="1400" dirty="0"/>
                    </a:p>
                  </a:txBody>
                  <a:tcPr anchor="ctr">
                    <a:solidFill>
                      <a:schemeClr val="tx1">
                        <a:lumMod val="65000"/>
                        <a:lumOff val="35000"/>
                      </a:schemeClr>
                    </a:solidFill>
                  </a:tcP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a:p>
                  </a:txBody>
                  <a:tcPr anchor="ctr"/>
                </a:tc>
                <a:tc>
                  <a:txBody>
                    <a:bodyPr/>
                    <a:lstStyle/>
                    <a:p>
                      <a:pPr algn="ctr"/>
                      <a:endParaRPr lang="en-US" sz="1400"/>
                    </a:p>
                  </a:txBody>
                  <a:tcPr anchor="ctr"/>
                </a:tc>
                <a:tc>
                  <a:txBody>
                    <a:bodyPr/>
                    <a:lstStyle/>
                    <a:p>
                      <a:pPr algn="ctr"/>
                      <a:endParaRPr lang="en-US" sz="1400"/>
                    </a:p>
                  </a:txBody>
                  <a:tcPr anchor="ctr"/>
                </a:tc>
                <a:tc>
                  <a:txBody>
                    <a:bodyPr/>
                    <a:lstStyle/>
                    <a:p>
                      <a:pPr algn="ctr"/>
                      <a:endParaRPr lang="en-US" sz="1400"/>
                    </a:p>
                  </a:txBody>
                  <a:tcPr anchor="ctr"/>
                </a:tc>
                <a:extLst>
                  <a:ext uri="{0D108BD9-81ED-4DB2-BD59-A6C34878D82A}">
                    <a16:rowId xmlns:a16="http://schemas.microsoft.com/office/drawing/2014/main" xmlns="" val="2019523936"/>
                  </a:ext>
                </a:extLst>
              </a:tr>
              <a:tr h="835605">
                <a:tc>
                  <a:txBody>
                    <a:bodyPr/>
                    <a:lstStyle/>
                    <a:p>
                      <a:pPr algn="ctr"/>
                      <a:r>
                        <a:rPr lang="en-US" sz="1600" dirty="0" smtClean="0"/>
                        <a:t>Setup Pre-Assessment</a:t>
                      </a:r>
                      <a:endParaRPr lang="en-US" sz="1600" dirty="0"/>
                    </a:p>
                  </a:txBody>
                  <a:tcPr anchor="ctr"/>
                </a:tc>
                <a:tc>
                  <a:txBody>
                    <a:bodyPr/>
                    <a:lstStyle/>
                    <a:p>
                      <a:pPr algn="ctr"/>
                      <a:endParaRPr lang="en-US" sz="1400"/>
                    </a:p>
                  </a:txBody>
                  <a:tcPr anchor="ctr"/>
                </a:tc>
                <a:tc>
                  <a:txBody>
                    <a:bodyPr/>
                    <a:lstStyle/>
                    <a:p>
                      <a:pPr algn="ctr"/>
                      <a:endParaRPr lang="en-US" sz="140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solidFill>
                      <a:schemeClr val="tx1">
                        <a:lumMod val="65000"/>
                        <a:lumOff val="35000"/>
                      </a:schemeClr>
                    </a:solidFill>
                  </a:tcPr>
                </a:tc>
                <a:tc>
                  <a:txBody>
                    <a:bodyPr/>
                    <a:lstStyle/>
                    <a:p>
                      <a:pPr algn="ctr"/>
                      <a:endParaRPr lang="en-US" sz="1400" dirty="0"/>
                    </a:p>
                  </a:txBody>
                  <a:tcPr anchor="ctr">
                    <a:solidFill>
                      <a:schemeClr val="tx1">
                        <a:lumMod val="65000"/>
                        <a:lumOff val="35000"/>
                      </a:schemeClr>
                    </a:solidFill>
                  </a:tcPr>
                </a:tc>
                <a:tc>
                  <a:txBody>
                    <a:bodyPr/>
                    <a:lstStyle/>
                    <a:p>
                      <a:pPr algn="ctr"/>
                      <a:endParaRPr lang="en-US" sz="1400" dirty="0"/>
                    </a:p>
                  </a:txBody>
                  <a:tcPr anchor="ctr">
                    <a:solidFill>
                      <a:schemeClr val="tx1">
                        <a:lumMod val="65000"/>
                        <a:lumOff val="35000"/>
                      </a:schemeClr>
                    </a:solidFill>
                  </a:tcPr>
                </a:tc>
                <a:tc>
                  <a:txBody>
                    <a:bodyPr/>
                    <a:lstStyle/>
                    <a:p>
                      <a:pPr algn="ctr"/>
                      <a:endParaRPr lang="en-US" sz="1400" dirty="0"/>
                    </a:p>
                  </a:txBody>
                  <a:tcPr anchor="ctr">
                    <a:solidFill>
                      <a:schemeClr val="tx1">
                        <a:lumMod val="65000"/>
                        <a:lumOff val="35000"/>
                      </a:schemeClr>
                    </a:solidFill>
                  </a:tcPr>
                </a:tc>
                <a:tc>
                  <a:txBody>
                    <a:bodyPr/>
                    <a:lstStyle/>
                    <a:p>
                      <a:pPr algn="ctr"/>
                      <a:endParaRPr lang="en-US" sz="1400" dirty="0"/>
                    </a:p>
                  </a:txBody>
                  <a:tcPr anchor="ctr"/>
                </a:tc>
                <a:tc>
                  <a:txBody>
                    <a:bodyPr/>
                    <a:lstStyle/>
                    <a:p>
                      <a:pPr algn="ctr"/>
                      <a:endParaRPr lang="en-US" sz="1400"/>
                    </a:p>
                  </a:txBody>
                  <a:tcPr anchor="ctr"/>
                </a:tc>
                <a:tc>
                  <a:txBody>
                    <a:bodyPr/>
                    <a:lstStyle/>
                    <a:p>
                      <a:pPr algn="ctr"/>
                      <a:endParaRPr lang="en-US" sz="1400"/>
                    </a:p>
                  </a:txBody>
                  <a:tcPr anchor="ctr"/>
                </a:tc>
                <a:tc>
                  <a:txBody>
                    <a:bodyPr/>
                    <a:lstStyle/>
                    <a:p>
                      <a:pPr algn="ctr"/>
                      <a:endParaRPr lang="en-US" sz="1400"/>
                    </a:p>
                  </a:txBody>
                  <a:tcPr anchor="ctr"/>
                </a:tc>
                <a:extLst>
                  <a:ext uri="{0D108BD9-81ED-4DB2-BD59-A6C34878D82A}">
                    <a16:rowId xmlns:a16="http://schemas.microsoft.com/office/drawing/2014/main" xmlns="" val="4013399065"/>
                  </a:ext>
                </a:extLst>
              </a:tr>
              <a:tr h="864895">
                <a:tc>
                  <a:txBody>
                    <a:bodyPr/>
                    <a:lstStyle/>
                    <a:p>
                      <a:pPr algn="ctr"/>
                      <a:r>
                        <a:rPr lang="en-US" sz="1600" dirty="0" smtClean="0"/>
                        <a:t>Conduct Weekly Sessions</a:t>
                      </a:r>
                      <a:endParaRPr lang="en-US" sz="1600" dirty="0"/>
                    </a:p>
                  </a:txBody>
                  <a:tcPr anchor="ctr"/>
                </a:tc>
                <a:tc>
                  <a:txBody>
                    <a:bodyPr/>
                    <a:lstStyle/>
                    <a:p>
                      <a:pPr algn="ctr"/>
                      <a:endParaRPr lang="en-US" sz="1400"/>
                    </a:p>
                  </a:txBody>
                  <a:tcPr anchor="ctr"/>
                </a:tc>
                <a:tc>
                  <a:txBody>
                    <a:bodyPr/>
                    <a:lstStyle/>
                    <a:p>
                      <a:pPr algn="ctr"/>
                      <a:endParaRPr lang="en-US" sz="1400"/>
                    </a:p>
                  </a:txBody>
                  <a:tcPr anchor="ctr"/>
                </a:tc>
                <a:tc>
                  <a:txBody>
                    <a:bodyPr/>
                    <a:lstStyle/>
                    <a:p>
                      <a:pPr algn="ctr"/>
                      <a:endParaRPr lang="en-US" sz="1400"/>
                    </a:p>
                  </a:txBody>
                  <a:tcPr anchor="ctr"/>
                </a:tc>
                <a:tc>
                  <a:txBody>
                    <a:bodyPr/>
                    <a:lstStyle/>
                    <a:p>
                      <a:pPr algn="ctr"/>
                      <a:endParaRPr lang="en-US" sz="140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a:p>
                  </a:txBody>
                  <a:tcPr anchor="ctr"/>
                </a:tc>
                <a:tc>
                  <a:txBody>
                    <a:bodyPr/>
                    <a:lstStyle/>
                    <a:p>
                      <a:pPr algn="ctr"/>
                      <a:endParaRPr lang="en-US" sz="1400" dirty="0"/>
                    </a:p>
                  </a:txBody>
                  <a:tcPr anchor="ctr">
                    <a:solidFill>
                      <a:schemeClr val="tx1">
                        <a:lumMod val="65000"/>
                        <a:lumOff val="35000"/>
                      </a:schemeClr>
                    </a:solidFill>
                  </a:tcPr>
                </a:tc>
                <a:tc>
                  <a:txBody>
                    <a:bodyPr/>
                    <a:lstStyle/>
                    <a:p>
                      <a:pPr algn="ctr"/>
                      <a:endParaRPr lang="en-US" sz="1400" dirty="0"/>
                    </a:p>
                  </a:txBody>
                  <a:tcPr anchor="ctr">
                    <a:solidFill>
                      <a:schemeClr val="tx1">
                        <a:lumMod val="65000"/>
                        <a:lumOff val="35000"/>
                      </a:schemeClr>
                    </a:solidFill>
                  </a:tcPr>
                </a:tc>
                <a:tc>
                  <a:txBody>
                    <a:bodyPr/>
                    <a:lstStyle/>
                    <a:p>
                      <a:pPr algn="ctr"/>
                      <a:endParaRPr lang="en-US" sz="1400" dirty="0"/>
                    </a:p>
                  </a:txBody>
                  <a:tcPr anchor="ctr"/>
                </a:tc>
                <a:tc>
                  <a:txBody>
                    <a:bodyPr/>
                    <a:lstStyle/>
                    <a:p>
                      <a:pPr algn="ctr"/>
                      <a:endParaRPr lang="en-US" sz="1400"/>
                    </a:p>
                  </a:txBody>
                  <a:tcPr anchor="ctr"/>
                </a:tc>
                <a:tc>
                  <a:txBody>
                    <a:bodyPr/>
                    <a:lstStyle/>
                    <a:p>
                      <a:pPr algn="ctr"/>
                      <a:endParaRPr lang="en-US" sz="1400"/>
                    </a:p>
                  </a:txBody>
                  <a:tcPr anchor="ctr"/>
                </a:tc>
                <a:extLst>
                  <a:ext uri="{0D108BD9-81ED-4DB2-BD59-A6C34878D82A}">
                    <a16:rowId xmlns:a16="http://schemas.microsoft.com/office/drawing/2014/main" xmlns="" val="3107632006"/>
                  </a:ext>
                </a:extLst>
              </a:tr>
              <a:tr h="835605">
                <a:tc>
                  <a:txBody>
                    <a:bodyPr/>
                    <a:lstStyle/>
                    <a:p>
                      <a:pPr algn="ctr"/>
                      <a:r>
                        <a:rPr lang="en-US" sz="1600" dirty="0" smtClean="0"/>
                        <a:t>Evaluation of Results</a:t>
                      </a:r>
                      <a:endParaRPr lang="en-US" sz="1600" dirty="0"/>
                    </a:p>
                  </a:txBody>
                  <a:tcPr anchor="ctr"/>
                </a:tc>
                <a:tc>
                  <a:txBody>
                    <a:bodyPr/>
                    <a:lstStyle/>
                    <a:p>
                      <a:pPr algn="ctr"/>
                      <a:endParaRPr lang="en-US" sz="1400" dirty="0"/>
                    </a:p>
                  </a:txBody>
                  <a:tcPr anchor="ctr"/>
                </a:tc>
                <a:tc>
                  <a:txBody>
                    <a:bodyPr/>
                    <a:lstStyle/>
                    <a:p>
                      <a:pPr algn="ctr"/>
                      <a:endParaRPr lang="en-US" sz="1400"/>
                    </a:p>
                  </a:txBody>
                  <a:tcPr anchor="ctr"/>
                </a:tc>
                <a:tc>
                  <a:txBody>
                    <a:bodyPr/>
                    <a:lstStyle/>
                    <a:p>
                      <a:pPr algn="ctr"/>
                      <a:endParaRPr lang="en-US" sz="1400"/>
                    </a:p>
                  </a:txBody>
                  <a:tcPr anchor="ctr"/>
                </a:tc>
                <a:tc>
                  <a:txBody>
                    <a:bodyPr/>
                    <a:lstStyle/>
                    <a:p>
                      <a:pPr algn="ctr"/>
                      <a:endParaRPr lang="en-US" sz="140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solidFill>
                      <a:schemeClr val="tx1">
                        <a:lumMod val="65000"/>
                        <a:lumOff val="35000"/>
                      </a:schemeClr>
                    </a:solidFill>
                  </a:tcPr>
                </a:tc>
                <a:tc>
                  <a:txBody>
                    <a:bodyPr/>
                    <a:lstStyle/>
                    <a:p>
                      <a:pPr algn="ctr"/>
                      <a:endParaRPr lang="en-US" sz="1400" dirty="0"/>
                    </a:p>
                  </a:txBody>
                  <a:tcPr anchor="ctr">
                    <a:solidFill>
                      <a:schemeClr val="tx1">
                        <a:lumMod val="65000"/>
                        <a:lumOff val="35000"/>
                      </a:schemeClr>
                    </a:solidFill>
                  </a:tcPr>
                </a:tc>
                <a:tc>
                  <a:txBody>
                    <a:bodyPr/>
                    <a:lstStyle/>
                    <a:p>
                      <a:pPr algn="ctr"/>
                      <a:endParaRPr lang="en-US" sz="1400"/>
                    </a:p>
                  </a:txBody>
                  <a:tcPr anchor="ctr"/>
                </a:tc>
                <a:extLst>
                  <a:ext uri="{0D108BD9-81ED-4DB2-BD59-A6C34878D82A}">
                    <a16:rowId xmlns:a16="http://schemas.microsoft.com/office/drawing/2014/main" xmlns="" val="764298035"/>
                  </a:ext>
                </a:extLst>
              </a:tr>
              <a:tr h="864895">
                <a:tc>
                  <a:txBody>
                    <a:bodyPr/>
                    <a:lstStyle/>
                    <a:p>
                      <a:pPr algn="ctr"/>
                      <a:r>
                        <a:rPr lang="en-US" sz="1600" dirty="0" smtClean="0"/>
                        <a:t>Improvement Guide Construction</a:t>
                      </a:r>
                      <a:r>
                        <a:rPr lang="en-US" sz="1600" baseline="0" dirty="0" smtClean="0"/>
                        <a:t> </a:t>
                      </a:r>
                      <a:endParaRPr lang="en-US" sz="1600" dirty="0"/>
                    </a:p>
                  </a:txBody>
                  <a:tcPr anchor="ctr"/>
                </a:tc>
                <a:tc>
                  <a:txBody>
                    <a:bodyPr/>
                    <a:lstStyle/>
                    <a:p>
                      <a:pPr algn="ctr"/>
                      <a:endParaRPr lang="en-US" sz="1400" dirty="0"/>
                    </a:p>
                  </a:txBody>
                  <a:tcPr anchor="ctr"/>
                </a:tc>
                <a:tc>
                  <a:txBody>
                    <a:bodyPr/>
                    <a:lstStyle/>
                    <a:p>
                      <a:pPr algn="ctr"/>
                      <a:endParaRPr lang="en-US" sz="1400"/>
                    </a:p>
                  </a:txBody>
                  <a:tcPr anchor="ctr"/>
                </a:tc>
                <a:tc>
                  <a:txBody>
                    <a:bodyPr/>
                    <a:lstStyle/>
                    <a:p>
                      <a:pPr algn="ctr"/>
                      <a:endParaRPr lang="en-US" sz="1400"/>
                    </a:p>
                  </a:txBody>
                  <a:tcPr anchor="ctr"/>
                </a:tc>
                <a:tc>
                  <a:txBody>
                    <a:bodyPr/>
                    <a:lstStyle/>
                    <a:p>
                      <a:pPr algn="ctr"/>
                      <a:endParaRPr lang="en-US" sz="1400"/>
                    </a:p>
                  </a:txBody>
                  <a:tcPr anchor="ctr"/>
                </a:tc>
                <a:tc>
                  <a:txBody>
                    <a:bodyPr/>
                    <a:lstStyle/>
                    <a:p>
                      <a:pPr algn="ctr"/>
                      <a:endParaRPr lang="en-US" sz="1400"/>
                    </a:p>
                  </a:txBody>
                  <a:tcPr anchor="ctr"/>
                </a:tc>
                <a:tc>
                  <a:txBody>
                    <a:bodyPr/>
                    <a:lstStyle/>
                    <a:p>
                      <a:pPr algn="ctr"/>
                      <a:endParaRPr lang="en-US" sz="1400"/>
                    </a:p>
                  </a:txBody>
                  <a:tcPr anchor="ctr"/>
                </a:tc>
                <a:tc>
                  <a:txBody>
                    <a:bodyPr/>
                    <a:lstStyle/>
                    <a:p>
                      <a:pPr algn="ctr"/>
                      <a:endParaRPr lang="en-US" sz="1400"/>
                    </a:p>
                  </a:txBody>
                  <a:tcPr anchor="ctr"/>
                </a:tc>
                <a:tc>
                  <a:txBody>
                    <a:bodyPr/>
                    <a:lstStyle/>
                    <a:p>
                      <a:pPr algn="ctr"/>
                      <a:endParaRPr lang="en-US" sz="140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solidFill>
                      <a:schemeClr val="tx1">
                        <a:lumMod val="65000"/>
                        <a:lumOff val="35000"/>
                      </a:schemeClr>
                    </a:solidFill>
                  </a:tcPr>
                </a:tc>
                <a:tc>
                  <a:txBody>
                    <a:bodyPr/>
                    <a:lstStyle/>
                    <a:p>
                      <a:pPr algn="ctr"/>
                      <a:endParaRPr lang="en-US" sz="1400" dirty="0"/>
                    </a:p>
                  </a:txBody>
                  <a:tcPr anchor="ctr">
                    <a:solidFill>
                      <a:schemeClr val="tx1">
                        <a:lumMod val="65000"/>
                        <a:lumOff val="35000"/>
                      </a:schemeClr>
                    </a:solidFill>
                  </a:tcPr>
                </a:tc>
                <a:extLst>
                  <a:ext uri="{0D108BD9-81ED-4DB2-BD59-A6C34878D82A}">
                    <a16:rowId xmlns:a16="http://schemas.microsoft.com/office/drawing/2014/main" xmlns="" val="4278835474"/>
                  </a:ext>
                </a:extLst>
              </a:tr>
            </a:tbl>
          </a:graphicData>
        </a:graphic>
      </p:graphicFrame>
    </p:spTree>
    <p:extLst>
      <p:ext uri="{BB962C8B-B14F-4D97-AF65-F5344CB8AC3E}">
        <p14:creationId xmlns:p14="http://schemas.microsoft.com/office/powerpoint/2010/main" val="3863591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855523"/>
            <a:ext cx="9601196" cy="741629"/>
          </a:xfrm>
        </p:spPr>
        <p:txBody>
          <a:bodyPr>
            <a:normAutofit/>
          </a:bodyPr>
          <a:lstStyle/>
          <a:p>
            <a:r>
              <a:rPr lang="en-US" dirty="0" smtClean="0"/>
              <a:t>Evaluation for Improvement</a:t>
            </a:r>
            <a:endParaRPr lang="en-US" dirty="0"/>
          </a:p>
        </p:txBody>
      </p:sp>
      <p:sp>
        <p:nvSpPr>
          <p:cNvPr id="4" name="Text Placeholder 3"/>
          <p:cNvSpPr>
            <a:spLocks noGrp="1"/>
          </p:cNvSpPr>
          <p:nvPr>
            <p:ph type="body" idx="1"/>
          </p:nvPr>
        </p:nvSpPr>
        <p:spPr>
          <a:xfrm>
            <a:off x="1295400" y="1928908"/>
            <a:ext cx="4443984" cy="823912"/>
          </a:xfrm>
        </p:spPr>
        <p:txBody>
          <a:bodyPr>
            <a:normAutofit fontScale="2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2800" b="1" dirty="0"/>
              <a:t>Indicators</a:t>
            </a:r>
          </a:p>
          <a:p>
            <a:endParaRPr lang="en-US" dirty="0"/>
          </a:p>
        </p:txBody>
      </p:sp>
      <p:sp>
        <p:nvSpPr>
          <p:cNvPr id="3" name="Content Placeholder 2"/>
          <p:cNvSpPr>
            <a:spLocks noGrp="1"/>
          </p:cNvSpPr>
          <p:nvPr>
            <p:ph sz="half" idx="2"/>
          </p:nvPr>
        </p:nvSpPr>
        <p:spPr>
          <a:xfrm>
            <a:off x="1295400" y="2752820"/>
            <a:ext cx="4443984" cy="2562193"/>
          </a:xfrm>
        </p:spPr>
        <p:txBody>
          <a:bodyPr>
            <a:normAutofit/>
          </a:bodyPr>
          <a:lstStyle/>
          <a:p>
            <a:r>
              <a:rPr lang="en-US" sz="3200" dirty="0"/>
              <a:t>Awareness</a:t>
            </a:r>
          </a:p>
          <a:p>
            <a:r>
              <a:rPr lang="en-US" sz="3200" dirty="0"/>
              <a:t>Participation</a:t>
            </a:r>
          </a:p>
          <a:p>
            <a:r>
              <a:rPr lang="en-US" sz="3200" dirty="0"/>
              <a:t>Injury prevention</a:t>
            </a:r>
          </a:p>
          <a:p>
            <a:r>
              <a:rPr lang="en-US" sz="3200" dirty="0"/>
              <a:t>Improving knowledge</a:t>
            </a:r>
          </a:p>
          <a:p>
            <a:endParaRPr lang="en-US" dirty="0"/>
          </a:p>
        </p:txBody>
      </p:sp>
      <p:sp>
        <p:nvSpPr>
          <p:cNvPr id="5" name="Text Placeholder 4"/>
          <p:cNvSpPr>
            <a:spLocks noGrp="1"/>
          </p:cNvSpPr>
          <p:nvPr>
            <p:ph type="body" sz="quarter" idx="3"/>
          </p:nvPr>
        </p:nvSpPr>
        <p:spPr>
          <a:xfrm>
            <a:off x="6452612" y="1928908"/>
            <a:ext cx="4443984" cy="823912"/>
          </a:xfrm>
        </p:spPr>
        <p:txBody>
          <a:bodyPr>
            <a:normAutofit fontScale="2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sz="12800" b="1" dirty="0"/>
          </a:p>
          <a:p>
            <a:endParaRPr lang="en-US" dirty="0"/>
          </a:p>
          <a:p>
            <a:r>
              <a:rPr lang="en-US" sz="12800" b="1" dirty="0"/>
              <a:t>Assessment Tools</a:t>
            </a:r>
          </a:p>
        </p:txBody>
      </p:sp>
      <p:sp>
        <p:nvSpPr>
          <p:cNvPr id="6" name="Content Placeholder 5"/>
          <p:cNvSpPr>
            <a:spLocks noGrp="1"/>
          </p:cNvSpPr>
          <p:nvPr>
            <p:ph sz="quarter" idx="4"/>
          </p:nvPr>
        </p:nvSpPr>
        <p:spPr>
          <a:xfrm>
            <a:off x="6452612" y="2752820"/>
            <a:ext cx="4443984" cy="2562193"/>
          </a:xfrm>
        </p:spPr>
        <p:txBody>
          <a:bodyPr>
            <a:normAutofit fontScale="85000" lnSpcReduction="10000"/>
          </a:bodyPr>
          <a:lstStyle/>
          <a:p>
            <a:r>
              <a:rPr lang="en-US" sz="3200" dirty="0"/>
              <a:t>Pitt Basketball half-time games</a:t>
            </a:r>
          </a:p>
          <a:p>
            <a:r>
              <a:rPr lang="en-US" sz="3200" dirty="0"/>
              <a:t>Increasing open gym time</a:t>
            </a:r>
          </a:p>
          <a:p>
            <a:r>
              <a:rPr lang="en-US" sz="3200" dirty="0"/>
              <a:t>Physical assessments </a:t>
            </a:r>
          </a:p>
          <a:p>
            <a:r>
              <a:rPr lang="en-US" sz="3200" dirty="0"/>
              <a:t>Education</a:t>
            </a:r>
          </a:p>
          <a:p>
            <a:endParaRPr lang="en-US" dirty="0"/>
          </a:p>
        </p:txBody>
      </p:sp>
    </p:spTree>
    <p:extLst>
      <p:ext uri="{BB962C8B-B14F-4D97-AF65-F5344CB8AC3E}">
        <p14:creationId xmlns:p14="http://schemas.microsoft.com/office/powerpoint/2010/main" val="3365211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28345"/>
            <a:ext cx="10046956" cy="739092"/>
          </a:xfrm>
        </p:spPr>
        <p:txBody>
          <a:bodyPr>
            <a:normAutofit/>
          </a:bodyPr>
          <a:lstStyle/>
          <a:p>
            <a:r>
              <a:rPr lang="en-US" sz="3600" dirty="0" smtClean="0"/>
              <a:t>Students with Disabilities: Students in Wheelchairs</a:t>
            </a:r>
            <a:endParaRPr lang="en-US" sz="3600" dirty="0"/>
          </a:p>
        </p:txBody>
      </p:sp>
      <p:sp>
        <p:nvSpPr>
          <p:cNvPr id="3" name="Content Placeholder 2"/>
          <p:cNvSpPr>
            <a:spLocks noGrp="1"/>
          </p:cNvSpPr>
          <p:nvPr>
            <p:ph idx="1"/>
          </p:nvPr>
        </p:nvSpPr>
        <p:spPr>
          <a:xfrm>
            <a:off x="1371600" y="2286000"/>
            <a:ext cx="9601200" cy="3878132"/>
          </a:xfrm>
        </p:spPr>
        <p:txBody>
          <a:bodyPr>
            <a:normAutofit/>
          </a:bodyPr>
          <a:lstStyle/>
          <a:p>
            <a:pPr>
              <a:lnSpc>
                <a:spcPct val="100000"/>
              </a:lnSpc>
              <a:spcBef>
                <a:spcPts val="0"/>
              </a:spcBef>
              <a:spcAft>
                <a:spcPts val="600"/>
              </a:spcAft>
            </a:pPr>
            <a:r>
              <a:rPr lang="en-US" sz="2800" dirty="0"/>
              <a:t>National laws adhered to, but generally not wheelchair friendly </a:t>
            </a:r>
          </a:p>
          <a:p>
            <a:pPr>
              <a:lnSpc>
                <a:spcPct val="100000"/>
              </a:lnSpc>
              <a:spcBef>
                <a:spcPts val="0"/>
              </a:spcBef>
              <a:spcAft>
                <a:spcPts val="600"/>
              </a:spcAft>
            </a:pPr>
            <a:r>
              <a:rPr lang="en-US" sz="2800" dirty="0"/>
              <a:t>Wheelchair IM still in early </a:t>
            </a:r>
            <a:r>
              <a:rPr lang="en-US" sz="2800" dirty="0" smtClean="0"/>
              <a:t>stages</a:t>
            </a:r>
            <a:endParaRPr lang="en-US" sz="2800" dirty="0"/>
          </a:p>
          <a:p>
            <a:pPr>
              <a:lnSpc>
                <a:spcPct val="100000"/>
              </a:lnSpc>
              <a:spcBef>
                <a:spcPts val="0"/>
              </a:spcBef>
              <a:spcAft>
                <a:spcPts val="600"/>
              </a:spcAft>
            </a:pPr>
            <a:r>
              <a:rPr lang="en-US" sz="2800" u="sng" dirty="0"/>
              <a:t>Thursdays</a:t>
            </a:r>
            <a:r>
              <a:rPr lang="en-US" sz="2800" dirty="0"/>
              <a:t>: Open wheelchair basketball scrimmages for both students with disabilities and able-bodied students</a:t>
            </a:r>
          </a:p>
          <a:p>
            <a:pPr>
              <a:lnSpc>
                <a:spcPct val="100000"/>
              </a:lnSpc>
              <a:spcBef>
                <a:spcPts val="0"/>
              </a:spcBef>
              <a:spcAft>
                <a:spcPts val="600"/>
              </a:spcAft>
            </a:pPr>
            <a:r>
              <a:rPr lang="en-US" sz="2800" dirty="0"/>
              <a:t>Losing promising student to more wheelchair accessible schools (Slippery Rock University)</a:t>
            </a:r>
          </a:p>
          <a:p>
            <a:pPr marL="0" lvl="0" indent="0">
              <a:lnSpc>
                <a:spcPct val="100000"/>
              </a:lnSpc>
              <a:spcBef>
                <a:spcPts val="0"/>
              </a:spcBef>
              <a:buNone/>
            </a:pPr>
            <a:endParaRPr lang="en-US" dirty="0">
              <a:latin typeface="Times New Roman" charset="0"/>
              <a:ea typeface="Times New Roman" charset="0"/>
              <a:cs typeface="Times New Roman" charset="0"/>
            </a:endParaRPr>
          </a:p>
          <a:p>
            <a:pPr marL="0" lvl="0" indent="0">
              <a:lnSpc>
                <a:spcPct val="100000"/>
              </a:lnSpc>
              <a:spcBef>
                <a:spcPts val="0"/>
              </a:spcBef>
              <a:buNone/>
            </a:pPr>
            <a:endParaRPr lang="en-US" dirty="0">
              <a:latin typeface="Times New Roman" charset="0"/>
              <a:ea typeface="Times New Roman" charset="0"/>
              <a:cs typeface="Times New Roman" charset="0"/>
            </a:endParaRPr>
          </a:p>
          <a:p>
            <a:pPr marL="0" lvl="0" indent="0">
              <a:lnSpc>
                <a:spcPct val="100000"/>
              </a:lnSpc>
              <a:spcBef>
                <a:spcPts val="0"/>
              </a:spcBef>
              <a:buNone/>
            </a:pPr>
            <a:endParaRPr lang="en-US" dirty="0">
              <a:latin typeface="Times New Roman" charset="0"/>
              <a:ea typeface="Times New Roman" charset="0"/>
              <a:cs typeface="Times New Roman" charset="0"/>
            </a:endParaRPr>
          </a:p>
          <a:p>
            <a:endParaRPr lang="en-US" dirty="0"/>
          </a:p>
        </p:txBody>
      </p:sp>
    </p:spTree>
    <p:extLst>
      <p:ext uri="{BB962C8B-B14F-4D97-AF65-F5344CB8AC3E}">
        <p14:creationId xmlns:p14="http://schemas.microsoft.com/office/powerpoint/2010/main" val="1650708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13816"/>
          </a:xfrm>
        </p:spPr>
        <p:txBody>
          <a:bodyPr/>
          <a:lstStyle/>
          <a:p>
            <a:r>
              <a:rPr lang="en-US" dirty="0"/>
              <a:t>Evaluation for Accountability</a:t>
            </a:r>
          </a:p>
        </p:txBody>
      </p:sp>
      <p:sp>
        <p:nvSpPr>
          <p:cNvPr id="4" name="Text Placeholder 3"/>
          <p:cNvSpPr>
            <a:spLocks noGrp="1"/>
          </p:cNvSpPr>
          <p:nvPr>
            <p:ph type="body" idx="1"/>
          </p:nvPr>
        </p:nvSpPr>
        <p:spPr>
          <a:xfrm>
            <a:off x="1371600" y="1499616"/>
            <a:ext cx="4443984" cy="823912"/>
          </a:xfrm>
        </p:spPr>
        <p:txBody>
          <a:bodyPr/>
          <a:lstStyle/>
          <a:p>
            <a:r>
              <a:rPr lang="en-US" sz="3200" b="1" dirty="0"/>
              <a:t>Indicators</a:t>
            </a:r>
          </a:p>
        </p:txBody>
      </p:sp>
      <p:sp>
        <p:nvSpPr>
          <p:cNvPr id="5" name="Content Placeholder 4"/>
          <p:cNvSpPr>
            <a:spLocks noGrp="1"/>
          </p:cNvSpPr>
          <p:nvPr>
            <p:ph sz="half" idx="2"/>
          </p:nvPr>
        </p:nvSpPr>
        <p:spPr>
          <a:xfrm>
            <a:off x="1234440" y="2348102"/>
            <a:ext cx="4718304" cy="3021351"/>
          </a:xfrm>
        </p:spPr>
        <p:txBody>
          <a:bodyPr>
            <a:noAutofit/>
          </a:bodyPr>
          <a:lstStyle/>
          <a:p>
            <a:pPr>
              <a:spcBef>
                <a:spcPts val="0"/>
              </a:spcBef>
              <a:spcAft>
                <a:spcPts val="0"/>
              </a:spcAft>
            </a:pPr>
            <a:r>
              <a:rPr lang="en-US" altLang="en-US" sz="3200" dirty="0"/>
              <a:t>Program Format</a:t>
            </a:r>
          </a:p>
          <a:p>
            <a:pPr>
              <a:spcBef>
                <a:spcPts val="0"/>
              </a:spcBef>
              <a:spcAft>
                <a:spcPts val="0"/>
              </a:spcAft>
            </a:pPr>
            <a:r>
              <a:rPr lang="en-US" altLang="en-US" sz="3200" dirty="0"/>
              <a:t>Athletic Training</a:t>
            </a:r>
          </a:p>
          <a:p>
            <a:pPr>
              <a:spcBef>
                <a:spcPts val="0"/>
              </a:spcBef>
              <a:spcAft>
                <a:spcPts val="0"/>
              </a:spcAft>
            </a:pPr>
            <a:r>
              <a:rPr lang="en-US" altLang="en-US" sz="3200" dirty="0"/>
              <a:t>Program Outcomes / Goals</a:t>
            </a:r>
          </a:p>
          <a:p>
            <a:pPr>
              <a:spcBef>
                <a:spcPts val="0"/>
              </a:spcBef>
              <a:spcAft>
                <a:spcPts val="0"/>
              </a:spcAft>
            </a:pPr>
            <a:r>
              <a:rPr lang="en-US" altLang="en-US" sz="3200" dirty="0"/>
              <a:t>Program Engagement </a:t>
            </a:r>
            <a:endParaRPr lang="en-US" sz="3200" dirty="0"/>
          </a:p>
        </p:txBody>
      </p:sp>
      <p:sp>
        <p:nvSpPr>
          <p:cNvPr id="6" name="Text Placeholder 5"/>
          <p:cNvSpPr>
            <a:spLocks noGrp="1"/>
          </p:cNvSpPr>
          <p:nvPr>
            <p:ph type="body" sz="quarter" idx="3"/>
          </p:nvPr>
        </p:nvSpPr>
        <p:spPr>
          <a:xfrm>
            <a:off x="6013704" y="1499616"/>
            <a:ext cx="4443984" cy="823912"/>
          </a:xfrm>
        </p:spPr>
        <p:txBody>
          <a:bodyPr>
            <a:normAutofit/>
          </a:bodyPr>
          <a:lstStyle/>
          <a:p>
            <a:r>
              <a:rPr lang="en-US" sz="3200" b="1" dirty="0"/>
              <a:t>Assessment Tools</a:t>
            </a:r>
          </a:p>
        </p:txBody>
      </p:sp>
      <p:sp>
        <p:nvSpPr>
          <p:cNvPr id="7" name="Content Placeholder 6"/>
          <p:cNvSpPr>
            <a:spLocks noGrp="1"/>
          </p:cNvSpPr>
          <p:nvPr>
            <p:ph sz="quarter" idx="4"/>
          </p:nvPr>
        </p:nvSpPr>
        <p:spPr>
          <a:xfrm>
            <a:off x="6013704" y="2348102"/>
            <a:ext cx="4718304" cy="3021351"/>
          </a:xfrm>
        </p:spPr>
        <p:txBody>
          <a:bodyPr>
            <a:normAutofit fontScale="92500" lnSpcReduction="20000"/>
          </a:bodyPr>
          <a:lstStyle/>
          <a:p>
            <a:r>
              <a:rPr lang="en-US" altLang="en-US" sz="3500" dirty="0"/>
              <a:t>Attendance at Training Sessions</a:t>
            </a:r>
          </a:p>
          <a:p>
            <a:r>
              <a:rPr lang="en-US" altLang="en-US" sz="3500" dirty="0"/>
              <a:t>Results of Athletic and Sport Training</a:t>
            </a:r>
          </a:p>
          <a:p>
            <a:r>
              <a:rPr lang="en-US" altLang="en-US" sz="3500" dirty="0"/>
              <a:t>Surveys to determine progress and satisfaction</a:t>
            </a:r>
          </a:p>
          <a:p>
            <a:endParaRPr lang="en-US" dirty="0"/>
          </a:p>
        </p:txBody>
      </p:sp>
    </p:spTree>
    <p:extLst>
      <p:ext uri="{BB962C8B-B14F-4D97-AF65-F5344CB8AC3E}">
        <p14:creationId xmlns:p14="http://schemas.microsoft.com/office/powerpoint/2010/main" val="1294562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19328"/>
            <a:ext cx="9601200" cy="1232916"/>
          </a:xfrm>
        </p:spPr>
        <p:txBody>
          <a:bodyPr>
            <a:normAutofit/>
          </a:bodyPr>
          <a:lstStyle/>
          <a:p>
            <a:pPr algn="ctr"/>
            <a:r>
              <a:rPr lang="en-US" sz="5400" b="1" dirty="0"/>
              <a:t>Equip, Encourage, EnABLE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040" y="1952244"/>
            <a:ext cx="9475760" cy="3996099"/>
          </a:xfrm>
          <a:prstGeom prst="rect">
            <a:avLst/>
          </a:prstGeom>
        </p:spPr>
      </p:pic>
    </p:spTree>
    <p:extLst>
      <p:ext uri="{BB962C8B-B14F-4D97-AF65-F5344CB8AC3E}">
        <p14:creationId xmlns:p14="http://schemas.microsoft.com/office/powerpoint/2010/main" val="2665402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82133"/>
            <a:ext cx="10565384" cy="1303867"/>
          </a:xfrm>
        </p:spPr>
        <p:txBody>
          <a:bodyPr>
            <a:normAutofit/>
          </a:bodyPr>
          <a:lstStyle/>
          <a:p>
            <a:r>
              <a:rPr lang="en-US" sz="4000" dirty="0"/>
              <a:t>Physical Activity Preparation &amp; Injury Prevention</a:t>
            </a:r>
          </a:p>
        </p:txBody>
      </p:sp>
      <p:sp>
        <p:nvSpPr>
          <p:cNvPr id="3" name="Content Placeholder 2"/>
          <p:cNvSpPr>
            <a:spLocks noGrp="1"/>
          </p:cNvSpPr>
          <p:nvPr>
            <p:ph idx="1"/>
          </p:nvPr>
        </p:nvSpPr>
        <p:spPr/>
        <p:txBody>
          <a:bodyPr>
            <a:normAutofit/>
          </a:bodyPr>
          <a:lstStyle/>
          <a:p>
            <a:r>
              <a:rPr lang="en-US" sz="3200" dirty="0"/>
              <a:t>Current physical fitness baseline</a:t>
            </a:r>
            <a:r>
              <a:rPr lang="en-US" sz="3200" dirty="0" smtClean="0"/>
              <a:t>?</a:t>
            </a:r>
            <a:endParaRPr lang="en-US" sz="3200" dirty="0"/>
          </a:p>
          <a:p>
            <a:r>
              <a:rPr lang="en-US" sz="3200" dirty="0"/>
              <a:t>Current physical activity</a:t>
            </a:r>
            <a:r>
              <a:rPr lang="en-US" sz="3200" dirty="0" smtClean="0"/>
              <a:t>?</a:t>
            </a:r>
            <a:endParaRPr lang="en-US" sz="3200" dirty="0"/>
          </a:p>
          <a:p>
            <a:r>
              <a:rPr lang="en-US" sz="3200" dirty="0"/>
              <a:t>Injuries</a:t>
            </a:r>
            <a:r>
              <a:rPr lang="en-US" sz="3200" dirty="0" smtClean="0"/>
              <a:t>?</a:t>
            </a:r>
            <a:endParaRPr lang="en-US" sz="3200" dirty="0"/>
          </a:p>
          <a:p>
            <a:r>
              <a:rPr lang="en-US" sz="3200" dirty="0"/>
              <a:t>Participation interest?</a:t>
            </a:r>
          </a:p>
          <a:p>
            <a:endParaRPr lang="en-US" dirty="0"/>
          </a:p>
        </p:txBody>
      </p:sp>
    </p:spTree>
    <p:extLst>
      <p:ext uri="{BB962C8B-B14F-4D97-AF65-F5344CB8AC3E}">
        <p14:creationId xmlns:p14="http://schemas.microsoft.com/office/powerpoint/2010/main" val="1225886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23602"/>
            <a:ext cx="9601200" cy="954741"/>
          </a:xfrm>
        </p:spPr>
        <p:txBody>
          <a:bodyPr>
            <a:normAutofit/>
          </a:bodyPr>
          <a:lstStyle/>
          <a:p>
            <a:r>
              <a:rPr lang="en-US" dirty="0"/>
              <a:t>Health Approaches</a:t>
            </a:r>
          </a:p>
        </p:txBody>
      </p:sp>
      <p:sp>
        <p:nvSpPr>
          <p:cNvPr id="3" name="Content Placeholder 2"/>
          <p:cNvSpPr>
            <a:spLocks noGrp="1"/>
          </p:cNvSpPr>
          <p:nvPr>
            <p:ph idx="1"/>
          </p:nvPr>
        </p:nvSpPr>
        <p:spPr>
          <a:xfrm>
            <a:off x="1371600" y="2213418"/>
            <a:ext cx="4641925" cy="2727064"/>
          </a:xfrm>
        </p:spPr>
        <p:txBody>
          <a:bodyPr>
            <a:normAutofit/>
          </a:bodyPr>
          <a:lstStyle/>
          <a:p>
            <a:pPr>
              <a:lnSpc>
                <a:spcPct val="150000"/>
              </a:lnSpc>
              <a:spcBef>
                <a:spcPts val="0"/>
              </a:spcBef>
              <a:spcAft>
                <a:spcPts val="0"/>
              </a:spcAft>
            </a:pPr>
            <a:r>
              <a:rPr lang="en-US" sz="2600" dirty="0"/>
              <a:t>The Health Belief Model</a:t>
            </a:r>
          </a:p>
          <a:p>
            <a:pPr lvl="1">
              <a:lnSpc>
                <a:spcPct val="150000"/>
              </a:lnSpc>
              <a:spcBef>
                <a:spcPts val="0"/>
              </a:spcBef>
              <a:spcAft>
                <a:spcPts val="0"/>
              </a:spcAft>
            </a:pPr>
            <a:r>
              <a:rPr lang="en-US" sz="2600" dirty="0"/>
              <a:t>Perceived benefits </a:t>
            </a:r>
          </a:p>
          <a:p>
            <a:pPr lvl="1">
              <a:lnSpc>
                <a:spcPct val="150000"/>
              </a:lnSpc>
              <a:spcBef>
                <a:spcPts val="0"/>
              </a:spcBef>
              <a:spcAft>
                <a:spcPts val="0"/>
              </a:spcAft>
            </a:pPr>
            <a:r>
              <a:rPr lang="en-US" sz="2600" dirty="0"/>
              <a:t>Perceived barriers</a:t>
            </a:r>
          </a:p>
          <a:p>
            <a:pPr lvl="1">
              <a:lnSpc>
                <a:spcPct val="150000"/>
              </a:lnSpc>
              <a:spcBef>
                <a:spcPts val="0"/>
              </a:spcBef>
              <a:spcAft>
                <a:spcPts val="0"/>
              </a:spcAft>
            </a:pPr>
            <a:r>
              <a:rPr lang="en-US" sz="2600" dirty="0"/>
              <a:t>Cues to action </a:t>
            </a:r>
          </a:p>
          <a:p>
            <a:endParaRPr lang="en-US" dirty="0"/>
          </a:p>
        </p:txBody>
      </p:sp>
      <p:pic>
        <p:nvPicPr>
          <p:cNvPr id="5" name="Picture 4"/>
          <p:cNvPicPr>
            <a:picLocks noChangeAspect="1"/>
          </p:cNvPicPr>
          <p:nvPr/>
        </p:nvPicPr>
        <p:blipFill>
          <a:blip r:embed="rId3"/>
          <a:stretch>
            <a:fillRect/>
          </a:stretch>
        </p:blipFill>
        <p:spPr>
          <a:xfrm>
            <a:off x="5886914" y="1878343"/>
            <a:ext cx="5085886" cy="3397213"/>
          </a:xfrm>
          <a:prstGeom prst="rect">
            <a:avLst/>
          </a:prstGeom>
        </p:spPr>
      </p:pic>
    </p:spTree>
    <p:extLst>
      <p:ext uri="{BB962C8B-B14F-4D97-AF65-F5344CB8AC3E}">
        <p14:creationId xmlns:p14="http://schemas.microsoft.com/office/powerpoint/2010/main" val="1736264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8356"/>
            <a:ext cx="9601200" cy="820271"/>
          </a:xfrm>
        </p:spPr>
        <p:txBody>
          <a:bodyPr/>
          <a:lstStyle/>
          <a:p>
            <a:r>
              <a:rPr lang="en-US" dirty="0"/>
              <a:t>Culture &amp; Change</a:t>
            </a:r>
          </a:p>
        </p:txBody>
      </p:sp>
      <p:sp>
        <p:nvSpPr>
          <p:cNvPr id="3" name="Content Placeholder 2"/>
          <p:cNvSpPr>
            <a:spLocks noGrp="1"/>
          </p:cNvSpPr>
          <p:nvPr>
            <p:ph idx="1"/>
          </p:nvPr>
        </p:nvSpPr>
        <p:spPr>
          <a:xfrm>
            <a:off x="1371600" y="1967798"/>
            <a:ext cx="4800600" cy="3506992"/>
          </a:xfrm>
        </p:spPr>
        <p:txBody>
          <a:bodyPr>
            <a:normAutofit/>
          </a:bodyPr>
          <a:lstStyle/>
          <a:p>
            <a:pPr>
              <a:lnSpc>
                <a:spcPct val="100000"/>
              </a:lnSpc>
              <a:spcBef>
                <a:spcPts val="0"/>
              </a:spcBef>
              <a:spcAft>
                <a:spcPts val="0"/>
              </a:spcAft>
            </a:pPr>
            <a:r>
              <a:rPr lang="en-US" sz="3200" dirty="0"/>
              <a:t>Culture &amp; Climate</a:t>
            </a:r>
          </a:p>
          <a:p>
            <a:pPr lvl="1">
              <a:lnSpc>
                <a:spcPct val="100000"/>
              </a:lnSpc>
              <a:spcBef>
                <a:spcPts val="0"/>
              </a:spcBef>
              <a:spcAft>
                <a:spcPts val="0"/>
              </a:spcAft>
            </a:pPr>
            <a:r>
              <a:rPr lang="en-US" sz="2800" dirty="0" smtClean="0"/>
              <a:t>Passionate </a:t>
            </a:r>
            <a:r>
              <a:rPr lang="en-US" sz="2800" dirty="0"/>
              <a:t>staff</a:t>
            </a:r>
          </a:p>
          <a:p>
            <a:pPr lvl="1">
              <a:lnSpc>
                <a:spcPct val="100000"/>
              </a:lnSpc>
              <a:spcBef>
                <a:spcPts val="0"/>
              </a:spcBef>
              <a:spcAft>
                <a:spcPts val="0"/>
              </a:spcAft>
            </a:pPr>
            <a:r>
              <a:rPr lang="en-US" sz="2800" dirty="0"/>
              <a:t>Tough accommodations </a:t>
            </a:r>
          </a:p>
          <a:p>
            <a:pPr>
              <a:lnSpc>
                <a:spcPct val="100000"/>
              </a:lnSpc>
              <a:spcBef>
                <a:spcPts val="0"/>
              </a:spcBef>
              <a:spcAft>
                <a:spcPts val="0"/>
              </a:spcAft>
            </a:pPr>
            <a:r>
              <a:rPr lang="en-US" sz="3200" dirty="0"/>
              <a:t>Making Changes </a:t>
            </a:r>
          </a:p>
          <a:p>
            <a:pPr lvl="1">
              <a:lnSpc>
                <a:spcPct val="100000"/>
              </a:lnSpc>
              <a:spcBef>
                <a:spcPts val="0"/>
              </a:spcBef>
              <a:spcAft>
                <a:spcPts val="0"/>
              </a:spcAft>
            </a:pPr>
            <a:r>
              <a:rPr lang="en-US" sz="2800" dirty="0"/>
              <a:t>Increase awareness on </a:t>
            </a:r>
            <a:r>
              <a:rPr lang="en-US" sz="2800" dirty="0" smtClean="0"/>
              <a:t>campus </a:t>
            </a:r>
            <a:endParaRPr lang="en-US" sz="2800" dirty="0"/>
          </a:p>
          <a:p>
            <a:pPr lvl="1">
              <a:lnSpc>
                <a:spcPct val="100000"/>
              </a:lnSpc>
              <a:spcBef>
                <a:spcPts val="0"/>
              </a:spcBef>
              <a:spcAft>
                <a:spcPts val="0"/>
              </a:spcAft>
            </a:pPr>
            <a:r>
              <a:rPr lang="en-US" sz="2800" dirty="0"/>
              <a:t>Increase participation </a:t>
            </a:r>
          </a:p>
          <a:p>
            <a:endParaRPr lang="en-US" dirty="0"/>
          </a:p>
        </p:txBody>
      </p:sp>
      <p:pic>
        <p:nvPicPr>
          <p:cNvPr id="5" name="Picture 4"/>
          <p:cNvPicPr>
            <a:picLocks noChangeAspect="1"/>
          </p:cNvPicPr>
          <p:nvPr/>
        </p:nvPicPr>
        <p:blipFill>
          <a:blip r:embed="rId3"/>
          <a:stretch>
            <a:fillRect/>
          </a:stretch>
        </p:blipFill>
        <p:spPr>
          <a:xfrm>
            <a:off x="6172200" y="2169727"/>
            <a:ext cx="5486876" cy="3103133"/>
          </a:xfrm>
          <a:prstGeom prst="rect">
            <a:avLst/>
          </a:prstGeom>
        </p:spPr>
      </p:pic>
    </p:spTree>
    <p:extLst>
      <p:ext uri="{BB962C8B-B14F-4D97-AF65-F5344CB8AC3E}">
        <p14:creationId xmlns:p14="http://schemas.microsoft.com/office/powerpoint/2010/main" val="2488649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Teams</a:t>
            </a:r>
            <a:r>
              <a:rPr lang="en-US" dirty="0"/>
              <a:t>, Partnerships &amp; Collaborations	</a:t>
            </a:r>
          </a:p>
        </p:txBody>
      </p:sp>
      <p:sp>
        <p:nvSpPr>
          <p:cNvPr id="3" name="Content Placeholder 2"/>
          <p:cNvSpPr>
            <a:spLocks noGrp="1"/>
          </p:cNvSpPr>
          <p:nvPr>
            <p:ph idx="1"/>
          </p:nvPr>
        </p:nvSpPr>
        <p:spPr/>
        <p:txBody>
          <a:bodyPr/>
          <a:lstStyle/>
          <a:p>
            <a:r>
              <a:rPr lang="en-US" sz="2800" dirty="0" smtClean="0"/>
              <a:t>Collaborations with neighboring schools and groups. </a:t>
            </a:r>
          </a:p>
          <a:p>
            <a:r>
              <a:rPr lang="en-US" sz="2800" dirty="0" smtClean="0"/>
              <a:t>Partnering and teaming up with campus groups, possibly UPMC.</a:t>
            </a:r>
          </a:p>
          <a:p>
            <a:r>
              <a:rPr lang="en-US" sz="2800" dirty="0" smtClean="0"/>
              <a:t>Utilizing University resources such as Pitt Men’s &amp; Women’s Basketball.</a:t>
            </a:r>
            <a:endParaRPr lang="en-US" sz="2800" dirty="0"/>
          </a:p>
          <a:p>
            <a:endParaRPr lang="en-US" dirty="0"/>
          </a:p>
        </p:txBody>
      </p:sp>
    </p:spTree>
    <p:extLst>
      <p:ext uri="{BB962C8B-B14F-4D97-AF65-F5344CB8AC3E}">
        <p14:creationId xmlns:p14="http://schemas.microsoft.com/office/powerpoint/2010/main" val="2111429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Affairs </a:t>
            </a:r>
            <a:r>
              <a:rPr lang="en-US" dirty="0"/>
              <a:t>C</a:t>
            </a:r>
            <a:r>
              <a:rPr lang="en-US" dirty="0" smtClean="0"/>
              <a:t>apacity</a:t>
            </a:r>
            <a:endParaRPr lang="en-US" dirty="0"/>
          </a:p>
        </p:txBody>
      </p:sp>
      <p:sp>
        <p:nvSpPr>
          <p:cNvPr id="3" name="Content Placeholder 2"/>
          <p:cNvSpPr>
            <a:spLocks noGrp="1"/>
          </p:cNvSpPr>
          <p:nvPr>
            <p:ph idx="1"/>
          </p:nvPr>
        </p:nvSpPr>
        <p:spPr/>
        <p:txBody>
          <a:bodyPr/>
          <a:lstStyle/>
          <a:p>
            <a:r>
              <a:rPr lang="en-US" sz="2800" dirty="0" smtClean="0"/>
              <a:t>Accommodations and needs are not met for students with disabilities.</a:t>
            </a:r>
            <a:endParaRPr lang="en-US" sz="2800" dirty="0"/>
          </a:p>
          <a:p>
            <a:r>
              <a:rPr lang="en-US" sz="2800" dirty="0"/>
              <a:t>Also, according to Sam in the meeting we had with him there is only a handful of students that are wheelchair bound/disabled on </a:t>
            </a:r>
            <a:r>
              <a:rPr lang="en-US" sz="2800" dirty="0" smtClean="0"/>
              <a:t>campus.</a:t>
            </a:r>
            <a:endParaRPr lang="en-US" sz="2800" dirty="0"/>
          </a:p>
          <a:p>
            <a:r>
              <a:rPr lang="en-US" sz="2800" dirty="0"/>
              <a:t>Pitt is not one of the major colleges offering programs for those with disabilities.</a:t>
            </a:r>
          </a:p>
          <a:p>
            <a:endParaRPr lang="en-US" dirty="0"/>
          </a:p>
        </p:txBody>
      </p:sp>
    </p:spTree>
    <p:extLst>
      <p:ext uri="{BB962C8B-B14F-4D97-AF65-F5344CB8AC3E}">
        <p14:creationId xmlns:p14="http://schemas.microsoft.com/office/powerpoint/2010/main" val="1865536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31495"/>
            <a:ext cx="9601200" cy="1078647"/>
          </a:xfrm>
        </p:spPr>
        <p:txBody>
          <a:bodyPr/>
          <a:lstStyle/>
          <a:p>
            <a:r>
              <a:rPr lang="en-US" dirty="0"/>
              <a:t>Health Needs Assessment </a:t>
            </a:r>
          </a:p>
        </p:txBody>
      </p:sp>
      <p:graphicFrame>
        <p:nvGraphicFramePr>
          <p:cNvPr id="3" name="Diagram 2"/>
          <p:cNvGraphicFramePr/>
          <p:nvPr>
            <p:extLst>
              <p:ext uri="{D42A27DB-BD31-4B8C-83A1-F6EECF244321}">
                <p14:modId xmlns:p14="http://schemas.microsoft.com/office/powerpoint/2010/main" val="536247560"/>
              </p:ext>
            </p:extLst>
          </p:nvPr>
        </p:nvGraphicFramePr>
        <p:xfrm>
          <a:off x="2031999" y="719666"/>
          <a:ext cx="9311503" cy="5903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1569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 result for wheelchair basketball accele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741" y="692813"/>
            <a:ext cx="9564915" cy="551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995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727</TotalTime>
  <Words>4123</Words>
  <Application>Microsoft Office PowerPoint</Application>
  <PresentationFormat>Widescreen</PresentationFormat>
  <Paragraphs>366</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Franklin Gothic Book</vt:lpstr>
      <vt:lpstr>Times New Roman</vt:lpstr>
      <vt:lpstr>Crop</vt:lpstr>
      <vt:lpstr>Wheelchair Disability Performance Protocol</vt:lpstr>
      <vt:lpstr>Students with Disabilities: Students in Wheelchairs</vt:lpstr>
      <vt:lpstr>Physical Activity Preparation &amp; Injury Prevention</vt:lpstr>
      <vt:lpstr>Health Approaches</vt:lpstr>
      <vt:lpstr>Culture &amp; Change</vt:lpstr>
      <vt:lpstr>Teams, Partnerships &amp; Collaborations </vt:lpstr>
      <vt:lpstr>Student Affairs Capacity</vt:lpstr>
      <vt:lpstr>Health Needs Assessment </vt:lpstr>
      <vt:lpstr>PowerPoint Presentation</vt:lpstr>
      <vt:lpstr>Program Overview</vt:lpstr>
      <vt:lpstr>Session 1: Physical Assessment</vt:lpstr>
      <vt:lpstr>Session 2: Flexibility and Mobility  </vt:lpstr>
      <vt:lpstr>Session 3: Core/Cardio</vt:lpstr>
      <vt:lpstr>Session 4: Resistance Training </vt:lpstr>
      <vt:lpstr>Session 5: Training for Sport</vt:lpstr>
      <vt:lpstr>PowerPoint Presentation</vt:lpstr>
      <vt:lpstr>PowerPoint Presentation</vt:lpstr>
      <vt:lpstr>PowerPoint Presentation</vt:lpstr>
      <vt:lpstr>Evaluation for Improvement</vt:lpstr>
      <vt:lpstr>Evaluation for Accountability</vt:lpstr>
      <vt:lpstr>Equip, Encourage, EnABLE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Evan</dc:title>
  <dc:creator>Davis Hanberry</dc:creator>
  <cp:lastModifiedBy>Schwenk, Melissa Dawn</cp:lastModifiedBy>
  <cp:revision>54</cp:revision>
  <cp:lastPrinted>2016-11-28T01:56:58Z</cp:lastPrinted>
  <dcterms:created xsi:type="dcterms:W3CDTF">2016-11-13T17:49:33Z</dcterms:created>
  <dcterms:modified xsi:type="dcterms:W3CDTF">2017-01-24T22:32:25Z</dcterms:modified>
</cp:coreProperties>
</file>