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regular r:id="rId23"/>
    </p:embeddedFont>
    <p:embeddedFont>
      <p:font typeface="Proxima Nova" panose="020B0604020202020204" charset="0"/>
      <p:regular r:id="rId24"/>
      <p:bold r:id="rId25"/>
      <p:italic r:id="rId26"/>
      <p:boldItalic r:id="rId27"/>
    </p:embeddedFont>
    <p:embeddedFont>
      <p:font typeface="Playfair Displ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D2932A-BB48-452A-8BFB-18ADFF3C8EB7}">
  <a:tblStyle styleId="{FFD2932A-BB48-452A-8BFB-18ADFF3C8EB7}"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FFFF22-F520-4EC8-979B-70D1D799A79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CHRIS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NICOLE</a:t>
            </a:r>
          </a:p>
          <a:p>
            <a:pPr lvl="0">
              <a:spcBef>
                <a:spcPts val="0"/>
              </a:spcBef>
              <a:buNone/>
            </a:pPr>
            <a:endParaRPr/>
          </a:p>
          <a:p>
            <a:pPr lvl="0">
              <a:spcBef>
                <a:spcPts val="0"/>
              </a:spcBef>
              <a:buNone/>
            </a:pPr>
            <a:r>
              <a:rPr lang="en"/>
              <a:t>First we would introduce meditation and mindfulness to the employees and how it can improve their health and reduce their daily stress. Mindfulness is about focusing on what is right in front of you, being open to all feelings and being fully in control. It is an inexpensive way to relax both your mind and body thus reducing stress. The American Heart Association has examined over 400 studies and recently published an article stating that practicing meditation and stress reduction mindfulness helps decrease cardiovascular risk factors, blood pressure and much more. </a:t>
            </a:r>
          </a:p>
          <a:p>
            <a:pPr lvl="0">
              <a:spcBef>
                <a:spcPts val="0"/>
              </a:spcBef>
              <a:buNone/>
            </a:pPr>
            <a:endParaRPr/>
          </a:p>
          <a:p>
            <a:pPr lvl="0">
              <a:spcBef>
                <a:spcPts val="0"/>
              </a:spcBef>
              <a:buNone/>
            </a:pPr>
            <a:r>
              <a:rPr lang="en"/>
              <a:t>On top of that, mindfulness has been used as a treatment for smoking cessation along with anxiety and depression. Statistical evidence has been shown that home based mindfulness can help reduce levels of craving and daily cigarette consumption. So employees would be taught how practicing mindfulness can help them throughout their long day shift or maybe stressful situations that they are dealing with at home. </a:t>
            </a:r>
          </a:p>
          <a:p>
            <a:pPr lvl="0">
              <a:spcBef>
                <a:spcPts val="0"/>
              </a:spcBef>
              <a:buNone/>
            </a:pPr>
            <a:endParaRPr/>
          </a:p>
          <a:p>
            <a:pPr lvl="0">
              <a:spcBef>
                <a:spcPts val="0"/>
              </a:spcBef>
              <a:buNone/>
            </a:pPr>
            <a:r>
              <a:rPr lang="en"/>
              <a:t>Simply teaching mind-body practices like deep breathing or yoga poses is also a cost-effective way to help reduce stress and smoking cessation within employees. This webinar session would teach all who is watching different breathing techniques or Hatha yoga positions that are easy and no equipment is needed. Practicing deep breathing focusing on inhaling and exhaling can lead to positive effect that can help manage stress and anxiety. For example if there’s a huge rush at Dormont’s Eat’N Park one morning, one of the waitstaff can use their break in the back to focus on deep breathing or mindfulness for a couple of minutes to help them get through their shift with a smile on their face. These techniques can be used at work or even at home.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KALYN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a:t>
            </a:r>
          </a:p>
          <a:p>
            <a:pPr lvl="0" rtl="0">
              <a:spcBef>
                <a:spcPts val="0"/>
              </a:spcBef>
              <a:buNone/>
            </a:pPr>
            <a:r>
              <a:rPr lang="en"/>
              <a:t>Session 3-Kirsten social support-a behavior involving human interaction through which individuals express, perceive and receive emotional concern, instrumental aid, or information.</a:t>
            </a:r>
          </a:p>
          <a:p>
            <a:pPr lvl="0" rtl="0">
              <a:spcBef>
                <a:spcPts val="0"/>
              </a:spcBef>
              <a:buNone/>
            </a:pPr>
            <a:r>
              <a:rPr lang="en"/>
              <a:t>1. There are health benefits of relationships, increases in thriving of life and wellbeing.  Social integration a predictor of mortality and life behaviors.  Family and friends are important sources of social support and are good for helping change behavior, promote opportunities and meaningfulness of life.  Social support for goals led to higher goal achievements.</a:t>
            </a:r>
          </a:p>
          <a:p>
            <a:pPr lvl="0">
              <a:spcBef>
                <a:spcPts val="0"/>
              </a:spcBef>
              <a:buNone/>
            </a:pPr>
            <a:r>
              <a:rPr lang="en"/>
              <a:t>2.  Different types of support-responsive, </a:t>
            </a:r>
          </a:p>
          <a:p>
            <a:pPr lvl="0">
              <a:spcBef>
                <a:spcPts val="0"/>
              </a:spcBef>
              <a:buNone/>
            </a:pPr>
            <a:r>
              <a:rPr lang="en"/>
              <a:t>Emotional-empathy, implies the expression of positive affect or affirmation toward people, creates a feeling of belonging and emotional reassurance, talking with others has been identified as one of the most helpful forms of support, respective communication partners the primary source</a:t>
            </a:r>
          </a:p>
          <a:p>
            <a:pPr lvl="0">
              <a:spcBef>
                <a:spcPts val="0"/>
              </a:spcBef>
              <a:buNone/>
            </a:pPr>
            <a:r>
              <a:rPr lang="en"/>
              <a:t>Instrumental-the transaction of goods or services, tangible material support, good in other contexts, similar to emotional</a:t>
            </a:r>
          </a:p>
          <a:p>
            <a:pPr lvl="0">
              <a:spcBef>
                <a:spcPts val="0"/>
              </a:spcBef>
              <a:buNone/>
            </a:pPr>
            <a:r>
              <a:rPr lang="en"/>
              <a:t>Informational-the exchange of information about the environment, implies questions ranging from recommendations or critiques, a broader environment as the source</a:t>
            </a:r>
          </a:p>
          <a:p>
            <a:pPr lvl="0">
              <a:spcBef>
                <a:spcPts val="0"/>
              </a:spcBef>
              <a:buNone/>
            </a:pPr>
            <a:r>
              <a:rPr lang="en"/>
              <a:t>Offline relationships are important for increasing health and wellbeing.  Online is good for informational support.</a:t>
            </a:r>
          </a:p>
          <a:p>
            <a:pPr lvl="0">
              <a:spcBef>
                <a:spcPts val="0"/>
              </a:spcBef>
              <a:buNone/>
            </a:pPr>
            <a:r>
              <a:rPr lang="en"/>
              <a:t>3.  Social sharing-to externalize happiness, relive the experience, venting, looking for assistance/support.  The highest sharing is among friends.  Women share to vent, seek help and for advice.  Men share to relive an event, elicit empathy and inform/warn others.  Sharing experiences reduces stress, and increases social bonds when positive goal-attainment activities are shared, increasing emotional and physical health.</a:t>
            </a:r>
          </a:p>
          <a:p>
            <a:pPr lvl="0">
              <a:spcBef>
                <a:spcPts val="0"/>
              </a:spcBef>
              <a:buNone/>
            </a:pPr>
            <a:r>
              <a:rPr lang="en"/>
              <a:t>4.  Support is important for the workplace because of the closeness physically and psychologically.  Building trust is important and helping behaviors (helping others) increases social support and trust.  The person is more likely to help another person because they helped them. (How to help perceive and get better social support in the workplace).</a:t>
            </a:r>
          </a:p>
          <a:p>
            <a:pPr lvl="0">
              <a:spcBef>
                <a:spcPts val="0"/>
              </a:spcBef>
              <a:buNone/>
            </a:pPr>
            <a:endParaRP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CHRIS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KALYN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Nicole</a:t>
            </a:r>
          </a:p>
          <a:p>
            <a:pPr lvl="0">
              <a:spcBef>
                <a:spcPts val="0"/>
              </a:spcBef>
              <a:buNone/>
            </a:pPr>
            <a:r>
              <a:rPr lang="en"/>
              <a:t>Prep - setting up web-based and site based sessions. Mobile site based online</a:t>
            </a:r>
          </a:p>
          <a:p>
            <a:pPr lvl="0">
              <a:spcBef>
                <a:spcPts val="0"/>
              </a:spcBef>
              <a:buNone/>
            </a:pPr>
            <a:endParaRPr/>
          </a:p>
          <a:p>
            <a:pPr lvl="0">
              <a:spcBef>
                <a:spcPts val="0"/>
              </a:spcBef>
              <a:buNone/>
            </a:pPr>
            <a:r>
              <a:rPr lang="en"/>
              <a:t>Introduction and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a:t>
            </a:r>
          </a:p>
          <a:p>
            <a:pPr lvl="0">
              <a:spcBef>
                <a:spcPts val="0"/>
              </a:spcBef>
              <a:buNone/>
            </a:pPr>
            <a:r>
              <a:rPr lang="en"/>
              <a:t>This budget depends on the number of restaurants participating.</a:t>
            </a:r>
          </a:p>
          <a:p>
            <a:pPr lvl="0">
              <a:spcBef>
                <a:spcPts val="0"/>
              </a:spcBef>
              <a:buNone/>
            </a:pPr>
            <a:r>
              <a:rPr lang="en"/>
              <a:t>Powerpoint projector-291.82</a:t>
            </a:r>
          </a:p>
          <a:p>
            <a:pPr lvl="0">
              <a:spcBef>
                <a:spcPts val="0"/>
              </a:spcBef>
              <a:buNone/>
            </a:pPr>
            <a:r>
              <a:rPr lang="en"/>
              <a:t>Powerpoint screen-46.45</a:t>
            </a:r>
          </a:p>
          <a:p>
            <a:pPr lvl="0">
              <a:spcBef>
                <a:spcPts val="0"/>
              </a:spcBef>
              <a:buNone/>
            </a:pPr>
            <a:r>
              <a:rPr lang="en"/>
              <a:t>Recording equipment</a:t>
            </a:r>
          </a:p>
          <a:p>
            <a:pPr lvl="0">
              <a:spcBef>
                <a:spcPts val="0"/>
              </a:spcBef>
              <a:buNone/>
            </a:pPr>
            <a:r>
              <a:rPr lang="en"/>
              <a:t>	Video camera-159</a:t>
            </a:r>
          </a:p>
          <a:p>
            <a:pPr lvl="0">
              <a:spcBef>
                <a:spcPts val="0"/>
              </a:spcBef>
              <a:buNone/>
            </a:pPr>
            <a:r>
              <a:rPr lang="en"/>
              <a:t>	64GB card-36</a:t>
            </a:r>
          </a:p>
          <a:p>
            <a:pPr lvl="0">
              <a:spcBef>
                <a:spcPts val="0"/>
              </a:spcBef>
              <a:buNone/>
            </a:pPr>
            <a:r>
              <a:rPr lang="en"/>
              <a:t>	Tripod stand-9.59</a:t>
            </a:r>
          </a:p>
          <a:p>
            <a:pPr lvl="0">
              <a:spcBef>
                <a:spcPts val="0"/>
              </a:spcBef>
              <a:buNone/>
            </a:pPr>
            <a:r>
              <a:rPr lang="en"/>
              <a:t>Journals-2.39 per person ~450</a:t>
            </a:r>
          </a:p>
          <a:p>
            <a:pPr lvl="0">
              <a:spcBef>
                <a:spcPts val="0"/>
              </a:spcBef>
              <a:buNone/>
            </a:pPr>
            <a:r>
              <a:rPr lang="en"/>
              <a:t>Electronic blood pressure cuff machines (one per restaurant) 23.49 (93.96 for 4 restaurants)</a:t>
            </a:r>
          </a:p>
          <a:p>
            <a:pPr lvl="0">
              <a:spcBef>
                <a:spcPts val="0"/>
              </a:spcBef>
              <a:buNone/>
            </a:pPr>
            <a:r>
              <a:rPr lang="en"/>
              <a:t>Exercise equipment-</a:t>
            </a:r>
          </a:p>
          <a:p>
            <a:pPr lvl="0">
              <a:spcBef>
                <a:spcPts val="0"/>
              </a:spcBef>
              <a:buNone/>
            </a:pPr>
            <a:r>
              <a:rPr lang="en"/>
              <a:t>	Yoga mats~10 (4 sets per restaurant times 4 restaurants)</a:t>
            </a:r>
          </a:p>
          <a:p>
            <a:pPr lvl="0">
              <a:spcBef>
                <a:spcPts val="0"/>
              </a:spcBef>
              <a:buNone/>
            </a:pPr>
            <a:r>
              <a:rPr lang="en"/>
              <a:t>	Low resistance band sets~8 (4 3 sets per restaurant times 4 restaurants)</a:t>
            </a:r>
          </a:p>
          <a:p>
            <a:pPr lvl="0">
              <a:spcBef>
                <a:spcPts val="0"/>
              </a:spcBef>
              <a:buNone/>
            </a:pPr>
            <a:r>
              <a:rPr lang="en"/>
              <a:t>	Medicine balls/weights~372 (times 4 restuarants)</a:t>
            </a:r>
          </a:p>
          <a:p>
            <a:pPr lvl="0">
              <a:spcBef>
                <a:spcPts val="0"/>
              </a:spcBef>
              <a:buNone/>
            </a:pPr>
            <a:r>
              <a:rPr lang="en"/>
              <a:t>Advertisement-574.39</a:t>
            </a:r>
          </a:p>
          <a:p>
            <a:pPr lvl="0">
              <a:spcBef>
                <a:spcPts val="0"/>
              </a:spcBef>
              <a:buNone/>
            </a:pPr>
            <a:r>
              <a:rPr lang="en"/>
              <a:t>Personnel-uploading videos and monitoring things, recording sessions~900</a:t>
            </a:r>
          </a:p>
          <a:p>
            <a:pPr lvl="0">
              <a:spcBef>
                <a:spcPts val="0"/>
              </a:spcBef>
              <a:buNone/>
            </a:pPr>
            <a:r>
              <a:rPr lang="en"/>
              <a:t>Program engagement-950.79</a:t>
            </a:r>
          </a:p>
          <a:p>
            <a:pPr lvl="0">
              <a:spcBef>
                <a:spcPts val="0"/>
              </a:spcBef>
              <a:buNone/>
            </a:pPr>
            <a:endParaRPr/>
          </a:p>
          <a:p>
            <a:pPr lvl="0">
              <a:spcBef>
                <a:spcPts val="0"/>
              </a:spcBef>
              <a:buNone/>
            </a:pPr>
            <a:r>
              <a:rPr lang="en"/>
              <a:t>Personnel-include for number of sessions and how many weeks, or how many sites they will lecture at, less amount if able to record lecture sessions and post on, the ENP intra web (still waiting to hear back about that).  Must account for professional personnel to come in and do the screening (maybe a couple).  And yoga instructor.</a:t>
            </a:r>
          </a:p>
          <a:p>
            <a:pPr lvl="0">
              <a:spcBef>
                <a:spcPts val="0"/>
              </a:spcBef>
              <a:buNone/>
            </a:pPr>
            <a:endParaRPr/>
          </a:p>
          <a:p>
            <a:pPr lvl="0">
              <a:spcBef>
                <a:spcPts val="0"/>
              </a:spcBef>
              <a:buNone/>
            </a:pPr>
            <a:r>
              <a:rPr lang="en"/>
              <a:t>Equipment-unless already available renting equipment or borrowing, such as projector, projector screen, health screening equipment, exercise equipment, recording equipment if recording the seminars</a:t>
            </a:r>
          </a:p>
          <a:p>
            <a:pPr lvl="0">
              <a:spcBef>
                <a:spcPts val="0"/>
              </a:spcBef>
              <a:buNone/>
            </a:pPr>
            <a:endParaRPr/>
          </a:p>
          <a:p>
            <a:pPr lvl="0">
              <a:spcBef>
                <a:spcPts val="0"/>
              </a:spcBef>
              <a:buNone/>
            </a:pPr>
            <a:r>
              <a:rPr lang="en"/>
              <a:t>Materials-journals/notebooks</a:t>
            </a:r>
          </a:p>
          <a:p>
            <a:pPr lvl="0">
              <a:spcBef>
                <a:spcPts val="0"/>
              </a:spcBef>
              <a:buNone/>
            </a:pPr>
            <a:r>
              <a:rPr lang="en"/>
              <a:t>Advertising-can do this on the ENP intra web, fliers/signs in the sites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solidFill>
                  <a:srgbClr val="9900FF"/>
                </a:solidFill>
              </a:rPr>
              <a:t>KALYN they are getting a new program in addition to myMENU in 2018.</a:t>
            </a:r>
          </a:p>
          <a:p>
            <a:pPr lvl="0">
              <a:spcBef>
                <a:spcPts val="0"/>
              </a:spcBef>
              <a:buNone/>
            </a:pPr>
            <a:r>
              <a:rPr lang="en">
                <a:solidFill>
                  <a:srgbClr val="9900FF"/>
                </a:solidFill>
              </a:rPr>
              <a:t>The feed back survey is one we have to make up specific to the program.</a:t>
            </a:r>
          </a:p>
          <a:p>
            <a:pPr lvl="0">
              <a:spcBef>
                <a:spcPts val="0"/>
              </a:spcBef>
              <a:buNone/>
            </a:pPr>
            <a:r>
              <a:rPr lang="en">
                <a:solidFill>
                  <a:srgbClr val="9900FF"/>
                </a:solidFill>
              </a:rPr>
              <a:t>To measure social interaction we will use the Social Profile Assessment, which measures social participation in activity groups from family, schools, clinics, clubs, cultural groups, sports groups, and community groups.  It emphasizes interpersonal interaction and relationships and community, social, and civic life as essential to health.  It is composed of 40 items with 3 topics: activity participation, social interaction, and group membership/roles.  This is used in the health field by therapists, as well.  www.maryvdonohue.com/social-levels</a:t>
            </a:r>
          </a:p>
          <a:p>
            <a:pPr lvl="0">
              <a:spcBef>
                <a:spcPts val="0"/>
              </a:spcBef>
              <a:buNone/>
            </a:pPr>
            <a:r>
              <a:rPr lang="en">
                <a:solidFill>
                  <a:srgbClr val="9900FF"/>
                </a:solidFill>
              </a:rPr>
              <a:t>The feedback survey will have to be made up specifically for the actual program.-Kirsten</a:t>
            </a:r>
          </a:p>
          <a:p>
            <a:pPr lvl="0">
              <a:spcBef>
                <a:spcPts val="0"/>
              </a:spcBef>
              <a:buNone/>
            </a:pPr>
            <a:endParaRPr/>
          </a:p>
          <a:p>
            <a:pPr lvl="0">
              <a:spcBef>
                <a:spcPts val="0"/>
              </a:spcBef>
              <a:buNone/>
            </a:pPr>
            <a:r>
              <a:rPr lang="en"/>
              <a:t>Observational Evaluation: </a:t>
            </a:r>
            <a:r>
              <a:rPr lang="en">
                <a:solidFill>
                  <a:srgbClr val="FF0000"/>
                </a:solidFill>
              </a:rPr>
              <a:t>(still have to see whether they can upload recorded sessions to the ENP intra web)</a:t>
            </a:r>
            <a:r>
              <a:rPr lang="en"/>
              <a:t> </a:t>
            </a:r>
          </a:p>
          <a:p>
            <a:pPr lvl="0">
              <a:spcBef>
                <a:spcPts val="0"/>
              </a:spcBef>
              <a:buNone/>
            </a:pPr>
            <a:r>
              <a:rPr lang="en"/>
              <a:t>Program Organization: Self evaluation of how well the program is organized, and how well it flows together. </a:t>
            </a:r>
          </a:p>
          <a:p>
            <a:pPr lvl="0">
              <a:spcBef>
                <a:spcPts val="0"/>
              </a:spcBef>
              <a:buNone/>
            </a:pPr>
            <a:r>
              <a:rPr lang="en"/>
              <a:t>Engagement in Activities: How well the employees are engaged in the sessions, based on participation and other factors. </a:t>
            </a:r>
          </a:p>
          <a:p>
            <a:pPr lvl="0">
              <a:spcBef>
                <a:spcPts val="0"/>
              </a:spcBef>
              <a:buNone/>
            </a:pPr>
            <a:r>
              <a:rPr lang="en"/>
              <a:t>Program Retention: How consistently the participants are attending the programs. </a:t>
            </a:r>
          </a:p>
          <a:p>
            <a:pPr lvl="0">
              <a:spcBef>
                <a:spcPts val="0"/>
              </a:spcBef>
              <a:buNone/>
            </a:pPr>
            <a:r>
              <a:rPr lang="en"/>
              <a:t>Social Interaction and Feedback: Interaction and feedback from the employees, to determine what they enjoyed/disliked. </a:t>
            </a:r>
          </a:p>
          <a:p>
            <a:pPr lvl="0">
              <a:spcBef>
                <a:spcPts val="0"/>
              </a:spcBef>
              <a:buNone/>
            </a:pPr>
            <a:endParaRPr/>
          </a:p>
          <a:p>
            <a:pPr lvl="0">
              <a:spcBef>
                <a:spcPts val="0"/>
              </a:spcBef>
              <a:buNone/>
            </a:pPr>
            <a:r>
              <a:rPr lang="en"/>
              <a:t>Assessment Tools: </a:t>
            </a:r>
          </a:p>
          <a:p>
            <a:pPr lvl="0">
              <a:spcBef>
                <a:spcPts val="0"/>
              </a:spcBef>
              <a:buNone/>
            </a:pPr>
            <a:r>
              <a:rPr lang="en"/>
              <a:t>Seminar Attendance: Measure attendance rates at each seminar. </a:t>
            </a:r>
          </a:p>
          <a:p>
            <a:pPr lvl="0">
              <a:spcBef>
                <a:spcPts val="0"/>
              </a:spcBef>
              <a:buNone/>
            </a:pPr>
            <a:r>
              <a:rPr lang="en"/>
              <a:t>Journals: Encourage participants to use journals to help track their progress. </a:t>
            </a:r>
          </a:p>
          <a:p>
            <a:pPr lvl="0" rtl="0">
              <a:spcBef>
                <a:spcPts val="0"/>
              </a:spcBef>
              <a:buNone/>
            </a:pPr>
            <a:r>
              <a:rPr lang="en"/>
              <a:t>Surveys: Surveys to determine effectiveness of programs.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NICOLE</a:t>
            </a:r>
          </a:p>
          <a:p>
            <a:pPr lvl="0">
              <a:spcBef>
                <a:spcPts val="0"/>
              </a:spcBef>
              <a:buNone/>
            </a:pPr>
            <a:r>
              <a:rPr lang="en"/>
              <a:t>Survey is a cumulative survey </a:t>
            </a:r>
          </a:p>
          <a:p>
            <a:pPr lvl="0">
              <a:spcBef>
                <a:spcPts val="0"/>
              </a:spcBef>
              <a:buNone/>
            </a:pPr>
            <a:r>
              <a:rPr lang="en">
                <a:solidFill>
                  <a:srgbClr val="9900FF"/>
                </a:solidFill>
              </a:rPr>
              <a:t>Survey to determine mindful awareness-Mindful Attention Awareness Scale (MAAS)-the longest empirical track record as a valid measure of trait mindfulness.  A 15 item 6 point Likert-type scale designed to measure the extent to which individuals pay attention during several tasks, or when on “autopilot.”  Does not require familiarity with meditation.  Higher scores indicate greater mindfulness level.</a:t>
            </a:r>
          </a:p>
          <a:p>
            <a:pPr lvl="0">
              <a:spcBef>
                <a:spcPts val="0"/>
              </a:spcBef>
              <a:buNone/>
            </a:pPr>
            <a:r>
              <a:rPr lang="en">
                <a:solidFill>
                  <a:srgbClr val="9900FF"/>
                </a:solidFill>
              </a:rPr>
              <a:t>Kirsten-Survey of perceived social support is Ryff’s positive relationships with others scale on self perceived social support.  It is a 54 (medium form) that looks at 6 areas of psychological well-being: autonomy, environmental mastery, personal growth, positive relations with others, purpose in life, and self acceptance.  This scale has been used in a lot of research studies.  www.liberalarts.wabash.edu/ryff-scales/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CHRIS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NICOLE</a:t>
            </a:r>
          </a:p>
          <a:p>
            <a:pPr lvl="0">
              <a:spcBef>
                <a:spcPts val="0"/>
              </a:spcBef>
              <a:buNone/>
            </a:pPr>
            <a:r>
              <a:rPr lang="en" b="1"/>
              <a:t>Slide 1: </a:t>
            </a:r>
            <a:r>
              <a:rPr lang="en" b="1">
                <a:highlight>
                  <a:srgbClr val="FFFF00"/>
                </a:highlight>
              </a:rPr>
              <a:t>Title of program</a:t>
            </a:r>
            <a:r>
              <a:rPr lang="en" b="1"/>
              <a:t> - who is Eat’n Park, teams, collaborations, culture, etc. </a:t>
            </a:r>
          </a:p>
          <a:p>
            <a:pPr lvl="0">
              <a:spcBef>
                <a:spcPts val="0"/>
              </a:spcBef>
              <a:buNone/>
            </a:pPr>
            <a:r>
              <a:rPr lang="en" b="1"/>
              <a:t>History</a:t>
            </a:r>
            <a:r>
              <a:rPr lang="en"/>
              <a:t>- Eat’n Park was founded in 1949. It is a family owned restaurant chain in the states of Pennsylvania, Ohio, and West Virginia. It employs more than 8,000 people from managers, servers, hostesses, bakers, and so on. These restaurants are open for breakfast, lunch, and dinner, and a lot of them are open for 24 hours per day. </a:t>
            </a:r>
          </a:p>
          <a:p>
            <a:pPr lvl="0">
              <a:spcBef>
                <a:spcPts val="0"/>
              </a:spcBef>
              <a:buNone/>
            </a:pPr>
            <a:endParaRPr/>
          </a:p>
          <a:p>
            <a:pPr lvl="0">
              <a:spcBef>
                <a:spcPts val="0"/>
              </a:spcBef>
              <a:buNone/>
            </a:pPr>
            <a:endParaRPr/>
          </a:p>
          <a:p>
            <a:pPr lvl="0">
              <a:spcBef>
                <a:spcPts val="0"/>
              </a:spcBef>
              <a:buNone/>
            </a:pPr>
            <a:r>
              <a:rPr lang="en"/>
              <a:t>Eat’n Park Hospitality Group, Inc. has 7 different brands</a:t>
            </a:r>
          </a:p>
          <a:p>
            <a:pPr marL="457200" lvl="0" indent="-298450" rtl="0">
              <a:spcBef>
                <a:spcPts val="0"/>
              </a:spcBef>
              <a:buSzPct val="100000"/>
              <a:buAutoNum type="arabicParenR"/>
            </a:pPr>
            <a:r>
              <a:rPr lang="en"/>
              <a:t>Parkhurst Dining</a:t>
            </a:r>
          </a:p>
          <a:p>
            <a:pPr marL="457200" lvl="0" indent="-298450" rtl="0">
              <a:spcBef>
                <a:spcPts val="0"/>
              </a:spcBef>
              <a:buSzPct val="100000"/>
              <a:buAutoNum type="arabicParenR"/>
            </a:pPr>
            <a:r>
              <a:rPr lang="en" b="1"/>
              <a:t>Eat’n Park</a:t>
            </a:r>
          </a:p>
          <a:p>
            <a:pPr marL="457200" lvl="0" indent="-298450" rtl="0">
              <a:spcBef>
                <a:spcPts val="0"/>
              </a:spcBef>
              <a:buSzPct val="100000"/>
              <a:buAutoNum type="arabicParenR"/>
            </a:pPr>
            <a:r>
              <a:rPr lang="en"/>
              <a:t>Six Penn Kitchen</a:t>
            </a:r>
          </a:p>
          <a:p>
            <a:pPr marL="457200" lvl="0" indent="-298450" rtl="0">
              <a:spcBef>
                <a:spcPts val="0"/>
              </a:spcBef>
              <a:buSzPct val="100000"/>
              <a:buAutoNum type="arabicParenR"/>
            </a:pPr>
            <a:r>
              <a:rPr lang="en" b="1"/>
              <a:t>The Porch</a:t>
            </a:r>
          </a:p>
          <a:p>
            <a:pPr marL="457200" lvl="0" indent="-298450" rtl="0">
              <a:spcBef>
                <a:spcPts val="0"/>
              </a:spcBef>
              <a:buSzPct val="100000"/>
              <a:buAutoNum type="arabicParenR"/>
            </a:pPr>
            <a:r>
              <a:rPr lang="en"/>
              <a:t>Hello Bistro</a:t>
            </a:r>
          </a:p>
          <a:p>
            <a:pPr marL="457200" lvl="0" indent="-298450" rtl="0">
              <a:spcBef>
                <a:spcPts val="0"/>
              </a:spcBef>
              <a:buSzPct val="100000"/>
              <a:buAutoNum type="arabicParenR"/>
            </a:pPr>
            <a:r>
              <a:rPr lang="en"/>
              <a:t>Delicious Raw</a:t>
            </a:r>
          </a:p>
          <a:p>
            <a:pPr marL="457200" lvl="0" indent="-298450" rtl="0">
              <a:spcBef>
                <a:spcPts val="0"/>
              </a:spcBef>
              <a:buSzPct val="100000"/>
              <a:buAutoNum type="arabicParenR"/>
            </a:pPr>
            <a:r>
              <a:rPr lang="en"/>
              <a:t>Smileycookie.com</a:t>
            </a:r>
          </a:p>
          <a:p>
            <a:pPr lvl="0">
              <a:spcBef>
                <a:spcPts val="0"/>
              </a:spcBef>
              <a:buNone/>
            </a:pPr>
            <a:endParaRPr/>
          </a:p>
          <a:p>
            <a:pPr lvl="0">
              <a:spcBef>
                <a:spcPts val="0"/>
              </a:spcBef>
              <a:buNone/>
            </a:pPr>
            <a:r>
              <a:rPr lang="en"/>
              <a:t>Our main focus is on Eat’n Park and The Porch at Schenley Park. </a:t>
            </a:r>
          </a:p>
          <a:p>
            <a:pPr lvl="0">
              <a:spcBef>
                <a:spcPts val="0"/>
              </a:spcBef>
              <a:buNone/>
            </a:pPr>
            <a:endParaRPr/>
          </a:p>
          <a:p>
            <a:pPr lvl="0">
              <a:spcBef>
                <a:spcPts val="0"/>
              </a:spcBef>
              <a:buNone/>
            </a:pPr>
            <a:r>
              <a:rPr lang="en" b="1"/>
              <a:t>Sustainability</a:t>
            </a:r>
          </a:p>
          <a:p>
            <a:pPr marL="457200" lvl="0" indent="-298450" rtl="0">
              <a:spcBef>
                <a:spcPts val="0"/>
              </a:spcBef>
              <a:buSzPct val="100000"/>
              <a:buChar char="●"/>
            </a:pPr>
            <a:r>
              <a:rPr lang="en"/>
              <a:t>FarmSource is Eat’n Park’s local purchasing program that has been growing for over 15 years, allowing local farms to grow and produce the food that they serve on their restaurants plates. The idea of FarmSource was created for guests to enjoy fresh, wholesome foods while also supporting the local agricultural community. </a:t>
            </a:r>
          </a:p>
          <a:p>
            <a:pPr marL="914400" lvl="0" indent="-298450" rtl="0">
              <a:spcBef>
                <a:spcPts val="0"/>
              </a:spcBef>
              <a:buSzPct val="100000"/>
              <a:buChar char="●"/>
            </a:pPr>
            <a:r>
              <a:rPr lang="en"/>
              <a:t>Last year Eat’n Park Hospitality Group spent more than $21 million on locally-sourced food</a:t>
            </a:r>
          </a:p>
          <a:p>
            <a:pPr marL="914400" lvl="0" indent="-298450" rtl="0">
              <a:spcBef>
                <a:spcPts val="0"/>
              </a:spcBef>
              <a:buSzPct val="100000"/>
              <a:buChar char="●"/>
            </a:pPr>
            <a:r>
              <a:rPr lang="en"/>
              <a:t>Partnering with more than 200 farms and dairies </a:t>
            </a:r>
          </a:p>
          <a:p>
            <a:pPr marL="914400" lvl="0" indent="-298450" rtl="0">
              <a:spcBef>
                <a:spcPts val="0"/>
              </a:spcBef>
              <a:buSzPct val="100000"/>
              <a:buChar char="●"/>
            </a:pPr>
            <a:r>
              <a:rPr lang="en"/>
              <a:t>Began in 2002</a:t>
            </a:r>
          </a:p>
          <a:p>
            <a:pPr marL="457200" lvl="0" indent="-298450" rtl="0">
              <a:spcBef>
                <a:spcPts val="0"/>
              </a:spcBef>
              <a:buSzPct val="100000"/>
              <a:buChar char="●"/>
            </a:pPr>
            <a:r>
              <a:rPr lang="en"/>
              <a:t>Recycling, energy efficient materials (more energy efficient light bulbs to eliminating paper towels in their restrooms), incorporating induction cooking</a:t>
            </a:r>
          </a:p>
          <a:p>
            <a:pPr lvl="0" rtl="0">
              <a:spcBef>
                <a:spcPts val="0"/>
              </a:spcBef>
              <a:buNone/>
            </a:pPr>
            <a:endParaRPr/>
          </a:p>
          <a:p>
            <a:pPr lvl="0" rtl="0">
              <a:spcBef>
                <a:spcPts val="0"/>
              </a:spcBef>
              <a:buNone/>
            </a:pPr>
            <a:r>
              <a:rPr lang="en" b="1"/>
              <a:t>Community</a:t>
            </a:r>
          </a:p>
          <a:p>
            <a:pPr marL="457200" lvl="0" indent="-298450" rtl="0">
              <a:spcBef>
                <a:spcPts val="0"/>
              </a:spcBef>
              <a:buSzPct val="100000"/>
              <a:buChar char="●"/>
            </a:pPr>
            <a:r>
              <a:rPr lang="en"/>
              <a:t>3 primary areas of Philanthropy</a:t>
            </a:r>
          </a:p>
          <a:p>
            <a:pPr marL="914400" lvl="1" indent="-298450" rtl="0">
              <a:spcBef>
                <a:spcPts val="0"/>
              </a:spcBef>
              <a:buSzPct val="100000"/>
              <a:buChar char="○"/>
            </a:pPr>
            <a:r>
              <a:rPr lang="en"/>
              <a:t>Sharing smiles - supporting family wellness and fitness</a:t>
            </a:r>
          </a:p>
          <a:p>
            <a:pPr marL="914400" lvl="1" indent="-298450" rtl="0">
              <a:spcBef>
                <a:spcPts val="0"/>
              </a:spcBef>
              <a:buSzPct val="100000"/>
              <a:buChar char="○"/>
            </a:pPr>
            <a:r>
              <a:rPr lang="en"/>
              <a:t>Growing smile - providing access to healthy food and education about food choices, particularly for kids</a:t>
            </a:r>
          </a:p>
          <a:p>
            <a:pPr marL="914400" lvl="1" indent="-298450" rtl="0">
              <a:spcBef>
                <a:spcPts val="0"/>
              </a:spcBef>
              <a:buSzPct val="100000"/>
              <a:buChar char="○"/>
            </a:pPr>
            <a:r>
              <a:rPr lang="en"/>
              <a:t>Hero smiles - enhancing the lives of military veterans and their families</a:t>
            </a:r>
          </a:p>
          <a:p>
            <a:pPr lvl="0">
              <a:spcBef>
                <a:spcPts val="0"/>
              </a:spcBef>
              <a:buNone/>
            </a:pPr>
            <a:endParaRPr/>
          </a:p>
          <a:p>
            <a:pPr marL="457200" lvl="0" indent="-298450" rtl="0">
              <a:spcBef>
                <a:spcPts val="0"/>
              </a:spcBef>
              <a:buSzPct val="100000"/>
              <a:buChar char="●"/>
            </a:pPr>
            <a:r>
              <a:rPr lang="en" b="1"/>
              <a:t>Core Values of Eat N Park: </a:t>
            </a:r>
          </a:p>
          <a:p>
            <a:pPr marL="914400" lvl="0" indent="-298450" rtl="0">
              <a:spcBef>
                <a:spcPts val="0"/>
              </a:spcBef>
              <a:buSzPct val="100000"/>
              <a:buChar char="●"/>
            </a:pPr>
            <a:r>
              <a:rPr lang="en"/>
              <a:t>Care about people → each other, guests, communities they serve</a:t>
            </a:r>
          </a:p>
          <a:p>
            <a:pPr marL="914400" lvl="0" indent="-298450" rtl="0">
              <a:spcBef>
                <a:spcPts val="0"/>
              </a:spcBef>
              <a:buSzPct val="100000"/>
              <a:buChar char="●"/>
            </a:pPr>
            <a:r>
              <a:rPr lang="en"/>
              <a:t>Passionate about food → providing fresh, wholesome food made by locally sourced ingredients whenever possible. Working with over 200 local farmers each year</a:t>
            </a:r>
          </a:p>
          <a:p>
            <a:pPr marL="914400" lvl="0" indent="-298450" rtl="0">
              <a:spcBef>
                <a:spcPts val="0"/>
              </a:spcBef>
              <a:buSzPct val="100000"/>
              <a:buChar char="●"/>
            </a:pPr>
            <a:r>
              <a:rPr lang="en"/>
              <a:t>Embrace innovation → continually looking for ways to improve. Changing to make the business and communities better</a:t>
            </a:r>
          </a:p>
          <a:p>
            <a:pPr marL="914400" lvl="0" indent="-298450" rtl="0">
              <a:spcBef>
                <a:spcPts val="0"/>
              </a:spcBef>
              <a:buSzPct val="100000"/>
              <a:buChar char="●"/>
            </a:pPr>
            <a:r>
              <a:rPr lang="en"/>
              <a:t>Fiscally responsible → financial well-being of the company is key to their current and future success. Dedicated to being responsible long-term stewards of the financial resources at their disposal for the benefit of their stakeholders, team members, guests, and clients</a:t>
            </a:r>
          </a:p>
          <a:p>
            <a:pPr marL="914400" lvl="0" indent="-298450" rtl="0">
              <a:spcBef>
                <a:spcPts val="0"/>
              </a:spcBef>
              <a:buSzPct val="100000"/>
              <a:buChar char="●"/>
            </a:pPr>
            <a:r>
              <a:rPr lang="en"/>
              <a:t>Believe in a culture of integrity, diversity and accountability → treating everyone with respect, valuing the diverse perspectives that each and every individual has to offer</a:t>
            </a:r>
          </a:p>
          <a:p>
            <a:pPr lvl="0" rtl="0">
              <a:spcBef>
                <a:spcPts val="0"/>
              </a:spcBef>
              <a:buNone/>
            </a:pPr>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CHRIS</a:t>
            </a:r>
          </a:p>
          <a:p>
            <a:pPr lvl="0">
              <a:spcBef>
                <a:spcPts val="0"/>
              </a:spcBef>
              <a:buNone/>
            </a:pPr>
            <a:endParaRPr/>
          </a:p>
          <a:p>
            <a:pPr lvl="0">
              <a:spcBef>
                <a:spcPts val="0"/>
              </a:spcBef>
              <a:buNone/>
            </a:pPr>
            <a:r>
              <a:rPr lang="en"/>
              <a:t>Mission: Our mission is to help implement a program to help employees of Eat’n Park stop smoking, but specifically find alternative ways to reduce stress by working towards becoming physically active. </a:t>
            </a:r>
          </a:p>
          <a:p>
            <a:pPr lvl="0">
              <a:spcBef>
                <a:spcPts val="0"/>
              </a:spcBef>
              <a:buNone/>
            </a:pPr>
            <a:endParaRPr/>
          </a:p>
          <a:p>
            <a:pPr lvl="0" rtl="0">
              <a:spcBef>
                <a:spcPts val="0"/>
              </a:spcBef>
              <a:buNone/>
            </a:pPr>
            <a:r>
              <a:rPr lang="en"/>
              <a:t>*Like stated before, Eat’N park focuses on helping the community through different smiles programs. Branching off of their smiles campaign, we have created the “Stress Less Smiles” program specifically for </a:t>
            </a:r>
            <a:r>
              <a:rPr lang="en" i="1"/>
              <a:t>their community</a:t>
            </a:r>
            <a:r>
              <a:rPr lang="en"/>
              <a:t> of employees. </a:t>
            </a:r>
          </a:p>
          <a:p>
            <a:pPr lvl="0">
              <a:spcBef>
                <a:spcPts val="0"/>
              </a:spcBef>
              <a:buNone/>
            </a:pPr>
            <a:endParaRPr/>
          </a:p>
          <a:p>
            <a:pPr lvl="0">
              <a:spcBef>
                <a:spcPts val="0"/>
              </a:spcBef>
              <a:buNone/>
            </a:pPr>
            <a:r>
              <a:rPr lang="en"/>
              <a:t>Planning: Our program is fun, interactive, and educational. We hope that our program will allow employees to work together to reach their individual goals. </a:t>
            </a:r>
          </a:p>
          <a:p>
            <a:pPr lvl="0">
              <a:spcBef>
                <a:spcPts val="0"/>
              </a:spcBef>
              <a:buNone/>
            </a:pPr>
            <a:endParaRP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KALYN</a:t>
            </a:r>
          </a:p>
          <a:p>
            <a:pPr lvl="0">
              <a:spcBef>
                <a:spcPts val="0"/>
              </a:spcBef>
              <a:buNone/>
            </a:pPr>
            <a:r>
              <a:rPr lang="en" b="1"/>
              <a:t>Slide 2: Health problem in question (Stolz, et al. 2013)</a:t>
            </a:r>
          </a:p>
          <a:p>
            <a:pPr lvl="0">
              <a:spcBef>
                <a:spcPts val="0"/>
              </a:spcBef>
              <a:buNone/>
            </a:pPr>
            <a:r>
              <a:rPr lang="en"/>
              <a:t>Outright banning of smoking in the workplace has not been shown to be effective in promoting smoking cessation. Other measures still need to be taken, as smoking in the workplace still an issue that causes decreased productivity, missed work, health risks, and second hand smoke. </a:t>
            </a:r>
          </a:p>
          <a:p>
            <a:pPr lvl="0">
              <a:spcBef>
                <a:spcPts val="0"/>
              </a:spcBef>
              <a:buNone/>
            </a:pPr>
            <a:endParaRPr/>
          </a:p>
          <a:p>
            <a:pPr lvl="0">
              <a:spcBef>
                <a:spcPts val="0"/>
              </a:spcBef>
              <a:buNone/>
            </a:pPr>
            <a:r>
              <a:rPr lang="en"/>
              <a:t>Decreased productivity: Frequent smoke breaks during work cut into work time, and as a result decrease work productivity. </a:t>
            </a:r>
          </a:p>
          <a:p>
            <a:pPr lvl="0">
              <a:spcBef>
                <a:spcPts val="0"/>
              </a:spcBef>
              <a:buNone/>
            </a:pPr>
            <a:r>
              <a:rPr lang="en"/>
              <a:t>Health risks: Smoking is associated with many different health risks, such as upper respiratory infections or even more serious problems. </a:t>
            </a:r>
          </a:p>
          <a:p>
            <a:pPr lvl="0">
              <a:spcBef>
                <a:spcPts val="0"/>
              </a:spcBef>
              <a:buNone/>
            </a:pPr>
            <a:r>
              <a:rPr lang="en"/>
              <a:t>Missed work: Smokers tend to miss more work than non-smokers, due to these health risks stated above. </a:t>
            </a:r>
          </a:p>
          <a:p>
            <a:pPr lvl="0">
              <a:spcBef>
                <a:spcPts val="0"/>
              </a:spcBef>
              <a:buNone/>
            </a:pPr>
            <a:r>
              <a:rPr lang="en"/>
              <a:t>Secondhand smoke: Even those who do not smoke are exposed to smoke through secondhand smoke, which can be as dangerous and harmful as directly smoking.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a:t>
            </a:r>
          </a:p>
          <a:p>
            <a:pPr lvl="0">
              <a:spcBef>
                <a:spcPts val="0"/>
              </a:spcBef>
              <a:buNone/>
            </a:pPr>
            <a:r>
              <a:rPr lang="en"/>
              <a:t>Slide 4-Kirsten-why do this, give a figure</a:t>
            </a:r>
          </a:p>
          <a:p>
            <a:pPr lvl="0">
              <a:spcBef>
                <a:spcPts val="0"/>
              </a:spcBef>
              <a:buNone/>
            </a:pPr>
            <a:r>
              <a:rPr lang="en"/>
              <a:t>Restaurants are the second biggest industry in the nation.</a:t>
            </a:r>
          </a:p>
          <a:p>
            <a:pPr lvl="0">
              <a:spcBef>
                <a:spcPts val="0"/>
              </a:spcBef>
              <a:buNone/>
            </a:pPr>
            <a:r>
              <a:rPr lang="en"/>
              <a:t>Only takes 21 days to make a habit, physical activity is a stress reliever and exercise has many forms appealing to anyone.</a:t>
            </a:r>
          </a:p>
          <a:p>
            <a:pPr lvl="0">
              <a:spcBef>
                <a:spcPts val="0"/>
              </a:spcBef>
              <a:buNone/>
            </a:pPr>
            <a:r>
              <a:rPr lang="en"/>
              <a:t>Decreased workdays missed-number of days on average, due to illness</a:t>
            </a:r>
          </a:p>
          <a:p>
            <a:pPr lvl="0" rtl="0">
              <a:spcBef>
                <a:spcPts val="0"/>
              </a:spcBef>
              <a:buNone/>
            </a:pPr>
            <a:r>
              <a:rPr lang="en"/>
              <a:t>Less cost for employers’ insurance aspect as less doctors’s visits and things, due to the employees being more healthy.</a:t>
            </a:r>
          </a:p>
          <a:p>
            <a:pPr lvl="0" rtl="0">
              <a:spcBef>
                <a:spcPts val="0"/>
              </a:spcBef>
              <a:buNone/>
            </a:pPr>
            <a:r>
              <a:rPr lang="en">
                <a:solidFill>
                  <a:schemeClr val="dk1"/>
                </a:solidFill>
              </a:rPr>
              <a:t>With smoking being such a big concern in the workplace, we want to do as much as we can to try and help the problem. With physical activity being such a good way to relieve stress, we are looking into ways to include that into our program. We are looking to get the employees to find a style of exercise that they love to do. Something that they can do while they are stressed and hopefully have that take the place of smoking a cigarette.</a:t>
            </a:r>
          </a:p>
          <a:p>
            <a:pPr lvl="0">
              <a:spcBef>
                <a:spcPts val="0"/>
              </a:spcBef>
              <a:buClr>
                <a:schemeClr val="dk1"/>
              </a:buClr>
              <a:buSzPct val="100000"/>
              <a:buFont typeface="Arial"/>
              <a:buNone/>
            </a:pPr>
            <a:r>
              <a:rPr lang="en">
                <a:solidFill>
                  <a:schemeClr val="dk1"/>
                </a:solidFill>
              </a:rPr>
              <a:t>According to the CDC the highest percentage of workers who smoke are in food services at 30%.</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Worker illness and injury costs U.S employers $225.8 billion annually looking at productivity due to absenteeism, which is $1,685 per employee (CDC: Business Pulse Health Workforce)</a:t>
            </a:r>
          </a:p>
          <a:p>
            <a:pPr lvl="0">
              <a:spcBef>
                <a:spcPts val="0"/>
              </a:spcBef>
              <a:buClr>
                <a:schemeClr val="dk1"/>
              </a:buClr>
              <a:buSzPct val="100000"/>
              <a:buFont typeface="Arial"/>
              <a:buNone/>
            </a:pPr>
            <a:r>
              <a:rPr lang="en">
                <a:solidFill>
                  <a:schemeClr val="dk1"/>
                </a:solidFill>
              </a:rPr>
              <a:t>Unscheduled absenteeism cost $3600/yr for hourly worker and $2650 for salaried employee (Investopedia).</a:t>
            </a:r>
          </a:p>
          <a:p>
            <a:pPr lvl="0">
              <a:spcBef>
                <a:spcPts val="0"/>
              </a:spcBef>
              <a:buClr>
                <a:schemeClr val="dk1"/>
              </a:buClr>
              <a:buSzPct val="100000"/>
              <a:buFont typeface="Arial"/>
              <a:buNone/>
            </a:pPr>
            <a:r>
              <a:rPr lang="en">
                <a:solidFill>
                  <a:schemeClr val="dk1"/>
                </a:solidFill>
              </a:rPr>
              <a:t>Obesity and o</a:t>
            </a:r>
            <a:r>
              <a:rPr lang="en"/>
              <a:t>ther chronic conditions cost the U.S. ~$153 billion/yr in lost productivity and costs employers $550 billion/yr. (Washington post)</a:t>
            </a:r>
          </a:p>
          <a:p>
            <a:pPr lvl="0">
              <a:spcBef>
                <a:spcPts val="0"/>
              </a:spcBef>
              <a:buClr>
                <a:schemeClr val="dk1"/>
              </a:buClr>
              <a:buSzPct val="100000"/>
              <a:buFont typeface="Arial"/>
              <a:buNone/>
            </a:pPr>
            <a:r>
              <a:rPr lang="en"/>
              <a:t>Cigarette smoking costs the workplace $92 billion/yr. (Washington post)</a:t>
            </a:r>
          </a:p>
          <a:p>
            <a:pPr lvl="0">
              <a:spcBef>
                <a:spcPts val="0"/>
              </a:spcBef>
              <a:buClr>
                <a:schemeClr val="dk1"/>
              </a:buClr>
              <a:buSzPct val="100000"/>
              <a:buFont typeface="Arial"/>
              <a:buNone/>
            </a:pPr>
            <a:r>
              <a:rPr lang="en"/>
              <a:t>Adding American sporting events (SuperBowl), distractions (Facebook), and health problems (insomnia), and other factors of caregiving, transportation or stress = $1.8 trillion/yer lost in workplace due to loss of productivity. (Washington post)</a:t>
            </a:r>
          </a:p>
          <a:p>
            <a:pPr lvl="0">
              <a:spcBef>
                <a:spcPts val="0"/>
              </a:spcBef>
              <a:buClr>
                <a:schemeClr val="dk1"/>
              </a:buClr>
              <a:buSzPct val="100000"/>
              <a:buFont typeface="Arial"/>
              <a:buNone/>
            </a:pPr>
            <a:r>
              <a:rPr lang="en"/>
              <a:t>The Integrated Benefits Institute (represents major U.S. employers and business coalitions) says that poor health costs the U.S. economy $576 billion/yr, and 39% of this ($227 billion) is due to lost productivity. (Forbes)</a:t>
            </a:r>
          </a:p>
          <a:p>
            <a:pPr lvl="0">
              <a:spcBef>
                <a:spcPts val="0"/>
              </a:spcBef>
              <a:buClr>
                <a:schemeClr val="dk1"/>
              </a:buClr>
              <a:buSzPct val="100000"/>
              <a:buFont typeface="Arial"/>
              <a:buNone/>
            </a:pPr>
            <a:endParaRPr/>
          </a:p>
          <a:p>
            <a:pPr lvl="0">
              <a:spcBef>
                <a:spcPts val="0"/>
              </a:spcBef>
              <a:buClr>
                <a:schemeClr val="dk1"/>
              </a:buClr>
              <a:buSzPct val="100000"/>
              <a:buFont typeface="Arial"/>
              <a:buNone/>
            </a:pPr>
            <a:endParaRP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Restaurants are the second largest private sector employer in the U.S.</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-According to the CDC, the highest percentage (30%) of workers who smoke are in food services.  Worker illness &amp; injury costs U.S. employers $225.8 billion annually ($1685 per employee).</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-Unscheduled absences cost $3600/yr for hourly worker and $2650 for salaried.</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-Obesity and other chronic conditions cost the U.S. ~$153 billion/yr in lost productivity and costs $550 billion/yr.</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-Cigarette smoking costs the workplace $92 billion/yr</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-Adding American sporting events (SuperBowl), distractions (Facebook), and health problems (insomnia), and other factors of caregiving, transportation or stress = $1.8 trillion/yr lost in workplace due to loss of productivity.</a:t>
            </a:r>
          </a:p>
          <a:p>
            <a:pPr lvl="0" rtl="0">
              <a:lnSpc>
                <a:spcPct val="115000"/>
              </a:lnSpc>
              <a:spcBef>
                <a:spcPts val="0"/>
              </a:spcBef>
              <a:buClr>
                <a:srgbClr val="000000"/>
              </a:buClr>
              <a:buSzPct val="78571"/>
              <a:buFont typeface="Arial"/>
              <a:buNone/>
            </a:pPr>
            <a:r>
              <a:rPr lang="en" sz="1400">
                <a:latin typeface="Playfair Display"/>
                <a:ea typeface="Playfair Display"/>
                <a:cs typeface="Playfair Display"/>
                <a:sym typeface="Playfair Display"/>
              </a:rPr>
              <a:t>-The Integrated Benefits Institute says poor health costs the U.S. economy $576 billion/yr, and 39% of this ($227 billion) is due to lost productivity, due to absenteeism and presenteeism.</a:t>
            </a:r>
          </a:p>
          <a:p>
            <a:pPr lvl="0" rtl="0">
              <a:spcBef>
                <a:spcPts val="0"/>
              </a:spcBef>
              <a:buClr>
                <a:schemeClr val="dk1"/>
              </a:buClr>
              <a:buSzPct val="78571"/>
              <a:buFont typeface="Arial"/>
              <a:buNone/>
            </a:pPr>
            <a:endParaRPr sz="1400">
              <a:solidFill>
                <a:schemeClr val="dk1"/>
              </a:solidFill>
            </a:endParaRPr>
          </a:p>
          <a:p>
            <a:pPr lvl="0" rtl="0">
              <a:lnSpc>
                <a:spcPct val="115000"/>
              </a:lnSpc>
              <a:spcBef>
                <a:spcPts val="0"/>
              </a:spcBef>
              <a:spcAft>
                <a:spcPts val="1600"/>
              </a:spcAft>
              <a:buClr>
                <a:schemeClr val="dk1"/>
              </a:buClr>
              <a:buSzPct val="1000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b="1"/>
              <a:t>KALYN</a:t>
            </a:r>
          </a:p>
          <a:p>
            <a:pPr lvl="0">
              <a:spcBef>
                <a:spcPts val="0"/>
              </a:spcBef>
              <a:buNone/>
            </a:pPr>
            <a:r>
              <a:rPr lang="en" b="1"/>
              <a:t>Slide 3: Problem continued, priority population and solution </a:t>
            </a:r>
          </a:p>
          <a:p>
            <a:pPr lvl="0">
              <a:spcBef>
                <a:spcPts val="0"/>
              </a:spcBef>
              <a:buNone/>
            </a:pPr>
            <a:r>
              <a:rPr lang="en"/>
              <a:t>Every employee can benefit from the program, because everyone can benefit from stress management techniques. We want to explore stress management opportunities, through increasing physical activity and mindfulness as a replacement for smoking. We do want to specifically target those part-time employees who do not have health insurance, and also those who smoke.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KIRSTEN</a:t>
            </a:r>
          </a:p>
          <a:p>
            <a:pPr lvl="0">
              <a:spcBef>
                <a:spcPts val="0"/>
              </a:spcBef>
              <a:buNone/>
            </a:pPr>
            <a:r>
              <a:rPr lang="en"/>
              <a:t>Slide 8-Kirsten-theoretical foundation, outstanding components of the program</a:t>
            </a:r>
          </a:p>
          <a:p>
            <a:pPr lvl="0">
              <a:spcBef>
                <a:spcPts val="0"/>
              </a:spcBef>
              <a:buNone/>
            </a:pPr>
            <a:endParaRPr/>
          </a:p>
          <a:p>
            <a:pPr lvl="0">
              <a:spcBef>
                <a:spcPts val="0"/>
              </a:spcBef>
              <a:buNone/>
            </a:pPr>
            <a:r>
              <a:rPr lang="en"/>
              <a:t>The previous chart written out with the theories and constructs/variables</a:t>
            </a:r>
          </a:p>
          <a:p>
            <a:pPr lvl="0">
              <a:spcBef>
                <a:spcPts val="0"/>
              </a:spcBef>
              <a:buNone/>
            </a:pPr>
            <a:r>
              <a:rPr lang="en"/>
              <a:t>Social cognitive theory-outcome expectations and expectancies, environment, goal setting, or self control, emotional coping, 4 strategies of building self-efficacy</a:t>
            </a:r>
          </a:p>
          <a:p>
            <a:pPr lvl="0">
              <a:spcBef>
                <a:spcPts val="0"/>
              </a:spcBef>
              <a:buNone/>
            </a:pPr>
            <a:r>
              <a:rPr lang="en"/>
              <a:t>Transtheoretical Model-stages of change, decisional balance, self efficacy</a:t>
            </a:r>
          </a:p>
          <a:p>
            <a:pPr lvl="0">
              <a:spcBef>
                <a:spcPts val="0"/>
              </a:spcBef>
              <a:buNone/>
            </a:pPr>
            <a:r>
              <a:rPr lang="en"/>
              <a:t>Theory of Planned Behavior and Reasoned Action-attitude toward the behavior, normative belief, motivation to comply, perceived behavioral control, perceived power</a:t>
            </a:r>
          </a:p>
          <a:p>
            <a:pPr lvl="0">
              <a:spcBef>
                <a:spcPts val="0"/>
              </a:spcBef>
              <a:buNone/>
            </a:pPr>
            <a:r>
              <a:rPr lang="en"/>
              <a:t>Social Support Theory-types of social support and relationship to society</a:t>
            </a:r>
          </a:p>
          <a:p>
            <a:pPr lvl="0">
              <a:spcBef>
                <a:spcPts val="0"/>
              </a:spcBef>
              <a:buNone/>
            </a:pPr>
            <a:endParaRPr/>
          </a:p>
          <a:p>
            <a:pPr lvl="0">
              <a:spcBef>
                <a:spcPts val="0"/>
              </a:spcBef>
              <a:buNone/>
            </a:pPr>
            <a:endParaRPr/>
          </a:p>
          <a:p>
            <a:pPr lvl="0">
              <a:spcBef>
                <a:spcPts val="0"/>
              </a:spcBef>
              <a:buClr>
                <a:schemeClr val="dk1"/>
              </a:buClr>
              <a:buSzPct val="100000"/>
              <a:buFont typeface="Arial"/>
              <a:buNone/>
            </a:pPr>
            <a:r>
              <a:rPr lang="en">
                <a:solidFill>
                  <a:schemeClr val="dk1"/>
                </a:solidFill>
              </a:rPr>
              <a:t>Social Cognitive Theory-This theory can go a long way with this type of program, by looking at how determined the employees are to attain a personal goal of physical activity or tobacco cessation.  It can address different ways they learn and finding what strategy, whether through imitation or reading, works best for them.  It can help with self control and ways to react towards their goal, such as being reflective or symbolizing.  We definitely plan to use the four strategies in building self-efficacy, as reducing stress is a main component in this health plan, too.  We want to look and help the employees see an outcome and address expectancies and their personal perceptions of whether or not they can or want to do be more physically active, reduce stress, and quit tobacco use.  Helping them with goal setting and setting them up for success through emotional coping will truly be beneficial.</a:t>
            </a:r>
          </a:p>
          <a:p>
            <a:pPr lvl="0">
              <a:spcBef>
                <a:spcPts val="0"/>
              </a:spcBef>
              <a:buClr>
                <a:schemeClr val="dk1"/>
              </a:buClr>
              <a:buSzPct val="100000"/>
              <a:buFont typeface="Arial"/>
              <a:buNone/>
            </a:pPr>
            <a:r>
              <a:rPr lang="en">
                <a:solidFill>
                  <a:schemeClr val="dk1"/>
                </a:solidFill>
              </a:rPr>
              <a:t>Transtheoretical Model-The employees are at all different stages of change and so we would use this and the possible strategies to help them move to the next stages.  The company recognizes that some people do not want to change and therefore do not push people to change if they do not want to.  However, we can help address the ten processes of change.  The program could help with decisional balance especially by including support systems and addressing perceived behavior control and other various parts of other theoretical models.  </a:t>
            </a:r>
            <a:r>
              <a:rPr lang="en">
                <a:solidFill>
                  <a:schemeClr val="lt1"/>
                </a:solidFill>
              </a:rPr>
              <a:t>We </a:t>
            </a:r>
            <a:r>
              <a:rPr lang="en">
                <a:solidFill>
                  <a:schemeClr val="dk1"/>
                </a:solidFill>
              </a:rPr>
              <a:t>Not much has been done in this in trying to address their employees’ states of change, it seems.</a:t>
            </a:r>
          </a:p>
          <a:p>
            <a:pPr lvl="0">
              <a:spcBef>
                <a:spcPts val="0"/>
              </a:spcBef>
              <a:buClr>
                <a:schemeClr val="dk1"/>
              </a:buClr>
              <a:buSzPct val="100000"/>
              <a:buFont typeface="Arial"/>
              <a:buNone/>
            </a:pPr>
            <a:r>
              <a:rPr lang="en">
                <a:solidFill>
                  <a:schemeClr val="dk1"/>
                </a:solidFill>
              </a:rPr>
              <a:t>Theory of planned behavior and reasoned action-We are using this because it looks at intention, attitudes toward behavior (addressing barriers), motivation, perceived behavior control, control belief and perceived power.  We think we can definitely build upon those last four mentioned, especially with support systems, which leads to the next theory used.</a:t>
            </a:r>
          </a:p>
          <a:p>
            <a:pPr lvl="0">
              <a:spcBef>
                <a:spcPts val="0"/>
              </a:spcBef>
              <a:buClr>
                <a:schemeClr val="dk1"/>
              </a:buClr>
              <a:buSzPct val="100000"/>
              <a:buFont typeface="Arial"/>
              <a:buNone/>
            </a:pPr>
            <a:r>
              <a:rPr lang="en">
                <a:solidFill>
                  <a:schemeClr val="dk1"/>
                </a:solidFill>
              </a:rPr>
              <a:t>Social Support Theory-We are using this because people at Eat’n Park are like a family; they know and support each other in other things besides work, so we think they can help each other with health related goals, as well.  They can have support from their personal family and work family.  These relationships are also seen among the company from restaurants to the hospitality group and other parts of the company.  So, building upon those relationships is possible and can have a major impact within the restaurant, but also across the company.</a:t>
            </a:r>
          </a:p>
          <a:p>
            <a:pPr lvl="0">
              <a:spcBef>
                <a:spcPts val="0"/>
              </a:spcBef>
              <a:buClr>
                <a:schemeClr val="dk1"/>
              </a:buClr>
              <a:buSzPct val="100000"/>
              <a:buFont typeface="Arial"/>
              <a:buNone/>
            </a:pPr>
            <a:r>
              <a:rPr lang="en">
                <a:solidFill>
                  <a:schemeClr val="dk1"/>
                </a:solidFill>
              </a:rPr>
              <a:t>In some programs they have made attempts to address this tobacco cessation topic and other related health topics before, as mentioned in the examples.  Fortunately, some have been successful, whereas others have not.  We think that by incorporating these specific health models we can create an even bigger impact.</a:t>
            </a:r>
          </a:p>
          <a:p>
            <a:pPr lvl="0">
              <a:spcBef>
                <a:spcPts val="0"/>
              </a:spcBef>
              <a:buNone/>
            </a:pPr>
            <a:endParaRPr/>
          </a:p>
          <a:p>
            <a:pPr lvl="0">
              <a:spcBef>
                <a:spcPts val="0"/>
              </a:spcBef>
              <a:buNone/>
            </a:pPr>
            <a:endParaRPr>
              <a:solidFill>
                <a:schemeClr val="dk1"/>
              </a:solidFill>
            </a:endParaRPr>
          </a:p>
          <a:p>
            <a:pPr lvl="0">
              <a:spcBef>
                <a:spcPts val="0"/>
              </a:spcBef>
              <a:buNone/>
            </a:pPr>
            <a:r>
              <a:rPr lang="en">
                <a:solidFill>
                  <a:schemeClr val="dk1"/>
                </a:solidFill>
              </a:rPr>
              <a:t>Outstanding components</a:t>
            </a:r>
          </a:p>
          <a:p>
            <a:pPr lvl="0">
              <a:spcBef>
                <a:spcPts val="0"/>
              </a:spcBef>
              <a:buClr>
                <a:schemeClr val="dk1"/>
              </a:buClr>
              <a:buSzPct val="100000"/>
              <a:buFont typeface="Arial"/>
              <a:buNone/>
            </a:pPr>
            <a:r>
              <a:rPr lang="en">
                <a:solidFill>
                  <a:schemeClr val="dk1"/>
                </a:solidFill>
              </a:rPr>
              <a:t>With smoking being such a big concern in the workplace, we want to do as much as we can to try and help the problem. With physical activity being such a good way to relieve stress, we are looking into ways to include that into our program. We are looking to get the employees to find a style of exercise that they love to do. Something that they can do while they are stressed and hopefully have that take the place of smoking a cigarette.  This program focuses on the individual while trying to impact the whole restaurant and company.  By making these few changes we may see better service, attitude, less workdays called off, more energetic employees, less tired employees, more focused employees and increased market economy as customers receive better service.  We are utilizing the opportunities and benefits they already have in place and creating more awareness of them, so that hopefully the employees will use them more.  Many ideas are already in place or have been attempted, but we want to try and combine those and expand upon them.  We are using many cognitive theory models that can be used to address the individual and a group of people.  The managers at the restaurants we will be working with seem to be excited about incorporating this and care about their employees’ health.  Also, we are addressing the environment or atmosphere of the restaurant.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buSzPct val="100000"/>
              <a:buChar char="-"/>
            </a:pPr>
            <a:r>
              <a:rPr lang="en" dirty="0"/>
              <a:t>NICOLE</a:t>
            </a:r>
          </a:p>
          <a:p>
            <a:pPr marL="457200" lvl="0" indent="-298450" rtl="0">
              <a:spcBef>
                <a:spcPts val="0"/>
              </a:spcBef>
              <a:buSzPct val="100000"/>
              <a:buChar char="-"/>
            </a:pPr>
            <a:endParaRPr dirty="0"/>
          </a:p>
          <a:p>
            <a:pPr marL="457200" lvl="0" indent="-298450" rtl="0">
              <a:spcBef>
                <a:spcPts val="0"/>
              </a:spcBef>
              <a:buSzPct val="100000"/>
              <a:buChar char="-"/>
            </a:pPr>
            <a:r>
              <a:rPr lang="en" dirty="0"/>
              <a:t>We want to raise awareness and change the norms of smoking behavior in and outside of the work environment. There are many atmospheres where being physically active is encouraged and it’s okay to not to smoke tobacco, so why not create this atmosphere within the Eat’n Park work environment? The Stress Less Smiles program would be enhancing Eat’N Park’s personal assets, caring about their employee health and well-being. </a:t>
            </a:r>
          </a:p>
          <a:p>
            <a:pPr lvl="0" rtl="0">
              <a:spcBef>
                <a:spcPts val="0"/>
              </a:spcBef>
              <a:buNone/>
            </a:pPr>
            <a:endParaRPr dirty="0"/>
          </a:p>
          <a:p>
            <a:pPr lvl="0" rtl="0">
              <a:spcBef>
                <a:spcPts val="0"/>
              </a:spcBef>
              <a:buNone/>
            </a:pPr>
            <a:r>
              <a:rPr lang="en" dirty="0"/>
              <a:t>We have 4 different webinars or sessions that employees would be able to access through MyMENU or another internal website. Each of us will be explaining in order, one session each.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wrap="square"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wrap="square"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3">
            <a:alphaModFix/>
          </a:blip>
          <a:srcRect t="670" r="1574" b="4963"/>
          <a:stretch/>
        </p:blipFill>
        <p:spPr>
          <a:xfrm>
            <a:off x="0" y="-140800"/>
            <a:ext cx="9144001" cy="5284300"/>
          </a:xfrm>
          <a:prstGeom prst="rect">
            <a:avLst/>
          </a:prstGeom>
          <a:noFill/>
          <a:ln>
            <a:noFill/>
          </a:ln>
        </p:spPr>
      </p:pic>
      <p:sp>
        <p:nvSpPr>
          <p:cNvPr id="57" name="Shape 57"/>
          <p:cNvSpPr txBox="1">
            <a:spLocks noGrp="1"/>
          </p:cNvSpPr>
          <p:nvPr>
            <p:ph type="subTitle" idx="1"/>
          </p:nvPr>
        </p:nvSpPr>
        <p:spPr>
          <a:xfrm>
            <a:off x="113500" y="150175"/>
            <a:ext cx="5557800" cy="11022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3000" b="1">
                <a:solidFill>
                  <a:srgbClr val="000000"/>
                </a:solidFill>
                <a:latin typeface="Playfair Display"/>
                <a:ea typeface="Playfair Display"/>
                <a:cs typeface="Playfair Display"/>
                <a:sym typeface="Playfair Display"/>
              </a:rPr>
              <a:t>Kirsten Steiner, Nicole Bidolli, Kalyn Sigg, &amp; Chris Frye</a:t>
            </a:r>
          </a:p>
        </p:txBody>
      </p:sp>
      <p:sp>
        <p:nvSpPr>
          <p:cNvPr id="58" name="Shape 58"/>
          <p:cNvSpPr txBox="1"/>
          <p:nvPr/>
        </p:nvSpPr>
        <p:spPr>
          <a:xfrm>
            <a:off x="2161800" y="2232100"/>
            <a:ext cx="4820400" cy="16110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 sz="4800" b="1">
                <a:latin typeface="Playfair Display"/>
                <a:ea typeface="Playfair Display"/>
                <a:cs typeface="Playfair Display"/>
                <a:sym typeface="Playfair Display"/>
              </a:rPr>
              <a:t>Stress Less Smiles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43425" y="237325"/>
            <a:ext cx="6991500" cy="1246200"/>
          </a:xfrm>
          <a:prstGeom prst="rect">
            <a:avLst/>
          </a:prstGeom>
        </p:spPr>
        <p:txBody>
          <a:bodyPr wrap="square" lIns="91425" tIns="91425" rIns="91425" bIns="91425" anchor="b" anchorCtr="0">
            <a:noAutofit/>
          </a:bodyPr>
          <a:lstStyle/>
          <a:p>
            <a:pPr lvl="0">
              <a:spcBef>
                <a:spcPts val="0"/>
              </a:spcBef>
              <a:buNone/>
            </a:pPr>
            <a:r>
              <a:rPr lang="en" sz="3000">
                <a:solidFill>
                  <a:srgbClr val="38761D"/>
                </a:solidFill>
              </a:rPr>
              <a:t>Session 1 - Meditation and Mindfulness</a:t>
            </a:r>
          </a:p>
        </p:txBody>
      </p:sp>
      <p:sp>
        <p:nvSpPr>
          <p:cNvPr id="120" name="Shape 120"/>
          <p:cNvSpPr txBox="1">
            <a:spLocks noGrp="1"/>
          </p:cNvSpPr>
          <p:nvPr>
            <p:ph type="body" idx="1"/>
          </p:nvPr>
        </p:nvSpPr>
        <p:spPr>
          <a:xfrm>
            <a:off x="784075" y="1664000"/>
            <a:ext cx="6454200" cy="3041400"/>
          </a:xfrm>
          <a:prstGeom prst="rect">
            <a:avLst/>
          </a:prstGeom>
        </p:spPr>
        <p:txBody>
          <a:bodyPr wrap="square" lIns="91425" tIns="91425" rIns="91425" bIns="91425" anchor="t" anchorCtr="0">
            <a:noAutofit/>
          </a:bodyPr>
          <a:lstStyle/>
          <a:p>
            <a:pPr lvl="0" rtl="0">
              <a:lnSpc>
                <a:spcPct val="115000"/>
              </a:lnSpc>
              <a:spcBef>
                <a:spcPts val="0"/>
              </a:spcBef>
              <a:buNone/>
            </a:pPr>
            <a:r>
              <a:rPr lang="en" sz="2400">
                <a:solidFill>
                  <a:srgbClr val="000000"/>
                </a:solidFill>
                <a:latin typeface="Playfair Display"/>
                <a:ea typeface="Playfair Display"/>
                <a:cs typeface="Playfair Display"/>
                <a:sym typeface="Playfair Display"/>
              </a:rPr>
              <a:t>Less Stressed</a:t>
            </a:r>
          </a:p>
          <a:p>
            <a:pPr lvl="0" rtl="0">
              <a:lnSpc>
                <a:spcPct val="115000"/>
              </a:lnSpc>
              <a:spcBef>
                <a:spcPts val="0"/>
              </a:spcBef>
              <a:buNone/>
            </a:pPr>
            <a:r>
              <a:rPr lang="en" sz="2400">
                <a:solidFill>
                  <a:srgbClr val="000000"/>
                </a:solidFill>
                <a:latin typeface="Playfair Display"/>
                <a:ea typeface="Playfair Display"/>
                <a:cs typeface="Playfair Display"/>
                <a:sym typeface="Playfair Display"/>
              </a:rPr>
              <a:t>Be Mindful</a:t>
            </a:r>
          </a:p>
          <a:p>
            <a:pPr lvl="0" rtl="0">
              <a:lnSpc>
                <a:spcPct val="115000"/>
              </a:lnSpc>
              <a:spcBef>
                <a:spcPts val="0"/>
              </a:spcBef>
              <a:buNone/>
            </a:pPr>
            <a:r>
              <a:rPr lang="en" sz="2400">
                <a:solidFill>
                  <a:srgbClr val="000000"/>
                </a:solidFill>
                <a:latin typeface="Playfair Display"/>
                <a:ea typeface="Playfair Display"/>
                <a:cs typeface="Playfair Display"/>
                <a:sym typeface="Playfair Display"/>
              </a:rPr>
              <a:t>Mind and Body</a:t>
            </a:r>
          </a:p>
          <a:p>
            <a:pPr lvl="0" rtl="0">
              <a:lnSpc>
                <a:spcPct val="115000"/>
              </a:lnSpc>
              <a:spcBef>
                <a:spcPts val="0"/>
              </a:spcBef>
              <a:buNone/>
            </a:pPr>
            <a:r>
              <a:rPr lang="en" sz="2400">
                <a:solidFill>
                  <a:srgbClr val="000000"/>
                </a:solidFill>
                <a:latin typeface="Playfair Display"/>
                <a:ea typeface="Playfair Display"/>
                <a:cs typeface="Playfair Display"/>
                <a:sym typeface="Playfair Display"/>
              </a:rPr>
              <a:t>Breathe Deep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4"/>
        <p:cNvGrpSpPr/>
        <p:nvPr/>
      </p:nvGrpSpPr>
      <p:grpSpPr>
        <a:xfrm>
          <a:off x="0" y="0"/>
          <a:ext cx="0" cy="0"/>
          <a:chOff x="0" y="0"/>
          <a:chExt cx="0" cy="0"/>
        </a:xfrm>
      </p:grpSpPr>
      <p:pic>
        <p:nvPicPr>
          <p:cNvPr id="125" name="Shape 125"/>
          <p:cNvPicPr preferRelativeResize="0"/>
          <p:nvPr/>
        </p:nvPicPr>
        <p:blipFill rotWithShape="1">
          <a:blip r:embed="rId3">
            <a:alphaModFix/>
          </a:blip>
          <a:srcRect l="9165" t="32167" r="8190" b="21925"/>
          <a:stretch/>
        </p:blipFill>
        <p:spPr>
          <a:xfrm>
            <a:off x="0" y="0"/>
            <a:ext cx="9260349" cy="5143500"/>
          </a:xfrm>
          <a:prstGeom prst="rect">
            <a:avLst/>
          </a:prstGeom>
          <a:noFill/>
          <a:ln>
            <a:noFill/>
          </a:ln>
        </p:spPr>
      </p:pic>
      <p:sp>
        <p:nvSpPr>
          <p:cNvPr id="126" name="Shape 126"/>
          <p:cNvSpPr txBox="1">
            <a:spLocks noGrp="1"/>
          </p:cNvSpPr>
          <p:nvPr>
            <p:ph type="title"/>
          </p:nvPr>
        </p:nvSpPr>
        <p:spPr>
          <a:xfrm rot="2349811">
            <a:off x="1576728" y="2097146"/>
            <a:ext cx="7205292" cy="755708"/>
          </a:xfrm>
          <a:prstGeom prst="rect">
            <a:avLst/>
          </a:prstGeom>
        </p:spPr>
        <p:txBody>
          <a:bodyPr wrap="square" lIns="91425" tIns="91425" rIns="91425" bIns="91425" anchor="b" anchorCtr="0">
            <a:noAutofit/>
          </a:bodyPr>
          <a:lstStyle/>
          <a:p>
            <a:pPr lvl="0">
              <a:spcBef>
                <a:spcPts val="0"/>
              </a:spcBef>
              <a:buNone/>
            </a:pPr>
            <a:r>
              <a:rPr lang="en" sz="3600">
                <a:solidFill>
                  <a:srgbClr val="000000"/>
                </a:solidFill>
              </a:rPr>
              <a:t>Session 2 - Kicking the Habit</a:t>
            </a:r>
          </a:p>
        </p:txBody>
      </p:sp>
      <p:sp>
        <p:nvSpPr>
          <p:cNvPr id="127" name="Shape 127"/>
          <p:cNvSpPr txBox="1">
            <a:spLocks noGrp="1"/>
          </p:cNvSpPr>
          <p:nvPr>
            <p:ph type="body" idx="1"/>
          </p:nvPr>
        </p:nvSpPr>
        <p:spPr>
          <a:xfrm>
            <a:off x="1657250" y="3259150"/>
            <a:ext cx="4968900" cy="1652400"/>
          </a:xfrm>
          <a:prstGeom prst="rect">
            <a:avLst/>
          </a:prstGeom>
        </p:spPr>
        <p:txBody>
          <a:bodyPr wrap="square" lIns="91425" tIns="91425" rIns="91425" bIns="91425" anchor="t" anchorCtr="0">
            <a:noAutofit/>
          </a:bodyPr>
          <a:lstStyle/>
          <a:p>
            <a:pPr marL="457200" lvl="0" indent="-381000" rtl="0">
              <a:spcBef>
                <a:spcPts val="0"/>
              </a:spcBef>
              <a:spcAft>
                <a:spcPts val="0"/>
              </a:spcAft>
              <a:buClr>
                <a:srgbClr val="000000"/>
              </a:buClr>
              <a:buSzPct val="100000"/>
              <a:buFont typeface="Playfair Display"/>
              <a:buAutoNum type="arabicPeriod"/>
            </a:pPr>
            <a:r>
              <a:rPr lang="en" sz="2400">
                <a:solidFill>
                  <a:srgbClr val="000000"/>
                </a:solidFill>
                <a:latin typeface="Playfair Display"/>
                <a:ea typeface="Playfair Display"/>
                <a:cs typeface="Playfair Display"/>
                <a:sym typeface="Playfair Display"/>
              </a:rPr>
              <a:t>Health Consequences</a:t>
            </a:r>
          </a:p>
          <a:p>
            <a:pPr marL="457200" lvl="0" indent="-381000" rtl="0">
              <a:spcBef>
                <a:spcPts val="0"/>
              </a:spcBef>
              <a:spcAft>
                <a:spcPts val="0"/>
              </a:spcAft>
              <a:buClr>
                <a:srgbClr val="000000"/>
              </a:buClr>
              <a:buSzPct val="100000"/>
              <a:buFont typeface="Playfair Display"/>
              <a:buAutoNum type="arabicPeriod"/>
            </a:pPr>
            <a:r>
              <a:rPr lang="en" sz="2400">
                <a:solidFill>
                  <a:srgbClr val="000000"/>
                </a:solidFill>
                <a:latin typeface="Playfair Display"/>
                <a:ea typeface="Playfair Display"/>
                <a:cs typeface="Playfair Display"/>
                <a:sym typeface="Playfair Display"/>
              </a:rPr>
              <a:t>Environmental Cues</a:t>
            </a:r>
          </a:p>
          <a:p>
            <a:pPr marL="457200" lvl="0" indent="-381000" rtl="0">
              <a:spcBef>
                <a:spcPts val="0"/>
              </a:spcBef>
              <a:spcAft>
                <a:spcPts val="0"/>
              </a:spcAft>
              <a:buClr>
                <a:srgbClr val="000000"/>
              </a:buClr>
              <a:buSzPct val="100000"/>
              <a:buFont typeface="Playfair Display"/>
              <a:buAutoNum type="arabicPeriod"/>
            </a:pPr>
            <a:r>
              <a:rPr lang="en" sz="2400">
                <a:solidFill>
                  <a:srgbClr val="000000"/>
                </a:solidFill>
                <a:latin typeface="Playfair Display"/>
                <a:ea typeface="Playfair Display"/>
                <a:cs typeface="Playfair Display"/>
                <a:sym typeface="Playfair Display"/>
              </a:rPr>
              <a:t>Coping Techniques</a:t>
            </a:r>
          </a:p>
          <a:p>
            <a:pPr marL="457200" lvl="0" indent="-381000" rtl="0">
              <a:spcBef>
                <a:spcPts val="0"/>
              </a:spcBef>
              <a:buClr>
                <a:srgbClr val="000000"/>
              </a:buClr>
              <a:buSzPct val="100000"/>
              <a:buFont typeface="Playfair Display"/>
              <a:buAutoNum type="arabicPeriod"/>
            </a:pPr>
            <a:r>
              <a:rPr lang="en" sz="2400">
                <a:solidFill>
                  <a:srgbClr val="000000"/>
                </a:solidFill>
                <a:latin typeface="Playfair Display"/>
                <a:ea typeface="Playfair Display"/>
                <a:cs typeface="Playfair Display"/>
                <a:sym typeface="Playfair Display"/>
              </a:rPr>
              <a:t>Alternative Therapy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28850" y="371325"/>
            <a:ext cx="5020500" cy="948900"/>
          </a:xfrm>
          <a:prstGeom prst="rect">
            <a:avLst/>
          </a:prstGeom>
        </p:spPr>
        <p:txBody>
          <a:bodyPr wrap="square" lIns="91425" tIns="91425" rIns="91425" bIns="91425" anchor="b" anchorCtr="0">
            <a:noAutofit/>
          </a:bodyPr>
          <a:lstStyle/>
          <a:p>
            <a:pPr lvl="0" algn="ctr">
              <a:spcBef>
                <a:spcPts val="0"/>
              </a:spcBef>
              <a:buNone/>
            </a:pPr>
            <a:r>
              <a:rPr lang="en" sz="3000"/>
              <a:t>Session 3 - Social Support and Trust</a:t>
            </a:r>
          </a:p>
        </p:txBody>
      </p:sp>
      <p:sp>
        <p:nvSpPr>
          <p:cNvPr id="133" name="Shape 133"/>
          <p:cNvSpPr txBox="1">
            <a:spLocks noGrp="1"/>
          </p:cNvSpPr>
          <p:nvPr>
            <p:ph type="body" idx="1"/>
          </p:nvPr>
        </p:nvSpPr>
        <p:spPr>
          <a:xfrm>
            <a:off x="328850" y="1506425"/>
            <a:ext cx="4760100" cy="3351900"/>
          </a:xfrm>
          <a:prstGeom prst="rect">
            <a:avLst/>
          </a:prstGeom>
          <a:solidFill>
            <a:srgbClr val="A4C2F4"/>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457200" lvl="0" indent="-381000" rtl="0">
              <a:spcBef>
                <a:spcPts val="0"/>
              </a:spcBef>
              <a:spcAft>
                <a:spcPts val="0"/>
              </a:spcAft>
              <a:buClr>
                <a:srgbClr val="000000"/>
              </a:buClr>
              <a:buSzPct val="100000"/>
              <a:buFont typeface="Playfair Display"/>
            </a:pPr>
            <a:r>
              <a:rPr lang="en" sz="2400">
                <a:solidFill>
                  <a:srgbClr val="000000"/>
                </a:solidFill>
                <a:latin typeface="Playfair Display"/>
                <a:ea typeface="Playfair Display"/>
                <a:cs typeface="Playfair Display"/>
                <a:sym typeface="Playfair Display"/>
              </a:rPr>
              <a:t>Benefits of Relationships</a:t>
            </a:r>
          </a:p>
          <a:p>
            <a:pPr lvl="0" rtl="0">
              <a:spcBef>
                <a:spcPts val="0"/>
              </a:spcBef>
              <a:spcAft>
                <a:spcPts val="0"/>
              </a:spcAft>
              <a:buNone/>
            </a:pPr>
            <a:endParaRPr sz="2400">
              <a:solidFill>
                <a:srgbClr val="000000"/>
              </a:solidFill>
              <a:latin typeface="Playfair Display"/>
              <a:ea typeface="Playfair Display"/>
              <a:cs typeface="Playfair Display"/>
              <a:sym typeface="Playfair Display"/>
            </a:endParaRPr>
          </a:p>
          <a:p>
            <a:pPr marL="457200" lvl="0" indent="-381000" rtl="0">
              <a:spcBef>
                <a:spcPts val="0"/>
              </a:spcBef>
              <a:spcAft>
                <a:spcPts val="0"/>
              </a:spcAft>
              <a:buClr>
                <a:srgbClr val="000000"/>
              </a:buClr>
              <a:buSzPct val="100000"/>
              <a:buFont typeface="Playfair Display"/>
            </a:pPr>
            <a:r>
              <a:rPr lang="en" sz="2400">
                <a:solidFill>
                  <a:srgbClr val="000000"/>
                </a:solidFill>
                <a:latin typeface="Playfair Display"/>
                <a:ea typeface="Playfair Display"/>
                <a:cs typeface="Playfair Display"/>
                <a:sym typeface="Playfair Display"/>
              </a:rPr>
              <a:t>Offline Support</a:t>
            </a:r>
          </a:p>
          <a:p>
            <a:pPr lvl="0" rtl="0">
              <a:spcBef>
                <a:spcPts val="0"/>
              </a:spcBef>
              <a:spcAft>
                <a:spcPts val="0"/>
              </a:spcAft>
              <a:buNone/>
            </a:pPr>
            <a:endParaRPr sz="2400">
              <a:solidFill>
                <a:srgbClr val="000000"/>
              </a:solidFill>
              <a:latin typeface="Playfair Display"/>
              <a:ea typeface="Playfair Display"/>
              <a:cs typeface="Playfair Display"/>
              <a:sym typeface="Playfair Display"/>
            </a:endParaRPr>
          </a:p>
          <a:p>
            <a:pPr marL="457200" lvl="0" indent="-381000" rtl="0">
              <a:spcBef>
                <a:spcPts val="0"/>
              </a:spcBef>
              <a:spcAft>
                <a:spcPts val="0"/>
              </a:spcAft>
              <a:buClr>
                <a:srgbClr val="000000"/>
              </a:buClr>
              <a:buSzPct val="100000"/>
              <a:buFont typeface="Playfair Display"/>
            </a:pPr>
            <a:r>
              <a:rPr lang="en" sz="2400">
                <a:solidFill>
                  <a:srgbClr val="000000"/>
                </a:solidFill>
                <a:latin typeface="Playfair Display"/>
                <a:ea typeface="Playfair Display"/>
                <a:cs typeface="Playfair Display"/>
                <a:sym typeface="Playfair Display"/>
              </a:rPr>
              <a:t>Social Sharing</a:t>
            </a:r>
          </a:p>
          <a:p>
            <a:pPr lvl="0" rtl="0">
              <a:spcBef>
                <a:spcPts val="0"/>
              </a:spcBef>
              <a:spcAft>
                <a:spcPts val="0"/>
              </a:spcAft>
              <a:buNone/>
            </a:pPr>
            <a:endParaRPr sz="2400">
              <a:solidFill>
                <a:srgbClr val="000000"/>
              </a:solidFill>
              <a:latin typeface="Playfair Display"/>
              <a:ea typeface="Playfair Display"/>
              <a:cs typeface="Playfair Display"/>
              <a:sym typeface="Playfair Display"/>
            </a:endParaRPr>
          </a:p>
          <a:p>
            <a:pPr marL="457200" lvl="0" indent="-381000">
              <a:spcBef>
                <a:spcPts val="0"/>
              </a:spcBef>
              <a:spcAft>
                <a:spcPts val="0"/>
              </a:spcAft>
              <a:buClr>
                <a:srgbClr val="000000"/>
              </a:buClr>
              <a:buSzPct val="100000"/>
              <a:buFont typeface="Playfair Display"/>
            </a:pPr>
            <a:r>
              <a:rPr lang="en" sz="2400">
                <a:solidFill>
                  <a:srgbClr val="000000"/>
                </a:solidFill>
                <a:latin typeface="Playfair Display"/>
                <a:ea typeface="Playfair Display"/>
                <a:cs typeface="Playfair Display"/>
                <a:sym typeface="Playfair Display"/>
              </a:rPr>
              <a:t>Coworker Support and Trust</a:t>
            </a:r>
          </a:p>
        </p:txBody>
      </p:sp>
      <p:pic>
        <p:nvPicPr>
          <p:cNvPr id="134" name="Shape 134" descr="Screen Shot 2017-10-25 at 10.01.10 AM.png"/>
          <p:cNvPicPr preferRelativeResize="0"/>
          <p:nvPr/>
        </p:nvPicPr>
        <p:blipFill>
          <a:blip r:embed="rId3">
            <a:alphaModFix/>
          </a:blip>
          <a:stretch>
            <a:fillRect/>
          </a:stretch>
        </p:blipFill>
        <p:spPr>
          <a:xfrm>
            <a:off x="5427188" y="508475"/>
            <a:ext cx="3292875" cy="2343975"/>
          </a:xfrm>
          <a:prstGeom prst="rect">
            <a:avLst/>
          </a:prstGeom>
          <a:noFill/>
          <a:ln>
            <a:noFill/>
          </a:ln>
        </p:spPr>
      </p:pic>
      <p:pic>
        <p:nvPicPr>
          <p:cNvPr id="135" name="Shape 135" descr="Screen Shot 2017-10-25 at 10.01.42 AM.png"/>
          <p:cNvPicPr preferRelativeResize="0"/>
          <p:nvPr/>
        </p:nvPicPr>
        <p:blipFill>
          <a:blip r:embed="rId4">
            <a:alphaModFix/>
          </a:blip>
          <a:stretch>
            <a:fillRect/>
          </a:stretch>
        </p:blipFill>
        <p:spPr>
          <a:xfrm>
            <a:off x="5705214" y="3028500"/>
            <a:ext cx="2736800" cy="182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472575" y="332125"/>
            <a:ext cx="8348100" cy="705600"/>
          </a:xfrm>
          <a:prstGeom prst="rect">
            <a:avLst/>
          </a:prstGeom>
        </p:spPr>
        <p:txBody>
          <a:bodyPr wrap="square" lIns="91425" tIns="91425" rIns="91425" bIns="91425" anchor="b" anchorCtr="0">
            <a:noAutofit/>
          </a:bodyPr>
          <a:lstStyle/>
          <a:p>
            <a:pPr lvl="0" rtl="0">
              <a:spcBef>
                <a:spcPts val="0"/>
              </a:spcBef>
              <a:buNone/>
            </a:pPr>
            <a:r>
              <a:rPr lang="en" sz="3600">
                <a:solidFill>
                  <a:srgbClr val="9900FF"/>
                </a:solidFill>
              </a:rPr>
              <a:t>Session 4 - Mindful Movement</a:t>
            </a:r>
          </a:p>
        </p:txBody>
      </p:sp>
      <p:sp>
        <p:nvSpPr>
          <p:cNvPr id="141" name="Shape 141"/>
          <p:cNvSpPr txBox="1"/>
          <p:nvPr/>
        </p:nvSpPr>
        <p:spPr>
          <a:xfrm>
            <a:off x="254400" y="1398850"/>
            <a:ext cx="3248700" cy="3356700"/>
          </a:xfrm>
          <a:prstGeom prst="rect">
            <a:avLst/>
          </a:prstGeom>
          <a:noFill/>
          <a:ln>
            <a:noFill/>
          </a:ln>
        </p:spPr>
        <p:txBody>
          <a:bodyPr wrap="square" lIns="91425" tIns="91425" rIns="91425" bIns="91425" anchor="t" anchorCtr="0">
            <a:noAutofit/>
          </a:bodyPr>
          <a:lstStyle/>
          <a:p>
            <a:pPr marL="457200" lvl="0" indent="-381000" rtl="0">
              <a:lnSpc>
                <a:spcPct val="115000"/>
              </a:lnSpc>
              <a:spcBef>
                <a:spcPts val="0"/>
              </a:spcBef>
              <a:spcAft>
                <a:spcPts val="1600"/>
              </a:spcAft>
              <a:buClr>
                <a:srgbClr val="9900FF"/>
              </a:buClr>
              <a:buSzPct val="100000"/>
              <a:buFont typeface="Playfair Display"/>
              <a:buChar char="●"/>
            </a:pPr>
            <a:r>
              <a:rPr lang="en" sz="2400">
                <a:solidFill>
                  <a:srgbClr val="9900FF"/>
                </a:solidFill>
                <a:latin typeface="Playfair Display"/>
                <a:ea typeface="Playfair Display"/>
                <a:cs typeface="Playfair Display"/>
                <a:sym typeface="Playfair Display"/>
              </a:rPr>
              <a:t>Mindful Practice</a:t>
            </a:r>
          </a:p>
          <a:p>
            <a:pPr marL="457200" lvl="0" indent="-381000" rtl="0">
              <a:lnSpc>
                <a:spcPct val="115000"/>
              </a:lnSpc>
              <a:spcBef>
                <a:spcPts val="0"/>
              </a:spcBef>
              <a:spcAft>
                <a:spcPts val="1600"/>
              </a:spcAft>
              <a:buClr>
                <a:srgbClr val="9900FF"/>
              </a:buClr>
              <a:buSzPct val="100000"/>
              <a:buFont typeface="Playfair Display"/>
              <a:buChar char="●"/>
            </a:pPr>
            <a:r>
              <a:rPr lang="en" sz="2400">
                <a:solidFill>
                  <a:srgbClr val="9900FF"/>
                </a:solidFill>
                <a:latin typeface="Playfair Display"/>
                <a:ea typeface="Playfair Display"/>
                <a:cs typeface="Playfair Display"/>
                <a:sym typeface="Playfair Display"/>
              </a:rPr>
              <a:t>Mindfulness at Work</a:t>
            </a:r>
          </a:p>
          <a:p>
            <a:pPr marL="457200" lvl="0" indent="-381000" rtl="0">
              <a:lnSpc>
                <a:spcPct val="115000"/>
              </a:lnSpc>
              <a:spcBef>
                <a:spcPts val="0"/>
              </a:spcBef>
              <a:spcAft>
                <a:spcPts val="1600"/>
              </a:spcAft>
              <a:buClr>
                <a:srgbClr val="9900FF"/>
              </a:buClr>
              <a:buSzPct val="100000"/>
              <a:buFont typeface="Playfair Display"/>
              <a:buChar char="●"/>
            </a:pPr>
            <a:r>
              <a:rPr lang="en" sz="2400">
                <a:solidFill>
                  <a:srgbClr val="9900FF"/>
                </a:solidFill>
                <a:latin typeface="Playfair Display"/>
                <a:ea typeface="Playfair Display"/>
                <a:cs typeface="Playfair Display"/>
                <a:sym typeface="Playfair Display"/>
              </a:rPr>
              <a:t>Mindful Eating</a:t>
            </a:r>
          </a:p>
          <a:p>
            <a:pPr marL="457200" lvl="0" indent="-381000" rtl="0">
              <a:lnSpc>
                <a:spcPct val="115000"/>
              </a:lnSpc>
              <a:spcBef>
                <a:spcPts val="0"/>
              </a:spcBef>
              <a:spcAft>
                <a:spcPts val="1600"/>
              </a:spcAft>
              <a:buClr>
                <a:srgbClr val="9900FF"/>
              </a:buClr>
              <a:buSzPct val="100000"/>
              <a:buFont typeface="Playfair Display"/>
              <a:buChar char="●"/>
            </a:pPr>
            <a:r>
              <a:rPr lang="en" sz="2400">
                <a:solidFill>
                  <a:srgbClr val="9900FF"/>
                </a:solidFill>
                <a:latin typeface="Playfair Display"/>
                <a:ea typeface="Playfair Display"/>
                <a:cs typeface="Playfair Display"/>
                <a:sym typeface="Playfair Display"/>
              </a:rPr>
              <a:t>Mindful Physical Activity</a:t>
            </a:r>
          </a:p>
        </p:txBody>
      </p:sp>
      <p:pic>
        <p:nvPicPr>
          <p:cNvPr id="142" name="Shape 142" descr="Screen Shot 2017-11-03 at 10.43.28 AM.png"/>
          <p:cNvPicPr preferRelativeResize="0"/>
          <p:nvPr/>
        </p:nvPicPr>
        <p:blipFill>
          <a:blip r:embed="rId3">
            <a:alphaModFix/>
          </a:blip>
          <a:stretch>
            <a:fillRect/>
          </a:stretch>
        </p:blipFill>
        <p:spPr>
          <a:xfrm>
            <a:off x="6201175" y="1140250"/>
            <a:ext cx="2619500" cy="2154650"/>
          </a:xfrm>
          <a:prstGeom prst="rect">
            <a:avLst/>
          </a:prstGeom>
          <a:noFill/>
          <a:ln>
            <a:noFill/>
          </a:ln>
        </p:spPr>
      </p:pic>
      <p:pic>
        <p:nvPicPr>
          <p:cNvPr id="143" name="Shape 143"/>
          <p:cNvPicPr preferRelativeResize="0"/>
          <p:nvPr/>
        </p:nvPicPr>
        <p:blipFill>
          <a:blip r:embed="rId4">
            <a:alphaModFix/>
          </a:blip>
          <a:stretch>
            <a:fillRect/>
          </a:stretch>
        </p:blipFill>
        <p:spPr>
          <a:xfrm>
            <a:off x="3646645" y="942970"/>
            <a:ext cx="2619500" cy="2064374"/>
          </a:xfrm>
          <a:prstGeom prst="rect">
            <a:avLst/>
          </a:prstGeom>
          <a:noFill/>
          <a:ln>
            <a:noFill/>
          </a:ln>
        </p:spPr>
      </p:pic>
      <p:pic>
        <p:nvPicPr>
          <p:cNvPr id="144" name="Shape 144"/>
          <p:cNvPicPr preferRelativeResize="0"/>
          <p:nvPr/>
        </p:nvPicPr>
        <p:blipFill>
          <a:blip r:embed="rId5">
            <a:alphaModFix/>
          </a:blip>
          <a:stretch>
            <a:fillRect/>
          </a:stretch>
        </p:blipFill>
        <p:spPr>
          <a:xfrm>
            <a:off x="3503100" y="2911650"/>
            <a:ext cx="3114465" cy="1980650"/>
          </a:xfrm>
          <a:prstGeom prst="rect">
            <a:avLst/>
          </a:prstGeom>
          <a:noFill/>
          <a:ln>
            <a:noFill/>
          </a:ln>
        </p:spPr>
      </p:pic>
      <p:pic>
        <p:nvPicPr>
          <p:cNvPr id="145" name="Shape 145"/>
          <p:cNvPicPr preferRelativeResize="0"/>
          <p:nvPr/>
        </p:nvPicPr>
        <p:blipFill>
          <a:blip r:embed="rId6">
            <a:alphaModFix/>
          </a:blip>
          <a:stretch>
            <a:fillRect/>
          </a:stretch>
        </p:blipFill>
        <p:spPr>
          <a:xfrm>
            <a:off x="5676092" y="3534175"/>
            <a:ext cx="3409457" cy="135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59800"/>
            <a:ext cx="8520600" cy="502500"/>
          </a:xfrm>
          <a:prstGeom prst="rect">
            <a:avLst/>
          </a:prstGeom>
        </p:spPr>
        <p:txBody>
          <a:bodyPr wrap="square" lIns="91425" tIns="91425" rIns="91425" bIns="91425" anchor="t" anchorCtr="0">
            <a:noAutofit/>
          </a:bodyPr>
          <a:lstStyle/>
          <a:p>
            <a:pPr lvl="0" algn="ctr" rtl="0">
              <a:spcBef>
                <a:spcPts val="0"/>
              </a:spcBef>
              <a:buNone/>
            </a:pPr>
            <a:r>
              <a:rPr lang="en"/>
              <a:t>Logic Model</a:t>
            </a:r>
          </a:p>
        </p:txBody>
      </p:sp>
      <p:graphicFrame>
        <p:nvGraphicFramePr>
          <p:cNvPr id="151" name="Shape 151"/>
          <p:cNvGraphicFramePr/>
          <p:nvPr/>
        </p:nvGraphicFramePr>
        <p:xfrm>
          <a:off x="116925" y="670075"/>
          <a:ext cx="8910150" cy="4358580"/>
        </p:xfrm>
        <a:graphic>
          <a:graphicData uri="http://schemas.openxmlformats.org/drawingml/2006/table">
            <a:tbl>
              <a:tblPr>
                <a:noFill/>
                <a:tableStyleId>{FFD2932A-BB48-452A-8BFB-18ADFF3C8EB7}</a:tableStyleId>
              </a:tblPr>
              <a:tblGrid>
                <a:gridCol w="1541500">
                  <a:extLst>
                    <a:ext uri="{9D8B030D-6E8A-4147-A177-3AD203B41FA5}">
                      <a16:colId xmlns:a16="http://schemas.microsoft.com/office/drawing/2014/main" val="20000"/>
                    </a:ext>
                  </a:extLst>
                </a:gridCol>
                <a:gridCol w="1428550">
                  <a:extLst>
                    <a:ext uri="{9D8B030D-6E8A-4147-A177-3AD203B41FA5}">
                      <a16:colId xmlns:a16="http://schemas.microsoft.com/office/drawing/2014/main" val="20001"/>
                    </a:ext>
                  </a:extLst>
                </a:gridCol>
                <a:gridCol w="1485025">
                  <a:extLst>
                    <a:ext uri="{9D8B030D-6E8A-4147-A177-3AD203B41FA5}">
                      <a16:colId xmlns:a16="http://schemas.microsoft.com/office/drawing/2014/main" val="20002"/>
                    </a:ext>
                  </a:extLst>
                </a:gridCol>
                <a:gridCol w="1485025">
                  <a:extLst>
                    <a:ext uri="{9D8B030D-6E8A-4147-A177-3AD203B41FA5}">
                      <a16:colId xmlns:a16="http://schemas.microsoft.com/office/drawing/2014/main" val="20003"/>
                    </a:ext>
                  </a:extLst>
                </a:gridCol>
                <a:gridCol w="1485025">
                  <a:extLst>
                    <a:ext uri="{9D8B030D-6E8A-4147-A177-3AD203B41FA5}">
                      <a16:colId xmlns:a16="http://schemas.microsoft.com/office/drawing/2014/main" val="20004"/>
                    </a:ext>
                  </a:extLst>
                </a:gridCol>
                <a:gridCol w="1485025">
                  <a:extLst>
                    <a:ext uri="{9D8B030D-6E8A-4147-A177-3AD203B41FA5}">
                      <a16:colId xmlns:a16="http://schemas.microsoft.com/office/drawing/2014/main" val="20005"/>
                    </a:ext>
                  </a:extLst>
                </a:gridCol>
              </a:tblGrid>
              <a:tr h="573350">
                <a:tc>
                  <a:txBody>
                    <a:bodyPr/>
                    <a:lstStyle/>
                    <a:p>
                      <a:pPr lvl="0" algn="ctr">
                        <a:spcBef>
                          <a:spcPts val="0"/>
                        </a:spcBef>
                        <a:buNone/>
                      </a:pPr>
                      <a:r>
                        <a:rPr lang="en" b="1"/>
                        <a:t>Inputs</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c>
                  <a:txBody>
                    <a:bodyPr/>
                    <a:lstStyle/>
                    <a:p>
                      <a:pPr lvl="0" algn="ctr">
                        <a:spcBef>
                          <a:spcPts val="0"/>
                        </a:spcBef>
                        <a:buNone/>
                      </a:pPr>
                      <a:r>
                        <a:rPr lang="en" b="1"/>
                        <a:t>Activities</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c>
                  <a:txBody>
                    <a:bodyPr/>
                    <a:lstStyle/>
                    <a:p>
                      <a:pPr lvl="0" algn="ctr">
                        <a:spcBef>
                          <a:spcPts val="0"/>
                        </a:spcBef>
                        <a:buNone/>
                      </a:pPr>
                      <a:r>
                        <a:rPr lang="en" b="1"/>
                        <a:t>Short-Term Outcomes</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c>
                  <a:txBody>
                    <a:bodyPr/>
                    <a:lstStyle/>
                    <a:p>
                      <a:pPr lvl="0" algn="ctr">
                        <a:spcBef>
                          <a:spcPts val="0"/>
                        </a:spcBef>
                        <a:buNone/>
                      </a:pPr>
                      <a:r>
                        <a:rPr lang="en" b="1"/>
                        <a:t>Intermediate</a:t>
                      </a:r>
                    </a:p>
                    <a:p>
                      <a:pPr lvl="0" algn="ctr">
                        <a:spcBef>
                          <a:spcPts val="0"/>
                        </a:spcBef>
                        <a:buNone/>
                      </a:pPr>
                      <a:r>
                        <a:rPr lang="en" b="1"/>
                        <a:t>Outcomes</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c>
                  <a:txBody>
                    <a:bodyPr/>
                    <a:lstStyle/>
                    <a:p>
                      <a:pPr lvl="0" algn="ctr">
                        <a:spcBef>
                          <a:spcPts val="0"/>
                        </a:spcBef>
                        <a:buNone/>
                      </a:pPr>
                      <a:r>
                        <a:rPr lang="en" b="1"/>
                        <a:t>Long-Term Outcomes</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tc>
                  <a:txBody>
                    <a:bodyPr/>
                    <a:lstStyle/>
                    <a:p>
                      <a:pPr lvl="0" algn="ctr">
                        <a:spcBef>
                          <a:spcPts val="0"/>
                        </a:spcBef>
                        <a:buNone/>
                      </a:pPr>
                      <a:r>
                        <a:rPr lang="en" b="1"/>
                        <a:t>Goal</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3603575">
                <a:tc>
                  <a:txBody>
                    <a:bodyPr/>
                    <a:lstStyle/>
                    <a:p>
                      <a:pPr lvl="0">
                        <a:spcBef>
                          <a:spcPts val="0"/>
                        </a:spcBef>
                        <a:buNone/>
                      </a:pPr>
                      <a:r>
                        <a:rPr lang="en" sz="1300"/>
                        <a:t>1. Yoga mats </a:t>
                      </a:r>
                    </a:p>
                    <a:p>
                      <a:pPr lvl="0">
                        <a:spcBef>
                          <a:spcPts val="0"/>
                        </a:spcBef>
                        <a:buNone/>
                      </a:pPr>
                      <a:r>
                        <a:rPr lang="en" sz="1300"/>
                        <a:t>2. Powerpoint projector</a:t>
                      </a:r>
                    </a:p>
                    <a:p>
                      <a:pPr lvl="0">
                        <a:spcBef>
                          <a:spcPts val="0"/>
                        </a:spcBef>
                        <a:buNone/>
                      </a:pPr>
                      <a:r>
                        <a:rPr lang="en" sz="1300"/>
                        <a:t>3. Projector screen</a:t>
                      </a:r>
                    </a:p>
                    <a:p>
                      <a:pPr lvl="0">
                        <a:spcBef>
                          <a:spcPts val="0"/>
                        </a:spcBef>
                        <a:buNone/>
                      </a:pPr>
                      <a:r>
                        <a:rPr lang="en" sz="1300"/>
                        <a:t>4. Low resistance bands</a:t>
                      </a:r>
                    </a:p>
                    <a:p>
                      <a:pPr lvl="0">
                        <a:spcBef>
                          <a:spcPts val="0"/>
                        </a:spcBef>
                        <a:buNone/>
                      </a:pPr>
                      <a:r>
                        <a:rPr lang="en" sz="1300"/>
                        <a:t>5. Medicine balls, weights</a:t>
                      </a:r>
                    </a:p>
                    <a:p>
                      <a:pPr lvl="0">
                        <a:spcBef>
                          <a:spcPts val="0"/>
                        </a:spcBef>
                        <a:buNone/>
                      </a:pPr>
                      <a:r>
                        <a:rPr lang="en" sz="1300"/>
                        <a:t>6. Notebooks for journaling </a:t>
                      </a:r>
                    </a:p>
                    <a:p>
                      <a:pPr lvl="0" rtl="0">
                        <a:spcBef>
                          <a:spcPts val="0"/>
                        </a:spcBef>
                        <a:buNone/>
                      </a:pPr>
                      <a:r>
                        <a:rPr lang="en" sz="1300"/>
                        <a:t>7. Recording equipment (camera, GB card, stand) for posting on MyMenu website</a:t>
                      </a:r>
                    </a:p>
                  </a:txBody>
                  <a:tcPr marL="91425" marR="91425" marT="91425" marB="91425">
                    <a:lnT w="9525" cap="flat" cmpd="sng">
                      <a:solidFill>
                        <a:srgbClr val="CCCCCC"/>
                      </a:solidFill>
                      <a:prstDash val="solid"/>
                      <a:round/>
                      <a:headEnd type="none" w="med" len="med"/>
                      <a:tailEnd type="none" w="med" len="med"/>
                    </a:lnT>
                  </a:tcPr>
                </a:tc>
                <a:tc>
                  <a:txBody>
                    <a:bodyPr/>
                    <a:lstStyle/>
                    <a:p>
                      <a:pPr lvl="0">
                        <a:spcBef>
                          <a:spcPts val="0"/>
                        </a:spcBef>
                        <a:buNone/>
                      </a:pPr>
                      <a:r>
                        <a:rPr lang="en" sz="1300"/>
                        <a:t>1. Introduction to stress management and mindfulness </a:t>
                      </a:r>
                    </a:p>
                    <a:p>
                      <a:pPr lvl="0">
                        <a:spcBef>
                          <a:spcPts val="0"/>
                        </a:spcBef>
                        <a:buNone/>
                      </a:pPr>
                      <a:r>
                        <a:rPr lang="en" sz="1300"/>
                        <a:t>2. Strategies for smoking cessation </a:t>
                      </a:r>
                    </a:p>
                    <a:p>
                      <a:pPr lvl="0">
                        <a:spcBef>
                          <a:spcPts val="0"/>
                        </a:spcBef>
                        <a:buNone/>
                      </a:pPr>
                      <a:r>
                        <a:rPr lang="en" sz="1300"/>
                        <a:t>3. Building social support</a:t>
                      </a:r>
                    </a:p>
                    <a:p>
                      <a:pPr lvl="0" rtl="0">
                        <a:spcBef>
                          <a:spcPts val="0"/>
                        </a:spcBef>
                        <a:buNone/>
                      </a:pPr>
                      <a:r>
                        <a:rPr lang="en" sz="1300"/>
                        <a:t>4. Mindfulness in everyday activities, inside and outside of work </a:t>
                      </a:r>
                    </a:p>
                  </a:txBody>
                  <a:tcPr marL="91425" marR="91425" marT="91425" marB="91425">
                    <a:lnT w="9525" cap="flat" cmpd="sng">
                      <a:solidFill>
                        <a:srgbClr val="CCCCCC"/>
                      </a:solidFill>
                      <a:prstDash val="solid"/>
                      <a:round/>
                      <a:headEnd type="none" w="med" len="med"/>
                      <a:tailEnd type="none" w="med" len="med"/>
                    </a:lnT>
                  </a:tcPr>
                </a:tc>
                <a:tc>
                  <a:txBody>
                    <a:bodyPr/>
                    <a:lstStyle/>
                    <a:p>
                      <a:pPr lvl="0">
                        <a:spcBef>
                          <a:spcPts val="0"/>
                        </a:spcBef>
                        <a:buNone/>
                      </a:pPr>
                      <a:r>
                        <a:rPr lang="en" sz="1300"/>
                        <a:t>1. Understand mindfulness, and strategies for application</a:t>
                      </a:r>
                    </a:p>
                    <a:p>
                      <a:pPr lvl="0">
                        <a:spcBef>
                          <a:spcPts val="0"/>
                        </a:spcBef>
                        <a:buNone/>
                      </a:pPr>
                      <a:r>
                        <a:rPr lang="en" sz="1300"/>
                        <a:t>2. Learning new ways to cope with stress</a:t>
                      </a:r>
                    </a:p>
                    <a:p>
                      <a:pPr lvl="0">
                        <a:spcBef>
                          <a:spcPts val="0"/>
                        </a:spcBef>
                        <a:buNone/>
                      </a:pPr>
                      <a:r>
                        <a:rPr lang="en" sz="1300"/>
                        <a:t>3. Learn techniques for smoking cessation, and view it as an obtainable goal </a:t>
                      </a:r>
                    </a:p>
                    <a:p>
                      <a:pPr lvl="0">
                        <a:spcBef>
                          <a:spcPts val="0"/>
                        </a:spcBef>
                        <a:buNone/>
                      </a:pPr>
                      <a:r>
                        <a:rPr lang="en" sz="1300"/>
                        <a:t>4. Understand how social support can help reach goals </a:t>
                      </a:r>
                    </a:p>
                    <a:p>
                      <a:pPr lvl="0" rtl="0">
                        <a:spcBef>
                          <a:spcPts val="0"/>
                        </a:spcBef>
                        <a:buNone/>
                      </a:pPr>
                      <a:endParaRPr sz="1300"/>
                    </a:p>
                  </a:txBody>
                  <a:tcPr marL="91425" marR="91425" marT="91425" marB="91425">
                    <a:lnT w="9525" cap="flat" cmpd="sng">
                      <a:solidFill>
                        <a:srgbClr val="CCCCCC"/>
                      </a:solidFill>
                      <a:prstDash val="solid"/>
                      <a:round/>
                      <a:headEnd type="none" w="med" len="med"/>
                      <a:tailEnd type="none" w="med" len="med"/>
                    </a:lnT>
                  </a:tcPr>
                </a:tc>
                <a:tc>
                  <a:txBody>
                    <a:bodyPr/>
                    <a:lstStyle/>
                    <a:p>
                      <a:pPr lvl="0">
                        <a:spcBef>
                          <a:spcPts val="0"/>
                        </a:spcBef>
                        <a:buNone/>
                      </a:pPr>
                      <a:r>
                        <a:rPr lang="en" sz="1300"/>
                        <a:t>1. Application of mindfulness in everyday activities </a:t>
                      </a:r>
                    </a:p>
                    <a:p>
                      <a:pPr lvl="0">
                        <a:spcBef>
                          <a:spcPts val="0"/>
                        </a:spcBef>
                        <a:buNone/>
                      </a:pPr>
                      <a:r>
                        <a:rPr lang="en" sz="1300"/>
                        <a:t>2. Improved stress management </a:t>
                      </a:r>
                    </a:p>
                    <a:p>
                      <a:pPr lvl="0" rtl="0">
                        <a:spcBef>
                          <a:spcPts val="0"/>
                        </a:spcBef>
                        <a:buNone/>
                      </a:pPr>
                      <a:r>
                        <a:rPr lang="en" sz="1300"/>
                        <a:t>3. Develop an action plan for smoking cessation </a:t>
                      </a:r>
                    </a:p>
                  </a:txBody>
                  <a:tcPr marL="91425" marR="91425" marT="91425" marB="91425">
                    <a:lnT w="9525" cap="flat" cmpd="sng">
                      <a:solidFill>
                        <a:srgbClr val="CCCCCC"/>
                      </a:solidFill>
                      <a:prstDash val="solid"/>
                      <a:round/>
                      <a:headEnd type="none" w="med" len="med"/>
                      <a:tailEnd type="none" w="med" len="med"/>
                    </a:lnT>
                  </a:tcPr>
                </a:tc>
                <a:tc>
                  <a:txBody>
                    <a:bodyPr/>
                    <a:lstStyle/>
                    <a:p>
                      <a:pPr lvl="0">
                        <a:spcBef>
                          <a:spcPts val="0"/>
                        </a:spcBef>
                        <a:buNone/>
                      </a:pPr>
                      <a:r>
                        <a:rPr lang="en" sz="1300"/>
                        <a:t>Implement healthy strategies for stress management </a:t>
                      </a:r>
                    </a:p>
                    <a:p>
                      <a:pPr lvl="0">
                        <a:spcBef>
                          <a:spcPts val="0"/>
                        </a:spcBef>
                        <a:buNone/>
                      </a:pPr>
                      <a:endParaRPr sz="1300"/>
                    </a:p>
                    <a:p>
                      <a:pPr lvl="0" rtl="0">
                        <a:spcBef>
                          <a:spcPts val="0"/>
                        </a:spcBef>
                        <a:buNone/>
                      </a:pPr>
                      <a:r>
                        <a:rPr lang="en" sz="1300"/>
                        <a:t>Reduce smoking and other negative health behaviors </a:t>
                      </a:r>
                    </a:p>
                  </a:txBody>
                  <a:tcPr marL="91425" marR="91425" marT="91425" marB="91425">
                    <a:lnT w="9525" cap="flat" cmpd="sng">
                      <a:solidFill>
                        <a:srgbClr val="CCCCCC"/>
                      </a:solidFill>
                      <a:prstDash val="solid"/>
                      <a:round/>
                      <a:headEnd type="none" w="med" len="med"/>
                      <a:tailEnd type="none" w="med" len="med"/>
                    </a:lnT>
                  </a:tcPr>
                </a:tc>
                <a:tc>
                  <a:txBody>
                    <a:bodyPr/>
                    <a:lstStyle/>
                    <a:p>
                      <a:pPr lvl="0" rtl="0">
                        <a:spcBef>
                          <a:spcPts val="0"/>
                        </a:spcBef>
                        <a:buNone/>
                      </a:pPr>
                      <a:r>
                        <a:rPr lang="en" sz="1300"/>
                        <a:t>Improve Eat’n Park employee health overall, physically, mentally and socially</a:t>
                      </a:r>
                    </a:p>
                  </a:txBody>
                  <a:tcPr marL="91425" marR="91425" marT="91425" marB="91425">
                    <a:lnT w="9525" cap="flat" cmpd="sng">
                      <a:solidFill>
                        <a:srgbClr val="CCCCCC"/>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155500"/>
            <a:ext cx="8520600" cy="792900"/>
          </a:xfrm>
          <a:prstGeom prst="rect">
            <a:avLst/>
          </a:prstGeom>
        </p:spPr>
        <p:txBody>
          <a:bodyPr wrap="square" lIns="91425" tIns="91425" rIns="91425" bIns="91425" anchor="t" anchorCtr="0">
            <a:noAutofit/>
          </a:bodyPr>
          <a:lstStyle/>
          <a:p>
            <a:pPr lvl="0" algn="ctr" rtl="0">
              <a:spcBef>
                <a:spcPts val="0"/>
              </a:spcBef>
              <a:buNone/>
            </a:pPr>
            <a:r>
              <a:rPr lang="en" sz="4000"/>
              <a:t>Gantt Chart</a:t>
            </a:r>
          </a:p>
        </p:txBody>
      </p:sp>
      <p:graphicFrame>
        <p:nvGraphicFramePr>
          <p:cNvPr id="157" name="Shape 157"/>
          <p:cNvGraphicFramePr/>
          <p:nvPr/>
        </p:nvGraphicFramePr>
        <p:xfrm>
          <a:off x="311700" y="1053900"/>
          <a:ext cx="3000000" cy="3000000"/>
        </p:xfrm>
        <a:graphic>
          <a:graphicData uri="http://schemas.openxmlformats.org/drawingml/2006/table">
            <a:tbl>
              <a:tblPr>
                <a:noFill/>
                <a:tableStyleId>{93FFFF22-F520-4EC8-979B-70D1D799A799}</a:tableStyleId>
              </a:tblPr>
              <a:tblGrid>
                <a:gridCol w="2489700">
                  <a:extLst>
                    <a:ext uri="{9D8B030D-6E8A-4147-A177-3AD203B41FA5}">
                      <a16:colId xmlns:a16="http://schemas.microsoft.com/office/drawing/2014/main" val="20000"/>
                    </a:ext>
                  </a:extLst>
                </a:gridCol>
                <a:gridCol w="477825">
                  <a:extLst>
                    <a:ext uri="{9D8B030D-6E8A-4147-A177-3AD203B41FA5}">
                      <a16:colId xmlns:a16="http://schemas.microsoft.com/office/drawing/2014/main" val="20001"/>
                    </a:ext>
                  </a:extLst>
                </a:gridCol>
                <a:gridCol w="553225">
                  <a:extLst>
                    <a:ext uri="{9D8B030D-6E8A-4147-A177-3AD203B41FA5}">
                      <a16:colId xmlns:a16="http://schemas.microsoft.com/office/drawing/2014/main" val="20002"/>
                    </a:ext>
                  </a:extLst>
                </a:gridCol>
                <a:gridCol w="529200">
                  <a:extLst>
                    <a:ext uri="{9D8B030D-6E8A-4147-A177-3AD203B41FA5}">
                      <a16:colId xmlns:a16="http://schemas.microsoft.com/office/drawing/2014/main" val="20003"/>
                    </a:ext>
                  </a:extLst>
                </a:gridCol>
                <a:gridCol w="508675">
                  <a:extLst>
                    <a:ext uri="{9D8B030D-6E8A-4147-A177-3AD203B41FA5}">
                      <a16:colId xmlns:a16="http://schemas.microsoft.com/office/drawing/2014/main" val="20004"/>
                    </a:ext>
                  </a:extLst>
                </a:gridCol>
                <a:gridCol w="591400">
                  <a:extLst>
                    <a:ext uri="{9D8B030D-6E8A-4147-A177-3AD203B41FA5}">
                      <a16:colId xmlns:a16="http://schemas.microsoft.com/office/drawing/2014/main" val="20005"/>
                    </a:ext>
                  </a:extLst>
                </a:gridCol>
                <a:gridCol w="536300">
                  <a:extLst>
                    <a:ext uri="{9D8B030D-6E8A-4147-A177-3AD203B41FA5}">
                      <a16:colId xmlns:a16="http://schemas.microsoft.com/office/drawing/2014/main" val="20006"/>
                    </a:ext>
                  </a:extLst>
                </a:gridCol>
                <a:gridCol w="527725">
                  <a:extLst>
                    <a:ext uri="{9D8B030D-6E8A-4147-A177-3AD203B41FA5}">
                      <a16:colId xmlns:a16="http://schemas.microsoft.com/office/drawing/2014/main" val="20007"/>
                    </a:ext>
                  </a:extLst>
                </a:gridCol>
                <a:gridCol w="453525">
                  <a:extLst>
                    <a:ext uri="{9D8B030D-6E8A-4147-A177-3AD203B41FA5}">
                      <a16:colId xmlns:a16="http://schemas.microsoft.com/office/drawing/2014/main" val="20008"/>
                    </a:ext>
                  </a:extLst>
                </a:gridCol>
                <a:gridCol w="491700">
                  <a:extLst>
                    <a:ext uri="{9D8B030D-6E8A-4147-A177-3AD203B41FA5}">
                      <a16:colId xmlns:a16="http://schemas.microsoft.com/office/drawing/2014/main" val="20009"/>
                    </a:ext>
                  </a:extLst>
                </a:gridCol>
                <a:gridCol w="454350">
                  <a:extLst>
                    <a:ext uri="{9D8B030D-6E8A-4147-A177-3AD203B41FA5}">
                      <a16:colId xmlns:a16="http://schemas.microsoft.com/office/drawing/2014/main" val="20010"/>
                    </a:ext>
                  </a:extLst>
                </a:gridCol>
                <a:gridCol w="437975">
                  <a:extLst>
                    <a:ext uri="{9D8B030D-6E8A-4147-A177-3AD203B41FA5}">
                      <a16:colId xmlns:a16="http://schemas.microsoft.com/office/drawing/2014/main" val="20011"/>
                    </a:ext>
                  </a:extLst>
                </a:gridCol>
                <a:gridCol w="516550">
                  <a:extLst>
                    <a:ext uri="{9D8B030D-6E8A-4147-A177-3AD203B41FA5}">
                      <a16:colId xmlns:a16="http://schemas.microsoft.com/office/drawing/2014/main" val="20012"/>
                    </a:ext>
                  </a:extLst>
                </a:gridCol>
              </a:tblGrid>
              <a:tr h="352350">
                <a:tc>
                  <a:txBody>
                    <a:bodyPr/>
                    <a:lstStyle/>
                    <a:p>
                      <a:pPr lvl="0" algn="ctr" rtl="0">
                        <a:lnSpc>
                          <a:spcPct val="115000"/>
                        </a:lnSpc>
                        <a:spcBef>
                          <a:spcPts val="0"/>
                        </a:spcBef>
                        <a:buNone/>
                      </a:pPr>
                      <a:r>
                        <a:rPr lang="en" sz="1800" b="1"/>
                        <a:t>Activity</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gridSpan="12">
                  <a:txBody>
                    <a:bodyPr/>
                    <a:lstStyle/>
                    <a:p>
                      <a:pPr lvl="0" algn="ctr" rtl="0">
                        <a:lnSpc>
                          <a:spcPct val="115000"/>
                        </a:lnSpc>
                        <a:spcBef>
                          <a:spcPts val="0"/>
                        </a:spcBef>
                        <a:buNone/>
                      </a:pPr>
                      <a:r>
                        <a:rPr lang="en" sz="1800" b="1"/>
                        <a:t>2019</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2800">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OCT</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NOV</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DEC</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JAN</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FEB</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MAR</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APR</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MAY</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JUN</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JUL</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AUG</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000" b="1"/>
                        <a:t>SEP</a:t>
                      </a:r>
                    </a:p>
                  </a:txBody>
                  <a:tcPr marL="28575" marR="28575" marT="19050" marB="1905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2800">
                <a:tc>
                  <a:txBody>
                    <a:bodyPr/>
                    <a:lstStyle/>
                    <a:p>
                      <a:pPr lvl="0" algn="ctr" rtl="0">
                        <a:lnSpc>
                          <a:spcPct val="115000"/>
                        </a:lnSpc>
                        <a:spcBef>
                          <a:spcPts val="0"/>
                        </a:spcBef>
                        <a:buNone/>
                      </a:pPr>
                      <a:r>
                        <a:rPr lang="en" b="1"/>
                        <a:t>Preparation</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highlight>
                          <a:srgbClr val="CFE2F3"/>
                        </a:highlight>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2800">
                <a:tc>
                  <a:txBody>
                    <a:bodyPr/>
                    <a:lstStyle/>
                    <a:p>
                      <a:pPr lvl="0" algn="ctr" rtl="0">
                        <a:lnSpc>
                          <a:spcPct val="115000"/>
                        </a:lnSpc>
                        <a:spcBef>
                          <a:spcPts val="0"/>
                        </a:spcBef>
                        <a:buNone/>
                      </a:pPr>
                      <a:r>
                        <a:rPr lang="en" b="1"/>
                        <a:t>Introduction and Surveys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2800">
                <a:tc>
                  <a:txBody>
                    <a:bodyPr/>
                    <a:lstStyle/>
                    <a:p>
                      <a:pPr lvl="0" algn="ctr" rtl="0">
                        <a:lnSpc>
                          <a:spcPct val="115000"/>
                        </a:lnSpc>
                        <a:spcBef>
                          <a:spcPts val="0"/>
                        </a:spcBef>
                        <a:buNone/>
                      </a:pPr>
                      <a:r>
                        <a:rPr lang="en" b="1"/>
                        <a:t>Web-Based Seminars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2800">
                <a:tc>
                  <a:txBody>
                    <a:bodyPr/>
                    <a:lstStyle/>
                    <a:p>
                      <a:pPr lvl="0" algn="ctr" rtl="0">
                        <a:lnSpc>
                          <a:spcPct val="115000"/>
                        </a:lnSpc>
                        <a:spcBef>
                          <a:spcPts val="0"/>
                        </a:spcBef>
                        <a:buNone/>
                      </a:pPr>
                      <a:r>
                        <a:rPr lang="en" b="1"/>
                        <a:t>Short-term Outcome and Process Evaluation</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2800">
                <a:tc>
                  <a:txBody>
                    <a:bodyPr/>
                    <a:lstStyle/>
                    <a:p>
                      <a:pPr lvl="0" algn="ctr" rtl="0">
                        <a:lnSpc>
                          <a:spcPct val="115000"/>
                        </a:lnSpc>
                        <a:spcBef>
                          <a:spcPts val="0"/>
                        </a:spcBef>
                        <a:buNone/>
                      </a:pPr>
                      <a:r>
                        <a:rPr lang="en" b="1"/>
                        <a:t>Follow-up Surveys</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2800">
                <a:tc>
                  <a:txBody>
                    <a:bodyPr/>
                    <a:lstStyle/>
                    <a:p>
                      <a:pPr lvl="0" algn="ctr" rtl="0">
                        <a:lnSpc>
                          <a:spcPct val="115000"/>
                        </a:lnSpc>
                        <a:spcBef>
                          <a:spcPts val="0"/>
                        </a:spcBef>
                        <a:buNone/>
                      </a:pPr>
                      <a:r>
                        <a:rPr lang="en" b="1"/>
                        <a:t>Final Evaluation and Report</a:t>
                      </a:r>
                    </a:p>
                  </a:txBody>
                  <a:tcPr marL="28575" marR="28575" marT="19050" marB="1905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endParaRPr/>
                    </a:p>
                  </a:txBody>
                  <a:tcPr marL="28575" marR="28575" marT="19050" marB="1905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158" name="Shape 158"/>
          <p:cNvCxnSpPr/>
          <p:nvPr/>
        </p:nvCxnSpPr>
        <p:spPr>
          <a:xfrm>
            <a:off x="3048000" y="2068275"/>
            <a:ext cx="1555200" cy="0"/>
          </a:xfrm>
          <a:prstGeom prst="straightConnector1">
            <a:avLst/>
          </a:prstGeom>
          <a:noFill/>
          <a:ln w="28575" cap="flat" cmpd="sng">
            <a:solidFill>
              <a:schemeClr val="accent4"/>
            </a:solidFill>
            <a:prstDash val="solid"/>
            <a:round/>
            <a:headEnd type="oval" w="lg" len="lg"/>
            <a:tailEnd type="oval" w="lg" len="lg"/>
          </a:ln>
        </p:spPr>
      </p:cxnSp>
      <p:cxnSp>
        <p:nvCxnSpPr>
          <p:cNvPr id="159" name="Shape 159"/>
          <p:cNvCxnSpPr/>
          <p:nvPr/>
        </p:nvCxnSpPr>
        <p:spPr>
          <a:xfrm>
            <a:off x="4603100" y="2472600"/>
            <a:ext cx="575400" cy="0"/>
          </a:xfrm>
          <a:prstGeom prst="straightConnector1">
            <a:avLst/>
          </a:prstGeom>
          <a:noFill/>
          <a:ln w="28575" cap="flat" cmpd="sng">
            <a:solidFill>
              <a:schemeClr val="accent4"/>
            </a:solidFill>
            <a:prstDash val="solid"/>
            <a:round/>
            <a:headEnd type="oval" w="lg" len="lg"/>
            <a:tailEnd type="oval" w="lg" len="lg"/>
          </a:ln>
        </p:spPr>
      </p:cxnSp>
      <p:cxnSp>
        <p:nvCxnSpPr>
          <p:cNvPr id="160" name="Shape 160"/>
          <p:cNvCxnSpPr/>
          <p:nvPr/>
        </p:nvCxnSpPr>
        <p:spPr>
          <a:xfrm>
            <a:off x="5194050" y="2908050"/>
            <a:ext cx="1524000" cy="0"/>
          </a:xfrm>
          <a:prstGeom prst="straightConnector1">
            <a:avLst/>
          </a:prstGeom>
          <a:noFill/>
          <a:ln w="28575" cap="flat" cmpd="sng">
            <a:solidFill>
              <a:schemeClr val="accent4"/>
            </a:solidFill>
            <a:prstDash val="solid"/>
            <a:round/>
            <a:headEnd type="oval" w="lg" len="lg"/>
            <a:tailEnd type="oval" w="lg" len="lg"/>
          </a:ln>
        </p:spPr>
      </p:cxnSp>
      <p:cxnSp>
        <p:nvCxnSpPr>
          <p:cNvPr id="161" name="Shape 161"/>
          <p:cNvCxnSpPr/>
          <p:nvPr/>
        </p:nvCxnSpPr>
        <p:spPr>
          <a:xfrm>
            <a:off x="5722775" y="3356650"/>
            <a:ext cx="1073100" cy="0"/>
          </a:xfrm>
          <a:prstGeom prst="straightConnector1">
            <a:avLst/>
          </a:prstGeom>
          <a:noFill/>
          <a:ln w="28575" cap="flat" cmpd="sng">
            <a:solidFill>
              <a:schemeClr val="accent4"/>
            </a:solidFill>
            <a:prstDash val="solid"/>
            <a:round/>
            <a:headEnd type="oval" w="lg" len="lg"/>
            <a:tailEnd type="oval" w="lg" len="lg"/>
          </a:ln>
        </p:spPr>
      </p:cxnSp>
      <p:cxnSp>
        <p:nvCxnSpPr>
          <p:cNvPr id="162" name="Shape 162"/>
          <p:cNvCxnSpPr/>
          <p:nvPr/>
        </p:nvCxnSpPr>
        <p:spPr>
          <a:xfrm rot="10800000" flipH="1">
            <a:off x="6718050" y="3864913"/>
            <a:ext cx="523200" cy="10800"/>
          </a:xfrm>
          <a:prstGeom prst="straightConnector1">
            <a:avLst/>
          </a:prstGeom>
          <a:noFill/>
          <a:ln w="28575" cap="flat" cmpd="sng">
            <a:solidFill>
              <a:schemeClr val="accent4"/>
            </a:solidFill>
            <a:prstDash val="solid"/>
            <a:round/>
            <a:headEnd type="oval" w="lg" len="lg"/>
            <a:tailEnd type="oval" w="lg" len="lg"/>
          </a:ln>
        </p:spPr>
      </p:cxnSp>
      <p:cxnSp>
        <p:nvCxnSpPr>
          <p:cNvPr id="163" name="Shape 163"/>
          <p:cNvCxnSpPr/>
          <p:nvPr/>
        </p:nvCxnSpPr>
        <p:spPr>
          <a:xfrm>
            <a:off x="7241250" y="4272850"/>
            <a:ext cx="1404900" cy="4200"/>
          </a:xfrm>
          <a:prstGeom prst="straightConnector1">
            <a:avLst/>
          </a:prstGeom>
          <a:noFill/>
          <a:ln w="28575" cap="flat" cmpd="sng">
            <a:solidFill>
              <a:schemeClr val="accent4"/>
            </a:solidFill>
            <a:prstDash val="solid"/>
            <a:round/>
            <a:headEnd type="oval" w="lg" len="lg"/>
            <a:tailEnd type="oval"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7"/>
        <p:cNvGrpSpPr/>
        <p:nvPr/>
      </p:nvGrpSpPr>
      <p:grpSpPr>
        <a:xfrm>
          <a:off x="0" y="0"/>
          <a:ext cx="0" cy="0"/>
          <a:chOff x="0" y="0"/>
          <a:chExt cx="0" cy="0"/>
        </a:xfrm>
      </p:grpSpPr>
      <p:graphicFrame>
        <p:nvGraphicFramePr>
          <p:cNvPr id="168" name="Shape 168"/>
          <p:cNvGraphicFramePr/>
          <p:nvPr/>
        </p:nvGraphicFramePr>
        <p:xfrm>
          <a:off x="340600" y="262750"/>
          <a:ext cx="3000000" cy="3000000"/>
        </p:xfrm>
        <a:graphic>
          <a:graphicData uri="http://schemas.openxmlformats.org/drawingml/2006/table">
            <a:tbl>
              <a:tblPr>
                <a:noFill/>
                <a:tableStyleId>{FFD2932A-BB48-452A-8BFB-18ADFF3C8EB7}</a:tableStyleId>
              </a:tblPr>
              <a:tblGrid>
                <a:gridCol w="3888025">
                  <a:extLst>
                    <a:ext uri="{9D8B030D-6E8A-4147-A177-3AD203B41FA5}">
                      <a16:colId xmlns:a16="http://schemas.microsoft.com/office/drawing/2014/main" val="20000"/>
                    </a:ext>
                  </a:extLst>
                </a:gridCol>
                <a:gridCol w="2079750">
                  <a:extLst>
                    <a:ext uri="{9D8B030D-6E8A-4147-A177-3AD203B41FA5}">
                      <a16:colId xmlns:a16="http://schemas.microsoft.com/office/drawing/2014/main" val="20001"/>
                    </a:ext>
                  </a:extLst>
                </a:gridCol>
              </a:tblGrid>
              <a:tr h="380150">
                <a:tc>
                  <a:txBody>
                    <a:bodyPr/>
                    <a:lstStyle/>
                    <a:p>
                      <a:pPr lvl="0" algn="ctr">
                        <a:spcBef>
                          <a:spcPts val="0"/>
                        </a:spcBef>
                        <a:buNone/>
                      </a:pPr>
                      <a:r>
                        <a:rPr lang="en"/>
                        <a:t>Item</a:t>
                      </a:r>
                    </a:p>
                  </a:txBody>
                  <a:tcPr marL="91425" marR="91425" marT="91425" marB="91425">
                    <a:solidFill>
                      <a:srgbClr val="CCCCCC"/>
                    </a:solidFill>
                  </a:tcPr>
                </a:tc>
                <a:tc>
                  <a:txBody>
                    <a:bodyPr/>
                    <a:lstStyle/>
                    <a:p>
                      <a:pPr lvl="0" algn="ctr">
                        <a:spcBef>
                          <a:spcPts val="0"/>
                        </a:spcBef>
                        <a:buNone/>
                      </a:pPr>
                      <a:r>
                        <a:rPr lang="en"/>
                        <a:t>Cost</a:t>
                      </a:r>
                    </a:p>
                  </a:txBody>
                  <a:tcPr marL="91425" marR="91425" marT="91425" marB="91425">
                    <a:solidFill>
                      <a:srgbClr val="CCCCCC"/>
                    </a:solidFill>
                  </a:tcPr>
                </a:tc>
                <a:extLst>
                  <a:ext uri="{0D108BD9-81ED-4DB2-BD59-A6C34878D82A}">
                    <a16:rowId xmlns:a16="http://schemas.microsoft.com/office/drawing/2014/main" val="10000"/>
                  </a:ext>
                </a:extLst>
              </a:tr>
              <a:tr h="380150">
                <a:tc>
                  <a:txBody>
                    <a:bodyPr/>
                    <a:lstStyle/>
                    <a:p>
                      <a:pPr lvl="0">
                        <a:spcBef>
                          <a:spcPts val="0"/>
                        </a:spcBef>
                        <a:buNone/>
                      </a:pPr>
                      <a:r>
                        <a:rPr lang="en" sz="1200"/>
                        <a:t>Powerpoint projector and screen</a:t>
                      </a:r>
                    </a:p>
                  </a:txBody>
                  <a:tcPr marL="91425" marR="91425" marT="91425" marB="91425"/>
                </a:tc>
                <a:tc>
                  <a:txBody>
                    <a:bodyPr/>
                    <a:lstStyle/>
                    <a:p>
                      <a:pPr lvl="0" algn="r">
                        <a:spcBef>
                          <a:spcPts val="0"/>
                        </a:spcBef>
                        <a:buNone/>
                      </a:pPr>
                      <a:r>
                        <a:rPr lang="en" sz="1200"/>
                        <a:t>$338.27</a:t>
                      </a:r>
                    </a:p>
                  </a:txBody>
                  <a:tcPr marL="91425" marR="91425" marT="91425" marB="91425"/>
                </a:tc>
                <a:extLst>
                  <a:ext uri="{0D108BD9-81ED-4DB2-BD59-A6C34878D82A}">
                    <a16:rowId xmlns:a16="http://schemas.microsoft.com/office/drawing/2014/main" val="10001"/>
                  </a:ext>
                </a:extLst>
              </a:tr>
              <a:tr h="380150">
                <a:tc>
                  <a:txBody>
                    <a:bodyPr/>
                    <a:lstStyle/>
                    <a:p>
                      <a:pPr lvl="0">
                        <a:spcBef>
                          <a:spcPts val="0"/>
                        </a:spcBef>
                        <a:buNone/>
                      </a:pPr>
                      <a:r>
                        <a:rPr lang="en" sz="1200"/>
                        <a:t>Journals</a:t>
                      </a:r>
                    </a:p>
                  </a:txBody>
                  <a:tcPr marL="91425" marR="91425" marT="91425" marB="91425"/>
                </a:tc>
                <a:tc>
                  <a:txBody>
                    <a:bodyPr/>
                    <a:lstStyle/>
                    <a:p>
                      <a:pPr lvl="0" algn="r">
                        <a:spcBef>
                          <a:spcPts val="0"/>
                        </a:spcBef>
                        <a:buNone/>
                      </a:pPr>
                      <a:r>
                        <a:rPr lang="en" sz="1200"/>
                        <a:t>$2.39/person, $450 total </a:t>
                      </a:r>
                    </a:p>
                  </a:txBody>
                  <a:tcPr marL="91425" marR="91425" marT="91425" marB="91425"/>
                </a:tc>
                <a:extLst>
                  <a:ext uri="{0D108BD9-81ED-4DB2-BD59-A6C34878D82A}">
                    <a16:rowId xmlns:a16="http://schemas.microsoft.com/office/drawing/2014/main" val="10002"/>
                  </a:ext>
                </a:extLst>
              </a:tr>
              <a:tr h="583125">
                <a:tc>
                  <a:txBody>
                    <a:bodyPr/>
                    <a:lstStyle/>
                    <a:p>
                      <a:pPr lvl="0">
                        <a:spcBef>
                          <a:spcPts val="0"/>
                        </a:spcBef>
                        <a:buNone/>
                      </a:pPr>
                      <a:r>
                        <a:rPr lang="en" sz="1200"/>
                        <a:t>Recording equipment (video camera and 64GB card, tripod stand)</a:t>
                      </a:r>
                    </a:p>
                  </a:txBody>
                  <a:tcPr marL="91425" marR="91425" marT="91425" marB="91425"/>
                </a:tc>
                <a:tc>
                  <a:txBody>
                    <a:bodyPr/>
                    <a:lstStyle/>
                    <a:p>
                      <a:pPr lvl="0" algn="r">
                        <a:spcBef>
                          <a:spcPts val="0"/>
                        </a:spcBef>
                        <a:buNone/>
                      </a:pPr>
                      <a:r>
                        <a:rPr lang="en" sz="1200"/>
                        <a:t>$204.59</a:t>
                      </a:r>
                    </a:p>
                  </a:txBody>
                  <a:tcPr marL="91425" marR="91425" marT="91425" marB="91425"/>
                </a:tc>
                <a:extLst>
                  <a:ext uri="{0D108BD9-81ED-4DB2-BD59-A6C34878D82A}">
                    <a16:rowId xmlns:a16="http://schemas.microsoft.com/office/drawing/2014/main" val="10003"/>
                  </a:ext>
                </a:extLst>
              </a:tr>
              <a:tr h="583125">
                <a:tc>
                  <a:txBody>
                    <a:bodyPr/>
                    <a:lstStyle/>
                    <a:p>
                      <a:pPr lvl="0" rtl="0">
                        <a:spcBef>
                          <a:spcPts val="0"/>
                        </a:spcBef>
                        <a:buNone/>
                      </a:pPr>
                      <a:r>
                        <a:rPr lang="en" sz="1200"/>
                        <a:t>Electronic blood pressure cuff machines (one for each restaurant participating)</a:t>
                      </a:r>
                    </a:p>
                  </a:txBody>
                  <a:tcPr marL="91425" marR="91425" marT="91425" marB="91425"/>
                </a:tc>
                <a:tc>
                  <a:txBody>
                    <a:bodyPr/>
                    <a:lstStyle/>
                    <a:p>
                      <a:pPr lvl="0" algn="r">
                        <a:spcBef>
                          <a:spcPts val="0"/>
                        </a:spcBef>
                        <a:buNone/>
                      </a:pPr>
                      <a:r>
                        <a:rPr lang="en" sz="1200"/>
                        <a:t>$23.49/restaurant, $93.96 total</a:t>
                      </a:r>
                    </a:p>
                  </a:txBody>
                  <a:tcPr marL="91425" marR="91425" marT="91425" marB="91425"/>
                </a:tc>
                <a:extLst>
                  <a:ext uri="{0D108BD9-81ED-4DB2-BD59-A6C34878D82A}">
                    <a16:rowId xmlns:a16="http://schemas.microsoft.com/office/drawing/2014/main" val="10004"/>
                  </a:ext>
                </a:extLst>
              </a:tr>
              <a:tr h="575175">
                <a:tc>
                  <a:txBody>
                    <a:bodyPr/>
                    <a:lstStyle/>
                    <a:p>
                      <a:pPr lvl="0" rtl="0">
                        <a:spcBef>
                          <a:spcPts val="0"/>
                        </a:spcBef>
                        <a:buNone/>
                      </a:pPr>
                      <a:r>
                        <a:rPr lang="en" sz="1200"/>
                        <a:t>Exercise equipment (yoga mats, resistance bands, medicine balls, weights) (a couple sets per restaurant)</a:t>
                      </a:r>
                    </a:p>
                  </a:txBody>
                  <a:tcPr marL="91425" marR="91425" marT="91425" marB="91425"/>
                </a:tc>
                <a:tc>
                  <a:txBody>
                    <a:bodyPr/>
                    <a:lstStyle/>
                    <a:p>
                      <a:pPr lvl="0" algn="r">
                        <a:spcBef>
                          <a:spcPts val="0"/>
                        </a:spcBef>
                        <a:buNone/>
                      </a:pPr>
                      <a:r>
                        <a:rPr lang="en" sz="1200"/>
                        <a:t>$372/restaurant, $1488 total</a:t>
                      </a:r>
                    </a:p>
                  </a:txBody>
                  <a:tcPr marL="91425" marR="91425" marT="91425" marB="91425"/>
                </a:tc>
                <a:extLst>
                  <a:ext uri="{0D108BD9-81ED-4DB2-BD59-A6C34878D82A}">
                    <a16:rowId xmlns:a16="http://schemas.microsoft.com/office/drawing/2014/main" val="10005"/>
                  </a:ext>
                </a:extLst>
              </a:tr>
              <a:tr h="380150">
                <a:tc>
                  <a:txBody>
                    <a:bodyPr/>
                    <a:lstStyle/>
                    <a:p>
                      <a:pPr lvl="0" rtl="0">
                        <a:spcBef>
                          <a:spcPts val="0"/>
                        </a:spcBef>
                        <a:buNone/>
                      </a:pPr>
                      <a:r>
                        <a:rPr lang="en" sz="1200"/>
                        <a:t>Advertisement</a:t>
                      </a:r>
                    </a:p>
                  </a:txBody>
                  <a:tcPr marL="91425" marR="91425" marT="91425" marB="91425"/>
                </a:tc>
                <a:tc>
                  <a:txBody>
                    <a:bodyPr/>
                    <a:lstStyle/>
                    <a:p>
                      <a:pPr lvl="0" algn="r">
                        <a:spcBef>
                          <a:spcPts val="0"/>
                        </a:spcBef>
                        <a:buNone/>
                      </a:pPr>
                      <a:r>
                        <a:rPr lang="en" sz="1200"/>
                        <a:t>$574.39</a:t>
                      </a:r>
                    </a:p>
                  </a:txBody>
                  <a:tcPr marL="91425" marR="91425" marT="91425" marB="91425"/>
                </a:tc>
                <a:extLst>
                  <a:ext uri="{0D108BD9-81ED-4DB2-BD59-A6C34878D82A}">
                    <a16:rowId xmlns:a16="http://schemas.microsoft.com/office/drawing/2014/main" val="10006"/>
                  </a:ext>
                </a:extLst>
              </a:tr>
              <a:tr h="372175">
                <a:tc>
                  <a:txBody>
                    <a:bodyPr/>
                    <a:lstStyle/>
                    <a:p>
                      <a:pPr lvl="0" rtl="0">
                        <a:spcBef>
                          <a:spcPts val="0"/>
                        </a:spcBef>
                        <a:buNone/>
                      </a:pPr>
                      <a:r>
                        <a:rPr lang="en" sz="1200"/>
                        <a:t>Personnel (uploading videos/info. Recording sessions</a:t>
                      </a:r>
                    </a:p>
                  </a:txBody>
                  <a:tcPr marL="91425" marR="91425" marT="91425" marB="91425"/>
                </a:tc>
                <a:tc>
                  <a:txBody>
                    <a:bodyPr/>
                    <a:lstStyle/>
                    <a:p>
                      <a:pPr lvl="0" algn="r" rtl="0">
                        <a:spcBef>
                          <a:spcPts val="0"/>
                        </a:spcBef>
                        <a:buNone/>
                      </a:pPr>
                      <a:r>
                        <a:rPr lang="en" sz="1200"/>
                        <a:t>$900</a:t>
                      </a:r>
                    </a:p>
                  </a:txBody>
                  <a:tcPr marL="91425" marR="91425" marT="91425" marB="91425"/>
                </a:tc>
                <a:extLst>
                  <a:ext uri="{0D108BD9-81ED-4DB2-BD59-A6C34878D82A}">
                    <a16:rowId xmlns:a16="http://schemas.microsoft.com/office/drawing/2014/main" val="10007"/>
                  </a:ext>
                </a:extLst>
              </a:tr>
              <a:tr h="380150">
                <a:tc>
                  <a:txBody>
                    <a:bodyPr/>
                    <a:lstStyle/>
                    <a:p>
                      <a:pPr lvl="0" rtl="0">
                        <a:spcBef>
                          <a:spcPts val="0"/>
                        </a:spcBef>
                        <a:buNone/>
                      </a:pPr>
                      <a:r>
                        <a:rPr lang="en" sz="1200"/>
                        <a:t>Program engagement</a:t>
                      </a:r>
                    </a:p>
                  </a:txBody>
                  <a:tcPr marL="91425" marR="91425" marT="91425" marB="91425">
                    <a:lnB w="9525" cap="flat" cmpd="sng">
                      <a:solidFill>
                        <a:srgbClr val="CCCCCC"/>
                      </a:solidFill>
                      <a:prstDash val="solid"/>
                      <a:round/>
                      <a:headEnd type="none" w="med" len="med"/>
                      <a:tailEnd type="none" w="med" len="med"/>
                    </a:lnB>
                  </a:tcPr>
                </a:tc>
                <a:tc>
                  <a:txBody>
                    <a:bodyPr/>
                    <a:lstStyle/>
                    <a:p>
                      <a:pPr lvl="0" algn="r">
                        <a:spcBef>
                          <a:spcPts val="0"/>
                        </a:spcBef>
                        <a:buNone/>
                      </a:pPr>
                      <a:r>
                        <a:rPr lang="en" sz="1200"/>
                        <a:t>$950.79</a:t>
                      </a:r>
                    </a:p>
                  </a:txBody>
                  <a:tcPr marL="91425" marR="91425" marT="91425" marB="91425">
                    <a:lnB w="9525" cap="flat" cmpd="sng">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380150">
                <a:tc>
                  <a:txBody>
                    <a:bodyPr/>
                    <a:lstStyle/>
                    <a:p>
                      <a:pPr lvl="0" algn="ctr">
                        <a:spcBef>
                          <a:spcPts val="0"/>
                        </a:spcBef>
                        <a:buNone/>
                      </a:pPr>
                      <a:r>
                        <a:rPr lang="en" b="1"/>
                        <a:t>Total</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CCCCCC"/>
                    </a:solidFill>
                  </a:tcPr>
                </a:tc>
                <a:tc>
                  <a:txBody>
                    <a:bodyPr/>
                    <a:lstStyle/>
                    <a:p>
                      <a:pPr lvl="0" algn="r">
                        <a:spcBef>
                          <a:spcPts val="0"/>
                        </a:spcBef>
                        <a:buNone/>
                      </a:pPr>
                      <a:r>
                        <a:rPr lang="en" b="1"/>
                        <a:t>$5000</a:t>
                      </a:r>
                    </a:p>
                  </a:txBody>
                  <a:tcPr marL="91425" marR="91425" marT="91425" marB="91425">
                    <a:lnL w="9525" cap="flat" cmpd="sng">
                      <a:solidFill>
                        <a:srgbClr val="CCCCCC"/>
                      </a:solidFill>
                      <a:prstDash val="solid"/>
                      <a:round/>
                      <a:headEnd type="none" w="med" len="med"/>
                      <a:tailEnd type="none" w="med" len="med"/>
                    </a:lnL>
                    <a:lnR w="9525" cap="flat" cmpd="sng">
                      <a:solidFill>
                        <a:srgbClr val="CCCCCC"/>
                      </a:solidFill>
                      <a:prstDash val="solid"/>
                      <a:round/>
                      <a:headEnd type="none" w="med" len="med"/>
                      <a:tailEnd type="none" w="med" len="med"/>
                    </a:lnR>
                    <a:lnT w="9525" cap="flat" cmpd="sng">
                      <a:solidFill>
                        <a:srgbClr val="CCCCCC"/>
                      </a:solidFill>
                      <a:prstDash val="solid"/>
                      <a:round/>
                      <a:headEnd type="none" w="med" len="med"/>
                      <a:tailEnd type="none" w="med" len="med"/>
                    </a:lnT>
                    <a:lnB w="9525" cap="flat" cmpd="sng">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0009"/>
                  </a:ext>
                </a:extLst>
              </a:tr>
            </a:tbl>
          </a:graphicData>
        </a:graphic>
      </p:graphicFrame>
      <p:sp>
        <p:nvSpPr>
          <p:cNvPr id="169" name="Shape 169"/>
          <p:cNvSpPr txBox="1">
            <a:spLocks noGrp="1"/>
          </p:cNvSpPr>
          <p:nvPr>
            <p:ph type="title"/>
          </p:nvPr>
        </p:nvSpPr>
        <p:spPr>
          <a:xfrm>
            <a:off x="6027550" y="454225"/>
            <a:ext cx="3405600" cy="792900"/>
          </a:xfrm>
          <a:prstGeom prst="rect">
            <a:avLst/>
          </a:prstGeom>
        </p:spPr>
        <p:txBody>
          <a:bodyPr wrap="square" lIns="91425" tIns="91425" rIns="91425" bIns="91425" anchor="t" anchorCtr="0">
            <a:noAutofit/>
          </a:bodyPr>
          <a:lstStyle/>
          <a:p>
            <a:pPr lvl="0" algn="ctr" rtl="0">
              <a:spcBef>
                <a:spcPts val="0"/>
              </a:spcBef>
              <a:buNone/>
            </a:pPr>
            <a:r>
              <a:rPr lang="en" sz="4000"/>
              <a:t>Budget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rtl="0">
              <a:spcBef>
                <a:spcPts val="0"/>
              </a:spcBef>
              <a:buNone/>
            </a:pPr>
            <a:r>
              <a:rPr lang="en"/>
              <a:t>Process Evaluation</a:t>
            </a:r>
          </a:p>
        </p:txBody>
      </p:sp>
      <p:sp>
        <p:nvSpPr>
          <p:cNvPr id="175" name="Shape 175"/>
          <p:cNvSpPr txBox="1">
            <a:spLocks noGrp="1"/>
          </p:cNvSpPr>
          <p:nvPr>
            <p:ph type="body" idx="1"/>
          </p:nvPr>
        </p:nvSpPr>
        <p:spPr>
          <a:xfrm>
            <a:off x="311700" y="1152475"/>
            <a:ext cx="3999900" cy="3907800"/>
          </a:xfrm>
          <a:prstGeom prst="rect">
            <a:avLst/>
          </a:prstGeom>
        </p:spPr>
        <p:txBody>
          <a:bodyPr wrap="square" lIns="91425" tIns="91425" rIns="91425" bIns="91425" anchor="t" anchorCtr="0">
            <a:noAutofit/>
          </a:bodyPr>
          <a:lstStyle/>
          <a:p>
            <a:pPr lvl="0" algn="ctr" rtl="0">
              <a:spcBef>
                <a:spcPts val="0"/>
              </a:spcBef>
              <a:buNone/>
            </a:pPr>
            <a:r>
              <a:rPr lang="en" sz="2400" u="sng">
                <a:solidFill>
                  <a:srgbClr val="000000"/>
                </a:solidFill>
              </a:rPr>
              <a:t>Indicators</a:t>
            </a:r>
          </a:p>
          <a:p>
            <a:pPr lvl="0">
              <a:spcBef>
                <a:spcPts val="0"/>
              </a:spcBef>
              <a:buNone/>
            </a:pPr>
            <a:r>
              <a:rPr lang="en" sz="2400">
                <a:solidFill>
                  <a:srgbClr val="000000"/>
                </a:solidFill>
              </a:rPr>
              <a:t>Program Organization</a:t>
            </a:r>
          </a:p>
          <a:p>
            <a:pPr lvl="0">
              <a:spcBef>
                <a:spcPts val="0"/>
              </a:spcBef>
              <a:buNone/>
            </a:pPr>
            <a:r>
              <a:rPr lang="en" sz="2400">
                <a:solidFill>
                  <a:srgbClr val="000000"/>
                </a:solidFill>
              </a:rPr>
              <a:t>Engagement in Activities </a:t>
            </a:r>
          </a:p>
          <a:p>
            <a:pPr lvl="0">
              <a:spcBef>
                <a:spcPts val="0"/>
              </a:spcBef>
              <a:buNone/>
            </a:pPr>
            <a:r>
              <a:rPr lang="en" sz="2400">
                <a:solidFill>
                  <a:srgbClr val="000000"/>
                </a:solidFill>
              </a:rPr>
              <a:t>Program Retention</a:t>
            </a:r>
          </a:p>
          <a:p>
            <a:pPr lvl="0">
              <a:spcBef>
                <a:spcPts val="0"/>
              </a:spcBef>
              <a:buNone/>
            </a:pPr>
            <a:r>
              <a:rPr lang="en" sz="2400">
                <a:solidFill>
                  <a:srgbClr val="000000"/>
                </a:solidFill>
              </a:rPr>
              <a:t>Social Interaction and Feedback </a:t>
            </a:r>
          </a:p>
          <a:p>
            <a:pPr lvl="0" rtl="0">
              <a:spcBef>
                <a:spcPts val="0"/>
              </a:spcBef>
              <a:buNone/>
            </a:pPr>
            <a:endParaRPr sz="1800"/>
          </a:p>
        </p:txBody>
      </p:sp>
      <p:sp>
        <p:nvSpPr>
          <p:cNvPr id="176" name="Shape 176"/>
          <p:cNvSpPr txBox="1">
            <a:spLocks noGrp="1"/>
          </p:cNvSpPr>
          <p:nvPr>
            <p:ph type="body" idx="2"/>
          </p:nvPr>
        </p:nvSpPr>
        <p:spPr>
          <a:xfrm>
            <a:off x="4832400" y="1152475"/>
            <a:ext cx="3999900" cy="3907800"/>
          </a:xfrm>
          <a:prstGeom prst="rect">
            <a:avLst/>
          </a:prstGeom>
        </p:spPr>
        <p:txBody>
          <a:bodyPr wrap="square" lIns="91425" tIns="91425" rIns="91425" bIns="91425" anchor="t" anchorCtr="0">
            <a:noAutofit/>
          </a:bodyPr>
          <a:lstStyle/>
          <a:p>
            <a:pPr lvl="0" algn="ctr">
              <a:spcBef>
                <a:spcPts val="0"/>
              </a:spcBef>
              <a:buNone/>
            </a:pPr>
            <a:r>
              <a:rPr lang="en" sz="2400" u="sng">
                <a:solidFill>
                  <a:srgbClr val="000000"/>
                </a:solidFill>
              </a:rPr>
              <a:t>Assessment Tools</a:t>
            </a:r>
          </a:p>
          <a:p>
            <a:pPr lvl="0">
              <a:spcBef>
                <a:spcPts val="0"/>
              </a:spcBef>
              <a:buNone/>
            </a:pPr>
            <a:r>
              <a:rPr lang="en" sz="2400">
                <a:solidFill>
                  <a:srgbClr val="000000"/>
                </a:solidFill>
              </a:rPr>
              <a:t>Seminar Attendance, or use of the recorded sessions on myMENU</a:t>
            </a:r>
          </a:p>
          <a:p>
            <a:pPr lvl="0">
              <a:spcBef>
                <a:spcPts val="0"/>
              </a:spcBef>
              <a:buNone/>
            </a:pPr>
            <a:r>
              <a:rPr lang="en" sz="2400">
                <a:solidFill>
                  <a:srgbClr val="000000"/>
                </a:solidFill>
              </a:rPr>
              <a:t>Journals</a:t>
            </a:r>
          </a:p>
          <a:p>
            <a:pPr lvl="0" rtl="0">
              <a:spcBef>
                <a:spcPts val="0"/>
              </a:spcBef>
              <a:buNone/>
            </a:pPr>
            <a:r>
              <a:rPr lang="en" sz="2400">
                <a:solidFill>
                  <a:srgbClr val="000000"/>
                </a:solidFill>
              </a:rPr>
              <a:t>Pre and post session surveys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307875"/>
            <a:ext cx="8520600" cy="960900"/>
          </a:xfrm>
          <a:prstGeom prst="rect">
            <a:avLst/>
          </a:prstGeom>
        </p:spPr>
        <p:txBody>
          <a:bodyPr wrap="square" lIns="91425" tIns="91425" rIns="91425" bIns="91425" anchor="t" anchorCtr="0">
            <a:noAutofit/>
          </a:bodyPr>
          <a:lstStyle/>
          <a:p>
            <a:pPr lvl="0" algn="ctr">
              <a:spcBef>
                <a:spcPts val="0"/>
              </a:spcBef>
              <a:buNone/>
            </a:pPr>
            <a:r>
              <a:rPr lang="en"/>
              <a:t>Impact Evaluation</a:t>
            </a:r>
          </a:p>
        </p:txBody>
      </p:sp>
      <p:sp>
        <p:nvSpPr>
          <p:cNvPr id="182" name="Shape 182"/>
          <p:cNvSpPr txBox="1">
            <a:spLocks noGrp="1"/>
          </p:cNvSpPr>
          <p:nvPr>
            <p:ph type="body" idx="1"/>
          </p:nvPr>
        </p:nvSpPr>
        <p:spPr>
          <a:xfrm>
            <a:off x="311700" y="1026025"/>
            <a:ext cx="4185300" cy="4117500"/>
          </a:xfrm>
          <a:prstGeom prst="rect">
            <a:avLst/>
          </a:prstGeom>
        </p:spPr>
        <p:txBody>
          <a:bodyPr wrap="square" lIns="91425" tIns="91425" rIns="91425" bIns="91425" anchor="t" anchorCtr="0">
            <a:noAutofit/>
          </a:bodyPr>
          <a:lstStyle/>
          <a:p>
            <a:pPr lvl="0" algn="ctr" rtl="0">
              <a:spcBef>
                <a:spcPts val="0"/>
              </a:spcBef>
              <a:spcAft>
                <a:spcPts val="0"/>
              </a:spcAft>
              <a:buNone/>
            </a:pPr>
            <a:r>
              <a:rPr lang="en" sz="2400" u="sng">
                <a:solidFill>
                  <a:srgbClr val="000000"/>
                </a:solidFill>
              </a:rPr>
              <a:t>Indicators</a:t>
            </a:r>
          </a:p>
          <a:p>
            <a:pPr lvl="0" rtl="0">
              <a:spcBef>
                <a:spcPts val="0"/>
              </a:spcBef>
              <a:spcAft>
                <a:spcPts val="0"/>
              </a:spcAft>
              <a:buNone/>
            </a:pPr>
            <a:r>
              <a:rPr lang="en" sz="1800">
                <a:solidFill>
                  <a:srgbClr val="000000"/>
                </a:solidFill>
              </a:rPr>
              <a:t>Increase awareness and use of mindful activity</a:t>
            </a:r>
          </a:p>
          <a:p>
            <a:pPr lvl="0">
              <a:spcBef>
                <a:spcPts val="0"/>
              </a:spcBef>
              <a:spcAft>
                <a:spcPts val="0"/>
              </a:spcAft>
              <a:buNone/>
            </a:pPr>
            <a:endParaRPr sz="1800">
              <a:solidFill>
                <a:srgbClr val="000000"/>
              </a:solidFill>
            </a:endParaRPr>
          </a:p>
          <a:p>
            <a:pPr lvl="0">
              <a:spcBef>
                <a:spcPts val="0"/>
              </a:spcBef>
              <a:buNone/>
            </a:pPr>
            <a:r>
              <a:rPr lang="en" sz="1800">
                <a:solidFill>
                  <a:srgbClr val="000000"/>
                </a:solidFill>
              </a:rPr>
              <a:t>Increase knowledge of smoking cessation and health benefits, and awareness of available resources</a:t>
            </a:r>
          </a:p>
          <a:p>
            <a:pPr lvl="0">
              <a:spcBef>
                <a:spcPts val="0"/>
              </a:spcBef>
              <a:buNone/>
            </a:pPr>
            <a:r>
              <a:rPr lang="en" sz="1800">
                <a:solidFill>
                  <a:srgbClr val="000000"/>
                </a:solidFill>
              </a:rPr>
              <a:t>Increase awareness of social support, its importance, and ways to access it</a:t>
            </a:r>
          </a:p>
          <a:p>
            <a:pPr lvl="0">
              <a:spcBef>
                <a:spcPts val="0"/>
              </a:spcBef>
              <a:buNone/>
            </a:pPr>
            <a:r>
              <a:rPr lang="en" sz="1800">
                <a:solidFill>
                  <a:srgbClr val="000000"/>
                </a:solidFill>
              </a:rPr>
              <a:t>Improve mindful movement, concerning a healthy lifestyle</a:t>
            </a:r>
          </a:p>
          <a:p>
            <a:pPr lvl="0">
              <a:spcBef>
                <a:spcPts val="0"/>
              </a:spcBef>
              <a:buNone/>
            </a:pPr>
            <a:endParaRPr sz="1800"/>
          </a:p>
        </p:txBody>
      </p:sp>
      <p:sp>
        <p:nvSpPr>
          <p:cNvPr id="183" name="Shape 183"/>
          <p:cNvSpPr txBox="1">
            <a:spLocks noGrp="1"/>
          </p:cNvSpPr>
          <p:nvPr>
            <p:ph type="body" idx="2"/>
          </p:nvPr>
        </p:nvSpPr>
        <p:spPr>
          <a:xfrm>
            <a:off x="4784325" y="1026025"/>
            <a:ext cx="4047900" cy="4048800"/>
          </a:xfrm>
          <a:prstGeom prst="rect">
            <a:avLst/>
          </a:prstGeom>
        </p:spPr>
        <p:txBody>
          <a:bodyPr wrap="square" lIns="91425" tIns="91425" rIns="91425" bIns="91425" anchor="t" anchorCtr="0">
            <a:noAutofit/>
          </a:bodyPr>
          <a:lstStyle/>
          <a:p>
            <a:pPr lvl="0" algn="ctr">
              <a:lnSpc>
                <a:spcPct val="115000"/>
              </a:lnSpc>
              <a:spcBef>
                <a:spcPts val="0"/>
              </a:spcBef>
              <a:spcAft>
                <a:spcPts val="0"/>
              </a:spcAft>
              <a:buNone/>
            </a:pPr>
            <a:r>
              <a:rPr lang="en" sz="2400" u="sng">
                <a:solidFill>
                  <a:srgbClr val="000000"/>
                </a:solidFill>
              </a:rPr>
              <a:t>Assessment Tools</a:t>
            </a:r>
          </a:p>
          <a:p>
            <a:pPr lvl="0" rtl="0">
              <a:lnSpc>
                <a:spcPct val="115000"/>
              </a:lnSpc>
              <a:spcBef>
                <a:spcPts val="0"/>
              </a:spcBef>
              <a:spcAft>
                <a:spcPts val="0"/>
              </a:spcAft>
              <a:buNone/>
            </a:pPr>
            <a:r>
              <a:rPr lang="en" sz="1800">
                <a:solidFill>
                  <a:srgbClr val="000000"/>
                </a:solidFill>
              </a:rPr>
              <a:t>Mindful Attention Awareness Scale survey to determine mindful awareness (attitude and behavior)</a:t>
            </a:r>
          </a:p>
          <a:p>
            <a:pPr lvl="0">
              <a:lnSpc>
                <a:spcPct val="115000"/>
              </a:lnSpc>
              <a:spcBef>
                <a:spcPts val="0"/>
              </a:spcBef>
              <a:spcAft>
                <a:spcPts val="0"/>
              </a:spcAft>
              <a:buNone/>
            </a:pPr>
            <a:endParaRPr sz="1800">
              <a:solidFill>
                <a:srgbClr val="000000"/>
              </a:solidFill>
            </a:endParaRPr>
          </a:p>
          <a:p>
            <a:pPr lvl="0" rtl="0">
              <a:spcBef>
                <a:spcPts val="0"/>
              </a:spcBef>
              <a:spcAft>
                <a:spcPts val="0"/>
              </a:spcAft>
              <a:buNone/>
            </a:pPr>
            <a:r>
              <a:rPr lang="en" sz="1800">
                <a:solidFill>
                  <a:srgbClr val="000000"/>
                </a:solidFill>
              </a:rPr>
              <a:t>Completion of Online Seminars</a:t>
            </a:r>
          </a:p>
          <a:p>
            <a:pPr lvl="0">
              <a:spcBef>
                <a:spcPts val="0"/>
              </a:spcBef>
              <a:spcAft>
                <a:spcPts val="0"/>
              </a:spcAft>
              <a:buNone/>
            </a:pPr>
            <a:endParaRPr sz="1800">
              <a:solidFill>
                <a:srgbClr val="000000"/>
              </a:solidFill>
            </a:endParaRPr>
          </a:p>
          <a:p>
            <a:pPr lvl="0" rtl="0">
              <a:spcBef>
                <a:spcPts val="0"/>
              </a:spcBef>
              <a:spcAft>
                <a:spcPts val="0"/>
              </a:spcAft>
              <a:buNone/>
            </a:pPr>
            <a:r>
              <a:rPr lang="en" sz="1800">
                <a:solidFill>
                  <a:srgbClr val="000000"/>
                </a:solidFill>
              </a:rPr>
              <a:t>Ryff’s positive relationships with others scale survey to determine perceived social support</a:t>
            </a:r>
          </a:p>
          <a:p>
            <a:pPr lvl="0">
              <a:spcBef>
                <a:spcPts val="0"/>
              </a:spcBef>
              <a:spcAft>
                <a:spcPts val="0"/>
              </a:spcAft>
              <a:buNone/>
            </a:pPr>
            <a:endParaRPr sz="1800">
              <a:solidFill>
                <a:srgbClr val="000000"/>
              </a:solidFill>
            </a:endParaRPr>
          </a:p>
          <a:p>
            <a:pPr lvl="0">
              <a:spcBef>
                <a:spcPts val="0"/>
              </a:spcBef>
              <a:spcAft>
                <a:spcPts val="0"/>
              </a:spcAft>
              <a:buNone/>
            </a:pPr>
            <a:r>
              <a:rPr lang="en" sz="1800">
                <a:solidFill>
                  <a:srgbClr val="000000"/>
                </a:solidFill>
              </a:rPr>
              <a:t>Online Logging/ Self-reporting</a:t>
            </a:r>
          </a:p>
          <a:p>
            <a:pPr lvl="0">
              <a:spcBef>
                <a:spcPts val="0"/>
              </a:spcBef>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Outcome Evaluation</a:t>
            </a:r>
          </a:p>
        </p:txBody>
      </p:sp>
      <p:sp>
        <p:nvSpPr>
          <p:cNvPr id="189" name="Shape 189"/>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lvl="0" algn="ctr">
              <a:spcBef>
                <a:spcPts val="0"/>
              </a:spcBef>
              <a:buNone/>
            </a:pPr>
            <a:r>
              <a:rPr lang="en" sz="2400" u="sng">
                <a:solidFill>
                  <a:srgbClr val="000000"/>
                </a:solidFill>
              </a:rPr>
              <a:t>Indicators</a:t>
            </a:r>
          </a:p>
          <a:p>
            <a:pPr lvl="0">
              <a:spcBef>
                <a:spcPts val="0"/>
              </a:spcBef>
              <a:buNone/>
            </a:pPr>
            <a:r>
              <a:rPr lang="en" sz="1800">
                <a:solidFill>
                  <a:srgbClr val="000000"/>
                </a:solidFill>
              </a:rPr>
              <a:t>Employees’ knowledge and use of stress management techniques</a:t>
            </a:r>
          </a:p>
          <a:p>
            <a:pPr lvl="0">
              <a:spcBef>
                <a:spcPts val="0"/>
              </a:spcBef>
              <a:buNone/>
            </a:pPr>
            <a:r>
              <a:rPr lang="en" sz="1800">
                <a:solidFill>
                  <a:srgbClr val="000000"/>
                </a:solidFill>
              </a:rPr>
              <a:t>Increase of employees talking and helping each other</a:t>
            </a:r>
          </a:p>
          <a:p>
            <a:pPr lvl="0">
              <a:spcBef>
                <a:spcPts val="0"/>
              </a:spcBef>
              <a:buNone/>
            </a:pPr>
            <a:r>
              <a:rPr lang="en" sz="1800">
                <a:solidFill>
                  <a:srgbClr val="000000"/>
                </a:solidFill>
              </a:rPr>
              <a:t>Improve quality of life among Eat’n Park employees</a:t>
            </a:r>
          </a:p>
        </p:txBody>
      </p:sp>
      <p:sp>
        <p:nvSpPr>
          <p:cNvPr id="190" name="Shape 190"/>
          <p:cNvSpPr txBox="1">
            <a:spLocks noGrp="1"/>
          </p:cNvSpPr>
          <p:nvPr>
            <p:ph type="body" idx="2"/>
          </p:nvPr>
        </p:nvSpPr>
        <p:spPr>
          <a:xfrm>
            <a:off x="4832400" y="1152475"/>
            <a:ext cx="3999900" cy="3416400"/>
          </a:xfrm>
          <a:prstGeom prst="rect">
            <a:avLst/>
          </a:prstGeom>
        </p:spPr>
        <p:txBody>
          <a:bodyPr wrap="square" lIns="91425" tIns="91425" rIns="91425" bIns="91425" anchor="t" anchorCtr="0">
            <a:noAutofit/>
          </a:bodyPr>
          <a:lstStyle/>
          <a:p>
            <a:pPr lvl="0" algn="ctr">
              <a:spcBef>
                <a:spcPts val="0"/>
              </a:spcBef>
              <a:buNone/>
            </a:pPr>
            <a:r>
              <a:rPr lang="en" sz="2400" u="sng">
                <a:solidFill>
                  <a:srgbClr val="000000"/>
                </a:solidFill>
              </a:rPr>
              <a:t>Assessment Tools</a:t>
            </a:r>
          </a:p>
          <a:p>
            <a:pPr lvl="0">
              <a:spcBef>
                <a:spcPts val="0"/>
              </a:spcBef>
              <a:buNone/>
            </a:pPr>
            <a:r>
              <a:rPr lang="en" sz="1800">
                <a:solidFill>
                  <a:srgbClr val="000000"/>
                </a:solidFill>
              </a:rPr>
              <a:t>Observation from the managers, summary of those using the services available</a:t>
            </a:r>
          </a:p>
          <a:p>
            <a:pPr lvl="0">
              <a:spcBef>
                <a:spcPts val="0"/>
              </a:spcBef>
              <a:buNone/>
            </a:pPr>
            <a:r>
              <a:rPr lang="en" sz="1800">
                <a:solidFill>
                  <a:srgbClr val="000000"/>
                </a:solidFill>
              </a:rPr>
              <a:t>Observation of the managers and other coworkers</a:t>
            </a:r>
          </a:p>
          <a:p>
            <a:pPr lvl="0">
              <a:spcBef>
                <a:spcPts val="0"/>
              </a:spcBef>
              <a:buNone/>
            </a:pP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F1F8"/>
        </a:solidFill>
        <a:effectLst/>
      </p:bgPr>
    </p:bg>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486475" y="789500"/>
            <a:ext cx="4462500" cy="1751700"/>
          </a:xfrm>
          <a:prstGeom prst="rect">
            <a:avLst/>
          </a:prstGeom>
        </p:spPr>
        <p:txBody>
          <a:bodyPr wrap="square" lIns="91425" tIns="91425" rIns="91425" bIns="91425" anchor="b" anchorCtr="0">
            <a:noAutofit/>
          </a:bodyPr>
          <a:lstStyle/>
          <a:p>
            <a:pPr lvl="0" rtl="0">
              <a:spcBef>
                <a:spcPts val="0"/>
              </a:spcBef>
              <a:buNone/>
            </a:pPr>
            <a:r>
              <a:rPr lang="en" sz="4800"/>
              <a:t>Mission Statement</a:t>
            </a:r>
          </a:p>
        </p:txBody>
      </p:sp>
      <p:sp>
        <p:nvSpPr>
          <p:cNvPr id="64" name="Shape 64"/>
          <p:cNvSpPr txBox="1"/>
          <p:nvPr/>
        </p:nvSpPr>
        <p:spPr>
          <a:xfrm>
            <a:off x="644700" y="3725550"/>
            <a:ext cx="7854600" cy="1035000"/>
          </a:xfrm>
          <a:prstGeom prst="rect">
            <a:avLst/>
          </a:prstGeom>
          <a:noFill/>
          <a:ln>
            <a:noFill/>
          </a:ln>
        </p:spPr>
        <p:txBody>
          <a:bodyPr wrap="square" lIns="91425" tIns="91425" rIns="91425" bIns="91425" anchor="t" anchorCtr="0">
            <a:noAutofit/>
          </a:bodyPr>
          <a:lstStyle/>
          <a:p>
            <a:pPr lvl="0" algn="ctr">
              <a:spcBef>
                <a:spcPts val="0"/>
              </a:spcBef>
              <a:buNone/>
            </a:pPr>
            <a:r>
              <a:rPr lang="en" sz="2400">
                <a:latin typeface="Playfair Display"/>
                <a:ea typeface="Playfair Display"/>
                <a:cs typeface="Playfair Display"/>
                <a:sym typeface="Playfair Display"/>
              </a:rPr>
              <a:t>“Our goal is to improve the overall health of Eat’n Park employees, physically, mentally, and socially.”</a:t>
            </a:r>
          </a:p>
          <a:p>
            <a:pPr lvl="0">
              <a:spcBef>
                <a:spcPts val="0"/>
              </a:spcBef>
              <a:buNone/>
            </a:pPr>
            <a:endParaRPr sz="2400">
              <a:solidFill>
                <a:srgbClr val="FFFFFF"/>
              </a:solidFill>
              <a:latin typeface="Playfair Display"/>
              <a:ea typeface="Playfair Display"/>
              <a:cs typeface="Playfair Display"/>
              <a:sym typeface="Playfair Display"/>
            </a:endParaRPr>
          </a:p>
          <a:p>
            <a:pPr lvl="0">
              <a:spcBef>
                <a:spcPts val="0"/>
              </a:spcBef>
              <a:buNone/>
            </a:pPr>
            <a:endParaRPr/>
          </a:p>
        </p:txBody>
      </p:sp>
      <p:pic>
        <p:nvPicPr>
          <p:cNvPr id="65" name="Shape 65"/>
          <p:cNvPicPr preferRelativeResize="0"/>
          <p:nvPr/>
        </p:nvPicPr>
        <p:blipFill>
          <a:blip r:embed="rId3">
            <a:alphaModFix/>
          </a:blip>
          <a:stretch>
            <a:fillRect/>
          </a:stretch>
        </p:blipFill>
        <p:spPr>
          <a:xfrm>
            <a:off x="5358275" y="483675"/>
            <a:ext cx="3384775" cy="2991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73600" y="239000"/>
            <a:ext cx="5683800" cy="3576600"/>
          </a:xfrm>
          <a:prstGeom prst="rect">
            <a:avLst/>
          </a:prstGeom>
        </p:spPr>
        <p:txBody>
          <a:bodyPr wrap="square" lIns="91425" tIns="91425" rIns="91425" bIns="91425" anchor="ctr" anchorCtr="0">
            <a:noAutofit/>
          </a:bodyPr>
          <a:lstStyle/>
          <a:p>
            <a:pPr lvl="0" algn="ctr">
              <a:spcBef>
                <a:spcPts val="0"/>
              </a:spcBef>
              <a:buNone/>
            </a:pPr>
            <a:r>
              <a:rPr lang="en"/>
              <a:t>Decrease stress and improve your health!</a:t>
            </a:r>
          </a:p>
        </p:txBody>
      </p:sp>
      <p:pic>
        <p:nvPicPr>
          <p:cNvPr id="196" name="Shape 196" descr="Screen Shot 2017-11-01 at 10.36.06 AM.png"/>
          <p:cNvPicPr preferRelativeResize="0"/>
          <p:nvPr/>
        </p:nvPicPr>
        <p:blipFill>
          <a:blip r:embed="rId3">
            <a:alphaModFix/>
          </a:blip>
          <a:stretch>
            <a:fillRect/>
          </a:stretch>
        </p:blipFill>
        <p:spPr>
          <a:xfrm>
            <a:off x="5501450" y="0"/>
            <a:ext cx="3430350" cy="1567100"/>
          </a:xfrm>
          <a:prstGeom prst="rect">
            <a:avLst/>
          </a:prstGeom>
          <a:noFill/>
          <a:ln>
            <a:noFill/>
          </a:ln>
        </p:spPr>
      </p:pic>
      <p:pic>
        <p:nvPicPr>
          <p:cNvPr id="197" name="Shape 197" descr="Screen Shot 2017-11-01 at 10.36.24 AM.png"/>
          <p:cNvPicPr preferRelativeResize="0"/>
          <p:nvPr/>
        </p:nvPicPr>
        <p:blipFill>
          <a:blip r:embed="rId4">
            <a:alphaModFix/>
          </a:blip>
          <a:stretch>
            <a:fillRect/>
          </a:stretch>
        </p:blipFill>
        <p:spPr>
          <a:xfrm>
            <a:off x="1038200" y="3733926"/>
            <a:ext cx="3585001" cy="1184925"/>
          </a:xfrm>
          <a:prstGeom prst="rect">
            <a:avLst/>
          </a:prstGeom>
          <a:noFill/>
          <a:ln>
            <a:noFill/>
          </a:ln>
        </p:spPr>
      </p:pic>
      <p:pic>
        <p:nvPicPr>
          <p:cNvPr id="198" name="Shape 198" descr="Screen Shot 2017-11-01 at 10.36.54 AM.png"/>
          <p:cNvPicPr preferRelativeResize="0"/>
          <p:nvPr/>
        </p:nvPicPr>
        <p:blipFill>
          <a:blip r:embed="rId5">
            <a:alphaModFix/>
          </a:blip>
          <a:stretch>
            <a:fillRect/>
          </a:stretch>
        </p:blipFill>
        <p:spPr>
          <a:xfrm>
            <a:off x="5199750" y="3576402"/>
            <a:ext cx="3186125" cy="1499973"/>
          </a:xfrm>
          <a:prstGeom prst="rect">
            <a:avLst/>
          </a:prstGeom>
          <a:noFill/>
          <a:ln>
            <a:noFill/>
          </a:ln>
        </p:spPr>
      </p:pic>
      <p:pic>
        <p:nvPicPr>
          <p:cNvPr id="199" name="Shape 199" descr="Screen Shot 2017-11-01 at 10.38.11 AM.png"/>
          <p:cNvPicPr preferRelativeResize="0"/>
          <p:nvPr/>
        </p:nvPicPr>
        <p:blipFill>
          <a:blip r:embed="rId6">
            <a:alphaModFix/>
          </a:blip>
          <a:stretch>
            <a:fillRect/>
          </a:stretch>
        </p:blipFill>
        <p:spPr>
          <a:xfrm>
            <a:off x="6106125" y="1766525"/>
            <a:ext cx="2951675" cy="174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D34">
            <a:alpha val="36920"/>
          </a:srgbClr>
        </a:solidFill>
        <a:effectLst/>
      </p:bgPr>
    </p:bg>
    <p:spTree>
      <p:nvGrpSpPr>
        <p:cNvPr id="1" name="Shape 69"/>
        <p:cNvGrpSpPr/>
        <p:nvPr/>
      </p:nvGrpSpPr>
      <p:grpSpPr>
        <a:xfrm>
          <a:off x="0" y="0"/>
          <a:ext cx="0" cy="0"/>
          <a:chOff x="0" y="0"/>
          <a:chExt cx="0" cy="0"/>
        </a:xfrm>
      </p:grpSpPr>
      <p:pic>
        <p:nvPicPr>
          <p:cNvPr id="70" name="Shape 70" descr="2017-09SchenleyAward.jpg"/>
          <p:cNvPicPr preferRelativeResize="0"/>
          <p:nvPr/>
        </p:nvPicPr>
        <p:blipFill>
          <a:blip r:embed="rId3">
            <a:alphaModFix/>
          </a:blip>
          <a:stretch>
            <a:fillRect/>
          </a:stretch>
        </p:blipFill>
        <p:spPr>
          <a:xfrm>
            <a:off x="3696200" y="3017023"/>
            <a:ext cx="4035576" cy="1793577"/>
          </a:xfrm>
          <a:prstGeom prst="rect">
            <a:avLst/>
          </a:prstGeom>
          <a:noFill/>
          <a:ln>
            <a:noFill/>
          </a:ln>
        </p:spPr>
      </p:pic>
      <p:sp>
        <p:nvSpPr>
          <p:cNvPr id="71" name="Shape 71"/>
          <p:cNvSpPr txBox="1"/>
          <p:nvPr/>
        </p:nvSpPr>
        <p:spPr>
          <a:xfrm>
            <a:off x="658275" y="2610725"/>
            <a:ext cx="2791500" cy="1686900"/>
          </a:xfrm>
          <a:prstGeom prst="rect">
            <a:avLst/>
          </a:prstGeom>
          <a:noFill/>
          <a:ln>
            <a:noFill/>
          </a:ln>
        </p:spPr>
        <p:txBody>
          <a:bodyPr wrap="square" lIns="91425" tIns="91425" rIns="91425" bIns="91425" anchor="t" anchorCtr="0">
            <a:noAutofit/>
          </a:bodyPr>
          <a:lstStyle/>
          <a:p>
            <a:pPr lvl="0">
              <a:spcBef>
                <a:spcPts val="0"/>
              </a:spcBef>
              <a:buNone/>
            </a:pPr>
            <a:r>
              <a:rPr lang="en" sz="2400">
                <a:latin typeface="Playfair Display"/>
                <a:ea typeface="Playfair Display"/>
                <a:cs typeface="Playfair Display"/>
                <a:sym typeface="Playfair Display"/>
              </a:rPr>
              <a:t>Brands</a:t>
            </a:r>
          </a:p>
          <a:p>
            <a:pPr lvl="0">
              <a:spcBef>
                <a:spcPts val="0"/>
              </a:spcBef>
              <a:buNone/>
            </a:pPr>
            <a:r>
              <a:rPr lang="en" sz="2400">
                <a:latin typeface="Playfair Display"/>
                <a:ea typeface="Playfair Display"/>
                <a:cs typeface="Playfair Display"/>
                <a:sym typeface="Playfair Display"/>
              </a:rPr>
              <a:t>Sustainability</a:t>
            </a:r>
          </a:p>
          <a:p>
            <a:pPr lvl="0">
              <a:spcBef>
                <a:spcPts val="0"/>
              </a:spcBef>
              <a:buNone/>
            </a:pPr>
            <a:r>
              <a:rPr lang="en" sz="2400">
                <a:latin typeface="Playfair Display"/>
                <a:ea typeface="Playfair Display"/>
                <a:cs typeface="Playfair Display"/>
                <a:sym typeface="Playfair Display"/>
              </a:rPr>
              <a:t>Community</a:t>
            </a:r>
          </a:p>
          <a:p>
            <a:pPr lvl="0">
              <a:spcBef>
                <a:spcPts val="0"/>
              </a:spcBef>
              <a:buNone/>
            </a:pPr>
            <a:r>
              <a:rPr lang="en" sz="2400">
                <a:latin typeface="Playfair Display"/>
                <a:ea typeface="Playfair Display"/>
                <a:cs typeface="Playfair Display"/>
                <a:sym typeface="Playfair Display"/>
              </a:rPr>
              <a:t>Compassion</a:t>
            </a:r>
          </a:p>
        </p:txBody>
      </p:sp>
      <p:pic>
        <p:nvPicPr>
          <p:cNvPr id="72" name="Shape 72" descr="EatnparkR-Updated-Header.jpg"/>
          <p:cNvPicPr preferRelativeResize="0"/>
          <p:nvPr/>
        </p:nvPicPr>
        <p:blipFill>
          <a:blip r:embed="rId4">
            <a:alphaModFix/>
          </a:blip>
          <a:stretch>
            <a:fillRect/>
          </a:stretch>
        </p:blipFill>
        <p:spPr>
          <a:xfrm>
            <a:off x="0" y="-2"/>
            <a:ext cx="9144000" cy="1302575"/>
          </a:xfrm>
          <a:prstGeom prst="rect">
            <a:avLst/>
          </a:prstGeom>
          <a:noFill/>
          <a:ln>
            <a:noFill/>
          </a:ln>
        </p:spPr>
      </p:pic>
      <p:pic>
        <p:nvPicPr>
          <p:cNvPr id="73" name="Shape 73" descr="FarmSource-Logo-whiteBG.jpg"/>
          <p:cNvPicPr preferRelativeResize="0"/>
          <p:nvPr/>
        </p:nvPicPr>
        <p:blipFill>
          <a:blip r:embed="rId5">
            <a:alphaModFix/>
          </a:blip>
          <a:stretch>
            <a:fillRect/>
          </a:stretch>
        </p:blipFill>
        <p:spPr>
          <a:xfrm>
            <a:off x="5003475" y="1612737"/>
            <a:ext cx="4035576" cy="1094138"/>
          </a:xfrm>
          <a:prstGeom prst="rect">
            <a:avLst/>
          </a:prstGeom>
          <a:noFill/>
          <a:ln>
            <a:noFill/>
          </a:ln>
        </p:spPr>
      </p:pic>
      <p:sp>
        <p:nvSpPr>
          <p:cNvPr id="74" name="Shape 74"/>
          <p:cNvSpPr txBox="1">
            <a:spLocks noGrp="1"/>
          </p:cNvSpPr>
          <p:nvPr>
            <p:ph type="ctrTitle"/>
          </p:nvPr>
        </p:nvSpPr>
        <p:spPr>
          <a:xfrm>
            <a:off x="305750" y="1699200"/>
            <a:ext cx="4128300" cy="647400"/>
          </a:xfrm>
          <a:prstGeom prst="rect">
            <a:avLst/>
          </a:prstGeom>
        </p:spPr>
        <p:txBody>
          <a:bodyPr wrap="square" lIns="91425" tIns="91425" rIns="91425" bIns="91425" anchor="b" anchorCtr="0">
            <a:noAutofit/>
          </a:bodyPr>
          <a:lstStyle/>
          <a:p>
            <a:pPr lvl="0" algn="l" rtl="0">
              <a:spcBef>
                <a:spcPts val="0"/>
              </a:spcBef>
              <a:buNone/>
            </a:pPr>
            <a:r>
              <a:rPr lang="en" sz="3000"/>
              <a:t>Eat’n Park Culture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3">
            <a:alphaModFix/>
          </a:blip>
          <a:srcRect l="-303" r="26213"/>
          <a:stretch/>
        </p:blipFill>
        <p:spPr>
          <a:xfrm>
            <a:off x="-97300" y="0"/>
            <a:ext cx="9241300" cy="5143500"/>
          </a:xfrm>
          <a:prstGeom prst="rect">
            <a:avLst/>
          </a:prstGeom>
          <a:noFill/>
          <a:ln>
            <a:noFill/>
          </a:ln>
        </p:spPr>
      </p:pic>
      <p:sp>
        <p:nvSpPr>
          <p:cNvPr id="80" name="Shape 80"/>
          <p:cNvSpPr txBox="1">
            <a:spLocks noGrp="1"/>
          </p:cNvSpPr>
          <p:nvPr>
            <p:ph type="title"/>
          </p:nvPr>
        </p:nvSpPr>
        <p:spPr>
          <a:xfrm>
            <a:off x="363000" y="1646450"/>
            <a:ext cx="8418000" cy="2445900"/>
          </a:xfrm>
          <a:prstGeom prst="rect">
            <a:avLst/>
          </a:prstGeom>
        </p:spPr>
        <p:txBody>
          <a:bodyPr wrap="square" lIns="91425" tIns="91425" rIns="91425" bIns="91425" anchor="b" anchorCtr="0">
            <a:noAutofit/>
          </a:bodyPr>
          <a:lstStyle/>
          <a:p>
            <a:pPr lvl="0" algn="ctr">
              <a:spcBef>
                <a:spcPts val="0"/>
              </a:spcBef>
              <a:buNone/>
            </a:pPr>
            <a:r>
              <a:rPr lang="en" sz="7200">
                <a:solidFill>
                  <a:srgbClr val="000000"/>
                </a:solidFill>
              </a:rPr>
              <a:t>Stress Less Smiles Program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930025" y="269975"/>
            <a:ext cx="7147800" cy="572700"/>
          </a:xfrm>
          <a:prstGeom prst="rect">
            <a:avLst/>
          </a:prstGeom>
        </p:spPr>
        <p:txBody>
          <a:bodyPr wrap="square" lIns="91425" tIns="91425" rIns="91425" bIns="91425" anchor="t" anchorCtr="0">
            <a:noAutofit/>
          </a:bodyPr>
          <a:lstStyle/>
          <a:p>
            <a:pPr lvl="0">
              <a:spcBef>
                <a:spcPts val="0"/>
              </a:spcBef>
              <a:buNone/>
            </a:pPr>
            <a:r>
              <a:rPr lang="en" sz="3000" b="1">
                <a:solidFill>
                  <a:srgbClr val="FF0000"/>
                </a:solidFill>
                <a:latin typeface="Playfair Display"/>
                <a:ea typeface="Playfair Display"/>
                <a:cs typeface="Playfair Display"/>
                <a:sym typeface="Playfair Display"/>
              </a:rPr>
              <a:t>Defining the Problem: </a:t>
            </a:r>
            <a:r>
              <a:rPr lang="en" b="1">
                <a:solidFill>
                  <a:srgbClr val="FF0000"/>
                </a:solidFill>
                <a:latin typeface="Playfair Display"/>
                <a:ea typeface="Playfair Display"/>
                <a:cs typeface="Playfair Display"/>
                <a:sym typeface="Playfair Display"/>
              </a:rPr>
              <a:t>Employee Health </a:t>
            </a:r>
          </a:p>
        </p:txBody>
      </p:sp>
      <p:sp>
        <p:nvSpPr>
          <p:cNvPr id="86" name="Shape 86"/>
          <p:cNvSpPr txBox="1"/>
          <p:nvPr/>
        </p:nvSpPr>
        <p:spPr>
          <a:xfrm>
            <a:off x="673225" y="1225275"/>
            <a:ext cx="7661400" cy="3339300"/>
          </a:xfrm>
          <a:prstGeom prst="rect">
            <a:avLst/>
          </a:prstGeom>
          <a:noFill/>
          <a:ln>
            <a:noFill/>
          </a:ln>
          <a:effectLst>
            <a:outerShdw blurRad="57150" dist="19050" dir="5400000" algn="bl" rotWithShape="0">
              <a:srgbClr val="000000">
                <a:alpha val="50000"/>
              </a:srgbClr>
            </a:outerShdw>
            <a:reflection dist="38100" dir="5400000" fadeDir="5400012" sy="-100000" algn="bl" rotWithShape="0"/>
          </a:effectLst>
        </p:spPr>
        <p:txBody>
          <a:bodyPr wrap="square" lIns="91425" tIns="91425" rIns="91425" bIns="91425" anchor="t" anchorCtr="0">
            <a:noAutofit/>
          </a:bodyPr>
          <a:lstStyle/>
          <a:p>
            <a:pPr marL="457200" lvl="0" indent="-381000" rtl="0">
              <a:spcBef>
                <a:spcPts val="0"/>
              </a:spcBef>
              <a:buClr>
                <a:srgbClr val="FFFFFF"/>
              </a:buClr>
              <a:buSzPct val="100000"/>
              <a:buFont typeface="Playfair Display"/>
              <a:buChar char="❖"/>
            </a:pPr>
            <a:r>
              <a:rPr lang="en" sz="2400">
                <a:solidFill>
                  <a:srgbClr val="FFFFFF"/>
                </a:solidFill>
                <a:latin typeface="Playfair Display"/>
                <a:ea typeface="Playfair Display"/>
                <a:cs typeface="Playfair Display"/>
                <a:sym typeface="Playfair Display"/>
              </a:rPr>
              <a:t>Decreased productivity </a:t>
            </a:r>
          </a:p>
          <a:p>
            <a:pPr lvl="0" rtl="0">
              <a:spcBef>
                <a:spcPts val="0"/>
              </a:spcBef>
              <a:buNone/>
            </a:pPr>
            <a:endParaRPr sz="2400">
              <a:solidFill>
                <a:srgbClr val="FFFFFF"/>
              </a:solidFill>
              <a:latin typeface="Playfair Display"/>
              <a:ea typeface="Playfair Display"/>
              <a:cs typeface="Playfair Display"/>
              <a:sym typeface="Playfair Display"/>
            </a:endParaRPr>
          </a:p>
          <a:p>
            <a:pPr marL="457200" lvl="0" indent="-381000" rtl="0">
              <a:spcBef>
                <a:spcPts val="0"/>
              </a:spcBef>
              <a:buClr>
                <a:srgbClr val="FFFFFF"/>
              </a:buClr>
              <a:buSzPct val="100000"/>
              <a:buFont typeface="Playfair Display"/>
              <a:buChar char="❖"/>
            </a:pPr>
            <a:r>
              <a:rPr lang="en" sz="2400">
                <a:solidFill>
                  <a:srgbClr val="FFFFFF"/>
                </a:solidFill>
                <a:latin typeface="Playfair Display"/>
                <a:ea typeface="Playfair Display"/>
                <a:cs typeface="Playfair Display"/>
                <a:sym typeface="Playfair Display"/>
              </a:rPr>
              <a:t>Health risks </a:t>
            </a:r>
          </a:p>
          <a:p>
            <a:pPr lvl="0" rtl="0">
              <a:spcBef>
                <a:spcPts val="0"/>
              </a:spcBef>
              <a:buNone/>
            </a:pPr>
            <a:endParaRPr sz="2400">
              <a:solidFill>
                <a:srgbClr val="FFFFFF"/>
              </a:solidFill>
              <a:latin typeface="Playfair Display"/>
              <a:ea typeface="Playfair Display"/>
              <a:cs typeface="Playfair Display"/>
              <a:sym typeface="Playfair Display"/>
            </a:endParaRPr>
          </a:p>
          <a:p>
            <a:pPr marL="457200" lvl="0" indent="-381000" rtl="0">
              <a:spcBef>
                <a:spcPts val="0"/>
              </a:spcBef>
              <a:buClr>
                <a:srgbClr val="FFFFFF"/>
              </a:buClr>
              <a:buSzPct val="100000"/>
              <a:buFont typeface="Playfair Display"/>
              <a:buChar char="❖"/>
            </a:pPr>
            <a:r>
              <a:rPr lang="en" sz="2400">
                <a:solidFill>
                  <a:srgbClr val="FFFFFF"/>
                </a:solidFill>
                <a:latin typeface="Playfair Display"/>
                <a:ea typeface="Playfair Display"/>
                <a:cs typeface="Playfair Display"/>
                <a:sym typeface="Playfair Display"/>
              </a:rPr>
              <a:t>Missed work </a:t>
            </a:r>
          </a:p>
        </p:txBody>
      </p:sp>
      <p:pic>
        <p:nvPicPr>
          <p:cNvPr id="87" name="Shape 87"/>
          <p:cNvPicPr preferRelativeResize="0"/>
          <p:nvPr/>
        </p:nvPicPr>
        <p:blipFill>
          <a:blip r:embed="rId3">
            <a:alphaModFix/>
          </a:blip>
          <a:stretch>
            <a:fillRect/>
          </a:stretch>
        </p:blipFill>
        <p:spPr>
          <a:xfrm>
            <a:off x="4021700" y="2314475"/>
            <a:ext cx="4667250" cy="207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pic>
        <p:nvPicPr>
          <p:cNvPr id="92" name="Shape 92" descr="Image result for money"/>
          <p:cNvPicPr preferRelativeResize="0"/>
          <p:nvPr/>
        </p:nvPicPr>
        <p:blipFill rotWithShape="1">
          <a:blip r:embed="rId3">
            <a:alphaModFix/>
          </a:blip>
          <a:srcRect l="3030" t="20095" r="2272"/>
          <a:stretch/>
        </p:blipFill>
        <p:spPr>
          <a:xfrm>
            <a:off x="0" y="0"/>
            <a:ext cx="9144001" cy="5143500"/>
          </a:xfrm>
          <a:prstGeom prst="rect">
            <a:avLst/>
          </a:prstGeom>
          <a:noFill/>
          <a:ln>
            <a:noFill/>
          </a:ln>
        </p:spPr>
      </p:pic>
      <p:sp>
        <p:nvSpPr>
          <p:cNvPr id="93" name="Shape 93"/>
          <p:cNvSpPr txBox="1">
            <a:spLocks noGrp="1"/>
          </p:cNvSpPr>
          <p:nvPr>
            <p:ph type="title"/>
          </p:nvPr>
        </p:nvSpPr>
        <p:spPr>
          <a:xfrm>
            <a:off x="2142000" y="565250"/>
            <a:ext cx="4860000" cy="640500"/>
          </a:xfrm>
          <a:prstGeom prst="rect">
            <a:avLst/>
          </a:prstGeom>
          <a:solidFill>
            <a:srgbClr val="6AA84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 b="1">
                <a:solidFill>
                  <a:srgbClr val="FFFFFF"/>
                </a:solidFill>
                <a:latin typeface="Playfair Display"/>
                <a:ea typeface="Playfair Display"/>
                <a:cs typeface="Playfair Display"/>
                <a:sym typeface="Playfair Display"/>
              </a:rPr>
              <a:t>Why is this important?</a:t>
            </a:r>
            <a:r>
              <a:rPr lang="en" b="1">
                <a:latin typeface="Playfair Display"/>
                <a:ea typeface="Playfair Display"/>
                <a:cs typeface="Playfair Display"/>
                <a:sym typeface="Playfair Display"/>
              </a:rPr>
              <a:t> </a:t>
            </a:r>
          </a:p>
        </p:txBody>
      </p:sp>
      <p:sp>
        <p:nvSpPr>
          <p:cNvPr id="94" name="Shape 94"/>
          <p:cNvSpPr txBox="1">
            <a:spLocks noGrp="1"/>
          </p:cNvSpPr>
          <p:nvPr>
            <p:ph type="body" idx="1"/>
          </p:nvPr>
        </p:nvSpPr>
        <p:spPr>
          <a:xfrm>
            <a:off x="793500" y="1720050"/>
            <a:ext cx="7557000" cy="3220200"/>
          </a:xfrm>
          <a:prstGeom prst="rect">
            <a:avLst/>
          </a:prstGeom>
          <a:solidFill>
            <a:srgbClr val="6AA84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spcAft>
                <a:spcPts val="0"/>
              </a:spcAft>
              <a:buNone/>
            </a:pPr>
            <a:r>
              <a:rPr lang="en" b="1">
                <a:solidFill>
                  <a:srgbClr val="000000"/>
                </a:solidFill>
                <a:latin typeface="Playfair Display"/>
                <a:ea typeface="Playfair Display"/>
                <a:cs typeface="Playfair Display"/>
                <a:sym typeface="Playfair Display"/>
              </a:rPr>
              <a:t>Eat’n Park pays 65% of the total premium cost for medical plan insurance (3 plans)</a:t>
            </a:r>
          </a:p>
          <a:p>
            <a:pPr lvl="0" algn="ctr" rtl="0">
              <a:spcBef>
                <a:spcPts val="0"/>
              </a:spcBef>
              <a:spcAft>
                <a:spcPts val="0"/>
              </a:spcAft>
              <a:buNone/>
            </a:pPr>
            <a:endParaRPr b="1">
              <a:solidFill>
                <a:srgbClr val="000000"/>
              </a:solidFill>
              <a:latin typeface="Playfair Display"/>
              <a:ea typeface="Playfair Display"/>
              <a:cs typeface="Playfair Display"/>
              <a:sym typeface="Playfair Display"/>
            </a:endParaRPr>
          </a:p>
          <a:p>
            <a:pPr lvl="0" algn="ctr" rtl="0">
              <a:spcBef>
                <a:spcPts val="0"/>
              </a:spcBef>
              <a:spcAft>
                <a:spcPts val="0"/>
              </a:spcAft>
              <a:buNone/>
            </a:pPr>
            <a:r>
              <a:rPr lang="en" b="1">
                <a:solidFill>
                  <a:srgbClr val="000000"/>
                </a:solidFill>
                <a:latin typeface="Playfair Display"/>
                <a:ea typeface="Playfair Display"/>
                <a:cs typeface="Playfair Display"/>
                <a:sym typeface="Playfair Display"/>
              </a:rPr>
              <a:t>Primary care visits: $15, $20, $25 (virtual: $5)</a:t>
            </a:r>
          </a:p>
          <a:p>
            <a:pPr lvl="0" algn="ctr" rtl="0">
              <a:spcBef>
                <a:spcPts val="0"/>
              </a:spcBef>
              <a:spcAft>
                <a:spcPts val="0"/>
              </a:spcAft>
              <a:buNone/>
            </a:pPr>
            <a:endParaRPr b="1">
              <a:solidFill>
                <a:srgbClr val="000000"/>
              </a:solidFill>
              <a:latin typeface="Playfair Display"/>
              <a:ea typeface="Playfair Display"/>
              <a:cs typeface="Playfair Display"/>
              <a:sym typeface="Playfair Display"/>
            </a:endParaRPr>
          </a:p>
          <a:p>
            <a:pPr lvl="0" algn="ctr">
              <a:spcBef>
                <a:spcPts val="0"/>
              </a:spcBef>
              <a:spcAft>
                <a:spcPts val="0"/>
              </a:spcAft>
              <a:buNone/>
            </a:pPr>
            <a:r>
              <a:rPr lang="en" b="1">
                <a:solidFill>
                  <a:srgbClr val="000000"/>
                </a:solidFill>
                <a:latin typeface="Playfair Display"/>
                <a:ea typeface="Playfair Display"/>
                <a:cs typeface="Playfair Display"/>
                <a:sym typeface="Playfair Display"/>
              </a:rPr>
              <a:t>Nationally: Cigarette smoking costs the workplace $92 billion/year</a:t>
            </a:r>
          </a:p>
          <a:p>
            <a:pPr lvl="0" algn="ctr">
              <a:spcBef>
                <a:spcPts val="0"/>
              </a:spcBef>
              <a:spcAft>
                <a:spcPts val="0"/>
              </a:spcAft>
              <a:buNone/>
            </a:pPr>
            <a:endParaRPr b="1">
              <a:solidFill>
                <a:srgbClr val="000000"/>
              </a:solidFill>
              <a:latin typeface="Playfair Display"/>
              <a:ea typeface="Playfair Display"/>
              <a:cs typeface="Playfair Display"/>
              <a:sym typeface="Playfair Display"/>
            </a:endParaRPr>
          </a:p>
          <a:p>
            <a:pPr lvl="0" algn="ctr">
              <a:spcBef>
                <a:spcPts val="0"/>
              </a:spcBef>
              <a:spcAft>
                <a:spcPts val="0"/>
              </a:spcAft>
              <a:buNone/>
            </a:pPr>
            <a:r>
              <a:rPr lang="en" b="1">
                <a:solidFill>
                  <a:srgbClr val="000000"/>
                </a:solidFill>
                <a:latin typeface="Playfair Display"/>
                <a:ea typeface="Playfair Display"/>
                <a:cs typeface="Playfair Display"/>
                <a:sym typeface="Playfair Display"/>
              </a:rPr>
              <a:t>Poor health costs the US economy $576 billion/year, and 39% of this ($227 billion) is due to lost productivity, due to missed work or working while sick </a:t>
            </a:r>
          </a:p>
          <a:p>
            <a:pPr lvl="0">
              <a:spcBef>
                <a:spcPts val="0"/>
              </a:spcBef>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t="27129"/>
          <a:stretch/>
        </p:blipFill>
        <p:spPr>
          <a:xfrm>
            <a:off x="-105150" y="-58450"/>
            <a:ext cx="9354300" cy="5143500"/>
          </a:xfrm>
          <a:prstGeom prst="rect">
            <a:avLst/>
          </a:prstGeom>
          <a:noFill/>
          <a:ln>
            <a:noFill/>
          </a:ln>
        </p:spPr>
      </p:pic>
      <p:sp>
        <p:nvSpPr>
          <p:cNvPr id="100" name="Shape 100"/>
          <p:cNvSpPr txBox="1">
            <a:spLocks noGrp="1"/>
          </p:cNvSpPr>
          <p:nvPr>
            <p:ph type="title"/>
          </p:nvPr>
        </p:nvSpPr>
        <p:spPr>
          <a:xfrm>
            <a:off x="311700" y="778550"/>
            <a:ext cx="8520600" cy="719700"/>
          </a:xfrm>
          <a:prstGeom prst="rect">
            <a:avLst/>
          </a:prstGeom>
        </p:spPr>
        <p:txBody>
          <a:bodyPr wrap="square" lIns="91425" tIns="91425" rIns="91425" bIns="91425" anchor="t" anchorCtr="0">
            <a:noAutofit/>
          </a:bodyPr>
          <a:lstStyle/>
          <a:p>
            <a:pPr lvl="0" algn="l">
              <a:spcBef>
                <a:spcPts val="0"/>
              </a:spcBef>
              <a:buNone/>
            </a:pPr>
            <a:r>
              <a:rPr lang="en" sz="3000" b="1">
                <a:latin typeface="Playfair Display"/>
                <a:ea typeface="Playfair Display"/>
                <a:cs typeface="Playfair Display"/>
                <a:sym typeface="Playfair Display"/>
              </a:rPr>
              <a:t> </a:t>
            </a:r>
          </a:p>
        </p:txBody>
      </p:sp>
      <p:sp>
        <p:nvSpPr>
          <p:cNvPr id="101" name="Shape 101"/>
          <p:cNvSpPr txBox="1">
            <a:spLocks noGrp="1"/>
          </p:cNvSpPr>
          <p:nvPr>
            <p:ph type="body" idx="1"/>
          </p:nvPr>
        </p:nvSpPr>
        <p:spPr>
          <a:xfrm>
            <a:off x="-17400" y="2871025"/>
            <a:ext cx="9354300" cy="923400"/>
          </a:xfrm>
          <a:prstGeom prst="rect">
            <a:avLst/>
          </a:prstGeom>
        </p:spPr>
        <p:txBody>
          <a:bodyPr wrap="square" lIns="91425" tIns="91425" rIns="91425" bIns="91425" anchor="t" anchorCtr="0">
            <a:noAutofit/>
          </a:bodyPr>
          <a:lstStyle/>
          <a:p>
            <a:pPr lvl="0" algn="ctr">
              <a:spcBef>
                <a:spcPts val="0"/>
              </a:spcBef>
              <a:buNone/>
            </a:pPr>
            <a:r>
              <a:rPr lang="en" sz="2200">
                <a:solidFill>
                  <a:srgbClr val="7F6000"/>
                </a:solidFill>
                <a:latin typeface="Playfair Display"/>
                <a:ea typeface="Playfair Display"/>
                <a:cs typeface="Playfair Display"/>
                <a:sym typeface="Playfair Display"/>
              </a:rPr>
              <a:t>Create a community focus on stress management!</a:t>
            </a: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96400" y="107650"/>
            <a:ext cx="8635800" cy="705600"/>
          </a:xfrm>
          <a:prstGeom prst="rect">
            <a:avLst/>
          </a:prstGeom>
        </p:spPr>
        <p:txBody>
          <a:bodyPr wrap="square" lIns="91425" tIns="91425" rIns="91425" bIns="91425" anchor="t" anchorCtr="0">
            <a:noAutofit/>
          </a:bodyPr>
          <a:lstStyle/>
          <a:p>
            <a:pPr lvl="0" algn="ctr">
              <a:spcBef>
                <a:spcPts val="0"/>
              </a:spcBef>
              <a:buNone/>
            </a:pPr>
            <a:r>
              <a:rPr lang="en" sz="3000">
                <a:latin typeface="Playfair Display"/>
                <a:ea typeface="Playfair Display"/>
                <a:cs typeface="Playfair Display"/>
                <a:sym typeface="Playfair Display"/>
              </a:rPr>
              <a:t>Theoretical Foundation &amp; Program Components</a:t>
            </a:r>
          </a:p>
        </p:txBody>
      </p:sp>
      <p:sp>
        <p:nvSpPr>
          <p:cNvPr id="107" name="Shape 107"/>
          <p:cNvSpPr txBox="1">
            <a:spLocks noGrp="1"/>
          </p:cNvSpPr>
          <p:nvPr>
            <p:ph type="body" idx="1"/>
          </p:nvPr>
        </p:nvSpPr>
        <p:spPr>
          <a:xfrm>
            <a:off x="4583175" y="753575"/>
            <a:ext cx="4249200" cy="4306200"/>
          </a:xfrm>
          <a:prstGeom prst="rect">
            <a:avLst/>
          </a:prstGeom>
          <a:solidFill>
            <a:srgbClr val="000000"/>
          </a:solidFill>
        </p:spPr>
        <p:txBody>
          <a:bodyPr wrap="square" lIns="91425" tIns="91425" rIns="91425" bIns="91425" anchor="t" anchorCtr="0">
            <a:noAutofit/>
          </a:bodyPr>
          <a:lstStyle/>
          <a:p>
            <a:pPr lvl="0">
              <a:spcBef>
                <a:spcPts val="0"/>
              </a:spcBef>
              <a:spcAft>
                <a:spcPts val="0"/>
              </a:spcAft>
              <a:buNone/>
            </a:pPr>
            <a:r>
              <a:rPr lang="en" sz="1600" b="1">
                <a:solidFill>
                  <a:srgbClr val="FFFFFF"/>
                </a:solidFill>
              </a:rPr>
              <a:t>Outstanding components</a:t>
            </a:r>
          </a:p>
          <a:p>
            <a:pPr lvl="0">
              <a:spcBef>
                <a:spcPts val="0"/>
              </a:spcBef>
              <a:spcAft>
                <a:spcPts val="0"/>
              </a:spcAft>
              <a:buNone/>
            </a:pPr>
            <a:r>
              <a:rPr lang="en" sz="1600">
                <a:solidFill>
                  <a:srgbClr val="FFFFFF"/>
                </a:solidFill>
              </a:rPr>
              <a:t>-Physical activity good stress reliever</a:t>
            </a:r>
          </a:p>
          <a:p>
            <a:pPr lvl="0">
              <a:spcBef>
                <a:spcPts val="0"/>
              </a:spcBef>
              <a:spcAft>
                <a:spcPts val="0"/>
              </a:spcAft>
              <a:buNone/>
            </a:pPr>
            <a:r>
              <a:rPr lang="en" sz="1600">
                <a:solidFill>
                  <a:srgbClr val="FFFFFF"/>
                </a:solidFill>
              </a:rPr>
              <a:t>-The program focuses on the individual while impacting the whole restaurant/company potentially</a:t>
            </a:r>
          </a:p>
          <a:p>
            <a:pPr lvl="0">
              <a:spcBef>
                <a:spcPts val="0"/>
              </a:spcBef>
              <a:spcAft>
                <a:spcPts val="0"/>
              </a:spcAft>
              <a:buNone/>
            </a:pPr>
            <a:r>
              <a:rPr lang="en" sz="1600">
                <a:solidFill>
                  <a:srgbClr val="FFFFFF"/>
                </a:solidFill>
              </a:rPr>
              <a:t>-Better service, attitude, less workdays called off, more energetic employer, focused, as outcomes, leading to increasing sales and better customer experiences</a:t>
            </a:r>
          </a:p>
          <a:p>
            <a:pPr lvl="0">
              <a:spcBef>
                <a:spcPts val="0"/>
              </a:spcBef>
              <a:spcAft>
                <a:spcPts val="0"/>
              </a:spcAft>
              <a:buNone/>
            </a:pPr>
            <a:r>
              <a:rPr lang="en" sz="1600">
                <a:solidFill>
                  <a:srgbClr val="FFFFFF"/>
                </a:solidFill>
              </a:rPr>
              <a:t>-More awareness of benefits and services available to employees, building upon programs already in place</a:t>
            </a:r>
          </a:p>
          <a:p>
            <a:pPr lvl="0">
              <a:spcBef>
                <a:spcPts val="0"/>
              </a:spcBef>
              <a:spcAft>
                <a:spcPts val="0"/>
              </a:spcAft>
              <a:buNone/>
            </a:pPr>
            <a:r>
              <a:rPr lang="en" sz="1600">
                <a:solidFill>
                  <a:srgbClr val="FFFFFF"/>
                </a:solidFill>
              </a:rPr>
              <a:t>-Addressing the environment or atmosphere of the restaurant</a:t>
            </a:r>
          </a:p>
          <a:p>
            <a:pPr lvl="0">
              <a:spcBef>
                <a:spcPts val="0"/>
              </a:spcBef>
              <a:spcAft>
                <a:spcPts val="0"/>
              </a:spcAft>
              <a:buNone/>
            </a:pPr>
            <a:r>
              <a:rPr lang="en" sz="1600"/>
              <a:t>  </a:t>
            </a:r>
          </a:p>
        </p:txBody>
      </p:sp>
      <p:graphicFrame>
        <p:nvGraphicFramePr>
          <p:cNvPr id="108" name="Shape 108"/>
          <p:cNvGraphicFramePr/>
          <p:nvPr/>
        </p:nvGraphicFramePr>
        <p:xfrm>
          <a:off x="352400" y="753565"/>
          <a:ext cx="3911775" cy="4155225"/>
        </p:xfrm>
        <a:graphic>
          <a:graphicData uri="http://schemas.openxmlformats.org/drawingml/2006/table">
            <a:tbl>
              <a:tblPr>
                <a:noFill/>
                <a:tableStyleId>{FFD2932A-BB48-452A-8BFB-18ADFF3C8EB7}</a:tableStyleId>
              </a:tblPr>
              <a:tblGrid>
                <a:gridCol w="3911775">
                  <a:extLst>
                    <a:ext uri="{9D8B030D-6E8A-4147-A177-3AD203B41FA5}">
                      <a16:colId xmlns:a16="http://schemas.microsoft.com/office/drawing/2014/main" val="20000"/>
                    </a:ext>
                  </a:extLst>
                </a:gridCol>
              </a:tblGrid>
              <a:tr h="913825">
                <a:tc>
                  <a:txBody>
                    <a:bodyPr/>
                    <a:lstStyle/>
                    <a:p>
                      <a:pPr lvl="0" algn="ctr" rtl="0">
                        <a:spcBef>
                          <a:spcPts val="0"/>
                        </a:spcBef>
                        <a:buClr>
                          <a:schemeClr val="dk1"/>
                        </a:buClr>
                        <a:buSzPct val="61111"/>
                        <a:buFont typeface="Arial"/>
                        <a:buNone/>
                      </a:pPr>
                      <a:r>
                        <a:rPr lang="en" sz="1800" b="1">
                          <a:solidFill>
                            <a:srgbClr val="FFFFFF"/>
                          </a:solidFill>
                        </a:rPr>
                        <a:t>Health Approaches, Theories and Models</a:t>
                      </a:r>
                    </a:p>
                  </a:txBody>
                  <a:tcPr marL="91425" marR="91425" marT="91425" marB="91425" anchor="ctr">
                    <a:lnR w="9525" cap="flat" cmpd="sng">
                      <a:solidFill>
                        <a:srgbClr val="000000"/>
                      </a:solidFill>
                      <a:prstDash val="solid"/>
                      <a:round/>
                      <a:headEnd type="none" w="med" len="med"/>
                      <a:tailEnd type="none" w="med" len="med"/>
                    </a:lnR>
                    <a:lnB w="9525" cap="flat" cmpd="sng">
                      <a:solidFill>
                        <a:srgbClr val="4A86E8"/>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707500">
                <a:tc>
                  <a:txBody>
                    <a:bodyPr/>
                    <a:lstStyle/>
                    <a:p>
                      <a:pPr lvl="0" algn="ctr" rtl="0">
                        <a:spcBef>
                          <a:spcPts val="0"/>
                        </a:spcBef>
                        <a:buClr>
                          <a:schemeClr val="dk1"/>
                        </a:buClr>
                        <a:buSzPct val="61111"/>
                        <a:buFont typeface="Arial"/>
                        <a:buNone/>
                      </a:pPr>
                      <a:r>
                        <a:rPr lang="en" sz="1800" b="1">
                          <a:solidFill>
                            <a:srgbClr val="F8E71C"/>
                          </a:solidFill>
                        </a:rPr>
                        <a:t>Social Cognitive Theory</a:t>
                      </a:r>
                    </a:p>
                  </a:txBody>
                  <a:tcPr marL="91425" marR="91425" marT="91425" marB="91425" anchor="ctr">
                    <a:lnL w="9525" cap="flat" cmpd="sng">
                      <a:solidFill>
                        <a:srgbClr val="4A86E8"/>
                      </a:solidFill>
                      <a:prstDash val="solid"/>
                      <a:round/>
                      <a:headEnd type="none" w="med" len="med"/>
                      <a:tailEnd type="none" w="med" len="med"/>
                    </a:lnL>
                    <a:lnR w="9525" cap="flat" cmpd="sng">
                      <a:solidFill>
                        <a:srgbClr val="4A86E8"/>
                      </a:solidFill>
                      <a:prstDash val="solid"/>
                      <a:round/>
                      <a:headEnd type="none" w="med" len="med"/>
                      <a:tailEnd type="none" w="med" len="med"/>
                    </a:lnR>
                    <a:lnT w="9525" cap="flat" cmpd="sng">
                      <a:solidFill>
                        <a:srgbClr val="4A86E8"/>
                      </a:solidFill>
                      <a:prstDash val="solid"/>
                      <a:round/>
                      <a:headEnd type="none" w="med" len="med"/>
                      <a:tailEnd type="none" w="med" len="med"/>
                    </a:lnT>
                    <a:lnB w="9525" cap="flat" cmpd="sng">
                      <a:solidFill>
                        <a:srgbClr val="4A86E8"/>
                      </a:solidFill>
                      <a:prstDash val="solid"/>
                      <a:round/>
                      <a:headEnd type="none" w="med" len="med"/>
                      <a:tailEnd type="none" w="med" len="med"/>
                    </a:lnB>
                    <a:solidFill>
                      <a:srgbClr val="4A86E8"/>
                    </a:solidFill>
                  </a:tcPr>
                </a:tc>
                <a:extLst>
                  <a:ext uri="{0D108BD9-81ED-4DB2-BD59-A6C34878D82A}">
                    <a16:rowId xmlns:a16="http://schemas.microsoft.com/office/drawing/2014/main" val="10001"/>
                  </a:ext>
                </a:extLst>
              </a:tr>
              <a:tr h="711625">
                <a:tc>
                  <a:txBody>
                    <a:bodyPr/>
                    <a:lstStyle/>
                    <a:p>
                      <a:pPr lvl="0" algn="ctr" rtl="0">
                        <a:spcBef>
                          <a:spcPts val="0"/>
                        </a:spcBef>
                        <a:buClr>
                          <a:schemeClr val="dk1"/>
                        </a:buClr>
                        <a:buSzPct val="61111"/>
                        <a:buFont typeface="Arial"/>
                        <a:buNone/>
                      </a:pPr>
                      <a:r>
                        <a:rPr lang="en" sz="1800" b="1">
                          <a:solidFill>
                            <a:srgbClr val="F8E71C"/>
                          </a:solidFill>
                        </a:rPr>
                        <a:t>Transtheoretical Model</a:t>
                      </a:r>
                    </a:p>
                  </a:txBody>
                  <a:tcPr marL="91425" marR="91425" marT="91425" marB="91425" anchor="ctr">
                    <a:lnT w="9525" cap="flat" cmpd="sng">
                      <a:solidFill>
                        <a:srgbClr val="4A86E8"/>
                      </a:solidFill>
                      <a:prstDash val="solid"/>
                      <a:round/>
                      <a:headEnd type="none" w="med" len="med"/>
                      <a:tailEnd type="none" w="med" len="med"/>
                    </a:lnT>
                    <a:solidFill>
                      <a:srgbClr val="4A86E8"/>
                    </a:solidFill>
                  </a:tcPr>
                </a:tc>
                <a:extLst>
                  <a:ext uri="{0D108BD9-81ED-4DB2-BD59-A6C34878D82A}">
                    <a16:rowId xmlns:a16="http://schemas.microsoft.com/office/drawing/2014/main" val="10002"/>
                  </a:ext>
                </a:extLst>
              </a:tr>
              <a:tr h="1006500">
                <a:tc>
                  <a:txBody>
                    <a:bodyPr/>
                    <a:lstStyle/>
                    <a:p>
                      <a:pPr lvl="0" algn="ctr" rtl="0">
                        <a:spcBef>
                          <a:spcPts val="0"/>
                        </a:spcBef>
                        <a:buClr>
                          <a:schemeClr val="dk1"/>
                        </a:buClr>
                        <a:buSzPct val="61111"/>
                        <a:buFont typeface="Arial"/>
                        <a:buNone/>
                      </a:pPr>
                      <a:r>
                        <a:rPr lang="en" sz="1800" b="1">
                          <a:solidFill>
                            <a:srgbClr val="F8E71C"/>
                          </a:solidFill>
                        </a:rPr>
                        <a:t>Theory of Planned Behavior and Reasoned Action</a:t>
                      </a:r>
                    </a:p>
                  </a:txBody>
                  <a:tcPr marL="91425" marR="91425" marT="91425" marB="91425" anchor="ctr">
                    <a:solidFill>
                      <a:srgbClr val="4A86E8"/>
                    </a:solidFill>
                  </a:tcPr>
                </a:tc>
                <a:extLst>
                  <a:ext uri="{0D108BD9-81ED-4DB2-BD59-A6C34878D82A}">
                    <a16:rowId xmlns:a16="http://schemas.microsoft.com/office/drawing/2014/main" val="10003"/>
                  </a:ext>
                </a:extLst>
              </a:tr>
              <a:tr h="815775">
                <a:tc>
                  <a:txBody>
                    <a:bodyPr/>
                    <a:lstStyle/>
                    <a:p>
                      <a:pPr lvl="0" algn="ctr" rtl="0">
                        <a:spcBef>
                          <a:spcPts val="0"/>
                        </a:spcBef>
                        <a:buClr>
                          <a:schemeClr val="dk1"/>
                        </a:buClr>
                        <a:buSzPct val="61111"/>
                        <a:buFont typeface="Arial"/>
                        <a:buNone/>
                      </a:pPr>
                      <a:r>
                        <a:rPr lang="en" sz="1800" b="1">
                          <a:solidFill>
                            <a:srgbClr val="F8E71C"/>
                          </a:solidFill>
                        </a:rPr>
                        <a:t>Social Support Theory</a:t>
                      </a:r>
                    </a:p>
                  </a:txBody>
                  <a:tcPr marL="91425" marR="91425" marT="91425" marB="91425" anchor="ctr">
                    <a:solidFill>
                      <a:srgbClr val="4A86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l="-303" r="26213"/>
          <a:stretch/>
        </p:blipFill>
        <p:spPr>
          <a:xfrm>
            <a:off x="-97300" y="0"/>
            <a:ext cx="9241300" cy="5143500"/>
          </a:xfrm>
          <a:prstGeom prst="rect">
            <a:avLst/>
          </a:prstGeom>
          <a:noFill/>
          <a:ln>
            <a:noFill/>
          </a:ln>
        </p:spPr>
      </p:pic>
      <p:sp>
        <p:nvSpPr>
          <p:cNvPr id="114" name="Shape 114"/>
          <p:cNvSpPr txBox="1">
            <a:spLocks noGrp="1"/>
          </p:cNvSpPr>
          <p:nvPr>
            <p:ph type="title"/>
          </p:nvPr>
        </p:nvSpPr>
        <p:spPr>
          <a:xfrm>
            <a:off x="363000" y="1646450"/>
            <a:ext cx="8418000" cy="2445900"/>
          </a:xfrm>
          <a:prstGeom prst="rect">
            <a:avLst/>
          </a:prstGeom>
        </p:spPr>
        <p:txBody>
          <a:bodyPr wrap="square" lIns="91425" tIns="91425" rIns="91425" bIns="91425" anchor="b" anchorCtr="0">
            <a:noAutofit/>
          </a:bodyPr>
          <a:lstStyle/>
          <a:p>
            <a:pPr lvl="0" algn="ctr" rtl="0">
              <a:spcBef>
                <a:spcPts val="0"/>
              </a:spcBef>
              <a:buNone/>
            </a:pPr>
            <a:r>
              <a:rPr lang="en" sz="7200">
                <a:solidFill>
                  <a:srgbClr val="000000"/>
                </a:solidFill>
              </a:rPr>
              <a:t>Stress Less Smiles Program</a:t>
            </a: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4104</Words>
  <Application>Microsoft Office PowerPoint</Application>
  <PresentationFormat>On-screen Show (16:9)</PresentationFormat>
  <Paragraphs>341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Alfa Slab One</vt:lpstr>
      <vt:lpstr>Proxima Nova</vt:lpstr>
      <vt:lpstr>Playfair Display</vt:lpstr>
      <vt:lpstr>Gameday</vt:lpstr>
      <vt:lpstr>PowerPoint Presentation</vt:lpstr>
      <vt:lpstr>Mission Statement</vt:lpstr>
      <vt:lpstr>Eat’n Park Culture</vt:lpstr>
      <vt:lpstr>Stress Less Smiles Program</vt:lpstr>
      <vt:lpstr>Defining the Problem: Employee Health </vt:lpstr>
      <vt:lpstr>Why is this important? </vt:lpstr>
      <vt:lpstr> </vt:lpstr>
      <vt:lpstr>Theoretical Foundation &amp; Program Components</vt:lpstr>
      <vt:lpstr>Stress Less Smiles Program</vt:lpstr>
      <vt:lpstr>Session 1 - Meditation and Mindfulness</vt:lpstr>
      <vt:lpstr>Session 2 - Kicking the Habit</vt:lpstr>
      <vt:lpstr>Session 3 - Social Support and Trust</vt:lpstr>
      <vt:lpstr>Session 4 - Mindful Movement</vt:lpstr>
      <vt:lpstr>Logic Model</vt:lpstr>
      <vt:lpstr>Gantt Chart</vt:lpstr>
      <vt:lpstr>Budget</vt:lpstr>
      <vt:lpstr>Process Evaluation</vt:lpstr>
      <vt:lpstr>Impact Evaluation</vt:lpstr>
      <vt:lpstr>Outcome Evaluation</vt:lpstr>
      <vt:lpstr>Decrease stress and improve your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Fertman, Carl I</dc:creator>
  <cp:lastModifiedBy>Fertman, Carl I</cp:lastModifiedBy>
  <cp:revision>1</cp:revision>
  <dcterms:modified xsi:type="dcterms:W3CDTF">2017-12-03T16:12:39Z</dcterms:modified>
</cp:coreProperties>
</file>