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6"/>
  </p:notesMasterIdLst>
  <p:sldIdLst>
    <p:sldId id="256" r:id="rId3"/>
    <p:sldId id="287" r:id="rId4"/>
    <p:sldId id="285" r:id="rId5"/>
    <p:sldId id="293" r:id="rId6"/>
    <p:sldId id="286" r:id="rId7"/>
    <p:sldId id="261" r:id="rId8"/>
    <p:sldId id="260" r:id="rId9"/>
    <p:sldId id="262" r:id="rId10"/>
    <p:sldId id="263" r:id="rId11"/>
    <p:sldId id="290" r:id="rId12"/>
    <p:sldId id="266" r:id="rId13"/>
    <p:sldId id="268" r:id="rId14"/>
    <p:sldId id="269" r:id="rId15"/>
    <p:sldId id="291" r:id="rId16"/>
    <p:sldId id="289" r:id="rId17"/>
    <p:sldId id="294" r:id="rId18"/>
    <p:sldId id="270" r:id="rId19"/>
    <p:sldId id="277" r:id="rId20"/>
    <p:sldId id="288" r:id="rId21"/>
    <p:sldId id="278" r:id="rId22"/>
    <p:sldId id="279" r:id="rId23"/>
    <p:sldId id="280"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8" autoAdjust="0"/>
    <p:restoredTop sz="70430" autoAdjust="0"/>
  </p:normalViewPr>
  <p:slideViewPr>
    <p:cSldViewPr snapToGrid="0" snapToObjects="1">
      <p:cViewPr varScale="1">
        <p:scale>
          <a:sx n="93" d="100"/>
          <a:sy n="93" d="100"/>
        </p:scale>
        <p:origin x="2034" y="78"/>
      </p:cViewPr>
      <p:guideLst>
        <p:guide orient="horz" pos="2160"/>
        <p:guide pos="2880"/>
      </p:guideLst>
    </p:cSldViewPr>
  </p:slideViewPr>
  <p:outlineViewPr>
    <p:cViewPr>
      <p:scale>
        <a:sx n="33" d="100"/>
        <a:sy n="33" d="100"/>
      </p:scale>
      <p:origin x="12" y="101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F3945-7841-2641-B1DC-9BD2F939673E}" type="doc">
      <dgm:prSet loTypeId="urn:microsoft.com/office/officeart/2005/8/layout/default#1" loCatId="" qsTypeId="urn:microsoft.com/office/officeart/2005/8/quickstyle/simple5" qsCatId="simple" csTypeId="urn:microsoft.com/office/officeart/2005/8/colors/accent1_2" csCatId="accent1" phldr="1"/>
      <dgm:spPr/>
      <dgm:t>
        <a:bodyPr/>
        <a:lstStyle/>
        <a:p>
          <a:endParaRPr lang="en-US"/>
        </a:p>
      </dgm:t>
    </dgm:pt>
    <dgm:pt modelId="{1B8FEF7C-F2AD-684F-AE48-4B95559F607F}">
      <dgm:prSet/>
      <dgm:spPr/>
      <dgm:t>
        <a:bodyPr/>
        <a:lstStyle/>
        <a:p>
          <a:pPr rtl="0"/>
          <a:r>
            <a:rPr lang="en-US" dirty="0" smtClean="0"/>
            <a:t>Biological Clock</a:t>
          </a:r>
          <a:endParaRPr lang="en-US" dirty="0"/>
        </a:p>
      </dgm:t>
    </dgm:pt>
    <dgm:pt modelId="{3F3AB55E-C8CD-554C-9A04-F6D535ACD14E}" type="parTrans" cxnId="{E203A86F-07E8-4E44-9C28-6B5CF44F2634}">
      <dgm:prSet/>
      <dgm:spPr/>
      <dgm:t>
        <a:bodyPr/>
        <a:lstStyle/>
        <a:p>
          <a:endParaRPr lang="en-US"/>
        </a:p>
      </dgm:t>
    </dgm:pt>
    <dgm:pt modelId="{2E7A53D0-1F2D-334D-B636-7186ACF3C861}" type="sibTrans" cxnId="{E203A86F-07E8-4E44-9C28-6B5CF44F2634}">
      <dgm:prSet/>
      <dgm:spPr/>
      <dgm:t>
        <a:bodyPr/>
        <a:lstStyle/>
        <a:p>
          <a:endParaRPr lang="en-US"/>
        </a:p>
      </dgm:t>
    </dgm:pt>
    <dgm:pt modelId="{EBE400B2-02AA-E449-B801-4BDB00E1D384}">
      <dgm:prSet/>
      <dgm:spPr/>
      <dgm:t>
        <a:bodyPr/>
        <a:lstStyle/>
        <a:p>
          <a:pPr rtl="0"/>
          <a:r>
            <a:rPr lang="en-US" dirty="0" smtClean="0"/>
            <a:t>Personal Thermostat</a:t>
          </a:r>
          <a:endParaRPr lang="en-US" dirty="0"/>
        </a:p>
      </dgm:t>
    </dgm:pt>
    <dgm:pt modelId="{31F14F91-4EBB-A047-BCDE-A66C7082AAF0}" type="parTrans" cxnId="{38D77B7E-145C-0449-AD01-24ABC1D132BE}">
      <dgm:prSet/>
      <dgm:spPr/>
      <dgm:t>
        <a:bodyPr/>
        <a:lstStyle/>
        <a:p>
          <a:endParaRPr lang="en-US"/>
        </a:p>
      </dgm:t>
    </dgm:pt>
    <dgm:pt modelId="{7AAEBB7B-0A1C-1B44-B1A5-8E3866B149DD}" type="sibTrans" cxnId="{38D77B7E-145C-0449-AD01-24ABC1D132BE}">
      <dgm:prSet/>
      <dgm:spPr/>
      <dgm:t>
        <a:bodyPr/>
        <a:lstStyle/>
        <a:p>
          <a:endParaRPr lang="en-US"/>
        </a:p>
      </dgm:t>
    </dgm:pt>
    <dgm:pt modelId="{FD5AA2A0-5D55-3E4C-9C7E-425495B0ACC9}" type="pres">
      <dgm:prSet presAssocID="{39DF3945-7841-2641-B1DC-9BD2F939673E}" presName="diagram" presStyleCnt="0">
        <dgm:presLayoutVars>
          <dgm:dir/>
          <dgm:resizeHandles val="exact"/>
        </dgm:presLayoutVars>
      </dgm:prSet>
      <dgm:spPr/>
      <dgm:t>
        <a:bodyPr/>
        <a:lstStyle/>
        <a:p>
          <a:endParaRPr lang="en-US"/>
        </a:p>
      </dgm:t>
    </dgm:pt>
    <dgm:pt modelId="{33BD81DD-0751-8C49-B992-14A7BAE9DADA}" type="pres">
      <dgm:prSet presAssocID="{1B8FEF7C-F2AD-684F-AE48-4B95559F607F}" presName="node" presStyleLbl="node1" presStyleIdx="0" presStyleCnt="2">
        <dgm:presLayoutVars>
          <dgm:bulletEnabled val="1"/>
        </dgm:presLayoutVars>
      </dgm:prSet>
      <dgm:spPr/>
      <dgm:t>
        <a:bodyPr/>
        <a:lstStyle/>
        <a:p>
          <a:endParaRPr lang="en-US"/>
        </a:p>
      </dgm:t>
    </dgm:pt>
    <dgm:pt modelId="{94D2728E-2CFE-2A47-AD82-F5A0190AEE7E}" type="pres">
      <dgm:prSet presAssocID="{2E7A53D0-1F2D-334D-B636-7186ACF3C861}" presName="sibTrans" presStyleCnt="0"/>
      <dgm:spPr/>
    </dgm:pt>
    <dgm:pt modelId="{ED3EDEE5-CFEA-FA4C-BC40-B3F2D9930A19}" type="pres">
      <dgm:prSet presAssocID="{EBE400B2-02AA-E449-B801-4BDB00E1D384}" presName="node" presStyleLbl="node1" presStyleIdx="1" presStyleCnt="2">
        <dgm:presLayoutVars>
          <dgm:bulletEnabled val="1"/>
        </dgm:presLayoutVars>
      </dgm:prSet>
      <dgm:spPr/>
      <dgm:t>
        <a:bodyPr/>
        <a:lstStyle/>
        <a:p>
          <a:endParaRPr lang="en-US"/>
        </a:p>
      </dgm:t>
    </dgm:pt>
  </dgm:ptLst>
  <dgm:cxnLst>
    <dgm:cxn modelId="{664F3F61-2EF7-314A-AF35-8736AE2143BE}" type="presOf" srcId="{EBE400B2-02AA-E449-B801-4BDB00E1D384}" destId="{ED3EDEE5-CFEA-FA4C-BC40-B3F2D9930A19}" srcOrd="0" destOrd="0" presId="urn:microsoft.com/office/officeart/2005/8/layout/default#1"/>
    <dgm:cxn modelId="{E203A86F-07E8-4E44-9C28-6B5CF44F2634}" srcId="{39DF3945-7841-2641-B1DC-9BD2F939673E}" destId="{1B8FEF7C-F2AD-684F-AE48-4B95559F607F}" srcOrd="0" destOrd="0" parTransId="{3F3AB55E-C8CD-554C-9A04-F6D535ACD14E}" sibTransId="{2E7A53D0-1F2D-334D-B636-7186ACF3C861}"/>
    <dgm:cxn modelId="{F5560735-2728-564F-8C90-3304253F6898}" type="presOf" srcId="{39DF3945-7841-2641-B1DC-9BD2F939673E}" destId="{FD5AA2A0-5D55-3E4C-9C7E-425495B0ACC9}" srcOrd="0" destOrd="0" presId="urn:microsoft.com/office/officeart/2005/8/layout/default#1"/>
    <dgm:cxn modelId="{6AEEFD1A-84EE-6843-B2E3-75FC27E05300}" type="presOf" srcId="{1B8FEF7C-F2AD-684F-AE48-4B95559F607F}" destId="{33BD81DD-0751-8C49-B992-14A7BAE9DADA}" srcOrd="0" destOrd="0" presId="urn:microsoft.com/office/officeart/2005/8/layout/default#1"/>
    <dgm:cxn modelId="{38D77B7E-145C-0449-AD01-24ABC1D132BE}" srcId="{39DF3945-7841-2641-B1DC-9BD2F939673E}" destId="{EBE400B2-02AA-E449-B801-4BDB00E1D384}" srcOrd="1" destOrd="0" parTransId="{31F14F91-4EBB-A047-BCDE-A66C7082AAF0}" sibTransId="{7AAEBB7B-0A1C-1B44-B1A5-8E3866B149DD}"/>
    <dgm:cxn modelId="{0DAB04AD-4D18-614E-9524-D4465642CBF1}" type="presParOf" srcId="{FD5AA2A0-5D55-3E4C-9C7E-425495B0ACC9}" destId="{33BD81DD-0751-8C49-B992-14A7BAE9DADA}" srcOrd="0" destOrd="0" presId="urn:microsoft.com/office/officeart/2005/8/layout/default#1"/>
    <dgm:cxn modelId="{2ABBD1A9-1545-ED41-9820-2A2C4D317F07}" type="presParOf" srcId="{FD5AA2A0-5D55-3E4C-9C7E-425495B0ACC9}" destId="{94D2728E-2CFE-2A47-AD82-F5A0190AEE7E}" srcOrd="1" destOrd="0" presId="urn:microsoft.com/office/officeart/2005/8/layout/default#1"/>
    <dgm:cxn modelId="{9C18B218-3FA0-5649-A41E-3E896AF9DEC8}" type="presParOf" srcId="{FD5AA2A0-5D55-3E4C-9C7E-425495B0ACC9}" destId="{ED3EDEE5-CFEA-FA4C-BC40-B3F2D9930A19}" srcOrd="2"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F3945-7841-2641-B1DC-9BD2F939673E}" type="doc">
      <dgm:prSet loTypeId="urn:microsoft.com/office/officeart/2005/8/layout/default#1" loCatId="" qsTypeId="urn:microsoft.com/office/officeart/2005/8/quickstyle/simple5" qsCatId="simple" csTypeId="urn:microsoft.com/office/officeart/2005/8/colors/accent1_2" csCatId="accent1" phldr="1"/>
      <dgm:spPr/>
      <dgm:t>
        <a:bodyPr/>
        <a:lstStyle/>
        <a:p>
          <a:endParaRPr lang="en-US"/>
        </a:p>
      </dgm:t>
    </dgm:pt>
    <dgm:pt modelId="{1B8FEF7C-F2AD-684F-AE48-4B95559F607F}">
      <dgm:prSet/>
      <dgm:spPr/>
      <dgm:t>
        <a:bodyPr/>
        <a:lstStyle/>
        <a:p>
          <a:pPr rtl="0"/>
          <a:r>
            <a:rPr lang="en-US" dirty="0" smtClean="0"/>
            <a:t>Music and Noises</a:t>
          </a:r>
          <a:endParaRPr lang="en-US" dirty="0"/>
        </a:p>
      </dgm:t>
    </dgm:pt>
    <dgm:pt modelId="{3F3AB55E-C8CD-554C-9A04-F6D535ACD14E}" type="parTrans" cxnId="{E203A86F-07E8-4E44-9C28-6B5CF44F2634}">
      <dgm:prSet/>
      <dgm:spPr/>
      <dgm:t>
        <a:bodyPr/>
        <a:lstStyle/>
        <a:p>
          <a:endParaRPr lang="en-US"/>
        </a:p>
      </dgm:t>
    </dgm:pt>
    <dgm:pt modelId="{2E7A53D0-1F2D-334D-B636-7186ACF3C861}" type="sibTrans" cxnId="{E203A86F-07E8-4E44-9C28-6B5CF44F2634}">
      <dgm:prSet/>
      <dgm:spPr/>
      <dgm:t>
        <a:bodyPr/>
        <a:lstStyle/>
        <a:p>
          <a:endParaRPr lang="en-US"/>
        </a:p>
      </dgm:t>
    </dgm:pt>
    <dgm:pt modelId="{EBE400B2-02AA-E449-B801-4BDB00E1D384}">
      <dgm:prSet/>
      <dgm:spPr/>
      <dgm:t>
        <a:bodyPr/>
        <a:lstStyle/>
        <a:p>
          <a:pPr rtl="0"/>
          <a:r>
            <a:rPr lang="en-US" dirty="0" smtClean="0"/>
            <a:t>Room design</a:t>
          </a:r>
          <a:endParaRPr lang="en-US" dirty="0"/>
        </a:p>
      </dgm:t>
    </dgm:pt>
    <dgm:pt modelId="{31F14F91-4EBB-A047-BCDE-A66C7082AAF0}" type="parTrans" cxnId="{38D77B7E-145C-0449-AD01-24ABC1D132BE}">
      <dgm:prSet/>
      <dgm:spPr/>
      <dgm:t>
        <a:bodyPr/>
        <a:lstStyle/>
        <a:p>
          <a:endParaRPr lang="en-US"/>
        </a:p>
      </dgm:t>
    </dgm:pt>
    <dgm:pt modelId="{7AAEBB7B-0A1C-1B44-B1A5-8E3866B149DD}" type="sibTrans" cxnId="{38D77B7E-145C-0449-AD01-24ABC1D132BE}">
      <dgm:prSet/>
      <dgm:spPr/>
      <dgm:t>
        <a:bodyPr/>
        <a:lstStyle/>
        <a:p>
          <a:endParaRPr lang="en-US"/>
        </a:p>
      </dgm:t>
    </dgm:pt>
    <dgm:pt modelId="{FD5AA2A0-5D55-3E4C-9C7E-425495B0ACC9}" type="pres">
      <dgm:prSet presAssocID="{39DF3945-7841-2641-B1DC-9BD2F939673E}" presName="diagram" presStyleCnt="0">
        <dgm:presLayoutVars>
          <dgm:dir/>
          <dgm:resizeHandles val="exact"/>
        </dgm:presLayoutVars>
      </dgm:prSet>
      <dgm:spPr/>
      <dgm:t>
        <a:bodyPr/>
        <a:lstStyle/>
        <a:p>
          <a:endParaRPr lang="en-US"/>
        </a:p>
      </dgm:t>
    </dgm:pt>
    <dgm:pt modelId="{33BD81DD-0751-8C49-B992-14A7BAE9DADA}" type="pres">
      <dgm:prSet presAssocID="{1B8FEF7C-F2AD-684F-AE48-4B95559F607F}" presName="node" presStyleLbl="node1" presStyleIdx="0" presStyleCnt="2">
        <dgm:presLayoutVars>
          <dgm:bulletEnabled val="1"/>
        </dgm:presLayoutVars>
      </dgm:prSet>
      <dgm:spPr/>
      <dgm:t>
        <a:bodyPr/>
        <a:lstStyle/>
        <a:p>
          <a:endParaRPr lang="en-US"/>
        </a:p>
      </dgm:t>
    </dgm:pt>
    <dgm:pt modelId="{94D2728E-2CFE-2A47-AD82-F5A0190AEE7E}" type="pres">
      <dgm:prSet presAssocID="{2E7A53D0-1F2D-334D-B636-7186ACF3C861}" presName="sibTrans" presStyleCnt="0"/>
      <dgm:spPr/>
    </dgm:pt>
    <dgm:pt modelId="{ED3EDEE5-CFEA-FA4C-BC40-B3F2D9930A19}" type="pres">
      <dgm:prSet presAssocID="{EBE400B2-02AA-E449-B801-4BDB00E1D384}" presName="node" presStyleLbl="node1" presStyleIdx="1" presStyleCnt="2">
        <dgm:presLayoutVars>
          <dgm:bulletEnabled val="1"/>
        </dgm:presLayoutVars>
      </dgm:prSet>
      <dgm:spPr/>
      <dgm:t>
        <a:bodyPr/>
        <a:lstStyle/>
        <a:p>
          <a:endParaRPr lang="en-US"/>
        </a:p>
      </dgm:t>
    </dgm:pt>
  </dgm:ptLst>
  <dgm:cxnLst>
    <dgm:cxn modelId="{E203A86F-07E8-4E44-9C28-6B5CF44F2634}" srcId="{39DF3945-7841-2641-B1DC-9BD2F939673E}" destId="{1B8FEF7C-F2AD-684F-AE48-4B95559F607F}" srcOrd="0" destOrd="0" parTransId="{3F3AB55E-C8CD-554C-9A04-F6D535ACD14E}" sibTransId="{2E7A53D0-1F2D-334D-B636-7186ACF3C861}"/>
    <dgm:cxn modelId="{EC96DB20-F083-4602-8A5F-15A4CF0DD1CF}" type="presOf" srcId="{39DF3945-7841-2641-B1DC-9BD2F939673E}" destId="{FD5AA2A0-5D55-3E4C-9C7E-425495B0ACC9}" srcOrd="0" destOrd="0" presId="urn:microsoft.com/office/officeart/2005/8/layout/default#1"/>
    <dgm:cxn modelId="{CD4865C9-533F-4D7A-A5D7-21A1ACBE7DFF}" type="presOf" srcId="{EBE400B2-02AA-E449-B801-4BDB00E1D384}" destId="{ED3EDEE5-CFEA-FA4C-BC40-B3F2D9930A19}" srcOrd="0" destOrd="0" presId="urn:microsoft.com/office/officeart/2005/8/layout/default#1"/>
    <dgm:cxn modelId="{38D77B7E-145C-0449-AD01-24ABC1D132BE}" srcId="{39DF3945-7841-2641-B1DC-9BD2F939673E}" destId="{EBE400B2-02AA-E449-B801-4BDB00E1D384}" srcOrd="1" destOrd="0" parTransId="{31F14F91-4EBB-A047-BCDE-A66C7082AAF0}" sibTransId="{7AAEBB7B-0A1C-1B44-B1A5-8E3866B149DD}"/>
    <dgm:cxn modelId="{D65A00B3-165B-4203-AF72-14CE4F0BFB44}" type="presOf" srcId="{1B8FEF7C-F2AD-684F-AE48-4B95559F607F}" destId="{33BD81DD-0751-8C49-B992-14A7BAE9DADA}" srcOrd="0" destOrd="0" presId="urn:microsoft.com/office/officeart/2005/8/layout/default#1"/>
    <dgm:cxn modelId="{18834188-3180-4234-8DAD-EF724133A259}" type="presParOf" srcId="{FD5AA2A0-5D55-3E4C-9C7E-425495B0ACC9}" destId="{33BD81DD-0751-8C49-B992-14A7BAE9DADA}" srcOrd="0" destOrd="0" presId="urn:microsoft.com/office/officeart/2005/8/layout/default#1"/>
    <dgm:cxn modelId="{0D031944-9557-49FB-A9D5-8DE4D3522CD6}" type="presParOf" srcId="{FD5AA2A0-5D55-3E4C-9C7E-425495B0ACC9}" destId="{94D2728E-2CFE-2A47-AD82-F5A0190AEE7E}" srcOrd="1" destOrd="0" presId="urn:microsoft.com/office/officeart/2005/8/layout/default#1"/>
    <dgm:cxn modelId="{9505D7FA-E28E-4704-8DF0-E4A297B40EE5}" type="presParOf" srcId="{FD5AA2A0-5D55-3E4C-9C7E-425495B0ACC9}" destId="{ED3EDEE5-CFEA-FA4C-BC40-B3F2D9930A19}" srcOrd="2"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DD3BBF-DA71-AE4C-B0AE-913BEDFA348A}" type="doc">
      <dgm:prSet loTypeId="urn:microsoft.com/office/officeart/2009/3/layout/OpposingIdeas" loCatId="" qsTypeId="urn:microsoft.com/office/officeart/2005/8/quickstyle/3D3" qsCatId="3D" csTypeId="urn:microsoft.com/office/officeart/2005/8/colors/accent1_3" csCatId="accent1" phldr="1"/>
      <dgm:spPr/>
      <dgm:t>
        <a:bodyPr/>
        <a:lstStyle/>
        <a:p>
          <a:endParaRPr lang="en-US"/>
        </a:p>
      </dgm:t>
    </dgm:pt>
    <dgm:pt modelId="{3F5D44DD-9C68-7442-A3BE-D6F06EE8C03D}">
      <dgm:prSet phldrT="[Text]" custT="1"/>
      <dgm:spPr/>
      <dgm:t>
        <a:bodyPr/>
        <a:lstStyle/>
        <a:p>
          <a:pPr algn="ctr"/>
          <a:r>
            <a:rPr lang="en-US" sz="2800" dirty="0" smtClean="0"/>
            <a:t>Increase</a:t>
          </a:r>
          <a:endParaRPr lang="en-US" sz="2800" dirty="0"/>
        </a:p>
      </dgm:t>
    </dgm:pt>
    <dgm:pt modelId="{B3124E66-19BC-3E47-8D16-01673D3CE073}" type="parTrans" cxnId="{5F247879-5290-FC46-BFBE-42788DA75EE2}">
      <dgm:prSet/>
      <dgm:spPr/>
      <dgm:t>
        <a:bodyPr/>
        <a:lstStyle/>
        <a:p>
          <a:endParaRPr lang="en-US"/>
        </a:p>
      </dgm:t>
    </dgm:pt>
    <dgm:pt modelId="{A12F5E92-C4E6-DE48-B1DA-EAACE47AFC4A}" type="sibTrans" cxnId="{5F247879-5290-FC46-BFBE-42788DA75EE2}">
      <dgm:prSet/>
      <dgm:spPr/>
      <dgm:t>
        <a:bodyPr/>
        <a:lstStyle/>
        <a:p>
          <a:endParaRPr lang="en-US"/>
        </a:p>
      </dgm:t>
    </dgm:pt>
    <dgm:pt modelId="{C7963D63-9A4A-A543-BD6E-A67A8EFA2596}">
      <dgm:prSet phldrT="[Text]"/>
      <dgm:spPr/>
      <dgm:t>
        <a:bodyPr/>
        <a:lstStyle/>
        <a:p>
          <a:pPr algn="ctr"/>
          <a:r>
            <a:rPr lang="en-US" dirty="0" smtClean="0">
              <a:solidFill>
                <a:srgbClr val="FFFFFF"/>
              </a:solidFill>
            </a:rPr>
            <a:t>Poor Diet Habits</a:t>
          </a:r>
          <a:endParaRPr lang="en-US" dirty="0">
            <a:solidFill>
              <a:srgbClr val="FFFFFF"/>
            </a:solidFill>
          </a:endParaRPr>
        </a:p>
      </dgm:t>
    </dgm:pt>
    <dgm:pt modelId="{5075C1B8-7E92-174D-87B9-4F678A0229A0}" type="parTrans" cxnId="{82941DBC-9435-4A4B-84B0-C5B7E9ADEBA6}">
      <dgm:prSet/>
      <dgm:spPr/>
      <dgm:t>
        <a:bodyPr/>
        <a:lstStyle/>
        <a:p>
          <a:endParaRPr lang="en-US"/>
        </a:p>
      </dgm:t>
    </dgm:pt>
    <dgm:pt modelId="{2317A972-5286-8947-B4FD-99BBFA120306}" type="sibTrans" cxnId="{82941DBC-9435-4A4B-84B0-C5B7E9ADEBA6}">
      <dgm:prSet/>
      <dgm:spPr/>
      <dgm:t>
        <a:bodyPr/>
        <a:lstStyle/>
        <a:p>
          <a:endParaRPr lang="en-US"/>
        </a:p>
      </dgm:t>
    </dgm:pt>
    <dgm:pt modelId="{0E572753-320C-BA48-BF92-61B9A6802971}">
      <dgm:prSet phldrT="[Text]"/>
      <dgm:spPr/>
      <dgm:t>
        <a:bodyPr/>
        <a:lstStyle/>
        <a:p>
          <a:pPr algn="ctr"/>
          <a:r>
            <a:rPr lang="en-US" dirty="0" smtClean="0">
              <a:solidFill>
                <a:schemeClr val="bg1"/>
              </a:solidFill>
            </a:rPr>
            <a:t>Sleep</a:t>
          </a:r>
          <a:endParaRPr lang="en-US" dirty="0">
            <a:solidFill>
              <a:schemeClr val="bg1"/>
            </a:solidFill>
          </a:endParaRPr>
        </a:p>
      </dgm:t>
    </dgm:pt>
    <dgm:pt modelId="{FA1CBF98-EA48-F34F-A435-ABD74138E3EE}" type="sibTrans" cxnId="{021F77F2-AD49-CB44-8EB6-2471D52B8BDF}">
      <dgm:prSet/>
      <dgm:spPr/>
      <dgm:t>
        <a:bodyPr/>
        <a:lstStyle/>
        <a:p>
          <a:endParaRPr lang="en-US"/>
        </a:p>
      </dgm:t>
    </dgm:pt>
    <dgm:pt modelId="{2B3F6B86-B88D-AA4A-BB6E-4E1FEBE8A3C6}" type="parTrans" cxnId="{021F77F2-AD49-CB44-8EB6-2471D52B8BDF}">
      <dgm:prSet/>
      <dgm:spPr/>
      <dgm:t>
        <a:bodyPr/>
        <a:lstStyle/>
        <a:p>
          <a:endParaRPr lang="en-US"/>
        </a:p>
      </dgm:t>
    </dgm:pt>
    <dgm:pt modelId="{004B603D-4E11-FC4D-B3D0-7CA9398F075D}">
      <dgm:prSet phldrT="[Text]" custT="1"/>
      <dgm:spPr/>
      <dgm:t>
        <a:bodyPr/>
        <a:lstStyle/>
        <a:p>
          <a:pPr algn="ctr"/>
          <a:r>
            <a:rPr lang="en-US" sz="2800" dirty="0" smtClean="0"/>
            <a:t>Decrease</a:t>
          </a:r>
          <a:endParaRPr lang="en-US" sz="2800" dirty="0"/>
        </a:p>
      </dgm:t>
    </dgm:pt>
    <dgm:pt modelId="{724C0B7C-0C32-FF4F-A4DD-DC5782244C63}" type="sibTrans" cxnId="{BB1A7AEA-D128-2148-A192-D9850A78E6FC}">
      <dgm:prSet/>
      <dgm:spPr/>
      <dgm:t>
        <a:bodyPr/>
        <a:lstStyle/>
        <a:p>
          <a:endParaRPr lang="en-US"/>
        </a:p>
      </dgm:t>
    </dgm:pt>
    <dgm:pt modelId="{B3C7A27D-9953-224E-8E75-61A602E12367}" type="parTrans" cxnId="{BB1A7AEA-D128-2148-A192-D9850A78E6FC}">
      <dgm:prSet/>
      <dgm:spPr/>
      <dgm:t>
        <a:bodyPr/>
        <a:lstStyle/>
        <a:p>
          <a:endParaRPr lang="en-US"/>
        </a:p>
      </dgm:t>
    </dgm:pt>
    <dgm:pt modelId="{FE5B2A4A-8434-154E-BA4A-547BBA0F4547}" type="pres">
      <dgm:prSet presAssocID="{0CDD3BBF-DA71-AE4C-B0AE-913BEDFA348A}" presName="Name0" presStyleCnt="0">
        <dgm:presLayoutVars>
          <dgm:chMax val="2"/>
          <dgm:dir/>
          <dgm:animOne val="branch"/>
          <dgm:animLvl val="lvl"/>
          <dgm:resizeHandles val="exact"/>
        </dgm:presLayoutVars>
      </dgm:prSet>
      <dgm:spPr/>
      <dgm:t>
        <a:bodyPr/>
        <a:lstStyle/>
        <a:p>
          <a:endParaRPr lang="en-US"/>
        </a:p>
      </dgm:t>
    </dgm:pt>
    <dgm:pt modelId="{FF92042F-2D7B-D246-AD14-CCE0BB3C3B6F}" type="pres">
      <dgm:prSet presAssocID="{0CDD3BBF-DA71-AE4C-B0AE-913BEDFA348A}" presName="Background" presStyleLbl="node1" presStyleIdx="0" presStyleCnt="1"/>
      <dgm:spPr/>
      <dgm:t>
        <a:bodyPr/>
        <a:lstStyle/>
        <a:p>
          <a:endParaRPr lang="en-US"/>
        </a:p>
      </dgm:t>
    </dgm:pt>
    <dgm:pt modelId="{8B9E0667-4529-1C42-969C-6224EB126ADE}" type="pres">
      <dgm:prSet presAssocID="{0CDD3BBF-DA71-AE4C-B0AE-913BEDFA348A}" presName="Divider" presStyleLbl="callout" presStyleIdx="0" presStyleCnt="1"/>
      <dgm:spPr/>
      <dgm:t>
        <a:bodyPr/>
        <a:lstStyle/>
        <a:p>
          <a:endParaRPr lang="en-US"/>
        </a:p>
      </dgm:t>
    </dgm:pt>
    <dgm:pt modelId="{FE0B1777-09B6-144C-899A-8A9B8EC0E9F2}" type="pres">
      <dgm:prSet presAssocID="{0CDD3BBF-DA71-AE4C-B0AE-913BEDFA348A}" presName="ChildText1" presStyleLbl="revTx" presStyleIdx="0" presStyleCnt="0">
        <dgm:presLayoutVars>
          <dgm:chMax val="0"/>
          <dgm:chPref val="0"/>
          <dgm:bulletEnabled val="1"/>
        </dgm:presLayoutVars>
      </dgm:prSet>
      <dgm:spPr/>
      <dgm:t>
        <a:bodyPr/>
        <a:lstStyle/>
        <a:p>
          <a:endParaRPr lang="en-US"/>
        </a:p>
      </dgm:t>
    </dgm:pt>
    <dgm:pt modelId="{94F8CCB5-D70C-004C-B54C-34ADE25E1439}" type="pres">
      <dgm:prSet presAssocID="{0CDD3BBF-DA71-AE4C-B0AE-913BEDFA348A}" presName="ChildText2" presStyleLbl="revTx" presStyleIdx="0" presStyleCnt="0">
        <dgm:presLayoutVars>
          <dgm:chMax val="0"/>
          <dgm:chPref val="0"/>
          <dgm:bulletEnabled val="1"/>
        </dgm:presLayoutVars>
      </dgm:prSet>
      <dgm:spPr/>
      <dgm:t>
        <a:bodyPr/>
        <a:lstStyle/>
        <a:p>
          <a:endParaRPr lang="en-US"/>
        </a:p>
      </dgm:t>
    </dgm:pt>
    <dgm:pt modelId="{967D8297-BA13-CD41-A996-F8AB1372BF79}" type="pres">
      <dgm:prSet presAssocID="{0CDD3BBF-DA71-AE4C-B0AE-913BEDFA348A}" presName="ParentText1" presStyleLbl="revTx" presStyleIdx="0" presStyleCnt="0">
        <dgm:presLayoutVars>
          <dgm:chMax val="1"/>
          <dgm:chPref val="1"/>
        </dgm:presLayoutVars>
      </dgm:prSet>
      <dgm:spPr/>
      <dgm:t>
        <a:bodyPr/>
        <a:lstStyle/>
        <a:p>
          <a:endParaRPr lang="en-US"/>
        </a:p>
      </dgm:t>
    </dgm:pt>
    <dgm:pt modelId="{57763C0D-6429-2A43-9350-EB90C9D11490}" type="pres">
      <dgm:prSet presAssocID="{0CDD3BBF-DA71-AE4C-B0AE-913BEDFA348A}" presName="ParentShape1" presStyleLbl="alignImgPlace1" presStyleIdx="0" presStyleCnt="2" custLinFactX="300000" custLinFactNeighborX="400000" custLinFactNeighborY="19188">
        <dgm:presLayoutVars/>
      </dgm:prSet>
      <dgm:spPr/>
      <dgm:t>
        <a:bodyPr/>
        <a:lstStyle/>
        <a:p>
          <a:endParaRPr lang="en-US"/>
        </a:p>
      </dgm:t>
    </dgm:pt>
    <dgm:pt modelId="{F89A0E0F-5396-4843-8741-4B4F8B1D4C8E}" type="pres">
      <dgm:prSet presAssocID="{0CDD3BBF-DA71-AE4C-B0AE-913BEDFA348A}" presName="ParentText2" presStyleLbl="revTx" presStyleIdx="0" presStyleCnt="0">
        <dgm:presLayoutVars>
          <dgm:chMax val="1"/>
          <dgm:chPref val="1"/>
        </dgm:presLayoutVars>
      </dgm:prSet>
      <dgm:spPr/>
      <dgm:t>
        <a:bodyPr/>
        <a:lstStyle/>
        <a:p>
          <a:endParaRPr lang="en-US"/>
        </a:p>
      </dgm:t>
    </dgm:pt>
    <dgm:pt modelId="{C88A073C-5355-5E46-91F4-0DD453360BDE}" type="pres">
      <dgm:prSet presAssocID="{0CDD3BBF-DA71-AE4C-B0AE-913BEDFA348A}" presName="ParentShape2" presStyleLbl="alignImgPlace1" presStyleIdx="1" presStyleCnt="2" custLinFactX="-309212" custLinFactNeighborX="-400000" custLinFactNeighborY="-19188">
        <dgm:presLayoutVars/>
      </dgm:prSet>
      <dgm:spPr/>
      <dgm:t>
        <a:bodyPr/>
        <a:lstStyle/>
        <a:p>
          <a:endParaRPr lang="en-US"/>
        </a:p>
      </dgm:t>
    </dgm:pt>
  </dgm:ptLst>
  <dgm:cxnLst>
    <dgm:cxn modelId="{C55E1961-70FE-9B4C-B48C-4A38EAA01838}" type="presOf" srcId="{0CDD3BBF-DA71-AE4C-B0AE-913BEDFA348A}" destId="{FE5B2A4A-8434-154E-BA4A-547BBA0F4547}" srcOrd="0" destOrd="0" presId="urn:microsoft.com/office/officeart/2009/3/layout/OpposingIdeas"/>
    <dgm:cxn modelId="{50AEF53D-9FB5-E047-A153-50F845BEE2A7}" type="presOf" srcId="{C7963D63-9A4A-A543-BD6E-A67A8EFA2596}" destId="{FE0B1777-09B6-144C-899A-8A9B8EC0E9F2}" srcOrd="0" destOrd="0" presId="urn:microsoft.com/office/officeart/2009/3/layout/OpposingIdeas"/>
    <dgm:cxn modelId="{BB1A7AEA-D128-2148-A192-D9850A78E6FC}" srcId="{0CDD3BBF-DA71-AE4C-B0AE-913BEDFA348A}" destId="{004B603D-4E11-FC4D-B3D0-7CA9398F075D}" srcOrd="1" destOrd="0" parTransId="{B3C7A27D-9953-224E-8E75-61A602E12367}" sibTransId="{724C0B7C-0C32-FF4F-A4DD-DC5782244C63}"/>
    <dgm:cxn modelId="{82941DBC-9435-4A4B-84B0-C5B7E9ADEBA6}" srcId="{3F5D44DD-9C68-7442-A3BE-D6F06EE8C03D}" destId="{C7963D63-9A4A-A543-BD6E-A67A8EFA2596}" srcOrd="0" destOrd="0" parTransId="{5075C1B8-7E92-174D-87B9-4F678A0229A0}" sibTransId="{2317A972-5286-8947-B4FD-99BBFA120306}"/>
    <dgm:cxn modelId="{021F77F2-AD49-CB44-8EB6-2471D52B8BDF}" srcId="{004B603D-4E11-FC4D-B3D0-7CA9398F075D}" destId="{0E572753-320C-BA48-BF92-61B9A6802971}" srcOrd="0" destOrd="0" parTransId="{2B3F6B86-B88D-AA4A-BB6E-4E1FEBE8A3C6}" sibTransId="{FA1CBF98-EA48-F34F-A435-ABD74138E3EE}"/>
    <dgm:cxn modelId="{BBC7613D-58C1-194E-B1C2-C0DF51CFA994}" type="presOf" srcId="{004B603D-4E11-FC4D-B3D0-7CA9398F075D}" destId="{C88A073C-5355-5E46-91F4-0DD453360BDE}" srcOrd="1" destOrd="0" presId="urn:microsoft.com/office/officeart/2009/3/layout/OpposingIdeas"/>
    <dgm:cxn modelId="{332EBEA2-9315-9A4E-A01E-888B74F0FBC6}" type="presOf" srcId="{0E572753-320C-BA48-BF92-61B9A6802971}" destId="{94F8CCB5-D70C-004C-B54C-34ADE25E1439}" srcOrd="0" destOrd="0" presId="urn:microsoft.com/office/officeart/2009/3/layout/OpposingIdeas"/>
    <dgm:cxn modelId="{400EB4A0-C4EA-7048-AB2F-42F5D5EC0EC2}" type="presOf" srcId="{004B603D-4E11-FC4D-B3D0-7CA9398F075D}" destId="{F89A0E0F-5396-4843-8741-4B4F8B1D4C8E}" srcOrd="0" destOrd="0" presId="urn:microsoft.com/office/officeart/2009/3/layout/OpposingIdeas"/>
    <dgm:cxn modelId="{5F965568-B505-FB4C-BD5F-6CAE4FBBFF95}" type="presOf" srcId="{3F5D44DD-9C68-7442-A3BE-D6F06EE8C03D}" destId="{57763C0D-6429-2A43-9350-EB90C9D11490}" srcOrd="1" destOrd="0" presId="urn:microsoft.com/office/officeart/2009/3/layout/OpposingIdeas"/>
    <dgm:cxn modelId="{5F247879-5290-FC46-BFBE-42788DA75EE2}" srcId="{0CDD3BBF-DA71-AE4C-B0AE-913BEDFA348A}" destId="{3F5D44DD-9C68-7442-A3BE-D6F06EE8C03D}" srcOrd="0" destOrd="0" parTransId="{B3124E66-19BC-3E47-8D16-01673D3CE073}" sibTransId="{A12F5E92-C4E6-DE48-B1DA-EAACE47AFC4A}"/>
    <dgm:cxn modelId="{9F319C8B-6531-8244-B6A2-F33B93890F54}" type="presOf" srcId="{3F5D44DD-9C68-7442-A3BE-D6F06EE8C03D}" destId="{967D8297-BA13-CD41-A996-F8AB1372BF79}" srcOrd="0" destOrd="0" presId="urn:microsoft.com/office/officeart/2009/3/layout/OpposingIdeas"/>
    <dgm:cxn modelId="{42CA8622-5699-664F-BF20-4CE7C33AD0A0}" type="presParOf" srcId="{FE5B2A4A-8434-154E-BA4A-547BBA0F4547}" destId="{FF92042F-2D7B-D246-AD14-CCE0BB3C3B6F}" srcOrd="0" destOrd="0" presId="urn:microsoft.com/office/officeart/2009/3/layout/OpposingIdeas"/>
    <dgm:cxn modelId="{310B969B-D52E-4147-9448-70EBEB3386B6}" type="presParOf" srcId="{FE5B2A4A-8434-154E-BA4A-547BBA0F4547}" destId="{8B9E0667-4529-1C42-969C-6224EB126ADE}" srcOrd="1" destOrd="0" presId="urn:microsoft.com/office/officeart/2009/3/layout/OpposingIdeas"/>
    <dgm:cxn modelId="{86EC2248-A137-904F-94C1-889C26953245}" type="presParOf" srcId="{FE5B2A4A-8434-154E-BA4A-547BBA0F4547}" destId="{FE0B1777-09B6-144C-899A-8A9B8EC0E9F2}" srcOrd="2" destOrd="0" presId="urn:microsoft.com/office/officeart/2009/3/layout/OpposingIdeas"/>
    <dgm:cxn modelId="{C549A846-CDC8-9D41-8EFC-007E7DA7653A}" type="presParOf" srcId="{FE5B2A4A-8434-154E-BA4A-547BBA0F4547}" destId="{94F8CCB5-D70C-004C-B54C-34ADE25E1439}" srcOrd="3" destOrd="0" presId="urn:microsoft.com/office/officeart/2009/3/layout/OpposingIdeas"/>
    <dgm:cxn modelId="{DB2BFA49-752D-B349-BA40-92E10755C277}" type="presParOf" srcId="{FE5B2A4A-8434-154E-BA4A-547BBA0F4547}" destId="{967D8297-BA13-CD41-A996-F8AB1372BF79}" srcOrd="4" destOrd="0" presId="urn:microsoft.com/office/officeart/2009/3/layout/OpposingIdeas"/>
    <dgm:cxn modelId="{B2FE237F-01CE-C14A-B86E-3A6D778F29B6}" type="presParOf" srcId="{FE5B2A4A-8434-154E-BA4A-547BBA0F4547}" destId="{57763C0D-6429-2A43-9350-EB90C9D11490}" srcOrd="5" destOrd="0" presId="urn:microsoft.com/office/officeart/2009/3/layout/OpposingIdeas"/>
    <dgm:cxn modelId="{739DA8B1-FD6B-6745-A70D-3336E568DA10}" type="presParOf" srcId="{FE5B2A4A-8434-154E-BA4A-547BBA0F4547}" destId="{F89A0E0F-5396-4843-8741-4B4F8B1D4C8E}" srcOrd="6" destOrd="0" presId="urn:microsoft.com/office/officeart/2009/3/layout/OpposingIdeas"/>
    <dgm:cxn modelId="{FF3DC94E-E7C8-1A46-96AB-90DDCA205CC3}" type="presParOf" srcId="{FE5B2A4A-8434-154E-BA4A-547BBA0F4547}" destId="{C88A073C-5355-5E46-91F4-0DD453360BDE}"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7BB04E-FADE-0F4F-BE60-6A4F081EFF00}" type="doc">
      <dgm:prSet loTypeId="urn:microsoft.com/office/officeart/2005/8/layout/process4" loCatId="" qsTypeId="urn:microsoft.com/office/officeart/2005/8/quickstyle/simple5" qsCatId="simple" csTypeId="urn:microsoft.com/office/officeart/2005/8/colors/accent1_2" csCatId="accent1" phldr="1"/>
      <dgm:spPr/>
    </dgm:pt>
    <dgm:pt modelId="{5178C8C2-4C0E-4A43-BB66-1CE9A97333C7}">
      <dgm:prSet phldrT="[Text]"/>
      <dgm:spPr/>
      <dgm:t>
        <a:bodyPr/>
        <a:lstStyle/>
        <a:p>
          <a:r>
            <a:rPr lang="en-US" dirty="0" smtClean="0"/>
            <a:t>Sugar</a:t>
          </a:r>
          <a:endParaRPr lang="en-US" dirty="0"/>
        </a:p>
      </dgm:t>
    </dgm:pt>
    <dgm:pt modelId="{7B7354A2-4120-484B-B5B4-AC51AE10945F}" type="parTrans" cxnId="{D8CD68C2-D13F-EA48-9C1E-9FF99B8F6B18}">
      <dgm:prSet/>
      <dgm:spPr/>
      <dgm:t>
        <a:bodyPr/>
        <a:lstStyle/>
        <a:p>
          <a:endParaRPr lang="en-US"/>
        </a:p>
      </dgm:t>
    </dgm:pt>
    <dgm:pt modelId="{1ED970D3-09BE-2149-8F6A-D45AB5C272DE}" type="sibTrans" cxnId="{D8CD68C2-D13F-EA48-9C1E-9FF99B8F6B18}">
      <dgm:prSet/>
      <dgm:spPr/>
      <dgm:t>
        <a:bodyPr/>
        <a:lstStyle/>
        <a:p>
          <a:endParaRPr lang="en-US"/>
        </a:p>
      </dgm:t>
    </dgm:pt>
    <dgm:pt modelId="{1C2E58CB-1B5C-D442-8B2E-566336EE30EB}">
      <dgm:prSet phldrT="[Text]"/>
      <dgm:spPr/>
      <dgm:t>
        <a:bodyPr/>
        <a:lstStyle/>
        <a:p>
          <a:r>
            <a:rPr lang="en-US" dirty="0" smtClean="0"/>
            <a:t>Alcohol</a:t>
          </a:r>
          <a:endParaRPr lang="en-US" dirty="0"/>
        </a:p>
      </dgm:t>
    </dgm:pt>
    <dgm:pt modelId="{F4705515-6B65-BD44-9DB4-EDD8C1FA2478}" type="parTrans" cxnId="{2B07766F-DAF9-984E-B095-EBF776782E98}">
      <dgm:prSet/>
      <dgm:spPr/>
      <dgm:t>
        <a:bodyPr/>
        <a:lstStyle/>
        <a:p>
          <a:endParaRPr lang="en-US"/>
        </a:p>
      </dgm:t>
    </dgm:pt>
    <dgm:pt modelId="{8B88B759-8338-024C-85BA-A1C6775BD714}" type="sibTrans" cxnId="{2B07766F-DAF9-984E-B095-EBF776782E98}">
      <dgm:prSet/>
      <dgm:spPr/>
      <dgm:t>
        <a:bodyPr/>
        <a:lstStyle/>
        <a:p>
          <a:endParaRPr lang="en-US"/>
        </a:p>
      </dgm:t>
    </dgm:pt>
    <dgm:pt modelId="{02254B97-DB0A-9543-AC0A-E6E156A4BBD2}">
      <dgm:prSet phldrT="[Text]"/>
      <dgm:spPr/>
      <dgm:t>
        <a:bodyPr/>
        <a:lstStyle/>
        <a:p>
          <a:r>
            <a:rPr lang="en-US" dirty="0" smtClean="0"/>
            <a:t>Caffeine</a:t>
          </a:r>
          <a:endParaRPr lang="en-US" dirty="0"/>
        </a:p>
      </dgm:t>
    </dgm:pt>
    <dgm:pt modelId="{ED28AA58-744D-1C4F-B798-2B7E721DBF30}" type="parTrans" cxnId="{7E29560F-5D9E-CC4A-9A9A-280D9BFFDDBA}">
      <dgm:prSet/>
      <dgm:spPr/>
      <dgm:t>
        <a:bodyPr/>
        <a:lstStyle/>
        <a:p>
          <a:endParaRPr lang="en-US"/>
        </a:p>
      </dgm:t>
    </dgm:pt>
    <dgm:pt modelId="{F4ADF0E2-9602-CD4D-A2A9-2A701F909D2F}" type="sibTrans" cxnId="{7E29560F-5D9E-CC4A-9A9A-280D9BFFDDBA}">
      <dgm:prSet/>
      <dgm:spPr/>
      <dgm:t>
        <a:bodyPr/>
        <a:lstStyle/>
        <a:p>
          <a:endParaRPr lang="en-US"/>
        </a:p>
      </dgm:t>
    </dgm:pt>
    <dgm:pt modelId="{5D4E9C00-E29A-154F-B81A-A54C5887560F}" type="pres">
      <dgm:prSet presAssocID="{457BB04E-FADE-0F4F-BE60-6A4F081EFF00}" presName="Name0" presStyleCnt="0">
        <dgm:presLayoutVars>
          <dgm:dir/>
          <dgm:animLvl val="lvl"/>
          <dgm:resizeHandles val="exact"/>
        </dgm:presLayoutVars>
      </dgm:prSet>
      <dgm:spPr/>
    </dgm:pt>
    <dgm:pt modelId="{BFE3154A-5D90-0842-BCC4-99ABAFAD6434}" type="pres">
      <dgm:prSet presAssocID="{02254B97-DB0A-9543-AC0A-E6E156A4BBD2}" presName="boxAndChildren" presStyleCnt="0"/>
      <dgm:spPr/>
    </dgm:pt>
    <dgm:pt modelId="{D97E5A80-FAB9-5A47-8705-C92FCCAD419F}" type="pres">
      <dgm:prSet presAssocID="{02254B97-DB0A-9543-AC0A-E6E156A4BBD2}" presName="parentTextBox" presStyleLbl="node1" presStyleIdx="0" presStyleCnt="3"/>
      <dgm:spPr/>
      <dgm:t>
        <a:bodyPr/>
        <a:lstStyle/>
        <a:p>
          <a:endParaRPr lang="en-US"/>
        </a:p>
      </dgm:t>
    </dgm:pt>
    <dgm:pt modelId="{D4B77422-66BE-6E4D-B888-563B8A23E19B}" type="pres">
      <dgm:prSet presAssocID="{8B88B759-8338-024C-85BA-A1C6775BD714}" presName="sp" presStyleCnt="0"/>
      <dgm:spPr/>
    </dgm:pt>
    <dgm:pt modelId="{F483A1E5-28F1-5449-861B-11D914F27659}" type="pres">
      <dgm:prSet presAssocID="{1C2E58CB-1B5C-D442-8B2E-566336EE30EB}" presName="arrowAndChildren" presStyleCnt="0"/>
      <dgm:spPr/>
    </dgm:pt>
    <dgm:pt modelId="{C267F1F4-CA88-204F-ACF9-A699005E8890}" type="pres">
      <dgm:prSet presAssocID="{1C2E58CB-1B5C-D442-8B2E-566336EE30EB}" presName="parentTextArrow" presStyleLbl="node1" presStyleIdx="1" presStyleCnt="3"/>
      <dgm:spPr/>
      <dgm:t>
        <a:bodyPr/>
        <a:lstStyle/>
        <a:p>
          <a:endParaRPr lang="en-US"/>
        </a:p>
      </dgm:t>
    </dgm:pt>
    <dgm:pt modelId="{CE85CB54-E810-AC42-AD06-3FC1453DA015}" type="pres">
      <dgm:prSet presAssocID="{1ED970D3-09BE-2149-8F6A-D45AB5C272DE}" presName="sp" presStyleCnt="0"/>
      <dgm:spPr/>
    </dgm:pt>
    <dgm:pt modelId="{ED6E2F42-9E7A-204F-95B2-4F9852634907}" type="pres">
      <dgm:prSet presAssocID="{5178C8C2-4C0E-4A43-BB66-1CE9A97333C7}" presName="arrowAndChildren" presStyleCnt="0"/>
      <dgm:spPr/>
    </dgm:pt>
    <dgm:pt modelId="{E9B4FB6A-D2A3-A64E-9980-2C10340C756B}" type="pres">
      <dgm:prSet presAssocID="{5178C8C2-4C0E-4A43-BB66-1CE9A97333C7}" presName="parentTextArrow" presStyleLbl="node1" presStyleIdx="2" presStyleCnt="3"/>
      <dgm:spPr/>
      <dgm:t>
        <a:bodyPr/>
        <a:lstStyle/>
        <a:p>
          <a:endParaRPr lang="en-US"/>
        </a:p>
      </dgm:t>
    </dgm:pt>
  </dgm:ptLst>
  <dgm:cxnLst>
    <dgm:cxn modelId="{3550A339-456D-E24B-9BEF-DE0AFF3CA5F7}" type="presOf" srcId="{5178C8C2-4C0E-4A43-BB66-1CE9A97333C7}" destId="{E9B4FB6A-D2A3-A64E-9980-2C10340C756B}" srcOrd="0" destOrd="0" presId="urn:microsoft.com/office/officeart/2005/8/layout/process4"/>
    <dgm:cxn modelId="{EF336C87-A3A0-1243-A94D-44666A8D4E1C}" type="presOf" srcId="{1C2E58CB-1B5C-D442-8B2E-566336EE30EB}" destId="{C267F1F4-CA88-204F-ACF9-A699005E8890}" srcOrd="0" destOrd="0" presId="urn:microsoft.com/office/officeart/2005/8/layout/process4"/>
    <dgm:cxn modelId="{D8CD68C2-D13F-EA48-9C1E-9FF99B8F6B18}" srcId="{457BB04E-FADE-0F4F-BE60-6A4F081EFF00}" destId="{5178C8C2-4C0E-4A43-BB66-1CE9A97333C7}" srcOrd="0" destOrd="0" parTransId="{7B7354A2-4120-484B-B5B4-AC51AE10945F}" sibTransId="{1ED970D3-09BE-2149-8F6A-D45AB5C272DE}"/>
    <dgm:cxn modelId="{7E29560F-5D9E-CC4A-9A9A-280D9BFFDDBA}" srcId="{457BB04E-FADE-0F4F-BE60-6A4F081EFF00}" destId="{02254B97-DB0A-9543-AC0A-E6E156A4BBD2}" srcOrd="2" destOrd="0" parTransId="{ED28AA58-744D-1C4F-B798-2B7E721DBF30}" sibTransId="{F4ADF0E2-9602-CD4D-A2A9-2A701F909D2F}"/>
    <dgm:cxn modelId="{2B07766F-DAF9-984E-B095-EBF776782E98}" srcId="{457BB04E-FADE-0F4F-BE60-6A4F081EFF00}" destId="{1C2E58CB-1B5C-D442-8B2E-566336EE30EB}" srcOrd="1" destOrd="0" parTransId="{F4705515-6B65-BD44-9DB4-EDD8C1FA2478}" sibTransId="{8B88B759-8338-024C-85BA-A1C6775BD714}"/>
    <dgm:cxn modelId="{2466E64B-B10A-3347-95A9-83D9F994C937}" type="presOf" srcId="{457BB04E-FADE-0F4F-BE60-6A4F081EFF00}" destId="{5D4E9C00-E29A-154F-B81A-A54C5887560F}" srcOrd="0" destOrd="0" presId="urn:microsoft.com/office/officeart/2005/8/layout/process4"/>
    <dgm:cxn modelId="{179BE8C6-1056-9849-BE0F-D83598D43B74}" type="presOf" srcId="{02254B97-DB0A-9543-AC0A-E6E156A4BBD2}" destId="{D97E5A80-FAB9-5A47-8705-C92FCCAD419F}" srcOrd="0" destOrd="0" presId="urn:microsoft.com/office/officeart/2005/8/layout/process4"/>
    <dgm:cxn modelId="{1441E33A-CDB7-E842-83C8-0E827B91EB92}" type="presParOf" srcId="{5D4E9C00-E29A-154F-B81A-A54C5887560F}" destId="{BFE3154A-5D90-0842-BCC4-99ABAFAD6434}" srcOrd="0" destOrd="0" presId="urn:microsoft.com/office/officeart/2005/8/layout/process4"/>
    <dgm:cxn modelId="{FF49AB2C-E579-1A47-9675-9078A8D5FC1D}" type="presParOf" srcId="{BFE3154A-5D90-0842-BCC4-99ABAFAD6434}" destId="{D97E5A80-FAB9-5A47-8705-C92FCCAD419F}" srcOrd="0" destOrd="0" presId="urn:microsoft.com/office/officeart/2005/8/layout/process4"/>
    <dgm:cxn modelId="{7267AFB6-145E-4947-90C1-0DD0910B523B}" type="presParOf" srcId="{5D4E9C00-E29A-154F-B81A-A54C5887560F}" destId="{D4B77422-66BE-6E4D-B888-563B8A23E19B}" srcOrd="1" destOrd="0" presId="urn:microsoft.com/office/officeart/2005/8/layout/process4"/>
    <dgm:cxn modelId="{1ACC1DFA-3297-2148-86C9-F4DDCAB73D41}" type="presParOf" srcId="{5D4E9C00-E29A-154F-B81A-A54C5887560F}" destId="{F483A1E5-28F1-5449-861B-11D914F27659}" srcOrd="2" destOrd="0" presId="urn:microsoft.com/office/officeart/2005/8/layout/process4"/>
    <dgm:cxn modelId="{40DD13A3-2FF3-2542-BA76-1B22C3ACE155}" type="presParOf" srcId="{F483A1E5-28F1-5449-861B-11D914F27659}" destId="{C267F1F4-CA88-204F-ACF9-A699005E8890}" srcOrd="0" destOrd="0" presId="urn:microsoft.com/office/officeart/2005/8/layout/process4"/>
    <dgm:cxn modelId="{00C7D10E-05B4-BB40-A149-5AC9F951335E}" type="presParOf" srcId="{5D4E9C00-E29A-154F-B81A-A54C5887560F}" destId="{CE85CB54-E810-AC42-AD06-3FC1453DA015}" srcOrd="3" destOrd="0" presId="urn:microsoft.com/office/officeart/2005/8/layout/process4"/>
    <dgm:cxn modelId="{D5D82377-FF38-6446-8B71-C69EB223B7AF}" type="presParOf" srcId="{5D4E9C00-E29A-154F-B81A-A54C5887560F}" destId="{ED6E2F42-9E7A-204F-95B2-4F9852634907}" srcOrd="4" destOrd="0" presId="urn:microsoft.com/office/officeart/2005/8/layout/process4"/>
    <dgm:cxn modelId="{828FACD7-D929-6E47-B35A-A742B1F703A3}" type="presParOf" srcId="{ED6E2F42-9E7A-204F-95B2-4F9852634907}" destId="{E9B4FB6A-D2A3-A64E-9980-2C10340C756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61494A-A833-4EB0-982B-287437C9A6C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B195DD4-71B0-482E-97EB-46F45E17348B}">
      <dgm:prSet phldrT="[Text]"/>
      <dgm:spPr/>
      <dgm:t>
        <a:bodyPr/>
        <a:lstStyle/>
        <a:p>
          <a:pPr algn="ctr"/>
          <a:r>
            <a:rPr lang="en-US" dirty="0" smtClean="0"/>
            <a:t>Restless Leg Syndrome</a:t>
          </a:r>
          <a:endParaRPr lang="en-US" dirty="0"/>
        </a:p>
      </dgm:t>
    </dgm:pt>
    <dgm:pt modelId="{B8AC6ACC-0CB4-4DC4-981D-E9EC7A6FDACF}" type="parTrans" cxnId="{4F73AD67-D495-4153-A8B0-0D4EB2F3C9F9}">
      <dgm:prSet/>
      <dgm:spPr/>
      <dgm:t>
        <a:bodyPr/>
        <a:lstStyle/>
        <a:p>
          <a:pPr algn="ctr"/>
          <a:endParaRPr lang="en-US"/>
        </a:p>
      </dgm:t>
    </dgm:pt>
    <dgm:pt modelId="{6CAC4480-BC8E-44E2-9EB8-E007B0C703F2}" type="sibTrans" cxnId="{4F73AD67-D495-4153-A8B0-0D4EB2F3C9F9}">
      <dgm:prSet/>
      <dgm:spPr/>
      <dgm:t>
        <a:bodyPr/>
        <a:lstStyle/>
        <a:p>
          <a:pPr algn="ctr"/>
          <a:endParaRPr lang="en-US"/>
        </a:p>
      </dgm:t>
    </dgm:pt>
    <dgm:pt modelId="{6CB15F74-1174-4A3B-BD49-10E7C50A1AA7}">
      <dgm:prSet phldrT="[Text]"/>
      <dgm:spPr/>
      <dgm:t>
        <a:bodyPr/>
        <a:lstStyle/>
        <a:p>
          <a:pPr algn="ctr"/>
          <a:r>
            <a:rPr lang="en-US" dirty="0" smtClean="0"/>
            <a:t>Insomnia</a:t>
          </a:r>
          <a:endParaRPr lang="en-US" dirty="0"/>
        </a:p>
      </dgm:t>
    </dgm:pt>
    <dgm:pt modelId="{37532190-B683-4282-8906-B1A1E5781C10}" type="parTrans" cxnId="{6E28E27D-F6E4-438F-B102-C53FC67607D9}">
      <dgm:prSet/>
      <dgm:spPr/>
      <dgm:t>
        <a:bodyPr/>
        <a:lstStyle/>
        <a:p>
          <a:pPr algn="ctr"/>
          <a:endParaRPr lang="en-US"/>
        </a:p>
      </dgm:t>
    </dgm:pt>
    <dgm:pt modelId="{A45885DB-D3AD-48C4-A01E-1C54042AC3FA}" type="sibTrans" cxnId="{6E28E27D-F6E4-438F-B102-C53FC67607D9}">
      <dgm:prSet/>
      <dgm:spPr/>
      <dgm:t>
        <a:bodyPr/>
        <a:lstStyle/>
        <a:p>
          <a:pPr algn="ctr"/>
          <a:endParaRPr lang="en-US"/>
        </a:p>
      </dgm:t>
    </dgm:pt>
    <dgm:pt modelId="{48C28C62-DDA8-4911-A43E-CF56FF616C38}">
      <dgm:prSet phldrT="[Text]"/>
      <dgm:spPr/>
      <dgm:t>
        <a:bodyPr/>
        <a:lstStyle/>
        <a:p>
          <a:pPr algn="ctr"/>
          <a:r>
            <a:rPr lang="en-US" dirty="0" smtClean="0"/>
            <a:t>Sleep Apnea</a:t>
          </a:r>
          <a:endParaRPr lang="en-US" dirty="0"/>
        </a:p>
      </dgm:t>
    </dgm:pt>
    <dgm:pt modelId="{FFFF13D7-ABD3-47F8-9521-2233B24CE564}" type="parTrans" cxnId="{35BDD17E-E020-4DE6-828F-69A0FC95BB76}">
      <dgm:prSet/>
      <dgm:spPr/>
      <dgm:t>
        <a:bodyPr/>
        <a:lstStyle/>
        <a:p>
          <a:pPr algn="ctr"/>
          <a:endParaRPr lang="en-US"/>
        </a:p>
      </dgm:t>
    </dgm:pt>
    <dgm:pt modelId="{92323828-ADCC-4AC0-90FB-567D4F84AAAD}" type="sibTrans" cxnId="{35BDD17E-E020-4DE6-828F-69A0FC95BB76}">
      <dgm:prSet/>
      <dgm:spPr/>
      <dgm:t>
        <a:bodyPr/>
        <a:lstStyle/>
        <a:p>
          <a:pPr algn="ctr"/>
          <a:endParaRPr lang="en-US"/>
        </a:p>
      </dgm:t>
    </dgm:pt>
    <dgm:pt modelId="{380F7B78-D84D-426A-B4B9-C71AB34526B5}" type="pres">
      <dgm:prSet presAssocID="{7661494A-A833-4EB0-982B-287437C9A6CC}" presName="linear" presStyleCnt="0">
        <dgm:presLayoutVars>
          <dgm:animLvl val="lvl"/>
          <dgm:resizeHandles val="exact"/>
        </dgm:presLayoutVars>
      </dgm:prSet>
      <dgm:spPr/>
      <dgm:t>
        <a:bodyPr/>
        <a:lstStyle/>
        <a:p>
          <a:endParaRPr lang="en-US"/>
        </a:p>
      </dgm:t>
    </dgm:pt>
    <dgm:pt modelId="{1817CB4F-D64D-40A5-8C8A-072BB28DAC26}" type="pres">
      <dgm:prSet presAssocID="{0B195DD4-71B0-482E-97EB-46F45E17348B}" presName="parentText" presStyleLbl="node1" presStyleIdx="0" presStyleCnt="3">
        <dgm:presLayoutVars>
          <dgm:chMax val="0"/>
          <dgm:bulletEnabled val="1"/>
        </dgm:presLayoutVars>
      </dgm:prSet>
      <dgm:spPr/>
      <dgm:t>
        <a:bodyPr/>
        <a:lstStyle/>
        <a:p>
          <a:endParaRPr lang="en-US"/>
        </a:p>
      </dgm:t>
    </dgm:pt>
    <dgm:pt modelId="{3D18C61B-D8B1-4992-9173-B3AFF9C2402E}" type="pres">
      <dgm:prSet presAssocID="{6CAC4480-BC8E-44E2-9EB8-E007B0C703F2}" presName="spacer" presStyleCnt="0"/>
      <dgm:spPr/>
      <dgm:t>
        <a:bodyPr/>
        <a:lstStyle/>
        <a:p>
          <a:endParaRPr lang="en-US"/>
        </a:p>
      </dgm:t>
    </dgm:pt>
    <dgm:pt modelId="{C16480CC-9046-47E6-95EE-48F4A5527798}" type="pres">
      <dgm:prSet presAssocID="{6CB15F74-1174-4A3B-BD49-10E7C50A1AA7}" presName="parentText" presStyleLbl="node1" presStyleIdx="1" presStyleCnt="3">
        <dgm:presLayoutVars>
          <dgm:chMax val="0"/>
          <dgm:bulletEnabled val="1"/>
        </dgm:presLayoutVars>
      </dgm:prSet>
      <dgm:spPr/>
      <dgm:t>
        <a:bodyPr/>
        <a:lstStyle/>
        <a:p>
          <a:endParaRPr lang="en-US"/>
        </a:p>
      </dgm:t>
    </dgm:pt>
    <dgm:pt modelId="{556BC67A-9B4D-4321-8B88-97EEAE462267}" type="pres">
      <dgm:prSet presAssocID="{A45885DB-D3AD-48C4-A01E-1C54042AC3FA}" presName="spacer" presStyleCnt="0"/>
      <dgm:spPr/>
      <dgm:t>
        <a:bodyPr/>
        <a:lstStyle/>
        <a:p>
          <a:endParaRPr lang="en-US"/>
        </a:p>
      </dgm:t>
    </dgm:pt>
    <dgm:pt modelId="{0292E9BF-ED36-4911-A6A7-CA09F9205198}" type="pres">
      <dgm:prSet presAssocID="{48C28C62-DDA8-4911-A43E-CF56FF616C38}" presName="parentText" presStyleLbl="node1" presStyleIdx="2" presStyleCnt="3">
        <dgm:presLayoutVars>
          <dgm:chMax val="0"/>
          <dgm:bulletEnabled val="1"/>
        </dgm:presLayoutVars>
      </dgm:prSet>
      <dgm:spPr/>
      <dgm:t>
        <a:bodyPr/>
        <a:lstStyle/>
        <a:p>
          <a:endParaRPr lang="en-US"/>
        </a:p>
      </dgm:t>
    </dgm:pt>
  </dgm:ptLst>
  <dgm:cxnLst>
    <dgm:cxn modelId="{9A0B7220-AFD2-40FA-ADC5-B814A28D30D2}" type="presOf" srcId="{7661494A-A833-4EB0-982B-287437C9A6CC}" destId="{380F7B78-D84D-426A-B4B9-C71AB34526B5}" srcOrd="0" destOrd="0" presId="urn:microsoft.com/office/officeart/2005/8/layout/vList2"/>
    <dgm:cxn modelId="{4F73AD67-D495-4153-A8B0-0D4EB2F3C9F9}" srcId="{7661494A-A833-4EB0-982B-287437C9A6CC}" destId="{0B195DD4-71B0-482E-97EB-46F45E17348B}" srcOrd="0" destOrd="0" parTransId="{B8AC6ACC-0CB4-4DC4-981D-E9EC7A6FDACF}" sibTransId="{6CAC4480-BC8E-44E2-9EB8-E007B0C703F2}"/>
    <dgm:cxn modelId="{4A2A73E7-ED11-4487-825C-119FED5463EB}" type="presOf" srcId="{48C28C62-DDA8-4911-A43E-CF56FF616C38}" destId="{0292E9BF-ED36-4911-A6A7-CA09F9205198}" srcOrd="0" destOrd="0" presId="urn:microsoft.com/office/officeart/2005/8/layout/vList2"/>
    <dgm:cxn modelId="{625FE736-8EB2-4B62-AA2C-E1AF03A2FFD4}" type="presOf" srcId="{6CB15F74-1174-4A3B-BD49-10E7C50A1AA7}" destId="{C16480CC-9046-47E6-95EE-48F4A5527798}" srcOrd="0" destOrd="0" presId="urn:microsoft.com/office/officeart/2005/8/layout/vList2"/>
    <dgm:cxn modelId="{6E28E27D-F6E4-438F-B102-C53FC67607D9}" srcId="{7661494A-A833-4EB0-982B-287437C9A6CC}" destId="{6CB15F74-1174-4A3B-BD49-10E7C50A1AA7}" srcOrd="1" destOrd="0" parTransId="{37532190-B683-4282-8906-B1A1E5781C10}" sibTransId="{A45885DB-D3AD-48C4-A01E-1C54042AC3FA}"/>
    <dgm:cxn modelId="{35BDD17E-E020-4DE6-828F-69A0FC95BB76}" srcId="{7661494A-A833-4EB0-982B-287437C9A6CC}" destId="{48C28C62-DDA8-4911-A43E-CF56FF616C38}" srcOrd="2" destOrd="0" parTransId="{FFFF13D7-ABD3-47F8-9521-2233B24CE564}" sibTransId="{92323828-ADCC-4AC0-90FB-567D4F84AAAD}"/>
    <dgm:cxn modelId="{A80FDF67-0440-4BEE-ABD8-4B6718D7E06C}" type="presOf" srcId="{0B195DD4-71B0-482E-97EB-46F45E17348B}" destId="{1817CB4F-D64D-40A5-8C8A-072BB28DAC26}" srcOrd="0" destOrd="0" presId="urn:microsoft.com/office/officeart/2005/8/layout/vList2"/>
    <dgm:cxn modelId="{5CBF44CF-9048-461F-A93D-E679811BD683}" type="presParOf" srcId="{380F7B78-D84D-426A-B4B9-C71AB34526B5}" destId="{1817CB4F-D64D-40A5-8C8A-072BB28DAC26}" srcOrd="0" destOrd="0" presId="urn:microsoft.com/office/officeart/2005/8/layout/vList2"/>
    <dgm:cxn modelId="{81E66EB6-AE6E-42CC-8342-6D179CD0BCCE}" type="presParOf" srcId="{380F7B78-D84D-426A-B4B9-C71AB34526B5}" destId="{3D18C61B-D8B1-4992-9173-B3AFF9C2402E}" srcOrd="1" destOrd="0" presId="urn:microsoft.com/office/officeart/2005/8/layout/vList2"/>
    <dgm:cxn modelId="{B4BD87AA-62E9-47A5-8D93-544B8AEAC452}" type="presParOf" srcId="{380F7B78-D84D-426A-B4B9-C71AB34526B5}" destId="{C16480CC-9046-47E6-95EE-48F4A5527798}" srcOrd="2" destOrd="0" presId="urn:microsoft.com/office/officeart/2005/8/layout/vList2"/>
    <dgm:cxn modelId="{A05E8299-9C3F-4D2E-942A-BD720303CDAF}" type="presParOf" srcId="{380F7B78-D84D-426A-B4B9-C71AB34526B5}" destId="{556BC67A-9B4D-4321-8B88-97EEAE462267}" srcOrd="3" destOrd="0" presId="urn:microsoft.com/office/officeart/2005/8/layout/vList2"/>
    <dgm:cxn modelId="{F270A985-F1CB-4E5D-A115-FCDE2FBD6F09}" type="presParOf" srcId="{380F7B78-D84D-426A-B4B9-C71AB34526B5}" destId="{0292E9BF-ED36-4911-A6A7-CA09F9205198}" srcOrd="4" destOrd="0" presId="urn:microsoft.com/office/officeart/2005/8/layout/vList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70F1F3-BB3C-4F43-9E91-C7B3C40B26BD}"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C819C722-9D2C-4046-94B2-FD2E65713620}">
      <dgm:prSet phldrT="[Text]" custT="1"/>
      <dgm:spPr/>
      <dgm:t>
        <a:bodyPr/>
        <a:lstStyle/>
        <a:p>
          <a:r>
            <a:rPr lang="en-US" sz="2800" dirty="0" smtClean="0"/>
            <a:t>Aerobic Training</a:t>
          </a:r>
          <a:endParaRPr lang="en-US" sz="2800" dirty="0"/>
        </a:p>
      </dgm:t>
    </dgm:pt>
    <dgm:pt modelId="{7534EF58-97B8-C843-91A0-4E8FF1127123}" type="parTrans" cxnId="{4FD93DF4-1295-424C-956E-DCE9EAA13E98}">
      <dgm:prSet/>
      <dgm:spPr/>
      <dgm:t>
        <a:bodyPr/>
        <a:lstStyle/>
        <a:p>
          <a:endParaRPr lang="en-US"/>
        </a:p>
      </dgm:t>
    </dgm:pt>
    <dgm:pt modelId="{70ED1091-253F-1C4A-9097-A9198058E58F}" type="sibTrans" cxnId="{4FD93DF4-1295-424C-956E-DCE9EAA13E98}">
      <dgm:prSet/>
      <dgm:spPr/>
      <dgm:t>
        <a:bodyPr/>
        <a:lstStyle/>
        <a:p>
          <a:endParaRPr lang="en-US"/>
        </a:p>
      </dgm:t>
    </dgm:pt>
    <dgm:pt modelId="{278CEAA1-D71F-4A4A-A994-49F3D4EBA93D}">
      <dgm:prSet phldrT="[Text]" custT="1"/>
      <dgm:spPr/>
      <dgm:t>
        <a:bodyPr/>
        <a:lstStyle/>
        <a:p>
          <a:r>
            <a:rPr lang="en-US" sz="2800" dirty="0" smtClean="0"/>
            <a:t>Yoga</a:t>
          </a:r>
          <a:endParaRPr lang="en-US" sz="2200" dirty="0"/>
        </a:p>
      </dgm:t>
    </dgm:pt>
    <dgm:pt modelId="{6335C738-82D7-1F47-A1F3-84280EF73FE3}" type="parTrans" cxnId="{6103D276-6133-324B-BF9C-072D6DE3FB87}">
      <dgm:prSet/>
      <dgm:spPr/>
      <dgm:t>
        <a:bodyPr/>
        <a:lstStyle/>
        <a:p>
          <a:endParaRPr lang="en-US"/>
        </a:p>
      </dgm:t>
    </dgm:pt>
    <dgm:pt modelId="{3FC21BDA-93DB-4548-8986-411DC1679908}" type="sibTrans" cxnId="{6103D276-6133-324B-BF9C-072D6DE3FB87}">
      <dgm:prSet/>
      <dgm:spPr/>
      <dgm:t>
        <a:bodyPr/>
        <a:lstStyle/>
        <a:p>
          <a:endParaRPr lang="en-US"/>
        </a:p>
      </dgm:t>
    </dgm:pt>
    <dgm:pt modelId="{CA43932C-765A-5B47-AD01-3FF27FA52CAC}">
      <dgm:prSet phldrT="[Text]" custT="1"/>
      <dgm:spPr/>
      <dgm:t>
        <a:bodyPr/>
        <a:lstStyle/>
        <a:p>
          <a:r>
            <a:rPr lang="en-US" sz="2800" dirty="0" smtClean="0"/>
            <a:t>Meditation</a:t>
          </a:r>
          <a:endParaRPr lang="en-US" sz="2200" dirty="0"/>
        </a:p>
      </dgm:t>
    </dgm:pt>
    <dgm:pt modelId="{69B5513D-0207-F64C-AC82-9B29EA996B17}" type="parTrans" cxnId="{5D5F1D52-BD34-E242-9492-F1F3DBF6B75F}">
      <dgm:prSet/>
      <dgm:spPr/>
      <dgm:t>
        <a:bodyPr/>
        <a:lstStyle/>
        <a:p>
          <a:endParaRPr lang="en-US"/>
        </a:p>
      </dgm:t>
    </dgm:pt>
    <dgm:pt modelId="{41878AB2-92CA-9045-8BD0-52DA652E8518}" type="sibTrans" cxnId="{5D5F1D52-BD34-E242-9492-F1F3DBF6B75F}">
      <dgm:prSet/>
      <dgm:spPr/>
      <dgm:t>
        <a:bodyPr/>
        <a:lstStyle/>
        <a:p>
          <a:endParaRPr lang="en-US"/>
        </a:p>
      </dgm:t>
    </dgm:pt>
    <dgm:pt modelId="{B43565DB-DE29-794D-8755-50A8C6A6115D}">
      <dgm:prSet custT="1"/>
      <dgm:spPr/>
      <dgm:t>
        <a:bodyPr/>
        <a:lstStyle/>
        <a:p>
          <a:r>
            <a:rPr lang="en-US" sz="2800" dirty="0" smtClean="0"/>
            <a:t>Social</a:t>
          </a:r>
          <a:r>
            <a:rPr lang="en-US" sz="2200" dirty="0" smtClean="0"/>
            <a:t> </a:t>
          </a:r>
          <a:r>
            <a:rPr lang="en-US" sz="2800" dirty="0" smtClean="0"/>
            <a:t>Support</a:t>
          </a:r>
          <a:endParaRPr lang="en-US" sz="2200" dirty="0"/>
        </a:p>
      </dgm:t>
    </dgm:pt>
    <dgm:pt modelId="{DFF278D5-7D50-A14A-ADAA-C86CFB8BA853}" type="parTrans" cxnId="{22040192-FB00-734B-A15D-F96D148B04A2}">
      <dgm:prSet/>
      <dgm:spPr/>
      <dgm:t>
        <a:bodyPr/>
        <a:lstStyle/>
        <a:p>
          <a:endParaRPr lang="en-US"/>
        </a:p>
      </dgm:t>
    </dgm:pt>
    <dgm:pt modelId="{17F771FC-1789-D149-9C08-D48518982FA2}" type="sibTrans" cxnId="{22040192-FB00-734B-A15D-F96D148B04A2}">
      <dgm:prSet/>
      <dgm:spPr/>
      <dgm:t>
        <a:bodyPr/>
        <a:lstStyle/>
        <a:p>
          <a:endParaRPr lang="en-US"/>
        </a:p>
      </dgm:t>
    </dgm:pt>
    <dgm:pt modelId="{917D09A9-FB71-604C-9CA0-9D95AE014603}" type="pres">
      <dgm:prSet presAssocID="{0170F1F3-BB3C-4F43-9E91-C7B3C40B26BD}" presName="matrix" presStyleCnt="0">
        <dgm:presLayoutVars>
          <dgm:chMax val="1"/>
          <dgm:dir/>
          <dgm:resizeHandles val="exact"/>
        </dgm:presLayoutVars>
      </dgm:prSet>
      <dgm:spPr/>
      <dgm:t>
        <a:bodyPr/>
        <a:lstStyle/>
        <a:p>
          <a:endParaRPr lang="en-US"/>
        </a:p>
      </dgm:t>
    </dgm:pt>
    <dgm:pt modelId="{8C9CBAB6-4D0D-2A45-AC0F-293C861B0C86}" type="pres">
      <dgm:prSet presAssocID="{0170F1F3-BB3C-4F43-9E91-C7B3C40B26BD}" presName="diamond" presStyleLbl="bgShp" presStyleIdx="0" presStyleCnt="1" custLinFactNeighborX="-432"/>
      <dgm:spPr/>
      <dgm:t>
        <a:bodyPr/>
        <a:lstStyle/>
        <a:p>
          <a:endParaRPr lang="en-US"/>
        </a:p>
      </dgm:t>
    </dgm:pt>
    <dgm:pt modelId="{D245E8FB-4486-F44E-9265-A4CA7CE3E74B}" type="pres">
      <dgm:prSet presAssocID="{0170F1F3-BB3C-4F43-9E91-C7B3C40B26BD}" presName="quad1" presStyleLbl="node1" presStyleIdx="0" presStyleCnt="4">
        <dgm:presLayoutVars>
          <dgm:chMax val="0"/>
          <dgm:chPref val="0"/>
          <dgm:bulletEnabled val="1"/>
        </dgm:presLayoutVars>
      </dgm:prSet>
      <dgm:spPr/>
      <dgm:t>
        <a:bodyPr/>
        <a:lstStyle/>
        <a:p>
          <a:endParaRPr lang="en-US"/>
        </a:p>
      </dgm:t>
    </dgm:pt>
    <dgm:pt modelId="{AD327778-3397-5D41-8BAB-6C058EE5A562}" type="pres">
      <dgm:prSet presAssocID="{0170F1F3-BB3C-4F43-9E91-C7B3C40B26BD}" presName="quad2" presStyleLbl="node1" presStyleIdx="1" presStyleCnt="4">
        <dgm:presLayoutVars>
          <dgm:chMax val="0"/>
          <dgm:chPref val="0"/>
          <dgm:bulletEnabled val="1"/>
        </dgm:presLayoutVars>
      </dgm:prSet>
      <dgm:spPr/>
      <dgm:t>
        <a:bodyPr/>
        <a:lstStyle/>
        <a:p>
          <a:endParaRPr lang="en-US"/>
        </a:p>
      </dgm:t>
    </dgm:pt>
    <dgm:pt modelId="{65DA2A78-429B-3742-9C52-279E5F1D3E6E}" type="pres">
      <dgm:prSet presAssocID="{0170F1F3-BB3C-4F43-9E91-C7B3C40B26BD}" presName="quad3" presStyleLbl="node1" presStyleIdx="2" presStyleCnt="4">
        <dgm:presLayoutVars>
          <dgm:chMax val="0"/>
          <dgm:chPref val="0"/>
          <dgm:bulletEnabled val="1"/>
        </dgm:presLayoutVars>
      </dgm:prSet>
      <dgm:spPr/>
      <dgm:t>
        <a:bodyPr/>
        <a:lstStyle/>
        <a:p>
          <a:endParaRPr lang="en-US"/>
        </a:p>
      </dgm:t>
    </dgm:pt>
    <dgm:pt modelId="{57874836-0D82-484C-B26B-64BCC3642A4C}" type="pres">
      <dgm:prSet presAssocID="{0170F1F3-BB3C-4F43-9E91-C7B3C40B26BD}" presName="quad4" presStyleLbl="node1" presStyleIdx="3" presStyleCnt="4">
        <dgm:presLayoutVars>
          <dgm:chMax val="0"/>
          <dgm:chPref val="0"/>
          <dgm:bulletEnabled val="1"/>
        </dgm:presLayoutVars>
      </dgm:prSet>
      <dgm:spPr/>
      <dgm:t>
        <a:bodyPr/>
        <a:lstStyle/>
        <a:p>
          <a:endParaRPr lang="en-US"/>
        </a:p>
      </dgm:t>
    </dgm:pt>
  </dgm:ptLst>
  <dgm:cxnLst>
    <dgm:cxn modelId="{B8C4CE14-EEA4-FF40-81AC-F9F2E39F15EE}" type="presOf" srcId="{B43565DB-DE29-794D-8755-50A8C6A6115D}" destId="{57874836-0D82-484C-B26B-64BCC3642A4C}" srcOrd="0" destOrd="0" presId="urn:microsoft.com/office/officeart/2005/8/layout/matrix3"/>
    <dgm:cxn modelId="{8F398E70-CA71-C445-BC0B-C77AAE5F4C0A}" type="presOf" srcId="{CA43932C-765A-5B47-AD01-3FF27FA52CAC}" destId="{65DA2A78-429B-3742-9C52-279E5F1D3E6E}" srcOrd="0" destOrd="0" presId="urn:microsoft.com/office/officeart/2005/8/layout/matrix3"/>
    <dgm:cxn modelId="{B98186A2-B939-B34F-BF29-F11490AEB900}" type="presOf" srcId="{0170F1F3-BB3C-4F43-9E91-C7B3C40B26BD}" destId="{917D09A9-FB71-604C-9CA0-9D95AE014603}" srcOrd="0" destOrd="0" presId="urn:microsoft.com/office/officeart/2005/8/layout/matrix3"/>
    <dgm:cxn modelId="{6103D276-6133-324B-BF9C-072D6DE3FB87}" srcId="{0170F1F3-BB3C-4F43-9E91-C7B3C40B26BD}" destId="{278CEAA1-D71F-4A4A-A994-49F3D4EBA93D}" srcOrd="1" destOrd="0" parTransId="{6335C738-82D7-1F47-A1F3-84280EF73FE3}" sibTransId="{3FC21BDA-93DB-4548-8986-411DC1679908}"/>
    <dgm:cxn modelId="{4FD93DF4-1295-424C-956E-DCE9EAA13E98}" srcId="{0170F1F3-BB3C-4F43-9E91-C7B3C40B26BD}" destId="{C819C722-9D2C-4046-94B2-FD2E65713620}" srcOrd="0" destOrd="0" parTransId="{7534EF58-97B8-C843-91A0-4E8FF1127123}" sibTransId="{70ED1091-253F-1C4A-9097-A9198058E58F}"/>
    <dgm:cxn modelId="{46BD1C3D-8468-B54C-A755-92134D6DD26C}" type="presOf" srcId="{278CEAA1-D71F-4A4A-A994-49F3D4EBA93D}" destId="{AD327778-3397-5D41-8BAB-6C058EE5A562}" srcOrd="0" destOrd="0" presId="urn:microsoft.com/office/officeart/2005/8/layout/matrix3"/>
    <dgm:cxn modelId="{E3B8ED7F-FFAB-6449-BE73-A8E9D4382CA7}" type="presOf" srcId="{C819C722-9D2C-4046-94B2-FD2E65713620}" destId="{D245E8FB-4486-F44E-9265-A4CA7CE3E74B}" srcOrd="0" destOrd="0" presId="urn:microsoft.com/office/officeart/2005/8/layout/matrix3"/>
    <dgm:cxn modelId="{22040192-FB00-734B-A15D-F96D148B04A2}" srcId="{0170F1F3-BB3C-4F43-9E91-C7B3C40B26BD}" destId="{B43565DB-DE29-794D-8755-50A8C6A6115D}" srcOrd="3" destOrd="0" parTransId="{DFF278D5-7D50-A14A-ADAA-C86CFB8BA853}" sibTransId="{17F771FC-1789-D149-9C08-D48518982FA2}"/>
    <dgm:cxn modelId="{5D5F1D52-BD34-E242-9492-F1F3DBF6B75F}" srcId="{0170F1F3-BB3C-4F43-9E91-C7B3C40B26BD}" destId="{CA43932C-765A-5B47-AD01-3FF27FA52CAC}" srcOrd="2" destOrd="0" parTransId="{69B5513D-0207-F64C-AC82-9B29EA996B17}" sibTransId="{41878AB2-92CA-9045-8BD0-52DA652E8518}"/>
    <dgm:cxn modelId="{810D98C5-7A08-5348-842B-D2CD05CF876F}" type="presParOf" srcId="{917D09A9-FB71-604C-9CA0-9D95AE014603}" destId="{8C9CBAB6-4D0D-2A45-AC0F-293C861B0C86}" srcOrd="0" destOrd="0" presId="urn:microsoft.com/office/officeart/2005/8/layout/matrix3"/>
    <dgm:cxn modelId="{790C62F8-B157-2C45-B2E3-945F40FF2AC1}" type="presParOf" srcId="{917D09A9-FB71-604C-9CA0-9D95AE014603}" destId="{D245E8FB-4486-F44E-9265-A4CA7CE3E74B}" srcOrd="1" destOrd="0" presId="urn:microsoft.com/office/officeart/2005/8/layout/matrix3"/>
    <dgm:cxn modelId="{CB2CE346-8DCB-9748-8281-73F0C0865F68}" type="presParOf" srcId="{917D09A9-FB71-604C-9CA0-9D95AE014603}" destId="{AD327778-3397-5D41-8BAB-6C058EE5A562}" srcOrd="2" destOrd="0" presId="urn:microsoft.com/office/officeart/2005/8/layout/matrix3"/>
    <dgm:cxn modelId="{7537E43F-2144-C24E-9A8C-19AA58E6E68B}" type="presParOf" srcId="{917D09A9-FB71-604C-9CA0-9D95AE014603}" destId="{65DA2A78-429B-3742-9C52-279E5F1D3E6E}" srcOrd="3" destOrd="0" presId="urn:microsoft.com/office/officeart/2005/8/layout/matrix3"/>
    <dgm:cxn modelId="{197E7F24-CEDD-DC49-9407-52576C3474C9}" type="presParOf" srcId="{917D09A9-FB71-604C-9CA0-9D95AE014603}" destId="{57874836-0D82-484C-B26B-64BCC3642A4C}"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D20F1-EE27-DE41-8E72-E2F4B5CEC604}" type="datetimeFigureOut">
              <a:rPr lang="en-US" smtClean="0"/>
              <a:pPr/>
              <a:t>12/4/2014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7828A-D0C9-AB41-800B-14F1FB839E9E}" type="slidenum">
              <a:rPr lang="en-US" smtClean="0"/>
              <a:pPr/>
              <a:t>‹#›</a:t>
            </a:fld>
            <a:endParaRPr lang="en-US" dirty="0"/>
          </a:p>
        </p:txBody>
      </p:sp>
    </p:spTree>
    <p:extLst>
      <p:ext uri="{BB962C8B-B14F-4D97-AF65-F5344CB8AC3E}">
        <p14:creationId xmlns:p14="http://schemas.microsoft.com/office/powerpoint/2010/main" val="8252455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nation’s largest health insurance companies- serving 34.4 million people </a:t>
            </a:r>
          </a:p>
          <a:p>
            <a:r>
              <a:rPr lang="en-US" baseline="0" dirty="0" smtClean="0"/>
              <a:t>Provides medical, dental and vision insurance as well as reinsurance </a:t>
            </a:r>
          </a:p>
          <a:p>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3</a:t>
            </a:fld>
            <a:endParaRPr lang="en-US" dirty="0"/>
          </a:p>
        </p:txBody>
      </p:sp>
    </p:spTree>
    <p:extLst>
      <p:ext uri="{BB962C8B-B14F-4D97-AF65-F5344CB8AC3E}">
        <p14:creationId xmlns:p14="http://schemas.microsoft.com/office/powerpoint/2010/main" val="2665066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Restless</a:t>
            </a:r>
            <a:r>
              <a:rPr lang="en-US" baseline="0" dirty="0" smtClean="0"/>
              <a:t> leg syndrome, insomnia, sleep apnea are the main sleep disorders of </a:t>
            </a:r>
            <a:r>
              <a:rPr lang="en-US" baseline="0" dirty="0" err="1" smtClean="0"/>
              <a:t>perimenopausal</a:t>
            </a:r>
            <a:r>
              <a:rPr lang="en-US" baseline="0" dirty="0" smtClean="0"/>
              <a:t> and menopausal women.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Lifestyle change for insomnia: Avoid drinking alcohol 4 hours before bed (Chen, 2010 and Kline, 2014)</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Avoid caffeinated beverages 4 hours before bed (Chen, 2010 and Kline, 2010)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Wake up at the same time every day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Exercise regularly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Sleep apnea: Sleep on your side instead of on your back (NHLBI, 2005)</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conditions continue to be persistent, seek a specialist.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85750" indent="-285750">
              <a:buFont typeface="Courier New" panose="02070309020205020404" pitchFamily="49" charset="0"/>
              <a:buChar char="o"/>
            </a:pPr>
            <a:r>
              <a:rPr lang="en-US" sz="1200" dirty="0" smtClean="0">
                <a:solidFill>
                  <a:schemeClr val="tx1"/>
                </a:solidFill>
              </a:rPr>
              <a:t>Do you consistently take more than 30 minutes to fall asleep?</a:t>
            </a:r>
          </a:p>
          <a:p>
            <a:pPr marL="285750" indent="-285750">
              <a:buFont typeface="Courier New" panose="02070309020205020404" pitchFamily="49" charset="0"/>
              <a:buChar char="o"/>
            </a:pPr>
            <a:endParaRPr lang="en-US" sz="1200" dirty="0" smtClean="0">
              <a:solidFill>
                <a:schemeClr val="tx1"/>
              </a:solidFill>
            </a:endParaRPr>
          </a:p>
          <a:p>
            <a:pPr marL="285750" indent="-285750">
              <a:buFont typeface="Courier New" panose="02070309020205020404" pitchFamily="49" charset="0"/>
              <a:buChar char="o"/>
            </a:pPr>
            <a:r>
              <a:rPr lang="en-US" sz="1200" dirty="0" smtClean="0">
                <a:solidFill>
                  <a:schemeClr val="tx1"/>
                </a:solidFill>
              </a:rPr>
              <a:t>Do you consistently awaken more than a few times or for a long periods of time each night?</a:t>
            </a:r>
          </a:p>
          <a:p>
            <a:pPr marL="285750" indent="-285750">
              <a:buFont typeface="Courier New" panose="02070309020205020404" pitchFamily="49" charset="0"/>
              <a:buChar char="o"/>
            </a:pPr>
            <a:endParaRPr lang="en-US" sz="1200" dirty="0" smtClean="0">
              <a:solidFill>
                <a:schemeClr val="tx1"/>
              </a:solidFill>
            </a:endParaRPr>
          </a:p>
          <a:p>
            <a:pPr marL="285750" indent="-285750">
              <a:buFont typeface="Courier New" panose="02070309020205020404" pitchFamily="49" charset="0"/>
              <a:buChar char="o"/>
            </a:pPr>
            <a:r>
              <a:rPr lang="en-US" sz="1200" dirty="0" smtClean="0">
                <a:solidFill>
                  <a:schemeClr val="tx1"/>
                </a:solidFill>
              </a:rPr>
              <a:t>Do you snore loudly, choke, or gasp at night?</a:t>
            </a:r>
          </a:p>
          <a:p>
            <a:pPr marL="285750" indent="-285750">
              <a:buFont typeface="Courier New" panose="02070309020205020404" pitchFamily="49" charset="0"/>
              <a:buChar char="o"/>
            </a:pPr>
            <a:endParaRPr lang="en-US" sz="1200" dirty="0" smtClean="0">
              <a:solidFill>
                <a:schemeClr val="tx1"/>
              </a:solidFill>
            </a:endParaRPr>
          </a:p>
          <a:p>
            <a:pPr marL="285750" indent="-285750">
              <a:buFont typeface="Courier New" panose="02070309020205020404" pitchFamily="49" charset="0"/>
              <a:buChar char="o"/>
            </a:pPr>
            <a:r>
              <a:rPr lang="en-US" sz="1200" dirty="0" smtClean="0">
                <a:solidFill>
                  <a:schemeClr val="tx1"/>
                </a:solidFill>
              </a:rPr>
              <a:t>Do you often feel sleepy during the day or fall asleep at inappropriate times during the day? </a:t>
            </a:r>
          </a:p>
          <a:p>
            <a:pPr marL="285750" indent="-285750">
              <a:buFont typeface="Courier New" panose="02070309020205020404" pitchFamily="49" charset="0"/>
              <a:buChar char="o"/>
            </a:pPr>
            <a:r>
              <a:rPr lang="en-US" sz="1000" dirty="0" smtClean="0">
                <a:solidFill>
                  <a:schemeClr val="tx1"/>
                </a:solidFill>
              </a:rPr>
              <a:t>(National Heart, Lung, and Blood Institute, 2005)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14</a:t>
            </a:fld>
            <a:endParaRPr lang="en-US" dirty="0"/>
          </a:p>
        </p:txBody>
      </p:sp>
    </p:spTree>
    <p:extLst>
      <p:ext uri="{BB962C8B-B14F-4D97-AF65-F5344CB8AC3E}">
        <p14:creationId xmlns:p14="http://schemas.microsoft.com/office/powerpoint/2010/main" val="3960952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2">
                    <a:lumMod val="50000"/>
                  </a:schemeClr>
                </a:solidFill>
              </a:rPr>
              <a:t>Moderate</a:t>
            </a:r>
            <a:r>
              <a:rPr lang="en-US" baseline="0" dirty="0" smtClean="0">
                <a:solidFill>
                  <a:schemeClr val="bg2">
                    <a:lumMod val="50000"/>
                  </a:schemeClr>
                </a:solidFill>
              </a:rPr>
              <a:t> aerobic activity for 2 hours and 30mintues and/or vigorous aerobic activity for 1hour and 15 min throughout the week. (</a:t>
            </a:r>
            <a:r>
              <a:rPr lang="en-US" sz="1200" b="0" i="0" u="none" strike="noStrike" kern="1200" dirty="0" err="1" smtClean="0">
                <a:solidFill>
                  <a:schemeClr val="tx1"/>
                </a:solidFill>
                <a:effectLst/>
                <a:latin typeface="+mn-lt"/>
                <a:ea typeface="+mn-ea"/>
                <a:cs typeface="+mn-cs"/>
              </a:rPr>
              <a:t>Mansikkamäki</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2014)</a:t>
            </a:r>
          </a:p>
          <a:p>
            <a:endParaRPr lang="en-US" sz="1200" b="0" i="0" u="none" strike="noStrike"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Efforts at weight reduction are optimized when dietary changes are combined with moderate cardiovascular exercise (30 minutes, three times per week)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strength training (two sessions per week).Life style regimens that are most effective in reducing bone loss include weight-bearing cardiovascular exercise, strength training, hormone therapy ,and calcium supplementation. The best results occur in patients using more than one regimen (International</a:t>
            </a:r>
            <a:r>
              <a:rPr lang="en-US" sz="1200" kern="1200" baseline="0" dirty="0" smtClean="0">
                <a:solidFill>
                  <a:schemeClr val="tx1"/>
                </a:solidFill>
                <a:effectLst/>
                <a:latin typeface="+mn-lt"/>
                <a:ea typeface="+mn-ea"/>
                <a:cs typeface="+mn-cs"/>
              </a:rPr>
              <a:t> Journal of Gynecology, 1995).</a:t>
            </a:r>
            <a:endParaRPr lang="en-US" dirty="0" smtClean="0"/>
          </a:p>
          <a:p>
            <a:endParaRPr lang="en-US" sz="1200" b="0" i="0" u="none" strike="noStrike" kern="1200" baseline="0" dirty="0" smtClean="0">
              <a:solidFill>
                <a:schemeClr val="tx1"/>
              </a:solidFill>
              <a:effectLst/>
              <a:latin typeface="+mn-lt"/>
              <a:ea typeface="+mn-ea"/>
              <a:cs typeface="+mn-cs"/>
            </a:endParaRPr>
          </a:p>
          <a:p>
            <a:endParaRPr lang="en-US" dirty="0" smtClean="0">
              <a:solidFill>
                <a:schemeClr val="bg2">
                  <a:lumMod val="50000"/>
                </a:schemeClr>
              </a:solidFill>
            </a:endParaRPr>
          </a:p>
          <a:p>
            <a:r>
              <a:rPr lang="en-US" dirty="0" smtClean="0">
                <a:solidFill>
                  <a:schemeClr val="bg2">
                    <a:lumMod val="50000"/>
                  </a:schemeClr>
                </a:solidFill>
              </a:rPr>
              <a:t>Physical</a:t>
            </a:r>
            <a:r>
              <a:rPr lang="en-US" baseline="0" dirty="0" smtClean="0">
                <a:solidFill>
                  <a:schemeClr val="bg2">
                    <a:lumMod val="50000"/>
                  </a:schemeClr>
                </a:solidFill>
              </a:rPr>
              <a:t> activity is attributed to fewer general symptoms.</a:t>
            </a:r>
          </a:p>
          <a:p>
            <a:r>
              <a:rPr lang="en-US" baseline="0" dirty="0" smtClean="0">
                <a:solidFill>
                  <a:schemeClr val="bg2">
                    <a:lumMod val="50000"/>
                  </a:schemeClr>
                </a:solidFill>
              </a:rPr>
              <a:t>Exercise no later than 2 to 3 hours before bedtime. (NHLBI, 2005)</a:t>
            </a:r>
          </a:p>
          <a:p>
            <a:r>
              <a:rPr lang="en-US" baseline="0" dirty="0" smtClean="0">
                <a:solidFill>
                  <a:schemeClr val="bg2">
                    <a:lumMod val="50000"/>
                  </a:schemeClr>
                </a:solidFill>
              </a:rPr>
              <a:t>Yoga walking helps with breathing techniques. (</a:t>
            </a:r>
            <a:r>
              <a:rPr lang="en-US" baseline="0" dirty="0" err="1" smtClean="0">
                <a:solidFill>
                  <a:schemeClr val="bg2">
                    <a:lumMod val="50000"/>
                  </a:schemeClr>
                </a:solidFill>
              </a:rPr>
              <a:t>Kahlsa</a:t>
            </a:r>
            <a:r>
              <a:rPr lang="en-US" baseline="0" dirty="0" smtClean="0">
                <a:solidFill>
                  <a:schemeClr val="bg2">
                    <a:lumMod val="50000"/>
                  </a:schemeClr>
                </a:solidFill>
              </a:rPr>
              <a:t>, 2004)</a:t>
            </a:r>
          </a:p>
          <a:p>
            <a:r>
              <a:rPr lang="en-US" baseline="0" dirty="0" smtClean="0">
                <a:solidFill>
                  <a:schemeClr val="bg2">
                    <a:lumMod val="50000"/>
                  </a:schemeClr>
                </a:solidFill>
              </a:rPr>
              <a:t>Meditation helps with breathing techniques, stimulating the communication throughout the body and balance.</a:t>
            </a:r>
            <a:endParaRPr lang="en-US" dirty="0" smtClean="0">
              <a:solidFill>
                <a:schemeClr val="bg2">
                  <a:lumMod val="50000"/>
                </a:schemeClr>
              </a:solidFill>
            </a:endParaRPr>
          </a:p>
          <a:p>
            <a:r>
              <a:rPr lang="en-US" dirty="0" smtClean="0">
                <a:solidFill>
                  <a:schemeClr val="bg2">
                    <a:lumMod val="50000"/>
                  </a:schemeClr>
                </a:solidFill>
              </a:rPr>
              <a:t>Exercising is good for a person’s health no matter what time of day</a:t>
            </a:r>
          </a:p>
          <a:p>
            <a:r>
              <a:rPr lang="en-US" dirty="0" smtClean="0">
                <a:solidFill>
                  <a:schemeClr val="bg2">
                    <a:lumMod val="50000"/>
                  </a:schemeClr>
                </a:solidFill>
              </a:rPr>
              <a:t>Tips:</a:t>
            </a:r>
          </a:p>
          <a:p>
            <a:pPr lvl="2"/>
            <a:r>
              <a:rPr lang="en-US" sz="1900" dirty="0" smtClean="0">
                <a:solidFill>
                  <a:schemeClr val="bg2">
                    <a:lumMod val="50000"/>
                  </a:schemeClr>
                </a:solidFill>
              </a:rPr>
              <a:t>Exercise most likely reduces the risk of developing restless leg syndrome</a:t>
            </a:r>
          </a:p>
          <a:p>
            <a:pPr lvl="2"/>
            <a:r>
              <a:rPr lang="en-US" sz="1900" dirty="0" smtClean="0">
                <a:solidFill>
                  <a:schemeClr val="bg2">
                    <a:lumMod val="50000"/>
                  </a:schemeClr>
                </a:solidFill>
              </a:rPr>
              <a:t>Exercising in the morning can give you the best results on a full night of sleep</a:t>
            </a:r>
          </a:p>
          <a:p>
            <a:pPr lvl="2"/>
            <a:r>
              <a:rPr lang="en-US" sz="1900" dirty="0" smtClean="0">
                <a:solidFill>
                  <a:schemeClr val="bg2">
                    <a:lumMod val="50000"/>
                  </a:schemeClr>
                </a:solidFill>
              </a:rPr>
              <a:t>Frequent exercisers are less likely to develop apnea</a:t>
            </a:r>
          </a:p>
          <a:p>
            <a:pPr lvl="2"/>
            <a:r>
              <a:rPr lang="en-US" sz="1900" dirty="0" smtClean="0">
                <a:solidFill>
                  <a:schemeClr val="bg2">
                    <a:lumMod val="50000"/>
                  </a:schemeClr>
                </a:solidFill>
              </a:rPr>
              <a:t>Vigorous exercises are more likely to receive a better quality of sleep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15</a:t>
            </a:fld>
            <a:endParaRPr lang="en-US" dirty="0"/>
          </a:p>
        </p:txBody>
      </p:sp>
    </p:spTree>
    <p:extLst>
      <p:ext uri="{BB962C8B-B14F-4D97-AF65-F5344CB8AC3E}">
        <p14:creationId xmlns:p14="http://schemas.microsoft.com/office/powerpoint/2010/main" val="769619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17</a:t>
            </a:fld>
            <a:endParaRPr lang="en-US" dirty="0"/>
          </a:p>
        </p:txBody>
      </p:sp>
    </p:spTree>
    <p:extLst>
      <p:ext uri="{BB962C8B-B14F-4D97-AF65-F5344CB8AC3E}">
        <p14:creationId xmlns:p14="http://schemas.microsoft.com/office/powerpoint/2010/main" val="2536203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hours per bulletin accounts</a:t>
            </a:r>
            <a:r>
              <a:rPr lang="en-US" baseline="0" dirty="0" smtClean="0"/>
              <a:t> for creation team, marketing team and IT department contributions.</a:t>
            </a:r>
          </a:p>
          <a:p>
            <a:r>
              <a:rPr lang="en-US" baseline="0" dirty="0" smtClean="0"/>
              <a:t>4 weeks start time @ 20 hours/week allows for research of scientific literature, collaboration between program creator and program coordinator, development of ideas</a:t>
            </a:r>
          </a:p>
          <a:p>
            <a:r>
              <a:rPr lang="en-US" baseline="0" dirty="0" smtClean="0"/>
              <a:t>2 weeks follow up time @ 20 hours/week allows for analysis of data collected during the course of the program, conversation regarding improvements/changes that could be made in future programs, gain feedback on employee opinions of program </a:t>
            </a:r>
            <a:endParaRPr lang="en-US" dirty="0" smtClean="0"/>
          </a:p>
          <a:p>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19</a:t>
            </a:fld>
            <a:endParaRPr lang="en-US" dirty="0"/>
          </a:p>
        </p:txBody>
      </p:sp>
    </p:spTree>
    <p:extLst>
      <p:ext uri="{BB962C8B-B14F-4D97-AF65-F5344CB8AC3E}">
        <p14:creationId xmlns:p14="http://schemas.microsoft.com/office/powerpoint/2010/main" val="314503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title less negative?</a:t>
            </a:r>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5</a:t>
            </a:fld>
            <a:endParaRPr lang="en-US" dirty="0"/>
          </a:p>
        </p:txBody>
      </p:sp>
    </p:spTree>
    <p:extLst>
      <p:ext uri="{BB962C8B-B14F-4D97-AF65-F5344CB8AC3E}">
        <p14:creationId xmlns:p14="http://schemas.microsoft.com/office/powerpoint/2010/main" val="217806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t>
            </a:r>
            <a:r>
              <a:rPr lang="en-US" dirty="0" err="1" smtClean="0"/>
              <a:t>wasn</a:t>
            </a:r>
            <a:r>
              <a:rPr lang="fr-FR" dirty="0" smtClean="0"/>
              <a:t>’</a:t>
            </a:r>
            <a:r>
              <a:rPr lang="en-US" dirty="0" smtClean="0"/>
              <a:t>t sure what to put about</a:t>
            </a:r>
            <a:r>
              <a:rPr lang="en-US" baseline="0" dirty="0" smtClean="0"/>
              <a:t> relationships??</a:t>
            </a:r>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6</a:t>
            </a:fld>
            <a:endParaRPr lang="en-US" dirty="0"/>
          </a:p>
        </p:txBody>
      </p:sp>
    </p:spTree>
    <p:extLst>
      <p:ext uri="{BB962C8B-B14F-4D97-AF65-F5344CB8AC3E}">
        <p14:creationId xmlns:p14="http://schemas.microsoft.com/office/powerpoint/2010/main" val="307094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replaced</a:t>
            </a:r>
            <a:r>
              <a:rPr lang="en-US" baseline="0" dirty="0" smtClean="0"/>
              <a:t> relaxation training and paced respiration with meditation and deep breathing, changes sleep restriction to better sleep behaviors and diet control with improved nutrition- do you guys think this title is ok? Everything that I came up with to change from “options to address the problem” came out too wordy except for this one. </a:t>
            </a:r>
          </a:p>
          <a:p>
            <a:endParaRPr lang="en-US" baseline="0" dirty="0" smtClean="0"/>
          </a:p>
          <a:p>
            <a:r>
              <a:rPr lang="en-US" baseline="0" dirty="0" smtClean="0"/>
              <a:t>NOTE: for presentation explain relaxation and deep breathing: yoga meditation mindfulness </a:t>
            </a:r>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7</a:t>
            </a:fld>
            <a:endParaRPr lang="en-US" dirty="0"/>
          </a:p>
        </p:txBody>
      </p:sp>
    </p:spTree>
    <p:extLst>
      <p:ext uri="{BB962C8B-B14F-4D97-AF65-F5344CB8AC3E}">
        <p14:creationId xmlns:p14="http://schemas.microsoft.com/office/powerpoint/2010/main" val="54868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a:t>
            </a:r>
            <a:r>
              <a:rPr lang="en-US" baseline="0" dirty="0" smtClean="0"/>
              <a:t> from expected outcomes </a:t>
            </a:r>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8</a:t>
            </a:fld>
            <a:endParaRPr lang="en-US" dirty="0"/>
          </a:p>
        </p:txBody>
      </p:sp>
    </p:spTree>
    <p:extLst>
      <p:ext uri="{BB962C8B-B14F-4D97-AF65-F5344CB8AC3E}">
        <p14:creationId xmlns:p14="http://schemas.microsoft.com/office/powerpoint/2010/main" val="368825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2">
                    <a:lumMod val="50000"/>
                  </a:schemeClr>
                </a:solidFill>
              </a:rPr>
              <a:t>- Your biological clock are two internal systems that regulate when you sleep</a:t>
            </a:r>
            <a:r>
              <a:rPr lang="en-US" baseline="0" dirty="0" smtClean="0">
                <a:solidFill>
                  <a:schemeClr val="bg2">
                    <a:lumMod val="50000"/>
                  </a:schemeClr>
                </a:solidFill>
              </a:rPr>
              <a:t> and when you are awake. </a:t>
            </a:r>
          </a:p>
          <a:p>
            <a:r>
              <a:rPr lang="en-US" baseline="0" dirty="0" smtClean="0">
                <a:solidFill>
                  <a:schemeClr val="bg2">
                    <a:lumMod val="50000"/>
                  </a:schemeClr>
                </a:solidFill>
              </a:rPr>
              <a:t>- There are four stages of sleep that a person goes through about 4-6 times a night. - The stages are stage 1 which is the transition to sleep, stage 2 which is light sleep, stage 3 which is deep sleep and stage 4 which is dream sleep or REM sleep. </a:t>
            </a:r>
            <a:endParaRPr lang="en-US" dirty="0" smtClean="0">
              <a:solidFill>
                <a:schemeClr val="bg2">
                  <a:lumMod val="50000"/>
                </a:schemeClr>
              </a:solidFill>
            </a:endParaRPr>
          </a:p>
          <a:p>
            <a:pPr>
              <a:buFontTx/>
              <a:buChar char="-"/>
            </a:pPr>
            <a:r>
              <a:rPr lang="en-US" dirty="0" smtClean="0">
                <a:solidFill>
                  <a:schemeClr val="bg2">
                    <a:lumMod val="50000"/>
                  </a:schemeClr>
                </a:solidFill>
              </a:rPr>
              <a:t>As</a:t>
            </a:r>
            <a:r>
              <a:rPr lang="en-US" baseline="0" dirty="0" smtClean="0">
                <a:solidFill>
                  <a:schemeClr val="bg2">
                    <a:lumMod val="50000"/>
                  </a:schemeClr>
                </a:solidFill>
              </a:rPr>
              <a:t> people age, the time spent engaged in light sleep increases whereas dream sleep decreases. </a:t>
            </a:r>
          </a:p>
          <a:p>
            <a:pPr>
              <a:buFontTx/>
              <a:buChar char="-"/>
            </a:pPr>
            <a:r>
              <a:rPr lang="en-US" baseline="0" dirty="0" smtClean="0">
                <a:solidFill>
                  <a:schemeClr val="bg2">
                    <a:lumMod val="50000"/>
                  </a:schemeClr>
                </a:solidFill>
              </a:rPr>
              <a:t> Your biological clock is mostly affected by external cues. One of the most important external cues that affect this rhythm is the light/dark cycle. </a:t>
            </a:r>
          </a:p>
          <a:p>
            <a:pPr>
              <a:buFontTx/>
              <a:buChar char="-"/>
            </a:pPr>
            <a:r>
              <a:rPr lang="en-US" baseline="0" dirty="0" smtClean="0">
                <a:solidFill>
                  <a:schemeClr val="bg2">
                    <a:lumMod val="50000"/>
                  </a:schemeClr>
                </a:solidFill>
              </a:rPr>
              <a:t> The timing, duration and intensity of light exposure impacts the timing and duration of the sleep/wake cycle. Bright light exposure in the evening causes a phase delay, while morning bright light exposure causes a phase advance in circadian rhythms. </a:t>
            </a:r>
          </a:p>
          <a:p>
            <a:pPr>
              <a:buFontTx/>
              <a:buChar char="-"/>
            </a:pPr>
            <a:r>
              <a:rPr lang="en-US" baseline="0" dirty="0" smtClean="0">
                <a:solidFill>
                  <a:schemeClr val="bg2">
                    <a:lumMod val="50000"/>
                  </a:schemeClr>
                </a:solidFill>
              </a:rPr>
              <a:t> The more light exposure before bed the more chances of hyper-arousal of the sympathetic nervous system, causing difficulties with sleep initiation, more daytime sleepiness and more waken periods throughout the night. </a:t>
            </a:r>
          </a:p>
          <a:p>
            <a:pPr>
              <a:buFontTx/>
              <a:buChar char="-"/>
            </a:pPr>
            <a:r>
              <a:rPr lang="en-US" baseline="0" dirty="0" smtClean="0">
                <a:solidFill>
                  <a:schemeClr val="bg2">
                    <a:lumMod val="50000"/>
                  </a:schemeClr>
                </a:solidFill>
              </a:rPr>
              <a:t> To help fix these problems: keep your internal clock set with a consistent sleep schedule, use natural light to your advantage, use heavy curtains or black out shades, go to bed when you are truly tired, avoid naps and establish a soothing pre-sleep routine. </a:t>
            </a:r>
          </a:p>
          <a:p>
            <a:pPr>
              <a:buFontTx/>
              <a:buChar char="-"/>
            </a:pPr>
            <a:endParaRPr lang="en-US" baseline="0" dirty="0" smtClean="0">
              <a:solidFill>
                <a:schemeClr val="bg2">
                  <a:lumMod val="50000"/>
                </a:schemeClr>
              </a:solidFill>
            </a:endParaRPr>
          </a:p>
          <a:p>
            <a:pPr>
              <a:buFontTx/>
              <a:buChar char="-"/>
            </a:pPr>
            <a:endParaRPr lang="en-US" dirty="0" smtClean="0">
              <a:solidFill>
                <a:schemeClr val="bg2">
                  <a:lumMod val="50000"/>
                </a:schemeClr>
              </a:solidFill>
            </a:endParaRPr>
          </a:p>
          <a:p>
            <a:pPr>
              <a:buFontTx/>
              <a:buChar char="-"/>
            </a:pPr>
            <a:r>
              <a:rPr lang="en-US" dirty="0" smtClean="0">
                <a:solidFill>
                  <a:schemeClr val="bg2">
                    <a:lumMod val="50000"/>
                  </a:schemeClr>
                </a:solidFill>
              </a:rPr>
              <a:t>Hot flashes and</a:t>
            </a:r>
            <a:r>
              <a:rPr lang="en-US" baseline="0" dirty="0" smtClean="0">
                <a:solidFill>
                  <a:schemeClr val="bg2">
                    <a:lumMod val="50000"/>
                  </a:schemeClr>
                </a:solidFill>
              </a:rPr>
              <a:t> night sweats are one of the biggest complaints in menopausal women today</a:t>
            </a:r>
          </a:p>
          <a:p>
            <a:pPr>
              <a:buFontTx/>
              <a:buChar char="-"/>
            </a:pPr>
            <a:r>
              <a:rPr lang="en-US" baseline="0" dirty="0" smtClean="0">
                <a:solidFill>
                  <a:schemeClr val="bg2">
                    <a:lumMod val="50000"/>
                  </a:schemeClr>
                </a:solidFill>
              </a:rPr>
              <a:t> These hot flashes and night sweats are caused by an increase in your body temperature due to hormonal changes. They are associated with a decrease in estrogen levels.</a:t>
            </a:r>
          </a:p>
          <a:p>
            <a:pPr>
              <a:buFontTx/>
              <a:buChar char="-"/>
            </a:pPr>
            <a:r>
              <a:rPr lang="en-US" baseline="0" dirty="0" smtClean="0">
                <a:solidFill>
                  <a:schemeClr val="bg2">
                    <a:lumMod val="50000"/>
                  </a:schemeClr>
                </a:solidFill>
              </a:rPr>
              <a:t> Hot flashes can range from a warming sensation to a sudden and intense heat over the face and upper body causing severe perspiration. </a:t>
            </a:r>
          </a:p>
          <a:p>
            <a:pPr>
              <a:buFontTx/>
              <a:buChar char="-"/>
            </a:pPr>
            <a:r>
              <a:rPr lang="en-US" baseline="0" dirty="0" smtClean="0">
                <a:solidFill>
                  <a:schemeClr val="bg2">
                    <a:lumMod val="50000"/>
                  </a:schemeClr>
                </a:solidFill>
              </a:rPr>
              <a:t> To help fix the problem? Keep the temperature comfortably cool – between 60 and 75 degrees and the room well ventilated, participate in meditation activities prior to bed, avoid drinking and eating hot foods prior to bed and wear light clothing. </a:t>
            </a:r>
            <a:endParaRPr lang="en-US" dirty="0" smtClean="0">
              <a:solidFill>
                <a:schemeClr val="bg2">
                  <a:lumMod val="50000"/>
                </a:schemeClr>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10</a:t>
            </a:fld>
            <a:endParaRPr lang="en-US" dirty="0"/>
          </a:p>
        </p:txBody>
      </p:sp>
    </p:spTree>
    <p:extLst>
      <p:ext uri="{BB962C8B-B14F-4D97-AF65-F5344CB8AC3E}">
        <p14:creationId xmlns:p14="http://schemas.microsoft.com/office/powerpoint/2010/main" val="51613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While you sleep, your brain</a:t>
            </a:r>
            <a:r>
              <a:rPr lang="en-US" baseline="0" dirty="0" smtClean="0"/>
              <a:t> continues to register and process sounds. Noises can disrupt your sleep causing you to wake up, move and shift between stages of sleep and/or elevate your heart rate and blood pressure</a:t>
            </a:r>
          </a:p>
          <a:p>
            <a:r>
              <a:rPr lang="en-US" baseline="0" dirty="0" smtClean="0"/>
              <a:t>- Noises are more likely to affect and wake you when you are in stages 1 and 2. They also tend to be more disruptive in the second half of the night. </a:t>
            </a:r>
          </a:p>
          <a:p>
            <a:r>
              <a:rPr lang="en-US" baseline="0" dirty="0" smtClean="0"/>
              <a:t>- People are more likely to wake when a sound is relevant or emotionally charged</a:t>
            </a:r>
          </a:p>
          <a:p>
            <a:pPr>
              <a:buFontTx/>
              <a:buChar char="-"/>
            </a:pPr>
            <a:r>
              <a:rPr lang="en-US" baseline="0" dirty="0" smtClean="0"/>
              <a:t>How to fix the problem: Create white noise, like a fan, purifier or anything that is a consistent and soothing backdrop, to reduce the difference between background sound and a “peak” sound. Do not sleep with the television on, it is different than white noise because it is inconsistent in tone and voice. Keep the television out of the bedroom. Use earplugs to block out partners snoring or traffic noises. </a:t>
            </a:r>
          </a:p>
          <a:p>
            <a:pPr>
              <a:buFontTx/>
              <a:buChar char="-"/>
            </a:pPr>
            <a:endParaRPr lang="en-US" baseline="0" dirty="0" smtClean="0"/>
          </a:p>
          <a:p>
            <a:pPr>
              <a:buFontTx/>
              <a:buChar char="-"/>
            </a:pPr>
            <a:r>
              <a:rPr lang="en-US" baseline="0" dirty="0" smtClean="0"/>
              <a:t> Your bedroom should be a place where you feel relaxed and at peace</a:t>
            </a:r>
          </a:p>
          <a:p>
            <a:pPr>
              <a:buFontTx/>
              <a:buChar char="-"/>
            </a:pPr>
            <a:r>
              <a:rPr lang="en-US" baseline="0" dirty="0" smtClean="0"/>
              <a:t> If your bedroom is filled with clutter, like clothes and paper, this could cause anxiety and cause restless sleep.</a:t>
            </a:r>
          </a:p>
          <a:p>
            <a:pPr>
              <a:buFontTx/>
              <a:buChar char="-"/>
            </a:pPr>
            <a:r>
              <a:rPr lang="en-US" baseline="0" dirty="0" smtClean="0"/>
              <a:t> The color and artwork in the bedroom can affect your mood in a negative manor.</a:t>
            </a:r>
          </a:p>
          <a:p>
            <a:pPr>
              <a:buFontTx/>
              <a:buChar char="-"/>
            </a:pPr>
            <a:r>
              <a:rPr lang="en-US" baseline="0" dirty="0" smtClean="0"/>
              <a:t> Ways to fix the problem: </a:t>
            </a:r>
            <a:r>
              <a:rPr lang="en-US" baseline="0" dirty="0" err="1" smtClean="0"/>
              <a:t>Declutter</a:t>
            </a:r>
            <a:r>
              <a:rPr lang="en-US" baseline="0" dirty="0" smtClean="0"/>
              <a:t> your room by folding all of your clothes and putting them away. Put away unnecessary items. Choose wall colors that elicit warmth and calmness. </a:t>
            </a:r>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11</a:t>
            </a:fld>
            <a:endParaRPr lang="en-US" dirty="0"/>
          </a:p>
        </p:txBody>
      </p:sp>
    </p:spTree>
    <p:extLst>
      <p:ext uri="{BB962C8B-B14F-4D97-AF65-F5344CB8AC3E}">
        <p14:creationId xmlns:p14="http://schemas.microsoft.com/office/powerpoint/2010/main" val="401027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solidFill>
                  <a:schemeClr val="bg2">
                    <a:lumMod val="50000"/>
                  </a:schemeClr>
                </a:solidFill>
              </a:rPr>
              <a:t>What a person eats is directly related to how well one sleeps</a:t>
            </a:r>
          </a:p>
          <a:p>
            <a:pPr marL="171450" indent="-171450">
              <a:buFont typeface="Arial"/>
              <a:buChar char="•"/>
            </a:pPr>
            <a:r>
              <a:rPr lang="en-US" dirty="0" smtClean="0">
                <a:solidFill>
                  <a:schemeClr val="bg2">
                    <a:lumMod val="50000"/>
                  </a:schemeClr>
                </a:solidFill>
              </a:rPr>
              <a:t>Food can be disruptive right before sleep.  Stay away from large meals up to 3 hours before bedtime.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Heavy meals often have more calories than most people need in one sitting. Eating a large portion can also make you feel sluggish or tired while on the job.</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While a large, heavy meal before bed can interfere with sleep, a light snack with protein and carbohydrates is recommended. A glass of warm milk may also induce sleep.</a:t>
            </a:r>
            <a:endParaRPr lang="en-US" dirty="0" smtClean="0">
              <a:solidFill>
                <a:schemeClr val="bg2">
                  <a:lumMod val="50000"/>
                </a:schemeClr>
              </a:solidFill>
            </a:endParaRPr>
          </a:p>
          <a:p>
            <a:pPr marL="171450" indent="-171450">
              <a:buFont typeface="Arial"/>
              <a:buChar char="•"/>
            </a:pPr>
            <a:r>
              <a:rPr lang="en-US" sz="1200" kern="1200" dirty="0" smtClean="0">
                <a:solidFill>
                  <a:schemeClr val="tx1"/>
                </a:solidFill>
                <a:latin typeface="+mn-lt"/>
                <a:ea typeface="+mn-ea"/>
                <a:cs typeface="+mn-cs"/>
              </a:rPr>
              <a:t>People who are sleepy are more likely to reach for unhealthy foods. </a:t>
            </a:r>
          </a:p>
          <a:p>
            <a:pPr marL="628650" lvl="1" indent="-171450">
              <a:buFont typeface="Arial"/>
              <a:buChar char="•"/>
            </a:pPr>
            <a:r>
              <a:rPr lang="en-US" sz="1200" kern="1200" dirty="0" smtClean="0">
                <a:solidFill>
                  <a:schemeClr val="tx1"/>
                </a:solidFill>
                <a:latin typeface="+mn-lt"/>
                <a:ea typeface="+mn-ea"/>
                <a:cs typeface="+mn-cs"/>
              </a:rPr>
              <a:t>Stock your kitchen with easy-to-eat raw vegetables and hummus, fruits, or raw nuts</a:t>
            </a:r>
          </a:p>
          <a:p>
            <a:pPr marL="628650" lvl="1" indent="-171450">
              <a:buFont typeface="Arial"/>
              <a:buChar char="•"/>
            </a:pPr>
            <a:r>
              <a:rPr lang="en-US" sz="1200" kern="1200" dirty="0" smtClean="0">
                <a:solidFill>
                  <a:schemeClr val="tx1"/>
                </a:solidFill>
                <a:latin typeface="+mn-lt"/>
                <a:ea typeface="+mn-ea"/>
                <a:cs typeface="+mn-cs"/>
              </a:rPr>
              <a:t>If you like carbs, consider whole grains and “slow burning” foods like brown rice, wild rice, and rolled oats that keep you full and productive for longer stretches.</a:t>
            </a:r>
            <a:endParaRPr lang="en-US" dirty="0" smtClean="0">
              <a:solidFill>
                <a:schemeClr val="bg2">
                  <a:lumMod val="50000"/>
                </a:schemeClr>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bg2">
                    <a:lumMod val="50000"/>
                  </a:schemeClr>
                </a:solidFill>
              </a:rPr>
              <a:t>Dietary changes can cause sleep problems, if someone is struggling with a sleep problem, it's not a good time to start experimenting with spicy dishes.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bg2">
                    <a:lumMod val="50000"/>
                  </a:schemeClr>
                </a:solidFill>
              </a:rPr>
              <a:t>Spicy foods may induce hot flashes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Try foods rich in soy as they might minimize hot flashes,</a:t>
            </a:r>
            <a:r>
              <a:rPr lang="en-US" sz="1200" kern="1200" baseline="0" dirty="0" smtClean="0">
                <a:solidFill>
                  <a:schemeClr val="tx1"/>
                </a:solidFill>
                <a:latin typeface="+mn-lt"/>
                <a:ea typeface="+mn-ea"/>
                <a:cs typeface="+mn-cs"/>
              </a:rPr>
              <a:t> because of the natural estrogen in the food</a:t>
            </a:r>
            <a:endParaRPr lang="en-US" dirty="0" smtClean="0">
              <a:solidFill>
                <a:schemeClr val="bg2">
                  <a:lumMod val="50000"/>
                </a:schemeClr>
              </a:solidFill>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Your body often signals hunger and thirst in the same way.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Bring a water bottle to work and fill it often</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Infuse your water with fruit or a citrus slice for an added flavor boost without the calories</a:t>
            </a:r>
            <a:endParaRPr lang="en-US" dirty="0" smtClean="0">
              <a:solidFill>
                <a:schemeClr val="bg2">
                  <a:lumMod val="50000"/>
                </a:schemeClr>
              </a:solidFill>
            </a:endParaRPr>
          </a:p>
          <a:p>
            <a:endParaRPr lang="en-US" dirty="0" smtClean="0"/>
          </a:p>
          <a:p>
            <a:endParaRPr lang="en-US" dirty="0" smtClean="0"/>
          </a:p>
          <a:p>
            <a:r>
              <a:rPr lang="en-US" dirty="0" smtClean="0"/>
              <a:t>http://</a:t>
            </a:r>
            <a:r>
              <a:rPr lang="en-US" dirty="0" err="1" smtClean="0"/>
              <a:t>www.menopause.org</a:t>
            </a:r>
            <a:r>
              <a:rPr lang="en-US" dirty="0" smtClean="0"/>
              <a:t>/for-women/menopause-take-time-to-think-about-it/consumers/2012/09/25/more-</a:t>
            </a:r>
            <a:r>
              <a:rPr lang="en-US" dirty="0" err="1" smtClean="0"/>
              <a:t>zzzs</a:t>
            </a:r>
            <a:r>
              <a:rPr lang="en-US" dirty="0" smtClean="0"/>
              <a:t>-please-a-menopause-sleep-seminar</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227828A-D0C9-AB41-800B-14F1FB839E9E}" type="slidenum">
              <a:rPr lang="en-US" smtClean="0"/>
              <a:pPr/>
              <a:t>12</a:t>
            </a:fld>
            <a:endParaRPr lang="en-US" dirty="0"/>
          </a:p>
        </p:txBody>
      </p:sp>
    </p:spTree>
    <p:extLst>
      <p:ext uri="{BB962C8B-B14F-4D97-AF65-F5344CB8AC3E}">
        <p14:creationId xmlns:p14="http://schemas.microsoft.com/office/powerpoint/2010/main" val="293626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Sugar:</a:t>
            </a:r>
            <a:r>
              <a:rPr lang="en-US" sz="1200" kern="1200" baseline="0" dirty="0" smtClean="0">
                <a:solidFill>
                  <a:schemeClr val="tx1"/>
                </a:solidFill>
                <a:effectLst/>
                <a:latin typeface="+mn-lt"/>
                <a:ea typeface="+mn-ea"/>
                <a:cs typeface="+mn-cs"/>
              </a:rPr>
              <a:t>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Go for naturally sweet options such as fruit — daily dietary goals for women at menopause suggest 1 1/2 servings of fruit per day.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Fruits and vegetables contain silicon and other components that may influence bone health and have been linked to a reduction in bone loss in premenopausal women (</a:t>
            </a:r>
            <a:r>
              <a:rPr lang="en-US" sz="1200" kern="1200" dirty="0" err="1" smtClean="0">
                <a:solidFill>
                  <a:schemeClr val="tx1"/>
                </a:solidFill>
                <a:effectLst/>
                <a:latin typeface="+mn-lt"/>
                <a:ea typeface="+mn-ea"/>
                <a:cs typeface="+mn-cs"/>
              </a:rPr>
              <a:t>McLernon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2012)</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Alcohol:</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While alcohol is well known to speed the onset of sleep, it disrupts sleep later</a:t>
            </a:r>
            <a:r>
              <a:rPr lang="en-US" sz="1200" kern="1200" baseline="0" dirty="0" smtClean="0">
                <a:solidFill>
                  <a:schemeClr val="tx1"/>
                </a:solidFill>
                <a:latin typeface="+mn-lt"/>
                <a:ea typeface="+mn-ea"/>
                <a:cs typeface="+mn-cs"/>
              </a:rPr>
              <a:t> in the night</a:t>
            </a:r>
            <a:r>
              <a:rPr lang="en-US" sz="1200" kern="1200" dirty="0" smtClean="0">
                <a:solidFill>
                  <a:schemeClr val="tx1"/>
                </a:solidFill>
                <a:latin typeface="+mn-lt"/>
                <a:ea typeface="+mn-ea"/>
                <a:cs typeface="+mn-cs"/>
              </a:rPr>
              <a:t> as the body begins to metabolize the alcohol, causing arousal.</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National Institute on Alcohol Abuse and Alcoholism define Moderate drinking as no more than seven drinks per week and no more than three drinks on any single day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Moderate drinkers have a significantly lower risk of coronary heart disease than nondrinkers. </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This is apparent at menopause when heart disease risk normally goes up</a:t>
            </a:r>
          </a:p>
          <a:p>
            <a:pPr marL="10858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During and after menopause (ages 50-62), women who drink moderately have stronger bones than nondrinkers.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But, drinking heavily (more than daily or weekly allowance) </a:t>
            </a:r>
            <a:r>
              <a:rPr lang="en-US" sz="1200" kern="1200" dirty="0" smtClean="0">
                <a:solidFill>
                  <a:schemeClr val="tx1"/>
                </a:solidFill>
                <a:latin typeface="+mn-lt"/>
                <a:ea typeface="+mn-ea"/>
                <a:cs typeface="+mn-cs"/>
              </a:rPr>
              <a:t>can lead to osteoporosis that cannot be reversed.</a:t>
            </a: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Caffeine:</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Is associated with greater hot flash symptoms in menopausal women (</a:t>
            </a:r>
            <a:r>
              <a:rPr lang="en-US" sz="1200" kern="1200" dirty="0" err="1" smtClean="0">
                <a:solidFill>
                  <a:schemeClr val="tx1"/>
                </a:solidFill>
                <a:latin typeface="+mn-lt"/>
                <a:ea typeface="+mn-ea"/>
                <a:cs typeface="+mn-cs"/>
              </a:rPr>
              <a:t>Faubion</a:t>
            </a:r>
            <a:r>
              <a:rPr lang="en-US" sz="1200" kern="1200" dirty="0" smtClean="0">
                <a:solidFill>
                  <a:schemeClr val="tx1"/>
                </a:solidFill>
                <a:latin typeface="+mn-lt"/>
                <a:ea typeface="+mn-ea"/>
                <a:cs typeface="+mn-cs"/>
              </a:rPr>
              <a:t>, 2014).</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Herbal tea (iced, if hot flashes are bothersome) provides a soothing alternative to caffeinated drinks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bg2">
                    <a:lumMod val="50000"/>
                  </a:schemeClr>
                </a:solidFill>
              </a:rPr>
              <a:t>And, remember, chocolate has caffeine.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www.menopause.org</a:t>
            </a:r>
            <a:r>
              <a:rPr lang="en-US" dirty="0" smtClean="0"/>
              <a:t>/for-women/menopause-take-time-to-think-about-it/consumers/2012/09/26/a-meno-menu-6-simple-instructions-for-a-healthy-diet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www.menopause.org</a:t>
            </a:r>
            <a:r>
              <a:rPr lang="en-US" dirty="0" smtClean="0"/>
              <a:t>/for-women/</a:t>
            </a:r>
            <a:r>
              <a:rPr lang="en-US" dirty="0" err="1" smtClean="0"/>
              <a:t>menopauseflashes</a:t>
            </a:r>
            <a:r>
              <a:rPr lang="en-US" dirty="0" smtClean="0"/>
              <a:t>/stress-getting-serious-about-solutions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www.menopause.org</a:t>
            </a:r>
            <a:r>
              <a:rPr lang="en-US" dirty="0" smtClean="0"/>
              <a:t>/for-women/</a:t>
            </a:r>
            <a:r>
              <a:rPr lang="en-US" dirty="0" err="1" smtClean="0"/>
              <a:t>menopauseflashes</a:t>
            </a:r>
            <a:r>
              <a:rPr lang="en-US" dirty="0" smtClean="0"/>
              <a:t>/drink-to-your-health-at-menopause-or-not</a:t>
            </a:r>
          </a:p>
          <a:p>
            <a:endParaRPr lang="en-US" dirty="0" smtClean="0">
              <a:solidFill>
                <a:schemeClr val="bg2">
                  <a:lumMod val="50000"/>
                </a:schemeClr>
              </a:solidFill>
            </a:endParaRPr>
          </a:p>
        </p:txBody>
      </p:sp>
      <p:sp>
        <p:nvSpPr>
          <p:cNvPr id="4" name="Slide Number Placeholder 3"/>
          <p:cNvSpPr>
            <a:spLocks noGrp="1"/>
          </p:cNvSpPr>
          <p:nvPr>
            <p:ph type="sldNum" sz="quarter" idx="10"/>
          </p:nvPr>
        </p:nvSpPr>
        <p:spPr/>
        <p:txBody>
          <a:bodyPr/>
          <a:lstStyle/>
          <a:p>
            <a:fld id="{A227828A-D0C9-AB41-800B-14F1FB839E9E}" type="slidenum">
              <a:rPr lang="en-US" smtClean="0"/>
              <a:pPr/>
              <a:t>13</a:t>
            </a:fld>
            <a:endParaRPr lang="en-US" dirty="0"/>
          </a:p>
        </p:txBody>
      </p:sp>
    </p:spTree>
    <p:extLst>
      <p:ext uri="{BB962C8B-B14F-4D97-AF65-F5344CB8AC3E}">
        <p14:creationId xmlns:p14="http://schemas.microsoft.com/office/powerpoint/2010/main" val="83761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1C42114-DF78-5844-9570-B3C9CF0323F6}" type="datetimeFigureOut">
              <a:rPr lang="en-US" smtClean="0"/>
              <a:pPr/>
              <a:t>12/4/2014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899D559-C59F-2640-9657-53041601A9B3}"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8" name="Slide Number Placeholder 7"/>
          <p:cNvSpPr>
            <a:spLocks noGrp="1"/>
          </p:cNvSpPr>
          <p:nvPr>
            <p:ph type="sldNum" sz="quarter" idx="11"/>
          </p:nvPr>
        </p:nvSpPr>
        <p:spPr/>
        <p:txBody>
          <a:bodyPr/>
          <a:lstStyle/>
          <a:p>
            <a:fld id="{F899D559-C59F-2640-9657-53041601A9B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9D559-C59F-2640-9657-53041601A9B3}"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9D559-C59F-2640-9657-53041601A9B3}"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99D559-C59F-2640-9657-53041601A9B3}"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99D559-C59F-2640-9657-53041601A9B3}"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7" name="Slide Number Placeholder 6"/>
          <p:cNvSpPr>
            <a:spLocks noGrp="1"/>
          </p:cNvSpPr>
          <p:nvPr>
            <p:ph type="sldNum" sz="quarter" idx="12"/>
          </p:nvPr>
        </p:nvSpPr>
        <p:spPr/>
        <p:txBody>
          <a:bodyPr/>
          <a:lstStyle/>
          <a:p>
            <a:fld id="{F899D559-C59F-2640-9657-53041601A9B3}"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42114-DF78-5844-9570-B3C9CF0323F6}" type="datetimeFigureOut">
              <a:rPr lang="en-US" smtClean="0"/>
              <a:pPr/>
              <a:t>12/4/2014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F899D559-C59F-2640-9657-53041601A9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1C42114-DF78-5844-9570-B3C9CF0323F6}" type="datetimeFigureOut">
              <a:rPr lang="en-US" smtClean="0"/>
              <a:pPr/>
              <a:t>12/4/2014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899D559-C59F-2640-9657-53041601A9B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1C42114-DF78-5844-9570-B3C9CF0323F6}" type="datetimeFigureOut">
              <a:rPr lang="en-US" smtClean="0"/>
              <a:pPr/>
              <a:t>12/4/2014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899D559-C59F-2640-9657-53041601A9B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nopause-main.jpg"/>
          <p:cNvPicPr>
            <a:picLocks noChangeAspect="1"/>
          </p:cNvPicPr>
          <p:nvPr/>
        </p:nvPicPr>
        <p:blipFill rotWithShape="1">
          <a:blip r:embed="rId2">
            <a:extLst>
              <a:ext uri="{28A0092B-C50C-407E-A947-70E740481C1C}">
                <a14:useLocalDpi xmlns:a14="http://schemas.microsoft.com/office/drawing/2010/main" val="0"/>
              </a:ext>
            </a:extLst>
          </a:blip>
          <a:srcRect r="11111"/>
          <a:stretch/>
        </p:blipFill>
        <p:spPr>
          <a:xfrm>
            <a:off x="13648"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250971" y="5525477"/>
            <a:ext cx="8642059" cy="1200329"/>
          </a:xfrm>
          <a:prstGeom prst="rect">
            <a:avLst/>
          </a:prstGeom>
          <a:noFill/>
        </p:spPr>
        <p:txBody>
          <a:bodyPr wrap="none" lIns="91440" tIns="45720" rIns="91440" bIns="45720">
            <a:spAutoFit/>
          </a:bodyPr>
          <a:lstStyle/>
          <a:p>
            <a:pPr algn="ctr"/>
            <a:r>
              <a:rPr lang="en-US" sz="7200" b="1" dirty="0">
                <a:ln w="17780" cmpd="sng">
                  <a:solidFill>
                    <a:schemeClr val="tx1"/>
                  </a:solidFill>
                  <a:prstDash val="solid"/>
                  <a:miter lim="800000"/>
                </a:ln>
                <a:solidFill>
                  <a:srgbClr val="FFFFFF"/>
                </a:solidFill>
                <a:effectLst>
                  <a:glow rad="139700">
                    <a:schemeClr val="accent2">
                      <a:satMod val="175000"/>
                      <a:alpha val="40000"/>
                    </a:schemeClr>
                  </a:glow>
                </a:effectLst>
              </a:rPr>
              <a:t>Awaken Your Mind</a:t>
            </a:r>
          </a:p>
        </p:txBody>
      </p:sp>
    </p:spTree>
    <p:extLst>
      <p:ext uri="{BB962C8B-B14F-4D97-AF65-F5344CB8AC3E}">
        <p14:creationId xmlns:p14="http://schemas.microsoft.com/office/powerpoint/2010/main" val="137593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5260" r="14564"/>
          <a:stretch/>
        </p:blipFill>
        <p:spPr>
          <a:xfrm>
            <a:off x="-1" y="0"/>
            <a:ext cx="9144001" cy="6858000"/>
          </a:xfrm>
          <a:prstGeom prst="rect">
            <a:avLst/>
          </a:prstGeom>
        </p:spPr>
      </p:pic>
      <p:graphicFrame>
        <p:nvGraphicFramePr>
          <p:cNvPr id="2" name="Diagram 1"/>
          <p:cNvGraphicFramePr/>
          <p:nvPr>
            <p:extLst>
              <p:ext uri="{D42A27DB-BD31-4B8C-83A1-F6EECF244321}">
                <p14:modId xmlns:p14="http://schemas.microsoft.com/office/powerpoint/2010/main" val="470423730"/>
              </p:ext>
            </p:extLst>
          </p:nvPr>
        </p:nvGraphicFramePr>
        <p:xfrm>
          <a:off x="107640" y="3400337"/>
          <a:ext cx="4733925" cy="3445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a:spLocks noGrp="1"/>
          </p:cNvSpPr>
          <p:nvPr>
            <p:ph type="title" idx="4294967295"/>
          </p:nvPr>
        </p:nvSpPr>
        <p:spPr>
          <a:xfrm>
            <a:off x="0" y="76651"/>
            <a:ext cx="7097713" cy="935264"/>
          </a:xfrm>
        </p:spPr>
        <p:txBody>
          <a:bodyPr>
            <a:noAutofit/>
          </a:bodyPr>
          <a:lstStyle/>
          <a:p>
            <a:r>
              <a:rPr lang="en-US" sz="5400" b="1" dirty="0" smtClean="0">
                <a:ln w="19050">
                  <a:solidFill>
                    <a:schemeClr val="tx1"/>
                  </a:solidFill>
                  <a:prstDash val="solid"/>
                  <a:miter lim="800000"/>
                </a:ln>
                <a:solidFill>
                  <a:schemeClr val="bg2"/>
                </a:solidFill>
                <a:effectLst>
                  <a:outerShdw blurRad="25500" dist="23000" dir="7020000" algn="tl">
                    <a:srgbClr val="000000">
                      <a:alpha val="50000"/>
                    </a:srgbClr>
                  </a:outerShdw>
                </a:effectLst>
              </a:rPr>
              <a:t>Environment 1.0</a:t>
            </a:r>
            <a:endParaRPr lang="en-US" sz="5400" b="1" dirty="0">
              <a:ln w="19050">
                <a:solidFill>
                  <a:schemeClr val="tx1"/>
                </a:solidFill>
                <a:prstDash val="solid"/>
                <a:miter lim="800000"/>
              </a:ln>
              <a:solidFill>
                <a:schemeClr val="bg2"/>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32557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srcRect l="12053" t="6291" r="18925" b="6291"/>
          <a:stretch/>
        </p:blipFill>
        <p:spPr>
          <a:xfrm>
            <a:off x="-1" y="0"/>
            <a:ext cx="9144001" cy="6858000"/>
          </a:xfrm>
        </p:spPr>
      </p:pic>
      <p:sp>
        <p:nvSpPr>
          <p:cNvPr id="2" name="Title 1"/>
          <p:cNvSpPr>
            <a:spLocks noGrp="1"/>
          </p:cNvSpPr>
          <p:nvPr>
            <p:ph type="title"/>
          </p:nvPr>
        </p:nvSpPr>
        <p:spPr>
          <a:xfrm>
            <a:off x="0" y="-119083"/>
            <a:ext cx="7024744" cy="1143000"/>
          </a:xfrm>
        </p:spPr>
        <p:txBody>
          <a:bodyPr>
            <a:noAutofit/>
          </a:bodyPr>
          <a:lstStyle/>
          <a:p>
            <a:r>
              <a:rPr lang="en-US" sz="5400" b="1" dirty="0" smtClean="0">
                <a:ln w="19050">
                  <a:solidFill>
                    <a:schemeClr val="tx1"/>
                  </a:solidFill>
                  <a:prstDash val="solid"/>
                  <a:miter lim="800000"/>
                </a:ln>
                <a:solidFill>
                  <a:schemeClr val="bg2"/>
                </a:solidFill>
                <a:effectLst>
                  <a:outerShdw blurRad="25500" dist="23000" dir="7020000" algn="tl">
                    <a:srgbClr val="000000">
                      <a:alpha val="50000"/>
                    </a:srgbClr>
                  </a:outerShdw>
                </a:effectLst>
              </a:rPr>
              <a:t>Environment 2.0</a:t>
            </a:r>
            <a:endParaRPr lang="en-US" sz="5400" dirty="0">
              <a:solidFill>
                <a:schemeClr val="bg2"/>
              </a:solidFill>
            </a:endParaRPr>
          </a:p>
        </p:txBody>
      </p:sp>
      <p:graphicFrame>
        <p:nvGraphicFramePr>
          <p:cNvPr id="4" name="Diagram 3"/>
          <p:cNvGraphicFramePr/>
          <p:nvPr>
            <p:extLst>
              <p:ext uri="{D42A27DB-BD31-4B8C-83A1-F6EECF244321}">
                <p14:modId xmlns:p14="http://schemas.microsoft.com/office/powerpoint/2010/main" val="470423730"/>
              </p:ext>
            </p:extLst>
          </p:nvPr>
        </p:nvGraphicFramePr>
        <p:xfrm>
          <a:off x="3080084" y="4636167"/>
          <a:ext cx="7270611" cy="1334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193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a:xfrm>
            <a:off x="100038" y="596793"/>
            <a:ext cx="3437794" cy="1143000"/>
          </a:xfrm>
        </p:spPr>
        <p:txBody>
          <a:bodyPr>
            <a:noAutofit/>
          </a:bodyPr>
          <a:lstStyle/>
          <a:p>
            <a:r>
              <a:rPr lang="en-US" sz="5400" b="1" dirty="0" smtClean="0">
                <a:ln w="19050">
                  <a:solidFill>
                    <a:schemeClr val="tx1"/>
                  </a:solidFill>
                  <a:prstDash val="solid"/>
                  <a:miter lim="800000"/>
                </a:ln>
                <a:solidFill>
                  <a:schemeClr val="bg2"/>
                </a:solidFill>
                <a:effectLst>
                  <a:outerShdw blurRad="25500" dist="23000" dir="7020000" algn="tl">
                    <a:srgbClr val="000000">
                      <a:alpha val="50000"/>
                    </a:srgbClr>
                  </a:outerShdw>
                </a:effectLst>
              </a:rPr>
              <a:t>Diet 1.0</a:t>
            </a:r>
            <a:r>
              <a:rPr lang="en-US" sz="5400" dirty="0" smtClean="0">
                <a:solidFill>
                  <a:schemeClr val="bg2"/>
                </a:solidFill>
              </a:rPr>
              <a:t/>
            </a:r>
            <a:br>
              <a:rPr lang="en-US" sz="5400" dirty="0" smtClean="0">
                <a:solidFill>
                  <a:schemeClr val="bg2"/>
                </a:solidFill>
              </a:rPr>
            </a:br>
            <a:endParaRPr lang="en-US" sz="5400" dirty="0">
              <a:solidFill>
                <a:schemeClr val="bg2"/>
              </a:solidFill>
            </a:endParaRPr>
          </a:p>
        </p:txBody>
      </p:sp>
      <p:graphicFrame>
        <p:nvGraphicFramePr>
          <p:cNvPr id="8" name="Diagram 7"/>
          <p:cNvGraphicFramePr/>
          <p:nvPr>
            <p:extLst>
              <p:ext uri="{D42A27DB-BD31-4B8C-83A1-F6EECF244321}">
                <p14:modId xmlns:p14="http://schemas.microsoft.com/office/powerpoint/2010/main" val="3687963180"/>
              </p:ext>
            </p:extLst>
          </p:nvPr>
        </p:nvGraphicFramePr>
        <p:xfrm>
          <a:off x="164622" y="759337"/>
          <a:ext cx="5608682" cy="37391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0204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5027"/>
          <a:stretch/>
        </p:blipFill>
        <p:spPr>
          <a:xfrm>
            <a:off x="-1" y="0"/>
            <a:ext cx="9144001" cy="6858000"/>
          </a:xfrm>
          <a:prstGeom prst="rect">
            <a:avLst/>
          </a:prstGeom>
        </p:spPr>
      </p:pic>
      <p:sp>
        <p:nvSpPr>
          <p:cNvPr id="2" name="Title 1"/>
          <p:cNvSpPr>
            <a:spLocks noGrp="1"/>
          </p:cNvSpPr>
          <p:nvPr>
            <p:ph type="title"/>
          </p:nvPr>
        </p:nvSpPr>
        <p:spPr>
          <a:xfrm>
            <a:off x="5854200" y="604354"/>
            <a:ext cx="4000224" cy="1143000"/>
          </a:xfrm>
        </p:spPr>
        <p:txBody>
          <a:bodyPr>
            <a:noAutofit/>
          </a:bodyPr>
          <a:lstStyle/>
          <a:p>
            <a:r>
              <a:rPr lang="en-US" sz="5400" b="1" dirty="0" smtClean="0">
                <a:ln w="19050">
                  <a:solidFill>
                    <a:schemeClr val="tx1"/>
                  </a:solidFill>
                  <a:prstDash val="solid"/>
                  <a:miter lim="800000"/>
                </a:ln>
                <a:solidFill>
                  <a:schemeClr val="bg2"/>
                </a:solidFill>
                <a:effectLst>
                  <a:outerShdw blurRad="25500" dist="23000" dir="7020000" algn="tl">
                    <a:srgbClr val="000000">
                      <a:alpha val="50000"/>
                    </a:srgbClr>
                  </a:outerShdw>
                </a:effectLst>
              </a:rPr>
              <a:t>Diet 2.0</a:t>
            </a:r>
            <a:r>
              <a:rPr lang="en-US" sz="5400" dirty="0" smtClean="0">
                <a:solidFill>
                  <a:schemeClr val="bg2">
                    <a:lumMod val="40000"/>
                    <a:lumOff val="60000"/>
                  </a:schemeClr>
                </a:solidFill>
              </a:rPr>
              <a:t/>
            </a:r>
            <a:br>
              <a:rPr lang="en-US" sz="5400" dirty="0" smtClean="0">
                <a:solidFill>
                  <a:schemeClr val="bg2">
                    <a:lumMod val="40000"/>
                    <a:lumOff val="60000"/>
                  </a:schemeClr>
                </a:solidFill>
              </a:rPr>
            </a:br>
            <a:endParaRPr lang="en-US" sz="5400" dirty="0"/>
          </a:p>
        </p:txBody>
      </p:sp>
      <p:graphicFrame>
        <p:nvGraphicFramePr>
          <p:cNvPr id="6" name="Diagram 5"/>
          <p:cNvGraphicFramePr/>
          <p:nvPr>
            <p:extLst>
              <p:ext uri="{D42A27DB-BD31-4B8C-83A1-F6EECF244321}">
                <p14:modId xmlns:p14="http://schemas.microsoft.com/office/powerpoint/2010/main" val="1256179921"/>
              </p:ext>
            </p:extLst>
          </p:nvPr>
        </p:nvGraphicFramePr>
        <p:xfrm>
          <a:off x="3703850" y="3283017"/>
          <a:ext cx="5362475" cy="3574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5929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13013"/>
          <a:stretch/>
        </p:blipFill>
        <p:spPr>
          <a:xfrm>
            <a:off x="-1" y="-119064"/>
            <a:ext cx="9144001" cy="6977063"/>
          </a:xfrm>
          <a:prstGeom prst="rect">
            <a:avLst/>
          </a:prstGeom>
        </p:spPr>
      </p:pic>
      <p:sp>
        <p:nvSpPr>
          <p:cNvPr id="3" name="Title 2"/>
          <p:cNvSpPr>
            <a:spLocks noGrp="1"/>
          </p:cNvSpPr>
          <p:nvPr>
            <p:ph type="title" idx="4294967295"/>
          </p:nvPr>
        </p:nvSpPr>
        <p:spPr>
          <a:xfrm>
            <a:off x="0" y="96177"/>
            <a:ext cx="7493000" cy="1463676"/>
          </a:xfrm>
        </p:spPr>
        <p:txBody>
          <a:bodyPr>
            <a:noAutofit/>
          </a:bodyPr>
          <a:lstStyle/>
          <a:p>
            <a:r>
              <a:rPr lang="en-US" sz="5400" b="1" dirty="0" smtClean="0">
                <a:ln w="28575">
                  <a:solidFill>
                    <a:schemeClr val="tx1"/>
                  </a:solidFill>
                </a:ln>
                <a:solidFill>
                  <a:srgbClr val="CAF278"/>
                </a:solidFill>
              </a:rPr>
              <a:t>Do You Have a Sleep Disorder?</a:t>
            </a:r>
            <a:endParaRPr lang="en-US" sz="5400" dirty="0">
              <a:solidFill>
                <a:schemeClr val="accent1">
                  <a:lumMod val="75000"/>
                </a:schemeClr>
              </a:solidFill>
            </a:endParaRPr>
          </a:p>
        </p:txBody>
      </p:sp>
      <p:graphicFrame>
        <p:nvGraphicFramePr>
          <p:cNvPr id="2" name="Diagram 1"/>
          <p:cNvGraphicFramePr/>
          <p:nvPr>
            <p:extLst>
              <p:ext uri="{D42A27DB-BD31-4B8C-83A1-F6EECF244321}">
                <p14:modId xmlns:p14="http://schemas.microsoft.com/office/powerpoint/2010/main" val="1328410344"/>
              </p:ext>
            </p:extLst>
          </p:nvPr>
        </p:nvGraphicFramePr>
        <p:xfrm>
          <a:off x="6082676" y="1415144"/>
          <a:ext cx="2975212"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997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1959" r="11255" b="-4582"/>
          <a:stretch/>
        </p:blipFill>
        <p:spPr>
          <a:xfrm>
            <a:off x="1" y="-163773"/>
            <a:ext cx="9144000" cy="7349320"/>
          </a:xfrm>
        </p:spPr>
      </p:pic>
      <p:sp>
        <p:nvSpPr>
          <p:cNvPr id="3" name="Title 2"/>
          <p:cNvSpPr>
            <a:spLocks noGrp="1"/>
          </p:cNvSpPr>
          <p:nvPr>
            <p:ph type="title"/>
          </p:nvPr>
        </p:nvSpPr>
        <p:spPr>
          <a:xfrm>
            <a:off x="18843" y="36280"/>
            <a:ext cx="5905420" cy="1034149"/>
          </a:xfrm>
        </p:spPr>
        <p:txBody>
          <a:bodyPr>
            <a:noAutofit/>
          </a:bodyPr>
          <a:lstStyle/>
          <a:p>
            <a:r>
              <a:rPr lang="en-US" sz="5400" b="1" dirty="0" smtClean="0">
                <a:ln w="19050">
                  <a:solidFill>
                    <a:schemeClr val="tx1"/>
                  </a:solidFill>
                  <a:prstDash val="solid"/>
                  <a:miter lim="800000"/>
                </a:ln>
                <a:solidFill>
                  <a:schemeClr val="bg2"/>
                </a:solidFill>
                <a:effectLst>
                  <a:outerShdw blurRad="25500" dist="23000" dir="7020000" algn="tl">
                    <a:srgbClr val="000000">
                      <a:alpha val="50000"/>
                    </a:srgbClr>
                  </a:outerShdw>
                </a:effectLst>
              </a:rPr>
              <a:t>Exercise</a:t>
            </a:r>
            <a:endParaRPr lang="en-US" sz="5400" dirty="0"/>
          </a:p>
        </p:txBody>
      </p:sp>
      <p:graphicFrame>
        <p:nvGraphicFramePr>
          <p:cNvPr id="2" name="Diagram 1"/>
          <p:cNvGraphicFramePr/>
          <p:nvPr>
            <p:extLst>
              <p:ext uri="{D42A27DB-BD31-4B8C-83A1-F6EECF244321}">
                <p14:modId xmlns:p14="http://schemas.microsoft.com/office/powerpoint/2010/main" val="3245171767"/>
              </p:ext>
            </p:extLst>
          </p:nvPr>
        </p:nvGraphicFramePr>
        <p:xfrm>
          <a:off x="18894" y="761999"/>
          <a:ext cx="5965877" cy="5957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0989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74089"/>
            <a:ext cx="7024744" cy="1143000"/>
          </a:xfrm>
        </p:spPr>
        <p:txBody>
          <a:bodyPr>
            <a:normAutofit/>
          </a:bodyPr>
          <a:lstStyle/>
          <a:p>
            <a:r>
              <a:rPr lang="en-US" sz="5400" b="1" dirty="0" smtClean="0">
                <a:ln w="19050">
                  <a:solidFill>
                    <a:schemeClr val="tx1"/>
                  </a:solidFill>
                  <a:prstDash val="solid"/>
                  <a:miter lim="800000"/>
                </a:ln>
                <a:solidFill>
                  <a:srgbClr val="CAF278"/>
                </a:solidFill>
                <a:effectLst>
                  <a:outerShdw blurRad="25500" dist="23000" dir="7020000" algn="tl">
                    <a:srgbClr val="000000">
                      <a:alpha val="50000"/>
                    </a:srgbClr>
                  </a:outerShdw>
                </a:effectLst>
              </a:rPr>
              <a:t>Advocacy Partner:</a:t>
            </a:r>
            <a:endParaRPr lang="en-US" sz="5400" dirty="0"/>
          </a:p>
        </p:txBody>
      </p:sp>
      <p:pic>
        <p:nvPicPr>
          <p:cNvPr id="7" name="Content Placeholder 5"/>
          <p:cNvPicPr>
            <a:picLocks noGrp="1" noChangeAspect="1"/>
          </p:cNvPicPr>
          <p:nvPr>
            <p:ph sz="quarter" idx="14"/>
          </p:nvPr>
        </p:nvPicPr>
        <p:blipFill>
          <a:blip r:embed="rId2"/>
          <a:srcRect t="-52184" b="-52184"/>
          <a:stretch>
            <a:fillRect/>
          </a:stretch>
        </p:blipFill>
        <p:spPr>
          <a:xfrm>
            <a:off x="1043490" y="193716"/>
            <a:ext cx="7025246" cy="7178655"/>
          </a:xfrm>
          <a:prstGeom prst="rect">
            <a:avLst/>
          </a:prstGeom>
        </p:spPr>
      </p:pic>
    </p:spTree>
    <p:extLst>
      <p:ext uri="{BB962C8B-B14F-4D97-AF65-F5344CB8AC3E}">
        <p14:creationId xmlns:p14="http://schemas.microsoft.com/office/powerpoint/2010/main" val="320273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1866" y="295278"/>
            <a:ext cx="7024688" cy="811213"/>
          </a:xfrm>
        </p:spPr>
        <p:txBody>
          <a:bodyPr>
            <a:noAutofit/>
          </a:bodyPr>
          <a:lstStyle/>
          <a:p>
            <a:r>
              <a:rPr lang="en-US" sz="4800" b="1" dirty="0" smtClean="0">
                <a:ln w="28575">
                  <a:solidFill>
                    <a:schemeClr val="tx1"/>
                  </a:solidFill>
                  <a:prstDash val="solid"/>
                </a:ln>
                <a:solidFill>
                  <a:srgbClr val="CAF278"/>
                </a:solidFill>
                <a:effectLst>
                  <a:outerShdw blurRad="41275" dist="20320" dir="1800000" algn="tl" rotWithShape="0">
                    <a:srgbClr val="000000">
                      <a:alpha val="40000"/>
                    </a:srgbClr>
                  </a:outerShdw>
                </a:effectLst>
              </a:rPr>
              <a:t>Logic Model:</a:t>
            </a:r>
            <a:endParaRPr lang="en-US" sz="4800" dirty="0">
              <a:solidFill>
                <a:srgbClr val="CAF278"/>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7656829"/>
              </p:ext>
            </p:extLst>
          </p:nvPr>
        </p:nvGraphicFramePr>
        <p:xfrm>
          <a:off x="477670" y="1132569"/>
          <a:ext cx="8215953" cy="719834"/>
        </p:xfrm>
        <a:graphic>
          <a:graphicData uri="http://schemas.openxmlformats.org/drawingml/2006/table">
            <a:tbl>
              <a:tblPr>
                <a:tableStyleId>{35758FB7-9AC5-4552-8A53-C91805E547FA}</a:tableStyleId>
              </a:tblPr>
              <a:tblGrid>
                <a:gridCol w="1217814"/>
                <a:gridCol w="1409381"/>
                <a:gridCol w="1405035"/>
                <a:gridCol w="1386962"/>
                <a:gridCol w="1489459"/>
                <a:gridCol w="1307302"/>
              </a:tblGrid>
              <a:tr h="719834">
                <a:tc>
                  <a:txBody>
                    <a:bodyPr/>
                    <a:lstStyle/>
                    <a:p>
                      <a:pPr algn="ctr"/>
                      <a:r>
                        <a:rPr lang="en-US" sz="1600" dirty="0" smtClean="0"/>
                        <a:t>Inputs</a:t>
                      </a:r>
                      <a:endParaRPr lang="en-US" sz="1600" dirty="0"/>
                    </a:p>
                  </a:txBody>
                  <a:tcPr>
                    <a:solidFill>
                      <a:schemeClr val="bg2">
                        <a:lumMod val="50000"/>
                      </a:schemeClr>
                    </a:solidFill>
                  </a:tcPr>
                </a:tc>
                <a:tc>
                  <a:txBody>
                    <a:bodyPr/>
                    <a:lstStyle/>
                    <a:p>
                      <a:pPr algn="ctr"/>
                      <a:r>
                        <a:rPr lang="en-US" sz="1600" dirty="0" smtClean="0"/>
                        <a:t>Activities</a:t>
                      </a:r>
                      <a:endParaRPr lang="en-US" sz="1600" dirty="0"/>
                    </a:p>
                  </a:txBody>
                  <a:tcPr>
                    <a:solidFill>
                      <a:schemeClr val="bg2">
                        <a:lumMod val="50000"/>
                      </a:schemeClr>
                    </a:solidFill>
                  </a:tcPr>
                </a:tc>
                <a:tc>
                  <a:txBody>
                    <a:bodyPr/>
                    <a:lstStyle/>
                    <a:p>
                      <a:pPr algn="ctr"/>
                      <a:r>
                        <a:rPr lang="en-US" sz="1600" dirty="0" smtClean="0"/>
                        <a:t>Short-Term Outcomes</a:t>
                      </a:r>
                      <a:endParaRPr lang="en-US" sz="1600" dirty="0"/>
                    </a:p>
                  </a:txBody>
                  <a:tcPr>
                    <a:solidFill>
                      <a:schemeClr val="bg2">
                        <a:lumMod val="50000"/>
                      </a:schemeClr>
                    </a:solidFill>
                  </a:tcPr>
                </a:tc>
                <a:tc>
                  <a:txBody>
                    <a:bodyPr/>
                    <a:lstStyle/>
                    <a:p>
                      <a:pPr algn="ctr"/>
                      <a:r>
                        <a:rPr lang="en-US" sz="1400" dirty="0" smtClean="0"/>
                        <a:t>Intermediate</a:t>
                      </a:r>
                      <a:r>
                        <a:rPr lang="en-US" sz="1400" baseline="0" dirty="0" smtClean="0"/>
                        <a:t> Outcomes</a:t>
                      </a:r>
                      <a:endParaRPr lang="en-US" sz="1400" dirty="0"/>
                    </a:p>
                  </a:txBody>
                  <a:tcPr>
                    <a:solidFill>
                      <a:schemeClr val="bg2">
                        <a:lumMod val="50000"/>
                      </a:schemeClr>
                    </a:solidFill>
                  </a:tcPr>
                </a:tc>
                <a:tc>
                  <a:txBody>
                    <a:bodyPr/>
                    <a:lstStyle/>
                    <a:p>
                      <a:pPr algn="ctr"/>
                      <a:r>
                        <a:rPr lang="en-US" sz="1600" dirty="0" smtClean="0"/>
                        <a:t>Long-Term Outcomes</a:t>
                      </a:r>
                      <a:endParaRPr lang="en-US" sz="1600" dirty="0"/>
                    </a:p>
                  </a:txBody>
                  <a:tcPr>
                    <a:solidFill>
                      <a:schemeClr val="bg2">
                        <a:lumMod val="50000"/>
                      </a:schemeClr>
                    </a:solidFill>
                  </a:tcPr>
                </a:tc>
                <a:tc>
                  <a:txBody>
                    <a:bodyPr/>
                    <a:lstStyle/>
                    <a:p>
                      <a:pPr algn="ctr"/>
                      <a:r>
                        <a:rPr lang="en-US" sz="1600" dirty="0" smtClean="0"/>
                        <a:t>Ultimate Goals</a:t>
                      </a:r>
                      <a:endParaRPr lang="en-US" sz="1600" dirty="0"/>
                    </a:p>
                  </a:txBody>
                  <a:tcPr>
                    <a:solidFill>
                      <a:schemeClr val="bg2">
                        <a:lumMod val="5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54698281"/>
              </p:ext>
            </p:extLst>
          </p:nvPr>
        </p:nvGraphicFramePr>
        <p:xfrm>
          <a:off x="477671" y="1864087"/>
          <a:ext cx="1269241" cy="4659543"/>
        </p:xfrm>
        <a:graphic>
          <a:graphicData uri="http://schemas.openxmlformats.org/drawingml/2006/table">
            <a:tbl>
              <a:tblPr>
                <a:tableStyleId>{3C2FFA5D-87B4-456A-9821-1D502468CF0F}</a:tableStyleId>
              </a:tblPr>
              <a:tblGrid>
                <a:gridCol w="1269241"/>
              </a:tblGrid>
              <a:tr h="4659543">
                <a:tc>
                  <a:txBody>
                    <a:bodyPr/>
                    <a:lstStyle/>
                    <a:p>
                      <a:r>
                        <a:rPr lang="en-US" sz="1400" dirty="0" smtClean="0"/>
                        <a:t>Program Creator</a:t>
                      </a:r>
                      <a:endParaRPr lang="en-US" sz="1400" baseline="0" dirty="0" smtClean="0"/>
                    </a:p>
                    <a:p>
                      <a:endParaRPr lang="en-US" sz="1400" baseline="0" dirty="0" smtClean="0"/>
                    </a:p>
                    <a:p>
                      <a:endParaRPr lang="en-US" sz="1400" baseline="0" dirty="0" smtClean="0"/>
                    </a:p>
                    <a:p>
                      <a:r>
                        <a:rPr lang="en-US" sz="1400" baseline="0" dirty="0" smtClean="0"/>
                        <a:t>Marketing Specialist</a:t>
                      </a:r>
                    </a:p>
                    <a:p>
                      <a:endParaRPr lang="en-US" sz="1400" baseline="0" dirty="0" smtClean="0"/>
                    </a:p>
                    <a:p>
                      <a:endParaRPr lang="en-US" sz="1400" baseline="0" dirty="0" smtClean="0"/>
                    </a:p>
                    <a:p>
                      <a:r>
                        <a:rPr lang="en-US" sz="1400" baseline="0" dirty="0" smtClean="0"/>
                        <a:t>IT Specialist</a:t>
                      </a:r>
                    </a:p>
                    <a:p>
                      <a:endParaRPr lang="en-US" sz="1400" baseline="0" dirty="0" smtClean="0"/>
                    </a:p>
                    <a:p>
                      <a:endParaRPr lang="en-US" sz="1400" baseline="0" dirty="0" smtClean="0"/>
                    </a:p>
                    <a:p>
                      <a:r>
                        <a:rPr lang="en-US" sz="1400" baseline="0" dirty="0" smtClean="0"/>
                        <a:t>Program Coordinator</a:t>
                      </a:r>
                    </a:p>
                    <a:p>
                      <a:endParaRPr lang="en-US" sz="1400" baseline="0" dirty="0" smtClean="0"/>
                    </a:p>
                    <a:p>
                      <a:endParaRPr lang="en-US" sz="1400" baseline="0" dirty="0" smtClean="0"/>
                    </a:p>
                    <a:p>
                      <a:r>
                        <a:rPr lang="en-US" sz="1400" baseline="0" dirty="0" smtClean="0"/>
                        <a:t>Basic Office Supplies</a:t>
                      </a:r>
                    </a:p>
                    <a:p>
                      <a:endParaRPr lang="en-US" sz="1400" baseline="0" dirty="0" smtClean="0"/>
                    </a:p>
                    <a:p>
                      <a:endParaRPr lang="en-US" sz="1400" baseline="0" dirty="0" smtClean="0"/>
                    </a:p>
                    <a:p>
                      <a:endParaRPr lang="en-US" sz="1400" baseline="0" dirty="0" smtClean="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18224539"/>
              </p:ext>
            </p:extLst>
          </p:nvPr>
        </p:nvGraphicFramePr>
        <p:xfrm>
          <a:off x="1687285" y="1864088"/>
          <a:ext cx="1410757" cy="4659542"/>
        </p:xfrm>
        <a:graphic>
          <a:graphicData uri="http://schemas.openxmlformats.org/drawingml/2006/table">
            <a:tbl>
              <a:tblPr>
                <a:tableStyleId>{3C2FFA5D-87B4-456A-9821-1D502468CF0F}</a:tableStyleId>
              </a:tblPr>
              <a:tblGrid>
                <a:gridCol w="1410757"/>
              </a:tblGrid>
              <a:tr h="4659542">
                <a:tc>
                  <a:txBody>
                    <a:bodyPr/>
                    <a:lstStyle/>
                    <a:p>
                      <a:r>
                        <a:rPr lang="en-US" sz="1600" dirty="0" smtClean="0"/>
                        <a:t>Environment</a:t>
                      </a:r>
                      <a:r>
                        <a:rPr lang="en-US" sz="1600" baseline="0" dirty="0" smtClean="0"/>
                        <a:t> 1.0</a:t>
                      </a:r>
                      <a:endParaRPr lang="en-US" sz="1600" dirty="0" smtClean="0"/>
                    </a:p>
                    <a:p>
                      <a:endParaRPr lang="en-US" dirty="0" smtClean="0"/>
                    </a:p>
                    <a:p>
                      <a:endParaRPr lang="en-US" sz="1600" dirty="0" smtClean="0"/>
                    </a:p>
                    <a:p>
                      <a:r>
                        <a:rPr lang="en-US" sz="1600" dirty="0" smtClean="0"/>
                        <a:t>Environment 2.0</a:t>
                      </a:r>
                      <a:endParaRPr lang="en-US" sz="1600" baseline="0" dirty="0" smtClean="0"/>
                    </a:p>
                    <a:p>
                      <a:endParaRPr lang="en-US" baseline="0" dirty="0" smtClean="0"/>
                    </a:p>
                    <a:p>
                      <a:r>
                        <a:rPr lang="en-US" sz="1600" baseline="0" dirty="0" smtClean="0"/>
                        <a:t>Sleep Disorders</a:t>
                      </a:r>
                    </a:p>
                    <a:p>
                      <a:endParaRPr lang="en-US" baseline="0" dirty="0" smtClean="0"/>
                    </a:p>
                    <a:p>
                      <a:r>
                        <a:rPr lang="en-US" sz="1600" baseline="0" dirty="0" smtClean="0"/>
                        <a:t>Diet 1.0</a:t>
                      </a:r>
                    </a:p>
                    <a:p>
                      <a:endParaRPr lang="en-US" baseline="0" dirty="0" smtClean="0"/>
                    </a:p>
                    <a:p>
                      <a:endParaRPr lang="en-US" baseline="0" dirty="0" smtClean="0"/>
                    </a:p>
                    <a:p>
                      <a:r>
                        <a:rPr lang="en-US" sz="1600" baseline="0" dirty="0" smtClean="0"/>
                        <a:t>Diet 2.0</a:t>
                      </a:r>
                    </a:p>
                    <a:p>
                      <a:r>
                        <a:rPr lang="en-US" baseline="0" dirty="0" smtClean="0"/>
                        <a:t> </a:t>
                      </a:r>
                    </a:p>
                    <a:p>
                      <a:endParaRPr lang="en-US" baseline="0" dirty="0" smtClean="0"/>
                    </a:p>
                    <a:p>
                      <a:r>
                        <a:rPr lang="en-US" sz="1600" baseline="0" dirty="0" smtClean="0"/>
                        <a:t>Exercise</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00816715"/>
              </p:ext>
            </p:extLst>
          </p:nvPr>
        </p:nvGraphicFramePr>
        <p:xfrm>
          <a:off x="3098042" y="1864087"/>
          <a:ext cx="1419530" cy="4659543"/>
        </p:xfrm>
        <a:graphic>
          <a:graphicData uri="http://schemas.openxmlformats.org/drawingml/2006/table">
            <a:tbl>
              <a:tblPr>
                <a:tableStyleId>{3C2FFA5D-87B4-456A-9821-1D502468CF0F}</a:tableStyleId>
              </a:tblPr>
              <a:tblGrid>
                <a:gridCol w="1419530"/>
              </a:tblGrid>
              <a:tr h="4659543">
                <a:tc>
                  <a:txBody>
                    <a:bodyPr/>
                    <a:lstStyle/>
                    <a:p>
                      <a:r>
                        <a:rPr lang="en-US" sz="1100" baseline="0" dirty="0" smtClean="0"/>
                        <a:t>Start shutting off electronics an hour before bed</a:t>
                      </a:r>
                    </a:p>
                    <a:p>
                      <a:endParaRPr lang="en-US" sz="1100" baseline="0" dirty="0" smtClean="0"/>
                    </a:p>
                    <a:p>
                      <a:r>
                        <a:rPr lang="en-US" sz="1100" baseline="0" dirty="0" smtClean="0"/>
                        <a:t>Learn to sleep with spouse &amp; make one adjustment to room set up</a:t>
                      </a:r>
                    </a:p>
                    <a:p>
                      <a:endParaRPr lang="en-US" sz="1100" baseline="0" dirty="0" smtClean="0"/>
                    </a:p>
                    <a:p>
                      <a:r>
                        <a:rPr lang="en-US" sz="1100" baseline="0" dirty="0" smtClean="0"/>
                        <a:t>Learn characteristics of sleep disorders</a:t>
                      </a:r>
                    </a:p>
                    <a:p>
                      <a:endParaRPr lang="en-US" sz="1100" baseline="0" dirty="0" smtClean="0"/>
                    </a:p>
                    <a:p>
                      <a:r>
                        <a:rPr lang="en-US" sz="1100" baseline="0" dirty="0" smtClean="0"/>
                        <a:t>Stop eating big meals 3 hours before bed</a:t>
                      </a:r>
                    </a:p>
                    <a:p>
                      <a:endParaRPr lang="en-US" sz="1100" baseline="0" dirty="0" smtClean="0"/>
                    </a:p>
                    <a:p>
                      <a:r>
                        <a:rPr lang="en-US" sz="1100" baseline="0" dirty="0" smtClean="0"/>
                        <a:t>Add 1 serving of fruits/vegetables per day</a:t>
                      </a:r>
                    </a:p>
                    <a:p>
                      <a:endParaRPr lang="en-US" sz="1100" baseline="0" dirty="0" smtClean="0"/>
                    </a:p>
                    <a:p>
                      <a:r>
                        <a:rPr lang="en-US" sz="1100" baseline="0" dirty="0" smtClean="0"/>
                        <a:t>Adopt habit of exercising  at least 3 times a week</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53374062"/>
              </p:ext>
            </p:extLst>
          </p:nvPr>
        </p:nvGraphicFramePr>
        <p:xfrm>
          <a:off x="4503763" y="1864086"/>
          <a:ext cx="1392666" cy="4659543"/>
        </p:xfrm>
        <a:graphic>
          <a:graphicData uri="http://schemas.openxmlformats.org/drawingml/2006/table">
            <a:tbl>
              <a:tblPr>
                <a:tableStyleId>{3C2FFA5D-87B4-456A-9821-1D502468CF0F}</a:tableStyleId>
              </a:tblPr>
              <a:tblGrid>
                <a:gridCol w="1392666"/>
              </a:tblGrid>
              <a:tr h="4659543">
                <a:tc>
                  <a:txBody>
                    <a:bodyPr/>
                    <a:lstStyle/>
                    <a:p>
                      <a:r>
                        <a:rPr lang="en-US" sz="1100" dirty="0" smtClean="0"/>
                        <a:t>Start</a:t>
                      </a:r>
                      <a:r>
                        <a:rPr lang="en-US" sz="1100" baseline="0" dirty="0" smtClean="0"/>
                        <a:t> only using bedroom for sleep and make one more adjustment to room set up</a:t>
                      </a:r>
                    </a:p>
                    <a:p>
                      <a:endParaRPr lang="en-US" sz="1100" baseline="0" dirty="0" smtClean="0"/>
                    </a:p>
                    <a:p>
                      <a:r>
                        <a:rPr lang="en-US" sz="1100" dirty="0" smtClean="0"/>
                        <a:t>Decrease</a:t>
                      </a:r>
                      <a:r>
                        <a:rPr lang="en-US" sz="1100" baseline="0" dirty="0" smtClean="0"/>
                        <a:t> fat and sodium dietary intake</a:t>
                      </a:r>
                    </a:p>
                    <a:p>
                      <a:endParaRPr lang="en-US" sz="1100" baseline="0" dirty="0" smtClean="0"/>
                    </a:p>
                    <a:p>
                      <a:r>
                        <a:rPr lang="en-US" sz="1100" baseline="0" dirty="0" smtClean="0"/>
                        <a:t>Cease consumption caffeine or alcohol roughly 4 hours before bed</a:t>
                      </a:r>
                    </a:p>
                    <a:p>
                      <a:endParaRPr lang="en-US" sz="1100" baseline="0" dirty="0" smtClean="0"/>
                    </a:p>
                    <a:p>
                      <a:r>
                        <a:rPr lang="en-US" sz="1100" baseline="0" dirty="0" smtClean="0"/>
                        <a:t>Add 1 more serving of fruits/vegetables per day</a:t>
                      </a:r>
                    </a:p>
                    <a:p>
                      <a:endParaRPr lang="en-US" sz="1100" baseline="0" dirty="0" smtClean="0"/>
                    </a:p>
                    <a:p>
                      <a:r>
                        <a:rPr lang="en-US" sz="1100" baseline="0" dirty="0" smtClean="0"/>
                        <a:t>Adopt practice of meditating 10 minutes a day </a:t>
                      </a:r>
                    </a:p>
                    <a:p>
                      <a:endParaRPr lang="en-US" sz="1100" baseline="0" dirty="0" smtClean="0"/>
                    </a:p>
                    <a:p>
                      <a:endParaRPr lang="en-US" sz="1100"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20175390"/>
              </p:ext>
            </p:extLst>
          </p:nvPr>
        </p:nvGraphicFramePr>
        <p:xfrm>
          <a:off x="5882186" y="1857029"/>
          <a:ext cx="1501253" cy="4666599"/>
        </p:xfrm>
        <a:graphic>
          <a:graphicData uri="http://schemas.openxmlformats.org/drawingml/2006/table">
            <a:tbl>
              <a:tblPr>
                <a:tableStyleId>{3C2FFA5D-87B4-456A-9821-1D502468CF0F}</a:tableStyleId>
              </a:tblPr>
              <a:tblGrid>
                <a:gridCol w="1501253"/>
              </a:tblGrid>
              <a:tr h="4666599">
                <a:tc>
                  <a:txBody>
                    <a:bodyPr/>
                    <a:lstStyle/>
                    <a:p>
                      <a:endParaRPr lang="en-US" sz="1400" dirty="0" smtClean="0"/>
                    </a:p>
                    <a:p>
                      <a:endParaRPr lang="en-US" sz="1400" dirty="0" smtClean="0"/>
                    </a:p>
                    <a:p>
                      <a:endParaRPr lang="en-US" sz="1400" dirty="0" smtClean="0"/>
                    </a:p>
                    <a:p>
                      <a:endParaRPr lang="en-US" sz="1400" dirty="0" smtClean="0"/>
                    </a:p>
                    <a:p>
                      <a:r>
                        <a:rPr lang="en-US" sz="1400" dirty="0" smtClean="0"/>
                        <a:t>Have adopted a bedtime</a:t>
                      </a:r>
                      <a:r>
                        <a:rPr lang="en-US" sz="1400" baseline="0" dirty="0" smtClean="0"/>
                        <a:t> routine that implements the practice of good sleep hygiene </a:t>
                      </a:r>
                    </a:p>
                    <a:p>
                      <a:endParaRPr lang="en-US" sz="1400" baseline="0" dirty="0" smtClean="0"/>
                    </a:p>
                    <a:p>
                      <a:r>
                        <a:rPr lang="en-US" sz="1400" baseline="0" dirty="0" smtClean="0"/>
                        <a:t>Made permanent healthy lifestyle changes</a:t>
                      </a:r>
                      <a:endParaRPr lang="en-US" sz="1400"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25963519"/>
              </p:ext>
            </p:extLst>
          </p:nvPr>
        </p:nvGraphicFramePr>
        <p:xfrm>
          <a:off x="7383439" y="1852403"/>
          <a:ext cx="1310185" cy="4671226"/>
        </p:xfrm>
        <a:graphic>
          <a:graphicData uri="http://schemas.openxmlformats.org/drawingml/2006/table">
            <a:tbl>
              <a:tblPr>
                <a:tableStyleId>{3C2FFA5D-87B4-456A-9821-1D502468CF0F}</a:tableStyleId>
              </a:tblPr>
              <a:tblGrid>
                <a:gridCol w="1310185"/>
              </a:tblGrid>
              <a:tr h="4671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Decreased health care costs among</a:t>
                      </a:r>
                      <a:r>
                        <a:rPr lang="en-US" sz="1400" baseline="0" dirty="0" smtClean="0"/>
                        <a:t> Highmark employees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Improved quality of life</a:t>
                      </a:r>
                      <a:endParaRPr lang="en-US" sz="1400" dirty="0" smtClean="0"/>
                    </a:p>
                    <a:p>
                      <a:endParaRPr lang="en-US" sz="1400" dirty="0"/>
                    </a:p>
                  </a:txBody>
                  <a:tcPr/>
                </a:tc>
              </a:tr>
            </a:tbl>
          </a:graphicData>
        </a:graphic>
      </p:graphicFrame>
    </p:spTree>
    <p:extLst>
      <p:ext uri="{BB962C8B-B14F-4D97-AF65-F5344CB8AC3E}">
        <p14:creationId xmlns:p14="http://schemas.microsoft.com/office/powerpoint/2010/main" val="1882133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89" y="118577"/>
            <a:ext cx="7024744" cy="1143000"/>
          </a:xfrm>
        </p:spPr>
        <p:txBody>
          <a:bodyPr>
            <a:normAutofit/>
          </a:bodyPr>
          <a:lstStyle/>
          <a:p>
            <a:r>
              <a:rPr lang="en-US" sz="5400" b="1" dirty="0" smtClean="0">
                <a:ln w="28575">
                  <a:solidFill>
                    <a:schemeClr val="tx1"/>
                  </a:solidFill>
                  <a:prstDash val="solid"/>
                </a:ln>
                <a:solidFill>
                  <a:srgbClr val="CAF278"/>
                </a:solidFill>
                <a:effectLst>
                  <a:outerShdw blurRad="41275" dist="20320" dir="1800000" algn="tl" rotWithShape="0">
                    <a:srgbClr val="000000">
                      <a:alpha val="40000"/>
                    </a:srgbClr>
                  </a:outerShdw>
                </a:effectLst>
              </a:rPr>
              <a:t>Gantt Chart:</a:t>
            </a:r>
            <a:endParaRPr lang="en-US" sz="5400" dirty="0">
              <a:solidFill>
                <a:srgbClr val="CAF278"/>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13253116"/>
              </p:ext>
            </p:extLst>
          </p:nvPr>
        </p:nvGraphicFramePr>
        <p:xfrm>
          <a:off x="156388" y="1261577"/>
          <a:ext cx="8769248" cy="5289348"/>
        </p:xfrm>
        <a:graphic>
          <a:graphicData uri="http://schemas.openxmlformats.org/drawingml/2006/table">
            <a:tbl>
              <a:tblPr firstRow="1" bandRow="1">
                <a:tableStyleId>{00A15C55-8517-42AA-B614-E9B94910E393}</a:tableStyleId>
              </a:tblPr>
              <a:tblGrid>
                <a:gridCol w="2181335"/>
                <a:gridCol w="883149"/>
                <a:gridCol w="900752"/>
                <a:gridCol w="968991"/>
                <a:gridCol w="968991"/>
                <a:gridCol w="1009934"/>
                <a:gridCol w="928048"/>
                <a:gridCol w="928048"/>
              </a:tblGrid>
              <a:tr h="634695">
                <a:tc>
                  <a:txBody>
                    <a:bodyPr/>
                    <a:lstStyle/>
                    <a:p>
                      <a:endParaRPr lang="en-US" dirty="0"/>
                    </a:p>
                  </a:txBody>
                  <a:tcPr>
                    <a:solidFill>
                      <a:schemeClr val="accent1"/>
                    </a:solidFill>
                  </a:tcPr>
                </a:tc>
                <a:tc>
                  <a:txBody>
                    <a:bodyPr/>
                    <a:lstStyle/>
                    <a:p>
                      <a:r>
                        <a:rPr lang="en-US" sz="1600" dirty="0" smtClean="0"/>
                        <a:t>Weeks</a:t>
                      </a:r>
                    </a:p>
                    <a:p>
                      <a:r>
                        <a:rPr lang="en-US" sz="1600" dirty="0" smtClean="0"/>
                        <a:t>1&amp;2</a:t>
                      </a:r>
                      <a:endParaRPr lang="en-US" sz="1600" dirty="0"/>
                    </a:p>
                  </a:txBody>
                  <a:tcPr>
                    <a:solidFill>
                      <a:schemeClr val="accent1"/>
                    </a:solidFill>
                  </a:tcPr>
                </a:tc>
                <a:tc>
                  <a:txBody>
                    <a:bodyPr/>
                    <a:lstStyle/>
                    <a:p>
                      <a:r>
                        <a:rPr lang="en-US" sz="1600" dirty="0" smtClean="0"/>
                        <a:t>Weeks</a:t>
                      </a:r>
                    </a:p>
                    <a:p>
                      <a:r>
                        <a:rPr lang="en-US" sz="1600" baseline="0" dirty="0" smtClean="0"/>
                        <a:t>3&amp;4  </a:t>
                      </a:r>
                      <a:endParaRPr lang="en-US" sz="1600" dirty="0"/>
                    </a:p>
                  </a:txBody>
                  <a:tcPr>
                    <a:solidFill>
                      <a:schemeClr val="accent1"/>
                    </a:solidFill>
                  </a:tcPr>
                </a:tc>
                <a:tc>
                  <a:txBody>
                    <a:bodyPr/>
                    <a:lstStyle/>
                    <a:p>
                      <a:r>
                        <a:rPr lang="en-US" sz="1600" dirty="0" smtClean="0">
                          <a:solidFill>
                            <a:schemeClr val="bg1"/>
                          </a:solidFill>
                        </a:rPr>
                        <a:t>Weeks </a:t>
                      </a:r>
                    </a:p>
                    <a:p>
                      <a:r>
                        <a:rPr lang="en-US" sz="1600" dirty="0" smtClean="0">
                          <a:solidFill>
                            <a:schemeClr val="bg1"/>
                          </a:solidFill>
                        </a:rPr>
                        <a:t>5&amp;6</a:t>
                      </a:r>
                      <a:endParaRPr lang="en-US" sz="1600" dirty="0">
                        <a:solidFill>
                          <a:schemeClr val="bg1"/>
                        </a:solidFill>
                      </a:endParaRPr>
                    </a:p>
                  </a:txBody>
                  <a:tcPr>
                    <a:solidFill>
                      <a:schemeClr val="accent1"/>
                    </a:solidFill>
                  </a:tcPr>
                </a:tc>
                <a:tc>
                  <a:txBody>
                    <a:bodyPr/>
                    <a:lstStyle/>
                    <a:p>
                      <a:r>
                        <a:rPr lang="en-US" sz="1600" dirty="0" smtClean="0">
                          <a:solidFill>
                            <a:schemeClr val="tx1">
                              <a:lumMod val="95000"/>
                              <a:lumOff val="5000"/>
                            </a:schemeClr>
                          </a:solidFill>
                        </a:rPr>
                        <a:t>Weeks 7&amp;8</a:t>
                      </a:r>
                      <a:endParaRPr lang="en-US" sz="1600" dirty="0">
                        <a:solidFill>
                          <a:schemeClr val="tx1">
                            <a:lumMod val="95000"/>
                            <a:lumOff val="5000"/>
                          </a:schemeClr>
                        </a:solidFill>
                      </a:endParaRPr>
                    </a:p>
                  </a:txBody>
                  <a:tcPr>
                    <a:solidFill>
                      <a:schemeClr val="accent1"/>
                    </a:solidFill>
                  </a:tcPr>
                </a:tc>
                <a:tc>
                  <a:txBody>
                    <a:bodyPr/>
                    <a:lstStyle/>
                    <a:p>
                      <a:r>
                        <a:rPr lang="en-US" sz="1600" dirty="0" smtClean="0">
                          <a:solidFill>
                            <a:schemeClr val="tx1">
                              <a:lumMod val="95000"/>
                              <a:lumOff val="5000"/>
                            </a:schemeClr>
                          </a:solidFill>
                        </a:rPr>
                        <a:t>Weeks 9&amp;10</a:t>
                      </a:r>
                      <a:endParaRPr lang="en-US" sz="1600" dirty="0">
                        <a:solidFill>
                          <a:schemeClr val="tx1">
                            <a:lumMod val="95000"/>
                            <a:lumOff val="5000"/>
                          </a:schemeClr>
                        </a:solidFill>
                      </a:endParaRPr>
                    </a:p>
                  </a:txBody>
                  <a:tcPr>
                    <a:solidFill>
                      <a:schemeClr val="accent1"/>
                    </a:solidFill>
                  </a:tcPr>
                </a:tc>
                <a:tc>
                  <a:txBody>
                    <a:bodyPr/>
                    <a:lstStyle/>
                    <a:p>
                      <a:r>
                        <a:rPr lang="en-US" sz="1600" dirty="0" smtClean="0">
                          <a:solidFill>
                            <a:schemeClr val="tx1">
                              <a:lumMod val="95000"/>
                              <a:lumOff val="5000"/>
                            </a:schemeClr>
                          </a:solidFill>
                        </a:rPr>
                        <a:t>Weeks 11&amp;12</a:t>
                      </a:r>
                      <a:endParaRPr lang="en-US" sz="1600" dirty="0">
                        <a:solidFill>
                          <a:schemeClr val="tx1">
                            <a:lumMod val="95000"/>
                            <a:lumOff val="5000"/>
                          </a:schemeClr>
                        </a:solidFill>
                      </a:endParaRPr>
                    </a:p>
                  </a:txBody>
                  <a:tcPr>
                    <a:solidFill>
                      <a:schemeClr val="accent1"/>
                    </a:solidFill>
                  </a:tcPr>
                </a:tc>
                <a:tc>
                  <a:txBody>
                    <a:bodyPr/>
                    <a:lstStyle/>
                    <a:p>
                      <a:r>
                        <a:rPr lang="en-US" sz="1600" dirty="0" smtClean="0">
                          <a:solidFill>
                            <a:schemeClr val="bg1"/>
                          </a:solidFill>
                        </a:rPr>
                        <a:t>Weeks 13&amp;14</a:t>
                      </a:r>
                      <a:endParaRPr lang="en-US" sz="1600" dirty="0">
                        <a:solidFill>
                          <a:schemeClr val="bg1"/>
                        </a:solidFill>
                      </a:endParaRPr>
                    </a:p>
                  </a:txBody>
                  <a:tcPr>
                    <a:solidFill>
                      <a:schemeClr val="accent1"/>
                    </a:solidFill>
                  </a:tcPr>
                </a:tc>
              </a:tr>
              <a:tr h="508764">
                <a:tc>
                  <a:txBody>
                    <a:bodyPr/>
                    <a:lstStyle/>
                    <a:p>
                      <a:r>
                        <a:rPr lang="en-US" sz="1200" dirty="0" smtClean="0"/>
                        <a:t>Start up</a:t>
                      </a:r>
                      <a:endParaRPr lang="en-US" sz="1200"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26491">
                <a:tc>
                  <a:txBody>
                    <a:bodyPr/>
                    <a:lstStyle/>
                    <a:p>
                      <a:r>
                        <a:rPr lang="en-US" sz="1200" dirty="0" smtClean="0"/>
                        <a:t>Begin</a:t>
                      </a:r>
                      <a:r>
                        <a:rPr lang="en-US" sz="1200" baseline="0" dirty="0" smtClean="0"/>
                        <a:t> to advertise on Awaken the Mind </a:t>
                      </a:r>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508936">
                <a:tc>
                  <a:txBody>
                    <a:bodyPr/>
                    <a:lstStyle/>
                    <a:p>
                      <a:r>
                        <a:rPr lang="en-US" sz="1200" dirty="0" smtClean="0"/>
                        <a:t>Prepare</a:t>
                      </a:r>
                      <a:r>
                        <a:rPr lang="en-US" sz="1200" baseline="0" dirty="0" smtClean="0"/>
                        <a:t> activities and web based resources</a:t>
                      </a:r>
                      <a:endParaRPr lang="en-US" sz="12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00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Weekly newsletters and seminars</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575564">
                <a:tc>
                  <a:txBody>
                    <a:bodyPr/>
                    <a:lstStyle/>
                    <a:p>
                      <a:r>
                        <a:rPr lang="en-US" sz="1200" dirty="0" smtClean="0"/>
                        <a:t>Weekly</a:t>
                      </a:r>
                      <a:r>
                        <a:rPr lang="en-US" sz="1200" baseline="0" dirty="0" smtClean="0"/>
                        <a:t> Polls</a:t>
                      </a:r>
                      <a:endParaRPr lang="en-US" sz="12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r>
              <a:tr h="475314">
                <a:tc>
                  <a:txBody>
                    <a:bodyPr/>
                    <a:lstStyle/>
                    <a:p>
                      <a:r>
                        <a:rPr lang="en-US" sz="1200" dirty="0" smtClean="0"/>
                        <a:t>Short</a:t>
                      </a:r>
                      <a:r>
                        <a:rPr lang="en-US" sz="1200" baseline="0" dirty="0" smtClean="0"/>
                        <a:t> term outcome evaluation</a:t>
                      </a:r>
                      <a:endParaRPr lang="en-US" sz="12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512290">
                <a:tc>
                  <a:txBody>
                    <a:bodyPr/>
                    <a:lstStyle/>
                    <a:p>
                      <a:r>
                        <a:rPr lang="en-US" sz="1200" dirty="0" smtClean="0"/>
                        <a:t>Final survey</a:t>
                      </a:r>
                      <a:endParaRPr lang="en-US" sz="12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555463">
                <a:tc>
                  <a:txBody>
                    <a:bodyPr/>
                    <a:lstStyle/>
                    <a:p>
                      <a:r>
                        <a:rPr lang="en-US" sz="1200" dirty="0" smtClean="0"/>
                        <a:t>Final evaluation</a:t>
                      </a:r>
                      <a:r>
                        <a:rPr lang="en-US" sz="1200" baseline="0" dirty="0" smtClean="0"/>
                        <a:t> and report</a:t>
                      </a:r>
                      <a:endParaRPr lang="en-US" sz="12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491319">
                <a:tc>
                  <a:txBody>
                    <a:bodyPr/>
                    <a:lstStyle/>
                    <a:p>
                      <a:r>
                        <a:rPr lang="en-US" sz="1200" dirty="0" smtClean="0"/>
                        <a:t>Follow up </a:t>
                      </a:r>
                      <a:endParaRPr lang="en-US" sz="1200"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cxnSp>
        <p:nvCxnSpPr>
          <p:cNvPr id="7" name="Straight Connector 6"/>
          <p:cNvCxnSpPr/>
          <p:nvPr/>
        </p:nvCxnSpPr>
        <p:spPr>
          <a:xfrm>
            <a:off x="2470245" y="2122442"/>
            <a:ext cx="1467132"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5336275" y="3717824"/>
            <a:ext cx="2320119"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4242177" y="2670627"/>
            <a:ext cx="648268"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242177" y="3164221"/>
            <a:ext cx="648268"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5352196" y="4184123"/>
            <a:ext cx="2320119"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6198354" y="4776932"/>
            <a:ext cx="648268" cy="0"/>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7143599" y="5814161"/>
            <a:ext cx="648268"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7143599" y="5270526"/>
            <a:ext cx="648268"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8142160" y="6321402"/>
            <a:ext cx="64826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78803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04" y="383592"/>
            <a:ext cx="7024744" cy="1143000"/>
          </a:xfrm>
        </p:spPr>
        <p:txBody>
          <a:bodyPr>
            <a:normAutofit/>
          </a:bodyPr>
          <a:lstStyle/>
          <a:p>
            <a:r>
              <a:rPr lang="en-US" sz="5400" b="1" dirty="0" smtClean="0">
                <a:ln w="19050">
                  <a:solidFill>
                    <a:schemeClr val="tx1"/>
                  </a:solidFill>
                  <a:prstDash val="solid"/>
                  <a:miter lim="800000"/>
                </a:ln>
                <a:solidFill>
                  <a:schemeClr val="bg2"/>
                </a:solidFill>
                <a:effectLst>
                  <a:outerShdw blurRad="25500" dist="23000" dir="7020000" algn="tl">
                    <a:srgbClr val="000000">
                      <a:alpha val="50000"/>
                    </a:srgbClr>
                  </a:outerShdw>
                </a:effectLst>
              </a:rPr>
              <a:t>Budget:</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1760271"/>
              </p:ext>
            </p:extLst>
          </p:nvPr>
        </p:nvGraphicFramePr>
        <p:xfrm>
          <a:off x="1043490" y="1636686"/>
          <a:ext cx="6777038" cy="2872589"/>
        </p:xfrm>
        <a:graphic>
          <a:graphicData uri="http://schemas.openxmlformats.org/drawingml/2006/table">
            <a:tbl>
              <a:tblPr firstRow="1" bandRow="1">
                <a:tableStyleId>{B301B821-A1FF-4177-AEE7-76D212191A09}</a:tableStyleId>
              </a:tblPr>
              <a:tblGrid>
                <a:gridCol w="3388519"/>
                <a:gridCol w="3388519"/>
              </a:tblGrid>
              <a:tr h="652730">
                <a:tc>
                  <a:txBody>
                    <a:bodyPr/>
                    <a:lstStyle/>
                    <a:p>
                      <a:r>
                        <a:rPr lang="en-US" dirty="0" smtClean="0"/>
                        <a:t>Man</a:t>
                      </a:r>
                      <a:r>
                        <a:rPr lang="en-US" baseline="0" dirty="0" smtClean="0"/>
                        <a:t> Hours:</a:t>
                      </a:r>
                      <a:endParaRPr 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en-US" dirty="0" smtClean="0"/>
                        <a:t>$20/hour:</a:t>
                      </a:r>
                      <a:endParaRPr 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527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120 total bulletin production hours (6</a:t>
                      </a:r>
                      <a:r>
                        <a:rPr lang="en-US" baseline="0" dirty="0" smtClean="0"/>
                        <a:t> bulletins x 20 hours per bulletin)</a:t>
                      </a:r>
                      <a:endParaRPr lang="en-US" dirty="0" smtClean="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en-US" dirty="0" smtClean="0"/>
                        <a:t>$2,400</a:t>
                      </a:r>
                      <a:endParaRPr 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52730">
                <a:tc>
                  <a:txBody>
                    <a:bodyPr/>
                    <a:lstStyle/>
                    <a:p>
                      <a:r>
                        <a:rPr lang="en-US" dirty="0" smtClean="0"/>
                        <a:t>Start up time: 20 hours a week for 4 weeks</a:t>
                      </a:r>
                      <a:endParaRPr 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en-US" dirty="0" smtClean="0"/>
                        <a:t>$1,600</a:t>
                      </a:r>
                      <a:endParaRPr 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52730">
                <a:tc>
                  <a:txBody>
                    <a:bodyPr/>
                    <a:lstStyle/>
                    <a:p>
                      <a:r>
                        <a:rPr lang="en-US" dirty="0" smtClean="0"/>
                        <a:t>Follow up time: 20 hours a week for 2 weeks</a:t>
                      </a:r>
                      <a:endParaRPr 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r>
                        <a:rPr lang="en-US" baseline="0" dirty="0" smtClean="0"/>
                        <a:t>$800 </a:t>
                      </a:r>
                      <a:endParaRPr lang="en-US" dirty="0"/>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05471274"/>
              </p:ext>
            </p:extLst>
          </p:nvPr>
        </p:nvGraphicFramePr>
        <p:xfrm>
          <a:off x="2819668" y="4812751"/>
          <a:ext cx="3212639" cy="1435068"/>
        </p:xfrm>
        <a:graphic>
          <a:graphicData uri="http://schemas.openxmlformats.org/drawingml/2006/table">
            <a:tbl>
              <a:tblPr firstRow="1" bandRow="1">
                <a:tableStyleId>{B301B821-A1FF-4177-AEE7-76D212191A09}</a:tableStyleId>
              </a:tblPr>
              <a:tblGrid>
                <a:gridCol w="3212639"/>
              </a:tblGrid>
              <a:tr h="0">
                <a:tc>
                  <a:txBody>
                    <a:bodyPr/>
                    <a:lstStyle/>
                    <a:p>
                      <a:pPr algn="ctr"/>
                      <a:r>
                        <a:rPr lang="en-US" sz="3100" dirty="0" smtClean="0"/>
                        <a:t>Total:</a:t>
                      </a:r>
                      <a:endParaRPr lang="en-US" sz="3100" dirty="0"/>
                    </a:p>
                  </a:txBody>
                  <a:tcPr marL="245092" marR="245092" marT="122547" marB="12254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12511">
                <a:tc>
                  <a:txBody>
                    <a:bodyPr/>
                    <a:lstStyle/>
                    <a:p>
                      <a:pPr algn="ctr"/>
                      <a:r>
                        <a:rPr lang="en-US" sz="3100" dirty="0" smtClean="0"/>
                        <a:t>240hr = $4,800</a:t>
                      </a:r>
                      <a:endParaRPr lang="en-US" sz="3100" dirty="0"/>
                    </a:p>
                  </a:txBody>
                  <a:tcPr marL="245092" marR="245092" marT="122547" marB="12254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0200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026458"/>
            <a:ext cx="7024744" cy="1143000"/>
          </a:xfrm>
        </p:spPr>
        <p:txBody>
          <a:bodyPr>
            <a:normAutofit/>
          </a:bodyPr>
          <a:lstStyle/>
          <a:p>
            <a:pPr>
              <a:lnSpc>
                <a:spcPct val="150000"/>
              </a:lnSpc>
            </a:pPr>
            <a:r>
              <a:rPr lang="en-US" sz="1600" dirty="0" smtClean="0">
                <a:solidFill>
                  <a:schemeClr val="tx1"/>
                </a:solidFill>
              </a:rPr>
              <a:t>Presentation by Curtis Bell, </a:t>
            </a:r>
            <a:r>
              <a:rPr lang="en-US" sz="1600" dirty="0">
                <a:solidFill>
                  <a:schemeClr val="tx1"/>
                </a:solidFill>
              </a:rPr>
              <a:t>Kayla Edwards, Kate </a:t>
            </a:r>
            <a:r>
              <a:rPr lang="en-US" sz="1600" dirty="0" err="1" smtClean="0">
                <a:solidFill>
                  <a:schemeClr val="tx1"/>
                </a:solidFill>
              </a:rPr>
              <a:t>Holquist</a:t>
            </a:r>
            <a:r>
              <a:rPr lang="en-US" sz="1600" dirty="0" smtClean="0">
                <a:solidFill>
                  <a:schemeClr val="tx1"/>
                </a:solidFill>
              </a:rPr>
              <a:t>, Adrianne Miller, </a:t>
            </a:r>
            <a:r>
              <a:rPr lang="en-US" sz="1600" dirty="0" err="1" smtClean="0">
                <a:solidFill>
                  <a:schemeClr val="tx1"/>
                </a:solidFill>
              </a:rPr>
              <a:t>Romaric</a:t>
            </a:r>
            <a:r>
              <a:rPr lang="en-US" sz="1600" dirty="0" smtClean="0">
                <a:solidFill>
                  <a:schemeClr val="tx1"/>
                </a:solidFill>
              </a:rPr>
              <a:t>  </a:t>
            </a:r>
            <a:r>
              <a:rPr lang="en-US" sz="1600" dirty="0" err="1" smtClean="0">
                <a:solidFill>
                  <a:schemeClr val="tx1"/>
                </a:solidFill>
              </a:rPr>
              <a:t>Setodji</a:t>
            </a:r>
            <a:endParaRPr lang="en-US" sz="1600" dirty="0">
              <a:solidFill>
                <a:schemeClr val="tx1"/>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14136" y="2169994"/>
            <a:ext cx="6354098" cy="23081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37902" y="426594"/>
            <a:ext cx="1752468" cy="1743400"/>
          </a:xfrm>
        </p:spPr>
      </p:pic>
    </p:spTree>
    <p:extLst>
      <p:ext uri="{BB962C8B-B14F-4D97-AF65-F5344CB8AC3E}">
        <p14:creationId xmlns:p14="http://schemas.microsoft.com/office/powerpoint/2010/main" val="456712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445" y="682388"/>
            <a:ext cx="7024744" cy="1143000"/>
          </a:xfrm>
        </p:spPr>
        <p:txBody>
          <a:bodyPr>
            <a:normAutofit/>
          </a:bodyPr>
          <a:lstStyle/>
          <a:p>
            <a:r>
              <a:rPr lang="en-US" sz="5400" b="1" dirty="0" smtClean="0">
                <a:ln w="19050">
                  <a:solidFill>
                    <a:schemeClr val="tx1"/>
                  </a:solidFill>
                  <a:prstDash val="solid"/>
                  <a:miter lim="800000"/>
                </a:ln>
                <a:solidFill>
                  <a:srgbClr val="CAF278"/>
                </a:solidFill>
                <a:effectLst>
                  <a:outerShdw blurRad="25500" dist="23000" dir="7020000" algn="tl">
                    <a:srgbClr val="000000">
                      <a:alpha val="50000"/>
                    </a:srgbClr>
                  </a:outerShdw>
                </a:effectLst>
              </a:rPr>
              <a:t>Process Evaluation:</a:t>
            </a:r>
            <a:endParaRPr lang="en-US" sz="5400" dirty="0">
              <a:solidFill>
                <a:srgbClr val="CAF278"/>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4944286"/>
              </p:ext>
            </p:extLst>
          </p:nvPr>
        </p:nvGraphicFramePr>
        <p:xfrm>
          <a:off x="477671" y="1910687"/>
          <a:ext cx="8202305" cy="4640238"/>
        </p:xfrm>
        <a:graphic>
          <a:graphicData uri="http://schemas.openxmlformats.org/drawingml/2006/table">
            <a:tbl>
              <a:tblPr firstRow="1" bandRow="1">
                <a:tableStyleId>{5C22544A-7EE6-4342-B048-85BDC9FD1C3A}</a:tableStyleId>
              </a:tblPr>
              <a:tblGrid>
                <a:gridCol w="3686097"/>
                <a:gridCol w="4516208"/>
              </a:tblGrid>
              <a:tr h="821636">
                <a:tc>
                  <a:txBody>
                    <a:bodyPr/>
                    <a:lstStyle/>
                    <a:p>
                      <a:r>
                        <a:rPr lang="en-US" dirty="0" smtClean="0"/>
                        <a:t>Indicators</a:t>
                      </a:r>
                      <a:endParaRPr lang="en-US" dirty="0"/>
                    </a:p>
                  </a:txBody>
                  <a:tcPr/>
                </a:tc>
                <a:tc>
                  <a:txBody>
                    <a:bodyPr/>
                    <a:lstStyle/>
                    <a:p>
                      <a:r>
                        <a:rPr lang="en-US" dirty="0" smtClean="0"/>
                        <a:t>Assessment Tools</a:t>
                      </a:r>
                      <a:endParaRPr lang="en-US" dirty="0"/>
                    </a:p>
                  </a:txBody>
                  <a:tcPr/>
                </a:tc>
              </a:tr>
              <a:tr h="882256">
                <a:tc>
                  <a:txBody>
                    <a:bodyPr/>
                    <a:lstStyle/>
                    <a:p>
                      <a:r>
                        <a:rPr lang="en-US" dirty="0" smtClean="0"/>
                        <a:t>Attendance </a:t>
                      </a:r>
                      <a:endParaRPr lang="en-US" dirty="0"/>
                    </a:p>
                  </a:txBody>
                  <a:tcPr/>
                </a:tc>
                <a:tc>
                  <a:txBody>
                    <a:bodyPr/>
                    <a:lstStyle/>
                    <a:p>
                      <a:r>
                        <a:rPr lang="en-US" dirty="0" smtClean="0"/>
                        <a:t>Total number of completed questionnaire</a:t>
                      </a:r>
                      <a:r>
                        <a:rPr lang="en-US" baseline="0" dirty="0" smtClean="0"/>
                        <a:t>s</a:t>
                      </a:r>
                      <a:endParaRPr lang="en-US" dirty="0"/>
                    </a:p>
                  </a:txBody>
                  <a:tcPr/>
                </a:tc>
              </a:tr>
              <a:tr h="882256">
                <a:tc>
                  <a:txBody>
                    <a:bodyPr/>
                    <a:lstStyle/>
                    <a:p>
                      <a:r>
                        <a:rPr lang="en-US" dirty="0" smtClean="0"/>
                        <a:t>Weekly</a:t>
                      </a:r>
                      <a:r>
                        <a:rPr lang="en-US" baseline="0" dirty="0" smtClean="0"/>
                        <a:t> participation</a:t>
                      </a:r>
                      <a:endParaRPr lang="en-US" dirty="0"/>
                    </a:p>
                  </a:txBody>
                  <a:tcPr/>
                </a:tc>
                <a:tc>
                  <a:txBody>
                    <a:bodyPr/>
                    <a:lstStyle/>
                    <a:p>
                      <a:r>
                        <a:rPr lang="en-US" dirty="0" smtClean="0"/>
                        <a:t>Weekly poll question</a:t>
                      </a:r>
                      <a:endParaRPr lang="en-US" dirty="0"/>
                    </a:p>
                  </a:txBody>
                  <a:tcPr/>
                </a:tc>
              </a:tr>
              <a:tr h="907678">
                <a:tc>
                  <a:txBody>
                    <a:bodyPr/>
                    <a:lstStyle/>
                    <a:p>
                      <a:r>
                        <a:rPr lang="en-US" dirty="0" smtClean="0"/>
                        <a:t>E-bulletin delivery </a:t>
                      </a:r>
                      <a:endParaRPr lang="en-US" dirty="0"/>
                    </a:p>
                  </a:txBody>
                  <a:tcPr/>
                </a:tc>
                <a:tc>
                  <a:txBody>
                    <a:bodyPr/>
                    <a:lstStyle/>
                    <a:p>
                      <a:r>
                        <a:rPr lang="en-US" dirty="0" smtClean="0"/>
                        <a:t>Delivered on schedule each week</a:t>
                      </a:r>
                      <a:endParaRPr lang="en-US" dirty="0"/>
                    </a:p>
                  </a:txBody>
                  <a:tcPr/>
                </a:tc>
              </a:tr>
              <a:tr h="1146412">
                <a:tc>
                  <a:txBody>
                    <a:bodyPr/>
                    <a:lstStyle/>
                    <a:p>
                      <a:r>
                        <a:rPr lang="en-US" dirty="0" smtClean="0"/>
                        <a:t>Opinions/Feedback</a:t>
                      </a:r>
                      <a:endParaRPr lang="en-US" dirty="0"/>
                    </a:p>
                  </a:txBody>
                  <a:tcPr/>
                </a:tc>
                <a:tc>
                  <a:txBody>
                    <a:bodyPr/>
                    <a:lstStyle/>
                    <a:p>
                      <a:r>
                        <a:rPr lang="en-US" dirty="0" smtClean="0"/>
                        <a:t>Overall</a:t>
                      </a:r>
                      <a:r>
                        <a:rPr lang="en-US" baseline="0" dirty="0" smtClean="0"/>
                        <a:t> Program Survey</a:t>
                      </a:r>
                    </a:p>
                    <a:p>
                      <a:pPr>
                        <a:buFontTx/>
                        <a:buChar char="-"/>
                      </a:pPr>
                      <a:r>
                        <a:rPr lang="en-US" dirty="0" smtClean="0"/>
                        <a:t>What would you change?</a:t>
                      </a:r>
                    </a:p>
                    <a:p>
                      <a:pPr>
                        <a:buFontTx/>
                        <a:buChar char="-"/>
                      </a:pPr>
                      <a:r>
                        <a:rPr lang="en-US" dirty="0" smtClean="0"/>
                        <a:t>Did you find the information valuable?</a:t>
                      </a:r>
                      <a:endParaRPr lang="en-US" dirty="0"/>
                    </a:p>
                  </a:txBody>
                  <a:tcPr/>
                </a:tc>
              </a:tr>
            </a:tbl>
          </a:graphicData>
        </a:graphic>
      </p:graphicFrame>
    </p:spTree>
    <p:extLst>
      <p:ext uri="{BB962C8B-B14F-4D97-AF65-F5344CB8AC3E}">
        <p14:creationId xmlns:p14="http://schemas.microsoft.com/office/powerpoint/2010/main" val="1597477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741" y="456164"/>
            <a:ext cx="7024744" cy="1143000"/>
          </a:xfrm>
        </p:spPr>
        <p:txBody>
          <a:bodyPr>
            <a:normAutofit/>
          </a:bodyPr>
          <a:lstStyle/>
          <a:p>
            <a:r>
              <a:rPr lang="en-US" sz="5400" b="1" dirty="0" smtClean="0">
                <a:ln w="19050">
                  <a:solidFill>
                    <a:schemeClr val="tx1"/>
                  </a:solidFill>
                  <a:prstDash val="solid"/>
                  <a:miter lim="800000"/>
                </a:ln>
                <a:solidFill>
                  <a:srgbClr val="CAF278"/>
                </a:solidFill>
                <a:effectLst>
                  <a:outerShdw blurRad="25500" dist="23000" dir="7020000" algn="tl">
                    <a:srgbClr val="000000">
                      <a:alpha val="50000"/>
                    </a:srgbClr>
                  </a:outerShdw>
                </a:effectLst>
              </a:rPr>
              <a:t>Impact Evaluation:</a:t>
            </a:r>
            <a:endParaRPr lang="en-US" sz="5400" dirty="0">
              <a:solidFill>
                <a:srgbClr val="CAF278"/>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16996032"/>
              </p:ext>
            </p:extLst>
          </p:nvPr>
        </p:nvGraphicFramePr>
        <p:xfrm>
          <a:off x="491320" y="1801504"/>
          <a:ext cx="8188656" cy="4708478"/>
        </p:xfrm>
        <a:graphic>
          <a:graphicData uri="http://schemas.openxmlformats.org/drawingml/2006/table">
            <a:tbl>
              <a:tblPr firstRow="1" bandRow="1">
                <a:tableStyleId>{5C22544A-7EE6-4342-B048-85BDC9FD1C3A}</a:tableStyleId>
              </a:tblPr>
              <a:tblGrid>
                <a:gridCol w="4107976"/>
                <a:gridCol w="4080680"/>
              </a:tblGrid>
              <a:tr h="531285">
                <a:tc>
                  <a:txBody>
                    <a:bodyPr/>
                    <a:lstStyle/>
                    <a:p>
                      <a:r>
                        <a:rPr lang="en-US" sz="2000" dirty="0" smtClean="0"/>
                        <a:t>Indicators</a:t>
                      </a:r>
                      <a:endParaRPr lang="en-US" sz="2000" dirty="0"/>
                    </a:p>
                  </a:txBody>
                  <a:tcPr/>
                </a:tc>
                <a:tc>
                  <a:txBody>
                    <a:bodyPr/>
                    <a:lstStyle/>
                    <a:p>
                      <a:r>
                        <a:rPr lang="en-US" sz="2000" dirty="0" smtClean="0"/>
                        <a:t>Assessment Tools</a:t>
                      </a:r>
                      <a:endParaRPr lang="en-US" sz="2000" dirty="0"/>
                    </a:p>
                  </a:txBody>
                  <a:tcPr/>
                </a:tc>
              </a:tr>
              <a:tr h="1352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Increase awareness of risks of poor sleep hygiene</a:t>
                      </a:r>
                    </a:p>
                    <a:p>
                      <a:endParaRPr lang="en-US" sz="2000" dirty="0"/>
                    </a:p>
                  </a:txBody>
                  <a:tcPr/>
                </a:tc>
                <a:tc>
                  <a:txBody>
                    <a:bodyPr/>
                    <a:lstStyle/>
                    <a:p>
                      <a:r>
                        <a:rPr lang="en-US" sz="2000" dirty="0" smtClean="0">
                          <a:solidFill>
                            <a:schemeClr val="accent2">
                              <a:lumMod val="50000"/>
                            </a:schemeClr>
                          </a:solidFill>
                        </a:rPr>
                        <a:t>Weekly poll question</a:t>
                      </a:r>
                      <a:r>
                        <a:rPr lang="en-US" sz="2000" baseline="0" dirty="0" smtClean="0">
                          <a:solidFill>
                            <a:schemeClr val="accent2">
                              <a:lumMod val="50000"/>
                            </a:schemeClr>
                          </a:solidFill>
                        </a:rPr>
                        <a:t> with e-bulletin</a:t>
                      </a:r>
                      <a:endParaRPr lang="en-US" sz="2000" dirty="0"/>
                    </a:p>
                  </a:txBody>
                  <a:tcPr/>
                </a:tc>
              </a:tr>
              <a:tr h="1366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Improve behaviors and skills concerning sleep hygiene</a:t>
                      </a:r>
                    </a:p>
                    <a:p>
                      <a:endParaRPr lang="en-US" sz="2000" dirty="0"/>
                    </a:p>
                  </a:txBody>
                  <a:tcPr/>
                </a:tc>
                <a:tc>
                  <a:txBody>
                    <a:bodyPr/>
                    <a:lstStyle/>
                    <a:p>
                      <a:r>
                        <a:rPr lang="en-US" sz="2000" dirty="0" smtClean="0"/>
                        <a:t>Overall participation in the program/results</a:t>
                      </a:r>
                      <a:r>
                        <a:rPr lang="en-US" sz="2000" baseline="0" dirty="0" smtClean="0"/>
                        <a:t> of final questionnaire</a:t>
                      </a:r>
                      <a:endParaRPr lang="en-US" sz="2000" dirty="0"/>
                    </a:p>
                  </a:txBody>
                  <a:tcPr/>
                </a:tc>
              </a:tr>
              <a:tr h="1459001">
                <a:tc>
                  <a:txBody>
                    <a:bodyPr/>
                    <a:lstStyle/>
                    <a:p>
                      <a:r>
                        <a:rPr lang="en-US" sz="2000" dirty="0" smtClean="0"/>
                        <a:t>Percentage of participation and engagement </a:t>
                      </a:r>
                      <a:endParaRPr lang="en-US" sz="2000" dirty="0"/>
                    </a:p>
                  </a:txBody>
                  <a:tcPr/>
                </a:tc>
                <a:tc>
                  <a:txBody>
                    <a:bodyPr/>
                    <a:lstStyle/>
                    <a:p>
                      <a:r>
                        <a:rPr lang="en-US" sz="2000" dirty="0" smtClean="0"/>
                        <a:t>Did people continue with the program for the whole 6 weeks?</a:t>
                      </a:r>
                      <a:endParaRPr lang="en-US" sz="2000" dirty="0"/>
                    </a:p>
                  </a:txBody>
                  <a:tcPr/>
                </a:tc>
              </a:tr>
            </a:tbl>
          </a:graphicData>
        </a:graphic>
      </p:graphicFrame>
    </p:spTree>
    <p:extLst>
      <p:ext uri="{BB962C8B-B14F-4D97-AF65-F5344CB8AC3E}">
        <p14:creationId xmlns:p14="http://schemas.microsoft.com/office/powerpoint/2010/main" val="1140899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89" y="456164"/>
            <a:ext cx="7322587" cy="1143000"/>
          </a:xfrm>
        </p:spPr>
        <p:txBody>
          <a:bodyPr>
            <a:noAutofit/>
          </a:bodyPr>
          <a:lstStyle/>
          <a:p>
            <a:r>
              <a:rPr lang="en-US" sz="5400" b="1" dirty="0" smtClean="0">
                <a:ln w="19050">
                  <a:solidFill>
                    <a:schemeClr val="tx1"/>
                  </a:solidFill>
                  <a:prstDash val="solid"/>
                  <a:miter lim="800000"/>
                </a:ln>
                <a:solidFill>
                  <a:srgbClr val="CAF278"/>
                </a:solidFill>
                <a:effectLst>
                  <a:outerShdw blurRad="25500" dist="23000" dir="7020000" algn="tl">
                    <a:srgbClr val="000000">
                      <a:alpha val="50000"/>
                    </a:srgbClr>
                  </a:outerShdw>
                </a:effectLst>
              </a:rPr>
              <a:t>Outcome Evaluation:</a:t>
            </a:r>
            <a:endParaRPr lang="en-US" sz="5400" dirty="0">
              <a:solidFill>
                <a:srgbClr val="CAF278"/>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366489839"/>
              </p:ext>
            </p:extLst>
          </p:nvPr>
        </p:nvGraphicFramePr>
        <p:xfrm>
          <a:off x="791569" y="1967654"/>
          <a:ext cx="7601804" cy="3574904"/>
        </p:xfrm>
        <a:graphic>
          <a:graphicData uri="http://schemas.openxmlformats.org/drawingml/2006/table">
            <a:tbl>
              <a:tblPr firstRow="1" bandRow="1">
                <a:tableStyleId>{5C22544A-7EE6-4342-B048-85BDC9FD1C3A}</a:tableStyleId>
              </a:tblPr>
              <a:tblGrid>
                <a:gridCol w="3835021"/>
                <a:gridCol w="3766783"/>
              </a:tblGrid>
              <a:tr h="465944">
                <a:tc>
                  <a:txBody>
                    <a:bodyPr/>
                    <a:lstStyle/>
                    <a:p>
                      <a:r>
                        <a:rPr lang="en-US" sz="2400" dirty="0" smtClean="0"/>
                        <a:t>Indicators</a:t>
                      </a:r>
                      <a:endParaRPr lang="en-US" sz="2400" dirty="0"/>
                    </a:p>
                  </a:txBody>
                  <a:tcPr/>
                </a:tc>
                <a:tc>
                  <a:txBody>
                    <a:bodyPr/>
                    <a:lstStyle/>
                    <a:p>
                      <a:r>
                        <a:rPr lang="en-US" sz="2400" dirty="0" smtClean="0"/>
                        <a:t>Assessment Tools</a:t>
                      </a:r>
                      <a:endParaRPr lang="en-US" sz="2400" dirty="0"/>
                    </a:p>
                  </a:txBody>
                  <a:tcPr/>
                </a:tc>
              </a:tr>
              <a:tr h="1493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solidFill>
                            <a:schemeClr val="tx1">
                              <a:lumMod val="95000"/>
                              <a:lumOff val="5000"/>
                            </a:schemeClr>
                          </a:solidFill>
                          <a:latin typeface="+mj-lt"/>
                        </a:rPr>
                        <a:t>Decrease health care costs among Highmark employees</a:t>
                      </a:r>
                    </a:p>
                    <a:p>
                      <a:endParaRPr lang="en-US" sz="2400" dirty="0">
                        <a:solidFill>
                          <a:schemeClr val="tx1">
                            <a:lumMod val="95000"/>
                            <a:lumOff val="5000"/>
                          </a:schemeClr>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lumMod val="95000"/>
                              <a:lumOff val="5000"/>
                            </a:schemeClr>
                          </a:solidFill>
                          <a:latin typeface="+mj-lt"/>
                        </a:rPr>
                        <a:t>Summary of health care costs for 2015 compared to 2014</a:t>
                      </a:r>
                    </a:p>
                    <a:p>
                      <a:endParaRPr lang="en-US" sz="2400" dirty="0">
                        <a:solidFill>
                          <a:schemeClr val="tx1">
                            <a:lumMod val="95000"/>
                            <a:lumOff val="5000"/>
                          </a:schemeClr>
                        </a:solidFill>
                        <a:latin typeface="+mj-lt"/>
                      </a:endParaRPr>
                    </a:p>
                  </a:txBody>
                  <a:tcPr/>
                </a:tc>
              </a:tr>
              <a:tr h="1148904">
                <a:tc>
                  <a:txBody>
                    <a:bodyPr/>
                    <a:lstStyle/>
                    <a:p>
                      <a:r>
                        <a:rPr lang="en-US" sz="2400" dirty="0" smtClean="0">
                          <a:solidFill>
                            <a:schemeClr val="tx1">
                              <a:lumMod val="95000"/>
                              <a:lumOff val="5000"/>
                            </a:schemeClr>
                          </a:solidFill>
                          <a:latin typeface="+mj-lt"/>
                        </a:rPr>
                        <a:t>Improvement</a:t>
                      </a:r>
                      <a:r>
                        <a:rPr lang="en-US" sz="2400" baseline="0" dirty="0" smtClean="0">
                          <a:solidFill>
                            <a:schemeClr val="tx1">
                              <a:lumMod val="95000"/>
                              <a:lumOff val="5000"/>
                            </a:schemeClr>
                          </a:solidFill>
                          <a:latin typeface="+mj-lt"/>
                        </a:rPr>
                        <a:t> in quality of life</a:t>
                      </a:r>
                      <a:endParaRPr lang="en-US" sz="2400" dirty="0">
                        <a:solidFill>
                          <a:schemeClr val="tx1">
                            <a:lumMod val="95000"/>
                            <a:lumOff val="5000"/>
                          </a:schemeClr>
                        </a:solidFill>
                        <a:latin typeface="+mj-lt"/>
                      </a:endParaRPr>
                    </a:p>
                  </a:txBody>
                  <a:tcPr/>
                </a:tc>
                <a:tc>
                  <a:txBody>
                    <a:bodyPr/>
                    <a:lstStyle/>
                    <a:p>
                      <a:r>
                        <a:rPr lang="en-US" sz="2400" dirty="0" smtClean="0">
                          <a:solidFill>
                            <a:schemeClr val="tx1">
                              <a:lumMod val="95000"/>
                              <a:lumOff val="5000"/>
                            </a:schemeClr>
                          </a:solidFill>
                          <a:latin typeface="+mj-lt"/>
                        </a:rPr>
                        <a:t>Self-submitted reviews and ‘success improvement’ posted</a:t>
                      </a:r>
                      <a:r>
                        <a:rPr lang="en-US" sz="2400" baseline="0" dirty="0" smtClean="0">
                          <a:solidFill>
                            <a:schemeClr val="tx1">
                              <a:lumMod val="95000"/>
                              <a:lumOff val="5000"/>
                            </a:schemeClr>
                          </a:solidFill>
                          <a:latin typeface="+mj-lt"/>
                        </a:rPr>
                        <a:t> on the E-bulletin </a:t>
                      </a:r>
                      <a:endParaRPr lang="en-US" sz="2400" dirty="0">
                        <a:solidFill>
                          <a:schemeClr val="tx1">
                            <a:lumMod val="95000"/>
                            <a:lumOff val="5000"/>
                          </a:schemeClr>
                        </a:solidFill>
                        <a:latin typeface="+mj-lt"/>
                      </a:endParaRPr>
                    </a:p>
                  </a:txBody>
                  <a:tcPr/>
                </a:tc>
              </a:tr>
            </a:tbl>
          </a:graphicData>
        </a:graphic>
      </p:graphicFrame>
    </p:spTree>
    <p:extLst>
      <p:ext uri="{BB962C8B-B14F-4D97-AF65-F5344CB8AC3E}">
        <p14:creationId xmlns:p14="http://schemas.microsoft.com/office/powerpoint/2010/main" val="2905486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1030"/>
          <a:stretch/>
        </p:blipFill>
        <p:spPr>
          <a:xfrm>
            <a:off x="-1" y="0"/>
            <a:ext cx="9144001" cy="6858000"/>
          </a:xfrm>
          <a:prstGeom prst="rect">
            <a:avLst/>
          </a:prstGeom>
        </p:spPr>
      </p:pic>
      <p:sp>
        <p:nvSpPr>
          <p:cNvPr id="5" name="Title 4"/>
          <p:cNvSpPr>
            <a:spLocks noGrp="1"/>
          </p:cNvSpPr>
          <p:nvPr>
            <p:ph type="title"/>
          </p:nvPr>
        </p:nvSpPr>
        <p:spPr>
          <a:xfrm>
            <a:off x="2635928" y="150668"/>
            <a:ext cx="7024744" cy="1143000"/>
          </a:xfrm>
        </p:spPr>
        <p:txBody>
          <a:bodyPr>
            <a:noAutofit/>
          </a:bodyPr>
          <a:lstStyle/>
          <a:p>
            <a:pPr algn="ctr"/>
            <a:r>
              <a:rPr lang="en-US" sz="7200" b="1"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mn-lt"/>
              </a:rPr>
              <a:t>Thank You!</a:t>
            </a:r>
            <a:endParaRPr lang="en-US" sz="7200" b="1"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mn-lt"/>
            </a:endParaRPr>
          </a:p>
        </p:txBody>
      </p:sp>
    </p:spTree>
    <p:extLst>
      <p:ext uri="{BB962C8B-B14F-4D97-AF65-F5344CB8AC3E}">
        <p14:creationId xmlns:p14="http://schemas.microsoft.com/office/powerpoint/2010/main" val="83859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ln w="28575">
                  <a:solidFill>
                    <a:schemeClr val="tx1"/>
                  </a:solidFill>
                  <a:prstDash val="solid"/>
                </a:ln>
                <a:solidFill>
                  <a:schemeClr val="bg2"/>
                </a:solidFill>
                <a:effectLst>
                  <a:outerShdw blurRad="41275" dist="20320" dir="1800000" algn="tl" rotWithShape="0">
                    <a:srgbClr val="000000">
                      <a:alpha val="40000"/>
                    </a:srgbClr>
                  </a:outerShdw>
                </a:effectLst>
              </a:rPr>
              <a:t>Who is Highmark?</a:t>
            </a:r>
            <a:endParaRPr lang="en-US" sz="5400" dirty="0">
              <a:solidFill>
                <a:schemeClr val="bg2"/>
              </a:solidFill>
            </a:endParaRPr>
          </a:p>
        </p:txBody>
      </p:sp>
      <p:sp>
        <p:nvSpPr>
          <p:cNvPr id="3" name="Content Placeholder 2"/>
          <p:cNvSpPr>
            <a:spLocks noGrp="1"/>
          </p:cNvSpPr>
          <p:nvPr>
            <p:ph idx="1"/>
          </p:nvPr>
        </p:nvSpPr>
        <p:spPr>
          <a:xfrm>
            <a:off x="1043492" y="3158223"/>
            <a:ext cx="6777317" cy="4117062"/>
          </a:xfrm>
        </p:spPr>
        <p:txBody>
          <a:bodyPr>
            <a:normAutofit/>
          </a:bodyPr>
          <a:lstStyle/>
          <a:p>
            <a:pPr algn="ctr"/>
            <a:r>
              <a:rPr lang="en-US" sz="2800" dirty="0" smtClean="0"/>
              <a:t>Their mission: “to </a:t>
            </a:r>
            <a:r>
              <a:rPr lang="en-US" sz="2800" dirty="0"/>
              <a:t>deliver high quality, accessible, understandable and affordable experiences, outcomes and solutions for their </a:t>
            </a:r>
            <a:r>
              <a:rPr lang="en-US" sz="2800" dirty="0" smtClean="0"/>
              <a:t>customers”</a:t>
            </a:r>
          </a:p>
        </p:txBody>
      </p:sp>
    </p:spTree>
    <p:extLst>
      <p:ext uri="{BB962C8B-B14F-4D97-AF65-F5344CB8AC3E}">
        <p14:creationId xmlns:p14="http://schemas.microsoft.com/office/powerpoint/2010/main" val="685712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20" y="1278556"/>
            <a:ext cx="7640320" cy="1143000"/>
          </a:xfrm>
        </p:spPr>
        <p:txBody>
          <a:bodyPr>
            <a:noAutofit/>
          </a:bodyPr>
          <a:lstStyle/>
          <a:p>
            <a:pPr algn="ctr"/>
            <a:r>
              <a:rPr lang="en-US" sz="5400" b="1" dirty="0" smtClean="0">
                <a:ln w="28575">
                  <a:solidFill>
                    <a:schemeClr val="tx1"/>
                  </a:solidFill>
                  <a:prstDash val="solid"/>
                </a:ln>
                <a:solidFill>
                  <a:srgbClr val="CAF278"/>
                </a:solidFill>
                <a:effectLst>
                  <a:outerShdw blurRad="41275" dist="20320" dir="1800000" algn="tl" rotWithShape="0">
                    <a:srgbClr val="000000">
                      <a:alpha val="40000"/>
                    </a:srgbClr>
                  </a:outerShdw>
                </a:effectLst>
              </a:rPr>
              <a:t>What is Sleep Hygiene?</a:t>
            </a:r>
            <a:endParaRPr lang="en-US" sz="5400" b="1" dirty="0">
              <a:ln w="28575">
                <a:solidFill>
                  <a:schemeClr val="tx1"/>
                </a:solidFill>
                <a:prstDash val="solid"/>
              </a:ln>
              <a:solidFill>
                <a:srgbClr val="CAF278"/>
              </a:solidFill>
              <a:effectLst>
                <a:outerShdw blurRad="41275" dist="20320" dir="1800000" algn="tl" rotWithShape="0">
                  <a:srgbClr val="000000">
                    <a:alpha val="40000"/>
                  </a:srgbClr>
                </a:outerShdw>
              </a:effectLst>
            </a:endParaRPr>
          </a:p>
        </p:txBody>
      </p:sp>
      <p:sp>
        <p:nvSpPr>
          <p:cNvPr id="8" name="Content Placeholder 7"/>
          <p:cNvSpPr>
            <a:spLocks noGrp="1"/>
          </p:cNvSpPr>
          <p:nvPr>
            <p:ph idx="1"/>
          </p:nvPr>
        </p:nvSpPr>
        <p:spPr>
          <a:xfrm>
            <a:off x="1043492" y="2385270"/>
            <a:ext cx="6777317" cy="3508977"/>
          </a:xfrm>
        </p:spPr>
        <p:txBody>
          <a:bodyPr>
            <a:normAutofit/>
          </a:bodyPr>
          <a:lstStyle/>
          <a:p>
            <a:pPr marL="68580" indent="0" algn="ctr">
              <a:buNone/>
            </a:pPr>
            <a:r>
              <a:rPr lang="en-US" sz="2800" b="1" dirty="0" smtClean="0">
                <a:solidFill>
                  <a:schemeClr val="tx1"/>
                </a:solidFill>
              </a:rPr>
              <a:t>Set of key behaviors that influence sleep quality…</a:t>
            </a:r>
            <a:endParaRPr lang="en-US" sz="2800" b="1" dirty="0">
              <a:solidFill>
                <a:schemeClr val="tx1"/>
              </a:solidFill>
            </a:endParaRPr>
          </a:p>
        </p:txBody>
      </p:sp>
      <p:sp>
        <p:nvSpPr>
          <p:cNvPr id="9" name="Cloud Callout 8"/>
          <p:cNvSpPr/>
          <p:nvPr/>
        </p:nvSpPr>
        <p:spPr>
          <a:xfrm>
            <a:off x="833120" y="3281680"/>
            <a:ext cx="2397760" cy="236728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F278"/>
              </a:solidFill>
            </a:endParaRPr>
          </a:p>
        </p:txBody>
      </p:sp>
      <p:sp>
        <p:nvSpPr>
          <p:cNvPr id="13" name="Cloud Callout 12"/>
          <p:cNvSpPr/>
          <p:nvPr/>
        </p:nvSpPr>
        <p:spPr>
          <a:xfrm>
            <a:off x="3342640" y="3347720"/>
            <a:ext cx="2479040" cy="230124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Cloud Callout 13"/>
          <p:cNvSpPr/>
          <p:nvPr/>
        </p:nvSpPr>
        <p:spPr>
          <a:xfrm>
            <a:off x="5933440" y="3418840"/>
            <a:ext cx="2540000" cy="216408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52669" y="3957937"/>
            <a:ext cx="1574800" cy="1200329"/>
          </a:xfrm>
          <a:prstGeom prst="rect">
            <a:avLst/>
          </a:prstGeom>
          <a:noFill/>
        </p:spPr>
        <p:txBody>
          <a:bodyPr wrap="square" rtlCol="0">
            <a:spAutoFit/>
          </a:bodyPr>
          <a:lstStyle/>
          <a:p>
            <a:pPr algn="ctr"/>
            <a:r>
              <a:rPr lang="en-US" b="1" dirty="0" smtClean="0"/>
              <a:t>Proper Diet </a:t>
            </a:r>
          </a:p>
          <a:p>
            <a:pPr algn="ctr"/>
            <a:r>
              <a:rPr lang="en-US" b="1" dirty="0" smtClean="0"/>
              <a:t>&amp;</a:t>
            </a:r>
          </a:p>
          <a:p>
            <a:pPr algn="ctr"/>
            <a:r>
              <a:rPr lang="en-US" b="1" dirty="0" smtClean="0"/>
              <a:t>Sleep Patterns</a:t>
            </a:r>
          </a:p>
        </p:txBody>
      </p:sp>
      <p:sp>
        <p:nvSpPr>
          <p:cNvPr id="17" name="TextBox 16"/>
          <p:cNvSpPr txBox="1"/>
          <p:nvPr/>
        </p:nvSpPr>
        <p:spPr>
          <a:xfrm>
            <a:off x="6309360" y="4039215"/>
            <a:ext cx="1758874" cy="923330"/>
          </a:xfrm>
          <a:prstGeom prst="rect">
            <a:avLst/>
          </a:prstGeom>
          <a:noFill/>
        </p:spPr>
        <p:txBody>
          <a:bodyPr wrap="square" rtlCol="0">
            <a:spAutoFit/>
          </a:bodyPr>
          <a:lstStyle/>
          <a:p>
            <a:pPr algn="ctr"/>
            <a:r>
              <a:rPr lang="en-US" b="1" dirty="0" smtClean="0"/>
              <a:t>Exercise</a:t>
            </a:r>
          </a:p>
          <a:p>
            <a:pPr algn="ctr"/>
            <a:r>
              <a:rPr lang="en-US" b="1" dirty="0" smtClean="0"/>
              <a:t>&amp;</a:t>
            </a:r>
          </a:p>
          <a:p>
            <a:pPr algn="ctr"/>
            <a:r>
              <a:rPr lang="en-US" b="1" dirty="0" smtClean="0"/>
              <a:t>Meditation</a:t>
            </a:r>
            <a:endParaRPr lang="en-US" b="1" dirty="0"/>
          </a:p>
        </p:txBody>
      </p:sp>
      <p:sp>
        <p:nvSpPr>
          <p:cNvPr id="11" name="TextBox 10"/>
          <p:cNvSpPr txBox="1"/>
          <p:nvPr/>
        </p:nvSpPr>
        <p:spPr>
          <a:xfrm>
            <a:off x="1176383" y="3985747"/>
            <a:ext cx="1706880" cy="1200329"/>
          </a:xfrm>
          <a:prstGeom prst="rect">
            <a:avLst/>
          </a:prstGeom>
          <a:noFill/>
        </p:spPr>
        <p:txBody>
          <a:bodyPr wrap="square" rtlCol="0">
            <a:spAutoFit/>
          </a:bodyPr>
          <a:lstStyle/>
          <a:p>
            <a:pPr algn="ctr"/>
            <a:r>
              <a:rPr lang="en-US" b="1" dirty="0" smtClean="0"/>
              <a:t>Environment &amp;</a:t>
            </a:r>
          </a:p>
          <a:p>
            <a:pPr algn="ctr"/>
            <a:r>
              <a:rPr lang="en-US" b="1" dirty="0" smtClean="0"/>
              <a:t>Electronic Usage</a:t>
            </a:r>
          </a:p>
        </p:txBody>
      </p:sp>
    </p:spTree>
    <p:extLst>
      <p:ext uri="{BB962C8B-B14F-4D97-AF65-F5344CB8AC3E}">
        <p14:creationId xmlns:p14="http://schemas.microsoft.com/office/powerpoint/2010/main" val="3431206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1180652"/>
            <a:ext cx="7024744" cy="1143000"/>
          </a:xfrm>
        </p:spPr>
        <p:txBody>
          <a:bodyPr>
            <a:noAutofit/>
          </a:bodyPr>
          <a:lstStyle/>
          <a:p>
            <a:pPr algn="ctr"/>
            <a:r>
              <a:rPr lang="en-US" sz="5400" b="1" dirty="0" smtClean="0">
                <a:ln w="28575">
                  <a:solidFill>
                    <a:schemeClr val="tx1"/>
                  </a:solidFill>
                  <a:prstDash val="solid"/>
                  <a:miter lim="800000"/>
                </a:ln>
                <a:solidFill>
                  <a:srgbClr val="CAF278"/>
                </a:solidFill>
                <a:effectLst>
                  <a:outerShdw blurRad="25500" dist="23000" dir="7020000" algn="tl">
                    <a:srgbClr val="000000">
                      <a:alpha val="50000"/>
                    </a:srgbClr>
                  </a:outerShdw>
                </a:effectLst>
              </a:rPr>
              <a:t>Effects of Poor Sleep Hygiene:</a:t>
            </a:r>
            <a:endParaRPr lang="en-US" sz="5400" b="1" dirty="0">
              <a:ln w="28575">
                <a:solidFill>
                  <a:schemeClr val="tx1"/>
                </a:solidFill>
                <a:prstDash val="solid"/>
                <a:miter lim="800000"/>
              </a:ln>
              <a:solidFill>
                <a:srgbClr val="CAF278"/>
              </a:solidFill>
              <a:effectLst>
                <a:outerShdw blurRad="25500" dist="23000" dir="7020000" algn="tl">
                  <a:srgbClr val="000000">
                    <a:alpha val="50000"/>
                  </a:srgbClr>
                </a:outerShdw>
              </a:effectLst>
            </a:endParaRPr>
          </a:p>
        </p:txBody>
      </p:sp>
      <p:sp>
        <p:nvSpPr>
          <p:cNvPr id="8" name="Content Placeholder 7"/>
          <p:cNvSpPr>
            <a:spLocks noGrp="1"/>
          </p:cNvSpPr>
          <p:nvPr>
            <p:ph idx="1"/>
          </p:nvPr>
        </p:nvSpPr>
        <p:spPr>
          <a:xfrm>
            <a:off x="1043492" y="2323652"/>
            <a:ext cx="6777317" cy="4154699"/>
          </a:xfrm>
        </p:spPr>
        <p:txBody>
          <a:bodyPr>
            <a:normAutofit/>
          </a:bodyPr>
          <a:lstStyle/>
          <a:p>
            <a:pPr algn="ctr">
              <a:lnSpc>
                <a:spcPct val="250000"/>
              </a:lnSpc>
            </a:pPr>
            <a:r>
              <a:rPr lang="en-US" sz="2800" dirty="0" smtClean="0">
                <a:solidFill>
                  <a:schemeClr val="tx1"/>
                </a:solidFill>
              </a:rPr>
              <a:t>Depression, anxiety, irritability</a:t>
            </a:r>
          </a:p>
          <a:p>
            <a:pPr algn="ctr">
              <a:lnSpc>
                <a:spcPct val="120000"/>
              </a:lnSpc>
            </a:pPr>
            <a:r>
              <a:rPr lang="en-US" sz="2800" dirty="0" smtClean="0">
                <a:solidFill>
                  <a:schemeClr val="tx1"/>
                </a:solidFill>
              </a:rPr>
              <a:t>Mood swings, feeling “groggy,” shorter attention span </a:t>
            </a:r>
          </a:p>
          <a:p>
            <a:pPr algn="ctr">
              <a:lnSpc>
                <a:spcPct val="120000"/>
              </a:lnSpc>
            </a:pPr>
            <a:r>
              <a:rPr lang="en-US" sz="2800" dirty="0" smtClean="0">
                <a:solidFill>
                  <a:schemeClr val="tx1"/>
                </a:solidFill>
              </a:rPr>
              <a:t>Increased health risks: </a:t>
            </a:r>
            <a:r>
              <a:rPr lang="en-US" sz="2800" dirty="0">
                <a:solidFill>
                  <a:schemeClr val="tx1"/>
                </a:solidFill>
              </a:rPr>
              <a:t>h</a:t>
            </a:r>
            <a:r>
              <a:rPr lang="en-US" sz="2800" dirty="0" smtClean="0">
                <a:solidFill>
                  <a:schemeClr val="tx1"/>
                </a:solidFill>
              </a:rPr>
              <a:t>igh </a:t>
            </a:r>
            <a:r>
              <a:rPr lang="en-US" sz="2800" dirty="0">
                <a:solidFill>
                  <a:schemeClr val="tx1"/>
                </a:solidFill>
              </a:rPr>
              <a:t>b</a:t>
            </a:r>
            <a:r>
              <a:rPr lang="en-US" sz="2800" dirty="0" smtClean="0">
                <a:solidFill>
                  <a:schemeClr val="tx1"/>
                </a:solidFill>
              </a:rPr>
              <a:t>lood </a:t>
            </a:r>
            <a:r>
              <a:rPr lang="en-US" sz="2800" dirty="0">
                <a:solidFill>
                  <a:schemeClr val="tx1"/>
                </a:solidFill>
              </a:rPr>
              <a:t>p</a:t>
            </a:r>
            <a:r>
              <a:rPr lang="en-US" sz="2800" dirty="0" smtClean="0">
                <a:solidFill>
                  <a:schemeClr val="tx1"/>
                </a:solidFill>
              </a:rPr>
              <a:t>ressure </a:t>
            </a:r>
            <a:r>
              <a:rPr lang="en-US" sz="2800" dirty="0">
                <a:solidFill>
                  <a:schemeClr val="tx1"/>
                </a:solidFill>
              </a:rPr>
              <a:t>i</a:t>
            </a:r>
            <a:r>
              <a:rPr lang="en-US" sz="2800" dirty="0" smtClean="0">
                <a:solidFill>
                  <a:schemeClr val="tx1"/>
                </a:solidFill>
              </a:rPr>
              <a:t>ncreased </a:t>
            </a:r>
            <a:r>
              <a:rPr lang="en-US" sz="2800" dirty="0">
                <a:solidFill>
                  <a:schemeClr val="tx1"/>
                </a:solidFill>
              </a:rPr>
              <a:t>h</a:t>
            </a:r>
            <a:r>
              <a:rPr lang="en-US" sz="2800" dirty="0" smtClean="0">
                <a:solidFill>
                  <a:schemeClr val="tx1"/>
                </a:solidFill>
              </a:rPr>
              <a:t>eart rate, </a:t>
            </a:r>
            <a:r>
              <a:rPr lang="en-US" sz="2800" dirty="0">
                <a:solidFill>
                  <a:schemeClr val="tx1"/>
                </a:solidFill>
              </a:rPr>
              <a:t>w</a:t>
            </a:r>
            <a:r>
              <a:rPr lang="en-US" sz="2800" dirty="0" smtClean="0">
                <a:solidFill>
                  <a:schemeClr val="tx1"/>
                </a:solidFill>
              </a:rPr>
              <a:t>eigh gain</a:t>
            </a:r>
          </a:p>
          <a:p>
            <a:endParaRPr lang="en-US" sz="2800" dirty="0">
              <a:solidFill>
                <a:schemeClr val="tx1"/>
              </a:solidFill>
            </a:endParaRPr>
          </a:p>
        </p:txBody>
      </p:sp>
      <p:pic>
        <p:nvPicPr>
          <p:cNvPr id="1027" name="Picture 3" descr="C:\Users\KLH121\AppData\Local\Microsoft\Windows\Temporary Internet Files\Content.IE5\1QY29QRE\MM900365305[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22098" y="4666434"/>
            <a:ext cx="1811918" cy="18119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03046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n w="28575">
                  <a:solidFill>
                    <a:schemeClr val="tx1"/>
                  </a:solidFill>
                  <a:prstDash val="solid"/>
                  <a:miter lim="800000"/>
                </a:ln>
                <a:solidFill>
                  <a:srgbClr val="CAF278"/>
                </a:solidFill>
                <a:effectLst>
                  <a:outerShdw blurRad="25500" dist="23000" dir="7020000" algn="tl">
                    <a:srgbClr val="000000">
                      <a:alpha val="50000"/>
                    </a:srgbClr>
                  </a:outerShdw>
                </a:effectLst>
              </a:rPr>
              <a:t>Priority Population:</a:t>
            </a:r>
            <a:endParaRPr lang="en-US" sz="5400" b="1" dirty="0">
              <a:ln w="28575">
                <a:solidFill>
                  <a:schemeClr val="tx1"/>
                </a:solidFill>
                <a:prstDash val="solid"/>
                <a:miter lim="800000"/>
              </a:ln>
              <a:solidFill>
                <a:srgbClr val="CAF278"/>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786912" y="2452796"/>
            <a:ext cx="6777317" cy="3508977"/>
          </a:xfrm>
        </p:spPr>
        <p:txBody>
          <a:bodyPr>
            <a:noAutofit/>
          </a:bodyPr>
          <a:lstStyle/>
          <a:p>
            <a:r>
              <a:rPr lang="en-US" sz="2800" dirty="0" smtClean="0">
                <a:solidFill>
                  <a:schemeClr val="tx1"/>
                </a:solidFill>
              </a:rPr>
              <a:t>Women</a:t>
            </a:r>
          </a:p>
          <a:p>
            <a:pPr marL="68580" indent="0">
              <a:buNone/>
            </a:pPr>
            <a:endParaRPr lang="en-US" sz="2800" dirty="0" smtClean="0">
              <a:solidFill>
                <a:schemeClr val="tx1"/>
              </a:solidFill>
            </a:endParaRPr>
          </a:p>
          <a:p>
            <a:pPr>
              <a:lnSpc>
                <a:spcPct val="110000"/>
              </a:lnSpc>
            </a:pPr>
            <a:r>
              <a:rPr lang="en-US" sz="2800" dirty="0" smtClean="0">
                <a:solidFill>
                  <a:schemeClr val="tx1"/>
                </a:solidFill>
              </a:rPr>
              <a:t>Premenopausal, </a:t>
            </a:r>
            <a:r>
              <a:rPr lang="en-US" sz="2800" dirty="0" err="1" smtClean="0">
                <a:solidFill>
                  <a:schemeClr val="tx1"/>
                </a:solidFill>
              </a:rPr>
              <a:t>Perimenopausal</a:t>
            </a:r>
            <a:r>
              <a:rPr lang="en-US" sz="2800" dirty="0" smtClean="0">
                <a:solidFill>
                  <a:schemeClr val="tx1"/>
                </a:solidFill>
              </a:rPr>
              <a:t> &amp; menopausal ages 40-54 </a:t>
            </a:r>
          </a:p>
          <a:p>
            <a:pPr>
              <a:lnSpc>
                <a:spcPct val="250000"/>
              </a:lnSpc>
            </a:pPr>
            <a:r>
              <a:rPr lang="en-US" sz="2800" dirty="0" smtClean="0">
                <a:solidFill>
                  <a:schemeClr val="tx1"/>
                </a:solidFill>
              </a:rPr>
              <a:t>All Highmark locations</a:t>
            </a:r>
          </a:p>
        </p:txBody>
      </p:sp>
      <p:pic>
        <p:nvPicPr>
          <p:cNvPr id="4" name="Picture 3" descr="AA0538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30899" y="2323652"/>
            <a:ext cx="1917192" cy="3468624"/>
          </a:xfrm>
          <a:prstGeom prst="rect">
            <a:avLst/>
          </a:prstGeom>
        </p:spPr>
      </p:pic>
      <p:sp>
        <p:nvSpPr>
          <p:cNvPr id="5" name="TextBox 4"/>
          <p:cNvSpPr txBox="1"/>
          <p:nvPr/>
        </p:nvSpPr>
        <p:spPr>
          <a:xfrm>
            <a:off x="5332701" y="4180280"/>
            <a:ext cx="3098692" cy="246221"/>
          </a:xfrm>
          <a:prstGeom prst="rect">
            <a:avLst/>
          </a:prstGeom>
          <a:noFill/>
        </p:spPr>
        <p:txBody>
          <a:bodyPr wrap="square" rtlCol="0">
            <a:spAutoFit/>
          </a:bodyPr>
          <a:lstStyle/>
          <a:p>
            <a:r>
              <a:rPr lang="en-US" sz="1000" dirty="0" smtClean="0"/>
              <a:t>(Freedman, 2014</a:t>
            </a:r>
            <a:r>
              <a:rPr lang="en-US" sz="1000" dirty="0"/>
              <a:t>)</a:t>
            </a:r>
            <a:r>
              <a:rPr lang="en-US" sz="1000" dirty="0" smtClean="0"/>
              <a:t> </a:t>
            </a:r>
            <a:endParaRPr lang="en-US" sz="1000" dirty="0"/>
          </a:p>
        </p:txBody>
      </p:sp>
    </p:spTree>
    <p:extLst>
      <p:ext uri="{BB962C8B-B14F-4D97-AF65-F5344CB8AC3E}">
        <p14:creationId xmlns:p14="http://schemas.microsoft.com/office/powerpoint/2010/main" val="2707324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09152"/>
            <a:ext cx="7024744" cy="1143000"/>
          </a:xfrm>
        </p:spPr>
        <p:txBody>
          <a:bodyPr>
            <a:noAutofit/>
          </a:bodyPr>
          <a:lstStyle/>
          <a:p>
            <a:pPr algn="ctr"/>
            <a:r>
              <a:rPr lang="en-US" sz="5400" b="1" dirty="0" smtClean="0">
                <a:ln w="28575">
                  <a:solidFill>
                    <a:schemeClr val="tx1"/>
                  </a:solidFill>
                  <a:prstDash val="solid"/>
                </a:ln>
                <a:solidFill>
                  <a:schemeClr val="bg2"/>
                </a:solidFill>
                <a:effectLst>
                  <a:outerShdw blurRad="41275" dist="20320" dir="1800000" algn="tl" rotWithShape="0">
                    <a:srgbClr val="000000">
                      <a:alpha val="40000"/>
                    </a:srgbClr>
                  </a:outerShdw>
                </a:effectLst>
              </a:rPr>
              <a:t>Healthy Habits:</a:t>
            </a:r>
            <a:endParaRPr lang="en-US" sz="5400" dirty="0">
              <a:solidFill>
                <a:schemeClr val="bg2"/>
              </a:solidFill>
            </a:endParaRPr>
          </a:p>
        </p:txBody>
      </p:sp>
      <p:sp>
        <p:nvSpPr>
          <p:cNvPr id="3" name="Content Placeholder 2"/>
          <p:cNvSpPr>
            <a:spLocks noGrp="1"/>
          </p:cNvSpPr>
          <p:nvPr>
            <p:ph idx="1"/>
          </p:nvPr>
        </p:nvSpPr>
        <p:spPr>
          <a:xfrm>
            <a:off x="1043492" y="2396224"/>
            <a:ext cx="6777317" cy="3508977"/>
          </a:xfrm>
        </p:spPr>
        <p:txBody>
          <a:bodyPr>
            <a:noAutofit/>
          </a:bodyPr>
          <a:lstStyle/>
          <a:p>
            <a:r>
              <a:rPr lang="en-US" sz="2600" dirty="0" smtClean="0"/>
              <a:t>Meditation &amp; deep </a:t>
            </a:r>
            <a:r>
              <a:rPr lang="en-US" sz="2600" dirty="0"/>
              <a:t>b</a:t>
            </a:r>
            <a:r>
              <a:rPr lang="en-US" sz="2600" dirty="0" smtClean="0"/>
              <a:t>reathing </a:t>
            </a:r>
            <a:r>
              <a:rPr lang="en-US" sz="2600" dirty="0"/>
              <a:t>t</a:t>
            </a:r>
            <a:r>
              <a:rPr lang="en-US" sz="2600" dirty="0" smtClean="0"/>
              <a:t>echniques </a:t>
            </a:r>
            <a:r>
              <a:rPr lang="en-US" sz="1600" dirty="0" smtClean="0"/>
              <a:t>(</a:t>
            </a:r>
            <a:r>
              <a:rPr lang="en-US" sz="1600" i="1" dirty="0" err="1" smtClean="0"/>
              <a:t>Kaku</a:t>
            </a:r>
            <a:r>
              <a:rPr lang="en-US" sz="1600" i="1" dirty="0" smtClean="0"/>
              <a:t>, 2012 &amp; Menopause, 2014)</a:t>
            </a:r>
          </a:p>
          <a:p>
            <a:r>
              <a:rPr lang="en-US" sz="2600" dirty="0" smtClean="0"/>
              <a:t>Better sleep </a:t>
            </a:r>
            <a:r>
              <a:rPr lang="en-US" sz="2600" dirty="0"/>
              <a:t>b</a:t>
            </a:r>
            <a:r>
              <a:rPr lang="en-US" sz="2600" dirty="0" smtClean="0"/>
              <a:t>ehaviors</a:t>
            </a:r>
            <a:r>
              <a:rPr lang="en-US" sz="1600" dirty="0" smtClean="0"/>
              <a:t>(</a:t>
            </a:r>
            <a:r>
              <a:rPr lang="en-US" sz="1600" i="1" dirty="0" err="1" smtClean="0"/>
              <a:t>Kaku</a:t>
            </a:r>
            <a:r>
              <a:rPr lang="en-US" sz="1600" i="1" dirty="0" smtClean="0"/>
              <a:t>, 2012</a:t>
            </a:r>
            <a:r>
              <a:rPr lang="en-US" sz="1600" dirty="0" smtClean="0"/>
              <a:t>)</a:t>
            </a:r>
          </a:p>
          <a:p>
            <a:r>
              <a:rPr lang="en-US" sz="2600" dirty="0" smtClean="0"/>
              <a:t>Good sleep </a:t>
            </a:r>
            <a:r>
              <a:rPr lang="en-US" sz="2600" dirty="0"/>
              <a:t>e</a:t>
            </a:r>
            <a:r>
              <a:rPr lang="en-US" sz="2600" dirty="0" smtClean="0"/>
              <a:t>nvironment </a:t>
            </a:r>
            <a:r>
              <a:rPr lang="en-US" sz="1600" dirty="0" smtClean="0"/>
              <a:t>(</a:t>
            </a:r>
            <a:r>
              <a:rPr lang="en-US" sz="1600" i="1" dirty="0" smtClean="0"/>
              <a:t>Chen 2010</a:t>
            </a:r>
            <a:r>
              <a:rPr lang="en-US" sz="1600" dirty="0" smtClean="0"/>
              <a:t>)</a:t>
            </a:r>
          </a:p>
          <a:p>
            <a:r>
              <a:rPr lang="en-US" sz="2600" dirty="0" smtClean="0"/>
              <a:t>Improved nutrition</a:t>
            </a:r>
            <a:r>
              <a:rPr lang="en-US" sz="1600" dirty="0" smtClean="0"/>
              <a:t>(</a:t>
            </a:r>
            <a:r>
              <a:rPr lang="en-US" sz="1600" i="1" dirty="0" smtClean="0"/>
              <a:t>Chen, 2010)</a:t>
            </a:r>
            <a:endParaRPr lang="en-US" sz="1600" dirty="0" smtClean="0"/>
          </a:p>
          <a:p>
            <a:r>
              <a:rPr lang="en-US" sz="2600" dirty="0" smtClean="0"/>
              <a:t>Exercise </a:t>
            </a:r>
            <a:r>
              <a:rPr lang="en-US" sz="1600" dirty="0" smtClean="0"/>
              <a:t>(</a:t>
            </a:r>
            <a:r>
              <a:rPr lang="en-US" sz="1600" i="1" dirty="0" smtClean="0"/>
              <a:t>Chen, 2010</a:t>
            </a:r>
            <a:r>
              <a:rPr lang="en-US" sz="1600" dirty="0" smtClean="0"/>
              <a:t>)</a:t>
            </a:r>
          </a:p>
          <a:p>
            <a:r>
              <a:rPr lang="en-US" sz="2600" dirty="0" smtClean="0"/>
              <a:t>Pharmacologic treatment </a:t>
            </a:r>
            <a:r>
              <a:rPr lang="en-US" sz="1600" dirty="0" smtClean="0"/>
              <a:t>(</a:t>
            </a:r>
            <a:r>
              <a:rPr lang="en-US" sz="1600" i="1" dirty="0" smtClean="0"/>
              <a:t>Menopause, 2014</a:t>
            </a:r>
            <a:r>
              <a:rPr lang="en-US" sz="1600" dirty="0" smtClean="0"/>
              <a:t>)</a:t>
            </a:r>
          </a:p>
          <a:p>
            <a:endParaRPr lang="en-US" sz="2600" dirty="0" smtClean="0"/>
          </a:p>
          <a:p>
            <a:pPr marL="68580" indent="0">
              <a:buNone/>
            </a:pPr>
            <a:endParaRPr lang="en-US" sz="2600" dirty="0"/>
          </a:p>
        </p:txBody>
      </p:sp>
    </p:spTree>
    <p:extLst>
      <p:ext uri="{BB962C8B-B14F-4D97-AF65-F5344CB8AC3E}">
        <p14:creationId xmlns:p14="http://schemas.microsoft.com/office/powerpoint/2010/main" val="95389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81317"/>
            <a:ext cx="7338510" cy="1143000"/>
          </a:xfrm>
        </p:spPr>
        <p:txBody>
          <a:bodyPr>
            <a:noAutofit/>
          </a:bodyPr>
          <a:lstStyle/>
          <a:p>
            <a:pPr algn="ctr"/>
            <a:r>
              <a:rPr lang="en-US" sz="5400" b="1" dirty="0" smtClean="0">
                <a:ln w="28575">
                  <a:solidFill>
                    <a:schemeClr val="tx1"/>
                  </a:solidFill>
                  <a:prstDash val="solid"/>
                  <a:miter lim="800000"/>
                </a:ln>
                <a:solidFill>
                  <a:schemeClr val="bg2"/>
                </a:solidFill>
                <a:effectLst>
                  <a:outerShdw blurRad="25500" dist="23000" dir="7020000" algn="tl">
                    <a:srgbClr val="000000">
                      <a:alpha val="50000"/>
                    </a:srgbClr>
                  </a:outerShdw>
                </a:effectLst>
              </a:rPr>
              <a:t>Ultimate Goals:</a:t>
            </a:r>
            <a:endParaRPr lang="en-US" sz="5400" dirty="0">
              <a:solidFill>
                <a:schemeClr val="bg2"/>
              </a:solidFill>
            </a:endParaRPr>
          </a:p>
        </p:txBody>
      </p:sp>
      <p:sp>
        <p:nvSpPr>
          <p:cNvPr id="3" name="Content Placeholder 2"/>
          <p:cNvSpPr>
            <a:spLocks noGrp="1"/>
          </p:cNvSpPr>
          <p:nvPr>
            <p:ph idx="1"/>
          </p:nvPr>
        </p:nvSpPr>
        <p:spPr>
          <a:xfrm>
            <a:off x="1043492" y="2231658"/>
            <a:ext cx="6777317" cy="3508977"/>
          </a:xfrm>
        </p:spPr>
        <p:txBody>
          <a:bodyPr>
            <a:noAutofit/>
          </a:bodyPr>
          <a:lstStyle/>
          <a:p>
            <a:r>
              <a:rPr lang="en-US" sz="2200" dirty="0" smtClean="0"/>
              <a:t>Adoption of a </a:t>
            </a:r>
            <a:r>
              <a:rPr lang="en-US" sz="2200" dirty="0"/>
              <a:t>bedtime routine that implements the practice of good sleep hygiene </a:t>
            </a:r>
            <a:endParaRPr lang="en-US" sz="2200" dirty="0" smtClean="0"/>
          </a:p>
          <a:p>
            <a:pPr marL="68580" indent="0">
              <a:buNone/>
            </a:pPr>
            <a:endParaRPr lang="en-US" sz="2200" dirty="0"/>
          </a:p>
          <a:p>
            <a:r>
              <a:rPr lang="en-US" sz="2200" dirty="0"/>
              <a:t>P</a:t>
            </a:r>
            <a:r>
              <a:rPr lang="en-US" sz="2200" dirty="0" smtClean="0"/>
              <a:t>ermanent </a:t>
            </a:r>
            <a:r>
              <a:rPr lang="en-US" sz="2200" dirty="0"/>
              <a:t>healthy lifestyle </a:t>
            </a:r>
            <a:r>
              <a:rPr lang="en-US" sz="2200" dirty="0" smtClean="0"/>
              <a:t>changes</a:t>
            </a:r>
          </a:p>
          <a:p>
            <a:pPr marL="68580" indent="0">
              <a:buNone/>
            </a:pPr>
            <a:endParaRPr lang="en-US" sz="2200" dirty="0" smtClean="0"/>
          </a:p>
          <a:p>
            <a:r>
              <a:rPr lang="en-US" sz="2200" dirty="0" smtClean="0"/>
              <a:t>Decreased </a:t>
            </a:r>
            <a:r>
              <a:rPr lang="en-US" sz="2200" dirty="0"/>
              <a:t>health care costs among Highmark </a:t>
            </a:r>
            <a:r>
              <a:rPr lang="en-US" sz="2200" dirty="0" smtClean="0"/>
              <a:t>employees</a:t>
            </a:r>
          </a:p>
          <a:p>
            <a:pPr>
              <a:lnSpc>
                <a:spcPct val="200000"/>
              </a:lnSpc>
            </a:pPr>
            <a:r>
              <a:rPr lang="en-US" sz="2200" dirty="0"/>
              <a:t>Improved quality of </a:t>
            </a:r>
            <a:r>
              <a:rPr lang="en-US" sz="2200" dirty="0" smtClean="0"/>
              <a:t>life</a:t>
            </a:r>
          </a:p>
          <a:p>
            <a:pPr>
              <a:lnSpc>
                <a:spcPct val="200000"/>
              </a:lnSpc>
            </a:pPr>
            <a:endParaRPr lang="en-US" dirty="0"/>
          </a:p>
          <a:p>
            <a:pPr marL="68580" indent="0">
              <a:lnSpc>
                <a:spcPct val="200000"/>
              </a:lnSpc>
              <a:buNone/>
            </a:pPr>
            <a:endParaRPr lang="en-US" sz="2800" dirty="0" smtClean="0"/>
          </a:p>
          <a:p>
            <a:pPr>
              <a:lnSpc>
                <a:spcPct val="200000"/>
              </a:lnSpc>
            </a:pPr>
            <a:endParaRPr lang="en-US" sz="2800" dirty="0"/>
          </a:p>
          <a:p>
            <a:pPr>
              <a:lnSpc>
                <a:spcPct val="200000"/>
              </a:lnSpc>
            </a:pPr>
            <a:endParaRPr lang="en-US" sz="2800" dirty="0" smtClean="0"/>
          </a:p>
          <a:p>
            <a:pPr marL="68580" indent="0">
              <a:buNone/>
            </a:pPr>
            <a:endParaRPr lang="en-US" sz="2800" dirty="0" smtClean="0"/>
          </a:p>
        </p:txBody>
      </p:sp>
    </p:spTree>
    <p:extLst>
      <p:ext uri="{BB962C8B-B14F-4D97-AF65-F5344CB8AC3E}">
        <p14:creationId xmlns:p14="http://schemas.microsoft.com/office/powerpoint/2010/main" val="2435148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7" y="1180652"/>
            <a:ext cx="7873999" cy="1143000"/>
          </a:xfrm>
        </p:spPr>
        <p:txBody>
          <a:bodyPr>
            <a:noAutofit/>
          </a:bodyPr>
          <a:lstStyle/>
          <a:p>
            <a:pPr algn="ctr"/>
            <a:r>
              <a:rPr lang="en-US" sz="5400" b="1" dirty="0" smtClean="0">
                <a:ln w="28575">
                  <a:solidFill>
                    <a:schemeClr val="tx1"/>
                  </a:solidFill>
                </a:ln>
                <a:solidFill>
                  <a:srgbClr val="CAF278"/>
                </a:solidFill>
              </a:rPr>
              <a:t>	Team Program 			Overview:</a:t>
            </a:r>
            <a:endParaRPr lang="en-US" sz="5400" b="1" dirty="0">
              <a:ln w="28575">
                <a:solidFill>
                  <a:schemeClr val="tx1"/>
                </a:solidFill>
              </a:ln>
              <a:solidFill>
                <a:srgbClr val="CAF278"/>
              </a:solidFill>
            </a:endParaRPr>
          </a:p>
        </p:txBody>
      </p:sp>
      <p:sp>
        <p:nvSpPr>
          <p:cNvPr id="5" name="Content Placeholder 4"/>
          <p:cNvSpPr>
            <a:spLocks noGrp="1"/>
          </p:cNvSpPr>
          <p:nvPr>
            <p:ph idx="1"/>
          </p:nvPr>
        </p:nvSpPr>
        <p:spPr>
          <a:xfrm>
            <a:off x="1043492" y="2415603"/>
            <a:ext cx="6777317" cy="3830106"/>
          </a:xfrm>
        </p:spPr>
        <p:txBody>
          <a:bodyPr>
            <a:normAutofit fontScale="92500" lnSpcReduction="10000"/>
          </a:bodyPr>
          <a:lstStyle/>
          <a:p>
            <a:r>
              <a:rPr lang="en-US" sz="2800" dirty="0" smtClean="0"/>
              <a:t>Social Cognitive Theory</a:t>
            </a:r>
          </a:p>
          <a:p>
            <a:pPr lvl="1"/>
            <a:r>
              <a:rPr lang="en-US" sz="2600" dirty="0" smtClean="0"/>
              <a:t>Self-efficacy</a:t>
            </a:r>
          </a:p>
          <a:p>
            <a:pPr marL="68580" indent="0">
              <a:buNone/>
            </a:pPr>
            <a:endParaRPr lang="en-US" sz="2800" dirty="0" smtClean="0"/>
          </a:p>
          <a:p>
            <a:r>
              <a:rPr lang="en-US" sz="2800" dirty="0" smtClean="0"/>
              <a:t>Hot off the Press: 6-week informational program</a:t>
            </a:r>
          </a:p>
          <a:p>
            <a:pPr>
              <a:lnSpc>
                <a:spcPct val="200000"/>
              </a:lnSpc>
            </a:pPr>
            <a:r>
              <a:rPr lang="en-US" sz="2800" dirty="0" smtClean="0"/>
              <a:t>Poll questions each week</a:t>
            </a:r>
          </a:p>
          <a:p>
            <a:pPr>
              <a:lnSpc>
                <a:spcPct val="200000"/>
              </a:lnSpc>
            </a:pPr>
            <a:r>
              <a:rPr lang="en-US" sz="2800" dirty="0" smtClean="0"/>
              <a:t>Post survey after program</a:t>
            </a:r>
            <a:endParaRPr lang="en-US" sz="2800" dirty="0"/>
          </a:p>
        </p:txBody>
      </p:sp>
      <p:pic>
        <p:nvPicPr>
          <p:cNvPr id="3" name="Picture 2"/>
          <p:cNvPicPr>
            <a:picLocks noChangeAspect="1"/>
          </p:cNvPicPr>
          <p:nvPr/>
        </p:nvPicPr>
        <p:blipFill rotWithShape="1">
          <a:blip r:embed="rId2"/>
          <a:srcRect b="11656"/>
          <a:stretch/>
        </p:blipFill>
        <p:spPr>
          <a:xfrm>
            <a:off x="6585856" y="4524529"/>
            <a:ext cx="1905000" cy="1828800"/>
          </a:xfrm>
          <a:prstGeom prst="rect">
            <a:avLst/>
          </a:prstGeom>
        </p:spPr>
      </p:pic>
    </p:spTree>
    <p:extLst>
      <p:ext uri="{BB962C8B-B14F-4D97-AF65-F5344CB8AC3E}">
        <p14:creationId xmlns:p14="http://schemas.microsoft.com/office/powerpoint/2010/main" val="2743936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8014</TotalTime>
  <Words>1946</Words>
  <Application>Microsoft Office PowerPoint</Application>
  <PresentationFormat>On-screen Show (4:3)</PresentationFormat>
  <Paragraphs>322</Paragraphs>
  <Slides>23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Century Gothic</vt:lpstr>
      <vt:lpstr>Courier New</vt:lpstr>
      <vt:lpstr>Palatino Linotype</vt:lpstr>
      <vt:lpstr>Wingdings 2</vt:lpstr>
      <vt:lpstr>Austin</vt:lpstr>
      <vt:lpstr>Executive</vt:lpstr>
      <vt:lpstr>PowerPoint Presentation</vt:lpstr>
      <vt:lpstr>Presentation by Curtis Bell, Kayla Edwards, Kate Holquist, Adrianne Miller, Romaric  Setodji</vt:lpstr>
      <vt:lpstr>Who is Highmark?</vt:lpstr>
      <vt:lpstr>What is Sleep Hygiene?</vt:lpstr>
      <vt:lpstr>Effects of Poor Sleep Hygiene:</vt:lpstr>
      <vt:lpstr>Priority Population:</vt:lpstr>
      <vt:lpstr>Healthy Habits:</vt:lpstr>
      <vt:lpstr>Ultimate Goals:</vt:lpstr>
      <vt:lpstr> Team Program    Overview:</vt:lpstr>
      <vt:lpstr>Environment 1.0</vt:lpstr>
      <vt:lpstr>Environment 2.0</vt:lpstr>
      <vt:lpstr>Diet 1.0 </vt:lpstr>
      <vt:lpstr>Diet 2.0 </vt:lpstr>
      <vt:lpstr>Do You Have a Sleep Disorder?</vt:lpstr>
      <vt:lpstr>Exercise</vt:lpstr>
      <vt:lpstr>Advocacy Partner:</vt:lpstr>
      <vt:lpstr>Logic Model:</vt:lpstr>
      <vt:lpstr>Gantt Chart:</vt:lpstr>
      <vt:lpstr>Budget:</vt:lpstr>
      <vt:lpstr>Process Evaluation:</vt:lpstr>
      <vt:lpstr>Impact Evaluation:</vt:lpstr>
      <vt:lpstr>Outcome Evaluation: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Adrianne Miller</dc:creator>
  <cp:lastModifiedBy>Fertman, Carl</cp:lastModifiedBy>
  <cp:revision>102</cp:revision>
  <dcterms:created xsi:type="dcterms:W3CDTF">2014-10-19T22:55:55Z</dcterms:created>
  <dcterms:modified xsi:type="dcterms:W3CDTF">2014-12-04T21:55:41Z</dcterms:modified>
</cp:coreProperties>
</file>