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24"/>
  </p:notesMasterIdLst>
  <p:handoutMasterIdLst>
    <p:handoutMasterId r:id="rId25"/>
  </p:handoutMasterIdLst>
  <p:sldIdLst>
    <p:sldId id="317" r:id="rId2"/>
    <p:sldId id="318" r:id="rId3"/>
    <p:sldId id="321" r:id="rId4"/>
    <p:sldId id="258" r:id="rId5"/>
    <p:sldId id="259" r:id="rId6"/>
    <p:sldId id="320" r:id="rId7"/>
    <p:sldId id="323" r:id="rId8"/>
    <p:sldId id="324" r:id="rId9"/>
    <p:sldId id="312" r:id="rId10"/>
    <p:sldId id="283" r:id="rId11"/>
    <p:sldId id="327" r:id="rId12"/>
    <p:sldId id="319" r:id="rId13"/>
    <p:sldId id="278" r:id="rId14"/>
    <p:sldId id="322" r:id="rId15"/>
    <p:sldId id="325" r:id="rId16"/>
    <p:sldId id="326" r:id="rId17"/>
    <p:sldId id="287" r:id="rId18"/>
    <p:sldId id="288" r:id="rId19"/>
    <p:sldId id="299" r:id="rId20"/>
    <p:sldId id="302" r:id="rId21"/>
    <p:sldId id="303" r:id="rId22"/>
    <p:sldId id="307" r:id="rId23"/>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C0FF"/>
    <a:srgbClr val="E42D00"/>
    <a:srgbClr val="E42834"/>
    <a:srgbClr val="A11C21"/>
    <a:srgbClr val="00ED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86" autoAdjust="0"/>
    <p:restoredTop sz="69374" autoAdjust="0"/>
  </p:normalViewPr>
  <p:slideViewPr>
    <p:cSldViewPr snapToGrid="0" snapToObjects="1">
      <p:cViewPr varScale="1">
        <p:scale>
          <a:sx n="91" d="100"/>
          <a:sy n="91" d="100"/>
        </p:scale>
        <p:origin x="5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82E91-69CC-A24B-AC88-7C9B26BE01DA}"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34D4AB30-C3B3-614B-A978-8EC634B05BDF}">
      <dgm:prSet phldrT="[Text]" custT="1"/>
      <dgm:spPr/>
      <dgm:t>
        <a:bodyPr/>
        <a:lstStyle/>
        <a:p>
          <a:endParaRPr lang="en-US" sz="2000" b="1" i="1" dirty="0" smtClean="0"/>
        </a:p>
        <a:p>
          <a:r>
            <a:rPr lang="en-US" sz="2000" b="1" i="1" dirty="0" smtClean="0"/>
            <a:t>Awareness and Advocates</a:t>
          </a:r>
        </a:p>
        <a:p>
          <a:endParaRPr lang="en-US" sz="2000" b="1" i="1" dirty="0"/>
        </a:p>
      </dgm:t>
    </dgm:pt>
    <dgm:pt modelId="{13AA9171-BEF7-8C43-BEBF-D1E2755745D8}" type="parTrans" cxnId="{E541C73A-FFF4-D946-BCB7-67723DC1FE0D}">
      <dgm:prSet/>
      <dgm:spPr/>
      <dgm:t>
        <a:bodyPr/>
        <a:lstStyle/>
        <a:p>
          <a:endParaRPr lang="en-US"/>
        </a:p>
      </dgm:t>
    </dgm:pt>
    <dgm:pt modelId="{DB319012-3F5A-074B-9FA9-75C80D5DE063}" type="sibTrans" cxnId="{E541C73A-FFF4-D946-BCB7-67723DC1FE0D}">
      <dgm:prSet/>
      <dgm:spPr/>
      <dgm:t>
        <a:bodyPr/>
        <a:lstStyle/>
        <a:p>
          <a:endParaRPr lang="en-US"/>
        </a:p>
      </dgm:t>
    </dgm:pt>
    <dgm:pt modelId="{136B00E7-EDB3-AB4B-99B7-6F2C8E3B07E8}">
      <dgm:prSet phldrT="[Text]" custT="1"/>
      <dgm:spPr/>
      <dgm:t>
        <a:bodyPr/>
        <a:lstStyle/>
        <a:p>
          <a:r>
            <a:rPr lang="en-US" sz="2000" b="1" i="1" dirty="0" smtClean="0"/>
            <a:t>Finance</a:t>
          </a:r>
          <a:endParaRPr lang="en-US" sz="2000" b="1" i="1" dirty="0"/>
        </a:p>
      </dgm:t>
    </dgm:pt>
    <dgm:pt modelId="{4C605723-51B6-544A-AD88-160F44457174}" type="parTrans" cxnId="{7DC51F4A-DA71-1C4F-8D9B-CC4CFF9C8F98}">
      <dgm:prSet/>
      <dgm:spPr/>
      <dgm:t>
        <a:bodyPr/>
        <a:lstStyle/>
        <a:p>
          <a:endParaRPr lang="en-US"/>
        </a:p>
      </dgm:t>
    </dgm:pt>
    <dgm:pt modelId="{A01D5514-1D56-A143-BD54-540C87283FD8}" type="sibTrans" cxnId="{7DC51F4A-DA71-1C4F-8D9B-CC4CFF9C8F98}">
      <dgm:prSet/>
      <dgm:spPr/>
      <dgm:t>
        <a:bodyPr/>
        <a:lstStyle/>
        <a:p>
          <a:endParaRPr lang="en-US"/>
        </a:p>
      </dgm:t>
    </dgm:pt>
    <dgm:pt modelId="{EEF5078E-3BAD-DD43-B29C-94CE55D844E5}">
      <dgm:prSet custT="1"/>
      <dgm:spPr/>
      <dgm:t>
        <a:bodyPr/>
        <a:lstStyle/>
        <a:p>
          <a:r>
            <a:rPr lang="en-US" sz="2000" b="1" i="1" dirty="0" smtClean="0"/>
            <a:t>Teacher Unions and Partnerships </a:t>
          </a:r>
          <a:endParaRPr lang="en-US" sz="2000" b="1" i="1" dirty="0"/>
        </a:p>
      </dgm:t>
    </dgm:pt>
    <dgm:pt modelId="{5321F452-7FFB-E347-970A-2CB40B6B49CB}" type="parTrans" cxnId="{4A6E9928-960A-5040-B130-A4FC98FF5A09}">
      <dgm:prSet/>
      <dgm:spPr/>
      <dgm:t>
        <a:bodyPr/>
        <a:lstStyle/>
        <a:p>
          <a:endParaRPr lang="en-US"/>
        </a:p>
      </dgm:t>
    </dgm:pt>
    <dgm:pt modelId="{20450EC6-137D-EF40-BA1C-A369C6D380B4}" type="sibTrans" cxnId="{4A6E9928-960A-5040-B130-A4FC98FF5A09}">
      <dgm:prSet/>
      <dgm:spPr/>
      <dgm:t>
        <a:bodyPr/>
        <a:lstStyle/>
        <a:p>
          <a:endParaRPr lang="en-US"/>
        </a:p>
      </dgm:t>
    </dgm:pt>
    <dgm:pt modelId="{51159091-DB53-2445-A737-3293E10097E7}">
      <dgm:prSet custT="1"/>
      <dgm:spPr/>
      <dgm:t>
        <a:bodyPr/>
        <a:lstStyle/>
        <a:p>
          <a:endParaRPr lang="en-US" sz="2000" b="1" i="1" dirty="0" smtClean="0"/>
        </a:p>
        <a:p>
          <a:r>
            <a:rPr lang="en-US" sz="2000" b="1" i="1" dirty="0" smtClean="0"/>
            <a:t>Wellness Champions  </a:t>
          </a:r>
        </a:p>
        <a:p>
          <a:endParaRPr lang="en-US" sz="2000" b="1" i="1" dirty="0" smtClean="0"/>
        </a:p>
      </dgm:t>
    </dgm:pt>
    <dgm:pt modelId="{EE7ADBEE-0CF3-D448-9581-8C56C2E02D1F}" type="parTrans" cxnId="{51C3D44D-79E2-F244-B98B-A12A9A50CE4E}">
      <dgm:prSet/>
      <dgm:spPr/>
      <dgm:t>
        <a:bodyPr/>
        <a:lstStyle/>
        <a:p>
          <a:endParaRPr lang="en-US"/>
        </a:p>
      </dgm:t>
    </dgm:pt>
    <dgm:pt modelId="{0FE016E7-6CF1-E14C-A0D1-C4D333B0B239}" type="sibTrans" cxnId="{51C3D44D-79E2-F244-B98B-A12A9A50CE4E}">
      <dgm:prSet/>
      <dgm:spPr/>
      <dgm:t>
        <a:bodyPr/>
        <a:lstStyle/>
        <a:p>
          <a:endParaRPr lang="en-US"/>
        </a:p>
      </dgm:t>
    </dgm:pt>
    <dgm:pt modelId="{E301D664-F046-1A40-8391-749C97EB65CF}" type="pres">
      <dgm:prSet presAssocID="{BF182E91-69CC-A24B-AC88-7C9B26BE01DA}" presName="linear" presStyleCnt="0">
        <dgm:presLayoutVars>
          <dgm:dir/>
          <dgm:animLvl val="lvl"/>
          <dgm:resizeHandles val="exact"/>
        </dgm:presLayoutVars>
      </dgm:prSet>
      <dgm:spPr/>
      <dgm:t>
        <a:bodyPr/>
        <a:lstStyle/>
        <a:p>
          <a:endParaRPr lang="en-US"/>
        </a:p>
      </dgm:t>
    </dgm:pt>
    <dgm:pt modelId="{9C7C37B1-48D6-CA47-8850-3C474F24AAC8}" type="pres">
      <dgm:prSet presAssocID="{34D4AB30-C3B3-614B-A978-8EC634B05BDF}" presName="parentLin" presStyleCnt="0"/>
      <dgm:spPr/>
    </dgm:pt>
    <dgm:pt modelId="{120AB78F-691E-1347-A125-D1599B09EFED}" type="pres">
      <dgm:prSet presAssocID="{34D4AB30-C3B3-614B-A978-8EC634B05BDF}" presName="parentLeftMargin" presStyleLbl="node1" presStyleIdx="0" presStyleCnt="4"/>
      <dgm:spPr/>
      <dgm:t>
        <a:bodyPr/>
        <a:lstStyle/>
        <a:p>
          <a:endParaRPr lang="en-US"/>
        </a:p>
      </dgm:t>
    </dgm:pt>
    <dgm:pt modelId="{E5E3ABB9-EE99-0941-88BA-081940ED9826}" type="pres">
      <dgm:prSet presAssocID="{34D4AB30-C3B3-614B-A978-8EC634B05BDF}" presName="parentText" presStyleLbl="node1" presStyleIdx="0" presStyleCnt="4" custLinFactNeighborX="419" custLinFactNeighborY="-1059">
        <dgm:presLayoutVars>
          <dgm:chMax val="0"/>
          <dgm:bulletEnabled val="1"/>
        </dgm:presLayoutVars>
      </dgm:prSet>
      <dgm:spPr/>
      <dgm:t>
        <a:bodyPr/>
        <a:lstStyle/>
        <a:p>
          <a:endParaRPr lang="en-US"/>
        </a:p>
      </dgm:t>
    </dgm:pt>
    <dgm:pt modelId="{053483E4-AB46-B74D-98AE-107D66692E63}" type="pres">
      <dgm:prSet presAssocID="{34D4AB30-C3B3-614B-A978-8EC634B05BDF}" presName="negativeSpace" presStyleCnt="0"/>
      <dgm:spPr/>
    </dgm:pt>
    <dgm:pt modelId="{0F58ED74-6E0B-1749-8745-863EEC88A491}" type="pres">
      <dgm:prSet presAssocID="{34D4AB30-C3B3-614B-A978-8EC634B05BDF}" presName="childText" presStyleLbl="conFgAcc1" presStyleIdx="0" presStyleCnt="4" custLinFactY="-5914" custLinFactNeighborX="742" custLinFactNeighborY="-100000">
        <dgm:presLayoutVars>
          <dgm:bulletEnabled val="1"/>
        </dgm:presLayoutVars>
      </dgm:prSet>
      <dgm:spPr/>
    </dgm:pt>
    <dgm:pt modelId="{1A876770-8B49-3D4E-8CF4-A721EDB75CA7}" type="pres">
      <dgm:prSet presAssocID="{DB319012-3F5A-074B-9FA9-75C80D5DE063}" presName="spaceBetweenRectangles" presStyleCnt="0"/>
      <dgm:spPr/>
    </dgm:pt>
    <dgm:pt modelId="{E705579F-3509-894F-95C5-BDA878FF3167}" type="pres">
      <dgm:prSet presAssocID="{51159091-DB53-2445-A737-3293E10097E7}" presName="parentLin" presStyleCnt="0"/>
      <dgm:spPr/>
    </dgm:pt>
    <dgm:pt modelId="{AC966659-2981-C24A-B14D-666C3E7ABB1F}" type="pres">
      <dgm:prSet presAssocID="{51159091-DB53-2445-A737-3293E10097E7}" presName="parentLeftMargin" presStyleLbl="node1" presStyleIdx="0" presStyleCnt="4"/>
      <dgm:spPr/>
      <dgm:t>
        <a:bodyPr/>
        <a:lstStyle/>
        <a:p>
          <a:endParaRPr lang="en-US"/>
        </a:p>
      </dgm:t>
    </dgm:pt>
    <dgm:pt modelId="{13DAE554-AA2C-4543-8147-185078A59843}" type="pres">
      <dgm:prSet presAssocID="{51159091-DB53-2445-A737-3293E10097E7}" presName="parentText" presStyleLbl="node1" presStyleIdx="1" presStyleCnt="4">
        <dgm:presLayoutVars>
          <dgm:chMax val="0"/>
          <dgm:bulletEnabled val="1"/>
        </dgm:presLayoutVars>
      </dgm:prSet>
      <dgm:spPr/>
      <dgm:t>
        <a:bodyPr/>
        <a:lstStyle/>
        <a:p>
          <a:endParaRPr lang="en-US"/>
        </a:p>
      </dgm:t>
    </dgm:pt>
    <dgm:pt modelId="{9AC9270F-4706-9547-998B-81E1C9EDA982}" type="pres">
      <dgm:prSet presAssocID="{51159091-DB53-2445-A737-3293E10097E7}" presName="negativeSpace" presStyleCnt="0"/>
      <dgm:spPr/>
    </dgm:pt>
    <dgm:pt modelId="{D131AE86-65CA-B941-8E99-E57B192AC08D}" type="pres">
      <dgm:prSet presAssocID="{51159091-DB53-2445-A737-3293E10097E7}" presName="childText" presStyleLbl="conFgAcc1" presStyleIdx="1" presStyleCnt="4" custLinFactNeighborX="742" custLinFactNeighborY="-57971">
        <dgm:presLayoutVars>
          <dgm:bulletEnabled val="1"/>
        </dgm:presLayoutVars>
      </dgm:prSet>
      <dgm:spPr/>
    </dgm:pt>
    <dgm:pt modelId="{161B95A9-F70D-B045-91CE-E0D5094198A2}" type="pres">
      <dgm:prSet presAssocID="{0FE016E7-6CF1-E14C-A0D1-C4D333B0B239}" presName="spaceBetweenRectangles" presStyleCnt="0"/>
      <dgm:spPr/>
    </dgm:pt>
    <dgm:pt modelId="{337FD30D-717B-F14D-B971-EEF34B38EC4B}" type="pres">
      <dgm:prSet presAssocID="{136B00E7-EDB3-AB4B-99B7-6F2C8E3B07E8}" presName="parentLin" presStyleCnt="0"/>
      <dgm:spPr/>
    </dgm:pt>
    <dgm:pt modelId="{8F84334D-4D7B-3340-9FF3-DBD7D2EF6579}" type="pres">
      <dgm:prSet presAssocID="{136B00E7-EDB3-AB4B-99B7-6F2C8E3B07E8}" presName="parentLeftMargin" presStyleLbl="node1" presStyleIdx="1" presStyleCnt="4"/>
      <dgm:spPr/>
      <dgm:t>
        <a:bodyPr/>
        <a:lstStyle/>
        <a:p>
          <a:endParaRPr lang="en-US"/>
        </a:p>
      </dgm:t>
    </dgm:pt>
    <dgm:pt modelId="{775045B1-E4BD-6441-8D66-50C2A1B07591}" type="pres">
      <dgm:prSet presAssocID="{136B00E7-EDB3-AB4B-99B7-6F2C8E3B07E8}" presName="parentText" presStyleLbl="node1" presStyleIdx="2" presStyleCnt="4">
        <dgm:presLayoutVars>
          <dgm:chMax val="0"/>
          <dgm:bulletEnabled val="1"/>
        </dgm:presLayoutVars>
      </dgm:prSet>
      <dgm:spPr/>
      <dgm:t>
        <a:bodyPr/>
        <a:lstStyle/>
        <a:p>
          <a:endParaRPr lang="en-US"/>
        </a:p>
      </dgm:t>
    </dgm:pt>
    <dgm:pt modelId="{30D411F7-F070-494B-9EAF-CA0C53CD6171}" type="pres">
      <dgm:prSet presAssocID="{136B00E7-EDB3-AB4B-99B7-6F2C8E3B07E8}" presName="negativeSpace" presStyleCnt="0"/>
      <dgm:spPr/>
    </dgm:pt>
    <dgm:pt modelId="{DB0EFF51-EED3-A24C-8ACC-4D87948784F6}" type="pres">
      <dgm:prSet presAssocID="{136B00E7-EDB3-AB4B-99B7-6F2C8E3B07E8}" presName="childText" presStyleLbl="conFgAcc1" presStyleIdx="2" presStyleCnt="4">
        <dgm:presLayoutVars>
          <dgm:bulletEnabled val="1"/>
        </dgm:presLayoutVars>
      </dgm:prSet>
      <dgm:spPr/>
    </dgm:pt>
    <dgm:pt modelId="{E7793DF7-BA0F-064C-8735-DA1AC82CEDDF}" type="pres">
      <dgm:prSet presAssocID="{A01D5514-1D56-A143-BD54-540C87283FD8}" presName="spaceBetweenRectangles" presStyleCnt="0"/>
      <dgm:spPr/>
    </dgm:pt>
    <dgm:pt modelId="{AE911AA8-C346-EC42-A0D5-CE0948E048CE}" type="pres">
      <dgm:prSet presAssocID="{EEF5078E-3BAD-DD43-B29C-94CE55D844E5}" presName="parentLin" presStyleCnt="0"/>
      <dgm:spPr/>
    </dgm:pt>
    <dgm:pt modelId="{A57695F5-ECBC-5C4F-B95E-D4D60898DDC4}" type="pres">
      <dgm:prSet presAssocID="{EEF5078E-3BAD-DD43-B29C-94CE55D844E5}" presName="parentLeftMargin" presStyleLbl="node1" presStyleIdx="2" presStyleCnt="4"/>
      <dgm:spPr/>
      <dgm:t>
        <a:bodyPr/>
        <a:lstStyle/>
        <a:p>
          <a:endParaRPr lang="en-US"/>
        </a:p>
      </dgm:t>
    </dgm:pt>
    <dgm:pt modelId="{74E111E4-33A2-AF48-A17B-131868B3D8B7}" type="pres">
      <dgm:prSet presAssocID="{EEF5078E-3BAD-DD43-B29C-94CE55D844E5}" presName="parentText" presStyleLbl="node1" presStyleIdx="3" presStyleCnt="4">
        <dgm:presLayoutVars>
          <dgm:chMax val="0"/>
          <dgm:bulletEnabled val="1"/>
        </dgm:presLayoutVars>
      </dgm:prSet>
      <dgm:spPr/>
      <dgm:t>
        <a:bodyPr/>
        <a:lstStyle/>
        <a:p>
          <a:endParaRPr lang="en-US"/>
        </a:p>
      </dgm:t>
    </dgm:pt>
    <dgm:pt modelId="{20B367F2-F57F-374D-9244-DA4AEA1A4941}" type="pres">
      <dgm:prSet presAssocID="{EEF5078E-3BAD-DD43-B29C-94CE55D844E5}" presName="negativeSpace" presStyleCnt="0"/>
      <dgm:spPr/>
    </dgm:pt>
    <dgm:pt modelId="{0247622B-889C-A241-82E6-53AB1CB0CB17}" type="pres">
      <dgm:prSet presAssocID="{EEF5078E-3BAD-DD43-B29C-94CE55D844E5}" presName="childText" presStyleLbl="conFgAcc1" presStyleIdx="3" presStyleCnt="4">
        <dgm:presLayoutVars>
          <dgm:bulletEnabled val="1"/>
        </dgm:presLayoutVars>
      </dgm:prSet>
      <dgm:spPr/>
    </dgm:pt>
  </dgm:ptLst>
  <dgm:cxnLst>
    <dgm:cxn modelId="{51C3D44D-79E2-F244-B98B-A12A9A50CE4E}" srcId="{BF182E91-69CC-A24B-AC88-7C9B26BE01DA}" destId="{51159091-DB53-2445-A737-3293E10097E7}" srcOrd="1" destOrd="0" parTransId="{EE7ADBEE-0CF3-D448-9581-8C56C2E02D1F}" sibTransId="{0FE016E7-6CF1-E14C-A0D1-C4D333B0B239}"/>
    <dgm:cxn modelId="{820786A6-5F52-734C-A0BC-FBC94C7026FC}" type="presOf" srcId="{51159091-DB53-2445-A737-3293E10097E7}" destId="{13DAE554-AA2C-4543-8147-185078A59843}" srcOrd="1" destOrd="0" presId="urn:microsoft.com/office/officeart/2005/8/layout/list1"/>
    <dgm:cxn modelId="{5E6B3DEC-4D19-EE4D-BE60-924482657D55}" type="presOf" srcId="{EEF5078E-3BAD-DD43-B29C-94CE55D844E5}" destId="{74E111E4-33A2-AF48-A17B-131868B3D8B7}" srcOrd="1" destOrd="0" presId="urn:microsoft.com/office/officeart/2005/8/layout/list1"/>
    <dgm:cxn modelId="{4A6E9928-960A-5040-B130-A4FC98FF5A09}" srcId="{BF182E91-69CC-A24B-AC88-7C9B26BE01DA}" destId="{EEF5078E-3BAD-DD43-B29C-94CE55D844E5}" srcOrd="3" destOrd="0" parTransId="{5321F452-7FFB-E347-970A-2CB40B6B49CB}" sibTransId="{20450EC6-137D-EF40-BA1C-A369C6D380B4}"/>
    <dgm:cxn modelId="{7DC51F4A-DA71-1C4F-8D9B-CC4CFF9C8F98}" srcId="{BF182E91-69CC-A24B-AC88-7C9B26BE01DA}" destId="{136B00E7-EDB3-AB4B-99B7-6F2C8E3B07E8}" srcOrd="2" destOrd="0" parTransId="{4C605723-51B6-544A-AD88-160F44457174}" sibTransId="{A01D5514-1D56-A143-BD54-540C87283FD8}"/>
    <dgm:cxn modelId="{68920CCA-D81A-B24A-A980-EFEBF6BB62A2}" type="presOf" srcId="{34D4AB30-C3B3-614B-A978-8EC634B05BDF}" destId="{E5E3ABB9-EE99-0941-88BA-081940ED9826}" srcOrd="1" destOrd="0" presId="urn:microsoft.com/office/officeart/2005/8/layout/list1"/>
    <dgm:cxn modelId="{E7B11CB4-9E41-114F-A5D4-F0D9363CDC9A}" type="presOf" srcId="{EEF5078E-3BAD-DD43-B29C-94CE55D844E5}" destId="{A57695F5-ECBC-5C4F-B95E-D4D60898DDC4}" srcOrd="0" destOrd="0" presId="urn:microsoft.com/office/officeart/2005/8/layout/list1"/>
    <dgm:cxn modelId="{42BC25A8-8100-4643-992C-03666F876EEF}" type="presOf" srcId="{51159091-DB53-2445-A737-3293E10097E7}" destId="{AC966659-2981-C24A-B14D-666C3E7ABB1F}" srcOrd="0" destOrd="0" presId="urn:microsoft.com/office/officeart/2005/8/layout/list1"/>
    <dgm:cxn modelId="{E541C73A-FFF4-D946-BCB7-67723DC1FE0D}" srcId="{BF182E91-69CC-A24B-AC88-7C9B26BE01DA}" destId="{34D4AB30-C3B3-614B-A978-8EC634B05BDF}" srcOrd="0" destOrd="0" parTransId="{13AA9171-BEF7-8C43-BEBF-D1E2755745D8}" sibTransId="{DB319012-3F5A-074B-9FA9-75C80D5DE063}"/>
    <dgm:cxn modelId="{01AE7C64-9213-B34E-82C8-D526F31133D3}" type="presOf" srcId="{136B00E7-EDB3-AB4B-99B7-6F2C8E3B07E8}" destId="{775045B1-E4BD-6441-8D66-50C2A1B07591}" srcOrd="1" destOrd="0" presId="urn:microsoft.com/office/officeart/2005/8/layout/list1"/>
    <dgm:cxn modelId="{6A499E52-8214-BE40-9148-37DCD6785356}" type="presOf" srcId="{BF182E91-69CC-A24B-AC88-7C9B26BE01DA}" destId="{E301D664-F046-1A40-8391-749C97EB65CF}" srcOrd="0" destOrd="0" presId="urn:microsoft.com/office/officeart/2005/8/layout/list1"/>
    <dgm:cxn modelId="{71C85A38-CAA7-FB4D-873B-044126FF0CEF}" type="presOf" srcId="{34D4AB30-C3B3-614B-A978-8EC634B05BDF}" destId="{120AB78F-691E-1347-A125-D1599B09EFED}" srcOrd="0" destOrd="0" presId="urn:microsoft.com/office/officeart/2005/8/layout/list1"/>
    <dgm:cxn modelId="{736A2A8A-751F-4A4D-A168-746025BE3474}" type="presOf" srcId="{136B00E7-EDB3-AB4B-99B7-6F2C8E3B07E8}" destId="{8F84334D-4D7B-3340-9FF3-DBD7D2EF6579}" srcOrd="0" destOrd="0" presId="urn:microsoft.com/office/officeart/2005/8/layout/list1"/>
    <dgm:cxn modelId="{41D2756C-A6F2-4E4B-9ADF-BD137ED5DCCC}" type="presParOf" srcId="{E301D664-F046-1A40-8391-749C97EB65CF}" destId="{9C7C37B1-48D6-CA47-8850-3C474F24AAC8}" srcOrd="0" destOrd="0" presId="urn:microsoft.com/office/officeart/2005/8/layout/list1"/>
    <dgm:cxn modelId="{C2BE5376-80BF-E74D-9F1D-EFB0ADC3F8C2}" type="presParOf" srcId="{9C7C37B1-48D6-CA47-8850-3C474F24AAC8}" destId="{120AB78F-691E-1347-A125-D1599B09EFED}" srcOrd="0" destOrd="0" presId="urn:microsoft.com/office/officeart/2005/8/layout/list1"/>
    <dgm:cxn modelId="{8766801F-3F48-7642-8710-616FF65B14BF}" type="presParOf" srcId="{9C7C37B1-48D6-CA47-8850-3C474F24AAC8}" destId="{E5E3ABB9-EE99-0941-88BA-081940ED9826}" srcOrd="1" destOrd="0" presId="urn:microsoft.com/office/officeart/2005/8/layout/list1"/>
    <dgm:cxn modelId="{D64988CA-B78E-EC44-A5BE-C6DA62789E0B}" type="presParOf" srcId="{E301D664-F046-1A40-8391-749C97EB65CF}" destId="{053483E4-AB46-B74D-98AE-107D66692E63}" srcOrd="1" destOrd="0" presId="urn:microsoft.com/office/officeart/2005/8/layout/list1"/>
    <dgm:cxn modelId="{F48D378A-B946-0140-A2E0-ABC39A1A73EA}" type="presParOf" srcId="{E301D664-F046-1A40-8391-749C97EB65CF}" destId="{0F58ED74-6E0B-1749-8745-863EEC88A491}" srcOrd="2" destOrd="0" presId="urn:microsoft.com/office/officeart/2005/8/layout/list1"/>
    <dgm:cxn modelId="{A20D336A-29F7-6647-A631-B0274C2528A8}" type="presParOf" srcId="{E301D664-F046-1A40-8391-749C97EB65CF}" destId="{1A876770-8B49-3D4E-8CF4-A721EDB75CA7}" srcOrd="3" destOrd="0" presId="urn:microsoft.com/office/officeart/2005/8/layout/list1"/>
    <dgm:cxn modelId="{E357BB25-59A5-6E42-889D-D3FAD44717F3}" type="presParOf" srcId="{E301D664-F046-1A40-8391-749C97EB65CF}" destId="{E705579F-3509-894F-95C5-BDA878FF3167}" srcOrd="4" destOrd="0" presId="urn:microsoft.com/office/officeart/2005/8/layout/list1"/>
    <dgm:cxn modelId="{78086154-326C-F349-806D-F2F2D96C86B7}" type="presParOf" srcId="{E705579F-3509-894F-95C5-BDA878FF3167}" destId="{AC966659-2981-C24A-B14D-666C3E7ABB1F}" srcOrd="0" destOrd="0" presId="urn:microsoft.com/office/officeart/2005/8/layout/list1"/>
    <dgm:cxn modelId="{9B71AEC1-94A0-0043-A51D-D5E00EE2A6DB}" type="presParOf" srcId="{E705579F-3509-894F-95C5-BDA878FF3167}" destId="{13DAE554-AA2C-4543-8147-185078A59843}" srcOrd="1" destOrd="0" presId="urn:microsoft.com/office/officeart/2005/8/layout/list1"/>
    <dgm:cxn modelId="{4ED35EF8-FBF2-E54D-B4D5-D70A22A0A157}" type="presParOf" srcId="{E301D664-F046-1A40-8391-749C97EB65CF}" destId="{9AC9270F-4706-9547-998B-81E1C9EDA982}" srcOrd="5" destOrd="0" presId="urn:microsoft.com/office/officeart/2005/8/layout/list1"/>
    <dgm:cxn modelId="{8AC5D45B-19A2-3A49-9387-B944728B97E6}" type="presParOf" srcId="{E301D664-F046-1A40-8391-749C97EB65CF}" destId="{D131AE86-65CA-B941-8E99-E57B192AC08D}" srcOrd="6" destOrd="0" presId="urn:microsoft.com/office/officeart/2005/8/layout/list1"/>
    <dgm:cxn modelId="{C7AC0EAB-779D-D24A-9219-9B7B22B61BCF}" type="presParOf" srcId="{E301D664-F046-1A40-8391-749C97EB65CF}" destId="{161B95A9-F70D-B045-91CE-E0D5094198A2}" srcOrd="7" destOrd="0" presId="urn:microsoft.com/office/officeart/2005/8/layout/list1"/>
    <dgm:cxn modelId="{A2ED10A3-B2EA-CF4F-AC5C-EDEC045A335F}" type="presParOf" srcId="{E301D664-F046-1A40-8391-749C97EB65CF}" destId="{337FD30D-717B-F14D-B971-EEF34B38EC4B}" srcOrd="8" destOrd="0" presId="urn:microsoft.com/office/officeart/2005/8/layout/list1"/>
    <dgm:cxn modelId="{24511CE5-CF74-6D4B-A395-C6F1322A2BED}" type="presParOf" srcId="{337FD30D-717B-F14D-B971-EEF34B38EC4B}" destId="{8F84334D-4D7B-3340-9FF3-DBD7D2EF6579}" srcOrd="0" destOrd="0" presId="urn:microsoft.com/office/officeart/2005/8/layout/list1"/>
    <dgm:cxn modelId="{78A72419-8E9E-214D-AAA2-E10AB9BBA253}" type="presParOf" srcId="{337FD30D-717B-F14D-B971-EEF34B38EC4B}" destId="{775045B1-E4BD-6441-8D66-50C2A1B07591}" srcOrd="1" destOrd="0" presId="urn:microsoft.com/office/officeart/2005/8/layout/list1"/>
    <dgm:cxn modelId="{93A5114B-45C6-9F43-9164-72DAEA6F4409}" type="presParOf" srcId="{E301D664-F046-1A40-8391-749C97EB65CF}" destId="{30D411F7-F070-494B-9EAF-CA0C53CD6171}" srcOrd="9" destOrd="0" presId="urn:microsoft.com/office/officeart/2005/8/layout/list1"/>
    <dgm:cxn modelId="{7EEA5676-2901-914E-B635-323A4F0B0A24}" type="presParOf" srcId="{E301D664-F046-1A40-8391-749C97EB65CF}" destId="{DB0EFF51-EED3-A24C-8ACC-4D87948784F6}" srcOrd="10" destOrd="0" presId="urn:microsoft.com/office/officeart/2005/8/layout/list1"/>
    <dgm:cxn modelId="{B77E7C9A-7BA7-5B47-B7CC-04F7C509A26D}" type="presParOf" srcId="{E301D664-F046-1A40-8391-749C97EB65CF}" destId="{E7793DF7-BA0F-064C-8735-DA1AC82CEDDF}" srcOrd="11" destOrd="0" presId="urn:microsoft.com/office/officeart/2005/8/layout/list1"/>
    <dgm:cxn modelId="{650B200D-6C34-F940-93F5-E223FC4E0545}" type="presParOf" srcId="{E301D664-F046-1A40-8391-749C97EB65CF}" destId="{AE911AA8-C346-EC42-A0D5-CE0948E048CE}" srcOrd="12" destOrd="0" presId="urn:microsoft.com/office/officeart/2005/8/layout/list1"/>
    <dgm:cxn modelId="{E1BB57D0-D8E7-7840-8589-57C8E1EBD811}" type="presParOf" srcId="{AE911AA8-C346-EC42-A0D5-CE0948E048CE}" destId="{A57695F5-ECBC-5C4F-B95E-D4D60898DDC4}" srcOrd="0" destOrd="0" presId="urn:microsoft.com/office/officeart/2005/8/layout/list1"/>
    <dgm:cxn modelId="{D15E110C-B3CB-E24D-A5AA-652717DAE93D}" type="presParOf" srcId="{AE911AA8-C346-EC42-A0D5-CE0948E048CE}" destId="{74E111E4-33A2-AF48-A17B-131868B3D8B7}" srcOrd="1" destOrd="0" presId="urn:microsoft.com/office/officeart/2005/8/layout/list1"/>
    <dgm:cxn modelId="{351801EA-00C1-2C4C-8284-2D773AC406E5}" type="presParOf" srcId="{E301D664-F046-1A40-8391-749C97EB65CF}" destId="{20B367F2-F57F-374D-9244-DA4AEA1A4941}" srcOrd="13" destOrd="0" presId="urn:microsoft.com/office/officeart/2005/8/layout/list1"/>
    <dgm:cxn modelId="{71A057B2-AE30-4147-8A67-E54F20039387}" type="presParOf" srcId="{E301D664-F046-1A40-8391-749C97EB65CF}" destId="{0247622B-889C-A241-82E6-53AB1CB0CB17}"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AF99FB-8A55-4DC5-A7F1-4081DA467B9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763EF7A-DFF7-46D4-9E6C-7753C7C0CFC8}" type="pres">
      <dgm:prSet presAssocID="{DCAF99FB-8A55-4DC5-A7F1-4081DA467B9C}" presName="Name0" presStyleCnt="0">
        <dgm:presLayoutVars>
          <dgm:dir/>
          <dgm:animLvl val="lvl"/>
          <dgm:resizeHandles/>
        </dgm:presLayoutVars>
      </dgm:prSet>
      <dgm:spPr/>
      <dgm:t>
        <a:bodyPr/>
        <a:lstStyle/>
        <a:p>
          <a:endParaRPr lang="en-US"/>
        </a:p>
      </dgm:t>
    </dgm:pt>
  </dgm:ptLst>
  <dgm:cxnLst>
    <dgm:cxn modelId="{A1A53296-D4EF-CA4E-830A-79A9A8FFFCBB}" type="presOf" srcId="{DCAF99FB-8A55-4DC5-A7F1-4081DA467B9C}" destId="{B763EF7A-DFF7-46D4-9E6C-7753C7C0CFC8}" srcOrd="0"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7C70FFCD-698A-604A-B274-3539CE357E34}" type="datetimeFigureOut">
              <a:rPr lang="en-US" smtClean="0"/>
              <a:t>1/24/2017</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C560AABF-268C-0346-A23D-B7D59021A05B}" type="slidenum">
              <a:rPr lang="en-US" smtClean="0"/>
              <a:t>‹#›</a:t>
            </a:fld>
            <a:endParaRPr lang="en-US"/>
          </a:p>
        </p:txBody>
      </p:sp>
    </p:spTree>
    <p:extLst>
      <p:ext uri="{BB962C8B-B14F-4D97-AF65-F5344CB8AC3E}">
        <p14:creationId xmlns:p14="http://schemas.microsoft.com/office/powerpoint/2010/main" val="282460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B6C3249B-CDC5-1745-A46A-8D04E999FF29}" type="datetimeFigureOut">
              <a:rPr lang="en-US" smtClean="0"/>
              <a:t>1/24/2017</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CF081753-3358-5148-900C-468328529D1B}" type="slidenum">
              <a:rPr lang="en-US" smtClean="0"/>
              <a:t>‹#›</a:t>
            </a:fld>
            <a:endParaRPr lang="en-US"/>
          </a:p>
        </p:txBody>
      </p:sp>
    </p:spTree>
    <p:extLst>
      <p:ext uri="{BB962C8B-B14F-4D97-AF65-F5344CB8AC3E}">
        <p14:creationId xmlns:p14="http://schemas.microsoft.com/office/powerpoint/2010/main" val="1759156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program is called Muscle Mindfulness. It was developed in response to the health needs of Allegheny County teachers. Our group is Doreen Gong, Jimmy Law, Matt Richardson, Liz </a:t>
            </a:r>
            <a:r>
              <a:rPr lang="en-US" baseline="0" dirty="0" err="1" smtClean="0"/>
              <a:t>Spittel</a:t>
            </a:r>
            <a:r>
              <a:rPr lang="en-US" baseline="0" dirty="0" smtClean="0"/>
              <a:t> and myself, Bob Luka. we hope to inspire and promote better health through this program. </a:t>
            </a:r>
            <a:endParaRPr lang="en-US" dirty="0"/>
          </a:p>
        </p:txBody>
      </p:sp>
      <p:sp>
        <p:nvSpPr>
          <p:cNvPr id="4" name="Slide Number Placeholder 3"/>
          <p:cNvSpPr>
            <a:spLocks noGrp="1"/>
          </p:cNvSpPr>
          <p:nvPr>
            <p:ph type="sldNum" sz="quarter" idx="10"/>
          </p:nvPr>
        </p:nvSpPr>
        <p:spPr/>
        <p:txBody>
          <a:bodyPr/>
          <a:lstStyle/>
          <a:p>
            <a:fld id="{CF081753-3358-5148-900C-468328529D1B}" type="slidenum">
              <a:rPr lang="en-US" smtClean="0"/>
              <a:t>1</a:t>
            </a:fld>
            <a:endParaRPr lang="en-US"/>
          </a:p>
        </p:txBody>
      </p:sp>
    </p:spTree>
    <p:extLst>
      <p:ext uri="{BB962C8B-B14F-4D97-AF65-F5344CB8AC3E}">
        <p14:creationId xmlns:p14="http://schemas.microsoft.com/office/powerpoint/2010/main" val="579447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program consists of six components: Postural Awareness, Orthotic Devices, Mindful Eating, Stress</a:t>
            </a:r>
            <a:r>
              <a:rPr lang="en-US" baseline="0" dirty="0" smtClean="0"/>
              <a:t> Mindfulness, Classroom Safety, and Stretching and Recovery. </a:t>
            </a:r>
            <a:endParaRPr lang="en-US" dirty="0"/>
          </a:p>
        </p:txBody>
      </p:sp>
      <p:sp>
        <p:nvSpPr>
          <p:cNvPr id="4" name="Slide Number Placeholder 3"/>
          <p:cNvSpPr>
            <a:spLocks noGrp="1"/>
          </p:cNvSpPr>
          <p:nvPr>
            <p:ph type="sldNum" sz="quarter" idx="10"/>
          </p:nvPr>
        </p:nvSpPr>
        <p:spPr/>
        <p:txBody>
          <a:bodyPr/>
          <a:lstStyle/>
          <a:p>
            <a:fld id="{CF081753-3358-5148-900C-468328529D1B}" type="slidenum">
              <a:rPr lang="en-US" smtClean="0"/>
              <a:t>10</a:t>
            </a:fld>
            <a:endParaRPr lang="en-US"/>
          </a:p>
        </p:txBody>
      </p:sp>
    </p:spTree>
    <p:extLst>
      <p:ext uri="{BB962C8B-B14F-4D97-AF65-F5344CB8AC3E}">
        <p14:creationId xmlns:p14="http://schemas.microsoft.com/office/powerpoint/2010/main" val="1265358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DOREEN GONG</a:t>
            </a:r>
          </a:p>
          <a:p>
            <a:r>
              <a:rPr lang="en-US" dirty="0" smtClean="0"/>
              <a:t>Posture</a:t>
            </a:r>
            <a:r>
              <a:rPr lang="en-US" baseline="0" dirty="0" smtClean="0"/>
              <a:t> awareness:</a:t>
            </a:r>
          </a:p>
          <a:p>
            <a:pPr defTabSz="929579">
              <a:defRPr/>
            </a:pPr>
            <a:r>
              <a:rPr lang="en-US" baseline="0" dirty="0" smtClean="0"/>
              <a:t>1, Work-related musculoskeletal disorders(WMSDs) have been increasing in the education world. School teachers have a very high prevalence of WMSDs, with a prevalence of between 45% and 91% recently, which decrease productivity at work due to sick leave, absenteeism and early retirement. Musculoskeletal complaints especially of the lower back, neck and shoulders are commonest among teachers. Compared to the other occupations, these all complaints result from prolonged desk work due to frequent reading, preparation of lessons, marking of assignments, and prolonged standing in class as well as repetitive overhead writing on the board. As a results, the improvement in postural awareness, health behavior and attitude during their work time could reduce the self-reported prevalence of work-related musculoskeletal disorders for neck, shoulder, upper and lower back pain or discomfort. Thus, school teachers should be educated and promoted postural awareness and pay attention to these bad postures and health behaviors during working hours. </a:t>
            </a:r>
          </a:p>
          <a:p>
            <a:pPr defTabSz="929579">
              <a:defRPr/>
            </a:pPr>
            <a:endParaRPr lang="en-US" baseline="0" dirty="0" smtClean="0"/>
          </a:p>
          <a:p>
            <a:r>
              <a:rPr lang="en-US" baseline="0" dirty="0" smtClean="0"/>
              <a:t>2, Prolonged standing has been associated with development and aggravation of low back pain. During periods of prolonged standing we change postural position more or less frequent, usually by shifting body weight from one leg to the other. These changes directly cause to the individuals perception of muscle fatigue, musculoskeletal discomfort and pain in the postural control system. According to the research, the chronic low back pain patients could compensate for relatively high muscle activation level by the increased variable postural strategy, which resulting in normal variation in muscle activation and normal reduction in strength, RE and FRR after prolonged standing. Therefore, for school teachers, we suggest to have an altered postural control system. In the other words, teachers should not only control their postures, but also adjust and have more postural changes.</a:t>
            </a:r>
          </a:p>
          <a:p>
            <a:endParaRPr lang="en-US" baseline="0" dirty="0" smtClean="0"/>
          </a:p>
          <a:p>
            <a:endParaRPr lang="en-US" baseline="0" dirty="0" smtClean="0"/>
          </a:p>
          <a:p>
            <a:r>
              <a:rPr lang="en-US" sz="1400" b="1" dirty="0"/>
              <a:t>Citation:</a:t>
            </a:r>
          </a:p>
          <a:p>
            <a:r>
              <a:rPr lang="en-US" dirty="0" err="1"/>
              <a:t>Shuai</a:t>
            </a:r>
            <a:r>
              <a:rPr lang="en-US" dirty="0"/>
              <a:t>, J., Yue, P., Li, L., Liu, F., &amp; Wang, S. (2014). Assessing the effects of an educational program for the prevention of work-related musculoskeletal disorders among school teachers. </a:t>
            </a:r>
            <a:r>
              <a:rPr lang="en-US" i="1" dirty="0"/>
              <a:t>BMC public health</a:t>
            </a:r>
            <a:r>
              <a:rPr lang="en-US" dirty="0"/>
              <a:t>, </a:t>
            </a:r>
            <a:r>
              <a:rPr lang="en-US" i="1" dirty="0"/>
              <a:t>14</a:t>
            </a:r>
            <a:r>
              <a:rPr lang="en-US" dirty="0"/>
              <a:t>(1), 1.</a:t>
            </a:r>
          </a:p>
          <a:p>
            <a:r>
              <a:rPr lang="en-US" dirty="0" err="1"/>
              <a:t>Ringheim</a:t>
            </a:r>
            <a:r>
              <a:rPr lang="en-US" dirty="0"/>
              <a:t>, I., </a:t>
            </a:r>
            <a:r>
              <a:rPr lang="en-US" dirty="0" err="1"/>
              <a:t>Austein</a:t>
            </a:r>
            <a:r>
              <a:rPr lang="en-US" dirty="0"/>
              <a:t>, H., </a:t>
            </a:r>
            <a:r>
              <a:rPr lang="en-US" dirty="0" err="1"/>
              <a:t>Indahl</a:t>
            </a:r>
            <a:r>
              <a:rPr lang="en-US" dirty="0"/>
              <a:t>, A., &amp; </a:t>
            </a:r>
            <a:r>
              <a:rPr lang="en-US" dirty="0" err="1"/>
              <a:t>Roeleveld</a:t>
            </a:r>
            <a:r>
              <a:rPr lang="en-US" dirty="0"/>
              <a:t>, K. (2015). Postural strategy and trunk muscle activation during prolonged standing in chronic low back pain patients. </a:t>
            </a:r>
            <a:r>
              <a:rPr lang="en-US" i="1" dirty="0"/>
              <a:t>Gait &amp; Posture</a:t>
            </a:r>
            <a:r>
              <a:rPr lang="en-US" dirty="0"/>
              <a:t>, </a:t>
            </a:r>
            <a:r>
              <a:rPr lang="en-US" i="1" dirty="0"/>
              <a:t>42</a:t>
            </a:r>
            <a:r>
              <a:rPr lang="en-US" dirty="0"/>
              <a:t>(4), 584-589.</a:t>
            </a:r>
          </a:p>
          <a:p>
            <a:endParaRPr lang="en-US" dirty="0"/>
          </a:p>
          <a:p>
            <a:endParaRPr lang="en-US" dirty="0"/>
          </a:p>
        </p:txBody>
      </p:sp>
      <p:sp>
        <p:nvSpPr>
          <p:cNvPr id="4" name="Slide Number Placeholder 3"/>
          <p:cNvSpPr>
            <a:spLocks noGrp="1"/>
          </p:cNvSpPr>
          <p:nvPr>
            <p:ph type="sldNum" sz="quarter" idx="10"/>
          </p:nvPr>
        </p:nvSpPr>
        <p:spPr/>
        <p:txBody>
          <a:bodyPr/>
          <a:lstStyle/>
          <a:p>
            <a:fld id="{626FBE26-1940-4C95-807F-AF2132C8CC54}" type="slidenum">
              <a:rPr lang="en-US" smtClean="0"/>
              <a:t>11</a:t>
            </a:fld>
            <a:endParaRPr lang="en-US"/>
          </a:p>
        </p:txBody>
      </p:sp>
    </p:spTree>
    <p:extLst>
      <p:ext uri="{BB962C8B-B14F-4D97-AF65-F5344CB8AC3E}">
        <p14:creationId xmlns:p14="http://schemas.microsoft.com/office/powerpoint/2010/main" val="185138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Musculoskeletal</a:t>
            </a:r>
            <a:r>
              <a:rPr lang="en-US" baseline="0" dirty="0" smtClean="0"/>
              <a:t> disorders have a huge impact on work related absences in school teachers.  Some of the challenges teachers face from pro-longed standing while teaching is low-back, neck and shoulder pain; tired feet, aching legs, and headaches.  This “lecture-type” method for many hours causes a burden on the lower back and legs can lead to poor posture.</a:t>
            </a:r>
          </a:p>
          <a:p>
            <a:endParaRPr lang="en-US" baseline="0" dirty="0" smtClean="0"/>
          </a:p>
          <a:p>
            <a:r>
              <a:rPr lang="en-US" baseline="0" dirty="0" smtClean="0"/>
              <a:t>An orthotic is a device used to restore natural foot function.  Improper foot function can lead to pain in the heels, knees and lower back.  Orthotics are highly recommended for those who are on their feet for extended periods of time throughout the day.  In addition to orthotics, teachers should take the opportunity to sit down after pro-longed standing, stretching to shift body weight which avoids putting too much pressure on one spot of the foot.  Also, a teacher should wear comfortable shoes with good support and even put down a mat or carpet if teaching on a hard surface.</a:t>
            </a:r>
          </a:p>
          <a:p>
            <a:endParaRPr lang="en-US" baseline="0" dirty="0" smtClean="0"/>
          </a:p>
          <a:p>
            <a:pPr marL="232395" indent="-232395">
              <a:buAutoNum type="arabicPeriod"/>
            </a:pPr>
            <a:r>
              <a:rPr lang="en-US" baseline="0" dirty="0" smtClean="0"/>
              <a:t>Erick, P. N., Smith, D. R. (2011). A systematic review of musculoskeletal disorders among school teachers. </a:t>
            </a:r>
            <a:r>
              <a:rPr lang="en-US" i="1" baseline="0" dirty="0" smtClean="0"/>
              <a:t>American Journal of Applied Sciences, 7 </a:t>
            </a:r>
            <a:r>
              <a:rPr lang="en-US" i="0" baseline="0" dirty="0" smtClean="0"/>
              <a:t>(5), 12. </a:t>
            </a:r>
          </a:p>
          <a:p>
            <a:pPr marL="232395" indent="-232395">
              <a:buAutoNum type="arabicPeriod"/>
            </a:pPr>
            <a:endParaRPr lang="en-US" i="0" baseline="0" dirty="0" smtClean="0"/>
          </a:p>
          <a:p>
            <a:pPr marL="232395" indent="-232395">
              <a:buAutoNum type="arabicPeriod"/>
            </a:pPr>
            <a:r>
              <a:rPr lang="en-US" i="0" baseline="0" dirty="0" err="1" smtClean="0"/>
              <a:t>Korkmaz</a:t>
            </a:r>
            <a:r>
              <a:rPr lang="en-US" i="0" baseline="0" dirty="0" smtClean="0"/>
              <a:t>, N. C., </a:t>
            </a:r>
            <a:r>
              <a:rPr lang="en-US" i="0" baseline="0" dirty="0" err="1" smtClean="0"/>
              <a:t>Cavlak</a:t>
            </a:r>
            <a:r>
              <a:rPr lang="en-US" i="0" baseline="0" dirty="0" smtClean="0"/>
              <a:t>, U., </a:t>
            </a:r>
            <a:r>
              <a:rPr lang="en-US" i="0" baseline="0" dirty="0" err="1" smtClean="0"/>
              <a:t>Telci</a:t>
            </a:r>
            <a:r>
              <a:rPr lang="en-US" i="0" baseline="0" dirty="0" smtClean="0"/>
              <a:t>, E. A., (2011). Musculoskeletal pain, associated risk factors and coping strategies in school teachers. </a:t>
            </a:r>
            <a:r>
              <a:rPr lang="en-US" i="1" baseline="0" dirty="0" smtClean="0"/>
              <a:t>Scientific Research and Essays 6 </a:t>
            </a:r>
            <a:r>
              <a:rPr lang="en-US" i="0" baseline="0" dirty="0" smtClean="0"/>
              <a:t>(3), 649-657. </a:t>
            </a:r>
            <a:r>
              <a:rPr lang="en-US" i="0" baseline="0" dirty="0" err="1" smtClean="0"/>
              <a:t>doi</a:t>
            </a:r>
            <a:r>
              <a:rPr lang="en-US" i="0" baseline="0" dirty="0" smtClean="0"/>
              <a:t>: </a:t>
            </a:r>
            <a:r>
              <a:rPr lang="cs-CZ" dirty="0"/>
              <a:t>10.5897/SRE10.1064 </a:t>
            </a:r>
            <a:endParaRPr lang="en-US" dirty="0" smtClean="0"/>
          </a:p>
          <a:p>
            <a:endParaRPr lang="en-US" dirty="0"/>
          </a:p>
        </p:txBody>
      </p:sp>
      <p:sp>
        <p:nvSpPr>
          <p:cNvPr id="4" name="Slide Number Placeholder 3"/>
          <p:cNvSpPr>
            <a:spLocks noGrp="1"/>
          </p:cNvSpPr>
          <p:nvPr>
            <p:ph type="sldNum" sz="quarter" idx="10"/>
          </p:nvPr>
        </p:nvSpPr>
        <p:spPr/>
        <p:txBody>
          <a:bodyPr/>
          <a:lstStyle/>
          <a:p>
            <a:fld id="{6EEB2EDD-2C87-034E-8028-D8A779DD0BC6}" type="slidenum">
              <a:rPr lang="en-US" smtClean="0"/>
              <a:t>12</a:t>
            </a:fld>
            <a:endParaRPr lang="en-US"/>
          </a:p>
        </p:txBody>
      </p:sp>
    </p:spTree>
    <p:extLst>
      <p:ext uri="{BB962C8B-B14F-4D97-AF65-F5344CB8AC3E}">
        <p14:creationId xmlns:p14="http://schemas.microsoft.com/office/powerpoint/2010/main" val="1144124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 Luka)</a:t>
            </a:r>
          </a:p>
          <a:p>
            <a:endParaRPr lang="en-US" dirty="0" smtClean="0"/>
          </a:p>
          <a:p>
            <a:r>
              <a:rPr lang="en-US" baseline="0" dirty="0" smtClean="0"/>
              <a:t>Everyone knows the importance of maintaining a healthy diet. During this 60-minute seminar, we will discuss how mindfulness meditation can be used to attenuate food cravings by learning how to be ”present” in making dietary choices, and learning how to disengage from reactive, habitual and rushed patterns of eating. We’ll focus on food preparation and strategies for slowing down to make eating a more relaxed and enjoyable experience. Included in this session will be tips on cutting down on sugary snacks and convenient ways to track food intake using your smartphone. </a:t>
            </a:r>
          </a:p>
          <a:p>
            <a:endParaRPr lang="en-US" baseline="0" dirty="0" smtClean="0"/>
          </a:p>
          <a:p>
            <a:endParaRPr lang="en-US" dirty="0" smtClean="0"/>
          </a:p>
          <a:p>
            <a:r>
              <a:rPr lang="en-US" dirty="0" smtClean="0"/>
              <a:t>Improving one’s diet goes hand-in-hand with increasing physical activity</a:t>
            </a:r>
            <a:r>
              <a:rPr lang="en-US" baseline="0" dirty="0" smtClean="0"/>
              <a:t> while reducing pain and stress. Physical improvements combined with beliefs in overall well-being improves the individual experience of pain. A healthier, more thoughtful diet will lead to i</a:t>
            </a:r>
            <a:r>
              <a:rPr lang="en-US" dirty="0" smtClean="0"/>
              <a:t>mproved</a:t>
            </a:r>
            <a:r>
              <a:rPr lang="en-US" baseline="0" dirty="0" smtClean="0"/>
              <a:t> body composition and improved vascular function, which in combination with strength training, will lead to a reduced the need for chiropractic services. </a:t>
            </a:r>
          </a:p>
          <a:p>
            <a:endParaRPr lang="en-US" baseline="0" dirty="0"/>
          </a:p>
          <a:p>
            <a:r>
              <a:rPr lang="en-US" baseline="0" dirty="0" smtClean="0"/>
              <a:t>An improved diet is key to weight loss and overall cardiovascular health. Mindfulness meditation has been shown to be an effective strategy in reducing emotional eating as well as binge eating by raising awareness of food cravings and their origins. Through non-judgmental evaluation, individuals can learn how to cope with the emotions that lead to unhealthful eating and overeating.  (1) </a:t>
            </a:r>
          </a:p>
          <a:p>
            <a:endParaRPr lang="en-US" baseline="0" dirty="0" smtClean="0"/>
          </a:p>
          <a:p>
            <a:r>
              <a:rPr lang="en-US" baseline="0" dirty="0" smtClean="0"/>
              <a:t>The need for good vascular health is well-known in the medical community and in the population at large. Evidence exists that decreased blood flow specifically to the lumbar spine from narrowed blood vessels causes pain in the lower back. Even without a need for weight loss, an improved diet can help to improve vascular health. (2)</a:t>
            </a:r>
          </a:p>
          <a:p>
            <a:endParaRPr lang="en-US" baseline="0" dirty="0" smtClean="0"/>
          </a:p>
          <a:p>
            <a:r>
              <a:rPr lang="en-US" baseline="0" dirty="0" smtClean="0"/>
              <a:t>Body pain and impaired physical functioning are recognized by the CDC as consequences of excess weight and obesity. Reducing one’s weight may be a path to reduced musculoskeletal pain and problems. </a:t>
            </a:r>
          </a:p>
          <a:p>
            <a:endParaRPr lang="en-US" baseline="0" dirty="0" smtClean="0"/>
          </a:p>
          <a:p>
            <a:pPr marL="232395" indent="-232395">
              <a:buAutoNum type="arabicPeriod"/>
            </a:pPr>
            <a:r>
              <a:rPr lang="en-US" baseline="0" dirty="0" err="1" smtClean="0"/>
              <a:t>Katterman</a:t>
            </a:r>
            <a:r>
              <a:rPr lang="en-US" baseline="0" dirty="0" smtClean="0"/>
              <a:t>, S.N., </a:t>
            </a:r>
            <a:r>
              <a:rPr lang="en-US" baseline="0" dirty="0" err="1" smtClean="0"/>
              <a:t>Kleinman</a:t>
            </a:r>
            <a:r>
              <a:rPr lang="en-US" baseline="0" dirty="0" smtClean="0"/>
              <a:t>, B.M., Hood, M.M., </a:t>
            </a:r>
            <a:r>
              <a:rPr lang="en-US" baseline="0" dirty="0" err="1" smtClean="0"/>
              <a:t>Nackers</a:t>
            </a:r>
            <a:r>
              <a:rPr lang="en-US" baseline="0" dirty="0" smtClean="0"/>
              <a:t>, L.M., Corsica, J.A. (2014) Mindfulness meditation as an intervention for binge eating, emotional eating, and weight loss: A systematic review. </a:t>
            </a:r>
            <a:r>
              <a:rPr lang="en-US" i="1" baseline="0" dirty="0" smtClean="0"/>
              <a:t>Eating Behaviors, 15(2014), </a:t>
            </a:r>
            <a:r>
              <a:rPr lang="en-US" i="0" baseline="0" dirty="0" smtClean="0"/>
              <a:t>(197-204)</a:t>
            </a:r>
          </a:p>
          <a:p>
            <a:pPr marL="232395" indent="-232395">
              <a:buAutoNum type="arabicPeriod"/>
            </a:pPr>
            <a:endParaRPr lang="en-US" i="0" baseline="0" dirty="0" smtClean="0"/>
          </a:p>
          <a:p>
            <a:pPr marL="232395" indent="-232395" defTabSz="929579">
              <a:buFontTx/>
              <a:buAutoNum type="arabicPeriod"/>
              <a:defRPr/>
            </a:pPr>
            <a:r>
              <a:rPr lang="en-US" dirty="0" err="1"/>
              <a:t>Kauppila</a:t>
            </a:r>
            <a:r>
              <a:rPr lang="en-US" dirty="0"/>
              <a:t>, L.I., </a:t>
            </a:r>
            <a:r>
              <a:rPr lang="en-US" dirty="0" err="1"/>
              <a:t>Mikkonen</a:t>
            </a:r>
            <a:r>
              <a:rPr lang="en-US" dirty="0"/>
              <a:t>, R., </a:t>
            </a:r>
            <a:r>
              <a:rPr lang="en-US" dirty="0" err="1"/>
              <a:t>Mankinen</a:t>
            </a:r>
            <a:r>
              <a:rPr lang="en-US" dirty="0"/>
              <a:t>, P., </a:t>
            </a:r>
            <a:r>
              <a:rPr lang="en-US" dirty="0" err="1"/>
              <a:t>Pelto-Vasenius</a:t>
            </a:r>
            <a:r>
              <a:rPr lang="en-US" dirty="0"/>
              <a:t>, K., </a:t>
            </a:r>
            <a:r>
              <a:rPr lang="en-US" dirty="0" err="1"/>
              <a:t>Maenpaa</a:t>
            </a:r>
            <a:r>
              <a:rPr lang="en-US" dirty="0"/>
              <a:t>, I. (2004). MR Aortography and Serum Cholesterol Levels in Patients With Long-Term Nonspecific Lower Back Pain. </a:t>
            </a:r>
            <a:r>
              <a:rPr lang="en-US" i="1" dirty="0"/>
              <a:t>SPINE, </a:t>
            </a:r>
            <a:r>
              <a:rPr lang="en-US" dirty="0"/>
              <a:t>29(19), 2147-2152.</a:t>
            </a:r>
          </a:p>
          <a:p>
            <a:pPr marL="232395" indent="-232395">
              <a:buAutoNum type="arabicPeriod"/>
            </a:pPr>
            <a:endParaRPr lang="en-US" i="1"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F081753-3358-5148-900C-468328529D1B}" type="slidenum">
              <a:rPr lang="en-US" smtClean="0"/>
              <a:t>13</a:t>
            </a:fld>
            <a:endParaRPr lang="en-US"/>
          </a:p>
        </p:txBody>
      </p:sp>
    </p:spTree>
    <p:extLst>
      <p:ext uri="{BB962C8B-B14F-4D97-AF65-F5344CB8AC3E}">
        <p14:creationId xmlns:p14="http://schemas.microsoft.com/office/powerpoint/2010/main" val="828977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0493" indent="-290493" algn="ctr">
              <a:buFont typeface="Wingdings" charset="2"/>
              <a:buChar char="ü"/>
            </a:pP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EMOTIONAL AWARENESS</a:t>
            </a:r>
          </a:p>
          <a:p>
            <a:pPr marL="290493" indent="-290493" algn="ctr">
              <a:buFont typeface="Wingdings" charset="2"/>
              <a:buChar char="ü"/>
            </a:pP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BODILY AWARENESS</a:t>
            </a:r>
          </a:p>
          <a:p>
            <a:pPr marL="290493" indent="-290493" algn="ctr">
              <a:buFont typeface="Wingdings" charset="2"/>
              <a:buChar char="ü"/>
            </a:pP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COPING ON THE JOB</a:t>
            </a:r>
          </a:p>
          <a:p>
            <a:endParaRPr lang="en-US" dirty="0" smtClean="0"/>
          </a:p>
          <a:p>
            <a:endParaRPr lang="en-US" dirty="0" smtClean="0"/>
          </a:p>
          <a:p>
            <a:r>
              <a:rPr lang="en-US" dirty="0" smtClean="0"/>
              <a:t>Being</a:t>
            </a:r>
            <a:r>
              <a:rPr lang="en-US" baseline="0" dirty="0" smtClean="0"/>
              <a:t> aware of your stressors is the first step to being mindful. Stress will result when a person perceives situational demands as overwhelming. So when current personal and social resources are not able to meet the demands of the stressor, people tend to feel that overwhelming feeling. In relation with that overwhelming feeling comes the stress, which your body will react negatively to. People will tense up and muscles will tighten leading to stiffness and headaches.</a:t>
            </a:r>
          </a:p>
          <a:p>
            <a:endParaRPr lang="en-US" baseline="0" dirty="0" smtClean="0"/>
          </a:p>
          <a:p>
            <a:r>
              <a:rPr lang="en-US" baseline="0" dirty="0" smtClean="0"/>
              <a:t>It is important to be able to utilize coping skills to regulate the stress. This should help a persons resilience, which is effective recovery from the stress. This process will help keep people from experiencing distress which is when a person has or uses ineffective coping mechanisms to help in the recovery from the stress.</a:t>
            </a:r>
          </a:p>
          <a:p>
            <a:endParaRPr lang="en-US" baseline="0" dirty="0" smtClean="0"/>
          </a:p>
          <a:p>
            <a:r>
              <a:rPr lang="en-US" baseline="0" dirty="0" smtClean="0"/>
              <a:t> It is important to know what your triggers are emotionally. You also need to be aware of what you are feeling. How does your body respond to stress? Then once you have that self awareness, it is time to look at some stress management skills that can help you on the job. Using mindfulness to aid in attention and awareness to situations that cause stress, will help keep people from having those emotional reactions or judgements. These are essential to helping people keep their stress levels down, regulate those emotions, and in turn will have improvements on their health.</a:t>
            </a:r>
          </a:p>
          <a:p>
            <a:endParaRPr lang="en-US" baseline="0" dirty="0" smtClean="0"/>
          </a:p>
          <a:p>
            <a:r>
              <a:rPr lang="en-US" baseline="0" dirty="0" smtClean="0"/>
              <a:t>As teachers, there are more demands put on you everyday. You have to teach to the test, keep students calm and under control, and spend hours doing lesson plans. Its important to take time to assess the situation and have effective coping skills available. Good coping skills will use different self-regulation skills and having a self-compassionate mind-set.</a:t>
            </a:r>
          </a:p>
          <a:p>
            <a:endParaRPr lang="en-US" baseline="0" dirty="0" smtClean="0"/>
          </a:p>
          <a:p>
            <a:endParaRPr lang="en-US" baseline="0" dirty="0" smtClean="0"/>
          </a:p>
          <a:p>
            <a:r>
              <a:rPr lang="en-US" b="1" dirty="0" err="1"/>
              <a:t>Roeser</a:t>
            </a:r>
            <a:r>
              <a:rPr lang="en-US" b="1" dirty="0"/>
              <a:t>, R. W., </a:t>
            </a:r>
            <a:r>
              <a:rPr lang="en-US" b="1" dirty="0" err="1"/>
              <a:t>Schonert-Reichl</a:t>
            </a:r>
            <a:r>
              <a:rPr lang="en-US" b="1" dirty="0"/>
              <a:t>, K. A., </a:t>
            </a:r>
            <a:r>
              <a:rPr lang="en-US" b="1" dirty="0" err="1"/>
              <a:t>Jha</a:t>
            </a:r>
            <a:r>
              <a:rPr lang="en-US" b="1" dirty="0"/>
              <a:t>, A., Cullen, M., Wallace, L., </a:t>
            </a:r>
            <a:r>
              <a:rPr lang="en-US" b="1" dirty="0" err="1"/>
              <a:t>Wilensky</a:t>
            </a:r>
            <a:r>
              <a:rPr lang="en-US" b="1" dirty="0"/>
              <a:t>, R., . . . Harrison, J. (2013). Mindfulness training and reductions in teacher stress and burnout: Results from two randomized, waitlist-control field trials. </a:t>
            </a:r>
            <a:r>
              <a:rPr lang="en-US" b="1" i="1" dirty="0"/>
              <a:t>Journal of Educational Psychology,</a:t>
            </a:r>
            <a:r>
              <a:rPr lang="en-US" b="1" dirty="0"/>
              <a:t> </a:t>
            </a:r>
            <a:r>
              <a:rPr lang="en-US" b="1" i="1" dirty="0"/>
              <a:t>105</a:t>
            </a:r>
            <a:r>
              <a:rPr lang="en-US" b="1" dirty="0"/>
              <a:t>(3), 787-804. doi:10.1037/a0032093</a:t>
            </a:r>
            <a:endParaRPr lang="en-US" dirty="0"/>
          </a:p>
          <a:p>
            <a:endParaRPr lang="en-US" b="1" dirty="0"/>
          </a:p>
          <a:p>
            <a:r>
              <a:rPr lang="en-US" b="1" dirty="0"/>
              <a:t>Friedman, G. H., Lehrer, B. E., &amp; Stevens, J. P. (1983). The Effectiveness of Self-Directed and Lecture/Discussion Stress Management Approaches and The Locus of Control of Teachers. </a:t>
            </a:r>
            <a:r>
              <a:rPr lang="en-US" b="1" i="1" dirty="0"/>
              <a:t>American Educational Research Journal,</a:t>
            </a:r>
            <a:r>
              <a:rPr lang="en-US" b="1" dirty="0"/>
              <a:t> </a:t>
            </a:r>
            <a:r>
              <a:rPr lang="en-US" b="1" i="1" dirty="0"/>
              <a:t>20</a:t>
            </a:r>
            <a:r>
              <a:rPr lang="en-US" b="1" dirty="0"/>
              <a:t>(4), 563. doi:10.2307/1162814</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462A1A9-6E3D-E043-B086-7A07F22F1E7A}" type="slidenum">
              <a:rPr lang="en-US" smtClean="0"/>
              <a:t>14</a:t>
            </a:fld>
            <a:endParaRPr lang="en-US"/>
          </a:p>
        </p:txBody>
      </p:sp>
    </p:spTree>
    <p:extLst>
      <p:ext uri="{BB962C8B-B14F-4D97-AF65-F5344CB8AC3E}">
        <p14:creationId xmlns:p14="http://schemas.microsoft.com/office/powerpoint/2010/main" val="90768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endParaRPr lang="en-US" baseline="0" dirty="0" smtClean="0"/>
          </a:p>
          <a:p>
            <a:pPr defTabSz="929579">
              <a:defRPr/>
            </a:pPr>
            <a:endParaRPr lang="en-US" baseline="0" dirty="0" smtClean="0"/>
          </a:p>
          <a:p>
            <a:pPr defTabSz="929579">
              <a:defRPr/>
            </a:pPr>
            <a:endParaRPr lang="en-US" baseline="0" dirty="0" smtClean="0"/>
          </a:p>
          <a:p>
            <a:pPr defTabSz="929579">
              <a:defRPr/>
            </a:pPr>
            <a:endParaRPr lang="en-US" baseline="0" dirty="0" smtClean="0"/>
          </a:p>
          <a:p>
            <a:pPr defTabSz="929579">
              <a:defRPr/>
            </a:pPr>
            <a:r>
              <a:rPr lang="en-US" baseline="0" dirty="0" smtClean="0"/>
              <a:t>_____________________________________________________________________________________________________________________________________________________________</a:t>
            </a:r>
          </a:p>
          <a:p>
            <a:pPr defTabSz="929579">
              <a:defRPr/>
            </a:pPr>
            <a:endParaRPr lang="en-US" baseline="0" dirty="0" smtClean="0"/>
          </a:p>
          <a:p>
            <a:pPr defTabSz="929579">
              <a:defRPr/>
            </a:pPr>
            <a:r>
              <a:rPr lang="en-US" baseline="0" dirty="0" smtClean="0"/>
              <a:t>Safety among students has been a fundamental focus in schools, but an emphasis of safety should also be given to the teachers. Between years 2012 – 2014, O</a:t>
            </a:r>
            <a:r>
              <a:rPr lang="en-US" dirty="0" smtClean="0"/>
              <a:t>ver half of the injuries teachers suffered</a:t>
            </a:r>
            <a:r>
              <a:rPr lang="en-US" baseline="0" dirty="0" smtClean="0"/>
              <a:t> are attributed </a:t>
            </a:r>
            <a:r>
              <a:rPr lang="en-US" dirty="0" smtClean="0"/>
              <a:t>to slips, falls, and trips. Broken</a:t>
            </a:r>
            <a:r>
              <a:rPr lang="en-US" baseline="0" dirty="0" smtClean="0"/>
              <a:t> bones, lacerations, and concussions are some common injuries from falling and slipping. The cost of these injuries certainly adds up and time away from the classroom inhibits the students’ education. We are raising awareness of the possibility trips, slips, and falls in the classroom and school grounds. </a:t>
            </a:r>
          </a:p>
          <a:p>
            <a:pPr defTabSz="929579">
              <a:defRPr/>
            </a:pPr>
            <a:endParaRPr lang="en-US" baseline="0" dirty="0" smtClean="0"/>
          </a:p>
          <a:p>
            <a:pPr defTabSz="929579">
              <a:defRPr/>
            </a:pPr>
            <a:r>
              <a:rPr lang="en-US" baseline="0" dirty="0" smtClean="0"/>
              <a:t>The first area we’d like to explore is the classroom. Maintaining an organized classroom is important for the safety of both teachers and students. Desks should be evenly spread out from one another and backpacks neatly placed beside them. For elementary school teachers, all toys and games must be put away in spaces clear of walkways once students are finished using them. Any liquid that spills should be immediately cleaned up and DRIED to prevent slips. Teachers will often hang up decorations for the fall, winter, and spring. Teachers may also hang up students work or other informational posters on the walls. It is necessary to check and double check any step stool or ladder being used to hang these objects is not broken or damaged. This may be done by the maintenance staff or teachers. It is also advised that there be two people present just in case an accident were to occur. Hallways and auditoriums are another area of concern for slips and trips. Teachers should notify the maintenance staff of any liquid spills they encounter in the hallway. Students should be advised to keep the hallways as clear as possible of backpacks, lunches, sporting equipment and other obstructions. </a:t>
            </a:r>
          </a:p>
          <a:p>
            <a:pPr defTabSz="929579">
              <a:defRPr/>
            </a:pPr>
            <a:endParaRPr lang="en-US" baseline="0" dirty="0" smtClean="0"/>
          </a:p>
          <a:p>
            <a:pPr defTabSz="929579">
              <a:defRPr/>
            </a:pPr>
            <a:r>
              <a:rPr lang="en-US" baseline="0" dirty="0" smtClean="0"/>
              <a:t>Some classes may cause teachers to be at a higher risk of injury. Gym teachers are typically the most active teaching positions. Activities and games require the teacher to be moving. These muscle movements increase the chance of pulling a muscle or other minor injuries. PE teachers must always be aware of their surroundings while students are participating in games and activities. Other specific classes that increase the risk of injury are chemistry and physical sciences. Usually the chemicals being used in middle school level chemistry are non toxic or minimally dangerous but teachers should always be conscious of any hazard. Science experiments are another matter that must be handled with caution. </a:t>
            </a:r>
          </a:p>
          <a:p>
            <a:pPr defTabSz="929579">
              <a:defRPr/>
            </a:pPr>
            <a:endParaRPr lang="en-US" baseline="0" dirty="0" smtClean="0"/>
          </a:p>
          <a:p>
            <a:pPr defTabSz="929579">
              <a:defRPr/>
            </a:pPr>
            <a:r>
              <a:rPr lang="en-US" baseline="0" dirty="0" smtClean="0"/>
              <a:t>Safety and maintenance in and out of the classroom is imperative for both the students and teachers alike. Simple things such as organization and vigilance go a long way to decrease the risk of injury. Most of the slips, trips, and falls suffered can be prevented if proper attention is given to the environment which the teacher is in. Teachers are reminded to BE ALERT, DON</a:t>
            </a:r>
            <a:r>
              <a:rPr lang="uk-UA" baseline="0" dirty="0" smtClean="0"/>
              <a:t>’</a:t>
            </a:r>
            <a:r>
              <a:rPr lang="en-US" baseline="0" dirty="0" smtClean="0"/>
              <a:t>T GET HURT. </a:t>
            </a:r>
          </a:p>
          <a:p>
            <a:pPr defTabSz="929579">
              <a:defRPr/>
            </a:pPr>
            <a:endParaRPr lang="en-US" baseline="0" dirty="0" smtClean="0"/>
          </a:p>
          <a:p>
            <a:pPr defTabSz="929579">
              <a:defRPr/>
            </a:pPr>
            <a:r>
              <a:rPr lang="en-US" baseline="0" dirty="0" smtClean="0"/>
              <a:t>1. </a:t>
            </a:r>
            <a:r>
              <a:rPr lang="en-US" dirty="0" err="1" smtClean="0"/>
              <a:t>Shuai</a:t>
            </a:r>
            <a:r>
              <a:rPr lang="en-US" dirty="0" smtClean="0"/>
              <a:t>, J., &amp; Yue, P. (2014). Assessing the effects of an educational program for the prevention of work-related musculoskeletal disorders among school teachers. </a:t>
            </a:r>
            <a:r>
              <a:rPr lang="en-US" i="1" dirty="0" smtClean="0"/>
              <a:t>BMC Public Health,14</a:t>
            </a:r>
            <a:r>
              <a:rPr lang="en-US" i="0" dirty="0" smtClean="0"/>
              <a:t>.</a:t>
            </a:r>
            <a:r>
              <a:rPr lang="en-US" dirty="0" smtClean="0"/>
              <a:t>1211</a:t>
            </a:r>
            <a:endParaRPr lang="en-US" baseline="0" dirty="0" smtClean="0"/>
          </a:p>
          <a:p>
            <a:pPr defTabSz="929579">
              <a:defRPr/>
            </a:pPr>
            <a:endParaRPr lang="en-US" baseline="0" dirty="0" smtClean="0"/>
          </a:p>
          <a:p>
            <a:pPr defTabSz="929579">
              <a:defRPr/>
            </a:pPr>
            <a:endParaRPr lang="en-US" baseline="0" dirty="0" smtClean="0"/>
          </a:p>
          <a:p>
            <a:pPr defTabSz="929579">
              <a:defRPr/>
            </a:pPr>
            <a:endParaRPr lang="en-US" dirty="0"/>
          </a:p>
        </p:txBody>
      </p:sp>
      <p:sp>
        <p:nvSpPr>
          <p:cNvPr id="4" name="Slide Number Placeholder 3"/>
          <p:cNvSpPr>
            <a:spLocks noGrp="1"/>
          </p:cNvSpPr>
          <p:nvPr>
            <p:ph type="sldNum" sz="quarter" idx="10"/>
          </p:nvPr>
        </p:nvSpPr>
        <p:spPr/>
        <p:txBody>
          <a:bodyPr/>
          <a:lstStyle/>
          <a:p>
            <a:fld id="{0F54E501-35CC-ED4A-A3B3-203C2BAAA6C7}" type="slidenum">
              <a:rPr lang="en-US" smtClean="0"/>
              <a:t>15</a:t>
            </a:fld>
            <a:endParaRPr lang="en-US"/>
          </a:p>
        </p:txBody>
      </p:sp>
    </p:spTree>
    <p:extLst>
      <p:ext uri="{BB962C8B-B14F-4D97-AF65-F5344CB8AC3E}">
        <p14:creationId xmlns:p14="http://schemas.microsoft.com/office/powerpoint/2010/main" val="1851408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Stretching is very important for range of motion, flexibility, and injury prevention</a:t>
            </a:r>
            <a:r>
              <a:rPr lang="en-US" baseline="0" dirty="0" smtClean="0"/>
              <a:t>. </a:t>
            </a:r>
            <a:r>
              <a:rPr lang="en-US" dirty="0"/>
              <a:t>Stretching loosens tight muscles which helps your muscles both relax and promote blood flow. It also encourages the release of endorphins, providing a sense of tranquility and euphoria. Stretching helps ensure correct posture by lengthening tight muscles that pull areas of the body away from their intended position and keeping your muscles loose. Stretching the muscles of the lower back, chest and shoulders can help keep the spine in better alignment and improve overall posture by relieving aches and pains. Paired with a healthy diet, engaging in prolonged stretching exercises can also help reduce cholesterol in the body. This could prevent and even reverse the hardening of arteries, helping one avoid heart diseases. Stretching challenges the body. Under this stress, the brain releases endorphins that stimulate a feeling of reward. In this sense, stretching can provide mental relief. National recommendations call for for stretching at least 3 days a week and can be performed every day. </a:t>
            </a:r>
          </a:p>
          <a:p>
            <a:endParaRPr lang="en-US" dirty="0"/>
          </a:p>
          <a:p>
            <a:r>
              <a:rPr lang="en-US" dirty="0"/>
              <a:t>After- work recovery is important. A great way to relieve acute pain from a long day of teaching is to use heat. While the overall qualities of warmth and heat have long been associated with comfort and relaxation, heat therapy goes a step further and can provide both pain relief and healing benefits for many types of lower back pain and other injuries. Heat promotes blood flow by dilating vessels, bring more oxygen and nutrients to the area of pain. A heating pad is inexpensive and can be purchased at any local drugstore or supermarket. Heat should be applied in 20 mins intervals. </a:t>
            </a:r>
          </a:p>
          <a:p>
            <a:endParaRPr lang="en-US" dirty="0"/>
          </a:p>
          <a:p>
            <a:pPr defTabSz="929579">
              <a:defRPr/>
            </a:pPr>
            <a:r>
              <a:rPr lang="en-US" dirty="0"/>
              <a:t>1. </a:t>
            </a:r>
            <a:r>
              <a:rPr lang="en-US" dirty="0" err="1" smtClean="0"/>
              <a:t>Lawand</a:t>
            </a:r>
            <a:r>
              <a:rPr lang="en-US" dirty="0" smtClean="0"/>
              <a:t>, P., Lombardi, I., &amp; E. (2015). Effect of a muscle stretching program using the global postural reeducation method for patients with chronic low back pain. </a:t>
            </a:r>
            <a:r>
              <a:rPr lang="en-US" i="1" dirty="0" smtClean="0"/>
              <a:t>Joint Bone Spine,</a:t>
            </a:r>
            <a:r>
              <a:rPr lang="en-US" dirty="0" smtClean="0"/>
              <a:t> </a:t>
            </a:r>
            <a:r>
              <a:rPr lang="en-US" i="1" dirty="0" smtClean="0"/>
              <a:t>82</a:t>
            </a:r>
            <a:r>
              <a:rPr lang="en-US" dirty="0" smtClean="0"/>
              <a:t>(4), 272-277. </a:t>
            </a:r>
          </a:p>
          <a:p>
            <a:pPr defTabSz="929579">
              <a:defRPr/>
            </a:pPr>
            <a:r>
              <a:rPr lang="en-US" dirty="0" smtClean="0"/>
              <a:t>2. </a:t>
            </a:r>
            <a:r>
              <a:rPr lang="en-US" dirty="0" err="1" smtClean="0"/>
              <a:t>Nagrale</a:t>
            </a:r>
            <a:r>
              <a:rPr lang="en-US" dirty="0" smtClean="0"/>
              <a:t>, A., &amp; </a:t>
            </a:r>
            <a:r>
              <a:rPr lang="en-US" dirty="0" err="1" smtClean="0"/>
              <a:t>Patil</a:t>
            </a:r>
            <a:r>
              <a:rPr lang="en-US" dirty="0" smtClean="0"/>
              <a:t>, S. (2012). Effect of slump stretching versus lumbar mobilization with exercise in subjects with non-radicular low back pain. </a:t>
            </a:r>
            <a:r>
              <a:rPr lang="en-US" i="1" dirty="0" smtClean="0"/>
              <a:t>Journal of Manual and Manipulative Therapy,</a:t>
            </a:r>
            <a:r>
              <a:rPr lang="en-US" dirty="0" smtClean="0"/>
              <a:t> </a:t>
            </a:r>
            <a:r>
              <a:rPr lang="en-US" i="1" dirty="0" smtClean="0"/>
              <a:t>20</a:t>
            </a:r>
            <a:r>
              <a:rPr lang="en-US" dirty="0" smtClean="0"/>
              <a:t>(1). </a:t>
            </a:r>
          </a:p>
          <a:p>
            <a:endParaRPr lang="en-US" dirty="0"/>
          </a:p>
        </p:txBody>
      </p:sp>
      <p:sp>
        <p:nvSpPr>
          <p:cNvPr id="4" name="Slide Number Placeholder 3"/>
          <p:cNvSpPr>
            <a:spLocks noGrp="1"/>
          </p:cNvSpPr>
          <p:nvPr>
            <p:ph type="sldNum" sz="quarter" idx="10"/>
          </p:nvPr>
        </p:nvSpPr>
        <p:spPr/>
        <p:txBody>
          <a:bodyPr/>
          <a:lstStyle/>
          <a:p>
            <a:fld id="{0F54E501-35CC-ED4A-A3B3-203C2BAAA6C7}" type="slidenum">
              <a:rPr lang="en-US" smtClean="0"/>
              <a:t>16</a:t>
            </a:fld>
            <a:endParaRPr lang="en-US"/>
          </a:p>
        </p:txBody>
      </p:sp>
    </p:spTree>
    <p:extLst>
      <p:ext uri="{BB962C8B-B14F-4D97-AF65-F5344CB8AC3E}">
        <p14:creationId xmlns:p14="http://schemas.microsoft.com/office/powerpoint/2010/main" val="1740585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logic model breaks down the ideas that</a:t>
            </a:r>
            <a:r>
              <a:rPr lang="en-US" baseline="0" dirty="0" smtClean="0"/>
              <a:t> went into this project. Two things listed here that we haven’t touched on yet are the instructional video and interactive magazine article. The video would be a short instructional video on strength training for posture correction and stretching for recovery and flexibility. The intent is to make this video available online for any-time viewing. An interactive magazine article promoting at-home exercise would appear in an issue of Community Health, the Allegheny County Schools Health Consortium’s seasonal magazine. </a:t>
            </a:r>
            <a:endParaRPr lang="en-US" dirty="0"/>
          </a:p>
        </p:txBody>
      </p:sp>
      <p:sp>
        <p:nvSpPr>
          <p:cNvPr id="4" name="Slide Number Placeholder 3"/>
          <p:cNvSpPr>
            <a:spLocks noGrp="1"/>
          </p:cNvSpPr>
          <p:nvPr>
            <p:ph type="sldNum" sz="quarter" idx="10"/>
          </p:nvPr>
        </p:nvSpPr>
        <p:spPr/>
        <p:txBody>
          <a:bodyPr/>
          <a:lstStyle/>
          <a:p>
            <a:fld id="{CF081753-3358-5148-900C-468328529D1B}" type="slidenum">
              <a:rPr lang="en-US" smtClean="0"/>
              <a:t>17</a:t>
            </a:fld>
            <a:endParaRPr lang="en-US"/>
          </a:p>
        </p:txBody>
      </p:sp>
    </p:spTree>
    <p:extLst>
      <p:ext uri="{BB962C8B-B14F-4D97-AF65-F5344CB8AC3E}">
        <p14:creationId xmlns:p14="http://schemas.microsoft.com/office/powerpoint/2010/main" val="164149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a:t>
            </a:r>
            <a:r>
              <a:rPr lang="en-US" dirty="0" smtClean="0"/>
              <a:t>chart provides</a:t>
            </a:r>
            <a:r>
              <a:rPr lang="en-US" baseline="0" dirty="0" smtClean="0"/>
              <a:t> a year-long timeline which begins with hiring and training staff for the six seminars. Next we move to physical assessments that will give us baseline health figures on our participants to be compared with assessments at the end of the program. Once all personnel is hired and trained, and assessments are completed, the program will officially begin. After the program wraps up, a short-term evaluation will be conducted, then participant feedback will be collected. We plan to conclude with one final seminar on maintaining independence.</a:t>
            </a:r>
            <a:endParaRPr lang="en-US" dirty="0"/>
          </a:p>
        </p:txBody>
      </p:sp>
      <p:sp>
        <p:nvSpPr>
          <p:cNvPr id="4" name="Slide Number Placeholder 3"/>
          <p:cNvSpPr>
            <a:spLocks noGrp="1"/>
          </p:cNvSpPr>
          <p:nvPr>
            <p:ph type="sldNum" sz="quarter" idx="10"/>
          </p:nvPr>
        </p:nvSpPr>
        <p:spPr/>
        <p:txBody>
          <a:bodyPr/>
          <a:lstStyle/>
          <a:p>
            <a:fld id="{CF081753-3358-5148-900C-468328529D1B}" type="slidenum">
              <a:rPr lang="en-US" smtClean="0"/>
              <a:t>18</a:t>
            </a:fld>
            <a:endParaRPr lang="en-US"/>
          </a:p>
        </p:txBody>
      </p:sp>
    </p:spTree>
    <p:extLst>
      <p:ext uri="{BB962C8B-B14F-4D97-AF65-F5344CB8AC3E}">
        <p14:creationId xmlns:p14="http://schemas.microsoft.com/office/powerpoint/2010/main" val="1288408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Personnel</a:t>
            </a:r>
            <a:r>
              <a:rPr lang="en-US" baseline="0" dirty="0" smtClean="0"/>
              <a:t> will be needed to lead the weekly seminars along as well as people to demonstrate moves and proper use of equipment and materials. Equipment and materials needed include stress balls, foam rollers, resistance bands as well as AV equipment for interactive seminars. Refreshments and other incentives for attending seminars is included in the figure for materials. Ideally, the seminars would take place on-site at each school, but should the need arise, an allowance has been made for off-site transportation of participants. </a:t>
            </a:r>
            <a:endParaRPr lang="en-US" dirty="0"/>
          </a:p>
        </p:txBody>
      </p:sp>
      <p:sp>
        <p:nvSpPr>
          <p:cNvPr id="4" name="Slide Number Placeholder 3"/>
          <p:cNvSpPr>
            <a:spLocks noGrp="1"/>
          </p:cNvSpPr>
          <p:nvPr>
            <p:ph type="sldNum" sz="quarter" idx="10"/>
          </p:nvPr>
        </p:nvSpPr>
        <p:spPr/>
        <p:txBody>
          <a:bodyPr/>
          <a:lstStyle/>
          <a:p>
            <a:fld id="{CF081753-3358-5148-900C-468328529D1B}" type="slidenum">
              <a:rPr lang="en-US" smtClean="0"/>
              <a:t>19</a:t>
            </a:fld>
            <a:endParaRPr lang="en-US"/>
          </a:p>
        </p:txBody>
      </p:sp>
    </p:spTree>
    <p:extLst>
      <p:ext uri="{BB962C8B-B14F-4D97-AF65-F5344CB8AC3E}">
        <p14:creationId xmlns:p14="http://schemas.microsoft.com/office/powerpoint/2010/main" val="205336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smtClean="0"/>
              <a:t>Aon is the world’s largest global</a:t>
            </a:r>
            <a:r>
              <a:rPr lang="en-US" baseline="0" dirty="0" smtClean="0"/>
              <a:t> insurance broker.  Backed by broad resources, industry knowledge and technical expertise, Aon professionals help a wide range of clients develop risk management and workforce productivity solutions. </a:t>
            </a:r>
            <a:r>
              <a:rPr lang="en-US" b="0" i="0" dirty="0" smtClean="0">
                <a:solidFill>
                  <a:srgbClr val="1B293C"/>
                </a:solidFill>
                <a:effectLst/>
                <a:latin typeface="Open Sans" charset="0"/>
              </a:rPr>
              <a:t>Over the past 15 years, the Allegheny County Schools Health Insurance Consortium (ACSHIC) has provided an important service for the school districts of Allegheny County.</a:t>
            </a:r>
            <a:r>
              <a:rPr lang="en-US" b="0" i="0" baseline="0" dirty="0" smtClean="0">
                <a:solidFill>
                  <a:srgbClr val="1B293C"/>
                </a:solidFill>
                <a:effectLst/>
                <a:latin typeface="Open Sans" charset="0"/>
              </a:rPr>
              <a:t>  The second phase of workplace health promotion was put together in 2014-15 to create a culture of wellness for the employees.  In order to improve outcomes some of the benefits the program includes are Wellness Rewards Completion Promotion, ASCHIC </a:t>
            </a:r>
            <a:r>
              <a:rPr lang="en-US" b="0" i="0" baseline="0" dirty="0" err="1" smtClean="0">
                <a:solidFill>
                  <a:srgbClr val="1B293C"/>
                </a:solidFill>
                <a:effectLst/>
                <a:latin typeface="Open Sans" charset="0"/>
              </a:rPr>
              <a:t>WebMd</a:t>
            </a:r>
            <a:r>
              <a:rPr lang="en-US" b="0" i="0" baseline="0" dirty="0" smtClean="0">
                <a:solidFill>
                  <a:srgbClr val="1B293C"/>
                </a:solidFill>
                <a:effectLst/>
                <a:latin typeface="Open Sans" charset="0"/>
              </a:rPr>
              <a:t> Rewards Promotion, and Fitness Center Discounts.  Furthermore, the four health care provider partnerships with the ASCHIC are Highmark Blue Cross Blue Shield, Davis Vision, United Concordia Dental, and Vision Benefits of America.</a:t>
            </a:r>
            <a:endParaRPr lang="en-US" dirty="0"/>
          </a:p>
        </p:txBody>
      </p:sp>
      <p:sp>
        <p:nvSpPr>
          <p:cNvPr id="4" name="Slide Number Placeholder 3"/>
          <p:cNvSpPr>
            <a:spLocks noGrp="1"/>
          </p:cNvSpPr>
          <p:nvPr>
            <p:ph type="sldNum" sz="quarter" idx="10"/>
          </p:nvPr>
        </p:nvSpPr>
        <p:spPr/>
        <p:txBody>
          <a:bodyPr/>
          <a:lstStyle/>
          <a:p>
            <a:fld id="{6EEB2EDD-2C87-034E-8028-D8A779DD0BC6}" type="slidenum">
              <a:rPr lang="en-US" smtClean="0"/>
              <a:t>2</a:t>
            </a:fld>
            <a:endParaRPr lang="en-US"/>
          </a:p>
        </p:txBody>
      </p:sp>
    </p:spTree>
    <p:extLst>
      <p:ext uri="{BB962C8B-B14F-4D97-AF65-F5344CB8AC3E}">
        <p14:creationId xmlns:p14="http://schemas.microsoft.com/office/powerpoint/2010/main" val="1123785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assess improvements, we will</a:t>
            </a:r>
            <a:r>
              <a:rPr lang="en-US" baseline="0" dirty="0" smtClean="0"/>
              <a:t> measure and evaluate changes in postural symmetry, diet, stress levels and overall attitude changes using the tools you see here. These measures will show us the parts of the program that are working the best and areas that may need to be revisited and revised for repeat programming. </a:t>
            </a:r>
            <a:endParaRPr lang="en-US" b="1" dirty="0"/>
          </a:p>
        </p:txBody>
      </p:sp>
      <p:sp>
        <p:nvSpPr>
          <p:cNvPr id="4" name="Slide Number Placeholder 3"/>
          <p:cNvSpPr>
            <a:spLocks noGrp="1"/>
          </p:cNvSpPr>
          <p:nvPr>
            <p:ph type="sldNum" sz="quarter" idx="10"/>
          </p:nvPr>
        </p:nvSpPr>
        <p:spPr/>
        <p:txBody>
          <a:bodyPr/>
          <a:lstStyle/>
          <a:p>
            <a:fld id="{CF081753-3358-5148-900C-468328529D1B}" type="slidenum">
              <a:rPr lang="en-US" smtClean="0"/>
              <a:t>20</a:t>
            </a:fld>
            <a:endParaRPr lang="en-US"/>
          </a:p>
        </p:txBody>
      </p:sp>
    </p:spTree>
    <p:extLst>
      <p:ext uri="{BB962C8B-B14F-4D97-AF65-F5344CB8AC3E}">
        <p14:creationId xmlns:p14="http://schemas.microsoft.com/office/powerpoint/2010/main" val="954805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help determine the program’s worth to the Teachers</a:t>
            </a:r>
            <a:r>
              <a:rPr lang="en-US" baseline="0" dirty="0" smtClean="0"/>
              <a:t> Health Consortium and its return on investment, we look to see how the program has impacted health care costs overall and health care costs of the targeted health issue. We also assess program engagement through satisfaction surveys and seminar attendance. Engagement is obviously key in adhering to the program and getting the desired results. </a:t>
            </a:r>
            <a:endParaRPr lang="en-US" dirty="0"/>
          </a:p>
        </p:txBody>
      </p:sp>
      <p:sp>
        <p:nvSpPr>
          <p:cNvPr id="4" name="Slide Number Placeholder 3"/>
          <p:cNvSpPr>
            <a:spLocks noGrp="1"/>
          </p:cNvSpPr>
          <p:nvPr>
            <p:ph type="sldNum" sz="quarter" idx="10"/>
          </p:nvPr>
        </p:nvSpPr>
        <p:spPr/>
        <p:txBody>
          <a:bodyPr/>
          <a:lstStyle/>
          <a:p>
            <a:fld id="{CF081753-3358-5148-900C-468328529D1B}" type="slidenum">
              <a:rPr lang="en-US" smtClean="0"/>
              <a:t>21</a:t>
            </a:fld>
            <a:endParaRPr lang="en-US"/>
          </a:p>
        </p:txBody>
      </p:sp>
    </p:spTree>
    <p:extLst>
      <p:ext uri="{BB962C8B-B14F-4D97-AF65-F5344CB8AC3E}">
        <p14:creationId xmlns:p14="http://schemas.microsoft.com/office/powerpoint/2010/main" val="1357148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like to thank Kathy Glynn and Michael </a:t>
            </a:r>
            <a:r>
              <a:rPr lang="en-US" baseline="0" dirty="0" err="1" smtClean="0"/>
              <a:t>Garofalo</a:t>
            </a:r>
            <a:r>
              <a:rPr lang="en-US" baseline="0" dirty="0" smtClean="0"/>
              <a:t> for their support and feedback in designing this program, and for graciously plying us with fresh fruit and coffee during our meetings. </a:t>
            </a:r>
            <a:endParaRPr lang="en-US" dirty="0"/>
          </a:p>
        </p:txBody>
      </p:sp>
      <p:sp>
        <p:nvSpPr>
          <p:cNvPr id="4" name="Slide Number Placeholder 3"/>
          <p:cNvSpPr>
            <a:spLocks noGrp="1"/>
          </p:cNvSpPr>
          <p:nvPr>
            <p:ph type="sldNum" sz="quarter" idx="10"/>
          </p:nvPr>
        </p:nvSpPr>
        <p:spPr/>
        <p:txBody>
          <a:bodyPr/>
          <a:lstStyle/>
          <a:p>
            <a:fld id="{CF081753-3358-5148-900C-468328529D1B}" type="slidenum">
              <a:rPr lang="en-US" smtClean="0"/>
              <a:t>22</a:t>
            </a:fld>
            <a:endParaRPr lang="en-US"/>
          </a:p>
        </p:txBody>
      </p:sp>
    </p:spTree>
    <p:extLst>
      <p:ext uri="{BB962C8B-B14F-4D97-AF65-F5344CB8AC3E}">
        <p14:creationId xmlns:p14="http://schemas.microsoft.com/office/powerpoint/2010/main" val="1863275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Prolonged</a:t>
            </a:r>
            <a:r>
              <a:rPr lang="en-US" baseline="0" dirty="0" smtClean="0"/>
              <a:t> Standing </a:t>
            </a:r>
          </a:p>
          <a:p>
            <a:r>
              <a:rPr lang="en-US" baseline="0" dirty="0" smtClean="0"/>
              <a:t>	Teachers are on their feet almost all day. Standing for hours throughout the day can put a lot of stress on the lower back, hips, and knees. Teachers may find themselves at a higher risk of low 	back pain, physical fatigue, muscle pain, and joint discomfort. Dynamic movements and stretching can help to reduce. </a:t>
            </a:r>
          </a:p>
          <a:p>
            <a:r>
              <a:rPr lang="en-US" baseline="0" dirty="0" smtClean="0"/>
              <a:t>Physical Inactivity </a:t>
            </a:r>
          </a:p>
          <a:p>
            <a:r>
              <a:rPr lang="en-US" baseline="0" dirty="0" smtClean="0"/>
              <a:t>	Teachers may find it difficult for find time for physical activity. Physical </a:t>
            </a:r>
            <a:r>
              <a:rPr lang="en-US" baseline="0" dirty="0" err="1" smtClean="0"/>
              <a:t>inactivtiy</a:t>
            </a:r>
            <a:r>
              <a:rPr lang="en-US" baseline="0" dirty="0" smtClean="0"/>
              <a:t> is linked to an increased risk for coronary heart disease, stroke, osteoporosis, cancer, diabetes, and mental 	health issues. </a:t>
            </a:r>
          </a:p>
          <a:p>
            <a:r>
              <a:rPr lang="en-US" baseline="0" dirty="0" smtClean="0"/>
              <a:t>Improper handling of heavy objects</a:t>
            </a:r>
          </a:p>
          <a:p>
            <a:r>
              <a:rPr lang="en-US" baseline="0" dirty="0" smtClean="0"/>
              <a:t>	Teachers often times have to lift and carry books, boxes, supplies, etc. Musculoskeletal injuries are common from bending over and lifting heavy objects if not performed correctly. </a:t>
            </a:r>
          </a:p>
          <a:p>
            <a:r>
              <a:rPr lang="en-US" baseline="0" dirty="0" smtClean="0"/>
              <a:t>Hanging student work and classroom decorations</a:t>
            </a:r>
          </a:p>
          <a:p>
            <a:r>
              <a:rPr lang="en-US" baseline="0" dirty="0" smtClean="0"/>
              <a:t>	Creating a positive classroom to encourage a good learning environment is important to many teachers. They may find themselves having to stand on ladders/stools to reach the top of the 	room. The risk of falling becomes a concern for the workplace. Falling from elevated heights may cause broken bones or sprains. </a:t>
            </a:r>
          </a:p>
          <a:p>
            <a:r>
              <a:rPr lang="en-US" baseline="0" dirty="0" smtClean="0"/>
              <a:t>Class specific Injuries </a:t>
            </a:r>
          </a:p>
          <a:p>
            <a:r>
              <a:rPr lang="en-US" baseline="0" dirty="0" smtClean="0"/>
              <a:t>	Depending on the class a teacher is teaching, the responsibilities may be more demanding. An early education teacher might have to tie shoes, clean up toys, and other duties of that nature. A 	performing arts teacher may have to set up stages, carry heavy equipment, etc. Musculoskeletal injuries can occur when teachers have these more demanding responsibility. </a:t>
            </a:r>
          </a:p>
        </p:txBody>
      </p:sp>
      <p:sp>
        <p:nvSpPr>
          <p:cNvPr id="4" name="Slide Number Placeholder 3"/>
          <p:cNvSpPr>
            <a:spLocks noGrp="1"/>
          </p:cNvSpPr>
          <p:nvPr>
            <p:ph type="sldNum" sz="quarter" idx="10"/>
          </p:nvPr>
        </p:nvSpPr>
        <p:spPr/>
        <p:txBody>
          <a:bodyPr/>
          <a:lstStyle/>
          <a:p>
            <a:fld id="{02F14290-0786-E241-AF66-90A2CFD49A38}" type="slidenum">
              <a:rPr lang="en-US" smtClean="0"/>
              <a:t>3</a:t>
            </a:fld>
            <a:endParaRPr lang="en-US"/>
          </a:p>
        </p:txBody>
      </p:sp>
    </p:spTree>
    <p:extLst>
      <p:ext uri="{BB962C8B-B14F-4D97-AF65-F5344CB8AC3E}">
        <p14:creationId xmlns:p14="http://schemas.microsoft.com/office/powerpoint/2010/main" val="885180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Applying</a:t>
            </a:r>
            <a:r>
              <a:rPr lang="en-US" baseline="0" dirty="0" smtClean="0"/>
              <a:t> health theory to programming helps to promote behavior modification by identifying the attitudes and beliefs held by those we are trying to reach, and applying the proper tools to break through their barriers and effect lasting change. Our goal is to reframe perceptions about the causes of muscular pain and promote self-management through body awareness, improved ergonomics, stress management, nutrition and muscle strengthening. </a:t>
            </a:r>
            <a:endParaRPr lang="en-US" dirty="0" smtClean="0"/>
          </a:p>
          <a:p>
            <a:endParaRPr lang="en-US" dirty="0" smtClean="0"/>
          </a:p>
          <a:p>
            <a:r>
              <a:rPr lang="en-US" dirty="0" smtClean="0"/>
              <a:t>Using </a:t>
            </a:r>
            <a:r>
              <a:rPr lang="en-US" dirty="0"/>
              <a:t>elements of these theories</a:t>
            </a:r>
            <a:r>
              <a:rPr lang="en-US" baseline="0" dirty="0"/>
              <a:t>, we aim to reframe perceptions about </a:t>
            </a:r>
            <a:r>
              <a:rPr lang="en-US" baseline="0" dirty="0" smtClean="0"/>
              <a:t>the causes of pain and self-management by emphasizing </a:t>
            </a:r>
            <a:r>
              <a:rPr lang="en-US" baseline="0" dirty="0"/>
              <a:t>body awareness, stress management and muscle </a:t>
            </a:r>
            <a:r>
              <a:rPr lang="en-US" baseline="0" dirty="0" smtClean="0"/>
              <a:t>strengthening. Applying theory to health programming helps to promote behavior modification by strengthening self-efficacy and positive reinforcement of the benefits of while anticipating potential barriers. </a:t>
            </a:r>
          </a:p>
          <a:p>
            <a:endParaRPr lang="en-US" baseline="0" dirty="0" smtClean="0"/>
          </a:p>
          <a:p>
            <a:r>
              <a:rPr lang="en-US" baseline="0" dirty="0" smtClean="0"/>
              <a:t>PERCEIVED SEVERITY, PERCEIVED BARRIERS PERCEIVED BENEFITS CUES TO ACTION </a:t>
            </a:r>
          </a:p>
          <a:p>
            <a:r>
              <a:rPr lang="en-US" baseline="0" dirty="0" smtClean="0"/>
              <a:t>SOCIAL COG THEORY SELF-EFFICACY OBSERVATIONAL LEARNING, REINFORCEMENT</a:t>
            </a:r>
            <a:endParaRPr lang="en-US" dirty="0"/>
          </a:p>
        </p:txBody>
      </p:sp>
      <p:sp>
        <p:nvSpPr>
          <p:cNvPr id="4" name="Slide Number Placeholder 3"/>
          <p:cNvSpPr>
            <a:spLocks noGrp="1"/>
          </p:cNvSpPr>
          <p:nvPr>
            <p:ph type="sldNum" sz="quarter" idx="10"/>
          </p:nvPr>
        </p:nvSpPr>
        <p:spPr/>
        <p:txBody>
          <a:bodyPr/>
          <a:lstStyle/>
          <a:p>
            <a:fld id="{CF081753-3358-5148-900C-468328529D1B}" type="slidenum">
              <a:rPr lang="en-US" smtClean="0"/>
              <a:t>4</a:t>
            </a:fld>
            <a:endParaRPr lang="en-US"/>
          </a:p>
        </p:txBody>
      </p:sp>
    </p:spTree>
    <p:extLst>
      <p:ext uri="{BB962C8B-B14F-4D97-AF65-F5344CB8AC3E}">
        <p14:creationId xmlns:p14="http://schemas.microsoft.com/office/powerpoint/2010/main" val="1163530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Kathy Glynn, health and wellness consultant at AON, facilitates employer worksite wellness offerings via the Allegheny County Teachers Health Consortium and Highmark Insurance. Within each school district represented by the consortium, a wellness champion will be in place to facilitate health promotion activities, answer questions and address concerns, while also considering feedback from the participants and adjusting the program based on each school’s unique needs.  </a:t>
            </a:r>
          </a:p>
          <a:p>
            <a:endParaRPr lang="en-US" baseline="0" dirty="0" smtClean="0"/>
          </a:p>
          <a:p>
            <a:r>
              <a:rPr lang="en-US" baseline="0" dirty="0" smtClean="0"/>
              <a:t>The Allegheny County Schools Health Consortium runs the health plan for all Allegheny County Public schools (except Pittsburgh Public and North Allegheny SDs), plus community colleges of Allegheny and Beaver Counties, four vocational schools and two intermediate units.</a:t>
            </a:r>
            <a:r>
              <a:rPr lang="en-US" dirty="0" smtClean="0"/>
              <a:t> The Consortium is</a:t>
            </a:r>
            <a:r>
              <a:rPr lang="en-US" baseline="0" dirty="0" smtClean="0"/>
              <a:t> responsible for 19,000 employees and 41,300 total lives. Saving money on health insurance for both the consortium and employees is a major goal. As a self-insured organization, the Teachers’ Consortium sets its own benefit plans and pays its own claims. Highmark, in turn, administers plans and negotiates rates with hospitals and providers.</a:t>
            </a:r>
          </a:p>
          <a:p>
            <a:endParaRPr lang="en-US" baseline="0" dirty="0" smtClean="0"/>
          </a:p>
          <a:p>
            <a:r>
              <a:rPr lang="en-US" baseline="0" dirty="0" smtClean="0"/>
              <a:t>The Consortium works with each school’s union representative who communicates concerns and ideas on the behalf of the teachers they represent. The Consortium also partners with Lytle EAP, an employee assistance program that provides a variety of resources and services to assist with the various facets of health care.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F081753-3358-5148-900C-468328529D1B}" type="slidenum">
              <a:rPr lang="en-US" smtClean="0"/>
              <a:t>5</a:t>
            </a:fld>
            <a:endParaRPr lang="en-US"/>
          </a:p>
        </p:txBody>
      </p:sp>
    </p:spTree>
    <p:extLst>
      <p:ext uri="{BB962C8B-B14F-4D97-AF65-F5344CB8AC3E}">
        <p14:creationId xmlns:p14="http://schemas.microsoft.com/office/powerpoint/2010/main" val="65141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-PSEA</a:t>
            </a:r>
          </a:p>
          <a:p>
            <a:r>
              <a:rPr lang="en-US" dirty="0" smtClean="0"/>
              <a:t>-The union representative- Jan</a:t>
            </a:r>
          </a:p>
          <a:p>
            <a:r>
              <a:rPr lang="en-US" dirty="0" smtClean="0"/>
              <a:t>-Lytle EAP Partners</a:t>
            </a:r>
          </a:p>
          <a:p>
            <a:endParaRPr lang="en-US" dirty="0"/>
          </a:p>
          <a:p>
            <a:endParaRPr lang="en-US" dirty="0"/>
          </a:p>
          <a:p>
            <a:r>
              <a:rPr lang="en-US" dirty="0"/>
              <a:t>The union is available to fight for the rights of teachers. If there are any concerns, contacting the representative with  them will be the first step. That representative will them take it to the board to discuss what could be done in terms of health. </a:t>
            </a:r>
          </a:p>
          <a:p>
            <a:endParaRPr lang="en-US" dirty="0"/>
          </a:p>
          <a:p>
            <a:r>
              <a:rPr lang="en-US" dirty="0"/>
              <a:t>You can contact EAP Partners to talk through anything you need assistance with such as depression, changes in job responsibilities, family issues, and Drug and alcohol issues. They provide a number of services that you can call directly and get help.</a:t>
            </a:r>
          </a:p>
        </p:txBody>
      </p:sp>
      <p:sp>
        <p:nvSpPr>
          <p:cNvPr id="4" name="Slide Number Placeholder 3"/>
          <p:cNvSpPr>
            <a:spLocks noGrp="1"/>
          </p:cNvSpPr>
          <p:nvPr>
            <p:ph type="sldNum" sz="quarter" idx="10"/>
          </p:nvPr>
        </p:nvSpPr>
        <p:spPr/>
        <p:txBody>
          <a:bodyPr/>
          <a:lstStyle/>
          <a:p>
            <a:fld id="{CF081753-3358-5148-900C-468328529D1B}" type="slidenum">
              <a:rPr lang="en-US" smtClean="0"/>
              <a:t>6</a:t>
            </a:fld>
            <a:endParaRPr lang="en-US"/>
          </a:p>
        </p:txBody>
      </p:sp>
    </p:spTree>
    <p:extLst>
      <p:ext uri="{BB962C8B-B14F-4D97-AF65-F5344CB8AC3E}">
        <p14:creationId xmlns:p14="http://schemas.microsoft.com/office/powerpoint/2010/main" val="237719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98463" y="696913"/>
            <a:ext cx="6188075" cy="3481387"/>
          </a:xfrm>
          <a:prstGeom prst="rect">
            <a:avLst/>
          </a:prstGeom>
        </p:spPr>
        <p:txBody>
          <a:bodyPr/>
          <a:lstStyle/>
          <a:p>
            <a:pPr lvl="0"/>
            <a:endParaRPr/>
          </a:p>
        </p:txBody>
      </p:sp>
      <p:sp>
        <p:nvSpPr>
          <p:cNvPr id="233" name="Shape 233"/>
          <p:cNvSpPr>
            <a:spLocks noGrp="1"/>
          </p:cNvSpPr>
          <p:nvPr>
            <p:ph type="body" sz="quarter" idx="1"/>
          </p:nvPr>
        </p:nvSpPr>
        <p:spPr>
          <a:prstGeom prst="rect">
            <a:avLst/>
          </a:prstGeom>
        </p:spPr>
        <p:txBody>
          <a:bodyPr/>
          <a:lstStyle/>
          <a:p>
            <a:pPr defTabSz="929579">
              <a:defRPr sz="1800"/>
            </a:pPr>
            <a:r>
              <a:rPr lang="en-US" sz="800" dirty="0">
                <a:solidFill>
                  <a:srgbClr val="FF0000"/>
                </a:solidFill>
                <a:latin typeface="Calibri"/>
                <a:ea typeface="Calibri"/>
                <a:cs typeface="Calibri"/>
                <a:sym typeface="Calibri"/>
              </a:rPr>
              <a:t>Notes:</a:t>
            </a:r>
          </a:p>
          <a:p>
            <a:pPr defTabSz="929579">
              <a:defRPr sz="1800"/>
            </a:pPr>
            <a:r>
              <a:rPr lang="en-US" sz="800" dirty="0">
                <a:solidFill>
                  <a:srgbClr val="FF0000"/>
                </a:solidFill>
                <a:latin typeface="Calibri"/>
                <a:ea typeface="Calibri"/>
                <a:cs typeface="Calibri"/>
                <a:sym typeface="Calibri"/>
              </a:rPr>
              <a:t>In order to pilot the health promotion program for teachers successfully, we will select one school district as our pilot which is readiness and capacity to address challenges and opportunities together. </a:t>
            </a:r>
          </a:p>
          <a:p>
            <a:pPr defTabSz="929579">
              <a:defRPr sz="1800"/>
            </a:pPr>
            <a:r>
              <a:rPr lang="en-US" sz="800" dirty="0">
                <a:solidFill>
                  <a:srgbClr val="FF0000"/>
                </a:solidFill>
                <a:ea typeface="Calibri"/>
                <a:cs typeface="Calibri"/>
                <a:sym typeface="Calibri"/>
              </a:rPr>
              <a:t>1, Each structures of school districts are extremely complicated and different. So we will choose the school district primarily which already has organization or department which probably includes health promotion services or products, and health awareness to improve teachers’ health.</a:t>
            </a:r>
          </a:p>
          <a:p>
            <a:pPr defTabSz="929579">
              <a:defRPr sz="1800"/>
            </a:pPr>
            <a:endParaRPr lang="en-US" sz="800" dirty="0">
              <a:solidFill>
                <a:srgbClr val="FF0000"/>
              </a:solidFill>
              <a:ea typeface="Calibri"/>
              <a:cs typeface="Calibri"/>
              <a:sym typeface="Calibri"/>
            </a:endParaRPr>
          </a:p>
          <a:p>
            <a:pPr defTabSz="929579">
              <a:defRPr sz="1800"/>
            </a:pPr>
            <a:r>
              <a:rPr lang="en-US" sz="800" dirty="0">
                <a:solidFill>
                  <a:srgbClr val="FF0000"/>
                </a:solidFill>
                <a:ea typeface="Calibri"/>
                <a:cs typeface="Calibri"/>
                <a:sym typeface="Calibri"/>
              </a:rPr>
              <a:t>2, This school district should have enough existing sites and space for implementation of school employee health promotion program.</a:t>
            </a:r>
          </a:p>
          <a:p>
            <a:pPr defTabSz="929579">
              <a:defRPr sz="1800"/>
            </a:pPr>
            <a:endParaRPr lang="en-US" sz="800" dirty="0">
              <a:solidFill>
                <a:srgbClr val="FF0000"/>
              </a:solidFill>
              <a:ea typeface="Calibri"/>
              <a:cs typeface="Calibri"/>
              <a:sym typeface="Calibri"/>
            </a:endParaRPr>
          </a:p>
          <a:p>
            <a:pPr defTabSz="929579">
              <a:defRPr sz="1800"/>
            </a:pPr>
            <a:r>
              <a:rPr lang="en-US" sz="800" dirty="0">
                <a:solidFill>
                  <a:srgbClr val="FF0000"/>
                </a:solidFill>
                <a:ea typeface="Calibri"/>
                <a:cs typeface="Calibri"/>
                <a:sym typeface="Calibri"/>
              </a:rPr>
              <a:t>3, This school district should have a well and stable financial situation, especially a reasonable fee structures, which can maintain and expand the program focused on promoting employee health.</a:t>
            </a:r>
          </a:p>
          <a:p>
            <a:pPr defTabSz="929579">
              <a:defRPr sz="1800"/>
            </a:pPr>
            <a:endParaRPr lang="en-US" sz="800" dirty="0">
              <a:solidFill>
                <a:srgbClr val="FF0000"/>
              </a:solidFill>
              <a:ea typeface="Calibri"/>
              <a:cs typeface="Calibri"/>
              <a:sym typeface="Calibri"/>
            </a:endParaRPr>
          </a:p>
          <a:p>
            <a:pPr defTabSz="929579">
              <a:defRPr sz="1800"/>
            </a:pPr>
            <a:r>
              <a:rPr lang="en-US" sz="800" dirty="0">
                <a:solidFill>
                  <a:srgbClr val="FF0000"/>
                </a:solidFill>
                <a:ea typeface="Calibri"/>
                <a:cs typeface="Calibri"/>
                <a:sym typeface="Calibri"/>
              </a:rPr>
              <a:t>4, To be effective, a strong union leadership is needed to play an important role to lead this program, and a variety of professional organizations for this school district to support it.</a:t>
            </a:r>
          </a:p>
          <a:p>
            <a:pPr defTabSz="929579">
              <a:defRPr sz="1800"/>
            </a:pPr>
            <a:endParaRPr lang="en-US" sz="800" dirty="0">
              <a:solidFill>
                <a:srgbClr val="FF0000"/>
              </a:solidFill>
              <a:ea typeface="Calibri"/>
              <a:cs typeface="Calibri"/>
              <a:sym typeface="Calibri"/>
            </a:endParaRPr>
          </a:p>
          <a:p>
            <a:pPr defTabSz="929579">
              <a:defRPr sz="1800"/>
            </a:pPr>
            <a:endParaRPr lang="en-US" sz="80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466173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 have a high</a:t>
            </a:r>
            <a:r>
              <a:rPr lang="en-US" baseline="0" dirty="0" smtClean="0"/>
              <a:t> prevalence of work-related musculoskeletal disorders also known as WMSDs. Between 45- 91% of elementary and middle school teachers will be injured in a given school year. The most common WMSDs are suffered in the neck, shoulders, and low back. There are many occupational demands that put a teacher at risk such as prolonged standing, overreaching, and poor postural awareness although there are many occupational demands that put a teacher at high risk. Injuries suffered can be painful and debilitating. Acute pain will cause teachers to call off and take visits to the doctor thus missing valuable days of teaching. Failure to tend to these injuries will result in chronic pain. This being pain that lasts for over six months without subsiding. This type of pain will encourage teachers to take further measures of treatment such as surgery and miss longer periods of time in the classroom. Chronic pain may also force some teachers to retire earlier than expected. We are creating a portal to educate the teachers of the occupational risks and give evidence-based strategies for them to control or prevent them from occurring.  </a:t>
            </a:r>
          </a:p>
          <a:p>
            <a:endParaRPr lang="en-US" dirty="0" smtClean="0"/>
          </a:p>
          <a:p>
            <a:endParaRPr lang="en-US" dirty="0" smtClean="0"/>
          </a:p>
          <a:p>
            <a:r>
              <a:rPr lang="en-US" dirty="0" smtClean="0"/>
              <a:t>---------------------------------------------------------------------------------------------------------------------------------------------------------------------------------------------------------------------------------------------------------------------------------------------</a:t>
            </a:r>
          </a:p>
          <a:p>
            <a:endParaRPr lang="en-US" dirty="0" smtClean="0"/>
          </a:p>
          <a:p>
            <a:r>
              <a:rPr lang="en-US" dirty="0" smtClean="0"/>
              <a:t>Musculoskeletal disorders are among</a:t>
            </a:r>
            <a:r>
              <a:rPr lang="en-US" baseline="0" dirty="0" smtClean="0"/>
              <a:t> the top occupational diseases in many industrialized countries. They are second only to occupational mental disease. Teachers have a high prevalence of work-related musculoskeletal diseases (WMSDs) According to multiple studies the incidence of teachers being injured on the job is is between 45% and 91% in a school year. When teachers are injured or sick, their ability to educate students suffers and their productivity is greatly decreased. They are more likely to call out, take time off for surgery, and take visits to the doctor or chiropractor. There is a also greater risk for early retirement. Teachers are put under a lot of physical stress in their job. Demands such as prolonged standing, prolonged seating, repetitive overhead writing, decorating the classroom, developing engaging lesson plans, etc. all contribute to the risk of physical ailments. The most common injuries are seen in the lower back, neck, and shoulders. We are creating a portal to educate the teachers of these risks and give evidence-based strategies for them to control or prevent WMSDs from occurring. We will also introduce basic ergonomics training so teachers have a basic understanding of how to improve posture while seated and standing. Minimizing strain on the lower back, neck, and shoulders will lead to less WMSD and a better quality of life. Our goal is to ultimately reduce the number of WMSDs in elementary and middle school teachers. </a:t>
            </a:r>
          </a:p>
          <a:p>
            <a:endParaRPr lang="en-US" baseline="0" dirty="0" smtClean="0"/>
          </a:p>
          <a:p>
            <a:pPr defTabSz="929579">
              <a:defRPr/>
            </a:pPr>
            <a:r>
              <a:rPr lang="en-US" dirty="0" smtClean="0"/>
              <a:t>1. </a:t>
            </a:r>
            <a:r>
              <a:rPr lang="en-US" dirty="0" err="1" smtClean="0"/>
              <a:t>Shuai</a:t>
            </a:r>
            <a:r>
              <a:rPr lang="en-US" dirty="0" smtClean="0"/>
              <a:t>, J., &amp; Yue, P. (2014). Assessing the effects of an educational program for the prevention of work-related musculoskeletal disorders among school teachers. </a:t>
            </a:r>
            <a:r>
              <a:rPr lang="en-US" i="1" dirty="0" smtClean="0"/>
              <a:t>BMC Public Health,14</a:t>
            </a:r>
            <a:r>
              <a:rPr lang="en-US" i="0" dirty="0" smtClean="0"/>
              <a:t>.</a:t>
            </a:r>
            <a:r>
              <a:rPr lang="en-US" dirty="0" smtClean="0"/>
              <a:t>1211</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2F14290-0786-E241-AF66-90A2CFD49A38}" type="slidenum">
              <a:rPr lang="en-US" smtClean="0"/>
              <a:t>8</a:t>
            </a:fld>
            <a:endParaRPr lang="en-US"/>
          </a:p>
        </p:txBody>
      </p:sp>
    </p:spTree>
    <p:extLst>
      <p:ext uri="{BB962C8B-B14F-4D97-AF65-F5344CB8AC3E}">
        <p14:creationId xmlns:p14="http://schemas.microsoft.com/office/powerpoint/2010/main" val="88236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2012 to</a:t>
            </a:r>
            <a:r>
              <a:rPr lang="en-US" baseline="0" dirty="0" smtClean="0"/>
              <a:t> 2014 there were 30,140 reported non-fatal occupational injuries to elementary and middle school teachers </a:t>
            </a:r>
          </a:p>
          <a:p>
            <a:endParaRPr lang="en-US" baseline="0" dirty="0" smtClean="0"/>
          </a:p>
          <a:p>
            <a:r>
              <a:rPr lang="en-US" baseline="0" dirty="0" smtClean="0"/>
              <a:t>More than half of them were due to falls, slips, and trips and almost a quarter of them due to WMSDs </a:t>
            </a:r>
          </a:p>
          <a:p>
            <a:endParaRPr lang="en-US" baseline="0" dirty="0" smtClean="0"/>
          </a:p>
          <a:p>
            <a:r>
              <a:rPr lang="en-US" baseline="0" dirty="0" smtClean="0"/>
              <a:t>Proper precautions and safety measures need to be taken. Awareness in the classroom and hallways has to be addressed. Education on managing muscle soreness and pain on a weekly basis must be implemented. The way we see it, these injuries are all preventable injuries. Our goal of the health program is to decrease injuries suffered on job. </a:t>
            </a:r>
            <a:r>
              <a:rPr lang="en-US" baseline="0" dirty="0" err="1" smtClean="0"/>
              <a:t>Xxxx</a:t>
            </a:r>
            <a:r>
              <a:rPr lang="en-US" baseline="0" dirty="0" smtClean="0"/>
              <a:t> is where we would like to implement our strategies in the hopes that other schools will see its success and adopt it as well. </a:t>
            </a:r>
          </a:p>
        </p:txBody>
      </p:sp>
      <p:sp>
        <p:nvSpPr>
          <p:cNvPr id="4" name="Slide Number Placeholder 3"/>
          <p:cNvSpPr>
            <a:spLocks noGrp="1"/>
          </p:cNvSpPr>
          <p:nvPr>
            <p:ph type="sldNum" sz="quarter" idx="10"/>
          </p:nvPr>
        </p:nvSpPr>
        <p:spPr/>
        <p:txBody>
          <a:bodyPr/>
          <a:lstStyle/>
          <a:p>
            <a:fld id="{02F14290-0786-E241-AF66-90A2CFD49A38}" type="slidenum">
              <a:rPr lang="en-US" smtClean="0"/>
              <a:t>9</a:t>
            </a:fld>
            <a:endParaRPr lang="en-US"/>
          </a:p>
        </p:txBody>
      </p:sp>
    </p:spTree>
    <p:extLst>
      <p:ext uri="{BB962C8B-B14F-4D97-AF65-F5344CB8AC3E}">
        <p14:creationId xmlns:p14="http://schemas.microsoft.com/office/powerpoint/2010/main" val="305093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A0C3ABE5-A3BA-2C4F-868D-3A41940FDEE1}" type="datetimeFigureOut">
              <a:rPr lang="en-US" smtClean="0"/>
              <a:t>1/24/2017</a:t>
            </a:fld>
            <a:endParaRPr lang="en-US"/>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373FD1A6-DA33-6B4D-B795-D1F56869507E}" type="slidenum">
              <a:rPr lang="en-US" smtClean="0"/>
              <a:t>‹#›</a:t>
            </a:fld>
            <a:endParaRPr lang="en-US"/>
          </a:p>
        </p:txBody>
      </p:sp>
    </p:spTree>
    <p:extLst>
      <p:ext uri="{BB962C8B-B14F-4D97-AF65-F5344CB8AC3E}">
        <p14:creationId xmlns:p14="http://schemas.microsoft.com/office/powerpoint/2010/main" val="17301227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3ABE5-A3BA-2C4F-868D-3A41940FDEE1}"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18897917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C3ABE5-A3BA-2C4F-868D-3A41940FDEE1}"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4471056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C3ABE5-A3BA-2C4F-868D-3A41940FDEE1}"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4593114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C3ABE5-A3BA-2C4F-868D-3A41940FDEE1}"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15916321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0C3ABE5-A3BA-2C4F-868D-3A41940FDEE1}" type="datetimeFigureOut">
              <a:rPr lang="en-US" smtClean="0"/>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15054901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0C3ABE5-A3BA-2C4F-868D-3A41940FDEE1}" type="datetimeFigureOut">
              <a:rPr lang="en-US" smtClean="0"/>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11201683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C3ABE5-A3BA-2C4F-868D-3A41940FDEE1}"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18270861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C3ABE5-A3BA-2C4F-868D-3A41940FDEE1}"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9682041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C3ABE5-A3BA-2C4F-868D-3A41940FDEE1}"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12437897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C3ABE5-A3BA-2C4F-868D-3A41940FDEE1}" type="datetimeFigureOut">
              <a:rPr lang="en-US" smtClean="0"/>
              <a:t>1/24/2017</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7690629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C3ABE5-A3BA-2C4F-868D-3A41940FDEE1}"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20849676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C3ABE5-A3BA-2C4F-868D-3A41940FDEE1}" type="datetimeFigureOut">
              <a:rPr lang="en-US" smtClean="0"/>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15603733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0C3ABE5-A3BA-2C4F-868D-3A41940FDEE1}" type="datetimeFigureOut">
              <a:rPr lang="en-US" smtClean="0"/>
              <a:t>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1245290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C3ABE5-A3BA-2C4F-868D-3A41940FDEE1}" type="datetimeFigureOut">
              <a:rPr lang="en-US" smtClean="0"/>
              <a:t>1/24/2017</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13108056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3ABE5-A3BA-2C4F-868D-3A41940FDEE1}"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18229388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3ABE5-A3BA-2C4F-868D-3A41940FDEE1}" type="datetimeFigureOut">
              <a:rPr lang="en-US" smtClean="0"/>
              <a:t>1/24/2017</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73FD1A6-DA33-6B4D-B795-D1F56869507E}" type="slidenum">
              <a:rPr lang="en-US" smtClean="0"/>
              <a:t>‹#›</a:t>
            </a:fld>
            <a:endParaRPr lang="en-US"/>
          </a:p>
        </p:txBody>
      </p:sp>
    </p:spTree>
    <p:extLst>
      <p:ext uri="{BB962C8B-B14F-4D97-AF65-F5344CB8AC3E}">
        <p14:creationId xmlns:p14="http://schemas.microsoft.com/office/powerpoint/2010/main" val="21318799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A0C3ABE5-A3BA-2C4F-868D-3A41940FDEE1}" type="datetimeFigureOut">
              <a:rPr lang="en-US" smtClean="0"/>
              <a:t>1/24/2017</a:t>
            </a:fld>
            <a:endParaRPr lang="en-US"/>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73FD1A6-DA33-6B4D-B795-D1F56869507E}" type="slidenum">
              <a:rPr lang="en-US" smtClean="0"/>
              <a:t>‹#›</a:t>
            </a:fld>
            <a:endParaRPr lang="en-US"/>
          </a:p>
        </p:txBody>
      </p:sp>
    </p:spTree>
    <p:extLst>
      <p:ext uri="{BB962C8B-B14F-4D97-AF65-F5344CB8AC3E}">
        <p14:creationId xmlns:p14="http://schemas.microsoft.com/office/powerpoint/2010/main" val="121650350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diagramData" Target="../diagrams/data2.xml"/><Relationship Id="rId12"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diagramDrawing" Target="../diagrams/drawing2.xml"/><Relationship Id="rId5" Type="http://schemas.openxmlformats.org/officeDocument/2006/relationships/image" Target="../media/image24.png"/><Relationship Id="rId10" Type="http://schemas.openxmlformats.org/officeDocument/2006/relationships/diagramColors" Target="../diagrams/colors2.xml"/><Relationship Id="rId4" Type="http://schemas.openxmlformats.org/officeDocument/2006/relationships/image" Target="../media/image23.png"/><Relationship Id="rId9" Type="http://schemas.openxmlformats.org/officeDocument/2006/relationships/diagramQuickStyle" Target="../diagrams/quickStyle2.xml"/><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1.gi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7.jpg"/><Relationship Id="rId4" Type="http://schemas.openxmlformats.org/officeDocument/2006/relationships/image" Target="../media/image24.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27.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39.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1.jpg"/><Relationship Id="rId4" Type="http://schemas.openxmlformats.org/officeDocument/2006/relationships/image" Target="../media/image14.jp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528"/>
            <a:ext cx="12191999" cy="6980564"/>
          </a:xfrm>
          <a:prstGeom prst="rect">
            <a:avLst/>
          </a:prstGeom>
          <a:solidFill>
            <a:schemeClr val="bg1"/>
          </a:solidFill>
        </p:spPr>
      </p:pic>
      <p:sp>
        <p:nvSpPr>
          <p:cNvPr id="3" name="TextBox 2"/>
          <p:cNvSpPr txBox="1"/>
          <p:nvPr/>
        </p:nvSpPr>
        <p:spPr>
          <a:xfrm>
            <a:off x="3818238" y="0"/>
            <a:ext cx="8400241" cy="2554545"/>
          </a:xfrm>
          <a:prstGeom prst="rect">
            <a:avLst/>
          </a:prstGeom>
          <a:noFill/>
        </p:spPr>
        <p:txBody>
          <a:bodyPr wrap="square" rtlCol="0">
            <a:spAutoFit/>
          </a:bodyPr>
          <a:lstStyle/>
          <a:p>
            <a:r>
              <a:rPr lang="en-US" sz="8000" i="1" dirty="0" smtClean="0">
                <a:solidFill>
                  <a:schemeClr val="accent5">
                    <a:lumMod val="75000"/>
                  </a:schemeClr>
                </a:solidFill>
                <a:effectLst>
                  <a:outerShdw blurRad="50800" dist="50800" dir="5400000" algn="ctr" rotWithShape="0">
                    <a:schemeClr val="tx1"/>
                  </a:outerShdw>
                </a:effectLst>
                <a:latin typeface="Futura Medium" charset="0"/>
                <a:ea typeface="Futura Medium" charset="0"/>
                <a:cs typeface="Futura Medium" charset="0"/>
              </a:rPr>
              <a:t>MUSCLE</a:t>
            </a:r>
            <a:r>
              <a:rPr lang="en-US" sz="8000" i="1" dirty="0" smtClean="0">
                <a:solidFill>
                  <a:schemeClr val="bg1">
                    <a:lumMod val="95000"/>
                  </a:schemeClr>
                </a:solidFill>
                <a:effectLst>
                  <a:outerShdw blurRad="50800" dist="50800" dir="5400000" algn="ctr" rotWithShape="0">
                    <a:schemeClr val="tx1"/>
                  </a:outerShdw>
                </a:effectLst>
                <a:latin typeface="Futura Medium" charset="0"/>
                <a:ea typeface="Futura Medium" charset="0"/>
                <a:cs typeface="Futura Medium" charset="0"/>
              </a:rPr>
              <a:t> </a:t>
            </a:r>
            <a:r>
              <a:rPr lang="en-US" sz="8000" i="1" dirty="0" smtClean="0">
                <a:solidFill>
                  <a:schemeClr val="accent5">
                    <a:lumMod val="40000"/>
                    <a:lumOff val="60000"/>
                  </a:schemeClr>
                </a:solidFill>
                <a:effectLst>
                  <a:outerShdw blurRad="50800" dist="50800" dir="5400000" algn="ctr" rotWithShape="0">
                    <a:schemeClr val="tx1"/>
                  </a:outerShdw>
                </a:effectLst>
                <a:latin typeface="Futura Medium" charset="0"/>
                <a:ea typeface="Futura Medium" charset="0"/>
                <a:cs typeface="Futura Medium" charset="0"/>
              </a:rPr>
              <a:t>MINDFULNESS</a:t>
            </a:r>
            <a:endParaRPr lang="en-US" sz="8000" i="1" dirty="0">
              <a:solidFill>
                <a:schemeClr val="accent5">
                  <a:lumMod val="40000"/>
                  <a:lumOff val="60000"/>
                </a:schemeClr>
              </a:solidFill>
              <a:effectLst>
                <a:outerShdw blurRad="50800" dist="50800" dir="5400000" algn="ctr" rotWithShape="0">
                  <a:schemeClr val="tx1"/>
                </a:outerShdw>
              </a:effectLst>
              <a:latin typeface="Futura Medium" charset="0"/>
              <a:ea typeface="Futura Medium" charset="0"/>
              <a:cs typeface="Futura Medium" charset="0"/>
            </a:endParaRPr>
          </a:p>
        </p:txBody>
      </p:sp>
      <p:pic>
        <p:nvPicPr>
          <p:cNvPr id="13" name="Picture 12"/>
          <p:cNvPicPr>
            <a:picLocks noChangeAspect="1"/>
          </p:cNvPicPr>
          <p:nvPr/>
        </p:nvPicPr>
        <p:blipFill rotWithShape="1">
          <a:blip r:embed="rId4"/>
          <a:srcRect l="35373" t="53448" r="50642" b="1326"/>
          <a:stretch/>
        </p:blipFill>
        <p:spPr>
          <a:xfrm>
            <a:off x="1" y="3620530"/>
            <a:ext cx="5609967" cy="3255505"/>
          </a:xfrm>
          <a:prstGeom prst="rect">
            <a:avLst/>
          </a:prstGeom>
        </p:spPr>
      </p:pic>
      <p:sp>
        <p:nvSpPr>
          <p:cNvPr id="4" name="TextBox 3"/>
          <p:cNvSpPr txBox="1"/>
          <p:nvPr/>
        </p:nvSpPr>
        <p:spPr>
          <a:xfrm>
            <a:off x="123569" y="3466029"/>
            <a:ext cx="8291383" cy="3317831"/>
          </a:xfrm>
          <a:prstGeom prst="rect">
            <a:avLst/>
          </a:prstGeom>
          <a:noFill/>
          <a:ln>
            <a:noFill/>
          </a:ln>
        </p:spPr>
        <p:txBody>
          <a:bodyPr wrap="square" rtlCol="0">
            <a:spAutoFit/>
          </a:bodyPr>
          <a:lstStyle/>
          <a:p>
            <a:pPr>
              <a:lnSpc>
                <a:spcPct val="80000"/>
              </a:lnSpc>
            </a:pPr>
            <a:r>
              <a:rPr lang="en-US" sz="5000" b="1" dirty="0" smtClean="0">
                <a:ln>
                  <a:solidFill>
                    <a:srgbClr val="002060"/>
                  </a:solidFill>
                </a:ln>
                <a:solidFill>
                  <a:schemeClr val="accent5"/>
                </a:solidFill>
                <a:effectLst>
                  <a:outerShdw sx="1000" sy="1000" algn="ctr" rotWithShape="0">
                    <a:schemeClr val="tx1"/>
                  </a:outerShdw>
                </a:effectLst>
                <a:latin typeface="Arial Black" panose="020B0A04020102020204" pitchFamily="34" charset="0"/>
                <a:ea typeface="Futura Medium" charset="0"/>
                <a:cs typeface="Futura Medium" charset="0"/>
              </a:rPr>
              <a:t>DOREEN GONG </a:t>
            </a:r>
          </a:p>
          <a:p>
            <a:pPr>
              <a:lnSpc>
                <a:spcPct val="80000"/>
              </a:lnSpc>
            </a:pPr>
            <a:r>
              <a:rPr lang="en-US" sz="5000" b="1" dirty="0" smtClean="0">
                <a:ln>
                  <a:solidFill>
                    <a:srgbClr val="002060"/>
                  </a:solidFill>
                </a:ln>
                <a:solidFill>
                  <a:schemeClr val="accent5">
                    <a:lumMod val="20000"/>
                    <a:lumOff val="80000"/>
                  </a:schemeClr>
                </a:solidFill>
                <a:effectLst>
                  <a:outerShdw sx="1000" sy="1000" algn="ctr" rotWithShape="0">
                    <a:schemeClr val="tx1"/>
                  </a:outerShdw>
                </a:effectLst>
                <a:latin typeface="Arial Black" panose="020B0A04020102020204" pitchFamily="34" charset="0"/>
                <a:ea typeface="Futura Medium" charset="0"/>
                <a:cs typeface="Futura Medium" charset="0"/>
              </a:rPr>
              <a:t>JIMMY LAW</a:t>
            </a:r>
          </a:p>
          <a:p>
            <a:pPr>
              <a:lnSpc>
                <a:spcPct val="80000"/>
              </a:lnSpc>
            </a:pPr>
            <a:r>
              <a:rPr lang="en-US" sz="5000" b="1" dirty="0" smtClean="0">
                <a:ln>
                  <a:solidFill>
                    <a:srgbClr val="002060"/>
                  </a:solidFill>
                </a:ln>
                <a:solidFill>
                  <a:schemeClr val="accent5">
                    <a:lumMod val="40000"/>
                    <a:lumOff val="60000"/>
                  </a:schemeClr>
                </a:solidFill>
                <a:effectLst>
                  <a:outerShdw sx="1000" sy="1000" algn="ctr" rotWithShape="0">
                    <a:schemeClr val="tx1"/>
                  </a:outerShdw>
                </a:effectLst>
                <a:latin typeface="Arial Black" panose="020B0A04020102020204" pitchFamily="34" charset="0"/>
                <a:ea typeface="Futura Medium" charset="0"/>
                <a:cs typeface="Futura Medium" charset="0"/>
              </a:rPr>
              <a:t>BOB LUKA</a:t>
            </a:r>
            <a:r>
              <a:rPr lang="en-US" sz="5000" b="1" dirty="0" smtClean="0">
                <a:ln>
                  <a:solidFill>
                    <a:srgbClr val="002060"/>
                  </a:solidFill>
                </a:ln>
                <a:solidFill>
                  <a:schemeClr val="accent5">
                    <a:lumMod val="60000"/>
                    <a:lumOff val="40000"/>
                  </a:schemeClr>
                </a:solidFill>
                <a:effectLst>
                  <a:outerShdw sx="1000" sy="1000" algn="ctr" rotWithShape="0">
                    <a:schemeClr val="tx1"/>
                  </a:outerShdw>
                </a:effectLst>
                <a:latin typeface="Arial Black" panose="020B0A04020102020204" pitchFamily="34" charset="0"/>
                <a:ea typeface="Futura Medium" charset="0"/>
                <a:cs typeface="Futura Medium" charset="0"/>
              </a:rPr>
              <a:t>  </a:t>
            </a:r>
          </a:p>
          <a:p>
            <a:pPr>
              <a:lnSpc>
                <a:spcPct val="80000"/>
              </a:lnSpc>
            </a:pPr>
            <a:r>
              <a:rPr lang="en-US" sz="5000" b="1" dirty="0" smtClean="0">
                <a:ln>
                  <a:solidFill>
                    <a:srgbClr val="002060"/>
                  </a:solidFill>
                </a:ln>
                <a:solidFill>
                  <a:schemeClr val="accent5">
                    <a:lumMod val="60000"/>
                    <a:lumOff val="40000"/>
                  </a:schemeClr>
                </a:solidFill>
                <a:effectLst>
                  <a:outerShdw sx="1000" sy="1000" algn="ctr" rotWithShape="0">
                    <a:schemeClr val="tx1"/>
                  </a:outerShdw>
                </a:effectLst>
                <a:latin typeface="Arial Black" panose="020B0A04020102020204" pitchFamily="34" charset="0"/>
                <a:ea typeface="Futura Medium" charset="0"/>
                <a:cs typeface="Futura Medium" charset="0"/>
              </a:rPr>
              <a:t>MATT RICHARDSON </a:t>
            </a:r>
          </a:p>
          <a:p>
            <a:pPr>
              <a:lnSpc>
                <a:spcPct val="80000"/>
              </a:lnSpc>
            </a:pPr>
            <a:r>
              <a:rPr lang="en-US" sz="5000" b="1" dirty="0" smtClean="0">
                <a:ln>
                  <a:solidFill>
                    <a:srgbClr val="002060"/>
                  </a:solidFill>
                </a:ln>
                <a:solidFill>
                  <a:schemeClr val="accent5">
                    <a:lumMod val="75000"/>
                  </a:schemeClr>
                </a:solidFill>
                <a:effectLst>
                  <a:outerShdw sx="1000" sy="1000" algn="ctr" rotWithShape="0">
                    <a:schemeClr val="tx1"/>
                  </a:outerShdw>
                </a:effectLst>
                <a:latin typeface="Arial Black" panose="020B0A04020102020204" pitchFamily="34" charset="0"/>
                <a:ea typeface="Futura Medium" charset="0"/>
                <a:cs typeface="Futura Medium" charset="0"/>
              </a:rPr>
              <a:t>LIZ SPITTEL</a:t>
            </a:r>
          </a:p>
          <a:p>
            <a:pPr algn="ctr">
              <a:lnSpc>
                <a:spcPct val="80000"/>
              </a:lnSpc>
            </a:pPr>
            <a:endParaRPr lang="en-US" sz="1200" dirty="0"/>
          </a:p>
        </p:txBody>
      </p:sp>
    </p:spTree>
    <p:extLst>
      <p:ext uri="{BB962C8B-B14F-4D97-AF65-F5344CB8AC3E}">
        <p14:creationId xmlns:p14="http://schemas.microsoft.com/office/powerpoint/2010/main" val="10928598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29468" y="803862"/>
            <a:ext cx="6620895"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a:off x="424543" y="0"/>
            <a:ext cx="11451277" cy="2436234"/>
          </a:xfrm>
          <a:prstGeom prst="rect">
            <a:avLst/>
          </a:prstGeom>
          <a:solidFill>
            <a:schemeClr val="bg1"/>
          </a:solidFill>
        </p:spPr>
        <p:txBody>
          <a:bodyPr wrap="square" rtlCol="0">
            <a:spAutoFit/>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419" r="10572" b="17893"/>
          <a:stretch/>
        </p:blipFill>
        <p:spPr>
          <a:xfrm>
            <a:off x="0" y="0"/>
            <a:ext cx="12192000" cy="6877964"/>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696" r="34215" b="17893"/>
          <a:stretch/>
        </p:blipFill>
        <p:spPr>
          <a:xfrm flipH="1">
            <a:off x="-4" y="3106147"/>
            <a:ext cx="8649733" cy="3771816"/>
          </a:xfrm>
          <a:prstGeom prst="rect">
            <a:avLst/>
          </a:prstGeom>
          <a:effectLst>
            <a:softEdge rad="0"/>
          </a:effectLst>
        </p:spPr>
      </p:pic>
      <p:pic>
        <p:nvPicPr>
          <p:cNvPr id="6" name="Picture 5"/>
          <p:cNvPicPr>
            <a:picLocks noChangeAspect="1"/>
          </p:cNvPicPr>
          <p:nvPr/>
        </p:nvPicPr>
        <p:blipFill>
          <a:blip r:embed="rId4"/>
          <a:stretch>
            <a:fillRect/>
          </a:stretch>
        </p:blipFill>
        <p:spPr>
          <a:xfrm flipH="1" flipV="1">
            <a:off x="11261" y="-1344"/>
            <a:ext cx="8638468" cy="3107490"/>
          </a:xfrm>
          <a:prstGeom prst="rect">
            <a:avLst/>
          </a:prstGeom>
        </p:spPr>
      </p:pic>
      <p:pic>
        <p:nvPicPr>
          <p:cNvPr id="16" name="Picture 15"/>
          <p:cNvPicPr>
            <a:picLocks noChangeAspect="1"/>
          </p:cNvPicPr>
          <p:nvPr/>
        </p:nvPicPr>
        <p:blipFill rotWithShape="1">
          <a:blip r:embed="rId5"/>
          <a:srcRect l="38008" r="26624"/>
          <a:stretch/>
        </p:blipFill>
        <p:spPr>
          <a:xfrm>
            <a:off x="-4" y="1080"/>
            <a:ext cx="8900215" cy="687688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921" t="4604" r="65762" b="48517"/>
          <a:stretch/>
        </p:blipFill>
        <p:spPr>
          <a:xfrm>
            <a:off x="87561" y="268812"/>
            <a:ext cx="640900" cy="694647"/>
          </a:xfrm>
          <a:prstGeom prst="rect">
            <a:avLst/>
          </a:prstGeom>
          <a:effectLst>
            <a:glow rad="152400">
              <a:schemeClr val="accent1">
                <a:alpha val="40000"/>
              </a:schemeClr>
            </a:glow>
          </a:effectLst>
        </p:spPr>
      </p:pic>
      <p:sp>
        <p:nvSpPr>
          <p:cNvPr id="4" name="TextBox 3"/>
          <p:cNvSpPr txBox="1"/>
          <p:nvPr/>
        </p:nvSpPr>
        <p:spPr>
          <a:xfrm>
            <a:off x="831046" y="204923"/>
            <a:ext cx="11158951" cy="6063198"/>
          </a:xfrm>
          <a:prstGeom prst="rect">
            <a:avLst/>
          </a:prstGeom>
          <a:noFill/>
        </p:spPr>
        <p:txBody>
          <a:bodyPr wrap="square" rtlCol="0">
            <a:spAutoFit/>
          </a:bodyPr>
          <a:lstStyle/>
          <a:p>
            <a:r>
              <a:rPr lang="en-US" sz="4800" dirty="0" smtClean="0">
                <a:solidFill>
                  <a:schemeClr val="accent1">
                    <a:lumMod val="20000"/>
                    <a:lumOff val="80000"/>
                  </a:schemeClr>
                </a:solidFill>
                <a:latin typeface="Futura Medium" charset="0"/>
                <a:ea typeface="Futura Medium" charset="0"/>
                <a:cs typeface="Futura Medium" charset="0"/>
              </a:rPr>
              <a:t>1: Postural Awareness</a:t>
            </a:r>
          </a:p>
          <a:p>
            <a:endParaRPr lang="en-US" sz="2000" dirty="0" smtClean="0">
              <a:solidFill>
                <a:schemeClr val="accent1">
                  <a:lumMod val="40000"/>
                  <a:lumOff val="60000"/>
                </a:schemeClr>
              </a:solidFill>
              <a:latin typeface="Futura Medium" charset="0"/>
              <a:ea typeface="Futura Medium" charset="0"/>
              <a:cs typeface="Futura Medium" charset="0"/>
            </a:endParaRPr>
          </a:p>
          <a:p>
            <a:r>
              <a:rPr lang="en-US" sz="4800" dirty="0" smtClean="0">
                <a:solidFill>
                  <a:schemeClr val="accent1">
                    <a:lumMod val="40000"/>
                    <a:lumOff val="60000"/>
                  </a:schemeClr>
                </a:solidFill>
                <a:latin typeface="Futura Medium" charset="0"/>
                <a:ea typeface="Futura Medium" charset="0"/>
                <a:cs typeface="Futura Medium" charset="0"/>
              </a:rPr>
              <a:t>2: Shoe Orthotics</a:t>
            </a:r>
          </a:p>
          <a:p>
            <a:endParaRPr lang="en-US" sz="2000" dirty="0" smtClean="0">
              <a:solidFill>
                <a:schemeClr val="accent1">
                  <a:lumMod val="60000"/>
                  <a:lumOff val="40000"/>
                </a:schemeClr>
              </a:solidFill>
              <a:latin typeface="Futura Medium" charset="0"/>
              <a:ea typeface="Futura Medium" charset="0"/>
              <a:cs typeface="Futura Medium" charset="0"/>
            </a:endParaRPr>
          </a:p>
          <a:p>
            <a:r>
              <a:rPr lang="en-US" sz="4800" dirty="0" smtClean="0">
                <a:solidFill>
                  <a:schemeClr val="accent1">
                    <a:lumMod val="60000"/>
                    <a:lumOff val="40000"/>
                  </a:schemeClr>
                </a:solidFill>
                <a:latin typeface="Futura Medium" charset="0"/>
                <a:ea typeface="Futura Medium" charset="0"/>
                <a:cs typeface="Futura Medium" charset="0"/>
              </a:rPr>
              <a:t>3: Mindful Eating</a:t>
            </a:r>
          </a:p>
          <a:p>
            <a:endParaRPr lang="en-US" sz="2000" dirty="0" smtClean="0">
              <a:solidFill>
                <a:schemeClr val="accent1">
                  <a:lumMod val="75000"/>
                </a:schemeClr>
              </a:solidFill>
              <a:latin typeface="Futura Medium" charset="0"/>
              <a:ea typeface="Futura Medium" charset="0"/>
              <a:cs typeface="Futura Medium" charset="0"/>
            </a:endParaRPr>
          </a:p>
          <a:p>
            <a:r>
              <a:rPr lang="en-US" sz="4800" dirty="0" smtClean="0">
                <a:solidFill>
                  <a:schemeClr val="accent1">
                    <a:lumMod val="20000"/>
                    <a:lumOff val="80000"/>
                  </a:schemeClr>
                </a:solidFill>
                <a:latin typeface="Futura Medium" charset="0"/>
                <a:ea typeface="Futura Medium" charset="0"/>
                <a:cs typeface="Futura Medium" charset="0"/>
              </a:rPr>
              <a:t>4: Stress Mindfulness</a:t>
            </a:r>
          </a:p>
          <a:p>
            <a:endParaRPr lang="en-US" sz="2000" dirty="0" smtClean="0">
              <a:solidFill>
                <a:schemeClr val="accent1">
                  <a:lumMod val="40000"/>
                  <a:lumOff val="60000"/>
                </a:schemeClr>
              </a:solidFill>
              <a:latin typeface="Futura Medium" charset="0"/>
              <a:ea typeface="Futura Medium" charset="0"/>
              <a:cs typeface="Futura Medium" charset="0"/>
            </a:endParaRPr>
          </a:p>
          <a:p>
            <a:r>
              <a:rPr lang="en-US" sz="4800" dirty="0" smtClean="0">
                <a:solidFill>
                  <a:schemeClr val="accent1">
                    <a:lumMod val="40000"/>
                    <a:lumOff val="60000"/>
                  </a:schemeClr>
                </a:solidFill>
                <a:latin typeface="Futura Medium" charset="0"/>
                <a:ea typeface="Futura Medium" charset="0"/>
                <a:cs typeface="Futura Medium" charset="0"/>
              </a:rPr>
              <a:t>5: Safety &amp; Maintenance</a:t>
            </a:r>
          </a:p>
          <a:p>
            <a:endParaRPr lang="en-US" sz="2000" dirty="0" smtClean="0">
              <a:solidFill>
                <a:schemeClr val="accent1">
                  <a:lumMod val="60000"/>
                  <a:lumOff val="40000"/>
                </a:schemeClr>
              </a:solidFill>
              <a:latin typeface="Futura Medium" charset="0"/>
              <a:ea typeface="Futura Medium" charset="0"/>
              <a:cs typeface="Futura Medium" charset="0"/>
            </a:endParaRPr>
          </a:p>
          <a:p>
            <a:r>
              <a:rPr lang="en-US" sz="4800" dirty="0" smtClean="0">
                <a:solidFill>
                  <a:schemeClr val="accent1">
                    <a:lumMod val="60000"/>
                    <a:lumOff val="40000"/>
                  </a:schemeClr>
                </a:solidFill>
                <a:latin typeface="Futura Medium" charset="0"/>
                <a:ea typeface="Futura Medium" charset="0"/>
                <a:cs typeface="Futura Medium" charset="0"/>
              </a:rPr>
              <a:t>6: Stretching &amp; Recovery</a:t>
            </a:r>
            <a:endParaRPr lang="en-US" sz="4800" dirty="0">
              <a:solidFill>
                <a:schemeClr val="accent1">
                  <a:lumMod val="60000"/>
                  <a:lumOff val="40000"/>
                </a:schemeClr>
              </a:solidFill>
              <a:latin typeface="Futura Medium" charset="0"/>
              <a:ea typeface="Futura Medium" charset="0"/>
              <a:cs typeface="Futura Medium"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921" t="4604" r="65762" b="48517"/>
          <a:stretch/>
        </p:blipFill>
        <p:spPr>
          <a:xfrm>
            <a:off x="109724" y="1315239"/>
            <a:ext cx="629637" cy="682440"/>
          </a:xfrm>
          <a:prstGeom prst="rect">
            <a:avLst/>
          </a:prstGeom>
          <a:effectLst>
            <a:glow rad="152400">
              <a:schemeClr val="accent1">
                <a:alpha val="40000"/>
              </a:schemeClr>
            </a:glow>
          </a:effec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921" t="4604" r="65762" b="48517"/>
          <a:stretch/>
        </p:blipFill>
        <p:spPr>
          <a:xfrm>
            <a:off x="122518" y="2384912"/>
            <a:ext cx="616843" cy="668573"/>
          </a:xfrm>
          <a:prstGeom prst="rect">
            <a:avLst/>
          </a:prstGeom>
          <a:effectLst>
            <a:glow rad="152400">
              <a:schemeClr val="accent1">
                <a:alpha val="40000"/>
              </a:schemeClr>
            </a:glow>
          </a:effectLst>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921" t="4604" r="65762" b="48517"/>
          <a:stretch/>
        </p:blipFill>
        <p:spPr>
          <a:xfrm>
            <a:off x="109724" y="3340601"/>
            <a:ext cx="629637" cy="682440"/>
          </a:xfrm>
          <a:prstGeom prst="rect">
            <a:avLst/>
          </a:prstGeom>
          <a:effectLst>
            <a:glow rad="152400">
              <a:schemeClr val="accent1">
                <a:alpha val="40000"/>
              </a:schemeClr>
            </a:glow>
          </a:effectLst>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921" t="4604" r="65762" b="48517"/>
          <a:stretch/>
        </p:blipFill>
        <p:spPr>
          <a:xfrm>
            <a:off x="122518" y="4331739"/>
            <a:ext cx="609225" cy="660316"/>
          </a:xfrm>
          <a:prstGeom prst="rect">
            <a:avLst/>
          </a:prstGeom>
          <a:effectLst>
            <a:glow rad="152400">
              <a:schemeClr val="accent1">
                <a:alpha val="40000"/>
              </a:schemeClr>
            </a:glow>
          </a:effectLst>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921" t="4604" r="65762" b="48517"/>
          <a:stretch/>
        </p:blipFill>
        <p:spPr>
          <a:xfrm>
            <a:off x="87561" y="5445011"/>
            <a:ext cx="635269" cy="688544"/>
          </a:xfrm>
          <a:prstGeom prst="rect">
            <a:avLst/>
          </a:prstGeom>
          <a:effectLst>
            <a:glow rad="152400">
              <a:schemeClr val="accent1">
                <a:alpha val="40000"/>
              </a:schemeClr>
            </a:glow>
          </a:effectLst>
        </p:spPr>
      </p:pic>
    </p:spTree>
    <p:extLst>
      <p:ext uri="{BB962C8B-B14F-4D97-AF65-F5344CB8AC3E}">
        <p14:creationId xmlns:p14="http://schemas.microsoft.com/office/powerpoint/2010/main" val="10555963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2108939"/>
            <a:ext cx="4773582" cy="2456901"/>
          </a:xfrm>
          <a:prstGeom prst="rect">
            <a:avLst/>
          </a:prstGeom>
        </p:spPr>
      </p:pic>
      <p:pic>
        <p:nvPicPr>
          <p:cNvPr id="20" name="Picture 19"/>
          <p:cNvPicPr>
            <a:picLocks noChangeAspect="1"/>
          </p:cNvPicPr>
          <p:nvPr/>
        </p:nvPicPr>
        <p:blipFill>
          <a:blip r:embed="rId3"/>
          <a:stretch>
            <a:fillRect/>
          </a:stretch>
        </p:blipFill>
        <p:spPr>
          <a:xfrm flipH="1">
            <a:off x="4769703" y="-29760"/>
            <a:ext cx="4047723" cy="2115945"/>
          </a:xfrm>
          <a:prstGeom prst="rect">
            <a:avLst/>
          </a:prstGeom>
        </p:spPr>
      </p:pic>
      <p:pic>
        <p:nvPicPr>
          <p:cNvPr id="9" name="Picture 8"/>
          <p:cNvPicPr>
            <a:picLocks noChangeAspect="1"/>
          </p:cNvPicPr>
          <p:nvPr/>
        </p:nvPicPr>
        <p:blipFill>
          <a:blip r:embed="rId3"/>
          <a:stretch>
            <a:fillRect/>
          </a:stretch>
        </p:blipFill>
        <p:spPr>
          <a:xfrm flipH="1" flipV="1">
            <a:off x="4769704" y="511046"/>
            <a:ext cx="4047721" cy="4054794"/>
          </a:xfrm>
          <a:prstGeom prst="rect">
            <a:avLst/>
          </a:prstGeom>
        </p:spPr>
      </p:pic>
      <p:pic>
        <p:nvPicPr>
          <p:cNvPr id="19" name="Picture 18"/>
          <p:cNvPicPr>
            <a:picLocks noChangeAspect="1"/>
          </p:cNvPicPr>
          <p:nvPr/>
        </p:nvPicPr>
        <p:blipFill>
          <a:blip r:embed="rId3"/>
          <a:stretch>
            <a:fillRect/>
          </a:stretch>
        </p:blipFill>
        <p:spPr>
          <a:xfrm flipH="1">
            <a:off x="4747182" y="4542103"/>
            <a:ext cx="4070243" cy="2456901"/>
          </a:xfrm>
          <a:prstGeom prst="rect">
            <a:avLst/>
          </a:prstGeom>
        </p:spPr>
      </p:pic>
      <p:pic>
        <p:nvPicPr>
          <p:cNvPr id="6" name="Picture 5"/>
          <p:cNvPicPr>
            <a:picLocks noChangeAspect="1"/>
          </p:cNvPicPr>
          <p:nvPr/>
        </p:nvPicPr>
        <p:blipFill>
          <a:blip r:embed="rId4"/>
          <a:stretch>
            <a:fillRect/>
          </a:stretch>
        </p:blipFill>
        <p:spPr>
          <a:xfrm flipV="1">
            <a:off x="-8300" y="4519348"/>
            <a:ext cx="4778008" cy="2421125"/>
          </a:xfrm>
          <a:prstGeom prst="rect">
            <a:avLst/>
          </a:prstGeom>
        </p:spPr>
      </p:pic>
      <p:pic>
        <p:nvPicPr>
          <p:cNvPr id="3" name="Picture 2"/>
          <p:cNvPicPr>
            <a:picLocks noChangeAspect="1"/>
          </p:cNvPicPr>
          <p:nvPr/>
        </p:nvPicPr>
        <p:blipFill>
          <a:blip r:embed="rId4"/>
          <a:stretch>
            <a:fillRect/>
          </a:stretch>
        </p:blipFill>
        <p:spPr>
          <a:xfrm>
            <a:off x="-8300" y="-29758"/>
            <a:ext cx="4778008" cy="2138697"/>
          </a:xfrm>
          <a:prstGeom prst="rect">
            <a:avLst/>
          </a:prstGeom>
        </p:spPr>
      </p:pic>
      <p:pic>
        <p:nvPicPr>
          <p:cNvPr id="10" name="Picture 9"/>
          <p:cNvPicPr>
            <a:picLocks noChangeAspect="1"/>
          </p:cNvPicPr>
          <p:nvPr/>
        </p:nvPicPr>
        <p:blipFill>
          <a:blip r:embed="rId5"/>
          <a:stretch>
            <a:fillRect/>
          </a:stretch>
        </p:blipFill>
        <p:spPr>
          <a:xfrm flipH="1">
            <a:off x="8817426" y="3630738"/>
            <a:ext cx="3374571" cy="3324497"/>
          </a:xfrm>
          <a:prstGeom prst="rect">
            <a:avLst/>
          </a:prstGeom>
        </p:spPr>
      </p:pic>
      <p:pic>
        <p:nvPicPr>
          <p:cNvPr id="11" name="Picture 10"/>
          <p:cNvPicPr>
            <a:picLocks noChangeAspect="1"/>
          </p:cNvPicPr>
          <p:nvPr/>
        </p:nvPicPr>
        <p:blipFill>
          <a:blip r:embed="rId5"/>
          <a:stretch>
            <a:fillRect/>
          </a:stretch>
        </p:blipFill>
        <p:spPr>
          <a:xfrm flipH="1" flipV="1">
            <a:off x="8817428" y="2108939"/>
            <a:ext cx="3374569" cy="1634654"/>
          </a:xfrm>
          <a:prstGeom prst="rect">
            <a:avLst/>
          </a:prstGeom>
        </p:spPr>
      </p:pic>
      <p:pic>
        <p:nvPicPr>
          <p:cNvPr id="18" name="Picture 17"/>
          <p:cNvPicPr>
            <a:picLocks noChangeAspect="1"/>
          </p:cNvPicPr>
          <p:nvPr/>
        </p:nvPicPr>
        <p:blipFill>
          <a:blip r:embed="rId6"/>
          <a:stretch>
            <a:fillRect/>
          </a:stretch>
        </p:blipFill>
        <p:spPr>
          <a:xfrm>
            <a:off x="8817428" y="0"/>
            <a:ext cx="3374570" cy="2108939"/>
          </a:xfrm>
          <a:prstGeom prst="rect">
            <a:avLst/>
          </a:prstGeom>
        </p:spPr>
      </p:pic>
      <p:graphicFrame>
        <p:nvGraphicFramePr>
          <p:cNvPr id="4" name="Diagram 3"/>
          <p:cNvGraphicFramePr/>
          <p:nvPr>
            <p:extLst/>
          </p:nvPr>
        </p:nvGraphicFramePr>
        <p:xfrm>
          <a:off x="1499985" y="671168"/>
          <a:ext cx="9529523" cy="56999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extBox 11"/>
          <p:cNvSpPr txBox="1"/>
          <p:nvPr/>
        </p:nvSpPr>
        <p:spPr>
          <a:xfrm>
            <a:off x="-52318" y="651013"/>
            <a:ext cx="6860892" cy="923330"/>
          </a:xfrm>
          <a:prstGeom prst="rect">
            <a:avLst/>
          </a:prstGeom>
          <a:noFill/>
        </p:spPr>
        <p:txBody>
          <a:bodyPr wrap="square" rtlCol="0">
            <a:spAutoFit/>
          </a:bodyPr>
          <a:lstStyle/>
          <a:p>
            <a:r>
              <a:rPr lang="en-US" sz="5400" i="1" dirty="0" smtClean="0">
                <a:solidFill>
                  <a:schemeClr val="accent1">
                    <a:lumMod val="20000"/>
                    <a:lumOff val="80000"/>
                  </a:schemeClr>
                </a:solidFill>
                <a:effectLst>
                  <a:outerShdw blurRad="38100" dist="38100" dir="2700000" algn="tl">
                    <a:schemeClr val="tx1">
                      <a:alpha val="43000"/>
                    </a:schemeClr>
                  </a:outerShdw>
                </a:effectLst>
                <a:latin typeface="Futura Medium" charset="0"/>
                <a:ea typeface="Futura Medium" charset="0"/>
                <a:cs typeface="Futura Medium" charset="0"/>
              </a:rPr>
              <a:t>Postural Awareness</a:t>
            </a:r>
            <a:endParaRPr lang="en-US" sz="5400" i="1" dirty="0">
              <a:solidFill>
                <a:schemeClr val="accent1">
                  <a:lumMod val="20000"/>
                  <a:lumOff val="80000"/>
                </a:schemeClr>
              </a:solidFill>
              <a:effectLst>
                <a:outerShdw blurRad="38100" dist="38100" dir="2700000" algn="tl">
                  <a:schemeClr val="tx1">
                    <a:alpha val="43000"/>
                  </a:schemeClr>
                </a:outerShdw>
              </a:effectLst>
              <a:latin typeface="Futura Medium" charset="0"/>
              <a:ea typeface="Futura Medium" charset="0"/>
              <a:cs typeface="Futura Medium" charset="0"/>
            </a:endParaRPr>
          </a:p>
        </p:txBody>
      </p:sp>
      <p:sp>
        <p:nvSpPr>
          <p:cNvPr id="5" name="TextBox 4"/>
          <p:cNvSpPr txBox="1"/>
          <p:nvPr/>
        </p:nvSpPr>
        <p:spPr>
          <a:xfrm>
            <a:off x="55316" y="-29759"/>
            <a:ext cx="6645623" cy="830997"/>
          </a:xfrm>
          <a:prstGeom prst="rect">
            <a:avLst/>
          </a:prstGeom>
          <a:noFill/>
        </p:spPr>
        <p:txBody>
          <a:bodyPr wrap="square" rtlCol="0">
            <a:spAutoFit/>
          </a:bodyPr>
          <a:lstStyle/>
          <a:p>
            <a:r>
              <a:rPr lang="en-US" sz="4800" u="sng" dirty="0" smtClean="0">
                <a:solidFill>
                  <a:srgbClr val="FFC000"/>
                </a:solidFill>
                <a:effectLst>
                  <a:outerShdw blurRad="50800" dist="50800" dir="5400000" algn="ctr" rotWithShape="0">
                    <a:schemeClr val="tx1"/>
                  </a:outerShdw>
                </a:effectLst>
                <a:latin typeface="Futura Medium" charset="0"/>
                <a:ea typeface="Futura Medium" charset="0"/>
                <a:cs typeface="Futura Medium" charset="0"/>
              </a:rPr>
              <a:t>SESSION ONE</a:t>
            </a:r>
            <a:endParaRPr lang="en-US" sz="4800" u="sng" dirty="0">
              <a:solidFill>
                <a:srgbClr val="FFC000"/>
              </a:solidFill>
              <a:effectLst>
                <a:outerShdw blurRad="50800" dist="50800" dir="5400000" algn="ctr" rotWithShape="0">
                  <a:schemeClr val="tx1"/>
                </a:outerShdw>
              </a:effectLst>
              <a:latin typeface="Futura Medium" charset="0"/>
              <a:ea typeface="Futura Medium" charset="0"/>
              <a:cs typeface="Futura Medium"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25223" y="330266"/>
            <a:ext cx="4604285" cy="2940447"/>
          </a:xfrm>
          <a:prstGeom prst="rect">
            <a:avLst/>
          </a:prstGeom>
          <a:ln>
            <a:noFill/>
          </a:ln>
          <a:effectLst>
            <a:softEdge rad="112500"/>
          </a:effectLst>
        </p:spPr>
      </p:pic>
      <p:pic>
        <p:nvPicPr>
          <p:cNvPr id="8" name="Picture 7"/>
          <p:cNvPicPr>
            <a:picLocks noChangeAspect="1"/>
          </p:cNvPicPr>
          <p:nvPr/>
        </p:nvPicPr>
        <p:blipFill>
          <a:blip r:embed="rId13"/>
          <a:stretch>
            <a:fillRect/>
          </a:stretch>
        </p:blipFill>
        <p:spPr>
          <a:xfrm>
            <a:off x="11296053" y="195853"/>
            <a:ext cx="790831" cy="858616"/>
          </a:xfrm>
          <a:prstGeom prst="rect">
            <a:avLst/>
          </a:prstGeom>
          <a:effectLst>
            <a:glow rad="25400">
              <a:schemeClr val="accent1">
                <a:alpha val="40000"/>
              </a:schemeClr>
            </a:glow>
            <a:softEdge rad="63500"/>
          </a:effectLst>
        </p:spPr>
      </p:pic>
      <p:sp>
        <p:nvSpPr>
          <p:cNvPr id="21" name="TextBox 20"/>
          <p:cNvSpPr txBox="1"/>
          <p:nvPr/>
        </p:nvSpPr>
        <p:spPr>
          <a:xfrm>
            <a:off x="20782" y="2108939"/>
            <a:ext cx="6382751" cy="3477875"/>
          </a:xfrm>
          <a:prstGeom prst="rect">
            <a:avLst/>
          </a:prstGeom>
          <a:noFill/>
        </p:spPr>
        <p:txBody>
          <a:bodyPr wrap="square" rtlCol="0">
            <a:spAutoFit/>
          </a:bodyPr>
          <a:lstStyle/>
          <a:p>
            <a:pPr marL="685800" indent="-685800">
              <a:buClr>
                <a:schemeClr val="accent1"/>
              </a:buClr>
              <a:buFont typeface="Wingdings" panose="05000000000000000000" pitchFamily="2" charset="2"/>
              <a:buChar char="Ø"/>
            </a:pPr>
            <a:r>
              <a:rPr lang="en-US" sz="4400" dirty="0" smtClean="0">
                <a:solidFill>
                  <a:schemeClr val="bg1"/>
                </a:solidFill>
                <a:effectLst>
                  <a:outerShdw blurRad="38100" dist="38100" dir="2700000" algn="tl">
                    <a:srgbClr val="000000">
                      <a:alpha val="43137"/>
                    </a:srgbClr>
                  </a:outerShdw>
                </a:effectLst>
                <a:latin typeface="Futura Medium"/>
                <a:cs typeface="Albany AMT" panose="020B0604020202020204" pitchFamily="34" charset="0"/>
              </a:rPr>
              <a:t>What are poor </a:t>
            </a:r>
            <a:r>
              <a:rPr lang="en-US" sz="4400" dirty="0" smtClean="0">
                <a:solidFill>
                  <a:schemeClr val="accent1">
                    <a:lumMod val="20000"/>
                    <a:lumOff val="80000"/>
                  </a:schemeClr>
                </a:solidFill>
                <a:effectLst>
                  <a:outerShdw blurRad="38100" dist="38100" dir="2700000" algn="tl">
                    <a:srgbClr val="000000">
                      <a:alpha val="43137"/>
                    </a:srgbClr>
                  </a:outerShdw>
                </a:effectLst>
                <a:latin typeface="Futura Medium"/>
                <a:cs typeface="Albany AMT" panose="020B0604020202020204" pitchFamily="34" charset="0"/>
              </a:rPr>
              <a:t>postures</a:t>
            </a:r>
            <a:r>
              <a:rPr lang="en-US" sz="4400" dirty="0" smtClean="0">
                <a:solidFill>
                  <a:schemeClr val="bg1"/>
                </a:solidFill>
                <a:effectLst>
                  <a:outerShdw blurRad="38100" dist="38100" dir="2700000" algn="tl">
                    <a:srgbClr val="000000">
                      <a:alpha val="43137"/>
                    </a:srgbClr>
                  </a:outerShdw>
                </a:effectLst>
                <a:latin typeface="Futura Medium"/>
                <a:cs typeface="Albany AMT" panose="020B0604020202020204" pitchFamily="34" charset="0"/>
              </a:rPr>
              <a:t>?</a:t>
            </a:r>
          </a:p>
          <a:p>
            <a:pPr marL="685800" indent="-685800">
              <a:buClr>
                <a:schemeClr val="accent1"/>
              </a:buClr>
              <a:buFont typeface="Wingdings" panose="05000000000000000000" pitchFamily="2" charset="2"/>
              <a:buChar char="Ø"/>
            </a:pPr>
            <a:endParaRPr lang="en-US" sz="4400" dirty="0" smtClean="0">
              <a:solidFill>
                <a:schemeClr val="bg1"/>
              </a:solidFill>
              <a:effectLst>
                <a:outerShdw blurRad="38100" dist="38100" dir="2700000" algn="tl">
                  <a:srgbClr val="000000">
                    <a:alpha val="43137"/>
                  </a:srgbClr>
                </a:outerShdw>
              </a:effectLst>
              <a:latin typeface="Futura Medium"/>
              <a:cs typeface="Albany AMT" panose="020B0604020202020204" pitchFamily="34" charset="0"/>
            </a:endParaRPr>
          </a:p>
          <a:p>
            <a:pPr marL="685800" indent="-685800">
              <a:buClr>
                <a:schemeClr val="accent1"/>
              </a:buClr>
              <a:buFont typeface="Wingdings" panose="05000000000000000000" pitchFamily="2" charset="2"/>
              <a:buChar char="Ø"/>
            </a:pPr>
            <a:r>
              <a:rPr lang="en-US" sz="4400" dirty="0" smtClean="0">
                <a:solidFill>
                  <a:schemeClr val="bg1"/>
                </a:solidFill>
                <a:effectLst>
                  <a:outerShdw blurRad="38100" dist="38100" dir="2700000" algn="tl">
                    <a:srgbClr val="000000">
                      <a:alpha val="43137"/>
                    </a:srgbClr>
                  </a:outerShdw>
                </a:effectLst>
                <a:latin typeface="Futura Medium"/>
                <a:cs typeface="Albany AMT" panose="020B0604020202020204" pitchFamily="34" charset="0"/>
              </a:rPr>
              <a:t>What are the </a:t>
            </a:r>
            <a:r>
              <a:rPr lang="en-US" sz="4400" dirty="0" smtClean="0">
                <a:solidFill>
                  <a:schemeClr val="accent1">
                    <a:lumMod val="20000"/>
                    <a:lumOff val="80000"/>
                  </a:schemeClr>
                </a:solidFill>
                <a:effectLst>
                  <a:outerShdw blurRad="38100" dist="38100" dir="2700000" algn="tl">
                    <a:srgbClr val="000000">
                      <a:alpha val="43137"/>
                    </a:srgbClr>
                  </a:outerShdw>
                </a:effectLst>
                <a:latin typeface="Futura Medium"/>
                <a:cs typeface="Albany AMT" panose="020B0604020202020204" pitchFamily="34" charset="0"/>
              </a:rPr>
              <a:t>effects</a:t>
            </a:r>
            <a:r>
              <a:rPr lang="en-US" sz="4400" dirty="0" smtClean="0">
                <a:solidFill>
                  <a:schemeClr val="bg1"/>
                </a:solidFill>
                <a:effectLst>
                  <a:outerShdw blurRad="38100" dist="38100" dir="2700000" algn="tl">
                    <a:srgbClr val="000000">
                      <a:alpha val="43137"/>
                    </a:srgbClr>
                  </a:outerShdw>
                </a:effectLst>
                <a:latin typeface="Futura Medium"/>
                <a:cs typeface="Albany AMT" panose="020B0604020202020204" pitchFamily="34" charset="0"/>
              </a:rPr>
              <a:t> for teachers?</a:t>
            </a:r>
            <a:endParaRPr lang="en-US" sz="4400" dirty="0">
              <a:solidFill>
                <a:schemeClr val="bg1"/>
              </a:solidFill>
              <a:effectLst>
                <a:outerShdw blurRad="38100" dist="38100" dir="2700000" algn="tl">
                  <a:srgbClr val="000000">
                    <a:alpha val="43137"/>
                  </a:srgbClr>
                </a:outerShdw>
              </a:effectLst>
              <a:latin typeface="Futura Medium"/>
              <a:cs typeface="Albany AMT" panose="020B0604020202020204" pitchFamily="34" charset="0"/>
            </a:endParaRPr>
          </a:p>
        </p:txBody>
      </p:sp>
      <p:pic>
        <p:nvPicPr>
          <p:cNvPr id="2" name="Picture 1"/>
          <p:cNvPicPr>
            <a:picLocks noChangeAspect="1"/>
          </p:cNvPicPr>
          <p:nvPr/>
        </p:nvPicPr>
        <p:blipFill>
          <a:blip r:embed="rId14"/>
          <a:stretch>
            <a:fillRect/>
          </a:stretch>
        </p:blipFill>
        <p:spPr>
          <a:xfrm>
            <a:off x="6424315" y="3290868"/>
            <a:ext cx="5572304" cy="3592531"/>
          </a:xfrm>
          <a:prstGeom prst="rect">
            <a:avLst/>
          </a:prstGeom>
          <a:effectLst/>
        </p:spPr>
      </p:pic>
    </p:spTree>
    <p:extLst>
      <p:ext uri="{BB962C8B-B14F-4D97-AF65-F5344CB8AC3E}">
        <p14:creationId xmlns:p14="http://schemas.microsoft.com/office/powerpoint/2010/main" val="7257626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flipH="1" flipV="1">
            <a:off x="-1" y="1814086"/>
            <a:ext cx="5956661" cy="1815887"/>
          </a:xfrm>
          <a:prstGeom prst="rect">
            <a:avLst/>
          </a:prstGeom>
        </p:spPr>
      </p:pic>
      <p:pic>
        <p:nvPicPr>
          <p:cNvPr id="19" name="Picture 18"/>
          <p:cNvPicPr>
            <a:picLocks noChangeAspect="1"/>
          </p:cNvPicPr>
          <p:nvPr/>
        </p:nvPicPr>
        <p:blipFill>
          <a:blip r:embed="rId3"/>
          <a:stretch>
            <a:fillRect/>
          </a:stretch>
        </p:blipFill>
        <p:spPr>
          <a:xfrm flipH="1">
            <a:off x="0" y="3628188"/>
            <a:ext cx="5956662" cy="1835055"/>
          </a:xfrm>
          <a:prstGeom prst="rect">
            <a:avLst/>
          </a:prstGeom>
        </p:spPr>
      </p:pic>
      <p:pic>
        <p:nvPicPr>
          <p:cNvPr id="20" name="Picture 19"/>
          <p:cNvPicPr>
            <a:picLocks noChangeAspect="1"/>
          </p:cNvPicPr>
          <p:nvPr/>
        </p:nvPicPr>
        <p:blipFill>
          <a:blip r:embed="rId3"/>
          <a:stretch>
            <a:fillRect/>
          </a:stretch>
        </p:blipFill>
        <p:spPr>
          <a:xfrm flipH="1" flipV="1">
            <a:off x="0" y="5445849"/>
            <a:ext cx="5956662" cy="1411580"/>
          </a:xfrm>
          <a:prstGeom prst="rect">
            <a:avLst/>
          </a:prstGeom>
        </p:spPr>
      </p:pic>
      <p:pic>
        <p:nvPicPr>
          <p:cNvPr id="18" name="Picture 17"/>
          <p:cNvPicPr>
            <a:picLocks noChangeAspect="1"/>
          </p:cNvPicPr>
          <p:nvPr/>
        </p:nvPicPr>
        <p:blipFill>
          <a:blip r:embed="rId3"/>
          <a:stretch>
            <a:fillRect/>
          </a:stretch>
        </p:blipFill>
        <p:spPr>
          <a:xfrm flipH="1">
            <a:off x="0" y="-1790"/>
            <a:ext cx="5956662" cy="1835055"/>
          </a:xfrm>
          <a:prstGeom prst="rect">
            <a:avLst/>
          </a:prstGeom>
        </p:spPr>
      </p:pic>
      <p:pic>
        <p:nvPicPr>
          <p:cNvPr id="10" name="Picture 9"/>
          <p:cNvPicPr>
            <a:picLocks noChangeAspect="1"/>
          </p:cNvPicPr>
          <p:nvPr/>
        </p:nvPicPr>
        <p:blipFill>
          <a:blip r:embed="rId4"/>
          <a:stretch>
            <a:fillRect/>
          </a:stretch>
        </p:blipFill>
        <p:spPr>
          <a:xfrm flipV="1">
            <a:off x="5956662" y="1833270"/>
            <a:ext cx="6235338" cy="3208282"/>
          </a:xfrm>
          <a:prstGeom prst="rect">
            <a:avLst/>
          </a:prstGeom>
        </p:spPr>
      </p:pic>
      <p:pic>
        <p:nvPicPr>
          <p:cNvPr id="12" name="Picture 11"/>
          <p:cNvPicPr>
            <a:picLocks noChangeAspect="1"/>
          </p:cNvPicPr>
          <p:nvPr/>
        </p:nvPicPr>
        <p:blipFill>
          <a:blip r:embed="rId4"/>
          <a:stretch>
            <a:fillRect/>
          </a:stretch>
        </p:blipFill>
        <p:spPr>
          <a:xfrm>
            <a:off x="5956662" y="5041557"/>
            <a:ext cx="6235338" cy="1816442"/>
          </a:xfrm>
          <a:prstGeom prst="rect">
            <a:avLst/>
          </a:prstGeom>
        </p:spPr>
      </p:pic>
      <p:pic>
        <p:nvPicPr>
          <p:cNvPr id="9" name="Picture 8"/>
          <p:cNvPicPr>
            <a:picLocks noChangeAspect="1"/>
          </p:cNvPicPr>
          <p:nvPr/>
        </p:nvPicPr>
        <p:blipFill>
          <a:blip r:embed="rId4"/>
          <a:stretch>
            <a:fillRect/>
          </a:stretch>
        </p:blipFill>
        <p:spPr>
          <a:xfrm>
            <a:off x="5956662" y="0"/>
            <a:ext cx="6235338" cy="183327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515" y="1721475"/>
            <a:ext cx="4868461" cy="4721996"/>
          </a:xfrm>
          <a:prstGeom prst="rect">
            <a:avLst/>
          </a:prstGeom>
          <a:solidFill>
            <a:schemeClr val="bg1"/>
          </a:solidFill>
          <a:effectLst>
            <a:glow rad="228600">
              <a:schemeClr val="accent5">
                <a:satMod val="175000"/>
                <a:alpha val="40000"/>
              </a:schemeClr>
            </a:glow>
          </a:effectLst>
        </p:spPr>
      </p:pic>
      <p:sp>
        <p:nvSpPr>
          <p:cNvPr id="4" name="TextBox 3"/>
          <p:cNvSpPr txBox="1"/>
          <p:nvPr/>
        </p:nvSpPr>
        <p:spPr>
          <a:xfrm>
            <a:off x="-56720" y="2350043"/>
            <a:ext cx="6526288" cy="4093428"/>
          </a:xfrm>
          <a:prstGeom prst="rect">
            <a:avLst/>
          </a:prstGeom>
          <a:noFill/>
        </p:spPr>
        <p:txBody>
          <a:bodyPr wrap="square" rtlCol="0">
            <a:spAutoFit/>
          </a:bodyPr>
          <a:lstStyle/>
          <a:p>
            <a:pPr marL="571500" indent="-571500">
              <a:buClr>
                <a:schemeClr val="accent1"/>
              </a:buClr>
              <a:buFont typeface="Wingdings" panose="05000000000000000000" pitchFamily="2" charset="2"/>
              <a:buChar char="Ø"/>
            </a:pPr>
            <a:r>
              <a:rPr lang="en-US" sz="3600" dirty="0" smtClean="0">
                <a:solidFill>
                  <a:schemeClr val="bg1"/>
                </a:solidFill>
                <a:latin typeface="Futura Medium" charset="0"/>
                <a:ea typeface="Futura Medium" charset="0"/>
                <a:cs typeface="Futura Medium" charset="0"/>
              </a:rPr>
              <a:t>When to Consider Orthotics</a:t>
            </a:r>
          </a:p>
          <a:p>
            <a:pPr marL="571500" indent="-571500">
              <a:buClr>
                <a:schemeClr val="accent1"/>
              </a:buClr>
              <a:buFont typeface="Wingdings" panose="05000000000000000000" pitchFamily="2" charset="2"/>
              <a:buChar char="Ø"/>
            </a:pPr>
            <a:endParaRPr lang="en-US" sz="3600" dirty="0">
              <a:solidFill>
                <a:schemeClr val="bg1"/>
              </a:solidFill>
              <a:latin typeface="Futura Medium" charset="0"/>
              <a:ea typeface="Futura Medium" charset="0"/>
              <a:cs typeface="Futura Medium" charset="0"/>
            </a:endParaRPr>
          </a:p>
          <a:p>
            <a:pPr marL="571500" indent="-571500">
              <a:buClr>
                <a:schemeClr val="accent1"/>
              </a:buClr>
              <a:buFont typeface="Wingdings" panose="05000000000000000000" pitchFamily="2" charset="2"/>
              <a:buChar char="Ø"/>
            </a:pPr>
            <a:r>
              <a:rPr lang="en-US" sz="3600" dirty="0" smtClean="0">
                <a:solidFill>
                  <a:schemeClr val="bg1"/>
                </a:solidFill>
                <a:latin typeface="Futura Medium" charset="0"/>
                <a:ea typeface="Futura Medium" charset="0"/>
                <a:cs typeface="Futura Medium" charset="0"/>
              </a:rPr>
              <a:t>What Type Is Right For You</a:t>
            </a:r>
          </a:p>
          <a:p>
            <a:pPr marL="571500" indent="-571500">
              <a:buClr>
                <a:schemeClr val="accent1"/>
              </a:buClr>
              <a:buFont typeface="Wingdings" panose="05000000000000000000" pitchFamily="2" charset="2"/>
              <a:buChar char="Ø"/>
            </a:pPr>
            <a:endParaRPr lang="en-US" sz="3600" dirty="0">
              <a:solidFill>
                <a:schemeClr val="bg1"/>
              </a:solidFill>
              <a:latin typeface="Futura Medium" charset="0"/>
              <a:ea typeface="Futura Medium" charset="0"/>
              <a:cs typeface="Futura Medium" charset="0"/>
            </a:endParaRPr>
          </a:p>
          <a:p>
            <a:pPr marL="571500" indent="-571500">
              <a:buClr>
                <a:schemeClr val="accent1"/>
              </a:buClr>
              <a:buFont typeface="Wingdings" panose="05000000000000000000" pitchFamily="2" charset="2"/>
              <a:buChar char="Ø"/>
            </a:pPr>
            <a:r>
              <a:rPr lang="en-US" sz="3600" dirty="0" smtClean="0">
                <a:solidFill>
                  <a:schemeClr val="bg1"/>
                </a:solidFill>
                <a:latin typeface="Futura Medium" charset="0"/>
                <a:ea typeface="Futura Medium" charset="0"/>
                <a:cs typeface="Futura Medium" charset="0"/>
              </a:rPr>
              <a:t>Appropriate Fit</a:t>
            </a:r>
            <a:endParaRPr lang="en-US" sz="3600" dirty="0">
              <a:solidFill>
                <a:schemeClr val="bg1"/>
              </a:solidFill>
              <a:latin typeface="Futura Medium" charset="0"/>
              <a:ea typeface="Futura Medium" charset="0"/>
              <a:cs typeface="Futura Medium" charset="0"/>
            </a:endParaRPr>
          </a:p>
          <a:p>
            <a:endParaRPr lang="en-US" sz="3200" dirty="0" smtClean="0">
              <a:solidFill>
                <a:schemeClr val="bg1"/>
              </a:solidFill>
            </a:endParaRPr>
          </a:p>
          <a:p>
            <a:endParaRPr lang="en-US" sz="2400" dirty="0"/>
          </a:p>
          <a:p>
            <a:endParaRPr lang="en-US" sz="2400" dirty="0"/>
          </a:p>
        </p:txBody>
      </p:sp>
      <p:sp>
        <p:nvSpPr>
          <p:cNvPr id="5" name="TextBox 4"/>
          <p:cNvSpPr txBox="1"/>
          <p:nvPr/>
        </p:nvSpPr>
        <p:spPr>
          <a:xfrm>
            <a:off x="153346" y="17393"/>
            <a:ext cx="8866412" cy="1815882"/>
          </a:xfrm>
          <a:prstGeom prst="rect">
            <a:avLst/>
          </a:prstGeom>
          <a:noFill/>
        </p:spPr>
        <p:txBody>
          <a:bodyPr wrap="square" rtlCol="0">
            <a:spAutoFit/>
          </a:bodyPr>
          <a:lstStyle/>
          <a:p>
            <a:r>
              <a:rPr lang="en-US" sz="4800" u="sng" dirty="0" smtClean="0">
                <a:solidFill>
                  <a:srgbClr val="FFC000"/>
                </a:solidFill>
                <a:effectLst>
                  <a:outerShdw blurRad="50800" dist="50800" dir="5400000" algn="ctr" rotWithShape="0">
                    <a:schemeClr val="tx1"/>
                  </a:outerShdw>
                </a:effectLst>
                <a:latin typeface="Futura Medium" charset="0"/>
                <a:ea typeface="Futura Medium" charset="0"/>
                <a:cs typeface="Futura Medium" charset="0"/>
              </a:rPr>
              <a:t>SESSION TWO</a:t>
            </a:r>
          </a:p>
          <a:p>
            <a:endParaRPr lang="en-US" sz="1000" u="sng" dirty="0" smtClean="0">
              <a:solidFill>
                <a:schemeClr val="accent1">
                  <a:lumMod val="20000"/>
                  <a:lumOff val="80000"/>
                </a:schemeClr>
              </a:solidFill>
              <a:effectLst>
                <a:outerShdw blurRad="50800" dist="50800" dir="5400000" algn="ctr" rotWithShape="0">
                  <a:schemeClr val="tx1"/>
                </a:outerShdw>
              </a:effectLst>
              <a:latin typeface="Futura Medium" charset="0"/>
              <a:ea typeface="Futura Medium" charset="0"/>
              <a:cs typeface="Futura Medium" charset="0"/>
            </a:endParaRPr>
          </a:p>
          <a:p>
            <a:r>
              <a:rPr lang="en-US" sz="5400" i="1" dirty="0" smtClean="0">
                <a:solidFill>
                  <a:schemeClr val="accent1">
                    <a:lumMod val="40000"/>
                    <a:lumOff val="60000"/>
                  </a:schemeClr>
                </a:solidFill>
                <a:effectLst>
                  <a:outerShdw blurRad="50800" dist="50800" dir="5400000" algn="ctr" rotWithShape="0">
                    <a:schemeClr val="tx1"/>
                  </a:outerShdw>
                </a:effectLst>
                <a:latin typeface="Futura Medium" charset="0"/>
                <a:ea typeface="Futura Medium" charset="0"/>
                <a:cs typeface="Futura Medium" charset="0"/>
              </a:rPr>
              <a:t>Shoe Orthotics</a:t>
            </a:r>
            <a:endParaRPr lang="en-US" sz="5400" i="1" dirty="0">
              <a:solidFill>
                <a:schemeClr val="accent1">
                  <a:lumMod val="40000"/>
                  <a:lumOff val="60000"/>
                </a:schemeClr>
              </a:solidFill>
              <a:effectLst>
                <a:outerShdw blurRad="50800" dist="50800" dir="5400000" algn="ctr" rotWithShape="0">
                  <a:schemeClr val="tx1"/>
                </a:outerShdw>
              </a:effectLst>
              <a:latin typeface="Futura Medium" charset="0"/>
              <a:ea typeface="Futura Medium" charset="0"/>
              <a:cs typeface="Futura Medium" charset="0"/>
            </a:endParaRPr>
          </a:p>
        </p:txBody>
      </p:sp>
      <p:pic>
        <p:nvPicPr>
          <p:cNvPr id="11" name="Picture 10"/>
          <p:cNvPicPr>
            <a:picLocks noChangeAspect="1"/>
          </p:cNvPicPr>
          <p:nvPr/>
        </p:nvPicPr>
        <p:blipFill>
          <a:blip r:embed="rId6"/>
          <a:stretch>
            <a:fillRect/>
          </a:stretch>
        </p:blipFill>
        <p:spPr>
          <a:xfrm>
            <a:off x="11237952" y="94786"/>
            <a:ext cx="823784" cy="894394"/>
          </a:xfrm>
          <a:prstGeom prst="rect">
            <a:avLst/>
          </a:prstGeom>
          <a:effectLst>
            <a:glow rad="152400">
              <a:schemeClr val="accent1">
                <a:alpha val="40000"/>
              </a:schemeClr>
            </a:glow>
            <a:outerShdw dist="38100" sx="1000" sy="1000" algn="ctr" rotWithShape="0">
              <a:srgbClr val="000000"/>
            </a:outerShdw>
            <a:softEdge rad="50800"/>
          </a:effectLst>
        </p:spPr>
      </p:pic>
    </p:spTree>
    <p:extLst>
      <p:ext uri="{BB962C8B-B14F-4D97-AF65-F5344CB8AC3E}">
        <p14:creationId xmlns:p14="http://schemas.microsoft.com/office/powerpoint/2010/main" val="8963968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2390503" y="-3"/>
            <a:ext cx="2669410" cy="6857994"/>
          </a:xfrm>
          <a:prstGeom prst="rect">
            <a:avLst/>
          </a:prstGeom>
        </p:spPr>
      </p:pic>
      <p:pic>
        <p:nvPicPr>
          <p:cNvPr id="20" name="Picture 19"/>
          <p:cNvPicPr>
            <a:picLocks noChangeAspect="1"/>
          </p:cNvPicPr>
          <p:nvPr/>
        </p:nvPicPr>
        <p:blipFill>
          <a:blip r:embed="rId4"/>
          <a:stretch>
            <a:fillRect/>
          </a:stretch>
        </p:blipFill>
        <p:spPr>
          <a:xfrm flipV="1">
            <a:off x="5031617" y="2274393"/>
            <a:ext cx="7156029" cy="2692907"/>
          </a:xfrm>
          <a:prstGeom prst="rect">
            <a:avLst/>
          </a:prstGeom>
        </p:spPr>
      </p:pic>
      <p:pic>
        <p:nvPicPr>
          <p:cNvPr id="18" name="Picture 17"/>
          <p:cNvPicPr>
            <a:picLocks noChangeAspect="1"/>
          </p:cNvPicPr>
          <p:nvPr/>
        </p:nvPicPr>
        <p:blipFill>
          <a:blip r:embed="rId5"/>
          <a:stretch>
            <a:fillRect/>
          </a:stretch>
        </p:blipFill>
        <p:spPr>
          <a:xfrm flipV="1">
            <a:off x="0" y="3331467"/>
            <a:ext cx="2390503" cy="3526525"/>
          </a:xfrm>
          <a:prstGeom prst="rect">
            <a:avLst/>
          </a:prstGeom>
        </p:spPr>
      </p:pic>
      <p:pic>
        <p:nvPicPr>
          <p:cNvPr id="17" name="Picture 16"/>
          <p:cNvPicPr>
            <a:picLocks noChangeAspect="1"/>
          </p:cNvPicPr>
          <p:nvPr/>
        </p:nvPicPr>
        <p:blipFill rotWithShape="1">
          <a:blip r:embed="rId6"/>
          <a:srcRect b="2857"/>
          <a:stretch/>
        </p:blipFill>
        <p:spPr>
          <a:xfrm flipV="1">
            <a:off x="5055136" y="4967299"/>
            <a:ext cx="7136864" cy="1890691"/>
          </a:xfrm>
          <a:prstGeom prst="rect">
            <a:avLst/>
          </a:prstGeom>
        </p:spPr>
      </p:pic>
      <p:pic>
        <p:nvPicPr>
          <p:cNvPr id="12" name="Picture 11"/>
          <p:cNvPicPr>
            <a:picLocks noChangeAspect="1"/>
          </p:cNvPicPr>
          <p:nvPr/>
        </p:nvPicPr>
        <p:blipFill rotWithShape="1">
          <a:blip r:embed="rId7"/>
          <a:srcRect b="4762"/>
          <a:stretch/>
        </p:blipFill>
        <p:spPr>
          <a:xfrm flipH="1" flipV="1">
            <a:off x="5055127" y="-4"/>
            <a:ext cx="7136859" cy="2301928"/>
          </a:xfrm>
          <a:prstGeom prst="rect">
            <a:avLst/>
          </a:prstGeom>
        </p:spPr>
      </p:pic>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b="16152"/>
          <a:stretch/>
        </p:blipFill>
        <p:spPr>
          <a:xfrm>
            <a:off x="0" y="1"/>
            <a:ext cx="2390503" cy="3409406"/>
          </a:xfrm>
          <a:prstGeom prst="rect">
            <a:avLst/>
          </a:prstGeom>
        </p:spPr>
      </p:pic>
      <p:sp>
        <p:nvSpPr>
          <p:cNvPr id="9" name="TextBox 8"/>
          <p:cNvSpPr txBox="1"/>
          <p:nvPr/>
        </p:nvSpPr>
        <p:spPr>
          <a:xfrm>
            <a:off x="1501062" y="4184897"/>
            <a:ext cx="2286000" cy="369332"/>
          </a:xfrm>
          <a:prstGeom prst="rect">
            <a:avLst/>
          </a:prstGeom>
          <a:noFill/>
          <a:ln w="31750">
            <a:solidFill>
              <a:schemeClr val="tx2"/>
            </a:solidFill>
          </a:ln>
        </p:spPr>
        <p:txBody>
          <a:bodyPr wrap="square" rtlCol="0">
            <a:spAutoFit/>
          </a:bodyPr>
          <a:lstStyle/>
          <a:p>
            <a:pPr marL="285750" indent="-285750">
              <a:buFont typeface="Wingdings" charset="2"/>
              <a:buChar char="Ø"/>
            </a:pPr>
            <a:endParaRPr lang="en-US" dirty="0" smtClean="0">
              <a:solidFill>
                <a:schemeClr val="bg1"/>
              </a:solidFill>
            </a:endParaRPr>
          </a:p>
        </p:txBody>
      </p:sp>
      <p:sp>
        <p:nvSpPr>
          <p:cNvPr id="2" name="Title 1"/>
          <p:cNvSpPr>
            <a:spLocks noGrp="1"/>
          </p:cNvSpPr>
          <p:nvPr>
            <p:ph type="title"/>
          </p:nvPr>
        </p:nvSpPr>
        <p:spPr>
          <a:xfrm>
            <a:off x="2616158" y="179614"/>
            <a:ext cx="5323342" cy="1990100"/>
          </a:xfrm>
        </p:spPr>
        <p:txBody>
          <a:bodyPr/>
          <a:lstStyle/>
          <a:p>
            <a:r>
              <a:rPr lang="en-US" sz="2400" i="1" smtClean="0">
                <a:solidFill>
                  <a:schemeClr val="accent4">
                    <a:lumMod val="20000"/>
                    <a:lumOff val="80000"/>
                  </a:schemeClr>
                </a:solidFill>
                <a:latin typeface="Futura Medium" charset="0"/>
                <a:ea typeface="Futura Medium" charset="0"/>
                <a:cs typeface="Futura Medium" charset="0"/>
              </a:rPr>
              <a:t/>
            </a:r>
            <a:br>
              <a:rPr lang="en-US" sz="2400" i="1" smtClean="0">
                <a:solidFill>
                  <a:schemeClr val="accent4">
                    <a:lumMod val="20000"/>
                    <a:lumOff val="80000"/>
                  </a:schemeClr>
                </a:solidFill>
                <a:latin typeface="Futura Medium" charset="0"/>
                <a:ea typeface="Futura Medium" charset="0"/>
                <a:cs typeface="Futura Medium" charset="0"/>
              </a:rPr>
            </a:br>
            <a:r>
              <a:rPr lang="en-US" sz="2000" i="1" dirty="0" smtClean="0">
                <a:solidFill>
                  <a:schemeClr val="accent4">
                    <a:lumMod val="20000"/>
                    <a:lumOff val="80000"/>
                  </a:schemeClr>
                </a:solidFill>
                <a:latin typeface="Futura Medium" charset="0"/>
                <a:ea typeface="Futura Medium" charset="0"/>
                <a:cs typeface="Futura Medium" charset="0"/>
              </a:rPr>
              <a:t/>
            </a:r>
            <a:br>
              <a:rPr lang="en-US" sz="2000" i="1" dirty="0" smtClean="0">
                <a:solidFill>
                  <a:schemeClr val="accent4">
                    <a:lumMod val="20000"/>
                    <a:lumOff val="80000"/>
                  </a:schemeClr>
                </a:solidFill>
                <a:latin typeface="Futura Medium" charset="0"/>
                <a:ea typeface="Futura Medium" charset="0"/>
                <a:cs typeface="Futura Medium" charset="0"/>
              </a:rPr>
            </a:br>
            <a:r>
              <a:rPr lang="en-US" sz="6600" i="1" dirty="0" smtClean="0">
                <a:solidFill>
                  <a:schemeClr val="accent4">
                    <a:lumMod val="20000"/>
                    <a:lumOff val="80000"/>
                  </a:schemeClr>
                </a:solidFill>
                <a:latin typeface="Futura Medium" charset="0"/>
                <a:ea typeface="Futura Medium" charset="0"/>
                <a:cs typeface="Futura Medium" charset="0"/>
              </a:rPr>
              <a:t/>
            </a:r>
            <a:br>
              <a:rPr lang="en-US" sz="6600" i="1" dirty="0" smtClean="0">
                <a:solidFill>
                  <a:schemeClr val="accent4">
                    <a:lumMod val="20000"/>
                    <a:lumOff val="80000"/>
                  </a:schemeClr>
                </a:solidFill>
                <a:latin typeface="Futura Medium" charset="0"/>
                <a:ea typeface="Futura Medium" charset="0"/>
                <a:cs typeface="Futura Medium" charset="0"/>
              </a:rPr>
            </a:br>
            <a:endParaRPr lang="en-US" sz="6600" i="1" dirty="0">
              <a:solidFill>
                <a:schemeClr val="accent4">
                  <a:lumMod val="20000"/>
                  <a:lumOff val="80000"/>
                </a:schemeClr>
              </a:solidFill>
              <a:latin typeface="Futura Medium" charset="0"/>
              <a:ea typeface="Futura Medium" charset="0"/>
              <a:cs typeface="Futura Medium" charset="0"/>
            </a:endParaRPr>
          </a:p>
        </p:txBody>
      </p:sp>
      <p:sp>
        <p:nvSpPr>
          <p:cNvPr id="14" name="TextBox 13"/>
          <p:cNvSpPr txBox="1"/>
          <p:nvPr/>
        </p:nvSpPr>
        <p:spPr>
          <a:xfrm>
            <a:off x="0" y="-37178"/>
            <a:ext cx="9809730" cy="2339102"/>
          </a:xfrm>
          <a:prstGeom prst="rect">
            <a:avLst/>
          </a:prstGeom>
          <a:noFill/>
        </p:spPr>
        <p:txBody>
          <a:bodyPr wrap="square" rtlCol="0">
            <a:spAutoFit/>
          </a:bodyPr>
          <a:lstStyle/>
          <a:p>
            <a:r>
              <a:rPr lang="en-US" sz="4800" u="sng" dirty="0" smtClean="0">
                <a:solidFill>
                  <a:srgbClr val="FFC000"/>
                </a:solidFill>
                <a:effectLst>
                  <a:outerShdw blurRad="50800" dist="50800" dir="5400000" algn="ctr" rotWithShape="0">
                    <a:schemeClr val="tx1"/>
                  </a:outerShdw>
                </a:effectLst>
                <a:latin typeface="Futura Medium" charset="0"/>
                <a:ea typeface="Futura Medium" charset="0"/>
                <a:cs typeface="Futura Medium" charset="0"/>
              </a:rPr>
              <a:t>SESSION THREE</a:t>
            </a:r>
          </a:p>
          <a:p>
            <a:endParaRPr lang="en-US" sz="1000" i="1" u="sng" dirty="0" smtClean="0">
              <a:solidFill>
                <a:schemeClr val="accent1">
                  <a:lumMod val="20000"/>
                  <a:lumOff val="80000"/>
                </a:schemeClr>
              </a:solidFill>
              <a:effectLst>
                <a:outerShdw blurRad="50800" dist="50800" dir="5400000" algn="ctr" rotWithShape="0">
                  <a:schemeClr val="tx1"/>
                </a:outerShdw>
              </a:effectLst>
              <a:latin typeface="Futura Medium" charset="0"/>
              <a:ea typeface="Futura Medium" charset="0"/>
              <a:cs typeface="Futura Medium" charset="0"/>
            </a:endParaRPr>
          </a:p>
          <a:p>
            <a:r>
              <a:rPr lang="en-US" sz="5400" i="1" dirty="0" smtClean="0">
                <a:solidFill>
                  <a:schemeClr val="accent1">
                    <a:lumMod val="60000"/>
                    <a:lumOff val="40000"/>
                  </a:schemeClr>
                </a:solidFill>
                <a:effectLst>
                  <a:outerShdw blurRad="50800" dist="50800" dir="5400000" algn="ctr" rotWithShape="0">
                    <a:schemeClr val="tx1"/>
                  </a:outerShdw>
                </a:effectLst>
                <a:latin typeface="Futura Medium" charset="0"/>
                <a:ea typeface="Futura Medium" charset="0"/>
                <a:cs typeface="Futura Medium" charset="0"/>
              </a:rPr>
              <a:t>Mindful Eating</a:t>
            </a:r>
          </a:p>
          <a:p>
            <a:pPr marL="685800" indent="-685800">
              <a:buFontTx/>
              <a:buChar char="-"/>
            </a:pPr>
            <a:endParaRPr lang="en-US" dirty="0" smtClean="0">
              <a:solidFill>
                <a:schemeClr val="accent4">
                  <a:lumMod val="20000"/>
                  <a:lumOff val="80000"/>
                </a:schemeClr>
              </a:solidFill>
              <a:latin typeface="Futura Medium" charset="0"/>
              <a:ea typeface="Futura Medium" charset="0"/>
              <a:cs typeface="Futura Medium" charset="0"/>
            </a:endParaRPr>
          </a:p>
          <a:p>
            <a:endParaRPr lang="en-US" sz="1600" dirty="0">
              <a:solidFill>
                <a:schemeClr val="accent6">
                  <a:lumMod val="75000"/>
                </a:schemeClr>
              </a:solidFill>
              <a:latin typeface="Futura Medium" charset="0"/>
              <a:ea typeface="Futura Medium" charset="0"/>
              <a:cs typeface="Futura Medium" charset="0"/>
            </a:endParaRPr>
          </a:p>
        </p:txBody>
      </p:sp>
      <p:pic>
        <p:nvPicPr>
          <p:cNvPr id="6" name="Picture 5"/>
          <p:cNvPicPr>
            <a:picLocks noChangeAspect="1"/>
          </p:cNvPicPr>
          <p:nvPr/>
        </p:nvPicPr>
        <p:blipFill>
          <a:blip r:embed="rId9"/>
          <a:stretch>
            <a:fillRect/>
          </a:stretch>
        </p:blipFill>
        <p:spPr>
          <a:xfrm>
            <a:off x="11113369" y="82074"/>
            <a:ext cx="873211" cy="948058"/>
          </a:xfrm>
          <a:prstGeom prst="rect">
            <a:avLst/>
          </a:prstGeom>
          <a:effectLst>
            <a:glow rad="152400">
              <a:schemeClr val="accent1">
                <a:alpha val="40000"/>
              </a:schemeClr>
            </a:glow>
          </a:effectLst>
        </p:spPr>
      </p:pic>
      <p:sp>
        <p:nvSpPr>
          <p:cNvPr id="7" name="Rectangle 6"/>
          <p:cNvSpPr/>
          <p:nvPr/>
        </p:nvSpPr>
        <p:spPr>
          <a:xfrm>
            <a:off x="5224569" y="2301924"/>
            <a:ext cx="7136859" cy="2862322"/>
          </a:xfrm>
          <a:prstGeom prst="rect">
            <a:avLst/>
          </a:prstGeom>
        </p:spPr>
        <p:txBody>
          <a:bodyPr wrap="square">
            <a:spAutoFit/>
          </a:bodyPr>
          <a:lstStyle/>
          <a:p>
            <a:pPr marL="571500" indent="-571500">
              <a:buClr>
                <a:schemeClr val="accent1"/>
              </a:buClr>
              <a:buFont typeface="Wingdings" panose="05000000000000000000" pitchFamily="2" charset="2"/>
              <a:buChar char="Ø"/>
            </a:pPr>
            <a:r>
              <a:rPr lang="en-US" sz="3600" dirty="0" smtClean="0">
                <a:solidFill>
                  <a:schemeClr val="bg1"/>
                </a:solidFill>
                <a:latin typeface="Futura Medium"/>
              </a:rPr>
              <a:t>Choosing Healthy Alternatives</a:t>
            </a:r>
          </a:p>
          <a:p>
            <a:pPr marL="571500" indent="-571500">
              <a:buClr>
                <a:schemeClr val="accent1"/>
              </a:buClr>
              <a:buFont typeface="Wingdings" panose="05000000000000000000" pitchFamily="2" charset="2"/>
              <a:buChar char="Ø"/>
            </a:pPr>
            <a:endParaRPr lang="en-US" sz="3600" dirty="0">
              <a:solidFill>
                <a:schemeClr val="bg1"/>
              </a:solidFill>
              <a:latin typeface="Futura Medium"/>
            </a:endParaRPr>
          </a:p>
          <a:p>
            <a:pPr marL="571500" indent="-571500">
              <a:buClr>
                <a:schemeClr val="accent1"/>
              </a:buClr>
              <a:buFont typeface="Wingdings" panose="05000000000000000000" pitchFamily="2" charset="2"/>
              <a:buChar char="Ø"/>
            </a:pPr>
            <a:r>
              <a:rPr lang="en-US" sz="3600" dirty="0" smtClean="0">
                <a:solidFill>
                  <a:schemeClr val="bg1"/>
                </a:solidFill>
                <a:latin typeface="Futura Medium"/>
              </a:rPr>
              <a:t>Applying </a:t>
            </a:r>
            <a:r>
              <a:rPr lang="en-US" sz="3600" dirty="0">
                <a:solidFill>
                  <a:schemeClr val="bg1"/>
                </a:solidFill>
                <a:latin typeface="Futura Medium"/>
              </a:rPr>
              <a:t>Mindfulness </a:t>
            </a:r>
            <a:r>
              <a:rPr lang="en-US" sz="3600" dirty="0" smtClean="0">
                <a:solidFill>
                  <a:schemeClr val="bg1"/>
                </a:solidFill>
                <a:latin typeface="Futura Medium"/>
              </a:rPr>
              <a:t>to Diet</a:t>
            </a:r>
          </a:p>
          <a:p>
            <a:pPr marL="571500" indent="-571500">
              <a:buClr>
                <a:schemeClr val="accent1"/>
              </a:buClr>
              <a:buFont typeface="Wingdings" panose="05000000000000000000" pitchFamily="2" charset="2"/>
              <a:buChar char="Ø"/>
            </a:pPr>
            <a:endParaRPr lang="en-US" sz="3600" dirty="0">
              <a:solidFill>
                <a:schemeClr val="bg1"/>
              </a:solidFill>
              <a:latin typeface="Futura Medium"/>
            </a:endParaRPr>
          </a:p>
          <a:p>
            <a:pPr marL="571500" indent="-571500">
              <a:buClr>
                <a:schemeClr val="accent1"/>
              </a:buClr>
              <a:buFont typeface="Wingdings" panose="05000000000000000000" pitchFamily="2" charset="2"/>
              <a:buChar char="Ø"/>
            </a:pPr>
            <a:r>
              <a:rPr lang="en-US" sz="3600" dirty="0" smtClean="0">
                <a:solidFill>
                  <a:schemeClr val="bg1"/>
                </a:solidFill>
                <a:latin typeface="Futura Medium"/>
              </a:rPr>
              <a:t>Tracking </a:t>
            </a:r>
            <a:r>
              <a:rPr lang="en-US" sz="3600" dirty="0">
                <a:solidFill>
                  <a:schemeClr val="bg1"/>
                </a:solidFill>
                <a:latin typeface="Futura Medium"/>
              </a:rPr>
              <a:t>Food Intake </a:t>
            </a:r>
          </a:p>
        </p:txBody>
      </p:sp>
      <p:sp>
        <p:nvSpPr>
          <p:cNvPr id="19" name="Content Placeholder 18"/>
          <p:cNvSpPr>
            <a:spLocks noGrp="1"/>
          </p:cNvSpPr>
          <p:nvPr>
            <p:ph idx="1"/>
          </p:nvPr>
        </p:nvSpPr>
        <p:spPr>
          <a:xfrm>
            <a:off x="1108639" y="2797590"/>
            <a:ext cx="3456235" cy="3087814"/>
          </a:xfrm>
        </p:spPr>
        <p:txBody>
          <a:bodyPr/>
          <a:lstStyle/>
          <a:p>
            <a:pPr lvl="1"/>
            <a:r>
              <a:rPr lang="en-US" dirty="0" err="1" smtClean="0"/>
              <a:t>jj</a:t>
            </a:r>
            <a:endParaRPr lang="en-US" dirty="0"/>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2999" y="2274393"/>
            <a:ext cx="4167408" cy="3503646"/>
          </a:xfrm>
          <a:prstGeom prst="rect">
            <a:avLst/>
          </a:prstGeom>
          <a:effectLst>
            <a:glow rad="127000">
              <a:schemeClr val="accent1">
                <a:lumMod val="40000"/>
                <a:lumOff val="60000"/>
              </a:schemeClr>
            </a:glow>
          </a:effectLst>
        </p:spPr>
      </p:pic>
    </p:spTree>
    <p:extLst>
      <p:ext uri="{BB962C8B-B14F-4D97-AF65-F5344CB8AC3E}">
        <p14:creationId xmlns:p14="http://schemas.microsoft.com/office/powerpoint/2010/main" val="16279381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flipH="1">
            <a:off x="6384904" y="1713964"/>
            <a:ext cx="5807095" cy="2437178"/>
          </a:xfrm>
          <a:prstGeom prst="rect">
            <a:avLst/>
          </a:prstGeom>
        </p:spPr>
      </p:pic>
      <p:pic>
        <p:nvPicPr>
          <p:cNvPr id="11" name="Picture 10"/>
          <p:cNvPicPr>
            <a:picLocks noChangeAspect="1"/>
          </p:cNvPicPr>
          <p:nvPr/>
        </p:nvPicPr>
        <p:blipFill>
          <a:blip r:embed="rId3"/>
          <a:stretch>
            <a:fillRect/>
          </a:stretch>
        </p:blipFill>
        <p:spPr>
          <a:xfrm flipH="1" flipV="1">
            <a:off x="6384902" y="4151142"/>
            <a:ext cx="5807093" cy="2706859"/>
          </a:xfrm>
          <a:prstGeom prst="rect">
            <a:avLst/>
          </a:prstGeom>
        </p:spPr>
      </p:pic>
      <p:pic>
        <p:nvPicPr>
          <p:cNvPr id="9" name="Picture 8"/>
          <p:cNvPicPr>
            <a:picLocks noChangeAspect="1"/>
          </p:cNvPicPr>
          <p:nvPr/>
        </p:nvPicPr>
        <p:blipFill>
          <a:blip r:embed="rId3"/>
          <a:stretch>
            <a:fillRect/>
          </a:stretch>
        </p:blipFill>
        <p:spPr>
          <a:xfrm flipH="1" flipV="1">
            <a:off x="6384906" y="0"/>
            <a:ext cx="5807094" cy="1713964"/>
          </a:xfrm>
          <a:prstGeom prst="rect">
            <a:avLst/>
          </a:prstGeom>
        </p:spPr>
      </p:pic>
      <p:pic>
        <p:nvPicPr>
          <p:cNvPr id="7" name="Picture 6"/>
          <p:cNvPicPr>
            <a:picLocks noChangeAspect="1"/>
          </p:cNvPicPr>
          <p:nvPr/>
        </p:nvPicPr>
        <p:blipFill>
          <a:blip r:embed="rId3"/>
          <a:stretch>
            <a:fillRect/>
          </a:stretch>
        </p:blipFill>
        <p:spPr>
          <a:xfrm>
            <a:off x="0" y="0"/>
            <a:ext cx="6384906" cy="1983643"/>
          </a:xfrm>
          <a:prstGeom prst="rect">
            <a:avLst/>
          </a:prstGeom>
        </p:spPr>
      </p:pic>
      <p:pic>
        <p:nvPicPr>
          <p:cNvPr id="2" name="Picture 1"/>
          <p:cNvPicPr>
            <a:picLocks noChangeAspect="1"/>
          </p:cNvPicPr>
          <p:nvPr/>
        </p:nvPicPr>
        <p:blipFill>
          <a:blip r:embed="rId3"/>
          <a:stretch>
            <a:fillRect/>
          </a:stretch>
        </p:blipFill>
        <p:spPr>
          <a:xfrm>
            <a:off x="-2223" y="4151141"/>
            <a:ext cx="6387129" cy="2706859"/>
          </a:xfrm>
          <a:prstGeom prst="rect">
            <a:avLst/>
          </a:prstGeom>
        </p:spPr>
      </p:pic>
      <p:sp>
        <p:nvSpPr>
          <p:cNvPr id="5" name="TextBox 4"/>
          <p:cNvSpPr txBox="1"/>
          <p:nvPr/>
        </p:nvSpPr>
        <p:spPr>
          <a:xfrm>
            <a:off x="1298222" y="1614311"/>
            <a:ext cx="6987822" cy="369332"/>
          </a:xfrm>
          <a:prstGeom prst="rect">
            <a:avLst/>
          </a:prstGeom>
          <a:noFill/>
        </p:spPr>
        <p:txBody>
          <a:bodyPr wrap="square" rtlCol="0">
            <a:spAutoFit/>
          </a:bodyPr>
          <a:lstStyle/>
          <a:p>
            <a:pPr marL="285750" indent="-285750">
              <a:buFont typeface="Wingdings" charset="2"/>
              <a:buChar char="ü"/>
            </a:pPr>
            <a:endParaRPr lang="en-US"/>
          </a:p>
        </p:txBody>
      </p:sp>
      <p:pic>
        <p:nvPicPr>
          <p:cNvPr id="3" name="Picture 2"/>
          <p:cNvPicPr>
            <a:picLocks noChangeAspect="1"/>
          </p:cNvPicPr>
          <p:nvPr/>
        </p:nvPicPr>
        <p:blipFill>
          <a:blip r:embed="rId4"/>
          <a:stretch>
            <a:fillRect/>
          </a:stretch>
        </p:blipFill>
        <p:spPr>
          <a:xfrm flipH="1" flipV="1">
            <a:off x="0" y="1983643"/>
            <a:ext cx="6397230" cy="2267151"/>
          </a:xfrm>
          <a:prstGeom prst="rect">
            <a:avLst/>
          </a:prstGeom>
        </p:spPr>
      </p:pic>
      <p:sp>
        <p:nvSpPr>
          <p:cNvPr id="8" name="TextBox 7"/>
          <p:cNvSpPr txBox="1"/>
          <p:nvPr/>
        </p:nvSpPr>
        <p:spPr>
          <a:xfrm>
            <a:off x="260492" y="75428"/>
            <a:ext cx="9757954" cy="1723549"/>
          </a:xfrm>
          <a:prstGeom prst="rect">
            <a:avLst/>
          </a:prstGeom>
          <a:noFill/>
        </p:spPr>
        <p:txBody>
          <a:bodyPr wrap="square" rtlCol="0">
            <a:spAutoFit/>
          </a:bodyPr>
          <a:lstStyle/>
          <a:p>
            <a:r>
              <a:rPr lang="en-US" sz="4800" u="sng" dirty="0" smtClean="0">
                <a:solidFill>
                  <a:srgbClr val="FFC000"/>
                </a:solidFill>
                <a:effectLst>
                  <a:outerShdw blurRad="50800" dist="50800" dir="5400000" algn="ctr" rotWithShape="0">
                    <a:schemeClr val="tx1"/>
                  </a:outerShdw>
                </a:effectLst>
                <a:latin typeface="Futura Medium"/>
              </a:rPr>
              <a:t>SESSION FOUR</a:t>
            </a:r>
          </a:p>
          <a:p>
            <a:endParaRPr lang="en-US" sz="1000" u="sng" dirty="0" smtClean="0">
              <a:solidFill>
                <a:schemeClr val="accent1">
                  <a:lumMod val="20000"/>
                  <a:lumOff val="80000"/>
                </a:schemeClr>
              </a:solidFill>
              <a:effectLst>
                <a:outerShdw blurRad="50800" dist="50800" dir="5400000" algn="ctr" rotWithShape="0">
                  <a:schemeClr val="tx1"/>
                </a:outerShdw>
              </a:effectLst>
              <a:latin typeface="Futura Medium"/>
            </a:endParaRPr>
          </a:p>
          <a:p>
            <a:r>
              <a:rPr lang="en-US" sz="4800" i="1" dirty="0" smtClean="0">
                <a:solidFill>
                  <a:schemeClr val="accent1">
                    <a:lumMod val="20000"/>
                    <a:lumOff val="80000"/>
                  </a:schemeClr>
                </a:solidFill>
                <a:effectLst>
                  <a:outerShdw blurRad="50800" dist="50800" dir="5400000" algn="ctr" rotWithShape="0">
                    <a:schemeClr val="tx1"/>
                  </a:outerShdw>
                </a:effectLst>
                <a:latin typeface="Futura Medium"/>
              </a:rPr>
              <a:t>Stress Mindfulness</a:t>
            </a:r>
            <a:endParaRPr lang="en-US" sz="4800" i="1" dirty="0">
              <a:solidFill>
                <a:schemeClr val="accent1">
                  <a:lumMod val="20000"/>
                  <a:lumOff val="80000"/>
                </a:schemeClr>
              </a:solidFill>
              <a:effectLst>
                <a:outerShdw blurRad="50800" dist="50800" dir="5400000" algn="ctr" rotWithShape="0">
                  <a:schemeClr val="tx1"/>
                </a:outerShdw>
              </a:effectLst>
              <a:latin typeface="Futura Medium"/>
            </a:endParaRPr>
          </a:p>
        </p:txBody>
      </p:sp>
      <p:pic>
        <p:nvPicPr>
          <p:cNvPr id="4" name="Picture 3"/>
          <p:cNvPicPr>
            <a:picLocks noChangeAspect="1"/>
          </p:cNvPicPr>
          <p:nvPr/>
        </p:nvPicPr>
        <p:blipFill>
          <a:blip r:embed="rId5"/>
          <a:stretch>
            <a:fillRect/>
          </a:stretch>
        </p:blipFill>
        <p:spPr>
          <a:xfrm>
            <a:off x="11137322" y="190233"/>
            <a:ext cx="879968" cy="955394"/>
          </a:xfrm>
          <a:prstGeom prst="rect">
            <a:avLst/>
          </a:prstGeom>
          <a:effectLst>
            <a:glow rad="152400">
              <a:schemeClr val="accent1">
                <a:alpha val="40000"/>
              </a:schemeClr>
            </a:glow>
            <a:outerShdw sx="1000" sy="1000" algn="ctr" rotWithShape="0">
              <a:srgbClr val="000000"/>
            </a:outerShdw>
            <a:softEdge rad="0"/>
          </a:effectLst>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4864" t="4117" r="-149" b="10578"/>
          <a:stretch/>
        </p:blipFill>
        <p:spPr>
          <a:xfrm>
            <a:off x="410212" y="2071182"/>
            <a:ext cx="6534415" cy="4069598"/>
          </a:xfrm>
          <a:prstGeom prst="rect">
            <a:avLst/>
          </a:prstGeom>
          <a:effectLst>
            <a:glow rad="114300">
              <a:schemeClr val="accent3">
                <a:lumMod val="40000"/>
                <a:lumOff val="60000"/>
                <a:alpha val="40000"/>
              </a:schemeClr>
            </a:glow>
          </a:effectLst>
        </p:spPr>
      </p:pic>
      <p:sp>
        <p:nvSpPr>
          <p:cNvPr id="12" name="TextBox 11"/>
          <p:cNvSpPr txBox="1"/>
          <p:nvPr/>
        </p:nvSpPr>
        <p:spPr>
          <a:xfrm>
            <a:off x="7268496" y="2440209"/>
            <a:ext cx="4599629" cy="2862322"/>
          </a:xfrm>
          <a:prstGeom prst="rect">
            <a:avLst/>
          </a:prstGeom>
          <a:noFill/>
        </p:spPr>
        <p:txBody>
          <a:bodyPr wrap="square" rtlCol="0">
            <a:spAutoFit/>
          </a:bodyPr>
          <a:lstStyle/>
          <a:p>
            <a:pPr marL="571500" indent="-571500">
              <a:buClr>
                <a:schemeClr val="accent1"/>
              </a:buClr>
              <a:buFont typeface="Wingdings" panose="05000000000000000000" pitchFamily="2" charset="2"/>
              <a:buChar char="Ø"/>
            </a:pPr>
            <a:r>
              <a:rPr lang="en-US" sz="3600" dirty="0" smtClean="0">
                <a:solidFill>
                  <a:schemeClr val="bg1"/>
                </a:solidFill>
                <a:latin typeface="Futura Medium"/>
              </a:rPr>
              <a:t>Coping Strategies</a:t>
            </a:r>
          </a:p>
          <a:p>
            <a:pPr marL="571500" indent="-571500">
              <a:buClr>
                <a:schemeClr val="accent1"/>
              </a:buClr>
              <a:buFont typeface="Wingdings" panose="05000000000000000000" pitchFamily="2" charset="2"/>
              <a:buChar char="Ø"/>
            </a:pPr>
            <a:endParaRPr lang="en-US" sz="3600" dirty="0">
              <a:solidFill>
                <a:schemeClr val="bg1"/>
              </a:solidFill>
              <a:latin typeface="Futura Medium"/>
            </a:endParaRPr>
          </a:p>
          <a:p>
            <a:pPr marL="571500" indent="-571500">
              <a:buClr>
                <a:schemeClr val="accent1"/>
              </a:buClr>
              <a:buFont typeface="Wingdings" panose="05000000000000000000" pitchFamily="2" charset="2"/>
              <a:buChar char="Ø"/>
            </a:pPr>
            <a:r>
              <a:rPr lang="en-US" sz="3600" dirty="0">
                <a:solidFill>
                  <a:schemeClr val="bg1"/>
                </a:solidFill>
                <a:latin typeface="Futura Medium"/>
              </a:rPr>
              <a:t>E</a:t>
            </a:r>
            <a:r>
              <a:rPr lang="en-US" sz="3600" dirty="0" smtClean="0">
                <a:solidFill>
                  <a:schemeClr val="bg1"/>
                </a:solidFill>
                <a:latin typeface="Futura Medium"/>
              </a:rPr>
              <a:t>motional Triggers</a:t>
            </a:r>
          </a:p>
          <a:p>
            <a:pPr marL="571500" indent="-571500">
              <a:buClr>
                <a:schemeClr val="accent1"/>
              </a:buClr>
              <a:buFont typeface="Wingdings" panose="05000000000000000000" pitchFamily="2" charset="2"/>
              <a:buChar char="Ø"/>
            </a:pPr>
            <a:endParaRPr lang="en-US" sz="3600" dirty="0">
              <a:solidFill>
                <a:schemeClr val="bg1"/>
              </a:solidFill>
              <a:latin typeface="Futura Medium"/>
            </a:endParaRPr>
          </a:p>
          <a:p>
            <a:pPr marL="571500" indent="-571500">
              <a:buClr>
                <a:schemeClr val="accent1"/>
              </a:buClr>
              <a:buFont typeface="Wingdings" panose="05000000000000000000" pitchFamily="2" charset="2"/>
              <a:buChar char="Ø"/>
            </a:pPr>
            <a:r>
              <a:rPr lang="en-US" sz="3600" dirty="0" smtClean="0">
                <a:solidFill>
                  <a:schemeClr val="bg1"/>
                </a:solidFill>
                <a:latin typeface="Futura Medium"/>
              </a:rPr>
              <a:t>Reactivity</a:t>
            </a:r>
            <a:endParaRPr lang="en-US" sz="3600" dirty="0">
              <a:solidFill>
                <a:schemeClr val="bg1"/>
              </a:solidFill>
              <a:latin typeface="Futura Medium"/>
            </a:endParaRPr>
          </a:p>
        </p:txBody>
      </p:sp>
    </p:spTree>
    <p:extLst>
      <p:ext uri="{BB962C8B-B14F-4D97-AF65-F5344CB8AC3E}">
        <p14:creationId xmlns:p14="http://schemas.microsoft.com/office/powerpoint/2010/main" val="1562719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151506" y="4492543"/>
            <a:ext cx="4040493" cy="2365453"/>
          </a:xfrm>
          <a:prstGeom prst="rect">
            <a:avLst/>
          </a:prstGeom>
        </p:spPr>
      </p:pic>
      <p:pic>
        <p:nvPicPr>
          <p:cNvPr id="13" name="Picture 12"/>
          <p:cNvPicPr>
            <a:picLocks noChangeAspect="1"/>
          </p:cNvPicPr>
          <p:nvPr/>
        </p:nvPicPr>
        <p:blipFill>
          <a:blip r:embed="rId4"/>
          <a:stretch>
            <a:fillRect/>
          </a:stretch>
        </p:blipFill>
        <p:spPr>
          <a:xfrm>
            <a:off x="8151507" y="2365156"/>
            <a:ext cx="4052850" cy="2127688"/>
          </a:xfrm>
          <a:prstGeom prst="rect">
            <a:avLst/>
          </a:prstGeom>
        </p:spPr>
      </p:pic>
      <p:pic>
        <p:nvPicPr>
          <p:cNvPr id="12" name="Picture 11"/>
          <p:cNvPicPr>
            <a:picLocks noChangeAspect="1"/>
          </p:cNvPicPr>
          <p:nvPr/>
        </p:nvPicPr>
        <p:blipFill>
          <a:blip r:embed="rId3"/>
          <a:stretch>
            <a:fillRect/>
          </a:stretch>
        </p:blipFill>
        <p:spPr>
          <a:xfrm>
            <a:off x="8139151" y="-1"/>
            <a:ext cx="4052850" cy="2393694"/>
          </a:xfrm>
          <a:prstGeom prst="rect">
            <a:avLst/>
          </a:prstGeom>
        </p:spPr>
      </p:pic>
      <p:pic>
        <p:nvPicPr>
          <p:cNvPr id="11" name="Picture 10"/>
          <p:cNvPicPr>
            <a:picLocks noChangeAspect="1"/>
          </p:cNvPicPr>
          <p:nvPr/>
        </p:nvPicPr>
        <p:blipFill>
          <a:blip r:embed="rId3"/>
          <a:stretch>
            <a:fillRect/>
          </a:stretch>
        </p:blipFill>
        <p:spPr>
          <a:xfrm flipH="1">
            <a:off x="2817807" y="1"/>
            <a:ext cx="5346055" cy="2393692"/>
          </a:xfrm>
          <a:prstGeom prst="rect">
            <a:avLst/>
          </a:prstGeom>
        </p:spPr>
      </p:pic>
      <p:pic>
        <p:nvPicPr>
          <p:cNvPr id="8" name="Picture 7"/>
          <p:cNvPicPr>
            <a:picLocks noChangeAspect="1"/>
          </p:cNvPicPr>
          <p:nvPr/>
        </p:nvPicPr>
        <p:blipFill>
          <a:blip r:embed="rId3"/>
          <a:stretch>
            <a:fillRect/>
          </a:stretch>
        </p:blipFill>
        <p:spPr>
          <a:xfrm flipH="1">
            <a:off x="2817809" y="4492545"/>
            <a:ext cx="5359540" cy="2365453"/>
          </a:xfrm>
          <a:prstGeom prst="rect">
            <a:avLst/>
          </a:prstGeom>
        </p:spPr>
      </p:pic>
      <p:pic>
        <p:nvPicPr>
          <p:cNvPr id="9" name="Picture 8"/>
          <p:cNvPicPr>
            <a:picLocks noChangeAspect="1"/>
          </p:cNvPicPr>
          <p:nvPr/>
        </p:nvPicPr>
        <p:blipFill>
          <a:blip r:embed="rId4"/>
          <a:stretch>
            <a:fillRect/>
          </a:stretch>
        </p:blipFill>
        <p:spPr>
          <a:xfrm flipH="1">
            <a:off x="2830167" y="2365156"/>
            <a:ext cx="5347180" cy="2127688"/>
          </a:xfrm>
          <a:prstGeom prst="rect">
            <a:avLst/>
          </a:prstGeom>
        </p:spPr>
      </p:pic>
      <p:pic>
        <p:nvPicPr>
          <p:cNvPr id="6" name="Picture 5"/>
          <p:cNvPicPr>
            <a:picLocks noChangeAspect="1"/>
          </p:cNvPicPr>
          <p:nvPr/>
        </p:nvPicPr>
        <p:blipFill>
          <a:blip r:embed="rId3"/>
          <a:stretch>
            <a:fillRect/>
          </a:stretch>
        </p:blipFill>
        <p:spPr>
          <a:xfrm>
            <a:off x="-24714" y="4492546"/>
            <a:ext cx="2854881" cy="2365453"/>
          </a:xfrm>
          <a:prstGeom prst="rect">
            <a:avLst/>
          </a:prstGeom>
        </p:spPr>
      </p:pic>
      <p:pic>
        <p:nvPicPr>
          <p:cNvPr id="5" name="Picture 4"/>
          <p:cNvPicPr>
            <a:picLocks noChangeAspect="1"/>
          </p:cNvPicPr>
          <p:nvPr/>
        </p:nvPicPr>
        <p:blipFill>
          <a:blip r:embed="rId3"/>
          <a:stretch>
            <a:fillRect/>
          </a:stretch>
        </p:blipFill>
        <p:spPr>
          <a:xfrm flipV="1">
            <a:off x="-25838" y="2367640"/>
            <a:ext cx="2868362" cy="2124905"/>
          </a:xfrm>
          <a:prstGeom prst="rect">
            <a:avLst/>
          </a:prstGeom>
        </p:spPr>
      </p:pic>
      <p:pic>
        <p:nvPicPr>
          <p:cNvPr id="4" name="Picture 3"/>
          <p:cNvPicPr>
            <a:picLocks noChangeAspect="1"/>
          </p:cNvPicPr>
          <p:nvPr/>
        </p:nvPicPr>
        <p:blipFill>
          <a:blip r:embed="rId5"/>
          <a:stretch>
            <a:fillRect/>
          </a:stretch>
        </p:blipFill>
        <p:spPr>
          <a:xfrm>
            <a:off x="-24714" y="0"/>
            <a:ext cx="2842523" cy="2367642"/>
          </a:xfrm>
          <a:prstGeom prst="rect">
            <a:avLst/>
          </a:prstGeom>
        </p:spPr>
      </p:pic>
      <p:sp>
        <p:nvSpPr>
          <p:cNvPr id="2" name="Title 1"/>
          <p:cNvSpPr>
            <a:spLocks noGrp="1"/>
          </p:cNvSpPr>
          <p:nvPr>
            <p:ph type="title"/>
          </p:nvPr>
        </p:nvSpPr>
        <p:spPr>
          <a:xfrm>
            <a:off x="24714" y="162922"/>
            <a:ext cx="12192000" cy="1329675"/>
          </a:xfrm>
        </p:spPr>
        <p:txBody>
          <a:bodyPr/>
          <a:lstStyle/>
          <a:p>
            <a:r>
              <a:rPr lang="en-US" sz="4800" u="sng" dirty="0" smtClean="0">
                <a:solidFill>
                  <a:srgbClr val="FFC000"/>
                </a:solidFill>
                <a:effectLst>
                  <a:outerShdw blurRad="50800" dist="50800" dir="5400000" algn="ctr" rotWithShape="0">
                    <a:schemeClr val="tx1"/>
                  </a:outerShdw>
                </a:effectLst>
                <a:latin typeface="Futura Medium" charset="0"/>
                <a:ea typeface="Futura Medium" charset="0"/>
                <a:cs typeface="Futura Medium" charset="0"/>
              </a:rPr>
              <a:t>SESSION FIVE</a:t>
            </a:r>
            <a:r>
              <a:rPr lang="en-US" sz="4800" u="sng" dirty="0" smtClean="0">
                <a:solidFill>
                  <a:schemeClr val="accent1">
                    <a:lumMod val="40000"/>
                    <a:lumOff val="60000"/>
                  </a:schemeClr>
                </a:solidFill>
                <a:effectLst>
                  <a:outerShdw blurRad="50800" dist="50800" dir="5400000" algn="ctr" rotWithShape="0">
                    <a:schemeClr val="tx1"/>
                  </a:outerShdw>
                </a:effectLst>
                <a:latin typeface="Futura Medium" charset="0"/>
                <a:ea typeface="Futura Medium" charset="0"/>
                <a:cs typeface="Futura Medium" charset="0"/>
              </a:rPr>
              <a:t/>
            </a:r>
            <a:br>
              <a:rPr lang="en-US" sz="4800" u="sng" dirty="0" smtClean="0">
                <a:solidFill>
                  <a:schemeClr val="accent1">
                    <a:lumMod val="40000"/>
                    <a:lumOff val="60000"/>
                  </a:schemeClr>
                </a:solidFill>
                <a:effectLst>
                  <a:outerShdw blurRad="50800" dist="50800" dir="5400000" algn="ctr" rotWithShape="0">
                    <a:schemeClr val="tx1"/>
                  </a:outerShdw>
                </a:effectLst>
                <a:latin typeface="Futura Medium" charset="0"/>
                <a:ea typeface="Futura Medium" charset="0"/>
                <a:cs typeface="Futura Medium" charset="0"/>
              </a:rPr>
            </a:br>
            <a:r>
              <a:rPr lang="en-US" sz="1000" u="sng" dirty="0">
                <a:solidFill>
                  <a:schemeClr val="accent1">
                    <a:lumMod val="20000"/>
                    <a:lumOff val="80000"/>
                  </a:schemeClr>
                </a:solidFill>
                <a:effectLst>
                  <a:outerShdw blurRad="50800" dist="50800" dir="5400000" algn="ctr" rotWithShape="0">
                    <a:schemeClr val="tx1"/>
                  </a:outerShdw>
                </a:effectLst>
                <a:latin typeface="Futura Medium" charset="0"/>
                <a:ea typeface="Futura Medium" charset="0"/>
                <a:cs typeface="Futura Medium" charset="0"/>
              </a:rPr>
              <a:t/>
            </a:r>
            <a:br>
              <a:rPr lang="en-US" sz="1000" u="sng" dirty="0">
                <a:solidFill>
                  <a:schemeClr val="accent1">
                    <a:lumMod val="20000"/>
                    <a:lumOff val="80000"/>
                  </a:schemeClr>
                </a:solidFill>
                <a:effectLst>
                  <a:outerShdw blurRad="50800" dist="50800" dir="5400000" algn="ctr" rotWithShape="0">
                    <a:schemeClr val="tx1"/>
                  </a:outerShdw>
                </a:effectLst>
                <a:latin typeface="Futura Medium" charset="0"/>
                <a:ea typeface="Futura Medium" charset="0"/>
                <a:cs typeface="Futura Medium" charset="0"/>
              </a:rPr>
            </a:br>
            <a:r>
              <a:rPr lang="en-US" sz="5400" i="1" dirty="0" smtClean="0">
                <a:solidFill>
                  <a:schemeClr val="accent1">
                    <a:lumMod val="40000"/>
                    <a:lumOff val="60000"/>
                  </a:schemeClr>
                </a:solidFill>
                <a:effectLst>
                  <a:outerShdw blurRad="50800" dist="50800" dir="5400000" algn="ctr" rotWithShape="0">
                    <a:schemeClr val="tx1"/>
                  </a:outerShdw>
                </a:effectLst>
                <a:latin typeface="Futura Medium" charset="0"/>
                <a:ea typeface="Futura Medium" charset="0"/>
                <a:cs typeface="Futura Medium" charset="0"/>
              </a:rPr>
              <a:t>Safety and Proper Maintenance</a:t>
            </a:r>
            <a:endParaRPr lang="en-US" sz="5400" i="1" dirty="0">
              <a:solidFill>
                <a:schemeClr val="accent1">
                  <a:lumMod val="40000"/>
                  <a:lumOff val="60000"/>
                </a:schemeClr>
              </a:solidFill>
              <a:effectLst>
                <a:outerShdw blurRad="50800" dist="50800" dir="5400000" algn="ctr" rotWithShape="0">
                  <a:schemeClr val="tx1"/>
                </a:outerShdw>
              </a:effectLst>
              <a:latin typeface="Futura Medium" charset="0"/>
              <a:ea typeface="Futura Medium" charset="0"/>
              <a:cs typeface="Futura Medium" charset="0"/>
            </a:endParaRPr>
          </a:p>
        </p:txBody>
      </p:sp>
      <p:sp>
        <p:nvSpPr>
          <p:cNvPr id="3" name="Content Placeholder 2"/>
          <p:cNvSpPr>
            <a:spLocks noGrp="1"/>
          </p:cNvSpPr>
          <p:nvPr>
            <p:ph idx="1"/>
          </p:nvPr>
        </p:nvSpPr>
        <p:spPr>
          <a:xfrm>
            <a:off x="-9356" y="2343972"/>
            <a:ext cx="6776357" cy="4490358"/>
          </a:xfrm>
        </p:spPr>
        <p:txBody>
          <a:bodyPr>
            <a:noAutofit/>
          </a:bodyPr>
          <a:lstStyle/>
          <a:p>
            <a:pPr>
              <a:buFont typeface="Wingdings" panose="05000000000000000000" pitchFamily="2" charset="2"/>
              <a:buChar char="Ø"/>
            </a:pPr>
            <a:r>
              <a:rPr lang="en-US" sz="3600" dirty="0" smtClean="0">
                <a:solidFill>
                  <a:schemeClr val="bg1"/>
                </a:solidFill>
                <a:latin typeface="Futura Medium" charset="0"/>
                <a:ea typeface="Futura Medium" charset="0"/>
                <a:cs typeface="Futura Medium" charset="0"/>
              </a:rPr>
              <a:t>   Awareness</a:t>
            </a:r>
          </a:p>
          <a:p>
            <a:pPr>
              <a:buFont typeface="Wingdings" panose="05000000000000000000" pitchFamily="2" charset="2"/>
              <a:buChar char="Ø"/>
            </a:pPr>
            <a:endParaRPr lang="en-US" sz="1400" dirty="0" smtClean="0">
              <a:solidFill>
                <a:schemeClr val="bg1"/>
              </a:solidFill>
              <a:latin typeface="Futura Medium" charset="0"/>
              <a:ea typeface="Futura Medium" charset="0"/>
              <a:cs typeface="Futura Medium" charset="0"/>
            </a:endParaRPr>
          </a:p>
          <a:p>
            <a:pPr>
              <a:buFont typeface="Wingdings" panose="05000000000000000000" pitchFamily="2" charset="2"/>
              <a:buChar char="Ø"/>
            </a:pPr>
            <a:r>
              <a:rPr lang="en-US" sz="3600" dirty="0" smtClean="0">
                <a:solidFill>
                  <a:schemeClr val="bg1"/>
                </a:solidFill>
                <a:latin typeface="Futura Medium" charset="0"/>
                <a:ea typeface="Futura Medium" charset="0"/>
                <a:cs typeface="Futura Medium" charset="0"/>
              </a:rPr>
              <a:t>  Classroom Organization</a:t>
            </a:r>
          </a:p>
          <a:p>
            <a:pPr>
              <a:buFont typeface="Wingdings" panose="05000000000000000000" pitchFamily="2" charset="2"/>
              <a:buChar char="Ø"/>
            </a:pPr>
            <a:endParaRPr lang="en-US" sz="1400" dirty="0" smtClean="0">
              <a:solidFill>
                <a:schemeClr val="bg1"/>
              </a:solidFill>
              <a:latin typeface="Futura Medium" charset="0"/>
              <a:ea typeface="Futura Medium" charset="0"/>
              <a:cs typeface="Futura Medium" charset="0"/>
            </a:endParaRPr>
          </a:p>
          <a:p>
            <a:pPr>
              <a:buFont typeface="Wingdings" panose="05000000000000000000" pitchFamily="2" charset="2"/>
              <a:buChar char="Ø"/>
            </a:pPr>
            <a:r>
              <a:rPr lang="en-US" sz="3600" dirty="0" smtClean="0">
                <a:solidFill>
                  <a:schemeClr val="bg1"/>
                </a:solidFill>
                <a:latin typeface="Futura Medium" charset="0"/>
                <a:ea typeface="Futura Medium" charset="0"/>
                <a:cs typeface="Futura Medium" charset="0"/>
              </a:rPr>
              <a:t>  Bending – Lifting - Reaching</a:t>
            </a:r>
            <a:endParaRPr lang="en-US" sz="3200" dirty="0" smtClean="0">
              <a:solidFill>
                <a:schemeClr val="bg1"/>
              </a:solidFill>
              <a:latin typeface="Futura Medium" charset="0"/>
              <a:ea typeface="Futura Medium" charset="0"/>
              <a:cs typeface="Futura Medium"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1980" y="2211861"/>
            <a:ext cx="5161034" cy="3645242"/>
          </a:xfrm>
          <a:prstGeom prst="rect">
            <a:avLst/>
          </a:prstGeom>
        </p:spPr>
      </p:pic>
      <p:pic>
        <p:nvPicPr>
          <p:cNvPr id="10" name="Picture 9"/>
          <p:cNvPicPr>
            <a:picLocks noChangeAspect="1"/>
          </p:cNvPicPr>
          <p:nvPr/>
        </p:nvPicPr>
        <p:blipFill>
          <a:blip r:embed="rId7"/>
          <a:stretch>
            <a:fillRect/>
          </a:stretch>
        </p:blipFill>
        <p:spPr>
          <a:xfrm>
            <a:off x="11133466" y="162920"/>
            <a:ext cx="897896" cy="974859"/>
          </a:xfrm>
          <a:prstGeom prst="rect">
            <a:avLst/>
          </a:prstGeom>
          <a:effectLst>
            <a:glow rad="152400">
              <a:schemeClr val="accent1">
                <a:alpha val="40000"/>
              </a:schemeClr>
            </a:glow>
          </a:effectLst>
        </p:spPr>
      </p:pic>
    </p:spTree>
    <p:extLst>
      <p:ext uri="{BB962C8B-B14F-4D97-AF65-F5344CB8AC3E}">
        <p14:creationId xmlns:p14="http://schemas.microsoft.com/office/powerpoint/2010/main" val="9451205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flipV="1">
            <a:off x="5378138" y="2619631"/>
            <a:ext cx="6813855" cy="1830250"/>
          </a:xfrm>
          <a:prstGeom prst="rect">
            <a:avLst/>
          </a:prstGeom>
        </p:spPr>
      </p:pic>
      <p:pic>
        <p:nvPicPr>
          <p:cNvPr id="13" name="Picture 12"/>
          <p:cNvPicPr>
            <a:picLocks noChangeAspect="1"/>
          </p:cNvPicPr>
          <p:nvPr/>
        </p:nvPicPr>
        <p:blipFill>
          <a:blip r:embed="rId4"/>
          <a:stretch>
            <a:fillRect/>
          </a:stretch>
        </p:blipFill>
        <p:spPr>
          <a:xfrm flipV="1">
            <a:off x="2" y="1830257"/>
            <a:ext cx="5378140" cy="5027741"/>
          </a:xfrm>
          <a:prstGeom prst="rect">
            <a:avLst/>
          </a:prstGeom>
        </p:spPr>
      </p:pic>
      <p:pic>
        <p:nvPicPr>
          <p:cNvPr id="10" name="Picture 9"/>
          <p:cNvPicPr>
            <a:picLocks noChangeAspect="1"/>
          </p:cNvPicPr>
          <p:nvPr/>
        </p:nvPicPr>
        <p:blipFill rotWithShape="1">
          <a:blip r:embed="rId5"/>
          <a:srcRect b="1261"/>
          <a:stretch/>
        </p:blipFill>
        <p:spPr>
          <a:xfrm>
            <a:off x="5378138" y="0"/>
            <a:ext cx="6813861" cy="2619632"/>
          </a:xfrm>
          <a:prstGeom prst="rect">
            <a:avLst/>
          </a:prstGeom>
        </p:spPr>
      </p:pic>
      <p:pic>
        <p:nvPicPr>
          <p:cNvPr id="11" name="Picture 10"/>
          <p:cNvPicPr>
            <a:picLocks noChangeAspect="1"/>
          </p:cNvPicPr>
          <p:nvPr/>
        </p:nvPicPr>
        <p:blipFill>
          <a:blip r:embed="rId6"/>
          <a:stretch>
            <a:fillRect/>
          </a:stretch>
        </p:blipFill>
        <p:spPr>
          <a:xfrm>
            <a:off x="5378132" y="4378198"/>
            <a:ext cx="6813855" cy="2479801"/>
          </a:xfrm>
          <a:prstGeom prst="rect">
            <a:avLst/>
          </a:prstGeom>
        </p:spPr>
      </p:pic>
      <p:pic>
        <p:nvPicPr>
          <p:cNvPr id="12" name="Picture 11"/>
          <p:cNvPicPr>
            <a:picLocks noChangeAspect="1"/>
          </p:cNvPicPr>
          <p:nvPr/>
        </p:nvPicPr>
        <p:blipFill>
          <a:blip r:embed="rId4"/>
          <a:stretch>
            <a:fillRect/>
          </a:stretch>
        </p:blipFill>
        <p:spPr>
          <a:xfrm>
            <a:off x="-8237" y="-15505"/>
            <a:ext cx="5386379" cy="1853811"/>
          </a:xfrm>
          <a:prstGeom prst="rect">
            <a:avLst/>
          </a:prstGeom>
        </p:spPr>
      </p:pic>
      <p:sp>
        <p:nvSpPr>
          <p:cNvPr id="2" name="Title 1"/>
          <p:cNvSpPr>
            <a:spLocks noGrp="1"/>
          </p:cNvSpPr>
          <p:nvPr>
            <p:ph type="title"/>
          </p:nvPr>
        </p:nvSpPr>
        <p:spPr>
          <a:xfrm>
            <a:off x="2" y="2"/>
            <a:ext cx="11479426" cy="1853510"/>
          </a:xfrm>
        </p:spPr>
        <p:txBody>
          <a:bodyPr/>
          <a:lstStyle/>
          <a:p>
            <a:r>
              <a:rPr lang="en-US" sz="4800" u="sng" dirty="0" smtClean="0">
                <a:solidFill>
                  <a:srgbClr val="FFC000"/>
                </a:solidFill>
                <a:effectLst>
                  <a:outerShdw blurRad="50800" dist="50800" dir="5400000" algn="ctr" rotWithShape="0">
                    <a:schemeClr val="tx1"/>
                  </a:outerShdw>
                </a:effectLst>
                <a:latin typeface="Futura Medium" charset="0"/>
                <a:ea typeface="Futura Medium" charset="0"/>
                <a:cs typeface="Futura Medium" charset="0"/>
              </a:rPr>
              <a:t>SESSION SIX</a:t>
            </a:r>
            <a:r>
              <a:rPr lang="en-US" sz="7200" dirty="0" smtClean="0">
                <a:effectLst>
                  <a:outerShdw blurRad="50800" dist="50800" dir="5400000" algn="ctr" rotWithShape="0">
                    <a:schemeClr val="tx1"/>
                  </a:outerShdw>
                </a:effectLst>
                <a:latin typeface="Futura Medium" charset="0"/>
                <a:ea typeface="Futura Medium" charset="0"/>
                <a:cs typeface="Futura Medium" charset="0"/>
              </a:rPr>
              <a:t/>
            </a:r>
            <a:br>
              <a:rPr lang="en-US" sz="7200" dirty="0" smtClean="0">
                <a:effectLst>
                  <a:outerShdw blurRad="50800" dist="50800" dir="5400000" algn="ctr" rotWithShape="0">
                    <a:schemeClr val="tx1"/>
                  </a:outerShdw>
                </a:effectLst>
                <a:latin typeface="Futura Medium" charset="0"/>
                <a:ea typeface="Futura Medium" charset="0"/>
                <a:cs typeface="Futura Medium" charset="0"/>
              </a:rPr>
            </a:br>
            <a:r>
              <a:rPr lang="en-US" sz="5400" i="1" dirty="0" smtClean="0">
                <a:solidFill>
                  <a:schemeClr val="accent1">
                    <a:lumMod val="60000"/>
                    <a:lumOff val="40000"/>
                  </a:schemeClr>
                </a:solidFill>
                <a:effectLst>
                  <a:outerShdw blurRad="50800" dist="50800" dir="5400000" algn="ctr" rotWithShape="0">
                    <a:schemeClr val="tx1"/>
                  </a:outerShdw>
                </a:effectLst>
                <a:latin typeface="Futura Medium" charset="0"/>
                <a:ea typeface="Futura Medium" charset="0"/>
                <a:cs typeface="Futura Medium" charset="0"/>
              </a:rPr>
              <a:t>Stretching and Recovery </a:t>
            </a:r>
            <a:endParaRPr lang="en-US" sz="5400" i="1" dirty="0">
              <a:solidFill>
                <a:schemeClr val="accent1">
                  <a:lumMod val="60000"/>
                  <a:lumOff val="40000"/>
                </a:schemeClr>
              </a:solidFill>
              <a:effectLst>
                <a:outerShdw blurRad="50800" dist="50800" dir="5400000" algn="ctr" rotWithShape="0">
                  <a:schemeClr val="tx1"/>
                </a:outerShdw>
              </a:effectLst>
              <a:latin typeface="Futura Medium" charset="0"/>
              <a:ea typeface="Futura Medium" charset="0"/>
              <a:cs typeface="Futura Medium" charset="0"/>
            </a:endParaRPr>
          </a:p>
        </p:txBody>
      </p:sp>
      <p:sp>
        <p:nvSpPr>
          <p:cNvPr id="3" name="Content Placeholder 2"/>
          <p:cNvSpPr>
            <a:spLocks noGrp="1"/>
          </p:cNvSpPr>
          <p:nvPr>
            <p:ph idx="1"/>
          </p:nvPr>
        </p:nvSpPr>
        <p:spPr>
          <a:xfrm>
            <a:off x="5595552" y="2443638"/>
            <a:ext cx="6477000" cy="2882125"/>
          </a:xfrm>
        </p:spPr>
        <p:txBody>
          <a:bodyPr>
            <a:normAutofit/>
          </a:bodyPr>
          <a:lstStyle/>
          <a:p>
            <a:pPr>
              <a:buFont typeface="Wingdings" panose="05000000000000000000" pitchFamily="2" charset="2"/>
              <a:buChar char="Ø"/>
            </a:pPr>
            <a:r>
              <a:rPr lang="en-US" sz="4800" dirty="0" smtClean="0">
                <a:solidFill>
                  <a:schemeClr val="bg1"/>
                </a:solidFill>
                <a:latin typeface="Futura Medium" charset="0"/>
                <a:ea typeface="Futura Medium" charset="0"/>
                <a:cs typeface="Futura Medium" charset="0"/>
              </a:rPr>
              <a:t>  </a:t>
            </a:r>
            <a:r>
              <a:rPr lang="en-US" sz="4800" dirty="0" smtClean="0">
                <a:solidFill>
                  <a:schemeClr val="bg1"/>
                </a:solidFill>
                <a:latin typeface="Futura Medium"/>
                <a:ea typeface="Futura Medium" charset="0"/>
                <a:cs typeface="Futura Medium" charset="0"/>
              </a:rPr>
              <a:t>Benefits</a:t>
            </a:r>
            <a:r>
              <a:rPr lang="en-US" sz="4800" dirty="0" smtClean="0">
                <a:solidFill>
                  <a:schemeClr val="bg1"/>
                </a:solidFill>
                <a:latin typeface="Futura Medium" charset="0"/>
                <a:ea typeface="Futura Medium" charset="0"/>
                <a:cs typeface="Futura Medium" charset="0"/>
              </a:rPr>
              <a:t> </a:t>
            </a:r>
          </a:p>
          <a:p>
            <a:pPr>
              <a:buFont typeface="Wingdings" panose="05000000000000000000" pitchFamily="2" charset="2"/>
              <a:buChar char="Ø"/>
            </a:pPr>
            <a:r>
              <a:rPr lang="en-US" sz="4800" dirty="0" smtClean="0">
                <a:solidFill>
                  <a:schemeClr val="bg1"/>
                </a:solidFill>
                <a:latin typeface="Futura Medium" charset="0"/>
                <a:ea typeface="Futura Medium" charset="0"/>
                <a:cs typeface="Futura Medium" charset="0"/>
              </a:rPr>
              <a:t>  Frequency</a:t>
            </a:r>
          </a:p>
          <a:p>
            <a:pPr>
              <a:buFont typeface="Wingdings" panose="05000000000000000000" pitchFamily="2" charset="2"/>
              <a:buChar char="Ø"/>
            </a:pPr>
            <a:r>
              <a:rPr lang="en-US" sz="4800" dirty="0" smtClean="0">
                <a:solidFill>
                  <a:schemeClr val="bg1"/>
                </a:solidFill>
                <a:latin typeface="Futura Medium" charset="0"/>
                <a:ea typeface="Futura Medium" charset="0"/>
                <a:cs typeface="Futura Medium" charset="0"/>
              </a:rPr>
              <a:t>  After-work recovery </a:t>
            </a:r>
          </a:p>
          <a:p>
            <a:endParaRPr lang="en-US" dirty="0" smtClean="0"/>
          </a:p>
          <a:p>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026" y="2015360"/>
            <a:ext cx="4071847" cy="3738680"/>
          </a:xfrm>
          <a:prstGeom prst="rect">
            <a:avLst/>
          </a:prstGeom>
          <a:effectLst>
            <a:glow rad="190500">
              <a:schemeClr val="accent5">
                <a:lumMod val="60000"/>
                <a:lumOff val="40000"/>
                <a:alpha val="40000"/>
              </a:schemeClr>
            </a:glow>
          </a:effectLst>
        </p:spPr>
      </p:pic>
      <p:pic>
        <p:nvPicPr>
          <p:cNvPr id="7" name="Picture 6"/>
          <p:cNvPicPr>
            <a:picLocks noChangeAspect="1"/>
          </p:cNvPicPr>
          <p:nvPr/>
        </p:nvPicPr>
        <p:blipFill>
          <a:blip r:embed="rId8"/>
          <a:stretch>
            <a:fillRect/>
          </a:stretch>
        </p:blipFill>
        <p:spPr>
          <a:xfrm>
            <a:off x="11207580" y="151279"/>
            <a:ext cx="864972" cy="837260"/>
          </a:xfrm>
          <a:prstGeom prst="rect">
            <a:avLst/>
          </a:prstGeom>
          <a:effectLst>
            <a:glow rad="152400">
              <a:schemeClr val="accent1">
                <a:alpha val="40000"/>
              </a:schemeClr>
            </a:glow>
          </a:effectLst>
        </p:spPr>
      </p:pic>
    </p:spTree>
    <p:extLst>
      <p:ext uri="{BB962C8B-B14F-4D97-AF65-F5344CB8AC3E}">
        <p14:creationId xmlns:p14="http://schemas.microsoft.com/office/powerpoint/2010/main" val="10919252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976128" y="-595"/>
            <a:ext cx="1883568" cy="6858594"/>
          </a:xfrm>
          <a:prstGeom prst="rect">
            <a:avLst/>
          </a:prstGeom>
        </p:spPr>
      </p:pic>
      <p:pic>
        <p:nvPicPr>
          <p:cNvPr id="10" name="Picture 9"/>
          <p:cNvPicPr>
            <a:picLocks noChangeAspect="1"/>
          </p:cNvPicPr>
          <p:nvPr/>
        </p:nvPicPr>
        <p:blipFill rotWithShape="1">
          <a:blip r:embed="rId3"/>
          <a:srcRect r="2570"/>
          <a:stretch/>
        </p:blipFill>
        <p:spPr>
          <a:xfrm>
            <a:off x="2051222" y="-595"/>
            <a:ext cx="1924906" cy="6858594"/>
          </a:xfrm>
          <a:prstGeom prst="rect">
            <a:avLst/>
          </a:prstGeom>
        </p:spPr>
      </p:pic>
      <p:pic>
        <p:nvPicPr>
          <p:cNvPr id="12" name="Picture 11"/>
          <p:cNvPicPr>
            <a:picLocks noChangeAspect="1"/>
          </p:cNvPicPr>
          <p:nvPr/>
        </p:nvPicPr>
        <p:blipFill rotWithShape="1">
          <a:blip r:embed="rId3"/>
          <a:srcRect r="2382"/>
          <a:stretch/>
        </p:blipFill>
        <p:spPr>
          <a:xfrm>
            <a:off x="-23340" y="-595"/>
            <a:ext cx="2074562" cy="6858594"/>
          </a:xfrm>
          <a:prstGeom prst="rect">
            <a:avLst/>
          </a:prstGeom>
        </p:spPr>
      </p:pic>
      <p:sp>
        <p:nvSpPr>
          <p:cNvPr id="5" name="Text Placeholder 4"/>
          <p:cNvSpPr>
            <a:spLocks noGrp="1"/>
          </p:cNvSpPr>
          <p:nvPr>
            <p:ph type="body" idx="1"/>
          </p:nvPr>
        </p:nvSpPr>
        <p:spPr>
          <a:xfrm>
            <a:off x="7100888" y="2214563"/>
            <a:ext cx="2371725" cy="3043237"/>
          </a:xfrm>
          <a:solidFill>
            <a:schemeClr val="bg1"/>
          </a:solidFill>
        </p:spPr>
        <p:txBody>
          <a:bodyPr/>
          <a:lstStyle/>
          <a:p>
            <a:endParaRPr lang="en-US" dirty="0"/>
          </a:p>
        </p:txBody>
      </p:sp>
      <p:sp>
        <p:nvSpPr>
          <p:cNvPr id="7" name="TextBox 6"/>
          <p:cNvSpPr txBox="1"/>
          <p:nvPr/>
        </p:nvSpPr>
        <p:spPr>
          <a:xfrm>
            <a:off x="471490" y="440871"/>
            <a:ext cx="10772772" cy="646331"/>
          </a:xfrm>
          <a:prstGeom prst="rect">
            <a:avLst/>
          </a:prstGeom>
          <a:noFill/>
        </p:spPr>
        <p:txBody>
          <a:bodyPr wrap="square" rtlCol="0">
            <a:spAutoFit/>
          </a:bodyPr>
          <a:lstStyle/>
          <a:p>
            <a:pPr algn="ctr"/>
            <a:endParaRPr lang="en-US" b="1" dirty="0"/>
          </a:p>
          <a:p>
            <a:pPr algn="ctr"/>
            <a:endParaRPr lang="en-US" b="1"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26565"/>
          <a:stretch/>
        </p:blipFill>
        <p:spPr>
          <a:xfrm>
            <a:off x="7957751" y="0"/>
            <a:ext cx="4257587" cy="6858000"/>
          </a:xfrm>
          <a:prstGeom prst="rect">
            <a:avLst/>
          </a:prstGeom>
        </p:spPr>
      </p:pic>
      <p:pic>
        <p:nvPicPr>
          <p:cNvPr id="8" name="Picture 7"/>
          <p:cNvPicPr>
            <a:picLocks noChangeAspect="1"/>
          </p:cNvPicPr>
          <p:nvPr/>
        </p:nvPicPr>
        <p:blipFill rotWithShape="1">
          <a:blip r:embed="rId5"/>
          <a:srcRect r="1745"/>
          <a:stretch/>
        </p:blipFill>
        <p:spPr>
          <a:xfrm>
            <a:off x="5832388" y="-297"/>
            <a:ext cx="2125361" cy="6858594"/>
          </a:xfrm>
          <a:prstGeom prst="rect">
            <a:avLst/>
          </a:prstGeom>
        </p:spPr>
      </p:pic>
      <p:pic>
        <p:nvPicPr>
          <p:cNvPr id="3" name="Picture 2"/>
          <p:cNvPicPr>
            <a:picLocks noChangeAspect="1"/>
          </p:cNvPicPr>
          <p:nvPr/>
        </p:nvPicPr>
        <p:blipFill rotWithShape="1">
          <a:blip r:embed="rId6"/>
          <a:srcRect l="47399" b="15379"/>
          <a:stretch/>
        </p:blipFill>
        <p:spPr>
          <a:xfrm>
            <a:off x="0" y="9797"/>
            <a:ext cx="12191999" cy="53309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384728102"/>
              </p:ext>
            </p:extLst>
          </p:nvPr>
        </p:nvGraphicFramePr>
        <p:xfrm>
          <a:off x="0" y="551690"/>
          <a:ext cx="12242798" cy="6297505"/>
        </p:xfrm>
        <a:graphic>
          <a:graphicData uri="http://schemas.openxmlformats.org/drawingml/2006/table">
            <a:tbl>
              <a:tblPr firstRow="1" bandRow="1">
                <a:tableStyleId>{5C22544A-7EE6-4342-B048-85BDC9FD1C3A}</a:tableStyleId>
              </a:tblPr>
              <a:tblGrid>
                <a:gridCol w="2038865"/>
                <a:gridCol w="1937875"/>
                <a:gridCol w="1879429"/>
                <a:gridCol w="2113939"/>
                <a:gridCol w="2117705"/>
                <a:gridCol w="2154985"/>
              </a:tblGrid>
              <a:tr h="6297505">
                <a:tc>
                  <a:txBody>
                    <a:bodyPr/>
                    <a:lstStyle/>
                    <a:p>
                      <a:pPr algn="ctr"/>
                      <a:r>
                        <a:rPr lang="en-US" sz="2400" b="0" i="1" u="sng" dirty="0" smtClean="0">
                          <a:solidFill>
                            <a:schemeClr val="accent1">
                              <a:lumMod val="60000"/>
                              <a:lumOff val="40000"/>
                            </a:schemeClr>
                          </a:solidFill>
                          <a:latin typeface="Futura Medium" charset="0"/>
                          <a:ea typeface="Futura Medium" charset="0"/>
                          <a:cs typeface="Futura Medium" charset="0"/>
                        </a:rPr>
                        <a:t>INPUTS</a:t>
                      </a:r>
                    </a:p>
                    <a:p>
                      <a:pPr algn="ctr"/>
                      <a:endParaRPr lang="en-US" sz="2000" b="0" u="none" dirty="0" smtClean="0">
                        <a:solidFill>
                          <a:schemeClr val="bg1">
                            <a:lumMod val="95000"/>
                          </a:schemeClr>
                        </a:solidFill>
                        <a:latin typeface="Futura Medium" charset="0"/>
                        <a:ea typeface="Futura Medium" charset="0"/>
                        <a:cs typeface="Futura Medium" charset="0"/>
                      </a:endParaRPr>
                    </a:p>
                    <a:p>
                      <a:pPr algn="ctr"/>
                      <a:endParaRPr lang="en-US" sz="2400" b="0" u="none" dirty="0" smtClean="0">
                        <a:solidFill>
                          <a:schemeClr val="bg1">
                            <a:lumMod val="95000"/>
                          </a:schemeClr>
                        </a:solidFill>
                        <a:latin typeface="Futura Medium" charset="0"/>
                        <a:ea typeface="Futura Medium" charset="0"/>
                        <a:cs typeface="Futura Medium" charset="0"/>
                      </a:endParaRPr>
                    </a:p>
                    <a:p>
                      <a:pPr algn="ctr"/>
                      <a:r>
                        <a:rPr lang="en-US" sz="2400" b="0" u="none" dirty="0" smtClean="0">
                          <a:solidFill>
                            <a:schemeClr val="bg1">
                              <a:lumMod val="95000"/>
                            </a:schemeClr>
                          </a:solidFill>
                          <a:latin typeface="Futura Medium" charset="0"/>
                          <a:ea typeface="Futura Medium" charset="0"/>
                          <a:cs typeface="Futura Medium" charset="0"/>
                        </a:rPr>
                        <a:t>FUNDING</a:t>
                      </a:r>
                    </a:p>
                    <a:p>
                      <a:pPr algn="ctr"/>
                      <a:endParaRPr lang="en-US" sz="1100" b="0" u="none" dirty="0" smtClean="0">
                        <a:solidFill>
                          <a:schemeClr val="bg1">
                            <a:lumMod val="95000"/>
                          </a:schemeClr>
                        </a:solidFill>
                        <a:latin typeface="Futura Medium" charset="0"/>
                        <a:ea typeface="Futura Medium" charset="0"/>
                        <a:cs typeface="Futura Medium" charset="0"/>
                      </a:endParaRPr>
                    </a:p>
                    <a:p>
                      <a:pPr algn="ctr"/>
                      <a:r>
                        <a:rPr lang="en-US" sz="2300" b="0" u="none" dirty="0" smtClean="0">
                          <a:solidFill>
                            <a:schemeClr val="bg1">
                              <a:lumMod val="95000"/>
                            </a:schemeClr>
                          </a:solidFill>
                          <a:latin typeface="Futura Medium" charset="0"/>
                          <a:ea typeface="Futura Medium" charset="0"/>
                          <a:cs typeface="Futura Medium" charset="0"/>
                        </a:rPr>
                        <a:t>PERSONNEL</a:t>
                      </a:r>
                    </a:p>
                    <a:p>
                      <a:pPr algn="ctr"/>
                      <a:endParaRPr lang="en-US" sz="1100" b="0" u="none" dirty="0" smtClean="0">
                        <a:solidFill>
                          <a:schemeClr val="bg1">
                            <a:lumMod val="95000"/>
                          </a:schemeClr>
                        </a:solidFill>
                        <a:latin typeface="Futura Medium" charset="0"/>
                        <a:ea typeface="Futura Medium" charset="0"/>
                        <a:cs typeface="Futura Medium" charset="0"/>
                      </a:endParaRPr>
                    </a:p>
                    <a:p>
                      <a:pPr algn="ctr"/>
                      <a:r>
                        <a:rPr lang="en-US" sz="2400" b="0" u="none" dirty="0" smtClean="0">
                          <a:solidFill>
                            <a:schemeClr val="bg1">
                              <a:lumMod val="95000"/>
                            </a:schemeClr>
                          </a:solidFill>
                          <a:latin typeface="Futura Medium" charset="0"/>
                          <a:ea typeface="Futura Medium" charset="0"/>
                          <a:cs typeface="Futura Medium" charset="0"/>
                        </a:rPr>
                        <a:t>MATERIALS</a:t>
                      </a:r>
                    </a:p>
                    <a:p>
                      <a:pPr algn="ctr"/>
                      <a:endParaRPr lang="en-US" sz="1100" b="0" u="none" dirty="0" smtClean="0">
                        <a:solidFill>
                          <a:schemeClr val="bg1">
                            <a:lumMod val="95000"/>
                          </a:schemeClr>
                        </a:solidFill>
                        <a:latin typeface="Futura Medium" charset="0"/>
                        <a:ea typeface="Futura Medium" charset="0"/>
                        <a:cs typeface="Futura Medium" charset="0"/>
                      </a:endParaRPr>
                    </a:p>
                    <a:p>
                      <a:pPr algn="ctr"/>
                      <a:r>
                        <a:rPr lang="en-US" sz="2400" b="0" u="none" dirty="0" smtClean="0">
                          <a:solidFill>
                            <a:schemeClr val="bg1">
                              <a:lumMod val="95000"/>
                            </a:schemeClr>
                          </a:solidFill>
                          <a:latin typeface="Futura Medium" charset="0"/>
                          <a:ea typeface="Futura Medium" charset="0"/>
                          <a:cs typeface="Futura Medium" charset="0"/>
                        </a:rPr>
                        <a:t>LCD</a:t>
                      </a:r>
                      <a:r>
                        <a:rPr lang="en-US" sz="2400" b="0" u="none" baseline="0" dirty="0" smtClean="0">
                          <a:solidFill>
                            <a:schemeClr val="bg1">
                              <a:lumMod val="95000"/>
                            </a:schemeClr>
                          </a:solidFill>
                          <a:latin typeface="Futura Medium" charset="0"/>
                          <a:ea typeface="Futura Medium" charset="0"/>
                          <a:cs typeface="Futura Medium" charset="0"/>
                        </a:rPr>
                        <a:t> PROJECTOR</a:t>
                      </a:r>
                    </a:p>
                    <a:p>
                      <a:pPr algn="ctr"/>
                      <a:endParaRPr lang="en-US" sz="1100" b="0" u="none" baseline="0" dirty="0" smtClean="0">
                        <a:solidFill>
                          <a:schemeClr val="bg1">
                            <a:lumMod val="95000"/>
                          </a:schemeClr>
                        </a:solidFill>
                        <a:latin typeface="Futura Medium" charset="0"/>
                        <a:ea typeface="Futura Medium" charset="0"/>
                        <a:cs typeface="Futura Medium" charset="0"/>
                      </a:endParaRPr>
                    </a:p>
                    <a:p>
                      <a:pPr algn="ctr"/>
                      <a:r>
                        <a:rPr lang="en-US" sz="2400" b="0" u="none" baseline="0" dirty="0" smtClean="0">
                          <a:solidFill>
                            <a:schemeClr val="bg1">
                              <a:lumMod val="95000"/>
                            </a:schemeClr>
                          </a:solidFill>
                          <a:latin typeface="Futura Medium" charset="0"/>
                          <a:ea typeface="Futura Medium" charset="0"/>
                          <a:cs typeface="Futura Medium" charset="0"/>
                        </a:rPr>
                        <a:t>ROOM</a:t>
                      </a:r>
                    </a:p>
                    <a:p>
                      <a:pPr algn="ctr"/>
                      <a:endParaRPr lang="en-US" sz="1100" b="0" u="none" baseline="0" dirty="0" smtClean="0">
                        <a:solidFill>
                          <a:schemeClr val="bg1">
                            <a:lumMod val="95000"/>
                          </a:schemeClr>
                        </a:solidFill>
                        <a:latin typeface="Futura Medium" charset="0"/>
                        <a:ea typeface="Futura Medium" charset="0"/>
                        <a:cs typeface="Futura Medium" charset="0"/>
                      </a:endParaRPr>
                    </a:p>
                    <a:p>
                      <a:pPr algn="ctr"/>
                      <a:r>
                        <a:rPr lang="en-US" sz="2300" b="0" u="none" baseline="0" dirty="0" smtClean="0">
                          <a:solidFill>
                            <a:schemeClr val="bg1">
                              <a:lumMod val="95000"/>
                            </a:schemeClr>
                          </a:solidFill>
                          <a:latin typeface="Futura Medium" charset="0"/>
                          <a:ea typeface="Futura Medium" charset="0"/>
                          <a:cs typeface="Futura Medium" charset="0"/>
                        </a:rPr>
                        <a:t>EQUIPMENT</a:t>
                      </a:r>
                    </a:p>
                    <a:p>
                      <a:pPr algn="ctr"/>
                      <a:endParaRPr lang="en-US" sz="1100" b="0" u="none" baseline="0" dirty="0" smtClean="0">
                        <a:solidFill>
                          <a:schemeClr val="bg1">
                            <a:lumMod val="95000"/>
                          </a:schemeClr>
                        </a:solidFill>
                        <a:latin typeface="Futura Medium" charset="0"/>
                        <a:ea typeface="Futura Medium" charset="0"/>
                        <a:cs typeface="Futura Medium" charset="0"/>
                      </a:endParaRPr>
                    </a:p>
                    <a:p>
                      <a:pPr algn="ctr"/>
                      <a:r>
                        <a:rPr lang="en-US" sz="2400" b="0" u="none" baseline="0" dirty="0" smtClean="0">
                          <a:solidFill>
                            <a:schemeClr val="bg1">
                              <a:lumMod val="95000"/>
                            </a:schemeClr>
                          </a:solidFill>
                          <a:latin typeface="Futura Medium" charset="0"/>
                          <a:ea typeface="Futura Medium" charset="0"/>
                          <a:cs typeface="Futura Medium" charset="0"/>
                        </a:rPr>
                        <a:t>VIDEO RECORDER</a:t>
                      </a:r>
                      <a:endParaRPr lang="en-US" sz="2400" b="0" u="none" dirty="0">
                        <a:solidFill>
                          <a:schemeClr val="bg1">
                            <a:lumMod val="95000"/>
                          </a:schemeClr>
                        </a:solidFill>
                        <a:latin typeface="Futura Medium" charset="0"/>
                        <a:ea typeface="Futura Medium" charset="0"/>
                        <a:cs typeface="Futura Medium"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i="1" u="sng" dirty="0" smtClean="0">
                          <a:solidFill>
                            <a:schemeClr val="accent1">
                              <a:lumMod val="60000"/>
                              <a:lumOff val="40000"/>
                            </a:schemeClr>
                          </a:solidFill>
                          <a:latin typeface="Futura Medium" charset="0"/>
                          <a:ea typeface="Futura Medium" charset="0"/>
                          <a:cs typeface="Futura Medium" charset="0"/>
                        </a:rPr>
                        <a:t>ACTIVITIES</a:t>
                      </a:r>
                    </a:p>
                    <a:p>
                      <a:pPr algn="ctr"/>
                      <a:endParaRPr lang="en-US" sz="1100" b="0" u="none" dirty="0" smtClean="0">
                        <a:solidFill>
                          <a:schemeClr val="bg1">
                            <a:lumMod val="95000"/>
                          </a:schemeClr>
                        </a:solidFill>
                        <a:latin typeface="Futura Medium" charset="0"/>
                        <a:ea typeface="Futura Medium" charset="0"/>
                        <a:cs typeface="Futura Medium" charset="0"/>
                      </a:endParaRPr>
                    </a:p>
                    <a:p>
                      <a:pPr algn="ctr"/>
                      <a:endParaRPr lang="en-US" sz="2000" b="0" u="none" dirty="0" smtClean="0">
                        <a:solidFill>
                          <a:schemeClr val="bg1">
                            <a:lumMod val="95000"/>
                          </a:schemeClr>
                        </a:solidFill>
                        <a:latin typeface="Futura Medium" charset="0"/>
                        <a:ea typeface="Futura Medium" charset="0"/>
                        <a:cs typeface="Futura Medium" charset="0"/>
                      </a:endParaRPr>
                    </a:p>
                    <a:p>
                      <a:pPr algn="ctr"/>
                      <a:r>
                        <a:rPr lang="en-US" sz="2000" b="0" u="none" dirty="0" smtClean="0">
                          <a:solidFill>
                            <a:schemeClr val="bg1">
                              <a:lumMod val="95000"/>
                            </a:schemeClr>
                          </a:solidFill>
                          <a:latin typeface="Futura Medium" charset="0"/>
                          <a:ea typeface="Futura Medium" charset="0"/>
                          <a:cs typeface="Futura Medium" charset="0"/>
                        </a:rPr>
                        <a:t>Seminars</a:t>
                      </a:r>
                      <a:r>
                        <a:rPr lang="en-US" sz="2000" b="0" u="none" baseline="0" dirty="0" smtClean="0">
                          <a:solidFill>
                            <a:schemeClr val="bg1">
                              <a:lumMod val="95000"/>
                            </a:schemeClr>
                          </a:solidFill>
                          <a:latin typeface="Futura Medium" charset="0"/>
                          <a:ea typeface="Futura Medium" charset="0"/>
                          <a:cs typeface="Futura Medium" charset="0"/>
                        </a:rPr>
                        <a:t> on postural awareness,  stress mindfulness, mindful eating, orthotic devices and ergonomics</a:t>
                      </a:r>
                    </a:p>
                    <a:p>
                      <a:pPr algn="ctr"/>
                      <a:r>
                        <a:rPr lang="en-US" sz="1100" b="0" u="none" baseline="0" dirty="0" smtClean="0">
                          <a:solidFill>
                            <a:schemeClr val="bg1">
                              <a:lumMod val="95000"/>
                            </a:schemeClr>
                          </a:solidFill>
                          <a:latin typeface="Futura Medium" charset="0"/>
                          <a:ea typeface="Futura Medium" charset="0"/>
                          <a:cs typeface="Futura Medium" charset="0"/>
                        </a:rPr>
                        <a:t>___________</a:t>
                      </a:r>
                    </a:p>
                    <a:p>
                      <a:pPr algn="ctr"/>
                      <a:r>
                        <a:rPr lang="en-US" sz="2000" b="0" u="none" baseline="0" dirty="0" smtClean="0">
                          <a:solidFill>
                            <a:schemeClr val="bg1">
                              <a:lumMod val="95000"/>
                            </a:schemeClr>
                          </a:solidFill>
                          <a:latin typeface="Futura Medium" charset="0"/>
                          <a:ea typeface="Futura Medium" charset="0"/>
                          <a:cs typeface="Futura Medium" charset="0"/>
                        </a:rPr>
                        <a:t>Video on posture, stretching, strength</a:t>
                      </a:r>
                    </a:p>
                    <a:p>
                      <a:pPr algn="ctr"/>
                      <a:r>
                        <a:rPr lang="en-US" sz="1100" b="0" u="none" baseline="0" dirty="0" smtClean="0">
                          <a:solidFill>
                            <a:schemeClr val="bg1">
                              <a:lumMod val="95000"/>
                            </a:schemeClr>
                          </a:solidFill>
                          <a:latin typeface="Futura Medium" charset="0"/>
                          <a:ea typeface="Futura Medium" charset="0"/>
                          <a:cs typeface="Futura Medium" charset="0"/>
                        </a:rPr>
                        <a:t>___________</a:t>
                      </a:r>
                    </a:p>
                    <a:p>
                      <a:pPr algn="ctr"/>
                      <a:r>
                        <a:rPr lang="en-US" sz="2000" b="0" u="none" baseline="0" dirty="0" smtClean="0">
                          <a:solidFill>
                            <a:schemeClr val="bg1">
                              <a:lumMod val="95000"/>
                            </a:schemeClr>
                          </a:solidFill>
                          <a:latin typeface="Futura Medium" charset="0"/>
                          <a:ea typeface="Futura Medium" charset="0"/>
                          <a:cs typeface="Futura Medium" charset="0"/>
                        </a:rPr>
                        <a:t>Interactive magazine article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1" u="sng" baseline="0" dirty="0" smtClean="0">
                          <a:solidFill>
                            <a:schemeClr val="accent1">
                              <a:lumMod val="60000"/>
                              <a:lumOff val="40000"/>
                            </a:schemeClr>
                          </a:solidFill>
                          <a:latin typeface="Futura Medium" charset="0"/>
                          <a:ea typeface="Futura Medium" charset="0"/>
                          <a:cs typeface="Futura Medium" charset="0"/>
                        </a:rPr>
                        <a:t>SHORT TERM OUTCOMES</a:t>
                      </a:r>
                    </a:p>
                    <a:p>
                      <a:pPr algn="ctr"/>
                      <a:endParaRPr lang="en-US" sz="1100" b="0" baseline="0" dirty="0" smtClean="0">
                        <a:solidFill>
                          <a:schemeClr val="bg1">
                            <a:lumMod val="95000"/>
                          </a:schemeClr>
                        </a:solidFill>
                        <a:latin typeface="Futura Medium" charset="0"/>
                        <a:ea typeface="Futura Medium" charset="0"/>
                        <a:cs typeface="Futura Medium" charset="0"/>
                      </a:endParaRPr>
                    </a:p>
                    <a:p>
                      <a:pPr algn="ctr"/>
                      <a:r>
                        <a:rPr lang="en-US" sz="2000" b="0" baseline="0" dirty="0" smtClean="0">
                          <a:solidFill>
                            <a:schemeClr val="bg1">
                              <a:lumMod val="95000"/>
                            </a:schemeClr>
                          </a:solidFill>
                          <a:latin typeface="Futura Medium" charset="0"/>
                          <a:ea typeface="Futura Medium" charset="0"/>
                          <a:cs typeface="Futura Medium" charset="0"/>
                        </a:rPr>
                        <a:t>Changed attitude and behavior</a:t>
                      </a:r>
                    </a:p>
                    <a:p>
                      <a:pPr algn="ctr"/>
                      <a:endParaRPr lang="en-US" sz="1100" b="0" baseline="0" dirty="0" smtClean="0">
                        <a:solidFill>
                          <a:schemeClr val="bg1">
                            <a:lumMod val="95000"/>
                          </a:schemeClr>
                        </a:solidFill>
                        <a:latin typeface="Futura Medium" charset="0"/>
                        <a:ea typeface="Futura Medium" charset="0"/>
                        <a:cs typeface="Futura Medium" charset="0"/>
                      </a:endParaRPr>
                    </a:p>
                    <a:p>
                      <a:pPr algn="ctr"/>
                      <a:r>
                        <a:rPr lang="en-US" sz="2000" b="0" baseline="0" dirty="0" smtClean="0">
                          <a:solidFill>
                            <a:schemeClr val="bg1">
                              <a:lumMod val="95000"/>
                            </a:schemeClr>
                          </a:solidFill>
                          <a:latin typeface="Futura Medium" charset="0"/>
                          <a:ea typeface="Futura Medium" charset="0"/>
                          <a:cs typeface="Futura Medium" charset="0"/>
                        </a:rPr>
                        <a:t>Improved diet</a:t>
                      </a:r>
                    </a:p>
                    <a:p>
                      <a:pPr algn="ctr"/>
                      <a:endParaRPr lang="en-US" sz="1100" b="0" baseline="0" dirty="0" smtClean="0">
                        <a:solidFill>
                          <a:schemeClr val="bg1">
                            <a:lumMod val="95000"/>
                          </a:schemeClr>
                        </a:solidFill>
                        <a:latin typeface="Futura Medium" charset="0"/>
                        <a:ea typeface="Futura Medium" charset="0"/>
                        <a:cs typeface="Futura Medium" charset="0"/>
                      </a:endParaRPr>
                    </a:p>
                    <a:p>
                      <a:pPr algn="ctr"/>
                      <a:r>
                        <a:rPr lang="en-US" sz="2000" b="0" baseline="0" dirty="0" smtClean="0">
                          <a:solidFill>
                            <a:schemeClr val="bg1">
                              <a:lumMod val="95000"/>
                            </a:schemeClr>
                          </a:solidFill>
                          <a:latin typeface="Futura Medium" charset="0"/>
                          <a:ea typeface="Futura Medium" charset="0"/>
                          <a:cs typeface="Futura Medium" charset="0"/>
                        </a:rPr>
                        <a:t>Improved mood</a:t>
                      </a:r>
                    </a:p>
                    <a:p>
                      <a:pPr algn="ctr"/>
                      <a:endParaRPr lang="en-US" sz="1100" b="0" baseline="0" dirty="0" smtClean="0">
                        <a:solidFill>
                          <a:schemeClr val="bg1">
                            <a:lumMod val="95000"/>
                          </a:schemeClr>
                        </a:solidFill>
                        <a:latin typeface="Futura Medium" charset="0"/>
                        <a:ea typeface="Futura Medium" charset="0"/>
                        <a:cs typeface="Futura Medium" charset="0"/>
                      </a:endParaRPr>
                    </a:p>
                    <a:p>
                      <a:pPr algn="ctr"/>
                      <a:r>
                        <a:rPr lang="en-US" sz="2000" b="0" baseline="0" dirty="0" smtClean="0">
                          <a:solidFill>
                            <a:schemeClr val="bg1">
                              <a:lumMod val="95000"/>
                            </a:schemeClr>
                          </a:solidFill>
                          <a:latin typeface="Futura Medium" charset="0"/>
                          <a:ea typeface="Futura Medium" charset="0"/>
                          <a:cs typeface="Futura Medium" charset="0"/>
                        </a:rPr>
                        <a:t>Acute pain relief</a:t>
                      </a:r>
                      <a:endParaRPr lang="en-US" sz="1100" b="0" baseline="0" dirty="0" smtClean="0">
                        <a:solidFill>
                          <a:schemeClr val="bg1">
                            <a:lumMod val="95000"/>
                          </a:schemeClr>
                        </a:solidFill>
                        <a:latin typeface="Futura Medium" charset="0"/>
                        <a:ea typeface="Futura Medium" charset="0"/>
                        <a:cs typeface="Futura Medium" charset="0"/>
                      </a:endParaRPr>
                    </a:p>
                    <a:p>
                      <a:pPr algn="ctr"/>
                      <a:r>
                        <a:rPr lang="en-US" sz="1100" b="0" baseline="0" dirty="0" smtClean="0">
                          <a:solidFill>
                            <a:schemeClr val="bg1">
                              <a:lumMod val="95000"/>
                            </a:schemeClr>
                          </a:solidFill>
                          <a:latin typeface="Futura Medium" charset="0"/>
                          <a:ea typeface="Futura Medium" charset="0"/>
                          <a:cs typeface="Futura Medium" charset="0"/>
                        </a:rPr>
                        <a:t>____________</a:t>
                      </a:r>
                    </a:p>
                    <a:p>
                      <a:pPr algn="ctr"/>
                      <a:r>
                        <a:rPr lang="en-US" sz="2000" b="0" baseline="0" dirty="0" smtClean="0">
                          <a:solidFill>
                            <a:schemeClr val="bg1">
                              <a:lumMod val="95000"/>
                            </a:schemeClr>
                          </a:solidFill>
                          <a:latin typeface="Futura Medium" charset="0"/>
                          <a:ea typeface="Futura Medium" charset="0"/>
                          <a:cs typeface="Futura Medium" charset="0"/>
                        </a:rPr>
                        <a:t>Increased postural awareness</a:t>
                      </a:r>
                    </a:p>
                    <a:p>
                      <a:pPr algn="ctr"/>
                      <a:endParaRPr lang="en-US" sz="1100" b="0" baseline="0" dirty="0" smtClean="0">
                        <a:solidFill>
                          <a:schemeClr val="bg1">
                            <a:lumMod val="95000"/>
                          </a:schemeClr>
                        </a:solidFill>
                        <a:latin typeface="Futura Medium" charset="0"/>
                        <a:ea typeface="Futura Medium" charset="0"/>
                        <a:cs typeface="Futura Medium" charset="0"/>
                      </a:endParaRPr>
                    </a:p>
                    <a:p>
                      <a:pPr algn="ctr"/>
                      <a:r>
                        <a:rPr lang="en-US" sz="1100" b="0" baseline="0" dirty="0" smtClean="0">
                          <a:solidFill>
                            <a:schemeClr val="bg1">
                              <a:lumMod val="95000"/>
                            </a:schemeClr>
                          </a:solidFill>
                          <a:latin typeface="Futura Medium" charset="0"/>
                          <a:ea typeface="Futura Medium" charset="0"/>
                          <a:cs typeface="Futura Medium" charset="0"/>
                        </a:rPr>
                        <a:t>____________</a:t>
                      </a:r>
                    </a:p>
                    <a:p>
                      <a:pPr algn="ctr"/>
                      <a:r>
                        <a:rPr lang="en-US" sz="2000" b="0" baseline="0" dirty="0" smtClean="0">
                          <a:solidFill>
                            <a:schemeClr val="bg1">
                              <a:lumMod val="95000"/>
                            </a:schemeClr>
                          </a:solidFill>
                          <a:latin typeface="Futura Medium" charset="0"/>
                          <a:ea typeface="Futura Medium" charset="0"/>
                          <a:cs typeface="Futura Medium" charset="0"/>
                        </a:rPr>
                        <a:t>Decrease sedentary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1" u="sng" dirty="0" smtClean="0">
                          <a:solidFill>
                            <a:schemeClr val="accent1">
                              <a:lumMod val="60000"/>
                              <a:lumOff val="40000"/>
                            </a:schemeClr>
                          </a:solidFill>
                          <a:latin typeface="Futura Medium" charset="0"/>
                          <a:ea typeface="Futura Medium" charset="0"/>
                          <a:cs typeface="Futura Medium" charset="0"/>
                        </a:rPr>
                        <a:t>INTERMEDIATE</a:t>
                      </a:r>
                      <a:r>
                        <a:rPr lang="en-US" sz="2000" b="0" i="1" u="sng" baseline="0" dirty="0" smtClean="0">
                          <a:solidFill>
                            <a:schemeClr val="accent1">
                              <a:lumMod val="60000"/>
                              <a:lumOff val="40000"/>
                            </a:schemeClr>
                          </a:solidFill>
                          <a:latin typeface="Futura Medium" charset="0"/>
                          <a:ea typeface="Futura Medium" charset="0"/>
                          <a:cs typeface="Futura Medium" charset="0"/>
                        </a:rPr>
                        <a:t> OUTCOMES</a:t>
                      </a:r>
                    </a:p>
                    <a:p>
                      <a:pPr algn="ctr"/>
                      <a:endParaRPr lang="en-US" sz="1100" b="0" dirty="0" smtClean="0">
                        <a:solidFill>
                          <a:schemeClr val="bg1">
                            <a:lumMod val="95000"/>
                          </a:schemeClr>
                        </a:solidFill>
                        <a:latin typeface="Futura Medium" charset="0"/>
                        <a:ea typeface="Futura Medium" charset="0"/>
                        <a:cs typeface="Futura Medium" charset="0"/>
                      </a:endParaRPr>
                    </a:p>
                    <a:p>
                      <a:pPr algn="ctr"/>
                      <a:endParaRPr lang="en-US" sz="1100" b="0" dirty="0" smtClean="0">
                        <a:solidFill>
                          <a:schemeClr val="bg1">
                            <a:lumMod val="95000"/>
                          </a:schemeClr>
                        </a:solidFill>
                        <a:latin typeface="Futura Medium" charset="0"/>
                        <a:ea typeface="Futura Medium" charset="0"/>
                        <a:cs typeface="Futura Medium" charset="0"/>
                      </a:endParaRPr>
                    </a:p>
                    <a:p>
                      <a:pPr algn="ctr"/>
                      <a:r>
                        <a:rPr lang="en-US" sz="2400" b="0" dirty="0" smtClean="0">
                          <a:solidFill>
                            <a:schemeClr val="bg1">
                              <a:lumMod val="95000"/>
                            </a:schemeClr>
                          </a:solidFill>
                          <a:latin typeface="Futura Medium" charset="0"/>
                          <a:ea typeface="Futura Medium" charset="0"/>
                          <a:cs typeface="Futura Medium" charset="0"/>
                        </a:rPr>
                        <a:t>Decreased</a:t>
                      </a:r>
                      <a:r>
                        <a:rPr lang="en-US" sz="2400" b="0" baseline="0" dirty="0" smtClean="0">
                          <a:solidFill>
                            <a:schemeClr val="bg1">
                              <a:lumMod val="95000"/>
                            </a:schemeClr>
                          </a:solidFill>
                          <a:latin typeface="Futura Medium" charset="0"/>
                          <a:ea typeface="Futura Medium" charset="0"/>
                          <a:cs typeface="Futura Medium" charset="0"/>
                        </a:rPr>
                        <a:t> risk of injury</a:t>
                      </a:r>
                    </a:p>
                    <a:p>
                      <a:pPr algn="ctr"/>
                      <a:endParaRPr lang="en-US" sz="1100" b="0" baseline="0" dirty="0" smtClean="0">
                        <a:solidFill>
                          <a:schemeClr val="bg1">
                            <a:lumMod val="95000"/>
                          </a:schemeClr>
                        </a:solidFill>
                        <a:latin typeface="Futura Medium" charset="0"/>
                        <a:ea typeface="Futura Medium" charset="0"/>
                        <a:cs typeface="Futura Medium" charset="0"/>
                      </a:endParaRPr>
                    </a:p>
                    <a:p>
                      <a:pPr algn="ctr"/>
                      <a:r>
                        <a:rPr lang="en-US" sz="2400" b="0" baseline="0" dirty="0" smtClean="0">
                          <a:solidFill>
                            <a:schemeClr val="bg1">
                              <a:lumMod val="95000"/>
                            </a:schemeClr>
                          </a:solidFill>
                          <a:latin typeface="Futura Medium" charset="0"/>
                          <a:ea typeface="Futura Medium" charset="0"/>
                          <a:cs typeface="Futura Medium" charset="0"/>
                        </a:rPr>
                        <a:t>Reduced serum cholesterol</a:t>
                      </a:r>
                    </a:p>
                    <a:p>
                      <a:pPr algn="ctr"/>
                      <a:endParaRPr lang="en-US" sz="1100" b="0" baseline="0" dirty="0" smtClean="0">
                        <a:solidFill>
                          <a:schemeClr val="bg1">
                            <a:lumMod val="95000"/>
                          </a:schemeClr>
                        </a:solidFill>
                        <a:latin typeface="Futura Medium" charset="0"/>
                        <a:ea typeface="Futura Medium" charset="0"/>
                        <a:cs typeface="Futura Medium" charset="0"/>
                      </a:endParaRPr>
                    </a:p>
                    <a:p>
                      <a:pPr algn="ctr"/>
                      <a:endParaRPr lang="en-US" sz="1100" b="0" baseline="0" dirty="0" smtClean="0">
                        <a:solidFill>
                          <a:schemeClr val="bg1">
                            <a:lumMod val="95000"/>
                          </a:schemeClr>
                        </a:solidFill>
                        <a:latin typeface="Futura Medium" charset="0"/>
                        <a:ea typeface="Futura Medium" charset="0"/>
                        <a:cs typeface="Futura Medium" charset="0"/>
                      </a:endParaRPr>
                    </a:p>
                    <a:p>
                      <a:pPr algn="ctr"/>
                      <a:r>
                        <a:rPr lang="en-US" sz="1100" b="0" baseline="0" dirty="0" smtClean="0">
                          <a:solidFill>
                            <a:schemeClr val="bg1">
                              <a:lumMod val="95000"/>
                            </a:schemeClr>
                          </a:solidFill>
                          <a:latin typeface="Futura Medium" charset="0"/>
                          <a:ea typeface="Futura Medium" charset="0"/>
                          <a:cs typeface="Futura Medium" charset="0"/>
                        </a:rPr>
                        <a:t>__________</a:t>
                      </a:r>
                    </a:p>
                    <a:p>
                      <a:pPr algn="ctr"/>
                      <a:endParaRPr lang="en-US" sz="1100" b="0" baseline="0" dirty="0" smtClean="0">
                        <a:solidFill>
                          <a:schemeClr val="bg1">
                            <a:lumMod val="95000"/>
                          </a:schemeClr>
                        </a:solidFill>
                        <a:latin typeface="Futura Medium" charset="0"/>
                        <a:ea typeface="Futura Medium" charset="0"/>
                        <a:cs typeface="Futura Medium" charset="0"/>
                      </a:endParaRPr>
                    </a:p>
                    <a:p>
                      <a:pPr algn="ctr"/>
                      <a:r>
                        <a:rPr lang="en-US" sz="2400" b="0" baseline="0" dirty="0" smtClean="0">
                          <a:solidFill>
                            <a:schemeClr val="bg1">
                              <a:lumMod val="95000"/>
                            </a:schemeClr>
                          </a:solidFill>
                          <a:latin typeface="Futura Medium" charset="0"/>
                          <a:ea typeface="Futura Medium" charset="0"/>
                          <a:cs typeface="Futura Medium" charset="0"/>
                        </a:rPr>
                        <a:t>Flexibility</a:t>
                      </a:r>
                    </a:p>
                    <a:p>
                      <a:pPr algn="ctr"/>
                      <a:endParaRPr lang="en-US" sz="1100" b="0" baseline="0" dirty="0" smtClean="0">
                        <a:solidFill>
                          <a:schemeClr val="bg1">
                            <a:lumMod val="95000"/>
                          </a:schemeClr>
                        </a:solidFill>
                        <a:latin typeface="Futura Medium" charset="0"/>
                        <a:ea typeface="Futura Medium" charset="0"/>
                        <a:cs typeface="Futura Medium" charset="0"/>
                      </a:endParaRPr>
                    </a:p>
                    <a:p>
                      <a:pPr algn="ctr"/>
                      <a:r>
                        <a:rPr lang="en-US" sz="2400" b="0" baseline="0" dirty="0" smtClean="0">
                          <a:solidFill>
                            <a:schemeClr val="bg1">
                              <a:lumMod val="95000"/>
                            </a:schemeClr>
                          </a:solidFill>
                          <a:latin typeface="Futura Medium" charset="0"/>
                          <a:ea typeface="Futura Medium" charset="0"/>
                          <a:cs typeface="Futura Medium" charset="0"/>
                        </a:rPr>
                        <a:t>Muscular strength</a:t>
                      </a:r>
                    </a:p>
                    <a:p>
                      <a:pPr algn="ctr"/>
                      <a:endParaRPr lang="en-US" sz="1100" b="0" baseline="0" dirty="0" smtClean="0">
                        <a:solidFill>
                          <a:schemeClr val="bg1">
                            <a:lumMod val="95000"/>
                          </a:schemeClr>
                        </a:solidFill>
                        <a:latin typeface="Futura Medium" charset="0"/>
                        <a:ea typeface="Futura Medium" charset="0"/>
                        <a:cs typeface="Futura Medium" charset="0"/>
                      </a:endParaRPr>
                    </a:p>
                    <a:p>
                      <a:pPr algn="ctr"/>
                      <a:r>
                        <a:rPr lang="en-US" sz="2400" b="0" baseline="0" dirty="0" smtClean="0">
                          <a:solidFill>
                            <a:schemeClr val="bg1">
                              <a:lumMod val="95000"/>
                            </a:schemeClr>
                          </a:solidFill>
                          <a:latin typeface="Futura Medium" charset="0"/>
                          <a:ea typeface="Futura Medium" charset="0"/>
                          <a:cs typeface="Futura Medium" charset="0"/>
                        </a:rPr>
                        <a:t>Improved posture</a:t>
                      </a:r>
                      <a:endParaRPr lang="en-US" sz="2400" b="0" dirty="0">
                        <a:solidFill>
                          <a:schemeClr val="bg1">
                            <a:lumMod val="95000"/>
                          </a:schemeClr>
                        </a:solidFill>
                        <a:latin typeface="Futura Medium" charset="0"/>
                        <a:ea typeface="Futura Medium" charset="0"/>
                        <a:cs typeface="Futura Medium"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i="1" u="sng" dirty="0" smtClean="0">
                          <a:solidFill>
                            <a:schemeClr val="accent1">
                              <a:lumMod val="60000"/>
                              <a:lumOff val="40000"/>
                            </a:schemeClr>
                          </a:solidFill>
                          <a:latin typeface="Futura Medium" charset="0"/>
                          <a:ea typeface="Futura Medium" charset="0"/>
                          <a:cs typeface="Futura Medium" charset="0"/>
                        </a:rPr>
                        <a:t>LONG TERM OUTCOMES</a:t>
                      </a:r>
                    </a:p>
                    <a:p>
                      <a:pPr algn="ctr"/>
                      <a:endParaRPr lang="en-US" sz="2800" b="0" dirty="0" smtClean="0">
                        <a:solidFill>
                          <a:schemeClr val="bg1">
                            <a:lumMod val="95000"/>
                          </a:schemeClr>
                        </a:solidFill>
                        <a:latin typeface="Futura Medium" charset="0"/>
                        <a:ea typeface="Futura Medium" charset="0"/>
                        <a:cs typeface="Futura Medium" charset="0"/>
                      </a:endParaRPr>
                    </a:p>
                    <a:p>
                      <a:pPr algn="ctr"/>
                      <a:r>
                        <a:rPr lang="en-US" sz="2800" b="0" dirty="0" smtClean="0">
                          <a:solidFill>
                            <a:schemeClr val="bg1">
                              <a:lumMod val="95000"/>
                            </a:schemeClr>
                          </a:solidFill>
                          <a:latin typeface="Futura Medium" charset="0"/>
                          <a:ea typeface="Futura Medium" charset="0"/>
                          <a:cs typeface="Futura Medium" charset="0"/>
                        </a:rPr>
                        <a:t>Weight loss</a:t>
                      </a:r>
                    </a:p>
                    <a:p>
                      <a:pPr algn="ctr"/>
                      <a:endParaRPr lang="en-US" sz="1100" b="0" dirty="0" smtClean="0">
                        <a:solidFill>
                          <a:schemeClr val="bg1">
                            <a:lumMod val="95000"/>
                          </a:schemeClr>
                        </a:solidFill>
                        <a:latin typeface="Futura Medium" charset="0"/>
                        <a:ea typeface="Futura Medium" charset="0"/>
                        <a:cs typeface="Futura Medium" charset="0"/>
                      </a:endParaRPr>
                    </a:p>
                    <a:p>
                      <a:pPr algn="ctr"/>
                      <a:r>
                        <a:rPr lang="en-US" sz="2800" b="0" dirty="0" smtClean="0">
                          <a:solidFill>
                            <a:schemeClr val="bg1">
                              <a:lumMod val="95000"/>
                            </a:schemeClr>
                          </a:solidFill>
                          <a:latin typeface="Futura Medium" charset="0"/>
                          <a:ea typeface="Futura Medium" charset="0"/>
                          <a:cs typeface="Futura Medium" charset="0"/>
                        </a:rPr>
                        <a:t>Decreased chronic</a:t>
                      </a:r>
                      <a:r>
                        <a:rPr lang="en-US" sz="2800" b="0" baseline="0" dirty="0" smtClean="0">
                          <a:solidFill>
                            <a:schemeClr val="bg1">
                              <a:lumMod val="95000"/>
                            </a:schemeClr>
                          </a:solidFill>
                          <a:latin typeface="Futura Medium" charset="0"/>
                          <a:ea typeface="Futura Medium" charset="0"/>
                          <a:cs typeface="Futura Medium" charset="0"/>
                        </a:rPr>
                        <a:t> pain</a:t>
                      </a:r>
                    </a:p>
                    <a:p>
                      <a:pPr algn="ctr"/>
                      <a:endParaRPr lang="en-US" sz="1100" b="0" baseline="0" dirty="0" smtClean="0">
                        <a:solidFill>
                          <a:schemeClr val="bg1">
                            <a:lumMod val="95000"/>
                          </a:schemeClr>
                        </a:solidFill>
                        <a:latin typeface="Futura Medium" charset="0"/>
                        <a:ea typeface="Futura Medium" charset="0"/>
                        <a:cs typeface="Futura Medium" charset="0"/>
                      </a:endParaRPr>
                    </a:p>
                    <a:p>
                      <a:pPr algn="ctr"/>
                      <a:r>
                        <a:rPr lang="en-US" sz="2800" b="0" baseline="0" dirty="0" smtClean="0">
                          <a:solidFill>
                            <a:schemeClr val="bg1">
                              <a:lumMod val="95000"/>
                            </a:schemeClr>
                          </a:solidFill>
                          <a:latin typeface="Futura Medium" charset="0"/>
                          <a:ea typeface="Futura Medium" charset="0"/>
                          <a:cs typeface="Futura Medium" charset="0"/>
                        </a:rPr>
                        <a:t>Increased functional strength </a:t>
                      </a:r>
                    </a:p>
                    <a:p>
                      <a:pPr algn="ctr"/>
                      <a:endParaRPr lang="en-US" sz="16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i="1" u="sng" dirty="0" smtClean="0">
                          <a:solidFill>
                            <a:schemeClr val="accent1">
                              <a:lumMod val="60000"/>
                              <a:lumOff val="40000"/>
                            </a:schemeClr>
                          </a:solidFill>
                          <a:latin typeface="Futura Medium"/>
                        </a:rPr>
                        <a:t>GOAL</a:t>
                      </a:r>
                    </a:p>
                    <a:p>
                      <a:pPr algn="ctr"/>
                      <a:endParaRPr lang="en-US" sz="1600" b="0" dirty="0" smtClean="0">
                        <a:solidFill>
                          <a:schemeClr val="tx1"/>
                        </a:solidFill>
                      </a:endParaRPr>
                    </a:p>
                    <a:p>
                      <a:pPr algn="ctr"/>
                      <a:endParaRPr lang="en-US" sz="1600" b="0" dirty="0" smtClean="0">
                        <a:solidFill>
                          <a:schemeClr val="tx1"/>
                        </a:solidFill>
                      </a:endParaRPr>
                    </a:p>
                    <a:p>
                      <a:pPr algn="ctr"/>
                      <a:r>
                        <a:rPr lang="en-US" sz="2800" b="0" dirty="0" smtClean="0">
                          <a:solidFill>
                            <a:schemeClr val="bg1">
                              <a:lumMod val="95000"/>
                            </a:schemeClr>
                          </a:solidFill>
                          <a:latin typeface="Futura Medium" charset="0"/>
                          <a:ea typeface="Futura Medium" charset="0"/>
                          <a:cs typeface="Futura Medium" charset="0"/>
                        </a:rPr>
                        <a:t>Ability to maintain healthy habits,</a:t>
                      </a:r>
                      <a:r>
                        <a:rPr lang="en-US" sz="2800" b="0" baseline="0" dirty="0" smtClean="0">
                          <a:solidFill>
                            <a:schemeClr val="bg1">
                              <a:lumMod val="95000"/>
                            </a:schemeClr>
                          </a:solidFill>
                          <a:latin typeface="Futura Medium" charset="0"/>
                          <a:ea typeface="Futura Medium" charset="0"/>
                          <a:cs typeface="Futura Medium" charset="0"/>
                        </a:rPr>
                        <a:t> proper posture, improved diet and functional strength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 name="TextBox 1"/>
          <p:cNvSpPr txBox="1"/>
          <p:nvPr/>
        </p:nvSpPr>
        <p:spPr>
          <a:xfrm>
            <a:off x="0" y="-36276"/>
            <a:ext cx="12207103" cy="523220"/>
          </a:xfrm>
          <a:prstGeom prst="rect">
            <a:avLst/>
          </a:prstGeom>
          <a:noFill/>
          <a:ln>
            <a:noFill/>
          </a:ln>
        </p:spPr>
        <p:txBody>
          <a:bodyPr wrap="square" rtlCol="0">
            <a:spAutoFit/>
          </a:bodyPr>
          <a:lstStyle/>
          <a:p>
            <a:pPr algn="ctr"/>
            <a:r>
              <a:rPr lang="en-US" sz="2800" b="1" dirty="0" smtClean="0">
                <a:solidFill>
                  <a:schemeClr val="bg1"/>
                </a:solidFill>
                <a:latin typeface="Futura Medium" charset="0"/>
                <a:ea typeface="Futura Medium" charset="0"/>
                <a:cs typeface="Futura Medium" charset="0"/>
              </a:rPr>
              <a:t>L O G I C  M O D E L </a:t>
            </a:r>
            <a:endParaRPr lang="en-US" sz="2800" b="1" dirty="0">
              <a:solidFill>
                <a:schemeClr val="bg1"/>
              </a:solidFill>
              <a:latin typeface="Futura Medium" charset="0"/>
              <a:ea typeface="Futura Medium" charset="0"/>
              <a:cs typeface="Futura Medium" charset="0"/>
            </a:endParaRPr>
          </a:p>
        </p:txBody>
      </p:sp>
    </p:spTree>
    <p:extLst>
      <p:ext uri="{BB962C8B-B14F-4D97-AF65-F5344CB8AC3E}">
        <p14:creationId xmlns:p14="http://schemas.microsoft.com/office/powerpoint/2010/main" val="7975698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473529" y="457199"/>
            <a:ext cx="10776857" cy="5943601"/>
          </a:xfrm>
          <a:solidFill>
            <a:schemeClr val="bg1"/>
          </a:solidFill>
        </p:spPr>
        <p:txBody>
          <a:bodyPr/>
          <a:lstStyle/>
          <a:p>
            <a:endParaRPr lang="en-US"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16218"/>
          <a:stretch/>
        </p:blipFill>
        <p:spPr>
          <a:xfrm flipH="1">
            <a:off x="-5" y="0"/>
            <a:ext cx="12453258" cy="6858000"/>
          </a:xfrm>
          <a:prstGeom prst="rect">
            <a:avLst/>
          </a:prstGeom>
        </p:spPr>
      </p:pic>
      <p:pic>
        <p:nvPicPr>
          <p:cNvPr id="7" name="Picture 6"/>
          <p:cNvPicPr>
            <a:picLocks noChangeAspect="1"/>
          </p:cNvPicPr>
          <p:nvPr/>
        </p:nvPicPr>
        <p:blipFill rotWithShape="1">
          <a:blip r:embed="rId4"/>
          <a:srcRect l="47357" b="19051"/>
          <a:stretch/>
        </p:blipFill>
        <p:spPr>
          <a:xfrm>
            <a:off x="-7" y="-297"/>
            <a:ext cx="12453254" cy="6858297"/>
          </a:xfrm>
          <a:prstGeom prst="rect">
            <a:avLst/>
          </a:prstGeom>
        </p:spPr>
      </p:pic>
      <p:sp>
        <p:nvSpPr>
          <p:cNvPr id="4" name="TextBox 3"/>
          <p:cNvSpPr txBox="1"/>
          <p:nvPr/>
        </p:nvSpPr>
        <p:spPr>
          <a:xfrm>
            <a:off x="-13" y="10769"/>
            <a:ext cx="12453252" cy="769441"/>
          </a:xfrm>
          <a:prstGeom prst="rect">
            <a:avLst/>
          </a:prstGeom>
          <a:solidFill>
            <a:schemeClr val="accent5">
              <a:lumMod val="75000"/>
              <a:alpha val="37000"/>
            </a:schemeClr>
          </a:solidFill>
          <a:ln>
            <a:noFill/>
          </a:ln>
        </p:spPr>
        <p:txBody>
          <a:bodyPr wrap="square" rtlCol="0">
            <a:spAutoFit/>
          </a:bodyPr>
          <a:lstStyle/>
          <a:p>
            <a:pPr algn="ctr"/>
            <a:r>
              <a:rPr lang="en-US" sz="4400" dirty="0" smtClean="0">
                <a:solidFill>
                  <a:schemeClr val="bg1">
                    <a:lumMod val="95000"/>
                  </a:schemeClr>
                </a:solidFill>
                <a:latin typeface="Futura Medium" charset="0"/>
                <a:ea typeface="Futura Medium" charset="0"/>
                <a:cs typeface="Futura Medium" charset="0"/>
              </a:rPr>
              <a:t>GANTT CHART</a:t>
            </a:r>
            <a:endParaRPr lang="en-US" sz="3600" b="1" dirty="0" smtClean="0"/>
          </a:p>
        </p:txBody>
      </p:sp>
      <p:graphicFrame>
        <p:nvGraphicFramePr>
          <p:cNvPr id="5" name="Table 4"/>
          <p:cNvGraphicFramePr>
            <a:graphicFrameLocks noGrp="1"/>
          </p:cNvGraphicFramePr>
          <p:nvPr>
            <p:extLst>
              <p:ext uri="{D42A27DB-BD31-4B8C-83A1-F6EECF244321}">
                <p14:modId xmlns:p14="http://schemas.microsoft.com/office/powerpoint/2010/main" val="2136593955"/>
              </p:ext>
            </p:extLst>
          </p:nvPr>
        </p:nvGraphicFramePr>
        <p:xfrm>
          <a:off x="3" y="807976"/>
          <a:ext cx="12453248" cy="6025310"/>
        </p:xfrm>
        <a:graphic>
          <a:graphicData uri="http://schemas.openxmlformats.org/drawingml/2006/table">
            <a:tbl>
              <a:tblPr firstRow="1" bandRow="1">
                <a:tableStyleId>{5C22544A-7EE6-4342-B048-85BDC9FD1C3A}</a:tableStyleId>
              </a:tblPr>
              <a:tblGrid>
                <a:gridCol w="3731738"/>
                <a:gridCol w="709634"/>
                <a:gridCol w="783772"/>
                <a:gridCol w="702127"/>
                <a:gridCol w="767443"/>
                <a:gridCol w="783772"/>
                <a:gridCol w="800100"/>
                <a:gridCol w="636814"/>
                <a:gridCol w="734785"/>
                <a:gridCol w="636814"/>
                <a:gridCol w="767443"/>
                <a:gridCol w="653142"/>
                <a:gridCol w="745664"/>
              </a:tblGrid>
              <a:tr h="526554">
                <a:tc>
                  <a:txBody>
                    <a:bodyPr/>
                    <a:lstStyle/>
                    <a:p>
                      <a:endParaRPr lang="en-US" dirty="0">
                        <a:solidFill>
                          <a:schemeClr val="tx1"/>
                        </a:solidFill>
                      </a:endParaRPr>
                    </a:p>
                  </a:txBody>
                  <a:tcPr>
                    <a:solidFill>
                      <a:schemeClr val="accent3">
                        <a:lumMod val="60000"/>
                        <a:lumOff val="40000"/>
                        <a:alpha val="50000"/>
                      </a:schemeClr>
                    </a:solidFill>
                  </a:tcPr>
                </a:tc>
                <a:tc>
                  <a:txBody>
                    <a:bodyPr/>
                    <a:lstStyle/>
                    <a:p>
                      <a:r>
                        <a:rPr lang="en-US" sz="2000" dirty="0" smtClean="0">
                          <a:solidFill>
                            <a:schemeClr val="bg1">
                              <a:lumMod val="95000"/>
                            </a:schemeClr>
                          </a:solidFill>
                        </a:rPr>
                        <a:t>Aug</a:t>
                      </a:r>
                      <a:endParaRPr lang="en-US" sz="2000" dirty="0">
                        <a:solidFill>
                          <a:schemeClr val="bg1">
                            <a:lumMod val="95000"/>
                          </a:schemeClr>
                        </a:solidFill>
                      </a:endParaRPr>
                    </a:p>
                  </a:txBody>
                  <a:tcPr>
                    <a:solidFill>
                      <a:schemeClr val="accent3">
                        <a:lumMod val="60000"/>
                        <a:lumOff val="40000"/>
                        <a:alpha val="50000"/>
                      </a:schemeClr>
                    </a:solidFill>
                  </a:tcPr>
                </a:tc>
                <a:tc>
                  <a:txBody>
                    <a:bodyPr/>
                    <a:lstStyle/>
                    <a:p>
                      <a:r>
                        <a:rPr lang="en-US" sz="2000" dirty="0" smtClean="0">
                          <a:solidFill>
                            <a:schemeClr val="bg1">
                              <a:lumMod val="95000"/>
                            </a:schemeClr>
                          </a:solidFill>
                        </a:rPr>
                        <a:t>Sep</a:t>
                      </a:r>
                      <a:endParaRPr lang="en-US" sz="2000" dirty="0">
                        <a:solidFill>
                          <a:schemeClr val="bg1">
                            <a:lumMod val="95000"/>
                          </a:schemeClr>
                        </a:solidFill>
                      </a:endParaRPr>
                    </a:p>
                  </a:txBody>
                  <a:tcPr>
                    <a:solidFill>
                      <a:schemeClr val="accent3">
                        <a:lumMod val="60000"/>
                        <a:lumOff val="40000"/>
                        <a:alpha val="50000"/>
                      </a:schemeClr>
                    </a:solidFill>
                  </a:tcPr>
                </a:tc>
                <a:tc>
                  <a:txBody>
                    <a:bodyPr/>
                    <a:lstStyle/>
                    <a:p>
                      <a:r>
                        <a:rPr lang="en-US" sz="2000" dirty="0" smtClean="0">
                          <a:solidFill>
                            <a:schemeClr val="bg1">
                              <a:lumMod val="95000"/>
                            </a:schemeClr>
                          </a:solidFill>
                        </a:rPr>
                        <a:t>Oct</a:t>
                      </a:r>
                      <a:endParaRPr lang="en-US" sz="2000" dirty="0">
                        <a:solidFill>
                          <a:schemeClr val="bg1">
                            <a:lumMod val="95000"/>
                          </a:schemeClr>
                        </a:solidFill>
                      </a:endParaRPr>
                    </a:p>
                  </a:txBody>
                  <a:tcPr>
                    <a:solidFill>
                      <a:schemeClr val="accent3">
                        <a:lumMod val="60000"/>
                        <a:lumOff val="40000"/>
                        <a:alpha val="50000"/>
                      </a:schemeClr>
                    </a:solidFill>
                  </a:tcPr>
                </a:tc>
                <a:tc>
                  <a:txBody>
                    <a:bodyPr/>
                    <a:lstStyle/>
                    <a:p>
                      <a:r>
                        <a:rPr lang="en-US" sz="2000" dirty="0" smtClean="0">
                          <a:solidFill>
                            <a:schemeClr val="bg1">
                              <a:lumMod val="95000"/>
                            </a:schemeClr>
                          </a:solidFill>
                        </a:rPr>
                        <a:t>Nov</a:t>
                      </a:r>
                      <a:endParaRPr lang="en-US" sz="2000" dirty="0">
                        <a:solidFill>
                          <a:schemeClr val="bg1">
                            <a:lumMod val="95000"/>
                          </a:schemeClr>
                        </a:solidFill>
                      </a:endParaRPr>
                    </a:p>
                  </a:txBody>
                  <a:tcPr>
                    <a:solidFill>
                      <a:schemeClr val="accent3">
                        <a:lumMod val="60000"/>
                        <a:lumOff val="40000"/>
                        <a:alpha val="50000"/>
                      </a:schemeClr>
                    </a:solidFill>
                  </a:tcPr>
                </a:tc>
                <a:tc>
                  <a:txBody>
                    <a:bodyPr/>
                    <a:lstStyle/>
                    <a:p>
                      <a:r>
                        <a:rPr lang="en-US" sz="2000" dirty="0" smtClean="0">
                          <a:solidFill>
                            <a:schemeClr val="bg1">
                              <a:lumMod val="95000"/>
                            </a:schemeClr>
                          </a:solidFill>
                        </a:rPr>
                        <a:t>Dec</a:t>
                      </a:r>
                      <a:endParaRPr lang="en-US" sz="2000" dirty="0">
                        <a:solidFill>
                          <a:schemeClr val="bg1">
                            <a:lumMod val="95000"/>
                          </a:schemeClr>
                        </a:solidFill>
                      </a:endParaRPr>
                    </a:p>
                  </a:txBody>
                  <a:tcPr>
                    <a:solidFill>
                      <a:schemeClr val="accent3">
                        <a:lumMod val="60000"/>
                        <a:lumOff val="40000"/>
                        <a:alpha val="50000"/>
                      </a:schemeClr>
                    </a:solidFill>
                  </a:tcPr>
                </a:tc>
                <a:tc>
                  <a:txBody>
                    <a:bodyPr/>
                    <a:lstStyle/>
                    <a:p>
                      <a:r>
                        <a:rPr lang="en-US" sz="2000" dirty="0" smtClean="0">
                          <a:solidFill>
                            <a:schemeClr val="bg1">
                              <a:lumMod val="95000"/>
                            </a:schemeClr>
                          </a:solidFill>
                        </a:rPr>
                        <a:t>Jan</a:t>
                      </a:r>
                      <a:endParaRPr lang="en-US" sz="2000" dirty="0">
                        <a:solidFill>
                          <a:schemeClr val="bg1">
                            <a:lumMod val="95000"/>
                          </a:schemeClr>
                        </a:solidFill>
                      </a:endParaRPr>
                    </a:p>
                  </a:txBody>
                  <a:tcPr>
                    <a:solidFill>
                      <a:schemeClr val="accent3">
                        <a:lumMod val="60000"/>
                        <a:lumOff val="40000"/>
                        <a:alpha val="50000"/>
                      </a:schemeClr>
                    </a:solidFill>
                  </a:tcPr>
                </a:tc>
                <a:tc>
                  <a:txBody>
                    <a:bodyPr/>
                    <a:lstStyle/>
                    <a:p>
                      <a:r>
                        <a:rPr lang="en-US" sz="2000" dirty="0" smtClean="0">
                          <a:solidFill>
                            <a:schemeClr val="bg1">
                              <a:lumMod val="95000"/>
                            </a:schemeClr>
                          </a:solidFill>
                        </a:rPr>
                        <a:t>Feb</a:t>
                      </a:r>
                      <a:endParaRPr lang="en-US" sz="2000" dirty="0">
                        <a:solidFill>
                          <a:schemeClr val="bg1">
                            <a:lumMod val="95000"/>
                          </a:schemeClr>
                        </a:solidFill>
                      </a:endParaRPr>
                    </a:p>
                  </a:txBody>
                  <a:tcPr>
                    <a:solidFill>
                      <a:schemeClr val="accent3">
                        <a:lumMod val="60000"/>
                        <a:lumOff val="40000"/>
                        <a:alpha val="50000"/>
                      </a:schemeClr>
                    </a:solidFill>
                  </a:tcPr>
                </a:tc>
                <a:tc>
                  <a:txBody>
                    <a:bodyPr/>
                    <a:lstStyle/>
                    <a:p>
                      <a:r>
                        <a:rPr lang="en-US" sz="2000" dirty="0" smtClean="0">
                          <a:solidFill>
                            <a:schemeClr val="bg1">
                              <a:lumMod val="95000"/>
                            </a:schemeClr>
                          </a:solidFill>
                        </a:rPr>
                        <a:t>Mar</a:t>
                      </a:r>
                      <a:endParaRPr lang="en-US" sz="2000" dirty="0">
                        <a:solidFill>
                          <a:schemeClr val="bg1">
                            <a:lumMod val="95000"/>
                          </a:schemeClr>
                        </a:solidFill>
                      </a:endParaRPr>
                    </a:p>
                  </a:txBody>
                  <a:tcPr>
                    <a:solidFill>
                      <a:schemeClr val="accent3">
                        <a:lumMod val="60000"/>
                        <a:lumOff val="40000"/>
                        <a:alpha val="50000"/>
                      </a:schemeClr>
                    </a:solidFill>
                  </a:tcPr>
                </a:tc>
                <a:tc>
                  <a:txBody>
                    <a:bodyPr/>
                    <a:lstStyle/>
                    <a:p>
                      <a:r>
                        <a:rPr lang="en-US" sz="2000" dirty="0" smtClean="0">
                          <a:solidFill>
                            <a:schemeClr val="bg1">
                              <a:lumMod val="95000"/>
                            </a:schemeClr>
                          </a:solidFill>
                        </a:rPr>
                        <a:t>Apr</a:t>
                      </a:r>
                      <a:endParaRPr lang="en-US" sz="2000" dirty="0">
                        <a:solidFill>
                          <a:schemeClr val="bg1">
                            <a:lumMod val="95000"/>
                          </a:schemeClr>
                        </a:solidFill>
                      </a:endParaRPr>
                    </a:p>
                  </a:txBody>
                  <a:tcPr>
                    <a:solidFill>
                      <a:schemeClr val="accent3">
                        <a:lumMod val="60000"/>
                        <a:lumOff val="40000"/>
                        <a:alpha val="50000"/>
                      </a:schemeClr>
                    </a:solidFill>
                  </a:tcPr>
                </a:tc>
                <a:tc>
                  <a:txBody>
                    <a:bodyPr/>
                    <a:lstStyle/>
                    <a:p>
                      <a:r>
                        <a:rPr lang="en-US" sz="2000" dirty="0" smtClean="0">
                          <a:solidFill>
                            <a:schemeClr val="bg1">
                              <a:lumMod val="95000"/>
                            </a:schemeClr>
                          </a:solidFill>
                        </a:rPr>
                        <a:t>May</a:t>
                      </a:r>
                      <a:endParaRPr lang="en-US" sz="2000" dirty="0">
                        <a:solidFill>
                          <a:schemeClr val="bg1">
                            <a:lumMod val="95000"/>
                          </a:schemeClr>
                        </a:solidFill>
                      </a:endParaRPr>
                    </a:p>
                  </a:txBody>
                  <a:tcPr>
                    <a:solidFill>
                      <a:schemeClr val="accent3">
                        <a:lumMod val="60000"/>
                        <a:lumOff val="40000"/>
                        <a:alpha val="50000"/>
                      </a:schemeClr>
                    </a:solidFill>
                  </a:tcPr>
                </a:tc>
                <a:tc>
                  <a:txBody>
                    <a:bodyPr/>
                    <a:lstStyle/>
                    <a:p>
                      <a:r>
                        <a:rPr lang="en-US" sz="2000" dirty="0" smtClean="0">
                          <a:solidFill>
                            <a:schemeClr val="bg1">
                              <a:lumMod val="95000"/>
                            </a:schemeClr>
                          </a:solidFill>
                        </a:rPr>
                        <a:t>Jun</a:t>
                      </a:r>
                      <a:endParaRPr lang="en-US" sz="2000" dirty="0">
                        <a:solidFill>
                          <a:schemeClr val="bg1">
                            <a:lumMod val="95000"/>
                          </a:schemeClr>
                        </a:solidFill>
                      </a:endParaRPr>
                    </a:p>
                  </a:txBody>
                  <a:tcPr>
                    <a:solidFill>
                      <a:schemeClr val="accent3">
                        <a:lumMod val="60000"/>
                        <a:lumOff val="40000"/>
                        <a:alpha val="50000"/>
                      </a:schemeClr>
                    </a:solidFill>
                  </a:tcPr>
                </a:tc>
                <a:tc>
                  <a:txBody>
                    <a:bodyPr/>
                    <a:lstStyle/>
                    <a:p>
                      <a:r>
                        <a:rPr lang="en-US" sz="2000" dirty="0" smtClean="0">
                          <a:solidFill>
                            <a:schemeClr val="bg1">
                              <a:lumMod val="95000"/>
                            </a:schemeClr>
                          </a:solidFill>
                        </a:rPr>
                        <a:t>Jul</a:t>
                      </a:r>
                      <a:endParaRPr lang="en-US" sz="2000" dirty="0">
                        <a:solidFill>
                          <a:schemeClr val="bg1">
                            <a:lumMod val="95000"/>
                          </a:schemeClr>
                        </a:solidFill>
                      </a:endParaRPr>
                    </a:p>
                  </a:txBody>
                  <a:tcPr>
                    <a:solidFill>
                      <a:schemeClr val="accent3">
                        <a:lumMod val="60000"/>
                        <a:lumOff val="40000"/>
                        <a:alpha val="50000"/>
                      </a:schemeClr>
                    </a:solidFill>
                  </a:tcPr>
                </a:tc>
              </a:tr>
              <a:tr h="513042">
                <a:tc>
                  <a:txBody>
                    <a:bodyPr/>
                    <a:lstStyle/>
                    <a:p>
                      <a:r>
                        <a:rPr lang="en-US" sz="2700" dirty="0" smtClean="0">
                          <a:solidFill>
                            <a:schemeClr val="tx1"/>
                          </a:solidFill>
                          <a:latin typeface="Futura Medium" charset="0"/>
                          <a:ea typeface="Futura Medium" charset="0"/>
                          <a:cs typeface="Futura Medium" charset="0"/>
                        </a:rPr>
                        <a:t>Hire</a:t>
                      </a:r>
                      <a:r>
                        <a:rPr lang="en-US" sz="2700" baseline="0" dirty="0" smtClean="0">
                          <a:solidFill>
                            <a:schemeClr val="tx1"/>
                          </a:solidFill>
                          <a:latin typeface="Futura Medium" charset="0"/>
                          <a:ea typeface="Futura Medium" charset="0"/>
                          <a:cs typeface="Futura Medium" charset="0"/>
                        </a:rPr>
                        <a:t> and train staff</a:t>
                      </a:r>
                      <a:endParaRPr lang="en-US" sz="2700" dirty="0">
                        <a:solidFill>
                          <a:schemeClr val="tx1"/>
                        </a:solidFill>
                        <a:latin typeface="Futura Medium" charset="0"/>
                        <a:ea typeface="Futura Medium" charset="0"/>
                        <a:cs typeface="Futura Medium" charset="0"/>
                      </a:endParaRPr>
                    </a:p>
                  </a:txBody>
                  <a:tcPr>
                    <a:solidFill>
                      <a:schemeClr val="accent1">
                        <a:lumMod val="40000"/>
                        <a:lumOff val="60000"/>
                        <a:alpha val="50000"/>
                      </a:schemeClr>
                    </a:solidFill>
                  </a:tcPr>
                </a:tc>
                <a:tc>
                  <a:txBody>
                    <a:bodyPr/>
                    <a:lstStyle/>
                    <a:p>
                      <a:endParaRPr lang="en-US">
                        <a:solidFill>
                          <a:schemeClr val="tx1"/>
                        </a:solidFill>
                      </a:endParaRPr>
                    </a:p>
                  </a:txBody>
                  <a:tcPr>
                    <a:solidFill>
                      <a:schemeClr val="accent1">
                        <a:lumMod val="40000"/>
                        <a:lumOff val="60000"/>
                        <a:alpha val="50000"/>
                      </a:schemeClr>
                    </a:solidFill>
                  </a:tcPr>
                </a:tc>
                <a:tc>
                  <a:txBody>
                    <a:bodyPr/>
                    <a:lstStyle/>
                    <a:p>
                      <a:endParaRPr lang="en-US">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r>
              <a:tr h="932804">
                <a:tc>
                  <a:txBody>
                    <a:bodyPr/>
                    <a:lstStyle/>
                    <a:p>
                      <a:r>
                        <a:rPr lang="en-US" sz="2700" dirty="0" smtClean="0">
                          <a:solidFill>
                            <a:schemeClr val="bg1">
                              <a:lumMod val="95000"/>
                            </a:schemeClr>
                          </a:solidFill>
                          <a:latin typeface="Futura Medium" charset="0"/>
                          <a:ea typeface="Futura Medium" charset="0"/>
                          <a:cs typeface="Futura Medium" charset="0"/>
                        </a:rPr>
                        <a:t>Physical Assessments &amp; Magazine</a:t>
                      </a:r>
                      <a:r>
                        <a:rPr lang="en-US" sz="2700" baseline="0" dirty="0" smtClean="0">
                          <a:solidFill>
                            <a:schemeClr val="bg1">
                              <a:lumMod val="95000"/>
                            </a:schemeClr>
                          </a:solidFill>
                          <a:latin typeface="Futura Medium" charset="0"/>
                          <a:ea typeface="Futura Medium" charset="0"/>
                          <a:cs typeface="Futura Medium" charset="0"/>
                        </a:rPr>
                        <a:t> Article</a:t>
                      </a:r>
                      <a:endParaRPr lang="en-US" sz="2700" dirty="0">
                        <a:solidFill>
                          <a:schemeClr val="bg1">
                            <a:lumMod val="95000"/>
                          </a:schemeClr>
                        </a:solidFill>
                        <a:latin typeface="Futura Medium" charset="0"/>
                        <a:ea typeface="Futura Medium" charset="0"/>
                        <a:cs typeface="Futura Medium" charset="0"/>
                      </a:endParaRPr>
                    </a:p>
                  </a:txBody>
                  <a:tcPr>
                    <a:solidFill>
                      <a:schemeClr val="accent5">
                        <a:lumMod val="75000"/>
                        <a:alpha val="34000"/>
                      </a:schemeClr>
                    </a:solidFill>
                  </a:tcPr>
                </a:tc>
                <a:tc>
                  <a:txBody>
                    <a:bodyPr/>
                    <a:lstStyle/>
                    <a:p>
                      <a:endParaRPr lang="en-US" dirty="0">
                        <a:solidFill>
                          <a:schemeClr val="tx1"/>
                        </a:solidFill>
                      </a:endParaRPr>
                    </a:p>
                  </a:txBody>
                  <a:tcPr>
                    <a:solidFill>
                      <a:schemeClr val="accent5">
                        <a:lumMod val="75000"/>
                        <a:alpha val="34000"/>
                      </a:schemeClr>
                    </a:solidFill>
                  </a:tcPr>
                </a:tc>
                <a:tc>
                  <a:txBody>
                    <a:bodyPr/>
                    <a:lstStyle/>
                    <a:p>
                      <a:endParaRPr lang="en-US" dirty="0">
                        <a:solidFill>
                          <a:schemeClr val="tx1"/>
                        </a:solidFill>
                      </a:endParaRPr>
                    </a:p>
                  </a:txBody>
                  <a:tcPr>
                    <a:solidFill>
                      <a:schemeClr val="accent5">
                        <a:lumMod val="75000"/>
                        <a:alpha val="34000"/>
                      </a:schemeClr>
                    </a:solidFill>
                  </a:tcPr>
                </a:tc>
                <a:tc>
                  <a:txBody>
                    <a:bodyPr/>
                    <a:lstStyle/>
                    <a:p>
                      <a:endParaRPr lang="en-US" dirty="0">
                        <a:solidFill>
                          <a:schemeClr val="tx1"/>
                        </a:solidFill>
                      </a:endParaRPr>
                    </a:p>
                  </a:txBody>
                  <a:tcPr>
                    <a:solidFill>
                      <a:schemeClr val="accent5">
                        <a:lumMod val="75000"/>
                        <a:alpha val="34000"/>
                      </a:schemeClr>
                    </a:solidFill>
                  </a:tcPr>
                </a:tc>
                <a:tc>
                  <a:txBody>
                    <a:bodyPr/>
                    <a:lstStyle/>
                    <a:p>
                      <a:endParaRPr lang="en-US" dirty="0">
                        <a:solidFill>
                          <a:schemeClr val="tx1"/>
                        </a:solidFill>
                      </a:endParaRPr>
                    </a:p>
                  </a:txBody>
                  <a:tcPr>
                    <a:solidFill>
                      <a:schemeClr val="accent5">
                        <a:lumMod val="75000"/>
                        <a:alpha val="34000"/>
                      </a:schemeClr>
                    </a:solidFill>
                  </a:tcPr>
                </a:tc>
                <a:tc>
                  <a:txBody>
                    <a:bodyPr/>
                    <a:lstStyle/>
                    <a:p>
                      <a:endParaRPr lang="en-US" dirty="0">
                        <a:solidFill>
                          <a:schemeClr val="tx1"/>
                        </a:solidFill>
                      </a:endParaRPr>
                    </a:p>
                  </a:txBody>
                  <a:tcPr>
                    <a:solidFill>
                      <a:schemeClr val="accent5">
                        <a:lumMod val="75000"/>
                        <a:alpha val="34000"/>
                      </a:schemeClr>
                    </a:solidFill>
                  </a:tcPr>
                </a:tc>
                <a:tc>
                  <a:txBody>
                    <a:bodyPr/>
                    <a:lstStyle/>
                    <a:p>
                      <a:endParaRPr lang="en-US" dirty="0">
                        <a:solidFill>
                          <a:schemeClr val="tx1"/>
                        </a:solidFill>
                      </a:endParaRPr>
                    </a:p>
                  </a:txBody>
                  <a:tcPr>
                    <a:solidFill>
                      <a:schemeClr val="accent5">
                        <a:lumMod val="75000"/>
                        <a:alpha val="34000"/>
                      </a:schemeClr>
                    </a:solidFill>
                  </a:tcPr>
                </a:tc>
                <a:tc>
                  <a:txBody>
                    <a:bodyPr/>
                    <a:lstStyle/>
                    <a:p>
                      <a:endParaRPr lang="en-US" dirty="0">
                        <a:solidFill>
                          <a:schemeClr val="tx1"/>
                        </a:solidFill>
                      </a:endParaRPr>
                    </a:p>
                  </a:txBody>
                  <a:tcPr>
                    <a:solidFill>
                      <a:schemeClr val="accent5">
                        <a:lumMod val="75000"/>
                        <a:alpha val="34000"/>
                      </a:schemeClr>
                    </a:solidFill>
                  </a:tcPr>
                </a:tc>
                <a:tc>
                  <a:txBody>
                    <a:bodyPr/>
                    <a:lstStyle/>
                    <a:p>
                      <a:endParaRPr lang="en-US" dirty="0">
                        <a:solidFill>
                          <a:schemeClr val="tx1"/>
                        </a:solidFill>
                      </a:endParaRPr>
                    </a:p>
                  </a:txBody>
                  <a:tcPr>
                    <a:solidFill>
                      <a:schemeClr val="accent5">
                        <a:lumMod val="75000"/>
                        <a:alpha val="34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34000"/>
                      </a:schemeClr>
                    </a:solidFill>
                  </a:tcPr>
                </a:tc>
                <a:tc>
                  <a:txBody>
                    <a:bodyPr/>
                    <a:lstStyle/>
                    <a:p>
                      <a:endParaRPr lang="en-US" dirty="0">
                        <a:solidFill>
                          <a:schemeClr val="tx1"/>
                        </a:solidFill>
                      </a:endParaRPr>
                    </a:p>
                  </a:txBody>
                  <a:tcPr>
                    <a:solidFill>
                      <a:schemeClr val="accent5">
                        <a:lumMod val="75000"/>
                        <a:alpha val="34000"/>
                      </a:schemeClr>
                    </a:solidFill>
                  </a:tcPr>
                </a:tc>
                <a:tc>
                  <a:txBody>
                    <a:bodyPr/>
                    <a:lstStyle/>
                    <a:p>
                      <a:endParaRPr lang="en-US" dirty="0">
                        <a:solidFill>
                          <a:schemeClr val="tx1"/>
                        </a:solidFill>
                      </a:endParaRPr>
                    </a:p>
                  </a:txBody>
                  <a:tcPr>
                    <a:solidFill>
                      <a:schemeClr val="accent5">
                        <a:lumMod val="75000"/>
                        <a:alpha val="34000"/>
                      </a:schemeClr>
                    </a:solidFill>
                  </a:tcPr>
                </a:tc>
              </a:tr>
              <a:tr h="932804">
                <a:tc>
                  <a:txBody>
                    <a:bodyPr/>
                    <a:lstStyle/>
                    <a:p>
                      <a:r>
                        <a:rPr lang="en-US" sz="2700" dirty="0" smtClean="0">
                          <a:solidFill>
                            <a:schemeClr val="tx1"/>
                          </a:solidFill>
                          <a:latin typeface="Futura Medium" charset="0"/>
                          <a:ea typeface="Futura Medium" charset="0"/>
                          <a:cs typeface="Futura Medium" charset="0"/>
                        </a:rPr>
                        <a:t>Weekly Seminars &amp; Video Production</a:t>
                      </a:r>
                      <a:endParaRPr lang="en-US" sz="2700" dirty="0">
                        <a:solidFill>
                          <a:schemeClr val="tx1"/>
                        </a:solidFill>
                        <a:latin typeface="Futura Medium" charset="0"/>
                        <a:ea typeface="Futura Medium" charset="0"/>
                        <a:cs typeface="Futura Medium" charset="0"/>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a:solidFill>
                          <a:schemeClr val="tx1"/>
                        </a:solidFill>
                      </a:endParaRPr>
                    </a:p>
                  </a:txBody>
                  <a:tcPr>
                    <a:solidFill>
                      <a:schemeClr val="accent1">
                        <a:lumMod val="40000"/>
                        <a:lumOff val="60000"/>
                        <a:alpha val="50000"/>
                      </a:schemeClr>
                    </a:solidFill>
                  </a:tcPr>
                </a:tc>
                <a:tc>
                  <a:txBody>
                    <a:bodyPr/>
                    <a:lstStyle/>
                    <a:p>
                      <a:endParaRPr lang="en-US">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a:solidFill>
                          <a:schemeClr val="tx1"/>
                        </a:solidFill>
                      </a:endParaRPr>
                    </a:p>
                  </a:txBody>
                  <a:tcPr>
                    <a:solidFill>
                      <a:schemeClr val="accent1">
                        <a:lumMod val="40000"/>
                        <a:lumOff val="60000"/>
                        <a:alpha val="50000"/>
                      </a:schemeClr>
                    </a:solidFill>
                  </a:tcPr>
                </a:tc>
              </a:tr>
              <a:tr h="932804">
                <a:tc>
                  <a:txBody>
                    <a:bodyPr/>
                    <a:lstStyle/>
                    <a:p>
                      <a:r>
                        <a:rPr lang="en-US" sz="2700" dirty="0" smtClean="0">
                          <a:solidFill>
                            <a:schemeClr val="bg1">
                              <a:lumMod val="95000"/>
                            </a:schemeClr>
                          </a:solidFill>
                          <a:latin typeface="Futura Medium" charset="0"/>
                          <a:ea typeface="Futura Medium" charset="0"/>
                          <a:cs typeface="Futura Medium" charset="0"/>
                        </a:rPr>
                        <a:t>Short Term Outcome</a:t>
                      </a:r>
                      <a:r>
                        <a:rPr lang="en-US" sz="2700" baseline="0" dirty="0" smtClean="0">
                          <a:solidFill>
                            <a:schemeClr val="bg1">
                              <a:lumMod val="95000"/>
                            </a:schemeClr>
                          </a:solidFill>
                          <a:latin typeface="Futura Medium" charset="0"/>
                          <a:ea typeface="Futura Medium" charset="0"/>
                          <a:cs typeface="Futura Medium" charset="0"/>
                        </a:rPr>
                        <a:t> Evaluation</a:t>
                      </a:r>
                      <a:endParaRPr lang="en-US" sz="2700" dirty="0">
                        <a:solidFill>
                          <a:schemeClr val="bg1">
                            <a:lumMod val="95000"/>
                          </a:schemeClr>
                        </a:solidFill>
                        <a:latin typeface="Futura Medium" charset="0"/>
                        <a:ea typeface="Futura Medium" charset="0"/>
                        <a:cs typeface="Futura Medium" charset="0"/>
                      </a:endParaRPr>
                    </a:p>
                  </a:txBody>
                  <a:tcPr>
                    <a:solidFill>
                      <a:schemeClr val="accent5">
                        <a:lumMod val="75000"/>
                        <a:alpha val="27000"/>
                      </a:schemeClr>
                    </a:solidFill>
                  </a:tcPr>
                </a:tc>
                <a:tc>
                  <a:txBody>
                    <a:bodyPr/>
                    <a:lstStyle/>
                    <a:p>
                      <a:endParaRPr lang="en-US">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r>
              <a:tr h="932804">
                <a:tc>
                  <a:txBody>
                    <a:bodyPr/>
                    <a:lstStyle/>
                    <a:p>
                      <a:r>
                        <a:rPr lang="en-US" sz="2700" dirty="0" smtClean="0">
                          <a:solidFill>
                            <a:schemeClr val="tx1"/>
                          </a:solidFill>
                          <a:latin typeface="Futura Medium" charset="0"/>
                          <a:ea typeface="Futura Medium" charset="0"/>
                          <a:cs typeface="Futura Medium" charset="0"/>
                        </a:rPr>
                        <a:t>Reassessment &amp; Feedback</a:t>
                      </a:r>
                      <a:endParaRPr lang="en-US" sz="2700" dirty="0">
                        <a:solidFill>
                          <a:schemeClr val="tx1"/>
                        </a:solidFill>
                        <a:latin typeface="Futura Medium" charset="0"/>
                        <a:ea typeface="Futura Medium" charset="0"/>
                        <a:cs typeface="Futura Medium" charset="0"/>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r>
              <a:tr h="560143">
                <a:tc>
                  <a:txBody>
                    <a:bodyPr/>
                    <a:lstStyle/>
                    <a:p>
                      <a:r>
                        <a:rPr lang="en-US" sz="2700" dirty="0" smtClean="0">
                          <a:solidFill>
                            <a:schemeClr val="bg1">
                              <a:lumMod val="95000"/>
                            </a:schemeClr>
                          </a:solidFill>
                          <a:latin typeface="Futura Medium" charset="0"/>
                          <a:ea typeface="Futura Medium" charset="0"/>
                          <a:cs typeface="Futura Medium" charset="0"/>
                        </a:rPr>
                        <a:t>Independence</a:t>
                      </a:r>
                      <a:r>
                        <a:rPr lang="en-US" sz="2700" baseline="0" dirty="0" smtClean="0">
                          <a:solidFill>
                            <a:schemeClr val="bg1">
                              <a:lumMod val="95000"/>
                            </a:schemeClr>
                          </a:solidFill>
                          <a:latin typeface="Futura Medium" charset="0"/>
                          <a:ea typeface="Futura Medium" charset="0"/>
                          <a:cs typeface="Futura Medium" charset="0"/>
                        </a:rPr>
                        <a:t> Seminar</a:t>
                      </a:r>
                      <a:endParaRPr lang="en-US" sz="2700" dirty="0">
                        <a:solidFill>
                          <a:schemeClr val="bg1">
                            <a:lumMod val="95000"/>
                          </a:schemeClr>
                        </a:solidFill>
                        <a:latin typeface="Futura Medium" charset="0"/>
                        <a:ea typeface="Futura Medium" charset="0"/>
                        <a:cs typeface="Futura Medium" charset="0"/>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c>
                  <a:txBody>
                    <a:bodyPr/>
                    <a:lstStyle/>
                    <a:p>
                      <a:endParaRPr lang="en-US" dirty="0">
                        <a:solidFill>
                          <a:schemeClr val="tx1"/>
                        </a:solidFill>
                      </a:endParaRPr>
                    </a:p>
                  </a:txBody>
                  <a:tcPr>
                    <a:solidFill>
                      <a:schemeClr val="accent5">
                        <a:lumMod val="75000"/>
                        <a:alpha val="27000"/>
                      </a:schemeClr>
                    </a:solidFill>
                  </a:tcPr>
                </a:tc>
              </a:tr>
              <a:tr h="694355">
                <a:tc>
                  <a:txBody>
                    <a:bodyPr/>
                    <a:lstStyle/>
                    <a:p>
                      <a:r>
                        <a:rPr lang="en-US" sz="2700" dirty="0" smtClean="0">
                          <a:solidFill>
                            <a:schemeClr val="tx1"/>
                          </a:solidFill>
                          <a:latin typeface="Futura Medium" charset="0"/>
                          <a:ea typeface="Futura Medium" charset="0"/>
                          <a:cs typeface="Futura Medium" charset="0"/>
                        </a:rPr>
                        <a:t>Online Video</a:t>
                      </a:r>
                      <a:r>
                        <a:rPr lang="en-US" sz="2700" baseline="0" dirty="0" smtClean="0">
                          <a:solidFill>
                            <a:schemeClr val="tx1"/>
                          </a:solidFill>
                          <a:latin typeface="Futura Medium" charset="0"/>
                          <a:ea typeface="Futura Medium" charset="0"/>
                          <a:cs typeface="Futura Medium" charset="0"/>
                        </a:rPr>
                        <a:t> </a:t>
                      </a:r>
                      <a:endParaRPr lang="en-US" sz="2700" dirty="0">
                        <a:solidFill>
                          <a:schemeClr val="tx1"/>
                        </a:solidFill>
                        <a:latin typeface="Futura Medium" charset="0"/>
                        <a:ea typeface="Futura Medium" charset="0"/>
                        <a:cs typeface="Futura Medium" charset="0"/>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c>
                  <a:txBody>
                    <a:bodyPr/>
                    <a:lstStyle/>
                    <a:p>
                      <a:endParaRPr lang="en-US" dirty="0">
                        <a:solidFill>
                          <a:schemeClr val="tx1"/>
                        </a:solidFill>
                      </a:endParaRPr>
                    </a:p>
                  </a:txBody>
                  <a:tcPr>
                    <a:solidFill>
                      <a:schemeClr val="accent1">
                        <a:lumMod val="40000"/>
                        <a:lumOff val="60000"/>
                        <a:alpha val="50000"/>
                      </a:schemeClr>
                    </a:solidFill>
                  </a:tcPr>
                </a:tc>
              </a:tr>
            </a:tbl>
          </a:graphicData>
        </a:graphic>
      </p:graphicFrame>
      <p:sp>
        <p:nvSpPr>
          <p:cNvPr id="6" name="Rectangle 5"/>
          <p:cNvSpPr/>
          <p:nvPr/>
        </p:nvSpPr>
        <p:spPr>
          <a:xfrm>
            <a:off x="4503968" y="2118651"/>
            <a:ext cx="2190746" cy="2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45225" y="3063255"/>
            <a:ext cx="1498978" cy="265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44203" y="3985491"/>
            <a:ext cx="812897" cy="2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291383" y="4955121"/>
            <a:ext cx="1371600" cy="265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662983" y="5750665"/>
            <a:ext cx="667265" cy="265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790945" y="1476842"/>
            <a:ext cx="2071012" cy="2659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668986" y="6419829"/>
            <a:ext cx="4523014" cy="266875"/>
          </a:xfrm>
          <a:prstGeom prst="rect">
            <a:avLst/>
          </a:prstGeom>
          <a:solidFill>
            <a:schemeClr val="tx1"/>
          </a:solidFill>
          <a:ln>
            <a:noFill/>
          </a:ln>
          <a:effectLst>
            <a:glow>
              <a:schemeClr val="accent5">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139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a:solidFill>
            <a:schemeClr val="accent6">
              <a:lumMod val="50000"/>
              <a:alpha val="17000"/>
            </a:schemeClr>
          </a:solidFill>
        </p:spPr>
      </p:pic>
      <p:graphicFrame>
        <p:nvGraphicFramePr>
          <p:cNvPr id="4" name="Table 3"/>
          <p:cNvGraphicFramePr>
            <a:graphicFrameLocks noGrp="1"/>
          </p:cNvGraphicFramePr>
          <p:nvPr>
            <p:extLst>
              <p:ext uri="{D42A27DB-BD31-4B8C-83A1-F6EECF244321}">
                <p14:modId xmlns:p14="http://schemas.microsoft.com/office/powerpoint/2010/main" val="4271029725"/>
              </p:ext>
            </p:extLst>
          </p:nvPr>
        </p:nvGraphicFramePr>
        <p:xfrm>
          <a:off x="0" y="1910442"/>
          <a:ext cx="12192000" cy="4947560"/>
        </p:xfrm>
        <a:graphic>
          <a:graphicData uri="http://schemas.openxmlformats.org/drawingml/2006/table">
            <a:tbl>
              <a:tblPr firstRow="1" bandRow="1">
                <a:tableStyleId>{5C22544A-7EE6-4342-B048-85BDC9FD1C3A}</a:tableStyleId>
              </a:tblPr>
              <a:tblGrid>
                <a:gridCol w="6384471"/>
                <a:gridCol w="5807529"/>
              </a:tblGrid>
              <a:tr h="989512">
                <a:tc gridSpan="2">
                  <a:txBody>
                    <a:bodyPr/>
                    <a:lstStyle/>
                    <a:p>
                      <a:pPr algn="ctr"/>
                      <a:r>
                        <a:rPr lang="en-US" sz="4800" b="0" dirty="0" smtClean="0">
                          <a:solidFill>
                            <a:schemeClr val="bg1">
                              <a:lumMod val="95000"/>
                            </a:schemeClr>
                          </a:solidFill>
                          <a:latin typeface="Futura Medium" charset="0"/>
                          <a:ea typeface="Futura Medium" charset="0"/>
                          <a:cs typeface="Futura Medium" charset="0"/>
                        </a:rPr>
                        <a:t>$5,000</a:t>
                      </a:r>
                      <a:endParaRPr lang="en-US" sz="4800" b="0" dirty="0">
                        <a:solidFill>
                          <a:schemeClr val="bg1">
                            <a:lumMod val="95000"/>
                          </a:schemeClr>
                        </a:solidFill>
                        <a:latin typeface="Futura Medium" charset="0"/>
                        <a:ea typeface="Futura Medium" charset="0"/>
                        <a:cs typeface="Futura Medium" charset="0"/>
                      </a:endParaRPr>
                    </a:p>
                  </a:txBody>
                  <a:tcPr>
                    <a:solidFill>
                      <a:srgbClr val="00B0F0">
                        <a:alpha val="18000"/>
                      </a:srgbClr>
                    </a:solidFill>
                  </a:tcPr>
                </a:tc>
                <a:tc hMerge="1">
                  <a:txBody>
                    <a:bodyPr/>
                    <a:lstStyle/>
                    <a:p>
                      <a:endParaRPr lang="en-US" sz="2400" b="0" dirty="0">
                        <a:solidFill>
                          <a:schemeClr val="bg1">
                            <a:lumMod val="95000"/>
                          </a:schemeClr>
                        </a:solidFill>
                        <a:latin typeface="Futura Medium" charset="0"/>
                        <a:ea typeface="Futura Medium" charset="0"/>
                        <a:cs typeface="Futura Medium" charset="0"/>
                      </a:endParaRPr>
                    </a:p>
                  </a:txBody>
                  <a:tcPr>
                    <a:solidFill>
                      <a:schemeClr val="accent1">
                        <a:lumMod val="40000"/>
                        <a:lumOff val="60000"/>
                        <a:alpha val="46000"/>
                      </a:schemeClr>
                    </a:solidFill>
                  </a:tcPr>
                </a:tc>
              </a:tr>
              <a:tr h="989512">
                <a:tc>
                  <a:txBody>
                    <a:bodyPr/>
                    <a:lstStyle/>
                    <a:p>
                      <a:pPr algn="r"/>
                      <a:r>
                        <a:rPr lang="en-US" sz="4800" b="0" dirty="0" smtClean="0">
                          <a:solidFill>
                            <a:schemeClr val="bg1">
                              <a:lumMod val="95000"/>
                            </a:schemeClr>
                          </a:solidFill>
                          <a:latin typeface="Futura Medium" charset="0"/>
                          <a:ea typeface="Futura Medium" charset="0"/>
                          <a:cs typeface="Futura Medium" charset="0"/>
                        </a:rPr>
                        <a:t>PERSONNEL</a:t>
                      </a:r>
                      <a:endParaRPr lang="en-US" sz="4800" b="0" dirty="0">
                        <a:solidFill>
                          <a:schemeClr val="bg1">
                            <a:lumMod val="95000"/>
                          </a:schemeClr>
                        </a:solidFill>
                        <a:latin typeface="Futura Medium" charset="0"/>
                        <a:ea typeface="Futura Medium" charset="0"/>
                        <a:cs typeface="Futura Medium" charset="0"/>
                      </a:endParaRPr>
                    </a:p>
                  </a:txBody>
                  <a:tcPr>
                    <a:solidFill>
                      <a:schemeClr val="accent6">
                        <a:lumMod val="50000"/>
                        <a:alpha val="62000"/>
                      </a:schemeClr>
                    </a:solidFill>
                  </a:tcPr>
                </a:tc>
                <a:tc>
                  <a:txBody>
                    <a:bodyPr/>
                    <a:lstStyle/>
                    <a:p>
                      <a:r>
                        <a:rPr lang="en-US" sz="4800" b="0" dirty="0" smtClean="0">
                          <a:solidFill>
                            <a:schemeClr val="bg1">
                              <a:lumMod val="95000"/>
                            </a:schemeClr>
                          </a:solidFill>
                          <a:latin typeface="Futura Medium" charset="0"/>
                          <a:ea typeface="Futura Medium" charset="0"/>
                          <a:cs typeface="Futura Medium" charset="0"/>
                        </a:rPr>
                        <a:t>$2,000</a:t>
                      </a:r>
                      <a:endParaRPr lang="en-US" sz="4800" b="0" dirty="0">
                        <a:solidFill>
                          <a:schemeClr val="bg1">
                            <a:lumMod val="95000"/>
                          </a:schemeClr>
                        </a:solidFill>
                        <a:latin typeface="Futura Medium" charset="0"/>
                        <a:ea typeface="Futura Medium" charset="0"/>
                        <a:cs typeface="Futura Medium" charset="0"/>
                      </a:endParaRPr>
                    </a:p>
                  </a:txBody>
                  <a:tcPr>
                    <a:solidFill>
                      <a:schemeClr val="accent6">
                        <a:lumMod val="50000"/>
                        <a:alpha val="42000"/>
                      </a:schemeClr>
                    </a:solidFill>
                  </a:tcPr>
                </a:tc>
              </a:tr>
              <a:tr h="989512">
                <a:tc>
                  <a:txBody>
                    <a:bodyPr/>
                    <a:lstStyle/>
                    <a:p>
                      <a:pPr algn="r"/>
                      <a:r>
                        <a:rPr lang="en-US" sz="4800" b="0" dirty="0" smtClean="0">
                          <a:solidFill>
                            <a:schemeClr val="bg1">
                              <a:lumMod val="95000"/>
                            </a:schemeClr>
                          </a:solidFill>
                          <a:latin typeface="Futura Medium" charset="0"/>
                          <a:ea typeface="Futura Medium" charset="0"/>
                          <a:cs typeface="Futura Medium" charset="0"/>
                        </a:rPr>
                        <a:t>EQUIPMENT</a:t>
                      </a:r>
                      <a:endParaRPr lang="en-US" sz="4800" b="0" dirty="0">
                        <a:solidFill>
                          <a:schemeClr val="bg1">
                            <a:lumMod val="95000"/>
                          </a:schemeClr>
                        </a:solidFill>
                        <a:latin typeface="Futura Medium" charset="0"/>
                        <a:ea typeface="Futura Medium" charset="0"/>
                        <a:cs typeface="Futura Medium" charset="0"/>
                      </a:endParaRPr>
                    </a:p>
                  </a:txBody>
                  <a:tcPr>
                    <a:solidFill>
                      <a:schemeClr val="accent6">
                        <a:lumMod val="50000"/>
                        <a:alpha val="62000"/>
                      </a:schemeClr>
                    </a:solidFill>
                  </a:tcPr>
                </a:tc>
                <a:tc>
                  <a:txBody>
                    <a:bodyPr/>
                    <a:lstStyle/>
                    <a:p>
                      <a:r>
                        <a:rPr lang="en-US" sz="4800" b="0" dirty="0" smtClean="0">
                          <a:solidFill>
                            <a:schemeClr val="bg1">
                              <a:lumMod val="95000"/>
                            </a:schemeClr>
                          </a:solidFill>
                          <a:latin typeface="Futura Medium" charset="0"/>
                          <a:ea typeface="Futura Medium" charset="0"/>
                          <a:cs typeface="Futura Medium" charset="0"/>
                        </a:rPr>
                        <a:t>$500</a:t>
                      </a:r>
                      <a:endParaRPr lang="en-US" sz="4800" b="0" dirty="0">
                        <a:solidFill>
                          <a:schemeClr val="bg1">
                            <a:lumMod val="95000"/>
                          </a:schemeClr>
                        </a:solidFill>
                        <a:latin typeface="Futura Medium" charset="0"/>
                        <a:ea typeface="Futura Medium" charset="0"/>
                        <a:cs typeface="Futura Medium" charset="0"/>
                      </a:endParaRPr>
                    </a:p>
                  </a:txBody>
                  <a:tcPr>
                    <a:solidFill>
                      <a:schemeClr val="accent6">
                        <a:lumMod val="50000"/>
                        <a:alpha val="55000"/>
                      </a:schemeClr>
                    </a:solidFill>
                  </a:tcPr>
                </a:tc>
              </a:tr>
              <a:tr h="989512">
                <a:tc>
                  <a:txBody>
                    <a:bodyPr/>
                    <a:lstStyle/>
                    <a:p>
                      <a:pPr algn="r"/>
                      <a:r>
                        <a:rPr lang="en-US" sz="4800" b="0" dirty="0" smtClean="0">
                          <a:solidFill>
                            <a:schemeClr val="bg1">
                              <a:lumMod val="95000"/>
                            </a:schemeClr>
                          </a:solidFill>
                          <a:latin typeface="Futura Medium" charset="0"/>
                          <a:ea typeface="Futura Medium" charset="0"/>
                          <a:cs typeface="Futura Medium" charset="0"/>
                        </a:rPr>
                        <a:t>MATERIALS</a:t>
                      </a:r>
                      <a:endParaRPr lang="en-US" sz="4800" b="0" dirty="0">
                        <a:solidFill>
                          <a:schemeClr val="bg1">
                            <a:lumMod val="95000"/>
                          </a:schemeClr>
                        </a:solidFill>
                        <a:latin typeface="Futura Medium" charset="0"/>
                        <a:ea typeface="Futura Medium" charset="0"/>
                        <a:cs typeface="Futura Medium" charset="0"/>
                      </a:endParaRPr>
                    </a:p>
                  </a:txBody>
                  <a:tcPr>
                    <a:solidFill>
                      <a:schemeClr val="accent6">
                        <a:lumMod val="50000"/>
                        <a:alpha val="62000"/>
                      </a:schemeClr>
                    </a:solidFill>
                  </a:tcPr>
                </a:tc>
                <a:tc>
                  <a:txBody>
                    <a:bodyPr/>
                    <a:lstStyle/>
                    <a:p>
                      <a:r>
                        <a:rPr lang="en-US" sz="4800" b="0" dirty="0" smtClean="0">
                          <a:solidFill>
                            <a:schemeClr val="bg1">
                              <a:lumMod val="95000"/>
                            </a:schemeClr>
                          </a:solidFill>
                          <a:latin typeface="Futura Medium" charset="0"/>
                          <a:ea typeface="Futura Medium" charset="0"/>
                          <a:cs typeface="Futura Medium" charset="0"/>
                        </a:rPr>
                        <a:t>$2,000</a:t>
                      </a:r>
                      <a:endParaRPr lang="en-US" sz="4800" b="0" dirty="0">
                        <a:solidFill>
                          <a:schemeClr val="bg1">
                            <a:lumMod val="95000"/>
                          </a:schemeClr>
                        </a:solidFill>
                        <a:latin typeface="Futura Medium" charset="0"/>
                        <a:ea typeface="Futura Medium" charset="0"/>
                        <a:cs typeface="Futura Medium" charset="0"/>
                      </a:endParaRPr>
                    </a:p>
                  </a:txBody>
                  <a:tcPr>
                    <a:solidFill>
                      <a:schemeClr val="accent6">
                        <a:lumMod val="50000"/>
                        <a:alpha val="60000"/>
                      </a:schemeClr>
                    </a:solidFill>
                  </a:tcPr>
                </a:tc>
              </a:tr>
              <a:tr h="989512">
                <a:tc>
                  <a:txBody>
                    <a:bodyPr/>
                    <a:lstStyle/>
                    <a:p>
                      <a:pPr algn="r"/>
                      <a:r>
                        <a:rPr lang="en-US" sz="4800" b="0" dirty="0" smtClean="0">
                          <a:solidFill>
                            <a:schemeClr val="bg1">
                              <a:lumMod val="95000"/>
                            </a:schemeClr>
                          </a:solidFill>
                          <a:latin typeface="Futura Medium" charset="0"/>
                          <a:ea typeface="Futura Medium" charset="0"/>
                          <a:cs typeface="Futura Medium" charset="0"/>
                        </a:rPr>
                        <a:t>TRANSPORTATION</a:t>
                      </a:r>
                      <a:endParaRPr lang="en-US" sz="4800" b="0" dirty="0">
                        <a:solidFill>
                          <a:schemeClr val="bg1">
                            <a:lumMod val="95000"/>
                          </a:schemeClr>
                        </a:solidFill>
                        <a:latin typeface="Futura Medium" charset="0"/>
                        <a:ea typeface="Futura Medium" charset="0"/>
                        <a:cs typeface="Futura Medium" charset="0"/>
                      </a:endParaRPr>
                    </a:p>
                  </a:txBody>
                  <a:tcPr>
                    <a:solidFill>
                      <a:schemeClr val="accent6">
                        <a:lumMod val="50000"/>
                        <a:alpha val="62000"/>
                      </a:schemeClr>
                    </a:solidFill>
                  </a:tcPr>
                </a:tc>
                <a:tc>
                  <a:txBody>
                    <a:bodyPr/>
                    <a:lstStyle/>
                    <a:p>
                      <a:r>
                        <a:rPr lang="en-US" sz="4800" b="0" dirty="0" smtClean="0">
                          <a:solidFill>
                            <a:schemeClr val="bg1">
                              <a:lumMod val="95000"/>
                            </a:schemeClr>
                          </a:solidFill>
                          <a:latin typeface="Futura Medium" charset="0"/>
                          <a:ea typeface="Futura Medium" charset="0"/>
                          <a:cs typeface="Futura Medium" charset="0"/>
                        </a:rPr>
                        <a:t>$500</a:t>
                      </a:r>
                      <a:endParaRPr lang="en-US" sz="4800" b="0" dirty="0">
                        <a:solidFill>
                          <a:schemeClr val="bg1">
                            <a:lumMod val="95000"/>
                          </a:schemeClr>
                        </a:solidFill>
                        <a:latin typeface="Futura Medium" charset="0"/>
                        <a:ea typeface="Futura Medium" charset="0"/>
                        <a:cs typeface="Futura Medium" charset="0"/>
                      </a:endParaRPr>
                    </a:p>
                  </a:txBody>
                  <a:tcPr>
                    <a:solidFill>
                      <a:schemeClr val="accent6">
                        <a:lumMod val="50000"/>
                        <a:alpha val="65000"/>
                      </a:schemeClr>
                    </a:solidFill>
                  </a:tcPr>
                </a:tc>
              </a:tr>
            </a:tbl>
          </a:graphicData>
        </a:graphic>
      </p:graphicFrame>
      <p:sp>
        <p:nvSpPr>
          <p:cNvPr id="2" name="Title 1"/>
          <p:cNvSpPr>
            <a:spLocks noGrp="1"/>
          </p:cNvSpPr>
          <p:nvPr>
            <p:ph type="title"/>
          </p:nvPr>
        </p:nvSpPr>
        <p:spPr>
          <a:xfrm>
            <a:off x="0" y="0"/>
            <a:ext cx="12191999" cy="1910440"/>
          </a:xfrm>
          <a:noFill/>
        </p:spPr>
        <p:txBody>
          <a:bodyPr/>
          <a:lstStyle/>
          <a:p>
            <a:r>
              <a:rPr lang="en-US" sz="7200" dirty="0" smtClean="0">
                <a:latin typeface="Futura Medium" charset="0"/>
                <a:ea typeface="Futura Medium" charset="0"/>
                <a:cs typeface="Futura Medium" charset="0"/>
              </a:rPr>
              <a:t>BUDGET</a:t>
            </a:r>
            <a:endParaRPr lang="en-US" sz="7200" dirty="0">
              <a:latin typeface="Futura Medium" charset="0"/>
              <a:ea typeface="Futura Medium" charset="0"/>
              <a:cs typeface="Futura Medium" charset="0"/>
            </a:endParaRPr>
          </a:p>
        </p:txBody>
      </p:sp>
    </p:spTree>
    <p:extLst>
      <p:ext uri="{BB962C8B-B14F-4D97-AF65-F5344CB8AC3E}">
        <p14:creationId xmlns:p14="http://schemas.microsoft.com/office/powerpoint/2010/main" val="350844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04" t="4144" r="2530" b="3242"/>
          <a:stretch/>
        </p:blipFill>
        <p:spPr>
          <a:xfrm>
            <a:off x="-160637" y="-95124"/>
            <a:ext cx="12192000" cy="6858000"/>
          </a:xfrm>
          <a:prstGeom prst="rect">
            <a:avLst/>
          </a:prstGeom>
        </p:spPr>
      </p:pic>
      <p:sp>
        <p:nvSpPr>
          <p:cNvPr id="3" name="TextBox 2"/>
          <p:cNvSpPr txBox="1"/>
          <p:nvPr/>
        </p:nvSpPr>
        <p:spPr>
          <a:xfrm>
            <a:off x="206233" y="0"/>
            <a:ext cx="11650505" cy="1323439"/>
          </a:xfrm>
          <a:prstGeom prst="rect">
            <a:avLst/>
          </a:prstGeom>
          <a:noFill/>
        </p:spPr>
        <p:txBody>
          <a:bodyPr wrap="square" rtlCol="0">
            <a:spAutoFit/>
          </a:bodyPr>
          <a:lstStyle/>
          <a:p>
            <a:r>
              <a:rPr lang="en-US" sz="8000" i="1" dirty="0" smtClean="0">
                <a:solidFill>
                  <a:schemeClr val="bg1"/>
                </a:solidFill>
                <a:effectLst>
                  <a:outerShdw blurRad="50800" dist="50800" dir="5400000" algn="ctr" rotWithShape="0">
                    <a:schemeClr val="tx1"/>
                  </a:outerShdw>
                </a:effectLst>
                <a:latin typeface="Futura Medium" charset="0"/>
                <a:ea typeface="Futura Medium" charset="0"/>
                <a:cs typeface="Futura Medium" charset="0"/>
              </a:rPr>
              <a:t>The Organization </a:t>
            </a:r>
            <a:endParaRPr lang="en-US" sz="8000" i="1" dirty="0">
              <a:solidFill>
                <a:schemeClr val="bg1"/>
              </a:solidFill>
              <a:effectLst>
                <a:outerShdw blurRad="50800" dist="50800" dir="5400000" algn="ctr" rotWithShape="0">
                  <a:schemeClr val="tx1"/>
                </a:outerShdw>
              </a:effectLst>
              <a:latin typeface="Futura Medium" charset="0"/>
              <a:ea typeface="Futura Medium" charset="0"/>
              <a:cs typeface="Futura Medium" charset="0"/>
            </a:endParaRPr>
          </a:p>
        </p:txBody>
      </p:sp>
      <p:sp>
        <p:nvSpPr>
          <p:cNvPr id="6" name="Rectangle 5"/>
          <p:cNvSpPr/>
          <p:nvPr/>
        </p:nvSpPr>
        <p:spPr>
          <a:xfrm>
            <a:off x="3658046" y="4926199"/>
            <a:ext cx="8373317" cy="1384995"/>
          </a:xfrm>
          <a:prstGeom prst="rect">
            <a:avLst/>
          </a:prstGeom>
        </p:spPr>
        <p:txBody>
          <a:bodyPr wrap="square">
            <a:spAutoFit/>
          </a:bodyPr>
          <a:lstStyle/>
          <a:p>
            <a:r>
              <a:rPr lang="en-US" sz="2800" dirty="0" smtClean="0">
                <a:solidFill>
                  <a:schemeClr val="accent1">
                    <a:lumMod val="60000"/>
                    <a:lumOff val="40000"/>
                  </a:schemeClr>
                </a:solidFill>
                <a:latin typeface="Futura Medium" charset="0"/>
                <a:ea typeface="Futura Medium" charset="0"/>
                <a:cs typeface="Futura Medium" charset="0"/>
              </a:rPr>
              <a:t>- Leading global provider of risk management, insurance and reinsurance brokerage, and human resources solutions and outsourcing services</a:t>
            </a:r>
          </a:p>
        </p:txBody>
      </p:sp>
      <p:pic>
        <p:nvPicPr>
          <p:cNvPr id="9" name="Picture Placeholder 4"/>
          <p:cNvPicPr>
            <a:picLocks noChangeAspect="1"/>
          </p:cNvPicPr>
          <p:nvPr/>
        </p:nvPicPr>
        <p:blipFill>
          <a:blip r:embed="rId4">
            <a:extLst>
              <a:ext uri="{28A0092B-C50C-407E-A947-70E740481C1C}">
                <a14:useLocalDpi xmlns:a14="http://schemas.microsoft.com/office/drawing/2010/main" val="0"/>
              </a:ext>
            </a:extLst>
          </a:blip>
          <a:srcRect t="9658" b="9658"/>
          <a:stretch>
            <a:fillRect/>
          </a:stretch>
        </p:blipFill>
        <p:spPr>
          <a:xfrm>
            <a:off x="1491118" y="5011724"/>
            <a:ext cx="1835332" cy="121749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10" y="1473614"/>
            <a:ext cx="11650505" cy="1018040"/>
          </a:xfrm>
          <a:prstGeom prst="rect">
            <a:avLst/>
          </a:prstGeom>
        </p:spPr>
      </p:pic>
      <p:sp>
        <p:nvSpPr>
          <p:cNvPr id="11" name="TextBox 10"/>
          <p:cNvSpPr txBox="1"/>
          <p:nvPr/>
        </p:nvSpPr>
        <p:spPr>
          <a:xfrm>
            <a:off x="293914" y="2733712"/>
            <a:ext cx="11650505" cy="1815882"/>
          </a:xfrm>
          <a:prstGeom prst="rect">
            <a:avLst/>
          </a:prstGeom>
          <a:noFill/>
        </p:spPr>
        <p:txBody>
          <a:bodyPr wrap="square" rtlCol="0">
            <a:spAutoFit/>
          </a:bodyPr>
          <a:lstStyle/>
          <a:p>
            <a:pPr marL="342900" indent="-342900">
              <a:buFontTx/>
              <a:buChar char="-"/>
            </a:pPr>
            <a:r>
              <a:rPr lang="en-US" sz="2800" dirty="0" smtClean="0">
                <a:solidFill>
                  <a:schemeClr val="bg1"/>
                </a:solidFill>
                <a:latin typeface="Futura Medium"/>
              </a:rPr>
              <a:t>Runs the </a:t>
            </a:r>
            <a:r>
              <a:rPr lang="en-US" sz="2800" dirty="0">
                <a:solidFill>
                  <a:schemeClr val="bg1"/>
                </a:solidFill>
                <a:latin typeface="Futura Medium"/>
              </a:rPr>
              <a:t>health plan </a:t>
            </a:r>
            <a:r>
              <a:rPr lang="en-US" sz="2800" dirty="0" smtClean="0">
                <a:solidFill>
                  <a:schemeClr val="bg1"/>
                </a:solidFill>
                <a:latin typeface="Futura Medium"/>
              </a:rPr>
              <a:t>for most Allegheny </a:t>
            </a:r>
            <a:r>
              <a:rPr lang="en-US" sz="2800" dirty="0">
                <a:solidFill>
                  <a:schemeClr val="bg1"/>
                </a:solidFill>
                <a:latin typeface="Futura Medium"/>
              </a:rPr>
              <a:t>County Public schools </a:t>
            </a:r>
            <a:r>
              <a:rPr lang="en-US" sz="2800" dirty="0" smtClean="0">
                <a:solidFill>
                  <a:schemeClr val="bg1"/>
                </a:solidFill>
                <a:latin typeface="Futura Medium"/>
              </a:rPr>
              <a:t>plus two community colleges, </a:t>
            </a:r>
            <a:r>
              <a:rPr lang="en-US" sz="2800" dirty="0">
                <a:solidFill>
                  <a:schemeClr val="bg1"/>
                </a:solidFill>
                <a:latin typeface="Futura Medium"/>
              </a:rPr>
              <a:t>four vocational schools and two intermediate units. </a:t>
            </a:r>
            <a:endParaRPr lang="en-US" sz="2800" dirty="0" smtClean="0">
              <a:solidFill>
                <a:schemeClr val="bg1"/>
              </a:solidFill>
              <a:latin typeface="Futura Medium"/>
            </a:endParaRPr>
          </a:p>
          <a:p>
            <a:pPr marL="342900" indent="-342900">
              <a:buFontTx/>
              <a:buChar char="-"/>
            </a:pPr>
            <a:r>
              <a:rPr lang="en-US" sz="2800" dirty="0" smtClean="0">
                <a:solidFill>
                  <a:schemeClr val="bg1"/>
                </a:solidFill>
                <a:latin typeface="Futura Medium"/>
              </a:rPr>
              <a:t>Responsible for 19,000 employees and 41,300 total lives. </a:t>
            </a:r>
            <a:endParaRPr lang="en-US" sz="2800" dirty="0">
              <a:solidFill>
                <a:schemeClr val="bg1"/>
              </a:solidFill>
              <a:latin typeface="Futura Medium"/>
            </a:endParaRPr>
          </a:p>
        </p:txBody>
      </p:sp>
    </p:spTree>
    <p:extLst>
      <p:ext uri="{BB962C8B-B14F-4D97-AF65-F5344CB8AC3E}">
        <p14:creationId xmlns:p14="http://schemas.microsoft.com/office/powerpoint/2010/main" val="12243893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2" name="TextBox 11"/>
          <p:cNvSpPr txBox="1"/>
          <p:nvPr/>
        </p:nvSpPr>
        <p:spPr>
          <a:xfrm>
            <a:off x="1605682" y="2487572"/>
            <a:ext cx="3847807" cy="461665"/>
          </a:xfrm>
          <a:prstGeom prst="rect">
            <a:avLst/>
          </a:prstGeom>
          <a:solidFill>
            <a:schemeClr val="bg1"/>
          </a:solidFill>
        </p:spPr>
        <p:txBody>
          <a:bodyPr wrap="square" numCol="2" rtlCol="0">
            <a:spAutoFit/>
          </a:bodyPr>
          <a:lstStyle/>
          <a:p>
            <a:endParaRPr lang="en-US" sz="2400" dirty="0">
              <a:solidFill>
                <a:schemeClr val="bg1"/>
              </a:solidFill>
              <a:latin typeface="Futura Medium" charset="0"/>
              <a:ea typeface="Futura Medium" charset="0"/>
              <a:cs typeface="Futura Medium" charset="0"/>
            </a:endParaRPr>
          </a:p>
        </p:txBody>
      </p:sp>
      <p:pic>
        <p:nvPicPr>
          <p:cNvPr id="8" name="Picture 7"/>
          <p:cNvPicPr>
            <a:picLocks noChangeAspect="1"/>
          </p:cNvPicPr>
          <p:nvPr/>
        </p:nvPicPr>
        <p:blipFill rotWithShape="1">
          <a:blip r:embed="rId3"/>
          <a:srcRect l="47076" r="1" b="14778"/>
          <a:stretch/>
        </p:blipFill>
        <p:spPr>
          <a:xfrm flipH="1">
            <a:off x="0" y="-16668"/>
            <a:ext cx="5696466" cy="6858297"/>
          </a:xfrm>
          <a:prstGeom prst="rect">
            <a:avLst/>
          </a:prstGeom>
        </p:spPr>
      </p:pic>
      <p:pic>
        <p:nvPicPr>
          <p:cNvPr id="3" name="Picture 2"/>
          <p:cNvPicPr>
            <a:picLocks noChangeAspect="1"/>
          </p:cNvPicPr>
          <p:nvPr/>
        </p:nvPicPr>
        <p:blipFill>
          <a:blip r:embed="rId4"/>
          <a:stretch>
            <a:fillRect/>
          </a:stretch>
        </p:blipFill>
        <p:spPr>
          <a:xfrm>
            <a:off x="5696466" y="0"/>
            <a:ext cx="6495534" cy="6858594"/>
          </a:xfrm>
          <a:prstGeom prst="rect">
            <a:avLst/>
          </a:prstGeom>
        </p:spPr>
      </p:pic>
      <p:sp>
        <p:nvSpPr>
          <p:cNvPr id="2" name="Title 1"/>
          <p:cNvSpPr>
            <a:spLocks noGrp="1"/>
          </p:cNvSpPr>
          <p:nvPr>
            <p:ph type="title"/>
          </p:nvPr>
        </p:nvSpPr>
        <p:spPr>
          <a:xfrm>
            <a:off x="0" y="-16668"/>
            <a:ext cx="12192000" cy="780692"/>
          </a:xfrm>
          <a:solidFill>
            <a:schemeClr val="tx1">
              <a:lumMod val="95000"/>
              <a:lumOff val="5000"/>
              <a:alpha val="41000"/>
            </a:schemeClr>
          </a:solidFill>
          <a:effectLst>
            <a:softEdge rad="0"/>
          </a:effectLst>
        </p:spPr>
        <p:txBody>
          <a:bodyPr/>
          <a:lstStyle/>
          <a:p>
            <a:r>
              <a:rPr lang="en-US" sz="4800" u="sng" dirty="0" smtClean="0">
                <a:solidFill>
                  <a:schemeClr val="bg1"/>
                </a:solidFill>
                <a:latin typeface="Futura Medium" charset="0"/>
                <a:ea typeface="Futura Medium" charset="0"/>
                <a:cs typeface="Futura Medium" charset="0"/>
              </a:rPr>
              <a:t>EVALUATION FOR IMPROVEMENT</a:t>
            </a:r>
            <a:endParaRPr lang="en-US" sz="4800" u="sng" dirty="0">
              <a:solidFill>
                <a:schemeClr val="bg1"/>
              </a:solidFill>
              <a:latin typeface="Futura Medium" charset="0"/>
              <a:ea typeface="Futura Medium" charset="0"/>
              <a:cs typeface="Futura Medium" charset="0"/>
            </a:endParaRPr>
          </a:p>
        </p:txBody>
      </p:sp>
      <p:sp>
        <p:nvSpPr>
          <p:cNvPr id="4" name="TextBox 3"/>
          <p:cNvSpPr txBox="1"/>
          <p:nvPr/>
        </p:nvSpPr>
        <p:spPr>
          <a:xfrm>
            <a:off x="92676" y="733246"/>
            <a:ext cx="5128054" cy="5909310"/>
          </a:xfrm>
          <a:prstGeom prst="rect">
            <a:avLst/>
          </a:prstGeom>
          <a:noFill/>
          <a:effectLst>
            <a:softEdge rad="0"/>
          </a:effectLst>
        </p:spPr>
        <p:txBody>
          <a:bodyPr wrap="square" rtlCol="0">
            <a:spAutoFit/>
          </a:bodyPr>
          <a:lstStyle/>
          <a:p>
            <a:r>
              <a:rPr lang="en-US" sz="3200" b="1" i="1" dirty="0" smtClean="0">
                <a:solidFill>
                  <a:srgbClr val="FFC000"/>
                </a:solidFill>
                <a:latin typeface="Futura Medium" charset="0"/>
                <a:ea typeface="Futura Medium" charset="0"/>
                <a:cs typeface="Futura Medium" charset="0"/>
              </a:rPr>
              <a:t>INDICATORS</a:t>
            </a:r>
          </a:p>
          <a:p>
            <a:endParaRPr lang="en-US" sz="2600" dirty="0">
              <a:solidFill>
                <a:schemeClr val="bg1"/>
              </a:solidFill>
              <a:latin typeface="Futura Medium" charset="0"/>
              <a:ea typeface="Futura Medium" charset="0"/>
              <a:cs typeface="Futura Medium" charset="0"/>
            </a:endParaRPr>
          </a:p>
          <a:p>
            <a:r>
              <a:rPr lang="en-US" sz="3200" dirty="0" smtClean="0">
                <a:solidFill>
                  <a:schemeClr val="bg1"/>
                </a:solidFill>
                <a:latin typeface="Futura Medium" charset="0"/>
                <a:ea typeface="Futura Medium" charset="0"/>
                <a:cs typeface="Futura Medium" charset="0"/>
              </a:rPr>
              <a:t>Improved Posture	</a:t>
            </a:r>
          </a:p>
          <a:p>
            <a:endParaRPr lang="en-US" sz="3200" dirty="0" smtClean="0">
              <a:solidFill>
                <a:schemeClr val="bg1"/>
              </a:solidFill>
              <a:latin typeface="Futura Medium" charset="0"/>
              <a:ea typeface="Futura Medium" charset="0"/>
              <a:cs typeface="Futura Medium" charset="0"/>
            </a:endParaRPr>
          </a:p>
          <a:p>
            <a:r>
              <a:rPr lang="en-US" sz="3200" dirty="0" smtClean="0">
                <a:solidFill>
                  <a:schemeClr val="bg1"/>
                </a:solidFill>
                <a:latin typeface="Futura Medium" charset="0"/>
                <a:ea typeface="Futura Medium" charset="0"/>
                <a:cs typeface="Futura Medium" charset="0"/>
              </a:rPr>
              <a:t>Improved Diet	</a:t>
            </a:r>
            <a:endParaRPr lang="en-US" sz="3200" dirty="0">
              <a:solidFill>
                <a:schemeClr val="bg1"/>
              </a:solidFill>
              <a:latin typeface="Futura Medium" charset="0"/>
              <a:ea typeface="Futura Medium" charset="0"/>
              <a:cs typeface="Futura Medium" charset="0"/>
            </a:endParaRPr>
          </a:p>
          <a:p>
            <a:endParaRPr lang="en-US" sz="3200" dirty="0" smtClean="0">
              <a:solidFill>
                <a:schemeClr val="bg1"/>
              </a:solidFill>
              <a:latin typeface="Futura Medium" charset="0"/>
              <a:ea typeface="Futura Medium" charset="0"/>
              <a:cs typeface="Futura Medium" charset="0"/>
            </a:endParaRPr>
          </a:p>
          <a:p>
            <a:r>
              <a:rPr lang="en-US" sz="3200" dirty="0" smtClean="0">
                <a:solidFill>
                  <a:schemeClr val="bg1"/>
                </a:solidFill>
                <a:latin typeface="Futura Medium" charset="0"/>
                <a:ea typeface="Futura Medium" charset="0"/>
                <a:cs typeface="Futura Medium" charset="0"/>
              </a:rPr>
              <a:t>Decreased Muscle Tension and Stress</a:t>
            </a:r>
          </a:p>
          <a:p>
            <a:endParaRPr lang="en-US" sz="3200" dirty="0" smtClean="0">
              <a:solidFill>
                <a:schemeClr val="bg1"/>
              </a:solidFill>
              <a:latin typeface="Futura Medium" charset="0"/>
              <a:ea typeface="Futura Medium" charset="0"/>
              <a:cs typeface="Futura Medium" charset="0"/>
            </a:endParaRPr>
          </a:p>
          <a:p>
            <a:r>
              <a:rPr lang="en-US" sz="3200" dirty="0" smtClean="0">
                <a:solidFill>
                  <a:schemeClr val="bg1"/>
                </a:solidFill>
                <a:latin typeface="Futura Medium" charset="0"/>
                <a:ea typeface="Futura Medium" charset="0"/>
                <a:cs typeface="Futura Medium" charset="0"/>
              </a:rPr>
              <a:t>Increase Awareness of Physical Activity and Classroom Safety</a:t>
            </a:r>
          </a:p>
        </p:txBody>
      </p:sp>
      <p:sp>
        <p:nvSpPr>
          <p:cNvPr id="5" name="TextBox 4"/>
          <p:cNvSpPr txBox="1"/>
          <p:nvPr/>
        </p:nvSpPr>
        <p:spPr>
          <a:xfrm>
            <a:off x="5313405" y="764024"/>
            <a:ext cx="6878595" cy="5878532"/>
          </a:xfrm>
          <a:prstGeom prst="rect">
            <a:avLst/>
          </a:prstGeom>
          <a:noFill/>
          <a:effectLst>
            <a:softEdge rad="0"/>
          </a:effectLst>
        </p:spPr>
        <p:txBody>
          <a:bodyPr wrap="square" rtlCol="0">
            <a:spAutoFit/>
          </a:bodyPr>
          <a:lstStyle/>
          <a:p>
            <a:r>
              <a:rPr lang="en-US" sz="3200" b="1" i="1" dirty="0" smtClean="0">
                <a:solidFill>
                  <a:srgbClr val="FFC000"/>
                </a:solidFill>
                <a:latin typeface="Futura Medium" charset="0"/>
                <a:ea typeface="Futura Medium" charset="0"/>
                <a:cs typeface="Futura Medium" charset="0"/>
              </a:rPr>
              <a:t>ASSESSMENT TOOLS</a:t>
            </a:r>
          </a:p>
          <a:p>
            <a:endParaRPr lang="en-US" sz="2400" b="1" dirty="0">
              <a:solidFill>
                <a:schemeClr val="bg1"/>
              </a:solidFill>
              <a:latin typeface="Futura Medium" charset="0"/>
              <a:ea typeface="Futura Medium" charset="0"/>
              <a:cs typeface="Futura Medium" charset="0"/>
            </a:endParaRPr>
          </a:p>
          <a:p>
            <a:r>
              <a:rPr lang="en-US" sz="3200" dirty="0" smtClean="0">
                <a:solidFill>
                  <a:schemeClr val="bg1"/>
                </a:solidFill>
                <a:latin typeface="Futura Medium" charset="0"/>
                <a:ea typeface="Futura Medium" charset="0"/>
                <a:cs typeface="Futura Medium" charset="0"/>
              </a:rPr>
              <a:t>Postural Symmetry Assessments</a:t>
            </a:r>
            <a:endParaRPr lang="en-US" sz="3200" dirty="0">
              <a:solidFill>
                <a:schemeClr val="bg1"/>
              </a:solidFill>
              <a:latin typeface="Futura Medium" charset="0"/>
              <a:ea typeface="Futura Medium" charset="0"/>
              <a:cs typeface="Futura Medium" charset="0"/>
            </a:endParaRPr>
          </a:p>
          <a:p>
            <a:endParaRPr lang="en-US" sz="3200" dirty="0">
              <a:solidFill>
                <a:schemeClr val="bg1"/>
              </a:solidFill>
              <a:latin typeface="Futura Medium" charset="0"/>
              <a:ea typeface="Futura Medium" charset="0"/>
              <a:cs typeface="Futura Medium" charset="0"/>
            </a:endParaRPr>
          </a:p>
          <a:p>
            <a:r>
              <a:rPr lang="en-US" sz="3200" dirty="0" smtClean="0">
                <a:solidFill>
                  <a:schemeClr val="bg1"/>
                </a:solidFill>
                <a:latin typeface="Futura Medium" charset="0"/>
                <a:ea typeface="Futura Medium" charset="0"/>
                <a:cs typeface="Futura Medium" charset="0"/>
              </a:rPr>
              <a:t>Food Diaries</a:t>
            </a:r>
            <a:endParaRPr lang="en-US" sz="3200" dirty="0">
              <a:solidFill>
                <a:schemeClr val="bg1"/>
              </a:solidFill>
              <a:latin typeface="Futura Medium" charset="0"/>
              <a:ea typeface="Futura Medium" charset="0"/>
              <a:cs typeface="Futura Medium" charset="0"/>
            </a:endParaRPr>
          </a:p>
          <a:p>
            <a:endParaRPr lang="en-US" sz="3200" dirty="0">
              <a:solidFill>
                <a:schemeClr val="bg1"/>
              </a:solidFill>
              <a:latin typeface="Futura Medium" charset="0"/>
              <a:ea typeface="Futura Medium" charset="0"/>
              <a:cs typeface="Futura Medium" charset="0"/>
            </a:endParaRPr>
          </a:p>
          <a:p>
            <a:r>
              <a:rPr lang="en-US" sz="3200" dirty="0" smtClean="0">
                <a:solidFill>
                  <a:schemeClr val="bg1"/>
                </a:solidFill>
                <a:latin typeface="Futura Medium" charset="0"/>
                <a:ea typeface="Futura Medium" charset="0"/>
                <a:cs typeface="Futura Medium" charset="0"/>
              </a:rPr>
              <a:t>Stress Self-Assessment Questionnaire</a:t>
            </a:r>
          </a:p>
          <a:p>
            <a:endParaRPr lang="en-US" sz="3200" dirty="0" smtClean="0">
              <a:solidFill>
                <a:schemeClr val="bg1"/>
              </a:solidFill>
              <a:latin typeface="Futura Medium" charset="0"/>
              <a:ea typeface="Futura Medium" charset="0"/>
              <a:cs typeface="Futura Medium" charset="0"/>
            </a:endParaRPr>
          </a:p>
          <a:p>
            <a:r>
              <a:rPr lang="en-US" sz="3200" dirty="0" smtClean="0">
                <a:solidFill>
                  <a:schemeClr val="bg1"/>
                </a:solidFill>
                <a:latin typeface="Futura Medium" charset="0"/>
                <a:ea typeface="Futura Medium" charset="0"/>
                <a:cs typeface="Futura Medium" charset="0"/>
              </a:rPr>
              <a:t>Seminar Attendance and Surveys to Determine Knowledge, Attitude Changes and Behavior Changes</a:t>
            </a:r>
          </a:p>
        </p:txBody>
      </p:sp>
    </p:spTree>
    <p:extLst>
      <p:ext uri="{BB962C8B-B14F-4D97-AF65-F5344CB8AC3E}">
        <p14:creationId xmlns:p14="http://schemas.microsoft.com/office/powerpoint/2010/main" val="11009347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5168"/>
          <a:stretch/>
        </p:blipFill>
        <p:spPr>
          <a:xfrm flipH="1">
            <a:off x="-536" y="-594"/>
            <a:ext cx="5981203" cy="6858594"/>
          </a:xfrm>
          <a:prstGeom prst="rect">
            <a:avLst/>
          </a:prstGeom>
        </p:spPr>
      </p:pic>
      <p:pic>
        <p:nvPicPr>
          <p:cNvPr id="4" name="Picture 3"/>
          <p:cNvPicPr>
            <a:picLocks noChangeAspect="1"/>
          </p:cNvPicPr>
          <p:nvPr/>
        </p:nvPicPr>
        <p:blipFill>
          <a:blip r:embed="rId4"/>
          <a:stretch>
            <a:fillRect/>
          </a:stretch>
        </p:blipFill>
        <p:spPr>
          <a:xfrm flipH="1">
            <a:off x="5980667" y="-297"/>
            <a:ext cx="6211329" cy="6858594"/>
          </a:xfrm>
          <a:prstGeom prst="rect">
            <a:avLst/>
          </a:prstGeom>
        </p:spPr>
      </p:pic>
      <p:sp>
        <p:nvSpPr>
          <p:cNvPr id="2" name="Title 1"/>
          <p:cNvSpPr>
            <a:spLocks noGrp="1"/>
          </p:cNvSpPr>
          <p:nvPr>
            <p:ph type="title"/>
          </p:nvPr>
        </p:nvSpPr>
        <p:spPr>
          <a:xfrm>
            <a:off x="0" y="24713"/>
            <a:ext cx="12192000" cy="902043"/>
          </a:xfrm>
          <a:solidFill>
            <a:schemeClr val="tx1">
              <a:lumMod val="95000"/>
              <a:lumOff val="5000"/>
              <a:alpha val="43000"/>
            </a:schemeClr>
          </a:solidFill>
        </p:spPr>
        <p:txBody>
          <a:bodyPr/>
          <a:lstStyle/>
          <a:p>
            <a:r>
              <a:rPr lang="en-US" sz="4800" u="sng" dirty="0" smtClean="0">
                <a:solidFill>
                  <a:schemeClr val="bg1"/>
                </a:solidFill>
                <a:latin typeface="Futura Medium" charset="0"/>
                <a:ea typeface="Futura Medium" charset="0"/>
                <a:cs typeface="Futura Medium" charset="0"/>
              </a:rPr>
              <a:t>PROCESS EVALUATION</a:t>
            </a:r>
            <a:endParaRPr lang="en-US" sz="4800" u="sng" dirty="0">
              <a:solidFill>
                <a:schemeClr val="bg1"/>
              </a:solidFill>
              <a:latin typeface="Futura Medium" charset="0"/>
              <a:ea typeface="Futura Medium" charset="0"/>
              <a:cs typeface="Futura Medium" charset="0"/>
            </a:endParaRPr>
          </a:p>
        </p:txBody>
      </p:sp>
      <p:sp>
        <p:nvSpPr>
          <p:cNvPr id="3" name="TextBox 2"/>
          <p:cNvSpPr txBox="1"/>
          <p:nvPr/>
        </p:nvSpPr>
        <p:spPr>
          <a:xfrm>
            <a:off x="904" y="957534"/>
            <a:ext cx="5979763" cy="6463308"/>
          </a:xfrm>
          <a:prstGeom prst="rect">
            <a:avLst/>
          </a:prstGeom>
          <a:noFill/>
        </p:spPr>
        <p:txBody>
          <a:bodyPr wrap="square" numCol="1" rtlCol="0">
            <a:spAutoFit/>
          </a:bodyPr>
          <a:lstStyle/>
          <a:p>
            <a:r>
              <a:rPr lang="en-US" sz="4400" b="1" i="1" dirty="0" smtClean="0">
                <a:solidFill>
                  <a:srgbClr val="FFC000"/>
                </a:solidFill>
                <a:latin typeface="Futura Medium" charset="0"/>
                <a:ea typeface="Futura Medium" charset="0"/>
                <a:cs typeface="Futura Medium" charset="0"/>
              </a:rPr>
              <a:t>INDICATORS</a:t>
            </a:r>
          </a:p>
          <a:p>
            <a:endParaRPr lang="en-US" sz="4400" b="1" i="1" dirty="0" smtClean="0">
              <a:solidFill>
                <a:schemeClr val="bg1"/>
              </a:solidFill>
              <a:latin typeface="Futura Medium" charset="0"/>
              <a:ea typeface="Futura Medium" charset="0"/>
              <a:cs typeface="Futura Medium" charset="0"/>
            </a:endParaRPr>
          </a:p>
          <a:p>
            <a:r>
              <a:rPr lang="en-US" sz="3600" dirty="0" smtClean="0">
                <a:solidFill>
                  <a:schemeClr val="bg1"/>
                </a:solidFill>
                <a:latin typeface="Futura Medium" charset="0"/>
                <a:ea typeface="Futura Medium" charset="0"/>
                <a:cs typeface="Futura Medium" charset="0"/>
              </a:rPr>
              <a:t>Program Engagement</a:t>
            </a:r>
          </a:p>
          <a:p>
            <a:endParaRPr lang="en-US" sz="3600" dirty="0" smtClean="0">
              <a:solidFill>
                <a:schemeClr val="bg1"/>
              </a:solidFill>
              <a:latin typeface="Futura Medium" charset="0"/>
              <a:ea typeface="Futura Medium" charset="0"/>
              <a:cs typeface="Futura Medium" charset="0"/>
            </a:endParaRPr>
          </a:p>
          <a:p>
            <a:r>
              <a:rPr lang="en-US" sz="3600" dirty="0" smtClean="0">
                <a:solidFill>
                  <a:schemeClr val="bg1"/>
                </a:solidFill>
                <a:latin typeface="Futura Medium" charset="0"/>
                <a:ea typeface="Futura Medium" charset="0"/>
                <a:cs typeface="Futura Medium" charset="0"/>
              </a:rPr>
              <a:t>Program Organization</a:t>
            </a:r>
          </a:p>
          <a:p>
            <a:endParaRPr lang="en-US" sz="3600" dirty="0">
              <a:solidFill>
                <a:schemeClr val="bg1"/>
              </a:solidFill>
              <a:latin typeface="Futura Medium" charset="0"/>
              <a:ea typeface="Futura Medium" charset="0"/>
              <a:cs typeface="Futura Medium" charset="0"/>
            </a:endParaRPr>
          </a:p>
          <a:p>
            <a:r>
              <a:rPr lang="en-US" sz="3600" dirty="0" smtClean="0">
                <a:solidFill>
                  <a:schemeClr val="bg1"/>
                </a:solidFill>
                <a:latin typeface="Futura Medium" charset="0"/>
                <a:ea typeface="Futura Medium" charset="0"/>
                <a:cs typeface="Futura Medium" charset="0"/>
              </a:rPr>
              <a:t>Program Retention	</a:t>
            </a:r>
          </a:p>
          <a:p>
            <a:endParaRPr lang="en-US" sz="2800" b="1" u="sng" dirty="0" smtClean="0"/>
          </a:p>
          <a:p>
            <a:endParaRPr lang="en-US" sz="2800" b="1" u="sng" dirty="0" smtClean="0"/>
          </a:p>
          <a:p>
            <a:endParaRPr lang="en-US" sz="2800" b="1" u="sng" dirty="0" smtClean="0"/>
          </a:p>
          <a:p>
            <a:endParaRPr lang="en-US" sz="1000" b="1" u="sng" dirty="0" smtClean="0"/>
          </a:p>
          <a:p>
            <a:endParaRPr lang="en-US" sz="2400" b="1" u="sng" dirty="0" smtClean="0"/>
          </a:p>
          <a:p>
            <a:endParaRPr lang="en-US" sz="1400" b="1" u="sng" dirty="0" smtClean="0"/>
          </a:p>
          <a:p>
            <a:endParaRPr lang="en-US" sz="1400" b="1" u="sng" dirty="0"/>
          </a:p>
        </p:txBody>
      </p:sp>
      <p:sp>
        <p:nvSpPr>
          <p:cNvPr id="7" name="TextBox 6"/>
          <p:cNvSpPr txBox="1"/>
          <p:nvPr/>
        </p:nvSpPr>
        <p:spPr>
          <a:xfrm>
            <a:off x="5980668" y="926756"/>
            <a:ext cx="6116597" cy="6309420"/>
          </a:xfrm>
          <a:prstGeom prst="rect">
            <a:avLst/>
          </a:prstGeom>
          <a:noFill/>
        </p:spPr>
        <p:txBody>
          <a:bodyPr wrap="square" rtlCol="0">
            <a:spAutoFit/>
          </a:bodyPr>
          <a:lstStyle/>
          <a:p>
            <a:r>
              <a:rPr lang="en-US" sz="4400" b="1" i="1" dirty="0" smtClean="0">
                <a:solidFill>
                  <a:srgbClr val="FFC000"/>
                </a:solidFill>
                <a:latin typeface="Futura Medium"/>
              </a:rPr>
              <a:t>ASSESSMENT TOOLS</a:t>
            </a:r>
          </a:p>
          <a:p>
            <a:endParaRPr lang="en-US" sz="4400" b="1" u="sng" dirty="0" smtClean="0">
              <a:solidFill>
                <a:schemeClr val="bg1"/>
              </a:solidFill>
              <a:latin typeface="Futura Medium"/>
            </a:endParaRPr>
          </a:p>
          <a:p>
            <a:r>
              <a:rPr lang="en-US" sz="3600" dirty="0" smtClean="0">
                <a:solidFill>
                  <a:schemeClr val="bg1"/>
                </a:solidFill>
                <a:latin typeface="Futura Medium"/>
              </a:rPr>
              <a:t>Satisfaction Surveys</a:t>
            </a:r>
          </a:p>
          <a:p>
            <a:r>
              <a:rPr lang="en-US" sz="3600" dirty="0" smtClean="0">
                <a:solidFill>
                  <a:schemeClr val="bg1"/>
                </a:solidFill>
                <a:latin typeface="Futura Medium"/>
              </a:rPr>
              <a:t> </a:t>
            </a:r>
          </a:p>
          <a:p>
            <a:r>
              <a:rPr lang="en-US" sz="3600" dirty="0" smtClean="0">
                <a:solidFill>
                  <a:schemeClr val="bg1"/>
                </a:solidFill>
                <a:latin typeface="Futura Medium"/>
              </a:rPr>
              <a:t>Seminar Attendance</a:t>
            </a:r>
          </a:p>
          <a:p>
            <a:endParaRPr lang="en-US" sz="3600" dirty="0">
              <a:solidFill>
                <a:schemeClr val="bg1"/>
              </a:solidFill>
              <a:latin typeface="Futura Medium"/>
            </a:endParaRPr>
          </a:p>
          <a:p>
            <a:r>
              <a:rPr lang="en-US" sz="3600" dirty="0" smtClean="0">
                <a:solidFill>
                  <a:schemeClr val="bg1"/>
                </a:solidFill>
                <a:latin typeface="Futura Medium"/>
              </a:rPr>
              <a:t>Instructor Evaluations and Seminar Feedback</a:t>
            </a:r>
          </a:p>
          <a:p>
            <a:endParaRPr lang="en-US" sz="3600" b="1" i="1" dirty="0">
              <a:latin typeface="Futura Medium"/>
            </a:endParaRPr>
          </a:p>
          <a:p>
            <a:endParaRPr lang="en-US" sz="800" b="1" i="1" dirty="0">
              <a:latin typeface="Futura Medium"/>
            </a:endParaRPr>
          </a:p>
          <a:p>
            <a:endParaRPr lang="en-US" sz="800" b="1" i="1" dirty="0">
              <a:latin typeface="Futura Medium"/>
            </a:endParaRPr>
          </a:p>
          <a:p>
            <a:endParaRPr lang="en-US" sz="800" b="1" i="1" dirty="0" smtClean="0">
              <a:latin typeface="Futura Medium"/>
            </a:endParaRPr>
          </a:p>
          <a:p>
            <a:endParaRPr lang="en-US" sz="800" b="1" i="1" dirty="0">
              <a:latin typeface="Futura Medium"/>
            </a:endParaRPr>
          </a:p>
          <a:p>
            <a:endParaRPr lang="en-US" sz="800" b="1" i="1" dirty="0" smtClean="0">
              <a:latin typeface="Futura Medium"/>
            </a:endParaRPr>
          </a:p>
          <a:p>
            <a:endParaRPr lang="en-US" sz="800" b="1" i="1" dirty="0" smtClean="0">
              <a:latin typeface="Futura Medium"/>
            </a:endParaRPr>
          </a:p>
          <a:p>
            <a:endParaRPr lang="en-US" sz="800" b="1" i="1" dirty="0">
              <a:latin typeface="Futura Medium"/>
            </a:endParaRPr>
          </a:p>
          <a:p>
            <a:endParaRPr lang="en-US" sz="800" b="1" i="1" dirty="0">
              <a:latin typeface="Futura Medium"/>
            </a:endParaRPr>
          </a:p>
        </p:txBody>
      </p:sp>
    </p:spTree>
    <p:extLst>
      <p:ext uri="{BB962C8B-B14F-4D97-AF65-F5344CB8AC3E}">
        <p14:creationId xmlns:p14="http://schemas.microsoft.com/office/powerpoint/2010/main" val="6911062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29468" y="803862"/>
            <a:ext cx="6620895"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a:off x="424543" y="0"/>
            <a:ext cx="11451277" cy="2436234"/>
          </a:xfrm>
          <a:prstGeom prst="rect">
            <a:avLst/>
          </a:prstGeom>
          <a:solidFill>
            <a:schemeClr val="bg1"/>
          </a:solidFill>
        </p:spPr>
        <p:txBody>
          <a:bodyPr wrap="square" rtlCol="0">
            <a:spAutoFit/>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4" y="0"/>
            <a:ext cx="12191999" cy="6858000"/>
          </a:xfrm>
          <a:prstGeom prst="rect">
            <a:avLst/>
          </a:prstGeom>
        </p:spPr>
      </p:pic>
      <p:sp>
        <p:nvSpPr>
          <p:cNvPr id="4" name="TextBox 3"/>
          <p:cNvSpPr txBox="1"/>
          <p:nvPr/>
        </p:nvSpPr>
        <p:spPr>
          <a:xfrm>
            <a:off x="108364" y="0"/>
            <a:ext cx="7739743" cy="2215991"/>
          </a:xfrm>
          <a:prstGeom prst="rect">
            <a:avLst/>
          </a:prstGeom>
          <a:noFill/>
        </p:spPr>
        <p:txBody>
          <a:bodyPr wrap="square" rtlCol="0">
            <a:spAutoFit/>
          </a:bodyPr>
          <a:lstStyle/>
          <a:p>
            <a:r>
              <a:rPr lang="en-US" sz="11500" dirty="0" smtClean="0">
                <a:latin typeface="Mistral" charset="0"/>
                <a:ea typeface="Mistral" charset="0"/>
                <a:cs typeface="Mistral" charset="0"/>
              </a:rPr>
              <a:t>Thank</a:t>
            </a:r>
            <a:r>
              <a:rPr lang="en-US" sz="13800" dirty="0" smtClean="0">
                <a:latin typeface="Mistral" charset="0"/>
                <a:ea typeface="Mistral" charset="0"/>
                <a:cs typeface="Mistral" charset="0"/>
              </a:rPr>
              <a:t> </a:t>
            </a:r>
            <a:r>
              <a:rPr lang="en-US" sz="11500" dirty="0" smtClean="0">
                <a:latin typeface="Mistral" charset="0"/>
                <a:ea typeface="Mistral" charset="0"/>
                <a:cs typeface="Mistral" charset="0"/>
              </a:rPr>
              <a:t>you</a:t>
            </a:r>
            <a:r>
              <a:rPr lang="en-US" sz="13800" dirty="0" smtClean="0">
                <a:latin typeface="Mistral" charset="0"/>
                <a:ea typeface="Mistral" charset="0"/>
                <a:cs typeface="Mistral" charset="0"/>
              </a:rPr>
              <a:t>!</a:t>
            </a:r>
            <a:endParaRPr lang="en-US" sz="13800" dirty="0">
              <a:latin typeface="Mistral" charset="0"/>
              <a:ea typeface="Mistral" charset="0"/>
              <a:cs typeface="Mistral" charset="0"/>
            </a:endParaRPr>
          </a:p>
        </p:txBody>
      </p:sp>
    </p:spTree>
    <p:extLst>
      <p:ext uri="{BB962C8B-B14F-4D97-AF65-F5344CB8AC3E}">
        <p14:creationId xmlns:p14="http://schemas.microsoft.com/office/powerpoint/2010/main" val="20400095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106170"/>
            <a:ext cx="10516388" cy="1323439"/>
          </a:xfrm>
          <a:prstGeom prst="rect">
            <a:avLst/>
          </a:prstGeom>
          <a:noFill/>
          <a:ln>
            <a:noFill/>
          </a:ln>
        </p:spPr>
        <p:txBody>
          <a:bodyPr wrap="square" rtlCol="0">
            <a:spAutoFit/>
          </a:bodyPr>
          <a:lstStyle/>
          <a:p>
            <a:r>
              <a:rPr lang="en-US" sz="8000" b="1" i="1" dirty="0" smtClean="0">
                <a:solidFill>
                  <a:srgbClr val="FF0000"/>
                </a:solidFill>
                <a:effectLst>
                  <a:outerShdw blurRad="50800" dist="50800" dir="5400000" algn="ctr" rotWithShape="0">
                    <a:schemeClr val="tx1"/>
                  </a:outerShdw>
                </a:effectLst>
              </a:rPr>
              <a:t>Occupational Risks</a:t>
            </a:r>
            <a:endParaRPr lang="en-US" sz="8000" b="1" i="1" dirty="0">
              <a:solidFill>
                <a:srgbClr val="FF0000"/>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3261297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75">
          <a:fgClr>
            <a:schemeClr val="accent1"/>
          </a:fgClr>
          <a:bgClr>
            <a:srgbClr val="FF0000"/>
          </a:bgClr>
        </a:pattFill>
        <a:effectLst/>
      </p:bgPr>
    </p:bg>
    <p:spTree>
      <p:nvGrpSpPr>
        <p:cNvPr id="1" name=""/>
        <p:cNvGrpSpPr/>
        <p:nvPr/>
      </p:nvGrpSpPr>
      <p:grpSpPr>
        <a:xfrm>
          <a:off x="0" y="0"/>
          <a:ext cx="0" cy="0"/>
          <a:chOff x="0" y="0"/>
          <a:chExt cx="0" cy="0"/>
        </a:xfrm>
      </p:grpSpPr>
      <p:grpSp>
        <p:nvGrpSpPr>
          <p:cNvPr id="7" name="Group 6"/>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12192000" cy="6858000"/>
            <a:chOff x="0" y="0"/>
            <a:chExt cx="12192000" cy="6858000"/>
          </a:xfrm>
        </p:grpSpPr>
        <p:sp>
          <p:nvSpPr>
            <p:cNvPr id="8" name="Rectangle 7"/>
            <p:cNvSpPr/>
            <p:nvPr>
              <p:extLst>
                <p:ext uri="{386F3935-93C4-4BCD-93E2-E3B085C9AB24}">
                  <p16:designElem xmlns="" xmlns:p16="http://schemas.microsoft.com/office/powerpoint/2015/main" val="1"/>
                </p:ext>
              </p:extLst>
            </p:nvPr>
          </p:nvSpPr>
          <p:spPr>
            <a:xfrm>
              <a:off x="0" y="0"/>
              <a:ext cx="12192000" cy="6858000"/>
            </a:xfrm>
            <a:prstGeom prst="rect">
              <a:avLst/>
            </a:prstGeom>
            <a:blipFill>
              <a:blip r:embed="rId3">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extLst>
                <p:ext uri="{386F3935-93C4-4BCD-93E2-E3B085C9AB24}">
                  <p16:designElem xmlns=""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extLst>
                <p:ext uri="{386F3935-93C4-4BCD-93E2-E3B085C9AB24}">
                  <p16:designElem xmlns=""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extLst>
                <p:ext uri="{386F3935-93C4-4BCD-93E2-E3B085C9AB24}">
                  <p16:designElem xmlns=""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extLst>
                <p:ext uri="{386F3935-93C4-4BCD-93E2-E3B085C9AB24}">
                  <p16:designElem xmlns=""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p:nvPr>
              <p:extLst>
                <p:ext uri="{386F3935-93C4-4BCD-93E2-E3B085C9AB24}">
                  <p16:designElem xmlns=""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extLst>
                <p:ext uri="{386F3935-93C4-4BCD-93E2-E3B085C9AB24}">
                  <p16:designElem xmlns=""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5878" r="20845"/>
          <a:stretch/>
        </p:blipFill>
        <p:spPr>
          <a:xfrm>
            <a:off x="6400800" y="0"/>
            <a:ext cx="5791200" cy="6858000"/>
          </a:xfrm>
          <a:prstGeom prst="rect">
            <a:avLst/>
          </a:prstGeom>
        </p:spPr>
      </p:pic>
      <p:pic>
        <p:nvPicPr>
          <p:cNvPr id="6" name="Picture 5"/>
          <p:cNvPicPr>
            <a:picLocks noChangeAspect="1"/>
          </p:cNvPicPr>
          <p:nvPr/>
        </p:nvPicPr>
        <p:blipFill>
          <a:blip r:embed="rId5"/>
          <a:stretch>
            <a:fillRect/>
          </a:stretch>
        </p:blipFill>
        <p:spPr>
          <a:xfrm flipV="1">
            <a:off x="26560" y="1955279"/>
            <a:ext cx="7112413" cy="4901133"/>
          </a:xfrm>
          <a:prstGeom prst="rect">
            <a:avLst/>
          </a:prstGeom>
          <a:ln w="47625">
            <a:solidFill>
              <a:schemeClr val="accent1">
                <a:lumMod val="75000"/>
              </a:schemeClr>
            </a:solidFill>
          </a:ln>
        </p:spPr>
      </p:pic>
      <p:sp>
        <p:nvSpPr>
          <p:cNvPr id="3" name="Content Placeholder 2"/>
          <p:cNvSpPr>
            <a:spLocks noGrp="1"/>
          </p:cNvSpPr>
          <p:nvPr>
            <p:ph idx="1"/>
          </p:nvPr>
        </p:nvSpPr>
        <p:spPr>
          <a:xfrm>
            <a:off x="0" y="1767671"/>
            <a:ext cx="7112412" cy="4767734"/>
          </a:xfrm>
          <a:noFill/>
        </p:spPr>
        <p:txBody>
          <a:bodyPr anchor="ctr">
            <a:noAutofit/>
          </a:bodyPr>
          <a:lstStyle/>
          <a:p>
            <a:r>
              <a:rPr lang="en-US" sz="5400" dirty="0" smtClean="0">
                <a:solidFill>
                  <a:schemeClr val="bg1">
                    <a:lumMod val="95000"/>
                  </a:schemeClr>
                </a:solidFill>
                <a:effectLst>
                  <a:outerShdw blurRad="50800" dist="50800" dir="5400000" algn="ctr" rotWithShape="0">
                    <a:schemeClr val="tx1"/>
                  </a:outerShdw>
                </a:effectLst>
                <a:latin typeface="Futura Medium" charset="0"/>
                <a:ea typeface="Futura Medium" charset="0"/>
                <a:cs typeface="Futura Medium" charset="0"/>
              </a:rPr>
              <a:t>Health Belief Theory</a:t>
            </a:r>
            <a:endParaRPr lang="en-US" sz="5400" dirty="0">
              <a:solidFill>
                <a:schemeClr val="bg1">
                  <a:lumMod val="95000"/>
                </a:schemeClr>
              </a:solidFill>
              <a:effectLst>
                <a:outerShdw blurRad="50800" dist="50800" dir="5400000" algn="ctr" rotWithShape="0">
                  <a:schemeClr val="tx1"/>
                </a:outerShdw>
              </a:effectLst>
              <a:latin typeface="Futura Medium" charset="0"/>
              <a:ea typeface="Futura Medium" charset="0"/>
              <a:cs typeface="Futura Medium" charset="0"/>
            </a:endParaRPr>
          </a:p>
          <a:p>
            <a:endParaRPr lang="en-US" sz="2000" dirty="0">
              <a:solidFill>
                <a:schemeClr val="bg1">
                  <a:lumMod val="95000"/>
                </a:schemeClr>
              </a:solidFill>
              <a:effectLst>
                <a:outerShdw blurRad="50800" dist="50800" dir="5400000" algn="ctr" rotWithShape="0">
                  <a:schemeClr val="tx1"/>
                </a:outerShdw>
              </a:effectLst>
              <a:latin typeface="Futura Medium" charset="0"/>
              <a:ea typeface="Futura Medium" charset="0"/>
              <a:cs typeface="Futura Medium" charset="0"/>
            </a:endParaRPr>
          </a:p>
          <a:p>
            <a:r>
              <a:rPr lang="en-US" sz="5400" dirty="0" smtClean="0">
                <a:solidFill>
                  <a:schemeClr val="bg1">
                    <a:lumMod val="95000"/>
                  </a:schemeClr>
                </a:solidFill>
                <a:effectLst>
                  <a:outerShdw blurRad="50800" dist="50800" dir="5400000" algn="ctr" rotWithShape="0">
                    <a:schemeClr val="tx1"/>
                  </a:outerShdw>
                </a:effectLst>
                <a:latin typeface="Futura Medium" charset="0"/>
                <a:ea typeface="Futura Medium" charset="0"/>
                <a:cs typeface="Futura Medium" charset="0"/>
              </a:rPr>
              <a:t>Social Cognitive Theory</a:t>
            </a:r>
            <a:endParaRPr lang="en-US" sz="5400" dirty="0">
              <a:solidFill>
                <a:schemeClr val="bg1">
                  <a:lumMod val="95000"/>
                </a:schemeClr>
              </a:solidFill>
              <a:effectLst>
                <a:outerShdw blurRad="50800" dist="50800" dir="5400000" algn="ctr" rotWithShape="0">
                  <a:schemeClr val="tx1"/>
                </a:outerShdw>
              </a:effectLst>
              <a:latin typeface="Futura Medium" charset="0"/>
              <a:ea typeface="Futura Medium" charset="0"/>
              <a:cs typeface="Futura Medium" charset="0"/>
            </a:endParaRPr>
          </a:p>
        </p:txBody>
      </p:sp>
      <p:pic>
        <p:nvPicPr>
          <p:cNvPr id="17" name="Picture 16"/>
          <p:cNvPicPr>
            <a:picLocks noChangeAspect="1"/>
          </p:cNvPicPr>
          <p:nvPr/>
        </p:nvPicPr>
        <p:blipFill>
          <a:blip r:embed="rId6"/>
          <a:stretch>
            <a:fillRect/>
          </a:stretch>
        </p:blipFill>
        <p:spPr>
          <a:xfrm>
            <a:off x="96097" y="-21004"/>
            <a:ext cx="7058466" cy="1996384"/>
          </a:xfrm>
          <a:prstGeom prst="rect">
            <a:avLst/>
          </a:prstGeom>
          <a:ln w="47625">
            <a:solidFill>
              <a:schemeClr val="accent1">
                <a:lumMod val="75000"/>
              </a:schemeClr>
            </a:solidFill>
          </a:ln>
        </p:spPr>
      </p:pic>
      <p:sp>
        <p:nvSpPr>
          <p:cNvPr id="2" name="Title 1"/>
          <p:cNvSpPr>
            <a:spLocks noGrp="1"/>
          </p:cNvSpPr>
          <p:nvPr>
            <p:ph type="title"/>
          </p:nvPr>
        </p:nvSpPr>
        <p:spPr>
          <a:xfrm>
            <a:off x="0" y="1587"/>
            <a:ext cx="6836588" cy="1996384"/>
          </a:xfrm>
          <a:noFill/>
          <a:ln w="47625">
            <a:noFill/>
          </a:ln>
        </p:spPr>
        <p:txBody>
          <a:bodyPr>
            <a:normAutofit/>
          </a:bodyPr>
          <a:lstStyle/>
          <a:p>
            <a:r>
              <a:rPr lang="en-US" sz="6000" i="1" dirty="0" smtClean="0">
                <a:solidFill>
                  <a:schemeClr val="bg1"/>
                </a:solidFill>
                <a:effectLst>
                  <a:outerShdw blurRad="50800" dist="50800" dir="5400000" algn="ctr" rotWithShape="0">
                    <a:schemeClr val="tx1"/>
                  </a:outerShdw>
                </a:effectLst>
                <a:latin typeface="Futura Medium" charset="0"/>
                <a:ea typeface="Futura Medium" charset="0"/>
                <a:cs typeface="Futura Medium" charset="0"/>
              </a:rPr>
              <a:t>Health Theories</a:t>
            </a:r>
            <a:endParaRPr lang="en-US" sz="6000" i="1" dirty="0">
              <a:solidFill>
                <a:schemeClr val="bg1"/>
              </a:solidFill>
              <a:effectLst>
                <a:outerShdw blurRad="50800" dist="50800" dir="5400000" algn="ctr" rotWithShape="0">
                  <a:schemeClr val="tx1"/>
                </a:outerShdw>
              </a:effectLst>
              <a:latin typeface="Futura Medium" charset="0"/>
              <a:ea typeface="Futura Medium" charset="0"/>
              <a:cs typeface="Futura Medium" charset="0"/>
            </a:endParaRPr>
          </a:p>
        </p:txBody>
      </p:sp>
    </p:spTree>
    <p:extLst>
      <p:ext uri="{BB962C8B-B14F-4D97-AF65-F5344CB8AC3E}">
        <p14:creationId xmlns:p14="http://schemas.microsoft.com/office/powerpoint/2010/main" val="1369945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dirty="0"/>
          </a:p>
        </p:txBody>
      </p:sp>
      <p:sp>
        <p:nvSpPr>
          <p:cNvPr id="3" name="Content Placeholder 2"/>
          <p:cNvSpPr>
            <a:spLocks noGrp="1"/>
          </p:cNvSpPr>
          <p:nvPr>
            <p:ph type="body" idx="1"/>
          </p:nvPr>
        </p:nvSpPr>
        <p:spPr/>
        <p:txBody>
          <a:bodyPr>
            <a:normAutofit/>
          </a:bodyPr>
          <a:lstStyle/>
          <a:p>
            <a:pPr lvl="1">
              <a:spcBef>
                <a:spcPts val="0"/>
              </a:spcBef>
            </a:pPr>
            <a:endParaRPr lang="en-US" dirty="0" smtClean="0">
              <a:solidFill>
                <a:srgbClr val="A11C21"/>
              </a:solidFill>
            </a:endParaRPr>
          </a:p>
          <a:p>
            <a:pPr lvl="1">
              <a:spcBef>
                <a:spcPts val="0"/>
              </a:spcBef>
            </a:pPr>
            <a:endParaRPr lang="en-US" dirty="0">
              <a:solidFill>
                <a:srgbClr val="A11C21"/>
              </a:solidFill>
            </a:endParaRPr>
          </a:p>
          <a:p>
            <a:pPr lvl="1">
              <a:spcBef>
                <a:spcPts val="0"/>
              </a:spcBef>
            </a:pPr>
            <a:endParaRPr lang="en-US" dirty="0" smtClean="0">
              <a:solidFill>
                <a:srgbClr val="A11C21"/>
              </a:solidFill>
            </a:endParaRPr>
          </a:p>
          <a:p>
            <a:pPr lvl="1">
              <a:spcBef>
                <a:spcPts val="0"/>
              </a:spcBef>
            </a:pPr>
            <a:endParaRPr lang="en-US" dirty="0">
              <a:solidFill>
                <a:srgbClr val="A11C21"/>
              </a:solidFill>
            </a:endParaRPr>
          </a:p>
          <a:p>
            <a:pPr lvl="1">
              <a:spcBef>
                <a:spcPts val="0"/>
              </a:spcBef>
            </a:pPr>
            <a:endParaRPr lang="en-US" sz="1600" dirty="0"/>
          </a:p>
        </p:txBody>
      </p:sp>
      <p:sp>
        <p:nvSpPr>
          <p:cNvPr id="6" name="Text Placeholder 5"/>
          <p:cNvSpPr>
            <a:spLocks noGrp="1"/>
          </p:cNvSpPr>
          <p:nvPr>
            <p:ph type="body" sz="half" idx="15"/>
          </p:nvPr>
        </p:nvSpPr>
        <p:spPr>
          <a:xfrm>
            <a:off x="1154954" y="3187261"/>
            <a:ext cx="2339360" cy="1673138"/>
          </a:xfrm>
        </p:spPr>
        <p:txBody>
          <a:bodyPr>
            <a:normAutofit/>
          </a:bodyPr>
          <a:lstStyle/>
          <a:p>
            <a:endParaRPr lang="en-US" dirty="0"/>
          </a:p>
        </p:txBody>
      </p:sp>
      <p:sp>
        <p:nvSpPr>
          <p:cNvPr id="4" name="Text Placeholder 3"/>
          <p:cNvSpPr>
            <a:spLocks noGrp="1"/>
          </p:cNvSpPr>
          <p:nvPr>
            <p:ph type="body" sz="quarter" idx="3"/>
          </p:nvPr>
        </p:nvSpPr>
        <p:spPr>
          <a:xfrm>
            <a:off x="8104915" y="2466889"/>
            <a:ext cx="2233056" cy="712872"/>
          </a:xfrm>
        </p:spPr>
        <p:txBody>
          <a:bodyPr/>
          <a:lstStyle/>
          <a:p>
            <a:pPr>
              <a:spcBef>
                <a:spcPts val="0"/>
              </a:spcBef>
            </a:pPr>
            <a:endParaRPr lang="en-US" sz="2000" b="1" dirty="0" smtClean="0">
              <a:solidFill>
                <a:srgbClr val="A11C21"/>
              </a:solidFill>
            </a:endParaRPr>
          </a:p>
          <a:p>
            <a:pPr>
              <a:spcBef>
                <a:spcPts val="0"/>
              </a:spcBef>
            </a:pPr>
            <a:endParaRPr lang="en-US" sz="2000" b="1" dirty="0">
              <a:solidFill>
                <a:srgbClr val="A11C21"/>
              </a:solidFill>
            </a:endParaRPr>
          </a:p>
          <a:p>
            <a:pPr>
              <a:spcBef>
                <a:spcPts val="0"/>
              </a:spcBef>
            </a:pPr>
            <a:endParaRPr lang="en-US" sz="2000" b="1" dirty="0" smtClean="0">
              <a:solidFill>
                <a:srgbClr val="A11C21"/>
              </a:solidFill>
            </a:endParaRPr>
          </a:p>
          <a:p>
            <a:pPr>
              <a:spcBef>
                <a:spcPts val="0"/>
              </a:spcBef>
            </a:pPr>
            <a:endParaRPr lang="en-US" sz="2000" b="1" dirty="0">
              <a:solidFill>
                <a:srgbClr val="A11C21"/>
              </a:solidFill>
            </a:endParaRPr>
          </a:p>
          <a:p>
            <a:pPr>
              <a:spcBef>
                <a:spcPts val="0"/>
              </a:spcBef>
            </a:pPr>
            <a:endParaRPr lang="en-US" sz="2000" b="1" dirty="0" smtClean="0">
              <a:solidFill>
                <a:srgbClr val="A11C21"/>
              </a:solidFill>
            </a:endParaRPr>
          </a:p>
          <a:p>
            <a:pPr>
              <a:spcBef>
                <a:spcPts val="0"/>
              </a:spcBef>
            </a:pPr>
            <a:endParaRPr lang="en-US" sz="2000" b="1" dirty="0">
              <a:solidFill>
                <a:srgbClr val="A11C21"/>
              </a:solidFill>
            </a:endParaRPr>
          </a:p>
        </p:txBody>
      </p:sp>
      <p:sp>
        <p:nvSpPr>
          <p:cNvPr id="7" name="Text Placeholder 6"/>
          <p:cNvSpPr>
            <a:spLocks noGrp="1"/>
          </p:cNvSpPr>
          <p:nvPr>
            <p:ph type="body" sz="half" idx="16"/>
          </p:nvPr>
        </p:nvSpPr>
        <p:spPr>
          <a:xfrm>
            <a:off x="8104915" y="3253916"/>
            <a:ext cx="3006120" cy="531292"/>
          </a:xfrm>
        </p:spPr>
        <p:txBody>
          <a:bodyPr>
            <a:normAutofit/>
          </a:bodyPr>
          <a:lstStyle/>
          <a:p>
            <a:pPr>
              <a:spcBef>
                <a:spcPts val="0"/>
              </a:spcBef>
            </a:pPr>
            <a:endParaRPr lang="en-US" sz="1100" dirty="0" smtClean="0"/>
          </a:p>
          <a:p>
            <a:pPr>
              <a:spcBef>
                <a:spcPts val="0"/>
              </a:spcBef>
            </a:pPr>
            <a:endParaRPr lang="en-US" sz="1100" dirty="0"/>
          </a:p>
          <a:p>
            <a:pPr>
              <a:spcBef>
                <a:spcPts val="0"/>
              </a:spcBef>
            </a:pPr>
            <a:endParaRPr lang="en-US" sz="2000" dirty="0" smtClean="0">
              <a:solidFill>
                <a:srgbClr val="A11C21"/>
              </a:solidFill>
            </a:endParaRPr>
          </a:p>
          <a:p>
            <a:pPr>
              <a:spcBef>
                <a:spcPts val="0"/>
              </a:spcBef>
            </a:pPr>
            <a:endParaRPr lang="en-US" sz="1000" b="1" dirty="0">
              <a:solidFill>
                <a:srgbClr val="A11C21"/>
              </a:solidFill>
            </a:endParaRPr>
          </a:p>
          <a:p>
            <a:pPr>
              <a:spcBef>
                <a:spcPts val="0"/>
              </a:spcBef>
            </a:pPr>
            <a:endParaRPr lang="en-US" sz="1000" b="1" dirty="0" smtClean="0">
              <a:solidFill>
                <a:srgbClr val="A11C21"/>
              </a:solidFill>
            </a:endParaRPr>
          </a:p>
        </p:txBody>
      </p:sp>
      <p:sp>
        <p:nvSpPr>
          <p:cNvPr id="8" name="Text Placeholder 7"/>
          <p:cNvSpPr>
            <a:spLocks noGrp="1"/>
          </p:cNvSpPr>
          <p:nvPr>
            <p:ph type="body" sz="half" idx="17"/>
          </p:nvPr>
        </p:nvSpPr>
        <p:spPr>
          <a:xfrm>
            <a:off x="4473241" y="2478907"/>
            <a:ext cx="3196442" cy="3724487"/>
          </a:xfrm>
        </p:spPr>
        <p:txBody>
          <a:bodyPr numCol="1">
            <a:normAutofit/>
          </a:bodyPr>
          <a:lstStyle/>
          <a:p>
            <a:pPr marL="342900" indent="-342900">
              <a:buFontTx/>
              <a:buChar char="-"/>
            </a:pPr>
            <a:endParaRPr lang="en-US" sz="2000" b="1" dirty="0">
              <a:solidFill>
                <a:srgbClr val="A11C21"/>
              </a:solidFill>
            </a:endParaRPr>
          </a:p>
        </p:txBody>
      </p:sp>
      <p:sp>
        <p:nvSpPr>
          <p:cNvPr id="5" name="Text Placeholder 4"/>
          <p:cNvSpPr>
            <a:spLocks noGrp="1"/>
          </p:cNvSpPr>
          <p:nvPr>
            <p:ph type="body" sz="quarter" idx="13"/>
          </p:nvPr>
        </p:nvSpPr>
        <p:spPr>
          <a:xfrm>
            <a:off x="1796143" y="3419087"/>
            <a:ext cx="1698171" cy="1054941"/>
          </a:xfrm>
        </p:spPr>
        <p:txBody>
          <a:bodyPr/>
          <a:lstStyle/>
          <a:p>
            <a:endParaRPr lang="en-US" sz="2000" b="1" dirty="0">
              <a:solidFill>
                <a:srgbClr val="A11C21"/>
              </a:solidFill>
            </a:endParaRPr>
          </a:p>
        </p:txBody>
      </p:sp>
      <p:sp>
        <p:nvSpPr>
          <p:cNvPr id="22" name="Rectangle 21"/>
          <p:cNvSpPr/>
          <p:nvPr/>
        </p:nvSpPr>
        <p:spPr>
          <a:xfrm>
            <a:off x="0" y="6901"/>
            <a:ext cx="1665514" cy="709193"/>
          </a:xfrm>
          <a:prstGeom prst="rect">
            <a:avLst/>
          </a:prstGeom>
          <a:solidFill>
            <a:srgbClr val="FF0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524792"/>
          </a:xfrm>
          <a:prstGeom prst="rect">
            <a:avLst/>
          </a:prstGeom>
          <a:solidFill>
            <a:schemeClr val="accent6">
              <a:lumMod val="75000"/>
            </a:schemeClr>
          </a:solidFill>
        </p:spPr>
      </p:pic>
      <p:sp>
        <p:nvSpPr>
          <p:cNvPr id="26" name="TextBox 25"/>
          <p:cNvSpPr txBox="1"/>
          <p:nvPr/>
        </p:nvSpPr>
        <p:spPr>
          <a:xfrm>
            <a:off x="1076448" y="652890"/>
            <a:ext cx="11326586" cy="4662815"/>
          </a:xfrm>
          <a:prstGeom prst="rect">
            <a:avLst/>
          </a:prstGeom>
          <a:solidFill>
            <a:schemeClr val="accent6">
              <a:lumMod val="75000"/>
              <a:alpha val="9000"/>
            </a:schemeClr>
          </a:solidFill>
          <a:effectLst>
            <a:softEdge rad="0"/>
          </a:effectLst>
          <a:scene3d>
            <a:camera prst="orthographicFront"/>
            <a:lightRig rig="flood" dir="t"/>
          </a:scene3d>
          <a:sp3d>
            <a:contourClr>
              <a:schemeClr val="accent6">
                <a:lumMod val="75000"/>
              </a:schemeClr>
            </a:contourClr>
          </a:sp3d>
        </p:spPr>
        <p:txBody>
          <a:bodyPr wrap="square" rtlCol="0">
            <a:spAutoFit/>
          </a:bodyPr>
          <a:lstStyle/>
          <a:p>
            <a:endParaRPr lang="en-US" sz="3600" dirty="0">
              <a:solidFill>
                <a:schemeClr val="bg1">
                  <a:lumMod val="95000"/>
                </a:schemeClr>
              </a:solidFill>
              <a:effectLst>
                <a:outerShdw blurRad="50800" dist="50800" dir="5400000" algn="ctr" rotWithShape="0">
                  <a:schemeClr val="accent6">
                    <a:lumMod val="50000"/>
                  </a:schemeClr>
                </a:outerShdw>
              </a:effectLst>
              <a:latin typeface="Futura Medium" charset="0"/>
              <a:ea typeface="Futura Medium" charset="0"/>
              <a:cs typeface="Futura Medium" charset="0"/>
            </a:endParaRPr>
          </a:p>
          <a:p>
            <a:r>
              <a:rPr lang="en-US" sz="4800" dirty="0" smtClean="0">
                <a:solidFill>
                  <a:schemeClr val="bg1"/>
                </a:solidFill>
                <a:effectLst>
                  <a:outerShdw blurRad="50800" dist="50800" dir="5400000" algn="ctr" rotWithShape="0">
                    <a:schemeClr val="accent6">
                      <a:lumMod val="50000"/>
                    </a:schemeClr>
                  </a:outerShdw>
                </a:effectLst>
                <a:latin typeface="Futura Medium" charset="0"/>
                <a:ea typeface="Futura Medium" charset="0"/>
                <a:cs typeface="Futura Medium" charset="0"/>
              </a:rPr>
              <a:t>Kathy Glynn</a:t>
            </a:r>
            <a:endParaRPr lang="en-US" sz="4400" dirty="0" smtClean="0">
              <a:solidFill>
                <a:schemeClr val="bg1"/>
              </a:solidFill>
              <a:effectLst>
                <a:outerShdw blurRad="50800" dist="50800" dir="5400000" algn="ctr" rotWithShape="0">
                  <a:schemeClr val="accent6">
                    <a:lumMod val="50000"/>
                  </a:schemeClr>
                </a:outerShdw>
              </a:effectLst>
              <a:latin typeface="Futura Medium" charset="0"/>
              <a:ea typeface="Futura Medium" charset="0"/>
              <a:cs typeface="Futura Medium" charset="0"/>
            </a:endParaRPr>
          </a:p>
          <a:p>
            <a:r>
              <a:rPr lang="en-US" sz="3600" dirty="0">
                <a:solidFill>
                  <a:schemeClr val="bg1"/>
                </a:solidFill>
                <a:effectLst>
                  <a:outerShdw blurRad="50800" dist="50800" dir="5400000" algn="ctr" rotWithShape="0">
                    <a:schemeClr val="accent6">
                      <a:lumMod val="50000"/>
                    </a:schemeClr>
                  </a:outerShdw>
                </a:effectLst>
                <a:latin typeface="Futura Medium" charset="0"/>
                <a:ea typeface="Futura Medium" charset="0"/>
                <a:cs typeface="Futura Medium" charset="0"/>
              </a:rPr>
              <a:t> </a:t>
            </a:r>
            <a:r>
              <a:rPr lang="en-US" sz="3600" dirty="0" smtClean="0">
                <a:solidFill>
                  <a:schemeClr val="bg1"/>
                </a:solidFill>
                <a:effectLst>
                  <a:outerShdw blurRad="50800" dist="50800" dir="5400000" algn="ctr" rotWithShape="0">
                    <a:schemeClr val="accent6">
                      <a:lumMod val="50000"/>
                    </a:schemeClr>
                  </a:outerShdw>
                </a:effectLst>
                <a:latin typeface="Futura Medium" charset="0"/>
                <a:ea typeface="Futura Medium" charset="0"/>
                <a:cs typeface="Futura Medium" charset="0"/>
              </a:rPr>
              <a:t>      - Health and Wellness Consultant, AON</a:t>
            </a:r>
            <a:endParaRPr lang="en-US" sz="3600" dirty="0">
              <a:solidFill>
                <a:schemeClr val="bg1"/>
              </a:solidFill>
              <a:effectLst>
                <a:outerShdw blurRad="50800" dist="50800" dir="5400000" algn="ctr" rotWithShape="0">
                  <a:schemeClr val="accent6">
                    <a:lumMod val="50000"/>
                  </a:schemeClr>
                </a:outerShdw>
              </a:effectLst>
            </a:endParaRPr>
          </a:p>
          <a:p>
            <a:r>
              <a:rPr lang="en-US" sz="2800" dirty="0" smtClean="0">
                <a:solidFill>
                  <a:schemeClr val="bg1"/>
                </a:solidFill>
                <a:effectLst>
                  <a:outerShdw blurRad="50800" dist="50800" dir="5400000" algn="ctr" rotWithShape="0">
                    <a:schemeClr val="accent6">
                      <a:lumMod val="50000"/>
                    </a:schemeClr>
                  </a:outerShdw>
                </a:effectLst>
              </a:rPr>
              <a:t>                </a:t>
            </a:r>
          </a:p>
          <a:p>
            <a:r>
              <a:rPr lang="en-US" sz="2800" dirty="0" smtClean="0">
                <a:solidFill>
                  <a:schemeClr val="bg1"/>
                </a:solidFill>
                <a:effectLst>
                  <a:outerShdw blurRad="50800" dist="50800" dir="5400000" algn="ctr" rotWithShape="0">
                    <a:schemeClr val="accent6">
                      <a:lumMod val="50000"/>
                    </a:schemeClr>
                  </a:outerShdw>
                </a:effectLst>
                <a:latin typeface="Futura Medium" charset="0"/>
                <a:ea typeface="Futura Medium" charset="0"/>
                <a:cs typeface="Futura Medium" charset="0"/>
              </a:rPr>
              <a:t>   </a:t>
            </a:r>
            <a:r>
              <a:rPr lang="en-US" sz="3100" dirty="0" smtClean="0">
                <a:solidFill>
                  <a:schemeClr val="bg1"/>
                </a:solidFill>
                <a:effectLst>
                  <a:outerShdw blurRad="50800" dist="50800" dir="5400000" algn="ctr" rotWithShape="0">
                    <a:schemeClr val="accent6">
                      <a:lumMod val="50000"/>
                    </a:schemeClr>
                  </a:outerShdw>
                </a:effectLst>
                <a:latin typeface="Futura Medium" charset="0"/>
                <a:ea typeface="Futura Medium" charset="0"/>
                <a:cs typeface="Futura Medium" charset="0"/>
              </a:rPr>
              <a:t>Allegheny County Schools Health Insurance Consortium</a:t>
            </a:r>
          </a:p>
          <a:p>
            <a:r>
              <a:rPr lang="en-US" sz="2800" dirty="0" smtClean="0">
                <a:solidFill>
                  <a:schemeClr val="bg1"/>
                </a:solidFill>
                <a:effectLst>
                  <a:outerShdw blurRad="50800" dist="50800" dir="5400000" algn="ctr" rotWithShape="0">
                    <a:schemeClr val="accent6">
                      <a:lumMod val="50000"/>
                    </a:schemeClr>
                  </a:outerShdw>
                </a:effectLst>
              </a:rPr>
              <a:t> </a:t>
            </a:r>
            <a:endParaRPr lang="en-US" sz="2800" dirty="0">
              <a:solidFill>
                <a:schemeClr val="bg1"/>
              </a:solidFill>
              <a:effectLst>
                <a:outerShdw blurRad="50800" dist="50800" dir="5400000" algn="ctr" rotWithShape="0">
                  <a:schemeClr val="accent6">
                    <a:lumMod val="50000"/>
                  </a:schemeClr>
                </a:outerShdw>
              </a:effectLst>
            </a:endParaRPr>
          </a:p>
          <a:p>
            <a:r>
              <a:rPr lang="en-US" sz="2800" dirty="0" smtClean="0">
                <a:solidFill>
                  <a:schemeClr val="bg1"/>
                </a:solidFill>
                <a:effectLst>
                  <a:outerShdw blurRad="50800" dist="50800" dir="5400000" algn="ctr" rotWithShape="0">
                    <a:schemeClr val="accent6">
                      <a:lumMod val="50000"/>
                    </a:schemeClr>
                  </a:outerShdw>
                </a:effectLst>
              </a:rPr>
              <a:t>		 </a:t>
            </a:r>
            <a:r>
              <a:rPr lang="en-US" sz="3600" dirty="0" smtClean="0">
                <a:solidFill>
                  <a:schemeClr val="bg1"/>
                </a:solidFill>
                <a:effectLst>
                  <a:outerShdw blurRad="50800" dist="50800" dir="5400000" algn="ctr" rotWithShape="0">
                    <a:schemeClr val="accent6">
                      <a:lumMod val="50000"/>
                    </a:schemeClr>
                  </a:outerShdw>
                </a:effectLst>
                <a:latin typeface="Futura Medium" charset="0"/>
                <a:ea typeface="Futura Medium" charset="0"/>
                <a:cs typeface="Futura Medium" charset="0"/>
              </a:rPr>
              <a:t>School Level Wellness Champion</a:t>
            </a:r>
            <a:endParaRPr lang="en-US" sz="2800" dirty="0" smtClean="0">
              <a:solidFill>
                <a:schemeClr val="bg1"/>
              </a:solidFill>
              <a:effectLst>
                <a:outerShdw blurRad="50800" dist="50800" dir="5400000" algn="ctr" rotWithShape="0">
                  <a:schemeClr val="accent6">
                    <a:lumMod val="50000"/>
                  </a:schemeClr>
                </a:outerShdw>
              </a:effectLst>
            </a:endParaRPr>
          </a:p>
          <a:p>
            <a:endParaRPr lang="en-US" dirty="0"/>
          </a:p>
          <a:p>
            <a:endParaRPr lang="en-US" dirty="0"/>
          </a:p>
          <a:p>
            <a:endParaRPr lang="en-US" dirty="0" smtClean="0"/>
          </a:p>
        </p:txBody>
      </p:sp>
      <p:sp>
        <p:nvSpPr>
          <p:cNvPr id="29" name="Right Arrow 28"/>
          <p:cNvSpPr/>
          <p:nvPr/>
        </p:nvSpPr>
        <p:spPr>
          <a:xfrm>
            <a:off x="943920" y="3082557"/>
            <a:ext cx="463475" cy="29255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Right Arrow 34"/>
          <p:cNvSpPr/>
          <p:nvPr/>
        </p:nvSpPr>
        <p:spPr>
          <a:xfrm>
            <a:off x="2383971" y="4098981"/>
            <a:ext cx="522514" cy="308703"/>
          </a:xfrm>
          <a:prstGeom prst="rightArrow">
            <a:avLst/>
          </a:prstGeom>
          <a:solidFill>
            <a:schemeClr val="bg1"/>
          </a:solidFill>
          <a:ln>
            <a:solidFill>
              <a:schemeClr val="accent6"/>
            </a:solidFill>
          </a:ln>
          <a:effectLst>
            <a:outerShdw blurRad="368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932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30"/>
          <p:cNvSpPr/>
          <p:nvPr/>
        </p:nvSpPr>
        <p:spPr>
          <a:xfrm>
            <a:off x="527188" y="2900050"/>
            <a:ext cx="11137624"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endParaRPr dirty="0"/>
          </a:p>
        </p:txBody>
      </p:sp>
      <p:sp>
        <p:nvSpPr>
          <p:cNvPr id="5" name="Shape 230"/>
          <p:cNvSpPr/>
          <p:nvPr/>
        </p:nvSpPr>
        <p:spPr>
          <a:xfrm>
            <a:off x="679588" y="3052450"/>
            <a:ext cx="11137624"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endParaRPr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13" name="TextBox 12"/>
          <p:cNvSpPr txBox="1"/>
          <p:nvPr/>
        </p:nvSpPr>
        <p:spPr>
          <a:xfrm>
            <a:off x="1198056" y="50386"/>
            <a:ext cx="9598945" cy="1323439"/>
          </a:xfrm>
          <a:prstGeom prst="rect">
            <a:avLst/>
          </a:prstGeom>
          <a:noFill/>
          <a:effectLst>
            <a:outerShdw blurRad="50800" dist="50800" dir="5400000" algn="ctr" rotWithShape="0">
              <a:schemeClr val="tx1"/>
            </a:outerShdw>
          </a:effectLst>
        </p:spPr>
        <p:txBody>
          <a:bodyPr wrap="square" rtlCol="0">
            <a:spAutoFit/>
          </a:bodyPr>
          <a:lstStyle/>
          <a:p>
            <a:pPr algn="ctr"/>
            <a:r>
              <a:rPr lang="en-US" sz="8000" dirty="0" smtClean="0">
                <a:solidFill>
                  <a:schemeClr val="bg1">
                    <a:lumMod val="85000"/>
                  </a:schemeClr>
                </a:solidFill>
                <a:latin typeface="Futura Medium" charset="0"/>
                <a:ea typeface="Futura Medium" charset="0"/>
                <a:cs typeface="Futura Medium" charset="0"/>
              </a:rPr>
              <a:t>Partnerships</a:t>
            </a:r>
            <a:endParaRPr lang="en-US" sz="8000" dirty="0">
              <a:solidFill>
                <a:schemeClr val="bg1">
                  <a:lumMod val="85000"/>
                </a:schemeClr>
              </a:solidFill>
              <a:latin typeface="Futura Medium" charset="0"/>
              <a:ea typeface="Futura Medium" charset="0"/>
              <a:cs typeface="Futura Medium" charset="0"/>
            </a:endParaRPr>
          </a:p>
        </p:txBody>
      </p:sp>
    </p:spTree>
    <p:extLst>
      <p:ext uri="{BB962C8B-B14F-4D97-AF65-F5344CB8AC3E}">
        <p14:creationId xmlns:p14="http://schemas.microsoft.com/office/powerpoint/2010/main" val="1180765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flipH="1">
            <a:off x="0" y="1072379"/>
            <a:ext cx="6008914" cy="1195542"/>
          </a:xfrm>
          <a:prstGeom prst="rect">
            <a:avLst/>
          </a:prstGeom>
        </p:spPr>
      </p:pic>
      <p:pic>
        <p:nvPicPr>
          <p:cNvPr id="3" name="Picture 2"/>
          <p:cNvPicPr>
            <a:picLocks noChangeAspect="1"/>
          </p:cNvPicPr>
          <p:nvPr/>
        </p:nvPicPr>
        <p:blipFill>
          <a:blip r:embed="rId3"/>
          <a:stretch>
            <a:fillRect/>
          </a:stretch>
        </p:blipFill>
        <p:spPr>
          <a:xfrm flipV="1">
            <a:off x="6008914" y="0"/>
            <a:ext cx="6183085" cy="1083290"/>
          </a:xfrm>
          <a:prstGeom prst="rect">
            <a:avLst/>
          </a:prstGeom>
        </p:spPr>
      </p:pic>
      <p:pic>
        <p:nvPicPr>
          <p:cNvPr id="4" name="Picture 3"/>
          <p:cNvPicPr>
            <a:picLocks noChangeAspect="1"/>
          </p:cNvPicPr>
          <p:nvPr/>
        </p:nvPicPr>
        <p:blipFill>
          <a:blip r:embed="rId3"/>
          <a:stretch>
            <a:fillRect/>
          </a:stretch>
        </p:blipFill>
        <p:spPr>
          <a:xfrm flipH="1" flipV="1">
            <a:off x="0" y="-226"/>
            <a:ext cx="6008914" cy="1078976"/>
          </a:xfrm>
          <a:prstGeom prst="rect">
            <a:avLst/>
          </a:prstGeom>
        </p:spPr>
      </p:pic>
      <p:pic>
        <p:nvPicPr>
          <p:cNvPr id="8" name="Picture 7"/>
          <p:cNvPicPr>
            <a:picLocks noChangeAspect="1"/>
          </p:cNvPicPr>
          <p:nvPr/>
        </p:nvPicPr>
        <p:blipFill rotWithShape="1">
          <a:blip r:embed="rId4">
            <a:alphaModFix/>
            <a:extLst>
              <a:ext uri="{28A0092B-C50C-407E-A947-70E740481C1C}">
                <a14:useLocalDpi xmlns:a14="http://schemas.microsoft.com/office/drawing/2010/main" val="0"/>
              </a:ext>
            </a:extLst>
          </a:blip>
          <a:srcRect l="2" r="105" b="8555"/>
          <a:stretch/>
        </p:blipFill>
        <p:spPr>
          <a:xfrm>
            <a:off x="1048294" y="2471601"/>
            <a:ext cx="3931920" cy="3592286"/>
          </a:xfrm>
          <a:prstGeom prst="rect">
            <a:avLst/>
          </a:prstGeom>
          <a:effectLst>
            <a:outerShdw blurRad="50800" dir="5400000" algn="ctr" rotWithShape="0">
              <a:srgbClr val="000000">
                <a:alpha val="43137"/>
              </a:srgbClr>
            </a:outerShdw>
          </a:effectLst>
        </p:spPr>
      </p:pic>
      <p:sp>
        <p:nvSpPr>
          <p:cNvPr id="230" name="Shape 230"/>
          <p:cNvSpPr/>
          <p:nvPr/>
        </p:nvSpPr>
        <p:spPr>
          <a:xfrm>
            <a:off x="527188" y="2900050"/>
            <a:ext cx="11137624"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endParaRPr dirty="0"/>
          </a:p>
        </p:txBody>
      </p:sp>
      <p:graphicFrame>
        <p:nvGraphicFramePr>
          <p:cNvPr id="14" name="Diagram 13"/>
          <p:cNvGraphicFramePr/>
          <p:nvPr>
            <p:extLst>
              <p:ext uri="{D42A27DB-BD31-4B8C-83A1-F6EECF244321}">
                <p14:modId xmlns:p14="http://schemas.microsoft.com/office/powerpoint/2010/main" val="4195521882"/>
              </p:ext>
            </p:extLst>
          </p:nvPr>
        </p:nvGraphicFramePr>
        <p:xfrm>
          <a:off x="5371292" y="2359478"/>
          <a:ext cx="6520251" cy="38698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l="10715" t="12713" r="9786" b="44536"/>
          <a:stretch/>
        </p:blipFill>
        <p:spPr>
          <a:xfrm>
            <a:off x="6008914" y="1083290"/>
            <a:ext cx="6183086" cy="1184631"/>
          </a:xfrm>
          <a:prstGeom prst="rect">
            <a:avLst/>
          </a:prstGeom>
        </p:spPr>
      </p:pic>
      <p:sp>
        <p:nvSpPr>
          <p:cNvPr id="6" name="TextBox 5"/>
          <p:cNvSpPr txBox="1"/>
          <p:nvPr/>
        </p:nvSpPr>
        <p:spPr>
          <a:xfrm>
            <a:off x="173082" y="50427"/>
            <a:ext cx="11143706" cy="1862046"/>
          </a:xfrm>
          <a:prstGeom prst="rect">
            <a:avLst/>
          </a:prstGeom>
          <a:noFill/>
          <a:ln w="12700" cap="flat">
            <a:noFill/>
            <a:miter lim="400000"/>
          </a:ln>
          <a:effectLst>
            <a:outerShdw blurRad="50800" dist="50800" sx="1000" sy="1000" algn="ctr" rotWithShape="0">
              <a:srgbClr val="FFFFFF"/>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algn="l" rtl="0" latinLnBrk="1" hangingPunct="0"/>
            <a:r>
              <a:rPr lang="en-US" sz="7900" dirty="0" smtClean="0">
                <a:solidFill>
                  <a:schemeClr val="bg1"/>
                </a:solidFill>
                <a:effectLst>
                  <a:glow>
                    <a:schemeClr val="accent1">
                      <a:alpha val="40000"/>
                    </a:schemeClr>
                  </a:glow>
                  <a:outerShdw blurRad="50800" dist="50800" dir="5400000" algn="ctr" rotWithShape="0">
                    <a:schemeClr val="tx1">
                      <a:alpha val="88000"/>
                    </a:schemeClr>
                  </a:outerShdw>
                  <a:reflection endPos="0" dir="5400000" sy="-100000" algn="bl" rotWithShape="0"/>
                </a:effectLst>
                <a:latin typeface="Futura Medium" charset="0"/>
                <a:ea typeface="Futura Medium" charset="0"/>
                <a:cs typeface="Futura Medium" charset="0"/>
              </a:rPr>
              <a:t>Readiness &amp; Capacity</a:t>
            </a:r>
          </a:p>
          <a:p>
            <a:pPr marL="0" marR="0" indent="0" algn="l" defTabSz="9144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bg1"/>
              </a:solidFill>
              <a:effectLst>
                <a:outerShdw blurRad="50800" dist="50800" dir="5400000" algn="ctr" rotWithShape="0">
                  <a:schemeClr val="tx1">
                    <a:alpha val="88000"/>
                  </a:schemeClr>
                </a:outerShdw>
                <a:reflection endPos="0" dir="5400000" sy="-100000" algn="bl" rotWithShape="0"/>
              </a:effectLst>
              <a:uFillTx/>
              <a:latin typeface="+mj-lt"/>
              <a:sym typeface="Century Gothic"/>
            </a:endParaRPr>
          </a:p>
        </p:txBody>
      </p:sp>
    </p:spTree>
    <p:extLst>
      <p:ext uri="{BB962C8B-B14F-4D97-AF65-F5344CB8AC3E}">
        <p14:creationId xmlns:p14="http://schemas.microsoft.com/office/powerpoint/2010/main" val="20605573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421923" y="122"/>
            <a:ext cx="2776640" cy="2342884"/>
          </a:xfrm>
          <a:prstGeom prst="rect">
            <a:avLst/>
          </a:prstGeom>
        </p:spPr>
      </p:pic>
      <p:pic>
        <p:nvPicPr>
          <p:cNvPr id="12" name="Picture 11"/>
          <p:cNvPicPr>
            <a:picLocks noChangeAspect="1"/>
          </p:cNvPicPr>
          <p:nvPr/>
        </p:nvPicPr>
        <p:blipFill>
          <a:blip r:embed="rId4"/>
          <a:stretch>
            <a:fillRect/>
          </a:stretch>
        </p:blipFill>
        <p:spPr>
          <a:xfrm flipH="1">
            <a:off x="1" y="122"/>
            <a:ext cx="2421922" cy="2342884"/>
          </a:xfrm>
          <a:prstGeom prst="rect">
            <a:avLst/>
          </a:prstGeom>
        </p:spPr>
      </p:pic>
      <p:pic>
        <p:nvPicPr>
          <p:cNvPr id="10" name="Picture 9"/>
          <p:cNvPicPr>
            <a:picLocks noChangeAspect="1"/>
          </p:cNvPicPr>
          <p:nvPr/>
        </p:nvPicPr>
        <p:blipFill>
          <a:blip r:embed="rId3"/>
          <a:stretch>
            <a:fillRect/>
          </a:stretch>
        </p:blipFill>
        <p:spPr>
          <a:xfrm flipH="1">
            <a:off x="5189747" y="-16350"/>
            <a:ext cx="1666230" cy="2359356"/>
          </a:xfrm>
          <a:prstGeom prst="rect">
            <a:avLst/>
          </a:prstGeom>
        </p:spPr>
      </p:pic>
      <p:pic>
        <p:nvPicPr>
          <p:cNvPr id="9" name="Picture 8"/>
          <p:cNvPicPr>
            <a:picLocks noChangeAspect="1"/>
          </p:cNvPicPr>
          <p:nvPr/>
        </p:nvPicPr>
        <p:blipFill rotWithShape="1">
          <a:blip r:embed="rId5"/>
          <a:srcRect r="52550"/>
          <a:stretch/>
        </p:blipFill>
        <p:spPr>
          <a:xfrm flipH="1">
            <a:off x="6845643" y="122"/>
            <a:ext cx="1495168" cy="2342884"/>
          </a:xfrm>
          <a:prstGeom prst="rect">
            <a:avLst/>
          </a:prstGeom>
        </p:spPr>
      </p:pic>
      <p:pic>
        <p:nvPicPr>
          <p:cNvPr id="7" name="Picture 6"/>
          <p:cNvPicPr>
            <a:picLocks noChangeAspect="1"/>
          </p:cNvPicPr>
          <p:nvPr/>
        </p:nvPicPr>
        <p:blipFill>
          <a:blip r:embed="rId5"/>
          <a:stretch>
            <a:fillRect/>
          </a:stretch>
        </p:blipFill>
        <p:spPr>
          <a:xfrm>
            <a:off x="8340811" y="123"/>
            <a:ext cx="3851188" cy="2342884"/>
          </a:xfrm>
          <a:prstGeom prst="rect">
            <a:avLst/>
          </a:prstGeom>
        </p:spPr>
      </p:pic>
      <p:sp>
        <p:nvSpPr>
          <p:cNvPr id="3" name="Content Placeholder 2"/>
          <p:cNvSpPr>
            <a:spLocks noGrp="1"/>
          </p:cNvSpPr>
          <p:nvPr>
            <p:ph idx="1"/>
          </p:nvPr>
        </p:nvSpPr>
        <p:spPr>
          <a:xfrm>
            <a:off x="5386283" y="2670493"/>
            <a:ext cx="7275274" cy="3868327"/>
          </a:xfrm>
        </p:spPr>
        <p:txBody>
          <a:bodyPr>
            <a:normAutofit/>
          </a:bodyPr>
          <a:lstStyle/>
          <a:p>
            <a:r>
              <a:rPr lang="en-US" sz="4000" dirty="0" smtClean="0">
                <a:latin typeface="Futura Medium" charset="0"/>
                <a:ea typeface="Futura Medium" charset="0"/>
                <a:cs typeface="Futura Medium" charset="0"/>
              </a:rPr>
              <a:t>Work Related Musculoskeletal Disorders </a:t>
            </a:r>
          </a:p>
          <a:p>
            <a:r>
              <a:rPr lang="en-US" sz="4000" dirty="0" smtClean="0">
                <a:latin typeface="Futura Medium" charset="0"/>
                <a:ea typeface="Futura Medium" charset="0"/>
                <a:cs typeface="Futura Medium" charset="0"/>
              </a:rPr>
              <a:t>Acute/Chronic pain</a:t>
            </a:r>
          </a:p>
          <a:p>
            <a:r>
              <a:rPr lang="en-US" sz="4000" dirty="0" smtClean="0">
                <a:latin typeface="Futura Medium" charset="0"/>
                <a:ea typeface="Futura Medium" charset="0"/>
                <a:cs typeface="Futura Medium" charset="0"/>
              </a:rPr>
              <a:t>Decreased productivity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47257"/>
            <a:ext cx="4916726" cy="4114800"/>
          </a:xfrm>
          <a:prstGeom prst="rect">
            <a:avLst/>
          </a:prstGeom>
        </p:spPr>
      </p:pic>
      <p:sp>
        <p:nvSpPr>
          <p:cNvPr id="2" name="Title 1"/>
          <p:cNvSpPr>
            <a:spLocks noGrp="1"/>
          </p:cNvSpPr>
          <p:nvPr>
            <p:ph type="title"/>
          </p:nvPr>
        </p:nvSpPr>
        <p:spPr>
          <a:xfrm>
            <a:off x="1" y="-22"/>
            <a:ext cx="12191999" cy="1445764"/>
          </a:xfrm>
        </p:spPr>
        <p:txBody>
          <a:bodyPr/>
          <a:lstStyle/>
          <a:p>
            <a:r>
              <a:rPr lang="en-US" sz="7200" dirty="0" smtClean="0">
                <a:effectLst>
                  <a:outerShdw blurRad="50800" dist="50800" dir="5400000" algn="ctr" rotWithShape="0">
                    <a:schemeClr val="tx1"/>
                  </a:outerShdw>
                </a:effectLst>
                <a:latin typeface="Futura Medium" charset="0"/>
                <a:ea typeface="Futura Medium" charset="0"/>
                <a:cs typeface="Futura Medium" charset="0"/>
              </a:rPr>
              <a:t>Health Dangers Associated </a:t>
            </a:r>
            <a:endParaRPr lang="en-US" sz="7200" dirty="0">
              <a:effectLst>
                <a:outerShdw blurRad="50800" dist="50800" dir="5400000" algn="ctr" rotWithShape="0">
                  <a:schemeClr val="tx1"/>
                </a:outerShdw>
              </a:effectLst>
              <a:latin typeface="Futura Medium" charset="0"/>
              <a:ea typeface="Futura Medium" charset="0"/>
              <a:cs typeface="Futura Medium" charset="0"/>
            </a:endParaRPr>
          </a:p>
        </p:txBody>
      </p:sp>
    </p:spTree>
    <p:extLst>
      <p:ext uri="{BB962C8B-B14F-4D97-AF65-F5344CB8AC3E}">
        <p14:creationId xmlns:p14="http://schemas.microsoft.com/office/powerpoint/2010/main" val="9457822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 y="-24"/>
            <a:ext cx="7223762" cy="2603523"/>
          </a:xfrm>
          <a:prstGeom prst="rect">
            <a:avLst/>
          </a:prstGeom>
        </p:spPr>
      </p:pic>
      <p:sp>
        <p:nvSpPr>
          <p:cNvPr id="3" name="Content Placeholder 2"/>
          <p:cNvSpPr>
            <a:spLocks noGrp="1"/>
          </p:cNvSpPr>
          <p:nvPr>
            <p:ph idx="1"/>
          </p:nvPr>
        </p:nvSpPr>
        <p:spPr>
          <a:xfrm>
            <a:off x="263135" y="2868791"/>
            <a:ext cx="8761413" cy="3416300"/>
          </a:xfrm>
        </p:spPr>
        <p:txBody>
          <a:bodyPr>
            <a:noAutofit/>
          </a:bodyPr>
          <a:lstStyle/>
          <a:p>
            <a:pPr defTabSz="914400">
              <a:spcBef>
                <a:spcPts val="0"/>
              </a:spcBef>
              <a:buSzTx/>
            </a:pPr>
            <a:r>
              <a:rPr lang="en-US" sz="3200" dirty="0" smtClean="0">
                <a:latin typeface="Futura Medium" charset="0"/>
                <a:ea typeface="Futura Medium" charset="0"/>
                <a:cs typeface="Futura Medium" charset="0"/>
              </a:rPr>
              <a:t>  30,140 Non-fatal occupational injuries </a:t>
            </a:r>
          </a:p>
          <a:p>
            <a:pPr lvl="1" defTabSz="914400">
              <a:spcBef>
                <a:spcPts val="0"/>
              </a:spcBef>
              <a:buSzTx/>
            </a:pPr>
            <a:endParaRPr lang="en-US" sz="3200" dirty="0">
              <a:latin typeface="Futura Medium" charset="0"/>
              <a:ea typeface="Futura Medium" charset="0"/>
              <a:cs typeface="Futura Medium" charset="0"/>
            </a:endParaRPr>
          </a:p>
          <a:p>
            <a:pPr lvl="1" defTabSz="914400">
              <a:spcBef>
                <a:spcPts val="0"/>
              </a:spcBef>
              <a:buSzTx/>
            </a:pPr>
            <a:r>
              <a:rPr lang="en-US" sz="3200" dirty="0" smtClean="0">
                <a:latin typeface="Futura Medium" charset="0"/>
                <a:ea typeface="Futura Medium" charset="0"/>
                <a:cs typeface="Futura Medium" charset="0"/>
              </a:rPr>
              <a:t>16,210 - Falls, slips, and trips</a:t>
            </a:r>
          </a:p>
          <a:p>
            <a:pPr lvl="1" defTabSz="914400">
              <a:spcBef>
                <a:spcPts val="0"/>
              </a:spcBef>
              <a:buSzTx/>
            </a:pPr>
            <a:endParaRPr lang="en-US" sz="3200" dirty="0">
              <a:latin typeface="Futura Medium" charset="0"/>
              <a:ea typeface="Futura Medium" charset="0"/>
              <a:cs typeface="Futura Medium" charset="0"/>
            </a:endParaRPr>
          </a:p>
          <a:p>
            <a:pPr lvl="1" defTabSz="914400">
              <a:spcBef>
                <a:spcPts val="0"/>
              </a:spcBef>
              <a:buSzTx/>
            </a:pPr>
            <a:r>
              <a:rPr lang="en-US" sz="3200" dirty="0" smtClean="0">
                <a:latin typeface="Futura Medium" charset="0"/>
                <a:ea typeface="Futura Medium" charset="0"/>
                <a:cs typeface="Futura Medium" charset="0"/>
              </a:rPr>
              <a:t>7,600 – Musculoskeletal and overexertion</a:t>
            </a:r>
          </a:p>
          <a:p>
            <a:pPr lvl="1" defTabSz="914400">
              <a:spcBef>
                <a:spcPts val="0"/>
              </a:spcBef>
              <a:buSzTx/>
            </a:pPr>
            <a:endParaRPr lang="en-US" sz="3200" dirty="0" smtClean="0">
              <a:latin typeface="Futura Medium" charset="0"/>
              <a:ea typeface="Futura Medium" charset="0"/>
              <a:cs typeface="Futura Medium" charset="0"/>
            </a:endParaRPr>
          </a:p>
          <a:p>
            <a:pPr lvl="1" defTabSz="914400">
              <a:spcBef>
                <a:spcPts val="0"/>
              </a:spcBef>
              <a:buSzTx/>
            </a:pPr>
            <a:r>
              <a:rPr lang="en-US" sz="3200" dirty="0" smtClean="0">
                <a:latin typeface="Futura Medium" charset="0"/>
                <a:ea typeface="Futura Medium" charset="0"/>
                <a:cs typeface="Futura Medium" charset="0"/>
              </a:rPr>
              <a:t>6,550 – Muscle soreness and pain  </a:t>
            </a:r>
            <a:endParaRPr lang="en-US" sz="1800" dirty="0" smtClean="0">
              <a:latin typeface="Futura Medium" charset="0"/>
              <a:ea typeface="Futura Medium" charset="0"/>
              <a:cs typeface="Futura Medium" charset="0"/>
            </a:endParaRPr>
          </a:p>
        </p:txBody>
      </p:sp>
      <p:sp>
        <p:nvSpPr>
          <p:cNvPr id="4" name="TextBox 3"/>
          <p:cNvSpPr txBox="1"/>
          <p:nvPr/>
        </p:nvSpPr>
        <p:spPr>
          <a:xfrm>
            <a:off x="8706146" y="6142783"/>
            <a:ext cx="3646025" cy="646331"/>
          </a:xfrm>
          <a:prstGeom prst="rect">
            <a:avLst/>
          </a:prstGeom>
          <a:noFill/>
        </p:spPr>
        <p:txBody>
          <a:bodyPr wrap="square" rtlCol="0">
            <a:spAutoFit/>
          </a:bodyPr>
          <a:lstStyle/>
          <a:p>
            <a:r>
              <a:rPr lang="en-US" dirty="0" smtClean="0"/>
              <a:t>Bureau of Labor Statistics – Nationwide </a:t>
            </a:r>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715" t="12713" r="9786" b="44536"/>
          <a:stretch/>
        </p:blipFill>
        <p:spPr>
          <a:xfrm flipH="1">
            <a:off x="7223760" y="-23"/>
            <a:ext cx="4968238" cy="2603523"/>
          </a:xfrm>
          <a:prstGeom prst="rect">
            <a:avLst/>
          </a:prstGeom>
        </p:spPr>
      </p:pic>
      <p:sp>
        <p:nvSpPr>
          <p:cNvPr id="2" name="Title 1"/>
          <p:cNvSpPr>
            <a:spLocks noGrp="1"/>
          </p:cNvSpPr>
          <p:nvPr>
            <p:ph type="title"/>
          </p:nvPr>
        </p:nvSpPr>
        <p:spPr>
          <a:xfrm>
            <a:off x="0" y="209005"/>
            <a:ext cx="12192000" cy="1985555"/>
          </a:xfrm>
        </p:spPr>
        <p:txBody>
          <a:bodyPr/>
          <a:lstStyle/>
          <a:p>
            <a:r>
              <a:rPr lang="en-US" sz="7700" dirty="0" smtClean="0">
                <a:solidFill>
                  <a:schemeClr val="bg1"/>
                </a:solidFill>
                <a:effectLst>
                  <a:outerShdw blurRad="50800" dist="50800" dir="5400000" algn="ctr" rotWithShape="0">
                    <a:schemeClr val="tx1"/>
                  </a:outerShdw>
                </a:effectLst>
                <a:latin typeface="Futura Medium" charset="0"/>
                <a:ea typeface="Futura Medium" charset="0"/>
                <a:cs typeface="Futura Medium" charset="0"/>
              </a:rPr>
              <a:t>By the Numbers         </a:t>
            </a:r>
            <a:br>
              <a:rPr lang="en-US" sz="7700" dirty="0" smtClean="0">
                <a:solidFill>
                  <a:schemeClr val="bg1"/>
                </a:solidFill>
                <a:effectLst>
                  <a:outerShdw blurRad="50800" dist="50800" dir="5400000" algn="ctr" rotWithShape="0">
                    <a:schemeClr val="tx1"/>
                  </a:outerShdw>
                </a:effectLst>
                <a:latin typeface="Futura Medium" charset="0"/>
                <a:ea typeface="Futura Medium" charset="0"/>
                <a:cs typeface="Futura Medium" charset="0"/>
              </a:rPr>
            </a:br>
            <a:r>
              <a:rPr lang="en-US" sz="7700" dirty="0" smtClean="0">
                <a:solidFill>
                  <a:schemeClr val="bg1"/>
                </a:solidFill>
                <a:effectLst>
                  <a:outerShdw blurRad="50800" dist="50800" dir="5400000" algn="ctr" rotWithShape="0">
                    <a:schemeClr val="tx1"/>
                  </a:outerShdw>
                </a:effectLst>
                <a:latin typeface="Futura Medium" charset="0"/>
                <a:ea typeface="Futura Medium" charset="0"/>
                <a:cs typeface="Futura Medium" charset="0"/>
              </a:rPr>
              <a:t>(2012 – 2014)</a:t>
            </a:r>
            <a:endParaRPr lang="en-US" sz="7700" dirty="0">
              <a:solidFill>
                <a:schemeClr val="bg1"/>
              </a:solidFill>
              <a:effectLst>
                <a:outerShdw blurRad="50800" dist="50800" dir="5400000" algn="ctr" rotWithShape="0">
                  <a:schemeClr val="tx1"/>
                </a:outerShdw>
              </a:effectLst>
              <a:latin typeface="Futura Medium" charset="0"/>
              <a:ea typeface="Futura Medium" charset="0"/>
              <a:cs typeface="Futura Medium" charset="0"/>
            </a:endParaRPr>
          </a:p>
        </p:txBody>
      </p:sp>
    </p:spTree>
    <p:extLst>
      <p:ext uri="{BB962C8B-B14F-4D97-AF65-F5344CB8AC3E}">
        <p14:creationId xmlns:p14="http://schemas.microsoft.com/office/powerpoint/2010/main" val="17698043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13654</TotalTime>
  <Words>4410</Words>
  <Application>Microsoft Office PowerPoint</Application>
  <PresentationFormat>Widescreen</PresentationFormat>
  <Paragraphs>410</Paragraphs>
  <Slides>22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Albany AMT</vt:lpstr>
      <vt:lpstr>Arial</vt:lpstr>
      <vt:lpstr>Arial Black</vt:lpstr>
      <vt:lpstr>Calibri</vt:lpstr>
      <vt:lpstr>Century Gothic</vt:lpstr>
      <vt:lpstr>Futura Medium</vt:lpstr>
      <vt:lpstr>Mistral</vt:lpstr>
      <vt:lpstr>Open Sans</vt:lpstr>
      <vt:lpstr>Wingdings</vt:lpstr>
      <vt:lpstr>Wingdings 3</vt:lpstr>
      <vt:lpstr>Ion Boardroom</vt:lpstr>
      <vt:lpstr>PowerPoint Presentation</vt:lpstr>
      <vt:lpstr>PowerPoint Presentation</vt:lpstr>
      <vt:lpstr>PowerPoint Presentation</vt:lpstr>
      <vt:lpstr>Health Theories</vt:lpstr>
      <vt:lpstr>PowerPoint Presentation</vt:lpstr>
      <vt:lpstr>PowerPoint Presentation</vt:lpstr>
      <vt:lpstr>PowerPoint Presentation</vt:lpstr>
      <vt:lpstr>Health Dangers Associated </vt:lpstr>
      <vt:lpstr>By the Numbers          (2012 – 2014)</vt:lpstr>
      <vt:lpstr>PowerPoint Presentation</vt:lpstr>
      <vt:lpstr>PowerPoint Presentation</vt:lpstr>
      <vt:lpstr>PowerPoint Presentation</vt:lpstr>
      <vt:lpstr>   </vt:lpstr>
      <vt:lpstr>PowerPoint Presentation</vt:lpstr>
      <vt:lpstr>SESSION FIVE  Safety and Proper Maintenance</vt:lpstr>
      <vt:lpstr>SESSION SIX Stretching and Recovery </vt:lpstr>
      <vt:lpstr>PowerPoint Presentation</vt:lpstr>
      <vt:lpstr>PowerPoint Presentation</vt:lpstr>
      <vt:lpstr>BUDGET</vt:lpstr>
      <vt:lpstr>EVALUATION FOR IMPROVEMENT</vt:lpstr>
      <vt:lpstr>PROCESS EVALUATION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spittel</dc:creator>
  <cp:lastModifiedBy>Schwenk, Melissa Dawn</cp:lastModifiedBy>
  <cp:revision>463</cp:revision>
  <cp:lastPrinted>2016-11-21T13:22:33Z</cp:lastPrinted>
  <dcterms:created xsi:type="dcterms:W3CDTF">2016-10-01T00:43:00Z</dcterms:created>
  <dcterms:modified xsi:type="dcterms:W3CDTF">2017-01-24T22:30:43Z</dcterms:modified>
</cp:coreProperties>
</file>