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Lst>
  <p:notesMasterIdLst>
    <p:notesMasterId r:id="rId24"/>
  </p:notesMasterIdLst>
  <p:handoutMasterIdLst>
    <p:handoutMasterId r:id="rId25"/>
  </p:handoutMasterIdLst>
  <p:sldIdLst>
    <p:sldId id="256" r:id="rId2"/>
    <p:sldId id="257" r:id="rId3"/>
    <p:sldId id="285" r:id="rId4"/>
    <p:sldId id="269" r:id="rId5"/>
    <p:sldId id="260" r:id="rId6"/>
    <p:sldId id="283" r:id="rId7"/>
    <p:sldId id="262" r:id="rId8"/>
    <p:sldId id="263" r:id="rId9"/>
    <p:sldId id="264" r:id="rId10"/>
    <p:sldId id="265" r:id="rId11"/>
    <p:sldId id="266" r:id="rId12"/>
    <p:sldId id="267" r:id="rId13"/>
    <p:sldId id="268" r:id="rId14"/>
    <p:sldId id="270" r:id="rId15"/>
    <p:sldId id="274" r:id="rId16"/>
    <p:sldId id="278" r:id="rId17"/>
    <p:sldId id="282" r:id="rId18"/>
    <p:sldId id="276" r:id="rId19"/>
    <p:sldId id="261" r:id="rId20"/>
    <p:sldId id="275" r:id="rId21"/>
    <p:sldId id="279" r:id="rId22"/>
    <p:sldId id="281" r:id="rId2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33" autoAdjust="0"/>
    <p:restoredTop sz="79304"/>
  </p:normalViewPr>
  <p:slideViewPr>
    <p:cSldViewPr snapToGrid="0">
      <p:cViewPr varScale="1">
        <p:scale>
          <a:sx n="104" d="100"/>
          <a:sy n="104" d="100"/>
        </p:scale>
        <p:origin x="972" y="156"/>
      </p:cViewPr>
      <p:guideLst>
        <p:guide orient="horz" pos="2160"/>
        <p:guide pos="3840"/>
      </p:guideLst>
    </p:cSldViewPr>
  </p:slideViewPr>
  <p:outlineViewPr>
    <p:cViewPr>
      <p:scale>
        <a:sx n="33" d="100"/>
        <a:sy n="33" d="100"/>
      </p:scale>
      <p:origin x="0" y="-643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taylynnek:Desktop:Data%20With%20Charts%20for%20project%20.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3600" dirty="0"/>
              <a:t>Injury Report Summary 2013-2015</a:t>
            </a:r>
          </a:p>
        </c:rich>
      </c:tx>
      <c:layout>
        <c:manualLayout>
          <c:xMode val="edge"/>
          <c:yMode val="edge"/>
          <c:x val="0.27017304526341501"/>
          <c:y val="1.8913341649908599E-2"/>
        </c:manualLayout>
      </c:layout>
      <c:overlay val="0"/>
    </c:title>
    <c:autoTitleDeleted val="0"/>
    <c:plotArea>
      <c:layout>
        <c:manualLayout>
          <c:layoutTarget val="inner"/>
          <c:xMode val="edge"/>
          <c:yMode val="edge"/>
          <c:x val="9.9950878531946605E-2"/>
          <c:y val="0.13919176986682699"/>
          <c:w val="0.72440404076891296"/>
          <c:h val="0.69804858329473696"/>
        </c:manualLayout>
      </c:layout>
      <c:barChart>
        <c:barDir val="col"/>
        <c:grouping val="clustered"/>
        <c:varyColors val="0"/>
        <c:ser>
          <c:idx val="0"/>
          <c:order val="0"/>
          <c:tx>
            <c:v>2013 Data Set</c:v>
          </c:tx>
          <c:invertIfNegative val="0"/>
          <c:cat>
            <c:strRef>
              <c:f>'OSHA Form 300'!$I$5:$L$5</c:f>
              <c:strCache>
                <c:ptCount val="4"/>
                <c:pt idx="0">
                  <c:v>Shoulder/Elbow</c:v>
                </c:pt>
                <c:pt idx="1">
                  <c:v>Finger</c:v>
                </c:pt>
                <c:pt idx="2">
                  <c:v>Head/Neck</c:v>
                </c:pt>
                <c:pt idx="3">
                  <c:v>Lower Body</c:v>
                </c:pt>
              </c:strCache>
            </c:strRef>
          </c:cat>
          <c:val>
            <c:numRef>
              <c:f>'OSHA Form 300'!$I$6:$L$6</c:f>
              <c:numCache>
                <c:formatCode>General</c:formatCode>
                <c:ptCount val="4"/>
                <c:pt idx="0">
                  <c:v>4</c:v>
                </c:pt>
                <c:pt idx="1">
                  <c:v>1</c:v>
                </c:pt>
                <c:pt idx="2">
                  <c:v>0</c:v>
                </c:pt>
                <c:pt idx="3">
                  <c:v>3</c:v>
                </c:pt>
              </c:numCache>
            </c:numRef>
          </c:val>
        </c:ser>
        <c:ser>
          <c:idx val="1"/>
          <c:order val="1"/>
          <c:tx>
            <c:v>2014 Data Set</c:v>
          </c:tx>
          <c:invertIfNegative val="0"/>
          <c:cat>
            <c:strRef>
              <c:f>'OSHA Form 300'!$I$5:$L$5</c:f>
              <c:strCache>
                <c:ptCount val="4"/>
                <c:pt idx="0">
                  <c:v>Shoulder/Elbow</c:v>
                </c:pt>
                <c:pt idx="1">
                  <c:v>Finger</c:v>
                </c:pt>
                <c:pt idx="2">
                  <c:v>Head/Neck</c:v>
                </c:pt>
                <c:pt idx="3">
                  <c:v>Lower Body</c:v>
                </c:pt>
              </c:strCache>
            </c:strRef>
          </c:cat>
          <c:val>
            <c:numRef>
              <c:f>'OSHA Form 300'!$I$7:$L$7</c:f>
              <c:numCache>
                <c:formatCode>General</c:formatCode>
                <c:ptCount val="4"/>
                <c:pt idx="0">
                  <c:v>2</c:v>
                </c:pt>
                <c:pt idx="1">
                  <c:v>3</c:v>
                </c:pt>
                <c:pt idx="2">
                  <c:v>1</c:v>
                </c:pt>
                <c:pt idx="3">
                  <c:v>4</c:v>
                </c:pt>
              </c:numCache>
            </c:numRef>
          </c:val>
        </c:ser>
        <c:ser>
          <c:idx val="2"/>
          <c:order val="2"/>
          <c:tx>
            <c:v>2015 Data Set</c:v>
          </c:tx>
          <c:invertIfNegative val="0"/>
          <c:cat>
            <c:strRef>
              <c:f>'OSHA Form 300'!$I$5:$L$5</c:f>
              <c:strCache>
                <c:ptCount val="4"/>
                <c:pt idx="0">
                  <c:v>Shoulder/Elbow</c:v>
                </c:pt>
                <c:pt idx="1">
                  <c:v>Finger</c:v>
                </c:pt>
                <c:pt idx="2">
                  <c:v>Head/Neck</c:v>
                </c:pt>
                <c:pt idx="3">
                  <c:v>Lower Body</c:v>
                </c:pt>
              </c:strCache>
            </c:strRef>
          </c:cat>
          <c:val>
            <c:numRef>
              <c:f>'OSHA Form 300'!$I$8:$L$8</c:f>
              <c:numCache>
                <c:formatCode>General</c:formatCode>
                <c:ptCount val="4"/>
                <c:pt idx="0">
                  <c:v>2</c:v>
                </c:pt>
                <c:pt idx="1">
                  <c:v>2</c:v>
                </c:pt>
                <c:pt idx="2">
                  <c:v>2</c:v>
                </c:pt>
                <c:pt idx="3">
                  <c:v>4</c:v>
                </c:pt>
              </c:numCache>
            </c:numRef>
          </c:val>
        </c:ser>
        <c:dLbls>
          <c:showLegendKey val="0"/>
          <c:showVal val="0"/>
          <c:showCatName val="0"/>
          <c:showSerName val="0"/>
          <c:showPercent val="0"/>
          <c:showBubbleSize val="0"/>
        </c:dLbls>
        <c:gapWidth val="150"/>
        <c:axId val="147106464"/>
        <c:axId val="147107024"/>
      </c:barChart>
      <c:catAx>
        <c:axId val="147106464"/>
        <c:scaling>
          <c:orientation val="minMax"/>
        </c:scaling>
        <c:delete val="0"/>
        <c:axPos val="b"/>
        <c:title>
          <c:tx>
            <c:rich>
              <a:bodyPr/>
              <a:lstStyle/>
              <a:p>
                <a:pPr>
                  <a:defRPr sz="2000"/>
                </a:pPr>
                <a:r>
                  <a:rPr lang="en-US" sz="2800" dirty="0"/>
                  <a:t>Area</a:t>
                </a:r>
                <a:r>
                  <a:rPr lang="en-US" sz="2800" baseline="0" dirty="0"/>
                  <a:t> of Injury</a:t>
                </a:r>
                <a:endParaRPr lang="en-US" sz="2800" dirty="0"/>
              </a:p>
            </c:rich>
          </c:tx>
          <c:overlay val="0"/>
        </c:title>
        <c:numFmt formatCode="General" sourceLinked="1"/>
        <c:majorTickMark val="out"/>
        <c:minorTickMark val="none"/>
        <c:tickLblPos val="nextTo"/>
        <c:txPr>
          <a:bodyPr/>
          <a:lstStyle/>
          <a:p>
            <a:pPr>
              <a:defRPr sz="2000" b="1" i="0"/>
            </a:pPr>
            <a:endParaRPr lang="en-US"/>
          </a:p>
        </c:txPr>
        <c:crossAx val="147107024"/>
        <c:crosses val="autoZero"/>
        <c:auto val="1"/>
        <c:lblAlgn val="ctr"/>
        <c:lblOffset val="100"/>
        <c:noMultiLvlLbl val="0"/>
      </c:catAx>
      <c:valAx>
        <c:axId val="147107024"/>
        <c:scaling>
          <c:orientation val="minMax"/>
        </c:scaling>
        <c:delete val="0"/>
        <c:axPos val="l"/>
        <c:majorGridlines/>
        <c:title>
          <c:tx>
            <c:rich>
              <a:bodyPr rot="-5400000" vert="horz"/>
              <a:lstStyle/>
              <a:p>
                <a:pPr>
                  <a:defRPr sz="2400"/>
                </a:pPr>
                <a:r>
                  <a:rPr lang="en-US" sz="2400" dirty="0"/>
                  <a:t>Number</a:t>
                </a:r>
                <a:r>
                  <a:rPr lang="en-US" sz="2400" baseline="0" dirty="0"/>
                  <a:t> of Reported Injuries</a:t>
                </a:r>
                <a:endParaRPr lang="en-US" sz="2400" dirty="0"/>
              </a:p>
            </c:rich>
          </c:tx>
          <c:layout>
            <c:manualLayout>
              <c:xMode val="edge"/>
              <c:yMode val="edge"/>
              <c:x val="2.8656316168270302E-2"/>
              <c:y val="0.141991540126814"/>
            </c:manualLayout>
          </c:layout>
          <c:overlay val="0"/>
        </c:title>
        <c:numFmt formatCode="General" sourceLinked="1"/>
        <c:majorTickMark val="out"/>
        <c:minorTickMark val="none"/>
        <c:tickLblPos val="nextTo"/>
        <c:crossAx val="147106464"/>
        <c:crosses val="autoZero"/>
        <c:crossBetween val="between"/>
      </c:valAx>
    </c:plotArea>
    <c:legend>
      <c:legendPos val="r"/>
      <c:overlay val="0"/>
      <c:txPr>
        <a:bodyPr/>
        <a:lstStyle/>
        <a:p>
          <a:pPr>
            <a:defRPr sz="2000" b="1" i="0"/>
          </a:pPr>
          <a:endParaRPr lang="en-US"/>
        </a:p>
      </c:txPr>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888677EC-A8DB-4E64-AAAA-ACB236B73366}" type="datetimeFigureOut">
              <a:rPr lang="en-US" smtClean="0"/>
              <a:pPr/>
              <a:t>11/30/2015</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608E732F-76BD-43B1-A9B2-096FC6F0949F}" type="slidenum">
              <a:rPr lang="en-US" smtClean="0"/>
              <a:pPr/>
              <a:t>‹#›</a:t>
            </a:fld>
            <a:endParaRPr lang="en-US"/>
          </a:p>
        </p:txBody>
      </p:sp>
    </p:spTree>
    <p:extLst>
      <p:ext uri="{BB962C8B-B14F-4D97-AF65-F5344CB8AC3E}">
        <p14:creationId xmlns:p14="http://schemas.microsoft.com/office/powerpoint/2010/main" val="3244739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85AFD973-E379-D54D-A1BD-4764DCB6D6C3}" type="datetimeFigureOut">
              <a:rPr lang="en-US" smtClean="0"/>
              <a:t>11/30/2015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9C0B5861-6771-324E-8922-E43BFA96EFDE}" type="slidenum">
              <a:rPr lang="en-US" smtClean="0"/>
              <a:t>‹#›</a:t>
            </a:fld>
            <a:endParaRPr lang="en-US"/>
          </a:p>
        </p:txBody>
      </p:sp>
    </p:spTree>
    <p:extLst>
      <p:ext uri="{BB962C8B-B14F-4D97-AF65-F5344CB8AC3E}">
        <p14:creationId xmlns:p14="http://schemas.microsoft.com/office/powerpoint/2010/main" val="13710059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Taylor</a:t>
            </a:r>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1</a:t>
            </a:fld>
            <a:endParaRPr lang="en-US"/>
          </a:p>
        </p:txBody>
      </p:sp>
    </p:spTree>
    <p:extLst>
      <p:ext uri="{BB962C8B-B14F-4D97-AF65-F5344CB8AC3E}">
        <p14:creationId xmlns:p14="http://schemas.microsoft.com/office/powerpoint/2010/main" val="810383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baseline="0" dirty="0" smtClean="0"/>
              <a:t>Ash</a:t>
            </a:r>
          </a:p>
          <a:p>
            <a:pPr marL="0" indent="0">
              <a:buFont typeface="Arial" charset="0"/>
              <a:buNone/>
            </a:pPr>
            <a:endParaRPr lang="en-US" baseline="0" dirty="0" smtClean="0"/>
          </a:p>
          <a:p>
            <a:pPr marL="0" indent="0">
              <a:buFont typeface="Arial" charset="0"/>
              <a:buNone/>
            </a:pPr>
            <a:r>
              <a:rPr lang="en-US" baseline="0" dirty="0" smtClean="0"/>
              <a:t>SESSION 3</a:t>
            </a:r>
          </a:p>
          <a:p>
            <a:pPr marL="0" indent="0">
              <a:buFont typeface="Arial" charset="0"/>
              <a:buNone/>
            </a:pPr>
            <a:endParaRPr lang="en-US" baseline="0" dirty="0" smtClean="0"/>
          </a:p>
          <a:p>
            <a:pPr marL="0" indent="0">
              <a:buFont typeface="Arial" charset="0"/>
              <a:buNone/>
            </a:pPr>
            <a:r>
              <a:rPr lang="en-US" baseline="0" dirty="0" smtClean="0"/>
              <a:t>This is just adding onto their logging already for their actual jobs.</a:t>
            </a:r>
          </a:p>
          <a:p>
            <a:pPr marL="0" indent="0">
              <a:buFont typeface="Arial" charset="0"/>
              <a:buNone/>
            </a:pPr>
            <a:r>
              <a:rPr lang="en-US" baseline="0" dirty="0" smtClean="0"/>
              <a:t>Many people may not know this but they have to follow a lot of federal regulations so we would like to build on this existing reporting. </a:t>
            </a:r>
          </a:p>
          <a:p>
            <a:pPr marL="0" indent="0">
              <a:buFont typeface="Arial" charset="0"/>
              <a:buNone/>
            </a:pPr>
            <a:endParaRPr lang="en-US" baseline="0" dirty="0" smtClean="0"/>
          </a:p>
          <a:p>
            <a:pPr marL="171450" indent="-171450">
              <a:buFont typeface="Arial" charset="0"/>
              <a:buChar char="•"/>
            </a:pPr>
            <a:r>
              <a:rPr lang="en-US" baseline="0" dirty="0" smtClean="0"/>
              <a:t>5 things that the field staff should check off and then they get the incentive…</a:t>
            </a:r>
          </a:p>
          <a:p>
            <a:pPr marL="628650" lvl="1" indent="-171450">
              <a:buFont typeface="Arial" charset="0"/>
              <a:buChar char="•"/>
            </a:pPr>
            <a:r>
              <a:rPr lang="en-US" baseline="0" dirty="0" smtClean="0"/>
              <a:t>I went to the gym once this past week</a:t>
            </a:r>
          </a:p>
          <a:p>
            <a:pPr marL="628650" lvl="1" indent="-171450">
              <a:buFont typeface="Arial" charset="0"/>
              <a:buChar char="•"/>
            </a:pPr>
            <a:r>
              <a:rPr lang="en-US" baseline="0" dirty="0" smtClean="0"/>
              <a:t>I stretched on my break</a:t>
            </a:r>
          </a:p>
          <a:p>
            <a:pPr marL="628650" lvl="1" indent="-171450">
              <a:buFont typeface="Arial" charset="0"/>
              <a:buChar char="•"/>
            </a:pPr>
            <a:r>
              <a:rPr lang="en-US" baseline="0" dirty="0" smtClean="0"/>
              <a:t>I did my resistance band workout of the week</a:t>
            </a:r>
          </a:p>
          <a:p>
            <a:pPr marL="628650" lvl="1" indent="-171450">
              <a:buFont typeface="Arial" charset="0"/>
              <a:buChar char="•"/>
            </a:pPr>
            <a:r>
              <a:rPr lang="en-US" baseline="0" dirty="0" smtClean="0"/>
              <a:t>I focused on my posture unloading the belly base </a:t>
            </a:r>
          </a:p>
          <a:p>
            <a:pPr marL="628650" lvl="1" indent="-171450">
              <a:buFont typeface="Arial" charset="0"/>
              <a:buChar char="•"/>
            </a:pPr>
            <a:r>
              <a:rPr lang="en-US" baseline="0" dirty="0" smtClean="0"/>
              <a:t>I used the stairs today instead of the elevator</a:t>
            </a:r>
            <a:endParaRPr lang="en-US" dirty="0" smtClean="0"/>
          </a:p>
          <a:p>
            <a:endParaRPr lang="en-US" dirty="0" smtClean="0"/>
          </a:p>
          <a:p>
            <a:r>
              <a:rPr lang="en-US" dirty="0" smtClean="0"/>
              <a:t>Through the logs and journals</a:t>
            </a:r>
            <a:r>
              <a:rPr lang="en-US" baseline="0" dirty="0" smtClean="0"/>
              <a:t>, when they reach the 5 things they do to get the reward</a:t>
            </a:r>
            <a:endParaRPr lang="en-US" dirty="0" smtClean="0"/>
          </a:p>
          <a:p>
            <a:pPr marL="171450" indent="-171450">
              <a:buFont typeface="Arial" charset="0"/>
              <a:buChar char="•"/>
            </a:pPr>
            <a:r>
              <a:rPr lang="en-US" baseline="0" dirty="0" smtClean="0"/>
              <a:t>$$$</a:t>
            </a:r>
          </a:p>
          <a:p>
            <a:pPr marL="171450" indent="-171450">
              <a:buFont typeface="Arial" charset="0"/>
              <a:buChar char="•"/>
            </a:pPr>
            <a:r>
              <a:rPr lang="en-US" baseline="0" dirty="0" smtClean="0"/>
              <a:t>Family member can go to the gym as well</a:t>
            </a:r>
          </a:p>
          <a:p>
            <a:pPr marL="0" indent="0">
              <a:buFont typeface="Arial" charset="0"/>
              <a:buNone/>
            </a:pPr>
            <a:endParaRPr lang="en-US" baseline="0" dirty="0" smtClean="0"/>
          </a:p>
          <a:p>
            <a:pPr marL="0" indent="0">
              <a:buFont typeface="Arial" charset="0"/>
              <a:buNone/>
            </a:pPr>
            <a:r>
              <a:rPr lang="en-US" baseline="0" dirty="0" smtClean="0"/>
              <a:t>Logs can be evaluated to see who finished or got the closest to finishing in order to judge competition. </a:t>
            </a:r>
          </a:p>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9C0B5861-6771-324E-8922-E43BFA96EFDE}" type="slidenum">
              <a:rPr lang="en-US" smtClean="0"/>
              <a:t>10</a:t>
            </a:fld>
            <a:endParaRPr lang="en-US"/>
          </a:p>
        </p:txBody>
      </p:sp>
    </p:spTree>
    <p:extLst>
      <p:ext uri="{BB962C8B-B14F-4D97-AF65-F5344CB8AC3E}">
        <p14:creationId xmlns:p14="http://schemas.microsoft.com/office/powerpoint/2010/main" val="925157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Ash</a:t>
            </a:r>
          </a:p>
          <a:p>
            <a:endParaRPr lang="en-US" dirty="0" smtClean="0"/>
          </a:p>
          <a:p>
            <a:r>
              <a:rPr lang="en-US" dirty="0" smtClean="0"/>
              <a:t>SESSION 4</a:t>
            </a:r>
          </a:p>
          <a:p>
            <a:endParaRPr lang="en-US" dirty="0" smtClean="0"/>
          </a:p>
          <a:p>
            <a:r>
              <a:rPr lang="en-US" dirty="0" smtClean="0"/>
              <a:t>Bring a RB</a:t>
            </a:r>
          </a:p>
          <a:p>
            <a:endParaRPr lang="en-US" dirty="0" smtClean="0"/>
          </a:p>
          <a:p>
            <a:r>
              <a:rPr lang="en-US" dirty="0" smtClean="0"/>
              <a:t>Two different types of resistance</a:t>
            </a:r>
            <a:r>
              <a:rPr lang="en-US" baseline="0" dirty="0" smtClean="0"/>
              <a:t> bands:</a:t>
            </a:r>
          </a:p>
          <a:p>
            <a:pPr marL="228600" indent="-228600">
              <a:buAutoNum type="arabicPeriod"/>
            </a:pPr>
            <a:r>
              <a:rPr lang="en-US" baseline="0" dirty="0" smtClean="0"/>
              <a:t>The circle</a:t>
            </a:r>
          </a:p>
          <a:p>
            <a:pPr marL="228600" indent="-228600">
              <a:buAutoNum type="arabicPeriod"/>
            </a:pPr>
            <a:r>
              <a:rPr lang="en-US" baseline="0" dirty="0" smtClean="0"/>
              <a:t>The band is just a long line</a:t>
            </a:r>
          </a:p>
          <a:p>
            <a:pPr marL="0" indent="0">
              <a:buNone/>
            </a:pPr>
            <a:endParaRPr lang="en-US" dirty="0" smtClean="0"/>
          </a:p>
          <a:p>
            <a:r>
              <a:rPr lang="en-US" dirty="0" smtClean="0"/>
              <a:t>Arms:</a:t>
            </a:r>
          </a:p>
          <a:p>
            <a:pPr marL="171450" indent="-171450">
              <a:buFont typeface="Arial" charset="0"/>
              <a:buChar char="•"/>
            </a:pPr>
            <a:r>
              <a:rPr lang="en-US" dirty="0" smtClean="0"/>
              <a:t>T Tubing (2)</a:t>
            </a:r>
          </a:p>
          <a:p>
            <a:pPr marL="171450" indent="-171450">
              <a:buFont typeface="Arial" charset="0"/>
              <a:buChar char="•"/>
            </a:pPr>
            <a:r>
              <a:rPr lang="en-US" dirty="0" smtClean="0"/>
              <a:t>Forward</a:t>
            </a:r>
            <a:r>
              <a:rPr lang="en-US" baseline="0" dirty="0" smtClean="0"/>
              <a:t> </a:t>
            </a:r>
            <a:r>
              <a:rPr lang="en-US" dirty="0" smtClean="0"/>
              <a:t>Tubing (2)</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smtClean="0"/>
              <a:t>Underhand</a:t>
            </a:r>
            <a:r>
              <a:rPr lang="en-US" baseline="0" dirty="0" smtClean="0"/>
              <a:t> Belly Button Tubing </a:t>
            </a:r>
            <a:r>
              <a:rPr lang="en-US" dirty="0" smtClean="0"/>
              <a:t>(2)</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Standing on band – Lateral Raise </a:t>
            </a:r>
            <a:r>
              <a:rPr lang="en-US" dirty="0" smtClean="0"/>
              <a:t>(2)</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Standing on band – Front Raise </a:t>
            </a:r>
            <a:r>
              <a:rPr lang="en-US" dirty="0" smtClean="0"/>
              <a:t>(2)</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Standing on band – Overhead Press </a:t>
            </a:r>
            <a:r>
              <a:rPr lang="en-US" dirty="0" smtClean="0"/>
              <a:t>(2)</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Standing on band – Bicep Curl </a:t>
            </a:r>
            <a:r>
              <a:rPr lang="en-US" dirty="0" smtClean="0"/>
              <a:t>(2)</a:t>
            </a: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Sitting down, band around feet – Row </a:t>
            </a:r>
            <a:r>
              <a:rPr lang="en-US" dirty="0" smtClean="0"/>
              <a:t>(2)</a:t>
            </a:r>
            <a:endParaRPr lang="en-US" baseline="0" dirty="0" smtClean="0"/>
          </a:p>
          <a:p>
            <a:pPr marL="0" indent="0">
              <a:buFont typeface="Arial" charset="0"/>
              <a:buNone/>
            </a:pPr>
            <a:endParaRPr lang="en-US" baseline="0" dirty="0" smtClean="0"/>
          </a:p>
          <a:p>
            <a:pPr marL="0" indent="0">
              <a:buFont typeface="Arial" charset="0"/>
              <a:buNone/>
            </a:pPr>
            <a:r>
              <a:rPr lang="en-US" baseline="0" dirty="0" smtClean="0"/>
              <a:t>Legs:</a:t>
            </a:r>
          </a:p>
          <a:p>
            <a:pPr marL="171450" indent="-171450">
              <a:buFont typeface="Arial" charset="0"/>
              <a:buChar char="•"/>
            </a:pPr>
            <a:r>
              <a:rPr lang="en-US" baseline="0" dirty="0" smtClean="0"/>
              <a:t>Monster Walks (1)</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Diagonal Walks (1)</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Side Steps (1)</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Side jabs (1)</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On both hands and knees, hands on resistance bands, and middle of resistance band on feet – Kick straight back behind (2)</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Resistance band around both feet – Bring one knee up to chest (1)</a:t>
            </a:r>
          </a:p>
          <a:p>
            <a:pPr marL="0" indent="0">
              <a:buFont typeface="Arial" charset="0"/>
              <a:buNone/>
            </a:pPr>
            <a:endParaRPr lang="en-US" baseline="0" dirty="0" smtClean="0"/>
          </a:p>
          <a:p>
            <a:pPr marL="0" indent="0">
              <a:buFont typeface="Arial" charset="0"/>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11</a:t>
            </a:fld>
            <a:endParaRPr lang="en-US"/>
          </a:p>
        </p:txBody>
      </p:sp>
    </p:spTree>
    <p:extLst>
      <p:ext uri="{BB962C8B-B14F-4D97-AF65-F5344CB8AC3E}">
        <p14:creationId xmlns:p14="http://schemas.microsoft.com/office/powerpoint/2010/main" val="1045280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Destinie</a:t>
            </a:r>
            <a:endParaRPr lang="en-US" dirty="0" smtClean="0"/>
          </a:p>
          <a:p>
            <a:endParaRPr lang="en-US" dirty="0" smtClean="0"/>
          </a:p>
          <a:p>
            <a:r>
              <a:rPr lang="en-US" dirty="0" smtClean="0"/>
              <a:t>SESSION 5</a:t>
            </a:r>
          </a:p>
          <a:p>
            <a:endParaRPr lang="en-US" dirty="0" smtClean="0"/>
          </a:p>
          <a:p>
            <a:r>
              <a:rPr lang="en-US" dirty="0" smtClean="0"/>
              <a:t>Newsletter</a:t>
            </a:r>
            <a:r>
              <a:rPr lang="en-US" baseline="0" dirty="0" smtClean="0"/>
              <a:t> will be updates, tips, reminders, etc…</a:t>
            </a:r>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12</a:t>
            </a:fld>
            <a:endParaRPr lang="en-US"/>
          </a:p>
        </p:txBody>
      </p:sp>
    </p:spTree>
    <p:extLst>
      <p:ext uri="{BB962C8B-B14F-4D97-AF65-F5344CB8AC3E}">
        <p14:creationId xmlns:p14="http://schemas.microsoft.com/office/powerpoint/2010/main" val="1603421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Destinie</a:t>
            </a:r>
            <a:endParaRPr lang="en-US" dirty="0" smtClean="0"/>
          </a:p>
          <a:p>
            <a:endParaRPr lang="en-US" dirty="0" smtClean="0"/>
          </a:p>
          <a:p>
            <a:r>
              <a:rPr lang="en-US" dirty="0" smtClean="0"/>
              <a:t>SESSION 6</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9C0B5861-6771-324E-8922-E43BFA96EFDE}" type="slidenum">
              <a:rPr lang="en-US" smtClean="0"/>
              <a:t>13</a:t>
            </a:fld>
            <a:endParaRPr lang="en-US"/>
          </a:p>
        </p:txBody>
      </p:sp>
    </p:spTree>
    <p:extLst>
      <p:ext uri="{BB962C8B-B14F-4D97-AF65-F5344CB8AC3E}">
        <p14:creationId xmlns:p14="http://schemas.microsoft.com/office/powerpoint/2010/main" val="1866712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Tay</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How well the implementation is going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Monetary incentives, and communication via coordinators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Communication via coordinators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14</a:t>
            </a:fld>
            <a:endParaRPr lang="en-US"/>
          </a:p>
        </p:txBody>
      </p:sp>
    </p:spTree>
    <p:extLst>
      <p:ext uri="{BB962C8B-B14F-4D97-AF65-F5344CB8AC3E}">
        <p14:creationId xmlns:p14="http://schemas.microsoft.com/office/powerpoint/2010/main" val="9964979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2800" dirty="0" smtClean="0"/>
              <a:t>Faith</a:t>
            </a:r>
          </a:p>
          <a:p>
            <a:pPr marL="0" indent="0" algn="l">
              <a:buNone/>
            </a:pPr>
            <a:endParaRPr lang="en-US" sz="2800" dirty="0" smtClean="0"/>
          </a:p>
          <a:p>
            <a:pPr marL="0" indent="0" algn="l">
              <a:buNone/>
            </a:pPr>
            <a:r>
              <a:rPr lang="en-US" sz="2800" dirty="0" smtClean="0"/>
              <a:t>3-6 months</a:t>
            </a:r>
          </a:p>
          <a:p>
            <a:pPr marL="0" indent="0" algn="ctr">
              <a:buNone/>
            </a:pPr>
            <a:endParaRPr lang="en-US" sz="2800" dirty="0" smtClean="0"/>
          </a:p>
          <a:p>
            <a:pPr algn="ctr"/>
            <a:endParaRPr lang="en-US" dirty="0" smtClean="0"/>
          </a:p>
          <a:p>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15</a:t>
            </a:fld>
            <a:endParaRPr lang="en-US"/>
          </a:p>
        </p:txBody>
      </p:sp>
    </p:spTree>
    <p:extLst>
      <p:ext uri="{BB962C8B-B14F-4D97-AF65-F5344CB8AC3E}">
        <p14:creationId xmlns:p14="http://schemas.microsoft.com/office/powerpoint/2010/main" val="14139031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None/>
            </a:pPr>
            <a:r>
              <a:rPr lang="en-US" sz="1600" dirty="0" err="1" smtClean="0"/>
              <a:t>Destinie</a:t>
            </a:r>
            <a:endParaRPr lang="en-US" sz="1600" dirty="0" smtClean="0"/>
          </a:p>
          <a:p>
            <a:pPr marL="0" indent="0" algn="l">
              <a:buNone/>
            </a:pPr>
            <a:endParaRPr lang="en-US" sz="1600" dirty="0" smtClean="0"/>
          </a:p>
          <a:p>
            <a:pPr marL="0" indent="0" algn="l">
              <a:buNone/>
            </a:pPr>
            <a:r>
              <a:rPr lang="en-US" sz="1600" dirty="0" smtClean="0"/>
              <a:t>What happens 1-2 years out after the program…</a:t>
            </a:r>
          </a:p>
          <a:p>
            <a:pPr marL="0" indent="0" algn="l">
              <a:buNone/>
            </a:pPr>
            <a:endParaRPr lang="en-US" sz="1600" dirty="0" smtClean="0"/>
          </a:p>
          <a:p>
            <a:pPr marL="0" indent="0">
              <a:buFont typeface="Arial" charset="0"/>
              <a:buNone/>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16</a:t>
            </a:fld>
            <a:endParaRPr lang="en-US"/>
          </a:p>
        </p:txBody>
      </p:sp>
    </p:spTree>
    <p:extLst>
      <p:ext uri="{BB962C8B-B14F-4D97-AF65-F5344CB8AC3E}">
        <p14:creationId xmlns:p14="http://schemas.microsoft.com/office/powerpoint/2010/main" val="3502139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Ash</a:t>
            </a:r>
          </a:p>
          <a:p>
            <a:endParaRPr lang="en-US" dirty="0" smtClean="0"/>
          </a:p>
          <a:p>
            <a:r>
              <a:rPr lang="en-US" dirty="0" smtClean="0"/>
              <a:t>Advocacy: has</a:t>
            </a:r>
            <a:r>
              <a:rPr lang="en-US" baseline="0" dirty="0" smtClean="0"/>
              <a:t> to do with public policy. </a:t>
            </a:r>
            <a:endParaRPr lang="en-US" dirty="0" smtClean="0"/>
          </a:p>
          <a:p>
            <a:endParaRPr lang="en-US" dirty="0" smtClean="0"/>
          </a:p>
          <a:p>
            <a:r>
              <a:rPr lang="en-US" baseline="0" dirty="0" smtClean="0"/>
              <a:t>This program needs to be more involved with public policy. The public policy is there for corporate wellness so things are evenly distributed. This is another large company that has a public policy that includes corporate wellness, because of NEP affiliation with this company, we could work together to promote this type of wellness. </a:t>
            </a:r>
          </a:p>
          <a:p>
            <a:endParaRPr lang="en-US" baseline="0" dirty="0" smtClean="0"/>
          </a:p>
        </p:txBody>
      </p:sp>
      <p:sp>
        <p:nvSpPr>
          <p:cNvPr id="4" name="Slide Number Placeholder 3"/>
          <p:cNvSpPr>
            <a:spLocks noGrp="1"/>
          </p:cNvSpPr>
          <p:nvPr>
            <p:ph type="sldNum" sz="quarter" idx="10"/>
          </p:nvPr>
        </p:nvSpPr>
        <p:spPr/>
        <p:txBody>
          <a:bodyPr/>
          <a:lstStyle/>
          <a:p>
            <a:fld id="{9C0B5861-6771-324E-8922-E43BFA96EFDE}" type="slidenum">
              <a:rPr lang="en-US" smtClean="0"/>
              <a:t>17</a:t>
            </a:fld>
            <a:endParaRPr lang="en-US"/>
          </a:p>
        </p:txBody>
      </p:sp>
    </p:spTree>
    <p:extLst>
      <p:ext uri="{BB962C8B-B14F-4D97-AF65-F5344CB8AC3E}">
        <p14:creationId xmlns:p14="http://schemas.microsoft.com/office/powerpoint/2010/main" val="1432063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Destinie</a:t>
            </a:r>
            <a:endParaRPr lang="en-US" dirty="0" smtClean="0"/>
          </a:p>
          <a:p>
            <a:endParaRPr lang="en-US" dirty="0" smtClean="0"/>
          </a:p>
          <a:p>
            <a:r>
              <a:rPr lang="en-US" dirty="0" smtClean="0"/>
              <a:t>Flexible</a:t>
            </a:r>
            <a:r>
              <a:rPr lang="en-US" baseline="0" dirty="0" smtClean="0"/>
              <a:t> budget: When we started making this program, we hypothetically had 10,000 dollars to work with, but this would ultimately depend on what NEP is willing to work with. </a:t>
            </a:r>
          </a:p>
          <a:p>
            <a:endParaRPr lang="en-US" dirty="0" smtClean="0"/>
          </a:p>
          <a:p>
            <a:pPr marL="171450" indent="-171450">
              <a:buFont typeface="Arial" charset="0"/>
              <a:buChar char="•"/>
            </a:pPr>
            <a:r>
              <a:rPr lang="en-US" sz="1200" b="0" i="0" kern="1200" dirty="0" smtClean="0">
                <a:solidFill>
                  <a:schemeClr val="tx1"/>
                </a:solidFill>
                <a:effectLst/>
                <a:latin typeface="+mn-lt"/>
                <a:ea typeface="+mn-ea"/>
                <a:cs typeface="+mn-cs"/>
              </a:rPr>
              <a:t>Cost of Banners : $8.99 each ( for this price in the budget you have to consider that you are doing it for 100 men, {100 x $8.99}, but how many banners are you going to give out throughout the course of the 6 week health program? Are you going to give out a banner every 2 weeks to 100 men, totaling up to 600 banners total, or just one banner over the course of the program?)</a:t>
            </a:r>
          </a:p>
          <a:p>
            <a:pPr marL="0" indent="0">
              <a:buFont typeface="Arial" charset="0"/>
              <a:buNone/>
            </a:pPr>
            <a:endParaRPr lang="en-US" sz="1200" b="0" i="0" kern="1200" dirty="0" smtClean="0">
              <a:solidFill>
                <a:schemeClr val="tx1"/>
              </a:solidFill>
              <a:effectLst/>
              <a:latin typeface="+mn-lt"/>
              <a:ea typeface="+mn-ea"/>
              <a:cs typeface="+mn-cs"/>
            </a:endParaRPr>
          </a:p>
          <a:p>
            <a:pPr marL="171450" indent="-171450">
              <a:buFont typeface="Arial" charset="0"/>
              <a:buChar char="•"/>
            </a:pPr>
            <a:r>
              <a:rPr lang="en-US" sz="1200" b="0" i="0" kern="1200" dirty="0" smtClean="0">
                <a:solidFill>
                  <a:schemeClr val="tx1"/>
                </a:solidFill>
                <a:effectLst/>
                <a:latin typeface="+mn-lt"/>
                <a:ea typeface="+mn-ea"/>
                <a:cs typeface="+mn-cs"/>
              </a:rPr>
              <a:t>http://</a:t>
            </a:r>
            <a:r>
              <a:rPr lang="en-US" sz="1200" b="0" i="0" kern="1200" dirty="0" err="1" smtClean="0">
                <a:solidFill>
                  <a:schemeClr val="tx1"/>
                </a:solidFill>
                <a:effectLst/>
                <a:latin typeface="+mn-lt"/>
                <a:ea typeface="+mn-ea"/>
                <a:cs typeface="+mn-cs"/>
              </a:rPr>
              <a:t>www.vistaprint.com</a:t>
            </a: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custom-brochures.aspx?couponAutoload</a:t>
            </a:r>
            <a:r>
              <a:rPr lang="en-US" sz="1200" b="0" i="0" kern="1200" dirty="0" smtClean="0">
                <a:solidFill>
                  <a:schemeClr val="tx1"/>
                </a:solidFill>
                <a:effectLst/>
                <a:latin typeface="+mn-lt"/>
                <a:ea typeface="+mn-ea"/>
                <a:cs typeface="+mn-cs"/>
              </a:rPr>
              <a:t>=1&amp;GP=11%2f12%2f2015+5%3a10%3a12+PM&amp;GPS=3664665032&amp;GNF=0</a:t>
            </a:r>
          </a:p>
          <a:p>
            <a:r>
              <a:rPr lang="en-US" sz="1200" b="0" i="0" kern="1200" dirty="0" smtClean="0">
                <a:solidFill>
                  <a:schemeClr val="tx1"/>
                </a:solidFill>
                <a:effectLst/>
                <a:latin typeface="+mn-lt"/>
                <a:ea typeface="+mn-ea"/>
                <a:cs typeface="+mn-cs"/>
              </a:rPr>
              <a:t>This website is a website where they print pamphlets and they show the cost of the pamphlets. For 100 pamphlets its $50.24.</a:t>
            </a:r>
          </a:p>
          <a:p>
            <a:endParaRPr lang="en-US" sz="1200" b="0" i="0" kern="1200" dirty="0" smtClean="0">
              <a:solidFill>
                <a:schemeClr val="tx1"/>
              </a:solidFill>
              <a:effectLst/>
              <a:latin typeface="+mn-lt"/>
              <a:ea typeface="+mn-ea"/>
              <a:cs typeface="+mn-cs"/>
            </a:endParaRPr>
          </a:p>
          <a:p>
            <a:pPr marL="171450" indent="-171450">
              <a:buFont typeface="Arial" charset="0"/>
              <a:buChar char="•"/>
            </a:pPr>
            <a:r>
              <a:rPr lang="en-US" sz="1200" b="0" i="0" kern="1200" dirty="0" smtClean="0">
                <a:solidFill>
                  <a:schemeClr val="tx1"/>
                </a:solidFill>
                <a:effectLst/>
                <a:latin typeface="+mn-lt"/>
                <a:ea typeface="+mn-ea"/>
                <a:cs typeface="+mn-cs"/>
              </a:rPr>
              <a:t>https://www.printingforless1.com/pricing/pages/newsletters.</a:t>
            </a:r>
            <a:r>
              <a:rPr lang="en-US" sz="1200" b="0" i="0" kern="1200" dirty="0" err="1" smtClean="0">
                <a:solidFill>
                  <a:schemeClr val="tx1"/>
                </a:solidFill>
                <a:effectLst/>
                <a:latin typeface="+mn-lt"/>
                <a:ea typeface="+mn-ea"/>
                <a:cs typeface="+mn-cs"/>
              </a:rPr>
              <a:t>aspx</a:t>
            </a:r>
            <a:r>
              <a:rPr lang="en-US" sz="1200" b="0" i="0" kern="1200" dirty="0" smtClean="0">
                <a:solidFill>
                  <a:schemeClr val="tx1"/>
                </a:solidFill>
                <a:effectLst/>
                <a:latin typeface="+mn-lt"/>
                <a:ea typeface="+mn-ea"/>
                <a:cs typeface="+mn-cs"/>
              </a:rPr>
              <a:t>?_</a:t>
            </a:r>
            <a:r>
              <a:rPr lang="en-US" sz="1200" b="0" i="0" kern="1200" dirty="0" err="1" smtClean="0">
                <a:solidFill>
                  <a:schemeClr val="tx1"/>
                </a:solidFill>
                <a:effectLst/>
                <a:latin typeface="+mn-lt"/>
                <a:ea typeface="+mn-ea"/>
                <a:cs typeface="+mn-cs"/>
              </a:rPr>
              <a:t>ga</a:t>
            </a:r>
            <a:r>
              <a:rPr lang="en-US" sz="1200" b="0" i="0" kern="1200" dirty="0" smtClean="0">
                <a:solidFill>
                  <a:schemeClr val="tx1"/>
                </a:solidFill>
                <a:effectLst/>
                <a:latin typeface="+mn-lt"/>
                <a:ea typeface="+mn-ea"/>
                <a:cs typeface="+mn-cs"/>
              </a:rPr>
              <a:t>=1.142844861.968193272.1447366465</a:t>
            </a:r>
          </a:p>
          <a:p>
            <a:pPr marL="0" indent="0">
              <a:buFont typeface="Arial" charset="0"/>
              <a:buNone/>
            </a:pPr>
            <a:r>
              <a:rPr lang="en-US" sz="1200" b="0" i="0" kern="1200" dirty="0" smtClean="0">
                <a:solidFill>
                  <a:schemeClr val="tx1"/>
                </a:solidFill>
                <a:effectLst/>
                <a:latin typeface="+mn-lt"/>
                <a:ea typeface="+mn-ea"/>
                <a:cs typeface="+mn-cs"/>
              </a:rPr>
              <a:t>This is a website that estimates the pricing of newsletters based on how many we want. ( once again we have to account for 100 men and how many times are we going to send out newsletters when we try to estimate these costs) On this site, they are selling 250 for $291.00 , so it just depends on how many we want.</a:t>
            </a:r>
          </a:p>
          <a:p>
            <a:pPr marL="0" indent="0">
              <a:buFont typeface="Arial" charset="0"/>
              <a:buNone/>
            </a:pPr>
            <a:endParaRPr lang="en-US" sz="1200" b="0" i="0" kern="1200" dirty="0" smtClean="0">
              <a:solidFill>
                <a:schemeClr val="tx1"/>
              </a:solidFill>
              <a:effectLst/>
              <a:latin typeface="+mn-lt"/>
              <a:ea typeface="+mn-ea"/>
              <a:cs typeface="+mn-cs"/>
            </a:endParaRPr>
          </a:p>
          <a:p>
            <a:pPr marL="171450" indent="-171450">
              <a:buFont typeface="Arial" charset="0"/>
              <a:buChar char="•"/>
            </a:pPr>
            <a:r>
              <a:rPr lang="en-US" sz="1200" b="0" i="0" kern="1200" dirty="0" smtClean="0">
                <a:solidFill>
                  <a:schemeClr val="tx1"/>
                </a:solidFill>
                <a:effectLst/>
                <a:latin typeface="+mn-lt"/>
                <a:ea typeface="+mn-ea"/>
                <a:cs typeface="+mn-cs"/>
              </a:rPr>
              <a:t>Gym membership : I am not sure how you will put the price of this because prices vary within different cities as you’ll see on the slide where Faith and I came up with the information. However planet fitness was the cheapest and typically had a monthly fee of $10. </a:t>
            </a:r>
          </a:p>
          <a:p>
            <a:endParaRPr lang="en-US" dirty="0" smtClean="0"/>
          </a:p>
          <a:p>
            <a:r>
              <a:rPr lang="en-US" dirty="0" smtClean="0"/>
              <a:t>RESISTANCE BANDS </a:t>
            </a:r>
          </a:p>
          <a:p>
            <a:pPr marL="628650" lvl="1" indent="-171450">
              <a:buFont typeface="Arial" charset="0"/>
              <a:buChar char="•"/>
            </a:pPr>
            <a:r>
              <a:rPr lang="en-US" dirty="0" smtClean="0"/>
              <a:t>A set of 4 of the smaller</a:t>
            </a:r>
            <a:r>
              <a:rPr lang="en-US" baseline="0" dirty="0" smtClean="0"/>
              <a:t> circle RB is 13.98 a piece </a:t>
            </a:r>
          </a:p>
          <a:p>
            <a:pPr marL="628650" lvl="1" indent="-171450">
              <a:buFont typeface="Arial" charset="0"/>
              <a:buChar char="•"/>
            </a:pPr>
            <a:r>
              <a:rPr lang="en-US" baseline="0" dirty="0" smtClean="0"/>
              <a:t>One of the long tubes RB is around 9.54</a:t>
            </a:r>
          </a:p>
          <a:p>
            <a:pPr marL="457200" lvl="1" indent="0">
              <a:buFont typeface="Arial" charset="0"/>
              <a:buNone/>
            </a:pPr>
            <a:endParaRPr lang="en-US" baseline="0" dirty="0" smtClean="0"/>
          </a:p>
          <a:p>
            <a:pPr marL="457200" lvl="1" indent="0" algn="l">
              <a:buFont typeface="Arial" charset="0"/>
              <a:buNone/>
            </a:pPr>
            <a:r>
              <a:rPr lang="en-US" baseline="0" dirty="0" smtClean="0"/>
              <a:t>Faith will talk more about this in the next slide…</a:t>
            </a:r>
          </a:p>
          <a:p>
            <a:pPr marL="628650" lvl="1" indent="-171450">
              <a:buFont typeface="Arial" charset="0"/>
              <a:buChar char="•"/>
            </a:pPr>
            <a:endParaRPr lang="en-US" dirty="0" smtClean="0"/>
          </a:p>
        </p:txBody>
      </p:sp>
      <p:sp>
        <p:nvSpPr>
          <p:cNvPr id="4" name="Slide Number Placeholder 3"/>
          <p:cNvSpPr>
            <a:spLocks noGrp="1"/>
          </p:cNvSpPr>
          <p:nvPr>
            <p:ph type="sldNum" sz="quarter" idx="10"/>
          </p:nvPr>
        </p:nvSpPr>
        <p:spPr/>
        <p:txBody>
          <a:bodyPr/>
          <a:lstStyle/>
          <a:p>
            <a:fld id="{9C0B5861-6771-324E-8922-E43BFA96EFDE}" type="slidenum">
              <a:rPr lang="en-US" smtClean="0"/>
              <a:t>18</a:t>
            </a:fld>
            <a:endParaRPr lang="en-US"/>
          </a:p>
        </p:txBody>
      </p:sp>
    </p:spTree>
    <p:extLst>
      <p:ext uri="{BB962C8B-B14F-4D97-AF65-F5344CB8AC3E}">
        <p14:creationId xmlns:p14="http://schemas.microsoft.com/office/powerpoint/2010/main" val="17382958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Faith</a:t>
            </a:r>
          </a:p>
          <a:p>
            <a:endParaRPr lang="en-US" baseline="0" dirty="0" smtClean="0"/>
          </a:p>
          <a:p>
            <a:r>
              <a:rPr lang="en-US" baseline="0" dirty="0" smtClean="0"/>
              <a:t>We showed you the pictures at the beginning:</a:t>
            </a:r>
          </a:p>
          <a:p>
            <a:endParaRPr lang="en-US" baseline="0" dirty="0" smtClean="0"/>
          </a:p>
          <a:p>
            <a:r>
              <a:rPr lang="en-US" baseline="0" dirty="0" smtClean="0"/>
              <a:t>Corporate policy that helps physical activity</a:t>
            </a:r>
          </a:p>
          <a:p>
            <a:r>
              <a:rPr lang="en-US" baseline="0" dirty="0" smtClean="0"/>
              <a:t> </a:t>
            </a:r>
          </a:p>
          <a:p>
            <a:r>
              <a:rPr lang="en-US" baseline="0" dirty="0" smtClean="0"/>
              <a:t>The HOW.</a:t>
            </a:r>
          </a:p>
          <a:p>
            <a:r>
              <a:rPr lang="en-US" baseline="0" dirty="0" smtClean="0"/>
              <a:t>Getting field staff more involved with PA-decrease prevalence of PA through a corporate policy that promotes and provides incentive</a:t>
            </a:r>
          </a:p>
          <a:p>
            <a:r>
              <a:rPr lang="en-US" baseline="0" dirty="0" smtClean="0"/>
              <a:t>Est yearly cost for 10: $264,000</a:t>
            </a:r>
          </a:p>
          <a:p>
            <a:pPr marL="0" indent="0">
              <a:buFont typeface="Arial" charset="0"/>
              <a:buNone/>
            </a:pPr>
            <a:endParaRPr lang="en-US" baseline="0" dirty="0" smtClean="0"/>
          </a:p>
        </p:txBody>
      </p:sp>
      <p:sp>
        <p:nvSpPr>
          <p:cNvPr id="4" name="Slide Number Placeholder 3"/>
          <p:cNvSpPr>
            <a:spLocks noGrp="1"/>
          </p:cNvSpPr>
          <p:nvPr>
            <p:ph type="sldNum" sz="quarter" idx="10"/>
          </p:nvPr>
        </p:nvSpPr>
        <p:spPr/>
        <p:txBody>
          <a:bodyPr/>
          <a:lstStyle/>
          <a:p>
            <a:fld id="{9C0B5861-6771-324E-8922-E43BFA96EFDE}" type="slidenum">
              <a:rPr lang="en-US" smtClean="0"/>
              <a:t>19</a:t>
            </a:fld>
            <a:endParaRPr lang="en-US"/>
          </a:p>
        </p:txBody>
      </p:sp>
    </p:spTree>
    <p:extLst>
      <p:ext uri="{BB962C8B-B14F-4D97-AF65-F5344CB8AC3E}">
        <p14:creationId xmlns:p14="http://schemas.microsoft.com/office/powerpoint/2010/main" val="1230738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Taylor</a:t>
            </a:r>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2</a:t>
            </a:fld>
            <a:endParaRPr lang="en-US"/>
          </a:p>
        </p:txBody>
      </p:sp>
    </p:spTree>
    <p:extLst>
      <p:ext uri="{BB962C8B-B14F-4D97-AF65-F5344CB8AC3E}">
        <p14:creationId xmlns:p14="http://schemas.microsoft.com/office/powerpoint/2010/main" val="926946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Faith</a:t>
            </a:r>
          </a:p>
          <a:p>
            <a:endParaRPr lang="en-US" dirty="0" smtClean="0"/>
          </a:p>
          <a:p>
            <a:r>
              <a:rPr lang="en-US" dirty="0" smtClean="0"/>
              <a:t>Timeline</a:t>
            </a:r>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20</a:t>
            </a:fld>
            <a:endParaRPr lang="en-US"/>
          </a:p>
        </p:txBody>
      </p:sp>
    </p:spTree>
    <p:extLst>
      <p:ext uri="{BB962C8B-B14F-4D97-AF65-F5344CB8AC3E}">
        <p14:creationId xmlns:p14="http://schemas.microsoft.com/office/powerpoint/2010/main" val="461881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Tay</a:t>
            </a:r>
            <a:endParaRPr lang="en-US" dirty="0" smtClean="0"/>
          </a:p>
          <a:p>
            <a:endParaRPr lang="en-US" dirty="0" smtClean="0"/>
          </a:p>
          <a:p>
            <a:r>
              <a:rPr lang="en-US" dirty="0" smtClean="0"/>
              <a:t>Here’s what our goals are…This</a:t>
            </a:r>
            <a:r>
              <a:rPr lang="en-US" baseline="0" dirty="0" smtClean="0"/>
              <a:t> is how were going to reach these goals. </a:t>
            </a:r>
            <a:endParaRPr lang="en-US" dirty="0" smtClean="0"/>
          </a:p>
          <a:p>
            <a:endParaRPr lang="en-US" dirty="0" smtClean="0"/>
          </a:p>
          <a:p>
            <a:r>
              <a:rPr lang="en-US" dirty="0" smtClean="0"/>
              <a:t>Working Backwards!!</a:t>
            </a:r>
          </a:p>
          <a:p>
            <a:endParaRPr lang="en-US" dirty="0" smtClean="0"/>
          </a:p>
        </p:txBody>
      </p:sp>
      <p:sp>
        <p:nvSpPr>
          <p:cNvPr id="4" name="Slide Number Placeholder 3"/>
          <p:cNvSpPr>
            <a:spLocks noGrp="1"/>
          </p:cNvSpPr>
          <p:nvPr>
            <p:ph type="sldNum" sz="quarter" idx="10"/>
          </p:nvPr>
        </p:nvSpPr>
        <p:spPr/>
        <p:txBody>
          <a:bodyPr/>
          <a:lstStyle/>
          <a:p>
            <a:fld id="{8E060DBA-5B4D-D341-B0A6-2AD757DA1E91}" type="slidenum">
              <a:rPr lang="en-US" smtClean="0"/>
              <a:t>21</a:t>
            </a:fld>
            <a:endParaRPr lang="en-US"/>
          </a:p>
        </p:txBody>
      </p:sp>
    </p:spTree>
    <p:extLst>
      <p:ext uri="{BB962C8B-B14F-4D97-AF65-F5344CB8AC3E}">
        <p14:creationId xmlns:p14="http://schemas.microsoft.com/office/powerpoint/2010/main" val="10907803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Tay</a:t>
            </a:r>
            <a:endParaRPr lang="en-US" dirty="0" smtClean="0"/>
          </a:p>
          <a:p>
            <a:endParaRPr lang="en-US" dirty="0" smtClean="0"/>
          </a:p>
          <a:p>
            <a:r>
              <a:rPr lang="en-US" dirty="0" smtClean="0"/>
              <a:t>Thank you for coming!</a:t>
            </a:r>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22</a:t>
            </a:fld>
            <a:endParaRPr lang="en-US"/>
          </a:p>
        </p:txBody>
      </p:sp>
    </p:spTree>
    <p:extLst>
      <p:ext uri="{BB962C8B-B14F-4D97-AF65-F5344CB8AC3E}">
        <p14:creationId xmlns:p14="http://schemas.microsoft.com/office/powerpoint/2010/main" val="17710241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Tay</a:t>
            </a: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Health Problems: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NEP field</a:t>
            </a:r>
            <a:r>
              <a:rPr lang="en-US" sz="1200" kern="1200" baseline="0" dirty="0" smtClean="0">
                <a:solidFill>
                  <a:schemeClr val="tx1"/>
                </a:solidFill>
                <a:latin typeface="+mn-lt"/>
                <a:ea typeface="+mn-ea"/>
                <a:cs typeface="+mn-cs"/>
              </a:rPr>
              <a:t> staff</a:t>
            </a:r>
            <a:r>
              <a:rPr lang="en-US" sz="1200" kern="1200" dirty="0" smtClean="0">
                <a:solidFill>
                  <a:schemeClr val="tx1"/>
                </a:solidFill>
                <a:latin typeface="+mn-lt"/>
                <a:ea typeface="+mn-ea"/>
                <a:cs typeface="+mn-cs"/>
              </a:rPr>
              <a:t> are partaking in sedentary lifestyles where physical activity is limited due to their occupation that involves long distance trips. This lifestyle can put the drivers at risk for obesity and cardiovascular disease.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A 2</a:t>
            </a:r>
            <a:r>
              <a:rPr lang="en-US" sz="1200" baseline="30000" dirty="0" smtClean="0"/>
              <a:t>nd</a:t>
            </a:r>
            <a:r>
              <a:rPr lang="en-US" sz="1200" dirty="0" smtClean="0"/>
              <a:t> health problem involves risk of injury as the drivers are often required to unload NEP trucks full of heavy equipment after driving for many hours. A lack of awareness may predispose the drivers to long periods of sitting and then lifting heavy equipment from poor postural positions.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High stake injuries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NEP has taken</a:t>
            </a:r>
            <a:r>
              <a:rPr lang="en-US" sz="1200" baseline="0" dirty="0" smtClean="0"/>
              <a:t> a step and a goal step into health and wellness and we really want to build upon that.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3</a:t>
            </a:fld>
            <a:endParaRPr lang="en-US"/>
          </a:p>
        </p:txBody>
      </p:sp>
    </p:spTree>
    <p:extLst>
      <p:ext uri="{BB962C8B-B14F-4D97-AF65-F5344CB8AC3E}">
        <p14:creationId xmlns:p14="http://schemas.microsoft.com/office/powerpoint/2010/main" val="237108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prstClr val="black"/>
                </a:solidFill>
                <a:latin typeface="Calibri Light" panose="020F0302020204030204"/>
                <a:ea typeface="+mn-ea"/>
                <a:cs typeface="+mn-cs"/>
              </a:rPr>
              <a:t>Faith</a:t>
            </a:r>
          </a:p>
          <a:p>
            <a:endParaRPr lang="en-US" sz="1200" kern="1200" dirty="0" smtClean="0">
              <a:solidFill>
                <a:prstClr val="black"/>
              </a:solidFill>
              <a:latin typeface="Calibri Light" panose="020F0302020204030204"/>
              <a:ea typeface="+mn-ea"/>
              <a:cs typeface="+mn-cs"/>
            </a:endParaRPr>
          </a:p>
          <a:p>
            <a:r>
              <a:rPr lang="en-US" sz="1200" kern="1200" dirty="0" smtClean="0">
                <a:solidFill>
                  <a:prstClr val="black"/>
                </a:solidFill>
                <a:latin typeface="Calibri Light" panose="020F0302020204030204"/>
                <a:ea typeface="+mn-ea"/>
                <a:cs typeface="+mn-cs"/>
              </a:rPr>
              <a:t>This</a:t>
            </a:r>
            <a:r>
              <a:rPr lang="en-US" sz="1200" kern="1200" baseline="0" dirty="0" smtClean="0">
                <a:solidFill>
                  <a:prstClr val="black"/>
                </a:solidFill>
                <a:latin typeface="Calibri Light" panose="020F0302020204030204"/>
                <a:ea typeface="+mn-ea"/>
                <a:cs typeface="+mn-cs"/>
              </a:rPr>
              <a:t> is a truck:</a:t>
            </a:r>
          </a:p>
          <a:p>
            <a:r>
              <a:rPr lang="en-US" sz="1200" kern="1200" baseline="0" dirty="0" smtClean="0">
                <a:solidFill>
                  <a:prstClr val="black"/>
                </a:solidFill>
                <a:latin typeface="Calibri Light" panose="020F0302020204030204"/>
                <a:ea typeface="+mn-ea"/>
                <a:cs typeface="+mn-cs"/>
              </a:rPr>
              <a:t>Comment on the belly base</a:t>
            </a:r>
          </a:p>
          <a:p>
            <a:endParaRPr lang="en-US" sz="1200" kern="1200" dirty="0" smtClean="0">
              <a:solidFill>
                <a:prstClr val="black"/>
              </a:solidFill>
              <a:latin typeface="Calibri Light" panose="020F0302020204030204"/>
              <a:ea typeface="+mn-ea"/>
              <a:cs typeface="+mn-cs"/>
            </a:endParaRPr>
          </a:p>
          <a:p>
            <a:r>
              <a:rPr lang="en-US" sz="1200" kern="1200" dirty="0" smtClean="0">
                <a:solidFill>
                  <a:prstClr val="black"/>
                </a:solidFill>
                <a:latin typeface="Calibri Light" panose="020F0302020204030204"/>
                <a:ea typeface="+mn-ea"/>
                <a:cs typeface="+mn-cs"/>
              </a:rPr>
              <a:t>Priority Population</a:t>
            </a:r>
          </a:p>
          <a:p>
            <a:pPr marL="171450" indent="-171450">
              <a:buFont typeface="Arial" charset="0"/>
              <a:buChar char="•"/>
            </a:pPr>
            <a:r>
              <a:rPr lang="en-US" sz="1200" kern="1200" dirty="0" smtClean="0">
                <a:solidFill>
                  <a:prstClr val="black"/>
                </a:solidFill>
                <a:latin typeface="Calibri Light" panose="020F0302020204030204"/>
                <a:ea typeface="+mn-ea"/>
                <a:cs typeface="+mn-cs"/>
              </a:rPr>
              <a:t>Different events</a:t>
            </a:r>
          </a:p>
          <a:p>
            <a:pPr marL="171450" indent="-171450">
              <a:buFont typeface="Arial" charset="0"/>
              <a:buChar char="•"/>
            </a:pPr>
            <a:r>
              <a:rPr lang="en-US" sz="1200" kern="1200" dirty="0" smtClean="0">
                <a:solidFill>
                  <a:prstClr val="black"/>
                </a:solidFill>
                <a:latin typeface="Calibri Light" panose="020F0302020204030204"/>
                <a:ea typeface="+mn-ea"/>
                <a:cs typeface="+mn-cs"/>
              </a:rPr>
              <a:t>Long hours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smtClean="0">
                <a:solidFill>
                  <a:prstClr val="black"/>
                </a:solidFill>
                <a:latin typeface="Calibri Light" panose="020F0302020204030204"/>
                <a:ea typeface="+mn-ea"/>
                <a:cs typeface="+mn-cs"/>
              </a:rPr>
              <a:t>45-65</a:t>
            </a:r>
            <a:r>
              <a:rPr lang="en-US" sz="1200" kern="1200" baseline="0" dirty="0" smtClean="0">
                <a:solidFill>
                  <a:prstClr val="black"/>
                </a:solidFill>
                <a:latin typeface="Calibri Light" panose="020F0302020204030204"/>
                <a:ea typeface="+mn-ea"/>
                <a:cs typeface="+mn-cs"/>
              </a:rPr>
              <a:t> years = Truck Drivers (</a:t>
            </a:r>
            <a:r>
              <a:rPr lang="en-US" sz="1200" kern="1200" dirty="0" smtClean="0">
                <a:solidFill>
                  <a:prstClr val="black"/>
                </a:solidFill>
                <a:latin typeface="Calibri Light" panose="020F0302020204030204"/>
                <a:ea typeface="+mn-ea"/>
                <a:cs typeface="+mn-cs"/>
              </a:rPr>
              <a:t>Males)</a:t>
            </a:r>
            <a:endParaRPr lang="en-US" sz="1200" kern="1200" baseline="0" dirty="0" smtClean="0">
              <a:solidFill>
                <a:prstClr val="black"/>
              </a:solidFill>
              <a:latin typeface="Calibri Light" panose="020F0302020204030204"/>
              <a:ea typeface="+mn-ea"/>
              <a:cs typeface="+mn-cs"/>
            </a:endParaRPr>
          </a:p>
          <a:p>
            <a:pPr marL="171450" indent="-171450">
              <a:buFont typeface="Arial" charset="0"/>
              <a:buChar char="•"/>
            </a:pPr>
            <a:r>
              <a:rPr lang="en-US" sz="1200" kern="1200" baseline="0" dirty="0" smtClean="0">
                <a:solidFill>
                  <a:prstClr val="black"/>
                </a:solidFill>
                <a:latin typeface="Calibri Light" panose="020F0302020204030204"/>
                <a:ea typeface="+mn-ea"/>
                <a:cs typeface="+mn-cs"/>
              </a:rPr>
              <a:t>~30 years = engineers (only 3 females, rest males)</a:t>
            </a:r>
          </a:p>
          <a:p>
            <a:pPr marL="171450" indent="-171450">
              <a:buFont typeface="Arial" charset="0"/>
              <a:buChar char="•"/>
            </a:pPr>
            <a:endParaRPr lang="en-US" sz="1200" kern="1200" dirty="0" smtClean="0">
              <a:solidFill>
                <a:prstClr val="black"/>
              </a:solidFill>
              <a:latin typeface="Calibri Light" panose="020F0302020204030204"/>
              <a:ea typeface="+mn-ea"/>
              <a:cs typeface="+mn-cs"/>
            </a:endParaRPr>
          </a:p>
          <a:p>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4</a:t>
            </a:fld>
            <a:endParaRPr lang="en-US"/>
          </a:p>
        </p:txBody>
      </p:sp>
    </p:spTree>
    <p:extLst>
      <p:ext uri="{BB962C8B-B14F-4D97-AF65-F5344CB8AC3E}">
        <p14:creationId xmlns:p14="http://schemas.microsoft.com/office/powerpoint/2010/main" val="19828593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Faith</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5</a:t>
            </a:fld>
            <a:endParaRPr lang="en-US"/>
          </a:p>
        </p:txBody>
      </p:sp>
    </p:spTree>
    <p:extLst>
      <p:ext uri="{BB962C8B-B14F-4D97-AF65-F5344CB8AC3E}">
        <p14:creationId xmlns:p14="http://schemas.microsoft.com/office/powerpoint/2010/main" val="1511377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Faith</a:t>
            </a:r>
          </a:p>
          <a:p>
            <a:endParaRPr lang="en-US" dirty="0" smtClean="0"/>
          </a:p>
          <a:p>
            <a:r>
              <a:rPr lang="en-US" dirty="0" smtClean="0"/>
              <a:t>We want to get people more involved with where these people are working. We want them to get involved in the gyms</a:t>
            </a:r>
          </a:p>
          <a:p>
            <a:endParaRPr lang="en-US" dirty="0" smtClean="0"/>
          </a:p>
          <a:p>
            <a:r>
              <a:rPr lang="en-US" dirty="0" smtClean="0"/>
              <a:t>After</a:t>
            </a:r>
            <a:r>
              <a:rPr lang="en-US" baseline="0" dirty="0" smtClean="0"/>
              <a:t> the first year, we’d like to get 10 people involved in gyms however eventually the goal is to get everyone involved. </a:t>
            </a:r>
          </a:p>
          <a:p>
            <a:endParaRPr lang="en-US" baseline="0" dirty="0" smtClean="0"/>
          </a:p>
          <a:p>
            <a:r>
              <a:rPr lang="en-US" baseline="0" dirty="0" smtClean="0"/>
              <a:t>OR getting 10 people involved with using fitness centers in the hotels they’re staying at since we were told they usually end up staying there a few nights (3-5 average) </a:t>
            </a:r>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6</a:t>
            </a:fld>
            <a:endParaRPr lang="en-US"/>
          </a:p>
        </p:txBody>
      </p:sp>
    </p:spTree>
    <p:extLst>
      <p:ext uri="{BB962C8B-B14F-4D97-AF65-F5344CB8AC3E}">
        <p14:creationId xmlns:p14="http://schemas.microsoft.com/office/powerpoint/2010/main" val="898584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Ash</a:t>
            </a:r>
          </a:p>
          <a:p>
            <a:endParaRPr lang="en-US" baseline="0" dirty="0" smtClean="0"/>
          </a:p>
          <a:p>
            <a:r>
              <a:rPr lang="en-US" baseline="0" dirty="0" smtClean="0"/>
              <a:t>Table of Contents</a:t>
            </a:r>
          </a:p>
          <a:p>
            <a:endParaRPr lang="en-US" baseline="0" dirty="0" smtClean="0"/>
          </a:p>
          <a:p>
            <a:r>
              <a:rPr lang="en-US" baseline="0" dirty="0" smtClean="0"/>
              <a:t>Just make them think about doing the physical activity</a:t>
            </a:r>
          </a:p>
          <a:p>
            <a:endParaRPr lang="en-US" baseline="0" dirty="0" smtClean="0"/>
          </a:p>
        </p:txBody>
      </p:sp>
      <p:sp>
        <p:nvSpPr>
          <p:cNvPr id="4" name="Slide Number Placeholder 3"/>
          <p:cNvSpPr>
            <a:spLocks noGrp="1"/>
          </p:cNvSpPr>
          <p:nvPr>
            <p:ph type="sldNum" sz="quarter" idx="10"/>
          </p:nvPr>
        </p:nvSpPr>
        <p:spPr/>
        <p:txBody>
          <a:bodyPr/>
          <a:lstStyle/>
          <a:p>
            <a:fld id="{9C0B5861-6771-324E-8922-E43BFA96EFDE}" type="slidenum">
              <a:rPr lang="en-US" smtClean="0"/>
              <a:t>7</a:t>
            </a:fld>
            <a:endParaRPr lang="en-US"/>
          </a:p>
        </p:txBody>
      </p:sp>
    </p:spTree>
    <p:extLst>
      <p:ext uri="{BB962C8B-B14F-4D97-AF65-F5344CB8AC3E}">
        <p14:creationId xmlns:p14="http://schemas.microsoft.com/office/powerpoint/2010/main" val="271933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err="1" smtClean="0"/>
              <a:t>Destinie</a:t>
            </a:r>
            <a:endParaRPr lang="en-US" baseline="0" dirty="0" smtClean="0"/>
          </a:p>
          <a:p>
            <a:endParaRPr lang="en-US" baseline="0" dirty="0" smtClean="0"/>
          </a:p>
          <a:p>
            <a:r>
              <a:rPr lang="en-US" baseline="0" dirty="0" smtClean="0"/>
              <a:t>SESSION 1</a:t>
            </a:r>
          </a:p>
          <a:p>
            <a:endParaRPr lang="en-US" baseline="0" dirty="0" smtClean="0"/>
          </a:p>
          <a:p>
            <a:r>
              <a:rPr lang="en-US" baseline="0" dirty="0" smtClean="0"/>
              <a:t>Strongly disagree, disagree, neutral, agree. Strongly agree</a:t>
            </a:r>
          </a:p>
          <a:p>
            <a:endParaRPr lang="en-US" baseline="0" dirty="0" smtClean="0"/>
          </a:p>
          <a:p>
            <a:pPr marL="228600" indent="-228600">
              <a:buAutoNum type="arabicPeriod"/>
            </a:pPr>
            <a:r>
              <a:rPr lang="en-US" baseline="0" dirty="0" smtClean="0"/>
              <a:t>I am healthy</a:t>
            </a:r>
          </a:p>
          <a:p>
            <a:pPr marL="228600" indent="-228600">
              <a:buAutoNum type="arabicPeriod"/>
            </a:pPr>
            <a:r>
              <a:rPr lang="en-US" baseline="0" dirty="0" smtClean="0"/>
              <a:t>I can spend 10 more min walking everyday</a:t>
            </a:r>
          </a:p>
          <a:p>
            <a:pPr marL="228600" indent="-228600">
              <a:buAutoNum type="arabicPeriod"/>
            </a:pPr>
            <a:r>
              <a:rPr lang="en-US" baseline="0" dirty="0" smtClean="0"/>
              <a:t>I can find a place/time to stretch while on the road</a:t>
            </a:r>
          </a:p>
          <a:p>
            <a:pPr marL="228600" indent="-228600">
              <a:buAutoNum type="arabicPeriod"/>
            </a:pPr>
            <a:r>
              <a:rPr lang="en-US" baseline="0" dirty="0" smtClean="0"/>
              <a:t>I am comfortable working with resistance bands</a:t>
            </a:r>
          </a:p>
          <a:p>
            <a:pPr marL="228600" indent="-228600">
              <a:buAutoNum type="arabicPeriod"/>
            </a:pPr>
            <a:r>
              <a:rPr lang="en-US" baseline="0" dirty="0" smtClean="0"/>
              <a:t>I have never been injured unloading the belly base </a:t>
            </a:r>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9C0B5861-6771-324E-8922-E43BFA96EFDE}" type="slidenum">
              <a:rPr lang="en-US" smtClean="0"/>
              <a:t>8</a:t>
            </a:fld>
            <a:endParaRPr lang="en-US"/>
          </a:p>
        </p:txBody>
      </p:sp>
    </p:spTree>
    <p:extLst>
      <p:ext uri="{BB962C8B-B14F-4D97-AF65-F5344CB8AC3E}">
        <p14:creationId xmlns:p14="http://schemas.microsoft.com/office/powerpoint/2010/main" val="9786515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Ash</a:t>
            </a:r>
          </a:p>
          <a:p>
            <a:endParaRPr lang="en-US" baseline="0" dirty="0" smtClean="0"/>
          </a:p>
          <a:p>
            <a:r>
              <a:rPr lang="en-US" baseline="0" dirty="0" smtClean="0"/>
              <a:t>SESSION 2</a:t>
            </a:r>
          </a:p>
          <a:p>
            <a:endParaRPr lang="en-US" baseline="0" dirty="0" smtClean="0"/>
          </a:p>
          <a:p>
            <a:r>
              <a:rPr lang="en-US" baseline="0" dirty="0" smtClean="0"/>
              <a:t>Goals will be added in the logs, section for short term and long term. At the end of the program, they will be assessed and changed and ask questions if they met their goals. If they did, how so? </a:t>
            </a:r>
          </a:p>
          <a:p>
            <a:endParaRPr lang="en-US" baseline="0" dirty="0" smtClean="0"/>
          </a:p>
          <a:p>
            <a:r>
              <a:rPr lang="en-US" baseline="0" dirty="0" smtClean="0"/>
              <a:t>Competitions between the drivers and engineers involved:</a:t>
            </a:r>
          </a:p>
          <a:p>
            <a:endParaRPr lang="en-US" baseline="0" dirty="0" smtClean="0"/>
          </a:p>
          <a:p>
            <a:r>
              <a:rPr lang="en-US" baseline="0" dirty="0" smtClean="0"/>
              <a:t>First Place –Free one year gym membership!</a:t>
            </a:r>
          </a:p>
          <a:p>
            <a:r>
              <a:rPr lang="en-US" baseline="0" dirty="0" smtClean="0"/>
              <a:t>Seconds Place – Monetary prize </a:t>
            </a:r>
          </a:p>
          <a:p>
            <a:r>
              <a:rPr lang="en-US" baseline="0" dirty="0" smtClean="0"/>
              <a:t>Third Place - Meal vouchers or gift cards </a:t>
            </a:r>
            <a:endParaRPr lang="en-US" dirty="0"/>
          </a:p>
        </p:txBody>
      </p:sp>
      <p:sp>
        <p:nvSpPr>
          <p:cNvPr id="4" name="Slide Number Placeholder 3"/>
          <p:cNvSpPr>
            <a:spLocks noGrp="1"/>
          </p:cNvSpPr>
          <p:nvPr>
            <p:ph type="sldNum" sz="quarter" idx="10"/>
          </p:nvPr>
        </p:nvSpPr>
        <p:spPr/>
        <p:txBody>
          <a:bodyPr/>
          <a:lstStyle/>
          <a:p>
            <a:fld id="{9C0B5861-6771-324E-8922-E43BFA96EFDE}" type="slidenum">
              <a:rPr lang="en-US" smtClean="0"/>
              <a:t>9</a:t>
            </a:fld>
            <a:endParaRPr lang="en-US"/>
          </a:p>
        </p:txBody>
      </p:sp>
    </p:spTree>
    <p:extLst>
      <p:ext uri="{BB962C8B-B14F-4D97-AF65-F5344CB8AC3E}">
        <p14:creationId xmlns:p14="http://schemas.microsoft.com/office/powerpoint/2010/main" val="20917427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635A9C0A-E11A-4E2C-BC0C-EA8D13A677AE}" type="datetimeFigureOut">
              <a:rPr lang="en-US" smtClean="0"/>
              <a:pPr/>
              <a:t>11/30/2015</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803033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5A9C0A-E11A-4E2C-BC0C-EA8D13A677AE}" type="datetimeFigureOut">
              <a:rPr lang="en-US" smtClean="0"/>
              <a:pPr/>
              <a:t>11/30/2015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1103741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35A9C0A-E11A-4E2C-BC0C-EA8D13A677AE}" type="datetimeFigureOut">
              <a:rPr lang="en-US" smtClean="0"/>
              <a:pPr/>
              <a:t>11/30/2015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620756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35A9C0A-E11A-4E2C-BC0C-EA8D13A677AE}" type="datetimeFigureOut">
              <a:rPr lang="en-US" smtClean="0"/>
              <a:pPr/>
              <a:t>11/30/2015</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63CFB03-5E53-4A67-A252-09C044D6D8EE}"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86938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35A9C0A-E11A-4E2C-BC0C-EA8D13A677AE}" type="datetimeFigureOut">
              <a:rPr lang="en-US" smtClean="0"/>
              <a:pPr/>
              <a:t>11/30/2015</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1283079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35A9C0A-E11A-4E2C-BC0C-EA8D13A677AE}" type="datetimeFigureOut">
              <a:rPr lang="en-US" smtClean="0"/>
              <a:pPr/>
              <a:t>11/30/2015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1836730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635A9C0A-E11A-4E2C-BC0C-EA8D13A677AE}" type="datetimeFigureOut">
              <a:rPr lang="en-US" smtClean="0"/>
              <a:pPr/>
              <a:t>11/30/2015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20074708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5A9C0A-E11A-4E2C-BC0C-EA8D13A677AE}" type="datetimeFigureOut">
              <a:rPr lang="en-US" smtClean="0"/>
              <a:pPr/>
              <a:t>11/30/2015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4463592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635A9C0A-E11A-4E2C-BC0C-EA8D13A677AE}" type="datetimeFigureOut">
              <a:rPr lang="en-US" smtClean="0"/>
              <a:pPr/>
              <a:t>11/30/2015</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7998214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35A9C0A-E11A-4E2C-BC0C-EA8D13A677AE}" type="datetimeFigureOut">
              <a:rPr lang="en-US" smtClean="0"/>
              <a:pPr/>
              <a:t>11/30/2015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1799721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635A9C0A-E11A-4E2C-BC0C-EA8D13A677AE}" type="datetimeFigureOut">
              <a:rPr lang="en-US" smtClean="0"/>
              <a:pPr/>
              <a:t>11/30/2015</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606536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35A9C0A-E11A-4E2C-BC0C-EA8D13A677AE}" type="datetimeFigureOut">
              <a:rPr lang="en-US" smtClean="0"/>
              <a:pPr/>
              <a:t>11/30/2015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2096440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35A9C0A-E11A-4E2C-BC0C-EA8D13A677AE}" type="datetimeFigureOut">
              <a:rPr lang="en-US" smtClean="0"/>
              <a:pPr/>
              <a:t>11/30/2015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1114698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35A9C0A-E11A-4E2C-BC0C-EA8D13A677AE}" type="datetimeFigureOut">
              <a:rPr lang="en-US" smtClean="0"/>
              <a:pPr/>
              <a:t>11/30/2015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98622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5A9C0A-E11A-4E2C-BC0C-EA8D13A677AE}" type="datetimeFigureOut">
              <a:rPr lang="en-US" smtClean="0"/>
              <a:pPr/>
              <a:t>11/30/2015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1832011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5A9C0A-E11A-4E2C-BC0C-EA8D13A677AE}" type="datetimeFigureOut">
              <a:rPr lang="en-US" smtClean="0"/>
              <a:pPr/>
              <a:t>11/30/2015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1371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35A9C0A-E11A-4E2C-BC0C-EA8D13A677AE}" type="datetimeFigureOut">
              <a:rPr lang="en-US" smtClean="0"/>
              <a:pPr/>
              <a:t>11/30/2015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3CFB03-5E53-4A67-A252-09C044D6D8EE}" type="slidenum">
              <a:rPr lang="en-US" smtClean="0"/>
              <a:pPr/>
              <a:t>‹#›</a:t>
            </a:fld>
            <a:endParaRPr lang="en-US"/>
          </a:p>
        </p:txBody>
      </p:sp>
    </p:spTree>
    <p:extLst>
      <p:ext uri="{BB962C8B-B14F-4D97-AF65-F5344CB8AC3E}">
        <p14:creationId xmlns:p14="http://schemas.microsoft.com/office/powerpoint/2010/main" val="1579980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35A9C0A-E11A-4E2C-BC0C-EA8D13A677AE}" type="datetimeFigureOut">
              <a:rPr lang="en-US" smtClean="0"/>
              <a:pPr/>
              <a:t>11/30/2015</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63CFB03-5E53-4A67-A252-09C044D6D8EE}" type="slidenum">
              <a:rPr lang="en-US" smtClean="0"/>
              <a:pPr/>
              <a:t>‹#›</a:t>
            </a:fld>
            <a:endParaRPr lang="en-US"/>
          </a:p>
        </p:txBody>
      </p:sp>
    </p:spTree>
    <p:extLst>
      <p:ext uri="{BB962C8B-B14F-4D97-AF65-F5344CB8AC3E}">
        <p14:creationId xmlns:p14="http://schemas.microsoft.com/office/powerpoint/2010/main" val="166161006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tiff"/><Relationship Id="rId4" Type="http://schemas.openxmlformats.org/officeDocument/2006/relationships/image" Target="../media/image19.tif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3.tiff"/></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tif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12.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40233" y="-182880"/>
            <a:ext cx="9182793" cy="3526314"/>
          </a:xfrm>
        </p:spPr>
        <p:txBody>
          <a:bodyPr>
            <a:noAutofit/>
          </a:bodyPr>
          <a:lstStyle/>
          <a:p>
            <a:r>
              <a:rPr lang="en-US" sz="6600" b="1" dirty="0" smtClean="0">
                <a:solidFill>
                  <a:srgbClr val="FF0000"/>
                </a:solidFill>
              </a:rPr>
              <a:t>Physical Activity Program for Nep Field Staff</a:t>
            </a:r>
            <a:endParaRPr lang="en-US" sz="6600" b="1" dirty="0">
              <a:solidFill>
                <a:srgbClr val="FF0000"/>
              </a:solidFill>
            </a:endParaRPr>
          </a:p>
        </p:txBody>
      </p:sp>
      <p:sp>
        <p:nvSpPr>
          <p:cNvPr id="3" name="Subtitle 2"/>
          <p:cNvSpPr>
            <a:spLocks noGrp="1"/>
          </p:cNvSpPr>
          <p:nvPr>
            <p:ph type="subTitle" idx="1"/>
          </p:nvPr>
        </p:nvSpPr>
        <p:spPr>
          <a:xfrm>
            <a:off x="1379914" y="3855576"/>
            <a:ext cx="9526384" cy="1655762"/>
          </a:xfrm>
        </p:spPr>
        <p:txBody>
          <a:bodyPr>
            <a:normAutofit/>
          </a:bodyPr>
          <a:lstStyle/>
          <a:p>
            <a:r>
              <a:rPr lang="en-US" sz="3200" b="1" dirty="0" smtClean="0"/>
              <a:t>Ashley Broderick, Taylor </a:t>
            </a:r>
            <a:r>
              <a:rPr lang="en-US" sz="3200" b="1" dirty="0" err="1" smtClean="0"/>
              <a:t>Kohr</a:t>
            </a:r>
            <a:r>
              <a:rPr lang="en-US" sz="3200" b="1" dirty="0" smtClean="0"/>
              <a:t>, Faith </a:t>
            </a:r>
            <a:r>
              <a:rPr lang="en-US" sz="3200" b="1" dirty="0" err="1" smtClean="0"/>
              <a:t>Gregorchik</a:t>
            </a:r>
            <a:r>
              <a:rPr lang="en-US" sz="3200" b="1" dirty="0" smtClean="0"/>
              <a:t>, and </a:t>
            </a:r>
            <a:r>
              <a:rPr lang="en-US" sz="3200" b="1" dirty="0" err="1" smtClean="0"/>
              <a:t>Destinie</a:t>
            </a:r>
            <a:r>
              <a:rPr lang="en-US" sz="3200" b="1" dirty="0" smtClean="0"/>
              <a:t> Gibbs</a:t>
            </a:r>
            <a:endParaRPr lang="en-US" sz="3200" b="1" dirty="0"/>
          </a:p>
        </p:txBody>
      </p:sp>
    </p:spTree>
    <p:extLst>
      <p:ext uri="{BB962C8B-B14F-4D97-AF65-F5344CB8AC3E}">
        <p14:creationId xmlns:p14="http://schemas.microsoft.com/office/powerpoint/2010/main" val="12435931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16084" y="401703"/>
            <a:ext cx="8610600" cy="1293028"/>
          </a:xfrm>
        </p:spPr>
        <p:txBody>
          <a:bodyPr>
            <a:normAutofit/>
          </a:bodyPr>
          <a:lstStyle/>
          <a:p>
            <a:pPr algn="ctr"/>
            <a:r>
              <a:rPr lang="en-US" sz="6000" dirty="0" smtClean="0"/>
              <a:t>Logging</a:t>
            </a:r>
            <a:endParaRPr lang="en-US" sz="6000" dirty="0"/>
          </a:p>
        </p:txBody>
      </p:sp>
      <p:sp>
        <p:nvSpPr>
          <p:cNvPr id="3" name="Content Placeholder 2"/>
          <p:cNvSpPr>
            <a:spLocks noGrp="1"/>
          </p:cNvSpPr>
          <p:nvPr>
            <p:ph idx="1"/>
          </p:nvPr>
        </p:nvSpPr>
        <p:spPr>
          <a:xfrm>
            <a:off x="3813163" y="2519055"/>
            <a:ext cx="10820400" cy="4024125"/>
          </a:xfrm>
        </p:spPr>
        <p:txBody>
          <a:bodyPr/>
          <a:lstStyle/>
          <a:p>
            <a:pPr algn="ctr"/>
            <a:r>
              <a:rPr lang="en-US" sz="4400" dirty="0" smtClean="0">
                <a:solidFill>
                  <a:prstClr val="black"/>
                </a:solidFill>
                <a:latin typeface="Calibri Light" panose="020F0302020204030204"/>
                <a:ea typeface="+mj-ea"/>
                <a:cs typeface="+mj-cs"/>
              </a:rPr>
              <a:t>Journals</a:t>
            </a:r>
          </a:p>
          <a:p>
            <a:pPr algn="ctr"/>
            <a:r>
              <a:rPr lang="en-US" sz="4400" dirty="0" smtClean="0">
                <a:solidFill>
                  <a:prstClr val="black"/>
                </a:solidFill>
                <a:latin typeface="Calibri Light" panose="020F0302020204030204"/>
                <a:ea typeface="+mj-ea"/>
                <a:cs typeface="+mj-cs"/>
              </a:rPr>
              <a:t> Incentives &amp; Rewards</a:t>
            </a:r>
          </a:p>
        </p:txBody>
      </p:sp>
      <p:pic>
        <p:nvPicPr>
          <p:cNvPr id="5" name="Picture 4"/>
          <p:cNvPicPr>
            <a:picLocks noChangeAspect="1"/>
          </p:cNvPicPr>
          <p:nvPr/>
        </p:nvPicPr>
        <p:blipFill>
          <a:blip r:embed="rId3">
            <a:alphaModFix amt="85000"/>
            <a:extLst>
              <a:ext uri="{28A0092B-C50C-407E-A947-70E740481C1C}">
                <a14:useLocalDpi xmlns:a14="http://schemas.microsoft.com/office/drawing/2010/main"/>
              </a:ext>
            </a:extLst>
          </a:blip>
          <a:stretch>
            <a:fillRect/>
          </a:stretch>
        </p:blipFill>
        <p:spPr>
          <a:xfrm rot="19951074">
            <a:off x="1800083" y="441042"/>
            <a:ext cx="3876027" cy="5795928"/>
          </a:xfrm>
          <a:prstGeom prst="rect">
            <a:avLst/>
          </a:prstGeom>
        </p:spPr>
      </p:pic>
    </p:spTree>
    <p:extLst>
      <p:ext uri="{BB962C8B-B14F-4D97-AF65-F5344CB8AC3E}">
        <p14:creationId xmlns:p14="http://schemas.microsoft.com/office/powerpoint/2010/main" val="377330776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84532" y="2414649"/>
            <a:ext cx="10515600" cy="1325563"/>
          </a:xfrm>
        </p:spPr>
        <p:txBody>
          <a:bodyPr>
            <a:normAutofit fontScale="90000"/>
          </a:bodyPr>
          <a:lstStyle/>
          <a:p>
            <a:pPr algn="ctr"/>
            <a:r>
              <a:rPr lang="en-US" sz="6700" dirty="0" smtClean="0">
                <a:solidFill>
                  <a:prstClr val="black"/>
                </a:solidFill>
              </a:rPr>
              <a:t>Resistance Bands</a:t>
            </a:r>
            <a:r>
              <a:rPr lang="en-US" dirty="0">
                <a:solidFill>
                  <a:prstClr val="black"/>
                </a:solidFill>
              </a:rPr>
              <a:t/>
            </a:r>
            <a:br>
              <a:rPr lang="en-US" dirty="0">
                <a:solidFill>
                  <a:prstClr val="black"/>
                </a:solidFill>
              </a:rPr>
            </a:br>
            <a:endParaRPr lang="en-US" dirty="0"/>
          </a:p>
        </p:txBody>
      </p:sp>
      <p:sp>
        <p:nvSpPr>
          <p:cNvPr id="3" name="Content Placeholder 2"/>
          <p:cNvSpPr>
            <a:spLocks noGrp="1"/>
          </p:cNvSpPr>
          <p:nvPr>
            <p:ph idx="1"/>
          </p:nvPr>
        </p:nvSpPr>
        <p:spPr>
          <a:xfrm>
            <a:off x="1169276" y="2944977"/>
            <a:ext cx="10515600" cy="4351338"/>
          </a:xfrm>
        </p:spPr>
        <p:txBody>
          <a:bodyPr>
            <a:normAutofit/>
          </a:bodyPr>
          <a:lstStyle/>
          <a:p>
            <a:pPr marL="0" indent="0" algn="ctr">
              <a:buNone/>
            </a:pPr>
            <a:endParaRPr lang="en-US" sz="4000" dirty="0" smtClean="0">
              <a:solidFill>
                <a:prstClr val="black"/>
              </a:solidFill>
              <a:latin typeface="Calibri Light" panose="020F0302020204030204"/>
              <a:ea typeface="+mj-ea"/>
              <a:cs typeface="+mj-cs"/>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6979" y="3971732"/>
            <a:ext cx="8567324" cy="2724111"/>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376112" y="565265"/>
            <a:ext cx="3406467" cy="3406467"/>
          </a:xfrm>
          <a:prstGeom prst="rect">
            <a:avLst/>
          </a:prstGeom>
        </p:spPr>
      </p:pic>
    </p:spTree>
    <p:extLst>
      <p:ext uri="{BB962C8B-B14F-4D97-AF65-F5344CB8AC3E}">
        <p14:creationId xmlns:p14="http://schemas.microsoft.com/office/powerpoint/2010/main" val="1305277519"/>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p:tgtEl>
                                          <p:spTgt spid="5"/>
                                        </p:tgtEl>
                                        <p:attrNameLst>
                                          <p:attrName>ppt_y</p:attrName>
                                        </p:attrNameLst>
                                      </p:cBhvr>
                                      <p:tavLst>
                                        <p:tav tm="0">
                                          <p:val>
                                            <p:strVal val="#ppt_y+#ppt_h*1.125000"/>
                                          </p:val>
                                        </p:tav>
                                        <p:tav tm="100000">
                                          <p:val>
                                            <p:strVal val="#ppt_y"/>
                                          </p:val>
                                        </p:tav>
                                      </p:tavLst>
                                    </p:anim>
                                    <p:animEffect transition="in" filter="wipe(up)">
                                      <p:cBhvr>
                                        <p:cTn id="8" dur="1000"/>
                                        <p:tgtEl>
                                          <p:spTgt spid="5"/>
                                        </p:tgtEl>
                                      </p:cBhvr>
                                    </p:animEffect>
                                  </p:childTnLst>
                                </p:cTn>
                              </p:par>
                              <p:par>
                                <p:cTn id="9" presetID="1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p:tgtEl>
                                          <p:spTgt spid="4"/>
                                        </p:tgtEl>
                                        <p:attrNameLst>
                                          <p:attrName>ppt_y</p:attrName>
                                        </p:attrNameLst>
                                      </p:cBhvr>
                                      <p:tavLst>
                                        <p:tav tm="0">
                                          <p:val>
                                            <p:strVal val="#ppt_y+#ppt_h*1.125000"/>
                                          </p:val>
                                        </p:tav>
                                        <p:tav tm="100000">
                                          <p:val>
                                            <p:strVal val="#ppt_y"/>
                                          </p:val>
                                        </p:tav>
                                      </p:tavLst>
                                    </p:anim>
                                    <p:animEffect transition="in" filter="wipe(up)">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91275" y="445399"/>
            <a:ext cx="10515600" cy="1325563"/>
          </a:xfrm>
        </p:spPr>
        <p:txBody>
          <a:bodyPr>
            <a:noAutofit/>
          </a:bodyPr>
          <a:lstStyle/>
          <a:p>
            <a:pPr algn="ctr"/>
            <a:r>
              <a:rPr lang="en-US" sz="6000" dirty="0" smtClean="0"/>
              <a:t>Here’s a tip!</a:t>
            </a:r>
            <a:endParaRPr lang="en-US" sz="6000" dirty="0"/>
          </a:p>
        </p:txBody>
      </p:sp>
      <p:sp>
        <p:nvSpPr>
          <p:cNvPr id="3" name="Content Placeholder 2"/>
          <p:cNvSpPr>
            <a:spLocks noGrp="1"/>
          </p:cNvSpPr>
          <p:nvPr>
            <p:ph idx="1"/>
          </p:nvPr>
        </p:nvSpPr>
        <p:spPr>
          <a:xfrm>
            <a:off x="-1564130" y="2506662"/>
            <a:ext cx="10515600" cy="4351338"/>
          </a:xfrm>
        </p:spPr>
        <p:txBody>
          <a:bodyPr>
            <a:normAutofit/>
          </a:bodyPr>
          <a:lstStyle/>
          <a:p>
            <a:pPr algn="ctr"/>
            <a:r>
              <a:rPr lang="en-US" sz="4400" dirty="0" smtClean="0">
                <a:solidFill>
                  <a:prstClr val="black"/>
                </a:solidFill>
                <a:latin typeface="Calibri Light" panose="020F0302020204030204"/>
                <a:ea typeface="+mj-ea"/>
                <a:cs typeface="+mj-cs"/>
              </a:rPr>
              <a:t>Stretching/Moving on the road</a:t>
            </a:r>
          </a:p>
          <a:p>
            <a:pPr algn="ctr"/>
            <a:r>
              <a:rPr lang="en-US" sz="4400" dirty="0" smtClean="0">
                <a:solidFill>
                  <a:prstClr val="black"/>
                </a:solidFill>
                <a:latin typeface="Calibri Light" panose="020F0302020204030204"/>
                <a:ea typeface="+mj-ea"/>
                <a:cs typeface="+mj-cs"/>
              </a:rPr>
              <a:t>Newsletters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348450" y="2128058"/>
            <a:ext cx="4843549" cy="4542882"/>
          </a:xfrm>
          <a:prstGeom prst="rect">
            <a:avLst/>
          </a:prstGeom>
        </p:spPr>
      </p:pic>
    </p:spTree>
    <p:extLst>
      <p:ext uri="{BB962C8B-B14F-4D97-AF65-F5344CB8AC3E}">
        <p14:creationId xmlns:p14="http://schemas.microsoft.com/office/powerpoint/2010/main" val="315408580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1943" y="835259"/>
            <a:ext cx="12065923" cy="2177935"/>
          </a:xfrm>
        </p:spPr>
        <p:txBody>
          <a:bodyPr/>
          <a:lstStyle/>
          <a:p>
            <a:pPr marL="0" indent="0">
              <a:buNone/>
            </a:pPr>
            <a:endParaRPr lang="en-US" sz="4400" dirty="0" smtClean="0">
              <a:solidFill>
                <a:prstClr val="black"/>
              </a:solidFill>
              <a:latin typeface="Calibri Light" panose="020F0302020204030204"/>
              <a:ea typeface="+mj-ea"/>
              <a:cs typeface="+mj-cs"/>
            </a:endParaRPr>
          </a:p>
          <a:p>
            <a:pPr marL="0" indent="0" algn="ctr">
              <a:buNone/>
            </a:pPr>
            <a:r>
              <a:rPr lang="en-US" sz="6000" dirty="0" smtClean="0">
                <a:solidFill>
                  <a:prstClr val="black"/>
                </a:solidFill>
                <a:latin typeface="Calibri Light" panose="020F0302020204030204"/>
                <a:ea typeface="+mj-ea"/>
                <a:cs typeface="+mj-cs"/>
              </a:rPr>
              <a:t>Moving Forward</a:t>
            </a:r>
            <a:endParaRPr lang="en-US" sz="6000" dirty="0"/>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1761" y="3004994"/>
            <a:ext cx="5167519" cy="3283528"/>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a:stretch>
            <a:fillRect/>
          </a:stretch>
        </p:blipFill>
        <p:spPr>
          <a:xfrm rot="20226134">
            <a:off x="7296380" y="2959158"/>
            <a:ext cx="3375198" cy="3375198"/>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321263" y="67336"/>
            <a:ext cx="4181473" cy="3136104"/>
          </a:xfrm>
          <a:prstGeom prst="ellipse">
            <a:avLst/>
          </a:prstGeom>
          <a:ln>
            <a:noFill/>
          </a:ln>
          <a:effectLst>
            <a:softEdge rad="112500"/>
          </a:effectLst>
        </p:spPr>
      </p:pic>
    </p:spTree>
    <p:extLst>
      <p:ext uri="{BB962C8B-B14F-4D97-AF65-F5344CB8AC3E}">
        <p14:creationId xmlns:p14="http://schemas.microsoft.com/office/powerpoint/2010/main" val="204921340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1000"/>
                                        <p:tgtEl>
                                          <p:spTgt spid="7"/>
                                        </p:tgtEl>
                                      </p:cBhvr>
                                    </p:animEffect>
                                  </p:childTnLst>
                                </p:cTn>
                              </p:par>
                              <p:par>
                                <p:cTn id="11" presetID="9"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261925"/>
            <a:ext cx="8610600" cy="1293028"/>
          </a:xfrm>
        </p:spPr>
        <p:txBody>
          <a:bodyPr>
            <a:normAutofit/>
          </a:bodyPr>
          <a:lstStyle/>
          <a:p>
            <a:r>
              <a:rPr lang="en-US" sz="5400" dirty="0" smtClean="0"/>
              <a:t>Process Evaluation</a:t>
            </a:r>
            <a:endParaRPr lang="en-US" sz="5400" dirty="0"/>
          </a:p>
        </p:txBody>
      </p:sp>
      <p:sp>
        <p:nvSpPr>
          <p:cNvPr id="3" name="Content Placeholder 2"/>
          <p:cNvSpPr>
            <a:spLocks noGrp="1"/>
          </p:cNvSpPr>
          <p:nvPr>
            <p:ph idx="1"/>
          </p:nvPr>
        </p:nvSpPr>
        <p:spPr>
          <a:xfrm>
            <a:off x="231820" y="1388698"/>
            <a:ext cx="5035639" cy="5035640"/>
          </a:xfrm>
        </p:spPr>
        <p:txBody>
          <a:bodyPr>
            <a:normAutofit fontScale="92500" lnSpcReduction="10000"/>
          </a:bodyPr>
          <a:lstStyle/>
          <a:p>
            <a:pPr marL="0" indent="0">
              <a:buNone/>
            </a:pPr>
            <a:r>
              <a:rPr lang="en-US" sz="3500" b="1" dirty="0" smtClean="0"/>
              <a:t>Indicators:</a:t>
            </a:r>
            <a:r>
              <a:rPr lang="en-US" dirty="0"/>
              <a:t>		</a:t>
            </a:r>
          </a:p>
          <a:p>
            <a:r>
              <a:rPr lang="en-US" sz="3200" dirty="0"/>
              <a:t>Initial thoughts, needs, assessments</a:t>
            </a:r>
          </a:p>
          <a:p>
            <a:endParaRPr lang="en-US" sz="3200" dirty="0"/>
          </a:p>
          <a:p>
            <a:r>
              <a:rPr lang="en-US" sz="3200" dirty="0"/>
              <a:t>Tracking </a:t>
            </a:r>
            <a:r>
              <a:rPr lang="en-US" sz="3200" dirty="0" smtClean="0"/>
              <a:t>progress</a:t>
            </a:r>
          </a:p>
          <a:p>
            <a:pPr marL="0" indent="0">
              <a:buNone/>
            </a:pPr>
            <a:endParaRPr lang="en-US" sz="3200" dirty="0"/>
          </a:p>
          <a:p>
            <a:r>
              <a:rPr lang="en-US" sz="3200" dirty="0"/>
              <a:t>Communication while on the road </a:t>
            </a:r>
          </a:p>
          <a:p>
            <a:endParaRPr lang="en-US" sz="3200" dirty="0"/>
          </a:p>
          <a:p>
            <a:r>
              <a:rPr lang="en-US" sz="3200" dirty="0" smtClean="0"/>
              <a:t>Engagement</a:t>
            </a:r>
            <a:r>
              <a:rPr lang="en-US" sz="3200" dirty="0"/>
              <a:t> </a:t>
            </a:r>
            <a:r>
              <a:rPr lang="en-US" sz="3200" dirty="0" smtClean="0"/>
              <a:t>&amp; </a:t>
            </a:r>
            <a:r>
              <a:rPr lang="en-US" sz="3200" dirty="0"/>
              <a:t>results </a:t>
            </a:r>
          </a:p>
          <a:p>
            <a:pPr marL="457200" lvl="1" indent="0">
              <a:buNone/>
            </a:pPr>
            <a:endParaRPr lang="en-US" dirty="0"/>
          </a:p>
        </p:txBody>
      </p:sp>
      <p:sp>
        <p:nvSpPr>
          <p:cNvPr id="4" name="TextBox 3"/>
          <p:cNvSpPr txBox="1"/>
          <p:nvPr/>
        </p:nvSpPr>
        <p:spPr>
          <a:xfrm>
            <a:off x="6327254" y="1388698"/>
            <a:ext cx="5228823" cy="5016758"/>
          </a:xfrm>
          <a:prstGeom prst="rect">
            <a:avLst/>
          </a:prstGeom>
          <a:noFill/>
        </p:spPr>
        <p:txBody>
          <a:bodyPr wrap="square" rtlCol="0">
            <a:spAutoFit/>
          </a:bodyPr>
          <a:lstStyle/>
          <a:p>
            <a:r>
              <a:rPr lang="en-US" sz="3200" b="1" dirty="0"/>
              <a:t>Assessment </a:t>
            </a:r>
            <a:r>
              <a:rPr lang="en-US" sz="3200" b="1" dirty="0" smtClean="0"/>
              <a:t>Tools:</a:t>
            </a:r>
            <a:endParaRPr lang="en-US" sz="3200" b="1" dirty="0"/>
          </a:p>
          <a:p>
            <a:pPr marL="285750" indent="-285750">
              <a:buFont typeface="Arial" charset="0"/>
              <a:buChar char="•"/>
            </a:pPr>
            <a:r>
              <a:rPr lang="en-US" sz="3200" dirty="0"/>
              <a:t>Surveys </a:t>
            </a:r>
          </a:p>
          <a:p>
            <a:endParaRPr lang="en-US" sz="3200" dirty="0"/>
          </a:p>
          <a:p>
            <a:pPr marL="285750" indent="-285750">
              <a:buFont typeface="Arial" charset="0"/>
              <a:buChar char="•"/>
            </a:pPr>
            <a:r>
              <a:rPr lang="en-US" sz="3200" dirty="0" smtClean="0"/>
              <a:t>Logging</a:t>
            </a:r>
            <a:endParaRPr lang="en-US" sz="3200" b="1" u="sng" dirty="0"/>
          </a:p>
          <a:p>
            <a:endParaRPr lang="en-US" sz="3200" b="1" u="sng" dirty="0"/>
          </a:p>
          <a:p>
            <a:pPr marL="285750" indent="-285750">
              <a:buFont typeface="Arial" charset="0"/>
              <a:buChar char="•"/>
            </a:pPr>
            <a:r>
              <a:rPr lang="en-US" sz="3200" dirty="0"/>
              <a:t>All forms </a:t>
            </a:r>
            <a:r>
              <a:rPr lang="en-US" sz="3200" dirty="0" smtClean="0"/>
              <a:t>needed</a:t>
            </a:r>
            <a:endParaRPr lang="en-US" sz="3200" dirty="0"/>
          </a:p>
          <a:p>
            <a:endParaRPr lang="en-US" sz="3200" dirty="0"/>
          </a:p>
          <a:p>
            <a:pPr marL="285750" indent="-285750">
              <a:buFont typeface="Arial" charset="0"/>
              <a:buChar char="•"/>
            </a:pPr>
            <a:r>
              <a:rPr lang="en-US" sz="3200" dirty="0" smtClean="0"/>
              <a:t>Incentives</a:t>
            </a:r>
          </a:p>
          <a:p>
            <a:endParaRPr lang="en-US" sz="3200" dirty="0" smtClean="0"/>
          </a:p>
          <a:p>
            <a:pPr marL="285750" indent="-285750">
              <a:buFont typeface="Arial" charset="0"/>
              <a:buChar char="•"/>
            </a:pPr>
            <a:r>
              <a:rPr lang="en-US" sz="3200" dirty="0" smtClean="0"/>
              <a:t>Communication</a:t>
            </a:r>
            <a:endParaRPr lang="en-US" dirty="0"/>
          </a:p>
        </p:txBody>
      </p:sp>
    </p:spTree>
    <p:extLst>
      <p:ext uri="{BB962C8B-B14F-4D97-AF65-F5344CB8AC3E}">
        <p14:creationId xmlns:p14="http://schemas.microsoft.com/office/powerpoint/2010/main" val="310056888"/>
      </p:ext>
    </p:extLst>
  </p:cSld>
  <p:clrMapOvr>
    <a:masterClrMapping/>
  </p:clrMapOvr>
  <p:transition>
    <p:split orient="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83124" y="544262"/>
            <a:ext cx="8610600" cy="1293028"/>
          </a:xfrm>
        </p:spPr>
        <p:txBody>
          <a:bodyPr>
            <a:normAutofit/>
          </a:bodyPr>
          <a:lstStyle/>
          <a:p>
            <a:r>
              <a:rPr lang="en-US" sz="6000" dirty="0" smtClean="0"/>
              <a:t>Impact Evaluation</a:t>
            </a:r>
            <a:endParaRPr lang="en-US" sz="6000" dirty="0"/>
          </a:p>
        </p:txBody>
      </p:sp>
      <p:sp>
        <p:nvSpPr>
          <p:cNvPr id="3" name="Content Placeholder 2"/>
          <p:cNvSpPr>
            <a:spLocks noGrp="1"/>
          </p:cNvSpPr>
          <p:nvPr>
            <p:ph idx="1"/>
          </p:nvPr>
        </p:nvSpPr>
        <p:spPr>
          <a:xfrm>
            <a:off x="119497" y="2304917"/>
            <a:ext cx="4847896" cy="4332365"/>
          </a:xfrm>
        </p:spPr>
        <p:txBody>
          <a:bodyPr>
            <a:normAutofit/>
          </a:bodyPr>
          <a:lstStyle/>
          <a:p>
            <a:pPr marL="0" indent="0" algn="ctr">
              <a:buNone/>
            </a:pPr>
            <a:r>
              <a:rPr lang="en-US" sz="3200" b="1" dirty="0" smtClean="0"/>
              <a:t>Indicators:</a:t>
            </a:r>
          </a:p>
          <a:p>
            <a:pPr algn="ctr"/>
            <a:r>
              <a:rPr lang="en-US" sz="3000" dirty="0" smtClean="0"/>
              <a:t>Knowledge</a:t>
            </a:r>
          </a:p>
          <a:p>
            <a:pPr algn="ctr"/>
            <a:endParaRPr lang="en-US" sz="3000" dirty="0" smtClean="0"/>
          </a:p>
          <a:p>
            <a:pPr lvl="1" algn="ctr"/>
            <a:r>
              <a:rPr lang="en-US" sz="3000" dirty="0" smtClean="0"/>
              <a:t>General movement</a:t>
            </a:r>
          </a:p>
          <a:p>
            <a:pPr marL="457200" lvl="1" indent="0" algn="ctr">
              <a:buNone/>
            </a:pPr>
            <a:endParaRPr lang="en-US" sz="3000" dirty="0"/>
          </a:p>
          <a:p>
            <a:pPr lvl="1" algn="ctr"/>
            <a:r>
              <a:rPr lang="en-US" sz="3000" dirty="0" smtClean="0"/>
              <a:t>Skills</a:t>
            </a:r>
          </a:p>
          <a:p>
            <a:pPr marL="457200" lvl="1" indent="0" algn="ctr">
              <a:buNone/>
            </a:pPr>
            <a:endParaRPr lang="en-US" sz="3000" dirty="0" smtClean="0"/>
          </a:p>
          <a:p>
            <a:pPr algn="ctr"/>
            <a:r>
              <a:rPr lang="en-US" sz="3000" dirty="0" smtClean="0"/>
              <a:t>Behavior</a:t>
            </a:r>
            <a:endParaRPr lang="en-US" sz="3000" dirty="0"/>
          </a:p>
          <a:p>
            <a:pPr algn="ctr"/>
            <a:endParaRPr lang="en-US" dirty="0"/>
          </a:p>
        </p:txBody>
      </p:sp>
      <p:sp>
        <p:nvSpPr>
          <p:cNvPr id="7" name="TextBox 6"/>
          <p:cNvSpPr txBox="1"/>
          <p:nvPr/>
        </p:nvSpPr>
        <p:spPr>
          <a:xfrm>
            <a:off x="6201103" y="2304917"/>
            <a:ext cx="5990897" cy="4832092"/>
          </a:xfrm>
          <a:prstGeom prst="rect">
            <a:avLst/>
          </a:prstGeom>
          <a:noFill/>
        </p:spPr>
        <p:txBody>
          <a:bodyPr wrap="square" rtlCol="0">
            <a:spAutoFit/>
          </a:bodyPr>
          <a:lstStyle/>
          <a:p>
            <a:r>
              <a:rPr lang="en-US" sz="3200" b="1" dirty="0" smtClean="0"/>
              <a:t>Assessment Tools:</a:t>
            </a:r>
          </a:p>
          <a:p>
            <a:pPr marL="285750" indent="-285750">
              <a:buFont typeface="Arial" charset="0"/>
              <a:buChar char="•"/>
            </a:pPr>
            <a:r>
              <a:rPr lang="en-US" sz="3000" dirty="0" smtClean="0"/>
              <a:t>Pre &amp; post </a:t>
            </a:r>
            <a:r>
              <a:rPr lang="en-US" sz="3000" dirty="0"/>
              <a:t>fitness </a:t>
            </a:r>
            <a:r>
              <a:rPr lang="en-US" sz="3000" dirty="0" smtClean="0"/>
              <a:t>questionnaire</a:t>
            </a:r>
          </a:p>
          <a:p>
            <a:endParaRPr lang="en-US" sz="3000" dirty="0"/>
          </a:p>
          <a:p>
            <a:pPr marL="285750" indent="-285750">
              <a:buFont typeface="Arial" charset="0"/>
              <a:buChar char="•"/>
            </a:pPr>
            <a:r>
              <a:rPr lang="en-US" sz="3000" dirty="0" smtClean="0"/>
              <a:t>Logs</a:t>
            </a:r>
          </a:p>
          <a:p>
            <a:pPr marL="285750" indent="-285750">
              <a:buFont typeface="Arial" charset="0"/>
              <a:buChar char="•"/>
            </a:pPr>
            <a:endParaRPr lang="en-US" sz="3000" dirty="0" smtClean="0"/>
          </a:p>
          <a:p>
            <a:pPr lvl="1" indent="-457200">
              <a:buFont typeface="Arial" charset="0"/>
              <a:buChar char="•"/>
            </a:pPr>
            <a:r>
              <a:rPr lang="en-US" sz="3000" dirty="0"/>
              <a:t>Resistance bands</a:t>
            </a:r>
          </a:p>
          <a:p>
            <a:endParaRPr lang="en-US" sz="3000" dirty="0" smtClean="0"/>
          </a:p>
          <a:p>
            <a:pPr marL="285750" indent="-285750">
              <a:buFont typeface="Arial" charset="0"/>
              <a:buChar char="•"/>
            </a:pPr>
            <a:r>
              <a:rPr lang="en-US" sz="3000" dirty="0"/>
              <a:t>Feedback via coordinators</a:t>
            </a:r>
          </a:p>
          <a:p>
            <a:pPr marL="285750" indent="-285750">
              <a:buFont typeface="Arial" charset="0"/>
              <a:buChar char="•"/>
            </a:pPr>
            <a:endParaRPr lang="en-US" dirty="0"/>
          </a:p>
          <a:p>
            <a:pPr marL="285750" indent="-285750">
              <a:buFont typeface="Arial" charset="0"/>
              <a:buChar char="•"/>
            </a:pPr>
            <a:endParaRPr lang="en-US" dirty="0" smtClean="0"/>
          </a:p>
        </p:txBody>
      </p:sp>
    </p:spTree>
    <p:extLst>
      <p:ext uri="{BB962C8B-B14F-4D97-AF65-F5344CB8AC3E}">
        <p14:creationId xmlns:p14="http://schemas.microsoft.com/office/powerpoint/2010/main" val="1061124329"/>
      </p:ext>
    </p:extLst>
  </p:cSld>
  <p:clrMapOvr>
    <a:masterClrMapping/>
  </p:clrMapOvr>
  <p:transition>
    <p:split orient="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8624" y="546369"/>
            <a:ext cx="9293376" cy="1293028"/>
          </a:xfrm>
        </p:spPr>
        <p:txBody>
          <a:bodyPr>
            <a:noAutofit/>
          </a:bodyPr>
          <a:lstStyle/>
          <a:p>
            <a:r>
              <a:rPr lang="en-US" sz="6000" dirty="0" smtClean="0"/>
              <a:t>Outcome evaluation</a:t>
            </a:r>
            <a:endParaRPr lang="en-US" sz="6000" dirty="0"/>
          </a:p>
        </p:txBody>
      </p:sp>
      <p:sp>
        <p:nvSpPr>
          <p:cNvPr id="3" name="Content Placeholder 2"/>
          <p:cNvSpPr>
            <a:spLocks noGrp="1"/>
          </p:cNvSpPr>
          <p:nvPr>
            <p:ph idx="1"/>
          </p:nvPr>
        </p:nvSpPr>
        <p:spPr>
          <a:xfrm>
            <a:off x="685800" y="2194560"/>
            <a:ext cx="4890752" cy="4528212"/>
          </a:xfrm>
        </p:spPr>
        <p:txBody>
          <a:bodyPr>
            <a:normAutofit fontScale="85000" lnSpcReduction="20000"/>
          </a:bodyPr>
          <a:lstStyle/>
          <a:p>
            <a:pPr marL="0" indent="0">
              <a:buNone/>
            </a:pPr>
            <a:r>
              <a:rPr lang="en-US" sz="3200" b="1" dirty="0" smtClean="0"/>
              <a:t>Indicators:</a:t>
            </a:r>
            <a:endParaRPr lang="en-US" sz="3200" b="1" dirty="0"/>
          </a:p>
          <a:p>
            <a:r>
              <a:rPr lang="en-US" sz="3000" dirty="0"/>
              <a:t>Decrease health care </a:t>
            </a:r>
            <a:r>
              <a:rPr lang="en-US" sz="3000" dirty="0" smtClean="0"/>
              <a:t>cost</a:t>
            </a:r>
          </a:p>
          <a:p>
            <a:pPr marL="0" indent="0">
              <a:buNone/>
            </a:pPr>
            <a:endParaRPr lang="en-US" sz="3000" dirty="0"/>
          </a:p>
          <a:p>
            <a:r>
              <a:rPr lang="en-US" sz="3000" dirty="0"/>
              <a:t>Increase in physical activity </a:t>
            </a:r>
          </a:p>
          <a:p>
            <a:pPr marL="0" indent="0" algn="ctr">
              <a:buNone/>
            </a:pPr>
            <a:r>
              <a:rPr lang="en-US" sz="3000" dirty="0"/>
              <a:t>i.e. stretching before and after trips</a:t>
            </a:r>
          </a:p>
          <a:p>
            <a:pPr marL="0" indent="0">
              <a:buNone/>
            </a:pPr>
            <a:endParaRPr lang="en-US" sz="3000" dirty="0"/>
          </a:p>
          <a:p>
            <a:r>
              <a:rPr lang="en-US" sz="3000" dirty="0"/>
              <a:t>Reduce the amount of work-related </a:t>
            </a:r>
            <a:r>
              <a:rPr lang="en-US" sz="3000" dirty="0" smtClean="0"/>
              <a:t>injuries</a:t>
            </a:r>
          </a:p>
          <a:p>
            <a:pPr marL="0" indent="0">
              <a:buNone/>
            </a:pPr>
            <a:endParaRPr lang="en-US" sz="3000" dirty="0" smtClean="0"/>
          </a:p>
          <a:p>
            <a:r>
              <a:rPr lang="en-US" sz="3000" dirty="0"/>
              <a:t>Musculoskeletal injuries, health related diseases</a:t>
            </a:r>
            <a:endParaRPr lang="en-US" sz="3000" dirty="0" smtClean="0"/>
          </a:p>
          <a:p>
            <a:pPr marL="0" indent="0">
              <a:buNone/>
            </a:pPr>
            <a:endParaRPr lang="en-US" sz="2000" dirty="0"/>
          </a:p>
          <a:p>
            <a:pPr marL="0" indent="0">
              <a:buNone/>
            </a:pPr>
            <a:endParaRPr lang="en-US" dirty="0"/>
          </a:p>
        </p:txBody>
      </p:sp>
      <p:sp>
        <p:nvSpPr>
          <p:cNvPr id="4" name="TextBox 3"/>
          <p:cNvSpPr txBox="1"/>
          <p:nvPr/>
        </p:nvSpPr>
        <p:spPr>
          <a:xfrm>
            <a:off x="6176003" y="2003897"/>
            <a:ext cx="5409128" cy="4585871"/>
          </a:xfrm>
          <a:prstGeom prst="rect">
            <a:avLst/>
          </a:prstGeom>
          <a:noFill/>
        </p:spPr>
        <p:txBody>
          <a:bodyPr wrap="square" rtlCol="0">
            <a:spAutoFit/>
          </a:bodyPr>
          <a:lstStyle/>
          <a:p>
            <a:r>
              <a:rPr lang="en-US" sz="2700" b="1" dirty="0"/>
              <a:t>Assessment </a:t>
            </a:r>
            <a:r>
              <a:rPr lang="en-US" sz="2700" b="1" dirty="0" smtClean="0"/>
              <a:t>Tools:</a:t>
            </a:r>
            <a:endParaRPr lang="en-US" sz="2700" b="1" dirty="0"/>
          </a:p>
          <a:p>
            <a:pPr marL="285750" indent="-285750">
              <a:buFont typeface="Arial"/>
              <a:buChar char="•"/>
            </a:pPr>
            <a:r>
              <a:rPr lang="en-US" sz="2600" dirty="0"/>
              <a:t>Summary of the health care costs for 2015 in comparison to those of of 2014</a:t>
            </a:r>
          </a:p>
          <a:p>
            <a:endParaRPr lang="en-US" sz="2600" dirty="0"/>
          </a:p>
          <a:p>
            <a:pPr marL="285750" indent="-285750">
              <a:buFont typeface="Arial"/>
              <a:buChar char="•"/>
            </a:pPr>
            <a:r>
              <a:rPr lang="en-US" sz="2600" dirty="0"/>
              <a:t>Reports of medical </a:t>
            </a:r>
            <a:r>
              <a:rPr lang="en-US" sz="2600" dirty="0" smtClean="0"/>
              <a:t>history</a:t>
            </a:r>
          </a:p>
          <a:p>
            <a:endParaRPr lang="en-US" sz="2600" dirty="0"/>
          </a:p>
          <a:p>
            <a:pPr marL="285750" indent="-285750">
              <a:buFont typeface="Arial"/>
              <a:buChar char="•"/>
            </a:pPr>
            <a:r>
              <a:rPr lang="en-US" sz="2600" dirty="0"/>
              <a:t>Comparison of weight from 2014 to </a:t>
            </a:r>
            <a:r>
              <a:rPr lang="en-US" sz="2600" dirty="0" smtClean="0"/>
              <a:t>2015</a:t>
            </a:r>
          </a:p>
          <a:p>
            <a:endParaRPr lang="en-US" sz="2600" dirty="0"/>
          </a:p>
          <a:p>
            <a:pPr marL="285750" indent="-285750">
              <a:buFont typeface="Arial"/>
              <a:buChar char="•"/>
            </a:pPr>
            <a:r>
              <a:rPr lang="en-US" sz="2600" dirty="0"/>
              <a:t>Employee answered </a:t>
            </a:r>
            <a:r>
              <a:rPr lang="en-US" sz="2600" dirty="0" smtClean="0"/>
              <a:t>surveys</a:t>
            </a:r>
            <a:endParaRPr lang="en-US" sz="2600" dirty="0"/>
          </a:p>
        </p:txBody>
      </p:sp>
    </p:spTree>
    <p:extLst>
      <p:ext uri="{BB962C8B-B14F-4D97-AF65-F5344CB8AC3E}">
        <p14:creationId xmlns:p14="http://schemas.microsoft.com/office/powerpoint/2010/main" val="206770930"/>
      </p:ext>
    </p:extLst>
  </p:cSld>
  <p:clrMapOvr>
    <a:masterClrMapping/>
  </p:clrMapOvr>
  <p:transition>
    <p:split orient="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708" y="1930632"/>
            <a:ext cx="8610600" cy="1708265"/>
          </a:xfrm>
        </p:spPr>
        <p:txBody>
          <a:bodyPr>
            <a:normAutofit/>
          </a:bodyPr>
          <a:lstStyle/>
          <a:p>
            <a:r>
              <a:rPr lang="en-US" sz="6000" b="1" dirty="0" smtClean="0"/>
              <a:t>Advocacy</a:t>
            </a:r>
            <a:endParaRPr lang="en-US" sz="6000" b="1" dirty="0"/>
          </a:p>
        </p:txBody>
      </p:sp>
      <p:sp>
        <p:nvSpPr>
          <p:cNvPr id="3" name="Content Placeholder 2"/>
          <p:cNvSpPr>
            <a:spLocks noGrp="1"/>
          </p:cNvSpPr>
          <p:nvPr>
            <p:ph idx="1"/>
          </p:nvPr>
        </p:nvSpPr>
        <p:spPr>
          <a:xfrm>
            <a:off x="798022" y="3940235"/>
            <a:ext cx="8412480" cy="1579418"/>
          </a:xfrm>
        </p:spPr>
        <p:txBody>
          <a:bodyPr>
            <a:normAutofit/>
          </a:bodyPr>
          <a:lstStyle/>
          <a:p>
            <a:pPr marL="0" indent="0">
              <a:buNone/>
            </a:pPr>
            <a:r>
              <a:rPr lang="en-US" sz="4000" dirty="0" err="1" smtClean="0"/>
              <a:t>www.smpte.org</a:t>
            </a:r>
            <a:endParaRPr lang="en-US" sz="4000" dirty="0"/>
          </a:p>
        </p:txBody>
      </p:sp>
      <p:pic>
        <p:nvPicPr>
          <p:cNvPr id="5" name="Picture 4"/>
          <p:cNvPicPr>
            <a:picLocks noChangeAspect="1"/>
          </p:cNvPicPr>
          <p:nvPr/>
        </p:nvPicPr>
        <p:blipFill>
          <a:blip r:embed="rId3"/>
          <a:stretch>
            <a:fillRect/>
          </a:stretch>
        </p:blipFill>
        <p:spPr>
          <a:xfrm>
            <a:off x="6101542" y="1745674"/>
            <a:ext cx="5124322" cy="3321320"/>
          </a:xfrm>
          <a:prstGeom prst="rect">
            <a:avLst/>
          </a:prstGeom>
        </p:spPr>
      </p:pic>
    </p:spTree>
    <p:extLst>
      <p:ext uri="{BB962C8B-B14F-4D97-AF65-F5344CB8AC3E}">
        <p14:creationId xmlns:p14="http://schemas.microsoft.com/office/powerpoint/2010/main" val="1499086275"/>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2139" y="0"/>
            <a:ext cx="8610600" cy="1293028"/>
          </a:xfrm>
        </p:spPr>
        <p:txBody>
          <a:bodyPr>
            <a:normAutofit/>
          </a:bodyPr>
          <a:lstStyle/>
          <a:p>
            <a:pPr algn="ctr"/>
            <a:r>
              <a:rPr lang="en-US" sz="6000" dirty="0" smtClean="0"/>
              <a:t>Budget</a:t>
            </a:r>
            <a:endParaRPr lang="en-US" sz="6000" dirty="0"/>
          </a:p>
        </p:txBody>
      </p:sp>
      <p:graphicFrame>
        <p:nvGraphicFramePr>
          <p:cNvPr id="5" name="Table 4"/>
          <p:cNvGraphicFramePr>
            <a:graphicFrameLocks noGrp="1"/>
          </p:cNvGraphicFramePr>
          <p:nvPr>
            <p:extLst>
              <p:ext uri="{D42A27DB-BD31-4B8C-83A1-F6EECF244321}">
                <p14:modId xmlns:p14="http://schemas.microsoft.com/office/powerpoint/2010/main" val="318702759"/>
              </p:ext>
            </p:extLst>
          </p:nvPr>
        </p:nvGraphicFramePr>
        <p:xfrm>
          <a:off x="-1" y="1446415"/>
          <a:ext cx="12192000" cy="5411586"/>
        </p:xfrm>
        <a:graphic>
          <a:graphicData uri="http://schemas.openxmlformats.org/drawingml/2006/table">
            <a:tbl>
              <a:tblPr firstRow="1" bandRow="1">
                <a:tableStyleId>{21E4AEA4-8DFA-4A89-87EB-49C32662AFE0}</a:tableStyleId>
              </a:tblPr>
              <a:tblGrid>
                <a:gridCol w="6096000"/>
                <a:gridCol w="6096000"/>
              </a:tblGrid>
              <a:tr h="934375">
                <a:tc>
                  <a:txBody>
                    <a:bodyPr/>
                    <a:lstStyle/>
                    <a:p>
                      <a:pPr algn="ctr"/>
                      <a:r>
                        <a:rPr lang="en-US" sz="3200" b="1" dirty="0" smtClean="0">
                          <a:solidFill>
                            <a:schemeClr val="tx1"/>
                          </a:solidFill>
                        </a:rPr>
                        <a:t>Gym Memberships</a:t>
                      </a:r>
                      <a:endParaRPr lang="en-US" sz="32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b="0" dirty="0" smtClean="0">
                          <a:solidFill>
                            <a:schemeClr val="tx1"/>
                          </a:solidFill>
                        </a:rPr>
                        <a:t>Vary according to city</a:t>
                      </a:r>
                      <a:endParaRPr lang="en-US" sz="3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1635155">
                <a:tc>
                  <a:txBody>
                    <a:bodyPr/>
                    <a:lstStyle/>
                    <a:p>
                      <a:pPr algn="ctr"/>
                      <a:r>
                        <a:rPr lang="en-US" sz="3200" b="1" dirty="0" smtClean="0"/>
                        <a:t>Resistance Bands</a:t>
                      </a:r>
                      <a:endParaRPr lang="en-US"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smtClean="0"/>
                        <a:t>1</a:t>
                      </a:r>
                      <a:r>
                        <a:rPr lang="en-US" sz="3200" baseline="0" dirty="0" smtClean="0"/>
                        <a:t> set of 4 smaller circle = ~$13.98</a:t>
                      </a:r>
                    </a:p>
                    <a:p>
                      <a:pPr algn="ctr"/>
                      <a:r>
                        <a:rPr lang="en-US" sz="3200" baseline="0" dirty="0" smtClean="0"/>
                        <a:t>1 long tube = ~ $9.54</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47352">
                <a:tc>
                  <a:txBody>
                    <a:bodyPr/>
                    <a:lstStyle/>
                    <a:p>
                      <a:pPr algn="ctr"/>
                      <a:r>
                        <a:rPr lang="en-US" sz="3200" b="1" dirty="0" smtClean="0"/>
                        <a:t>Exercise Banners</a:t>
                      </a:r>
                      <a:endParaRPr lang="en-US"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smtClean="0"/>
                        <a:t>~ $8.99</a:t>
                      </a:r>
                      <a:r>
                        <a:rPr lang="en-US" sz="3200" baseline="0" dirty="0" smtClean="0"/>
                        <a:t> each</a:t>
                      </a:r>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47352">
                <a:tc>
                  <a:txBody>
                    <a:bodyPr/>
                    <a:lstStyle/>
                    <a:p>
                      <a:pPr algn="ctr"/>
                      <a:r>
                        <a:rPr lang="en-US" sz="3200" b="1" dirty="0" smtClean="0"/>
                        <a:t>Pamphlets</a:t>
                      </a:r>
                      <a:endParaRPr lang="en-US"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smtClean="0"/>
                        <a:t>~ $1.00 each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947352">
                <a:tc>
                  <a:txBody>
                    <a:bodyPr/>
                    <a:lstStyle/>
                    <a:p>
                      <a:pPr algn="ctr"/>
                      <a:r>
                        <a:rPr lang="en-US" sz="3200" b="1" dirty="0" smtClean="0"/>
                        <a:t>Newsletters</a:t>
                      </a:r>
                      <a:endParaRPr lang="en-US"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200" dirty="0" smtClean="0"/>
                        <a:t>~ $</a:t>
                      </a:r>
                      <a:r>
                        <a:rPr lang="en-US" sz="3200" baseline="0" dirty="0" smtClean="0"/>
                        <a:t>1.00 each</a:t>
                      </a:r>
                      <a:endParaRPr lang="en-US" sz="32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742222662"/>
      </p:ext>
    </p:extLst>
  </p:cSld>
  <p:clrMapOvr>
    <a:masterClrMapping/>
  </p:clrMapOvr>
  <p:transition>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2300" y="489436"/>
            <a:ext cx="8610600" cy="1293028"/>
          </a:xfrm>
        </p:spPr>
        <p:txBody>
          <a:bodyPr/>
          <a:lstStyle/>
          <a:p>
            <a:r>
              <a:rPr lang="en-US" dirty="0" smtClean="0"/>
              <a:t>The big picture on how to address the health problem: </a:t>
            </a:r>
            <a:endParaRPr lang="en-US" dirty="0"/>
          </a:p>
        </p:txBody>
      </p:sp>
      <p:sp>
        <p:nvSpPr>
          <p:cNvPr id="3" name="Content Placeholder 2"/>
          <p:cNvSpPr>
            <a:spLocks noGrp="1"/>
          </p:cNvSpPr>
          <p:nvPr>
            <p:ph idx="1"/>
          </p:nvPr>
        </p:nvSpPr>
        <p:spPr>
          <a:xfrm>
            <a:off x="838200" y="1135950"/>
            <a:ext cx="10515600" cy="4351338"/>
          </a:xfrm>
        </p:spPr>
        <p:txBody>
          <a:bodyPr>
            <a:normAutofit/>
          </a:bodyPr>
          <a:lstStyle/>
          <a:p>
            <a:pPr marL="0" indent="0" algn="ctr">
              <a:buNone/>
            </a:pPr>
            <a:endParaRPr lang="en-US" sz="6000" dirty="0" smtClean="0">
              <a:solidFill>
                <a:prstClr val="black"/>
              </a:solidFill>
              <a:latin typeface="Calibri Light" panose="020F0302020204030204"/>
              <a:ea typeface="+mj-ea"/>
              <a:cs typeface="+mj-cs"/>
            </a:endParaRPr>
          </a:p>
          <a:p>
            <a:pPr marL="0" indent="0" algn="ctr">
              <a:buNone/>
            </a:pPr>
            <a:endParaRPr lang="en-US" sz="3600" dirty="0" smtClean="0"/>
          </a:p>
        </p:txBody>
      </p:sp>
      <p:graphicFrame>
        <p:nvGraphicFramePr>
          <p:cNvPr id="4" name="Table 3"/>
          <p:cNvGraphicFramePr>
            <a:graphicFrameLocks noGrp="1"/>
          </p:cNvGraphicFramePr>
          <p:nvPr>
            <p:extLst>
              <p:ext uri="{D42A27DB-BD31-4B8C-83A1-F6EECF244321}">
                <p14:modId xmlns:p14="http://schemas.microsoft.com/office/powerpoint/2010/main" val="339812619"/>
              </p:ext>
            </p:extLst>
          </p:nvPr>
        </p:nvGraphicFramePr>
        <p:xfrm>
          <a:off x="0" y="1782465"/>
          <a:ext cx="12192000" cy="5126367"/>
        </p:xfrm>
        <a:graphic>
          <a:graphicData uri="http://schemas.openxmlformats.org/drawingml/2006/table">
            <a:tbl>
              <a:tblPr firstRow="1" bandRow="1">
                <a:tableStyleId>{5C22544A-7EE6-4342-B048-85BDC9FD1C3A}</a:tableStyleId>
              </a:tblPr>
              <a:tblGrid>
                <a:gridCol w="4064000"/>
                <a:gridCol w="4064000"/>
                <a:gridCol w="4064000"/>
              </a:tblGrid>
              <a:tr h="375888">
                <a:tc>
                  <a:txBody>
                    <a:bodyPr/>
                    <a:lstStyle/>
                    <a:p>
                      <a:pPr algn="ctr"/>
                      <a:r>
                        <a:rPr lang="en-US" sz="2200" dirty="0" smtClean="0"/>
                        <a:t>Gym/Location</a:t>
                      </a:r>
                      <a:endParaRPr lang="en-US" sz="2200" dirty="0"/>
                    </a:p>
                  </a:txBody>
                  <a:tcPr/>
                </a:tc>
                <a:tc>
                  <a:txBody>
                    <a:bodyPr/>
                    <a:lstStyle/>
                    <a:p>
                      <a:pPr algn="ctr"/>
                      <a:r>
                        <a:rPr lang="en-US" sz="2200" dirty="0" smtClean="0"/>
                        <a:t>Membership Cost</a:t>
                      </a:r>
                      <a:endParaRPr lang="en-US" sz="2200" dirty="0"/>
                    </a:p>
                  </a:txBody>
                  <a:tcPr/>
                </a:tc>
                <a:tc>
                  <a:txBody>
                    <a:bodyPr/>
                    <a:lstStyle/>
                    <a:p>
                      <a:pPr algn="ctr"/>
                      <a:r>
                        <a:rPr lang="en-US" sz="2200" dirty="0" smtClean="0"/>
                        <a:t>Public</a:t>
                      </a:r>
                      <a:r>
                        <a:rPr lang="en-US" sz="2200" baseline="0" dirty="0" smtClean="0"/>
                        <a:t> Transportation</a:t>
                      </a:r>
                      <a:endParaRPr lang="en-US" sz="2200" dirty="0"/>
                    </a:p>
                  </a:txBody>
                  <a:tcPr/>
                </a:tc>
              </a:tr>
              <a:tr h="763087">
                <a:tc>
                  <a:txBody>
                    <a:bodyPr/>
                    <a:lstStyle/>
                    <a:p>
                      <a:pPr algn="ctr"/>
                      <a:r>
                        <a:rPr lang="en-US" sz="2200" b="1" dirty="0" smtClean="0"/>
                        <a:t>LA Fitness/Houston</a:t>
                      </a:r>
                      <a:endParaRPr lang="en-US" sz="2200" b="1" dirty="0"/>
                    </a:p>
                  </a:txBody>
                  <a:tcPr/>
                </a:tc>
                <a:tc>
                  <a:txBody>
                    <a:bodyPr/>
                    <a:lstStyle/>
                    <a:p>
                      <a:pPr algn="ctr"/>
                      <a:r>
                        <a:rPr lang="en-US" sz="2000" dirty="0" smtClean="0"/>
                        <a:t>Initiation: $99</a:t>
                      </a:r>
                    </a:p>
                    <a:p>
                      <a:pPr algn="ctr"/>
                      <a:r>
                        <a:rPr lang="en-US" sz="2000" dirty="0" smtClean="0"/>
                        <a:t>Monthly:</a:t>
                      </a:r>
                      <a:r>
                        <a:rPr lang="en-US" sz="2000" baseline="0" dirty="0" smtClean="0"/>
                        <a:t> $29.95</a:t>
                      </a:r>
                      <a:endParaRPr lang="en-US" sz="2000" dirty="0"/>
                    </a:p>
                  </a:txBody>
                  <a:tcPr/>
                </a:tc>
                <a:tc>
                  <a:txBody>
                    <a:bodyPr/>
                    <a:lstStyle/>
                    <a:p>
                      <a:pPr algn="ctr"/>
                      <a:r>
                        <a:rPr lang="en-US" dirty="0" err="1" smtClean="0"/>
                        <a:t>METRObus</a:t>
                      </a:r>
                      <a:r>
                        <a:rPr lang="en-US" dirty="0" smtClean="0"/>
                        <a:t>:</a:t>
                      </a:r>
                    </a:p>
                    <a:p>
                      <a:pPr algn="ctr"/>
                      <a:r>
                        <a:rPr lang="en-US" dirty="0" smtClean="0"/>
                        <a:t>$1.25-$3.00</a:t>
                      </a:r>
                      <a:endParaRPr lang="en-US" dirty="0"/>
                    </a:p>
                  </a:txBody>
                  <a:tcPr/>
                </a:tc>
              </a:tr>
              <a:tr h="763087">
                <a:tc>
                  <a:txBody>
                    <a:bodyPr/>
                    <a:lstStyle/>
                    <a:p>
                      <a:pPr algn="ctr"/>
                      <a:r>
                        <a:rPr lang="en-US" sz="2200" b="1" dirty="0" smtClean="0"/>
                        <a:t>Planet Fitness/Houston</a:t>
                      </a:r>
                      <a:endParaRPr lang="en-US" sz="2200" b="1" dirty="0"/>
                    </a:p>
                  </a:txBody>
                  <a:tcPr/>
                </a:tc>
                <a:tc>
                  <a:txBody>
                    <a:bodyPr/>
                    <a:lstStyle/>
                    <a:p>
                      <a:pPr algn="ctr"/>
                      <a:r>
                        <a:rPr lang="en-US" sz="2000" dirty="0" smtClean="0"/>
                        <a:t>Monthly:</a:t>
                      </a:r>
                      <a:r>
                        <a:rPr lang="en-US" sz="2000" baseline="0" dirty="0" smtClean="0"/>
                        <a:t> $10</a:t>
                      </a:r>
                      <a:endParaRPr lang="en-US" sz="2000" dirty="0"/>
                    </a:p>
                  </a:txBody>
                  <a:tcPr/>
                </a:tc>
                <a:tc>
                  <a:txBody>
                    <a:bodyPr/>
                    <a:lstStyle/>
                    <a:p>
                      <a:pPr algn="ctr"/>
                      <a:r>
                        <a:rPr lang="en-US" dirty="0" err="1" smtClean="0"/>
                        <a:t>METRObus</a:t>
                      </a:r>
                      <a:r>
                        <a:rPr lang="en-US" dirty="0" smtClean="0"/>
                        <a:t>:</a:t>
                      </a:r>
                    </a:p>
                    <a:p>
                      <a:pPr algn="ctr"/>
                      <a:r>
                        <a:rPr lang="en-US" dirty="0" smtClean="0"/>
                        <a:t>$1.25-$3.00</a:t>
                      </a:r>
                      <a:endParaRPr lang="en-US" dirty="0"/>
                    </a:p>
                  </a:txBody>
                  <a:tcPr/>
                </a:tc>
              </a:tr>
              <a:tr h="763087">
                <a:tc>
                  <a:txBody>
                    <a:bodyPr/>
                    <a:lstStyle/>
                    <a:p>
                      <a:pPr algn="ctr"/>
                      <a:r>
                        <a:rPr lang="en-US" sz="2200" b="1" dirty="0" smtClean="0"/>
                        <a:t>LA Fitness/Seattle</a:t>
                      </a:r>
                      <a:endParaRPr lang="en-US" sz="2200" b="1" dirty="0"/>
                    </a:p>
                  </a:txBody>
                  <a:tcPr/>
                </a:tc>
                <a:tc>
                  <a:txBody>
                    <a:bodyPr/>
                    <a:lstStyle/>
                    <a:p>
                      <a:pPr algn="ctr"/>
                      <a:r>
                        <a:rPr lang="en-US" sz="2000" dirty="0" smtClean="0"/>
                        <a:t>Initiation: $99</a:t>
                      </a:r>
                    </a:p>
                    <a:p>
                      <a:pPr algn="ctr"/>
                      <a:r>
                        <a:rPr lang="en-US" sz="2000" dirty="0" smtClean="0"/>
                        <a:t>Monthly:</a:t>
                      </a:r>
                      <a:r>
                        <a:rPr lang="en-US" sz="2000" baseline="0" dirty="0" smtClean="0"/>
                        <a:t> $49.95</a:t>
                      </a:r>
                      <a:endParaRPr lang="en-US" sz="2000" dirty="0"/>
                    </a:p>
                  </a:txBody>
                  <a:tcPr/>
                </a:tc>
                <a:tc>
                  <a:txBody>
                    <a:bodyPr/>
                    <a:lstStyle/>
                    <a:p>
                      <a:pPr algn="ctr"/>
                      <a:r>
                        <a:rPr lang="en-US" dirty="0" smtClean="0"/>
                        <a:t>Metro,</a:t>
                      </a:r>
                      <a:r>
                        <a:rPr lang="en-US" baseline="0" dirty="0" smtClean="0"/>
                        <a:t> ORCA:</a:t>
                      </a:r>
                      <a:endParaRPr lang="en-US" dirty="0" smtClean="0"/>
                    </a:p>
                    <a:p>
                      <a:pPr algn="ctr"/>
                      <a:r>
                        <a:rPr lang="en-US" dirty="0" smtClean="0"/>
                        <a:t>$1.75-$3.25</a:t>
                      </a:r>
                      <a:endParaRPr lang="en-US" dirty="0"/>
                    </a:p>
                  </a:txBody>
                  <a:tcPr/>
                </a:tc>
              </a:tr>
              <a:tr h="763087">
                <a:tc>
                  <a:txBody>
                    <a:bodyPr/>
                    <a:lstStyle/>
                    <a:p>
                      <a:pPr algn="ctr"/>
                      <a:r>
                        <a:rPr lang="en-US" sz="2200" b="1" dirty="0" smtClean="0"/>
                        <a:t>Planet Fitness/Renton</a:t>
                      </a:r>
                      <a:endParaRPr lang="en-US" sz="2200" b="1" dirty="0"/>
                    </a:p>
                  </a:txBody>
                  <a:tcPr/>
                </a:tc>
                <a:tc>
                  <a:txBody>
                    <a:bodyPr/>
                    <a:lstStyle/>
                    <a:p>
                      <a:pPr algn="ctr"/>
                      <a:r>
                        <a:rPr lang="en-US" sz="2000" dirty="0" smtClean="0"/>
                        <a:t>Initiation: $39</a:t>
                      </a:r>
                    </a:p>
                    <a:p>
                      <a:pPr algn="ctr"/>
                      <a:r>
                        <a:rPr lang="en-US" sz="2000" dirty="0" smtClean="0"/>
                        <a:t>Monthly:</a:t>
                      </a:r>
                      <a:r>
                        <a:rPr lang="en-US" sz="2000" baseline="0" dirty="0" smtClean="0"/>
                        <a:t> $10</a:t>
                      </a:r>
                      <a:endParaRPr lang="en-US" sz="2000" dirty="0"/>
                    </a:p>
                  </a:txBody>
                  <a:tcPr/>
                </a:tc>
                <a:tc>
                  <a:txBody>
                    <a:bodyPr/>
                    <a:lstStyle/>
                    <a:p>
                      <a:pPr algn="ctr"/>
                      <a:r>
                        <a:rPr lang="en-US" dirty="0" smtClean="0"/>
                        <a:t>Metro,</a:t>
                      </a:r>
                      <a:r>
                        <a:rPr lang="en-US" baseline="0" dirty="0" smtClean="0"/>
                        <a:t> ORCA:</a:t>
                      </a:r>
                    </a:p>
                    <a:p>
                      <a:pPr algn="ctr"/>
                      <a:r>
                        <a:rPr lang="en-US" baseline="0" dirty="0" smtClean="0"/>
                        <a:t>$1.75-$3.25</a:t>
                      </a:r>
                      <a:endParaRPr lang="en-US" dirty="0"/>
                    </a:p>
                  </a:txBody>
                  <a:tcPr/>
                </a:tc>
              </a:tr>
              <a:tr h="442106">
                <a:tc>
                  <a:txBody>
                    <a:bodyPr/>
                    <a:lstStyle/>
                    <a:p>
                      <a:pPr algn="ctr"/>
                      <a:r>
                        <a:rPr lang="en-US" sz="2200" b="1" dirty="0" smtClean="0"/>
                        <a:t>Planet Fitness/West Seneca</a:t>
                      </a:r>
                      <a:endParaRPr lang="en-US" sz="2200" b="1" dirty="0"/>
                    </a:p>
                  </a:txBody>
                  <a:tcPr/>
                </a:tc>
                <a:tc>
                  <a:txBody>
                    <a:bodyPr/>
                    <a:lstStyle/>
                    <a:p>
                      <a:pPr algn="ctr"/>
                      <a:r>
                        <a:rPr lang="en-US" sz="2000" dirty="0" smtClean="0"/>
                        <a:t>Monthly:</a:t>
                      </a:r>
                      <a:r>
                        <a:rPr lang="en-US" sz="2000" baseline="0" dirty="0" smtClean="0"/>
                        <a:t> $10</a:t>
                      </a:r>
                      <a:endParaRPr lang="en-US" sz="2000" dirty="0"/>
                    </a:p>
                  </a:txBody>
                  <a:tcPr/>
                </a:tc>
                <a:tc>
                  <a:txBody>
                    <a:bodyPr/>
                    <a:lstStyle/>
                    <a:p>
                      <a:pPr algn="ctr"/>
                      <a:r>
                        <a:rPr lang="en-US" dirty="0" smtClean="0"/>
                        <a:t>Metro: $2</a:t>
                      </a:r>
                      <a:endParaRPr lang="en-US" dirty="0"/>
                    </a:p>
                  </a:txBody>
                  <a:tcPr/>
                </a:tc>
              </a:tr>
              <a:tr h="442106">
                <a:tc>
                  <a:txBody>
                    <a:bodyPr/>
                    <a:lstStyle/>
                    <a:p>
                      <a:pPr algn="ctr"/>
                      <a:r>
                        <a:rPr lang="en-US" sz="2200" b="1" dirty="0" smtClean="0"/>
                        <a:t>Planet Fitness/St. Louis</a:t>
                      </a:r>
                      <a:endParaRPr lang="en-US" sz="2200" b="1" dirty="0"/>
                    </a:p>
                  </a:txBody>
                  <a:tcPr/>
                </a:tc>
                <a:tc>
                  <a:txBody>
                    <a:bodyPr/>
                    <a:lstStyle/>
                    <a:p>
                      <a:pPr algn="ctr"/>
                      <a:r>
                        <a:rPr lang="en-US" sz="2000" dirty="0" smtClean="0"/>
                        <a:t>Monthly: $15</a:t>
                      </a:r>
                      <a:endParaRPr lang="en-US" sz="2000" dirty="0"/>
                    </a:p>
                  </a:txBody>
                  <a:tcPr/>
                </a:tc>
                <a:tc>
                  <a:txBody>
                    <a:bodyPr/>
                    <a:lstStyle/>
                    <a:p>
                      <a:pPr algn="ctr"/>
                      <a:r>
                        <a:rPr lang="en-US" dirty="0" smtClean="0"/>
                        <a:t>Metro: $2-$4</a:t>
                      </a:r>
                      <a:endParaRPr lang="en-US" dirty="0"/>
                    </a:p>
                  </a:txBody>
                  <a:tcPr/>
                </a:tc>
              </a:tr>
              <a:tr h="763087">
                <a:tc>
                  <a:txBody>
                    <a:bodyPr/>
                    <a:lstStyle/>
                    <a:p>
                      <a:pPr algn="ctr"/>
                      <a:r>
                        <a:rPr lang="en-US" sz="2200" b="1" dirty="0" smtClean="0"/>
                        <a:t>Planet</a:t>
                      </a:r>
                      <a:r>
                        <a:rPr lang="en-US" sz="2200" b="1" baseline="0" dirty="0" smtClean="0"/>
                        <a:t> Fitness/North Miami</a:t>
                      </a:r>
                      <a:endParaRPr lang="en-US" sz="2200" b="1" dirty="0"/>
                    </a:p>
                  </a:txBody>
                  <a:tcPr/>
                </a:tc>
                <a:tc>
                  <a:txBody>
                    <a:bodyPr/>
                    <a:lstStyle/>
                    <a:p>
                      <a:pPr algn="ctr"/>
                      <a:r>
                        <a:rPr lang="en-US" sz="2000" dirty="0" smtClean="0"/>
                        <a:t>Monthly:</a:t>
                      </a:r>
                      <a:r>
                        <a:rPr lang="en-US" sz="2000" baseline="0" dirty="0" smtClean="0"/>
                        <a:t> $10</a:t>
                      </a:r>
                      <a:endParaRPr lang="en-US" sz="2000" dirty="0"/>
                    </a:p>
                  </a:txBody>
                  <a:tcPr/>
                </a:tc>
                <a:tc>
                  <a:txBody>
                    <a:bodyPr/>
                    <a:lstStyle/>
                    <a:p>
                      <a:pPr algn="ctr"/>
                      <a:r>
                        <a:rPr lang="en-US" dirty="0" smtClean="0"/>
                        <a:t>Shuttle:</a:t>
                      </a:r>
                      <a:r>
                        <a:rPr lang="en-US" baseline="0" dirty="0" smtClean="0"/>
                        <a:t> $.25</a:t>
                      </a:r>
                    </a:p>
                    <a:p>
                      <a:pPr algn="ctr"/>
                      <a:r>
                        <a:rPr lang="en-US" baseline="0" dirty="0" smtClean="0"/>
                        <a:t>Metro: $2.25</a:t>
                      </a:r>
                      <a:endParaRPr lang="en-US" dirty="0"/>
                    </a:p>
                  </a:txBody>
                  <a:tcPr/>
                </a:tc>
              </a:tr>
            </a:tbl>
          </a:graphicData>
        </a:graphic>
      </p:graphicFrame>
    </p:spTree>
    <p:extLst>
      <p:ext uri="{BB962C8B-B14F-4D97-AF65-F5344CB8AC3E}">
        <p14:creationId xmlns:p14="http://schemas.microsoft.com/office/powerpoint/2010/main" val="1727996938"/>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6171" y="2161309"/>
            <a:ext cx="10820400" cy="4024125"/>
          </a:xfrm>
        </p:spPr>
        <p:txBody>
          <a:bodyPr>
            <a:normAutofit/>
          </a:bodyPr>
          <a:lstStyle/>
          <a:p>
            <a:pPr marL="0" indent="0" algn="ctr">
              <a:buNone/>
            </a:pPr>
            <a:endParaRPr lang="en-US" sz="6000" dirty="0" smtClean="0">
              <a:solidFill>
                <a:prstClr val="black"/>
              </a:solidFill>
              <a:latin typeface="Calibri Light" panose="020F0302020204030204"/>
              <a:ea typeface="+mj-ea"/>
              <a:cs typeface="+mj-cs"/>
            </a:endParaRPr>
          </a:p>
          <a:p>
            <a:pPr marL="0" indent="0" algn="ctr">
              <a:buNone/>
            </a:pPr>
            <a:endParaRPr lang="en-US" sz="3200" b="1" dirty="0" smtClean="0">
              <a:solidFill>
                <a:prstClr val="black"/>
              </a:solidFill>
              <a:latin typeface="Calibri Light" panose="020F0302020204030204"/>
              <a:ea typeface="+mj-ea"/>
              <a:cs typeface="+mj-cs"/>
            </a:endParaRPr>
          </a:p>
          <a:p>
            <a:pPr marL="0" indent="0" algn="ctr">
              <a:buNone/>
            </a:pPr>
            <a:endParaRPr lang="en-US" sz="3200" b="1" dirty="0">
              <a:solidFill>
                <a:prstClr val="black"/>
              </a:solidFill>
              <a:latin typeface="Calibri Light" panose="020F0302020204030204"/>
              <a:ea typeface="+mj-ea"/>
              <a:cs typeface="+mj-cs"/>
            </a:endParaRPr>
          </a:p>
          <a:p>
            <a:pPr marL="0" indent="0" algn="ctr">
              <a:buNone/>
            </a:pPr>
            <a:endParaRPr lang="en-US" sz="3200" b="1" dirty="0" smtClean="0">
              <a:solidFill>
                <a:prstClr val="black"/>
              </a:solidFill>
              <a:latin typeface="Calibri Light" panose="020F0302020204030204"/>
              <a:ea typeface="+mj-ea"/>
              <a:cs typeface="+mj-cs"/>
            </a:endParaRPr>
          </a:p>
          <a:p>
            <a:pPr marL="0" indent="0" algn="ctr">
              <a:buNone/>
            </a:pPr>
            <a:endParaRPr lang="en-US" sz="3200" b="1" dirty="0" smtClean="0">
              <a:solidFill>
                <a:prstClr val="black"/>
              </a:solidFill>
              <a:latin typeface="Calibri Light" panose="020F0302020204030204"/>
              <a:ea typeface="+mj-ea"/>
              <a:cs typeface="+mj-cs"/>
            </a:endParaRPr>
          </a:p>
          <a:p>
            <a:pPr marL="0" indent="0" algn="ctr">
              <a:buNone/>
            </a:pPr>
            <a:r>
              <a:rPr lang="en-US" sz="3200" b="1" dirty="0">
                <a:solidFill>
                  <a:prstClr val="black"/>
                </a:solidFill>
                <a:latin typeface="Calibri Light" panose="020F0302020204030204"/>
                <a:ea typeface="+mj-ea"/>
                <a:cs typeface="+mj-cs"/>
              </a:rPr>
              <a:t> </a:t>
            </a:r>
            <a:r>
              <a:rPr lang="en-US" sz="3200" b="1" dirty="0" smtClean="0">
                <a:solidFill>
                  <a:prstClr val="black"/>
                </a:solidFill>
                <a:latin typeface="Calibri Light" panose="020F0302020204030204"/>
                <a:ea typeface="+mj-ea"/>
                <a:cs typeface="+mj-cs"/>
              </a:rPr>
              <a:t>                    Pittsburgh, PA</a:t>
            </a:r>
            <a:r>
              <a:rPr lang="en-US" sz="3200" dirty="0" smtClean="0">
                <a:solidFill>
                  <a:prstClr val="black"/>
                </a:solidFill>
                <a:latin typeface="Calibri Light" panose="020F0302020204030204"/>
                <a:ea typeface="+mj-ea"/>
                <a:cs typeface="+mj-cs"/>
              </a:rPr>
              <a:t> </a:t>
            </a:r>
          </a:p>
          <a:p>
            <a:pPr marL="0" indent="0" algn="ctr">
              <a:buNone/>
            </a:pPr>
            <a:endParaRPr lang="en-US" sz="60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5619" y="1022740"/>
            <a:ext cx="6969529" cy="4148160"/>
          </a:xfrm>
          <a:prstGeom prst="rect">
            <a:avLst/>
          </a:prstGeom>
        </p:spPr>
      </p:pic>
    </p:spTree>
    <p:extLst>
      <p:ext uri="{BB962C8B-B14F-4D97-AF65-F5344CB8AC3E}">
        <p14:creationId xmlns:p14="http://schemas.microsoft.com/office/powerpoint/2010/main" val="357893649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49135"/>
            <a:ext cx="10224654" cy="1961804"/>
          </a:xfrm>
        </p:spPr>
        <p:txBody>
          <a:bodyPr>
            <a:normAutofit/>
          </a:bodyPr>
          <a:lstStyle/>
          <a:p>
            <a:r>
              <a:rPr lang="en-US" sz="3600" b="1" dirty="0" err="1" smtClean="0"/>
              <a:t>GantT</a:t>
            </a:r>
            <a:r>
              <a:rPr lang="en-US" sz="3600" b="1" dirty="0" smtClean="0"/>
              <a:t> Chart</a:t>
            </a:r>
            <a:endParaRPr lang="en-US" sz="3600" b="1" dirty="0"/>
          </a:p>
        </p:txBody>
      </p:sp>
      <p:sp>
        <p:nvSpPr>
          <p:cNvPr id="3" name="Content Placeholder 2"/>
          <p:cNvSpPr>
            <a:spLocks noGrp="1"/>
          </p:cNvSpPr>
          <p:nvPr>
            <p:ph idx="1"/>
          </p:nvPr>
        </p:nvSpPr>
        <p:spPr>
          <a:xfrm>
            <a:off x="152400" y="1143398"/>
            <a:ext cx="11887200" cy="6188427"/>
          </a:xfrm>
        </p:spPr>
        <p:txBody>
          <a:bodyPr>
            <a:normAutofit/>
          </a:bodyPr>
          <a:lstStyle/>
          <a:p>
            <a:pPr marL="0" indent="0">
              <a:buNone/>
            </a:pPr>
            <a:r>
              <a:rPr lang="en-US" sz="2800" dirty="0"/>
              <a:t>	</a:t>
            </a:r>
            <a:r>
              <a:rPr lang="en-US" sz="2800" dirty="0" smtClean="0"/>
              <a:t>	             Jul.</a:t>
            </a:r>
            <a:r>
              <a:rPr lang="en-US" sz="2800" dirty="0"/>
              <a:t> </a:t>
            </a:r>
            <a:r>
              <a:rPr lang="en-US" sz="2800" dirty="0" smtClean="0"/>
              <a:t>   Aug.   Sept.   Oct.</a:t>
            </a:r>
            <a:r>
              <a:rPr lang="en-US" sz="2800" dirty="0"/>
              <a:t> </a:t>
            </a:r>
            <a:r>
              <a:rPr lang="en-US" sz="2800" dirty="0" smtClean="0"/>
              <a:t> Nov.</a:t>
            </a:r>
            <a:r>
              <a:rPr lang="en-US" sz="2800" dirty="0"/>
              <a:t>	</a:t>
            </a:r>
            <a:r>
              <a:rPr lang="en-US" sz="2800" dirty="0" smtClean="0"/>
              <a:t>Dec</a:t>
            </a:r>
            <a:r>
              <a:rPr lang="en-US" sz="2800" dirty="0"/>
              <a:t>.	</a:t>
            </a:r>
            <a:r>
              <a:rPr lang="en-US" sz="2800" dirty="0" smtClean="0"/>
              <a:t> Jan.</a:t>
            </a:r>
            <a:r>
              <a:rPr lang="en-US" sz="2800" dirty="0"/>
              <a:t>	</a:t>
            </a:r>
            <a:r>
              <a:rPr lang="en-US" sz="2800" dirty="0" smtClean="0"/>
              <a:t>  Feb.</a:t>
            </a:r>
          </a:p>
          <a:p>
            <a:pPr marL="0" indent="0">
              <a:buNone/>
            </a:pPr>
            <a:r>
              <a:rPr lang="en-US" sz="2800" dirty="0" smtClean="0"/>
              <a:t>Presentation       	--------------------------------------------------------------------</a:t>
            </a:r>
          </a:p>
          <a:p>
            <a:pPr marL="0" indent="0">
              <a:buNone/>
            </a:pPr>
            <a:r>
              <a:rPr lang="en-US" sz="2800" dirty="0" smtClean="0"/>
              <a:t>Meet with NEP    		----------------------------------------</a:t>
            </a:r>
            <a:endParaRPr lang="en-US" sz="2800" dirty="0"/>
          </a:p>
          <a:p>
            <a:pPr marL="0" indent="0">
              <a:buNone/>
            </a:pPr>
            <a:r>
              <a:rPr lang="en-US" sz="2800" dirty="0" smtClean="0"/>
              <a:t>Incentives        		----------------------------------------</a:t>
            </a:r>
            <a:endParaRPr lang="en-US" sz="2800" dirty="0"/>
          </a:p>
          <a:p>
            <a:pPr marL="0" indent="0">
              <a:buNone/>
            </a:pPr>
            <a:r>
              <a:rPr lang="en-US" sz="2800" dirty="0" smtClean="0"/>
              <a:t>Coordinators       		 -----------	---	---	---	---	</a:t>
            </a:r>
            <a:endParaRPr lang="en-US" sz="2800" dirty="0"/>
          </a:p>
          <a:p>
            <a:pPr marL="0" indent="0">
              <a:buNone/>
            </a:pPr>
            <a:r>
              <a:rPr lang="en-US" sz="2800" dirty="0" smtClean="0"/>
              <a:t>Assessments/survey      </a:t>
            </a:r>
            <a:r>
              <a:rPr lang="en-US" sz="2800" dirty="0"/>
              <a:t>	</a:t>
            </a:r>
            <a:r>
              <a:rPr lang="en-US" sz="2800" dirty="0" smtClean="0"/>
              <a:t>------			-----</a:t>
            </a:r>
            <a:endParaRPr lang="en-US" sz="2800" dirty="0"/>
          </a:p>
          <a:p>
            <a:pPr marL="0" indent="0">
              <a:buNone/>
            </a:pPr>
            <a:r>
              <a:rPr lang="en-US" sz="2800" dirty="0" smtClean="0"/>
              <a:t>Budget                                ------</a:t>
            </a:r>
            <a:endParaRPr lang="en-US" sz="2800" dirty="0"/>
          </a:p>
          <a:p>
            <a:pPr marL="0" indent="0">
              <a:buNone/>
            </a:pPr>
            <a:r>
              <a:rPr lang="en-US" sz="2800" dirty="0" smtClean="0"/>
              <a:t>Timeline		              -------</a:t>
            </a:r>
            <a:endParaRPr lang="en-US" sz="2800" dirty="0"/>
          </a:p>
          <a:p>
            <a:pPr marL="0" indent="0">
              <a:buNone/>
            </a:pPr>
            <a:r>
              <a:rPr lang="en-US" sz="2800" dirty="0" smtClean="0"/>
              <a:t>Resistance Bands    </a:t>
            </a:r>
            <a:r>
              <a:rPr lang="en-US" sz="2800" dirty="0"/>
              <a:t>	</a:t>
            </a:r>
            <a:r>
              <a:rPr lang="en-US" sz="2800" dirty="0" smtClean="0"/>
              <a:t>		------------------------------------------------              </a:t>
            </a:r>
            <a:endParaRPr lang="en-US" sz="2800" dirty="0"/>
          </a:p>
          <a:p>
            <a:pPr marL="0" indent="0">
              <a:buNone/>
            </a:pPr>
            <a:r>
              <a:rPr lang="en-US" sz="2800" dirty="0" smtClean="0"/>
              <a:t>Logging  </a:t>
            </a:r>
            <a:r>
              <a:rPr lang="en-US" sz="2800" dirty="0"/>
              <a:t>	</a:t>
            </a:r>
            <a:r>
              <a:rPr lang="en-US" sz="2800" dirty="0" smtClean="0"/>
              <a:t>			---------------------------------------------</a:t>
            </a:r>
            <a:endParaRPr lang="en-US" sz="2800" dirty="0"/>
          </a:p>
          <a:p>
            <a:pPr marL="0" indent="0">
              <a:buNone/>
            </a:pPr>
            <a:r>
              <a:rPr lang="en-US" sz="2800" dirty="0" smtClean="0"/>
              <a:t>Post-assessment   				----		-----	---</a:t>
            </a:r>
            <a:endParaRPr lang="en-US" sz="2800" dirty="0"/>
          </a:p>
          <a:p>
            <a:pPr marL="0" indent="0">
              <a:buNone/>
            </a:pPr>
            <a:endParaRPr lang="en-US" dirty="0"/>
          </a:p>
        </p:txBody>
      </p:sp>
    </p:spTree>
    <p:extLst>
      <p:ext uri="{BB962C8B-B14F-4D97-AF65-F5344CB8AC3E}">
        <p14:creationId xmlns:p14="http://schemas.microsoft.com/office/powerpoint/2010/main" val="1350004218"/>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rot="16200000">
            <a:off x="-657939" y="2021225"/>
            <a:ext cx="2762294" cy="914400"/>
          </a:xfrm>
        </p:spPr>
        <p:txBody>
          <a:bodyPr>
            <a:normAutofit fontScale="90000"/>
          </a:bodyPr>
          <a:lstStyle/>
          <a:p>
            <a:r>
              <a:rPr lang="en-US" sz="4000" b="1" dirty="0" smtClean="0"/>
              <a:t>Logic Model </a:t>
            </a:r>
            <a:endParaRPr lang="en-US" sz="4000" b="1" dirty="0"/>
          </a:p>
        </p:txBody>
      </p:sp>
      <p:graphicFrame>
        <p:nvGraphicFramePr>
          <p:cNvPr id="4" name="Table 3"/>
          <p:cNvGraphicFramePr>
            <a:graphicFrameLocks noGrp="1"/>
          </p:cNvGraphicFramePr>
          <p:nvPr>
            <p:extLst>
              <p:ext uri="{D42A27DB-BD31-4B8C-83A1-F6EECF244321}">
                <p14:modId xmlns:p14="http://schemas.microsoft.com/office/powerpoint/2010/main" val="916857053"/>
              </p:ext>
            </p:extLst>
          </p:nvPr>
        </p:nvGraphicFramePr>
        <p:xfrm>
          <a:off x="1180408" y="1"/>
          <a:ext cx="11011592" cy="6870903"/>
        </p:xfrm>
        <a:graphic>
          <a:graphicData uri="http://schemas.openxmlformats.org/drawingml/2006/table">
            <a:tbl>
              <a:tblPr firstRow="1" bandRow="1">
                <a:tableStyleId>{5C22544A-7EE6-4342-B048-85BDC9FD1C3A}</a:tableStyleId>
              </a:tblPr>
              <a:tblGrid>
                <a:gridCol w="1961803"/>
                <a:gridCol w="1712422"/>
                <a:gridCol w="2028305"/>
                <a:gridCol w="2037337"/>
                <a:gridCol w="1736641"/>
                <a:gridCol w="1535084"/>
              </a:tblGrid>
              <a:tr h="750682">
                <a:tc>
                  <a:txBody>
                    <a:bodyPr/>
                    <a:lstStyle/>
                    <a:p>
                      <a:pPr algn="ctr"/>
                      <a:r>
                        <a:rPr lang="en-US" sz="2800" dirty="0" smtClean="0"/>
                        <a:t>Inputs</a:t>
                      </a:r>
                      <a:r>
                        <a:rPr lang="en-US" sz="2200" baseline="0" dirty="0" smtClean="0"/>
                        <a:t> </a:t>
                      </a:r>
                      <a:endParaRPr lang="en-US"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dirty="0" smtClean="0"/>
                        <a:t>Activities</a:t>
                      </a:r>
                      <a:r>
                        <a:rPr lang="en-US" sz="2400" baseline="0" dirty="0" smtClean="0"/>
                        <a:t> </a:t>
                      </a:r>
                      <a:r>
                        <a:rPr lang="en-US" sz="2200" dirty="0" smtClean="0"/>
                        <a:t> </a:t>
                      </a:r>
                      <a:endParaRPr lang="en-US"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Short-term Outcomes</a:t>
                      </a:r>
                      <a:endParaRPr lang="en-US"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Intermediate Outcomes</a:t>
                      </a:r>
                      <a:endParaRPr lang="en-US"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smtClean="0"/>
                        <a:t>Long-term</a:t>
                      </a:r>
                      <a:r>
                        <a:rPr lang="en-US" sz="2200" baseline="0" dirty="0" smtClean="0"/>
                        <a:t> Outcomes</a:t>
                      </a:r>
                      <a:endParaRPr lang="en-US" sz="2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smtClean="0"/>
                        <a:t>Goal</a:t>
                      </a:r>
                      <a:endParaRPr lang="en-US" sz="3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522898">
                <a:tc rowSpan="5">
                  <a:txBody>
                    <a:bodyPr/>
                    <a:lstStyle/>
                    <a:p>
                      <a:pPr algn="ctr"/>
                      <a:r>
                        <a:rPr lang="en-US" sz="2200" dirty="0" smtClean="0"/>
                        <a:t>Funding,</a:t>
                      </a:r>
                      <a:r>
                        <a:rPr lang="en-US" sz="2200" baseline="0" dirty="0" smtClean="0"/>
                        <a:t> </a:t>
                      </a:r>
                    </a:p>
                    <a:p>
                      <a:pPr algn="ctr"/>
                      <a:r>
                        <a:rPr lang="en-US" sz="2200" baseline="0" dirty="0" smtClean="0"/>
                        <a:t>Budget, </a:t>
                      </a:r>
                    </a:p>
                    <a:p>
                      <a:pPr algn="ctr"/>
                      <a:r>
                        <a:rPr lang="en-US" sz="2200" baseline="0" dirty="0" smtClean="0"/>
                        <a:t>Presenting team,</a:t>
                      </a:r>
                    </a:p>
                    <a:p>
                      <a:pPr algn="ctr"/>
                      <a:r>
                        <a:rPr lang="en-US" sz="2200" baseline="0" dirty="0" smtClean="0"/>
                        <a:t>participation</a:t>
                      </a:r>
                    </a:p>
                    <a:p>
                      <a:pPr algn="ctr"/>
                      <a:r>
                        <a:rPr lang="en-US" sz="2200" baseline="0" dirty="0" smtClean="0"/>
                        <a:t> Journals, Goal Setting</a:t>
                      </a:r>
                    </a:p>
                    <a:p>
                      <a:pPr algn="ctr"/>
                      <a:r>
                        <a:rPr lang="en-US" sz="2200" baseline="0" dirty="0" smtClean="0"/>
                        <a:t>Data collected </a:t>
                      </a:r>
                    </a:p>
                    <a:p>
                      <a:pPr algn="ctr"/>
                      <a:r>
                        <a:rPr lang="en-US" sz="1800" baseline="0" dirty="0" smtClean="0"/>
                        <a:t> </a:t>
                      </a:r>
                    </a:p>
                    <a:p>
                      <a:endParaRPr lang="en-US" baseline="0" dirty="0" smtClean="0"/>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smtClean="0"/>
                        <a:t>Introduction</a:t>
                      </a:r>
                      <a:r>
                        <a:rPr lang="en-US" sz="2000" baseline="0" dirty="0" smtClean="0"/>
                        <a:t> of the program</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2400" dirty="0" smtClean="0"/>
                        <a:t> awareness of the importance</a:t>
                      </a:r>
                      <a:r>
                        <a:rPr lang="en-US" sz="2400" baseline="0" dirty="0" smtClean="0"/>
                        <a:t> of physical activity, even on a normal workday</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r>
                        <a:rPr lang="en-US" sz="2400" dirty="0" smtClean="0"/>
                        <a:t>Change in Behavior &amp; Skills</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en-US" sz="2400" dirty="0" smtClean="0"/>
                    </a:p>
                    <a:p>
                      <a:pPr algn="ctr"/>
                      <a:endParaRPr lang="en-US" sz="2400" dirty="0" smtClean="0"/>
                    </a:p>
                    <a:p>
                      <a:pPr algn="ctr"/>
                      <a:r>
                        <a:rPr lang="en-US" sz="2400" dirty="0" smtClean="0"/>
                        <a:t>risk of injury</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5">
                  <a:txBody>
                    <a:bodyPr/>
                    <a:lstStyle/>
                    <a:p>
                      <a:pPr algn="ctr"/>
                      <a:r>
                        <a:rPr lang="en-US" sz="2400" dirty="0" smtClean="0"/>
                        <a:t>Improve</a:t>
                      </a:r>
                    </a:p>
                    <a:p>
                      <a:pPr algn="ctr"/>
                      <a:r>
                        <a:rPr lang="en-US" sz="2400" dirty="0" smtClean="0"/>
                        <a:t>the</a:t>
                      </a:r>
                    </a:p>
                    <a:p>
                      <a:pPr algn="ctr"/>
                      <a:r>
                        <a:rPr lang="en-US" sz="2400" dirty="0" smtClean="0"/>
                        <a:t> quality</a:t>
                      </a:r>
                    </a:p>
                    <a:p>
                      <a:pPr algn="ctr"/>
                      <a:r>
                        <a:rPr lang="en-US" sz="2400" dirty="0" smtClean="0"/>
                        <a:t> of life</a:t>
                      </a:r>
                      <a:endParaRPr lang="en-US" sz="2400" b="1" dirty="0"/>
                    </a:p>
                    <a:p>
                      <a:pPr algn="ctr"/>
                      <a:r>
                        <a:rPr lang="en-US" sz="2400" dirty="0" smtClean="0"/>
                        <a:t> </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29148">
                <a:tc vMerge="1">
                  <a:txBody>
                    <a:bodyPr/>
                    <a:lstStyle/>
                    <a:p>
                      <a:endParaRPr lang="en-US" dirty="0"/>
                    </a:p>
                  </a:txBody>
                  <a:tcPr/>
                </a:tc>
                <a:tc rowSpan="2">
                  <a:txBody>
                    <a:bodyPr/>
                    <a:lstStyle/>
                    <a:p>
                      <a:pPr algn="ctr"/>
                      <a:r>
                        <a:rPr lang="en-US" sz="2000" dirty="0" smtClean="0"/>
                        <a:t>Stretching</a:t>
                      </a:r>
                      <a:r>
                        <a:rPr lang="en-US" sz="2000" baseline="0" dirty="0" smtClean="0"/>
                        <a:t>, Using proper lifting techniques</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sz="1400" dirty="0"/>
                    </a:p>
                  </a:txBody>
                  <a:tcPr/>
                </a:tc>
                <a:tc vMerge="1">
                  <a:txBody>
                    <a:bodyPr/>
                    <a:lstStyle/>
                    <a:p>
                      <a:endParaRPr lang="en-US" dirty="0"/>
                    </a:p>
                  </a:txBody>
                  <a:tcPr/>
                </a:tc>
                <a:tc vMerge="1">
                  <a:txBody>
                    <a:bodyPr/>
                    <a:lstStyle/>
                    <a:p>
                      <a:pPr algn="ctr"/>
                      <a:endParaRPr lang="en-US" sz="1800" b="1" dirty="0"/>
                    </a:p>
                  </a:txBody>
                  <a:tcPr anchor="ctr"/>
                </a:tc>
                <a:tc vMerge="1">
                  <a:txBody>
                    <a:bodyPr/>
                    <a:lstStyle/>
                    <a:p>
                      <a:endParaRPr lang="en-US" dirty="0"/>
                    </a:p>
                  </a:txBody>
                  <a:tcPr/>
                </a:tc>
              </a:tr>
              <a:tr h="88470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algn="ctr"/>
                      <a:r>
                        <a:rPr lang="en-US" sz="2400" dirty="0" smtClean="0"/>
                        <a:t>Increase Physical Activity</a:t>
                      </a:r>
                      <a:endParaRPr lang="en-US" sz="24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r>
              <a:tr h="1313457">
                <a:tc vMerge="1">
                  <a:txBody>
                    <a:bodyPr/>
                    <a:lstStyle/>
                    <a:p>
                      <a:endParaRPr lang="en-US"/>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dirty="0" smtClean="0"/>
                        <a:t>Logging,</a:t>
                      </a:r>
                      <a:r>
                        <a:rPr lang="en-US" sz="2000" baseline="0" dirty="0" smtClean="0"/>
                        <a:t> logging, logging!</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200" baseline="0" dirty="0" smtClean="0"/>
                        <a:t> </a:t>
                      </a:r>
                      <a:r>
                        <a:rPr lang="en-US" sz="2000" baseline="0" dirty="0" smtClean="0"/>
                        <a:t>the awareness for injury possibilities if you don’t warm-up before lifting heavy objects</a:t>
                      </a:r>
                      <a:endParaRPr lang="en-US" sz="2000" dirty="0" smtClean="0"/>
                    </a:p>
                    <a:p>
                      <a:endParaRPr lang="en-US" sz="2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tc vMerge="1">
                  <a:txBody>
                    <a:bodyPr/>
                    <a:lstStyle/>
                    <a:p>
                      <a:endParaRPr lang="en-US"/>
                    </a:p>
                  </a:txBody>
                  <a:tcPr/>
                </a:tc>
              </a:tr>
              <a:tr h="1657108">
                <a:tc vMerge="1">
                  <a:txBody>
                    <a:bodyPr/>
                    <a:lstStyle/>
                    <a:p>
                      <a:endParaRPr lang="en-US" dirty="0"/>
                    </a:p>
                  </a:txBody>
                  <a:tcPr/>
                </a:tc>
                <a:tc>
                  <a:txBody>
                    <a:bodyPr/>
                    <a:lstStyle/>
                    <a:p>
                      <a:pPr algn="ctr"/>
                      <a:r>
                        <a:rPr lang="en-US" sz="2000" dirty="0" smtClean="0"/>
                        <a:t>Small incentive</a:t>
                      </a:r>
                      <a:r>
                        <a:rPr lang="en-US" sz="2000" baseline="0" dirty="0" smtClean="0"/>
                        <a:t> prize giveaways</a:t>
                      </a:r>
                      <a:endParaRPr 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vMerge="1">
                  <a:txBody>
                    <a:bodyPr/>
                    <a:lstStyle/>
                    <a:p>
                      <a:endParaRPr lang="en-US" dirty="0"/>
                    </a:p>
                  </a:txBody>
                  <a:tcPr/>
                </a:tc>
                <a:tc vMerge="1">
                  <a:txBody>
                    <a:bodyPr/>
                    <a:lstStyle/>
                    <a:p>
                      <a:endParaRPr lang="en-US" dirty="0"/>
                    </a:p>
                  </a:txBody>
                  <a:tcPr/>
                </a:tc>
                <a:tc vMerge="1">
                  <a:txBody>
                    <a:bodyPr/>
                    <a:lstStyle/>
                    <a:p>
                      <a:endParaRPr lang="en-US" sz="1400" dirty="0"/>
                    </a:p>
                  </a:txBody>
                  <a:tcPr/>
                </a:tc>
                <a:tc vMerge="1">
                  <a:txBody>
                    <a:bodyPr/>
                    <a:lstStyle/>
                    <a:p>
                      <a:endParaRPr lang="en-US" sz="1400" dirty="0"/>
                    </a:p>
                  </a:txBody>
                  <a:tcPr/>
                </a:tc>
              </a:tr>
            </a:tbl>
          </a:graphicData>
        </a:graphic>
      </p:graphicFrame>
      <p:sp>
        <p:nvSpPr>
          <p:cNvPr id="3" name="Down Arrow 2"/>
          <p:cNvSpPr/>
          <p:nvPr/>
        </p:nvSpPr>
        <p:spPr>
          <a:xfrm>
            <a:off x="9077498" y="1596040"/>
            <a:ext cx="182881" cy="349135"/>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Up Arrow 4"/>
          <p:cNvSpPr/>
          <p:nvPr/>
        </p:nvSpPr>
        <p:spPr>
          <a:xfrm>
            <a:off x="4937759" y="897771"/>
            <a:ext cx="149630" cy="399014"/>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Up Arrow 5"/>
          <p:cNvSpPr/>
          <p:nvPr/>
        </p:nvSpPr>
        <p:spPr>
          <a:xfrm>
            <a:off x="5436524" y="3990108"/>
            <a:ext cx="149629" cy="332510"/>
          </a:xfrm>
          <a:prstGeom prst="up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5759723"/>
      </p:ext>
    </p:extLst>
  </p:cSld>
  <p:clrMapOvr>
    <a:masterClrMapping/>
  </p:clrMapOvr>
  <p:transition>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endParaRPr lang="en-US" dirty="0"/>
          </a:p>
        </p:txBody>
      </p:sp>
      <p:sp>
        <p:nvSpPr>
          <p:cNvPr id="5" name="Subtitle 4"/>
          <p:cNvSpPr>
            <a:spLocks noGrp="1"/>
          </p:cNvSpPr>
          <p:nvPr>
            <p:ph type="subTitle" idx="1"/>
          </p:nvPr>
        </p:nvSpPr>
        <p:spPr/>
        <p:txBody>
          <a:bodyPr/>
          <a:lstStyle/>
          <a:p>
            <a:endParaRPr lang="en-US"/>
          </a:p>
        </p:txBody>
      </p:sp>
      <p:pic>
        <p:nvPicPr>
          <p:cNvPr id="2" name="Picture 1"/>
          <p:cNvPicPr>
            <a:picLocks noChangeAspect="1"/>
          </p:cNvPicPr>
          <p:nvPr/>
        </p:nvPicPr>
        <p:blipFill>
          <a:blip r:embed="rId3"/>
          <a:stretch>
            <a:fillRect/>
          </a:stretch>
        </p:blipFill>
        <p:spPr>
          <a:xfrm>
            <a:off x="0" y="0"/>
            <a:ext cx="12192000" cy="3491345"/>
          </a:xfrm>
          <a:prstGeom prst="rect">
            <a:avLst/>
          </a:prstGeom>
        </p:spPr>
      </p:pic>
      <p:pic>
        <p:nvPicPr>
          <p:cNvPr id="3" name="Picture 2"/>
          <p:cNvPicPr>
            <a:picLocks noChangeAspect="1"/>
          </p:cNvPicPr>
          <p:nvPr/>
        </p:nvPicPr>
        <p:blipFill>
          <a:blip r:embed="rId4"/>
          <a:stretch>
            <a:fillRect/>
          </a:stretch>
        </p:blipFill>
        <p:spPr>
          <a:xfrm>
            <a:off x="1" y="3628501"/>
            <a:ext cx="12192000" cy="3229499"/>
          </a:xfrm>
          <a:prstGeom prst="rect">
            <a:avLst/>
          </a:prstGeom>
        </p:spPr>
      </p:pic>
    </p:spTree>
    <p:extLst>
      <p:ext uri="{BB962C8B-B14F-4D97-AF65-F5344CB8AC3E}">
        <p14:creationId xmlns:p14="http://schemas.microsoft.com/office/powerpoint/2010/main" val="1358796011"/>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118706005"/>
              </p:ext>
            </p:extLst>
          </p:nvPr>
        </p:nvGraphicFramePr>
        <p:xfrm>
          <a:off x="0" y="814646"/>
          <a:ext cx="12070079" cy="60433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37264501"/>
      </p:ext>
    </p:extLst>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0016" y="402768"/>
            <a:ext cx="8610600" cy="1293028"/>
          </a:xfrm>
        </p:spPr>
        <p:txBody>
          <a:bodyPr/>
          <a:lstStyle/>
          <a:p>
            <a:endParaRPr lang="en-US" dirty="0"/>
          </a:p>
        </p:txBody>
      </p:sp>
      <p:sp>
        <p:nvSpPr>
          <p:cNvPr id="3" name="Content Placeholder 2"/>
          <p:cNvSpPr>
            <a:spLocks noGrp="1"/>
          </p:cNvSpPr>
          <p:nvPr>
            <p:ph idx="1"/>
          </p:nvPr>
        </p:nvSpPr>
        <p:spPr>
          <a:xfrm>
            <a:off x="3894512" y="2194560"/>
            <a:ext cx="10820400" cy="4024125"/>
          </a:xfrm>
        </p:spPr>
        <p:txBody>
          <a:bodyPr/>
          <a:lstStyle/>
          <a:p>
            <a:pPr marL="0" indent="0" algn="ctr">
              <a:buNone/>
            </a:pPr>
            <a:endParaRPr lang="en-US" sz="4400" dirty="0" smtClean="0">
              <a:solidFill>
                <a:prstClr val="black"/>
              </a:solidFill>
              <a:latin typeface="Calibri Light" panose="020F0302020204030204"/>
              <a:ea typeface="+mj-ea"/>
              <a:cs typeface="+mj-cs"/>
            </a:endParaRPr>
          </a:p>
          <a:p>
            <a:pPr algn="ctr"/>
            <a:endParaRPr lang="en-US" sz="4400" dirty="0" smtClean="0">
              <a:solidFill>
                <a:prstClr val="black"/>
              </a:solidFill>
              <a:latin typeface="Calibri Light" panose="020F0302020204030204"/>
              <a:ea typeface="+mj-ea"/>
              <a:cs typeface="+mj-cs"/>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5974080" cy="6858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74081" y="0"/>
            <a:ext cx="6217919" cy="6858000"/>
          </a:xfrm>
          <a:prstGeom prst="rect">
            <a:avLst/>
          </a:prstGeom>
        </p:spPr>
      </p:pic>
    </p:spTree>
    <p:extLst>
      <p:ext uri="{BB962C8B-B14F-4D97-AF65-F5344CB8AC3E}">
        <p14:creationId xmlns:p14="http://schemas.microsoft.com/office/powerpoint/2010/main" val="1551320031"/>
      </p:ext>
    </p:extLst>
  </p:cSld>
  <p:clrMapOvr>
    <a:masterClrMapping/>
  </p:clrMapOvr>
  <mc:AlternateContent xmlns:mc="http://schemas.openxmlformats.org/markup-compatibility/2006" xmlns:p14="http://schemas.microsoft.com/office/powerpoint/2010/main">
    <mc:Choice Requires="p14">
      <p:transition p14:dur="25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ppt_x"/>
                                          </p:val>
                                        </p:tav>
                                        <p:tav tm="100000">
                                          <p:val>
                                            <p:strVal val="#ppt_x"/>
                                          </p:val>
                                        </p:tav>
                                      </p:tavLst>
                                    </p:anim>
                                    <p:anim calcmode="lin" valueType="num">
                                      <p:cBhvr additive="base">
                                        <p:cTn id="12"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670" y="4733931"/>
            <a:ext cx="10515600" cy="2456903"/>
          </a:xfrm>
        </p:spPr>
        <p:txBody>
          <a:bodyPr>
            <a:normAutofit/>
          </a:bodyPr>
          <a:lstStyle/>
          <a:p>
            <a:pPr algn="ctr"/>
            <a:r>
              <a:rPr lang="en-US" sz="5400" b="1" dirty="0" smtClean="0">
                <a:solidFill>
                  <a:srgbClr val="FF0000"/>
                </a:solidFill>
              </a:rPr>
              <a:t>address </a:t>
            </a:r>
            <a:r>
              <a:rPr lang="en-US" sz="5400" b="1" dirty="0">
                <a:solidFill>
                  <a:srgbClr val="FF0000"/>
                </a:solidFill>
              </a:rPr>
              <a:t>health </a:t>
            </a:r>
            <a:r>
              <a:rPr lang="en-US" sz="5400" b="1" dirty="0" smtClean="0">
                <a:solidFill>
                  <a:srgbClr val="FF0000"/>
                </a:solidFill>
              </a:rPr>
              <a:t>problems</a:t>
            </a:r>
            <a:r>
              <a:rPr lang="en-US" dirty="0">
                <a:solidFill>
                  <a:prstClr val="black"/>
                </a:solidFill>
              </a:rPr>
              <a:t/>
            </a:r>
            <a:br>
              <a:rPr lang="en-US" dirty="0">
                <a:solidFill>
                  <a:prstClr val="black"/>
                </a:solidFill>
              </a:rPr>
            </a:br>
            <a:endParaRPr lang="en-US" dirty="0"/>
          </a:p>
        </p:txBody>
      </p:sp>
      <p:sp>
        <p:nvSpPr>
          <p:cNvPr id="3" name="Content Placeholder 2"/>
          <p:cNvSpPr>
            <a:spLocks noGrp="1"/>
          </p:cNvSpPr>
          <p:nvPr>
            <p:ph idx="1"/>
          </p:nvPr>
        </p:nvSpPr>
        <p:spPr>
          <a:xfrm>
            <a:off x="3962399" y="-671514"/>
            <a:ext cx="9470967" cy="3009207"/>
          </a:xfrm>
        </p:spPr>
        <p:txBody>
          <a:bodyPr>
            <a:normAutofit/>
          </a:bodyPr>
          <a:lstStyle/>
          <a:p>
            <a:pPr marL="0" indent="0" algn="ctr">
              <a:lnSpc>
                <a:spcPct val="250000"/>
              </a:lnSpc>
              <a:buNone/>
            </a:pPr>
            <a:r>
              <a:rPr lang="en-US" sz="6000" b="1" dirty="0" smtClean="0">
                <a:solidFill>
                  <a:prstClr val="black"/>
                </a:solidFill>
                <a:latin typeface="Calibri Light" panose="020F0302020204030204"/>
                <a:ea typeface="+mj-ea"/>
                <a:cs typeface="+mj-cs"/>
              </a:rPr>
              <a:t>What is the need?</a:t>
            </a:r>
            <a:endParaRPr lang="en-US" sz="6000" b="1" dirty="0">
              <a:solidFill>
                <a:prstClr val="black"/>
              </a:solidFill>
              <a:latin typeface="Calibri Light" panose="020F0302020204030204"/>
              <a:ea typeface="+mj-ea"/>
              <a:cs typeface="+mj-cs"/>
            </a:endParaRPr>
          </a:p>
          <a:p>
            <a:pPr marL="0" indent="0" algn="ctr">
              <a:buNone/>
            </a:pPr>
            <a:endParaRPr lang="en-US" sz="6000" dirty="0"/>
          </a:p>
        </p:txBody>
      </p:sp>
      <p:pic>
        <p:nvPicPr>
          <p:cNvPr id="4" name="Picture 3"/>
          <p:cNvPicPr>
            <a:picLocks noChangeAspect="1"/>
          </p:cNvPicPr>
          <p:nvPr/>
        </p:nvPicPr>
        <p:blipFill>
          <a:blip r:embed="rId3"/>
          <a:stretch>
            <a:fillRect/>
          </a:stretch>
        </p:blipFill>
        <p:spPr>
          <a:xfrm rot="1681094">
            <a:off x="5194217" y="3082618"/>
            <a:ext cx="6344737" cy="906391"/>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993" y="1488497"/>
            <a:ext cx="4132624" cy="3306099"/>
          </a:xfrm>
          <a:prstGeom prst="rect">
            <a:avLst/>
          </a:prstGeom>
        </p:spPr>
      </p:pic>
    </p:spTree>
    <p:extLst>
      <p:ext uri="{BB962C8B-B14F-4D97-AF65-F5344CB8AC3E}">
        <p14:creationId xmlns:p14="http://schemas.microsoft.com/office/powerpoint/2010/main" val="731932292"/>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0"/>
            <a:ext cx="6018415" cy="6858000"/>
          </a:xfrm>
          <a:prstGeom prst="rect">
            <a:avLst/>
          </a:prstGeom>
        </p:spPr>
      </p:pic>
      <p:pic>
        <p:nvPicPr>
          <p:cNvPr id="5" name="Picture 4"/>
          <p:cNvPicPr>
            <a:picLocks noChangeAspect="1"/>
          </p:cNvPicPr>
          <p:nvPr/>
        </p:nvPicPr>
        <p:blipFill>
          <a:blip r:embed="rId4"/>
          <a:stretch>
            <a:fillRect/>
          </a:stretch>
        </p:blipFill>
        <p:spPr>
          <a:xfrm>
            <a:off x="6018414" y="0"/>
            <a:ext cx="6173585" cy="6858000"/>
          </a:xfrm>
          <a:prstGeom prst="rect">
            <a:avLst/>
          </a:prstGeom>
        </p:spPr>
      </p:pic>
    </p:spTree>
    <p:extLst>
      <p:ext uri="{BB962C8B-B14F-4D97-AF65-F5344CB8AC3E}">
        <p14:creationId xmlns:p14="http://schemas.microsoft.com/office/powerpoint/2010/main" val="45536449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159433" y="0"/>
            <a:ext cx="7032567" cy="2387600"/>
          </a:xfrm>
        </p:spPr>
        <p:txBody>
          <a:bodyPr/>
          <a:lstStyle/>
          <a:p>
            <a:r>
              <a:rPr lang="en-US" b="1" dirty="0" smtClean="0"/>
              <a:t>Stretching for the long haul</a:t>
            </a:r>
            <a:endParaRPr lang="en-US" b="1" dirty="0"/>
          </a:p>
        </p:txBody>
      </p:sp>
      <p:sp>
        <p:nvSpPr>
          <p:cNvPr id="3" name="Subtitle 2"/>
          <p:cNvSpPr>
            <a:spLocks noGrp="1"/>
          </p:cNvSpPr>
          <p:nvPr>
            <p:ph type="subTitle" idx="1"/>
          </p:nvPr>
        </p:nvSpPr>
        <p:spPr>
          <a:xfrm>
            <a:off x="0" y="2804301"/>
            <a:ext cx="9144000" cy="2442301"/>
          </a:xfrm>
        </p:spPr>
        <p:txBody>
          <a:bodyPr>
            <a:normAutofit fontScale="70000" lnSpcReduction="20000"/>
          </a:bodyPr>
          <a:lstStyle/>
          <a:p>
            <a:pPr marL="2457450" lvl="5" indent="-171450" algn="l">
              <a:lnSpc>
                <a:spcPct val="110000"/>
              </a:lnSpc>
              <a:spcBef>
                <a:spcPts val="0"/>
              </a:spcBef>
              <a:buFont typeface="Wingdings" panose="05000000000000000000" pitchFamily="2" charset="2"/>
              <a:buChar char="§"/>
            </a:pPr>
            <a:r>
              <a:rPr lang="en-US" sz="4000" dirty="0" smtClean="0"/>
              <a:t>Session 1 – Beginning The Drive</a:t>
            </a:r>
          </a:p>
          <a:p>
            <a:pPr marL="2457450" lvl="5" indent="-171450" algn="l">
              <a:lnSpc>
                <a:spcPct val="110000"/>
              </a:lnSpc>
              <a:spcBef>
                <a:spcPts val="0"/>
              </a:spcBef>
              <a:buFont typeface="Wingdings" panose="05000000000000000000" pitchFamily="2" charset="2"/>
              <a:buChar char="§"/>
            </a:pPr>
            <a:r>
              <a:rPr lang="en-US" sz="4000" dirty="0" smtClean="0"/>
              <a:t>Session 2 – Goals &amp; Competitions</a:t>
            </a:r>
          </a:p>
          <a:p>
            <a:pPr marL="2457450" lvl="5" indent="-171450" algn="l">
              <a:lnSpc>
                <a:spcPct val="110000"/>
              </a:lnSpc>
              <a:spcBef>
                <a:spcPts val="0"/>
              </a:spcBef>
              <a:buFont typeface="Wingdings" panose="05000000000000000000" pitchFamily="2" charset="2"/>
              <a:buChar char="§"/>
            </a:pPr>
            <a:r>
              <a:rPr lang="en-US" sz="4000" dirty="0">
                <a:solidFill>
                  <a:prstClr val="black"/>
                </a:solidFill>
              </a:rPr>
              <a:t>Session </a:t>
            </a:r>
            <a:r>
              <a:rPr lang="en-US" sz="4000" dirty="0" smtClean="0">
                <a:solidFill>
                  <a:prstClr val="black"/>
                </a:solidFill>
              </a:rPr>
              <a:t>3 – Logging &amp; Rewards</a:t>
            </a:r>
            <a:endParaRPr lang="en-US" sz="4000" dirty="0">
              <a:solidFill>
                <a:prstClr val="black"/>
              </a:solidFill>
            </a:endParaRPr>
          </a:p>
          <a:p>
            <a:pPr marL="2457450" lvl="5" indent="-171450" algn="l">
              <a:lnSpc>
                <a:spcPct val="110000"/>
              </a:lnSpc>
              <a:spcBef>
                <a:spcPts val="0"/>
              </a:spcBef>
              <a:buFont typeface="Wingdings" panose="05000000000000000000" pitchFamily="2" charset="2"/>
              <a:buChar char="§"/>
            </a:pPr>
            <a:r>
              <a:rPr lang="en-US" sz="4000" dirty="0">
                <a:solidFill>
                  <a:prstClr val="black"/>
                </a:solidFill>
              </a:rPr>
              <a:t>Session </a:t>
            </a:r>
            <a:r>
              <a:rPr lang="en-US" sz="4000" dirty="0" smtClean="0">
                <a:solidFill>
                  <a:prstClr val="black"/>
                </a:solidFill>
              </a:rPr>
              <a:t>4 – Resistance Bands</a:t>
            </a:r>
            <a:endParaRPr lang="en-US" sz="4000" dirty="0">
              <a:solidFill>
                <a:prstClr val="black"/>
              </a:solidFill>
            </a:endParaRPr>
          </a:p>
          <a:p>
            <a:pPr marL="2457450" lvl="5" indent="-171450" algn="l">
              <a:lnSpc>
                <a:spcPct val="110000"/>
              </a:lnSpc>
              <a:spcBef>
                <a:spcPts val="0"/>
              </a:spcBef>
              <a:buFont typeface="Wingdings" panose="05000000000000000000" pitchFamily="2" charset="2"/>
              <a:buChar char="§"/>
            </a:pPr>
            <a:r>
              <a:rPr lang="en-US" sz="4000" dirty="0">
                <a:solidFill>
                  <a:prstClr val="black"/>
                </a:solidFill>
              </a:rPr>
              <a:t>Session </a:t>
            </a:r>
            <a:r>
              <a:rPr lang="en-US" sz="4000" dirty="0" smtClean="0">
                <a:solidFill>
                  <a:prstClr val="black"/>
                </a:solidFill>
              </a:rPr>
              <a:t>5 – Here’s A Tip!</a:t>
            </a:r>
          </a:p>
          <a:p>
            <a:pPr marL="2457450" lvl="5" indent="-171450" algn="l">
              <a:lnSpc>
                <a:spcPct val="110000"/>
              </a:lnSpc>
              <a:spcBef>
                <a:spcPts val="0"/>
              </a:spcBef>
              <a:buFont typeface="Wingdings" panose="05000000000000000000" pitchFamily="2" charset="2"/>
              <a:buChar char="§"/>
            </a:pPr>
            <a:r>
              <a:rPr lang="en-US" sz="4000" dirty="0" smtClean="0">
                <a:solidFill>
                  <a:prstClr val="black"/>
                </a:solidFill>
              </a:rPr>
              <a:t>Session 6 – Moving Forward</a:t>
            </a:r>
            <a:endParaRPr lang="en-US" sz="4000" dirty="0">
              <a:solidFill>
                <a:prstClr val="black"/>
              </a:solidFill>
            </a:endParaRPr>
          </a:p>
          <a:p>
            <a:endParaRPr lang="en-US" sz="1200" dirty="0"/>
          </a:p>
        </p:txBody>
      </p:sp>
    </p:spTree>
    <p:extLst>
      <p:ext uri="{BB962C8B-B14F-4D97-AF65-F5344CB8AC3E}">
        <p14:creationId xmlns:p14="http://schemas.microsoft.com/office/powerpoint/2010/main" val="2922112781"/>
      </p:ext>
    </p:extLst>
  </p:cSld>
  <p:clrMapOvr>
    <a:masterClrMapping/>
  </p:clrMapOvr>
  <mc:AlternateContent xmlns:mc="http://schemas.openxmlformats.org/markup-compatibility/2006" xmlns:p14="http://schemas.microsoft.com/office/powerpoint/2010/main">
    <mc:Choice Requires="p14">
      <p:transition>
        <p14:reveal/>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3651" y="3292967"/>
            <a:ext cx="10820400" cy="4024125"/>
          </a:xfrm>
        </p:spPr>
        <p:txBody>
          <a:bodyPr>
            <a:normAutofit/>
          </a:bodyPr>
          <a:lstStyle/>
          <a:p>
            <a:pPr marL="0" indent="0" algn="ctr">
              <a:buNone/>
            </a:pPr>
            <a:r>
              <a:rPr lang="en-US" sz="4400" dirty="0" smtClean="0">
                <a:solidFill>
                  <a:prstClr val="black"/>
                </a:solidFill>
                <a:latin typeface="Calibri Light" panose="020F0302020204030204"/>
                <a:ea typeface="+mj-ea"/>
                <a:cs typeface="+mj-cs"/>
              </a:rPr>
              <a:t>The Details</a:t>
            </a:r>
          </a:p>
        </p:txBody>
      </p:sp>
      <p:sp>
        <p:nvSpPr>
          <p:cNvPr id="2" name="TextBox 1"/>
          <p:cNvSpPr txBox="1"/>
          <p:nvPr/>
        </p:nvSpPr>
        <p:spPr>
          <a:xfrm>
            <a:off x="2924695" y="329874"/>
            <a:ext cx="11114688" cy="1015663"/>
          </a:xfrm>
          <a:prstGeom prst="rect">
            <a:avLst/>
          </a:prstGeom>
          <a:noFill/>
        </p:spPr>
        <p:txBody>
          <a:bodyPr wrap="square" rtlCol="0">
            <a:spAutoFit/>
          </a:bodyPr>
          <a:lstStyle/>
          <a:p>
            <a:pPr algn="ctr"/>
            <a:r>
              <a:rPr lang="en-US" sz="6000" smtClean="0"/>
              <a:t>Beginning the Drive</a:t>
            </a:r>
            <a:endParaRPr lang="en-US" sz="6000" dirty="0"/>
          </a:p>
        </p:txBody>
      </p:sp>
      <p:pic>
        <p:nvPicPr>
          <p:cNvPr id="5" name="Picture 4"/>
          <p:cNvPicPr>
            <a:picLocks noChangeAspect="1"/>
          </p:cNvPicPr>
          <p:nvPr/>
        </p:nvPicPr>
        <p:blipFill>
          <a:blip r:embed="rId3">
            <a:alphaModFix amt="85000"/>
            <a:extLst>
              <a:ext uri="{28A0092B-C50C-407E-A947-70E740481C1C}">
                <a14:useLocalDpi xmlns:a14="http://schemas.microsoft.com/office/drawing/2010/main"/>
              </a:ext>
            </a:extLst>
          </a:blip>
          <a:stretch>
            <a:fillRect/>
          </a:stretch>
        </p:blipFill>
        <p:spPr>
          <a:xfrm>
            <a:off x="4278915" y="1629295"/>
            <a:ext cx="7913085" cy="52287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2032615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4307" y="592304"/>
            <a:ext cx="7587693" cy="1325563"/>
          </a:xfrm>
        </p:spPr>
        <p:txBody>
          <a:bodyPr>
            <a:normAutofit fontScale="90000"/>
          </a:bodyPr>
          <a:lstStyle/>
          <a:p>
            <a:pPr algn="ctr"/>
            <a:r>
              <a:rPr lang="en-US" sz="5300" dirty="0" smtClean="0">
                <a:solidFill>
                  <a:prstClr val="black"/>
                </a:solidFill>
              </a:rPr>
              <a:t>Goals &amp; Competition</a:t>
            </a:r>
            <a:r>
              <a:rPr lang="en-US" dirty="0">
                <a:solidFill>
                  <a:prstClr val="black"/>
                </a:solidFill>
              </a:rPr>
              <a:t/>
            </a:r>
            <a:br>
              <a:rPr lang="en-US" dirty="0">
                <a:solidFill>
                  <a:prstClr val="black"/>
                </a:solidFill>
              </a:rPr>
            </a:br>
            <a:endParaRPr lang="en-US" dirty="0"/>
          </a:p>
        </p:txBody>
      </p:sp>
      <p:sp>
        <p:nvSpPr>
          <p:cNvPr id="3" name="Content Placeholder 2"/>
          <p:cNvSpPr>
            <a:spLocks noGrp="1"/>
          </p:cNvSpPr>
          <p:nvPr>
            <p:ph idx="1"/>
          </p:nvPr>
        </p:nvSpPr>
        <p:spPr>
          <a:xfrm>
            <a:off x="-3284913" y="1781768"/>
            <a:ext cx="10515600" cy="4351338"/>
          </a:xfrm>
        </p:spPr>
        <p:txBody>
          <a:bodyPr>
            <a:normAutofit/>
          </a:bodyPr>
          <a:lstStyle/>
          <a:p>
            <a:pPr marL="0" indent="0" algn="ctr">
              <a:buNone/>
            </a:pPr>
            <a:r>
              <a:rPr lang="en-US" sz="4400" dirty="0" smtClean="0">
                <a:solidFill>
                  <a:prstClr val="black"/>
                </a:solidFill>
                <a:latin typeface="Calibri Light" panose="020F0302020204030204"/>
                <a:ea typeface="+mj-ea"/>
                <a:cs typeface="+mj-cs"/>
              </a:rPr>
              <a:t>  Goal Setting</a:t>
            </a:r>
          </a:p>
          <a:p>
            <a:pPr marL="0" indent="0" algn="ctr">
              <a:buNone/>
            </a:pPr>
            <a:endParaRPr lang="en-US" sz="4000" dirty="0" smtClean="0">
              <a:solidFill>
                <a:prstClr val="black"/>
              </a:solidFill>
              <a:latin typeface="Calibri Light" panose="020F0302020204030204"/>
              <a:ea typeface="+mj-ea"/>
              <a:cs typeface="+mj-cs"/>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948" y="3737591"/>
            <a:ext cx="4447790" cy="2922197"/>
          </a:xfrm>
          <a:prstGeom prst="rect">
            <a:avLst/>
          </a:prstGeom>
          <a:noFill/>
          <a:ln>
            <a:noFill/>
          </a:ln>
          <a:effectLst>
            <a:glow rad="63500">
              <a:schemeClr val="accent6">
                <a:satMod val="175000"/>
                <a:alpha val="40000"/>
              </a:schemeClr>
            </a:glow>
            <a:outerShdw blurRad="50800" dist="38100" algn="l" rotWithShape="0">
              <a:prstClr val="black">
                <a:alpha val="40000"/>
              </a:prstClr>
            </a:outerShdw>
            <a:softEdge rad="112500"/>
          </a:effectLst>
          <a:scene3d>
            <a:camera prst="orthographicFront"/>
            <a:lightRig rig="threePt" dir="t"/>
          </a:scene3d>
          <a:sp3d>
            <a:bevelT w="165100" prst="coolSlant"/>
          </a:sp3d>
        </p:spPr>
      </p:pic>
      <p:pic>
        <p:nvPicPr>
          <p:cNvPr id="7" name="Picture 6"/>
          <p:cNvPicPr>
            <a:picLocks noChangeAspect="1"/>
          </p:cNvPicPr>
          <p:nvPr/>
        </p:nvPicPr>
        <p:blipFill>
          <a:blip r:embed="rId4" cstate="email">
            <a:alphaModFix amt="85000"/>
            <a:extLst>
              <a:ext uri="{28A0092B-C50C-407E-A947-70E740481C1C}">
                <a14:useLocalDpi xmlns:a14="http://schemas.microsoft.com/office/drawing/2010/main"/>
              </a:ext>
            </a:extLst>
          </a:blip>
          <a:stretch>
            <a:fillRect/>
          </a:stretch>
        </p:blipFill>
        <p:spPr>
          <a:xfrm>
            <a:off x="6790821" y="1986939"/>
            <a:ext cx="5507486" cy="3052065"/>
          </a:xfrm>
          <a:prstGeom prst="rect">
            <a:avLst/>
          </a:prstGeom>
        </p:spPr>
      </p:pic>
      <p:pic>
        <p:nvPicPr>
          <p:cNvPr id="4" name="Picture 3"/>
          <p:cNvPicPr>
            <a:picLocks noChangeAspect="1"/>
          </p:cNvPicPr>
          <p:nvPr/>
        </p:nvPicPr>
        <p:blipFill>
          <a:blip r:embed="rId5">
            <a:alphaModFix/>
            <a:extLst>
              <a:ext uri="{28A0092B-C50C-407E-A947-70E740481C1C}">
                <a14:useLocalDpi xmlns:a14="http://schemas.microsoft.com/office/drawing/2010/main"/>
              </a:ext>
            </a:extLst>
          </a:blip>
          <a:stretch>
            <a:fillRect/>
          </a:stretch>
        </p:blipFill>
        <p:spPr>
          <a:xfrm rot="1974328">
            <a:off x="4611595" y="3976333"/>
            <a:ext cx="3412065" cy="2125342"/>
          </a:xfrm>
          <a:prstGeom prst="rect">
            <a:avLst/>
          </a:prstGeom>
          <a:ln>
            <a:solidFill>
              <a:schemeClr val="accent1"/>
            </a:solidFill>
          </a:ln>
          <a:effectLst>
            <a:glow rad="101600">
              <a:schemeClr val="accent6">
                <a:satMod val="175000"/>
                <a:alpha val="40000"/>
              </a:schemeClr>
            </a:glow>
            <a:softEdge rad="112500"/>
          </a:effectLst>
        </p:spPr>
      </p:pic>
    </p:spTree>
    <p:extLst>
      <p:ext uri="{BB962C8B-B14F-4D97-AF65-F5344CB8AC3E}">
        <p14:creationId xmlns:p14="http://schemas.microsoft.com/office/powerpoint/2010/main" val="149597372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1000"/>
                                        <p:tgtEl>
                                          <p:spTgt spid="4"/>
                                        </p:tgtEl>
                                      </p:cBhvr>
                                    </p:animEffect>
                                  </p:childTnLst>
                                </p:cTn>
                              </p:par>
                              <p:par>
                                <p:cTn id="12" presetID="2" presetClass="entr" presetSubtype="4"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ppt_x"/>
                                          </p:val>
                                        </p:tav>
                                        <p:tav tm="100000">
                                          <p:val>
                                            <p:strVal val="#ppt_x"/>
                                          </p:val>
                                        </p:tav>
                                      </p:tavLst>
                                    </p:anim>
                                    <p:anim calcmode="lin" valueType="num">
                                      <p:cBhvr additive="base">
                                        <p:cTn id="15"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7048</TotalTime>
  <Words>1671</Words>
  <Application>Microsoft Office PowerPoint</Application>
  <PresentationFormat>Widescreen</PresentationFormat>
  <Paragraphs>371</Paragraphs>
  <Slides>22</Slides>
  <Notes>22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Century Gothic</vt:lpstr>
      <vt:lpstr>Wingdings</vt:lpstr>
      <vt:lpstr>Vapor Trail</vt:lpstr>
      <vt:lpstr>Physical Activity Program for Nep Field Staff</vt:lpstr>
      <vt:lpstr>PowerPoint Presentation</vt:lpstr>
      <vt:lpstr>PowerPoint Presentation</vt:lpstr>
      <vt:lpstr>PowerPoint Presentation</vt:lpstr>
      <vt:lpstr>address health problems </vt:lpstr>
      <vt:lpstr>PowerPoint Presentation</vt:lpstr>
      <vt:lpstr>Stretching for the long haul</vt:lpstr>
      <vt:lpstr>PowerPoint Presentation</vt:lpstr>
      <vt:lpstr>Goals &amp; Competition </vt:lpstr>
      <vt:lpstr>Logging</vt:lpstr>
      <vt:lpstr>Resistance Bands </vt:lpstr>
      <vt:lpstr>Here’s a tip!</vt:lpstr>
      <vt:lpstr>PowerPoint Presentation</vt:lpstr>
      <vt:lpstr>Process Evaluation</vt:lpstr>
      <vt:lpstr>Impact Evaluation</vt:lpstr>
      <vt:lpstr>Outcome evaluation</vt:lpstr>
      <vt:lpstr>Advocacy</vt:lpstr>
      <vt:lpstr>Budget</vt:lpstr>
      <vt:lpstr>The big picture on how to address the health problem: </vt:lpstr>
      <vt:lpstr>GantT Chart</vt:lpstr>
      <vt:lpstr>Logic Model </vt:lpstr>
      <vt:lpstr>PowerPoint Presentation</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
  <dc:creator>Fertman, Carl</dc:creator>
  <cp:keywords/>
  <dc:description/>
  <cp:lastModifiedBy>Fertman, Carl</cp:lastModifiedBy>
  <cp:revision>266</cp:revision>
  <cp:lastPrinted>2015-10-04T14:27:31Z</cp:lastPrinted>
  <dcterms:created xsi:type="dcterms:W3CDTF">2015-10-11T00:29:42Z</dcterms:created>
  <dcterms:modified xsi:type="dcterms:W3CDTF">2015-11-30T17:43:37Z</dcterms:modified>
  <cp:category/>
</cp:coreProperties>
</file>