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88" r:id="rId5"/>
    <p:sldId id="291" r:id="rId6"/>
    <p:sldId id="257" r:id="rId7"/>
    <p:sldId id="258" r:id="rId8"/>
    <p:sldId id="264" r:id="rId9"/>
    <p:sldId id="289" r:id="rId10"/>
    <p:sldId id="290" r:id="rId11"/>
    <p:sldId id="292" r:id="rId12"/>
    <p:sldId id="293" r:id="rId13"/>
    <p:sldId id="294" r:id="rId14"/>
    <p:sldId id="296" r:id="rId15"/>
    <p:sldId id="295" r:id="rId16"/>
    <p:sldId id="297" r:id="rId17"/>
    <p:sldId id="298" r:id="rId18"/>
    <p:sldId id="273" r:id="rId19"/>
    <p:sldId id="274" r:id="rId20"/>
    <p:sldId id="275" r:id="rId21"/>
    <p:sldId id="276" r:id="rId22"/>
    <p:sldId id="277" r:id="rId23"/>
    <p:sldId id="29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2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2"/>
                </a:solidFill>
              </a:rPr>
              <a:t>32% of Members being treated for Preventable Conditions   </a:t>
            </a:r>
          </a:p>
        </c:rich>
      </c:tx>
      <c:overlay val="0"/>
    </c:title>
    <c:autoTitleDeleted val="0"/>
    <c:plotArea>
      <c:layout/>
      <c:barChart>
        <c:barDir val="bar"/>
        <c:grouping val="clustered"/>
        <c:varyColors val="0"/>
        <c:ser>
          <c:idx val="0"/>
          <c:order val="0"/>
          <c:tx>
            <c:strRef>
              <c:f>Sheet1!$B$1</c:f>
              <c:strCache>
                <c:ptCount val="1"/>
                <c:pt idx="0">
                  <c:v>% </c:v>
                </c:pt>
              </c:strCache>
            </c:strRef>
          </c:tx>
          <c:invertIfNegative val="0"/>
          <c:cat>
            <c:strRef>
              <c:f>Sheet1!$A$2:$A$6</c:f>
              <c:strCache>
                <c:ptCount val="5"/>
                <c:pt idx="0">
                  <c:v>Cerebrovascular</c:v>
                </c:pt>
                <c:pt idx="1">
                  <c:v>Heart</c:v>
                </c:pt>
                <c:pt idx="2">
                  <c:v>Manageable</c:v>
                </c:pt>
                <c:pt idx="3">
                  <c:v>Vascular</c:v>
                </c:pt>
                <c:pt idx="4">
                  <c:v>Weight-Related</c:v>
                </c:pt>
              </c:strCache>
            </c:strRef>
          </c:cat>
          <c:val>
            <c:numRef>
              <c:f>Sheet1!$B$2:$B$6</c:f>
              <c:numCache>
                <c:formatCode>0%</c:formatCode>
                <c:ptCount val="5"/>
                <c:pt idx="0">
                  <c:v>4.6979865771812082E-2</c:v>
                </c:pt>
                <c:pt idx="1">
                  <c:v>0.26845637583892618</c:v>
                </c:pt>
                <c:pt idx="2">
                  <c:v>0.41275167785234901</c:v>
                </c:pt>
                <c:pt idx="3">
                  <c:v>5.0335570469798654E-2</c:v>
                </c:pt>
                <c:pt idx="4">
                  <c:v>0.22147651006711411</c:v>
                </c:pt>
              </c:numCache>
            </c:numRef>
          </c:val>
          <c:extLst xmlns:c16r2="http://schemas.microsoft.com/office/drawing/2015/06/chart">
            <c:ext xmlns:c16="http://schemas.microsoft.com/office/drawing/2014/chart" uri="{C3380CC4-5D6E-409C-BE32-E72D297353CC}">
              <c16:uniqueId val="{00000000-0E41-4BDE-9E36-F4587EECA8F1}"/>
            </c:ext>
          </c:extLst>
        </c:ser>
        <c:dLbls>
          <c:showLegendKey val="0"/>
          <c:showVal val="0"/>
          <c:showCatName val="0"/>
          <c:showSerName val="0"/>
          <c:showPercent val="0"/>
          <c:showBubbleSize val="0"/>
        </c:dLbls>
        <c:gapWidth val="150"/>
        <c:axId val="164593712"/>
        <c:axId val="164593152"/>
      </c:barChart>
      <c:catAx>
        <c:axId val="164593712"/>
        <c:scaling>
          <c:orientation val="minMax"/>
        </c:scaling>
        <c:delete val="0"/>
        <c:axPos val="l"/>
        <c:numFmt formatCode="General" sourceLinked="0"/>
        <c:majorTickMark val="out"/>
        <c:minorTickMark val="none"/>
        <c:tickLblPos val="nextTo"/>
        <c:txPr>
          <a:bodyPr/>
          <a:lstStyle/>
          <a:p>
            <a:pPr>
              <a:defRPr>
                <a:solidFill>
                  <a:schemeClr val="tx2"/>
                </a:solidFill>
              </a:defRPr>
            </a:pPr>
            <a:endParaRPr lang="en-US"/>
          </a:p>
        </c:txPr>
        <c:crossAx val="164593152"/>
        <c:crosses val="autoZero"/>
        <c:auto val="1"/>
        <c:lblAlgn val="ctr"/>
        <c:lblOffset val="100"/>
        <c:noMultiLvlLbl val="0"/>
      </c:catAx>
      <c:valAx>
        <c:axId val="164593152"/>
        <c:scaling>
          <c:orientation val="minMax"/>
        </c:scaling>
        <c:delete val="0"/>
        <c:axPos val="b"/>
        <c:majorGridlines/>
        <c:numFmt formatCode="0%" sourceLinked="1"/>
        <c:majorTickMark val="out"/>
        <c:minorTickMark val="none"/>
        <c:tickLblPos val="nextTo"/>
        <c:txPr>
          <a:bodyPr/>
          <a:lstStyle/>
          <a:p>
            <a:pPr>
              <a:defRPr>
                <a:solidFill>
                  <a:schemeClr val="tx2"/>
                </a:solidFill>
              </a:defRPr>
            </a:pPr>
            <a:endParaRPr lang="en-US"/>
          </a:p>
        </c:txPr>
        <c:crossAx val="164593712"/>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Cost</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92C-428E-A113-2E54AA7BA3D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92C-428E-A113-2E54AA7BA3D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92C-428E-A113-2E54AA7BA3D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92C-428E-A113-2E54AA7BA3D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92C-428E-A113-2E54AA7BA3D4}"/>
              </c:ext>
            </c:extLst>
          </c:dPt>
          <c:dLbls>
            <c:spPr>
              <a:noFill/>
              <a:ln>
                <a:noFill/>
              </a:ln>
              <a:effectLst/>
            </c:spPr>
            <c:txPr>
              <a:bodyPr/>
              <a:lstStyle/>
              <a:p>
                <a:pPr>
                  <a:defRPr sz="2000" b="1"/>
                </a:pPr>
                <a:endParaRPr lang="en-US"/>
              </a:p>
            </c:tx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Cerbrovascular Disease</c:v>
                </c:pt>
                <c:pt idx="1">
                  <c:v>Heart Disease</c:v>
                </c:pt>
                <c:pt idx="2">
                  <c:v>Manageable</c:v>
                </c:pt>
                <c:pt idx="3">
                  <c:v>Vascular</c:v>
                </c:pt>
                <c:pt idx="4">
                  <c:v>Weight-Related Disease</c:v>
                </c:pt>
              </c:strCache>
            </c:strRef>
          </c:cat>
          <c:val>
            <c:numRef>
              <c:f>Sheet1!$B$2:$B$6</c:f>
              <c:numCache>
                <c:formatCode>#,##0.00</c:formatCode>
                <c:ptCount val="5"/>
                <c:pt idx="0">
                  <c:v>28098.09</c:v>
                </c:pt>
                <c:pt idx="1">
                  <c:v>1407577.34</c:v>
                </c:pt>
                <c:pt idx="2">
                  <c:v>224903.35</c:v>
                </c:pt>
                <c:pt idx="3">
                  <c:v>23118.54</c:v>
                </c:pt>
                <c:pt idx="4">
                  <c:v>195854</c:v>
                </c:pt>
              </c:numCache>
            </c:numRef>
          </c:val>
          <c:extLst xmlns:c16r2="http://schemas.microsoft.com/office/drawing/2015/06/chart">
            <c:ext xmlns:c16="http://schemas.microsoft.com/office/drawing/2014/chart" uri="{C3380CC4-5D6E-409C-BE32-E72D297353CC}">
              <c16:uniqueId val="{0000000A-992C-428E-A113-2E54AA7BA3D4}"/>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C856B-3F37-47A0-9669-F464BCF6199E}"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5FF32-9B56-4A60-A355-B9062CDC8CA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5FF32-9B56-4A60-A355-B9062CDC8CA6}" type="slidenum">
              <a:rPr lang="en-US" smtClean="0"/>
              <a:t>1</a:t>
            </a:fld>
            <a:endParaRPr lang="en-US"/>
          </a:p>
        </p:txBody>
      </p:sp>
    </p:spTree>
    <p:extLst>
      <p:ext uri="{BB962C8B-B14F-4D97-AF65-F5344CB8AC3E}">
        <p14:creationId xmlns:p14="http://schemas.microsoft.com/office/powerpoint/2010/main" val="195387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Garaulet</a:t>
            </a:r>
            <a:r>
              <a:rPr lang="en-US"/>
              <a:t>, M., &amp; Gómez-</a:t>
            </a:r>
            <a:r>
              <a:rPr lang="en-US" err="1"/>
              <a:t>Abellán</a:t>
            </a:r>
            <a:r>
              <a:rPr lang="en-US"/>
              <a:t>, P. (2014). Timing of food intake and obesity: A novel association. </a:t>
            </a:r>
            <a:r>
              <a:rPr lang="en-US" i="1"/>
              <a:t>Physiology &amp; Behavior,</a:t>
            </a:r>
            <a:r>
              <a:rPr lang="en-US"/>
              <a:t> </a:t>
            </a:r>
            <a:r>
              <a:rPr lang="en-US" i="1"/>
              <a:t>134</a:t>
            </a:r>
            <a:r>
              <a:rPr lang="en-US"/>
              <a:t>, 44-50. doi:10.1016/j.physbeh.2014.01.001</a:t>
            </a:r>
          </a:p>
          <a:p>
            <a:endParaRPr lang="en-US"/>
          </a:p>
          <a:p>
            <a:r>
              <a:rPr lang="en-US"/>
              <a:t>Layman, D. K. (2014). Eating patterns, diet quality and energy balance. </a:t>
            </a:r>
            <a:r>
              <a:rPr lang="en-US" i="1"/>
              <a:t>Physiology &amp; Behavior,</a:t>
            </a:r>
            <a:r>
              <a:rPr lang="en-US"/>
              <a:t> </a:t>
            </a:r>
            <a:r>
              <a:rPr lang="en-US" i="1"/>
              <a:t>134</a:t>
            </a:r>
            <a:r>
              <a:rPr lang="en-US"/>
              <a:t>, 126-130. doi:10.1016/j.physbeh.2013.12.005 </a:t>
            </a:r>
            <a:br>
              <a:rPr lang="en-US"/>
            </a:br>
            <a:r>
              <a:rPr lang="en-US"/>
              <a:t/>
            </a:r>
            <a:br>
              <a:rPr lang="en-US"/>
            </a:br>
            <a:endParaRPr lang="en-US"/>
          </a:p>
          <a:p>
            <a:r>
              <a:rPr lang="en-US"/>
              <a:t>Adam </a:t>
            </a:r>
            <a:r>
              <a:rPr lang="en-US" err="1"/>
              <a:t>Bisnowaty</a:t>
            </a:r>
            <a:endParaRPr lang="en-US"/>
          </a:p>
          <a:p>
            <a:endParaRPr lang="en-US"/>
          </a:p>
          <a:p>
            <a:r>
              <a:rPr lang="en-US"/>
              <a:t>Session information includes the types of foods to be consumed and at what meals of the day. This information will follow the </a:t>
            </a:r>
            <a:r>
              <a:rPr lang="en-US" err="1"/>
              <a:t>myplate</a:t>
            </a:r>
            <a:r>
              <a:rPr lang="en-US"/>
              <a:t> dietary information.  It will also include the different types of foods and the different choices one has.  Lastly, this session will talk about the time of eating.  When to eat and when not to eat.  This will allow the truck drivers to still select foods they enjoy while understanding the needs they need for a healthy lifestyle.  This being said this will be a guide for them to use to eat better with many options. This will be the skill they are learning and will then effect their behaviors of eating post program.</a:t>
            </a:r>
          </a:p>
          <a:p>
            <a:endParaRPr lang="en-US"/>
          </a:p>
          <a:p>
            <a:pPr marL="171450" indent="-171450">
              <a:buFont typeface="Arial" panose="020B0604020202020204" pitchFamily="34" charset="0"/>
              <a:buChar char="•"/>
            </a:pPr>
            <a:r>
              <a:rPr lang="en-US"/>
              <a:t>What should I eat?  </a:t>
            </a:r>
          </a:p>
          <a:p>
            <a:pPr marL="171450" indent="-171450">
              <a:buFont typeface="Arial" panose="020B0604020202020204" pitchFamily="34" charset="0"/>
              <a:buChar char="•"/>
            </a:pPr>
            <a:r>
              <a:rPr lang="en-US" i="1"/>
              <a:t>Types of food intake </a:t>
            </a:r>
            <a:r>
              <a:rPr lang="en-US"/>
              <a:t> </a:t>
            </a:r>
          </a:p>
          <a:p>
            <a:pPr marL="171450" indent="-171450">
              <a:buFont typeface="Arial" panose="020B0604020202020204" pitchFamily="34" charset="0"/>
              <a:buChar char="•"/>
            </a:pPr>
            <a:r>
              <a:rPr lang="en-US" err="1"/>
              <a:t>MyPlate</a:t>
            </a:r>
            <a:r>
              <a:rPr lang="en-US"/>
              <a:t>  </a:t>
            </a:r>
          </a:p>
          <a:p>
            <a:pPr marL="171450" indent="-171450">
              <a:buFont typeface="Arial" panose="020B0604020202020204" pitchFamily="34" charset="0"/>
              <a:buChar char="•"/>
            </a:pPr>
            <a:r>
              <a:rPr lang="en-US" i="1"/>
              <a:t>What my plate should look like </a:t>
            </a:r>
            <a:r>
              <a:rPr lang="en-US"/>
              <a:t> </a:t>
            </a:r>
          </a:p>
          <a:p>
            <a:pPr marL="171450" indent="-171450">
              <a:buFont typeface="Arial" panose="020B0604020202020204" pitchFamily="34" charset="0"/>
              <a:buChar char="•"/>
            </a:pPr>
            <a:r>
              <a:rPr lang="en-US"/>
              <a:t>Different Choices   </a:t>
            </a:r>
          </a:p>
          <a:p>
            <a:pPr marL="171450" indent="-171450">
              <a:buFont typeface="Arial" panose="020B0604020202020204" pitchFamily="34" charset="0"/>
              <a:buChar char="•"/>
            </a:pPr>
            <a:r>
              <a:rPr lang="en-US"/>
              <a:t>Healthy Foods  </a:t>
            </a:r>
          </a:p>
          <a:p>
            <a:pPr marL="171450" indent="-171450">
              <a:buFont typeface="Arial" panose="020B0604020202020204" pitchFamily="34" charset="0"/>
              <a:buChar char="•"/>
            </a:pPr>
            <a:r>
              <a:rPr lang="en-US"/>
              <a:t>When should I eat?  </a:t>
            </a:r>
          </a:p>
          <a:p>
            <a:pPr marL="171450" indent="-171450">
              <a:buFont typeface="Arial" panose="020B0604020202020204" pitchFamily="34" charset="0"/>
              <a:buChar char="•"/>
            </a:pPr>
            <a:r>
              <a:rPr lang="en-US" i="1"/>
              <a:t>Breakfast, Lunch, Dinner, Snack</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1C248996-ECAE-4F32-97C6-4B08D36018D6}" type="slidenum">
              <a:rPr lang="en-US" smtClean="0"/>
              <a:t>11</a:t>
            </a:fld>
            <a:endParaRPr lang="en-US"/>
          </a:p>
        </p:txBody>
      </p:sp>
    </p:spTree>
    <p:extLst>
      <p:ext uri="{BB962C8B-B14F-4D97-AF65-F5344CB8AC3E}">
        <p14:creationId xmlns:p14="http://schemas.microsoft.com/office/powerpoint/2010/main" val="187947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Staying hydrated is a key component of maintaining a healthy lifestyle. Maintaining a proper hydration level allows the body to function properly;  on the other hand,  not staying hydrated can have significant repercussions: decreased physical performance,  cognitive performance, gastrointestinal function,  kidney function, and heart function. Dehydration can increase the likelihood for headaches and increase the risk of chronic disease.</a:t>
            </a:r>
          </a:p>
          <a:p>
            <a:endParaRPr lang="en-US"/>
          </a:p>
          <a:p>
            <a:r>
              <a:rPr lang="en-US"/>
              <a:t>The substances you are consuming also play a major role in health.  It is very important to find healthy drinks that provide vital vitamins, minerals, and electrolytes to support a healthy lifestyle. It is also important to explore alternatives to potentially unhealthy drinks. For example,  if you really enjoy Coca-Cola,  you could explore lower calorie options or consider decreasing the amount you drink on a daily basis. There are may alternatives to unhealthy drinks as well as ways to enjoy these drinks in moderation. These methods as well as common misconceptions will be discussed within this session. </a:t>
            </a:r>
          </a:p>
          <a:p>
            <a:endParaRPr lang="en-US"/>
          </a:p>
          <a:p>
            <a:r>
              <a:rPr lang="en-US"/>
              <a:t>Tyler Sheppard</a:t>
            </a:r>
          </a:p>
          <a:p>
            <a:endParaRPr lang="en-US"/>
          </a:p>
          <a:p>
            <a:r>
              <a:rPr lang="en-US" err="1"/>
              <a:t>Mclellan</a:t>
            </a:r>
            <a:r>
              <a:rPr lang="en-US"/>
              <a:t>, T. M., Caldwell, J. A., &amp; Lieberman, H. R. (2016). A Review of Caffeine’s Effects on Cognitive, Physical and Occupational Performance. </a:t>
            </a:r>
            <a:r>
              <a:rPr lang="en-US" i="1"/>
              <a:t>Neuroscience &amp; Biobehavioral Reviews</a:t>
            </a:r>
            <a:r>
              <a:rPr lang="en-US"/>
              <a:t>. doi:10.1016/j.neubiorev.2016.09.001 </a:t>
            </a:r>
          </a:p>
          <a:p>
            <a:endParaRPr lang="en-US"/>
          </a:p>
          <a:p>
            <a:r>
              <a:rPr lang="en-US" err="1"/>
              <a:t>Popkin</a:t>
            </a:r>
            <a:r>
              <a:rPr lang="en-US"/>
              <a:t>, B. M., </a:t>
            </a:r>
            <a:r>
              <a:rPr lang="en-US" err="1"/>
              <a:t>D'anci</a:t>
            </a:r>
            <a:r>
              <a:rPr lang="en-US"/>
              <a:t>, K. E., &amp; Rosenberg, I. H. (2010). Water, hydration, and health. </a:t>
            </a:r>
            <a:r>
              <a:rPr lang="en-US" i="1"/>
              <a:t>Nutrition Reviews,</a:t>
            </a:r>
            <a:r>
              <a:rPr lang="en-US"/>
              <a:t> </a:t>
            </a:r>
            <a:r>
              <a:rPr lang="en-US" i="1"/>
              <a:t>68</a:t>
            </a:r>
            <a:r>
              <a:rPr lang="en-US"/>
              <a:t>(8), 439-458. doi:10.1111/j.1753-4887.2010.00304.x </a:t>
            </a:r>
          </a:p>
          <a:p>
            <a:endParaRPr lang="en-US"/>
          </a:p>
        </p:txBody>
      </p:sp>
      <p:sp>
        <p:nvSpPr>
          <p:cNvPr id="4" name="Slide Number Placeholder 3"/>
          <p:cNvSpPr>
            <a:spLocks noGrp="1"/>
          </p:cNvSpPr>
          <p:nvPr>
            <p:ph type="sldNum" sz="quarter" idx="10"/>
          </p:nvPr>
        </p:nvSpPr>
        <p:spPr/>
        <p:txBody>
          <a:bodyPr/>
          <a:lstStyle/>
          <a:p>
            <a:fld id="{1C248996-ECAE-4F32-97C6-4B08D36018D6}" type="slidenum">
              <a:rPr lang="en-US" smtClean="0"/>
              <a:t>12</a:t>
            </a:fld>
            <a:endParaRPr lang="en-US"/>
          </a:p>
        </p:txBody>
      </p:sp>
    </p:spTree>
    <p:extLst>
      <p:ext uri="{BB962C8B-B14F-4D97-AF65-F5344CB8AC3E}">
        <p14:creationId xmlns:p14="http://schemas.microsoft.com/office/powerpoint/2010/main" val="134435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Jacobson, P. J., </a:t>
            </a:r>
            <a:r>
              <a:rPr lang="en-US" err="1"/>
              <a:t>Prawitz</a:t>
            </a:r>
            <a:r>
              <a:rPr lang="en-US"/>
              <a:t>, A. D., &amp; </a:t>
            </a:r>
            <a:r>
              <a:rPr lang="en-US" err="1"/>
              <a:t>Lukaszuk</a:t>
            </a:r>
            <a:r>
              <a:rPr lang="en-US"/>
              <a:t>, J. M. (2007). Long-Haul Truck Drivers Want Healthful Meal Options at Truck-Stop Restaurants. </a:t>
            </a:r>
            <a:r>
              <a:rPr lang="en-US" i="1"/>
              <a:t>Journal of the American Dietetic Association,</a:t>
            </a:r>
            <a:r>
              <a:rPr lang="en-US"/>
              <a:t> </a:t>
            </a:r>
            <a:r>
              <a:rPr lang="en-US" i="1"/>
              <a:t>107</a:t>
            </a:r>
            <a:r>
              <a:rPr lang="en-US"/>
              <a:t>(12), 2125-2129. doi:10.1016/j.jada.2007.09.003</a:t>
            </a:r>
          </a:p>
          <a:p>
            <a:endParaRPr lang="en-US"/>
          </a:p>
          <a:p>
            <a:r>
              <a:rPr lang="en-US"/>
              <a:t>Wardle, J., </a:t>
            </a:r>
            <a:r>
              <a:rPr lang="en-US" err="1"/>
              <a:t>Parmenter</a:t>
            </a:r>
            <a:r>
              <a:rPr lang="en-US"/>
              <a:t>, K., &amp; Waller, J. (2000). Nutrition knowledge and food intake. </a:t>
            </a:r>
            <a:r>
              <a:rPr lang="en-US" i="1"/>
              <a:t>Appetite,</a:t>
            </a:r>
            <a:r>
              <a:rPr lang="en-US"/>
              <a:t> </a:t>
            </a:r>
            <a:r>
              <a:rPr lang="en-US" i="1"/>
              <a:t>34</a:t>
            </a:r>
            <a:r>
              <a:rPr lang="en-US"/>
              <a:t>(3), 269-275. doi:10.1006/appe.1999.0311</a:t>
            </a:r>
          </a:p>
          <a:p>
            <a:endParaRPr lang="en-US"/>
          </a:p>
          <a:p>
            <a:r>
              <a:rPr lang="en-US"/>
              <a:t>Matt Steinbeck</a:t>
            </a:r>
          </a:p>
          <a:p>
            <a:endParaRPr lang="en-US"/>
          </a:p>
          <a:p>
            <a:r>
              <a:rPr lang="en-US"/>
              <a:t>This session will cover what types of food options are available at truck stops, how convenient tis certain types of food, and how appetizing is the food being offered.  Then there will be a short about how the truck stop and highway restaurant owners need to be educated on what is considered healthy and same goes for truck drivers so they know which option to pick when making a stop.  First, If any, what food options are healthy. Second, is it easier to grab a premade burger or to get a healthy meal.  Lastly, are the healthier choices actually appetizing and good tasting. </a:t>
            </a:r>
          </a:p>
          <a:p>
            <a:endParaRPr lang="en-US"/>
          </a:p>
          <a:p>
            <a:r>
              <a:rPr lang="en-US"/>
              <a:t>Pilot Truck Stops: have a restaurant inside with fresh and healthy options, plus they put nutritional information for everything on their menu.They also have a movement guidebook to teach them how to perform exercises including squats, lunges, etc., and how to incorporate movement into their work lives. Pilot was the only stop that we looked at that made their health and wellness information readily available and easy to obtain. </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1C248996-ECAE-4F32-97C6-4B08D36018D6}" type="slidenum">
              <a:rPr lang="en-US" smtClean="0"/>
              <a:t>13</a:t>
            </a:fld>
            <a:endParaRPr lang="en-US"/>
          </a:p>
        </p:txBody>
      </p:sp>
    </p:spTree>
    <p:extLst>
      <p:ext uri="{BB962C8B-B14F-4D97-AF65-F5344CB8AC3E}">
        <p14:creationId xmlns:p14="http://schemas.microsoft.com/office/powerpoint/2010/main" val="135965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phase of our program will focus on cheat meals.  Throughout this program the members will be utilizing the resources that we have provided to improve their nutritional choices, but we understand they will have cravings along the way.  During this session we will talk about how to cheat in moderation, why cheat meals make sense, and provide examples of incorporating cheat meals into their daily caloric intake.  We want the members to know that we are not here to parent them and that they are in control of their food choices.  Incorporating cheat meals can help keep them on track to a healthy lifestyle day in and day out.</a:t>
            </a:r>
          </a:p>
          <a:p>
            <a:endParaRPr lang="en-US"/>
          </a:p>
          <a:p>
            <a:r>
              <a:rPr lang="en-US"/>
              <a:t>Hooper, N., Sandoz, E. K., Ashton, J., Clarke, A., &amp; McHugh, L. (2012). Comparing thought suppression and acceptance as coping techniques for food cravings. </a:t>
            </a:r>
            <a:r>
              <a:rPr lang="en-US" i="1"/>
              <a:t>Eating behaviors</a:t>
            </a:r>
            <a:r>
              <a:rPr lang="en-US"/>
              <a:t>, </a:t>
            </a:r>
            <a:r>
              <a:rPr lang="en-US" i="1"/>
              <a:t>13</a:t>
            </a:r>
            <a:r>
              <a:rPr lang="en-US"/>
              <a:t>(1), 62-64.</a:t>
            </a:r>
          </a:p>
          <a:p>
            <a:endParaRPr lang="en-US"/>
          </a:p>
          <a:p>
            <a:r>
              <a:rPr lang="en-US"/>
              <a:t>Penney, S., NASM-CPT, C. E. S., &amp; PES, F. Do cheat meals make diet sense?.</a:t>
            </a:r>
          </a:p>
          <a:p>
            <a:endParaRPr lang="en-US"/>
          </a:p>
          <a:p>
            <a:r>
              <a:rPr lang="en-US"/>
              <a:t>Bryan Willey</a:t>
            </a:r>
          </a:p>
        </p:txBody>
      </p:sp>
      <p:sp>
        <p:nvSpPr>
          <p:cNvPr id="4" name="Slide Number Placeholder 3"/>
          <p:cNvSpPr>
            <a:spLocks noGrp="1"/>
          </p:cNvSpPr>
          <p:nvPr>
            <p:ph type="sldNum" sz="quarter" idx="10"/>
          </p:nvPr>
        </p:nvSpPr>
        <p:spPr/>
        <p:txBody>
          <a:bodyPr/>
          <a:lstStyle/>
          <a:p>
            <a:fld id="{1C248996-ECAE-4F32-97C6-4B08D36018D6}" type="slidenum">
              <a:rPr lang="en-US" smtClean="0"/>
              <a:t>14</a:t>
            </a:fld>
            <a:endParaRPr lang="en-US"/>
          </a:p>
        </p:txBody>
      </p:sp>
    </p:spTree>
    <p:extLst>
      <p:ext uri="{BB962C8B-B14F-4D97-AF65-F5344CB8AC3E}">
        <p14:creationId xmlns:p14="http://schemas.microsoft.com/office/powerpoint/2010/main" val="263250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created a Logic Model in order to be of use for the planning and implementation of the program, as well as method of evaluating the implementation and progress. The overall goal of this program is to decrease the prevalence of PGT health concerns. The primary goal of this program is to decrease the prevalence of PGT Health concerns through nutritional awareness, education,  structured program implementation,  and motivation. </a:t>
            </a:r>
            <a:r>
              <a:rPr lang="en-US" err="1"/>
              <a:t>The"inputs</a:t>
            </a:r>
            <a:r>
              <a:rPr lang="en-US"/>
              <a:t>" or ingredients tat will be necessary for the program to succeed are funding, surveys to assess different areas, instructors to implement the seminars and convey the necessary information, Journals for the program participants to track their diet and plan their meals, nutritional recourses to aid the participants in making proper nutrition choices on the road,  and promotional items such as water bottles to help encourage different aspects of the program.  The activities involved in the program are a current needs assessment to see what areas of nutrition need to be focused on and what topics are most important. The mapping of current nutritional habits will be used to determine strategies to promote increased nutrition and facilitate ways to break bad habits. Finally,  the seminary will used to educate the participants so they have the proper knowledge to make smart nutritional decisions.</a:t>
            </a:r>
          </a:p>
          <a:p>
            <a:endParaRPr lang="en-US"/>
          </a:p>
          <a:p>
            <a:r>
              <a:rPr lang="en-US"/>
              <a:t>The first short term goal for this program is to increase the participants awareness of their nutritional intake. Most individuals are not fully aware of how much they eat or how  many calories they consume on a daily basis or during a meal. The second is to increase the use of the provided journals, surveys, promotional items,  and educational opportunities. Lastly,  to increase the awareness of nutritional opportunities both good and bad while on the road. The intermediate outcomes of these goals are to improve how the program participants feel about their ability to improve their nutrition. Self efficacy is very important when attempting to break bad habits or make a lifestyle change. The second intermediate goal is to see a significant reduction in bad nutritional choices and habits through use of surveys and dietary analysis. The long term outcomes for this program are to increase nutritional knowledge and the ability to make the correct nutritional choices while on the road and at home to improve quality of life. The second long term goal is to lower the risk factors of the program participants through improved nutrition, awareness,  and he breaking of harmful habits. </a:t>
            </a:r>
          </a:p>
        </p:txBody>
      </p:sp>
      <p:sp>
        <p:nvSpPr>
          <p:cNvPr id="4" name="Slide Number Placeholder 3"/>
          <p:cNvSpPr>
            <a:spLocks noGrp="1"/>
          </p:cNvSpPr>
          <p:nvPr>
            <p:ph type="sldNum" sz="quarter" idx="10"/>
          </p:nvPr>
        </p:nvSpPr>
        <p:spPr/>
        <p:txBody>
          <a:bodyPr/>
          <a:lstStyle/>
          <a:p>
            <a:fld id="{6565FF32-9B56-4A60-A355-B9062CDC8CA6}" type="slidenum">
              <a:rPr lang="en-US" smtClean="0"/>
              <a:t>15</a:t>
            </a:fld>
            <a:endParaRPr lang="en-US"/>
          </a:p>
        </p:txBody>
      </p:sp>
    </p:spTree>
    <p:extLst>
      <p:ext uri="{BB962C8B-B14F-4D97-AF65-F5344CB8AC3E}">
        <p14:creationId xmlns:p14="http://schemas.microsoft.com/office/powerpoint/2010/main" val="40589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have split funding into three distinctive areas.  Nutritional Resources include either an app development, or nutritional guideline book to be used by the truckers.  Promotional Items would include PGT Water Bottles to help improve access to water during long hauls, and lastly supplies include materials needed for each seminar, and development of a quick information sheet over viewing nutrition.</a:t>
            </a:r>
            <a:endParaRPr lang="en-US"/>
          </a:p>
        </p:txBody>
      </p:sp>
      <p:sp>
        <p:nvSpPr>
          <p:cNvPr id="4" name="Slide Number Placeholder 3"/>
          <p:cNvSpPr>
            <a:spLocks noGrp="1"/>
          </p:cNvSpPr>
          <p:nvPr>
            <p:ph type="sldNum" sz="quarter" idx="10"/>
          </p:nvPr>
        </p:nvSpPr>
        <p:spPr/>
        <p:txBody>
          <a:bodyPr/>
          <a:lstStyle/>
          <a:p>
            <a:fld id="{6565FF32-9B56-4A60-A355-B9062CDC8CA6}" type="slidenum">
              <a:rPr lang="en-US" smtClean="0"/>
              <a:t>16</a:t>
            </a:fld>
            <a:endParaRPr lang="en-US"/>
          </a:p>
        </p:txBody>
      </p:sp>
    </p:spTree>
    <p:extLst>
      <p:ext uri="{BB962C8B-B14F-4D97-AF65-F5344CB8AC3E}">
        <p14:creationId xmlns:p14="http://schemas.microsoft.com/office/powerpoint/2010/main" val="59770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Annually</a:t>
            </a:r>
            <a:r>
              <a:rPr lang="en-US" baseline="0"/>
              <a:t> the change of year for insurance companies is January.  We decided to </a:t>
            </a:r>
            <a:r>
              <a:rPr lang="x-none" baseline="0"/>
              <a:t>start </a:t>
            </a:r>
            <a:r>
              <a:rPr lang="en-US" baseline="0"/>
              <a:t>in September to allow for initial surveys and expectations to be laid out so that come January the biweekly seminars would begin.  By beginning the education in January it will be easier to monitor if changes occur toward the goal of the health program.</a:t>
            </a:r>
            <a:endParaRPr lang="en-US"/>
          </a:p>
        </p:txBody>
      </p:sp>
      <p:sp>
        <p:nvSpPr>
          <p:cNvPr id="4" name="Slide Number Placeholder 3"/>
          <p:cNvSpPr>
            <a:spLocks noGrp="1"/>
          </p:cNvSpPr>
          <p:nvPr>
            <p:ph type="sldNum" sz="quarter" idx="10"/>
          </p:nvPr>
        </p:nvSpPr>
        <p:spPr/>
        <p:txBody>
          <a:bodyPr/>
          <a:lstStyle/>
          <a:p>
            <a:fld id="{6565FF32-9B56-4A60-A355-B9062CDC8CA6}" type="slidenum">
              <a:rPr lang="en-US" smtClean="0"/>
              <a:t>17</a:t>
            </a:fld>
            <a:endParaRPr lang="en-US"/>
          </a:p>
        </p:txBody>
      </p:sp>
    </p:spTree>
    <p:extLst>
      <p:ext uri="{BB962C8B-B14F-4D97-AF65-F5344CB8AC3E}">
        <p14:creationId xmlns:p14="http://schemas.microsoft.com/office/powerpoint/2010/main" val="131740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 using a dietary recall and a survey to evaluate the improvements of this program.  The truckers at PGT trucking will be asked to recall their nutritional intake on a weekly bases and record this information in a journal.  We expect that those truckers who engage in this dietary recall will have an increased awareness of their nutritional intake.  We will also administer a survey to evaluate the truckers use of provided journals, promotional items, and educational opportunities which we believe will increase their awareness, attitude, and behavioral changes.  Finally, we will review pre and post assessments to evaluate their awareness of nutritional opportunities on the road.</a:t>
            </a:r>
          </a:p>
        </p:txBody>
      </p:sp>
      <p:sp>
        <p:nvSpPr>
          <p:cNvPr id="4" name="Slide Number Placeholder 3"/>
          <p:cNvSpPr>
            <a:spLocks noGrp="1"/>
          </p:cNvSpPr>
          <p:nvPr>
            <p:ph type="sldNum" sz="quarter" idx="10"/>
          </p:nvPr>
        </p:nvSpPr>
        <p:spPr/>
        <p:txBody>
          <a:bodyPr/>
          <a:lstStyle/>
          <a:p>
            <a:fld id="{6565FF32-9B56-4A60-A355-B9062CDC8CA6}" type="slidenum">
              <a:rPr lang="en-US" smtClean="0"/>
              <a:t>18</a:t>
            </a:fld>
            <a:endParaRPr lang="en-US"/>
          </a:p>
        </p:txBody>
      </p:sp>
    </p:spTree>
    <p:extLst>
      <p:ext uri="{BB962C8B-B14F-4D97-AF65-F5344CB8AC3E}">
        <p14:creationId xmlns:p14="http://schemas.microsoft.com/office/powerpoint/2010/main" val="160022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want to evaluate the accountability of the participants and the parties involved in developing and implementing the program.  We will use completed dietary recalls to evaluate the members participation and surveys to evaluate the members nutritional knowledge retention.  As well as evaluating the participants accountability, it is important that we are also keeping ourselves accountable. We will use surveys completed by the members to evaluate their satisfaction of the program.  We will use these indicators to make improvements for future programs offered to the members of PGT trucking.</a:t>
            </a:r>
          </a:p>
        </p:txBody>
      </p:sp>
      <p:sp>
        <p:nvSpPr>
          <p:cNvPr id="4" name="Slide Number Placeholder 3"/>
          <p:cNvSpPr>
            <a:spLocks noGrp="1"/>
          </p:cNvSpPr>
          <p:nvPr>
            <p:ph type="sldNum" sz="quarter" idx="10"/>
          </p:nvPr>
        </p:nvSpPr>
        <p:spPr/>
        <p:txBody>
          <a:bodyPr/>
          <a:lstStyle/>
          <a:p>
            <a:fld id="{6565FF32-9B56-4A60-A355-B9062CDC8CA6}" type="slidenum">
              <a:rPr lang="en-US" smtClean="0"/>
              <a:t>19</a:t>
            </a:fld>
            <a:endParaRPr lang="en-US"/>
          </a:p>
        </p:txBody>
      </p:sp>
    </p:spTree>
    <p:extLst>
      <p:ext uri="{BB962C8B-B14F-4D97-AF65-F5344CB8AC3E}">
        <p14:creationId xmlns:p14="http://schemas.microsoft.com/office/powerpoint/2010/main" val="287342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PGT is allowing</a:t>
            </a:r>
            <a:r>
              <a:rPr lang="x-none">
                <a:latin typeface="Calibri"/>
              </a:rPr>
              <a:t> us</a:t>
            </a:r>
            <a:r>
              <a:rPr lang="en-US">
                <a:latin typeface="Calibri"/>
              </a:rPr>
              <a:t> to come into their company and work with them to create a healthier PGT team.  One thing that needs to be expressed about this company is their culture.  This is a family run company, owned and operated, since 1981.  Their mindset on how they want to run and control the company as a family has not changed, which is why they have asked </a:t>
            </a:r>
            <a:r>
              <a:rPr lang="x-none">
                <a:latin typeface="Calibri"/>
              </a:rPr>
              <a:t>us to </a:t>
            </a:r>
            <a:r>
              <a:rPr lang="en-US">
                <a:latin typeface="Calibri"/>
              </a:rPr>
              <a:t>come in and create a health program for them. They treat all 935 employees like family and want them to be as healthy as possible just like you would want your family members to be healthy. In PGTs mission statement they even state that they want their employees to have financial security and career opportunities. They state that their fundamentals, which they continue to stay true to, relationships, employees, and then lastly profitability. </a:t>
            </a:r>
          </a:p>
        </p:txBody>
      </p:sp>
      <p:sp>
        <p:nvSpPr>
          <p:cNvPr id="4" name="Slide Number Placeholder 3"/>
          <p:cNvSpPr>
            <a:spLocks noGrp="1"/>
          </p:cNvSpPr>
          <p:nvPr>
            <p:ph type="sldNum" sz="quarter" idx="10"/>
          </p:nvPr>
        </p:nvSpPr>
        <p:spPr/>
        <p:txBody>
          <a:bodyPr/>
          <a:lstStyle/>
          <a:p>
            <a:fld id="{6565FF32-9B56-4A60-A355-B9062CDC8CA6}" type="slidenum">
              <a:rPr lang="en-US" smtClean="0"/>
              <a:t>2</a:t>
            </a:fld>
            <a:endParaRPr lang="en-US"/>
          </a:p>
        </p:txBody>
      </p:sp>
    </p:spTree>
    <p:extLst>
      <p:ext uri="{BB962C8B-B14F-4D97-AF65-F5344CB8AC3E}">
        <p14:creationId xmlns:p14="http://schemas.microsoft.com/office/powerpoint/2010/main" val="4432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mn-lt"/>
              </a:rPr>
              <a:t>Worksite</a:t>
            </a:r>
            <a:r>
              <a:rPr lang="en-US" baseline="0">
                <a:latin typeface="+mn-lt"/>
              </a:rPr>
              <a:t> health promotion programs encourage the overall wellbeing of all employees with an important focus on improving mental and physical health. </a:t>
            </a:r>
            <a:r>
              <a:rPr lang="en-US">
                <a:latin typeface="+mn-lt"/>
              </a:rPr>
              <a:t>Currently,</a:t>
            </a:r>
            <a:r>
              <a:rPr lang="en-US" baseline="0">
                <a:latin typeface="+mn-lt"/>
              </a:rPr>
              <a:t> in the trucking industry there is a lack of effective heath promotion programs. In order to address these challenges, we will create a program that attracts diverse populations, minorities, and age groups. With the Affordable Care Act, there’s a lot of emphasis on using evidence based interventions and practices, therefore, we have researched programs in order to improve your employees’ health and wellbeing. </a:t>
            </a:r>
            <a:endParaRPr lang="en-US">
              <a:latin typeface="+mn-lt"/>
            </a:endParaRPr>
          </a:p>
        </p:txBody>
      </p:sp>
      <p:sp>
        <p:nvSpPr>
          <p:cNvPr id="4" name="Slide Number Placeholder 3"/>
          <p:cNvSpPr>
            <a:spLocks noGrp="1"/>
          </p:cNvSpPr>
          <p:nvPr>
            <p:ph type="sldNum" sz="quarter" idx="10"/>
          </p:nvPr>
        </p:nvSpPr>
        <p:spPr/>
        <p:txBody>
          <a:bodyPr/>
          <a:lstStyle/>
          <a:p>
            <a:fld id="{6565FF32-9B56-4A60-A355-B9062CDC8CA6}" type="slidenum">
              <a:rPr lang="en-US" smtClean="0"/>
              <a:t>3</a:t>
            </a:fld>
            <a:endParaRPr lang="en-US"/>
          </a:p>
        </p:txBody>
      </p:sp>
    </p:spTree>
    <p:extLst>
      <p:ext uri="{BB962C8B-B14F-4D97-AF65-F5344CB8AC3E}">
        <p14:creationId xmlns:p14="http://schemas.microsoft.com/office/powerpoint/2010/main" val="164536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reviewing the insurance claims data</a:t>
            </a:r>
            <a:r>
              <a:rPr lang="en-US" sz="1200" kern="1200" baseline="0">
                <a:solidFill>
                  <a:schemeClr val="tx1"/>
                </a:solidFill>
                <a:effectLst/>
                <a:latin typeface="+mn-lt"/>
                <a:ea typeface="+mn-ea"/>
                <a:cs typeface="+mn-cs"/>
              </a:rPr>
              <a:t> for the first 10 months of 2016</a:t>
            </a:r>
            <a:r>
              <a:rPr lang="en-US" sz="1200" kern="1200">
                <a:solidFill>
                  <a:schemeClr val="tx1"/>
                </a:solidFill>
                <a:effectLst/>
                <a:latin typeface="+mn-lt"/>
                <a:ea typeface="+mn-ea"/>
                <a:cs typeface="+mn-cs"/>
              </a:rPr>
              <a:t>, we have determined several areas of health concern.  PGT has 935 employees.  We looked at the number of employees being treated in these five disease categories.  32% of</a:t>
            </a:r>
            <a:r>
              <a:rPr lang="en-US" sz="1200" kern="1200" baseline="0">
                <a:solidFill>
                  <a:schemeClr val="tx1"/>
                </a:solidFill>
                <a:effectLst/>
                <a:latin typeface="+mn-lt"/>
                <a:ea typeface="+mn-ea"/>
                <a:cs typeface="+mn-cs"/>
              </a:rPr>
              <a:t> all PGT employees are being treated for preventable diseases, of these 32%</a:t>
            </a:r>
            <a:r>
              <a:rPr lang="en-US" sz="1200" kern="1200">
                <a:solidFill>
                  <a:schemeClr val="tx1"/>
                </a:solidFill>
                <a:effectLst/>
                <a:latin typeface="+mn-lt"/>
                <a:ea typeface="+mn-ea"/>
                <a:cs typeface="+mn-cs"/>
              </a:rPr>
              <a:t> for Cerebrovascular disease or disease that affects the arteries and blood flow supplying the brain there are 5% employees currently being treated.  27% employees are being treated for heart disease such as heart attacks and chronic heart disease.  Manageable disease such as diabetes and asthma have 41%</a:t>
            </a:r>
            <a:r>
              <a:rPr lang="en-US" sz="1200" kern="1200" baseline="0">
                <a:solidFill>
                  <a:schemeClr val="tx1"/>
                </a:solidFill>
                <a:effectLst/>
                <a:latin typeface="+mn-lt"/>
                <a:ea typeface="+mn-ea"/>
                <a:cs typeface="+mn-cs"/>
              </a:rPr>
              <a:t> of </a:t>
            </a:r>
            <a:r>
              <a:rPr lang="en-US" sz="1200" kern="1200">
                <a:solidFill>
                  <a:schemeClr val="tx1"/>
                </a:solidFill>
                <a:effectLst/>
                <a:latin typeface="+mn-lt"/>
                <a:ea typeface="+mn-ea"/>
                <a:cs typeface="+mn-cs"/>
              </a:rPr>
              <a:t>employees in treatment.  Vascular disease like atherosclerosis a leading risk factor for heart disease has 5% employees undergoing treatment, and lastly 22% employees are being treated for weight related disease such as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65FF32-9B56-4A60-A355-B9062CDC8CA6}" type="slidenum">
              <a:rPr lang="en-US" smtClean="0"/>
              <a:t>4</a:t>
            </a:fld>
            <a:endParaRPr lang="en-US"/>
          </a:p>
        </p:txBody>
      </p:sp>
    </p:spTree>
    <p:extLst>
      <p:ext uri="{BB962C8B-B14F-4D97-AF65-F5344CB8AC3E}">
        <p14:creationId xmlns:p14="http://schemas.microsoft.com/office/powerpoint/2010/main" val="50423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 looking at the numbers of employees being treated in these 5 preventable disease categories, we also looked at the total charges.  PGT members spend about 5 million dollars each year on health claims in all disease categories.The  chart you see on the screen shows 5 preventable disease categories that are costing the company 1.9 million dollars each year.  Although this number seems high, the good news is that these diseases can all be managed through lifestyle changes, like improving nutrition.  Participation in a nutrition program will reduce the total charges in these diagnostic categories.</a:t>
            </a:r>
          </a:p>
          <a:p>
            <a:endParaRPr lang="en-US"/>
          </a:p>
        </p:txBody>
      </p:sp>
      <p:sp>
        <p:nvSpPr>
          <p:cNvPr id="4" name="Slide Number Placeholder 3"/>
          <p:cNvSpPr>
            <a:spLocks noGrp="1"/>
          </p:cNvSpPr>
          <p:nvPr>
            <p:ph type="sldNum" sz="quarter" idx="10"/>
          </p:nvPr>
        </p:nvSpPr>
        <p:spPr/>
        <p:txBody>
          <a:bodyPr/>
          <a:lstStyle/>
          <a:p>
            <a:fld id="{6565FF32-9B56-4A60-A355-B9062CDC8CA6}" type="slidenum">
              <a:rPr lang="en-US" smtClean="0"/>
              <a:t>5</a:t>
            </a:fld>
            <a:endParaRPr lang="en-US"/>
          </a:p>
        </p:txBody>
      </p:sp>
    </p:spTree>
    <p:extLst>
      <p:ext uri="{BB962C8B-B14F-4D97-AF65-F5344CB8AC3E}">
        <p14:creationId xmlns:p14="http://schemas.microsoft.com/office/powerpoint/2010/main" val="164551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5FF32-9B56-4A60-A355-B9062CDC8CA6}" type="slidenum">
              <a:rPr lang="en-US" smtClean="0"/>
              <a:t>6</a:t>
            </a:fld>
            <a:endParaRPr lang="en-US"/>
          </a:p>
        </p:txBody>
      </p:sp>
    </p:spTree>
    <p:extLst>
      <p:ext uri="{BB962C8B-B14F-4D97-AF65-F5344CB8AC3E}">
        <p14:creationId xmlns:p14="http://schemas.microsoft.com/office/powerpoint/2010/main" val="136750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will use health approaches and theories to select the priority population of PGT Trucking to participate in the wellness program.  Firstly, we will use the health belief model, here we will look at perceived barriers.  Employees who feel that time and nutritional knowledge are a perceived barrier would be ideal for the program.  These areas will be the main focus of the education provided during the 6 segments.  Next, using the theory of planned behavior we want to find the employees who have a positive behavioral intention, or are likely to engage in the program.  Lastly, using the </a:t>
            </a:r>
            <a:r>
              <a:rPr lang="en-US" sz="1200" kern="1200" err="1">
                <a:solidFill>
                  <a:schemeClr val="tx1"/>
                </a:solidFill>
                <a:effectLst/>
                <a:latin typeface="+mn-lt"/>
                <a:ea typeface="+mn-ea"/>
                <a:cs typeface="+mn-cs"/>
              </a:rPr>
              <a:t>transtheoretical</a:t>
            </a:r>
            <a:r>
              <a:rPr lang="en-US" sz="1200" kern="1200">
                <a:solidFill>
                  <a:schemeClr val="tx1"/>
                </a:solidFill>
                <a:effectLst/>
                <a:latin typeface="+mn-lt"/>
                <a:ea typeface="+mn-ea"/>
                <a:cs typeface="+mn-cs"/>
              </a:rPr>
              <a:t> model we want to discover those with both self-efficacy and in the stages of change contemplation (admitting there is an issue) and preparation (getting ready to make a change).  We want those who know they need to make improvements and/or are ready to make the change in the program.  Further, truckers are on the road by themselves and must have the ability to complete the wellness program by themselves.  </a:t>
            </a:r>
          </a:p>
        </p:txBody>
      </p:sp>
      <p:sp>
        <p:nvSpPr>
          <p:cNvPr id="4" name="Slide Number Placeholder 3"/>
          <p:cNvSpPr>
            <a:spLocks noGrp="1"/>
          </p:cNvSpPr>
          <p:nvPr>
            <p:ph type="sldNum" sz="quarter" idx="10"/>
          </p:nvPr>
        </p:nvSpPr>
        <p:spPr/>
        <p:txBody>
          <a:bodyPr/>
          <a:lstStyle/>
          <a:p>
            <a:fld id="{6565FF32-9B56-4A60-A355-B9062CDC8CA6}" type="slidenum">
              <a:rPr lang="en-US" smtClean="0"/>
              <a:t>7</a:t>
            </a:fld>
            <a:endParaRPr lang="en-US"/>
          </a:p>
        </p:txBody>
      </p:sp>
    </p:spTree>
    <p:extLst>
      <p:ext uri="{BB962C8B-B14F-4D97-AF65-F5344CB8AC3E}">
        <p14:creationId xmlns:p14="http://schemas.microsoft.com/office/powerpoint/2010/main" val="362253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Cousineau</a:t>
            </a:r>
            <a:r>
              <a:rPr lang="en-US"/>
              <a:t>, T., Houle, B., Bromberg, J., Fernandez, K. C., &amp; Kling, W. C. (2008). A Pilot Study of an Online Workplace Nutrition Program: The Value of Participant Input in Program Development. </a:t>
            </a:r>
            <a:r>
              <a:rPr lang="en-US" i="1"/>
              <a:t>Journal of Nutrition Education and Behavior,</a:t>
            </a:r>
            <a:r>
              <a:rPr lang="en-US"/>
              <a:t> </a:t>
            </a:r>
            <a:r>
              <a:rPr lang="en-US" i="1"/>
              <a:t>40</a:t>
            </a:r>
            <a:r>
              <a:rPr lang="en-US"/>
              <a:t>(3), 160-167. doi:10.1016/j.jneb.2007.04.376</a:t>
            </a:r>
          </a:p>
          <a:p>
            <a:endParaRPr lang="en-US"/>
          </a:p>
          <a:p>
            <a:r>
              <a:rPr lang="en-US"/>
              <a:t>Cox, D. N., </a:t>
            </a:r>
            <a:r>
              <a:rPr lang="en-US" err="1"/>
              <a:t>Mckellar</a:t>
            </a:r>
            <a:r>
              <a:rPr lang="en-US"/>
              <a:t>, S., Reynolds, J., Lean, M. E., &amp; </a:t>
            </a:r>
            <a:r>
              <a:rPr lang="en-US" err="1"/>
              <a:t>Mela</a:t>
            </a:r>
            <a:r>
              <a:rPr lang="en-US"/>
              <a:t>, D. J. (1998). Take Five, a nutrition education intervention to increase fruit and vegetable intakes: Impact on attitudes towards dietary change. </a:t>
            </a:r>
            <a:r>
              <a:rPr lang="en-US" i="1"/>
              <a:t>British Journal of Nutrition,</a:t>
            </a:r>
            <a:r>
              <a:rPr lang="en-US"/>
              <a:t> </a:t>
            </a:r>
            <a:r>
              <a:rPr lang="en-US" i="1"/>
              <a:t>80</a:t>
            </a:r>
            <a:r>
              <a:rPr lang="en-US"/>
              <a:t>(02), 133-140. doi:10.1017/s0007114598001032</a:t>
            </a:r>
          </a:p>
          <a:p>
            <a:endParaRPr lang="en-US"/>
          </a:p>
          <a:p>
            <a:r>
              <a:rPr lang="en-US"/>
              <a:t>Understanding current nutritional</a:t>
            </a:r>
            <a:r>
              <a:rPr lang="en-US" baseline="0"/>
              <a:t> knowledge level and awareness of the impact of their daily life has an impact on overall nutritional awareness.  This session is used to allow the truckers to see their current knowledge level and attitude toward nutrition.  This session will directly look at a truckers lifestyle and access to various resources and how that impacts nutritional decisions.  The overall purpose of this sessions is to validate the importance of the development of new skills (such as meal planning, and hydration) to enhance behavioral change toward making healthier nutritional choices.</a:t>
            </a:r>
          </a:p>
          <a:p>
            <a:endParaRPr lang="en-US"/>
          </a:p>
          <a:p>
            <a:r>
              <a:rPr lang="en-US"/>
              <a:t>Alex P Kunz</a:t>
            </a:r>
          </a:p>
          <a:p>
            <a:endParaRPr lang="en-US"/>
          </a:p>
        </p:txBody>
      </p:sp>
      <p:sp>
        <p:nvSpPr>
          <p:cNvPr id="4" name="Slide Number Placeholder 3"/>
          <p:cNvSpPr>
            <a:spLocks noGrp="1"/>
          </p:cNvSpPr>
          <p:nvPr>
            <p:ph type="sldNum" sz="quarter" idx="10"/>
          </p:nvPr>
        </p:nvSpPr>
        <p:spPr/>
        <p:txBody>
          <a:bodyPr/>
          <a:lstStyle/>
          <a:p>
            <a:fld id="{1C248996-ECAE-4F32-97C6-4B08D36018D6}" type="slidenum">
              <a:rPr lang="en-US" smtClean="0"/>
              <a:t>9</a:t>
            </a:fld>
            <a:endParaRPr lang="en-US"/>
          </a:p>
        </p:txBody>
      </p:sp>
    </p:spTree>
    <p:extLst>
      <p:ext uri="{BB962C8B-B14F-4D97-AF65-F5344CB8AC3E}">
        <p14:creationId xmlns:p14="http://schemas.microsoft.com/office/powerpoint/2010/main" val="177360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session, the employees will map out what they are currently eating by using a dietary recall method, either electronically or manually. It is important to know what they are currently eating in order to improve their diet. The employees will also learn the pros and cons of using applications on their smart phones to track their </a:t>
            </a:r>
            <a:r>
              <a:rPr lang="en-US" err="1"/>
              <a:t>progress.In</a:t>
            </a:r>
            <a:r>
              <a:rPr lang="en-US"/>
              <a:t> order to accurately report their portion sizes, the employees will learn about serving sizes and how to report accurate measurements in their diets. </a:t>
            </a:r>
          </a:p>
          <a:p>
            <a:endParaRPr lang="en-US"/>
          </a:p>
          <a:p>
            <a:r>
              <a:rPr lang="en-US"/>
              <a:t>Sharp, P.B., Allman-</a:t>
            </a:r>
            <a:r>
              <a:rPr lang="en-US" err="1"/>
              <a:t>Farinelli</a:t>
            </a:r>
            <a:r>
              <a:rPr lang="en-US"/>
              <a:t>, M.,</a:t>
            </a:r>
            <a:r>
              <a:rPr lang="en-US" err="1"/>
              <a:t>Ph.D</a:t>
            </a:r>
            <a:r>
              <a:rPr lang="en-US"/>
              <a:t>., F.D.A.A. (2014). </a:t>
            </a:r>
            <a:r>
              <a:rPr lang="en-US" err="1"/>
              <a:t>Feasbility</a:t>
            </a:r>
            <a:r>
              <a:rPr lang="en-US"/>
              <a:t> and validity of mobile phones to assess dietary intake. </a:t>
            </a:r>
            <a:r>
              <a:rPr lang="en-US" i="1"/>
              <a:t>Nutrition, 30, 1257-1266.</a:t>
            </a:r>
            <a:endParaRPr lang="en-US"/>
          </a:p>
          <a:p>
            <a:endParaRPr lang="en-US"/>
          </a:p>
          <a:p>
            <a:r>
              <a:rPr lang="en-US"/>
              <a:t>Zhu,Y.,</a:t>
            </a:r>
            <a:r>
              <a:rPr lang="en-US" err="1"/>
              <a:t>Hollis,J.H</a:t>
            </a:r>
            <a:r>
              <a:rPr lang="en-US"/>
              <a:t>. (2016) Associations between eating frequency and energy intake, energy </a:t>
            </a:r>
            <a:r>
              <a:rPr lang="en-US" err="1"/>
              <a:t>density,diet</a:t>
            </a:r>
            <a:r>
              <a:rPr lang="en-US"/>
              <a:t> quality and body weight status in adults from the USA. </a:t>
            </a:r>
            <a:r>
              <a:rPr lang="en-US" i="1"/>
              <a:t>British Journal of Nutrition, 115, 2138-2144. </a:t>
            </a:r>
          </a:p>
          <a:p>
            <a:endParaRPr lang="en-US" i="1"/>
          </a:p>
          <a:p>
            <a:r>
              <a:rPr lang="en-US" i="1"/>
              <a:t>Emily </a:t>
            </a:r>
            <a:r>
              <a:rPr lang="en-US" i="1" err="1"/>
              <a:t>Pavlakovich</a:t>
            </a:r>
            <a:endParaRPr lang="en-US"/>
          </a:p>
          <a:p>
            <a:endParaRPr lang="en-US"/>
          </a:p>
        </p:txBody>
      </p:sp>
      <p:sp>
        <p:nvSpPr>
          <p:cNvPr id="4" name="Slide Number Placeholder 3"/>
          <p:cNvSpPr>
            <a:spLocks noGrp="1"/>
          </p:cNvSpPr>
          <p:nvPr>
            <p:ph type="sldNum" sz="quarter" idx="10"/>
          </p:nvPr>
        </p:nvSpPr>
        <p:spPr/>
        <p:txBody>
          <a:bodyPr/>
          <a:lstStyle/>
          <a:p>
            <a:fld id="{1C248996-ECAE-4F32-97C6-4B08D36018D6}" type="slidenum">
              <a:rPr lang="en-US" smtClean="0"/>
              <a:t>10</a:t>
            </a:fld>
            <a:endParaRPr lang="en-US"/>
          </a:p>
        </p:txBody>
      </p:sp>
    </p:spTree>
    <p:extLst>
      <p:ext uri="{BB962C8B-B14F-4D97-AF65-F5344CB8AC3E}">
        <p14:creationId xmlns:p14="http://schemas.microsoft.com/office/powerpoint/2010/main" val="199766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DE6118-2437-4B30-8E3C-4D2BE6020583}"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7DE6118-2437-4B30-8E3C-4D2BE6020583}" type="datetimeFigureOut">
              <a:rPr lang="en-US" smtClean="0"/>
              <a:pPr/>
              <a:t>1/24/2017</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gif"/><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tiff"/></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86200"/>
            <a:ext cx="11684000" cy="2590800"/>
          </a:xfrm>
        </p:spPr>
        <p:txBody>
          <a:bodyPr/>
          <a:lstStyle/>
          <a:p>
            <a:r>
              <a:rPr lang="en-US" sz="8000" b="1">
                <a:solidFill>
                  <a:schemeClr val="tx1"/>
                </a:solidFill>
              </a:rPr>
              <a:t>Fueling Up</a:t>
            </a:r>
          </a:p>
          <a:p>
            <a:r>
              <a:rPr lang="en-US">
                <a:solidFill>
                  <a:schemeClr val="tx1"/>
                </a:solidFill>
              </a:rPr>
              <a:t>Making half your truck </a:t>
            </a:r>
            <a:r>
              <a:rPr lang="en-US" b="1" i="1">
                <a:solidFill>
                  <a:schemeClr val="tx1"/>
                </a:solidFill>
              </a:rPr>
              <a:t>fruits</a:t>
            </a:r>
            <a:r>
              <a:rPr lang="en-US">
                <a:solidFill>
                  <a:schemeClr val="tx1"/>
                </a:solidFill>
              </a:rPr>
              <a:t> and </a:t>
            </a:r>
            <a:r>
              <a:rPr lang="en-US" b="1" i="1">
                <a:solidFill>
                  <a:schemeClr val="tx1"/>
                </a:solidFill>
              </a:rPr>
              <a:t>vegetables!</a:t>
            </a:r>
          </a:p>
        </p:txBody>
      </p:sp>
      <p:grpSp>
        <p:nvGrpSpPr>
          <p:cNvPr id="9" name="Group 8"/>
          <p:cNvGrpSpPr/>
          <p:nvPr/>
        </p:nvGrpSpPr>
        <p:grpSpPr>
          <a:xfrm>
            <a:off x="406400" y="1028700"/>
            <a:ext cx="11496032" cy="2362200"/>
            <a:chOff x="304800" y="838200"/>
            <a:chExt cx="8622024" cy="2362200"/>
          </a:xfrm>
        </p:grpSpPr>
        <p:pic>
          <p:nvPicPr>
            <p:cNvPr id="1026"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622024"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1336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953000" y="914400"/>
              <a:ext cx="0" cy="1600200"/>
            </a:xfrm>
            <a:prstGeom prst="line">
              <a:avLst/>
            </a:prstGeom>
            <a:ln w="8255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57200" y="1447800"/>
              <a:ext cx="1676400" cy="400110"/>
            </a:xfrm>
            <a:prstGeom prst="rect">
              <a:avLst/>
            </a:prstGeom>
            <a:noFill/>
          </p:spPr>
          <p:txBody>
            <a:bodyPr wrap="square" rtlCol="0">
              <a:spAutoFit/>
            </a:bodyPr>
            <a:lstStyle/>
            <a:p>
              <a:pPr algn="ctr"/>
              <a:r>
                <a:rPr lang="en-US" sz="2000" b="1"/>
                <a:t>Vegetables</a:t>
              </a:r>
            </a:p>
          </p:txBody>
        </p:sp>
        <p:sp>
          <p:nvSpPr>
            <p:cNvPr id="10" name="TextBox 9"/>
            <p:cNvSpPr txBox="1"/>
            <p:nvPr/>
          </p:nvSpPr>
          <p:spPr>
            <a:xfrm>
              <a:off x="2133601" y="1447800"/>
              <a:ext cx="1371600" cy="400110"/>
            </a:xfrm>
            <a:prstGeom prst="rect">
              <a:avLst/>
            </a:prstGeom>
            <a:noFill/>
          </p:spPr>
          <p:txBody>
            <a:bodyPr wrap="square" rtlCol="0">
              <a:spAutoFit/>
            </a:bodyPr>
            <a:lstStyle/>
            <a:p>
              <a:pPr algn="ctr"/>
              <a:r>
                <a:rPr lang="en-US" sz="2000" b="1"/>
                <a:t>Fruits</a:t>
              </a:r>
            </a:p>
          </p:txBody>
        </p:sp>
        <p:sp>
          <p:nvSpPr>
            <p:cNvPr id="11" name="TextBox 10"/>
            <p:cNvSpPr txBox="1"/>
            <p:nvPr/>
          </p:nvSpPr>
          <p:spPr>
            <a:xfrm>
              <a:off x="3505200" y="1447800"/>
              <a:ext cx="1447799" cy="400110"/>
            </a:xfrm>
            <a:prstGeom prst="rect">
              <a:avLst/>
            </a:prstGeom>
            <a:noFill/>
          </p:spPr>
          <p:txBody>
            <a:bodyPr wrap="square" rtlCol="0">
              <a:spAutoFit/>
            </a:bodyPr>
            <a:lstStyle/>
            <a:p>
              <a:pPr algn="ctr"/>
              <a:r>
                <a:rPr lang="en-US" sz="2000" b="1"/>
                <a:t>Protein</a:t>
              </a:r>
            </a:p>
          </p:txBody>
        </p:sp>
        <p:sp>
          <p:nvSpPr>
            <p:cNvPr id="12" name="TextBox 11"/>
            <p:cNvSpPr txBox="1"/>
            <p:nvPr/>
          </p:nvSpPr>
          <p:spPr>
            <a:xfrm>
              <a:off x="4953000" y="1450674"/>
              <a:ext cx="1752600" cy="400110"/>
            </a:xfrm>
            <a:prstGeom prst="rect">
              <a:avLst/>
            </a:prstGeom>
            <a:noFill/>
          </p:spPr>
          <p:txBody>
            <a:bodyPr wrap="square" rtlCol="0">
              <a:spAutoFit/>
            </a:bodyPr>
            <a:lstStyle/>
            <a:p>
              <a:pPr algn="ctr"/>
              <a:r>
                <a:rPr lang="en-US" sz="2000" b="1"/>
                <a:t>Grains</a:t>
              </a:r>
            </a:p>
          </p:txBody>
        </p:sp>
      </p:grpSp>
    </p:spTree>
    <p:extLst>
      <p:ext uri="{BB962C8B-B14F-4D97-AF65-F5344CB8AC3E}">
        <p14:creationId xmlns:p14="http://schemas.microsoft.com/office/powerpoint/2010/main" val="195934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4495801"/>
            <a:ext cx="49911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122" name="Picture 2" descr="Image result for pgt trucki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400" r="100000"/>
                    </a14:imgEffect>
                  </a14:imgLayer>
                </a14:imgProps>
              </a:ext>
              <a:ext uri="{28A0092B-C50C-407E-A947-70E740481C1C}">
                <a14:useLocalDpi xmlns:a14="http://schemas.microsoft.com/office/drawing/2010/main" val="0"/>
              </a:ext>
            </a:extLst>
          </a:blip>
          <a:srcRect/>
          <a:stretch>
            <a:fillRect/>
          </a:stretch>
        </p:blipFill>
        <p:spPr bwMode="auto">
          <a:xfrm>
            <a:off x="762000" y="-263105"/>
            <a:ext cx="104648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emi truck out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533401"/>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30400" y="685800"/>
            <a:ext cx="3048000" cy="369332"/>
          </a:xfrm>
          <a:prstGeom prst="rect">
            <a:avLst/>
          </a:prstGeom>
          <a:noFill/>
        </p:spPr>
        <p:txBody>
          <a:bodyPr wrap="square" rtlCol="0">
            <a:spAutoFit/>
          </a:bodyPr>
          <a:lstStyle/>
          <a:p>
            <a:pPr algn="ctr"/>
            <a:r>
              <a:rPr lang="en-US" b="1"/>
              <a:t>Mapping Eating</a:t>
            </a:r>
          </a:p>
        </p:txBody>
      </p:sp>
      <p:sp>
        <p:nvSpPr>
          <p:cNvPr id="10" name="Content Placeholder 2"/>
          <p:cNvSpPr txBox="1">
            <a:spLocks/>
          </p:cNvSpPr>
          <p:nvPr/>
        </p:nvSpPr>
        <p:spPr>
          <a:xfrm>
            <a:off x="1320800" y="1752600"/>
            <a:ext cx="5283200" cy="2133600"/>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b="1"/>
              <a:t>What are you currently eating?</a:t>
            </a:r>
          </a:p>
          <a:p>
            <a:r>
              <a:rPr lang="en-US" sz="2800" b="1"/>
              <a:t>Dietary recalls</a:t>
            </a:r>
          </a:p>
          <a:p>
            <a:r>
              <a:rPr lang="en-US" sz="2800" b="1"/>
              <a:t>Eating Habits</a:t>
            </a:r>
          </a:p>
          <a:p>
            <a:endParaRPr lang="en-US"/>
          </a:p>
        </p:txBody>
      </p:sp>
    </p:spTree>
    <p:extLst>
      <p:ext uri="{BB962C8B-B14F-4D97-AF65-F5344CB8AC3E}">
        <p14:creationId xmlns:p14="http://schemas.microsoft.com/office/powerpoint/2010/main" val="20513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p:cTn id="10" dur="500" fill="hold"/>
                                        <p:tgtEl>
                                          <p:spTgt spid="5122"/>
                                        </p:tgtEl>
                                        <p:attrNameLst>
                                          <p:attrName>ppt_w</p:attrName>
                                        </p:attrNameLst>
                                      </p:cBhvr>
                                      <p:tavLst>
                                        <p:tav tm="0">
                                          <p:val>
                                            <p:fltVal val="0"/>
                                          </p:val>
                                        </p:tav>
                                        <p:tav tm="100000">
                                          <p:val>
                                            <p:strVal val="#ppt_w"/>
                                          </p:val>
                                        </p:tav>
                                      </p:tavLst>
                                    </p:anim>
                                    <p:anim calcmode="lin" valueType="num">
                                      <p:cBhvr>
                                        <p:cTn id="11" dur="500" fill="hold"/>
                                        <p:tgtEl>
                                          <p:spTgt spid="5122"/>
                                        </p:tgtEl>
                                        <p:attrNameLst>
                                          <p:attrName>ppt_h</p:attrName>
                                        </p:attrNameLst>
                                      </p:cBhvr>
                                      <p:tavLst>
                                        <p:tav tm="0">
                                          <p:val>
                                            <p:fltVal val="0"/>
                                          </p:val>
                                        </p:tav>
                                        <p:tav tm="100000">
                                          <p:val>
                                            <p:strVal val="#ppt_h"/>
                                          </p:val>
                                        </p:tav>
                                      </p:tavLst>
                                    </p:anim>
                                    <p:animEffect transition="in" filter="fade">
                                      <p:cBhvr>
                                        <p:cTn id="12" dur="500"/>
                                        <p:tgtEl>
                                          <p:spTgt spid="5122"/>
                                        </p:tgtEl>
                                      </p:cBhvr>
                                    </p:animEffect>
                                  </p:childTnLst>
                                </p:cTn>
                              </p:par>
                              <p:par>
                                <p:cTn id="13" presetID="53" presetClass="entr" presetSubtype="16"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500" fill="hold"/>
                                        <p:tgtEl>
                                          <p:spTgt spid="5125"/>
                                        </p:tgtEl>
                                        <p:attrNameLst>
                                          <p:attrName>ppt_w</p:attrName>
                                        </p:attrNameLst>
                                      </p:cBhvr>
                                      <p:tavLst>
                                        <p:tav tm="0">
                                          <p:val>
                                            <p:fltVal val="0"/>
                                          </p:val>
                                        </p:tav>
                                        <p:tav tm="100000">
                                          <p:val>
                                            <p:strVal val="#ppt_w"/>
                                          </p:val>
                                        </p:tav>
                                      </p:tavLst>
                                    </p:anim>
                                    <p:anim calcmode="lin" valueType="num">
                                      <p:cBhvr>
                                        <p:cTn id="16" dur="500" fill="hold"/>
                                        <p:tgtEl>
                                          <p:spTgt spid="5125"/>
                                        </p:tgtEl>
                                        <p:attrNameLst>
                                          <p:attrName>ppt_h</p:attrName>
                                        </p:attrNameLst>
                                      </p:cBhvr>
                                      <p:tavLst>
                                        <p:tav tm="0">
                                          <p:val>
                                            <p:fltVal val="0"/>
                                          </p:val>
                                        </p:tav>
                                        <p:tav tm="100000">
                                          <p:val>
                                            <p:strVal val="#ppt_h"/>
                                          </p:val>
                                        </p:tav>
                                      </p:tavLst>
                                    </p:anim>
                                    <p:animEffect transition="in" filter="fade">
                                      <p:cBhvr>
                                        <p:cTn id="17" dur="500"/>
                                        <p:tgtEl>
                                          <p:spTgt spid="512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122"/>
                                        </p:tgtEl>
                                      </p:cBhvr>
                                    </p:animEffect>
                                    <p:set>
                                      <p:cBhvr>
                                        <p:cTn id="28" dur="1" fill="hold">
                                          <p:stCondLst>
                                            <p:cond delay="499"/>
                                          </p:stCondLst>
                                        </p:cTn>
                                        <p:tgtEl>
                                          <p:spTgt spid="512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125"/>
                                        </p:tgtEl>
                                      </p:cBhvr>
                                    </p:animEffect>
                                    <p:set>
                                      <p:cBhvr>
                                        <p:cTn id="31" dur="1" fill="hold">
                                          <p:stCondLst>
                                            <p:cond delay="499"/>
                                          </p:stCondLst>
                                        </p:cTn>
                                        <p:tgtEl>
                                          <p:spTgt spid="512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63" presetClass="path" presetSubtype="0" accel="50000" decel="50000" fill="hold" nodeType="afterEffect">
                                  <p:stCondLst>
                                    <p:cond delay="0"/>
                                  </p:stCondLst>
                                  <p:childTnLst>
                                    <p:animMotion origin="layout" path="M 5.55112E-17 -1.48148E-6 L 0.13333 0.00046 " pathEditMode="relative" rAng="0" ptsTypes="AA">
                                      <p:cBhvr>
                                        <p:cTn id="37" dur="2000" fill="hold"/>
                                        <p:tgtEl>
                                          <p:spTgt spid="5"/>
                                        </p:tgtEl>
                                        <p:attrNameLst>
                                          <p:attrName>ppt_x</p:attrName>
                                          <p:attrName>ppt_y</p:attrName>
                                        </p:attrNameLst>
                                      </p:cBhvr>
                                      <p:rCtr x="666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539150"/>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2825" y="691550"/>
            <a:ext cx="3048000" cy="369332"/>
          </a:xfrm>
          <a:prstGeom prst="rect">
            <a:avLst/>
          </a:prstGeom>
          <a:noFill/>
        </p:spPr>
        <p:txBody>
          <a:bodyPr wrap="square" rtlCol="0">
            <a:spAutoFit/>
          </a:bodyPr>
          <a:lstStyle/>
          <a:p>
            <a:pPr algn="ctr"/>
            <a:r>
              <a:rPr lang="en-US" b="1"/>
              <a:t>Meal Planning</a:t>
            </a:r>
          </a:p>
        </p:txBody>
      </p:sp>
      <p:sp>
        <p:nvSpPr>
          <p:cNvPr id="16" name="Content Placeholder 2"/>
          <p:cNvSpPr txBox="1">
            <a:spLocks/>
          </p:cNvSpPr>
          <p:nvPr/>
        </p:nvSpPr>
        <p:spPr>
          <a:xfrm>
            <a:off x="-190500" y="2000250"/>
            <a:ext cx="4677433" cy="4381500"/>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n-US" sz="3200" b="1" dirty="0" smtClean="0">
                <a:latin typeface="Calibri"/>
              </a:rPr>
              <a:t>Best options of food</a:t>
            </a:r>
            <a:endParaRPr lang="en-US" sz="3200" b="1" dirty="0">
              <a:latin typeface="Calibri"/>
            </a:endParaRPr>
          </a:p>
          <a:p>
            <a:pPr marL="530352" lvl="1" indent="0" algn="ctr">
              <a:buFont typeface="Arial" pitchFamily="34" charset="0"/>
              <a:buNone/>
            </a:pPr>
            <a:endParaRPr lang="en-US" sz="3200" b="1" dirty="0">
              <a:latin typeface="Calibri"/>
            </a:endParaRPr>
          </a:p>
          <a:p>
            <a:pPr algn="ctr"/>
            <a:r>
              <a:rPr lang="en-US" sz="3200" b="1" dirty="0">
                <a:latin typeface="Calibri"/>
              </a:rPr>
              <a:t>Finding Caloric Limits</a:t>
            </a:r>
          </a:p>
          <a:p>
            <a:pPr marL="530352" lvl="1" indent="0" algn="ctr">
              <a:buFont typeface="Arial" pitchFamily="34" charset="0"/>
              <a:buNone/>
            </a:pPr>
            <a:endParaRPr lang="en-US" sz="3200" b="1" dirty="0">
              <a:latin typeface="Calibri"/>
            </a:endParaRPr>
          </a:p>
          <a:p>
            <a:pPr algn="ctr"/>
            <a:r>
              <a:rPr lang="en-US" sz="3200" b="1" dirty="0">
                <a:latin typeface="Calibri"/>
              </a:rPr>
              <a:t>Macronutrients</a:t>
            </a:r>
          </a:p>
          <a:p>
            <a:pPr marL="530352" lvl="1" indent="0" algn="ctr">
              <a:buFont typeface="Arial" pitchFamily="34" charset="0"/>
              <a:buNone/>
            </a:pPr>
            <a:endParaRPr lang="en-US" sz="3200" b="1" dirty="0">
              <a:latin typeface="Calibri"/>
            </a:endParaRPr>
          </a:p>
          <a:p>
            <a:pPr algn="ctr"/>
            <a:r>
              <a:rPr lang="en-US" sz="3200" b="1" dirty="0">
                <a:latin typeface="Calibri"/>
              </a:rPr>
              <a:t>When should I eat?</a:t>
            </a:r>
            <a:r>
              <a:rPr lang="en-US" sz="3100" dirty="0">
                <a:latin typeface="Calibri"/>
              </a:rPr>
              <a:t> </a:t>
            </a:r>
          </a:p>
          <a:p>
            <a:pPr marL="530352" lvl="1" indent="0" algn="ctr">
              <a:buFont typeface="Arial" pitchFamily="34" charset="0"/>
              <a:buNone/>
            </a:pPr>
            <a:endParaRPr lang="en-US" sz="2800" dirty="0">
              <a:latin typeface="Calibri"/>
            </a:endParaRPr>
          </a:p>
          <a:p>
            <a:pPr algn="ctr"/>
            <a:endParaRPr lang="en-US" dirty="0"/>
          </a:p>
        </p:txBody>
      </p:sp>
      <p:pic>
        <p:nvPicPr>
          <p:cNvPr id="3075" name="Picture 3" descr="C:\Users\Alex\AppData\Local\Microsoft\Windows\INetCache\IE\L1CJBM4G\2524_MyPlat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752600"/>
            <a:ext cx="8153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 calcmode="lin" valueType="num">
                                      <p:cBhvr>
                                        <p:cTn id="10" dur="500" fill="hold"/>
                                        <p:tgtEl>
                                          <p:spTgt spid="3075"/>
                                        </p:tgtEl>
                                        <p:attrNameLst>
                                          <p:attrName>ppt_w</p:attrName>
                                        </p:attrNameLst>
                                      </p:cBhvr>
                                      <p:tavLst>
                                        <p:tav tm="0">
                                          <p:val>
                                            <p:fltVal val="0"/>
                                          </p:val>
                                        </p:tav>
                                        <p:tav tm="100000">
                                          <p:val>
                                            <p:strVal val="#ppt_w"/>
                                          </p:val>
                                        </p:tav>
                                      </p:tavLst>
                                    </p:anim>
                                    <p:anim calcmode="lin" valueType="num">
                                      <p:cBhvr>
                                        <p:cTn id="11" dur="500" fill="hold"/>
                                        <p:tgtEl>
                                          <p:spTgt spid="3075"/>
                                        </p:tgtEl>
                                        <p:attrNameLst>
                                          <p:attrName>ppt_h</p:attrName>
                                        </p:attrNameLst>
                                      </p:cBhvr>
                                      <p:tavLst>
                                        <p:tav tm="0">
                                          <p:val>
                                            <p:fltVal val="0"/>
                                          </p:val>
                                        </p:tav>
                                        <p:tav tm="100000">
                                          <p:val>
                                            <p:strVal val="#ppt_h"/>
                                          </p:val>
                                        </p:tav>
                                      </p:tavLst>
                                    </p:anim>
                                    <p:animEffect transition="in" filter="fade">
                                      <p:cBhvr>
                                        <p:cTn id="12" dur="500"/>
                                        <p:tgtEl>
                                          <p:spTgt spid="307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075"/>
                                        </p:tgtEl>
                                      </p:cBhvr>
                                    </p:animEffect>
                                    <p:set>
                                      <p:cBhvr>
                                        <p:cTn id="24" dur="1" fill="hold">
                                          <p:stCondLst>
                                            <p:cond delay="499"/>
                                          </p:stCondLst>
                                        </p:cTn>
                                        <p:tgtEl>
                                          <p:spTgt spid="307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63" presetClass="path" presetSubtype="0" accel="50000" decel="50000" fill="hold" nodeType="afterEffect">
                                  <p:stCondLst>
                                    <p:cond delay="0"/>
                                  </p:stCondLst>
                                  <p:childTnLst>
                                    <p:animMotion origin="layout" path="M 3.33333E-6 -1.48148E-6 L 0.10833 0.00046 " pathEditMode="relative" rAng="0" ptsTypes="AA">
                                      <p:cBhvr>
                                        <p:cTn id="30" dur="2000" fill="hold"/>
                                        <p:tgtEl>
                                          <p:spTgt spid="5"/>
                                        </p:tgtEl>
                                        <p:attrNameLst>
                                          <p:attrName>ppt_x</p:attrName>
                                          <p:attrName>ppt_y</p:attrName>
                                        </p:attrNameLst>
                                      </p:cBhvr>
                                      <p:rCtr x="541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542925"/>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72050" y="695324"/>
            <a:ext cx="3048000" cy="369332"/>
          </a:xfrm>
          <a:prstGeom prst="rect">
            <a:avLst/>
          </a:prstGeom>
          <a:noFill/>
        </p:spPr>
        <p:txBody>
          <a:bodyPr wrap="square" rtlCol="0">
            <a:spAutoFit/>
          </a:bodyPr>
          <a:lstStyle/>
          <a:p>
            <a:pPr algn="ctr"/>
            <a:r>
              <a:rPr lang="en-US" b="1"/>
              <a:t>Hydration</a:t>
            </a:r>
          </a:p>
        </p:txBody>
      </p:sp>
      <p:grpSp>
        <p:nvGrpSpPr>
          <p:cNvPr id="6" name="Group 5"/>
          <p:cNvGrpSpPr/>
          <p:nvPr/>
        </p:nvGrpSpPr>
        <p:grpSpPr>
          <a:xfrm>
            <a:off x="8940800" y="2384552"/>
            <a:ext cx="1625600" cy="3330448"/>
            <a:chOff x="6705600" y="2133600"/>
            <a:chExt cx="1219200" cy="3330448"/>
          </a:xfrm>
        </p:grpSpPr>
        <p:pic>
          <p:nvPicPr>
            <p:cNvPr id="4101" name="Picture 5" descr="C:\Users\Alex\AppData\Local\Microsoft\Windows\INetCache\IE\QAE37EEJ\bottle-8705-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133600"/>
              <a:ext cx="1219200" cy="3330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0" y="3581400"/>
              <a:ext cx="914400" cy="523220"/>
            </a:xfrm>
            <a:prstGeom prst="rect">
              <a:avLst/>
            </a:prstGeom>
            <a:noFill/>
          </p:spPr>
          <p:txBody>
            <a:bodyPr wrap="square" rtlCol="0">
              <a:spAutoFit/>
            </a:bodyPr>
            <a:lstStyle/>
            <a:p>
              <a:pPr algn="ctr"/>
              <a:r>
                <a:rPr lang="en-US" sz="2800" b="1"/>
                <a:t>PGT</a:t>
              </a:r>
            </a:p>
          </p:txBody>
        </p:sp>
      </p:grpSp>
      <p:pic>
        <p:nvPicPr>
          <p:cNvPr id="4102" name="Picture 6" descr="C:\Users\Alex\AppData\Local\Microsoft\Windows\INetCache\IE\LUMZFPPG\Starbucks_Coffe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98413">
            <a:off x="711200" y="21336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019245" y="1562100"/>
            <a:ext cx="6134100" cy="4152900"/>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endParaRPr lang="en-US" sz="3600"/>
          </a:p>
          <a:p>
            <a:pPr algn="ctr"/>
            <a:r>
              <a:rPr lang="en-US" sz="3600"/>
              <a:t>Importance </a:t>
            </a:r>
          </a:p>
          <a:p>
            <a:pPr algn="ctr"/>
            <a:r>
              <a:rPr lang="en-US" sz="3600">
                <a:solidFill>
                  <a:srgbClr val="191B0E"/>
                </a:solidFill>
              </a:rPr>
              <a:t>Likes, Dislikes, and Alternatives</a:t>
            </a:r>
          </a:p>
          <a:p>
            <a:pPr algn="ctr"/>
            <a:r>
              <a:rPr lang="en-US" sz="3600">
                <a:solidFill>
                  <a:srgbClr val="191B0E"/>
                </a:solidFill>
              </a:rPr>
              <a:t>Common Misconceptions</a:t>
            </a:r>
          </a:p>
          <a:p>
            <a:pPr algn="ctr"/>
            <a:r>
              <a:rPr lang="en-US" sz="3600">
                <a:solidFill>
                  <a:srgbClr val="191B0E"/>
                </a:solidFill>
              </a:rPr>
              <a:t>Planning </a:t>
            </a:r>
          </a:p>
          <a:p>
            <a:pPr lvl="1"/>
            <a:endParaRPr lang="en-US"/>
          </a:p>
          <a:p>
            <a:pPr lvl="1"/>
            <a:endParaRPr lang="en-US"/>
          </a:p>
        </p:txBody>
      </p:sp>
      <p:pic>
        <p:nvPicPr>
          <p:cNvPr id="4104" name="Picture 8" descr="C:\Users\Alex\AppData\Local\Microsoft\Windows\INetCache\IE\L1CJBM4G\Coke_Classic[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97" y="4495801"/>
            <a:ext cx="2777561" cy="208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ircle(in)">
                                      <p:cBhvr>
                                        <p:cTn id="7" dur="2000"/>
                                        <p:tgtEl>
                                          <p:spTgt spid="4102"/>
                                        </p:tgtEl>
                                      </p:cBhvr>
                                    </p:animEffect>
                                  </p:childTnLst>
                                </p:cTn>
                              </p:par>
                              <p:par>
                                <p:cTn id="8" presetID="6" presetClass="entr" presetSubtype="16"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circle(in)">
                                      <p:cBhvr>
                                        <p:cTn id="10" dur="2000"/>
                                        <p:tgtEl>
                                          <p:spTgt spid="410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102"/>
                                        </p:tgtEl>
                                      </p:cBhvr>
                                    </p:animEffect>
                                    <p:set>
                                      <p:cBhvr>
                                        <p:cTn id="25" dur="1" fill="hold">
                                          <p:stCondLst>
                                            <p:cond delay="499"/>
                                          </p:stCondLst>
                                        </p:cTn>
                                        <p:tgtEl>
                                          <p:spTgt spid="410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104"/>
                                        </p:tgtEl>
                                      </p:cBhvr>
                                    </p:animEffect>
                                    <p:set>
                                      <p:cBhvr>
                                        <p:cTn id="28" dur="1" fill="hold">
                                          <p:stCondLst>
                                            <p:cond delay="499"/>
                                          </p:stCondLst>
                                        </p:cTn>
                                        <p:tgtEl>
                                          <p:spTgt spid="410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500"/>
                            </p:stCondLst>
                            <p:childTnLst>
                              <p:par>
                                <p:cTn id="39" presetID="63" presetClass="path" presetSubtype="0" accel="50000" decel="50000" fill="hold" nodeType="afterEffect">
                                  <p:stCondLst>
                                    <p:cond delay="0"/>
                                  </p:stCondLst>
                                  <p:childTnLst>
                                    <p:animMotion origin="layout" path="M -3.33333E-6 -1.48148E-6 L 0.13334 0.00046 " pathEditMode="relative" rAng="0" ptsTypes="AA">
                                      <p:cBhvr>
                                        <p:cTn id="40" dur="2000" fill="hold"/>
                                        <p:tgtEl>
                                          <p:spTgt spid="5"/>
                                        </p:tgtEl>
                                        <p:attrNameLst>
                                          <p:attrName>ppt_x</p:attrName>
                                          <p:attrName>ppt_y</p:attrName>
                                        </p:attrNameLst>
                                      </p:cBhvr>
                                      <p:rCtr x="666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542926"/>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02400" y="695325"/>
            <a:ext cx="3048000" cy="369332"/>
          </a:xfrm>
          <a:prstGeom prst="rect">
            <a:avLst/>
          </a:prstGeom>
          <a:noFill/>
        </p:spPr>
        <p:txBody>
          <a:bodyPr wrap="square" rtlCol="0">
            <a:spAutoFit/>
          </a:bodyPr>
          <a:lstStyle/>
          <a:p>
            <a:pPr algn="ctr"/>
            <a:r>
              <a:rPr lang="en-US" b="1"/>
              <a:t>Environment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293" y="2126070"/>
            <a:ext cx="7213522" cy="3804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p:cNvSpPr txBox="1">
            <a:spLocks/>
          </p:cNvSpPr>
          <p:nvPr/>
        </p:nvSpPr>
        <p:spPr>
          <a:xfrm>
            <a:off x="-172507" y="2126070"/>
            <a:ext cx="4876800" cy="3804935"/>
          </a:xfrm>
          <a:prstGeom prst="rect">
            <a:avLst/>
          </a:prstGeom>
        </p:spPr>
        <p:txBody>
          <a:bodyPr vert="horz" lIns="91440" tIns="45720" rIns="91440" bIns="45720" rtlCol="0" anchor="t">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n-US" sz="3600"/>
              <a:t>Truck stops</a:t>
            </a:r>
          </a:p>
          <a:p>
            <a:pPr marL="0" indent="0" algn="ctr">
              <a:buNone/>
            </a:pPr>
            <a:endParaRPr lang="en-US" sz="3600"/>
          </a:p>
          <a:p>
            <a:pPr algn="ctr"/>
            <a:r>
              <a:rPr lang="en-US" sz="3600"/>
              <a:t>Healthy</a:t>
            </a:r>
            <a:r>
              <a:rPr lang="en-US" sz="3600">
                <a:solidFill>
                  <a:srgbClr val="191B0E"/>
                </a:solidFill>
              </a:rPr>
              <a:t> food choices</a:t>
            </a:r>
          </a:p>
          <a:p>
            <a:pPr algn="ctr"/>
            <a:endParaRPr lang="en-US" sz="3600">
              <a:solidFill>
                <a:srgbClr val="000000"/>
              </a:solidFill>
            </a:endParaRPr>
          </a:p>
          <a:p>
            <a:pPr algn="ctr"/>
            <a:r>
              <a:rPr lang="en-US" sz="3600">
                <a:solidFill>
                  <a:srgbClr val="191B0E"/>
                </a:solidFill>
              </a:rPr>
              <a:t>Convenience</a:t>
            </a:r>
          </a:p>
          <a:p>
            <a:pPr algn="ctr"/>
            <a:endParaRPr lang="en-US" sz="3600"/>
          </a:p>
          <a:p>
            <a:pPr algn="ctr"/>
            <a:r>
              <a:rPr lang="en-US" sz="3600">
                <a:solidFill>
                  <a:srgbClr val="191B0E"/>
                </a:solidFill>
              </a:rPr>
              <a:t>Education </a:t>
            </a:r>
          </a:p>
          <a:p>
            <a:pPr marL="530352" lvl="1" indent="0">
              <a:buFont typeface="Arial" pitchFamily="34" charset="0"/>
              <a:buNone/>
            </a:pPr>
            <a:endParaRPr lang="en-US">
              <a:solidFill>
                <a:srgbClr val="191B0E"/>
              </a:solidFill>
            </a:endParaRPr>
          </a:p>
          <a:p>
            <a:pPr lvl="1"/>
            <a:endParaRPr lang="en-US"/>
          </a:p>
          <a:p>
            <a:pPr lvl="1"/>
            <a:endParaRPr lang="en-US"/>
          </a:p>
          <a:p>
            <a:pPr lvl="1"/>
            <a:endParaRPr lang="en-US"/>
          </a:p>
        </p:txBody>
      </p:sp>
    </p:spTree>
    <p:extLst>
      <p:ext uri="{BB962C8B-B14F-4D97-AF65-F5344CB8AC3E}">
        <p14:creationId xmlns:p14="http://schemas.microsoft.com/office/powerpoint/2010/main" val="31186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63" presetClass="path" presetSubtype="0" accel="50000" decel="50000" fill="hold" nodeType="afterEffect">
                                  <p:stCondLst>
                                    <p:cond delay="0"/>
                                  </p:stCondLst>
                                  <p:childTnLst>
                                    <p:animMotion origin="layout" path="M 0 -1.48148E-6 L 0.125 0.00046 " pathEditMode="relative" rAng="0" ptsTypes="AA">
                                      <p:cBhvr>
                                        <p:cTn id="28" dur="2000" fill="hold"/>
                                        <p:tgtEl>
                                          <p:spTgt spid="5"/>
                                        </p:tgtEl>
                                        <p:attrNameLst>
                                          <p:attrName>ppt_x</p:attrName>
                                          <p:attrName>ppt_y</p:attrName>
                                        </p:attrNameLst>
                                      </p:cBhvr>
                                      <p:rCtr x="625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542926"/>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026400" y="695325"/>
            <a:ext cx="3048000" cy="369332"/>
          </a:xfrm>
          <a:prstGeom prst="rect">
            <a:avLst/>
          </a:prstGeom>
          <a:noFill/>
        </p:spPr>
        <p:txBody>
          <a:bodyPr wrap="square" rtlCol="0" anchor="t">
            <a:spAutoFit/>
          </a:bodyPr>
          <a:lstStyle/>
          <a:p>
            <a:pPr algn="ctr"/>
            <a:r>
              <a:rPr lang="en-US" b="1"/>
              <a:t>Cheat Meals</a:t>
            </a:r>
          </a:p>
        </p:txBody>
      </p:sp>
      <p:pic>
        <p:nvPicPr>
          <p:cNvPr id="1026" name="Picture 2" descr="C:\Users\Alex\AppData\Local\Microsoft\Windows\INetCache\IE\LUMZFPPG\cheatme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056" y="1489675"/>
            <a:ext cx="8312944" cy="47157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06100" y="5600700"/>
            <a:ext cx="1657350" cy="604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333375" y="1628775"/>
            <a:ext cx="2387477" cy="2316282"/>
          </a:xfrm>
          <a:prstGeom prst="rect">
            <a:avLst/>
          </a:prstGeom>
        </p:spPr>
      </p:pic>
      <p:sp>
        <p:nvSpPr>
          <p:cNvPr id="8" name="TextBox 7"/>
          <p:cNvSpPr txBox="1"/>
          <p:nvPr/>
        </p:nvSpPr>
        <p:spPr>
          <a:xfrm>
            <a:off x="104775" y="2390775"/>
            <a:ext cx="2743200" cy="954107"/>
          </a:xfrm>
          <a:prstGeom prst="rect">
            <a:avLst/>
          </a:prstGeom>
        </p:spPr>
        <p:txBody>
          <a:bodyPr rtlCol="0" anchor="t">
            <a:spAutoFit/>
          </a:bodyPr>
          <a:lstStyle/>
          <a:p>
            <a:pPr algn="ctr"/>
            <a:r>
              <a:rPr lang="en-US" sz="2800" b="1"/>
              <a:t>Cheating in Moderation</a:t>
            </a:r>
          </a:p>
        </p:txBody>
      </p:sp>
      <p:pic>
        <p:nvPicPr>
          <p:cNvPr id="9" name="Picture 8"/>
          <p:cNvPicPr>
            <a:picLocks noChangeAspect="1"/>
          </p:cNvPicPr>
          <p:nvPr/>
        </p:nvPicPr>
        <p:blipFill>
          <a:blip r:embed="rId5"/>
          <a:stretch>
            <a:fillRect/>
          </a:stretch>
        </p:blipFill>
        <p:spPr>
          <a:xfrm>
            <a:off x="390884" y="3948203"/>
            <a:ext cx="2328892" cy="2256438"/>
          </a:xfrm>
          <a:prstGeom prst="rect">
            <a:avLst/>
          </a:prstGeom>
        </p:spPr>
      </p:pic>
      <p:sp>
        <p:nvSpPr>
          <p:cNvPr id="11" name="TextBox 10"/>
          <p:cNvSpPr txBox="1"/>
          <p:nvPr/>
        </p:nvSpPr>
        <p:spPr>
          <a:xfrm>
            <a:off x="190500" y="4637088"/>
            <a:ext cx="2815656" cy="523220"/>
          </a:xfrm>
          <a:prstGeom prst="rect">
            <a:avLst/>
          </a:prstGeom>
        </p:spPr>
        <p:txBody>
          <a:bodyPr wrap="square" rtlCol="0" anchor="t">
            <a:spAutoFit/>
          </a:bodyPr>
          <a:lstStyle/>
          <a:p>
            <a:pPr algn="ctr"/>
            <a:r>
              <a:rPr lang="en-US" sz="2800" b="1"/>
              <a:t>Incorporation</a:t>
            </a:r>
          </a:p>
        </p:txBody>
      </p:sp>
      <p:pic>
        <p:nvPicPr>
          <p:cNvPr id="12" name="Picture 11"/>
          <p:cNvPicPr>
            <a:picLocks noChangeAspect="1"/>
          </p:cNvPicPr>
          <p:nvPr/>
        </p:nvPicPr>
        <p:blipFill>
          <a:blip r:embed="rId5"/>
          <a:stretch>
            <a:fillRect/>
          </a:stretch>
        </p:blipFill>
        <p:spPr>
          <a:xfrm>
            <a:off x="2720017" y="2838450"/>
            <a:ext cx="2573698" cy="2493727"/>
          </a:xfrm>
          <a:prstGeom prst="rect">
            <a:avLst/>
          </a:prstGeom>
        </p:spPr>
      </p:pic>
      <p:sp>
        <p:nvSpPr>
          <p:cNvPr id="14" name="TextBox 13"/>
          <p:cNvSpPr txBox="1"/>
          <p:nvPr/>
        </p:nvSpPr>
        <p:spPr>
          <a:xfrm>
            <a:off x="2662507" y="3607638"/>
            <a:ext cx="2743200" cy="954107"/>
          </a:xfrm>
          <a:prstGeom prst="rect">
            <a:avLst/>
          </a:prstGeom>
        </p:spPr>
        <p:txBody>
          <a:bodyPr rtlCol="0">
            <a:spAutoFit/>
          </a:bodyPr>
          <a:lstStyle/>
          <a:p>
            <a:pPr algn="ctr"/>
            <a:r>
              <a:rPr lang="en-US" sz="2800" b="1"/>
              <a:t>Why it</a:t>
            </a:r>
          </a:p>
          <a:p>
            <a:pPr algn="ctr"/>
            <a:r>
              <a:rPr lang="en-US" sz="2800" b="1"/>
              <a:t>Makes sense</a:t>
            </a:r>
          </a:p>
        </p:txBody>
      </p:sp>
    </p:spTree>
    <p:extLst>
      <p:ext uri="{BB962C8B-B14F-4D97-AF65-F5344CB8AC3E}">
        <p14:creationId xmlns:p14="http://schemas.microsoft.com/office/powerpoint/2010/main" val="7199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26"/>
                                        </p:tgtEl>
                                      </p:cBhvr>
                                    </p:animEffect>
                                    <p:set>
                                      <p:cBhvr>
                                        <p:cTn id="36" dur="1" fill="hold">
                                          <p:stCondLst>
                                            <p:cond delay="499"/>
                                          </p:stCondLst>
                                        </p:cTn>
                                        <p:tgtEl>
                                          <p:spTgt spid="1026"/>
                                        </p:tgtEl>
                                        <p:attrNameLst>
                                          <p:attrName>style.visibility</p:attrName>
                                        </p:attrNameLst>
                                      </p:cBhvr>
                                      <p:to>
                                        <p:strVal val="hidden"/>
                                      </p:to>
                                    </p:set>
                                  </p:childTnLst>
                                </p:cTn>
                              </p:par>
                            </p:childTnLst>
                          </p:cTn>
                        </p:par>
                        <p:par>
                          <p:cTn id="37" fill="hold">
                            <p:stCondLst>
                              <p:cond delay="500"/>
                            </p:stCondLst>
                            <p:childTnLst>
                              <p:par>
                                <p:cTn id="38" presetID="63" presetClass="path" presetSubtype="0" accel="50000" decel="50000" fill="hold" nodeType="afterEffect">
                                  <p:stCondLst>
                                    <p:cond delay="0"/>
                                  </p:stCondLst>
                                  <p:childTnLst>
                                    <p:animMotion origin="layout" path="M 0 -1.48148E-6 L 0.35833 0.00046 " pathEditMode="relative" rAng="0" ptsTypes="AA">
                                      <p:cBhvr>
                                        <p:cTn id="39" dur="2000" fill="hold"/>
                                        <p:tgtEl>
                                          <p:spTgt spid="5"/>
                                        </p:tgtEl>
                                        <p:attrNameLst>
                                          <p:attrName>ppt_x</p:attrName>
                                          <p:attrName>ppt_y</p:attrName>
                                        </p:attrNameLst>
                                      </p:cBhvr>
                                      <p:rCtr x="17917" y="23"/>
                                    </p:animMotion>
                                  </p:childTnLst>
                                </p:cTn>
                              </p:par>
                              <p:par>
                                <p:cTn id="40" presetID="10" presetClass="exit" presetSubtype="0" fill="hold"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8" grpId="1"/>
      <p:bldP spid="11" grpId="0"/>
      <p:bldP spid="11"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Logic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669930"/>
              </p:ext>
            </p:extLst>
          </p:nvPr>
        </p:nvGraphicFramePr>
        <p:xfrm>
          <a:off x="1371600" y="1428750"/>
          <a:ext cx="10344151" cy="4891063"/>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xmlns="" val="4202908169"/>
                    </a:ext>
                  </a:extLst>
                </a:gridCol>
                <a:gridCol w="1562101">
                  <a:extLst>
                    <a:ext uri="{9D8B030D-6E8A-4147-A177-3AD203B41FA5}">
                      <a16:colId xmlns:a16="http://schemas.microsoft.com/office/drawing/2014/main" xmlns="" val="2714035560"/>
                    </a:ext>
                  </a:extLst>
                </a:gridCol>
                <a:gridCol w="1724025">
                  <a:extLst>
                    <a:ext uri="{9D8B030D-6E8A-4147-A177-3AD203B41FA5}">
                      <a16:colId xmlns:a16="http://schemas.microsoft.com/office/drawing/2014/main" xmlns="" val="1464324160"/>
                    </a:ext>
                  </a:extLst>
                </a:gridCol>
                <a:gridCol w="1724025">
                  <a:extLst>
                    <a:ext uri="{9D8B030D-6E8A-4147-A177-3AD203B41FA5}">
                      <a16:colId xmlns:a16="http://schemas.microsoft.com/office/drawing/2014/main" xmlns="" val="667716431"/>
                    </a:ext>
                  </a:extLst>
                </a:gridCol>
                <a:gridCol w="1724025">
                  <a:extLst>
                    <a:ext uri="{9D8B030D-6E8A-4147-A177-3AD203B41FA5}">
                      <a16:colId xmlns:a16="http://schemas.microsoft.com/office/drawing/2014/main" xmlns="" val="1051718909"/>
                    </a:ext>
                  </a:extLst>
                </a:gridCol>
                <a:gridCol w="1724025">
                  <a:extLst>
                    <a:ext uri="{9D8B030D-6E8A-4147-A177-3AD203B41FA5}">
                      <a16:colId xmlns:a16="http://schemas.microsoft.com/office/drawing/2014/main" xmlns="" val="60743927"/>
                    </a:ext>
                  </a:extLst>
                </a:gridCol>
              </a:tblGrid>
              <a:tr h="774311">
                <a:tc>
                  <a:txBody>
                    <a:bodyPr/>
                    <a:lstStyle/>
                    <a:p>
                      <a:r>
                        <a:rPr lang="en-US" dirty="0"/>
                        <a:t>Inputs</a:t>
                      </a:r>
                    </a:p>
                  </a:txBody>
                  <a:tcPr/>
                </a:tc>
                <a:tc>
                  <a:txBody>
                    <a:bodyPr/>
                    <a:lstStyle/>
                    <a:p>
                      <a:r>
                        <a:rPr lang="en-US" dirty="0"/>
                        <a:t>Activities</a:t>
                      </a:r>
                    </a:p>
                  </a:txBody>
                  <a:tcPr>
                    <a:lnB w="12700" cap="flat" cmpd="sng" algn="ctr">
                      <a:noFill/>
                      <a:prstDash val="solid"/>
                      <a:round/>
                      <a:headEnd type="none" w="med" len="med"/>
                      <a:tailEnd type="none" w="med" len="med"/>
                    </a:lnB>
                  </a:tcPr>
                </a:tc>
                <a:tc>
                  <a:txBody>
                    <a:bodyPr/>
                    <a:lstStyle/>
                    <a:p>
                      <a:r>
                        <a:rPr lang="en-US" dirty="0"/>
                        <a:t>Short-Term Outcomes</a:t>
                      </a:r>
                    </a:p>
                  </a:txBody>
                  <a:tcPr>
                    <a:lnB w="12700" cap="flat" cmpd="sng" algn="ctr">
                      <a:noFill/>
                      <a:prstDash val="solid"/>
                      <a:round/>
                      <a:headEnd type="none" w="med" len="med"/>
                      <a:tailEnd type="none" w="med" len="med"/>
                    </a:lnB>
                  </a:tcPr>
                </a:tc>
                <a:tc>
                  <a:txBody>
                    <a:bodyPr/>
                    <a:lstStyle/>
                    <a:p>
                      <a:r>
                        <a:rPr lang="en-US" dirty="0"/>
                        <a:t>Intermediate Outcomes</a:t>
                      </a:r>
                    </a:p>
                  </a:txBody>
                  <a:tcPr>
                    <a:lnB w="12700" cap="flat" cmpd="sng" algn="ctr">
                      <a:noFill/>
                      <a:prstDash val="solid"/>
                      <a:round/>
                      <a:headEnd type="none" w="med" len="med"/>
                      <a:tailEnd type="none" w="med" len="med"/>
                    </a:lnB>
                  </a:tcPr>
                </a:tc>
                <a:tc>
                  <a:txBody>
                    <a:bodyPr/>
                    <a:lstStyle/>
                    <a:p>
                      <a:r>
                        <a:rPr lang="en-US" dirty="0"/>
                        <a:t>Long-Term Outcomes</a:t>
                      </a:r>
                    </a:p>
                  </a:txBody>
                  <a:tcPr>
                    <a:lnB w="12700" cap="flat" cmpd="sng" algn="ctr">
                      <a:noFill/>
                      <a:prstDash val="solid"/>
                      <a:round/>
                      <a:headEnd type="none" w="med" len="med"/>
                      <a:tailEnd type="none" w="med" len="med"/>
                    </a:lnB>
                  </a:tcPr>
                </a:tc>
                <a:tc>
                  <a:txBody>
                    <a:bodyPr/>
                    <a:lstStyle/>
                    <a:p>
                      <a:r>
                        <a:rPr lang="en-US" dirty="0"/>
                        <a:t>Goal</a:t>
                      </a:r>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2084307426"/>
                  </a:ext>
                </a:extLst>
              </a:tr>
              <a:tr h="1189696">
                <a:tc>
                  <a:txBody>
                    <a:bodyPr/>
                    <a:lstStyle/>
                    <a:p>
                      <a:r>
                        <a:rPr lang="en-US" dirty="0"/>
                        <a:t>Funding</a:t>
                      </a:r>
                    </a:p>
                    <a:p>
                      <a:endParaRPr lang="en-US" dirty="0"/>
                    </a:p>
                    <a:p>
                      <a:r>
                        <a:rPr lang="en-US" dirty="0"/>
                        <a:t>Survey</a:t>
                      </a:r>
                    </a:p>
                  </a:txBody>
                  <a:tcPr>
                    <a:lnR w="12700" cap="flat" cmpd="sng" algn="ctr">
                      <a:noFill/>
                      <a:prstDash val="solid"/>
                      <a:round/>
                      <a:headEnd type="none" w="med" len="med"/>
                      <a:tailEnd type="none" w="med" len="med"/>
                    </a:lnR>
                  </a:tcPr>
                </a:tc>
                <a:tc>
                  <a:txBody>
                    <a:bodyPr/>
                    <a:lstStyle/>
                    <a:p>
                      <a:r>
                        <a:rPr lang="en-US" dirty="0"/>
                        <a:t>Assessment</a:t>
                      </a:r>
                      <a:r>
                        <a:rPr lang="en-US" baseline="0" dirty="0"/>
                        <a:t> of Current access of truckers</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a:t>Increased awareness of nutritional intake</a:t>
                      </a:r>
                    </a:p>
                  </a:txBody>
                  <a:tcP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Self-Efficacy of nutritional awareness</a:t>
                      </a:r>
                    </a:p>
                  </a:txBody>
                  <a:tcPr>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Nutritional</a:t>
                      </a:r>
                      <a:r>
                        <a:rPr lang="en-US" baseline="0" dirty="0"/>
                        <a:t> Knowledge</a:t>
                      </a:r>
                      <a:endParaRPr lang="en-US" dirty="0"/>
                    </a:p>
                    <a:p>
                      <a:endParaRPr lang="en-US" dirty="0"/>
                    </a:p>
                  </a:txBody>
                  <a:tcPr>
                    <a:lnT w="12700" cap="flat" cmpd="sng" algn="ctr">
                      <a:noFill/>
                      <a:prstDash val="solid"/>
                      <a:round/>
                      <a:headEnd type="none" w="med" len="med"/>
                      <a:tailEnd type="none" w="med" len="med"/>
                    </a:lnT>
                  </a:tcPr>
                </a:tc>
                <a:tc>
                  <a:txBody>
                    <a:bodyPr/>
                    <a:lstStyle/>
                    <a:p>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3199970757"/>
                  </a:ext>
                </a:extLst>
              </a:tr>
              <a:tr h="1189696">
                <a:tc>
                  <a:txBody>
                    <a:bodyPr/>
                    <a:lstStyle/>
                    <a:p>
                      <a:r>
                        <a:rPr lang="en-US" dirty="0"/>
                        <a:t>Instructors</a:t>
                      </a:r>
                    </a:p>
                    <a:p>
                      <a:endParaRPr lang="en-US" dirty="0"/>
                    </a:p>
                    <a:p>
                      <a:r>
                        <a:rPr lang="en-US" dirty="0"/>
                        <a:t>Journals</a:t>
                      </a:r>
                    </a:p>
                  </a:txBody>
                  <a:tcPr>
                    <a:lnR w="12700" cap="flat" cmpd="sng" algn="ctr">
                      <a:noFill/>
                      <a:prstDash val="solid"/>
                      <a:round/>
                      <a:headEnd type="none" w="med" len="med"/>
                      <a:tailEnd type="none" w="med" len="med"/>
                    </a:lnR>
                  </a:tcPr>
                </a:tc>
                <a:tc>
                  <a:txBody>
                    <a:bodyPr/>
                    <a:lstStyle/>
                    <a:p>
                      <a:r>
                        <a:rPr lang="en-US" dirty="0"/>
                        <a:t>Mapping of Current Nutritional</a:t>
                      </a:r>
                      <a:r>
                        <a:rPr lang="en-US" baseline="0" dirty="0"/>
                        <a:t> habits</a:t>
                      </a:r>
                      <a:endParaRPr lang="en-US" dirty="0"/>
                    </a:p>
                  </a:txBody>
                  <a:tcPr>
                    <a:lnL w="12700" cap="flat" cmpd="sng" algn="ctr">
                      <a:noFill/>
                      <a:prstDash val="solid"/>
                      <a:round/>
                      <a:headEnd type="none" w="med" len="med"/>
                      <a:tailEnd type="none" w="med" len="med"/>
                    </a:lnL>
                  </a:tcPr>
                </a:tc>
                <a:tc>
                  <a:txBody>
                    <a:bodyPr/>
                    <a:lstStyle/>
                    <a:p>
                      <a:r>
                        <a:rPr lang="en-US" dirty="0"/>
                        <a:t>Increased use of provided resources</a:t>
                      </a:r>
                    </a:p>
                  </a:txBody>
                  <a:tcPr/>
                </a:tc>
                <a:tc>
                  <a:txBody>
                    <a:bodyPr/>
                    <a:lstStyle/>
                    <a:p>
                      <a:endParaRPr lang="en-US" dirty="0"/>
                    </a:p>
                  </a:txBody>
                  <a:tcPr/>
                </a:tc>
                <a:tc>
                  <a:txBody>
                    <a:bodyPr/>
                    <a:lstStyle/>
                    <a:p>
                      <a:endParaRPr lang="en-US" dirty="0"/>
                    </a:p>
                  </a:txBody>
                  <a:tcPr/>
                </a:tc>
                <a:tc>
                  <a:txBody>
                    <a:bodyPr/>
                    <a:lstStyle/>
                    <a:p>
                      <a:r>
                        <a:rPr lang="en-US" dirty="0"/>
                        <a:t>Decrease the prevalence of PGT Health Concerns</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2096833958"/>
                  </a:ext>
                </a:extLst>
              </a:tr>
              <a:tr h="1737360">
                <a:tc>
                  <a:txBody>
                    <a:bodyPr/>
                    <a:lstStyle/>
                    <a:p>
                      <a:r>
                        <a:rPr lang="en-US" dirty="0"/>
                        <a:t>Nutritional Resource</a:t>
                      </a:r>
                    </a:p>
                    <a:p>
                      <a:endParaRPr lang="en-US" dirty="0"/>
                    </a:p>
                    <a:p>
                      <a:r>
                        <a:rPr lang="en-US" dirty="0"/>
                        <a:t>Promotional</a:t>
                      </a:r>
                      <a:r>
                        <a:rPr lang="en-US" baseline="0" dirty="0"/>
                        <a:t> Items</a:t>
                      </a:r>
                      <a:endParaRPr lang="en-US" dirty="0"/>
                    </a:p>
                  </a:txBody>
                  <a:tcPr>
                    <a:lnR w="12700" cap="flat" cmpd="sng" algn="ctr">
                      <a:noFill/>
                      <a:prstDash val="solid"/>
                      <a:round/>
                      <a:headEnd type="none" w="med" len="med"/>
                      <a:tailEnd type="none" w="med" len="med"/>
                    </a:lnR>
                  </a:tcPr>
                </a:tc>
                <a:tc>
                  <a:txBody>
                    <a:bodyPr/>
                    <a:lstStyle/>
                    <a:p>
                      <a:r>
                        <a:rPr lang="en-US" dirty="0"/>
                        <a:t>Biweekly</a:t>
                      </a:r>
                      <a:r>
                        <a:rPr lang="en-US" baseline="0" dirty="0"/>
                        <a:t> seminars on hydrations, meal planning, and rituals</a:t>
                      </a:r>
                      <a:endParaRPr lang="en-US"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dirty="0"/>
                        <a:t>Increased awareness of nutritional opportunities on</a:t>
                      </a:r>
                      <a:r>
                        <a:rPr lang="en-US" baseline="0" dirty="0"/>
                        <a:t> the road</a:t>
                      </a:r>
                      <a:endParaRPr lang="en-US" dirty="0"/>
                    </a:p>
                  </a:txBody>
                  <a:tcP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Reduction of number of bad</a:t>
                      </a:r>
                      <a:r>
                        <a:rPr lang="en-US" baseline="0" dirty="0"/>
                        <a:t> nutritional habits</a:t>
                      </a:r>
                      <a:endParaRPr lang="en-US" dirty="0"/>
                    </a:p>
                  </a:txBody>
                  <a:tcPr>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Decreased Risk Factors</a:t>
                      </a:r>
                    </a:p>
                  </a:txBody>
                  <a:tcPr>
                    <a:lnB w="12700" cap="flat" cmpd="sng" algn="ctr">
                      <a:noFill/>
                      <a:prstDash val="solid"/>
                      <a:round/>
                      <a:headEnd type="none" w="med" len="med"/>
                      <a:tailEnd type="none" w="med" len="med"/>
                    </a:lnB>
                  </a:tcPr>
                </a:tc>
                <a:tc>
                  <a:txBody>
                    <a:bodyPr/>
                    <a:lstStyle/>
                    <a:p>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2842981776"/>
                  </a:ext>
                </a:extLst>
              </a:tr>
            </a:tbl>
          </a:graphicData>
        </a:graphic>
      </p:graphicFrame>
    </p:spTree>
    <p:extLst>
      <p:ext uri="{BB962C8B-B14F-4D97-AF65-F5344CB8AC3E}">
        <p14:creationId xmlns:p14="http://schemas.microsoft.com/office/powerpoint/2010/main" val="2897393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Funding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657649"/>
              </p:ext>
            </p:extLst>
          </p:nvPr>
        </p:nvGraphicFramePr>
        <p:xfrm>
          <a:off x="609600" y="1600200"/>
          <a:ext cx="10972800" cy="36474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4256783057"/>
                    </a:ext>
                  </a:extLst>
                </a:gridCol>
                <a:gridCol w="5486400">
                  <a:extLst>
                    <a:ext uri="{9D8B030D-6E8A-4147-A177-3AD203B41FA5}">
                      <a16:colId xmlns:a16="http://schemas.microsoft.com/office/drawing/2014/main" xmlns="" val="360457895"/>
                    </a:ext>
                  </a:extLst>
                </a:gridCol>
              </a:tblGrid>
              <a:tr h="911860">
                <a:tc>
                  <a:txBody>
                    <a:bodyPr/>
                    <a:lstStyle/>
                    <a:p>
                      <a:r>
                        <a:rPr lang="en-US" sz="3200" dirty="0"/>
                        <a:t>Activity</a:t>
                      </a:r>
                    </a:p>
                  </a:txBody>
                  <a:tcPr marL="104503" marR="104503"/>
                </a:tc>
                <a:tc>
                  <a:txBody>
                    <a:bodyPr/>
                    <a:lstStyle/>
                    <a:p>
                      <a:r>
                        <a:rPr lang="en-US" sz="3200" dirty="0"/>
                        <a:t>Budget</a:t>
                      </a:r>
                    </a:p>
                  </a:txBody>
                  <a:tcPr marL="104503" marR="104503"/>
                </a:tc>
                <a:extLst>
                  <a:ext uri="{0D108BD9-81ED-4DB2-BD59-A6C34878D82A}">
                    <a16:rowId xmlns:a16="http://schemas.microsoft.com/office/drawing/2014/main" xmlns="" val="4285449363"/>
                  </a:ext>
                </a:extLst>
              </a:tr>
              <a:tr h="911860">
                <a:tc>
                  <a:txBody>
                    <a:bodyPr/>
                    <a:lstStyle/>
                    <a:p>
                      <a:r>
                        <a:rPr lang="en-US" sz="3200" dirty="0"/>
                        <a:t>Nutritional</a:t>
                      </a:r>
                      <a:r>
                        <a:rPr lang="en-US" sz="3200" baseline="0" dirty="0"/>
                        <a:t> Resources</a:t>
                      </a:r>
                      <a:endParaRPr lang="en-US" sz="3200" dirty="0"/>
                    </a:p>
                  </a:txBody>
                  <a:tcPr marL="104503" marR="104503"/>
                </a:tc>
                <a:tc>
                  <a:txBody>
                    <a:bodyPr/>
                    <a:lstStyle/>
                    <a:p>
                      <a:endParaRPr lang="en-US" sz="3200" dirty="0"/>
                    </a:p>
                  </a:txBody>
                  <a:tcPr marL="104503" marR="104503"/>
                </a:tc>
                <a:extLst>
                  <a:ext uri="{0D108BD9-81ED-4DB2-BD59-A6C34878D82A}">
                    <a16:rowId xmlns:a16="http://schemas.microsoft.com/office/drawing/2014/main" xmlns="" val="132414735"/>
                  </a:ext>
                </a:extLst>
              </a:tr>
              <a:tr h="911860">
                <a:tc>
                  <a:txBody>
                    <a:bodyPr/>
                    <a:lstStyle/>
                    <a:p>
                      <a:r>
                        <a:rPr lang="en-US" sz="3200" dirty="0"/>
                        <a:t>Promotional Items</a:t>
                      </a:r>
                    </a:p>
                  </a:txBody>
                  <a:tcPr marL="104503" marR="104503"/>
                </a:tc>
                <a:tc>
                  <a:txBody>
                    <a:bodyPr/>
                    <a:lstStyle/>
                    <a:p>
                      <a:endParaRPr lang="en-US" sz="3200" dirty="0"/>
                    </a:p>
                  </a:txBody>
                  <a:tcPr marL="104503" marR="104503"/>
                </a:tc>
                <a:extLst>
                  <a:ext uri="{0D108BD9-81ED-4DB2-BD59-A6C34878D82A}">
                    <a16:rowId xmlns:a16="http://schemas.microsoft.com/office/drawing/2014/main" xmlns="" val="568639224"/>
                  </a:ext>
                </a:extLst>
              </a:tr>
              <a:tr h="911860">
                <a:tc>
                  <a:txBody>
                    <a:bodyPr/>
                    <a:lstStyle/>
                    <a:p>
                      <a:r>
                        <a:rPr lang="en-US" sz="3200" dirty="0"/>
                        <a:t>Supplies</a:t>
                      </a:r>
                    </a:p>
                  </a:txBody>
                  <a:tcPr marL="104503" marR="104503"/>
                </a:tc>
                <a:tc>
                  <a:txBody>
                    <a:bodyPr/>
                    <a:lstStyle/>
                    <a:p>
                      <a:endParaRPr lang="en-US" sz="3200" dirty="0"/>
                    </a:p>
                  </a:txBody>
                  <a:tcPr marL="104503" marR="104503"/>
                </a:tc>
                <a:extLst>
                  <a:ext uri="{0D108BD9-81ED-4DB2-BD59-A6C34878D82A}">
                    <a16:rowId xmlns:a16="http://schemas.microsoft.com/office/drawing/2014/main" xmlns="" val="1917437427"/>
                  </a:ext>
                </a:extLst>
              </a:tr>
            </a:tbl>
          </a:graphicData>
        </a:graphic>
      </p:graphicFrame>
    </p:spTree>
    <p:extLst>
      <p:ext uri="{BB962C8B-B14F-4D97-AF65-F5344CB8AC3E}">
        <p14:creationId xmlns:p14="http://schemas.microsoft.com/office/powerpoint/2010/main" val="395754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350" y="330200"/>
            <a:ext cx="10972800" cy="990600"/>
          </a:xfrm>
        </p:spPr>
        <p:txBody>
          <a:bodyPr/>
          <a:lstStyle/>
          <a:p>
            <a:pPr algn="ctr"/>
            <a:r>
              <a:rPr lang="en-US"/>
              <a:t>GANTT Chart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207263"/>
              </p:ext>
            </p:extLst>
          </p:nvPr>
        </p:nvGraphicFramePr>
        <p:xfrm>
          <a:off x="819469" y="1419226"/>
          <a:ext cx="10672091" cy="5186363"/>
        </p:xfrm>
        <a:graphic>
          <a:graphicData uri="http://schemas.openxmlformats.org/drawingml/2006/table">
            <a:tbl>
              <a:tblPr firstRow="1" bandRow="1">
                <a:tableStyleId>{5C22544A-7EE6-4342-B048-85BDC9FD1C3A}</a:tableStyleId>
              </a:tblPr>
              <a:tblGrid>
                <a:gridCol w="2476183">
                  <a:extLst>
                    <a:ext uri="{9D8B030D-6E8A-4147-A177-3AD203B41FA5}">
                      <a16:colId xmlns:a16="http://schemas.microsoft.com/office/drawing/2014/main" xmlns="" val="3071181122"/>
                    </a:ext>
                  </a:extLst>
                </a:gridCol>
                <a:gridCol w="717548">
                  <a:extLst>
                    <a:ext uri="{9D8B030D-6E8A-4147-A177-3AD203B41FA5}">
                      <a16:colId xmlns:a16="http://schemas.microsoft.com/office/drawing/2014/main" xmlns="" val="3972276500"/>
                    </a:ext>
                  </a:extLst>
                </a:gridCol>
                <a:gridCol w="652780">
                  <a:extLst>
                    <a:ext uri="{9D8B030D-6E8A-4147-A177-3AD203B41FA5}">
                      <a16:colId xmlns:a16="http://schemas.microsoft.com/office/drawing/2014/main" xmlns="" val="3248926288"/>
                    </a:ext>
                  </a:extLst>
                </a:gridCol>
                <a:gridCol w="716265">
                  <a:extLst>
                    <a:ext uri="{9D8B030D-6E8A-4147-A177-3AD203B41FA5}">
                      <a16:colId xmlns:a16="http://schemas.microsoft.com/office/drawing/2014/main" xmlns="" val="3807904420"/>
                    </a:ext>
                  </a:extLst>
                </a:gridCol>
                <a:gridCol w="612155">
                  <a:extLst>
                    <a:ext uri="{9D8B030D-6E8A-4147-A177-3AD203B41FA5}">
                      <a16:colId xmlns:a16="http://schemas.microsoft.com/office/drawing/2014/main" xmlns="" val="303945681"/>
                    </a:ext>
                  </a:extLst>
                </a:gridCol>
                <a:gridCol w="600075">
                  <a:extLst>
                    <a:ext uri="{9D8B030D-6E8A-4147-A177-3AD203B41FA5}">
                      <a16:colId xmlns:a16="http://schemas.microsoft.com/office/drawing/2014/main" xmlns="" val="3357518187"/>
                    </a:ext>
                  </a:extLst>
                </a:gridCol>
                <a:gridCol w="638175">
                  <a:extLst>
                    <a:ext uri="{9D8B030D-6E8A-4147-A177-3AD203B41FA5}">
                      <a16:colId xmlns:a16="http://schemas.microsoft.com/office/drawing/2014/main" xmlns="" val="3015009223"/>
                    </a:ext>
                  </a:extLst>
                </a:gridCol>
                <a:gridCol w="647700">
                  <a:extLst>
                    <a:ext uri="{9D8B030D-6E8A-4147-A177-3AD203B41FA5}">
                      <a16:colId xmlns:a16="http://schemas.microsoft.com/office/drawing/2014/main" xmlns="" val="944274332"/>
                    </a:ext>
                  </a:extLst>
                </a:gridCol>
                <a:gridCol w="828675">
                  <a:extLst>
                    <a:ext uri="{9D8B030D-6E8A-4147-A177-3AD203B41FA5}">
                      <a16:colId xmlns:a16="http://schemas.microsoft.com/office/drawing/2014/main" xmlns="" val="660388614"/>
                    </a:ext>
                  </a:extLst>
                </a:gridCol>
                <a:gridCol w="657225">
                  <a:extLst>
                    <a:ext uri="{9D8B030D-6E8A-4147-A177-3AD203B41FA5}">
                      <a16:colId xmlns:a16="http://schemas.microsoft.com/office/drawing/2014/main" xmlns="" val="4074126947"/>
                    </a:ext>
                  </a:extLst>
                </a:gridCol>
                <a:gridCol w="723900">
                  <a:extLst>
                    <a:ext uri="{9D8B030D-6E8A-4147-A177-3AD203B41FA5}">
                      <a16:colId xmlns:a16="http://schemas.microsoft.com/office/drawing/2014/main" xmlns="" val="526673582"/>
                    </a:ext>
                  </a:extLst>
                </a:gridCol>
                <a:gridCol w="676275">
                  <a:extLst>
                    <a:ext uri="{9D8B030D-6E8A-4147-A177-3AD203B41FA5}">
                      <a16:colId xmlns:a16="http://schemas.microsoft.com/office/drawing/2014/main" xmlns="" val="1373798739"/>
                    </a:ext>
                  </a:extLst>
                </a:gridCol>
                <a:gridCol w="725135">
                  <a:extLst>
                    <a:ext uri="{9D8B030D-6E8A-4147-A177-3AD203B41FA5}">
                      <a16:colId xmlns:a16="http://schemas.microsoft.com/office/drawing/2014/main" xmlns="" val="652772601"/>
                    </a:ext>
                  </a:extLst>
                </a:gridCol>
              </a:tblGrid>
              <a:tr h="413855">
                <a:tc>
                  <a:txBody>
                    <a:bodyPr/>
                    <a:lstStyle/>
                    <a:p>
                      <a:endParaRPr lang="en-US" dirty="0"/>
                    </a:p>
                  </a:txBody>
                  <a:tcPr/>
                </a:tc>
                <a:tc>
                  <a:txBody>
                    <a:bodyPr/>
                    <a:lstStyle/>
                    <a:p>
                      <a:r>
                        <a:rPr lang="en-US" dirty="0"/>
                        <a:t>Sept</a:t>
                      </a:r>
                    </a:p>
                  </a:txBody>
                  <a:tcPr/>
                </a:tc>
                <a:tc>
                  <a:txBody>
                    <a:bodyPr/>
                    <a:lstStyle/>
                    <a:p>
                      <a:r>
                        <a:rPr lang="en-US" dirty="0"/>
                        <a:t>Oct</a:t>
                      </a:r>
                    </a:p>
                  </a:txBody>
                  <a:tcPr/>
                </a:tc>
                <a:tc>
                  <a:txBody>
                    <a:bodyPr/>
                    <a:lstStyle/>
                    <a:p>
                      <a:r>
                        <a:rPr lang="en-US" dirty="0"/>
                        <a:t>Nov</a:t>
                      </a:r>
                    </a:p>
                  </a:txBody>
                  <a:tcPr/>
                </a:tc>
                <a:tc>
                  <a:txBody>
                    <a:bodyPr/>
                    <a:lstStyle/>
                    <a:p>
                      <a:r>
                        <a:rPr lang="en-US" dirty="0"/>
                        <a:t>Dec</a:t>
                      </a:r>
                    </a:p>
                  </a:txBody>
                  <a:tcPr/>
                </a:tc>
                <a:tc>
                  <a:txBody>
                    <a:bodyPr/>
                    <a:lstStyle/>
                    <a:p>
                      <a:r>
                        <a:rPr lang="en-US" dirty="0"/>
                        <a:t>Jan</a:t>
                      </a:r>
                    </a:p>
                  </a:txBody>
                  <a:tcPr/>
                </a:tc>
                <a:tc>
                  <a:txBody>
                    <a:bodyPr/>
                    <a:lstStyle/>
                    <a:p>
                      <a:r>
                        <a:rPr lang="en-US" dirty="0"/>
                        <a:t>Feb</a:t>
                      </a:r>
                    </a:p>
                  </a:txBody>
                  <a:tcPr/>
                </a:tc>
                <a:tc>
                  <a:txBody>
                    <a:bodyPr/>
                    <a:lstStyle/>
                    <a:p>
                      <a:r>
                        <a:rPr lang="en-US" dirty="0"/>
                        <a:t>Mar</a:t>
                      </a:r>
                    </a:p>
                  </a:txBody>
                  <a:tcPr/>
                </a:tc>
                <a:tc>
                  <a:txBody>
                    <a:bodyPr/>
                    <a:lstStyle/>
                    <a:p>
                      <a:r>
                        <a:rPr lang="en-US" dirty="0"/>
                        <a:t>April</a:t>
                      </a:r>
                    </a:p>
                  </a:txBody>
                  <a:tcPr/>
                </a:tc>
                <a:tc>
                  <a:txBody>
                    <a:bodyPr/>
                    <a:lstStyle/>
                    <a:p>
                      <a:r>
                        <a:rPr lang="en-US" dirty="0"/>
                        <a:t>May</a:t>
                      </a:r>
                    </a:p>
                  </a:txBody>
                  <a:tcPr/>
                </a:tc>
                <a:tc>
                  <a:txBody>
                    <a:bodyPr/>
                    <a:lstStyle/>
                    <a:p>
                      <a:r>
                        <a:rPr lang="en-US" dirty="0"/>
                        <a:t>June</a:t>
                      </a:r>
                    </a:p>
                  </a:txBody>
                  <a:tcPr/>
                </a:tc>
                <a:tc>
                  <a:txBody>
                    <a:bodyPr/>
                    <a:lstStyle/>
                    <a:p>
                      <a:r>
                        <a:rPr lang="en-US"/>
                        <a:t>July</a:t>
                      </a:r>
                      <a:endParaRPr lang="en-US" dirty="0"/>
                    </a:p>
                  </a:txBody>
                  <a:tcPr/>
                </a:tc>
                <a:tc>
                  <a:txBody>
                    <a:bodyPr/>
                    <a:lstStyle/>
                    <a:p>
                      <a:r>
                        <a:rPr lang="en-US" dirty="0"/>
                        <a:t>Aug</a:t>
                      </a:r>
                    </a:p>
                  </a:txBody>
                  <a:tcPr/>
                </a:tc>
                <a:extLst>
                  <a:ext uri="{0D108BD9-81ED-4DB2-BD59-A6C34878D82A}">
                    <a16:rowId xmlns:a16="http://schemas.microsoft.com/office/drawing/2014/main" xmlns="" val="1363577379"/>
                  </a:ext>
                </a:extLst>
              </a:tr>
              <a:tr h="606685">
                <a:tc>
                  <a:txBody>
                    <a:bodyPr/>
                    <a:lstStyle/>
                    <a:p>
                      <a:r>
                        <a:rPr lang="en-US" sz="1600" b="1" dirty="0"/>
                        <a:t>Assessment of current trends</a:t>
                      </a:r>
                      <a:r>
                        <a:rPr lang="en-US" sz="1600" b="1" baseline="0" dirty="0"/>
                        <a:t> “Initial Survey”</a:t>
                      </a:r>
                      <a:endParaRPr lang="en-US" sz="16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512960873"/>
                  </a:ext>
                </a:extLst>
              </a:tr>
              <a:tr h="413855">
                <a:tc>
                  <a:txBody>
                    <a:bodyPr/>
                    <a:lstStyle/>
                    <a:p>
                      <a:r>
                        <a:rPr lang="en-US" sz="1600" b="1" dirty="0"/>
                        <a:t>Program Introduction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4118396156"/>
                  </a:ext>
                </a:extLst>
              </a:tr>
              <a:tr h="413855">
                <a:tc>
                  <a:txBody>
                    <a:bodyPr/>
                    <a:lstStyle/>
                    <a:p>
                      <a:r>
                        <a:rPr lang="en-US" sz="1600" b="1" dirty="0"/>
                        <a:t>Biweekly Seminars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267354451"/>
                  </a:ext>
                </a:extLst>
              </a:tr>
              <a:tr h="862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Assessment of current trends</a:t>
                      </a:r>
                      <a:r>
                        <a:rPr lang="en-US" sz="1600" b="1" baseline="0" dirty="0"/>
                        <a:t> “Short-Term Survey”</a:t>
                      </a:r>
                      <a:endParaRPr lang="en-US" sz="1600" b="1"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547772991"/>
                  </a:ext>
                </a:extLst>
              </a:tr>
              <a:tr h="606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Trucker Self Evaluation</a:t>
                      </a:r>
                      <a:r>
                        <a:rPr lang="en-US" sz="1600" b="1" baseline="0" dirty="0"/>
                        <a:t> of Program</a:t>
                      </a:r>
                      <a:endParaRPr lang="en-US" sz="1600"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874537787"/>
                  </a:ext>
                </a:extLst>
              </a:tr>
              <a:tr h="862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Assessment of current trends</a:t>
                      </a:r>
                      <a:r>
                        <a:rPr lang="en-US" sz="1600" b="1" baseline="0" dirty="0"/>
                        <a:t> “Intermediate Survey”</a:t>
                      </a:r>
                      <a:endParaRPr lang="en-US" sz="1600" b="1"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800770"/>
                  </a:ext>
                </a:extLst>
              </a:tr>
              <a:tr h="1007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Assessment of current trends</a:t>
                      </a:r>
                      <a:r>
                        <a:rPr lang="en-US" sz="1600" b="1" baseline="0" dirty="0"/>
                        <a:t> “Long Term Survey”</a:t>
                      </a:r>
                      <a:endParaRPr lang="en-US" sz="16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450166451"/>
                  </a:ext>
                </a:extLst>
              </a:tr>
            </a:tbl>
          </a:graphicData>
        </a:graphic>
      </p:graphicFrame>
      <p:sp>
        <p:nvSpPr>
          <p:cNvPr id="13" name="Oval 12"/>
          <p:cNvSpPr/>
          <p:nvPr/>
        </p:nvSpPr>
        <p:spPr>
          <a:xfrm>
            <a:off x="8951913" y="4170761"/>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831591" y="2069668"/>
            <a:ext cx="168655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51575" y="3046818"/>
            <a:ext cx="192405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51764" y="3552826"/>
            <a:ext cx="1200149"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42487" y="5062539"/>
            <a:ext cx="130968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61650" y="6021356"/>
            <a:ext cx="5334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574416" y="1964530"/>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22988" y="293965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75625" y="2953946"/>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51913" y="344768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613901" y="4951811"/>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052176" y="4951811"/>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404475" y="591621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195051" y="591621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032059" y="2627710"/>
            <a:ext cx="61467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518149" y="1964530"/>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94589" y="344768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18150" y="253126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98393" y="2531268"/>
            <a:ext cx="257175" cy="250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45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344150" y="539750"/>
            <a:ext cx="1915886" cy="2025650"/>
          </a:xfrm>
          <a:prstGeom prst="rect">
            <a:avLst/>
          </a:prstGeom>
        </p:spPr>
      </p:pic>
      <p:pic>
        <p:nvPicPr>
          <p:cNvPr id="6" name="Picture 5"/>
          <p:cNvPicPr>
            <a:picLocks noChangeAspect="1"/>
          </p:cNvPicPr>
          <p:nvPr/>
        </p:nvPicPr>
        <p:blipFill>
          <a:blip r:embed="rId4"/>
          <a:stretch>
            <a:fillRect/>
          </a:stretch>
        </p:blipFill>
        <p:spPr>
          <a:xfrm rot="20964569">
            <a:off x="309325" y="4972686"/>
            <a:ext cx="1464148" cy="1765807"/>
          </a:xfrm>
          <a:prstGeom prst="rect">
            <a:avLst/>
          </a:prstGeom>
        </p:spPr>
      </p:pic>
      <p:sp>
        <p:nvSpPr>
          <p:cNvPr id="2" name="Title 1"/>
          <p:cNvSpPr>
            <a:spLocks noGrp="1"/>
          </p:cNvSpPr>
          <p:nvPr>
            <p:ph type="title"/>
          </p:nvPr>
        </p:nvSpPr>
        <p:spPr>
          <a:xfrm>
            <a:off x="552450" y="203200"/>
            <a:ext cx="10972800" cy="990600"/>
          </a:xfrm>
        </p:spPr>
        <p:txBody>
          <a:bodyPr>
            <a:noAutofit/>
          </a:bodyPr>
          <a:lstStyle/>
          <a:p>
            <a:pPr algn="ctr"/>
            <a:r>
              <a:rPr lang="en-US" sz="6000"/>
              <a:t>Evaluation for Improvement</a:t>
            </a:r>
          </a:p>
        </p:txBody>
      </p:sp>
      <p:sp>
        <p:nvSpPr>
          <p:cNvPr id="4" name="Content Placeholder 3"/>
          <p:cNvSpPr>
            <a:spLocks noGrp="1"/>
          </p:cNvSpPr>
          <p:nvPr>
            <p:ph sz="half" idx="1"/>
          </p:nvPr>
        </p:nvSpPr>
        <p:spPr>
          <a:xfrm>
            <a:off x="2127250" y="1270000"/>
            <a:ext cx="3911600" cy="5435600"/>
          </a:xfrm>
        </p:spPr>
        <p:txBody>
          <a:bodyPr>
            <a:normAutofit lnSpcReduction="10000"/>
          </a:bodyPr>
          <a:lstStyle/>
          <a:p>
            <a:pPr marL="0" indent="0" algn="ctr">
              <a:buNone/>
            </a:pPr>
            <a:r>
              <a:rPr lang="en-US" sz="3200" b="1"/>
              <a:t>Indicators</a:t>
            </a:r>
          </a:p>
          <a:p>
            <a:r>
              <a:rPr lang="en-US" sz="3200"/>
              <a:t>Increased awareness of nutritional intake</a:t>
            </a:r>
          </a:p>
          <a:p>
            <a:r>
              <a:rPr lang="en-US" sz="3200"/>
              <a:t>Increased use of provided resources</a:t>
            </a:r>
          </a:p>
          <a:p>
            <a:r>
              <a:rPr lang="en-US" sz="3200"/>
              <a:t>Increased awareness of nutritional opportunities on the road</a:t>
            </a:r>
          </a:p>
        </p:txBody>
      </p:sp>
      <p:sp>
        <p:nvSpPr>
          <p:cNvPr id="5" name="Content Placeholder 4"/>
          <p:cNvSpPr>
            <a:spLocks noGrp="1"/>
          </p:cNvSpPr>
          <p:nvPr>
            <p:ph sz="half" idx="2"/>
          </p:nvPr>
        </p:nvSpPr>
        <p:spPr>
          <a:xfrm>
            <a:off x="6096000" y="1193800"/>
            <a:ext cx="4191000" cy="5511800"/>
          </a:xfrm>
        </p:spPr>
        <p:txBody>
          <a:bodyPr>
            <a:noAutofit/>
          </a:bodyPr>
          <a:lstStyle/>
          <a:p>
            <a:pPr marL="0" indent="0" algn="ctr">
              <a:buNone/>
            </a:pPr>
            <a:r>
              <a:rPr lang="en-US" sz="3200" b="1"/>
              <a:t>Assessment Tools</a:t>
            </a:r>
          </a:p>
          <a:p>
            <a:r>
              <a:rPr lang="en-US" sz="3200"/>
              <a:t>Completion of dietary recall</a:t>
            </a:r>
          </a:p>
          <a:p>
            <a:r>
              <a:rPr lang="en-US" sz="3200"/>
              <a:t>Survey to determine increased awareness, attitude, and behavioral changes</a:t>
            </a:r>
          </a:p>
          <a:p>
            <a:r>
              <a:rPr lang="en-US" sz="3200"/>
              <a:t>Review Pre- and post-assessments</a:t>
            </a:r>
          </a:p>
        </p:txBody>
      </p:sp>
    </p:spTree>
    <p:extLst>
      <p:ext uri="{BB962C8B-B14F-4D97-AF65-F5344CB8AC3E}">
        <p14:creationId xmlns:p14="http://schemas.microsoft.com/office/powerpoint/2010/main" val="3398930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46500" y="4452560"/>
            <a:ext cx="4699000" cy="2405440"/>
          </a:xfrm>
          <a:prstGeom prst="rect">
            <a:avLst/>
          </a:prstGeom>
        </p:spPr>
      </p:pic>
      <p:sp>
        <p:nvSpPr>
          <p:cNvPr id="4" name="Title 3"/>
          <p:cNvSpPr>
            <a:spLocks noGrp="1"/>
          </p:cNvSpPr>
          <p:nvPr>
            <p:ph type="title"/>
          </p:nvPr>
        </p:nvSpPr>
        <p:spPr>
          <a:xfrm>
            <a:off x="609600" y="304800"/>
            <a:ext cx="10972800" cy="990600"/>
          </a:xfrm>
        </p:spPr>
        <p:txBody>
          <a:bodyPr/>
          <a:lstStyle/>
          <a:p>
            <a:pPr algn="ctr"/>
            <a:r>
              <a:rPr lang="en-US"/>
              <a:t>Evaluation of Accountability</a:t>
            </a:r>
          </a:p>
        </p:txBody>
      </p:sp>
      <p:sp>
        <p:nvSpPr>
          <p:cNvPr id="5" name="Content Placeholder 4"/>
          <p:cNvSpPr>
            <a:spLocks noGrp="1"/>
          </p:cNvSpPr>
          <p:nvPr>
            <p:ph sz="half" idx="1"/>
          </p:nvPr>
        </p:nvSpPr>
        <p:spPr>
          <a:xfrm>
            <a:off x="609600" y="1266952"/>
            <a:ext cx="5384800" cy="4718304"/>
          </a:xfrm>
        </p:spPr>
        <p:txBody>
          <a:bodyPr>
            <a:normAutofit/>
          </a:bodyPr>
          <a:lstStyle/>
          <a:p>
            <a:pPr marL="0" indent="0" algn="ctr">
              <a:buNone/>
            </a:pPr>
            <a:r>
              <a:rPr lang="en-US" sz="3600" b="1"/>
              <a:t>Indicators</a:t>
            </a:r>
          </a:p>
          <a:p>
            <a:r>
              <a:rPr lang="en-US" sz="3600"/>
              <a:t>Participation of truckers</a:t>
            </a:r>
          </a:p>
          <a:p>
            <a:r>
              <a:rPr lang="en-US" sz="3600"/>
              <a:t>Nutritional Knowledge Retention</a:t>
            </a:r>
          </a:p>
          <a:p>
            <a:r>
              <a:rPr lang="en-US" sz="3600"/>
              <a:t>Satisfaction of program</a:t>
            </a:r>
          </a:p>
        </p:txBody>
      </p:sp>
      <p:sp>
        <p:nvSpPr>
          <p:cNvPr id="6" name="Content Placeholder 5"/>
          <p:cNvSpPr>
            <a:spLocks noGrp="1"/>
          </p:cNvSpPr>
          <p:nvPr>
            <p:ph sz="half" idx="2"/>
          </p:nvPr>
        </p:nvSpPr>
        <p:spPr>
          <a:xfrm>
            <a:off x="6197600" y="1295400"/>
            <a:ext cx="5384800" cy="4718304"/>
          </a:xfrm>
        </p:spPr>
        <p:txBody>
          <a:bodyPr>
            <a:normAutofit/>
          </a:bodyPr>
          <a:lstStyle/>
          <a:p>
            <a:pPr marL="0" indent="0" algn="ctr">
              <a:buNone/>
            </a:pPr>
            <a:r>
              <a:rPr lang="en-US" sz="3600" b="1"/>
              <a:t>Assessment Tools</a:t>
            </a:r>
          </a:p>
          <a:p>
            <a:r>
              <a:rPr lang="en-US" sz="3600"/>
              <a:t>Dietary recall completion</a:t>
            </a:r>
          </a:p>
          <a:p>
            <a:r>
              <a:rPr lang="en-US" sz="3600"/>
              <a:t>Completion of surveys</a:t>
            </a:r>
          </a:p>
          <a:p>
            <a:r>
              <a:rPr lang="en-US" sz="3600"/>
              <a:t>Self-evaluation survey completed</a:t>
            </a:r>
          </a:p>
        </p:txBody>
      </p:sp>
    </p:spTree>
    <p:extLst>
      <p:ext uri="{BB962C8B-B14F-4D97-AF65-F5344CB8AC3E}">
        <p14:creationId xmlns:p14="http://schemas.microsoft.com/office/powerpoint/2010/main" val="2356854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550" y="381000"/>
            <a:ext cx="10972800" cy="990600"/>
          </a:xfrm>
        </p:spPr>
        <p:txBody>
          <a:bodyPr>
            <a:noAutofit/>
          </a:bodyPr>
          <a:lstStyle/>
          <a:p>
            <a:pPr algn="ctr"/>
            <a:r>
              <a:rPr lang="x-none" sz="5400"/>
              <a:t>Who is PGT?</a:t>
            </a:r>
            <a:endParaRPr lang="en-US" sz="5400"/>
          </a:p>
        </p:txBody>
      </p:sp>
      <p:sp>
        <p:nvSpPr>
          <p:cNvPr id="5" name="Content Placeholder 4"/>
          <p:cNvSpPr>
            <a:spLocks noGrp="1"/>
          </p:cNvSpPr>
          <p:nvPr>
            <p:ph sz="half" idx="1"/>
          </p:nvPr>
        </p:nvSpPr>
        <p:spPr>
          <a:xfrm>
            <a:off x="6981825" y="1219200"/>
            <a:ext cx="5015272" cy="4664361"/>
          </a:xfrm>
        </p:spPr>
        <p:txBody>
          <a:bodyPr vert="horz" lIns="91440" tIns="45720" rIns="91440" bIns="45720" rtlCol="0" anchor="t">
            <a:normAutofit lnSpcReduction="10000"/>
          </a:bodyPr>
          <a:lstStyle/>
          <a:p>
            <a:endParaRPr lang="en-US" sz="3600"/>
          </a:p>
          <a:p>
            <a:pPr lvl="1"/>
            <a:r>
              <a:rPr lang="en-US" sz="3600"/>
              <a:t>Ownership mindset willing to change</a:t>
            </a:r>
          </a:p>
          <a:p>
            <a:pPr lvl="1"/>
            <a:r>
              <a:rPr lang="en-US" sz="3600"/>
              <a:t>Family owned and operated </a:t>
            </a:r>
          </a:p>
          <a:p>
            <a:pPr lvl="1"/>
            <a:r>
              <a:rPr lang="en-US" sz="3600"/>
              <a:t>935 employees</a:t>
            </a:r>
          </a:p>
          <a:p>
            <a:pPr lvl="1"/>
            <a:r>
              <a:rPr lang="en-US" sz="3600"/>
              <a:t>Bases throughout North America </a:t>
            </a:r>
          </a:p>
          <a:p>
            <a:endParaRPr lang="en-US"/>
          </a:p>
        </p:txBody>
      </p:sp>
      <p:pic>
        <p:nvPicPr>
          <p:cNvPr id="3" name="Picture 2" descr="about-pgt-mission.jpg"/>
          <p:cNvPicPr>
            <a:picLocks noChangeAspect="1"/>
          </p:cNvPicPr>
          <p:nvPr/>
        </p:nvPicPr>
        <p:blipFill>
          <a:blip r:embed="rId3"/>
          <a:stretch>
            <a:fillRect/>
          </a:stretch>
        </p:blipFill>
        <p:spPr>
          <a:xfrm>
            <a:off x="133658" y="1537035"/>
            <a:ext cx="6892617" cy="4589128"/>
          </a:xfrm>
          <a:prstGeom prst="rect">
            <a:avLst/>
          </a:prstGeom>
        </p:spPr>
      </p:pic>
    </p:spTree>
    <p:extLst>
      <p:ext uri="{BB962C8B-B14F-4D97-AF65-F5344CB8AC3E}">
        <p14:creationId xmlns:p14="http://schemas.microsoft.com/office/powerpoint/2010/main" val="1093684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86200"/>
            <a:ext cx="11684000" cy="2590800"/>
          </a:xfrm>
        </p:spPr>
        <p:txBody>
          <a:bodyPr/>
          <a:lstStyle/>
          <a:p>
            <a:r>
              <a:rPr lang="en-US" sz="8000" b="1">
                <a:solidFill>
                  <a:schemeClr val="tx1"/>
                </a:solidFill>
              </a:rPr>
              <a:t>Fueling Up</a:t>
            </a:r>
          </a:p>
          <a:p>
            <a:r>
              <a:rPr lang="en-US">
                <a:solidFill>
                  <a:schemeClr val="tx1"/>
                </a:solidFill>
              </a:rPr>
              <a:t>Taking control of </a:t>
            </a:r>
            <a:r>
              <a:rPr lang="en-US" b="1" i="1">
                <a:solidFill>
                  <a:schemeClr val="tx1"/>
                </a:solidFill>
              </a:rPr>
              <a:t>your</a:t>
            </a:r>
            <a:r>
              <a:rPr lang="en-US">
                <a:solidFill>
                  <a:schemeClr val="tx1"/>
                </a:solidFill>
              </a:rPr>
              <a:t> </a:t>
            </a:r>
            <a:r>
              <a:rPr lang="en-US" b="1" i="1">
                <a:solidFill>
                  <a:schemeClr val="tx1"/>
                </a:solidFill>
              </a:rPr>
              <a:t>food!</a:t>
            </a:r>
            <a:endParaRPr lang="en-US" i="1">
              <a:solidFill>
                <a:schemeClr val="tx1"/>
              </a:solidFill>
            </a:endParaRPr>
          </a:p>
        </p:txBody>
      </p:sp>
      <p:grpSp>
        <p:nvGrpSpPr>
          <p:cNvPr id="9" name="Group 8"/>
          <p:cNvGrpSpPr/>
          <p:nvPr/>
        </p:nvGrpSpPr>
        <p:grpSpPr>
          <a:xfrm>
            <a:off x="406400" y="1028700"/>
            <a:ext cx="11496032" cy="2362200"/>
            <a:chOff x="304800" y="838200"/>
            <a:chExt cx="8622024" cy="2362200"/>
          </a:xfrm>
        </p:grpSpPr>
        <p:pic>
          <p:nvPicPr>
            <p:cNvPr id="1026" name="Picture 2" descr="Image result for semi truck ou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22024"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1336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953000" y="914400"/>
              <a:ext cx="0" cy="1600200"/>
            </a:xfrm>
            <a:prstGeom prst="line">
              <a:avLst/>
            </a:prstGeom>
            <a:ln w="8255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57200" y="1447800"/>
              <a:ext cx="1676400" cy="400110"/>
            </a:xfrm>
            <a:prstGeom prst="rect">
              <a:avLst/>
            </a:prstGeom>
            <a:noFill/>
          </p:spPr>
          <p:txBody>
            <a:bodyPr wrap="square" rtlCol="0">
              <a:spAutoFit/>
            </a:bodyPr>
            <a:lstStyle/>
            <a:p>
              <a:pPr algn="ctr"/>
              <a:r>
                <a:rPr lang="en-US" sz="2000" b="1"/>
                <a:t>Vegetables</a:t>
              </a:r>
            </a:p>
          </p:txBody>
        </p:sp>
        <p:sp>
          <p:nvSpPr>
            <p:cNvPr id="10" name="TextBox 9"/>
            <p:cNvSpPr txBox="1"/>
            <p:nvPr/>
          </p:nvSpPr>
          <p:spPr>
            <a:xfrm>
              <a:off x="2133601" y="1447800"/>
              <a:ext cx="1371600" cy="400110"/>
            </a:xfrm>
            <a:prstGeom prst="rect">
              <a:avLst/>
            </a:prstGeom>
            <a:noFill/>
          </p:spPr>
          <p:txBody>
            <a:bodyPr wrap="square" rtlCol="0">
              <a:spAutoFit/>
            </a:bodyPr>
            <a:lstStyle/>
            <a:p>
              <a:pPr algn="ctr"/>
              <a:r>
                <a:rPr lang="en-US" sz="2000" b="1"/>
                <a:t>Fruits</a:t>
              </a:r>
            </a:p>
          </p:txBody>
        </p:sp>
        <p:sp>
          <p:nvSpPr>
            <p:cNvPr id="11" name="TextBox 10"/>
            <p:cNvSpPr txBox="1"/>
            <p:nvPr/>
          </p:nvSpPr>
          <p:spPr>
            <a:xfrm>
              <a:off x="3505200" y="1447800"/>
              <a:ext cx="1447799" cy="400110"/>
            </a:xfrm>
            <a:prstGeom prst="rect">
              <a:avLst/>
            </a:prstGeom>
            <a:noFill/>
          </p:spPr>
          <p:txBody>
            <a:bodyPr wrap="square" rtlCol="0">
              <a:spAutoFit/>
            </a:bodyPr>
            <a:lstStyle/>
            <a:p>
              <a:pPr algn="ctr"/>
              <a:r>
                <a:rPr lang="en-US" sz="2000" b="1"/>
                <a:t>Protein</a:t>
              </a:r>
            </a:p>
          </p:txBody>
        </p:sp>
        <p:sp>
          <p:nvSpPr>
            <p:cNvPr id="12" name="TextBox 11"/>
            <p:cNvSpPr txBox="1"/>
            <p:nvPr/>
          </p:nvSpPr>
          <p:spPr>
            <a:xfrm>
              <a:off x="4953000" y="1450674"/>
              <a:ext cx="1752600" cy="400110"/>
            </a:xfrm>
            <a:prstGeom prst="rect">
              <a:avLst/>
            </a:prstGeom>
            <a:noFill/>
          </p:spPr>
          <p:txBody>
            <a:bodyPr wrap="square" rtlCol="0">
              <a:spAutoFit/>
            </a:bodyPr>
            <a:lstStyle/>
            <a:p>
              <a:pPr algn="ctr"/>
              <a:r>
                <a:rPr lang="en-US" sz="2000" b="1"/>
                <a:t>Grains</a:t>
              </a:r>
            </a:p>
          </p:txBody>
        </p:sp>
      </p:grpSp>
    </p:spTree>
    <p:extLst>
      <p:ext uri="{BB962C8B-B14F-4D97-AF65-F5344CB8AC3E}">
        <p14:creationId xmlns:p14="http://schemas.microsoft.com/office/powerpoint/2010/main" val="4192118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74000"/>
          </a:blip>
          <a:stretch>
            <a:fillRect/>
          </a:stretch>
        </p:blipFill>
        <p:spPr>
          <a:xfrm>
            <a:off x="5089092" y="1386129"/>
            <a:ext cx="7102908" cy="5471871"/>
          </a:xfrm>
          <a:prstGeom prst="rect">
            <a:avLst/>
          </a:prstGeom>
          <a:effectLst>
            <a:softEdge rad="127000"/>
          </a:effectLst>
        </p:spPr>
      </p:pic>
      <p:sp>
        <p:nvSpPr>
          <p:cNvPr id="2" name="Title 1"/>
          <p:cNvSpPr>
            <a:spLocks noGrp="1"/>
          </p:cNvSpPr>
          <p:nvPr>
            <p:ph type="title"/>
          </p:nvPr>
        </p:nvSpPr>
        <p:spPr>
          <a:xfrm>
            <a:off x="692150" y="395528"/>
            <a:ext cx="10972800" cy="990600"/>
          </a:xfrm>
        </p:spPr>
        <p:txBody>
          <a:bodyPr>
            <a:noAutofit/>
          </a:bodyPr>
          <a:lstStyle/>
          <a:p>
            <a:pPr algn="ctr"/>
            <a:r>
              <a:rPr lang="en-US" sz="6000"/>
              <a:t>Current Status </a:t>
            </a:r>
            <a:endParaRPr lang="x-none" sz="6000" b="1">
              <a:solidFill>
                <a:srgbClr val="000000"/>
              </a:solidFill>
            </a:endParaRPr>
          </a:p>
        </p:txBody>
      </p:sp>
      <p:sp>
        <p:nvSpPr>
          <p:cNvPr id="3" name="Content Placeholder 2"/>
          <p:cNvSpPr>
            <a:spLocks noGrp="1"/>
          </p:cNvSpPr>
          <p:nvPr>
            <p:ph idx="1"/>
          </p:nvPr>
        </p:nvSpPr>
        <p:spPr>
          <a:xfrm>
            <a:off x="51580" y="1429621"/>
            <a:ext cx="5031573" cy="5437239"/>
          </a:xfrm>
        </p:spPr>
        <p:txBody>
          <a:bodyPr vert="horz" lIns="91440" tIns="45720" rIns="91440" bIns="45720" rtlCol="0" anchor="t">
            <a:normAutofit/>
          </a:bodyPr>
          <a:lstStyle/>
          <a:p>
            <a:pPr>
              <a:lnSpc>
                <a:spcPct val="150000"/>
              </a:lnSpc>
            </a:pPr>
            <a:r>
              <a:rPr lang="en-US" sz="4000">
                <a:solidFill>
                  <a:srgbClr val="000000"/>
                </a:solidFill>
              </a:rPr>
              <a:t>Socioeconomic factors</a:t>
            </a:r>
          </a:p>
          <a:p>
            <a:pPr>
              <a:lnSpc>
                <a:spcPct val="150000"/>
              </a:lnSpc>
            </a:pPr>
            <a:r>
              <a:rPr lang="en-US" sz="4000">
                <a:solidFill>
                  <a:srgbClr val="000000"/>
                </a:solidFill>
              </a:rPr>
              <a:t>Structure and cost</a:t>
            </a:r>
          </a:p>
          <a:p>
            <a:pPr>
              <a:lnSpc>
                <a:spcPct val="150000"/>
              </a:lnSpc>
            </a:pPr>
            <a:r>
              <a:rPr lang="en-US" sz="4000">
                <a:solidFill>
                  <a:srgbClr val="000000"/>
                </a:solidFill>
              </a:rPr>
              <a:t>Access</a:t>
            </a:r>
          </a:p>
          <a:p>
            <a:pPr>
              <a:lnSpc>
                <a:spcPct val="150000"/>
              </a:lnSpc>
            </a:pPr>
            <a:r>
              <a:rPr lang="en-US" sz="4000">
                <a:solidFill>
                  <a:srgbClr val="000000"/>
                </a:solidFill>
              </a:rPr>
              <a:t>Adherence</a:t>
            </a:r>
          </a:p>
          <a:p>
            <a:pPr>
              <a:lnSpc>
                <a:spcPct val="150000"/>
              </a:lnSpc>
            </a:pPr>
            <a:endParaRPr lang="en-US" sz="4000">
              <a:solidFill>
                <a:srgbClr val="000000"/>
              </a:solidFill>
            </a:endParaRPr>
          </a:p>
          <a:p>
            <a:pPr>
              <a:lnSpc>
                <a:spcPct val="150000"/>
              </a:lnSpc>
            </a:pPr>
            <a:endParaRPr lang="en-US"/>
          </a:p>
        </p:txBody>
      </p:sp>
    </p:spTree>
    <p:extLst>
      <p:ext uri="{BB962C8B-B14F-4D97-AF65-F5344CB8AC3E}">
        <p14:creationId xmlns:p14="http://schemas.microsoft.com/office/powerpoint/2010/main" val="25357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900"/>
            <a:ext cx="10972800" cy="990600"/>
          </a:xfrm>
        </p:spPr>
        <p:txBody>
          <a:bodyPr/>
          <a:lstStyle/>
          <a:p>
            <a:pPr algn="ctr"/>
            <a:r>
              <a:rPr lang="x-none"/>
              <a:t>PGT Health Concerns</a:t>
            </a:r>
          </a:p>
        </p:txBody>
      </p:sp>
      <p:graphicFrame>
        <p:nvGraphicFramePr>
          <p:cNvPr id="6" name="Chart 5"/>
          <p:cNvGraphicFramePr>
            <a:graphicFrameLocks/>
          </p:cNvGraphicFramePr>
          <p:nvPr>
            <p:extLst>
              <p:ext uri="{D42A27DB-BD31-4B8C-83A1-F6EECF244321}">
                <p14:modId xmlns:p14="http://schemas.microsoft.com/office/powerpoint/2010/main" val="2041255061"/>
              </p:ext>
            </p:extLst>
          </p:nvPr>
        </p:nvGraphicFramePr>
        <p:xfrm>
          <a:off x="1047750" y="1280801"/>
          <a:ext cx="9734550" cy="4951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4257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4378292"/>
              </p:ext>
            </p:extLst>
          </p:nvPr>
        </p:nvGraphicFramePr>
        <p:xfrm>
          <a:off x="-952500" y="323850"/>
          <a:ext cx="14125575" cy="6677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1049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gttrucking.com/wp-content/themes/pgttrucking/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1082176"/>
            <a:ext cx="1949503" cy="1638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ubert | Insurance Benefits | Surety Bo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890" y="1285911"/>
            <a:ext cx="5165184" cy="1230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654425"/>
            <a:ext cx="849630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41513" y="4965929"/>
            <a:ext cx="4154487" cy="2006372"/>
          </a:xfrm>
        </p:spPr>
        <p:txBody>
          <a:bodyPr>
            <a:normAutofit/>
          </a:bodyPr>
          <a:lstStyle/>
          <a:p>
            <a:pPr algn="ctr"/>
            <a:r>
              <a:rPr lang="en-US"/>
              <a:t>Adam M </a:t>
            </a:r>
            <a:r>
              <a:rPr lang="en-US" err="1"/>
              <a:t>Bisnowaty</a:t>
            </a:r>
            <a:endParaRPr lang="en-US"/>
          </a:p>
          <a:p>
            <a:pPr algn="ctr"/>
            <a:r>
              <a:rPr lang="en-US"/>
              <a:t>Alex P Kunz</a:t>
            </a:r>
          </a:p>
          <a:p>
            <a:pPr algn="ctr"/>
            <a:r>
              <a:rPr lang="en-US"/>
              <a:t>Emily E </a:t>
            </a:r>
            <a:r>
              <a:rPr lang="en-US" err="1"/>
              <a:t>Pavlakovich</a:t>
            </a:r>
            <a:endParaRPr lang="en-US"/>
          </a:p>
        </p:txBody>
      </p:sp>
      <p:sp>
        <p:nvSpPr>
          <p:cNvPr id="8" name="Subtitle 2"/>
          <p:cNvSpPr txBox="1">
            <a:spLocks/>
          </p:cNvSpPr>
          <p:nvPr/>
        </p:nvSpPr>
        <p:spPr>
          <a:xfrm>
            <a:off x="6275790" y="4965929"/>
            <a:ext cx="4154487" cy="200637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a:t>Tyler J Sheppard</a:t>
            </a:r>
          </a:p>
          <a:p>
            <a:pPr algn="ctr"/>
            <a:r>
              <a:rPr lang="en-US"/>
              <a:t>Matthew Steinbeck</a:t>
            </a:r>
          </a:p>
          <a:p>
            <a:pPr algn="ctr"/>
            <a:r>
              <a:rPr lang="en-US"/>
              <a:t>Bryan M Willey</a:t>
            </a:r>
          </a:p>
        </p:txBody>
      </p:sp>
    </p:spTree>
    <p:extLst>
      <p:ext uri="{BB962C8B-B14F-4D97-AF65-F5344CB8AC3E}">
        <p14:creationId xmlns:p14="http://schemas.microsoft.com/office/powerpoint/2010/main" val="777008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50" y="518160"/>
            <a:ext cx="10972800" cy="990600"/>
          </a:xfrm>
        </p:spPr>
        <p:txBody>
          <a:bodyPr>
            <a:normAutofit/>
          </a:bodyPr>
          <a:lstStyle/>
          <a:p>
            <a:pPr algn="ctr"/>
            <a:r>
              <a:rPr lang="en-US" sz="5400"/>
              <a:t>Participating Truckers</a:t>
            </a:r>
          </a:p>
        </p:txBody>
      </p:sp>
      <p:sp>
        <p:nvSpPr>
          <p:cNvPr id="3" name="Content Placeholder 2"/>
          <p:cNvSpPr>
            <a:spLocks noGrp="1"/>
          </p:cNvSpPr>
          <p:nvPr>
            <p:ph idx="1"/>
          </p:nvPr>
        </p:nvSpPr>
        <p:spPr>
          <a:xfrm>
            <a:off x="581025" y="2895600"/>
            <a:ext cx="5870002" cy="4050214"/>
          </a:xfrm>
        </p:spPr>
        <p:txBody>
          <a:bodyPr vert="horz" lIns="91440" tIns="45720" rIns="91440" bIns="45720" rtlCol="0" anchor="t">
            <a:normAutofit/>
          </a:bodyPr>
          <a:lstStyle/>
          <a:p>
            <a:pPr>
              <a:lnSpc>
                <a:spcPct val="150000"/>
              </a:lnSpc>
            </a:pPr>
            <a:r>
              <a:rPr lang="en-US" sz="3600"/>
              <a:t>   Time</a:t>
            </a:r>
          </a:p>
          <a:p>
            <a:pPr>
              <a:lnSpc>
                <a:spcPct val="150000"/>
              </a:lnSpc>
            </a:pPr>
            <a:r>
              <a:rPr lang="en-US" sz="3600"/>
              <a:t>    Nutritional Knowledge</a:t>
            </a:r>
          </a:p>
          <a:p>
            <a:pPr>
              <a:lnSpc>
                <a:spcPct val="150000"/>
              </a:lnSpc>
            </a:pPr>
            <a:r>
              <a:rPr lang="en-US" sz="3600"/>
              <a:t> Positive</a:t>
            </a:r>
          </a:p>
          <a:p>
            <a:pPr>
              <a:lnSpc>
                <a:spcPct val="150000"/>
              </a:lnSpc>
            </a:pPr>
            <a:r>
              <a:rPr lang="en-US" sz="3600"/>
              <a:t> Self-Efficacy</a:t>
            </a:r>
          </a:p>
        </p:txBody>
      </p:sp>
      <p:sp>
        <p:nvSpPr>
          <p:cNvPr id="4" name="TextBox 3"/>
          <p:cNvSpPr txBox="1"/>
          <p:nvPr/>
        </p:nvSpPr>
        <p:spPr>
          <a:xfrm>
            <a:off x="7915275" y="1943100"/>
            <a:ext cx="35269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sz="2400" b="1"/>
              <a:t>Pre-contemplation</a:t>
            </a:r>
          </a:p>
        </p:txBody>
      </p:sp>
      <p:sp>
        <p:nvSpPr>
          <p:cNvPr id="5" name="TextBox 4"/>
          <p:cNvSpPr txBox="1"/>
          <p:nvPr/>
        </p:nvSpPr>
        <p:spPr>
          <a:xfrm>
            <a:off x="7972425" y="2990850"/>
            <a:ext cx="35269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t>Contemplation</a:t>
            </a:r>
          </a:p>
        </p:txBody>
      </p:sp>
      <p:sp>
        <p:nvSpPr>
          <p:cNvPr id="6" name="TextBox 5"/>
          <p:cNvSpPr txBox="1"/>
          <p:nvPr/>
        </p:nvSpPr>
        <p:spPr>
          <a:xfrm>
            <a:off x="7972425" y="4010025"/>
            <a:ext cx="352697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a:t>Preparation</a:t>
            </a:r>
          </a:p>
        </p:txBody>
      </p:sp>
      <p:sp>
        <p:nvSpPr>
          <p:cNvPr id="7" name="TextBox 6"/>
          <p:cNvSpPr txBox="1"/>
          <p:nvPr/>
        </p:nvSpPr>
        <p:spPr>
          <a:xfrm>
            <a:off x="7972425" y="5038725"/>
            <a:ext cx="35269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t>Action</a:t>
            </a:r>
          </a:p>
        </p:txBody>
      </p:sp>
      <p:sp>
        <p:nvSpPr>
          <p:cNvPr id="8" name="TextBox 7"/>
          <p:cNvSpPr txBox="1"/>
          <p:nvPr/>
        </p:nvSpPr>
        <p:spPr>
          <a:xfrm>
            <a:off x="7972425" y="6057900"/>
            <a:ext cx="35269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t>Maintenance</a:t>
            </a:r>
          </a:p>
        </p:txBody>
      </p:sp>
      <p:sp>
        <p:nvSpPr>
          <p:cNvPr id="9" name="Arrow: Down 8"/>
          <p:cNvSpPr/>
          <p:nvPr/>
        </p:nvSpPr>
        <p:spPr>
          <a:xfrm>
            <a:off x="9534525" y="2428875"/>
            <a:ext cx="408215" cy="562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p:cNvSpPr/>
          <p:nvPr/>
        </p:nvSpPr>
        <p:spPr>
          <a:xfrm>
            <a:off x="9534525" y="3467100"/>
            <a:ext cx="408215" cy="562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p:cNvSpPr/>
          <p:nvPr/>
        </p:nvSpPr>
        <p:spPr>
          <a:xfrm>
            <a:off x="9534525" y="4505325"/>
            <a:ext cx="408215" cy="562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p:cNvSpPr/>
          <p:nvPr/>
        </p:nvSpPr>
        <p:spPr>
          <a:xfrm>
            <a:off x="9534525" y="5524500"/>
            <a:ext cx="408215" cy="562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09728" y="3220888"/>
            <a:ext cx="261113" cy="383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909728" y="4133850"/>
            <a:ext cx="278088" cy="452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Driver-with-Truck-Clip-Art.jpg"/>
          <p:cNvPicPr>
            <a:picLocks noChangeAspect="1"/>
          </p:cNvPicPr>
          <p:nvPr/>
        </p:nvPicPr>
        <p:blipFill>
          <a:blip r:embed="rId3"/>
          <a:stretch>
            <a:fillRect/>
          </a:stretch>
        </p:blipFill>
        <p:spPr>
          <a:xfrm>
            <a:off x="219075" y="379413"/>
            <a:ext cx="4032775" cy="2568575"/>
          </a:xfrm>
          <a:prstGeom prst="rect">
            <a:avLst/>
          </a:prstGeom>
        </p:spPr>
      </p:pic>
    </p:spTree>
    <p:extLst>
      <p:ext uri="{BB962C8B-B14F-4D97-AF65-F5344CB8AC3E}">
        <p14:creationId xmlns:p14="http://schemas.microsoft.com/office/powerpoint/2010/main" val="2019761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86200"/>
            <a:ext cx="11684000" cy="2590800"/>
          </a:xfrm>
        </p:spPr>
        <p:txBody>
          <a:bodyPr/>
          <a:lstStyle/>
          <a:p>
            <a:r>
              <a:rPr lang="en-US" sz="8000" b="1">
                <a:solidFill>
                  <a:schemeClr val="tx1"/>
                </a:solidFill>
              </a:rPr>
              <a:t>Fueling Up</a:t>
            </a:r>
          </a:p>
          <a:p>
            <a:r>
              <a:rPr lang="en-US">
                <a:solidFill>
                  <a:schemeClr val="tx1"/>
                </a:solidFill>
              </a:rPr>
              <a:t>Making half your truck </a:t>
            </a:r>
            <a:r>
              <a:rPr lang="en-US" b="1" i="1">
                <a:solidFill>
                  <a:schemeClr val="tx1"/>
                </a:solidFill>
              </a:rPr>
              <a:t>lean protein</a:t>
            </a:r>
            <a:r>
              <a:rPr lang="en-US" i="1">
                <a:solidFill>
                  <a:schemeClr val="tx1"/>
                </a:solidFill>
              </a:rPr>
              <a:t> </a:t>
            </a:r>
            <a:r>
              <a:rPr lang="en-US">
                <a:solidFill>
                  <a:schemeClr val="tx1"/>
                </a:solidFill>
              </a:rPr>
              <a:t>and </a:t>
            </a:r>
            <a:r>
              <a:rPr lang="en-US" b="1" i="1">
                <a:solidFill>
                  <a:schemeClr val="tx1"/>
                </a:solidFill>
              </a:rPr>
              <a:t>whole grains!</a:t>
            </a:r>
          </a:p>
        </p:txBody>
      </p:sp>
      <p:grpSp>
        <p:nvGrpSpPr>
          <p:cNvPr id="9" name="Group 8"/>
          <p:cNvGrpSpPr/>
          <p:nvPr/>
        </p:nvGrpSpPr>
        <p:grpSpPr>
          <a:xfrm>
            <a:off x="406400" y="1028700"/>
            <a:ext cx="11496032" cy="2362200"/>
            <a:chOff x="304800" y="838200"/>
            <a:chExt cx="8622024" cy="2362200"/>
          </a:xfrm>
        </p:grpSpPr>
        <p:pic>
          <p:nvPicPr>
            <p:cNvPr id="1026" name="Picture 2" descr="Image result for semi truck ou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22024"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5052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2133600" y="914400"/>
              <a:ext cx="0" cy="1600200"/>
            </a:xfrm>
            <a:prstGeom prst="line">
              <a:avLst/>
            </a:prstGeom>
            <a:ln w="82550"/>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953000" y="914400"/>
              <a:ext cx="0" cy="1600200"/>
            </a:xfrm>
            <a:prstGeom prst="line">
              <a:avLst/>
            </a:prstGeom>
            <a:ln w="8255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57200" y="1447800"/>
              <a:ext cx="1676400" cy="400110"/>
            </a:xfrm>
            <a:prstGeom prst="rect">
              <a:avLst/>
            </a:prstGeom>
            <a:noFill/>
          </p:spPr>
          <p:txBody>
            <a:bodyPr wrap="square" rtlCol="0">
              <a:spAutoFit/>
            </a:bodyPr>
            <a:lstStyle/>
            <a:p>
              <a:pPr algn="ctr"/>
              <a:r>
                <a:rPr lang="en-US" sz="2000" b="1"/>
                <a:t>Vegetables</a:t>
              </a:r>
            </a:p>
          </p:txBody>
        </p:sp>
        <p:sp>
          <p:nvSpPr>
            <p:cNvPr id="10" name="TextBox 9"/>
            <p:cNvSpPr txBox="1"/>
            <p:nvPr/>
          </p:nvSpPr>
          <p:spPr>
            <a:xfrm>
              <a:off x="2133601" y="1447800"/>
              <a:ext cx="1371600" cy="400110"/>
            </a:xfrm>
            <a:prstGeom prst="rect">
              <a:avLst/>
            </a:prstGeom>
            <a:noFill/>
          </p:spPr>
          <p:txBody>
            <a:bodyPr wrap="square" rtlCol="0">
              <a:spAutoFit/>
            </a:bodyPr>
            <a:lstStyle/>
            <a:p>
              <a:pPr algn="ctr"/>
              <a:r>
                <a:rPr lang="en-US" sz="2000" b="1"/>
                <a:t>Fruits</a:t>
              </a:r>
            </a:p>
          </p:txBody>
        </p:sp>
        <p:sp>
          <p:nvSpPr>
            <p:cNvPr id="11" name="TextBox 10"/>
            <p:cNvSpPr txBox="1"/>
            <p:nvPr/>
          </p:nvSpPr>
          <p:spPr>
            <a:xfrm>
              <a:off x="3505200" y="1447800"/>
              <a:ext cx="1447799" cy="400110"/>
            </a:xfrm>
            <a:prstGeom prst="rect">
              <a:avLst/>
            </a:prstGeom>
            <a:noFill/>
          </p:spPr>
          <p:txBody>
            <a:bodyPr wrap="square" rtlCol="0">
              <a:spAutoFit/>
            </a:bodyPr>
            <a:lstStyle/>
            <a:p>
              <a:pPr algn="ctr"/>
              <a:r>
                <a:rPr lang="en-US" sz="2000" b="1"/>
                <a:t>Protein</a:t>
              </a:r>
            </a:p>
          </p:txBody>
        </p:sp>
        <p:sp>
          <p:nvSpPr>
            <p:cNvPr id="12" name="TextBox 11"/>
            <p:cNvSpPr txBox="1"/>
            <p:nvPr/>
          </p:nvSpPr>
          <p:spPr>
            <a:xfrm>
              <a:off x="4953000" y="1450674"/>
              <a:ext cx="1752600" cy="400110"/>
            </a:xfrm>
            <a:prstGeom prst="rect">
              <a:avLst/>
            </a:prstGeom>
            <a:noFill/>
          </p:spPr>
          <p:txBody>
            <a:bodyPr wrap="square" rtlCol="0">
              <a:spAutoFit/>
            </a:bodyPr>
            <a:lstStyle/>
            <a:p>
              <a:pPr algn="ctr"/>
              <a:r>
                <a:rPr lang="en-US" sz="2000" b="1"/>
                <a:t>Grains</a:t>
              </a:r>
            </a:p>
          </p:txBody>
        </p:sp>
      </p:grpSp>
    </p:spTree>
    <p:extLst>
      <p:ext uri="{BB962C8B-B14F-4D97-AF65-F5344CB8AC3E}">
        <p14:creationId xmlns:p14="http://schemas.microsoft.com/office/powerpoint/2010/main" val="2451289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447800"/>
            <a:ext cx="1219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2" descr="Image result for semi truck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1"/>
            <a:ext cx="4064000" cy="9086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85800"/>
            <a:ext cx="3048000" cy="369332"/>
          </a:xfrm>
          <a:prstGeom prst="rect">
            <a:avLst/>
          </a:prstGeom>
          <a:noFill/>
        </p:spPr>
        <p:txBody>
          <a:bodyPr wrap="square" rtlCol="0">
            <a:spAutoFit/>
          </a:bodyPr>
          <a:lstStyle/>
          <a:p>
            <a:pPr algn="ctr"/>
            <a:r>
              <a:rPr lang="en-US" b="1"/>
              <a:t>Trucking Lifestyle</a:t>
            </a:r>
          </a:p>
        </p:txBody>
      </p:sp>
      <p:pic>
        <p:nvPicPr>
          <p:cNvPr id="6147" name="Picture 3" descr="C:\Users\Alex\AppData\Local\Microsoft\Windows\INetCache\IE\QAE37EEJ\contain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1"/>
            <a:ext cx="11988800" cy="49486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76800" y="2343151"/>
            <a:ext cx="6400800" cy="3108543"/>
          </a:xfrm>
          <a:prstGeom prst="rect">
            <a:avLst/>
          </a:prstGeom>
          <a:noFill/>
        </p:spPr>
        <p:txBody>
          <a:bodyPr wrap="square" rtlCol="0">
            <a:spAutoFit/>
          </a:bodyPr>
          <a:lstStyle/>
          <a:p>
            <a:pPr marL="285750" indent="-285750">
              <a:buFont typeface="Arial" panose="020B0604020202020204" pitchFamily="34" charset="0"/>
              <a:buChar char="•"/>
            </a:pPr>
            <a:r>
              <a:rPr lang="en-US" sz="2800" b="1">
                <a:solidFill>
                  <a:schemeClr val="bg1"/>
                </a:solidFill>
              </a:rPr>
              <a:t>Current Nutritional Education</a:t>
            </a:r>
          </a:p>
          <a:p>
            <a:pPr marL="285750" indent="-285750">
              <a:buFont typeface="Arial" panose="020B0604020202020204" pitchFamily="34" charset="0"/>
              <a:buChar char="•"/>
            </a:pPr>
            <a:endParaRPr lang="en-US" sz="2800" b="1">
              <a:solidFill>
                <a:schemeClr val="bg1"/>
              </a:solidFill>
            </a:endParaRPr>
          </a:p>
          <a:p>
            <a:pPr marL="285750" indent="-285750">
              <a:buFont typeface="Arial" panose="020B0604020202020204" pitchFamily="34" charset="0"/>
              <a:buChar char="•"/>
            </a:pPr>
            <a:r>
              <a:rPr lang="en-US" sz="2800" b="1">
                <a:solidFill>
                  <a:schemeClr val="bg1"/>
                </a:solidFill>
              </a:rPr>
              <a:t>Impact of typical Day</a:t>
            </a:r>
          </a:p>
          <a:p>
            <a:pPr marL="285750" indent="-285750">
              <a:buFont typeface="Arial" panose="020B0604020202020204" pitchFamily="34" charset="0"/>
              <a:buChar char="•"/>
            </a:pPr>
            <a:endParaRPr lang="en-US" sz="2800" b="1">
              <a:solidFill>
                <a:schemeClr val="bg1"/>
              </a:solidFill>
            </a:endParaRPr>
          </a:p>
          <a:p>
            <a:pPr marL="285750" indent="-285750">
              <a:buFont typeface="Arial" panose="020B0604020202020204" pitchFamily="34" charset="0"/>
              <a:buChar char="•"/>
            </a:pPr>
            <a:r>
              <a:rPr lang="en-US" sz="2800" b="1">
                <a:solidFill>
                  <a:schemeClr val="bg1"/>
                </a:solidFill>
              </a:rPr>
              <a:t>What is available in the truck</a:t>
            </a:r>
          </a:p>
          <a:p>
            <a:pPr marL="285750" indent="-285750">
              <a:buFont typeface="Arial" panose="020B0604020202020204" pitchFamily="34" charset="0"/>
              <a:buChar char="•"/>
            </a:pPr>
            <a:endParaRPr lang="en-US" sz="2800" b="1">
              <a:solidFill>
                <a:schemeClr val="bg1"/>
              </a:solidFill>
            </a:endParaRPr>
          </a:p>
          <a:p>
            <a:pPr marL="285750" indent="-285750">
              <a:buFont typeface="Arial" panose="020B0604020202020204" pitchFamily="34" charset="0"/>
              <a:buChar char="•"/>
            </a:pPr>
            <a:r>
              <a:rPr lang="en-US" sz="2800" b="1">
                <a:solidFill>
                  <a:schemeClr val="bg1"/>
                </a:solidFill>
              </a:rPr>
              <a:t>Interaction with other Drivers</a:t>
            </a:r>
          </a:p>
        </p:txBody>
      </p:sp>
    </p:spTree>
    <p:extLst>
      <p:ext uri="{BB962C8B-B14F-4D97-AF65-F5344CB8AC3E}">
        <p14:creationId xmlns:p14="http://schemas.microsoft.com/office/powerpoint/2010/main" val="3962401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147"/>
                                        </p:tgtEl>
                                      </p:cBhvr>
                                    </p:animEffect>
                                    <p:set>
                                      <p:cBhvr>
                                        <p:cTn id="22" dur="1" fill="hold">
                                          <p:stCondLst>
                                            <p:cond delay="499"/>
                                          </p:stCondLst>
                                        </p:cTn>
                                        <p:tgtEl>
                                          <p:spTgt spid="614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3.33333E-6 -1.48148E-6 L 0.15833 0.00046 " pathEditMode="relative" rAng="0" ptsTypes="AA">
                                      <p:cBhvr>
                                        <p:cTn id="31" dur="2000" fill="hold"/>
                                        <p:tgtEl>
                                          <p:spTgt spid="5"/>
                                        </p:tgtEl>
                                        <p:attrNameLst>
                                          <p:attrName>ppt_x</p:attrName>
                                          <p:attrName>ppt_y</p:attrName>
                                        </p:attrNameLst>
                                      </p:cBhvr>
                                      <p:rCtr x="791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P spid="17" grpId="1"/>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AEBE2A7B0EB4695C7E2A8C339FD18" ma:contentTypeVersion="2" ma:contentTypeDescription="Create a new document." ma:contentTypeScope="" ma:versionID="db4d5139cf447eac1da294c586c61aaa">
  <xsd:schema xmlns:xsd="http://www.w3.org/2001/XMLSchema" xmlns:xs="http://www.w3.org/2001/XMLSchema" xmlns:p="http://schemas.microsoft.com/office/2006/metadata/properties" xmlns:ns2="44a5eaeb-aab5-428f-b2c9-e639746e11c2" targetNamespace="http://schemas.microsoft.com/office/2006/metadata/properties" ma:root="true" ma:fieldsID="19c48a9fa9622124fa38419b020269d9" ns2:_="">
    <xsd:import namespace="44a5eaeb-aab5-428f-b2c9-e639746e11c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eaeb-aab5-428f-b2c9-e639746e11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62DE87-2A73-4F22-91F6-BC1199409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eaeb-aab5-428f-b2c9-e639746e1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A5CA36-18C3-427C-8B22-E79D2D1D8848}">
  <ds:schemaRefs>
    <ds:schemaRef ds:uri="http://schemas.microsoft.com/sharepoint/v3/contenttype/forms"/>
  </ds:schemaRefs>
</ds:datastoreItem>
</file>

<file path=customXml/itemProps3.xml><?xml version="1.0" encoding="utf-8"?>
<ds:datastoreItem xmlns:ds="http://schemas.openxmlformats.org/officeDocument/2006/customXml" ds:itemID="{DE6908BC-8345-4994-97DA-6E32A4731A32}">
  <ds:schemaRefs>
    <ds:schemaRef ds:uri="http://purl.org/dc/terms/"/>
    <ds:schemaRef ds:uri="http://www.w3.org/XML/1998/namespace"/>
    <ds:schemaRef ds:uri="http://schemas.microsoft.com/office/2006/documentManagement/types"/>
    <ds:schemaRef ds:uri="http://purl.org/dc/dcmitype/"/>
    <ds:schemaRef ds:uri="44a5eaeb-aab5-428f-b2c9-e639746e11c2"/>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Widescreen</PresentationFormat>
  <Paragraphs>247</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Clarity</vt:lpstr>
      <vt:lpstr>PowerPoint Presentation</vt:lpstr>
      <vt:lpstr>Who is PGT?</vt:lpstr>
      <vt:lpstr>Current Status </vt:lpstr>
      <vt:lpstr>PGT Health Concerns</vt:lpstr>
      <vt:lpstr>PowerPoint Presentation</vt:lpstr>
      <vt:lpstr>PowerPoint Presentation</vt:lpstr>
      <vt:lpstr>Participating Truckers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Model</vt:lpstr>
      <vt:lpstr>Funding</vt:lpstr>
      <vt:lpstr>GANTT Chart</vt:lpstr>
      <vt:lpstr>Evaluation for Improvement</vt:lpstr>
      <vt:lpstr>Evaluation of Accountability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Kunz</dc:creator>
  <cp:lastModifiedBy>Schwenk, Melissa Dawn</cp:lastModifiedBy>
  <cp:revision>3</cp:revision>
  <dcterms:modified xsi:type="dcterms:W3CDTF">2017-01-24T22:15:57Z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0x010100DDBAEBE2A7B0EB4695C7E2A8C339FD18</vt:lpwstr>
  </property>
</Properties>
</file>