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28" r:id="rId3"/>
    <p:sldId id="365" r:id="rId4"/>
    <p:sldId id="346" r:id="rId5"/>
    <p:sldId id="347" r:id="rId6"/>
    <p:sldId id="348" r:id="rId7"/>
    <p:sldId id="349" r:id="rId8"/>
    <p:sldId id="350" r:id="rId9"/>
    <p:sldId id="364" r:id="rId10"/>
    <p:sldId id="351" r:id="rId11"/>
    <p:sldId id="353" r:id="rId12"/>
    <p:sldId id="355" r:id="rId13"/>
    <p:sldId id="357" r:id="rId14"/>
    <p:sldId id="366" r:id="rId15"/>
    <p:sldId id="359" r:id="rId16"/>
    <p:sldId id="360" r:id="rId17"/>
    <p:sldId id="361" r:id="rId18"/>
    <p:sldId id="362" r:id="rId19"/>
    <p:sldId id="367" r:id="rId20"/>
    <p:sldId id="343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3363" autoAdjust="0"/>
  </p:normalViewPr>
  <p:slideViewPr>
    <p:cSldViewPr>
      <p:cViewPr varScale="1">
        <p:scale>
          <a:sx n="43" d="100"/>
          <a:sy n="43" d="100"/>
        </p:scale>
        <p:origin x="85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2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630" cy="464267"/>
          </a:xfrm>
          <a:prstGeom prst="rect">
            <a:avLst/>
          </a:prstGeom>
        </p:spPr>
        <p:txBody>
          <a:bodyPr vert="horz" lIns="90965" tIns="45482" rIns="90965" bIns="454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191" y="1"/>
            <a:ext cx="3037630" cy="464267"/>
          </a:xfrm>
          <a:prstGeom prst="rect">
            <a:avLst/>
          </a:prstGeom>
        </p:spPr>
        <p:txBody>
          <a:bodyPr vert="horz" lIns="90965" tIns="45482" rIns="90965" bIns="45482" rtlCol="0"/>
          <a:lstStyle>
            <a:lvl1pPr algn="r">
              <a:defRPr sz="1200"/>
            </a:lvl1pPr>
          </a:lstStyle>
          <a:p>
            <a:fld id="{26FC99DC-0B4D-43DC-BB6A-72B1730284BB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554"/>
            <a:ext cx="3037630" cy="464267"/>
          </a:xfrm>
          <a:prstGeom prst="rect">
            <a:avLst/>
          </a:prstGeom>
        </p:spPr>
        <p:txBody>
          <a:bodyPr vert="horz" lIns="90965" tIns="45482" rIns="90965" bIns="454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191" y="8830554"/>
            <a:ext cx="3037630" cy="464267"/>
          </a:xfrm>
          <a:prstGeom prst="rect">
            <a:avLst/>
          </a:prstGeom>
        </p:spPr>
        <p:txBody>
          <a:bodyPr vert="horz" lIns="90965" tIns="45482" rIns="90965" bIns="45482" rtlCol="0" anchor="b"/>
          <a:lstStyle>
            <a:lvl1pPr algn="r">
              <a:defRPr sz="1200"/>
            </a:lvl1pPr>
          </a:lstStyle>
          <a:p>
            <a:fld id="{AE7C3994-384B-4055-95CD-E07616934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232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3B5D5CC2-05DB-4073-BFA4-5E6FAF1B9CB1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7" rIns="93175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5" tIns="46587" rIns="93175" bIns="4658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2A73849B-4FA0-452C-A274-0C8C08B61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180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簽名</a:t>
            </a:r>
            <a:r>
              <a:rPr lang="en-US" altLang="zh-TW" dirty="0" smtClean="0"/>
              <a:t>,</a:t>
            </a:r>
            <a:r>
              <a:rPr lang="zh-TW" altLang="en-US" dirty="0" smtClean="0"/>
              <a:t>收作業</a:t>
            </a:r>
            <a:endParaRPr lang="en-US" altLang="zh-TW" dirty="0" smtClean="0"/>
          </a:p>
          <a:p>
            <a:r>
              <a:rPr lang="zh-TW" altLang="en-US" dirty="0" smtClean="0"/>
              <a:t>歡迎</a:t>
            </a:r>
            <a:r>
              <a:rPr lang="en-US" altLang="zh-TW" dirty="0" smtClean="0"/>
              <a:t>,</a:t>
            </a:r>
            <a:r>
              <a:rPr lang="zh-TW" altLang="en-US" dirty="0" smtClean="0"/>
              <a:t>自我介紹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3849B-4FA0-452C-A274-0C8C08B61A1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09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EDEB17-AE28-4A97-83DC-809836EF4EA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81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EDEB17-AE28-4A97-83DC-809836EF4EA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538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家庭工作在服事之前</a:t>
            </a:r>
            <a:r>
              <a:rPr lang="en-US" altLang="zh-TW" dirty="0" smtClean="0"/>
              <a:t>,</a:t>
            </a:r>
            <a:r>
              <a:rPr lang="zh-TW" altLang="en-US" dirty="0" smtClean="0"/>
              <a:t>但不是不服事的藉口</a:t>
            </a:r>
            <a:r>
              <a:rPr lang="en-US" altLang="zh-TW" dirty="0" smtClean="0"/>
              <a:t>.</a:t>
            </a:r>
          </a:p>
          <a:p>
            <a:r>
              <a:rPr lang="zh-TW" altLang="en-US" dirty="0" smtClean="0"/>
              <a:t>不要停止聚會</a:t>
            </a:r>
            <a:r>
              <a:rPr lang="en-US" altLang="zh-TW" dirty="0" smtClean="0"/>
              <a:t>,</a:t>
            </a:r>
            <a:r>
              <a:rPr lang="zh-TW" altLang="en-US" smtClean="0"/>
              <a:t>停止服事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3849B-4FA0-452C-A274-0C8C08B61A1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526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耶穌常常不直接回答問題</a:t>
            </a:r>
            <a:r>
              <a:rPr lang="en-US" altLang="zh-TW" dirty="0" smtClean="0"/>
              <a:t>,</a:t>
            </a:r>
            <a:r>
              <a:rPr lang="zh-TW" altLang="en-US" dirty="0" smtClean="0"/>
              <a:t>而是看提問者的需要</a:t>
            </a:r>
            <a:r>
              <a:rPr lang="en-US" altLang="zh-TW" dirty="0" smtClean="0"/>
              <a:t>,</a:t>
            </a:r>
            <a:r>
              <a:rPr lang="zh-TW" altLang="en-US" dirty="0" smtClean="0"/>
              <a:t>常常反問對方</a:t>
            </a:r>
            <a:r>
              <a:rPr lang="en-US" altLang="zh-TW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EDEB17-AE28-4A97-83DC-809836EF4EA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76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-sSK2qt1b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7DiBZmz8CDE" TargetMode="External"/><Relationship Id="rId2" Type="http://schemas.openxmlformats.org/officeDocument/2006/relationships/hyperlink" Target="http://www.youtube.com/watch?v=4ETHUL3fOE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Jrdiz_v63Ts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52550"/>
            <a:ext cx="8077200" cy="2381250"/>
          </a:xfrm>
        </p:spPr>
        <p:txBody>
          <a:bodyPr>
            <a:normAutofit/>
          </a:bodyPr>
          <a:lstStyle/>
          <a:p>
            <a:r>
              <a:rPr lang="zh-TW" altLang="en-US" sz="5400" dirty="0"/>
              <a:t>按照聖經原則教養子女 </a:t>
            </a:r>
            <a:r>
              <a:rPr lang="en-US" altLang="zh-TW" sz="5400" dirty="0" smtClean="0"/>
              <a:t>(</a:t>
            </a:r>
            <a:r>
              <a:rPr lang="en-US" altLang="zh-CN" sz="5400" dirty="0" smtClean="0"/>
              <a:t>V</a:t>
            </a:r>
            <a:r>
              <a:rPr lang="en-US" altLang="zh-TW" sz="5400" dirty="0" smtClean="0"/>
              <a:t>)</a:t>
            </a:r>
            <a:r>
              <a:rPr lang="en-US" altLang="zh-TW" sz="5400" dirty="0" smtClean="0"/>
              <a:t/>
            </a:r>
            <a:br>
              <a:rPr lang="en-US" altLang="zh-TW" sz="5400" dirty="0" smtClean="0"/>
            </a:br>
            <a:r>
              <a:rPr lang="en-US" altLang="zh-TW" sz="1200" dirty="0" smtClean="0"/>
              <a:t/>
            </a:r>
            <a:br>
              <a:rPr lang="en-US" altLang="zh-TW" sz="1200" dirty="0" smtClean="0"/>
            </a:br>
            <a:r>
              <a:rPr lang="zh-TW" altLang="en-US" sz="3200" dirty="0" smtClean="0"/>
              <a:t>抵擋世俗的潮流</a:t>
            </a:r>
            <a:endParaRPr lang="en-US" sz="32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5</a:t>
            </a:r>
            <a:r>
              <a:rPr lang="en-US" altLang="zh-TW" dirty="0" smtClean="0"/>
              <a:t>/</a:t>
            </a:r>
            <a:r>
              <a:rPr lang="en-US" altLang="zh-TW" dirty="0"/>
              <a:t>9</a:t>
            </a:r>
            <a:r>
              <a:rPr lang="en-US" altLang="zh-TW" dirty="0" smtClean="0"/>
              <a:t>/2015</a:t>
            </a:r>
            <a:endParaRPr lang="en-US" altLang="zh-TW" dirty="0" smtClean="0"/>
          </a:p>
          <a:p>
            <a:r>
              <a:rPr lang="en-US" altLang="zh-TW" dirty="0" smtClean="0"/>
              <a:t>PCCO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26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抵擋世俗的潮流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優先順序</a:t>
            </a:r>
            <a:r>
              <a:rPr lang="en-US" altLang="zh-TW" dirty="0" smtClean="0"/>
              <a:t>:</a:t>
            </a:r>
            <a:r>
              <a:rPr lang="zh-TW" altLang="en-US" dirty="0" smtClean="0"/>
              <a:t>名譽</a:t>
            </a:r>
            <a:r>
              <a:rPr lang="zh-TW" altLang="en-US" dirty="0"/>
              <a:t>成功的</a:t>
            </a:r>
            <a:r>
              <a:rPr lang="zh-TW" altLang="en-US" dirty="0" smtClean="0"/>
              <a:t>追求</a:t>
            </a:r>
            <a:r>
              <a:rPr lang="en-US" altLang="zh-TW" dirty="0" smtClean="0"/>
              <a:t>,</a:t>
            </a:r>
            <a:r>
              <a:rPr lang="zh-TW" altLang="en-US" dirty="0" smtClean="0"/>
              <a:t>時間管理</a:t>
            </a:r>
            <a:r>
              <a:rPr lang="en-US" altLang="zh-TW" dirty="0" smtClean="0"/>
              <a:t>,</a:t>
            </a:r>
            <a:r>
              <a:rPr lang="zh-TW" altLang="en-US" dirty="0" smtClean="0"/>
              <a:t>作屬神的決定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和</a:t>
            </a:r>
            <a:r>
              <a:rPr lang="zh-TW" altLang="en-US" dirty="0" smtClean="0"/>
              <a:t>非基督徒朋友</a:t>
            </a:r>
            <a:r>
              <a:rPr lang="zh-TW" altLang="en-US" dirty="0" smtClean="0"/>
              <a:t>交往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培養孩子屬</a:t>
            </a:r>
            <a:r>
              <a:rPr lang="zh-TW" altLang="en-US" dirty="0" smtClean="0"/>
              <a:t>靈品格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96176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名譽</a:t>
            </a:r>
            <a:r>
              <a:rPr lang="zh-TW" altLang="en-US" dirty="0" smtClean="0"/>
              <a:t>成功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zh-TW" altLang="en-US" dirty="0"/>
              <a:t>追求</a:t>
            </a:r>
            <a:r>
              <a:rPr lang="zh-TW" altLang="en-US" dirty="0" smtClean="0"/>
              <a:t>名譽成功的危險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不要把</a:t>
            </a:r>
            <a:r>
              <a:rPr lang="zh-TW" altLang="en-US" dirty="0" smtClean="0"/>
              <a:t>安全感和滿足放在工作上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尋求神眼裡的成功</a:t>
            </a:r>
            <a:r>
              <a:rPr lang="en-US" altLang="zh-TW" dirty="0" smtClean="0"/>
              <a:t>,</a:t>
            </a:r>
            <a:r>
              <a:rPr lang="zh-TW" altLang="en-US" dirty="0" smtClean="0"/>
              <a:t>為神工作</a:t>
            </a:r>
            <a:endParaRPr lang="en-US" altLang="zh-TW" dirty="0" smtClean="0"/>
          </a:p>
          <a:p>
            <a:pPr lvl="1"/>
            <a:r>
              <a:rPr lang="zh-TW" altLang="en-US" dirty="0"/>
              <a:t>量力而為</a:t>
            </a:r>
            <a:r>
              <a:rPr lang="en-US" altLang="zh-TW" dirty="0"/>
              <a:t>,</a:t>
            </a:r>
            <a:r>
              <a:rPr lang="zh-TW" altLang="en-US" dirty="0"/>
              <a:t>平衡喜樂的生</a:t>
            </a:r>
            <a:r>
              <a:rPr lang="zh-TW" altLang="en-US" dirty="0" smtClean="0"/>
              <a:t>活</a:t>
            </a:r>
            <a:endParaRPr lang="en-US" altLang="zh-TW" dirty="0" smtClean="0"/>
          </a:p>
          <a:p>
            <a:pPr marL="457200" lvl="1" indent="0">
              <a:buNone/>
            </a:pPr>
            <a:endParaRPr lang="en-US" altLang="zh-TW" dirty="0" smtClean="0"/>
          </a:p>
          <a:p>
            <a:pPr marL="457200" lvl="1" indent="-457200">
              <a:buFont typeface="Arial" pitchFamily="34" charset="0"/>
              <a:buChar char="•"/>
            </a:pPr>
            <a:r>
              <a:rPr lang="zh-TW" altLang="en-US" dirty="0"/>
              <a:t>慎</a:t>
            </a:r>
            <a:r>
              <a:rPr lang="zh-TW" altLang="en-US" dirty="0" smtClean="0"/>
              <a:t>選工作</a:t>
            </a:r>
            <a:r>
              <a:rPr lang="en-US" altLang="zh-TW" dirty="0" smtClean="0"/>
              <a:t>(</a:t>
            </a:r>
            <a:r>
              <a:rPr lang="zh-TW" altLang="en-US" dirty="0" smtClean="0"/>
              <a:t>考慮所需時間</a:t>
            </a:r>
            <a:r>
              <a:rPr lang="en-US" altLang="zh-TW" dirty="0" smtClean="0"/>
              <a:t>,</a:t>
            </a:r>
            <a:r>
              <a:rPr lang="zh-TW" altLang="en-US" dirty="0" smtClean="0"/>
              <a:t>精力</a:t>
            </a:r>
            <a:r>
              <a:rPr lang="en-US" altLang="zh-TW" dirty="0" smtClean="0"/>
              <a:t>,</a:t>
            </a:r>
            <a:r>
              <a:rPr lang="zh-TW" altLang="en-US" dirty="0" smtClean="0"/>
              <a:t>壓力</a:t>
            </a:r>
            <a:r>
              <a:rPr lang="en-US" altLang="zh-TW" dirty="0" smtClean="0"/>
              <a:t>,</a:t>
            </a:r>
            <a:r>
              <a:rPr lang="zh-TW" altLang="en-US" dirty="0" smtClean="0"/>
              <a:t>出差</a:t>
            </a:r>
            <a:r>
              <a:rPr lang="en-US" altLang="zh-TW" dirty="0" smtClean="0"/>
              <a:t>,</a:t>
            </a:r>
            <a:r>
              <a:rPr lang="zh-TW" altLang="en-US" dirty="0" smtClean="0"/>
              <a:t>加班</a:t>
            </a:r>
            <a:r>
              <a:rPr lang="en-US" altLang="zh-TW" dirty="0" smtClean="0"/>
              <a:t>…)</a:t>
            </a:r>
          </a:p>
          <a:p>
            <a:pPr marL="857250" lvl="2" indent="-457200"/>
            <a:r>
              <a:rPr lang="zh-TW" altLang="en-US" dirty="0"/>
              <a:t>如</a:t>
            </a:r>
            <a:r>
              <a:rPr lang="zh-TW" altLang="en-US" dirty="0" smtClean="0"/>
              <a:t>果不行</a:t>
            </a:r>
            <a:r>
              <a:rPr lang="en-US" altLang="zh-TW" dirty="0" smtClean="0"/>
              <a:t>,</a:t>
            </a:r>
            <a:r>
              <a:rPr lang="zh-TW" altLang="en-US" dirty="0" smtClean="0"/>
              <a:t>應當暫時退讓犧牲 </a:t>
            </a:r>
            <a:r>
              <a:rPr lang="en-US" altLang="zh-TW" dirty="0" smtClean="0"/>
              <a:t>(</a:t>
            </a:r>
            <a:r>
              <a:rPr lang="zh-TW" altLang="en-US" dirty="0" smtClean="0"/>
              <a:t>延緩升等</a:t>
            </a:r>
            <a:r>
              <a:rPr lang="en-US" altLang="zh-TW" dirty="0" smtClean="0"/>
              <a:t>,</a:t>
            </a:r>
            <a:r>
              <a:rPr lang="zh-TW" altLang="en-US" dirty="0" smtClean="0"/>
              <a:t>暫時少出差</a:t>
            </a:r>
            <a:r>
              <a:rPr lang="en-US" altLang="zh-TW" dirty="0" smtClean="0"/>
              <a:t>…)</a:t>
            </a:r>
          </a:p>
          <a:p>
            <a:pPr marL="857250" lvl="2" indent="-457200"/>
            <a:r>
              <a:rPr lang="zh-TW" altLang="en-US" dirty="0" smtClean="0"/>
              <a:t>一旦拿下一個工作</a:t>
            </a:r>
            <a:r>
              <a:rPr lang="en-US" altLang="zh-TW" dirty="0" smtClean="0"/>
              <a:t>,</a:t>
            </a:r>
            <a:r>
              <a:rPr lang="zh-TW" altLang="en-US" dirty="0" smtClean="0"/>
              <a:t> 應當有榮耀神的工作態度</a:t>
            </a:r>
            <a:r>
              <a:rPr lang="en-US" altLang="zh-TW" dirty="0" smtClean="0"/>
              <a:t>,</a:t>
            </a:r>
            <a:r>
              <a:rPr lang="zh-TW" altLang="en-US" dirty="0" smtClean="0"/>
              <a:t>做得敬業傑出</a:t>
            </a:r>
            <a:endParaRPr lang="en-US" altLang="zh-TW" dirty="0" smtClean="0"/>
          </a:p>
          <a:p>
            <a:endParaRPr lang="zh-TW" alt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-19050"/>
            <a:ext cx="1524000" cy="4762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/>
              <a:t>優先順序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29859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9144000" cy="5932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34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00" b="1" dirty="0" smtClean="0"/>
              <a:t>時間</a:t>
            </a:r>
            <a:r>
              <a:rPr lang="zh-TW" altLang="en-US" sz="4000" b="1" dirty="0" smtClean="0"/>
              <a:t>管理</a:t>
            </a:r>
            <a:endParaRPr lang="en-US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-19050"/>
            <a:ext cx="1524000" cy="4762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/>
              <a:t>優先順序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26813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562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/>
              <a:t>培養屬神的優先</a:t>
            </a:r>
            <a:r>
              <a:rPr lang="zh-TW" altLang="en-US" sz="3600" dirty="0" smtClean="0"/>
              <a:t>順序 </a:t>
            </a:r>
            <a:r>
              <a:rPr lang="en-US" altLang="zh-TW" sz="3600" b="1" dirty="0" smtClean="0"/>
              <a:t>(</a:t>
            </a:r>
            <a:r>
              <a:rPr lang="zh-TW" altLang="en-US" sz="3600" b="1" dirty="0" smtClean="0"/>
              <a:t>家庭</a:t>
            </a:r>
            <a:r>
              <a:rPr lang="en-US" altLang="zh-TW" sz="3600" b="1" dirty="0" smtClean="0"/>
              <a:t>,</a:t>
            </a:r>
            <a:r>
              <a:rPr lang="zh-TW" altLang="en-US" sz="3600" b="1" dirty="0" smtClean="0"/>
              <a:t>工作</a:t>
            </a:r>
            <a:r>
              <a:rPr lang="en-US" altLang="zh-TW" sz="3600" b="1" dirty="0" smtClean="0"/>
              <a:t>,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服事</a:t>
            </a:r>
            <a:r>
              <a:rPr lang="en-US" altLang="zh-TW" sz="3600" b="1" dirty="0" smtClean="0"/>
              <a:t>)</a:t>
            </a:r>
            <a:endParaRPr lang="en-US" altLang="zh-TW" sz="3600" b="1" dirty="0" smtClean="0"/>
          </a:p>
          <a:p>
            <a:pPr>
              <a:lnSpc>
                <a:spcPct val="150000"/>
              </a:lnSpc>
            </a:pPr>
            <a:r>
              <a:rPr lang="zh-TW" altLang="en-US" sz="3600" dirty="0" smtClean="0"/>
              <a:t>效率</a:t>
            </a:r>
            <a:r>
              <a:rPr lang="en-US" altLang="zh-TW" sz="3600" dirty="0" smtClean="0"/>
              <a:t>:</a:t>
            </a:r>
            <a:r>
              <a:rPr lang="zh-TW" altLang="en-US" sz="3600" dirty="0" smtClean="0"/>
              <a:t> 一週</a:t>
            </a:r>
            <a:r>
              <a:rPr lang="en-US" altLang="zh-TW" sz="3600" dirty="0" smtClean="0"/>
              <a:t>45</a:t>
            </a:r>
            <a:r>
              <a:rPr lang="zh-TW" altLang="en-US" sz="3600" dirty="0" smtClean="0"/>
              <a:t>小時工作時間</a:t>
            </a:r>
            <a:r>
              <a:rPr lang="en-US" altLang="zh-TW" sz="3600" dirty="0" smtClean="0"/>
              <a:t>,</a:t>
            </a:r>
            <a:r>
              <a:rPr lang="zh-TW" altLang="en-US" sz="3600" dirty="0" smtClean="0"/>
              <a:t>盡可能</a:t>
            </a:r>
            <a:r>
              <a:rPr lang="zh-TW" altLang="en-US" sz="3600" dirty="0" smtClean="0"/>
              <a:t>提升效率</a:t>
            </a:r>
            <a:endParaRPr lang="en-US" altLang="zh-TW" sz="3600" dirty="0" smtClean="0"/>
          </a:p>
          <a:p>
            <a:pPr>
              <a:lnSpc>
                <a:spcPct val="150000"/>
              </a:lnSpc>
            </a:pPr>
            <a:r>
              <a:rPr lang="zh-TW" altLang="en-US" sz="3600" dirty="0"/>
              <a:t>夫妻同</a:t>
            </a:r>
            <a:r>
              <a:rPr lang="zh-TW" altLang="en-US" sz="3600" dirty="0" smtClean="0"/>
              <a:t>工</a:t>
            </a:r>
            <a:r>
              <a:rPr lang="en-US" altLang="zh-TW" sz="3600" dirty="0" smtClean="0"/>
              <a:t>:</a:t>
            </a:r>
            <a:r>
              <a:rPr lang="zh-TW" altLang="en-US" sz="3600" dirty="0" smtClean="0"/>
              <a:t> 每週時間表</a:t>
            </a:r>
            <a:r>
              <a:rPr lang="en-US" altLang="zh-TW" sz="3600" dirty="0" smtClean="0"/>
              <a:t>,</a:t>
            </a:r>
            <a:r>
              <a:rPr lang="zh-TW" altLang="en-US" sz="3600" dirty="0" smtClean="0"/>
              <a:t>有效率的分工</a:t>
            </a:r>
            <a:endParaRPr lang="en-US" altLang="zh-TW" sz="3600" dirty="0" smtClean="0"/>
          </a:p>
          <a:p>
            <a:pPr marL="0" indent="0">
              <a:buNone/>
            </a:pPr>
            <a:endParaRPr lang="en-US" altLang="zh-TW" dirty="0" smtClean="0"/>
          </a:p>
          <a:p>
            <a:pPr lvl="1"/>
            <a:endParaRPr lang="en-US" altLang="zh-TW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00" b="1" dirty="0" smtClean="0"/>
              <a:t>抵擋世俗的潮流</a:t>
            </a:r>
            <a:r>
              <a:rPr lang="en-US" altLang="zh-TW" sz="4000" b="1" dirty="0" smtClean="0"/>
              <a:t>:</a:t>
            </a:r>
            <a:r>
              <a:rPr lang="zh-TW" altLang="en-US" sz="4000" b="1" dirty="0" smtClean="0"/>
              <a:t> 時間管理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-19050"/>
            <a:ext cx="1524000" cy="4762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/>
              <a:t>優先順序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58515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867400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 smtClean="0"/>
              <a:t>有</a:t>
            </a:r>
            <a:r>
              <a:rPr lang="zh-TW" altLang="en-US" dirty="0"/>
              <a:t>好的工作機會</a:t>
            </a:r>
            <a:r>
              <a:rPr lang="en-US" altLang="zh-TW" dirty="0" smtClean="0"/>
              <a:t>,</a:t>
            </a:r>
            <a:r>
              <a:rPr lang="zh-TW" altLang="en-US" dirty="0" smtClean="0"/>
              <a:t>要盡力爭取嗎</a:t>
            </a:r>
            <a:r>
              <a:rPr lang="en-US" altLang="zh-TW" dirty="0" smtClean="0"/>
              <a:t>?</a:t>
            </a:r>
          </a:p>
          <a:p>
            <a:pPr lvl="1"/>
            <a:r>
              <a:rPr lang="zh-TW" altLang="en-US" dirty="0"/>
              <a:t>錢越多</a:t>
            </a:r>
            <a:r>
              <a:rPr lang="en-US" altLang="zh-TW" dirty="0" smtClean="0"/>
              <a:t>,</a:t>
            </a:r>
            <a:r>
              <a:rPr lang="zh-TW" altLang="en-US" dirty="0" smtClean="0"/>
              <a:t>權力越大</a:t>
            </a:r>
            <a:r>
              <a:rPr lang="en-US" altLang="zh-TW" dirty="0" smtClean="0"/>
              <a:t>,</a:t>
            </a:r>
            <a:r>
              <a:rPr lang="zh-TW" altLang="en-US" dirty="0" smtClean="0"/>
              <a:t>責任和壓力越大</a:t>
            </a:r>
            <a:r>
              <a:rPr lang="en-US" altLang="zh-TW" dirty="0" smtClean="0"/>
              <a:t>,</a:t>
            </a:r>
            <a:r>
              <a:rPr lang="zh-TW" altLang="en-US" dirty="0" smtClean="0"/>
              <a:t>要慎重</a:t>
            </a:r>
            <a:r>
              <a:rPr lang="en-US" altLang="zh-TW" dirty="0" smtClean="0"/>
              <a:t>!</a:t>
            </a:r>
          </a:p>
          <a:p>
            <a:r>
              <a:rPr lang="zh-TW" altLang="en-US" dirty="0"/>
              <a:t>媽媽也要工作嗎</a:t>
            </a:r>
            <a:r>
              <a:rPr lang="en-US" altLang="zh-TW" dirty="0" smtClean="0"/>
              <a:t>?</a:t>
            </a:r>
          </a:p>
          <a:p>
            <a:pPr lvl="1"/>
            <a:r>
              <a:rPr lang="zh-TW" altLang="en-US" dirty="0" smtClean="0"/>
              <a:t>經濟考量</a:t>
            </a:r>
            <a:r>
              <a:rPr lang="en-US" altLang="zh-TW" dirty="0" smtClean="0"/>
              <a:t>,</a:t>
            </a:r>
            <a:r>
              <a:rPr lang="zh-TW" altLang="en-US" dirty="0" smtClean="0"/>
              <a:t>母親意願</a:t>
            </a:r>
            <a:r>
              <a:rPr lang="en-US" altLang="zh-TW" dirty="0" smtClean="0"/>
              <a:t>,</a:t>
            </a:r>
            <a:r>
              <a:rPr lang="zh-TW" altLang="en-US" dirty="0" smtClean="0"/>
              <a:t>親友長輩壓力</a:t>
            </a:r>
            <a:r>
              <a:rPr lang="en-US" altLang="zh-TW" dirty="0" smtClean="0"/>
              <a:t>,</a:t>
            </a:r>
            <a:r>
              <a:rPr lang="zh-TW" altLang="en-US" dirty="0"/>
              <a:t>面子問</a:t>
            </a:r>
            <a:r>
              <a:rPr lang="zh-TW" altLang="en-US" dirty="0" smtClean="0"/>
              <a:t>題</a:t>
            </a:r>
            <a:r>
              <a:rPr lang="en-US" altLang="zh-TW" dirty="0" smtClean="0"/>
              <a:t>,</a:t>
            </a:r>
            <a:r>
              <a:rPr lang="zh-TW" altLang="en-US" dirty="0" smtClean="0"/>
              <a:t>個人價值觀的改變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母親能不工作是很大的恩典 </a:t>
            </a:r>
            <a:r>
              <a:rPr lang="en-US" altLang="zh-TW" dirty="0" smtClean="0"/>
              <a:t>(</a:t>
            </a:r>
            <a:r>
              <a:rPr lang="zh-TW" altLang="en-US" dirty="0" smtClean="0"/>
              <a:t>早餐晚餐的營養</a:t>
            </a:r>
            <a:r>
              <a:rPr lang="en-US" altLang="zh-TW" dirty="0" smtClean="0"/>
              <a:t>,</a:t>
            </a:r>
            <a:r>
              <a:rPr lang="zh-TW" altLang="en-US" dirty="0" smtClean="0"/>
              <a:t>工作效率</a:t>
            </a:r>
            <a:r>
              <a:rPr lang="en-US" altLang="zh-TW" dirty="0" smtClean="0"/>
              <a:t>,</a:t>
            </a:r>
            <a:r>
              <a:rPr lang="zh-TW" altLang="en-US" dirty="0" smtClean="0"/>
              <a:t>家庭時間</a:t>
            </a:r>
            <a:r>
              <a:rPr lang="en-US" altLang="zh-TW" dirty="0" smtClean="0"/>
              <a:t>,</a:t>
            </a:r>
            <a:r>
              <a:rPr lang="zh-TW" altLang="en-US" dirty="0"/>
              <a:t>親子關</a:t>
            </a:r>
            <a:r>
              <a:rPr lang="zh-TW" altLang="en-US" dirty="0" smtClean="0"/>
              <a:t>係</a:t>
            </a:r>
            <a:r>
              <a:rPr lang="en-US" altLang="zh-TW" dirty="0" smtClean="0"/>
              <a:t>,</a:t>
            </a:r>
            <a:r>
              <a:rPr lang="zh-TW" altLang="en-US" dirty="0"/>
              <a:t>婚姻關</a:t>
            </a:r>
            <a:r>
              <a:rPr lang="zh-TW" altLang="en-US" dirty="0" smtClean="0"/>
              <a:t>係</a:t>
            </a:r>
            <a:r>
              <a:rPr lang="en-US" altLang="zh-TW" dirty="0" smtClean="0"/>
              <a:t>,</a:t>
            </a:r>
            <a:r>
              <a:rPr lang="zh-TW" altLang="en-US" dirty="0" smtClean="0"/>
              <a:t> 全家睡眠</a:t>
            </a:r>
            <a:r>
              <a:rPr lang="en-US" altLang="zh-TW" dirty="0" smtClean="0"/>
              <a:t>,</a:t>
            </a:r>
            <a:r>
              <a:rPr lang="zh-TW" altLang="en-US" dirty="0" smtClean="0"/>
              <a:t>教會服事</a:t>
            </a:r>
            <a:r>
              <a:rPr lang="en-US" altLang="zh-TW" dirty="0" smtClean="0"/>
              <a:t>…)</a:t>
            </a:r>
          </a:p>
          <a:p>
            <a:pPr lvl="1"/>
            <a:r>
              <a:rPr lang="zh-TW" altLang="en-US" dirty="0" smtClean="0"/>
              <a:t>如</a:t>
            </a:r>
            <a:r>
              <a:rPr lang="zh-TW" altLang="en-US" dirty="0"/>
              <a:t>果可能</a:t>
            </a:r>
            <a:r>
              <a:rPr lang="en-US" altLang="zh-TW" dirty="0"/>
              <a:t>,</a:t>
            </a:r>
            <a:r>
              <a:rPr lang="zh-TW" altLang="en-US" dirty="0"/>
              <a:t>盡可</a:t>
            </a:r>
            <a:r>
              <a:rPr lang="zh-TW" altLang="en-US" dirty="0" smtClean="0"/>
              <a:t>能暫停工作或</a:t>
            </a:r>
            <a:r>
              <a:rPr lang="en-US" altLang="zh-TW" dirty="0" smtClean="0"/>
              <a:t>PART</a:t>
            </a:r>
            <a:r>
              <a:rPr lang="zh-TW" altLang="en-US" dirty="0" smtClean="0"/>
              <a:t> </a:t>
            </a:r>
            <a:r>
              <a:rPr lang="en-US" altLang="zh-TW" dirty="0" smtClean="0"/>
              <a:t>TIME,</a:t>
            </a:r>
            <a:r>
              <a:rPr lang="zh-TW" altLang="en-US" dirty="0" smtClean="0"/>
              <a:t>等孩子大了再回去工作</a:t>
            </a:r>
            <a:r>
              <a:rPr lang="en-US" altLang="zh-TW" dirty="0" smtClean="0"/>
              <a:t>,</a:t>
            </a:r>
            <a:r>
              <a:rPr lang="zh-TW" altLang="en-US" dirty="0" smtClean="0"/>
              <a:t>犧牲絕對值得</a:t>
            </a:r>
            <a:r>
              <a:rPr lang="en-US" altLang="zh-TW" dirty="0" smtClean="0"/>
              <a:t>.</a:t>
            </a:r>
            <a:endParaRPr lang="en-US" altLang="zh-TW" dirty="0"/>
          </a:p>
          <a:p>
            <a:r>
              <a:rPr lang="zh-TW" altLang="en-US" dirty="0" smtClean="0"/>
              <a:t>生幾個孩子</a:t>
            </a:r>
            <a:r>
              <a:rPr lang="en-US" altLang="zh-TW" dirty="0" smtClean="0"/>
              <a:t>?</a:t>
            </a:r>
            <a:endParaRPr lang="en-US" altLang="zh-TW" dirty="0"/>
          </a:p>
          <a:p>
            <a:pPr lvl="1"/>
            <a:r>
              <a:rPr lang="en-US" altLang="zh-TW" dirty="0" smtClean="0"/>
              <a:t>“</a:t>
            </a:r>
            <a:r>
              <a:rPr lang="zh-TW" altLang="en-US" dirty="0" smtClean="0"/>
              <a:t>生養眾多</a:t>
            </a:r>
            <a:r>
              <a:rPr lang="en-US" altLang="zh-TW" dirty="0" smtClean="0"/>
              <a:t>”</a:t>
            </a:r>
            <a:r>
              <a:rPr lang="zh-TW" altLang="en-US" dirty="0" smtClean="0"/>
              <a:t>怎麼解釋</a:t>
            </a:r>
            <a:r>
              <a:rPr lang="en-US" altLang="zh-TW" dirty="0" smtClean="0"/>
              <a:t>?</a:t>
            </a:r>
          </a:p>
          <a:p>
            <a:pPr lvl="1"/>
            <a:r>
              <a:rPr lang="zh-TW" altLang="en-US" dirty="0" smtClean="0"/>
              <a:t>自己的方便享樂 </a:t>
            </a:r>
            <a:r>
              <a:rPr lang="en-US" altLang="zh-TW" dirty="0" smtClean="0"/>
              <a:t>vs </a:t>
            </a:r>
            <a:r>
              <a:rPr lang="zh-TW" altLang="en-US" dirty="0" smtClean="0"/>
              <a:t>神的心意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只</a:t>
            </a:r>
            <a:r>
              <a:rPr lang="zh-TW" altLang="en-US" dirty="0"/>
              <a:t>生</a:t>
            </a:r>
            <a:r>
              <a:rPr lang="zh-TW" altLang="en-US" dirty="0" smtClean="0"/>
              <a:t>一個小孩的壞處</a:t>
            </a:r>
            <a:endParaRPr lang="en-US" altLang="zh-TW" dirty="0"/>
          </a:p>
          <a:p>
            <a:pPr lvl="1"/>
            <a:endParaRPr lang="en-US" altLang="zh-TW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00" b="1" dirty="0" smtClean="0"/>
              <a:t>問題討論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-19050"/>
            <a:ext cx="1524000" cy="4762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/>
              <a:t>優先順序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748819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95401"/>
            <a:ext cx="8229600" cy="46482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在世不屬世</a:t>
            </a:r>
            <a:r>
              <a:rPr lang="en-US" altLang="zh-TW" dirty="0" smtClean="0"/>
              <a:t>,</a:t>
            </a:r>
            <a:r>
              <a:rPr lang="zh-TW" altLang="en-US" dirty="0" smtClean="0"/>
              <a:t>常為身邊的慕道友禱告</a:t>
            </a:r>
            <a:endParaRPr lang="en-US" altLang="zh-TW" dirty="0" smtClean="0"/>
          </a:p>
          <a:p>
            <a:r>
              <a:rPr lang="zh-TW" altLang="en-US" dirty="0"/>
              <a:t>用神的智</a:t>
            </a:r>
            <a:r>
              <a:rPr lang="zh-TW" altLang="en-US" dirty="0" smtClean="0"/>
              <a:t>慧</a:t>
            </a:r>
            <a:r>
              <a:rPr lang="en-US" altLang="zh-TW" dirty="0" smtClean="0"/>
              <a:t>,</a:t>
            </a:r>
            <a:r>
              <a:rPr lang="zh-TW" altLang="en-US" dirty="0" smtClean="0"/>
              <a:t>盡力的去影響別人</a:t>
            </a:r>
            <a:endParaRPr lang="en-US" altLang="zh-TW" dirty="0" smtClean="0"/>
          </a:p>
          <a:p>
            <a:r>
              <a:rPr lang="zh-TW" altLang="en-US" dirty="0" smtClean="0"/>
              <a:t>守住我們</a:t>
            </a:r>
            <a:r>
              <a:rPr lang="zh-TW" altLang="en-US" dirty="0"/>
              <a:t>的</a:t>
            </a:r>
            <a:r>
              <a:rPr lang="zh-TW" altLang="en-US" dirty="0" smtClean="0"/>
              <a:t>婚姻</a:t>
            </a:r>
            <a:r>
              <a:rPr lang="zh-TW" altLang="en-US" dirty="0"/>
              <a:t>和</a:t>
            </a:r>
            <a:r>
              <a:rPr lang="zh-TW" altLang="en-US" dirty="0" smtClean="0"/>
              <a:t>孩子就是最好的</a:t>
            </a:r>
            <a:r>
              <a:rPr lang="zh-TW" altLang="en-US" dirty="0" smtClean="0"/>
              <a:t>見證</a:t>
            </a:r>
            <a:endParaRPr lang="en-US" altLang="zh-TW" dirty="0" smtClean="0"/>
          </a:p>
          <a:p>
            <a:endParaRPr lang="en-US" altLang="zh-TW" dirty="0" smtClean="0"/>
          </a:p>
          <a:p>
            <a:pPr marL="457200" lvl="1" indent="0">
              <a:buNone/>
            </a:pPr>
            <a:r>
              <a:rPr lang="zh-TW" altLang="en-US" dirty="0" smtClean="0"/>
              <a:t>例子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zh-TW" altLang="en-US" dirty="0" smtClean="0"/>
              <a:t>分組討論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生日派對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母親節</a:t>
            </a:r>
            <a:r>
              <a:rPr lang="en-US" altLang="zh-TW" dirty="0" smtClean="0"/>
              <a:t>,</a:t>
            </a:r>
            <a:r>
              <a:rPr lang="zh-TW" altLang="en-US" dirty="0" smtClean="0"/>
              <a:t>父親節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萬聖</a:t>
            </a:r>
            <a:r>
              <a:rPr lang="zh-TW" altLang="en-US" dirty="0"/>
              <a:t>節</a:t>
            </a:r>
            <a:endParaRPr lang="en-US" altLang="zh-TW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00" b="1" dirty="0" smtClean="0"/>
              <a:t>抵擋世俗的潮流</a:t>
            </a:r>
            <a:endParaRPr lang="en-US" altLang="zh-TW" sz="4000" b="1" dirty="0"/>
          </a:p>
          <a:p>
            <a:r>
              <a:rPr lang="zh-TW" altLang="en-US" sz="4000" b="1" dirty="0" smtClean="0"/>
              <a:t>與非基督徒朋友交往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-19050"/>
            <a:ext cx="243840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/>
              <a:t>與非基督徒交往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76700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334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dirty="0" smtClean="0"/>
              <a:t>例子</a:t>
            </a:r>
            <a:r>
              <a:rPr lang="en-US" altLang="zh-TW" dirty="0" smtClean="0"/>
              <a:t>:</a:t>
            </a:r>
            <a:r>
              <a:rPr lang="zh-TW" altLang="en-US" dirty="0" smtClean="0"/>
              <a:t> 在各種小事上</a:t>
            </a:r>
            <a:r>
              <a:rPr lang="en-US" altLang="zh-TW" dirty="0" smtClean="0"/>
              <a:t>,</a:t>
            </a:r>
            <a:r>
              <a:rPr lang="zh-TW" altLang="en-US" dirty="0" smtClean="0"/>
              <a:t>檢驗世俗的潮流和我們做事的動機</a:t>
            </a:r>
            <a:endParaRPr lang="en-US" altLang="zh-TW" dirty="0" smtClean="0"/>
          </a:p>
          <a:p>
            <a:r>
              <a:rPr lang="zh-TW" altLang="en-US" dirty="0" smtClean="0"/>
              <a:t>小孩的生日聚會</a:t>
            </a:r>
            <a:endParaRPr lang="en-US" altLang="zh-TW" dirty="0" smtClean="0"/>
          </a:p>
          <a:p>
            <a:pPr lvl="1"/>
            <a:r>
              <a:rPr lang="zh-TW" altLang="en-US" dirty="0"/>
              <a:t>花錢去很</a:t>
            </a:r>
            <a:r>
              <a:rPr lang="en-US" altLang="zh-TW" dirty="0"/>
              <a:t>FANCY</a:t>
            </a:r>
            <a:r>
              <a:rPr lang="zh-TW" altLang="en-US" dirty="0"/>
              <a:t>的地方辦</a:t>
            </a:r>
            <a:r>
              <a:rPr lang="en-US" altLang="zh-TW" dirty="0"/>
              <a:t>PARTY,</a:t>
            </a:r>
            <a:r>
              <a:rPr lang="zh-TW" altLang="en-US" dirty="0"/>
              <a:t>把小</a:t>
            </a:r>
            <a:r>
              <a:rPr lang="zh-TW" altLang="en-US" dirty="0" smtClean="0"/>
              <a:t>孩打扮得像公主和王子</a:t>
            </a:r>
            <a:r>
              <a:rPr lang="en-US" altLang="zh-TW" dirty="0" smtClean="0"/>
              <a:t>,</a:t>
            </a:r>
            <a:r>
              <a:rPr lang="zh-TW" altLang="en-US" dirty="0" smtClean="0"/>
              <a:t>讓其他小朋友來給他慶生嗎</a:t>
            </a:r>
            <a:r>
              <a:rPr lang="en-US" altLang="zh-TW" dirty="0" smtClean="0"/>
              <a:t>?</a:t>
            </a:r>
          </a:p>
          <a:p>
            <a:pPr lvl="1"/>
            <a:r>
              <a:rPr lang="zh-TW" altLang="en-US" dirty="0"/>
              <a:t>我們傳達了甚麼訊息給小孩</a:t>
            </a:r>
            <a:r>
              <a:rPr lang="en-US" altLang="zh-TW" dirty="0" smtClean="0"/>
              <a:t>?</a:t>
            </a:r>
          </a:p>
          <a:p>
            <a:pPr marL="457200" lvl="1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</a:t>
            </a:r>
            <a:r>
              <a:rPr lang="en-US" altLang="zh-TW" dirty="0" smtClean="0"/>
              <a:t>(</a:t>
            </a:r>
            <a:r>
              <a:rPr lang="zh-TW" altLang="en-US" dirty="0" smtClean="0"/>
              <a:t>自我中心</a:t>
            </a:r>
            <a:r>
              <a:rPr lang="en-US" altLang="zh-TW" dirty="0" smtClean="0"/>
              <a:t>,</a:t>
            </a:r>
            <a:r>
              <a:rPr lang="zh-TW" altLang="en-US" dirty="0" smtClean="0"/>
              <a:t>靠物質慾望來滿足</a:t>
            </a:r>
            <a:r>
              <a:rPr lang="en-US" altLang="zh-TW" dirty="0" smtClean="0"/>
              <a:t>…)</a:t>
            </a:r>
          </a:p>
          <a:p>
            <a:pPr lvl="1"/>
            <a:r>
              <a:rPr lang="zh-TW" altLang="en-US" dirty="0" smtClean="0"/>
              <a:t>四歲以後</a:t>
            </a:r>
            <a:r>
              <a:rPr lang="en-US" altLang="zh-TW" dirty="0" smtClean="0"/>
              <a:t>,</a:t>
            </a:r>
            <a:r>
              <a:rPr lang="zh-TW" altLang="en-US" dirty="0" smtClean="0"/>
              <a:t>可以三四年一次邀請朋友慶生</a:t>
            </a:r>
            <a:r>
              <a:rPr lang="en-US" altLang="zh-TW" dirty="0" smtClean="0"/>
              <a:t>(</a:t>
            </a:r>
            <a:r>
              <a:rPr lang="zh-TW" altLang="en-US" dirty="0" smtClean="0"/>
              <a:t>家裡環境允許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生日代表長大懂事</a:t>
            </a:r>
            <a:r>
              <a:rPr lang="en-US" altLang="zh-TW" dirty="0" smtClean="0"/>
              <a:t>,</a:t>
            </a:r>
            <a:r>
              <a:rPr lang="zh-TW" altLang="en-US" dirty="0" smtClean="0"/>
              <a:t>付更多責任</a:t>
            </a:r>
            <a:endParaRPr lang="en-US" altLang="zh-TW" dirty="0"/>
          </a:p>
          <a:p>
            <a:pPr lvl="2"/>
            <a:r>
              <a:rPr lang="zh-TW" altLang="en-US" dirty="0" smtClean="0"/>
              <a:t>幫忙準備食物</a:t>
            </a:r>
            <a:r>
              <a:rPr lang="en-US" altLang="zh-TW" dirty="0" smtClean="0"/>
              <a:t>,</a:t>
            </a:r>
            <a:r>
              <a:rPr lang="zh-TW" altLang="en-US" dirty="0" smtClean="0"/>
              <a:t>學會招待服事別人</a:t>
            </a:r>
            <a:r>
              <a:rPr lang="en-US" altLang="zh-TW" dirty="0" smtClean="0"/>
              <a:t>.</a:t>
            </a:r>
          </a:p>
          <a:p>
            <a:pPr lvl="2"/>
            <a:r>
              <a:rPr lang="zh-TW" altLang="en-US" dirty="0" smtClean="0"/>
              <a:t>設計遊戲讓孩子家長更熟悉</a:t>
            </a:r>
            <a:r>
              <a:rPr lang="en-US" altLang="zh-TW" dirty="0" smtClean="0"/>
              <a:t>(</a:t>
            </a:r>
            <a:r>
              <a:rPr lang="zh-TW" altLang="en-US" dirty="0" smtClean="0"/>
              <a:t>關係比吃喝重要</a:t>
            </a:r>
            <a:r>
              <a:rPr lang="en-US" altLang="zh-TW" dirty="0" smtClean="0"/>
              <a:t>).</a:t>
            </a:r>
          </a:p>
          <a:p>
            <a:pPr lvl="2"/>
            <a:r>
              <a:rPr lang="zh-TW" altLang="en-US" dirty="0" smtClean="0"/>
              <a:t>父親為孩子的祝福禱告</a:t>
            </a:r>
            <a:r>
              <a:rPr lang="en-US" altLang="zh-TW" dirty="0" smtClean="0"/>
              <a:t>.</a:t>
            </a:r>
            <a:r>
              <a:rPr lang="zh-TW" altLang="en-US" dirty="0" smtClean="0"/>
              <a:t>  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做得好不好是一回事</a:t>
            </a:r>
            <a:r>
              <a:rPr lang="en-US" altLang="zh-TW" dirty="0" smtClean="0"/>
              <a:t>,</a:t>
            </a:r>
            <a:r>
              <a:rPr lang="zh-TW" altLang="en-US" dirty="0" smtClean="0"/>
              <a:t>但孩子會從小學會父母做事的動機</a:t>
            </a:r>
            <a:r>
              <a:rPr lang="en-US" altLang="zh-TW" dirty="0" smtClean="0"/>
              <a:t>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00" b="1" dirty="0" smtClean="0"/>
              <a:t>抵擋世俗的潮流</a:t>
            </a:r>
            <a:endParaRPr lang="en-US" altLang="zh-TW" sz="4000" b="1" dirty="0"/>
          </a:p>
          <a:p>
            <a:r>
              <a:rPr lang="zh-TW" altLang="en-US" sz="4000" b="1" dirty="0" smtClean="0"/>
              <a:t>與非基督徒朋友交往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-19050"/>
            <a:ext cx="243840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/>
              <a:t>與非基督徒交往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5818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dirty="0" smtClean="0"/>
              <a:t>父親節</a:t>
            </a:r>
            <a:r>
              <a:rPr lang="en-US" altLang="zh-TW" dirty="0"/>
              <a:t>,</a:t>
            </a:r>
            <a:r>
              <a:rPr lang="zh-TW" altLang="en-US" dirty="0" smtClean="0"/>
              <a:t>母親節</a:t>
            </a:r>
            <a:endParaRPr lang="en-US" altLang="zh-TW" dirty="0" smtClean="0"/>
          </a:p>
          <a:p>
            <a:pPr lvl="1"/>
            <a:r>
              <a:rPr lang="zh-TW" altLang="en-US" dirty="0"/>
              <a:t>上館子</a:t>
            </a:r>
            <a:r>
              <a:rPr lang="en-US" altLang="zh-TW" dirty="0"/>
              <a:t>,</a:t>
            </a:r>
            <a:r>
              <a:rPr lang="zh-TW" altLang="en-US" dirty="0"/>
              <a:t>送禮物</a:t>
            </a:r>
            <a:r>
              <a:rPr lang="en-US" altLang="zh-TW" dirty="0"/>
              <a:t>,</a:t>
            </a:r>
            <a:r>
              <a:rPr lang="zh-TW" altLang="en-US" dirty="0"/>
              <a:t>買蛋糕</a:t>
            </a:r>
            <a:r>
              <a:rPr lang="en-US" altLang="zh-TW" dirty="0"/>
              <a:t>??</a:t>
            </a:r>
          </a:p>
          <a:p>
            <a:pPr lvl="1"/>
            <a:r>
              <a:rPr lang="zh-TW" altLang="en-US" dirty="0"/>
              <a:t>吃飯或家庭敬拜的時候</a:t>
            </a:r>
            <a:r>
              <a:rPr lang="en-US" altLang="zh-TW" dirty="0"/>
              <a:t>,</a:t>
            </a:r>
            <a:r>
              <a:rPr lang="zh-TW" altLang="en-US" dirty="0"/>
              <a:t>孩子向父母表達感謝</a:t>
            </a:r>
            <a:r>
              <a:rPr lang="en-US" altLang="zh-TW" dirty="0"/>
              <a:t>(</a:t>
            </a:r>
            <a:r>
              <a:rPr lang="zh-TW" altLang="en-US" dirty="0"/>
              <a:t>由父母先示範</a:t>
            </a:r>
            <a:r>
              <a:rPr lang="en-US" altLang="zh-TW" dirty="0"/>
              <a:t>),</a:t>
            </a:r>
            <a:r>
              <a:rPr lang="zh-TW" altLang="en-US" dirty="0"/>
              <a:t>學習語言上愛的表達</a:t>
            </a:r>
            <a:r>
              <a:rPr lang="en-US" altLang="zh-TW" dirty="0"/>
              <a:t>.</a:t>
            </a:r>
          </a:p>
          <a:p>
            <a:pPr lvl="1"/>
            <a:r>
              <a:rPr lang="zh-TW" altLang="en-US" dirty="0"/>
              <a:t>帶著小孩做卡片蛋糕</a:t>
            </a:r>
            <a:r>
              <a:rPr lang="en-US" altLang="zh-TW" dirty="0"/>
              <a:t>.</a:t>
            </a:r>
            <a:endParaRPr lang="en-US" altLang="zh-TW" dirty="0" smtClean="0"/>
          </a:p>
          <a:p>
            <a:r>
              <a:rPr lang="zh-TW" altLang="en-US" dirty="0" smtClean="0"/>
              <a:t>萬聖節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基督徒要參加 </a:t>
            </a:r>
            <a:r>
              <a:rPr lang="en-US" altLang="zh-TW" dirty="0" err="1" smtClean="0"/>
              <a:t>trick&amp;treat</a:t>
            </a:r>
            <a:r>
              <a:rPr lang="en-US" altLang="zh-TW" dirty="0" smtClean="0"/>
              <a:t>?</a:t>
            </a:r>
          </a:p>
          <a:p>
            <a:pPr lvl="1"/>
            <a:r>
              <a:rPr lang="zh-TW" altLang="en-US" dirty="0" smtClean="0"/>
              <a:t>有</a:t>
            </a:r>
            <a:r>
              <a:rPr lang="zh-TW" altLang="en-US" dirty="0"/>
              <a:t>其</a:t>
            </a:r>
            <a:r>
              <a:rPr lang="zh-TW" altLang="en-US" dirty="0" smtClean="0"/>
              <a:t>他方式嗎</a:t>
            </a:r>
            <a:r>
              <a:rPr lang="en-US" altLang="zh-TW" dirty="0"/>
              <a:t>?</a:t>
            </a:r>
            <a:endParaRPr lang="en-US" altLang="zh-TW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zh-TW" altLang="en-US" dirty="0" smtClean="0"/>
              <a:t>重點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en-US" altLang="zh-TW" dirty="0" smtClean="0"/>
              <a:t>(1)</a:t>
            </a:r>
            <a:r>
              <a:rPr lang="zh-TW" altLang="en-US" dirty="0" smtClean="0"/>
              <a:t> 基督徒的價值觀和行為</a:t>
            </a:r>
            <a:r>
              <a:rPr lang="en-US" altLang="zh-TW" dirty="0" smtClean="0"/>
              <a:t>,</a:t>
            </a:r>
            <a:r>
              <a:rPr lang="zh-TW" altLang="en-US" dirty="0" smtClean="0"/>
              <a:t>是和別人不一樣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en-US" altLang="zh-TW" dirty="0" smtClean="0"/>
              <a:t>(2)</a:t>
            </a:r>
            <a:r>
              <a:rPr lang="zh-TW" altLang="en-US" dirty="0" smtClean="0"/>
              <a:t> 教導孩子有信心的去應對別人異樣的眼光</a:t>
            </a: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 dirty="0"/>
              <a:t>抵擋世俗的潮流</a:t>
            </a:r>
            <a:endParaRPr lang="en-US" altLang="zh-TW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-19050"/>
            <a:ext cx="243840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/>
              <a:t>與非基督徒交往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78748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95401"/>
            <a:ext cx="8229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b="1" dirty="0" smtClean="0"/>
              <a:t>避免比較 </a:t>
            </a:r>
            <a:r>
              <a:rPr lang="en-US" altLang="zh-TW" b="1" dirty="0" smtClean="0"/>
              <a:t>(</a:t>
            </a:r>
            <a:r>
              <a:rPr lang="zh-TW" altLang="en-US" b="1" dirty="0" smtClean="0"/>
              <a:t>和外人或自己小孩之間</a:t>
            </a:r>
            <a:r>
              <a:rPr lang="en-US" altLang="zh-TW" b="1" dirty="0" smtClean="0"/>
              <a:t>)</a:t>
            </a:r>
          </a:p>
          <a:p>
            <a:pPr marL="0" indent="0">
              <a:buNone/>
            </a:pPr>
            <a:r>
              <a:rPr lang="zh-TW" altLang="en-US" b="1" dirty="0" smtClean="0"/>
              <a:t>誇</a:t>
            </a:r>
            <a:r>
              <a:rPr lang="zh-TW" altLang="en-US" b="1" dirty="0"/>
              <a:t>獎和鼓勵</a:t>
            </a:r>
            <a:endParaRPr lang="en-US" altLang="zh-TW" b="1" dirty="0"/>
          </a:p>
          <a:p>
            <a:r>
              <a:rPr lang="zh-TW" altLang="en-US" dirty="0"/>
              <a:t>誇獎和鼓勵的重要</a:t>
            </a:r>
            <a:r>
              <a:rPr lang="zh-TW" altLang="en-US" dirty="0" smtClean="0"/>
              <a:t>性</a:t>
            </a:r>
            <a:endParaRPr lang="en-US" altLang="zh-TW" dirty="0" smtClean="0"/>
          </a:p>
          <a:p>
            <a:r>
              <a:rPr lang="zh-TW" altLang="en-US" dirty="0" smtClean="0"/>
              <a:t>空</a:t>
            </a:r>
            <a:r>
              <a:rPr lang="zh-TW" altLang="en-US" dirty="0"/>
              <a:t>洞的誇</a:t>
            </a:r>
            <a:r>
              <a:rPr lang="zh-TW" altLang="en-US" dirty="0" smtClean="0"/>
              <a:t>獎</a:t>
            </a:r>
            <a:endParaRPr lang="en-US" altLang="zh-TW" dirty="0" smtClean="0"/>
          </a:p>
          <a:p>
            <a:r>
              <a:rPr lang="zh-TW" altLang="en-US" dirty="0" smtClean="0"/>
              <a:t>不</a:t>
            </a:r>
            <a:r>
              <a:rPr lang="zh-TW" altLang="en-US" dirty="0"/>
              <a:t>恰當的誇獎</a:t>
            </a:r>
            <a:endParaRPr lang="en-US" altLang="zh-TW" dirty="0"/>
          </a:p>
          <a:p>
            <a:pPr lvl="1"/>
            <a:r>
              <a:rPr lang="zh-TW" altLang="en-US" dirty="0"/>
              <a:t>不要誇獎小孩聰</a:t>
            </a:r>
            <a:r>
              <a:rPr lang="zh-TW" altLang="en-US" dirty="0" smtClean="0"/>
              <a:t>明漂亮</a:t>
            </a:r>
            <a:r>
              <a:rPr lang="en-US" altLang="zh-TW" dirty="0" smtClean="0"/>
              <a:t>,</a:t>
            </a:r>
            <a:r>
              <a:rPr lang="zh-TW" altLang="en-US" dirty="0" smtClean="0"/>
              <a:t>或者和</a:t>
            </a:r>
            <a:r>
              <a:rPr lang="zh-TW" altLang="en-US" dirty="0"/>
              <a:t>別人比較</a:t>
            </a:r>
            <a:endParaRPr lang="en-US" altLang="zh-TW" dirty="0"/>
          </a:p>
          <a:p>
            <a:pPr lvl="1"/>
            <a:r>
              <a:rPr lang="zh-TW" altLang="en-US" dirty="0"/>
              <a:t>多誇獎屬靈上的品格</a:t>
            </a:r>
            <a:r>
              <a:rPr lang="en-US" altLang="zh-TW" dirty="0"/>
              <a:t>(</a:t>
            </a:r>
            <a:r>
              <a:rPr lang="zh-TW" altLang="en-US" dirty="0"/>
              <a:t>努力</a:t>
            </a:r>
            <a:r>
              <a:rPr lang="en-US" altLang="zh-TW" dirty="0"/>
              <a:t>,</a:t>
            </a:r>
            <a:r>
              <a:rPr lang="zh-TW" altLang="en-US" dirty="0"/>
              <a:t>有愛心</a:t>
            </a:r>
            <a:r>
              <a:rPr lang="en-US" altLang="zh-TW" dirty="0"/>
              <a:t>,</a:t>
            </a:r>
            <a:r>
              <a:rPr lang="zh-TW" altLang="en-US" dirty="0"/>
              <a:t>體</a:t>
            </a:r>
            <a:r>
              <a:rPr lang="zh-TW" altLang="en-US" dirty="0" smtClean="0"/>
              <a:t>貼</a:t>
            </a:r>
            <a:r>
              <a:rPr lang="en-US" altLang="zh-TW" dirty="0" smtClean="0"/>
              <a:t>,</a:t>
            </a:r>
            <a:r>
              <a:rPr lang="zh-TW" altLang="en-US" dirty="0" smtClean="0"/>
              <a:t>順服</a:t>
            </a:r>
            <a:r>
              <a:rPr lang="en-US" altLang="zh-TW" dirty="0" smtClean="0"/>
              <a:t>…)</a:t>
            </a:r>
            <a:endParaRPr lang="en-US" altLang="zh-TW" dirty="0"/>
          </a:p>
          <a:p>
            <a:pPr lvl="1"/>
            <a:r>
              <a:rPr lang="en-US" altLang="zh-TW" dirty="0" smtClean="0"/>
              <a:t>STANFORD(</a:t>
            </a:r>
            <a:r>
              <a:rPr lang="en-US" dirty="0" smtClean="0"/>
              <a:t>Carol </a:t>
            </a:r>
            <a:r>
              <a:rPr lang="en-US" dirty="0" err="1"/>
              <a:t>Dweck</a:t>
            </a:r>
            <a:r>
              <a:rPr lang="en-US" altLang="zh-TW" dirty="0"/>
              <a:t>)</a:t>
            </a:r>
            <a:r>
              <a:rPr lang="zh-TW" altLang="en-US" dirty="0"/>
              <a:t>的研究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00" b="1" dirty="0" smtClean="0"/>
              <a:t>鼓勵孩子</a:t>
            </a:r>
            <a:r>
              <a:rPr lang="zh-TW" altLang="en-US" sz="4000" b="1" dirty="0" smtClean="0"/>
              <a:t>的屬靈品格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-19050"/>
            <a:ext cx="274320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/>
              <a:t>培養孩子屬靈品格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14916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4280"/>
            <a:ext cx="8229600" cy="580132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TW" altLang="en-US" dirty="0" smtClean="0"/>
              <a:t>例子</a:t>
            </a:r>
            <a:r>
              <a:rPr lang="en-US" altLang="zh-TW" dirty="0" smtClean="0"/>
              <a:t>1: </a:t>
            </a:r>
            <a:r>
              <a:rPr lang="zh-TW" altLang="en-US" dirty="0" smtClean="0"/>
              <a:t>小孩吃飯時突然問</a:t>
            </a:r>
            <a:r>
              <a:rPr lang="en-US" altLang="zh-TW" dirty="0" smtClean="0"/>
              <a:t>DADDY,</a:t>
            </a:r>
            <a:r>
              <a:rPr lang="zh-TW" altLang="en-US" dirty="0" smtClean="0"/>
              <a:t>小時候是不是很窮</a:t>
            </a:r>
            <a:r>
              <a:rPr lang="en-US" altLang="zh-TW" dirty="0" smtClean="0"/>
              <a:t>,</a:t>
            </a:r>
            <a:r>
              <a:rPr lang="zh-TW" altLang="en-US" dirty="0"/>
              <a:t>是</a:t>
            </a:r>
            <a:r>
              <a:rPr lang="zh-TW" altLang="en-US" dirty="0" smtClean="0"/>
              <a:t>不是爺爺很早就死掉</a:t>
            </a:r>
            <a:r>
              <a:rPr lang="en-US" altLang="zh-TW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zh-TW" altLang="en-US" dirty="0"/>
              <a:t>該怎麼回答</a:t>
            </a:r>
            <a:r>
              <a:rPr lang="en-US" altLang="zh-TW" dirty="0" smtClean="0"/>
              <a:t>?</a:t>
            </a:r>
          </a:p>
          <a:p>
            <a:pPr>
              <a:lnSpc>
                <a:spcPct val="120000"/>
              </a:lnSpc>
            </a:pPr>
            <a:r>
              <a:rPr lang="zh-TW" altLang="en-US" dirty="0" smtClean="0"/>
              <a:t>不好的回答</a:t>
            </a:r>
            <a:r>
              <a:rPr lang="en-US" altLang="zh-TW" dirty="0" smtClean="0"/>
              <a:t>:</a:t>
            </a:r>
            <a:r>
              <a:rPr lang="zh-TW" altLang="en-US" dirty="0" smtClean="0"/>
              <a:t> 對啊</a:t>
            </a:r>
            <a:r>
              <a:rPr lang="en-US" altLang="zh-TW" dirty="0" smtClean="0"/>
              <a:t>,</a:t>
            </a:r>
            <a:r>
              <a:rPr lang="zh-TW" altLang="en-US" dirty="0" smtClean="0"/>
              <a:t>所以你要努力念書</a:t>
            </a:r>
            <a:r>
              <a:rPr lang="en-US" altLang="zh-TW" dirty="0" smtClean="0"/>
              <a:t>,</a:t>
            </a:r>
            <a:r>
              <a:rPr lang="zh-TW" altLang="en-US" dirty="0" smtClean="0"/>
              <a:t>長大賺很多錢</a:t>
            </a:r>
            <a:r>
              <a:rPr lang="en-US" altLang="zh-TW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altLang="zh-TW" dirty="0" smtClean="0"/>
              <a:t>E.G.</a:t>
            </a:r>
            <a:r>
              <a:rPr lang="zh-TW" altLang="en-US" dirty="0" smtClean="0"/>
              <a:t> 我</a:t>
            </a:r>
            <a:r>
              <a:rPr lang="zh-TW" altLang="en-US" dirty="0"/>
              <a:t>就反問</a:t>
            </a:r>
            <a:r>
              <a:rPr lang="zh-TW" altLang="en-US" dirty="0" smtClean="0"/>
              <a:t>他</a:t>
            </a:r>
            <a:r>
              <a:rPr lang="en-US" altLang="zh-TW" dirty="0" smtClean="0"/>
              <a:t>,</a:t>
            </a:r>
            <a:r>
              <a:rPr lang="zh-TW" altLang="en-US" dirty="0" smtClean="0"/>
              <a:t>很窮的話好還是不好</a:t>
            </a:r>
            <a:r>
              <a:rPr lang="en-US" altLang="zh-TW" dirty="0"/>
              <a:t>?</a:t>
            </a:r>
            <a:endParaRPr lang="en-US" altLang="zh-TW" dirty="0" smtClean="0"/>
          </a:p>
          <a:p>
            <a:pPr>
              <a:lnSpc>
                <a:spcPct val="120000"/>
              </a:lnSpc>
            </a:pPr>
            <a:r>
              <a:rPr lang="zh-TW" altLang="en-US" dirty="0"/>
              <a:t>他說不好</a:t>
            </a:r>
            <a:r>
              <a:rPr lang="en-US" altLang="zh-TW" dirty="0" smtClean="0"/>
              <a:t>,</a:t>
            </a:r>
            <a:r>
              <a:rPr lang="zh-TW" altLang="en-US" dirty="0" smtClean="0"/>
              <a:t>所以要努力工作</a:t>
            </a:r>
            <a:endParaRPr lang="en-US" altLang="zh-TW" dirty="0" smtClean="0"/>
          </a:p>
          <a:p>
            <a:pPr>
              <a:lnSpc>
                <a:spcPct val="120000"/>
              </a:lnSpc>
            </a:pPr>
            <a:r>
              <a:rPr lang="en-US" altLang="zh-TW" dirty="0" smtClean="0"/>
              <a:t>(1)</a:t>
            </a:r>
            <a:r>
              <a:rPr lang="zh-TW" altLang="en-US" dirty="0" smtClean="0"/>
              <a:t>對</a:t>
            </a:r>
            <a:r>
              <a:rPr lang="en-US" altLang="zh-TW" dirty="0" smtClean="0"/>
              <a:t>,</a:t>
            </a:r>
            <a:r>
              <a:rPr lang="zh-TW" altLang="en-US" dirty="0" smtClean="0"/>
              <a:t>要努力發揮神給我們的</a:t>
            </a:r>
            <a:r>
              <a:rPr lang="zh-TW" altLang="en-US" dirty="0"/>
              <a:t>恩賜</a:t>
            </a:r>
            <a:r>
              <a:rPr lang="en-US" altLang="zh-TW" dirty="0" smtClean="0"/>
              <a:t>,</a:t>
            </a:r>
            <a:r>
              <a:rPr lang="zh-TW" altLang="en-US" dirty="0" smtClean="0"/>
              <a:t>工作賺錢</a:t>
            </a:r>
            <a:r>
              <a:rPr lang="en-US" altLang="zh-TW" dirty="0" smtClean="0"/>
              <a:t>,</a:t>
            </a:r>
            <a:r>
              <a:rPr lang="zh-TW" altLang="en-US" dirty="0" smtClean="0"/>
              <a:t>感恩</a:t>
            </a:r>
            <a:r>
              <a:rPr lang="en-US" altLang="zh-TW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altLang="zh-TW" dirty="0" smtClean="0"/>
              <a:t>(2)</a:t>
            </a:r>
            <a:r>
              <a:rPr lang="zh-TW" altLang="en-US" dirty="0" smtClean="0"/>
              <a:t>但是如果神是讓我們經歷貧窮的話</a:t>
            </a:r>
            <a:r>
              <a:rPr lang="en-US" altLang="zh-TW" dirty="0" smtClean="0"/>
              <a:t>,</a:t>
            </a:r>
            <a:r>
              <a:rPr lang="zh-TW" altLang="en-US" dirty="0"/>
              <a:t>有沒有甚麼好處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  </a:t>
            </a:r>
            <a:r>
              <a:rPr lang="en-US" altLang="zh-TW" dirty="0" smtClean="0"/>
              <a:t>=&gt;</a:t>
            </a:r>
            <a:r>
              <a:rPr lang="zh-TW" altLang="en-US" dirty="0" smtClean="0"/>
              <a:t>財主進天國很難</a:t>
            </a:r>
            <a:r>
              <a:rPr lang="en-US" altLang="zh-TW" dirty="0" smtClean="0"/>
              <a:t>,</a:t>
            </a:r>
            <a:r>
              <a:rPr lang="zh-TW" altLang="en-US" dirty="0" smtClean="0"/>
              <a:t>貧窮讓我們學會體諒別人</a:t>
            </a:r>
            <a:r>
              <a:rPr lang="en-US" altLang="zh-TW" dirty="0" smtClean="0"/>
              <a:t>,</a:t>
            </a:r>
            <a:r>
              <a:rPr lang="zh-TW" altLang="en-US" dirty="0" smtClean="0"/>
              <a:t>尋求</a:t>
            </a:r>
            <a:r>
              <a:rPr lang="zh-TW" altLang="en-US" dirty="0" smtClean="0"/>
              <a:t>上帝</a:t>
            </a:r>
            <a:endParaRPr lang="en-US" altLang="zh-TW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zh-TW" altLang="en-US" dirty="0"/>
              <a:t>例子</a:t>
            </a:r>
            <a:r>
              <a:rPr lang="en-US" altLang="zh-TW" dirty="0"/>
              <a:t>2:</a:t>
            </a:r>
            <a:r>
              <a:rPr lang="zh-TW" altLang="en-US" dirty="0"/>
              <a:t> 賽跑的新聞 </a:t>
            </a:r>
            <a:r>
              <a:rPr lang="en-US" altLang="zh-TW" dirty="0"/>
              <a:t>(</a:t>
            </a:r>
            <a:r>
              <a:rPr lang="zh-TW" altLang="en-US" dirty="0"/>
              <a:t>學習謙卑誠實的品格</a:t>
            </a:r>
            <a:r>
              <a:rPr lang="en-US" altLang="zh-TW" dirty="0"/>
              <a:t>)</a:t>
            </a: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-19050"/>
            <a:ext cx="274320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/>
              <a:t>培養孩子屬靈品格</a:t>
            </a:r>
            <a:endParaRPr lang="en-US" sz="24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3515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00" b="1" dirty="0" smtClean="0"/>
              <a:t>抓住機會教育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623074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大綱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1"/>
            <a:ext cx="8839200" cy="5257799"/>
          </a:xfrm>
        </p:spPr>
        <p:txBody>
          <a:bodyPr>
            <a:noAutofit/>
          </a:bodyPr>
          <a:lstStyle/>
          <a:p>
            <a:r>
              <a:rPr lang="en-US" altLang="zh-TW" dirty="0" smtClean="0">
                <a:latin typeface="+mn-ea"/>
              </a:rPr>
              <a:t>4/11 	</a:t>
            </a:r>
            <a:r>
              <a:rPr lang="zh-TW" altLang="en-US" dirty="0" smtClean="0">
                <a:latin typeface="+mn-ea"/>
              </a:rPr>
              <a:t>教養</a:t>
            </a:r>
            <a:r>
              <a:rPr lang="zh-TW" altLang="en-US" dirty="0">
                <a:latin typeface="+mn-ea"/>
              </a:rPr>
              <a:t>兒女的根基</a:t>
            </a:r>
          </a:p>
          <a:p>
            <a:r>
              <a:rPr lang="en-US" altLang="zh-TW" dirty="0" smtClean="0">
                <a:latin typeface="+mn-ea"/>
              </a:rPr>
              <a:t>4/18 	</a:t>
            </a:r>
            <a:r>
              <a:rPr lang="zh-TW" altLang="en-US" dirty="0" smtClean="0">
                <a:latin typeface="+mn-ea"/>
              </a:rPr>
              <a:t>幼兒</a:t>
            </a:r>
            <a:r>
              <a:rPr lang="zh-TW" altLang="en-US" dirty="0">
                <a:latin typeface="+mn-ea"/>
              </a:rPr>
              <a:t>教養</a:t>
            </a:r>
            <a:r>
              <a:rPr lang="en-US" altLang="zh-TW" dirty="0">
                <a:latin typeface="+mn-ea"/>
              </a:rPr>
              <a:t>I (</a:t>
            </a:r>
            <a:r>
              <a:rPr lang="zh-TW" altLang="en-US" dirty="0">
                <a:latin typeface="+mn-ea"/>
              </a:rPr>
              <a:t>養育者</a:t>
            </a:r>
            <a:r>
              <a:rPr lang="en-US" altLang="zh-TW" dirty="0">
                <a:latin typeface="+mn-ea"/>
              </a:rPr>
              <a:t>0-6m,</a:t>
            </a:r>
            <a:r>
              <a:rPr lang="zh-TW" altLang="en-US" dirty="0">
                <a:latin typeface="+mn-ea"/>
              </a:rPr>
              <a:t>訓練者</a:t>
            </a:r>
            <a:r>
              <a:rPr lang="en-US" altLang="zh-TW" dirty="0">
                <a:latin typeface="+mn-ea"/>
              </a:rPr>
              <a:t>6m-4yr)</a:t>
            </a:r>
          </a:p>
          <a:p>
            <a:r>
              <a:rPr lang="en-US" altLang="zh-TW" dirty="0" smtClean="0">
                <a:latin typeface="+mn-ea"/>
              </a:rPr>
              <a:t>4/25 	</a:t>
            </a:r>
            <a:r>
              <a:rPr lang="zh-TW" altLang="en-US" dirty="0" smtClean="0">
                <a:latin typeface="+mn-ea"/>
              </a:rPr>
              <a:t>愛</a:t>
            </a:r>
            <a:r>
              <a:rPr lang="zh-TW" altLang="en-US" dirty="0">
                <a:latin typeface="+mn-ea"/>
              </a:rPr>
              <a:t>與管教</a:t>
            </a:r>
            <a:r>
              <a:rPr lang="en-US" altLang="zh-TW" dirty="0">
                <a:latin typeface="+mn-ea"/>
              </a:rPr>
              <a:t> </a:t>
            </a:r>
          </a:p>
          <a:p>
            <a:r>
              <a:rPr lang="en-US" altLang="zh-TW" dirty="0" smtClean="0">
                <a:latin typeface="+mn-ea"/>
              </a:rPr>
              <a:t>5/2 	</a:t>
            </a:r>
            <a:r>
              <a:rPr lang="zh-TW" altLang="en-US" dirty="0" smtClean="0">
                <a:latin typeface="+mn-ea"/>
              </a:rPr>
              <a:t>幼兒</a:t>
            </a:r>
            <a:r>
              <a:rPr lang="zh-TW" altLang="en-US" dirty="0">
                <a:latin typeface="+mn-ea"/>
              </a:rPr>
              <a:t>教養</a:t>
            </a:r>
            <a:r>
              <a:rPr lang="en-US" altLang="zh-TW" dirty="0">
                <a:latin typeface="+mn-ea"/>
              </a:rPr>
              <a:t>II (</a:t>
            </a:r>
            <a:r>
              <a:rPr lang="zh-TW" altLang="en-US" dirty="0">
                <a:latin typeface="+mn-ea"/>
              </a:rPr>
              <a:t>老師</a:t>
            </a:r>
            <a:r>
              <a:rPr lang="en-US" altLang="zh-TW" dirty="0" smtClean="0">
                <a:latin typeface="+mn-ea"/>
              </a:rPr>
              <a:t>4-12yr)</a:t>
            </a:r>
          </a:p>
          <a:p>
            <a:r>
              <a:rPr lang="en-US" altLang="zh-TW" dirty="0" smtClean="0">
                <a:latin typeface="+mn-ea"/>
              </a:rPr>
              <a:t>5/9</a:t>
            </a:r>
            <a:r>
              <a:rPr lang="zh-TW" altLang="en-US" dirty="0" smtClean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	</a:t>
            </a:r>
            <a:r>
              <a:rPr lang="zh-CN" altLang="en-US" dirty="0" smtClean="0">
                <a:latin typeface="+mn-ea"/>
                <a:cs typeface="SimSun" panose="02010600030101010101" pitchFamily="2" charset="-122"/>
              </a:rPr>
              <a:t>抵</a:t>
            </a:r>
            <a:r>
              <a:rPr lang="zh-CN" altLang="en-US" dirty="0">
                <a:latin typeface="+mn-ea"/>
                <a:cs typeface="SimSun" panose="02010600030101010101" pitchFamily="2" charset="-122"/>
              </a:rPr>
              <a:t>擋世俗</a:t>
            </a:r>
            <a:r>
              <a:rPr lang="zh-CN" altLang="en-US" dirty="0" smtClean="0">
                <a:latin typeface="+mn-ea"/>
                <a:cs typeface="SimSun" panose="02010600030101010101" pitchFamily="2" charset="-122"/>
              </a:rPr>
              <a:t>潮流</a:t>
            </a:r>
            <a:endParaRPr lang="en-US" altLang="zh-CN" dirty="0" smtClean="0">
              <a:latin typeface="+mn-ea"/>
              <a:cs typeface="SimSun" panose="02010600030101010101" pitchFamily="2" charset="-122"/>
            </a:endParaRPr>
          </a:p>
          <a:p>
            <a:r>
              <a:rPr lang="en-US" altLang="zh-TW" dirty="0" smtClean="0">
                <a:latin typeface="+mn-ea"/>
                <a:cs typeface="SimSun" panose="02010600030101010101" pitchFamily="2" charset="-122"/>
              </a:rPr>
              <a:t>5/16 </a:t>
            </a:r>
            <a:r>
              <a:rPr lang="en-US" altLang="zh-TW" dirty="0">
                <a:latin typeface="+mn-ea"/>
                <a:cs typeface="SimSun" panose="02010600030101010101" pitchFamily="2" charset="-122"/>
              </a:rPr>
              <a:t>      </a:t>
            </a:r>
            <a:r>
              <a:rPr lang="en-US" altLang="zh-TW" dirty="0" smtClean="0">
                <a:latin typeface="+mn-ea"/>
                <a:cs typeface="SimSun" panose="02010600030101010101" pitchFamily="2" charset="-122"/>
              </a:rPr>
              <a:t> </a:t>
            </a:r>
            <a:r>
              <a:rPr lang="zh-TW" altLang="en-US" dirty="0" smtClean="0">
                <a:latin typeface="+mn-ea"/>
                <a:cs typeface="SimSun" panose="02010600030101010101" pitchFamily="2" charset="-122"/>
              </a:rPr>
              <a:t>如何</a:t>
            </a:r>
            <a:r>
              <a:rPr lang="zh-TW" altLang="en-US" dirty="0">
                <a:latin typeface="+mn-ea"/>
                <a:cs typeface="SimSun" panose="02010600030101010101" pitchFamily="2" charset="-122"/>
              </a:rPr>
              <a:t>為孩子禱告</a:t>
            </a:r>
            <a:r>
              <a:rPr lang="en-US" altLang="zh-TW" dirty="0">
                <a:latin typeface="+mn-ea"/>
                <a:cs typeface="SimSun" panose="02010600030101010101" pitchFamily="2" charset="-122"/>
              </a:rPr>
              <a:t>,</a:t>
            </a:r>
            <a:r>
              <a:rPr lang="zh-TW" altLang="en-US" dirty="0">
                <a:latin typeface="+mn-ea"/>
                <a:cs typeface="SimSun" panose="02010600030101010101" pitchFamily="2" charset="-122"/>
              </a:rPr>
              <a:t>學習交託</a:t>
            </a:r>
            <a:endParaRPr lang="zh-TW" altLang="en-US" dirty="0">
              <a:latin typeface="+mn-ea"/>
            </a:endParaRPr>
          </a:p>
          <a:p>
            <a:r>
              <a:rPr lang="en-US" altLang="zh-TW" b="1" dirty="0" smtClean="0">
                <a:solidFill>
                  <a:srgbClr val="C00000"/>
                </a:solidFill>
                <a:latin typeface="+mn-ea"/>
              </a:rPr>
              <a:t>5/23	</a:t>
            </a:r>
            <a:r>
              <a:rPr lang="zh-TW" altLang="en-US" b="1" dirty="0" smtClean="0">
                <a:solidFill>
                  <a:srgbClr val="C00000"/>
                </a:solidFill>
                <a:latin typeface="+mn-ea"/>
              </a:rPr>
              <a:t>停課 </a:t>
            </a:r>
            <a:r>
              <a:rPr lang="en-US" altLang="zh-TW" b="1" dirty="0" smtClean="0">
                <a:solidFill>
                  <a:srgbClr val="C00000"/>
                </a:solidFill>
                <a:latin typeface="+mn-ea"/>
              </a:rPr>
              <a:t>(Memorial Day Weekend)</a:t>
            </a:r>
          </a:p>
          <a:p>
            <a:r>
              <a:rPr lang="en-US" altLang="zh-TW" b="1" dirty="0" smtClean="0">
                <a:solidFill>
                  <a:srgbClr val="C00000"/>
                </a:solidFill>
                <a:latin typeface="+mn-ea"/>
              </a:rPr>
              <a:t>5/30</a:t>
            </a:r>
            <a:r>
              <a:rPr lang="zh-TW" altLang="en-US" b="1" dirty="0" smtClean="0">
                <a:solidFill>
                  <a:srgbClr val="C00000"/>
                </a:solidFill>
                <a:latin typeface="+mn-ea"/>
              </a:rPr>
              <a:t> </a:t>
            </a:r>
            <a:r>
              <a:rPr lang="en-US" altLang="zh-TW" b="1" dirty="0" smtClean="0">
                <a:solidFill>
                  <a:srgbClr val="C00000"/>
                </a:solidFill>
                <a:latin typeface="+mn-ea"/>
              </a:rPr>
              <a:t>	Q&amp;A</a:t>
            </a:r>
            <a:r>
              <a:rPr lang="zh-TW" altLang="en-US" b="1" dirty="0" smtClean="0">
                <a:solidFill>
                  <a:srgbClr val="C00000"/>
                </a:solidFill>
                <a:latin typeface="+mn-ea"/>
              </a:rPr>
              <a:t> </a:t>
            </a:r>
            <a:r>
              <a:rPr lang="en-US" altLang="zh-TW" b="1" dirty="0" smtClean="0">
                <a:solidFill>
                  <a:srgbClr val="C00000"/>
                </a:solidFill>
                <a:latin typeface="+mn-ea"/>
              </a:rPr>
              <a:t>Panel (3:30-5:00PM); Potluck</a:t>
            </a:r>
            <a:endParaRPr lang="zh-TW" altLang="en-US" b="1" dirty="0">
              <a:solidFill>
                <a:srgbClr val="C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886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3600" dirty="0"/>
              <a:t>作业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991600" cy="5715000"/>
          </a:xfrm>
        </p:spPr>
        <p:txBody>
          <a:bodyPr>
            <a:normAutofit/>
          </a:bodyPr>
          <a:lstStyle/>
          <a:p>
            <a:pPr lvl="0"/>
            <a:r>
              <a:rPr lang="zh-TW" altLang="en-US" sz="2400" dirty="0"/>
              <a:t>劉志雄</a:t>
            </a:r>
            <a:r>
              <a:rPr lang="en-US" altLang="zh-TW" sz="2400" dirty="0"/>
              <a:t>,</a:t>
            </a:r>
            <a:r>
              <a:rPr lang="zh-TW" altLang="en-US" sz="2400" dirty="0"/>
              <a:t> 優秀是訓練出來的 </a:t>
            </a:r>
            <a:r>
              <a:rPr lang="en-US" altLang="zh-TW" sz="2400" dirty="0" smtClean="0"/>
              <a:t>VI</a:t>
            </a:r>
            <a:endParaRPr lang="en-US" altLang="zh-TW" sz="2400" dirty="0"/>
          </a:p>
          <a:p>
            <a:pPr lvl="0" indent="0">
              <a:buNone/>
            </a:pPr>
            <a:r>
              <a:rPr lang="en-US" altLang="zh-TW" sz="2400" dirty="0">
                <a:hlinkClick r:id="rId2"/>
              </a:rPr>
              <a:t>https://</a:t>
            </a:r>
            <a:r>
              <a:rPr lang="en-US" altLang="zh-TW" sz="2400" dirty="0" smtClean="0">
                <a:hlinkClick r:id="rId2"/>
              </a:rPr>
              <a:t>www.youtube.com/watch?v=n-sSK2qt1bM</a:t>
            </a:r>
            <a:endParaRPr lang="en-US" altLang="zh-TW" sz="2400" dirty="0" smtClean="0"/>
          </a:p>
          <a:p>
            <a:pPr lvl="0" indent="0">
              <a:buNone/>
            </a:pPr>
            <a:r>
              <a:rPr lang="en-US" altLang="zh-TW" sz="2400" dirty="0" smtClean="0"/>
              <a:t>Q</a:t>
            </a:r>
            <a:r>
              <a:rPr lang="en-US" altLang="zh-TW" sz="2400" dirty="0"/>
              <a:t>:</a:t>
            </a:r>
            <a:r>
              <a:rPr lang="zh-TW" altLang="en-US" sz="2400" dirty="0"/>
              <a:t> 有哪些教養子女的觀念</a:t>
            </a:r>
            <a:r>
              <a:rPr lang="en-US" altLang="zh-TW" sz="2400" dirty="0"/>
              <a:t>,</a:t>
            </a:r>
            <a:r>
              <a:rPr lang="zh-TW" altLang="en-US" sz="2400" dirty="0"/>
              <a:t>對你來說是新的學習</a:t>
            </a:r>
            <a:r>
              <a:rPr lang="en-US" altLang="zh-TW" sz="2400" dirty="0"/>
              <a:t>?</a:t>
            </a:r>
            <a:r>
              <a:rPr lang="zh-TW" altLang="en-US" sz="2400" dirty="0"/>
              <a:t>有哪些你覺得有疑問不認同</a:t>
            </a:r>
            <a:r>
              <a:rPr lang="en-US" altLang="zh-TW" sz="2400" dirty="0"/>
              <a:t>,</a:t>
            </a:r>
            <a:r>
              <a:rPr lang="zh-TW" altLang="en-US" sz="2400" dirty="0"/>
              <a:t>或者很難做到的</a:t>
            </a:r>
            <a:r>
              <a:rPr lang="en-US" altLang="zh-TW" sz="2400" dirty="0"/>
              <a:t>?</a:t>
            </a:r>
            <a:r>
              <a:rPr lang="zh-TW" altLang="en-US" sz="2400" dirty="0"/>
              <a:t>有沒有讓你聯想到以前相關成功或失敗的經驗</a:t>
            </a:r>
            <a:r>
              <a:rPr lang="en-US" altLang="zh-TW" sz="2400" dirty="0" smtClean="0"/>
              <a:t>?</a:t>
            </a:r>
          </a:p>
          <a:p>
            <a:r>
              <a:rPr lang="zh-TW" altLang="en-US" sz="2400" dirty="0" smtClean="0"/>
              <a:t>針對下面兩個例子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思想一下要怎麼處理</a:t>
            </a:r>
            <a:r>
              <a:rPr lang="en-US" altLang="zh-TW" sz="2400" dirty="0" smtClean="0"/>
              <a:t>:</a:t>
            </a:r>
          </a:p>
          <a:p>
            <a:pPr lvl="1"/>
            <a:r>
              <a:rPr lang="zh-TW" altLang="en-US" sz="2400" dirty="0" smtClean="0"/>
              <a:t>例子</a:t>
            </a:r>
            <a:r>
              <a:rPr lang="en-US" altLang="zh-TW" sz="2400" dirty="0" smtClean="0"/>
              <a:t>1:</a:t>
            </a:r>
            <a:r>
              <a:rPr lang="zh-TW" altLang="en-US" sz="2400" dirty="0" smtClean="0"/>
              <a:t> </a:t>
            </a:r>
            <a:r>
              <a:rPr lang="zh-TW" altLang="en-US" sz="2400" dirty="0"/>
              <a:t>兩個小孩在爭玩具</a:t>
            </a:r>
            <a:r>
              <a:rPr lang="en-US" altLang="zh-TW" sz="2400" dirty="0"/>
              <a:t>,</a:t>
            </a:r>
            <a:r>
              <a:rPr lang="zh-TW" altLang="en-US" sz="2400" dirty="0"/>
              <a:t>你正要過去管他們</a:t>
            </a:r>
            <a:r>
              <a:rPr lang="en-US" altLang="zh-TW" sz="2400" dirty="0"/>
              <a:t>,</a:t>
            </a:r>
            <a:r>
              <a:rPr lang="zh-TW" altLang="en-US" sz="2400" dirty="0"/>
              <a:t>比較大的小孩帶著怒氣把玩具一甩給另一個小孩</a:t>
            </a:r>
            <a:r>
              <a:rPr lang="en-US" altLang="zh-TW" sz="2400" dirty="0"/>
              <a:t>.</a:t>
            </a:r>
          </a:p>
          <a:p>
            <a:pPr lvl="1"/>
            <a:r>
              <a:rPr lang="zh-TW" altLang="en-US" sz="2400" dirty="0" smtClean="0"/>
              <a:t>例子</a:t>
            </a:r>
            <a:r>
              <a:rPr lang="en-US" altLang="zh-TW" sz="2400" dirty="0" smtClean="0"/>
              <a:t>2:</a:t>
            </a:r>
            <a:r>
              <a:rPr lang="zh-TW" altLang="en-US" sz="2400" dirty="0" smtClean="0"/>
              <a:t> </a:t>
            </a:r>
            <a:r>
              <a:rPr lang="zh-TW" altLang="en-US" sz="2400" dirty="0"/>
              <a:t>孩子做很多乖巧的事情</a:t>
            </a:r>
            <a:r>
              <a:rPr lang="en-US" altLang="zh-TW" sz="2400" dirty="0"/>
              <a:t>,</a:t>
            </a:r>
            <a:r>
              <a:rPr lang="zh-TW" altLang="en-US" sz="2400" dirty="0"/>
              <a:t>特地到你面前來炫耀</a:t>
            </a:r>
            <a:r>
              <a:rPr lang="en-US" altLang="zh-TW" sz="2400" dirty="0"/>
              <a:t>,</a:t>
            </a:r>
            <a:r>
              <a:rPr lang="zh-TW" altLang="en-US" sz="2400" dirty="0"/>
              <a:t>顯出他比別人好</a:t>
            </a:r>
            <a:r>
              <a:rPr lang="en-US" altLang="zh-TW" sz="2400" dirty="0" smtClean="0"/>
              <a:t>.</a:t>
            </a:r>
          </a:p>
          <a:p>
            <a:pPr lvl="1"/>
            <a:r>
              <a:rPr lang="zh-TW" altLang="en-US" sz="2400" dirty="0" smtClean="0"/>
              <a:t>例子</a:t>
            </a:r>
            <a:r>
              <a:rPr lang="en-US" altLang="zh-TW" sz="2400" dirty="0" smtClean="0"/>
              <a:t>3:</a:t>
            </a:r>
            <a:r>
              <a:rPr lang="zh-TW" altLang="en-US" sz="2400" dirty="0"/>
              <a:t> </a:t>
            </a:r>
            <a:r>
              <a:rPr lang="zh-TW" altLang="en-US" sz="2400" dirty="0" smtClean="0"/>
              <a:t>孩子在家不常看電視和打電動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所以在學校沒辦法加入同學的話題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感覺被排擠</a:t>
            </a:r>
            <a:r>
              <a:rPr lang="en-US" altLang="zh-TW" sz="2400" dirty="0" smtClean="0"/>
              <a:t>.</a:t>
            </a:r>
            <a:endParaRPr lang="en-US" altLang="zh-TW" sz="2400" dirty="0"/>
          </a:p>
        </p:txBody>
      </p:sp>
    </p:spTree>
    <p:extLst>
      <p:ext uri="{BB962C8B-B14F-4D97-AF65-F5344CB8AC3E}">
        <p14:creationId xmlns:p14="http://schemas.microsoft.com/office/powerpoint/2010/main" val="365328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提醒討論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4525963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訓練</a:t>
            </a:r>
            <a:r>
              <a:rPr lang="en-US" altLang="zh-TW" dirty="0" smtClean="0"/>
              <a:t>:</a:t>
            </a:r>
            <a:r>
              <a:rPr lang="zh-TW" altLang="en-US" dirty="0" smtClean="0"/>
              <a:t> 如何在訓練當中</a:t>
            </a:r>
            <a:r>
              <a:rPr lang="en-US" altLang="zh-TW" dirty="0" smtClean="0"/>
              <a:t>,</a:t>
            </a:r>
            <a:r>
              <a:rPr lang="zh-TW" altLang="en-US" dirty="0" smtClean="0"/>
              <a:t>建立和孩子愛的關係</a:t>
            </a:r>
            <a:r>
              <a:rPr lang="en-US" altLang="zh-TW" dirty="0" smtClean="0"/>
              <a:t>?</a:t>
            </a:r>
            <a:r>
              <a:rPr lang="zh-TW" altLang="en-US" dirty="0" smtClean="0"/>
              <a:t>如何在訓練中給孩子適當的選擇</a:t>
            </a:r>
            <a:r>
              <a:rPr lang="en-US" altLang="zh-TW" dirty="0" smtClean="0"/>
              <a:t>?</a:t>
            </a:r>
            <a:r>
              <a:rPr lang="zh-TW" altLang="en-US" dirty="0" smtClean="0"/>
              <a:t> 如何分辨觀察孩子的心理狀態</a:t>
            </a:r>
            <a:r>
              <a:rPr lang="en-US" altLang="zh-TW" dirty="0" smtClean="0"/>
              <a:t>?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獎勵</a:t>
            </a:r>
            <a:r>
              <a:rPr lang="en-US" altLang="zh-TW" dirty="0" smtClean="0"/>
              <a:t>:</a:t>
            </a:r>
            <a:r>
              <a:rPr lang="zh-TW" altLang="en-US" dirty="0" smtClean="0"/>
              <a:t> 如何分辨賄賂式的獎勵和鼓勵式的獎勵</a:t>
            </a:r>
            <a:r>
              <a:rPr lang="en-US" altLang="zh-TW" dirty="0" smtClean="0"/>
              <a:t>?</a:t>
            </a:r>
          </a:p>
          <a:p>
            <a:endParaRPr lang="en-US" dirty="0"/>
          </a:p>
          <a:p>
            <a:r>
              <a:rPr lang="zh-TW" altLang="en-US" dirty="0" smtClean="0"/>
              <a:t>要全面的理解思想神的話語</a:t>
            </a:r>
            <a:r>
              <a:rPr lang="en-US" altLang="zh-TW" dirty="0" smtClean="0"/>
              <a:t>(</a:t>
            </a:r>
            <a:r>
              <a:rPr lang="zh-TW" altLang="en-US" dirty="0" smtClean="0"/>
              <a:t>讀經靈修</a:t>
            </a:r>
            <a:r>
              <a:rPr lang="en-US" altLang="zh-TW" dirty="0" smtClean="0"/>
              <a:t>),</a:t>
            </a:r>
            <a:r>
              <a:rPr lang="zh-TW" altLang="en-US" dirty="0" smtClean="0"/>
              <a:t>培養屬靈的判斷力</a:t>
            </a:r>
            <a:r>
              <a:rPr lang="en-US" altLang="zh-TW" dirty="0" smtClean="0"/>
              <a:t>,</a:t>
            </a:r>
            <a:r>
              <a:rPr lang="zh-TW" altLang="en-US" dirty="0" smtClean="0"/>
              <a:t>不要片面的接受應用</a:t>
            </a:r>
            <a:r>
              <a:rPr lang="en-US" altLang="zh-TW" dirty="0" smtClean="0"/>
              <a:t>(</a:t>
            </a:r>
            <a:r>
              <a:rPr lang="zh-TW" altLang="en-US" dirty="0" smtClean="0"/>
              <a:t>或論斷</a:t>
            </a:r>
            <a:r>
              <a:rPr lang="en-US" altLang="zh-TW" dirty="0" smtClean="0"/>
              <a:t>)</a:t>
            </a:r>
            <a:r>
              <a:rPr lang="zh-TW" altLang="en-US" dirty="0" smtClean="0"/>
              <a:t>某本書或某個人的觀點</a:t>
            </a:r>
            <a:r>
              <a:rPr lang="en-US" altLang="zh-TW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03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3600" dirty="0" smtClean="0"/>
              <a:t>家</a:t>
            </a:r>
            <a:r>
              <a:rPr lang="zh-CN" altLang="en-US" sz="3600" dirty="0"/>
              <a:t>庭崇</a:t>
            </a:r>
            <a:r>
              <a:rPr lang="zh-CN" altLang="en-US" sz="3600" dirty="0" smtClean="0"/>
              <a:t>拜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family worship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zh-TW" altLang="en-US" dirty="0"/>
              <a:t>目的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514350" indent="-514350">
              <a:buAutoNum type="arabicParenBoth"/>
            </a:pPr>
            <a:r>
              <a:rPr lang="zh-TW" altLang="en-US" dirty="0" smtClean="0"/>
              <a:t>全家敬拜神</a:t>
            </a:r>
            <a:endParaRPr lang="en-US" altLang="zh-TW" dirty="0" smtClean="0"/>
          </a:p>
          <a:p>
            <a:pPr marL="514350" indent="-514350">
              <a:buAutoNum type="arabicParenBoth"/>
            </a:pPr>
            <a:r>
              <a:rPr lang="zh-TW" altLang="en-US" dirty="0" smtClean="0"/>
              <a:t>彼此分享相愛的時間 </a:t>
            </a:r>
            <a:endParaRPr lang="en-US" altLang="zh-TW" dirty="0" smtClean="0"/>
          </a:p>
          <a:p>
            <a:pPr marL="514350" indent="-514350">
              <a:buAutoNum type="arabicParenBoth"/>
            </a:pPr>
            <a:r>
              <a:rPr lang="zh-TW" altLang="en-US" dirty="0" smtClean="0"/>
              <a:t>父母的榜樣</a:t>
            </a:r>
            <a:r>
              <a:rPr lang="en-US" altLang="zh-TW" dirty="0" smtClean="0"/>
              <a:t>:</a:t>
            </a:r>
            <a:r>
              <a:rPr lang="zh-TW" altLang="en-US" dirty="0" smtClean="0"/>
              <a:t> 父親做屬靈的頭</a:t>
            </a:r>
            <a:r>
              <a:rPr lang="en-US" altLang="zh-TW" dirty="0" smtClean="0"/>
              <a:t>;</a:t>
            </a:r>
            <a:r>
              <a:rPr lang="zh-TW" altLang="en-US" dirty="0" smtClean="0"/>
              <a:t> 母親順服幫助的榜樣</a:t>
            </a:r>
            <a:endParaRPr lang="en-US" altLang="zh-TW" dirty="0" smtClean="0"/>
          </a:p>
          <a:p>
            <a:pPr marL="514350" indent="-514350">
              <a:buAutoNum type="arabicParenBoth"/>
            </a:pPr>
            <a:r>
              <a:rPr lang="zh-TW" altLang="en-US" dirty="0" smtClean="0"/>
              <a:t>將</a:t>
            </a:r>
            <a:r>
              <a:rPr lang="zh-TW" altLang="en-US" dirty="0"/>
              <a:t>孩</a:t>
            </a:r>
            <a:r>
              <a:rPr lang="zh-TW" altLang="en-US" dirty="0" smtClean="0"/>
              <a:t>子對父母的順服引到對神的順服</a:t>
            </a:r>
            <a:endParaRPr lang="en-US" altLang="zh-TW" dirty="0" smtClean="0"/>
          </a:p>
          <a:p>
            <a:pPr marL="514350" indent="-514350">
              <a:buAutoNum type="arabicParenBoth"/>
            </a:pPr>
            <a:endParaRPr lang="en-US" dirty="0"/>
          </a:p>
          <a:p>
            <a:pPr marL="0" indent="0">
              <a:buNone/>
            </a:pPr>
            <a:r>
              <a:rPr lang="zh-TW" altLang="en-US" dirty="0" smtClean="0"/>
              <a:t>形式</a:t>
            </a:r>
            <a:r>
              <a:rPr lang="en-US" altLang="zh-TW" dirty="0" smtClean="0"/>
              <a:t>:</a:t>
            </a:r>
          </a:p>
          <a:p>
            <a:pPr marL="514350" indent="-514350">
              <a:buAutoNum type="arabicParenBoth"/>
            </a:pPr>
            <a:r>
              <a:rPr lang="zh-TW" altLang="en-US" dirty="0" smtClean="0"/>
              <a:t>每周時間固定</a:t>
            </a:r>
            <a:endParaRPr lang="en-US" altLang="zh-TW" dirty="0" smtClean="0"/>
          </a:p>
          <a:p>
            <a:pPr marL="514350" indent="-514350">
              <a:buAutoNum type="arabicParenBoth"/>
            </a:pPr>
            <a:r>
              <a:rPr lang="zh-TW" altLang="en-US" dirty="0" smtClean="0"/>
              <a:t>聚會要簡短 </a:t>
            </a:r>
            <a:r>
              <a:rPr lang="en-US" altLang="zh-TW" dirty="0" smtClean="0"/>
              <a:t>(15-30min, </a:t>
            </a:r>
            <a:r>
              <a:rPr lang="zh-TW" altLang="en-US" dirty="0" smtClean="0"/>
              <a:t>視小孩年紀而定</a:t>
            </a:r>
            <a:r>
              <a:rPr lang="en-US" altLang="zh-TW" dirty="0" smtClean="0"/>
              <a:t>)</a:t>
            </a:r>
          </a:p>
          <a:p>
            <a:pPr marL="514350" indent="-514350">
              <a:buAutoNum type="arabicParenBoth"/>
            </a:pPr>
            <a:r>
              <a:rPr lang="zh-TW" altLang="en-US" dirty="0" smtClean="0"/>
              <a:t>詩歌</a:t>
            </a:r>
            <a:r>
              <a:rPr lang="en-US" altLang="zh-TW" dirty="0" smtClean="0"/>
              <a:t>;</a:t>
            </a:r>
            <a:r>
              <a:rPr lang="zh-TW" altLang="en-US" dirty="0" smtClean="0"/>
              <a:t> 分享感恩代禱</a:t>
            </a:r>
            <a:r>
              <a:rPr lang="en-US" altLang="zh-TW" dirty="0" smtClean="0"/>
              <a:t>;</a:t>
            </a:r>
            <a:r>
              <a:rPr lang="zh-TW" altLang="en-US" dirty="0" smtClean="0"/>
              <a:t> 結束禱告</a:t>
            </a:r>
            <a:endParaRPr lang="en-US" altLang="zh-TW" dirty="0" smtClean="0"/>
          </a:p>
          <a:p>
            <a:pPr marL="514350" indent="-514350">
              <a:buAutoNum type="arabicParenBoth"/>
            </a:pPr>
            <a:r>
              <a:rPr lang="zh-TW" altLang="en-US" dirty="0" smtClean="0"/>
              <a:t>簡</a:t>
            </a:r>
            <a:r>
              <a:rPr lang="zh-TW" altLang="en-US" dirty="0"/>
              <a:t>單但有深度</a:t>
            </a:r>
            <a:r>
              <a:rPr lang="en-US" altLang="zh-TW" dirty="0" smtClean="0"/>
              <a:t>,</a:t>
            </a:r>
            <a:r>
              <a:rPr lang="zh-TW" altLang="en-US" dirty="0" smtClean="0"/>
              <a:t>為自己</a:t>
            </a:r>
            <a:r>
              <a:rPr lang="en-US" altLang="zh-TW" dirty="0" smtClean="0"/>
              <a:t>,</a:t>
            </a:r>
            <a:r>
              <a:rPr lang="zh-TW" altLang="en-US" dirty="0" smtClean="0"/>
              <a:t>家人</a:t>
            </a:r>
            <a:r>
              <a:rPr lang="en-US" altLang="zh-TW" dirty="0" smtClean="0"/>
              <a:t>,</a:t>
            </a:r>
            <a:r>
              <a:rPr lang="zh-TW" altLang="en-US" dirty="0" smtClean="0"/>
              <a:t>朋友</a:t>
            </a:r>
            <a:r>
              <a:rPr lang="en-US" altLang="zh-TW" dirty="0" smtClean="0"/>
              <a:t>,</a:t>
            </a:r>
            <a:r>
              <a:rPr lang="zh-TW" altLang="en-US" dirty="0" smtClean="0"/>
              <a:t>鄰居</a:t>
            </a:r>
            <a:r>
              <a:rPr lang="en-US" altLang="zh-TW" dirty="0" smtClean="0"/>
              <a:t>,</a:t>
            </a:r>
            <a:r>
              <a:rPr lang="zh-TW" altLang="en-US" dirty="0" smtClean="0"/>
              <a:t>世界禱告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47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家</a:t>
            </a:r>
            <a:r>
              <a:rPr lang="zh-CN" altLang="en-US" sz="3600" dirty="0"/>
              <a:t>庭崇</a:t>
            </a:r>
            <a:r>
              <a:rPr lang="zh-CN" altLang="en-US" sz="3600" dirty="0" smtClean="0"/>
              <a:t>拜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family worship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5029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zh-TW" altLang="en-US" dirty="0" smtClean="0"/>
              <a:t>我們家的經驗</a:t>
            </a:r>
            <a:r>
              <a:rPr lang="en-US" altLang="zh-TW" dirty="0" smtClean="0"/>
              <a:t>:</a:t>
            </a:r>
          </a:p>
          <a:p>
            <a:pPr marL="514350" indent="-514350">
              <a:buAutoNum type="arabicParenBoth"/>
            </a:pPr>
            <a:r>
              <a:rPr lang="zh-TW" altLang="en-US" dirty="0" smtClean="0"/>
              <a:t>每週三週日約七點半</a:t>
            </a:r>
            <a:r>
              <a:rPr lang="en-US" altLang="zh-TW" dirty="0" smtClean="0"/>
              <a:t>,1-2</a:t>
            </a:r>
            <a:r>
              <a:rPr lang="zh-TW" altLang="en-US" dirty="0" smtClean="0"/>
              <a:t>首詩歌</a:t>
            </a:r>
            <a:r>
              <a:rPr lang="en-US" altLang="zh-TW" dirty="0" smtClean="0"/>
              <a:t>,</a:t>
            </a:r>
            <a:r>
              <a:rPr lang="zh-TW" altLang="en-US" dirty="0" smtClean="0"/>
              <a:t>每人簡短分享</a:t>
            </a:r>
            <a:r>
              <a:rPr lang="en-US" altLang="zh-TW" dirty="0" smtClean="0"/>
              <a:t>,</a:t>
            </a:r>
            <a:r>
              <a:rPr lang="zh-TW" altLang="en-US" dirty="0" smtClean="0"/>
              <a:t>之後一個大人和一個小孩結束禱告</a:t>
            </a:r>
            <a:r>
              <a:rPr lang="en-US" altLang="zh-TW" dirty="0" smtClean="0"/>
              <a:t>.</a:t>
            </a:r>
          </a:p>
          <a:p>
            <a:pPr marL="514350" indent="-514350">
              <a:buAutoNum type="arabicParenBoth"/>
            </a:pPr>
            <a:r>
              <a:rPr lang="zh-TW" altLang="en-US" dirty="0" smtClean="0"/>
              <a:t>每人坐在一個</a:t>
            </a:r>
            <a:r>
              <a:rPr lang="en-US" altLang="zh-TW" dirty="0" smtClean="0"/>
              <a:t>MAT</a:t>
            </a:r>
            <a:r>
              <a:rPr lang="zh-TW" altLang="en-US" dirty="0" smtClean="0"/>
              <a:t>上</a:t>
            </a:r>
            <a:r>
              <a:rPr lang="en-US" altLang="zh-TW" dirty="0" smtClean="0"/>
              <a:t>,</a:t>
            </a:r>
            <a:r>
              <a:rPr lang="zh-TW" altLang="en-US" dirty="0" smtClean="0"/>
              <a:t>不能離開座位</a:t>
            </a:r>
            <a:r>
              <a:rPr lang="en-US" altLang="zh-TW" dirty="0" smtClean="0"/>
              <a:t>.</a:t>
            </a:r>
          </a:p>
          <a:p>
            <a:pPr marL="514350" indent="-514350">
              <a:buAutoNum type="arabicParenBoth"/>
            </a:pPr>
            <a:r>
              <a:rPr lang="zh-TW" altLang="en-US" dirty="0" smtClean="0"/>
              <a:t>週日</a:t>
            </a:r>
            <a:r>
              <a:rPr lang="zh-TW" altLang="en-US" dirty="0" smtClean="0"/>
              <a:t>可多聊主日的收穫</a:t>
            </a:r>
            <a:r>
              <a:rPr lang="en-US" altLang="zh-TW" dirty="0" smtClean="0"/>
              <a:t>,</a:t>
            </a:r>
            <a:r>
              <a:rPr lang="zh-TW" altLang="en-US" dirty="0" smtClean="0"/>
              <a:t>神的提醒</a:t>
            </a:r>
            <a:r>
              <a:rPr lang="en-US" altLang="zh-TW" dirty="0" smtClean="0"/>
              <a:t>,</a:t>
            </a:r>
            <a:r>
              <a:rPr lang="zh-TW" altLang="en-US" dirty="0" smtClean="0"/>
              <a:t>接下來一週家裡的需要</a:t>
            </a:r>
            <a:r>
              <a:rPr lang="en-US" altLang="zh-TW" dirty="0" smtClean="0"/>
              <a:t>.</a:t>
            </a:r>
          </a:p>
          <a:p>
            <a:pPr marL="514350" indent="-514350">
              <a:buAutoNum type="arabicParenBoth"/>
            </a:pPr>
            <a:r>
              <a:rPr lang="zh-TW" altLang="en-US" dirty="0" smtClean="0"/>
              <a:t>多</a:t>
            </a:r>
            <a:r>
              <a:rPr lang="zh-TW" altLang="en-US" dirty="0"/>
              <a:t>為旁人禱</a:t>
            </a:r>
            <a:r>
              <a:rPr lang="zh-TW" altLang="en-US" dirty="0" smtClean="0"/>
              <a:t>告</a:t>
            </a:r>
            <a:r>
              <a:rPr lang="en-US" altLang="zh-TW" dirty="0" smtClean="0"/>
              <a:t>,</a:t>
            </a:r>
            <a:r>
              <a:rPr lang="zh-TW" altLang="en-US" dirty="0" smtClean="0"/>
              <a:t>鼓勵孩子為旁邊未信主的朋友和家庭禱告</a:t>
            </a:r>
            <a:r>
              <a:rPr lang="en-US" altLang="zh-TW" dirty="0" smtClean="0"/>
              <a:t>.</a:t>
            </a:r>
          </a:p>
          <a:p>
            <a:pPr marL="514350" indent="-514350">
              <a:buAutoNum type="arabicParenBoth"/>
            </a:pPr>
            <a:r>
              <a:rPr lang="zh-TW" altLang="en-US" dirty="0" smtClean="0"/>
              <a:t>為災難緊急事故禱告</a:t>
            </a:r>
            <a:r>
              <a:rPr lang="en-US" altLang="zh-TW" dirty="0" smtClean="0"/>
              <a:t>,</a:t>
            </a:r>
            <a:r>
              <a:rPr lang="zh-TW" altLang="en-US" dirty="0" smtClean="0"/>
              <a:t> 解釋在苦難中</a:t>
            </a:r>
            <a:r>
              <a:rPr lang="en-US" altLang="zh-TW" dirty="0" smtClean="0"/>
              <a:t>,</a:t>
            </a:r>
            <a:r>
              <a:rPr lang="zh-TW" altLang="en-US" dirty="0" smtClean="0"/>
              <a:t>神的心意</a:t>
            </a:r>
            <a:endParaRPr lang="en-US" altLang="zh-TW" dirty="0" smtClean="0"/>
          </a:p>
          <a:p>
            <a:pPr marL="514350" indent="-514350">
              <a:buAutoNum type="arabicParenBoth"/>
            </a:pPr>
            <a:r>
              <a:rPr lang="zh-TW" altLang="en-US" dirty="0" smtClean="0"/>
              <a:t>背誦經文</a:t>
            </a:r>
            <a:endParaRPr lang="en-US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果效</a:t>
            </a:r>
            <a:r>
              <a:rPr lang="en-US" altLang="zh-TW" dirty="0" smtClean="0"/>
              <a:t>:</a:t>
            </a:r>
          </a:p>
          <a:p>
            <a:pPr marL="514350" indent="-514350">
              <a:buAutoNum type="arabicParenBoth"/>
            </a:pPr>
            <a:r>
              <a:rPr lang="zh-TW" altLang="en-US" dirty="0" smtClean="0"/>
              <a:t>六七歲</a:t>
            </a:r>
            <a:r>
              <a:rPr lang="en-US" altLang="zh-TW" dirty="0" smtClean="0"/>
              <a:t>BOY,</a:t>
            </a:r>
            <a:r>
              <a:rPr lang="zh-TW" altLang="en-US" dirty="0" smtClean="0"/>
              <a:t> 安慰</a:t>
            </a:r>
            <a:r>
              <a:rPr lang="zh-TW" altLang="en-US" dirty="0" smtClean="0"/>
              <a:t>保母</a:t>
            </a:r>
            <a:endParaRPr lang="en-US" altLang="zh-TW" dirty="0" smtClean="0"/>
          </a:p>
          <a:p>
            <a:pPr marL="514350" indent="-514350">
              <a:buAutoNum type="arabicParenBoth"/>
            </a:pPr>
            <a:r>
              <a:rPr lang="en-US" altLang="zh-TW" dirty="0" smtClean="0"/>
              <a:t>4</a:t>
            </a:r>
            <a:r>
              <a:rPr lang="zh-TW" altLang="en-US" dirty="0" smtClean="0"/>
              <a:t>歲</a:t>
            </a:r>
            <a:r>
              <a:rPr lang="en-US" altLang="zh-TW" dirty="0" smtClean="0"/>
              <a:t>BOY,</a:t>
            </a:r>
            <a:r>
              <a:rPr lang="zh-TW" altLang="en-US" dirty="0" smtClean="0"/>
              <a:t> </a:t>
            </a:r>
            <a:r>
              <a:rPr lang="zh-TW" altLang="en-US" dirty="0" smtClean="0"/>
              <a:t>從學話很慢</a:t>
            </a:r>
            <a:r>
              <a:rPr lang="en-US" altLang="zh-TW" dirty="0" smtClean="0"/>
              <a:t>,</a:t>
            </a:r>
            <a:r>
              <a:rPr lang="zh-TW" altLang="en-US" dirty="0" smtClean="0"/>
              <a:t>到能投入分享禱告中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82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家庭崇拜</a:t>
            </a:r>
            <a:r>
              <a:rPr lang="zh-TW" altLang="en-US" dirty="0"/>
              <a:t> </a:t>
            </a:r>
            <a:r>
              <a:rPr lang="en-US" altLang="zh-TW" dirty="0"/>
              <a:t>family worship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dirty="0" smtClean="0"/>
              <a:t>詩歌範例</a:t>
            </a:r>
            <a:endParaRPr lang="en-US" dirty="0" smtClean="0"/>
          </a:p>
          <a:p>
            <a:r>
              <a:rPr lang="zh-TW" altLang="en-US" dirty="0"/>
              <a:t>大山可以挪開</a:t>
            </a:r>
            <a:endParaRPr lang="en-US" altLang="zh-TW" dirty="0"/>
          </a:p>
          <a:p>
            <a:pPr marL="347663" indent="0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www.youtube.com/watch?v=4ETHUL3fOEw</a:t>
            </a:r>
            <a:endParaRPr lang="en-US" dirty="0" smtClean="0"/>
          </a:p>
          <a:p>
            <a:r>
              <a:rPr lang="en-US" dirty="0" smtClean="0"/>
              <a:t>Father Abraham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www.youtube.com/watch?v=7DiBZmz8CDE</a:t>
            </a:r>
            <a:endParaRPr lang="en-US" dirty="0" smtClean="0"/>
          </a:p>
          <a:p>
            <a:pPr marL="347663" indent="-347663"/>
            <a:r>
              <a:rPr lang="zh-TW" altLang="en-US" dirty="0" smtClean="0"/>
              <a:t>耶穌喜愛一切小孩</a:t>
            </a:r>
            <a:endParaRPr lang="en-US" dirty="0" smtClean="0"/>
          </a:p>
          <a:p>
            <a:pPr marL="347663" indent="0">
              <a:buNone/>
            </a:pP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www.youtube.com/watch?v=Jrdiz_v63Ts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22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抵擋世俗的潮流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dirty="0"/>
              <a:t>耶穌的吩咐</a:t>
            </a:r>
            <a:r>
              <a:rPr lang="en-US" altLang="zh-TW" dirty="0"/>
              <a:t>:</a:t>
            </a:r>
          </a:p>
          <a:p>
            <a:r>
              <a:rPr lang="zh-TW" altLang="en-US" dirty="0" smtClean="0"/>
              <a:t>我們住</a:t>
            </a:r>
            <a:r>
              <a:rPr lang="zh-TW" altLang="en-US" dirty="0"/>
              <a:t>在世界</a:t>
            </a:r>
            <a:r>
              <a:rPr lang="en-US" altLang="zh-TW" dirty="0"/>
              <a:t>,</a:t>
            </a:r>
            <a:r>
              <a:rPr lang="zh-TW" altLang="en-US" dirty="0"/>
              <a:t>卻不屬於世界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約</a:t>
            </a:r>
            <a:r>
              <a:rPr lang="en-US" altLang="zh-TW" dirty="0"/>
              <a:t>17:15-16 </a:t>
            </a:r>
            <a:r>
              <a:rPr lang="zh-TW" altLang="en-US" dirty="0"/>
              <a:t>我不求你叫他們離開世界，只求你保守他們脫離那惡者。他們不屬世界，正如我不屬世界一樣。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兩</a:t>
            </a:r>
            <a:r>
              <a:rPr lang="zh-TW" altLang="en-US" dirty="0"/>
              <a:t>個極</a:t>
            </a:r>
            <a:r>
              <a:rPr lang="zh-TW" altLang="en-US" dirty="0" smtClean="0"/>
              <a:t>端</a:t>
            </a:r>
            <a:r>
              <a:rPr lang="en-US" altLang="zh-TW" dirty="0" smtClean="0"/>
              <a:t>:</a:t>
            </a:r>
          </a:p>
          <a:p>
            <a:r>
              <a:rPr lang="zh-TW" altLang="en-US" dirty="0"/>
              <a:t>隨波逐流的基督</a:t>
            </a:r>
            <a:r>
              <a:rPr lang="zh-TW" altLang="en-US" dirty="0" smtClean="0"/>
              <a:t>徒</a:t>
            </a:r>
            <a:endParaRPr lang="en-US" altLang="zh-TW" dirty="0" smtClean="0"/>
          </a:p>
          <a:p>
            <a:r>
              <a:rPr lang="zh-TW" altLang="en-US" dirty="0"/>
              <a:t>法利賽人</a:t>
            </a:r>
            <a:r>
              <a:rPr lang="zh-TW" altLang="en-US" dirty="0" smtClean="0"/>
              <a:t>式的基督徒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63108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102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現在孩子學習的主要來源</a:t>
            </a:r>
            <a:r>
              <a:rPr lang="en-US" altLang="zh-TW" dirty="0" smtClean="0"/>
              <a:t>:</a:t>
            </a:r>
            <a:r>
              <a:rPr lang="zh-TW" altLang="en-US" dirty="0"/>
              <a:t>同</a:t>
            </a:r>
            <a:r>
              <a:rPr lang="zh-TW" altLang="en-US" dirty="0" smtClean="0"/>
              <a:t>儕</a:t>
            </a:r>
            <a:r>
              <a:rPr lang="en-US" altLang="zh-TW" dirty="0" smtClean="0"/>
              <a:t>,</a:t>
            </a:r>
            <a:r>
              <a:rPr lang="zh-TW" altLang="en-US" dirty="0" smtClean="0"/>
              <a:t>網路</a:t>
            </a:r>
            <a:r>
              <a:rPr lang="en-US" altLang="zh-TW" dirty="0" smtClean="0"/>
              <a:t>,</a:t>
            </a:r>
            <a:r>
              <a:rPr lang="zh-TW" altLang="en-US" dirty="0" smtClean="0"/>
              <a:t>音</a:t>
            </a:r>
            <a:r>
              <a:rPr lang="zh-TW" altLang="en-US" dirty="0"/>
              <a:t>樂</a:t>
            </a:r>
            <a:r>
              <a:rPr lang="en-US" altLang="zh-TW" dirty="0" smtClean="0"/>
              <a:t>,</a:t>
            </a:r>
            <a:r>
              <a:rPr lang="zh-TW" altLang="en-US" dirty="0" smtClean="0"/>
              <a:t>電視</a:t>
            </a:r>
            <a:r>
              <a:rPr lang="en-US" altLang="zh-TW" dirty="0" smtClean="0"/>
              <a:t>,</a:t>
            </a:r>
            <a:r>
              <a:rPr lang="zh-TW" altLang="en-US" dirty="0" smtClean="0"/>
              <a:t>電影</a:t>
            </a:r>
            <a:r>
              <a:rPr lang="en-US" altLang="zh-TW" dirty="0" smtClean="0"/>
              <a:t>,</a:t>
            </a:r>
            <a:r>
              <a:rPr lang="zh-TW" altLang="en-US" dirty="0" smtClean="0"/>
              <a:t> </a:t>
            </a:r>
            <a:r>
              <a:rPr lang="en-US" altLang="zh-TW" dirty="0" smtClean="0"/>
              <a:t>…</a:t>
            </a:r>
          </a:p>
          <a:p>
            <a:r>
              <a:rPr lang="zh-TW" altLang="en-US" dirty="0" smtClean="0"/>
              <a:t>接受負面訊息</a:t>
            </a:r>
            <a:r>
              <a:rPr lang="en-US" altLang="zh-TW" dirty="0" smtClean="0"/>
              <a:t>:</a:t>
            </a:r>
            <a:r>
              <a:rPr lang="zh-TW" altLang="en-US" dirty="0" smtClean="0"/>
              <a:t>追求自我中心的自由</a:t>
            </a:r>
            <a:r>
              <a:rPr lang="en-US" altLang="zh-TW" dirty="0" smtClean="0"/>
              <a:t>,</a:t>
            </a:r>
            <a:r>
              <a:rPr lang="zh-TW" altLang="en-US" dirty="0" smtClean="0"/>
              <a:t>驕傲比較</a:t>
            </a:r>
            <a:r>
              <a:rPr lang="en-US" altLang="zh-TW" dirty="0" smtClean="0"/>
              <a:t>,</a:t>
            </a:r>
            <a:r>
              <a:rPr lang="zh-TW" altLang="en-US" dirty="0" smtClean="0"/>
              <a:t>悖逆</a:t>
            </a:r>
            <a:r>
              <a:rPr lang="en-US" altLang="zh-TW" dirty="0" smtClean="0"/>
              <a:t>,</a:t>
            </a:r>
            <a:r>
              <a:rPr lang="zh-TW" altLang="en-US" dirty="0"/>
              <a:t>需要高度刺激才能滿</a:t>
            </a:r>
            <a:r>
              <a:rPr lang="zh-TW" altLang="en-US" dirty="0" smtClean="0"/>
              <a:t>足</a:t>
            </a:r>
            <a:r>
              <a:rPr lang="en-US" altLang="zh-TW" dirty="0" smtClean="0"/>
              <a:t>,</a:t>
            </a:r>
            <a:r>
              <a:rPr lang="zh-TW" altLang="en-US" dirty="0" smtClean="0"/>
              <a:t> 非婚姻性行為</a:t>
            </a:r>
            <a:r>
              <a:rPr lang="en-US" altLang="zh-TW" dirty="0" smtClean="0"/>
              <a:t>,</a:t>
            </a:r>
            <a:r>
              <a:rPr lang="zh-TW" altLang="en-US" dirty="0" smtClean="0"/>
              <a:t>消極享樂</a:t>
            </a:r>
            <a:r>
              <a:rPr lang="en-US" altLang="zh-TW" dirty="0" smtClean="0"/>
              <a:t>,</a:t>
            </a:r>
            <a:r>
              <a:rPr lang="zh-TW" altLang="en-US" dirty="0" smtClean="0"/>
              <a:t>懶惰</a:t>
            </a:r>
            <a:r>
              <a:rPr lang="en-US" altLang="zh-TW" dirty="0" smtClean="0"/>
              <a:t>,</a:t>
            </a:r>
            <a:r>
              <a:rPr lang="zh-TW" altLang="en-US" dirty="0" smtClean="0"/>
              <a:t>自殺</a:t>
            </a:r>
            <a:r>
              <a:rPr lang="en-US" altLang="zh-TW" dirty="0" smtClean="0"/>
              <a:t>,</a:t>
            </a:r>
            <a:r>
              <a:rPr lang="zh-TW" altLang="en-US" dirty="0" smtClean="0"/>
              <a:t>暴力</a:t>
            </a:r>
            <a:r>
              <a:rPr lang="en-US" altLang="zh-TW" dirty="0" smtClean="0"/>
              <a:t>,</a:t>
            </a:r>
            <a:r>
              <a:rPr lang="zh-TW" altLang="en-US" dirty="0" smtClean="0"/>
              <a:t>飲酒抽菸</a:t>
            </a:r>
            <a:r>
              <a:rPr lang="en-US" altLang="zh-TW" dirty="0" smtClean="0"/>
              <a:t>,</a:t>
            </a:r>
            <a:r>
              <a:rPr lang="zh-TW" altLang="en-US" dirty="0" smtClean="0"/>
              <a:t> </a:t>
            </a:r>
            <a:r>
              <a:rPr lang="en-US" altLang="zh-TW" dirty="0" smtClean="0"/>
              <a:t>…</a:t>
            </a:r>
          </a:p>
          <a:p>
            <a:r>
              <a:rPr lang="zh-TW" altLang="en-US" dirty="0" smtClean="0"/>
              <a:t>學校和社會很少教的</a:t>
            </a:r>
            <a:r>
              <a:rPr lang="en-US" altLang="zh-TW" dirty="0" smtClean="0"/>
              <a:t>:</a:t>
            </a:r>
          </a:p>
          <a:p>
            <a:pPr lvl="1"/>
            <a:r>
              <a:rPr lang="zh-TW" altLang="en-US" dirty="0" smtClean="0"/>
              <a:t>簡樸的生活</a:t>
            </a:r>
            <a:r>
              <a:rPr lang="en-US" altLang="zh-TW" dirty="0" smtClean="0"/>
              <a:t>,</a:t>
            </a:r>
            <a:r>
              <a:rPr lang="zh-TW" altLang="en-US" dirty="0" smtClean="0"/>
              <a:t>容</a:t>
            </a:r>
            <a:r>
              <a:rPr lang="zh-TW" altLang="en-US" dirty="0"/>
              <a:t>易滿</a:t>
            </a:r>
            <a:r>
              <a:rPr lang="zh-TW" altLang="en-US" dirty="0" smtClean="0"/>
              <a:t>足</a:t>
            </a:r>
            <a:endParaRPr lang="en-US" altLang="zh-TW" dirty="0"/>
          </a:p>
          <a:p>
            <a:pPr lvl="1"/>
            <a:r>
              <a:rPr lang="zh-TW" altLang="en-US" dirty="0" smtClean="0"/>
              <a:t>自律和尊敬權柄</a:t>
            </a:r>
            <a:endParaRPr lang="en-US" altLang="zh-TW" dirty="0"/>
          </a:p>
          <a:p>
            <a:pPr lvl="1"/>
            <a:r>
              <a:rPr lang="zh-TW" altLang="en-US" dirty="0" smtClean="0"/>
              <a:t>與家人和朋友的人際關係</a:t>
            </a:r>
            <a:endParaRPr lang="en-US" altLang="zh-TW" dirty="0"/>
          </a:p>
          <a:p>
            <a:pPr lvl="1"/>
            <a:r>
              <a:rPr lang="zh-TW" altLang="en-US" dirty="0" smtClean="0"/>
              <a:t>學習安靜</a:t>
            </a:r>
            <a:r>
              <a:rPr lang="zh-TW" altLang="en-US" dirty="0" smtClean="0"/>
              <a:t>默想</a:t>
            </a:r>
            <a:r>
              <a:rPr lang="en-US" altLang="zh-TW" dirty="0" smtClean="0"/>
              <a:t>,</a:t>
            </a:r>
            <a:r>
              <a:rPr lang="zh-TW" altLang="en-US" dirty="0" smtClean="0"/>
              <a:t>獨立思想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dirty="0"/>
              <a:t>抵擋世俗的潮流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65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4102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避免</a:t>
            </a:r>
            <a:r>
              <a:rPr lang="zh-TW" altLang="en-US" dirty="0" smtClean="0"/>
              <a:t>世界錯誤的</a:t>
            </a:r>
            <a:r>
              <a:rPr lang="zh-TW" altLang="en-US" dirty="0"/>
              <a:t>影響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571500" lvl="1" indent="-342900">
              <a:buFont typeface="+mj-lt"/>
              <a:buAutoNum type="arabicPeriod"/>
            </a:pPr>
            <a:r>
              <a:rPr lang="zh-TW" altLang="en-US" dirty="0" smtClean="0"/>
              <a:t>建立正確屬神的</a:t>
            </a:r>
            <a:r>
              <a:rPr lang="zh-TW" altLang="en-US" dirty="0" smtClean="0"/>
              <a:t>價值觀</a:t>
            </a:r>
            <a:endParaRPr lang="en-US" altLang="zh-TW" dirty="0" smtClean="0"/>
          </a:p>
          <a:p>
            <a:pPr marL="571500" lvl="1" indent="-342900">
              <a:buFont typeface="+mj-lt"/>
              <a:buAutoNum type="arabicPeriod"/>
            </a:pPr>
            <a:r>
              <a:rPr lang="zh-TW" altLang="en-US" dirty="0" smtClean="0"/>
              <a:t>建立和父母家人的親密關</a:t>
            </a:r>
            <a:r>
              <a:rPr lang="zh-TW" altLang="en-US" dirty="0"/>
              <a:t>係</a:t>
            </a:r>
            <a:endParaRPr lang="en-US" altLang="zh-TW" dirty="0" smtClean="0"/>
          </a:p>
          <a:p>
            <a:pPr marL="571500" lvl="1" indent="-342900">
              <a:buFont typeface="+mj-lt"/>
              <a:buAutoNum type="arabicPeriod"/>
            </a:pPr>
            <a:r>
              <a:rPr lang="zh-TW" altLang="en-US" dirty="0" smtClean="0"/>
              <a:t>建立個人</a:t>
            </a:r>
            <a:r>
              <a:rPr lang="zh-TW" altLang="en-US" dirty="0" smtClean="0"/>
              <a:t>與神的關係 </a:t>
            </a:r>
            <a:r>
              <a:rPr lang="en-US" altLang="zh-TW" dirty="0"/>
              <a:t>(</a:t>
            </a:r>
            <a:r>
              <a:rPr lang="zh-TW" altLang="en-US" dirty="0"/>
              <a:t>讓他們自己認識神</a:t>
            </a:r>
            <a:r>
              <a:rPr lang="en-US" altLang="zh-TW" dirty="0"/>
              <a:t>,</a:t>
            </a:r>
            <a:r>
              <a:rPr lang="zh-TW" altLang="en-US" dirty="0"/>
              <a:t>不是透過父母教會</a:t>
            </a:r>
            <a:r>
              <a:rPr lang="en-US" altLang="zh-TW" dirty="0"/>
              <a:t>)</a:t>
            </a:r>
            <a:endParaRPr lang="en-US" altLang="zh-TW" dirty="0" smtClean="0"/>
          </a:p>
          <a:p>
            <a:pPr marL="571500" lvl="1" indent="-342900">
              <a:buFont typeface="+mj-lt"/>
              <a:buAutoNum type="arabicPeriod"/>
            </a:pPr>
            <a:r>
              <a:rPr lang="zh-TW" altLang="en-US" dirty="0" smtClean="0"/>
              <a:t>從小幫助他們物以類聚</a:t>
            </a:r>
            <a:endParaRPr lang="en-US" altLang="zh-TW" dirty="0" smtClean="0"/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dirty="0"/>
              <a:t>抵擋世俗的潮流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17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12267</TotalTime>
  <Words>1533</Words>
  <Application>Microsoft Office PowerPoint</Application>
  <PresentationFormat>On-screen Show (4:3)</PresentationFormat>
  <Paragraphs>183</Paragraphs>
  <Slides>20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新細明體</vt:lpstr>
      <vt:lpstr>SimSun</vt:lpstr>
      <vt:lpstr>SimSun</vt:lpstr>
      <vt:lpstr>Arial</vt:lpstr>
      <vt:lpstr>Calibri</vt:lpstr>
      <vt:lpstr>Office Theme</vt:lpstr>
      <vt:lpstr>按照聖經原則教養子女 (V)  抵擋世俗的潮流</vt:lpstr>
      <vt:lpstr>大綱</vt:lpstr>
      <vt:lpstr>提醒討論</vt:lpstr>
      <vt:lpstr>家庭崇拜 family worship</vt:lpstr>
      <vt:lpstr>家庭崇拜 family worship</vt:lpstr>
      <vt:lpstr>家庭崇拜 family worship</vt:lpstr>
      <vt:lpstr>抵擋世俗的潮流</vt:lpstr>
      <vt:lpstr>抵擋世俗的潮流</vt:lpstr>
      <vt:lpstr>抵擋世俗的潮流</vt:lpstr>
      <vt:lpstr>抵擋世俗的潮流</vt:lpstr>
      <vt:lpstr>名譽成功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抵擋世俗的潮流</vt:lpstr>
      <vt:lpstr>PowerPoint Presentation</vt:lpstr>
      <vt:lpstr>PowerPoint Presentation</vt:lpstr>
      <vt:lpstr>作业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Tseng</dc:creator>
  <cp:lastModifiedBy>Tseng, George C.</cp:lastModifiedBy>
  <cp:revision>216</cp:revision>
  <cp:lastPrinted>2015-05-09T18:18:13Z</cp:lastPrinted>
  <dcterms:created xsi:type="dcterms:W3CDTF">2006-08-16T00:00:00Z</dcterms:created>
  <dcterms:modified xsi:type="dcterms:W3CDTF">2015-05-11T03:02:26Z</dcterms:modified>
</cp:coreProperties>
</file>