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323" r:id="rId2"/>
    <p:sldId id="261" r:id="rId3"/>
    <p:sldId id="294" r:id="rId4"/>
    <p:sldId id="296" r:id="rId5"/>
    <p:sldId id="324" r:id="rId6"/>
    <p:sldId id="325" r:id="rId7"/>
    <p:sldId id="317" r:id="rId8"/>
    <p:sldId id="333" r:id="rId9"/>
    <p:sldId id="293" r:id="rId10"/>
    <p:sldId id="314" r:id="rId11"/>
    <p:sldId id="316" r:id="rId12"/>
    <p:sldId id="326" r:id="rId13"/>
    <p:sldId id="327" r:id="rId14"/>
    <p:sldId id="281" r:id="rId15"/>
    <p:sldId id="328" r:id="rId16"/>
    <p:sldId id="329" r:id="rId17"/>
    <p:sldId id="263" r:id="rId18"/>
    <p:sldId id="330" r:id="rId19"/>
    <p:sldId id="285" r:id="rId20"/>
    <p:sldId id="301" r:id="rId21"/>
    <p:sldId id="300" r:id="rId22"/>
    <p:sldId id="286" r:id="rId23"/>
    <p:sldId id="284" r:id="rId24"/>
    <p:sldId id="302" r:id="rId25"/>
    <p:sldId id="310" r:id="rId26"/>
    <p:sldId id="303" r:id="rId27"/>
    <p:sldId id="305" r:id="rId28"/>
    <p:sldId id="306" r:id="rId29"/>
    <p:sldId id="311" r:id="rId30"/>
    <p:sldId id="307" r:id="rId31"/>
    <p:sldId id="331" r:id="rId32"/>
    <p:sldId id="312" r:id="rId33"/>
    <p:sldId id="313" r:id="rId34"/>
    <p:sldId id="332" r:id="rId35"/>
  </p:sldIdLst>
  <p:sldSz cx="10150475" cy="7589838"/>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90">
          <p15:clr>
            <a:srgbClr val="A4A3A4"/>
          </p15:clr>
        </p15:guide>
        <p15:guide id="2" pos="31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v" initials="G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BBE0E3"/>
    <a:srgbClr val="FF9900"/>
    <a:srgbClr val="FF0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34" autoAdjust="0"/>
    <p:restoredTop sz="94681" autoAdjust="0"/>
  </p:normalViewPr>
  <p:slideViewPr>
    <p:cSldViewPr snapToGrid="0">
      <p:cViewPr varScale="1">
        <p:scale>
          <a:sx n="75" d="100"/>
          <a:sy n="75" d="100"/>
        </p:scale>
        <p:origin x="758" y="48"/>
      </p:cViewPr>
      <p:guideLst>
        <p:guide orient="horz" pos="2390"/>
        <p:guide pos="319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542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250950" y="720725"/>
            <a:ext cx="4814888" cy="360045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542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085C9F1-4666-4B81-A7BB-DE275BEC3A94}" type="slidenum">
              <a:rPr lang="en-US"/>
              <a:pPr>
                <a:defRPr/>
              </a:pPr>
              <a:t>‹#›</a:t>
            </a:fld>
            <a:endParaRPr lang="en-US"/>
          </a:p>
        </p:txBody>
      </p:sp>
    </p:spTree>
    <p:extLst>
      <p:ext uri="{BB962C8B-B14F-4D97-AF65-F5344CB8AC3E}">
        <p14:creationId xmlns:p14="http://schemas.microsoft.com/office/powerpoint/2010/main" val="3561163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85C9F1-4666-4B81-A7BB-DE275BEC3A94}" type="slidenum">
              <a:rPr lang="en-US" smtClean="0"/>
              <a:pPr>
                <a:defRPr/>
              </a:pPr>
              <a:t>7</a:t>
            </a:fld>
            <a:endParaRPr lang="en-US"/>
          </a:p>
        </p:txBody>
      </p:sp>
    </p:spTree>
    <p:extLst>
      <p:ext uri="{BB962C8B-B14F-4D97-AF65-F5344CB8AC3E}">
        <p14:creationId xmlns:p14="http://schemas.microsoft.com/office/powerpoint/2010/main" val="181551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https://youtu.be/meiU6TxysCg</a:t>
            </a:r>
          </a:p>
        </p:txBody>
      </p:sp>
      <p:sp>
        <p:nvSpPr>
          <p:cNvPr id="4" name="Slide Number Placeholder 3"/>
          <p:cNvSpPr>
            <a:spLocks noGrp="1"/>
          </p:cNvSpPr>
          <p:nvPr>
            <p:ph type="sldNum" sz="quarter" idx="10"/>
          </p:nvPr>
        </p:nvSpPr>
        <p:spPr/>
        <p:txBody>
          <a:bodyPr/>
          <a:lstStyle/>
          <a:p>
            <a:pPr>
              <a:defRPr/>
            </a:pPr>
            <a:fld id="{1085C9F1-4666-4B81-A7BB-DE275BEC3A94}" type="slidenum">
              <a:rPr lang="en-US" smtClean="0"/>
              <a:pPr>
                <a:defRPr/>
              </a:pPr>
              <a:t>18</a:t>
            </a:fld>
            <a:endParaRPr lang="en-US"/>
          </a:p>
        </p:txBody>
      </p:sp>
    </p:spTree>
    <p:extLst>
      <p:ext uri="{BB962C8B-B14F-4D97-AF65-F5344CB8AC3E}">
        <p14:creationId xmlns:p14="http://schemas.microsoft.com/office/powerpoint/2010/main" val="3743579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9144000" cy="1265238"/>
          </a:xfrm>
          <a:effectLst/>
        </p:spPr>
        <p:txBody>
          <a:bodyPr/>
          <a:lstStyle>
            <a:lvl1pPr>
              <a:defRPr sz="4800"/>
            </a:lvl1pPr>
          </a:lstStyle>
          <a:p>
            <a:r>
              <a:rPr lang="en-US"/>
              <a:t>Click to edit Master title style</a:t>
            </a:r>
          </a:p>
        </p:txBody>
      </p:sp>
      <p:sp>
        <p:nvSpPr>
          <p:cNvPr id="2051" name="Rectangle 3"/>
          <p:cNvSpPr>
            <a:spLocks noGrp="1" noChangeArrowheads="1"/>
          </p:cNvSpPr>
          <p:nvPr>
            <p:ph type="subTitle" idx="1"/>
          </p:nvPr>
        </p:nvSpPr>
        <p:spPr>
          <a:xfrm>
            <a:off x="228600" y="3048000"/>
            <a:ext cx="6324600" cy="6731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323850" y="6858000"/>
            <a:ext cx="2114550" cy="506413"/>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048000" y="6858000"/>
            <a:ext cx="4419600" cy="506413"/>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043863" y="6858000"/>
            <a:ext cx="1862137" cy="506413"/>
          </a:xfrm>
        </p:spPr>
        <p:txBody>
          <a:bodyPr/>
          <a:lstStyle>
            <a:lvl1pPr>
              <a:defRPr sz="1600"/>
            </a:lvl1pPr>
          </a:lstStyle>
          <a:p>
            <a:pPr>
              <a:defRPr/>
            </a:pPr>
            <a:fld id="{A24C3A1D-7FDB-4A2F-B23E-0914E02A38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8096A6-257D-4C3D-852E-AFB12C8EF1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2050" y="152400"/>
            <a:ext cx="24384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850" y="152400"/>
            <a:ext cx="71628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C7E219-2A2F-4C68-B52D-F7E328AF97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93E83-52C8-45D6-BB7F-698A9F19DA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680163-1292-4821-B4F2-DDB5D26246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6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9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8731B9-0917-46ED-9A94-9CC5A5CA67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6BFED7-5609-4371-981B-8983B67C96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2C8CE5-F4D1-4C92-8676-F21184E7A5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09352C-5AF6-420D-B417-333EBEBD41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BA08D4-FE93-4BFE-8B2C-4D32E882A6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8B3E9F-421D-4C42-95FE-5819834DC3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153400" cy="936625"/>
          </a:xfrm>
          <a:prstGeom prst="rect">
            <a:avLst/>
          </a:prstGeom>
          <a:noFill/>
          <a:ln w="9525">
            <a:noFill/>
            <a:miter lim="800000"/>
            <a:headEnd/>
            <a:tailEnd/>
          </a:ln>
          <a:effectLst>
            <a:outerShdw dist="63500" dir="2212194" algn="ctr" rotWithShape="0">
              <a:srgbClr val="B2B2B2">
                <a:alpha val="50000"/>
              </a:srgbClr>
            </a:outerShdw>
          </a:effectLst>
        </p:spPr>
        <p:txBody>
          <a:bodyPr vert="horz" wrap="square" lIns="101370" tIns="50685" rIns="101370" bIns="506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71450" y="6915150"/>
            <a:ext cx="211455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400">
                <a:latin typeface="Trebuchet MS"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505200" y="6915150"/>
            <a:ext cx="321310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ctr">
              <a:defRPr sz="1400">
                <a:latin typeface="Trebuchet MS"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7848600" y="6884988"/>
            <a:ext cx="2114550" cy="506412"/>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r">
              <a:defRPr sz="1400">
                <a:latin typeface="Trebuchet MS" pitchFamily="34" charset="0"/>
              </a:defRPr>
            </a:lvl1pPr>
          </a:lstStyle>
          <a:p>
            <a:pPr>
              <a:defRPr/>
            </a:pPr>
            <a:fld id="{839A0A0C-EAC0-4A24-BD91-79C650AFA3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mj-lt"/>
          <a:ea typeface="+mj-ea"/>
          <a:cs typeface="+mj-cs"/>
        </a:defRPr>
      </a:lvl1pPr>
      <a:lvl2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2pPr>
      <a:lvl3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3pPr>
      <a:lvl4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4pPr>
      <a:lvl5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5pPr>
      <a:lvl6pPr marL="4572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6pPr>
      <a:lvl7pPr marL="9144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7pPr>
      <a:lvl8pPr marL="13716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8pPr>
      <a:lvl9pPr marL="18288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9pPr>
    </p:titleStyle>
    <p:body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dMoK48QGL8"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rticles.latimes.com/2012/may/14/business/la-fi-yahoo-thompson-resigns-20120514" TargetMode="External"/><Relationship Id="rId2" Type="http://schemas.openxmlformats.org/officeDocument/2006/relationships/hyperlink" Target="http://articles.cnn.com/2011-03-01/world/germany.politics_1_defense-minister-plagiarism-scandal-guttenberg"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onlineethics.org/inde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7"/>
          <p:cNvPicPr>
            <a:picLocks noChangeAspect="1" noChangeArrowheads="1"/>
          </p:cNvPicPr>
          <p:nvPr/>
        </p:nvPicPr>
        <p:blipFill>
          <a:blip r:embed="rId2" cstate="print">
            <a:lum bright="70000" contrast="-70000"/>
          </a:blip>
          <a:srcRect/>
          <a:stretch>
            <a:fillRect/>
          </a:stretch>
        </p:blipFill>
        <p:spPr bwMode="auto">
          <a:xfrm>
            <a:off x="1" y="4215161"/>
            <a:ext cx="2609062" cy="3374677"/>
          </a:xfrm>
          <a:prstGeom prst="rect">
            <a:avLst/>
          </a:prstGeom>
          <a:noFill/>
          <a:ln w="9525">
            <a:noFill/>
            <a:miter lim="800000"/>
            <a:headEnd/>
            <a:tailEnd/>
          </a:ln>
        </p:spPr>
      </p:pic>
      <p:pic>
        <p:nvPicPr>
          <p:cNvPr id="1026" name="Picture 2"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869794"/>
            <a:ext cx="7069874" cy="3668465"/>
          </a:xfrm>
          <a:prstGeom prst="rect">
            <a:avLst/>
          </a:prstGeom>
          <a:noFill/>
          <a:extLst>
            <a:ext uri="{909E8E84-426E-40DD-AFC4-6F175D3DCCD1}">
              <a14:hiddenFill xmlns:a14="http://schemas.microsoft.com/office/drawing/2010/main">
                <a:solidFill>
                  <a:srgbClr val="FFFFFF"/>
                </a:solidFill>
              </a14:hiddenFill>
            </a:ext>
          </a:extLst>
        </p:spPr>
      </p:pic>
      <p:sp>
        <p:nvSpPr>
          <p:cNvPr id="33818" name="Rectangle 26"/>
          <p:cNvSpPr>
            <a:spLocks noGrp="1" noChangeArrowheads="1"/>
          </p:cNvSpPr>
          <p:nvPr>
            <p:ph type="subTitle" idx="1"/>
          </p:nvPr>
        </p:nvSpPr>
        <p:spPr>
          <a:xfrm>
            <a:off x="2976664" y="4057939"/>
            <a:ext cx="3775410" cy="1433513"/>
          </a:xfrm>
          <a:effectLst>
            <a:outerShdw blurRad="76200" dist="38100" algn="l" rotWithShape="0">
              <a:prstClr val="black">
                <a:alpha val="40000"/>
              </a:prstClr>
            </a:outerShdw>
          </a:effectLst>
        </p:spPr>
        <p:txBody>
          <a:bodyPr/>
          <a:lstStyle/>
          <a:p>
            <a:pPr algn="r">
              <a:defRPr/>
            </a:pPr>
            <a:r>
              <a:rPr lang="en-US" sz="2400" i="1" dirty="0"/>
              <a:t>G</a:t>
            </a:r>
            <a:r>
              <a:rPr lang="en-US" sz="2400" i="1" dirty="0">
                <a:cs typeface="Arial" charset="0"/>
              </a:rPr>
              <a:t>ö</a:t>
            </a:r>
            <a:r>
              <a:rPr lang="en-US" sz="2400" i="1" dirty="0"/>
              <a:t>tz Veser</a:t>
            </a:r>
          </a:p>
          <a:p>
            <a:pPr algn="r">
              <a:defRPr/>
            </a:pPr>
            <a:r>
              <a:rPr lang="en-US" sz="1600" i="1" dirty="0"/>
              <a:t>Chemical Engineering Department</a:t>
            </a:r>
          </a:p>
          <a:p>
            <a:pPr algn="r">
              <a:defRPr/>
            </a:pPr>
            <a:r>
              <a:rPr lang="en-US" sz="1600" i="1" dirty="0"/>
              <a:t>University of Pittsburgh</a:t>
            </a:r>
          </a:p>
        </p:txBody>
      </p:sp>
    </p:spTree>
    <p:extLst>
      <p:ext uri="{BB962C8B-B14F-4D97-AF65-F5344CB8AC3E}">
        <p14:creationId xmlns:p14="http://schemas.microsoft.com/office/powerpoint/2010/main" val="91089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lum bright="70000" contrast="-70000"/>
          </a:blip>
          <a:srcRect/>
          <a:stretch>
            <a:fillRect/>
          </a:stretch>
        </p:blipFill>
        <p:spPr bwMode="auto">
          <a:xfrm>
            <a:off x="0" y="3643313"/>
            <a:ext cx="3051175" cy="3946525"/>
          </a:xfrm>
          <a:prstGeom prst="rect">
            <a:avLst/>
          </a:prstGeom>
          <a:noFill/>
          <a:ln w="9525">
            <a:noFill/>
            <a:miter lim="800000"/>
            <a:headEnd/>
            <a:tailEnd/>
          </a:ln>
        </p:spPr>
      </p:pic>
      <p:sp>
        <p:nvSpPr>
          <p:cNvPr id="219139" name="Rectangle 3"/>
          <p:cNvSpPr>
            <a:spLocks noGrp="1" noChangeArrowheads="1"/>
          </p:cNvSpPr>
          <p:nvPr>
            <p:ph type="ctrTitle"/>
          </p:nvPr>
        </p:nvSpPr>
        <p:spPr>
          <a:effectLst>
            <a:outerShdw blurRad="50800" dist="38100" dir="2700000" algn="tl" rotWithShape="0">
              <a:prstClr val="black">
                <a:alpha val="40000"/>
              </a:prstClr>
            </a:outerShdw>
          </a:effectLst>
        </p:spPr>
        <p:txBody>
          <a:bodyPr/>
          <a:lstStyle/>
          <a:p>
            <a:pPr>
              <a:defRPr/>
            </a:pPr>
            <a:r>
              <a:rPr lang="en-US" dirty="0" err="1"/>
              <a:t>ChE</a:t>
            </a:r>
            <a:r>
              <a:rPr lang="en-US" dirty="0"/>
              <a:t> 2982</a:t>
            </a:r>
          </a:p>
        </p:txBody>
      </p:sp>
      <p:sp>
        <p:nvSpPr>
          <p:cNvPr id="219141" name="Rectangle 5"/>
          <p:cNvSpPr>
            <a:spLocks noChangeArrowheads="1"/>
          </p:cNvSpPr>
          <p:nvPr/>
        </p:nvSpPr>
        <p:spPr bwMode="auto">
          <a:xfrm>
            <a:off x="0" y="3031255"/>
            <a:ext cx="9753600" cy="1905000"/>
          </a:xfrm>
          <a:prstGeom prst="rect">
            <a:avLst/>
          </a:prstGeom>
          <a:noFill/>
          <a:ln w="9525">
            <a:noFill/>
            <a:miter lim="800000"/>
            <a:headEnd/>
            <a:tailEnd/>
          </a:ln>
          <a:effectLst>
            <a:outerShdw blurRad="127000" dist="88900" dir="2700000" algn="tl" rotWithShape="0">
              <a:prstClr val="black">
                <a:alpha val="40000"/>
              </a:prstClr>
            </a:outerShdw>
          </a:effectLst>
        </p:spPr>
        <p:txBody>
          <a:bodyPr lIns="101370" tIns="50685" rIns="101370" bIns="50685"/>
          <a:lstStyle/>
          <a:p>
            <a:pPr algn="ctr" defTabSz="1014413">
              <a:lnSpc>
                <a:spcPct val="125000"/>
              </a:lnSpc>
              <a:spcBef>
                <a:spcPct val="30000"/>
              </a:spcBef>
              <a:defRPr/>
            </a:pPr>
            <a:r>
              <a:rPr lang="en-US" sz="4000" b="1" i="1" dirty="0">
                <a:solidFill>
                  <a:srgbClr val="C00000"/>
                </a:solidFill>
                <a:latin typeface="Trebuchet MS" pitchFamily="34" charset="0"/>
              </a:rPr>
              <a:t>Lecture I:</a:t>
            </a:r>
          </a:p>
          <a:p>
            <a:pPr algn="ctr" defTabSz="1014413">
              <a:lnSpc>
                <a:spcPct val="125000"/>
              </a:lnSpc>
              <a:spcBef>
                <a:spcPct val="30000"/>
              </a:spcBef>
              <a:defRPr/>
            </a:pPr>
            <a:r>
              <a:rPr lang="en-US" sz="4000" b="1" i="1" dirty="0">
                <a:solidFill>
                  <a:srgbClr val="C00000"/>
                </a:solidFill>
                <a:latin typeface="Trebuchet MS" pitchFamily="34" charset="0"/>
              </a:rPr>
              <a:t>Foundations</a:t>
            </a:r>
          </a:p>
        </p:txBody>
      </p:sp>
      <p:sp>
        <p:nvSpPr>
          <p:cNvPr id="6" name="TextBox 5"/>
          <p:cNvSpPr txBox="1"/>
          <p:nvPr/>
        </p:nvSpPr>
        <p:spPr>
          <a:xfrm>
            <a:off x="0" y="0"/>
            <a:ext cx="6838122" cy="369332"/>
          </a:xfrm>
          <a:prstGeom prst="rect">
            <a:avLst/>
          </a:prstGeom>
          <a:gradFill flip="none" rotWithShape="1">
            <a:gsLst>
              <a:gs pos="0">
                <a:schemeClr val="accent1">
                  <a:shade val="30000"/>
                  <a:satMod val="115000"/>
                </a:schemeClr>
              </a:gs>
              <a:gs pos="100000">
                <a:schemeClr val="accent1">
                  <a:shade val="30000"/>
                  <a:satMod val="115000"/>
                  <a:alpha val="0"/>
                </a:schemeClr>
              </a:gs>
            </a:gsLst>
            <a:lin ang="0" scaled="1"/>
            <a:tileRect/>
          </a:gradFill>
          <a:effectLst/>
        </p:spPr>
        <p:txBody>
          <a:bodyPr wrap="square" rtlCol="0">
            <a:spAutoFit/>
          </a:bodyPr>
          <a:lstStyle/>
          <a:p>
            <a:r>
              <a:rPr lang="en-US" i="1" dirty="0">
                <a:solidFill>
                  <a:srgbClr val="FFC000"/>
                </a:solidFill>
                <a:effectLst>
                  <a:outerShdw blurRad="38100" dist="38100" dir="2700000" algn="tl">
                    <a:srgbClr val="000000">
                      <a:alpha val="43137"/>
                    </a:srgbClr>
                  </a:outerShdw>
                </a:effectLst>
                <a:latin typeface="Calibri" pitchFamily="34" charset="0"/>
              </a:rPr>
              <a:t>http://www.pitt.edu/~gveser/Ethics</a:t>
            </a:r>
          </a:p>
        </p:txBody>
      </p:sp>
    </p:spTree>
  </p:cSld>
  <p:clrMapOvr>
    <a:masterClrMapping/>
  </p:clrMapOvr>
  <p:transition spd="slow">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28600" y="152400"/>
            <a:ext cx="8961438" cy="936625"/>
          </a:xfrm>
        </p:spPr>
        <p:txBody>
          <a:bodyPr/>
          <a:lstStyle/>
          <a:p>
            <a:pPr>
              <a:defRPr/>
            </a:pPr>
            <a:r>
              <a:rPr lang="en-US"/>
              <a:t>Why bother with ‘Foundations’?</a:t>
            </a:r>
          </a:p>
        </p:txBody>
      </p:sp>
      <p:sp>
        <p:nvSpPr>
          <p:cNvPr id="12291" name="Rectangle 3"/>
          <p:cNvSpPr>
            <a:spLocks noGrp="1" noChangeArrowheads="1"/>
          </p:cNvSpPr>
          <p:nvPr>
            <p:ph type="body" idx="1"/>
          </p:nvPr>
        </p:nvSpPr>
        <p:spPr>
          <a:xfrm>
            <a:off x="228600" y="2450690"/>
            <a:ext cx="9753600" cy="5014913"/>
          </a:xfrm>
        </p:spPr>
        <p:txBody>
          <a:bodyPr/>
          <a:lstStyle/>
          <a:p>
            <a:pPr>
              <a:lnSpc>
                <a:spcPct val="114000"/>
              </a:lnSpc>
              <a:spcBef>
                <a:spcPts val="1800"/>
              </a:spcBef>
              <a:buFontTx/>
              <a:buNone/>
            </a:pPr>
            <a:r>
              <a:rPr lang="en-US" sz="2400" dirty="0">
                <a:latin typeface="Calibri" panose="020F0502020204030204" pitchFamily="34" charset="0"/>
                <a:cs typeface="Calibri" panose="020F0502020204030204" pitchFamily="34" charset="0"/>
              </a:rPr>
              <a:t>“  To become skilled in any domain of reasoning,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we must understand the principles that define that domain.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To be skilled in mathematical reasoning, we must understand fundamental mathematical principles.  To be skilled in scientific reasoning, we must understand fundamental scientific principles. </a:t>
            </a:r>
          </a:p>
          <a:p>
            <a:pPr>
              <a:lnSpc>
                <a:spcPct val="114000"/>
              </a:lnSpc>
              <a:spcBef>
                <a:spcPts val="1800"/>
              </a:spcBef>
              <a:buFontTx/>
              <a:buNone/>
            </a:pPr>
            <a:r>
              <a:rPr lang="en-US" sz="2400" dirty="0">
                <a:latin typeface="Calibri" panose="020F0502020204030204" pitchFamily="34" charset="0"/>
                <a:cs typeface="Calibri" panose="020F0502020204030204" pitchFamily="34" charset="0"/>
              </a:rPr>
              <a:t>In like manner, </a:t>
            </a:r>
            <a:r>
              <a:rPr lang="en-US" sz="2400" i="1" u="sng" dirty="0">
                <a:latin typeface="Calibri" panose="020F0502020204030204" pitchFamily="34" charset="0"/>
                <a:cs typeface="Calibri" panose="020F0502020204030204" pitchFamily="34" charset="0"/>
              </a:rPr>
              <a:t>to be skilled in ethical reasoning, we must understand fundamental ethical principles</a:t>
            </a:r>
            <a:r>
              <a:rPr lang="en-US" sz="24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r>
              <a:rPr lang="en-US" sz="2400" i="1" dirty="0">
                <a:solidFill>
                  <a:srgbClr val="C00000"/>
                </a:solidFill>
                <a:latin typeface="Calibri" panose="020F0502020204030204" pitchFamily="34" charset="0"/>
                <a:cs typeface="Calibri" panose="020F0502020204030204" pitchFamily="34" charset="0"/>
              </a:rPr>
              <a:t>Good-heartedness is not enough.</a:t>
            </a:r>
            <a:r>
              <a:rPr lang="en-US" sz="2400" dirty="0">
                <a:latin typeface="Calibri" panose="020F0502020204030204" pitchFamily="34" charset="0"/>
                <a:cs typeface="Calibri" panose="020F0502020204030204" pitchFamily="34" charset="0"/>
              </a:rPr>
              <a:t> We must be well-grounded in fundamental ethical concepts and principles.”</a:t>
            </a:r>
          </a:p>
          <a:p>
            <a:pPr>
              <a:lnSpc>
                <a:spcPct val="114000"/>
              </a:lnSpc>
              <a:spcBef>
                <a:spcPts val="1800"/>
              </a:spcBef>
              <a:buFontTx/>
              <a:buNone/>
            </a:pPr>
            <a:endParaRPr lang="en-US" sz="800" dirty="0">
              <a:latin typeface="Calibri" panose="020F0502020204030204" pitchFamily="34" charset="0"/>
              <a:cs typeface="Calibri" panose="020F0502020204030204" pitchFamily="34" charset="0"/>
            </a:endParaRPr>
          </a:p>
          <a:p>
            <a:pPr>
              <a:lnSpc>
                <a:spcPct val="114000"/>
              </a:lnSpc>
              <a:spcBef>
                <a:spcPts val="1800"/>
              </a:spcBef>
              <a:buFontTx/>
              <a:buNone/>
            </a:pPr>
            <a:r>
              <a:rPr lang="en-US" sz="2000" i="1" dirty="0">
                <a:solidFill>
                  <a:schemeClr val="bg1">
                    <a:lumMod val="50000"/>
                  </a:schemeClr>
                </a:solidFill>
                <a:latin typeface="Calibri" panose="020F0502020204030204" pitchFamily="34" charset="0"/>
                <a:cs typeface="Calibri" panose="020F0502020204030204" pitchFamily="34" charset="0"/>
              </a:rPr>
              <a:t>(R. Paul, L. Elder, “Critical Thinking”, Prentice Hall, 2002)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a:extLst>
              <a:ext uri="{FF2B5EF4-FFF2-40B4-BE49-F238E27FC236}">
                <a16:creationId xmlns:a16="http://schemas.microsoft.com/office/drawing/2014/main" id="{2E056D72-AE9B-4E44-9709-DED846D3333D}"/>
              </a:ext>
            </a:extLst>
          </p:cNvPr>
          <p:cNvPicPr>
            <a:picLocks noChangeAspect="1" noChangeArrowheads="1"/>
          </p:cNvPicPr>
          <p:nvPr/>
        </p:nvPicPr>
        <p:blipFill>
          <a:blip r:embed="rId2" cstate="print">
            <a:lum bright="70000" contrast="-70000"/>
          </a:blip>
          <a:srcRect/>
          <a:stretch>
            <a:fillRect/>
          </a:stretch>
        </p:blipFill>
        <p:spPr bwMode="auto">
          <a:xfrm>
            <a:off x="1" y="4215161"/>
            <a:ext cx="2609062" cy="3374677"/>
          </a:xfrm>
          <a:prstGeom prst="rect">
            <a:avLst/>
          </a:prstGeom>
          <a:noFill/>
          <a:ln w="9525">
            <a:noFill/>
            <a:miter lim="800000"/>
            <a:headEnd/>
            <a:tailEnd/>
          </a:ln>
        </p:spPr>
      </p:pic>
      <p:sp>
        <p:nvSpPr>
          <p:cNvPr id="180226" name="Rectangle 2"/>
          <p:cNvSpPr>
            <a:spLocks noGrp="1" noChangeArrowheads="1"/>
          </p:cNvSpPr>
          <p:nvPr>
            <p:ph type="title"/>
          </p:nvPr>
        </p:nvSpPr>
        <p:spPr>
          <a:xfrm>
            <a:off x="753992" y="152400"/>
            <a:ext cx="7628007" cy="936625"/>
          </a:xfrm>
        </p:spPr>
        <p:txBody>
          <a:bodyPr/>
          <a:lstStyle/>
          <a:p>
            <a:pPr>
              <a:defRPr/>
            </a:pPr>
            <a:r>
              <a:rPr lang="en-US" sz="4800" dirty="0"/>
              <a:t>What is ‘Ethics’?</a:t>
            </a:r>
          </a:p>
        </p:txBody>
      </p:sp>
      <p:sp>
        <p:nvSpPr>
          <p:cNvPr id="180227" name="Rectangle 3"/>
          <p:cNvSpPr>
            <a:spLocks noGrp="1" noChangeArrowheads="1"/>
          </p:cNvSpPr>
          <p:nvPr>
            <p:ph type="body" idx="1"/>
          </p:nvPr>
        </p:nvSpPr>
        <p:spPr>
          <a:xfrm>
            <a:off x="753993" y="2408751"/>
            <a:ext cx="9325300" cy="3643313"/>
          </a:xfrm>
        </p:spPr>
        <p:txBody>
          <a:bodyPr/>
          <a:lstStyle/>
          <a:p>
            <a:r>
              <a:rPr lang="en-US" dirty="0"/>
              <a:t>Branch of philosophy concerned with the </a:t>
            </a:r>
            <a:r>
              <a:rPr lang="en-US" u="sng" dirty="0">
                <a:solidFill>
                  <a:srgbClr val="C00000"/>
                </a:solidFill>
              </a:rPr>
              <a:t>nature of ultimate value</a:t>
            </a:r>
            <a:r>
              <a:rPr lang="en-US" dirty="0">
                <a:solidFill>
                  <a:srgbClr val="C00000"/>
                </a:solidFill>
              </a:rPr>
              <a:t> </a:t>
            </a:r>
            <a:r>
              <a:rPr lang="en-US" dirty="0"/>
              <a:t>and the </a:t>
            </a:r>
            <a:r>
              <a:rPr lang="en-US" u="sng" dirty="0"/>
              <a:t>standards by which human actions can be judged right or wrong.</a:t>
            </a:r>
            <a:r>
              <a:rPr lang="en-US" dirty="0"/>
              <a:t> </a:t>
            </a:r>
            <a:r>
              <a:rPr lang="en-US" sz="2000" i="1" dirty="0"/>
              <a:t> (Encycl. Britannica)</a:t>
            </a:r>
          </a:p>
          <a:p>
            <a:pPr>
              <a:buFontTx/>
              <a:buNone/>
            </a:pPr>
            <a:endParaRPr lang="en-US" dirty="0"/>
          </a:p>
          <a:p>
            <a:r>
              <a:rPr lang="en-US" dirty="0"/>
              <a:t>A system or code of morals of a particular religion, group, or members of a profession. </a:t>
            </a:r>
          </a:p>
        </p:txBody>
      </p:sp>
    </p:spTree>
    <p:extLst>
      <p:ext uri="{BB962C8B-B14F-4D97-AF65-F5344CB8AC3E}">
        <p14:creationId xmlns:p14="http://schemas.microsoft.com/office/powerpoint/2010/main" val="404571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defRPr/>
            </a:pPr>
            <a:r>
              <a:rPr lang="en-US" sz="4800" dirty="0"/>
              <a:t>Ethics Defined…</a:t>
            </a:r>
          </a:p>
        </p:txBody>
      </p:sp>
      <p:sp>
        <p:nvSpPr>
          <p:cNvPr id="15363" name="Rectangle 4"/>
          <p:cNvSpPr>
            <a:spLocks noGrp="1" noChangeArrowheads="1"/>
          </p:cNvSpPr>
          <p:nvPr>
            <p:ph type="body" idx="1"/>
          </p:nvPr>
        </p:nvSpPr>
        <p:spPr>
          <a:xfrm>
            <a:off x="198438" y="1585913"/>
            <a:ext cx="9753600" cy="5927725"/>
          </a:xfrm>
          <a:noFill/>
        </p:spPr>
        <p:txBody>
          <a:bodyPr/>
          <a:lstStyle/>
          <a:p>
            <a:pPr>
              <a:lnSpc>
                <a:spcPct val="115000"/>
              </a:lnSpc>
              <a:buFontTx/>
              <a:buNone/>
            </a:pPr>
            <a:r>
              <a:rPr lang="en-US" sz="2200" i="1" dirty="0">
                <a:solidFill>
                  <a:srgbClr val="C00000"/>
                </a:solidFill>
              </a:rPr>
              <a:t>In ethics, philosophers ask questions about morality and immorality, </a:t>
            </a:r>
            <a:br>
              <a:rPr lang="en-US" sz="2200" i="1" dirty="0">
                <a:solidFill>
                  <a:srgbClr val="C00000"/>
                </a:solidFill>
              </a:rPr>
            </a:br>
            <a:r>
              <a:rPr lang="en-US" sz="2200" i="1" dirty="0">
                <a:solidFill>
                  <a:srgbClr val="C00000"/>
                </a:solidFill>
              </a:rPr>
              <a:t>about what humans should, and should not, do (‘human conduct’).</a:t>
            </a:r>
          </a:p>
          <a:p>
            <a:pPr>
              <a:lnSpc>
                <a:spcPct val="115000"/>
              </a:lnSpc>
              <a:spcBef>
                <a:spcPts val="2400"/>
              </a:spcBef>
              <a:buFontTx/>
              <a:buNone/>
            </a:pPr>
            <a:r>
              <a:rPr lang="en-US" sz="2000" dirty="0"/>
              <a:t>Contrast the following ethical questions, with questions from daily life:</a:t>
            </a:r>
          </a:p>
          <a:p>
            <a:pPr>
              <a:lnSpc>
                <a:spcPct val="115000"/>
              </a:lnSpc>
            </a:pPr>
            <a:r>
              <a:rPr lang="en-US" sz="2000" dirty="0">
                <a:solidFill>
                  <a:schemeClr val="bg1">
                    <a:lumMod val="50000"/>
                  </a:schemeClr>
                </a:solidFill>
              </a:rPr>
              <a:t>Daily life:  Is it right for me to eat all the cookies?</a:t>
            </a:r>
          </a:p>
          <a:p>
            <a:pPr>
              <a:lnSpc>
                <a:spcPct val="115000"/>
              </a:lnSpc>
              <a:spcBef>
                <a:spcPts val="400"/>
              </a:spcBef>
            </a:pPr>
            <a:r>
              <a:rPr lang="en-US" sz="2000" dirty="0"/>
              <a:t>Ethics:       Is selfishness ever right?</a:t>
            </a:r>
          </a:p>
          <a:p>
            <a:pPr>
              <a:lnSpc>
                <a:spcPct val="115000"/>
              </a:lnSpc>
            </a:pPr>
            <a:endParaRPr lang="en-US" sz="1000" dirty="0"/>
          </a:p>
          <a:p>
            <a:pPr>
              <a:lnSpc>
                <a:spcPct val="115000"/>
              </a:lnSpc>
            </a:pPr>
            <a:r>
              <a:rPr lang="en-US" sz="2000" dirty="0">
                <a:solidFill>
                  <a:schemeClr val="bg1">
                    <a:lumMod val="50000"/>
                  </a:schemeClr>
                </a:solidFill>
              </a:rPr>
              <a:t>Daily life:  What are the instructor's rules?</a:t>
            </a:r>
          </a:p>
          <a:p>
            <a:pPr>
              <a:lnSpc>
                <a:spcPct val="115000"/>
              </a:lnSpc>
              <a:spcBef>
                <a:spcPts val="400"/>
              </a:spcBef>
            </a:pPr>
            <a:r>
              <a:rPr lang="en-US" sz="2000" dirty="0"/>
              <a:t>Ethics:       What is the source of moral values?</a:t>
            </a:r>
          </a:p>
          <a:p>
            <a:pPr>
              <a:lnSpc>
                <a:spcPct val="115000"/>
              </a:lnSpc>
            </a:pPr>
            <a:endParaRPr lang="en-US" sz="900" dirty="0"/>
          </a:p>
          <a:p>
            <a:pPr>
              <a:lnSpc>
                <a:spcPct val="115000"/>
              </a:lnSpc>
            </a:pPr>
            <a:r>
              <a:rPr lang="en-US" sz="2000" dirty="0">
                <a:solidFill>
                  <a:schemeClr val="bg1">
                    <a:lumMod val="50000"/>
                  </a:schemeClr>
                </a:solidFill>
              </a:rPr>
              <a:t>Daily life:  Should I falsify this data to make it fit the required specifications?</a:t>
            </a:r>
          </a:p>
          <a:p>
            <a:pPr>
              <a:lnSpc>
                <a:spcPct val="115000"/>
              </a:lnSpc>
              <a:spcBef>
                <a:spcPts val="400"/>
              </a:spcBef>
            </a:pPr>
            <a:r>
              <a:rPr lang="en-US" sz="2000" dirty="0"/>
              <a:t> Ethics:      Should anyone ever lie? </a:t>
            </a:r>
          </a:p>
          <a:p>
            <a:pPr marL="0" indent="0">
              <a:lnSpc>
                <a:spcPct val="115000"/>
              </a:lnSpc>
              <a:spcBef>
                <a:spcPts val="2400"/>
              </a:spcBef>
              <a:buFontTx/>
              <a:buNone/>
            </a:pPr>
            <a:r>
              <a:rPr lang="en-US" sz="2000" dirty="0"/>
              <a:t>In daily life, when we are concerned with morality, we ask particular questions about individuals or events.     </a:t>
            </a:r>
            <a:br>
              <a:rPr lang="en-US" sz="2000" dirty="0"/>
            </a:br>
            <a:r>
              <a:rPr lang="en-US" sz="2000" dirty="0"/>
              <a:t>In ethics, we ask </a:t>
            </a:r>
            <a:r>
              <a:rPr lang="en-US" sz="2000" b="1" i="1" u="sng" dirty="0">
                <a:solidFill>
                  <a:srgbClr val="C00000"/>
                </a:solidFill>
              </a:rPr>
              <a:t>universal</a:t>
            </a:r>
            <a:r>
              <a:rPr lang="en-US" sz="2000" b="1" i="1" dirty="0">
                <a:solidFill>
                  <a:srgbClr val="C00000"/>
                </a:solidFill>
              </a:rPr>
              <a:t> questions </a:t>
            </a:r>
            <a:r>
              <a:rPr lang="en-US" sz="2000" dirty="0"/>
              <a:t>about what is right or wrong for anyone.</a:t>
            </a:r>
          </a:p>
        </p:txBody>
      </p:sp>
    </p:spTree>
    <p:extLst>
      <p:ext uri="{BB962C8B-B14F-4D97-AF65-F5344CB8AC3E}">
        <p14:creationId xmlns:p14="http://schemas.microsoft.com/office/powerpoint/2010/main" val="381061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50838" y="152400"/>
            <a:ext cx="8031162" cy="936625"/>
          </a:xfrm>
        </p:spPr>
        <p:txBody>
          <a:bodyPr/>
          <a:lstStyle/>
          <a:p>
            <a:pPr>
              <a:defRPr/>
            </a:pPr>
            <a:r>
              <a:rPr lang="en-US" dirty="0"/>
              <a:t>Ethics versus Morality</a:t>
            </a:r>
          </a:p>
        </p:txBody>
      </p:sp>
      <p:sp>
        <p:nvSpPr>
          <p:cNvPr id="16387" name="Rectangle 5"/>
          <p:cNvSpPr>
            <a:spLocks noChangeArrowheads="1"/>
          </p:cNvSpPr>
          <p:nvPr/>
        </p:nvSpPr>
        <p:spPr bwMode="auto">
          <a:xfrm>
            <a:off x="350838" y="2962429"/>
            <a:ext cx="9372600" cy="4397807"/>
          </a:xfrm>
          <a:prstGeom prst="rect">
            <a:avLst/>
          </a:prstGeom>
          <a:noFill/>
          <a:ln w="9525">
            <a:noFill/>
            <a:miter lim="800000"/>
            <a:headEnd/>
            <a:tailEnd/>
          </a:ln>
        </p:spPr>
        <p:txBody>
          <a:bodyPr>
            <a:spAutoFit/>
          </a:bodyPr>
          <a:lstStyle/>
          <a:p>
            <a:pPr>
              <a:lnSpc>
                <a:spcPct val="105000"/>
              </a:lnSpc>
              <a:spcBef>
                <a:spcPct val="30000"/>
              </a:spcBef>
            </a:pPr>
            <a:r>
              <a:rPr lang="en-US" sz="2400" dirty="0">
                <a:solidFill>
                  <a:schemeClr val="accent2"/>
                </a:solidFill>
                <a:latin typeface="Calibri" panose="020F0502020204030204" pitchFamily="34" charset="0"/>
                <a:cs typeface="Calibri" panose="020F0502020204030204" pitchFamily="34" charset="0"/>
              </a:rPr>
              <a:t>Some people distinguish </a:t>
            </a:r>
            <a:r>
              <a:rPr lang="en-US" sz="2400" i="1" dirty="0">
                <a:solidFill>
                  <a:srgbClr val="C00000"/>
                </a:solidFill>
                <a:latin typeface="Calibri" panose="020F0502020204030204" pitchFamily="34" charset="0"/>
                <a:cs typeface="Calibri" panose="020F0502020204030204" pitchFamily="34" charset="0"/>
              </a:rPr>
              <a:t>ethics</a:t>
            </a:r>
            <a:r>
              <a:rPr lang="en-US" sz="2400" dirty="0">
                <a:solidFill>
                  <a:schemeClr val="accent2"/>
                </a:solidFill>
                <a:latin typeface="Calibri" panose="020F0502020204030204" pitchFamily="34" charset="0"/>
                <a:cs typeface="Calibri" panose="020F0502020204030204" pitchFamily="34" charset="0"/>
              </a:rPr>
              <a:t>, what is right or wrong based on reason, from </a:t>
            </a:r>
            <a:r>
              <a:rPr lang="en-US" sz="2400" i="1" dirty="0">
                <a:solidFill>
                  <a:srgbClr val="C00000"/>
                </a:solidFill>
                <a:latin typeface="Calibri" panose="020F0502020204030204" pitchFamily="34" charset="0"/>
                <a:cs typeface="Calibri" panose="020F0502020204030204" pitchFamily="34" charset="0"/>
              </a:rPr>
              <a:t>morals</a:t>
            </a:r>
            <a:r>
              <a:rPr lang="en-US" sz="2400" dirty="0">
                <a:solidFill>
                  <a:schemeClr val="accent2"/>
                </a:solidFill>
                <a:latin typeface="Calibri" panose="020F0502020204030204" pitchFamily="34" charset="0"/>
                <a:cs typeface="Calibri" panose="020F0502020204030204" pitchFamily="34" charset="0"/>
              </a:rPr>
              <a:t>, what is considered right or wrong behavior based on social custom.</a:t>
            </a:r>
          </a:p>
          <a:p>
            <a:pPr>
              <a:lnSpc>
                <a:spcPct val="105000"/>
              </a:lnSpc>
              <a:spcBef>
                <a:spcPct val="30000"/>
              </a:spcBef>
            </a:pPr>
            <a:r>
              <a:rPr lang="en-US" sz="2400" i="1" dirty="0">
                <a:solidFill>
                  <a:schemeClr val="tx1">
                    <a:lumMod val="50000"/>
                    <a:lumOff val="50000"/>
                  </a:schemeClr>
                </a:solidFill>
                <a:latin typeface="Calibri" panose="020F0502020204030204" pitchFamily="34" charset="0"/>
                <a:cs typeface="Calibri" panose="020F0502020204030204" pitchFamily="34" charset="0"/>
              </a:rPr>
              <a:t>For the purpose of this class, we will not make this (somewhat artificial) distinction, but will use the terms interchangeably.</a:t>
            </a:r>
          </a:p>
          <a:p>
            <a:pPr>
              <a:lnSpc>
                <a:spcPct val="105000"/>
              </a:lnSpc>
              <a:spcBef>
                <a:spcPct val="30000"/>
              </a:spcBef>
            </a:pPr>
            <a:endParaRPr lang="en-US" sz="2400" dirty="0">
              <a:solidFill>
                <a:schemeClr val="accent2"/>
              </a:solidFill>
              <a:latin typeface="Calibri" panose="020F0502020204030204" pitchFamily="34" charset="0"/>
              <a:cs typeface="Calibri" panose="020F0502020204030204" pitchFamily="34" charset="0"/>
            </a:endParaRPr>
          </a:p>
          <a:p>
            <a:pPr>
              <a:lnSpc>
                <a:spcPct val="105000"/>
              </a:lnSpc>
              <a:spcBef>
                <a:spcPct val="30000"/>
              </a:spcBef>
            </a:pPr>
            <a:r>
              <a:rPr lang="en-US" sz="2400" dirty="0">
                <a:solidFill>
                  <a:schemeClr val="bg1">
                    <a:lumMod val="65000"/>
                  </a:schemeClr>
                </a:solidFill>
                <a:latin typeface="Calibri" panose="020F0502020204030204" pitchFamily="34" charset="0"/>
                <a:cs typeface="Calibri" panose="020F0502020204030204" pitchFamily="34" charset="0"/>
              </a:rPr>
              <a:t>In fact, ‘</a:t>
            </a:r>
            <a:r>
              <a:rPr lang="en-US" sz="2400" i="1" dirty="0">
                <a:solidFill>
                  <a:schemeClr val="bg1">
                    <a:lumMod val="65000"/>
                  </a:schemeClr>
                </a:solidFill>
                <a:latin typeface="Calibri" panose="020F0502020204030204" pitchFamily="34" charset="0"/>
                <a:cs typeface="Calibri" panose="020F0502020204030204" pitchFamily="34" charset="0"/>
              </a:rPr>
              <a:t>ethics</a:t>
            </a:r>
            <a:r>
              <a:rPr lang="en-US" sz="2400" dirty="0">
                <a:solidFill>
                  <a:schemeClr val="bg1">
                    <a:lumMod val="65000"/>
                  </a:schemeClr>
                </a:solidFill>
                <a:latin typeface="Calibri" panose="020F0502020204030204" pitchFamily="34" charset="0"/>
                <a:cs typeface="Calibri" panose="020F0502020204030204" pitchFamily="34" charset="0"/>
              </a:rPr>
              <a:t>’ stems from the </a:t>
            </a:r>
            <a:r>
              <a:rPr lang="en-US" sz="2400" dirty="0" err="1">
                <a:solidFill>
                  <a:schemeClr val="bg1">
                    <a:lumMod val="65000"/>
                  </a:schemeClr>
                </a:solidFill>
                <a:latin typeface="Calibri" panose="020F0502020204030204" pitchFamily="34" charset="0"/>
                <a:cs typeface="Calibri" panose="020F0502020204030204" pitchFamily="34" charset="0"/>
              </a:rPr>
              <a:t>greek</a:t>
            </a:r>
            <a:r>
              <a:rPr lang="en-US" sz="2400" dirty="0">
                <a:solidFill>
                  <a:schemeClr val="bg1">
                    <a:lumMod val="65000"/>
                  </a:schemeClr>
                </a:solidFill>
                <a:latin typeface="Calibri" panose="020F0502020204030204" pitchFamily="34" charset="0"/>
                <a:cs typeface="Calibri" panose="020F0502020204030204" pitchFamily="34" charset="0"/>
              </a:rPr>
              <a:t> ‘</a:t>
            </a:r>
            <a:r>
              <a:rPr lang="en-US" sz="2400" i="1" dirty="0">
                <a:solidFill>
                  <a:schemeClr val="bg1">
                    <a:lumMod val="65000"/>
                  </a:schemeClr>
                </a:solidFill>
                <a:latin typeface="Calibri" panose="020F0502020204030204" pitchFamily="34" charset="0"/>
                <a:cs typeface="Calibri" panose="020F0502020204030204" pitchFamily="34" charset="0"/>
              </a:rPr>
              <a:t>ethos</a:t>
            </a:r>
            <a:r>
              <a:rPr lang="en-US" sz="2400" dirty="0">
                <a:solidFill>
                  <a:schemeClr val="bg1">
                    <a:lumMod val="65000"/>
                  </a:schemeClr>
                </a:solidFill>
                <a:latin typeface="Calibri" panose="020F0502020204030204" pitchFamily="34" charset="0"/>
                <a:cs typeface="Calibri" panose="020F0502020204030204" pitchFamily="34" charset="0"/>
              </a:rPr>
              <a:t>’ (</a:t>
            </a:r>
            <a:r>
              <a:rPr lang="en-US" sz="2400" dirty="0" err="1">
                <a:solidFill>
                  <a:schemeClr val="bg1">
                    <a:lumMod val="65000"/>
                  </a:schemeClr>
                </a:solidFill>
                <a:latin typeface="Symbol" panose="05050102010706020507" pitchFamily="18" charset="2"/>
                <a:cs typeface="Calibri" panose="020F0502020204030204" pitchFamily="34" charset="0"/>
              </a:rPr>
              <a:t>eqws</a:t>
            </a:r>
            <a:r>
              <a:rPr lang="en-US" sz="2400" dirty="0">
                <a:solidFill>
                  <a:schemeClr val="bg1">
                    <a:lumMod val="65000"/>
                  </a:schemeClr>
                </a:solidFill>
                <a:latin typeface="Calibri" panose="020F0502020204030204" pitchFamily="34" charset="0"/>
                <a:cs typeface="Calibri" panose="020F0502020204030204" pitchFamily="34" charset="0"/>
              </a:rPr>
              <a:t>), </a:t>
            </a:r>
            <a:br>
              <a:rPr lang="en-US" sz="2400" dirty="0">
                <a:solidFill>
                  <a:schemeClr val="bg1">
                    <a:lumMod val="65000"/>
                  </a:schemeClr>
                </a:solidFill>
                <a:latin typeface="Calibri" panose="020F0502020204030204" pitchFamily="34" charset="0"/>
                <a:cs typeface="Calibri" panose="020F0502020204030204" pitchFamily="34" charset="0"/>
              </a:rPr>
            </a:br>
            <a:r>
              <a:rPr lang="en-US" sz="2400" dirty="0">
                <a:solidFill>
                  <a:schemeClr val="bg1">
                    <a:lumMod val="65000"/>
                  </a:schemeClr>
                </a:solidFill>
                <a:latin typeface="Calibri" panose="020F0502020204030204" pitchFamily="34" charset="0"/>
                <a:cs typeface="Calibri" panose="020F0502020204030204" pitchFamily="34" charset="0"/>
              </a:rPr>
              <a:t>			which means ‘customs’ or ‘habits’.</a:t>
            </a:r>
          </a:p>
          <a:p>
            <a:pPr>
              <a:lnSpc>
                <a:spcPct val="105000"/>
              </a:lnSpc>
              <a:spcBef>
                <a:spcPct val="30000"/>
              </a:spcBef>
            </a:pPr>
            <a:r>
              <a:rPr lang="en-US" sz="2400" dirty="0">
                <a:solidFill>
                  <a:schemeClr val="bg1">
                    <a:lumMod val="65000"/>
                  </a:schemeClr>
                </a:solidFill>
                <a:latin typeface="Calibri" panose="020F0502020204030204" pitchFamily="34" charset="0"/>
                <a:cs typeface="Calibri" panose="020F0502020204030204" pitchFamily="34" charset="0"/>
              </a:rPr>
              <a:t>‘</a:t>
            </a:r>
            <a:r>
              <a:rPr lang="en-US" sz="2400" i="1" dirty="0">
                <a:solidFill>
                  <a:schemeClr val="bg1">
                    <a:lumMod val="65000"/>
                  </a:schemeClr>
                </a:solidFill>
                <a:latin typeface="Calibri" panose="020F0502020204030204" pitchFamily="34" charset="0"/>
                <a:cs typeface="Calibri" panose="020F0502020204030204" pitchFamily="34" charset="0"/>
              </a:rPr>
              <a:t>Morality</a:t>
            </a:r>
            <a:r>
              <a:rPr lang="en-US" sz="2400" dirty="0">
                <a:solidFill>
                  <a:schemeClr val="bg1">
                    <a:lumMod val="65000"/>
                  </a:schemeClr>
                </a:solidFill>
                <a:latin typeface="Calibri" panose="020F0502020204030204" pitchFamily="34" charset="0"/>
                <a:cs typeface="Calibri" panose="020F0502020204030204" pitchFamily="34" charset="0"/>
              </a:rPr>
              <a:t>’ stems from the </a:t>
            </a:r>
            <a:r>
              <a:rPr lang="en-US" sz="2400" dirty="0" err="1">
                <a:solidFill>
                  <a:schemeClr val="bg1">
                    <a:lumMod val="65000"/>
                  </a:schemeClr>
                </a:solidFill>
                <a:latin typeface="Calibri" panose="020F0502020204030204" pitchFamily="34" charset="0"/>
                <a:cs typeface="Calibri" panose="020F0502020204030204" pitchFamily="34" charset="0"/>
              </a:rPr>
              <a:t>latin</a:t>
            </a:r>
            <a:r>
              <a:rPr lang="en-US" sz="2400" dirty="0">
                <a:solidFill>
                  <a:schemeClr val="bg1">
                    <a:lumMod val="65000"/>
                  </a:schemeClr>
                </a:solidFill>
                <a:latin typeface="Calibri" panose="020F0502020204030204" pitchFamily="34" charset="0"/>
                <a:cs typeface="Calibri" panose="020F0502020204030204" pitchFamily="34" charset="0"/>
              </a:rPr>
              <a:t> ‘</a:t>
            </a:r>
            <a:r>
              <a:rPr lang="en-US" sz="2400" i="1" dirty="0">
                <a:solidFill>
                  <a:schemeClr val="bg1">
                    <a:lumMod val="65000"/>
                  </a:schemeClr>
                </a:solidFill>
                <a:latin typeface="Calibri" panose="020F0502020204030204" pitchFamily="34" charset="0"/>
                <a:cs typeface="Calibri" panose="020F0502020204030204" pitchFamily="34" charset="0"/>
              </a:rPr>
              <a:t>mores</a:t>
            </a:r>
            <a:r>
              <a:rPr lang="en-US" sz="2400" dirty="0">
                <a:solidFill>
                  <a:schemeClr val="bg1">
                    <a:lumMod val="65000"/>
                  </a:schemeClr>
                </a:solidFill>
                <a:latin typeface="Calibri" panose="020F0502020204030204" pitchFamily="34" charset="0"/>
                <a:cs typeface="Calibri" panose="020F0502020204030204" pitchFamily="34" charset="0"/>
              </a:rPr>
              <a:t>’, which means… </a:t>
            </a:r>
            <a:br>
              <a:rPr lang="en-US" sz="2400" dirty="0">
                <a:solidFill>
                  <a:schemeClr val="bg1">
                    <a:lumMod val="65000"/>
                  </a:schemeClr>
                </a:solidFill>
                <a:latin typeface="Calibri" panose="020F0502020204030204" pitchFamily="34" charset="0"/>
                <a:cs typeface="Calibri" panose="020F0502020204030204" pitchFamily="34" charset="0"/>
              </a:rPr>
            </a:br>
            <a:r>
              <a:rPr lang="en-US" sz="2400" dirty="0">
                <a:solidFill>
                  <a:schemeClr val="bg1">
                    <a:lumMod val="65000"/>
                  </a:schemeClr>
                </a:solidFill>
                <a:latin typeface="Calibri" panose="020F0502020204030204" pitchFamily="34" charset="0"/>
                <a:cs typeface="Calibri" panose="020F0502020204030204" pitchFamily="34" charset="0"/>
              </a:rPr>
              <a:t>			…exactly the same.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Ethics – Central Questions I</a:t>
            </a:r>
          </a:p>
        </p:txBody>
      </p:sp>
      <p:sp>
        <p:nvSpPr>
          <p:cNvPr id="17411" name="Rectangle 3"/>
          <p:cNvSpPr>
            <a:spLocks noGrp="1" noChangeArrowheads="1"/>
          </p:cNvSpPr>
          <p:nvPr>
            <p:ph type="body" idx="1"/>
          </p:nvPr>
        </p:nvSpPr>
        <p:spPr>
          <a:xfrm>
            <a:off x="198436" y="1432767"/>
            <a:ext cx="9809163" cy="1154742"/>
          </a:xfrm>
        </p:spPr>
        <p:txBody>
          <a:bodyPr/>
          <a:lstStyle/>
          <a:p>
            <a:pPr>
              <a:lnSpc>
                <a:spcPct val="115000"/>
              </a:lnSpc>
              <a:buFontTx/>
              <a:buNone/>
            </a:pPr>
            <a:r>
              <a:rPr lang="en-US" sz="3200" b="1" i="1" dirty="0">
                <a:solidFill>
                  <a:srgbClr val="C00000"/>
                </a:solidFill>
                <a:latin typeface="Calibri" panose="020F0502020204030204" pitchFamily="34" charset="0"/>
                <a:cs typeface="Calibri" panose="020F0502020204030204" pitchFamily="34" charset="0"/>
              </a:rPr>
              <a:t>What is the </a:t>
            </a:r>
            <a:r>
              <a:rPr lang="en-US" sz="3200" b="1" i="1" u="sng" dirty="0">
                <a:solidFill>
                  <a:srgbClr val="C00000"/>
                </a:solidFill>
                <a:latin typeface="Calibri" panose="020F0502020204030204" pitchFamily="34" charset="0"/>
                <a:cs typeface="Calibri" panose="020F0502020204030204" pitchFamily="34" charset="0"/>
              </a:rPr>
              <a:t>source</a:t>
            </a:r>
            <a:r>
              <a:rPr lang="en-US" sz="3200" b="1" i="1" dirty="0">
                <a:solidFill>
                  <a:srgbClr val="C00000"/>
                </a:solidFill>
                <a:latin typeface="Calibri" panose="020F0502020204030204" pitchFamily="34" charset="0"/>
                <a:cs typeface="Calibri" panose="020F0502020204030204" pitchFamily="34" charset="0"/>
              </a:rPr>
              <a:t> of moral values?</a:t>
            </a:r>
          </a:p>
          <a:p>
            <a:pPr>
              <a:lnSpc>
                <a:spcPct val="115000"/>
              </a:lnSpc>
              <a:spcBef>
                <a:spcPts val="0"/>
              </a:spcBef>
              <a:buFontTx/>
              <a:buNone/>
            </a:pPr>
            <a:r>
              <a:rPr lang="en-US" sz="2000" i="1" dirty="0">
                <a:solidFill>
                  <a:schemeClr val="tx1">
                    <a:lumMod val="50000"/>
                    <a:lumOff val="50000"/>
                  </a:schemeClr>
                </a:solidFill>
                <a:latin typeface="Calibri" panose="020F0502020204030204" pitchFamily="34" charset="0"/>
                <a:cs typeface="Calibri" panose="020F0502020204030204" pitchFamily="34" charset="0"/>
              </a:rPr>
              <a:t>Here are three (of many) possible answers:</a:t>
            </a:r>
          </a:p>
        </p:txBody>
      </p:sp>
      <p:pic>
        <p:nvPicPr>
          <p:cNvPr id="5" name="Picture 2" descr="American motorway sign reading 'Answers: next exit'">
            <a:extLst>
              <a:ext uri="{FF2B5EF4-FFF2-40B4-BE49-F238E27FC236}">
                <a16:creationId xmlns:a16="http://schemas.microsoft.com/office/drawing/2014/main" id="{A3B9DB9A-1DC0-4A73-B321-7613DF490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043" y="1370100"/>
            <a:ext cx="2222432" cy="1668779"/>
          </a:xfrm>
          <a:prstGeom prst="rect">
            <a:avLst/>
          </a:prstGeom>
          <a:solidFill>
            <a:srgbClr val="FFFFFF">
              <a:shade val="85000"/>
            </a:srgbClr>
          </a:solidFill>
          <a:ln w="762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angle 3">
            <a:extLst>
              <a:ext uri="{FF2B5EF4-FFF2-40B4-BE49-F238E27FC236}">
                <a16:creationId xmlns:a16="http://schemas.microsoft.com/office/drawing/2014/main" id="{40510513-06C5-4068-ABE1-4782CA3C53C9}"/>
              </a:ext>
            </a:extLst>
          </p:cNvPr>
          <p:cNvSpPr txBox="1">
            <a:spLocks noChangeArrowheads="1"/>
          </p:cNvSpPr>
          <p:nvPr/>
        </p:nvSpPr>
        <p:spPr bwMode="auto">
          <a:xfrm>
            <a:off x="198436" y="2564428"/>
            <a:ext cx="9809163" cy="1579556"/>
          </a:xfrm>
          <a:prstGeom prst="rect">
            <a:avLst/>
          </a:prstGeom>
          <a:solidFill>
            <a:srgbClr val="FF0000">
              <a:alpha val="5490"/>
            </a:srgbClr>
          </a:solidFill>
          <a:ln w="9525">
            <a:noFill/>
            <a:miter lim="800000"/>
            <a:headEnd/>
            <a:tailEnd/>
          </a:ln>
        </p:spPr>
        <p:txBody>
          <a:bodyPr vert="horz" wrap="square" lIns="101370" tIns="50685" rIns="101370" bIns="50685" numCol="1" anchor="t" anchorCtr="0" compatLnSpc="1">
            <a:prstTxWarp prst="textNoShape">
              <a:avLst/>
            </a:prstTxWarp>
          </a:bodyPr>
          <a:lst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a:lstStyle>
          <a:p>
            <a:pPr>
              <a:lnSpc>
                <a:spcPct val="115000"/>
              </a:lnSpc>
            </a:pPr>
            <a:r>
              <a:rPr lang="en-US" sz="2400" b="1" u="sng" kern="0" dirty="0">
                <a:solidFill>
                  <a:srgbClr val="C00000"/>
                </a:solidFill>
                <a:latin typeface="Calibri" panose="020F0502020204030204" pitchFamily="34" charset="0"/>
                <a:cs typeface="Calibri" panose="020F0502020204030204" pitchFamily="34" charset="0"/>
              </a:rPr>
              <a:t>Moral values come from God</a:t>
            </a:r>
            <a:r>
              <a:rPr lang="en-US" sz="2000" b="1" kern="0" dirty="0">
                <a:solidFill>
                  <a:srgbClr val="C00000"/>
                </a:solidFill>
                <a:latin typeface="Calibri" panose="020F0502020204030204" pitchFamily="34" charset="0"/>
                <a:cs typeface="Calibri" panose="020F0502020204030204" pitchFamily="34" charset="0"/>
              </a:rPr>
              <a:t>.  </a:t>
            </a:r>
            <a:br>
              <a:rPr lang="en-US" sz="2000" b="1" kern="0" dirty="0">
                <a:latin typeface="Calibri" panose="020F0502020204030204" pitchFamily="34" charset="0"/>
                <a:cs typeface="Calibri" panose="020F0502020204030204" pitchFamily="34" charset="0"/>
              </a:rPr>
            </a:br>
            <a:r>
              <a:rPr lang="en-US" sz="2000" kern="0" dirty="0">
                <a:latin typeface="Calibri" panose="020F0502020204030204" pitchFamily="34" charset="0"/>
                <a:cs typeface="Calibri" panose="020F0502020204030204" pitchFamily="34" charset="0"/>
              </a:rPr>
              <a:t>This implies that genuine moral values are unchanging and universal.  </a:t>
            </a:r>
            <a:br>
              <a:rPr lang="en-US" sz="2000" kern="0" dirty="0">
                <a:latin typeface="Calibri" panose="020F0502020204030204" pitchFamily="34" charset="0"/>
                <a:cs typeface="Calibri" panose="020F0502020204030204" pitchFamily="34" charset="0"/>
              </a:rPr>
            </a:br>
            <a:r>
              <a:rPr lang="en-US" sz="2000" kern="0" dirty="0">
                <a:latin typeface="Calibri" panose="020F0502020204030204" pitchFamily="34" charset="0"/>
                <a:cs typeface="Calibri" panose="020F0502020204030204" pitchFamily="34" charset="0"/>
              </a:rPr>
              <a:t>What is right, has always been right;  what is wrong, has always been wrong. God's laws apply to everyone, in all cultures. This is called </a:t>
            </a:r>
            <a:r>
              <a:rPr lang="en-US" sz="2000" b="1" i="1" kern="0" dirty="0">
                <a:solidFill>
                  <a:srgbClr val="C00000"/>
                </a:solidFill>
                <a:latin typeface="Calibri" panose="020F0502020204030204" pitchFamily="34" charset="0"/>
                <a:cs typeface="Calibri" panose="020F0502020204030204" pitchFamily="34" charset="0"/>
              </a:rPr>
              <a:t>moral absolutism</a:t>
            </a:r>
            <a:r>
              <a:rPr lang="en-US" sz="2000" kern="0" dirty="0">
                <a:latin typeface="Calibri" panose="020F0502020204030204" pitchFamily="34" charset="0"/>
                <a:cs typeface="Calibri" panose="020F0502020204030204" pitchFamily="34" charset="0"/>
              </a:rPr>
              <a:t>. </a:t>
            </a:r>
            <a:br>
              <a:rPr lang="en-US" sz="2000" kern="0" dirty="0">
                <a:latin typeface="Calibri" panose="020F0502020204030204" pitchFamily="34" charset="0"/>
                <a:cs typeface="Calibri" panose="020F0502020204030204" pitchFamily="34" charset="0"/>
              </a:rPr>
            </a:br>
            <a:endParaRPr lang="en-US" sz="2000" kern="0" dirty="0">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0BFDDA6C-44D1-491E-815D-9CD73F33F2B7}"/>
              </a:ext>
            </a:extLst>
          </p:cNvPr>
          <p:cNvSpPr txBox="1">
            <a:spLocks noChangeArrowheads="1"/>
          </p:cNvSpPr>
          <p:nvPr/>
        </p:nvSpPr>
        <p:spPr bwMode="auto">
          <a:xfrm>
            <a:off x="199839" y="4221809"/>
            <a:ext cx="9809163" cy="1579556"/>
          </a:xfrm>
          <a:prstGeom prst="rect">
            <a:avLst/>
          </a:prstGeom>
          <a:solidFill>
            <a:srgbClr val="00B050">
              <a:alpha val="7451"/>
            </a:srgbClr>
          </a:solidFill>
          <a:ln w="9525">
            <a:noFill/>
            <a:miter lim="800000"/>
            <a:headEnd/>
            <a:tailEnd/>
          </a:ln>
        </p:spPr>
        <p:txBody>
          <a:bodyPr vert="horz" wrap="square" lIns="101370" tIns="50685" rIns="101370" bIns="50685" numCol="1" anchor="t" anchorCtr="0" compatLnSpc="1">
            <a:prstTxWarp prst="textNoShape">
              <a:avLst/>
            </a:prstTxWarp>
          </a:bodyPr>
          <a:lst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a:lstStyle>
          <a:p>
            <a:pPr>
              <a:lnSpc>
                <a:spcPct val="115000"/>
              </a:lnSpc>
            </a:pPr>
            <a:r>
              <a:rPr lang="en-US" sz="2400" b="1" u="sng" kern="0" dirty="0">
                <a:solidFill>
                  <a:srgbClr val="00B050"/>
                </a:solidFill>
                <a:latin typeface="Calibri" panose="020F0502020204030204" pitchFamily="34" charset="0"/>
                <a:cs typeface="Calibri" panose="020F0502020204030204" pitchFamily="34" charset="0"/>
              </a:rPr>
              <a:t>Moral values come from societies</a:t>
            </a:r>
            <a:r>
              <a:rPr lang="en-US" sz="2000" b="1" kern="0" dirty="0">
                <a:solidFill>
                  <a:srgbClr val="00B050"/>
                </a:solidFill>
                <a:latin typeface="Calibri" panose="020F0502020204030204" pitchFamily="34" charset="0"/>
                <a:cs typeface="Calibri" panose="020F0502020204030204" pitchFamily="34" charset="0"/>
              </a:rPr>
              <a:t>.</a:t>
            </a:r>
            <a:r>
              <a:rPr lang="en-US" sz="2000" kern="0" dirty="0">
                <a:solidFill>
                  <a:srgbClr val="00B050"/>
                </a:solidFill>
                <a:latin typeface="Calibri" panose="020F0502020204030204" pitchFamily="34" charset="0"/>
                <a:cs typeface="Calibri" panose="020F0502020204030204" pitchFamily="34" charset="0"/>
              </a:rPr>
              <a:t>  </a:t>
            </a:r>
            <a:br>
              <a:rPr lang="en-US" sz="2000" kern="0" dirty="0">
                <a:latin typeface="Calibri" panose="020F0502020204030204" pitchFamily="34" charset="0"/>
                <a:cs typeface="Calibri" panose="020F0502020204030204" pitchFamily="34" charset="0"/>
              </a:rPr>
            </a:br>
            <a:r>
              <a:rPr lang="en-US" sz="2000" kern="0" dirty="0">
                <a:solidFill>
                  <a:schemeClr val="tx1"/>
                </a:solidFill>
                <a:latin typeface="Calibri" panose="020F0502020204030204" pitchFamily="34" charset="0"/>
                <a:cs typeface="Calibri" panose="020F0502020204030204" pitchFamily="34" charset="0"/>
              </a:rPr>
              <a:t>In this view, moral values can legitimately vary from culture to culture.  Each society can have its own standards of ethical behavior, which may change over time.  This is hence called </a:t>
            </a:r>
            <a:r>
              <a:rPr lang="en-US" sz="2000" b="1" i="1" kern="0" dirty="0">
                <a:solidFill>
                  <a:srgbClr val="00B050"/>
                </a:solidFill>
                <a:latin typeface="Calibri" panose="020F0502020204030204" pitchFamily="34" charset="0"/>
                <a:cs typeface="Calibri" panose="020F0502020204030204" pitchFamily="34" charset="0"/>
              </a:rPr>
              <a:t>moral relativism</a:t>
            </a:r>
            <a:r>
              <a:rPr lang="en-US" sz="2000" kern="0" dirty="0">
                <a:latin typeface="Calibri" panose="020F0502020204030204" pitchFamily="34" charset="0"/>
                <a:cs typeface="Calibri" panose="020F0502020204030204" pitchFamily="34" charset="0"/>
              </a:rPr>
              <a:t>.</a:t>
            </a:r>
          </a:p>
        </p:txBody>
      </p:sp>
      <p:sp>
        <p:nvSpPr>
          <p:cNvPr id="8" name="Rectangle 3">
            <a:extLst>
              <a:ext uri="{FF2B5EF4-FFF2-40B4-BE49-F238E27FC236}">
                <a16:creationId xmlns:a16="http://schemas.microsoft.com/office/drawing/2014/main" id="{288BE5E2-C4E6-49BD-B4BB-D15B6255CD94}"/>
              </a:ext>
            </a:extLst>
          </p:cNvPr>
          <p:cNvSpPr txBox="1">
            <a:spLocks noChangeArrowheads="1"/>
          </p:cNvSpPr>
          <p:nvPr/>
        </p:nvSpPr>
        <p:spPr bwMode="auto">
          <a:xfrm>
            <a:off x="198436" y="5879190"/>
            <a:ext cx="9809163" cy="1579556"/>
          </a:xfrm>
          <a:prstGeom prst="rect">
            <a:avLst/>
          </a:prstGeom>
          <a:solidFill>
            <a:srgbClr val="B60AA2">
              <a:alpha val="7451"/>
            </a:srgbClr>
          </a:solidFill>
          <a:ln w="9525">
            <a:noFill/>
            <a:miter lim="800000"/>
            <a:headEnd/>
            <a:tailEnd/>
          </a:ln>
        </p:spPr>
        <p:txBody>
          <a:bodyPr vert="horz" wrap="square" lIns="101370" tIns="50685" rIns="101370" bIns="50685" numCol="1" anchor="t" anchorCtr="0" compatLnSpc="1">
            <a:prstTxWarp prst="textNoShape">
              <a:avLst/>
            </a:prstTxWarp>
          </a:bodyPr>
          <a:lst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a:lstStyle>
          <a:p>
            <a:pPr>
              <a:lnSpc>
                <a:spcPct val="115000"/>
              </a:lnSpc>
            </a:pPr>
            <a:r>
              <a:rPr lang="en-US" sz="2400" b="1" u="sng" kern="0" dirty="0">
                <a:solidFill>
                  <a:srgbClr val="B60AA2"/>
                </a:solidFill>
                <a:latin typeface="Calibri" panose="020F0502020204030204" pitchFamily="34" charset="0"/>
                <a:cs typeface="Calibri" panose="020F0502020204030204" pitchFamily="34" charset="0"/>
              </a:rPr>
              <a:t>Moral values are determined by an individual's pleasure or pain</a:t>
            </a:r>
            <a:r>
              <a:rPr lang="en-US" sz="2000" kern="0" dirty="0">
                <a:solidFill>
                  <a:srgbClr val="B60AA2"/>
                </a:solidFill>
                <a:latin typeface="Calibri" panose="020F0502020204030204" pitchFamily="34" charset="0"/>
                <a:cs typeface="Calibri" panose="020F0502020204030204" pitchFamily="34" charset="0"/>
              </a:rPr>
              <a:t>.  </a:t>
            </a:r>
            <a:br>
              <a:rPr lang="en-US" sz="2000" kern="0" dirty="0">
                <a:latin typeface="Calibri" panose="020F0502020204030204" pitchFamily="34" charset="0"/>
                <a:cs typeface="Calibri" panose="020F0502020204030204" pitchFamily="34" charset="0"/>
              </a:rPr>
            </a:br>
            <a:r>
              <a:rPr lang="en-US" sz="2000" kern="0" dirty="0">
                <a:solidFill>
                  <a:schemeClr val="accent1">
                    <a:lumMod val="50000"/>
                  </a:schemeClr>
                </a:solidFill>
                <a:latin typeface="Calibri" panose="020F0502020204030204" pitchFamily="34" charset="0"/>
                <a:cs typeface="Calibri" panose="020F0502020204030204" pitchFamily="34" charset="0"/>
              </a:rPr>
              <a:t>In this view, actions are right if they make people feel good, and wrong if they make people feel bad.  God's commandments and society's laws are less important than individual human sensations. This is also called </a:t>
            </a:r>
            <a:r>
              <a:rPr lang="en-US" sz="2000" b="1" i="1" kern="0" dirty="0">
                <a:solidFill>
                  <a:srgbClr val="B60AA2"/>
                </a:solidFill>
                <a:latin typeface="Calibri" panose="020F0502020204030204" pitchFamily="34" charset="0"/>
                <a:cs typeface="Calibri" panose="020F0502020204030204" pitchFamily="34" charset="0"/>
              </a:rPr>
              <a:t>hedonism</a:t>
            </a:r>
            <a:r>
              <a:rPr lang="en-US" sz="2000" kern="0" dirty="0">
                <a:solidFill>
                  <a:schemeClr val="accent1">
                    <a:lumMod val="50000"/>
                  </a:schemeClr>
                </a:solidFill>
                <a:latin typeface="Calibri" panose="020F0502020204030204" pitchFamily="34" charset="0"/>
                <a:cs typeface="Calibri" panose="020F0502020204030204" pitchFamily="34" charset="0"/>
              </a:rPr>
              <a:t>.</a:t>
            </a:r>
            <a:br>
              <a:rPr lang="en-US" sz="2000" kern="0" dirty="0">
                <a:latin typeface="Calibri" panose="020F0502020204030204" pitchFamily="34" charset="0"/>
                <a:cs typeface="Calibri" panose="020F0502020204030204" pitchFamily="34" charset="0"/>
              </a:rPr>
            </a:br>
            <a:endParaRPr lang="en-US"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577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5EBF731E-9263-4340-A305-0BAC5C45D829}"/>
              </a:ext>
            </a:extLst>
          </p:cNvPr>
          <p:cNvSpPr txBox="1">
            <a:spLocks noChangeArrowheads="1"/>
          </p:cNvSpPr>
          <p:nvPr/>
        </p:nvSpPr>
        <p:spPr bwMode="auto">
          <a:xfrm>
            <a:off x="257784" y="1261239"/>
            <a:ext cx="9638031" cy="1078746"/>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a:lstStyle>
          <a:p>
            <a:pPr marL="0" indent="0">
              <a:lnSpc>
                <a:spcPct val="115000"/>
              </a:lnSpc>
              <a:spcBef>
                <a:spcPts val="0"/>
              </a:spcBef>
              <a:buFontTx/>
              <a:buNone/>
            </a:pPr>
            <a:r>
              <a:rPr lang="en-US" b="1" i="1" kern="0" dirty="0">
                <a:solidFill>
                  <a:srgbClr val="C00000"/>
                </a:solidFill>
                <a:latin typeface="Calibri" panose="020F0502020204030204" pitchFamily="34" charset="0"/>
                <a:cs typeface="Calibri" panose="020F0502020204030204" pitchFamily="34" charset="0"/>
              </a:rPr>
              <a:t>What determines the </a:t>
            </a:r>
            <a:r>
              <a:rPr lang="en-US" b="1" i="1" u="sng" kern="0" dirty="0">
                <a:solidFill>
                  <a:srgbClr val="C00000"/>
                </a:solidFill>
                <a:latin typeface="Calibri" panose="020F0502020204030204" pitchFamily="34" charset="0"/>
                <a:cs typeface="Calibri" panose="020F0502020204030204" pitchFamily="34" charset="0"/>
              </a:rPr>
              <a:t>moral value</a:t>
            </a:r>
            <a:r>
              <a:rPr lang="en-US" b="1" i="1" kern="0" dirty="0">
                <a:solidFill>
                  <a:srgbClr val="C00000"/>
                </a:solidFill>
                <a:latin typeface="Calibri" panose="020F0502020204030204" pitchFamily="34" charset="0"/>
                <a:cs typeface="Calibri" panose="020F0502020204030204" pitchFamily="34" charset="0"/>
              </a:rPr>
              <a:t> of an action or person?</a:t>
            </a:r>
          </a:p>
          <a:p>
            <a:pPr marL="0" indent="0">
              <a:lnSpc>
                <a:spcPct val="115000"/>
              </a:lnSpc>
              <a:spcBef>
                <a:spcPts val="0"/>
              </a:spcBef>
              <a:buFontTx/>
              <a:buNone/>
            </a:pPr>
            <a:r>
              <a:rPr lang="en-US" sz="2000" i="1" kern="0" dirty="0">
                <a:solidFill>
                  <a:schemeClr val="tx1">
                    <a:lumMod val="50000"/>
                    <a:lumOff val="50000"/>
                  </a:schemeClr>
                </a:solidFill>
                <a:latin typeface="Calibri" panose="020F0502020204030204" pitchFamily="34" charset="0"/>
                <a:cs typeface="Calibri" panose="020F0502020204030204" pitchFamily="34" charset="0"/>
              </a:rPr>
              <a:t>Three (of several) possible answers:</a:t>
            </a:r>
            <a:endParaRPr lang="en-US" sz="2000" kern="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91490"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Ethics – Central Questions II</a:t>
            </a:r>
          </a:p>
        </p:txBody>
      </p:sp>
      <p:grpSp>
        <p:nvGrpSpPr>
          <p:cNvPr id="6" name="Group 5">
            <a:extLst>
              <a:ext uri="{FF2B5EF4-FFF2-40B4-BE49-F238E27FC236}">
                <a16:creationId xmlns:a16="http://schemas.microsoft.com/office/drawing/2014/main" id="{B48A139A-B61E-41BC-B955-0835BEF38CDF}"/>
              </a:ext>
            </a:extLst>
          </p:cNvPr>
          <p:cNvGrpSpPr/>
          <p:nvPr/>
        </p:nvGrpSpPr>
        <p:grpSpPr>
          <a:xfrm>
            <a:off x="254658" y="2398751"/>
            <a:ext cx="9638031" cy="1657683"/>
            <a:chOff x="254658" y="2398751"/>
            <a:chExt cx="9638031" cy="1657683"/>
          </a:xfrm>
        </p:grpSpPr>
        <p:pic>
          <p:nvPicPr>
            <p:cNvPr id="1026" name="Picture 2" descr="Image result for aristotle">
              <a:extLst>
                <a:ext uri="{FF2B5EF4-FFF2-40B4-BE49-F238E27FC236}">
                  <a16:creationId xmlns:a16="http://schemas.microsoft.com/office/drawing/2014/main" id="{04386B3B-461E-4B62-84A5-B3805D671AA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6555" y="2492385"/>
              <a:ext cx="1088241" cy="149066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F73A759-42BD-43E4-A43F-69E49E0241AE}"/>
                </a:ext>
              </a:extLst>
            </p:cNvPr>
            <p:cNvSpPr txBox="1">
              <a:spLocks noChangeArrowheads="1"/>
            </p:cNvSpPr>
            <p:nvPr/>
          </p:nvSpPr>
          <p:spPr bwMode="auto">
            <a:xfrm>
              <a:off x="254658" y="2398751"/>
              <a:ext cx="9638031" cy="1657683"/>
            </a:xfrm>
            <a:prstGeom prst="rect">
              <a:avLst/>
            </a:prstGeom>
            <a:solidFill>
              <a:srgbClr val="FF0000">
                <a:alpha val="5490"/>
              </a:srgbClr>
            </a:solidFill>
            <a:ln w="9525">
              <a:noFill/>
              <a:miter lim="800000"/>
              <a:headEnd/>
              <a:tailEnd/>
            </a:ln>
          </p:spPr>
          <p:txBody>
            <a:bodyPr vert="horz" wrap="square" lIns="101370" tIns="50685" rIns="101370" bIns="50685" numCol="1" anchor="t" anchorCtr="0" compatLnSpc="1">
              <a:prstTxWarp prst="textNoShape">
                <a:avLst/>
              </a:prstTxWarp>
            </a:bodyPr>
            <a:lst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a:lstStyle>
            <a:p>
              <a:pPr marL="274320" indent="-274320">
                <a:lnSpc>
                  <a:spcPct val="115000"/>
                </a:lnSpc>
                <a:spcBef>
                  <a:spcPts val="1200"/>
                </a:spcBef>
              </a:pPr>
              <a:r>
                <a:rPr lang="en-US" sz="2200" b="1" u="sng" kern="0" dirty="0">
                  <a:solidFill>
                    <a:srgbClr val="C00000"/>
                  </a:solidFill>
                  <a:latin typeface="Calibri" panose="020F0502020204030204" pitchFamily="34" charset="0"/>
                  <a:cs typeface="Calibri" panose="020F0502020204030204" pitchFamily="34" charset="0"/>
                </a:rPr>
                <a:t>Moral character</a:t>
              </a:r>
              <a:r>
                <a:rPr lang="en-US" sz="2200" b="1" kern="0" dirty="0">
                  <a:solidFill>
                    <a:srgbClr val="C00000"/>
                  </a:solidFill>
                  <a:latin typeface="Calibri" panose="020F0502020204030204" pitchFamily="34" charset="0"/>
                  <a:cs typeface="Calibri" panose="020F0502020204030204" pitchFamily="34" charset="0"/>
                </a:rPr>
                <a:t> (“Virtue Ethics”)  </a:t>
              </a:r>
              <a:br>
                <a:rPr lang="en-US" sz="2000" b="1" kern="0" dirty="0">
                  <a:latin typeface="Calibri" panose="020F0502020204030204" pitchFamily="34" charset="0"/>
                  <a:cs typeface="Calibri" panose="020F0502020204030204" pitchFamily="34" charset="0"/>
                </a:rPr>
              </a:br>
              <a:r>
                <a:rPr lang="en-US" sz="2000" kern="0" dirty="0">
                  <a:latin typeface="Calibri" panose="020F0502020204030204" pitchFamily="34" charset="0"/>
                  <a:cs typeface="Calibri" panose="020F0502020204030204" pitchFamily="34" charset="0"/>
                </a:rPr>
                <a:t>In this view, it is the entire character of the person and the way they </a:t>
              </a:r>
              <a:br>
                <a:rPr lang="en-US" sz="2000" kern="0" dirty="0">
                  <a:latin typeface="Calibri" panose="020F0502020204030204" pitchFamily="34" charset="0"/>
                  <a:cs typeface="Calibri" panose="020F0502020204030204" pitchFamily="34" charset="0"/>
                </a:rPr>
              </a:br>
              <a:r>
                <a:rPr lang="en-US" sz="2000" kern="0" dirty="0">
                  <a:latin typeface="Calibri" panose="020F0502020204030204" pitchFamily="34" charset="0"/>
                  <a:cs typeface="Calibri" panose="020F0502020204030204" pitchFamily="34" charset="0"/>
                </a:rPr>
                <a:t>lead their life, not just any specific action, that matter.  </a:t>
              </a:r>
              <a:br>
                <a:rPr lang="en-US" sz="2000" kern="0" dirty="0">
                  <a:latin typeface="Calibri" panose="020F0502020204030204" pitchFamily="34" charset="0"/>
                  <a:cs typeface="Calibri" panose="020F0502020204030204" pitchFamily="34" charset="0"/>
                </a:rPr>
              </a:br>
              <a:r>
                <a:rPr lang="en-US" sz="2000" b="1" kern="0" dirty="0">
                  <a:latin typeface="Calibri" panose="020F0502020204030204" pitchFamily="34" charset="0"/>
                  <a:cs typeface="Calibri" panose="020F0502020204030204" pitchFamily="34" charset="0"/>
                </a:rPr>
                <a:t>Aristotle</a:t>
              </a:r>
              <a:r>
                <a:rPr lang="en-US" sz="2000" kern="0" dirty="0">
                  <a:latin typeface="Calibri" panose="020F0502020204030204" pitchFamily="34" charset="0"/>
                  <a:cs typeface="Calibri" panose="020F0502020204030204" pitchFamily="34" charset="0"/>
                </a:rPr>
                <a:t> is one of the best known proponents of this view.</a:t>
              </a:r>
            </a:p>
          </p:txBody>
        </p:sp>
      </p:grpSp>
      <p:grpSp>
        <p:nvGrpSpPr>
          <p:cNvPr id="11" name="Group 10">
            <a:extLst>
              <a:ext uri="{FF2B5EF4-FFF2-40B4-BE49-F238E27FC236}">
                <a16:creationId xmlns:a16="http://schemas.microsoft.com/office/drawing/2014/main" id="{73D59005-5B76-4815-94A5-D59E5B113FE4}"/>
              </a:ext>
            </a:extLst>
          </p:cNvPr>
          <p:cNvGrpSpPr/>
          <p:nvPr/>
        </p:nvGrpSpPr>
        <p:grpSpPr>
          <a:xfrm>
            <a:off x="252978" y="4085617"/>
            <a:ext cx="9638031" cy="1947679"/>
            <a:chOff x="252978" y="4085617"/>
            <a:chExt cx="9638031" cy="1947679"/>
          </a:xfrm>
        </p:grpSpPr>
        <p:sp>
          <p:nvSpPr>
            <p:cNvPr id="9" name="Rectangle 3">
              <a:extLst>
                <a:ext uri="{FF2B5EF4-FFF2-40B4-BE49-F238E27FC236}">
                  <a16:creationId xmlns:a16="http://schemas.microsoft.com/office/drawing/2014/main" id="{C8A86F48-6E68-43C3-A225-FEFC4128C084}"/>
                </a:ext>
              </a:extLst>
            </p:cNvPr>
            <p:cNvSpPr txBox="1">
              <a:spLocks noChangeArrowheads="1"/>
            </p:cNvSpPr>
            <p:nvPr/>
          </p:nvSpPr>
          <p:spPr bwMode="auto">
            <a:xfrm>
              <a:off x="252978" y="4085617"/>
              <a:ext cx="9638031" cy="1947679"/>
            </a:xfrm>
            <a:prstGeom prst="rect">
              <a:avLst/>
            </a:prstGeom>
            <a:solidFill>
              <a:srgbClr val="00B050">
                <a:alpha val="7451"/>
              </a:srgbClr>
            </a:solidFill>
            <a:ln w="9525">
              <a:noFill/>
              <a:miter lim="800000"/>
              <a:headEnd/>
              <a:tailEnd/>
            </a:ln>
          </p:spPr>
          <p:txBody>
            <a:bodyPr vert="horz" wrap="square" lIns="101370" tIns="50685" rIns="101370" bIns="50685" numCol="1" anchor="t" anchorCtr="0" compatLnSpc="1">
              <a:prstTxWarp prst="textNoShape">
                <a:avLst/>
              </a:prstTxWarp>
            </a:bodyPr>
            <a:lst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a:lstStyle>
            <a:p>
              <a:pPr marL="274320" indent="-274320">
                <a:lnSpc>
                  <a:spcPct val="115000"/>
                </a:lnSpc>
                <a:spcBef>
                  <a:spcPts val="1800"/>
                </a:spcBef>
              </a:pPr>
              <a:r>
                <a:rPr lang="en-US" sz="2200" b="1" u="sng" kern="0" dirty="0">
                  <a:solidFill>
                    <a:srgbClr val="00B050"/>
                  </a:solidFill>
                  <a:latin typeface="Calibri" panose="020F0502020204030204" pitchFamily="34" charset="0"/>
                  <a:cs typeface="Calibri" panose="020F0502020204030204" pitchFamily="34" charset="0"/>
                </a:rPr>
                <a:t>Moral obligations</a:t>
              </a:r>
              <a:r>
                <a:rPr lang="en-US" sz="2200" b="1" kern="0" dirty="0">
                  <a:solidFill>
                    <a:srgbClr val="00B050"/>
                  </a:solidFill>
                  <a:latin typeface="Calibri" panose="020F0502020204030204" pitchFamily="34" charset="0"/>
                  <a:cs typeface="Calibri" panose="020F0502020204030204" pitchFamily="34" charset="0"/>
                </a:rPr>
                <a:t> (“Deontological or Duty Ethics”)</a:t>
              </a:r>
              <a:r>
                <a:rPr lang="en-US" sz="2200" kern="0" dirty="0">
                  <a:solidFill>
                    <a:srgbClr val="00B050"/>
                  </a:solidFill>
                  <a:latin typeface="Calibri" panose="020F0502020204030204" pitchFamily="34" charset="0"/>
                  <a:cs typeface="Calibri" panose="020F0502020204030204" pitchFamily="34" charset="0"/>
                </a:rPr>
                <a:t>  </a:t>
              </a:r>
              <a:br>
                <a:rPr lang="en-US" sz="2000" kern="0" dirty="0">
                  <a:latin typeface="Calibri" panose="020F0502020204030204" pitchFamily="34" charset="0"/>
                  <a:cs typeface="Calibri" panose="020F0502020204030204" pitchFamily="34" charset="0"/>
                </a:rPr>
              </a:br>
              <a:r>
                <a:rPr lang="en-US" sz="2000" kern="0" dirty="0">
                  <a:solidFill>
                    <a:schemeClr val="tx1"/>
                  </a:solidFill>
                  <a:latin typeface="Calibri" panose="020F0502020204030204" pitchFamily="34" charset="0"/>
                  <a:cs typeface="Calibri" panose="020F0502020204030204" pitchFamily="34" charset="0"/>
                </a:rPr>
                <a:t>Obligations to other people should determine our actions. </a:t>
              </a:r>
              <a:br>
                <a:rPr lang="en-US" sz="2000" kern="0" dirty="0">
                  <a:solidFill>
                    <a:schemeClr val="tx1"/>
                  </a:solidFill>
                  <a:latin typeface="Calibri" panose="020F0502020204030204" pitchFamily="34" charset="0"/>
                  <a:cs typeface="Calibri" panose="020F0502020204030204" pitchFamily="34" charset="0"/>
                </a:rPr>
              </a:br>
              <a:r>
                <a:rPr lang="en-US" sz="2000" kern="0" dirty="0">
                  <a:solidFill>
                    <a:schemeClr val="tx1"/>
                  </a:solidFill>
                  <a:latin typeface="Calibri" panose="020F0502020204030204" pitchFamily="34" charset="0"/>
                  <a:cs typeface="Calibri" panose="020F0502020204030204" pitchFamily="34" charset="0"/>
                </a:rPr>
                <a:t>Well-known example: </a:t>
              </a:r>
              <a:r>
                <a:rPr lang="en-US" sz="2000" b="1" kern="0" dirty="0">
                  <a:solidFill>
                    <a:schemeClr val="tx1"/>
                  </a:solidFill>
                  <a:latin typeface="Calibri" panose="020F0502020204030204" pitchFamily="34" charset="0"/>
                  <a:cs typeface="Calibri" panose="020F0502020204030204" pitchFamily="34" charset="0"/>
                </a:rPr>
                <a:t>Kant’s </a:t>
              </a:r>
              <a:r>
                <a:rPr lang="en-US" sz="2000" kern="0" dirty="0">
                  <a:solidFill>
                    <a:schemeClr val="tx1"/>
                  </a:solidFill>
                  <a:latin typeface="Calibri" panose="020F0502020204030204" pitchFamily="34" charset="0"/>
                  <a:cs typeface="Calibri" panose="020F0502020204030204" pitchFamily="34" charset="0"/>
                </a:rPr>
                <a:t>Categorical Imperative </a:t>
              </a:r>
              <a:br>
                <a:rPr lang="en-US" sz="2000" kern="0" dirty="0">
                  <a:solidFill>
                    <a:schemeClr val="tx1"/>
                  </a:solidFill>
                  <a:latin typeface="Calibri" panose="020F0502020204030204" pitchFamily="34" charset="0"/>
                  <a:cs typeface="Calibri" panose="020F0502020204030204" pitchFamily="34" charset="0"/>
                </a:rPr>
              </a:br>
              <a:r>
                <a:rPr lang="en-US" sz="2000" kern="0" dirty="0">
                  <a:solidFill>
                    <a:schemeClr val="tx1"/>
                  </a:solidFill>
                  <a:latin typeface="Calibri" panose="020F0502020204030204" pitchFamily="34" charset="0"/>
                  <a:cs typeface="Calibri" panose="020F0502020204030204" pitchFamily="34" charset="0"/>
                </a:rPr>
                <a:t>(“Act only according to that maxim by which you can at the </a:t>
              </a:r>
              <a:br>
                <a:rPr lang="en-US" sz="2000" kern="0" dirty="0">
                  <a:solidFill>
                    <a:schemeClr val="tx1"/>
                  </a:solidFill>
                  <a:latin typeface="Calibri" panose="020F0502020204030204" pitchFamily="34" charset="0"/>
                  <a:cs typeface="Calibri" panose="020F0502020204030204" pitchFamily="34" charset="0"/>
                </a:rPr>
              </a:br>
              <a:r>
                <a:rPr lang="en-US" sz="2000" kern="0" dirty="0">
                  <a:solidFill>
                    <a:schemeClr val="tx1"/>
                  </a:solidFill>
                  <a:latin typeface="Calibri" panose="020F0502020204030204" pitchFamily="34" charset="0"/>
                  <a:cs typeface="Calibri" panose="020F0502020204030204" pitchFamily="34" charset="0"/>
                </a:rPr>
                <a:t>   same time will that it should become a universal law.”)</a:t>
              </a:r>
              <a:endParaRPr lang="en-US" sz="2000" kern="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8DB8FE9-FCC3-48CC-86D3-5D5F0538958B}"/>
                </a:ext>
              </a:extLst>
            </p:cNvPr>
            <p:cNvPicPr>
              <a:picLocks noChangeAspect="1" noChangeArrowheads="1"/>
            </p:cNvPicPr>
            <p:nvPr/>
          </p:nvPicPr>
          <p:blipFill>
            <a:blip r:embed="rId3" cstate="print"/>
            <a:srcRect/>
            <a:stretch>
              <a:fillRect/>
            </a:stretch>
          </p:blipFill>
          <p:spPr bwMode="auto">
            <a:xfrm>
              <a:off x="7972671" y="4353616"/>
              <a:ext cx="1289911" cy="1490663"/>
            </a:xfrm>
            <a:prstGeom prst="rect">
              <a:avLst/>
            </a:prstGeom>
            <a:solidFill>
              <a:srgbClr val="FFFFFF">
                <a:shade val="85000"/>
              </a:srgbClr>
            </a:solidFill>
            <a:ln w="19050" cap="sq">
              <a:solidFill>
                <a:srgbClr val="00B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grpSp>
        <p:nvGrpSpPr>
          <p:cNvPr id="12" name="Group 11">
            <a:extLst>
              <a:ext uri="{FF2B5EF4-FFF2-40B4-BE49-F238E27FC236}">
                <a16:creationId xmlns:a16="http://schemas.microsoft.com/office/drawing/2014/main" id="{A1615894-74FA-4032-813D-1DD6BAC019BC}"/>
              </a:ext>
            </a:extLst>
          </p:cNvPr>
          <p:cNvGrpSpPr/>
          <p:nvPr/>
        </p:nvGrpSpPr>
        <p:grpSpPr>
          <a:xfrm>
            <a:off x="262708" y="6070065"/>
            <a:ext cx="9829399" cy="1519774"/>
            <a:chOff x="262708" y="6070065"/>
            <a:chExt cx="9829399" cy="1519774"/>
          </a:xfrm>
        </p:grpSpPr>
        <p:pic>
          <p:nvPicPr>
            <p:cNvPr id="4" name="Picture 4">
              <a:extLst>
                <a:ext uri="{FF2B5EF4-FFF2-40B4-BE49-F238E27FC236}">
                  <a16:creationId xmlns:a16="http://schemas.microsoft.com/office/drawing/2014/main" id="{0DCBB6F9-4097-44F5-821B-AA7D30625A90}"/>
                </a:ext>
              </a:extLst>
            </p:cNvPr>
            <p:cNvPicPr>
              <a:picLocks noChangeAspect="1" noChangeArrowheads="1"/>
            </p:cNvPicPr>
            <p:nvPr/>
          </p:nvPicPr>
          <p:blipFill>
            <a:blip r:embed="rId4" cstate="print"/>
            <a:srcRect/>
            <a:stretch>
              <a:fillRect/>
            </a:stretch>
          </p:blipFill>
          <p:spPr bwMode="auto">
            <a:xfrm>
              <a:off x="9073162" y="6133723"/>
              <a:ext cx="1018945" cy="1419846"/>
            </a:xfrm>
            <a:prstGeom prst="ellipse">
              <a:avLst/>
            </a:prstGeom>
            <a:ln w="19050" cap="rnd">
              <a:solidFill>
                <a:srgbClr val="B60AA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3">
              <a:extLst>
                <a:ext uri="{FF2B5EF4-FFF2-40B4-BE49-F238E27FC236}">
                  <a16:creationId xmlns:a16="http://schemas.microsoft.com/office/drawing/2014/main" id="{B0CE8B44-5D5A-447C-8B90-3E26FE1E31D9}"/>
                </a:ext>
              </a:extLst>
            </p:cNvPr>
            <p:cNvSpPr txBox="1">
              <a:spLocks noChangeArrowheads="1"/>
            </p:cNvSpPr>
            <p:nvPr/>
          </p:nvSpPr>
          <p:spPr bwMode="auto">
            <a:xfrm>
              <a:off x="262708" y="6070065"/>
              <a:ext cx="9638031" cy="1519774"/>
            </a:xfrm>
            <a:prstGeom prst="rect">
              <a:avLst/>
            </a:prstGeom>
            <a:solidFill>
              <a:srgbClr val="B60AA2">
                <a:alpha val="7451"/>
              </a:srgbClr>
            </a:solidFill>
            <a:ln w="9525">
              <a:noFill/>
              <a:miter lim="800000"/>
              <a:headEnd/>
              <a:tailEnd/>
            </a:ln>
          </p:spPr>
          <p:txBody>
            <a:bodyPr vert="horz" wrap="square" lIns="101370" tIns="50685" rIns="101370" bIns="50685" numCol="1" anchor="t" anchorCtr="0" compatLnSpc="1">
              <a:prstTxWarp prst="textNoShape">
                <a:avLst/>
              </a:prstTxWarp>
            </a:bodyPr>
            <a:lst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a:lstStyle>
            <a:p>
              <a:pPr marL="274320" indent="-274320">
                <a:lnSpc>
                  <a:spcPct val="115000"/>
                </a:lnSpc>
                <a:spcBef>
                  <a:spcPts val="2400"/>
                </a:spcBef>
              </a:pPr>
              <a:r>
                <a:rPr lang="en-US" sz="2200" b="1" u="sng" kern="0" dirty="0">
                  <a:solidFill>
                    <a:srgbClr val="B60AA2"/>
                  </a:solidFill>
                  <a:latin typeface="Calibri" panose="020F0502020204030204" pitchFamily="34" charset="0"/>
                  <a:cs typeface="Calibri" panose="020F0502020204030204" pitchFamily="34" charset="0"/>
                </a:rPr>
                <a:t>Consequences of actions</a:t>
              </a:r>
              <a:r>
                <a:rPr lang="en-US" sz="2200" b="1" kern="0" dirty="0">
                  <a:solidFill>
                    <a:srgbClr val="B60AA2"/>
                  </a:solidFill>
                  <a:latin typeface="Calibri" panose="020F0502020204030204" pitchFamily="34" charset="0"/>
                  <a:cs typeface="Calibri" panose="020F0502020204030204" pitchFamily="34" charset="0"/>
                </a:rPr>
                <a:t> (“Consequentialism or Teleological E.”)</a:t>
              </a:r>
              <a:br>
                <a:rPr lang="en-US" sz="2000" kern="0" dirty="0">
                  <a:latin typeface="Calibri" panose="020F0502020204030204" pitchFamily="34" charset="0"/>
                  <a:cs typeface="Calibri" panose="020F0502020204030204" pitchFamily="34" charset="0"/>
                </a:rPr>
              </a:br>
              <a:r>
                <a:rPr lang="en-US" sz="2000" kern="0" dirty="0">
                  <a:solidFill>
                    <a:schemeClr val="accent1">
                      <a:lumMod val="50000"/>
                    </a:schemeClr>
                  </a:solidFill>
                  <a:latin typeface="Calibri" panose="020F0502020204030204" pitchFamily="34" charset="0"/>
                  <a:cs typeface="Calibri" panose="020F0502020204030204" pitchFamily="34" charset="0"/>
                </a:rPr>
                <a:t>An action is morally right if the consequences of that action are more </a:t>
              </a:r>
              <a:br>
                <a:rPr lang="en-US" sz="2000" kern="0" dirty="0">
                  <a:solidFill>
                    <a:schemeClr val="accent1">
                      <a:lumMod val="50000"/>
                    </a:schemeClr>
                  </a:solidFill>
                  <a:latin typeface="Calibri" panose="020F0502020204030204" pitchFamily="34" charset="0"/>
                  <a:cs typeface="Calibri" panose="020F0502020204030204" pitchFamily="34" charset="0"/>
                </a:rPr>
              </a:br>
              <a:r>
                <a:rPr lang="en-US" sz="2000" kern="0" dirty="0">
                  <a:solidFill>
                    <a:schemeClr val="accent1">
                      <a:lumMod val="50000"/>
                    </a:schemeClr>
                  </a:solidFill>
                  <a:latin typeface="Calibri" panose="020F0502020204030204" pitchFamily="34" charset="0"/>
                  <a:cs typeface="Calibri" panose="020F0502020204030204" pitchFamily="34" charset="0"/>
                </a:rPr>
                <a:t>favorable than unfavorable. </a:t>
              </a:r>
              <a:br>
                <a:rPr lang="en-US" sz="2000" kern="0" dirty="0">
                  <a:solidFill>
                    <a:schemeClr val="accent1">
                      <a:lumMod val="50000"/>
                    </a:schemeClr>
                  </a:solidFill>
                  <a:latin typeface="Calibri" panose="020F0502020204030204" pitchFamily="34" charset="0"/>
                  <a:cs typeface="Calibri" panose="020F0502020204030204" pitchFamily="34" charset="0"/>
                </a:rPr>
              </a:br>
              <a:r>
                <a:rPr lang="en-US" sz="2000" kern="0" dirty="0">
                  <a:solidFill>
                    <a:schemeClr val="accent1">
                      <a:lumMod val="50000"/>
                    </a:schemeClr>
                  </a:solidFill>
                  <a:latin typeface="Calibri" panose="020F0502020204030204" pitchFamily="34" charset="0"/>
                  <a:cs typeface="Calibri" panose="020F0502020204030204" pitchFamily="34" charset="0"/>
                </a:rPr>
                <a:t>Closely linked w/Utilitarianism (</a:t>
              </a:r>
              <a:r>
                <a:rPr lang="en-US" sz="2000" b="1" kern="0" dirty="0">
                  <a:solidFill>
                    <a:schemeClr val="accent1">
                      <a:lumMod val="50000"/>
                    </a:schemeClr>
                  </a:solidFill>
                  <a:latin typeface="Calibri" panose="020F0502020204030204" pitchFamily="34" charset="0"/>
                  <a:cs typeface="Calibri" panose="020F0502020204030204" pitchFamily="34" charset="0"/>
                </a:rPr>
                <a:t>Bentham</a:t>
              </a:r>
              <a:r>
                <a:rPr lang="en-US" sz="2000" kern="0" dirty="0">
                  <a:solidFill>
                    <a:schemeClr val="accent1">
                      <a:lumMod val="50000"/>
                    </a:schemeClr>
                  </a:solidFill>
                  <a:latin typeface="Calibri" panose="020F0502020204030204" pitchFamily="34" charset="0"/>
                  <a:cs typeface="Calibri" panose="020F0502020204030204" pitchFamily="34" charset="0"/>
                </a:rPr>
                <a:t> &amp; </a:t>
              </a:r>
              <a:r>
                <a:rPr lang="en-US" sz="2000" b="1" kern="0" dirty="0">
                  <a:solidFill>
                    <a:schemeClr val="accent1">
                      <a:lumMod val="50000"/>
                    </a:schemeClr>
                  </a:solidFill>
                  <a:latin typeface="Calibri" panose="020F0502020204030204" pitchFamily="34" charset="0"/>
                  <a:cs typeface="Calibri" panose="020F0502020204030204" pitchFamily="34" charset="0"/>
                </a:rPr>
                <a:t>Mill</a:t>
              </a:r>
              <a:r>
                <a:rPr lang="en-US" sz="2000" kern="0" dirty="0">
                  <a:solidFill>
                    <a:schemeClr val="accent1">
                      <a:lumMod val="50000"/>
                    </a:schemeClr>
                  </a:solidFill>
                  <a:latin typeface="Calibri" panose="020F0502020204030204" pitchFamily="34" charset="0"/>
                  <a:cs typeface="Calibri" panose="020F0502020204030204" pitchFamily="34" charset="0"/>
                </a:rPr>
                <a:t>).</a:t>
              </a:r>
              <a:r>
                <a:rPr lang="en-US" sz="2000" kern="0" dirty="0">
                  <a:latin typeface="Calibri" panose="020F0502020204030204" pitchFamily="34" charset="0"/>
                  <a:cs typeface="Calibri" panose="020F0502020204030204" pitchFamily="34" charset="0"/>
                </a:rPr>
                <a:t>  </a:t>
              </a:r>
              <a:br>
                <a:rPr lang="en-US" sz="2000" kern="0" dirty="0">
                  <a:latin typeface="Calibri" panose="020F0502020204030204" pitchFamily="34" charset="0"/>
                  <a:cs typeface="Calibri" panose="020F0502020204030204" pitchFamily="34" charset="0"/>
                </a:rPr>
              </a:br>
              <a:endParaRPr lang="en-US" sz="2000" kern="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4450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363" y="176213"/>
            <a:ext cx="10044112" cy="2043112"/>
          </a:xfrm>
        </p:spPr>
        <p:txBody>
          <a:bodyPr/>
          <a:lstStyle/>
          <a:p>
            <a:pPr>
              <a:lnSpc>
                <a:spcPct val="110000"/>
              </a:lnSpc>
              <a:spcBef>
                <a:spcPct val="50000"/>
              </a:spcBef>
              <a:defRPr/>
            </a:pPr>
            <a:r>
              <a:rPr lang="en-US" sz="4000" dirty="0"/>
              <a:t>The ‘Ethical Toolbox’:</a:t>
            </a:r>
            <a:br>
              <a:rPr lang="en-US" sz="4000" dirty="0"/>
            </a:br>
            <a:br>
              <a:rPr lang="en-US" sz="1200" dirty="0"/>
            </a:br>
            <a:r>
              <a:rPr lang="en-US" sz="4000" i="1" dirty="0">
                <a:solidFill>
                  <a:srgbClr val="C00000"/>
                </a:solidFill>
              </a:rPr>
              <a:t>Ultra-Short History of Ethical Theories</a:t>
            </a:r>
          </a:p>
        </p:txBody>
      </p:sp>
      <p:pic>
        <p:nvPicPr>
          <p:cNvPr id="6" name="Picture 5"/>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771123" y="2657629"/>
            <a:ext cx="2021089" cy="2927094"/>
          </a:xfrm>
          <a:prstGeom prst="rect">
            <a:avLst/>
          </a:prstGeom>
          <a:ln>
            <a:noFill/>
          </a:ln>
          <a:effectLst>
            <a:outerShdw blurRad="190500" algn="tl" rotWithShape="0">
              <a:srgbClr val="000000">
                <a:alpha val="70000"/>
              </a:srgbClr>
            </a:outerShdw>
          </a:effectLst>
        </p:spPr>
      </p:pic>
      <p:sp>
        <p:nvSpPr>
          <p:cNvPr id="7" name="Rectangle 3"/>
          <p:cNvSpPr txBox="1">
            <a:spLocks noChangeArrowheads="1"/>
          </p:cNvSpPr>
          <p:nvPr/>
        </p:nvSpPr>
        <p:spPr bwMode="auto">
          <a:xfrm>
            <a:off x="106363" y="2301627"/>
            <a:ext cx="7664760" cy="5410200"/>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a:lstStyle>
          <a:p>
            <a:pPr>
              <a:lnSpc>
                <a:spcPct val="115000"/>
              </a:lnSpc>
              <a:buFontTx/>
              <a:buNone/>
            </a:pPr>
            <a:r>
              <a:rPr lang="en-US" sz="2000" i="1" kern="0" dirty="0">
                <a:solidFill>
                  <a:schemeClr val="tx1"/>
                </a:solidFill>
              </a:rPr>
              <a:t>Virtually every human society has some form of myth to explain the origin of morality</a:t>
            </a:r>
            <a:r>
              <a:rPr lang="en-US" sz="2000" kern="0" dirty="0">
                <a:solidFill>
                  <a:schemeClr val="tx1"/>
                </a:solidFill>
              </a:rPr>
              <a:t>. </a:t>
            </a:r>
          </a:p>
          <a:p>
            <a:pPr>
              <a:lnSpc>
                <a:spcPct val="115000"/>
              </a:lnSpc>
              <a:spcBef>
                <a:spcPts val="1200"/>
              </a:spcBef>
              <a:buFontTx/>
              <a:buNone/>
            </a:pPr>
            <a:r>
              <a:rPr lang="en-US" sz="2000" b="1" kern="0" dirty="0"/>
              <a:t>Babylonian column </a:t>
            </a:r>
            <a:r>
              <a:rPr lang="en-US" sz="2000" kern="0" dirty="0"/>
              <a:t>in the Louvre in Paris shows the sun god Shamash presenting the code of laws to Hammurabi (died </a:t>
            </a:r>
            <a:br>
              <a:rPr lang="en-US" sz="2000" kern="0" dirty="0"/>
            </a:br>
            <a:r>
              <a:rPr lang="en-US" sz="2000" kern="0" dirty="0"/>
              <a:t>c. 1750 BC), known as the </a:t>
            </a:r>
            <a:r>
              <a:rPr lang="en-US" sz="2000" b="1" kern="0" dirty="0"/>
              <a:t>Code of Hammurabi</a:t>
            </a:r>
            <a:r>
              <a:rPr lang="en-US" sz="2000" kern="0" dirty="0"/>
              <a:t>. </a:t>
            </a:r>
          </a:p>
          <a:p>
            <a:pPr>
              <a:lnSpc>
                <a:spcPct val="115000"/>
              </a:lnSpc>
              <a:spcBef>
                <a:spcPts val="1200"/>
              </a:spcBef>
              <a:buFontTx/>
              <a:buNone/>
            </a:pPr>
            <a:r>
              <a:rPr lang="en-US" sz="2000" b="1" kern="0" dirty="0"/>
              <a:t>Old Testament: </a:t>
            </a:r>
            <a:r>
              <a:rPr lang="en-US" sz="2000" kern="0" dirty="0"/>
              <a:t>God gives the Ten Commandments to Moses </a:t>
            </a:r>
            <a:br>
              <a:rPr lang="en-US" sz="2000" kern="0" dirty="0"/>
            </a:br>
            <a:r>
              <a:rPr lang="en-US" sz="2000" kern="0" dirty="0"/>
              <a:t>on Mount Sinai (~ 14th–13th century BC). </a:t>
            </a:r>
          </a:p>
          <a:p>
            <a:pPr>
              <a:lnSpc>
                <a:spcPct val="115000"/>
              </a:lnSpc>
              <a:spcBef>
                <a:spcPts val="1200"/>
              </a:spcBef>
              <a:buFontTx/>
              <a:buNone/>
            </a:pPr>
            <a:r>
              <a:rPr lang="en-US" sz="2000" kern="0" dirty="0"/>
              <a:t>In the dialogue </a:t>
            </a:r>
            <a:r>
              <a:rPr lang="en-US" sz="2000" i="1" kern="0" dirty="0"/>
              <a:t>Protagoras</a:t>
            </a:r>
            <a:r>
              <a:rPr lang="en-US" sz="2000" kern="0" dirty="0"/>
              <a:t>, </a:t>
            </a:r>
            <a:r>
              <a:rPr lang="en-US" sz="2000" b="1" kern="0" dirty="0"/>
              <a:t>Plato</a:t>
            </a:r>
            <a:r>
              <a:rPr lang="en-US" sz="2000" kern="0" dirty="0"/>
              <a:t> (428–348 BC) gives a mythical account of how Zeus took pity on the hapless humans, who were physically no match for the other beasts. </a:t>
            </a:r>
            <a:br>
              <a:rPr lang="en-US" sz="2000" kern="0" dirty="0"/>
            </a:br>
            <a:r>
              <a:rPr lang="en-US" sz="2000" kern="0" dirty="0"/>
              <a:t>To make up for these deficiencies, Zeus gave humans a moral sense and the capacity for law and justice, so that they could live in larger communities and cooperate with one another.</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363" y="176213"/>
            <a:ext cx="10044112" cy="2043112"/>
          </a:xfrm>
        </p:spPr>
        <p:txBody>
          <a:bodyPr/>
          <a:lstStyle/>
          <a:p>
            <a:pPr>
              <a:lnSpc>
                <a:spcPct val="110000"/>
              </a:lnSpc>
              <a:spcBef>
                <a:spcPct val="50000"/>
              </a:spcBef>
              <a:defRPr/>
            </a:pPr>
            <a:r>
              <a:rPr lang="en-US" sz="4000" dirty="0"/>
              <a:t>The ‘Ethical Toolbox’:</a:t>
            </a:r>
            <a:br>
              <a:rPr lang="en-US" sz="4000" dirty="0"/>
            </a:br>
            <a:br>
              <a:rPr lang="en-US" sz="1200" dirty="0"/>
            </a:br>
            <a:r>
              <a:rPr lang="en-US" sz="4000" i="1" dirty="0">
                <a:solidFill>
                  <a:srgbClr val="C00000"/>
                </a:solidFill>
              </a:rPr>
              <a:t>Ultra-Short History of Ethical Theories</a:t>
            </a:r>
          </a:p>
        </p:txBody>
      </p:sp>
      <p:pic>
        <p:nvPicPr>
          <p:cNvPr id="6" name="Picture 5"/>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771123" y="2657629"/>
            <a:ext cx="2021089" cy="2927094"/>
          </a:xfrm>
          <a:prstGeom prst="rect">
            <a:avLst/>
          </a:prstGeom>
          <a:ln>
            <a:noFill/>
          </a:ln>
          <a:effectLst>
            <a:outerShdw blurRad="190500" algn="tl" rotWithShape="0">
              <a:srgbClr val="000000">
                <a:alpha val="70000"/>
              </a:srgbClr>
            </a:outerShdw>
          </a:effectLst>
        </p:spPr>
      </p:pic>
      <p:sp>
        <p:nvSpPr>
          <p:cNvPr id="8" name="Rectangle 3"/>
          <p:cNvSpPr txBox="1">
            <a:spLocks noChangeArrowheads="1"/>
          </p:cNvSpPr>
          <p:nvPr/>
        </p:nvSpPr>
        <p:spPr bwMode="auto">
          <a:xfrm>
            <a:off x="111279" y="5211096"/>
            <a:ext cx="7664760" cy="2261420"/>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a:lstStyle>
          <a:p>
            <a:pPr>
              <a:lnSpc>
                <a:spcPct val="115000"/>
              </a:lnSpc>
              <a:spcBef>
                <a:spcPts val="1200"/>
              </a:spcBef>
              <a:buFontTx/>
              <a:buNone/>
            </a:pPr>
            <a:r>
              <a:rPr lang="en-US" sz="2000" kern="0" dirty="0"/>
              <a:t>In the dialogue </a:t>
            </a:r>
            <a:r>
              <a:rPr lang="en-US" sz="2000" i="1" kern="0" dirty="0"/>
              <a:t>Protagoras</a:t>
            </a:r>
            <a:r>
              <a:rPr lang="en-US" sz="2000" kern="0" dirty="0"/>
              <a:t>, </a:t>
            </a:r>
            <a:r>
              <a:rPr lang="en-US" sz="2000" b="1" kern="0" dirty="0"/>
              <a:t>Plato</a:t>
            </a:r>
            <a:r>
              <a:rPr lang="en-US" sz="2000" kern="0" dirty="0"/>
              <a:t> (428–348 BC) gives a mythical account of how Zeus took pity on the hapless humans, who were physically no match for the other beasts. </a:t>
            </a:r>
            <a:br>
              <a:rPr lang="en-US" sz="2000" kern="0" dirty="0"/>
            </a:br>
            <a:r>
              <a:rPr lang="en-US" sz="2000" kern="0" dirty="0"/>
              <a:t>To make up for these deficiencies, Zeus gave humans a moral sense and the capacity for law and justice, so that they could live in larger communities and cooperate with one another.</a:t>
            </a:r>
          </a:p>
        </p:txBody>
      </p:sp>
      <p:pic>
        <p:nvPicPr>
          <p:cNvPr id="2" name="-dMoK48QGL8"/>
          <p:cNvPicPr>
            <a:picLocks noRot="1" noChangeAspect="1"/>
          </p:cNvPicPr>
          <p:nvPr>
            <a:videoFile r:link="rId1"/>
          </p:nvPr>
        </p:nvPicPr>
        <p:blipFill>
          <a:blip r:embed="rId5"/>
          <a:stretch>
            <a:fillRect/>
          </a:stretch>
        </p:blipFill>
        <p:spPr>
          <a:xfrm>
            <a:off x="1657659" y="2429335"/>
            <a:ext cx="4572000" cy="2571750"/>
          </a:xfrm>
          <a:prstGeom prst="rect">
            <a:avLst/>
          </a:prstGeom>
        </p:spPr>
      </p:pic>
    </p:spTree>
    <p:extLst>
      <p:ext uri="{BB962C8B-B14F-4D97-AF65-F5344CB8AC3E}">
        <p14:creationId xmlns:p14="http://schemas.microsoft.com/office/powerpoint/2010/main" val="15524933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Moral </a:t>
            </a:r>
            <a:r>
              <a:rPr lang="en-US" dirty="0">
                <a:solidFill>
                  <a:srgbClr val="C00000"/>
                </a:solidFill>
              </a:rPr>
              <a:t>Absolutism</a:t>
            </a:r>
          </a:p>
        </p:txBody>
      </p:sp>
      <p:sp>
        <p:nvSpPr>
          <p:cNvPr id="20483" name="Rectangle 3"/>
          <p:cNvSpPr>
            <a:spLocks noGrp="1" noChangeArrowheads="1"/>
          </p:cNvSpPr>
          <p:nvPr>
            <p:ph type="body" idx="1"/>
          </p:nvPr>
        </p:nvSpPr>
        <p:spPr>
          <a:xfrm>
            <a:off x="122238" y="2347913"/>
            <a:ext cx="9753600" cy="4937125"/>
          </a:xfrm>
        </p:spPr>
        <p:txBody>
          <a:bodyPr/>
          <a:lstStyle/>
          <a:p>
            <a:pPr>
              <a:lnSpc>
                <a:spcPct val="115000"/>
              </a:lnSpc>
              <a:spcBef>
                <a:spcPct val="50000"/>
              </a:spcBef>
            </a:pPr>
            <a:r>
              <a:rPr lang="en-US" sz="2000" dirty="0"/>
              <a:t>Moral absolutism is the view that ethical values have a source that is </a:t>
            </a:r>
            <a:r>
              <a:rPr lang="en-US" sz="2000" b="1" dirty="0">
                <a:solidFill>
                  <a:srgbClr val="00B050"/>
                </a:solidFill>
              </a:rPr>
              <a:t>independent of individual humans and society</a:t>
            </a:r>
            <a:r>
              <a:rPr lang="en-US" sz="2000" dirty="0"/>
              <a:t>.  Thus, ethical values come from God, or nature, or any other source independent of the changing human world. All known early forms of ethics are in this category.</a:t>
            </a:r>
          </a:p>
          <a:p>
            <a:pPr>
              <a:lnSpc>
                <a:spcPct val="115000"/>
              </a:lnSpc>
              <a:spcBef>
                <a:spcPct val="50000"/>
              </a:spcBef>
            </a:pPr>
            <a:r>
              <a:rPr lang="en-US" sz="2000" dirty="0"/>
              <a:t>Assume you are a Christian moral absolutist.  From your point of view, the Ten Commandments are perfect, god-given laws which all humans, in all times and places, ought to obey.  </a:t>
            </a:r>
            <a:br>
              <a:rPr lang="en-US" sz="2000" dirty="0"/>
            </a:br>
            <a:r>
              <a:rPr lang="en-US" sz="2000" dirty="0"/>
              <a:t>Just as the law of gravity is absolute, and applies to everyone, so the Ten Commandments are absolute and apply to everyone. Just as the law of gravity wasn't created by any culture or any  individual but is built into the structure of the universe, so Christian moral laws aren't created by any culture or individual, but are built into the structure of reality. </a:t>
            </a:r>
            <a:br>
              <a:rPr lang="en-US" sz="2000" dirty="0"/>
            </a:br>
            <a:r>
              <a:rPr lang="en-US" sz="2000" i="1" dirty="0">
                <a:solidFill>
                  <a:srgbClr val="C00000"/>
                </a:solidFill>
              </a:rPr>
              <a:t>In this view, </a:t>
            </a:r>
            <a:r>
              <a:rPr lang="en-US" sz="2000" b="1" i="1" dirty="0">
                <a:solidFill>
                  <a:srgbClr val="C00000"/>
                </a:solidFill>
              </a:rPr>
              <a:t>moral laws are as universal as principles of physics</a:t>
            </a:r>
            <a:r>
              <a:rPr lang="en-US" sz="2000" i="1" dirty="0">
                <a:solidFill>
                  <a:srgbClr val="C00000"/>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defRPr/>
            </a:pPr>
            <a:r>
              <a:rPr lang="en-US"/>
              <a:t>Syllabus/Course Objectives</a:t>
            </a:r>
          </a:p>
        </p:txBody>
      </p:sp>
      <p:sp>
        <p:nvSpPr>
          <p:cNvPr id="162819" name="Rectangle 3"/>
          <p:cNvSpPr>
            <a:spLocks noGrp="1" noChangeArrowheads="1"/>
          </p:cNvSpPr>
          <p:nvPr>
            <p:ph type="body" idx="1"/>
          </p:nvPr>
        </p:nvSpPr>
        <p:spPr>
          <a:xfrm>
            <a:off x="253857" y="1854200"/>
            <a:ext cx="9753600" cy="5395913"/>
          </a:xfrm>
        </p:spPr>
        <p:txBody>
          <a:bodyPr/>
          <a:lstStyle/>
          <a:p>
            <a:pPr>
              <a:lnSpc>
                <a:spcPct val="110000"/>
              </a:lnSpc>
              <a:spcBef>
                <a:spcPts val="900"/>
              </a:spcBef>
              <a:buFontTx/>
              <a:buNone/>
              <a:defRPr/>
            </a:pPr>
            <a:r>
              <a:rPr lang="en-US" sz="2400" b="1" i="1" dirty="0">
                <a:solidFill>
                  <a:srgbClr val="C00000"/>
                </a:solidFill>
                <a:effectLst>
                  <a:outerShdw blurRad="38100" dist="38100" dir="2700000" algn="tl">
                    <a:srgbClr val="C0C0C0"/>
                  </a:outerShdw>
                </a:effectLst>
                <a:latin typeface="Calibri" panose="020F0502020204030204" pitchFamily="34" charset="0"/>
                <a:cs typeface="Calibri" panose="020F0502020204030204" pitchFamily="34" charset="0"/>
              </a:rPr>
              <a:t>Ethics is a key component of engineering education. </a:t>
            </a:r>
            <a:r>
              <a:rPr lang="en-US" sz="2400" b="1" i="1" dirty="0">
                <a:effectLst>
                  <a:outerShdw blurRad="38100" dist="38100" dir="2700000" algn="tl">
                    <a:srgbClr val="C0C0C0"/>
                  </a:outerShdw>
                </a:effectLst>
                <a:latin typeface="Calibri" panose="020F0502020204030204" pitchFamily="34" charset="0"/>
                <a:cs typeface="Calibri" panose="020F0502020204030204" pitchFamily="34" charset="0"/>
              </a:rPr>
              <a:t> </a:t>
            </a:r>
          </a:p>
          <a:p>
            <a:pPr>
              <a:lnSpc>
                <a:spcPct val="110000"/>
              </a:lnSpc>
              <a:spcBef>
                <a:spcPts val="900"/>
              </a:spcBef>
              <a:buFontTx/>
              <a:buNone/>
              <a:defRPr/>
            </a:pPr>
            <a:r>
              <a:rPr lang="en-US" sz="2000" i="1" dirty="0">
                <a:latin typeface="Calibri" panose="020F0502020204030204" pitchFamily="34" charset="0"/>
                <a:cs typeface="Calibri" panose="020F0502020204030204" pitchFamily="34" charset="0"/>
              </a:rPr>
              <a:t>This section of ChE2982 aims to: </a:t>
            </a:r>
          </a:p>
          <a:p>
            <a:pPr>
              <a:lnSpc>
                <a:spcPct val="110000"/>
              </a:lnSpc>
              <a:spcBef>
                <a:spcPts val="1200"/>
              </a:spcBef>
              <a:defRPr/>
            </a:pPr>
            <a:r>
              <a:rPr lang="en-US" sz="2000" dirty="0">
                <a:latin typeface="Calibri" panose="020F0502020204030204" pitchFamily="34" charset="0"/>
                <a:cs typeface="Calibri" panose="020F0502020204030204" pitchFamily="34" charset="0"/>
              </a:rPr>
              <a:t>Familiarize you with </a:t>
            </a:r>
            <a:r>
              <a:rPr lang="en-US" sz="2000" i="1" dirty="0">
                <a:solidFill>
                  <a:srgbClr val="C00000"/>
                </a:solidFill>
                <a:latin typeface="Calibri" panose="020F0502020204030204" pitchFamily="34" charset="0"/>
                <a:cs typeface="Calibri" panose="020F0502020204030204" pitchFamily="34" charset="0"/>
              </a:rPr>
              <a:t>different professional codes of ethics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(including </a:t>
            </a:r>
            <a:r>
              <a:rPr lang="en-US" sz="2000" dirty="0" err="1">
                <a:latin typeface="Calibri" panose="020F0502020204030204" pitchFamily="34" charset="0"/>
                <a:cs typeface="Calibri" panose="020F0502020204030204" pitchFamily="34" charset="0"/>
              </a:rPr>
              <a:t>AIChE</a:t>
            </a:r>
            <a:r>
              <a:rPr lang="en-US" sz="2000" dirty="0">
                <a:latin typeface="Calibri" panose="020F0502020204030204" pitchFamily="34" charset="0"/>
                <a:cs typeface="Calibri" panose="020F0502020204030204" pitchFamily="34" charset="0"/>
              </a:rPr>
              <a:t>, ACS, ABET) and with </a:t>
            </a:r>
            <a:r>
              <a:rPr lang="en-US" sz="2000" i="1" dirty="0">
                <a:solidFill>
                  <a:srgbClr val="C00000"/>
                </a:solidFill>
                <a:latin typeface="Calibri" panose="020F0502020204030204" pitchFamily="34" charset="0"/>
                <a:cs typeface="Calibri" panose="020F0502020204030204" pitchFamily="34" charset="0"/>
              </a:rPr>
              <a:t>University Policy</a:t>
            </a:r>
            <a:r>
              <a:rPr lang="en-US" sz="2000" dirty="0">
                <a:latin typeface="Calibri" panose="020F0502020204030204" pitchFamily="34" charset="0"/>
                <a:cs typeface="Calibri" panose="020F0502020204030204" pitchFamily="34" charset="0"/>
              </a:rPr>
              <a:t>.</a:t>
            </a:r>
          </a:p>
          <a:p>
            <a:pPr>
              <a:lnSpc>
                <a:spcPct val="110000"/>
              </a:lnSpc>
              <a:spcBef>
                <a:spcPts val="1200"/>
              </a:spcBef>
              <a:defRPr/>
            </a:pPr>
            <a:r>
              <a:rPr lang="en-US" sz="2000" dirty="0">
                <a:latin typeface="Calibri" panose="020F0502020204030204" pitchFamily="34" charset="0"/>
                <a:cs typeface="Calibri" panose="020F0502020204030204" pitchFamily="34" charset="0"/>
              </a:rPr>
              <a:t>Discuss </a:t>
            </a:r>
            <a:r>
              <a:rPr lang="en-US" sz="2000" i="1" dirty="0">
                <a:solidFill>
                  <a:srgbClr val="C00000"/>
                </a:solidFill>
                <a:latin typeface="Calibri" panose="020F0502020204030204" pitchFamily="34" charset="0"/>
                <a:cs typeface="Calibri" panose="020F0502020204030204" pitchFamily="34" charset="0"/>
              </a:rPr>
              <a:t>ethical conduct as graduate student and in your professional career</a:t>
            </a:r>
            <a:r>
              <a:rPr lang="en-US" sz="2000" dirty="0">
                <a:latin typeface="Calibri" panose="020F0502020204030204" pitchFamily="34" charset="0"/>
                <a:cs typeface="Calibri" panose="020F0502020204030204" pitchFamily="34" charset="0"/>
              </a:rPr>
              <a:t>. </a:t>
            </a:r>
            <a:br>
              <a:rPr lang="en-US" sz="2000" dirty="0">
                <a:latin typeface="Calibri" panose="020F0502020204030204" pitchFamily="34" charset="0"/>
                <a:cs typeface="Calibri" panose="020F0502020204030204" pitchFamily="34" charset="0"/>
              </a:rPr>
            </a:br>
            <a:r>
              <a:rPr lang="en-US" sz="2000" dirty="0">
                <a:solidFill>
                  <a:schemeClr val="tx1">
                    <a:lumMod val="50000"/>
                    <a:lumOff val="50000"/>
                  </a:schemeClr>
                </a:solidFill>
                <a:latin typeface="Calibri" panose="020F0502020204030204" pitchFamily="34" charset="0"/>
                <a:cs typeface="Calibri" panose="020F0502020204030204" pitchFamily="34" charset="0"/>
              </a:rPr>
              <a:t>Issues include plagiarism, fabrication and falsification, conflict of interest, </a:t>
            </a:r>
            <a:br>
              <a:rPr lang="en-US" sz="2000" dirty="0">
                <a:solidFill>
                  <a:schemeClr val="tx1">
                    <a:lumMod val="50000"/>
                    <a:lumOff val="50000"/>
                  </a:schemeClr>
                </a:solidFill>
                <a:latin typeface="Calibri" panose="020F0502020204030204" pitchFamily="34" charset="0"/>
                <a:cs typeface="Calibri" panose="020F0502020204030204" pitchFamily="34" charset="0"/>
              </a:rPr>
            </a:br>
            <a:r>
              <a:rPr lang="en-US" sz="2000" dirty="0">
                <a:solidFill>
                  <a:schemeClr val="tx1">
                    <a:lumMod val="50000"/>
                    <a:lumOff val="50000"/>
                  </a:schemeClr>
                </a:solidFill>
                <a:latin typeface="Calibri" panose="020F0502020204030204" pitchFamily="34" charset="0"/>
                <a:cs typeface="Calibri" panose="020F0502020204030204" pitchFamily="34" charset="0"/>
              </a:rPr>
              <a:t>and assignment of credit.</a:t>
            </a:r>
          </a:p>
          <a:p>
            <a:pPr>
              <a:lnSpc>
                <a:spcPct val="110000"/>
              </a:lnSpc>
              <a:spcBef>
                <a:spcPts val="1200"/>
              </a:spcBef>
              <a:defRPr/>
            </a:pPr>
            <a:r>
              <a:rPr lang="en-US" sz="2000" dirty="0">
                <a:latin typeface="Calibri" panose="020F0502020204030204" pitchFamily="34" charset="0"/>
                <a:cs typeface="Calibri" panose="020F0502020204030204" pitchFamily="34" charset="0"/>
              </a:rPr>
              <a:t>Assist you in </a:t>
            </a:r>
            <a:r>
              <a:rPr lang="en-US" sz="2000" i="1" dirty="0">
                <a:solidFill>
                  <a:srgbClr val="C00000"/>
                </a:solidFill>
                <a:latin typeface="Calibri" panose="020F0502020204030204" pitchFamily="34" charset="0"/>
                <a:cs typeface="Calibri" panose="020F0502020204030204" pitchFamily="34" charset="0"/>
              </a:rPr>
              <a:t>developing a personal “tool box” </a:t>
            </a:r>
            <a:r>
              <a:rPr lang="en-US" sz="2000" dirty="0">
                <a:latin typeface="Calibri" panose="020F0502020204030204" pitchFamily="34" charset="0"/>
                <a:cs typeface="Calibri" panose="020F0502020204030204" pitchFamily="34" charset="0"/>
              </a:rPr>
              <a:t>that will allow you to make informed decisions  when ethical conflicts arise in your careers.</a:t>
            </a:r>
          </a:p>
          <a:p>
            <a:pPr>
              <a:lnSpc>
                <a:spcPct val="110000"/>
              </a:lnSpc>
              <a:spcBef>
                <a:spcPts val="1200"/>
              </a:spcBef>
              <a:defRPr/>
            </a:pPr>
            <a:r>
              <a:rPr lang="en-US" sz="2000" i="1" dirty="0">
                <a:solidFill>
                  <a:srgbClr val="C00000"/>
                </a:solidFill>
                <a:latin typeface="Calibri" panose="020F0502020204030204" pitchFamily="34" charset="0"/>
                <a:cs typeface="Calibri" panose="020F0502020204030204" pitchFamily="34" charset="0"/>
              </a:rPr>
              <a:t>Prepare you </a:t>
            </a:r>
            <a:r>
              <a:rPr lang="en-US" sz="2000" dirty="0">
                <a:latin typeface="Calibri" panose="020F0502020204030204" pitchFamily="34" charset="0"/>
                <a:cs typeface="Calibri" panose="020F0502020204030204" pitchFamily="34" charset="0"/>
              </a:rPr>
              <a:t>to formulate, articulate, and explain your response to ethical conflicts.</a:t>
            </a:r>
          </a:p>
          <a:p>
            <a:pPr>
              <a:lnSpc>
                <a:spcPct val="110000"/>
              </a:lnSpc>
              <a:spcBef>
                <a:spcPts val="1200"/>
              </a:spcBef>
              <a:defRPr/>
            </a:pPr>
            <a:r>
              <a:rPr lang="en-US" sz="2000" dirty="0">
                <a:latin typeface="Calibri" panose="020F0502020204030204" pitchFamily="34" charset="0"/>
                <a:cs typeface="Calibri" panose="020F0502020204030204" pitchFamily="34" charset="0"/>
              </a:rPr>
              <a:t>Enable you to </a:t>
            </a:r>
            <a:r>
              <a:rPr lang="en-US" sz="2000" i="1" dirty="0">
                <a:solidFill>
                  <a:srgbClr val="C00000"/>
                </a:solidFill>
                <a:latin typeface="Calibri" panose="020F0502020204030204" pitchFamily="34" charset="0"/>
                <a:cs typeface="Calibri" panose="020F0502020204030204" pitchFamily="34" charset="0"/>
              </a:rPr>
              <a:t>read and think critically</a:t>
            </a:r>
            <a:r>
              <a:rPr lang="en-US" sz="2000" dirty="0">
                <a:latin typeface="Calibri" panose="020F0502020204030204" pitchFamily="34" charset="0"/>
                <a:cs typeface="Calibri" panose="020F0502020204030204" pitchFamily="34" charset="0"/>
              </a:rPr>
              <a:t>.</a:t>
            </a:r>
          </a:p>
          <a:p>
            <a:pPr>
              <a:lnSpc>
                <a:spcPct val="110000"/>
              </a:lnSpc>
              <a:spcBef>
                <a:spcPts val="1200"/>
              </a:spcBef>
              <a:defRPr/>
            </a:pPr>
            <a:r>
              <a:rPr lang="en-US" sz="2000" dirty="0">
                <a:latin typeface="Calibri" panose="020F0502020204030204" pitchFamily="34" charset="0"/>
                <a:cs typeface="Calibri" panose="020F0502020204030204" pitchFamily="34" charset="0"/>
              </a:rPr>
              <a:t>And finally, to improve your writing skills in a “soft” engineering context.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wipe(up)">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wipe(up)">
                                      <p:cBhvr>
                                        <p:cTn id="12" dur="500"/>
                                        <p:tgtEl>
                                          <p:spTgt spid="162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wipe(up)">
                                      <p:cBhvr>
                                        <p:cTn id="17" dur="500"/>
                                        <p:tgtEl>
                                          <p:spTgt spid="162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2819">
                                            <p:txEl>
                                              <p:pRg st="3" end="3"/>
                                            </p:txEl>
                                          </p:spTgt>
                                        </p:tgtEl>
                                        <p:attrNameLst>
                                          <p:attrName>style.visibility</p:attrName>
                                        </p:attrNameLst>
                                      </p:cBhvr>
                                      <p:to>
                                        <p:strVal val="visible"/>
                                      </p:to>
                                    </p:set>
                                    <p:animEffect transition="in" filter="wipe(up)">
                                      <p:cBhvr>
                                        <p:cTn id="22" dur="500"/>
                                        <p:tgtEl>
                                          <p:spTgt spid="162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2819">
                                            <p:txEl>
                                              <p:pRg st="4" end="4"/>
                                            </p:txEl>
                                          </p:spTgt>
                                        </p:tgtEl>
                                        <p:attrNameLst>
                                          <p:attrName>style.visibility</p:attrName>
                                        </p:attrNameLst>
                                      </p:cBhvr>
                                      <p:to>
                                        <p:strVal val="visible"/>
                                      </p:to>
                                    </p:set>
                                    <p:animEffect transition="in" filter="wipe(up)">
                                      <p:cBhvr>
                                        <p:cTn id="27" dur="500"/>
                                        <p:tgtEl>
                                          <p:spTgt spid="1628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2819">
                                            <p:txEl>
                                              <p:pRg st="5" end="5"/>
                                            </p:txEl>
                                          </p:spTgt>
                                        </p:tgtEl>
                                        <p:attrNameLst>
                                          <p:attrName>style.visibility</p:attrName>
                                        </p:attrNameLst>
                                      </p:cBhvr>
                                      <p:to>
                                        <p:strVal val="visible"/>
                                      </p:to>
                                    </p:set>
                                    <p:animEffect transition="in" filter="wipe(up)">
                                      <p:cBhvr>
                                        <p:cTn id="32" dur="500"/>
                                        <p:tgtEl>
                                          <p:spTgt spid="1628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2819">
                                            <p:txEl>
                                              <p:pRg st="6" end="6"/>
                                            </p:txEl>
                                          </p:spTgt>
                                        </p:tgtEl>
                                        <p:attrNameLst>
                                          <p:attrName>style.visibility</p:attrName>
                                        </p:attrNameLst>
                                      </p:cBhvr>
                                      <p:to>
                                        <p:strVal val="visible"/>
                                      </p:to>
                                    </p:set>
                                    <p:animEffect transition="in" filter="wipe(up)">
                                      <p:cBhvr>
                                        <p:cTn id="37" dur="500"/>
                                        <p:tgtEl>
                                          <p:spTgt spid="1628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62819">
                                            <p:txEl>
                                              <p:pRg st="7" end="7"/>
                                            </p:txEl>
                                          </p:spTgt>
                                        </p:tgtEl>
                                        <p:attrNameLst>
                                          <p:attrName>style.visibility</p:attrName>
                                        </p:attrNameLst>
                                      </p:cBhvr>
                                      <p:to>
                                        <p:strVal val="visible"/>
                                      </p:to>
                                    </p:set>
                                    <p:animEffect transition="in" filter="wipe(up)">
                                      <p:cBhvr>
                                        <p:cTn id="42" dur="500"/>
                                        <p:tgtEl>
                                          <p:spTgt spid="162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defRPr/>
            </a:pPr>
            <a:r>
              <a:rPr lang="en-US"/>
              <a:t>Early Indian Ethics – the Vedas</a:t>
            </a:r>
          </a:p>
        </p:txBody>
      </p:sp>
      <p:sp>
        <p:nvSpPr>
          <p:cNvPr id="21507" name="Rectangle 3"/>
          <p:cNvSpPr>
            <a:spLocks noGrp="1" noChangeArrowheads="1"/>
          </p:cNvSpPr>
          <p:nvPr>
            <p:ph type="body" idx="1"/>
          </p:nvPr>
        </p:nvSpPr>
        <p:spPr>
          <a:xfrm>
            <a:off x="196850" y="2133600"/>
            <a:ext cx="9753600" cy="5153025"/>
          </a:xfrm>
        </p:spPr>
        <p:txBody>
          <a:bodyPr/>
          <a:lstStyle/>
          <a:p>
            <a:pPr>
              <a:lnSpc>
                <a:spcPct val="120000"/>
              </a:lnSpc>
              <a:spcBef>
                <a:spcPct val="50000"/>
              </a:spcBef>
            </a:pPr>
            <a:r>
              <a:rPr lang="en-US" sz="2200" dirty="0"/>
              <a:t>In one of the oldest Indian writings (~1500 BC), the </a:t>
            </a:r>
            <a:r>
              <a:rPr lang="en-US" sz="2200" b="1" i="1" dirty="0">
                <a:solidFill>
                  <a:srgbClr val="C00000"/>
                </a:solidFill>
              </a:rPr>
              <a:t>Vedas</a:t>
            </a:r>
            <a:r>
              <a:rPr lang="en-US" sz="2200" dirty="0"/>
              <a:t>, </a:t>
            </a:r>
            <a:br>
              <a:rPr lang="en-US" sz="2200" dirty="0"/>
            </a:br>
            <a:r>
              <a:rPr lang="en-US" sz="2200" dirty="0"/>
              <a:t>ethics is an integral aspect of philosophical and religious speculation about the nature of reality. They have been described as the oldest philosophical literature in the world.</a:t>
            </a:r>
          </a:p>
          <a:p>
            <a:pPr>
              <a:lnSpc>
                <a:spcPct val="120000"/>
              </a:lnSpc>
              <a:spcBef>
                <a:spcPct val="50000"/>
              </a:spcBef>
            </a:pPr>
            <a:r>
              <a:rPr lang="en-US" sz="2200" dirty="0"/>
              <a:t>In the Vedic philosophy, the basic principle of the universe, the ultimate reality on which the cosmos exists, is the principle of </a:t>
            </a:r>
            <a:r>
              <a:rPr lang="en-US" sz="2200" b="1" i="1" dirty="0" err="1"/>
              <a:t>Ritam</a:t>
            </a:r>
            <a:r>
              <a:rPr lang="en-US" sz="2200" dirty="0"/>
              <a:t> (from which the Western notion of right is derived). </a:t>
            </a:r>
            <a:br>
              <a:rPr lang="en-US" sz="2200" dirty="0"/>
            </a:br>
            <a:r>
              <a:rPr lang="en-US" sz="2200" dirty="0"/>
              <a:t>There is thus a belief in a right moral order somehow </a:t>
            </a:r>
            <a:r>
              <a:rPr lang="en-US" sz="2200" i="1" dirty="0"/>
              <a:t>built into the universe itself</a:t>
            </a:r>
            <a:r>
              <a:rPr lang="en-US" sz="2200" dirty="0"/>
              <a:t>. Hence, </a:t>
            </a:r>
            <a:r>
              <a:rPr lang="en-US" sz="2200" i="1" dirty="0">
                <a:solidFill>
                  <a:srgbClr val="C00000"/>
                </a:solidFill>
              </a:rPr>
              <a:t>truth and right are linked</a:t>
            </a:r>
            <a:r>
              <a:rPr lang="en-US" sz="2200" dirty="0"/>
              <a:t>; to understand the ultimate truth of human existence is to understand what is right. To be an enlightened person is to </a:t>
            </a:r>
            <a:r>
              <a:rPr lang="en-US" sz="2200" i="1" dirty="0"/>
              <a:t>know</a:t>
            </a:r>
            <a:r>
              <a:rPr lang="en-US" sz="2200" dirty="0"/>
              <a:t> what is real </a:t>
            </a:r>
            <a:r>
              <a:rPr lang="en-US" sz="2200" i="1" u="sng" dirty="0"/>
              <a:t>and</a:t>
            </a:r>
            <a:r>
              <a:rPr lang="en-US" sz="2200" dirty="0"/>
              <a:t> </a:t>
            </a:r>
            <a:r>
              <a:rPr lang="en-US" sz="2200" i="1" dirty="0"/>
              <a:t>to live </a:t>
            </a:r>
            <a:r>
              <a:rPr lang="en-US" sz="2200" dirty="0"/>
              <a:t>rightly, since this is one and the same.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defRPr/>
            </a:pPr>
            <a:r>
              <a:rPr lang="en-US"/>
              <a:t>Problems w/ Moral Absolutism</a:t>
            </a:r>
          </a:p>
        </p:txBody>
      </p:sp>
      <p:sp>
        <p:nvSpPr>
          <p:cNvPr id="202755" name="Rectangle 3"/>
          <p:cNvSpPr>
            <a:spLocks noGrp="1" noChangeArrowheads="1"/>
          </p:cNvSpPr>
          <p:nvPr>
            <p:ph type="body" idx="1"/>
          </p:nvPr>
        </p:nvSpPr>
        <p:spPr>
          <a:xfrm>
            <a:off x="196850" y="2500313"/>
            <a:ext cx="9753600" cy="4800600"/>
          </a:xfrm>
        </p:spPr>
        <p:txBody>
          <a:bodyPr/>
          <a:lstStyle/>
          <a:p>
            <a:pPr>
              <a:spcBef>
                <a:spcPct val="60000"/>
              </a:spcBef>
            </a:pPr>
            <a:r>
              <a:rPr lang="en-US" sz="2200" dirty="0">
                <a:solidFill>
                  <a:srgbClr val="C00000"/>
                </a:solidFill>
              </a:rPr>
              <a:t>It requires acceptance of the source of ethics </a:t>
            </a:r>
            <a:r>
              <a:rPr lang="en-US" sz="2200" dirty="0"/>
              <a:t>(god, “nature”, …).  </a:t>
            </a:r>
            <a:br>
              <a:rPr lang="en-US" sz="2200" dirty="0"/>
            </a:br>
            <a:r>
              <a:rPr lang="en-US" sz="2200" dirty="0"/>
              <a:t>An atheist, for example, would not be able to accept a Christian Moral Absolutism (nor would generally do other religions).</a:t>
            </a:r>
          </a:p>
          <a:p>
            <a:pPr>
              <a:spcBef>
                <a:spcPct val="60000"/>
              </a:spcBef>
            </a:pPr>
            <a:r>
              <a:rPr lang="en-US" sz="2200" dirty="0"/>
              <a:t>What are the ethical values that the ‘source’ commands? </a:t>
            </a:r>
            <a:br>
              <a:rPr lang="en-US" sz="2200" dirty="0"/>
            </a:br>
            <a:r>
              <a:rPr lang="en-US" sz="2200" dirty="0"/>
              <a:t>Who determines these?  What are the guidelines for everyday life?</a:t>
            </a:r>
          </a:p>
          <a:p>
            <a:pPr>
              <a:spcBef>
                <a:spcPct val="60000"/>
              </a:spcBef>
            </a:pPr>
            <a:r>
              <a:rPr lang="en-US" sz="2200" dirty="0"/>
              <a:t>Where does the morality of this ‘source’ come from?  </a:t>
            </a:r>
            <a:br>
              <a:rPr lang="en-US" sz="2200" dirty="0"/>
            </a:br>
            <a:r>
              <a:rPr lang="en-US" sz="2200" dirty="0"/>
              <a:t>If there are independent of the ‘source’, it contradicts the premise of this being the ‘source’.  If they are determined simply by the ‘source’s’ likes and dislikes, it creates an uncomfortably arbitrary element </a:t>
            </a:r>
            <a:br>
              <a:rPr lang="en-US" sz="2200" dirty="0"/>
            </a:br>
            <a:r>
              <a:rPr lang="en-US" sz="2200" dirty="0"/>
              <a:t>(could God also just have determined that murder is OK if he wished so?)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dissolve">
                                      <p:cBhvr>
                                        <p:cTn id="7" dur="500"/>
                                        <p:tgtEl>
                                          <p:spTgt spid="202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dissolve">
                                      <p:cBhvr>
                                        <p:cTn id="12" dur="500"/>
                                        <p:tgtEl>
                                          <p:spTgt spid="202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2755">
                                            <p:txEl>
                                              <p:pRg st="2" end="2"/>
                                            </p:txEl>
                                          </p:spTgt>
                                        </p:tgtEl>
                                        <p:attrNameLst>
                                          <p:attrName>style.visibility</p:attrName>
                                        </p:attrNameLst>
                                      </p:cBhvr>
                                      <p:to>
                                        <p:strVal val="visible"/>
                                      </p:to>
                                    </p:set>
                                    <p:animEffect transition="in" filter="dissolve">
                                      <p:cBhvr>
                                        <p:cTn id="17" dur="500"/>
                                        <p:tgtEl>
                                          <p:spTgt spid="202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Moral </a:t>
            </a:r>
            <a:r>
              <a:rPr lang="en-US" dirty="0">
                <a:solidFill>
                  <a:srgbClr val="C00000"/>
                </a:solidFill>
              </a:rPr>
              <a:t>Relativism</a:t>
            </a:r>
          </a:p>
        </p:txBody>
      </p:sp>
      <p:sp>
        <p:nvSpPr>
          <p:cNvPr id="24579" name="Rectangle 3"/>
          <p:cNvSpPr>
            <a:spLocks noGrp="1" noChangeArrowheads="1"/>
          </p:cNvSpPr>
          <p:nvPr>
            <p:ph type="body" idx="1"/>
          </p:nvPr>
        </p:nvSpPr>
        <p:spPr>
          <a:xfrm>
            <a:off x="198438" y="2119313"/>
            <a:ext cx="9753600" cy="2932112"/>
          </a:xfrm>
        </p:spPr>
        <p:txBody>
          <a:bodyPr/>
          <a:lstStyle/>
          <a:p>
            <a:pPr>
              <a:lnSpc>
                <a:spcPct val="115000"/>
              </a:lnSpc>
            </a:pPr>
            <a:r>
              <a:rPr lang="en-US" sz="2000" b="1" dirty="0"/>
              <a:t>Moral relativism</a:t>
            </a:r>
            <a:r>
              <a:rPr lang="en-US" sz="2000" dirty="0"/>
              <a:t> is the view that </a:t>
            </a:r>
            <a:r>
              <a:rPr lang="en-US" sz="2000" b="1" dirty="0"/>
              <a:t>ethical values </a:t>
            </a:r>
            <a:br>
              <a:rPr lang="en-US" sz="2000" b="1" dirty="0"/>
            </a:br>
            <a:r>
              <a:rPr lang="en-US" sz="2000" b="1" dirty="0"/>
              <a:t>are </a:t>
            </a:r>
            <a:r>
              <a:rPr lang="en-US" sz="2000" b="1" dirty="0">
                <a:solidFill>
                  <a:srgbClr val="C00000"/>
                </a:solidFill>
              </a:rPr>
              <a:t>determined by individuals and/or by human societies</a:t>
            </a:r>
            <a:r>
              <a:rPr lang="en-US" sz="2000" dirty="0"/>
              <a:t>.  </a:t>
            </a:r>
            <a:br>
              <a:rPr lang="en-US" sz="2000" dirty="0"/>
            </a:br>
            <a:r>
              <a:rPr lang="en-US" sz="2000" dirty="0"/>
              <a:t>In this view, what is morally right for one person may be morally wrong for another, or that what is right in one culture may be wrong in another culture.  </a:t>
            </a:r>
            <a:br>
              <a:rPr lang="en-US" sz="2000" dirty="0"/>
            </a:br>
            <a:r>
              <a:rPr lang="en-US" sz="2000" dirty="0"/>
              <a:t>Moral values are nothing but what individuals, or societies, decide they should be.  </a:t>
            </a:r>
            <a:r>
              <a:rPr lang="en-US" sz="2000" i="1" dirty="0"/>
              <a:t>Moral values do not come from on ‘higher sources’, they are created by humans and their cultures</a:t>
            </a:r>
            <a:r>
              <a:rPr lang="en-US" sz="2000" dirty="0"/>
              <a:t>.</a:t>
            </a:r>
          </a:p>
        </p:txBody>
      </p:sp>
      <p:sp>
        <p:nvSpPr>
          <p:cNvPr id="188420" name="Rectangle 4"/>
          <p:cNvSpPr>
            <a:spLocks noChangeArrowheads="1"/>
          </p:cNvSpPr>
          <p:nvPr/>
        </p:nvSpPr>
        <p:spPr bwMode="auto">
          <a:xfrm>
            <a:off x="198438" y="5210175"/>
            <a:ext cx="9753600" cy="2362200"/>
          </a:xfrm>
          <a:prstGeom prst="rect">
            <a:avLst/>
          </a:prstGeom>
          <a:noFill/>
          <a:ln w="9525">
            <a:noFill/>
            <a:miter lim="800000"/>
            <a:headEnd/>
            <a:tailEnd/>
          </a:ln>
        </p:spPr>
        <p:txBody>
          <a:bodyPr lIns="101370" tIns="50685" rIns="101370" bIns="50685"/>
          <a:lstStyle/>
          <a:p>
            <a:pPr marL="379413" indent="-379413" defTabSz="1014413">
              <a:lnSpc>
                <a:spcPct val="105000"/>
              </a:lnSpc>
              <a:spcBef>
                <a:spcPct val="30000"/>
              </a:spcBef>
              <a:buFontTx/>
              <a:buChar char="•"/>
            </a:pPr>
            <a:r>
              <a:rPr lang="en-US" sz="2000" b="1" dirty="0">
                <a:solidFill>
                  <a:schemeClr val="accent2"/>
                </a:solidFill>
                <a:latin typeface="Trebuchet MS" pitchFamily="34" charset="0"/>
              </a:rPr>
              <a:t>Problems with Moral relativism</a:t>
            </a:r>
            <a:r>
              <a:rPr lang="en-US" sz="2000" dirty="0">
                <a:solidFill>
                  <a:schemeClr val="accent2"/>
                </a:solidFill>
                <a:latin typeface="Trebuchet MS" pitchFamily="34" charset="0"/>
              </a:rPr>
              <a:t> include:</a:t>
            </a:r>
          </a:p>
          <a:p>
            <a:pPr marL="823913" lvl="1" indent="-317500" defTabSz="1014413">
              <a:lnSpc>
                <a:spcPct val="105000"/>
              </a:lnSpc>
              <a:spcBef>
                <a:spcPct val="30000"/>
              </a:spcBef>
              <a:buFontTx/>
              <a:buChar char="–"/>
            </a:pPr>
            <a:r>
              <a:rPr lang="en-US" dirty="0">
                <a:solidFill>
                  <a:schemeClr val="accent2"/>
                </a:solidFill>
                <a:latin typeface="Trebuchet MS" pitchFamily="34" charset="0"/>
              </a:rPr>
              <a:t>A sense that ethics is debatable, hence may not have to be adhered.</a:t>
            </a:r>
          </a:p>
          <a:p>
            <a:pPr marL="823913" lvl="1" indent="-317500" defTabSz="1014413">
              <a:lnSpc>
                <a:spcPct val="105000"/>
              </a:lnSpc>
              <a:spcBef>
                <a:spcPct val="30000"/>
              </a:spcBef>
              <a:buFontTx/>
              <a:buChar char="–"/>
            </a:pPr>
            <a:r>
              <a:rPr lang="en-US" dirty="0">
                <a:solidFill>
                  <a:schemeClr val="accent2"/>
                </a:solidFill>
                <a:latin typeface="Trebuchet MS" pitchFamily="34" charset="0"/>
              </a:rPr>
              <a:t>Confusion about which ethics are applicable (majority vs minorities, </a:t>
            </a:r>
            <a:r>
              <a:rPr lang="en-US" dirty="0" err="1">
                <a:solidFill>
                  <a:schemeClr val="accent2"/>
                </a:solidFill>
                <a:latin typeface="Trebuchet MS" pitchFamily="34" charset="0"/>
              </a:rPr>
              <a:t>etc</a:t>
            </a:r>
            <a:r>
              <a:rPr lang="en-US" dirty="0">
                <a:solidFill>
                  <a:schemeClr val="accent2"/>
                </a:solidFill>
                <a:latin typeface="Trebuchet MS" pitchFamily="34" charset="0"/>
              </a:rPr>
              <a:t>).</a:t>
            </a:r>
          </a:p>
          <a:p>
            <a:pPr marL="823913" lvl="1" indent="-317500" defTabSz="1014413">
              <a:lnSpc>
                <a:spcPct val="105000"/>
              </a:lnSpc>
              <a:spcBef>
                <a:spcPct val="30000"/>
              </a:spcBef>
              <a:buFontTx/>
              <a:buChar char="–"/>
            </a:pPr>
            <a:r>
              <a:rPr lang="en-US" dirty="0">
                <a:solidFill>
                  <a:schemeClr val="accent2"/>
                </a:solidFill>
                <a:latin typeface="Trebuchet MS" pitchFamily="34" charset="0"/>
              </a:rPr>
              <a:t>Conflicting moral values in different cultures.</a:t>
            </a:r>
          </a:p>
          <a:p>
            <a:pPr marL="823913" lvl="1" indent="-317500" defTabSz="1014413">
              <a:lnSpc>
                <a:spcPct val="105000"/>
              </a:lnSpc>
              <a:spcBef>
                <a:spcPct val="30000"/>
              </a:spcBef>
              <a:buFontTx/>
              <a:buChar char="–"/>
            </a:pPr>
            <a:r>
              <a:rPr lang="en-US" dirty="0">
                <a:solidFill>
                  <a:srgbClr val="C00000"/>
                </a:solidFill>
                <a:latin typeface="Trebuchet MS" pitchFamily="34" charset="0"/>
              </a:rPr>
              <a:t>Particularly of concern in a “Globalized World”!  </a:t>
            </a:r>
            <a:br>
              <a:rPr lang="en-US" dirty="0">
                <a:solidFill>
                  <a:schemeClr val="accent2"/>
                </a:solidFill>
                <a:latin typeface="Trebuchet MS" pitchFamily="34" charset="0"/>
              </a:rPr>
            </a:br>
            <a:endParaRPr lang="en-US" dirty="0">
              <a:solidFill>
                <a:schemeClr val="accent2"/>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4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84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84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84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228600" y="152400"/>
            <a:ext cx="8732838" cy="936625"/>
          </a:xfrm>
        </p:spPr>
        <p:txBody>
          <a:bodyPr/>
          <a:lstStyle/>
          <a:p>
            <a:pPr>
              <a:defRPr/>
            </a:pPr>
            <a:r>
              <a:rPr lang="en-US"/>
              <a:t>Moral Absolutism vs Relativism</a:t>
            </a:r>
          </a:p>
        </p:txBody>
      </p:sp>
      <p:sp>
        <p:nvSpPr>
          <p:cNvPr id="25603" name="Rectangle 3"/>
          <p:cNvSpPr>
            <a:spLocks noGrp="1" noChangeArrowheads="1"/>
          </p:cNvSpPr>
          <p:nvPr>
            <p:ph type="body" idx="1"/>
          </p:nvPr>
        </p:nvSpPr>
        <p:spPr>
          <a:xfrm>
            <a:off x="196850" y="2271713"/>
            <a:ext cx="9753600" cy="5029200"/>
          </a:xfrm>
        </p:spPr>
        <p:txBody>
          <a:bodyPr/>
          <a:lstStyle/>
          <a:p>
            <a:r>
              <a:rPr lang="en-US" sz="2400" dirty="0"/>
              <a:t>Moral absolutism and moral relativism are (obviously…) opposites.  </a:t>
            </a:r>
          </a:p>
          <a:p>
            <a:r>
              <a:rPr lang="en-US" sz="2400" dirty="0"/>
              <a:t>If you are a </a:t>
            </a:r>
            <a:r>
              <a:rPr lang="en-US" sz="2400" b="1" i="1" dirty="0"/>
              <a:t>moral absolutist</a:t>
            </a:r>
            <a:r>
              <a:rPr lang="en-US" sz="2400" dirty="0"/>
              <a:t>, then you hold that a single set of moral values applies to all humans.  </a:t>
            </a:r>
            <a:br>
              <a:rPr lang="en-US" sz="2400" dirty="0"/>
            </a:br>
            <a:r>
              <a:rPr lang="en-US" sz="2400" dirty="0"/>
              <a:t>For example, you might hold that the Ten Commandments are moral absolutes which apply to everyone. </a:t>
            </a:r>
          </a:p>
          <a:p>
            <a:r>
              <a:rPr lang="en-US" sz="2400" dirty="0"/>
              <a:t>If you are a </a:t>
            </a:r>
            <a:r>
              <a:rPr lang="en-US" sz="2400" b="1" i="1" dirty="0"/>
              <a:t>moral relativist</a:t>
            </a:r>
            <a:r>
              <a:rPr lang="en-US" sz="2400" dirty="0"/>
              <a:t>, then you hold that moral values are determined by, or relative to,  individual humans or cultures.  </a:t>
            </a:r>
            <a:br>
              <a:rPr lang="en-US" sz="2400" dirty="0"/>
            </a:br>
            <a:r>
              <a:rPr lang="en-US" sz="2400" dirty="0"/>
              <a:t>In some forms of moral relativism, you might still hold that the Ten Commandments could be a correct set of moral guidelines for Christians, but not necessarily for Muslims, Hindus, or Atheists.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(Ancient) Greek Ethics</a:t>
            </a:r>
          </a:p>
        </p:txBody>
      </p:sp>
      <p:sp>
        <p:nvSpPr>
          <p:cNvPr id="26627" name="Rectangle 3"/>
          <p:cNvSpPr>
            <a:spLocks noGrp="1" noChangeArrowheads="1"/>
          </p:cNvSpPr>
          <p:nvPr>
            <p:ph type="body" idx="1"/>
          </p:nvPr>
        </p:nvSpPr>
        <p:spPr>
          <a:xfrm>
            <a:off x="196850" y="1933575"/>
            <a:ext cx="9753600" cy="5656263"/>
          </a:xfrm>
        </p:spPr>
        <p:txBody>
          <a:bodyPr/>
          <a:lstStyle/>
          <a:p>
            <a:pPr>
              <a:lnSpc>
                <a:spcPct val="120000"/>
              </a:lnSpc>
              <a:buFontTx/>
              <a:buNone/>
            </a:pPr>
            <a:r>
              <a:rPr lang="en-US" sz="2000" dirty="0"/>
              <a:t>Western philosophy has been said to consist essentially of </a:t>
            </a:r>
            <a:br>
              <a:rPr lang="en-US" sz="2000" dirty="0"/>
            </a:br>
            <a:r>
              <a:rPr lang="en-US" sz="2000" dirty="0"/>
              <a:t>nothing but footnotes to </a:t>
            </a:r>
            <a:r>
              <a:rPr lang="en-US" sz="2000" b="1" dirty="0">
                <a:solidFill>
                  <a:srgbClr val="C00000"/>
                </a:solidFill>
              </a:rPr>
              <a:t>Plato</a:t>
            </a:r>
            <a:r>
              <a:rPr lang="en-US" sz="2000" dirty="0">
                <a:solidFill>
                  <a:srgbClr val="C00000"/>
                </a:solidFill>
              </a:rPr>
              <a:t> </a:t>
            </a:r>
            <a:r>
              <a:rPr lang="en-US" sz="2000" dirty="0"/>
              <a:t>(c. 427–c. 347 BC)… </a:t>
            </a:r>
          </a:p>
          <a:p>
            <a:pPr>
              <a:lnSpc>
                <a:spcPct val="120000"/>
              </a:lnSpc>
              <a:buFontTx/>
              <a:buNone/>
            </a:pPr>
            <a:r>
              <a:rPr lang="en-US" sz="2000" dirty="0"/>
              <a:t>The central issue around which all of Western ethics has </a:t>
            </a:r>
            <a:br>
              <a:rPr lang="en-US" sz="2000" dirty="0"/>
            </a:br>
            <a:r>
              <a:rPr lang="en-US" sz="2000" dirty="0"/>
              <a:t>revolved can be traced to the debate between </a:t>
            </a:r>
          </a:p>
          <a:p>
            <a:pPr lvl="1">
              <a:lnSpc>
                <a:spcPct val="110000"/>
              </a:lnSpc>
            </a:pPr>
            <a:r>
              <a:rPr lang="en-US" sz="2000" dirty="0"/>
              <a:t>the </a:t>
            </a:r>
            <a:r>
              <a:rPr lang="en-US" sz="2000" b="1" dirty="0"/>
              <a:t>Sophists</a:t>
            </a:r>
            <a:r>
              <a:rPr lang="en-US" sz="2000" dirty="0"/>
              <a:t>, who claimed that </a:t>
            </a:r>
            <a:r>
              <a:rPr lang="en-US" sz="2000" i="1" dirty="0"/>
              <a:t>goodness and justice are relative to the customs of each society </a:t>
            </a:r>
            <a:r>
              <a:rPr lang="en-US" sz="2000" dirty="0"/>
              <a:t>— or that they are even merely a disguise for the interest of the stronger, and</a:t>
            </a:r>
          </a:p>
          <a:p>
            <a:pPr lvl="1">
              <a:lnSpc>
                <a:spcPct val="120000"/>
              </a:lnSpc>
            </a:pPr>
            <a:r>
              <a:rPr lang="en-US" sz="2000" dirty="0"/>
              <a:t>the </a:t>
            </a:r>
            <a:r>
              <a:rPr lang="en-US" sz="2000" b="1" dirty="0"/>
              <a:t>Platonists</a:t>
            </a:r>
            <a:r>
              <a:rPr lang="en-US" sz="2000" dirty="0"/>
              <a:t>, who maintained the </a:t>
            </a:r>
            <a:r>
              <a:rPr lang="en-US" sz="2000" i="1" dirty="0"/>
              <a:t>possibility of knowledge of an objective form of the Good</a:t>
            </a:r>
            <a:r>
              <a:rPr lang="en-US" sz="2000" dirty="0"/>
              <a:t>.</a:t>
            </a:r>
          </a:p>
          <a:p>
            <a:pPr>
              <a:lnSpc>
                <a:spcPct val="120000"/>
              </a:lnSpc>
              <a:buFontTx/>
              <a:buNone/>
            </a:pPr>
            <a:r>
              <a:rPr lang="en-US" sz="2000" dirty="0"/>
              <a:t>But even if one could know what goodness or justice is, </a:t>
            </a:r>
            <a:r>
              <a:rPr lang="en-US" sz="2000" b="1" i="1" dirty="0">
                <a:solidFill>
                  <a:schemeClr val="accent5">
                    <a:lumMod val="50000"/>
                  </a:schemeClr>
                </a:solidFill>
              </a:rPr>
              <a:t>why should one act justly if one could profit by doing the opposite?</a:t>
            </a:r>
            <a:r>
              <a:rPr lang="en-US" sz="2000" dirty="0"/>
              <a:t>   </a:t>
            </a:r>
            <a:r>
              <a:rPr lang="en-US" sz="2000" dirty="0">
                <a:solidFill>
                  <a:srgbClr val="C00000"/>
                </a:solidFill>
              </a:rPr>
              <a:t>Even if one accepts that goodness is something objective, it does not follow that one has a sufficient reason to do what is good</a:t>
            </a:r>
            <a:r>
              <a:rPr lang="en-US" sz="2000" dirty="0"/>
              <a:t>. One would have such a reason if it could be shown that goodness or justice leads, at least in the long run, to happiness.</a:t>
            </a:r>
          </a:p>
        </p:txBody>
      </p:sp>
      <p:pic>
        <p:nvPicPr>
          <p:cNvPr id="26628" name="Picture 4"/>
          <p:cNvPicPr>
            <a:picLocks noChangeAspect="1" noChangeArrowheads="1"/>
          </p:cNvPicPr>
          <p:nvPr/>
        </p:nvPicPr>
        <p:blipFill>
          <a:blip r:embed="rId2" cstate="print"/>
          <a:srcRect/>
          <a:stretch>
            <a:fillRect/>
          </a:stretch>
        </p:blipFill>
        <p:spPr bwMode="auto">
          <a:xfrm>
            <a:off x="7075488" y="1231900"/>
            <a:ext cx="1328737" cy="20256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defRPr/>
            </a:pPr>
            <a:r>
              <a:rPr lang="en-US"/>
              <a:t>Plato’s Ethics (101…)</a:t>
            </a:r>
          </a:p>
        </p:txBody>
      </p:sp>
      <p:sp>
        <p:nvSpPr>
          <p:cNvPr id="27651" name="Rectangle 3"/>
          <p:cNvSpPr>
            <a:spLocks noGrp="1" noChangeArrowheads="1"/>
          </p:cNvSpPr>
          <p:nvPr>
            <p:ph type="body" idx="1"/>
          </p:nvPr>
        </p:nvSpPr>
        <p:spPr>
          <a:xfrm>
            <a:off x="196850" y="2062163"/>
            <a:ext cx="9753600" cy="5105400"/>
          </a:xfrm>
        </p:spPr>
        <p:txBody>
          <a:bodyPr/>
          <a:lstStyle/>
          <a:p>
            <a:pPr>
              <a:lnSpc>
                <a:spcPct val="130000"/>
              </a:lnSpc>
              <a:buFontTx/>
              <a:buNone/>
            </a:pPr>
            <a:r>
              <a:rPr lang="en-US" sz="2000" dirty="0"/>
              <a:t>According to Plato, justice exists in the individual when the </a:t>
            </a:r>
            <a:r>
              <a:rPr lang="en-US" sz="2000" dirty="0">
                <a:solidFill>
                  <a:srgbClr val="C00000"/>
                </a:solidFill>
              </a:rPr>
              <a:t>three elements of </a:t>
            </a:r>
            <a:br>
              <a:rPr lang="en-US" sz="2000" dirty="0">
                <a:solidFill>
                  <a:srgbClr val="C00000"/>
                </a:solidFill>
              </a:rPr>
            </a:br>
            <a:r>
              <a:rPr lang="en-US" sz="2000" dirty="0">
                <a:solidFill>
                  <a:srgbClr val="C00000"/>
                </a:solidFill>
              </a:rPr>
              <a:t>the soul—</a:t>
            </a:r>
            <a:r>
              <a:rPr lang="en-US" sz="2000" i="1" dirty="0">
                <a:solidFill>
                  <a:srgbClr val="C00000"/>
                </a:solidFill>
              </a:rPr>
              <a:t>intellect, emotion, and desire</a:t>
            </a:r>
            <a:r>
              <a:rPr lang="en-US" sz="2000" dirty="0"/>
              <a:t>—act in harmony with each other. </a:t>
            </a:r>
            <a:br>
              <a:rPr lang="en-US" sz="2000" dirty="0"/>
            </a:br>
            <a:r>
              <a:rPr lang="en-US" sz="2000" dirty="0"/>
              <a:t>The unjust person lives in an unsatisfactory state of internal discord, trying always to overcome the discomfort of unsatisfied desire but never achieving anything better than the mere absence of want. The soul of the just person, </a:t>
            </a:r>
            <a:br>
              <a:rPr lang="en-US" sz="2000" dirty="0"/>
            </a:br>
            <a:r>
              <a:rPr lang="en-US" sz="2000" dirty="0"/>
              <a:t>on the other hand, is harmoniously ordered </a:t>
            </a:r>
            <a:r>
              <a:rPr lang="en-US" sz="2000" i="1" dirty="0"/>
              <a:t>under the governance of reason</a:t>
            </a:r>
            <a:r>
              <a:rPr lang="en-US" sz="2000" dirty="0"/>
              <a:t>, and </a:t>
            </a:r>
            <a:r>
              <a:rPr lang="en-US" sz="2000" b="1" i="1" dirty="0"/>
              <a:t>the just person derives truly satisfying enjoyment from the pursuit of knowledge</a:t>
            </a:r>
            <a:r>
              <a:rPr lang="en-US" sz="2000" dirty="0"/>
              <a:t>. </a:t>
            </a:r>
            <a:br>
              <a:rPr lang="en-US" sz="2000" dirty="0"/>
            </a:br>
            <a:endParaRPr lang="en-US" sz="2000" dirty="0"/>
          </a:p>
          <a:p>
            <a:pPr>
              <a:lnSpc>
                <a:spcPct val="130000"/>
              </a:lnSpc>
              <a:buFontTx/>
              <a:buNone/>
            </a:pPr>
            <a:r>
              <a:rPr lang="en-US" sz="2000" b="1" i="1" dirty="0">
                <a:solidFill>
                  <a:srgbClr val="C00000"/>
                </a:solidFill>
              </a:rPr>
              <a:t>Plato remarks that the highest pleasure, in fact, comes from intellectual speculation</a:t>
            </a:r>
            <a:r>
              <a:rPr lang="en-US" sz="2000" dirty="0"/>
              <a:t>.  He also proposes that the human soul is immortal; and will be rewarded by the gods in the next life. Hence, Plato asserts that we should act justly because in doing so we are “at one with ourselves and with the gods.”</a:t>
            </a:r>
          </a:p>
          <a:p>
            <a:pPr>
              <a:lnSpc>
                <a:spcPct val="130000"/>
              </a:lnSpc>
            </a:pP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solidFill>
                  <a:srgbClr val="C00000"/>
                </a:solidFill>
              </a:rPr>
              <a:t>Utilitarianism</a:t>
            </a:r>
          </a:p>
        </p:txBody>
      </p:sp>
      <p:sp>
        <p:nvSpPr>
          <p:cNvPr id="28675" name="Rectangle 3"/>
          <p:cNvSpPr>
            <a:spLocks noGrp="1" noChangeArrowheads="1"/>
          </p:cNvSpPr>
          <p:nvPr>
            <p:ph type="body" idx="1"/>
          </p:nvPr>
        </p:nvSpPr>
        <p:spPr>
          <a:xfrm>
            <a:off x="196850" y="1966913"/>
            <a:ext cx="9753600" cy="5472112"/>
          </a:xfrm>
        </p:spPr>
        <p:txBody>
          <a:bodyPr/>
          <a:lstStyle/>
          <a:p>
            <a:pPr>
              <a:lnSpc>
                <a:spcPct val="105000"/>
              </a:lnSpc>
            </a:pPr>
            <a:r>
              <a:rPr lang="en-US" sz="1800" i="1" dirty="0">
                <a:solidFill>
                  <a:srgbClr val="C00000"/>
                </a:solidFill>
              </a:rPr>
              <a:t>Jeremy Bentham </a:t>
            </a:r>
            <a:r>
              <a:rPr lang="en-US" sz="1800" dirty="0"/>
              <a:t>(1748–1832):  Father of modern </a:t>
            </a:r>
            <a:r>
              <a:rPr lang="en-US" sz="1800" i="1" dirty="0">
                <a:solidFill>
                  <a:srgbClr val="C00000"/>
                </a:solidFill>
              </a:rPr>
              <a:t>utilitarianism</a:t>
            </a:r>
            <a:r>
              <a:rPr lang="en-US" sz="1800" dirty="0"/>
              <a:t>.  </a:t>
            </a:r>
            <a:br>
              <a:rPr lang="en-US" sz="1800" dirty="0"/>
            </a:br>
            <a:r>
              <a:rPr lang="en-US" sz="1800" dirty="0"/>
              <a:t>Based on the proposition that humans serve two masters: </a:t>
            </a:r>
            <a:r>
              <a:rPr lang="en-US" sz="1800" i="1" dirty="0"/>
              <a:t>pleasure and pain</a:t>
            </a:r>
            <a:r>
              <a:rPr lang="en-US" sz="1800" dirty="0"/>
              <a:t>.    </a:t>
            </a:r>
            <a:br>
              <a:rPr lang="en-US" sz="1800" dirty="0"/>
            </a:br>
            <a:r>
              <a:rPr lang="en-US" sz="1800" dirty="0"/>
              <a:t>Anything good must be either directly pleasurable or be a means to pleasure </a:t>
            </a:r>
            <a:br>
              <a:rPr lang="en-US" sz="1800" dirty="0"/>
            </a:br>
            <a:r>
              <a:rPr lang="en-US" sz="1800" dirty="0"/>
              <a:t>or to the avoidance of pain.</a:t>
            </a:r>
          </a:p>
          <a:p>
            <a:pPr>
              <a:lnSpc>
                <a:spcPct val="105000"/>
              </a:lnSpc>
            </a:pPr>
            <a:r>
              <a:rPr lang="en-US" sz="1800" dirty="0">
                <a:solidFill>
                  <a:schemeClr val="accent1">
                    <a:lumMod val="25000"/>
                  </a:schemeClr>
                </a:solidFill>
              </a:rPr>
              <a:t>To weigh the </a:t>
            </a:r>
            <a:r>
              <a:rPr lang="en-US" sz="1800" b="1" dirty="0">
                <a:solidFill>
                  <a:schemeClr val="accent1">
                    <a:lumMod val="25000"/>
                  </a:schemeClr>
                </a:solidFill>
              </a:rPr>
              <a:t>consequences</a:t>
            </a:r>
            <a:r>
              <a:rPr lang="en-US" sz="1800" dirty="0">
                <a:solidFill>
                  <a:schemeClr val="accent1">
                    <a:lumMod val="25000"/>
                  </a:schemeClr>
                </a:solidFill>
              </a:rPr>
              <a:t> of an action and decide whether it is right or wrong, </a:t>
            </a:r>
            <a:br>
              <a:rPr lang="en-US" sz="1800" dirty="0">
                <a:solidFill>
                  <a:schemeClr val="accent1">
                    <a:lumMod val="25000"/>
                  </a:schemeClr>
                </a:solidFill>
              </a:rPr>
            </a:br>
            <a:r>
              <a:rPr lang="en-US" sz="1800" dirty="0">
                <a:solidFill>
                  <a:schemeClr val="accent1">
                    <a:lumMod val="25000"/>
                  </a:schemeClr>
                </a:solidFill>
              </a:rPr>
              <a:t>one must take account of the </a:t>
            </a:r>
            <a:r>
              <a:rPr lang="en-US" sz="1800" b="1" i="1" dirty="0">
                <a:solidFill>
                  <a:srgbClr val="C00000"/>
                </a:solidFill>
              </a:rPr>
              <a:t>pleasures and pains of </a:t>
            </a:r>
            <a:r>
              <a:rPr lang="en-US" sz="1800" b="1" i="1" u="sng" dirty="0">
                <a:solidFill>
                  <a:srgbClr val="C00000"/>
                </a:solidFill>
              </a:rPr>
              <a:t>everyone</a:t>
            </a:r>
            <a:r>
              <a:rPr lang="en-US" sz="1800" b="1" i="1" dirty="0">
                <a:solidFill>
                  <a:srgbClr val="C00000"/>
                </a:solidFill>
              </a:rPr>
              <a:t> affected by the action</a:t>
            </a:r>
            <a:r>
              <a:rPr lang="en-US" sz="1800" dirty="0">
                <a:solidFill>
                  <a:schemeClr val="accent1">
                    <a:lumMod val="25000"/>
                  </a:schemeClr>
                </a:solidFill>
              </a:rPr>
              <a:t>,</a:t>
            </a:r>
            <a:r>
              <a:rPr lang="en-US" sz="1800" dirty="0"/>
              <a:t> </a:t>
            </a:r>
            <a:r>
              <a:rPr lang="en-US" sz="1800" dirty="0">
                <a:solidFill>
                  <a:schemeClr val="accent1">
                    <a:lumMod val="25000"/>
                  </a:schemeClr>
                </a:solidFill>
              </a:rPr>
              <a:t>and do so </a:t>
            </a:r>
            <a:r>
              <a:rPr lang="en-US" sz="1800" i="1" u="sng" dirty="0">
                <a:solidFill>
                  <a:schemeClr val="accent1">
                    <a:lumMod val="25000"/>
                  </a:schemeClr>
                </a:solidFill>
              </a:rPr>
              <a:t>on an equal basis</a:t>
            </a:r>
            <a:r>
              <a:rPr lang="en-US" sz="1800" dirty="0">
                <a:solidFill>
                  <a:schemeClr val="accent1">
                    <a:lumMod val="25000"/>
                  </a:schemeClr>
                </a:solidFill>
              </a:rPr>
              <a:t>: “Each to count for one, and none for more than one.” </a:t>
            </a:r>
            <a:br>
              <a:rPr lang="en-US" sz="1800" dirty="0">
                <a:solidFill>
                  <a:schemeClr val="accent1">
                    <a:lumMod val="25000"/>
                  </a:schemeClr>
                </a:solidFill>
              </a:rPr>
            </a:br>
            <a:r>
              <a:rPr lang="en-US" sz="1800" dirty="0">
                <a:solidFill>
                  <a:schemeClr val="accent1">
                    <a:lumMod val="25000"/>
                  </a:schemeClr>
                </a:solidFill>
              </a:rPr>
              <a:t>(At a time when Britain had a major trade in slaves, this was a radical suggestion; Bentham even explicitly extended consideration to animals.) </a:t>
            </a:r>
            <a:br>
              <a:rPr lang="en-US" sz="1800" dirty="0">
                <a:solidFill>
                  <a:schemeClr val="accent1">
                    <a:lumMod val="25000"/>
                  </a:schemeClr>
                </a:solidFill>
              </a:rPr>
            </a:br>
            <a:r>
              <a:rPr lang="en-US" sz="1800" dirty="0">
                <a:solidFill>
                  <a:schemeClr val="accent1">
                    <a:lumMod val="25000"/>
                  </a:schemeClr>
                </a:solidFill>
              </a:rPr>
              <a:t>One must also consider how certain or uncertain the pleasures and pains are, their intensity, how long they last, etc.  </a:t>
            </a:r>
            <a:br>
              <a:rPr lang="en-US" sz="1800" dirty="0">
                <a:solidFill>
                  <a:schemeClr val="accent1">
                    <a:lumMod val="25000"/>
                  </a:schemeClr>
                </a:solidFill>
              </a:rPr>
            </a:br>
            <a:r>
              <a:rPr lang="en-US" sz="1800" dirty="0">
                <a:solidFill>
                  <a:schemeClr val="accent1">
                    <a:lumMod val="25000"/>
                  </a:schemeClr>
                </a:solidFill>
              </a:rPr>
              <a:t>Bentham did not allow for distinctions in the quality of pleasure or pain as such. Referring to a popular game, he affirmed that “quantity of pleasure being equal, pushpin is as good as poetry.”</a:t>
            </a:r>
          </a:p>
          <a:p>
            <a:pPr>
              <a:lnSpc>
                <a:spcPct val="105000"/>
              </a:lnSpc>
            </a:pPr>
            <a:r>
              <a:rPr lang="en-US" sz="1800" dirty="0"/>
              <a:t>This view was modified by </a:t>
            </a:r>
            <a:r>
              <a:rPr lang="en-US" sz="1800" i="1" dirty="0">
                <a:solidFill>
                  <a:srgbClr val="C00000"/>
                </a:solidFill>
              </a:rPr>
              <a:t>John Stuart Mill </a:t>
            </a:r>
            <a:r>
              <a:rPr lang="en-US" sz="1800" dirty="0"/>
              <a:t>(1806–73). He introduces a </a:t>
            </a:r>
            <a:r>
              <a:rPr lang="en-US" sz="1800" dirty="0">
                <a:solidFill>
                  <a:srgbClr val="C00000"/>
                </a:solidFill>
              </a:rPr>
              <a:t>distinction between pleasures of higher and lower quality</a:t>
            </a:r>
            <a:r>
              <a:rPr lang="en-US" sz="1800" dirty="0"/>
              <a:t>: it is “better to be Socrates dissatisfied than a fool satisfied.”   The fool, he argued, would be of a different opinion only because he has not experienced both kinds of pleasures.</a:t>
            </a:r>
          </a:p>
        </p:txBody>
      </p:sp>
      <p:pic>
        <p:nvPicPr>
          <p:cNvPr id="205828" name="Picture 4"/>
          <p:cNvPicPr>
            <a:picLocks noChangeAspect="1" noChangeArrowheads="1"/>
          </p:cNvPicPr>
          <p:nvPr/>
        </p:nvPicPr>
        <p:blipFill>
          <a:blip r:embed="rId2" cstate="print"/>
          <a:srcRect/>
          <a:stretch>
            <a:fillRect/>
          </a:stretch>
        </p:blipFill>
        <p:spPr bwMode="auto">
          <a:xfrm>
            <a:off x="8896867" y="1952368"/>
            <a:ext cx="1049668" cy="1491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defRPr/>
            </a:pPr>
            <a:r>
              <a:rPr lang="en-US"/>
              <a:t>Problems w/ Utilitarianism</a:t>
            </a:r>
          </a:p>
        </p:txBody>
      </p:sp>
      <p:sp>
        <p:nvSpPr>
          <p:cNvPr id="207875" name="Rectangle 3"/>
          <p:cNvSpPr>
            <a:spLocks noGrp="1" noChangeArrowheads="1"/>
          </p:cNvSpPr>
          <p:nvPr>
            <p:ph type="body" idx="1"/>
          </p:nvPr>
        </p:nvSpPr>
        <p:spPr>
          <a:xfrm>
            <a:off x="196850" y="1966913"/>
            <a:ext cx="9753600" cy="5394325"/>
          </a:xfrm>
        </p:spPr>
        <p:txBody>
          <a:bodyPr/>
          <a:lstStyle/>
          <a:p>
            <a:pPr>
              <a:lnSpc>
                <a:spcPct val="115000"/>
              </a:lnSpc>
              <a:buFontTx/>
              <a:buNone/>
            </a:pPr>
            <a:r>
              <a:rPr lang="en-US" sz="2400" dirty="0"/>
              <a:t>It is very difficult to </a:t>
            </a:r>
          </a:p>
          <a:p>
            <a:pPr>
              <a:lnSpc>
                <a:spcPct val="115000"/>
              </a:lnSpc>
            </a:pPr>
            <a:r>
              <a:rPr lang="en-US" sz="2400" dirty="0">
                <a:solidFill>
                  <a:srgbClr val="C00000"/>
                </a:solidFill>
              </a:rPr>
              <a:t>measure happiness </a:t>
            </a:r>
            <a:r>
              <a:rPr lang="en-US" sz="2400" dirty="0"/>
              <a:t>and compare happiness of different people </a:t>
            </a:r>
            <a:br>
              <a:rPr lang="en-US" sz="2400" dirty="0"/>
            </a:br>
            <a:r>
              <a:rPr lang="en-US" sz="2400" dirty="0"/>
              <a:t>(let alone different species…)</a:t>
            </a:r>
          </a:p>
          <a:p>
            <a:pPr>
              <a:lnSpc>
                <a:spcPct val="115000"/>
              </a:lnSpc>
            </a:pPr>
            <a:r>
              <a:rPr lang="en-US" sz="2400" dirty="0"/>
              <a:t>weigh </a:t>
            </a:r>
            <a:r>
              <a:rPr lang="en-US" sz="2400" dirty="0">
                <a:solidFill>
                  <a:srgbClr val="C00000"/>
                </a:solidFill>
              </a:rPr>
              <a:t>matters of life and death </a:t>
            </a:r>
            <a:r>
              <a:rPr lang="en-US" sz="2400" dirty="0"/>
              <a:t>by weighing happiness </a:t>
            </a:r>
            <a:r>
              <a:rPr lang="en-US" sz="2400" dirty="0" err="1"/>
              <a:t>vs</a:t>
            </a:r>
            <a:r>
              <a:rPr lang="en-US" sz="2400" dirty="0"/>
              <a:t> suffering</a:t>
            </a:r>
          </a:p>
          <a:p>
            <a:pPr>
              <a:lnSpc>
                <a:spcPct val="115000"/>
              </a:lnSpc>
            </a:pPr>
            <a:r>
              <a:rPr lang="en-US" sz="2400" dirty="0"/>
              <a:t>distinguish </a:t>
            </a:r>
            <a:r>
              <a:rPr lang="en-US" sz="2400" dirty="0">
                <a:solidFill>
                  <a:srgbClr val="C00000"/>
                </a:solidFill>
              </a:rPr>
              <a:t>morally justified from unjustified </a:t>
            </a:r>
            <a:r>
              <a:rPr lang="en-US" sz="2400" dirty="0"/>
              <a:t>emotions </a:t>
            </a:r>
            <a:br>
              <a:rPr lang="en-US" sz="2400" dirty="0"/>
            </a:br>
            <a:r>
              <a:rPr lang="en-US" sz="2400" dirty="0"/>
              <a:t>(is a happy thief sign for a ‘good’ theft?)</a:t>
            </a:r>
          </a:p>
          <a:p>
            <a:pPr>
              <a:lnSpc>
                <a:spcPct val="115000"/>
              </a:lnSpc>
              <a:spcBef>
                <a:spcPct val="60000"/>
              </a:spcBef>
              <a:buFontTx/>
              <a:buNone/>
            </a:pPr>
            <a:r>
              <a:rPr lang="en-US" sz="2400" dirty="0"/>
              <a:t>Finally, utilitarianism can lead to the (apparent) justification of actions that most of us would consider immoral.  For example, if public hanging of an innocent person could be shown to act as a deterrent and hence reduce violent crime, it would be the morally right thing to do according to a strict utilitarian viewpoint.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wipe(up)">
                                      <p:cBhvr>
                                        <p:cTn id="7" dur="500"/>
                                        <p:tgtEl>
                                          <p:spTgt spid="207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wipe(up)">
                                      <p:cBhvr>
                                        <p:cTn id="12" dur="500"/>
                                        <p:tgtEl>
                                          <p:spTgt spid="207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wipe(up)">
                                      <p:cBhvr>
                                        <p:cTn id="17" dur="500"/>
                                        <p:tgtEl>
                                          <p:spTgt spid="207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7875">
                                            <p:txEl>
                                              <p:pRg st="3" end="3"/>
                                            </p:txEl>
                                          </p:spTgt>
                                        </p:tgtEl>
                                        <p:attrNameLst>
                                          <p:attrName>style.visibility</p:attrName>
                                        </p:attrNameLst>
                                      </p:cBhvr>
                                      <p:to>
                                        <p:strVal val="visible"/>
                                      </p:to>
                                    </p:set>
                                    <p:animEffect transition="in" filter="wipe(up)">
                                      <p:cBhvr>
                                        <p:cTn id="22" dur="500"/>
                                        <p:tgtEl>
                                          <p:spTgt spid="207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7875">
                                            <p:txEl>
                                              <p:pRg st="4" end="4"/>
                                            </p:txEl>
                                          </p:spTgt>
                                        </p:tgtEl>
                                        <p:attrNameLst>
                                          <p:attrName>style.visibility</p:attrName>
                                        </p:attrNameLst>
                                      </p:cBhvr>
                                      <p:to>
                                        <p:strVal val="visible"/>
                                      </p:to>
                                    </p:set>
                                    <p:animEffect transition="in" filter="wipe(up)">
                                      <p:cBhvr>
                                        <p:cTn id="27" dur="500"/>
                                        <p:tgtEl>
                                          <p:spTgt spid="207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defRPr/>
            </a:pPr>
            <a:r>
              <a:rPr lang="en-US"/>
              <a:t>Immanuel Kant  (1724 –1804)</a:t>
            </a:r>
          </a:p>
        </p:txBody>
      </p:sp>
      <p:sp>
        <p:nvSpPr>
          <p:cNvPr id="30723" name="Rectangle 3"/>
          <p:cNvSpPr>
            <a:spLocks noGrp="1" noChangeArrowheads="1"/>
          </p:cNvSpPr>
          <p:nvPr>
            <p:ph type="body" idx="1"/>
          </p:nvPr>
        </p:nvSpPr>
        <p:spPr>
          <a:xfrm>
            <a:off x="198438" y="2043113"/>
            <a:ext cx="9753600" cy="5334000"/>
          </a:xfrm>
        </p:spPr>
        <p:txBody>
          <a:bodyPr/>
          <a:lstStyle/>
          <a:p>
            <a:pPr>
              <a:lnSpc>
                <a:spcPct val="114000"/>
              </a:lnSpc>
              <a:spcBef>
                <a:spcPts val="1000"/>
              </a:spcBef>
            </a:pPr>
            <a:r>
              <a:rPr lang="en-US" sz="2000" dirty="0"/>
              <a:t>Kant is regarded as one of the most influential thinkers </a:t>
            </a:r>
            <a:br>
              <a:rPr lang="en-US" sz="2000" dirty="0"/>
            </a:br>
            <a:r>
              <a:rPr lang="en-US" sz="2000" dirty="0"/>
              <a:t>of modern Europe and the last major philosopher of the </a:t>
            </a:r>
            <a:br>
              <a:rPr lang="en-US" sz="2000" dirty="0"/>
            </a:br>
            <a:r>
              <a:rPr lang="en-US" sz="2000" dirty="0"/>
              <a:t>Enlightenment.  </a:t>
            </a:r>
            <a:br>
              <a:rPr lang="en-US" sz="2000" dirty="0"/>
            </a:br>
            <a:r>
              <a:rPr lang="en-US" sz="2000" dirty="0">
                <a:solidFill>
                  <a:schemeClr val="tx1">
                    <a:lumMod val="50000"/>
                    <a:lumOff val="50000"/>
                  </a:schemeClr>
                </a:solidFill>
              </a:rPr>
              <a:t>(Amazingly, Kant never left his hometown of </a:t>
            </a:r>
            <a:r>
              <a:rPr lang="en-US" sz="2000" dirty="0" err="1">
                <a:solidFill>
                  <a:schemeClr val="tx1">
                    <a:lumMod val="50000"/>
                    <a:lumOff val="50000"/>
                  </a:schemeClr>
                </a:solidFill>
              </a:rPr>
              <a:t>Königsberg</a:t>
            </a:r>
            <a:r>
              <a:rPr lang="en-US" sz="2000" dirty="0">
                <a:solidFill>
                  <a:schemeClr val="tx1">
                    <a:lumMod val="50000"/>
                    <a:lumOff val="50000"/>
                  </a:schemeClr>
                </a:solidFill>
              </a:rPr>
              <a:t> </a:t>
            </a:r>
            <a:br>
              <a:rPr lang="en-US" sz="2000" dirty="0">
                <a:solidFill>
                  <a:schemeClr val="tx1">
                    <a:lumMod val="50000"/>
                    <a:lumOff val="50000"/>
                  </a:schemeClr>
                </a:solidFill>
              </a:rPr>
            </a:br>
            <a:r>
              <a:rPr lang="en-US" sz="2000" dirty="0">
                <a:solidFill>
                  <a:schemeClr val="tx1">
                    <a:lumMod val="50000"/>
                    <a:lumOff val="50000"/>
                  </a:schemeClr>
                </a:solidFill>
              </a:rPr>
              <a:t>(East Prussia) throughout his long life, by some accounts </a:t>
            </a:r>
            <a:br>
              <a:rPr lang="en-US" sz="2000" dirty="0">
                <a:solidFill>
                  <a:schemeClr val="tx1">
                    <a:lumMod val="50000"/>
                    <a:lumOff val="50000"/>
                  </a:schemeClr>
                </a:solidFill>
              </a:rPr>
            </a:br>
            <a:r>
              <a:rPr lang="en-US" sz="2000" dirty="0">
                <a:solidFill>
                  <a:schemeClr val="tx1">
                    <a:lumMod val="50000"/>
                    <a:lumOff val="50000"/>
                  </a:schemeClr>
                </a:solidFill>
              </a:rPr>
              <a:t>never traveling further than 100 miles from it!)</a:t>
            </a:r>
          </a:p>
          <a:p>
            <a:pPr>
              <a:lnSpc>
                <a:spcPct val="114000"/>
              </a:lnSpc>
              <a:spcBef>
                <a:spcPts val="1000"/>
              </a:spcBef>
            </a:pPr>
            <a:r>
              <a:rPr lang="en-US" sz="2000" dirty="0"/>
              <a:t>Kant insisted that </a:t>
            </a:r>
            <a:r>
              <a:rPr lang="en-US" sz="2000" i="1" dirty="0"/>
              <a:t>actions resulting from desires cannot be free</a:t>
            </a:r>
            <a:r>
              <a:rPr lang="en-US" sz="2000" dirty="0"/>
              <a:t>. </a:t>
            </a:r>
            <a:br>
              <a:rPr lang="en-US" sz="2000" dirty="0"/>
            </a:br>
            <a:r>
              <a:rPr lang="en-US" sz="2000" dirty="0"/>
              <a:t>Freedom is to be found only in rational action. </a:t>
            </a:r>
          </a:p>
          <a:p>
            <a:pPr>
              <a:lnSpc>
                <a:spcPct val="114000"/>
              </a:lnSpc>
              <a:spcBef>
                <a:spcPts val="1000"/>
              </a:spcBef>
            </a:pPr>
            <a:r>
              <a:rPr lang="en-US" sz="2000" dirty="0"/>
              <a:t>Moreover, whatever is demanded by reason must be demanded of all rational beings; hence, rational action cannot be based on an individual's personal desires but must be in accordance with a universal law.</a:t>
            </a:r>
          </a:p>
          <a:p>
            <a:pPr>
              <a:lnSpc>
                <a:spcPct val="114000"/>
              </a:lnSpc>
              <a:spcBef>
                <a:spcPts val="1000"/>
              </a:spcBef>
            </a:pPr>
            <a:r>
              <a:rPr lang="en-US" sz="2000" b="1" dirty="0"/>
              <a:t>Kant's most distinctive contribution to ethics was his insistence that </a:t>
            </a:r>
            <a:br>
              <a:rPr lang="en-US" sz="2000" b="1" dirty="0"/>
            </a:br>
            <a:r>
              <a:rPr lang="en-US" sz="2000" b="1" i="1" dirty="0">
                <a:solidFill>
                  <a:srgbClr val="C00000"/>
                </a:solidFill>
              </a:rPr>
              <a:t>one's actions possess moral worth only when one does his duty for its </a:t>
            </a:r>
            <a:br>
              <a:rPr lang="en-US" sz="2000" b="1" i="1" dirty="0">
                <a:solidFill>
                  <a:srgbClr val="C00000"/>
                </a:solidFill>
              </a:rPr>
            </a:br>
            <a:r>
              <a:rPr lang="en-US" sz="2000" b="1" i="1" dirty="0">
                <a:solidFill>
                  <a:srgbClr val="C00000"/>
                </a:solidFill>
              </a:rPr>
              <a:t>own sake</a:t>
            </a:r>
            <a:r>
              <a:rPr lang="en-US" sz="2000" dirty="0"/>
              <a:t>.</a:t>
            </a:r>
          </a:p>
        </p:txBody>
      </p:sp>
      <p:pic>
        <p:nvPicPr>
          <p:cNvPr id="208900" name="Picture 4"/>
          <p:cNvPicPr>
            <a:picLocks noChangeAspect="1" noChangeArrowheads="1"/>
          </p:cNvPicPr>
          <p:nvPr/>
        </p:nvPicPr>
        <p:blipFill>
          <a:blip r:embed="rId2" cstate="print"/>
          <a:srcRect/>
          <a:stretch>
            <a:fillRect/>
          </a:stretch>
        </p:blipFill>
        <p:spPr bwMode="auto">
          <a:xfrm>
            <a:off x="8021638" y="2062163"/>
            <a:ext cx="1727843" cy="1996751"/>
          </a:xfrm>
          <a:prstGeom prst="rect">
            <a:avLst/>
          </a:prstGeom>
          <a:noFill/>
          <a:ln w="9525">
            <a:noFill/>
            <a:miter lim="800000"/>
            <a:headEnd/>
            <a:tailEnd/>
          </a:ln>
          <a:effectLst>
            <a:outerShdw blurRad="50800" dist="38100" dir="2700000" algn="tl" rotWithShape="0">
              <a:prstClr val="black">
                <a:alpha val="40000"/>
              </a:prstClr>
            </a:outerShdw>
            <a:softEdge rad="63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28600" y="180975"/>
            <a:ext cx="8153400" cy="936625"/>
          </a:xfrm>
          <a:effectLst>
            <a:outerShdw blurRad="50800" dist="38100" dir="2700000" algn="tl" rotWithShape="0">
              <a:prstClr val="black">
                <a:alpha val="40000"/>
              </a:prstClr>
            </a:outerShdw>
          </a:effectLst>
        </p:spPr>
        <p:txBody>
          <a:bodyPr/>
          <a:lstStyle/>
          <a:p>
            <a:pPr>
              <a:defRPr/>
            </a:pPr>
            <a:r>
              <a:rPr lang="en-US" dirty="0"/>
              <a:t>Kant’s Imperatives</a:t>
            </a:r>
          </a:p>
        </p:txBody>
      </p:sp>
      <p:sp>
        <p:nvSpPr>
          <p:cNvPr id="31747" name="Rectangle 3"/>
          <p:cNvSpPr>
            <a:spLocks noGrp="1" noChangeArrowheads="1"/>
          </p:cNvSpPr>
          <p:nvPr>
            <p:ph type="body" idx="1"/>
          </p:nvPr>
        </p:nvSpPr>
        <p:spPr>
          <a:xfrm>
            <a:off x="228600" y="1358643"/>
            <a:ext cx="9753600" cy="5761038"/>
          </a:xfrm>
        </p:spPr>
        <p:txBody>
          <a:bodyPr/>
          <a:lstStyle/>
          <a:p>
            <a:pPr marL="274320" indent="-274320">
              <a:lnSpc>
                <a:spcPct val="110000"/>
              </a:lnSpc>
              <a:spcBef>
                <a:spcPts val="800"/>
              </a:spcBef>
            </a:pPr>
            <a:endParaRPr lang="en-US" sz="1800" dirty="0"/>
          </a:p>
          <a:p>
            <a:pPr marL="274320" indent="-274320">
              <a:lnSpc>
                <a:spcPct val="110000"/>
              </a:lnSpc>
              <a:spcBef>
                <a:spcPts val="800"/>
              </a:spcBef>
            </a:pPr>
            <a:r>
              <a:rPr lang="en-US" sz="1800" dirty="0"/>
              <a:t>Kant's ethics is based on his </a:t>
            </a:r>
            <a:r>
              <a:rPr lang="en-US" sz="1800" b="1" dirty="0"/>
              <a:t>distinction between hypothetical and categorical imperatives</a:t>
            </a:r>
            <a:r>
              <a:rPr lang="en-US" sz="1800" dirty="0"/>
              <a:t>. </a:t>
            </a:r>
          </a:p>
          <a:p>
            <a:pPr marL="274320" indent="-274320">
              <a:lnSpc>
                <a:spcPct val="110000"/>
              </a:lnSpc>
              <a:spcBef>
                <a:spcPts val="800"/>
              </a:spcBef>
            </a:pPr>
            <a:r>
              <a:rPr lang="en-US" sz="1800" dirty="0"/>
              <a:t>Actions based on desires are </a:t>
            </a:r>
            <a:r>
              <a:rPr lang="en-US" sz="1800" b="1" i="1" u="sng" dirty="0"/>
              <a:t>hypothetical</a:t>
            </a:r>
            <a:r>
              <a:rPr lang="en-US" sz="1800" b="1" dirty="0"/>
              <a:t> imperatives</a:t>
            </a:r>
            <a:r>
              <a:rPr lang="en-US" sz="1800" dirty="0"/>
              <a:t>.  </a:t>
            </a:r>
            <a:br>
              <a:rPr lang="en-US" sz="1800" dirty="0"/>
            </a:br>
            <a:r>
              <a:rPr lang="en-US" sz="1800" dirty="0"/>
              <a:t>For example, “Be honest, so that people will think well of you!” is an imperative that applies </a:t>
            </a:r>
            <a:r>
              <a:rPr lang="en-US" sz="1800" i="1" u="sng" dirty="0"/>
              <a:t>only if</a:t>
            </a:r>
            <a:r>
              <a:rPr lang="en-US" sz="1800" dirty="0"/>
              <a:t> one wishes to be thought well of. </a:t>
            </a:r>
          </a:p>
          <a:p>
            <a:pPr marL="274320" indent="-274320">
              <a:lnSpc>
                <a:spcPct val="110000"/>
              </a:lnSpc>
              <a:spcBef>
                <a:spcPts val="800"/>
              </a:spcBef>
            </a:pPr>
            <a:r>
              <a:rPr lang="en-US" sz="1800" dirty="0"/>
              <a:t>In contrast to such approaches, Kant said that the commands of morality must be </a:t>
            </a:r>
            <a:r>
              <a:rPr lang="en-US" sz="1800" b="1" i="1" u="sng" dirty="0">
                <a:solidFill>
                  <a:srgbClr val="C00000"/>
                </a:solidFill>
              </a:rPr>
              <a:t>categorical</a:t>
            </a:r>
            <a:r>
              <a:rPr lang="en-US" sz="1800" b="1" dirty="0">
                <a:solidFill>
                  <a:srgbClr val="C00000"/>
                </a:solidFill>
              </a:rPr>
              <a:t> imperatives</a:t>
            </a:r>
            <a:r>
              <a:rPr lang="en-US" sz="1800" dirty="0"/>
              <a:t>: they must apply to all rational beings, regardless of their wants and feelings. </a:t>
            </a:r>
          </a:p>
          <a:p>
            <a:pPr marL="274320" indent="-274320">
              <a:lnSpc>
                <a:spcPct val="110000"/>
              </a:lnSpc>
              <a:spcBef>
                <a:spcPts val="800"/>
              </a:spcBef>
            </a:pPr>
            <a:r>
              <a:rPr lang="en-US" sz="1800" dirty="0"/>
              <a:t>To most philosophers this posed an insurmountable problem: a moral law that applied </a:t>
            </a:r>
            <a:br>
              <a:rPr lang="en-US" sz="1800" dirty="0"/>
            </a:br>
            <a:r>
              <a:rPr lang="en-US" sz="1800" dirty="0"/>
              <a:t>to all rational beings, irrespective of their personal wants and desires, could have no specific goals or aims, because all such aims would have to be based on someone's wants or desires. </a:t>
            </a:r>
          </a:p>
          <a:p>
            <a:pPr marL="274320" indent="-274320">
              <a:lnSpc>
                <a:spcPct val="110000"/>
              </a:lnSpc>
              <a:spcBef>
                <a:spcPts val="800"/>
              </a:spcBef>
            </a:pPr>
            <a:r>
              <a:rPr lang="en-US" sz="1800" dirty="0"/>
              <a:t>Kant turned this problem into its own solution:   Because nothing else but reason is left to determine the content of the moral law, the only form this law can take is the universal principle of reason. Thus, the supreme formal principle of Kant's ethics is: </a:t>
            </a:r>
            <a:br>
              <a:rPr lang="en-US" sz="1800" dirty="0"/>
            </a:br>
            <a:r>
              <a:rPr lang="en-US" sz="1800" dirty="0">
                <a:solidFill>
                  <a:srgbClr val="C00000"/>
                </a:solidFill>
              </a:rPr>
              <a:t>“</a:t>
            </a:r>
            <a:r>
              <a:rPr lang="en-US" sz="1800" b="1" i="1" dirty="0">
                <a:solidFill>
                  <a:srgbClr val="C00000"/>
                </a:solidFill>
              </a:rPr>
              <a:t>Act only on that maxim through which you can at the same time will that it </a:t>
            </a:r>
            <a:br>
              <a:rPr lang="en-US" sz="1800" b="1" i="1" dirty="0">
                <a:solidFill>
                  <a:srgbClr val="C00000"/>
                </a:solidFill>
              </a:rPr>
            </a:br>
            <a:r>
              <a:rPr lang="en-US" sz="1800" b="1" i="1" dirty="0">
                <a:solidFill>
                  <a:srgbClr val="C00000"/>
                </a:solidFill>
              </a:rPr>
              <a:t> should become a universal law</a:t>
            </a:r>
            <a:r>
              <a:rPr lang="en-US" sz="1800" dirty="0">
                <a:solidFill>
                  <a:srgbClr val="C00000"/>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27038" y="361950"/>
            <a:ext cx="8626475" cy="842963"/>
          </a:xfrm>
        </p:spPr>
        <p:txBody>
          <a:bodyPr/>
          <a:lstStyle/>
          <a:p>
            <a:pPr>
              <a:defRPr/>
            </a:pPr>
            <a:r>
              <a:rPr lang="en-US" dirty="0">
                <a:solidFill>
                  <a:srgbClr val="C00000"/>
                </a:solidFill>
              </a:rPr>
              <a:t>ABET</a:t>
            </a:r>
            <a:r>
              <a:rPr lang="en-US" dirty="0"/>
              <a:t> Program Outcomes</a:t>
            </a:r>
          </a:p>
        </p:txBody>
      </p:sp>
      <p:sp>
        <p:nvSpPr>
          <p:cNvPr id="5123" name="Rectangle 3"/>
          <p:cNvSpPr>
            <a:spLocks noGrp="1" noChangeArrowheads="1"/>
          </p:cNvSpPr>
          <p:nvPr>
            <p:ph type="body" idx="1"/>
          </p:nvPr>
        </p:nvSpPr>
        <p:spPr>
          <a:xfrm>
            <a:off x="487363" y="1585913"/>
            <a:ext cx="8626475" cy="6072187"/>
          </a:xfrm>
        </p:spPr>
        <p:txBody>
          <a:bodyPr/>
          <a:lstStyle/>
          <a:p>
            <a:pPr>
              <a:buFontTx/>
              <a:buNone/>
            </a:pPr>
            <a:r>
              <a:rPr lang="en-US" sz="1800"/>
              <a:t>Engineering programs must demonstrate that their graduates have</a:t>
            </a:r>
          </a:p>
          <a:p>
            <a:r>
              <a:rPr lang="en-US" sz="1800"/>
              <a:t>Ability to apply knowledge of mathematics, science, engineering</a:t>
            </a:r>
          </a:p>
          <a:p>
            <a:r>
              <a:rPr lang="en-US" sz="1800"/>
              <a:t>Ability to design and conduct experiments, analyze and interpret data</a:t>
            </a:r>
          </a:p>
          <a:p>
            <a:r>
              <a:rPr lang="en-US" sz="1800"/>
              <a:t>Ability to design system, component, or process</a:t>
            </a:r>
          </a:p>
          <a:p>
            <a:r>
              <a:rPr lang="en-US" sz="1800"/>
              <a:t>Ability to function on multidisciplinary teams</a:t>
            </a:r>
          </a:p>
          <a:p>
            <a:r>
              <a:rPr lang="en-US" sz="1800"/>
              <a:t>Ability to identify, formulate, and solve engineering problems</a:t>
            </a:r>
          </a:p>
          <a:p>
            <a:r>
              <a:rPr lang="en-US" sz="1800"/>
              <a:t>An understanding of professional and ethical responsibility</a:t>
            </a:r>
          </a:p>
          <a:p>
            <a:r>
              <a:rPr lang="en-US" sz="1800"/>
              <a:t>Ability to communicate effectively</a:t>
            </a:r>
          </a:p>
          <a:p>
            <a:r>
              <a:rPr lang="en-US" sz="1800"/>
              <a:t>Broad education necessary to understand engineering impact in a global and societal context</a:t>
            </a:r>
          </a:p>
          <a:p>
            <a:r>
              <a:rPr lang="en-US" sz="1800"/>
              <a:t>Recognition of need for and ability to engage in life-long learning</a:t>
            </a:r>
          </a:p>
          <a:p>
            <a:r>
              <a:rPr lang="en-US" sz="1800"/>
              <a:t>Knowledge of contemporary issues</a:t>
            </a:r>
          </a:p>
          <a:p>
            <a:r>
              <a:rPr lang="en-US" sz="1800"/>
              <a:t>Ability to use techniques, skills and modern engineering tools necessary for engineering practice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defRPr/>
            </a:pPr>
            <a:r>
              <a:rPr lang="en-US"/>
              <a:t>Problems w/ Kant’s Ethics</a:t>
            </a:r>
          </a:p>
        </p:txBody>
      </p:sp>
      <p:sp>
        <p:nvSpPr>
          <p:cNvPr id="32771" name="Rectangle 3"/>
          <p:cNvSpPr>
            <a:spLocks noGrp="1" noChangeArrowheads="1"/>
          </p:cNvSpPr>
          <p:nvPr>
            <p:ph type="body" idx="1"/>
          </p:nvPr>
        </p:nvSpPr>
        <p:spPr>
          <a:xfrm>
            <a:off x="228600" y="2619632"/>
            <a:ext cx="9753600" cy="4633913"/>
          </a:xfrm>
        </p:spPr>
        <p:txBody>
          <a:bodyPr/>
          <a:lstStyle/>
          <a:p>
            <a:r>
              <a:rPr lang="en-US" sz="2400" dirty="0"/>
              <a:t>Many people feel uncomfortable with Kant completely </a:t>
            </a:r>
            <a:br>
              <a:rPr lang="en-US" sz="2400" dirty="0"/>
            </a:br>
            <a:r>
              <a:rPr lang="en-US" sz="2400" dirty="0"/>
              <a:t>dismissing emotions as irrelevant for ethics (pure “</a:t>
            </a:r>
            <a:r>
              <a:rPr lang="en-US" sz="2400" b="1" i="1" dirty="0">
                <a:solidFill>
                  <a:srgbClr val="C00000"/>
                </a:solidFill>
              </a:rPr>
              <a:t>duty ethics</a:t>
            </a:r>
            <a:r>
              <a:rPr lang="en-US" sz="2400" dirty="0"/>
              <a:t>”).  They consider some emotions – such as compassion, empathy, guilt, and remorse – as distinctly ethical emotions.</a:t>
            </a:r>
          </a:p>
          <a:p>
            <a:pPr>
              <a:spcBef>
                <a:spcPct val="80000"/>
              </a:spcBef>
            </a:pPr>
            <a:r>
              <a:rPr lang="en-US" sz="2400" dirty="0"/>
              <a:t>The main criticism is typically associated with the lack of </a:t>
            </a:r>
            <a:r>
              <a:rPr lang="en-US" sz="2400" b="1" dirty="0"/>
              <a:t>accountability</a:t>
            </a:r>
            <a:r>
              <a:rPr lang="en-US" sz="2400" dirty="0"/>
              <a:t> for the consequences of actions.  </a:t>
            </a:r>
            <a:br>
              <a:rPr lang="en-US" sz="2400" dirty="0"/>
            </a:br>
            <a:r>
              <a:rPr lang="en-US" sz="2400" dirty="0"/>
              <a:t>Kant’s ethics is heavily weighted towards the </a:t>
            </a:r>
            <a:r>
              <a:rPr lang="en-US" sz="2400" u="sng" dirty="0"/>
              <a:t>intentions</a:t>
            </a:r>
            <a:r>
              <a:rPr lang="en-US" sz="2400" dirty="0"/>
              <a:t> of the action, i.e. it is a ‘</a:t>
            </a:r>
            <a:r>
              <a:rPr lang="en-US" sz="2400" b="1" dirty="0"/>
              <a:t>deontological ethics</a:t>
            </a:r>
            <a:r>
              <a:rPr lang="en-US" sz="2400" dirty="0"/>
              <a:t>’.  (Kant does, however, regard some kinds of incompetence culpable!)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228600" y="152400"/>
            <a:ext cx="9723438" cy="936625"/>
          </a:xfrm>
          <a:effectLst>
            <a:outerShdw blurRad="50800" dist="38100" dir="2700000" algn="tl" rotWithShape="0">
              <a:prstClr val="black">
                <a:alpha val="40000"/>
              </a:prstClr>
            </a:outerShdw>
          </a:effectLst>
        </p:spPr>
        <p:txBody>
          <a:bodyPr/>
          <a:lstStyle/>
          <a:p>
            <a:pPr>
              <a:defRPr/>
            </a:pPr>
            <a:r>
              <a:rPr lang="en-US" dirty="0"/>
              <a:t>Modern Ethics:  Environmental E.</a:t>
            </a:r>
          </a:p>
        </p:txBody>
      </p:sp>
      <p:sp>
        <p:nvSpPr>
          <p:cNvPr id="33795" name="Rectangle 3"/>
          <p:cNvSpPr>
            <a:spLocks noGrp="1" noChangeArrowheads="1"/>
          </p:cNvSpPr>
          <p:nvPr>
            <p:ph type="body" idx="1"/>
          </p:nvPr>
        </p:nvSpPr>
        <p:spPr>
          <a:xfrm>
            <a:off x="228600" y="1768972"/>
            <a:ext cx="9753600" cy="3153223"/>
          </a:xfrm>
        </p:spPr>
        <p:txBody>
          <a:bodyPr/>
          <a:lstStyle/>
          <a:p>
            <a:pPr marL="274320" indent="-274320">
              <a:lnSpc>
                <a:spcPct val="120000"/>
              </a:lnSpc>
              <a:spcBef>
                <a:spcPts val="1200"/>
              </a:spcBef>
            </a:pPr>
            <a:r>
              <a:rPr lang="en-US" sz="2000" dirty="0">
                <a:solidFill>
                  <a:srgbClr val="C00000"/>
                </a:solidFill>
                <a:latin typeface="+mj-lt"/>
                <a:cs typeface="Calibri" panose="020F0502020204030204" pitchFamily="34" charset="0"/>
              </a:rPr>
              <a:t>Environmental issues </a:t>
            </a:r>
            <a:r>
              <a:rPr lang="en-US" sz="2000" dirty="0">
                <a:latin typeface="+mj-lt"/>
                <a:cs typeface="Calibri" panose="020F0502020204030204" pitchFamily="34" charset="0"/>
              </a:rPr>
              <a:t>raise many ethical questions, </a:t>
            </a:r>
            <a:br>
              <a:rPr lang="en-US" sz="2000" dirty="0">
                <a:latin typeface="+mj-lt"/>
                <a:cs typeface="Calibri" panose="020F0502020204030204" pitchFamily="34" charset="0"/>
              </a:rPr>
            </a:br>
            <a:r>
              <a:rPr lang="en-US" sz="2000" dirty="0">
                <a:latin typeface="+mj-lt"/>
                <a:cs typeface="Calibri" panose="020F0502020204030204" pitchFamily="34" charset="0"/>
              </a:rPr>
              <a:t>including the ancient question of the nature of </a:t>
            </a:r>
            <a:r>
              <a:rPr lang="en-US" sz="2000" i="1" dirty="0">
                <a:solidFill>
                  <a:srgbClr val="C00000"/>
                </a:solidFill>
                <a:latin typeface="+mj-lt"/>
                <a:cs typeface="Calibri" panose="020F0502020204030204" pitchFamily="34" charset="0"/>
              </a:rPr>
              <a:t>intrinsic value</a:t>
            </a:r>
            <a:r>
              <a:rPr lang="en-US" sz="2000" dirty="0">
                <a:latin typeface="+mj-lt"/>
                <a:cs typeface="Calibri" panose="020F0502020204030204" pitchFamily="34" charset="0"/>
              </a:rPr>
              <a:t>. </a:t>
            </a:r>
          </a:p>
          <a:p>
            <a:pPr marL="548640" lvl="1" indent="-274320">
              <a:lnSpc>
                <a:spcPct val="120000"/>
              </a:lnSpc>
              <a:spcBef>
                <a:spcPts val="1200"/>
              </a:spcBef>
            </a:pPr>
            <a:r>
              <a:rPr lang="en-US" sz="2000" dirty="0">
                <a:solidFill>
                  <a:schemeClr val="tx1">
                    <a:lumMod val="65000"/>
                    <a:lumOff val="35000"/>
                  </a:schemeClr>
                </a:solidFill>
                <a:latin typeface="+mj-lt"/>
                <a:cs typeface="Calibri" panose="020F0502020204030204" pitchFamily="34" charset="0"/>
              </a:rPr>
              <a:t>Why it is so bad if dodoes become extinct or a rainforest is </a:t>
            </a:r>
            <a:br>
              <a:rPr lang="en-US" sz="2000" dirty="0">
                <a:solidFill>
                  <a:schemeClr val="tx1">
                    <a:lumMod val="65000"/>
                    <a:lumOff val="35000"/>
                  </a:schemeClr>
                </a:solidFill>
                <a:latin typeface="+mj-lt"/>
                <a:cs typeface="Calibri" panose="020F0502020204030204" pitchFamily="34" charset="0"/>
              </a:rPr>
            </a:br>
            <a:r>
              <a:rPr lang="en-US" sz="2000" dirty="0">
                <a:solidFill>
                  <a:schemeClr val="tx1">
                    <a:lumMod val="65000"/>
                    <a:lumOff val="35000"/>
                  </a:schemeClr>
                </a:solidFill>
                <a:latin typeface="+mj-lt"/>
                <a:cs typeface="Calibri" panose="020F0502020204030204" pitchFamily="34" charset="0"/>
              </a:rPr>
              <a:t>cut down?  </a:t>
            </a:r>
            <a:r>
              <a:rPr lang="en-US" sz="2000" i="1" dirty="0">
                <a:solidFill>
                  <a:schemeClr val="tx1">
                    <a:lumMod val="65000"/>
                    <a:lumOff val="35000"/>
                  </a:schemeClr>
                </a:solidFill>
                <a:latin typeface="+mj-lt"/>
                <a:cs typeface="Calibri" panose="020F0502020204030204" pitchFamily="34" charset="0"/>
              </a:rPr>
              <a:t>Are these things to be regretted only because of </a:t>
            </a:r>
            <a:br>
              <a:rPr lang="en-US" sz="2000" i="1" dirty="0">
                <a:solidFill>
                  <a:schemeClr val="tx1">
                    <a:lumMod val="65000"/>
                    <a:lumOff val="35000"/>
                  </a:schemeClr>
                </a:solidFill>
                <a:latin typeface="+mj-lt"/>
                <a:cs typeface="Calibri" panose="020F0502020204030204" pitchFamily="34" charset="0"/>
              </a:rPr>
            </a:br>
            <a:r>
              <a:rPr lang="en-US" sz="2000" i="1" dirty="0">
                <a:solidFill>
                  <a:schemeClr val="tx1">
                    <a:lumMod val="65000"/>
                    <a:lumOff val="35000"/>
                  </a:schemeClr>
                </a:solidFill>
                <a:latin typeface="+mj-lt"/>
                <a:cs typeface="Calibri" panose="020F0502020204030204" pitchFamily="34" charset="0"/>
              </a:rPr>
              <a:t>the experiences that would be lost to humans</a:t>
            </a:r>
            <a:r>
              <a:rPr lang="en-US" sz="2000" dirty="0">
                <a:solidFill>
                  <a:schemeClr val="tx1">
                    <a:lumMod val="65000"/>
                    <a:lumOff val="35000"/>
                  </a:schemeClr>
                </a:solidFill>
                <a:latin typeface="+mj-lt"/>
                <a:cs typeface="Calibri" panose="020F0502020204030204" pitchFamily="34" charset="0"/>
              </a:rPr>
              <a:t>?</a:t>
            </a:r>
          </a:p>
          <a:p>
            <a:pPr marL="548640" lvl="1" indent="-274320">
              <a:lnSpc>
                <a:spcPct val="120000"/>
              </a:lnSpc>
              <a:spcBef>
                <a:spcPts val="1200"/>
              </a:spcBef>
            </a:pPr>
            <a:r>
              <a:rPr lang="en-US" sz="2000" dirty="0">
                <a:solidFill>
                  <a:schemeClr val="tx1">
                    <a:lumMod val="65000"/>
                    <a:lumOff val="35000"/>
                  </a:schemeClr>
                </a:solidFill>
                <a:latin typeface="+mj-lt"/>
                <a:cs typeface="Calibri" panose="020F0502020204030204" pitchFamily="34" charset="0"/>
              </a:rPr>
              <a:t>Do trees, rivers, species, and whole ecosystems have value </a:t>
            </a:r>
            <a:br>
              <a:rPr lang="en-US" sz="2000" dirty="0">
                <a:solidFill>
                  <a:schemeClr val="tx1">
                    <a:lumMod val="65000"/>
                    <a:lumOff val="35000"/>
                  </a:schemeClr>
                </a:solidFill>
                <a:latin typeface="+mj-lt"/>
                <a:cs typeface="Calibri" panose="020F0502020204030204" pitchFamily="34" charset="0"/>
              </a:rPr>
            </a:br>
            <a:r>
              <a:rPr lang="en-US" sz="2000" i="1" dirty="0">
                <a:solidFill>
                  <a:schemeClr val="tx1">
                    <a:lumMod val="65000"/>
                    <a:lumOff val="35000"/>
                  </a:schemeClr>
                </a:solidFill>
                <a:latin typeface="+mj-lt"/>
                <a:cs typeface="Calibri" panose="020F0502020204030204" pitchFamily="34" charset="0"/>
              </a:rPr>
              <a:t>independent of the instrumental value they may have for humans</a:t>
            </a:r>
            <a:r>
              <a:rPr lang="en-US" sz="2000" dirty="0">
                <a:solidFill>
                  <a:schemeClr val="tx1">
                    <a:lumMod val="65000"/>
                    <a:lumOff val="35000"/>
                  </a:schemeClr>
                </a:solidFill>
                <a:latin typeface="+mj-lt"/>
                <a:cs typeface="Calibri" panose="020F0502020204030204" pitchFamily="34" charset="0"/>
              </a:rPr>
              <a:t> or animals?  </a:t>
            </a:r>
            <a:br>
              <a:rPr lang="en-US" sz="2000" dirty="0">
                <a:solidFill>
                  <a:schemeClr val="tx1">
                    <a:lumMod val="65000"/>
                    <a:lumOff val="35000"/>
                  </a:schemeClr>
                </a:solidFill>
                <a:latin typeface="+mj-lt"/>
                <a:cs typeface="Calibri" panose="020F0502020204030204" pitchFamily="34" charset="0"/>
              </a:rPr>
            </a:br>
            <a:r>
              <a:rPr lang="en-US" sz="2000" dirty="0">
                <a:solidFill>
                  <a:schemeClr val="tx1">
                    <a:lumMod val="65000"/>
                    <a:lumOff val="35000"/>
                  </a:schemeClr>
                </a:solidFill>
                <a:latin typeface="+mj-lt"/>
                <a:cs typeface="Calibri" panose="020F0502020204030204" pitchFamily="34" charset="0"/>
              </a:rPr>
              <a:t>What should the basis for this value be?</a:t>
            </a:r>
          </a:p>
        </p:txBody>
      </p:sp>
      <p:sp>
        <p:nvSpPr>
          <p:cNvPr id="210948" name="Text Box 4"/>
          <p:cNvSpPr txBox="1">
            <a:spLocks noChangeArrowheads="1"/>
          </p:cNvSpPr>
          <p:nvPr/>
        </p:nvSpPr>
        <p:spPr bwMode="auto">
          <a:xfrm>
            <a:off x="862891" y="5250099"/>
            <a:ext cx="7683500" cy="1985963"/>
          </a:xfrm>
          <a:prstGeom prst="rect">
            <a:avLst/>
          </a:prstGeom>
          <a:solidFill>
            <a:srgbClr val="BBE0E3">
              <a:alpha val="70000"/>
            </a:srgbClr>
          </a:solidFill>
          <a:ln w="9525">
            <a:solidFill>
              <a:schemeClr val="accent2"/>
            </a:solidFill>
            <a:miter lim="800000"/>
            <a:headEnd/>
            <a:tailEnd/>
          </a:ln>
          <a:effectLst>
            <a:outerShdw blurRad="50800" dist="38100" dir="2700000" algn="tl" rotWithShape="0">
              <a:prstClr val="black">
                <a:alpha val="40000"/>
              </a:prstClr>
            </a:outerShdw>
          </a:effectLst>
        </p:spPr>
        <p:txBody>
          <a:bodyPr>
            <a:spAutoFit/>
          </a:bodyPr>
          <a:lstStyle/>
          <a:p>
            <a:pPr eaLnBrk="1" hangingPunct="1">
              <a:lnSpc>
                <a:spcPts val="2400"/>
              </a:lnSpc>
              <a:defRPr/>
            </a:pPr>
            <a:r>
              <a:rPr lang="en-US" b="1" i="1" dirty="0">
                <a:solidFill>
                  <a:schemeClr val="accent2"/>
                </a:solidFill>
                <a:latin typeface="Trebuchet MS" pitchFamily="34" charset="0"/>
              </a:rPr>
              <a:t>“Even using the yardstick of the ancient Greeks, our whole </a:t>
            </a:r>
            <a:br>
              <a:rPr lang="en-US" b="1" i="1" dirty="0">
                <a:solidFill>
                  <a:schemeClr val="accent2"/>
                </a:solidFill>
                <a:latin typeface="Trebuchet MS" pitchFamily="34" charset="0"/>
              </a:rPr>
            </a:br>
            <a:r>
              <a:rPr lang="en-US" b="1" i="1" dirty="0">
                <a:solidFill>
                  <a:schemeClr val="accent2"/>
                </a:solidFill>
                <a:latin typeface="Trebuchet MS" pitchFamily="34" charset="0"/>
              </a:rPr>
              <a:t>  modern existence is nothing but hubris and godlessness….</a:t>
            </a:r>
          </a:p>
          <a:p>
            <a:pPr eaLnBrk="1" hangingPunct="1">
              <a:lnSpc>
                <a:spcPts val="2400"/>
              </a:lnSpc>
              <a:defRPr/>
            </a:pPr>
            <a:r>
              <a:rPr lang="en-US" b="1" i="1" dirty="0">
                <a:solidFill>
                  <a:schemeClr val="accent2"/>
                </a:solidFill>
                <a:latin typeface="Trebuchet MS" pitchFamily="34" charset="0"/>
              </a:rPr>
              <a:t>  Hubris today characterizes our whole attitude towards nature, </a:t>
            </a:r>
            <a:br>
              <a:rPr lang="en-US" b="1" i="1" dirty="0">
                <a:solidFill>
                  <a:schemeClr val="accent2"/>
                </a:solidFill>
                <a:latin typeface="Trebuchet MS" pitchFamily="34" charset="0"/>
              </a:rPr>
            </a:br>
            <a:r>
              <a:rPr lang="en-US" b="1" i="1" dirty="0">
                <a:solidFill>
                  <a:schemeClr val="accent2"/>
                </a:solidFill>
                <a:latin typeface="Trebuchet MS" pitchFamily="34" charset="0"/>
              </a:rPr>
              <a:t>  our rape of nature with the help of machines and the completely    </a:t>
            </a:r>
            <a:br>
              <a:rPr lang="en-US" b="1" i="1" dirty="0">
                <a:solidFill>
                  <a:schemeClr val="accent2"/>
                </a:solidFill>
                <a:latin typeface="Trebuchet MS" pitchFamily="34" charset="0"/>
              </a:rPr>
            </a:br>
            <a:r>
              <a:rPr lang="en-US" b="1" i="1" dirty="0">
                <a:solidFill>
                  <a:schemeClr val="accent2"/>
                </a:solidFill>
                <a:latin typeface="Trebuchet MS" pitchFamily="34" charset="0"/>
              </a:rPr>
              <a:t>  unscrupulous inventiveness of technicians and engineers.”</a:t>
            </a:r>
          </a:p>
          <a:p>
            <a:pPr eaLnBrk="1" hangingPunct="1">
              <a:spcBef>
                <a:spcPts val="600"/>
              </a:spcBef>
              <a:defRPr/>
            </a:pPr>
            <a:r>
              <a:rPr lang="en-US" sz="1600" i="1" dirty="0">
                <a:solidFill>
                  <a:schemeClr val="accent2"/>
                </a:solidFill>
                <a:latin typeface="Trebuchet MS" pitchFamily="34" charset="0"/>
              </a:rPr>
              <a:t>Friedrich Nietzsche, </a:t>
            </a:r>
            <a:r>
              <a:rPr lang="en-US" sz="1600" i="1" u="sng" dirty="0">
                <a:solidFill>
                  <a:schemeClr val="accent2"/>
                </a:solidFill>
                <a:latin typeface="Trebuchet MS" pitchFamily="34" charset="0"/>
              </a:rPr>
              <a:t>On the Genealogy of Mortality</a:t>
            </a:r>
            <a:r>
              <a:rPr lang="en-US" sz="1600" i="1" dirty="0">
                <a:solidFill>
                  <a:schemeClr val="accent2"/>
                </a:solidFill>
                <a:latin typeface="Trebuchet MS" pitchFamily="34" charset="0"/>
              </a:rPr>
              <a:t>.</a:t>
            </a:r>
          </a:p>
        </p:txBody>
      </p:sp>
      <p:pic>
        <p:nvPicPr>
          <p:cNvPr id="32773" name="Picture 5"/>
          <p:cNvPicPr>
            <a:picLocks noChangeAspect="1" noChangeArrowheads="1"/>
          </p:cNvPicPr>
          <p:nvPr/>
        </p:nvPicPr>
        <p:blipFill>
          <a:blip r:embed="rId2" cstate="print"/>
          <a:srcRect/>
          <a:stretch>
            <a:fillRect/>
          </a:stretch>
        </p:blipFill>
        <p:spPr bwMode="auto">
          <a:xfrm>
            <a:off x="8123237" y="2118519"/>
            <a:ext cx="1704864" cy="1752600"/>
          </a:xfrm>
          <a:prstGeom prst="rect">
            <a:avLst/>
          </a:prstGeom>
          <a:noFill/>
          <a:ln w="9525">
            <a:noFill/>
            <a:miter lim="800000"/>
            <a:headEnd/>
            <a:tailEnd/>
          </a:ln>
          <a:effectLst>
            <a:outerShdw blurRad="50800" dist="38100" dir="2700000" algn="tl" rotWithShape="0">
              <a:prstClr val="black">
                <a:alpha val="40000"/>
              </a:prstClr>
            </a:outerShdw>
            <a:softEdge rad="63500"/>
          </a:effectLst>
        </p:spPr>
      </p:pic>
      <p:pic>
        <p:nvPicPr>
          <p:cNvPr id="33798" name="Picture 6"/>
          <p:cNvPicPr>
            <a:picLocks noChangeAspect="1" noChangeArrowheads="1"/>
          </p:cNvPicPr>
          <p:nvPr/>
        </p:nvPicPr>
        <p:blipFill>
          <a:blip r:embed="rId3" cstate="print"/>
          <a:srcRect/>
          <a:stretch>
            <a:fillRect/>
          </a:stretch>
        </p:blipFill>
        <p:spPr bwMode="auto">
          <a:xfrm>
            <a:off x="8279691" y="5507273"/>
            <a:ext cx="1131094" cy="1508125"/>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4871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28600" y="152400"/>
            <a:ext cx="9723438" cy="936625"/>
          </a:xfrm>
        </p:spPr>
        <p:txBody>
          <a:bodyPr/>
          <a:lstStyle/>
          <a:p>
            <a:pPr>
              <a:defRPr/>
            </a:pPr>
            <a:r>
              <a:rPr lang="en-US"/>
              <a:t>Modern Ethics:  Environmental E.</a:t>
            </a:r>
          </a:p>
        </p:txBody>
      </p:sp>
      <p:sp>
        <p:nvSpPr>
          <p:cNvPr id="217091" name="Rectangle 3"/>
          <p:cNvSpPr>
            <a:spLocks noGrp="1" noChangeArrowheads="1"/>
          </p:cNvSpPr>
          <p:nvPr>
            <p:ph type="body" idx="1"/>
          </p:nvPr>
        </p:nvSpPr>
        <p:spPr>
          <a:xfrm>
            <a:off x="198438" y="1991497"/>
            <a:ext cx="9753600" cy="5227638"/>
          </a:xfrm>
        </p:spPr>
        <p:txBody>
          <a:bodyPr/>
          <a:lstStyle/>
          <a:p>
            <a:pPr>
              <a:lnSpc>
                <a:spcPct val="110000"/>
              </a:lnSpc>
              <a:spcBef>
                <a:spcPts val="1200"/>
              </a:spcBef>
              <a:defRPr/>
            </a:pPr>
            <a:r>
              <a:rPr lang="en-US" sz="2000" dirty="0"/>
              <a:t>Concern for the environment also raises the question of </a:t>
            </a:r>
            <a:r>
              <a:rPr lang="en-US" sz="2000" b="1" i="1" dirty="0">
                <a:solidFill>
                  <a:srgbClr val="C00000"/>
                </a:solidFill>
                <a:effectLst>
                  <a:outerShdw blurRad="38100" dist="38100" dir="2700000" algn="tl">
                    <a:srgbClr val="C0C0C0"/>
                  </a:outerShdw>
                </a:effectLst>
              </a:rPr>
              <a:t>obligations to future generations</a:t>
            </a:r>
            <a:r>
              <a:rPr lang="en-US" sz="2000" dirty="0"/>
              <a:t>. How much do human beings living now owe to those not yet born? </a:t>
            </a:r>
          </a:p>
          <a:p>
            <a:pPr lvl="1">
              <a:lnSpc>
                <a:spcPct val="110000"/>
              </a:lnSpc>
              <a:spcBef>
                <a:spcPts val="1200"/>
              </a:spcBef>
              <a:defRPr/>
            </a:pPr>
            <a:r>
              <a:rPr lang="en-US" sz="1800" dirty="0">
                <a:solidFill>
                  <a:schemeClr val="tx1">
                    <a:lumMod val="50000"/>
                    <a:lumOff val="50000"/>
                  </a:schemeClr>
                </a:solidFill>
              </a:rPr>
              <a:t>For example, </a:t>
            </a:r>
            <a:r>
              <a:rPr lang="en-US" sz="1800" dirty="0" err="1">
                <a:solidFill>
                  <a:schemeClr val="tx1">
                    <a:lumMod val="50000"/>
                    <a:lumOff val="50000"/>
                  </a:schemeClr>
                </a:solidFill>
              </a:rPr>
              <a:t>utilitarians</a:t>
            </a:r>
            <a:r>
              <a:rPr lang="en-US" sz="1800" dirty="0">
                <a:solidFill>
                  <a:schemeClr val="tx1">
                    <a:lumMod val="50000"/>
                    <a:lumOff val="50000"/>
                  </a:schemeClr>
                </a:solidFill>
              </a:rPr>
              <a:t> would not think that the fact that members of future generations do not yet exist justifies giving less consideration to their interests than to the interests of present generations — provided that one can be certain that the interest of future generations will be affected by what one does.  </a:t>
            </a:r>
            <a:br>
              <a:rPr lang="en-US" sz="1800" dirty="0">
                <a:solidFill>
                  <a:schemeClr val="tx1">
                    <a:lumMod val="50000"/>
                    <a:lumOff val="50000"/>
                  </a:schemeClr>
                </a:solidFill>
              </a:rPr>
            </a:br>
            <a:r>
              <a:rPr lang="en-US" sz="1800" dirty="0">
                <a:solidFill>
                  <a:schemeClr val="tx1">
                    <a:lumMod val="50000"/>
                    <a:lumOff val="50000"/>
                  </a:schemeClr>
                </a:solidFill>
              </a:rPr>
              <a:t>In the case of, say, the storage of radioactive waste, it seems clear that our actions will indeed affect the interests of generations to come. In other cases, this might be more debatable.</a:t>
            </a:r>
          </a:p>
          <a:p>
            <a:pPr>
              <a:lnSpc>
                <a:spcPct val="110000"/>
              </a:lnSpc>
              <a:spcBef>
                <a:spcPts val="1200"/>
              </a:spcBef>
              <a:defRPr/>
            </a:pPr>
            <a:r>
              <a:rPr lang="en-US" sz="2000" dirty="0"/>
              <a:t>Climate change in particular has also been conceived of as a question of </a:t>
            </a:r>
            <a:br>
              <a:rPr lang="en-US" sz="2000" dirty="0"/>
            </a:br>
            <a:r>
              <a:rPr lang="en-US" sz="2000" b="1" i="1" dirty="0">
                <a:solidFill>
                  <a:srgbClr val="C00000"/>
                </a:solidFill>
              </a:rPr>
              <a:t>global equity</a:t>
            </a:r>
            <a:r>
              <a:rPr lang="en-US" sz="2000" dirty="0"/>
              <a:t>: </a:t>
            </a:r>
          </a:p>
          <a:p>
            <a:pPr lvl="1">
              <a:lnSpc>
                <a:spcPct val="110000"/>
              </a:lnSpc>
              <a:spcBef>
                <a:spcPts val="1200"/>
              </a:spcBef>
              <a:defRPr/>
            </a:pPr>
            <a:r>
              <a:rPr lang="en-US" sz="1800" dirty="0"/>
              <a:t>How much of a scarce resource (for example, the capacity of the ecosphere to buffer waste gases produced by human activity) may each country use? </a:t>
            </a:r>
          </a:p>
          <a:p>
            <a:pPr lvl="1">
              <a:lnSpc>
                <a:spcPct val="110000"/>
              </a:lnSpc>
              <a:spcBef>
                <a:spcPts val="1200"/>
              </a:spcBef>
              <a:defRPr/>
            </a:pPr>
            <a:r>
              <a:rPr lang="en-US" sz="1800" dirty="0"/>
              <a:t>Are industrialized countries justified in using far more of this resource, on a per capita basis, than developing countries?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dirty="0"/>
              <a:t>Ethics &amp; Sustainability</a:t>
            </a:r>
          </a:p>
        </p:txBody>
      </p:sp>
      <p:sp>
        <p:nvSpPr>
          <p:cNvPr id="218115" name="Rectangle 3"/>
          <p:cNvSpPr>
            <a:spLocks noGrp="1" noChangeArrowheads="1"/>
          </p:cNvSpPr>
          <p:nvPr>
            <p:ph type="body" idx="1"/>
          </p:nvPr>
        </p:nvSpPr>
        <p:spPr>
          <a:xfrm>
            <a:off x="228600" y="2309416"/>
            <a:ext cx="9753600" cy="2593924"/>
          </a:xfrm>
        </p:spPr>
        <p:txBody>
          <a:bodyPr/>
          <a:lstStyle/>
          <a:p>
            <a:pPr marL="0" indent="0">
              <a:lnSpc>
                <a:spcPct val="114000"/>
              </a:lnSpc>
              <a:spcBef>
                <a:spcPts val="600"/>
              </a:spcBef>
              <a:buNone/>
              <a:defRPr/>
            </a:pPr>
            <a:r>
              <a:rPr lang="en-US" sz="1900" dirty="0"/>
              <a:t>Environmental Ethics has had a formative impact </a:t>
            </a:r>
            <a:br>
              <a:rPr lang="en-US" sz="1900" dirty="0"/>
            </a:br>
            <a:r>
              <a:rPr lang="en-US" sz="1900" dirty="0"/>
              <a:t>on the modern movement towards ‘</a:t>
            </a:r>
            <a:r>
              <a:rPr lang="en-US" sz="1900" b="1" i="1" u="sng" dirty="0"/>
              <a:t>sustainability</a:t>
            </a:r>
            <a:r>
              <a:rPr lang="en-US" sz="1900" dirty="0"/>
              <a:t>’.  </a:t>
            </a:r>
          </a:p>
          <a:p>
            <a:pPr marL="0" indent="0">
              <a:lnSpc>
                <a:spcPct val="114000"/>
              </a:lnSpc>
              <a:spcBef>
                <a:spcPts val="600"/>
              </a:spcBef>
              <a:buNone/>
              <a:defRPr/>
            </a:pPr>
            <a:r>
              <a:rPr lang="en-US" sz="1900" dirty="0"/>
              <a:t>The </a:t>
            </a:r>
            <a:r>
              <a:rPr lang="en-US" sz="1900" i="1" dirty="0"/>
              <a:t>World Commission on Environment and Development</a:t>
            </a:r>
            <a:r>
              <a:rPr lang="en-US" sz="1900" dirty="0"/>
              <a:t> (WCED) was convened by the United Nations in 1983 to address growing concern "</a:t>
            </a:r>
            <a:r>
              <a:rPr lang="en-US" sz="1900" i="1" dirty="0"/>
              <a:t>about the accelerating deterioration of the human environment and natural resources and the consequences of that deterioration for economic and social development</a:t>
            </a:r>
            <a:r>
              <a:rPr lang="en-US" sz="1900" dirty="0"/>
              <a:t>." </a:t>
            </a:r>
          </a:p>
          <a:p>
            <a:pPr marL="0" indent="0">
              <a:lnSpc>
                <a:spcPct val="114000"/>
              </a:lnSpc>
              <a:spcBef>
                <a:spcPts val="600"/>
              </a:spcBef>
              <a:buNone/>
              <a:defRPr/>
            </a:pPr>
            <a:r>
              <a:rPr lang="en-US" sz="1900" dirty="0"/>
              <a:t>In establishing the commission, the UN General Assembly recognized that environmental problems were global in nature and </a:t>
            </a:r>
            <a:r>
              <a:rPr lang="en-US" sz="1900" b="1" i="1" dirty="0"/>
              <a:t>determined that it was in the common interest of all nations</a:t>
            </a:r>
            <a:r>
              <a:rPr lang="en-US" sz="1900" dirty="0"/>
              <a:t> to establish policies for sustainable development. </a:t>
            </a:r>
          </a:p>
        </p:txBody>
      </p:sp>
      <p:pic>
        <p:nvPicPr>
          <p:cNvPr id="35844" name="Picture 4"/>
          <p:cNvPicPr>
            <a:picLocks noChangeAspect="1" noChangeArrowheads="1"/>
          </p:cNvPicPr>
          <p:nvPr/>
        </p:nvPicPr>
        <p:blipFill>
          <a:blip r:embed="rId2" cstate="print"/>
          <a:srcRect/>
          <a:stretch>
            <a:fillRect/>
          </a:stretch>
        </p:blipFill>
        <p:spPr bwMode="auto">
          <a:xfrm>
            <a:off x="6394450" y="57150"/>
            <a:ext cx="1965325" cy="2190750"/>
          </a:xfrm>
          <a:prstGeom prst="rect">
            <a:avLst/>
          </a:prstGeom>
          <a:noFill/>
          <a:ln w="9525">
            <a:noFill/>
            <a:miter lim="800000"/>
            <a:headEnd/>
            <a:tailEnd/>
          </a:ln>
        </p:spPr>
      </p:pic>
      <p:sp>
        <p:nvSpPr>
          <p:cNvPr id="5" name="Rectangle 4"/>
          <p:cNvSpPr/>
          <p:nvPr/>
        </p:nvSpPr>
        <p:spPr>
          <a:xfrm>
            <a:off x="8310563" y="1900238"/>
            <a:ext cx="1773237" cy="415925"/>
          </a:xfrm>
          <a:prstGeom prst="rect">
            <a:avLst/>
          </a:prstGeom>
        </p:spPr>
        <p:txBody>
          <a:bodyPr>
            <a:spAutoFit/>
          </a:bodyPr>
          <a:lstStyle/>
          <a:p>
            <a:pPr algn="just">
              <a:defRPr/>
            </a:pPr>
            <a:r>
              <a:rPr lang="en-US" sz="700" i="1" dirty="0">
                <a:latin typeface="+mj-lt"/>
              </a:rPr>
              <a:t>http://www.ethics.org.au/resources/ </a:t>
            </a:r>
            <a:r>
              <a:rPr lang="en-US" sz="700" i="1" dirty="0" err="1">
                <a:latin typeface="+mj-lt"/>
              </a:rPr>
              <a:t>img</a:t>
            </a:r>
            <a:r>
              <a:rPr lang="en-US" sz="700" i="1" dirty="0">
                <a:latin typeface="+mj-lt"/>
              </a:rPr>
              <a:t>/general-content/illustrations/ LE60-responsibility.jpg</a:t>
            </a:r>
          </a:p>
        </p:txBody>
      </p:sp>
      <p:pic>
        <p:nvPicPr>
          <p:cNvPr id="1026" name="Picture 2" descr="http://www.bepowersmart.org/images/logo_ma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84" y="1242003"/>
            <a:ext cx="2447925" cy="7715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28600" y="5661118"/>
            <a:ext cx="9433803" cy="1654799"/>
            <a:chOff x="228600" y="5612994"/>
            <a:chExt cx="9433803" cy="1654799"/>
          </a:xfrm>
        </p:grpSpPr>
        <p:sp>
          <p:nvSpPr>
            <p:cNvPr id="8" name="Rectangle 7"/>
            <p:cNvSpPr/>
            <p:nvPr/>
          </p:nvSpPr>
          <p:spPr>
            <a:xfrm>
              <a:off x="611812" y="5612994"/>
              <a:ext cx="8714181" cy="1654799"/>
            </a:xfrm>
            <a:prstGeom prst="rect">
              <a:avLst/>
            </a:prstGeom>
            <a:solidFill>
              <a:srgbClr val="00B050">
                <a:alpha val="30196"/>
              </a:srgbClr>
            </a:solidFill>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1147" y="5659924"/>
              <a:ext cx="7355513" cy="1480405"/>
            </a:xfrm>
            <a:prstGeom prst="rect">
              <a:avLst/>
            </a:prstGeom>
          </p:spPr>
          <p:txBody>
            <a:bodyPr wrap="square">
              <a:spAutoFit/>
            </a:bodyPr>
            <a:lstStyle/>
            <a:p>
              <a:pPr>
                <a:lnSpc>
                  <a:spcPct val="110000"/>
                </a:lnSpc>
                <a:spcBef>
                  <a:spcPts val="0"/>
                </a:spcBef>
                <a:defRPr/>
              </a:pPr>
              <a:r>
                <a:rPr lang="en-US" sz="2200" dirty="0">
                  <a:solidFill>
                    <a:srgbClr val="C00000"/>
                  </a:solidFill>
                </a:rPr>
                <a:t>"</a:t>
              </a:r>
              <a:r>
                <a:rPr lang="en-US" sz="2200" b="1" i="1" dirty="0">
                  <a:solidFill>
                    <a:srgbClr val="C00000"/>
                  </a:solidFill>
                  <a:effectLst>
                    <a:outerShdw blurRad="38100" dist="38100" dir="2700000" algn="tl">
                      <a:srgbClr val="C0C0C0"/>
                    </a:outerShdw>
                  </a:effectLst>
                </a:rPr>
                <a:t>Sustainable development is development that meets the needs of the present without compromising the ability of </a:t>
              </a:r>
              <a:r>
                <a:rPr lang="en-US" sz="2200" b="1" i="1" dirty="0">
                  <a:solidFill>
                    <a:srgbClr val="C00000"/>
                  </a:solidFill>
                  <a:effectLst>
                    <a:glow rad="101600">
                      <a:srgbClr val="FFFF00">
                        <a:alpha val="40000"/>
                      </a:srgbClr>
                    </a:glow>
                    <a:outerShdw blurRad="38100" dist="38100" dir="2700000" algn="tl">
                      <a:srgbClr val="C0C0C0"/>
                    </a:outerShdw>
                  </a:effectLst>
                </a:rPr>
                <a:t>future generations </a:t>
              </a:r>
              <a:r>
                <a:rPr lang="en-US" sz="2200" b="1" i="1" dirty="0">
                  <a:solidFill>
                    <a:srgbClr val="C00000"/>
                  </a:solidFill>
                  <a:effectLst>
                    <a:outerShdw blurRad="38100" dist="38100" dir="2700000" algn="tl">
                      <a:srgbClr val="C0C0C0"/>
                    </a:outerShdw>
                  </a:effectLst>
                </a:rPr>
                <a:t>to meet their own needs</a:t>
              </a:r>
              <a:r>
                <a:rPr lang="en-US" sz="2200" dirty="0">
                  <a:solidFill>
                    <a:srgbClr val="C00000"/>
                  </a:solidFill>
                </a:rPr>
                <a:t>."  </a:t>
              </a:r>
              <a:br>
                <a:rPr lang="en-US" sz="2400" dirty="0"/>
              </a:br>
              <a:r>
                <a:rPr lang="en-US" sz="1600" dirty="0">
                  <a:solidFill>
                    <a:schemeClr val="bg1">
                      <a:lumMod val="50000"/>
                    </a:schemeClr>
                  </a:solidFill>
                </a:rPr>
                <a:t>(</a:t>
              </a:r>
              <a:r>
                <a:rPr lang="en-US" sz="1400" i="1" dirty="0">
                  <a:solidFill>
                    <a:schemeClr val="bg1">
                      <a:lumMod val="50000"/>
                    </a:schemeClr>
                  </a:solidFill>
                </a:rPr>
                <a:t>Report of the </a:t>
              </a:r>
              <a:r>
                <a:rPr lang="en-US" sz="1400" i="1" dirty="0" err="1">
                  <a:solidFill>
                    <a:schemeClr val="bg1">
                      <a:lumMod val="50000"/>
                    </a:schemeClr>
                  </a:solidFill>
                </a:rPr>
                <a:t>Brundtland</a:t>
              </a:r>
              <a:r>
                <a:rPr lang="en-US" sz="1400" i="1" dirty="0">
                  <a:solidFill>
                    <a:schemeClr val="bg1">
                      <a:lumMod val="50000"/>
                    </a:schemeClr>
                  </a:solidFill>
                </a:rPr>
                <a:t> Commission, “Our Common Future”, Oxford U. Press, 1987 </a:t>
              </a:r>
              <a:r>
                <a:rPr lang="en-US" sz="1600" dirty="0">
                  <a:solidFill>
                    <a:schemeClr val="bg1">
                      <a:lumMod val="50000"/>
                    </a:schemeClr>
                  </a:solidFill>
                </a:rPr>
                <a:t>)</a:t>
              </a:r>
            </a:p>
          </p:txBody>
        </p:sp>
        <p:pic>
          <p:nvPicPr>
            <p:cNvPr id="10" name="Picture 6" descr="P71176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6660" y="5788890"/>
              <a:ext cx="1015743" cy="141653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B_ChocoGr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732126"/>
              <a:ext cx="1062547" cy="14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50195" y="288587"/>
            <a:ext cx="8035048" cy="936625"/>
          </a:xfrm>
        </p:spPr>
        <p:txBody>
          <a:bodyPr/>
          <a:lstStyle/>
          <a:p>
            <a:pPr>
              <a:defRPr/>
            </a:pPr>
            <a:r>
              <a:rPr lang="en-US" sz="4800" dirty="0"/>
              <a:t>The TI “Ethics Quick Test”</a:t>
            </a:r>
          </a:p>
        </p:txBody>
      </p:sp>
      <p:sp>
        <p:nvSpPr>
          <p:cNvPr id="12291" name="Rectangle 3"/>
          <p:cNvSpPr>
            <a:spLocks noGrp="1" noChangeArrowheads="1"/>
          </p:cNvSpPr>
          <p:nvPr>
            <p:ph type="body" idx="1"/>
          </p:nvPr>
        </p:nvSpPr>
        <p:spPr>
          <a:xfrm>
            <a:off x="727045" y="6596401"/>
            <a:ext cx="4712998" cy="704850"/>
          </a:xfrm>
        </p:spPr>
        <p:txBody>
          <a:bodyPr/>
          <a:lstStyle/>
          <a:p>
            <a:pPr marL="0" indent="0">
              <a:lnSpc>
                <a:spcPct val="105000"/>
              </a:lnSpc>
              <a:buFontTx/>
              <a:buNone/>
            </a:pPr>
            <a:r>
              <a:rPr lang="en-US" sz="1200" i="1" dirty="0">
                <a:solidFill>
                  <a:schemeClr val="tx1">
                    <a:lumMod val="65000"/>
                    <a:lumOff val="35000"/>
                  </a:schemeClr>
                </a:solidFill>
                <a:latin typeface="Calibri" panose="020F0502020204030204" pitchFamily="34" charset="0"/>
              </a:rPr>
              <a:t>This information is provided to TI employees on a business-card size mini-pamphlet to carry with them. </a:t>
            </a:r>
            <a:br>
              <a:rPr lang="en-US" sz="1200" i="1" dirty="0">
                <a:solidFill>
                  <a:schemeClr val="tx1">
                    <a:lumMod val="65000"/>
                    <a:lumOff val="35000"/>
                  </a:schemeClr>
                </a:solidFill>
                <a:latin typeface="Calibri" panose="020F0502020204030204" pitchFamily="34" charset="0"/>
              </a:rPr>
            </a:br>
            <a:r>
              <a:rPr lang="en-US" sz="1100" i="1" dirty="0">
                <a:solidFill>
                  <a:schemeClr val="tx1">
                    <a:lumMod val="65000"/>
                    <a:lumOff val="35000"/>
                  </a:schemeClr>
                </a:solidFill>
                <a:latin typeface="Calibri" panose="020F0502020204030204" pitchFamily="34" charset="0"/>
              </a:rPr>
              <a:t>(from:  http://www.ti.com/corp/docs/company/flipbooks/code/)</a:t>
            </a:r>
            <a:endParaRPr lang="en-US" sz="1200" i="1" dirty="0">
              <a:solidFill>
                <a:schemeClr val="tx1">
                  <a:lumMod val="65000"/>
                  <a:lumOff val="35000"/>
                </a:schemeClr>
              </a:solidFill>
              <a:latin typeface="Calibri" panose="020F0502020204030204" pitchFamily="34" charset="0"/>
            </a:endParaRPr>
          </a:p>
        </p:txBody>
      </p:sp>
      <p:pic>
        <p:nvPicPr>
          <p:cNvPr id="5" name="Picture 4"/>
          <p:cNvPicPr>
            <a:picLocks noChangeAspect="1"/>
          </p:cNvPicPr>
          <p:nvPr/>
        </p:nvPicPr>
        <p:blipFill>
          <a:blip r:embed="rId2"/>
          <a:stretch>
            <a:fillRect/>
          </a:stretch>
        </p:blipFill>
        <p:spPr>
          <a:xfrm>
            <a:off x="804974" y="1989476"/>
            <a:ext cx="4577677" cy="4405746"/>
          </a:xfrm>
          <a:prstGeom prst="rect">
            <a:avLst/>
          </a:prstGeom>
          <a:ln>
            <a:noFill/>
          </a:ln>
          <a:effectLst>
            <a:outerShdw blurRad="292100" dist="139700" dir="2700000" algn="tl" rotWithShape="0">
              <a:srgbClr val="333333">
                <a:alpha val="65000"/>
              </a:srgbClr>
            </a:outerShdw>
          </a:effectLst>
        </p:spPr>
      </p:pic>
      <p:pic>
        <p:nvPicPr>
          <p:cNvPr id="4098" name="Picture 2" descr="Image result for litmus test">
            <a:extLst>
              <a:ext uri="{FF2B5EF4-FFF2-40B4-BE49-F238E27FC236}">
                <a16:creationId xmlns:a16="http://schemas.microsoft.com/office/drawing/2014/main" id="{FB5DC597-74F0-479E-8EFA-B132650BF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816" y="3093396"/>
            <a:ext cx="3770829" cy="251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93541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27038" y="361950"/>
            <a:ext cx="9494837" cy="842963"/>
          </a:xfrm>
        </p:spPr>
        <p:txBody>
          <a:bodyPr/>
          <a:lstStyle/>
          <a:p>
            <a:pPr>
              <a:defRPr/>
            </a:pPr>
            <a:r>
              <a:rPr lang="en-US" dirty="0"/>
              <a:t>ABET Program Outcomes:  </a:t>
            </a:r>
            <a:r>
              <a:rPr lang="en-US" i="1" dirty="0">
                <a:solidFill>
                  <a:srgbClr val="C00000"/>
                </a:solidFill>
              </a:rPr>
              <a:t>Ethics</a:t>
            </a:r>
          </a:p>
        </p:txBody>
      </p:sp>
      <p:sp>
        <p:nvSpPr>
          <p:cNvPr id="198659" name="Rectangle 3"/>
          <p:cNvSpPr>
            <a:spLocks noGrp="1" noChangeArrowheads="1"/>
          </p:cNvSpPr>
          <p:nvPr>
            <p:ph type="body" idx="1"/>
          </p:nvPr>
        </p:nvSpPr>
        <p:spPr>
          <a:xfrm>
            <a:off x="487363" y="1585913"/>
            <a:ext cx="8626475" cy="6072187"/>
          </a:xfrm>
        </p:spPr>
        <p:txBody>
          <a:bodyPr/>
          <a:lstStyle/>
          <a:p>
            <a:pPr>
              <a:buFontTx/>
              <a:buNone/>
              <a:defRPr/>
            </a:pPr>
            <a:r>
              <a:rPr lang="en-US" sz="1800" dirty="0"/>
              <a:t>Engineering programs must demonstrate that their graduates have</a:t>
            </a:r>
          </a:p>
          <a:p>
            <a:pPr>
              <a:defRPr/>
            </a:pPr>
            <a:r>
              <a:rPr lang="en-US" sz="1800" dirty="0"/>
              <a:t>Ability to apply knowledge of mathematics, science, engineering</a:t>
            </a:r>
          </a:p>
          <a:p>
            <a:pPr>
              <a:defRPr/>
            </a:pPr>
            <a:r>
              <a:rPr lang="en-US" sz="1800" dirty="0"/>
              <a:t>Ability to design and conduct experiments, analyze and interpret data</a:t>
            </a:r>
          </a:p>
          <a:p>
            <a:pPr>
              <a:defRPr/>
            </a:pPr>
            <a:r>
              <a:rPr lang="en-US" sz="1800" dirty="0"/>
              <a:t>Ability to design system, component, or process</a:t>
            </a:r>
          </a:p>
          <a:p>
            <a:pPr>
              <a:defRPr/>
            </a:pPr>
            <a:r>
              <a:rPr lang="en-US" sz="1800" dirty="0"/>
              <a:t>Ability to function on multidisciplinary teams</a:t>
            </a:r>
          </a:p>
          <a:p>
            <a:pPr>
              <a:defRPr/>
            </a:pPr>
            <a:r>
              <a:rPr lang="en-US" sz="1800" dirty="0"/>
              <a:t>Ability to identify, formulate, and solve engineering problems</a:t>
            </a:r>
          </a:p>
          <a:p>
            <a:pPr>
              <a:defRPr/>
            </a:pPr>
            <a:r>
              <a:rPr lang="en-US" sz="1800" i="1" dirty="0">
                <a:solidFill>
                  <a:srgbClr val="C00000"/>
                </a:solidFill>
              </a:rPr>
              <a:t>An understanding of professional and ethical responsibility</a:t>
            </a:r>
          </a:p>
          <a:p>
            <a:pPr>
              <a:defRPr/>
            </a:pPr>
            <a:r>
              <a:rPr lang="en-US" sz="1800" dirty="0"/>
              <a:t>Ability to communicate effectively</a:t>
            </a:r>
          </a:p>
          <a:p>
            <a:pPr>
              <a:defRPr/>
            </a:pPr>
            <a:r>
              <a:rPr lang="en-US" sz="1800" i="1" dirty="0">
                <a:solidFill>
                  <a:srgbClr val="FF9900"/>
                </a:solidFill>
              </a:rPr>
              <a:t>Broad education necessary to understand engineering impact in a global and societal context</a:t>
            </a:r>
          </a:p>
          <a:p>
            <a:pPr>
              <a:defRPr/>
            </a:pPr>
            <a:r>
              <a:rPr lang="en-US" sz="1800" i="1" dirty="0">
                <a:solidFill>
                  <a:srgbClr val="FF9900"/>
                </a:solidFill>
              </a:rPr>
              <a:t>Recognition of need for and ability to engage in life-long learning</a:t>
            </a:r>
          </a:p>
          <a:p>
            <a:pPr>
              <a:defRPr/>
            </a:pPr>
            <a:r>
              <a:rPr lang="en-US" sz="1800" i="1" dirty="0">
                <a:solidFill>
                  <a:srgbClr val="FF9900"/>
                </a:solidFill>
              </a:rPr>
              <a:t>Knowledge of contemporary issues</a:t>
            </a:r>
          </a:p>
          <a:p>
            <a:pPr>
              <a:defRPr/>
            </a:pPr>
            <a:r>
              <a:rPr lang="en-US" sz="1800" dirty="0"/>
              <a:t>Ability to use techniques, skills and modern engineering tools necessary for engineering practice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4625"/>
            <a:ext cx="8850313" cy="936625"/>
          </a:xfrm>
        </p:spPr>
        <p:txBody>
          <a:bodyPr/>
          <a:lstStyle/>
          <a:p>
            <a:pPr>
              <a:defRPr/>
            </a:pPr>
            <a:r>
              <a:rPr lang="en-US" sz="4800" dirty="0"/>
              <a:t>Why Now??</a:t>
            </a:r>
          </a:p>
        </p:txBody>
      </p:sp>
      <p:sp>
        <p:nvSpPr>
          <p:cNvPr id="3" name="Content Placeholder 2"/>
          <p:cNvSpPr>
            <a:spLocks noGrp="1"/>
          </p:cNvSpPr>
          <p:nvPr>
            <p:ph idx="1"/>
          </p:nvPr>
        </p:nvSpPr>
        <p:spPr>
          <a:xfrm>
            <a:off x="196850" y="1796135"/>
            <a:ext cx="8431584" cy="1963102"/>
          </a:xfrm>
        </p:spPr>
        <p:txBody>
          <a:bodyPr/>
          <a:lstStyle/>
          <a:p>
            <a:pPr marL="182880" indent="-182880">
              <a:lnSpc>
                <a:spcPct val="110000"/>
              </a:lnSpc>
              <a:spcBef>
                <a:spcPts val="600"/>
              </a:spcBef>
              <a:buFontTx/>
              <a:buNone/>
              <a:defRPr/>
            </a:pPr>
            <a:r>
              <a:rPr lang="en-US" sz="1800" b="1" dirty="0">
                <a:solidFill>
                  <a:srgbClr val="C00000"/>
                </a:solidFill>
              </a:rPr>
              <a:t>Hungarian President Resigns Amid Plagiarism Scandal;   NYT,  April 2, 2012</a:t>
            </a:r>
          </a:p>
          <a:p>
            <a:pPr marL="0" indent="0">
              <a:lnSpc>
                <a:spcPct val="110000"/>
              </a:lnSpc>
              <a:spcBef>
                <a:spcPts val="800"/>
              </a:spcBef>
              <a:buFontTx/>
              <a:buNone/>
              <a:defRPr/>
            </a:pPr>
            <a:r>
              <a:rPr lang="en-US" sz="1800" dirty="0"/>
              <a:t>The president of Hungary, Pal Schmitt, resigned amid storm of </a:t>
            </a:r>
            <a:br>
              <a:rPr lang="en-US" sz="1800" dirty="0"/>
            </a:br>
            <a:r>
              <a:rPr lang="en-US" sz="1800" dirty="0"/>
              <a:t>criticism over […]allegations of plagiarism in his 1992 doctoral </a:t>
            </a:r>
            <a:br>
              <a:rPr lang="en-US" sz="1800" dirty="0"/>
            </a:br>
            <a:r>
              <a:rPr lang="en-US" sz="1800" dirty="0"/>
              <a:t>thesis. His resignation followed after the university in Budapest</a:t>
            </a:r>
            <a:br>
              <a:rPr lang="en-US" sz="1800" dirty="0"/>
            </a:br>
            <a:r>
              <a:rPr lang="en-US" sz="1800" dirty="0"/>
              <a:t>stripped his doctoral degree from him a week earlier.</a:t>
            </a:r>
          </a:p>
        </p:txBody>
      </p:sp>
      <p:sp>
        <p:nvSpPr>
          <p:cNvPr id="8196" name="TextBox 3"/>
          <p:cNvSpPr txBox="1">
            <a:spLocks noChangeArrowheads="1"/>
          </p:cNvSpPr>
          <p:nvPr/>
        </p:nvSpPr>
        <p:spPr bwMode="auto">
          <a:xfrm>
            <a:off x="383588" y="7080559"/>
            <a:ext cx="7582525" cy="507831"/>
          </a:xfrm>
          <a:prstGeom prst="rect">
            <a:avLst/>
          </a:prstGeom>
          <a:noFill/>
          <a:ln w="9525">
            <a:noFill/>
            <a:miter lim="800000"/>
            <a:headEnd/>
            <a:tailEnd/>
          </a:ln>
        </p:spPr>
        <p:txBody>
          <a:bodyPr wrap="none">
            <a:spAutoFit/>
          </a:bodyPr>
          <a:lstStyle/>
          <a:p>
            <a:r>
              <a:rPr lang="en-US" sz="900" i="1" baseline="30000" dirty="0"/>
              <a:t>1</a:t>
            </a:r>
            <a:r>
              <a:rPr lang="en-US" sz="900" i="1" dirty="0"/>
              <a:t> http://www.nytimes.com/2012/04/03/world/europe/hungarian-president-pal-schmitt-resigns-amid-plagiarism-scandal.html; accessed on 09/18/12</a:t>
            </a:r>
          </a:p>
          <a:p>
            <a:r>
              <a:rPr lang="en-US" sz="900" i="1" baseline="30000" dirty="0"/>
              <a:t>2</a:t>
            </a:r>
            <a:r>
              <a:rPr lang="en-US" sz="900" i="1" dirty="0"/>
              <a:t> </a:t>
            </a:r>
            <a:r>
              <a:rPr lang="en-US" sz="900" i="1" dirty="0">
                <a:hlinkClick r:id="rId2"/>
              </a:rPr>
              <a:t>http://articles.cnn.com/2011-03-01/world/germany.politics_1_defense-minister-plagiarism-scandal-guttenberg</a:t>
            </a:r>
            <a:r>
              <a:rPr lang="en-US" sz="900" i="1" dirty="0"/>
              <a:t>;  accessed on 09/18/12</a:t>
            </a:r>
          </a:p>
          <a:p>
            <a:r>
              <a:rPr lang="en-US" sz="900" i="1" baseline="30000" dirty="0"/>
              <a:t>3</a:t>
            </a:r>
            <a:r>
              <a:rPr lang="en-US" sz="900" i="1" dirty="0"/>
              <a:t> </a:t>
            </a:r>
            <a:r>
              <a:rPr lang="en-US" sz="900" i="1" dirty="0">
                <a:hlinkClick r:id="rId3"/>
              </a:rPr>
              <a:t>http://articles.latimes.com/2012/may/14/business/la-fi-yahoo-thompson-resigns-20120514</a:t>
            </a:r>
            <a:r>
              <a:rPr lang="en-US" sz="900" i="1" dirty="0"/>
              <a:t>;   accessed on 09/18/12</a:t>
            </a:r>
          </a:p>
        </p:txBody>
      </p:sp>
      <p:pic>
        <p:nvPicPr>
          <p:cNvPr id="1026" name="Picture 2" descr="http://static.guim.co.uk/sys-images/Guardian/Pix/pictures/2012/4/2/1333369467834/Pal-Schmitt-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879" y="2166060"/>
            <a:ext cx="2055110" cy="1233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83588" y="3760633"/>
            <a:ext cx="9611628" cy="1665506"/>
            <a:chOff x="383588" y="3802519"/>
            <a:chExt cx="9611628" cy="1665506"/>
          </a:xfrm>
        </p:grpSpPr>
        <p:sp>
          <p:nvSpPr>
            <p:cNvPr id="4" name="Rectangle 3"/>
            <p:cNvSpPr/>
            <p:nvPr/>
          </p:nvSpPr>
          <p:spPr>
            <a:xfrm>
              <a:off x="2613977" y="3802519"/>
              <a:ext cx="7381239" cy="1400383"/>
            </a:xfrm>
            <a:prstGeom prst="rect">
              <a:avLst/>
            </a:prstGeom>
          </p:spPr>
          <p:txBody>
            <a:bodyPr wrap="square">
              <a:spAutoFit/>
            </a:bodyPr>
            <a:lstStyle/>
            <a:p>
              <a:pPr>
                <a:spcAft>
                  <a:spcPts val="600"/>
                </a:spcAft>
              </a:pPr>
              <a:r>
                <a:rPr lang="en-US" sz="2000" b="1" dirty="0">
                  <a:solidFill>
                    <a:srgbClr val="C00000"/>
                  </a:solidFill>
                  <a:latin typeface="Old English Text MT" pitchFamily="66" charset="0"/>
                </a:rPr>
                <a:t>German defense minister quits in plagiarism scandal;  </a:t>
              </a:r>
              <a:r>
                <a:rPr lang="en-US" sz="1600" b="1" i="1" dirty="0">
                  <a:solidFill>
                    <a:srgbClr val="C00000"/>
                  </a:solidFill>
                  <a:latin typeface="+mj-lt"/>
                </a:rPr>
                <a:t>CNN, 03/01/11</a:t>
              </a:r>
            </a:p>
            <a:p>
              <a:r>
                <a:rPr lang="en-US" sz="2000" dirty="0">
                  <a:solidFill>
                    <a:srgbClr val="002060"/>
                  </a:solidFill>
                  <a:latin typeface="Old English Text MT" pitchFamily="66" charset="0"/>
                </a:rPr>
                <a:t>German Defense Minister Karl-Theodor </a:t>
              </a:r>
              <a:r>
                <a:rPr lang="en-US" sz="2000" dirty="0" err="1">
                  <a:solidFill>
                    <a:srgbClr val="002060"/>
                  </a:solidFill>
                  <a:latin typeface="Old English Text MT" pitchFamily="66" charset="0"/>
                </a:rPr>
                <a:t>Freiherr</a:t>
              </a:r>
              <a:r>
                <a:rPr lang="en-US" sz="2000" dirty="0">
                  <a:solidFill>
                    <a:srgbClr val="002060"/>
                  </a:solidFill>
                  <a:latin typeface="Old English Text MT" pitchFamily="66" charset="0"/>
                </a:rPr>
                <a:t> </a:t>
              </a:r>
              <a:r>
                <a:rPr lang="en-US" sz="2000" dirty="0" err="1">
                  <a:solidFill>
                    <a:srgbClr val="002060"/>
                  </a:solidFill>
                  <a:latin typeface="Old English Text MT" pitchFamily="66" charset="0"/>
                </a:rPr>
                <a:t>zu</a:t>
              </a:r>
              <a:r>
                <a:rPr lang="en-US" sz="2000" dirty="0">
                  <a:solidFill>
                    <a:srgbClr val="002060"/>
                  </a:solidFill>
                  <a:latin typeface="Old English Text MT" pitchFamily="66" charset="0"/>
                </a:rPr>
                <a:t> Guttenberg resigned Tuesday, in the wake of claims that he had plagiarized parts of his doctoral dissertation.  Guttenberg is quitting all political posts..."</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88" y="3857683"/>
              <a:ext cx="2230390" cy="1610342"/>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grpSp>
        <p:nvGrpSpPr>
          <p:cNvPr id="7" name="Group 6"/>
          <p:cNvGrpSpPr/>
          <p:nvPr/>
        </p:nvGrpSpPr>
        <p:grpSpPr>
          <a:xfrm>
            <a:off x="458690" y="5535792"/>
            <a:ext cx="9072258" cy="1573982"/>
            <a:chOff x="458690" y="5622291"/>
            <a:chExt cx="9072258" cy="1573982"/>
          </a:xfrm>
        </p:grpSpPr>
        <p:pic>
          <p:nvPicPr>
            <p:cNvPr id="1029" name="Picture 5" descr="http://static.techspot.com/images/teaser/scott-thomps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3287" y="5622291"/>
              <a:ext cx="1337661" cy="1573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58690" y="5848371"/>
              <a:ext cx="7862349" cy="1092607"/>
            </a:xfrm>
            <a:prstGeom prst="rect">
              <a:avLst/>
            </a:prstGeom>
          </p:spPr>
          <p:txBody>
            <a:bodyPr wrap="square">
              <a:spAutoFit/>
            </a:bodyPr>
            <a:lstStyle/>
            <a:p>
              <a:pPr>
                <a:spcAft>
                  <a:spcPts val="600"/>
                </a:spcAft>
              </a:pPr>
              <a:r>
                <a:rPr lang="en-US" sz="2000" b="1" dirty="0">
                  <a:solidFill>
                    <a:srgbClr val="C00000"/>
                  </a:solidFill>
                  <a:latin typeface="Calibri" pitchFamily="34" charset="0"/>
                  <a:cs typeface="Calibri" pitchFamily="34" charset="0"/>
                </a:rPr>
                <a:t>Yahoo CEO resigns over resume discrepancy; LA Times, May 14, 2012</a:t>
              </a:r>
            </a:p>
            <a:p>
              <a:r>
                <a:rPr lang="en-US" sz="2000" dirty="0">
                  <a:solidFill>
                    <a:srgbClr val="002060"/>
                  </a:solidFill>
                  <a:latin typeface="Calibri" pitchFamily="34" charset="0"/>
                  <a:cs typeface="Calibri" pitchFamily="34" charset="0"/>
                </a:rPr>
                <a:t>CEO Scott Thompson steps down after a dissident shareholder calls attention to an apparent misrepresentation of his college credentials.</a:t>
              </a:r>
            </a:p>
          </p:txBody>
        </p:sp>
      </p:grpSp>
    </p:spTree>
    <p:extLst>
      <p:ext uri="{BB962C8B-B14F-4D97-AF65-F5344CB8AC3E}">
        <p14:creationId xmlns:p14="http://schemas.microsoft.com/office/powerpoint/2010/main" val="5968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25" y="152400"/>
            <a:ext cx="9790550" cy="936625"/>
          </a:xfrm>
          <a:effectLst>
            <a:outerShdw blurRad="50800" dist="38100" dir="2700000" algn="tl" rotWithShape="0">
              <a:prstClr val="black">
                <a:alpha val="40000"/>
              </a:prstClr>
            </a:outerShdw>
          </a:effectLst>
        </p:spPr>
        <p:txBody>
          <a:bodyPr/>
          <a:lstStyle/>
          <a:p>
            <a:pPr>
              <a:defRPr/>
            </a:pPr>
            <a:r>
              <a:rPr lang="en-US" dirty="0"/>
              <a:t>This Summer In Business News</a:t>
            </a:r>
          </a:p>
        </p:txBody>
      </p:sp>
      <p:sp>
        <p:nvSpPr>
          <p:cNvPr id="5" name="Rectangle 4">
            <a:extLst>
              <a:ext uri="{FF2B5EF4-FFF2-40B4-BE49-F238E27FC236}">
                <a16:creationId xmlns:a16="http://schemas.microsoft.com/office/drawing/2014/main" id="{D10B75CA-341D-4D25-8319-5C8773D95FCB}"/>
              </a:ext>
            </a:extLst>
          </p:cNvPr>
          <p:cNvSpPr/>
          <p:nvPr/>
        </p:nvSpPr>
        <p:spPr>
          <a:xfrm>
            <a:off x="413430" y="2277306"/>
            <a:ext cx="9173181" cy="5083251"/>
          </a:xfrm>
          <a:prstGeom prst="rect">
            <a:avLst/>
          </a:prstGeom>
        </p:spPr>
        <p:txBody>
          <a:bodyPr wrap="square">
            <a:spAutoFit/>
          </a:bodyPr>
          <a:lstStyle/>
          <a:p>
            <a:pPr marL="274320" indent="-274320">
              <a:lnSpc>
                <a:spcPct val="110000"/>
              </a:lnSpc>
              <a:spcBef>
                <a:spcPts val="2400"/>
              </a:spcBef>
              <a:buFont typeface="Arial" panose="020B0604020202020204" pitchFamily="34" charset="0"/>
              <a:buChar char="•"/>
            </a:pPr>
            <a:r>
              <a:rPr lang="en-US" sz="2200" i="1" dirty="0"/>
              <a:t>07/17/18</a:t>
            </a:r>
            <a:r>
              <a:rPr lang="en-US" sz="2200" dirty="0"/>
              <a:t>:  </a:t>
            </a:r>
            <a:r>
              <a:rPr lang="en-US" sz="2200" b="1" dirty="0"/>
              <a:t>Texas Instruments CEO Bryan </a:t>
            </a:r>
            <a:r>
              <a:rPr lang="en-US" sz="2200" b="1" dirty="0" err="1"/>
              <a:t>Cutcher</a:t>
            </a:r>
            <a:r>
              <a:rPr lang="en-US" sz="2200" b="1" dirty="0"/>
              <a:t> resigns</a:t>
            </a:r>
            <a:r>
              <a:rPr lang="en-US" sz="2200" dirty="0"/>
              <a:t> </a:t>
            </a:r>
            <a:br>
              <a:rPr lang="en-US" sz="2200" dirty="0"/>
            </a:br>
            <a:r>
              <a:rPr lang="en-US" sz="2200" dirty="0"/>
              <a:t>because of personal behavior that violated the company's code </a:t>
            </a:r>
            <a:br>
              <a:rPr lang="en-US" sz="2200" dirty="0"/>
            </a:br>
            <a:r>
              <a:rPr lang="en-US" sz="2200" dirty="0"/>
              <a:t>of conduct.</a:t>
            </a:r>
          </a:p>
          <a:p>
            <a:pPr marL="274320" indent="-274320">
              <a:lnSpc>
                <a:spcPct val="110000"/>
              </a:lnSpc>
              <a:spcBef>
                <a:spcPts val="2400"/>
              </a:spcBef>
              <a:buFont typeface="Arial" panose="020B0604020202020204" pitchFamily="34" charset="0"/>
              <a:buChar char="•"/>
            </a:pPr>
            <a:r>
              <a:rPr lang="en-US" sz="2200" i="1" dirty="0"/>
              <a:t>07/05/18</a:t>
            </a:r>
            <a:r>
              <a:rPr lang="en-US" sz="2200" dirty="0"/>
              <a:t>:   </a:t>
            </a:r>
            <a:r>
              <a:rPr lang="en-US" sz="2200" b="1" dirty="0"/>
              <a:t>E.P.A. Chief Scott Pruitt </a:t>
            </a:r>
            <a:r>
              <a:rPr lang="en-US" sz="2200" dirty="0"/>
              <a:t>resigns under  </a:t>
            </a:r>
            <a:br>
              <a:rPr lang="en-US" sz="2200" dirty="0"/>
            </a:br>
            <a:r>
              <a:rPr lang="en-US" sz="2200" dirty="0"/>
              <a:t>a cloud of ethics scandals (too many to list here…)</a:t>
            </a:r>
          </a:p>
          <a:p>
            <a:pPr marL="274320" indent="-274320">
              <a:lnSpc>
                <a:spcPct val="110000"/>
              </a:lnSpc>
              <a:spcBef>
                <a:spcPts val="2400"/>
              </a:spcBef>
              <a:buFont typeface="Arial" panose="020B0604020202020204" pitchFamily="34" charset="0"/>
              <a:buChar char="•"/>
            </a:pPr>
            <a:r>
              <a:rPr lang="en-US" sz="2200" i="1" dirty="0"/>
              <a:t>07/03/18</a:t>
            </a:r>
            <a:r>
              <a:rPr lang="en-US" sz="2200" dirty="0"/>
              <a:t>:  </a:t>
            </a:r>
            <a:r>
              <a:rPr lang="en-US" sz="2200" b="1" dirty="0"/>
              <a:t>Barnes &amp; Noble fires CEO Demos </a:t>
            </a:r>
            <a:r>
              <a:rPr lang="en-US" sz="2200" b="1" dirty="0" err="1"/>
              <a:t>Parneros</a:t>
            </a:r>
            <a:r>
              <a:rPr lang="en-US" sz="2200" dirty="0"/>
              <a:t>. </a:t>
            </a:r>
            <a:br>
              <a:rPr lang="en-US" sz="2200" dirty="0"/>
            </a:br>
            <a:r>
              <a:rPr lang="en-US" sz="2200" dirty="0"/>
              <a:t>B&amp;N did not announce a specific reason for the firing</a:t>
            </a:r>
            <a:br>
              <a:rPr lang="en-US" sz="2200" dirty="0"/>
            </a:br>
            <a:r>
              <a:rPr lang="en-US" sz="2200" dirty="0"/>
              <a:t>(“for violating company policies”).</a:t>
            </a:r>
          </a:p>
          <a:p>
            <a:pPr marL="274320" indent="-274320">
              <a:lnSpc>
                <a:spcPct val="110000"/>
              </a:lnSpc>
              <a:spcBef>
                <a:spcPts val="2400"/>
              </a:spcBef>
              <a:buFont typeface="Arial" panose="020B0604020202020204" pitchFamily="34" charset="0"/>
              <a:buChar char="•"/>
            </a:pPr>
            <a:r>
              <a:rPr lang="en-US" sz="2200" i="1" dirty="0"/>
              <a:t>06/21/18</a:t>
            </a:r>
            <a:r>
              <a:rPr lang="en-US" sz="2200" dirty="0"/>
              <a:t>: </a:t>
            </a:r>
            <a:r>
              <a:rPr lang="en-US" sz="2200" b="1" dirty="0"/>
              <a:t>Intel CEO Brian </a:t>
            </a:r>
            <a:r>
              <a:rPr lang="en-US" sz="2200" b="1" dirty="0" err="1"/>
              <a:t>Krzanich</a:t>
            </a:r>
            <a:r>
              <a:rPr lang="en-US" sz="2200" b="1" dirty="0"/>
              <a:t> resigns </a:t>
            </a:r>
            <a:br>
              <a:rPr lang="en-US" sz="2200" b="1" dirty="0"/>
            </a:br>
            <a:r>
              <a:rPr lang="en-US" sz="2200" dirty="0"/>
              <a:t>after the company learned of a "past consensual </a:t>
            </a:r>
            <a:br>
              <a:rPr lang="en-US" sz="2200" dirty="0"/>
            </a:br>
            <a:r>
              <a:rPr lang="en-US" sz="2200" dirty="0"/>
              <a:t>relationship with an Intel employee."</a:t>
            </a:r>
          </a:p>
        </p:txBody>
      </p:sp>
      <p:sp>
        <p:nvSpPr>
          <p:cNvPr id="3" name="TextBox 2">
            <a:extLst>
              <a:ext uri="{FF2B5EF4-FFF2-40B4-BE49-F238E27FC236}">
                <a16:creationId xmlns:a16="http://schemas.microsoft.com/office/drawing/2014/main" id="{B35CB18A-9C1B-4F84-90FF-51D622C88DAB}"/>
              </a:ext>
            </a:extLst>
          </p:cNvPr>
          <p:cNvSpPr txBox="1"/>
          <p:nvPr/>
        </p:nvSpPr>
        <p:spPr>
          <a:xfrm>
            <a:off x="488646" y="1293779"/>
            <a:ext cx="5096267" cy="369332"/>
          </a:xfrm>
          <a:prstGeom prst="rect">
            <a:avLst/>
          </a:prstGeom>
          <a:noFill/>
        </p:spPr>
        <p:txBody>
          <a:bodyPr wrap="none" rtlCol="0">
            <a:spAutoFit/>
          </a:bodyPr>
          <a:lstStyle/>
          <a:p>
            <a:r>
              <a:rPr lang="en-US" i="1" dirty="0"/>
              <a:t>The pace is accelerating (at least in business…)</a:t>
            </a:r>
          </a:p>
        </p:txBody>
      </p:sp>
      <p:pic>
        <p:nvPicPr>
          <p:cNvPr id="4" name="Picture 3">
            <a:extLst>
              <a:ext uri="{FF2B5EF4-FFF2-40B4-BE49-F238E27FC236}">
                <a16:creationId xmlns:a16="http://schemas.microsoft.com/office/drawing/2014/main" id="{DE8953BC-B780-43FB-B115-AB54326AFCED}"/>
              </a:ext>
            </a:extLst>
          </p:cNvPr>
          <p:cNvPicPr>
            <a:picLocks noChangeAspect="1"/>
          </p:cNvPicPr>
          <p:nvPr/>
        </p:nvPicPr>
        <p:blipFill>
          <a:blip r:embed="rId2"/>
          <a:stretch>
            <a:fillRect/>
          </a:stretch>
        </p:blipFill>
        <p:spPr>
          <a:xfrm>
            <a:off x="9052380" y="1970439"/>
            <a:ext cx="1090461" cy="1543920"/>
          </a:xfrm>
          <a:prstGeom prst="rect">
            <a:avLst/>
          </a:prstGeom>
        </p:spPr>
      </p:pic>
      <p:pic>
        <p:nvPicPr>
          <p:cNvPr id="7" name="Picture 6">
            <a:extLst>
              <a:ext uri="{FF2B5EF4-FFF2-40B4-BE49-F238E27FC236}">
                <a16:creationId xmlns:a16="http://schemas.microsoft.com/office/drawing/2014/main" id="{CCE7DACB-DE51-4C20-9115-7A80AB4B3347}"/>
              </a:ext>
            </a:extLst>
          </p:cNvPr>
          <p:cNvPicPr>
            <a:picLocks noChangeAspect="1"/>
          </p:cNvPicPr>
          <p:nvPr/>
        </p:nvPicPr>
        <p:blipFill>
          <a:blip r:embed="rId3"/>
          <a:stretch>
            <a:fillRect/>
          </a:stretch>
        </p:blipFill>
        <p:spPr>
          <a:xfrm>
            <a:off x="7429839" y="3514358"/>
            <a:ext cx="1622541" cy="1138200"/>
          </a:xfrm>
          <a:prstGeom prst="rect">
            <a:avLst/>
          </a:prstGeom>
        </p:spPr>
      </p:pic>
      <p:pic>
        <p:nvPicPr>
          <p:cNvPr id="8" name="Picture 7">
            <a:extLst>
              <a:ext uri="{FF2B5EF4-FFF2-40B4-BE49-F238E27FC236}">
                <a16:creationId xmlns:a16="http://schemas.microsoft.com/office/drawing/2014/main" id="{7DF12605-B1AE-4D78-BACB-1F7F4D647492}"/>
              </a:ext>
            </a:extLst>
          </p:cNvPr>
          <p:cNvPicPr>
            <a:picLocks noChangeAspect="1"/>
          </p:cNvPicPr>
          <p:nvPr/>
        </p:nvPicPr>
        <p:blipFill>
          <a:blip r:embed="rId4"/>
          <a:stretch>
            <a:fillRect/>
          </a:stretch>
        </p:blipFill>
        <p:spPr>
          <a:xfrm>
            <a:off x="9074487" y="4652558"/>
            <a:ext cx="1068354" cy="1323115"/>
          </a:xfrm>
          <a:prstGeom prst="rect">
            <a:avLst/>
          </a:prstGeom>
        </p:spPr>
      </p:pic>
      <p:pic>
        <p:nvPicPr>
          <p:cNvPr id="9" name="Picture 8">
            <a:extLst>
              <a:ext uri="{FF2B5EF4-FFF2-40B4-BE49-F238E27FC236}">
                <a16:creationId xmlns:a16="http://schemas.microsoft.com/office/drawing/2014/main" id="{7D7354C8-6FD8-4237-9B70-1A8BA653EEC0}"/>
              </a:ext>
            </a:extLst>
          </p:cNvPr>
          <p:cNvPicPr>
            <a:picLocks noChangeAspect="1"/>
          </p:cNvPicPr>
          <p:nvPr/>
        </p:nvPicPr>
        <p:blipFill>
          <a:blip r:embed="rId5"/>
          <a:stretch>
            <a:fillRect/>
          </a:stretch>
        </p:blipFill>
        <p:spPr>
          <a:xfrm>
            <a:off x="7402121" y="5975673"/>
            <a:ext cx="1701794" cy="1456262"/>
          </a:xfrm>
          <a:prstGeom prst="rect">
            <a:avLst/>
          </a:prstGeom>
        </p:spPr>
      </p:pic>
    </p:spTree>
    <p:extLst>
      <p:ext uri="{BB962C8B-B14F-4D97-AF65-F5344CB8AC3E}">
        <p14:creationId xmlns:p14="http://schemas.microsoft.com/office/powerpoint/2010/main" val="361340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defRPr/>
            </a:pPr>
            <a:r>
              <a:rPr lang="en-US"/>
              <a:t>Project &amp; Grading</a:t>
            </a:r>
          </a:p>
        </p:txBody>
      </p:sp>
      <p:sp>
        <p:nvSpPr>
          <p:cNvPr id="10243" name="Rectangle 3"/>
          <p:cNvSpPr>
            <a:spLocks noGrp="1" noChangeArrowheads="1"/>
          </p:cNvSpPr>
          <p:nvPr>
            <p:ph type="body" idx="1"/>
          </p:nvPr>
        </p:nvSpPr>
        <p:spPr>
          <a:xfrm>
            <a:off x="196850" y="1698625"/>
            <a:ext cx="9753600" cy="5799138"/>
          </a:xfrm>
        </p:spPr>
        <p:txBody>
          <a:bodyPr/>
          <a:lstStyle/>
          <a:p>
            <a:pPr>
              <a:lnSpc>
                <a:spcPct val="110000"/>
              </a:lnSpc>
              <a:spcBef>
                <a:spcPts val="600"/>
              </a:spcBef>
            </a:pPr>
            <a:r>
              <a:rPr lang="en-US" sz="2000" b="1" dirty="0"/>
              <a:t>‘Ethics Project’  -  </a:t>
            </a:r>
            <a:r>
              <a:rPr lang="en-US" sz="2000" b="1" i="1" u="sng" dirty="0">
                <a:ln>
                  <a:solidFill>
                    <a:srgbClr val="FFFF99">
                      <a:alpha val="40000"/>
                    </a:srgbClr>
                  </a:solidFill>
                </a:ln>
                <a:solidFill>
                  <a:srgbClr val="C00000"/>
                </a:solidFill>
                <a:effectLst>
                  <a:outerShdw blurRad="50800" dist="38100" dir="2700000" algn="tl" rotWithShape="0">
                    <a:prstClr val="black">
                      <a:alpha val="40000"/>
                    </a:prstClr>
                  </a:outerShdw>
                </a:effectLst>
              </a:rPr>
              <a:t>form teams of ~3 students</a:t>
            </a:r>
          </a:p>
          <a:p>
            <a:pPr lvl="1">
              <a:lnSpc>
                <a:spcPct val="110000"/>
              </a:lnSpc>
              <a:spcBef>
                <a:spcPts val="600"/>
              </a:spcBef>
            </a:pPr>
            <a:r>
              <a:rPr lang="en-US" sz="1800" dirty="0">
                <a:solidFill>
                  <a:srgbClr val="C00000"/>
                </a:solidFill>
              </a:rPr>
              <a:t>Research ethical issues for your (desired) graduate </a:t>
            </a:r>
            <a:br>
              <a:rPr lang="en-US" sz="1800" dirty="0">
                <a:solidFill>
                  <a:srgbClr val="C00000"/>
                </a:solidFill>
              </a:rPr>
            </a:br>
            <a:r>
              <a:rPr lang="en-US" sz="1800" dirty="0">
                <a:solidFill>
                  <a:srgbClr val="C00000"/>
                </a:solidFill>
              </a:rPr>
              <a:t>project;  </a:t>
            </a:r>
            <a:r>
              <a:rPr lang="en-US" sz="1800" i="1" u="sng" dirty="0"/>
              <a:t>approach the topic from as many angles as </a:t>
            </a:r>
            <a:br>
              <a:rPr lang="en-US" sz="1800" i="1" u="sng" dirty="0"/>
            </a:br>
            <a:r>
              <a:rPr lang="en-US" sz="1800" i="1" u="sng" dirty="0"/>
              <a:t>you can think of</a:t>
            </a:r>
            <a:r>
              <a:rPr lang="en-US" sz="1800" dirty="0"/>
              <a:t>:  </a:t>
            </a:r>
            <a:br>
              <a:rPr lang="en-US" sz="1800" dirty="0"/>
            </a:br>
            <a:r>
              <a:rPr lang="en-US" sz="1800" dirty="0"/>
              <a:t>ethical issues during your graduate studies, as </a:t>
            </a:r>
            <a:br>
              <a:rPr lang="en-US" sz="1800" dirty="0"/>
            </a:br>
            <a:r>
              <a:rPr lang="en-US" sz="1800" dirty="0"/>
              <a:t>professional engineer working in the respective </a:t>
            </a:r>
            <a:br>
              <a:rPr lang="en-US" sz="1800" dirty="0"/>
            </a:br>
            <a:r>
              <a:rPr lang="en-US" sz="1800" dirty="0"/>
              <a:t>industry, as law-maker on this topic, as engineer </a:t>
            </a:r>
            <a:br>
              <a:rPr lang="en-US" sz="1800" dirty="0"/>
            </a:br>
            <a:r>
              <a:rPr lang="en-US" sz="1800" dirty="0"/>
              <a:t>approaching the public, etc.  </a:t>
            </a:r>
            <a:br>
              <a:rPr lang="en-US" sz="1800" dirty="0"/>
            </a:br>
            <a:r>
              <a:rPr lang="en-US" sz="1800" b="1" i="1" dirty="0">
                <a:solidFill>
                  <a:srgbClr val="C00000"/>
                </a:solidFill>
              </a:rPr>
              <a:t>Apply &amp; reflect what we discussed in the course</a:t>
            </a:r>
            <a:r>
              <a:rPr lang="en-US" sz="1800" dirty="0">
                <a:solidFill>
                  <a:srgbClr val="C00000"/>
                </a:solidFill>
              </a:rPr>
              <a:t>!</a:t>
            </a:r>
          </a:p>
          <a:p>
            <a:pPr lvl="1">
              <a:lnSpc>
                <a:spcPct val="110000"/>
              </a:lnSpc>
              <a:spcBef>
                <a:spcPts val="1200"/>
              </a:spcBef>
            </a:pPr>
            <a:r>
              <a:rPr lang="en-US" sz="1800" b="1" dirty="0">
                <a:solidFill>
                  <a:schemeClr val="tx1"/>
                </a:solidFill>
              </a:rPr>
              <a:t>Write a report</a:t>
            </a:r>
            <a:r>
              <a:rPr lang="en-US" sz="1800" dirty="0">
                <a:solidFill>
                  <a:schemeClr val="tx1"/>
                </a:solidFill>
              </a:rPr>
              <a:t> summarizing and discussing these issues:  ~5-8 pages in length </a:t>
            </a:r>
            <a:br>
              <a:rPr lang="en-US" sz="1800" dirty="0">
                <a:solidFill>
                  <a:schemeClr val="tx1"/>
                </a:solidFill>
              </a:rPr>
            </a:br>
            <a:r>
              <a:rPr lang="en-US" sz="1800" dirty="0">
                <a:solidFill>
                  <a:schemeClr val="tx1"/>
                </a:solidFill>
              </a:rPr>
              <a:t>(11 pt Times or similar font, 1.5 line spacing, US letter-size, 1” margins). References, figures, and tables do not count towards the page limit.</a:t>
            </a:r>
          </a:p>
          <a:p>
            <a:pPr lvl="1">
              <a:lnSpc>
                <a:spcPct val="110000"/>
              </a:lnSpc>
              <a:spcBef>
                <a:spcPts val="1200"/>
              </a:spcBef>
            </a:pPr>
            <a:r>
              <a:rPr lang="en-US" sz="1800" b="1" dirty="0">
                <a:solidFill>
                  <a:schemeClr val="accent1">
                    <a:lumMod val="50000"/>
                  </a:schemeClr>
                </a:solidFill>
              </a:rPr>
              <a:t>Prepare a 15 min. oral presentation</a:t>
            </a:r>
            <a:r>
              <a:rPr lang="en-US" sz="1800" dirty="0">
                <a:solidFill>
                  <a:schemeClr val="accent1">
                    <a:lumMod val="50000"/>
                  </a:schemeClr>
                </a:solidFill>
              </a:rPr>
              <a:t> on your topic.  All presentations will be given during class time (the schedule will be posted on the course webpage in due time). Each presentation will be followed by a brief open discussion.</a:t>
            </a:r>
          </a:p>
          <a:p>
            <a:pPr lvl="1">
              <a:lnSpc>
                <a:spcPct val="110000"/>
              </a:lnSpc>
              <a:spcBef>
                <a:spcPts val="600"/>
              </a:spcBef>
            </a:pPr>
            <a:endParaRPr lang="en-US" sz="900" dirty="0"/>
          </a:p>
          <a:p>
            <a:pPr>
              <a:lnSpc>
                <a:spcPct val="110000"/>
              </a:lnSpc>
              <a:spcBef>
                <a:spcPts val="600"/>
              </a:spcBef>
            </a:pPr>
            <a:r>
              <a:rPr lang="en-US" sz="2000" b="1" i="1" dirty="0"/>
              <a:t>Grading:   </a:t>
            </a:r>
            <a:r>
              <a:rPr lang="en-US" sz="1800" b="1" i="1" u="sng" dirty="0">
                <a:solidFill>
                  <a:srgbClr val="C00000"/>
                </a:solidFill>
              </a:rPr>
              <a:t>30% class participation</a:t>
            </a:r>
            <a:r>
              <a:rPr lang="en-US" sz="1800" i="1" dirty="0"/>
              <a:t>, 35% oral presentation, and 35% written report.</a:t>
            </a:r>
          </a:p>
        </p:txBody>
      </p:sp>
      <p:pic>
        <p:nvPicPr>
          <p:cNvPr id="4" name="Picture 3"/>
          <p:cNvPicPr>
            <a:picLocks noChangeAspect="1" noChangeArrowheads="1"/>
          </p:cNvPicPr>
          <p:nvPr/>
        </p:nvPicPr>
        <p:blipFill>
          <a:blip r:embed="rId3" cstate="print"/>
          <a:srcRect/>
          <a:stretch>
            <a:fillRect/>
          </a:stretch>
        </p:blipFill>
        <p:spPr bwMode="auto">
          <a:xfrm>
            <a:off x="6651625" y="2244725"/>
            <a:ext cx="3338513" cy="2365375"/>
          </a:xfrm>
          <a:prstGeom prst="rect">
            <a:avLst/>
          </a:prstGeom>
          <a:noFill/>
          <a:ln w="9525">
            <a:noFill/>
            <a:miter lim="800000"/>
            <a:headEnd/>
            <a:tailEnd/>
          </a:ln>
          <a:effectLst>
            <a:outerShdw blurRad="127000" dist="152400" dir="2700000" algn="tl" rotWithShape="0">
              <a:prstClr val="black">
                <a:alpha val="40000"/>
              </a:prstClr>
            </a:outerShdw>
          </a:effectLst>
        </p:spPr>
      </p:pic>
      <p:sp>
        <p:nvSpPr>
          <p:cNvPr id="5" name="TextBox 4"/>
          <p:cNvSpPr txBox="1"/>
          <p:nvPr/>
        </p:nvSpPr>
        <p:spPr>
          <a:xfrm>
            <a:off x="316231" y="1228725"/>
            <a:ext cx="8189594" cy="369332"/>
          </a:xfrm>
          <a:prstGeom prst="rect">
            <a:avLst/>
          </a:prstGeom>
          <a:gradFill flip="none" rotWithShape="1">
            <a:gsLst>
              <a:gs pos="0">
                <a:schemeClr val="accent1">
                  <a:shade val="30000"/>
                  <a:satMod val="115000"/>
                </a:schemeClr>
              </a:gs>
              <a:gs pos="100000">
                <a:schemeClr val="accent1">
                  <a:shade val="30000"/>
                  <a:satMod val="115000"/>
                  <a:alpha val="0"/>
                </a:schemeClr>
              </a:gs>
            </a:gsLst>
            <a:lin ang="0" scaled="1"/>
            <a:tileRect/>
          </a:gradFill>
          <a:effectLst>
            <a:outerShdw blurRad="50800" dist="38100" dir="2700000" algn="tl" rotWithShape="0">
              <a:prstClr val="black">
                <a:alpha val="40000"/>
              </a:prstClr>
            </a:outerShdw>
          </a:effectLst>
        </p:spPr>
        <p:txBody>
          <a:bodyPr wrap="square" rtlCol="0">
            <a:spAutoFit/>
          </a:bodyPr>
          <a:lstStyle/>
          <a:p>
            <a:r>
              <a:rPr lang="en-US" i="1" dirty="0">
                <a:solidFill>
                  <a:srgbClr val="FFC000"/>
                </a:solidFill>
                <a:effectLst>
                  <a:outerShdw blurRad="38100" dist="38100" dir="2700000" algn="tl">
                    <a:srgbClr val="000000">
                      <a:alpha val="43137"/>
                    </a:srgbClr>
                  </a:outerShdw>
                </a:effectLst>
                <a:latin typeface="Calibri" pitchFamily="34" charset="0"/>
              </a:rPr>
              <a:t>See also:  http://www.pitt.edu/~gveser/Ethics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2" y="152400"/>
            <a:ext cx="7900737" cy="936625"/>
          </a:xfrm>
        </p:spPr>
        <p:txBody>
          <a:bodyPr/>
          <a:lstStyle/>
          <a:p>
            <a:r>
              <a:rPr lang="en-US" dirty="0"/>
              <a:t>Ethics Project</a:t>
            </a:r>
          </a:p>
        </p:txBody>
      </p:sp>
      <p:sp>
        <p:nvSpPr>
          <p:cNvPr id="3" name="TextBox 2"/>
          <p:cNvSpPr txBox="1"/>
          <p:nvPr/>
        </p:nvSpPr>
        <p:spPr>
          <a:xfrm>
            <a:off x="558265" y="3176337"/>
            <a:ext cx="9307630" cy="2923877"/>
          </a:xfrm>
          <a:prstGeom prst="rect">
            <a:avLst/>
          </a:prstGeom>
          <a:noFill/>
        </p:spPr>
        <p:txBody>
          <a:bodyPr wrap="square" rtlCol="0">
            <a:spAutoFit/>
          </a:bodyPr>
          <a:lstStyle/>
          <a:p>
            <a:pPr marL="274320" indent="-274320">
              <a:spcBef>
                <a:spcPts val="3600"/>
              </a:spcBef>
              <a:buFont typeface="Arial" panose="020B0604020202020204" pitchFamily="34" charset="0"/>
              <a:buChar char="•"/>
            </a:pPr>
            <a:r>
              <a:rPr lang="en-US" sz="2800" dirty="0">
                <a:solidFill>
                  <a:srgbClr val="C00000"/>
                </a:solidFill>
              </a:rPr>
              <a:t>Please form your groups by next Wednesday, 09/04.</a:t>
            </a:r>
            <a:br>
              <a:rPr lang="en-US" sz="2800" dirty="0">
                <a:solidFill>
                  <a:srgbClr val="C00000"/>
                </a:solidFill>
              </a:rPr>
            </a:br>
            <a:r>
              <a:rPr lang="en-US" sz="2000" dirty="0">
                <a:solidFill>
                  <a:srgbClr val="C00000"/>
                </a:solidFill>
              </a:rPr>
              <a:t>(Please email group member names to gveser@pitt.edu by the start of class.)</a:t>
            </a:r>
          </a:p>
          <a:p>
            <a:pPr marL="274320" indent="-274320">
              <a:spcBef>
                <a:spcPts val="3600"/>
              </a:spcBef>
              <a:buFont typeface="Arial" panose="020B0604020202020204" pitchFamily="34" charset="0"/>
              <a:buChar char="•"/>
            </a:pPr>
            <a:r>
              <a:rPr lang="en-US" sz="2800" dirty="0">
                <a:solidFill>
                  <a:srgbClr val="002060"/>
                </a:solidFill>
              </a:rPr>
              <a:t>Decide on your topic by Wednesday</a:t>
            </a:r>
            <a:r>
              <a:rPr lang="en-US" sz="2800">
                <a:solidFill>
                  <a:srgbClr val="002060"/>
                </a:solidFill>
              </a:rPr>
              <a:t>, 10/02.</a:t>
            </a:r>
            <a:br>
              <a:rPr lang="en-US" sz="2800" dirty="0">
                <a:solidFill>
                  <a:srgbClr val="002060"/>
                </a:solidFill>
              </a:rPr>
            </a:br>
            <a:r>
              <a:rPr lang="en-US" sz="2000" dirty="0">
                <a:solidFill>
                  <a:srgbClr val="002060"/>
                </a:solidFill>
              </a:rPr>
              <a:t>(Please email topic to gveser@pitt.edu by the start of class.)</a:t>
            </a:r>
            <a:endParaRPr lang="en-US" sz="2800" dirty="0">
              <a:solidFill>
                <a:srgbClr val="002060"/>
              </a:solidFill>
            </a:endParaRPr>
          </a:p>
          <a:p>
            <a:pPr marL="274320" indent="-274320">
              <a:spcBef>
                <a:spcPts val="360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1084735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defRPr/>
            </a:pPr>
            <a:r>
              <a:rPr lang="en-US"/>
              <a:t>Some Helpful Resources</a:t>
            </a:r>
          </a:p>
        </p:txBody>
      </p:sp>
      <p:sp>
        <p:nvSpPr>
          <p:cNvPr id="9219" name="Rectangle 3"/>
          <p:cNvSpPr>
            <a:spLocks noGrp="1" noChangeArrowheads="1"/>
          </p:cNvSpPr>
          <p:nvPr>
            <p:ph type="body" idx="1"/>
          </p:nvPr>
        </p:nvSpPr>
        <p:spPr>
          <a:xfrm>
            <a:off x="396875" y="3484768"/>
            <a:ext cx="9753600" cy="3633787"/>
          </a:xfrm>
        </p:spPr>
        <p:txBody>
          <a:bodyPr/>
          <a:lstStyle/>
          <a:p>
            <a:pPr>
              <a:lnSpc>
                <a:spcPct val="110000"/>
              </a:lnSpc>
              <a:spcBef>
                <a:spcPts val="1200"/>
              </a:spcBef>
            </a:pPr>
            <a:r>
              <a:rPr lang="en-US" sz="1800" dirty="0"/>
              <a:t>“Engineering Ethics: Concepts and Cases”, </a:t>
            </a:r>
            <a:br>
              <a:rPr lang="en-US" sz="1800" dirty="0"/>
            </a:br>
            <a:r>
              <a:rPr lang="en-US" sz="1800" dirty="0"/>
              <a:t>  Ch. E. Harris, M. S. Pritchard, M. J. </a:t>
            </a:r>
            <a:r>
              <a:rPr lang="en-US" sz="1800" dirty="0" err="1"/>
              <a:t>Rabins</a:t>
            </a:r>
            <a:r>
              <a:rPr lang="en-US" sz="1800" dirty="0"/>
              <a:t>, Wadsworth Publishing; 3rd ed., 2004.</a:t>
            </a:r>
          </a:p>
          <a:p>
            <a:pPr>
              <a:lnSpc>
                <a:spcPct val="110000"/>
              </a:lnSpc>
              <a:spcBef>
                <a:spcPts val="1200"/>
              </a:spcBef>
            </a:pPr>
            <a:r>
              <a:rPr lang="en-US" sz="1800" dirty="0"/>
              <a:t>“Engineering Ethics: An Industrial perspective”, Gail Dawn </a:t>
            </a:r>
            <a:r>
              <a:rPr lang="en-US" sz="1800" dirty="0" err="1"/>
              <a:t>Baura</a:t>
            </a:r>
            <a:r>
              <a:rPr lang="en-US" sz="1800" dirty="0"/>
              <a:t>,  Elsevier, 2006.</a:t>
            </a:r>
          </a:p>
          <a:p>
            <a:pPr>
              <a:lnSpc>
                <a:spcPct val="110000"/>
              </a:lnSpc>
              <a:spcBef>
                <a:spcPts val="1200"/>
              </a:spcBef>
            </a:pPr>
            <a:r>
              <a:rPr lang="en-US" sz="1800" dirty="0">
                <a:solidFill>
                  <a:srgbClr val="C00000"/>
                </a:solidFill>
              </a:rPr>
              <a:t>“On Being a Scientist: Responsible Conduct in Research”, </a:t>
            </a:r>
            <a:br>
              <a:rPr lang="en-US" sz="1800" dirty="0">
                <a:solidFill>
                  <a:srgbClr val="C00000"/>
                </a:solidFill>
              </a:rPr>
            </a:br>
            <a:r>
              <a:rPr lang="en-US" sz="1800" dirty="0">
                <a:solidFill>
                  <a:srgbClr val="C00000"/>
                </a:solidFill>
              </a:rPr>
              <a:t>  National Academy Press, Washington, DC, 2nd ed., 1995;  </a:t>
            </a:r>
            <a:br>
              <a:rPr lang="en-US" sz="1800" dirty="0">
                <a:solidFill>
                  <a:srgbClr val="C00000"/>
                </a:solidFill>
              </a:rPr>
            </a:br>
            <a:r>
              <a:rPr lang="en-US" sz="1800" dirty="0">
                <a:solidFill>
                  <a:srgbClr val="C00000"/>
                </a:solidFill>
              </a:rPr>
              <a:t>  online available at  http://www.nap.edu/openbook.php?record_id=4917</a:t>
            </a:r>
          </a:p>
          <a:p>
            <a:pPr>
              <a:lnSpc>
                <a:spcPct val="110000"/>
              </a:lnSpc>
              <a:spcBef>
                <a:spcPts val="1200"/>
              </a:spcBef>
            </a:pPr>
            <a:r>
              <a:rPr lang="en-US" sz="1800" dirty="0"/>
              <a:t>“The Online Ethics Center for Engineering and Science”, </a:t>
            </a:r>
            <a:br>
              <a:rPr lang="en-US" sz="1800" dirty="0"/>
            </a:br>
            <a:r>
              <a:rPr lang="en-US" sz="1800" dirty="0"/>
              <a:t>  </a:t>
            </a:r>
            <a:r>
              <a:rPr lang="en-US" sz="1800" dirty="0">
                <a:hlinkClick r:id="rId2"/>
              </a:rPr>
              <a:t>http://onlineethics.org/index.html</a:t>
            </a:r>
            <a:endParaRPr lang="en-US" sz="1800" dirty="0"/>
          </a:p>
          <a:p>
            <a:pPr>
              <a:lnSpc>
                <a:spcPct val="110000"/>
              </a:lnSpc>
              <a:spcBef>
                <a:spcPts val="1200"/>
              </a:spcBef>
            </a:pPr>
            <a:r>
              <a:rPr lang="en-US" sz="1800" dirty="0"/>
              <a:t>“Center for the Study of Ethics in the Professions”, </a:t>
            </a:r>
            <a:br>
              <a:rPr lang="en-US" sz="1800" dirty="0"/>
            </a:br>
            <a:r>
              <a:rPr lang="en-US" sz="1800" dirty="0"/>
              <a:t>  http://ethics.iit.edu/index.html</a:t>
            </a:r>
          </a:p>
        </p:txBody>
      </p:sp>
      <p:pic>
        <p:nvPicPr>
          <p:cNvPr id="5" name="Picture 4">
            <a:extLst>
              <a:ext uri="{FF2B5EF4-FFF2-40B4-BE49-F238E27FC236}">
                <a16:creationId xmlns:a16="http://schemas.microsoft.com/office/drawing/2014/main" id="{F1E8C800-62A2-4163-82C7-5D3495462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62" y="1243032"/>
            <a:ext cx="6141307" cy="1882961"/>
          </a:xfrm>
          <a:prstGeom prst="rect">
            <a:avLst/>
          </a:prstGeom>
        </p:spPr>
      </p:pic>
    </p:spTree>
  </p:cSld>
  <p:clrMapOvr>
    <a:masterClrMapping/>
  </p:clrMapOvr>
</p:sld>
</file>

<file path=ppt/theme/theme1.xml><?xml version="1.0" encoding="utf-8"?>
<a:theme xmlns:a="http://schemas.openxmlformats.org/drawingml/2006/main" name="Glass design template">
  <a:themeElements>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las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design template</Template>
  <TotalTime>2823</TotalTime>
  <Words>1404</Words>
  <Application>Microsoft Office PowerPoint</Application>
  <PresentationFormat>Custom</PresentationFormat>
  <Paragraphs>200</Paragraphs>
  <Slides>34</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Old English Text MT</vt:lpstr>
      <vt:lpstr>Symbol</vt:lpstr>
      <vt:lpstr>Trebuchet MS</vt:lpstr>
      <vt:lpstr>Glass design template</vt:lpstr>
      <vt:lpstr>PowerPoint Presentation</vt:lpstr>
      <vt:lpstr>Syllabus/Course Objectives</vt:lpstr>
      <vt:lpstr>ABET Program Outcomes</vt:lpstr>
      <vt:lpstr>ABET Program Outcomes:  Ethics</vt:lpstr>
      <vt:lpstr>Why Now??</vt:lpstr>
      <vt:lpstr>This Summer In Business News</vt:lpstr>
      <vt:lpstr>Project &amp; Grading</vt:lpstr>
      <vt:lpstr>Ethics Project</vt:lpstr>
      <vt:lpstr>Some Helpful Resources</vt:lpstr>
      <vt:lpstr>ChE 2982</vt:lpstr>
      <vt:lpstr>Why bother with ‘Foundations’?</vt:lpstr>
      <vt:lpstr>What is ‘Ethics’?</vt:lpstr>
      <vt:lpstr>Ethics Defined…</vt:lpstr>
      <vt:lpstr>Ethics versus Morality</vt:lpstr>
      <vt:lpstr>Ethics – Central Questions I</vt:lpstr>
      <vt:lpstr>Ethics – Central Questions II</vt:lpstr>
      <vt:lpstr>The ‘Ethical Toolbox’:  Ultra-Short History of Ethical Theories</vt:lpstr>
      <vt:lpstr>The ‘Ethical Toolbox’:  Ultra-Short History of Ethical Theories</vt:lpstr>
      <vt:lpstr>Moral Absolutism</vt:lpstr>
      <vt:lpstr>Early Indian Ethics – the Vedas</vt:lpstr>
      <vt:lpstr>Problems w/ Moral Absolutism</vt:lpstr>
      <vt:lpstr>Moral Relativism</vt:lpstr>
      <vt:lpstr>Moral Absolutism vs Relativism</vt:lpstr>
      <vt:lpstr>(Ancient) Greek Ethics</vt:lpstr>
      <vt:lpstr>Plato’s Ethics (101…)</vt:lpstr>
      <vt:lpstr>Utilitarianism</vt:lpstr>
      <vt:lpstr>Problems w/ Utilitarianism</vt:lpstr>
      <vt:lpstr>Immanuel Kant  (1724 –1804)</vt:lpstr>
      <vt:lpstr>Kant’s Imperatives</vt:lpstr>
      <vt:lpstr>Problems w/ Kant’s Ethics</vt:lpstr>
      <vt:lpstr>Modern Ethics:  Environmental E.</vt:lpstr>
      <vt:lpstr>Modern Ethics:  Environmental E.</vt:lpstr>
      <vt:lpstr>Ethics &amp; Sustainability</vt:lpstr>
      <vt:lpstr>The TI “Ethics Quick Test”</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dc:title>
  <dc:creator>this computer</dc:creator>
  <cp:lastModifiedBy>Götz Veser</cp:lastModifiedBy>
  <cp:revision>191</cp:revision>
  <cp:lastPrinted>1601-01-01T00:00:00Z</cp:lastPrinted>
  <dcterms:created xsi:type="dcterms:W3CDTF">2004-04-07T15:50:34Z</dcterms:created>
  <dcterms:modified xsi:type="dcterms:W3CDTF">2019-08-25T15:46:04Z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TC010875761033</vt:lpwstr>
  </property>
</Properties>
</file>