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324" r:id="rId3"/>
    <p:sldId id="323" r:id="rId4"/>
    <p:sldId id="283" r:id="rId5"/>
    <p:sldId id="319" r:id="rId6"/>
    <p:sldId id="320" r:id="rId7"/>
    <p:sldId id="321" r:id="rId8"/>
    <p:sldId id="290" r:id="rId9"/>
    <p:sldId id="260" r:id="rId10"/>
    <p:sldId id="287" r:id="rId11"/>
    <p:sldId id="294" r:id="rId12"/>
    <p:sldId id="293" r:id="rId13"/>
    <p:sldId id="311" r:id="rId14"/>
    <p:sldId id="317" r:id="rId15"/>
    <p:sldId id="296" r:id="rId16"/>
    <p:sldId id="280" r:id="rId17"/>
    <p:sldId id="288" r:id="rId18"/>
    <p:sldId id="315" r:id="rId19"/>
    <p:sldId id="291" r:id="rId20"/>
    <p:sldId id="295" r:id="rId21"/>
    <p:sldId id="292" r:id="rId22"/>
    <p:sldId id="313" r:id="rId23"/>
    <p:sldId id="297" r:id="rId24"/>
    <p:sldId id="298" r:id="rId25"/>
    <p:sldId id="301" r:id="rId26"/>
    <p:sldId id="302" r:id="rId27"/>
    <p:sldId id="309" r:id="rId28"/>
    <p:sldId id="310" r:id="rId29"/>
    <p:sldId id="322" r:id="rId30"/>
    <p:sldId id="316" r:id="rId31"/>
    <p:sldId id="312" r:id="rId32"/>
  </p:sldIdLst>
  <p:sldSz cx="10150475" cy="7589838"/>
  <p:notesSz cx="7315200" cy="9601200"/>
  <p:defaultTextStyle>
    <a:defPPr>
      <a:defRPr lang="en-US"/>
    </a:defPPr>
    <a:lvl1pPr algn="l"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F0"/>
    <a:srgbClr val="FF9900"/>
    <a:srgbClr val="B2B2B2"/>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892" autoAdjust="0"/>
    <p:restoredTop sz="89868" autoAdjust="0"/>
  </p:normalViewPr>
  <p:slideViewPr>
    <p:cSldViewPr snapToGrid="0">
      <p:cViewPr varScale="1">
        <p:scale>
          <a:sx n="75" d="100"/>
          <a:sy n="75" d="100"/>
        </p:scale>
        <p:origin x="499" y="48"/>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542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0950" y="720725"/>
            <a:ext cx="4814888" cy="36004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564A17CD-4129-49B3-BE96-939B35D1095A}" type="slidenum">
              <a:rPr lang="en-US"/>
              <a:pPr>
                <a:defRPr/>
              </a:pPr>
              <a:t>‹#›</a:t>
            </a:fld>
            <a:endParaRPr lang="en-US"/>
          </a:p>
        </p:txBody>
      </p:sp>
    </p:spTree>
    <p:extLst>
      <p:ext uri="{BB962C8B-B14F-4D97-AF65-F5344CB8AC3E}">
        <p14:creationId xmlns:p14="http://schemas.microsoft.com/office/powerpoint/2010/main" val="85190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4A17CD-4129-49B3-BE96-939B35D1095A}" type="slidenum">
              <a:rPr lang="en-US" smtClean="0"/>
              <a:pPr>
                <a:defRPr/>
              </a:pPr>
              <a:t>3</a:t>
            </a:fld>
            <a:endParaRPr lang="en-US"/>
          </a:p>
        </p:txBody>
      </p:sp>
    </p:spTree>
    <p:extLst>
      <p:ext uri="{BB962C8B-B14F-4D97-AF65-F5344CB8AC3E}">
        <p14:creationId xmlns:p14="http://schemas.microsoft.com/office/powerpoint/2010/main" val="37916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8DE5919-0D00-4880-9AE5-2AA46658798B}"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2717138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a:effectLst/>
        </p:spPr>
        <p:txBody>
          <a:bodyPr/>
          <a:lstStyle>
            <a:lvl1pPr>
              <a:defRPr sz="48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pPr>
              <a:defRPr/>
            </a:pPr>
            <a:fld id="{38AC2EA2-9190-4CA5-84B8-B964FABB20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B807D-4552-4E8C-A3F8-CFF725E132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4C918C-70A8-427B-B218-774F4EA59C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4C46E-AA17-4373-AEF2-B607EF09B3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0901B-0455-48AA-B93B-1B019501B0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DE7EB3-E449-4E8D-A779-553207FBE4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8D874D-CBD1-467D-B691-4B1D19CFD5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D5A76-036A-42EC-9BDE-C0DF878C8A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4FFF99-290E-4C13-B0D3-59EB0F7CBE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6E3E18-A65C-4E96-91C9-DAD3534F57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621E2E-D6DE-43B7-8F5F-0153F7CCA8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w="9525">
            <a:noFill/>
            <a:miter lim="800000"/>
            <a:headEnd/>
            <a:tailEnd/>
          </a:ln>
          <a:effectLst>
            <a:outerShdw dist="63500" dir="2212194" algn="ctr" rotWithShape="0">
              <a:srgbClr val="B2B2B2">
                <a:alpha val="50000"/>
              </a:srgbClr>
            </a:outerShdw>
          </a:effectLst>
        </p:spPr>
        <p:txBody>
          <a:bodyPr vert="horz" wrap="square" lIns="101370" tIns="50685" rIns="101370" bIns="506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vl1pPr>
          </a:lstStyle>
          <a:p>
            <a:pPr>
              <a:defRPr/>
            </a:pPr>
            <a:fld id="{E45BB020-C0B6-405D-B93F-10D5AEC6D0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2pPr>
      <a:lvl3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3pPr>
      <a:lvl4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4pPr>
      <a:lvl5pPr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5pPr>
      <a:lvl6pPr marL="4572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6pPr>
      <a:lvl7pPr marL="9144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7pPr>
      <a:lvl8pPr marL="13716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8pPr>
      <a:lvl9pPr marL="1828800" algn="l" defTabSz="1014413" rtl="0" eaLnBrk="0" fontAlgn="base" hangingPunct="0">
        <a:spcBef>
          <a:spcPct val="0"/>
        </a:spcBef>
        <a:spcAft>
          <a:spcPct val="0"/>
        </a:spcAft>
        <a:defRPr sz="4400" b="1">
          <a:solidFill>
            <a:schemeClr val="accent2"/>
          </a:solidFill>
          <a:effectLst>
            <a:outerShdw blurRad="38100" dist="38100" dir="2700000" algn="tl">
              <a:srgbClr val="C0C0C0"/>
            </a:outerShdw>
          </a:effectLst>
          <a:latin typeface="Trebuchet MS" pitchFamily="34" charset="0"/>
        </a:defRPr>
      </a:lvl9pPr>
    </p:titleStyle>
    <p:bodyStyle>
      <a:lvl1pPr marL="379413" indent="-379413" algn="l" defTabSz="1014413" rtl="0" eaLnBrk="0" fontAlgn="base" hangingPunct="0">
        <a:lnSpc>
          <a:spcPct val="125000"/>
        </a:lnSpc>
        <a:spcBef>
          <a:spcPct val="30000"/>
        </a:spcBef>
        <a:spcAft>
          <a:spcPct val="0"/>
        </a:spcAft>
        <a:buChar char="•"/>
        <a:defRPr sz="2800">
          <a:solidFill>
            <a:schemeClr val="accent2"/>
          </a:solidFill>
          <a:latin typeface="+mn-lt"/>
          <a:ea typeface="+mn-ea"/>
          <a:cs typeface="+mn-cs"/>
        </a:defRPr>
      </a:lvl1pPr>
      <a:lvl2pPr marL="823913" indent="-317500" algn="l" defTabSz="1014413" rtl="0" eaLnBrk="0" fontAlgn="base" hangingPunct="0">
        <a:lnSpc>
          <a:spcPct val="125000"/>
        </a:lnSpc>
        <a:spcBef>
          <a:spcPct val="30000"/>
        </a:spcBef>
        <a:spcAft>
          <a:spcPct val="0"/>
        </a:spcAft>
        <a:buChar char="–"/>
        <a:defRPr sz="2400">
          <a:solidFill>
            <a:schemeClr val="accent2"/>
          </a:solidFill>
          <a:latin typeface="+mn-lt"/>
        </a:defRPr>
      </a:lvl2pPr>
      <a:lvl3pPr marL="1266825" indent="-252413" algn="l" defTabSz="1014413" rtl="0" eaLnBrk="0" fontAlgn="base" hangingPunct="0">
        <a:lnSpc>
          <a:spcPct val="125000"/>
        </a:lnSpc>
        <a:spcBef>
          <a:spcPct val="30000"/>
        </a:spcBef>
        <a:spcAft>
          <a:spcPct val="0"/>
        </a:spcAft>
        <a:buChar char="•"/>
        <a:defRPr sz="2000">
          <a:solidFill>
            <a:schemeClr val="accent2"/>
          </a:solidFill>
          <a:latin typeface="+mn-lt"/>
        </a:defRPr>
      </a:lvl3pPr>
      <a:lvl4pPr marL="1773238" indent="-252413" algn="l" defTabSz="1014413" rtl="0" eaLnBrk="0" fontAlgn="base" hangingPunct="0">
        <a:lnSpc>
          <a:spcPct val="125000"/>
        </a:lnSpc>
        <a:spcBef>
          <a:spcPct val="30000"/>
        </a:spcBef>
        <a:spcAft>
          <a:spcPct val="0"/>
        </a:spcAft>
        <a:buChar char="–"/>
        <a:defRPr>
          <a:solidFill>
            <a:schemeClr val="accent2"/>
          </a:solidFill>
          <a:latin typeface="+mn-lt"/>
        </a:defRPr>
      </a:lvl4pPr>
      <a:lvl5pPr marL="2281238" indent="-254000" algn="l" defTabSz="1014413" rtl="0" eaLnBrk="0" fontAlgn="base" hangingPunct="0">
        <a:lnSpc>
          <a:spcPct val="125000"/>
        </a:lnSpc>
        <a:spcBef>
          <a:spcPct val="30000"/>
        </a:spcBef>
        <a:spcAft>
          <a:spcPct val="0"/>
        </a:spcAft>
        <a:buChar char="»"/>
        <a:defRPr sz="1600">
          <a:solidFill>
            <a:schemeClr val="accent2"/>
          </a:solidFill>
          <a:latin typeface="+mn-lt"/>
        </a:defRPr>
      </a:lvl5pPr>
      <a:lvl6pPr marL="2738438" indent="-254000" algn="l" defTabSz="1014413" rtl="0" eaLnBrk="0" fontAlgn="base" hangingPunct="0">
        <a:lnSpc>
          <a:spcPct val="125000"/>
        </a:lnSpc>
        <a:spcBef>
          <a:spcPct val="30000"/>
        </a:spcBef>
        <a:spcAft>
          <a:spcPct val="0"/>
        </a:spcAft>
        <a:buChar char="»"/>
        <a:defRPr sz="1600">
          <a:solidFill>
            <a:schemeClr val="accent2"/>
          </a:solidFill>
          <a:latin typeface="+mn-lt"/>
        </a:defRPr>
      </a:lvl6pPr>
      <a:lvl7pPr marL="3195638" indent="-254000" algn="l" defTabSz="1014413" rtl="0" eaLnBrk="0" fontAlgn="base" hangingPunct="0">
        <a:lnSpc>
          <a:spcPct val="125000"/>
        </a:lnSpc>
        <a:spcBef>
          <a:spcPct val="30000"/>
        </a:spcBef>
        <a:spcAft>
          <a:spcPct val="0"/>
        </a:spcAft>
        <a:buChar char="»"/>
        <a:defRPr sz="1600">
          <a:solidFill>
            <a:schemeClr val="accent2"/>
          </a:solidFill>
          <a:latin typeface="+mn-lt"/>
        </a:defRPr>
      </a:lvl7pPr>
      <a:lvl8pPr marL="3652838" indent="-254000" algn="l" defTabSz="1014413" rtl="0" eaLnBrk="0" fontAlgn="base" hangingPunct="0">
        <a:lnSpc>
          <a:spcPct val="125000"/>
        </a:lnSpc>
        <a:spcBef>
          <a:spcPct val="30000"/>
        </a:spcBef>
        <a:spcAft>
          <a:spcPct val="0"/>
        </a:spcAft>
        <a:buChar char="»"/>
        <a:defRPr sz="1600">
          <a:solidFill>
            <a:schemeClr val="accent2"/>
          </a:solidFill>
          <a:latin typeface="+mn-lt"/>
        </a:defRPr>
      </a:lvl8pPr>
      <a:lvl9pPr marL="4110038" indent="-254000" algn="l" defTabSz="1014413" rtl="0" eaLnBrk="0" fontAlgn="base" hangingPunct="0">
        <a:lnSpc>
          <a:spcPct val="125000"/>
        </a:lnSpc>
        <a:spcBef>
          <a:spcPct val="30000"/>
        </a:spcBef>
        <a:spcAft>
          <a:spcPct val="0"/>
        </a:spcAft>
        <a:buChar char="»"/>
        <a:defRPr sz="16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ethics.iit.edu/codes/codes_index.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p:cNvPicPr>
            <a:picLocks noChangeAspect="1" noChangeArrowheads="1"/>
          </p:cNvPicPr>
          <p:nvPr/>
        </p:nvPicPr>
        <p:blipFill>
          <a:blip r:embed="rId2" cstate="print">
            <a:lum bright="70000" contrast="-70000"/>
          </a:blip>
          <a:srcRect/>
          <a:stretch>
            <a:fillRect/>
          </a:stretch>
        </p:blipFill>
        <p:spPr bwMode="auto">
          <a:xfrm>
            <a:off x="0" y="3643313"/>
            <a:ext cx="3051175" cy="3946525"/>
          </a:xfrm>
          <a:prstGeom prst="rect">
            <a:avLst/>
          </a:prstGeom>
          <a:noFill/>
          <a:ln w="9525">
            <a:noFill/>
            <a:miter lim="800000"/>
            <a:headEnd/>
            <a:tailEnd/>
          </a:ln>
        </p:spPr>
      </p:pic>
      <p:sp>
        <p:nvSpPr>
          <p:cNvPr id="33817" name="Rectangle 25"/>
          <p:cNvSpPr>
            <a:spLocks noGrp="1" noChangeArrowheads="1"/>
          </p:cNvSpPr>
          <p:nvPr>
            <p:ph type="ctrTitle"/>
          </p:nvPr>
        </p:nvSpPr>
        <p:spPr/>
        <p:txBody>
          <a:bodyPr/>
          <a:lstStyle/>
          <a:p>
            <a:pPr>
              <a:defRPr/>
            </a:pPr>
            <a:r>
              <a:rPr lang="en-US" dirty="0" err="1"/>
              <a:t>ChE</a:t>
            </a:r>
            <a:r>
              <a:rPr lang="en-US"/>
              <a:t> 2982</a:t>
            </a:r>
            <a:endParaRPr lang="en-US" dirty="0"/>
          </a:p>
        </p:txBody>
      </p:sp>
      <p:sp>
        <p:nvSpPr>
          <p:cNvPr id="33818" name="Rectangle 26"/>
          <p:cNvSpPr>
            <a:spLocks noGrp="1" noChangeArrowheads="1"/>
          </p:cNvSpPr>
          <p:nvPr>
            <p:ph type="subTitle" idx="1"/>
          </p:nvPr>
        </p:nvSpPr>
        <p:spPr>
          <a:xfrm>
            <a:off x="350838" y="3352800"/>
            <a:ext cx="6324600" cy="1433513"/>
          </a:xfrm>
        </p:spPr>
        <p:txBody>
          <a:bodyPr/>
          <a:lstStyle/>
          <a:p>
            <a:pPr algn="r">
              <a:defRPr/>
            </a:pPr>
            <a:r>
              <a:rPr lang="en-US" i="1">
                <a:effectLst>
                  <a:outerShdw blurRad="38100" dist="38100" dir="2700000" algn="tl">
                    <a:srgbClr val="C0C0C0"/>
                  </a:outerShdw>
                </a:effectLst>
              </a:rPr>
              <a:t>Engineering Ethics</a:t>
            </a:r>
          </a:p>
          <a:p>
            <a:pPr algn="r">
              <a:defRPr/>
            </a:pPr>
            <a:r>
              <a:rPr lang="en-US" i="1">
                <a:effectLst>
                  <a:outerShdw blurRad="38100" dist="38100" dir="2700000" algn="tl">
                    <a:srgbClr val="C0C0C0"/>
                  </a:outerShdw>
                </a:effectLst>
              </a:rPr>
              <a:t>Instructor:  G</a:t>
            </a:r>
            <a:r>
              <a:rPr lang="en-US" i="1">
                <a:effectLst>
                  <a:outerShdw blurRad="38100" dist="38100" dir="2700000" algn="tl">
                    <a:srgbClr val="C0C0C0"/>
                  </a:outerShdw>
                </a:effectLst>
                <a:cs typeface="Arial" charset="0"/>
              </a:rPr>
              <a:t>ö</a:t>
            </a:r>
            <a:r>
              <a:rPr lang="en-US" i="1">
                <a:effectLst>
                  <a:outerShdw blurRad="38100" dist="38100" dir="2700000" algn="tl">
                    <a:srgbClr val="C0C0C0"/>
                  </a:outerShdw>
                </a:effectLst>
              </a:rPr>
              <a:t>tz Veser</a:t>
            </a:r>
          </a:p>
        </p:txBody>
      </p:sp>
      <p:sp>
        <p:nvSpPr>
          <p:cNvPr id="33821" name="Rectangle 29"/>
          <p:cNvSpPr>
            <a:spLocks noChangeArrowheads="1"/>
          </p:cNvSpPr>
          <p:nvPr/>
        </p:nvSpPr>
        <p:spPr bwMode="auto">
          <a:xfrm>
            <a:off x="196850" y="5548313"/>
            <a:ext cx="9753600" cy="1905000"/>
          </a:xfrm>
          <a:prstGeom prst="rect">
            <a:avLst/>
          </a:prstGeom>
          <a:noFill/>
          <a:ln w="9525">
            <a:noFill/>
            <a:miter lim="800000"/>
            <a:headEnd/>
            <a:tailEnd/>
          </a:ln>
          <a:effectLst/>
        </p:spPr>
        <p:txBody>
          <a:bodyPr lIns="101370" tIns="50685" rIns="101370" bIns="50685"/>
          <a:lstStyle/>
          <a:p>
            <a:pPr algn="ctr" defTabSz="1014413">
              <a:lnSpc>
                <a:spcPct val="125000"/>
              </a:lnSpc>
              <a:spcBef>
                <a:spcPct val="30000"/>
              </a:spcBef>
              <a:defRPr/>
            </a:pPr>
            <a:r>
              <a:rPr lang="en-US" sz="4000" b="1" i="1" dirty="0">
                <a:solidFill>
                  <a:srgbClr val="C00000"/>
                </a:solidFill>
                <a:effectLst>
                  <a:outerShdw blurRad="38100" dist="38100" dir="2700000" algn="tl">
                    <a:srgbClr val="C0C0C0"/>
                  </a:outerShdw>
                </a:effectLst>
              </a:rPr>
              <a:t>Lecture II:</a:t>
            </a:r>
          </a:p>
          <a:p>
            <a:pPr algn="ctr" defTabSz="1014413">
              <a:lnSpc>
                <a:spcPct val="125000"/>
              </a:lnSpc>
              <a:spcBef>
                <a:spcPct val="30000"/>
              </a:spcBef>
              <a:defRPr/>
            </a:pPr>
            <a:r>
              <a:rPr lang="en-US" sz="4000" b="1" i="1" dirty="0">
                <a:solidFill>
                  <a:srgbClr val="C00000"/>
                </a:solidFill>
                <a:effectLst>
                  <a:outerShdw blurRad="38100" dist="38100" dir="2700000" algn="tl">
                    <a:srgbClr val="C0C0C0"/>
                  </a:outerShdw>
                </a:effectLst>
              </a:rPr>
              <a:t>Professional Codes of Ethics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941989" y="2599774"/>
            <a:ext cx="8391525" cy="3024955"/>
          </a:xfrm>
          <a:prstGeom prst="rect">
            <a:avLst/>
          </a:prstGeom>
          <a:solidFill>
            <a:schemeClr val="accent1"/>
          </a:solidFill>
          <a:ln w="9525">
            <a:solidFill>
              <a:srgbClr val="FF0000"/>
            </a:solidFill>
            <a:miter lim="800000"/>
            <a:headEnd/>
            <a:tailEnd/>
          </a:ln>
          <a:effectLst>
            <a:outerShdw blurRad="50800" dist="38100" dir="2700000" algn="tl" rotWithShape="0">
              <a:prstClr val="black">
                <a:alpha val="40000"/>
              </a:prstClr>
            </a:outerShdw>
            <a:reflection blurRad="6350" stA="50000" endA="300" endPos="55500" dist="101600" dir="5400000" sy="-100000" algn="bl" rotWithShape="0"/>
          </a:effectLst>
        </p:spPr>
        <p:txBody>
          <a:bodyPr lIns="101370" tIns="50685" rIns="101370" bIns="50685">
            <a:spAutoFit/>
          </a:bodyPr>
          <a:lstStyle/>
          <a:p>
            <a:pPr algn="ctr" defTabSz="1014413" eaLnBrk="1" hangingPunct="1">
              <a:lnSpc>
                <a:spcPct val="150000"/>
              </a:lnSpc>
              <a:spcBef>
                <a:spcPts val="1200"/>
              </a:spcBef>
              <a:spcAft>
                <a:spcPts val="1200"/>
              </a:spcAft>
              <a:defRPr/>
            </a:pPr>
            <a:r>
              <a:rPr lang="en-US" sz="4400" b="1" i="1">
                <a:solidFill>
                  <a:srgbClr val="C00000"/>
                </a:solidFill>
                <a:effectLst>
                  <a:outerShdw blurRad="38100" dist="38100" dir="2700000" algn="tl">
                    <a:srgbClr val="000000"/>
                  </a:outerShdw>
                </a:effectLst>
              </a:rPr>
              <a:t>Who are the groups </a:t>
            </a:r>
            <a:br>
              <a:rPr lang="en-US" sz="4400" b="1" i="1">
                <a:solidFill>
                  <a:srgbClr val="C00000"/>
                </a:solidFill>
                <a:effectLst>
                  <a:outerShdw blurRad="38100" dist="38100" dir="2700000" algn="tl">
                    <a:srgbClr val="000000"/>
                  </a:outerShdw>
                </a:effectLst>
              </a:rPr>
            </a:br>
            <a:r>
              <a:rPr lang="en-US" sz="4400" b="1" i="1">
                <a:solidFill>
                  <a:srgbClr val="C00000"/>
                </a:solidFill>
                <a:effectLst>
                  <a:outerShdw blurRad="38100" dist="38100" dir="2700000" algn="tl">
                    <a:srgbClr val="000000"/>
                  </a:outerShdw>
                </a:effectLst>
              </a:rPr>
              <a:t>to be benefited in the </a:t>
            </a:r>
            <a:br>
              <a:rPr lang="en-US" sz="4400" b="1" i="1">
                <a:solidFill>
                  <a:srgbClr val="C00000"/>
                </a:solidFill>
                <a:effectLst>
                  <a:outerShdw blurRad="38100" dist="38100" dir="2700000" algn="tl">
                    <a:srgbClr val="000000"/>
                  </a:outerShdw>
                </a:effectLst>
              </a:rPr>
            </a:br>
            <a:r>
              <a:rPr lang="en-US" sz="4400" b="1" i="1">
                <a:solidFill>
                  <a:srgbClr val="C00000"/>
                </a:solidFill>
                <a:effectLst>
                  <a:outerShdw blurRad="38100" dist="38100" dir="2700000" algn="tl">
                    <a:srgbClr val="000000"/>
                  </a:outerShdw>
                </a:effectLst>
              </a:rPr>
              <a:t>ABET Code of Ethics?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152400"/>
            <a:ext cx="9266238" cy="936625"/>
          </a:xfrm>
        </p:spPr>
        <p:txBody>
          <a:bodyPr/>
          <a:lstStyle/>
          <a:p>
            <a:pPr>
              <a:defRPr/>
            </a:pPr>
            <a:r>
              <a:rPr lang="en-US" sz="4000"/>
              <a:t>ABET – Code of Ethics of Engineers</a:t>
            </a:r>
          </a:p>
        </p:txBody>
      </p:sp>
      <p:sp>
        <p:nvSpPr>
          <p:cNvPr id="11267" name="Rectangle 3"/>
          <p:cNvSpPr>
            <a:spLocks noGrp="1" noChangeArrowheads="1"/>
          </p:cNvSpPr>
          <p:nvPr>
            <p:ph type="body" idx="1"/>
          </p:nvPr>
        </p:nvSpPr>
        <p:spPr>
          <a:xfrm>
            <a:off x="284163" y="2657475"/>
            <a:ext cx="9525000" cy="4138613"/>
          </a:xfrm>
        </p:spPr>
        <p:txBody>
          <a:bodyPr/>
          <a:lstStyle/>
          <a:p>
            <a:pPr>
              <a:buFontTx/>
              <a:buNone/>
            </a:pPr>
            <a:r>
              <a:rPr lang="en-US" sz="2000" b="1" dirty="0"/>
              <a:t>The Fundamental Principles</a:t>
            </a:r>
          </a:p>
          <a:p>
            <a:pPr>
              <a:buFontTx/>
              <a:buNone/>
            </a:pPr>
            <a:r>
              <a:rPr lang="en-US" sz="2000" dirty="0"/>
              <a:t>Engineers uphold and advance the </a:t>
            </a:r>
            <a:br>
              <a:rPr lang="en-US" sz="2000" dirty="0"/>
            </a:br>
            <a:r>
              <a:rPr lang="en-US" sz="2000" dirty="0"/>
              <a:t>integrity, honor and dignity of the engineering profession by:</a:t>
            </a:r>
          </a:p>
          <a:p>
            <a:pPr>
              <a:buFontTx/>
              <a:buAutoNum type="romanUcPeriod"/>
            </a:pPr>
            <a:r>
              <a:rPr lang="en-US" sz="2000" dirty="0"/>
              <a:t>using their knowledge and skill for the enhancement of </a:t>
            </a:r>
            <a:r>
              <a:rPr lang="en-US" sz="2000" b="1" dirty="0">
                <a:solidFill>
                  <a:srgbClr val="C00000"/>
                </a:solidFill>
              </a:rPr>
              <a:t>human welfare</a:t>
            </a:r>
            <a:r>
              <a:rPr lang="en-US" sz="2000" dirty="0"/>
              <a:t>;</a:t>
            </a:r>
          </a:p>
          <a:p>
            <a:pPr>
              <a:buFontTx/>
              <a:buAutoNum type="romanUcPeriod"/>
            </a:pPr>
            <a:r>
              <a:rPr lang="en-US" sz="2000" dirty="0"/>
              <a:t>being honest and impartial, and serving with fidelity the </a:t>
            </a:r>
            <a:r>
              <a:rPr lang="en-US" sz="2000" b="1" dirty="0">
                <a:solidFill>
                  <a:srgbClr val="C00000"/>
                </a:solidFill>
              </a:rPr>
              <a:t>public</a:t>
            </a:r>
            <a:r>
              <a:rPr lang="en-US" sz="2000" dirty="0"/>
              <a:t>, their </a:t>
            </a:r>
            <a:r>
              <a:rPr lang="en-US" sz="2000" b="1" dirty="0">
                <a:solidFill>
                  <a:srgbClr val="C00000"/>
                </a:solidFill>
              </a:rPr>
              <a:t>employers</a:t>
            </a:r>
            <a:r>
              <a:rPr lang="en-US" sz="2000" dirty="0"/>
              <a:t> and </a:t>
            </a:r>
            <a:r>
              <a:rPr lang="en-US" sz="2000" b="1" dirty="0">
                <a:solidFill>
                  <a:srgbClr val="C00000"/>
                </a:solidFill>
              </a:rPr>
              <a:t>clients</a:t>
            </a:r>
          </a:p>
          <a:p>
            <a:pPr>
              <a:buFontTx/>
              <a:buAutoNum type="romanUcPeriod"/>
            </a:pPr>
            <a:r>
              <a:rPr lang="en-US" sz="2000" dirty="0"/>
              <a:t> striving to increase the competence and prestige of the </a:t>
            </a:r>
            <a:r>
              <a:rPr lang="en-US" sz="2000" b="1" dirty="0">
                <a:solidFill>
                  <a:srgbClr val="C00000"/>
                </a:solidFill>
              </a:rPr>
              <a:t>engineering</a:t>
            </a:r>
            <a:r>
              <a:rPr lang="en-US" sz="2000" b="1" dirty="0">
                <a:solidFill>
                  <a:srgbClr val="FF0000"/>
                </a:solidFill>
              </a:rPr>
              <a:t> </a:t>
            </a:r>
            <a:r>
              <a:rPr lang="en-US" sz="2000" b="1" dirty="0">
                <a:solidFill>
                  <a:srgbClr val="C00000"/>
                </a:solidFill>
              </a:rPr>
              <a:t>profession</a:t>
            </a:r>
            <a:r>
              <a:rPr lang="en-US" sz="2000" dirty="0"/>
              <a:t>; and</a:t>
            </a:r>
          </a:p>
          <a:p>
            <a:pPr>
              <a:buFontTx/>
              <a:buAutoNum type="romanUcPeriod"/>
            </a:pPr>
            <a:r>
              <a:rPr lang="en-US" sz="2000" dirty="0"/>
              <a:t> supporting the </a:t>
            </a:r>
            <a:r>
              <a:rPr lang="en-US" sz="2000" b="1" dirty="0">
                <a:solidFill>
                  <a:srgbClr val="C00000"/>
                </a:solidFill>
              </a:rPr>
              <a:t>professional and technical societies</a:t>
            </a:r>
            <a:r>
              <a:rPr lang="en-US" sz="2000" dirty="0"/>
              <a:t> of their disciplines.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152400"/>
            <a:ext cx="9266238" cy="936625"/>
          </a:xfrm>
        </p:spPr>
        <p:txBody>
          <a:bodyPr/>
          <a:lstStyle/>
          <a:p>
            <a:pPr>
              <a:defRPr/>
            </a:pPr>
            <a:r>
              <a:rPr lang="en-US" sz="4000"/>
              <a:t>ABET – Code of Ethics of Engineers</a:t>
            </a:r>
          </a:p>
        </p:txBody>
      </p:sp>
      <p:sp>
        <p:nvSpPr>
          <p:cNvPr id="12291" name="Rectangle 3"/>
          <p:cNvSpPr>
            <a:spLocks noGrp="1" noChangeArrowheads="1"/>
          </p:cNvSpPr>
          <p:nvPr>
            <p:ph type="body" idx="1"/>
          </p:nvPr>
        </p:nvSpPr>
        <p:spPr>
          <a:xfrm>
            <a:off x="274638" y="1311275"/>
            <a:ext cx="9753600" cy="6294438"/>
          </a:xfrm>
        </p:spPr>
        <p:txBody>
          <a:bodyPr/>
          <a:lstStyle/>
          <a:p>
            <a:pPr>
              <a:lnSpc>
                <a:spcPct val="115000"/>
              </a:lnSpc>
              <a:buFontTx/>
              <a:buNone/>
            </a:pPr>
            <a:r>
              <a:rPr lang="en-US" sz="2400" b="1" i="1"/>
              <a:t>The Fundamental Canons</a:t>
            </a:r>
          </a:p>
          <a:p>
            <a:pPr>
              <a:lnSpc>
                <a:spcPct val="115000"/>
              </a:lnSpc>
              <a:buFontTx/>
              <a:buAutoNum type="arabicPeriod"/>
            </a:pPr>
            <a:r>
              <a:rPr lang="en-US" sz="2000"/>
              <a:t>Engineers shall hold paramount the </a:t>
            </a:r>
            <a:r>
              <a:rPr lang="en-US" sz="2000" i="1"/>
              <a:t>safety, health and </a:t>
            </a:r>
            <a:br>
              <a:rPr lang="en-US" sz="2000" i="1"/>
            </a:br>
            <a:r>
              <a:rPr lang="en-US" sz="2000" i="1"/>
              <a:t>welfare</a:t>
            </a:r>
            <a:r>
              <a:rPr lang="en-US" sz="2000"/>
              <a:t> of the public in the performance of their professional duties.</a:t>
            </a:r>
          </a:p>
          <a:p>
            <a:pPr>
              <a:lnSpc>
                <a:spcPct val="115000"/>
              </a:lnSpc>
              <a:buFontTx/>
              <a:buAutoNum type="arabicPeriod"/>
            </a:pPr>
            <a:r>
              <a:rPr lang="en-US" sz="2000"/>
              <a:t>Engineers shall perform services </a:t>
            </a:r>
            <a:r>
              <a:rPr lang="en-US" sz="2000" i="1"/>
              <a:t>only in the areas of their competence</a:t>
            </a:r>
            <a:r>
              <a:rPr lang="en-US" sz="2000"/>
              <a:t>.</a:t>
            </a:r>
          </a:p>
          <a:p>
            <a:pPr>
              <a:lnSpc>
                <a:spcPct val="115000"/>
              </a:lnSpc>
              <a:buFontTx/>
              <a:buAutoNum type="arabicPeriod"/>
            </a:pPr>
            <a:r>
              <a:rPr lang="en-US" sz="2000"/>
              <a:t>Engineers shall issue </a:t>
            </a:r>
            <a:r>
              <a:rPr lang="en-US" sz="2000" i="1"/>
              <a:t>public statements</a:t>
            </a:r>
            <a:r>
              <a:rPr lang="en-US" sz="2000"/>
              <a:t> only in an objective and truthful manner.</a:t>
            </a:r>
          </a:p>
          <a:p>
            <a:pPr>
              <a:lnSpc>
                <a:spcPct val="115000"/>
              </a:lnSpc>
              <a:buFontTx/>
              <a:buAutoNum type="arabicPeriod"/>
            </a:pPr>
            <a:r>
              <a:rPr lang="en-US" sz="2000"/>
              <a:t>Engineers shall act in professional matters for each employer or client as faithful agents or trustees, and shall </a:t>
            </a:r>
            <a:r>
              <a:rPr lang="en-US" sz="2000" i="1"/>
              <a:t>avoid conflicts of interest</a:t>
            </a:r>
            <a:r>
              <a:rPr lang="en-US" sz="2000"/>
              <a:t>.</a:t>
            </a:r>
          </a:p>
          <a:p>
            <a:pPr>
              <a:lnSpc>
                <a:spcPct val="115000"/>
              </a:lnSpc>
              <a:buFontTx/>
              <a:buAutoNum type="arabicPeriod"/>
            </a:pPr>
            <a:r>
              <a:rPr lang="en-US" sz="2000"/>
              <a:t>Engineers shall build their professional reputation on the merit of their services and shall </a:t>
            </a:r>
            <a:r>
              <a:rPr lang="en-US" sz="2000" i="1"/>
              <a:t>not compete unfairly</a:t>
            </a:r>
            <a:r>
              <a:rPr lang="en-US" sz="2000"/>
              <a:t> with others.</a:t>
            </a:r>
          </a:p>
          <a:p>
            <a:pPr>
              <a:lnSpc>
                <a:spcPct val="115000"/>
              </a:lnSpc>
              <a:buFontTx/>
              <a:buAutoNum type="arabicPeriod"/>
            </a:pPr>
            <a:r>
              <a:rPr lang="en-US" sz="2000"/>
              <a:t>Engineers shall act in such a manner as to uphold and enhance the </a:t>
            </a:r>
            <a:r>
              <a:rPr lang="en-US" sz="2000" i="1"/>
              <a:t>honor, integrity and dignity of the profession</a:t>
            </a:r>
            <a:r>
              <a:rPr lang="en-US" sz="2000"/>
              <a:t>. </a:t>
            </a:r>
          </a:p>
          <a:p>
            <a:pPr>
              <a:lnSpc>
                <a:spcPct val="115000"/>
              </a:lnSpc>
              <a:buFontTx/>
              <a:buAutoNum type="arabicPeriod"/>
            </a:pPr>
            <a:r>
              <a:rPr lang="en-US" sz="2000"/>
              <a:t>Engineers shall </a:t>
            </a:r>
            <a:r>
              <a:rPr lang="en-US" sz="2000" i="1" u="sng"/>
              <a:t>continue their professional development</a:t>
            </a:r>
            <a:r>
              <a:rPr lang="en-US" sz="2000"/>
              <a:t> throughout their careers and shall provide opportunities for the professional development of those engineers under their supervision.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37836" y="106218"/>
            <a:ext cx="8153400" cy="2276764"/>
          </a:xfrm>
        </p:spPr>
        <p:txBody>
          <a:bodyPr/>
          <a:lstStyle/>
          <a:p>
            <a:pPr>
              <a:lnSpc>
                <a:spcPct val="150000"/>
              </a:lnSpc>
              <a:spcBef>
                <a:spcPts val="0"/>
              </a:spcBef>
              <a:defRPr/>
            </a:pPr>
            <a:r>
              <a:rPr lang="en-US" dirty="0"/>
              <a:t>Ethical Problems in </a:t>
            </a:r>
            <a:r>
              <a:rPr lang="en-US" dirty="0" err="1"/>
              <a:t>ChE</a:t>
            </a:r>
            <a:r>
              <a:rPr lang="en-US" dirty="0"/>
              <a:t>:</a:t>
            </a:r>
            <a:br>
              <a:rPr lang="en-US" dirty="0"/>
            </a:br>
            <a:r>
              <a:rPr lang="en-US" i="1" dirty="0">
                <a:solidFill>
                  <a:schemeClr val="tx1">
                    <a:lumMod val="75000"/>
                    <a:lumOff val="25000"/>
                  </a:schemeClr>
                </a:solidFill>
              </a:rPr>
              <a:t>Case Studies</a:t>
            </a:r>
          </a:p>
        </p:txBody>
      </p:sp>
      <p:sp>
        <p:nvSpPr>
          <p:cNvPr id="13315" name="Rectangle 3"/>
          <p:cNvSpPr>
            <a:spLocks noGrp="1" noChangeArrowheads="1"/>
          </p:cNvSpPr>
          <p:nvPr>
            <p:ph type="body" idx="1"/>
          </p:nvPr>
        </p:nvSpPr>
        <p:spPr>
          <a:xfrm>
            <a:off x="206375" y="3159125"/>
            <a:ext cx="9753600" cy="3802063"/>
          </a:xfrm>
        </p:spPr>
        <p:txBody>
          <a:bodyPr/>
          <a:lstStyle/>
          <a:p>
            <a:pPr marL="457200" indent="-457200">
              <a:lnSpc>
                <a:spcPct val="150000"/>
              </a:lnSpc>
              <a:spcBef>
                <a:spcPts val="1200"/>
              </a:spcBef>
              <a:buFontTx/>
              <a:buNone/>
            </a:pPr>
            <a:r>
              <a:rPr lang="en-US" sz="2400" dirty="0">
                <a:solidFill>
                  <a:schemeClr val="bg1">
                    <a:lumMod val="50000"/>
                  </a:schemeClr>
                </a:solidFill>
              </a:rPr>
              <a:t>“</a:t>
            </a:r>
            <a:r>
              <a:rPr lang="en-US" sz="2400" i="1" dirty="0">
                <a:solidFill>
                  <a:schemeClr val="bg1">
                    <a:lumMod val="50000"/>
                  </a:schemeClr>
                </a:solidFill>
              </a:rPr>
              <a:t>Chemical Engineering</a:t>
            </a:r>
            <a:r>
              <a:rPr lang="en-US" sz="2400" dirty="0">
                <a:solidFill>
                  <a:schemeClr val="bg1">
                    <a:lumMod val="50000"/>
                  </a:schemeClr>
                </a:solidFill>
              </a:rPr>
              <a:t>”, a major trade journal in </a:t>
            </a:r>
            <a:r>
              <a:rPr lang="en-US" sz="2400" dirty="0" err="1">
                <a:solidFill>
                  <a:schemeClr val="bg1">
                    <a:lumMod val="50000"/>
                  </a:schemeClr>
                </a:solidFill>
              </a:rPr>
              <a:t>ChemE</a:t>
            </a:r>
            <a:r>
              <a:rPr lang="en-US" sz="2400" dirty="0">
                <a:solidFill>
                  <a:schemeClr val="bg1">
                    <a:lumMod val="50000"/>
                  </a:schemeClr>
                </a:solidFill>
              </a:rPr>
              <a:t>, printed an ethics survey in its April 2007 edition.  It consists of six “case studies” in which the reader is supposed to take a decision.</a:t>
            </a:r>
          </a:p>
          <a:p>
            <a:pPr marL="457200" indent="-457200">
              <a:lnSpc>
                <a:spcPct val="150000"/>
              </a:lnSpc>
              <a:spcBef>
                <a:spcPts val="1200"/>
              </a:spcBef>
              <a:buFontTx/>
              <a:buNone/>
            </a:pPr>
            <a:r>
              <a:rPr lang="en-US" sz="2400" dirty="0">
                <a:solidFill>
                  <a:schemeClr val="bg1">
                    <a:lumMod val="50000"/>
                  </a:schemeClr>
                </a:solidFill>
              </a:rPr>
              <a:t>Results of the survey will be published in the Sept. 2007 issue (delayed until Oct. ’07…).</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192088"/>
            <a:ext cx="8885238" cy="936625"/>
          </a:xfrm>
        </p:spPr>
        <p:txBody>
          <a:bodyPr/>
          <a:lstStyle/>
          <a:p>
            <a:pPr>
              <a:spcBef>
                <a:spcPct val="50000"/>
              </a:spcBef>
              <a:defRPr/>
            </a:pPr>
            <a:r>
              <a:rPr lang="en-US" dirty="0"/>
              <a:t>Case#1:  “Just This Once”</a:t>
            </a:r>
            <a:endParaRPr lang="en-US" sz="1600" b="0" i="1" dirty="0">
              <a:solidFill>
                <a:schemeClr val="bg2"/>
              </a:solidFill>
            </a:endParaRPr>
          </a:p>
        </p:txBody>
      </p:sp>
      <p:sp>
        <p:nvSpPr>
          <p:cNvPr id="14339" name="Rectangle 3"/>
          <p:cNvSpPr>
            <a:spLocks noGrp="1" noChangeArrowheads="1"/>
          </p:cNvSpPr>
          <p:nvPr>
            <p:ph type="body" idx="1"/>
          </p:nvPr>
        </p:nvSpPr>
        <p:spPr>
          <a:xfrm>
            <a:off x="198438" y="2347913"/>
            <a:ext cx="9753600" cy="2590800"/>
          </a:xfrm>
        </p:spPr>
        <p:txBody>
          <a:bodyPr/>
          <a:lstStyle/>
          <a:p>
            <a:pPr algn="just">
              <a:lnSpc>
                <a:spcPct val="120000"/>
              </a:lnSpc>
              <a:buFontTx/>
              <a:buNone/>
            </a:pPr>
            <a:r>
              <a:rPr lang="en-US" sz="1400"/>
              <a:t>Albert is supposed to perform one final batch run at his multipurpose pilot plant before shutting down the unit for good. The reaction involves the use of an extremely toxic chemical that can also ignite spontaneously in air. It is Friday afternoon; the test results from the pilot plant are needed by his superiors the following Monday in order to bid on a project involving a large sum of money. After cleaning the reactor vessel from the previous batch, Albert begins to reconnect the flanges when he discovers that there is no replacement available for a critical gasket; the procedure for this particular reaction specifies that the gasket not be used a second time due to the hazards involved. Because its Friday afternoon, there’s no chance of obtaining another gasket until the following week. On the other hand, Albert knows from experience (involving less-hazardous reactants) that this type of gasket can often be used more than once without leaking.</a:t>
            </a:r>
          </a:p>
        </p:txBody>
      </p:sp>
      <p:sp>
        <p:nvSpPr>
          <p:cNvPr id="14340" name="Rectangle 4"/>
          <p:cNvSpPr>
            <a:spLocks noChangeArrowheads="1"/>
          </p:cNvSpPr>
          <p:nvPr/>
        </p:nvSpPr>
        <p:spPr bwMode="auto">
          <a:xfrm>
            <a:off x="5989638" y="1204913"/>
            <a:ext cx="2630487" cy="244475"/>
          </a:xfrm>
          <a:prstGeom prst="rect">
            <a:avLst/>
          </a:prstGeom>
          <a:noFill/>
          <a:ln w="9525">
            <a:noFill/>
            <a:miter lim="800000"/>
            <a:headEnd/>
            <a:tailEnd/>
          </a:ln>
        </p:spPr>
        <p:txBody>
          <a:bodyPr wrap="none">
            <a:spAutoFit/>
          </a:bodyPr>
          <a:lstStyle/>
          <a:p>
            <a:r>
              <a:rPr lang="en-US" sz="1000">
                <a:solidFill>
                  <a:schemeClr val="tx2"/>
                </a:solidFill>
              </a:rPr>
              <a:t>(Source: Chemical Engineering, April 2007)</a:t>
            </a:r>
          </a:p>
        </p:txBody>
      </p:sp>
      <p:sp>
        <p:nvSpPr>
          <p:cNvPr id="241669" name="Text Box 5"/>
          <p:cNvSpPr txBox="1">
            <a:spLocks noChangeArrowheads="1"/>
          </p:cNvSpPr>
          <p:nvPr/>
        </p:nvSpPr>
        <p:spPr bwMode="auto">
          <a:xfrm>
            <a:off x="579438" y="4968875"/>
            <a:ext cx="7239000" cy="2424113"/>
          </a:xfrm>
          <a:prstGeom prst="rect">
            <a:avLst/>
          </a:prstGeom>
          <a:noFill/>
          <a:ln w="9525">
            <a:noFill/>
            <a:miter lim="800000"/>
            <a:headEnd/>
            <a:tailEnd/>
          </a:ln>
        </p:spPr>
        <p:txBody>
          <a:bodyPr>
            <a:spAutoFit/>
          </a:bodyPr>
          <a:lstStyle/>
          <a:p>
            <a:pPr>
              <a:lnSpc>
                <a:spcPct val="110000"/>
              </a:lnSpc>
              <a:spcBef>
                <a:spcPct val="25000"/>
              </a:spcBef>
            </a:pPr>
            <a:r>
              <a:rPr lang="en-US" sz="1600" i="1"/>
              <a:t>Should Albert (check one):</a:t>
            </a:r>
          </a:p>
          <a:p>
            <a:pPr>
              <a:lnSpc>
                <a:spcPct val="110000"/>
              </a:lnSpc>
              <a:spcBef>
                <a:spcPct val="25000"/>
              </a:spcBef>
              <a:buFont typeface="Wingdings" pitchFamily="2" charset="2"/>
              <a:buChar char="q"/>
            </a:pPr>
            <a:r>
              <a:rPr lang="en-US" sz="1600"/>
              <a:t> Finish the pilot test, using the old gasket on the basis that it will </a:t>
            </a:r>
            <a:br>
              <a:rPr lang="en-US" sz="1600"/>
            </a:br>
            <a:r>
              <a:rPr lang="en-US" sz="1600"/>
              <a:t>    probably not leak?</a:t>
            </a:r>
          </a:p>
          <a:p>
            <a:pPr>
              <a:lnSpc>
                <a:spcPct val="110000"/>
              </a:lnSpc>
              <a:spcBef>
                <a:spcPct val="25000"/>
              </a:spcBef>
              <a:buFont typeface="Wingdings" pitchFamily="2" charset="2"/>
              <a:buChar char="q"/>
            </a:pPr>
            <a:r>
              <a:rPr lang="en-US" sz="1600"/>
              <a:t> Order a new gasket, send the assistants home early and mail an email to </a:t>
            </a:r>
            <a:br>
              <a:rPr lang="en-US" sz="1600"/>
            </a:br>
            <a:r>
              <a:rPr lang="en-US" sz="1600"/>
              <a:t>    the superiors explaining that the test will have to be postponed until a </a:t>
            </a:r>
            <a:br>
              <a:rPr lang="en-US" sz="1600"/>
            </a:br>
            <a:r>
              <a:rPr lang="en-US" sz="1600"/>
              <a:t>    new gasket is available?</a:t>
            </a:r>
          </a:p>
          <a:p>
            <a:pPr>
              <a:lnSpc>
                <a:spcPct val="110000"/>
              </a:lnSpc>
              <a:spcBef>
                <a:spcPct val="25000"/>
              </a:spcBef>
              <a:buFont typeface="Wingdings" pitchFamily="2" charset="2"/>
              <a:buChar char="q"/>
            </a:pPr>
            <a:r>
              <a:rPr lang="en-US" sz="1600"/>
              <a:t> Skip the test completely and extrapolate (fudge) the existing data to </a:t>
            </a:r>
            <a:br>
              <a:rPr lang="en-US" sz="1600"/>
            </a:br>
            <a:r>
              <a:rPr lang="en-US" sz="1600"/>
              <a:t>    make up for the missing data?</a:t>
            </a:r>
          </a:p>
        </p:txBody>
      </p:sp>
      <p:pic>
        <p:nvPicPr>
          <p:cNvPr id="241671" name="Picture 7"/>
          <p:cNvPicPr>
            <a:picLocks noChangeAspect="1" noChangeArrowheads="1"/>
          </p:cNvPicPr>
          <p:nvPr/>
        </p:nvPicPr>
        <p:blipFill>
          <a:blip r:embed="rId2" cstate="print"/>
          <a:srcRect/>
          <a:stretch>
            <a:fillRect/>
          </a:stretch>
        </p:blipFill>
        <p:spPr bwMode="auto">
          <a:xfrm>
            <a:off x="8256588" y="5091113"/>
            <a:ext cx="1538287" cy="2362200"/>
          </a:xfrm>
          <a:prstGeom prst="rect">
            <a:avLst/>
          </a:prstGeom>
          <a:noFill/>
          <a:ln w="9525">
            <a:noFill/>
            <a:miter lim="800000"/>
            <a:headEnd/>
            <a:tailEnd/>
          </a:ln>
          <a:effectLst>
            <a:outerShdw dist="107763" dir="27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1669"/>
                                        </p:tgtEl>
                                        <p:attrNameLst>
                                          <p:attrName>style.visibility</p:attrName>
                                        </p:attrNameLst>
                                      </p:cBhvr>
                                      <p:to>
                                        <p:strVal val="visible"/>
                                      </p:to>
                                    </p:set>
                                    <p:animEffect transition="in" filter="dissolve">
                                      <p:cBhvr>
                                        <p:cTn id="7" dur="500"/>
                                        <p:tgtEl>
                                          <p:spTgt spid="24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152400"/>
            <a:ext cx="8151813" cy="936625"/>
          </a:xfrm>
        </p:spPr>
        <p:txBody>
          <a:bodyPr/>
          <a:lstStyle/>
          <a:p>
            <a:pPr>
              <a:defRPr/>
            </a:pPr>
            <a:r>
              <a:rPr lang="en-US" dirty="0">
                <a:solidFill>
                  <a:srgbClr val="C00000"/>
                </a:solidFill>
              </a:rPr>
              <a:t>AIChE</a:t>
            </a:r>
            <a:r>
              <a:rPr lang="en-US" dirty="0"/>
              <a:t> – Code of Ethics</a:t>
            </a:r>
          </a:p>
        </p:txBody>
      </p:sp>
      <p:sp>
        <p:nvSpPr>
          <p:cNvPr id="15363" name="Text Box 3"/>
          <p:cNvSpPr txBox="1">
            <a:spLocks noChangeArrowheads="1"/>
          </p:cNvSpPr>
          <p:nvPr/>
        </p:nvSpPr>
        <p:spPr bwMode="auto">
          <a:xfrm>
            <a:off x="338138" y="1836738"/>
            <a:ext cx="9575800" cy="5083175"/>
          </a:xfrm>
          <a:prstGeom prst="rect">
            <a:avLst/>
          </a:prstGeom>
          <a:noFill/>
          <a:ln w="9525">
            <a:noFill/>
            <a:miter lim="800000"/>
            <a:headEnd/>
            <a:tailEnd/>
          </a:ln>
        </p:spPr>
        <p:txBody>
          <a:bodyPr lIns="101370" tIns="50685" rIns="101370" bIns="50685">
            <a:spAutoFit/>
          </a:bodyPr>
          <a:lstStyle/>
          <a:p>
            <a:pPr defTabSz="1014413" eaLnBrk="1" hangingPunct="1">
              <a:lnSpc>
                <a:spcPct val="110000"/>
              </a:lnSpc>
              <a:spcBef>
                <a:spcPct val="40000"/>
              </a:spcBef>
            </a:pPr>
            <a:r>
              <a:rPr lang="en-US" sz="1600" dirty="0">
                <a:solidFill>
                  <a:schemeClr val="accent2"/>
                </a:solidFill>
              </a:rPr>
              <a:t>(Revised January 17, 2003)</a:t>
            </a:r>
          </a:p>
          <a:p>
            <a:pPr defTabSz="1014413" eaLnBrk="1" hangingPunct="1">
              <a:lnSpc>
                <a:spcPct val="110000"/>
              </a:lnSpc>
              <a:spcBef>
                <a:spcPct val="40000"/>
              </a:spcBef>
            </a:pPr>
            <a:endParaRPr lang="en-US" sz="1600" dirty="0">
              <a:solidFill>
                <a:schemeClr val="accent2"/>
              </a:solidFill>
            </a:endParaRPr>
          </a:p>
          <a:p>
            <a:pPr defTabSz="1014413" eaLnBrk="1" hangingPunct="1">
              <a:lnSpc>
                <a:spcPct val="110000"/>
              </a:lnSpc>
              <a:spcBef>
                <a:spcPct val="40000"/>
              </a:spcBef>
            </a:pPr>
            <a:r>
              <a:rPr lang="en-US" sz="1600" b="1" i="1" dirty="0">
                <a:solidFill>
                  <a:schemeClr val="accent2"/>
                </a:solidFill>
              </a:rPr>
              <a:t>Members of the American Institute of Chemical Engineers shall uphold and advance the integrity, honor and dignity of the engineering profession by: being honest and impartial and serving with fidelity their employers, their clients, and the public; striving to increase the competence and prestige of the engineering profession; and using their knowledge and skill for the enhancement of human welfare.</a:t>
            </a:r>
            <a:r>
              <a:rPr lang="en-US" sz="1600" dirty="0">
                <a:solidFill>
                  <a:schemeClr val="accent2"/>
                </a:solidFill>
              </a:rPr>
              <a:t> </a:t>
            </a:r>
          </a:p>
          <a:p>
            <a:pPr defTabSz="1014413" eaLnBrk="1" hangingPunct="1">
              <a:lnSpc>
                <a:spcPct val="110000"/>
              </a:lnSpc>
              <a:spcBef>
                <a:spcPct val="40000"/>
              </a:spcBef>
            </a:pPr>
            <a:r>
              <a:rPr lang="en-US" sz="1600" dirty="0">
                <a:solidFill>
                  <a:schemeClr val="accent2"/>
                </a:solidFill>
              </a:rPr>
              <a:t>To achieve these goals, members shall</a:t>
            </a:r>
          </a:p>
          <a:p>
            <a:pPr defTabSz="1014413" eaLnBrk="1" hangingPunct="1">
              <a:lnSpc>
                <a:spcPct val="110000"/>
              </a:lnSpc>
              <a:spcBef>
                <a:spcPct val="40000"/>
              </a:spcBef>
              <a:buFontTx/>
              <a:buChar char="•"/>
            </a:pPr>
            <a:r>
              <a:rPr lang="en-US" sz="1600" dirty="0">
                <a:solidFill>
                  <a:schemeClr val="accent2"/>
                </a:solidFill>
              </a:rPr>
              <a:t>  Hold paramount </a:t>
            </a:r>
            <a:r>
              <a:rPr lang="en-US" sz="1600" dirty="0">
                <a:solidFill>
                  <a:srgbClr val="C00000"/>
                </a:solidFill>
              </a:rPr>
              <a:t>the safety, health and welfare </a:t>
            </a:r>
            <a:r>
              <a:rPr lang="en-US" sz="1600" dirty="0">
                <a:solidFill>
                  <a:schemeClr val="accent2"/>
                </a:solidFill>
              </a:rPr>
              <a:t>of the </a:t>
            </a:r>
            <a:r>
              <a:rPr lang="en-US" sz="1600" dirty="0">
                <a:solidFill>
                  <a:srgbClr val="C00000"/>
                </a:solidFill>
              </a:rPr>
              <a:t>public</a:t>
            </a:r>
            <a:r>
              <a:rPr lang="en-US" sz="1600" dirty="0">
                <a:solidFill>
                  <a:schemeClr val="accent2"/>
                </a:solidFill>
              </a:rPr>
              <a:t> and protect the </a:t>
            </a:r>
            <a:r>
              <a:rPr lang="en-US" sz="1600" dirty="0">
                <a:solidFill>
                  <a:srgbClr val="C00000"/>
                </a:solidFill>
              </a:rPr>
              <a:t>environment</a:t>
            </a:r>
            <a:r>
              <a:rPr lang="en-US" sz="1600" dirty="0">
                <a:solidFill>
                  <a:schemeClr val="accent2"/>
                </a:solidFill>
              </a:rPr>
              <a:t> in </a:t>
            </a:r>
            <a:br>
              <a:rPr lang="en-US" sz="1600" dirty="0">
                <a:solidFill>
                  <a:schemeClr val="accent2"/>
                </a:solidFill>
              </a:rPr>
            </a:br>
            <a:r>
              <a:rPr lang="en-US" sz="1600" dirty="0">
                <a:solidFill>
                  <a:schemeClr val="accent2"/>
                </a:solidFill>
              </a:rPr>
              <a:t>    performance of their professional duties.</a:t>
            </a:r>
          </a:p>
          <a:p>
            <a:pPr defTabSz="1014413" eaLnBrk="1" hangingPunct="1">
              <a:lnSpc>
                <a:spcPct val="110000"/>
              </a:lnSpc>
              <a:spcBef>
                <a:spcPct val="40000"/>
              </a:spcBef>
              <a:buFontTx/>
              <a:buChar char="•"/>
            </a:pPr>
            <a:r>
              <a:rPr lang="en-US" sz="1600" dirty="0">
                <a:solidFill>
                  <a:schemeClr val="accent2"/>
                </a:solidFill>
              </a:rPr>
              <a:t>  Formally advise their </a:t>
            </a:r>
            <a:r>
              <a:rPr lang="en-US" sz="1600" dirty="0">
                <a:solidFill>
                  <a:srgbClr val="C00000"/>
                </a:solidFill>
              </a:rPr>
              <a:t>employers</a:t>
            </a:r>
            <a:r>
              <a:rPr lang="en-US" sz="1600" dirty="0">
                <a:solidFill>
                  <a:schemeClr val="accent2"/>
                </a:solidFill>
              </a:rPr>
              <a:t> or </a:t>
            </a:r>
            <a:r>
              <a:rPr lang="en-US" sz="1600" dirty="0">
                <a:solidFill>
                  <a:srgbClr val="C00000"/>
                </a:solidFill>
              </a:rPr>
              <a:t>clients</a:t>
            </a:r>
            <a:r>
              <a:rPr lang="en-US" sz="1600" dirty="0">
                <a:solidFill>
                  <a:schemeClr val="accent2"/>
                </a:solidFill>
              </a:rPr>
              <a:t> (and consider further disclosure, if warranted) if they </a:t>
            </a:r>
            <a:br>
              <a:rPr lang="en-US" sz="1600" dirty="0">
                <a:solidFill>
                  <a:schemeClr val="accent2"/>
                </a:solidFill>
              </a:rPr>
            </a:br>
            <a:r>
              <a:rPr lang="en-US" sz="1600" dirty="0">
                <a:solidFill>
                  <a:schemeClr val="accent2"/>
                </a:solidFill>
              </a:rPr>
              <a:t>    perceive that a consequence of their duties will adversely affect the </a:t>
            </a:r>
            <a:r>
              <a:rPr lang="en-US" sz="1600" dirty="0">
                <a:solidFill>
                  <a:srgbClr val="C00000"/>
                </a:solidFill>
              </a:rPr>
              <a:t>present or future </a:t>
            </a:r>
            <a:r>
              <a:rPr lang="en-US" sz="1600" dirty="0">
                <a:solidFill>
                  <a:schemeClr val="accent2"/>
                </a:solidFill>
              </a:rPr>
              <a:t>health or </a:t>
            </a:r>
            <a:br>
              <a:rPr lang="en-US" sz="1600" dirty="0">
                <a:solidFill>
                  <a:schemeClr val="accent2"/>
                </a:solidFill>
              </a:rPr>
            </a:br>
            <a:r>
              <a:rPr lang="en-US" sz="1600" dirty="0">
                <a:solidFill>
                  <a:schemeClr val="accent2"/>
                </a:solidFill>
              </a:rPr>
              <a:t>    safety of </a:t>
            </a:r>
            <a:r>
              <a:rPr lang="en-US" sz="1600" dirty="0">
                <a:solidFill>
                  <a:srgbClr val="C00000"/>
                </a:solidFill>
              </a:rPr>
              <a:t>their colleagues or the public</a:t>
            </a:r>
            <a:r>
              <a:rPr lang="en-US" sz="1600" dirty="0">
                <a:solidFill>
                  <a:schemeClr val="accent2"/>
                </a:solidFill>
              </a:rPr>
              <a:t>.</a:t>
            </a:r>
          </a:p>
          <a:p>
            <a:pPr defTabSz="1014413" eaLnBrk="1" hangingPunct="1">
              <a:lnSpc>
                <a:spcPct val="110000"/>
              </a:lnSpc>
              <a:spcBef>
                <a:spcPct val="40000"/>
              </a:spcBef>
              <a:buFontTx/>
              <a:buChar char="•"/>
            </a:pPr>
            <a:r>
              <a:rPr lang="en-US" sz="1600" dirty="0">
                <a:solidFill>
                  <a:schemeClr val="accent2"/>
                </a:solidFill>
              </a:rPr>
              <a:t>  Accept </a:t>
            </a:r>
            <a:r>
              <a:rPr lang="en-US" sz="1600" dirty="0">
                <a:solidFill>
                  <a:srgbClr val="C00000"/>
                </a:solidFill>
              </a:rPr>
              <a:t>responsibility</a:t>
            </a:r>
            <a:r>
              <a:rPr lang="en-US" sz="1600" dirty="0">
                <a:solidFill>
                  <a:schemeClr val="accent2"/>
                </a:solidFill>
              </a:rPr>
              <a:t> for their actions, seek and heed critical review of their work and offer </a:t>
            </a:r>
            <a:br>
              <a:rPr lang="en-US" sz="1600" dirty="0">
                <a:solidFill>
                  <a:schemeClr val="accent2"/>
                </a:solidFill>
              </a:rPr>
            </a:br>
            <a:r>
              <a:rPr lang="en-US" sz="1600" dirty="0">
                <a:solidFill>
                  <a:schemeClr val="accent2"/>
                </a:solidFill>
              </a:rPr>
              <a:t>    objective criticism of the work of others.</a:t>
            </a:r>
          </a:p>
          <a:p>
            <a:pPr defTabSz="1014413" eaLnBrk="1" hangingPunct="1">
              <a:lnSpc>
                <a:spcPct val="110000"/>
              </a:lnSpc>
              <a:spcBef>
                <a:spcPct val="40000"/>
              </a:spcBef>
              <a:buFontTx/>
              <a:buChar char="•"/>
            </a:pPr>
            <a:r>
              <a:rPr lang="en-US" sz="1600" dirty="0">
                <a:solidFill>
                  <a:schemeClr val="accent2"/>
                </a:solidFill>
              </a:rPr>
              <a:t>  Issue statements or present </a:t>
            </a:r>
            <a:r>
              <a:rPr lang="en-US" sz="1600" dirty="0">
                <a:solidFill>
                  <a:srgbClr val="C00000"/>
                </a:solidFill>
              </a:rPr>
              <a:t>information</a:t>
            </a:r>
            <a:r>
              <a:rPr lang="en-US" sz="1600" dirty="0">
                <a:solidFill>
                  <a:schemeClr val="accent2"/>
                </a:solidFill>
              </a:rPr>
              <a:t> only in an objective and truthful manner.</a:t>
            </a:r>
          </a:p>
        </p:txBody>
      </p:sp>
      <p:sp>
        <p:nvSpPr>
          <p:cNvPr id="15364" name="Text Box 4"/>
          <p:cNvSpPr txBox="1">
            <a:spLocks noChangeArrowheads="1"/>
          </p:cNvSpPr>
          <p:nvPr/>
        </p:nvSpPr>
        <p:spPr bwMode="auto">
          <a:xfrm>
            <a:off x="34925" y="7300913"/>
            <a:ext cx="2789238" cy="284162"/>
          </a:xfrm>
          <a:prstGeom prst="rect">
            <a:avLst/>
          </a:prstGeom>
          <a:noFill/>
          <a:ln w="9525">
            <a:noFill/>
            <a:miter lim="800000"/>
            <a:headEnd/>
            <a:tailEnd/>
          </a:ln>
        </p:spPr>
        <p:txBody>
          <a:bodyPr wrap="none" lIns="101370" tIns="50685" rIns="101370" bIns="50685">
            <a:spAutoFit/>
          </a:bodyPr>
          <a:lstStyle/>
          <a:p>
            <a:pPr defTabSz="1014413" eaLnBrk="1" hangingPunct="1"/>
            <a:r>
              <a:rPr lang="en-US" sz="1200" i="1">
                <a:latin typeface="Arial" charset="0"/>
              </a:rPr>
              <a:t>http://www.aiche.org/About/Code.aspx</a:t>
            </a:r>
          </a:p>
        </p:txBody>
      </p:sp>
      <p:sp>
        <p:nvSpPr>
          <p:cNvPr id="5" name="TextBox 4"/>
          <p:cNvSpPr txBox="1"/>
          <p:nvPr/>
        </p:nvSpPr>
        <p:spPr>
          <a:xfrm>
            <a:off x="5178425" y="3724275"/>
            <a:ext cx="3306763" cy="647700"/>
          </a:xfrm>
          <a:prstGeom prst="rect">
            <a:avLst/>
          </a:prstGeom>
          <a:solidFill>
            <a:srgbClr val="B2B2B2">
              <a:alpha val="60000"/>
            </a:srgbClr>
          </a:solidFill>
          <a:effectLst>
            <a:outerShdw blurRad="50800" dist="38100" dir="2700000" algn="tl" rotWithShape="0">
              <a:prstClr val="black">
                <a:alpha val="40000"/>
              </a:prstClr>
            </a:outerShdw>
          </a:effectLst>
        </p:spPr>
        <p:txBody>
          <a:bodyPr wrap="none">
            <a:spAutoFit/>
          </a:bodyPr>
          <a:lstStyle/>
          <a:p>
            <a:pPr algn="ctr">
              <a:defRPr/>
            </a:pPr>
            <a:r>
              <a:rPr lang="en-US" i="1" dirty="0"/>
              <a:t>Compare this to ABET’s code…</a:t>
            </a:r>
          </a:p>
          <a:p>
            <a:pPr algn="ctr">
              <a:defRPr/>
            </a:pPr>
            <a:r>
              <a:rPr lang="en-US" i="1" dirty="0"/>
              <a:t>…a case of plagiarism?? </a:t>
            </a:r>
          </a:p>
        </p:txBody>
      </p:sp>
      <p:pic>
        <p:nvPicPr>
          <p:cNvPr id="2" name="Picture 1"/>
          <p:cNvPicPr>
            <a:picLocks noChangeAspect="1"/>
          </p:cNvPicPr>
          <p:nvPr/>
        </p:nvPicPr>
        <p:blipFill>
          <a:blip r:embed="rId2"/>
          <a:stretch>
            <a:fillRect/>
          </a:stretch>
        </p:blipFill>
        <p:spPr>
          <a:xfrm>
            <a:off x="8274150" y="1762233"/>
            <a:ext cx="1885950" cy="581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8600" y="152400"/>
            <a:ext cx="8961438" cy="936625"/>
          </a:xfrm>
        </p:spPr>
        <p:txBody>
          <a:bodyPr/>
          <a:lstStyle/>
          <a:p>
            <a:pPr>
              <a:defRPr/>
            </a:pPr>
            <a:r>
              <a:rPr lang="en-US"/>
              <a:t>AIChE – Code of Ethics (cont’d)</a:t>
            </a:r>
          </a:p>
        </p:txBody>
      </p:sp>
      <p:sp>
        <p:nvSpPr>
          <p:cNvPr id="16387" name="Text Box 3"/>
          <p:cNvSpPr txBox="1">
            <a:spLocks noChangeArrowheads="1"/>
          </p:cNvSpPr>
          <p:nvPr/>
        </p:nvSpPr>
        <p:spPr bwMode="auto">
          <a:xfrm>
            <a:off x="350838" y="2881313"/>
            <a:ext cx="9575800" cy="4118844"/>
          </a:xfrm>
          <a:prstGeom prst="rect">
            <a:avLst/>
          </a:prstGeom>
          <a:noFill/>
          <a:ln w="9525">
            <a:noFill/>
            <a:miter lim="800000"/>
            <a:headEnd/>
            <a:tailEnd/>
          </a:ln>
        </p:spPr>
        <p:txBody>
          <a:bodyPr lIns="101370" tIns="50685" rIns="101370" bIns="50685">
            <a:spAutoFit/>
          </a:bodyPr>
          <a:lstStyle/>
          <a:p>
            <a:pPr defTabSz="1014413" eaLnBrk="1" hangingPunct="1">
              <a:lnSpc>
                <a:spcPct val="110000"/>
              </a:lnSpc>
              <a:spcBef>
                <a:spcPct val="40000"/>
              </a:spcBef>
              <a:buFontTx/>
              <a:buChar char="•"/>
            </a:pPr>
            <a:r>
              <a:rPr lang="en-US" dirty="0">
                <a:solidFill>
                  <a:schemeClr val="accent2"/>
                </a:solidFill>
              </a:rPr>
              <a:t>  Act in </a:t>
            </a:r>
            <a:r>
              <a:rPr lang="en-US" dirty="0">
                <a:solidFill>
                  <a:srgbClr val="C00000"/>
                </a:solidFill>
              </a:rPr>
              <a:t>professional matters for each employer or client </a:t>
            </a:r>
            <a:r>
              <a:rPr lang="en-US" dirty="0">
                <a:solidFill>
                  <a:schemeClr val="accent2"/>
                </a:solidFill>
              </a:rPr>
              <a:t>as faithful agents or trustees, </a:t>
            </a:r>
            <a:br>
              <a:rPr lang="en-US" dirty="0">
                <a:solidFill>
                  <a:schemeClr val="accent2"/>
                </a:solidFill>
              </a:rPr>
            </a:br>
            <a:r>
              <a:rPr lang="en-US" dirty="0">
                <a:solidFill>
                  <a:schemeClr val="accent2"/>
                </a:solidFill>
              </a:rPr>
              <a:t>   avoiding conflicts of interest and never breaching confidentiality.</a:t>
            </a:r>
          </a:p>
          <a:p>
            <a:pPr defTabSz="1014413" eaLnBrk="1" hangingPunct="1">
              <a:lnSpc>
                <a:spcPct val="110000"/>
              </a:lnSpc>
              <a:spcBef>
                <a:spcPct val="40000"/>
              </a:spcBef>
              <a:buFontTx/>
              <a:buChar char="•"/>
            </a:pPr>
            <a:r>
              <a:rPr lang="en-US" dirty="0">
                <a:solidFill>
                  <a:schemeClr val="accent2"/>
                </a:solidFill>
              </a:rPr>
              <a:t>  Treat fairly and respectfully all </a:t>
            </a:r>
            <a:r>
              <a:rPr lang="en-US" dirty="0">
                <a:solidFill>
                  <a:srgbClr val="C00000"/>
                </a:solidFill>
              </a:rPr>
              <a:t>colleagues and co-workers</a:t>
            </a:r>
            <a:r>
              <a:rPr lang="en-US" dirty="0">
                <a:solidFill>
                  <a:schemeClr val="accent2"/>
                </a:solidFill>
              </a:rPr>
              <a:t>, </a:t>
            </a:r>
            <a:br>
              <a:rPr lang="en-US" dirty="0">
                <a:solidFill>
                  <a:schemeClr val="accent2"/>
                </a:solidFill>
              </a:rPr>
            </a:br>
            <a:r>
              <a:rPr lang="en-US" dirty="0">
                <a:solidFill>
                  <a:schemeClr val="accent2"/>
                </a:solidFill>
              </a:rPr>
              <a:t>    recognizing their unique contributions and capabilities.</a:t>
            </a:r>
          </a:p>
          <a:p>
            <a:pPr defTabSz="1014413" eaLnBrk="1" hangingPunct="1">
              <a:lnSpc>
                <a:spcPct val="110000"/>
              </a:lnSpc>
              <a:spcBef>
                <a:spcPct val="40000"/>
              </a:spcBef>
              <a:buFontTx/>
              <a:buChar char="•"/>
            </a:pPr>
            <a:r>
              <a:rPr lang="en-US" dirty="0">
                <a:solidFill>
                  <a:schemeClr val="accent2"/>
                </a:solidFill>
              </a:rPr>
              <a:t>  Perform professional services </a:t>
            </a:r>
            <a:r>
              <a:rPr lang="en-US" dirty="0">
                <a:solidFill>
                  <a:srgbClr val="C00000"/>
                </a:solidFill>
              </a:rPr>
              <a:t>only in areas of their competence</a:t>
            </a:r>
            <a:r>
              <a:rPr lang="en-US" dirty="0">
                <a:solidFill>
                  <a:schemeClr val="accent2"/>
                </a:solidFill>
              </a:rPr>
              <a:t>.</a:t>
            </a:r>
          </a:p>
          <a:p>
            <a:pPr defTabSz="1014413" eaLnBrk="1" hangingPunct="1">
              <a:lnSpc>
                <a:spcPct val="110000"/>
              </a:lnSpc>
              <a:spcBef>
                <a:spcPct val="40000"/>
              </a:spcBef>
              <a:buFontTx/>
              <a:buChar char="•"/>
            </a:pPr>
            <a:r>
              <a:rPr lang="en-US" dirty="0">
                <a:solidFill>
                  <a:schemeClr val="accent2"/>
                </a:solidFill>
              </a:rPr>
              <a:t>  Build their professional reputations on the merits of their services.</a:t>
            </a:r>
          </a:p>
          <a:p>
            <a:pPr defTabSz="1014413" eaLnBrk="1" hangingPunct="1">
              <a:lnSpc>
                <a:spcPct val="110000"/>
              </a:lnSpc>
              <a:spcBef>
                <a:spcPct val="40000"/>
              </a:spcBef>
              <a:buFontTx/>
              <a:buChar char="•"/>
            </a:pPr>
            <a:r>
              <a:rPr lang="en-US" dirty="0">
                <a:solidFill>
                  <a:schemeClr val="accent2"/>
                </a:solidFill>
              </a:rPr>
              <a:t>  </a:t>
            </a:r>
            <a:r>
              <a:rPr lang="en-US" dirty="0">
                <a:solidFill>
                  <a:srgbClr val="C00000"/>
                </a:solidFill>
              </a:rPr>
              <a:t>Continue their professional development </a:t>
            </a:r>
            <a:r>
              <a:rPr lang="en-US" dirty="0">
                <a:solidFill>
                  <a:schemeClr val="accent2"/>
                </a:solidFill>
              </a:rPr>
              <a:t>throughout their careers, </a:t>
            </a:r>
            <a:br>
              <a:rPr lang="en-US" dirty="0">
                <a:solidFill>
                  <a:schemeClr val="accent2"/>
                </a:solidFill>
              </a:rPr>
            </a:br>
            <a:r>
              <a:rPr lang="en-US" dirty="0">
                <a:solidFill>
                  <a:schemeClr val="accent2"/>
                </a:solidFill>
              </a:rPr>
              <a:t>    and provide opportunities for the professional development of those </a:t>
            </a:r>
            <a:br>
              <a:rPr lang="en-US" dirty="0">
                <a:solidFill>
                  <a:schemeClr val="accent2"/>
                </a:solidFill>
              </a:rPr>
            </a:br>
            <a:r>
              <a:rPr lang="en-US" dirty="0">
                <a:solidFill>
                  <a:schemeClr val="accent2"/>
                </a:solidFill>
              </a:rPr>
              <a:t>    under their supervision.</a:t>
            </a:r>
          </a:p>
          <a:p>
            <a:pPr defTabSz="1014413" eaLnBrk="1" hangingPunct="1">
              <a:lnSpc>
                <a:spcPct val="110000"/>
              </a:lnSpc>
              <a:spcBef>
                <a:spcPct val="40000"/>
              </a:spcBef>
              <a:buFontTx/>
              <a:buChar char="•"/>
            </a:pPr>
            <a:r>
              <a:rPr lang="en-US" dirty="0">
                <a:solidFill>
                  <a:schemeClr val="accent2"/>
                </a:solidFill>
              </a:rPr>
              <a:t>  Never tolerate </a:t>
            </a:r>
            <a:r>
              <a:rPr lang="en-US" dirty="0">
                <a:solidFill>
                  <a:srgbClr val="C00000"/>
                </a:solidFill>
              </a:rPr>
              <a:t>harassment</a:t>
            </a:r>
            <a:r>
              <a:rPr lang="en-US" dirty="0">
                <a:solidFill>
                  <a:schemeClr val="accent2"/>
                </a:solidFill>
              </a:rPr>
              <a:t>.</a:t>
            </a:r>
          </a:p>
          <a:p>
            <a:pPr defTabSz="1014413" eaLnBrk="1" hangingPunct="1">
              <a:lnSpc>
                <a:spcPct val="110000"/>
              </a:lnSpc>
              <a:spcBef>
                <a:spcPct val="40000"/>
              </a:spcBef>
              <a:buFontTx/>
              <a:buChar char="•"/>
            </a:pPr>
            <a:r>
              <a:rPr lang="en-US" dirty="0">
                <a:solidFill>
                  <a:schemeClr val="accent2"/>
                </a:solidFill>
              </a:rPr>
              <a:t>  Conduct themselves in a </a:t>
            </a:r>
            <a:r>
              <a:rPr lang="en-US" dirty="0">
                <a:solidFill>
                  <a:srgbClr val="C00000"/>
                </a:solidFill>
              </a:rPr>
              <a:t>fair, honorable and respectful manner</a:t>
            </a:r>
            <a:r>
              <a:rPr lang="en-US" dirty="0">
                <a:solidFill>
                  <a:schemeClr val="accent2"/>
                </a:solidFill>
              </a:rPr>
              <a:t>.</a:t>
            </a:r>
          </a:p>
        </p:txBody>
      </p:sp>
      <p:sp>
        <p:nvSpPr>
          <p:cNvPr id="16388" name="Text Box 4"/>
          <p:cNvSpPr txBox="1">
            <a:spLocks noChangeArrowheads="1"/>
          </p:cNvSpPr>
          <p:nvPr/>
        </p:nvSpPr>
        <p:spPr bwMode="auto">
          <a:xfrm>
            <a:off x="34925" y="7300913"/>
            <a:ext cx="2789238" cy="284162"/>
          </a:xfrm>
          <a:prstGeom prst="rect">
            <a:avLst/>
          </a:prstGeom>
          <a:noFill/>
          <a:ln w="9525">
            <a:noFill/>
            <a:miter lim="800000"/>
            <a:headEnd/>
            <a:tailEnd/>
          </a:ln>
        </p:spPr>
        <p:txBody>
          <a:bodyPr wrap="none" lIns="101370" tIns="50685" rIns="101370" bIns="50685">
            <a:spAutoFit/>
          </a:bodyPr>
          <a:lstStyle/>
          <a:p>
            <a:pPr defTabSz="1014413" eaLnBrk="1" hangingPunct="1"/>
            <a:r>
              <a:rPr lang="en-US" sz="1200" i="1">
                <a:latin typeface="Arial" charset="0"/>
              </a:rPr>
              <a:t>http://www.aiche.org/About/Code.aspx</a:t>
            </a:r>
          </a:p>
        </p:txBody>
      </p:sp>
      <p:pic>
        <p:nvPicPr>
          <p:cNvPr id="5" name="Picture 4"/>
          <p:cNvPicPr>
            <a:picLocks noChangeAspect="1"/>
          </p:cNvPicPr>
          <p:nvPr/>
        </p:nvPicPr>
        <p:blipFill>
          <a:blip r:embed="rId2"/>
          <a:stretch>
            <a:fillRect/>
          </a:stretch>
        </p:blipFill>
        <p:spPr>
          <a:xfrm>
            <a:off x="8274150" y="1762233"/>
            <a:ext cx="1885950" cy="5810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022555" y="2084900"/>
            <a:ext cx="7653440" cy="3795679"/>
          </a:xfrm>
          <a:prstGeom prst="rect">
            <a:avLst/>
          </a:prstGeom>
          <a:solidFill>
            <a:schemeClr val="accent1"/>
          </a:solidFill>
          <a:ln w="9525">
            <a:solidFill>
              <a:srgbClr val="FF0000"/>
            </a:solidFill>
            <a:miter lim="800000"/>
            <a:headEnd/>
            <a:tailEnd/>
          </a:ln>
          <a:effectLst>
            <a:outerShdw blurRad="50800" dist="38100" dir="2700000" algn="tl" rotWithShape="0">
              <a:prstClr val="black">
                <a:alpha val="40000"/>
              </a:prstClr>
            </a:outerShdw>
            <a:reflection blurRad="6350" stA="50000" endA="275" endPos="40000" dist="101600" dir="5400000" sy="-100000" algn="bl" rotWithShape="0"/>
          </a:effectLst>
        </p:spPr>
        <p:txBody>
          <a:bodyPr lIns="101370" tIns="50685" rIns="101370" bIns="50685">
            <a:spAutoFit/>
          </a:bodyPr>
          <a:lstStyle/>
          <a:p>
            <a:pPr algn="ctr" defTabSz="1014413" eaLnBrk="1" hangingPunct="1">
              <a:lnSpc>
                <a:spcPct val="150000"/>
              </a:lnSpc>
              <a:spcBef>
                <a:spcPts val="600"/>
              </a:spcBef>
              <a:spcAft>
                <a:spcPts val="600"/>
              </a:spcAft>
              <a:defRPr/>
            </a:pPr>
            <a:r>
              <a:rPr lang="en-US" sz="4000" b="1" i="1">
                <a:solidFill>
                  <a:srgbClr val="C00000"/>
                </a:solidFill>
                <a:effectLst>
                  <a:outerShdw blurRad="38100" dist="38100" dir="2700000" algn="tl">
                    <a:srgbClr val="000000"/>
                  </a:outerShdw>
                </a:effectLst>
              </a:rPr>
              <a:t>How are the </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AIChE and the ABET </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Code of Ethics</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different?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28600" y="192088"/>
            <a:ext cx="8885238" cy="936625"/>
          </a:xfrm>
        </p:spPr>
        <p:txBody>
          <a:bodyPr/>
          <a:lstStyle/>
          <a:p>
            <a:pPr>
              <a:spcBef>
                <a:spcPct val="50000"/>
              </a:spcBef>
              <a:defRPr/>
            </a:pPr>
            <a:r>
              <a:rPr lang="en-US" dirty="0"/>
              <a:t>Case#2:  “To Err Is Human”</a:t>
            </a:r>
            <a:endParaRPr lang="en-US" sz="1600" b="0" i="1" dirty="0">
              <a:solidFill>
                <a:schemeClr val="bg2"/>
              </a:solidFill>
            </a:endParaRPr>
          </a:p>
        </p:txBody>
      </p:sp>
      <p:sp>
        <p:nvSpPr>
          <p:cNvPr id="18435" name="Rectangle 3"/>
          <p:cNvSpPr>
            <a:spLocks noGrp="1" noChangeArrowheads="1"/>
          </p:cNvSpPr>
          <p:nvPr>
            <p:ph type="body" idx="1"/>
          </p:nvPr>
        </p:nvSpPr>
        <p:spPr>
          <a:xfrm>
            <a:off x="198438" y="1662113"/>
            <a:ext cx="9753600" cy="3657600"/>
          </a:xfrm>
        </p:spPr>
        <p:txBody>
          <a:bodyPr/>
          <a:lstStyle/>
          <a:p>
            <a:pPr algn="just">
              <a:lnSpc>
                <a:spcPct val="120000"/>
              </a:lnSpc>
              <a:buFontTx/>
              <a:buNone/>
            </a:pPr>
            <a:r>
              <a:rPr lang="en-US" sz="1600"/>
              <a:t>Emmily is the plant manager of a facility in which organic syntheses are performed. 	</a:t>
            </a:r>
            <a:br>
              <a:rPr lang="en-US" sz="1600"/>
            </a:br>
            <a:r>
              <a:rPr lang="en-US" sz="1600"/>
              <a:t>In one of the operations, an aqueous solution of sodium cyanide is reacted with another material to form the desired end-product. One night, on the midnight shift, an error is made, and too much cyanide is added to the water. There is not enough room in the mix tank to make an adjustment, so the shift foreman has the tank emptied into drums and starts another batch. Two weeks later, there is a lull in production, and the dayshift foreman decides to use the time in reworking the erroneous cyanide batch. No one can find the drums that the batch should be in. Upon questioning the night foreman, Emmily finds that the batch has been illegally dumped into the sanitary sewer, rather than saved in drums as dictated by the company policy. Emmily severely disciplines the nightshift foreman for his action. Upon making discreet inquires of friends at the sewage plant, the health department and the river-monitoring authorities, Emmily finds that no apparent harm resulted from the dumping.</a:t>
            </a:r>
          </a:p>
        </p:txBody>
      </p:sp>
      <p:sp>
        <p:nvSpPr>
          <p:cNvPr id="18436" name="Rectangle 4"/>
          <p:cNvSpPr>
            <a:spLocks noChangeArrowheads="1"/>
          </p:cNvSpPr>
          <p:nvPr/>
        </p:nvSpPr>
        <p:spPr bwMode="auto">
          <a:xfrm>
            <a:off x="5989638" y="1204913"/>
            <a:ext cx="2630487" cy="244475"/>
          </a:xfrm>
          <a:prstGeom prst="rect">
            <a:avLst/>
          </a:prstGeom>
          <a:noFill/>
          <a:ln w="9525">
            <a:noFill/>
            <a:miter lim="800000"/>
            <a:headEnd/>
            <a:tailEnd/>
          </a:ln>
        </p:spPr>
        <p:txBody>
          <a:bodyPr wrap="none">
            <a:spAutoFit/>
          </a:bodyPr>
          <a:lstStyle/>
          <a:p>
            <a:r>
              <a:rPr lang="en-US" sz="1000">
                <a:solidFill>
                  <a:schemeClr val="tx2"/>
                </a:solidFill>
              </a:rPr>
              <a:t>(Source: Chemical Engineering, April 2007)</a:t>
            </a:r>
          </a:p>
        </p:txBody>
      </p:sp>
      <p:sp>
        <p:nvSpPr>
          <p:cNvPr id="18437" name="Text Box 5"/>
          <p:cNvSpPr txBox="1">
            <a:spLocks noChangeArrowheads="1"/>
          </p:cNvSpPr>
          <p:nvPr/>
        </p:nvSpPr>
        <p:spPr bwMode="auto">
          <a:xfrm>
            <a:off x="579438" y="5373688"/>
            <a:ext cx="7239000" cy="2155825"/>
          </a:xfrm>
          <a:prstGeom prst="rect">
            <a:avLst/>
          </a:prstGeom>
          <a:noFill/>
          <a:ln w="9525">
            <a:noFill/>
            <a:miter lim="800000"/>
            <a:headEnd/>
            <a:tailEnd/>
          </a:ln>
        </p:spPr>
        <p:txBody>
          <a:bodyPr>
            <a:spAutoFit/>
          </a:bodyPr>
          <a:lstStyle/>
          <a:p>
            <a:pPr>
              <a:lnSpc>
                <a:spcPct val="110000"/>
              </a:lnSpc>
              <a:spcBef>
                <a:spcPct val="25000"/>
              </a:spcBef>
            </a:pPr>
            <a:r>
              <a:rPr lang="en-US" sz="1600" i="1"/>
              <a:t>Should Emmily (check one):</a:t>
            </a:r>
          </a:p>
          <a:p>
            <a:pPr>
              <a:lnSpc>
                <a:spcPct val="110000"/>
              </a:lnSpc>
              <a:spcBef>
                <a:spcPct val="25000"/>
              </a:spcBef>
              <a:buFont typeface="Wingdings" pitchFamily="2" charset="2"/>
              <a:buChar char="q"/>
            </a:pPr>
            <a:r>
              <a:rPr lang="en-US" sz="1600"/>
              <a:t> Inform government authorities about the incident, as required by law, </a:t>
            </a:r>
            <a:br>
              <a:rPr lang="en-US" sz="1600"/>
            </a:br>
            <a:r>
              <a:rPr lang="en-US" sz="1600"/>
              <a:t>    even though no apparent harm resulted?</a:t>
            </a:r>
          </a:p>
          <a:p>
            <a:pPr>
              <a:lnSpc>
                <a:spcPct val="110000"/>
              </a:lnSpc>
              <a:spcBef>
                <a:spcPct val="25000"/>
              </a:spcBef>
              <a:buFont typeface="Wingdings" pitchFamily="2" charset="2"/>
              <a:buChar char="q"/>
            </a:pPr>
            <a:r>
              <a:rPr lang="en-US" sz="1600"/>
              <a:t> Keep the incident quiet (in violation of the law) since no harm resulted, </a:t>
            </a:r>
            <a:br>
              <a:rPr lang="en-US" sz="1600"/>
            </a:br>
            <a:r>
              <a:rPr lang="en-US" sz="1600"/>
              <a:t>    the foreman has been punished, and a report would only cause trouble </a:t>
            </a:r>
            <a:br>
              <a:rPr lang="en-US" sz="1600"/>
            </a:br>
            <a:r>
              <a:rPr lang="en-US" sz="1600"/>
              <a:t>    for the company, without doing the public any good?</a:t>
            </a:r>
          </a:p>
          <a:p>
            <a:pPr>
              <a:lnSpc>
                <a:spcPct val="110000"/>
              </a:lnSpc>
              <a:spcBef>
                <a:spcPct val="25000"/>
              </a:spcBef>
              <a:buFont typeface="Wingdings" pitchFamily="2" charset="2"/>
              <a:buChar char="q"/>
            </a:pPr>
            <a:r>
              <a:rPr lang="en-US" sz="1600"/>
              <a:t> Let the corporate management make the decision?</a:t>
            </a:r>
          </a:p>
        </p:txBody>
      </p:sp>
      <p:pic>
        <p:nvPicPr>
          <p:cNvPr id="239623" name="Picture 7"/>
          <p:cNvPicPr>
            <a:picLocks noChangeAspect="1" noChangeArrowheads="1"/>
          </p:cNvPicPr>
          <p:nvPr/>
        </p:nvPicPr>
        <p:blipFill>
          <a:blip r:embed="rId2" cstate="print"/>
          <a:srcRect/>
          <a:stretch>
            <a:fillRect/>
          </a:stretch>
        </p:blipFill>
        <p:spPr bwMode="auto">
          <a:xfrm>
            <a:off x="8123238" y="5640388"/>
            <a:ext cx="1211262" cy="1812925"/>
          </a:xfrm>
          <a:prstGeom prst="rect">
            <a:avLst/>
          </a:prstGeom>
          <a:noFill/>
          <a:ln w="9525">
            <a:noFill/>
            <a:miter lim="800000"/>
            <a:headEnd/>
            <a:tailEnd/>
          </a:ln>
          <a:effectLst>
            <a:outerShdw dist="107763" dir="2700000" algn="ctr" rotWithShape="0">
              <a:schemeClr val="bg2">
                <a:alpha val="50000"/>
              </a:schemeClr>
            </a:outerShdw>
          </a:effec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152400"/>
            <a:ext cx="9266238" cy="936625"/>
          </a:xfrm>
        </p:spPr>
        <p:txBody>
          <a:bodyPr/>
          <a:lstStyle/>
          <a:p>
            <a:pPr>
              <a:defRPr/>
            </a:pPr>
            <a:r>
              <a:rPr lang="en-US" dirty="0">
                <a:solidFill>
                  <a:srgbClr val="C00000"/>
                </a:solidFill>
              </a:rPr>
              <a:t>ACS</a:t>
            </a:r>
            <a:r>
              <a:rPr lang="en-US" dirty="0"/>
              <a:t> Chemist's Code of Conduct</a:t>
            </a:r>
          </a:p>
        </p:txBody>
      </p:sp>
      <p:sp>
        <p:nvSpPr>
          <p:cNvPr id="19459" name="Rectangle 3"/>
          <p:cNvSpPr>
            <a:spLocks noGrp="1" noChangeArrowheads="1"/>
          </p:cNvSpPr>
          <p:nvPr>
            <p:ph type="body" idx="1"/>
          </p:nvPr>
        </p:nvSpPr>
        <p:spPr>
          <a:xfrm>
            <a:off x="196850" y="2195513"/>
            <a:ext cx="9753600" cy="5257800"/>
          </a:xfrm>
        </p:spPr>
        <p:txBody>
          <a:bodyPr/>
          <a:lstStyle/>
          <a:p>
            <a:pPr>
              <a:lnSpc>
                <a:spcPct val="105000"/>
              </a:lnSpc>
              <a:buFontTx/>
              <a:buNone/>
            </a:pPr>
            <a:r>
              <a:rPr lang="en-US" sz="1600" i="1" dirty="0"/>
              <a:t>Chemists Acknowledge Responsibilities To:</a:t>
            </a:r>
          </a:p>
          <a:p>
            <a:pPr>
              <a:lnSpc>
                <a:spcPct val="105000"/>
              </a:lnSpc>
              <a:buFontTx/>
              <a:buNone/>
            </a:pPr>
            <a:r>
              <a:rPr lang="en-US" sz="1600" b="1" i="1" dirty="0"/>
              <a:t>The Public</a:t>
            </a:r>
            <a:br>
              <a:rPr lang="en-US" sz="1600" b="1" i="1" dirty="0"/>
            </a:br>
            <a:r>
              <a:rPr lang="en-US" sz="1600" dirty="0"/>
              <a:t>Chemists have a professional responsibility</a:t>
            </a:r>
            <a:r>
              <a:rPr lang="en-US" sz="1600" dirty="0">
                <a:solidFill>
                  <a:srgbClr val="C00000"/>
                </a:solidFill>
              </a:rPr>
              <a:t> to serve the public interest and welfare </a:t>
            </a:r>
            <a:r>
              <a:rPr lang="en-US" sz="1600" i="1" dirty="0">
                <a:solidFill>
                  <a:srgbClr val="C00000"/>
                </a:solidFill>
              </a:rPr>
              <a:t>and</a:t>
            </a:r>
            <a:r>
              <a:rPr lang="en-US" sz="1600" dirty="0">
                <a:solidFill>
                  <a:srgbClr val="C00000"/>
                </a:solidFill>
              </a:rPr>
              <a:t> to further knowledge of science</a:t>
            </a:r>
            <a:r>
              <a:rPr lang="en-US" sz="1600" dirty="0"/>
              <a:t>. Chemists should actively be concerned with the </a:t>
            </a:r>
            <a:r>
              <a:rPr lang="en-US" sz="1600" dirty="0">
                <a:solidFill>
                  <a:srgbClr val="C00000"/>
                </a:solidFill>
              </a:rPr>
              <a:t>health and welfare </a:t>
            </a:r>
            <a:r>
              <a:rPr lang="en-US" sz="1600" dirty="0"/>
              <a:t>of co-workers, consumers and the community. </a:t>
            </a:r>
            <a:r>
              <a:rPr lang="en-US" sz="1600" dirty="0">
                <a:solidFill>
                  <a:srgbClr val="C00000"/>
                </a:solidFill>
              </a:rPr>
              <a:t>Public comments </a:t>
            </a:r>
            <a:r>
              <a:rPr lang="en-US" sz="1600" dirty="0"/>
              <a:t>on scientific matters should be made with care and precision, without unsubstantiated, exaggerated, or premature statements.</a:t>
            </a:r>
          </a:p>
          <a:p>
            <a:pPr>
              <a:lnSpc>
                <a:spcPct val="105000"/>
              </a:lnSpc>
              <a:buFontTx/>
              <a:buNone/>
            </a:pPr>
            <a:r>
              <a:rPr lang="en-US" sz="1600" b="1" i="1" dirty="0"/>
              <a:t>The Science of Chemistry</a:t>
            </a:r>
            <a:br>
              <a:rPr lang="en-US" sz="1600" b="1" i="1" dirty="0"/>
            </a:br>
            <a:r>
              <a:rPr lang="en-US" sz="1600" dirty="0"/>
              <a:t>Chemists should seek </a:t>
            </a:r>
            <a:r>
              <a:rPr lang="en-US" sz="1600" dirty="0">
                <a:solidFill>
                  <a:srgbClr val="C00000"/>
                </a:solidFill>
              </a:rPr>
              <a:t>to advance chemical science, understand the limitations of their knowledge</a:t>
            </a:r>
            <a:r>
              <a:rPr lang="en-US" sz="1600" dirty="0"/>
              <a:t>, and </a:t>
            </a:r>
            <a:r>
              <a:rPr lang="en-US" sz="1600" dirty="0">
                <a:solidFill>
                  <a:srgbClr val="C00000"/>
                </a:solidFill>
              </a:rPr>
              <a:t>respect the truth</a:t>
            </a:r>
            <a:r>
              <a:rPr lang="en-US" sz="1600" dirty="0"/>
              <a:t>. Chemists should ensure that their scientific contributions, and those of the collaborators, are thorough, accurate, and unbiased in design, implementation, and presentation.</a:t>
            </a:r>
          </a:p>
          <a:p>
            <a:pPr>
              <a:lnSpc>
                <a:spcPct val="105000"/>
              </a:lnSpc>
              <a:buFontTx/>
              <a:buNone/>
            </a:pPr>
            <a:r>
              <a:rPr lang="en-US" sz="1600" b="1" i="1" dirty="0"/>
              <a:t>The Profession</a:t>
            </a:r>
            <a:br>
              <a:rPr lang="en-US" sz="1600" b="1" i="1" dirty="0"/>
            </a:br>
            <a:r>
              <a:rPr lang="en-US" sz="1600" dirty="0"/>
              <a:t>Chemists should </a:t>
            </a:r>
            <a:r>
              <a:rPr lang="en-US" sz="1600" dirty="0">
                <a:solidFill>
                  <a:srgbClr val="C00000"/>
                </a:solidFill>
              </a:rPr>
              <a:t>remain current </a:t>
            </a:r>
            <a:r>
              <a:rPr lang="en-US" sz="1600" dirty="0"/>
              <a:t>with developments in their field, </a:t>
            </a:r>
            <a:r>
              <a:rPr lang="en-US" sz="1600" dirty="0">
                <a:solidFill>
                  <a:srgbClr val="C00000"/>
                </a:solidFill>
              </a:rPr>
              <a:t>share</a:t>
            </a:r>
            <a:r>
              <a:rPr lang="en-US" sz="1600" dirty="0"/>
              <a:t> ideas and information</a:t>
            </a:r>
            <a:r>
              <a:rPr lang="en-US" sz="1600" dirty="0">
                <a:solidFill>
                  <a:srgbClr val="C00000"/>
                </a:solidFill>
              </a:rPr>
              <a:t>, </a:t>
            </a:r>
            <a:br>
              <a:rPr lang="en-US" sz="1600" dirty="0">
                <a:solidFill>
                  <a:srgbClr val="C00000"/>
                </a:solidFill>
              </a:rPr>
            </a:br>
            <a:r>
              <a:rPr lang="en-US" sz="1600" dirty="0">
                <a:solidFill>
                  <a:srgbClr val="C00000"/>
                </a:solidFill>
              </a:rPr>
              <a:t>keep accurate and complete laboratory records</a:t>
            </a:r>
            <a:r>
              <a:rPr lang="en-US" sz="1600" dirty="0"/>
              <a:t>, maintain </a:t>
            </a:r>
            <a:r>
              <a:rPr lang="en-US" sz="1600" dirty="0">
                <a:solidFill>
                  <a:srgbClr val="C00000"/>
                </a:solidFill>
              </a:rPr>
              <a:t>integrity</a:t>
            </a:r>
            <a:r>
              <a:rPr lang="en-US" sz="1600" dirty="0"/>
              <a:t> in all conduct and publications, and </a:t>
            </a:r>
            <a:r>
              <a:rPr lang="en-US" sz="1600" dirty="0">
                <a:solidFill>
                  <a:srgbClr val="C00000"/>
                </a:solidFill>
              </a:rPr>
              <a:t>give due credit </a:t>
            </a:r>
            <a:r>
              <a:rPr lang="en-US" sz="1600" dirty="0"/>
              <a:t>to the contributions of others. Conflicts of interest and scientific misconduct, such as fabrication, falsification, and plagiarism, are incompatible with this Code.</a:t>
            </a:r>
          </a:p>
          <a:p>
            <a:pPr>
              <a:lnSpc>
                <a:spcPct val="105000"/>
              </a:lnSpc>
              <a:buFontTx/>
              <a:buNone/>
            </a:pPr>
            <a:r>
              <a:rPr lang="en-US" sz="1600" b="1" i="1" dirty="0"/>
              <a:t>The Employer</a:t>
            </a:r>
            <a:br>
              <a:rPr lang="en-US" sz="1600" b="1" i="1" dirty="0"/>
            </a:br>
            <a:r>
              <a:rPr lang="en-US" sz="1600" dirty="0"/>
              <a:t>Chemists should promote and protect the </a:t>
            </a:r>
            <a:r>
              <a:rPr lang="en-US" sz="1600" dirty="0">
                <a:solidFill>
                  <a:srgbClr val="C00000"/>
                </a:solidFill>
              </a:rPr>
              <a:t>legitimate interests of their employers</a:t>
            </a:r>
            <a:r>
              <a:rPr lang="en-US" sz="1600" dirty="0"/>
              <a:t>, perform work honestly and competently, fulfill obligations, and safeguard proprietary information.</a:t>
            </a:r>
          </a:p>
        </p:txBody>
      </p:sp>
      <p:pic>
        <p:nvPicPr>
          <p:cNvPr id="4" name="Picture 3"/>
          <p:cNvPicPr>
            <a:picLocks noChangeAspect="1"/>
          </p:cNvPicPr>
          <p:nvPr/>
        </p:nvPicPr>
        <p:blipFill>
          <a:blip r:embed="rId2"/>
          <a:stretch>
            <a:fillRect/>
          </a:stretch>
        </p:blipFill>
        <p:spPr>
          <a:xfrm>
            <a:off x="8091573" y="1824997"/>
            <a:ext cx="2087778" cy="725698"/>
          </a:xfrm>
          <a:prstGeom prst="rect">
            <a:avLst/>
          </a:prstGeom>
          <a:effectLst>
            <a:softEdge rad="3175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2" y="152400"/>
            <a:ext cx="7900737" cy="936625"/>
          </a:xfrm>
        </p:spPr>
        <p:txBody>
          <a:bodyPr/>
          <a:lstStyle/>
          <a:p>
            <a:r>
              <a:rPr lang="en-US" dirty="0"/>
              <a:t>Ethics Project</a:t>
            </a:r>
          </a:p>
        </p:txBody>
      </p:sp>
      <p:sp>
        <p:nvSpPr>
          <p:cNvPr id="3" name="TextBox 2"/>
          <p:cNvSpPr txBox="1"/>
          <p:nvPr/>
        </p:nvSpPr>
        <p:spPr>
          <a:xfrm>
            <a:off x="481262" y="3724977"/>
            <a:ext cx="9307630" cy="2616101"/>
          </a:xfrm>
          <a:prstGeom prst="rect">
            <a:avLst/>
          </a:prstGeom>
          <a:noFill/>
        </p:spPr>
        <p:txBody>
          <a:bodyPr wrap="square" rtlCol="0">
            <a:spAutoFit/>
          </a:bodyPr>
          <a:lstStyle/>
          <a:p>
            <a:pPr marL="274320" indent="-274320">
              <a:spcBef>
                <a:spcPts val="3600"/>
              </a:spcBef>
              <a:buFont typeface="Arial" panose="020B0604020202020204" pitchFamily="34" charset="0"/>
              <a:buChar char="•"/>
            </a:pPr>
            <a:r>
              <a:rPr lang="en-US" sz="2800" dirty="0">
                <a:solidFill>
                  <a:srgbClr val="C00000"/>
                </a:solidFill>
              </a:rPr>
              <a:t>Email with group member names was due today!</a:t>
            </a:r>
            <a:endParaRPr lang="en-US" sz="2000" dirty="0">
              <a:solidFill>
                <a:srgbClr val="C00000"/>
              </a:solidFill>
            </a:endParaRPr>
          </a:p>
          <a:p>
            <a:pPr marL="274320" indent="-274320">
              <a:spcBef>
                <a:spcPts val="3600"/>
              </a:spcBef>
              <a:buFont typeface="Arial" panose="020B0604020202020204" pitchFamily="34" charset="0"/>
              <a:buChar char="•"/>
            </a:pPr>
            <a:r>
              <a:rPr lang="en-US" sz="2800" dirty="0">
                <a:solidFill>
                  <a:srgbClr val="002060"/>
                </a:solidFill>
              </a:rPr>
              <a:t>Decide on your topic by next Wednesday, 09/27.</a:t>
            </a:r>
            <a:br>
              <a:rPr lang="en-US" sz="2800" dirty="0">
                <a:solidFill>
                  <a:srgbClr val="002060"/>
                </a:solidFill>
              </a:rPr>
            </a:br>
            <a:r>
              <a:rPr lang="en-US" sz="2000" dirty="0">
                <a:solidFill>
                  <a:srgbClr val="002060"/>
                </a:solidFill>
              </a:rPr>
              <a:t>(Please email topic to gveser@pitt.edu by the start of class.)</a:t>
            </a:r>
            <a:endParaRPr lang="en-US" sz="2800" dirty="0">
              <a:solidFill>
                <a:srgbClr val="002060"/>
              </a:solidFill>
            </a:endParaRPr>
          </a:p>
          <a:p>
            <a:pPr marL="274320" indent="-274320">
              <a:spcBef>
                <a:spcPts val="36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91247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152400"/>
            <a:ext cx="9266238" cy="936625"/>
          </a:xfrm>
        </p:spPr>
        <p:txBody>
          <a:bodyPr/>
          <a:lstStyle/>
          <a:p>
            <a:pPr>
              <a:defRPr/>
            </a:pPr>
            <a:r>
              <a:rPr lang="en-US"/>
              <a:t>ACS Chemist's Code of Conduct</a:t>
            </a:r>
          </a:p>
        </p:txBody>
      </p:sp>
      <p:sp>
        <p:nvSpPr>
          <p:cNvPr id="20483" name="Rectangle 3"/>
          <p:cNvSpPr>
            <a:spLocks noGrp="1" noChangeArrowheads="1"/>
          </p:cNvSpPr>
          <p:nvPr>
            <p:ph type="body" idx="1"/>
          </p:nvPr>
        </p:nvSpPr>
        <p:spPr>
          <a:xfrm>
            <a:off x="196850" y="2271713"/>
            <a:ext cx="9753600" cy="5257800"/>
          </a:xfrm>
        </p:spPr>
        <p:txBody>
          <a:bodyPr/>
          <a:lstStyle/>
          <a:p>
            <a:pPr>
              <a:lnSpc>
                <a:spcPct val="105000"/>
              </a:lnSpc>
              <a:buFontTx/>
              <a:buNone/>
            </a:pPr>
            <a:r>
              <a:rPr lang="en-US" sz="1600" i="1" dirty="0"/>
              <a:t>Chemists Acknowledge Responsibilities To (Cont’d):</a:t>
            </a:r>
          </a:p>
          <a:p>
            <a:pPr>
              <a:lnSpc>
                <a:spcPct val="105000"/>
              </a:lnSpc>
              <a:buFontTx/>
              <a:buNone/>
            </a:pPr>
            <a:r>
              <a:rPr lang="en-US" sz="1600" b="1" i="1" dirty="0"/>
              <a:t>Employees</a:t>
            </a:r>
            <a:br>
              <a:rPr lang="en-US" sz="1600" b="1" i="1" dirty="0"/>
            </a:br>
            <a:r>
              <a:rPr lang="en-US" sz="1600" dirty="0"/>
              <a:t>Chemists, as employers, should treat subordinates with </a:t>
            </a:r>
            <a:r>
              <a:rPr lang="en-US" sz="1600" dirty="0">
                <a:solidFill>
                  <a:srgbClr val="C00000"/>
                </a:solidFill>
              </a:rPr>
              <a:t>respect</a:t>
            </a:r>
            <a:r>
              <a:rPr lang="en-US" sz="1600" dirty="0"/>
              <a:t> for their professionalism and concern for their well-being, and provide them with a safe, congenial working environment, </a:t>
            </a:r>
            <a:br>
              <a:rPr lang="en-US" sz="1600" dirty="0"/>
            </a:br>
            <a:r>
              <a:rPr lang="en-US" sz="1600" dirty="0">
                <a:solidFill>
                  <a:srgbClr val="C00000"/>
                </a:solidFill>
              </a:rPr>
              <a:t>fair compensation</a:t>
            </a:r>
            <a:r>
              <a:rPr lang="en-US" sz="1600" dirty="0"/>
              <a:t>, and </a:t>
            </a:r>
            <a:r>
              <a:rPr lang="en-US" sz="1600" dirty="0">
                <a:solidFill>
                  <a:srgbClr val="C00000"/>
                </a:solidFill>
              </a:rPr>
              <a:t>proper acknowledgment of their scientific contributions</a:t>
            </a:r>
            <a:r>
              <a:rPr lang="en-US" sz="1600" dirty="0"/>
              <a:t>.</a:t>
            </a:r>
          </a:p>
          <a:p>
            <a:pPr>
              <a:lnSpc>
                <a:spcPct val="105000"/>
              </a:lnSpc>
              <a:buFontTx/>
              <a:buNone/>
            </a:pPr>
            <a:r>
              <a:rPr lang="en-US" sz="1600" b="1" i="1" dirty="0"/>
              <a:t>Students</a:t>
            </a:r>
            <a:br>
              <a:rPr lang="en-US" sz="1600" b="1" i="1" dirty="0"/>
            </a:br>
            <a:r>
              <a:rPr lang="en-US" sz="1600" dirty="0"/>
              <a:t>Chemists should regard the </a:t>
            </a:r>
            <a:r>
              <a:rPr lang="en-US" sz="1600" dirty="0">
                <a:solidFill>
                  <a:srgbClr val="C00000"/>
                </a:solidFill>
              </a:rPr>
              <a:t>tutelage of students </a:t>
            </a:r>
            <a:r>
              <a:rPr lang="en-US" sz="1600" dirty="0"/>
              <a:t>as a trust conferred by society for the promotion of the student's learning and professional development. Each student should be treated respectfully and without exploitation.</a:t>
            </a:r>
          </a:p>
          <a:p>
            <a:pPr>
              <a:lnSpc>
                <a:spcPct val="105000"/>
              </a:lnSpc>
              <a:buFontTx/>
              <a:buNone/>
            </a:pPr>
            <a:r>
              <a:rPr lang="en-US" sz="1600" b="1" i="1" dirty="0"/>
              <a:t>Associates</a:t>
            </a:r>
            <a:br>
              <a:rPr lang="en-US" sz="1600" b="1" i="1" dirty="0"/>
            </a:br>
            <a:r>
              <a:rPr lang="en-US" sz="1600" dirty="0"/>
              <a:t>Chemists should treat associates with </a:t>
            </a:r>
            <a:r>
              <a:rPr lang="en-US" sz="1600" dirty="0">
                <a:solidFill>
                  <a:srgbClr val="C00000"/>
                </a:solidFill>
              </a:rPr>
              <a:t>respect</a:t>
            </a:r>
            <a:r>
              <a:rPr lang="en-US" sz="1600" dirty="0"/>
              <a:t>, regardless of the level of their formal education, encourage them, learn with them, share ideas honestly, and give credit for their contributions.</a:t>
            </a:r>
          </a:p>
          <a:p>
            <a:pPr>
              <a:lnSpc>
                <a:spcPct val="105000"/>
              </a:lnSpc>
              <a:buFontTx/>
              <a:buNone/>
            </a:pPr>
            <a:r>
              <a:rPr lang="en-US" sz="1600" b="1" i="1" dirty="0"/>
              <a:t>Clients</a:t>
            </a:r>
            <a:br>
              <a:rPr lang="en-US" sz="1600" b="1" i="1" dirty="0"/>
            </a:br>
            <a:r>
              <a:rPr lang="en-US" sz="1600" dirty="0"/>
              <a:t>Chemists should serve clients faithfully and incorruptibly, respect confidentiality, advise honestly, and charge fairly.</a:t>
            </a:r>
          </a:p>
          <a:p>
            <a:pPr>
              <a:lnSpc>
                <a:spcPct val="105000"/>
              </a:lnSpc>
              <a:buFontTx/>
              <a:buNone/>
            </a:pPr>
            <a:r>
              <a:rPr lang="en-US" sz="1600" b="1" i="1" dirty="0"/>
              <a:t>The Environment</a:t>
            </a:r>
            <a:br>
              <a:rPr lang="en-US" sz="1600" b="1" i="1" dirty="0"/>
            </a:br>
            <a:r>
              <a:rPr lang="en-US" sz="1600" dirty="0"/>
              <a:t>Chemists should </a:t>
            </a:r>
            <a:r>
              <a:rPr lang="en-US" sz="1600" dirty="0">
                <a:solidFill>
                  <a:srgbClr val="C00000"/>
                </a:solidFill>
              </a:rPr>
              <a:t>understand and anticipate the environmental consequences </a:t>
            </a:r>
            <a:r>
              <a:rPr lang="en-US" sz="1600" dirty="0"/>
              <a:t>of their work. Chemists have responsibility to avoid pollution and to protect the environment.</a:t>
            </a:r>
          </a:p>
        </p:txBody>
      </p:sp>
      <p:pic>
        <p:nvPicPr>
          <p:cNvPr id="5" name="Picture 4"/>
          <p:cNvPicPr>
            <a:picLocks noChangeAspect="1"/>
          </p:cNvPicPr>
          <p:nvPr/>
        </p:nvPicPr>
        <p:blipFill>
          <a:blip r:embed="rId2"/>
          <a:stretch>
            <a:fillRect/>
          </a:stretch>
        </p:blipFill>
        <p:spPr>
          <a:xfrm>
            <a:off x="8091573" y="1824997"/>
            <a:ext cx="2087778" cy="725698"/>
          </a:xfrm>
          <a:prstGeom prst="rect">
            <a:avLst/>
          </a:prstGeom>
          <a:effectLst>
            <a:softEdge rad="3175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570270" y="2015153"/>
            <a:ext cx="8904903" cy="3795679"/>
          </a:xfrm>
          <a:prstGeom prst="rect">
            <a:avLst/>
          </a:prstGeom>
          <a:solidFill>
            <a:schemeClr val="accent1"/>
          </a:solidFill>
          <a:ln w="9525">
            <a:solidFill>
              <a:srgbClr val="FF0000"/>
            </a:solid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lIns="101370" tIns="50685" rIns="101370" bIns="50685">
            <a:spAutoFit/>
          </a:bodyPr>
          <a:lstStyle/>
          <a:p>
            <a:pPr algn="ctr" defTabSz="1014413" eaLnBrk="1" hangingPunct="1">
              <a:lnSpc>
                <a:spcPct val="150000"/>
              </a:lnSpc>
              <a:spcBef>
                <a:spcPts val="600"/>
              </a:spcBef>
              <a:spcAft>
                <a:spcPts val="600"/>
              </a:spcAft>
              <a:defRPr/>
            </a:pPr>
            <a:r>
              <a:rPr lang="en-US" sz="4000" b="1" i="1">
                <a:solidFill>
                  <a:srgbClr val="C00000"/>
                </a:solidFill>
                <a:effectLst>
                  <a:outerShdw blurRad="38100" dist="38100" dir="2700000" algn="tl">
                    <a:srgbClr val="000000"/>
                  </a:outerShdw>
                </a:effectLst>
              </a:rPr>
              <a:t>How is the </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ACS code of ethics </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different from the </a:t>
            </a:r>
            <a:br>
              <a:rPr lang="en-US" sz="4000" b="1" i="1">
                <a:solidFill>
                  <a:srgbClr val="C00000"/>
                </a:solidFill>
                <a:effectLst>
                  <a:outerShdw blurRad="38100" dist="38100" dir="2700000" algn="tl">
                    <a:srgbClr val="000000"/>
                  </a:outerShdw>
                </a:effectLst>
              </a:rPr>
            </a:br>
            <a:r>
              <a:rPr lang="en-US" sz="4000" b="1" i="1">
                <a:solidFill>
                  <a:srgbClr val="C00000"/>
                </a:solidFill>
                <a:effectLst>
                  <a:outerShdw blurRad="38100" dist="38100" dir="2700000" algn="tl">
                    <a:srgbClr val="000000"/>
                  </a:outerShdw>
                </a:effectLst>
              </a:rPr>
              <a:t>AIChE &amp; ABET codes of ethics?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228600" y="192088"/>
            <a:ext cx="8885238" cy="936625"/>
          </a:xfrm>
        </p:spPr>
        <p:txBody>
          <a:bodyPr/>
          <a:lstStyle/>
          <a:p>
            <a:pPr>
              <a:spcBef>
                <a:spcPct val="50000"/>
              </a:spcBef>
              <a:defRPr/>
            </a:pPr>
            <a:r>
              <a:rPr lang="en-US" sz="4000" dirty="0"/>
              <a:t>Case#3:  “Just a Pinch of Poison”</a:t>
            </a:r>
            <a:endParaRPr lang="en-US" sz="1400" b="0" i="1" dirty="0">
              <a:solidFill>
                <a:schemeClr val="bg2"/>
              </a:solidFill>
            </a:endParaRPr>
          </a:p>
        </p:txBody>
      </p:sp>
      <p:sp>
        <p:nvSpPr>
          <p:cNvPr id="30723" name="Rectangle 3"/>
          <p:cNvSpPr>
            <a:spLocks noGrp="1" noChangeArrowheads="1"/>
          </p:cNvSpPr>
          <p:nvPr>
            <p:ph type="body" idx="1"/>
          </p:nvPr>
        </p:nvSpPr>
        <p:spPr>
          <a:xfrm>
            <a:off x="196850" y="2209800"/>
            <a:ext cx="9526588" cy="2271713"/>
          </a:xfrm>
        </p:spPr>
        <p:txBody>
          <a:bodyPr/>
          <a:lstStyle/>
          <a:p>
            <a:pPr algn="just">
              <a:lnSpc>
                <a:spcPct val="120000"/>
              </a:lnSpc>
              <a:buFontTx/>
              <a:buNone/>
            </a:pPr>
            <a:r>
              <a:rPr lang="en-US" sz="1600"/>
              <a:t>Jeremy’s company has been using a flavor additive in one of its products, but there have been problems with the flavor’s stability. One of Jeremy’s chemists accidentally finds that the flavor can be stabilized by adding a mixture of tin and lead salts in very small quantities. This product enhancement would likely increase sales and profits. Although both the lead and tin are recognized poisons, the chemist points out that the amounts added are no more than might be leached out from the soldered seams of common tin cans used for a multitude of food products. The new product will be packaged in glass, so no further addition of heavy metals will occur.</a:t>
            </a:r>
          </a:p>
        </p:txBody>
      </p:sp>
      <p:sp>
        <p:nvSpPr>
          <p:cNvPr id="30724" name="Rectangle 4"/>
          <p:cNvSpPr>
            <a:spLocks noChangeArrowheads="1"/>
          </p:cNvSpPr>
          <p:nvPr/>
        </p:nvSpPr>
        <p:spPr bwMode="auto">
          <a:xfrm>
            <a:off x="5989638" y="1204913"/>
            <a:ext cx="2630487" cy="244475"/>
          </a:xfrm>
          <a:prstGeom prst="rect">
            <a:avLst/>
          </a:prstGeom>
          <a:noFill/>
          <a:ln w="9525">
            <a:noFill/>
            <a:miter lim="800000"/>
            <a:headEnd/>
            <a:tailEnd/>
          </a:ln>
        </p:spPr>
        <p:txBody>
          <a:bodyPr wrap="none">
            <a:spAutoFit/>
          </a:bodyPr>
          <a:lstStyle/>
          <a:p>
            <a:r>
              <a:rPr lang="en-US" sz="1000">
                <a:solidFill>
                  <a:schemeClr val="tx2"/>
                </a:solidFill>
              </a:rPr>
              <a:t>(Source: Chemical Engineering, April 2007)</a:t>
            </a:r>
          </a:p>
        </p:txBody>
      </p:sp>
      <p:pic>
        <p:nvPicPr>
          <p:cNvPr id="237573" name="Picture 5"/>
          <p:cNvPicPr>
            <a:picLocks noChangeAspect="1" noChangeArrowheads="1"/>
          </p:cNvPicPr>
          <p:nvPr/>
        </p:nvPicPr>
        <p:blipFill>
          <a:blip r:embed="rId2" cstate="print"/>
          <a:srcRect/>
          <a:stretch>
            <a:fillRect/>
          </a:stretch>
        </p:blipFill>
        <p:spPr bwMode="auto">
          <a:xfrm>
            <a:off x="8075613" y="5014913"/>
            <a:ext cx="1571625" cy="2328862"/>
          </a:xfrm>
          <a:prstGeom prst="rect">
            <a:avLst/>
          </a:prstGeom>
          <a:ln>
            <a:noFill/>
          </a:ln>
          <a:effectLst>
            <a:outerShdw blurRad="292100" dist="139700" dir="2700000" algn="tl" rotWithShape="0">
              <a:srgbClr val="333333">
                <a:alpha val="65000"/>
              </a:srgbClr>
            </a:outerShdw>
          </a:effectLst>
        </p:spPr>
      </p:pic>
      <p:sp>
        <p:nvSpPr>
          <p:cNvPr id="237574" name="Text Box 6"/>
          <p:cNvSpPr txBox="1">
            <a:spLocks noChangeArrowheads="1"/>
          </p:cNvSpPr>
          <p:nvPr/>
        </p:nvSpPr>
        <p:spPr bwMode="auto">
          <a:xfrm>
            <a:off x="609600" y="4633913"/>
            <a:ext cx="7239000" cy="2754312"/>
          </a:xfrm>
          <a:prstGeom prst="rect">
            <a:avLst/>
          </a:prstGeom>
          <a:noFill/>
          <a:ln w="9525">
            <a:noFill/>
            <a:miter lim="800000"/>
            <a:headEnd/>
            <a:tailEnd/>
          </a:ln>
        </p:spPr>
        <p:txBody>
          <a:bodyPr>
            <a:spAutoFit/>
          </a:bodyPr>
          <a:lstStyle/>
          <a:p>
            <a:pPr>
              <a:lnSpc>
                <a:spcPct val="110000"/>
              </a:lnSpc>
              <a:spcBef>
                <a:spcPct val="25000"/>
              </a:spcBef>
            </a:pPr>
            <a:r>
              <a:rPr lang="en-US" sz="1600" i="1"/>
              <a:t>Should Jeremy (check one):</a:t>
            </a:r>
          </a:p>
          <a:p>
            <a:pPr>
              <a:lnSpc>
                <a:spcPct val="110000"/>
              </a:lnSpc>
              <a:spcBef>
                <a:spcPct val="25000"/>
              </a:spcBef>
              <a:buFont typeface="Wingdings" pitchFamily="2" charset="2"/>
              <a:buChar char="q"/>
            </a:pPr>
            <a:r>
              <a:rPr lang="en-US" sz="1600"/>
              <a:t> Report his findings, but recommend that the additive not be used, </a:t>
            </a:r>
            <a:br>
              <a:rPr lang="en-US" sz="1600"/>
            </a:br>
            <a:r>
              <a:rPr lang="en-US" sz="1600"/>
              <a:t>    because it is unethical to add poison no matter what the quantity?</a:t>
            </a:r>
          </a:p>
          <a:p>
            <a:pPr>
              <a:lnSpc>
                <a:spcPct val="110000"/>
              </a:lnSpc>
              <a:spcBef>
                <a:spcPct val="25000"/>
              </a:spcBef>
              <a:buFont typeface="Wingdings" pitchFamily="2" charset="2"/>
              <a:buChar char="q"/>
            </a:pPr>
            <a:r>
              <a:rPr lang="en-US" sz="1600"/>
              <a:t> Prevent any further consideration of this dilemma by suppressing the </a:t>
            </a:r>
            <a:br>
              <a:rPr lang="en-US" sz="1600"/>
            </a:br>
            <a:r>
              <a:rPr lang="en-US" sz="1600"/>
              <a:t>    findings?</a:t>
            </a:r>
          </a:p>
          <a:p>
            <a:pPr>
              <a:lnSpc>
                <a:spcPct val="110000"/>
              </a:lnSpc>
              <a:spcBef>
                <a:spcPct val="25000"/>
              </a:spcBef>
              <a:buFont typeface="Wingdings" pitchFamily="2" charset="2"/>
              <a:buChar char="q"/>
            </a:pPr>
            <a:r>
              <a:rPr lang="en-US" sz="1600"/>
              <a:t> Recommend the open use of this heavy-metals-stabilized additive?</a:t>
            </a:r>
          </a:p>
          <a:p>
            <a:pPr>
              <a:lnSpc>
                <a:spcPct val="110000"/>
              </a:lnSpc>
              <a:spcBef>
                <a:spcPct val="25000"/>
              </a:spcBef>
              <a:buFont typeface="Wingdings" pitchFamily="2" charset="2"/>
              <a:buChar char="q"/>
            </a:pPr>
            <a:r>
              <a:rPr lang="en-US" sz="1600"/>
              <a:t> Recommend that it be used, but that the deliberate addition of heavy </a:t>
            </a:r>
            <a:br>
              <a:rPr lang="en-US" sz="1600"/>
            </a:br>
            <a:r>
              <a:rPr lang="en-US" sz="1600"/>
              <a:t>    metals be considered a trade secret, and be kept from leaking to the </a:t>
            </a:r>
            <a:br>
              <a:rPr lang="en-US" sz="1600"/>
            </a:br>
            <a:r>
              <a:rPr lang="en-US" sz="1600"/>
              <a:t>    public because it would only cause unnecessary worry?</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7574"/>
                                        </p:tgtEl>
                                        <p:attrNameLst>
                                          <p:attrName>style.visibility</p:attrName>
                                        </p:attrNameLst>
                                      </p:cBhvr>
                                      <p:to>
                                        <p:strVal val="visible"/>
                                      </p:to>
                                    </p:set>
                                    <p:animEffect transition="in" filter="dissolve">
                                      <p:cBhvr>
                                        <p:cTn id="7" dur="500"/>
                                        <p:tgtEl>
                                          <p:spTgt spid="23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47091" y="362703"/>
            <a:ext cx="8626475" cy="760412"/>
          </a:xfrm>
        </p:spPr>
        <p:txBody>
          <a:bodyPr/>
          <a:lstStyle/>
          <a:p>
            <a:pPr>
              <a:defRPr/>
            </a:pPr>
            <a:r>
              <a:rPr lang="en-US" dirty="0">
                <a:solidFill>
                  <a:srgbClr val="C00000"/>
                </a:solidFill>
              </a:rPr>
              <a:t>BMES</a:t>
            </a:r>
            <a:r>
              <a:rPr lang="en-US" b="0" dirty="0">
                <a:solidFill>
                  <a:srgbClr val="C00000"/>
                </a:solidFill>
              </a:rPr>
              <a:t> </a:t>
            </a:r>
            <a:r>
              <a:rPr lang="en-US" b="0" dirty="0"/>
              <a:t>Code of Ethics</a:t>
            </a:r>
          </a:p>
        </p:txBody>
      </p:sp>
      <p:sp>
        <p:nvSpPr>
          <p:cNvPr id="23557" name="Text Box 3"/>
          <p:cNvSpPr txBox="1">
            <a:spLocks noChangeArrowheads="1"/>
          </p:cNvSpPr>
          <p:nvPr/>
        </p:nvSpPr>
        <p:spPr bwMode="auto">
          <a:xfrm>
            <a:off x="350838" y="2709863"/>
            <a:ext cx="9448800" cy="4819650"/>
          </a:xfrm>
          <a:prstGeom prst="rect">
            <a:avLst/>
          </a:prstGeom>
          <a:noFill/>
          <a:ln w="9525">
            <a:noFill/>
            <a:miter lim="800000"/>
            <a:headEnd/>
            <a:tailEnd/>
          </a:ln>
        </p:spPr>
        <p:txBody>
          <a:bodyPr lIns="101370" tIns="50685" rIns="101370" bIns="50685">
            <a:spAutoFit/>
          </a:bodyPr>
          <a:lstStyle/>
          <a:p>
            <a:pPr defTabSz="1014413" eaLnBrk="1" hangingPunct="1">
              <a:lnSpc>
                <a:spcPct val="110000"/>
              </a:lnSpc>
              <a:spcBef>
                <a:spcPct val="30000"/>
              </a:spcBef>
            </a:pPr>
            <a:r>
              <a:rPr lang="en-US" b="1" i="1" dirty="0">
                <a:solidFill>
                  <a:schemeClr val="accent2"/>
                </a:solidFill>
                <a:cs typeface="Times New Roman" pitchFamily="18" charset="0"/>
              </a:rPr>
              <a:t>Biomedical engineering</a:t>
            </a:r>
            <a:r>
              <a:rPr lang="en-US" dirty="0">
                <a:solidFill>
                  <a:schemeClr val="accent2"/>
                </a:solidFill>
                <a:cs typeface="Times New Roman" pitchFamily="18" charset="0"/>
              </a:rPr>
              <a:t> is a learned profession that combines expertise and responsibilities in engineering, science, technology, and medicine.  Mindful that public health and welfare are paramount considerations in each of these areas, the Society identifies in this Code principles of ethical conduct </a:t>
            </a:r>
            <a:r>
              <a:rPr lang="en-US" dirty="0">
                <a:solidFill>
                  <a:srgbClr val="C00000"/>
                </a:solidFill>
                <a:cs typeface="Times New Roman" pitchFamily="18" charset="0"/>
              </a:rPr>
              <a:t>in professional practice, health care, research, and training</a:t>
            </a:r>
            <a:r>
              <a:rPr lang="en-US" dirty="0">
                <a:solidFill>
                  <a:srgbClr val="FF0000"/>
                </a:solidFill>
                <a:cs typeface="Times New Roman" pitchFamily="18" charset="0"/>
              </a:rPr>
              <a:t>.</a:t>
            </a:r>
            <a:r>
              <a:rPr lang="en-US" dirty="0">
                <a:solidFill>
                  <a:srgbClr val="FFFF00"/>
                </a:solidFill>
                <a:cs typeface="Times New Roman" pitchFamily="18" charset="0"/>
              </a:rPr>
              <a:t>. </a:t>
            </a:r>
            <a:r>
              <a:rPr lang="en-US" dirty="0">
                <a:solidFill>
                  <a:schemeClr val="accent2"/>
                </a:solidFill>
                <a:cs typeface="Times New Roman" pitchFamily="18" charset="0"/>
              </a:rPr>
              <a:t>This Code reflects voluntary standards of professional and personal practice recommended for biomedical engineers.  </a:t>
            </a:r>
          </a:p>
          <a:p>
            <a:pPr defTabSz="1014413" eaLnBrk="1" hangingPunct="1">
              <a:lnSpc>
                <a:spcPct val="110000"/>
              </a:lnSpc>
              <a:spcBef>
                <a:spcPct val="30000"/>
              </a:spcBef>
            </a:pPr>
            <a:r>
              <a:rPr lang="en-US" dirty="0">
                <a:solidFill>
                  <a:schemeClr val="accent2"/>
                </a:solidFill>
                <a:cs typeface="Times New Roman" pitchFamily="18" charset="0"/>
              </a:rPr>
              <a:t> </a:t>
            </a:r>
          </a:p>
          <a:p>
            <a:pPr defTabSz="1014413" eaLnBrk="1" hangingPunct="1">
              <a:lnSpc>
                <a:spcPct val="110000"/>
              </a:lnSpc>
              <a:spcBef>
                <a:spcPct val="30000"/>
              </a:spcBef>
            </a:pPr>
            <a:r>
              <a:rPr lang="en-US" b="1" u="sng" dirty="0">
                <a:solidFill>
                  <a:schemeClr val="accent2"/>
                </a:solidFill>
                <a:cs typeface="Times New Roman" pitchFamily="18" charset="0"/>
              </a:rPr>
              <a:t>Biomedical Engineering Professional Obligations</a:t>
            </a:r>
          </a:p>
          <a:p>
            <a:pPr defTabSz="1014413" eaLnBrk="1" hangingPunct="1">
              <a:lnSpc>
                <a:spcPct val="110000"/>
              </a:lnSpc>
              <a:spcBef>
                <a:spcPct val="30000"/>
              </a:spcBef>
            </a:pPr>
            <a:r>
              <a:rPr lang="en-US" dirty="0">
                <a:solidFill>
                  <a:schemeClr val="accent2"/>
                </a:solidFill>
                <a:cs typeface="Times New Roman" pitchFamily="18" charset="0"/>
              </a:rPr>
              <a:t>Biomedical engineers in the fulfillment of their professional engineering duties shall:</a:t>
            </a:r>
          </a:p>
          <a:p>
            <a:pPr defTabSz="1014413" eaLnBrk="1" hangingPunct="1">
              <a:lnSpc>
                <a:spcPct val="110000"/>
              </a:lnSpc>
              <a:spcBef>
                <a:spcPct val="30000"/>
              </a:spcBef>
            </a:pPr>
            <a:r>
              <a:rPr lang="en-US" dirty="0">
                <a:solidFill>
                  <a:schemeClr val="accent2"/>
                </a:solidFill>
                <a:cs typeface="Times New Roman" pitchFamily="18" charset="0"/>
              </a:rPr>
              <a:t> 1.  Use their knowledge, skills, and abilities to enhance the safety, health, and </a:t>
            </a:r>
            <a:br>
              <a:rPr lang="en-US" dirty="0">
                <a:solidFill>
                  <a:schemeClr val="accent2"/>
                </a:solidFill>
                <a:cs typeface="Times New Roman" pitchFamily="18" charset="0"/>
              </a:rPr>
            </a:br>
            <a:r>
              <a:rPr lang="en-US" dirty="0">
                <a:solidFill>
                  <a:schemeClr val="accent2"/>
                </a:solidFill>
                <a:cs typeface="Times New Roman" pitchFamily="18" charset="0"/>
              </a:rPr>
              <a:t>      welfare of the</a:t>
            </a:r>
            <a:r>
              <a:rPr lang="en-US" dirty="0">
                <a:solidFill>
                  <a:srgbClr val="FFFF00"/>
                </a:solidFill>
                <a:cs typeface="Times New Roman" pitchFamily="18" charset="0"/>
              </a:rPr>
              <a:t> </a:t>
            </a:r>
            <a:r>
              <a:rPr lang="en-US" dirty="0">
                <a:solidFill>
                  <a:srgbClr val="C00000"/>
                </a:solidFill>
                <a:cs typeface="Times New Roman" pitchFamily="18" charset="0"/>
              </a:rPr>
              <a:t>public</a:t>
            </a:r>
            <a:r>
              <a:rPr lang="en-US" dirty="0">
                <a:solidFill>
                  <a:srgbClr val="FFFF00"/>
                </a:solidFill>
                <a:cs typeface="Times New Roman" pitchFamily="18" charset="0"/>
              </a:rPr>
              <a:t>.</a:t>
            </a:r>
          </a:p>
          <a:p>
            <a:pPr defTabSz="1014413" eaLnBrk="1" hangingPunct="1">
              <a:lnSpc>
                <a:spcPct val="110000"/>
              </a:lnSpc>
              <a:spcBef>
                <a:spcPct val="30000"/>
              </a:spcBef>
            </a:pPr>
            <a:r>
              <a:rPr lang="en-US" dirty="0">
                <a:solidFill>
                  <a:schemeClr val="accent2"/>
                </a:solidFill>
                <a:cs typeface="Times New Roman" pitchFamily="18" charset="0"/>
              </a:rPr>
              <a:t> 2.  Strive by action, example, and influence to increase the competence, prestige, </a:t>
            </a:r>
            <a:br>
              <a:rPr lang="en-US" dirty="0">
                <a:solidFill>
                  <a:schemeClr val="accent2"/>
                </a:solidFill>
                <a:cs typeface="Times New Roman" pitchFamily="18" charset="0"/>
              </a:rPr>
            </a:br>
            <a:r>
              <a:rPr lang="en-US" dirty="0">
                <a:solidFill>
                  <a:schemeClr val="accent2"/>
                </a:solidFill>
                <a:cs typeface="Times New Roman" pitchFamily="18" charset="0"/>
              </a:rPr>
              <a:t>      and honor of the</a:t>
            </a:r>
            <a:r>
              <a:rPr lang="en-US" dirty="0">
                <a:solidFill>
                  <a:srgbClr val="FFFF00"/>
                </a:solidFill>
                <a:cs typeface="Times New Roman" pitchFamily="18" charset="0"/>
              </a:rPr>
              <a:t> </a:t>
            </a:r>
            <a:r>
              <a:rPr lang="en-US" dirty="0">
                <a:solidFill>
                  <a:srgbClr val="C00000"/>
                </a:solidFill>
                <a:cs typeface="Times New Roman" pitchFamily="18" charset="0"/>
              </a:rPr>
              <a:t>biomedical engineering profession</a:t>
            </a:r>
            <a:r>
              <a:rPr lang="en-US" dirty="0">
                <a:solidFill>
                  <a:srgbClr val="FF0000"/>
                </a:solidFill>
                <a:cs typeface="Times New Roman" pitchFamily="18" charset="0"/>
              </a:rPr>
              <a:t>.</a:t>
            </a:r>
          </a:p>
          <a:p>
            <a:pPr defTabSz="1014413" eaLnBrk="1" hangingPunct="1">
              <a:lnSpc>
                <a:spcPct val="110000"/>
              </a:lnSpc>
              <a:spcBef>
                <a:spcPct val="30000"/>
              </a:spcBef>
            </a:pPr>
            <a:r>
              <a:rPr lang="en-US" dirty="0">
                <a:solidFill>
                  <a:srgbClr val="FF0000"/>
                </a:solidFill>
                <a:cs typeface="Times New Roman" pitchFamily="18" charset="0"/>
              </a:rPr>
              <a:t> </a:t>
            </a:r>
          </a:p>
        </p:txBody>
      </p:sp>
      <p:pic>
        <p:nvPicPr>
          <p:cNvPr id="6" name="Picture 5"/>
          <p:cNvPicPr>
            <a:picLocks noChangeAspect="1"/>
          </p:cNvPicPr>
          <p:nvPr/>
        </p:nvPicPr>
        <p:blipFill>
          <a:blip r:embed="rId2"/>
          <a:stretch>
            <a:fillRect/>
          </a:stretch>
        </p:blipFill>
        <p:spPr>
          <a:xfrm>
            <a:off x="8473223" y="1794836"/>
            <a:ext cx="1677252" cy="5207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22275" y="336550"/>
            <a:ext cx="9220200" cy="760413"/>
          </a:xfrm>
        </p:spPr>
        <p:txBody>
          <a:bodyPr/>
          <a:lstStyle/>
          <a:p>
            <a:pPr>
              <a:defRPr/>
            </a:pPr>
            <a:r>
              <a:rPr lang="en-US" b="0"/>
              <a:t>BMES Code of Ethics (Cont.)</a:t>
            </a:r>
          </a:p>
        </p:txBody>
      </p:sp>
      <p:sp>
        <p:nvSpPr>
          <p:cNvPr id="24579" name="Text Box 3"/>
          <p:cNvSpPr txBox="1">
            <a:spLocks noChangeArrowheads="1"/>
          </p:cNvSpPr>
          <p:nvPr/>
        </p:nvSpPr>
        <p:spPr bwMode="auto">
          <a:xfrm>
            <a:off x="198438" y="1662113"/>
            <a:ext cx="9875837" cy="5839315"/>
          </a:xfrm>
          <a:prstGeom prst="rect">
            <a:avLst/>
          </a:prstGeom>
          <a:noFill/>
          <a:ln w="9525">
            <a:noFill/>
            <a:miter lim="800000"/>
            <a:headEnd/>
            <a:tailEnd/>
          </a:ln>
        </p:spPr>
        <p:txBody>
          <a:bodyPr lIns="101370" tIns="50685" rIns="101370" bIns="50685">
            <a:spAutoFit/>
          </a:bodyPr>
          <a:lstStyle/>
          <a:p>
            <a:pPr defTabSz="1014413">
              <a:lnSpc>
                <a:spcPct val="110000"/>
              </a:lnSpc>
              <a:spcBef>
                <a:spcPct val="10000"/>
              </a:spcBef>
            </a:pPr>
            <a:r>
              <a:rPr lang="en-US" sz="1600" b="1" u="sng" dirty="0">
                <a:solidFill>
                  <a:schemeClr val="accent2"/>
                </a:solidFill>
              </a:rPr>
              <a:t>Biomedical Engineering Health Care Obligations</a:t>
            </a:r>
            <a:endParaRPr lang="en-US" sz="1600" b="1" dirty="0">
              <a:solidFill>
                <a:schemeClr val="accent2"/>
              </a:solidFill>
            </a:endParaRPr>
          </a:p>
          <a:p>
            <a:pPr defTabSz="1014413">
              <a:lnSpc>
                <a:spcPct val="110000"/>
              </a:lnSpc>
              <a:spcBef>
                <a:spcPct val="10000"/>
              </a:spcBef>
            </a:pPr>
            <a:r>
              <a:rPr lang="en-US" sz="1600" dirty="0">
                <a:solidFill>
                  <a:schemeClr val="accent2"/>
                </a:solidFill>
              </a:rPr>
              <a:t>Biomedical engineers involved in health care activities shall:</a:t>
            </a:r>
          </a:p>
          <a:p>
            <a:pPr defTabSz="1014413">
              <a:lnSpc>
                <a:spcPct val="110000"/>
              </a:lnSpc>
              <a:spcBef>
                <a:spcPct val="10000"/>
              </a:spcBef>
            </a:pPr>
            <a:r>
              <a:rPr lang="en-US" sz="1600" dirty="0">
                <a:solidFill>
                  <a:schemeClr val="accent2"/>
                </a:solidFill>
              </a:rPr>
              <a:t>1.  Regard responsibility toward and rights of</a:t>
            </a:r>
            <a:r>
              <a:rPr lang="en-US" sz="1600" dirty="0">
                <a:solidFill>
                  <a:srgbClr val="FFFF00"/>
                </a:solidFill>
              </a:rPr>
              <a:t> </a:t>
            </a:r>
            <a:r>
              <a:rPr lang="en-US" sz="1600" dirty="0">
                <a:solidFill>
                  <a:srgbClr val="C00000"/>
                </a:solidFill>
              </a:rPr>
              <a:t>patients</a:t>
            </a:r>
            <a:r>
              <a:rPr lang="en-US" sz="1600" dirty="0">
                <a:solidFill>
                  <a:schemeClr val="accent2"/>
                </a:solidFill>
              </a:rPr>
              <a:t>, including those of confidentiality </a:t>
            </a:r>
            <a:br>
              <a:rPr lang="en-US" sz="1600" dirty="0">
                <a:solidFill>
                  <a:schemeClr val="accent2"/>
                </a:solidFill>
              </a:rPr>
            </a:br>
            <a:r>
              <a:rPr lang="en-US" sz="1600" dirty="0">
                <a:solidFill>
                  <a:schemeClr val="accent2"/>
                </a:solidFill>
              </a:rPr>
              <a:t>     and privacy, as a primary concern.</a:t>
            </a:r>
          </a:p>
          <a:p>
            <a:pPr defTabSz="1014413">
              <a:lnSpc>
                <a:spcPct val="110000"/>
              </a:lnSpc>
              <a:spcBef>
                <a:spcPct val="10000"/>
              </a:spcBef>
            </a:pPr>
            <a:r>
              <a:rPr lang="en-US" sz="1600" dirty="0">
                <a:solidFill>
                  <a:schemeClr val="accent2"/>
                </a:solidFill>
              </a:rPr>
              <a:t> 2.  Consider the broader consequences of their work in regard </a:t>
            </a:r>
            <a:r>
              <a:rPr lang="en-US" sz="1600" dirty="0">
                <a:solidFill>
                  <a:srgbClr val="C00000"/>
                </a:solidFill>
              </a:rPr>
              <a:t>to cost, availability, and </a:t>
            </a:r>
            <a:br>
              <a:rPr lang="en-US" sz="1600" dirty="0">
                <a:solidFill>
                  <a:srgbClr val="C00000"/>
                </a:solidFill>
              </a:rPr>
            </a:br>
            <a:r>
              <a:rPr lang="en-US" sz="1600" dirty="0">
                <a:solidFill>
                  <a:srgbClr val="C00000"/>
                </a:solidFill>
              </a:rPr>
              <a:t>      delivery of health care.</a:t>
            </a:r>
          </a:p>
          <a:p>
            <a:pPr defTabSz="1014413">
              <a:lnSpc>
                <a:spcPct val="110000"/>
              </a:lnSpc>
              <a:spcBef>
                <a:spcPct val="10000"/>
              </a:spcBef>
            </a:pPr>
            <a:endParaRPr lang="en-US" sz="1600" b="1" dirty="0">
              <a:solidFill>
                <a:srgbClr val="FFFF00"/>
              </a:solidFill>
            </a:endParaRPr>
          </a:p>
          <a:p>
            <a:pPr defTabSz="1014413" eaLnBrk="1" hangingPunct="1">
              <a:lnSpc>
                <a:spcPct val="110000"/>
              </a:lnSpc>
              <a:spcBef>
                <a:spcPct val="10000"/>
              </a:spcBef>
            </a:pPr>
            <a:r>
              <a:rPr lang="en-US" sz="1600" b="1" u="sng" dirty="0">
                <a:solidFill>
                  <a:schemeClr val="accent2"/>
                </a:solidFill>
                <a:cs typeface="Times New Roman" pitchFamily="18" charset="0"/>
              </a:rPr>
              <a:t>Biomedical Engineering Research Obligations</a:t>
            </a:r>
            <a:endParaRPr lang="en-US" sz="1600" b="1" dirty="0">
              <a:solidFill>
                <a:schemeClr val="accent2"/>
              </a:solidFill>
              <a:cs typeface="Times New Roman" pitchFamily="18" charset="0"/>
            </a:endParaRPr>
          </a:p>
          <a:p>
            <a:pPr defTabSz="1014413" eaLnBrk="1" hangingPunct="1">
              <a:lnSpc>
                <a:spcPct val="110000"/>
              </a:lnSpc>
              <a:spcBef>
                <a:spcPct val="10000"/>
              </a:spcBef>
            </a:pPr>
            <a:r>
              <a:rPr lang="en-US" sz="1600" dirty="0">
                <a:solidFill>
                  <a:schemeClr val="accent2"/>
                </a:solidFill>
                <a:cs typeface="Times New Roman" pitchFamily="18" charset="0"/>
              </a:rPr>
              <a:t>Biomedical engineers involved in research shall:</a:t>
            </a:r>
          </a:p>
          <a:p>
            <a:pPr defTabSz="1014413" eaLnBrk="1" hangingPunct="1">
              <a:lnSpc>
                <a:spcPct val="110000"/>
              </a:lnSpc>
              <a:spcBef>
                <a:spcPct val="10000"/>
              </a:spcBef>
            </a:pPr>
            <a:r>
              <a:rPr lang="en-US" sz="1600" dirty="0">
                <a:solidFill>
                  <a:schemeClr val="accent2"/>
                </a:solidFill>
                <a:cs typeface="Times New Roman" pitchFamily="18" charset="0"/>
              </a:rPr>
              <a:t>1. Comply fully with legal, ethical, institutional, governmental, and other applicable </a:t>
            </a:r>
            <a:br>
              <a:rPr lang="en-US" sz="1600" dirty="0">
                <a:solidFill>
                  <a:schemeClr val="accent2"/>
                </a:solidFill>
                <a:cs typeface="Times New Roman" pitchFamily="18" charset="0"/>
              </a:rPr>
            </a:br>
            <a:r>
              <a:rPr lang="en-US" sz="1600" dirty="0">
                <a:solidFill>
                  <a:schemeClr val="accent2"/>
                </a:solidFill>
                <a:cs typeface="Times New Roman" pitchFamily="18" charset="0"/>
              </a:rPr>
              <a:t>    research guidelines, respecting the rights of and exercising the responsibilities to</a:t>
            </a:r>
            <a:r>
              <a:rPr lang="en-US" sz="1600" dirty="0">
                <a:solidFill>
                  <a:srgbClr val="FFFF00"/>
                </a:solidFill>
                <a:cs typeface="Times New Roman" pitchFamily="18" charset="0"/>
              </a:rPr>
              <a:t> </a:t>
            </a:r>
            <a:br>
              <a:rPr lang="en-US" sz="1600" dirty="0">
                <a:solidFill>
                  <a:srgbClr val="FFFF00"/>
                </a:solidFill>
                <a:cs typeface="Times New Roman" pitchFamily="18" charset="0"/>
              </a:rPr>
            </a:br>
            <a:r>
              <a:rPr lang="en-US" sz="1600" dirty="0">
                <a:solidFill>
                  <a:srgbClr val="FFFF00"/>
                </a:solidFill>
                <a:cs typeface="Times New Roman" pitchFamily="18" charset="0"/>
              </a:rPr>
              <a:t>    </a:t>
            </a:r>
            <a:r>
              <a:rPr lang="en-US" sz="1600" dirty="0">
                <a:solidFill>
                  <a:srgbClr val="C00000"/>
                </a:solidFill>
                <a:cs typeface="Times New Roman" pitchFamily="18" charset="0"/>
              </a:rPr>
              <a:t>human and animal subjects, colleagues, the scientific community and the general public</a:t>
            </a:r>
            <a:r>
              <a:rPr lang="en-US" sz="1600" dirty="0">
                <a:solidFill>
                  <a:srgbClr val="FFFF00"/>
                </a:solidFill>
                <a:cs typeface="Times New Roman" pitchFamily="18" charset="0"/>
              </a:rPr>
              <a:t>.   </a:t>
            </a:r>
          </a:p>
          <a:p>
            <a:pPr defTabSz="1014413" eaLnBrk="1" hangingPunct="1">
              <a:lnSpc>
                <a:spcPct val="110000"/>
              </a:lnSpc>
              <a:spcBef>
                <a:spcPct val="10000"/>
              </a:spcBef>
            </a:pPr>
            <a:r>
              <a:rPr lang="en-US" sz="1600" dirty="0">
                <a:solidFill>
                  <a:schemeClr val="accent2"/>
                </a:solidFill>
                <a:cs typeface="Times New Roman" pitchFamily="18" charset="0"/>
              </a:rPr>
              <a:t>2. Publish and/or present properly credited results of research</a:t>
            </a:r>
            <a:r>
              <a:rPr lang="en-US" sz="1600" dirty="0">
                <a:solidFill>
                  <a:srgbClr val="FFFF00"/>
                </a:solidFill>
                <a:cs typeface="Times New Roman" pitchFamily="18" charset="0"/>
              </a:rPr>
              <a:t> </a:t>
            </a:r>
            <a:r>
              <a:rPr lang="en-US" sz="1600" dirty="0">
                <a:solidFill>
                  <a:srgbClr val="C00000"/>
                </a:solidFill>
                <a:cs typeface="Times New Roman" pitchFamily="18" charset="0"/>
              </a:rPr>
              <a:t>accurately and clearly.</a:t>
            </a:r>
          </a:p>
          <a:p>
            <a:pPr defTabSz="1014413" eaLnBrk="1" hangingPunct="1">
              <a:lnSpc>
                <a:spcPct val="110000"/>
              </a:lnSpc>
              <a:spcBef>
                <a:spcPct val="10000"/>
              </a:spcBef>
            </a:pPr>
            <a:r>
              <a:rPr lang="en-US" sz="1600" dirty="0">
                <a:solidFill>
                  <a:srgbClr val="FFFF00"/>
                </a:solidFill>
                <a:cs typeface="Times New Roman" pitchFamily="18" charset="0"/>
              </a:rPr>
              <a:t> </a:t>
            </a:r>
          </a:p>
          <a:p>
            <a:pPr defTabSz="1014413" eaLnBrk="1" hangingPunct="1">
              <a:lnSpc>
                <a:spcPct val="110000"/>
              </a:lnSpc>
              <a:spcBef>
                <a:spcPct val="10000"/>
              </a:spcBef>
            </a:pPr>
            <a:r>
              <a:rPr lang="en-US" sz="1600" b="1" u="sng" dirty="0">
                <a:solidFill>
                  <a:schemeClr val="accent2"/>
                </a:solidFill>
                <a:cs typeface="Times New Roman" pitchFamily="18" charset="0"/>
              </a:rPr>
              <a:t>Biomedical Engineering Training Obligations</a:t>
            </a:r>
          </a:p>
          <a:p>
            <a:pPr defTabSz="1014413" eaLnBrk="1" hangingPunct="1">
              <a:lnSpc>
                <a:spcPct val="110000"/>
              </a:lnSpc>
              <a:spcBef>
                <a:spcPct val="10000"/>
              </a:spcBef>
            </a:pPr>
            <a:r>
              <a:rPr lang="en-US" sz="1600" dirty="0">
                <a:solidFill>
                  <a:schemeClr val="accent2"/>
                </a:solidFill>
                <a:cs typeface="Times New Roman" pitchFamily="18" charset="0"/>
              </a:rPr>
              <a:t>Biomedical engineers entrusted with the responsibilities of training others shall:</a:t>
            </a:r>
          </a:p>
          <a:p>
            <a:pPr defTabSz="1014413" eaLnBrk="1" hangingPunct="1">
              <a:lnSpc>
                <a:spcPct val="110000"/>
              </a:lnSpc>
              <a:spcBef>
                <a:spcPct val="10000"/>
              </a:spcBef>
            </a:pPr>
            <a:r>
              <a:rPr lang="en-US" sz="1600" dirty="0">
                <a:solidFill>
                  <a:schemeClr val="accent2"/>
                </a:solidFill>
                <a:cs typeface="Times New Roman" pitchFamily="18" charset="0"/>
              </a:rPr>
              <a:t>1.  Honor the responsibility not only to</a:t>
            </a:r>
            <a:r>
              <a:rPr lang="en-US" sz="1600" dirty="0">
                <a:solidFill>
                  <a:srgbClr val="FFFF00"/>
                </a:solidFill>
                <a:cs typeface="Times New Roman" pitchFamily="18" charset="0"/>
              </a:rPr>
              <a:t> </a:t>
            </a:r>
            <a:r>
              <a:rPr lang="en-US" sz="1600" dirty="0">
                <a:solidFill>
                  <a:srgbClr val="C00000"/>
                </a:solidFill>
                <a:cs typeface="Times New Roman" pitchFamily="18" charset="0"/>
              </a:rPr>
              <a:t>train</a:t>
            </a:r>
            <a:r>
              <a:rPr lang="en-US" sz="1600" dirty="0">
                <a:solidFill>
                  <a:srgbClr val="FFFF00"/>
                </a:solidFill>
                <a:cs typeface="Times New Roman" pitchFamily="18" charset="0"/>
              </a:rPr>
              <a:t> </a:t>
            </a:r>
            <a:r>
              <a:rPr lang="en-US" sz="1600" dirty="0">
                <a:solidFill>
                  <a:schemeClr val="accent2"/>
                </a:solidFill>
                <a:cs typeface="Times New Roman" pitchFamily="18" charset="0"/>
              </a:rPr>
              <a:t>biomedical engineering students in proper </a:t>
            </a:r>
            <a:br>
              <a:rPr lang="en-US" sz="1600" dirty="0">
                <a:solidFill>
                  <a:schemeClr val="accent2"/>
                </a:solidFill>
                <a:cs typeface="Times New Roman" pitchFamily="18" charset="0"/>
              </a:rPr>
            </a:br>
            <a:r>
              <a:rPr lang="en-US" sz="1600" dirty="0">
                <a:solidFill>
                  <a:schemeClr val="accent2"/>
                </a:solidFill>
                <a:cs typeface="Times New Roman" pitchFamily="18" charset="0"/>
              </a:rPr>
              <a:t>     professional conduct in performing research and publishing results, </a:t>
            </a:r>
            <a:br>
              <a:rPr lang="en-US" sz="1600" dirty="0">
                <a:solidFill>
                  <a:schemeClr val="accent2"/>
                </a:solidFill>
                <a:cs typeface="Times New Roman" pitchFamily="18" charset="0"/>
              </a:rPr>
            </a:br>
            <a:r>
              <a:rPr lang="en-US" sz="1600" dirty="0">
                <a:solidFill>
                  <a:schemeClr val="accent2"/>
                </a:solidFill>
                <a:cs typeface="Times New Roman" pitchFamily="18" charset="0"/>
              </a:rPr>
              <a:t>     but also to</a:t>
            </a:r>
            <a:r>
              <a:rPr lang="en-US" sz="1600" dirty="0">
                <a:solidFill>
                  <a:srgbClr val="FFFF00"/>
                </a:solidFill>
                <a:cs typeface="Times New Roman" pitchFamily="18" charset="0"/>
              </a:rPr>
              <a:t> </a:t>
            </a:r>
            <a:r>
              <a:rPr lang="en-US" sz="1600" dirty="0">
                <a:solidFill>
                  <a:srgbClr val="C00000"/>
                </a:solidFill>
                <a:cs typeface="Times New Roman" pitchFamily="18" charset="0"/>
              </a:rPr>
              <a:t>model</a:t>
            </a:r>
            <a:r>
              <a:rPr lang="en-US" sz="1600" dirty="0">
                <a:solidFill>
                  <a:srgbClr val="FFFF00"/>
                </a:solidFill>
                <a:cs typeface="Times New Roman" pitchFamily="18" charset="0"/>
              </a:rPr>
              <a:t> </a:t>
            </a:r>
            <a:r>
              <a:rPr lang="en-US" sz="1600" dirty="0">
                <a:solidFill>
                  <a:schemeClr val="accent2"/>
                </a:solidFill>
                <a:cs typeface="Times New Roman" pitchFamily="18" charset="0"/>
              </a:rPr>
              <a:t>such conduct before them.</a:t>
            </a:r>
          </a:p>
          <a:p>
            <a:pPr defTabSz="1014413" eaLnBrk="1" hangingPunct="1">
              <a:lnSpc>
                <a:spcPct val="110000"/>
              </a:lnSpc>
              <a:spcBef>
                <a:spcPct val="10000"/>
              </a:spcBef>
            </a:pPr>
            <a:r>
              <a:rPr lang="en-US" sz="1600" dirty="0">
                <a:solidFill>
                  <a:schemeClr val="accent2"/>
                </a:solidFill>
                <a:cs typeface="Times New Roman" pitchFamily="18" charset="0"/>
              </a:rPr>
              <a:t>2.  Keep training methods and content free from inappropriate influence of</a:t>
            </a:r>
            <a:r>
              <a:rPr lang="en-US" sz="1600" dirty="0">
                <a:solidFill>
                  <a:srgbClr val="FFFF00"/>
                </a:solidFill>
                <a:cs typeface="Times New Roman" pitchFamily="18" charset="0"/>
              </a:rPr>
              <a:t> </a:t>
            </a:r>
            <a:r>
              <a:rPr lang="en-US" sz="1600" dirty="0">
                <a:solidFill>
                  <a:srgbClr val="C00000"/>
                </a:solidFill>
                <a:cs typeface="Times New Roman" pitchFamily="18" charset="0"/>
              </a:rPr>
              <a:t>special interests.</a:t>
            </a:r>
            <a:r>
              <a:rPr lang="en-US" sz="1600" dirty="0">
                <a:solidFill>
                  <a:srgbClr val="FFFF00"/>
                </a:solidFill>
                <a:cs typeface="Times New Roman" pitchFamily="18" charset="0"/>
              </a:rPr>
              <a:t>.</a:t>
            </a:r>
          </a:p>
        </p:txBody>
      </p:sp>
      <p:pic>
        <p:nvPicPr>
          <p:cNvPr id="4" name="Picture 3"/>
          <p:cNvPicPr>
            <a:picLocks noChangeAspect="1"/>
          </p:cNvPicPr>
          <p:nvPr/>
        </p:nvPicPr>
        <p:blipFill>
          <a:blip r:embed="rId2"/>
          <a:stretch>
            <a:fillRect/>
          </a:stretch>
        </p:blipFill>
        <p:spPr>
          <a:xfrm>
            <a:off x="8473223" y="1794836"/>
            <a:ext cx="1677252" cy="5207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152400"/>
            <a:ext cx="9113838" cy="936625"/>
          </a:xfrm>
        </p:spPr>
        <p:txBody>
          <a:bodyPr/>
          <a:lstStyle/>
          <a:p>
            <a:pPr>
              <a:defRPr/>
            </a:pPr>
            <a:r>
              <a:rPr lang="en-US"/>
              <a:t>The Dilemma Of Bioengineering</a:t>
            </a:r>
          </a:p>
        </p:txBody>
      </p:sp>
      <p:sp>
        <p:nvSpPr>
          <p:cNvPr id="25603" name="Rectangle 3"/>
          <p:cNvSpPr>
            <a:spLocks noGrp="1" noChangeArrowheads="1"/>
          </p:cNvSpPr>
          <p:nvPr>
            <p:ph type="body" idx="1"/>
          </p:nvPr>
        </p:nvSpPr>
        <p:spPr>
          <a:xfrm>
            <a:off x="350838" y="1814513"/>
            <a:ext cx="5411787" cy="823912"/>
          </a:xfrm>
        </p:spPr>
        <p:txBody>
          <a:bodyPr/>
          <a:lstStyle/>
          <a:p>
            <a:pPr>
              <a:buFontTx/>
              <a:buNone/>
            </a:pPr>
            <a:r>
              <a:rPr lang="en-US" b="1" i="1"/>
              <a:t>Research on Human Subjects</a:t>
            </a:r>
          </a:p>
        </p:txBody>
      </p:sp>
      <p:pic>
        <p:nvPicPr>
          <p:cNvPr id="25604" name="Picture 4" descr="TimeCover"/>
          <p:cNvPicPr>
            <a:picLocks noChangeAspect="1" noChangeArrowheads="1"/>
          </p:cNvPicPr>
          <p:nvPr/>
        </p:nvPicPr>
        <p:blipFill>
          <a:blip r:embed="rId2" cstate="print"/>
          <a:srcRect/>
          <a:stretch>
            <a:fillRect/>
          </a:stretch>
        </p:blipFill>
        <p:spPr bwMode="auto">
          <a:xfrm>
            <a:off x="5761038" y="1890713"/>
            <a:ext cx="4135437" cy="5397500"/>
          </a:xfrm>
          <a:prstGeom prst="rect">
            <a:avLst/>
          </a:prstGeom>
          <a:noFill/>
          <a:ln w="9525">
            <a:noFill/>
            <a:miter lim="800000"/>
            <a:headEnd/>
            <a:tailEnd/>
          </a:ln>
        </p:spPr>
      </p:pic>
      <p:sp>
        <p:nvSpPr>
          <p:cNvPr id="25605" name="Rectangle 5"/>
          <p:cNvSpPr>
            <a:spLocks noChangeArrowheads="1"/>
          </p:cNvSpPr>
          <p:nvPr/>
        </p:nvSpPr>
        <p:spPr bwMode="auto">
          <a:xfrm>
            <a:off x="350838" y="2576513"/>
            <a:ext cx="5105400" cy="3321050"/>
          </a:xfrm>
          <a:prstGeom prst="rect">
            <a:avLst/>
          </a:prstGeom>
          <a:noFill/>
          <a:ln w="12700" cap="sq">
            <a:noFill/>
            <a:miter lim="800000"/>
            <a:headEnd type="none" w="sm" len="sm"/>
            <a:tailEnd type="none" w="sm" len="sm"/>
          </a:ln>
        </p:spPr>
        <p:txBody>
          <a:bodyPr lIns="101370" tIns="50685" rIns="101370" bIns="50685" anchor="ctr"/>
          <a:lstStyle/>
          <a:p>
            <a:pPr defTabSz="1014413" eaLnBrk="1" hangingPunct="1">
              <a:lnSpc>
                <a:spcPct val="120000"/>
              </a:lnSpc>
            </a:pPr>
            <a:r>
              <a:rPr lang="en-US" sz="2000" i="1">
                <a:solidFill>
                  <a:schemeClr val="accent2"/>
                </a:solidFill>
                <a:cs typeface="Times New Roman" pitchFamily="18" charset="0"/>
              </a:rPr>
              <a:t>“Make the rules protecting patients too lax, and subjects will suffer and even die needlessly.  Make them too strict, and lifesaving medications won’t make it out of the lab quickly enough to help the people who need them most.”</a:t>
            </a:r>
          </a:p>
          <a:p>
            <a:pPr defTabSz="1014413" eaLnBrk="1" hangingPunct="1">
              <a:lnSpc>
                <a:spcPct val="120000"/>
              </a:lnSpc>
            </a:pPr>
            <a:endParaRPr lang="en-US" sz="2000" i="1">
              <a:solidFill>
                <a:schemeClr val="accent2"/>
              </a:solidFill>
              <a:cs typeface="Times New Roman" pitchFamily="18" charset="0"/>
            </a:endParaRPr>
          </a:p>
          <a:p>
            <a:pPr defTabSz="1014413" eaLnBrk="1" hangingPunct="1">
              <a:lnSpc>
                <a:spcPct val="120000"/>
              </a:lnSpc>
            </a:pPr>
            <a:r>
              <a:rPr lang="en-US" sz="2000" i="1">
                <a:solidFill>
                  <a:schemeClr val="accent2"/>
                </a:solidFill>
                <a:cs typeface="Times New Roman" pitchFamily="18" charset="0"/>
              </a:rPr>
              <a:t>(Time, April 22, 2002)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87338" y="168275"/>
            <a:ext cx="9863137" cy="842963"/>
          </a:xfrm>
        </p:spPr>
        <p:txBody>
          <a:bodyPr/>
          <a:lstStyle/>
          <a:p>
            <a:pPr>
              <a:defRPr/>
            </a:pPr>
            <a:r>
              <a:rPr lang="en-US"/>
              <a:t>Nuremberg Code (1947)</a:t>
            </a:r>
          </a:p>
        </p:txBody>
      </p:sp>
      <p:sp>
        <p:nvSpPr>
          <p:cNvPr id="26627" name="Rectangle 3"/>
          <p:cNvSpPr>
            <a:spLocks noGrp="1" noChangeArrowheads="1"/>
          </p:cNvSpPr>
          <p:nvPr>
            <p:ph type="body" idx="1"/>
          </p:nvPr>
        </p:nvSpPr>
        <p:spPr>
          <a:xfrm>
            <a:off x="274638" y="2500313"/>
            <a:ext cx="9304337" cy="4808537"/>
          </a:xfrm>
        </p:spPr>
        <p:txBody>
          <a:bodyPr/>
          <a:lstStyle/>
          <a:p>
            <a:pPr>
              <a:lnSpc>
                <a:spcPct val="115000"/>
              </a:lnSpc>
              <a:buFontTx/>
              <a:buNone/>
            </a:pPr>
            <a:r>
              <a:rPr lang="en-US" sz="2000" i="1"/>
              <a:t>“ethical yardstick against which </a:t>
            </a:r>
            <a:br>
              <a:rPr lang="en-US" sz="2000" i="1"/>
            </a:br>
            <a:r>
              <a:rPr lang="en-US" sz="2000" i="1"/>
              <a:t>defendants were judged”:</a:t>
            </a:r>
            <a:endParaRPr lang="en-US" sz="2000" b="1"/>
          </a:p>
          <a:p>
            <a:pPr>
              <a:lnSpc>
                <a:spcPct val="115000"/>
              </a:lnSpc>
            </a:pPr>
            <a:r>
              <a:rPr lang="en-US" sz="2000"/>
              <a:t>informed consent</a:t>
            </a:r>
          </a:p>
          <a:p>
            <a:pPr>
              <a:lnSpc>
                <a:spcPct val="115000"/>
              </a:lnSpc>
            </a:pPr>
            <a:r>
              <a:rPr lang="en-US" sz="2000"/>
              <a:t>risk &amp; benefit (equipoise)</a:t>
            </a:r>
          </a:p>
          <a:p>
            <a:pPr>
              <a:lnSpc>
                <a:spcPct val="115000"/>
              </a:lnSpc>
            </a:pPr>
            <a:r>
              <a:rPr lang="en-US" sz="2000"/>
              <a:t>subject can terminate her/his involvement</a:t>
            </a:r>
          </a:p>
          <a:p>
            <a:pPr>
              <a:lnSpc>
                <a:spcPct val="115000"/>
              </a:lnSpc>
            </a:pPr>
            <a:r>
              <a:rPr lang="en-US" sz="2000"/>
              <a:t>experiment should be based upon prior animal studies</a:t>
            </a:r>
          </a:p>
          <a:p>
            <a:pPr>
              <a:lnSpc>
                <a:spcPct val="115000"/>
              </a:lnSpc>
            </a:pPr>
            <a:r>
              <a:rPr lang="en-US" sz="2000"/>
              <a:t>only scientifically qualified individuals should conduct human experimentation</a:t>
            </a:r>
          </a:p>
          <a:p>
            <a:pPr>
              <a:lnSpc>
                <a:spcPct val="115000"/>
              </a:lnSpc>
            </a:pPr>
            <a:r>
              <a:rPr lang="en-US" sz="2000"/>
              <a:t>physical and mental suffering and injury should be avoided</a:t>
            </a:r>
          </a:p>
          <a:p>
            <a:pPr>
              <a:lnSpc>
                <a:spcPct val="115000"/>
              </a:lnSpc>
            </a:pPr>
            <a:r>
              <a:rPr lang="en-US" sz="2000"/>
              <a:t>there should be no expectation that death or disabling injury will occur from the experiment</a:t>
            </a:r>
          </a:p>
        </p:txBody>
      </p:sp>
      <p:pic>
        <p:nvPicPr>
          <p:cNvPr id="223236" name="Picture 4"/>
          <p:cNvPicPr>
            <a:picLocks noChangeAspect="1" noChangeArrowheads="1"/>
          </p:cNvPicPr>
          <p:nvPr/>
        </p:nvPicPr>
        <p:blipFill>
          <a:blip r:embed="rId3" cstate="print"/>
          <a:srcRect/>
          <a:stretch>
            <a:fillRect/>
          </a:stretch>
        </p:blipFill>
        <p:spPr bwMode="auto">
          <a:xfrm>
            <a:off x="6142038" y="2227263"/>
            <a:ext cx="3124200" cy="2330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defRPr/>
            </a:pPr>
            <a:r>
              <a:rPr lang="en-US"/>
              <a:t>USPHS Study of Syphilis</a:t>
            </a:r>
          </a:p>
        </p:txBody>
      </p:sp>
      <p:sp>
        <p:nvSpPr>
          <p:cNvPr id="28675" name="Rectangle 4"/>
          <p:cNvSpPr>
            <a:spLocks noChangeArrowheads="1"/>
          </p:cNvSpPr>
          <p:nvPr/>
        </p:nvSpPr>
        <p:spPr bwMode="auto">
          <a:xfrm>
            <a:off x="198438" y="2957513"/>
            <a:ext cx="8902700" cy="3989387"/>
          </a:xfrm>
          <a:prstGeom prst="rect">
            <a:avLst/>
          </a:prstGeom>
          <a:noFill/>
          <a:ln w="9525">
            <a:noFill/>
            <a:miter lim="800000"/>
            <a:headEnd/>
            <a:tailEnd/>
          </a:ln>
        </p:spPr>
        <p:txBody>
          <a:bodyPr lIns="101370" tIns="50685" rIns="101370" bIns="50685"/>
          <a:lstStyle/>
          <a:p>
            <a:pPr marL="379413" indent="-379413" defTabSz="1014413" eaLnBrk="1" hangingPunct="1">
              <a:lnSpc>
                <a:spcPct val="120000"/>
              </a:lnSpc>
              <a:spcBef>
                <a:spcPct val="40000"/>
              </a:spcBef>
              <a:buClr>
                <a:srgbClr val="0066FF"/>
              </a:buClr>
              <a:buFontTx/>
              <a:buChar char="•"/>
            </a:pPr>
            <a:r>
              <a:rPr lang="en-US" sz="2400">
                <a:solidFill>
                  <a:schemeClr val="accent2"/>
                </a:solidFill>
              </a:rPr>
              <a:t>1932: Started as a short study (6-8 months) with 600 black males (400 with, 200 w/o syphilis)</a:t>
            </a:r>
          </a:p>
          <a:p>
            <a:pPr marL="379413" indent="-379413" defTabSz="1014413" eaLnBrk="1" hangingPunct="1">
              <a:lnSpc>
                <a:spcPct val="120000"/>
              </a:lnSpc>
              <a:spcBef>
                <a:spcPct val="40000"/>
              </a:spcBef>
              <a:buClr>
                <a:srgbClr val="0066FF"/>
              </a:buClr>
              <a:buFontTx/>
              <a:buChar char="•"/>
            </a:pPr>
            <a:r>
              <a:rPr lang="en-US" sz="2400">
                <a:solidFill>
                  <a:schemeClr val="accent2"/>
                </a:solidFill>
              </a:rPr>
              <a:t>Free medical examinations</a:t>
            </a:r>
          </a:p>
          <a:p>
            <a:pPr marL="379413" indent="-379413" defTabSz="1014413" eaLnBrk="1" hangingPunct="1">
              <a:lnSpc>
                <a:spcPct val="120000"/>
              </a:lnSpc>
              <a:spcBef>
                <a:spcPct val="40000"/>
              </a:spcBef>
              <a:buClr>
                <a:srgbClr val="0066FF"/>
              </a:buClr>
              <a:buFontTx/>
              <a:buChar char="•"/>
            </a:pPr>
            <a:r>
              <a:rPr lang="en-US" sz="2400">
                <a:solidFill>
                  <a:schemeClr val="accent2"/>
                </a:solidFill>
              </a:rPr>
              <a:t>Not told of their disease</a:t>
            </a:r>
          </a:p>
          <a:p>
            <a:pPr marL="379413" indent="-379413" defTabSz="1014413" eaLnBrk="1" hangingPunct="1">
              <a:lnSpc>
                <a:spcPct val="120000"/>
              </a:lnSpc>
              <a:spcBef>
                <a:spcPct val="40000"/>
              </a:spcBef>
              <a:buClr>
                <a:srgbClr val="0066FF"/>
              </a:buClr>
              <a:buFontTx/>
              <a:buChar char="•"/>
            </a:pPr>
            <a:r>
              <a:rPr lang="en-US" sz="2400">
                <a:solidFill>
                  <a:schemeClr val="accent2"/>
                </a:solidFill>
              </a:rPr>
              <a:t>not treated even after penicillin</a:t>
            </a:r>
            <a:br>
              <a:rPr lang="en-US" sz="2400">
                <a:solidFill>
                  <a:schemeClr val="accent2"/>
                </a:solidFill>
              </a:rPr>
            </a:br>
            <a:r>
              <a:rPr lang="en-US" sz="2400">
                <a:solidFill>
                  <a:schemeClr val="accent2"/>
                </a:solidFill>
              </a:rPr>
              <a:t>become ‘drug of choice’ in ‘47</a:t>
            </a:r>
          </a:p>
          <a:p>
            <a:pPr marL="379413" indent="-379413" defTabSz="1014413" eaLnBrk="1" hangingPunct="1">
              <a:lnSpc>
                <a:spcPct val="120000"/>
              </a:lnSpc>
              <a:spcBef>
                <a:spcPct val="40000"/>
              </a:spcBef>
              <a:buClr>
                <a:srgbClr val="0066FF"/>
              </a:buClr>
              <a:buFontTx/>
              <a:buChar char="•"/>
            </a:pPr>
            <a:r>
              <a:rPr lang="en-US" sz="2400">
                <a:solidFill>
                  <a:schemeClr val="accent2"/>
                </a:solidFill>
              </a:rPr>
              <a:t>Study continued for 40 years…</a:t>
            </a:r>
          </a:p>
        </p:txBody>
      </p:sp>
      <p:grpSp>
        <p:nvGrpSpPr>
          <p:cNvPr id="28676" name="Group 9"/>
          <p:cNvGrpSpPr>
            <a:grpSpLocks/>
          </p:cNvGrpSpPr>
          <p:nvPr/>
        </p:nvGrpSpPr>
        <p:grpSpPr bwMode="auto">
          <a:xfrm>
            <a:off x="5595938" y="3822700"/>
            <a:ext cx="3906837" cy="2895600"/>
            <a:chOff x="3245" y="2103"/>
            <a:chExt cx="2461" cy="1824"/>
          </a:xfrm>
        </p:grpSpPr>
        <p:pic>
          <p:nvPicPr>
            <p:cNvPr id="28677" name="Picture 7"/>
            <p:cNvPicPr>
              <a:picLocks noChangeAspect="1" noChangeArrowheads="1"/>
            </p:cNvPicPr>
            <p:nvPr/>
          </p:nvPicPr>
          <p:blipFill>
            <a:blip r:embed="rId2" cstate="print"/>
            <a:srcRect/>
            <a:stretch>
              <a:fillRect/>
            </a:stretch>
          </p:blipFill>
          <p:spPr bwMode="auto">
            <a:xfrm>
              <a:off x="3293" y="2103"/>
              <a:ext cx="2400" cy="1632"/>
            </a:xfrm>
            <a:prstGeom prst="rect">
              <a:avLst/>
            </a:prstGeom>
            <a:noFill/>
            <a:ln w="9525">
              <a:noFill/>
              <a:miter lim="800000"/>
              <a:headEnd/>
              <a:tailEnd/>
            </a:ln>
          </p:spPr>
        </p:pic>
        <p:sp>
          <p:nvSpPr>
            <p:cNvPr id="28678" name="Text Box 8"/>
            <p:cNvSpPr txBox="1">
              <a:spLocks noChangeArrowheads="1"/>
            </p:cNvSpPr>
            <p:nvPr/>
          </p:nvSpPr>
          <p:spPr bwMode="auto">
            <a:xfrm>
              <a:off x="3245" y="3735"/>
              <a:ext cx="2461" cy="192"/>
            </a:xfrm>
            <a:prstGeom prst="rect">
              <a:avLst/>
            </a:prstGeom>
            <a:noFill/>
            <a:ln w="9525">
              <a:noFill/>
              <a:miter lim="800000"/>
              <a:headEnd/>
              <a:tailEnd/>
            </a:ln>
          </p:spPr>
          <p:txBody>
            <a:bodyPr wrap="none">
              <a:spAutoFit/>
            </a:bodyPr>
            <a:lstStyle/>
            <a:p>
              <a:r>
                <a:rPr lang="en-US" sz="1400"/>
                <a:t>(http://www.cdc.gov/tuskegee/timeline.htm)</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defRPr/>
            </a:pPr>
            <a:r>
              <a:rPr lang="en-US"/>
              <a:t>USPHS Study of Syphilis</a:t>
            </a:r>
          </a:p>
        </p:txBody>
      </p:sp>
      <p:sp>
        <p:nvSpPr>
          <p:cNvPr id="29699" name="Rectangle 3"/>
          <p:cNvSpPr>
            <a:spLocks noChangeArrowheads="1"/>
          </p:cNvSpPr>
          <p:nvPr/>
        </p:nvSpPr>
        <p:spPr bwMode="auto">
          <a:xfrm>
            <a:off x="579438" y="1939925"/>
            <a:ext cx="8902700" cy="3989388"/>
          </a:xfrm>
          <a:prstGeom prst="rect">
            <a:avLst/>
          </a:prstGeom>
          <a:noFill/>
          <a:ln w="9525">
            <a:noFill/>
            <a:miter lim="800000"/>
            <a:headEnd/>
            <a:tailEnd/>
          </a:ln>
        </p:spPr>
        <p:txBody>
          <a:bodyPr lIns="101370" tIns="50685" rIns="101370" bIns="50685"/>
          <a:lstStyle/>
          <a:p>
            <a:pPr marL="379413" indent="-379413" defTabSz="1014413" eaLnBrk="1" hangingPunct="1">
              <a:lnSpc>
                <a:spcPct val="120000"/>
              </a:lnSpc>
              <a:spcBef>
                <a:spcPct val="40000"/>
              </a:spcBef>
              <a:buClr>
                <a:srgbClr val="0066FF"/>
              </a:buClr>
              <a:buFontTx/>
              <a:buChar char="•"/>
            </a:pPr>
            <a:r>
              <a:rPr lang="en-US" sz="2000">
                <a:solidFill>
                  <a:schemeClr val="accent2"/>
                </a:solidFill>
              </a:rPr>
              <a:t>July 1972, Ad Hoc Advisory Panel is</a:t>
            </a:r>
            <a:br>
              <a:rPr lang="en-US" sz="2000">
                <a:solidFill>
                  <a:schemeClr val="accent2"/>
                </a:solidFill>
              </a:rPr>
            </a:br>
            <a:r>
              <a:rPr lang="en-US" sz="2000">
                <a:solidFill>
                  <a:schemeClr val="accent2"/>
                </a:solidFill>
              </a:rPr>
              <a:t>formed after an AP story caused a public outcry.  </a:t>
            </a:r>
          </a:p>
          <a:p>
            <a:pPr marL="379413" indent="-379413" defTabSz="1014413" eaLnBrk="1" hangingPunct="1">
              <a:lnSpc>
                <a:spcPct val="120000"/>
              </a:lnSpc>
              <a:spcBef>
                <a:spcPct val="40000"/>
              </a:spcBef>
              <a:buClr>
                <a:srgbClr val="0066FF"/>
              </a:buClr>
              <a:buFontTx/>
              <a:buChar char="•"/>
            </a:pPr>
            <a:r>
              <a:rPr lang="en-US" sz="2000">
                <a:solidFill>
                  <a:schemeClr val="accent2"/>
                </a:solidFill>
              </a:rPr>
              <a:t>The panel had nine members from medicine, law, religion, labor, education, health administration, and public affairs. </a:t>
            </a:r>
          </a:p>
          <a:p>
            <a:pPr marL="379413" indent="-379413" defTabSz="1014413" eaLnBrk="1" hangingPunct="1">
              <a:lnSpc>
                <a:spcPct val="120000"/>
              </a:lnSpc>
              <a:spcBef>
                <a:spcPct val="40000"/>
              </a:spcBef>
              <a:buClr>
                <a:srgbClr val="0066FF"/>
              </a:buClr>
              <a:buFontTx/>
              <a:buChar char="•"/>
            </a:pPr>
            <a:r>
              <a:rPr lang="en-US" sz="2000">
                <a:solidFill>
                  <a:schemeClr val="accent2"/>
                </a:solidFill>
              </a:rPr>
              <a:t>Panel conclusion:   Tuskegee Study was "ethically unjustified“ -- the knowledge gained was sparse compared with the risks for the subjects. </a:t>
            </a:r>
          </a:p>
          <a:p>
            <a:pPr marL="379413" indent="-379413" defTabSz="1014413" eaLnBrk="1" hangingPunct="1">
              <a:lnSpc>
                <a:spcPct val="120000"/>
              </a:lnSpc>
              <a:spcBef>
                <a:spcPct val="40000"/>
              </a:spcBef>
              <a:buClr>
                <a:srgbClr val="0066FF"/>
              </a:buClr>
              <a:buFontTx/>
              <a:buChar char="•"/>
            </a:pPr>
            <a:r>
              <a:rPr lang="en-US" sz="2000">
                <a:solidFill>
                  <a:schemeClr val="accent2"/>
                </a:solidFill>
              </a:rPr>
              <a:t>October 1972: panel advised stopping the study at once. </a:t>
            </a:r>
          </a:p>
          <a:p>
            <a:pPr marL="379413" indent="-379413" defTabSz="1014413" eaLnBrk="1" hangingPunct="1">
              <a:lnSpc>
                <a:spcPct val="120000"/>
              </a:lnSpc>
              <a:spcBef>
                <a:spcPct val="40000"/>
              </a:spcBef>
              <a:buClr>
                <a:srgbClr val="0066FF"/>
              </a:buClr>
              <a:buFontTx/>
              <a:buChar char="•"/>
            </a:pPr>
            <a:r>
              <a:rPr lang="en-US" sz="2000">
                <a:solidFill>
                  <a:schemeClr val="accent2"/>
                </a:solidFill>
              </a:rPr>
              <a:t>A month later, the Assistant Secretary for Health and Scientific Affairs announced the end of the Tuskegee Study.</a:t>
            </a:r>
          </a:p>
        </p:txBody>
      </p:sp>
      <p:sp>
        <p:nvSpPr>
          <p:cNvPr id="234500" name="Text Box 4"/>
          <p:cNvSpPr txBox="1">
            <a:spLocks noChangeArrowheads="1"/>
          </p:cNvSpPr>
          <p:nvPr/>
        </p:nvSpPr>
        <p:spPr bwMode="auto">
          <a:xfrm>
            <a:off x="731838" y="5929313"/>
            <a:ext cx="8382000" cy="1660525"/>
          </a:xfrm>
          <a:prstGeom prst="rect">
            <a:avLst/>
          </a:prstGeom>
          <a:solidFill>
            <a:srgbClr val="B2B2B2">
              <a:alpha val="60000"/>
            </a:srgbClr>
          </a:solidFill>
          <a:ln w="9525">
            <a:solidFill>
              <a:schemeClr val="accent2"/>
            </a:solidFill>
            <a:miter lim="800000"/>
            <a:headEnd/>
            <a:tailEnd/>
          </a:ln>
          <a:effectLst>
            <a:outerShdw blurRad="50800" dist="38100" dir="2700000" algn="tl" rotWithShape="0">
              <a:prstClr val="black">
                <a:alpha val="40000"/>
              </a:prstClr>
            </a:outerShdw>
          </a:effectLst>
        </p:spPr>
        <p:txBody>
          <a:bodyPr>
            <a:spAutoFit/>
          </a:bodyPr>
          <a:lstStyle/>
          <a:p>
            <a:pPr>
              <a:lnSpc>
                <a:spcPct val="130000"/>
              </a:lnSpc>
              <a:spcBef>
                <a:spcPct val="70000"/>
              </a:spcBef>
              <a:defRPr/>
            </a:pPr>
            <a:r>
              <a:rPr lang="en-US" sz="2400" b="1" i="1">
                <a:solidFill>
                  <a:schemeClr val="accent2"/>
                </a:solidFill>
                <a:effectLst>
                  <a:outerShdw blurRad="38100" dist="38100" dir="2700000" algn="tl">
                    <a:srgbClr val="000000"/>
                  </a:outerShdw>
                </a:effectLst>
              </a:rPr>
              <a:t>“The United States government did something that was </a:t>
            </a:r>
            <a:br>
              <a:rPr lang="en-US" sz="2400" b="1" i="1">
                <a:solidFill>
                  <a:schemeClr val="accent2"/>
                </a:solidFill>
                <a:effectLst>
                  <a:outerShdw blurRad="38100" dist="38100" dir="2700000" algn="tl">
                    <a:srgbClr val="000000"/>
                  </a:outerShdw>
                </a:effectLst>
              </a:rPr>
            </a:br>
            <a:r>
              <a:rPr lang="en-US" sz="2400" b="1" i="1">
                <a:solidFill>
                  <a:schemeClr val="accent2"/>
                </a:solidFill>
                <a:effectLst>
                  <a:outerShdw blurRad="38100" dist="38100" dir="2700000" algn="tl">
                    <a:srgbClr val="000000"/>
                  </a:outerShdw>
                </a:effectLst>
              </a:rPr>
              <a:t>  wrong – deeply, profoundly, morally wrong.”</a:t>
            </a:r>
          </a:p>
          <a:p>
            <a:pPr>
              <a:lnSpc>
                <a:spcPct val="130000"/>
              </a:lnSpc>
              <a:spcBef>
                <a:spcPct val="70000"/>
              </a:spcBef>
              <a:defRPr/>
            </a:pPr>
            <a:r>
              <a:rPr lang="en-US" sz="2000">
                <a:solidFill>
                  <a:schemeClr val="accent2"/>
                </a:solidFill>
              </a:rPr>
              <a:t>President Clinton’s apology, May 16</a:t>
            </a:r>
            <a:r>
              <a:rPr lang="en-US" sz="2000" baseline="30000">
                <a:solidFill>
                  <a:schemeClr val="accent2"/>
                </a:solidFill>
              </a:rPr>
              <a:t>th</a:t>
            </a:r>
            <a:r>
              <a:rPr lang="en-US" sz="2000">
                <a:solidFill>
                  <a:schemeClr val="accent2"/>
                </a:solidFill>
              </a:rPr>
              <a:t>, 1997</a:t>
            </a:r>
          </a:p>
        </p:txBody>
      </p:sp>
      <p:sp>
        <p:nvSpPr>
          <p:cNvPr id="29701" name="Text Box 7"/>
          <p:cNvSpPr txBox="1">
            <a:spLocks noChangeArrowheads="1"/>
          </p:cNvSpPr>
          <p:nvPr/>
        </p:nvSpPr>
        <p:spPr bwMode="auto">
          <a:xfrm>
            <a:off x="5191125" y="1208088"/>
            <a:ext cx="3386138" cy="277812"/>
          </a:xfrm>
          <a:prstGeom prst="rect">
            <a:avLst/>
          </a:prstGeom>
          <a:noFill/>
          <a:ln w="9525">
            <a:noFill/>
            <a:miter lim="800000"/>
            <a:headEnd/>
            <a:tailEnd/>
          </a:ln>
        </p:spPr>
        <p:txBody>
          <a:bodyPr wrap="none">
            <a:spAutoFit/>
          </a:bodyPr>
          <a:lstStyle/>
          <a:p>
            <a:r>
              <a:rPr lang="en-US" sz="1200" i="1"/>
              <a:t>(http://www.cdc.gov/tuskegee/timeline.htm)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4500"/>
                                        </p:tgtEl>
                                        <p:attrNameLst>
                                          <p:attrName>style.visibility</p:attrName>
                                        </p:attrNameLst>
                                      </p:cBhvr>
                                      <p:to>
                                        <p:strVal val="visible"/>
                                      </p:to>
                                    </p:set>
                                    <p:animEffect transition="in" filter="slide(fromBottom)">
                                      <p:cBhvr>
                                        <p:cTn id="7" dur="500"/>
                                        <p:tgtEl>
                                          <p:spTgt spid="23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…and it hits closer to home…</a:t>
            </a:r>
          </a:p>
        </p:txBody>
      </p:sp>
      <p:sp>
        <p:nvSpPr>
          <p:cNvPr id="3" name="Rectangle 2"/>
          <p:cNvSpPr/>
          <p:nvPr/>
        </p:nvSpPr>
        <p:spPr>
          <a:xfrm>
            <a:off x="3714750" y="1234973"/>
            <a:ext cx="5073650" cy="461665"/>
          </a:xfrm>
          <a:prstGeom prst="rect">
            <a:avLst/>
          </a:prstGeom>
        </p:spPr>
        <p:txBody>
          <a:bodyPr>
            <a:spAutoFit/>
          </a:bodyPr>
          <a:lstStyle/>
          <a:p>
            <a:r>
              <a:rPr lang="en-US" sz="1200" i="1" dirty="0">
                <a:solidFill>
                  <a:schemeClr val="accent6">
                    <a:lumMod val="75000"/>
                  </a:schemeClr>
                </a:solidFill>
              </a:rPr>
              <a:t>“President’s Bioethics Commission Concludes Investigation into 1940s  </a:t>
            </a:r>
            <a:br>
              <a:rPr lang="en-US" sz="1200" i="1" dirty="0">
                <a:solidFill>
                  <a:schemeClr val="accent6">
                    <a:lumMod val="75000"/>
                  </a:schemeClr>
                </a:solidFill>
              </a:rPr>
            </a:br>
            <a:r>
              <a:rPr lang="en-US" sz="1200" i="1" dirty="0">
                <a:solidFill>
                  <a:schemeClr val="accent6">
                    <a:lumMod val="75000"/>
                  </a:schemeClr>
                </a:solidFill>
              </a:rPr>
              <a:t> STD Experiments in Guatemala”; http://bioethics.gov/cms/node/280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4973"/>
            <a:ext cx="3714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3074" y="5660830"/>
            <a:ext cx="9271819" cy="1569660"/>
          </a:xfrm>
          <a:prstGeom prst="rect">
            <a:avLst/>
          </a:prstGeom>
          <a:solidFill>
            <a:srgbClr val="D1D1F0">
              <a:alpha val="60000"/>
            </a:srgbClr>
          </a:solidFill>
          <a:effectLst>
            <a:outerShdw blurRad="50800" dist="38100" dir="2700000" algn="tl" rotWithShape="0">
              <a:prstClr val="black">
                <a:alpha val="40000"/>
              </a:prstClr>
            </a:outerShdw>
          </a:effectLst>
        </p:spPr>
        <p:txBody>
          <a:bodyPr wrap="square">
            <a:spAutoFit/>
          </a:bodyPr>
          <a:lstStyle/>
          <a:p>
            <a:pPr>
              <a:lnSpc>
                <a:spcPct val="120000"/>
              </a:lnSpc>
            </a:pPr>
            <a:r>
              <a:rPr lang="en-US" sz="1600" dirty="0"/>
              <a:t>“It is important that we accurately document this clearly unethical historical injustice. We do this to honor the victims.  In addition, we must look to and learn from the past so that we can assure the public that scientific and medical research today is conducted in an ethical manner.  </a:t>
            </a:r>
            <a:r>
              <a:rPr lang="en-US" sz="1600" i="1" dirty="0">
                <a:solidFill>
                  <a:srgbClr val="C00000"/>
                </a:solidFill>
              </a:rPr>
              <a:t>Research with human subjects is a sacred trust.    Without public confidence, participation will decline and critical research will be stopped.     </a:t>
            </a:r>
            <a:r>
              <a:rPr lang="en-US" sz="1600" dirty="0"/>
              <a:t>It is imperative that we get this right.”</a:t>
            </a:r>
          </a:p>
        </p:txBody>
      </p:sp>
      <p:sp>
        <p:nvSpPr>
          <p:cNvPr id="5" name="Rectangle 4"/>
          <p:cNvSpPr/>
          <p:nvPr/>
        </p:nvSpPr>
        <p:spPr>
          <a:xfrm>
            <a:off x="400101" y="2226992"/>
            <a:ext cx="8090755" cy="1542923"/>
          </a:xfrm>
          <a:prstGeom prst="rect">
            <a:avLst/>
          </a:prstGeom>
        </p:spPr>
        <p:txBody>
          <a:bodyPr wrap="square">
            <a:spAutoFit/>
          </a:bodyPr>
          <a:lstStyle/>
          <a:p>
            <a:pPr>
              <a:lnSpc>
                <a:spcPct val="120000"/>
              </a:lnSpc>
            </a:pPr>
            <a:r>
              <a:rPr lang="en-US" sz="1600" dirty="0"/>
              <a:t>John C. Cutler, former assistant U.S. surgeon general and an </a:t>
            </a:r>
            <a:r>
              <a:rPr lang="en-US" sz="1600" dirty="0">
                <a:solidFill>
                  <a:srgbClr val="C00000"/>
                </a:solidFill>
              </a:rPr>
              <a:t>acting dean of Pitt’s  School of Public Health (1968-69)</a:t>
            </a:r>
            <a:r>
              <a:rPr lang="en-US" sz="1600" dirty="0"/>
              <a:t> led a study in which  &gt;1,000 Guatemalan prisoners, mental patients, soldiers and prostitutes were intentionally infected with syphilis from 1946-48, some of whom died.  </a:t>
            </a:r>
          </a:p>
          <a:p>
            <a:pPr>
              <a:lnSpc>
                <a:spcPct val="120000"/>
              </a:lnSpc>
            </a:pPr>
            <a:r>
              <a:rPr lang="en-US" sz="1600" dirty="0"/>
              <a:t>He was also a lead investigator in the </a:t>
            </a:r>
            <a:r>
              <a:rPr lang="en-US" sz="1600" dirty="0" err="1"/>
              <a:t>Tuskagee</a:t>
            </a:r>
            <a:r>
              <a:rPr lang="en-US" sz="1600" dirty="0"/>
              <a:t> study in the 1940s and 50s.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71" y="5150035"/>
            <a:ext cx="7715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625" y="2232483"/>
            <a:ext cx="1524000"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13241" y="4447972"/>
            <a:ext cx="1717137" cy="276999"/>
          </a:xfrm>
          <a:prstGeom prst="rect">
            <a:avLst/>
          </a:prstGeom>
          <a:noFill/>
        </p:spPr>
        <p:txBody>
          <a:bodyPr wrap="none" rtlCol="0">
            <a:spAutoFit/>
          </a:bodyPr>
          <a:lstStyle/>
          <a:p>
            <a:r>
              <a:rPr lang="en-US" sz="1200" i="1" dirty="0"/>
              <a:t>(image: Post-Gazette)</a:t>
            </a:r>
          </a:p>
        </p:txBody>
      </p:sp>
      <p:sp>
        <p:nvSpPr>
          <p:cNvPr id="7" name="Rectangle 6"/>
          <p:cNvSpPr/>
          <p:nvPr/>
        </p:nvSpPr>
        <p:spPr>
          <a:xfrm>
            <a:off x="386436" y="3847807"/>
            <a:ext cx="8104420" cy="1323439"/>
          </a:xfrm>
          <a:prstGeom prst="rect">
            <a:avLst/>
          </a:prstGeom>
        </p:spPr>
        <p:txBody>
          <a:bodyPr wrap="square">
            <a:spAutoFit/>
          </a:bodyPr>
          <a:lstStyle/>
          <a:p>
            <a:r>
              <a:rPr lang="en-US" sz="1600" i="1" dirty="0">
                <a:solidFill>
                  <a:schemeClr val="accent2">
                    <a:lumMod val="60000"/>
                    <a:lumOff val="40000"/>
                  </a:schemeClr>
                </a:solidFill>
              </a:rPr>
              <a:t>Cutler also established health projects in West Africa and several “3</a:t>
            </a:r>
            <a:r>
              <a:rPr lang="en-US" sz="1600" i="1" baseline="30000" dirty="0">
                <a:solidFill>
                  <a:schemeClr val="accent2">
                    <a:lumMod val="60000"/>
                    <a:lumOff val="40000"/>
                  </a:schemeClr>
                </a:solidFill>
              </a:rPr>
              <a:t>rd</a:t>
            </a:r>
            <a:r>
              <a:rPr lang="en-US" sz="1600" i="1" dirty="0">
                <a:solidFill>
                  <a:schemeClr val="accent2">
                    <a:lumMod val="60000"/>
                    <a:lumOff val="40000"/>
                  </a:schemeClr>
                </a:solidFill>
              </a:rPr>
              <a:t> World nations” and took on such missions as organizing a program that brought obstetricians from poor countries to the U.S. for training. He was a well-regarded instructor both at Pitt's Graduate School of Public Health and at the Graduate School of Public and International Affairs. </a:t>
            </a:r>
          </a:p>
        </p:txBody>
      </p:sp>
    </p:spTree>
    <p:extLst>
      <p:ext uri="{BB962C8B-B14F-4D97-AF65-F5344CB8AC3E}">
        <p14:creationId xmlns:p14="http://schemas.microsoft.com/office/powerpoint/2010/main" val="29995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52400"/>
            <a:ext cx="9266238" cy="936625"/>
          </a:xfrm>
        </p:spPr>
        <p:txBody>
          <a:bodyPr/>
          <a:lstStyle/>
          <a:p>
            <a:pPr>
              <a:defRPr/>
            </a:pPr>
            <a:r>
              <a:rPr lang="en-US" sz="4000" dirty="0"/>
              <a:t>Why Professional Codes of Ethics?</a:t>
            </a:r>
          </a:p>
        </p:txBody>
      </p:sp>
      <p:sp>
        <p:nvSpPr>
          <p:cNvPr id="8195" name="Rectangle 3"/>
          <p:cNvSpPr>
            <a:spLocks noGrp="1" noChangeArrowheads="1"/>
          </p:cNvSpPr>
          <p:nvPr>
            <p:ph type="body" idx="1"/>
          </p:nvPr>
        </p:nvSpPr>
        <p:spPr>
          <a:xfrm>
            <a:off x="249788" y="1891011"/>
            <a:ext cx="9753600" cy="5499100"/>
          </a:xfrm>
        </p:spPr>
        <p:txBody>
          <a:bodyPr/>
          <a:lstStyle/>
          <a:p>
            <a:pPr marL="342900" indent="-342900">
              <a:lnSpc>
                <a:spcPct val="115000"/>
              </a:lnSpc>
              <a:spcBef>
                <a:spcPts val="1800"/>
              </a:spcBef>
              <a:buFont typeface="+mj-lt"/>
              <a:buAutoNum type="arabicPeriod"/>
              <a:defRPr/>
            </a:pPr>
            <a:r>
              <a:rPr lang="en-US" sz="2000" b="1" dirty="0">
                <a:solidFill>
                  <a:srgbClr val="C00000"/>
                </a:solidFill>
              </a:rPr>
              <a:t>Codes of ethics increase the probability that people will behave in certain ways</a:t>
            </a:r>
            <a:r>
              <a:rPr lang="en-US" sz="2000" dirty="0"/>
              <a:t>, by focusing on the character of their actions and by focusing on sanctions for violations. In addition, reliance on codes can reduce the sacrifice involved in an ethical act. </a:t>
            </a:r>
          </a:p>
          <a:p>
            <a:pPr marL="342900" indent="-342900">
              <a:lnSpc>
                <a:spcPct val="115000"/>
              </a:lnSpc>
              <a:spcBef>
                <a:spcPts val="1800"/>
              </a:spcBef>
              <a:buFont typeface="+mj-lt"/>
              <a:buAutoNum type="arabicPeriod"/>
              <a:defRPr/>
            </a:pPr>
            <a:r>
              <a:rPr lang="en-US" sz="2000" b="1" dirty="0">
                <a:solidFill>
                  <a:srgbClr val="C00000"/>
                </a:solidFill>
              </a:rPr>
              <a:t>Good ethics codes can focus people on actions that result in doing the right things for the right reasons</a:t>
            </a:r>
            <a:r>
              <a:rPr lang="en-US" sz="2000" dirty="0"/>
              <a:t>. Ethical behavior should become a habit; effective codes allow employees to test their actions against expected standards. </a:t>
            </a:r>
          </a:p>
          <a:p>
            <a:pPr marL="342900" indent="-342900">
              <a:lnSpc>
                <a:spcPct val="115000"/>
              </a:lnSpc>
              <a:spcBef>
                <a:spcPts val="1800"/>
              </a:spcBef>
              <a:buFont typeface="+mj-lt"/>
              <a:buAutoNum type="arabicPeriod"/>
              <a:defRPr/>
            </a:pPr>
            <a:r>
              <a:rPr lang="en-US" sz="2000" b="1" dirty="0">
                <a:solidFill>
                  <a:srgbClr val="C00000"/>
                </a:solidFill>
              </a:rPr>
              <a:t>Codes of ethics can function as a professional statement</a:t>
            </a:r>
            <a:r>
              <a:rPr lang="en-US" sz="2000" dirty="0"/>
              <a:t>. </a:t>
            </a:r>
            <a:br>
              <a:rPr lang="en-US" sz="2000" dirty="0"/>
            </a:br>
            <a:r>
              <a:rPr lang="en-US" sz="2000" dirty="0"/>
              <a:t>They give a person joining a profession a clear set of values to which they are expected to subscribe. (Not all individuals may be comfortable with the expectations, and codes can clarify expectations). </a:t>
            </a:r>
            <a:br>
              <a:rPr lang="en-US" sz="2000" dirty="0"/>
            </a:br>
            <a:r>
              <a:rPr lang="en-US" sz="2000" dirty="0"/>
              <a:t>Codes can help provide the pride of belonging to a group or a profession. Pride is a critical emotion in motivating individuals to see themselves as professional. </a:t>
            </a:r>
            <a:endParaRPr lang="en-US" sz="2000" i="1" dirty="0">
              <a:solidFill>
                <a:schemeClr val="tx1">
                  <a:lumMod val="50000"/>
                  <a:lumOff val="50000"/>
                </a:schemeClr>
              </a:solidFill>
            </a:endParaRPr>
          </a:p>
        </p:txBody>
      </p:sp>
      <p:sp>
        <p:nvSpPr>
          <p:cNvPr id="2" name="Rectangle 1"/>
          <p:cNvSpPr/>
          <p:nvPr/>
        </p:nvSpPr>
        <p:spPr>
          <a:xfrm>
            <a:off x="84221" y="7158951"/>
            <a:ext cx="9889958" cy="430887"/>
          </a:xfrm>
          <a:prstGeom prst="rect">
            <a:avLst/>
          </a:prstGeom>
        </p:spPr>
        <p:txBody>
          <a:bodyPr wrap="square">
            <a:spAutoFit/>
          </a:bodyPr>
          <a:lstStyle/>
          <a:p>
            <a:pPr algn="r"/>
            <a:r>
              <a:rPr lang="en-US" sz="1100" i="1" dirty="0">
                <a:solidFill>
                  <a:schemeClr val="bg1">
                    <a:lumMod val="50000"/>
                  </a:schemeClr>
                </a:solidFill>
              </a:rPr>
              <a:t>From: “Ethics Codes and Codes of Conduct as Tools for Promoting an Ethical and Professional Public Service”,</a:t>
            </a:r>
            <a:br>
              <a:rPr lang="en-US" sz="1100" i="1" dirty="0">
                <a:solidFill>
                  <a:schemeClr val="bg1">
                    <a:lumMod val="50000"/>
                  </a:schemeClr>
                </a:solidFill>
              </a:rPr>
            </a:br>
            <a:r>
              <a:rPr lang="en-US" sz="1100" i="1" dirty="0">
                <a:solidFill>
                  <a:schemeClr val="bg1">
                    <a:lumMod val="50000"/>
                  </a:schemeClr>
                </a:solidFill>
              </a:rPr>
              <a:t>Stuart C. Gilman, Report for the World Bank, Washington DC, 2005</a:t>
            </a:r>
          </a:p>
        </p:txBody>
      </p:sp>
    </p:spTree>
    <p:extLst>
      <p:ext uri="{BB962C8B-B14F-4D97-AF65-F5344CB8AC3E}">
        <p14:creationId xmlns:p14="http://schemas.microsoft.com/office/powerpoint/2010/main" val="267524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28600" y="192088"/>
            <a:ext cx="8885238" cy="936625"/>
          </a:xfrm>
        </p:spPr>
        <p:txBody>
          <a:bodyPr/>
          <a:lstStyle/>
          <a:p>
            <a:pPr>
              <a:spcBef>
                <a:spcPct val="50000"/>
              </a:spcBef>
              <a:defRPr/>
            </a:pPr>
            <a:r>
              <a:rPr lang="en-US" dirty="0"/>
              <a:t>Case#4:  “The Christmas Gift”</a:t>
            </a:r>
            <a:endParaRPr lang="en-US" sz="1600" b="0" i="1" dirty="0">
              <a:solidFill>
                <a:schemeClr val="bg2"/>
              </a:solidFill>
            </a:endParaRPr>
          </a:p>
        </p:txBody>
      </p:sp>
      <p:sp>
        <p:nvSpPr>
          <p:cNvPr id="31747" name="Rectangle 3"/>
          <p:cNvSpPr>
            <a:spLocks noGrp="1" noChangeArrowheads="1"/>
          </p:cNvSpPr>
          <p:nvPr>
            <p:ph type="body" idx="1"/>
          </p:nvPr>
        </p:nvSpPr>
        <p:spPr>
          <a:xfrm>
            <a:off x="198438" y="2819400"/>
            <a:ext cx="9601200" cy="2347913"/>
          </a:xfrm>
        </p:spPr>
        <p:txBody>
          <a:bodyPr/>
          <a:lstStyle/>
          <a:p>
            <a:pPr algn="just">
              <a:lnSpc>
                <a:spcPct val="120000"/>
              </a:lnSpc>
              <a:buFontTx/>
              <a:buNone/>
            </a:pPr>
            <a:r>
              <a:rPr lang="en-US" sz="2000"/>
              <a:t>Tracey is in a position to influence the selection of suppliers for the large volume of equipment that her firm purchases each year. At Christmas time, she usually receives small tokens from several salespersons, ranging from inexpensive ballpoint pens to a bottle of wine. This year, however, one salesperson sends an expensive Blackberry in a leather case stamped with Tracey’s initials. The gift is very much out of the ordinary.</a:t>
            </a:r>
          </a:p>
        </p:txBody>
      </p:sp>
      <p:sp>
        <p:nvSpPr>
          <p:cNvPr id="31748" name="Rectangle 4"/>
          <p:cNvSpPr>
            <a:spLocks noChangeArrowheads="1"/>
          </p:cNvSpPr>
          <p:nvPr/>
        </p:nvSpPr>
        <p:spPr bwMode="auto">
          <a:xfrm>
            <a:off x="5989638" y="1204913"/>
            <a:ext cx="2630487" cy="244475"/>
          </a:xfrm>
          <a:prstGeom prst="rect">
            <a:avLst/>
          </a:prstGeom>
          <a:noFill/>
          <a:ln w="9525">
            <a:noFill/>
            <a:miter lim="800000"/>
            <a:headEnd/>
            <a:tailEnd/>
          </a:ln>
        </p:spPr>
        <p:txBody>
          <a:bodyPr wrap="none">
            <a:spAutoFit/>
          </a:bodyPr>
          <a:lstStyle/>
          <a:p>
            <a:r>
              <a:rPr lang="en-US" sz="1000">
                <a:solidFill>
                  <a:schemeClr val="tx2"/>
                </a:solidFill>
              </a:rPr>
              <a:t>(Source: Chemical Engineering, April 2007)</a:t>
            </a:r>
          </a:p>
        </p:txBody>
      </p:sp>
      <p:sp>
        <p:nvSpPr>
          <p:cNvPr id="31749" name="Text Box 5"/>
          <p:cNvSpPr txBox="1">
            <a:spLocks noChangeArrowheads="1"/>
          </p:cNvSpPr>
          <p:nvPr/>
        </p:nvSpPr>
        <p:spPr bwMode="auto">
          <a:xfrm>
            <a:off x="579438" y="5387975"/>
            <a:ext cx="7239000" cy="1887538"/>
          </a:xfrm>
          <a:prstGeom prst="rect">
            <a:avLst/>
          </a:prstGeom>
          <a:noFill/>
          <a:ln w="9525">
            <a:noFill/>
            <a:miter lim="800000"/>
            <a:headEnd/>
            <a:tailEnd/>
          </a:ln>
        </p:spPr>
        <p:txBody>
          <a:bodyPr>
            <a:spAutoFit/>
          </a:bodyPr>
          <a:lstStyle/>
          <a:p>
            <a:pPr>
              <a:lnSpc>
                <a:spcPct val="110000"/>
              </a:lnSpc>
              <a:spcBef>
                <a:spcPct val="25000"/>
              </a:spcBef>
            </a:pPr>
            <a:r>
              <a:rPr lang="en-US" sz="1600" i="1"/>
              <a:t>Should Tracey (check one):</a:t>
            </a:r>
          </a:p>
          <a:p>
            <a:pPr>
              <a:lnSpc>
                <a:spcPct val="110000"/>
              </a:lnSpc>
              <a:spcBef>
                <a:spcPct val="25000"/>
              </a:spcBef>
              <a:buFont typeface="Wingdings" pitchFamily="2" charset="2"/>
              <a:buChar char="q"/>
            </a:pPr>
            <a:r>
              <a:rPr lang="en-US" sz="1600"/>
              <a:t> Keep the gift, on the grounds that her judgement will not be affected </a:t>
            </a:r>
            <a:br>
              <a:rPr lang="en-US" sz="1600"/>
            </a:br>
            <a:r>
              <a:rPr lang="en-US" sz="1600"/>
              <a:t>    in any way?</a:t>
            </a:r>
          </a:p>
          <a:p>
            <a:pPr>
              <a:lnSpc>
                <a:spcPct val="110000"/>
              </a:lnSpc>
              <a:spcBef>
                <a:spcPct val="25000"/>
              </a:spcBef>
              <a:buFont typeface="Wingdings" pitchFamily="2" charset="2"/>
              <a:buChar char="q"/>
            </a:pPr>
            <a:r>
              <a:rPr lang="en-US" sz="1600"/>
              <a:t> Keep the gift, since it would only cause embarrassment all around </a:t>
            </a:r>
            <a:br>
              <a:rPr lang="en-US" sz="1600"/>
            </a:br>
            <a:r>
              <a:rPr lang="en-US" sz="1600"/>
              <a:t>    if the gift were returned.</a:t>
            </a:r>
          </a:p>
          <a:p>
            <a:pPr>
              <a:lnSpc>
                <a:spcPct val="110000"/>
              </a:lnSpc>
              <a:spcBef>
                <a:spcPct val="25000"/>
              </a:spcBef>
              <a:buFont typeface="Wingdings" pitchFamily="2" charset="2"/>
              <a:buChar char="q"/>
            </a:pPr>
            <a:r>
              <a:rPr lang="en-US" sz="1600"/>
              <a:t> Return the gift?</a:t>
            </a:r>
          </a:p>
        </p:txBody>
      </p:sp>
      <p:pic>
        <p:nvPicPr>
          <p:cNvPr id="240647" name="Picture 7"/>
          <p:cNvPicPr>
            <a:picLocks noChangeAspect="1" noChangeArrowheads="1"/>
          </p:cNvPicPr>
          <p:nvPr/>
        </p:nvPicPr>
        <p:blipFill>
          <a:blip r:embed="rId2" cstate="print"/>
          <a:srcRect/>
          <a:stretch>
            <a:fillRect/>
          </a:stretch>
        </p:blipFill>
        <p:spPr bwMode="auto">
          <a:xfrm>
            <a:off x="8208963" y="5624513"/>
            <a:ext cx="1192212" cy="16875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50838" y="152400"/>
            <a:ext cx="8153400" cy="936625"/>
          </a:xfrm>
        </p:spPr>
        <p:txBody>
          <a:bodyPr/>
          <a:lstStyle/>
          <a:p>
            <a:pPr>
              <a:defRPr/>
            </a:pPr>
            <a:r>
              <a:rPr lang="en-US"/>
              <a:t>One last Word…</a:t>
            </a:r>
          </a:p>
        </p:txBody>
      </p:sp>
      <p:sp>
        <p:nvSpPr>
          <p:cNvPr id="5" name="TextBox 4"/>
          <p:cNvSpPr txBox="1"/>
          <p:nvPr/>
        </p:nvSpPr>
        <p:spPr>
          <a:xfrm>
            <a:off x="973394" y="2487563"/>
            <a:ext cx="8252849" cy="1959447"/>
          </a:xfrm>
          <a:prstGeom prst="rect">
            <a:avLst/>
          </a:prstGeom>
          <a:solidFill>
            <a:srgbClr val="B2B2B2"/>
          </a:solidFill>
          <a:effectLst>
            <a:outerShdw blurRad="50800" dist="38100" dir="2700000" algn="tl" rotWithShape="0">
              <a:prstClr val="black">
                <a:alpha val="40000"/>
              </a:prstClr>
            </a:outerShdw>
            <a:reflection blurRad="6350" stA="50000" endA="300" endPos="55500" dist="101600" dir="5400000" sy="-100000" algn="bl" rotWithShape="0"/>
          </a:effectLst>
        </p:spPr>
        <p:txBody>
          <a:bodyPr>
            <a:spAutoFit/>
          </a:bodyPr>
          <a:lstStyle/>
          <a:p>
            <a:pPr>
              <a:lnSpc>
                <a:spcPts val="3600"/>
              </a:lnSpc>
              <a:spcBef>
                <a:spcPts val="600"/>
              </a:spcBef>
              <a:defRPr/>
            </a:pPr>
            <a:r>
              <a:rPr lang="en-US" sz="2000" dirty="0"/>
              <a:t>“The editors of this magazine feel that its readers might be helped in making ethical decisions if they know how other engineers would handle some of these sticky problems.”</a:t>
            </a:r>
          </a:p>
          <a:p>
            <a:pPr>
              <a:lnSpc>
                <a:spcPts val="3600"/>
              </a:lnSpc>
              <a:spcBef>
                <a:spcPts val="600"/>
              </a:spcBef>
              <a:defRPr/>
            </a:pPr>
            <a:r>
              <a:rPr lang="en-US" sz="2000" dirty="0"/>
              <a:t>(</a:t>
            </a:r>
            <a:r>
              <a:rPr lang="en-US" sz="2000" i="1" dirty="0"/>
              <a:t>Chemical Engineering, April 2007, p.1</a:t>
            </a:r>
            <a:r>
              <a:rPr lang="en-US" sz="20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8600" y="152400"/>
            <a:ext cx="9190038" cy="936625"/>
          </a:xfrm>
        </p:spPr>
        <p:txBody>
          <a:bodyPr/>
          <a:lstStyle/>
          <a:p>
            <a:pPr>
              <a:defRPr/>
            </a:pPr>
            <a:r>
              <a:rPr lang="en-US"/>
              <a:t>Professional/Business Ethics…</a:t>
            </a:r>
          </a:p>
        </p:txBody>
      </p:sp>
      <p:sp>
        <p:nvSpPr>
          <p:cNvPr id="4099" name="Rectangle 3"/>
          <p:cNvSpPr>
            <a:spLocks noGrp="1" noChangeArrowheads="1"/>
          </p:cNvSpPr>
          <p:nvPr>
            <p:ph type="body" idx="1"/>
          </p:nvPr>
        </p:nvSpPr>
        <p:spPr>
          <a:xfrm>
            <a:off x="350838" y="2271713"/>
            <a:ext cx="8840787" cy="4876800"/>
          </a:xfrm>
        </p:spPr>
        <p:txBody>
          <a:bodyPr/>
          <a:lstStyle/>
          <a:p>
            <a:pPr>
              <a:buFontTx/>
              <a:buNone/>
            </a:pPr>
            <a:r>
              <a:rPr lang="en-US" sz="2400" dirty="0"/>
              <a:t>Who is a company supposed to ‘serve’:</a:t>
            </a:r>
          </a:p>
          <a:p>
            <a:r>
              <a:rPr lang="en-US" sz="2400" dirty="0"/>
              <a:t>Customers</a:t>
            </a:r>
          </a:p>
          <a:p>
            <a:r>
              <a:rPr lang="en-US" sz="2400" dirty="0"/>
              <a:t>Employees</a:t>
            </a:r>
          </a:p>
          <a:p>
            <a:r>
              <a:rPr lang="en-US" sz="2400" dirty="0"/>
              <a:t>Owner/Shareholders</a:t>
            </a:r>
          </a:p>
          <a:p>
            <a:r>
              <a:rPr lang="en-US" sz="2400" dirty="0"/>
              <a:t>Stakeholders</a:t>
            </a:r>
          </a:p>
          <a:p>
            <a:r>
              <a:rPr lang="en-US" sz="2400" dirty="0"/>
              <a:t>The country it is based or </a:t>
            </a:r>
            <a:br>
              <a:rPr lang="en-US" sz="2400" dirty="0"/>
            </a:br>
            <a:r>
              <a:rPr lang="en-US" sz="2400" dirty="0"/>
              <a:t>headquartered in.</a:t>
            </a:r>
          </a:p>
          <a:p>
            <a:r>
              <a:rPr lang="en-US" sz="2400" dirty="0"/>
              <a:t>Mankind  </a:t>
            </a:r>
            <a:br>
              <a:rPr lang="en-US" sz="2400" dirty="0"/>
            </a:br>
            <a:r>
              <a:rPr lang="en-US" sz="2400" dirty="0"/>
              <a:t>(past – present – future)</a:t>
            </a:r>
          </a:p>
        </p:txBody>
      </p:sp>
      <p:pic>
        <p:nvPicPr>
          <p:cNvPr id="4100" name="Picture 4"/>
          <p:cNvPicPr>
            <a:picLocks noChangeAspect="1" noChangeArrowheads="1"/>
          </p:cNvPicPr>
          <p:nvPr/>
        </p:nvPicPr>
        <p:blipFill>
          <a:blip r:embed="rId2" cstate="print"/>
          <a:srcRect/>
          <a:stretch>
            <a:fillRect/>
          </a:stretch>
        </p:blipFill>
        <p:spPr bwMode="auto">
          <a:xfrm>
            <a:off x="5303838" y="3719513"/>
            <a:ext cx="4800600" cy="3451225"/>
          </a:xfrm>
          <a:prstGeom prst="rect">
            <a:avLst/>
          </a:prstGeom>
          <a:noFill/>
          <a:ln w="9525">
            <a:noFill/>
            <a:miter lim="800000"/>
            <a:headEnd/>
            <a:tailEnd/>
          </a:ln>
        </p:spPr>
      </p:pic>
      <p:sp>
        <p:nvSpPr>
          <p:cNvPr id="4101" name="Text Box 5"/>
          <p:cNvSpPr txBox="1">
            <a:spLocks noChangeArrowheads="1"/>
          </p:cNvSpPr>
          <p:nvPr/>
        </p:nvSpPr>
        <p:spPr bwMode="auto">
          <a:xfrm>
            <a:off x="6542088" y="7315200"/>
            <a:ext cx="3608387" cy="274638"/>
          </a:xfrm>
          <a:prstGeom prst="rect">
            <a:avLst/>
          </a:prstGeom>
          <a:noFill/>
          <a:ln w="9525">
            <a:noFill/>
            <a:miter lim="800000"/>
            <a:headEnd/>
            <a:tailEnd/>
          </a:ln>
        </p:spPr>
        <p:txBody>
          <a:bodyPr wrap="none">
            <a:spAutoFit/>
          </a:bodyPr>
          <a:lstStyle/>
          <a:p>
            <a:r>
              <a:rPr lang="en-US" sz="1200" i="1">
                <a:solidFill>
                  <a:schemeClr val="accent2"/>
                </a:solidFill>
                <a:latin typeface="Arial" charset="0"/>
              </a:rPr>
              <a:t>www.cartoonwork.com/ archive/CEO/Cut-Ethics.gif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74638" y="192088"/>
            <a:ext cx="8153400" cy="936625"/>
          </a:xfrm>
        </p:spPr>
        <p:txBody>
          <a:bodyPr/>
          <a:lstStyle/>
          <a:p>
            <a:pPr>
              <a:defRPr/>
            </a:pPr>
            <a:r>
              <a:rPr lang="en-US"/>
              <a:t>CSR in the View of the Public</a:t>
            </a:r>
          </a:p>
        </p:txBody>
      </p:sp>
      <p:pic>
        <p:nvPicPr>
          <p:cNvPr id="5123" name="Picture 4"/>
          <p:cNvPicPr>
            <a:picLocks noChangeAspect="1" noChangeArrowheads="1"/>
          </p:cNvPicPr>
          <p:nvPr/>
        </p:nvPicPr>
        <p:blipFill>
          <a:blip r:embed="rId2" cstate="print"/>
          <a:srcRect/>
          <a:stretch>
            <a:fillRect/>
          </a:stretch>
        </p:blipFill>
        <p:spPr bwMode="auto">
          <a:xfrm>
            <a:off x="1265238" y="2728913"/>
            <a:ext cx="7086600" cy="4168775"/>
          </a:xfrm>
          <a:prstGeom prst="rect">
            <a:avLst/>
          </a:prstGeom>
          <a:noFill/>
          <a:ln w="9525">
            <a:noFill/>
            <a:miter lim="800000"/>
            <a:headEnd/>
            <a:tailEnd/>
          </a:ln>
        </p:spPr>
      </p:pic>
      <p:sp>
        <p:nvSpPr>
          <p:cNvPr id="4" name="Rectangle 3"/>
          <p:cNvSpPr/>
          <p:nvPr/>
        </p:nvSpPr>
        <p:spPr bwMode="auto">
          <a:xfrm>
            <a:off x="1626670" y="2974207"/>
            <a:ext cx="2714324" cy="231006"/>
          </a:xfrm>
          <a:prstGeom prst="rect">
            <a:avLst/>
          </a:prstGeom>
          <a:solidFill>
            <a:srgbClr val="FFFF00">
              <a:alpha val="40000"/>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228600" y="152400"/>
            <a:ext cx="8885238" cy="936625"/>
          </a:xfrm>
        </p:spPr>
        <p:txBody>
          <a:bodyPr/>
          <a:lstStyle/>
          <a:p>
            <a:pPr>
              <a:defRPr/>
            </a:pPr>
            <a:r>
              <a:rPr lang="en-US" sz="4000"/>
              <a:t>Why should a business even care??</a:t>
            </a:r>
          </a:p>
        </p:txBody>
      </p:sp>
      <p:pic>
        <p:nvPicPr>
          <p:cNvPr id="6147" name="Picture 4"/>
          <p:cNvPicPr>
            <a:picLocks noChangeAspect="1" noChangeArrowheads="1"/>
          </p:cNvPicPr>
          <p:nvPr/>
        </p:nvPicPr>
        <p:blipFill>
          <a:blip r:embed="rId2" cstate="print"/>
          <a:srcRect/>
          <a:stretch>
            <a:fillRect/>
          </a:stretch>
        </p:blipFill>
        <p:spPr bwMode="auto">
          <a:xfrm>
            <a:off x="1493838" y="2576513"/>
            <a:ext cx="6934200" cy="47640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228600" y="180975"/>
            <a:ext cx="8789988" cy="936625"/>
          </a:xfrm>
        </p:spPr>
        <p:txBody>
          <a:bodyPr/>
          <a:lstStyle/>
          <a:p>
            <a:pPr>
              <a:defRPr/>
            </a:pPr>
            <a:r>
              <a:rPr lang="en-US"/>
              <a:t>Let’s remove Price &amp; Quality..</a:t>
            </a:r>
          </a:p>
        </p:txBody>
      </p:sp>
      <p:pic>
        <p:nvPicPr>
          <p:cNvPr id="7171" name="Picture 5"/>
          <p:cNvPicPr>
            <a:picLocks noChangeAspect="1" noChangeArrowheads="1"/>
          </p:cNvPicPr>
          <p:nvPr/>
        </p:nvPicPr>
        <p:blipFill>
          <a:blip r:embed="rId2" cstate="print"/>
          <a:srcRect/>
          <a:stretch>
            <a:fillRect/>
          </a:stretch>
        </p:blipFill>
        <p:spPr bwMode="auto">
          <a:xfrm>
            <a:off x="1462088" y="2622550"/>
            <a:ext cx="7323137" cy="4848225"/>
          </a:xfrm>
          <a:prstGeom prst="rect">
            <a:avLst/>
          </a:prstGeom>
          <a:noFill/>
          <a:ln w="9525">
            <a:noFill/>
            <a:miter lim="800000"/>
            <a:headEnd/>
            <a:tailEnd/>
          </a:ln>
        </p:spPr>
      </p:pic>
      <p:sp>
        <p:nvSpPr>
          <p:cNvPr id="5" name="TextBox 4"/>
          <p:cNvSpPr txBox="1"/>
          <p:nvPr/>
        </p:nvSpPr>
        <p:spPr>
          <a:xfrm>
            <a:off x="331788" y="2248139"/>
            <a:ext cx="5065810" cy="369332"/>
          </a:xfrm>
          <a:prstGeom prst="rect">
            <a:avLst/>
          </a:prstGeom>
          <a:solidFill>
            <a:srgbClr val="B2B2B2">
              <a:alpha val="60000"/>
            </a:srgbClr>
          </a:solidFill>
          <a:effectLst>
            <a:outerShdw blurRad="50800" dist="38100" dir="2700000" algn="tl" rotWithShape="0">
              <a:prstClr val="black">
                <a:alpha val="40000"/>
              </a:prstClr>
            </a:outerShdw>
          </a:effectLst>
        </p:spPr>
        <p:txBody>
          <a:bodyPr wrap="none">
            <a:spAutoFit/>
          </a:bodyPr>
          <a:lstStyle/>
          <a:p>
            <a:pPr>
              <a:defRPr/>
            </a:pPr>
            <a:r>
              <a:rPr lang="en-US" i="1" dirty="0"/>
              <a:t>Compare to the ranking on the previous slide…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52400"/>
            <a:ext cx="9266238" cy="936625"/>
          </a:xfrm>
        </p:spPr>
        <p:txBody>
          <a:bodyPr/>
          <a:lstStyle/>
          <a:p>
            <a:pPr>
              <a:defRPr/>
            </a:pPr>
            <a:r>
              <a:rPr lang="en-US" sz="4000"/>
              <a:t>Major Professional Codes of Ethics</a:t>
            </a:r>
          </a:p>
        </p:txBody>
      </p:sp>
      <p:sp>
        <p:nvSpPr>
          <p:cNvPr id="8195" name="Rectangle 3"/>
          <p:cNvSpPr>
            <a:spLocks noGrp="1" noChangeArrowheads="1"/>
          </p:cNvSpPr>
          <p:nvPr>
            <p:ph type="body" idx="1"/>
          </p:nvPr>
        </p:nvSpPr>
        <p:spPr>
          <a:xfrm>
            <a:off x="196850" y="2090738"/>
            <a:ext cx="9753600" cy="5499100"/>
          </a:xfrm>
        </p:spPr>
        <p:txBody>
          <a:bodyPr/>
          <a:lstStyle/>
          <a:p>
            <a:pPr>
              <a:lnSpc>
                <a:spcPct val="115000"/>
              </a:lnSpc>
              <a:defRPr/>
            </a:pPr>
            <a:r>
              <a:rPr lang="en-US" sz="2000" dirty="0"/>
              <a:t>National Society of Professional Engineers (NSPE):</a:t>
            </a:r>
            <a:br>
              <a:rPr lang="en-US" sz="2000" dirty="0"/>
            </a:br>
            <a:r>
              <a:rPr lang="en-US" sz="2000" i="1" dirty="0">
                <a:solidFill>
                  <a:schemeClr val="tx1"/>
                </a:solidFill>
              </a:rPr>
              <a:t>http://www.nspe.org/ethics/eh1-code.asp</a:t>
            </a:r>
          </a:p>
          <a:p>
            <a:pPr>
              <a:lnSpc>
                <a:spcPct val="115000"/>
              </a:lnSpc>
              <a:defRPr/>
            </a:pPr>
            <a:r>
              <a:rPr lang="en-US" sz="2000" dirty="0"/>
              <a:t>American Institute of Chemical Engineers (</a:t>
            </a:r>
            <a:r>
              <a:rPr lang="en-US" sz="2000" dirty="0" err="1"/>
              <a:t>AIChE</a:t>
            </a:r>
            <a:r>
              <a:rPr lang="en-US" sz="2000" dirty="0"/>
              <a:t>):</a:t>
            </a:r>
            <a:br>
              <a:rPr lang="en-US" sz="2000" dirty="0"/>
            </a:br>
            <a:r>
              <a:rPr lang="en-US" sz="2000" i="1" dirty="0">
                <a:solidFill>
                  <a:schemeClr val="tx1"/>
                </a:solidFill>
              </a:rPr>
              <a:t>http://www.aiche.org/About/Code.aspx</a:t>
            </a:r>
          </a:p>
          <a:p>
            <a:pPr>
              <a:lnSpc>
                <a:spcPct val="115000"/>
              </a:lnSpc>
              <a:defRPr/>
            </a:pPr>
            <a:r>
              <a:rPr lang="en-US" sz="2000" dirty="0"/>
              <a:t>Accreditation Board for Engineering and Technology  (ABET)</a:t>
            </a:r>
            <a:br>
              <a:rPr lang="en-US" sz="2000" dirty="0"/>
            </a:br>
            <a:r>
              <a:rPr lang="en-US" sz="2000" i="1" dirty="0">
                <a:solidFill>
                  <a:schemeClr val="tx1"/>
                </a:solidFill>
              </a:rPr>
              <a:t>http://ethics.iit.edu/codes/coe/abet-a.html</a:t>
            </a:r>
          </a:p>
          <a:p>
            <a:pPr>
              <a:lnSpc>
                <a:spcPct val="115000"/>
              </a:lnSpc>
              <a:defRPr/>
            </a:pPr>
            <a:r>
              <a:rPr lang="en-US" sz="2000" dirty="0"/>
              <a:t>Biomedical Engineering Society  (BMES)</a:t>
            </a:r>
            <a:br>
              <a:rPr lang="en-US" sz="2000" i="1" dirty="0"/>
            </a:br>
            <a:r>
              <a:rPr lang="en-US" sz="2000" i="1" dirty="0">
                <a:solidFill>
                  <a:schemeClr val="tx1"/>
                </a:solidFill>
              </a:rPr>
              <a:t>http://www.bmes.org/pdf/2004ApprovedCodeofEthicsShortForm.pdf</a:t>
            </a:r>
          </a:p>
          <a:p>
            <a:pPr>
              <a:lnSpc>
                <a:spcPct val="115000"/>
              </a:lnSpc>
              <a:defRPr/>
            </a:pPr>
            <a:r>
              <a:rPr lang="en-US" sz="2000" dirty="0"/>
              <a:t>American Chemical Society (ACS)</a:t>
            </a:r>
            <a:br>
              <a:rPr lang="en-US" sz="2000" dirty="0"/>
            </a:br>
            <a:r>
              <a:rPr lang="en-US" sz="2000" i="1" dirty="0">
                <a:solidFill>
                  <a:schemeClr val="tx1"/>
                </a:solidFill>
              </a:rPr>
              <a:t>http://www.chemistry.org/portal/a/c/s/1/acsdisplay.html?</a:t>
            </a:r>
            <a:br>
              <a:rPr lang="en-US" sz="2000" i="1" dirty="0">
                <a:solidFill>
                  <a:schemeClr val="tx1"/>
                </a:solidFill>
              </a:rPr>
            </a:br>
            <a:r>
              <a:rPr lang="en-US" sz="2000" i="1" dirty="0">
                <a:solidFill>
                  <a:schemeClr val="tx1"/>
                </a:solidFill>
              </a:rPr>
              <a:t>DOC=membership%5Ccode.html</a:t>
            </a:r>
          </a:p>
          <a:p>
            <a:pPr>
              <a:lnSpc>
                <a:spcPct val="100000"/>
              </a:lnSpc>
              <a:spcBef>
                <a:spcPts val="2400"/>
              </a:spcBef>
              <a:buFontTx/>
              <a:buNone/>
              <a:defRPr/>
            </a:pPr>
            <a:r>
              <a:rPr lang="en-US" sz="1600" i="1" dirty="0">
                <a:solidFill>
                  <a:schemeClr val="tx1">
                    <a:lumMod val="50000"/>
                    <a:lumOff val="50000"/>
                  </a:schemeClr>
                </a:solidFill>
              </a:rPr>
              <a:t>(The ‘Center for the Study of Ethics in the Professions’  (Illinois Institute of Technology) lists an extensive catalogue of several hundreds codes of ethics on their webpage: </a:t>
            </a:r>
            <a:r>
              <a:rPr lang="en-US" sz="1600" i="1" dirty="0">
                <a:solidFill>
                  <a:schemeClr val="tx1">
                    <a:lumMod val="50000"/>
                    <a:lumOff val="50000"/>
                  </a:schemeClr>
                </a:solidFill>
                <a:hlinkClick r:id="rId2"/>
              </a:rPr>
              <a:t>http://ethics.iit.edu/codes/codes_index.html</a:t>
            </a:r>
            <a:r>
              <a:rPr lang="en-US" sz="1600" i="1" dirty="0">
                <a:solidFill>
                  <a:schemeClr val="tx1">
                    <a:lumMod val="50000"/>
                    <a:lumOff val="50000"/>
                  </a:schemeClr>
                </a:solidFill>
              </a:rPr>
              <a:t> )</a:t>
            </a:r>
          </a:p>
        </p:txBody>
      </p:sp>
      <p:pic>
        <p:nvPicPr>
          <p:cNvPr id="3" name="Picture 2"/>
          <p:cNvPicPr>
            <a:picLocks noChangeAspect="1"/>
          </p:cNvPicPr>
          <p:nvPr/>
        </p:nvPicPr>
        <p:blipFill>
          <a:blip r:embed="rId3"/>
          <a:stretch>
            <a:fillRect/>
          </a:stretch>
        </p:blipFill>
        <p:spPr>
          <a:xfrm>
            <a:off x="7843649" y="2148347"/>
            <a:ext cx="2306827" cy="534695"/>
          </a:xfrm>
          <a:prstGeom prst="rect">
            <a:avLst/>
          </a:prstGeom>
        </p:spPr>
      </p:pic>
      <p:pic>
        <p:nvPicPr>
          <p:cNvPr id="4" name="Picture 3"/>
          <p:cNvPicPr>
            <a:picLocks noChangeAspect="1"/>
          </p:cNvPicPr>
          <p:nvPr/>
        </p:nvPicPr>
        <p:blipFill>
          <a:blip r:embed="rId4"/>
          <a:stretch>
            <a:fillRect/>
          </a:stretch>
        </p:blipFill>
        <p:spPr>
          <a:xfrm>
            <a:off x="8181073" y="2923933"/>
            <a:ext cx="1969403" cy="558173"/>
          </a:xfrm>
          <a:prstGeom prst="rect">
            <a:avLst/>
          </a:prstGeom>
        </p:spPr>
      </p:pic>
      <p:pic>
        <p:nvPicPr>
          <p:cNvPr id="5" name="Picture 4"/>
          <p:cNvPicPr>
            <a:picLocks noChangeAspect="1"/>
          </p:cNvPicPr>
          <p:nvPr/>
        </p:nvPicPr>
        <p:blipFill>
          <a:blip r:embed="rId5"/>
          <a:stretch>
            <a:fillRect/>
          </a:stretch>
        </p:blipFill>
        <p:spPr>
          <a:xfrm>
            <a:off x="9319635" y="3722997"/>
            <a:ext cx="830841" cy="949533"/>
          </a:xfrm>
          <a:prstGeom prst="rect">
            <a:avLst/>
          </a:prstGeom>
        </p:spPr>
      </p:pic>
      <p:pic>
        <p:nvPicPr>
          <p:cNvPr id="8" name="Picture 7"/>
          <p:cNvPicPr>
            <a:picLocks noChangeAspect="1"/>
          </p:cNvPicPr>
          <p:nvPr/>
        </p:nvPicPr>
        <p:blipFill>
          <a:blip r:embed="rId6"/>
          <a:stretch>
            <a:fillRect/>
          </a:stretch>
        </p:blipFill>
        <p:spPr>
          <a:xfrm>
            <a:off x="8473225" y="4913421"/>
            <a:ext cx="1677252" cy="520791"/>
          </a:xfrm>
          <a:prstGeom prst="rect">
            <a:avLst/>
          </a:prstGeom>
        </p:spPr>
      </p:pic>
      <p:pic>
        <p:nvPicPr>
          <p:cNvPr id="10" name="Picture 9"/>
          <p:cNvPicPr>
            <a:picLocks noChangeAspect="1"/>
          </p:cNvPicPr>
          <p:nvPr/>
        </p:nvPicPr>
        <p:blipFill>
          <a:blip r:embed="rId7"/>
          <a:stretch>
            <a:fillRect/>
          </a:stretch>
        </p:blipFill>
        <p:spPr>
          <a:xfrm>
            <a:off x="8201153" y="5675102"/>
            <a:ext cx="1949323" cy="6775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52400"/>
            <a:ext cx="9266238" cy="936625"/>
          </a:xfrm>
        </p:spPr>
        <p:txBody>
          <a:bodyPr/>
          <a:lstStyle/>
          <a:p>
            <a:pPr>
              <a:defRPr/>
            </a:pPr>
            <a:r>
              <a:rPr lang="en-US" sz="4000" dirty="0">
                <a:solidFill>
                  <a:srgbClr val="C00000"/>
                </a:solidFill>
              </a:rPr>
              <a:t>ABET</a:t>
            </a:r>
            <a:r>
              <a:rPr lang="en-US" sz="4000" dirty="0"/>
              <a:t> – Code of Ethics of Engineers</a:t>
            </a:r>
          </a:p>
        </p:txBody>
      </p:sp>
      <p:sp>
        <p:nvSpPr>
          <p:cNvPr id="9219" name="Rectangle 3"/>
          <p:cNvSpPr>
            <a:spLocks noGrp="1" noChangeArrowheads="1"/>
          </p:cNvSpPr>
          <p:nvPr>
            <p:ph type="body" idx="1"/>
          </p:nvPr>
        </p:nvSpPr>
        <p:spPr>
          <a:xfrm>
            <a:off x="284163" y="2811463"/>
            <a:ext cx="9525000" cy="4089400"/>
          </a:xfrm>
        </p:spPr>
        <p:txBody>
          <a:bodyPr/>
          <a:lstStyle/>
          <a:p>
            <a:pPr>
              <a:buFontTx/>
              <a:buNone/>
            </a:pPr>
            <a:r>
              <a:rPr lang="en-US" sz="2000" b="1" i="1"/>
              <a:t>The Fundamental Principles</a:t>
            </a:r>
          </a:p>
          <a:p>
            <a:pPr>
              <a:buFontTx/>
              <a:buNone/>
            </a:pPr>
            <a:r>
              <a:rPr lang="en-US" sz="2000"/>
              <a:t>Engineers uphold and advance the </a:t>
            </a:r>
            <a:br>
              <a:rPr lang="en-US" sz="2000"/>
            </a:br>
            <a:r>
              <a:rPr lang="en-US" sz="2000"/>
              <a:t>integrity, honor and dignity of the engineering profession by:</a:t>
            </a:r>
          </a:p>
          <a:p>
            <a:pPr>
              <a:buFontTx/>
              <a:buAutoNum type="romanUcPeriod"/>
            </a:pPr>
            <a:r>
              <a:rPr lang="en-US" sz="2000"/>
              <a:t>using their knowledge and skill for the enhancement of human welfare;</a:t>
            </a:r>
          </a:p>
          <a:p>
            <a:pPr>
              <a:buFontTx/>
              <a:buAutoNum type="romanUcPeriod"/>
            </a:pPr>
            <a:r>
              <a:rPr lang="en-US" sz="2000"/>
              <a:t>being honest and impartial, and serving with fidelity the public, their employers and clients</a:t>
            </a:r>
          </a:p>
          <a:p>
            <a:pPr>
              <a:buFontTx/>
              <a:buAutoNum type="romanUcPeriod"/>
            </a:pPr>
            <a:r>
              <a:rPr lang="en-US" sz="2000"/>
              <a:t> striving to increase the competence and prestige of the engineering profession; and</a:t>
            </a:r>
          </a:p>
          <a:p>
            <a:pPr>
              <a:buFontTx/>
              <a:buAutoNum type="romanUcPeriod"/>
            </a:pPr>
            <a:r>
              <a:rPr lang="en-US" sz="2000"/>
              <a:t> supporting the professional and technical societies of their disciplines.</a:t>
            </a:r>
          </a:p>
        </p:txBody>
      </p:sp>
      <p:pic>
        <p:nvPicPr>
          <p:cNvPr id="4" name="Picture 3"/>
          <p:cNvPicPr>
            <a:picLocks noChangeAspect="1"/>
          </p:cNvPicPr>
          <p:nvPr/>
        </p:nvPicPr>
        <p:blipFill>
          <a:blip r:embed="rId2"/>
          <a:stretch>
            <a:fillRect/>
          </a:stretch>
        </p:blipFill>
        <p:spPr>
          <a:xfrm>
            <a:off x="8430631" y="2019324"/>
            <a:ext cx="1787219" cy="2042536"/>
          </a:xfrm>
          <a:prstGeom prst="rect">
            <a:avLst/>
          </a:prstGeom>
          <a:effectLst>
            <a:softEdge rad="63500"/>
          </a:effectLst>
        </p:spPr>
      </p:pic>
    </p:spTree>
  </p:cSld>
  <p:clrMapOvr>
    <a:masterClrMapping/>
  </p:clrMapOvr>
</p:sld>
</file>

<file path=ppt/theme/theme1.xml><?xml version="1.0" encoding="utf-8"?>
<a:theme xmlns:a="http://schemas.openxmlformats.org/drawingml/2006/main" name="Glass design template">
  <a:themeElements>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las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2527</TotalTime>
  <Words>1627</Words>
  <Application>Microsoft Office PowerPoint</Application>
  <PresentationFormat>Custom</PresentationFormat>
  <Paragraphs>190</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Times New Roman</vt:lpstr>
      <vt:lpstr>Trebuchet MS</vt:lpstr>
      <vt:lpstr>Wingdings</vt:lpstr>
      <vt:lpstr>Glass design template</vt:lpstr>
      <vt:lpstr>ChE 2982</vt:lpstr>
      <vt:lpstr>Ethics Project</vt:lpstr>
      <vt:lpstr>Why Professional Codes of Ethics?</vt:lpstr>
      <vt:lpstr>Professional/Business Ethics…</vt:lpstr>
      <vt:lpstr>CSR in the View of the Public</vt:lpstr>
      <vt:lpstr>Why should a business even care??</vt:lpstr>
      <vt:lpstr>Let’s remove Price &amp; Quality..</vt:lpstr>
      <vt:lpstr>Major Professional Codes of Ethics</vt:lpstr>
      <vt:lpstr>ABET – Code of Ethics of Engineers</vt:lpstr>
      <vt:lpstr>PowerPoint Presentation</vt:lpstr>
      <vt:lpstr>ABET – Code of Ethics of Engineers</vt:lpstr>
      <vt:lpstr>ABET – Code of Ethics of Engineers</vt:lpstr>
      <vt:lpstr>Ethical Problems in ChE: Case Studies</vt:lpstr>
      <vt:lpstr>Case#1:  “Just This Once”</vt:lpstr>
      <vt:lpstr>AIChE – Code of Ethics</vt:lpstr>
      <vt:lpstr>AIChE – Code of Ethics (cont’d)</vt:lpstr>
      <vt:lpstr>PowerPoint Presentation</vt:lpstr>
      <vt:lpstr>Case#2:  “To Err Is Human”</vt:lpstr>
      <vt:lpstr>ACS Chemist's Code of Conduct</vt:lpstr>
      <vt:lpstr>ACS Chemist's Code of Conduct</vt:lpstr>
      <vt:lpstr>PowerPoint Presentation</vt:lpstr>
      <vt:lpstr>Case#3:  “Just a Pinch of Poison”</vt:lpstr>
      <vt:lpstr>BMES Code of Ethics</vt:lpstr>
      <vt:lpstr>BMES Code of Ethics (Cont.)</vt:lpstr>
      <vt:lpstr>The Dilemma Of Bioengineering</vt:lpstr>
      <vt:lpstr>Nuremberg Code (1947)</vt:lpstr>
      <vt:lpstr>USPHS Study of Syphilis</vt:lpstr>
      <vt:lpstr>USPHS Study of Syphilis</vt:lpstr>
      <vt:lpstr>…and it hits closer to home…</vt:lpstr>
      <vt:lpstr>Case#4:  “The Christmas Gift”</vt:lpstr>
      <vt:lpstr>One last Word…</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this computer</dc:creator>
  <cp:lastModifiedBy>Veser, Goetz</cp:lastModifiedBy>
  <cp:revision>145</cp:revision>
  <cp:lastPrinted>1601-01-01T00:00:00Z</cp:lastPrinted>
  <dcterms:created xsi:type="dcterms:W3CDTF">2004-04-07T15:50:34Z</dcterms:created>
  <dcterms:modified xsi:type="dcterms:W3CDTF">2018-09-04T21:43:33Z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