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256" r:id="rId2"/>
    <p:sldId id="331" r:id="rId3"/>
    <p:sldId id="330" r:id="rId4"/>
    <p:sldId id="282" r:id="rId5"/>
    <p:sldId id="332" r:id="rId6"/>
    <p:sldId id="335" r:id="rId7"/>
    <p:sldId id="336" r:id="rId8"/>
    <p:sldId id="286" r:id="rId9"/>
    <p:sldId id="306" r:id="rId10"/>
    <p:sldId id="305" r:id="rId11"/>
    <p:sldId id="309" r:id="rId12"/>
    <p:sldId id="310" r:id="rId13"/>
    <p:sldId id="311" r:id="rId14"/>
    <p:sldId id="292" r:id="rId15"/>
    <p:sldId id="328" r:id="rId16"/>
    <p:sldId id="269" r:id="rId17"/>
    <p:sldId id="291" r:id="rId18"/>
    <p:sldId id="312" r:id="rId19"/>
    <p:sldId id="313" r:id="rId20"/>
    <p:sldId id="314" r:id="rId21"/>
    <p:sldId id="315" r:id="rId22"/>
    <p:sldId id="316" r:id="rId23"/>
    <p:sldId id="317" r:id="rId24"/>
    <p:sldId id="337" r:id="rId25"/>
    <p:sldId id="276" r:id="rId26"/>
    <p:sldId id="277" r:id="rId27"/>
    <p:sldId id="338" r:id="rId28"/>
    <p:sldId id="293" r:id="rId29"/>
    <p:sldId id="294" r:id="rId30"/>
    <p:sldId id="271" r:id="rId31"/>
    <p:sldId id="324" r:id="rId32"/>
    <p:sldId id="298" r:id="rId33"/>
    <p:sldId id="297" r:id="rId34"/>
    <p:sldId id="323" r:id="rId35"/>
    <p:sldId id="299" r:id="rId36"/>
    <p:sldId id="320" r:id="rId37"/>
    <p:sldId id="318" r:id="rId38"/>
    <p:sldId id="301" r:id="rId39"/>
    <p:sldId id="302" r:id="rId40"/>
    <p:sldId id="321" r:id="rId41"/>
    <p:sldId id="327" r:id="rId42"/>
  </p:sldIdLst>
  <p:sldSz cx="10150475" cy="7589838"/>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96A1AB"/>
    <a:srgbClr val="B2B2B2"/>
    <a:srgbClr val="FF9900"/>
    <a:srgbClr val="CC0000"/>
    <a:srgbClr val="5F5F5F"/>
    <a:srgbClr val="4D4D4D"/>
    <a:srgbClr val="333333"/>
    <a:srgbClr val="29292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9" autoAdjust="0"/>
    <p:restoredTop sz="86359" autoAdjust="0"/>
  </p:normalViewPr>
  <p:slideViewPr>
    <p:cSldViewPr snapToGrid="0">
      <p:cViewPr varScale="1">
        <p:scale>
          <a:sx n="72" d="100"/>
          <a:sy n="72" d="100"/>
        </p:scale>
        <p:origin x="605" y="58"/>
      </p:cViewPr>
      <p:guideLst>
        <p:guide orient="horz" pos="2390"/>
        <p:guide pos="3197"/>
      </p:guideLst>
    </p:cSldViewPr>
  </p:slideViewPr>
  <p:outlineViewPr>
    <p:cViewPr>
      <p:scale>
        <a:sx n="33" d="100"/>
        <a:sy n="33" d="100"/>
      </p:scale>
      <p:origin x="0" y="-56922"/>
    </p:cViewPr>
  </p:outlineViewPr>
  <p:notesTextViewPr>
    <p:cViewPr>
      <p:scale>
        <a:sx n="100" d="100"/>
        <a:sy n="100" d="100"/>
      </p:scale>
      <p:origin x="0" y="0"/>
    </p:cViewPr>
  </p:notesTextViewPr>
  <p:sorterViewPr>
    <p:cViewPr>
      <p:scale>
        <a:sx n="66" d="100"/>
        <a:sy n="66" d="100"/>
      </p:scale>
      <p:origin x="0" y="-32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542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0950" y="720725"/>
            <a:ext cx="4814888" cy="36004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542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6C30EE51-F4E2-48BB-ABFA-DB907F4B21E4}" type="slidenum">
              <a:rPr lang="en-US"/>
              <a:pPr>
                <a:defRPr/>
              </a:pPr>
              <a:t>‹#›</a:t>
            </a:fld>
            <a:endParaRPr lang="en-US"/>
          </a:p>
        </p:txBody>
      </p:sp>
    </p:spTree>
    <p:extLst>
      <p:ext uri="{BB962C8B-B14F-4D97-AF65-F5344CB8AC3E}">
        <p14:creationId xmlns:p14="http://schemas.microsoft.com/office/powerpoint/2010/main" val="1275588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a:effectLst/>
        </p:spPr>
        <p:txBody>
          <a:bodyPr/>
          <a:lstStyle>
            <a:lvl1pPr>
              <a:defRPr sz="48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0"/>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0"/>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3" y="6858000"/>
            <a:ext cx="1862137" cy="506413"/>
          </a:xfrm>
        </p:spPr>
        <p:txBody>
          <a:bodyPr/>
          <a:lstStyle>
            <a:lvl1pPr>
              <a:defRPr sz="1600"/>
            </a:lvl1pPr>
          </a:lstStyle>
          <a:p>
            <a:pPr>
              <a:defRPr/>
            </a:pPr>
            <a:fld id="{0BDADE7C-847E-4865-B283-31141A9B31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32948-C367-4448-AFF3-6C33AC636F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B93B9-AB04-43F5-91A6-962175BBE5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5705A-EE93-4D86-B1D6-6C3A6939CC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DE1662-EC5C-4059-AF2C-535A061021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31CA68-9664-4758-B0D1-DC95A27BCF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94AD0F-9071-4004-BD39-833AD220F1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964009-16D8-4124-BF56-7C0A863D9A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8A7865-AFBF-4B9E-BAE8-9B5208578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EB0BA-10EB-4969-8B5B-777CA6E74D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DEF042-3F9A-4509-AD34-002E1D0591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153400" cy="936625"/>
          </a:xfrm>
          <a:prstGeom prst="rect">
            <a:avLst/>
          </a:prstGeom>
          <a:noFill/>
          <a:ln w="9525">
            <a:noFill/>
            <a:miter lim="800000"/>
            <a:headEnd/>
            <a:tailEnd/>
          </a:ln>
          <a:effectLst>
            <a:outerShdw dist="63500" dir="2212194" algn="ctr" rotWithShape="0">
              <a:srgbClr val="B2B2B2">
                <a:alpha val="50000"/>
              </a:srgbClr>
            </a:outerShdw>
          </a:effectLst>
        </p:spPr>
        <p:txBody>
          <a:bodyPr vert="horz" wrap="square" lIns="101370" tIns="50685" rIns="101370" bIns="506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71450"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atin typeface="Trebuchet MS"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505200" y="6915150"/>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atin typeface="Trebuchet MS"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atin typeface="Trebuchet MS" pitchFamily="34" charset="0"/>
              </a:defRPr>
            </a:lvl1pPr>
          </a:lstStyle>
          <a:p>
            <a:pPr>
              <a:defRPr/>
            </a:pPr>
            <a:fld id="{9C371C17-5F51-48EC-BC15-01E8AD3A2A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mj-lt"/>
          <a:ea typeface="+mj-ea"/>
          <a:cs typeface="+mj-cs"/>
        </a:defRPr>
      </a:lvl1pPr>
      <a:lvl2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2pPr>
      <a:lvl3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3pPr>
      <a:lvl4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4pPr>
      <a:lvl5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5pPr>
      <a:lvl6pPr marL="4572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6pPr>
      <a:lvl7pPr marL="9144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7pPr>
      <a:lvl8pPr marL="13716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8pPr>
      <a:lvl9pPr marL="18288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9pPr>
    </p:titleStyle>
    <p:body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dictionary.reference.com/browse/frau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cademhack.outsidethetext.com/home/2009/on-plagiarism-scholarship-and-community-knowledg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ciencemag.org/cgi/content/full/311/5759/335b"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newsbureau.upmc.com/TX/SchattenPanelReleas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data.giss.nasa.gov/gistemp/graphs/"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
          <p:cNvPicPr>
            <a:picLocks noChangeAspect="1" noChangeArrowheads="1"/>
          </p:cNvPicPr>
          <p:nvPr/>
        </p:nvPicPr>
        <p:blipFill>
          <a:blip r:embed="rId2" cstate="print">
            <a:lum bright="70000" contrast="-70000"/>
          </a:blip>
          <a:srcRect/>
          <a:stretch>
            <a:fillRect/>
          </a:stretch>
        </p:blipFill>
        <p:spPr bwMode="auto">
          <a:xfrm>
            <a:off x="0" y="3643313"/>
            <a:ext cx="3051175" cy="3946525"/>
          </a:xfrm>
          <a:prstGeom prst="rect">
            <a:avLst/>
          </a:prstGeom>
          <a:noFill/>
          <a:ln w="9525">
            <a:noFill/>
            <a:miter lim="800000"/>
            <a:headEnd/>
            <a:tailEnd/>
          </a:ln>
        </p:spPr>
      </p:pic>
      <p:sp>
        <p:nvSpPr>
          <p:cNvPr id="33817" name="Rectangle 25"/>
          <p:cNvSpPr>
            <a:spLocks noGrp="1" noChangeArrowheads="1"/>
          </p:cNvSpPr>
          <p:nvPr>
            <p:ph type="ctrTitle"/>
          </p:nvPr>
        </p:nvSpPr>
        <p:spPr/>
        <p:txBody>
          <a:bodyPr/>
          <a:lstStyle/>
          <a:p>
            <a:pPr>
              <a:defRPr/>
            </a:pPr>
            <a:r>
              <a:rPr lang="en-US" dirty="0" err="1"/>
              <a:t>ChE</a:t>
            </a:r>
            <a:r>
              <a:rPr lang="en-US" dirty="0"/>
              <a:t> 2982</a:t>
            </a:r>
          </a:p>
        </p:txBody>
      </p:sp>
      <p:sp>
        <p:nvSpPr>
          <p:cNvPr id="33818" name="Rectangle 26"/>
          <p:cNvSpPr>
            <a:spLocks noGrp="1" noChangeArrowheads="1"/>
          </p:cNvSpPr>
          <p:nvPr>
            <p:ph type="subTitle" idx="1"/>
          </p:nvPr>
        </p:nvSpPr>
        <p:spPr>
          <a:xfrm>
            <a:off x="350838" y="3352800"/>
            <a:ext cx="6324600" cy="1433513"/>
          </a:xfrm>
        </p:spPr>
        <p:txBody>
          <a:bodyPr/>
          <a:lstStyle/>
          <a:p>
            <a:pPr algn="r">
              <a:defRPr/>
            </a:pPr>
            <a:r>
              <a:rPr lang="en-US" i="1">
                <a:effectLst>
                  <a:outerShdw blurRad="38100" dist="38100" dir="2700000" algn="tl">
                    <a:srgbClr val="C0C0C0"/>
                  </a:outerShdw>
                </a:effectLst>
              </a:rPr>
              <a:t>Engineering Ethics</a:t>
            </a:r>
          </a:p>
          <a:p>
            <a:pPr algn="r">
              <a:defRPr/>
            </a:pPr>
            <a:r>
              <a:rPr lang="en-US" i="1">
                <a:effectLst>
                  <a:outerShdw blurRad="38100" dist="38100" dir="2700000" algn="tl">
                    <a:srgbClr val="C0C0C0"/>
                  </a:outerShdw>
                </a:effectLst>
              </a:rPr>
              <a:t>Instructor:  G</a:t>
            </a:r>
            <a:r>
              <a:rPr lang="en-US" i="1">
                <a:effectLst>
                  <a:outerShdw blurRad="38100" dist="38100" dir="2700000" algn="tl">
                    <a:srgbClr val="C0C0C0"/>
                  </a:outerShdw>
                </a:effectLst>
                <a:cs typeface="Arial" charset="0"/>
              </a:rPr>
              <a:t>ö</a:t>
            </a:r>
            <a:r>
              <a:rPr lang="en-US" i="1">
                <a:effectLst>
                  <a:outerShdw blurRad="38100" dist="38100" dir="2700000" algn="tl">
                    <a:srgbClr val="C0C0C0"/>
                  </a:outerShdw>
                </a:effectLst>
              </a:rPr>
              <a:t>tz Veser</a:t>
            </a:r>
          </a:p>
        </p:txBody>
      </p:sp>
      <p:sp>
        <p:nvSpPr>
          <p:cNvPr id="33821" name="Rectangle 29"/>
          <p:cNvSpPr>
            <a:spLocks noChangeArrowheads="1"/>
          </p:cNvSpPr>
          <p:nvPr/>
        </p:nvSpPr>
        <p:spPr bwMode="auto">
          <a:xfrm>
            <a:off x="196850" y="5548313"/>
            <a:ext cx="9753600" cy="1905000"/>
          </a:xfrm>
          <a:prstGeom prst="rect">
            <a:avLst/>
          </a:prstGeom>
          <a:noFill/>
          <a:ln w="9525">
            <a:noFill/>
            <a:miter lim="800000"/>
            <a:headEnd/>
            <a:tailEnd/>
          </a:ln>
          <a:effectLst/>
        </p:spPr>
        <p:txBody>
          <a:bodyPr lIns="101370" tIns="50685" rIns="101370" bIns="50685"/>
          <a:lstStyle/>
          <a:p>
            <a:pPr algn="ctr" defTabSz="1014413">
              <a:lnSpc>
                <a:spcPct val="125000"/>
              </a:lnSpc>
              <a:spcBef>
                <a:spcPct val="30000"/>
              </a:spcBef>
              <a:defRPr/>
            </a:pPr>
            <a:r>
              <a:rPr lang="en-US" sz="4000" b="1" i="1" dirty="0">
                <a:solidFill>
                  <a:srgbClr val="C00000"/>
                </a:solidFill>
                <a:effectLst>
                  <a:outerShdw blurRad="38100" dist="38100" dir="2700000" algn="tl">
                    <a:srgbClr val="C0C0C0"/>
                  </a:outerShdw>
                </a:effectLst>
                <a:latin typeface="Trebuchet MS" pitchFamily="34" charset="0"/>
              </a:rPr>
              <a:t>Lecture IV:</a:t>
            </a:r>
          </a:p>
          <a:p>
            <a:pPr algn="ctr" defTabSz="1014413">
              <a:lnSpc>
                <a:spcPct val="125000"/>
              </a:lnSpc>
              <a:spcBef>
                <a:spcPct val="30000"/>
              </a:spcBef>
              <a:defRPr/>
            </a:pPr>
            <a:r>
              <a:rPr lang="en-US" sz="4000" b="1" i="1" dirty="0">
                <a:solidFill>
                  <a:srgbClr val="C00000"/>
                </a:solidFill>
                <a:effectLst>
                  <a:outerShdw blurRad="38100" dist="38100" dir="2700000" algn="tl">
                    <a:srgbClr val="C0C0C0"/>
                  </a:outerShdw>
                </a:effectLst>
                <a:latin typeface="Trebuchet MS" pitchFamily="34" charset="0"/>
              </a:rPr>
              <a:t>Scientific (</a:t>
            </a:r>
            <a:r>
              <a:rPr lang="en-US" sz="4000" b="1" i="1" dirty="0" err="1">
                <a:solidFill>
                  <a:srgbClr val="C00000"/>
                </a:solidFill>
                <a:effectLst>
                  <a:outerShdw blurRad="38100" dist="38100" dir="2700000" algn="tl">
                    <a:srgbClr val="C0C0C0"/>
                  </a:outerShdw>
                </a:effectLst>
                <a:latin typeface="Trebuchet MS" pitchFamily="34" charset="0"/>
              </a:rPr>
              <a:t>Mis</a:t>
            </a:r>
            <a:r>
              <a:rPr lang="en-US" sz="4000" b="1" i="1" dirty="0">
                <a:solidFill>
                  <a:srgbClr val="C00000"/>
                </a:solidFill>
                <a:effectLst>
                  <a:outerShdw blurRad="38100" dist="38100" dir="2700000" algn="tl">
                    <a:srgbClr val="C0C0C0"/>
                  </a:outerShdw>
                </a:effectLst>
                <a:latin typeface="Trebuchet MS" pitchFamily="34" charset="0"/>
              </a:rPr>
              <a:t>)Conduct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defRPr/>
            </a:pPr>
            <a:r>
              <a:rPr lang="en-US" dirty="0">
                <a:solidFill>
                  <a:srgbClr val="CC0000"/>
                </a:solidFill>
              </a:rPr>
              <a:t>Fraud</a:t>
            </a:r>
          </a:p>
        </p:txBody>
      </p:sp>
      <p:sp>
        <p:nvSpPr>
          <p:cNvPr id="14339" name="Rectangle 3"/>
          <p:cNvSpPr>
            <a:spLocks noGrp="1" noChangeArrowheads="1"/>
          </p:cNvSpPr>
          <p:nvPr>
            <p:ph type="body" idx="1"/>
          </p:nvPr>
        </p:nvSpPr>
        <p:spPr>
          <a:xfrm>
            <a:off x="211138" y="2930525"/>
            <a:ext cx="9753600" cy="4587875"/>
          </a:xfrm>
        </p:spPr>
        <p:txBody>
          <a:bodyPr/>
          <a:lstStyle/>
          <a:p>
            <a:pPr>
              <a:lnSpc>
                <a:spcPct val="120000"/>
              </a:lnSpc>
              <a:spcBef>
                <a:spcPts val="600"/>
              </a:spcBef>
              <a:buFontTx/>
              <a:buNone/>
            </a:pPr>
            <a:r>
              <a:rPr lang="en-US" dirty="0"/>
              <a:t>“</a:t>
            </a:r>
            <a:r>
              <a:rPr lang="en-US" b="1" dirty="0"/>
              <a:t>fraud</a:t>
            </a:r>
            <a:r>
              <a:rPr lang="en-US" dirty="0"/>
              <a:t> - </a:t>
            </a:r>
            <a:r>
              <a:rPr lang="en-US" i="1" dirty="0"/>
              <a:t>specifically</a:t>
            </a:r>
            <a:r>
              <a:rPr lang="en-US" dirty="0"/>
              <a:t> : </a:t>
            </a:r>
          </a:p>
          <a:p>
            <a:pPr>
              <a:lnSpc>
                <a:spcPct val="120000"/>
              </a:lnSpc>
              <a:spcBef>
                <a:spcPts val="600"/>
              </a:spcBef>
              <a:buFontTx/>
              <a:buNone/>
            </a:pPr>
            <a:r>
              <a:rPr lang="en-US" dirty="0"/>
              <a:t>a </a:t>
            </a:r>
            <a:r>
              <a:rPr lang="en-US" i="1" dirty="0"/>
              <a:t>misrepresentation</a:t>
            </a:r>
            <a:r>
              <a:rPr lang="en-US" dirty="0"/>
              <a:t> or </a:t>
            </a:r>
            <a:r>
              <a:rPr lang="en-US" i="1" dirty="0"/>
              <a:t>concealment</a:t>
            </a:r>
            <a:r>
              <a:rPr lang="en-US" dirty="0"/>
              <a:t> with reference to some fact material to a transaction that is made </a:t>
            </a:r>
            <a:r>
              <a:rPr lang="en-US" i="1" dirty="0"/>
              <a:t>with knowledge of its falsity</a:t>
            </a:r>
            <a:r>
              <a:rPr lang="en-US" dirty="0"/>
              <a:t> or </a:t>
            </a:r>
            <a:r>
              <a:rPr lang="en-US" i="1" dirty="0"/>
              <a:t>in reckless disregard</a:t>
            </a:r>
            <a:r>
              <a:rPr lang="en-US" dirty="0"/>
              <a:t> of its truth or falsity and </a:t>
            </a:r>
            <a:r>
              <a:rPr lang="en-US" i="1" dirty="0">
                <a:solidFill>
                  <a:srgbClr val="CC0000"/>
                </a:solidFill>
              </a:rPr>
              <a:t>with the </a:t>
            </a:r>
            <a:r>
              <a:rPr lang="en-US" b="1" i="1" u="sng" dirty="0">
                <a:solidFill>
                  <a:srgbClr val="CC0000"/>
                </a:solidFill>
              </a:rPr>
              <a:t>intent to deceive</a:t>
            </a:r>
            <a:r>
              <a:rPr lang="en-US" b="1" dirty="0">
                <a:solidFill>
                  <a:srgbClr val="CC0000"/>
                </a:solidFill>
              </a:rPr>
              <a:t> </a:t>
            </a:r>
            <a:r>
              <a:rPr lang="en-US" dirty="0"/>
              <a:t>another”</a:t>
            </a:r>
          </a:p>
          <a:p>
            <a:pPr>
              <a:lnSpc>
                <a:spcPct val="120000"/>
              </a:lnSpc>
              <a:spcBef>
                <a:spcPts val="600"/>
              </a:spcBef>
              <a:buFontTx/>
              <a:buNone/>
            </a:pPr>
            <a:endParaRPr lang="en-US" sz="1000" dirty="0"/>
          </a:p>
          <a:p>
            <a:pPr>
              <a:lnSpc>
                <a:spcPct val="120000"/>
              </a:lnSpc>
              <a:spcBef>
                <a:spcPts val="600"/>
              </a:spcBef>
              <a:buFontTx/>
              <a:buNone/>
            </a:pPr>
            <a:r>
              <a:rPr lang="en-US" sz="2000" dirty="0"/>
              <a:t>“Merriam-Webster’s Dictionary of Law” cited after: </a:t>
            </a:r>
            <a:r>
              <a:rPr lang="en-US" sz="2000" dirty="0">
                <a:hlinkClick r:id="rId2"/>
              </a:rPr>
              <a:t>http://dictionary.reference.com/browse/fraud</a:t>
            </a:r>
            <a:endParaRPr lang="en-US" sz="2000" dirty="0"/>
          </a:p>
        </p:txBody>
      </p:sp>
      <p:pic>
        <p:nvPicPr>
          <p:cNvPr id="14341" name="Picture 4"/>
          <p:cNvPicPr>
            <a:picLocks noChangeAspect="1" noChangeArrowheads="1"/>
          </p:cNvPicPr>
          <p:nvPr/>
        </p:nvPicPr>
        <p:blipFill>
          <a:blip r:embed="rId3" cstate="print"/>
          <a:srcRect/>
          <a:stretch>
            <a:fillRect/>
          </a:stretch>
        </p:blipFill>
        <p:spPr bwMode="auto">
          <a:xfrm>
            <a:off x="5006975" y="1185863"/>
            <a:ext cx="3338513" cy="2400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cstate="print"/>
          <a:srcRect/>
          <a:stretch>
            <a:fillRect/>
          </a:stretch>
        </p:blipFill>
        <p:spPr bwMode="auto">
          <a:xfrm>
            <a:off x="5619750" y="5491163"/>
            <a:ext cx="4530725" cy="1666875"/>
          </a:xfrm>
          <a:prstGeom prst="rect">
            <a:avLst/>
          </a:prstGeom>
          <a:noFill/>
          <a:ln w="9525">
            <a:noFill/>
            <a:miter lim="800000"/>
            <a:headEnd/>
            <a:tailEnd/>
          </a:ln>
        </p:spPr>
      </p:pic>
      <p:sp>
        <p:nvSpPr>
          <p:cNvPr id="245762" name="Rectangle 2"/>
          <p:cNvSpPr>
            <a:spLocks noGrp="1" noChangeArrowheads="1"/>
          </p:cNvSpPr>
          <p:nvPr>
            <p:ph type="title"/>
          </p:nvPr>
        </p:nvSpPr>
        <p:spPr/>
        <p:txBody>
          <a:bodyPr/>
          <a:lstStyle/>
          <a:p>
            <a:pPr>
              <a:defRPr/>
            </a:pPr>
            <a:r>
              <a:rPr lang="en-US" dirty="0"/>
              <a:t>Robert Millikan:  Background</a:t>
            </a:r>
          </a:p>
        </p:txBody>
      </p:sp>
      <p:sp>
        <p:nvSpPr>
          <p:cNvPr id="15364" name="Rectangle 3"/>
          <p:cNvSpPr>
            <a:spLocks noGrp="1" noChangeArrowheads="1"/>
          </p:cNvSpPr>
          <p:nvPr>
            <p:ph type="body" idx="1"/>
          </p:nvPr>
        </p:nvSpPr>
        <p:spPr>
          <a:xfrm>
            <a:off x="196850" y="1762125"/>
            <a:ext cx="9753600" cy="5761038"/>
          </a:xfrm>
        </p:spPr>
        <p:txBody>
          <a:bodyPr/>
          <a:lstStyle/>
          <a:p>
            <a:pPr>
              <a:lnSpc>
                <a:spcPct val="105000"/>
              </a:lnSpc>
            </a:pPr>
            <a:r>
              <a:rPr lang="en-US" sz="1800"/>
              <a:t>Starting in 1909, while a professor at the University of Chicago,  </a:t>
            </a:r>
            <a:br>
              <a:rPr lang="en-US" sz="1800"/>
            </a:br>
            <a:r>
              <a:rPr lang="en-US" sz="1800"/>
              <a:t>Millikan worked on an oil-drop experiment in which he measured </a:t>
            </a:r>
            <a:br>
              <a:rPr lang="en-US" sz="1800"/>
            </a:br>
            <a:r>
              <a:rPr lang="en-US" sz="1800"/>
              <a:t>the charge on a single electron. Publication of his first results </a:t>
            </a:r>
            <a:br>
              <a:rPr lang="en-US" sz="1800"/>
            </a:br>
            <a:r>
              <a:rPr lang="en-US" sz="1800"/>
              <a:t>in 1910 and contradictory observations by Felix Ehrenhaft </a:t>
            </a:r>
            <a:br>
              <a:rPr lang="en-US" sz="1800"/>
            </a:br>
            <a:r>
              <a:rPr lang="en-US" sz="1800"/>
              <a:t>started a controversy between the two physicists. </a:t>
            </a:r>
            <a:br>
              <a:rPr lang="en-US" sz="1800"/>
            </a:br>
            <a:r>
              <a:rPr lang="en-US" sz="1800"/>
              <a:t>After improving his setup Millikan published his seminal study </a:t>
            </a:r>
            <a:br>
              <a:rPr lang="en-US" sz="1800"/>
            </a:br>
            <a:r>
              <a:rPr lang="en-US" sz="1800"/>
              <a:t>in 1913.  In 1923, Millikan won the Nobel Prize for physics </a:t>
            </a:r>
            <a:br>
              <a:rPr lang="en-US" sz="1800"/>
            </a:br>
            <a:r>
              <a:rPr lang="en-US" sz="1800"/>
              <a:t>largely based on this experiment. </a:t>
            </a:r>
          </a:p>
          <a:p>
            <a:pPr>
              <a:lnSpc>
                <a:spcPct val="105000"/>
              </a:lnSpc>
            </a:pPr>
            <a:r>
              <a:rPr lang="en-US" sz="1800"/>
              <a:t>The so-called ‘elementary charge’ is one of the fundamental </a:t>
            </a:r>
            <a:br>
              <a:rPr lang="en-US" sz="1800"/>
            </a:br>
            <a:r>
              <a:rPr lang="en-US" sz="1800"/>
              <a:t>physical constants and accurate knowledge of its value is </a:t>
            </a:r>
            <a:br>
              <a:rPr lang="en-US" sz="1800"/>
            </a:br>
            <a:r>
              <a:rPr lang="en-US" sz="1800"/>
              <a:t>of great importance. Millikan’s experiment measured the force </a:t>
            </a:r>
            <a:br>
              <a:rPr lang="en-US" sz="1800"/>
            </a:br>
            <a:r>
              <a:rPr lang="en-US" sz="1800"/>
              <a:t>on tiny charged droplets of oil suspended against </a:t>
            </a:r>
            <a:br>
              <a:rPr lang="en-US" sz="1800"/>
            </a:br>
            <a:r>
              <a:rPr lang="en-US" sz="1800"/>
              <a:t>gravity between two metal electrodes. Knowing </a:t>
            </a:r>
            <a:br>
              <a:rPr lang="en-US" sz="1800"/>
            </a:br>
            <a:r>
              <a:rPr lang="en-US" sz="1800"/>
              <a:t>the electric field, the charge on the droplet </a:t>
            </a:r>
            <a:br>
              <a:rPr lang="en-US" sz="1800"/>
            </a:br>
            <a:r>
              <a:rPr lang="en-US" sz="1800"/>
              <a:t>could be determined. Repeating the experiment </a:t>
            </a:r>
            <a:br>
              <a:rPr lang="en-US" sz="1800"/>
            </a:br>
            <a:r>
              <a:rPr lang="en-US" sz="1800"/>
              <a:t>for many droplets, Millikan showed that the </a:t>
            </a:r>
            <a:br>
              <a:rPr lang="en-US" sz="1800"/>
            </a:br>
            <a:r>
              <a:rPr lang="en-US" sz="1800"/>
              <a:t>results could be explained as integer multiples </a:t>
            </a:r>
            <a:br>
              <a:rPr lang="en-US" sz="1800"/>
            </a:br>
            <a:r>
              <a:rPr lang="en-US" sz="1800"/>
              <a:t>of a common value, the charge on a single electron.</a:t>
            </a:r>
          </a:p>
        </p:txBody>
      </p:sp>
      <p:pic>
        <p:nvPicPr>
          <p:cNvPr id="15365" name="Picture 4"/>
          <p:cNvPicPr>
            <a:picLocks noChangeAspect="1" noChangeArrowheads="1"/>
          </p:cNvPicPr>
          <p:nvPr/>
        </p:nvPicPr>
        <p:blipFill>
          <a:blip r:embed="rId3" cstate="print"/>
          <a:srcRect/>
          <a:stretch>
            <a:fillRect/>
          </a:stretch>
        </p:blipFill>
        <p:spPr bwMode="auto">
          <a:xfrm>
            <a:off x="7254189" y="1853513"/>
            <a:ext cx="2472940" cy="3066579"/>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366" name="Text Box 6"/>
          <p:cNvSpPr txBox="1">
            <a:spLocks noChangeArrowheads="1"/>
          </p:cNvSpPr>
          <p:nvPr/>
        </p:nvSpPr>
        <p:spPr bwMode="auto">
          <a:xfrm>
            <a:off x="549275" y="7248525"/>
            <a:ext cx="1509713" cy="274638"/>
          </a:xfrm>
          <a:prstGeom prst="rect">
            <a:avLst/>
          </a:prstGeom>
          <a:noFill/>
          <a:ln w="9525">
            <a:noFill/>
            <a:miter lim="800000"/>
            <a:headEnd/>
            <a:tailEnd/>
          </a:ln>
        </p:spPr>
        <p:txBody>
          <a:bodyPr wrap="none">
            <a:spAutoFit/>
          </a:bodyPr>
          <a:lstStyle/>
          <a:p>
            <a:r>
              <a:rPr lang="en-US" sz="1200" i="1"/>
              <a:t>(Source: Wikipedia)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228600" y="152400"/>
            <a:ext cx="8843963" cy="936625"/>
          </a:xfrm>
        </p:spPr>
        <p:txBody>
          <a:bodyPr/>
          <a:lstStyle/>
          <a:p>
            <a:pPr>
              <a:defRPr/>
            </a:pPr>
            <a:r>
              <a:rPr lang="en-US" dirty="0"/>
              <a:t>Robert Millikan:  The Data</a:t>
            </a:r>
          </a:p>
        </p:txBody>
      </p:sp>
      <p:sp>
        <p:nvSpPr>
          <p:cNvPr id="16387" name="Rectangle 3"/>
          <p:cNvSpPr>
            <a:spLocks noGrp="1" noChangeArrowheads="1"/>
          </p:cNvSpPr>
          <p:nvPr>
            <p:ph type="body" idx="1"/>
          </p:nvPr>
        </p:nvSpPr>
        <p:spPr>
          <a:xfrm>
            <a:off x="196850" y="2224088"/>
            <a:ext cx="9753600" cy="5489575"/>
          </a:xfrm>
        </p:spPr>
        <p:txBody>
          <a:bodyPr/>
          <a:lstStyle/>
          <a:p>
            <a:pPr>
              <a:lnSpc>
                <a:spcPct val="105000"/>
              </a:lnSpc>
              <a:buFontTx/>
              <a:buNone/>
            </a:pPr>
            <a:r>
              <a:rPr lang="en-US" sz="1600" b="1" dirty="0"/>
              <a:t>Based on Franklin ([1981]) the oil drops could be classified as follows:</a:t>
            </a:r>
          </a:p>
          <a:p>
            <a:pPr>
              <a:lnSpc>
                <a:spcPct val="105000"/>
              </a:lnSpc>
              <a:buFontTx/>
              <a:buNone/>
            </a:pPr>
            <a:r>
              <a:rPr lang="en-US" sz="1600" dirty="0" err="1"/>
              <a:t>i</a:t>
            </a:r>
            <a:r>
              <a:rPr lang="en-US" sz="1600" dirty="0"/>
              <a:t>. Total number of drops in the notebooks 			175</a:t>
            </a:r>
          </a:p>
          <a:p>
            <a:pPr>
              <a:lnSpc>
                <a:spcPct val="105000"/>
              </a:lnSpc>
              <a:spcBef>
                <a:spcPts val="300"/>
              </a:spcBef>
              <a:buFontTx/>
              <a:buNone/>
            </a:pPr>
            <a:r>
              <a:rPr lang="en-US" sz="1600" dirty="0"/>
              <a:t>ii. Number of drops studied before 13 February 1912 		  68</a:t>
            </a:r>
          </a:p>
          <a:p>
            <a:pPr>
              <a:lnSpc>
                <a:spcPct val="105000"/>
              </a:lnSpc>
              <a:spcBef>
                <a:spcPts val="300"/>
              </a:spcBef>
              <a:buFontTx/>
              <a:buNone/>
            </a:pPr>
            <a:r>
              <a:rPr lang="en-US" sz="1600" dirty="0"/>
              <a:t>iii. Number of valid drops 				107</a:t>
            </a:r>
          </a:p>
          <a:p>
            <a:pPr>
              <a:lnSpc>
                <a:spcPct val="105000"/>
              </a:lnSpc>
              <a:spcBef>
                <a:spcPts val="300"/>
              </a:spcBef>
              <a:buFontTx/>
              <a:buNone/>
            </a:pPr>
            <a:r>
              <a:rPr lang="en-US" sz="1600" dirty="0"/>
              <a:t>iv. Of the valid drops, number published by Millikan 		  58</a:t>
            </a:r>
          </a:p>
          <a:p>
            <a:pPr>
              <a:lnSpc>
                <a:spcPct val="105000"/>
              </a:lnSpc>
              <a:spcBef>
                <a:spcPts val="300"/>
              </a:spcBef>
              <a:buFontTx/>
              <a:buNone/>
            </a:pPr>
            <a:r>
              <a:rPr lang="en-US" sz="1600" dirty="0"/>
              <a:t>v. Of the valid drops, number excluded by Millikan 		  49</a:t>
            </a:r>
          </a:p>
          <a:p>
            <a:pPr>
              <a:lnSpc>
                <a:spcPct val="105000"/>
              </a:lnSpc>
              <a:spcBef>
                <a:spcPts val="300"/>
              </a:spcBef>
              <a:buFontTx/>
              <a:buNone/>
            </a:pPr>
            <a:r>
              <a:rPr lang="en-US" sz="1600" dirty="0"/>
              <a:t>vi. Of the valid drops, number excluded with no calculation 	  22</a:t>
            </a:r>
          </a:p>
          <a:p>
            <a:pPr>
              <a:lnSpc>
                <a:spcPct val="105000"/>
              </a:lnSpc>
              <a:spcBef>
                <a:spcPts val="300"/>
              </a:spcBef>
              <a:buFontTx/>
              <a:buNone/>
            </a:pPr>
            <a:r>
              <a:rPr lang="en-US" sz="1600" dirty="0"/>
              <a:t>vii. Of the valid drops, number excluded after calculating e 	  27</a:t>
            </a:r>
          </a:p>
          <a:p>
            <a:pPr>
              <a:lnSpc>
                <a:spcPct val="105000"/>
              </a:lnSpc>
              <a:spcBef>
                <a:spcPts val="1200"/>
              </a:spcBef>
              <a:buFontTx/>
              <a:buNone/>
            </a:pPr>
            <a:r>
              <a:rPr lang="en-US" sz="1600" b="1" i="1" dirty="0"/>
              <a:t>Reasons for excluding 27 valid drops even after having calculated the value of e:</a:t>
            </a:r>
          </a:p>
          <a:p>
            <a:pPr>
              <a:lnSpc>
                <a:spcPct val="105000"/>
              </a:lnSpc>
              <a:spcBef>
                <a:spcPts val="300"/>
              </a:spcBef>
            </a:pPr>
            <a:r>
              <a:rPr lang="en-US" sz="1600" dirty="0"/>
              <a:t> 12 drops: their pressure and radius were such as to require second order correction to Stokes’s law</a:t>
            </a:r>
          </a:p>
          <a:p>
            <a:pPr>
              <a:lnSpc>
                <a:spcPct val="105000"/>
              </a:lnSpc>
              <a:spcBef>
                <a:spcPts val="300"/>
              </a:spcBef>
            </a:pPr>
            <a:r>
              <a:rPr lang="en-US" sz="1600" dirty="0"/>
              <a:t> 2 drops: on experimental grounds</a:t>
            </a:r>
          </a:p>
          <a:p>
            <a:pPr>
              <a:lnSpc>
                <a:spcPct val="105000"/>
              </a:lnSpc>
              <a:spcBef>
                <a:spcPts val="300"/>
              </a:spcBef>
            </a:pPr>
            <a:r>
              <a:rPr lang="en-US" sz="1600" dirty="0"/>
              <a:t> 5 drops: too few reliable measured values of </a:t>
            </a:r>
            <a:r>
              <a:rPr lang="en-US" sz="1600" dirty="0" err="1"/>
              <a:t>t</a:t>
            </a:r>
            <a:r>
              <a:rPr lang="en-US" sz="1600" baseline="-25000" dirty="0" err="1"/>
              <a:t>f</a:t>
            </a:r>
            <a:r>
              <a:rPr lang="en-US" sz="1600" dirty="0"/>
              <a:t> (rising time)</a:t>
            </a:r>
          </a:p>
          <a:p>
            <a:pPr>
              <a:lnSpc>
                <a:spcPct val="105000"/>
              </a:lnSpc>
              <a:spcBef>
                <a:spcPts val="300"/>
              </a:spcBef>
            </a:pPr>
            <a:r>
              <a:rPr lang="en-US" sz="1600" dirty="0"/>
              <a:t> 2 drops: for no apparent reason, probably because Millikan did not need them for calculating e</a:t>
            </a:r>
          </a:p>
          <a:p>
            <a:pPr>
              <a:lnSpc>
                <a:spcPct val="105000"/>
              </a:lnSpc>
              <a:spcBef>
                <a:spcPts val="300"/>
              </a:spcBef>
            </a:pPr>
            <a:r>
              <a:rPr lang="en-US" sz="1600" dirty="0"/>
              <a:t> 1 drop: anomalous (Franklin provides no further information)</a:t>
            </a:r>
          </a:p>
          <a:p>
            <a:pPr>
              <a:lnSpc>
                <a:spcPct val="105000"/>
              </a:lnSpc>
              <a:spcBef>
                <a:spcPts val="300"/>
              </a:spcBef>
            </a:pPr>
            <a:r>
              <a:rPr lang="en-US" sz="1600" dirty="0"/>
              <a:t> 5 drops: according to Franklin, ‘His only evident reason for rejecting these five events is that their values did not agree with his expectations’  (p. 195)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defRPr/>
            </a:pPr>
            <a:r>
              <a:rPr lang="en-US"/>
              <a:t>Millikan:  An Epilogue…</a:t>
            </a:r>
          </a:p>
        </p:txBody>
      </p:sp>
      <p:sp>
        <p:nvSpPr>
          <p:cNvPr id="17411" name="Rectangle 3"/>
          <p:cNvSpPr>
            <a:spLocks noGrp="1" noChangeArrowheads="1"/>
          </p:cNvSpPr>
          <p:nvPr>
            <p:ph type="body" idx="1"/>
          </p:nvPr>
        </p:nvSpPr>
        <p:spPr>
          <a:xfrm>
            <a:off x="415925" y="2085974"/>
            <a:ext cx="9237663" cy="5133976"/>
          </a:xfrm>
        </p:spPr>
        <p:txBody>
          <a:bodyPr anchor="ctr" anchorCtr="0"/>
          <a:lstStyle/>
          <a:p>
            <a:pPr>
              <a:lnSpc>
                <a:spcPct val="110000"/>
              </a:lnSpc>
              <a:buFontTx/>
              <a:buNone/>
              <a:defRPr/>
            </a:pPr>
            <a:endParaRPr lang="en-US" sz="1600" i="1" dirty="0"/>
          </a:p>
          <a:p>
            <a:pPr>
              <a:lnSpc>
                <a:spcPct val="110000"/>
              </a:lnSpc>
              <a:spcBef>
                <a:spcPts val="0"/>
              </a:spcBef>
              <a:buFontTx/>
              <a:buNone/>
              <a:defRPr/>
            </a:pPr>
            <a:r>
              <a:rPr lang="en-US" sz="1600" i="1" dirty="0"/>
              <a:t>“ We have learned a lot from experience about how to handle some of the ways we fool ourselves. One example: Millikan measured the charge on an electron by an experiment with falling oil drops, and got an answer which we now know not to be quite right. It's a little bit off because he had the incorrect value for the viscosity of air</a:t>
            </a:r>
            <a:r>
              <a:rPr lang="en-US" sz="1600" i="1" dirty="0">
                <a:solidFill>
                  <a:srgbClr val="C00000"/>
                </a:solidFill>
              </a:rPr>
              <a:t>. </a:t>
            </a:r>
            <a:br>
              <a:rPr lang="en-US" sz="1600" i="1" dirty="0">
                <a:solidFill>
                  <a:srgbClr val="C00000"/>
                </a:solidFill>
              </a:rPr>
            </a:br>
            <a:r>
              <a:rPr lang="en-US" sz="1600" i="1" dirty="0">
                <a:solidFill>
                  <a:srgbClr val="C00000"/>
                </a:solidFill>
              </a:rPr>
              <a:t>It's interesting to look at the history of measurements of the charge of an electron, after Millikan. </a:t>
            </a:r>
            <a:r>
              <a:rPr lang="en-US" sz="1600" i="1" dirty="0"/>
              <a:t>If you plot them as a function of time, you find that one is a little bit bigger than Millikan's, and the next one's a little bit bigger than that, and the next one's a little bit bigger than that, until finally they settle down to a number which is higher.</a:t>
            </a:r>
          </a:p>
          <a:p>
            <a:pPr>
              <a:lnSpc>
                <a:spcPct val="110000"/>
              </a:lnSpc>
              <a:buFontTx/>
              <a:buNone/>
              <a:defRPr/>
            </a:pPr>
            <a:r>
              <a:rPr lang="en-US" sz="1600" i="1" dirty="0"/>
              <a:t>Why didn't they discover the new number was higher right away? It's a thing that scientists are ashamed of - this history - because it's apparent that people did things like this: </a:t>
            </a:r>
            <a:r>
              <a:rPr lang="en-US" sz="1600" i="1" u="sng" dirty="0"/>
              <a:t>When they got a number that was too high above Millikan's, they thought something must be wrong</a:t>
            </a:r>
            <a:r>
              <a:rPr lang="en-US" sz="1600" i="1" dirty="0"/>
              <a:t> - and they would look for and find a reason why something might be wrong. When they got a number close to Millikan's value they didn't look so hard. </a:t>
            </a:r>
            <a:br>
              <a:rPr lang="en-US" sz="1600" i="1" dirty="0"/>
            </a:br>
            <a:r>
              <a:rPr lang="en-US" sz="1600" i="1" u="sng" dirty="0"/>
              <a:t>And so they eliminated the numbers that were too far off, and did other things like that.</a:t>
            </a:r>
            <a:r>
              <a:rPr lang="en-US" sz="1600" i="1" dirty="0"/>
              <a:t> </a:t>
            </a:r>
            <a:r>
              <a:rPr lang="en-US" sz="1600" i="1" dirty="0">
                <a:solidFill>
                  <a:srgbClr val="00B050"/>
                </a:solidFill>
              </a:rPr>
              <a:t>We've learned those tricks nowadays, and now we don't have that kind of a disease</a:t>
            </a:r>
            <a:r>
              <a:rPr lang="en-US" sz="1600" i="1" dirty="0"/>
              <a:t>. “</a:t>
            </a:r>
          </a:p>
          <a:p>
            <a:pPr>
              <a:lnSpc>
                <a:spcPct val="110000"/>
              </a:lnSpc>
              <a:spcBef>
                <a:spcPts val="1200"/>
              </a:spcBef>
              <a:buFontTx/>
              <a:buNone/>
              <a:defRPr/>
            </a:pPr>
            <a:r>
              <a:rPr lang="en-US" sz="1400" i="1" dirty="0">
                <a:solidFill>
                  <a:schemeClr val="accent3">
                    <a:lumMod val="50000"/>
                  </a:schemeClr>
                </a:solidFill>
              </a:rPr>
              <a:t>(Richard Feynman, commencement lecture at Caltech, 1974; quoted after: Wikipedia article on ‘Oil Drop Experiment’)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28600" y="152400"/>
            <a:ext cx="9494838" cy="936625"/>
          </a:xfrm>
        </p:spPr>
        <p:txBody>
          <a:bodyPr/>
          <a:lstStyle/>
          <a:p>
            <a:pPr>
              <a:defRPr/>
            </a:pPr>
            <a:r>
              <a:rPr lang="en-US"/>
              <a:t>Misconduct in Science &amp; Research</a:t>
            </a:r>
          </a:p>
        </p:txBody>
      </p:sp>
      <p:sp>
        <p:nvSpPr>
          <p:cNvPr id="18435" name="Rectangle 3"/>
          <p:cNvSpPr>
            <a:spLocks noGrp="1" noChangeArrowheads="1"/>
          </p:cNvSpPr>
          <p:nvPr>
            <p:ph type="body" idx="1"/>
          </p:nvPr>
        </p:nvSpPr>
        <p:spPr>
          <a:xfrm>
            <a:off x="196850" y="2500313"/>
            <a:ext cx="9753600" cy="4876800"/>
          </a:xfrm>
        </p:spPr>
        <p:txBody>
          <a:bodyPr/>
          <a:lstStyle/>
          <a:p>
            <a:pPr>
              <a:spcBef>
                <a:spcPct val="40000"/>
              </a:spcBef>
              <a:buFontTx/>
              <a:buNone/>
            </a:pPr>
            <a:r>
              <a:rPr lang="en-US" sz="2200" dirty="0"/>
              <a:t>Beyond </a:t>
            </a:r>
            <a:r>
              <a:rPr lang="en-US" sz="2200" b="1" i="1" dirty="0"/>
              <a:t>honest errors</a:t>
            </a:r>
            <a:r>
              <a:rPr lang="en-US" sz="2200" dirty="0"/>
              <a:t> and </a:t>
            </a:r>
            <a:r>
              <a:rPr lang="en-US" sz="2200" b="1" i="1" dirty="0"/>
              <a:t>errors caused through negligence</a:t>
            </a:r>
            <a:r>
              <a:rPr lang="en-US" sz="2200" dirty="0"/>
              <a:t> are </a:t>
            </a:r>
            <a:br>
              <a:rPr lang="en-US" sz="2200" dirty="0"/>
            </a:br>
            <a:r>
              <a:rPr lang="en-US" sz="2200" dirty="0"/>
              <a:t>a third category of errors: those that involve </a:t>
            </a:r>
            <a:r>
              <a:rPr lang="en-US" sz="2200" b="1" i="1" dirty="0">
                <a:solidFill>
                  <a:srgbClr val="C00000"/>
                </a:solidFill>
              </a:rPr>
              <a:t>deception</a:t>
            </a:r>
            <a:r>
              <a:rPr lang="en-US" sz="2200" dirty="0"/>
              <a:t>. </a:t>
            </a:r>
            <a:br>
              <a:rPr lang="en-US" sz="2200" dirty="0"/>
            </a:br>
            <a:r>
              <a:rPr lang="en-US" sz="2200" dirty="0"/>
              <a:t>Making up data or results (</a:t>
            </a:r>
            <a:r>
              <a:rPr lang="en-US" sz="2200" b="1" i="1" u="sng" dirty="0">
                <a:solidFill>
                  <a:srgbClr val="C00000"/>
                </a:solidFill>
              </a:rPr>
              <a:t>fabrication</a:t>
            </a:r>
            <a:r>
              <a:rPr lang="en-US" sz="2200" dirty="0"/>
              <a:t>), changing or misreporting data or results (</a:t>
            </a:r>
            <a:r>
              <a:rPr lang="en-US" sz="2200" b="1" i="1" u="sng" dirty="0">
                <a:solidFill>
                  <a:srgbClr val="C00000"/>
                </a:solidFill>
              </a:rPr>
              <a:t>falsification</a:t>
            </a:r>
            <a:r>
              <a:rPr lang="en-US" sz="2200" dirty="0"/>
              <a:t>), and using the ideas or words of another person without giving appropriate credit (</a:t>
            </a:r>
            <a:r>
              <a:rPr lang="en-US" sz="2200" b="1" i="1" u="sng" dirty="0">
                <a:solidFill>
                  <a:srgbClr val="C00000"/>
                </a:solidFill>
              </a:rPr>
              <a:t>plagiarism</a:t>
            </a:r>
            <a:r>
              <a:rPr lang="en-US" sz="2200" dirty="0"/>
              <a:t>)—all strike at the heart of the values on which science is based. </a:t>
            </a:r>
          </a:p>
          <a:p>
            <a:pPr>
              <a:spcBef>
                <a:spcPct val="40000"/>
              </a:spcBef>
              <a:buFontTx/>
              <a:buNone/>
            </a:pPr>
            <a:r>
              <a:rPr lang="en-US" sz="2200" dirty="0"/>
              <a:t>These acts of scientific misconduct not only undermine progress but the entire set of values on which the scientific enterprise rests. Anyone who engages in any of these practices is putting his or her scientific career at risk. Even infractions that may seem minor at the time can end up being severely punished.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Misconduct:  </a:t>
            </a:r>
            <a:r>
              <a:rPr lang="en-US" i="1" dirty="0">
                <a:solidFill>
                  <a:srgbClr val="C00000"/>
                </a:solidFill>
              </a:rPr>
              <a:t>Plagiarism</a:t>
            </a:r>
          </a:p>
        </p:txBody>
      </p:sp>
      <p:sp>
        <p:nvSpPr>
          <p:cNvPr id="3" name="Content Placeholder 2"/>
          <p:cNvSpPr>
            <a:spLocks noGrp="1"/>
          </p:cNvSpPr>
          <p:nvPr>
            <p:ph idx="1"/>
          </p:nvPr>
        </p:nvSpPr>
        <p:spPr>
          <a:xfrm>
            <a:off x="219075" y="2263775"/>
            <a:ext cx="9207500" cy="4876800"/>
          </a:xfrm>
        </p:spPr>
        <p:txBody>
          <a:bodyPr/>
          <a:lstStyle/>
          <a:p>
            <a:pPr algn="just">
              <a:lnSpc>
                <a:spcPct val="130000"/>
              </a:lnSpc>
              <a:spcBef>
                <a:spcPts val="1800"/>
              </a:spcBef>
              <a:defRPr/>
            </a:pPr>
            <a:r>
              <a:rPr lang="en-US" sz="2000" i="1" dirty="0"/>
              <a:t>“During the course of this long volume I have undoubtedly plagiarized from many sources–to use the ugly term that did not bother Shakespeare’s age. I doubt whether any criticism or cultural history has ever been written without such plagiary, which inevitably results from assimilating the contributions of your countless fellow-workers, past and present. </a:t>
            </a:r>
            <a:br>
              <a:rPr lang="en-US" sz="2000" i="1" dirty="0"/>
            </a:br>
            <a:r>
              <a:rPr lang="en-US" sz="2000" b="1" i="1" dirty="0"/>
              <a:t>The true function of scholarship as a society is not to stake out claims on which others must not trespass, but to provide a community of knowledge in which others may share.</a:t>
            </a:r>
            <a:r>
              <a:rPr lang="en-US" sz="2000" i="1" dirty="0"/>
              <a:t>”	 </a:t>
            </a:r>
          </a:p>
          <a:p>
            <a:pPr algn="just">
              <a:lnSpc>
                <a:spcPct val="130000"/>
              </a:lnSpc>
              <a:spcBef>
                <a:spcPts val="1800"/>
              </a:spcBef>
              <a:buFontTx/>
              <a:buNone/>
              <a:defRPr/>
            </a:pPr>
            <a:r>
              <a:rPr lang="en-US" sz="2000" i="1" dirty="0"/>
              <a:t> 	F. O. </a:t>
            </a:r>
            <a:r>
              <a:rPr lang="en-US" sz="2000" i="1" dirty="0" err="1"/>
              <a:t>Matthiessen</a:t>
            </a:r>
            <a:r>
              <a:rPr lang="en-US" sz="2000" i="1" dirty="0"/>
              <a:t>,</a:t>
            </a:r>
            <a:r>
              <a:rPr lang="en-US" sz="2000" dirty="0"/>
              <a:t> American Renaissance </a:t>
            </a:r>
            <a:r>
              <a:rPr lang="en-US" sz="2000" i="1" dirty="0"/>
              <a:t>1941.</a:t>
            </a:r>
          </a:p>
          <a:p>
            <a:pPr algn="just">
              <a:lnSpc>
                <a:spcPct val="130000"/>
              </a:lnSpc>
              <a:spcBef>
                <a:spcPts val="1000"/>
              </a:spcBef>
              <a:defRPr/>
            </a:pPr>
            <a:endParaRPr lang="en-US" sz="2000" i="1" dirty="0"/>
          </a:p>
          <a:p>
            <a:pPr algn="just">
              <a:lnSpc>
                <a:spcPct val="130000"/>
              </a:lnSpc>
              <a:spcBef>
                <a:spcPts val="1000"/>
              </a:spcBef>
              <a:buFontTx/>
              <a:buNone/>
              <a:defRPr/>
            </a:pPr>
            <a:r>
              <a:rPr lang="en-US" sz="1600" i="1" dirty="0">
                <a:solidFill>
                  <a:schemeClr val="bg1">
                    <a:lumMod val="50000"/>
                  </a:schemeClr>
                </a:solidFill>
              </a:rPr>
              <a:t>(Cited after: </a:t>
            </a:r>
            <a:r>
              <a:rPr lang="en-US" sz="1600" i="1" dirty="0">
                <a:solidFill>
                  <a:schemeClr val="bg1">
                    <a:lumMod val="50000"/>
                  </a:schemeClr>
                </a:solidFill>
                <a:hlinkClick r:id="rId2"/>
              </a:rPr>
              <a:t>http://academhack.outsidethetext.com/home/2009/on-plagiarism-scholarship-and-community-knowledge/</a:t>
            </a:r>
            <a:r>
              <a:rPr lang="en-US" sz="1600" i="1" dirty="0">
                <a:solidFill>
                  <a:schemeClr val="bg1">
                    <a:lumMod val="50000"/>
                  </a:schemeClr>
                </a:solidFill>
              </a:rPr>
              <a:t>;  accessed on 09/02/09)</a:t>
            </a:r>
            <a:endParaRPr lang="en-US" sz="1600" dirty="0">
              <a:solidFill>
                <a:schemeClr val="bg1">
                  <a:lumMod val="50000"/>
                </a:schemeClr>
              </a:solidFill>
            </a:endParaRPr>
          </a:p>
          <a:p>
            <a:pPr algn="just">
              <a:lnSpc>
                <a:spcPct val="130000"/>
              </a:lnSpc>
              <a:spcBef>
                <a:spcPts val="1000"/>
              </a:spcBef>
              <a:defRPr/>
            </a:pPr>
            <a:endParaRPr lang="en-US" sz="2000" dirty="0"/>
          </a:p>
        </p:txBody>
      </p:sp>
    </p:spTree>
    <p:extLst>
      <p:ext uri="{BB962C8B-B14F-4D97-AF65-F5344CB8AC3E}">
        <p14:creationId xmlns:p14="http://schemas.microsoft.com/office/powerpoint/2010/main" val="559536559"/>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152400"/>
            <a:ext cx="8961438" cy="936625"/>
          </a:xfrm>
        </p:spPr>
        <p:txBody>
          <a:bodyPr/>
          <a:lstStyle/>
          <a:p>
            <a:pPr>
              <a:defRPr/>
            </a:pPr>
            <a:r>
              <a:rPr lang="en-US" dirty="0"/>
              <a:t>Plagiarism:  Definition</a:t>
            </a:r>
          </a:p>
        </p:txBody>
      </p:sp>
      <p:sp>
        <p:nvSpPr>
          <p:cNvPr id="171011" name="Rectangle 3"/>
          <p:cNvSpPr>
            <a:spLocks noGrp="1" noChangeArrowheads="1"/>
          </p:cNvSpPr>
          <p:nvPr>
            <p:ph type="body" idx="1"/>
          </p:nvPr>
        </p:nvSpPr>
        <p:spPr>
          <a:xfrm>
            <a:off x="196850" y="1552575"/>
            <a:ext cx="9753600" cy="5853113"/>
          </a:xfrm>
        </p:spPr>
        <p:txBody>
          <a:bodyPr/>
          <a:lstStyle/>
          <a:p>
            <a:pPr>
              <a:lnSpc>
                <a:spcPct val="105000"/>
              </a:lnSpc>
              <a:defRPr/>
            </a:pPr>
            <a:r>
              <a:rPr lang="en-US" sz="2000" dirty="0"/>
              <a:t>(One) Definition:</a:t>
            </a:r>
            <a:br>
              <a:rPr lang="en-US" sz="2000" dirty="0"/>
            </a:br>
            <a:r>
              <a:rPr lang="en-US" sz="1600" dirty="0"/>
              <a:t>“</a:t>
            </a:r>
            <a:r>
              <a:rPr lang="en-US" sz="1600" dirty="0">
                <a:effectLst>
                  <a:outerShdw blurRad="38100" dist="38100" dir="2700000" algn="tl">
                    <a:srgbClr val="C0C0C0"/>
                  </a:outerShdw>
                </a:effectLst>
              </a:rPr>
              <a:t>Plagiarism  is the appropriation of another person’s ideas, processes, results, or words </a:t>
            </a:r>
            <a:r>
              <a:rPr lang="en-US" sz="1600">
                <a:effectLst>
                  <a:outerShdw blurRad="38100" dist="38100" dir="2700000" algn="tl">
                    <a:srgbClr val="C0C0C0"/>
                  </a:outerShdw>
                </a:effectLst>
              </a:rPr>
              <a:t>without  </a:t>
            </a:r>
            <a:br>
              <a:rPr lang="en-US" sz="1600">
                <a:effectLst>
                  <a:outerShdw blurRad="38100" dist="38100" dir="2700000" algn="tl">
                    <a:srgbClr val="C0C0C0"/>
                  </a:outerShdw>
                </a:effectLst>
              </a:rPr>
            </a:br>
            <a:r>
              <a:rPr lang="en-US" sz="1600">
                <a:effectLst>
                  <a:outerShdw blurRad="38100" dist="38100" dir="2700000" algn="tl">
                    <a:srgbClr val="C0C0C0"/>
                  </a:outerShdw>
                </a:effectLst>
              </a:rPr>
              <a:t>  giving </a:t>
            </a:r>
            <a:r>
              <a:rPr lang="en-US" sz="1600" dirty="0">
                <a:effectLst>
                  <a:outerShdw blurRad="38100" dist="38100" dir="2700000" algn="tl">
                    <a:srgbClr val="C0C0C0"/>
                  </a:outerShdw>
                </a:effectLst>
              </a:rPr>
              <a:t>appropriate credit, including those obtained through confidential review of others</a:t>
            </a:r>
            <a:r>
              <a:rPr lang="en-US" sz="1600">
                <a:effectLst>
                  <a:outerShdw blurRad="38100" dist="38100" dir="2700000" algn="tl">
                    <a:srgbClr val="C0C0C0"/>
                  </a:outerShdw>
                </a:effectLst>
              </a:rPr>
              <a:t>’ </a:t>
            </a:r>
            <a:br>
              <a:rPr lang="en-US" sz="1600">
                <a:effectLst>
                  <a:outerShdw blurRad="38100" dist="38100" dir="2700000" algn="tl">
                    <a:srgbClr val="C0C0C0"/>
                  </a:outerShdw>
                </a:effectLst>
              </a:rPr>
            </a:br>
            <a:r>
              <a:rPr lang="en-US" sz="1600">
                <a:effectLst>
                  <a:outerShdw blurRad="38100" dist="38100" dir="2700000" algn="tl">
                    <a:srgbClr val="C0C0C0"/>
                  </a:outerShdw>
                </a:effectLst>
              </a:rPr>
              <a:t>  research </a:t>
            </a:r>
            <a:r>
              <a:rPr lang="en-US" sz="1600" dirty="0">
                <a:effectLst>
                  <a:outerShdw blurRad="38100" dist="38100" dir="2700000" algn="tl">
                    <a:srgbClr val="C0C0C0"/>
                  </a:outerShdw>
                </a:effectLst>
              </a:rPr>
              <a:t>proposals and manuscripts</a:t>
            </a:r>
            <a:r>
              <a:rPr lang="en-US" sz="1600">
                <a:effectLst>
                  <a:outerShdw blurRad="38100" dist="38100" dir="2700000" algn="tl">
                    <a:srgbClr val="C0C0C0"/>
                  </a:outerShdw>
                </a:effectLst>
              </a:rPr>
              <a:t>.”       (</a:t>
            </a:r>
            <a:r>
              <a:rPr lang="en-US" sz="1600" dirty="0">
                <a:effectLst>
                  <a:outerShdw blurRad="38100" dist="38100" dir="2700000" algn="tl">
                    <a:srgbClr val="C0C0C0"/>
                  </a:outerShdw>
                </a:effectLst>
              </a:rPr>
              <a:t>Office of Science and Technology Policy, 1999)</a:t>
            </a:r>
            <a:br>
              <a:rPr lang="en-US" sz="1600" dirty="0">
                <a:effectLst>
                  <a:outerShdw blurRad="38100" dist="38100" dir="2700000" algn="tl">
                    <a:srgbClr val="C0C0C0"/>
                  </a:outerShdw>
                </a:effectLst>
              </a:rPr>
            </a:br>
            <a:endParaRPr lang="en-US" sz="1600" dirty="0"/>
          </a:p>
          <a:p>
            <a:pPr>
              <a:lnSpc>
                <a:spcPct val="105000"/>
              </a:lnSpc>
              <a:defRPr/>
            </a:pPr>
            <a:r>
              <a:rPr lang="en-US" sz="2000" dirty="0"/>
              <a:t>Common misunderstandings: </a:t>
            </a:r>
          </a:p>
          <a:p>
            <a:pPr lvl="1">
              <a:lnSpc>
                <a:spcPct val="105000"/>
              </a:lnSpc>
              <a:defRPr/>
            </a:pPr>
            <a:r>
              <a:rPr lang="en-US" sz="1800" i="1" dirty="0"/>
              <a:t>Ideas</a:t>
            </a:r>
            <a:r>
              <a:rPr lang="en-US" sz="1800" dirty="0"/>
              <a:t> ARE owned (not just patents!) - “intellectual property” </a:t>
            </a:r>
          </a:p>
          <a:p>
            <a:pPr lvl="1">
              <a:lnSpc>
                <a:spcPct val="105000"/>
              </a:lnSpc>
              <a:defRPr/>
            </a:pPr>
            <a:r>
              <a:rPr lang="en-US" sz="1800" dirty="0">
                <a:solidFill>
                  <a:srgbClr val="CC0000"/>
                </a:solidFill>
              </a:rPr>
              <a:t>Are citations even important??</a:t>
            </a:r>
            <a:br>
              <a:rPr lang="en-US" sz="1800" dirty="0">
                <a:solidFill>
                  <a:srgbClr val="CC0000"/>
                </a:solidFill>
              </a:rPr>
            </a:br>
            <a:r>
              <a:rPr lang="en-US" sz="1400" dirty="0">
                <a:solidFill>
                  <a:srgbClr val="CC0000"/>
                </a:solidFill>
                <a:effectLst>
                  <a:outerShdw blurRad="38100" dist="38100" dir="2700000" algn="tl">
                    <a:srgbClr val="C0C0C0"/>
                  </a:outerShdw>
                </a:effectLst>
              </a:rPr>
              <a:t>“An author should cite those publications that have been influential in determining the nature of the reported work and that will guide the reader quickly to earlier work that is essential for understanding the present investigation.”      (Ethical Guidelines to Publication of Chemical Research, ACS January 1985).</a:t>
            </a:r>
            <a:endParaRPr lang="en-US" sz="1800" dirty="0">
              <a:solidFill>
                <a:srgbClr val="CC0000"/>
              </a:solidFill>
            </a:endParaRPr>
          </a:p>
          <a:p>
            <a:pPr lvl="1">
              <a:lnSpc>
                <a:spcPct val="105000"/>
              </a:lnSpc>
              <a:defRPr/>
            </a:pPr>
            <a:r>
              <a:rPr lang="en-US" sz="1800" b="1" i="1" dirty="0">
                <a:solidFill>
                  <a:schemeClr val="hlink"/>
                </a:solidFill>
              </a:rPr>
              <a:t>Form</a:t>
            </a:r>
            <a:r>
              <a:rPr lang="en-US" sz="1800" dirty="0">
                <a:solidFill>
                  <a:schemeClr val="hlink"/>
                </a:solidFill>
              </a:rPr>
              <a:t> as well as content </a:t>
            </a:r>
            <a:r>
              <a:rPr lang="en-US" sz="1800" b="1" i="1" dirty="0">
                <a:solidFill>
                  <a:schemeClr val="hlink"/>
                </a:solidFill>
              </a:rPr>
              <a:t>is</a:t>
            </a:r>
            <a:r>
              <a:rPr lang="en-US" sz="1800" dirty="0">
                <a:solidFill>
                  <a:schemeClr val="hlink"/>
                </a:solidFill>
              </a:rPr>
              <a:t> owned (paraphrasing) </a:t>
            </a:r>
            <a:br>
              <a:rPr lang="en-US" sz="1800" dirty="0">
                <a:solidFill>
                  <a:schemeClr val="hlink"/>
                </a:solidFill>
              </a:rPr>
            </a:br>
            <a:r>
              <a:rPr lang="en-US" sz="1600" dirty="0">
                <a:solidFill>
                  <a:schemeClr val="hlink"/>
                </a:solidFill>
              </a:rPr>
              <a:t>Substituting words but copying sentence structure, organization, and “borrowing” thoughts of an author without attribution </a:t>
            </a:r>
            <a:r>
              <a:rPr lang="en-US" sz="1600" b="1" i="1" u="sng" dirty="0">
                <a:solidFill>
                  <a:schemeClr val="hlink"/>
                </a:solidFill>
              </a:rPr>
              <a:t>is</a:t>
            </a:r>
            <a:r>
              <a:rPr lang="en-US" sz="1600" dirty="0">
                <a:solidFill>
                  <a:schemeClr val="hlink"/>
                </a:solidFill>
              </a:rPr>
              <a:t> plagiarism!</a:t>
            </a:r>
          </a:p>
          <a:p>
            <a:pPr lvl="1">
              <a:lnSpc>
                <a:spcPct val="105000"/>
              </a:lnSpc>
              <a:defRPr/>
            </a:pPr>
            <a:r>
              <a:rPr lang="en-US" sz="1800" b="1" i="1" u="sng" dirty="0"/>
              <a:t>No excuse</a:t>
            </a:r>
            <a:r>
              <a:rPr lang="en-US" sz="1800" dirty="0"/>
              <a:t>:   referencing software powerful, easy to use, and (almost) free  </a:t>
            </a:r>
            <a:br>
              <a:rPr lang="en-US" sz="1800" dirty="0"/>
            </a:br>
            <a:r>
              <a:rPr lang="en-US" sz="1800" dirty="0"/>
              <a:t>(Pitt CSSD: Endnote™ for $5!)</a:t>
            </a:r>
          </a:p>
          <a:p>
            <a:pPr lvl="1">
              <a:lnSpc>
                <a:spcPct val="105000"/>
              </a:lnSpc>
              <a:defRPr/>
            </a:pPr>
            <a:r>
              <a:rPr lang="en-US" sz="1800" i="1" u="sng" dirty="0">
                <a:solidFill>
                  <a:schemeClr val="bg2"/>
                </a:solidFill>
              </a:rPr>
              <a:t>Exception</a:t>
            </a:r>
            <a:r>
              <a:rPr lang="en-US" sz="1800" dirty="0">
                <a:solidFill>
                  <a:schemeClr val="bg2"/>
                </a:solidFill>
              </a:rPr>
              <a:t>:  ideas &amp; concepts that have become part of the ‘working knowledge’ in your field do not need to be cited (example: Langmuir-Hinshelwood or </a:t>
            </a:r>
            <a:r>
              <a:rPr lang="en-US" sz="1800" dirty="0" err="1">
                <a:solidFill>
                  <a:schemeClr val="bg2"/>
                </a:solidFill>
              </a:rPr>
              <a:t>Michaelis-Menten</a:t>
            </a:r>
            <a:r>
              <a:rPr lang="en-US" sz="1800" dirty="0">
                <a:solidFill>
                  <a:schemeClr val="bg2"/>
                </a:solidFill>
              </a:rPr>
              <a:t> Kinetics </a:t>
            </a:r>
            <a:r>
              <a:rPr lang="en-US" sz="1800" dirty="0" err="1">
                <a:solidFill>
                  <a:schemeClr val="bg2"/>
                </a:solidFill>
              </a:rPr>
              <a:t>etc</a:t>
            </a:r>
            <a:r>
              <a:rPr lang="en-US" sz="1800" dirty="0">
                <a:solidFill>
                  <a:schemeClr val="bg2"/>
                </a:solidFill>
              </a:rPr>
              <a:t>).  </a:t>
            </a:r>
            <a:r>
              <a:rPr lang="en-US" sz="1800" b="1" i="1" u="sng" dirty="0">
                <a:solidFill>
                  <a:srgbClr val="CC0000"/>
                </a:solidFill>
              </a:rPr>
              <a:t>Rule:  If in doubt, cite!</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a:t>Plagiarism:  Example</a:t>
            </a:r>
          </a:p>
        </p:txBody>
      </p:sp>
      <p:sp>
        <p:nvSpPr>
          <p:cNvPr id="21507" name="Rectangle 4"/>
          <p:cNvSpPr>
            <a:spLocks noChangeArrowheads="1"/>
          </p:cNvSpPr>
          <p:nvPr/>
        </p:nvSpPr>
        <p:spPr bwMode="auto">
          <a:xfrm>
            <a:off x="274638" y="2114549"/>
            <a:ext cx="9402762" cy="5262563"/>
          </a:xfrm>
          <a:prstGeom prst="rect">
            <a:avLst/>
          </a:prstGeom>
          <a:solidFill>
            <a:schemeClr val="accent1"/>
          </a:solidFill>
          <a:ln w="9525">
            <a:solidFill>
              <a:schemeClr val="tx1"/>
            </a:solidFill>
            <a:miter lim="800000"/>
            <a:headEnd/>
            <a:tailEnd/>
          </a:ln>
        </p:spPr>
        <p:txBody>
          <a:bodyPr lIns="101370" tIns="50685" rIns="101370" bIns="50685"/>
          <a:lstStyle/>
          <a:p>
            <a:pPr marL="379413" indent="-379413" defTabSz="1014413">
              <a:lnSpc>
                <a:spcPct val="115000"/>
              </a:lnSpc>
              <a:spcBef>
                <a:spcPct val="40000"/>
              </a:spcBef>
            </a:pPr>
            <a:r>
              <a:rPr lang="en-US" dirty="0">
                <a:solidFill>
                  <a:schemeClr val="accent2"/>
                </a:solidFill>
                <a:latin typeface="Trebuchet MS" pitchFamily="34" charset="0"/>
              </a:rPr>
              <a:t>May is a second-year graduate student preparing the written portion of her qualifying exam. She incorporates whole sentences and paragraphs verbatim from several published papers. She does not use quotation marks, but the sources are suggested by statements like "(see . . . for more details)." The faculty on the qualifying exam committee note inconsistencies in the writing styles of different paragraphs of the text and check the sources, uncovering May's plagiarism.</a:t>
            </a:r>
          </a:p>
          <a:p>
            <a:pPr marL="379413" indent="-379413" defTabSz="1014413">
              <a:lnSpc>
                <a:spcPct val="115000"/>
              </a:lnSpc>
              <a:spcBef>
                <a:spcPct val="40000"/>
              </a:spcBef>
            </a:pPr>
            <a:r>
              <a:rPr lang="en-US" dirty="0">
                <a:solidFill>
                  <a:schemeClr val="accent2"/>
                </a:solidFill>
                <a:latin typeface="Trebuchet MS" pitchFamily="34" charset="0"/>
              </a:rPr>
              <a:t>After discussion with the faculty, May's plagiarism is brought to the attention of the dean of the graduate school, whose responsibility it is to review such incidents. </a:t>
            </a:r>
            <a:br>
              <a:rPr lang="en-US" dirty="0">
                <a:solidFill>
                  <a:schemeClr val="accent2"/>
                </a:solidFill>
                <a:latin typeface="Trebuchet MS" pitchFamily="34" charset="0"/>
              </a:rPr>
            </a:br>
            <a:r>
              <a:rPr lang="en-US" dirty="0">
                <a:solidFill>
                  <a:schemeClr val="accent2"/>
                </a:solidFill>
                <a:latin typeface="Trebuchet MS" pitchFamily="34" charset="0"/>
              </a:rPr>
              <a:t>The graduate school regulations state that "plagiarism, that is, the failure in a dissertation, essay, or other written exercise to acknowledge ideas, research or language taken from others" is specifically prohibited. The dean expels May from the program with the stipulation that she can reapply for the next academic year.</a:t>
            </a:r>
          </a:p>
          <a:p>
            <a:pPr marL="379413" indent="-379413" defTabSz="1014413">
              <a:lnSpc>
                <a:spcPct val="115000"/>
              </a:lnSpc>
              <a:spcBef>
                <a:spcPts val="1200"/>
              </a:spcBef>
            </a:pPr>
            <a:r>
              <a:rPr lang="en-US" i="1" dirty="0">
                <a:solidFill>
                  <a:schemeClr val="tx1">
                    <a:lumMod val="65000"/>
                    <a:lumOff val="35000"/>
                  </a:schemeClr>
                </a:solidFill>
                <a:latin typeface="Trebuchet MS" pitchFamily="34" charset="0"/>
              </a:rPr>
              <a:t>1. Is plagiarism like this a common practice?</a:t>
            </a:r>
          </a:p>
          <a:p>
            <a:pPr marL="379413" indent="-379413" defTabSz="1014413">
              <a:lnSpc>
                <a:spcPct val="115000"/>
              </a:lnSpc>
              <a:spcBef>
                <a:spcPts val="400"/>
              </a:spcBef>
            </a:pPr>
            <a:r>
              <a:rPr lang="en-US" i="1" dirty="0">
                <a:solidFill>
                  <a:schemeClr val="tx1">
                    <a:lumMod val="65000"/>
                    <a:lumOff val="35000"/>
                  </a:schemeClr>
                </a:solidFill>
                <a:latin typeface="Trebuchet MS" pitchFamily="34" charset="0"/>
              </a:rPr>
              <a:t>2. Are there circumstances that should have led to May's being forgiven for plagiarizing?</a:t>
            </a:r>
          </a:p>
          <a:p>
            <a:pPr marL="379413" indent="-379413" defTabSz="1014413">
              <a:lnSpc>
                <a:spcPct val="115000"/>
              </a:lnSpc>
              <a:spcBef>
                <a:spcPts val="400"/>
              </a:spcBef>
            </a:pPr>
            <a:r>
              <a:rPr lang="en-US" i="1" dirty="0">
                <a:solidFill>
                  <a:schemeClr val="tx1">
                    <a:lumMod val="65000"/>
                    <a:lumOff val="35000"/>
                  </a:schemeClr>
                </a:solidFill>
                <a:latin typeface="Trebuchet MS" pitchFamily="34" charset="0"/>
              </a:rPr>
              <a:t>3. Should May be allowed to reapply to the program?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a:defRPr/>
            </a:pPr>
            <a:r>
              <a:rPr lang="en-US"/>
              <a:t>Plagiarism – How to Avoid It</a:t>
            </a:r>
          </a:p>
        </p:txBody>
      </p:sp>
      <p:sp>
        <p:nvSpPr>
          <p:cNvPr id="22531" name="Rectangle 3"/>
          <p:cNvSpPr>
            <a:spLocks noGrp="1" noChangeArrowheads="1"/>
          </p:cNvSpPr>
          <p:nvPr>
            <p:ph type="body" idx="1"/>
          </p:nvPr>
        </p:nvSpPr>
        <p:spPr>
          <a:xfrm>
            <a:off x="196850" y="3076575"/>
            <a:ext cx="9753600" cy="4062413"/>
          </a:xfrm>
        </p:spPr>
        <p:txBody>
          <a:bodyPr/>
          <a:lstStyle/>
          <a:p>
            <a:pPr>
              <a:buFontTx/>
              <a:buNone/>
            </a:pPr>
            <a:r>
              <a:rPr lang="en-US" sz="2400" dirty="0">
                <a:solidFill>
                  <a:srgbClr val="C00000"/>
                </a:solidFill>
              </a:rPr>
              <a:t>To avoid plagiarism</a:t>
            </a:r>
            <a:r>
              <a:rPr lang="en-US" sz="2400" dirty="0"/>
              <a:t>, you must give credit whenever you use</a:t>
            </a:r>
          </a:p>
          <a:p>
            <a:r>
              <a:rPr lang="en-US" sz="2400" dirty="0"/>
              <a:t>another person’s idea, opinion, or theory; </a:t>
            </a:r>
          </a:p>
          <a:p>
            <a:r>
              <a:rPr lang="en-US" sz="2400" dirty="0"/>
              <a:t>any facts, statistics, graphs, drawings—any pieces of information—that are not common knowledge; </a:t>
            </a:r>
          </a:p>
          <a:p>
            <a:r>
              <a:rPr lang="en-US" sz="2400" dirty="0"/>
              <a:t>quotations of another person’s actual spoken or written words; or </a:t>
            </a:r>
          </a:p>
          <a:p>
            <a:r>
              <a:rPr lang="en-US" sz="2400" b="1" dirty="0">
                <a:effectLst>
                  <a:glow rad="139700">
                    <a:schemeClr val="accent1">
                      <a:satMod val="175000"/>
                      <a:alpha val="40000"/>
                    </a:schemeClr>
                  </a:glow>
                </a:effectLst>
              </a:rPr>
              <a:t>paraphrase</a:t>
            </a:r>
            <a:r>
              <a:rPr lang="en-US" sz="2400" dirty="0">
                <a:effectLst>
                  <a:glow rad="139700">
                    <a:schemeClr val="accent1">
                      <a:satMod val="175000"/>
                      <a:alpha val="40000"/>
                    </a:schemeClr>
                  </a:glow>
                </a:effectLst>
              </a:rPr>
              <a:t> </a:t>
            </a:r>
            <a:r>
              <a:rPr lang="en-US" sz="2400" dirty="0"/>
              <a:t>of another person’s spoken or written words.</a:t>
            </a:r>
            <a:br>
              <a:rPr lang="en-US" sz="2400" dirty="0"/>
            </a:br>
            <a:endParaRPr lang="en-US" sz="2400" dirty="0"/>
          </a:p>
          <a:p>
            <a:pPr>
              <a:buFontTx/>
              <a:buNone/>
            </a:pPr>
            <a:r>
              <a:rPr lang="en-US" sz="2000" dirty="0"/>
              <a:t>(From:  </a:t>
            </a:r>
            <a:r>
              <a:rPr lang="en-US" sz="2000" i="1" dirty="0"/>
              <a:t>Writing Tutorial Services, Indiana University, Bloomington, IN)</a:t>
            </a:r>
            <a:r>
              <a:rPr lang="en-US" sz="2000" dirty="0"/>
              <a:t> </a:t>
            </a:r>
          </a:p>
          <a:p>
            <a:pPr>
              <a:buFontTx/>
              <a:buNone/>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defRPr/>
            </a:pPr>
            <a:r>
              <a:rPr lang="en-US" sz="4000"/>
              <a:t>Plagiarism – How to Recognize It</a:t>
            </a:r>
          </a:p>
        </p:txBody>
      </p:sp>
      <p:sp>
        <p:nvSpPr>
          <p:cNvPr id="249859" name="Rectangle 3"/>
          <p:cNvSpPr>
            <a:spLocks noGrp="1" noChangeArrowheads="1"/>
          </p:cNvSpPr>
          <p:nvPr>
            <p:ph type="body" idx="1"/>
          </p:nvPr>
        </p:nvSpPr>
        <p:spPr>
          <a:xfrm>
            <a:off x="196850" y="1728788"/>
            <a:ext cx="9753600" cy="5861050"/>
          </a:xfrm>
        </p:spPr>
        <p:txBody>
          <a:bodyPr/>
          <a:lstStyle/>
          <a:p>
            <a:pPr>
              <a:lnSpc>
                <a:spcPct val="105000"/>
              </a:lnSpc>
              <a:buFontTx/>
              <a:buNone/>
              <a:defRPr/>
            </a:pPr>
            <a:r>
              <a:rPr lang="en-US" sz="1400" b="1" dirty="0"/>
              <a:t>How to Recognize Unacceptable and Acceptable Paraphrases</a:t>
            </a:r>
          </a:p>
          <a:p>
            <a:pPr>
              <a:lnSpc>
                <a:spcPct val="105000"/>
              </a:lnSpc>
              <a:buFontTx/>
              <a:buNone/>
              <a:defRPr/>
            </a:pPr>
            <a:r>
              <a:rPr lang="en-US" sz="1400" dirty="0"/>
              <a:t>Here’s the ORIGINAL text, from page 1 of </a:t>
            </a:r>
            <a:r>
              <a:rPr lang="en-US" sz="1400" i="1" dirty="0"/>
              <a:t>Lizzie Borden: A Case Book of Family and Crime in the 1890s</a:t>
            </a:r>
            <a:r>
              <a:rPr lang="en-US" sz="1400" dirty="0"/>
              <a:t> by Joyce Williams et al.:</a:t>
            </a:r>
          </a:p>
          <a:p>
            <a:pPr>
              <a:lnSpc>
                <a:spcPct val="105000"/>
              </a:lnSpc>
              <a:buFontTx/>
              <a:buNone/>
              <a:defRPr/>
            </a:pPr>
            <a:r>
              <a:rPr lang="en-US" sz="1400" i="1" dirty="0"/>
              <a:t>The rise of industry, the growth of cities, and the expansion of the population were the three great developments of late nineteenth century American history. As new, larger, steam-powered factories became a feature of the American landscape in the East, they transformed farm hands into industrial laborers, and provided jobs for a rising tide of immigrants. With industry came urbanization the growth of large cities (like Fall River, Massachusetts, where the </a:t>
            </a:r>
            <a:r>
              <a:rPr lang="en-US" sz="1400" i="1" dirty="0" err="1"/>
              <a:t>Bordens</a:t>
            </a:r>
            <a:r>
              <a:rPr lang="en-US" sz="1400" i="1" dirty="0"/>
              <a:t> lived) which became the centers of production as well as of commerce and trade</a:t>
            </a:r>
            <a:r>
              <a:rPr lang="en-US" sz="1400" dirty="0"/>
              <a:t>.</a:t>
            </a:r>
          </a:p>
          <a:p>
            <a:pPr>
              <a:lnSpc>
                <a:spcPct val="105000"/>
              </a:lnSpc>
              <a:buFontTx/>
              <a:buNone/>
              <a:defRPr/>
            </a:pPr>
            <a:endParaRPr lang="en-US" sz="1400" dirty="0"/>
          </a:p>
          <a:p>
            <a:pPr>
              <a:lnSpc>
                <a:spcPct val="105000"/>
              </a:lnSpc>
              <a:buFontTx/>
              <a:buNone/>
              <a:defRPr/>
            </a:pPr>
            <a:r>
              <a:rPr lang="en-US" sz="1400" dirty="0">
                <a:solidFill>
                  <a:srgbClr val="00B050"/>
                </a:solidFill>
              </a:rPr>
              <a:t>Here’s an UNACCEPTABLE paraphrase that is </a:t>
            </a:r>
            <a:r>
              <a:rPr lang="en-US" sz="1400" b="1" dirty="0">
                <a:solidFill>
                  <a:srgbClr val="00B050"/>
                </a:solidFill>
              </a:rPr>
              <a:t>plagiarism:</a:t>
            </a:r>
            <a:endParaRPr lang="en-US" sz="1400" dirty="0">
              <a:solidFill>
                <a:srgbClr val="00B050"/>
              </a:solidFill>
            </a:endParaRPr>
          </a:p>
          <a:p>
            <a:pPr>
              <a:lnSpc>
                <a:spcPct val="105000"/>
              </a:lnSpc>
              <a:buFontTx/>
              <a:buNone/>
              <a:defRPr/>
            </a:pPr>
            <a:r>
              <a:rPr lang="en-US" sz="1400" i="1" dirty="0"/>
              <a:t>The increase of industry, the growth of cities, and the explosion of the population were three large factors of nineteenth century America. As steam-driven companies became more visible in the eastern part of the country, they changed farm hands into factory workers and provided jobs for the large wave of immigrants. With industry came the growth of large cities like Fall River where the </a:t>
            </a:r>
            <a:r>
              <a:rPr lang="en-US" sz="1400" i="1" dirty="0" err="1"/>
              <a:t>Bordens</a:t>
            </a:r>
            <a:r>
              <a:rPr lang="en-US" sz="1400" i="1" dirty="0"/>
              <a:t> lived which turned into centers of commerce and trade as well as production</a:t>
            </a:r>
            <a:r>
              <a:rPr lang="en-US" sz="1400" dirty="0"/>
              <a:t>.</a:t>
            </a:r>
          </a:p>
          <a:p>
            <a:pPr>
              <a:lnSpc>
                <a:spcPct val="105000"/>
              </a:lnSpc>
              <a:buFontTx/>
              <a:buNone/>
              <a:defRPr/>
            </a:pPr>
            <a:endParaRPr lang="en-US" sz="1400" b="1" dirty="0"/>
          </a:p>
          <a:p>
            <a:pPr>
              <a:lnSpc>
                <a:spcPct val="105000"/>
              </a:lnSpc>
              <a:buFontTx/>
              <a:buNone/>
              <a:defRPr/>
            </a:pPr>
            <a:r>
              <a:rPr lang="en-US" sz="1400" b="1" dirty="0">
                <a:solidFill>
                  <a:srgbClr val="CC0000"/>
                </a:solidFill>
                <a:effectLst>
                  <a:outerShdw blurRad="38100" dist="38100" dir="2700000" algn="tl">
                    <a:srgbClr val="C0C0C0"/>
                  </a:outerShdw>
                </a:effectLst>
              </a:rPr>
              <a:t>What makes this passage plagiarism?     </a:t>
            </a:r>
            <a:r>
              <a:rPr lang="en-US" sz="1400" dirty="0">
                <a:solidFill>
                  <a:srgbClr val="CC0000"/>
                </a:solidFill>
                <a:effectLst>
                  <a:outerShdw blurRad="38100" dist="38100" dir="2700000" algn="tl">
                    <a:srgbClr val="C0C0C0"/>
                  </a:outerShdw>
                </a:effectLst>
              </a:rPr>
              <a:t>The preceding passage is considered plagiarism for two reasons:</a:t>
            </a:r>
          </a:p>
          <a:p>
            <a:pPr>
              <a:lnSpc>
                <a:spcPct val="105000"/>
              </a:lnSpc>
              <a:defRPr/>
            </a:pPr>
            <a:r>
              <a:rPr lang="en-US" sz="1400" dirty="0">
                <a:solidFill>
                  <a:srgbClr val="CC0000"/>
                </a:solidFill>
                <a:effectLst>
                  <a:outerShdw blurRad="38100" dist="38100" dir="2700000" algn="tl">
                    <a:srgbClr val="C0C0C0"/>
                  </a:outerShdw>
                </a:effectLst>
              </a:rPr>
              <a:t>the writer has </a:t>
            </a:r>
            <a:r>
              <a:rPr lang="en-US" sz="1400" i="1" u="sng" dirty="0">
                <a:solidFill>
                  <a:srgbClr val="CC0000"/>
                </a:solidFill>
                <a:effectLst>
                  <a:outerShdw blurRad="38100" dist="38100" dir="2700000" algn="tl">
                    <a:srgbClr val="C0C0C0"/>
                  </a:outerShdw>
                </a:effectLst>
              </a:rPr>
              <a:t>only changed around</a:t>
            </a:r>
            <a:r>
              <a:rPr lang="en-US" sz="1400" dirty="0">
                <a:solidFill>
                  <a:srgbClr val="CC0000"/>
                </a:solidFill>
                <a:effectLst>
                  <a:outerShdw blurRad="38100" dist="38100" dir="2700000" algn="tl">
                    <a:srgbClr val="C0C0C0"/>
                  </a:outerShdw>
                </a:effectLst>
              </a:rPr>
              <a:t> a few words and phrases, or changed the order of the original’s sentences. </a:t>
            </a:r>
          </a:p>
          <a:p>
            <a:pPr>
              <a:lnSpc>
                <a:spcPct val="105000"/>
              </a:lnSpc>
              <a:defRPr/>
            </a:pPr>
            <a:r>
              <a:rPr lang="en-US" sz="1400" dirty="0">
                <a:solidFill>
                  <a:srgbClr val="CC0000"/>
                </a:solidFill>
                <a:effectLst>
                  <a:outerShdw blurRad="38100" dist="38100" dir="2700000" algn="tl">
                    <a:srgbClr val="C0C0C0"/>
                  </a:outerShdw>
                </a:effectLst>
              </a:rPr>
              <a:t>the writer has </a:t>
            </a:r>
            <a:r>
              <a:rPr lang="en-US" sz="1400" i="1" u="sng" dirty="0">
                <a:solidFill>
                  <a:srgbClr val="CC0000"/>
                </a:solidFill>
                <a:effectLst>
                  <a:outerShdw blurRad="38100" dist="38100" dir="2700000" algn="tl">
                    <a:srgbClr val="C0C0C0"/>
                  </a:outerShdw>
                </a:effectLst>
              </a:rPr>
              <a:t>failed to cite a source</a:t>
            </a:r>
            <a:r>
              <a:rPr lang="en-US" sz="1400" dirty="0">
                <a:solidFill>
                  <a:srgbClr val="CC0000"/>
                </a:solidFill>
                <a:effectLst>
                  <a:outerShdw blurRad="38100" dist="38100" dir="2700000" algn="tl">
                    <a:srgbClr val="C0C0C0"/>
                  </a:outerShdw>
                </a:effectLst>
              </a:rPr>
              <a:t> for any of the ideas or facts. </a:t>
            </a:r>
          </a:p>
          <a:p>
            <a:pPr>
              <a:lnSpc>
                <a:spcPct val="105000"/>
              </a:lnSpc>
              <a:buFontTx/>
              <a:buNone/>
              <a:defRPr/>
            </a:pPr>
            <a:r>
              <a:rPr lang="en-US" sz="1400" b="1" dirty="0">
                <a:solidFill>
                  <a:srgbClr val="CC0000"/>
                </a:solidFill>
                <a:effectLst>
                  <a:outerShdw blurRad="38100" dist="38100" dir="2700000" algn="tl">
                    <a:srgbClr val="C0C0C0"/>
                  </a:outerShdw>
                </a:effectLst>
              </a:rPr>
              <a:t>If you do either or both of these things, you are plagiarizing.</a:t>
            </a:r>
          </a:p>
          <a:p>
            <a:pPr>
              <a:lnSpc>
                <a:spcPct val="105000"/>
              </a:lnSpc>
              <a:buFontTx/>
              <a:buNone/>
              <a:defRPr/>
            </a:pPr>
            <a:r>
              <a:rPr lang="en-US" sz="1400" b="1" dirty="0"/>
              <a:t>(</a:t>
            </a:r>
            <a:r>
              <a:rPr lang="en-US" sz="1200" dirty="0"/>
              <a:t>From:  </a:t>
            </a:r>
            <a:r>
              <a:rPr lang="en-US" sz="1200" i="1" dirty="0"/>
              <a:t>Writing Tutorial Services, Indiana University, Bloomington, IN)</a:t>
            </a:r>
            <a:r>
              <a:rPr lang="en-US" sz="12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96874" y="152400"/>
            <a:ext cx="9250363" cy="936625"/>
          </a:xfrm>
        </p:spPr>
        <p:txBody>
          <a:bodyPr/>
          <a:lstStyle/>
          <a:p>
            <a:pPr>
              <a:defRPr/>
            </a:pPr>
            <a:r>
              <a:rPr lang="en-US" i="1" u="sng" dirty="0">
                <a:solidFill>
                  <a:srgbClr val="C00000"/>
                </a:solidFill>
              </a:rPr>
              <a:t>Fun</a:t>
            </a:r>
            <a:r>
              <a:rPr lang="en-US" dirty="0"/>
              <a:t> &amp; </a:t>
            </a:r>
            <a:r>
              <a:rPr lang="en-US" dirty="0">
                <a:solidFill>
                  <a:srgbClr val="333399"/>
                </a:solidFill>
              </a:rPr>
              <a:t>Frustration</a:t>
            </a:r>
            <a:r>
              <a:rPr lang="en-US" dirty="0"/>
              <a:t> of </a:t>
            </a:r>
            <a:r>
              <a:rPr lang="en-US" dirty="0">
                <a:solidFill>
                  <a:srgbClr val="333399"/>
                </a:solidFill>
              </a:rPr>
              <a:t>Research</a:t>
            </a:r>
          </a:p>
        </p:txBody>
      </p:sp>
      <p:sp>
        <p:nvSpPr>
          <p:cNvPr id="4099" name="Rectangle 3"/>
          <p:cNvSpPr>
            <a:spLocks noGrp="1" noChangeArrowheads="1"/>
          </p:cNvSpPr>
          <p:nvPr>
            <p:ph type="body" idx="1"/>
          </p:nvPr>
        </p:nvSpPr>
        <p:spPr>
          <a:xfrm>
            <a:off x="396874" y="3020068"/>
            <a:ext cx="9753600" cy="4676775"/>
          </a:xfrm>
        </p:spPr>
        <p:txBody>
          <a:bodyPr/>
          <a:lstStyle/>
          <a:p>
            <a:pPr>
              <a:lnSpc>
                <a:spcPct val="120000"/>
              </a:lnSpc>
              <a:spcBef>
                <a:spcPct val="40000"/>
              </a:spcBef>
              <a:buFontTx/>
              <a:buNone/>
            </a:pPr>
            <a:r>
              <a:rPr lang="en-US" sz="2200" dirty="0"/>
              <a:t>Research offers:</a:t>
            </a:r>
          </a:p>
          <a:p>
            <a:pPr>
              <a:lnSpc>
                <a:spcPct val="120000"/>
              </a:lnSpc>
              <a:spcBef>
                <a:spcPct val="40000"/>
              </a:spcBef>
            </a:pPr>
            <a:r>
              <a:rPr lang="en-US" sz="2200" dirty="0"/>
              <a:t>The </a:t>
            </a:r>
            <a:r>
              <a:rPr lang="en-US" sz="2200" i="1" dirty="0">
                <a:solidFill>
                  <a:srgbClr val="CC0000"/>
                </a:solidFill>
                <a:effectLst>
                  <a:glow rad="101600">
                    <a:srgbClr val="FFFF00">
                      <a:alpha val="60000"/>
                    </a:srgbClr>
                  </a:glow>
                </a:effectLst>
              </a:rPr>
              <a:t>excitement</a:t>
            </a:r>
            <a:r>
              <a:rPr lang="en-US" sz="2200" dirty="0">
                <a:effectLst>
                  <a:glow rad="101600">
                    <a:srgbClr val="FFFF00">
                      <a:alpha val="60000"/>
                    </a:srgbClr>
                  </a:glow>
                </a:effectLst>
              </a:rPr>
              <a:t> </a:t>
            </a:r>
            <a:r>
              <a:rPr lang="en-US" sz="2200" dirty="0"/>
              <a:t>of discovery</a:t>
            </a:r>
          </a:p>
          <a:p>
            <a:pPr>
              <a:lnSpc>
                <a:spcPct val="120000"/>
              </a:lnSpc>
              <a:spcBef>
                <a:spcPct val="40000"/>
              </a:spcBef>
            </a:pPr>
            <a:r>
              <a:rPr lang="en-US" sz="2200" dirty="0"/>
              <a:t>A (global!) </a:t>
            </a:r>
            <a:r>
              <a:rPr lang="en-US" sz="2200" i="1" dirty="0">
                <a:solidFill>
                  <a:srgbClr val="CC0000"/>
                </a:solidFill>
              </a:rPr>
              <a:t>community</a:t>
            </a:r>
            <a:r>
              <a:rPr lang="en-US" sz="2200" dirty="0"/>
              <a:t> of people who like to ‘think deeply’ </a:t>
            </a:r>
          </a:p>
          <a:p>
            <a:pPr>
              <a:lnSpc>
                <a:spcPct val="120000"/>
              </a:lnSpc>
              <a:spcBef>
                <a:spcPct val="40000"/>
              </a:spcBef>
            </a:pPr>
            <a:r>
              <a:rPr lang="en-US" sz="2200" dirty="0"/>
              <a:t>A continuous </a:t>
            </a:r>
            <a:r>
              <a:rPr lang="en-US" sz="2200" i="1" dirty="0">
                <a:solidFill>
                  <a:srgbClr val="CC0000"/>
                </a:solidFill>
              </a:rPr>
              <a:t>challenge</a:t>
            </a:r>
            <a:r>
              <a:rPr lang="en-US" sz="2200" dirty="0"/>
              <a:t> to your believes &amp; convictions</a:t>
            </a:r>
          </a:p>
          <a:p>
            <a:pPr>
              <a:lnSpc>
                <a:spcPct val="120000"/>
              </a:lnSpc>
              <a:spcBef>
                <a:spcPct val="40000"/>
              </a:spcBef>
            </a:pPr>
            <a:r>
              <a:rPr lang="en-US" sz="2200" dirty="0"/>
              <a:t>Considerable </a:t>
            </a:r>
            <a:r>
              <a:rPr lang="en-US" sz="2200" i="1" dirty="0">
                <a:solidFill>
                  <a:srgbClr val="CC0000"/>
                </a:solidFill>
              </a:rPr>
              <a:t>freedom</a:t>
            </a:r>
            <a:r>
              <a:rPr lang="en-US" sz="2200" dirty="0"/>
              <a:t> in choosing the topic of your work</a:t>
            </a:r>
          </a:p>
          <a:p>
            <a:pPr>
              <a:lnSpc>
                <a:spcPct val="120000"/>
              </a:lnSpc>
              <a:spcBef>
                <a:spcPct val="40000"/>
              </a:spcBef>
            </a:pPr>
            <a:r>
              <a:rPr lang="en-US" sz="2200" dirty="0"/>
              <a:t>Unrivaled </a:t>
            </a:r>
            <a:r>
              <a:rPr lang="en-US" sz="2200" i="1" dirty="0">
                <a:solidFill>
                  <a:srgbClr val="CC0000"/>
                </a:solidFill>
              </a:rPr>
              <a:t>freedom</a:t>
            </a:r>
            <a:r>
              <a:rPr lang="en-US" sz="2200" dirty="0"/>
              <a:t> in organization of private &amp; professional life</a:t>
            </a:r>
          </a:p>
          <a:p>
            <a:pPr>
              <a:lnSpc>
                <a:spcPct val="120000"/>
              </a:lnSpc>
              <a:spcBef>
                <a:spcPct val="40000"/>
              </a:spcBef>
            </a:pPr>
            <a:r>
              <a:rPr lang="en-US" sz="2200" dirty="0"/>
              <a:t>Potential to have a direct </a:t>
            </a:r>
            <a:r>
              <a:rPr lang="en-US" sz="2200" i="1" dirty="0">
                <a:solidFill>
                  <a:srgbClr val="CC0000"/>
                </a:solidFill>
              </a:rPr>
              <a:t>impact</a:t>
            </a:r>
            <a:r>
              <a:rPr lang="en-US" sz="2200" dirty="0"/>
              <a:t> on current &amp; future generations</a:t>
            </a:r>
          </a:p>
          <a:p>
            <a:pPr marL="0" indent="0">
              <a:lnSpc>
                <a:spcPct val="120000"/>
              </a:lnSpc>
              <a:spcBef>
                <a:spcPct val="40000"/>
              </a:spcBef>
              <a:buNone/>
            </a:pPr>
            <a:endParaRPr lang="en-US" sz="2200" dirty="0"/>
          </a:p>
          <a:p>
            <a:pPr>
              <a:lnSpc>
                <a:spcPct val="115000"/>
              </a:lnSpc>
              <a:spcBef>
                <a:spcPct val="15000"/>
              </a:spcBef>
              <a:buFontTx/>
              <a:buNone/>
            </a:pPr>
            <a:r>
              <a:rPr lang="en-US" sz="1400" i="1" dirty="0">
                <a:solidFill>
                  <a:schemeClr val="bg1">
                    <a:lumMod val="75000"/>
                  </a:schemeClr>
                </a:solidFill>
                <a:latin typeface="Calibri" panose="020F0502020204030204" pitchFamily="34" charset="0"/>
                <a:cs typeface="Calibri" panose="020F0502020204030204" pitchFamily="34" charset="0"/>
              </a:rPr>
              <a:t>(This section is largely based on:  ‘On Being A Scientist: Responsible Conduct in Research, 2</a:t>
            </a:r>
            <a:r>
              <a:rPr lang="en-US" sz="1400" i="1" baseline="30000" dirty="0">
                <a:solidFill>
                  <a:schemeClr val="bg1">
                    <a:lumMod val="75000"/>
                  </a:schemeClr>
                </a:solidFill>
                <a:latin typeface="Calibri" panose="020F0502020204030204" pitchFamily="34" charset="0"/>
                <a:cs typeface="Calibri" panose="020F0502020204030204" pitchFamily="34" charset="0"/>
              </a:rPr>
              <a:t>nd</a:t>
            </a:r>
            <a:r>
              <a:rPr lang="en-US" sz="1400" i="1" dirty="0">
                <a:solidFill>
                  <a:schemeClr val="bg1">
                    <a:lumMod val="75000"/>
                  </a:schemeClr>
                </a:solidFill>
                <a:latin typeface="Calibri" panose="020F0502020204030204" pitchFamily="34" charset="0"/>
                <a:cs typeface="Calibri" panose="020F0502020204030204" pitchFamily="34" charset="0"/>
              </a:rPr>
              <a:t> ed., Nat’l Acad. Sciences, 1995)</a:t>
            </a:r>
          </a:p>
        </p:txBody>
      </p:sp>
      <p:grpSp>
        <p:nvGrpSpPr>
          <p:cNvPr id="3" name="Group 2">
            <a:extLst>
              <a:ext uri="{FF2B5EF4-FFF2-40B4-BE49-F238E27FC236}">
                <a16:creationId xmlns:a16="http://schemas.microsoft.com/office/drawing/2014/main" id="{AE55816F-7025-4D5A-92B7-B1CB3C444EB7}"/>
              </a:ext>
            </a:extLst>
          </p:cNvPr>
          <p:cNvGrpSpPr/>
          <p:nvPr/>
        </p:nvGrpSpPr>
        <p:grpSpPr>
          <a:xfrm>
            <a:off x="5046703" y="1060309"/>
            <a:ext cx="3580930" cy="2587563"/>
            <a:chOff x="4861871" y="1060309"/>
            <a:chExt cx="3580930" cy="2587563"/>
          </a:xfrm>
        </p:grpSpPr>
        <p:sp>
          <p:nvSpPr>
            <p:cNvPr id="2" name="Rectangle 1">
              <a:extLst>
                <a:ext uri="{FF2B5EF4-FFF2-40B4-BE49-F238E27FC236}">
                  <a16:creationId xmlns:a16="http://schemas.microsoft.com/office/drawing/2014/main" id="{B9AE0DD2-C82D-4974-AE1B-2E7D0B368F66}"/>
                </a:ext>
              </a:extLst>
            </p:cNvPr>
            <p:cNvSpPr/>
            <p:nvPr/>
          </p:nvSpPr>
          <p:spPr bwMode="auto">
            <a:xfrm>
              <a:off x="4900783" y="1060309"/>
              <a:ext cx="3494189" cy="359928"/>
            </a:xfrm>
            <a:prstGeom prst="rect">
              <a:avLst/>
            </a:prstGeom>
            <a:solidFill>
              <a:schemeClr val="bg1"/>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34" name="Picture 10" descr="Related image">
              <a:extLst>
                <a:ext uri="{FF2B5EF4-FFF2-40B4-BE49-F238E27FC236}">
                  <a16:creationId xmlns:a16="http://schemas.microsoft.com/office/drawing/2014/main" id="{96DA4AE9-F6ED-4B83-A5CA-A1872A9F79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871" y="1089025"/>
              <a:ext cx="3580930" cy="2558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920668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a:defRPr/>
            </a:pPr>
            <a:r>
              <a:rPr lang="en-US" sz="4000"/>
              <a:t>Plagiarism – How to Recognize It</a:t>
            </a:r>
          </a:p>
        </p:txBody>
      </p:sp>
      <p:sp>
        <p:nvSpPr>
          <p:cNvPr id="250883" name="Rectangle 3"/>
          <p:cNvSpPr>
            <a:spLocks noGrp="1" noChangeArrowheads="1"/>
          </p:cNvSpPr>
          <p:nvPr>
            <p:ph type="body" idx="1"/>
          </p:nvPr>
        </p:nvSpPr>
        <p:spPr>
          <a:xfrm>
            <a:off x="196850" y="1728788"/>
            <a:ext cx="9753600" cy="5861050"/>
          </a:xfrm>
        </p:spPr>
        <p:txBody>
          <a:bodyPr/>
          <a:lstStyle/>
          <a:p>
            <a:pPr>
              <a:lnSpc>
                <a:spcPct val="105000"/>
              </a:lnSpc>
              <a:buFontTx/>
              <a:buNone/>
              <a:defRPr/>
            </a:pPr>
            <a:r>
              <a:rPr lang="en-US" sz="1400" b="1" dirty="0"/>
              <a:t>How to Recognize Unacceptable and Acceptable Paraphrases</a:t>
            </a:r>
          </a:p>
          <a:p>
            <a:pPr>
              <a:lnSpc>
                <a:spcPct val="105000"/>
              </a:lnSpc>
              <a:buFontTx/>
              <a:buNone/>
              <a:defRPr/>
            </a:pPr>
            <a:r>
              <a:rPr lang="en-US" sz="1400" dirty="0">
                <a:solidFill>
                  <a:srgbClr val="B2B2B2"/>
                </a:solidFill>
                <a:effectLst>
                  <a:outerShdw blurRad="38100" dist="38100" dir="2700000" algn="tl">
                    <a:srgbClr val="C0C0C0"/>
                  </a:outerShdw>
                </a:effectLst>
              </a:rPr>
              <a:t>Here’s the ORIGINAL text, from page 1 of </a:t>
            </a:r>
            <a:r>
              <a:rPr lang="en-US" sz="1400" i="1" dirty="0">
                <a:solidFill>
                  <a:srgbClr val="B2B2B2"/>
                </a:solidFill>
                <a:effectLst>
                  <a:outerShdw blurRad="38100" dist="38100" dir="2700000" algn="tl">
                    <a:srgbClr val="C0C0C0"/>
                  </a:outerShdw>
                </a:effectLst>
              </a:rPr>
              <a:t>Lizzie Borden: A Case Book of Family and Crime in the 1890s</a:t>
            </a:r>
            <a:r>
              <a:rPr lang="en-US" sz="1400" dirty="0">
                <a:solidFill>
                  <a:srgbClr val="B2B2B2"/>
                </a:solidFill>
                <a:effectLst>
                  <a:outerShdw blurRad="38100" dist="38100" dir="2700000" algn="tl">
                    <a:srgbClr val="C0C0C0"/>
                  </a:outerShdw>
                </a:effectLst>
              </a:rPr>
              <a:t> by Joyce Williams et al.:</a:t>
            </a:r>
          </a:p>
          <a:p>
            <a:pPr>
              <a:lnSpc>
                <a:spcPct val="105000"/>
              </a:lnSpc>
              <a:buFontTx/>
              <a:buNone/>
              <a:defRPr/>
            </a:pPr>
            <a:r>
              <a:rPr lang="en-US" sz="1400" i="1" dirty="0">
                <a:solidFill>
                  <a:srgbClr val="B2B2B2"/>
                </a:solidFill>
                <a:effectLst>
                  <a:outerShdw blurRad="38100" dist="38100" dir="2700000" algn="tl">
                    <a:srgbClr val="C0C0C0"/>
                  </a:outerShdw>
                </a:effectLst>
              </a:rPr>
              <a:t>The rise of industry, the growth of cities, and the expansion of the population were the three great developments of late nineteenth century American history. As new, larger, steam-powered factories became a feature of the American landscape in the East, they transformed farm hands into industrial laborers, and provided jobs for a rising tide of immigrants. With industry came urbanization the growth of large cities (like Fall River, Massachusetts, where the </a:t>
            </a:r>
            <a:r>
              <a:rPr lang="en-US" sz="1400" i="1" dirty="0" err="1">
                <a:solidFill>
                  <a:srgbClr val="B2B2B2"/>
                </a:solidFill>
                <a:effectLst>
                  <a:outerShdw blurRad="38100" dist="38100" dir="2700000" algn="tl">
                    <a:srgbClr val="C0C0C0"/>
                  </a:outerShdw>
                </a:effectLst>
              </a:rPr>
              <a:t>Bordens</a:t>
            </a:r>
            <a:r>
              <a:rPr lang="en-US" sz="1400" i="1" dirty="0">
                <a:solidFill>
                  <a:srgbClr val="B2B2B2"/>
                </a:solidFill>
                <a:effectLst>
                  <a:outerShdw blurRad="38100" dist="38100" dir="2700000" algn="tl">
                    <a:srgbClr val="C0C0C0"/>
                  </a:outerShdw>
                </a:effectLst>
              </a:rPr>
              <a:t> lived) which became the centers of production as well as of commerce and trade</a:t>
            </a:r>
            <a:r>
              <a:rPr lang="en-US" sz="1400" dirty="0">
                <a:solidFill>
                  <a:srgbClr val="B2B2B2"/>
                </a:solidFill>
                <a:effectLst>
                  <a:outerShdw blurRad="38100" dist="38100" dir="2700000" algn="tl">
                    <a:srgbClr val="C0C0C0"/>
                  </a:outerShdw>
                </a:effectLst>
              </a:rPr>
              <a:t>.</a:t>
            </a:r>
          </a:p>
          <a:p>
            <a:pPr>
              <a:lnSpc>
                <a:spcPct val="105000"/>
              </a:lnSpc>
              <a:buFontTx/>
              <a:buNone/>
              <a:defRPr/>
            </a:pPr>
            <a:endParaRPr lang="en-US" sz="1400" dirty="0">
              <a:solidFill>
                <a:srgbClr val="B2B2B2"/>
              </a:solidFill>
              <a:effectLst>
                <a:outerShdw blurRad="38100" dist="38100" dir="2700000" algn="tl">
                  <a:srgbClr val="C0C0C0"/>
                </a:outerShdw>
              </a:effectLst>
            </a:endParaRPr>
          </a:p>
          <a:p>
            <a:pPr>
              <a:lnSpc>
                <a:spcPct val="105000"/>
              </a:lnSpc>
              <a:buFontTx/>
              <a:buNone/>
              <a:defRPr/>
            </a:pPr>
            <a:r>
              <a:rPr lang="en-US" sz="1400" b="1" dirty="0">
                <a:solidFill>
                  <a:srgbClr val="00B050"/>
                </a:solidFill>
              </a:rPr>
              <a:t>Here’s an ACCEPTABLE paraphrase:</a:t>
            </a:r>
          </a:p>
          <a:p>
            <a:pPr>
              <a:lnSpc>
                <a:spcPct val="105000"/>
              </a:lnSpc>
              <a:buFontTx/>
              <a:buNone/>
              <a:defRPr/>
            </a:pPr>
            <a:r>
              <a:rPr lang="en-US" sz="1400" i="1" dirty="0"/>
              <a:t>Fall River, where the Borden family lived, was typical of northeastern industrial cities of the nineteenth century. Steam-powered production had shifted labor from agriculture to manufacturing, and as immigrants arrived in the US, they found work in these new factories. As a result, populations grew, and large urban areas arose. Fall River was one of these manufacturing and commercial centers (Williams 1).</a:t>
            </a:r>
          </a:p>
          <a:p>
            <a:pPr>
              <a:lnSpc>
                <a:spcPct val="105000"/>
              </a:lnSpc>
              <a:buFontTx/>
              <a:buNone/>
              <a:defRPr/>
            </a:pPr>
            <a:endParaRPr lang="en-US" sz="1400" dirty="0"/>
          </a:p>
          <a:p>
            <a:pPr>
              <a:lnSpc>
                <a:spcPct val="105000"/>
              </a:lnSpc>
              <a:buFontTx/>
              <a:buNone/>
              <a:defRPr/>
            </a:pPr>
            <a:r>
              <a:rPr lang="en-US" sz="1400" b="1" dirty="0">
                <a:solidFill>
                  <a:srgbClr val="CC0000"/>
                </a:solidFill>
                <a:effectLst>
                  <a:outerShdw blurRad="38100" dist="38100" dir="2700000" algn="tl">
                    <a:srgbClr val="C0C0C0"/>
                  </a:outerShdw>
                </a:effectLst>
              </a:rPr>
              <a:t>Why is this passage acceptable?   </a:t>
            </a:r>
            <a:r>
              <a:rPr lang="en-US" sz="1400" dirty="0">
                <a:solidFill>
                  <a:srgbClr val="CC0000"/>
                </a:solidFill>
                <a:effectLst>
                  <a:outerShdw blurRad="38100" dist="38100" dir="2700000" algn="tl">
                    <a:srgbClr val="C0C0C0"/>
                  </a:outerShdw>
                </a:effectLst>
              </a:rPr>
              <a:t>This is acceptable paraphrasing because the writer:</a:t>
            </a:r>
          </a:p>
          <a:p>
            <a:pPr>
              <a:lnSpc>
                <a:spcPct val="105000"/>
              </a:lnSpc>
              <a:defRPr/>
            </a:pPr>
            <a:r>
              <a:rPr lang="en-US" sz="1400" i="1" u="sng" dirty="0">
                <a:solidFill>
                  <a:srgbClr val="CC0000"/>
                </a:solidFill>
                <a:effectLst>
                  <a:outerShdw blurRad="38100" dist="38100" dir="2700000" algn="tl">
                    <a:srgbClr val="C0C0C0"/>
                  </a:outerShdw>
                </a:effectLst>
              </a:rPr>
              <a:t>accurately</a:t>
            </a:r>
            <a:r>
              <a:rPr lang="en-US" sz="1400" dirty="0">
                <a:solidFill>
                  <a:srgbClr val="CC0000"/>
                </a:solidFill>
                <a:effectLst>
                  <a:outerShdw blurRad="38100" dist="38100" dir="2700000" algn="tl">
                    <a:srgbClr val="C0C0C0"/>
                  </a:outerShdw>
                </a:effectLst>
              </a:rPr>
              <a:t> relays the information in the original</a:t>
            </a:r>
          </a:p>
          <a:p>
            <a:pPr>
              <a:lnSpc>
                <a:spcPct val="105000"/>
              </a:lnSpc>
              <a:defRPr/>
            </a:pPr>
            <a:r>
              <a:rPr lang="en-US" sz="1400" dirty="0">
                <a:solidFill>
                  <a:srgbClr val="CC0000"/>
                </a:solidFill>
                <a:effectLst>
                  <a:outerShdw blurRad="38100" dist="38100" dir="2700000" algn="tl">
                    <a:srgbClr val="C0C0C0"/>
                  </a:outerShdw>
                </a:effectLst>
              </a:rPr>
              <a:t>uses her </a:t>
            </a:r>
            <a:r>
              <a:rPr lang="en-US" sz="1400" i="1" u="sng" dirty="0">
                <a:solidFill>
                  <a:srgbClr val="CC0000"/>
                </a:solidFill>
                <a:effectLst>
                  <a:outerShdw blurRad="38100" dist="38100" dir="2700000" algn="tl">
                    <a:srgbClr val="C0C0C0"/>
                  </a:outerShdw>
                </a:effectLst>
              </a:rPr>
              <a:t>own words</a:t>
            </a:r>
            <a:r>
              <a:rPr lang="en-US" sz="1400" dirty="0">
                <a:solidFill>
                  <a:srgbClr val="CC0000"/>
                </a:solidFill>
                <a:effectLst>
                  <a:outerShdw blurRad="38100" dist="38100" dir="2700000" algn="tl">
                    <a:srgbClr val="C0C0C0"/>
                  </a:outerShdw>
                </a:effectLst>
              </a:rPr>
              <a:t>. </a:t>
            </a:r>
          </a:p>
          <a:p>
            <a:pPr>
              <a:lnSpc>
                <a:spcPct val="105000"/>
              </a:lnSpc>
              <a:defRPr/>
            </a:pPr>
            <a:r>
              <a:rPr lang="en-US" sz="1400" dirty="0">
                <a:solidFill>
                  <a:srgbClr val="CC0000"/>
                </a:solidFill>
                <a:effectLst>
                  <a:outerShdw blurRad="38100" dist="38100" dir="2700000" algn="tl">
                    <a:srgbClr val="C0C0C0"/>
                  </a:outerShdw>
                </a:effectLst>
              </a:rPr>
              <a:t>lets her reader know the </a:t>
            </a:r>
            <a:r>
              <a:rPr lang="en-US" sz="1400" i="1" u="sng" dirty="0">
                <a:solidFill>
                  <a:srgbClr val="CC0000"/>
                </a:solidFill>
                <a:effectLst>
                  <a:outerShdw blurRad="38100" dist="38100" dir="2700000" algn="tl">
                    <a:srgbClr val="C0C0C0"/>
                  </a:outerShdw>
                </a:effectLst>
              </a:rPr>
              <a:t>source of her information</a:t>
            </a:r>
            <a:r>
              <a:rPr lang="en-US" sz="1400" dirty="0">
                <a:solidFill>
                  <a:srgbClr val="CC0000"/>
                </a:solidFill>
                <a:effectLst>
                  <a:outerShdw blurRad="38100" dist="38100" dir="2700000" algn="tl">
                    <a:srgbClr val="C0C0C0"/>
                  </a:outerShdw>
                </a:effectLst>
              </a:rPr>
              <a:t>. </a:t>
            </a:r>
          </a:p>
          <a:p>
            <a:pPr>
              <a:lnSpc>
                <a:spcPct val="105000"/>
              </a:lnSpc>
              <a:buFontTx/>
              <a:buNone/>
              <a:defRPr/>
            </a:pPr>
            <a:endParaRPr lang="en-US" sz="1400" dirty="0">
              <a:solidFill>
                <a:srgbClr val="CC0000"/>
              </a:solidFill>
              <a:effectLst>
                <a:outerShdw blurRad="38100" dist="38100" dir="2700000" algn="tl">
                  <a:srgbClr val="C0C0C0"/>
                </a:outerShdw>
              </a:effectLst>
            </a:endParaRPr>
          </a:p>
          <a:p>
            <a:pPr>
              <a:lnSpc>
                <a:spcPct val="105000"/>
              </a:lnSpc>
              <a:buFontTx/>
              <a:buNone/>
              <a:defRPr/>
            </a:pPr>
            <a:r>
              <a:rPr lang="en-US" sz="1400" i="1" dirty="0"/>
              <a:t>(</a:t>
            </a:r>
            <a:r>
              <a:rPr lang="en-US" sz="1200" i="1" dirty="0"/>
              <a:t>From:  Writing Tutorial Services, Indiana University, Bloomington, IN)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defRPr/>
            </a:pPr>
            <a:r>
              <a:rPr lang="en-US" sz="4000"/>
              <a:t>Plagiarism – How to Recognize It</a:t>
            </a:r>
          </a:p>
        </p:txBody>
      </p:sp>
      <p:sp>
        <p:nvSpPr>
          <p:cNvPr id="251907" name="Rectangle 3"/>
          <p:cNvSpPr>
            <a:spLocks noGrp="1" noChangeArrowheads="1"/>
          </p:cNvSpPr>
          <p:nvPr>
            <p:ph type="body" idx="1"/>
          </p:nvPr>
        </p:nvSpPr>
        <p:spPr>
          <a:xfrm>
            <a:off x="196850" y="1530350"/>
            <a:ext cx="9753600" cy="6059488"/>
          </a:xfrm>
        </p:spPr>
        <p:txBody>
          <a:bodyPr/>
          <a:lstStyle/>
          <a:p>
            <a:pPr>
              <a:lnSpc>
                <a:spcPct val="105000"/>
              </a:lnSpc>
              <a:buFontTx/>
              <a:buNone/>
              <a:defRPr/>
            </a:pPr>
            <a:r>
              <a:rPr lang="en-US" sz="1400" b="1" dirty="0"/>
              <a:t>How to Recognize Unacceptable and Acceptable Paraphrases</a:t>
            </a:r>
          </a:p>
          <a:p>
            <a:pPr>
              <a:lnSpc>
                <a:spcPct val="105000"/>
              </a:lnSpc>
              <a:buFontTx/>
              <a:buNone/>
              <a:defRPr/>
            </a:pPr>
            <a:r>
              <a:rPr lang="en-US" sz="1400" dirty="0">
                <a:solidFill>
                  <a:srgbClr val="B2B2B2"/>
                </a:solidFill>
                <a:effectLst>
                  <a:outerShdw blurRad="38100" dist="38100" dir="2700000" algn="tl">
                    <a:srgbClr val="C0C0C0"/>
                  </a:outerShdw>
                </a:effectLst>
              </a:rPr>
              <a:t>Here’s the ORIGINAL text, from page 1 of </a:t>
            </a:r>
            <a:r>
              <a:rPr lang="en-US" sz="1400" i="1" dirty="0">
                <a:solidFill>
                  <a:srgbClr val="B2B2B2"/>
                </a:solidFill>
                <a:effectLst>
                  <a:outerShdw blurRad="38100" dist="38100" dir="2700000" algn="tl">
                    <a:srgbClr val="C0C0C0"/>
                  </a:outerShdw>
                </a:effectLst>
              </a:rPr>
              <a:t>Lizzie Borden: A Case Book of Family and Crime in the 1890s</a:t>
            </a:r>
            <a:r>
              <a:rPr lang="en-US" sz="1400" dirty="0">
                <a:solidFill>
                  <a:srgbClr val="B2B2B2"/>
                </a:solidFill>
                <a:effectLst>
                  <a:outerShdw blurRad="38100" dist="38100" dir="2700000" algn="tl">
                    <a:srgbClr val="C0C0C0"/>
                  </a:outerShdw>
                </a:effectLst>
              </a:rPr>
              <a:t> by Joyce Williams et al.:</a:t>
            </a:r>
          </a:p>
          <a:p>
            <a:pPr>
              <a:lnSpc>
                <a:spcPct val="105000"/>
              </a:lnSpc>
              <a:buFontTx/>
              <a:buNone/>
              <a:defRPr/>
            </a:pPr>
            <a:r>
              <a:rPr lang="en-US" sz="1400" i="1" dirty="0">
                <a:solidFill>
                  <a:srgbClr val="B2B2B2"/>
                </a:solidFill>
                <a:effectLst>
                  <a:outerShdw blurRad="38100" dist="38100" dir="2700000" algn="tl">
                    <a:srgbClr val="C0C0C0"/>
                  </a:outerShdw>
                </a:effectLst>
              </a:rPr>
              <a:t>The rise of industry, the growth of cities, and the expansion of the population were the three great developments of late nineteenth century American history. As new, larger, steam-powered factories became a feature of the American landscape in the East, they transformed farm hands into industrial laborers, and provided jobs for a rising tide of immigrants. With industry came urbanization the growth of large cities (like Fall River, Massachusetts, where the </a:t>
            </a:r>
            <a:r>
              <a:rPr lang="en-US" sz="1400" i="1" dirty="0" err="1">
                <a:solidFill>
                  <a:srgbClr val="B2B2B2"/>
                </a:solidFill>
                <a:effectLst>
                  <a:outerShdw blurRad="38100" dist="38100" dir="2700000" algn="tl">
                    <a:srgbClr val="C0C0C0"/>
                  </a:outerShdw>
                </a:effectLst>
              </a:rPr>
              <a:t>Bordens</a:t>
            </a:r>
            <a:r>
              <a:rPr lang="en-US" sz="1400" i="1" dirty="0">
                <a:solidFill>
                  <a:srgbClr val="B2B2B2"/>
                </a:solidFill>
                <a:effectLst>
                  <a:outerShdw blurRad="38100" dist="38100" dir="2700000" algn="tl">
                    <a:srgbClr val="C0C0C0"/>
                  </a:outerShdw>
                </a:effectLst>
              </a:rPr>
              <a:t> lived) which became the centers of production as well as of commerce and trade</a:t>
            </a:r>
            <a:r>
              <a:rPr lang="en-US" sz="1400" dirty="0">
                <a:solidFill>
                  <a:srgbClr val="B2B2B2"/>
                </a:solidFill>
                <a:effectLst>
                  <a:outerShdw blurRad="38100" dist="38100" dir="2700000" algn="tl">
                    <a:srgbClr val="C0C0C0"/>
                  </a:outerShdw>
                </a:effectLst>
              </a:rPr>
              <a:t>.</a:t>
            </a:r>
          </a:p>
          <a:p>
            <a:pPr>
              <a:lnSpc>
                <a:spcPct val="105000"/>
              </a:lnSpc>
              <a:buFontTx/>
              <a:buNone/>
              <a:defRPr/>
            </a:pPr>
            <a:endParaRPr lang="en-US" sz="1400" dirty="0">
              <a:solidFill>
                <a:srgbClr val="B2B2B2"/>
              </a:solidFill>
              <a:effectLst>
                <a:outerShdw blurRad="38100" dist="38100" dir="2700000" algn="tl">
                  <a:srgbClr val="C0C0C0"/>
                </a:outerShdw>
              </a:effectLst>
            </a:endParaRPr>
          </a:p>
          <a:p>
            <a:pPr>
              <a:lnSpc>
                <a:spcPct val="105000"/>
              </a:lnSpc>
              <a:buFontTx/>
              <a:buNone/>
              <a:defRPr/>
            </a:pPr>
            <a:r>
              <a:rPr lang="en-US" sz="1400" b="1" dirty="0">
                <a:solidFill>
                  <a:srgbClr val="00B050"/>
                </a:solidFill>
              </a:rPr>
              <a:t>Here’s an example of quotation and paraphrase used together, which is also ACCEPTABLE:</a:t>
            </a:r>
          </a:p>
          <a:p>
            <a:pPr>
              <a:lnSpc>
                <a:spcPct val="105000"/>
              </a:lnSpc>
              <a:buFontTx/>
              <a:buNone/>
              <a:defRPr/>
            </a:pPr>
            <a:r>
              <a:rPr lang="en-US" sz="1400" b="1" i="1" dirty="0"/>
              <a:t>Fall River, where the Borden family lived, was typical of northeastern industrial cities of the nineteenth century. As steam-powered production shifted labor from agriculture to manufacturing, the demand for workers "transformed farm hands into industrial laborers," and created jobs for immigrants. In turn, growing populations increased the size of urban areas. Fall River was one of these hubs "which became the centers of production as well as of commerce and trade" (Williams 1).</a:t>
            </a:r>
          </a:p>
          <a:p>
            <a:pPr>
              <a:lnSpc>
                <a:spcPct val="105000"/>
              </a:lnSpc>
              <a:buFontTx/>
              <a:buNone/>
              <a:defRPr/>
            </a:pPr>
            <a:endParaRPr lang="en-US" sz="1400" b="1" dirty="0"/>
          </a:p>
          <a:p>
            <a:pPr>
              <a:lnSpc>
                <a:spcPct val="105000"/>
              </a:lnSpc>
              <a:buFontTx/>
              <a:buNone/>
              <a:defRPr/>
            </a:pPr>
            <a:r>
              <a:rPr lang="en-US" sz="1400" b="1" dirty="0">
                <a:solidFill>
                  <a:srgbClr val="CC0000"/>
                </a:solidFill>
                <a:effectLst>
                  <a:outerShdw blurRad="38100" dist="38100" dir="2700000" algn="tl">
                    <a:srgbClr val="C0C0C0"/>
                  </a:outerShdw>
                </a:effectLst>
              </a:rPr>
              <a:t>Why is this passage acceptable?  This is acceptable paraphrasing because the writer:</a:t>
            </a:r>
          </a:p>
          <a:p>
            <a:pPr>
              <a:lnSpc>
                <a:spcPct val="105000"/>
              </a:lnSpc>
              <a:defRPr/>
            </a:pPr>
            <a:r>
              <a:rPr lang="en-US" sz="1400" b="1" dirty="0">
                <a:solidFill>
                  <a:srgbClr val="CC0000"/>
                </a:solidFill>
                <a:effectLst>
                  <a:outerShdw blurRad="38100" dist="38100" dir="2700000" algn="tl">
                    <a:srgbClr val="C0C0C0"/>
                  </a:outerShdw>
                </a:effectLst>
              </a:rPr>
              <a:t>records the information in the original passage </a:t>
            </a:r>
            <a:r>
              <a:rPr lang="en-US" sz="1400" b="1" i="1" u="sng" dirty="0">
                <a:solidFill>
                  <a:srgbClr val="CC0000"/>
                </a:solidFill>
                <a:effectLst>
                  <a:outerShdw blurRad="38100" dist="38100" dir="2700000" algn="tl">
                    <a:srgbClr val="C0C0C0"/>
                  </a:outerShdw>
                </a:effectLst>
              </a:rPr>
              <a:t>accurately</a:t>
            </a:r>
            <a:r>
              <a:rPr lang="en-US" sz="1400" b="1" dirty="0">
                <a:solidFill>
                  <a:srgbClr val="CC0000"/>
                </a:solidFill>
                <a:effectLst>
                  <a:outerShdw blurRad="38100" dist="38100" dir="2700000" algn="tl">
                    <a:srgbClr val="C0C0C0"/>
                  </a:outerShdw>
                </a:effectLst>
              </a:rPr>
              <a:t>. </a:t>
            </a:r>
          </a:p>
          <a:p>
            <a:pPr>
              <a:lnSpc>
                <a:spcPct val="105000"/>
              </a:lnSpc>
              <a:defRPr/>
            </a:pPr>
            <a:r>
              <a:rPr lang="en-US" sz="1400" b="1" i="1" u="sng" dirty="0">
                <a:solidFill>
                  <a:srgbClr val="CC0000"/>
                </a:solidFill>
                <a:effectLst>
                  <a:outerShdw blurRad="38100" dist="38100" dir="2700000" algn="tl">
                    <a:srgbClr val="C0C0C0"/>
                  </a:outerShdw>
                </a:effectLst>
              </a:rPr>
              <a:t>gives credit</a:t>
            </a:r>
            <a:r>
              <a:rPr lang="en-US" sz="1400" b="1" dirty="0">
                <a:solidFill>
                  <a:srgbClr val="CC0000"/>
                </a:solidFill>
                <a:effectLst>
                  <a:outerShdw blurRad="38100" dist="38100" dir="2700000" algn="tl">
                    <a:srgbClr val="C0C0C0"/>
                  </a:outerShdw>
                </a:effectLst>
              </a:rPr>
              <a:t> for the ideas in this passage. </a:t>
            </a:r>
          </a:p>
          <a:p>
            <a:pPr>
              <a:lnSpc>
                <a:spcPct val="105000"/>
              </a:lnSpc>
              <a:defRPr/>
            </a:pPr>
            <a:r>
              <a:rPr lang="en-US" sz="1400" b="1" i="1" u="sng" dirty="0">
                <a:solidFill>
                  <a:srgbClr val="CC0000"/>
                </a:solidFill>
                <a:effectLst>
                  <a:outerShdw blurRad="38100" dist="38100" dir="2700000" algn="tl">
                    <a:srgbClr val="C0C0C0"/>
                  </a:outerShdw>
                </a:effectLst>
              </a:rPr>
              <a:t>indicated which part is taken directly</a:t>
            </a:r>
            <a:r>
              <a:rPr lang="en-US" sz="1400" b="1" dirty="0">
                <a:solidFill>
                  <a:srgbClr val="CC0000"/>
                </a:solidFill>
                <a:effectLst>
                  <a:outerShdw blurRad="38100" dist="38100" dir="2700000" algn="tl">
                    <a:srgbClr val="C0C0C0"/>
                  </a:outerShdw>
                </a:effectLst>
              </a:rPr>
              <a:t> from her source by putting the passage in quotation marks </a:t>
            </a:r>
            <a:br>
              <a:rPr lang="en-US" sz="1400" b="1" dirty="0">
                <a:solidFill>
                  <a:srgbClr val="CC0000"/>
                </a:solidFill>
                <a:effectLst>
                  <a:outerShdw blurRad="38100" dist="38100" dir="2700000" algn="tl">
                    <a:srgbClr val="C0C0C0"/>
                  </a:outerShdw>
                </a:effectLst>
              </a:rPr>
            </a:br>
            <a:r>
              <a:rPr lang="en-US" sz="1400" b="1" dirty="0">
                <a:solidFill>
                  <a:srgbClr val="CC0000"/>
                </a:solidFill>
                <a:effectLst>
                  <a:outerShdw blurRad="38100" dist="38100" dir="2700000" algn="tl">
                    <a:srgbClr val="C0C0C0"/>
                  </a:outerShdw>
                </a:effectLst>
              </a:rPr>
              <a:t>and citing the page number.</a:t>
            </a:r>
            <a:r>
              <a:rPr lang="en-US" sz="1400" b="1" dirty="0"/>
              <a:t> </a:t>
            </a:r>
            <a:endParaRPr lang="en-US" sz="1400" dirty="0">
              <a:solidFill>
                <a:srgbClr val="CC0000"/>
              </a:solidFill>
              <a:effectLst>
                <a:outerShdw blurRad="38100" dist="38100" dir="2700000" algn="tl">
                  <a:srgbClr val="C0C0C0"/>
                </a:outerShdw>
              </a:effectLst>
            </a:endParaRPr>
          </a:p>
          <a:p>
            <a:pPr>
              <a:lnSpc>
                <a:spcPct val="105000"/>
              </a:lnSpc>
              <a:buFontTx/>
              <a:buNone/>
              <a:defRPr/>
            </a:pPr>
            <a:r>
              <a:rPr lang="en-US" sz="1400" i="1" dirty="0"/>
              <a:t>(From:  Writing Tutorial Services, Indiana University, Bloomington, IN)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r>
              <a:rPr lang="en-US"/>
              <a:t>Plagiarism and the WWW</a:t>
            </a:r>
          </a:p>
        </p:txBody>
      </p:sp>
      <p:sp>
        <p:nvSpPr>
          <p:cNvPr id="26627" name="Rectangle 3"/>
          <p:cNvSpPr>
            <a:spLocks noGrp="1" noChangeArrowheads="1"/>
          </p:cNvSpPr>
          <p:nvPr>
            <p:ph type="body" idx="1"/>
          </p:nvPr>
        </p:nvSpPr>
        <p:spPr>
          <a:xfrm>
            <a:off x="196850" y="2000250"/>
            <a:ext cx="9753600" cy="5367338"/>
          </a:xfrm>
        </p:spPr>
        <p:txBody>
          <a:bodyPr/>
          <a:lstStyle/>
          <a:p>
            <a:pPr>
              <a:spcBef>
                <a:spcPct val="50000"/>
              </a:spcBef>
              <a:buFontTx/>
              <a:buNone/>
            </a:pPr>
            <a:r>
              <a:rPr lang="en-US" sz="1800"/>
              <a:t>The World Wide Web has become a highly popular source of information for student papers, and many questions have arisen about how to avoid plagiarizing these sources. In most cases, the same rules apply as to a printed source: when a writer must refer to ideas or quote from a WWW site, she must cite that source.</a:t>
            </a:r>
          </a:p>
          <a:p>
            <a:pPr>
              <a:spcBef>
                <a:spcPct val="50000"/>
              </a:spcBef>
              <a:buFontTx/>
              <a:buNone/>
            </a:pPr>
            <a:r>
              <a:rPr lang="en-US" sz="1800"/>
              <a:t>If a writer wants to use visual information from a WWW site, many of the same rules apply. Copying visual information or graphics from a WWW site (or from a printed source) is very similar to quoting information, and the source of the visual information or graphic must be cited. </a:t>
            </a:r>
          </a:p>
          <a:p>
            <a:pPr>
              <a:spcBef>
                <a:spcPct val="50000"/>
              </a:spcBef>
              <a:buFontTx/>
              <a:buNone/>
            </a:pPr>
            <a:r>
              <a:rPr lang="en-US" sz="1800"/>
              <a:t>These rules also apply to other uses of textual or visual information from WWW sites; for example, if a student is constructing a web page as a class project, and copies graphics or visual information from other sites, she must also provide information about the source of this information. In this case, it might be a good idea to obtain permission from the WWW site’s owner before using the graphics.  </a:t>
            </a:r>
          </a:p>
          <a:p>
            <a:pPr>
              <a:spcBef>
                <a:spcPct val="50000"/>
              </a:spcBef>
              <a:buFontTx/>
              <a:buNone/>
            </a:pPr>
            <a:r>
              <a:rPr lang="en-US" sz="1800" i="1"/>
              <a:t>(From:  Writing Tutorial Services, Indiana University, Bloomington, IN) </a:t>
            </a:r>
            <a:endParaRPr 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a:defRPr/>
            </a:pPr>
            <a:r>
              <a:rPr lang="en-US"/>
              <a:t>How to Avoid Plagiarism</a:t>
            </a:r>
          </a:p>
        </p:txBody>
      </p:sp>
      <p:sp>
        <p:nvSpPr>
          <p:cNvPr id="27651" name="Rectangle 3"/>
          <p:cNvSpPr>
            <a:spLocks noGrp="1" noChangeArrowheads="1"/>
          </p:cNvSpPr>
          <p:nvPr>
            <p:ph type="body" idx="1"/>
          </p:nvPr>
        </p:nvSpPr>
        <p:spPr>
          <a:xfrm>
            <a:off x="196850" y="1670442"/>
            <a:ext cx="9753600" cy="5843588"/>
          </a:xfrm>
        </p:spPr>
        <p:txBody>
          <a:bodyPr/>
          <a:lstStyle/>
          <a:p>
            <a:pPr>
              <a:lnSpc>
                <a:spcPct val="105000"/>
              </a:lnSpc>
              <a:buFontTx/>
              <a:buAutoNum type="arabicPeriod"/>
            </a:pPr>
            <a:r>
              <a:rPr lang="en-US" sz="1600" b="1" i="1" u="sng" dirty="0">
                <a:solidFill>
                  <a:srgbClr val="C00000"/>
                </a:solidFill>
              </a:rPr>
              <a:t>Put in quotations</a:t>
            </a:r>
            <a:r>
              <a:rPr lang="en-US" sz="1600" i="1" u="sng" dirty="0">
                <a:solidFill>
                  <a:srgbClr val="C00000"/>
                </a:solidFill>
              </a:rPr>
              <a:t> everything that comes directly</a:t>
            </a:r>
            <a:r>
              <a:rPr lang="en-US" sz="1600" dirty="0">
                <a:solidFill>
                  <a:srgbClr val="C00000"/>
                </a:solidFill>
              </a:rPr>
              <a:t> </a:t>
            </a:r>
            <a:r>
              <a:rPr lang="en-US" sz="1600" dirty="0"/>
              <a:t>from the text especially when taking notes.</a:t>
            </a:r>
          </a:p>
          <a:p>
            <a:pPr>
              <a:lnSpc>
                <a:spcPct val="105000"/>
              </a:lnSpc>
              <a:spcBef>
                <a:spcPts val="1200"/>
              </a:spcBef>
              <a:buFontTx/>
              <a:buAutoNum type="arabicPeriod"/>
            </a:pPr>
            <a:r>
              <a:rPr lang="en-US" sz="1600" b="1" i="1" u="sng" dirty="0">
                <a:solidFill>
                  <a:srgbClr val="C00000"/>
                </a:solidFill>
              </a:rPr>
              <a:t>Paraphrase</a:t>
            </a:r>
            <a:r>
              <a:rPr lang="en-US" sz="1600" dirty="0"/>
              <a:t>, but be sure you are not just rearranging or replacing a few words. </a:t>
            </a:r>
            <a:br>
              <a:rPr lang="en-US" sz="1600" dirty="0"/>
            </a:br>
            <a:r>
              <a:rPr lang="en-US" sz="1600" dirty="0"/>
              <a:t>Instead, read over what you want to paraphrase carefully; cover up the text with your hand, or close the text so you can’t see any of it (and so aren’t tempted to use the text as a “guide”). </a:t>
            </a:r>
            <a:br>
              <a:rPr lang="en-US" sz="1600" dirty="0"/>
            </a:br>
            <a:r>
              <a:rPr lang="en-US" sz="1600" dirty="0"/>
              <a:t>Write out the idea in your own words without peeking.</a:t>
            </a:r>
          </a:p>
          <a:p>
            <a:pPr>
              <a:lnSpc>
                <a:spcPct val="105000"/>
              </a:lnSpc>
              <a:spcBef>
                <a:spcPts val="1200"/>
              </a:spcBef>
              <a:buFontTx/>
              <a:buAutoNum type="arabicPeriod"/>
            </a:pPr>
            <a:r>
              <a:rPr lang="en-US" sz="1600" b="1" i="1" u="sng" dirty="0">
                <a:solidFill>
                  <a:srgbClr val="C00000"/>
                </a:solidFill>
              </a:rPr>
              <a:t>Check your paraphrase against the original text</a:t>
            </a:r>
            <a:r>
              <a:rPr lang="en-US" sz="1600" dirty="0">
                <a:solidFill>
                  <a:srgbClr val="C00000"/>
                </a:solidFill>
              </a:rPr>
              <a:t> </a:t>
            </a:r>
            <a:r>
              <a:rPr lang="en-US" sz="1600" dirty="0"/>
              <a:t>to be sure you have not accidentally used the same phrases or words, and that the information is accurate. </a:t>
            </a:r>
          </a:p>
          <a:p>
            <a:pPr>
              <a:lnSpc>
                <a:spcPct val="105000"/>
              </a:lnSpc>
              <a:buFontTx/>
              <a:buNone/>
            </a:pPr>
            <a:endParaRPr lang="en-US" sz="1600" dirty="0"/>
          </a:p>
          <a:p>
            <a:pPr>
              <a:lnSpc>
                <a:spcPct val="105000"/>
              </a:lnSpc>
              <a:buFontTx/>
              <a:buNone/>
            </a:pPr>
            <a:r>
              <a:rPr lang="en-US" sz="1400" b="1" cap="small" dirty="0">
                <a:solidFill>
                  <a:schemeClr val="tx1"/>
                </a:solidFill>
              </a:rPr>
              <a:t>Terms You Need to Know:</a:t>
            </a:r>
          </a:p>
          <a:p>
            <a:pPr>
              <a:lnSpc>
                <a:spcPct val="105000"/>
              </a:lnSpc>
              <a:buFontTx/>
              <a:buAutoNum type="arabicPeriod"/>
            </a:pPr>
            <a:r>
              <a:rPr lang="en-US" sz="1400" b="1" i="1" u="sng" dirty="0">
                <a:solidFill>
                  <a:schemeClr val="tx1"/>
                </a:solidFill>
              </a:rPr>
              <a:t>Common knowledge</a:t>
            </a:r>
            <a:r>
              <a:rPr lang="en-US" sz="1400" dirty="0">
                <a:solidFill>
                  <a:schemeClr val="tx1"/>
                </a:solidFill>
              </a:rPr>
              <a:t>: facts that can be found in numerous places and are likely to be known by a lot of people.</a:t>
            </a:r>
          </a:p>
          <a:p>
            <a:pPr lvl="1">
              <a:lnSpc>
                <a:spcPct val="105000"/>
              </a:lnSpc>
            </a:pPr>
            <a:r>
              <a:rPr lang="en-US" sz="1200" i="1" dirty="0">
                <a:solidFill>
                  <a:schemeClr val="tx1"/>
                </a:solidFill>
              </a:rPr>
              <a:t>Example</a:t>
            </a:r>
            <a:r>
              <a:rPr lang="en-US" sz="1200" dirty="0">
                <a:solidFill>
                  <a:schemeClr val="tx1"/>
                </a:solidFill>
              </a:rPr>
              <a:t>: John F. Kennedy was elected President of the United States in 1960.</a:t>
            </a:r>
          </a:p>
          <a:p>
            <a:pPr>
              <a:lnSpc>
                <a:spcPct val="105000"/>
              </a:lnSpc>
              <a:buFontTx/>
              <a:buNone/>
            </a:pPr>
            <a:r>
              <a:rPr lang="en-US" sz="1400" dirty="0">
                <a:solidFill>
                  <a:schemeClr val="tx1"/>
                </a:solidFill>
              </a:rPr>
              <a:t>	This is generally known information. You do not need to document this fact.  </a:t>
            </a:r>
            <a:br>
              <a:rPr lang="en-US" sz="1400" dirty="0">
                <a:solidFill>
                  <a:schemeClr val="tx1"/>
                </a:solidFill>
              </a:rPr>
            </a:br>
            <a:r>
              <a:rPr lang="en-US" sz="1400" dirty="0">
                <a:solidFill>
                  <a:schemeClr val="tx1"/>
                </a:solidFill>
              </a:rPr>
              <a:t>However, you must document facts that are not generally known and ideas that interpret facts!</a:t>
            </a:r>
          </a:p>
          <a:p>
            <a:pPr>
              <a:lnSpc>
                <a:spcPct val="105000"/>
              </a:lnSpc>
              <a:buFontTx/>
              <a:buAutoNum type="arabicPeriod" startAt="2"/>
            </a:pPr>
            <a:r>
              <a:rPr lang="en-US" sz="1400" b="1" i="1" u="sng" dirty="0">
                <a:solidFill>
                  <a:schemeClr val="tx1"/>
                </a:solidFill>
              </a:rPr>
              <a:t>Quotation</a:t>
            </a:r>
            <a:r>
              <a:rPr lang="en-US" sz="1400" dirty="0">
                <a:solidFill>
                  <a:schemeClr val="tx1"/>
                </a:solidFill>
              </a:rPr>
              <a:t>: using someone’s words. When you quote, place the passage you are using in quotation marks, and document the source according to a standard documentation style.</a:t>
            </a:r>
          </a:p>
          <a:p>
            <a:pPr lvl="1">
              <a:lnSpc>
                <a:spcPct val="105000"/>
              </a:lnSpc>
            </a:pPr>
            <a:r>
              <a:rPr lang="en-US" sz="1200" dirty="0">
                <a:solidFill>
                  <a:schemeClr val="tx1"/>
                </a:solidFill>
              </a:rPr>
              <a:t>Example: According to Peter S. Pritchard in USA Today, “Public schools need reform but they’re irreplaceable in teaching all the nation’s young” (14).</a:t>
            </a:r>
          </a:p>
          <a:p>
            <a:pPr>
              <a:lnSpc>
                <a:spcPct val="105000"/>
              </a:lnSpc>
              <a:buFontTx/>
              <a:buAutoNum type="arabicPeriod" startAt="3"/>
            </a:pPr>
            <a:r>
              <a:rPr lang="en-US" sz="1400" b="1" i="1" u="sng" dirty="0">
                <a:solidFill>
                  <a:schemeClr val="tx1"/>
                </a:solidFill>
              </a:rPr>
              <a:t>Paraphrase</a:t>
            </a:r>
            <a:r>
              <a:rPr lang="en-US" sz="1400" dirty="0">
                <a:solidFill>
                  <a:schemeClr val="tx1"/>
                </a:solidFill>
              </a:rPr>
              <a:t>: using someone’s ideas, but putting them in your own words. You will probably use this often when incorporating sources into your writing. </a:t>
            </a:r>
            <a:br>
              <a:rPr lang="en-US" sz="1400" dirty="0">
                <a:solidFill>
                  <a:schemeClr val="tx1"/>
                </a:solidFill>
              </a:rPr>
            </a:br>
            <a:r>
              <a:rPr lang="en-US" sz="1400" i="1" u="sng" dirty="0">
                <a:solidFill>
                  <a:schemeClr val="tx1"/>
                </a:solidFill>
              </a:rPr>
              <a:t>Although you use your own words to paraphrase, you must still acknowledge the source of the information</a:t>
            </a:r>
            <a:r>
              <a:rPr lang="en-US" sz="1400" dirty="0">
                <a:solidFill>
                  <a:schemeClr val="tx1"/>
                </a:solidFill>
              </a:rPr>
              <a:t>.</a:t>
            </a:r>
          </a:p>
          <a:p>
            <a:pPr>
              <a:lnSpc>
                <a:spcPct val="105000"/>
              </a:lnSpc>
              <a:buFontTx/>
              <a:buNone/>
            </a:pPr>
            <a:r>
              <a:rPr lang="en-US" sz="1200" i="1" dirty="0">
                <a:solidFill>
                  <a:schemeClr val="tx1"/>
                </a:solidFill>
              </a:rPr>
              <a:t>(From:  Writing Tutorial Services, Indiana University, Bloomington, IN)</a:t>
            </a:r>
            <a:r>
              <a:rPr lang="en-US" sz="1600" i="1" dirty="0">
                <a:solidFill>
                  <a:schemeClr val="tx1"/>
                </a:solidFill>
              </a:rPr>
              <a:t> </a:t>
            </a:r>
            <a:endParaRPr lang="en-US" sz="14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28600" y="228600"/>
            <a:ext cx="8153400" cy="936625"/>
          </a:xfrm>
        </p:spPr>
        <p:txBody>
          <a:bodyPr/>
          <a:lstStyle/>
          <a:p>
            <a:pPr>
              <a:defRPr/>
            </a:pPr>
            <a:r>
              <a:rPr lang="en-US" sz="4800" dirty="0">
                <a:solidFill>
                  <a:srgbClr val="C00000"/>
                </a:solidFill>
              </a:rPr>
              <a:t>Falsification &amp; Fabrication</a:t>
            </a:r>
          </a:p>
        </p:txBody>
      </p:sp>
      <p:sp>
        <p:nvSpPr>
          <p:cNvPr id="172035" name="Rectangle 3"/>
          <p:cNvSpPr>
            <a:spLocks noGrp="1" noChangeArrowheads="1"/>
          </p:cNvSpPr>
          <p:nvPr>
            <p:ph type="body" idx="1"/>
          </p:nvPr>
        </p:nvSpPr>
        <p:spPr>
          <a:xfrm>
            <a:off x="198437" y="2017218"/>
            <a:ext cx="9753600" cy="2424113"/>
          </a:xfrm>
          <a:effectLst/>
        </p:spPr>
        <p:txBody>
          <a:bodyPr/>
          <a:lstStyle/>
          <a:p>
            <a:pPr marL="274320" indent="-274320">
              <a:lnSpc>
                <a:spcPct val="115000"/>
              </a:lnSpc>
              <a:spcBef>
                <a:spcPts val="1200"/>
              </a:spcBef>
              <a:defRPr/>
            </a:pPr>
            <a:r>
              <a:rPr lang="en-US" sz="2200" b="1" i="1" dirty="0">
                <a:solidFill>
                  <a:srgbClr val="C00000"/>
                </a:solidFill>
              </a:rPr>
              <a:t>Falsification</a:t>
            </a:r>
            <a:r>
              <a:rPr lang="en-US" sz="2200" dirty="0"/>
              <a:t> is manipulating research materials, equipment, </a:t>
            </a:r>
            <a:br>
              <a:rPr lang="en-US" sz="2200" dirty="0"/>
            </a:br>
            <a:r>
              <a:rPr lang="en-US" sz="2200" dirty="0"/>
              <a:t>or processes, or changing or omitting data or results such that </a:t>
            </a:r>
            <a:br>
              <a:rPr lang="en-US" sz="2200" dirty="0"/>
            </a:br>
            <a:r>
              <a:rPr lang="en-US" sz="2200" dirty="0"/>
              <a:t>the research is </a:t>
            </a:r>
            <a:r>
              <a:rPr lang="en-US" sz="2200" i="1" dirty="0"/>
              <a:t>not accurately represented</a:t>
            </a:r>
            <a:r>
              <a:rPr lang="en-US" sz="2200" dirty="0"/>
              <a:t> in the research record. </a:t>
            </a:r>
          </a:p>
          <a:p>
            <a:pPr marL="274320" indent="-274320">
              <a:lnSpc>
                <a:spcPct val="115000"/>
              </a:lnSpc>
              <a:spcBef>
                <a:spcPts val="1800"/>
              </a:spcBef>
              <a:defRPr/>
            </a:pPr>
            <a:r>
              <a:rPr lang="en-US" sz="2200" b="1" i="1" dirty="0">
                <a:solidFill>
                  <a:srgbClr val="C00000"/>
                </a:solidFill>
              </a:rPr>
              <a:t>Fabrication</a:t>
            </a:r>
            <a:r>
              <a:rPr lang="en-US" sz="2200" dirty="0"/>
              <a:t> is making up results and recording or reporting them.</a:t>
            </a:r>
          </a:p>
          <a:p>
            <a:pPr>
              <a:lnSpc>
                <a:spcPct val="115000"/>
              </a:lnSpc>
              <a:spcBef>
                <a:spcPts val="1800"/>
              </a:spcBef>
              <a:buFontTx/>
              <a:buNone/>
              <a:defRPr/>
            </a:pPr>
            <a:r>
              <a:rPr lang="en-US" sz="1800" dirty="0">
                <a:solidFill>
                  <a:schemeClr val="bg1">
                    <a:lumMod val="65000"/>
                  </a:schemeClr>
                </a:solidFill>
              </a:rPr>
              <a:t>   (Office of Science and Technology Policy, 1999)</a:t>
            </a:r>
          </a:p>
        </p:txBody>
      </p:sp>
      <p:sp>
        <p:nvSpPr>
          <p:cNvPr id="172036" name="Text Box 4"/>
          <p:cNvSpPr txBox="1">
            <a:spLocks noChangeArrowheads="1"/>
          </p:cNvSpPr>
          <p:nvPr/>
        </p:nvSpPr>
        <p:spPr bwMode="auto">
          <a:xfrm>
            <a:off x="228600" y="4636197"/>
            <a:ext cx="5976836" cy="2725041"/>
          </a:xfrm>
          <a:prstGeom prst="rect">
            <a:avLst/>
          </a:prstGeom>
          <a:solidFill>
            <a:srgbClr val="D9D9D9">
              <a:alpha val="20000"/>
            </a:srgbClr>
          </a:solidFill>
          <a:ln w="9525">
            <a:noFill/>
            <a:miter lim="800000"/>
            <a:headEnd/>
            <a:tailEnd/>
          </a:ln>
          <a:effectLst/>
        </p:spPr>
        <p:txBody>
          <a:bodyPr wrap="square">
            <a:spAutoFit/>
          </a:bodyPr>
          <a:lstStyle/>
          <a:p>
            <a:pPr>
              <a:lnSpc>
                <a:spcPct val="115000"/>
              </a:lnSpc>
              <a:spcBef>
                <a:spcPct val="20000"/>
              </a:spcBef>
              <a:defRPr/>
            </a:pPr>
            <a:r>
              <a:rPr lang="en-US" sz="2000" b="1" i="1" u="sng" dirty="0">
                <a:latin typeface="Trebuchet MS" pitchFamily="34" charset="0"/>
              </a:rPr>
              <a:t>Common reasons</a:t>
            </a:r>
            <a:r>
              <a:rPr lang="en-US" sz="2000" b="1" i="1" dirty="0">
                <a:latin typeface="Trebuchet MS" pitchFamily="34" charset="0"/>
              </a:rPr>
              <a:t> </a:t>
            </a:r>
          </a:p>
          <a:p>
            <a:pPr>
              <a:lnSpc>
                <a:spcPct val="115000"/>
              </a:lnSpc>
              <a:spcBef>
                <a:spcPct val="20000"/>
              </a:spcBef>
              <a:buFontTx/>
              <a:buChar char="•"/>
              <a:defRPr/>
            </a:pPr>
            <a:r>
              <a:rPr lang="en-US" sz="2000" dirty="0">
                <a:latin typeface="Trebuchet MS" pitchFamily="34" charset="0"/>
              </a:rPr>
              <a:t> career pressure   (ambition, peers, family, </a:t>
            </a:r>
            <a:r>
              <a:rPr lang="en-US" sz="2000" dirty="0" err="1">
                <a:latin typeface="Trebuchet MS" pitchFamily="34" charset="0"/>
              </a:rPr>
              <a:t>etc</a:t>
            </a:r>
            <a:r>
              <a:rPr lang="en-US" sz="2000" dirty="0">
                <a:latin typeface="Trebuchet MS" pitchFamily="34" charset="0"/>
              </a:rPr>
              <a:t>)</a:t>
            </a:r>
          </a:p>
          <a:p>
            <a:pPr>
              <a:lnSpc>
                <a:spcPct val="115000"/>
              </a:lnSpc>
              <a:spcBef>
                <a:spcPct val="20000"/>
              </a:spcBef>
              <a:buFontTx/>
              <a:buChar char="•"/>
              <a:defRPr/>
            </a:pPr>
            <a:r>
              <a:rPr lang="en-US" sz="2000" dirty="0">
                <a:latin typeface="Trebuchet MS" pitchFamily="34" charset="0"/>
              </a:rPr>
              <a:t> Intellectual arrogance (knowing or thinking you </a:t>
            </a:r>
            <a:br>
              <a:rPr lang="en-US" sz="2000" dirty="0">
                <a:latin typeface="Trebuchet MS" pitchFamily="34" charset="0"/>
              </a:rPr>
            </a:br>
            <a:r>
              <a:rPr lang="en-US" sz="2000" dirty="0">
                <a:latin typeface="Trebuchet MS" pitchFamily="34" charset="0"/>
              </a:rPr>
              <a:t>   know the expected answer)</a:t>
            </a:r>
          </a:p>
          <a:p>
            <a:pPr>
              <a:lnSpc>
                <a:spcPct val="115000"/>
              </a:lnSpc>
              <a:spcBef>
                <a:spcPct val="20000"/>
              </a:spcBef>
              <a:buFontTx/>
              <a:buChar char="•"/>
              <a:defRPr/>
            </a:pPr>
            <a:r>
              <a:rPr lang="en-US" sz="2000" dirty="0">
                <a:latin typeface="Trebuchet MS" pitchFamily="34" charset="0"/>
              </a:rPr>
              <a:t> “working in a field where individual experiments </a:t>
            </a:r>
            <a:br>
              <a:rPr lang="en-US" sz="2000" dirty="0">
                <a:latin typeface="Trebuchet MS" pitchFamily="34" charset="0"/>
              </a:rPr>
            </a:br>
            <a:r>
              <a:rPr lang="en-US" sz="2000" dirty="0">
                <a:latin typeface="Trebuchet MS" pitchFamily="34" charset="0"/>
              </a:rPr>
              <a:t>    are not expected to be precisely reproducible”  </a:t>
            </a:r>
            <a:br>
              <a:rPr lang="en-US" sz="2000" dirty="0">
                <a:solidFill>
                  <a:schemeClr val="accent2"/>
                </a:solidFill>
                <a:effectLst>
                  <a:outerShdw blurRad="38100" dist="38100" dir="2700000" algn="tl">
                    <a:srgbClr val="C0C0C0"/>
                  </a:outerShdw>
                </a:effectLst>
                <a:latin typeface="Trebuchet MS" pitchFamily="34" charset="0"/>
              </a:rPr>
            </a:br>
            <a:r>
              <a:rPr lang="en-US" sz="2000" dirty="0">
                <a:solidFill>
                  <a:schemeClr val="accent2"/>
                </a:solidFill>
                <a:latin typeface="Trebuchet MS" pitchFamily="34" charset="0"/>
              </a:rPr>
              <a:t>    </a:t>
            </a:r>
            <a:r>
              <a:rPr lang="en-US" sz="2000" i="1" dirty="0">
                <a:solidFill>
                  <a:schemeClr val="bg2"/>
                </a:solidFill>
                <a:latin typeface="Trebuchet MS" pitchFamily="34" charset="0"/>
              </a:rPr>
              <a:t>(don’t laugh…!)</a:t>
            </a:r>
          </a:p>
        </p:txBody>
      </p:sp>
      <p:sp>
        <p:nvSpPr>
          <p:cNvPr id="172038" name="Rectangle 6"/>
          <p:cNvSpPr>
            <a:spLocks noChangeArrowheads="1"/>
          </p:cNvSpPr>
          <p:nvPr/>
        </p:nvSpPr>
        <p:spPr bwMode="auto">
          <a:xfrm>
            <a:off x="6292985" y="4636197"/>
            <a:ext cx="3857490" cy="2789238"/>
          </a:xfrm>
          <a:prstGeom prst="rect">
            <a:avLst/>
          </a:prstGeom>
          <a:solidFill>
            <a:srgbClr val="00B050">
              <a:alpha val="3922"/>
            </a:srgbClr>
          </a:solidFill>
          <a:ln w="9525">
            <a:noFill/>
            <a:miter lim="800000"/>
            <a:headEnd/>
            <a:tailEnd/>
          </a:ln>
          <a:effectLst/>
        </p:spPr>
        <p:txBody>
          <a:bodyPr wrap="square">
            <a:spAutoFit/>
          </a:bodyPr>
          <a:lstStyle/>
          <a:p>
            <a:pPr>
              <a:lnSpc>
                <a:spcPct val="115000"/>
              </a:lnSpc>
              <a:spcBef>
                <a:spcPct val="20000"/>
              </a:spcBef>
              <a:defRPr/>
            </a:pPr>
            <a:r>
              <a:rPr lang="en-US" sz="2000" b="1" i="1" dirty="0">
                <a:solidFill>
                  <a:srgbClr val="00B050"/>
                </a:solidFill>
                <a:latin typeface="Trebuchet MS" pitchFamily="34" charset="0"/>
              </a:rPr>
              <a:t>“</a:t>
            </a:r>
            <a:r>
              <a:rPr lang="en-US" sz="2000" b="1" i="1" u="sng" dirty="0">
                <a:solidFill>
                  <a:srgbClr val="00B050"/>
                </a:solidFill>
                <a:latin typeface="Trebuchet MS" pitchFamily="34" charset="0"/>
              </a:rPr>
              <a:t>Safe-guards</a:t>
            </a:r>
            <a:r>
              <a:rPr lang="en-US" sz="2000" b="1" i="1" dirty="0">
                <a:solidFill>
                  <a:srgbClr val="00B050"/>
                </a:solidFill>
                <a:latin typeface="Trebuchet MS" pitchFamily="34" charset="0"/>
              </a:rPr>
              <a:t>”</a:t>
            </a:r>
          </a:p>
          <a:p>
            <a:pPr>
              <a:lnSpc>
                <a:spcPct val="115000"/>
              </a:lnSpc>
              <a:spcBef>
                <a:spcPct val="20000"/>
              </a:spcBef>
              <a:buFontTx/>
              <a:buChar char="•"/>
              <a:defRPr/>
            </a:pPr>
            <a:r>
              <a:rPr lang="en-US" sz="2000" dirty="0">
                <a:solidFill>
                  <a:srgbClr val="00B050"/>
                </a:solidFill>
                <a:latin typeface="Trebuchet MS" pitchFamily="34" charset="0"/>
              </a:rPr>
              <a:t>  Record all data in proper </a:t>
            </a:r>
            <a:br>
              <a:rPr lang="en-US" sz="2000" dirty="0">
                <a:solidFill>
                  <a:srgbClr val="00B050"/>
                </a:solidFill>
                <a:latin typeface="Trebuchet MS" pitchFamily="34" charset="0"/>
              </a:rPr>
            </a:br>
            <a:r>
              <a:rPr lang="en-US" sz="2000" dirty="0">
                <a:solidFill>
                  <a:srgbClr val="00B050"/>
                </a:solidFill>
                <a:latin typeface="Trebuchet MS" pitchFamily="34" charset="0"/>
              </a:rPr>
              <a:t>    lab book at the time when </a:t>
            </a:r>
            <a:br>
              <a:rPr lang="en-US" sz="2000" dirty="0">
                <a:solidFill>
                  <a:srgbClr val="00B050"/>
                </a:solidFill>
                <a:latin typeface="Trebuchet MS" pitchFamily="34" charset="0"/>
              </a:rPr>
            </a:br>
            <a:r>
              <a:rPr lang="en-US" sz="2000" dirty="0">
                <a:solidFill>
                  <a:srgbClr val="00B050"/>
                </a:solidFill>
                <a:latin typeface="Trebuchet MS" pitchFamily="34" charset="0"/>
              </a:rPr>
              <a:t>    measurements are made </a:t>
            </a:r>
          </a:p>
          <a:p>
            <a:pPr>
              <a:lnSpc>
                <a:spcPct val="115000"/>
              </a:lnSpc>
              <a:spcBef>
                <a:spcPct val="20000"/>
              </a:spcBef>
              <a:buFontTx/>
              <a:buChar char="•"/>
              <a:defRPr/>
            </a:pPr>
            <a:r>
              <a:rPr lang="en-US" sz="2000" dirty="0">
                <a:solidFill>
                  <a:srgbClr val="00B050"/>
                </a:solidFill>
                <a:latin typeface="Trebuchet MS" pitchFamily="34" charset="0"/>
              </a:rPr>
              <a:t>  Do not “anticipate” results!</a:t>
            </a:r>
          </a:p>
          <a:p>
            <a:pPr>
              <a:lnSpc>
                <a:spcPct val="115000"/>
              </a:lnSpc>
              <a:spcBef>
                <a:spcPct val="20000"/>
              </a:spcBef>
              <a:buFontTx/>
              <a:buChar char="•"/>
              <a:defRPr/>
            </a:pPr>
            <a:r>
              <a:rPr lang="en-US" sz="2000" dirty="0">
                <a:solidFill>
                  <a:srgbClr val="00B050"/>
                </a:solidFill>
                <a:latin typeface="Trebuchet MS" pitchFamily="34" charset="0"/>
              </a:rPr>
              <a:t>  Be your own worst skeptic!!</a:t>
            </a:r>
          </a:p>
          <a:p>
            <a:pPr>
              <a:lnSpc>
                <a:spcPct val="115000"/>
              </a:lnSpc>
              <a:spcBef>
                <a:spcPct val="20000"/>
              </a:spcBef>
              <a:buFontTx/>
              <a:buChar char="•"/>
              <a:defRPr/>
            </a:pPr>
            <a:r>
              <a:rPr lang="en-US" sz="2000" b="1" i="1" dirty="0">
                <a:solidFill>
                  <a:srgbClr val="C00000"/>
                </a:solidFill>
                <a:latin typeface="Trebuchet MS" pitchFamily="34" charset="0"/>
              </a:rPr>
              <a:t>  Have a life !!!</a:t>
            </a:r>
          </a:p>
        </p:txBody>
      </p:sp>
    </p:spTree>
    <p:extLst>
      <p:ext uri="{BB962C8B-B14F-4D97-AF65-F5344CB8AC3E}">
        <p14:creationId xmlns:p14="http://schemas.microsoft.com/office/powerpoint/2010/main" val="24970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2038"/>
                                        </p:tgtEl>
                                        <p:attrNameLst>
                                          <p:attrName>style.visibility</p:attrName>
                                        </p:attrNameLst>
                                      </p:cBhvr>
                                      <p:to>
                                        <p:strVal val="visible"/>
                                      </p:to>
                                    </p:set>
                                    <p:anim calcmode="lin" valueType="num">
                                      <p:cBhvr additive="base">
                                        <p:cTn id="7" dur="500" fill="hold"/>
                                        <p:tgtEl>
                                          <p:spTgt spid="172038"/>
                                        </p:tgtEl>
                                        <p:attrNameLst>
                                          <p:attrName>ppt_x</p:attrName>
                                        </p:attrNameLst>
                                      </p:cBhvr>
                                      <p:tavLst>
                                        <p:tav tm="0">
                                          <p:val>
                                            <p:strVal val="1+#ppt_w/2"/>
                                          </p:val>
                                        </p:tav>
                                        <p:tav tm="100000">
                                          <p:val>
                                            <p:strVal val="#ppt_x"/>
                                          </p:val>
                                        </p:tav>
                                      </p:tavLst>
                                    </p:anim>
                                    <p:anim calcmode="lin" valueType="num">
                                      <p:cBhvr additive="base">
                                        <p:cTn id="8" dur="500" fill="hold"/>
                                        <p:tgtEl>
                                          <p:spTgt spid="172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98438" y="138113"/>
            <a:ext cx="9753600" cy="936625"/>
          </a:xfrm>
        </p:spPr>
        <p:txBody>
          <a:bodyPr/>
          <a:lstStyle/>
          <a:p>
            <a:pPr>
              <a:defRPr/>
            </a:pPr>
            <a:r>
              <a:rPr lang="en-US" dirty="0">
                <a:solidFill>
                  <a:srgbClr val="C00000"/>
                </a:solidFill>
              </a:rPr>
              <a:t>Misrepresentation</a:t>
            </a:r>
            <a:r>
              <a:rPr lang="en-US" dirty="0"/>
              <a:t>: Example</a:t>
            </a:r>
          </a:p>
        </p:txBody>
      </p:sp>
      <p:sp>
        <p:nvSpPr>
          <p:cNvPr id="29699" name="Rectangle 3"/>
          <p:cNvSpPr>
            <a:spLocks noGrp="1" noChangeArrowheads="1"/>
          </p:cNvSpPr>
          <p:nvPr>
            <p:ph type="body" idx="1"/>
          </p:nvPr>
        </p:nvSpPr>
        <p:spPr>
          <a:xfrm>
            <a:off x="196850" y="2100263"/>
            <a:ext cx="9753600" cy="5287962"/>
          </a:xfrm>
        </p:spPr>
        <p:txBody>
          <a:bodyPr/>
          <a:lstStyle/>
          <a:p>
            <a:pPr>
              <a:lnSpc>
                <a:spcPct val="105000"/>
              </a:lnSpc>
              <a:buFontTx/>
              <a:buNone/>
            </a:pPr>
            <a:r>
              <a:rPr lang="en-US" sz="1600" dirty="0"/>
              <a:t>(From the “Chronicle of Higher Education, Oct. 22, 1999)</a:t>
            </a:r>
          </a:p>
          <a:p>
            <a:pPr>
              <a:lnSpc>
                <a:spcPct val="105000"/>
              </a:lnSpc>
              <a:buFontTx/>
              <a:buNone/>
            </a:pPr>
            <a:r>
              <a:rPr lang="en-US" sz="1600" dirty="0"/>
              <a:t>Col. Henry A. </a:t>
            </a:r>
            <a:r>
              <a:rPr lang="en-US" sz="1600" dirty="0" err="1"/>
              <a:t>Zimon</a:t>
            </a:r>
            <a:r>
              <a:rPr lang="en-US" sz="1600" dirty="0"/>
              <a:t> had an impressive military career that had culminated in a high-profile strategic-planning job at the Pentagon before he became Albright's president this summer. But some faculty members at the liberal-arts college have questioned the veracity of several claims on his resume. Evidence obtained by The Chronicle supports the faculty members' suspicions. </a:t>
            </a:r>
          </a:p>
          <a:p>
            <a:pPr>
              <a:lnSpc>
                <a:spcPct val="105000"/>
              </a:lnSpc>
            </a:pPr>
            <a:r>
              <a:rPr lang="en-US" sz="1600" dirty="0"/>
              <a:t>Colonel </a:t>
            </a:r>
            <a:r>
              <a:rPr lang="en-US" sz="1600" dirty="0" err="1"/>
              <a:t>Zimon</a:t>
            </a:r>
            <a:r>
              <a:rPr lang="en-US" sz="1600" dirty="0"/>
              <a:t> had listed the book, </a:t>
            </a:r>
            <a:r>
              <a:rPr lang="en-US" sz="1600" i="1" dirty="0"/>
              <a:t>Reshaping U.S. National Security Strategy: Peacetime Engagement, Regional Stability, and Global Security</a:t>
            </a:r>
            <a:r>
              <a:rPr lang="en-US" sz="1600" dirty="0"/>
              <a:t>, on his resume under the heading "Selected Professional Publications and Presentations," noting that it was due to be published in 1998-99. </a:t>
            </a:r>
            <a:br>
              <a:rPr lang="en-US" sz="1600" dirty="0"/>
            </a:br>
            <a:r>
              <a:rPr lang="en-US" sz="1600" dirty="0"/>
              <a:t>But Peter </a:t>
            </a:r>
            <a:r>
              <a:rPr lang="en-US" sz="1600" dirty="0" err="1"/>
              <a:t>Kracht</a:t>
            </a:r>
            <a:r>
              <a:rPr lang="en-US" sz="1600" dirty="0"/>
              <a:t>, the publisher at </a:t>
            </a:r>
            <a:r>
              <a:rPr lang="en-US" sz="1600" dirty="0" err="1"/>
              <a:t>Praeger</a:t>
            </a:r>
            <a:r>
              <a:rPr lang="en-US" sz="1600" dirty="0"/>
              <a:t>, said this month that his company had not published the book and does not plan to do so. "We've carefully checked all of our records, and I have not been able to find any record of a contract or publishing agreement with Colonel </a:t>
            </a:r>
            <a:r>
              <a:rPr lang="en-US" sz="1600" dirty="0" err="1"/>
              <a:t>Zimon</a:t>
            </a:r>
            <a:r>
              <a:rPr lang="en-US" sz="1600" dirty="0"/>
              <a:t>," Mr. </a:t>
            </a:r>
            <a:r>
              <a:rPr lang="en-US" sz="1600" dirty="0" err="1"/>
              <a:t>Kracht</a:t>
            </a:r>
            <a:r>
              <a:rPr lang="en-US" sz="1600" dirty="0"/>
              <a:t> said. </a:t>
            </a:r>
          </a:p>
          <a:p>
            <a:pPr>
              <a:lnSpc>
                <a:spcPct val="105000"/>
              </a:lnSpc>
            </a:pPr>
            <a:r>
              <a:rPr lang="en-US" sz="1600" dirty="0"/>
              <a:t>Colonel </a:t>
            </a:r>
            <a:r>
              <a:rPr lang="en-US" sz="1600" dirty="0" err="1"/>
              <a:t>Zimon</a:t>
            </a:r>
            <a:r>
              <a:rPr lang="en-US" sz="1600" dirty="0"/>
              <a:t> said that the contract was with Auburn House, another division of Greenwood, although the book itself was to be published by </a:t>
            </a:r>
            <a:r>
              <a:rPr lang="en-US" sz="1600" dirty="0" err="1"/>
              <a:t>Praeger</a:t>
            </a:r>
            <a:r>
              <a:rPr lang="en-US" sz="1600" dirty="0"/>
              <a:t>. He said that the agreement had been signed by John T. Harney, a freelance acquisitions editor for </a:t>
            </a:r>
            <a:r>
              <a:rPr lang="en-US" sz="1600" dirty="0" err="1"/>
              <a:t>Praeger</a:t>
            </a:r>
            <a:r>
              <a:rPr lang="en-US" sz="1600" dirty="0"/>
              <a:t>. </a:t>
            </a:r>
            <a:br>
              <a:rPr lang="en-US" sz="1600" dirty="0"/>
            </a:br>
            <a:r>
              <a:rPr lang="en-US" sz="1600" dirty="0"/>
              <a:t>Mr. Harney said this month that in 1992, he had discussed the publication of a book written by Colonel </a:t>
            </a:r>
            <a:r>
              <a:rPr lang="en-US" sz="1600" dirty="0" err="1"/>
              <a:t>Zimon</a:t>
            </a:r>
            <a:r>
              <a:rPr lang="en-US" sz="1600" dirty="0"/>
              <a:t> and an Air Force officer, Col. Chuck Gagnon. But Mr. Harney said he had no record of any contract with either Auburn or </a:t>
            </a:r>
            <a:r>
              <a:rPr lang="en-US" sz="1600" dirty="0" err="1"/>
              <a:t>Praeger</a:t>
            </a:r>
            <a:r>
              <a:rPr lang="en-US" sz="1600" dirty="0"/>
              <a:t>. "They never delivered a completed manuscript." </a:t>
            </a:r>
            <a:br>
              <a:rPr lang="en-US" sz="1600" dirty="0"/>
            </a:br>
            <a:r>
              <a:rPr lang="en-US" sz="1600" dirty="0"/>
              <a:t>Colonel </a:t>
            </a:r>
            <a:r>
              <a:rPr lang="en-US" sz="1600" dirty="0" err="1"/>
              <a:t>Zimon's</a:t>
            </a:r>
            <a:r>
              <a:rPr lang="en-US" sz="1600" dirty="0"/>
              <a:t> resume also did not list Colonel Gagnon, who has since retired from the Air Force, as a co-author of the book described as forthcoming.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61913"/>
            <a:ext cx="9921875" cy="936625"/>
          </a:xfrm>
        </p:spPr>
        <p:txBody>
          <a:bodyPr/>
          <a:lstStyle/>
          <a:p>
            <a:pPr>
              <a:defRPr/>
            </a:pPr>
            <a:r>
              <a:rPr lang="en-US"/>
              <a:t>Misrepresentation: Example, cont’d</a:t>
            </a:r>
          </a:p>
        </p:txBody>
      </p:sp>
      <p:sp>
        <p:nvSpPr>
          <p:cNvPr id="30723" name="Rectangle 3"/>
          <p:cNvSpPr>
            <a:spLocks noGrp="1" noChangeArrowheads="1"/>
          </p:cNvSpPr>
          <p:nvPr>
            <p:ph type="body" idx="1"/>
          </p:nvPr>
        </p:nvSpPr>
        <p:spPr>
          <a:xfrm>
            <a:off x="198438" y="925513"/>
            <a:ext cx="9753600" cy="6461125"/>
          </a:xfrm>
        </p:spPr>
        <p:txBody>
          <a:bodyPr/>
          <a:lstStyle/>
          <a:p>
            <a:pPr>
              <a:lnSpc>
                <a:spcPct val="105000"/>
              </a:lnSpc>
              <a:buFontTx/>
              <a:buNone/>
            </a:pPr>
            <a:r>
              <a:rPr lang="en-US" sz="1600"/>
              <a:t>(From the “Chronicle of Higher Education, Oct. 22, 1999;  cont’d)</a:t>
            </a:r>
          </a:p>
          <a:p>
            <a:pPr>
              <a:lnSpc>
                <a:spcPct val="105000"/>
              </a:lnSpc>
            </a:pPr>
            <a:r>
              <a:rPr lang="en-US" sz="1600"/>
              <a:t>Zimon said on his resume that he was editing a book (“forthcoming/in progress”)</a:t>
            </a:r>
            <a:br>
              <a:rPr lang="en-US" sz="1600"/>
            </a:br>
            <a:r>
              <a:rPr lang="en-US" sz="1600"/>
              <a:t>with R.J. Woolsey, CIA director from 1993 to 1995.  Mr. Woolsey was the ambassador </a:t>
            </a:r>
            <a:br>
              <a:rPr lang="en-US" sz="1600"/>
            </a:br>
            <a:r>
              <a:rPr lang="en-US" sz="1600"/>
              <a:t>who led the U.S. delegation that negotiated the 1990 Treaty on Conventional Armed </a:t>
            </a:r>
            <a:br>
              <a:rPr lang="en-US" sz="1600"/>
            </a:br>
            <a:r>
              <a:rPr lang="en-US" sz="1600"/>
              <a:t>Forces in Europe, and Colonel Zimon was his assistant during those talks. </a:t>
            </a:r>
            <a:br>
              <a:rPr lang="en-US" sz="1600"/>
            </a:br>
            <a:r>
              <a:rPr lang="en-US" sz="1600"/>
              <a:t>But Mr. Woolsey said that he was not working on a book with Zimon: "I don't know anything about the book", adding that while he had spoken occasionally by telephone with Colonel Zimon, he had not "kept close track" of him since 1991. </a:t>
            </a:r>
            <a:br>
              <a:rPr lang="en-US" sz="1600"/>
            </a:br>
            <a:r>
              <a:rPr lang="en-US" sz="1600"/>
              <a:t>Zimon insisted that he had discussed the idea for the book with Mr. Woolsey in the summer of 1991. "I talked to Ambassador Woolsey about he and I doing kind of a summary chapter," Colonel Zimon said. "Once I confirmed to him that I was willing to do by far the majority of the work, he said to me that it sounded like a very interesting project." Zimon added, however, that he had not worked on the project since 1991, nor spoken about it with Mr. Woolsey since then. "He will be a co-editor of the book if we finish this project, and I fully intend to finish this project at some point," he said. </a:t>
            </a:r>
          </a:p>
          <a:p>
            <a:pPr>
              <a:lnSpc>
                <a:spcPct val="105000"/>
              </a:lnSpc>
            </a:pPr>
            <a:r>
              <a:rPr lang="en-US" sz="1600"/>
              <a:t>Zimon's resume said he had been a postdoctoral fellow at Harvard's Kennedy School and business school. But Harvard officials say he never had postdoctoral fellowships at either school, although they confirm that he held a National Security Fellowship, a position for active-duty military officers at the Kennedy School. Fellows in that program are not required to have doctorates. </a:t>
            </a:r>
          </a:p>
          <a:p>
            <a:pPr>
              <a:lnSpc>
                <a:spcPct val="105000"/>
              </a:lnSpc>
            </a:pPr>
            <a:r>
              <a:rPr lang="en-US" sz="1600"/>
              <a:t>Zimon's resume said that he had taught "seminars" at the Kennedy School. School officials say that he never taught there and that the policy agreement between the military and the school precludes military officers from teaching. But the director of the National Security Fellows program said that Colonels Gagnon and Zimon had made a one-time presentation of a research paper in 1992, when they were fellows.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aduate">
            <a:extLst>
              <a:ext uri="{FF2B5EF4-FFF2-40B4-BE49-F238E27FC236}">
                <a16:creationId xmlns:a16="http://schemas.microsoft.com/office/drawing/2014/main" id="{90463937-A146-4096-89E4-6E559FE027E9}"/>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513635"/>
            <a:ext cx="10150475" cy="3087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9925" y="152400"/>
            <a:ext cx="9790550" cy="936625"/>
          </a:xfrm>
          <a:effectLst>
            <a:outerShdw blurRad="50800" dist="38100" dir="2700000" algn="tl" rotWithShape="0">
              <a:prstClr val="black">
                <a:alpha val="40000"/>
              </a:prstClr>
            </a:outerShdw>
          </a:effectLst>
        </p:spPr>
        <p:txBody>
          <a:bodyPr/>
          <a:lstStyle/>
          <a:p>
            <a:pPr>
              <a:defRPr/>
            </a:pPr>
            <a:r>
              <a:rPr lang="en-US" i="1" dirty="0">
                <a:solidFill>
                  <a:schemeClr val="tx1">
                    <a:lumMod val="50000"/>
                    <a:lumOff val="50000"/>
                  </a:schemeClr>
                </a:solidFill>
              </a:rPr>
              <a:t>On to the Next Stage!</a:t>
            </a:r>
          </a:p>
        </p:txBody>
      </p:sp>
      <p:sp>
        <p:nvSpPr>
          <p:cNvPr id="5" name="Rectangle 4">
            <a:extLst>
              <a:ext uri="{FF2B5EF4-FFF2-40B4-BE49-F238E27FC236}">
                <a16:creationId xmlns:a16="http://schemas.microsoft.com/office/drawing/2014/main" id="{D10B75CA-341D-4D25-8319-5C8773D95FCB}"/>
              </a:ext>
            </a:extLst>
          </p:cNvPr>
          <p:cNvSpPr/>
          <p:nvPr/>
        </p:nvSpPr>
        <p:spPr>
          <a:xfrm>
            <a:off x="359925" y="1633407"/>
            <a:ext cx="9503922" cy="2870145"/>
          </a:xfrm>
          <a:prstGeom prst="rect">
            <a:avLst/>
          </a:prstGeom>
        </p:spPr>
        <p:txBody>
          <a:bodyPr wrap="square">
            <a:spAutoFit/>
          </a:bodyPr>
          <a:lstStyle/>
          <a:p>
            <a:pPr>
              <a:lnSpc>
                <a:spcPct val="105000"/>
              </a:lnSpc>
              <a:spcBef>
                <a:spcPts val="1000"/>
              </a:spcBef>
            </a:pPr>
            <a:r>
              <a:rPr lang="en-US" sz="2100" dirty="0">
                <a:latin typeface="Calibri" panose="020F0502020204030204" pitchFamily="34" charset="0"/>
                <a:cs typeface="Calibri" panose="020F0502020204030204" pitchFamily="34" charset="0"/>
              </a:rPr>
              <a:t>You have taken advantage of the many opportunities at Pitt! </a:t>
            </a:r>
            <a:br>
              <a:rPr lang="en-US" sz="2100" dirty="0">
                <a:latin typeface="Calibri" panose="020F0502020204030204" pitchFamily="34" charset="0"/>
                <a:cs typeface="Calibri" panose="020F0502020204030204" pitchFamily="34" charset="0"/>
              </a:rPr>
            </a:br>
            <a:r>
              <a:rPr lang="en-US" sz="2100" dirty="0">
                <a:latin typeface="Calibri" panose="020F0502020204030204" pitchFamily="34" charset="0"/>
                <a:cs typeface="Calibri" panose="020F0502020204030204" pitchFamily="34" charset="0"/>
              </a:rPr>
              <a:t>You are heavily involved in the several student organizations, </a:t>
            </a:r>
            <a:br>
              <a:rPr lang="en-US" sz="2100" dirty="0">
                <a:latin typeface="Calibri" panose="020F0502020204030204" pitchFamily="34" charset="0"/>
                <a:cs typeface="Calibri" panose="020F0502020204030204" pitchFamily="34" charset="0"/>
              </a:rPr>
            </a:br>
            <a:r>
              <a:rPr lang="en-US" sz="2100" dirty="0">
                <a:latin typeface="Calibri" panose="020F0502020204030204" pitchFamily="34" charset="0"/>
                <a:cs typeface="Calibri" panose="020F0502020204030204" pitchFamily="34" charset="0"/>
              </a:rPr>
              <a:t>are volunteering at the local food shelter, and have season </a:t>
            </a:r>
            <a:br>
              <a:rPr lang="en-US" sz="2100" dirty="0">
                <a:latin typeface="Calibri" panose="020F0502020204030204" pitchFamily="34" charset="0"/>
                <a:cs typeface="Calibri" panose="020F0502020204030204" pitchFamily="34" charset="0"/>
              </a:rPr>
            </a:br>
            <a:r>
              <a:rPr lang="en-US" sz="2100" dirty="0">
                <a:latin typeface="Calibri" panose="020F0502020204030204" pitchFamily="34" charset="0"/>
                <a:cs typeface="Calibri" panose="020F0502020204030204" pitchFamily="34" charset="0"/>
              </a:rPr>
              <a:t>tickets for the Panther football and basketball teams. </a:t>
            </a:r>
          </a:p>
          <a:p>
            <a:pPr>
              <a:lnSpc>
                <a:spcPct val="105000"/>
              </a:lnSpc>
              <a:spcBef>
                <a:spcPts val="600"/>
              </a:spcBef>
            </a:pPr>
            <a:r>
              <a:rPr lang="en-US" sz="2100" dirty="0">
                <a:latin typeface="Calibri" panose="020F0502020204030204" pitchFamily="34" charset="0"/>
                <a:cs typeface="Calibri" panose="020F0502020204030204" pitchFamily="34" charset="0"/>
              </a:rPr>
              <a:t>Engineering studies have proven challenging, but you have kept up in your classes to the best of your abilities. You often feel that your schedule is overloaded and that your efforts have not always been appropriately rewarded by professors, but you have always preferred to be well-rounded. </a:t>
            </a:r>
          </a:p>
        </p:txBody>
      </p:sp>
      <p:sp>
        <p:nvSpPr>
          <p:cNvPr id="6" name="Rectangle 5">
            <a:extLst>
              <a:ext uri="{FF2B5EF4-FFF2-40B4-BE49-F238E27FC236}">
                <a16:creationId xmlns:a16="http://schemas.microsoft.com/office/drawing/2014/main" id="{774051D8-4174-40B6-818B-C98C2A407EFE}"/>
              </a:ext>
            </a:extLst>
          </p:cNvPr>
          <p:cNvSpPr/>
          <p:nvPr/>
        </p:nvSpPr>
        <p:spPr>
          <a:xfrm>
            <a:off x="359925" y="4526092"/>
            <a:ext cx="9503922" cy="2870145"/>
          </a:xfrm>
          <a:prstGeom prst="rect">
            <a:avLst/>
          </a:prstGeom>
        </p:spPr>
        <p:txBody>
          <a:bodyPr wrap="square">
            <a:spAutoFit/>
          </a:bodyPr>
          <a:lstStyle/>
          <a:p>
            <a:pPr>
              <a:lnSpc>
                <a:spcPct val="105000"/>
              </a:lnSpc>
              <a:spcBef>
                <a:spcPts val="600"/>
              </a:spcBef>
            </a:pPr>
            <a:r>
              <a:rPr lang="en-US" sz="2100" dirty="0">
                <a:solidFill>
                  <a:srgbClr val="7030A0"/>
                </a:solidFill>
                <a:latin typeface="Calibri" panose="020F0502020204030204" pitchFamily="34" charset="0"/>
                <a:cs typeface="Calibri" panose="020F0502020204030204" pitchFamily="34" charset="0"/>
              </a:rPr>
              <a:t>This fall, Tesla is coming to campus to interview engineering students to hire for their Materials division.  However, they are only interviewing students with a GPA &gt;3.6.  Despite your schedule and commitments, you have maintained a respectable GPA of 3.55… </a:t>
            </a:r>
          </a:p>
          <a:p>
            <a:pPr>
              <a:lnSpc>
                <a:spcPct val="105000"/>
              </a:lnSpc>
              <a:spcBef>
                <a:spcPts val="600"/>
              </a:spcBef>
            </a:pPr>
            <a:r>
              <a:rPr lang="en-US" sz="2100" dirty="0">
                <a:solidFill>
                  <a:srgbClr val="7030A0"/>
                </a:solidFill>
                <a:latin typeface="Calibri" panose="020F0502020204030204" pitchFamily="34" charset="0"/>
                <a:cs typeface="Calibri" panose="020F0502020204030204" pitchFamily="34" charset="0"/>
              </a:rPr>
              <a:t>If you put “3.6 GPA” on your resume, you will likely get an interview. </a:t>
            </a:r>
            <a:br>
              <a:rPr lang="en-US" sz="2100" dirty="0">
                <a:solidFill>
                  <a:srgbClr val="7030A0"/>
                </a:solidFill>
                <a:latin typeface="Calibri" panose="020F0502020204030204" pitchFamily="34" charset="0"/>
                <a:cs typeface="Calibri" panose="020F0502020204030204" pitchFamily="34" charset="0"/>
              </a:rPr>
            </a:br>
            <a:r>
              <a:rPr lang="en-US" sz="2100" dirty="0">
                <a:solidFill>
                  <a:srgbClr val="7030A0"/>
                </a:solidFill>
                <a:latin typeface="Calibri" panose="020F0502020204030204" pitchFamily="34" charset="0"/>
                <a:cs typeface="Calibri" panose="020F0502020204030204" pitchFamily="34" charset="0"/>
              </a:rPr>
              <a:t>You heard that monitoring is not very consistent and it might hence go unnoticed  and—who knows?—if Tesla likes you enough, maybe they will waive the GPA requirement for your hire… </a:t>
            </a:r>
          </a:p>
        </p:txBody>
      </p:sp>
      <p:pic>
        <p:nvPicPr>
          <p:cNvPr id="3074" name="Picture 2" descr="Image result for pitt panther">
            <a:extLst>
              <a:ext uri="{FF2B5EF4-FFF2-40B4-BE49-F238E27FC236}">
                <a16:creationId xmlns:a16="http://schemas.microsoft.com/office/drawing/2014/main" id="{15F04E9C-C48D-4E72-986F-AC11761430C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8324" y="1853348"/>
            <a:ext cx="2519194" cy="909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defRPr/>
            </a:pPr>
            <a:r>
              <a:rPr lang="en-US" dirty="0">
                <a:solidFill>
                  <a:srgbClr val="C00000"/>
                </a:solidFill>
              </a:rPr>
              <a:t>Fabrication</a:t>
            </a:r>
            <a:r>
              <a:rPr lang="en-US" dirty="0"/>
              <a:t>: Example</a:t>
            </a:r>
          </a:p>
        </p:txBody>
      </p:sp>
      <p:sp>
        <p:nvSpPr>
          <p:cNvPr id="31747" name="Rectangle 4"/>
          <p:cNvSpPr>
            <a:spLocks noChangeArrowheads="1"/>
          </p:cNvSpPr>
          <p:nvPr/>
        </p:nvSpPr>
        <p:spPr bwMode="auto">
          <a:xfrm>
            <a:off x="293688" y="2957513"/>
            <a:ext cx="9461500" cy="4191000"/>
          </a:xfrm>
          <a:prstGeom prst="rect">
            <a:avLst/>
          </a:prstGeom>
          <a:solidFill>
            <a:schemeClr val="accent1"/>
          </a:solidFill>
          <a:ln w="9525">
            <a:solidFill>
              <a:schemeClr val="tx1"/>
            </a:solidFill>
            <a:miter lim="800000"/>
            <a:headEnd/>
            <a:tailEnd/>
          </a:ln>
        </p:spPr>
        <p:txBody>
          <a:bodyPr lIns="101370" tIns="50685" rIns="101370" bIns="50685"/>
          <a:lstStyle/>
          <a:p>
            <a:pPr marL="379413" indent="-379413" defTabSz="1014413">
              <a:lnSpc>
                <a:spcPct val="115000"/>
              </a:lnSpc>
              <a:spcBef>
                <a:spcPct val="30000"/>
              </a:spcBef>
            </a:pPr>
            <a:r>
              <a:rPr lang="en-US">
                <a:solidFill>
                  <a:schemeClr val="accent2"/>
                </a:solidFill>
                <a:latin typeface="Trebuchet MS" pitchFamily="34" charset="0"/>
              </a:rPr>
              <a:t>FABRICATION IN A GRANT APPLICATION</a:t>
            </a:r>
          </a:p>
          <a:p>
            <a:pPr marL="379413" indent="-379413" defTabSz="1014413">
              <a:lnSpc>
                <a:spcPct val="115000"/>
              </a:lnSpc>
              <a:spcBef>
                <a:spcPct val="30000"/>
              </a:spcBef>
            </a:pPr>
            <a:r>
              <a:rPr lang="en-US">
                <a:solidFill>
                  <a:schemeClr val="accent2"/>
                </a:solidFill>
                <a:latin typeface="Trebuchet MS" pitchFamily="34" charset="0"/>
              </a:rPr>
              <a:t>Don is a first-year graduate student applying to the National Science Foundation for a predoctoral fellowship. His work in a lab where he did a rotation project was later carried on successfully by others, and it appears that a manuscript will be prepared for publication by the end of the summer. However, the fellowship application deadline is June 1, and Don decides it would be advantageous to list a publication as "submitted." Without consulting the faculty member or other colleagues involved, Don makes up a title and author list for a "submitted" paper and cites it in his application.</a:t>
            </a:r>
          </a:p>
          <a:p>
            <a:pPr marL="379413" indent="-379413" defTabSz="1014413">
              <a:lnSpc>
                <a:spcPct val="115000"/>
              </a:lnSpc>
              <a:spcBef>
                <a:spcPct val="30000"/>
              </a:spcBef>
            </a:pPr>
            <a:r>
              <a:rPr lang="en-US">
                <a:solidFill>
                  <a:schemeClr val="accent2"/>
                </a:solidFill>
                <a:latin typeface="Trebuchet MS" pitchFamily="34" charset="0"/>
              </a:rPr>
              <a:t>After the application has been mailed, a lab member sees it and goes to the faculty member to ask about the "submitted" manuscript. Don admits to fabricating the submission of the paper but explains his actions by saying that he thought the practice was not uncommon in science.</a:t>
            </a:r>
          </a:p>
        </p:txBody>
      </p:sp>
      <p:sp>
        <p:nvSpPr>
          <p:cNvPr id="31748" name="Text Box 5"/>
          <p:cNvSpPr txBox="1">
            <a:spLocks noChangeArrowheads="1"/>
          </p:cNvSpPr>
          <p:nvPr/>
        </p:nvSpPr>
        <p:spPr bwMode="auto">
          <a:xfrm>
            <a:off x="198438" y="1814513"/>
            <a:ext cx="8839200" cy="336550"/>
          </a:xfrm>
          <a:prstGeom prst="rect">
            <a:avLst/>
          </a:prstGeom>
          <a:noFill/>
          <a:ln w="9525">
            <a:noFill/>
            <a:miter lim="800000"/>
            <a:headEnd/>
            <a:tailEnd/>
          </a:ln>
        </p:spPr>
        <p:txBody>
          <a:bodyPr wrap="none">
            <a:spAutoFit/>
          </a:bodyPr>
          <a:lstStyle/>
          <a:p>
            <a:r>
              <a:rPr lang="en-US" sz="1600" i="1">
                <a:latin typeface="Trebuchet MS" pitchFamily="34" charset="0"/>
              </a:rPr>
              <a:t>(This example might be considered borderline between falsification and fabrication. How 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defRPr/>
            </a:pPr>
            <a:r>
              <a:rPr lang="en-US"/>
              <a:t>Fabrication: Example, cont’d</a:t>
            </a:r>
          </a:p>
        </p:txBody>
      </p:sp>
      <p:sp>
        <p:nvSpPr>
          <p:cNvPr id="32771" name="Rectangle 3"/>
          <p:cNvSpPr>
            <a:spLocks noChangeArrowheads="1"/>
          </p:cNvSpPr>
          <p:nvPr/>
        </p:nvSpPr>
        <p:spPr bwMode="auto">
          <a:xfrm>
            <a:off x="228600" y="2457450"/>
            <a:ext cx="9601200" cy="4541838"/>
          </a:xfrm>
          <a:prstGeom prst="rect">
            <a:avLst/>
          </a:prstGeom>
          <a:solidFill>
            <a:schemeClr val="accent1"/>
          </a:solidFill>
          <a:ln w="9525">
            <a:solidFill>
              <a:schemeClr val="tx1"/>
            </a:solidFill>
            <a:miter lim="800000"/>
            <a:headEnd/>
            <a:tailEnd/>
          </a:ln>
        </p:spPr>
        <p:txBody>
          <a:bodyPr lIns="101370" tIns="50685" rIns="101370" bIns="50685"/>
          <a:lstStyle/>
          <a:p>
            <a:pPr marL="379413" indent="-379413" defTabSz="1014413">
              <a:lnSpc>
                <a:spcPct val="110000"/>
              </a:lnSpc>
              <a:spcBef>
                <a:spcPct val="30000"/>
              </a:spcBef>
            </a:pPr>
            <a:r>
              <a:rPr lang="en-US">
                <a:solidFill>
                  <a:schemeClr val="accent2"/>
                </a:solidFill>
                <a:latin typeface="Trebuchet MS" pitchFamily="34" charset="0"/>
              </a:rPr>
              <a:t>The faculty members in Don's department demand that he withdraw his grant application and dismiss him from the graduate program. </a:t>
            </a:r>
            <a:r>
              <a:rPr lang="en-US" dirty="0">
                <a:solidFill>
                  <a:schemeClr val="accent2"/>
                </a:solidFill>
                <a:latin typeface="Trebuchet MS" pitchFamily="34" charset="0"/>
              </a:rPr>
              <a:t>After leaving the university, Don applies for a master's degree, since he has fulfilled the course requirements. Although the department votes not to grant him a degree, the university administration does so because it is not stated in the university graduate bulletin that a student in Don's department must be in "good standing" to receive a degree. They fear that Don will bring suit against the university if the degree is denied. Likewise, nothing will appear in Don's university transcript regarding his dismissal.</a:t>
            </a:r>
          </a:p>
          <a:p>
            <a:pPr marL="379413" indent="-379413" defTabSz="1014413">
              <a:lnSpc>
                <a:spcPct val="110000"/>
              </a:lnSpc>
              <a:spcBef>
                <a:spcPts val="1200"/>
              </a:spcBef>
            </a:pPr>
            <a:r>
              <a:rPr lang="en-US" sz="1600" i="1" dirty="0">
                <a:solidFill>
                  <a:schemeClr val="tx1">
                    <a:lumMod val="50000"/>
                    <a:lumOff val="50000"/>
                  </a:schemeClr>
                </a:solidFill>
                <a:latin typeface="Trebuchet MS" pitchFamily="34" charset="0"/>
              </a:rPr>
              <a:t>1. Do you agree with Don that scientists often exaggerate the publication status of their work in written materials?</a:t>
            </a:r>
          </a:p>
          <a:p>
            <a:pPr marL="379413" indent="-379413" defTabSz="1014413">
              <a:lnSpc>
                <a:spcPct val="110000"/>
              </a:lnSpc>
              <a:spcBef>
                <a:spcPts val="400"/>
              </a:spcBef>
            </a:pPr>
            <a:r>
              <a:rPr lang="en-US" sz="1600" i="1" dirty="0">
                <a:solidFill>
                  <a:schemeClr val="tx1">
                    <a:lumMod val="50000"/>
                    <a:lumOff val="50000"/>
                  </a:schemeClr>
                </a:solidFill>
                <a:latin typeface="Trebuchet MS" pitchFamily="34" charset="0"/>
              </a:rPr>
              <a:t>2. Do you think the department acted too harshly in dismissing Don from the graduate program?</a:t>
            </a:r>
          </a:p>
          <a:p>
            <a:pPr marL="379413" indent="-379413" defTabSz="1014413">
              <a:lnSpc>
                <a:spcPct val="110000"/>
              </a:lnSpc>
              <a:spcBef>
                <a:spcPts val="400"/>
              </a:spcBef>
            </a:pPr>
            <a:r>
              <a:rPr lang="en-US" sz="1600" i="1" dirty="0">
                <a:solidFill>
                  <a:schemeClr val="tx1">
                    <a:lumMod val="50000"/>
                    <a:lumOff val="50000"/>
                  </a:schemeClr>
                </a:solidFill>
                <a:latin typeface="Trebuchet MS" pitchFamily="34" charset="0"/>
              </a:rPr>
              <a:t>3. Do you believe that being in ''good standing" should be a prerequisite for obtaining an advanced degree in science?  If Don later applied to a graduate program at another institution, does that institution have the right to know what happened?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98382" y="126098"/>
            <a:ext cx="9418638" cy="1107307"/>
          </a:xfrm>
        </p:spPr>
        <p:txBody>
          <a:bodyPr/>
          <a:lstStyle/>
          <a:p>
            <a:pPr>
              <a:defRPr/>
            </a:pPr>
            <a:r>
              <a:rPr lang="en-US" dirty="0"/>
              <a:t>Fun &amp; </a:t>
            </a:r>
            <a:r>
              <a:rPr lang="en-US" i="1" u="sng" dirty="0">
                <a:solidFill>
                  <a:srgbClr val="C00000"/>
                </a:solidFill>
              </a:rPr>
              <a:t>Frustration</a:t>
            </a:r>
            <a:r>
              <a:rPr lang="en-US" dirty="0"/>
              <a:t> of Research</a:t>
            </a:r>
          </a:p>
        </p:txBody>
      </p:sp>
      <p:sp>
        <p:nvSpPr>
          <p:cNvPr id="5123" name="Rectangle 3"/>
          <p:cNvSpPr>
            <a:spLocks noGrp="1" noChangeArrowheads="1"/>
          </p:cNvSpPr>
          <p:nvPr>
            <p:ph type="body" idx="1"/>
          </p:nvPr>
        </p:nvSpPr>
        <p:spPr>
          <a:xfrm>
            <a:off x="298382" y="2448827"/>
            <a:ext cx="9652067" cy="5014913"/>
          </a:xfrm>
        </p:spPr>
        <p:txBody>
          <a:bodyPr/>
          <a:lstStyle/>
          <a:p>
            <a:pPr>
              <a:lnSpc>
                <a:spcPct val="120000"/>
              </a:lnSpc>
              <a:spcBef>
                <a:spcPct val="50000"/>
              </a:spcBef>
              <a:buFontTx/>
              <a:buNone/>
            </a:pPr>
            <a:r>
              <a:rPr lang="en-US" sz="2200" b="1" i="1" dirty="0">
                <a:solidFill>
                  <a:srgbClr val="CC0000"/>
                </a:solidFill>
              </a:rPr>
              <a:t>Research also entails many </a:t>
            </a:r>
            <a:r>
              <a:rPr lang="en-US" sz="2200" b="1" i="1" dirty="0">
                <a:solidFill>
                  <a:srgbClr val="CC0000"/>
                </a:solidFill>
                <a:effectLst>
                  <a:glow rad="101600">
                    <a:srgbClr val="FFFF00">
                      <a:alpha val="60000"/>
                    </a:srgbClr>
                  </a:glow>
                </a:effectLst>
              </a:rPr>
              <a:t>frustrations</a:t>
            </a:r>
            <a:r>
              <a:rPr lang="en-US" sz="2200" dirty="0"/>
              <a:t>:</a:t>
            </a:r>
          </a:p>
          <a:p>
            <a:pPr>
              <a:lnSpc>
                <a:spcPct val="120000"/>
              </a:lnSpc>
              <a:spcBef>
                <a:spcPct val="50000"/>
              </a:spcBef>
            </a:pPr>
            <a:r>
              <a:rPr lang="en-US" sz="2200" dirty="0"/>
              <a:t>The </a:t>
            </a:r>
            <a:r>
              <a:rPr lang="en-US" sz="2200" b="1" dirty="0"/>
              <a:t>failure of an experiment </a:t>
            </a:r>
            <a:r>
              <a:rPr lang="en-US" sz="2200" dirty="0"/>
              <a:t>(after many months of preparation)</a:t>
            </a:r>
            <a:br>
              <a:rPr lang="en-US" sz="2200" dirty="0"/>
            </a:br>
            <a:r>
              <a:rPr lang="en-US" sz="2200" dirty="0"/>
              <a:t>due to poor design; technical complications; intractability of nature…</a:t>
            </a:r>
          </a:p>
          <a:p>
            <a:pPr>
              <a:lnSpc>
                <a:spcPct val="120000"/>
              </a:lnSpc>
              <a:spcBef>
                <a:spcPct val="50000"/>
              </a:spcBef>
            </a:pPr>
            <a:r>
              <a:rPr lang="en-US" sz="2200" dirty="0"/>
              <a:t>The </a:t>
            </a:r>
            <a:r>
              <a:rPr lang="en-US" sz="2200" b="1" dirty="0"/>
              <a:t>basic hypothesis </a:t>
            </a:r>
            <a:r>
              <a:rPr lang="en-US" sz="2200" dirty="0"/>
              <a:t>of a research plan may prove to be </a:t>
            </a:r>
            <a:r>
              <a:rPr lang="en-US" sz="2200" b="1" dirty="0"/>
              <a:t>wrong</a:t>
            </a:r>
            <a:r>
              <a:rPr lang="en-US" sz="2200" dirty="0"/>
              <a:t> after months (</a:t>
            </a:r>
            <a:r>
              <a:rPr lang="en-US" sz="2200" i="1" dirty="0"/>
              <a:t>e.g. a whole summer…</a:t>
            </a:r>
            <a:r>
              <a:rPr lang="en-US" sz="2200" dirty="0"/>
              <a:t>) of hard work.</a:t>
            </a:r>
          </a:p>
          <a:p>
            <a:pPr>
              <a:lnSpc>
                <a:spcPct val="120000"/>
              </a:lnSpc>
              <a:spcBef>
                <a:spcPct val="50000"/>
              </a:spcBef>
            </a:pPr>
            <a:r>
              <a:rPr lang="en-US" sz="2200" b="1" dirty="0"/>
              <a:t>Colleagues may disagree </a:t>
            </a:r>
            <a:r>
              <a:rPr lang="en-US" sz="2200" dirty="0"/>
              <a:t>over the validity of experimental data, </a:t>
            </a:r>
            <a:br>
              <a:rPr lang="en-US" sz="2200" dirty="0"/>
            </a:br>
            <a:r>
              <a:rPr lang="en-US" sz="2200" dirty="0"/>
              <a:t>the interpretation of results, or credit for work done.</a:t>
            </a:r>
          </a:p>
          <a:p>
            <a:pPr>
              <a:lnSpc>
                <a:spcPct val="120000"/>
              </a:lnSpc>
              <a:spcBef>
                <a:spcPct val="50000"/>
              </a:spcBef>
            </a:pPr>
            <a:r>
              <a:rPr lang="en-US" sz="2200" dirty="0"/>
              <a:t>The realization that </a:t>
            </a:r>
            <a:r>
              <a:rPr lang="en-US" sz="2200" b="1" dirty="0"/>
              <a:t>a competing research group ‘beat you’ </a:t>
            </a:r>
            <a:r>
              <a:rPr lang="en-US" sz="2200" dirty="0"/>
              <a:t>to the results, i.e. demonstrated the key element of your research program first, more convincingly, or with higher visibility.</a:t>
            </a:r>
          </a:p>
        </p:txBody>
      </p:sp>
      <p:pic>
        <p:nvPicPr>
          <p:cNvPr id="2050" name="Picture 2" descr="http://olufisayoablog.files.wordpress.com/2013/03/facebook-frustration_full.png?w=6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0167" y="1233405"/>
            <a:ext cx="2377441" cy="158724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48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28600" y="152400"/>
            <a:ext cx="9921875" cy="936625"/>
          </a:xfrm>
        </p:spPr>
        <p:txBody>
          <a:bodyPr/>
          <a:lstStyle/>
          <a:p>
            <a:pPr>
              <a:defRPr/>
            </a:pPr>
            <a:r>
              <a:rPr lang="en-US" dirty="0"/>
              <a:t>Fabrication:  Jan </a:t>
            </a:r>
            <a:r>
              <a:rPr lang="en-US" dirty="0" err="1"/>
              <a:t>Hendrick</a:t>
            </a:r>
            <a:r>
              <a:rPr lang="en-US" dirty="0"/>
              <a:t> </a:t>
            </a:r>
            <a:r>
              <a:rPr lang="en-US" dirty="0" err="1"/>
              <a:t>Schön</a:t>
            </a:r>
            <a:endParaRPr lang="en-US" dirty="0"/>
          </a:p>
        </p:txBody>
      </p:sp>
      <p:sp>
        <p:nvSpPr>
          <p:cNvPr id="34819" name="Rectangle 4"/>
          <p:cNvSpPr>
            <a:spLocks noGrp="1" noChangeArrowheads="1"/>
          </p:cNvSpPr>
          <p:nvPr>
            <p:ph type="body" idx="1"/>
          </p:nvPr>
        </p:nvSpPr>
        <p:spPr>
          <a:xfrm>
            <a:off x="196850" y="2184400"/>
            <a:ext cx="9753600" cy="5410200"/>
          </a:xfrm>
        </p:spPr>
        <p:txBody>
          <a:bodyPr/>
          <a:lstStyle/>
          <a:p>
            <a:pPr>
              <a:lnSpc>
                <a:spcPct val="115000"/>
              </a:lnSpc>
              <a:spcBef>
                <a:spcPct val="40000"/>
              </a:spcBef>
              <a:buFontTx/>
              <a:buNone/>
            </a:pPr>
            <a:r>
              <a:rPr lang="en-US" sz="1600"/>
              <a:t>Jan Hendrik Schön (b. 1970) is a German physicist in the area of condensed matter </a:t>
            </a:r>
            <a:br>
              <a:rPr lang="en-US" sz="1600"/>
            </a:br>
            <a:r>
              <a:rPr lang="en-US" sz="1600"/>
              <a:t>physics and nanotechnology. He received his Ph.D. from the University of </a:t>
            </a:r>
            <a:br>
              <a:rPr lang="en-US" sz="1600"/>
            </a:br>
            <a:r>
              <a:rPr lang="en-US" sz="1600"/>
              <a:t>Konstanz in 1997, and was hired by Bell Labs where he quickly showed an </a:t>
            </a:r>
            <a:br>
              <a:rPr lang="en-US" sz="1600"/>
            </a:br>
            <a:r>
              <a:rPr lang="en-US" sz="1600"/>
              <a:t>outstanding scientific productivity. By 2001, he was listed as an author </a:t>
            </a:r>
            <a:br>
              <a:rPr lang="en-US" sz="1600"/>
            </a:br>
            <a:r>
              <a:rPr lang="en-US" sz="1600" i="1" u="sng"/>
              <a:t>on an average of one research paper every eight days</a:t>
            </a:r>
            <a:r>
              <a:rPr lang="en-US" sz="1600"/>
              <a:t>. </a:t>
            </a:r>
          </a:p>
          <a:p>
            <a:pPr>
              <a:lnSpc>
                <a:spcPct val="115000"/>
              </a:lnSpc>
              <a:spcBef>
                <a:spcPct val="40000"/>
              </a:spcBef>
              <a:buFontTx/>
              <a:buNone/>
            </a:pPr>
            <a:r>
              <a:rPr lang="en-US" sz="1600"/>
              <a:t>[In 2000 and 2001 alone, Schoen published 15 papers in </a:t>
            </a:r>
            <a:r>
              <a:rPr lang="en-US" sz="1600" i="1"/>
              <a:t>Nature</a:t>
            </a:r>
            <a:r>
              <a:rPr lang="en-US" sz="1600"/>
              <a:t> and </a:t>
            </a:r>
            <a:r>
              <a:rPr lang="en-US" sz="1600" i="1"/>
              <a:t>Science</a:t>
            </a:r>
            <a:r>
              <a:rPr lang="en-US" sz="1600"/>
              <a:t>!  Schön was considered </a:t>
            </a:r>
            <a:br>
              <a:rPr lang="en-US" sz="1600"/>
            </a:br>
            <a:r>
              <a:rPr lang="en-US" sz="1600"/>
              <a:t>one of the most outstanding talents in science, and on the fast track to a Nobel Price.  </a:t>
            </a:r>
            <a:br>
              <a:rPr lang="en-US" sz="1600"/>
            </a:br>
            <a:r>
              <a:rPr lang="en-US" sz="1600"/>
              <a:t>The Max-Planck-Society, Germany’s flag-ship national research labs, was in talks with Schoen, considering to create a complete new research institute for Schön.]</a:t>
            </a:r>
          </a:p>
          <a:p>
            <a:pPr>
              <a:lnSpc>
                <a:spcPct val="115000"/>
              </a:lnSpc>
              <a:spcBef>
                <a:spcPct val="40000"/>
              </a:spcBef>
              <a:buFontTx/>
              <a:buNone/>
            </a:pPr>
            <a:r>
              <a:rPr lang="en-US" sz="1600"/>
              <a:t>In 2001 he announced in </a:t>
            </a:r>
            <a:r>
              <a:rPr lang="en-US" sz="1600" i="1"/>
              <a:t>Nature</a:t>
            </a:r>
            <a:r>
              <a:rPr lang="en-US" sz="1600"/>
              <a:t> that he had produced a transistor on the molecular scale. Schön claimed to have used a thin layer of organic dye molecules to assemble an electric circuit that, when acted on by an electric current, behaved as a transistor. The implications of his work were significant. It would have been the beginning of a move away from silicon-based electronics and towards organic electronics. It would have allowed chips to continue shrinking past the point at which silicon breaks down, and therefore continue Moore's Law for much longer than is currently predicted. It also would have drastically reduced the cost of electronics.</a:t>
            </a:r>
          </a:p>
          <a:p>
            <a:pPr>
              <a:lnSpc>
                <a:spcPct val="115000"/>
              </a:lnSpc>
              <a:spcBef>
                <a:spcPct val="40000"/>
              </a:spcBef>
            </a:pPr>
            <a:endParaRPr lang="en-US" sz="800"/>
          </a:p>
          <a:p>
            <a:pPr>
              <a:lnSpc>
                <a:spcPct val="115000"/>
              </a:lnSpc>
              <a:spcBef>
                <a:spcPct val="40000"/>
              </a:spcBef>
              <a:buFontTx/>
              <a:buNone/>
            </a:pPr>
            <a:r>
              <a:rPr lang="en-US" sz="1400" i="1"/>
              <a:t>(Adapted from Wikipedia; accessed Sept. 2006).)</a:t>
            </a:r>
          </a:p>
        </p:txBody>
      </p:sp>
      <p:pic>
        <p:nvPicPr>
          <p:cNvPr id="173063" name="Picture 7"/>
          <p:cNvPicPr>
            <a:picLocks noChangeAspect="1" noChangeArrowheads="1"/>
          </p:cNvPicPr>
          <p:nvPr/>
        </p:nvPicPr>
        <p:blipFill>
          <a:blip r:embed="rId2" cstate="print"/>
          <a:srcRect/>
          <a:stretch>
            <a:fillRect/>
          </a:stretch>
        </p:blipFill>
        <p:spPr bwMode="auto">
          <a:xfrm>
            <a:off x="8147050" y="1903413"/>
            <a:ext cx="1404938" cy="1755775"/>
          </a:xfrm>
          <a:prstGeom prst="rect">
            <a:avLst/>
          </a:prstGeom>
          <a:noFill/>
          <a:ln w="9525">
            <a:noFill/>
            <a:miter lim="800000"/>
            <a:headEnd/>
            <a:tailEnd/>
          </a:ln>
          <a:effectLst>
            <a:outerShdw blurRad="127000" dist="152400" dir="2700000" algn="tl" rotWithShape="0">
              <a:prstClr val="black">
                <a:alpha val="40000"/>
              </a:prstClr>
            </a:outerShdw>
          </a:effectLst>
        </p:spPr>
      </p:pic>
      <p:sp>
        <p:nvSpPr>
          <p:cNvPr id="34821" name="Text Box 8"/>
          <p:cNvSpPr txBox="1">
            <a:spLocks noChangeArrowheads="1"/>
          </p:cNvSpPr>
          <p:nvPr/>
        </p:nvSpPr>
        <p:spPr bwMode="auto">
          <a:xfrm rot="-5400000">
            <a:off x="8577263" y="2449513"/>
            <a:ext cx="2400300" cy="336550"/>
          </a:xfrm>
          <a:prstGeom prst="rect">
            <a:avLst/>
          </a:prstGeom>
          <a:noFill/>
          <a:ln w="9525">
            <a:noFill/>
            <a:miter lim="800000"/>
            <a:headEnd/>
            <a:tailEnd/>
          </a:ln>
        </p:spPr>
        <p:txBody>
          <a:bodyPr wrap="none">
            <a:spAutoFit/>
          </a:bodyPr>
          <a:lstStyle/>
          <a:p>
            <a:r>
              <a:rPr lang="en-US" sz="800"/>
              <a:t>http://www.wissenschaft-online.de/sixcms/</a:t>
            </a:r>
            <a:br>
              <a:rPr lang="en-US" sz="800"/>
            </a:br>
            <a:r>
              <a:rPr lang="en-US" sz="800"/>
              <a:t>media.php/912/thumbnails/34853.jpg.274708.jpg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28600" y="152400"/>
            <a:ext cx="9921875" cy="936625"/>
          </a:xfrm>
        </p:spPr>
        <p:txBody>
          <a:bodyPr/>
          <a:lstStyle/>
          <a:p>
            <a:pPr>
              <a:defRPr/>
            </a:pPr>
            <a:r>
              <a:rPr lang="en-US" dirty="0"/>
              <a:t>Fabrication:  </a:t>
            </a:r>
            <a:r>
              <a:rPr lang="en-US" dirty="0" err="1"/>
              <a:t>Schön</a:t>
            </a:r>
            <a:r>
              <a:rPr lang="en-US" dirty="0"/>
              <a:t>, cont’d</a:t>
            </a:r>
          </a:p>
        </p:txBody>
      </p:sp>
      <p:sp>
        <p:nvSpPr>
          <p:cNvPr id="35843" name="Rectangle 3"/>
          <p:cNvSpPr>
            <a:spLocks noGrp="1" noChangeArrowheads="1"/>
          </p:cNvSpPr>
          <p:nvPr>
            <p:ph type="body" idx="1"/>
          </p:nvPr>
        </p:nvSpPr>
        <p:spPr>
          <a:xfrm>
            <a:off x="122238" y="1546225"/>
            <a:ext cx="9953625" cy="6019800"/>
          </a:xfrm>
        </p:spPr>
        <p:txBody>
          <a:bodyPr/>
          <a:lstStyle/>
          <a:p>
            <a:pPr>
              <a:lnSpc>
                <a:spcPct val="115000"/>
              </a:lnSpc>
              <a:buFontTx/>
              <a:buNone/>
            </a:pPr>
            <a:r>
              <a:rPr lang="en-US" sz="1600" dirty="0"/>
              <a:t>Soon after he published his work, others in the physics community alleged that </a:t>
            </a:r>
            <a:br>
              <a:rPr lang="en-US" sz="1600" dirty="0"/>
            </a:br>
            <a:r>
              <a:rPr lang="en-US" sz="1600" dirty="0" err="1"/>
              <a:t>Schön's</a:t>
            </a:r>
            <a:r>
              <a:rPr lang="en-US" sz="1600" dirty="0"/>
              <a:t> data contained anomalies. In particular, they said the </a:t>
            </a:r>
            <a:r>
              <a:rPr lang="en-US" sz="1600" b="1" dirty="0"/>
              <a:t>data seemed overly precise</a:t>
            </a:r>
            <a:r>
              <a:rPr lang="en-US" sz="1600" dirty="0"/>
              <a:t>, </a:t>
            </a:r>
            <a:br>
              <a:rPr lang="en-US" sz="1600" dirty="0"/>
            </a:br>
            <a:r>
              <a:rPr lang="en-US" sz="1600" dirty="0"/>
              <a:t>and that some of it contradicted the prevailing understanding of physics. Professor Lydia </a:t>
            </a:r>
            <a:r>
              <a:rPr lang="en-US" sz="1600" dirty="0" err="1"/>
              <a:t>Sohn</a:t>
            </a:r>
            <a:r>
              <a:rPr lang="en-US" sz="1600" dirty="0"/>
              <a:t> (UC Berkeley), noticed that two experiments carried out at very different temperatures had identical noise. When the editors of </a:t>
            </a:r>
            <a:r>
              <a:rPr lang="en-US" sz="1600" i="1" dirty="0"/>
              <a:t>Nature</a:t>
            </a:r>
            <a:r>
              <a:rPr lang="en-US" sz="1600" dirty="0"/>
              <a:t> pointed this out to </a:t>
            </a:r>
            <a:r>
              <a:rPr lang="en-US" sz="1600" dirty="0" err="1"/>
              <a:t>Schön</a:t>
            </a:r>
            <a:r>
              <a:rPr lang="en-US" sz="1600" dirty="0"/>
              <a:t>, he claimed to have accidentally submitted the same graph twice. Paul </a:t>
            </a:r>
            <a:r>
              <a:rPr lang="en-US" sz="1600" dirty="0" err="1"/>
              <a:t>McEuen</a:t>
            </a:r>
            <a:r>
              <a:rPr lang="en-US" sz="1600" dirty="0"/>
              <a:t> (Cornell) then found the same noise in a paper describing a third experiment. More research by </a:t>
            </a:r>
            <a:r>
              <a:rPr lang="en-US" sz="1600" dirty="0" err="1"/>
              <a:t>McEuen</a:t>
            </a:r>
            <a:r>
              <a:rPr lang="en-US" sz="1600" dirty="0"/>
              <a:t>, </a:t>
            </a:r>
            <a:r>
              <a:rPr lang="en-US" sz="1600" dirty="0" err="1"/>
              <a:t>Sohn</a:t>
            </a:r>
            <a:r>
              <a:rPr lang="en-US" sz="1600" dirty="0"/>
              <a:t>, and others uncovered a number of examples of duplicate data in </a:t>
            </a:r>
            <a:r>
              <a:rPr lang="en-US" sz="1600" dirty="0" err="1"/>
              <a:t>Schön's</a:t>
            </a:r>
            <a:r>
              <a:rPr lang="en-US" sz="1600" dirty="0"/>
              <a:t> work. In total, 25 papers by </a:t>
            </a:r>
            <a:r>
              <a:rPr lang="en-US" sz="1600" dirty="0" err="1"/>
              <a:t>Schön</a:t>
            </a:r>
            <a:r>
              <a:rPr lang="en-US" sz="1600" dirty="0"/>
              <a:t> and 20 coauthors were considered suspect.</a:t>
            </a:r>
          </a:p>
        </p:txBody>
      </p:sp>
      <p:pic>
        <p:nvPicPr>
          <p:cNvPr id="35844" name="Picture 4"/>
          <p:cNvPicPr>
            <a:picLocks noChangeAspect="1" noChangeArrowheads="1"/>
          </p:cNvPicPr>
          <p:nvPr/>
        </p:nvPicPr>
        <p:blipFill>
          <a:blip r:embed="rId2" cstate="print"/>
          <a:srcRect/>
          <a:stretch>
            <a:fillRect/>
          </a:stretch>
        </p:blipFill>
        <p:spPr bwMode="auto">
          <a:xfrm>
            <a:off x="619125" y="4176713"/>
            <a:ext cx="2938463" cy="3254375"/>
          </a:xfrm>
          <a:prstGeom prst="rect">
            <a:avLst/>
          </a:prstGeom>
          <a:noFill/>
          <a:ln w="9525">
            <a:noFill/>
            <a:miter lim="800000"/>
            <a:headEnd/>
            <a:tailEnd/>
          </a:ln>
        </p:spPr>
      </p:pic>
      <p:pic>
        <p:nvPicPr>
          <p:cNvPr id="35845" name="Picture 5"/>
          <p:cNvPicPr>
            <a:picLocks noChangeAspect="1" noChangeArrowheads="1"/>
          </p:cNvPicPr>
          <p:nvPr/>
        </p:nvPicPr>
        <p:blipFill>
          <a:blip r:embed="rId3" cstate="print"/>
          <a:srcRect/>
          <a:stretch>
            <a:fillRect/>
          </a:stretch>
        </p:blipFill>
        <p:spPr bwMode="auto">
          <a:xfrm>
            <a:off x="6453188" y="4287838"/>
            <a:ext cx="2827337" cy="3122612"/>
          </a:xfrm>
          <a:prstGeom prst="rect">
            <a:avLst/>
          </a:prstGeom>
          <a:noFill/>
          <a:ln w="9525">
            <a:noFill/>
            <a:miter lim="800000"/>
            <a:headEnd/>
            <a:tailEnd/>
          </a:ln>
        </p:spPr>
      </p:pic>
      <p:sp>
        <p:nvSpPr>
          <p:cNvPr id="35846" name="Text Box 7"/>
          <p:cNvSpPr txBox="1">
            <a:spLocks noChangeArrowheads="1"/>
          </p:cNvSpPr>
          <p:nvPr/>
        </p:nvSpPr>
        <p:spPr bwMode="auto">
          <a:xfrm>
            <a:off x="3556000" y="4303713"/>
            <a:ext cx="1111250" cy="641350"/>
          </a:xfrm>
          <a:prstGeom prst="rect">
            <a:avLst/>
          </a:prstGeom>
          <a:noFill/>
          <a:ln w="9525">
            <a:noFill/>
            <a:miter lim="800000"/>
            <a:headEnd/>
            <a:tailEnd/>
          </a:ln>
        </p:spPr>
        <p:txBody>
          <a:bodyPr wrap="none">
            <a:spAutoFit/>
          </a:bodyPr>
          <a:lstStyle/>
          <a:p>
            <a:r>
              <a:rPr lang="en-US"/>
              <a:t>Paper #1</a:t>
            </a:r>
          </a:p>
          <a:p>
            <a:r>
              <a:rPr lang="en-US"/>
              <a:t>(</a:t>
            </a:r>
            <a:r>
              <a:rPr lang="en-US" i="1"/>
              <a:t>Nature</a:t>
            </a:r>
            <a:r>
              <a:rPr lang="en-US"/>
              <a:t>)</a:t>
            </a:r>
          </a:p>
        </p:txBody>
      </p:sp>
      <p:sp>
        <p:nvSpPr>
          <p:cNvPr id="35847" name="Text Box 9"/>
          <p:cNvSpPr txBox="1">
            <a:spLocks noChangeArrowheads="1"/>
          </p:cNvSpPr>
          <p:nvPr/>
        </p:nvSpPr>
        <p:spPr bwMode="auto">
          <a:xfrm>
            <a:off x="5219700" y="4303713"/>
            <a:ext cx="1149350" cy="641350"/>
          </a:xfrm>
          <a:prstGeom prst="rect">
            <a:avLst/>
          </a:prstGeom>
          <a:noFill/>
          <a:ln w="9525">
            <a:noFill/>
            <a:miter lim="800000"/>
            <a:headEnd/>
            <a:tailEnd/>
          </a:ln>
        </p:spPr>
        <p:txBody>
          <a:bodyPr wrap="none">
            <a:spAutoFit/>
          </a:bodyPr>
          <a:lstStyle/>
          <a:p>
            <a:r>
              <a:rPr lang="en-US"/>
              <a:t>Paper #2</a:t>
            </a:r>
          </a:p>
          <a:p>
            <a:r>
              <a:rPr lang="en-US"/>
              <a:t>(</a:t>
            </a:r>
            <a:r>
              <a:rPr lang="en-US" i="1"/>
              <a:t>Science</a:t>
            </a:r>
            <a:r>
              <a:rPr lang="en-US"/>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28600" y="152400"/>
            <a:ext cx="9921875" cy="936625"/>
          </a:xfrm>
        </p:spPr>
        <p:txBody>
          <a:bodyPr/>
          <a:lstStyle/>
          <a:p>
            <a:pPr>
              <a:defRPr/>
            </a:pPr>
            <a:r>
              <a:rPr lang="en-US" dirty="0"/>
              <a:t>Fabrication:  </a:t>
            </a:r>
            <a:r>
              <a:rPr lang="en-US" dirty="0" err="1"/>
              <a:t>Schön</a:t>
            </a:r>
            <a:r>
              <a:rPr lang="en-US" dirty="0"/>
              <a:t>, cont’d</a:t>
            </a:r>
          </a:p>
        </p:txBody>
      </p:sp>
      <p:sp>
        <p:nvSpPr>
          <p:cNvPr id="36867" name="Rectangle 3"/>
          <p:cNvSpPr>
            <a:spLocks noGrp="1" noChangeArrowheads="1"/>
          </p:cNvSpPr>
          <p:nvPr>
            <p:ph type="body" idx="1"/>
          </p:nvPr>
        </p:nvSpPr>
        <p:spPr>
          <a:xfrm>
            <a:off x="122238" y="2238876"/>
            <a:ext cx="9953625" cy="5101121"/>
          </a:xfrm>
        </p:spPr>
        <p:txBody>
          <a:bodyPr/>
          <a:lstStyle/>
          <a:p>
            <a:pPr>
              <a:lnSpc>
                <a:spcPct val="110000"/>
              </a:lnSpc>
              <a:spcBef>
                <a:spcPts val="1200"/>
              </a:spcBef>
              <a:buFontTx/>
              <a:buNone/>
            </a:pPr>
            <a:r>
              <a:rPr lang="en-US" sz="1800" dirty="0"/>
              <a:t>In May, 2002, Bell Labs appointed Malcolm Beasley (Stanford) to chair a committee to investigate possible scientific fraud. The committee sent questionnaires to all of </a:t>
            </a:r>
            <a:r>
              <a:rPr lang="en-US" sz="1800" dirty="0" err="1"/>
              <a:t>Schön's</a:t>
            </a:r>
            <a:r>
              <a:rPr lang="en-US" sz="1800" dirty="0"/>
              <a:t> coauthors, and interviewed his three principal coauthors (Z. </a:t>
            </a:r>
            <a:r>
              <a:rPr lang="en-US" sz="1800" dirty="0" err="1"/>
              <a:t>Bao</a:t>
            </a:r>
            <a:r>
              <a:rPr lang="en-US" sz="1800" dirty="0"/>
              <a:t>, Bertram </a:t>
            </a:r>
            <a:r>
              <a:rPr lang="en-US" sz="1800" dirty="0" err="1"/>
              <a:t>Batlogg</a:t>
            </a:r>
            <a:r>
              <a:rPr lang="en-US" sz="1800" dirty="0"/>
              <a:t>, and C. </a:t>
            </a:r>
            <a:r>
              <a:rPr lang="en-US" sz="1800" dirty="0" err="1"/>
              <a:t>Kloc</a:t>
            </a:r>
            <a:r>
              <a:rPr lang="en-US" sz="1800" dirty="0"/>
              <a:t>). They examined electronic drafts of the disputed papers, which included processed numeric data. They requested copies of raw data but found that </a:t>
            </a:r>
            <a:r>
              <a:rPr lang="en-US" sz="1800" b="1" i="1" dirty="0" err="1"/>
              <a:t>Schön</a:t>
            </a:r>
            <a:r>
              <a:rPr lang="en-US" sz="1800" b="1" i="1" dirty="0"/>
              <a:t> had kept no laboratory notebooks</a:t>
            </a:r>
            <a:r>
              <a:rPr lang="en-US" sz="1800" dirty="0"/>
              <a:t>. </a:t>
            </a:r>
            <a:r>
              <a:rPr lang="en-US" sz="1800" b="1" dirty="0"/>
              <a:t>His raw data files had been erased from his computer</a:t>
            </a:r>
            <a:r>
              <a:rPr lang="en-US" sz="1800" dirty="0"/>
              <a:t>. According to </a:t>
            </a:r>
            <a:r>
              <a:rPr lang="en-US" sz="1800" dirty="0" err="1"/>
              <a:t>Schön</a:t>
            </a:r>
            <a:r>
              <a:rPr lang="en-US" sz="1800" dirty="0"/>
              <a:t>, the files were erased because his computer had limited hard drive space. In addition, </a:t>
            </a:r>
            <a:r>
              <a:rPr lang="en-US" sz="1800" b="1" dirty="0"/>
              <a:t>all of his experimental samples had been discarded or damaged </a:t>
            </a:r>
            <a:r>
              <a:rPr lang="en-US" sz="1800" dirty="0"/>
              <a:t>beyond repair.</a:t>
            </a:r>
          </a:p>
          <a:p>
            <a:pPr>
              <a:lnSpc>
                <a:spcPct val="110000"/>
              </a:lnSpc>
              <a:spcBef>
                <a:spcPts val="1200"/>
              </a:spcBef>
              <a:buFontTx/>
              <a:buNone/>
            </a:pPr>
            <a:r>
              <a:rPr lang="en-US" sz="1800" dirty="0"/>
              <a:t>On September 25, 2002, the committee publicly released its report. The report contained details of </a:t>
            </a:r>
            <a:r>
              <a:rPr lang="en-US" sz="1800" b="1" dirty="0"/>
              <a:t>24 allegations of misconduct</a:t>
            </a:r>
            <a:r>
              <a:rPr lang="en-US" sz="1800" dirty="0"/>
              <a:t>. They found evidence of </a:t>
            </a:r>
            <a:r>
              <a:rPr lang="en-US" sz="1800" dirty="0" err="1"/>
              <a:t>Schön's</a:t>
            </a:r>
            <a:r>
              <a:rPr lang="en-US" sz="1800" dirty="0"/>
              <a:t> scientific misconduct in at least 16 of them. They found that whole data sets were “reused” in a number of different experiments. They also found that some of his graphs, which purportedly had been plotted from experimental data, had instead been produced using mathematical functions.</a:t>
            </a:r>
          </a:p>
          <a:p>
            <a:pPr>
              <a:lnSpc>
                <a:spcPct val="110000"/>
              </a:lnSpc>
              <a:spcBef>
                <a:spcPts val="1200"/>
              </a:spcBef>
              <a:buFontTx/>
              <a:buNone/>
            </a:pPr>
            <a:r>
              <a:rPr lang="en-US" sz="1800" i="1" dirty="0"/>
              <a:t>(From Wikipedia (accessed Sept. 2006), with minor changes.)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28600" y="152400"/>
            <a:ext cx="9921875" cy="936625"/>
          </a:xfrm>
        </p:spPr>
        <p:txBody>
          <a:bodyPr/>
          <a:lstStyle/>
          <a:p>
            <a:pPr>
              <a:defRPr/>
            </a:pPr>
            <a:r>
              <a:rPr lang="en-US" dirty="0"/>
              <a:t>Fabrication:  </a:t>
            </a:r>
            <a:r>
              <a:rPr lang="en-US" dirty="0" err="1"/>
              <a:t>Schön</a:t>
            </a:r>
            <a:r>
              <a:rPr lang="en-US" dirty="0"/>
              <a:t>, cont’d</a:t>
            </a:r>
          </a:p>
        </p:txBody>
      </p:sp>
      <p:sp>
        <p:nvSpPr>
          <p:cNvPr id="231427" name="Rectangle 3"/>
          <p:cNvSpPr>
            <a:spLocks noGrp="1" noChangeArrowheads="1"/>
          </p:cNvSpPr>
          <p:nvPr>
            <p:ph type="body" idx="1"/>
          </p:nvPr>
        </p:nvSpPr>
        <p:spPr>
          <a:xfrm>
            <a:off x="196850" y="1701781"/>
            <a:ext cx="9753600" cy="5888057"/>
          </a:xfrm>
        </p:spPr>
        <p:txBody>
          <a:bodyPr/>
          <a:lstStyle/>
          <a:p>
            <a:pPr>
              <a:lnSpc>
                <a:spcPct val="105000"/>
              </a:lnSpc>
              <a:buFontTx/>
              <a:buNone/>
              <a:defRPr/>
            </a:pPr>
            <a:r>
              <a:rPr lang="en-US" sz="1600" dirty="0"/>
              <a:t>The report found that all of the misdeeds had been performed by </a:t>
            </a:r>
            <a:r>
              <a:rPr lang="en-US" sz="1600" dirty="0" err="1"/>
              <a:t>Schön</a:t>
            </a:r>
            <a:r>
              <a:rPr lang="en-US" sz="1600" dirty="0"/>
              <a:t> alone. </a:t>
            </a:r>
            <a:br>
              <a:rPr lang="en-US" sz="1600" dirty="0"/>
            </a:br>
            <a:r>
              <a:rPr lang="en-US" sz="1600" dirty="0"/>
              <a:t>All coauthors were </a:t>
            </a:r>
            <a:r>
              <a:rPr lang="en-US" sz="1600" b="1" i="1" dirty="0"/>
              <a:t>completely exonerated of scientific misconduct</a:t>
            </a:r>
            <a:r>
              <a:rPr lang="en-US" sz="1600" dirty="0"/>
              <a:t>. </a:t>
            </a:r>
            <a:br>
              <a:rPr lang="en-US" sz="1600" dirty="0"/>
            </a:br>
            <a:r>
              <a:rPr lang="en-US" sz="1600" dirty="0"/>
              <a:t>However, it was unclear whether all of them had exercised sufficient professional responsibility </a:t>
            </a:r>
            <a:br>
              <a:rPr lang="en-US" sz="1600" dirty="0"/>
            </a:br>
            <a:r>
              <a:rPr lang="en-US" sz="1600" dirty="0"/>
              <a:t>in trusting the integrity of his data. Minor coauthors were found to have reasonably fulfilled their responsibilities, but the question was raised of whether Bertram </a:t>
            </a:r>
            <a:r>
              <a:rPr lang="en-US" sz="1600" dirty="0" err="1"/>
              <a:t>Batlog</a:t>
            </a:r>
            <a:r>
              <a:rPr lang="en-US" sz="1600" dirty="0"/>
              <a:t>, the leader of </a:t>
            </a:r>
            <a:r>
              <a:rPr lang="en-US" sz="1600" dirty="0" err="1"/>
              <a:t>Schön's</a:t>
            </a:r>
            <a:r>
              <a:rPr lang="en-US" sz="1600" dirty="0"/>
              <a:t> research group until mid 2000, was sufficiently critical. Although </a:t>
            </a:r>
            <a:r>
              <a:rPr lang="en-US" sz="1600" dirty="0" err="1"/>
              <a:t>Batlog</a:t>
            </a:r>
            <a:r>
              <a:rPr lang="en-US" sz="1600" dirty="0"/>
              <a:t>, professor at ETH Zurich since Sept. 2000, took appropriate action once concerns were explicitly raised to him, perhaps he should have more closely examined the results earlier, in view of their exceptional nature. </a:t>
            </a:r>
            <a:br>
              <a:rPr lang="en-US" sz="1600" dirty="0"/>
            </a:br>
            <a:r>
              <a:rPr lang="en-US" sz="1600" b="1" i="1" dirty="0"/>
              <a:t>There existed no general consensus on the responsibility of coauthors of a paper, so the committee declared itself unqualified to resolve this issue</a:t>
            </a:r>
            <a:r>
              <a:rPr lang="en-US" sz="1600" dirty="0"/>
              <a:t>. </a:t>
            </a:r>
            <a:br>
              <a:rPr lang="en-US" sz="1600" dirty="0"/>
            </a:br>
            <a:r>
              <a:rPr lang="en-US" sz="1600" dirty="0" err="1"/>
              <a:t>Batlog</a:t>
            </a:r>
            <a:r>
              <a:rPr lang="en-US" sz="1600" dirty="0"/>
              <a:t> was not formally reprimanded.   </a:t>
            </a:r>
            <a:br>
              <a:rPr lang="en-US" sz="1600" dirty="0"/>
            </a:br>
            <a:r>
              <a:rPr lang="en-US" sz="1600" i="1" dirty="0">
                <a:solidFill>
                  <a:srgbClr val="C00000"/>
                </a:solidFill>
                <a:effectLst>
                  <a:outerShdw blurRad="38100" dist="38100" dir="2700000" algn="tl">
                    <a:srgbClr val="C0C0C0"/>
                  </a:outerShdw>
                </a:effectLst>
              </a:rPr>
              <a:t>Please download and read the summary report from the course web page.</a:t>
            </a:r>
          </a:p>
          <a:p>
            <a:pPr>
              <a:lnSpc>
                <a:spcPct val="105000"/>
              </a:lnSpc>
              <a:defRPr/>
            </a:pPr>
            <a:endParaRPr lang="en-US" sz="800" dirty="0"/>
          </a:p>
          <a:p>
            <a:pPr>
              <a:lnSpc>
                <a:spcPct val="105000"/>
              </a:lnSpc>
              <a:buFontTx/>
              <a:buNone/>
              <a:defRPr/>
            </a:pPr>
            <a:r>
              <a:rPr lang="en-US" sz="1600" dirty="0"/>
              <a:t>Bell Labs fired </a:t>
            </a:r>
            <a:r>
              <a:rPr lang="en-US" sz="1600" dirty="0" err="1"/>
              <a:t>Schön</a:t>
            </a:r>
            <a:r>
              <a:rPr lang="en-US" sz="1600" dirty="0"/>
              <a:t> on the day they received the report. It was the first known case of fraud in the lab's history.</a:t>
            </a:r>
          </a:p>
          <a:p>
            <a:pPr>
              <a:lnSpc>
                <a:spcPct val="105000"/>
              </a:lnSpc>
              <a:buFontTx/>
              <a:buNone/>
              <a:defRPr/>
            </a:pPr>
            <a:r>
              <a:rPr lang="en-US" sz="1600" dirty="0" err="1"/>
              <a:t>Schön</a:t>
            </a:r>
            <a:r>
              <a:rPr lang="en-US" sz="1600" dirty="0"/>
              <a:t> was deprived of his doctoral degree by the University of Konstanz in June 2004, even though there was no indication that his work conducted as a student was related to his subsequent scandal at Bell Labs.  (</a:t>
            </a:r>
            <a:r>
              <a:rPr lang="en-US" sz="1600" dirty="0" err="1"/>
              <a:t>Schön</a:t>
            </a:r>
            <a:r>
              <a:rPr lang="en-US" sz="1600" dirty="0"/>
              <a:t> challenged the University, but a German court upheld the decision to rescind </a:t>
            </a:r>
            <a:r>
              <a:rPr lang="en-US" sz="1600" dirty="0" err="1"/>
              <a:t>Schön’s</a:t>
            </a:r>
            <a:r>
              <a:rPr lang="en-US" sz="1600" dirty="0"/>
              <a:t> doctoral title.)</a:t>
            </a:r>
          </a:p>
          <a:p>
            <a:pPr>
              <a:lnSpc>
                <a:spcPct val="105000"/>
              </a:lnSpc>
              <a:buFontTx/>
              <a:buNone/>
              <a:defRPr/>
            </a:pPr>
            <a:endParaRPr lang="en-US" sz="1000" dirty="0"/>
          </a:p>
          <a:p>
            <a:pPr>
              <a:lnSpc>
                <a:spcPct val="105000"/>
              </a:lnSpc>
              <a:spcBef>
                <a:spcPts val="0"/>
              </a:spcBef>
              <a:buFontTx/>
              <a:buNone/>
              <a:defRPr/>
            </a:pPr>
            <a:r>
              <a:rPr lang="en-US" sz="1600" dirty="0">
                <a:solidFill>
                  <a:schemeClr val="bg2"/>
                </a:solidFill>
              </a:rPr>
              <a:t>Do you consider the actions taken in this case satisfactory?  What additional actions would you suggest?</a:t>
            </a:r>
          </a:p>
          <a:p>
            <a:pPr>
              <a:lnSpc>
                <a:spcPct val="105000"/>
              </a:lnSpc>
              <a:buFontTx/>
              <a:buNone/>
              <a:defRPr/>
            </a:pPr>
            <a:r>
              <a:rPr lang="en-US" sz="1600" dirty="0">
                <a:solidFill>
                  <a:schemeClr val="bg2"/>
                </a:solidFill>
              </a:rPr>
              <a:t>What do you think of the University of Konstanz’s reaction to this scandal?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228600" y="152400"/>
            <a:ext cx="8769350" cy="936625"/>
          </a:xfrm>
        </p:spPr>
        <p:txBody>
          <a:bodyPr/>
          <a:lstStyle/>
          <a:p>
            <a:pPr>
              <a:defRPr/>
            </a:pPr>
            <a:r>
              <a:rPr lang="en-US"/>
              <a:t>What </a:t>
            </a:r>
            <a:r>
              <a:rPr lang="en-US" i="1"/>
              <a:t>IS</a:t>
            </a:r>
            <a:r>
              <a:rPr lang="en-US"/>
              <a:t> the Role of a Reviewer?</a:t>
            </a:r>
          </a:p>
        </p:txBody>
      </p:sp>
      <p:pic>
        <p:nvPicPr>
          <p:cNvPr id="38915" name="Picture 4"/>
          <p:cNvPicPr>
            <a:picLocks noChangeAspect="1" noChangeArrowheads="1"/>
          </p:cNvPicPr>
          <p:nvPr/>
        </p:nvPicPr>
        <p:blipFill>
          <a:blip r:embed="rId2" cstate="print"/>
          <a:srcRect/>
          <a:stretch>
            <a:fillRect/>
          </a:stretch>
        </p:blipFill>
        <p:spPr bwMode="auto">
          <a:xfrm>
            <a:off x="1554163" y="4387850"/>
            <a:ext cx="7004050" cy="3035300"/>
          </a:xfrm>
          <a:prstGeom prst="rect">
            <a:avLst/>
          </a:prstGeom>
          <a:noFill/>
          <a:ln w="9525">
            <a:noFill/>
            <a:miter lim="800000"/>
            <a:headEnd/>
            <a:tailEnd/>
          </a:ln>
        </p:spPr>
      </p:pic>
      <p:sp>
        <p:nvSpPr>
          <p:cNvPr id="260101" name="Rectangle 5"/>
          <p:cNvSpPr>
            <a:spLocks noChangeArrowheads="1"/>
          </p:cNvSpPr>
          <p:nvPr/>
        </p:nvSpPr>
        <p:spPr bwMode="auto">
          <a:xfrm>
            <a:off x="841375" y="1871663"/>
            <a:ext cx="8283575" cy="2360612"/>
          </a:xfrm>
          <a:prstGeom prst="rect">
            <a:avLst/>
          </a:prstGeom>
          <a:solidFill>
            <a:srgbClr val="B2B2B2"/>
          </a:solidFill>
          <a:ln w="12700">
            <a:solidFill>
              <a:schemeClr val="hlink"/>
            </a:solidFill>
            <a:miter lim="800000"/>
            <a:headEnd/>
            <a:tailEnd/>
          </a:ln>
          <a:effectLst>
            <a:outerShdw blurRad="50800" dist="38100" dir="2700000" algn="tl" rotWithShape="0">
              <a:prstClr val="black">
                <a:alpha val="40000"/>
              </a:prstClr>
            </a:outerShdw>
          </a:effectLst>
        </p:spPr>
        <p:txBody>
          <a:bodyPr>
            <a:spAutoFit/>
          </a:bodyPr>
          <a:lstStyle/>
          <a:p>
            <a:pPr>
              <a:lnSpc>
                <a:spcPct val="120000"/>
              </a:lnSpc>
              <a:spcBef>
                <a:spcPct val="30000"/>
              </a:spcBef>
              <a:defRPr/>
            </a:pPr>
            <a:r>
              <a:rPr lang="en-US">
                <a:solidFill>
                  <a:schemeClr val="accent2"/>
                </a:solidFill>
                <a:latin typeface="Trebuchet MS" pitchFamily="34" charset="0"/>
              </a:rPr>
              <a:t>“The Schön scandal provoked discussion in the scientific community about the </a:t>
            </a:r>
            <a:r>
              <a:rPr lang="en-US" b="1" i="1">
                <a:solidFill>
                  <a:schemeClr val="accent2"/>
                </a:solidFill>
                <a:latin typeface="Trebuchet MS" pitchFamily="34" charset="0"/>
              </a:rPr>
              <a:t>degree of responsibility of coauthors and reviewers of scientific papers</a:t>
            </a:r>
            <a:r>
              <a:rPr lang="en-US">
                <a:solidFill>
                  <a:schemeClr val="accent2"/>
                </a:solidFill>
                <a:latin typeface="Trebuchet MS" pitchFamily="34" charset="0"/>
              </a:rPr>
              <a:t>. </a:t>
            </a:r>
            <a:br>
              <a:rPr lang="en-US">
                <a:solidFill>
                  <a:schemeClr val="accent2"/>
                </a:solidFill>
                <a:latin typeface="Trebuchet MS" pitchFamily="34" charset="0"/>
              </a:rPr>
            </a:br>
            <a:r>
              <a:rPr lang="en-US" i="1">
                <a:solidFill>
                  <a:schemeClr val="accent2"/>
                </a:solidFill>
                <a:latin typeface="Trebuchet MS" pitchFamily="34" charset="0"/>
              </a:rPr>
              <a:t>Peer review is designed to find errors, as well as determine relevance and originality of papers, rather than detect fraud</a:t>
            </a:r>
            <a:r>
              <a:rPr lang="en-US">
                <a:solidFill>
                  <a:schemeClr val="accent2"/>
                </a:solidFill>
                <a:latin typeface="Trebuchet MS" pitchFamily="34" charset="0"/>
              </a:rPr>
              <a:t>. It was still disturbing to some that none of Schön's misrepresentations were caught by the peer review process.”</a:t>
            </a:r>
          </a:p>
          <a:p>
            <a:pPr>
              <a:lnSpc>
                <a:spcPct val="120000"/>
              </a:lnSpc>
              <a:spcBef>
                <a:spcPct val="30000"/>
              </a:spcBef>
              <a:defRPr/>
            </a:pPr>
            <a:r>
              <a:rPr lang="en-US" sz="1200" i="1">
                <a:solidFill>
                  <a:schemeClr val="accent2"/>
                </a:solidFill>
                <a:latin typeface="Trebuchet MS" pitchFamily="34" charset="0"/>
              </a:rPr>
              <a:t>(http://en.wikipedia.org/wiki/Jan_Hendrik_Sch%C3%B6n)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defRPr/>
            </a:pPr>
            <a:r>
              <a:rPr lang="en-US" dirty="0"/>
              <a:t>Local Case: </a:t>
            </a:r>
            <a:r>
              <a:rPr lang="en-US" dirty="0" err="1"/>
              <a:t>Schatten</a:t>
            </a:r>
            <a:endParaRPr lang="en-US" dirty="0"/>
          </a:p>
        </p:txBody>
      </p:sp>
      <p:sp>
        <p:nvSpPr>
          <p:cNvPr id="39939" name="Rectangle 3"/>
          <p:cNvSpPr>
            <a:spLocks noGrp="1" noChangeArrowheads="1"/>
          </p:cNvSpPr>
          <p:nvPr>
            <p:ph type="body" idx="1"/>
          </p:nvPr>
        </p:nvSpPr>
        <p:spPr>
          <a:xfrm>
            <a:off x="196850" y="1747838"/>
            <a:ext cx="9753600" cy="5842000"/>
          </a:xfrm>
        </p:spPr>
        <p:txBody>
          <a:bodyPr/>
          <a:lstStyle/>
          <a:p>
            <a:pPr>
              <a:lnSpc>
                <a:spcPct val="120000"/>
              </a:lnSpc>
              <a:spcBef>
                <a:spcPct val="40000"/>
              </a:spcBef>
              <a:buFontTx/>
              <a:buNone/>
            </a:pPr>
            <a:r>
              <a:rPr lang="en-US" sz="1800"/>
              <a:t>Gerald P. Schatten is a internationally reknowned stem cell researcher </a:t>
            </a:r>
            <a:br>
              <a:rPr lang="en-US" sz="1800"/>
            </a:br>
            <a:r>
              <a:rPr lang="en-US" sz="1800"/>
              <a:t>at the University of Pittsburgh.  His research during the last years has </a:t>
            </a:r>
            <a:br>
              <a:rPr lang="en-US" sz="1800"/>
            </a:br>
            <a:r>
              <a:rPr lang="en-US" sz="1800"/>
              <a:t>mainly focused on human reproduction and development and on </a:t>
            </a:r>
            <a:br>
              <a:rPr lang="en-US" sz="1800"/>
            </a:br>
            <a:r>
              <a:rPr lang="en-US" sz="1800"/>
              <a:t>potential medical therapies that use stem cell and gene therapy.</a:t>
            </a:r>
          </a:p>
          <a:p>
            <a:pPr>
              <a:lnSpc>
                <a:spcPct val="120000"/>
              </a:lnSpc>
              <a:spcBef>
                <a:spcPct val="40000"/>
              </a:spcBef>
              <a:buFontTx/>
              <a:buNone/>
            </a:pPr>
            <a:r>
              <a:rPr lang="en-US" sz="1800"/>
              <a:t>In 2005, Gerald Schatten came to widespread media attention when he </a:t>
            </a:r>
            <a:br>
              <a:rPr lang="en-US" sz="1800"/>
            </a:br>
            <a:r>
              <a:rPr lang="en-US" sz="1800"/>
              <a:t>broke off his 20 month collaboration with Hwang Woo-suk, a Korean </a:t>
            </a:r>
            <a:br>
              <a:rPr lang="en-US" sz="1800"/>
            </a:br>
            <a:r>
              <a:rPr lang="en-US" sz="1800"/>
              <a:t>stem cell researcher. </a:t>
            </a:r>
          </a:p>
          <a:p>
            <a:pPr>
              <a:lnSpc>
                <a:spcPct val="120000"/>
              </a:lnSpc>
              <a:spcBef>
                <a:spcPct val="40000"/>
              </a:spcBef>
              <a:buFontTx/>
              <a:buNone/>
            </a:pPr>
            <a:r>
              <a:rPr lang="en-US" sz="1800"/>
              <a:t>In an interview, Schatten commented that "my decision is grounded solely </a:t>
            </a:r>
            <a:br>
              <a:rPr lang="en-US" sz="1800"/>
            </a:br>
            <a:r>
              <a:rPr lang="en-US" sz="1800"/>
              <a:t>on concerns regarding oocyte (egg) donations in Dr. Hwang's research reported in 2004.“ This event led to a chain reaction of events, which has culminated in close scrutiny of the scientific validity of his joint work with Hwang. </a:t>
            </a:r>
          </a:p>
          <a:p>
            <a:pPr>
              <a:lnSpc>
                <a:spcPct val="120000"/>
              </a:lnSpc>
              <a:spcBef>
                <a:spcPct val="40000"/>
              </a:spcBef>
              <a:buFontTx/>
              <a:buNone/>
            </a:pPr>
            <a:r>
              <a:rPr lang="en-US" sz="1800"/>
              <a:t>He has since requested that the editors of </a:t>
            </a:r>
            <a:r>
              <a:rPr lang="en-US" sz="1800" i="1"/>
              <a:t>Science</a:t>
            </a:r>
            <a:r>
              <a:rPr lang="en-US" sz="1800"/>
              <a:t> remove his name from a joint paper he wrote with Hwang (and 23 other co-authors) in June 2005. While the journal normally requires requests from all the authors of a paper, the article will be retracted in any case, because of the situation. </a:t>
            </a:r>
          </a:p>
          <a:p>
            <a:pPr>
              <a:lnSpc>
                <a:spcPct val="120000"/>
              </a:lnSpc>
              <a:spcBef>
                <a:spcPct val="40000"/>
              </a:spcBef>
              <a:buFontTx/>
              <a:buNone/>
            </a:pPr>
            <a:r>
              <a:rPr lang="en-US" sz="1600" i="1"/>
              <a:t>(From: Wikipedia, accessed Sept. 2006)</a:t>
            </a:r>
          </a:p>
        </p:txBody>
      </p:sp>
      <p:pic>
        <p:nvPicPr>
          <p:cNvPr id="233476" name="Picture 4"/>
          <p:cNvPicPr>
            <a:picLocks noChangeAspect="1" noChangeArrowheads="1"/>
          </p:cNvPicPr>
          <p:nvPr/>
        </p:nvPicPr>
        <p:blipFill>
          <a:blip r:embed="rId2" cstate="print"/>
          <a:srcRect/>
          <a:stretch>
            <a:fillRect/>
          </a:stretch>
        </p:blipFill>
        <p:spPr bwMode="auto">
          <a:xfrm>
            <a:off x="8172450" y="1873250"/>
            <a:ext cx="1620838" cy="2347913"/>
          </a:xfrm>
          <a:prstGeom prst="rect">
            <a:avLst/>
          </a:prstGeom>
          <a:noFill/>
          <a:ln w="9525">
            <a:solidFill>
              <a:schemeClr val="bg2"/>
            </a:solidFill>
            <a:miter lim="800000"/>
            <a:headEnd/>
            <a:tailEnd/>
          </a:ln>
          <a:effectLst>
            <a:outerShdw blurRad="127000" dist="152400" dir="2700000" algn="tl" rotWithShape="0">
              <a:prstClr val="black">
                <a:alpha val="40000"/>
              </a:prstClr>
            </a:outerShdw>
          </a:effectLst>
        </p:spPr>
      </p:pic>
      <p:sp>
        <p:nvSpPr>
          <p:cNvPr id="39941" name="Text Box 5"/>
          <p:cNvSpPr txBox="1">
            <a:spLocks noChangeArrowheads="1"/>
          </p:cNvSpPr>
          <p:nvPr/>
        </p:nvSpPr>
        <p:spPr bwMode="auto">
          <a:xfrm>
            <a:off x="8067675" y="4279900"/>
            <a:ext cx="1930400" cy="365125"/>
          </a:xfrm>
          <a:prstGeom prst="rect">
            <a:avLst/>
          </a:prstGeom>
          <a:noFill/>
          <a:ln w="9525">
            <a:noFill/>
            <a:miter lim="800000"/>
            <a:headEnd/>
            <a:tailEnd/>
          </a:ln>
        </p:spPr>
        <p:txBody>
          <a:bodyPr wrap="none">
            <a:spAutoFit/>
          </a:bodyPr>
          <a:lstStyle/>
          <a:p>
            <a:r>
              <a:rPr lang="en-US" sz="900" i="1"/>
              <a:t>http://www.pdc.magee.edu/assets/</a:t>
            </a:r>
            <a:br>
              <a:rPr lang="en-US" sz="900" i="1"/>
            </a:br>
            <a:r>
              <a:rPr lang="en-US" sz="900" i="1"/>
              <a:t>images/schatten05.jpg</a:t>
            </a:r>
          </a:p>
        </p:txBody>
      </p:sp>
      <p:pic>
        <p:nvPicPr>
          <p:cNvPr id="6" name="Picture 5" descr="PittSeal.gif"/>
          <p:cNvPicPr>
            <a:picLocks noChangeAspect="1"/>
          </p:cNvPicPr>
          <p:nvPr/>
        </p:nvPicPr>
        <p:blipFill>
          <a:blip r:embed="rId3" cstate="print"/>
          <a:stretch>
            <a:fillRect/>
          </a:stretch>
        </p:blipFill>
        <p:spPr>
          <a:xfrm>
            <a:off x="6960010" y="65316"/>
            <a:ext cx="1155295" cy="1150205"/>
          </a:xfrm>
          <a:prstGeom prst="rect">
            <a:avLst/>
          </a:prstGeom>
          <a:effectLst>
            <a:reflection blurRad="6350" stA="50000" endA="300" endPos="38500" dist="50800" dir="5400000" sy="-100000" algn="bl" rotWithShape="0"/>
          </a:effectLst>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a:defRPr/>
            </a:pPr>
            <a:r>
              <a:rPr lang="en-US" dirty="0" err="1"/>
              <a:t>Schatten</a:t>
            </a:r>
            <a:r>
              <a:rPr lang="en-US" dirty="0"/>
              <a:t>, cont’d</a:t>
            </a:r>
          </a:p>
        </p:txBody>
      </p:sp>
      <p:sp>
        <p:nvSpPr>
          <p:cNvPr id="40963" name="Rectangle 3"/>
          <p:cNvSpPr>
            <a:spLocks noGrp="1" noChangeArrowheads="1"/>
          </p:cNvSpPr>
          <p:nvPr>
            <p:ph type="body" idx="1"/>
          </p:nvPr>
        </p:nvSpPr>
        <p:spPr>
          <a:xfrm>
            <a:off x="196850" y="1776413"/>
            <a:ext cx="9753600" cy="5842000"/>
          </a:xfrm>
        </p:spPr>
        <p:txBody>
          <a:bodyPr/>
          <a:lstStyle/>
          <a:p>
            <a:pPr>
              <a:lnSpc>
                <a:spcPct val="105000"/>
              </a:lnSpc>
              <a:buFontTx/>
              <a:buNone/>
            </a:pPr>
            <a:r>
              <a:rPr lang="en-US" sz="1600" b="1" dirty="0"/>
              <a:t>Retraction of Hwang </a:t>
            </a:r>
            <a:r>
              <a:rPr lang="en-US" sz="1600" b="1" i="1" dirty="0"/>
              <a:t>et al.</a:t>
            </a:r>
            <a:r>
              <a:rPr lang="en-US" sz="1600" b="1" dirty="0"/>
              <a:t>, </a:t>
            </a:r>
            <a:r>
              <a:rPr lang="en-US" sz="1600" b="1" i="1" dirty="0"/>
              <a:t>Science</a:t>
            </a:r>
            <a:r>
              <a:rPr lang="en-US" sz="1600" b="1" dirty="0"/>
              <a:t> 308 (5729) 1777-1783 </a:t>
            </a:r>
            <a:br>
              <a:rPr lang="en-US" sz="1600" b="1" dirty="0"/>
            </a:br>
            <a:r>
              <a:rPr lang="en-US" sz="1600" b="1" dirty="0"/>
              <a:t>and</a:t>
            </a:r>
            <a:r>
              <a:rPr lang="en-US" sz="1600" dirty="0"/>
              <a:t> </a:t>
            </a:r>
            <a:r>
              <a:rPr lang="en-US" sz="1600" b="1" dirty="0"/>
              <a:t>of Hwang </a:t>
            </a:r>
            <a:r>
              <a:rPr lang="en-US" sz="1600" b="1" i="1" dirty="0"/>
              <a:t>et al.</a:t>
            </a:r>
            <a:r>
              <a:rPr lang="en-US" sz="1600" b="1" dirty="0"/>
              <a:t>, </a:t>
            </a:r>
            <a:r>
              <a:rPr lang="en-US" sz="1600" b="1" i="1" dirty="0"/>
              <a:t>Science</a:t>
            </a:r>
            <a:r>
              <a:rPr lang="en-US" sz="1600" b="1" dirty="0"/>
              <a:t> 303 (5664) 1669-1674.</a:t>
            </a:r>
            <a:r>
              <a:rPr lang="en-US" sz="1600" dirty="0"/>
              <a:t> </a:t>
            </a:r>
            <a:r>
              <a:rPr lang="en-US" sz="1600" b="1" dirty="0"/>
              <a:t>Editorial Retraction:</a:t>
            </a:r>
          </a:p>
          <a:p>
            <a:pPr>
              <a:lnSpc>
                <a:spcPct val="105000"/>
              </a:lnSpc>
              <a:buFontTx/>
              <a:buNone/>
            </a:pPr>
            <a:r>
              <a:rPr lang="en-US" sz="1600" dirty="0"/>
              <a:t>“The final report from the investigation committee of Seoul National University </a:t>
            </a:r>
            <a:br>
              <a:rPr lang="en-US" sz="1600" dirty="0"/>
            </a:br>
            <a:r>
              <a:rPr lang="en-US" sz="1600" dirty="0"/>
              <a:t> has concluded that the authors of two papers published in </a:t>
            </a:r>
            <a:r>
              <a:rPr lang="en-US" sz="1600" i="1" dirty="0"/>
              <a:t>Science</a:t>
            </a:r>
            <a:r>
              <a:rPr lang="en-US" sz="1600" dirty="0"/>
              <a:t> have </a:t>
            </a:r>
            <a:br>
              <a:rPr lang="en-US" sz="1600" dirty="0"/>
            </a:br>
            <a:r>
              <a:rPr lang="en-US" sz="1600" i="1" u="sng" dirty="0">
                <a:solidFill>
                  <a:srgbClr val="C00000"/>
                </a:solidFill>
              </a:rPr>
              <a:t>engaged in research misconduct and that the papers contain fabricated data</a:t>
            </a:r>
            <a:r>
              <a:rPr lang="en-US" sz="1600" dirty="0"/>
              <a:t>. </a:t>
            </a:r>
            <a:br>
              <a:rPr lang="en-US" sz="1600" dirty="0"/>
            </a:br>
            <a:r>
              <a:rPr lang="en-US" sz="1600" dirty="0"/>
              <a:t>With regard to Hwang </a:t>
            </a:r>
            <a:r>
              <a:rPr lang="en-US" sz="1600" i="1" dirty="0"/>
              <a:t>et al.</a:t>
            </a:r>
            <a:r>
              <a:rPr lang="en-US" sz="1600" dirty="0"/>
              <a:t>, 2004, the Investigation Committee reported </a:t>
            </a:r>
            <a:br>
              <a:rPr lang="en-US" sz="1600" dirty="0"/>
            </a:br>
            <a:r>
              <a:rPr lang="en-US" sz="1600" dirty="0"/>
              <a:t>that the data […] are invalid because they are the result of fabrication […]. </a:t>
            </a:r>
            <a:br>
              <a:rPr lang="en-US" sz="1600" dirty="0"/>
            </a:br>
            <a:r>
              <a:rPr lang="en-US" sz="1600" dirty="0"/>
              <a:t>Further, the committee found that the claim in Hwang </a:t>
            </a:r>
            <a:r>
              <a:rPr lang="en-US" sz="1600" i="1" dirty="0"/>
              <a:t>et al.</a:t>
            </a:r>
            <a:r>
              <a:rPr lang="en-US" sz="1600" dirty="0"/>
              <a:t>, 2005 that </a:t>
            </a:r>
            <a:br>
              <a:rPr lang="en-US" sz="1600" dirty="0"/>
            </a:br>
            <a:r>
              <a:rPr lang="en-US" sz="1600" dirty="0"/>
              <a:t>11 patient-specific embryonic stem cells line were derived from cloned </a:t>
            </a:r>
            <a:br>
              <a:rPr lang="en-US" sz="1600" dirty="0"/>
            </a:br>
            <a:r>
              <a:rPr lang="en-US" sz="1600" dirty="0" err="1"/>
              <a:t>blastocystsis</a:t>
            </a:r>
            <a:r>
              <a:rPr lang="en-US" sz="1600" dirty="0"/>
              <a:t> based on fabricated data. […] </a:t>
            </a:r>
          </a:p>
          <a:p>
            <a:pPr>
              <a:lnSpc>
                <a:spcPct val="105000"/>
              </a:lnSpc>
              <a:buFontTx/>
              <a:buNone/>
            </a:pPr>
            <a:r>
              <a:rPr lang="en-US" sz="1600" dirty="0"/>
              <a:t>Because the final report of the […] investigation indicated that a significant amount of the data presented in both papers is fabricated, the editors of </a:t>
            </a:r>
            <a:r>
              <a:rPr lang="en-US" sz="1600" i="1" dirty="0"/>
              <a:t>Science</a:t>
            </a:r>
            <a:r>
              <a:rPr lang="en-US" sz="1600" dirty="0"/>
              <a:t> feel that an immediate and unconditional retraction of both papers is needed. We therefore retract these two papers and advise the scientific community that the results reported in them are deemed to be invalid.</a:t>
            </a:r>
          </a:p>
          <a:p>
            <a:pPr>
              <a:lnSpc>
                <a:spcPct val="105000"/>
              </a:lnSpc>
              <a:buFontTx/>
              <a:buNone/>
            </a:pPr>
            <a:r>
              <a:rPr lang="en-US" sz="1600" dirty="0"/>
              <a:t>As we post this retraction, seven of the 15 authors of Hwang </a:t>
            </a:r>
            <a:r>
              <a:rPr lang="en-US" sz="1600" i="1" dirty="0"/>
              <a:t>et al.</a:t>
            </a:r>
            <a:r>
              <a:rPr lang="en-US" sz="1600" dirty="0"/>
              <a:t>, 2004 (</a:t>
            </a:r>
            <a:r>
              <a:rPr lang="en-US" sz="1600" dirty="0">
                <a:hlinkClick r:id="rId2"/>
              </a:rPr>
              <a:t>2</a:t>
            </a:r>
            <a:r>
              <a:rPr lang="en-US" sz="1600" dirty="0"/>
              <a:t>) have agreed to retract their paper. All of the authors of Hwang </a:t>
            </a:r>
            <a:r>
              <a:rPr lang="en-US" sz="1600" i="1" dirty="0"/>
              <a:t>et al.</a:t>
            </a:r>
            <a:r>
              <a:rPr lang="en-US" sz="1600" dirty="0"/>
              <a:t>, 2005 (</a:t>
            </a:r>
            <a:r>
              <a:rPr lang="en-US" sz="1600" dirty="0">
                <a:hlinkClick r:id="rId2"/>
              </a:rPr>
              <a:t>3</a:t>
            </a:r>
            <a:r>
              <a:rPr lang="en-US" sz="1600" dirty="0"/>
              <a:t>) have agreed to retract their paper.</a:t>
            </a:r>
          </a:p>
          <a:p>
            <a:pPr>
              <a:lnSpc>
                <a:spcPct val="105000"/>
              </a:lnSpc>
              <a:buFontTx/>
              <a:buNone/>
            </a:pPr>
            <a:r>
              <a:rPr lang="en-US" sz="1600" i="1" dirty="0">
                <a:solidFill>
                  <a:srgbClr val="C00000"/>
                </a:solidFill>
              </a:rPr>
              <a:t>Science</a:t>
            </a:r>
            <a:r>
              <a:rPr lang="en-US" sz="1600" dirty="0">
                <a:solidFill>
                  <a:srgbClr val="C00000"/>
                </a:solidFill>
              </a:rPr>
              <a:t> regrets the time that the peer reviewers and others spent evaluating these papers as well as the time and resources that the scientific community may have spent trying to replicate these </a:t>
            </a:r>
            <a:r>
              <a:rPr lang="en-US" sz="1600">
                <a:solidFill>
                  <a:srgbClr val="C00000"/>
                </a:solidFill>
              </a:rPr>
              <a:t>results.”</a:t>
            </a:r>
            <a:endParaRPr lang="en-US" sz="1600" dirty="0">
              <a:solidFill>
                <a:srgbClr val="C00000"/>
              </a:solidFill>
            </a:endParaRPr>
          </a:p>
          <a:p>
            <a:pPr>
              <a:lnSpc>
                <a:spcPct val="105000"/>
              </a:lnSpc>
              <a:buFontTx/>
              <a:buNone/>
            </a:pPr>
            <a:r>
              <a:rPr lang="en-US" sz="1400" i="1" dirty="0"/>
              <a:t>(From: </a:t>
            </a:r>
            <a:r>
              <a:rPr lang="en-US" sz="1600" i="1" dirty="0">
                <a:hlinkClick r:id="rId2"/>
              </a:rPr>
              <a:t>http://www.sciencemag.org/cgi/content/full/311/5759/335b</a:t>
            </a:r>
            <a:r>
              <a:rPr lang="en-US" sz="1600" i="1" dirty="0"/>
              <a:t> with minor changes/omissions)</a:t>
            </a:r>
          </a:p>
        </p:txBody>
      </p:sp>
      <p:pic>
        <p:nvPicPr>
          <p:cNvPr id="257029" name="Picture 5"/>
          <p:cNvPicPr>
            <a:picLocks noChangeAspect="1" noChangeArrowheads="1"/>
          </p:cNvPicPr>
          <p:nvPr/>
        </p:nvPicPr>
        <p:blipFill>
          <a:blip r:embed="rId3" cstate="print"/>
          <a:srcRect/>
          <a:stretch>
            <a:fillRect/>
          </a:stretch>
        </p:blipFill>
        <p:spPr bwMode="auto">
          <a:xfrm>
            <a:off x="7834313" y="1835150"/>
            <a:ext cx="2178050" cy="25749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a:defRPr/>
            </a:pPr>
            <a:r>
              <a:rPr lang="en-US" dirty="0" err="1"/>
              <a:t>Schatten</a:t>
            </a:r>
            <a:r>
              <a:rPr lang="en-US" dirty="0"/>
              <a:t>, cont’d</a:t>
            </a:r>
          </a:p>
        </p:txBody>
      </p:sp>
      <p:sp>
        <p:nvSpPr>
          <p:cNvPr id="254979" name="Rectangle 3"/>
          <p:cNvSpPr>
            <a:spLocks noGrp="1" noChangeArrowheads="1"/>
          </p:cNvSpPr>
          <p:nvPr>
            <p:ph type="body" idx="1"/>
          </p:nvPr>
        </p:nvSpPr>
        <p:spPr>
          <a:xfrm>
            <a:off x="196850" y="1711325"/>
            <a:ext cx="9753600" cy="5905500"/>
          </a:xfrm>
        </p:spPr>
        <p:txBody>
          <a:bodyPr/>
          <a:lstStyle/>
          <a:p>
            <a:pPr>
              <a:lnSpc>
                <a:spcPct val="105000"/>
              </a:lnSpc>
              <a:buFontTx/>
              <a:buNone/>
              <a:defRPr/>
            </a:pPr>
            <a:r>
              <a:rPr lang="en-US" sz="1600" dirty="0"/>
              <a:t>Because the controversies surrounding his collaboration with Hwang Woo-</a:t>
            </a:r>
            <a:r>
              <a:rPr lang="en-US" sz="1600" dirty="0" err="1"/>
              <a:t>Suk</a:t>
            </a:r>
            <a:r>
              <a:rPr lang="en-US" sz="1600" dirty="0"/>
              <a:t>, </a:t>
            </a:r>
            <a:br>
              <a:rPr lang="en-US" sz="1600" dirty="0"/>
            </a:br>
            <a:r>
              <a:rPr lang="en-US" sz="1600" dirty="0">
                <a:solidFill>
                  <a:srgbClr val="C00000"/>
                </a:solidFill>
              </a:rPr>
              <a:t>Dr. </a:t>
            </a:r>
            <a:r>
              <a:rPr lang="en-US" sz="1600" dirty="0" err="1">
                <a:solidFill>
                  <a:srgbClr val="C00000"/>
                </a:solidFill>
              </a:rPr>
              <a:t>Schatten</a:t>
            </a:r>
            <a:r>
              <a:rPr lang="en-US" sz="1600" dirty="0">
                <a:solidFill>
                  <a:srgbClr val="C00000"/>
                </a:solidFill>
              </a:rPr>
              <a:t> was the subject of an investigation by this university</a:t>
            </a:r>
            <a:r>
              <a:rPr lang="en-US" sz="1600" dirty="0"/>
              <a:t>, which </a:t>
            </a:r>
            <a:br>
              <a:rPr lang="en-US" sz="1600" dirty="0"/>
            </a:br>
            <a:r>
              <a:rPr lang="en-US" sz="1600" dirty="0"/>
              <a:t>was finished in February 2006. </a:t>
            </a:r>
          </a:p>
          <a:p>
            <a:pPr>
              <a:lnSpc>
                <a:spcPct val="105000"/>
              </a:lnSpc>
              <a:buFontTx/>
              <a:buNone/>
              <a:defRPr/>
            </a:pPr>
            <a:r>
              <a:rPr lang="en-US" sz="1600" dirty="0"/>
              <a:t>The investigation committee concluded that Gerald </a:t>
            </a:r>
            <a:r>
              <a:rPr lang="en-US" sz="1600" dirty="0" err="1"/>
              <a:t>Schatten</a:t>
            </a:r>
            <a:r>
              <a:rPr lang="en-US" sz="1600" dirty="0"/>
              <a:t> was </a:t>
            </a:r>
            <a:r>
              <a:rPr lang="en-US" sz="1600" b="1" i="1" dirty="0">
                <a:solidFill>
                  <a:srgbClr val="C00000"/>
                </a:solidFill>
              </a:rPr>
              <a:t>not guilty</a:t>
            </a:r>
            <a:r>
              <a:rPr lang="en-US" sz="1600" i="1" dirty="0">
                <a:solidFill>
                  <a:srgbClr val="C00000"/>
                </a:solidFill>
              </a:rPr>
              <a:t> of </a:t>
            </a:r>
            <a:br>
              <a:rPr lang="en-US" sz="1600" i="1" dirty="0">
                <a:solidFill>
                  <a:srgbClr val="C00000"/>
                </a:solidFill>
              </a:rPr>
            </a:br>
            <a:r>
              <a:rPr lang="en-US" sz="1600" i="1" u="sng" dirty="0">
                <a:solidFill>
                  <a:srgbClr val="C00000"/>
                </a:solidFill>
              </a:rPr>
              <a:t>scientific misconduct </a:t>
            </a:r>
            <a:r>
              <a:rPr lang="en-US" sz="1600" dirty="0"/>
              <a:t>because he had not known of the fraudulent data in </a:t>
            </a:r>
            <a:br>
              <a:rPr lang="en-US" sz="1600" dirty="0"/>
            </a:br>
            <a:r>
              <a:rPr lang="en-US" sz="1600" dirty="0"/>
              <a:t>their 2005 paper and because he reacted swiftly when he discovered the </a:t>
            </a:r>
            <a:br>
              <a:rPr lang="en-US" sz="1600" dirty="0"/>
            </a:br>
            <a:r>
              <a:rPr lang="en-US" sz="1600" dirty="0"/>
              <a:t>severe problems with the paper. </a:t>
            </a:r>
          </a:p>
          <a:p>
            <a:pPr>
              <a:lnSpc>
                <a:spcPct val="105000"/>
              </a:lnSpc>
              <a:buFontTx/>
              <a:buNone/>
              <a:defRPr/>
            </a:pPr>
            <a:r>
              <a:rPr lang="en-US" sz="1600" dirty="0"/>
              <a:t>The committee, however, thought it was troublesome that Dr. </a:t>
            </a:r>
            <a:r>
              <a:rPr lang="en-US" sz="1600" dirty="0" err="1"/>
              <a:t>Schatten</a:t>
            </a:r>
            <a:r>
              <a:rPr lang="en-US" sz="1600" dirty="0"/>
              <a:t> was </a:t>
            </a:r>
            <a:br>
              <a:rPr lang="en-US" sz="1600" dirty="0"/>
            </a:br>
            <a:r>
              <a:rPr lang="en-US" sz="1600" dirty="0"/>
              <a:t>not more familiar with the data in both the 2005 </a:t>
            </a:r>
            <a:r>
              <a:rPr lang="en-US" sz="1600" i="1" dirty="0"/>
              <a:t>Science</a:t>
            </a:r>
            <a:r>
              <a:rPr lang="en-US" sz="1600" dirty="0"/>
              <a:t> paper and the paper </a:t>
            </a:r>
            <a:br>
              <a:rPr lang="en-US" sz="1600" dirty="0"/>
            </a:br>
            <a:r>
              <a:rPr lang="en-US" sz="1600" dirty="0"/>
              <a:t>describing cloning of the dog </a:t>
            </a:r>
            <a:r>
              <a:rPr lang="en-US" sz="1600" dirty="0" err="1"/>
              <a:t>Snuppy</a:t>
            </a:r>
            <a:r>
              <a:rPr lang="en-US" sz="1600" dirty="0"/>
              <a:t>, of which he also was a co-author. </a:t>
            </a:r>
          </a:p>
          <a:p>
            <a:pPr>
              <a:lnSpc>
                <a:spcPct val="105000"/>
              </a:lnSpc>
              <a:buFontTx/>
              <a:buNone/>
              <a:defRPr/>
            </a:pPr>
            <a:r>
              <a:rPr lang="en-US" sz="1600" dirty="0"/>
              <a:t>In the first case, Dr. </a:t>
            </a:r>
            <a:r>
              <a:rPr lang="en-US" sz="1600" dirty="0" err="1"/>
              <a:t>Schatten</a:t>
            </a:r>
            <a:r>
              <a:rPr lang="en-US" sz="1600" dirty="0"/>
              <a:t> may have become suspicious of the data had he paid more </a:t>
            </a:r>
            <a:br>
              <a:rPr lang="en-US" sz="1600" dirty="0"/>
            </a:br>
            <a:r>
              <a:rPr lang="en-US" sz="1600" dirty="0"/>
              <a:t>attention and in the second case, his only contribution (according to himself) was the </a:t>
            </a:r>
            <a:br>
              <a:rPr lang="en-US" sz="1600" dirty="0"/>
            </a:br>
            <a:r>
              <a:rPr lang="en-US" sz="1600" dirty="0"/>
              <a:t>suggestion that a professional photographer be hired to photograph the cloned dog. </a:t>
            </a:r>
          </a:p>
          <a:p>
            <a:pPr>
              <a:lnSpc>
                <a:spcPct val="105000"/>
              </a:lnSpc>
              <a:buFontTx/>
              <a:buNone/>
              <a:defRPr/>
            </a:pPr>
            <a:r>
              <a:rPr lang="en-US" sz="1600" dirty="0"/>
              <a:t>Because Dr. </a:t>
            </a:r>
            <a:r>
              <a:rPr lang="en-US" sz="1600" dirty="0" err="1"/>
              <a:t>Schatten</a:t>
            </a:r>
            <a:r>
              <a:rPr lang="en-US" sz="1600" dirty="0"/>
              <a:t> apparently took significant credit (being a co-author on these high impact papers) for only small contributions, the committee did accuse him of </a:t>
            </a:r>
            <a:r>
              <a:rPr lang="en-US" sz="1600" i="1" u="sng" dirty="0">
                <a:solidFill>
                  <a:srgbClr val="C00000"/>
                </a:solidFill>
              </a:rPr>
              <a:t>scientific misbehavior</a:t>
            </a:r>
            <a:r>
              <a:rPr lang="en-US" sz="1600" dirty="0"/>
              <a:t>. Whether or not Dr. </a:t>
            </a:r>
            <a:r>
              <a:rPr lang="en-US" sz="1600" dirty="0" err="1"/>
              <a:t>Schatten</a:t>
            </a:r>
            <a:r>
              <a:rPr lang="en-US" sz="1600" dirty="0"/>
              <a:t> will face any disciplinary actions is up to the board of the University and is currently unknown.   (It was reported in the Seoul Times that Gerald </a:t>
            </a:r>
            <a:r>
              <a:rPr lang="en-US" sz="1600" dirty="0" err="1"/>
              <a:t>Schatten</a:t>
            </a:r>
            <a:r>
              <a:rPr lang="en-US" sz="1600" dirty="0"/>
              <a:t> is being sought by the prosecution in the case of Hwang Woo-</a:t>
            </a:r>
            <a:r>
              <a:rPr lang="en-US" sz="1600" dirty="0" err="1"/>
              <a:t>Suk</a:t>
            </a:r>
            <a:r>
              <a:rPr lang="en-US" sz="1600" dirty="0"/>
              <a:t> and the fabrication of stem cell results. According to this report Gerald </a:t>
            </a:r>
            <a:r>
              <a:rPr lang="en-US" sz="1600" dirty="0" err="1"/>
              <a:t>Schatten</a:t>
            </a:r>
            <a:r>
              <a:rPr lang="en-US" sz="1600" dirty="0"/>
              <a:t> had failed to reply to the prosecution's request to-date (January 2006).</a:t>
            </a:r>
          </a:p>
          <a:p>
            <a:pPr>
              <a:lnSpc>
                <a:spcPct val="105000"/>
              </a:lnSpc>
              <a:buFontTx/>
              <a:buNone/>
              <a:defRPr/>
            </a:pPr>
            <a:r>
              <a:rPr lang="en-US" sz="1400" i="1" dirty="0"/>
              <a:t>(From: Wikipedia, accessed Sept. 2006)</a:t>
            </a:r>
          </a:p>
          <a:p>
            <a:pPr>
              <a:lnSpc>
                <a:spcPct val="105000"/>
              </a:lnSpc>
              <a:buFontTx/>
              <a:buNone/>
              <a:defRPr/>
            </a:pPr>
            <a:r>
              <a:rPr lang="en-US" sz="1200" i="1" dirty="0">
                <a:solidFill>
                  <a:srgbClr val="FF0000"/>
                </a:solidFill>
                <a:effectLst>
                  <a:outerShdw blurRad="38100" dist="38100" dir="2700000" algn="tl">
                    <a:srgbClr val="C0C0C0"/>
                  </a:outerShdw>
                </a:effectLst>
              </a:rPr>
              <a:t>Please also read the final report of the </a:t>
            </a:r>
            <a:r>
              <a:rPr lang="en-US" sz="1200" i="1" dirty="0" err="1">
                <a:solidFill>
                  <a:srgbClr val="FF0000"/>
                </a:solidFill>
                <a:effectLst>
                  <a:outerShdw blurRad="38100" dist="38100" dir="2700000" algn="tl">
                    <a:srgbClr val="C0C0C0"/>
                  </a:outerShdw>
                </a:effectLst>
              </a:rPr>
              <a:t>UPitt’s</a:t>
            </a:r>
            <a:r>
              <a:rPr lang="en-US" sz="1200" i="1" dirty="0">
                <a:solidFill>
                  <a:srgbClr val="FF0000"/>
                </a:solidFill>
                <a:effectLst>
                  <a:outerShdw blurRad="38100" dist="38100" dir="2700000" algn="tl">
                    <a:srgbClr val="C0C0C0"/>
                  </a:outerShdw>
                </a:effectLst>
              </a:rPr>
              <a:t> investigation (</a:t>
            </a:r>
            <a:r>
              <a:rPr lang="en-US" sz="1200" i="1" dirty="0" err="1">
                <a:solidFill>
                  <a:srgbClr val="FF0000"/>
                </a:solidFill>
                <a:effectLst>
                  <a:outerShdw blurRad="38100" dist="38100" dir="2700000" algn="tl">
                    <a:srgbClr val="C0C0C0"/>
                  </a:outerShdw>
                </a:effectLst>
              </a:rPr>
              <a:t>pdf</a:t>
            </a:r>
            <a:r>
              <a:rPr lang="en-US" sz="1200" i="1" dirty="0">
                <a:solidFill>
                  <a:srgbClr val="FF0000"/>
                </a:solidFill>
                <a:effectLst>
                  <a:outerShdw blurRad="38100" dist="38100" dir="2700000" algn="tl">
                    <a:srgbClr val="C0C0C0"/>
                  </a:outerShdw>
                </a:effectLst>
              </a:rPr>
              <a:t> file on the course web page)</a:t>
            </a:r>
          </a:p>
        </p:txBody>
      </p:sp>
      <p:pic>
        <p:nvPicPr>
          <p:cNvPr id="254980" name="Picture 4"/>
          <p:cNvPicPr>
            <a:picLocks noChangeAspect="1" noChangeArrowheads="1"/>
          </p:cNvPicPr>
          <p:nvPr/>
        </p:nvPicPr>
        <p:blipFill>
          <a:blip r:embed="rId2" cstate="print"/>
          <a:srcRect/>
          <a:stretch>
            <a:fillRect/>
          </a:stretch>
        </p:blipFill>
        <p:spPr bwMode="auto">
          <a:xfrm>
            <a:off x="8021638" y="1806575"/>
            <a:ext cx="1905000" cy="2124075"/>
          </a:xfrm>
          <a:prstGeom prst="rect">
            <a:avLst/>
          </a:prstGeom>
          <a:noFill/>
          <a:ln w="9525">
            <a:noFill/>
            <a:miter lim="800000"/>
            <a:headEnd/>
            <a:tailEnd/>
          </a:ln>
          <a:effectLst>
            <a:outerShdw blurRad="127000" dist="152400" dir="2700000" algn="tl" rotWithShape="0">
              <a:prstClr val="black">
                <a:alpha val="40000"/>
              </a:prstClr>
            </a:outerShdw>
          </a:effectLst>
        </p:spPr>
      </p:pic>
      <p:sp>
        <p:nvSpPr>
          <p:cNvPr id="41989" name="Text Box 5"/>
          <p:cNvSpPr txBox="1">
            <a:spLocks noChangeArrowheads="1"/>
          </p:cNvSpPr>
          <p:nvPr/>
        </p:nvSpPr>
        <p:spPr bwMode="auto">
          <a:xfrm>
            <a:off x="7924800" y="4006850"/>
            <a:ext cx="2079625" cy="396875"/>
          </a:xfrm>
          <a:prstGeom prst="rect">
            <a:avLst/>
          </a:prstGeom>
          <a:noFill/>
          <a:ln w="9525">
            <a:noFill/>
            <a:miter lim="800000"/>
            <a:headEnd/>
            <a:tailEnd/>
          </a:ln>
        </p:spPr>
        <p:txBody>
          <a:bodyPr wrap="none">
            <a:spAutoFit/>
          </a:bodyPr>
          <a:lstStyle/>
          <a:p>
            <a:r>
              <a:rPr lang="en-US" sz="1000" i="1"/>
              <a:t>http://en.wikipedia.org/wiki/Image:</a:t>
            </a:r>
            <a:br>
              <a:rPr lang="en-US" sz="1000" i="1"/>
            </a:br>
            <a:r>
              <a:rPr lang="en-US" sz="1000" i="1"/>
              <a:t>Dr-hwang-snuppy.jpg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28600" y="152400"/>
            <a:ext cx="8961438" cy="936625"/>
          </a:xfrm>
        </p:spPr>
        <p:txBody>
          <a:bodyPr/>
          <a:lstStyle/>
          <a:p>
            <a:pPr>
              <a:defRPr/>
            </a:pPr>
            <a:r>
              <a:rPr lang="en-US" dirty="0" err="1"/>
              <a:t>Schatten</a:t>
            </a:r>
            <a:r>
              <a:rPr lang="en-US" dirty="0"/>
              <a:t>, cont’d</a:t>
            </a:r>
          </a:p>
        </p:txBody>
      </p:sp>
      <p:sp>
        <p:nvSpPr>
          <p:cNvPr id="43011" name="Rectangle 3"/>
          <p:cNvSpPr>
            <a:spLocks noGrp="1" noChangeArrowheads="1"/>
          </p:cNvSpPr>
          <p:nvPr>
            <p:ph type="body" idx="1"/>
          </p:nvPr>
        </p:nvSpPr>
        <p:spPr/>
        <p:txBody>
          <a:bodyPr/>
          <a:lstStyle/>
          <a:p>
            <a:pPr>
              <a:lnSpc>
                <a:spcPct val="105000"/>
              </a:lnSpc>
              <a:buFontTx/>
              <a:buNone/>
            </a:pPr>
            <a:r>
              <a:rPr lang="en-US" sz="1600" i="1"/>
              <a:t>From Schatten’s web page:  http://www.pdc.magee.edu/faculty/schatten.html</a:t>
            </a:r>
          </a:p>
          <a:p>
            <a:pPr>
              <a:lnSpc>
                <a:spcPct val="105000"/>
              </a:lnSpc>
              <a:buFontTx/>
              <a:buNone/>
            </a:pPr>
            <a:r>
              <a:rPr lang="en-US" sz="1600" b="1"/>
              <a:t>Gerald P. Schatten, Ph.D</a:t>
            </a:r>
            <a:r>
              <a:rPr lang="en-US" sz="1600"/>
              <a:t>.</a:t>
            </a:r>
            <a:br>
              <a:rPr lang="en-US" sz="1600"/>
            </a:br>
            <a:r>
              <a:rPr lang="en-US" sz="1600"/>
              <a:t>Director, Pittsburgh Development Center</a:t>
            </a:r>
            <a:br>
              <a:rPr lang="en-US" sz="1600"/>
            </a:br>
            <a:r>
              <a:rPr lang="en-US" sz="1600"/>
              <a:t>Deputy Director, Magee-Womens Research Institute</a:t>
            </a:r>
            <a:br>
              <a:rPr lang="en-US" sz="1600"/>
            </a:br>
            <a:r>
              <a:rPr lang="en-US" sz="1600"/>
              <a:t>Professor &amp; Vice Chair of Obstetrics, Gynecology and Reproductive Sciences, and Cell Biology and Physiology, University of Pittsburgh </a:t>
            </a:r>
            <a:br>
              <a:rPr lang="en-US" sz="1600"/>
            </a:br>
            <a:r>
              <a:rPr lang="en-US" sz="1600"/>
              <a:t>Director of the Division of Developmental and Regenerative Medicine, University of Pittsburgh School of Medicine</a:t>
            </a:r>
          </a:p>
          <a:p>
            <a:pPr>
              <a:lnSpc>
                <a:spcPct val="105000"/>
              </a:lnSpc>
              <a:buFontTx/>
              <a:buNone/>
            </a:pPr>
            <a:r>
              <a:rPr lang="en-US" sz="1600"/>
              <a:t>Dr. Schatten is a […] the only American on the executive committee of UNESCO’s International Cell Research Organization. Along with extensive funding from the National Institutes of Health, Dr. Schatten is the recipient of a MERIT award and was recently honored by the Czech Academy of Sciences with the Purkinje Medal. His numerous authored and co-authored papers on fertilization, cell biology, development, infertility, and assisted reproductive technologies have appeared in premier journals such as Fertility and Sterility and Science. Dr. Schatten is also an eloquent advocate for research in reproduction, development, and stem cells and has testified to the US Senate and the President’s Council on Bioethics.</a:t>
            </a:r>
          </a:p>
        </p:txBody>
      </p:sp>
      <p:sp>
        <p:nvSpPr>
          <p:cNvPr id="235524" name="Text Box 4"/>
          <p:cNvSpPr txBox="1">
            <a:spLocks noChangeArrowheads="1"/>
          </p:cNvSpPr>
          <p:nvPr/>
        </p:nvSpPr>
        <p:spPr bwMode="auto">
          <a:xfrm>
            <a:off x="520994" y="6234113"/>
            <a:ext cx="9133369" cy="1135632"/>
          </a:xfrm>
          <a:prstGeom prst="rect">
            <a:avLst/>
          </a:prstGeom>
          <a:noFill/>
          <a:ln w="9525">
            <a:noFill/>
            <a:miter lim="800000"/>
            <a:headEnd/>
            <a:tailEnd/>
          </a:ln>
          <a:effectLst/>
        </p:spPr>
        <p:txBody>
          <a:bodyPr wrap="square">
            <a:spAutoFit/>
          </a:bodyPr>
          <a:lstStyle/>
          <a:p>
            <a:pPr>
              <a:lnSpc>
                <a:spcPct val="130000"/>
              </a:lnSpc>
              <a:defRPr/>
            </a:pPr>
            <a:r>
              <a:rPr lang="en-US" i="1" dirty="0">
                <a:solidFill>
                  <a:schemeClr val="bg2"/>
                </a:solidFill>
                <a:effectLst>
                  <a:outerShdw blurRad="38100" dist="38100" dir="2700000" algn="tl">
                    <a:srgbClr val="C0C0C0"/>
                  </a:outerShdw>
                </a:effectLst>
                <a:latin typeface="Trebuchet MS" pitchFamily="34" charset="0"/>
              </a:rPr>
              <a:t>How does </a:t>
            </a:r>
            <a:r>
              <a:rPr lang="en-US" i="1" dirty="0" err="1">
                <a:solidFill>
                  <a:schemeClr val="bg2"/>
                </a:solidFill>
                <a:effectLst>
                  <a:outerShdw blurRad="38100" dist="38100" dir="2700000" algn="tl">
                    <a:srgbClr val="C0C0C0"/>
                  </a:outerShdw>
                </a:effectLst>
                <a:latin typeface="Trebuchet MS" pitchFamily="34" charset="0"/>
              </a:rPr>
              <a:t>Schatten’s</a:t>
            </a:r>
            <a:r>
              <a:rPr lang="en-US" i="1" dirty="0">
                <a:solidFill>
                  <a:schemeClr val="bg2"/>
                </a:solidFill>
                <a:effectLst>
                  <a:outerShdw blurRad="38100" dist="38100" dir="2700000" algn="tl">
                    <a:srgbClr val="C0C0C0"/>
                  </a:outerShdw>
                </a:effectLst>
                <a:latin typeface="Trebuchet MS" pitchFamily="34" charset="0"/>
              </a:rPr>
              <a:t> professional record affect your view of this controversy? </a:t>
            </a:r>
            <a:br>
              <a:rPr lang="en-US" i="1" dirty="0">
                <a:solidFill>
                  <a:schemeClr val="bg2"/>
                </a:solidFill>
                <a:effectLst>
                  <a:outerShdw blurRad="38100" dist="38100" dir="2700000" algn="tl">
                    <a:srgbClr val="C0C0C0"/>
                  </a:outerShdw>
                </a:effectLst>
                <a:latin typeface="Trebuchet MS" pitchFamily="34" charset="0"/>
              </a:rPr>
            </a:br>
            <a:r>
              <a:rPr lang="en-US" i="1" dirty="0">
                <a:solidFill>
                  <a:schemeClr val="bg2"/>
                </a:solidFill>
                <a:effectLst>
                  <a:outerShdw blurRad="38100" dist="38100" dir="2700000" algn="tl">
                    <a:srgbClr val="C0C0C0"/>
                  </a:outerShdw>
                </a:effectLst>
                <a:latin typeface="Trebuchet MS" pitchFamily="34" charset="0"/>
              </a:rPr>
              <a:t>What impact might it have on an investigative panel?</a:t>
            </a:r>
          </a:p>
          <a:p>
            <a:pPr>
              <a:lnSpc>
                <a:spcPct val="130000"/>
              </a:lnSpc>
              <a:defRPr/>
            </a:pPr>
            <a:r>
              <a:rPr lang="en-US" i="1" dirty="0">
                <a:solidFill>
                  <a:schemeClr val="bg2"/>
                </a:solidFill>
                <a:effectLst>
                  <a:outerShdw blurRad="38100" dist="38100" dir="2700000" algn="tl">
                    <a:srgbClr val="C0C0C0"/>
                  </a:outerShdw>
                </a:effectLst>
                <a:latin typeface="Trebuchet MS" pitchFamily="34" charset="0"/>
              </a:rPr>
              <a:t>Should it matter?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228600" y="152400"/>
            <a:ext cx="9190038" cy="936625"/>
          </a:xfrm>
        </p:spPr>
        <p:txBody>
          <a:bodyPr/>
          <a:lstStyle/>
          <a:p>
            <a:pPr>
              <a:defRPr/>
            </a:pPr>
            <a:r>
              <a:rPr lang="en-US" dirty="0" err="1"/>
              <a:t>Schatten</a:t>
            </a:r>
            <a:r>
              <a:rPr lang="en-US" dirty="0"/>
              <a:t>, cont’d</a:t>
            </a:r>
          </a:p>
        </p:txBody>
      </p:sp>
      <p:sp>
        <p:nvSpPr>
          <p:cNvPr id="44035" name="Rectangle 3"/>
          <p:cNvSpPr>
            <a:spLocks noGrp="1" noChangeArrowheads="1"/>
          </p:cNvSpPr>
          <p:nvPr>
            <p:ph type="body" idx="1"/>
          </p:nvPr>
        </p:nvSpPr>
        <p:spPr>
          <a:xfrm>
            <a:off x="196850" y="1895475"/>
            <a:ext cx="9753600" cy="5016500"/>
          </a:xfrm>
        </p:spPr>
        <p:txBody>
          <a:bodyPr/>
          <a:lstStyle/>
          <a:p>
            <a:pPr>
              <a:lnSpc>
                <a:spcPct val="115000"/>
              </a:lnSpc>
              <a:buFontTx/>
              <a:buNone/>
            </a:pPr>
            <a:r>
              <a:rPr lang="en-US" sz="1600" i="1"/>
              <a:t>(From UPMC press release, see: </a:t>
            </a:r>
            <a:r>
              <a:rPr lang="en-US" sz="1600" i="1">
                <a:hlinkClick r:id="rId2"/>
              </a:rPr>
              <a:t>http://newsbureau.upmc.com/TX/SchattenPanelRelease.htm</a:t>
            </a:r>
            <a:br>
              <a:rPr lang="en-US" sz="1600" i="1"/>
            </a:br>
            <a:r>
              <a:rPr lang="en-US" sz="1600" i="1"/>
              <a:t>These are brief excerpts with emphases NOT in the original)</a:t>
            </a:r>
          </a:p>
          <a:p>
            <a:pPr>
              <a:lnSpc>
                <a:spcPct val="115000"/>
              </a:lnSpc>
              <a:buFontTx/>
              <a:buNone/>
            </a:pPr>
            <a:r>
              <a:rPr lang="en-US" sz="2000"/>
              <a:t>“Dr. Levine has accepted the findings of the panel. </a:t>
            </a:r>
            <a:br>
              <a:rPr lang="en-US" sz="2000"/>
            </a:br>
            <a:r>
              <a:rPr lang="en-US" sz="2000"/>
              <a:t>As recommended by the panel, </a:t>
            </a:r>
            <a:r>
              <a:rPr lang="en-US" sz="2000" b="1" i="1"/>
              <a:t>further corrective action, </a:t>
            </a:r>
            <a:br>
              <a:rPr lang="en-US" sz="2000" b="1" i="1"/>
            </a:br>
            <a:r>
              <a:rPr lang="en-US" sz="2000" b="1" i="1"/>
              <a:t>if any, will be at the discretion of the dean, and, </a:t>
            </a:r>
            <a:br>
              <a:rPr lang="en-US" sz="2000" b="1" i="1"/>
            </a:br>
            <a:r>
              <a:rPr lang="en-US" sz="2000" b="1" i="1"/>
              <a:t>like all other such personnel matters, is confidential</a:t>
            </a:r>
            <a:r>
              <a:rPr lang="en-US" sz="2000"/>
              <a:t>. </a:t>
            </a:r>
            <a:br>
              <a:rPr lang="en-US" sz="2000"/>
            </a:br>
            <a:r>
              <a:rPr lang="en-US" sz="2000"/>
              <a:t>Dr. Schatten remains as a tenured professor at the </a:t>
            </a:r>
            <a:br>
              <a:rPr lang="en-US" sz="2000"/>
            </a:br>
            <a:r>
              <a:rPr lang="en-US" sz="2000"/>
              <a:t>University of Pittsburgh and an active researcher.”</a:t>
            </a:r>
          </a:p>
          <a:p>
            <a:pPr>
              <a:lnSpc>
                <a:spcPct val="115000"/>
              </a:lnSpc>
            </a:pPr>
            <a:endParaRPr lang="en-US" sz="2000"/>
          </a:p>
          <a:p>
            <a:pPr>
              <a:lnSpc>
                <a:spcPct val="115000"/>
              </a:lnSpc>
              <a:buFontTx/>
              <a:buNone/>
            </a:pPr>
            <a:r>
              <a:rPr lang="en-US" sz="2000"/>
              <a:t>“... The document stands on its own.  Therefore, </a:t>
            </a:r>
            <a:r>
              <a:rPr lang="en-US" sz="2000" b="1" i="1"/>
              <a:t>no University of Pittsburgh official nor any panel member will be granting press interviews regarding this matter</a:t>
            </a:r>
            <a:r>
              <a:rPr lang="en-US" sz="2000"/>
              <a:t>.”</a:t>
            </a:r>
          </a:p>
        </p:txBody>
      </p:sp>
      <p:sp>
        <p:nvSpPr>
          <p:cNvPr id="236548" name="Text Box 4"/>
          <p:cNvSpPr txBox="1">
            <a:spLocks noChangeArrowheads="1"/>
          </p:cNvSpPr>
          <p:nvPr/>
        </p:nvSpPr>
        <p:spPr bwMode="auto">
          <a:xfrm>
            <a:off x="563526" y="6570663"/>
            <a:ext cx="9236112" cy="775533"/>
          </a:xfrm>
          <a:prstGeom prst="rect">
            <a:avLst/>
          </a:prstGeom>
          <a:noFill/>
          <a:ln w="9525">
            <a:noFill/>
            <a:miter lim="800000"/>
            <a:headEnd/>
            <a:tailEnd/>
          </a:ln>
          <a:effectLst/>
        </p:spPr>
        <p:txBody>
          <a:bodyPr wrap="square">
            <a:spAutoFit/>
          </a:bodyPr>
          <a:lstStyle/>
          <a:p>
            <a:pPr>
              <a:lnSpc>
                <a:spcPct val="130000"/>
              </a:lnSpc>
              <a:defRPr/>
            </a:pPr>
            <a:r>
              <a:rPr lang="en-US" i="1" dirty="0">
                <a:solidFill>
                  <a:schemeClr val="bg2"/>
                </a:solidFill>
                <a:effectLst>
                  <a:outerShdw blurRad="38100" dist="38100" dir="2700000" algn="tl">
                    <a:srgbClr val="C0C0C0"/>
                  </a:outerShdw>
                </a:effectLst>
                <a:latin typeface="Trebuchet MS" pitchFamily="34" charset="0"/>
              </a:rPr>
              <a:t>What are pros and cons to the ‘confidential’ nature of further steps and of </a:t>
            </a:r>
            <a:br>
              <a:rPr lang="en-US" i="1" dirty="0">
                <a:solidFill>
                  <a:schemeClr val="bg2"/>
                </a:solidFill>
                <a:effectLst>
                  <a:outerShdw blurRad="38100" dist="38100" dir="2700000" algn="tl">
                    <a:srgbClr val="C0C0C0"/>
                  </a:outerShdw>
                </a:effectLst>
                <a:latin typeface="Trebuchet MS" pitchFamily="34" charset="0"/>
              </a:rPr>
            </a:br>
            <a:r>
              <a:rPr lang="en-US" i="1" dirty="0">
                <a:solidFill>
                  <a:schemeClr val="bg2"/>
                </a:solidFill>
                <a:effectLst>
                  <a:outerShdw blurRad="38100" dist="38100" dir="2700000" algn="tl">
                    <a:srgbClr val="C0C0C0"/>
                  </a:outerShdw>
                </a:effectLst>
                <a:latin typeface="Trebuchet MS" pitchFamily="34" charset="0"/>
              </a:rPr>
              <a:t>pre-emptively not granting any further interviews in this matter?</a:t>
            </a:r>
          </a:p>
        </p:txBody>
      </p:sp>
      <p:pic>
        <p:nvPicPr>
          <p:cNvPr id="236553" name="Picture 9" descr="UPMC_logo"/>
          <p:cNvPicPr>
            <a:picLocks noChangeAspect="1" noChangeArrowheads="1"/>
          </p:cNvPicPr>
          <p:nvPr/>
        </p:nvPicPr>
        <p:blipFill>
          <a:blip r:embed="rId3" cstate="print"/>
          <a:srcRect/>
          <a:stretch>
            <a:fillRect/>
          </a:stretch>
        </p:blipFill>
        <p:spPr bwMode="auto">
          <a:xfrm>
            <a:off x="7637463" y="2411413"/>
            <a:ext cx="2162175" cy="2260600"/>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a:xfrm>
            <a:off x="159937" y="2232310"/>
            <a:ext cx="9753600" cy="5014912"/>
          </a:xfrm>
        </p:spPr>
        <p:txBody>
          <a:bodyPr/>
          <a:lstStyle/>
          <a:p>
            <a:pPr>
              <a:lnSpc>
                <a:spcPct val="115000"/>
              </a:lnSpc>
              <a:defRPr/>
            </a:pPr>
            <a:r>
              <a:rPr lang="en-US" sz="2200" dirty="0"/>
              <a:t>The number of researchers has grown much faster </a:t>
            </a:r>
            <a:br>
              <a:rPr lang="en-US" sz="2200" dirty="0"/>
            </a:br>
            <a:r>
              <a:rPr lang="en-US" sz="2200" dirty="0"/>
              <a:t>than available financial resources, which has increased </a:t>
            </a:r>
            <a:br>
              <a:rPr lang="en-US" sz="2200" dirty="0"/>
            </a:br>
            <a:r>
              <a:rPr lang="en-US" sz="2200" dirty="0"/>
              <a:t>the pressure on the research system and on individual scientists. </a:t>
            </a:r>
          </a:p>
          <a:p>
            <a:pPr>
              <a:lnSpc>
                <a:spcPct val="115000"/>
              </a:lnSpc>
              <a:spcBef>
                <a:spcPts val="1200"/>
              </a:spcBef>
              <a:defRPr/>
            </a:pPr>
            <a:r>
              <a:rPr lang="en-US" sz="2200" dirty="0"/>
              <a:t>The role of science in society has become more prominent and more complex, with consequences that are both invigorating and stressful.</a:t>
            </a:r>
          </a:p>
          <a:p>
            <a:pPr>
              <a:lnSpc>
                <a:spcPct val="115000"/>
              </a:lnSpc>
              <a:spcBef>
                <a:spcPts val="1200"/>
              </a:spcBef>
              <a:defRPr/>
            </a:pPr>
            <a:r>
              <a:rPr lang="en-US" sz="2200" dirty="0"/>
              <a:t>Science results in knowledge that is often presented as being fixed and universal.   </a:t>
            </a:r>
            <a:r>
              <a:rPr lang="en-US" sz="2200" i="1" dirty="0">
                <a:solidFill>
                  <a:srgbClr val="CC0000"/>
                </a:solidFill>
              </a:rPr>
              <a:t>Yet scientific knowledge obviously emerges from a process that is intensely human, a process shaped by human virtues, values, </a:t>
            </a:r>
            <a:br>
              <a:rPr lang="en-US" sz="2200" i="1" dirty="0">
                <a:solidFill>
                  <a:srgbClr val="CC0000"/>
                </a:solidFill>
              </a:rPr>
            </a:br>
            <a:r>
              <a:rPr lang="en-US" sz="2200" i="1" dirty="0">
                <a:solidFill>
                  <a:srgbClr val="CC0000"/>
                </a:solidFill>
              </a:rPr>
              <a:t>and limitations and by societal contexts</a:t>
            </a:r>
            <a:r>
              <a:rPr lang="en-US" sz="2200" dirty="0"/>
              <a:t>. </a:t>
            </a:r>
          </a:p>
          <a:p>
            <a:pPr>
              <a:lnSpc>
                <a:spcPct val="130000"/>
              </a:lnSpc>
              <a:spcBef>
                <a:spcPct val="60000"/>
              </a:spcBef>
              <a:defRPr/>
            </a:pPr>
            <a:r>
              <a:rPr lang="en-US" sz="2200" b="1" i="1" dirty="0">
                <a:effectLst>
                  <a:outerShdw blurRad="38100" dist="38100" dir="2700000" algn="tl">
                    <a:srgbClr val="C0C0C0"/>
                  </a:outerShdw>
                </a:effectLst>
              </a:rPr>
              <a:t>How is the limited, sometimes fallible, work of individual scientists converted into the “enduring edifice of scientific knowledge”?</a:t>
            </a:r>
            <a:endParaRPr lang="en-US" sz="2200" dirty="0"/>
          </a:p>
        </p:txBody>
      </p:sp>
      <p:sp>
        <p:nvSpPr>
          <p:cNvPr id="2" name="Title 1"/>
          <p:cNvSpPr>
            <a:spLocks noGrp="1"/>
          </p:cNvSpPr>
          <p:nvPr>
            <p:ph type="title"/>
          </p:nvPr>
        </p:nvSpPr>
        <p:spPr/>
        <p:txBody>
          <a:bodyPr/>
          <a:lstStyle/>
          <a:p>
            <a:r>
              <a:rPr lang="en-US" dirty="0"/>
              <a:t>Fun &amp; Frustration of Research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228600" y="152400"/>
            <a:ext cx="9521825" cy="936625"/>
          </a:xfrm>
        </p:spPr>
        <p:txBody>
          <a:bodyPr/>
          <a:lstStyle/>
          <a:p>
            <a:pPr>
              <a:defRPr/>
            </a:pPr>
            <a:r>
              <a:rPr lang="en-US" dirty="0" err="1"/>
              <a:t>Schatten</a:t>
            </a:r>
            <a:r>
              <a:rPr lang="en-US" dirty="0"/>
              <a:t>, </a:t>
            </a:r>
            <a:r>
              <a:rPr lang="en-US" i="1" dirty="0"/>
              <a:t>one more</a:t>
            </a:r>
            <a:r>
              <a:rPr lang="en-US" dirty="0"/>
              <a:t>…</a:t>
            </a:r>
          </a:p>
        </p:txBody>
      </p:sp>
      <p:sp>
        <p:nvSpPr>
          <p:cNvPr id="44035" name="Rectangle 3"/>
          <p:cNvSpPr>
            <a:spLocks noGrp="1" noChangeArrowheads="1"/>
          </p:cNvSpPr>
          <p:nvPr>
            <p:ph type="body" idx="1"/>
          </p:nvPr>
        </p:nvSpPr>
        <p:spPr>
          <a:xfrm>
            <a:off x="234950" y="1811338"/>
            <a:ext cx="9753600" cy="5829300"/>
          </a:xfrm>
        </p:spPr>
        <p:txBody>
          <a:bodyPr/>
          <a:lstStyle/>
          <a:p>
            <a:pPr>
              <a:lnSpc>
                <a:spcPct val="110000"/>
              </a:lnSpc>
              <a:spcBef>
                <a:spcPct val="20000"/>
              </a:spcBef>
              <a:buFontTx/>
              <a:buNone/>
              <a:defRPr/>
            </a:pPr>
            <a:r>
              <a:rPr lang="en-US" sz="1600" i="1" dirty="0" err="1">
                <a:solidFill>
                  <a:srgbClr val="C00000"/>
                </a:solidFill>
              </a:rPr>
              <a:t>Schatten</a:t>
            </a:r>
            <a:r>
              <a:rPr lang="en-US" sz="1600" i="1" dirty="0">
                <a:solidFill>
                  <a:srgbClr val="C00000"/>
                </a:solidFill>
              </a:rPr>
              <a:t>[…] was involved in laboratory-related misconduct investigations </a:t>
            </a:r>
            <a:br>
              <a:rPr lang="en-US" sz="1600" i="1" dirty="0">
                <a:solidFill>
                  <a:srgbClr val="C00000"/>
                </a:solidFill>
              </a:rPr>
            </a:br>
            <a:r>
              <a:rPr lang="en-US" sz="1600" i="1" dirty="0">
                <a:solidFill>
                  <a:srgbClr val="C00000"/>
                </a:solidFill>
              </a:rPr>
              <a:t>at both of his previous university jobs prior to arriving at Pitt in mid-2001. </a:t>
            </a:r>
          </a:p>
          <a:p>
            <a:pPr>
              <a:lnSpc>
                <a:spcPct val="110000"/>
              </a:lnSpc>
              <a:spcBef>
                <a:spcPct val="20000"/>
              </a:spcBef>
              <a:buFontTx/>
              <a:buAutoNum type="arabicPeriod"/>
              <a:defRPr/>
            </a:pPr>
            <a:r>
              <a:rPr lang="en-US" sz="1600" b="1" dirty="0">
                <a:solidFill>
                  <a:schemeClr val="accent1">
                    <a:lumMod val="25000"/>
                  </a:schemeClr>
                </a:solidFill>
              </a:rPr>
              <a:t>University of Wisconsin-Madison, ‘93-94.</a:t>
            </a:r>
            <a:r>
              <a:rPr lang="en-US" sz="1600" dirty="0">
                <a:solidFill>
                  <a:schemeClr val="accent1">
                    <a:lumMod val="25000"/>
                  </a:schemeClr>
                </a:solidFill>
              </a:rPr>
              <a:t> </a:t>
            </a:r>
            <a:br>
              <a:rPr lang="en-US" sz="1600" dirty="0"/>
            </a:br>
            <a:r>
              <a:rPr lang="en-US" sz="1600" dirty="0" err="1"/>
              <a:t>Schatten</a:t>
            </a:r>
            <a:r>
              <a:rPr lang="en-US" sz="1600" dirty="0"/>
              <a:t>, […], used eggs for research that later were discovered to have been obtained illegally </a:t>
            </a:r>
            <a:br>
              <a:rPr lang="en-US" sz="1600" dirty="0"/>
            </a:br>
            <a:r>
              <a:rPr lang="en-US" sz="1600" dirty="0"/>
              <a:t>by a University of California-Irvine fertility clinic from women without their consent. </a:t>
            </a:r>
          </a:p>
          <a:p>
            <a:pPr>
              <a:lnSpc>
                <a:spcPct val="110000"/>
              </a:lnSpc>
              <a:spcBef>
                <a:spcPct val="20000"/>
              </a:spcBef>
              <a:buFontTx/>
              <a:buNone/>
              <a:defRPr/>
            </a:pPr>
            <a:r>
              <a:rPr lang="en-US" sz="1600" dirty="0"/>
              <a:t>	Two University of California-Irvine physicians were charged by the federal government […]. </a:t>
            </a:r>
            <a:br>
              <a:rPr lang="en-US" sz="1600" dirty="0"/>
            </a:br>
            <a:r>
              <a:rPr lang="en-US" sz="1600" dirty="0"/>
              <a:t>Both fled the United States. A third UC-Irvine physician was convicted in 1998 of fraudulently billing insurance companies; he was fined $64,000 and sentenced to three years probation.</a:t>
            </a:r>
            <a:br>
              <a:rPr lang="en-US" sz="1600" dirty="0"/>
            </a:br>
            <a:r>
              <a:rPr lang="en-US" sz="1600" dirty="0"/>
              <a:t>[…] a University of Wisconsin investigation determined that [</a:t>
            </a:r>
            <a:r>
              <a:rPr lang="en-US" sz="1600" dirty="0" err="1"/>
              <a:t>Schatten</a:t>
            </a:r>
            <a:r>
              <a:rPr lang="en-US" sz="1600" dirty="0"/>
              <a:t>] "unintentionally" received the misappropriated eggs.  […] "He did receive written documents that purported to be consent forms ... and relied upon those and had provided those to the appropriate oversight bodies.“</a:t>
            </a:r>
          </a:p>
          <a:p>
            <a:pPr>
              <a:lnSpc>
                <a:spcPct val="110000"/>
              </a:lnSpc>
              <a:spcBef>
                <a:spcPct val="20000"/>
              </a:spcBef>
              <a:buFontTx/>
              <a:buAutoNum type="arabicPeriod" startAt="2"/>
              <a:defRPr/>
            </a:pPr>
            <a:r>
              <a:rPr lang="en-US" sz="1600" b="1" dirty="0">
                <a:solidFill>
                  <a:schemeClr val="accent1">
                    <a:lumMod val="25000"/>
                  </a:schemeClr>
                </a:solidFill>
              </a:rPr>
              <a:t>Oregon National Primate Research Center</a:t>
            </a:r>
            <a:r>
              <a:rPr lang="en-US" sz="1600" dirty="0">
                <a:solidFill>
                  <a:schemeClr val="accent1">
                    <a:lumMod val="25000"/>
                  </a:schemeClr>
                </a:solidFill>
              </a:rPr>
              <a:t>.  </a:t>
            </a:r>
            <a:br>
              <a:rPr lang="en-US" sz="1600" dirty="0"/>
            </a:br>
            <a:r>
              <a:rPr lang="en-US" sz="1600" dirty="0"/>
              <a:t>[</a:t>
            </a:r>
            <a:r>
              <a:rPr lang="en-US" sz="1600" dirty="0" err="1"/>
              <a:t>Schatten</a:t>
            </a:r>
            <a:r>
              <a:rPr lang="en-US" sz="1600" dirty="0"/>
              <a:t>] directed the researchers who in early 2001 produced the world's first genetically modified nonhuman primate, a transgenic monkey. </a:t>
            </a:r>
          </a:p>
          <a:p>
            <a:pPr>
              <a:lnSpc>
                <a:spcPct val="110000"/>
              </a:lnSpc>
              <a:spcBef>
                <a:spcPct val="20000"/>
              </a:spcBef>
              <a:buFontTx/>
              <a:buNone/>
              <a:defRPr/>
            </a:pPr>
            <a:r>
              <a:rPr lang="en-US" sz="1600" dirty="0"/>
              <a:t>	Later that year, the center's Institutional </a:t>
            </a:r>
            <a:r>
              <a:rPr lang="en-US" sz="1600" dirty="0" err="1"/>
              <a:t>Biosafety</a:t>
            </a:r>
            <a:r>
              <a:rPr lang="en-US" sz="1600" dirty="0"/>
              <a:t> Committee investigated </a:t>
            </a:r>
            <a:r>
              <a:rPr lang="en-US" sz="1600" dirty="0" err="1"/>
              <a:t>Schatten</a:t>
            </a:r>
            <a:r>
              <a:rPr lang="en-US" sz="1600" dirty="0"/>
              <a:t> for three "miscommunications" that included a misstatement to the committee about his research work. </a:t>
            </a:r>
            <a:br>
              <a:rPr lang="en-US" sz="1600" dirty="0"/>
            </a:br>
            <a:r>
              <a:rPr lang="en-US" sz="1600" dirty="0"/>
              <a:t>All three issues were remedied "in a relatively short period of time," a research center spokesman said.  "They were fairly minor issues," said the spokesman, Jim Newman. "However, if they were not addressed so quickly, they would have been more serious issues." </a:t>
            </a:r>
          </a:p>
          <a:p>
            <a:pPr>
              <a:lnSpc>
                <a:spcPct val="110000"/>
              </a:lnSpc>
              <a:spcBef>
                <a:spcPct val="50000"/>
              </a:spcBef>
              <a:buFontTx/>
              <a:buNone/>
              <a:defRPr/>
            </a:pPr>
            <a:r>
              <a:rPr lang="en-US" sz="1200" i="1" dirty="0"/>
              <a:t>(From: Pittsburgh Post-Gazette, quoted after http://ipbiz.blogspot.com/2006/03/post-gazette-on-gerald-schatten.html)</a:t>
            </a:r>
          </a:p>
        </p:txBody>
      </p:sp>
      <p:sp>
        <p:nvSpPr>
          <p:cNvPr id="258052" name="Text Box 4"/>
          <p:cNvSpPr txBox="1">
            <a:spLocks noChangeArrowheads="1"/>
          </p:cNvSpPr>
          <p:nvPr/>
        </p:nvSpPr>
        <p:spPr bwMode="auto">
          <a:xfrm>
            <a:off x="258763" y="1346200"/>
            <a:ext cx="9191625" cy="366713"/>
          </a:xfrm>
          <a:prstGeom prst="rect">
            <a:avLst/>
          </a:prstGeom>
          <a:noFill/>
          <a:ln w="9525">
            <a:noFill/>
            <a:miter lim="800000"/>
            <a:headEnd/>
            <a:tailEnd/>
          </a:ln>
          <a:effectLst/>
        </p:spPr>
        <p:txBody>
          <a:bodyPr wrap="none">
            <a:spAutoFit/>
          </a:bodyPr>
          <a:lstStyle/>
          <a:p>
            <a:pPr>
              <a:defRPr/>
            </a:pPr>
            <a:r>
              <a:rPr lang="en-US" i="1">
                <a:solidFill>
                  <a:srgbClr val="CC0000"/>
                </a:solidFill>
                <a:effectLst>
                  <a:outerShdw blurRad="38100" dist="38100" dir="2700000" algn="tl">
                    <a:srgbClr val="C0C0C0"/>
                  </a:outerShdw>
                </a:effectLst>
                <a:latin typeface="Trebuchet MS" pitchFamily="34" charset="0"/>
              </a:rPr>
              <a:t>Should this affect the way that the university is handling his case?  If so, why and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8052"/>
                                        </p:tgtEl>
                                        <p:attrNameLst>
                                          <p:attrName>style.visibility</p:attrName>
                                        </p:attrNameLst>
                                      </p:cBhvr>
                                      <p:to>
                                        <p:strVal val="visible"/>
                                      </p:to>
                                    </p:set>
                                    <p:anim calcmode="discrete" valueType="clr">
                                      <p:cBhvr override="childStyle">
                                        <p:cTn id="7" dur="80"/>
                                        <p:tgtEl>
                                          <p:spTgt spid="2580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8052"/>
                                        </p:tgtEl>
                                        <p:attrNameLst>
                                          <p:attrName>fillcolor</p:attrName>
                                        </p:attrNameLst>
                                      </p:cBhvr>
                                      <p:tavLst>
                                        <p:tav tm="0">
                                          <p:val>
                                            <p:clrVal>
                                              <a:schemeClr val="accent2"/>
                                            </p:clrVal>
                                          </p:val>
                                        </p:tav>
                                        <p:tav tm="50000">
                                          <p:val>
                                            <p:clrVal>
                                              <a:schemeClr val="hlink"/>
                                            </p:clrVal>
                                          </p:val>
                                        </p:tav>
                                      </p:tavLst>
                                    </p:anim>
                                    <p:set>
                                      <p:cBhvr>
                                        <p:cTn id="9" dur="80"/>
                                        <p:tgtEl>
                                          <p:spTgt spid="258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
          <p:cNvGrpSpPr>
            <a:grpSpLocks/>
          </p:cNvGrpSpPr>
          <p:nvPr/>
        </p:nvGrpSpPr>
        <p:grpSpPr bwMode="auto">
          <a:xfrm>
            <a:off x="790575" y="3495674"/>
            <a:ext cx="8667750" cy="1047750"/>
            <a:chOff x="507" y="2220"/>
            <a:chExt cx="5460" cy="637"/>
          </a:xfrm>
        </p:grpSpPr>
        <p:pic>
          <p:nvPicPr>
            <p:cNvPr id="43010" name="Rectangle 3"/>
            <p:cNvPicPr>
              <a:picLocks noChangeArrowheads="1"/>
            </p:cNvPicPr>
            <p:nvPr/>
          </p:nvPicPr>
          <p:blipFill>
            <a:blip r:embed="rId2" cstate="print"/>
            <a:srcRect/>
            <a:stretch>
              <a:fillRect/>
            </a:stretch>
          </p:blipFill>
          <p:spPr bwMode="auto">
            <a:xfrm>
              <a:off x="507" y="2220"/>
              <a:ext cx="5460" cy="637"/>
            </a:xfrm>
            <a:prstGeom prst="rect">
              <a:avLst/>
            </a:prstGeom>
            <a:noFill/>
          </p:spPr>
        </p:pic>
        <p:sp>
          <p:nvSpPr>
            <p:cNvPr id="43011" name="Text Box 3"/>
            <p:cNvSpPr txBox="1">
              <a:spLocks noChangeArrowheads="1"/>
            </p:cNvSpPr>
            <p:nvPr/>
          </p:nvSpPr>
          <p:spPr bwMode="auto">
            <a:xfrm>
              <a:off x="521" y="2235"/>
              <a:ext cx="5294" cy="467"/>
            </a:xfrm>
            <a:prstGeom prst="rect">
              <a:avLst/>
            </a:prstGeom>
            <a:noFill/>
            <a:ln w="9525">
              <a:noFill/>
              <a:miter lim="800000"/>
              <a:headEnd/>
              <a:tailEnd/>
            </a:ln>
          </p:spPr>
          <p:txBody>
            <a:bodyPr/>
            <a:lstStyle/>
            <a:p>
              <a:endParaRPr lang="en-US"/>
            </a:p>
          </p:txBody>
        </p:sp>
      </p:grpSp>
      <p:sp>
        <p:nvSpPr>
          <p:cNvPr id="259074" name="Rectangle 2"/>
          <p:cNvSpPr>
            <a:spLocks noGrp="1" noChangeArrowheads="1"/>
          </p:cNvSpPr>
          <p:nvPr>
            <p:ph type="title"/>
          </p:nvPr>
        </p:nvSpPr>
        <p:spPr>
          <a:xfrm>
            <a:off x="228600" y="152400"/>
            <a:ext cx="8750300" cy="936625"/>
          </a:xfrm>
        </p:spPr>
        <p:txBody>
          <a:bodyPr/>
          <a:lstStyle/>
          <a:p>
            <a:pPr>
              <a:defRPr/>
            </a:pPr>
            <a:r>
              <a:rPr lang="en-US" dirty="0" err="1"/>
              <a:t>Schatten</a:t>
            </a:r>
            <a:r>
              <a:rPr lang="en-US" dirty="0"/>
              <a:t> - Epilogue</a:t>
            </a:r>
          </a:p>
        </p:txBody>
      </p:sp>
      <p:sp>
        <p:nvSpPr>
          <p:cNvPr id="45059" name="Rectangle 3"/>
          <p:cNvSpPr>
            <a:spLocks noGrp="1" noChangeArrowheads="1"/>
          </p:cNvSpPr>
          <p:nvPr>
            <p:ph type="body" idx="1"/>
          </p:nvPr>
        </p:nvSpPr>
        <p:spPr>
          <a:xfrm>
            <a:off x="482600" y="2508250"/>
            <a:ext cx="9296400" cy="5075238"/>
          </a:xfrm>
        </p:spPr>
        <p:txBody>
          <a:bodyPr/>
          <a:lstStyle/>
          <a:p>
            <a:pPr>
              <a:lnSpc>
                <a:spcPct val="120000"/>
              </a:lnSpc>
              <a:spcBef>
                <a:spcPct val="50000"/>
              </a:spcBef>
              <a:buFontTx/>
              <a:buNone/>
              <a:defRPr/>
            </a:pPr>
            <a:r>
              <a:rPr lang="en-US" sz="1800" dirty="0"/>
              <a:t>“ Mr. </a:t>
            </a:r>
            <a:r>
              <a:rPr lang="en-US" sz="1800" dirty="0" err="1"/>
              <a:t>Schatten's</a:t>
            </a:r>
            <a:r>
              <a:rPr lang="en-US" sz="1800" dirty="0"/>
              <a:t> career is likely to suffer even if Pitt finds him blameless. </a:t>
            </a:r>
            <a:br>
              <a:rPr lang="en-US" sz="1800" dirty="0"/>
            </a:br>
            <a:r>
              <a:rPr lang="en-US" sz="1800" dirty="0"/>
              <a:t>Scientists may be reluctant to work with him, agencies may hesitate to sponsor </a:t>
            </a:r>
            <a:br>
              <a:rPr lang="en-US" sz="1800" dirty="0"/>
            </a:br>
            <a:r>
              <a:rPr lang="en-US" sz="1800" dirty="0"/>
              <a:t>his research, and journals may think twice before publishing his papers. </a:t>
            </a:r>
            <a:br>
              <a:rPr lang="en-US" sz="1800" dirty="0"/>
            </a:br>
            <a:r>
              <a:rPr lang="en-US" sz="1800" dirty="0"/>
              <a:t>"</a:t>
            </a:r>
            <a:r>
              <a:rPr lang="en-US" sz="1800" b="1" i="1" u="sng" dirty="0">
                <a:solidFill>
                  <a:srgbClr val="C00000"/>
                </a:solidFill>
                <a:effectLst>
                  <a:outerShdw blurRad="38100" dist="38100" dir="2700000" algn="tl">
                    <a:srgbClr val="000000">
                      <a:alpha val="43137"/>
                    </a:srgbClr>
                  </a:outerShdw>
                </a:effectLst>
              </a:rPr>
              <a:t>If you ask the question, What does a scientist have?  He has a reputation. </a:t>
            </a:r>
            <a:br>
              <a:rPr lang="en-US" sz="1800" b="1" i="1" u="sng" dirty="0">
                <a:solidFill>
                  <a:srgbClr val="C00000"/>
                </a:solidFill>
                <a:effectLst>
                  <a:outerShdw blurRad="38100" dist="38100" dir="2700000" algn="tl">
                    <a:srgbClr val="000000">
                      <a:alpha val="43137"/>
                    </a:srgbClr>
                  </a:outerShdw>
                </a:effectLst>
              </a:rPr>
            </a:br>
            <a:r>
              <a:rPr lang="en-US" sz="1800" b="1" i="1" dirty="0">
                <a:solidFill>
                  <a:srgbClr val="C00000"/>
                </a:solidFill>
                <a:effectLst>
                  <a:outerShdw blurRad="38100" dist="38100" dir="2700000" algn="tl">
                    <a:srgbClr val="000000">
                      <a:alpha val="43137"/>
                    </a:srgbClr>
                  </a:outerShdw>
                </a:effectLst>
              </a:rPr>
              <a:t> </a:t>
            </a:r>
            <a:r>
              <a:rPr lang="en-US" sz="1800" b="1" i="1" u="sng" dirty="0">
                <a:solidFill>
                  <a:srgbClr val="C00000"/>
                </a:solidFill>
                <a:effectLst>
                  <a:outerShdw blurRad="38100" dist="38100" dir="2700000" algn="tl">
                    <a:srgbClr val="000000">
                      <a:alpha val="43137"/>
                    </a:srgbClr>
                  </a:outerShdw>
                </a:effectLst>
              </a:rPr>
              <a:t>That's all you have</a:t>
            </a:r>
            <a:r>
              <a:rPr lang="en-US" sz="1800" dirty="0"/>
              <a:t>," says Dr. </a:t>
            </a:r>
            <a:r>
              <a:rPr lang="en-US" sz="1800" dirty="0" err="1"/>
              <a:t>Jaenisch</a:t>
            </a:r>
            <a:r>
              <a:rPr lang="en-US" sz="1800" dirty="0"/>
              <a:t>.</a:t>
            </a:r>
          </a:p>
          <a:p>
            <a:pPr>
              <a:lnSpc>
                <a:spcPct val="120000"/>
              </a:lnSpc>
              <a:spcBef>
                <a:spcPct val="50000"/>
              </a:spcBef>
              <a:buFontTx/>
              <a:buNone/>
              <a:defRPr/>
            </a:pPr>
            <a:r>
              <a:rPr lang="en-US" sz="1800" dirty="0"/>
              <a:t>"I think he'll always be looked at with a skewed eye," says Dr. Snyder, of the </a:t>
            </a:r>
            <a:br>
              <a:rPr lang="en-US" sz="1800" dirty="0"/>
            </a:br>
            <a:r>
              <a:rPr lang="en-US" sz="1800" dirty="0"/>
              <a:t>Burnham Institute. "On the other hand, I think, with time, people will come </a:t>
            </a:r>
            <a:br>
              <a:rPr lang="en-US" sz="1800" dirty="0"/>
            </a:br>
            <a:r>
              <a:rPr lang="en-US" sz="1800" dirty="0"/>
              <a:t>to recognize that he probably was not involved in the actual fabrication — </a:t>
            </a:r>
            <a:br>
              <a:rPr lang="en-US" sz="1800" dirty="0"/>
            </a:br>
            <a:r>
              <a:rPr lang="en-US" sz="1800" dirty="0"/>
              <a:t>that he was a victim."</a:t>
            </a:r>
          </a:p>
          <a:p>
            <a:pPr>
              <a:lnSpc>
                <a:spcPct val="120000"/>
              </a:lnSpc>
              <a:spcBef>
                <a:spcPct val="50000"/>
              </a:spcBef>
              <a:buFontTx/>
              <a:buNone/>
              <a:defRPr/>
            </a:pPr>
            <a:r>
              <a:rPr lang="en-US" sz="1800" dirty="0"/>
              <a:t>Perhaps time will heal wounds. But it may not solve mysteries. Why the researchers committed fraud, who did what, and what could have </a:t>
            </a:r>
            <a:r>
              <a:rPr lang="en-US" sz="1800"/>
              <a:t>been done </a:t>
            </a:r>
            <a:r>
              <a:rPr lang="en-US" sz="1800" dirty="0"/>
              <a:t>to prevent it have yet to become clear. “</a:t>
            </a:r>
          </a:p>
          <a:p>
            <a:pPr>
              <a:buFontTx/>
              <a:buNone/>
              <a:defRPr/>
            </a:pPr>
            <a:endParaRPr lang="en-US" sz="1200" i="1" dirty="0"/>
          </a:p>
          <a:p>
            <a:pPr>
              <a:buFontTx/>
              <a:buNone/>
              <a:defRPr/>
            </a:pPr>
            <a:r>
              <a:rPr lang="en-US" sz="1200" i="1" dirty="0"/>
              <a:t>From:  The Chronicle of Higher Education, February 3, 2006 (http://chronicle.com/weekly/v52/i22/22a01501.htm)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86382" y="152400"/>
            <a:ext cx="7895617" cy="936625"/>
          </a:xfrm>
        </p:spPr>
        <p:txBody>
          <a:bodyPr/>
          <a:lstStyle/>
          <a:p>
            <a:pPr>
              <a:defRPr/>
            </a:pPr>
            <a:r>
              <a:rPr lang="en-US" sz="4800" dirty="0"/>
              <a:t>Treatment of Data…</a:t>
            </a:r>
          </a:p>
        </p:txBody>
      </p:sp>
      <p:sp>
        <p:nvSpPr>
          <p:cNvPr id="9219" name="Rectangle 3"/>
          <p:cNvSpPr>
            <a:spLocks noGrp="1" noChangeArrowheads="1"/>
          </p:cNvSpPr>
          <p:nvPr>
            <p:ph type="body" idx="1"/>
          </p:nvPr>
        </p:nvSpPr>
        <p:spPr>
          <a:xfrm>
            <a:off x="126122" y="2115071"/>
            <a:ext cx="10024353" cy="5170946"/>
          </a:xfrm>
        </p:spPr>
        <p:txBody>
          <a:bodyPr/>
          <a:lstStyle/>
          <a:p>
            <a:pPr marL="274320" indent="-274320">
              <a:lnSpc>
                <a:spcPct val="110000"/>
              </a:lnSpc>
              <a:spcBef>
                <a:spcPts val="1800"/>
              </a:spcBef>
            </a:pPr>
            <a:r>
              <a:rPr lang="en-US" sz="2400" b="1" i="1" u="sng" dirty="0">
                <a:solidFill>
                  <a:srgbClr val="CC0000"/>
                </a:solidFill>
                <a:latin typeface="Calibri" panose="020F0502020204030204" pitchFamily="34" charset="0"/>
                <a:cs typeface="Calibri" panose="020F0502020204030204" pitchFamily="34" charset="0"/>
              </a:rPr>
              <a:t>Independent verification</a:t>
            </a:r>
            <a:r>
              <a:rPr lang="en-US" sz="2400" dirty="0">
                <a:solidFill>
                  <a:srgbClr val="CC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 scientific observations is a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key component of the </a:t>
            </a:r>
            <a:r>
              <a:rPr lang="en-US" sz="2400" dirty="0">
                <a:solidFill>
                  <a:srgbClr val="C00000"/>
                </a:solidFill>
                <a:latin typeface="Calibri" panose="020F0502020204030204" pitchFamily="34" charset="0"/>
                <a:cs typeface="Calibri" panose="020F0502020204030204" pitchFamily="34" charset="0"/>
              </a:rPr>
              <a:t>“</a:t>
            </a:r>
            <a:r>
              <a:rPr lang="en-US" sz="2400" b="1" dirty="0">
                <a:solidFill>
                  <a:srgbClr val="C00000"/>
                </a:solidFill>
                <a:latin typeface="Calibri" panose="020F0502020204030204" pitchFamily="34" charset="0"/>
                <a:cs typeface="Calibri" panose="020F0502020204030204" pitchFamily="34" charset="0"/>
              </a:rPr>
              <a:t>scientific method</a:t>
            </a:r>
            <a:r>
              <a:rPr lang="en-US" sz="2400" dirty="0">
                <a:solidFill>
                  <a:srgbClr val="C00000"/>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Many experimental techniques, such as statistical tests of significance, double-blind trials, or proper phrasing of questions on surveys,  have been designed to </a:t>
            </a:r>
            <a:r>
              <a:rPr lang="en-US" sz="2400" b="1" i="1" dirty="0">
                <a:latin typeface="Calibri" panose="020F0502020204030204" pitchFamily="34" charset="0"/>
                <a:cs typeface="Calibri" panose="020F0502020204030204" pitchFamily="34" charset="0"/>
              </a:rPr>
              <a:t>minimize the influence of individual bias </a:t>
            </a:r>
            <a:r>
              <a:rPr lang="en-US" sz="2400" dirty="0">
                <a:latin typeface="Calibri" panose="020F0502020204030204" pitchFamily="34" charset="0"/>
                <a:cs typeface="Calibri" panose="020F0502020204030204" pitchFamily="34" charset="0"/>
              </a:rPr>
              <a:t>in research.</a:t>
            </a:r>
          </a:p>
          <a:p>
            <a:pPr marL="274320" indent="-274320">
              <a:lnSpc>
                <a:spcPct val="110000"/>
              </a:lnSpc>
              <a:spcBef>
                <a:spcPts val="1800"/>
              </a:spcBef>
            </a:pPr>
            <a:r>
              <a:rPr lang="en-US" sz="2400" dirty="0">
                <a:latin typeface="Calibri" panose="020F0502020204030204" pitchFamily="34" charset="0"/>
                <a:cs typeface="Calibri" panose="020F0502020204030204" pitchFamily="34" charset="0"/>
              </a:rPr>
              <a:t>Distinguishing "facts" at the forefront of a given area of science is particularly challenging. Experimental techniques are often pushed to the limit, the signal is difficult to separate from the noise, unknown sources of error abound, and even the question to be answered is not well defined.  In this stage of an investigation, </a:t>
            </a:r>
            <a:r>
              <a:rPr lang="en-US" sz="2400" b="1" i="1" u="sng" dirty="0">
                <a:latin typeface="Calibri" panose="020F0502020204030204" pitchFamily="34" charset="0"/>
                <a:cs typeface="Calibri" panose="020F0502020204030204" pitchFamily="34" charset="0"/>
              </a:rPr>
              <a:t>researchers have to be extremely clear, </a:t>
            </a:r>
            <a:r>
              <a:rPr lang="en-US" sz="2400" b="1" i="1" u="sng" dirty="0">
                <a:solidFill>
                  <a:srgbClr val="CC0000"/>
                </a:solidFill>
                <a:latin typeface="Calibri" panose="020F0502020204030204" pitchFamily="34" charset="0"/>
                <a:cs typeface="Calibri" panose="020F0502020204030204" pitchFamily="34" charset="0"/>
              </a:rPr>
              <a:t>both to themselves and to others</a:t>
            </a:r>
            <a:r>
              <a:rPr lang="en-US" sz="2400" b="1" i="1" u="sng" dirty="0">
                <a:latin typeface="Calibri" panose="020F0502020204030204" pitchFamily="34" charset="0"/>
                <a:cs typeface="Calibri" panose="020F0502020204030204" pitchFamily="34" charset="0"/>
              </a:rPr>
              <a:t>, about the methods being used to gather and analyze data</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9372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96850" y="1947863"/>
            <a:ext cx="9753600" cy="5453062"/>
          </a:xfrm>
          <a:solidFill>
            <a:schemeClr val="accent1"/>
          </a:solidFill>
          <a:ln>
            <a:solidFill>
              <a:schemeClr val="tx1"/>
            </a:solidFill>
          </a:ln>
        </p:spPr>
        <p:txBody>
          <a:bodyPr/>
          <a:lstStyle/>
          <a:p>
            <a:pPr>
              <a:lnSpc>
                <a:spcPct val="115000"/>
              </a:lnSpc>
              <a:spcBef>
                <a:spcPct val="40000"/>
              </a:spcBef>
              <a:buFontTx/>
              <a:buNone/>
            </a:pPr>
            <a:r>
              <a:rPr lang="en-US" sz="1800" dirty="0"/>
              <a:t>Deborah, a third-year graduate student, and Kathleen, a </a:t>
            </a:r>
            <a:r>
              <a:rPr lang="en-US" sz="1800" dirty="0" err="1"/>
              <a:t>postdoc</a:t>
            </a:r>
            <a:r>
              <a:rPr lang="en-US" sz="1800" dirty="0"/>
              <a:t>, have made a series of measurements on a new experimental semiconductor material using an expensive neutron source at a national laboratory. When they get back to their own laboratory and examine the data, they get the data points shown in the graph above. A newly proposed theory predicts results indicated by the curve.</a:t>
            </a:r>
          </a:p>
          <a:p>
            <a:pPr>
              <a:lnSpc>
                <a:spcPct val="115000"/>
              </a:lnSpc>
              <a:spcBef>
                <a:spcPct val="40000"/>
              </a:spcBef>
              <a:buFontTx/>
              <a:buNone/>
            </a:pPr>
            <a:r>
              <a:rPr lang="en-US" sz="1800" dirty="0"/>
              <a:t>During the measurements at the national laboratory, Deborah and Kathleen observed that there were power fluctuations they could not control or predict. Furthermore, they discussed their work with another group doing similar experiments, and they knew that the other group had gotten results confirming the theoretical prediction and was writing a manuscript describing their results.</a:t>
            </a:r>
          </a:p>
          <a:p>
            <a:pPr>
              <a:lnSpc>
                <a:spcPct val="115000"/>
              </a:lnSpc>
              <a:spcBef>
                <a:spcPct val="40000"/>
              </a:spcBef>
              <a:buFontTx/>
              <a:buNone/>
            </a:pPr>
            <a:r>
              <a:rPr lang="en-US" sz="1800" dirty="0"/>
              <a:t>In writing up their own results for publication, Kathleen suggests dropping the two anomalous data points near the abscissa (the solid squares) from the published graph and from a statistical analysis. She proposes that the existence of the data points be mentioned in the paper as possibly due to power fluctuations and being outside the expected standard deviation calculated from the remaining data points. "These two runs," she argues to Deborah, "were obviously wrong."</a:t>
            </a:r>
          </a:p>
        </p:txBody>
      </p:sp>
      <p:pic>
        <p:nvPicPr>
          <p:cNvPr id="5" name="Picture 5"/>
          <p:cNvPicPr>
            <a:picLocks noChangeAspect="1" noChangeArrowheads="1"/>
          </p:cNvPicPr>
          <p:nvPr/>
        </p:nvPicPr>
        <p:blipFill rotWithShape="1">
          <a:blip r:embed="rId2" cstate="print"/>
          <a:srcRect l="-1190" t="1" b="-1897"/>
          <a:stretch/>
        </p:blipFill>
        <p:spPr bwMode="auto">
          <a:xfrm rot="21173886">
            <a:off x="7595794" y="490514"/>
            <a:ext cx="2423970" cy="131254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7090" name="Rectangle 2"/>
          <p:cNvSpPr>
            <a:spLocks noGrp="1" noChangeArrowheads="1"/>
          </p:cNvSpPr>
          <p:nvPr>
            <p:ph type="title"/>
          </p:nvPr>
        </p:nvSpPr>
        <p:spPr>
          <a:xfrm>
            <a:off x="228599" y="152400"/>
            <a:ext cx="9109953" cy="936625"/>
          </a:xfrm>
        </p:spPr>
        <p:txBody>
          <a:bodyPr/>
          <a:lstStyle/>
          <a:p>
            <a:pPr>
              <a:defRPr/>
            </a:pPr>
            <a:r>
              <a:rPr lang="en-US" sz="4800" dirty="0">
                <a:solidFill>
                  <a:schemeClr val="tx1">
                    <a:lumMod val="75000"/>
                    <a:lumOff val="25000"/>
                  </a:schemeClr>
                </a:solidFill>
              </a:rPr>
              <a:t>Treatment of Data:  Example</a:t>
            </a:r>
          </a:p>
        </p:txBody>
      </p:sp>
    </p:spTree>
    <p:extLst>
      <p:ext uri="{BB962C8B-B14F-4D97-AF65-F5344CB8AC3E}">
        <p14:creationId xmlns:p14="http://schemas.microsoft.com/office/powerpoint/2010/main" val="413127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427038" y="2119313"/>
            <a:ext cx="9448800" cy="525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8114" name="Rectangle 2"/>
          <p:cNvSpPr>
            <a:spLocks noGrp="1" noChangeArrowheads="1"/>
          </p:cNvSpPr>
          <p:nvPr>
            <p:ph type="title"/>
          </p:nvPr>
        </p:nvSpPr>
        <p:spPr/>
        <p:txBody>
          <a:bodyPr/>
          <a:lstStyle/>
          <a:p>
            <a:pPr>
              <a:defRPr/>
            </a:pPr>
            <a:r>
              <a:rPr lang="en-US" dirty="0">
                <a:solidFill>
                  <a:schemeClr val="tx1">
                    <a:lumMod val="50000"/>
                    <a:lumOff val="50000"/>
                  </a:schemeClr>
                </a:solidFill>
              </a:rPr>
              <a:t>Treatment of Data:  Example</a:t>
            </a:r>
          </a:p>
        </p:txBody>
      </p:sp>
      <p:pic>
        <p:nvPicPr>
          <p:cNvPr id="218117" name="Picture 5"/>
          <p:cNvPicPr>
            <a:picLocks noChangeAspect="1" noChangeArrowheads="1"/>
          </p:cNvPicPr>
          <p:nvPr/>
        </p:nvPicPr>
        <p:blipFill>
          <a:blip r:embed="rId2" cstate="print"/>
          <a:srcRect/>
          <a:stretch>
            <a:fillRect/>
          </a:stretch>
        </p:blipFill>
        <p:spPr bwMode="auto">
          <a:xfrm>
            <a:off x="2713038" y="2500313"/>
            <a:ext cx="4670425" cy="2511425"/>
          </a:xfrm>
          <a:prstGeom prst="rect">
            <a:avLst/>
          </a:prstGeom>
          <a:noFill/>
          <a:ln w="9525">
            <a:noFill/>
            <a:miter lim="800000"/>
            <a:headEnd/>
            <a:tailEnd/>
          </a:ln>
          <a:effectLst>
            <a:outerShdw blurRad="127000" dist="152400" dir="2700000" algn="tl" rotWithShape="0">
              <a:prstClr val="black">
                <a:alpha val="40000"/>
              </a:prstClr>
            </a:outerShdw>
          </a:effectLst>
        </p:spPr>
      </p:pic>
      <p:sp>
        <p:nvSpPr>
          <p:cNvPr id="11269" name="Rectangle 6"/>
          <p:cNvSpPr>
            <a:spLocks noChangeArrowheads="1"/>
          </p:cNvSpPr>
          <p:nvPr/>
        </p:nvSpPr>
        <p:spPr bwMode="auto">
          <a:xfrm>
            <a:off x="808038" y="5519738"/>
            <a:ext cx="9067800" cy="1704975"/>
          </a:xfrm>
          <a:prstGeom prst="rect">
            <a:avLst/>
          </a:prstGeom>
          <a:noFill/>
          <a:ln w="9525">
            <a:noFill/>
            <a:miter lim="800000"/>
            <a:headEnd/>
            <a:tailEnd/>
          </a:ln>
        </p:spPr>
        <p:txBody>
          <a:bodyPr>
            <a:spAutoFit/>
          </a:bodyPr>
          <a:lstStyle/>
          <a:p>
            <a:pPr>
              <a:lnSpc>
                <a:spcPct val="120000"/>
              </a:lnSpc>
              <a:spcBef>
                <a:spcPct val="25000"/>
              </a:spcBef>
            </a:pPr>
            <a:r>
              <a:rPr lang="en-US" sz="2000" b="1" dirty="0">
                <a:latin typeface="Trebuchet MS" pitchFamily="34" charset="0"/>
              </a:rPr>
              <a:t>1. How should the data from the two suspected runs be handled?</a:t>
            </a:r>
          </a:p>
          <a:p>
            <a:pPr>
              <a:lnSpc>
                <a:spcPct val="120000"/>
              </a:lnSpc>
              <a:spcBef>
                <a:spcPct val="25000"/>
              </a:spcBef>
            </a:pPr>
            <a:r>
              <a:rPr lang="en-US" sz="2000" b="1" dirty="0">
                <a:latin typeface="Trebuchet MS" pitchFamily="34" charset="0"/>
              </a:rPr>
              <a:t>2. Should the data be included in tests of statistical significance and why?</a:t>
            </a:r>
          </a:p>
          <a:p>
            <a:pPr>
              <a:lnSpc>
                <a:spcPct val="120000"/>
              </a:lnSpc>
              <a:spcBef>
                <a:spcPct val="25000"/>
              </a:spcBef>
            </a:pPr>
            <a:r>
              <a:rPr lang="en-US" sz="2000" b="1" dirty="0">
                <a:latin typeface="Trebuchet MS" pitchFamily="34" charset="0"/>
              </a:rPr>
              <a:t>3. What other sources of information could Deborah and Kathleen use </a:t>
            </a:r>
            <a:br>
              <a:rPr lang="en-US" sz="2000" b="1" dirty="0">
                <a:latin typeface="Trebuchet MS" pitchFamily="34" charset="0"/>
              </a:rPr>
            </a:br>
            <a:r>
              <a:rPr lang="en-US" sz="2000" b="1" dirty="0">
                <a:latin typeface="Trebuchet MS" pitchFamily="34" charset="0"/>
              </a:rPr>
              <a:t>    to help decide?</a:t>
            </a:r>
          </a:p>
        </p:txBody>
      </p:sp>
    </p:spTree>
    <p:extLst>
      <p:ext uri="{BB962C8B-B14F-4D97-AF65-F5344CB8AC3E}">
        <p14:creationId xmlns:p14="http://schemas.microsoft.com/office/powerpoint/2010/main" val="196118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defRPr/>
            </a:pPr>
            <a:r>
              <a:rPr lang="en-US"/>
              <a:t>Values in Science</a:t>
            </a:r>
          </a:p>
        </p:txBody>
      </p:sp>
      <p:sp>
        <p:nvSpPr>
          <p:cNvPr id="12291" name="Rectangle 3"/>
          <p:cNvSpPr>
            <a:spLocks noGrp="1" noChangeArrowheads="1"/>
          </p:cNvSpPr>
          <p:nvPr>
            <p:ph type="body" idx="1"/>
          </p:nvPr>
        </p:nvSpPr>
        <p:spPr>
          <a:xfrm>
            <a:off x="196850" y="1828800"/>
            <a:ext cx="9753600" cy="5761038"/>
          </a:xfrm>
        </p:spPr>
        <p:txBody>
          <a:bodyPr/>
          <a:lstStyle/>
          <a:p>
            <a:r>
              <a:rPr lang="en-US" sz="2000" dirty="0"/>
              <a:t>Science is more than the application of a toolbox of techniques; </a:t>
            </a:r>
            <a:br>
              <a:rPr lang="en-US" sz="2000" dirty="0"/>
            </a:br>
            <a:r>
              <a:rPr lang="en-US" sz="2000" dirty="0"/>
              <a:t>it involves </a:t>
            </a:r>
            <a:r>
              <a:rPr lang="en-US" sz="2000" i="1" dirty="0">
                <a:solidFill>
                  <a:srgbClr val="CC0000"/>
                </a:solidFill>
              </a:rPr>
              <a:t>complex decisions about the interpretation of data</a:t>
            </a:r>
            <a:r>
              <a:rPr lang="en-US" sz="2000" dirty="0"/>
              <a:t>, </a:t>
            </a:r>
            <a:br>
              <a:rPr lang="en-US" sz="2000" dirty="0"/>
            </a:br>
            <a:r>
              <a:rPr lang="en-US" sz="2000" dirty="0"/>
              <a:t>about which problems to pursue, and about when to conclude an experiment.</a:t>
            </a:r>
          </a:p>
          <a:p>
            <a:r>
              <a:rPr lang="en-US" sz="2000" b="1" dirty="0"/>
              <a:t>Much of the knowledge and skill needed to make good decisions in science is learned through personal experience and interactions with other scientists </a:t>
            </a:r>
            <a:r>
              <a:rPr lang="en-US" sz="2000" dirty="0"/>
              <a:t>(such as your advisor!). But some of this ability is hard to teach or even describe. </a:t>
            </a:r>
            <a:r>
              <a:rPr lang="en-US" sz="2000" i="1" dirty="0"/>
              <a:t>Many of the intangible influences on scientific discovery—curiosity, intuition, creativity—largely defy rational analysis, yet they are among the tools that scientists bring to their work</a:t>
            </a:r>
            <a:r>
              <a:rPr lang="en-US" sz="2000" dirty="0"/>
              <a:t>.</a:t>
            </a:r>
          </a:p>
          <a:p>
            <a:r>
              <a:rPr lang="en-US" sz="2000" dirty="0"/>
              <a:t>Scientific work is based on many (implicit and explicit) values:  </a:t>
            </a:r>
            <a:r>
              <a:rPr lang="en-US" sz="2000" i="1" dirty="0"/>
              <a:t>self-consistency</a:t>
            </a:r>
            <a:r>
              <a:rPr lang="en-US" sz="2000" dirty="0"/>
              <a:t> and </a:t>
            </a:r>
            <a:r>
              <a:rPr lang="en-US" sz="2000" i="1" dirty="0"/>
              <a:t>possible</a:t>
            </a:r>
            <a:r>
              <a:rPr lang="en-US" sz="2000" dirty="0"/>
              <a:t> </a:t>
            </a:r>
            <a:r>
              <a:rPr lang="en-US" sz="2000" i="1" dirty="0"/>
              <a:t>falsification</a:t>
            </a:r>
            <a:r>
              <a:rPr lang="en-US" sz="2000" dirty="0"/>
              <a:t> of hypotheses, as well as simplicity are among the ‘explicit’ ones, but personal, religious, social believes often can taint (or guide) scientists, too.  (</a:t>
            </a:r>
            <a:r>
              <a:rPr lang="en-US" sz="2000" i="1" u="sng" dirty="0"/>
              <a:t>Example</a:t>
            </a:r>
            <a:r>
              <a:rPr lang="en-US" sz="2000" i="1" dirty="0"/>
              <a:t>:  Einstein’s early and long standing rejection of Quantum Mechanics: “God does not play dice”!</a:t>
            </a:r>
            <a:r>
              <a:rPr lang="en-US" sz="2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
          <p:cNvGrpSpPr>
            <a:grpSpLocks/>
          </p:cNvGrpSpPr>
          <p:nvPr/>
        </p:nvGrpSpPr>
        <p:grpSpPr bwMode="auto">
          <a:xfrm>
            <a:off x="3236913" y="3546475"/>
            <a:ext cx="3536950" cy="3430588"/>
            <a:chOff x="1755" y="2097"/>
            <a:chExt cx="2228" cy="2161"/>
          </a:xfrm>
        </p:grpSpPr>
        <p:pic>
          <p:nvPicPr>
            <p:cNvPr id="13328" name="Picture 9"/>
            <p:cNvPicPr>
              <a:picLocks noChangeAspect="1" noChangeArrowheads="1"/>
            </p:cNvPicPr>
            <p:nvPr/>
          </p:nvPicPr>
          <p:blipFill>
            <a:blip r:embed="rId2" cstate="print"/>
            <a:srcRect/>
            <a:stretch>
              <a:fillRect/>
            </a:stretch>
          </p:blipFill>
          <p:spPr bwMode="auto">
            <a:xfrm>
              <a:off x="2141" y="2151"/>
              <a:ext cx="1686" cy="2076"/>
            </a:xfrm>
            <a:prstGeom prst="rect">
              <a:avLst/>
            </a:prstGeom>
            <a:noFill/>
            <a:ln w="9525">
              <a:noFill/>
              <a:miter lim="800000"/>
              <a:headEnd/>
              <a:tailEnd/>
            </a:ln>
          </p:spPr>
        </p:pic>
        <p:sp>
          <p:nvSpPr>
            <p:cNvPr id="13329" name="Text Box 10"/>
            <p:cNvSpPr txBox="1">
              <a:spLocks noChangeArrowheads="1"/>
            </p:cNvSpPr>
            <p:nvPr/>
          </p:nvSpPr>
          <p:spPr bwMode="auto">
            <a:xfrm>
              <a:off x="1997" y="4085"/>
              <a:ext cx="199" cy="173"/>
            </a:xfrm>
            <a:prstGeom prst="rect">
              <a:avLst/>
            </a:prstGeom>
            <a:noFill/>
            <a:ln w="9525">
              <a:noFill/>
              <a:miter lim="800000"/>
              <a:headEnd/>
              <a:tailEnd/>
            </a:ln>
          </p:spPr>
          <p:txBody>
            <a:bodyPr wrap="none">
              <a:spAutoFit/>
            </a:bodyPr>
            <a:lstStyle/>
            <a:p>
              <a:r>
                <a:rPr lang="en-US" sz="1200" b="1">
                  <a:solidFill>
                    <a:srgbClr val="4D4D4D"/>
                  </a:solidFill>
                  <a:latin typeface="Garamond" pitchFamily="18" charset="0"/>
                </a:rPr>
                <a:t>19</a:t>
              </a:r>
            </a:p>
          </p:txBody>
        </p:sp>
        <p:sp>
          <p:nvSpPr>
            <p:cNvPr id="13330" name="Text Box 11"/>
            <p:cNvSpPr txBox="1">
              <a:spLocks noChangeArrowheads="1"/>
            </p:cNvSpPr>
            <p:nvPr/>
          </p:nvSpPr>
          <p:spPr bwMode="auto">
            <a:xfrm>
              <a:off x="3777" y="4085"/>
              <a:ext cx="206" cy="173"/>
            </a:xfrm>
            <a:prstGeom prst="rect">
              <a:avLst/>
            </a:prstGeom>
            <a:noFill/>
            <a:ln w="9525">
              <a:noFill/>
              <a:miter lim="800000"/>
              <a:headEnd/>
              <a:tailEnd/>
            </a:ln>
          </p:spPr>
          <p:txBody>
            <a:bodyPr wrap="none">
              <a:spAutoFit/>
            </a:bodyPr>
            <a:lstStyle/>
            <a:p>
              <a:r>
                <a:rPr lang="en-US" sz="1200" b="1">
                  <a:solidFill>
                    <a:srgbClr val="4D4D4D"/>
                  </a:solidFill>
                  <a:latin typeface="Garamond" pitchFamily="18" charset="0"/>
                </a:rPr>
                <a:t>80</a:t>
              </a:r>
            </a:p>
          </p:txBody>
        </p:sp>
        <p:pic>
          <p:nvPicPr>
            <p:cNvPr id="13331" name="Picture 12"/>
            <p:cNvPicPr>
              <a:picLocks noChangeAspect="1" noChangeArrowheads="1"/>
            </p:cNvPicPr>
            <p:nvPr/>
          </p:nvPicPr>
          <p:blipFill>
            <a:blip r:embed="rId3" cstate="print"/>
            <a:srcRect/>
            <a:stretch>
              <a:fillRect/>
            </a:stretch>
          </p:blipFill>
          <p:spPr bwMode="auto">
            <a:xfrm>
              <a:off x="1755" y="2097"/>
              <a:ext cx="396" cy="1968"/>
            </a:xfrm>
            <a:prstGeom prst="rect">
              <a:avLst/>
            </a:prstGeom>
            <a:noFill/>
            <a:ln w="9525">
              <a:noFill/>
              <a:miter lim="800000"/>
              <a:headEnd/>
              <a:tailEnd/>
            </a:ln>
          </p:spPr>
        </p:pic>
        <p:pic>
          <p:nvPicPr>
            <p:cNvPr id="13332" name="Picture 13"/>
            <p:cNvPicPr>
              <a:picLocks noChangeAspect="1" noChangeArrowheads="1"/>
            </p:cNvPicPr>
            <p:nvPr/>
          </p:nvPicPr>
          <p:blipFill>
            <a:blip r:embed="rId4" cstate="print"/>
            <a:srcRect/>
            <a:stretch>
              <a:fillRect/>
            </a:stretch>
          </p:blipFill>
          <p:spPr bwMode="auto">
            <a:xfrm>
              <a:off x="3819" y="2152"/>
              <a:ext cx="36" cy="1974"/>
            </a:xfrm>
            <a:prstGeom prst="rect">
              <a:avLst/>
            </a:prstGeom>
            <a:noFill/>
            <a:ln w="9525">
              <a:noFill/>
              <a:miter lim="800000"/>
              <a:headEnd/>
              <a:tailEnd/>
            </a:ln>
          </p:spPr>
        </p:pic>
      </p:grpSp>
      <p:sp>
        <p:nvSpPr>
          <p:cNvPr id="241666" name="Rectangle 2"/>
          <p:cNvSpPr>
            <a:spLocks noGrp="1" noChangeArrowheads="1"/>
          </p:cNvSpPr>
          <p:nvPr>
            <p:ph type="title"/>
          </p:nvPr>
        </p:nvSpPr>
        <p:spPr/>
        <p:txBody>
          <a:bodyPr/>
          <a:lstStyle/>
          <a:p>
            <a:pPr>
              <a:defRPr/>
            </a:pPr>
            <a:r>
              <a:rPr lang="en-US"/>
              <a:t>And another example…</a:t>
            </a:r>
          </a:p>
        </p:txBody>
      </p:sp>
      <p:sp>
        <p:nvSpPr>
          <p:cNvPr id="13318" name="Rectangle 3"/>
          <p:cNvSpPr>
            <a:spLocks noGrp="1" noChangeArrowheads="1"/>
          </p:cNvSpPr>
          <p:nvPr>
            <p:ph type="body" idx="1"/>
          </p:nvPr>
        </p:nvSpPr>
        <p:spPr>
          <a:xfrm>
            <a:off x="196850" y="1828800"/>
            <a:ext cx="9753600" cy="1585913"/>
          </a:xfrm>
        </p:spPr>
        <p:txBody>
          <a:bodyPr/>
          <a:lstStyle/>
          <a:p>
            <a:pPr>
              <a:buFontTx/>
              <a:buNone/>
            </a:pPr>
            <a:r>
              <a:rPr lang="en-US" sz="2200"/>
              <a:t>Few topics are currently as hotly debated as ‘Global Warming’. Since this topic involves many scientific (!), political and other interest groups, biased and outright fraudulent data abounds in the discussion.</a:t>
            </a:r>
          </a:p>
        </p:txBody>
      </p:sp>
      <p:sp>
        <p:nvSpPr>
          <p:cNvPr id="241670" name="Text Box 6"/>
          <p:cNvSpPr txBox="1">
            <a:spLocks noChangeArrowheads="1"/>
          </p:cNvSpPr>
          <p:nvPr/>
        </p:nvSpPr>
        <p:spPr bwMode="auto">
          <a:xfrm>
            <a:off x="2179638" y="7224713"/>
            <a:ext cx="5532437" cy="336550"/>
          </a:xfrm>
          <a:prstGeom prst="rect">
            <a:avLst/>
          </a:prstGeom>
          <a:noFill/>
          <a:ln w="9525">
            <a:noFill/>
            <a:miter lim="800000"/>
            <a:headEnd/>
            <a:tailEnd/>
          </a:ln>
        </p:spPr>
        <p:txBody>
          <a:bodyPr wrap="none">
            <a:spAutoFit/>
          </a:bodyPr>
          <a:lstStyle/>
          <a:p>
            <a:r>
              <a:rPr lang="en-US" sz="1600" i="1"/>
              <a:t>(source:  NASA, </a:t>
            </a:r>
            <a:r>
              <a:rPr lang="en-US" sz="1600" i="1">
                <a:hlinkClick r:id="rId5"/>
              </a:rPr>
              <a:t>http://data.giss.nasa.gov/gistemp/graphs/</a:t>
            </a:r>
            <a:r>
              <a:rPr lang="en-US" sz="1600" i="1"/>
              <a:t> )</a:t>
            </a:r>
          </a:p>
        </p:txBody>
      </p:sp>
      <p:grpSp>
        <p:nvGrpSpPr>
          <p:cNvPr id="3" name="Group 20"/>
          <p:cNvGrpSpPr>
            <a:grpSpLocks/>
          </p:cNvGrpSpPr>
          <p:nvPr/>
        </p:nvGrpSpPr>
        <p:grpSpPr bwMode="auto">
          <a:xfrm>
            <a:off x="3832225" y="4910138"/>
            <a:ext cx="3163888" cy="1185862"/>
            <a:chOff x="2414" y="3093"/>
            <a:chExt cx="1993" cy="747"/>
          </a:xfrm>
        </p:grpSpPr>
        <p:sp>
          <p:nvSpPr>
            <p:cNvPr id="13323" name="Line 15"/>
            <p:cNvSpPr>
              <a:spLocks noChangeShapeType="1"/>
            </p:cNvSpPr>
            <p:nvPr/>
          </p:nvSpPr>
          <p:spPr bwMode="auto">
            <a:xfrm>
              <a:off x="2414" y="3840"/>
              <a:ext cx="1993" cy="0"/>
            </a:xfrm>
            <a:prstGeom prst="line">
              <a:avLst/>
            </a:prstGeom>
            <a:noFill/>
            <a:ln w="19050">
              <a:solidFill>
                <a:schemeClr val="tx1"/>
              </a:solidFill>
              <a:prstDash val="dash"/>
              <a:round/>
              <a:headEnd/>
              <a:tailEnd/>
            </a:ln>
          </p:spPr>
          <p:txBody>
            <a:bodyPr/>
            <a:lstStyle/>
            <a:p>
              <a:endParaRPr lang="en-US"/>
            </a:p>
          </p:txBody>
        </p:sp>
        <p:sp>
          <p:nvSpPr>
            <p:cNvPr id="13324" name="Line 16"/>
            <p:cNvSpPr>
              <a:spLocks noChangeShapeType="1"/>
            </p:cNvSpPr>
            <p:nvPr/>
          </p:nvSpPr>
          <p:spPr bwMode="auto">
            <a:xfrm>
              <a:off x="3255" y="3252"/>
              <a:ext cx="1152" cy="0"/>
            </a:xfrm>
            <a:prstGeom prst="line">
              <a:avLst/>
            </a:prstGeom>
            <a:noFill/>
            <a:ln w="19050">
              <a:solidFill>
                <a:schemeClr val="tx1"/>
              </a:solidFill>
              <a:prstDash val="dash"/>
              <a:round/>
              <a:headEnd/>
              <a:tailEnd/>
            </a:ln>
          </p:spPr>
          <p:txBody>
            <a:bodyPr/>
            <a:lstStyle/>
            <a:p>
              <a:endParaRPr lang="en-US"/>
            </a:p>
          </p:txBody>
        </p:sp>
        <p:sp>
          <p:nvSpPr>
            <p:cNvPr id="13325" name="Line 17"/>
            <p:cNvSpPr>
              <a:spLocks noChangeShapeType="1"/>
            </p:cNvSpPr>
            <p:nvPr/>
          </p:nvSpPr>
          <p:spPr bwMode="auto">
            <a:xfrm>
              <a:off x="3831" y="3096"/>
              <a:ext cx="576" cy="0"/>
            </a:xfrm>
            <a:prstGeom prst="line">
              <a:avLst/>
            </a:prstGeom>
            <a:noFill/>
            <a:ln w="19050">
              <a:solidFill>
                <a:schemeClr val="tx1"/>
              </a:solidFill>
              <a:prstDash val="dash"/>
              <a:round/>
              <a:headEnd/>
              <a:tailEnd/>
            </a:ln>
          </p:spPr>
          <p:txBody>
            <a:bodyPr/>
            <a:lstStyle/>
            <a:p>
              <a:endParaRPr lang="en-US"/>
            </a:p>
          </p:txBody>
        </p:sp>
        <p:sp>
          <p:nvSpPr>
            <p:cNvPr id="13326" name="Line 18"/>
            <p:cNvSpPr>
              <a:spLocks noChangeShapeType="1"/>
            </p:cNvSpPr>
            <p:nvPr/>
          </p:nvSpPr>
          <p:spPr bwMode="auto">
            <a:xfrm flipV="1">
              <a:off x="4206" y="3255"/>
              <a:ext cx="0" cy="585"/>
            </a:xfrm>
            <a:prstGeom prst="line">
              <a:avLst/>
            </a:prstGeom>
            <a:noFill/>
            <a:ln w="28575">
              <a:solidFill>
                <a:schemeClr val="tx1"/>
              </a:solidFill>
              <a:round/>
              <a:headEnd type="triangle" w="med" len="med"/>
              <a:tailEnd type="triangle" w="med" len="med"/>
            </a:ln>
          </p:spPr>
          <p:txBody>
            <a:bodyPr/>
            <a:lstStyle/>
            <a:p>
              <a:endParaRPr lang="en-US"/>
            </a:p>
          </p:txBody>
        </p:sp>
        <p:sp>
          <p:nvSpPr>
            <p:cNvPr id="13327" name="Line 19"/>
            <p:cNvSpPr>
              <a:spLocks noChangeShapeType="1"/>
            </p:cNvSpPr>
            <p:nvPr/>
          </p:nvSpPr>
          <p:spPr bwMode="auto">
            <a:xfrm flipH="1" flipV="1">
              <a:off x="4326" y="3093"/>
              <a:ext cx="0" cy="747"/>
            </a:xfrm>
            <a:prstGeom prst="line">
              <a:avLst/>
            </a:prstGeom>
            <a:noFill/>
            <a:ln w="28575">
              <a:solidFill>
                <a:schemeClr val="tx1"/>
              </a:solidFill>
              <a:round/>
              <a:headEnd type="triangle" w="med" len="med"/>
              <a:tailEnd type="triangle" w="med" len="med"/>
            </a:ln>
          </p:spPr>
          <p:txBody>
            <a:bodyPr/>
            <a:lstStyle/>
            <a:p>
              <a:endParaRPr lang="en-US"/>
            </a:p>
          </p:txBody>
        </p:sp>
      </p:grpSp>
      <p:sp>
        <p:nvSpPr>
          <p:cNvPr id="241686" name="Text Box 22"/>
          <p:cNvSpPr txBox="1">
            <a:spLocks noChangeArrowheads="1"/>
          </p:cNvSpPr>
          <p:nvPr/>
        </p:nvSpPr>
        <p:spPr bwMode="auto">
          <a:xfrm>
            <a:off x="7251700" y="3994150"/>
            <a:ext cx="2016125" cy="2733675"/>
          </a:xfrm>
          <a:prstGeom prst="rect">
            <a:avLst/>
          </a:prstGeom>
          <a:noFill/>
          <a:ln w="9525">
            <a:noFill/>
            <a:miter lim="800000"/>
            <a:headEnd/>
            <a:tailEnd/>
          </a:ln>
        </p:spPr>
        <p:txBody>
          <a:bodyPr>
            <a:spAutoFit/>
          </a:bodyPr>
          <a:lstStyle/>
          <a:p>
            <a:pPr>
              <a:lnSpc>
                <a:spcPct val="120000"/>
              </a:lnSpc>
            </a:pPr>
            <a:r>
              <a:rPr lang="en-US" i="1" dirty="0">
                <a:solidFill>
                  <a:schemeClr val="bg2"/>
                </a:solidFill>
                <a:latin typeface="Trebuchet MS" pitchFamily="34" charset="0"/>
              </a:rPr>
              <a:t>Clearly, most of the temperature increase occurred before 1940, hence no correlation with industrial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168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0"/>
                            </p:stCondLst>
                            <p:childTnLst>
                              <p:par>
                                <p:cTn id="18" presetID="9" presetClass="entr" presetSubtype="0" fill="hold" grpId="0" nodeType="afterEffect">
                                  <p:stCondLst>
                                    <p:cond delay="0"/>
                                  </p:stCondLst>
                                  <p:childTnLst>
                                    <p:set>
                                      <p:cBhvr>
                                        <p:cTn id="19" dur="1" fill="hold">
                                          <p:stCondLst>
                                            <p:cond delay="0"/>
                                          </p:stCondLst>
                                        </p:cTn>
                                        <p:tgtEl>
                                          <p:spTgt spid="241670"/>
                                        </p:tgtEl>
                                        <p:attrNameLst>
                                          <p:attrName>style.visibility</p:attrName>
                                        </p:attrNameLst>
                                      </p:cBhvr>
                                      <p:to>
                                        <p:strVal val="visible"/>
                                      </p:to>
                                    </p:set>
                                    <p:animEffect transition="in" filter="dissolve">
                                      <p:cBhvr>
                                        <p:cTn id="20" dur="500"/>
                                        <p:tgtEl>
                                          <p:spTgt spid="24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p:bldP spid="241686" grpId="0"/>
      <p:bldP spid="241686" grpId="1"/>
    </p:bldLst>
  </p:timing>
</p:sld>
</file>

<file path=ppt/theme/theme1.xml><?xml version="1.0" encoding="utf-8"?>
<a:theme xmlns:a="http://schemas.openxmlformats.org/drawingml/2006/main" name="Glass design template">
  <a:themeElements>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las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3182</TotalTime>
  <Words>3311</Words>
  <Application>Microsoft Office PowerPoint</Application>
  <PresentationFormat>Custom</PresentationFormat>
  <Paragraphs>279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Garamond</vt:lpstr>
      <vt:lpstr>Trebuchet MS</vt:lpstr>
      <vt:lpstr>Glass design template</vt:lpstr>
      <vt:lpstr>ChE 2982</vt:lpstr>
      <vt:lpstr>Fun &amp; Frustration of Research</vt:lpstr>
      <vt:lpstr>Fun &amp; Frustration of Research</vt:lpstr>
      <vt:lpstr>Fun &amp; Frustration of Research</vt:lpstr>
      <vt:lpstr>Treatment of Data…</vt:lpstr>
      <vt:lpstr>Treatment of Data:  Example</vt:lpstr>
      <vt:lpstr>Treatment of Data:  Example</vt:lpstr>
      <vt:lpstr>Values in Science</vt:lpstr>
      <vt:lpstr>And another example…</vt:lpstr>
      <vt:lpstr>Fraud</vt:lpstr>
      <vt:lpstr>Robert Millikan:  Background</vt:lpstr>
      <vt:lpstr>Robert Millikan:  The Data</vt:lpstr>
      <vt:lpstr>Millikan:  An Epilogue…</vt:lpstr>
      <vt:lpstr>Misconduct in Science &amp; Research</vt:lpstr>
      <vt:lpstr>Misconduct:  Plagiarism</vt:lpstr>
      <vt:lpstr>Plagiarism:  Definition</vt:lpstr>
      <vt:lpstr>Plagiarism:  Example</vt:lpstr>
      <vt:lpstr>Plagiarism – How to Avoid It</vt:lpstr>
      <vt:lpstr>Plagiarism – How to Recognize It</vt:lpstr>
      <vt:lpstr>Plagiarism – How to Recognize It</vt:lpstr>
      <vt:lpstr>Plagiarism – How to Recognize It</vt:lpstr>
      <vt:lpstr>Plagiarism and the WWW</vt:lpstr>
      <vt:lpstr>How to Avoid Plagiarism</vt:lpstr>
      <vt:lpstr>Falsification &amp; Fabrication</vt:lpstr>
      <vt:lpstr>Misrepresentation: Example</vt:lpstr>
      <vt:lpstr>Misrepresentation: Example, cont’d</vt:lpstr>
      <vt:lpstr>On to the Next Stage!</vt:lpstr>
      <vt:lpstr>Fabrication: Example</vt:lpstr>
      <vt:lpstr>Fabrication: Example, cont’d</vt:lpstr>
      <vt:lpstr>Fabrication:  Jan Hendrick Schön</vt:lpstr>
      <vt:lpstr>Fabrication:  Schön, cont’d</vt:lpstr>
      <vt:lpstr>Fabrication:  Schön, cont’d</vt:lpstr>
      <vt:lpstr>Fabrication:  Schön, cont’d</vt:lpstr>
      <vt:lpstr>What IS the Role of a Reviewer?</vt:lpstr>
      <vt:lpstr>Local Case: Schatten</vt:lpstr>
      <vt:lpstr>Schatten, cont’d</vt:lpstr>
      <vt:lpstr>Schatten, cont’d</vt:lpstr>
      <vt:lpstr>Schatten, cont’d</vt:lpstr>
      <vt:lpstr>Schatten, cont’d</vt:lpstr>
      <vt:lpstr>Schatten, one more…</vt:lpstr>
      <vt:lpstr>Schatten - Epilogue</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this computer</dc:creator>
  <cp:lastModifiedBy>Veser, Goetz</cp:lastModifiedBy>
  <cp:revision>174</cp:revision>
  <cp:lastPrinted>1601-01-01T00:00:00Z</cp:lastPrinted>
  <dcterms:created xsi:type="dcterms:W3CDTF">2004-04-07T15:50:34Z</dcterms:created>
  <dcterms:modified xsi:type="dcterms:W3CDTF">2018-09-04T21:46:26Z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